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5"/>
    <p:sldMasterId id="2147483677" r:id="rId6"/>
  </p:sldMasterIdLst>
  <p:notesMasterIdLst>
    <p:notesMasterId r:id="rId70"/>
  </p:notesMasterIdLst>
  <p:handoutMasterIdLst>
    <p:handoutMasterId r:id="rId71"/>
  </p:handoutMasterIdLst>
  <p:sldIdLst>
    <p:sldId id="265" r:id="rId7"/>
    <p:sldId id="320" r:id="rId8"/>
    <p:sldId id="329" r:id="rId9"/>
    <p:sldId id="321" r:id="rId10"/>
    <p:sldId id="333" r:id="rId11"/>
    <p:sldId id="311" r:id="rId12"/>
    <p:sldId id="312" r:id="rId13"/>
    <p:sldId id="332" r:id="rId14"/>
    <p:sldId id="629" r:id="rId15"/>
    <p:sldId id="308" r:id="rId16"/>
    <p:sldId id="309" r:id="rId17"/>
    <p:sldId id="310" r:id="rId18"/>
    <p:sldId id="284" r:id="rId19"/>
    <p:sldId id="628" r:id="rId20"/>
    <p:sldId id="295" r:id="rId21"/>
    <p:sldId id="277" r:id="rId22"/>
    <p:sldId id="314" r:id="rId23"/>
    <p:sldId id="324" r:id="rId24"/>
    <p:sldId id="626" r:id="rId25"/>
    <p:sldId id="620" r:id="rId26"/>
    <p:sldId id="339" r:id="rId27"/>
    <p:sldId id="618" r:id="rId28"/>
    <p:sldId id="617" r:id="rId29"/>
    <p:sldId id="619" r:id="rId30"/>
    <p:sldId id="623" r:id="rId31"/>
    <p:sldId id="301" r:id="rId32"/>
    <p:sldId id="315" r:id="rId33"/>
    <p:sldId id="621" r:id="rId34"/>
    <p:sldId id="630" r:id="rId35"/>
    <p:sldId id="337" r:id="rId36"/>
    <p:sldId id="326" r:id="rId37"/>
    <p:sldId id="325" r:id="rId38"/>
    <p:sldId id="336" r:id="rId39"/>
    <p:sldId id="624" r:id="rId40"/>
    <p:sldId id="625" r:id="rId41"/>
    <p:sldId id="632" r:id="rId42"/>
    <p:sldId id="631" r:id="rId43"/>
    <p:sldId id="302" r:id="rId44"/>
    <p:sldId id="627" r:id="rId45"/>
    <p:sldId id="334" r:id="rId46"/>
    <p:sldId id="313" r:id="rId47"/>
    <p:sldId id="331" r:id="rId48"/>
    <p:sldId id="317" r:id="rId49"/>
    <p:sldId id="340" r:id="rId50"/>
    <p:sldId id="341" r:id="rId51"/>
    <p:sldId id="342" r:id="rId52"/>
    <p:sldId id="615" r:id="rId53"/>
    <p:sldId id="303" r:id="rId54"/>
    <p:sldId id="296" r:id="rId55"/>
    <p:sldId id="297" r:id="rId56"/>
    <p:sldId id="330" r:id="rId57"/>
    <p:sldId id="298" r:id="rId58"/>
    <p:sldId id="335" r:id="rId59"/>
    <p:sldId id="345" r:id="rId60"/>
    <p:sldId id="293" r:id="rId61"/>
    <p:sldId id="633" r:id="rId62"/>
    <p:sldId id="288" r:id="rId63"/>
    <p:sldId id="707" r:id="rId64"/>
    <p:sldId id="705" r:id="rId65"/>
    <p:sldId id="280" r:id="rId66"/>
    <p:sldId id="655" r:id="rId67"/>
    <p:sldId id="708" r:id="rId68"/>
    <p:sldId id="292" r:id="rId69"/>
  </p:sldIdLst>
  <p:sldSz cx="9144000" cy="5143500" type="screen16x9"/>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8">
          <p15:clr>
            <a:srgbClr val="A4A3A4"/>
          </p15:clr>
        </p15:guide>
        <p15:guide id="2" pos="557">
          <p15:clr>
            <a:srgbClr val="A4A3A4"/>
          </p15:clr>
        </p15:guide>
      </p15:sldGuideLst>
    </p:ext>
    <p:ext uri="{2D200454-40CA-4A62-9FC3-DE9A4176ACB9}">
      <p15:notesGuideLst xmlns:p15="http://schemas.microsoft.com/office/powerpoint/2012/main">
        <p15:guide id="1" orient="horz" pos="2931" userDrawn="1">
          <p15:clr>
            <a:srgbClr val="A4A3A4"/>
          </p15:clr>
        </p15:guide>
        <p15:guide id="2" pos="221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2D050"/>
    <a:srgbClr val="DE6126"/>
    <a:srgbClr val="F8F8F8"/>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27" autoAdjust="0"/>
    <p:restoredTop sz="78862" autoAdjust="0"/>
  </p:normalViewPr>
  <p:slideViewPr>
    <p:cSldViewPr snapToGrid="0" snapToObjects="1">
      <p:cViewPr varScale="1">
        <p:scale>
          <a:sx n="69" d="100"/>
          <a:sy n="69" d="100"/>
        </p:scale>
        <p:origin x="1060" y="48"/>
      </p:cViewPr>
      <p:guideLst>
        <p:guide orient="horz" pos="1808"/>
        <p:guide pos="557"/>
      </p:guideLst>
    </p:cSldViewPr>
  </p:slideViewPr>
  <p:outlineViewPr>
    <p:cViewPr>
      <p:scale>
        <a:sx n="33" d="100"/>
        <a:sy n="33" d="100"/>
      </p:scale>
      <p:origin x="0" y="-8760"/>
    </p:cViewPr>
  </p:outlineViewPr>
  <p:notesTextViewPr>
    <p:cViewPr>
      <p:scale>
        <a:sx n="100" d="100"/>
        <a:sy n="100" d="100"/>
      </p:scale>
      <p:origin x="0" y="0"/>
    </p:cViewPr>
  </p:notesTextViewPr>
  <p:notesViewPr>
    <p:cSldViewPr snapToGrid="0" snapToObjects="1">
      <p:cViewPr>
        <p:scale>
          <a:sx n="70" d="100"/>
          <a:sy n="70" d="100"/>
        </p:scale>
        <p:origin x="3366" y="246"/>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rts/_rels/chart1.xml.rels><?xml version="1.0" encoding="UTF-8" standalone="yes"?>
<Relationships xmlns="http://schemas.openxmlformats.org/package/2006/relationships"><Relationship Id="rId3" Type="http://schemas.openxmlformats.org/officeDocument/2006/relationships/oleObject" Target="https://insideoclc-my.sharepoint.com/personal/morgank_oclc_org/Documents/Opioid%20Crisis/Summary%20Report/Charts%20neede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barChart>
        <c:barDir val="col"/>
        <c:grouping val="clustered"/>
        <c:varyColors val="0"/>
        <c:ser>
          <c:idx val="0"/>
          <c:order val="0"/>
          <c:spPr>
            <a:solidFill>
              <a:schemeClr val="accent4">
                <a:alpha val="70000"/>
              </a:schemeClr>
            </a:solidFill>
            <a:ln>
              <a:noFill/>
            </a:ln>
            <a:effectLst/>
          </c:spPr>
          <c:invertIfNegative val="0"/>
          <c:cat>
            <c:strRef>
              <c:f>'Key Response Activities'!$A$3:$A$9</c:f>
              <c:strCache>
                <c:ptCount val="7"/>
                <c:pt idx="0">
                  <c:v>Naloxone administration and training</c:v>
                </c:pt>
                <c:pt idx="1">
                  <c:v>Community education events and campaigns</c:v>
                </c:pt>
                <c:pt idx="2">
                  <c:v>Staff training on related topics</c:v>
                </c:pt>
                <c:pt idx="3">
                  <c:v>Social services and recovery support</c:v>
                </c:pt>
                <c:pt idx="4">
                  <c:v>Facilities modifications</c:v>
                </c:pt>
                <c:pt idx="5">
                  <c:v>Assessment of community needs</c:v>
                </c:pt>
                <c:pt idx="6">
                  <c:v>Unused medication disposal</c:v>
                </c:pt>
              </c:strCache>
            </c:strRef>
          </c:cat>
          <c:val>
            <c:numRef>
              <c:f>'Key Response Activities'!$B$3:$B$9</c:f>
              <c:numCache>
                <c:formatCode>General</c:formatCode>
                <c:ptCount val="7"/>
                <c:pt idx="0">
                  <c:v>6</c:v>
                </c:pt>
                <c:pt idx="1">
                  <c:v>5</c:v>
                </c:pt>
                <c:pt idx="2">
                  <c:v>4</c:v>
                </c:pt>
                <c:pt idx="3">
                  <c:v>3</c:v>
                </c:pt>
                <c:pt idx="4">
                  <c:v>3</c:v>
                </c:pt>
                <c:pt idx="5">
                  <c:v>2</c:v>
                </c:pt>
                <c:pt idx="6">
                  <c:v>1</c:v>
                </c:pt>
              </c:numCache>
            </c:numRef>
          </c:val>
          <c:extLst>
            <c:ext xmlns:c16="http://schemas.microsoft.com/office/drawing/2014/chart" uri="{C3380CC4-5D6E-409C-BE32-E72D297353CC}">
              <c16:uniqueId val="{00000000-51FE-4CB9-B98A-84BC920493D1}"/>
            </c:ext>
          </c:extLst>
        </c:ser>
        <c:dLbls>
          <c:showLegendKey val="0"/>
          <c:showVal val="0"/>
          <c:showCatName val="0"/>
          <c:showSerName val="0"/>
          <c:showPercent val="0"/>
          <c:showBubbleSize val="0"/>
        </c:dLbls>
        <c:gapWidth val="80"/>
        <c:overlap val="25"/>
        <c:axId val="582066152"/>
        <c:axId val="582066480"/>
      </c:barChart>
      <c:catAx>
        <c:axId val="58206615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582066480"/>
        <c:crosses val="autoZero"/>
        <c:auto val="1"/>
        <c:lblAlgn val="ctr"/>
        <c:lblOffset val="100"/>
        <c:noMultiLvlLbl val="0"/>
      </c:catAx>
      <c:valAx>
        <c:axId val="582066480"/>
        <c:scaling>
          <c:orientation val="minMax"/>
          <c:max val="6"/>
        </c:scaling>
        <c:delete val="0"/>
        <c:axPos val="l"/>
        <c:majorGridlines>
          <c:spPr>
            <a:ln w="9525" cap="flat" cmpd="sng" algn="ctr">
              <a:solidFill>
                <a:schemeClr val="tx1">
                  <a:lumMod val="5000"/>
                  <a:lumOff val="95000"/>
                </a:schemeClr>
              </a:solidFill>
              <a:round/>
            </a:ln>
            <a:effectLst/>
          </c:spPr>
        </c:majorGridlines>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n-US"/>
                  <a:t>Number of libraries</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582066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9165D8-0AEC-48C8-8BE1-4DB57AA1095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0366F2F-EC43-4AD9-B7F6-09378A1F0712}">
      <dgm:prSet/>
      <dgm:spPr/>
      <dgm:t>
        <a:bodyPr/>
        <a:lstStyle/>
        <a:p>
          <a:r>
            <a:rPr lang="en-US" baseline="0" dirty="0"/>
            <a:t>Identify and share knowledge and resources that will help public libraries and community partners develop effective strategies to address substance misuse</a:t>
          </a:r>
          <a:endParaRPr lang="en-US" dirty="0"/>
        </a:p>
      </dgm:t>
    </dgm:pt>
    <dgm:pt modelId="{36463320-AE12-4FCD-8190-C4324CBFDC89}" type="parTrans" cxnId="{4445CF39-452A-4041-BEA3-D1A54014AE78}">
      <dgm:prSet/>
      <dgm:spPr/>
      <dgm:t>
        <a:bodyPr/>
        <a:lstStyle/>
        <a:p>
          <a:endParaRPr lang="en-US"/>
        </a:p>
      </dgm:t>
    </dgm:pt>
    <dgm:pt modelId="{8256CCBA-FC2E-4DAB-93FA-9CA1273EE8B1}" type="sibTrans" cxnId="{4445CF39-452A-4041-BEA3-D1A54014AE78}">
      <dgm:prSet/>
      <dgm:spPr/>
      <dgm:t>
        <a:bodyPr/>
        <a:lstStyle/>
        <a:p>
          <a:endParaRPr lang="en-US"/>
        </a:p>
      </dgm:t>
    </dgm:pt>
    <dgm:pt modelId="{004EA8DA-0E7A-4993-A89C-F66182EBCA82}" type="pres">
      <dgm:prSet presAssocID="{AE9165D8-0AEC-48C8-8BE1-4DB57AA10951}" presName="linear" presStyleCnt="0">
        <dgm:presLayoutVars>
          <dgm:animLvl val="lvl"/>
          <dgm:resizeHandles val="exact"/>
        </dgm:presLayoutVars>
      </dgm:prSet>
      <dgm:spPr/>
    </dgm:pt>
    <dgm:pt modelId="{228B5CA6-ED1F-4421-A2E6-FB5077B08276}" type="pres">
      <dgm:prSet presAssocID="{A0366F2F-EC43-4AD9-B7F6-09378A1F0712}" presName="parentText" presStyleLbl="node1" presStyleIdx="0" presStyleCnt="1">
        <dgm:presLayoutVars>
          <dgm:chMax val="0"/>
          <dgm:bulletEnabled val="1"/>
        </dgm:presLayoutVars>
      </dgm:prSet>
      <dgm:spPr/>
    </dgm:pt>
  </dgm:ptLst>
  <dgm:cxnLst>
    <dgm:cxn modelId="{B7D87D00-0A13-43C3-BBF2-337B9B91D2F9}" type="presOf" srcId="{AE9165D8-0AEC-48C8-8BE1-4DB57AA10951}" destId="{004EA8DA-0E7A-4993-A89C-F66182EBCA82}" srcOrd="0" destOrd="0" presId="urn:microsoft.com/office/officeart/2005/8/layout/vList2"/>
    <dgm:cxn modelId="{4445CF39-452A-4041-BEA3-D1A54014AE78}" srcId="{AE9165D8-0AEC-48C8-8BE1-4DB57AA10951}" destId="{A0366F2F-EC43-4AD9-B7F6-09378A1F0712}" srcOrd="0" destOrd="0" parTransId="{36463320-AE12-4FCD-8190-C4324CBFDC89}" sibTransId="{8256CCBA-FC2E-4DAB-93FA-9CA1273EE8B1}"/>
    <dgm:cxn modelId="{23B5753C-7622-4FD0-94C8-BAA56FE5281A}" type="presOf" srcId="{A0366F2F-EC43-4AD9-B7F6-09378A1F0712}" destId="{228B5CA6-ED1F-4421-A2E6-FB5077B08276}" srcOrd="0" destOrd="0" presId="urn:microsoft.com/office/officeart/2005/8/layout/vList2"/>
    <dgm:cxn modelId="{AD74A805-DB64-420E-9ED4-1A3C9447877E}" type="presParOf" srcId="{004EA8DA-0E7A-4993-A89C-F66182EBCA82}" destId="{228B5CA6-ED1F-4421-A2E6-FB5077B0827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3B710ED-9270-489C-ADF1-584273D2ED3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F120C58-4CF7-4A66-AA8B-93E49781FF18}">
      <dgm:prSet/>
      <dgm:spPr/>
      <dgm:t>
        <a:bodyPr/>
        <a:lstStyle/>
        <a:p>
          <a:pPr rtl="0"/>
          <a:r>
            <a:rPr lang="en-US" baseline="0" dirty="0"/>
            <a:t>Health Departments</a:t>
          </a:r>
          <a:r>
            <a:rPr lang="en-US" baseline="0" dirty="0">
              <a:latin typeface="Arial"/>
            </a:rPr>
            <a:t> </a:t>
          </a:r>
          <a:endParaRPr lang="en-US"/>
        </a:p>
      </dgm:t>
    </dgm:pt>
    <dgm:pt modelId="{DD402E18-0D3A-4449-AF95-9E30F72CAFFB}" type="parTrans" cxnId="{D6CD7BE6-8EDA-491C-A45E-0123243258D4}">
      <dgm:prSet/>
      <dgm:spPr/>
      <dgm:t>
        <a:bodyPr/>
        <a:lstStyle/>
        <a:p>
          <a:endParaRPr lang="en-US"/>
        </a:p>
      </dgm:t>
    </dgm:pt>
    <dgm:pt modelId="{958938A9-5645-423A-85B4-9A376B0241ED}" type="sibTrans" cxnId="{D6CD7BE6-8EDA-491C-A45E-0123243258D4}">
      <dgm:prSet/>
      <dgm:spPr/>
      <dgm:t>
        <a:bodyPr/>
        <a:lstStyle/>
        <a:p>
          <a:endParaRPr lang="en-US"/>
        </a:p>
      </dgm:t>
    </dgm:pt>
    <dgm:pt modelId="{7461549F-D23E-4109-9B1A-0E1641523410}">
      <dgm:prSet custT="1"/>
      <dgm:spPr/>
      <dgm:t>
        <a:bodyPr/>
        <a:lstStyle/>
        <a:p>
          <a:r>
            <a:rPr lang="en-US" sz="1800" dirty="0"/>
            <a:t>the most common partnership, and is also well-aligned with the needs of the crisis</a:t>
          </a:r>
        </a:p>
      </dgm:t>
    </dgm:pt>
    <dgm:pt modelId="{6CE3B833-C280-4E67-AB7E-6B38AEE7762A}" type="parTrans" cxnId="{E64065F9-33D9-4215-A493-DED1472CF4FD}">
      <dgm:prSet/>
      <dgm:spPr/>
      <dgm:t>
        <a:bodyPr/>
        <a:lstStyle/>
        <a:p>
          <a:endParaRPr lang="en-US"/>
        </a:p>
      </dgm:t>
    </dgm:pt>
    <dgm:pt modelId="{51BCC2B6-D3EF-486D-B60C-69CABEF495B1}" type="sibTrans" cxnId="{E64065F9-33D9-4215-A493-DED1472CF4FD}">
      <dgm:prSet/>
      <dgm:spPr/>
      <dgm:t>
        <a:bodyPr/>
        <a:lstStyle/>
        <a:p>
          <a:endParaRPr lang="en-US"/>
        </a:p>
      </dgm:t>
    </dgm:pt>
    <dgm:pt modelId="{46E93D1E-0F97-425A-AC2B-87E6AE89DBE4}">
      <dgm:prSet/>
      <dgm:spPr/>
      <dgm:t>
        <a:bodyPr/>
        <a:lstStyle/>
        <a:p>
          <a:pPr rtl="0"/>
          <a:r>
            <a:rPr lang="en-US" baseline="0" dirty="0"/>
            <a:t>Recovery Court</a:t>
          </a:r>
          <a:r>
            <a:rPr lang="en-US" baseline="0" dirty="0">
              <a:latin typeface="Arial"/>
            </a:rPr>
            <a:t> </a:t>
          </a:r>
          <a:endParaRPr lang="en-US" dirty="0"/>
        </a:p>
      </dgm:t>
    </dgm:pt>
    <dgm:pt modelId="{5D101EE5-5328-4929-9F6E-FEE23457A14C}" type="parTrans" cxnId="{91B825FF-06C6-4B7D-BC5B-2A04E9CB7608}">
      <dgm:prSet/>
      <dgm:spPr/>
      <dgm:t>
        <a:bodyPr/>
        <a:lstStyle/>
        <a:p>
          <a:endParaRPr lang="en-US"/>
        </a:p>
      </dgm:t>
    </dgm:pt>
    <dgm:pt modelId="{ED27B0F4-7C9F-4B78-9423-5FA20C408C89}" type="sibTrans" cxnId="{91B825FF-06C6-4B7D-BC5B-2A04E9CB7608}">
      <dgm:prSet/>
      <dgm:spPr/>
      <dgm:t>
        <a:bodyPr/>
        <a:lstStyle/>
        <a:p>
          <a:endParaRPr lang="en-US"/>
        </a:p>
      </dgm:t>
    </dgm:pt>
    <dgm:pt modelId="{9D6D3930-982A-40F2-8121-96866F319331}">
      <dgm:prSet custT="1"/>
      <dgm:spPr/>
      <dgm:t>
        <a:bodyPr/>
        <a:lstStyle/>
        <a:p>
          <a:r>
            <a:rPr lang="en-US" sz="1800" dirty="0"/>
            <a:t>focused on improving the lives of individuals who were in prison on drug offenses</a:t>
          </a:r>
        </a:p>
      </dgm:t>
    </dgm:pt>
    <dgm:pt modelId="{8D66DE30-D5A1-457C-85C7-030F8BB4594E}" type="parTrans" cxnId="{7E5C6256-DA83-4F6D-B995-4E42503FCDFD}">
      <dgm:prSet/>
      <dgm:spPr/>
      <dgm:t>
        <a:bodyPr/>
        <a:lstStyle/>
        <a:p>
          <a:endParaRPr lang="en-US"/>
        </a:p>
      </dgm:t>
    </dgm:pt>
    <dgm:pt modelId="{537637AC-4341-46A7-B893-EBEC430B2EB2}" type="sibTrans" cxnId="{7E5C6256-DA83-4F6D-B995-4E42503FCDFD}">
      <dgm:prSet/>
      <dgm:spPr/>
      <dgm:t>
        <a:bodyPr/>
        <a:lstStyle/>
        <a:p>
          <a:endParaRPr lang="en-US"/>
        </a:p>
      </dgm:t>
    </dgm:pt>
    <dgm:pt modelId="{FB2279C0-26FF-45C5-9DBC-F4200C14A171}">
      <dgm:prSet/>
      <dgm:spPr/>
      <dgm:t>
        <a:bodyPr/>
        <a:lstStyle/>
        <a:p>
          <a:r>
            <a:rPr lang="en-US" baseline="0" dirty="0"/>
            <a:t>Non-profit organizations</a:t>
          </a:r>
          <a:endParaRPr lang="en-US" dirty="0"/>
        </a:p>
      </dgm:t>
    </dgm:pt>
    <dgm:pt modelId="{DC6EE124-AA06-4AC3-BE43-65FCFB0EA044}" type="parTrans" cxnId="{12ED870A-037F-4A7E-9B29-2C968507C5D3}">
      <dgm:prSet/>
      <dgm:spPr/>
      <dgm:t>
        <a:bodyPr/>
        <a:lstStyle/>
        <a:p>
          <a:endParaRPr lang="en-US"/>
        </a:p>
      </dgm:t>
    </dgm:pt>
    <dgm:pt modelId="{E16ACA0E-0219-4AB3-A8E7-4D1C3FF239FF}" type="sibTrans" cxnId="{12ED870A-037F-4A7E-9B29-2C968507C5D3}">
      <dgm:prSet/>
      <dgm:spPr/>
      <dgm:t>
        <a:bodyPr/>
        <a:lstStyle/>
        <a:p>
          <a:endParaRPr lang="en-US"/>
        </a:p>
      </dgm:t>
    </dgm:pt>
    <dgm:pt modelId="{7345B42A-C808-4FF5-8DEA-44EA0B78FC35}">
      <dgm:prSet custT="1"/>
      <dgm:spPr/>
      <dgm:t>
        <a:bodyPr/>
        <a:lstStyle/>
        <a:p>
          <a:r>
            <a:rPr lang="en-US" sz="1800" dirty="0"/>
            <a:t>Recovery Institute, places peer navigators </a:t>
          </a:r>
          <a:r>
            <a:rPr lang="en-US" sz="1800" dirty="0">
              <a:latin typeface="Arial"/>
            </a:rPr>
            <a:t>into</a:t>
          </a:r>
          <a:r>
            <a:rPr lang="en-US" sz="1800" dirty="0"/>
            <a:t> the community</a:t>
          </a:r>
        </a:p>
      </dgm:t>
    </dgm:pt>
    <dgm:pt modelId="{BF6BF501-2B99-4FBF-B4EF-6839B75D2456}" type="parTrans" cxnId="{3D40BD24-8EFC-4B24-96F3-7428359A24AB}">
      <dgm:prSet/>
      <dgm:spPr/>
      <dgm:t>
        <a:bodyPr/>
        <a:lstStyle/>
        <a:p>
          <a:endParaRPr lang="en-US"/>
        </a:p>
      </dgm:t>
    </dgm:pt>
    <dgm:pt modelId="{7A3E26FE-F3E3-441D-B6A6-4F2F4CE5174F}" type="sibTrans" cxnId="{3D40BD24-8EFC-4B24-96F3-7428359A24AB}">
      <dgm:prSet/>
      <dgm:spPr/>
      <dgm:t>
        <a:bodyPr/>
        <a:lstStyle/>
        <a:p>
          <a:endParaRPr lang="en-US"/>
        </a:p>
      </dgm:t>
    </dgm:pt>
    <dgm:pt modelId="{E538E3E9-C373-4EE1-BB77-AA5524DC2D40}">
      <dgm:prSet custT="1"/>
      <dgm:spPr/>
      <dgm:t>
        <a:bodyPr/>
        <a:lstStyle/>
        <a:p>
          <a:r>
            <a:rPr lang="en-US" sz="1800" dirty="0"/>
            <a:t>Utah Naloxone, gets overdose antidote, naloxone, in the community</a:t>
          </a:r>
        </a:p>
      </dgm:t>
    </dgm:pt>
    <dgm:pt modelId="{80C47D91-D594-400F-9BD1-3C789603A275}" type="parTrans" cxnId="{43D31A1D-2977-4108-BEF4-ABCBD7D4F607}">
      <dgm:prSet/>
      <dgm:spPr/>
      <dgm:t>
        <a:bodyPr/>
        <a:lstStyle/>
        <a:p>
          <a:endParaRPr lang="en-US"/>
        </a:p>
      </dgm:t>
    </dgm:pt>
    <dgm:pt modelId="{3220C313-97B6-4B21-8E57-9C6F315E4736}" type="sibTrans" cxnId="{43D31A1D-2977-4108-BEF4-ABCBD7D4F607}">
      <dgm:prSet/>
      <dgm:spPr/>
      <dgm:t>
        <a:bodyPr/>
        <a:lstStyle/>
        <a:p>
          <a:endParaRPr lang="en-US"/>
        </a:p>
      </dgm:t>
    </dgm:pt>
    <dgm:pt modelId="{1A579128-0B64-4643-A45C-1243B7089EE3}" type="pres">
      <dgm:prSet presAssocID="{B3B710ED-9270-489C-ADF1-584273D2ED36}" presName="linear" presStyleCnt="0">
        <dgm:presLayoutVars>
          <dgm:animLvl val="lvl"/>
          <dgm:resizeHandles val="exact"/>
        </dgm:presLayoutVars>
      </dgm:prSet>
      <dgm:spPr/>
    </dgm:pt>
    <dgm:pt modelId="{EA26092E-F0FD-4B5F-B60E-81222CE4F4C8}" type="pres">
      <dgm:prSet presAssocID="{9F120C58-4CF7-4A66-AA8B-93E49781FF18}" presName="parentText" presStyleLbl="node1" presStyleIdx="0" presStyleCnt="3">
        <dgm:presLayoutVars>
          <dgm:chMax val="0"/>
          <dgm:bulletEnabled val="1"/>
        </dgm:presLayoutVars>
      </dgm:prSet>
      <dgm:spPr/>
    </dgm:pt>
    <dgm:pt modelId="{A558BE90-68B7-4025-89C7-7C1CED01224A}" type="pres">
      <dgm:prSet presAssocID="{9F120C58-4CF7-4A66-AA8B-93E49781FF18}" presName="childText" presStyleLbl="revTx" presStyleIdx="0" presStyleCnt="3">
        <dgm:presLayoutVars>
          <dgm:bulletEnabled val="1"/>
        </dgm:presLayoutVars>
      </dgm:prSet>
      <dgm:spPr/>
    </dgm:pt>
    <dgm:pt modelId="{D9939688-9674-454B-A3AE-DAA66BA245E0}" type="pres">
      <dgm:prSet presAssocID="{46E93D1E-0F97-425A-AC2B-87E6AE89DBE4}" presName="parentText" presStyleLbl="node1" presStyleIdx="1" presStyleCnt="3">
        <dgm:presLayoutVars>
          <dgm:chMax val="0"/>
          <dgm:bulletEnabled val="1"/>
        </dgm:presLayoutVars>
      </dgm:prSet>
      <dgm:spPr/>
    </dgm:pt>
    <dgm:pt modelId="{5B396B0B-9275-4DD7-83BF-FD9BB458D948}" type="pres">
      <dgm:prSet presAssocID="{46E93D1E-0F97-425A-AC2B-87E6AE89DBE4}" presName="childText" presStyleLbl="revTx" presStyleIdx="1" presStyleCnt="3">
        <dgm:presLayoutVars>
          <dgm:bulletEnabled val="1"/>
        </dgm:presLayoutVars>
      </dgm:prSet>
      <dgm:spPr/>
    </dgm:pt>
    <dgm:pt modelId="{BD70135B-0B27-4B12-B84E-5D3FBA604DFF}" type="pres">
      <dgm:prSet presAssocID="{FB2279C0-26FF-45C5-9DBC-F4200C14A171}" presName="parentText" presStyleLbl="node1" presStyleIdx="2" presStyleCnt="3">
        <dgm:presLayoutVars>
          <dgm:chMax val="0"/>
          <dgm:bulletEnabled val="1"/>
        </dgm:presLayoutVars>
      </dgm:prSet>
      <dgm:spPr/>
    </dgm:pt>
    <dgm:pt modelId="{59C867CA-939D-4B63-8B04-781DB6107BC2}" type="pres">
      <dgm:prSet presAssocID="{FB2279C0-26FF-45C5-9DBC-F4200C14A171}" presName="childText" presStyleLbl="revTx" presStyleIdx="2" presStyleCnt="3">
        <dgm:presLayoutVars>
          <dgm:bulletEnabled val="1"/>
        </dgm:presLayoutVars>
      </dgm:prSet>
      <dgm:spPr/>
    </dgm:pt>
  </dgm:ptLst>
  <dgm:cxnLst>
    <dgm:cxn modelId="{12ED870A-037F-4A7E-9B29-2C968507C5D3}" srcId="{B3B710ED-9270-489C-ADF1-584273D2ED36}" destId="{FB2279C0-26FF-45C5-9DBC-F4200C14A171}" srcOrd="2" destOrd="0" parTransId="{DC6EE124-AA06-4AC3-BE43-65FCFB0EA044}" sibTransId="{E16ACA0E-0219-4AB3-A8E7-4D1C3FF239FF}"/>
    <dgm:cxn modelId="{14D7E511-3C6B-410F-BC84-C748B522275D}" type="presOf" srcId="{FB2279C0-26FF-45C5-9DBC-F4200C14A171}" destId="{BD70135B-0B27-4B12-B84E-5D3FBA604DFF}" srcOrd="0" destOrd="0" presId="urn:microsoft.com/office/officeart/2005/8/layout/vList2"/>
    <dgm:cxn modelId="{43D31A1D-2977-4108-BEF4-ABCBD7D4F607}" srcId="{FB2279C0-26FF-45C5-9DBC-F4200C14A171}" destId="{E538E3E9-C373-4EE1-BB77-AA5524DC2D40}" srcOrd="1" destOrd="0" parTransId="{80C47D91-D594-400F-9BD1-3C789603A275}" sibTransId="{3220C313-97B6-4B21-8E57-9C6F315E4736}"/>
    <dgm:cxn modelId="{3D40BD24-8EFC-4B24-96F3-7428359A24AB}" srcId="{FB2279C0-26FF-45C5-9DBC-F4200C14A171}" destId="{7345B42A-C808-4FF5-8DEA-44EA0B78FC35}" srcOrd="0" destOrd="0" parTransId="{BF6BF501-2B99-4FBF-B4EF-6839B75D2456}" sibTransId="{7A3E26FE-F3E3-441D-B6A6-4F2F4CE5174F}"/>
    <dgm:cxn modelId="{D702AF34-B141-4E21-B865-1029B0D7EA66}" type="presOf" srcId="{9D6D3930-982A-40F2-8121-96866F319331}" destId="{5B396B0B-9275-4DD7-83BF-FD9BB458D948}" srcOrd="0" destOrd="0" presId="urn:microsoft.com/office/officeart/2005/8/layout/vList2"/>
    <dgm:cxn modelId="{7E5C6256-DA83-4F6D-B995-4E42503FCDFD}" srcId="{46E93D1E-0F97-425A-AC2B-87E6AE89DBE4}" destId="{9D6D3930-982A-40F2-8121-96866F319331}" srcOrd="0" destOrd="0" parTransId="{8D66DE30-D5A1-457C-85C7-030F8BB4594E}" sibTransId="{537637AC-4341-46A7-B893-EBEC430B2EB2}"/>
    <dgm:cxn modelId="{6D89138D-52C0-48C7-BD8E-5234AE043B8C}" type="presOf" srcId="{B3B710ED-9270-489C-ADF1-584273D2ED36}" destId="{1A579128-0B64-4643-A45C-1243B7089EE3}" srcOrd="0" destOrd="0" presId="urn:microsoft.com/office/officeart/2005/8/layout/vList2"/>
    <dgm:cxn modelId="{7E644E94-7715-4ED8-9E13-B6D92EB63A4D}" type="presOf" srcId="{46E93D1E-0F97-425A-AC2B-87E6AE89DBE4}" destId="{D9939688-9674-454B-A3AE-DAA66BA245E0}" srcOrd="0" destOrd="0" presId="urn:microsoft.com/office/officeart/2005/8/layout/vList2"/>
    <dgm:cxn modelId="{D3891E99-DD04-4111-8D41-F9F4B2DD1E65}" type="presOf" srcId="{9F120C58-4CF7-4A66-AA8B-93E49781FF18}" destId="{EA26092E-F0FD-4B5F-B60E-81222CE4F4C8}" srcOrd="0" destOrd="0" presId="urn:microsoft.com/office/officeart/2005/8/layout/vList2"/>
    <dgm:cxn modelId="{F10897A7-1F66-4F1D-9E72-35F397874E0B}" type="presOf" srcId="{7345B42A-C808-4FF5-8DEA-44EA0B78FC35}" destId="{59C867CA-939D-4B63-8B04-781DB6107BC2}" srcOrd="0" destOrd="0" presId="urn:microsoft.com/office/officeart/2005/8/layout/vList2"/>
    <dgm:cxn modelId="{8AF9F0B0-E4AA-46AC-83FF-75279D90D63F}" type="presOf" srcId="{7461549F-D23E-4109-9B1A-0E1641523410}" destId="{A558BE90-68B7-4025-89C7-7C1CED01224A}" srcOrd="0" destOrd="0" presId="urn:microsoft.com/office/officeart/2005/8/layout/vList2"/>
    <dgm:cxn modelId="{FC6AFFB2-BD05-4F38-9384-B72C798A6F33}" type="presOf" srcId="{E538E3E9-C373-4EE1-BB77-AA5524DC2D40}" destId="{59C867CA-939D-4B63-8B04-781DB6107BC2}" srcOrd="0" destOrd="1" presId="urn:microsoft.com/office/officeart/2005/8/layout/vList2"/>
    <dgm:cxn modelId="{D6CD7BE6-8EDA-491C-A45E-0123243258D4}" srcId="{B3B710ED-9270-489C-ADF1-584273D2ED36}" destId="{9F120C58-4CF7-4A66-AA8B-93E49781FF18}" srcOrd="0" destOrd="0" parTransId="{DD402E18-0D3A-4449-AF95-9E30F72CAFFB}" sibTransId="{958938A9-5645-423A-85B4-9A376B0241ED}"/>
    <dgm:cxn modelId="{E64065F9-33D9-4215-A493-DED1472CF4FD}" srcId="{9F120C58-4CF7-4A66-AA8B-93E49781FF18}" destId="{7461549F-D23E-4109-9B1A-0E1641523410}" srcOrd="0" destOrd="0" parTransId="{6CE3B833-C280-4E67-AB7E-6B38AEE7762A}" sibTransId="{51BCC2B6-D3EF-486D-B60C-69CABEF495B1}"/>
    <dgm:cxn modelId="{91B825FF-06C6-4B7D-BC5B-2A04E9CB7608}" srcId="{B3B710ED-9270-489C-ADF1-584273D2ED36}" destId="{46E93D1E-0F97-425A-AC2B-87E6AE89DBE4}" srcOrd="1" destOrd="0" parTransId="{5D101EE5-5328-4929-9F6E-FEE23457A14C}" sibTransId="{ED27B0F4-7C9F-4B78-9423-5FA20C408C89}"/>
    <dgm:cxn modelId="{677E4190-28FA-4AAF-9696-6A42A53755CC}" type="presParOf" srcId="{1A579128-0B64-4643-A45C-1243B7089EE3}" destId="{EA26092E-F0FD-4B5F-B60E-81222CE4F4C8}" srcOrd="0" destOrd="0" presId="urn:microsoft.com/office/officeart/2005/8/layout/vList2"/>
    <dgm:cxn modelId="{8FA289C5-7BE3-4619-BABE-4D447FEB21E8}" type="presParOf" srcId="{1A579128-0B64-4643-A45C-1243B7089EE3}" destId="{A558BE90-68B7-4025-89C7-7C1CED01224A}" srcOrd="1" destOrd="0" presId="urn:microsoft.com/office/officeart/2005/8/layout/vList2"/>
    <dgm:cxn modelId="{BB3134E4-727F-4506-8114-B1F6C6B3C62E}" type="presParOf" srcId="{1A579128-0B64-4643-A45C-1243B7089EE3}" destId="{D9939688-9674-454B-A3AE-DAA66BA245E0}" srcOrd="2" destOrd="0" presId="urn:microsoft.com/office/officeart/2005/8/layout/vList2"/>
    <dgm:cxn modelId="{02C70185-745D-43E2-B58D-6C9C6F09A9E2}" type="presParOf" srcId="{1A579128-0B64-4643-A45C-1243B7089EE3}" destId="{5B396B0B-9275-4DD7-83BF-FD9BB458D948}" srcOrd="3" destOrd="0" presId="urn:microsoft.com/office/officeart/2005/8/layout/vList2"/>
    <dgm:cxn modelId="{7F19E4A4-1093-4CE4-91C7-A05073A643C2}" type="presParOf" srcId="{1A579128-0B64-4643-A45C-1243B7089EE3}" destId="{BD70135B-0B27-4B12-B84E-5D3FBA604DFF}" srcOrd="4" destOrd="0" presId="urn:microsoft.com/office/officeart/2005/8/layout/vList2"/>
    <dgm:cxn modelId="{CA4D48E9-9102-4844-B9C0-5477C08C4C0D}" type="presParOf" srcId="{1A579128-0B64-4643-A45C-1243B7089EE3}" destId="{59C867CA-939D-4B63-8B04-781DB6107BC2}"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DF324CD-A823-46A1-9993-1E69BB831D8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2DEDC58C-CF3E-4BD3-B006-7FEB25350902}">
      <dgm:prSet/>
      <dgm:spPr>
        <a:ln>
          <a:noFill/>
        </a:ln>
      </dgm:spPr>
      <dgm:t>
        <a:bodyPr/>
        <a:lstStyle/>
        <a:p>
          <a:r>
            <a:rPr lang="en-US" baseline="0" dirty="0"/>
            <a:t>Increased community resources</a:t>
          </a:r>
          <a:endParaRPr lang="en-US" dirty="0"/>
        </a:p>
      </dgm:t>
    </dgm:pt>
    <dgm:pt modelId="{0134F0C4-79B0-4320-9C79-6B3725C21F22}" type="parTrans" cxnId="{CC2D302F-D254-4D8E-8DFD-27DF7933C43D}">
      <dgm:prSet/>
      <dgm:spPr/>
      <dgm:t>
        <a:bodyPr/>
        <a:lstStyle/>
        <a:p>
          <a:endParaRPr lang="en-US"/>
        </a:p>
      </dgm:t>
    </dgm:pt>
    <dgm:pt modelId="{3332795D-C414-49A5-9868-C759BF77CD0C}" type="sibTrans" cxnId="{CC2D302F-D254-4D8E-8DFD-27DF7933C43D}">
      <dgm:prSet/>
      <dgm:spPr/>
      <dgm:t>
        <a:bodyPr/>
        <a:lstStyle/>
        <a:p>
          <a:endParaRPr lang="en-US"/>
        </a:p>
      </dgm:t>
    </dgm:pt>
    <dgm:pt modelId="{18A1B00D-5575-4979-8985-93320078148E}">
      <dgm:prSet/>
      <dgm:spPr>
        <a:ln>
          <a:noFill/>
        </a:ln>
      </dgm:spPr>
      <dgm:t>
        <a:bodyPr/>
        <a:lstStyle/>
        <a:p>
          <a:r>
            <a:rPr lang="en-US" baseline="0"/>
            <a:t>Developed new partnerships</a:t>
          </a:r>
          <a:endParaRPr lang="en-US"/>
        </a:p>
      </dgm:t>
    </dgm:pt>
    <dgm:pt modelId="{A883E959-2AF0-4F25-A51D-07BB56A97638}" type="parTrans" cxnId="{8D40EE03-8B23-406F-8E05-D58A48E4F16D}">
      <dgm:prSet/>
      <dgm:spPr/>
      <dgm:t>
        <a:bodyPr/>
        <a:lstStyle/>
        <a:p>
          <a:endParaRPr lang="en-US"/>
        </a:p>
      </dgm:t>
    </dgm:pt>
    <dgm:pt modelId="{C1E66366-6D15-4923-9DC9-FE18F61CA297}" type="sibTrans" cxnId="{8D40EE03-8B23-406F-8E05-D58A48E4F16D}">
      <dgm:prSet/>
      <dgm:spPr/>
      <dgm:t>
        <a:bodyPr/>
        <a:lstStyle/>
        <a:p>
          <a:endParaRPr lang="en-US"/>
        </a:p>
      </dgm:t>
    </dgm:pt>
    <dgm:pt modelId="{7D179B08-4D34-490E-ABA1-1D1AE0F4F4EC}">
      <dgm:prSet/>
      <dgm:spPr>
        <a:ln>
          <a:noFill/>
        </a:ln>
      </dgm:spPr>
      <dgm:t>
        <a:bodyPr/>
        <a:lstStyle/>
        <a:p>
          <a:r>
            <a:rPr lang="en-US" baseline="0"/>
            <a:t>Positive impact on patrons’ lives</a:t>
          </a:r>
          <a:endParaRPr lang="en-US"/>
        </a:p>
      </dgm:t>
    </dgm:pt>
    <dgm:pt modelId="{BEDAA7EA-5F15-437A-823F-D6CD213033DE}" type="parTrans" cxnId="{7263CEF9-BD7F-4A2E-B7BA-2859768DDE7C}">
      <dgm:prSet/>
      <dgm:spPr/>
      <dgm:t>
        <a:bodyPr/>
        <a:lstStyle/>
        <a:p>
          <a:endParaRPr lang="en-US"/>
        </a:p>
      </dgm:t>
    </dgm:pt>
    <dgm:pt modelId="{D4DEEEC8-0E11-406E-B4B5-DD241444D7A4}" type="sibTrans" cxnId="{7263CEF9-BD7F-4A2E-B7BA-2859768DDE7C}">
      <dgm:prSet/>
      <dgm:spPr/>
      <dgm:t>
        <a:bodyPr/>
        <a:lstStyle/>
        <a:p>
          <a:endParaRPr lang="en-US"/>
        </a:p>
      </dgm:t>
    </dgm:pt>
    <dgm:pt modelId="{0383B42C-01A5-4C80-A35D-244FF8B7442E}">
      <dgm:prSet/>
      <dgm:spPr>
        <a:ln>
          <a:noFill/>
        </a:ln>
      </dgm:spPr>
      <dgm:t>
        <a:bodyPr/>
        <a:lstStyle/>
        <a:p>
          <a:r>
            <a:rPr lang="en-US" baseline="0"/>
            <a:t>Increased community awareness and knowledge</a:t>
          </a:r>
          <a:endParaRPr lang="en-US"/>
        </a:p>
      </dgm:t>
    </dgm:pt>
    <dgm:pt modelId="{4A1607FB-A475-4136-8B0F-6BCBB5BDCE05}" type="parTrans" cxnId="{1F164A12-C76D-4810-AE81-CE38786B7C6E}">
      <dgm:prSet/>
      <dgm:spPr/>
      <dgm:t>
        <a:bodyPr/>
        <a:lstStyle/>
        <a:p>
          <a:endParaRPr lang="en-US"/>
        </a:p>
      </dgm:t>
    </dgm:pt>
    <dgm:pt modelId="{6B16C89A-DD2A-40A5-9E40-90D9160A076F}" type="sibTrans" cxnId="{1F164A12-C76D-4810-AE81-CE38786B7C6E}">
      <dgm:prSet/>
      <dgm:spPr/>
      <dgm:t>
        <a:bodyPr/>
        <a:lstStyle/>
        <a:p>
          <a:endParaRPr lang="en-US"/>
        </a:p>
      </dgm:t>
    </dgm:pt>
    <dgm:pt modelId="{B7313521-8EC7-4A3F-817D-72EBF21B29FB}">
      <dgm:prSet/>
      <dgm:spPr>
        <a:ln>
          <a:noFill/>
        </a:ln>
      </dgm:spPr>
      <dgm:t>
        <a:bodyPr/>
        <a:lstStyle/>
        <a:p>
          <a:r>
            <a:rPr lang="en-US" baseline="0" dirty="0"/>
            <a:t>Reached other libraries and community organizations</a:t>
          </a:r>
          <a:endParaRPr lang="en-US" dirty="0"/>
        </a:p>
      </dgm:t>
    </dgm:pt>
    <dgm:pt modelId="{54E5950E-FC44-471B-869F-EF0C8E7E222B}" type="parTrans" cxnId="{098212F5-BF3A-4C81-AA70-6CC86707613A}">
      <dgm:prSet/>
      <dgm:spPr/>
      <dgm:t>
        <a:bodyPr/>
        <a:lstStyle/>
        <a:p>
          <a:endParaRPr lang="en-US"/>
        </a:p>
      </dgm:t>
    </dgm:pt>
    <dgm:pt modelId="{D987CC15-F299-410B-BCE7-A6F635B66441}" type="sibTrans" cxnId="{098212F5-BF3A-4C81-AA70-6CC86707613A}">
      <dgm:prSet/>
      <dgm:spPr/>
      <dgm:t>
        <a:bodyPr/>
        <a:lstStyle/>
        <a:p>
          <a:endParaRPr lang="en-US"/>
        </a:p>
      </dgm:t>
    </dgm:pt>
    <dgm:pt modelId="{75A4CF7C-CAA7-403A-8E66-0EC941FCB120}">
      <dgm:prSet/>
      <dgm:spPr>
        <a:ln>
          <a:noFill/>
        </a:ln>
      </dgm:spPr>
      <dgm:t>
        <a:bodyPr/>
        <a:lstStyle/>
        <a:p>
          <a:r>
            <a:rPr lang="en-US" baseline="0"/>
            <a:t>Addressed stigma</a:t>
          </a:r>
          <a:endParaRPr lang="en-US"/>
        </a:p>
      </dgm:t>
    </dgm:pt>
    <dgm:pt modelId="{776B9AE5-6693-46D5-AEB3-43769E794C90}" type="parTrans" cxnId="{F750D479-2F4F-47E3-8664-8B8D21C527ED}">
      <dgm:prSet/>
      <dgm:spPr/>
      <dgm:t>
        <a:bodyPr/>
        <a:lstStyle/>
        <a:p>
          <a:endParaRPr lang="en-US"/>
        </a:p>
      </dgm:t>
    </dgm:pt>
    <dgm:pt modelId="{E8289EE2-1E0E-4A29-B715-874DFE8D00E4}" type="sibTrans" cxnId="{F750D479-2F4F-47E3-8664-8B8D21C527ED}">
      <dgm:prSet/>
      <dgm:spPr/>
      <dgm:t>
        <a:bodyPr/>
        <a:lstStyle/>
        <a:p>
          <a:endParaRPr lang="en-US"/>
        </a:p>
      </dgm:t>
    </dgm:pt>
    <dgm:pt modelId="{F2227870-8346-4CB4-BDF6-057EB39AF3B4}">
      <dgm:prSet/>
      <dgm:spPr>
        <a:ln>
          <a:noFill/>
        </a:ln>
      </dgm:spPr>
      <dgm:t>
        <a:bodyPr/>
        <a:lstStyle/>
        <a:p>
          <a:r>
            <a:rPr lang="en-US" baseline="0"/>
            <a:t>Increased positive perception of library</a:t>
          </a:r>
          <a:endParaRPr lang="en-US"/>
        </a:p>
      </dgm:t>
    </dgm:pt>
    <dgm:pt modelId="{876E458A-B8AF-4B6E-BBD0-0496F1654A5D}" type="parTrans" cxnId="{270593F0-B3ED-4A11-A881-A11521309B92}">
      <dgm:prSet/>
      <dgm:spPr/>
      <dgm:t>
        <a:bodyPr/>
        <a:lstStyle/>
        <a:p>
          <a:endParaRPr lang="en-US"/>
        </a:p>
      </dgm:t>
    </dgm:pt>
    <dgm:pt modelId="{03920A80-78A9-43B6-8842-7AAB0E84DE95}" type="sibTrans" cxnId="{270593F0-B3ED-4A11-A881-A11521309B92}">
      <dgm:prSet/>
      <dgm:spPr/>
      <dgm:t>
        <a:bodyPr/>
        <a:lstStyle/>
        <a:p>
          <a:endParaRPr lang="en-US"/>
        </a:p>
      </dgm:t>
    </dgm:pt>
    <dgm:pt modelId="{13B0049E-34FD-4DBD-86B6-66C5250B407B}" type="pres">
      <dgm:prSet presAssocID="{ADF324CD-A823-46A1-9993-1E69BB831D87}" presName="diagram" presStyleCnt="0">
        <dgm:presLayoutVars>
          <dgm:dir/>
          <dgm:resizeHandles val="exact"/>
        </dgm:presLayoutVars>
      </dgm:prSet>
      <dgm:spPr/>
    </dgm:pt>
    <dgm:pt modelId="{B24537CA-F758-4A17-84A0-D2514B35B437}" type="pres">
      <dgm:prSet presAssocID="{2DEDC58C-CF3E-4BD3-B006-7FEB25350902}" presName="node" presStyleLbl="node1" presStyleIdx="0" presStyleCnt="7" custLinFactNeighborY="-55698">
        <dgm:presLayoutVars>
          <dgm:bulletEnabled val="1"/>
        </dgm:presLayoutVars>
      </dgm:prSet>
      <dgm:spPr/>
    </dgm:pt>
    <dgm:pt modelId="{A6E0B958-F61C-442A-AA6B-4ADFCCD02F1C}" type="pres">
      <dgm:prSet presAssocID="{3332795D-C414-49A5-9868-C759BF77CD0C}" presName="sibTrans" presStyleCnt="0"/>
      <dgm:spPr/>
    </dgm:pt>
    <dgm:pt modelId="{18C3244D-4CDE-4BE5-8A34-41987A214DAE}" type="pres">
      <dgm:prSet presAssocID="{18A1B00D-5575-4979-8985-93320078148E}" presName="node" presStyleLbl="node1" presStyleIdx="1" presStyleCnt="7" custLinFactNeighborY="-55698">
        <dgm:presLayoutVars>
          <dgm:bulletEnabled val="1"/>
        </dgm:presLayoutVars>
      </dgm:prSet>
      <dgm:spPr/>
    </dgm:pt>
    <dgm:pt modelId="{F5485DCA-68DA-4D6D-8F90-D40842F4E253}" type="pres">
      <dgm:prSet presAssocID="{C1E66366-6D15-4923-9DC9-FE18F61CA297}" presName="sibTrans" presStyleCnt="0"/>
      <dgm:spPr/>
    </dgm:pt>
    <dgm:pt modelId="{5B27CB77-1716-49BD-86CF-33DA6290F5E1}" type="pres">
      <dgm:prSet presAssocID="{7D179B08-4D34-490E-ABA1-1D1AE0F4F4EC}" presName="node" presStyleLbl="node1" presStyleIdx="2" presStyleCnt="7" custLinFactNeighborY="-55698">
        <dgm:presLayoutVars>
          <dgm:bulletEnabled val="1"/>
        </dgm:presLayoutVars>
      </dgm:prSet>
      <dgm:spPr/>
    </dgm:pt>
    <dgm:pt modelId="{239D1FAD-13E8-4CCF-9002-100CC602DDDC}" type="pres">
      <dgm:prSet presAssocID="{D4DEEEC8-0E11-406E-B4B5-DD241444D7A4}" presName="sibTrans" presStyleCnt="0"/>
      <dgm:spPr/>
    </dgm:pt>
    <dgm:pt modelId="{5202CD49-FD82-4311-8ABC-03A5EB29FE91}" type="pres">
      <dgm:prSet presAssocID="{0383B42C-01A5-4C80-A35D-244FF8B7442E}" presName="node" presStyleLbl="node1" presStyleIdx="3" presStyleCnt="7" custLinFactNeighborY="-55698">
        <dgm:presLayoutVars>
          <dgm:bulletEnabled val="1"/>
        </dgm:presLayoutVars>
      </dgm:prSet>
      <dgm:spPr/>
    </dgm:pt>
    <dgm:pt modelId="{62CBE7BA-D4D3-4707-A92B-1FE2C25B34FE}" type="pres">
      <dgm:prSet presAssocID="{6B16C89A-DD2A-40A5-9E40-90D9160A076F}" presName="sibTrans" presStyleCnt="0"/>
      <dgm:spPr/>
    </dgm:pt>
    <dgm:pt modelId="{435EE3A4-F569-426B-AE9C-08A0385BFD7A}" type="pres">
      <dgm:prSet presAssocID="{B7313521-8EC7-4A3F-817D-72EBF21B29FB}" presName="node" presStyleLbl="node1" presStyleIdx="4" presStyleCnt="7" custLinFactNeighborY="34952">
        <dgm:presLayoutVars>
          <dgm:bulletEnabled val="1"/>
        </dgm:presLayoutVars>
      </dgm:prSet>
      <dgm:spPr/>
    </dgm:pt>
    <dgm:pt modelId="{D4D3B567-AF4A-4DDD-9C3F-0B726A68EF08}" type="pres">
      <dgm:prSet presAssocID="{D987CC15-F299-410B-BCE7-A6F635B66441}" presName="sibTrans" presStyleCnt="0"/>
      <dgm:spPr/>
    </dgm:pt>
    <dgm:pt modelId="{45A55EC2-86D5-4631-B975-4FD25CFF8B71}" type="pres">
      <dgm:prSet presAssocID="{75A4CF7C-CAA7-403A-8E66-0EC941FCB120}" presName="node" presStyleLbl="node1" presStyleIdx="5" presStyleCnt="7" custLinFactNeighborY="34952">
        <dgm:presLayoutVars>
          <dgm:bulletEnabled val="1"/>
        </dgm:presLayoutVars>
      </dgm:prSet>
      <dgm:spPr/>
    </dgm:pt>
    <dgm:pt modelId="{02D63786-3E3B-49C0-9256-4E8AF1D9DFFD}" type="pres">
      <dgm:prSet presAssocID="{E8289EE2-1E0E-4A29-B715-874DFE8D00E4}" presName="sibTrans" presStyleCnt="0"/>
      <dgm:spPr/>
    </dgm:pt>
    <dgm:pt modelId="{4477D02E-76EC-4736-9E63-E2594A51114C}" type="pres">
      <dgm:prSet presAssocID="{F2227870-8346-4CB4-BDF6-057EB39AF3B4}" presName="node" presStyleLbl="node1" presStyleIdx="6" presStyleCnt="7" custLinFactNeighborY="34952">
        <dgm:presLayoutVars>
          <dgm:bulletEnabled val="1"/>
        </dgm:presLayoutVars>
      </dgm:prSet>
      <dgm:spPr/>
    </dgm:pt>
  </dgm:ptLst>
  <dgm:cxnLst>
    <dgm:cxn modelId="{8D40EE03-8B23-406F-8E05-D58A48E4F16D}" srcId="{ADF324CD-A823-46A1-9993-1E69BB831D87}" destId="{18A1B00D-5575-4979-8985-93320078148E}" srcOrd="1" destOrd="0" parTransId="{A883E959-2AF0-4F25-A51D-07BB56A97638}" sibTransId="{C1E66366-6D15-4923-9DC9-FE18F61CA297}"/>
    <dgm:cxn modelId="{1F164A12-C76D-4810-AE81-CE38786B7C6E}" srcId="{ADF324CD-A823-46A1-9993-1E69BB831D87}" destId="{0383B42C-01A5-4C80-A35D-244FF8B7442E}" srcOrd="3" destOrd="0" parTransId="{4A1607FB-A475-4136-8B0F-6BCBB5BDCE05}" sibTransId="{6B16C89A-DD2A-40A5-9E40-90D9160A076F}"/>
    <dgm:cxn modelId="{29CA112F-81E2-46ED-89D8-15786404E07F}" type="presOf" srcId="{7D179B08-4D34-490E-ABA1-1D1AE0F4F4EC}" destId="{5B27CB77-1716-49BD-86CF-33DA6290F5E1}" srcOrd="0" destOrd="0" presId="urn:microsoft.com/office/officeart/2005/8/layout/default"/>
    <dgm:cxn modelId="{CC2D302F-D254-4D8E-8DFD-27DF7933C43D}" srcId="{ADF324CD-A823-46A1-9993-1E69BB831D87}" destId="{2DEDC58C-CF3E-4BD3-B006-7FEB25350902}" srcOrd="0" destOrd="0" parTransId="{0134F0C4-79B0-4320-9C79-6B3725C21F22}" sibTransId="{3332795D-C414-49A5-9868-C759BF77CD0C}"/>
    <dgm:cxn modelId="{5C594437-883C-46A9-901F-C95009781EDE}" type="presOf" srcId="{0383B42C-01A5-4C80-A35D-244FF8B7442E}" destId="{5202CD49-FD82-4311-8ABC-03A5EB29FE91}" srcOrd="0" destOrd="0" presId="urn:microsoft.com/office/officeart/2005/8/layout/default"/>
    <dgm:cxn modelId="{356DE540-F109-4F73-AC4E-6A546204C539}" type="presOf" srcId="{B7313521-8EC7-4A3F-817D-72EBF21B29FB}" destId="{435EE3A4-F569-426B-AE9C-08A0385BFD7A}" srcOrd="0" destOrd="0" presId="urn:microsoft.com/office/officeart/2005/8/layout/default"/>
    <dgm:cxn modelId="{B014DA6D-D741-42AB-AAC1-B6B9AAD23ED7}" type="presOf" srcId="{ADF324CD-A823-46A1-9993-1E69BB831D87}" destId="{13B0049E-34FD-4DBD-86B6-66C5250B407B}" srcOrd="0" destOrd="0" presId="urn:microsoft.com/office/officeart/2005/8/layout/default"/>
    <dgm:cxn modelId="{F750D479-2F4F-47E3-8664-8B8D21C527ED}" srcId="{ADF324CD-A823-46A1-9993-1E69BB831D87}" destId="{75A4CF7C-CAA7-403A-8E66-0EC941FCB120}" srcOrd="5" destOrd="0" parTransId="{776B9AE5-6693-46D5-AEB3-43769E794C90}" sibTransId="{E8289EE2-1E0E-4A29-B715-874DFE8D00E4}"/>
    <dgm:cxn modelId="{3058EC9B-22E5-41FC-BE32-3EDD9EDED08C}" type="presOf" srcId="{18A1B00D-5575-4979-8985-93320078148E}" destId="{18C3244D-4CDE-4BE5-8A34-41987A214DAE}" srcOrd="0" destOrd="0" presId="urn:microsoft.com/office/officeart/2005/8/layout/default"/>
    <dgm:cxn modelId="{ABEDD2D4-2A24-4404-9C10-1926FB2596ED}" type="presOf" srcId="{2DEDC58C-CF3E-4BD3-B006-7FEB25350902}" destId="{B24537CA-F758-4A17-84A0-D2514B35B437}" srcOrd="0" destOrd="0" presId="urn:microsoft.com/office/officeart/2005/8/layout/default"/>
    <dgm:cxn modelId="{B8BAB7D8-9ADF-4873-9732-8E89C996E863}" type="presOf" srcId="{75A4CF7C-CAA7-403A-8E66-0EC941FCB120}" destId="{45A55EC2-86D5-4631-B975-4FD25CFF8B71}" srcOrd="0" destOrd="0" presId="urn:microsoft.com/office/officeart/2005/8/layout/default"/>
    <dgm:cxn modelId="{270593F0-B3ED-4A11-A881-A11521309B92}" srcId="{ADF324CD-A823-46A1-9993-1E69BB831D87}" destId="{F2227870-8346-4CB4-BDF6-057EB39AF3B4}" srcOrd="6" destOrd="0" parTransId="{876E458A-B8AF-4B6E-BBD0-0496F1654A5D}" sibTransId="{03920A80-78A9-43B6-8842-7AAB0E84DE95}"/>
    <dgm:cxn modelId="{D2FDC8F2-5977-4D36-88B7-AD932AC75C7A}" type="presOf" srcId="{F2227870-8346-4CB4-BDF6-057EB39AF3B4}" destId="{4477D02E-76EC-4736-9E63-E2594A51114C}" srcOrd="0" destOrd="0" presId="urn:microsoft.com/office/officeart/2005/8/layout/default"/>
    <dgm:cxn modelId="{098212F5-BF3A-4C81-AA70-6CC86707613A}" srcId="{ADF324CD-A823-46A1-9993-1E69BB831D87}" destId="{B7313521-8EC7-4A3F-817D-72EBF21B29FB}" srcOrd="4" destOrd="0" parTransId="{54E5950E-FC44-471B-869F-EF0C8E7E222B}" sibTransId="{D987CC15-F299-410B-BCE7-A6F635B66441}"/>
    <dgm:cxn modelId="{7263CEF9-BD7F-4A2E-B7BA-2859768DDE7C}" srcId="{ADF324CD-A823-46A1-9993-1E69BB831D87}" destId="{7D179B08-4D34-490E-ABA1-1D1AE0F4F4EC}" srcOrd="2" destOrd="0" parTransId="{BEDAA7EA-5F15-437A-823F-D6CD213033DE}" sibTransId="{D4DEEEC8-0E11-406E-B4B5-DD241444D7A4}"/>
    <dgm:cxn modelId="{3FB0AD6B-12D2-410E-AEF5-31B85CA96C11}" type="presParOf" srcId="{13B0049E-34FD-4DBD-86B6-66C5250B407B}" destId="{B24537CA-F758-4A17-84A0-D2514B35B437}" srcOrd="0" destOrd="0" presId="urn:microsoft.com/office/officeart/2005/8/layout/default"/>
    <dgm:cxn modelId="{5D711D45-FB5D-4C85-8FDF-3AC11D1E680B}" type="presParOf" srcId="{13B0049E-34FD-4DBD-86B6-66C5250B407B}" destId="{A6E0B958-F61C-442A-AA6B-4ADFCCD02F1C}" srcOrd="1" destOrd="0" presId="urn:microsoft.com/office/officeart/2005/8/layout/default"/>
    <dgm:cxn modelId="{A184F77B-16D0-4B6D-9751-E8D9E4547E8B}" type="presParOf" srcId="{13B0049E-34FD-4DBD-86B6-66C5250B407B}" destId="{18C3244D-4CDE-4BE5-8A34-41987A214DAE}" srcOrd="2" destOrd="0" presId="urn:microsoft.com/office/officeart/2005/8/layout/default"/>
    <dgm:cxn modelId="{EA2ACFF3-CC4B-4528-91BF-AA443249DA75}" type="presParOf" srcId="{13B0049E-34FD-4DBD-86B6-66C5250B407B}" destId="{F5485DCA-68DA-4D6D-8F90-D40842F4E253}" srcOrd="3" destOrd="0" presId="urn:microsoft.com/office/officeart/2005/8/layout/default"/>
    <dgm:cxn modelId="{718B2753-9F35-4084-9621-7B9C5DA4C714}" type="presParOf" srcId="{13B0049E-34FD-4DBD-86B6-66C5250B407B}" destId="{5B27CB77-1716-49BD-86CF-33DA6290F5E1}" srcOrd="4" destOrd="0" presId="urn:microsoft.com/office/officeart/2005/8/layout/default"/>
    <dgm:cxn modelId="{0A54FA6A-5ACE-4BA7-80B3-09921C4FAD10}" type="presParOf" srcId="{13B0049E-34FD-4DBD-86B6-66C5250B407B}" destId="{239D1FAD-13E8-4CCF-9002-100CC602DDDC}" srcOrd="5" destOrd="0" presId="urn:microsoft.com/office/officeart/2005/8/layout/default"/>
    <dgm:cxn modelId="{E0BBCE60-7106-41CD-B4A0-E328F5B4BD09}" type="presParOf" srcId="{13B0049E-34FD-4DBD-86B6-66C5250B407B}" destId="{5202CD49-FD82-4311-8ABC-03A5EB29FE91}" srcOrd="6" destOrd="0" presId="urn:microsoft.com/office/officeart/2005/8/layout/default"/>
    <dgm:cxn modelId="{BB75D1F0-4D1C-4991-92ED-7C17C5E58A60}" type="presParOf" srcId="{13B0049E-34FD-4DBD-86B6-66C5250B407B}" destId="{62CBE7BA-D4D3-4707-A92B-1FE2C25B34FE}" srcOrd="7" destOrd="0" presId="urn:microsoft.com/office/officeart/2005/8/layout/default"/>
    <dgm:cxn modelId="{A3940E8B-F2AD-4244-BDD7-730E60B7000E}" type="presParOf" srcId="{13B0049E-34FD-4DBD-86B6-66C5250B407B}" destId="{435EE3A4-F569-426B-AE9C-08A0385BFD7A}" srcOrd="8" destOrd="0" presId="urn:microsoft.com/office/officeart/2005/8/layout/default"/>
    <dgm:cxn modelId="{DC7914DE-512D-4D53-AFEE-B1823046D537}" type="presParOf" srcId="{13B0049E-34FD-4DBD-86B6-66C5250B407B}" destId="{D4D3B567-AF4A-4DDD-9C3F-0B726A68EF08}" srcOrd="9" destOrd="0" presId="urn:microsoft.com/office/officeart/2005/8/layout/default"/>
    <dgm:cxn modelId="{87877520-4A27-4ADC-A5F7-3763B56CA205}" type="presParOf" srcId="{13B0049E-34FD-4DBD-86B6-66C5250B407B}" destId="{45A55EC2-86D5-4631-B975-4FD25CFF8B71}" srcOrd="10" destOrd="0" presId="urn:microsoft.com/office/officeart/2005/8/layout/default"/>
    <dgm:cxn modelId="{7E89F7CD-3472-4A3A-B83C-6571F1C0044B}" type="presParOf" srcId="{13B0049E-34FD-4DBD-86B6-66C5250B407B}" destId="{02D63786-3E3B-49C0-9256-4E8AF1D9DFFD}" srcOrd="11" destOrd="0" presId="urn:microsoft.com/office/officeart/2005/8/layout/default"/>
    <dgm:cxn modelId="{5E412E0D-0996-4447-B6DE-EBC9F298AF7E}" type="presParOf" srcId="{13B0049E-34FD-4DBD-86B6-66C5250B407B}" destId="{4477D02E-76EC-4736-9E63-E2594A51114C}" srcOrd="1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50BA63-DA9C-4724-B6B4-1BC4B01FEE87}"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02115D6A-060F-4E9F-ABF5-9015BA7A4703}">
      <dgm:prSet custT="1"/>
      <dgm:spPr>
        <a:solidFill>
          <a:schemeClr val="accent4"/>
        </a:solidFill>
      </dgm:spPr>
      <dgm:t>
        <a:bodyPr/>
        <a:lstStyle/>
        <a:p>
          <a:r>
            <a:rPr lang="en-US" sz="3600" baseline="0" dirty="0"/>
            <a:t>Raise awareness among other sectors that libraries, in their role as community anchors, make powerful partners</a:t>
          </a:r>
          <a:endParaRPr lang="en-US" sz="3600" dirty="0"/>
        </a:p>
      </dgm:t>
    </dgm:pt>
    <dgm:pt modelId="{1DFD7A77-3C23-49D5-A0E9-EBB5A0524AEF}" type="parTrans" cxnId="{FCDB4F48-A06C-41E4-A175-80089B44338A}">
      <dgm:prSet/>
      <dgm:spPr/>
      <dgm:t>
        <a:bodyPr/>
        <a:lstStyle/>
        <a:p>
          <a:endParaRPr lang="en-US"/>
        </a:p>
      </dgm:t>
    </dgm:pt>
    <dgm:pt modelId="{D70A27F0-9807-493A-9123-080856360ED9}" type="sibTrans" cxnId="{FCDB4F48-A06C-41E4-A175-80089B44338A}">
      <dgm:prSet/>
      <dgm:spPr/>
      <dgm:t>
        <a:bodyPr/>
        <a:lstStyle/>
        <a:p>
          <a:endParaRPr lang="en-US"/>
        </a:p>
      </dgm:t>
    </dgm:pt>
    <dgm:pt modelId="{67D3025A-63E6-4FC2-BAA6-87063154D9F0}" type="pres">
      <dgm:prSet presAssocID="{2F50BA63-DA9C-4724-B6B4-1BC4B01FEE87}" presName="linear" presStyleCnt="0">
        <dgm:presLayoutVars>
          <dgm:animLvl val="lvl"/>
          <dgm:resizeHandles val="exact"/>
        </dgm:presLayoutVars>
      </dgm:prSet>
      <dgm:spPr/>
    </dgm:pt>
    <dgm:pt modelId="{80A61C84-7766-4141-8599-F7AE0B03A622}" type="pres">
      <dgm:prSet presAssocID="{02115D6A-060F-4E9F-ABF5-9015BA7A4703}" presName="parentText" presStyleLbl="node1" presStyleIdx="0" presStyleCnt="1" custLinFactNeighborX="-138" custLinFactNeighborY="-23676">
        <dgm:presLayoutVars>
          <dgm:chMax val="0"/>
          <dgm:bulletEnabled val="1"/>
        </dgm:presLayoutVars>
      </dgm:prSet>
      <dgm:spPr/>
    </dgm:pt>
  </dgm:ptLst>
  <dgm:cxnLst>
    <dgm:cxn modelId="{FCDB4F48-A06C-41E4-A175-80089B44338A}" srcId="{2F50BA63-DA9C-4724-B6B4-1BC4B01FEE87}" destId="{02115D6A-060F-4E9F-ABF5-9015BA7A4703}" srcOrd="0" destOrd="0" parTransId="{1DFD7A77-3C23-49D5-A0E9-EBB5A0524AEF}" sibTransId="{D70A27F0-9807-493A-9123-080856360ED9}"/>
    <dgm:cxn modelId="{0A51B477-F444-4B56-855D-C24478F7CE99}" type="presOf" srcId="{02115D6A-060F-4E9F-ABF5-9015BA7A4703}" destId="{80A61C84-7766-4141-8599-F7AE0B03A622}" srcOrd="0" destOrd="0" presId="urn:microsoft.com/office/officeart/2005/8/layout/vList2"/>
    <dgm:cxn modelId="{4071DCC2-CB50-4003-8354-3775A9568FF8}" type="presOf" srcId="{2F50BA63-DA9C-4724-B6B4-1BC4B01FEE87}" destId="{67D3025A-63E6-4FC2-BAA6-87063154D9F0}" srcOrd="0" destOrd="0" presId="urn:microsoft.com/office/officeart/2005/8/layout/vList2"/>
    <dgm:cxn modelId="{AB581A76-30D5-411B-AA78-797CF3989516}" type="presParOf" srcId="{67D3025A-63E6-4FC2-BAA6-87063154D9F0}" destId="{80A61C84-7766-4141-8599-F7AE0B03A62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92ADD8-D8F7-4C0C-814D-AA2D86BC378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CE84DDB-0B34-476B-8ACF-BDAF8258DCB5}">
      <dgm:prSet custT="1"/>
      <dgm:spPr>
        <a:solidFill>
          <a:schemeClr val="accent3"/>
        </a:solidFill>
      </dgm:spPr>
      <dgm:t>
        <a:bodyPr/>
        <a:lstStyle/>
        <a:p>
          <a:r>
            <a:rPr lang="en-US" sz="3600" baseline="0" dirty="0"/>
            <a:t>Shift traditional systems of practice that result in siloed efforts and limited impact</a:t>
          </a:r>
          <a:endParaRPr lang="en-US" sz="3600" dirty="0"/>
        </a:p>
      </dgm:t>
    </dgm:pt>
    <dgm:pt modelId="{7A1AE7AA-7815-462E-B9D5-E4F0D1EC9F52}" type="parTrans" cxnId="{3DEA29BB-2662-4086-B536-73AF84615F53}">
      <dgm:prSet/>
      <dgm:spPr/>
      <dgm:t>
        <a:bodyPr/>
        <a:lstStyle/>
        <a:p>
          <a:endParaRPr lang="en-US"/>
        </a:p>
      </dgm:t>
    </dgm:pt>
    <dgm:pt modelId="{50E59398-24C0-489F-BA7D-10E51D304B6C}" type="sibTrans" cxnId="{3DEA29BB-2662-4086-B536-73AF84615F53}">
      <dgm:prSet/>
      <dgm:spPr/>
      <dgm:t>
        <a:bodyPr/>
        <a:lstStyle/>
        <a:p>
          <a:endParaRPr lang="en-US"/>
        </a:p>
      </dgm:t>
    </dgm:pt>
    <dgm:pt modelId="{1C55C1D2-F8F4-4AAC-9AA2-2C550B41ED87}" type="pres">
      <dgm:prSet presAssocID="{B892ADD8-D8F7-4C0C-814D-AA2D86BC3787}" presName="linear" presStyleCnt="0">
        <dgm:presLayoutVars>
          <dgm:animLvl val="lvl"/>
          <dgm:resizeHandles val="exact"/>
        </dgm:presLayoutVars>
      </dgm:prSet>
      <dgm:spPr/>
    </dgm:pt>
    <dgm:pt modelId="{B7F0BC6F-FE91-4AEA-8DB5-906C11675E9A}" type="pres">
      <dgm:prSet presAssocID="{9CE84DDB-0B34-476B-8ACF-BDAF8258DCB5}" presName="parentText" presStyleLbl="node1" presStyleIdx="0" presStyleCnt="1" custScaleY="461251" custLinFactNeighborX="138" custLinFactNeighborY="-88209">
        <dgm:presLayoutVars>
          <dgm:chMax val="0"/>
          <dgm:bulletEnabled val="1"/>
        </dgm:presLayoutVars>
      </dgm:prSet>
      <dgm:spPr/>
    </dgm:pt>
  </dgm:ptLst>
  <dgm:cxnLst>
    <dgm:cxn modelId="{3DEA29BB-2662-4086-B536-73AF84615F53}" srcId="{B892ADD8-D8F7-4C0C-814D-AA2D86BC3787}" destId="{9CE84DDB-0B34-476B-8ACF-BDAF8258DCB5}" srcOrd="0" destOrd="0" parTransId="{7A1AE7AA-7815-462E-B9D5-E4F0D1EC9F52}" sibTransId="{50E59398-24C0-489F-BA7D-10E51D304B6C}"/>
    <dgm:cxn modelId="{511CC8DC-E985-4BDE-8C67-11D2F638796D}" type="presOf" srcId="{B892ADD8-D8F7-4C0C-814D-AA2D86BC3787}" destId="{1C55C1D2-F8F4-4AAC-9AA2-2C550B41ED87}" srcOrd="0" destOrd="0" presId="urn:microsoft.com/office/officeart/2005/8/layout/vList2"/>
    <dgm:cxn modelId="{3EF5D4E4-4DD4-431A-855A-DBCE103566D1}" type="presOf" srcId="{9CE84DDB-0B34-476B-8ACF-BDAF8258DCB5}" destId="{B7F0BC6F-FE91-4AEA-8DB5-906C11675E9A}" srcOrd="0" destOrd="0" presId="urn:microsoft.com/office/officeart/2005/8/layout/vList2"/>
    <dgm:cxn modelId="{87FB79B3-6D77-42CB-976F-3863F1D1DE8F}" type="presParOf" srcId="{1C55C1D2-F8F4-4AAC-9AA2-2C550B41ED87}" destId="{B7F0BC6F-FE91-4AEA-8DB5-906C11675E9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A233CB-C16E-41E3-A720-E877A694DF7C}"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F56CB778-6016-4945-B33C-E3675D1CF240}">
      <dgm:prSet/>
      <dgm:spPr/>
      <dgm:t>
        <a:bodyPr/>
        <a:lstStyle/>
        <a:p>
          <a:r>
            <a:rPr lang="en-US" baseline="0" dirty="0"/>
            <a:t>Case study research in eight libraries (Sept 2018 – June 2019)</a:t>
          </a:r>
          <a:endParaRPr lang="en-US" dirty="0"/>
        </a:p>
      </dgm:t>
    </dgm:pt>
    <dgm:pt modelId="{AE860CB6-DD5D-443C-8F43-A965164D9C18}" type="parTrans" cxnId="{341D00F6-D50A-4C36-BBF2-2E9AADF3F582}">
      <dgm:prSet/>
      <dgm:spPr/>
      <dgm:t>
        <a:bodyPr/>
        <a:lstStyle/>
        <a:p>
          <a:endParaRPr lang="en-US"/>
        </a:p>
      </dgm:t>
    </dgm:pt>
    <dgm:pt modelId="{0BF77720-5D9B-4AB6-A378-4C1C99405CC2}" type="sibTrans" cxnId="{341D00F6-D50A-4C36-BBF2-2E9AADF3F582}">
      <dgm:prSet/>
      <dgm:spPr/>
      <dgm:t>
        <a:bodyPr/>
        <a:lstStyle/>
        <a:p>
          <a:endParaRPr lang="en-US"/>
        </a:p>
      </dgm:t>
    </dgm:pt>
    <dgm:pt modelId="{1479C3D2-6FDD-4B70-B1E3-72D58BD32C3F}">
      <dgm:prSet/>
      <dgm:spPr/>
      <dgm:t>
        <a:bodyPr/>
        <a:lstStyle/>
        <a:p>
          <a:r>
            <a:rPr lang="en-US" baseline="0" dirty="0"/>
            <a:t>Cross-sector discussions (Oct – Nov 2019)</a:t>
          </a:r>
          <a:endParaRPr lang="en-US" dirty="0"/>
        </a:p>
      </dgm:t>
    </dgm:pt>
    <dgm:pt modelId="{8C028E4B-3140-4ED3-857A-B1241AE3F064}" type="parTrans" cxnId="{90B95123-821F-4EAD-AA3B-5FA9A0CE6790}">
      <dgm:prSet/>
      <dgm:spPr/>
      <dgm:t>
        <a:bodyPr/>
        <a:lstStyle/>
        <a:p>
          <a:endParaRPr lang="en-US"/>
        </a:p>
      </dgm:t>
    </dgm:pt>
    <dgm:pt modelId="{FDCE767B-7716-49AF-B85E-926E580B7DF6}" type="sibTrans" cxnId="{90B95123-821F-4EAD-AA3B-5FA9A0CE6790}">
      <dgm:prSet/>
      <dgm:spPr/>
      <dgm:t>
        <a:bodyPr/>
        <a:lstStyle/>
        <a:p>
          <a:endParaRPr lang="en-US"/>
        </a:p>
      </dgm:t>
    </dgm:pt>
    <dgm:pt modelId="{17D93BBB-8723-4DC4-8825-DEC41ACC6A3B}">
      <dgm:prSet/>
      <dgm:spPr/>
      <dgm:t>
        <a:bodyPr/>
        <a:lstStyle/>
        <a:p>
          <a:r>
            <a:rPr lang="en-US" baseline="0" dirty="0"/>
            <a:t>Call-to-action white paper (Dec – Jan 2020)</a:t>
          </a:r>
          <a:endParaRPr lang="en-US" dirty="0"/>
        </a:p>
      </dgm:t>
    </dgm:pt>
    <dgm:pt modelId="{C58BB102-35CB-4807-A9C5-16496C07C248}" type="parTrans" cxnId="{81A9DBFC-F181-4603-9F76-ADE31418587B}">
      <dgm:prSet/>
      <dgm:spPr/>
      <dgm:t>
        <a:bodyPr/>
        <a:lstStyle/>
        <a:p>
          <a:endParaRPr lang="en-US"/>
        </a:p>
      </dgm:t>
    </dgm:pt>
    <dgm:pt modelId="{9489272D-1406-4DE1-8A6C-B1C95CA95BE9}" type="sibTrans" cxnId="{81A9DBFC-F181-4603-9F76-ADE31418587B}">
      <dgm:prSet/>
      <dgm:spPr/>
      <dgm:t>
        <a:bodyPr/>
        <a:lstStyle/>
        <a:p>
          <a:endParaRPr lang="en-US"/>
        </a:p>
      </dgm:t>
    </dgm:pt>
    <dgm:pt modelId="{6DD593E0-4EA6-4C74-A9EF-83ADCBAF2ED6}">
      <dgm:prSet/>
      <dgm:spPr/>
      <dgm:t>
        <a:bodyPr/>
        <a:lstStyle/>
        <a:p>
          <a:r>
            <a:rPr lang="en-US" baseline="0" dirty="0"/>
            <a:t>Dissemination to the field (Oct 2019 – Mar 2020)</a:t>
          </a:r>
          <a:endParaRPr lang="en-US" dirty="0"/>
        </a:p>
      </dgm:t>
    </dgm:pt>
    <dgm:pt modelId="{CE371360-99F0-4EAE-A1BC-7DCB55BCB9F5}" type="parTrans" cxnId="{36841631-F9B5-4CED-AD6A-DD148187E2FF}">
      <dgm:prSet/>
      <dgm:spPr/>
      <dgm:t>
        <a:bodyPr/>
        <a:lstStyle/>
        <a:p>
          <a:endParaRPr lang="en-US"/>
        </a:p>
      </dgm:t>
    </dgm:pt>
    <dgm:pt modelId="{0B4B5DB4-6BAF-43CA-A7C5-A5045D5A9857}" type="sibTrans" cxnId="{36841631-F9B5-4CED-AD6A-DD148187E2FF}">
      <dgm:prSet/>
      <dgm:spPr/>
      <dgm:t>
        <a:bodyPr/>
        <a:lstStyle/>
        <a:p>
          <a:endParaRPr lang="en-US"/>
        </a:p>
      </dgm:t>
    </dgm:pt>
    <dgm:pt modelId="{20B00C49-511A-44C2-B58B-6CADD463991F}" type="pres">
      <dgm:prSet presAssocID="{1BA233CB-C16E-41E3-A720-E877A694DF7C}" presName="linear" presStyleCnt="0">
        <dgm:presLayoutVars>
          <dgm:animLvl val="lvl"/>
          <dgm:resizeHandles val="exact"/>
        </dgm:presLayoutVars>
      </dgm:prSet>
      <dgm:spPr/>
    </dgm:pt>
    <dgm:pt modelId="{74E287AE-4DF6-48AC-8928-4527A86E77ED}" type="pres">
      <dgm:prSet presAssocID="{F56CB778-6016-4945-B33C-E3675D1CF240}" presName="parentText" presStyleLbl="node1" presStyleIdx="0" presStyleCnt="4">
        <dgm:presLayoutVars>
          <dgm:chMax val="0"/>
          <dgm:bulletEnabled val="1"/>
        </dgm:presLayoutVars>
      </dgm:prSet>
      <dgm:spPr/>
    </dgm:pt>
    <dgm:pt modelId="{DF6F77F1-F7AF-4CB3-A3EE-932AC63C8D13}" type="pres">
      <dgm:prSet presAssocID="{0BF77720-5D9B-4AB6-A378-4C1C99405CC2}" presName="spacer" presStyleCnt="0"/>
      <dgm:spPr/>
    </dgm:pt>
    <dgm:pt modelId="{4D4DF526-8178-4A9F-858E-90F3396C9714}" type="pres">
      <dgm:prSet presAssocID="{1479C3D2-6FDD-4B70-B1E3-72D58BD32C3F}" presName="parentText" presStyleLbl="node1" presStyleIdx="1" presStyleCnt="4">
        <dgm:presLayoutVars>
          <dgm:chMax val="0"/>
          <dgm:bulletEnabled val="1"/>
        </dgm:presLayoutVars>
      </dgm:prSet>
      <dgm:spPr/>
    </dgm:pt>
    <dgm:pt modelId="{A69BE06F-8AAB-44A4-90BD-D8F11B882DF6}" type="pres">
      <dgm:prSet presAssocID="{FDCE767B-7716-49AF-B85E-926E580B7DF6}" presName="spacer" presStyleCnt="0"/>
      <dgm:spPr/>
    </dgm:pt>
    <dgm:pt modelId="{A6C909B6-86C8-4742-B0D8-BABCE83E1823}" type="pres">
      <dgm:prSet presAssocID="{17D93BBB-8723-4DC4-8825-DEC41ACC6A3B}" presName="parentText" presStyleLbl="node1" presStyleIdx="2" presStyleCnt="4">
        <dgm:presLayoutVars>
          <dgm:chMax val="0"/>
          <dgm:bulletEnabled val="1"/>
        </dgm:presLayoutVars>
      </dgm:prSet>
      <dgm:spPr/>
    </dgm:pt>
    <dgm:pt modelId="{D216CE37-9E4F-491A-ADDC-CBBE3BEEBE2D}" type="pres">
      <dgm:prSet presAssocID="{9489272D-1406-4DE1-8A6C-B1C95CA95BE9}" presName="spacer" presStyleCnt="0"/>
      <dgm:spPr/>
    </dgm:pt>
    <dgm:pt modelId="{8BBF139F-BACD-4DEC-8514-0F97821507B6}" type="pres">
      <dgm:prSet presAssocID="{6DD593E0-4EA6-4C74-A9EF-83ADCBAF2ED6}" presName="parentText" presStyleLbl="node1" presStyleIdx="3" presStyleCnt="4">
        <dgm:presLayoutVars>
          <dgm:chMax val="0"/>
          <dgm:bulletEnabled val="1"/>
        </dgm:presLayoutVars>
      </dgm:prSet>
      <dgm:spPr/>
    </dgm:pt>
  </dgm:ptLst>
  <dgm:cxnLst>
    <dgm:cxn modelId="{90B95123-821F-4EAD-AA3B-5FA9A0CE6790}" srcId="{1BA233CB-C16E-41E3-A720-E877A694DF7C}" destId="{1479C3D2-6FDD-4B70-B1E3-72D58BD32C3F}" srcOrd="1" destOrd="0" parTransId="{8C028E4B-3140-4ED3-857A-B1241AE3F064}" sibTransId="{FDCE767B-7716-49AF-B85E-926E580B7DF6}"/>
    <dgm:cxn modelId="{7D390928-AFD1-4430-8AA6-9B9B3828732F}" type="presOf" srcId="{17D93BBB-8723-4DC4-8825-DEC41ACC6A3B}" destId="{A6C909B6-86C8-4742-B0D8-BABCE83E1823}" srcOrd="0" destOrd="0" presId="urn:microsoft.com/office/officeart/2005/8/layout/vList2"/>
    <dgm:cxn modelId="{36841631-F9B5-4CED-AD6A-DD148187E2FF}" srcId="{1BA233CB-C16E-41E3-A720-E877A694DF7C}" destId="{6DD593E0-4EA6-4C74-A9EF-83ADCBAF2ED6}" srcOrd="3" destOrd="0" parTransId="{CE371360-99F0-4EAE-A1BC-7DCB55BCB9F5}" sibTransId="{0B4B5DB4-6BAF-43CA-A7C5-A5045D5A9857}"/>
    <dgm:cxn modelId="{572F1337-D0B3-424B-BE79-3C8CC923DA9E}" type="presOf" srcId="{1479C3D2-6FDD-4B70-B1E3-72D58BD32C3F}" destId="{4D4DF526-8178-4A9F-858E-90F3396C9714}" srcOrd="0" destOrd="0" presId="urn:microsoft.com/office/officeart/2005/8/layout/vList2"/>
    <dgm:cxn modelId="{1C6E985E-8F91-42E3-AD4F-603F0D62AEAD}" type="presOf" srcId="{1BA233CB-C16E-41E3-A720-E877A694DF7C}" destId="{20B00C49-511A-44C2-B58B-6CADD463991F}" srcOrd="0" destOrd="0" presId="urn:microsoft.com/office/officeart/2005/8/layout/vList2"/>
    <dgm:cxn modelId="{1A1DF47A-D7FE-479E-B39A-7F224A9F06FC}" type="presOf" srcId="{F56CB778-6016-4945-B33C-E3675D1CF240}" destId="{74E287AE-4DF6-48AC-8928-4527A86E77ED}" srcOrd="0" destOrd="0" presId="urn:microsoft.com/office/officeart/2005/8/layout/vList2"/>
    <dgm:cxn modelId="{FB5E3BDD-6F11-4F1C-BC9D-FB21A86484BC}" type="presOf" srcId="{6DD593E0-4EA6-4C74-A9EF-83ADCBAF2ED6}" destId="{8BBF139F-BACD-4DEC-8514-0F97821507B6}" srcOrd="0" destOrd="0" presId="urn:microsoft.com/office/officeart/2005/8/layout/vList2"/>
    <dgm:cxn modelId="{341D00F6-D50A-4C36-BBF2-2E9AADF3F582}" srcId="{1BA233CB-C16E-41E3-A720-E877A694DF7C}" destId="{F56CB778-6016-4945-B33C-E3675D1CF240}" srcOrd="0" destOrd="0" parTransId="{AE860CB6-DD5D-443C-8F43-A965164D9C18}" sibTransId="{0BF77720-5D9B-4AB6-A378-4C1C99405CC2}"/>
    <dgm:cxn modelId="{81A9DBFC-F181-4603-9F76-ADE31418587B}" srcId="{1BA233CB-C16E-41E3-A720-E877A694DF7C}" destId="{17D93BBB-8723-4DC4-8825-DEC41ACC6A3B}" srcOrd="2" destOrd="0" parTransId="{C58BB102-35CB-4807-A9C5-16496C07C248}" sibTransId="{9489272D-1406-4DE1-8A6C-B1C95CA95BE9}"/>
    <dgm:cxn modelId="{84414720-C291-499A-B5B2-EA6F90EDAC83}" type="presParOf" srcId="{20B00C49-511A-44C2-B58B-6CADD463991F}" destId="{74E287AE-4DF6-48AC-8928-4527A86E77ED}" srcOrd="0" destOrd="0" presId="urn:microsoft.com/office/officeart/2005/8/layout/vList2"/>
    <dgm:cxn modelId="{57CF27D5-DF6D-4129-B610-C17D0E88198E}" type="presParOf" srcId="{20B00C49-511A-44C2-B58B-6CADD463991F}" destId="{DF6F77F1-F7AF-4CB3-A3EE-932AC63C8D13}" srcOrd="1" destOrd="0" presId="urn:microsoft.com/office/officeart/2005/8/layout/vList2"/>
    <dgm:cxn modelId="{3BF5B680-282E-44F4-AD69-EB2BA9E20575}" type="presParOf" srcId="{20B00C49-511A-44C2-B58B-6CADD463991F}" destId="{4D4DF526-8178-4A9F-858E-90F3396C9714}" srcOrd="2" destOrd="0" presId="urn:microsoft.com/office/officeart/2005/8/layout/vList2"/>
    <dgm:cxn modelId="{C346A090-3FF1-4707-9AF7-68BBAB61407B}" type="presParOf" srcId="{20B00C49-511A-44C2-B58B-6CADD463991F}" destId="{A69BE06F-8AAB-44A4-90BD-D8F11B882DF6}" srcOrd="3" destOrd="0" presId="urn:microsoft.com/office/officeart/2005/8/layout/vList2"/>
    <dgm:cxn modelId="{298ACC00-60BE-4DBD-A22C-5A2B4A827A37}" type="presParOf" srcId="{20B00C49-511A-44C2-B58B-6CADD463991F}" destId="{A6C909B6-86C8-4742-B0D8-BABCE83E1823}" srcOrd="4" destOrd="0" presId="urn:microsoft.com/office/officeart/2005/8/layout/vList2"/>
    <dgm:cxn modelId="{245DEFFF-F835-4169-A7AA-B17162749036}" type="presParOf" srcId="{20B00C49-511A-44C2-B58B-6CADD463991F}" destId="{D216CE37-9E4F-491A-ADDC-CBBE3BEEBE2D}" srcOrd="5" destOrd="0" presId="urn:microsoft.com/office/officeart/2005/8/layout/vList2"/>
    <dgm:cxn modelId="{EAD82E38-7B20-4B6D-9CA0-0283839590C6}" type="presParOf" srcId="{20B00C49-511A-44C2-B58B-6CADD463991F}" destId="{8BBF139F-BACD-4DEC-8514-0F97821507B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652F00-176E-43F6-BA3C-FF9BF623E29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0D8C2A0-9900-4B91-A454-9A9B77CF5ED6}">
      <dgm:prSet/>
      <dgm:spPr/>
      <dgm:t>
        <a:bodyPr/>
        <a:lstStyle/>
        <a:p>
          <a:r>
            <a:rPr lang="en-US" baseline="0" dirty="0"/>
            <a:t>How did your library decide to offer this program/these services?</a:t>
          </a:r>
          <a:endParaRPr lang="en-US" dirty="0"/>
        </a:p>
      </dgm:t>
    </dgm:pt>
    <dgm:pt modelId="{3511E4FB-E2B2-488B-8B6E-5C90410348DD}" type="parTrans" cxnId="{2945C60A-0378-49B4-8468-46B8B9E707F0}">
      <dgm:prSet/>
      <dgm:spPr/>
      <dgm:t>
        <a:bodyPr/>
        <a:lstStyle/>
        <a:p>
          <a:endParaRPr lang="en-US"/>
        </a:p>
      </dgm:t>
    </dgm:pt>
    <dgm:pt modelId="{D50D1497-450C-42EB-AE20-0276285163D3}" type="sibTrans" cxnId="{2945C60A-0378-49B4-8468-46B8B9E707F0}">
      <dgm:prSet/>
      <dgm:spPr/>
      <dgm:t>
        <a:bodyPr/>
        <a:lstStyle/>
        <a:p>
          <a:endParaRPr lang="en-US"/>
        </a:p>
      </dgm:t>
    </dgm:pt>
    <dgm:pt modelId="{B3A6560A-F76F-4A03-BAE4-3C85D56A1A6E}">
      <dgm:prSet/>
      <dgm:spPr/>
      <dgm:t>
        <a:bodyPr/>
        <a:lstStyle/>
        <a:p>
          <a:r>
            <a:rPr lang="en-US" baseline="0"/>
            <a:t>How did the library go about building awareness, understanding, support for the program inside your organization? Outside your organization? </a:t>
          </a:r>
          <a:endParaRPr lang="en-US"/>
        </a:p>
      </dgm:t>
    </dgm:pt>
    <dgm:pt modelId="{493E6441-B134-4270-82D3-CE1F9C7FFEB1}" type="parTrans" cxnId="{D6AE2F56-44E6-45C9-BA82-D6F95E79DBC2}">
      <dgm:prSet/>
      <dgm:spPr/>
      <dgm:t>
        <a:bodyPr/>
        <a:lstStyle/>
        <a:p>
          <a:endParaRPr lang="en-US"/>
        </a:p>
      </dgm:t>
    </dgm:pt>
    <dgm:pt modelId="{8BAE5D79-9BCD-4E24-85F6-E0C472803897}" type="sibTrans" cxnId="{D6AE2F56-44E6-45C9-BA82-D6F95E79DBC2}">
      <dgm:prSet/>
      <dgm:spPr/>
      <dgm:t>
        <a:bodyPr/>
        <a:lstStyle/>
        <a:p>
          <a:endParaRPr lang="en-US"/>
        </a:p>
      </dgm:t>
    </dgm:pt>
    <dgm:pt modelId="{3E9A7DAA-D201-4B9F-92B3-F81A26B2FE4C}">
      <dgm:prSet/>
      <dgm:spPr/>
      <dgm:t>
        <a:bodyPr/>
        <a:lstStyle/>
        <a:p>
          <a:r>
            <a:rPr lang="en-US" baseline="0"/>
            <a:t>What is the impact of the library offering this program/these services in response to the opioid crisis? </a:t>
          </a:r>
          <a:endParaRPr lang="en-US"/>
        </a:p>
      </dgm:t>
    </dgm:pt>
    <dgm:pt modelId="{1571DFE7-CD7D-440D-A2E2-87BFFDC89904}" type="parTrans" cxnId="{2819648C-9C71-47D1-8F0E-3A46BEBD3662}">
      <dgm:prSet/>
      <dgm:spPr/>
      <dgm:t>
        <a:bodyPr/>
        <a:lstStyle/>
        <a:p>
          <a:endParaRPr lang="en-US"/>
        </a:p>
      </dgm:t>
    </dgm:pt>
    <dgm:pt modelId="{5F99AE8C-3228-4EF0-8BBE-AB342F4090B8}" type="sibTrans" cxnId="{2819648C-9C71-47D1-8F0E-3A46BEBD3662}">
      <dgm:prSet/>
      <dgm:spPr/>
      <dgm:t>
        <a:bodyPr/>
        <a:lstStyle/>
        <a:p>
          <a:endParaRPr lang="en-US"/>
        </a:p>
      </dgm:t>
    </dgm:pt>
    <dgm:pt modelId="{95BF847E-471E-4504-91A0-F94CE121B7C0}" type="pres">
      <dgm:prSet presAssocID="{F6652F00-176E-43F6-BA3C-FF9BF623E291}" presName="linear" presStyleCnt="0">
        <dgm:presLayoutVars>
          <dgm:animLvl val="lvl"/>
          <dgm:resizeHandles val="exact"/>
        </dgm:presLayoutVars>
      </dgm:prSet>
      <dgm:spPr/>
    </dgm:pt>
    <dgm:pt modelId="{BCD86FED-01FC-4B84-9DC1-B042B9142B8F}" type="pres">
      <dgm:prSet presAssocID="{10D8C2A0-9900-4B91-A454-9A9B77CF5ED6}" presName="parentText" presStyleLbl="node1" presStyleIdx="0" presStyleCnt="3">
        <dgm:presLayoutVars>
          <dgm:chMax val="0"/>
          <dgm:bulletEnabled val="1"/>
        </dgm:presLayoutVars>
      </dgm:prSet>
      <dgm:spPr/>
    </dgm:pt>
    <dgm:pt modelId="{3140ACD3-B8D0-4B7E-B1E6-AA6B31D8A3FA}" type="pres">
      <dgm:prSet presAssocID="{D50D1497-450C-42EB-AE20-0276285163D3}" presName="spacer" presStyleCnt="0"/>
      <dgm:spPr/>
    </dgm:pt>
    <dgm:pt modelId="{9A68F528-E146-488E-978F-854368F71391}" type="pres">
      <dgm:prSet presAssocID="{B3A6560A-F76F-4A03-BAE4-3C85D56A1A6E}" presName="parentText" presStyleLbl="node1" presStyleIdx="1" presStyleCnt="3">
        <dgm:presLayoutVars>
          <dgm:chMax val="0"/>
          <dgm:bulletEnabled val="1"/>
        </dgm:presLayoutVars>
      </dgm:prSet>
      <dgm:spPr/>
    </dgm:pt>
    <dgm:pt modelId="{13782E11-FFEF-4047-B136-501C76BF4C0E}" type="pres">
      <dgm:prSet presAssocID="{8BAE5D79-9BCD-4E24-85F6-E0C472803897}" presName="spacer" presStyleCnt="0"/>
      <dgm:spPr/>
    </dgm:pt>
    <dgm:pt modelId="{497683FF-2911-423C-99EF-C298951BD051}" type="pres">
      <dgm:prSet presAssocID="{3E9A7DAA-D201-4B9F-92B3-F81A26B2FE4C}" presName="parentText" presStyleLbl="node1" presStyleIdx="2" presStyleCnt="3">
        <dgm:presLayoutVars>
          <dgm:chMax val="0"/>
          <dgm:bulletEnabled val="1"/>
        </dgm:presLayoutVars>
      </dgm:prSet>
      <dgm:spPr/>
    </dgm:pt>
  </dgm:ptLst>
  <dgm:cxnLst>
    <dgm:cxn modelId="{2945C60A-0378-49B4-8468-46B8B9E707F0}" srcId="{F6652F00-176E-43F6-BA3C-FF9BF623E291}" destId="{10D8C2A0-9900-4B91-A454-9A9B77CF5ED6}" srcOrd="0" destOrd="0" parTransId="{3511E4FB-E2B2-488B-8B6E-5C90410348DD}" sibTransId="{D50D1497-450C-42EB-AE20-0276285163D3}"/>
    <dgm:cxn modelId="{B5B3D753-8DC3-453A-BC70-E2978C4AE156}" type="presOf" srcId="{3E9A7DAA-D201-4B9F-92B3-F81A26B2FE4C}" destId="{497683FF-2911-423C-99EF-C298951BD051}" srcOrd="0" destOrd="0" presId="urn:microsoft.com/office/officeart/2005/8/layout/vList2"/>
    <dgm:cxn modelId="{D6AE2F56-44E6-45C9-BA82-D6F95E79DBC2}" srcId="{F6652F00-176E-43F6-BA3C-FF9BF623E291}" destId="{B3A6560A-F76F-4A03-BAE4-3C85D56A1A6E}" srcOrd="1" destOrd="0" parTransId="{493E6441-B134-4270-82D3-CE1F9C7FFEB1}" sibTransId="{8BAE5D79-9BCD-4E24-85F6-E0C472803897}"/>
    <dgm:cxn modelId="{A76E9283-F4EA-4C45-BF13-B20B4FD71738}" type="presOf" srcId="{10D8C2A0-9900-4B91-A454-9A9B77CF5ED6}" destId="{BCD86FED-01FC-4B84-9DC1-B042B9142B8F}" srcOrd="0" destOrd="0" presId="urn:microsoft.com/office/officeart/2005/8/layout/vList2"/>
    <dgm:cxn modelId="{2819648C-9C71-47D1-8F0E-3A46BEBD3662}" srcId="{F6652F00-176E-43F6-BA3C-FF9BF623E291}" destId="{3E9A7DAA-D201-4B9F-92B3-F81A26B2FE4C}" srcOrd="2" destOrd="0" parTransId="{1571DFE7-CD7D-440D-A2E2-87BFFDC89904}" sibTransId="{5F99AE8C-3228-4EF0-8BBE-AB342F4090B8}"/>
    <dgm:cxn modelId="{FE65BCE6-00D7-4E10-A028-044E39E4E434}" type="presOf" srcId="{B3A6560A-F76F-4A03-BAE4-3C85D56A1A6E}" destId="{9A68F528-E146-488E-978F-854368F71391}" srcOrd="0" destOrd="0" presId="urn:microsoft.com/office/officeart/2005/8/layout/vList2"/>
    <dgm:cxn modelId="{2A8745F8-7F6B-44F1-8CB7-E81D29182619}" type="presOf" srcId="{F6652F00-176E-43F6-BA3C-FF9BF623E291}" destId="{95BF847E-471E-4504-91A0-F94CE121B7C0}" srcOrd="0" destOrd="0" presId="urn:microsoft.com/office/officeart/2005/8/layout/vList2"/>
    <dgm:cxn modelId="{28BCE309-F346-4A87-8AD0-50A33A3572AF}" type="presParOf" srcId="{95BF847E-471E-4504-91A0-F94CE121B7C0}" destId="{BCD86FED-01FC-4B84-9DC1-B042B9142B8F}" srcOrd="0" destOrd="0" presId="urn:microsoft.com/office/officeart/2005/8/layout/vList2"/>
    <dgm:cxn modelId="{8FB500BA-99D0-430D-9F89-7A9202FC2DEC}" type="presParOf" srcId="{95BF847E-471E-4504-91A0-F94CE121B7C0}" destId="{3140ACD3-B8D0-4B7E-B1E6-AA6B31D8A3FA}" srcOrd="1" destOrd="0" presId="urn:microsoft.com/office/officeart/2005/8/layout/vList2"/>
    <dgm:cxn modelId="{FE7E2FF8-1AA5-4D44-B953-6138CBAB95ED}" type="presParOf" srcId="{95BF847E-471E-4504-91A0-F94CE121B7C0}" destId="{9A68F528-E146-488E-978F-854368F71391}" srcOrd="2" destOrd="0" presId="urn:microsoft.com/office/officeart/2005/8/layout/vList2"/>
    <dgm:cxn modelId="{25922043-0ECA-40CC-AB73-446C7A0A4F32}" type="presParOf" srcId="{95BF847E-471E-4504-91A0-F94CE121B7C0}" destId="{13782E11-FFEF-4047-B136-501C76BF4C0E}" srcOrd="3" destOrd="0" presId="urn:microsoft.com/office/officeart/2005/8/layout/vList2"/>
    <dgm:cxn modelId="{D53BF0AF-7F21-46FF-9954-D908F6485F56}" type="presParOf" srcId="{95BF847E-471E-4504-91A0-F94CE121B7C0}" destId="{497683FF-2911-423C-99EF-C298951BD05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775B8C-925F-4CC4-A7D3-1F7E871EC36F}" type="doc">
      <dgm:prSet loTypeId="urn:microsoft.com/office/officeart/2005/8/layout/vList2" loCatId="list" qsTypeId="urn:microsoft.com/office/officeart/2005/8/quickstyle/simple1" qsCatId="simple" csTypeId="urn:microsoft.com/office/officeart/2005/8/colors/accent5_2" csCatId="accent5" phldr="1"/>
      <dgm:spPr/>
      <dgm:t>
        <a:bodyPr/>
        <a:lstStyle/>
        <a:p>
          <a:endParaRPr lang="en-US"/>
        </a:p>
      </dgm:t>
    </dgm:pt>
    <dgm:pt modelId="{A2833520-1D88-41C3-918F-87B8ECE03A0F}">
      <dgm:prSet/>
      <dgm:spPr/>
      <dgm:t>
        <a:bodyPr/>
        <a:lstStyle/>
        <a:p>
          <a:r>
            <a:rPr lang="en-US" baseline="0"/>
            <a:t>Why do you think it's important for the library to be involved in this work? </a:t>
          </a:r>
          <a:endParaRPr lang="en-US"/>
        </a:p>
      </dgm:t>
    </dgm:pt>
    <dgm:pt modelId="{688BEE10-AA65-4924-9754-A15E428A2CC6}" type="parTrans" cxnId="{7AF99C8D-25CB-4ED4-83EF-6E3F0FC1C78D}">
      <dgm:prSet/>
      <dgm:spPr/>
      <dgm:t>
        <a:bodyPr/>
        <a:lstStyle/>
        <a:p>
          <a:endParaRPr lang="en-US"/>
        </a:p>
      </dgm:t>
    </dgm:pt>
    <dgm:pt modelId="{DEDAB0E2-B6BA-4D57-A55C-4EB982C9FD94}" type="sibTrans" cxnId="{7AF99C8D-25CB-4ED4-83EF-6E3F0FC1C78D}">
      <dgm:prSet/>
      <dgm:spPr/>
      <dgm:t>
        <a:bodyPr/>
        <a:lstStyle/>
        <a:p>
          <a:endParaRPr lang="en-US"/>
        </a:p>
      </dgm:t>
    </dgm:pt>
    <dgm:pt modelId="{9B7E0B90-0C38-4700-8FC6-0B5877922022}">
      <dgm:prSet/>
      <dgm:spPr/>
      <dgm:t>
        <a:bodyPr/>
        <a:lstStyle/>
        <a:p>
          <a:r>
            <a:rPr lang="en-US" baseline="0" dirty="0"/>
            <a:t>What do you think contributed to the success of the work? </a:t>
          </a:r>
          <a:endParaRPr lang="en-US" dirty="0"/>
        </a:p>
      </dgm:t>
    </dgm:pt>
    <dgm:pt modelId="{E37E000B-7497-4C38-868A-AC14B99D3927}" type="parTrans" cxnId="{D3562AD4-1C19-4675-B7E1-D80AA0D2A8CC}">
      <dgm:prSet/>
      <dgm:spPr/>
      <dgm:t>
        <a:bodyPr/>
        <a:lstStyle/>
        <a:p>
          <a:endParaRPr lang="en-US"/>
        </a:p>
      </dgm:t>
    </dgm:pt>
    <dgm:pt modelId="{B37B9D7B-00A6-4933-B6CD-2A69D2762C3A}" type="sibTrans" cxnId="{D3562AD4-1C19-4675-B7E1-D80AA0D2A8CC}">
      <dgm:prSet/>
      <dgm:spPr/>
      <dgm:t>
        <a:bodyPr/>
        <a:lstStyle/>
        <a:p>
          <a:endParaRPr lang="en-US"/>
        </a:p>
      </dgm:t>
    </dgm:pt>
    <dgm:pt modelId="{E96C59F1-34B3-4D99-B23F-34F90918B9E4}">
      <dgm:prSet/>
      <dgm:spPr/>
      <dgm:t>
        <a:bodyPr/>
        <a:lstStyle/>
        <a:p>
          <a:r>
            <a:rPr lang="en-US" dirty="0"/>
            <a:t>Did the board play a role in addressing the responses to the media reactions? (if any)</a:t>
          </a:r>
        </a:p>
      </dgm:t>
    </dgm:pt>
    <dgm:pt modelId="{EE565A5C-D91E-4152-B9C7-223AFDF9517F}" type="parTrans" cxnId="{FD6A6186-5805-4D2D-98C3-F3B1E945450D}">
      <dgm:prSet/>
      <dgm:spPr/>
    </dgm:pt>
    <dgm:pt modelId="{AE2FA0C5-F14D-4C8E-ABBB-E26534316C8F}" type="sibTrans" cxnId="{FD6A6186-5805-4D2D-98C3-F3B1E945450D}">
      <dgm:prSet/>
      <dgm:spPr/>
    </dgm:pt>
    <dgm:pt modelId="{F655F6AE-E053-49C2-B9C5-D52761F7DA87}" type="pres">
      <dgm:prSet presAssocID="{F9775B8C-925F-4CC4-A7D3-1F7E871EC36F}" presName="linear" presStyleCnt="0">
        <dgm:presLayoutVars>
          <dgm:animLvl val="lvl"/>
          <dgm:resizeHandles val="exact"/>
        </dgm:presLayoutVars>
      </dgm:prSet>
      <dgm:spPr/>
    </dgm:pt>
    <dgm:pt modelId="{1B9BD16C-638B-49C6-B50A-F44975395D7D}" type="pres">
      <dgm:prSet presAssocID="{A2833520-1D88-41C3-918F-87B8ECE03A0F}" presName="parentText" presStyleLbl="node1" presStyleIdx="0" presStyleCnt="3">
        <dgm:presLayoutVars>
          <dgm:chMax val="0"/>
          <dgm:bulletEnabled val="1"/>
        </dgm:presLayoutVars>
      </dgm:prSet>
      <dgm:spPr/>
    </dgm:pt>
    <dgm:pt modelId="{1A82282E-7118-4892-A413-3FC359957B2C}" type="pres">
      <dgm:prSet presAssocID="{DEDAB0E2-B6BA-4D57-A55C-4EB982C9FD94}" presName="spacer" presStyleCnt="0"/>
      <dgm:spPr/>
    </dgm:pt>
    <dgm:pt modelId="{9FD941DB-3068-4168-BBD2-BE6C7D6B7518}" type="pres">
      <dgm:prSet presAssocID="{9B7E0B90-0C38-4700-8FC6-0B5877922022}" presName="parentText" presStyleLbl="node1" presStyleIdx="1" presStyleCnt="3" custLinFactNeighborX="126">
        <dgm:presLayoutVars>
          <dgm:chMax val="0"/>
          <dgm:bulletEnabled val="1"/>
        </dgm:presLayoutVars>
      </dgm:prSet>
      <dgm:spPr/>
    </dgm:pt>
    <dgm:pt modelId="{E0E0DB8C-D64A-46B3-9A73-193785DA6FA5}" type="pres">
      <dgm:prSet presAssocID="{B37B9D7B-00A6-4933-B6CD-2A69D2762C3A}" presName="spacer" presStyleCnt="0"/>
      <dgm:spPr/>
    </dgm:pt>
    <dgm:pt modelId="{518C68DC-A3C3-4533-9057-FD79482A20EE}" type="pres">
      <dgm:prSet presAssocID="{E96C59F1-34B3-4D99-B23F-34F90918B9E4}" presName="parentText" presStyleLbl="node1" presStyleIdx="2" presStyleCnt="3">
        <dgm:presLayoutVars>
          <dgm:chMax val="0"/>
          <dgm:bulletEnabled val="1"/>
        </dgm:presLayoutVars>
      </dgm:prSet>
      <dgm:spPr/>
    </dgm:pt>
  </dgm:ptLst>
  <dgm:cxnLst>
    <dgm:cxn modelId="{FD6A6186-5805-4D2D-98C3-F3B1E945450D}" srcId="{F9775B8C-925F-4CC4-A7D3-1F7E871EC36F}" destId="{E96C59F1-34B3-4D99-B23F-34F90918B9E4}" srcOrd="2" destOrd="0" parTransId="{EE565A5C-D91E-4152-B9C7-223AFDF9517F}" sibTransId="{AE2FA0C5-F14D-4C8E-ABBB-E26534316C8F}"/>
    <dgm:cxn modelId="{7AF99C8D-25CB-4ED4-83EF-6E3F0FC1C78D}" srcId="{F9775B8C-925F-4CC4-A7D3-1F7E871EC36F}" destId="{A2833520-1D88-41C3-918F-87B8ECE03A0F}" srcOrd="0" destOrd="0" parTransId="{688BEE10-AA65-4924-9754-A15E428A2CC6}" sibTransId="{DEDAB0E2-B6BA-4D57-A55C-4EB982C9FD94}"/>
    <dgm:cxn modelId="{07BC7AA2-FD39-4775-A7FD-7E272ABFE018}" type="presOf" srcId="{E96C59F1-34B3-4D99-B23F-34F90918B9E4}" destId="{518C68DC-A3C3-4533-9057-FD79482A20EE}" srcOrd="0" destOrd="0" presId="urn:microsoft.com/office/officeart/2005/8/layout/vList2"/>
    <dgm:cxn modelId="{848418A9-B3F8-4A7F-9237-76DBB34A2A03}" type="presOf" srcId="{F9775B8C-925F-4CC4-A7D3-1F7E871EC36F}" destId="{F655F6AE-E053-49C2-B9C5-D52761F7DA87}" srcOrd="0" destOrd="0" presId="urn:microsoft.com/office/officeart/2005/8/layout/vList2"/>
    <dgm:cxn modelId="{D3562AD4-1C19-4675-B7E1-D80AA0D2A8CC}" srcId="{F9775B8C-925F-4CC4-A7D3-1F7E871EC36F}" destId="{9B7E0B90-0C38-4700-8FC6-0B5877922022}" srcOrd="1" destOrd="0" parTransId="{E37E000B-7497-4C38-868A-AC14B99D3927}" sibTransId="{B37B9D7B-00A6-4933-B6CD-2A69D2762C3A}"/>
    <dgm:cxn modelId="{37EBE2E0-541B-4DCA-9486-D643EF9CA9CF}" type="presOf" srcId="{A2833520-1D88-41C3-918F-87B8ECE03A0F}" destId="{1B9BD16C-638B-49C6-B50A-F44975395D7D}" srcOrd="0" destOrd="0" presId="urn:microsoft.com/office/officeart/2005/8/layout/vList2"/>
    <dgm:cxn modelId="{422022FA-0249-40BC-8B98-50AE3C1B8497}" type="presOf" srcId="{9B7E0B90-0C38-4700-8FC6-0B5877922022}" destId="{9FD941DB-3068-4168-BBD2-BE6C7D6B7518}" srcOrd="0" destOrd="0" presId="urn:microsoft.com/office/officeart/2005/8/layout/vList2"/>
    <dgm:cxn modelId="{8F234C64-8D46-4D06-A966-AC6EFBAB7A55}" type="presParOf" srcId="{F655F6AE-E053-49C2-B9C5-D52761F7DA87}" destId="{1B9BD16C-638B-49C6-B50A-F44975395D7D}" srcOrd="0" destOrd="0" presId="urn:microsoft.com/office/officeart/2005/8/layout/vList2"/>
    <dgm:cxn modelId="{3656D9D2-6203-456C-A010-576D38959A7B}" type="presParOf" srcId="{F655F6AE-E053-49C2-B9C5-D52761F7DA87}" destId="{1A82282E-7118-4892-A413-3FC359957B2C}" srcOrd="1" destOrd="0" presId="urn:microsoft.com/office/officeart/2005/8/layout/vList2"/>
    <dgm:cxn modelId="{FB2EE824-AA6F-4587-867C-3BCE251D5CA3}" type="presParOf" srcId="{F655F6AE-E053-49C2-B9C5-D52761F7DA87}" destId="{9FD941DB-3068-4168-BBD2-BE6C7D6B7518}" srcOrd="2" destOrd="0" presId="urn:microsoft.com/office/officeart/2005/8/layout/vList2"/>
    <dgm:cxn modelId="{A407DFD2-CB1E-4136-AD4B-5943E45BB372}" type="presParOf" srcId="{F655F6AE-E053-49C2-B9C5-D52761F7DA87}" destId="{E0E0DB8C-D64A-46B3-9A73-193785DA6FA5}" srcOrd="3" destOrd="0" presId="urn:microsoft.com/office/officeart/2005/8/layout/vList2"/>
    <dgm:cxn modelId="{28FAC64E-67BE-439A-951F-4B001264A001}" type="presParOf" srcId="{F655F6AE-E053-49C2-B9C5-D52761F7DA87}" destId="{518C68DC-A3C3-4533-9057-FD79482A20E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39D38E-4BDD-4B42-B083-0CA090AD9D0E}"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8ED0430A-0EE6-4C78-BF3B-38399F3C9AA0}">
      <dgm:prSet/>
      <dgm:spPr/>
      <dgm:t>
        <a:bodyPr/>
        <a:lstStyle/>
        <a:p>
          <a:r>
            <a:rPr lang="en-US" baseline="0" dirty="0"/>
            <a:t>Are you more or less likely to partner with the library in the future? Why? </a:t>
          </a:r>
          <a:endParaRPr lang="en-US" dirty="0"/>
        </a:p>
      </dgm:t>
    </dgm:pt>
    <dgm:pt modelId="{179D9419-CF3C-4F44-9857-05FA9668B5B9}" type="parTrans" cxnId="{0C141255-1D53-4F00-9387-1D1AA2974C22}">
      <dgm:prSet/>
      <dgm:spPr/>
      <dgm:t>
        <a:bodyPr/>
        <a:lstStyle/>
        <a:p>
          <a:endParaRPr lang="en-US"/>
        </a:p>
      </dgm:t>
    </dgm:pt>
    <dgm:pt modelId="{7E4AB6DD-D19B-472E-A85E-67388DD52BD3}" type="sibTrans" cxnId="{0C141255-1D53-4F00-9387-1D1AA2974C22}">
      <dgm:prSet/>
      <dgm:spPr/>
      <dgm:t>
        <a:bodyPr/>
        <a:lstStyle/>
        <a:p>
          <a:endParaRPr lang="en-US"/>
        </a:p>
      </dgm:t>
    </dgm:pt>
    <dgm:pt modelId="{D7EC164B-8DB7-41AC-9F97-0963425BBE96}">
      <dgm:prSet/>
      <dgm:spPr/>
      <dgm:t>
        <a:bodyPr/>
        <a:lstStyle/>
        <a:p>
          <a:r>
            <a:rPr lang="en-US" baseline="0"/>
            <a:t>What makes the library a strong partner in an effort like this?</a:t>
          </a:r>
          <a:endParaRPr lang="en-US"/>
        </a:p>
      </dgm:t>
    </dgm:pt>
    <dgm:pt modelId="{A1D423F6-47D2-47FC-843D-B3CBE9CDA9E1}" type="parTrans" cxnId="{C11A78BD-1767-4D65-8C7C-F7A64B6A3806}">
      <dgm:prSet/>
      <dgm:spPr/>
      <dgm:t>
        <a:bodyPr/>
        <a:lstStyle/>
        <a:p>
          <a:endParaRPr lang="en-US"/>
        </a:p>
      </dgm:t>
    </dgm:pt>
    <dgm:pt modelId="{BF1A82B0-71CF-4D4B-B098-F756D6E57C2A}" type="sibTrans" cxnId="{C11A78BD-1767-4D65-8C7C-F7A64B6A3806}">
      <dgm:prSet/>
      <dgm:spPr/>
      <dgm:t>
        <a:bodyPr/>
        <a:lstStyle/>
        <a:p>
          <a:endParaRPr lang="en-US"/>
        </a:p>
      </dgm:t>
    </dgm:pt>
    <dgm:pt modelId="{68337CD1-DAC7-4DEA-BEA3-6924B9160645}">
      <dgm:prSet/>
      <dgm:spPr/>
      <dgm:t>
        <a:bodyPr/>
        <a:lstStyle/>
        <a:p>
          <a:r>
            <a:rPr lang="en-US" dirty="0"/>
            <a:t>What made you decide to partner with the library on this program/service?</a:t>
          </a:r>
        </a:p>
      </dgm:t>
    </dgm:pt>
    <dgm:pt modelId="{F4110668-0A71-4D50-BFD6-51217F336FFD}" type="parTrans" cxnId="{2AF1CEE3-341A-4A5D-87E6-44CDAD976CD5}">
      <dgm:prSet/>
      <dgm:spPr/>
      <dgm:t>
        <a:bodyPr/>
        <a:lstStyle/>
        <a:p>
          <a:endParaRPr lang="en-US"/>
        </a:p>
      </dgm:t>
    </dgm:pt>
    <dgm:pt modelId="{2F6EC803-AC08-4811-B206-6CB232453670}" type="sibTrans" cxnId="{2AF1CEE3-341A-4A5D-87E6-44CDAD976CD5}">
      <dgm:prSet/>
      <dgm:spPr/>
      <dgm:t>
        <a:bodyPr/>
        <a:lstStyle/>
        <a:p>
          <a:endParaRPr lang="en-US"/>
        </a:p>
      </dgm:t>
    </dgm:pt>
    <dgm:pt modelId="{265914C7-B1C8-43B6-A9AC-D14785D3BB10}" type="pres">
      <dgm:prSet presAssocID="{8C39D38E-4BDD-4B42-B083-0CA090AD9D0E}" presName="linear" presStyleCnt="0">
        <dgm:presLayoutVars>
          <dgm:animLvl val="lvl"/>
          <dgm:resizeHandles val="exact"/>
        </dgm:presLayoutVars>
      </dgm:prSet>
      <dgm:spPr/>
    </dgm:pt>
    <dgm:pt modelId="{7012203C-A9E4-4549-A80B-A443D5E609C0}" type="pres">
      <dgm:prSet presAssocID="{68337CD1-DAC7-4DEA-BEA3-6924B9160645}" presName="parentText" presStyleLbl="node1" presStyleIdx="0" presStyleCnt="3">
        <dgm:presLayoutVars>
          <dgm:chMax val="0"/>
          <dgm:bulletEnabled val="1"/>
        </dgm:presLayoutVars>
      </dgm:prSet>
      <dgm:spPr/>
    </dgm:pt>
    <dgm:pt modelId="{534961AD-5302-446E-9F5F-1BF17DAF1FDC}" type="pres">
      <dgm:prSet presAssocID="{2F6EC803-AC08-4811-B206-6CB232453670}" presName="spacer" presStyleCnt="0"/>
      <dgm:spPr/>
    </dgm:pt>
    <dgm:pt modelId="{CEC9D2DF-2867-4D73-BAC9-1197807A223A}" type="pres">
      <dgm:prSet presAssocID="{8ED0430A-0EE6-4C78-BF3B-38399F3C9AA0}" presName="parentText" presStyleLbl="node1" presStyleIdx="1" presStyleCnt="3">
        <dgm:presLayoutVars>
          <dgm:chMax val="0"/>
          <dgm:bulletEnabled val="1"/>
        </dgm:presLayoutVars>
      </dgm:prSet>
      <dgm:spPr/>
    </dgm:pt>
    <dgm:pt modelId="{D70A44E0-0895-4D97-8052-A2B07E55464B}" type="pres">
      <dgm:prSet presAssocID="{7E4AB6DD-D19B-472E-A85E-67388DD52BD3}" presName="spacer" presStyleCnt="0"/>
      <dgm:spPr/>
    </dgm:pt>
    <dgm:pt modelId="{A02F08B5-8B90-4D7C-9A9A-26AE9BCA0F85}" type="pres">
      <dgm:prSet presAssocID="{D7EC164B-8DB7-41AC-9F97-0963425BBE96}" presName="parentText" presStyleLbl="node1" presStyleIdx="2" presStyleCnt="3">
        <dgm:presLayoutVars>
          <dgm:chMax val="0"/>
          <dgm:bulletEnabled val="1"/>
        </dgm:presLayoutVars>
      </dgm:prSet>
      <dgm:spPr/>
    </dgm:pt>
  </dgm:ptLst>
  <dgm:cxnLst>
    <dgm:cxn modelId="{AA4AAA25-F899-4EFD-B3AA-6DB3DB0E0D88}" type="presOf" srcId="{8ED0430A-0EE6-4C78-BF3B-38399F3C9AA0}" destId="{CEC9D2DF-2867-4D73-BAC9-1197807A223A}" srcOrd="0" destOrd="0" presId="urn:microsoft.com/office/officeart/2005/8/layout/vList2"/>
    <dgm:cxn modelId="{15E61B3C-1023-4F20-900B-16E0943A75F8}" type="presOf" srcId="{68337CD1-DAC7-4DEA-BEA3-6924B9160645}" destId="{7012203C-A9E4-4549-A80B-A443D5E609C0}" srcOrd="0" destOrd="0" presId="urn:microsoft.com/office/officeart/2005/8/layout/vList2"/>
    <dgm:cxn modelId="{C5B5DF6B-0157-4F36-A36D-D7EF0183F574}" type="presOf" srcId="{D7EC164B-8DB7-41AC-9F97-0963425BBE96}" destId="{A02F08B5-8B90-4D7C-9A9A-26AE9BCA0F85}" srcOrd="0" destOrd="0" presId="urn:microsoft.com/office/officeart/2005/8/layout/vList2"/>
    <dgm:cxn modelId="{0C141255-1D53-4F00-9387-1D1AA2974C22}" srcId="{8C39D38E-4BDD-4B42-B083-0CA090AD9D0E}" destId="{8ED0430A-0EE6-4C78-BF3B-38399F3C9AA0}" srcOrd="1" destOrd="0" parTransId="{179D9419-CF3C-4F44-9857-05FA9668B5B9}" sibTransId="{7E4AB6DD-D19B-472E-A85E-67388DD52BD3}"/>
    <dgm:cxn modelId="{9D7538B1-8A30-41EB-909F-B8A0014A9FE0}" type="presOf" srcId="{8C39D38E-4BDD-4B42-B083-0CA090AD9D0E}" destId="{265914C7-B1C8-43B6-A9AC-D14785D3BB10}" srcOrd="0" destOrd="0" presId="urn:microsoft.com/office/officeart/2005/8/layout/vList2"/>
    <dgm:cxn modelId="{C11A78BD-1767-4D65-8C7C-F7A64B6A3806}" srcId="{8C39D38E-4BDD-4B42-B083-0CA090AD9D0E}" destId="{D7EC164B-8DB7-41AC-9F97-0963425BBE96}" srcOrd="2" destOrd="0" parTransId="{A1D423F6-47D2-47FC-843D-B3CBE9CDA9E1}" sibTransId="{BF1A82B0-71CF-4D4B-B098-F756D6E57C2A}"/>
    <dgm:cxn modelId="{2AF1CEE3-341A-4A5D-87E6-44CDAD976CD5}" srcId="{8C39D38E-4BDD-4B42-B083-0CA090AD9D0E}" destId="{68337CD1-DAC7-4DEA-BEA3-6924B9160645}" srcOrd="0" destOrd="0" parTransId="{F4110668-0A71-4D50-BFD6-51217F336FFD}" sibTransId="{2F6EC803-AC08-4811-B206-6CB232453670}"/>
    <dgm:cxn modelId="{E3F13BFA-3B11-48EA-A469-1940672D41AD}" type="presParOf" srcId="{265914C7-B1C8-43B6-A9AC-D14785D3BB10}" destId="{7012203C-A9E4-4549-A80B-A443D5E609C0}" srcOrd="0" destOrd="0" presId="urn:microsoft.com/office/officeart/2005/8/layout/vList2"/>
    <dgm:cxn modelId="{03082E29-B359-4D85-BBDD-84CCFF911D0A}" type="presParOf" srcId="{265914C7-B1C8-43B6-A9AC-D14785D3BB10}" destId="{534961AD-5302-446E-9F5F-1BF17DAF1FDC}" srcOrd="1" destOrd="0" presId="urn:microsoft.com/office/officeart/2005/8/layout/vList2"/>
    <dgm:cxn modelId="{095A23CF-F6F2-49D6-A4F7-4BA43C0D6B97}" type="presParOf" srcId="{265914C7-B1C8-43B6-A9AC-D14785D3BB10}" destId="{CEC9D2DF-2867-4D73-BAC9-1197807A223A}" srcOrd="2" destOrd="0" presId="urn:microsoft.com/office/officeart/2005/8/layout/vList2"/>
    <dgm:cxn modelId="{1683E113-2706-4B76-A82A-732341FF3EAE}" type="presParOf" srcId="{265914C7-B1C8-43B6-A9AC-D14785D3BB10}" destId="{D70A44E0-0895-4D97-8052-A2B07E55464B}" srcOrd="3" destOrd="0" presId="urn:microsoft.com/office/officeart/2005/8/layout/vList2"/>
    <dgm:cxn modelId="{D9C50D91-03D0-49FB-9F6A-5D09F846C0A7}" type="presParOf" srcId="{265914C7-B1C8-43B6-A9AC-D14785D3BB10}" destId="{A02F08B5-8B90-4D7C-9A9A-26AE9BCA0F8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69F7D63-1D61-413D-8AEA-AEEF96E5C95E}" type="doc">
      <dgm:prSet loTypeId="urn:microsoft.com/office/officeart/2005/8/layout/vList2" loCatId="list" qsTypeId="urn:microsoft.com/office/officeart/2005/8/quickstyle/simple1" qsCatId="simple" csTypeId="urn:microsoft.com/office/officeart/2005/8/colors/accent4_2" csCatId="accent4"/>
      <dgm:spPr/>
      <dgm:t>
        <a:bodyPr/>
        <a:lstStyle/>
        <a:p>
          <a:endParaRPr lang="en-US"/>
        </a:p>
      </dgm:t>
    </dgm:pt>
    <dgm:pt modelId="{EB6CDB43-B513-4A89-9C72-07E3507A3A72}">
      <dgm:prSet/>
      <dgm:spPr/>
      <dgm:t>
        <a:bodyPr/>
        <a:lstStyle/>
        <a:p>
          <a:r>
            <a:rPr lang="en-US" baseline="0"/>
            <a:t>What programs/services related to opioid prevention or treatment have you accessed or used at the library?</a:t>
          </a:r>
          <a:endParaRPr lang="en-US"/>
        </a:p>
      </dgm:t>
    </dgm:pt>
    <dgm:pt modelId="{17EC7719-C794-4C95-80F2-C8E3BA481E03}" type="parTrans" cxnId="{2644E4E0-86B3-448E-B065-7DC3ED7D38A0}">
      <dgm:prSet/>
      <dgm:spPr/>
      <dgm:t>
        <a:bodyPr/>
        <a:lstStyle/>
        <a:p>
          <a:endParaRPr lang="en-US"/>
        </a:p>
      </dgm:t>
    </dgm:pt>
    <dgm:pt modelId="{0BB683A2-BBB7-480C-A124-33EBF89D4B37}" type="sibTrans" cxnId="{2644E4E0-86B3-448E-B065-7DC3ED7D38A0}">
      <dgm:prSet/>
      <dgm:spPr/>
      <dgm:t>
        <a:bodyPr/>
        <a:lstStyle/>
        <a:p>
          <a:endParaRPr lang="en-US"/>
        </a:p>
      </dgm:t>
    </dgm:pt>
    <dgm:pt modelId="{4824848A-C45C-459A-925A-E1009365E4E6}">
      <dgm:prSet/>
      <dgm:spPr/>
      <dgm:t>
        <a:bodyPr/>
        <a:lstStyle/>
        <a:p>
          <a:r>
            <a:rPr lang="en-US" baseline="0"/>
            <a:t>What other programs/services besides this one offered at the library have you used?</a:t>
          </a:r>
          <a:endParaRPr lang="en-US"/>
        </a:p>
      </dgm:t>
    </dgm:pt>
    <dgm:pt modelId="{36438025-8C6D-44D7-AEF8-B0D26D482EF7}" type="parTrans" cxnId="{FE3E225E-58E6-4393-96B0-E437B90424FE}">
      <dgm:prSet/>
      <dgm:spPr/>
      <dgm:t>
        <a:bodyPr/>
        <a:lstStyle/>
        <a:p>
          <a:endParaRPr lang="en-US"/>
        </a:p>
      </dgm:t>
    </dgm:pt>
    <dgm:pt modelId="{BC152156-5F8B-43E1-97D4-BEB4E2B2BBA6}" type="sibTrans" cxnId="{FE3E225E-58E6-4393-96B0-E437B90424FE}">
      <dgm:prSet/>
      <dgm:spPr/>
      <dgm:t>
        <a:bodyPr/>
        <a:lstStyle/>
        <a:p>
          <a:endParaRPr lang="en-US"/>
        </a:p>
      </dgm:t>
    </dgm:pt>
    <dgm:pt modelId="{E001C2A2-667D-4CFA-9B8B-CEDE1F11B2BE}">
      <dgm:prSet/>
      <dgm:spPr/>
      <dgm:t>
        <a:bodyPr/>
        <a:lstStyle/>
        <a:p>
          <a:r>
            <a:rPr lang="en-US" baseline="0"/>
            <a:t>What has been your overall experience interacting with the library for these programs and services? </a:t>
          </a:r>
          <a:endParaRPr lang="en-US"/>
        </a:p>
      </dgm:t>
    </dgm:pt>
    <dgm:pt modelId="{DBF2C814-2713-47BB-8F3A-6606A205DFA5}" type="parTrans" cxnId="{49D5E27B-6C24-4877-825E-75A53D8CF052}">
      <dgm:prSet/>
      <dgm:spPr/>
      <dgm:t>
        <a:bodyPr/>
        <a:lstStyle/>
        <a:p>
          <a:endParaRPr lang="en-US"/>
        </a:p>
      </dgm:t>
    </dgm:pt>
    <dgm:pt modelId="{C4BC4B18-DE6D-40CC-B18C-A21BEB95B0F2}" type="sibTrans" cxnId="{49D5E27B-6C24-4877-825E-75A53D8CF052}">
      <dgm:prSet/>
      <dgm:spPr/>
      <dgm:t>
        <a:bodyPr/>
        <a:lstStyle/>
        <a:p>
          <a:endParaRPr lang="en-US"/>
        </a:p>
      </dgm:t>
    </dgm:pt>
    <dgm:pt modelId="{5997D1DD-6329-4478-9657-C98844BF0C7E}" type="pres">
      <dgm:prSet presAssocID="{369F7D63-1D61-413D-8AEA-AEEF96E5C95E}" presName="linear" presStyleCnt="0">
        <dgm:presLayoutVars>
          <dgm:animLvl val="lvl"/>
          <dgm:resizeHandles val="exact"/>
        </dgm:presLayoutVars>
      </dgm:prSet>
      <dgm:spPr/>
    </dgm:pt>
    <dgm:pt modelId="{A063EC8E-6FDE-410B-9E52-C11C004EB2E4}" type="pres">
      <dgm:prSet presAssocID="{EB6CDB43-B513-4A89-9C72-07E3507A3A72}" presName="parentText" presStyleLbl="node1" presStyleIdx="0" presStyleCnt="3">
        <dgm:presLayoutVars>
          <dgm:chMax val="0"/>
          <dgm:bulletEnabled val="1"/>
        </dgm:presLayoutVars>
      </dgm:prSet>
      <dgm:spPr/>
    </dgm:pt>
    <dgm:pt modelId="{E1F6DE6F-6233-4E1F-B76F-CAE8B8959D28}" type="pres">
      <dgm:prSet presAssocID="{0BB683A2-BBB7-480C-A124-33EBF89D4B37}" presName="spacer" presStyleCnt="0"/>
      <dgm:spPr/>
    </dgm:pt>
    <dgm:pt modelId="{FA1E4C8B-A2A9-4C3D-8418-2C870A8B0812}" type="pres">
      <dgm:prSet presAssocID="{4824848A-C45C-459A-925A-E1009365E4E6}" presName="parentText" presStyleLbl="node1" presStyleIdx="1" presStyleCnt="3">
        <dgm:presLayoutVars>
          <dgm:chMax val="0"/>
          <dgm:bulletEnabled val="1"/>
        </dgm:presLayoutVars>
      </dgm:prSet>
      <dgm:spPr/>
    </dgm:pt>
    <dgm:pt modelId="{37B521C7-2DCD-408C-B2C1-4026E51F9029}" type="pres">
      <dgm:prSet presAssocID="{BC152156-5F8B-43E1-97D4-BEB4E2B2BBA6}" presName="spacer" presStyleCnt="0"/>
      <dgm:spPr/>
    </dgm:pt>
    <dgm:pt modelId="{64316E1E-FDF1-4DBE-9746-B0066779060A}" type="pres">
      <dgm:prSet presAssocID="{E001C2A2-667D-4CFA-9B8B-CEDE1F11B2BE}" presName="parentText" presStyleLbl="node1" presStyleIdx="2" presStyleCnt="3">
        <dgm:presLayoutVars>
          <dgm:chMax val="0"/>
          <dgm:bulletEnabled val="1"/>
        </dgm:presLayoutVars>
      </dgm:prSet>
      <dgm:spPr/>
    </dgm:pt>
  </dgm:ptLst>
  <dgm:cxnLst>
    <dgm:cxn modelId="{FE3E225E-58E6-4393-96B0-E437B90424FE}" srcId="{369F7D63-1D61-413D-8AEA-AEEF96E5C95E}" destId="{4824848A-C45C-459A-925A-E1009365E4E6}" srcOrd="1" destOrd="0" parTransId="{36438025-8C6D-44D7-AEF8-B0D26D482EF7}" sibTransId="{BC152156-5F8B-43E1-97D4-BEB4E2B2BBA6}"/>
    <dgm:cxn modelId="{620F7F55-44C1-40F3-9A11-4595588EDADF}" type="presOf" srcId="{E001C2A2-667D-4CFA-9B8B-CEDE1F11B2BE}" destId="{64316E1E-FDF1-4DBE-9746-B0066779060A}" srcOrd="0" destOrd="0" presId="urn:microsoft.com/office/officeart/2005/8/layout/vList2"/>
    <dgm:cxn modelId="{49D5E27B-6C24-4877-825E-75A53D8CF052}" srcId="{369F7D63-1D61-413D-8AEA-AEEF96E5C95E}" destId="{E001C2A2-667D-4CFA-9B8B-CEDE1F11B2BE}" srcOrd="2" destOrd="0" parTransId="{DBF2C814-2713-47BB-8F3A-6606A205DFA5}" sibTransId="{C4BC4B18-DE6D-40CC-B18C-A21BEB95B0F2}"/>
    <dgm:cxn modelId="{2C49AF88-2AB0-4BAF-AFDA-6547DDF760A4}" type="presOf" srcId="{EB6CDB43-B513-4A89-9C72-07E3507A3A72}" destId="{A063EC8E-6FDE-410B-9E52-C11C004EB2E4}" srcOrd="0" destOrd="0" presId="urn:microsoft.com/office/officeart/2005/8/layout/vList2"/>
    <dgm:cxn modelId="{F3A203AA-A26D-42A8-9528-3E714EE9584F}" type="presOf" srcId="{369F7D63-1D61-413D-8AEA-AEEF96E5C95E}" destId="{5997D1DD-6329-4478-9657-C98844BF0C7E}" srcOrd="0" destOrd="0" presId="urn:microsoft.com/office/officeart/2005/8/layout/vList2"/>
    <dgm:cxn modelId="{2644E4E0-86B3-448E-B065-7DC3ED7D38A0}" srcId="{369F7D63-1D61-413D-8AEA-AEEF96E5C95E}" destId="{EB6CDB43-B513-4A89-9C72-07E3507A3A72}" srcOrd="0" destOrd="0" parTransId="{17EC7719-C794-4C95-80F2-C8E3BA481E03}" sibTransId="{0BB683A2-BBB7-480C-A124-33EBF89D4B37}"/>
    <dgm:cxn modelId="{BF3608EC-1892-4FA1-8A75-A16AE3F35818}" type="presOf" srcId="{4824848A-C45C-459A-925A-E1009365E4E6}" destId="{FA1E4C8B-A2A9-4C3D-8418-2C870A8B0812}" srcOrd="0" destOrd="0" presId="urn:microsoft.com/office/officeart/2005/8/layout/vList2"/>
    <dgm:cxn modelId="{B6B5793B-57CF-4B62-970D-3F5C46F17618}" type="presParOf" srcId="{5997D1DD-6329-4478-9657-C98844BF0C7E}" destId="{A063EC8E-6FDE-410B-9E52-C11C004EB2E4}" srcOrd="0" destOrd="0" presId="urn:microsoft.com/office/officeart/2005/8/layout/vList2"/>
    <dgm:cxn modelId="{FBD429BA-575D-4077-BF37-2124CD7B03B6}" type="presParOf" srcId="{5997D1DD-6329-4478-9657-C98844BF0C7E}" destId="{E1F6DE6F-6233-4E1F-B76F-CAE8B8959D28}" srcOrd="1" destOrd="0" presId="urn:microsoft.com/office/officeart/2005/8/layout/vList2"/>
    <dgm:cxn modelId="{E2D7E755-1D8A-4417-8B6F-47C1B56B487D}" type="presParOf" srcId="{5997D1DD-6329-4478-9657-C98844BF0C7E}" destId="{FA1E4C8B-A2A9-4C3D-8418-2C870A8B0812}" srcOrd="2" destOrd="0" presId="urn:microsoft.com/office/officeart/2005/8/layout/vList2"/>
    <dgm:cxn modelId="{C3B080FC-0412-4FE5-8E8F-498B8A540D3B}" type="presParOf" srcId="{5997D1DD-6329-4478-9657-C98844BF0C7E}" destId="{37B521C7-2DCD-408C-B2C1-4026E51F9029}" srcOrd="3" destOrd="0" presId="urn:microsoft.com/office/officeart/2005/8/layout/vList2"/>
    <dgm:cxn modelId="{DF32C83E-E98D-4015-8DB4-03E721FAE1CA}" type="presParOf" srcId="{5997D1DD-6329-4478-9657-C98844BF0C7E}" destId="{64316E1E-FDF1-4DBE-9746-B0066779060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DE17293-8DBC-4344-8BAC-9A7C0546840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9ABAF4D-855F-49A1-A16A-2ED52189C956}">
      <dgm:prSet/>
      <dgm:spPr/>
      <dgm:t>
        <a:bodyPr/>
        <a:lstStyle/>
        <a:p>
          <a:r>
            <a:rPr lang="en-US" baseline="0"/>
            <a:t>Naloxone training, staff and patrons</a:t>
          </a:r>
          <a:endParaRPr lang="en-US"/>
        </a:p>
      </dgm:t>
    </dgm:pt>
    <dgm:pt modelId="{430EAA18-DA4A-4659-934E-42DFDAF00725}" type="parTrans" cxnId="{388D09FA-5C6D-4F54-8426-BECDFF2BDB71}">
      <dgm:prSet/>
      <dgm:spPr/>
      <dgm:t>
        <a:bodyPr/>
        <a:lstStyle/>
        <a:p>
          <a:endParaRPr lang="en-US"/>
        </a:p>
      </dgm:t>
    </dgm:pt>
    <dgm:pt modelId="{A0383A25-1B47-4E5B-B3DE-16B2508DD36E}" type="sibTrans" cxnId="{388D09FA-5C6D-4F54-8426-BECDFF2BDB71}">
      <dgm:prSet/>
      <dgm:spPr/>
      <dgm:t>
        <a:bodyPr/>
        <a:lstStyle/>
        <a:p>
          <a:endParaRPr lang="en-US"/>
        </a:p>
      </dgm:t>
    </dgm:pt>
    <dgm:pt modelId="{A5E434FF-9B9A-404B-802B-7A49DB887830}">
      <dgm:prSet/>
      <dgm:spPr/>
      <dgm:t>
        <a:bodyPr/>
        <a:lstStyle/>
        <a:p>
          <a:r>
            <a:rPr lang="en-US" baseline="0" dirty="0"/>
            <a:t>Community reads and author talks</a:t>
          </a:r>
          <a:endParaRPr lang="en-US" dirty="0"/>
        </a:p>
      </dgm:t>
    </dgm:pt>
    <dgm:pt modelId="{69D2E530-5359-4B7B-90B5-B0987A706170}" type="parTrans" cxnId="{D568FBCC-BAE9-439F-9308-1A1771EB748B}">
      <dgm:prSet/>
      <dgm:spPr/>
      <dgm:t>
        <a:bodyPr/>
        <a:lstStyle/>
        <a:p>
          <a:endParaRPr lang="en-US"/>
        </a:p>
      </dgm:t>
    </dgm:pt>
    <dgm:pt modelId="{65A10D3E-4721-408B-947A-AE168EC2CFB2}" type="sibTrans" cxnId="{D568FBCC-BAE9-439F-9308-1A1771EB748B}">
      <dgm:prSet/>
      <dgm:spPr/>
      <dgm:t>
        <a:bodyPr/>
        <a:lstStyle/>
        <a:p>
          <a:endParaRPr lang="en-US"/>
        </a:p>
      </dgm:t>
    </dgm:pt>
    <dgm:pt modelId="{17338F9E-08CA-46D9-834C-9B6F928DA87A}">
      <dgm:prSet/>
      <dgm:spPr/>
      <dgm:t>
        <a:bodyPr/>
        <a:lstStyle/>
        <a:p>
          <a:r>
            <a:rPr lang="en-US" baseline="0"/>
            <a:t>Changes to physical layouts in bathrooms</a:t>
          </a:r>
          <a:endParaRPr lang="en-US"/>
        </a:p>
      </dgm:t>
    </dgm:pt>
    <dgm:pt modelId="{404882FB-DCAE-48AD-AD4C-E6FF9D04C8F6}" type="parTrans" cxnId="{28F92262-41BF-41D2-A4FB-912D9ACCD5D1}">
      <dgm:prSet/>
      <dgm:spPr/>
      <dgm:t>
        <a:bodyPr/>
        <a:lstStyle/>
        <a:p>
          <a:endParaRPr lang="en-US"/>
        </a:p>
      </dgm:t>
    </dgm:pt>
    <dgm:pt modelId="{21D200A0-CC46-4064-953D-3B812F41FB36}" type="sibTrans" cxnId="{28F92262-41BF-41D2-A4FB-912D9ACCD5D1}">
      <dgm:prSet/>
      <dgm:spPr/>
      <dgm:t>
        <a:bodyPr/>
        <a:lstStyle/>
        <a:p>
          <a:endParaRPr lang="en-US"/>
        </a:p>
      </dgm:t>
    </dgm:pt>
    <dgm:pt modelId="{FB2333B4-2542-44C8-97E0-4604BE8C5D41}">
      <dgm:prSet/>
      <dgm:spPr/>
      <dgm:t>
        <a:bodyPr/>
        <a:lstStyle/>
        <a:p>
          <a:r>
            <a:rPr lang="en-US" baseline="0"/>
            <a:t>Peer navigators</a:t>
          </a:r>
          <a:endParaRPr lang="en-US"/>
        </a:p>
      </dgm:t>
    </dgm:pt>
    <dgm:pt modelId="{88DD99D6-4F25-40C2-AB57-F8CBC0337B74}" type="parTrans" cxnId="{D1625FFA-4428-48D9-A6D6-A969707BE5CB}">
      <dgm:prSet/>
      <dgm:spPr/>
      <dgm:t>
        <a:bodyPr/>
        <a:lstStyle/>
        <a:p>
          <a:endParaRPr lang="en-US"/>
        </a:p>
      </dgm:t>
    </dgm:pt>
    <dgm:pt modelId="{22BBCD30-854A-4CA0-81B5-A5D32E972294}" type="sibTrans" cxnId="{D1625FFA-4428-48D9-A6D6-A969707BE5CB}">
      <dgm:prSet/>
      <dgm:spPr/>
      <dgm:t>
        <a:bodyPr/>
        <a:lstStyle/>
        <a:p>
          <a:endParaRPr lang="en-US"/>
        </a:p>
      </dgm:t>
    </dgm:pt>
    <dgm:pt modelId="{BE0374E7-1C66-418F-842F-1D0FFD82BBF5}">
      <dgm:prSet/>
      <dgm:spPr/>
      <dgm:t>
        <a:bodyPr/>
        <a:lstStyle/>
        <a:p>
          <a:r>
            <a:rPr lang="en-US" baseline="0"/>
            <a:t>Deterra disposal bags</a:t>
          </a:r>
          <a:endParaRPr lang="en-US"/>
        </a:p>
      </dgm:t>
    </dgm:pt>
    <dgm:pt modelId="{B1B23908-6505-4EBF-A077-F1EE1717703D}" type="parTrans" cxnId="{7A5C9C64-9993-487F-8C60-FD7A323B0D5D}">
      <dgm:prSet/>
      <dgm:spPr/>
      <dgm:t>
        <a:bodyPr/>
        <a:lstStyle/>
        <a:p>
          <a:endParaRPr lang="en-US"/>
        </a:p>
      </dgm:t>
    </dgm:pt>
    <dgm:pt modelId="{B3D056D0-7C43-4826-BB78-20131C01123A}" type="sibTrans" cxnId="{7A5C9C64-9993-487F-8C60-FD7A323B0D5D}">
      <dgm:prSet/>
      <dgm:spPr/>
      <dgm:t>
        <a:bodyPr/>
        <a:lstStyle/>
        <a:p>
          <a:endParaRPr lang="en-US"/>
        </a:p>
      </dgm:t>
    </dgm:pt>
    <dgm:pt modelId="{E454224F-4CFD-4285-AAFD-9F9B80928895}">
      <dgm:prSet/>
      <dgm:spPr/>
      <dgm:t>
        <a:bodyPr/>
        <a:lstStyle/>
        <a:p>
          <a:r>
            <a:rPr lang="en-US" baseline="0"/>
            <a:t>Recovery Court</a:t>
          </a:r>
          <a:endParaRPr lang="en-US"/>
        </a:p>
      </dgm:t>
    </dgm:pt>
    <dgm:pt modelId="{A65BB841-1196-4113-B97E-39BB035CBA63}" type="parTrans" cxnId="{80BDD26F-0966-48BC-95E5-662E1FA12B81}">
      <dgm:prSet/>
      <dgm:spPr/>
      <dgm:t>
        <a:bodyPr/>
        <a:lstStyle/>
        <a:p>
          <a:endParaRPr lang="en-US"/>
        </a:p>
      </dgm:t>
    </dgm:pt>
    <dgm:pt modelId="{E1268FB9-933A-46D5-92DB-04ED98F8F9F6}" type="sibTrans" cxnId="{80BDD26F-0966-48BC-95E5-662E1FA12B81}">
      <dgm:prSet/>
      <dgm:spPr/>
      <dgm:t>
        <a:bodyPr/>
        <a:lstStyle/>
        <a:p>
          <a:endParaRPr lang="en-US"/>
        </a:p>
      </dgm:t>
    </dgm:pt>
    <dgm:pt modelId="{974111EC-E1EA-41A3-B54B-FA53A9C7E517}">
      <dgm:prSet/>
      <dgm:spPr/>
      <dgm:t>
        <a:bodyPr/>
        <a:lstStyle/>
        <a:p>
          <a:r>
            <a:rPr lang="en-US" baseline="0"/>
            <a:t>Awareness and information campaigns</a:t>
          </a:r>
          <a:endParaRPr lang="en-US"/>
        </a:p>
      </dgm:t>
    </dgm:pt>
    <dgm:pt modelId="{AB510A87-073A-43EA-8B1A-C136BBECA306}" type="parTrans" cxnId="{4A8956E1-54D9-45F2-9EC2-749920408148}">
      <dgm:prSet/>
      <dgm:spPr/>
      <dgm:t>
        <a:bodyPr/>
        <a:lstStyle/>
        <a:p>
          <a:endParaRPr lang="en-US"/>
        </a:p>
      </dgm:t>
    </dgm:pt>
    <dgm:pt modelId="{3326384B-25D1-49B2-B25C-96AEE7912CCC}" type="sibTrans" cxnId="{4A8956E1-54D9-45F2-9EC2-749920408148}">
      <dgm:prSet/>
      <dgm:spPr/>
      <dgm:t>
        <a:bodyPr/>
        <a:lstStyle/>
        <a:p>
          <a:endParaRPr lang="en-US"/>
        </a:p>
      </dgm:t>
    </dgm:pt>
    <dgm:pt modelId="{C1E1FE28-32A5-47FC-812E-DF3FC89BE707}">
      <dgm:prSet/>
      <dgm:spPr/>
      <dgm:t>
        <a:bodyPr/>
        <a:lstStyle/>
        <a:p>
          <a:r>
            <a:rPr lang="en-US" baseline="0"/>
            <a:t>Mental health and substance abuse related health programming</a:t>
          </a:r>
          <a:endParaRPr lang="en-US"/>
        </a:p>
      </dgm:t>
    </dgm:pt>
    <dgm:pt modelId="{1E55EA41-CA41-48BE-B993-33AB3662078F}" type="parTrans" cxnId="{AD3C79E9-68C9-4AE9-939D-BE41EEB8D70B}">
      <dgm:prSet/>
      <dgm:spPr/>
      <dgm:t>
        <a:bodyPr/>
        <a:lstStyle/>
        <a:p>
          <a:endParaRPr lang="en-US"/>
        </a:p>
      </dgm:t>
    </dgm:pt>
    <dgm:pt modelId="{EB2CEB5C-2C97-457C-914C-6C6B56427A76}" type="sibTrans" cxnId="{AD3C79E9-68C9-4AE9-939D-BE41EEB8D70B}">
      <dgm:prSet/>
      <dgm:spPr/>
      <dgm:t>
        <a:bodyPr/>
        <a:lstStyle/>
        <a:p>
          <a:endParaRPr lang="en-US"/>
        </a:p>
      </dgm:t>
    </dgm:pt>
    <dgm:pt modelId="{2D7D2AC7-BAAD-4417-AF0F-AD22D62CA9D7}" type="pres">
      <dgm:prSet presAssocID="{0DE17293-8DBC-4344-8BAC-9A7C0546840E}" presName="diagram" presStyleCnt="0">
        <dgm:presLayoutVars>
          <dgm:dir/>
          <dgm:resizeHandles val="exact"/>
        </dgm:presLayoutVars>
      </dgm:prSet>
      <dgm:spPr/>
    </dgm:pt>
    <dgm:pt modelId="{21AD9FD9-2029-451E-A292-151E44F4CC2D}" type="pres">
      <dgm:prSet presAssocID="{D9ABAF4D-855F-49A1-A16A-2ED52189C956}" presName="node" presStyleLbl="node1" presStyleIdx="0" presStyleCnt="8">
        <dgm:presLayoutVars>
          <dgm:bulletEnabled val="1"/>
        </dgm:presLayoutVars>
      </dgm:prSet>
      <dgm:spPr/>
    </dgm:pt>
    <dgm:pt modelId="{5D9BC5A3-44FC-4ADF-8F3A-51F8C3AFB893}" type="pres">
      <dgm:prSet presAssocID="{A0383A25-1B47-4E5B-B3DE-16B2508DD36E}" presName="sibTrans" presStyleCnt="0"/>
      <dgm:spPr/>
    </dgm:pt>
    <dgm:pt modelId="{1175B16F-0945-4B23-8413-AFAD3DA2ACB3}" type="pres">
      <dgm:prSet presAssocID="{A5E434FF-9B9A-404B-802B-7A49DB887830}" presName="node" presStyleLbl="node1" presStyleIdx="1" presStyleCnt="8">
        <dgm:presLayoutVars>
          <dgm:bulletEnabled val="1"/>
        </dgm:presLayoutVars>
      </dgm:prSet>
      <dgm:spPr/>
    </dgm:pt>
    <dgm:pt modelId="{9347CB0C-1BC5-4CA0-9D8D-8BAAA7D60AD6}" type="pres">
      <dgm:prSet presAssocID="{65A10D3E-4721-408B-947A-AE168EC2CFB2}" presName="sibTrans" presStyleCnt="0"/>
      <dgm:spPr/>
    </dgm:pt>
    <dgm:pt modelId="{5C55D4BB-D7C5-4D82-B2F6-EB8FC478E0B6}" type="pres">
      <dgm:prSet presAssocID="{17338F9E-08CA-46D9-834C-9B6F928DA87A}" presName="node" presStyleLbl="node1" presStyleIdx="2" presStyleCnt="8">
        <dgm:presLayoutVars>
          <dgm:bulletEnabled val="1"/>
        </dgm:presLayoutVars>
      </dgm:prSet>
      <dgm:spPr/>
    </dgm:pt>
    <dgm:pt modelId="{98001196-9FC1-4AE9-A601-2D99BCA32869}" type="pres">
      <dgm:prSet presAssocID="{21D200A0-CC46-4064-953D-3B812F41FB36}" presName="sibTrans" presStyleCnt="0"/>
      <dgm:spPr/>
    </dgm:pt>
    <dgm:pt modelId="{EF7D8B2A-3EC8-4BDF-ADEC-98A198A2D059}" type="pres">
      <dgm:prSet presAssocID="{FB2333B4-2542-44C8-97E0-4604BE8C5D41}" presName="node" presStyleLbl="node1" presStyleIdx="3" presStyleCnt="8">
        <dgm:presLayoutVars>
          <dgm:bulletEnabled val="1"/>
        </dgm:presLayoutVars>
      </dgm:prSet>
      <dgm:spPr/>
    </dgm:pt>
    <dgm:pt modelId="{953F6399-2540-49B6-96B2-1A76FF019035}" type="pres">
      <dgm:prSet presAssocID="{22BBCD30-854A-4CA0-81B5-A5D32E972294}" presName="sibTrans" presStyleCnt="0"/>
      <dgm:spPr/>
    </dgm:pt>
    <dgm:pt modelId="{8D003146-8B8F-4742-AAD2-9E916925D498}" type="pres">
      <dgm:prSet presAssocID="{BE0374E7-1C66-418F-842F-1D0FFD82BBF5}" presName="node" presStyleLbl="node1" presStyleIdx="4" presStyleCnt="8">
        <dgm:presLayoutVars>
          <dgm:bulletEnabled val="1"/>
        </dgm:presLayoutVars>
      </dgm:prSet>
      <dgm:spPr/>
    </dgm:pt>
    <dgm:pt modelId="{1364B20B-3EB5-41F3-8A5D-715A40D67A95}" type="pres">
      <dgm:prSet presAssocID="{B3D056D0-7C43-4826-BB78-20131C01123A}" presName="sibTrans" presStyleCnt="0"/>
      <dgm:spPr/>
    </dgm:pt>
    <dgm:pt modelId="{6E7C25C3-DE9A-4829-A957-BE5B0FA2E0B7}" type="pres">
      <dgm:prSet presAssocID="{E454224F-4CFD-4285-AAFD-9F9B80928895}" presName="node" presStyleLbl="node1" presStyleIdx="5" presStyleCnt="8">
        <dgm:presLayoutVars>
          <dgm:bulletEnabled val="1"/>
        </dgm:presLayoutVars>
      </dgm:prSet>
      <dgm:spPr/>
    </dgm:pt>
    <dgm:pt modelId="{5FF01B30-FFB5-404A-861E-997DF917F26F}" type="pres">
      <dgm:prSet presAssocID="{E1268FB9-933A-46D5-92DB-04ED98F8F9F6}" presName="sibTrans" presStyleCnt="0"/>
      <dgm:spPr/>
    </dgm:pt>
    <dgm:pt modelId="{42D4AAD7-7F22-4116-B545-8128AE12F1BB}" type="pres">
      <dgm:prSet presAssocID="{974111EC-E1EA-41A3-B54B-FA53A9C7E517}" presName="node" presStyleLbl="node1" presStyleIdx="6" presStyleCnt="8">
        <dgm:presLayoutVars>
          <dgm:bulletEnabled val="1"/>
        </dgm:presLayoutVars>
      </dgm:prSet>
      <dgm:spPr/>
    </dgm:pt>
    <dgm:pt modelId="{A596E25A-FA27-468D-B54E-44A3067A1AC5}" type="pres">
      <dgm:prSet presAssocID="{3326384B-25D1-49B2-B25C-96AEE7912CCC}" presName="sibTrans" presStyleCnt="0"/>
      <dgm:spPr/>
    </dgm:pt>
    <dgm:pt modelId="{1D0D33CA-4C4A-4DE2-B7D0-FB5497F664FC}" type="pres">
      <dgm:prSet presAssocID="{C1E1FE28-32A5-47FC-812E-DF3FC89BE707}" presName="node" presStyleLbl="node1" presStyleIdx="7" presStyleCnt="8">
        <dgm:presLayoutVars>
          <dgm:bulletEnabled val="1"/>
        </dgm:presLayoutVars>
      </dgm:prSet>
      <dgm:spPr/>
    </dgm:pt>
  </dgm:ptLst>
  <dgm:cxnLst>
    <dgm:cxn modelId="{28F92262-41BF-41D2-A4FB-912D9ACCD5D1}" srcId="{0DE17293-8DBC-4344-8BAC-9A7C0546840E}" destId="{17338F9E-08CA-46D9-834C-9B6F928DA87A}" srcOrd="2" destOrd="0" parTransId="{404882FB-DCAE-48AD-AD4C-E6FF9D04C8F6}" sibTransId="{21D200A0-CC46-4064-953D-3B812F41FB36}"/>
    <dgm:cxn modelId="{7A5C9C64-9993-487F-8C60-FD7A323B0D5D}" srcId="{0DE17293-8DBC-4344-8BAC-9A7C0546840E}" destId="{BE0374E7-1C66-418F-842F-1D0FFD82BBF5}" srcOrd="4" destOrd="0" parTransId="{B1B23908-6505-4EBF-A077-F1EE1717703D}" sibTransId="{B3D056D0-7C43-4826-BB78-20131C01123A}"/>
    <dgm:cxn modelId="{EDC08665-6D50-4C98-BF5C-B0D023A57261}" type="presOf" srcId="{974111EC-E1EA-41A3-B54B-FA53A9C7E517}" destId="{42D4AAD7-7F22-4116-B545-8128AE12F1BB}" srcOrd="0" destOrd="0" presId="urn:microsoft.com/office/officeart/2005/8/layout/default"/>
    <dgm:cxn modelId="{80BDD26F-0966-48BC-95E5-662E1FA12B81}" srcId="{0DE17293-8DBC-4344-8BAC-9A7C0546840E}" destId="{E454224F-4CFD-4285-AAFD-9F9B80928895}" srcOrd="5" destOrd="0" parTransId="{A65BB841-1196-4113-B97E-39BB035CBA63}" sibTransId="{E1268FB9-933A-46D5-92DB-04ED98F8F9F6}"/>
    <dgm:cxn modelId="{0BA02874-8367-43E5-9174-7803C9BE511A}" type="presOf" srcId="{FB2333B4-2542-44C8-97E0-4604BE8C5D41}" destId="{EF7D8B2A-3EC8-4BDF-ADEC-98A198A2D059}" srcOrd="0" destOrd="0" presId="urn:microsoft.com/office/officeart/2005/8/layout/default"/>
    <dgm:cxn modelId="{A3C8599C-F86A-4783-A15D-E79B9091D13D}" type="presOf" srcId="{BE0374E7-1C66-418F-842F-1D0FFD82BBF5}" destId="{8D003146-8B8F-4742-AAD2-9E916925D498}" srcOrd="0" destOrd="0" presId="urn:microsoft.com/office/officeart/2005/8/layout/default"/>
    <dgm:cxn modelId="{7C4996A8-6BB5-43C8-8470-6B5278568CF1}" type="presOf" srcId="{D9ABAF4D-855F-49A1-A16A-2ED52189C956}" destId="{21AD9FD9-2029-451E-A292-151E44F4CC2D}" srcOrd="0" destOrd="0" presId="urn:microsoft.com/office/officeart/2005/8/layout/default"/>
    <dgm:cxn modelId="{A005A7BE-A407-4AE0-A6E4-221EF7B53E68}" type="presOf" srcId="{17338F9E-08CA-46D9-834C-9B6F928DA87A}" destId="{5C55D4BB-D7C5-4D82-B2F6-EB8FC478E0B6}" srcOrd="0" destOrd="0" presId="urn:microsoft.com/office/officeart/2005/8/layout/default"/>
    <dgm:cxn modelId="{0D0EB0BF-F6B5-419B-B1B3-09832DA5B4B7}" type="presOf" srcId="{A5E434FF-9B9A-404B-802B-7A49DB887830}" destId="{1175B16F-0945-4B23-8413-AFAD3DA2ACB3}" srcOrd="0" destOrd="0" presId="urn:microsoft.com/office/officeart/2005/8/layout/default"/>
    <dgm:cxn modelId="{D568FBCC-BAE9-439F-9308-1A1771EB748B}" srcId="{0DE17293-8DBC-4344-8BAC-9A7C0546840E}" destId="{A5E434FF-9B9A-404B-802B-7A49DB887830}" srcOrd="1" destOrd="0" parTransId="{69D2E530-5359-4B7B-90B5-B0987A706170}" sibTransId="{65A10D3E-4721-408B-947A-AE168EC2CFB2}"/>
    <dgm:cxn modelId="{833F94D7-439D-405B-B255-2C58697739C7}" type="presOf" srcId="{C1E1FE28-32A5-47FC-812E-DF3FC89BE707}" destId="{1D0D33CA-4C4A-4DE2-B7D0-FB5497F664FC}" srcOrd="0" destOrd="0" presId="urn:microsoft.com/office/officeart/2005/8/layout/default"/>
    <dgm:cxn modelId="{4A8956E1-54D9-45F2-9EC2-749920408148}" srcId="{0DE17293-8DBC-4344-8BAC-9A7C0546840E}" destId="{974111EC-E1EA-41A3-B54B-FA53A9C7E517}" srcOrd="6" destOrd="0" parTransId="{AB510A87-073A-43EA-8B1A-C136BBECA306}" sibTransId="{3326384B-25D1-49B2-B25C-96AEE7912CCC}"/>
    <dgm:cxn modelId="{AD3C79E9-68C9-4AE9-939D-BE41EEB8D70B}" srcId="{0DE17293-8DBC-4344-8BAC-9A7C0546840E}" destId="{C1E1FE28-32A5-47FC-812E-DF3FC89BE707}" srcOrd="7" destOrd="0" parTransId="{1E55EA41-CA41-48BE-B993-33AB3662078F}" sibTransId="{EB2CEB5C-2C97-457C-914C-6C6B56427A76}"/>
    <dgm:cxn modelId="{1BF167F0-6FED-4C34-93C6-119C1049353C}" type="presOf" srcId="{0DE17293-8DBC-4344-8BAC-9A7C0546840E}" destId="{2D7D2AC7-BAAD-4417-AF0F-AD22D62CA9D7}" srcOrd="0" destOrd="0" presId="urn:microsoft.com/office/officeart/2005/8/layout/default"/>
    <dgm:cxn modelId="{388D09FA-5C6D-4F54-8426-BECDFF2BDB71}" srcId="{0DE17293-8DBC-4344-8BAC-9A7C0546840E}" destId="{D9ABAF4D-855F-49A1-A16A-2ED52189C956}" srcOrd="0" destOrd="0" parTransId="{430EAA18-DA4A-4659-934E-42DFDAF00725}" sibTransId="{A0383A25-1B47-4E5B-B3DE-16B2508DD36E}"/>
    <dgm:cxn modelId="{D1625FFA-4428-48D9-A6D6-A969707BE5CB}" srcId="{0DE17293-8DBC-4344-8BAC-9A7C0546840E}" destId="{FB2333B4-2542-44C8-97E0-4604BE8C5D41}" srcOrd="3" destOrd="0" parTransId="{88DD99D6-4F25-40C2-AB57-F8CBC0337B74}" sibTransId="{22BBCD30-854A-4CA0-81B5-A5D32E972294}"/>
    <dgm:cxn modelId="{4553D3FA-0C35-4E47-BE80-1CDB7DB5083C}" type="presOf" srcId="{E454224F-4CFD-4285-AAFD-9F9B80928895}" destId="{6E7C25C3-DE9A-4829-A957-BE5B0FA2E0B7}" srcOrd="0" destOrd="0" presId="urn:microsoft.com/office/officeart/2005/8/layout/default"/>
    <dgm:cxn modelId="{0CD33A8F-5A24-4DFE-A911-643FB4DD73D6}" type="presParOf" srcId="{2D7D2AC7-BAAD-4417-AF0F-AD22D62CA9D7}" destId="{21AD9FD9-2029-451E-A292-151E44F4CC2D}" srcOrd="0" destOrd="0" presId="urn:microsoft.com/office/officeart/2005/8/layout/default"/>
    <dgm:cxn modelId="{ADC418EB-7593-4E7E-84D5-34445F7E4254}" type="presParOf" srcId="{2D7D2AC7-BAAD-4417-AF0F-AD22D62CA9D7}" destId="{5D9BC5A3-44FC-4ADF-8F3A-51F8C3AFB893}" srcOrd="1" destOrd="0" presId="urn:microsoft.com/office/officeart/2005/8/layout/default"/>
    <dgm:cxn modelId="{5B7988EC-489D-4E46-A215-DD20482C6D2F}" type="presParOf" srcId="{2D7D2AC7-BAAD-4417-AF0F-AD22D62CA9D7}" destId="{1175B16F-0945-4B23-8413-AFAD3DA2ACB3}" srcOrd="2" destOrd="0" presId="urn:microsoft.com/office/officeart/2005/8/layout/default"/>
    <dgm:cxn modelId="{776AA939-A72D-4F09-829D-65F90EF75EE4}" type="presParOf" srcId="{2D7D2AC7-BAAD-4417-AF0F-AD22D62CA9D7}" destId="{9347CB0C-1BC5-4CA0-9D8D-8BAAA7D60AD6}" srcOrd="3" destOrd="0" presId="urn:microsoft.com/office/officeart/2005/8/layout/default"/>
    <dgm:cxn modelId="{935A7053-2786-42C5-B9A9-CA658128929A}" type="presParOf" srcId="{2D7D2AC7-BAAD-4417-AF0F-AD22D62CA9D7}" destId="{5C55D4BB-D7C5-4D82-B2F6-EB8FC478E0B6}" srcOrd="4" destOrd="0" presId="urn:microsoft.com/office/officeart/2005/8/layout/default"/>
    <dgm:cxn modelId="{EB188A39-7F3E-4C6F-B950-3A5943F8D497}" type="presParOf" srcId="{2D7D2AC7-BAAD-4417-AF0F-AD22D62CA9D7}" destId="{98001196-9FC1-4AE9-A601-2D99BCA32869}" srcOrd="5" destOrd="0" presId="urn:microsoft.com/office/officeart/2005/8/layout/default"/>
    <dgm:cxn modelId="{CEBE2576-056D-4552-BFF2-E4A6BF7A70ED}" type="presParOf" srcId="{2D7D2AC7-BAAD-4417-AF0F-AD22D62CA9D7}" destId="{EF7D8B2A-3EC8-4BDF-ADEC-98A198A2D059}" srcOrd="6" destOrd="0" presId="urn:microsoft.com/office/officeart/2005/8/layout/default"/>
    <dgm:cxn modelId="{85C9CB1E-608B-4612-A796-B90BF50BC3E7}" type="presParOf" srcId="{2D7D2AC7-BAAD-4417-AF0F-AD22D62CA9D7}" destId="{953F6399-2540-49B6-96B2-1A76FF019035}" srcOrd="7" destOrd="0" presId="urn:microsoft.com/office/officeart/2005/8/layout/default"/>
    <dgm:cxn modelId="{6E64CB80-D757-4564-9338-E26DE56200C8}" type="presParOf" srcId="{2D7D2AC7-BAAD-4417-AF0F-AD22D62CA9D7}" destId="{8D003146-8B8F-4742-AAD2-9E916925D498}" srcOrd="8" destOrd="0" presId="urn:microsoft.com/office/officeart/2005/8/layout/default"/>
    <dgm:cxn modelId="{47425CF4-2EF2-46D9-A077-CA8FB2CE9438}" type="presParOf" srcId="{2D7D2AC7-BAAD-4417-AF0F-AD22D62CA9D7}" destId="{1364B20B-3EB5-41F3-8A5D-715A40D67A95}" srcOrd="9" destOrd="0" presId="urn:microsoft.com/office/officeart/2005/8/layout/default"/>
    <dgm:cxn modelId="{F848C61A-C132-49F6-89ED-D251D9540AE4}" type="presParOf" srcId="{2D7D2AC7-BAAD-4417-AF0F-AD22D62CA9D7}" destId="{6E7C25C3-DE9A-4829-A957-BE5B0FA2E0B7}" srcOrd="10" destOrd="0" presId="urn:microsoft.com/office/officeart/2005/8/layout/default"/>
    <dgm:cxn modelId="{7DFBD231-D54E-4F8D-9A54-AD731A497E71}" type="presParOf" srcId="{2D7D2AC7-BAAD-4417-AF0F-AD22D62CA9D7}" destId="{5FF01B30-FFB5-404A-861E-997DF917F26F}" srcOrd="11" destOrd="0" presId="urn:microsoft.com/office/officeart/2005/8/layout/default"/>
    <dgm:cxn modelId="{4C9CDEA4-2DB9-46D5-9E41-BF3F94F36201}" type="presParOf" srcId="{2D7D2AC7-BAAD-4417-AF0F-AD22D62CA9D7}" destId="{42D4AAD7-7F22-4116-B545-8128AE12F1BB}" srcOrd="12" destOrd="0" presId="urn:microsoft.com/office/officeart/2005/8/layout/default"/>
    <dgm:cxn modelId="{0EAB0DBC-4AB4-4142-B17E-BDAA96A74ECD}" type="presParOf" srcId="{2D7D2AC7-BAAD-4417-AF0F-AD22D62CA9D7}" destId="{A596E25A-FA27-468D-B54E-44A3067A1AC5}" srcOrd="13" destOrd="0" presId="urn:microsoft.com/office/officeart/2005/8/layout/default"/>
    <dgm:cxn modelId="{8E97C597-5E38-4061-AAB5-86FAB47AC0E5}" type="presParOf" srcId="{2D7D2AC7-BAAD-4417-AF0F-AD22D62CA9D7}" destId="{1D0D33CA-4C4A-4DE2-B7D0-FB5497F664FC}"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8B5CA6-ED1F-4421-A2E6-FB5077B08276}">
      <dsp:nvSpPr>
        <dsp:cNvPr id="0" name=""/>
        <dsp:cNvSpPr/>
      </dsp:nvSpPr>
      <dsp:spPr>
        <a:xfrm>
          <a:off x="0" y="15893"/>
          <a:ext cx="8439148" cy="28665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baseline="0" dirty="0"/>
            <a:t>Identify and share knowledge and resources that will help public libraries and community partners develop effective strategies to address substance misuse</a:t>
          </a:r>
          <a:endParaRPr lang="en-US" sz="3500" kern="1200" dirty="0"/>
        </a:p>
      </dsp:txBody>
      <dsp:txXfrm>
        <a:off x="139931" y="155824"/>
        <a:ext cx="8159286" cy="258663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6092E-F0FD-4B5F-B60E-81222CE4F4C8}">
      <dsp:nvSpPr>
        <dsp:cNvPr id="0" name=""/>
        <dsp:cNvSpPr/>
      </dsp:nvSpPr>
      <dsp:spPr>
        <a:xfrm>
          <a:off x="0" y="2942"/>
          <a:ext cx="6792653"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baseline="0" dirty="0"/>
            <a:t>Health Departments</a:t>
          </a:r>
          <a:r>
            <a:rPr lang="en-US" sz="1800" kern="1200" baseline="0" dirty="0">
              <a:latin typeface="Arial"/>
            </a:rPr>
            <a:t> </a:t>
          </a:r>
          <a:endParaRPr lang="en-US" sz="1800" kern="1200"/>
        </a:p>
      </dsp:txBody>
      <dsp:txXfrm>
        <a:off x="20561" y="23503"/>
        <a:ext cx="6751531" cy="380078"/>
      </dsp:txXfrm>
    </dsp:sp>
    <dsp:sp modelId="{A558BE90-68B7-4025-89C7-7C1CED01224A}">
      <dsp:nvSpPr>
        <dsp:cNvPr id="0" name=""/>
        <dsp:cNvSpPr/>
      </dsp:nvSpPr>
      <dsp:spPr>
        <a:xfrm>
          <a:off x="0" y="424143"/>
          <a:ext cx="6792653" cy="52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667"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the most common partnership, and is also well-aligned with the needs of the crisis</a:t>
          </a:r>
        </a:p>
      </dsp:txBody>
      <dsp:txXfrm>
        <a:off x="0" y="424143"/>
        <a:ext cx="6792653" cy="521640"/>
      </dsp:txXfrm>
    </dsp:sp>
    <dsp:sp modelId="{D9939688-9674-454B-A3AE-DAA66BA245E0}">
      <dsp:nvSpPr>
        <dsp:cNvPr id="0" name=""/>
        <dsp:cNvSpPr/>
      </dsp:nvSpPr>
      <dsp:spPr>
        <a:xfrm>
          <a:off x="0" y="945783"/>
          <a:ext cx="6792653"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baseline="0" dirty="0"/>
            <a:t>Recovery Court</a:t>
          </a:r>
          <a:r>
            <a:rPr lang="en-US" sz="1800" kern="1200" baseline="0" dirty="0">
              <a:latin typeface="Arial"/>
            </a:rPr>
            <a:t> </a:t>
          </a:r>
          <a:endParaRPr lang="en-US" sz="1800" kern="1200" dirty="0"/>
        </a:p>
      </dsp:txBody>
      <dsp:txXfrm>
        <a:off x="20561" y="966344"/>
        <a:ext cx="6751531" cy="380078"/>
      </dsp:txXfrm>
    </dsp:sp>
    <dsp:sp modelId="{5B396B0B-9275-4DD7-83BF-FD9BB458D948}">
      <dsp:nvSpPr>
        <dsp:cNvPr id="0" name=""/>
        <dsp:cNvSpPr/>
      </dsp:nvSpPr>
      <dsp:spPr>
        <a:xfrm>
          <a:off x="0" y="1366983"/>
          <a:ext cx="6792653" cy="521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667"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focused on improving the lives of individuals who were in prison on drug offenses</a:t>
          </a:r>
        </a:p>
      </dsp:txBody>
      <dsp:txXfrm>
        <a:off x="0" y="1366983"/>
        <a:ext cx="6792653" cy="521640"/>
      </dsp:txXfrm>
    </dsp:sp>
    <dsp:sp modelId="{BD70135B-0B27-4B12-B84E-5D3FBA604DFF}">
      <dsp:nvSpPr>
        <dsp:cNvPr id="0" name=""/>
        <dsp:cNvSpPr/>
      </dsp:nvSpPr>
      <dsp:spPr>
        <a:xfrm>
          <a:off x="0" y="1888623"/>
          <a:ext cx="6792653" cy="421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baseline="0" dirty="0"/>
            <a:t>Non-profit organizations</a:t>
          </a:r>
          <a:endParaRPr lang="en-US" sz="1800" kern="1200" dirty="0"/>
        </a:p>
      </dsp:txBody>
      <dsp:txXfrm>
        <a:off x="20561" y="1909184"/>
        <a:ext cx="6751531" cy="380078"/>
      </dsp:txXfrm>
    </dsp:sp>
    <dsp:sp modelId="{59C867CA-939D-4B63-8B04-781DB6107BC2}">
      <dsp:nvSpPr>
        <dsp:cNvPr id="0" name=""/>
        <dsp:cNvSpPr/>
      </dsp:nvSpPr>
      <dsp:spPr>
        <a:xfrm>
          <a:off x="0" y="2309823"/>
          <a:ext cx="6792653" cy="819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667"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kern="1200" dirty="0"/>
            <a:t>Recovery Institute, places peer navigators </a:t>
          </a:r>
          <a:r>
            <a:rPr lang="en-US" sz="1800" kern="1200" dirty="0">
              <a:latin typeface="Arial"/>
            </a:rPr>
            <a:t>into</a:t>
          </a:r>
          <a:r>
            <a:rPr lang="en-US" sz="1800" kern="1200" dirty="0"/>
            <a:t> the community</a:t>
          </a:r>
        </a:p>
        <a:p>
          <a:pPr marL="171450" lvl="1" indent="-171450" algn="l" defTabSz="800100">
            <a:lnSpc>
              <a:spcPct val="90000"/>
            </a:lnSpc>
            <a:spcBef>
              <a:spcPct val="0"/>
            </a:spcBef>
            <a:spcAft>
              <a:spcPct val="20000"/>
            </a:spcAft>
            <a:buChar char="•"/>
          </a:pPr>
          <a:r>
            <a:rPr lang="en-US" sz="1800" kern="1200" dirty="0"/>
            <a:t>Utah Naloxone, gets overdose antidote, naloxone, in the community</a:t>
          </a:r>
        </a:p>
      </dsp:txBody>
      <dsp:txXfrm>
        <a:off x="0" y="2309823"/>
        <a:ext cx="6792653" cy="81972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4537CA-F758-4A17-84A0-D2514B35B437}">
      <dsp:nvSpPr>
        <dsp:cNvPr id="0" name=""/>
        <dsp:cNvSpPr/>
      </dsp:nvSpPr>
      <dsp:spPr>
        <a:xfrm>
          <a:off x="2472" y="0"/>
          <a:ext cx="1961442" cy="1176865"/>
        </a:xfrm>
        <a:prstGeom prst="rect">
          <a:avLst/>
        </a:prstGeom>
        <a:solidFill>
          <a:schemeClr val="accent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dirty="0"/>
            <a:t>Increased community resources</a:t>
          </a:r>
          <a:endParaRPr lang="en-US" sz="1900" kern="1200" dirty="0"/>
        </a:p>
      </dsp:txBody>
      <dsp:txXfrm>
        <a:off x="2472" y="0"/>
        <a:ext cx="1961442" cy="1176865"/>
      </dsp:txXfrm>
    </dsp:sp>
    <dsp:sp modelId="{18C3244D-4CDE-4BE5-8A34-41987A214DAE}">
      <dsp:nvSpPr>
        <dsp:cNvPr id="0" name=""/>
        <dsp:cNvSpPr/>
      </dsp:nvSpPr>
      <dsp:spPr>
        <a:xfrm>
          <a:off x="2160059" y="0"/>
          <a:ext cx="1961442" cy="1176865"/>
        </a:xfrm>
        <a:prstGeom prst="rect">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Developed new partnerships</a:t>
          </a:r>
          <a:endParaRPr lang="en-US" sz="1900" kern="1200"/>
        </a:p>
      </dsp:txBody>
      <dsp:txXfrm>
        <a:off x="2160059" y="0"/>
        <a:ext cx="1961442" cy="1176865"/>
      </dsp:txXfrm>
    </dsp:sp>
    <dsp:sp modelId="{5B27CB77-1716-49BD-86CF-33DA6290F5E1}">
      <dsp:nvSpPr>
        <dsp:cNvPr id="0" name=""/>
        <dsp:cNvSpPr/>
      </dsp:nvSpPr>
      <dsp:spPr>
        <a:xfrm>
          <a:off x="4317646" y="0"/>
          <a:ext cx="1961442" cy="1176865"/>
        </a:xfrm>
        <a:prstGeom prst="rect">
          <a:avLst/>
        </a:prstGeom>
        <a:solidFill>
          <a:schemeClr val="accent4">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Positive impact on patrons’ lives</a:t>
          </a:r>
          <a:endParaRPr lang="en-US" sz="1900" kern="1200"/>
        </a:p>
      </dsp:txBody>
      <dsp:txXfrm>
        <a:off x="4317646" y="0"/>
        <a:ext cx="1961442" cy="1176865"/>
      </dsp:txXfrm>
    </dsp:sp>
    <dsp:sp modelId="{5202CD49-FD82-4311-8ABC-03A5EB29FE91}">
      <dsp:nvSpPr>
        <dsp:cNvPr id="0" name=""/>
        <dsp:cNvSpPr/>
      </dsp:nvSpPr>
      <dsp:spPr>
        <a:xfrm>
          <a:off x="6475232" y="0"/>
          <a:ext cx="1961442" cy="1176865"/>
        </a:xfrm>
        <a:prstGeom prst="rect">
          <a:avLst/>
        </a:prstGeom>
        <a:solidFill>
          <a:schemeClr val="accent5">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Increased community awareness and knowledge</a:t>
          </a:r>
          <a:endParaRPr lang="en-US" sz="1900" kern="1200"/>
        </a:p>
      </dsp:txBody>
      <dsp:txXfrm>
        <a:off x="6475232" y="0"/>
        <a:ext cx="1961442" cy="1176865"/>
      </dsp:txXfrm>
    </dsp:sp>
    <dsp:sp modelId="{435EE3A4-F569-426B-AE9C-08A0385BFD7A}">
      <dsp:nvSpPr>
        <dsp:cNvPr id="0" name=""/>
        <dsp:cNvSpPr/>
      </dsp:nvSpPr>
      <dsp:spPr>
        <a:xfrm>
          <a:off x="1081265" y="2179512"/>
          <a:ext cx="1961442" cy="1176865"/>
        </a:xfrm>
        <a:prstGeom prst="rect">
          <a:avLst/>
        </a:prstGeom>
        <a:solidFill>
          <a:schemeClr val="accent6">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dirty="0"/>
            <a:t>Reached other libraries and community organizations</a:t>
          </a:r>
          <a:endParaRPr lang="en-US" sz="1900" kern="1200" dirty="0"/>
        </a:p>
      </dsp:txBody>
      <dsp:txXfrm>
        <a:off x="1081265" y="2179512"/>
        <a:ext cx="1961442" cy="1176865"/>
      </dsp:txXfrm>
    </dsp:sp>
    <dsp:sp modelId="{45A55EC2-86D5-4631-B975-4FD25CFF8B71}">
      <dsp:nvSpPr>
        <dsp:cNvPr id="0" name=""/>
        <dsp:cNvSpPr/>
      </dsp:nvSpPr>
      <dsp:spPr>
        <a:xfrm>
          <a:off x="3238852" y="2179512"/>
          <a:ext cx="1961442" cy="1176865"/>
        </a:xfrm>
        <a:prstGeom prst="rect">
          <a:avLst/>
        </a:prstGeom>
        <a:solidFill>
          <a:schemeClr val="accent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Addressed stigma</a:t>
          </a:r>
          <a:endParaRPr lang="en-US" sz="1900" kern="1200"/>
        </a:p>
      </dsp:txBody>
      <dsp:txXfrm>
        <a:off x="3238852" y="2179512"/>
        <a:ext cx="1961442" cy="1176865"/>
      </dsp:txXfrm>
    </dsp:sp>
    <dsp:sp modelId="{4477D02E-76EC-4736-9E63-E2594A51114C}">
      <dsp:nvSpPr>
        <dsp:cNvPr id="0" name=""/>
        <dsp:cNvSpPr/>
      </dsp:nvSpPr>
      <dsp:spPr>
        <a:xfrm>
          <a:off x="5396439" y="2179512"/>
          <a:ext cx="1961442" cy="1176865"/>
        </a:xfrm>
        <a:prstGeom prst="rect">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baseline="0"/>
            <a:t>Increased positive perception of library</a:t>
          </a:r>
          <a:endParaRPr lang="en-US" sz="1900" kern="1200"/>
        </a:p>
      </dsp:txBody>
      <dsp:txXfrm>
        <a:off x="5396439" y="2179512"/>
        <a:ext cx="1961442" cy="11768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61C84-7766-4141-8599-F7AE0B03A622}">
      <dsp:nvSpPr>
        <dsp:cNvPr id="0" name=""/>
        <dsp:cNvSpPr/>
      </dsp:nvSpPr>
      <dsp:spPr>
        <a:xfrm>
          <a:off x="0" y="277424"/>
          <a:ext cx="8439148" cy="1901250"/>
        </a:xfrm>
        <a:prstGeom prst="round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baseline="0" dirty="0"/>
            <a:t>Raise awareness among other sectors that libraries, in their role as community anchors, make powerful partners</a:t>
          </a:r>
          <a:endParaRPr lang="en-US" sz="3600" kern="1200" dirty="0"/>
        </a:p>
      </dsp:txBody>
      <dsp:txXfrm>
        <a:off x="92811" y="370235"/>
        <a:ext cx="8253526" cy="17156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0BC6F-FE91-4AEA-8DB5-906C11675E9A}">
      <dsp:nvSpPr>
        <dsp:cNvPr id="0" name=""/>
        <dsp:cNvSpPr/>
      </dsp:nvSpPr>
      <dsp:spPr>
        <a:xfrm>
          <a:off x="0" y="0"/>
          <a:ext cx="8439148" cy="1779150"/>
        </a:xfrm>
        <a:prstGeom prst="roundRect">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baseline="0" dirty="0"/>
            <a:t>Shift traditional systems of practice that result in siloed efforts and limited impact</a:t>
          </a:r>
          <a:endParaRPr lang="en-US" sz="3600" kern="1200" dirty="0"/>
        </a:p>
      </dsp:txBody>
      <dsp:txXfrm>
        <a:off x="86851" y="86851"/>
        <a:ext cx="8265446" cy="16054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287AE-4DF6-48AC-8928-4527A86E77ED}">
      <dsp:nvSpPr>
        <dsp:cNvPr id="0" name=""/>
        <dsp:cNvSpPr/>
      </dsp:nvSpPr>
      <dsp:spPr>
        <a:xfrm>
          <a:off x="0" y="502428"/>
          <a:ext cx="8439148" cy="5382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dirty="0"/>
            <a:t>Case study research in eight libraries (Sept 2018 – June 2019)</a:t>
          </a:r>
          <a:endParaRPr lang="en-US" sz="2300" kern="1200" dirty="0"/>
        </a:p>
      </dsp:txBody>
      <dsp:txXfrm>
        <a:off x="26273" y="528701"/>
        <a:ext cx="8386602" cy="485654"/>
      </dsp:txXfrm>
    </dsp:sp>
    <dsp:sp modelId="{4D4DF526-8178-4A9F-858E-90F3396C9714}">
      <dsp:nvSpPr>
        <dsp:cNvPr id="0" name=""/>
        <dsp:cNvSpPr/>
      </dsp:nvSpPr>
      <dsp:spPr>
        <a:xfrm>
          <a:off x="0" y="1106869"/>
          <a:ext cx="8439148" cy="5382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dirty="0"/>
            <a:t>Cross-sector discussions (Oct – Nov 2019)</a:t>
          </a:r>
          <a:endParaRPr lang="en-US" sz="2300" kern="1200" dirty="0"/>
        </a:p>
      </dsp:txBody>
      <dsp:txXfrm>
        <a:off x="26273" y="1133142"/>
        <a:ext cx="8386602" cy="485654"/>
      </dsp:txXfrm>
    </dsp:sp>
    <dsp:sp modelId="{A6C909B6-86C8-4742-B0D8-BABCE83E1823}">
      <dsp:nvSpPr>
        <dsp:cNvPr id="0" name=""/>
        <dsp:cNvSpPr/>
      </dsp:nvSpPr>
      <dsp:spPr>
        <a:xfrm>
          <a:off x="0" y="1711309"/>
          <a:ext cx="8439148" cy="53820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dirty="0"/>
            <a:t>Call-to-action white paper (Dec – Jan 2020)</a:t>
          </a:r>
          <a:endParaRPr lang="en-US" sz="2300" kern="1200" dirty="0"/>
        </a:p>
      </dsp:txBody>
      <dsp:txXfrm>
        <a:off x="26273" y="1737582"/>
        <a:ext cx="8386602" cy="485654"/>
      </dsp:txXfrm>
    </dsp:sp>
    <dsp:sp modelId="{8BBF139F-BACD-4DEC-8514-0F97821507B6}">
      <dsp:nvSpPr>
        <dsp:cNvPr id="0" name=""/>
        <dsp:cNvSpPr/>
      </dsp:nvSpPr>
      <dsp:spPr>
        <a:xfrm>
          <a:off x="0" y="2315749"/>
          <a:ext cx="8439148" cy="5382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dirty="0"/>
            <a:t>Dissemination to the field (Oct 2019 – Mar 2020)</a:t>
          </a:r>
          <a:endParaRPr lang="en-US" sz="2300" kern="1200" dirty="0"/>
        </a:p>
      </dsp:txBody>
      <dsp:txXfrm>
        <a:off x="26273" y="2342022"/>
        <a:ext cx="8386602" cy="4856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86FED-01FC-4B84-9DC1-B042B9142B8F}">
      <dsp:nvSpPr>
        <dsp:cNvPr id="0" name=""/>
        <dsp:cNvSpPr/>
      </dsp:nvSpPr>
      <dsp:spPr>
        <a:xfrm>
          <a:off x="0" y="41088"/>
          <a:ext cx="7825019" cy="1053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dirty="0"/>
            <a:t>How did your library decide to offer this program/these services?</a:t>
          </a:r>
          <a:endParaRPr lang="en-US" sz="2000" kern="1200" dirty="0"/>
        </a:p>
      </dsp:txBody>
      <dsp:txXfrm>
        <a:off x="51403" y="92491"/>
        <a:ext cx="7722213" cy="950194"/>
      </dsp:txXfrm>
    </dsp:sp>
    <dsp:sp modelId="{9A68F528-E146-488E-978F-854368F71391}">
      <dsp:nvSpPr>
        <dsp:cNvPr id="0" name=""/>
        <dsp:cNvSpPr/>
      </dsp:nvSpPr>
      <dsp:spPr>
        <a:xfrm>
          <a:off x="0" y="1151689"/>
          <a:ext cx="7825019" cy="1053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a:t>How did the library go about building awareness, understanding, support for the program inside your organization? Outside your organization? </a:t>
          </a:r>
          <a:endParaRPr lang="en-US" sz="2000" kern="1200"/>
        </a:p>
      </dsp:txBody>
      <dsp:txXfrm>
        <a:off x="51403" y="1203092"/>
        <a:ext cx="7722213" cy="950194"/>
      </dsp:txXfrm>
    </dsp:sp>
    <dsp:sp modelId="{497683FF-2911-423C-99EF-C298951BD051}">
      <dsp:nvSpPr>
        <dsp:cNvPr id="0" name=""/>
        <dsp:cNvSpPr/>
      </dsp:nvSpPr>
      <dsp:spPr>
        <a:xfrm>
          <a:off x="0" y="2262289"/>
          <a:ext cx="7825019" cy="1053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baseline="0"/>
            <a:t>What is the impact of the library offering this program/these services in response to the opioid crisis? </a:t>
          </a:r>
          <a:endParaRPr lang="en-US" sz="2000" kern="1200"/>
        </a:p>
      </dsp:txBody>
      <dsp:txXfrm>
        <a:off x="51403" y="2313692"/>
        <a:ext cx="7722213" cy="9501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9BD16C-638B-49C6-B50A-F44975395D7D}">
      <dsp:nvSpPr>
        <dsp:cNvPr id="0" name=""/>
        <dsp:cNvSpPr/>
      </dsp:nvSpPr>
      <dsp:spPr>
        <a:xfrm>
          <a:off x="0" y="36723"/>
          <a:ext cx="8439148" cy="104247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baseline="0"/>
            <a:t>Why do you think it's important for the library to be involved in this work? </a:t>
          </a:r>
          <a:endParaRPr lang="en-US" sz="2700" kern="1200"/>
        </a:p>
      </dsp:txBody>
      <dsp:txXfrm>
        <a:off x="50889" y="87612"/>
        <a:ext cx="8337370" cy="940692"/>
      </dsp:txXfrm>
    </dsp:sp>
    <dsp:sp modelId="{9FD941DB-3068-4168-BBD2-BE6C7D6B7518}">
      <dsp:nvSpPr>
        <dsp:cNvPr id="0" name=""/>
        <dsp:cNvSpPr/>
      </dsp:nvSpPr>
      <dsp:spPr>
        <a:xfrm>
          <a:off x="0" y="1156953"/>
          <a:ext cx="8439148" cy="104247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baseline="0" dirty="0"/>
            <a:t>What do you think contributed to the success of the work? </a:t>
          </a:r>
          <a:endParaRPr lang="en-US" sz="2700" kern="1200" dirty="0"/>
        </a:p>
      </dsp:txBody>
      <dsp:txXfrm>
        <a:off x="50889" y="1207842"/>
        <a:ext cx="8337370" cy="940692"/>
      </dsp:txXfrm>
    </dsp:sp>
    <dsp:sp modelId="{518C68DC-A3C3-4533-9057-FD79482A20EE}">
      <dsp:nvSpPr>
        <dsp:cNvPr id="0" name=""/>
        <dsp:cNvSpPr/>
      </dsp:nvSpPr>
      <dsp:spPr>
        <a:xfrm>
          <a:off x="0" y="2277184"/>
          <a:ext cx="8439148" cy="104247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Did the board play a role in addressing the responses to the media reactions? (if any)</a:t>
          </a:r>
        </a:p>
      </dsp:txBody>
      <dsp:txXfrm>
        <a:off x="50889" y="2328073"/>
        <a:ext cx="8337370" cy="9406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12203C-A9E4-4549-A80B-A443D5E609C0}">
      <dsp:nvSpPr>
        <dsp:cNvPr id="0" name=""/>
        <dsp:cNvSpPr/>
      </dsp:nvSpPr>
      <dsp:spPr>
        <a:xfrm>
          <a:off x="0" y="59180"/>
          <a:ext cx="8569298" cy="88803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What made you decide to partner with the library on this program/service?</a:t>
          </a:r>
        </a:p>
      </dsp:txBody>
      <dsp:txXfrm>
        <a:off x="43350" y="102530"/>
        <a:ext cx="8482598" cy="801330"/>
      </dsp:txXfrm>
    </dsp:sp>
    <dsp:sp modelId="{CEC9D2DF-2867-4D73-BAC9-1197807A223A}">
      <dsp:nvSpPr>
        <dsp:cNvPr id="0" name=""/>
        <dsp:cNvSpPr/>
      </dsp:nvSpPr>
      <dsp:spPr>
        <a:xfrm>
          <a:off x="0" y="1013450"/>
          <a:ext cx="8569298" cy="88803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dirty="0"/>
            <a:t>Are you more or less likely to partner with the library in the future? Why? </a:t>
          </a:r>
          <a:endParaRPr lang="en-US" sz="2300" kern="1200" dirty="0"/>
        </a:p>
      </dsp:txBody>
      <dsp:txXfrm>
        <a:off x="43350" y="1056800"/>
        <a:ext cx="8482598" cy="801330"/>
      </dsp:txXfrm>
    </dsp:sp>
    <dsp:sp modelId="{A02F08B5-8B90-4D7C-9A9A-26AE9BCA0F85}">
      <dsp:nvSpPr>
        <dsp:cNvPr id="0" name=""/>
        <dsp:cNvSpPr/>
      </dsp:nvSpPr>
      <dsp:spPr>
        <a:xfrm>
          <a:off x="0" y="1967721"/>
          <a:ext cx="8569298" cy="88803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a:t>What makes the library a strong partner in an effort like this?</a:t>
          </a:r>
          <a:endParaRPr lang="en-US" sz="2300" kern="1200"/>
        </a:p>
      </dsp:txBody>
      <dsp:txXfrm>
        <a:off x="43350" y="2011071"/>
        <a:ext cx="8482598" cy="8013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63EC8E-6FDE-410B-9E52-C11C004EB2E4}">
      <dsp:nvSpPr>
        <dsp:cNvPr id="0" name=""/>
        <dsp:cNvSpPr/>
      </dsp:nvSpPr>
      <dsp:spPr>
        <a:xfrm>
          <a:off x="0" y="21966"/>
          <a:ext cx="8439148" cy="88803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a:t>What programs/services related to opioid prevention or treatment have you accessed or used at the library?</a:t>
          </a:r>
          <a:endParaRPr lang="en-US" sz="2300" kern="1200"/>
        </a:p>
      </dsp:txBody>
      <dsp:txXfrm>
        <a:off x="43350" y="65316"/>
        <a:ext cx="8352448" cy="801330"/>
      </dsp:txXfrm>
    </dsp:sp>
    <dsp:sp modelId="{FA1E4C8B-A2A9-4C3D-8418-2C870A8B0812}">
      <dsp:nvSpPr>
        <dsp:cNvPr id="0" name=""/>
        <dsp:cNvSpPr/>
      </dsp:nvSpPr>
      <dsp:spPr>
        <a:xfrm>
          <a:off x="0" y="976237"/>
          <a:ext cx="8439148" cy="88803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a:t>What other programs/services besides this one offered at the library have you used?</a:t>
          </a:r>
          <a:endParaRPr lang="en-US" sz="2300" kern="1200"/>
        </a:p>
      </dsp:txBody>
      <dsp:txXfrm>
        <a:off x="43350" y="1019587"/>
        <a:ext cx="8352448" cy="801330"/>
      </dsp:txXfrm>
    </dsp:sp>
    <dsp:sp modelId="{64316E1E-FDF1-4DBE-9746-B0066779060A}">
      <dsp:nvSpPr>
        <dsp:cNvPr id="0" name=""/>
        <dsp:cNvSpPr/>
      </dsp:nvSpPr>
      <dsp:spPr>
        <a:xfrm>
          <a:off x="0" y="1930507"/>
          <a:ext cx="8439148" cy="88803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baseline="0"/>
            <a:t>What has been your overall experience interacting with the library for these programs and services? </a:t>
          </a:r>
          <a:endParaRPr lang="en-US" sz="2300" kern="1200"/>
        </a:p>
      </dsp:txBody>
      <dsp:txXfrm>
        <a:off x="43350" y="1973857"/>
        <a:ext cx="8352448" cy="80133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D9FD9-2029-451E-A292-151E44F4CC2D}">
      <dsp:nvSpPr>
        <dsp:cNvPr id="0" name=""/>
        <dsp:cNvSpPr/>
      </dsp:nvSpPr>
      <dsp:spPr>
        <a:xfrm>
          <a:off x="2550" y="362920"/>
          <a:ext cx="2023490" cy="121409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Naloxone training, staff and patrons</a:t>
          </a:r>
          <a:endParaRPr lang="en-US" sz="1800" kern="1200"/>
        </a:p>
      </dsp:txBody>
      <dsp:txXfrm>
        <a:off x="2550" y="362920"/>
        <a:ext cx="2023490" cy="1214094"/>
      </dsp:txXfrm>
    </dsp:sp>
    <dsp:sp modelId="{1175B16F-0945-4B23-8413-AFAD3DA2ACB3}">
      <dsp:nvSpPr>
        <dsp:cNvPr id="0" name=""/>
        <dsp:cNvSpPr/>
      </dsp:nvSpPr>
      <dsp:spPr>
        <a:xfrm>
          <a:off x="2228390" y="362920"/>
          <a:ext cx="2023490" cy="121409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dirty="0"/>
            <a:t>Community reads and author talks</a:t>
          </a:r>
          <a:endParaRPr lang="en-US" sz="1800" kern="1200" dirty="0"/>
        </a:p>
      </dsp:txBody>
      <dsp:txXfrm>
        <a:off x="2228390" y="362920"/>
        <a:ext cx="2023490" cy="1214094"/>
      </dsp:txXfrm>
    </dsp:sp>
    <dsp:sp modelId="{5C55D4BB-D7C5-4D82-B2F6-EB8FC478E0B6}">
      <dsp:nvSpPr>
        <dsp:cNvPr id="0" name=""/>
        <dsp:cNvSpPr/>
      </dsp:nvSpPr>
      <dsp:spPr>
        <a:xfrm>
          <a:off x="4454229" y="362920"/>
          <a:ext cx="2023490" cy="121409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Changes to physical layouts in bathrooms</a:t>
          </a:r>
          <a:endParaRPr lang="en-US" sz="1800" kern="1200"/>
        </a:p>
      </dsp:txBody>
      <dsp:txXfrm>
        <a:off x="4454229" y="362920"/>
        <a:ext cx="2023490" cy="1214094"/>
      </dsp:txXfrm>
    </dsp:sp>
    <dsp:sp modelId="{EF7D8B2A-3EC8-4BDF-ADEC-98A198A2D059}">
      <dsp:nvSpPr>
        <dsp:cNvPr id="0" name=""/>
        <dsp:cNvSpPr/>
      </dsp:nvSpPr>
      <dsp:spPr>
        <a:xfrm>
          <a:off x="6680068" y="362920"/>
          <a:ext cx="2023490" cy="121409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Peer navigators</a:t>
          </a:r>
          <a:endParaRPr lang="en-US" sz="1800" kern="1200"/>
        </a:p>
      </dsp:txBody>
      <dsp:txXfrm>
        <a:off x="6680068" y="362920"/>
        <a:ext cx="2023490" cy="1214094"/>
      </dsp:txXfrm>
    </dsp:sp>
    <dsp:sp modelId="{8D003146-8B8F-4742-AAD2-9E916925D498}">
      <dsp:nvSpPr>
        <dsp:cNvPr id="0" name=""/>
        <dsp:cNvSpPr/>
      </dsp:nvSpPr>
      <dsp:spPr>
        <a:xfrm>
          <a:off x="2550" y="1779363"/>
          <a:ext cx="2023490" cy="121409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Deterra disposal bags</a:t>
          </a:r>
          <a:endParaRPr lang="en-US" sz="1800" kern="1200"/>
        </a:p>
      </dsp:txBody>
      <dsp:txXfrm>
        <a:off x="2550" y="1779363"/>
        <a:ext cx="2023490" cy="1214094"/>
      </dsp:txXfrm>
    </dsp:sp>
    <dsp:sp modelId="{6E7C25C3-DE9A-4829-A957-BE5B0FA2E0B7}">
      <dsp:nvSpPr>
        <dsp:cNvPr id="0" name=""/>
        <dsp:cNvSpPr/>
      </dsp:nvSpPr>
      <dsp:spPr>
        <a:xfrm>
          <a:off x="2228390" y="1779363"/>
          <a:ext cx="2023490" cy="121409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Recovery Court</a:t>
          </a:r>
          <a:endParaRPr lang="en-US" sz="1800" kern="1200"/>
        </a:p>
      </dsp:txBody>
      <dsp:txXfrm>
        <a:off x="2228390" y="1779363"/>
        <a:ext cx="2023490" cy="1214094"/>
      </dsp:txXfrm>
    </dsp:sp>
    <dsp:sp modelId="{42D4AAD7-7F22-4116-B545-8128AE12F1BB}">
      <dsp:nvSpPr>
        <dsp:cNvPr id="0" name=""/>
        <dsp:cNvSpPr/>
      </dsp:nvSpPr>
      <dsp:spPr>
        <a:xfrm>
          <a:off x="4454229" y="1779363"/>
          <a:ext cx="2023490" cy="121409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Awareness and information campaigns</a:t>
          </a:r>
          <a:endParaRPr lang="en-US" sz="1800" kern="1200"/>
        </a:p>
      </dsp:txBody>
      <dsp:txXfrm>
        <a:off x="4454229" y="1779363"/>
        <a:ext cx="2023490" cy="1214094"/>
      </dsp:txXfrm>
    </dsp:sp>
    <dsp:sp modelId="{1D0D33CA-4C4A-4DE2-B7D0-FB5497F664FC}">
      <dsp:nvSpPr>
        <dsp:cNvPr id="0" name=""/>
        <dsp:cNvSpPr/>
      </dsp:nvSpPr>
      <dsp:spPr>
        <a:xfrm>
          <a:off x="6680068" y="1779363"/>
          <a:ext cx="2023490" cy="121409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baseline="0"/>
            <a:t>Mental health and substance abuse related health programming</a:t>
          </a:r>
          <a:endParaRPr lang="en-US" sz="1800" kern="1200"/>
        </a:p>
      </dsp:txBody>
      <dsp:txXfrm>
        <a:off x="6680068" y="1779363"/>
        <a:ext cx="2023490" cy="121409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113792" cy="2877178"/>
          </a:xfrm>
          <a:prstGeom prst="rect">
            <a:avLst/>
          </a:prstGeom>
        </p:spPr>
        <p:txBody>
          <a:bodyPr vert="horz" lIns="182106" tIns="91054" rIns="182106" bIns="91054" rtlCol="0"/>
          <a:lstStyle>
            <a:lvl1pPr algn="l">
              <a:defRPr sz="2300"/>
            </a:lvl1pPr>
          </a:lstStyle>
          <a:p>
            <a:endParaRPr lang="en-US"/>
          </a:p>
        </p:txBody>
      </p:sp>
      <p:sp>
        <p:nvSpPr>
          <p:cNvPr id="3" name="Date Placeholder 2"/>
          <p:cNvSpPr>
            <a:spLocks noGrp="1"/>
          </p:cNvSpPr>
          <p:nvPr>
            <p:ph type="dt" sz="quarter" idx="1"/>
          </p:nvPr>
        </p:nvSpPr>
        <p:spPr>
          <a:xfrm>
            <a:off x="4070220" y="0"/>
            <a:ext cx="3113792" cy="2877178"/>
          </a:xfrm>
          <a:prstGeom prst="rect">
            <a:avLst/>
          </a:prstGeom>
        </p:spPr>
        <p:txBody>
          <a:bodyPr vert="horz" lIns="182106" tIns="91054" rIns="182106" bIns="91054" rtlCol="0"/>
          <a:lstStyle>
            <a:lvl1pPr algn="r">
              <a:defRPr sz="2300"/>
            </a:lvl1pPr>
          </a:lstStyle>
          <a:p>
            <a:fld id="{1EA7726C-ACAE-124E-B040-09E55DEF4DA0}" type="datetimeFigureOut">
              <a:rPr lang="en-US" smtClean="0"/>
              <a:t>11/19/2019</a:t>
            </a:fld>
            <a:endParaRPr lang="en-US"/>
          </a:p>
        </p:txBody>
      </p:sp>
      <p:sp>
        <p:nvSpPr>
          <p:cNvPr id="4" name="Footer Placeholder 3"/>
          <p:cNvSpPr>
            <a:spLocks noGrp="1"/>
          </p:cNvSpPr>
          <p:nvPr>
            <p:ph type="ftr" sz="quarter" idx="2"/>
          </p:nvPr>
        </p:nvSpPr>
        <p:spPr>
          <a:xfrm>
            <a:off x="3" y="54656435"/>
            <a:ext cx="3113792" cy="2877178"/>
          </a:xfrm>
          <a:prstGeom prst="rect">
            <a:avLst/>
          </a:prstGeom>
        </p:spPr>
        <p:txBody>
          <a:bodyPr vert="horz" lIns="182106" tIns="91054" rIns="182106" bIns="91054" rtlCol="0" anchor="b"/>
          <a:lstStyle>
            <a:lvl1pPr algn="l">
              <a:defRPr sz="2300"/>
            </a:lvl1pPr>
          </a:lstStyle>
          <a:p>
            <a:endParaRPr lang="en-US"/>
          </a:p>
        </p:txBody>
      </p:sp>
      <p:sp>
        <p:nvSpPr>
          <p:cNvPr id="5" name="Slide Number Placeholder 4"/>
          <p:cNvSpPr>
            <a:spLocks noGrp="1"/>
          </p:cNvSpPr>
          <p:nvPr>
            <p:ph type="sldNum" sz="quarter" idx="3"/>
          </p:nvPr>
        </p:nvSpPr>
        <p:spPr>
          <a:xfrm>
            <a:off x="4070220" y="54656435"/>
            <a:ext cx="3113792" cy="2877178"/>
          </a:xfrm>
          <a:prstGeom prst="rect">
            <a:avLst/>
          </a:prstGeom>
        </p:spPr>
        <p:txBody>
          <a:bodyPr vert="horz" lIns="182106" tIns="91054" rIns="182106" bIns="91054" rtlCol="0" anchor="b"/>
          <a:lstStyle>
            <a:lvl1pPr algn="r">
              <a:defRPr sz="23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5235"/>
            <a:ext cx="2949297" cy="486079"/>
          </a:xfrm>
          <a:prstGeom prst="rect">
            <a:avLst/>
          </a:prstGeom>
        </p:spPr>
        <p:txBody>
          <a:bodyPr vert="horz" lIns="182106" tIns="91054" rIns="182106" bIns="91054" rtlCol="0"/>
          <a:lstStyle>
            <a:lvl1pPr algn="l">
              <a:defRPr sz="2300"/>
            </a:lvl1pPr>
          </a:lstStyle>
          <a:p>
            <a:endParaRPr lang="en-US" dirty="0"/>
          </a:p>
        </p:txBody>
      </p:sp>
      <p:sp>
        <p:nvSpPr>
          <p:cNvPr id="3" name="Date Placeholder 2"/>
          <p:cNvSpPr>
            <a:spLocks noGrp="1"/>
          </p:cNvSpPr>
          <p:nvPr>
            <p:ph type="dt" idx="1"/>
          </p:nvPr>
        </p:nvSpPr>
        <p:spPr>
          <a:xfrm>
            <a:off x="3878837" y="5192"/>
            <a:ext cx="3113792" cy="486079"/>
          </a:xfrm>
          <a:prstGeom prst="rect">
            <a:avLst/>
          </a:prstGeom>
        </p:spPr>
        <p:txBody>
          <a:bodyPr vert="horz" lIns="182106" tIns="91054" rIns="182106" bIns="91054" rtlCol="0"/>
          <a:lstStyle>
            <a:lvl1pPr algn="r">
              <a:defRPr sz="2300"/>
            </a:lvl1pPr>
          </a:lstStyle>
          <a:p>
            <a:fld id="{3A310B1A-B3D0-440C-A7B8-92F70546B91D}" type="datetimeFigureOut">
              <a:rPr lang="en-US" smtClean="0"/>
              <a:t>11/19/2019</a:t>
            </a:fld>
            <a:endParaRPr lang="en-US" dirty="0"/>
          </a:p>
        </p:txBody>
      </p:sp>
      <p:sp>
        <p:nvSpPr>
          <p:cNvPr id="4" name="Slide Image Placeholder 3"/>
          <p:cNvSpPr>
            <a:spLocks noGrp="1" noRot="1" noChangeAspect="1"/>
          </p:cNvSpPr>
          <p:nvPr>
            <p:ph type="sldImg" idx="2"/>
          </p:nvPr>
        </p:nvSpPr>
        <p:spPr>
          <a:xfrm>
            <a:off x="680154" y="800316"/>
            <a:ext cx="5659616" cy="3184830"/>
          </a:xfrm>
          <a:prstGeom prst="rect">
            <a:avLst/>
          </a:prstGeom>
          <a:noFill/>
          <a:ln w="12700">
            <a:solidFill>
              <a:prstClr val="black"/>
            </a:solidFill>
          </a:ln>
        </p:spPr>
        <p:txBody>
          <a:bodyPr vert="horz" lIns="182106" tIns="91054" rIns="182106" bIns="91054" rtlCol="0" anchor="ctr"/>
          <a:lstStyle/>
          <a:p>
            <a:endParaRPr lang="en-US"/>
          </a:p>
        </p:txBody>
      </p:sp>
      <p:sp>
        <p:nvSpPr>
          <p:cNvPr id="5" name="Notes Placeholder 4"/>
          <p:cNvSpPr>
            <a:spLocks noGrp="1"/>
          </p:cNvSpPr>
          <p:nvPr>
            <p:ph type="body" sz="quarter" idx="3"/>
          </p:nvPr>
        </p:nvSpPr>
        <p:spPr>
          <a:xfrm>
            <a:off x="680154" y="4265974"/>
            <a:ext cx="5659616" cy="4239635"/>
          </a:xfrm>
          <a:prstGeom prst="rect">
            <a:avLst/>
          </a:prstGeom>
        </p:spPr>
        <p:txBody>
          <a:bodyPr vert="horz" lIns="182106" tIns="91054" rIns="182106" bIns="91054"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3" y="8832656"/>
            <a:ext cx="3113792" cy="473270"/>
          </a:xfrm>
          <a:prstGeom prst="rect">
            <a:avLst/>
          </a:prstGeom>
        </p:spPr>
        <p:txBody>
          <a:bodyPr vert="horz" lIns="182106" tIns="91054" rIns="182106" bIns="91054" rtlCol="0" anchor="b"/>
          <a:lstStyle>
            <a:lvl1pPr algn="l">
              <a:defRPr sz="2300"/>
            </a:lvl1pPr>
          </a:lstStyle>
          <a:p>
            <a:endParaRPr lang="en-US" dirty="0"/>
          </a:p>
        </p:txBody>
      </p:sp>
      <p:sp>
        <p:nvSpPr>
          <p:cNvPr id="7" name="Slide Number Placeholder 6"/>
          <p:cNvSpPr>
            <a:spLocks noGrp="1"/>
          </p:cNvSpPr>
          <p:nvPr>
            <p:ph type="sldNum" sz="quarter" idx="5"/>
          </p:nvPr>
        </p:nvSpPr>
        <p:spPr>
          <a:xfrm rot="10800000" flipH="1" flipV="1">
            <a:off x="4418457" y="8832655"/>
            <a:ext cx="2601465" cy="473270"/>
          </a:xfrm>
          <a:prstGeom prst="rect">
            <a:avLst/>
          </a:prstGeom>
        </p:spPr>
        <p:txBody>
          <a:bodyPr vert="horz" lIns="182106" tIns="91054" rIns="182106" bIns="91054" rtlCol="0" anchor="b"/>
          <a:lstStyle>
            <a:lvl1pPr algn="r">
              <a:defRPr sz="1400">
                <a:latin typeface="Arial" panose="020B0604020202020204" pitchFamily="34" charset="0"/>
                <a:cs typeface="Arial" panose="020B0604020202020204" pitchFamily="34" charset="0"/>
              </a:defRPr>
            </a:lvl1pPr>
          </a:lstStyle>
          <a:p>
            <a:fld id="{3B680349-3BEF-4278-8301-0A6158E9A280}" type="slidenum">
              <a:rPr lang="en-US" smtClean="0"/>
              <a:pPr/>
              <a:t>‹#›</a:t>
            </a:fld>
            <a:endParaRPr lang="en-US" dirty="0"/>
          </a:p>
        </p:txBody>
      </p:sp>
    </p:spTree>
    <p:extLst>
      <p:ext uri="{BB962C8B-B14F-4D97-AF65-F5344CB8AC3E}">
        <p14:creationId xmlns:p14="http://schemas.microsoft.com/office/powerpoint/2010/main" val="443583934"/>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lickr.com/photos/borisbaldinger/15222127749%20by%20Boris%20Baldinger%2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ixabay.com/users/rawpixel-4283981/?utm_source=link-attribution&amp;utm_medium=referral&amp;utm_campaign=image&amp;utm_content=3295556"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3295556"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dc.gov/mmwr/volumes/67/wr/mm675152e1.htm?s_cid=mm675152e1_w#suggestedcitatio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cdc.gov/drugoverdose/data/statedeaths.html"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digitalcommons.du.edu/collaborativelibrarianship/vol11/iss1/8%5d"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wikipedia.org/"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ala.org/pla"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oclc.org/en/home.html"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chronicle.com/blognetwork/theubiquitouslibrarian/2012/04/04/think-like-a-startup-a-white-paper/"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s://www.flickr.com/photos/baraapics/9432989091/"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80349-3BEF-4278-8301-0A6158E9A280}" type="slidenum">
              <a:rPr lang="en-US" smtClean="0"/>
              <a:t>1</a:t>
            </a:fld>
            <a:endParaRPr lang="en-US"/>
          </a:p>
        </p:txBody>
      </p:sp>
    </p:spTree>
    <p:extLst>
      <p:ext uri="{BB962C8B-B14F-4D97-AF65-F5344CB8AC3E}">
        <p14:creationId xmlns:p14="http://schemas.microsoft.com/office/powerpoint/2010/main" val="1451192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800100"/>
            <a:ext cx="5661025" cy="3184525"/>
          </a:xfrm>
        </p:spPr>
      </p:sp>
      <p:sp>
        <p:nvSpPr>
          <p:cNvPr id="3" name="Notes Placeholder 2"/>
          <p:cNvSpPr>
            <a:spLocks noGrp="1"/>
          </p:cNvSpPr>
          <p:nvPr>
            <p:ph type="body" idx="1"/>
          </p:nvPr>
        </p:nvSpPr>
        <p:spPr/>
        <p:txBody>
          <a:bodyPr/>
          <a:lstStyle/>
          <a:p>
            <a:pPr defTabSz="1821057">
              <a:defRPr/>
            </a:pPr>
            <a:r>
              <a:rPr lang="en-US" dirty="0"/>
              <a:t>This project has three overarching goals.</a:t>
            </a:r>
          </a:p>
          <a:p>
            <a:pPr defTabSz="1821057">
              <a:defRPr/>
            </a:pPr>
            <a:endParaRPr lang="en-US" dirty="0"/>
          </a:p>
          <a:p>
            <a:pPr defTabSz="1821057">
              <a:defRPr/>
            </a:pPr>
            <a:r>
              <a:rPr lang="en-US" dirty="0"/>
              <a:t>The first is that we want to help public library directors and staff to make informed decisions about strategies, policies, and activities. Taking what we learn from the experiences of others and then promoting their lessons learned to strengthen the efforts of others. </a:t>
            </a:r>
          </a:p>
          <a:p>
            <a:pPr defTabSz="1821057">
              <a:defRPr/>
            </a:pPr>
            <a:endParaRPr lang="en-US" dirty="0"/>
          </a:p>
          <a:p>
            <a:pPr defTabSz="1821057">
              <a:defRPr/>
            </a:pPr>
            <a:r>
              <a:rPr lang="en-US" dirty="0"/>
              <a:t>As a profession, libraries are extremely generous when it comes to sharing their ideas and resources, and we aim to capitalize on that to help others more quickly develop their own responses. It is something that comes up very often, “how do we avoid reinventing the wheel.”</a:t>
            </a:r>
          </a:p>
        </p:txBody>
      </p:sp>
      <p:sp>
        <p:nvSpPr>
          <p:cNvPr id="4" name="Slide Number Placeholder 3"/>
          <p:cNvSpPr>
            <a:spLocks noGrp="1"/>
          </p:cNvSpPr>
          <p:nvPr>
            <p:ph type="sldNum" sz="quarter" idx="5"/>
          </p:nvPr>
        </p:nvSpPr>
        <p:spPr/>
        <p:txBody>
          <a:bodyPr/>
          <a:lstStyle/>
          <a:p>
            <a:fld id="{3B680349-3BEF-4278-8301-0A6158E9A280}" type="slidenum">
              <a:rPr lang="en-US" smtClean="0"/>
              <a:t>10</a:t>
            </a:fld>
            <a:endParaRPr lang="en-US"/>
          </a:p>
        </p:txBody>
      </p:sp>
    </p:spTree>
    <p:extLst>
      <p:ext uri="{BB962C8B-B14F-4D97-AF65-F5344CB8AC3E}">
        <p14:creationId xmlns:p14="http://schemas.microsoft.com/office/powerpoint/2010/main" val="116994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800100"/>
            <a:ext cx="5661025" cy="3184525"/>
          </a:xfrm>
        </p:spPr>
      </p:sp>
      <p:sp>
        <p:nvSpPr>
          <p:cNvPr id="3" name="Notes Placeholder 2"/>
          <p:cNvSpPr>
            <a:spLocks noGrp="1"/>
          </p:cNvSpPr>
          <p:nvPr>
            <p:ph type="body" idx="1"/>
          </p:nvPr>
        </p:nvSpPr>
        <p:spPr/>
        <p:txBody>
          <a:bodyPr/>
          <a:lstStyle/>
          <a:p>
            <a:pPr defTabSz="1821057">
              <a:defRPr/>
            </a:pPr>
            <a:r>
              <a:rPr lang="en-US" dirty="0"/>
              <a:t>One of the requirements of this research is that the libraries that we are profiling are all involved in supporting their community with the help of local partners. They are seeking out the strengths of other organizations in the community and working together on solutions and opportunities. What we are hearing is that the idea of partnering with libraries to meet community needs isn’t always at the top of the minds of these partners, and we want to work to change that. We want to encourage the inclusion of libraries as key partners, resulting in stronger coalitions and networks. We want libraries to have a seat at the table in addressing these issues that have deep impact on the community, such as the opioid epidemic. </a:t>
            </a:r>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11</a:t>
            </a:fld>
            <a:endParaRPr lang="en-US"/>
          </a:p>
        </p:txBody>
      </p:sp>
    </p:spTree>
    <p:extLst>
      <p:ext uri="{BB962C8B-B14F-4D97-AF65-F5344CB8AC3E}">
        <p14:creationId xmlns:p14="http://schemas.microsoft.com/office/powerpoint/2010/main" val="1071986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800100"/>
            <a:ext cx="5661025" cy="3184525"/>
          </a:xfrm>
        </p:spPr>
      </p:sp>
      <p:sp>
        <p:nvSpPr>
          <p:cNvPr id="3" name="Notes Placeholder 2"/>
          <p:cNvSpPr>
            <a:spLocks noGrp="1"/>
          </p:cNvSpPr>
          <p:nvPr>
            <p:ph type="body" idx="1"/>
          </p:nvPr>
        </p:nvSpPr>
        <p:spPr/>
        <p:txBody>
          <a:bodyPr/>
          <a:lstStyle/>
          <a:p>
            <a:pPr defTabSz="1821057">
              <a:defRPr/>
            </a:pPr>
            <a:r>
              <a:rPr lang="en-US" dirty="0"/>
              <a:t>There was always be another issue on the horizon, something else that we need to be engaged in and responding to. And we will go further if we do this together. Working with partners isn’t a new concept – it’s well accepted as a valuable approach when you can find the right partner. And while partnerships may not always be possible, perhaps because of time, or subject matter, or even location. But, when it works successfully, it means that we can equip libraries—and their partners—to deal not just with current needs, but with future challenges, as well. </a:t>
            </a:r>
          </a:p>
          <a:p>
            <a:pPr defTabSz="1821057">
              <a:defRPr/>
            </a:pPr>
            <a:endParaRPr lang="en-US" dirty="0"/>
          </a:p>
          <a:p>
            <a:pPr defTabSz="1821057">
              <a:defRPr/>
            </a:pPr>
            <a:r>
              <a:rPr lang="en-US" dirty="0"/>
              <a:t>The development of relationships and infrastructure that can support changes and needs is something that can live well beyond a single project or activity. How do we invest in infrastructure that can benefit us in the years to come?</a:t>
            </a:r>
          </a:p>
        </p:txBody>
      </p:sp>
      <p:sp>
        <p:nvSpPr>
          <p:cNvPr id="4" name="Slide Number Placeholder 3"/>
          <p:cNvSpPr>
            <a:spLocks noGrp="1"/>
          </p:cNvSpPr>
          <p:nvPr>
            <p:ph type="sldNum" sz="quarter" idx="5"/>
          </p:nvPr>
        </p:nvSpPr>
        <p:spPr/>
        <p:txBody>
          <a:bodyPr/>
          <a:lstStyle/>
          <a:p>
            <a:fld id="{3B680349-3BEF-4278-8301-0A6158E9A280}" type="slidenum">
              <a:rPr lang="en-US" smtClean="0"/>
              <a:t>12</a:t>
            </a:fld>
            <a:endParaRPr lang="en-US"/>
          </a:p>
        </p:txBody>
      </p:sp>
    </p:spTree>
    <p:extLst>
      <p:ext uri="{BB962C8B-B14F-4D97-AF65-F5344CB8AC3E}">
        <p14:creationId xmlns:p14="http://schemas.microsoft.com/office/powerpoint/2010/main" val="3825909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800100"/>
            <a:ext cx="5661025" cy="3184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80349-3BEF-4278-8301-0A6158E9A280}" type="slidenum">
              <a:rPr lang="en-US" smtClean="0"/>
              <a:t>13</a:t>
            </a:fld>
            <a:endParaRPr lang="en-US"/>
          </a:p>
        </p:txBody>
      </p:sp>
    </p:spTree>
    <p:extLst>
      <p:ext uri="{BB962C8B-B14F-4D97-AF65-F5344CB8AC3E}">
        <p14:creationId xmlns:p14="http://schemas.microsoft.com/office/powerpoint/2010/main" val="2872667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85000">
              <a:defRPr/>
            </a:pPr>
            <a:r>
              <a:rPr lang="en-US" dirty="0"/>
              <a:t>The next few slides represent a few examples of the types of programming and services that we found in the libraries that were interviewed for these case studies.</a:t>
            </a:r>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14</a:t>
            </a:fld>
            <a:endParaRPr lang="en-US"/>
          </a:p>
        </p:txBody>
      </p:sp>
    </p:spTree>
    <p:extLst>
      <p:ext uri="{BB962C8B-B14F-4D97-AF65-F5344CB8AC3E}">
        <p14:creationId xmlns:p14="http://schemas.microsoft.com/office/powerpoint/2010/main" val="1152439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focus the majority of the conversation today about this deliverable for the project, which is the creation of the case studies which will profile how libraries are responding to the opioid crisis with community partners.</a:t>
            </a:r>
          </a:p>
          <a:p>
            <a:endParaRPr lang="en-US" dirty="0"/>
          </a:p>
          <a:p>
            <a:r>
              <a:rPr lang="en-US" dirty="0"/>
              <a:t>This work is just about to wrap up and we’ll be publishing the case studies and the findings this summer. </a:t>
            </a:r>
          </a:p>
        </p:txBody>
      </p:sp>
      <p:sp>
        <p:nvSpPr>
          <p:cNvPr id="4" name="Slide Number Placeholder 3"/>
          <p:cNvSpPr>
            <a:spLocks noGrp="1"/>
          </p:cNvSpPr>
          <p:nvPr>
            <p:ph type="sldNum" sz="quarter" idx="5"/>
          </p:nvPr>
        </p:nvSpPr>
        <p:spPr/>
        <p:txBody>
          <a:bodyPr/>
          <a:lstStyle/>
          <a:p>
            <a:fld id="{3B680349-3BEF-4278-8301-0A6158E9A280}" type="slidenum">
              <a:rPr lang="en-US" smtClean="0"/>
              <a:t>15</a:t>
            </a:fld>
            <a:endParaRPr lang="en-US"/>
          </a:p>
        </p:txBody>
      </p:sp>
    </p:spTree>
    <p:extLst>
      <p:ext uri="{BB962C8B-B14F-4D97-AF65-F5344CB8AC3E}">
        <p14:creationId xmlns:p14="http://schemas.microsoft.com/office/powerpoint/2010/main" val="1157455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a range of factors going in to which libraries to select to participate. There are many libraries across the country that are doing some form of opioid-related programming, but we were looking for diversity in both the types of programming and the communities that they serve. These are some of the key data points that we looked at.</a:t>
            </a:r>
          </a:p>
          <a:p>
            <a:endParaRPr lang="en-US" dirty="0"/>
          </a:p>
          <a:p>
            <a:r>
              <a:rPr lang="en-US" dirty="0"/>
              <a:t>The biggest challenge was finding libraries serving smaller communities which could also meet the other criteria, such as working with a partner. The case studies include libraries that serve a community of just over 16,000, all the way up to over 800,000. They represent a range of different resources, different staff and different communities. </a:t>
            </a:r>
          </a:p>
        </p:txBody>
      </p:sp>
      <p:sp>
        <p:nvSpPr>
          <p:cNvPr id="4" name="Slide Number Placeholder 3"/>
          <p:cNvSpPr>
            <a:spLocks noGrp="1"/>
          </p:cNvSpPr>
          <p:nvPr>
            <p:ph type="sldNum" sz="quarter" idx="5"/>
          </p:nvPr>
        </p:nvSpPr>
        <p:spPr/>
        <p:txBody>
          <a:bodyPr/>
          <a:lstStyle/>
          <a:p>
            <a:pPr defTabSz="910528">
              <a:defRPr/>
            </a:pPr>
            <a:fld id="{E6876A98-7232-459B-BF51-3E33D5E156A7}" type="slidenum">
              <a:rPr lang="en-US">
                <a:solidFill>
                  <a:prstClr val="black"/>
                </a:solidFill>
                <a:latin typeface="Calibri" panose="020F0502020204030204"/>
              </a:rPr>
              <a:pPr defTabSz="910528">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1565209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800100"/>
            <a:ext cx="5661025" cy="3184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0528">
              <a:defRPr/>
            </a:pPr>
            <a:fld id="{E6876A98-7232-459B-BF51-3E33D5E156A7}" type="slidenum">
              <a:rPr lang="en-US">
                <a:solidFill>
                  <a:prstClr val="black"/>
                </a:solidFill>
                <a:latin typeface="Calibri" panose="020F0502020204030204"/>
              </a:rPr>
              <a:pPr defTabSz="910528">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3918053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50913"/>
            <a:ext cx="5314950" cy="2990850"/>
          </a:xfrm>
        </p:spPr>
      </p:sp>
      <p:sp>
        <p:nvSpPr>
          <p:cNvPr id="3" name="Notes Placeholder 2"/>
          <p:cNvSpPr>
            <a:spLocks noGrp="1"/>
          </p:cNvSpPr>
          <p:nvPr>
            <p:ph type="body" idx="1"/>
          </p:nvPr>
        </p:nvSpPr>
        <p:spPr>
          <a:xfrm>
            <a:off x="777546" y="4335462"/>
            <a:ext cx="5486776" cy="4317219"/>
          </a:xfrm>
        </p:spPr>
        <p:txBody>
          <a:bodyPr/>
          <a:lstStyle/>
          <a:p>
            <a:r>
              <a:rPr lang="en-US" dirty="0"/>
              <a:t> The case studies will explore the local conditions that led to the library responding to the opioid crisis with community partners; how and with whom the response has been implemented; what the results have been and how those have been measured; what have been the experiences along the way; and what challenges, needs, and opportunities remain. Case study research enables in-depth data to be gathered “for the purpose of learning more about an unknown or poorly understood situation.”</a:t>
            </a:r>
            <a:r>
              <a:rPr lang="en-US" baseline="30000" dirty="0"/>
              <a:t> </a:t>
            </a:r>
            <a:r>
              <a:rPr lang="en-US" dirty="0"/>
              <a:t>The case study approach will foster a detailed and deep exploration of the above-mentioned areas of inquiry and accommodate emergent learning that arises. </a:t>
            </a:r>
          </a:p>
          <a:p>
            <a:endParaRPr lang="en-US" dirty="0"/>
          </a:p>
          <a:p>
            <a:r>
              <a:rPr lang="en-US" dirty="0"/>
              <a:t>Citation: </a:t>
            </a:r>
            <a:r>
              <a:rPr lang="en-US" dirty="0" err="1"/>
              <a:t>Leedy</a:t>
            </a:r>
            <a:r>
              <a:rPr lang="en-US" dirty="0"/>
              <a:t>, Paul D., &amp; Ormrod, J.E. (2016). </a:t>
            </a:r>
            <a:r>
              <a:rPr lang="en-US" i="1" dirty="0"/>
              <a:t>Practical Research: Planning and Design,</a:t>
            </a:r>
            <a:r>
              <a:rPr lang="en-US" dirty="0"/>
              <a:t> 11</a:t>
            </a:r>
            <a:r>
              <a:rPr lang="en-US" baseline="30000" dirty="0"/>
              <a:t>th</a:t>
            </a:r>
            <a:r>
              <a:rPr lang="en-US" dirty="0"/>
              <a:t> ed. Boston: Pearson.</a:t>
            </a:r>
          </a:p>
          <a:p>
            <a:endParaRPr lang="en-US" b="1" dirty="0"/>
          </a:p>
          <a:p>
            <a:pPr defTabSz="1785000">
              <a:defRPr/>
            </a:pPr>
            <a:r>
              <a:rPr lang="en-US" dirty="0"/>
              <a:t>Image: </a:t>
            </a:r>
            <a:r>
              <a:rPr lang="en-US" dirty="0">
                <a:hlinkClick r:id="rId3"/>
              </a:rPr>
              <a:t>https://www.flickr.com/photos/borisbaldinger/15222127749 by Boris </a:t>
            </a:r>
            <a:r>
              <a:rPr lang="en-US" dirty="0" err="1">
                <a:hlinkClick r:id="rId3"/>
              </a:rPr>
              <a:t>Baldinger</a:t>
            </a:r>
            <a:r>
              <a:rPr lang="en-US" dirty="0">
                <a:hlinkClick r:id="rId3"/>
              </a:rPr>
              <a:t> /</a:t>
            </a:r>
            <a:r>
              <a:rPr lang="en-US" dirty="0"/>
              <a:t>  CC by 2.0</a:t>
            </a:r>
          </a:p>
          <a:p>
            <a:endParaRPr lang="en-US" b="1" dirty="0"/>
          </a:p>
        </p:txBody>
      </p:sp>
      <p:sp>
        <p:nvSpPr>
          <p:cNvPr id="4" name="Slide Number Placeholder 3"/>
          <p:cNvSpPr>
            <a:spLocks noGrp="1"/>
          </p:cNvSpPr>
          <p:nvPr>
            <p:ph type="sldNum" sz="quarter" idx="5"/>
          </p:nvPr>
        </p:nvSpPr>
        <p:spPr/>
        <p:txBody>
          <a:bodyPr/>
          <a:lstStyle/>
          <a:p>
            <a:fld id="{3B680349-3BEF-4278-8301-0A6158E9A280}" type="slidenum">
              <a:rPr lang="en-US" smtClean="0"/>
              <a:t>18</a:t>
            </a:fld>
            <a:endParaRPr lang="en-US"/>
          </a:p>
        </p:txBody>
      </p:sp>
    </p:spTree>
    <p:extLst>
      <p:ext uri="{BB962C8B-B14F-4D97-AF65-F5344CB8AC3E}">
        <p14:creationId xmlns:p14="http://schemas.microsoft.com/office/powerpoint/2010/main" val="2267615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50913"/>
            <a:ext cx="5314950" cy="2990850"/>
          </a:xfrm>
        </p:spPr>
      </p:sp>
      <p:sp>
        <p:nvSpPr>
          <p:cNvPr id="3" name="Notes Placeholder 2"/>
          <p:cNvSpPr>
            <a:spLocks noGrp="1"/>
          </p:cNvSpPr>
          <p:nvPr>
            <p:ph type="body" idx="1"/>
          </p:nvPr>
        </p:nvSpPr>
        <p:spPr/>
        <p:txBody>
          <a:bodyPr/>
          <a:lstStyle/>
          <a:p>
            <a:r>
              <a:rPr lang="en-US" dirty="0"/>
              <a:t>Image by </a:t>
            </a:r>
            <a:r>
              <a:rPr lang="en-US" dirty="0" err="1">
                <a:hlinkClick r:id="rId3"/>
              </a:rPr>
              <a:t>rawpixel</a:t>
            </a:r>
            <a:r>
              <a:rPr lang="en-US" dirty="0"/>
              <a:t> from </a:t>
            </a:r>
            <a:r>
              <a:rPr lang="en-US" dirty="0" err="1">
                <a:hlinkClick r:id="rId4"/>
              </a:rPr>
              <a:t>Pixabay</a:t>
            </a:r>
            <a:endParaRPr lang="en-US" b="1" dirty="0"/>
          </a:p>
        </p:txBody>
      </p:sp>
      <p:sp>
        <p:nvSpPr>
          <p:cNvPr id="4" name="Slide Number Placeholder 3"/>
          <p:cNvSpPr>
            <a:spLocks noGrp="1"/>
          </p:cNvSpPr>
          <p:nvPr>
            <p:ph type="sldNum" sz="quarter" idx="5"/>
          </p:nvPr>
        </p:nvSpPr>
        <p:spPr/>
        <p:txBody>
          <a:bodyPr/>
          <a:lstStyle/>
          <a:p>
            <a:fld id="{3B680349-3BEF-4278-8301-0A6158E9A280}" type="slidenum">
              <a:rPr lang="en-US" smtClean="0"/>
              <a:t>19</a:t>
            </a:fld>
            <a:endParaRPr lang="en-US"/>
          </a:p>
        </p:txBody>
      </p:sp>
    </p:spTree>
    <p:extLst>
      <p:ext uri="{BB962C8B-B14F-4D97-AF65-F5344CB8AC3E}">
        <p14:creationId xmlns:p14="http://schemas.microsoft.com/office/powerpoint/2010/main" val="4255300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50913"/>
            <a:ext cx="5314950" cy="2990850"/>
          </a:xfrm>
        </p:spPr>
      </p:sp>
      <p:sp>
        <p:nvSpPr>
          <p:cNvPr id="3" name="Notes Placeholder 2"/>
          <p:cNvSpPr>
            <a:spLocks noGrp="1"/>
          </p:cNvSpPr>
          <p:nvPr>
            <p:ph type="body" idx="1"/>
          </p:nvPr>
        </p:nvSpPr>
        <p:spPr>
          <a:xfrm>
            <a:off x="354842" y="4331368"/>
            <a:ext cx="6346209" cy="4703450"/>
          </a:xfrm>
        </p:spPr>
        <p:txBody>
          <a:bodyPr/>
          <a:lstStyle/>
          <a:p>
            <a:pPr defTabSz="1785000">
              <a:defRPr/>
            </a:pPr>
            <a:r>
              <a:rPr lang="en-US" sz="1100" dirty="0"/>
              <a:t>I’m going to start with a staggering statistic. In 2017, more than 130 people died everyday from an opioid-related overdose in the United States.</a:t>
            </a:r>
            <a:r>
              <a:rPr lang="en-US" sz="1100" u="sng" dirty="0">
                <a:hlinkClick r:id="rId3"/>
              </a:rPr>
              <a:t> </a:t>
            </a:r>
            <a:r>
              <a:rPr lang="en-US" sz="1100" dirty="0"/>
              <a:t>That’s over 47,600 people a year. In 2014, this number was 28,647 – this is a 66% increase in just three years, and it is indeed an epidemic. Overall, drug overdoses have killed more than 70,000 Americans.  </a:t>
            </a:r>
          </a:p>
          <a:p>
            <a:r>
              <a:rPr lang="en-US" sz="1100" dirty="0"/>
              <a:t> </a:t>
            </a:r>
          </a:p>
          <a:p>
            <a:r>
              <a:rPr lang="en-US" sz="1100" dirty="0"/>
              <a:t>More than 20 percent of patients who have been prescribed opioids misuse them, and the Midwest saw a 70 percent increase in opioid overdoses from July 2016 through September 2017</a:t>
            </a:r>
          </a:p>
          <a:p>
            <a:endParaRPr lang="en-US" sz="1100" dirty="0"/>
          </a:p>
          <a:p>
            <a:r>
              <a:rPr lang="en-US" sz="1100" dirty="0"/>
              <a:t>The story here in Mexico is remarkably different, and truly, I hope it stays that way, because this is a terrible weight on American communities. In Mexico there were just 378 reported opioid-related overdose deaths in 2016 for the entire year </a:t>
            </a:r>
          </a:p>
          <a:p>
            <a:endParaRPr lang="en-US" sz="1100" dirty="0"/>
          </a:p>
          <a:p>
            <a:r>
              <a:rPr lang="en-US" sz="1100" dirty="0"/>
              <a:t>Drug overdose deaths | drug overdose | CDC injury center. (2018, December 21). Retrieved June 10, 2019, from </a:t>
            </a:r>
            <a:r>
              <a:rPr lang="en-US" sz="1100" dirty="0">
                <a:hlinkClick r:id="rId4"/>
              </a:rPr>
              <a:t>https://www.cdc.gov/drugoverdose/data/statedeaths.html</a:t>
            </a:r>
            <a:endParaRPr lang="en-US" sz="1100" dirty="0"/>
          </a:p>
          <a:p>
            <a:br>
              <a:rPr lang="en-US" sz="1100" dirty="0"/>
            </a:br>
            <a:r>
              <a:rPr lang="en-US" sz="1100" dirty="0"/>
              <a:t>Rudd, R. A. (2016). Increases in drug and opioid-involved overdose deaths — united states, 2010–2015. </a:t>
            </a:r>
            <a:r>
              <a:rPr lang="en-US" sz="1100" i="1" dirty="0"/>
              <a:t>MMWR. Morbidity and Mortality Weekly Report</a:t>
            </a:r>
            <a:r>
              <a:rPr lang="en-US" sz="1100" dirty="0"/>
              <a:t>, </a:t>
            </a:r>
            <a:r>
              <a:rPr lang="en-US" sz="1100" i="1" dirty="0"/>
              <a:t>65</a:t>
            </a:r>
            <a:r>
              <a:rPr lang="en-US" sz="1100" dirty="0"/>
              <a:t>. https://doi.org/10.15585/mmwr.mm655051e1</a:t>
            </a:r>
          </a:p>
          <a:p>
            <a:endParaRPr lang="en-US" sz="1100" dirty="0"/>
          </a:p>
          <a:p>
            <a:r>
              <a:rPr lang="en-US" sz="1100" dirty="0"/>
              <a:t>Goodman-Meza, D., Medina-Mora, M. E., </a:t>
            </a:r>
            <a:r>
              <a:rPr lang="en-US" sz="1100" dirty="0" err="1"/>
              <a:t>Magis</a:t>
            </a:r>
            <a:r>
              <a:rPr lang="en-US" sz="1100" dirty="0"/>
              <a:t>-Rodríguez, C., </a:t>
            </a:r>
            <a:r>
              <a:rPr lang="en-US" sz="1100" dirty="0" err="1"/>
              <a:t>Landovitz</a:t>
            </a:r>
            <a:r>
              <a:rPr lang="en-US" sz="1100" dirty="0"/>
              <a:t>, R. J., </a:t>
            </a:r>
            <a:r>
              <a:rPr lang="en-US" sz="1100" dirty="0" err="1"/>
              <a:t>Shoptaw</a:t>
            </a:r>
            <a:r>
              <a:rPr lang="en-US" sz="1100" dirty="0"/>
              <a:t>, S., &amp; </a:t>
            </a:r>
            <a:r>
              <a:rPr lang="en-US" sz="1100" dirty="0" err="1"/>
              <a:t>Werb</a:t>
            </a:r>
            <a:r>
              <a:rPr lang="en-US" sz="1100" dirty="0"/>
              <a:t>, D. (2019). Where is the opioid use epidemic in </a:t>
            </a:r>
            <a:r>
              <a:rPr lang="en-US" sz="1100" dirty="0" err="1"/>
              <a:t>mexico</a:t>
            </a:r>
            <a:r>
              <a:rPr lang="en-US" sz="1100" dirty="0"/>
              <a:t>? A cautionary tale for policymakers south of the us–</a:t>
            </a:r>
            <a:r>
              <a:rPr lang="en-US" sz="1100" dirty="0" err="1"/>
              <a:t>mexico</a:t>
            </a:r>
            <a:r>
              <a:rPr lang="en-US" sz="1100" dirty="0"/>
              <a:t> border. </a:t>
            </a:r>
            <a:r>
              <a:rPr lang="en-US" sz="1100" i="1" dirty="0"/>
              <a:t>American Journal of Public Health</a:t>
            </a:r>
            <a:r>
              <a:rPr lang="en-US" sz="1100" dirty="0"/>
              <a:t>, </a:t>
            </a:r>
            <a:r>
              <a:rPr lang="en-US" sz="1100" i="1" dirty="0"/>
              <a:t>109</a:t>
            </a:r>
            <a:r>
              <a:rPr lang="en-US" sz="1100" dirty="0"/>
              <a:t>(1), 73–82. https://doi.org/10.2105/AJPH.2018.304767</a:t>
            </a:r>
          </a:p>
          <a:p>
            <a:endParaRPr lang="en-US" sz="1100" dirty="0"/>
          </a:p>
          <a:p>
            <a:r>
              <a:rPr lang="en-US" sz="1100" dirty="0"/>
              <a:t>Scholl, L. (2019). Drug and opioid-involved overdose deaths — united states, 2013–2017. </a:t>
            </a:r>
            <a:r>
              <a:rPr lang="en-US" sz="1100" i="1" dirty="0"/>
              <a:t>MMWR. Morbidity and Mortality Weekly Report</a:t>
            </a:r>
            <a:r>
              <a:rPr lang="en-US" sz="1100" dirty="0"/>
              <a:t>, </a:t>
            </a:r>
            <a:r>
              <a:rPr lang="en-US" sz="1100" i="1" dirty="0"/>
              <a:t>67</a:t>
            </a:r>
            <a:r>
              <a:rPr lang="en-US" sz="1100" dirty="0"/>
              <a:t>. https://doi.org/10.15585/mmwr.mm6751521e1</a:t>
            </a:r>
          </a:p>
        </p:txBody>
      </p:sp>
      <p:sp>
        <p:nvSpPr>
          <p:cNvPr id="4" name="Slide Number Placeholder 3"/>
          <p:cNvSpPr>
            <a:spLocks noGrp="1"/>
          </p:cNvSpPr>
          <p:nvPr>
            <p:ph type="sldNum" sz="quarter" idx="5"/>
          </p:nvPr>
        </p:nvSpPr>
        <p:spPr/>
        <p:txBody>
          <a:bodyPr/>
          <a:lstStyle/>
          <a:p>
            <a:fld id="{3B680349-3BEF-4278-8301-0A6158E9A280}" type="slidenum">
              <a:rPr lang="en-US" smtClean="0"/>
              <a:t>2</a:t>
            </a:fld>
            <a:endParaRPr lang="en-US" dirty="0"/>
          </a:p>
        </p:txBody>
      </p:sp>
    </p:spTree>
    <p:extLst>
      <p:ext uri="{BB962C8B-B14F-4D97-AF65-F5344CB8AC3E}">
        <p14:creationId xmlns:p14="http://schemas.microsoft.com/office/powerpoint/2010/main" val="3772690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800100"/>
            <a:ext cx="5661025" cy="3184525"/>
          </a:xfrm>
        </p:spPr>
      </p:sp>
      <p:sp>
        <p:nvSpPr>
          <p:cNvPr id="3" name="Notes Placeholder 2"/>
          <p:cNvSpPr>
            <a:spLocks noGrp="1"/>
          </p:cNvSpPr>
          <p:nvPr>
            <p:ph type="body" idx="1"/>
          </p:nvPr>
        </p:nvSpPr>
        <p:spPr/>
        <p:txBody>
          <a:bodyPr/>
          <a:lstStyle/>
          <a:p>
            <a:r>
              <a:rPr lang="en-US" dirty="0"/>
              <a:t>I wanted to share a few examples of the kinds of questions that we asked during the interviews. With most interviews, we had no more than 14 main questions, plus some prompts to dig in a little deeper if there was an opportunity. Most of the interviews with library and community partner staff lasted around 45 minutes. Interviews with community members were closer to 15 minutes.</a:t>
            </a:r>
          </a:p>
        </p:txBody>
      </p:sp>
      <p:sp>
        <p:nvSpPr>
          <p:cNvPr id="4" name="Slide Number Placeholder 3"/>
          <p:cNvSpPr>
            <a:spLocks noGrp="1"/>
          </p:cNvSpPr>
          <p:nvPr>
            <p:ph type="sldNum" sz="quarter" idx="5"/>
          </p:nvPr>
        </p:nvSpPr>
        <p:spPr/>
        <p:txBody>
          <a:bodyPr/>
          <a:lstStyle/>
          <a:p>
            <a:fld id="{3B680349-3BEF-4278-8301-0A6158E9A280}" type="slidenum">
              <a:rPr lang="en-US" smtClean="0"/>
              <a:t>20</a:t>
            </a:fld>
            <a:endParaRPr lang="en-US"/>
          </a:p>
        </p:txBody>
      </p:sp>
    </p:spTree>
    <p:extLst>
      <p:ext uri="{BB962C8B-B14F-4D97-AF65-F5344CB8AC3E}">
        <p14:creationId xmlns:p14="http://schemas.microsoft.com/office/powerpoint/2010/main" val="1140327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800100"/>
            <a:ext cx="5661025" cy="3184525"/>
          </a:xfrm>
        </p:spPr>
      </p:sp>
      <p:sp>
        <p:nvSpPr>
          <p:cNvPr id="3" name="Notes Placeholder 2"/>
          <p:cNvSpPr>
            <a:spLocks noGrp="1"/>
          </p:cNvSpPr>
          <p:nvPr>
            <p:ph type="body" idx="1"/>
          </p:nvPr>
        </p:nvSpPr>
        <p:spPr/>
        <p:txBody>
          <a:bodyPr/>
          <a:lstStyle/>
          <a:p>
            <a:r>
              <a:rPr lang="en-US" dirty="0"/>
              <a:t>For the library staff, we aimed to interview the library director, a manager, and a frontline staff member. In some very small libraries, this could all be one person! They really don’t have a large staff. But, in most of the case studies for this project, we were able to talk to someone in each of these roles. These are a few examples of questions that were asked of everyone who worked at the library, so we could better understand how the program started and evolved.</a:t>
            </a:r>
          </a:p>
        </p:txBody>
      </p:sp>
      <p:sp>
        <p:nvSpPr>
          <p:cNvPr id="4" name="Slide Number Placeholder 3"/>
          <p:cNvSpPr>
            <a:spLocks noGrp="1"/>
          </p:cNvSpPr>
          <p:nvPr>
            <p:ph type="sldNum" sz="quarter" idx="5"/>
          </p:nvPr>
        </p:nvSpPr>
        <p:spPr/>
        <p:txBody>
          <a:bodyPr/>
          <a:lstStyle/>
          <a:p>
            <a:fld id="{3B680349-3BEF-4278-8301-0A6158E9A280}" type="slidenum">
              <a:rPr lang="en-US" smtClean="0"/>
              <a:t>21</a:t>
            </a:fld>
            <a:endParaRPr lang="en-US"/>
          </a:p>
        </p:txBody>
      </p:sp>
    </p:spTree>
    <p:extLst>
      <p:ext uri="{BB962C8B-B14F-4D97-AF65-F5344CB8AC3E}">
        <p14:creationId xmlns:p14="http://schemas.microsoft.com/office/powerpoint/2010/main" val="687153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800100"/>
            <a:ext cx="5661025" cy="3184525"/>
          </a:xfrm>
        </p:spPr>
      </p:sp>
      <p:sp>
        <p:nvSpPr>
          <p:cNvPr id="3" name="Notes Placeholder 2"/>
          <p:cNvSpPr>
            <a:spLocks noGrp="1"/>
          </p:cNvSpPr>
          <p:nvPr>
            <p:ph type="body" idx="1"/>
          </p:nvPr>
        </p:nvSpPr>
        <p:spPr/>
        <p:txBody>
          <a:bodyPr/>
          <a:lstStyle/>
          <a:p>
            <a:r>
              <a:rPr lang="en-US" dirty="0"/>
              <a:t>We also interviewed library board members, because we were interested in understanding their stance on the opioid response programming, particularly because it is sometimes seen as sensitive. We sought to understand why they thought the work was important and how the board was involved in supporting the program efforts, whether that was through securing funding, or helping with responses to questions from community members or the media. </a:t>
            </a:r>
          </a:p>
        </p:txBody>
      </p:sp>
      <p:sp>
        <p:nvSpPr>
          <p:cNvPr id="4" name="Slide Number Placeholder 3"/>
          <p:cNvSpPr>
            <a:spLocks noGrp="1"/>
          </p:cNvSpPr>
          <p:nvPr>
            <p:ph type="sldNum" sz="quarter" idx="5"/>
          </p:nvPr>
        </p:nvSpPr>
        <p:spPr/>
        <p:txBody>
          <a:bodyPr/>
          <a:lstStyle/>
          <a:p>
            <a:fld id="{3B680349-3BEF-4278-8301-0A6158E9A280}" type="slidenum">
              <a:rPr lang="en-US" smtClean="0"/>
              <a:t>22</a:t>
            </a:fld>
            <a:endParaRPr lang="en-US"/>
          </a:p>
        </p:txBody>
      </p:sp>
    </p:spTree>
    <p:extLst>
      <p:ext uri="{BB962C8B-B14F-4D97-AF65-F5344CB8AC3E}">
        <p14:creationId xmlns:p14="http://schemas.microsoft.com/office/powerpoint/2010/main" val="93891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800100"/>
            <a:ext cx="5661025" cy="3184525"/>
          </a:xfrm>
        </p:spPr>
      </p:sp>
      <p:sp>
        <p:nvSpPr>
          <p:cNvPr id="3" name="Notes Placeholder 2"/>
          <p:cNvSpPr>
            <a:spLocks noGrp="1"/>
          </p:cNvSpPr>
          <p:nvPr>
            <p:ph type="body" idx="1"/>
          </p:nvPr>
        </p:nvSpPr>
        <p:spPr/>
        <p:txBody>
          <a:bodyPr/>
          <a:lstStyle/>
          <a:p>
            <a:r>
              <a:rPr lang="en-US" dirty="0"/>
              <a:t>For a library’s community partner, we wanted to interview both the director of the organization and a frontline staff member who was involved in the planning and execution. The goal of the questions was to better understand what made the partnership effective and how we could advocated for similar partnerships. </a:t>
            </a:r>
          </a:p>
        </p:txBody>
      </p:sp>
      <p:sp>
        <p:nvSpPr>
          <p:cNvPr id="4" name="Slide Number Placeholder 3"/>
          <p:cNvSpPr>
            <a:spLocks noGrp="1"/>
          </p:cNvSpPr>
          <p:nvPr>
            <p:ph type="sldNum" sz="quarter" idx="5"/>
          </p:nvPr>
        </p:nvSpPr>
        <p:spPr/>
        <p:txBody>
          <a:bodyPr/>
          <a:lstStyle/>
          <a:p>
            <a:fld id="{3B680349-3BEF-4278-8301-0A6158E9A280}" type="slidenum">
              <a:rPr lang="en-US" smtClean="0"/>
              <a:t>23</a:t>
            </a:fld>
            <a:endParaRPr lang="en-US"/>
          </a:p>
        </p:txBody>
      </p:sp>
    </p:spTree>
    <p:extLst>
      <p:ext uri="{BB962C8B-B14F-4D97-AF65-F5344CB8AC3E}">
        <p14:creationId xmlns:p14="http://schemas.microsoft.com/office/powerpoint/2010/main" val="1969953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800100"/>
            <a:ext cx="5661025" cy="3184525"/>
          </a:xfrm>
        </p:spPr>
      </p:sp>
      <p:sp>
        <p:nvSpPr>
          <p:cNvPr id="3" name="Notes Placeholder 2"/>
          <p:cNvSpPr>
            <a:spLocks noGrp="1"/>
          </p:cNvSpPr>
          <p:nvPr>
            <p:ph type="body" idx="1"/>
          </p:nvPr>
        </p:nvSpPr>
        <p:spPr/>
        <p:txBody>
          <a:bodyPr/>
          <a:lstStyle/>
          <a:p>
            <a:r>
              <a:rPr lang="en-US" dirty="0"/>
              <a:t>And finally, we sought to interview members in the community who had participated in the programs and services connected to the opioid response. We also wanted to understand how these community members had used the library in the past, and what their overall experience was like.</a:t>
            </a:r>
          </a:p>
        </p:txBody>
      </p:sp>
      <p:sp>
        <p:nvSpPr>
          <p:cNvPr id="4" name="Slide Number Placeholder 3"/>
          <p:cNvSpPr>
            <a:spLocks noGrp="1"/>
          </p:cNvSpPr>
          <p:nvPr>
            <p:ph type="sldNum" sz="quarter" idx="5"/>
          </p:nvPr>
        </p:nvSpPr>
        <p:spPr/>
        <p:txBody>
          <a:bodyPr/>
          <a:lstStyle/>
          <a:p>
            <a:fld id="{3B680349-3BEF-4278-8301-0A6158E9A280}" type="slidenum">
              <a:rPr lang="en-US" smtClean="0"/>
              <a:t>24</a:t>
            </a:fld>
            <a:endParaRPr lang="en-US"/>
          </a:p>
        </p:txBody>
      </p:sp>
    </p:spTree>
    <p:extLst>
      <p:ext uri="{BB962C8B-B14F-4D97-AF65-F5344CB8AC3E}">
        <p14:creationId xmlns:p14="http://schemas.microsoft.com/office/powerpoint/2010/main" val="1984084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50913"/>
            <a:ext cx="5314950" cy="2990850"/>
          </a:xfrm>
        </p:spPr>
      </p:sp>
      <p:sp>
        <p:nvSpPr>
          <p:cNvPr id="3" name="Notes Placeholder 2"/>
          <p:cNvSpPr>
            <a:spLocks noGrp="1"/>
          </p:cNvSpPr>
          <p:nvPr>
            <p:ph type="body" idx="1"/>
          </p:nvPr>
        </p:nvSpPr>
        <p:spPr/>
        <p:txBody>
          <a:bodyPr/>
          <a:lstStyle/>
          <a:p>
            <a:r>
              <a:rPr lang="en-US" dirty="0"/>
              <a:t>The director of the Denver Public Library, Michelle Jeske, and a member of the Community Resource Program, Elissa Hardy, have both served on the project’s steering committee and provided invaluable support as we navigate this project. Denver served as a pre-test location for the interview protocol, so that we could make any adjustments before taking this out on the field. We also turned their interviews into a profile so that we can share their ongoing efforts with the library community. </a:t>
            </a:r>
          </a:p>
        </p:txBody>
      </p:sp>
      <p:sp>
        <p:nvSpPr>
          <p:cNvPr id="4" name="Slide Number Placeholder 3"/>
          <p:cNvSpPr>
            <a:spLocks noGrp="1"/>
          </p:cNvSpPr>
          <p:nvPr>
            <p:ph type="sldNum" sz="quarter" idx="5"/>
          </p:nvPr>
        </p:nvSpPr>
        <p:spPr>
          <a:xfrm>
            <a:off x="6054038" y="8857397"/>
            <a:ext cx="937240" cy="434880"/>
          </a:xfrm>
        </p:spPr>
        <p:txBody>
          <a:bodyPr/>
          <a:lstStyle/>
          <a:p>
            <a:pPr defTabSz="892500">
              <a:defRPr/>
            </a:pPr>
            <a:fld id="{3B680349-3BEF-4278-8301-0A6158E9A280}" type="slidenum">
              <a:rPr lang="en-US">
                <a:solidFill>
                  <a:prstClr val="black"/>
                </a:solidFill>
                <a:latin typeface="Calibri" panose="020F0502020204030204"/>
              </a:rPr>
              <a:pPr defTabSz="892500">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681925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50913"/>
            <a:ext cx="5314950" cy="2990850"/>
          </a:xfrm>
        </p:spPr>
      </p:sp>
      <p:sp>
        <p:nvSpPr>
          <p:cNvPr id="3" name="Notes Placeholder 2"/>
          <p:cNvSpPr>
            <a:spLocks noGrp="1"/>
          </p:cNvSpPr>
          <p:nvPr>
            <p:ph type="body" idx="1"/>
          </p:nvPr>
        </p:nvSpPr>
        <p:spPr>
          <a:xfrm>
            <a:off x="348916" y="4217159"/>
            <a:ext cx="6352136" cy="4615496"/>
          </a:xfrm>
        </p:spPr>
        <p:txBody>
          <a:bodyPr/>
          <a:lstStyle/>
          <a:p>
            <a:r>
              <a:rPr lang="en-US" sz="1200" dirty="0"/>
              <a:t>Through our research, a range of programming and services were surfaced. This is helpful for the field to see a range of activities and options. There is no one-size or prescription for how to handle this. Each library has a different community and different needs, so what fits one, will not necessarily work in others. </a:t>
            </a:r>
          </a:p>
          <a:p>
            <a:endParaRPr lang="en-US" sz="1200" dirty="0"/>
          </a:p>
          <a:p>
            <a:r>
              <a:rPr lang="en-US" sz="1200" dirty="0"/>
              <a:t>What we did find though, is that this range includes activities and programming that can fit all kinds of communities and budgets. For example, hosting an community reads event where everyone reads the same book and then the library hosts a discussion is something that many libraries can do, and it doesn’t require a major investment, and it is well-aligned with other programming that the library already offers. This aspect of flexibility and adaption is something that we see as being essential to encouraging libraries to adopt these programming opportunities. We have to be willing to let people determine what is best for them locally, and supporting that as much as we can.</a:t>
            </a:r>
          </a:p>
          <a:p>
            <a:endParaRPr lang="en-US" sz="1200" dirty="0"/>
          </a:p>
          <a:p>
            <a:r>
              <a:rPr lang="en-US" sz="1200" dirty="0"/>
              <a:t>These responses range from ones that are high-touch, involving trained staff and detailed partnership – such as peer navigator programs, which connect people with lived experience, people who have dealt with their own addictions or overdoses all the way through to lower-touch examples such as providing medication disposal bags to patrons which can be used to safely dispose of unused or unwanted prescription medications so that they can’t be abused.</a:t>
            </a:r>
          </a:p>
        </p:txBody>
      </p:sp>
      <p:sp>
        <p:nvSpPr>
          <p:cNvPr id="4" name="Slide Number Placeholder 3"/>
          <p:cNvSpPr>
            <a:spLocks noGrp="1"/>
          </p:cNvSpPr>
          <p:nvPr>
            <p:ph type="sldNum" sz="quarter" idx="5"/>
          </p:nvPr>
        </p:nvSpPr>
        <p:spPr/>
        <p:txBody>
          <a:bodyPr/>
          <a:lstStyle/>
          <a:p>
            <a:fld id="{3B680349-3BEF-4278-8301-0A6158E9A280}" type="slidenum">
              <a:rPr lang="en-US" smtClean="0"/>
              <a:t>26</a:t>
            </a:fld>
            <a:endParaRPr lang="en-US"/>
          </a:p>
        </p:txBody>
      </p:sp>
    </p:spTree>
    <p:extLst>
      <p:ext uri="{BB962C8B-B14F-4D97-AF65-F5344CB8AC3E}">
        <p14:creationId xmlns:p14="http://schemas.microsoft.com/office/powerpoint/2010/main" val="752248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50913"/>
            <a:ext cx="5314950" cy="2990850"/>
          </a:xfrm>
        </p:spPr>
      </p:sp>
      <p:sp>
        <p:nvSpPr>
          <p:cNvPr id="3" name="Notes Placeholder 2"/>
          <p:cNvSpPr>
            <a:spLocks noGrp="1"/>
          </p:cNvSpPr>
          <p:nvPr>
            <p:ph type="body" idx="1"/>
          </p:nvPr>
        </p:nvSpPr>
        <p:spPr>
          <a:xfrm>
            <a:off x="777546" y="4335462"/>
            <a:ext cx="5486776" cy="4020021"/>
          </a:xfrm>
        </p:spPr>
        <p:txBody>
          <a:bodyPr/>
          <a:lstStyle/>
          <a:p>
            <a:pPr defTabSz="1821057">
              <a:defRPr/>
            </a:pPr>
            <a:r>
              <a:rPr lang="en-US" i="0" dirty="0"/>
              <a:t>This organizes the information about the types of programs and services in a different way. </a:t>
            </a:r>
          </a:p>
          <a:p>
            <a:r>
              <a:rPr lang="en-US" dirty="0"/>
              <a:t>Programs like book discussions, awareness campaigns, and health programming Connect people to information and resources</a:t>
            </a:r>
          </a:p>
          <a:p>
            <a:endParaRPr lang="en-US" dirty="0"/>
          </a:p>
          <a:p>
            <a:r>
              <a:rPr lang="en-US" dirty="0"/>
              <a:t>Programs like Recovery Court equip people with knowledge and skills</a:t>
            </a:r>
          </a:p>
          <a:p>
            <a:endParaRPr lang="en-US" dirty="0"/>
          </a:p>
          <a:p>
            <a:r>
              <a:rPr lang="en-US" dirty="0"/>
              <a:t>Peer navigator support, </a:t>
            </a:r>
            <a:r>
              <a:rPr lang="en-US" dirty="0" err="1"/>
              <a:t>Deterra</a:t>
            </a:r>
            <a:r>
              <a:rPr lang="en-US" dirty="0"/>
              <a:t> bags, and naloxone access respond to community needs</a:t>
            </a:r>
          </a:p>
          <a:p>
            <a:pPr defTabSz="1821057">
              <a:defRPr/>
            </a:pPr>
            <a:br>
              <a:rPr lang="en-US" dirty="0"/>
            </a:br>
            <a:r>
              <a:rPr lang="en-US" i="0" dirty="0"/>
              <a:t>Unsurprisingly, programs and activities work best for both library staff and the community, when they’re a natural extension of what libraries do well in their communities. Many of the interviewees for the project felt that their response was aligned with the information needs of their communities.</a:t>
            </a:r>
          </a:p>
          <a:p>
            <a:pPr defTabSz="1821057">
              <a:defRPr/>
            </a:pPr>
            <a:endParaRPr lang="en-US" i="0" dirty="0"/>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27</a:t>
            </a:fld>
            <a:endParaRPr lang="en-US"/>
          </a:p>
        </p:txBody>
      </p:sp>
    </p:spTree>
    <p:extLst>
      <p:ext uri="{BB962C8B-B14F-4D97-AF65-F5344CB8AC3E}">
        <p14:creationId xmlns:p14="http://schemas.microsoft.com/office/powerpoint/2010/main" val="16051154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85000">
              <a:defRPr/>
            </a:pPr>
            <a:r>
              <a:rPr lang="en-US" dirty="0"/>
              <a:t>The next few slides represent a few examples of the types of programming and services that we found in the libraries that were interviewed for these case studies.</a:t>
            </a:r>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28</a:t>
            </a:fld>
            <a:endParaRPr lang="en-US"/>
          </a:p>
        </p:txBody>
      </p:sp>
    </p:spTree>
    <p:extLst>
      <p:ext uri="{BB962C8B-B14F-4D97-AF65-F5344CB8AC3E}">
        <p14:creationId xmlns:p14="http://schemas.microsoft.com/office/powerpoint/2010/main" val="1540044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800100"/>
            <a:ext cx="5661025" cy="3184525"/>
          </a:xfrm>
        </p:spPr>
      </p:sp>
      <p:sp>
        <p:nvSpPr>
          <p:cNvPr id="3" name="Notes Placeholder 2"/>
          <p:cNvSpPr>
            <a:spLocks noGrp="1"/>
          </p:cNvSpPr>
          <p:nvPr>
            <p:ph type="body" idx="1"/>
          </p:nvPr>
        </p:nvSpPr>
        <p:spPr/>
        <p:txBody>
          <a:bodyPr/>
          <a:lstStyle/>
          <a:p>
            <a:r>
              <a:rPr lang="en-US" dirty="0"/>
              <a:t>There were eight different categories of activities identified through the research. Several libraries were engaged in more than one activity.</a:t>
            </a:r>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29</a:t>
            </a:fld>
            <a:endParaRPr lang="en-US"/>
          </a:p>
        </p:txBody>
      </p:sp>
    </p:spTree>
    <p:extLst>
      <p:ext uri="{BB962C8B-B14F-4D97-AF65-F5344CB8AC3E}">
        <p14:creationId xmlns:p14="http://schemas.microsoft.com/office/powerpoint/2010/main" val="3858417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8488" y="679450"/>
            <a:ext cx="5873750" cy="3305175"/>
          </a:xfrm>
        </p:spPr>
      </p:sp>
      <p:sp>
        <p:nvSpPr>
          <p:cNvPr id="3" name="Notes Placeholder 2"/>
          <p:cNvSpPr>
            <a:spLocks noGrp="1"/>
          </p:cNvSpPr>
          <p:nvPr>
            <p:ph type="body" idx="1"/>
          </p:nvPr>
        </p:nvSpPr>
        <p:spPr>
          <a:xfrm>
            <a:off x="614149" y="4335462"/>
            <a:ext cx="5909481" cy="4497193"/>
          </a:xfrm>
        </p:spPr>
        <p:txBody>
          <a:bodyPr/>
          <a:lstStyle/>
          <a:p>
            <a:pPr defTabSz="1821057">
              <a:defRPr/>
            </a:pPr>
            <a:r>
              <a:rPr lang="en-US" dirty="0"/>
              <a:t>More than 20 percent of patients who have been prescribed opioids misuse them, and the Centers for Disease Control and Prevention has estimated that misuse of prescription opioids costs $78.5 billion a year. This is the cost for treatment for those experiencing addiction, emergency services for people who overdose, and policing efforts. </a:t>
            </a:r>
          </a:p>
          <a:p>
            <a:pPr defTabSz="1821057">
              <a:defRPr/>
            </a:pPr>
            <a:endParaRPr lang="en-US" dirty="0"/>
          </a:p>
          <a:p>
            <a:r>
              <a:rPr lang="en-US" dirty="0"/>
              <a:t>This is a massive problem in the United States and it is impacting people deeply. It is very difficult at this point to not know someone who has been affected by this crisis – people have lost their children, their parents, their friends – or they know someone who has. It is simply devastating. Libraries are on the front line of the crisis as a welcoming public space. </a:t>
            </a:r>
          </a:p>
          <a:p>
            <a:pPr defTabSz="1821057">
              <a:defRPr/>
            </a:pPr>
            <a:endParaRPr lang="en-US" dirty="0"/>
          </a:p>
          <a:p>
            <a:pPr defTabSz="1821057">
              <a:defRPr/>
            </a:pPr>
            <a:r>
              <a:rPr lang="en-US" dirty="0"/>
              <a:t>Florence, C., Luo, F., Xu, L., &amp; Zhou, C. (2016). The economic burden of prescription opioid overdose, abuse and dependence in the united states, 2013. </a:t>
            </a:r>
            <a:r>
              <a:rPr lang="en-US" i="1" dirty="0"/>
              <a:t>Medical Care</a:t>
            </a:r>
            <a:r>
              <a:rPr lang="en-US" dirty="0"/>
              <a:t>, </a:t>
            </a:r>
            <a:r>
              <a:rPr lang="en-US" i="1" dirty="0"/>
              <a:t>54</a:t>
            </a:r>
            <a:r>
              <a:rPr lang="en-US" dirty="0"/>
              <a:t>(10), 901–906. https://doi.org/10.1097/MLR.0000000000000625</a:t>
            </a:r>
            <a:endParaRPr lang="en-US" sz="2700" dirty="0"/>
          </a:p>
          <a:p>
            <a:pPr defTabSz="1821057">
              <a:defRPr/>
            </a:pPr>
            <a:endParaRPr lang="en-US" dirty="0"/>
          </a:p>
          <a:p>
            <a:pPr defTabSz="1821057">
              <a:defRPr/>
            </a:pPr>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3</a:t>
            </a:fld>
            <a:endParaRPr lang="en-US"/>
          </a:p>
        </p:txBody>
      </p:sp>
    </p:spTree>
    <p:extLst>
      <p:ext uri="{BB962C8B-B14F-4D97-AF65-F5344CB8AC3E}">
        <p14:creationId xmlns:p14="http://schemas.microsoft.com/office/powerpoint/2010/main" val="34433666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few examples of the naloxone training and distribution efforts in libraries.</a:t>
            </a:r>
          </a:p>
          <a:p>
            <a:endParaRPr lang="en-US" dirty="0"/>
          </a:p>
          <a:p>
            <a:r>
              <a:rPr lang="en-US" dirty="0"/>
              <a:t>This is an Overdose Rescue kit – courtesy of Peoria Public Library. It contains several doses of Narcan, which is the opioid overdose reversal drug, naloxone, which can be administered to someone to revive them from an overdose. It also includes instructions for using the Narcan, and what to do to get more help.</a:t>
            </a:r>
          </a:p>
        </p:txBody>
      </p:sp>
      <p:sp>
        <p:nvSpPr>
          <p:cNvPr id="4" name="Slide Number Placeholder 3"/>
          <p:cNvSpPr>
            <a:spLocks noGrp="1"/>
          </p:cNvSpPr>
          <p:nvPr>
            <p:ph type="sldNum" sz="quarter" idx="5"/>
          </p:nvPr>
        </p:nvSpPr>
        <p:spPr/>
        <p:txBody>
          <a:bodyPr/>
          <a:lstStyle/>
          <a:p>
            <a:fld id="{3B680349-3BEF-4278-8301-0A6158E9A280}" type="slidenum">
              <a:rPr lang="en-US" smtClean="0"/>
              <a:t>30</a:t>
            </a:fld>
            <a:endParaRPr lang="en-US"/>
          </a:p>
        </p:txBody>
      </p:sp>
    </p:spTree>
    <p:extLst>
      <p:ext uri="{BB962C8B-B14F-4D97-AF65-F5344CB8AC3E}">
        <p14:creationId xmlns:p14="http://schemas.microsoft.com/office/powerpoint/2010/main" val="40030094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Orleans Public Library has rolled out training on how to use the opioid overdose antidote, naloxone, into a training that they offer in partnership with the local health department. The program is called “Bystander Training” and it also includes how to perform CPR, and how to stop bleeding after trauma. This approach of including the naloxone training with other common health concerns helps to reduce the stigma of a drug overdose and gives people the opportunity to understand more about how addictions to opioids form and why it is impacting so many people. </a:t>
            </a:r>
          </a:p>
          <a:p>
            <a:endParaRPr lang="en-US" dirty="0"/>
          </a:p>
          <a:p>
            <a:r>
              <a:rPr lang="en-US" dirty="0"/>
              <a:t>The health department provides all of the trainers for these events, and both organizations help to promote the training. The library is scheduling these events in different locations around their system to help reach more community members. </a:t>
            </a:r>
          </a:p>
        </p:txBody>
      </p:sp>
      <p:sp>
        <p:nvSpPr>
          <p:cNvPr id="4" name="Slide Number Placeholder 3"/>
          <p:cNvSpPr>
            <a:spLocks noGrp="1"/>
          </p:cNvSpPr>
          <p:nvPr>
            <p:ph type="sldNum" sz="quarter" idx="5"/>
          </p:nvPr>
        </p:nvSpPr>
        <p:spPr/>
        <p:txBody>
          <a:bodyPr/>
          <a:lstStyle/>
          <a:p>
            <a:fld id="{3B680349-3BEF-4278-8301-0A6158E9A280}" type="slidenum">
              <a:rPr lang="en-US" smtClean="0"/>
              <a:t>31</a:t>
            </a:fld>
            <a:endParaRPr lang="en-US"/>
          </a:p>
        </p:txBody>
      </p:sp>
    </p:spTree>
    <p:extLst>
      <p:ext uri="{BB962C8B-B14F-4D97-AF65-F5344CB8AC3E}">
        <p14:creationId xmlns:p14="http://schemas.microsoft.com/office/powerpoint/2010/main" val="42618895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large display right at the checkout desk of the public library in Salt Lake County Utah. This is an example of community education events and campaigns; this one encourages the community to both recognize what an opioid can look like as well as to increase awareness about the potential hazards.</a:t>
            </a:r>
          </a:p>
          <a:p>
            <a:endParaRPr lang="en-US" dirty="0"/>
          </a:p>
          <a:p>
            <a:r>
              <a:rPr lang="en-US" dirty="0"/>
              <a:t>This display cannot be missed if you are in the library, and it sparks conversation with patrons, as well as in families. Staff noted that children have asked about the “candy” in the pictures. Which is a good reminder to parents that children often don’t realize a pill is a potentially dangerous medication. </a:t>
            </a:r>
          </a:p>
          <a:p>
            <a:endParaRPr lang="en-US" dirty="0"/>
          </a:p>
          <a:p>
            <a:r>
              <a:rPr lang="en-US" dirty="0"/>
              <a:t>This same library also has a large display  (see next slide)</a:t>
            </a:r>
          </a:p>
        </p:txBody>
      </p:sp>
      <p:sp>
        <p:nvSpPr>
          <p:cNvPr id="4" name="Slide Number Placeholder 3"/>
          <p:cNvSpPr>
            <a:spLocks noGrp="1"/>
          </p:cNvSpPr>
          <p:nvPr>
            <p:ph type="sldNum" sz="quarter" idx="5"/>
          </p:nvPr>
        </p:nvSpPr>
        <p:spPr/>
        <p:txBody>
          <a:bodyPr/>
          <a:lstStyle/>
          <a:p>
            <a:fld id="{3B680349-3BEF-4278-8301-0A6158E9A280}" type="slidenum">
              <a:rPr lang="en-US" smtClean="0"/>
              <a:t>32</a:t>
            </a:fld>
            <a:endParaRPr lang="en-US"/>
          </a:p>
        </p:txBody>
      </p:sp>
    </p:spTree>
    <p:extLst>
      <p:ext uri="{BB962C8B-B14F-4D97-AF65-F5344CB8AC3E}">
        <p14:creationId xmlns:p14="http://schemas.microsoft.com/office/powerpoint/2010/main" val="23837792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50913"/>
            <a:ext cx="5314950" cy="2990850"/>
          </a:xfrm>
        </p:spPr>
      </p:sp>
      <p:sp>
        <p:nvSpPr>
          <p:cNvPr id="3" name="Notes Placeholder 2"/>
          <p:cNvSpPr>
            <a:spLocks noGrp="1"/>
          </p:cNvSpPr>
          <p:nvPr>
            <p:ph type="body" idx="1"/>
          </p:nvPr>
        </p:nvSpPr>
        <p:spPr>
          <a:xfrm>
            <a:off x="436728" y="4335462"/>
            <a:ext cx="6305266" cy="4399105"/>
          </a:xfrm>
        </p:spPr>
        <p:txBody>
          <a:bodyPr/>
          <a:lstStyle/>
          <a:p>
            <a:r>
              <a:rPr lang="en-US" dirty="0"/>
              <a:t>This is another example of the public awareness campaign at the Salt Lake Library System. Hanging from the ceiling when you enter the library is 7,000 paper pill bottles, the kind that you would get a prescription in from the pharmacy. This represents the 7,000 prescriptions for opioids that are written everyday in the state. </a:t>
            </a:r>
            <a:r>
              <a:rPr lang="en-US" b="1" dirty="0"/>
              <a:t>Every day. </a:t>
            </a:r>
          </a:p>
          <a:p>
            <a:endParaRPr lang="en-US" b="1" dirty="0"/>
          </a:p>
          <a:p>
            <a:r>
              <a:rPr lang="en-US" b="0" dirty="0"/>
              <a:t>In 2016, there were 6,305 drug overdose deaths in Utah. (1)</a:t>
            </a:r>
          </a:p>
          <a:p>
            <a:endParaRPr lang="en-US" b="0" dirty="0"/>
          </a:p>
          <a:p>
            <a:r>
              <a:rPr lang="en-US" b="0" dirty="0"/>
              <a:t>This display and the one on the previous page were funded entirely by their partners at the health department. The library didn’t need to pay for anything, but they did provide the space to make the display possible. And everyday, hundreds of people walk through the doors of the library and can see these displays and have an opportunity to learn about how the opioid epidemic is affecting their community and maybe learn how to protect themselves and the people they love. </a:t>
            </a:r>
          </a:p>
          <a:p>
            <a:endParaRPr lang="en-US" b="0" dirty="0"/>
          </a:p>
          <a:p>
            <a:pPr defTabSz="1785000">
              <a:defRPr/>
            </a:pPr>
            <a:r>
              <a:rPr lang="en-US" dirty="0"/>
              <a:t>Stats of the state of Utah. (2019, May 24). Retrieved June 10, 2019, from https://www.cdc.gov/nchs/pressroom/states/utah/utah.htm</a:t>
            </a:r>
          </a:p>
          <a:p>
            <a:endParaRPr lang="en-US" b="1" dirty="0"/>
          </a:p>
          <a:p>
            <a:endParaRPr lang="en-US" b="1" dirty="0"/>
          </a:p>
          <a:p>
            <a:endParaRPr lang="en-US" b="1" dirty="0"/>
          </a:p>
        </p:txBody>
      </p:sp>
      <p:sp>
        <p:nvSpPr>
          <p:cNvPr id="4" name="Slide Number Placeholder 3"/>
          <p:cNvSpPr>
            <a:spLocks noGrp="1"/>
          </p:cNvSpPr>
          <p:nvPr>
            <p:ph type="sldNum" sz="quarter" idx="5"/>
          </p:nvPr>
        </p:nvSpPr>
        <p:spPr/>
        <p:txBody>
          <a:bodyPr/>
          <a:lstStyle/>
          <a:p>
            <a:fld id="{3B680349-3BEF-4278-8301-0A6158E9A280}" type="slidenum">
              <a:rPr lang="en-US" smtClean="0"/>
              <a:t>33</a:t>
            </a:fld>
            <a:endParaRPr lang="en-US"/>
          </a:p>
        </p:txBody>
      </p:sp>
    </p:spTree>
    <p:extLst>
      <p:ext uri="{BB962C8B-B14F-4D97-AF65-F5344CB8AC3E}">
        <p14:creationId xmlns:p14="http://schemas.microsoft.com/office/powerpoint/2010/main" val="3780431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of social services and recovery support is through the Life Skills Training course offered in Tennessee in partnership with the Recovery Court.</a:t>
            </a:r>
          </a:p>
        </p:txBody>
      </p:sp>
      <p:sp>
        <p:nvSpPr>
          <p:cNvPr id="4" name="Slide Number Placeholder 3"/>
          <p:cNvSpPr>
            <a:spLocks noGrp="1"/>
          </p:cNvSpPr>
          <p:nvPr>
            <p:ph type="sldNum" sz="quarter" idx="5"/>
          </p:nvPr>
        </p:nvSpPr>
        <p:spPr/>
        <p:txBody>
          <a:bodyPr/>
          <a:lstStyle/>
          <a:p>
            <a:fld id="{3AC6ECF5-F6AB-4E4B-9310-65569997CF8A}" type="slidenum">
              <a:rPr lang="en-US" smtClean="0"/>
              <a:t>34</a:t>
            </a:fld>
            <a:endParaRPr lang="en-US"/>
          </a:p>
        </p:txBody>
      </p:sp>
    </p:spTree>
    <p:extLst>
      <p:ext uri="{BB962C8B-B14F-4D97-AF65-F5344CB8AC3E}">
        <p14:creationId xmlns:p14="http://schemas.microsoft.com/office/powerpoint/2010/main" val="2559939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photo from Blount County. These participants are working on the nutrition model which is part of the curriculum. At the end of the module, the students go shopping for ingredients and prepare a meal for the class. It’s a great example of an active curriculum where students are engaged in the work. </a:t>
            </a:r>
          </a:p>
        </p:txBody>
      </p:sp>
      <p:sp>
        <p:nvSpPr>
          <p:cNvPr id="4" name="Slide Number Placeholder 3"/>
          <p:cNvSpPr>
            <a:spLocks noGrp="1"/>
          </p:cNvSpPr>
          <p:nvPr>
            <p:ph type="sldNum" sz="quarter" idx="5"/>
          </p:nvPr>
        </p:nvSpPr>
        <p:spPr/>
        <p:txBody>
          <a:bodyPr/>
          <a:lstStyle/>
          <a:p>
            <a:pPr defTabSz="892500">
              <a:defRPr/>
            </a:pPr>
            <a:fld id="{3B680349-3BEF-4278-8301-0A6158E9A280}" type="slidenum">
              <a:rPr lang="en-US">
                <a:solidFill>
                  <a:prstClr val="black"/>
                </a:solidFill>
                <a:latin typeface="Calibri" panose="020F0502020204030204"/>
              </a:rPr>
              <a:pPr defTabSz="892500">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5570112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example of social services and recovery support is available through the Kalamazoo Public Library. The Southwest Michigan Recovery Institute provides access to peer navigators. These peer navigators work in the library and look for opportunities to provide some support. Some days this could be with giving them access to a phone to make a call, or it may be connecting them to a local shelter or housing assistance. And sometimes, they are literally just someone to talk to. With compassion and patience. </a:t>
            </a:r>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36</a:t>
            </a:fld>
            <a:endParaRPr lang="en-US"/>
          </a:p>
        </p:txBody>
      </p:sp>
    </p:spTree>
    <p:extLst>
      <p:ext uri="{BB962C8B-B14F-4D97-AF65-F5344CB8AC3E}">
        <p14:creationId xmlns:p14="http://schemas.microsoft.com/office/powerpoint/2010/main" val="17156104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Medication disposal is a preventative measure that is being take by some libraries. One aspect of prevention is removing unused medication from the home. These bags are available from the Twinsburg Public Library, and a user can put any unwanted pills into the pouch, add water and seal the pouch and it renders the pills inactive. </a:t>
            </a:r>
          </a:p>
        </p:txBody>
      </p:sp>
      <p:sp>
        <p:nvSpPr>
          <p:cNvPr id="4" name="Slide Number Placeholder 3"/>
          <p:cNvSpPr>
            <a:spLocks noGrp="1"/>
          </p:cNvSpPr>
          <p:nvPr>
            <p:ph type="sldNum" sz="quarter" idx="5"/>
          </p:nvPr>
        </p:nvSpPr>
        <p:spPr/>
        <p:txBody>
          <a:bodyPr/>
          <a:lstStyle/>
          <a:p>
            <a:fld id="{3B680349-3BEF-4278-8301-0A6158E9A280}" type="slidenum">
              <a:rPr lang="en-US" smtClean="0"/>
              <a:t>37</a:t>
            </a:fld>
            <a:endParaRPr lang="en-US"/>
          </a:p>
        </p:txBody>
      </p:sp>
    </p:spTree>
    <p:extLst>
      <p:ext uri="{BB962C8B-B14F-4D97-AF65-F5344CB8AC3E}">
        <p14:creationId xmlns:p14="http://schemas.microsoft.com/office/powerpoint/2010/main" val="1373609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50913"/>
            <a:ext cx="5314950" cy="2990850"/>
          </a:xfrm>
        </p:spPr>
      </p:sp>
      <p:sp>
        <p:nvSpPr>
          <p:cNvPr id="3" name="Notes Placeholder 2"/>
          <p:cNvSpPr>
            <a:spLocks noGrp="1"/>
          </p:cNvSpPr>
          <p:nvPr>
            <p:ph type="body" idx="1"/>
          </p:nvPr>
        </p:nvSpPr>
        <p:spPr>
          <a:xfrm>
            <a:off x="412453" y="4058653"/>
            <a:ext cx="6195017" cy="4774002"/>
          </a:xfrm>
        </p:spPr>
        <p:txBody>
          <a:bodyPr/>
          <a:lstStyle/>
          <a:p>
            <a:r>
              <a:rPr lang="en-US" dirty="0"/>
              <a:t>Libraries working with health departments came up in several of the case studies that we conducted. It’s a natural fit because of the type of activities and concerns that surface with addiction and overdose. These are government-funded organizations that often have responsibility for public health concerns, which would include the opioid epidemic. </a:t>
            </a:r>
          </a:p>
          <a:p>
            <a:endParaRPr lang="en-US" dirty="0"/>
          </a:p>
          <a:p>
            <a:r>
              <a:rPr lang="en-US" dirty="0"/>
              <a:t>Another example we found was a library partnering with Recovery Court – this type of court is focused on addressing individuals who have been in prison for drug offenses. Through this partnership the library provides life skills training to participants in Recovery Court. This life skills training includes things like managing your finances, finding a job, cooking healthy meals. The library designed the curriculum for these classes and offers all of the training. It was well-aligned with the training that the library already provided in the community and it is a highly-valued partnership.</a:t>
            </a:r>
          </a:p>
          <a:p>
            <a:endParaRPr lang="en-US" dirty="0"/>
          </a:p>
          <a:p>
            <a:r>
              <a:rPr lang="en-US" dirty="0"/>
              <a:t>Other examples of partnerships include those with non-profit organizations that are working in this area. One example includes an organization in Utah that provides the opioid overdose antidote naloxone for free and the library then distributes it to the public. Another organization helps to place peer navigators in the community, to help people access local services more readily. </a:t>
            </a:r>
          </a:p>
        </p:txBody>
      </p:sp>
      <p:sp>
        <p:nvSpPr>
          <p:cNvPr id="4" name="Slide Number Placeholder 3"/>
          <p:cNvSpPr>
            <a:spLocks noGrp="1"/>
          </p:cNvSpPr>
          <p:nvPr>
            <p:ph type="sldNum" sz="quarter" idx="5"/>
          </p:nvPr>
        </p:nvSpPr>
        <p:spPr/>
        <p:txBody>
          <a:bodyPr/>
          <a:lstStyle/>
          <a:p>
            <a:fld id="{3B680349-3BEF-4278-8301-0A6158E9A280}" type="slidenum">
              <a:rPr lang="en-US" smtClean="0"/>
              <a:t>38</a:t>
            </a:fld>
            <a:endParaRPr lang="en-US"/>
          </a:p>
        </p:txBody>
      </p:sp>
    </p:spTree>
    <p:extLst>
      <p:ext uri="{BB962C8B-B14F-4D97-AF65-F5344CB8AC3E}">
        <p14:creationId xmlns:p14="http://schemas.microsoft.com/office/powerpoint/2010/main" val="32098659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85000">
              <a:defRPr/>
            </a:pPr>
            <a:r>
              <a:rPr lang="en-US" dirty="0"/>
              <a:t>The next few slides represent a few examples of the types of programming and services that we found in the libraries that were interviewed for these case studies.</a:t>
            </a:r>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39</a:t>
            </a:fld>
            <a:endParaRPr lang="en-US"/>
          </a:p>
        </p:txBody>
      </p:sp>
    </p:spTree>
    <p:extLst>
      <p:ext uri="{BB962C8B-B14F-4D97-AF65-F5344CB8AC3E}">
        <p14:creationId xmlns:p14="http://schemas.microsoft.com/office/powerpoint/2010/main" val="2534375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 may be asking, “What does this have to do with libraries?”</a:t>
            </a:r>
          </a:p>
          <a:p>
            <a:endParaRPr lang="en-US" dirty="0"/>
          </a:p>
          <a:p>
            <a:r>
              <a:rPr lang="en-US" dirty="0"/>
              <a:t>These are just a few headlines from news media in the United States about the impact that this crisis is having on U.S. public libraries. Over the past few years, stories like these have been common, as communities face the realities of opioid addiction and overdose – and libraries certainly have not been spared. </a:t>
            </a:r>
          </a:p>
          <a:p>
            <a:endParaRPr lang="en-US" dirty="0"/>
          </a:p>
          <a:p>
            <a:r>
              <a:rPr lang="en-US" dirty="0"/>
              <a:t>Headlines like these, as well as ongoing concerns and questions raised by library staff in all the places that they meet, such as at conferences and in meetings as well as in the online space through listservs and emails, prompted us to look at how we could capture and share how libraries are responding to the opioid epidemic with their communities. </a:t>
            </a:r>
          </a:p>
        </p:txBody>
      </p:sp>
      <p:sp>
        <p:nvSpPr>
          <p:cNvPr id="4" name="Slide Number Placeholder 3"/>
          <p:cNvSpPr>
            <a:spLocks noGrp="1"/>
          </p:cNvSpPr>
          <p:nvPr>
            <p:ph type="sldNum" sz="quarter" idx="5"/>
          </p:nvPr>
        </p:nvSpPr>
        <p:spPr/>
        <p:txBody>
          <a:bodyPr/>
          <a:lstStyle/>
          <a:p>
            <a:fld id="{3B680349-3BEF-4278-8301-0A6158E9A280}" type="slidenum">
              <a:rPr lang="en-US" smtClean="0"/>
              <a:t>4</a:t>
            </a:fld>
            <a:endParaRPr lang="en-US"/>
          </a:p>
        </p:txBody>
      </p:sp>
    </p:spTree>
    <p:extLst>
      <p:ext uri="{BB962C8B-B14F-4D97-AF65-F5344CB8AC3E}">
        <p14:creationId xmlns:p14="http://schemas.microsoft.com/office/powerpoint/2010/main" val="2552983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40</a:t>
            </a:fld>
            <a:endParaRPr lang="en-US"/>
          </a:p>
        </p:txBody>
      </p:sp>
    </p:spTree>
    <p:extLst>
      <p:ext uri="{BB962C8B-B14F-4D97-AF65-F5344CB8AC3E}">
        <p14:creationId xmlns:p14="http://schemas.microsoft.com/office/powerpoint/2010/main" val="62919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9450" y="800100"/>
            <a:ext cx="5661025" cy="3184525"/>
          </a:xfrm>
        </p:spPr>
      </p:sp>
      <p:sp>
        <p:nvSpPr>
          <p:cNvPr id="3" name="Notes Placeholder 2"/>
          <p:cNvSpPr>
            <a:spLocks noGrp="1"/>
          </p:cNvSpPr>
          <p:nvPr>
            <p:ph type="body" idx="1"/>
          </p:nvPr>
        </p:nvSpPr>
        <p:spPr/>
        <p:txBody>
          <a:bodyPr/>
          <a:lstStyle/>
          <a:p>
            <a:pPr defTabSz="1785000">
              <a:defRPr/>
            </a:pPr>
            <a:r>
              <a:rPr lang="en-US" dirty="0"/>
              <a:t>A few key outputs resulted from the opioid response activities and were mentioned by interviewees. The most commonly mentioned output was an increase in the number of resources available for the community. This included things like naloxone kits, distributed books, and </a:t>
            </a:r>
            <a:r>
              <a:rPr lang="en-US" dirty="0" err="1"/>
              <a:t>Deterra</a:t>
            </a:r>
            <a:r>
              <a:rPr lang="en-US" dirty="0"/>
              <a:t> bags. Other key outputs were the development of new partnerships, reaching other libraries and community organizations, and addressing stigma.</a:t>
            </a:r>
          </a:p>
        </p:txBody>
      </p:sp>
      <p:sp>
        <p:nvSpPr>
          <p:cNvPr id="4" name="Slide Number Placeholder 3"/>
          <p:cNvSpPr>
            <a:spLocks noGrp="1"/>
          </p:cNvSpPr>
          <p:nvPr>
            <p:ph type="sldNum" sz="quarter" idx="5"/>
          </p:nvPr>
        </p:nvSpPr>
        <p:spPr/>
        <p:txBody>
          <a:bodyPr/>
          <a:lstStyle/>
          <a:p>
            <a:fld id="{3B680349-3BEF-4278-8301-0A6158E9A280}" type="slidenum">
              <a:rPr lang="en-US" smtClean="0"/>
              <a:t>41</a:t>
            </a:fld>
            <a:endParaRPr lang="en-US"/>
          </a:p>
        </p:txBody>
      </p:sp>
    </p:spTree>
    <p:extLst>
      <p:ext uri="{BB962C8B-B14F-4D97-AF65-F5344CB8AC3E}">
        <p14:creationId xmlns:p14="http://schemas.microsoft.com/office/powerpoint/2010/main" val="529360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did find that formal evaluation was lacking for most of these programs, primarily because of a concern around privacy. These are a few quotes from interviewees about evaluating these services. They shared that seeking help for an issue related to opioid misuse can be a highly sensitive request. And again, the stigma attached to drug use is real, and there can be perceived consequences from individuals who are seeking information – whether it’s an individual who needs help, or someone who is seeking support for a friend or family member. This concern absolutely plays out in how libraries are collecting information about patrons using services connected to the opioid crisis. </a:t>
            </a:r>
          </a:p>
          <a:p>
            <a:endParaRPr lang="en-US" dirty="0"/>
          </a:p>
          <a:p>
            <a:r>
              <a:rPr lang="en-US" dirty="0"/>
              <a:t>Interviewees indicated that confidentiality is critical to being able to provide services, which has made capturing any information about the long-term impact of their efforts very difficult. Instead, we found that more libraries focusing on the number of people served and capturing anecdotal information from staff as it becomes available.</a:t>
            </a:r>
          </a:p>
        </p:txBody>
      </p:sp>
      <p:sp>
        <p:nvSpPr>
          <p:cNvPr id="4" name="Slide Number Placeholder 3"/>
          <p:cNvSpPr>
            <a:spLocks noGrp="1"/>
          </p:cNvSpPr>
          <p:nvPr>
            <p:ph type="sldNum" sz="quarter" idx="5"/>
          </p:nvPr>
        </p:nvSpPr>
        <p:spPr/>
        <p:txBody>
          <a:bodyPr/>
          <a:lstStyle/>
          <a:p>
            <a:fld id="{3B680349-3BEF-4278-8301-0A6158E9A280}" type="slidenum">
              <a:rPr lang="en-US" smtClean="0"/>
              <a:t>42</a:t>
            </a:fld>
            <a:endParaRPr lang="en-US"/>
          </a:p>
        </p:txBody>
      </p:sp>
    </p:spTree>
    <p:extLst>
      <p:ext uri="{BB962C8B-B14F-4D97-AF65-F5344CB8AC3E}">
        <p14:creationId xmlns:p14="http://schemas.microsoft.com/office/powerpoint/2010/main" val="27305743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821057">
              <a:defRPr/>
            </a:pPr>
            <a:r>
              <a:rPr lang="en-US" i="0" dirty="0"/>
              <a:t>Looking more at the partnerships, some of the advantages outlined here won’t come as a surprise. These are exactly the kinds of things that surface when organizations collaborate successfully, and it is certainly what we are seeing in this project as well. </a:t>
            </a:r>
          </a:p>
          <a:p>
            <a:pPr defTabSz="1821057">
              <a:defRPr/>
            </a:pPr>
            <a:endParaRPr lang="en-US" i="0" dirty="0"/>
          </a:p>
          <a:p>
            <a:pPr defTabSz="1821057">
              <a:defRPr/>
            </a:pPr>
            <a:r>
              <a:rPr lang="en-US" i="0" dirty="0"/>
              <a:t>One of the key parts of this work is that these relationships won’t just serve the needs of the opioid crisis, but rather, this can be something that has lasting impact as trust develops between organizations who can rely on each other as the needs in the community change. </a:t>
            </a:r>
          </a:p>
          <a:p>
            <a:pPr defTabSz="1821057">
              <a:defRPr/>
            </a:pPr>
            <a:endParaRPr lang="en-US" i="0" dirty="0"/>
          </a:p>
          <a:p>
            <a:pPr defTabSz="1821057">
              <a:defRPr/>
            </a:pPr>
            <a:endParaRPr lang="en-US" i="0" dirty="0"/>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43</a:t>
            </a:fld>
            <a:endParaRPr lang="en-US"/>
          </a:p>
        </p:txBody>
      </p:sp>
    </p:spTree>
    <p:extLst>
      <p:ext uri="{BB962C8B-B14F-4D97-AF65-F5344CB8AC3E}">
        <p14:creationId xmlns:p14="http://schemas.microsoft.com/office/powerpoint/2010/main" val="10782352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mentioned that part of the interview protocol is talking to community members who used the services provided by the library and their partners. We recruited community members from each location, and interviewed up to three of them about their experiences.</a:t>
            </a:r>
          </a:p>
          <a:p>
            <a:endParaRPr lang="en-US" dirty="0"/>
          </a:p>
          <a:p>
            <a:r>
              <a:rPr lang="en-US" dirty="0"/>
              <a:t>I wanted to share a few of these because they can be quite impactful and give you a sense of how important this work can be. This quote is from a community member who was sees the opportunity to hang out with librarians and be treated like a human as phenomenal.</a:t>
            </a:r>
          </a:p>
        </p:txBody>
      </p:sp>
      <p:sp>
        <p:nvSpPr>
          <p:cNvPr id="4" name="Slide Number Placeholder 3"/>
          <p:cNvSpPr>
            <a:spLocks noGrp="1"/>
          </p:cNvSpPr>
          <p:nvPr>
            <p:ph type="sldNum" sz="quarter" idx="5"/>
          </p:nvPr>
        </p:nvSpPr>
        <p:spPr/>
        <p:txBody>
          <a:bodyPr/>
          <a:lstStyle/>
          <a:p>
            <a:fld id="{3B680349-3BEF-4278-8301-0A6158E9A280}" type="slidenum">
              <a:rPr lang="en-US" smtClean="0"/>
              <a:t>44</a:t>
            </a:fld>
            <a:endParaRPr lang="en-US"/>
          </a:p>
        </p:txBody>
      </p:sp>
    </p:spTree>
    <p:extLst>
      <p:ext uri="{BB962C8B-B14F-4D97-AF65-F5344CB8AC3E}">
        <p14:creationId xmlns:p14="http://schemas.microsoft.com/office/powerpoint/2010/main" val="35894516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quote came from a community member who received training on how to administer naloxone, which can reverse an opioid overdose. This perceived sense of being better prepared to help someone is huge. Knowing that naloxone is available and how to use it can lead to helping someone survive an overdose. </a:t>
            </a:r>
          </a:p>
        </p:txBody>
      </p:sp>
      <p:sp>
        <p:nvSpPr>
          <p:cNvPr id="4" name="Slide Number Placeholder 3"/>
          <p:cNvSpPr>
            <a:spLocks noGrp="1"/>
          </p:cNvSpPr>
          <p:nvPr>
            <p:ph type="sldNum" sz="quarter" idx="5"/>
          </p:nvPr>
        </p:nvSpPr>
        <p:spPr/>
        <p:txBody>
          <a:bodyPr/>
          <a:lstStyle/>
          <a:p>
            <a:fld id="{3B680349-3BEF-4278-8301-0A6158E9A280}" type="slidenum">
              <a:rPr lang="en-US" smtClean="0"/>
              <a:t>45</a:t>
            </a:fld>
            <a:endParaRPr lang="en-US"/>
          </a:p>
        </p:txBody>
      </p:sp>
    </p:spTree>
    <p:extLst>
      <p:ext uri="{BB962C8B-B14F-4D97-AF65-F5344CB8AC3E}">
        <p14:creationId xmlns:p14="http://schemas.microsoft.com/office/powerpoint/2010/main" val="24553670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community member also spoke to the importance of being trained and aware of ways that you can help people who are addicted. He has felt this need directly when someone died outside of his church two years ago. By participating in the training provided by the library and their partner, he was able to get more information to support his community and possibly prevent another tragedy. </a:t>
            </a:r>
          </a:p>
        </p:txBody>
      </p:sp>
      <p:sp>
        <p:nvSpPr>
          <p:cNvPr id="4" name="Slide Number Placeholder 3"/>
          <p:cNvSpPr>
            <a:spLocks noGrp="1"/>
          </p:cNvSpPr>
          <p:nvPr>
            <p:ph type="sldNum" sz="quarter" idx="5"/>
          </p:nvPr>
        </p:nvSpPr>
        <p:spPr/>
        <p:txBody>
          <a:bodyPr/>
          <a:lstStyle/>
          <a:p>
            <a:fld id="{3B680349-3BEF-4278-8301-0A6158E9A280}" type="slidenum">
              <a:rPr lang="en-US" smtClean="0"/>
              <a:t>46</a:t>
            </a:fld>
            <a:endParaRPr lang="en-US"/>
          </a:p>
        </p:txBody>
      </p:sp>
    </p:spTree>
    <p:extLst>
      <p:ext uri="{BB962C8B-B14F-4D97-AF65-F5344CB8AC3E}">
        <p14:creationId xmlns:p14="http://schemas.microsoft.com/office/powerpoint/2010/main" val="1501425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this was shared with someone who has been speaking with a peer navigator who works out of the library. The interviewee shared that the access to a peer navigator makes a difference in his willingness to share his story and ask someone for help. He valued the fact that peer navigator has had experiences similar to his own and that made him more relatable to the patron.</a:t>
            </a:r>
          </a:p>
          <a:p>
            <a:endParaRPr lang="en-US" dirty="0"/>
          </a:p>
          <a:p>
            <a:r>
              <a:rPr lang="en-US" dirty="0"/>
              <a:t>In the past, he felt that people without that shared experience would talk down to him and really couldn’t understand where he was coming from and the road that he had traveled. But a peer navigator is someone who has been there and that makes a difference to him.  </a:t>
            </a:r>
          </a:p>
        </p:txBody>
      </p:sp>
      <p:sp>
        <p:nvSpPr>
          <p:cNvPr id="4" name="Slide Number Placeholder 3"/>
          <p:cNvSpPr>
            <a:spLocks noGrp="1"/>
          </p:cNvSpPr>
          <p:nvPr>
            <p:ph type="sldNum" sz="quarter" idx="5"/>
          </p:nvPr>
        </p:nvSpPr>
        <p:spPr/>
        <p:txBody>
          <a:bodyPr/>
          <a:lstStyle/>
          <a:p>
            <a:fld id="{3B680349-3BEF-4278-8301-0A6158E9A280}" type="slidenum">
              <a:rPr lang="en-US" smtClean="0"/>
              <a:t>47</a:t>
            </a:fld>
            <a:endParaRPr lang="en-US"/>
          </a:p>
        </p:txBody>
      </p:sp>
    </p:spTree>
    <p:extLst>
      <p:ext uri="{BB962C8B-B14F-4D97-AF65-F5344CB8AC3E}">
        <p14:creationId xmlns:p14="http://schemas.microsoft.com/office/powerpoint/2010/main" val="38210041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680349-3BEF-4278-8301-0A6158E9A280}" type="slidenum">
              <a:rPr lang="en-US" smtClean="0"/>
              <a:t>48</a:t>
            </a:fld>
            <a:endParaRPr lang="en-US"/>
          </a:p>
        </p:txBody>
      </p:sp>
    </p:spTree>
    <p:extLst>
      <p:ext uri="{BB962C8B-B14F-4D97-AF65-F5344CB8AC3E}">
        <p14:creationId xmlns:p14="http://schemas.microsoft.com/office/powerpoint/2010/main" val="23375956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partnerships are such an important part of this work, we want to engage organizations from outside the library field in hearing about what is happening in libraries around the opioid crisis and look for opportunities on how we can all work together in addressing the crisis. Later this summer, we will be inviting organizations to participate in an online webinar where we will encourage the attendees to share their thoughts about the case studies, and to share resources that they think will benefit libraries and the public.</a:t>
            </a:r>
          </a:p>
          <a:p>
            <a:endParaRPr lang="en-US" dirty="0"/>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49</a:t>
            </a:fld>
            <a:endParaRPr lang="en-US"/>
          </a:p>
        </p:txBody>
      </p:sp>
    </p:spTree>
    <p:extLst>
      <p:ext uri="{BB962C8B-B14F-4D97-AF65-F5344CB8AC3E}">
        <p14:creationId xmlns:p14="http://schemas.microsoft.com/office/powerpoint/2010/main" val="651466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50913"/>
            <a:ext cx="5314950" cy="2990850"/>
          </a:xfrm>
        </p:spPr>
      </p:sp>
      <p:sp>
        <p:nvSpPr>
          <p:cNvPr id="3" name="Notes Placeholder 2"/>
          <p:cNvSpPr>
            <a:spLocks noGrp="1"/>
          </p:cNvSpPr>
          <p:nvPr>
            <p:ph type="body" idx="1"/>
          </p:nvPr>
        </p:nvSpPr>
        <p:spPr>
          <a:xfrm>
            <a:off x="313899" y="4335462"/>
            <a:ext cx="6428095" cy="4497193"/>
          </a:xfrm>
        </p:spPr>
        <p:txBody>
          <a:bodyPr/>
          <a:lstStyle/>
          <a:p>
            <a:r>
              <a:rPr lang="en-US" dirty="0"/>
              <a:t>How we got started.</a:t>
            </a:r>
          </a:p>
          <a:p>
            <a:endParaRPr lang="en-US" dirty="0"/>
          </a:p>
          <a:p>
            <a:pPr defTabSz="1785000">
              <a:defRPr/>
            </a:pPr>
            <a:r>
              <a:rPr lang="en-US" dirty="0"/>
              <a:t>These concerns that we heard from library staff prompted OCLC and PLA to partner on offering a free, online townhall in September 2017. This was open to everyone, and it was an opportunity to hear about how this crisis was impacting libraries. We invited speakers ranging from library staff who were creating responses to community partners who had suggestions and ideas for approaches to share their ideas in this webinar, These words on the screen were some of the most common that surfaced in the chat between participants. You’ll note the focus on things like training, staff, and community. As well as things like fentanyl which is often combined with opioids and can be deadly, as well as naloxone and it’s </a:t>
            </a:r>
            <a:r>
              <a:rPr lang="en-US" dirty="0" err="1"/>
              <a:t>namebrand</a:t>
            </a:r>
            <a:r>
              <a:rPr lang="en-US" dirty="0"/>
              <a:t>, “Narcan.” Libraries are responding, but support is needed. Libraries need and want guidance. </a:t>
            </a:r>
          </a:p>
          <a:p>
            <a:endParaRPr lang="en-US" dirty="0"/>
          </a:p>
          <a:p>
            <a:r>
              <a:rPr lang="en-US" dirty="0"/>
              <a:t>From this webinar, OCLC and PLA decided that we needed to and wanted to do more to address these concerns in the community, so we partnered together on project called “Libraries Respond to the Opioid Crisis with their Communities”</a:t>
            </a:r>
          </a:p>
        </p:txBody>
      </p:sp>
      <p:sp>
        <p:nvSpPr>
          <p:cNvPr id="4" name="Slide Number Placeholder 3"/>
          <p:cNvSpPr>
            <a:spLocks noGrp="1"/>
          </p:cNvSpPr>
          <p:nvPr>
            <p:ph type="sldNum" sz="quarter" idx="5"/>
          </p:nvPr>
        </p:nvSpPr>
        <p:spPr/>
        <p:txBody>
          <a:bodyPr/>
          <a:lstStyle/>
          <a:p>
            <a:fld id="{3B680349-3BEF-4278-8301-0A6158E9A280}" type="slidenum">
              <a:rPr lang="en-US" smtClean="0"/>
              <a:t>5</a:t>
            </a:fld>
            <a:endParaRPr lang="en-US"/>
          </a:p>
        </p:txBody>
      </p:sp>
    </p:spTree>
    <p:extLst>
      <p:ext uri="{BB962C8B-B14F-4D97-AF65-F5344CB8AC3E}">
        <p14:creationId xmlns:p14="http://schemas.microsoft.com/office/powerpoint/2010/main" val="24852720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fall, we will publish a call-to-action white paper that will combine the findings of the case studies and the cross-sector discussions. This is an opportunity for us to highlight the various programs and services that libraries might consider offering. The goal here will be to make sure that libraries can see the value in this and see the kinds of partners that might be able to help them. There isn’t a single solution to this epidemic and each library will need to identify their own path. </a:t>
            </a:r>
          </a:p>
        </p:txBody>
      </p:sp>
      <p:sp>
        <p:nvSpPr>
          <p:cNvPr id="4" name="Slide Number Placeholder 3"/>
          <p:cNvSpPr>
            <a:spLocks noGrp="1"/>
          </p:cNvSpPr>
          <p:nvPr>
            <p:ph type="sldNum" sz="quarter" idx="5"/>
          </p:nvPr>
        </p:nvSpPr>
        <p:spPr/>
        <p:txBody>
          <a:bodyPr/>
          <a:lstStyle/>
          <a:p>
            <a:fld id="{3B680349-3BEF-4278-8301-0A6158E9A280}" type="slidenum">
              <a:rPr lang="en-US" smtClean="0"/>
              <a:t>50</a:t>
            </a:fld>
            <a:endParaRPr lang="en-US"/>
          </a:p>
        </p:txBody>
      </p:sp>
    </p:spTree>
    <p:extLst>
      <p:ext uri="{BB962C8B-B14F-4D97-AF65-F5344CB8AC3E}">
        <p14:creationId xmlns:p14="http://schemas.microsoft.com/office/powerpoint/2010/main" val="13560962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interviewees shared this with the research staff. And it really speaks to the importance of both the research and what is happening. Through the call-to-action white paper, and in presentations like these, we want to help more libraries and more organizations to find the opportunity to work together and help to address this crisis.</a:t>
            </a:r>
          </a:p>
        </p:txBody>
      </p:sp>
      <p:sp>
        <p:nvSpPr>
          <p:cNvPr id="4" name="Slide Number Placeholder 3"/>
          <p:cNvSpPr>
            <a:spLocks noGrp="1"/>
          </p:cNvSpPr>
          <p:nvPr>
            <p:ph type="sldNum" sz="quarter" idx="5"/>
          </p:nvPr>
        </p:nvSpPr>
        <p:spPr/>
        <p:txBody>
          <a:bodyPr/>
          <a:lstStyle/>
          <a:p>
            <a:fld id="{3B680349-3BEF-4278-8301-0A6158E9A280}" type="slidenum">
              <a:rPr lang="en-US" smtClean="0"/>
              <a:t>51</a:t>
            </a:fld>
            <a:endParaRPr lang="en-US"/>
          </a:p>
        </p:txBody>
      </p:sp>
    </p:spTree>
    <p:extLst>
      <p:ext uri="{BB962C8B-B14F-4D97-AF65-F5344CB8AC3E}">
        <p14:creationId xmlns:p14="http://schemas.microsoft.com/office/powerpoint/2010/main" val="33120381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50913"/>
            <a:ext cx="5314950" cy="2990850"/>
          </a:xfrm>
        </p:spPr>
      </p:sp>
      <p:sp>
        <p:nvSpPr>
          <p:cNvPr id="3" name="Notes Placeholder 2"/>
          <p:cNvSpPr>
            <a:spLocks noGrp="1"/>
          </p:cNvSpPr>
          <p:nvPr>
            <p:ph type="body" idx="1"/>
          </p:nvPr>
        </p:nvSpPr>
        <p:spPr>
          <a:xfrm>
            <a:off x="777546" y="4335462"/>
            <a:ext cx="5486776" cy="4231022"/>
          </a:xfrm>
        </p:spPr>
        <p:txBody>
          <a:bodyPr/>
          <a:lstStyle/>
          <a:p>
            <a:r>
              <a:rPr lang="en-US" dirty="0"/>
              <a:t>Our first public webinar is later this month on October 30, where we will share much of the same information that I have been able to share with you today. While the </a:t>
            </a:r>
            <a:r>
              <a:rPr lang="en-US" dirty="0" err="1"/>
              <a:t>timezone</a:t>
            </a:r>
            <a:r>
              <a:rPr lang="en-US" dirty="0"/>
              <a:t> difference will make participation for you at some crazy hour, the webinar will be recorded and available for free for anyone to watch and share. </a:t>
            </a:r>
          </a:p>
          <a:p>
            <a:endParaRPr lang="en-US" dirty="0"/>
          </a:p>
          <a:p>
            <a:r>
              <a:rPr lang="en-US" dirty="0"/>
              <a:t>Also, as part of the project, we published an article in the Journal of Collaborative Librarianship in the spring of this year and will be publishing a part two early next year. Both articles are freely available for download. </a:t>
            </a:r>
          </a:p>
          <a:p>
            <a:endParaRPr lang="en-US" dirty="0"/>
          </a:p>
          <a:p>
            <a:r>
              <a:rPr lang="en-US" dirty="0"/>
              <a:t>Coleman, M., &amp; Connaway, L. S. (2019). Public libraries respond to the opioid crisis in collaboration with their communities: An introduction. </a:t>
            </a:r>
            <a:r>
              <a:rPr lang="en-US" i="1" dirty="0"/>
              <a:t>Collaborative Librarianship, 11</a:t>
            </a:r>
            <a:r>
              <a:rPr lang="en-US" dirty="0"/>
              <a:t>(1), article 8. [Available: </a:t>
            </a:r>
            <a:r>
              <a:rPr lang="en-US" dirty="0">
                <a:hlinkClick r:id="rId3"/>
              </a:rPr>
              <a:t>https://digitalcommons.du.edu/collaborativelibrarianship/vol11/iss1/8]</a:t>
            </a:r>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52</a:t>
            </a:fld>
            <a:endParaRPr lang="en-US"/>
          </a:p>
        </p:txBody>
      </p:sp>
    </p:spTree>
    <p:extLst>
      <p:ext uri="{BB962C8B-B14F-4D97-AF65-F5344CB8AC3E}">
        <p14:creationId xmlns:p14="http://schemas.microsoft.com/office/powerpoint/2010/main" val="2334156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I’ll leave you with something that one of our interviewees, a library board member, shared when asked what they would recommend to people who are just getting started in this area.</a:t>
            </a:r>
          </a:p>
          <a:p>
            <a:endParaRPr lang="en-US" dirty="0"/>
          </a:p>
          <a:p>
            <a:r>
              <a:rPr lang="en-US" dirty="0"/>
              <a:t>Be open. Be open to people, to being human, because a drug addict is a person, and they are suffering. And I guarantee there's a whole group of people connected to them that are suffering too. It's sometimes hard to see when you're dealing with it in the moment, but it's real.”</a:t>
            </a:r>
          </a:p>
          <a:p>
            <a:endParaRPr lang="en-US" dirty="0"/>
          </a:p>
          <a:p>
            <a:r>
              <a:rPr lang="en-US" dirty="0"/>
              <a:t>You’ll be able to read the case studies from this project this summer, and the call to action white paper in the fall. </a:t>
            </a:r>
          </a:p>
          <a:p>
            <a:endParaRPr lang="en-US" dirty="0"/>
          </a:p>
          <a:p>
            <a:r>
              <a:rPr lang="en-US" dirty="0"/>
              <a:t>Thank you.</a:t>
            </a:r>
          </a:p>
        </p:txBody>
      </p:sp>
      <p:sp>
        <p:nvSpPr>
          <p:cNvPr id="4" name="Slide Number Placeholder 3"/>
          <p:cNvSpPr>
            <a:spLocks noGrp="1"/>
          </p:cNvSpPr>
          <p:nvPr>
            <p:ph type="sldNum" sz="quarter" idx="5"/>
          </p:nvPr>
        </p:nvSpPr>
        <p:spPr/>
        <p:txBody>
          <a:bodyPr/>
          <a:lstStyle/>
          <a:p>
            <a:fld id="{3B680349-3BEF-4278-8301-0A6158E9A280}" type="slidenum">
              <a:rPr lang="en-US" smtClean="0"/>
              <a:t>53</a:t>
            </a:fld>
            <a:endParaRPr lang="en-US"/>
          </a:p>
        </p:txBody>
      </p:sp>
    </p:spTree>
    <p:extLst>
      <p:ext uri="{BB962C8B-B14F-4D97-AF65-F5344CB8AC3E}">
        <p14:creationId xmlns:p14="http://schemas.microsoft.com/office/powerpoint/2010/main" val="12281656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36FF5E-BADC-42B7-9C31-6088963E1169}" type="slidenum">
              <a:rPr lang="en-US" smtClean="0"/>
              <a:t>54</a:t>
            </a:fld>
            <a:endParaRPr lang="en-US"/>
          </a:p>
        </p:txBody>
      </p:sp>
    </p:spTree>
    <p:extLst>
      <p:ext uri="{BB962C8B-B14F-4D97-AF65-F5344CB8AC3E}">
        <p14:creationId xmlns:p14="http://schemas.microsoft.com/office/powerpoint/2010/main" val="34221177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85000">
              <a:defRPr/>
            </a:pPr>
            <a:r>
              <a:rPr lang="en-US" dirty="0"/>
              <a:t>OCLC’s WebJunction program has been exploring how public librarians use and strengthen Wikipedia. It began in 2017 with an online course Wikipedia + Libraries: Better Together, which helped US public library staff recognize the shared mission, vision, and community backing between libraries and Wikipedia. The course ran for 9 weeks in September to November 2017.</a:t>
            </a:r>
          </a:p>
          <a:p>
            <a:endParaRPr lang="en-US" dirty="0"/>
          </a:p>
          <a:p>
            <a:r>
              <a:rPr lang="en-US" dirty="0"/>
              <a:t>The project was funded by the John S. and James L. Knight Foundation and the Wikimedia Foundation</a:t>
            </a:r>
          </a:p>
          <a:p>
            <a:endParaRPr lang="en-US" dirty="0"/>
          </a:p>
          <a:p>
            <a:endParaRPr lang="en-US" dirty="0"/>
          </a:p>
        </p:txBody>
      </p:sp>
      <p:sp>
        <p:nvSpPr>
          <p:cNvPr id="4" name="Slide Number Placeholder 3"/>
          <p:cNvSpPr>
            <a:spLocks noGrp="1"/>
          </p:cNvSpPr>
          <p:nvPr>
            <p:ph type="sldNum" sz="quarter" idx="10"/>
          </p:nvPr>
        </p:nvSpPr>
        <p:spPr/>
        <p:txBody>
          <a:bodyPr/>
          <a:lstStyle/>
          <a:p>
            <a:pPr defTabSz="892500">
              <a:defRPr/>
            </a:pPr>
            <a:fld id="{68460272-78FC-4250-85A2-EFF8CEFCF14F}" type="slidenum">
              <a:rPr lang="en-US">
                <a:solidFill>
                  <a:prstClr val="black"/>
                </a:solidFill>
                <a:latin typeface="Arial Regular"/>
              </a:rPr>
              <a:pPr defTabSz="892500">
                <a:defRPr/>
              </a:pPr>
              <a:t>55</a:t>
            </a:fld>
            <a:endParaRPr lang="en-US" dirty="0">
              <a:solidFill>
                <a:prstClr val="black"/>
              </a:solidFill>
              <a:latin typeface="Arial Regular"/>
            </a:endParaRPr>
          </a:p>
        </p:txBody>
      </p:sp>
    </p:spTree>
    <p:extLst>
      <p:ext uri="{BB962C8B-B14F-4D97-AF65-F5344CB8AC3E}">
        <p14:creationId xmlns:p14="http://schemas.microsoft.com/office/powerpoint/2010/main" val="28967618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50913"/>
            <a:ext cx="5314950" cy="2990850"/>
          </a:xfrm>
        </p:spPr>
      </p:sp>
      <p:sp>
        <p:nvSpPr>
          <p:cNvPr id="3" name="Notes Placeholder 2"/>
          <p:cNvSpPr>
            <a:spLocks noGrp="1"/>
          </p:cNvSpPr>
          <p:nvPr>
            <p:ph type="body" idx="1"/>
          </p:nvPr>
        </p:nvSpPr>
        <p:spPr/>
        <p:txBody>
          <a:bodyPr/>
          <a:lstStyle/>
          <a:p>
            <a:pPr defTabSz="1785000">
              <a:defRPr/>
            </a:pPr>
            <a:r>
              <a:rPr lang="en-US" dirty="0"/>
              <a:t>The Wikipedia + Libraries course strengthened ties between US public libraries and </a:t>
            </a:r>
            <a:r>
              <a:rPr lang="en-US" dirty="0">
                <a:hlinkClick r:id="rId3" tooltip="Wikipedia">
                  <a:extLst>
                    <a:ext uri="{A12FA001-AC4F-418D-AE19-62706E023703}">
                      <ahyp:hlinkClr xmlns:ahyp="http://schemas.microsoft.com/office/drawing/2018/hyperlinkcolor" val="tx"/>
                    </a:ext>
                  </a:extLst>
                </a:hlinkClick>
              </a:rPr>
              <a:t>Wikipedia</a:t>
            </a:r>
            <a:r>
              <a:rPr lang="en-US" dirty="0"/>
              <a:t>, to expand public access to authoritative information and serve public libraries’ diverse communities. Participants in the course went on to use Wikipedia for information literacy training and community-building, and many became Wikipedia editors, contributing their librarian expertise to improve the resource. </a:t>
            </a:r>
          </a:p>
          <a:p>
            <a:pPr defTabSz="1785000">
              <a:defRPr/>
            </a:pPr>
            <a:endParaRPr lang="en-US" dirty="0"/>
          </a:p>
          <a:p>
            <a:pPr defTabSz="1785000">
              <a:defRPr/>
            </a:pPr>
            <a:r>
              <a:rPr lang="en-US" dirty="0"/>
              <a:t>Resources and stories are available on WebJunction at </a:t>
            </a:r>
            <a:r>
              <a:rPr lang="en-US" b="1" dirty="0"/>
              <a:t>oc.lc/</a:t>
            </a:r>
            <a:r>
              <a:rPr lang="en-US" b="1" dirty="0" err="1"/>
              <a:t>oclc-wikilib</a:t>
            </a:r>
            <a:endParaRPr lang="en-US" b="1" dirty="0"/>
          </a:p>
          <a:p>
            <a:endParaRPr lang="en-US" dirty="0"/>
          </a:p>
          <a:p>
            <a:r>
              <a:rPr lang="en-US" dirty="0"/>
              <a:t>Allison Frick (left) and Christina </a:t>
            </a:r>
            <a:r>
              <a:rPr lang="en-US" dirty="0" err="1"/>
              <a:t>Riehman</a:t>
            </a:r>
            <a:r>
              <a:rPr lang="en-US" dirty="0"/>
              <a:t>-Murphy, a librarian at Penn State, partnered to organize an information literacy event focused on women in science. Credit: Courtesy Allison Frick.</a:t>
            </a:r>
          </a:p>
        </p:txBody>
      </p:sp>
      <p:sp>
        <p:nvSpPr>
          <p:cNvPr id="4" name="Slide Number Placeholder 3"/>
          <p:cNvSpPr>
            <a:spLocks noGrp="1"/>
          </p:cNvSpPr>
          <p:nvPr>
            <p:ph type="sldNum" sz="quarter" idx="5"/>
          </p:nvPr>
        </p:nvSpPr>
        <p:spPr/>
        <p:txBody>
          <a:bodyPr/>
          <a:lstStyle/>
          <a:p>
            <a:fld id="{6536FF5E-BADC-42B7-9C31-6088963E1169}" type="slidenum">
              <a:rPr lang="en-US" smtClean="0"/>
              <a:t>56</a:t>
            </a:fld>
            <a:endParaRPr lang="en-US"/>
          </a:p>
        </p:txBody>
      </p:sp>
    </p:spTree>
    <p:extLst>
      <p:ext uri="{BB962C8B-B14F-4D97-AF65-F5344CB8AC3E}">
        <p14:creationId xmlns:p14="http://schemas.microsoft.com/office/powerpoint/2010/main" val="8535039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8825" y="777875"/>
            <a:ext cx="5578475" cy="3138488"/>
          </a:xfrm>
        </p:spPr>
      </p:sp>
      <p:sp>
        <p:nvSpPr>
          <p:cNvPr id="3" name="Notes Placeholder 2"/>
          <p:cNvSpPr>
            <a:spLocks noGrp="1"/>
          </p:cNvSpPr>
          <p:nvPr>
            <p:ph type="body" idx="1"/>
          </p:nvPr>
        </p:nvSpPr>
        <p:spPr/>
        <p:txBody>
          <a:bodyPr/>
          <a:lstStyle/>
          <a:p>
            <a:pPr defTabSz="1785000">
              <a:defRPr/>
            </a:pPr>
            <a:r>
              <a:rPr lang="en-US" dirty="0"/>
              <a:t>Now WebJunction has partnered with the National Network of Libraries for Medicine (NNLM), with funding from the Mid-Continental Region (NNLM-MCR) to train public library staff to strengthen Wikipedia as a resource for health and medical information, both for patrons and for the health and medical community.</a:t>
            </a:r>
          </a:p>
          <a:p>
            <a:r>
              <a:rPr lang="en-US" dirty="0"/>
              <a:t>Library staff who have engaged with Wikipedia in a variety of ways may still be skeptical about using it as a resource for health and medical information. However, knowing the extent to which people turn to Wikipedia for this kind of information reinforces the need to meet patrons where they are and guide them smartly and safely.</a:t>
            </a:r>
          </a:p>
        </p:txBody>
      </p:sp>
      <p:sp>
        <p:nvSpPr>
          <p:cNvPr id="4" name="Slide Number Placeholder 3"/>
          <p:cNvSpPr>
            <a:spLocks noGrp="1"/>
          </p:cNvSpPr>
          <p:nvPr>
            <p:ph type="sldNum" sz="quarter" idx="10"/>
          </p:nvPr>
        </p:nvSpPr>
        <p:spPr/>
        <p:txBody>
          <a:bodyPr/>
          <a:lstStyle/>
          <a:p>
            <a:pPr defTabSz="892500">
              <a:defRPr/>
            </a:pPr>
            <a:fld id="{68460272-78FC-4250-85A2-EFF8CEFCF14F}" type="slidenum">
              <a:rPr lang="en-US">
                <a:solidFill>
                  <a:prstClr val="black"/>
                </a:solidFill>
                <a:latin typeface="Calibri" panose="020F0502020204030204"/>
              </a:rPr>
              <a:pPr defTabSz="892500">
                <a:defRPr/>
              </a:pPr>
              <a:t>57</a:t>
            </a:fld>
            <a:endParaRPr lang="en-US">
              <a:solidFill>
                <a:prstClr val="black"/>
              </a:solidFill>
              <a:latin typeface="Calibri" panose="020F0502020204030204"/>
            </a:endParaRPr>
          </a:p>
        </p:txBody>
      </p:sp>
    </p:spTree>
    <p:extLst>
      <p:ext uri="{BB962C8B-B14F-4D97-AF65-F5344CB8AC3E}">
        <p14:creationId xmlns:p14="http://schemas.microsoft.com/office/powerpoint/2010/main" val="20209698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50913"/>
            <a:ext cx="5314950" cy="2990850"/>
          </a:xfrm>
        </p:spPr>
      </p:sp>
      <p:sp>
        <p:nvSpPr>
          <p:cNvPr id="3" name="Notes Placeholder 2"/>
          <p:cNvSpPr>
            <a:spLocks noGrp="1"/>
          </p:cNvSpPr>
          <p:nvPr>
            <p:ph type="body" idx="1"/>
          </p:nvPr>
        </p:nvSpPr>
        <p:spPr/>
        <p:txBody>
          <a:bodyPr/>
          <a:lstStyle/>
          <a:p>
            <a:pPr defTabSz="1785000">
              <a:defRPr/>
            </a:pPr>
            <a:r>
              <a:rPr lang="en-US" dirty="0"/>
              <a:t> Wikipedia is among the largest and most frequently used online references </a:t>
            </a:r>
            <a:r>
              <a:rPr lang="en-US" b="1" dirty="0"/>
              <a:t>for health and medical information seekers</a:t>
            </a:r>
            <a:r>
              <a:rPr lang="en-US" dirty="0"/>
              <a:t>,</a:t>
            </a:r>
          </a:p>
          <a:p>
            <a:pPr defTabSz="1785000">
              <a:defRPr/>
            </a:pPr>
            <a:r>
              <a:rPr lang="en-US" dirty="0"/>
              <a:t>It has 223,784 health &amp; medical articles in 281 languages; over 34,000 just in English language</a:t>
            </a:r>
          </a:p>
          <a:p>
            <a:pPr defTabSz="1785000">
              <a:defRPr/>
            </a:pPr>
            <a:endParaRPr lang="en-US" dirty="0"/>
          </a:p>
          <a:p>
            <a:pPr defTabSz="1785000">
              <a:defRPr/>
            </a:pPr>
            <a:r>
              <a:rPr lang="en-US" dirty="0"/>
              <a:t>Research shows that people go to Wikipedia to look for information on health and medical topics for themselves and for friends and family. Patients and their caregivers, friends and family will seek out health and medical information to scaffold and inform their encounters with medical providers, both before and after diagnoses (Foster 2017). </a:t>
            </a:r>
          </a:p>
          <a:p>
            <a:pPr defTabSz="1785000">
              <a:defRPr/>
            </a:pPr>
            <a:endParaRPr lang="en-US" dirty="0"/>
          </a:p>
          <a:p>
            <a:pPr defTabSz="1785000">
              <a:defRPr/>
            </a:pPr>
            <a:r>
              <a:rPr lang="en-US" dirty="0"/>
              <a:t>Foster, D.M. 2017. “Being Sick Online: Exchanges of Medical Knowledge on the Internet.” Dissertation. University of Michigan. </a:t>
            </a:r>
          </a:p>
          <a:p>
            <a:pPr defTabSz="1785000">
              <a:defRPr/>
            </a:pPr>
            <a:endParaRPr lang="en-US" dirty="0"/>
          </a:p>
        </p:txBody>
      </p:sp>
      <p:sp>
        <p:nvSpPr>
          <p:cNvPr id="4" name="Slide Number Placeholder 3"/>
          <p:cNvSpPr>
            <a:spLocks noGrp="1"/>
          </p:cNvSpPr>
          <p:nvPr>
            <p:ph type="sldNum" sz="quarter" idx="10"/>
          </p:nvPr>
        </p:nvSpPr>
        <p:spPr/>
        <p:txBody>
          <a:bodyPr/>
          <a:lstStyle/>
          <a:p>
            <a:pPr defTabSz="892500">
              <a:defRPr/>
            </a:pPr>
            <a:fld id="{6536FF5E-BADC-42B7-9C31-6088963E1169}" type="slidenum">
              <a:rPr lang="en-US">
                <a:solidFill>
                  <a:prstClr val="black"/>
                </a:solidFill>
                <a:latin typeface="Calibri"/>
              </a:rPr>
              <a:pPr defTabSz="892500">
                <a:defRPr/>
              </a:pPr>
              <a:t>58</a:t>
            </a:fld>
            <a:endParaRPr lang="en-US">
              <a:solidFill>
                <a:prstClr val="black"/>
              </a:solidFill>
              <a:latin typeface="Calibri"/>
            </a:endParaRPr>
          </a:p>
        </p:txBody>
      </p:sp>
    </p:spTree>
    <p:extLst>
      <p:ext uri="{BB962C8B-B14F-4D97-AF65-F5344CB8AC3E}">
        <p14:creationId xmlns:p14="http://schemas.microsoft.com/office/powerpoint/2010/main" val="23398844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50913"/>
            <a:ext cx="5314950" cy="2990850"/>
          </a:xfrm>
        </p:spPr>
      </p:sp>
      <p:sp>
        <p:nvSpPr>
          <p:cNvPr id="3" name="Notes Placeholder 2"/>
          <p:cNvSpPr>
            <a:spLocks noGrp="1"/>
          </p:cNvSpPr>
          <p:nvPr>
            <p:ph type="body" idx="1"/>
          </p:nvPr>
        </p:nvSpPr>
        <p:spPr>
          <a:xfrm>
            <a:off x="777546" y="4335462"/>
            <a:ext cx="5486776" cy="4330866"/>
          </a:xfrm>
        </p:spPr>
        <p:txBody>
          <a:bodyPr/>
          <a:lstStyle/>
          <a:p>
            <a:pPr defTabSz="1785000">
              <a:defRPr/>
            </a:pPr>
            <a:r>
              <a:rPr lang="en-US" dirty="0"/>
              <a:t>However patients and their friends and family are not the only people using the free encyclopedia. </a:t>
            </a:r>
          </a:p>
          <a:p>
            <a:pPr defTabSz="1785000">
              <a:defRPr/>
            </a:pPr>
            <a:endParaRPr lang="en-US" b="1" dirty="0"/>
          </a:p>
          <a:p>
            <a:pPr defTabSz="1785000">
              <a:defRPr/>
            </a:pPr>
            <a:r>
              <a:rPr lang="en-US" b="1" dirty="0"/>
              <a:t>50% of doctors use Wikipedia on the job; 70% of early career doctors go there</a:t>
            </a:r>
          </a:p>
          <a:p>
            <a:pPr defTabSz="1785000">
              <a:defRPr/>
            </a:pPr>
            <a:r>
              <a:rPr lang="en-US" dirty="0"/>
              <a:t>those in the medical field, including, doctors, students, and policy-makers consult </a:t>
            </a:r>
            <a:r>
              <a:rPr lang="en-US" dirty="0" err="1"/>
              <a:t>WIkipedia</a:t>
            </a:r>
            <a:r>
              <a:rPr lang="en-US" dirty="0"/>
              <a:t>. Research on why doctors and medical students use Wikipedia suggests that convenience is an important feature, though the issue of readability comes up as well in subject-by-subject studies (Hughes et al. 2009; Matheson and Matheson-Monnet 2017). </a:t>
            </a:r>
          </a:p>
          <a:p>
            <a:endParaRPr lang="en-US" dirty="0"/>
          </a:p>
          <a:p>
            <a:pPr defTabSz="1785000">
              <a:defRPr/>
            </a:pPr>
            <a:r>
              <a:rPr lang="en-US" dirty="0"/>
              <a:t>Hughes, Benjamin, Indra Joshi, Hugh </a:t>
            </a:r>
            <a:r>
              <a:rPr lang="en-US" dirty="0" err="1"/>
              <a:t>Lemonde</a:t>
            </a:r>
            <a:r>
              <a:rPr lang="en-US" dirty="0"/>
              <a:t>, and Jonathan Wareham. 2009. “Junior Physician’s Use of Web 2.0 for Information Seeking and Medical Education: A Qualitative Study.” </a:t>
            </a:r>
            <a:r>
              <a:rPr lang="en-US" i="1" dirty="0"/>
              <a:t>International Journal of Medical Informatics</a:t>
            </a:r>
            <a:r>
              <a:rPr lang="en-US" dirty="0"/>
              <a:t> 78 (10): 645–55. https://doi.org/10.1016/j.ijmedinf.2009.04.008.</a:t>
            </a:r>
          </a:p>
          <a:p>
            <a:endParaRPr lang="en-US" dirty="0"/>
          </a:p>
          <a:p>
            <a:pPr defTabSz="1785000">
              <a:defRPr/>
            </a:pPr>
            <a:endParaRPr lang="en-US" dirty="0"/>
          </a:p>
        </p:txBody>
      </p:sp>
      <p:sp>
        <p:nvSpPr>
          <p:cNvPr id="4" name="Slide Number Placeholder 3"/>
          <p:cNvSpPr>
            <a:spLocks noGrp="1"/>
          </p:cNvSpPr>
          <p:nvPr>
            <p:ph type="sldNum" sz="quarter" idx="10"/>
          </p:nvPr>
        </p:nvSpPr>
        <p:spPr/>
        <p:txBody>
          <a:bodyPr/>
          <a:lstStyle/>
          <a:p>
            <a:pPr defTabSz="892500">
              <a:defRPr/>
            </a:pPr>
            <a:fld id="{6536FF5E-BADC-42B7-9C31-6088963E1169}" type="slidenum">
              <a:rPr lang="en-US">
                <a:solidFill>
                  <a:prstClr val="black"/>
                </a:solidFill>
                <a:latin typeface="Calibri"/>
              </a:rPr>
              <a:pPr defTabSz="892500">
                <a:defRPr/>
              </a:pPr>
              <a:t>59</a:t>
            </a:fld>
            <a:endParaRPr lang="en-US">
              <a:solidFill>
                <a:prstClr val="black"/>
              </a:solidFill>
              <a:latin typeface="Calibri"/>
            </a:endParaRPr>
          </a:p>
        </p:txBody>
      </p:sp>
    </p:spTree>
    <p:extLst>
      <p:ext uri="{BB962C8B-B14F-4D97-AF65-F5344CB8AC3E}">
        <p14:creationId xmlns:p14="http://schemas.microsoft.com/office/powerpoint/2010/main" val="2339884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Public Library Association (</a:t>
            </a:r>
            <a:r>
              <a:rPr lang="en-US" u="sng" dirty="0">
                <a:hlinkClick r:id="rId3"/>
              </a:rPr>
              <a:t>PLA</a:t>
            </a:r>
            <a:r>
              <a:rPr lang="en-US" dirty="0"/>
              <a:t>) is the largest association dedicated to supporting the unique and evolving needs of public library professionals.  In collaboration with its parent organization, the American Library Association, PLA strives to help its members shape the essential institution of public libraries by serving as an indispensable ally for public library leaders.</a:t>
            </a:r>
          </a:p>
          <a:p>
            <a:endParaRPr lang="en-US" u="sng" dirty="0">
              <a:hlinkClick r:id="rId4"/>
            </a:endParaRPr>
          </a:p>
          <a:p>
            <a:r>
              <a:rPr lang="en-US" u="sng" dirty="0">
                <a:hlinkClick r:id="rId4"/>
              </a:rPr>
              <a:t>OCLC</a:t>
            </a:r>
            <a:r>
              <a:rPr lang="en-US" dirty="0"/>
              <a:t> is a nonprofit global library cooperative providing shared technology services, original research and community programs so that libraries can better fuel learning, research and innovation. </a:t>
            </a:r>
          </a:p>
          <a:p>
            <a:pPr defTabSz="1821057">
              <a:defRPr/>
            </a:pPr>
            <a:endParaRPr lang="en-US" dirty="0"/>
          </a:p>
          <a:p>
            <a:pPr defTabSz="1821057">
              <a:defRPr/>
            </a:pPr>
            <a:r>
              <a:rPr lang="en-US" dirty="0"/>
              <a:t>Together, we have the capacity, reach, and networks to research, synthesize, and disseminate project learnings to strengthen libraries and their role in the community.</a:t>
            </a:r>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6</a:t>
            </a:fld>
            <a:endParaRPr lang="en-US"/>
          </a:p>
        </p:txBody>
      </p:sp>
    </p:spTree>
    <p:extLst>
      <p:ext uri="{BB962C8B-B14F-4D97-AF65-F5344CB8AC3E}">
        <p14:creationId xmlns:p14="http://schemas.microsoft.com/office/powerpoint/2010/main" val="37666552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950913"/>
            <a:ext cx="5314950" cy="2990850"/>
          </a:xfrm>
        </p:spPr>
      </p:sp>
      <p:sp>
        <p:nvSpPr>
          <p:cNvPr id="3" name="Notes Placeholder 2"/>
          <p:cNvSpPr>
            <a:spLocks noGrp="1"/>
          </p:cNvSpPr>
          <p:nvPr>
            <p:ph type="body" idx="1"/>
          </p:nvPr>
        </p:nvSpPr>
        <p:spPr/>
        <p:txBody>
          <a:bodyPr/>
          <a:lstStyle/>
          <a:p>
            <a:pPr defTabSz="1785000">
              <a:defRPr/>
            </a:pPr>
            <a:r>
              <a:rPr lang="en-US" dirty="0"/>
              <a:t>Librarians play an important role in showing info seekers how Wikipedia is a great first step, but not the only step in finding information, and that finding the in-depth and reliable information found in references is as important as the article text.</a:t>
            </a:r>
          </a:p>
          <a:p>
            <a:pPr defTabSz="1785000">
              <a:defRPr/>
            </a:pPr>
            <a:r>
              <a:rPr lang="en-US" dirty="0"/>
              <a:t>Understanding the core principles and knowing how to read the signs and signals in  Wikipedia content will enable library staff to guide patrons to verifiable information and build their own health info literacy skills.</a:t>
            </a:r>
          </a:p>
          <a:p>
            <a:pPr defTabSz="1785000">
              <a:defRPr/>
            </a:pPr>
            <a:r>
              <a:rPr lang="en-US" dirty="0"/>
              <a:t>Librarians can also strengthen the resources by adding citations and verifying references to health and medical articles</a:t>
            </a:r>
          </a:p>
          <a:p>
            <a:pPr defTabSz="1785000">
              <a:defRPr/>
            </a:pPr>
            <a:endParaRPr lang="en-US" dirty="0"/>
          </a:p>
          <a:p>
            <a:pPr defTabSz="1785000">
              <a:defRPr/>
            </a:pPr>
            <a:endParaRPr lang="en-US" dirty="0"/>
          </a:p>
          <a:p>
            <a:endParaRPr lang="en-US" dirty="0"/>
          </a:p>
        </p:txBody>
      </p:sp>
      <p:sp>
        <p:nvSpPr>
          <p:cNvPr id="4" name="Slide Number Placeholder 3"/>
          <p:cNvSpPr>
            <a:spLocks noGrp="1"/>
          </p:cNvSpPr>
          <p:nvPr>
            <p:ph type="sldNum" sz="quarter" idx="5"/>
          </p:nvPr>
        </p:nvSpPr>
        <p:spPr/>
        <p:txBody>
          <a:bodyPr/>
          <a:lstStyle/>
          <a:p>
            <a:fld id="{6536FF5E-BADC-42B7-9C31-6088963E1169}" type="slidenum">
              <a:rPr lang="en-US" smtClean="0"/>
              <a:t>60</a:t>
            </a:fld>
            <a:endParaRPr lang="en-US"/>
          </a:p>
        </p:txBody>
      </p:sp>
    </p:spTree>
    <p:extLst>
      <p:ext uri="{BB962C8B-B14F-4D97-AF65-F5344CB8AC3E}">
        <p14:creationId xmlns:p14="http://schemas.microsoft.com/office/powerpoint/2010/main" val="24861999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85000">
              <a:defRPr/>
            </a:pPr>
            <a:r>
              <a:rPr lang="en-US" dirty="0"/>
              <a:t>So WebJunction’s Wikipedia + Libraries: Health and Medical Information course finds the intersection of where library staff can work with the Wikipedia community and with NNLM to strengthen Wikipedia as a health and medical information resources for all.</a:t>
            </a:r>
          </a:p>
          <a:p>
            <a:pPr defTabSz="1785000">
              <a:defRPr/>
            </a:pPr>
            <a:endParaRPr lang="en-US" dirty="0"/>
          </a:p>
          <a:p>
            <a:pPr defTabSz="1785000">
              <a:defRPr/>
            </a:pPr>
            <a:r>
              <a:rPr lang="en-US" dirty="0"/>
              <a:t>You can get a more detailed overview of what the course covers by watching the 1-hour webinar </a:t>
            </a:r>
            <a:r>
              <a:rPr lang="en-US" b="1" dirty="0"/>
              <a:t>Why Wikipedia Matters for Health and Medical Information: </a:t>
            </a:r>
            <a:r>
              <a:rPr lang="en-US" b="0" dirty="0"/>
              <a:t>https://www.webjunction.org/events/webjunction/why-wikipedia-matters-for-health-and-medical-information.html</a:t>
            </a:r>
          </a:p>
          <a:p>
            <a:pPr defTabSz="1785000">
              <a:defRPr/>
            </a:pPr>
            <a:r>
              <a:rPr lang="en-US" b="0" dirty="0"/>
              <a:t>The course is restricted to 100 participants; it launched with the first of four live sessions on October 8.</a:t>
            </a:r>
          </a:p>
          <a:p>
            <a:endParaRPr lang="en-US" dirty="0"/>
          </a:p>
        </p:txBody>
      </p:sp>
      <p:sp>
        <p:nvSpPr>
          <p:cNvPr id="4" name="Slide Number Placeholder 3"/>
          <p:cNvSpPr>
            <a:spLocks noGrp="1"/>
          </p:cNvSpPr>
          <p:nvPr>
            <p:ph type="sldNum" sz="quarter" idx="5"/>
          </p:nvPr>
        </p:nvSpPr>
        <p:spPr/>
        <p:txBody>
          <a:bodyPr/>
          <a:lstStyle/>
          <a:p>
            <a:pPr defTabSz="892500">
              <a:defRPr/>
            </a:pPr>
            <a:fld id="{6536FF5E-BADC-42B7-9C31-6088963E1169}" type="slidenum">
              <a:rPr lang="en-US">
                <a:solidFill>
                  <a:prstClr val="black"/>
                </a:solidFill>
                <a:latin typeface="Calibri" panose="020F0502020204030204"/>
              </a:rPr>
              <a:pPr defTabSz="892500">
                <a:defRPr/>
              </a:pPr>
              <a:t>61</a:t>
            </a:fld>
            <a:endParaRPr lang="en-US">
              <a:solidFill>
                <a:prstClr val="black"/>
              </a:solidFill>
              <a:latin typeface="Calibri" panose="020F0502020204030204"/>
            </a:endParaRPr>
          </a:p>
        </p:txBody>
      </p:sp>
    </p:spTree>
    <p:extLst>
      <p:ext uri="{BB962C8B-B14F-4D97-AF65-F5344CB8AC3E}">
        <p14:creationId xmlns:p14="http://schemas.microsoft.com/office/powerpoint/2010/main" val="26108113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760413"/>
            <a:ext cx="5662612" cy="3184525"/>
          </a:xfrm>
        </p:spPr>
      </p:sp>
      <p:sp>
        <p:nvSpPr>
          <p:cNvPr id="3" name="Notes Placeholder 2"/>
          <p:cNvSpPr>
            <a:spLocks noGrp="1"/>
          </p:cNvSpPr>
          <p:nvPr>
            <p:ph type="body" idx="1"/>
          </p:nvPr>
        </p:nvSpPr>
        <p:spPr>
          <a:xfrm>
            <a:off x="506998" y="4514085"/>
            <a:ext cx="5979939" cy="4194189"/>
          </a:xfrm>
        </p:spPr>
        <p:txBody>
          <a:bodyPr>
            <a:noAutofit/>
          </a:bodyPr>
          <a:lstStyle/>
          <a:p>
            <a:pPr defTabSz="1749478" fontAlgn="base">
              <a:spcBef>
                <a:spcPct val="30000"/>
              </a:spcBef>
              <a:spcAft>
                <a:spcPct val="0"/>
              </a:spcAft>
              <a:defRPr/>
            </a:pPr>
            <a:r>
              <a:rPr lang="en-US" dirty="0"/>
              <a:t>Mathews, Brian. 2012. </a:t>
            </a:r>
            <a:r>
              <a:rPr lang="en-US" i="1" dirty="0"/>
              <a:t>Think Like a Startup: A White Paper to Inspire Library Entrepreneurialism. </a:t>
            </a:r>
            <a:r>
              <a:rPr lang="en-US" dirty="0">
                <a:hlinkClick r:id="rId3">
                  <a:extLst>
                    <a:ext uri="{A12FA001-AC4F-418D-AE19-62706E023703}">
                      <ahyp:hlinkClr xmlns:ahyp="http://schemas.microsoft.com/office/drawing/2018/hyperlinkcolor" val="tx"/>
                    </a:ext>
                  </a:extLst>
                </a:hlinkClick>
              </a:rPr>
              <a:t>http://chronicle.com/blognetwork/theubiquitouslibrarian/2012/04/04/think-like-a-startup-a-white-paper/</a:t>
            </a:r>
            <a:r>
              <a:rPr lang="en-US" dirty="0"/>
              <a:t>.</a:t>
            </a:r>
            <a:r>
              <a:rPr lang="en-US" i="1" dirty="0"/>
              <a:t> </a:t>
            </a:r>
          </a:p>
          <a:p>
            <a:pPr defTabSz="1749478" fontAlgn="base">
              <a:spcBef>
                <a:spcPct val="30000"/>
              </a:spcBef>
              <a:spcAft>
                <a:spcPct val="0"/>
              </a:spcAft>
              <a:defRPr/>
            </a:pPr>
            <a:r>
              <a:rPr lang="en-US" dirty="0"/>
              <a:t>Image: </a:t>
            </a:r>
            <a:r>
              <a:rPr lang="en-US" b="0" dirty="0">
                <a:hlinkClick r:id="rId4">
                  <a:extLst>
                    <a:ext uri="{A12FA001-AC4F-418D-AE19-62706E023703}">
                      <ahyp:hlinkClr xmlns:ahyp="http://schemas.microsoft.com/office/drawing/2018/hyperlinkcolor" val="tx"/>
                    </a:ext>
                  </a:extLst>
                </a:hlinkClick>
              </a:rPr>
              <a:t>https://www.flickr.com/photos/baraapics/9432989091/</a:t>
            </a:r>
            <a:r>
              <a:rPr lang="en-US" b="0" dirty="0"/>
              <a:t> by </a:t>
            </a:r>
            <a:r>
              <a:rPr lang="en-US" b="0" dirty="0" err="1"/>
              <a:t>baraa_kell</a:t>
            </a:r>
            <a:r>
              <a:rPr lang="en-US" b="0" dirty="0"/>
              <a:t>/</a:t>
            </a:r>
            <a:r>
              <a:rPr lang="en-US" dirty="0"/>
              <a:t>CC BY 2.0</a:t>
            </a:r>
          </a:p>
          <a:p>
            <a:pPr defTabSz="1749478" fontAlgn="base">
              <a:spcBef>
                <a:spcPct val="30000"/>
              </a:spcBef>
              <a:spcAft>
                <a:spcPct val="0"/>
              </a:spcAft>
              <a:defRPr/>
            </a:pPr>
            <a:endParaRPr lang="en-US" dirty="0"/>
          </a:p>
        </p:txBody>
      </p:sp>
      <p:sp>
        <p:nvSpPr>
          <p:cNvPr id="4" name="Slide Number Placeholder 3"/>
          <p:cNvSpPr>
            <a:spLocks noGrp="1"/>
          </p:cNvSpPr>
          <p:nvPr>
            <p:ph type="sldNum" sz="quarter" idx="10"/>
          </p:nvPr>
        </p:nvSpPr>
        <p:spPr/>
        <p:txBody>
          <a:bodyPr/>
          <a:lstStyle/>
          <a:p>
            <a:fld id="{69B6AD8F-9848-4D4D-A605-CB2EDD5D8ABC}" type="slidenum">
              <a:rPr lang="en-US" smtClean="0"/>
              <a:pPr/>
              <a:t>62</a:t>
            </a:fld>
            <a:endParaRPr lang="en-US"/>
          </a:p>
        </p:txBody>
      </p:sp>
    </p:spTree>
    <p:extLst>
      <p:ext uri="{BB962C8B-B14F-4D97-AF65-F5344CB8AC3E}">
        <p14:creationId xmlns:p14="http://schemas.microsoft.com/office/powerpoint/2010/main" val="9856292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You can learn more about this project at the URL oc.lc/opioid-response. All of the project case studies and the summary report are now available for downloading from the project website. We will also collect any other project-relevant materials and resources here, as well. </a:t>
            </a:r>
            <a:endParaRPr lang="en-US" dirty="0"/>
          </a:p>
        </p:txBody>
      </p:sp>
      <p:sp>
        <p:nvSpPr>
          <p:cNvPr id="4" name="Slide Number Placeholder 3"/>
          <p:cNvSpPr>
            <a:spLocks noGrp="1"/>
          </p:cNvSpPr>
          <p:nvPr>
            <p:ph type="sldNum" sz="quarter" idx="10"/>
          </p:nvPr>
        </p:nvSpPr>
        <p:spPr/>
        <p:txBody>
          <a:bodyPr/>
          <a:lstStyle/>
          <a:p>
            <a:fld id="{3B680349-3BEF-4278-8301-0A6158E9A280}" type="slidenum">
              <a:rPr lang="en-US" smtClean="0"/>
              <a:t>63</a:t>
            </a:fld>
            <a:endParaRPr lang="en-US"/>
          </a:p>
        </p:txBody>
      </p:sp>
    </p:spTree>
    <p:extLst>
      <p:ext uri="{BB962C8B-B14F-4D97-AF65-F5344CB8AC3E}">
        <p14:creationId xmlns:p14="http://schemas.microsoft.com/office/powerpoint/2010/main" val="3371787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United States, the Institute of Museum and Library Services (or IMLS), is the primary funder of U.S. libraries and museums. Most public libraries get their money from local government, but they also benefit from the funding that is provided at the national level. IMLS awards grants to organizations to fund projects that will help to strengthen libraries and museums, and are the primary funder for this project. </a:t>
            </a:r>
          </a:p>
          <a:p>
            <a:endParaRPr lang="en-US" dirty="0"/>
          </a:p>
          <a:p>
            <a:r>
              <a:rPr lang="en-US" dirty="0"/>
              <a:t>With this project, IMLS saw the urgent needs surrounding the opioid crisis and wanted to focus on the value of community-based cross-sector responses. </a:t>
            </a:r>
          </a:p>
        </p:txBody>
      </p:sp>
      <p:sp>
        <p:nvSpPr>
          <p:cNvPr id="4" name="Slide Number Placeholder 3"/>
          <p:cNvSpPr>
            <a:spLocks noGrp="1"/>
          </p:cNvSpPr>
          <p:nvPr>
            <p:ph type="sldNum" sz="quarter" idx="5"/>
          </p:nvPr>
        </p:nvSpPr>
        <p:spPr/>
        <p:txBody>
          <a:bodyPr/>
          <a:lstStyle/>
          <a:p>
            <a:fld id="{3B680349-3BEF-4278-8301-0A6158E9A280}" type="slidenum">
              <a:rPr lang="en-US" smtClean="0"/>
              <a:t>7</a:t>
            </a:fld>
            <a:endParaRPr lang="en-US"/>
          </a:p>
        </p:txBody>
      </p:sp>
    </p:spTree>
    <p:extLst>
      <p:ext uri="{BB962C8B-B14F-4D97-AF65-F5344CB8AC3E}">
        <p14:creationId xmlns:p14="http://schemas.microsoft.com/office/powerpoint/2010/main" val="1113572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core of this problem are people in our communities who are dying from opioid overdoses. And that concern is something that we have heard as we embarked on the journey for this project. And there is also the impact that this has on the family and friends – the people who love this person who has an addiction or who has died from their addiction or an overdose. </a:t>
            </a:r>
          </a:p>
          <a:p>
            <a:endParaRPr lang="en-US" dirty="0"/>
          </a:p>
          <a:p>
            <a:r>
              <a:rPr lang="en-US" dirty="0"/>
              <a:t>This is a community-wide problem and it requires community-wide responses.</a:t>
            </a:r>
          </a:p>
        </p:txBody>
      </p:sp>
      <p:sp>
        <p:nvSpPr>
          <p:cNvPr id="4" name="Slide Number Placeholder 3"/>
          <p:cNvSpPr>
            <a:spLocks noGrp="1"/>
          </p:cNvSpPr>
          <p:nvPr>
            <p:ph type="sldNum" sz="quarter" idx="5"/>
          </p:nvPr>
        </p:nvSpPr>
        <p:spPr/>
        <p:txBody>
          <a:bodyPr/>
          <a:lstStyle/>
          <a:p>
            <a:fld id="{3B680349-3BEF-4278-8301-0A6158E9A280}" type="slidenum">
              <a:rPr lang="en-US" smtClean="0"/>
              <a:t>8</a:t>
            </a:fld>
            <a:endParaRPr lang="en-US"/>
          </a:p>
        </p:txBody>
      </p:sp>
    </p:spTree>
    <p:extLst>
      <p:ext uri="{BB962C8B-B14F-4D97-AF65-F5344CB8AC3E}">
        <p14:creationId xmlns:p14="http://schemas.microsoft.com/office/powerpoint/2010/main" val="2332917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85000">
              <a:defRPr/>
            </a:pPr>
            <a:r>
              <a:rPr lang="en-US" dirty="0"/>
              <a:t>The next few slides represent a few examples of the types of programming and services that we found in the libraries that were interviewed for these case studies.</a:t>
            </a:r>
          </a:p>
          <a:p>
            <a:endParaRPr lang="en-US" dirty="0"/>
          </a:p>
        </p:txBody>
      </p:sp>
      <p:sp>
        <p:nvSpPr>
          <p:cNvPr id="4" name="Slide Number Placeholder 3"/>
          <p:cNvSpPr>
            <a:spLocks noGrp="1"/>
          </p:cNvSpPr>
          <p:nvPr>
            <p:ph type="sldNum" sz="quarter" idx="5"/>
          </p:nvPr>
        </p:nvSpPr>
        <p:spPr/>
        <p:txBody>
          <a:bodyPr/>
          <a:lstStyle/>
          <a:p>
            <a:fld id="{3B680349-3BEF-4278-8301-0A6158E9A280}" type="slidenum">
              <a:rPr lang="en-US" smtClean="0"/>
              <a:t>9</a:t>
            </a:fld>
            <a:endParaRPr lang="en-US"/>
          </a:p>
        </p:txBody>
      </p:sp>
    </p:spTree>
    <p:extLst>
      <p:ext uri="{BB962C8B-B14F-4D97-AF65-F5344CB8AC3E}">
        <p14:creationId xmlns:p14="http://schemas.microsoft.com/office/powerpoint/2010/main" val="33612426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tiff"/><Relationship Id="rId4" Type="http://schemas.openxmlformats.org/officeDocument/2006/relationships/image" Target="../media/image9.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4.jpg"/><Relationship Id="rId5" Type="http://schemas.microsoft.com/office/2007/relationships/hdphoto" Target="../media/hdphoto1.wdp"/><Relationship Id="rId4" Type="http://schemas.openxmlformats.org/officeDocument/2006/relationships/image" Target="../media/image13.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4.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2325637"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October 30, 2018</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3600" b="1" baseline="0">
                <a:ln w="0" cmpd="sng">
                  <a:noFill/>
                </a:ln>
                <a:solidFill>
                  <a:schemeClr val="accent2"/>
                </a:solidFill>
              </a:defRPr>
            </a:lvl1pPr>
          </a:lstStyle>
          <a:p>
            <a:pPr lvl="0"/>
            <a:r>
              <a:rPr lang="en-US" dirty="0"/>
              <a:t>Steering Committee Meeting</a:t>
            </a:r>
          </a:p>
        </p:txBody>
      </p:sp>
      <p:pic>
        <p:nvPicPr>
          <p:cNvPr id="18" name="Picture 5"/>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8376652"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r>
              <a:rPr lang="en-US" dirty="0"/>
              <a:t>Public Libraries Respond to the Opioid Crisis with Their Community</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13" name="Picture 12" descr="A close up of a sign&#10;&#10;Description generated with very high confidence">
            <a:extLst>
              <a:ext uri="{FF2B5EF4-FFF2-40B4-BE49-F238E27FC236}">
                <a16:creationId xmlns:a16="http://schemas.microsoft.com/office/drawing/2014/main" id="{0129C39C-A64C-454C-9593-7429107C681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405376" y="3968298"/>
            <a:ext cx="1885951" cy="531838"/>
          </a:xfrm>
          <a:prstGeom prst="rect">
            <a:avLst/>
          </a:prstGeom>
        </p:spPr>
      </p:pic>
      <p:pic>
        <p:nvPicPr>
          <p:cNvPr id="14" name="Picture 13" descr="A close up of a sign&#10;&#10;Description generated with high confidence">
            <a:extLst>
              <a:ext uri="{FF2B5EF4-FFF2-40B4-BE49-F238E27FC236}">
                <a16:creationId xmlns:a16="http://schemas.microsoft.com/office/drawing/2014/main" id="{8458C5F2-6164-47F6-9070-8D3EC6BA6ED4}"/>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3591"/>
          <a:stretch/>
        </p:blipFill>
        <p:spPr>
          <a:xfrm>
            <a:off x="3681921" y="3891013"/>
            <a:ext cx="1945096" cy="710099"/>
          </a:xfrm>
          <a:prstGeom prst="rect">
            <a:avLst/>
          </a:prstGeom>
        </p:spPr>
      </p:pic>
      <p:pic>
        <p:nvPicPr>
          <p:cNvPr id="19" name="Picture 18" descr="A screenshot of a cell phone&#10;&#10;Description generated with high confidence">
            <a:extLst>
              <a:ext uri="{FF2B5EF4-FFF2-40B4-BE49-F238E27FC236}">
                <a16:creationId xmlns:a16="http://schemas.microsoft.com/office/drawing/2014/main" id="{21452E2E-BB89-4FC9-9936-93FF7E78941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896220" y="3867049"/>
            <a:ext cx="1666289" cy="758025"/>
          </a:xfrm>
          <a:prstGeom prst="rect">
            <a:avLst/>
          </a:prstGeom>
        </p:spPr>
      </p:pic>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0295" y="0"/>
            <a:ext cx="4578960" cy="4388000"/>
          </a:xfrm>
          <a:prstGeom prst="rect">
            <a:avLst/>
          </a:prstGeom>
        </p:spPr>
      </p:pic>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pic>
        <p:nvPicPr>
          <p:cNvPr id="16" name="Picture 15" descr="ppt-because-tag.psd"/>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7100" y="3704187"/>
            <a:ext cx="8216894" cy="607721"/>
          </a:xfrm>
          <a:prstGeom prst="rect">
            <a:avLst/>
          </a:prstGeom>
        </p:spPr>
      </p:pic>
      <p:sp>
        <p:nvSpPr>
          <p:cNvPr id="7" name="Rectangle 6"/>
          <p:cNvSpPr/>
          <p:nvPr userDrawn="1"/>
        </p:nvSpPr>
        <p:spPr>
          <a:xfrm rot="16200000">
            <a:off x="477189" y="3861998"/>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userDrawn="1"/>
        </p:nvSpPr>
        <p:spPr>
          <a:xfrm>
            <a:off x="0" y="3704187"/>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831455"/>
            <a:ext cx="4180696" cy="1400383"/>
          </a:xfrm>
          <a:prstGeom prst="rect">
            <a:avLst/>
          </a:prstGeom>
          <a:ln w="101600" cmpd="sng">
            <a:solidFill>
              <a:srgbClr val="236192"/>
            </a:solidFill>
            <a:miter lim="800000"/>
          </a:ln>
        </p:spPr>
        <p:txBody>
          <a:bodyPr vert="horz" wrap="none" lIns="548640" tIns="274320" rIns="457200" bIns="27432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397542"/>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688127"/>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957399"/>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312442"/>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7" name="Picture 26" descr="OCLC_H_PMS.eps"/>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rotWithShape="1">
          <a:blip r:embed="rId4" cstate="email">
            <a:extLst>
              <a:ext uri="{28A0092B-C50C-407E-A947-70E740481C1C}">
                <a14:useLocalDpi xmlns:a14="http://schemas.microsoft.com/office/drawing/2010/main"/>
              </a:ext>
            </a:extLst>
          </a:blip>
          <a:srcRect l="67120"/>
          <a:stretch/>
        </p:blipFill>
        <p:spPr>
          <a:xfrm rot="16200000">
            <a:off x="5827109" y="3788500"/>
            <a:ext cx="87692" cy="317500"/>
          </a:xfrm>
          <a:prstGeom prst="rect">
            <a:avLst/>
          </a:prstGeom>
        </p:spPr>
      </p:pic>
      <p:pic>
        <p:nvPicPr>
          <p:cNvPr id="23" name="Picture 2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5784850" y="3904991"/>
            <a:ext cx="86105" cy="86105"/>
          </a:xfrm>
          <a:prstGeom prst="rect">
            <a:avLst/>
          </a:prstGeom>
        </p:spPr>
      </p:pic>
    </p:spTree>
    <p:extLst>
      <p:ext uri="{BB962C8B-B14F-4D97-AF65-F5344CB8AC3E}">
        <p14:creationId xmlns:p14="http://schemas.microsoft.com/office/powerpoint/2010/main" val="75259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email">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419914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26E2FB-A322-4F9F-B5F5-A5ABD4D73596}"/>
              </a:ext>
            </a:extLst>
          </p:cNvPr>
          <p:cNvSpPr/>
          <p:nvPr userDrawn="1"/>
        </p:nvSpPr>
        <p:spPr>
          <a:xfrm flipH="1">
            <a:off x="124026" y="248050"/>
            <a:ext cx="8893742" cy="3301642"/>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5CCFAA4-FF3A-485B-9D94-A6BCFCE3CD66}"/>
              </a:ext>
            </a:extLst>
          </p:cNvPr>
          <p:cNvSpPr/>
          <p:nvPr userDrawn="1"/>
        </p:nvSpPr>
        <p:spPr>
          <a:xfrm>
            <a:off x="124026" y="3612776"/>
            <a:ext cx="8893742" cy="1413606"/>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F640D52-EE1C-4097-A23C-B34C185806D8}"/>
              </a:ext>
            </a:extLst>
          </p:cNvPr>
          <p:cNvSpPr/>
          <p:nvPr userDrawn="1"/>
        </p:nvSpPr>
        <p:spPr>
          <a:xfrm>
            <a:off x="0" y="0"/>
            <a:ext cx="9144000" cy="12402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0C74639-B597-45EE-81A5-A16747A9B034}"/>
              </a:ext>
            </a:extLst>
          </p:cNvPr>
          <p:cNvSpPr/>
          <p:nvPr userDrawn="1"/>
        </p:nvSpPr>
        <p:spPr>
          <a:xfrm rot="16200000">
            <a:off x="-1265486" y="2571745"/>
            <a:ext cx="4895450" cy="124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EFA2D673-FB9D-44C8-B686-69FBC096E186}"/>
              </a:ext>
            </a:extLst>
          </p:cNvPr>
          <p:cNvSpPr>
            <a:spLocks noGrp="1"/>
          </p:cNvSpPr>
          <p:nvPr>
            <p:ph type="body" sz="quarter" idx="13" hasCustomPrompt="1"/>
          </p:nvPr>
        </p:nvSpPr>
        <p:spPr>
          <a:xfrm>
            <a:off x="1574820" y="1789718"/>
            <a:ext cx="7040880" cy="686442"/>
          </a:xfrm>
          <a:prstGeom prst="rect">
            <a:avLst/>
          </a:prstGeom>
        </p:spPr>
        <p:txBody>
          <a:bodyPr vert="horz"/>
          <a:lstStyle>
            <a:lvl1pPr marL="0" indent="0">
              <a:buNone/>
              <a:defRPr sz="3600" b="1" baseline="0">
                <a:solidFill>
                  <a:schemeClr val="bg1"/>
                </a:solidFill>
              </a:defRPr>
            </a:lvl1pPr>
          </a:lstStyle>
          <a:p>
            <a:pPr lvl="0"/>
            <a:r>
              <a:rPr lang="en-US" dirty="0"/>
              <a:t>Title of slide</a:t>
            </a:r>
          </a:p>
        </p:txBody>
      </p:sp>
    </p:spTree>
    <p:extLst>
      <p:ext uri="{BB962C8B-B14F-4D97-AF65-F5344CB8AC3E}">
        <p14:creationId xmlns:p14="http://schemas.microsoft.com/office/powerpoint/2010/main" val="139714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25A17D-2907-491E-9800-03E442264419}"/>
              </a:ext>
            </a:extLst>
          </p:cNvPr>
          <p:cNvSpPr>
            <a:spLocks noGrp="1"/>
          </p:cNvSpPr>
          <p:nvPr>
            <p:ph type="dt" sz="half" idx="10"/>
          </p:nvPr>
        </p:nvSpPr>
        <p:spPr/>
        <p:txBody>
          <a:bodyPr/>
          <a:lstStyle>
            <a:lvl1pPr>
              <a:defRPr b="0" i="0">
                <a:latin typeface="Arial Regular"/>
              </a:defRPr>
            </a:lvl1pPr>
          </a:lstStyle>
          <a:p>
            <a:pPr defTabSz="342900">
              <a:defRPr/>
            </a:pPr>
            <a:fld id="{22B1C9BB-430E-42C8-A1DF-5FC46C1B54B0}" type="datetime1">
              <a:rPr lang="en-US" sz="1350" smtClean="0">
                <a:solidFill>
                  <a:srgbClr val="000000"/>
                </a:solidFill>
              </a:rPr>
              <a:pPr defTabSz="342900">
                <a:defRPr/>
              </a:pPr>
              <a:t>11/19/2019</a:t>
            </a:fld>
            <a:endParaRPr lang="en-US" sz="1350" dirty="0">
              <a:solidFill>
                <a:srgbClr val="000000"/>
              </a:solidFill>
            </a:endParaRPr>
          </a:p>
        </p:txBody>
      </p:sp>
      <p:sp>
        <p:nvSpPr>
          <p:cNvPr id="3" name="Footer Placeholder 2">
            <a:extLst>
              <a:ext uri="{FF2B5EF4-FFF2-40B4-BE49-F238E27FC236}">
                <a16:creationId xmlns:a16="http://schemas.microsoft.com/office/drawing/2014/main" id="{52A5C806-C600-4B02-81E5-AE7301D59EF2}"/>
              </a:ext>
            </a:extLst>
          </p:cNvPr>
          <p:cNvSpPr>
            <a:spLocks noGrp="1"/>
          </p:cNvSpPr>
          <p:nvPr>
            <p:ph type="ftr" sz="quarter" idx="11"/>
          </p:nvPr>
        </p:nvSpPr>
        <p:spPr/>
        <p:txBody>
          <a:bodyPr/>
          <a:lstStyle>
            <a:lvl1pPr>
              <a:defRPr b="0" i="0">
                <a:latin typeface="Arial Regular"/>
              </a:defRPr>
            </a:lvl1pPr>
          </a:lstStyle>
          <a:p>
            <a:pPr defTabSz="342900">
              <a:defRPr/>
            </a:pPr>
            <a:endParaRPr lang="en-US" sz="1350">
              <a:solidFill>
                <a:srgbClr val="000000"/>
              </a:solidFill>
            </a:endParaRPr>
          </a:p>
        </p:txBody>
      </p:sp>
      <p:sp>
        <p:nvSpPr>
          <p:cNvPr id="4" name="Slide Number Placeholder 3">
            <a:extLst>
              <a:ext uri="{FF2B5EF4-FFF2-40B4-BE49-F238E27FC236}">
                <a16:creationId xmlns:a16="http://schemas.microsoft.com/office/drawing/2014/main" id="{5FEB400A-167E-4438-962F-7B1FB8C5BE8C}"/>
              </a:ext>
            </a:extLst>
          </p:cNvPr>
          <p:cNvSpPr>
            <a:spLocks noGrp="1"/>
          </p:cNvSpPr>
          <p:nvPr>
            <p:ph type="sldNum" sz="quarter" idx="12"/>
          </p:nvPr>
        </p:nvSpPr>
        <p:spPr/>
        <p:txBody>
          <a:bodyPr/>
          <a:lstStyle>
            <a:lvl1pPr>
              <a:defRPr b="0" i="0">
                <a:latin typeface="Arial Regular"/>
              </a:defRPr>
            </a:lvl1pPr>
          </a:lstStyle>
          <a:p>
            <a:pPr defTabSz="342900">
              <a:defRPr/>
            </a:pPr>
            <a:fld id="{01CDDBA2-D1D8-4042-977E-F4FC51C44923}" type="slidenum">
              <a:rPr lang="en-US" sz="1350" smtClean="0">
                <a:solidFill>
                  <a:srgbClr val="000000"/>
                </a:solidFill>
              </a:rPr>
              <a:pPr defTabSz="342900">
                <a:defRPr/>
              </a:pPr>
              <a:t>‹#›</a:t>
            </a:fld>
            <a:endParaRPr lang="en-US" sz="1350" dirty="0">
              <a:solidFill>
                <a:srgbClr val="000000"/>
              </a:solidFill>
            </a:endParaRPr>
          </a:p>
        </p:txBody>
      </p:sp>
    </p:spTree>
    <p:extLst>
      <p:ext uri="{BB962C8B-B14F-4D97-AF65-F5344CB8AC3E}">
        <p14:creationId xmlns:p14="http://schemas.microsoft.com/office/powerpoint/2010/main" val="1269835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70383" y="273845"/>
            <a:ext cx="6944968" cy="685800"/>
          </a:xfrm>
        </p:spPr>
        <p:txBody>
          <a:bodyPr>
            <a:normAutofit/>
          </a:bodyPr>
          <a:lstStyle>
            <a:lvl1pPr>
              <a:defRPr sz="3000"/>
            </a:lvl1pPr>
          </a:lstStyle>
          <a:p>
            <a:r>
              <a:rPr lang="en-US" dirty="0"/>
              <a:t>Click to edit Master title style</a:t>
            </a:r>
          </a:p>
        </p:txBody>
      </p:sp>
      <p:sp>
        <p:nvSpPr>
          <p:cNvPr id="3" name="Content Placeholder 2"/>
          <p:cNvSpPr>
            <a:spLocks noGrp="1"/>
          </p:cNvSpPr>
          <p:nvPr>
            <p:ph idx="1"/>
          </p:nvPr>
        </p:nvSpPr>
        <p:spPr>
          <a:xfrm>
            <a:off x="1570384" y="1233492"/>
            <a:ext cx="6944967" cy="339923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A0C374C1-401C-4569-AA94-807FC814714F}"/>
              </a:ext>
            </a:extLst>
          </p:cNvPr>
          <p:cNvSpPr/>
          <p:nvPr userDrawn="1"/>
        </p:nvSpPr>
        <p:spPr>
          <a:xfrm>
            <a:off x="0" y="0"/>
            <a:ext cx="1371600" cy="5143500"/>
          </a:xfrm>
          <a:prstGeom prst="rect">
            <a:avLst/>
          </a:prstGeom>
          <a:solidFill>
            <a:srgbClr val="226192"/>
          </a:solidFill>
          <a:ln w="10795" cap="flat" cmpd="sng" algn="ctr">
            <a:noFill/>
            <a:prstDash val="solid"/>
          </a:ln>
          <a:effectLst/>
        </p:spPr>
      </p:sp>
      <p:sp>
        <p:nvSpPr>
          <p:cNvPr id="10" name="Rectangle 9">
            <a:extLst>
              <a:ext uri="{FF2B5EF4-FFF2-40B4-BE49-F238E27FC236}">
                <a16:creationId xmlns:a16="http://schemas.microsoft.com/office/drawing/2014/main" id="{1DC32EE1-3383-4DF1-8387-63396316ABEA}"/>
              </a:ext>
            </a:extLst>
          </p:cNvPr>
          <p:cNvSpPr/>
          <p:nvPr userDrawn="1"/>
        </p:nvSpPr>
        <p:spPr>
          <a:xfrm rot="5400000">
            <a:off x="597260" y="466230"/>
            <a:ext cx="1243013" cy="310551"/>
          </a:xfrm>
          <a:prstGeom prst="rect">
            <a:avLst/>
          </a:prstGeom>
          <a:solidFill>
            <a:srgbClr val="027DBA"/>
          </a:solidFill>
          <a:ln w="9525" cap="flat" cmpd="sng" algn="ctr">
            <a:noFill/>
            <a:prstDash val="solid"/>
          </a:ln>
          <a:effectLst/>
        </p:spPr>
        <p:txBody>
          <a:bodyPr anchor="ctr"/>
          <a:lstStyle/>
          <a:p>
            <a:pPr marR="0" lvl="0" indent="0" algn="ctr" defTabSz="342892" fontAlgn="auto">
              <a:lnSpc>
                <a:spcPct val="100000"/>
              </a:lnSpc>
              <a:spcBef>
                <a:spcPts val="0"/>
              </a:spcBef>
              <a:spcAft>
                <a:spcPts val="0"/>
              </a:spcAft>
              <a:buClrTx/>
              <a:buSzTx/>
              <a:buFontTx/>
              <a:buNone/>
              <a:tabLst/>
            </a:pPr>
            <a:endParaRPr kumimoji="0" lang="en-US" sz="1800" b="0" i="0" u="none" strike="noStrike" kern="0" cap="none" spc="0" normalizeH="0" baseline="0" noProof="0" dirty="0">
              <a:ln>
                <a:noFill/>
              </a:ln>
              <a:solidFill>
                <a:srgbClr val="3D527F"/>
              </a:solidFill>
              <a:effectLst/>
              <a:uLnTx/>
              <a:uFillTx/>
              <a:latin typeface="Arial"/>
            </a:endParaRPr>
          </a:p>
        </p:txBody>
      </p:sp>
      <p:sp>
        <p:nvSpPr>
          <p:cNvPr id="11" name="Rectangle 10">
            <a:extLst>
              <a:ext uri="{FF2B5EF4-FFF2-40B4-BE49-F238E27FC236}">
                <a16:creationId xmlns:a16="http://schemas.microsoft.com/office/drawing/2014/main" id="{02B04396-A530-4DD5-94CB-B779E05C9C55}"/>
              </a:ext>
            </a:extLst>
          </p:cNvPr>
          <p:cNvSpPr/>
          <p:nvPr userDrawn="1"/>
        </p:nvSpPr>
        <p:spPr>
          <a:xfrm rot="5400000">
            <a:off x="920514" y="1385988"/>
            <a:ext cx="596503" cy="310551"/>
          </a:xfrm>
          <a:prstGeom prst="rect">
            <a:avLst/>
          </a:prstGeom>
          <a:solidFill>
            <a:srgbClr val="9AD9DF"/>
          </a:solidFill>
          <a:ln w="9525" cap="flat" cmpd="sng" algn="ctr">
            <a:noFill/>
            <a:prstDash val="solid"/>
          </a:ln>
          <a:effectLst/>
        </p:spPr>
        <p:txBody>
          <a:bodyPr anchor="ctr"/>
          <a:lstStyle/>
          <a:p>
            <a:pPr marL="0" marR="0" lvl="0" indent="0" algn="ctr" defTabSz="3428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527F"/>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C3041221-F3D5-4C4E-9AB2-E77E729BEEBB}"/>
              </a:ext>
            </a:extLst>
          </p:cNvPr>
          <p:cNvSpPr/>
          <p:nvPr userDrawn="1"/>
        </p:nvSpPr>
        <p:spPr>
          <a:xfrm rot="5400000">
            <a:off x="-433226" y="3336232"/>
            <a:ext cx="3303984" cy="310551"/>
          </a:xfrm>
          <a:prstGeom prst="rect">
            <a:avLst/>
          </a:prstGeom>
          <a:solidFill>
            <a:srgbClr val="00AFD7"/>
          </a:solidFill>
          <a:ln w="9525" cap="flat" cmpd="sng" algn="ctr">
            <a:noFill/>
            <a:prstDash val="solid"/>
          </a:ln>
          <a:effectLst/>
        </p:spPr>
        <p:txBody>
          <a:bodyPr anchor="ctr"/>
          <a:lstStyle/>
          <a:p>
            <a:pPr marL="0" marR="0" lvl="0" indent="0" algn="ctr" defTabSz="34289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527F"/>
              </a:solidFill>
              <a:effectLst/>
              <a:uLnTx/>
              <a:uFillTx/>
              <a:latin typeface="Arial"/>
              <a:ea typeface="+mn-ea"/>
              <a:cs typeface="+mn-cs"/>
            </a:endParaRPr>
          </a:p>
        </p:txBody>
      </p:sp>
    </p:spTree>
    <p:extLst>
      <p:ext uri="{BB962C8B-B14F-4D97-AF65-F5344CB8AC3E}">
        <p14:creationId xmlns:p14="http://schemas.microsoft.com/office/powerpoint/2010/main" val="3607418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90733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6"/>
            <a:ext cx="265112" cy="4074630"/>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sp>
        <p:nvSpPr>
          <p:cNvPr id="10"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pic>
        <p:nvPicPr>
          <p:cNvPr id="7" name="Picture 5">
            <a:extLst>
              <a:ext uri="{FF2B5EF4-FFF2-40B4-BE49-F238E27FC236}">
                <a16:creationId xmlns:a16="http://schemas.microsoft.com/office/drawing/2014/main" id="{4DE247C4-76B1-4CE8-A140-661AA2CAA9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7" name="Picture 5">
            <a:extLst>
              <a:ext uri="{FF2B5EF4-FFF2-40B4-BE49-F238E27FC236}">
                <a16:creationId xmlns:a16="http://schemas.microsoft.com/office/drawing/2014/main" id="{4A7C3A60-84E1-4DE8-BD34-FD541EE4D48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5" name="Picture 5">
            <a:extLst>
              <a:ext uri="{FF2B5EF4-FFF2-40B4-BE49-F238E27FC236}">
                <a16:creationId xmlns:a16="http://schemas.microsoft.com/office/drawing/2014/main" id="{CD2EA669-DB76-4F4E-B18C-03E2B46441F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0"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Footer Placeholder 4"/>
          <p:cNvSpPr txBox="1">
            <a:spLocks/>
          </p:cNvSpPr>
          <p:nvPr userDrawn="1"/>
        </p:nvSpPr>
        <p:spPr>
          <a:xfrm>
            <a:off x="5279" y="4788318"/>
            <a:ext cx="2181486" cy="2943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dirty="0">
                <a:solidFill>
                  <a:sysClr val="windowText" lastClr="000000">
                    <a:alpha val="50000"/>
                  </a:sysClr>
                </a:solidFill>
                <a:effectLst/>
                <a:latin typeface="Arial" charset="0"/>
                <a:ea typeface="Arial" charset="0"/>
                <a:cs typeface="Arial" charset="0"/>
              </a:rPr>
              <a:t>Confidential. Not for distribution.</a:t>
            </a:r>
          </a:p>
        </p:txBody>
      </p:sp>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83338" y="0"/>
            <a:ext cx="4578960" cy="4388000"/>
          </a:xfrm>
          <a:prstGeom prst="rect">
            <a:avLst/>
          </a:prstGeom>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23924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18143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59074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111263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117109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81022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58836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59074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87389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39578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45424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409337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87151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87389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219063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549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341313" y="1030288"/>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870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04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25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43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033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1" name="Picture 10" descr="ppt-because-pattern.psd"/>
          <p:cNvPicPr>
            <a:picLocks noChangeAspect="1"/>
          </p:cNvPicPr>
          <p:nvPr userDrawn="1"/>
        </p:nvPicPr>
        <p:blipFill rotWithShape="1">
          <a:blip r:embed="rId2" cstate="screen">
            <a:extLst>
              <a:ext uri="{28A0092B-C50C-407E-A947-70E740481C1C}">
                <a14:useLocalDpi xmlns:a14="http://schemas.microsoft.com/office/drawing/2010/main"/>
              </a:ext>
            </a:extLst>
          </a:blip>
          <a:srcRect b="6982"/>
          <a:stretch/>
        </p:blipFill>
        <p:spPr>
          <a:xfrm>
            <a:off x="4546829" y="1"/>
            <a:ext cx="4597172" cy="4081669"/>
          </a:xfrm>
          <a:prstGeom prst="rect">
            <a:avLst/>
          </a:prstGeom>
        </p:spPr>
      </p:pic>
      <p:sp>
        <p:nvSpPr>
          <p:cNvPr id="9" name="Rectangle 8"/>
          <p:cNvSpPr/>
          <p:nvPr userDrawn="1"/>
        </p:nvSpPr>
        <p:spPr>
          <a:xfrm rot="10800000">
            <a:off x="11338" y="39294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pic>
        <p:nvPicPr>
          <p:cNvPr id="12"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77453" y="4379980"/>
            <a:ext cx="1498090" cy="488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p:cNvPicPr>
            <a:picLocks noChangeAspect="1"/>
          </p:cNvPicPr>
          <p:nvPr userDrawn="1"/>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Lst>
          </a:blip>
          <a:srcRect t="1" b="5032"/>
          <a:stretch/>
        </p:blipFill>
        <p:spPr>
          <a:xfrm>
            <a:off x="240428" y="4456549"/>
            <a:ext cx="625385" cy="300450"/>
          </a:xfrm>
          <a:prstGeom prst="rect">
            <a:avLst/>
          </a:prstGeom>
        </p:spPr>
      </p:pic>
      <p:pic>
        <p:nvPicPr>
          <p:cNvPr id="2" name="Picture 1"/>
          <p:cNvPicPr>
            <a:picLocks noChangeAspect="1"/>
          </p:cNvPicPr>
          <p:nvPr userDrawn="1"/>
        </p:nvPicPr>
        <p:blipFill>
          <a:blip r:embed="rId6">
            <a:alphaModFix/>
            <a:extLst>
              <a:ext uri="{28A0092B-C50C-407E-A947-70E740481C1C}">
                <a14:useLocalDpi xmlns:a14="http://schemas.microsoft.com/office/drawing/2010/main" val="0"/>
              </a:ext>
            </a:extLst>
          </a:blip>
          <a:stretch>
            <a:fillRect/>
          </a:stretch>
        </p:blipFill>
        <p:spPr>
          <a:xfrm>
            <a:off x="226140" y="4475990"/>
            <a:ext cx="608901" cy="324648"/>
          </a:xfrm>
          <a:prstGeom prst="rect">
            <a:avLst/>
          </a:prstGeom>
        </p:spPr>
      </p:pic>
    </p:spTree>
    <p:extLst>
      <p:ext uri="{BB962C8B-B14F-4D97-AF65-F5344CB8AC3E}">
        <p14:creationId xmlns:p14="http://schemas.microsoft.com/office/powerpoint/2010/main" val="53548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649322"/>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0" name="TextBox 8"/>
          <p:cNvSpPr txBox="1">
            <a:spLocks noChangeArrowheads="1"/>
          </p:cNvSpPr>
          <p:nvPr userDrawn="1"/>
        </p:nvSpPr>
        <p:spPr bwMode="auto">
          <a:xfrm>
            <a:off x="5924930" y="3722858"/>
            <a:ext cx="42227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3491511"/>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725439"/>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291526"/>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582111"/>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851383"/>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206426"/>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8633" y="3491511"/>
            <a:ext cx="8216894" cy="607721"/>
          </a:xfrm>
          <a:prstGeom prst="rect">
            <a:avLst/>
          </a:prstGeom>
        </p:spPr>
      </p:pic>
      <p:pic>
        <p:nvPicPr>
          <p:cNvPr id="20"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77453" y="4379980"/>
            <a:ext cx="1498090" cy="488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226140" y="4475990"/>
            <a:ext cx="608901" cy="324648"/>
          </a:xfrm>
          <a:prstGeom prst="rect">
            <a:avLst/>
          </a:prstGeom>
        </p:spPr>
      </p:pic>
    </p:spTree>
    <p:extLst>
      <p:ext uri="{BB962C8B-B14F-4D97-AF65-F5344CB8AC3E}">
        <p14:creationId xmlns:p14="http://schemas.microsoft.com/office/powerpoint/2010/main" val="67516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dirty="0"/>
          </a:p>
        </p:txBody>
      </p:sp>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405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89" r:id="rId12"/>
    <p:sldLayoutId id="2147483690" r:id="rId13"/>
    <p:sldLayoutId id="2147483691" r:id="rId14"/>
    <p:sldLayoutId id="2147483692" r:id="rId15"/>
    <p:sldLayoutId id="2147483652" r:id="rId16"/>
    <p:sldLayoutId id="2147483660" r:id="rId17"/>
    <p:sldLayoutId id="2147483655" r:id="rId18"/>
    <p:sldLayoutId id="2147483653" r:id="rId19"/>
    <p:sldLayoutId id="2147483661" r:id="rId20"/>
    <p:sldLayoutId id="2147483654" r:id="rId21"/>
    <p:sldLayoutId id="2147483658" r:id="rId22"/>
    <p:sldLayoutId id="2147483657" r:id="rId23"/>
    <p:sldLayoutId id="2147483656"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23617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mailto:connawal@oclc.org" TargetMode="External"/><Relationship Id="rId5" Type="http://schemas.openxmlformats.org/officeDocument/2006/relationships/image" Target="../media/image17.jpe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hyperlink" Target="https://www.flickr.com/photos/borisbaldinger/15222127749%20by%20Boris%20Baldinger%2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hyperlink" Target="https://pixabay.com/?utm_source=link-attribution&amp;utm_medium=referral&amp;utm_campaign=image&amp;utm_content=3295556" TargetMode="External"/><Relationship Id="rId4" Type="http://schemas.openxmlformats.org/officeDocument/2006/relationships/hyperlink" Target="https://pixabay.com/users/rawpixel-4283981/?utm_source=link-attribution&amp;utm_medium=referral&amp;utm_campaign=image&amp;utm_content=3295556"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hyperlink" Target="https://pixabay.com/service/license/" TargetMode="External"/><Relationship Id="rId5" Type="http://schemas.openxmlformats.org/officeDocument/2006/relationships/hyperlink" Target="https://pixabay.com/users/nosheep-204378/" TargetMode="External"/><Relationship Id="rId4" Type="http://schemas.openxmlformats.org/officeDocument/2006/relationships/hyperlink" Target="https://pixabay.com/en/pills-prescription-bottle-medicine-188555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hyperlink" Target="https://pixabay.com/?utm_source=link-attribution&amp;utm_medium=referral&amp;utm_campaign=image&amp;utm_content=2044700" TargetMode="External"/><Relationship Id="rId5" Type="http://schemas.openxmlformats.org/officeDocument/2006/relationships/hyperlink" Target="https://pixabay.com/users/Tumisu-148124/?utm_source=link-attribution&amp;utm_medium=referral&amp;utm_campaign=image&amp;utm_content=2044700" TargetMode="External"/><Relationship Id="rId4" Type="http://schemas.openxmlformats.org/officeDocument/2006/relationships/hyperlink" Target="https://pixabay.com/images/id-2044700/" TargetMode="Externa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hyperlink" Target="https://creativecommons.org/licenses/by/2.0/" TargetMode="External"/><Relationship Id="rId5" Type="http://schemas.openxmlformats.org/officeDocument/2006/relationships/hyperlink" Target="https://www.flickr.com/photos/ksrecomm/" TargetMode="External"/><Relationship Id="rId4" Type="http://schemas.openxmlformats.org/officeDocument/2006/relationships/hyperlink" Target="https://flic.kr/p/24LCWe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hyperlink" Target="https://pixabay.com/" TargetMode="External"/><Relationship Id="rId5" Type="http://schemas.openxmlformats.org/officeDocument/2006/relationships/hyperlink" Target="https://pixabay.com/users/chriswolf-2014363/" TargetMode="External"/><Relationship Id="rId4" Type="http://schemas.openxmlformats.org/officeDocument/2006/relationships/hyperlink" Target="https://pixabay.com/images/id-2032759/" TargetMode="External"/></Relationships>
</file>

<file path=ppt/slides/_rels/slide41.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47.jpeg"/><Relationship Id="rId7" Type="http://schemas.openxmlformats.org/officeDocument/2006/relationships/diagramColors" Target="../diagrams/colors11.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diagramQuickStyle" Target="../diagrams/quickStyle11.xml"/><Relationship Id="rId11" Type="http://schemas.openxmlformats.org/officeDocument/2006/relationships/hyperlink" Target="https://creativecommons.org/licenses/by-nc/2.0/" TargetMode="External"/><Relationship Id="rId5" Type="http://schemas.openxmlformats.org/officeDocument/2006/relationships/diagramLayout" Target="../diagrams/layout11.xml"/><Relationship Id="rId10" Type="http://schemas.openxmlformats.org/officeDocument/2006/relationships/hyperlink" Target="https://www.flickr.com/photos/jannekestaaks/" TargetMode="External"/><Relationship Id="rId4" Type="http://schemas.openxmlformats.org/officeDocument/2006/relationships/diagramData" Target="../diagrams/data11.xml"/><Relationship Id="rId9" Type="http://schemas.openxmlformats.org/officeDocument/2006/relationships/hyperlink" Target="https://flic.kr/p/nDedGK"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hyperlink" Target="https://unsplash.com/search/photos/private" TargetMode="External"/><Relationship Id="rId5" Type="http://schemas.openxmlformats.org/officeDocument/2006/relationships/hyperlink" Target="https://unsplash.com/@dtopkin" TargetMode="External"/><Relationship Id="rId4" Type="http://schemas.openxmlformats.org/officeDocument/2006/relationships/hyperlink" Target="https://unsplash.com/photos/u5Zt-HoocrM"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hyperlink" Target="https://pixabay.com/?utm_source=link-attribution&amp;utm_medium=referral&amp;utm_campaign=image&amp;utm_content=1903104" TargetMode="External"/><Relationship Id="rId5" Type="http://schemas.openxmlformats.org/officeDocument/2006/relationships/hyperlink" Target="https://pixabay.com/users/EmilianDanaila-3606652/?utm_source=link-attribution&amp;utm_medium=referral&amp;utm_campaign=image&amp;utm_content=1903104" TargetMode="External"/><Relationship Id="rId4" Type="http://schemas.openxmlformats.org/officeDocument/2006/relationships/hyperlink" Target="https://pixabay.com/images/id-1903104/"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hyperlink" Target="https://pixabay.com/?utm_source=link-attribution&amp;utm_medium=referral&amp;utm_campaign=image&amp;utm_content=1925875" TargetMode="External"/><Relationship Id="rId5" Type="http://schemas.openxmlformats.org/officeDocument/2006/relationships/hyperlink" Target="https://pixabay.com/users/truthseeker08-2411480/?utm_source=link-attribution&amp;utm_medium=referral&amp;utm_campaign=image&amp;utm_content=1925875" TargetMode="External"/><Relationship Id="rId4" Type="http://schemas.openxmlformats.org/officeDocument/2006/relationships/hyperlink" Target="https://pixabay.com/images/id-1925875/"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hyperlink" Target="https://unsplash.com/search/photos/help?utm_source=unsplash&amp;utm_medium=referral&amp;utm_content=creditCopyText" TargetMode="External"/><Relationship Id="rId5" Type="http://schemas.openxmlformats.org/officeDocument/2006/relationships/hyperlink" Target="https://unsplash.com/@ninastrehl?utm_source=unsplash&amp;utm_medium=referral&amp;utm_content=creditCopyText" TargetMode="External"/><Relationship Id="rId4" Type="http://schemas.openxmlformats.org/officeDocument/2006/relationships/hyperlink" Target="https://unsplash.com/photos/Ds0ZIA5gzc4"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hyperlink" Target="https://unsplash.com/search/photos/talk?utm_source=unsplash&amp;utm_medium=referral&amp;utm_content=creditCopyText" TargetMode="External"/><Relationship Id="rId5" Type="http://schemas.openxmlformats.org/officeDocument/2006/relationships/hyperlink" Target="https://unsplash.com/@theexplorerdad?utm_source=unsplash&amp;utm_medium=referral&amp;utm_content=creditCopyText" TargetMode="External"/><Relationship Id="rId4" Type="http://schemas.openxmlformats.org/officeDocument/2006/relationships/hyperlink" Target="https://unsplash.com/photos/-bEZ_OfWu3Y"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hyperlink" Target="https://pixabay.com/" TargetMode="External"/><Relationship Id="rId5" Type="http://schemas.openxmlformats.org/officeDocument/2006/relationships/hyperlink" Target="https://pixabay.com/users/publicdomainpictures-14/" TargetMode="External"/><Relationship Id="rId4" Type="http://schemas.openxmlformats.org/officeDocument/2006/relationships/hyperlink" Target="https://pixabay.com/images/id-20333/"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hyperlink" Target="https://digitalcommons.du.edu/collaborativelibrarianship/vol11/iss1/8/"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hyperlink" Target="https://unsplash.com/@walre037" TargetMode="External"/><Relationship Id="rId4" Type="http://schemas.openxmlformats.org/officeDocument/2006/relationships/hyperlink" Target="https://unsplash.com/photos/UOwvwZ9Dy6w"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14.xml"/><Relationship Id="rId6" Type="http://schemas.openxmlformats.org/officeDocument/2006/relationships/image" Target="../media/image60.tiff"/><Relationship Id="rId5" Type="http://schemas.openxmlformats.org/officeDocument/2006/relationships/image" Target="../media/image59.png"/><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9.xml"/><Relationship Id="rId1" Type="http://schemas.openxmlformats.org/officeDocument/2006/relationships/slideLayout" Target="../slideLayouts/slideLayout15.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hyperlink" Target="https://pixabay.com/illustrations/integration-arrows-center-inside-3527262/"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hyperlink" Target="https://www.flickr.com/photos/baraapics/9432989091/" TargetMode="External"/><Relationship Id="rId4" Type="http://schemas.microsoft.com/office/2007/relationships/hdphoto" Target="../media/hdphoto4.wdp"/></Relationships>
</file>

<file path=ppt/slides/_rels/slide63.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creativecommons.org/licenses/by-sa/2.0/" TargetMode="External"/><Relationship Id="rId5" Type="http://schemas.openxmlformats.org/officeDocument/2006/relationships/hyperlink" Target="https://www.flickr.com/photos/acousticsam/" TargetMode="External"/><Relationship Id="rId4" Type="http://schemas.openxmlformats.org/officeDocument/2006/relationships/hyperlink" Target="https://flic.kr/p/ySQ5g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34"/>
          <p:cNvSpPr>
            <a:spLocks noGrp="1"/>
          </p:cNvSpPr>
          <p:nvPr>
            <p:ph type="body" sz="quarter" idx="12"/>
          </p:nvPr>
        </p:nvSpPr>
        <p:spPr>
          <a:xfrm>
            <a:off x="2" y="1329876"/>
            <a:ext cx="4776465" cy="569387"/>
          </a:xfrm>
        </p:spPr>
        <p:txBody>
          <a:bodyPr vert="horz" wrap="square" lIns="457200" tIns="137160" rIns="274320" bIns="182880" anchor="t">
            <a:spAutoFit/>
          </a:bodyPr>
          <a:lstStyle/>
          <a:p>
            <a:r>
              <a:rPr lang="en-US" dirty="0"/>
              <a:t>Health Librarians ● 23 October 2019</a:t>
            </a:r>
          </a:p>
        </p:txBody>
      </p:sp>
      <p:sp>
        <p:nvSpPr>
          <p:cNvPr id="36" name="Text Placeholder 35"/>
          <p:cNvSpPr>
            <a:spLocks noGrp="1"/>
          </p:cNvSpPr>
          <p:nvPr>
            <p:ph type="body" sz="quarter" idx="16"/>
          </p:nvPr>
        </p:nvSpPr>
        <p:spPr/>
        <p:txBody>
          <a:bodyPr>
            <a:normAutofit fontScale="62500" lnSpcReduction="20000"/>
          </a:bodyPr>
          <a:lstStyle/>
          <a:p>
            <a:r>
              <a:rPr lang="en-US" dirty="0"/>
              <a:t>Public Libraries Respond to the Opioid Crisis with Their Community</a:t>
            </a:r>
          </a:p>
        </p:txBody>
      </p:sp>
      <p:sp>
        <p:nvSpPr>
          <p:cNvPr id="9" name="Text Placeholder 8">
            <a:extLst>
              <a:ext uri="{FF2B5EF4-FFF2-40B4-BE49-F238E27FC236}">
                <a16:creationId xmlns:a16="http://schemas.microsoft.com/office/drawing/2014/main" id="{300DF594-4042-4ABE-A80A-63B12C1322B1}"/>
              </a:ext>
            </a:extLst>
          </p:cNvPr>
          <p:cNvSpPr>
            <a:spLocks noGrp="1"/>
          </p:cNvSpPr>
          <p:nvPr>
            <p:ph type="body" sz="quarter" idx="17"/>
          </p:nvPr>
        </p:nvSpPr>
        <p:spPr>
          <a:xfrm>
            <a:off x="789659" y="3256366"/>
            <a:ext cx="3388043" cy="369332"/>
          </a:xfrm>
        </p:spPr>
        <p:txBody>
          <a:bodyPr/>
          <a:lstStyle/>
          <a:p>
            <a:r>
              <a:rPr lang="en-US" sz="1800" dirty="0"/>
              <a:t>Lynn Silipigni Connaway, PhD</a:t>
            </a:r>
          </a:p>
        </p:txBody>
      </p:sp>
      <p:pic>
        <p:nvPicPr>
          <p:cNvPr id="6" name="Picture 5" descr="A close up of a sign&#10;&#10;Description generated with very high confidence">
            <a:extLst>
              <a:ext uri="{FF2B5EF4-FFF2-40B4-BE49-F238E27FC236}">
                <a16:creationId xmlns:a16="http://schemas.microsoft.com/office/drawing/2014/main" id="{3C381325-91A8-4F7C-8D77-C944481CBD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7826" y="4158109"/>
            <a:ext cx="1440122" cy="406114"/>
          </a:xfrm>
          <a:prstGeom prst="rect">
            <a:avLst/>
          </a:prstGeom>
        </p:spPr>
      </p:pic>
      <p:pic>
        <p:nvPicPr>
          <p:cNvPr id="7" name="Picture 6" descr="A close up of a sign&#10;&#10;Description generated with high confidence">
            <a:extLst>
              <a:ext uri="{FF2B5EF4-FFF2-40B4-BE49-F238E27FC236}">
                <a16:creationId xmlns:a16="http://schemas.microsoft.com/office/drawing/2014/main" id="{7F87FAE6-FC8D-4E37-B031-57318B46B77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3591"/>
          <a:stretch/>
        </p:blipFill>
        <p:spPr>
          <a:xfrm>
            <a:off x="4572000" y="4062090"/>
            <a:ext cx="1375438" cy="502133"/>
          </a:xfrm>
          <a:prstGeom prst="rect">
            <a:avLst/>
          </a:prstGeom>
        </p:spPr>
      </p:pic>
      <p:pic>
        <p:nvPicPr>
          <p:cNvPr id="8" name="Picture 7" descr="A screenshot of a cell phone&#10;&#10;Description generated with high confidence">
            <a:extLst>
              <a:ext uri="{FF2B5EF4-FFF2-40B4-BE49-F238E27FC236}">
                <a16:creationId xmlns:a16="http://schemas.microsoft.com/office/drawing/2014/main" id="{2CCD46BD-6F68-492E-A6E1-311A798E7F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28336" y="4051751"/>
            <a:ext cx="1272387" cy="578832"/>
          </a:xfrm>
          <a:prstGeom prst="rect">
            <a:avLst/>
          </a:prstGeom>
        </p:spPr>
      </p:pic>
      <p:sp>
        <p:nvSpPr>
          <p:cNvPr id="10" name="Text Placeholder 7">
            <a:extLst>
              <a:ext uri="{FF2B5EF4-FFF2-40B4-BE49-F238E27FC236}">
                <a16:creationId xmlns:a16="http://schemas.microsoft.com/office/drawing/2014/main" id="{C7705134-DDE7-416A-A4DC-7332F0BEF3A0}"/>
              </a:ext>
            </a:extLst>
          </p:cNvPr>
          <p:cNvSpPr txBox="1">
            <a:spLocks/>
          </p:cNvSpPr>
          <p:nvPr/>
        </p:nvSpPr>
        <p:spPr>
          <a:xfrm>
            <a:off x="779470" y="3651701"/>
            <a:ext cx="4232762" cy="887422"/>
          </a:xfrm>
          <a:prstGeom prst="rect">
            <a:avLst/>
          </a:prstGeom>
        </p:spPr>
        <p:txBody>
          <a:bodyPr vert="horz" wrap="none" lIns="0" tIns="0" anchor="ctr">
            <a:spAutoFit/>
          </a:bodyPr>
          <a:lstStyle>
            <a:lvl1pPr marL="0" indent="0" algn="l" defTabSz="609585" rtl="0" eaLnBrk="1" latinLnBrk="0" hangingPunct="1">
              <a:spcBef>
                <a:spcPct val="20000"/>
              </a:spcBef>
              <a:buFont typeface="Arial"/>
              <a:buNone/>
              <a:defRPr sz="2267" b="0" kern="1200">
                <a:solidFill>
                  <a:schemeClr val="tx1"/>
                </a:solidFill>
                <a:latin typeface="+mn-lt"/>
                <a:ea typeface="+mn-ea"/>
                <a:cs typeface="+mn-cs"/>
              </a:defRPr>
            </a:lvl1pPr>
            <a:lvl2pPr marL="609570" indent="0" algn="l" defTabSz="609585" rtl="0" eaLnBrk="1" latinLnBrk="0" hangingPunct="1">
              <a:spcBef>
                <a:spcPct val="20000"/>
              </a:spcBef>
              <a:buFont typeface="Arial"/>
              <a:buNone/>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438278" indent="0"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400"/>
              </a:spcBef>
            </a:pPr>
            <a:r>
              <a:rPr lang="en-US" sz="1600" dirty="0"/>
              <a:t>Director of Library Trends and User Research</a:t>
            </a:r>
          </a:p>
          <a:p>
            <a:pPr>
              <a:spcBef>
                <a:spcPts val="400"/>
              </a:spcBef>
            </a:pPr>
            <a:r>
              <a:rPr lang="en-US" sz="1600" dirty="0">
                <a:hlinkClick r:id="rId6"/>
              </a:rPr>
              <a:t>connawal@oclc.org</a:t>
            </a:r>
            <a:endParaRPr lang="en-US" sz="1600" dirty="0"/>
          </a:p>
          <a:p>
            <a:pPr>
              <a:spcBef>
                <a:spcPts val="400"/>
              </a:spcBef>
            </a:pPr>
            <a:r>
              <a:rPr lang="en-US" sz="1600" dirty="0"/>
              <a:t>@</a:t>
            </a:r>
            <a:r>
              <a:rPr lang="en-US" sz="1600" dirty="0" err="1"/>
              <a:t>LynnConnaway</a:t>
            </a:r>
            <a:endParaRPr lang="en-US" sz="1600" dirty="0"/>
          </a:p>
        </p:txBody>
      </p:sp>
    </p:spTree>
    <p:extLst>
      <p:ext uri="{BB962C8B-B14F-4D97-AF65-F5344CB8AC3E}">
        <p14:creationId xmlns:p14="http://schemas.microsoft.com/office/powerpoint/2010/main" val="68608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C735EE-D3A9-4FF1-9489-45089F3E7FC3}"/>
              </a:ext>
            </a:extLst>
          </p:cNvPr>
          <p:cNvSpPr>
            <a:spLocks noGrp="1"/>
          </p:cNvSpPr>
          <p:nvPr>
            <p:ph type="body" sz="quarter" idx="13"/>
          </p:nvPr>
        </p:nvSpPr>
        <p:spPr/>
        <p:txBody>
          <a:bodyPr/>
          <a:lstStyle/>
          <a:p>
            <a:r>
              <a:rPr lang="en-US" dirty="0"/>
              <a:t>Project goals</a:t>
            </a:r>
          </a:p>
        </p:txBody>
      </p:sp>
      <p:graphicFrame>
        <p:nvGraphicFramePr>
          <p:cNvPr id="4" name="Diagram 3">
            <a:extLst>
              <a:ext uri="{FF2B5EF4-FFF2-40B4-BE49-F238E27FC236}">
                <a16:creationId xmlns:a16="http://schemas.microsoft.com/office/drawing/2014/main" id="{7AD125DE-F610-4792-B4A9-DD62D38F712C}"/>
              </a:ext>
            </a:extLst>
          </p:cNvPr>
          <p:cNvGraphicFramePr/>
          <p:nvPr>
            <p:extLst>
              <p:ext uri="{D42A27DB-BD31-4B8C-83A1-F6EECF244321}">
                <p14:modId xmlns:p14="http://schemas.microsoft.com/office/powerpoint/2010/main" val="1289200124"/>
              </p:ext>
            </p:extLst>
          </p:nvPr>
        </p:nvGraphicFramePr>
        <p:xfrm>
          <a:off x="340786" y="1350033"/>
          <a:ext cx="8439148" cy="28982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965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C735EE-D3A9-4FF1-9489-45089F3E7FC3}"/>
              </a:ext>
            </a:extLst>
          </p:cNvPr>
          <p:cNvSpPr>
            <a:spLocks noGrp="1"/>
          </p:cNvSpPr>
          <p:nvPr>
            <p:ph type="body" sz="quarter" idx="13"/>
          </p:nvPr>
        </p:nvSpPr>
        <p:spPr/>
        <p:txBody>
          <a:bodyPr/>
          <a:lstStyle/>
          <a:p>
            <a:r>
              <a:rPr lang="en-US" dirty="0"/>
              <a:t>Project goals</a:t>
            </a:r>
          </a:p>
        </p:txBody>
      </p:sp>
      <p:graphicFrame>
        <p:nvGraphicFramePr>
          <p:cNvPr id="4" name="Diagram 3">
            <a:extLst>
              <a:ext uri="{FF2B5EF4-FFF2-40B4-BE49-F238E27FC236}">
                <a16:creationId xmlns:a16="http://schemas.microsoft.com/office/drawing/2014/main" id="{91AC73AB-8DBD-4803-B1BC-077926CE5C05}"/>
              </a:ext>
            </a:extLst>
          </p:cNvPr>
          <p:cNvGraphicFramePr/>
          <p:nvPr>
            <p:extLst>
              <p:ext uri="{D42A27DB-BD31-4B8C-83A1-F6EECF244321}">
                <p14:modId xmlns:p14="http://schemas.microsoft.com/office/powerpoint/2010/main" val="1858072320"/>
              </p:ext>
            </p:extLst>
          </p:nvPr>
        </p:nvGraphicFramePr>
        <p:xfrm>
          <a:off x="352426" y="1196284"/>
          <a:ext cx="8439148" cy="3356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205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C735EE-D3A9-4FF1-9489-45089F3E7FC3}"/>
              </a:ext>
            </a:extLst>
          </p:cNvPr>
          <p:cNvSpPr>
            <a:spLocks noGrp="1"/>
          </p:cNvSpPr>
          <p:nvPr>
            <p:ph type="body" sz="quarter" idx="13"/>
          </p:nvPr>
        </p:nvSpPr>
        <p:spPr/>
        <p:txBody>
          <a:bodyPr/>
          <a:lstStyle/>
          <a:p>
            <a:r>
              <a:rPr lang="en-US" dirty="0"/>
              <a:t>Project goals</a:t>
            </a:r>
          </a:p>
        </p:txBody>
      </p:sp>
      <p:graphicFrame>
        <p:nvGraphicFramePr>
          <p:cNvPr id="4" name="Diagram 3">
            <a:extLst>
              <a:ext uri="{FF2B5EF4-FFF2-40B4-BE49-F238E27FC236}">
                <a16:creationId xmlns:a16="http://schemas.microsoft.com/office/drawing/2014/main" id="{C2BB964F-D1A9-4318-9F5F-616FA8D3618F}"/>
              </a:ext>
            </a:extLst>
          </p:cNvPr>
          <p:cNvGraphicFramePr/>
          <p:nvPr>
            <p:extLst>
              <p:ext uri="{D42A27DB-BD31-4B8C-83A1-F6EECF244321}">
                <p14:modId xmlns:p14="http://schemas.microsoft.com/office/powerpoint/2010/main" val="4252842194"/>
              </p:ext>
            </p:extLst>
          </p:nvPr>
        </p:nvGraphicFramePr>
        <p:xfrm>
          <a:off x="340786" y="1560426"/>
          <a:ext cx="8439148" cy="2210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416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8DA6B8-C0C5-4AA6-A0CA-238FA9D7441C}"/>
              </a:ext>
            </a:extLst>
          </p:cNvPr>
          <p:cNvSpPr>
            <a:spLocks noGrp="1"/>
          </p:cNvSpPr>
          <p:nvPr>
            <p:ph type="body" sz="quarter" idx="13"/>
          </p:nvPr>
        </p:nvSpPr>
        <p:spPr/>
        <p:txBody>
          <a:bodyPr/>
          <a:lstStyle/>
          <a:p>
            <a:r>
              <a:rPr lang="en-US" dirty="0"/>
              <a:t>Project Activities</a:t>
            </a:r>
          </a:p>
        </p:txBody>
      </p:sp>
      <p:graphicFrame>
        <p:nvGraphicFramePr>
          <p:cNvPr id="4" name="Diagram 3">
            <a:extLst>
              <a:ext uri="{FF2B5EF4-FFF2-40B4-BE49-F238E27FC236}">
                <a16:creationId xmlns:a16="http://schemas.microsoft.com/office/drawing/2014/main" id="{37748239-7906-4ED9-A991-76F3E398C948}"/>
              </a:ext>
            </a:extLst>
          </p:cNvPr>
          <p:cNvGraphicFramePr/>
          <p:nvPr>
            <p:extLst>
              <p:ext uri="{D42A27DB-BD31-4B8C-83A1-F6EECF244321}">
                <p14:modId xmlns:p14="http://schemas.microsoft.com/office/powerpoint/2010/main" val="346249278"/>
              </p:ext>
            </p:extLst>
          </p:nvPr>
        </p:nvGraphicFramePr>
        <p:xfrm>
          <a:off x="340786" y="1029747"/>
          <a:ext cx="8439148" cy="3356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549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A9D61-D4FB-4D4F-A92F-E7288AD83379}"/>
              </a:ext>
            </a:extLst>
          </p:cNvPr>
          <p:cNvSpPr>
            <a:spLocks noGrp="1"/>
          </p:cNvSpPr>
          <p:nvPr>
            <p:ph type="body" sz="quarter" idx="10"/>
          </p:nvPr>
        </p:nvSpPr>
        <p:spPr/>
        <p:txBody>
          <a:bodyPr/>
          <a:lstStyle/>
          <a:p>
            <a:r>
              <a:rPr lang="en-US" dirty="0"/>
              <a:t>Methodology	</a:t>
            </a:r>
          </a:p>
        </p:txBody>
      </p:sp>
      <p:sp>
        <p:nvSpPr>
          <p:cNvPr id="4" name="Text Placeholder 3">
            <a:extLst>
              <a:ext uri="{FF2B5EF4-FFF2-40B4-BE49-F238E27FC236}">
                <a16:creationId xmlns:a16="http://schemas.microsoft.com/office/drawing/2014/main" id="{4015D62D-6C4C-4412-952A-CD78837D423D}"/>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22BF89C5-57C5-4850-B59C-D570D94451B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18504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E9439A-69C5-415D-B106-02307E09E3F4}"/>
              </a:ext>
            </a:extLst>
          </p:cNvPr>
          <p:cNvSpPr>
            <a:spLocks noGrp="1"/>
          </p:cNvSpPr>
          <p:nvPr>
            <p:ph type="body" sz="quarter" idx="13"/>
          </p:nvPr>
        </p:nvSpPr>
        <p:spPr/>
        <p:txBody>
          <a:bodyPr/>
          <a:lstStyle/>
          <a:p>
            <a:r>
              <a:rPr lang="en-US" dirty="0"/>
              <a:t>Case studies</a:t>
            </a:r>
          </a:p>
        </p:txBody>
      </p:sp>
      <p:sp>
        <p:nvSpPr>
          <p:cNvPr id="3" name="Text Placeholder 2">
            <a:extLst>
              <a:ext uri="{FF2B5EF4-FFF2-40B4-BE49-F238E27FC236}">
                <a16:creationId xmlns:a16="http://schemas.microsoft.com/office/drawing/2014/main" id="{C68E2D0A-A293-435A-BAD4-BFF2CD264AC0}"/>
              </a:ext>
            </a:extLst>
          </p:cNvPr>
          <p:cNvSpPr>
            <a:spLocks noGrp="1"/>
          </p:cNvSpPr>
          <p:nvPr>
            <p:ph type="body" sz="quarter" idx="12"/>
          </p:nvPr>
        </p:nvSpPr>
        <p:spPr>
          <a:xfrm>
            <a:off x="340786" y="1595187"/>
            <a:ext cx="5347253" cy="1953125"/>
          </a:xfrm>
        </p:spPr>
        <p:txBody>
          <a:bodyPr/>
          <a:lstStyle/>
          <a:p>
            <a:pPr marL="0" indent="0">
              <a:buNone/>
            </a:pPr>
            <a:r>
              <a:rPr lang="en-US" dirty="0"/>
              <a:t>Produce eight case studies that explore a diverse set of communities in which the library is an active partner in response to the opioid epidemic</a:t>
            </a:r>
            <a:br>
              <a:rPr lang="en-US" dirty="0"/>
            </a:br>
            <a:br>
              <a:rPr lang="en-US" dirty="0"/>
            </a:br>
            <a:endParaRPr lang="en-US" dirty="0"/>
          </a:p>
        </p:txBody>
      </p:sp>
      <p:pic>
        <p:nvPicPr>
          <p:cNvPr id="6" name="Picture 5">
            <a:extLst>
              <a:ext uri="{FF2B5EF4-FFF2-40B4-BE49-F238E27FC236}">
                <a16:creationId xmlns:a16="http://schemas.microsoft.com/office/drawing/2014/main" id="{BC815097-10A6-4E47-8FDB-82E5C6C1DCCA}"/>
              </a:ext>
            </a:extLst>
          </p:cNvPr>
          <p:cNvPicPr>
            <a:picLocks noChangeAspect="1"/>
          </p:cNvPicPr>
          <p:nvPr/>
        </p:nvPicPr>
        <p:blipFill>
          <a:blip r:embed="rId3"/>
          <a:stretch>
            <a:fillRect/>
          </a:stretch>
        </p:blipFill>
        <p:spPr>
          <a:xfrm>
            <a:off x="5992358" y="1462715"/>
            <a:ext cx="2787576" cy="2013247"/>
          </a:xfrm>
          <a:prstGeom prst="rect">
            <a:avLst/>
          </a:prstGeom>
        </p:spPr>
      </p:pic>
    </p:spTree>
    <p:extLst>
      <p:ext uri="{BB962C8B-B14F-4D97-AF65-F5344CB8AC3E}">
        <p14:creationId xmlns:p14="http://schemas.microsoft.com/office/powerpoint/2010/main" val="217438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DE75F8-3D4E-44C1-ADC9-B6FC28ABE4A4}"/>
              </a:ext>
            </a:extLst>
          </p:cNvPr>
          <p:cNvSpPr>
            <a:spLocks noGrp="1"/>
          </p:cNvSpPr>
          <p:nvPr>
            <p:ph type="body" sz="quarter" idx="13"/>
          </p:nvPr>
        </p:nvSpPr>
        <p:spPr/>
        <p:txBody>
          <a:bodyPr/>
          <a:lstStyle/>
          <a:p>
            <a:r>
              <a:rPr lang="en-US" dirty="0"/>
              <a:t>Criteria considered for site selection</a:t>
            </a:r>
          </a:p>
        </p:txBody>
      </p:sp>
      <p:sp>
        <p:nvSpPr>
          <p:cNvPr id="3" name="Text Placeholder 2">
            <a:extLst>
              <a:ext uri="{FF2B5EF4-FFF2-40B4-BE49-F238E27FC236}">
                <a16:creationId xmlns:a16="http://schemas.microsoft.com/office/drawing/2014/main" id="{BDDF8995-7F21-4060-B136-215611D851BC}"/>
              </a:ext>
            </a:extLst>
          </p:cNvPr>
          <p:cNvSpPr>
            <a:spLocks noGrp="1"/>
          </p:cNvSpPr>
          <p:nvPr>
            <p:ph type="body" sz="quarter" idx="12"/>
          </p:nvPr>
        </p:nvSpPr>
        <p:spPr>
          <a:xfrm>
            <a:off x="340786" y="1035365"/>
            <a:ext cx="8439148" cy="3356378"/>
          </a:xfrm>
        </p:spPr>
        <p:txBody>
          <a:bodyPr/>
          <a:lstStyle/>
          <a:p>
            <a:r>
              <a:rPr lang="en-US" dirty="0"/>
              <a:t>Diversity of community size, region, geographic distribution, and demographics</a:t>
            </a:r>
          </a:p>
          <a:p>
            <a:r>
              <a:rPr lang="en-US" dirty="0"/>
              <a:t>Diversity of service population size</a:t>
            </a:r>
          </a:p>
          <a:p>
            <a:r>
              <a:rPr lang="en-US" dirty="0"/>
              <a:t>Health data: uninsured rate, opioid prescribing rate, </a:t>
            </a:r>
            <a:br>
              <a:rPr lang="en-US" dirty="0"/>
            </a:br>
            <a:r>
              <a:rPr lang="en-US" dirty="0"/>
              <a:t>drug overdose death and mortality rate</a:t>
            </a:r>
          </a:p>
          <a:p>
            <a:r>
              <a:rPr lang="en-US" dirty="0"/>
              <a:t>Must have worked with community partners on programs/services related to the opioid crisis</a:t>
            </a:r>
          </a:p>
          <a:p>
            <a:r>
              <a:rPr lang="en-US" dirty="0"/>
              <a:t>Represent a range of community interventions</a:t>
            </a:r>
          </a:p>
          <a:p>
            <a:endParaRPr lang="en-US" dirty="0"/>
          </a:p>
        </p:txBody>
      </p:sp>
      <p:pic>
        <p:nvPicPr>
          <p:cNvPr id="5" name="Picture 4">
            <a:extLst>
              <a:ext uri="{FF2B5EF4-FFF2-40B4-BE49-F238E27FC236}">
                <a16:creationId xmlns:a16="http://schemas.microsoft.com/office/drawing/2014/main" id="{9E5D19AF-393A-48BE-B348-8BBB47D163FA}"/>
              </a:ext>
            </a:extLst>
          </p:cNvPr>
          <p:cNvPicPr>
            <a:picLocks noChangeAspect="1"/>
          </p:cNvPicPr>
          <p:nvPr/>
        </p:nvPicPr>
        <p:blipFill>
          <a:blip r:embed="rId3"/>
          <a:stretch>
            <a:fillRect/>
          </a:stretch>
        </p:blipFill>
        <p:spPr>
          <a:xfrm>
            <a:off x="7199855" y="1035365"/>
            <a:ext cx="1846964" cy="1846964"/>
          </a:xfrm>
          <a:prstGeom prst="rect">
            <a:avLst/>
          </a:prstGeom>
        </p:spPr>
      </p:pic>
    </p:spTree>
    <p:extLst>
      <p:ext uri="{BB962C8B-B14F-4D97-AF65-F5344CB8AC3E}">
        <p14:creationId xmlns:p14="http://schemas.microsoft.com/office/powerpoint/2010/main" val="324111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DE75F8-3D4E-44C1-ADC9-B6FC28ABE4A4}"/>
              </a:ext>
            </a:extLst>
          </p:cNvPr>
          <p:cNvSpPr>
            <a:spLocks noGrp="1"/>
          </p:cNvSpPr>
          <p:nvPr>
            <p:ph type="body" sz="quarter" idx="13"/>
          </p:nvPr>
        </p:nvSpPr>
        <p:spPr/>
        <p:txBody>
          <a:bodyPr/>
          <a:lstStyle/>
          <a:p>
            <a:r>
              <a:rPr lang="en-US" dirty="0"/>
              <a:t>Case study sites</a:t>
            </a:r>
          </a:p>
        </p:txBody>
      </p:sp>
      <p:grpSp>
        <p:nvGrpSpPr>
          <p:cNvPr id="6" name="Group 5">
            <a:extLst>
              <a:ext uri="{FF2B5EF4-FFF2-40B4-BE49-F238E27FC236}">
                <a16:creationId xmlns:a16="http://schemas.microsoft.com/office/drawing/2014/main" id="{6848F21A-6DF9-423B-811A-BAF70464140E}"/>
              </a:ext>
            </a:extLst>
          </p:cNvPr>
          <p:cNvGrpSpPr/>
          <p:nvPr/>
        </p:nvGrpSpPr>
        <p:grpSpPr>
          <a:xfrm>
            <a:off x="2453607" y="762604"/>
            <a:ext cx="6540736" cy="4076254"/>
            <a:chOff x="2135188" y="1052513"/>
            <a:chExt cx="7953376" cy="5037138"/>
          </a:xfrm>
        </p:grpSpPr>
        <p:sp>
          <p:nvSpPr>
            <p:cNvPr id="7" name="Freeform 1">
              <a:extLst>
                <a:ext uri="{FF2B5EF4-FFF2-40B4-BE49-F238E27FC236}">
                  <a16:creationId xmlns:a16="http://schemas.microsoft.com/office/drawing/2014/main" id="{287DEE9F-C095-4A91-B399-CBD412537F3A}"/>
                </a:ext>
              </a:extLst>
            </p:cNvPr>
            <p:cNvSpPr>
              <a:spLocks noChangeArrowheads="1"/>
            </p:cNvSpPr>
            <p:nvPr/>
          </p:nvSpPr>
          <p:spPr bwMode="auto">
            <a:xfrm rot="21163818">
              <a:off x="6201211" y="2639524"/>
              <a:ext cx="941388" cy="612775"/>
            </a:xfrm>
            <a:custGeom>
              <a:avLst/>
              <a:gdLst>
                <a:gd name="T0" fmla="*/ 2147483647 w 9500"/>
                <a:gd name="T1" fmla="*/ 2147483647 h 6521"/>
                <a:gd name="T2" fmla="*/ 2147483647 w 9500"/>
                <a:gd name="T3" fmla="*/ 2147483647 h 6521"/>
                <a:gd name="T4" fmla="*/ 2147483647 w 9500"/>
                <a:gd name="T5" fmla="*/ 2147483647 h 6521"/>
                <a:gd name="T6" fmla="*/ 2147483647 w 9500"/>
                <a:gd name="T7" fmla="*/ 2147483647 h 6521"/>
                <a:gd name="T8" fmla="*/ 2147483647 w 9500"/>
                <a:gd name="T9" fmla="*/ 2147483647 h 6521"/>
                <a:gd name="T10" fmla="*/ 2147483647 w 9500"/>
                <a:gd name="T11" fmla="*/ 2147483647 h 6521"/>
                <a:gd name="T12" fmla="*/ 2147483647 w 9500"/>
                <a:gd name="T13" fmla="*/ 2147483647 h 6521"/>
                <a:gd name="T14" fmla="*/ 2147483647 w 9500"/>
                <a:gd name="T15" fmla="*/ 2147483647 h 6521"/>
                <a:gd name="T16" fmla="*/ 2147483647 w 9500"/>
                <a:gd name="T17" fmla="*/ 2147483647 h 6521"/>
                <a:gd name="T18" fmla="*/ 2147483647 w 9500"/>
                <a:gd name="T19" fmla="*/ 2147483647 h 6521"/>
                <a:gd name="T20" fmla="*/ 2147483647 w 9500"/>
                <a:gd name="T21" fmla="*/ 2147483647 h 6521"/>
                <a:gd name="T22" fmla="*/ 2147483647 w 9500"/>
                <a:gd name="T23" fmla="*/ 2147483647 h 6521"/>
                <a:gd name="T24" fmla="*/ 2147483647 w 9500"/>
                <a:gd name="T25" fmla="*/ 2147483647 h 6521"/>
                <a:gd name="T26" fmla="*/ 2147483647 w 9500"/>
                <a:gd name="T27" fmla="*/ 2147483647 h 6521"/>
                <a:gd name="T28" fmla="*/ 2147483647 w 9500"/>
                <a:gd name="T29" fmla="*/ 2147483647 h 6521"/>
                <a:gd name="T30" fmla="*/ 2147483647 w 9500"/>
                <a:gd name="T31" fmla="*/ 2147483647 h 6521"/>
                <a:gd name="T32" fmla="*/ 2147483647 w 9500"/>
                <a:gd name="T33" fmla="*/ 2147483647 h 6521"/>
                <a:gd name="T34" fmla="*/ 2147483647 w 9500"/>
                <a:gd name="T35" fmla="*/ 2147483647 h 6521"/>
                <a:gd name="T36" fmla="*/ 2147483647 w 9500"/>
                <a:gd name="T37" fmla="*/ 2147483647 h 6521"/>
                <a:gd name="T38" fmla="*/ 2147483647 w 9500"/>
                <a:gd name="T39" fmla="*/ 2147483647 h 6521"/>
                <a:gd name="T40" fmla="*/ 2147483647 w 9500"/>
                <a:gd name="T41" fmla="*/ 2147483647 h 6521"/>
                <a:gd name="T42" fmla="*/ 2147483647 w 9500"/>
                <a:gd name="T43" fmla="*/ 2147483647 h 6521"/>
                <a:gd name="T44" fmla="*/ 2147483647 w 9500"/>
                <a:gd name="T45" fmla="*/ 2147483647 h 6521"/>
                <a:gd name="T46" fmla="*/ 2147483647 w 9500"/>
                <a:gd name="T47" fmla="*/ 2147483647 h 6521"/>
                <a:gd name="T48" fmla="*/ 2147483647 w 9500"/>
                <a:gd name="T49" fmla="*/ 2147483647 h 6521"/>
                <a:gd name="T50" fmla="*/ 2147483647 w 9500"/>
                <a:gd name="T51" fmla="*/ 2147483647 h 6521"/>
                <a:gd name="T52" fmla="*/ 2147483647 w 9500"/>
                <a:gd name="T53" fmla="*/ 2147483647 h 6521"/>
                <a:gd name="T54" fmla="*/ 2147483647 w 9500"/>
                <a:gd name="T55" fmla="*/ 2147483647 h 6521"/>
                <a:gd name="T56" fmla="*/ 2147483647 w 9500"/>
                <a:gd name="T57" fmla="*/ 2147483647 h 6521"/>
                <a:gd name="T58" fmla="*/ 2147483647 w 9500"/>
                <a:gd name="T59" fmla="*/ 2147483647 h 6521"/>
                <a:gd name="T60" fmla="*/ 0 w 9500"/>
                <a:gd name="T61" fmla="*/ 2147483647 h 6521"/>
                <a:gd name="T62" fmla="*/ 2147483647 w 9500"/>
                <a:gd name="T63" fmla="*/ 2147483647 h 6521"/>
                <a:gd name="T64" fmla="*/ 2147483647 w 9500"/>
                <a:gd name="T65" fmla="*/ 2147483647 h 6521"/>
                <a:gd name="T66" fmla="*/ 2147483647 w 9500"/>
                <a:gd name="T67" fmla="*/ 2147483647 h 65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connsiteX0" fmla="*/ 257 w 9999"/>
                <a:gd name="connsiteY0" fmla="*/ 0 h 9998"/>
                <a:gd name="connsiteX1" fmla="*/ 8447 w 9999"/>
                <a:gd name="connsiteY1" fmla="*/ 90 h 9998"/>
                <a:gd name="connsiteX2" fmla="*/ 8352 w 9999"/>
                <a:gd name="connsiteY2" fmla="*/ 561 h 9998"/>
                <a:gd name="connsiteX3" fmla="*/ 8681 w 9999"/>
                <a:gd name="connsiteY3" fmla="*/ 969 h 9998"/>
                <a:gd name="connsiteX4" fmla="*/ 8425 w 9999"/>
                <a:gd name="connsiteY4" fmla="*/ 1225 h 9998"/>
                <a:gd name="connsiteX5" fmla="*/ 8425 w 9999"/>
                <a:gd name="connsiteY5" fmla="*/ 1938 h 9998"/>
                <a:gd name="connsiteX6" fmla="*/ 8536 w 9999"/>
                <a:gd name="connsiteY6" fmla="*/ 2194 h 9998"/>
                <a:gd name="connsiteX7" fmla="*/ 8571 w 9999"/>
                <a:gd name="connsiteY7" fmla="*/ 2501 h 9998"/>
                <a:gd name="connsiteX8" fmla="*/ 8975 w 9999"/>
                <a:gd name="connsiteY8" fmla="*/ 3010 h 9998"/>
                <a:gd name="connsiteX9" fmla="*/ 9232 w 9999"/>
                <a:gd name="connsiteY9" fmla="*/ 3519 h 9998"/>
                <a:gd name="connsiteX10" fmla="*/ 9560 w 9999"/>
                <a:gd name="connsiteY10" fmla="*/ 3929 h 9998"/>
                <a:gd name="connsiteX11" fmla="*/ 9742 w 9999"/>
                <a:gd name="connsiteY11" fmla="*/ 4285 h 9998"/>
                <a:gd name="connsiteX12" fmla="*/ 9889 w 9999"/>
                <a:gd name="connsiteY12" fmla="*/ 4541 h 9998"/>
                <a:gd name="connsiteX13" fmla="*/ 9999 w 9999"/>
                <a:gd name="connsiteY13" fmla="*/ 5306 h 9998"/>
                <a:gd name="connsiteX14" fmla="*/ 9780 w 9999"/>
                <a:gd name="connsiteY14" fmla="*/ 5764 h 9998"/>
                <a:gd name="connsiteX15" fmla="*/ 9669 w 9999"/>
                <a:gd name="connsiteY15" fmla="*/ 6021 h 9998"/>
                <a:gd name="connsiteX16" fmla="*/ 9669 w 9999"/>
                <a:gd name="connsiteY16" fmla="*/ 6479 h 9998"/>
                <a:gd name="connsiteX17" fmla="*/ 9232 w 9999"/>
                <a:gd name="connsiteY17" fmla="*/ 6427 h 9998"/>
                <a:gd name="connsiteX18" fmla="*/ 8901 w 9999"/>
                <a:gd name="connsiteY18" fmla="*/ 6683 h 9998"/>
                <a:gd name="connsiteX19" fmla="*/ 8755 w 9999"/>
                <a:gd name="connsiteY19" fmla="*/ 6887 h 9998"/>
                <a:gd name="connsiteX20" fmla="*/ 8571 w 9999"/>
                <a:gd name="connsiteY20" fmla="*/ 7295 h 9998"/>
                <a:gd name="connsiteX21" fmla="*/ 8608 w 9999"/>
                <a:gd name="connsiteY21" fmla="*/ 7654 h 9998"/>
                <a:gd name="connsiteX22" fmla="*/ 8792 w 9999"/>
                <a:gd name="connsiteY22" fmla="*/ 8264 h 9998"/>
                <a:gd name="connsiteX23" fmla="*/ 8536 w 9999"/>
                <a:gd name="connsiteY23" fmla="*/ 8623 h 9998"/>
                <a:gd name="connsiteX24" fmla="*/ 8536 w 9999"/>
                <a:gd name="connsiteY24" fmla="*/ 9031 h 9998"/>
                <a:gd name="connsiteX25" fmla="*/ 8536 w 9999"/>
                <a:gd name="connsiteY25" fmla="*/ 9285 h 9998"/>
                <a:gd name="connsiteX26" fmla="*/ 8169 w 9999"/>
                <a:gd name="connsiteY26" fmla="*/ 9437 h 9998"/>
                <a:gd name="connsiteX27" fmla="*/ 8096 w 9999"/>
                <a:gd name="connsiteY27" fmla="*/ 9692 h 9998"/>
                <a:gd name="connsiteX28" fmla="*/ 8133 w 9999"/>
                <a:gd name="connsiteY28" fmla="*/ 9948 h 9998"/>
                <a:gd name="connsiteX29" fmla="*/ 8022 w 9999"/>
                <a:gd name="connsiteY29" fmla="*/ 9998 h 9998"/>
                <a:gd name="connsiteX30" fmla="*/ 7765 w 9999"/>
                <a:gd name="connsiteY30" fmla="*/ 9641 h 9998"/>
                <a:gd name="connsiteX31" fmla="*/ 7545 w 9999"/>
                <a:gd name="connsiteY31" fmla="*/ 9540 h 9998"/>
                <a:gd name="connsiteX32" fmla="*/ 7399 w 9999"/>
                <a:gd name="connsiteY32" fmla="*/ 9437 h 9998"/>
                <a:gd name="connsiteX33" fmla="*/ 1502 w 9999"/>
                <a:gd name="connsiteY33" fmla="*/ 9641 h 9998"/>
                <a:gd name="connsiteX34" fmla="*/ 1428 w 9999"/>
                <a:gd name="connsiteY34" fmla="*/ 9183 h 9998"/>
                <a:gd name="connsiteX35" fmla="*/ 1428 w 9999"/>
                <a:gd name="connsiteY35" fmla="*/ 9083 h 9998"/>
                <a:gd name="connsiteX36" fmla="*/ 1428 w 9999"/>
                <a:gd name="connsiteY36" fmla="*/ 8724 h 9998"/>
                <a:gd name="connsiteX37" fmla="*/ 1466 w 9999"/>
                <a:gd name="connsiteY37" fmla="*/ 8419 h 9998"/>
                <a:gd name="connsiteX38" fmla="*/ 1392 w 9999"/>
                <a:gd name="connsiteY38" fmla="*/ 7959 h 9998"/>
                <a:gd name="connsiteX39" fmla="*/ 1246 w 9999"/>
                <a:gd name="connsiteY39" fmla="*/ 7396 h 9998"/>
                <a:gd name="connsiteX40" fmla="*/ 1173 w 9999"/>
                <a:gd name="connsiteY40" fmla="*/ 6990 h 9998"/>
                <a:gd name="connsiteX41" fmla="*/ 1356 w 9999"/>
                <a:gd name="connsiteY41" fmla="*/ 6683 h 9998"/>
                <a:gd name="connsiteX42" fmla="*/ 1062 w 9999"/>
                <a:gd name="connsiteY42" fmla="*/ 6225 h 9998"/>
                <a:gd name="connsiteX43" fmla="*/ 1062 w 9999"/>
                <a:gd name="connsiteY43" fmla="*/ 6123 h 9998"/>
                <a:gd name="connsiteX44" fmla="*/ 1100 w 9999"/>
                <a:gd name="connsiteY44" fmla="*/ 5613 h 9998"/>
                <a:gd name="connsiteX45" fmla="*/ 953 w 9999"/>
                <a:gd name="connsiteY45" fmla="*/ 5203 h 9998"/>
                <a:gd name="connsiteX46" fmla="*/ 696 w 9999"/>
                <a:gd name="connsiteY46" fmla="*/ 4387 h 9998"/>
                <a:gd name="connsiteX47" fmla="*/ 623 w 9999"/>
                <a:gd name="connsiteY47" fmla="*/ 3775 h 9998"/>
                <a:gd name="connsiteX48" fmla="*/ 623 w 9999"/>
                <a:gd name="connsiteY48" fmla="*/ 3366 h 9998"/>
                <a:gd name="connsiteX49" fmla="*/ 0 w 9999"/>
                <a:gd name="connsiteY49" fmla="*/ 2552 h 9998"/>
                <a:gd name="connsiteX50" fmla="*/ 477 w 9999"/>
                <a:gd name="connsiteY50" fmla="*/ 1990 h 9998"/>
                <a:gd name="connsiteX51" fmla="*/ 477 w 9999"/>
                <a:gd name="connsiteY51" fmla="*/ 1736 h 9998"/>
                <a:gd name="connsiteX52" fmla="*/ 477 w 9999"/>
                <a:gd name="connsiteY52" fmla="*/ 969 h 9998"/>
                <a:gd name="connsiteX53" fmla="*/ 147 w 9999"/>
                <a:gd name="connsiteY53" fmla="*/ 459 h 9998"/>
                <a:gd name="connsiteX54" fmla="*/ 257 w 9999"/>
                <a:gd name="connsiteY54" fmla="*/ 0 h 9998"/>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233 w 10000"/>
                <a:gd name="connsiteY9" fmla="*/ 3520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170 w 10000"/>
                <a:gd name="connsiteY25" fmla="*/ 9439 h 10000"/>
                <a:gd name="connsiteX26" fmla="*/ 8097 w 10000"/>
                <a:gd name="connsiteY26" fmla="*/ 9694 h 10000"/>
                <a:gd name="connsiteX27" fmla="*/ 8134 w 10000"/>
                <a:gd name="connsiteY27" fmla="*/ 9950 h 10000"/>
                <a:gd name="connsiteX28" fmla="*/ 8023 w 10000"/>
                <a:gd name="connsiteY28" fmla="*/ 10000 h 10000"/>
                <a:gd name="connsiteX29" fmla="*/ 7766 w 10000"/>
                <a:gd name="connsiteY29" fmla="*/ 9643 h 10000"/>
                <a:gd name="connsiteX30" fmla="*/ 7546 w 10000"/>
                <a:gd name="connsiteY30" fmla="*/ 9542 h 10000"/>
                <a:gd name="connsiteX31" fmla="*/ 7400 w 10000"/>
                <a:gd name="connsiteY31" fmla="*/ 9439 h 10000"/>
                <a:gd name="connsiteX32" fmla="*/ 1502 w 10000"/>
                <a:gd name="connsiteY32" fmla="*/ 9643 h 10000"/>
                <a:gd name="connsiteX33" fmla="*/ 1428 w 10000"/>
                <a:gd name="connsiteY33" fmla="*/ 9185 h 10000"/>
                <a:gd name="connsiteX34" fmla="*/ 1428 w 10000"/>
                <a:gd name="connsiteY34" fmla="*/ 9085 h 10000"/>
                <a:gd name="connsiteX35" fmla="*/ 1428 w 10000"/>
                <a:gd name="connsiteY35" fmla="*/ 8726 h 10000"/>
                <a:gd name="connsiteX36" fmla="*/ 1466 w 10000"/>
                <a:gd name="connsiteY36" fmla="*/ 8421 h 10000"/>
                <a:gd name="connsiteX37" fmla="*/ 1392 w 10000"/>
                <a:gd name="connsiteY37" fmla="*/ 7961 h 10000"/>
                <a:gd name="connsiteX38" fmla="*/ 1246 w 10000"/>
                <a:gd name="connsiteY38" fmla="*/ 7397 h 10000"/>
                <a:gd name="connsiteX39" fmla="*/ 1173 w 10000"/>
                <a:gd name="connsiteY39" fmla="*/ 6991 h 10000"/>
                <a:gd name="connsiteX40" fmla="*/ 1356 w 10000"/>
                <a:gd name="connsiteY40" fmla="*/ 6684 h 10000"/>
                <a:gd name="connsiteX41" fmla="*/ 1062 w 10000"/>
                <a:gd name="connsiteY41" fmla="*/ 6226 h 10000"/>
                <a:gd name="connsiteX42" fmla="*/ 1062 w 10000"/>
                <a:gd name="connsiteY42" fmla="*/ 6124 h 10000"/>
                <a:gd name="connsiteX43" fmla="*/ 1100 w 10000"/>
                <a:gd name="connsiteY43" fmla="*/ 5614 h 10000"/>
                <a:gd name="connsiteX44" fmla="*/ 953 w 10000"/>
                <a:gd name="connsiteY44" fmla="*/ 5204 h 10000"/>
                <a:gd name="connsiteX45" fmla="*/ 696 w 10000"/>
                <a:gd name="connsiteY45" fmla="*/ 4388 h 10000"/>
                <a:gd name="connsiteX46" fmla="*/ 623 w 10000"/>
                <a:gd name="connsiteY46" fmla="*/ 3776 h 10000"/>
                <a:gd name="connsiteX47" fmla="*/ 623 w 10000"/>
                <a:gd name="connsiteY47" fmla="*/ 3367 h 10000"/>
                <a:gd name="connsiteX48" fmla="*/ 0 w 10000"/>
                <a:gd name="connsiteY48" fmla="*/ 2553 h 10000"/>
                <a:gd name="connsiteX49" fmla="*/ 477 w 10000"/>
                <a:gd name="connsiteY49" fmla="*/ 1990 h 10000"/>
                <a:gd name="connsiteX50" fmla="*/ 477 w 10000"/>
                <a:gd name="connsiteY50" fmla="*/ 1736 h 10000"/>
                <a:gd name="connsiteX51" fmla="*/ 477 w 10000"/>
                <a:gd name="connsiteY51" fmla="*/ 969 h 10000"/>
                <a:gd name="connsiteX52" fmla="*/ 147 w 10000"/>
                <a:gd name="connsiteY52" fmla="*/ 459 h 10000"/>
                <a:gd name="connsiteX53" fmla="*/ 257 w 10000"/>
                <a:gd name="connsiteY53"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170 w 10000"/>
                <a:gd name="connsiteY24" fmla="*/ 9439 h 10000"/>
                <a:gd name="connsiteX25" fmla="*/ 8097 w 10000"/>
                <a:gd name="connsiteY25" fmla="*/ 9694 h 10000"/>
                <a:gd name="connsiteX26" fmla="*/ 8134 w 10000"/>
                <a:gd name="connsiteY26" fmla="*/ 9950 h 10000"/>
                <a:gd name="connsiteX27" fmla="*/ 8023 w 10000"/>
                <a:gd name="connsiteY27" fmla="*/ 10000 h 10000"/>
                <a:gd name="connsiteX28" fmla="*/ 7766 w 10000"/>
                <a:gd name="connsiteY28" fmla="*/ 9643 h 10000"/>
                <a:gd name="connsiteX29" fmla="*/ 7546 w 10000"/>
                <a:gd name="connsiteY29" fmla="*/ 9542 h 10000"/>
                <a:gd name="connsiteX30" fmla="*/ 7400 w 10000"/>
                <a:gd name="connsiteY30" fmla="*/ 9439 h 10000"/>
                <a:gd name="connsiteX31" fmla="*/ 1502 w 10000"/>
                <a:gd name="connsiteY31" fmla="*/ 9643 h 10000"/>
                <a:gd name="connsiteX32" fmla="*/ 1428 w 10000"/>
                <a:gd name="connsiteY32" fmla="*/ 9185 h 10000"/>
                <a:gd name="connsiteX33" fmla="*/ 1428 w 10000"/>
                <a:gd name="connsiteY33" fmla="*/ 9085 h 10000"/>
                <a:gd name="connsiteX34" fmla="*/ 1428 w 10000"/>
                <a:gd name="connsiteY34" fmla="*/ 8726 h 10000"/>
                <a:gd name="connsiteX35" fmla="*/ 1466 w 10000"/>
                <a:gd name="connsiteY35" fmla="*/ 8421 h 10000"/>
                <a:gd name="connsiteX36" fmla="*/ 1392 w 10000"/>
                <a:gd name="connsiteY36" fmla="*/ 7961 h 10000"/>
                <a:gd name="connsiteX37" fmla="*/ 1246 w 10000"/>
                <a:gd name="connsiteY37" fmla="*/ 7397 h 10000"/>
                <a:gd name="connsiteX38" fmla="*/ 1173 w 10000"/>
                <a:gd name="connsiteY38" fmla="*/ 6991 h 10000"/>
                <a:gd name="connsiteX39" fmla="*/ 1356 w 10000"/>
                <a:gd name="connsiteY39" fmla="*/ 6684 h 10000"/>
                <a:gd name="connsiteX40" fmla="*/ 1062 w 10000"/>
                <a:gd name="connsiteY40" fmla="*/ 6226 h 10000"/>
                <a:gd name="connsiteX41" fmla="*/ 1062 w 10000"/>
                <a:gd name="connsiteY41" fmla="*/ 6124 h 10000"/>
                <a:gd name="connsiteX42" fmla="*/ 1100 w 10000"/>
                <a:gd name="connsiteY42" fmla="*/ 5614 h 10000"/>
                <a:gd name="connsiteX43" fmla="*/ 953 w 10000"/>
                <a:gd name="connsiteY43" fmla="*/ 5204 h 10000"/>
                <a:gd name="connsiteX44" fmla="*/ 696 w 10000"/>
                <a:gd name="connsiteY44" fmla="*/ 4388 h 10000"/>
                <a:gd name="connsiteX45" fmla="*/ 623 w 10000"/>
                <a:gd name="connsiteY45" fmla="*/ 3776 h 10000"/>
                <a:gd name="connsiteX46" fmla="*/ 623 w 10000"/>
                <a:gd name="connsiteY46" fmla="*/ 3367 h 10000"/>
                <a:gd name="connsiteX47" fmla="*/ 0 w 10000"/>
                <a:gd name="connsiteY47" fmla="*/ 2553 h 10000"/>
                <a:gd name="connsiteX48" fmla="*/ 477 w 10000"/>
                <a:gd name="connsiteY48" fmla="*/ 1990 h 10000"/>
                <a:gd name="connsiteX49" fmla="*/ 477 w 10000"/>
                <a:gd name="connsiteY49" fmla="*/ 1736 h 10000"/>
                <a:gd name="connsiteX50" fmla="*/ 477 w 10000"/>
                <a:gd name="connsiteY50" fmla="*/ 969 h 10000"/>
                <a:gd name="connsiteX51" fmla="*/ 147 w 10000"/>
                <a:gd name="connsiteY51" fmla="*/ 459 h 10000"/>
                <a:gd name="connsiteX52" fmla="*/ 257 w 10000"/>
                <a:gd name="connsiteY52" fmla="*/ 0 h 10000"/>
                <a:gd name="connsiteX0" fmla="*/ 257 w 10000"/>
                <a:gd name="connsiteY0" fmla="*/ 0 h 9950"/>
                <a:gd name="connsiteX1" fmla="*/ 8448 w 10000"/>
                <a:gd name="connsiteY1" fmla="*/ 90 h 9950"/>
                <a:gd name="connsiteX2" fmla="*/ 8353 w 10000"/>
                <a:gd name="connsiteY2" fmla="*/ 561 h 9950"/>
                <a:gd name="connsiteX3" fmla="*/ 8682 w 10000"/>
                <a:gd name="connsiteY3" fmla="*/ 969 h 9950"/>
                <a:gd name="connsiteX4" fmla="*/ 8631 w 10000"/>
                <a:gd name="connsiteY4" fmla="*/ 1264 h 9950"/>
                <a:gd name="connsiteX5" fmla="*/ 8426 w 10000"/>
                <a:gd name="connsiteY5" fmla="*/ 1938 h 9950"/>
                <a:gd name="connsiteX6" fmla="*/ 8537 w 10000"/>
                <a:gd name="connsiteY6" fmla="*/ 2194 h 9950"/>
                <a:gd name="connsiteX7" fmla="*/ 8572 w 10000"/>
                <a:gd name="connsiteY7" fmla="*/ 2502 h 9950"/>
                <a:gd name="connsiteX8" fmla="*/ 8976 w 10000"/>
                <a:gd name="connsiteY8" fmla="*/ 3011 h 9950"/>
                <a:gd name="connsiteX9" fmla="*/ 9458 w 10000"/>
                <a:gd name="connsiteY9" fmla="*/ 3329 h 9950"/>
                <a:gd name="connsiteX10" fmla="*/ 9561 w 10000"/>
                <a:gd name="connsiteY10" fmla="*/ 3930 h 9950"/>
                <a:gd name="connsiteX11" fmla="*/ 9743 w 10000"/>
                <a:gd name="connsiteY11" fmla="*/ 4286 h 9950"/>
                <a:gd name="connsiteX12" fmla="*/ 9890 w 10000"/>
                <a:gd name="connsiteY12" fmla="*/ 4542 h 9950"/>
                <a:gd name="connsiteX13" fmla="*/ 10000 w 10000"/>
                <a:gd name="connsiteY13" fmla="*/ 5307 h 9950"/>
                <a:gd name="connsiteX14" fmla="*/ 9781 w 10000"/>
                <a:gd name="connsiteY14" fmla="*/ 5765 h 9950"/>
                <a:gd name="connsiteX15" fmla="*/ 9670 w 10000"/>
                <a:gd name="connsiteY15" fmla="*/ 6022 h 9950"/>
                <a:gd name="connsiteX16" fmla="*/ 9670 w 10000"/>
                <a:gd name="connsiteY16" fmla="*/ 6480 h 9950"/>
                <a:gd name="connsiteX17" fmla="*/ 9233 w 10000"/>
                <a:gd name="connsiteY17" fmla="*/ 6428 h 9950"/>
                <a:gd name="connsiteX18" fmla="*/ 8902 w 10000"/>
                <a:gd name="connsiteY18" fmla="*/ 6684 h 9950"/>
                <a:gd name="connsiteX19" fmla="*/ 8756 w 10000"/>
                <a:gd name="connsiteY19" fmla="*/ 6888 h 9950"/>
                <a:gd name="connsiteX20" fmla="*/ 8572 w 10000"/>
                <a:gd name="connsiteY20" fmla="*/ 7296 h 9950"/>
                <a:gd name="connsiteX21" fmla="*/ 8609 w 10000"/>
                <a:gd name="connsiteY21" fmla="*/ 7656 h 9950"/>
                <a:gd name="connsiteX22" fmla="*/ 8793 w 10000"/>
                <a:gd name="connsiteY22" fmla="*/ 8266 h 9950"/>
                <a:gd name="connsiteX23" fmla="*/ 8537 w 10000"/>
                <a:gd name="connsiteY23" fmla="*/ 8625 h 9950"/>
                <a:gd name="connsiteX24" fmla="*/ 8170 w 10000"/>
                <a:gd name="connsiteY24" fmla="*/ 9439 h 9950"/>
                <a:gd name="connsiteX25" fmla="*/ 8097 w 10000"/>
                <a:gd name="connsiteY25" fmla="*/ 9694 h 9950"/>
                <a:gd name="connsiteX26" fmla="*/ 8134 w 10000"/>
                <a:gd name="connsiteY26" fmla="*/ 9950 h 9950"/>
                <a:gd name="connsiteX27" fmla="*/ 7766 w 10000"/>
                <a:gd name="connsiteY27" fmla="*/ 9643 h 9950"/>
                <a:gd name="connsiteX28" fmla="*/ 7546 w 10000"/>
                <a:gd name="connsiteY28" fmla="*/ 9542 h 9950"/>
                <a:gd name="connsiteX29" fmla="*/ 7400 w 10000"/>
                <a:gd name="connsiteY29" fmla="*/ 9439 h 9950"/>
                <a:gd name="connsiteX30" fmla="*/ 1502 w 10000"/>
                <a:gd name="connsiteY30" fmla="*/ 9643 h 9950"/>
                <a:gd name="connsiteX31" fmla="*/ 1428 w 10000"/>
                <a:gd name="connsiteY31" fmla="*/ 9185 h 9950"/>
                <a:gd name="connsiteX32" fmla="*/ 1428 w 10000"/>
                <a:gd name="connsiteY32" fmla="*/ 9085 h 9950"/>
                <a:gd name="connsiteX33" fmla="*/ 1428 w 10000"/>
                <a:gd name="connsiteY33" fmla="*/ 8726 h 9950"/>
                <a:gd name="connsiteX34" fmla="*/ 1466 w 10000"/>
                <a:gd name="connsiteY34" fmla="*/ 8421 h 9950"/>
                <a:gd name="connsiteX35" fmla="*/ 1392 w 10000"/>
                <a:gd name="connsiteY35" fmla="*/ 7961 h 9950"/>
                <a:gd name="connsiteX36" fmla="*/ 1246 w 10000"/>
                <a:gd name="connsiteY36" fmla="*/ 7397 h 9950"/>
                <a:gd name="connsiteX37" fmla="*/ 1173 w 10000"/>
                <a:gd name="connsiteY37" fmla="*/ 6991 h 9950"/>
                <a:gd name="connsiteX38" fmla="*/ 1356 w 10000"/>
                <a:gd name="connsiteY38" fmla="*/ 6684 h 9950"/>
                <a:gd name="connsiteX39" fmla="*/ 1062 w 10000"/>
                <a:gd name="connsiteY39" fmla="*/ 6226 h 9950"/>
                <a:gd name="connsiteX40" fmla="*/ 1062 w 10000"/>
                <a:gd name="connsiteY40" fmla="*/ 6124 h 9950"/>
                <a:gd name="connsiteX41" fmla="*/ 1100 w 10000"/>
                <a:gd name="connsiteY41" fmla="*/ 5614 h 9950"/>
                <a:gd name="connsiteX42" fmla="*/ 953 w 10000"/>
                <a:gd name="connsiteY42" fmla="*/ 5204 h 9950"/>
                <a:gd name="connsiteX43" fmla="*/ 696 w 10000"/>
                <a:gd name="connsiteY43" fmla="*/ 4388 h 9950"/>
                <a:gd name="connsiteX44" fmla="*/ 623 w 10000"/>
                <a:gd name="connsiteY44" fmla="*/ 3776 h 9950"/>
                <a:gd name="connsiteX45" fmla="*/ 623 w 10000"/>
                <a:gd name="connsiteY45" fmla="*/ 3367 h 9950"/>
                <a:gd name="connsiteX46" fmla="*/ 0 w 10000"/>
                <a:gd name="connsiteY46" fmla="*/ 2553 h 9950"/>
                <a:gd name="connsiteX47" fmla="*/ 477 w 10000"/>
                <a:gd name="connsiteY47" fmla="*/ 1990 h 9950"/>
                <a:gd name="connsiteX48" fmla="*/ 477 w 10000"/>
                <a:gd name="connsiteY48" fmla="*/ 1736 h 9950"/>
                <a:gd name="connsiteX49" fmla="*/ 477 w 10000"/>
                <a:gd name="connsiteY49" fmla="*/ 969 h 9950"/>
                <a:gd name="connsiteX50" fmla="*/ 147 w 10000"/>
                <a:gd name="connsiteY50" fmla="*/ 459 h 9950"/>
                <a:gd name="connsiteX51" fmla="*/ 257 w 10000"/>
                <a:gd name="connsiteY51" fmla="*/ 0 h 9950"/>
                <a:gd name="connsiteX0" fmla="*/ 257 w 10000"/>
                <a:gd name="connsiteY0" fmla="*/ 0 h 9753"/>
                <a:gd name="connsiteX1" fmla="*/ 8448 w 10000"/>
                <a:gd name="connsiteY1" fmla="*/ 90 h 9753"/>
                <a:gd name="connsiteX2" fmla="*/ 8353 w 10000"/>
                <a:gd name="connsiteY2" fmla="*/ 564 h 9753"/>
                <a:gd name="connsiteX3" fmla="*/ 8682 w 10000"/>
                <a:gd name="connsiteY3" fmla="*/ 974 h 9753"/>
                <a:gd name="connsiteX4" fmla="*/ 8631 w 10000"/>
                <a:gd name="connsiteY4" fmla="*/ 1270 h 9753"/>
                <a:gd name="connsiteX5" fmla="*/ 8426 w 10000"/>
                <a:gd name="connsiteY5" fmla="*/ 1948 h 9753"/>
                <a:gd name="connsiteX6" fmla="*/ 8537 w 10000"/>
                <a:gd name="connsiteY6" fmla="*/ 2205 h 9753"/>
                <a:gd name="connsiteX7" fmla="*/ 8572 w 10000"/>
                <a:gd name="connsiteY7" fmla="*/ 2515 h 9753"/>
                <a:gd name="connsiteX8" fmla="*/ 8976 w 10000"/>
                <a:gd name="connsiteY8" fmla="*/ 3026 h 9753"/>
                <a:gd name="connsiteX9" fmla="*/ 9458 w 10000"/>
                <a:gd name="connsiteY9" fmla="*/ 3346 h 9753"/>
                <a:gd name="connsiteX10" fmla="*/ 9561 w 10000"/>
                <a:gd name="connsiteY10" fmla="*/ 3950 h 9753"/>
                <a:gd name="connsiteX11" fmla="*/ 9743 w 10000"/>
                <a:gd name="connsiteY11" fmla="*/ 4308 h 9753"/>
                <a:gd name="connsiteX12" fmla="*/ 9890 w 10000"/>
                <a:gd name="connsiteY12" fmla="*/ 4565 h 9753"/>
                <a:gd name="connsiteX13" fmla="*/ 10000 w 10000"/>
                <a:gd name="connsiteY13" fmla="*/ 5334 h 9753"/>
                <a:gd name="connsiteX14" fmla="*/ 9781 w 10000"/>
                <a:gd name="connsiteY14" fmla="*/ 5794 h 9753"/>
                <a:gd name="connsiteX15" fmla="*/ 9670 w 10000"/>
                <a:gd name="connsiteY15" fmla="*/ 6052 h 9753"/>
                <a:gd name="connsiteX16" fmla="*/ 9670 w 10000"/>
                <a:gd name="connsiteY16" fmla="*/ 6513 h 9753"/>
                <a:gd name="connsiteX17" fmla="*/ 9233 w 10000"/>
                <a:gd name="connsiteY17" fmla="*/ 6460 h 9753"/>
                <a:gd name="connsiteX18" fmla="*/ 8902 w 10000"/>
                <a:gd name="connsiteY18" fmla="*/ 6718 h 9753"/>
                <a:gd name="connsiteX19" fmla="*/ 8756 w 10000"/>
                <a:gd name="connsiteY19" fmla="*/ 6923 h 9753"/>
                <a:gd name="connsiteX20" fmla="*/ 8572 w 10000"/>
                <a:gd name="connsiteY20" fmla="*/ 7333 h 9753"/>
                <a:gd name="connsiteX21" fmla="*/ 8609 w 10000"/>
                <a:gd name="connsiteY21" fmla="*/ 7694 h 9753"/>
                <a:gd name="connsiteX22" fmla="*/ 8793 w 10000"/>
                <a:gd name="connsiteY22" fmla="*/ 8308 h 9753"/>
                <a:gd name="connsiteX23" fmla="*/ 8537 w 10000"/>
                <a:gd name="connsiteY23" fmla="*/ 8668 h 9753"/>
                <a:gd name="connsiteX24" fmla="*/ 8170 w 10000"/>
                <a:gd name="connsiteY24" fmla="*/ 9486 h 9753"/>
                <a:gd name="connsiteX25" fmla="*/ 8097 w 10000"/>
                <a:gd name="connsiteY25" fmla="*/ 9743 h 9753"/>
                <a:gd name="connsiteX26" fmla="*/ 7766 w 10000"/>
                <a:gd name="connsiteY26" fmla="*/ 9691 h 9753"/>
                <a:gd name="connsiteX27" fmla="*/ 7546 w 10000"/>
                <a:gd name="connsiteY27" fmla="*/ 9590 h 9753"/>
                <a:gd name="connsiteX28" fmla="*/ 7400 w 10000"/>
                <a:gd name="connsiteY28" fmla="*/ 9486 h 9753"/>
                <a:gd name="connsiteX29" fmla="*/ 1502 w 10000"/>
                <a:gd name="connsiteY29" fmla="*/ 9691 h 9753"/>
                <a:gd name="connsiteX30" fmla="*/ 1428 w 10000"/>
                <a:gd name="connsiteY30" fmla="*/ 9231 h 9753"/>
                <a:gd name="connsiteX31" fmla="*/ 1428 w 10000"/>
                <a:gd name="connsiteY31" fmla="*/ 9131 h 9753"/>
                <a:gd name="connsiteX32" fmla="*/ 1428 w 10000"/>
                <a:gd name="connsiteY32" fmla="*/ 8770 h 9753"/>
                <a:gd name="connsiteX33" fmla="*/ 1466 w 10000"/>
                <a:gd name="connsiteY33" fmla="*/ 8463 h 9753"/>
                <a:gd name="connsiteX34" fmla="*/ 1392 w 10000"/>
                <a:gd name="connsiteY34" fmla="*/ 8001 h 9753"/>
                <a:gd name="connsiteX35" fmla="*/ 1246 w 10000"/>
                <a:gd name="connsiteY35" fmla="*/ 7434 h 9753"/>
                <a:gd name="connsiteX36" fmla="*/ 1173 w 10000"/>
                <a:gd name="connsiteY36" fmla="*/ 7026 h 9753"/>
                <a:gd name="connsiteX37" fmla="*/ 1356 w 10000"/>
                <a:gd name="connsiteY37" fmla="*/ 6718 h 9753"/>
                <a:gd name="connsiteX38" fmla="*/ 1062 w 10000"/>
                <a:gd name="connsiteY38" fmla="*/ 6257 h 9753"/>
                <a:gd name="connsiteX39" fmla="*/ 1062 w 10000"/>
                <a:gd name="connsiteY39" fmla="*/ 6155 h 9753"/>
                <a:gd name="connsiteX40" fmla="*/ 1100 w 10000"/>
                <a:gd name="connsiteY40" fmla="*/ 5642 h 9753"/>
                <a:gd name="connsiteX41" fmla="*/ 953 w 10000"/>
                <a:gd name="connsiteY41" fmla="*/ 5230 h 9753"/>
                <a:gd name="connsiteX42" fmla="*/ 696 w 10000"/>
                <a:gd name="connsiteY42" fmla="*/ 4410 h 9753"/>
                <a:gd name="connsiteX43" fmla="*/ 623 w 10000"/>
                <a:gd name="connsiteY43" fmla="*/ 3795 h 9753"/>
                <a:gd name="connsiteX44" fmla="*/ 623 w 10000"/>
                <a:gd name="connsiteY44" fmla="*/ 3384 h 9753"/>
                <a:gd name="connsiteX45" fmla="*/ 0 w 10000"/>
                <a:gd name="connsiteY45" fmla="*/ 2566 h 9753"/>
                <a:gd name="connsiteX46" fmla="*/ 477 w 10000"/>
                <a:gd name="connsiteY46" fmla="*/ 2000 h 9753"/>
                <a:gd name="connsiteX47" fmla="*/ 477 w 10000"/>
                <a:gd name="connsiteY47" fmla="*/ 1745 h 9753"/>
                <a:gd name="connsiteX48" fmla="*/ 477 w 10000"/>
                <a:gd name="connsiteY48" fmla="*/ 974 h 9753"/>
                <a:gd name="connsiteX49" fmla="*/ 147 w 10000"/>
                <a:gd name="connsiteY49" fmla="*/ 461 h 9753"/>
                <a:gd name="connsiteX50" fmla="*/ 257 w 10000"/>
                <a:gd name="connsiteY50" fmla="*/ 0 h 9753"/>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428 w 10000"/>
                <a:gd name="connsiteY30" fmla="*/ 936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4732 w 10000"/>
                <a:gd name="connsiteY49" fmla="*/ 478 h 10000"/>
                <a:gd name="connsiteX0" fmla="*/ 8448 w 10000"/>
                <a:gd name="connsiteY0" fmla="*/ 0 h 9908"/>
                <a:gd name="connsiteX1" fmla="*/ 8353 w 10000"/>
                <a:gd name="connsiteY1" fmla="*/ 486 h 9908"/>
                <a:gd name="connsiteX2" fmla="*/ 8682 w 10000"/>
                <a:gd name="connsiteY2" fmla="*/ 907 h 9908"/>
                <a:gd name="connsiteX3" fmla="*/ 8631 w 10000"/>
                <a:gd name="connsiteY3" fmla="*/ 1210 h 9908"/>
                <a:gd name="connsiteX4" fmla="*/ 8426 w 10000"/>
                <a:gd name="connsiteY4" fmla="*/ 1905 h 9908"/>
                <a:gd name="connsiteX5" fmla="*/ 8537 w 10000"/>
                <a:gd name="connsiteY5" fmla="*/ 2169 h 9908"/>
                <a:gd name="connsiteX6" fmla="*/ 8572 w 10000"/>
                <a:gd name="connsiteY6" fmla="*/ 2487 h 9908"/>
                <a:gd name="connsiteX7" fmla="*/ 8976 w 10000"/>
                <a:gd name="connsiteY7" fmla="*/ 3011 h 9908"/>
                <a:gd name="connsiteX8" fmla="*/ 9458 w 10000"/>
                <a:gd name="connsiteY8" fmla="*/ 3339 h 9908"/>
                <a:gd name="connsiteX9" fmla="*/ 9561 w 10000"/>
                <a:gd name="connsiteY9" fmla="*/ 3958 h 9908"/>
                <a:gd name="connsiteX10" fmla="*/ 9743 w 10000"/>
                <a:gd name="connsiteY10" fmla="*/ 4325 h 9908"/>
                <a:gd name="connsiteX11" fmla="*/ 9890 w 10000"/>
                <a:gd name="connsiteY11" fmla="*/ 4589 h 9908"/>
                <a:gd name="connsiteX12" fmla="*/ 10000 w 10000"/>
                <a:gd name="connsiteY12" fmla="*/ 5377 h 9908"/>
                <a:gd name="connsiteX13" fmla="*/ 9781 w 10000"/>
                <a:gd name="connsiteY13" fmla="*/ 5849 h 9908"/>
                <a:gd name="connsiteX14" fmla="*/ 9670 w 10000"/>
                <a:gd name="connsiteY14" fmla="*/ 6113 h 9908"/>
                <a:gd name="connsiteX15" fmla="*/ 9670 w 10000"/>
                <a:gd name="connsiteY15" fmla="*/ 6586 h 9908"/>
                <a:gd name="connsiteX16" fmla="*/ 9233 w 10000"/>
                <a:gd name="connsiteY16" fmla="*/ 6532 h 9908"/>
                <a:gd name="connsiteX17" fmla="*/ 8902 w 10000"/>
                <a:gd name="connsiteY17" fmla="*/ 6796 h 9908"/>
                <a:gd name="connsiteX18" fmla="*/ 8756 w 10000"/>
                <a:gd name="connsiteY18" fmla="*/ 7006 h 9908"/>
                <a:gd name="connsiteX19" fmla="*/ 8572 w 10000"/>
                <a:gd name="connsiteY19" fmla="*/ 7427 h 9908"/>
                <a:gd name="connsiteX20" fmla="*/ 8609 w 10000"/>
                <a:gd name="connsiteY20" fmla="*/ 7797 h 9908"/>
                <a:gd name="connsiteX21" fmla="*/ 8793 w 10000"/>
                <a:gd name="connsiteY21" fmla="*/ 8426 h 9908"/>
                <a:gd name="connsiteX22" fmla="*/ 8537 w 10000"/>
                <a:gd name="connsiteY22" fmla="*/ 8796 h 9908"/>
                <a:gd name="connsiteX23" fmla="*/ 8170 w 10000"/>
                <a:gd name="connsiteY23" fmla="*/ 9634 h 9908"/>
                <a:gd name="connsiteX24" fmla="*/ 8097 w 10000"/>
                <a:gd name="connsiteY24" fmla="*/ 9898 h 9908"/>
                <a:gd name="connsiteX25" fmla="*/ 7766 w 10000"/>
                <a:gd name="connsiteY25" fmla="*/ 9844 h 9908"/>
                <a:gd name="connsiteX26" fmla="*/ 7400 w 10000"/>
                <a:gd name="connsiteY26" fmla="*/ 9634 h 9908"/>
                <a:gd name="connsiteX27" fmla="*/ 1502 w 10000"/>
                <a:gd name="connsiteY27" fmla="*/ 9844 h 9908"/>
                <a:gd name="connsiteX28" fmla="*/ 1428 w 10000"/>
                <a:gd name="connsiteY28" fmla="*/ 9373 h 9908"/>
                <a:gd name="connsiteX29" fmla="*/ 1223 w 10000"/>
                <a:gd name="connsiteY29" fmla="*/ 9230 h 9908"/>
                <a:gd name="connsiteX30" fmla="*/ 1120 w 10000"/>
                <a:gd name="connsiteY30" fmla="*/ 8839 h 9908"/>
                <a:gd name="connsiteX31" fmla="*/ 1145 w 10000"/>
                <a:gd name="connsiteY31" fmla="*/ 8361 h 9908"/>
                <a:gd name="connsiteX32" fmla="*/ 1167 w 10000"/>
                <a:gd name="connsiteY32" fmla="*/ 7987 h 9908"/>
                <a:gd name="connsiteX33" fmla="*/ 1246 w 10000"/>
                <a:gd name="connsiteY33" fmla="*/ 7530 h 9908"/>
                <a:gd name="connsiteX34" fmla="*/ 1173 w 10000"/>
                <a:gd name="connsiteY34" fmla="*/ 7112 h 9908"/>
                <a:gd name="connsiteX35" fmla="*/ 1051 w 10000"/>
                <a:gd name="connsiteY35" fmla="*/ 6696 h 9908"/>
                <a:gd name="connsiteX36" fmla="*/ 1062 w 10000"/>
                <a:gd name="connsiteY36" fmla="*/ 6323 h 9908"/>
                <a:gd name="connsiteX37" fmla="*/ 1062 w 10000"/>
                <a:gd name="connsiteY37" fmla="*/ 6219 h 9908"/>
                <a:gd name="connsiteX38" fmla="*/ 1100 w 10000"/>
                <a:gd name="connsiteY38" fmla="*/ 5693 h 9908"/>
                <a:gd name="connsiteX39" fmla="*/ 953 w 10000"/>
                <a:gd name="connsiteY39" fmla="*/ 5270 h 9908"/>
                <a:gd name="connsiteX40" fmla="*/ 696 w 10000"/>
                <a:gd name="connsiteY40" fmla="*/ 4430 h 9908"/>
                <a:gd name="connsiteX41" fmla="*/ 623 w 10000"/>
                <a:gd name="connsiteY41" fmla="*/ 3799 h 9908"/>
                <a:gd name="connsiteX42" fmla="*/ 623 w 10000"/>
                <a:gd name="connsiteY42" fmla="*/ 3378 h 9908"/>
                <a:gd name="connsiteX43" fmla="*/ 0 w 10000"/>
                <a:gd name="connsiteY43" fmla="*/ 2539 h 9908"/>
                <a:gd name="connsiteX44" fmla="*/ 477 w 10000"/>
                <a:gd name="connsiteY44" fmla="*/ 1959 h 9908"/>
                <a:gd name="connsiteX45" fmla="*/ 477 w 10000"/>
                <a:gd name="connsiteY45" fmla="*/ 1697 h 9908"/>
                <a:gd name="connsiteX46" fmla="*/ 477 w 10000"/>
                <a:gd name="connsiteY46" fmla="*/ 907 h 9908"/>
                <a:gd name="connsiteX47" fmla="*/ 532 w 10000"/>
                <a:gd name="connsiteY47" fmla="*/ 457 h 9908"/>
                <a:gd name="connsiteX48" fmla="*/ 4732 w 10000"/>
                <a:gd name="connsiteY48" fmla="*/ 386 h 9908"/>
                <a:gd name="connsiteX0" fmla="*/ 8448 w 10000"/>
                <a:gd name="connsiteY0" fmla="*/ 79 h 10079"/>
                <a:gd name="connsiteX1" fmla="*/ 8353 w 10000"/>
                <a:gd name="connsiteY1" fmla="*/ 570 h 10079"/>
                <a:gd name="connsiteX2" fmla="*/ 8682 w 10000"/>
                <a:gd name="connsiteY2" fmla="*/ 994 h 10079"/>
                <a:gd name="connsiteX3" fmla="*/ 8631 w 10000"/>
                <a:gd name="connsiteY3" fmla="*/ 1300 h 10079"/>
                <a:gd name="connsiteX4" fmla="*/ 8426 w 10000"/>
                <a:gd name="connsiteY4" fmla="*/ 2002 h 10079"/>
                <a:gd name="connsiteX5" fmla="*/ 8537 w 10000"/>
                <a:gd name="connsiteY5" fmla="*/ 2268 h 10079"/>
                <a:gd name="connsiteX6" fmla="*/ 8572 w 10000"/>
                <a:gd name="connsiteY6" fmla="*/ 2589 h 10079"/>
                <a:gd name="connsiteX7" fmla="*/ 8976 w 10000"/>
                <a:gd name="connsiteY7" fmla="*/ 3118 h 10079"/>
                <a:gd name="connsiteX8" fmla="*/ 9458 w 10000"/>
                <a:gd name="connsiteY8" fmla="*/ 3449 h 10079"/>
                <a:gd name="connsiteX9" fmla="*/ 9561 w 10000"/>
                <a:gd name="connsiteY9" fmla="*/ 4074 h 10079"/>
                <a:gd name="connsiteX10" fmla="*/ 9743 w 10000"/>
                <a:gd name="connsiteY10" fmla="*/ 4444 h 10079"/>
                <a:gd name="connsiteX11" fmla="*/ 9890 w 10000"/>
                <a:gd name="connsiteY11" fmla="*/ 4711 h 10079"/>
                <a:gd name="connsiteX12" fmla="*/ 10000 w 10000"/>
                <a:gd name="connsiteY12" fmla="*/ 5506 h 10079"/>
                <a:gd name="connsiteX13" fmla="*/ 9781 w 10000"/>
                <a:gd name="connsiteY13" fmla="*/ 5982 h 10079"/>
                <a:gd name="connsiteX14" fmla="*/ 9670 w 10000"/>
                <a:gd name="connsiteY14" fmla="*/ 6249 h 10079"/>
                <a:gd name="connsiteX15" fmla="*/ 9670 w 10000"/>
                <a:gd name="connsiteY15" fmla="*/ 6726 h 10079"/>
                <a:gd name="connsiteX16" fmla="*/ 9233 w 10000"/>
                <a:gd name="connsiteY16" fmla="*/ 6672 h 10079"/>
                <a:gd name="connsiteX17" fmla="*/ 8902 w 10000"/>
                <a:gd name="connsiteY17" fmla="*/ 6938 h 10079"/>
                <a:gd name="connsiteX18" fmla="*/ 8756 w 10000"/>
                <a:gd name="connsiteY18" fmla="*/ 7150 h 10079"/>
                <a:gd name="connsiteX19" fmla="*/ 8572 w 10000"/>
                <a:gd name="connsiteY19" fmla="*/ 7575 h 10079"/>
                <a:gd name="connsiteX20" fmla="*/ 8609 w 10000"/>
                <a:gd name="connsiteY20" fmla="*/ 7948 h 10079"/>
                <a:gd name="connsiteX21" fmla="*/ 8793 w 10000"/>
                <a:gd name="connsiteY21" fmla="*/ 8583 h 10079"/>
                <a:gd name="connsiteX22" fmla="*/ 8537 w 10000"/>
                <a:gd name="connsiteY22" fmla="*/ 8957 h 10079"/>
                <a:gd name="connsiteX23" fmla="*/ 8170 w 10000"/>
                <a:gd name="connsiteY23" fmla="*/ 9802 h 10079"/>
                <a:gd name="connsiteX24" fmla="*/ 8097 w 10000"/>
                <a:gd name="connsiteY24" fmla="*/ 10069 h 10079"/>
                <a:gd name="connsiteX25" fmla="*/ 7766 w 10000"/>
                <a:gd name="connsiteY25" fmla="*/ 10014 h 10079"/>
                <a:gd name="connsiteX26" fmla="*/ 7400 w 10000"/>
                <a:gd name="connsiteY26" fmla="*/ 9802 h 10079"/>
                <a:gd name="connsiteX27" fmla="*/ 1502 w 10000"/>
                <a:gd name="connsiteY27" fmla="*/ 10014 h 10079"/>
                <a:gd name="connsiteX28" fmla="*/ 1428 w 10000"/>
                <a:gd name="connsiteY28" fmla="*/ 9539 h 10079"/>
                <a:gd name="connsiteX29" fmla="*/ 1223 w 10000"/>
                <a:gd name="connsiteY29" fmla="*/ 9395 h 10079"/>
                <a:gd name="connsiteX30" fmla="*/ 1120 w 10000"/>
                <a:gd name="connsiteY30" fmla="*/ 9000 h 10079"/>
                <a:gd name="connsiteX31" fmla="*/ 1145 w 10000"/>
                <a:gd name="connsiteY31" fmla="*/ 8518 h 10079"/>
                <a:gd name="connsiteX32" fmla="*/ 1167 w 10000"/>
                <a:gd name="connsiteY32" fmla="*/ 8140 h 10079"/>
                <a:gd name="connsiteX33" fmla="*/ 1246 w 10000"/>
                <a:gd name="connsiteY33" fmla="*/ 7679 h 10079"/>
                <a:gd name="connsiteX34" fmla="*/ 1173 w 10000"/>
                <a:gd name="connsiteY34" fmla="*/ 7257 h 10079"/>
                <a:gd name="connsiteX35" fmla="*/ 1051 w 10000"/>
                <a:gd name="connsiteY35" fmla="*/ 6837 h 10079"/>
                <a:gd name="connsiteX36" fmla="*/ 1062 w 10000"/>
                <a:gd name="connsiteY36" fmla="*/ 6461 h 10079"/>
                <a:gd name="connsiteX37" fmla="*/ 1062 w 10000"/>
                <a:gd name="connsiteY37" fmla="*/ 6356 h 10079"/>
                <a:gd name="connsiteX38" fmla="*/ 1100 w 10000"/>
                <a:gd name="connsiteY38" fmla="*/ 5825 h 10079"/>
                <a:gd name="connsiteX39" fmla="*/ 953 w 10000"/>
                <a:gd name="connsiteY39" fmla="*/ 5398 h 10079"/>
                <a:gd name="connsiteX40" fmla="*/ 696 w 10000"/>
                <a:gd name="connsiteY40" fmla="*/ 4550 h 10079"/>
                <a:gd name="connsiteX41" fmla="*/ 623 w 10000"/>
                <a:gd name="connsiteY41" fmla="*/ 3913 h 10079"/>
                <a:gd name="connsiteX42" fmla="*/ 623 w 10000"/>
                <a:gd name="connsiteY42" fmla="*/ 3488 h 10079"/>
                <a:gd name="connsiteX43" fmla="*/ 0 w 10000"/>
                <a:gd name="connsiteY43" fmla="*/ 2642 h 10079"/>
                <a:gd name="connsiteX44" fmla="*/ 477 w 10000"/>
                <a:gd name="connsiteY44" fmla="*/ 2056 h 10079"/>
                <a:gd name="connsiteX45" fmla="*/ 477 w 10000"/>
                <a:gd name="connsiteY45" fmla="*/ 1792 h 10079"/>
                <a:gd name="connsiteX46" fmla="*/ 477 w 10000"/>
                <a:gd name="connsiteY46" fmla="*/ 994 h 10079"/>
                <a:gd name="connsiteX47" fmla="*/ 575 w 10000"/>
                <a:gd name="connsiteY47" fmla="*/ 21 h 10079"/>
                <a:gd name="connsiteX48" fmla="*/ 4732 w 10000"/>
                <a:gd name="connsiteY48" fmla="*/ 469 h 10079"/>
                <a:gd name="connsiteX0" fmla="*/ 8448 w 10000"/>
                <a:gd name="connsiteY0" fmla="*/ 87 h 10087"/>
                <a:gd name="connsiteX1" fmla="*/ 8353 w 10000"/>
                <a:gd name="connsiteY1" fmla="*/ 578 h 10087"/>
                <a:gd name="connsiteX2" fmla="*/ 8682 w 10000"/>
                <a:gd name="connsiteY2" fmla="*/ 1002 h 10087"/>
                <a:gd name="connsiteX3" fmla="*/ 8631 w 10000"/>
                <a:gd name="connsiteY3" fmla="*/ 1308 h 10087"/>
                <a:gd name="connsiteX4" fmla="*/ 8426 w 10000"/>
                <a:gd name="connsiteY4" fmla="*/ 2010 h 10087"/>
                <a:gd name="connsiteX5" fmla="*/ 8537 w 10000"/>
                <a:gd name="connsiteY5" fmla="*/ 2276 h 10087"/>
                <a:gd name="connsiteX6" fmla="*/ 8572 w 10000"/>
                <a:gd name="connsiteY6" fmla="*/ 2597 h 10087"/>
                <a:gd name="connsiteX7" fmla="*/ 8976 w 10000"/>
                <a:gd name="connsiteY7" fmla="*/ 3126 h 10087"/>
                <a:gd name="connsiteX8" fmla="*/ 9458 w 10000"/>
                <a:gd name="connsiteY8" fmla="*/ 3457 h 10087"/>
                <a:gd name="connsiteX9" fmla="*/ 9561 w 10000"/>
                <a:gd name="connsiteY9" fmla="*/ 4082 h 10087"/>
                <a:gd name="connsiteX10" fmla="*/ 9743 w 10000"/>
                <a:gd name="connsiteY10" fmla="*/ 4452 h 10087"/>
                <a:gd name="connsiteX11" fmla="*/ 9890 w 10000"/>
                <a:gd name="connsiteY11" fmla="*/ 4719 h 10087"/>
                <a:gd name="connsiteX12" fmla="*/ 10000 w 10000"/>
                <a:gd name="connsiteY12" fmla="*/ 5514 h 10087"/>
                <a:gd name="connsiteX13" fmla="*/ 9781 w 10000"/>
                <a:gd name="connsiteY13" fmla="*/ 5990 h 10087"/>
                <a:gd name="connsiteX14" fmla="*/ 9670 w 10000"/>
                <a:gd name="connsiteY14" fmla="*/ 6257 h 10087"/>
                <a:gd name="connsiteX15" fmla="*/ 9670 w 10000"/>
                <a:gd name="connsiteY15" fmla="*/ 6734 h 10087"/>
                <a:gd name="connsiteX16" fmla="*/ 9233 w 10000"/>
                <a:gd name="connsiteY16" fmla="*/ 6680 h 10087"/>
                <a:gd name="connsiteX17" fmla="*/ 8902 w 10000"/>
                <a:gd name="connsiteY17" fmla="*/ 6946 h 10087"/>
                <a:gd name="connsiteX18" fmla="*/ 8756 w 10000"/>
                <a:gd name="connsiteY18" fmla="*/ 7158 h 10087"/>
                <a:gd name="connsiteX19" fmla="*/ 8572 w 10000"/>
                <a:gd name="connsiteY19" fmla="*/ 7583 h 10087"/>
                <a:gd name="connsiteX20" fmla="*/ 8609 w 10000"/>
                <a:gd name="connsiteY20" fmla="*/ 7956 h 10087"/>
                <a:gd name="connsiteX21" fmla="*/ 8793 w 10000"/>
                <a:gd name="connsiteY21" fmla="*/ 8591 h 10087"/>
                <a:gd name="connsiteX22" fmla="*/ 8537 w 10000"/>
                <a:gd name="connsiteY22" fmla="*/ 8965 h 10087"/>
                <a:gd name="connsiteX23" fmla="*/ 8170 w 10000"/>
                <a:gd name="connsiteY23" fmla="*/ 9810 h 10087"/>
                <a:gd name="connsiteX24" fmla="*/ 8097 w 10000"/>
                <a:gd name="connsiteY24" fmla="*/ 10077 h 10087"/>
                <a:gd name="connsiteX25" fmla="*/ 7766 w 10000"/>
                <a:gd name="connsiteY25" fmla="*/ 10022 h 10087"/>
                <a:gd name="connsiteX26" fmla="*/ 7400 w 10000"/>
                <a:gd name="connsiteY26" fmla="*/ 9810 h 10087"/>
                <a:gd name="connsiteX27" fmla="*/ 1502 w 10000"/>
                <a:gd name="connsiteY27" fmla="*/ 10022 h 10087"/>
                <a:gd name="connsiteX28" fmla="*/ 1428 w 10000"/>
                <a:gd name="connsiteY28" fmla="*/ 9547 h 10087"/>
                <a:gd name="connsiteX29" fmla="*/ 1223 w 10000"/>
                <a:gd name="connsiteY29" fmla="*/ 9403 h 10087"/>
                <a:gd name="connsiteX30" fmla="*/ 1120 w 10000"/>
                <a:gd name="connsiteY30" fmla="*/ 9008 h 10087"/>
                <a:gd name="connsiteX31" fmla="*/ 1145 w 10000"/>
                <a:gd name="connsiteY31" fmla="*/ 8526 h 10087"/>
                <a:gd name="connsiteX32" fmla="*/ 1167 w 10000"/>
                <a:gd name="connsiteY32" fmla="*/ 8148 h 10087"/>
                <a:gd name="connsiteX33" fmla="*/ 1246 w 10000"/>
                <a:gd name="connsiteY33" fmla="*/ 7687 h 10087"/>
                <a:gd name="connsiteX34" fmla="*/ 1173 w 10000"/>
                <a:gd name="connsiteY34" fmla="*/ 7265 h 10087"/>
                <a:gd name="connsiteX35" fmla="*/ 1051 w 10000"/>
                <a:gd name="connsiteY35" fmla="*/ 6845 h 10087"/>
                <a:gd name="connsiteX36" fmla="*/ 1062 w 10000"/>
                <a:gd name="connsiteY36" fmla="*/ 6469 h 10087"/>
                <a:gd name="connsiteX37" fmla="*/ 1062 w 10000"/>
                <a:gd name="connsiteY37" fmla="*/ 6364 h 10087"/>
                <a:gd name="connsiteX38" fmla="*/ 1100 w 10000"/>
                <a:gd name="connsiteY38" fmla="*/ 5833 h 10087"/>
                <a:gd name="connsiteX39" fmla="*/ 953 w 10000"/>
                <a:gd name="connsiteY39" fmla="*/ 5406 h 10087"/>
                <a:gd name="connsiteX40" fmla="*/ 696 w 10000"/>
                <a:gd name="connsiteY40" fmla="*/ 4558 h 10087"/>
                <a:gd name="connsiteX41" fmla="*/ 623 w 10000"/>
                <a:gd name="connsiteY41" fmla="*/ 3921 h 10087"/>
                <a:gd name="connsiteX42" fmla="*/ 623 w 10000"/>
                <a:gd name="connsiteY42" fmla="*/ 3496 h 10087"/>
                <a:gd name="connsiteX43" fmla="*/ 0 w 10000"/>
                <a:gd name="connsiteY43" fmla="*/ 2650 h 10087"/>
                <a:gd name="connsiteX44" fmla="*/ 477 w 10000"/>
                <a:gd name="connsiteY44" fmla="*/ 2064 h 10087"/>
                <a:gd name="connsiteX45" fmla="*/ 477 w 10000"/>
                <a:gd name="connsiteY45" fmla="*/ 1800 h 10087"/>
                <a:gd name="connsiteX46" fmla="*/ 477 w 10000"/>
                <a:gd name="connsiteY46" fmla="*/ 1002 h 10087"/>
                <a:gd name="connsiteX47" fmla="*/ 575 w 10000"/>
                <a:gd name="connsiteY47" fmla="*/ 29 h 10087"/>
                <a:gd name="connsiteX48" fmla="*/ 4777 w 10000"/>
                <a:gd name="connsiteY48" fmla="*/ 249 h 10087"/>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623 w 10000"/>
                <a:gd name="connsiteY42" fmla="*/ 340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953 w 10000"/>
                <a:gd name="connsiteY38" fmla="*/ 5319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754 w 10000"/>
                <a:gd name="connsiteY20" fmla="*/ 7424 h 10000"/>
                <a:gd name="connsiteX21" fmla="*/ 8609 w 10000"/>
                <a:gd name="connsiteY21" fmla="*/ 7869 h 10000"/>
                <a:gd name="connsiteX22" fmla="*/ 8621 w 10000"/>
                <a:gd name="connsiteY22" fmla="*/ 8392 h 10000"/>
                <a:gd name="connsiteX23" fmla="*/ 8537 w 10000"/>
                <a:gd name="connsiteY23" fmla="*/ 8878 h 10000"/>
                <a:gd name="connsiteX24" fmla="*/ 8170 w 10000"/>
                <a:gd name="connsiteY24" fmla="*/ 9723 h 10000"/>
                <a:gd name="connsiteX25" fmla="*/ 8097 w 10000"/>
                <a:gd name="connsiteY25" fmla="*/ 9990 h 10000"/>
                <a:gd name="connsiteX26" fmla="*/ 7766 w 10000"/>
                <a:gd name="connsiteY26" fmla="*/ 9935 h 10000"/>
                <a:gd name="connsiteX27" fmla="*/ 7400 w 10000"/>
                <a:gd name="connsiteY27" fmla="*/ 9723 h 10000"/>
                <a:gd name="connsiteX28" fmla="*/ 1502 w 10000"/>
                <a:gd name="connsiteY28" fmla="*/ 9935 h 10000"/>
                <a:gd name="connsiteX29" fmla="*/ 1428 w 10000"/>
                <a:gd name="connsiteY29" fmla="*/ 9460 h 10000"/>
                <a:gd name="connsiteX30" fmla="*/ 1223 w 10000"/>
                <a:gd name="connsiteY30" fmla="*/ 9316 h 10000"/>
                <a:gd name="connsiteX31" fmla="*/ 1120 w 10000"/>
                <a:gd name="connsiteY31" fmla="*/ 8921 h 10000"/>
                <a:gd name="connsiteX32" fmla="*/ 1145 w 10000"/>
                <a:gd name="connsiteY32" fmla="*/ 8439 h 10000"/>
                <a:gd name="connsiteX33" fmla="*/ 1167 w 10000"/>
                <a:gd name="connsiteY33" fmla="*/ 8061 h 10000"/>
                <a:gd name="connsiteX34" fmla="*/ 1246 w 10000"/>
                <a:gd name="connsiteY34" fmla="*/ 7600 h 10000"/>
                <a:gd name="connsiteX35" fmla="*/ 1173 w 10000"/>
                <a:gd name="connsiteY35" fmla="*/ 7178 h 10000"/>
                <a:gd name="connsiteX36" fmla="*/ 1051 w 10000"/>
                <a:gd name="connsiteY36" fmla="*/ 6758 h 10000"/>
                <a:gd name="connsiteX37" fmla="*/ 1062 w 10000"/>
                <a:gd name="connsiteY37" fmla="*/ 6382 h 10000"/>
                <a:gd name="connsiteX38" fmla="*/ 1062 w 10000"/>
                <a:gd name="connsiteY38" fmla="*/ 6277 h 10000"/>
                <a:gd name="connsiteX39" fmla="*/ 838 w 10000"/>
                <a:gd name="connsiteY39" fmla="*/ 5455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49" fmla="*/ 8448 w 10000"/>
                <a:gd name="connsiteY49"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609 w 10000"/>
                <a:gd name="connsiteY19" fmla="*/ 786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537 w 10000"/>
                <a:gd name="connsiteY20" fmla="*/ 8878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097 w 10000"/>
                <a:gd name="connsiteY21" fmla="*/ 9990 h 10000"/>
                <a:gd name="connsiteX22" fmla="*/ 7766 w 10000"/>
                <a:gd name="connsiteY22" fmla="*/ 9935 h 10000"/>
                <a:gd name="connsiteX23" fmla="*/ 7400 w 10000"/>
                <a:gd name="connsiteY23" fmla="*/ 9723 h 10000"/>
                <a:gd name="connsiteX24" fmla="*/ 1502 w 10000"/>
                <a:gd name="connsiteY24" fmla="*/ 9935 h 10000"/>
                <a:gd name="connsiteX25" fmla="*/ 1428 w 10000"/>
                <a:gd name="connsiteY25" fmla="*/ 9460 h 10000"/>
                <a:gd name="connsiteX26" fmla="*/ 1223 w 10000"/>
                <a:gd name="connsiteY26" fmla="*/ 9316 h 10000"/>
                <a:gd name="connsiteX27" fmla="*/ 1120 w 10000"/>
                <a:gd name="connsiteY27" fmla="*/ 8921 h 10000"/>
                <a:gd name="connsiteX28" fmla="*/ 1145 w 10000"/>
                <a:gd name="connsiteY28" fmla="*/ 8439 h 10000"/>
                <a:gd name="connsiteX29" fmla="*/ 1167 w 10000"/>
                <a:gd name="connsiteY29" fmla="*/ 8061 h 10000"/>
                <a:gd name="connsiteX30" fmla="*/ 1246 w 10000"/>
                <a:gd name="connsiteY30" fmla="*/ 7600 h 10000"/>
                <a:gd name="connsiteX31" fmla="*/ 1173 w 10000"/>
                <a:gd name="connsiteY31" fmla="*/ 7178 h 10000"/>
                <a:gd name="connsiteX32" fmla="*/ 1051 w 10000"/>
                <a:gd name="connsiteY32" fmla="*/ 6758 h 10000"/>
                <a:gd name="connsiteX33" fmla="*/ 1062 w 10000"/>
                <a:gd name="connsiteY33" fmla="*/ 6382 h 10000"/>
                <a:gd name="connsiteX34" fmla="*/ 1062 w 10000"/>
                <a:gd name="connsiteY34" fmla="*/ 6277 h 10000"/>
                <a:gd name="connsiteX35" fmla="*/ 838 w 10000"/>
                <a:gd name="connsiteY35" fmla="*/ 5455 h 10000"/>
                <a:gd name="connsiteX36" fmla="*/ 696 w 10000"/>
                <a:gd name="connsiteY36" fmla="*/ 4471 h 10000"/>
                <a:gd name="connsiteX37" fmla="*/ 543 w 10000"/>
                <a:gd name="connsiteY37" fmla="*/ 3858 h 10000"/>
                <a:gd name="connsiteX38" fmla="*/ 521 w 10000"/>
                <a:gd name="connsiteY38" fmla="*/ 3389 h 10000"/>
                <a:gd name="connsiteX39" fmla="*/ 0 w 10000"/>
                <a:gd name="connsiteY39" fmla="*/ 2563 h 10000"/>
                <a:gd name="connsiteX40" fmla="*/ 477 w 10000"/>
                <a:gd name="connsiteY40" fmla="*/ 1977 h 10000"/>
                <a:gd name="connsiteX41" fmla="*/ 477 w 10000"/>
                <a:gd name="connsiteY41" fmla="*/ 1713 h 10000"/>
                <a:gd name="connsiteX42" fmla="*/ 477 w 10000"/>
                <a:gd name="connsiteY42" fmla="*/ 915 h 10000"/>
                <a:gd name="connsiteX43" fmla="*/ 715 w 10000"/>
                <a:gd name="connsiteY43" fmla="*/ 127 h 10000"/>
                <a:gd name="connsiteX44" fmla="*/ 4777 w 10000"/>
                <a:gd name="connsiteY44" fmla="*/ 162 h 10000"/>
                <a:gd name="connsiteX45" fmla="*/ 8448 w 10000"/>
                <a:gd name="connsiteY45" fmla="*/ 0 h 10000"/>
                <a:gd name="connsiteX0" fmla="*/ 8448 w 10000"/>
                <a:gd name="connsiteY0" fmla="*/ 0 h 10015"/>
                <a:gd name="connsiteX1" fmla="*/ 8353 w 10000"/>
                <a:gd name="connsiteY1" fmla="*/ 491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354 w 10000"/>
                <a:gd name="connsiteY16" fmla="*/ 7012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1502 w 10000"/>
                <a:gd name="connsiteY23" fmla="*/ 9935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223 w 10000"/>
                <a:gd name="connsiteY24" fmla="*/ 9316 h 10007"/>
                <a:gd name="connsiteX25" fmla="*/ 1120 w 10000"/>
                <a:gd name="connsiteY25" fmla="*/ 8921 h 10007"/>
                <a:gd name="connsiteX26" fmla="*/ 1145 w 10000"/>
                <a:gd name="connsiteY26" fmla="*/ 8439 h 10007"/>
                <a:gd name="connsiteX27" fmla="*/ 1167 w 10000"/>
                <a:gd name="connsiteY27" fmla="*/ 8061 h 10007"/>
                <a:gd name="connsiteX28" fmla="*/ 1246 w 10000"/>
                <a:gd name="connsiteY28" fmla="*/ 7600 h 10007"/>
                <a:gd name="connsiteX29" fmla="*/ 1173 w 10000"/>
                <a:gd name="connsiteY29" fmla="*/ 7178 h 10007"/>
                <a:gd name="connsiteX30" fmla="*/ 1051 w 10000"/>
                <a:gd name="connsiteY30" fmla="*/ 6758 h 10007"/>
                <a:gd name="connsiteX31" fmla="*/ 1062 w 10000"/>
                <a:gd name="connsiteY31" fmla="*/ 6382 h 10007"/>
                <a:gd name="connsiteX32" fmla="*/ 1062 w 10000"/>
                <a:gd name="connsiteY32" fmla="*/ 6277 h 10007"/>
                <a:gd name="connsiteX33" fmla="*/ 838 w 10000"/>
                <a:gd name="connsiteY33" fmla="*/ 5455 h 10007"/>
                <a:gd name="connsiteX34" fmla="*/ 696 w 10000"/>
                <a:gd name="connsiteY34" fmla="*/ 4471 h 10007"/>
                <a:gd name="connsiteX35" fmla="*/ 543 w 10000"/>
                <a:gd name="connsiteY35" fmla="*/ 3858 h 10007"/>
                <a:gd name="connsiteX36" fmla="*/ 521 w 10000"/>
                <a:gd name="connsiteY36" fmla="*/ 3389 h 10007"/>
                <a:gd name="connsiteX37" fmla="*/ 0 w 10000"/>
                <a:gd name="connsiteY37" fmla="*/ 2563 h 10007"/>
                <a:gd name="connsiteX38" fmla="*/ 477 w 10000"/>
                <a:gd name="connsiteY38" fmla="*/ 1977 h 10007"/>
                <a:gd name="connsiteX39" fmla="*/ 477 w 10000"/>
                <a:gd name="connsiteY39" fmla="*/ 1713 h 10007"/>
                <a:gd name="connsiteX40" fmla="*/ 477 w 10000"/>
                <a:gd name="connsiteY40" fmla="*/ 915 h 10007"/>
                <a:gd name="connsiteX41" fmla="*/ 715 w 10000"/>
                <a:gd name="connsiteY41" fmla="*/ 127 h 10007"/>
                <a:gd name="connsiteX42" fmla="*/ 4777 w 10000"/>
                <a:gd name="connsiteY42" fmla="*/ 162 h 10007"/>
                <a:gd name="connsiteX43" fmla="*/ 8448 w 10000"/>
                <a:gd name="connsiteY43" fmla="*/ 0 h 10007"/>
                <a:gd name="connsiteX0" fmla="*/ 8448 w 10000"/>
                <a:gd name="connsiteY0" fmla="*/ 0 h 9505"/>
                <a:gd name="connsiteX1" fmla="*/ 8570 w 10000"/>
                <a:gd name="connsiteY1" fmla="*/ 375 h 9505"/>
                <a:gd name="connsiteX2" fmla="*/ 8682 w 10000"/>
                <a:gd name="connsiteY2" fmla="*/ 915 h 9505"/>
                <a:gd name="connsiteX3" fmla="*/ 8631 w 10000"/>
                <a:gd name="connsiteY3" fmla="*/ 1221 h 9505"/>
                <a:gd name="connsiteX4" fmla="*/ 8426 w 10000"/>
                <a:gd name="connsiteY4" fmla="*/ 1923 h 9505"/>
                <a:gd name="connsiteX5" fmla="*/ 8537 w 10000"/>
                <a:gd name="connsiteY5" fmla="*/ 2189 h 9505"/>
                <a:gd name="connsiteX6" fmla="*/ 8572 w 10000"/>
                <a:gd name="connsiteY6" fmla="*/ 2510 h 9505"/>
                <a:gd name="connsiteX7" fmla="*/ 8976 w 10000"/>
                <a:gd name="connsiteY7" fmla="*/ 3039 h 9505"/>
                <a:gd name="connsiteX8" fmla="*/ 9458 w 10000"/>
                <a:gd name="connsiteY8" fmla="*/ 3370 h 9505"/>
                <a:gd name="connsiteX9" fmla="*/ 9561 w 10000"/>
                <a:gd name="connsiteY9" fmla="*/ 3995 h 9505"/>
                <a:gd name="connsiteX10" fmla="*/ 9743 w 10000"/>
                <a:gd name="connsiteY10" fmla="*/ 4365 h 9505"/>
                <a:gd name="connsiteX11" fmla="*/ 9890 w 10000"/>
                <a:gd name="connsiteY11" fmla="*/ 4632 h 9505"/>
                <a:gd name="connsiteX12" fmla="*/ 10000 w 10000"/>
                <a:gd name="connsiteY12" fmla="*/ 5427 h 9505"/>
                <a:gd name="connsiteX13" fmla="*/ 9781 w 10000"/>
                <a:gd name="connsiteY13" fmla="*/ 5903 h 9505"/>
                <a:gd name="connsiteX14" fmla="*/ 9670 w 10000"/>
                <a:gd name="connsiteY14" fmla="*/ 6170 h 9505"/>
                <a:gd name="connsiteX15" fmla="*/ 9670 w 10000"/>
                <a:gd name="connsiteY15" fmla="*/ 6647 h 9505"/>
                <a:gd name="connsiteX16" fmla="*/ 9354 w 10000"/>
                <a:gd name="connsiteY16" fmla="*/ 7012 h 9505"/>
                <a:gd name="connsiteX17" fmla="*/ 8902 w 10000"/>
                <a:gd name="connsiteY17" fmla="*/ 6859 h 9505"/>
                <a:gd name="connsiteX18" fmla="*/ 8667 w 10000"/>
                <a:gd name="connsiteY18" fmla="*/ 6896 h 9505"/>
                <a:gd name="connsiteX19" fmla="*/ 8813 w 10000"/>
                <a:gd name="connsiteY19" fmla="*/ 7909 h 9505"/>
                <a:gd name="connsiteX20" fmla="*/ 8218 w 10000"/>
                <a:gd name="connsiteY20" fmla="*/ 8974 h 9505"/>
                <a:gd name="connsiteX21" fmla="*/ 7496 w 10000"/>
                <a:gd name="connsiteY21" fmla="*/ 9505 h 9505"/>
                <a:gd name="connsiteX22" fmla="*/ 3102 w 10000"/>
                <a:gd name="connsiteY22" fmla="*/ 9416 h 9505"/>
                <a:gd name="connsiteX23" fmla="*/ 1223 w 10000"/>
                <a:gd name="connsiteY23" fmla="*/ 9316 h 9505"/>
                <a:gd name="connsiteX24" fmla="*/ 1120 w 10000"/>
                <a:gd name="connsiteY24" fmla="*/ 8921 h 9505"/>
                <a:gd name="connsiteX25" fmla="*/ 1145 w 10000"/>
                <a:gd name="connsiteY25" fmla="*/ 8439 h 9505"/>
                <a:gd name="connsiteX26" fmla="*/ 1167 w 10000"/>
                <a:gd name="connsiteY26" fmla="*/ 8061 h 9505"/>
                <a:gd name="connsiteX27" fmla="*/ 1246 w 10000"/>
                <a:gd name="connsiteY27" fmla="*/ 7600 h 9505"/>
                <a:gd name="connsiteX28" fmla="*/ 1173 w 10000"/>
                <a:gd name="connsiteY28" fmla="*/ 7178 h 9505"/>
                <a:gd name="connsiteX29" fmla="*/ 1051 w 10000"/>
                <a:gd name="connsiteY29" fmla="*/ 6758 h 9505"/>
                <a:gd name="connsiteX30" fmla="*/ 1062 w 10000"/>
                <a:gd name="connsiteY30" fmla="*/ 6382 h 9505"/>
                <a:gd name="connsiteX31" fmla="*/ 1062 w 10000"/>
                <a:gd name="connsiteY31" fmla="*/ 6277 h 9505"/>
                <a:gd name="connsiteX32" fmla="*/ 838 w 10000"/>
                <a:gd name="connsiteY32" fmla="*/ 5455 h 9505"/>
                <a:gd name="connsiteX33" fmla="*/ 696 w 10000"/>
                <a:gd name="connsiteY33" fmla="*/ 4471 h 9505"/>
                <a:gd name="connsiteX34" fmla="*/ 543 w 10000"/>
                <a:gd name="connsiteY34" fmla="*/ 3858 h 9505"/>
                <a:gd name="connsiteX35" fmla="*/ 521 w 10000"/>
                <a:gd name="connsiteY35" fmla="*/ 3389 h 9505"/>
                <a:gd name="connsiteX36" fmla="*/ 0 w 10000"/>
                <a:gd name="connsiteY36" fmla="*/ 2563 h 9505"/>
                <a:gd name="connsiteX37" fmla="*/ 477 w 10000"/>
                <a:gd name="connsiteY37" fmla="*/ 1977 h 9505"/>
                <a:gd name="connsiteX38" fmla="*/ 477 w 10000"/>
                <a:gd name="connsiteY38" fmla="*/ 1713 h 9505"/>
                <a:gd name="connsiteX39" fmla="*/ 477 w 10000"/>
                <a:gd name="connsiteY39" fmla="*/ 915 h 9505"/>
                <a:gd name="connsiteX40" fmla="*/ 715 w 10000"/>
                <a:gd name="connsiteY40" fmla="*/ 127 h 9505"/>
                <a:gd name="connsiteX41" fmla="*/ 4777 w 10000"/>
                <a:gd name="connsiteY41" fmla="*/ 162 h 9505"/>
                <a:gd name="connsiteX42" fmla="*/ 8448 w 10000"/>
                <a:gd name="connsiteY42" fmla="*/ 0 h 9505"/>
                <a:gd name="connsiteX0" fmla="*/ 8448 w 10000"/>
                <a:gd name="connsiteY0" fmla="*/ 0 h 10000"/>
                <a:gd name="connsiteX1" fmla="*/ 8570 w 10000"/>
                <a:gd name="connsiteY1" fmla="*/ 395 h 10000"/>
                <a:gd name="connsiteX2" fmla="*/ 8682 w 10000"/>
                <a:gd name="connsiteY2" fmla="*/ 963 h 10000"/>
                <a:gd name="connsiteX3" fmla="*/ 8631 w 10000"/>
                <a:gd name="connsiteY3" fmla="*/ 1285 h 10000"/>
                <a:gd name="connsiteX4" fmla="*/ 8426 w 10000"/>
                <a:gd name="connsiteY4" fmla="*/ 2023 h 10000"/>
                <a:gd name="connsiteX5" fmla="*/ 8537 w 10000"/>
                <a:gd name="connsiteY5" fmla="*/ 2303 h 10000"/>
                <a:gd name="connsiteX6" fmla="*/ 8572 w 10000"/>
                <a:gd name="connsiteY6" fmla="*/ 2641 h 10000"/>
                <a:gd name="connsiteX7" fmla="*/ 8976 w 10000"/>
                <a:gd name="connsiteY7" fmla="*/ 3197 h 10000"/>
                <a:gd name="connsiteX8" fmla="*/ 9458 w 10000"/>
                <a:gd name="connsiteY8" fmla="*/ 3546 h 10000"/>
                <a:gd name="connsiteX9" fmla="*/ 9561 w 10000"/>
                <a:gd name="connsiteY9" fmla="*/ 4203 h 10000"/>
                <a:gd name="connsiteX10" fmla="*/ 9743 w 10000"/>
                <a:gd name="connsiteY10" fmla="*/ 4592 h 10000"/>
                <a:gd name="connsiteX11" fmla="*/ 9890 w 10000"/>
                <a:gd name="connsiteY11" fmla="*/ 4873 h 10000"/>
                <a:gd name="connsiteX12" fmla="*/ 10000 w 10000"/>
                <a:gd name="connsiteY12" fmla="*/ 5710 h 10000"/>
                <a:gd name="connsiteX13" fmla="*/ 9781 w 10000"/>
                <a:gd name="connsiteY13" fmla="*/ 6210 h 10000"/>
                <a:gd name="connsiteX14" fmla="*/ 9670 w 10000"/>
                <a:gd name="connsiteY14" fmla="*/ 6491 h 10000"/>
                <a:gd name="connsiteX15" fmla="*/ 9670 w 10000"/>
                <a:gd name="connsiteY15" fmla="*/ 6993 h 10000"/>
                <a:gd name="connsiteX16" fmla="*/ 9354 w 10000"/>
                <a:gd name="connsiteY16" fmla="*/ 7377 h 10000"/>
                <a:gd name="connsiteX17" fmla="*/ 8902 w 10000"/>
                <a:gd name="connsiteY17" fmla="*/ 7216 h 10000"/>
                <a:gd name="connsiteX18" fmla="*/ 8667 w 10000"/>
                <a:gd name="connsiteY18" fmla="*/ 7255 h 10000"/>
                <a:gd name="connsiteX19" fmla="*/ 8813 w 10000"/>
                <a:gd name="connsiteY19" fmla="*/ 8321 h 10000"/>
                <a:gd name="connsiteX20" fmla="*/ 8218 w 10000"/>
                <a:gd name="connsiteY20" fmla="*/ 9441 h 10000"/>
                <a:gd name="connsiteX21" fmla="*/ 7965 w 10000"/>
                <a:gd name="connsiteY21" fmla="*/ 9894 h 10000"/>
                <a:gd name="connsiteX22" fmla="*/ 7496 w 10000"/>
                <a:gd name="connsiteY22" fmla="*/ 10000 h 10000"/>
                <a:gd name="connsiteX23" fmla="*/ 3102 w 10000"/>
                <a:gd name="connsiteY23" fmla="*/ 9906 h 10000"/>
                <a:gd name="connsiteX24" fmla="*/ 1223 w 10000"/>
                <a:gd name="connsiteY24" fmla="*/ 9801 h 10000"/>
                <a:gd name="connsiteX25" fmla="*/ 1120 w 10000"/>
                <a:gd name="connsiteY25" fmla="*/ 9386 h 10000"/>
                <a:gd name="connsiteX26" fmla="*/ 1145 w 10000"/>
                <a:gd name="connsiteY26" fmla="*/ 8878 h 10000"/>
                <a:gd name="connsiteX27" fmla="*/ 1167 w 10000"/>
                <a:gd name="connsiteY27" fmla="*/ 8481 h 10000"/>
                <a:gd name="connsiteX28" fmla="*/ 1246 w 10000"/>
                <a:gd name="connsiteY28" fmla="*/ 7996 h 10000"/>
                <a:gd name="connsiteX29" fmla="*/ 1173 w 10000"/>
                <a:gd name="connsiteY29" fmla="*/ 7552 h 10000"/>
                <a:gd name="connsiteX30" fmla="*/ 1051 w 10000"/>
                <a:gd name="connsiteY30" fmla="*/ 7110 h 10000"/>
                <a:gd name="connsiteX31" fmla="*/ 1062 w 10000"/>
                <a:gd name="connsiteY31" fmla="*/ 6714 h 10000"/>
                <a:gd name="connsiteX32" fmla="*/ 1062 w 10000"/>
                <a:gd name="connsiteY32" fmla="*/ 6604 h 10000"/>
                <a:gd name="connsiteX33" fmla="*/ 838 w 10000"/>
                <a:gd name="connsiteY33" fmla="*/ 5739 h 10000"/>
                <a:gd name="connsiteX34" fmla="*/ 696 w 10000"/>
                <a:gd name="connsiteY34" fmla="*/ 4704 h 10000"/>
                <a:gd name="connsiteX35" fmla="*/ 543 w 10000"/>
                <a:gd name="connsiteY35" fmla="*/ 4059 h 10000"/>
                <a:gd name="connsiteX36" fmla="*/ 521 w 10000"/>
                <a:gd name="connsiteY36" fmla="*/ 3565 h 10000"/>
                <a:gd name="connsiteX37" fmla="*/ 0 w 10000"/>
                <a:gd name="connsiteY37" fmla="*/ 2696 h 10000"/>
                <a:gd name="connsiteX38" fmla="*/ 477 w 10000"/>
                <a:gd name="connsiteY38" fmla="*/ 2080 h 10000"/>
                <a:gd name="connsiteX39" fmla="*/ 477 w 10000"/>
                <a:gd name="connsiteY39" fmla="*/ 1802 h 10000"/>
                <a:gd name="connsiteX40" fmla="*/ 477 w 10000"/>
                <a:gd name="connsiteY40" fmla="*/ 963 h 10000"/>
                <a:gd name="connsiteX41" fmla="*/ 715 w 10000"/>
                <a:gd name="connsiteY41" fmla="*/ 134 h 10000"/>
                <a:gd name="connsiteX42" fmla="*/ 4777 w 10000"/>
                <a:gd name="connsiteY42" fmla="*/ 170 h 10000"/>
                <a:gd name="connsiteX43" fmla="*/ 8448 w 10000"/>
                <a:gd name="connsiteY43" fmla="*/ 0 h 10000"/>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781 w 10179"/>
                <a:gd name="connsiteY13" fmla="*/ 6210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993 h 10614"/>
                <a:gd name="connsiteX15" fmla="*/ 9354 w 10179"/>
                <a:gd name="connsiteY15" fmla="*/ 7377 h 10614"/>
                <a:gd name="connsiteX16" fmla="*/ 8902 w 10179"/>
                <a:gd name="connsiteY16" fmla="*/ 7216 h 10614"/>
                <a:gd name="connsiteX17" fmla="*/ 8667 w 10179"/>
                <a:gd name="connsiteY17" fmla="*/ 7255 h 10614"/>
                <a:gd name="connsiteX18" fmla="*/ 8813 w 10179"/>
                <a:gd name="connsiteY18" fmla="*/ 8321 h 10614"/>
                <a:gd name="connsiteX19" fmla="*/ 8218 w 10179"/>
                <a:gd name="connsiteY19" fmla="*/ 9441 h 10614"/>
                <a:gd name="connsiteX20" fmla="*/ 8143 w 10179"/>
                <a:gd name="connsiteY20" fmla="*/ 10595 h 10614"/>
                <a:gd name="connsiteX21" fmla="*/ 7496 w 10179"/>
                <a:gd name="connsiteY21" fmla="*/ 10000 h 10614"/>
                <a:gd name="connsiteX22" fmla="*/ 3102 w 10179"/>
                <a:gd name="connsiteY22" fmla="*/ 9906 h 10614"/>
                <a:gd name="connsiteX23" fmla="*/ 1223 w 10179"/>
                <a:gd name="connsiteY23" fmla="*/ 9801 h 10614"/>
                <a:gd name="connsiteX24" fmla="*/ 1120 w 10179"/>
                <a:gd name="connsiteY24" fmla="*/ 9386 h 10614"/>
                <a:gd name="connsiteX25" fmla="*/ 1145 w 10179"/>
                <a:gd name="connsiteY25" fmla="*/ 8878 h 10614"/>
                <a:gd name="connsiteX26" fmla="*/ 1167 w 10179"/>
                <a:gd name="connsiteY26" fmla="*/ 8481 h 10614"/>
                <a:gd name="connsiteX27" fmla="*/ 1246 w 10179"/>
                <a:gd name="connsiteY27" fmla="*/ 7996 h 10614"/>
                <a:gd name="connsiteX28" fmla="*/ 1173 w 10179"/>
                <a:gd name="connsiteY28" fmla="*/ 7552 h 10614"/>
                <a:gd name="connsiteX29" fmla="*/ 1051 w 10179"/>
                <a:gd name="connsiteY29" fmla="*/ 7110 h 10614"/>
                <a:gd name="connsiteX30" fmla="*/ 1062 w 10179"/>
                <a:gd name="connsiteY30" fmla="*/ 6714 h 10614"/>
                <a:gd name="connsiteX31" fmla="*/ 1062 w 10179"/>
                <a:gd name="connsiteY31" fmla="*/ 6604 h 10614"/>
                <a:gd name="connsiteX32" fmla="*/ 838 w 10179"/>
                <a:gd name="connsiteY32" fmla="*/ 5739 h 10614"/>
                <a:gd name="connsiteX33" fmla="*/ 696 w 10179"/>
                <a:gd name="connsiteY33" fmla="*/ 4704 h 10614"/>
                <a:gd name="connsiteX34" fmla="*/ 543 w 10179"/>
                <a:gd name="connsiteY34" fmla="*/ 4059 h 10614"/>
                <a:gd name="connsiteX35" fmla="*/ 521 w 10179"/>
                <a:gd name="connsiteY35" fmla="*/ 3565 h 10614"/>
                <a:gd name="connsiteX36" fmla="*/ 0 w 10179"/>
                <a:gd name="connsiteY36" fmla="*/ 2696 h 10614"/>
                <a:gd name="connsiteX37" fmla="*/ 477 w 10179"/>
                <a:gd name="connsiteY37" fmla="*/ 2080 h 10614"/>
                <a:gd name="connsiteX38" fmla="*/ 477 w 10179"/>
                <a:gd name="connsiteY38" fmla="*/ 1802 h 10614"/>
                <a:gd name="connsiteX39" fmla="*/ 477 w 10179"/>
                <a:gd name="connsiteY39" fmla="*/ 963 h 10614"/>
                <a:gd name="connsiteX40" fmla="*/ 715 w 10179"/>
                <a:gd name="connsiteY40" fmla="*/ 134 h 10614"/>
                <a:gd name="connsiteX41" fmla="*/ 4777 w 10179"/>
                <a:gd name="connsiteY41" fmla="*/ 170 h 10614"/>
                <a:gd name="connsiteX42" fmla="*/ 8448 w 10179"/>
                <a:gd name="connsiteY42" fmla="*/ 0 h 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79" h="10614">
                  <a:moveTo>
                    <a:pt x="8448" y="0"/>
                  </a:moveTo>
                  <a:cubicBezTo>
                    <a:pt x="8416" y="173"/>
                    <a:pt x="8602" y="222"/>
                    <a:pt x="8570" y="395"/>
                  </a:cubicBezTo>
                  <a:cubicBezTo>
                    <a:pt x="8607" y="584"/>
                    <a:pt x="8645" y="773"/>
                    <a:pt x="8682" y="963"/>
                  </a:cubicBezTo>
                  <a:cubicBezTo>
                    <a:pt x="8665" y="1069"/>
                    <a:pt x="8648" y="1178"/>
                    <a:pt x="8631" y="1285"/>
                  </a:cubicBezTo>
                  <a:cubicBezTo>
                    <a:pt x="8563" y="1531"/>
                    <a:pt x="8494" y="1778"/>
                    <a:pt x="8426" y="2023"/>
                  </a:cubicBezTo>
                  <a:lnTo>
                    <a:pt x="8537" y="2303"/>
                  </a:lnTo>
                  <a:cubicBezTo>
                    <a:pt x="8549" y="2415"/>
                    <a:pt x="8560" y="2527"/>
                    <a:pt x="8572" y="2641"/>
                  </a:cubicBezTo>
                  <a:lnTo>
                    <a:pt x="8976" y="3197"/>
                  </a:lnTo>
                  <a:lnTo>
                    <a:pt x="9458" y="3546"/>
                  </a:lnTo>
                  <a:cubicBezTo>
                    <a:pt x="9492" y="3764"/>
                    <a:pt x="9527" y="3984"/>
                    <a:pt x="9561" y="4203"/>
                  </a:cubicBezTo>
                  <a:cubicBezTo>
                    <a:pt x="9622" y="4332"/>
                    <a:pt x="9682" y="4463"/>
                    <a:pt x="9743" y="4592"/>
                  </a:cubicBezTo>
                  <a:lnTo>
                    <a:pt x="9890" y="4873"/>
                  </a:lnTo>
                  <a:cubicBezTo>
                    <a:pt x="9927" y="5151"/>
                    <a:pt x="10142" y="5467"/>
                    <a:pt x="10179" y="5747"/>
                  </a:cubicBezTo>
                  <a:lnTo>
                    <a:pt x="9924" y="6364"/>
                  </a:lnTo>
                  <a:lnTo>
                    <a:pt x="9670" y="6993"/>
                  </a:lnTo>
                  <a:cubicBezTo>
                    <a:pt x="9670" y="6993"/>
                    <a:pt x="9499" y="7211"/>
                    <a:pt x="9354" y="7377"/>
                  </a:cubicBezTo>
                  <a:cubicBezTo>
                    <a:pt x="9206" y="7544"/>
                    <a:pt x="9017" y="7236"/>
                    <a:pt x="8902" y="7216"/>
                  </a:cubicBezTo>
                  <a:cubicBezTo>
                    <a:pt x="8788" y="7196"/>
                    <a:pt x="8682" y="7071"/>
                    <a:pt x="8667" y="7255"/>
                  </a:cubicBezTo>
                  <a:cubicBezTo>
                    <a:pt x="8652" y="7439"/>
                    <a:pt x="8888" y="7957"/>
                    <a:pt x="8813" y="8321"/>
                  </a:cubicBezTo>
                  <a:cubicBezTo>
                    <a:pt x="8738" y="8685"/>
                    <a:pt x="8359" y="9179"/>
                    <a:pt x="8218" y="9441"/>
                  </a:cubicBezTo>
                  <a:cubicBezTo>
                    <a:pt x="8077" y="9703"/>
                    <a:pt x="8263" y="10502"/>
                    <a:pt x="8143" y="10595"/>
                  </a:cubicBezTo>
                  <a:cubicBezTo>
                    <a:pt x="8023" y="10688"/>
                    <a:pt x="8324" y="10436"/>
                    <a:pt x="7496" y="10000"/>
                  </a:cubicBezTo>
                  <a:cubicBezTo>
                    <a:pt x="6303" y="9962"/>
                    <a:pt x="4567" y="9937"/>
                    <a:pt x="3102" y="9906"/>
                  </a:cubicBezTo>
                  <a:cubicBezTo>
                    <a:pt x="2057" y="9874"/>
                    <a:pt x="1553" y="9888"/>
                    <a:pt x="1223" y="9801"/>
                  </a:cubicBezTo>
                  <a:cubicBezTo>
                    <a:pt x="1189" y="9662"/>
                    <a:pt x="1154" y="9523"/>
                    <a:pt x="1120" y="9386"/>
                  </a:cubicBezTo>
                  <a:cubicBezTo>
                    <a:pt x="1133" y="9273"/>
                    <a:pt x="1132" y="8991"/>
                    <a:pt x="1145" y="8878"/>
                  </a:cubicBezTo>
                  <a:cubicBezTo>
                    <a:pt x="1120" y="8711"/>
                    <a:pt x="1192" y="8649"/>
                    <a:pt x="1167" y="8481"/>
                  </a:cubicBezTo>
                  <a:cubicBezTo>
                    <a:pt x="1118" y="8275"/>
                    <a:pt x="1295" y="8203"/>
                    <a:pt x="1246" y="7996"/>
                  </a:cubicBezTo>
                  <a:cubicBezTo>
                    <a:pt x="1222" y="7849"/>
                    <a:pt x="1197" y="7699"/>
                    <a:pt x="1173" y="7552"/>
                  </a:cubicBezTo>
                  <a:cubicBezTo>
                    <a:pt x="1173" y="7552"/>
                    <a:pt x="1197" y="7277"/>
                    <a:pt x="1051" y="7110"/>
                  </a:cubicBezTo>
                  <a:cubicBezTo>
                    <a:pt x="906" y="6943"/>
                    <a:pt x="1062" y="6714"/>
                    <a:pt x="1062" y="6714"/>
                  </a:cubicBezTo>
                  <a:lnTo>
                    <a:pt x="1062" y="6604"/>
                  </a:lnTo>
                  <a:cubicBezTo>
                    <a:pt x="1044" y="6418"/>
                    <a:pt x="899" y="6056"/>
                    <a:pt x="838" y="5739"/>
                  </a:cubicBezTo>
                  <a:cubicBezTo>
                    <a:pt x="691" y="5349"/>
                    <a:pt x="771" y="4984"/>
                    <a:pt x="696" y="4704"/>
                  </a:cubicBezTo>
                  <a:cubicBezTo>
                    <a:pt x="623" y="4426"/>
                    <a:pt x="543" y="4059"/>
                    <a:pt x="543" y="4059"/>
                  </a:cubicBezTo>
                  <a:cubicBezTo>
                    <a:pt x="536" y="3895"/>
                    <a:pt x="528" y="3730"/>
                    <a:pt x="521" y="3565"/>
                  </a:cubicBezTo>
                  <a:lnTo>
                    <a:pt x="0" y="2696"/>
                  </a:lnTo>
                  <a:lnTo>
                    <a:pt x="477" y="2080"/>
                  </a:lnTo>
                  <a:lnTo>
                    <a:pt x="477" y="1802"/>
                  </a:lnTo>
                  <a:lnTo>
                    <a:pt x="477" y="963"/>
                  </a:lnTo>
                  <a:cubicBezTo>
                    <a:pt x="495" y="804"/>
                    <a:pt x="697" y="294"/>
                    <a:pt x="715" y="134"/>
                  </a:cubicBezTo>
                  <a:cubicBezTo>
                    <a:pt x="752" y="-33"/>
                    <a:pt x="4740" y="338"/>
                    <a:pt x="4777" y="170"/>
                  </a:cubicBezTo>
                  <a:lnTo>
                    <a:pt x="8448"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US">
                <a:ea typeface="ＭＳ Ｐゴシック" charset="-128"/>
              </a:endParaRPr>
            </a:p>
          </p:txBody>
        </p:sp>
        <p:sp>
          <p:nvSpPr>
            <p:cNvPr id="8" name="Freeform 2">
              <a:extLst>
                <a:ext uri="{FF2B5EF4-FFF2-40B4-BE49-F238E27FC236}">
                  <a16:creationId xmlns:a16="http://schemas.microsoft.com/office/drawing/2014/main" id="{F4AED132-2248-4D15-90AF-A9A2FC35C091}"/>
                </a:ext>
              </a:extLst>
            </p:cNvPr>
            <p:cNvSpPr/>
            <p:nvPr/>
          </p:nvSpPr>
          <p:spPr>
            <a:xfrm>
              <a:off x="3255964" y="1450976"/>
              <a:ext cx="915987" cy="1458913"/>
            </a:xfrm>
            <a:custGeom>
              <a:avLst/>
              <a:gdLst>
                <a:gd name="connsiteX0" fmla="*/ 238328 w 890081"/>
                <a:gd name="connsiteY0" fmla="*/ 0 h 1449421"/>
                <a:gd name="connsiteX1" fmla="*/ 141052 w 890081"/>
                <a:gd name="connsiteY1" fmla="*/ 549613 h 1449421"/>
                <a:gd name="connsiteX2" fmla="*/ 160507 w 890081"/>
                <a:gd name="connsiteY2" fmla="*/ 569068 h 1449421"/>
                <a:gd name="connsiteX3" fmla="*/ 175098 w 890081"/>
                <a:gd name="connsiteY3" fmla="*/ 593387 h 1449421"/>
                <a:gd name="connsiteX4" fmla="*/ 175098 w 890081"/>
                <a:gd name="connsiteY4" fmla="*/ 671208 h 1449421"/>
                <a:gd name="connsiteX5" fmla="*/ 126460 w 890081"/>
                <a:gd name="connsiteY5" fmla="*/ 700391 h 1449421"/>
                <a:gd name="connsiteX6" fmla="*/ 107005 w 890081"/>
                <a:gd name="connsiteY6" fmla="*/ 792804 h 1449421"/>
                <a:gd name="connsiteX7" fmla="*/ 58366 w 890081"/>
                <a:gd name="connsiteY7" fmla="*/ 817123 h 1449421"/>
                <a:gd name="connsiteX8" fmla="*/ 53503 w 890081"/>
                <a:gd name="connsiteY8" fmla="*/ 880353 h 1449421"/>
                <a:gd name="connsiteX9" fmla="*/ 58366 w 890081"/>
                <a:gd name="connsiteY9" fmla="*/ 899808 h 1449421"/>
                <a:gd name="connsiteX10" fmla="*/ 72958 w 890081"/>
                <a:gd name="connsiteY10" fmla="*/ 894944 h 1449421"/>
                <a:gd name="connsiteX11" fmla="*/ 82686 w 890081"/>
                <a:gd name="connsiteY11" fmla="*/ 919264 h 1449421"/>
                <a:gd name="connsiteX12" fmla="*/ 43775 w 890081"/>
                <a:gd name="connsiteY12" fmla="*/ 997085 h 1449421"/>
                <a:gd name="connsiteX13" fmla="*/ 0 w 890081"/>
                <a:gd name="connsiteY13" fmla="*/ 1293779 h 1449421"/>
                <a:gd name="connsiteX14" fmla="*/ 846307 w 890081"/>
                <a:gd name="connsiteY14" fmla="*/ 1449421 h 1449421"/>
                <a:gd name="connsiteX15" fmla="*/ 890081 w 890081"/>
                <a:gd name="connsiteY15" fmla="*/ 967902 h 1449421"/>
                <a:gd name="connsiteX16" fmla="*/ 851171 w 890081"/>
                <a:gd name="connsiteY16" fmla="*/ 933855 h 1449421"/>
                <a:gd name="connsiteX17" fmla="*/ 821988 w 890081"/>
                <a:gd name="connsiteY17" fmla="*/ 963038 h 1449421"/>
                <a:gd name="connsiteX18" fmla="*/ 783077 w 890081"/>
                <a:gd name="connsiteY18" fmla="*/ 972766 h 1449421"/>
                <a:gd name="connsiteX19" fmla="*/ 749030 w 890081"/>
                <a:gd name="connsiteY19" fmla="*/ 953310 h 1449421"/>
                <a:gd name="connsiteX20" fmla="*/ 666345 w 890081"/>
                <a:gd name="connsiteY20" fmla="*/ 967902 h 1449421"/>
                <a:gd name="connsiteX21" fmla="*/ 607979 w 890081"/>
                <a:gd name="connsiteY21" fmla="*/ 914400 h 1449421"/>
                <a:gd name="connsiteX22" fmla="*/ 583660 w 890081"/>
                <a:gd name="connsiteY22" fmla="*/ 890081 h 1449421"/>
                <a:gd name="connsiteX23" fmla="*/ 588524 w 890081"/>
                <a:gd name="connsiteY23" fmla="*/ 841442 h 1449421"/>
                <a:gd name="connsiteX24" fmla="*/ 564205 w 890081"/>
                <a:gd name="connsiteY24" fmla="*/ 792804 h 1449421"/>
                <a:gd name="connsiteX25" fmla="*/ 564205 w 890081"/>
                <a:gd name="connsiteY25" fmla="*/ 763621 h 1449421"/>
                <a:gd name="connsiteX26" fmla="*/ 544749 w 890081"/>
                <a:gd name="connsiteY26" fmla="*/ 700391 h 1449421"/>
                <a:gd name="connsiteX27" fmla="*/ 466928 w 890081"/>
                <a:gd name="connsiteY27" fmla="*/ 705255 h 1449421"/>
                <a:gd name="connsiteX28" fmla="*/ 462064 w 890081"/>
                <a:gd name="connsiteY28" fmla="*/ 661481 h 1449421"/>
                <a:gd name="connsiteX29" fmla="*/ 491247 w 890081"/>
                <a:gd name="connsiteY29" fmla="*/ 646889 h 1449421"/>
                <a:gd name="connsiteX30" fmla="*/ 481520 w 890081"/>
                <a:gd name="connsiteY30" fmla="*/ 588523 h 1449421"/>
                <a:gd name="connsiteX31" fmla="*/ 505839 w 890081"/>
                <a:gd name="connsiteY31" fmla="*/ 510702 h 1449421"/>
                <a:gd name="connsiteX32" fmla="*/ 428018 w 890081"/>
                <a:gd name="connsiteY32" fmla="*/ 432881 h 1449421"/>
                <a:gd name="connsiteX33" fmla="*/ 384243 w 890081"/>
                <a:gd name="connsiteY33" fmla="*/ 364787 h 1449421"/>
                <a:gd name="connsiteX34" fmla="*/ 355060 w 890081"/>
                <a:gd name="connsiteY34" fmla="*/ 325876 h 1449421"/>
                <a:gd name="connsiteX35" fmla="*/ 355060 w 890081"/>
                <a:gd name="connsiteY35" fmla="*/ 218872 h 1449421"/>
                <a:gd name="connsiteX36" fmla="*/ 350196 w 890081"/>
                <a:gd name="connsiteY36" fmla="*/ 179961 h 1449421"/>
                <a:gd name="connsiteX37" fmla="*/ 369652 w 890081"/>
                <a:gd name="connsiteY37" fmla="*/ 102140 h 1449421"/>
                <a:gd name="connsiteX38" fmla="*/ 364788 w 890081"/>
                <a:gd name="connsiteY38" fmla="*/ 34047 h 1449421"/>
                <a:gd name="connsiteX39" fmla="*/ 238328 w 890081"/>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51171 w 915754"/>
                <a:gd name="connsiteY16" fmla="*/ 933855 h 1449421"/>
                <a:gd name="connsiteX17" fmla="*/ 821988 w 915754"/>
                <a:gd name="connsiteY17" fmla="*/ 963038 h 1449421"/>
                <a:gd name="connsiteX18" fmla="*/ 783077 w 915754"/>
                <a:gd name="connsiteY18" fmla="*/ 972766 h 1449421"/>
                <a:gd name="connsiteX19" fmla="*/ 749030 w 915754"/>
                <a:gd name="connsiteY19" fmla="*/ 953310 h 1449421"/>
                <a:gd name="connsiteX20" fmla="*/ 666345 w 915754"/>
                <a:gd name="connsiteY20" fmla="*/ 967902 h 1449421"/>
                <a:gd name="connsiteX21" fmla="*/ 607979 w 915754"/>
                <a:gd name="connsiteY21" fmla="*/ 914400 h 1449421"/>
                <a:gd name="connsiteX22" fmla="*/ 583660 w 915754"/>
                <a:gd name="connsiteY22" fmla="*/ 890081 h 1449421"/>
                <a:gd name="connsiteX23" fmla="*/ 588524 w 915754"/>
                <a:gd name="connsiteY23" fmla="*/ 841442 h 1449421"/>
                <a:gd name="connsiteX24" fmla="*/ 564205 w 915754"/>
                <a:gd name="connsiteY24" fmla="*/ 792804 h 1449421"/>
                <a:gd name="connsiteX25" fmla="*/ 564205 w 915754"/>
                <a:gd name="connsiteY25" fmla="*/ 763621 h 1449421"/>
                <a:gd name="connsiteX26" fmla="*/ 544749 w 915754"/>
                <a:gd name="connsiteY26" fmla="*/ 700391 h 1449421"/>
                <a:gd name="connsiteX27" fmla="*/ 466928 w 915754"/>
                <a:gd name="connsiteY27" fmla="*/ 705255 h 1449421"/>
                <a:gd name="connsiteX28" fmla="*/ 462064 w 915754"/>
                <a:gd name="connsiteY28" fmla="*/ 661481 h 1449421"/>
                <a:gd name="connsiteX29" fmla="*/ 491247 w 915754"/>
                <a:gd name="connsiteY29" fmla="*/ 646889 h 1449421"/>
                <a:gd name="connsiteX30" fmla="*/ 481520 w 915754"/>
                <a:gd name="connsiteY30" fmla="*/ 588523 h 1449421"/>
                <a:gd name="connsiteX31" fmla="*/ 505839 w 915754"/>
                <a:gd name="connsiteY31" fmla="*/ 510702 h 1449421"/>
                <a:gd name="connsiteX32" fmla="*/ 428018 w 915754"/>
                <a:gd name="connsiteY32" fmla="*/ 432881 h 1449421"/>
                <a:gd name="connsiteX33" fmla="*/ 384243 w 915754"/>
                <a:gd name="connsiteY33" fmla="*/ 364787 h 1449421"/>
                <a:gd name="connsiteX34" fmla="*/ 355060 w 915754"/>
                <a:gd name="connsiteY34" fmla="*/ 325876 h 1449421"/>
                <a:gd name="connsiteX35" fmla="*/ 355060 w 915754"/>
                <a:gd name="connsiteY35" fmla="*/ 218872 h 1449421"/>
                <a:gd name="connsiteX36" fmla="*/ 350196 w 915754"/>
                <a:gd name="connsiteY36" fmla="*/ 179961 h 1449421"/>
                <a:gd name="connsiteX37" fmla="*/ 369652 w 915754"/>
                <a:gd name="connsiteY37" fmla="*/ 102140 h 1449421"/>
                <a:gd name="connsiteX38" fmla="*/ 364788 w 915754"/>
                <a:gd name="connsiteY38" fmla="*/ 34047 h 1449421"/>
                <a:gd name="connsiteX39" fmla="*/ 238328 w 915754"/>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75802 w 915754"/>
                <a:gd name="connsiteY16" fmla="*/ 924740 h 1449421"/>
                <a:gd name="connsiteX17" fmla="*/ 851171 w 915754"/>
                <a:gd name="connsiteY17" fmla="*/ 933855 h 1449421"/>
                <a:gd name="connsiteX18" fmla="*/ 821988 w 915754"/>
                <a:gd name="connsiteY18" fmla="*/ 963038 h 1449421"/>
                <a:gd name="connsiteX19" fmla="*/ 783077 w 915754"/>
                <a:gd name="connsiteY19" fmla="*/ 972766 h 1449421"/>
                <a:gd name="connsiteX20" fmla="*/ 749030 w 915754"/>
                <a:gd name="connsiteY20" fmla="*/ 953310 h 1449421"/>
                <a:gd name="connsiteX21" fmla="*/ 666345 w 915754"/>
                <a:gd name="connsiteY21" fmla="*/ 967902 h 1449421"/>
                <a:gd name="connsiteX22" fmla="*/ 607979 w 915754"/>
                <a:gd name="connsiteY22" fmla="*/ 914400 h 1449421"/>
                <a:gd name="connsiteX23" fmla="*/ 583660 w 915754"/>
                <a:gd name="connsiteY23" fmla="*/ 890081 h 1449421"/>
                <a:gd name="connsiteX24" fmla="*/ 588524 w 915754"/>
                <a:gd name="connsiteY24" fmla="*/ 841442 h 1449421"/>
                <a:gd name="connsiteX25" fmla="*/ 564205 w 915754"/>
                <a:gd name="connsiteY25" fmla="*/ 792804 h 1449421"/>
                <a:gd name="connsiteX26" fmla="*/ 564205 w 915754"/>
                <a:gd name="connsiteY26" fmla="*/ 763621 h 1449421"/>
                <a:gd name="connsiteX27" fmla="*/ 544749 w 915754"/>
                <a:gd name="connsiteY27" fmla="*/ 700391 h 1449421"/>
                <a:gd name="connsiteX28" fmla="*/ 466928 w 915754"/>
                <a:gd name="connsiteY28" fmla="*/ 705255 h 1449421"/>
                <a:gd name="connsiteX29" fmla="*/ 462064 w 915754"/>
                <a:gd name="connsiteY29" fmla="*/ 661481 h 1449421"/>
                <a:gd name="connsiteX30" fmla="*/ 491247 w 915754"/>
                <a:gd name="connsiteY30" fmla="*/ 646889 h 1449421"/>
                <a:gd name="connsiteX31" fmla="*/ 481520 w 915754"/>
                <a:gd name="connsiteY31" fmla="*/ 588523 h 1449421"/>
                <a:gd name="connsiteX32" fmla="*/ 505839 w 915754"/>
                <a:gd name="connsiteY32" fmla="*/ 510702 h 1449421"/>
                <a:gd name="connsiteX33" fmla="*/ 428018 w 915754"/>
                <a:gd name="connsiteY33" fmla="*/ 432881 h 1449421"/>
                <a:gd name="connsiteX34" fmla="*/ 384243 w 915754"/>
                <a:gd name="connsiteY34" fmla="*/ 364787 h 1449421"/>
                <a:gd name="connsiteX35" fmla="*/ 355060 w 915754"/>
                <a:gd name="connsiteY35" fmla="*/ 325876 h 1449421"/>
                <a:gd name="connsiteX36" fmla="*/ 355060 w 915754"/>
                <a:gd name="connsiteY36" fmla="*/ 218872 h 1449421"/>
                <a:gd name="connsiteX37" fmla="*/ 350196 w 915754"/>
                <a:gd name="connsiteY37" fmla="*/ 179961 h 1449421"/>
                <a:gd name="connsiteX38" fmla="*/ 369652 w 915754"/>
                <a:gd name="connsiteY38" fmla="*/ 102140 h 1449421"/>
                <a:gd name="connsiteX39" fmla="*/ 364788 w 915754"/>
                <a:gd name="connsiteY39" fmla="*/ 34047 h 1449421"/>
                <a:gd name="connsiteX40" fmla="*/ 238328 w 915754"/>
                <a:gd name="connsiteY40" fmla="*/ 0 h 1449421"/>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64788 w 915754"/>
                <a:gd name="connsiteY39" fmla="*/ 34047 h 1458979"/>
                <a:gd name="connsiteX40" fmla="*/ 238328 w 915754"/>
                <a:gd name="connsiteY40" fmla="*/ 0 h 1458979"/>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88379 w 915754"/>
                <a:gd name="connsiteY39" fmla="*/ 29286 h 1458979"/>
                <a:gd name="connsiteX40" fmla="*/ 238328 w 915754"/>
                <a:gd name="connsiteY40" fmla="*/ 0 h 145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5754" h="1458979">
                  <a:moveTo>
                    <a:pt x="238328" y="0"/>
                  </a:moveTo>
                  <a:lnTo>
                    <a:pt x="141052" y="549613"/>
                  </a:lnTo>
                  <a:lnTo>
                    <a:pt x="160507" y="569068"/>
                  </a:lnTo>
                  <a:lnTo>
                    <a:pt x="175098" y="593387"/>
                  </a:lnTo>
                  <a:lnTo>
                    <a:pt x="175098" y="671208"/>
                  </a:lnTo>
                  <a:lnTo>
                    <a:pt x="126460" y="700391"/>
                  </a:lnTo>
                  <a:lnTo>
                    <a:pt x="107005" y="792804"/>
                  </a:lnTo>
                  <a:lnTo>
                    <a:pt x="58366" y="817123"/>
                  </a:lnTo>
                  <a:lnTo>
                    <a:pt x="53503" y="880353"/>
                  </a:lnTo>
                  <a:lnTo>
                    <a:pt x="58366" y="899808"/>
                  </a:lnTo>
                  <a:lnTo>
                    <a:pt x="72958" y="894944"/>
                  </a:lnTo>
                  <a:lnTo>
                    <a:pt x="82686" y="919264"/>
                  </a:lnTo>
                  <a:lnTo>
                    <a:pt x="43775" y="997085"/>
                  </a:lnTo>
                  <a:lnTo>
                    <a:pt x="0" y="1293779"/>
                  </a:lnTo>
                  <a:lnTo>
                    <a:pt x="852966" y="1458979"/>
                  </a:lnTo>
                  <a:lnTo>
                    <a:pt x="915754" y="970305"/>
                  </a:lnTo>
                  <a:cubicBezTo>
                    <a:pt x="897677" y="959085"/>
                    <a:pt x="893879" y="935960"/>
                    <a:pt x="875802" y="924740"/>
                  </a:cubicBezTo>
                  <a:lnTo>
                    <a:pt x="851171" y="933855"/>
                  </a:lnTo>
                  <a:lnTo>
                    <a:pt x="821988" y="963038"/>
                  </a:lnTo>
                  <a:lnTo>
                    <a:pt x="783077" y="972766"/>
                  </a:lnTo>
                  <a:lnTo>
                    <a:pt x="749030" y="953310"/>
                  </a:lnTo>
                  <a:lnTo>
                    <a:pt x="666345" y="967902"/>
                  </a:lnTo>
                  <a:lnTo>
                    <a:pt x="607979" y="914400"/>
                  </a:lnTo>
                  <a:lnTo>
                    <a:pt x="583660" y="890081"/>
                  </a:lnTo>
                  <a:lnTo>
                    <a:pt x="588524" y="841442"/>
                  </a:lnTo>
                  <a:lnTo>
                    <a:pt x="564205" y="792804"/>
                  </a:lnTo>
                  <a:lnTo>
                    <a:pt x="564205" y="763621"/>
                  </a:lnTo>
                  <a:lnTo>
                    <a:pt x="544749" y="700391"/>
                  </a:lnTo>
                  <a:lnTo>
                    <a:pt x="466928" y="705255"/>
                  </a:lnTo>
                  <a:lnTo>
                    <a:pt x="462064" y="661481"/>
                  </a:lnTo>
                  <a:lnTo>
                    <a:pt x="491247" y="646889"/>
                  </a:lnTo>
                  <a:lnTo>
                    <a:pt x="481520" y="588523"/>
                  </a:lnTo>
                  <a:lnTo>
                    <a:pt x="505839" y="510702"/>
                  </a:lnTo>
                  <a:lnTo>
                    <a:pt x="428018" y="432881"/>
                  </a:lnTo>
                  <a:lnTo>
                    <a:pt x="384243" y="364787"/>
                  </a:lnTo>
                  <a:lnTo>
                    <a:pt x="355060" y="325876"/>
                  </a:lnTo>
                  <a:lnTo>
                    <a:pt x="355060" y="218872"/>
                  </a:lnTo>
                  <a:lnTo>
                    <a:pt x="350196" y="179961"/>
                  </a:lnTo>
                  <a:lnTo>
                    <a:pt x="369652" y="102140"/>
                  </a:lnTo>
                  <a:lnTo>
                    <a:pt x="388379" y="29286"/>
                  </a:lnTo>
                  <a:lnTo>
                    <a:pt x="238328"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defRPr/>
              </a:pPr>
              <a:endParaRPr lang="en-GB"/>
            </a:p>
          </p:txBody>
        </p:sp>
        <p:sp>
          <p:nvSpPr>
            <p:cNvPr id="9" name="Freeform 3">
              <a:extLst>
                <a:ext uri="{FF2B5EF4-FFF2-40B4-BE49-F238E27FC236}">
                  <a16:creationId xmlns:a16="http://schemas.microsoft.com/office/drawing/2014/main" id="{7DB66748-692B-4A74-950B-DFA9F80A5E6B}"/>
                </a:ext>
              </a:extLst>
            </p:cNvPr>
            <p:cNvSpPr/>
            <p:nvPr/>
          </p:nvSpPr>
          <p:spPr>
            <a:xfrm>
              <a:off x="2492376" y="1270000"/>
              <a:ext cx="1006475" cy="749300"/>
            </a:xfrm>
            <a:custGeom>
              <a:avLst/>
              <a:gdLst>
                <a:gd name="connsiteX0" fmla="*/ 992221 w 992221"/>
                <a:gd name="connsiteY0" fmla="*/ 184826 h 749030"/>
                <a:gd name="connsiteX1" fmla="*/ 262647 w 992221"/>
                <a:gd name="connsiteY1" fmla="*/ 0 h 749030"/>
                <a:gd name="connsiteX2" fmla="*/ 291830 w 992221"/>
                <a:gd name="connsiteY2" fmla="*/ 24319 h 749030"/>
                <a:gd name="connsiteX3" fmla="*/ 325877 w 992221"/>
                <a:gd name="connsiteY3" fmla="*/ 63230 h 749030"/>
                <a:gd name="connsiteX4" fmla="*/ 296694 w 992221"/>
                <a:gd name="connsiteY4" fmla="*/ 102141 h 749030"/>
                <a:gd name="connsiteX5" fmla="*/ 316149 w 992221"/>
                <a:gd name="connsiteY5" fmla="*/ 136187 h 749030"/>
                <a:gd name="connsiteX6" fmla="*/ 296694 w 992221"/>
                <a:gd name="connsiteY6" fmla="*/ 160506 h 749030"/>
                <a:gd name="connsiteX7" fmla="*/ 321013 w 992221"/>
                <a:gd name="connsiteY7" fmla="*/ 189689 h 749030"/>
                <a:gd name="connsiteX8" fmla="*/ 321013 w 992221"/>
                <a:gd name="connsiteY8" fmla="*/ 233464 h 749030"/>
                <a:gd name="connsiteX9" fmla="*/ 282102 w 992221"/>
                <a:gd name="connsiteY9" fmla="*/ 243192 h 749030"/>
                <a:gd name="connsiteX10" fmla="*/ 277239 w 992221"/>
                <a:gd name="connsiteY10" fmla="*/ 291830 h 749030"/>
                <a:gd name="connsiteX11" fmla="*/ 218873 w 992221"/>
                <a:gd name="connsiteY11" fmla="*/ 350196 h 749030"/>
                <a:gd name="connsiteX12" fmla="*/ 189690 w 992221"/>
                <a:gd name="connsiteY12" fmla="*/ 335604 h 749030"/>
                <a:gd name="connsiteX13" fmla="*/ 189690 w 992221"/>
                <a:gd name="connsiteY13" fmla="*/ 335604 h 749030"/>
                <a:gd name="connsiteX14" fmla="*/ 238328 w 992221"/>
                <a:gd name="connsiteY14" fmla="*/ 291830 h 749030"/>
                <a:gd name="connsiteX15" fmla="*/ 248056 w 992221"/>
                <a:gd name="connsiteY15" fmla="*/ 262647 h 749030"/>
                <a:gd name="connsiteX16" fmla="*/ 218873 w 992221"/>
                <a:gd name="connsiteY16" fmla="*/ 233464 h 749030"/>
                <a:gd name="connsiteX17" fmla="*/ 252919 w 992221"/>
                <a:gd name="connsiteY17" fmla="*/ 204281 h 749030"/>
                <a:gd name="connsiteX18" fmla="*/ 238328 w 992221"/>
                <a:gd name="connsiteY18" fmla="*/ 175098 h 749030"/>
                <a:gd name="connsiteX19" fmla="*/ 199417 w 992221"/>
                <a:gd name="connsiteY19" fmla="*/ 145915 h 749030"/>
                <a:gd name="connsiteX20" fmla="*/ 34047 w 992221"/>
                <a:gd name="connsiteY20" fmla="*/ 63230 h 749030"/>
                <a:gd name="connsiteX21" fmla="*/ 0 w 992221"/>
                <a:gd name="connsiteY21" fmla="*/ 92413 h 749030"/>
                <a:gd name="connsiteX22" fmla="*/ 29183 w 992221"/>
                <a:gd name="connsiteY22" fmla="*/ 189689 h 749030"/>
                <a:gd name="connsiteX23" fmla="*/ 24319 w 992221"/>
                <a:gd name="connsiteY23" fmla="*/ 223736 h 749030"/>
                <a:gd name="connsiteX24" fmla="*/ 9728 w 992221"/>
                <a:gd name="connsiteY24" fmla="*/ 286966 h 749030"/>
                <a:gd name="connsiteX25" fmla="*/ 14592 w 992221"/>
                <a:gd name="connsiteY25" fmla="*/ 306421 h 749030"/>
                <a:gd name="connsiteX26" fmla="*/ 34047 w 992221"/>
                <a:gd name="connsiteY26" fmla="*/ 306421 h 749030"/>
                <a:gd name="connsiteX27" fmla="*/ 48639 w 992221"/>
                <a:gd name="connsiteY27" fmla="*/ 325877 h 749030"/>
                <a:gd name="connsiteX28" fmla="*/ 43775 w 992221"/>
                <a:gd name="connsiteY28" fmla="*/ 345332 h 749030"/>
                <a:gd name="connsiteX29" fmla="*/ 14592 w 992221"/>
                <a:gd name="connsiteY29" fmla="*/ 345332 h 749030"/>
                <a:gd name="connsiteX30" fmla="*/ 29183 w 992221"/>
                <a:gd name="connsiteY30" fmla="*/ 379379 h 749030"/>
                <a:gd name="connsiteX31" fmla="*/ 0 w 992221"/>
                <a:gd name="connsiteY31" fmla="*/ 413426 h 749030"/>
                <a:gd name="connsiteX32" fmla="*/ 4864 w 992221"/>
                <a:gd name="connsiteY32" fmla="*/ 452336 h 749030"/>
                <a:gd name="connsiteX33" fmla="*/ 43775 w 992221"/>
                <a:gd name="connsiteY33" fmla="*/ 457200 h 749030"/>
                <a:gd name="connsiteX34" fmla="*/ 58366 w 992221"/>
                <a:gd name="connsiteY34" fmla="*/ 476655 h 749030"/>
                <a:gd name="connsiteX35" fmla="*/ 136187 w 992221"/>
                <a:gd name="connsiteY35" fmla="*/ 515566 h 749030"/>
                <a:gd name="connsiteX36" fmla="*/ 145915 w 992221"/>
                <a:gd name="connsiteY36" fmla="*/ 627434 h 749030"/>
                <a:gd name="connsiteX37" fmla="*/ 145915 w 992221"/>
                <a:gd name="connsiteY37" fmla="*/ 627434 h 749030"/>
                <a:gd name="connsiteX38" fmla="*/ 199417 w 992221"/>
                <a:gd name="connsiteY38" fmla="*/ 622570 h 749030"/>
                <a:gd name="connsiteX39" fmla="*/ 223736 w 992221"/>
                <a:gd name="connsiteY39" fmla="*/ 617706 h 749030"/>
                <a:gd name="connsiteX40" fmla="*/ 248056 w 992221"/>
                <a:gd name="connsiteY40" fmla="*/ 617706 h 749030"/>
                <a:gd name="connsiteX41" fmla="*/ 272375 w 992221"/>
                <a:gd name="connsiteY41" fmla="*/ 603115 h 749030"/>
                <a:gd name="connsiteX42" fmla="*/ 330741 w 992221"/>
                <a:gd name="connsiteY42" fmla="*/ 661481 h 749030"/>
                <a:gd name="connsiteX43" fmla="*/ 389107 w 992221"/>
                <a:gd name="connsiteY43" fmla="*/ 637162 h 749030"/>
                <a:gd name="connsiteX44" fmla="*/ 452336 w 992221"/>
                <a:gd name="connsiteY44" fmla="*/ 680936 h 749030"/>
                <a:gd name="connsiteX45" fmla="*/ 515566 w 992221"/>
                <a:gd name="connsiteY45" fmla="*/ 676072 h 749030"/>
                <a:gd name="connsiteX46" fmla="*/ 569068 w 992221"/>
                <a:gd name="connsiteY46" fmla="*/ 680936 h 749030"/>
                <a:gd name="connsiteX47" fmla="*/ 598251 w 992221"/>
                <a:gd name="connsiteY47" fmla="*/ 690664 h 749030"/>
                <a:gd name="connsiteX48" fmla="*/ 642026 w 992221"/>
                <a:gd name="connsiteY48" fmla="*/ 676072 h 749030"/>
                <a:gd name="connsiteX49" fmla="*/ 710119 w 992221"/>
                <a:gd name="connsiteY49" fmla="*/ 700392 h 749030"/>
                <a:gd name="connsiteX50" fmla="*/ 749030 w 992221"/>
                <a:gd name="connsiteY50" fmla="*/ 695528 h 749030"/>
                <a:gd name="connsiteX51" fmla="*/ 797668 w 992221"/>
                <a:gd name="connsiteY51" fmla="*/ 719847 h 749030"/>
                <a:gd name="connsiteX52" fmla="*/ 846307 w 992221"/>
                <a:gd name="connsiteY52" fmla="*/ 729575 h 749030"/>
                <a:gd name="connsiteX53" fmla="*/ 870626 w 992221"/>
                <a:gd name="connsiteY53" fmla="*/ 724711 h 749030"/>
                <a:gd name="connsiteX54" fmla="*/ 894945 w 992221"/>
                <a:gd name="connsiteY54" fmla="*/ 739302 h 749030"/>
                <a:gd name="connsiteX55" fmla="*/ 919264 w 992221"/>
                <a:gd name="connsiteY55" fmla="*/ 749030 h 749030"/>
                <a:gd name="connsiteX56" fmla="*/ 992221 w 992221"/>
                <a:gd name="connsiteY56" fmla="*/ 184826 h 749030"/>
                <a:gd name="connsiteX0" fmla="*/ 1006541 w 1006541"/>
                <a:gd name="connsiteY0" fmla="*/ 182379 h 749030"/>
                <a:gd name="connsiteX1" fmla="*/ 262647 w 1006541"/>
                <a:gd name="connsiteY1" fmla="*/ 0 h 749030"/>
                <a:gd name="connsiteX2" fmla="*/ 291830 w 1006541"/>
                <a:gd name="connsiteY2" fmla="*/ 24319 h 749030"/>
                <a:gd name="connsiteX3" fmla="*/ 325877 w 1006541"/>
                <a:gd name="connsiteY3" fmla="*/ 63230 h 749030"/>
                <a:gd name="connsiteX4" fmla="*/ 296694 w 1006541"/>
                <a:gd name="connsiteY4" fmla="*/ 102141 h 749030"/>
                <a:gd name="connsiteX5" fmla="*/ 316149 w 1006541"/>
                <a:gd name="connsiteY5" fmla="*/ 136187 h 749030"/>
                <a:gd name="connsiteX6" fmla="*/ 296694 w 1006541"/>
                <a:gd name="connsiteY6" fmla="*/ 160506 h 749030"/>
                <a:gd name="connsiteX7" fmla="*/ 321013 w 1006541"/>
                <a:gd name="connsiteY7" fmla="*/ 189689 h 749030"/>
                <a:gd name="connsiteX8" fmla="*/ 321013 w 1006541"/>
                <a:gd name="connsiteY8" fmla="*/ 233464 h 749030"/>
                <a:gd name="connsiteX9" fmla="*/ 282102 w 1006541"/>
                <a:gd name="connsiteY9" fmla="*/ 243192 h 749030"/>
                <a:gd name="connsiteX10" fmla="*/ 277239 w 1006541"/>
                <a:gd name="connsiteY10" fmla="*/ 291830 h 749030"/>
                <a:gd name="connsiteX11" fmla="*/ 218873 w 1006541"/>
                <a:gd name="connsiteY11" fmla="*/ 350196 h 749030"/>
                <a:gd name="connsiteX12" fmla="*/ 189690 w 1006541"/>
                <a:gd name="connsiteY12" fmla="*/ 335604 h 749030"/>
                <a:gd name="connsiteX13" fmla="*/ 189690 w 1006541"/>
                <a:gd name="connsiteY13" fmla="*/ 335604 h 749030"/>
                <a:gd name="connsiteX14" fmla="*/ 238328 w 1006541"/>
                <a:gd name="connsiteY14" fmla="*/ 291830 h 749030"/>
                <a:gd name="connsiteX15" fmla="*/ 248056 w 1006541"/>
                <a:gd name="connsiteY15" fmla="*/ 262647 h 749030"/>
                <a:gd name="connsiteX16" fmla="*/ 218873 w 1006541"/>
                <a:gd name="connsiteY16" fmla="*/ 233464 h 749030"/>
                <a:gd name="connsiteX17" fmla="*/ 252919 w 1006541"/>
                <a:gd name="connsiteY17" fmla="*/ 204281 h 749030"/>
                <a:gd name="connsiteX18" fmla="*/ 238328 w 1006541"/>
                <a:gd name="connsiteY18" fmla="*/ 175098 h 749030"/>
                <a:gd name="connsiteX19" fmla="*/ 199417 w 1006541"/>
                <a:gd name="connsiteY19" fmla="*/ 145915 h 749030"/>
                <a:gd name="connsiteX20" fmla="*/ 34047 w 1006541"/>
                <a:gd name="connsiteY20" fmla="*/ 63230 h 749030"/>
                <a:gd name="connsiteX21" fmla="*/ 0 w 1006541"/>
                <a:gd name="connsiteY21" fmla="*/ 92413 h 749030"/>
                <a:gd name="connsiteX22" fmla="*/ 29183 w 1006541"/>
                <a:gd name="connsiteY22" fmla="*/ 189689 h 749030"/>
                <a:gd name="connsiteX23" fmla="*/ 24319 w 1006541"/>
                <a:gd name="connsiteY23" fmla="*/ 223736 h 749030"/>
                <a:gd name="connsiteX24" fmla="*/ 9728 w 1006541"/>
                <a:gd name="connsiteY24" fmla="*/ 286966 h 749030"/>
                <a:gd name="connsiteX25" fmla="*/ 14592 w 1006541"/>
                <a:gd name="connsiteY25" fmla="*/ 306421 h 749030"/>
                <a:gd name="connsiteX26" fmla="*/ 34047 w 1006541"/>
                <a:gd name="connsiteY26" fmla="*/ 306421 h 749030"/>
                <a:gd name="connsiteX27" fmla="*/ 48639 w 1006541"/>
                <a:gd name="connsiteY27" fmla="*/ 325877 h 749030"/>
                <a:gd name="connsiteX28" fmla="*/ 43775 w 1006541"/>
                <a:gd name="connsiteY28" fmla="*/ 345332 h 749030"/>
                <a:gd name="connsiteX29" fmla="*/ 14592 w 1006541"/>
                <a:gd name="connsiteY29" fmla="*/ 345332 h 749030"/>
                <a:gd name="connsiteX30" fmla="*/ 29183 w 1006541"/>
                <a:gd name="connsiteY30" fmla="*/ 379379 h 749030"/>
                <a:gd name="connsiteX31" fmla="*/ 0 w 1006541"/>
                <a:gd name="connsiteY31" fmla="*/ 413426 h 749030"/>
                <a:gd name="connsiteX32" fmla="*/ 4864 w 1006541"/>
                <a:gd name="connsiteY32" fmla="*/ 452336 h 749030"/>
                <a:gd name="connsiteX33" fmla="*/ 43775 w 1006541"/>
                <a:gd name="connsiteY33" fmla="*/ 457200 h 749030"/>
                <a:gd name="connsiteX34" fmla="*/ 58366 w 1006541"/>
                <a:gd name="connsiteY34" fmla="*/ 476655 h 749030"/>
                <a:gd name="connsiteX35" fmla="*/ 136187 w 1006541"/>
                <a:gd name="connsiteY35" fmla="*/ 515566 h 749030"/>
                <a:gd name="connsiteX36" fmla="*/ 145915 w 1006541"/>
                <a:gd name="connsiteY36" fmla="*/ 627434 h 749030"/>
                <a:gd name="connsiteX37" fmla="*/ 145915 w 1006541"/>
                <a:gd name="connsiteY37" fmla="*/ 627434 h 749030"/>
                <a:gd name="connsiteX38" fmla="*/ 199417 w 1006541"/>
                <a:gd name="connsiteY38" fmla="*/ 622570 h 749030"/>
                <a:gd name="connsiteX39" fmla="*/ 223736 w 1006541"/>
                <a:gd name="connsiteY39" fmla="*/ 617706 h 749030"/>
                <a:gd name="connsiteX40" fmla="*/ 248056 w 1006541"/>
                <a:gd name="connsiteY40" fmla="*/ 617706 h 749030"/>
                <a:gd name="connsiteX41" fmla="*/ 272375 w 1006541"/>
                <a:gd name="connsiteY41" fmla="*/ 603115 h 749030"/>
                <a:gd name="connsiteX42" fmla="*/ 330741 w 1006541"/>
                <a:gd name="connsiteY42" fmla="*/ 661481 h 749030"/>
                <a:gd name="connsiteX43" fmla="*/ 389107 w 1006541"/>
                <a:gd name="connsiteY43" fmla="*/ 637162 h 749030"/>
                <a:gd name="connsiteX44" fmla="*/ 452336 w 1006541"/>
                <a:gd name="connsiteY44" fmla="*/ 680936 h 749030"/>
                <a:gd name="connsiteX45" fmla="*/ 515566 w 1006541"/>
                <a:gd name="connsiteY45" fmla="*/ 676072 h 749030"/>
                <a:gd name="connsiteX46" fmla="*/ 569068 w 1006541"/>
                <a:gd name="connsiteY46" fmla="*/ 680936 h 749030"/>
                <a:gd name="connsiteX47" fmla="*/ 598251 w 1006541"/>
                <a:gd name="connsiteY47" fmla="*/ 690664 h 749030"/>
                <a:gd name="connsiteX48" fmla="*/ 642026 w 1006541"/>
                <a:gd name="connsiteY48" fmla="*/ 676072 h 749030"/>
                <a:gd name="connsiteX49" fmla="*/ 710119 w 1006541"/>
                <a:gd name="connsiteY49" fmla="*/ 700392 h 749030"/>
                <a:gd name="connsiteX50" fmla="*/ 749030 w 1006541"/>
                <a:gd name="connsiteY50" fmla="*/ 695528 h 749030"/>
                <a:gd name="connsiteX51" fmla="*/ 797668 w 1006541"/>
                <a:gd name="connsiteY51" fmla="*/ 719847 h 749030"/>
                <a:gd name="connsiteX52" fmla="*/ 846307 w 1006541"/>
                <a:gd name="connsiteY52" fmla="*/ 729575 h 749030"/>
                <a:gd name="connsiteX53" fmla="*/ 870626 w 1006541"/>
                <a:gd name="connsiteY53" fmla="*/ 724711 h 749030"/>
                <a:gd name="connsiteX54" fmla="*/ 894945 w 1006541"/>
                <a:gd name="connsiteY54" fmla="*/ 739302 h 749030"/>
                <a:gd name="connsiteX55" fmla="*/ 919264 w 1006541"/>
                <a:gd name="connsiteY55" fmla="*/ 749030 h 749030"/>
                <a:gd name="connsiteX56" fmla="*/ 1006541 w 1006541"/>
                <a:gd name="connsiteY56" fmla="*/ 182379 h 74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06541" h="749030">
                  <a:moveTo>
                    <a:pt x="1006541" y="182379"/>
                  </a:moveTo>
                  <a:lnTo>
                    <a:pt x="262647" y="0"/>
                  </a:lnTo>
                  <a:lnTo>
                    <a:pt x="291830" y="24319"/>
                  </a:lnTo>
                  <a:lnTo>
                    <a:pt x="325877" y="63230"/>
                  </a:lnTo>
                  <a:lnTo>
                    <a:pt x="296694" y="102141"/>
                  </a:lnTo>
                  <a:lnTo>
                    <a:pt x="316149" y="136187"/>
                  </a:lnTo>
                  <a:lnTo>
                    <a:pt x="296694" y="160506"/>
                  </a:lnTo>
                  <a:lnTo>
                    <a:pt x="321013" y="189689"/>
                  </a:lnTo>
                  <a:lnTo>
                    <a:pt x="321013" y="233464"/>
                  </a:lnTo>
                  <a:lnTo>
                    <a:pt x="282102" y="243192"/>
                  </a:lnTo>
                  <a:lnTo>
                    <a:pt x="277239" y="291830"/>
                  </a:lnTo>
                  <a:lnTo>
                    <a:pt x="218873" y="350196"/>
                  </a:lnTo>
                  <a:lnTo>
                    <a:pt x="189690" y="335604"/>
                  </a:lnTo>
                  <a:lnTo>
                    <a:pt x="189690" y="335604"/>
                  </a:lnTo>
                  <a:lnTo>
                    <a:pt x="238328" y="291830"/>
                  </a:lnTo>
                  <a:lnTo>
                    <a:pt x="248056" y="262647"/>
                  </a:lnTo>
                  <a:lnTo>
                    <a:pt x="218873" y="233464"/>
                  </a:lnTo>
                  <a:lnTo>
                    <a:pt x="252919" y="204281"/>
                  </a:lnTo>
                  <a:lnTo>
                    <a:pt x="238328" y="175098"/>
                  </a:lnTo>
                  <a:lnTo>
                    <a:pt x="199417" y="145915"/>
                  </a:lnTo>
                  <a:lnTo>
                    <a:pt x="34047" y="63230"/>
                  </a:lnTo>
                  <a:lnTo>
                    <a:pt x="0" y="92413"/>
                  </a:lnTo>
                  <a:lnTo>
                    <a:pt x="29183" y="189689"/>
                  </a:lnTo>
                  <a:lnTo>
                    <a:pt x="24319" y="223736"/>
                  </a:lnTo>
                  <a:lnTo>
                    <a:pt x="9728" y="286966"/>
                  </a:lnTo>
                  <a:lnTo>
                    <a:pt x="14592" y="306421"/>
                  </a:lnTo>
                  <a:lnTo>
                    <a:pt x="34047" y="306421"/>
                  </a:lnTo>
                  <a:lnTo>
                    <a:pt x="48639" y="325877"/>
                  </a:lnTo>
                  <a:lnTo>
                    <a:pt x="43775" y="345332"/>
                  </a:lnTo>
                  <a:lnTo>
                    <a:pt x="14592" y="345332"/>
                  </a:lnTo>
                  <a:lnTo>
                    <a:pt x="29183" y="379379"/>
                  </a:lnTo>
                  <a:lnTo>
                    <a:pt x="0" y="413426"/>
                  </a:lnTo>
                  <a:lnTo>
                    <a:pt x="4864" y="452336"/>
                  </a:lnTo>
                  <a:lnTo>
                    <a:pt x="43775" y="457200"/>
                  </a:lnTo>
                  <a:lnTo>
                    <a:pt x="58366" y="476655"/>
                  </a:lnTo>
                  <a:lnTo>
                    <a:pt x="136187" y="515566"/>
                  </a:lnTo>
                  <a:lnTo>
                    <a:pt x="145915" y="627434"/>
                  </a:lnTo>
                  <a:lnTo>
                    <a:pt x="145915" y="627434"/>
                  </a:lnTo>
                  <a:lnTo>
                    <a:pt x="199417" y="622570"/>
                  </a:lnTo>
                  <a:lnTo>
                    <a:pt x="223736" y="617706"/>
                  </a:lnTo>
                  <a:lnTo>
                    <a:pt x="248056" y="617706"/>
                  </a:lnTo>
                  <a:lnTo>
                    <a:pt x="272375" y="603115"/>
                  </a:lnTo>
                  <a:lnTo>
                    <a:pt x="330741" y="661481"/>
                  </a:lnTo>
                  <a:lnTo>
                    <a:pt x="389107" y="637162"/>
                  </a:lnTo>
                  <a:lnTo>
                    <a:pt x="452336" y="680936"/>
                  </a:lnTo>
                  <a:lnTo>
                    <a:pt x="515566" y="676072"/>
                  </a:lnTo>
                  <a:lnTo>
                    <a:pt x="569068" y="680936"/>
                  </a:lnTo>
                  <a:lnTo>
                    <a:pt x="598251" y="690664"/>
                  </a:lnTo>
                  <a:lnTo>
                    <a:pt x="642026" y="676072"/>
                  </a:lnTo>
                  <a:lnTo>
                    <a:pt x="710119" y="700392"/>
                  </a:lnTo>
                  <a:lnTo>
                    <a:pt x="749030" y="695528"/>
                  </a:lnTo>
                  <a:lnTo>
                    <a:pt x="797668" y="719847"/>
                  </a:lnTo>
                  <a:lnTo>
                    <a:pt x="846307" y="729575"/>
                  </a:lnTo>
                  <a:lnTo>
                    <a:pt x="870626" y="724711"/>
                  </a:lnTo>
                  <a:lnTo>
                    <a:pt x="894945" y="739302"/>
                  </a:lnTo>
                  <a:lnTo>
                    <a:pt x="919264" y="749030"/>
                  </a:lnTo>
                  <a:lnTo>
                    <a:pt x="1006541" y="182379"/>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defRPr/>
              </a:pPr>
              <a:endParaRPr lang="en-GB"/>
            </a:p>
          </p:txBody>
        </p:sp>
        <p:sp>
          <p:nvSpPr>
            <p:cNvPr id="10" name="Freeform 4">
              <a:extLst>
                <a:ext uri="{FF2B5EF4-FFF2-40B4-BE49-F238E27FC236}">
                  <a16:creationId xmlns:a16="http://schemas.microsoft.com/office/drawing/2014/main" id="{B6CA27DA-E666-4141-88C7-B3CCBBE1AC21}"/>
                </a:ext>
              </a:extLst>
            </p:cNvPr>
            <p:cNvSpPr/>
            <p:nvPr/>
          </p:nvSpPr>
          <p:spPr>
            <a:xfrm>
              <a:off x="2233613" y="1709738"/>
              <a:ext cx="1206500" cy="1033462"/>
            </a:xfrm>
            <a:custGeom>
              <a:avLst/>
              <a:gdLst>
                <a:gd name="connsiteX0" fmla="*/ 265568 w 1195057"/>
                <a:gd name="connsiteY0" fmla="*/ 0 h 1013988"/>
                <a:gd name="connsiteX1" fmla="*/ 250479 w 1195057"/>
                <a:gd name="connsiteY1" fmla="*/ 72428 h 1013988"/>
                <a:gd name="connsiteX2" fmla="*/ 250479 w 1195057"/>
                <a:gd name="connsiteY2" fmla="*/ 114677 h 1013988"/>
                <a:gd name="connsiteX3" fmla="*/ 232372 w 1195057"/>
                <a:gd name="connsiteY3" fmla="*/ 132784 h 1013988"/>
                <a:gd name="connsiteX4" fmla="*/ 217283 w 1195057"/>
                <a:gd name="connsiteY4" fmla="*/ 193140 h 1013988"/>
                <a:gd name="connsiteX5" fmla="*/ 172016 w 1195057"/>
                <a:gd name="connsiteY5" fmla="*/ 238408 h 1013988"/>
                <a:gd name="connsiteX6" fmla="*/ 162962 w 1195057"/>
                <a:gd name="connsiteY6" fmla="*/ 325925 h 1013988"/>
                <a:gd name="connsiteX7" fmla="*/ 54321 w 1195057"/>
                <a:gd name="connsiteY7" fmla="*/ 476816 h 1013988"/>
                <a:gd name="connsiteX8" fmla="*/ 54321 w 1195057"/>
                <a:gd name="connsiteY8" fmla="*/ 519065 h 1013988"/>
                <a:gd name="connsiteX9" fmla="*/ 21125 w 1195057"/>
                <a:gd name="connsiteY9" fmla="*/ 558297 h 1013988"/>
                <a:gd name="connsiteX10" fmla="*/ 15089 w 1195057"/>
                <a:gd name="connsiteY10" fmla="*/ 615636 h 1013988"/>
                <a:gd name="connsiteX11" fmla="*/ 0 w 1195057"/>
                <a:gd name="connsiteY11" fmla="*/ 688063 h 1013988"/>
                <a:gd name="connsiteX12" fmla="*/ 6036 w 1195057"/>
                <a:gd name="connsiteY12" fmla="*/ 748420 h 1013988"/>
                <a:gd name="connsiteX13" fmla="*/ 591493 w 1195057"/>
                <a:gd name="connsiteY13" fmla="*/ 917418 h 1013988"/>
                <a:gd name="connsiteX14" fmla="*/ 1029077 w 1195057"/>
                <a:gd name="connsiteY14" fmla="*/ 1013988 h 1013988"/>
                <a:gd name="connsiteX15" fmla="*/ 1071327 w 1195057"/>
                <a:gd name="connsiteY15" fmla="*/ 712206 h 1013988"/>
                <a:gd name="connsiteX16" fmla="*/ 1107541 w 1195057"/>
                <a:gd name="connsiteY16" fmla="*/ 642796 h 1013988"/>
                <a:gd name="connsiteX17" fmla="*/ 1092452 w 1195057"/>
                <a:gd name="connsiteY17" fmla="*/ 612618 h 1013988"/>
                <a:gd name="connsiteX18" fmla="*/ 1083398 w 1195057"/>
                <a:gd name="connsiteY18" fmla="*/ 615636 h 1013988"/>
                <a:gd name="connsiteX19" fmla="*/ 1083398 w 1195057"/>
                <a:gd name="connsiteY19" fmla="*/ 543208 h 1013988"/>
                <a:gd name="connsiteX20" fmla="*/ 1134701 w 1195057"/>
                <a:gd name="connsiteY20" fmla="*/ 519065 h 1013988"/>
                <a:gd name="connsiteX21" fmla="*/ 1149790 w 1195057"/>
                <a:gd name="connsiteY21" fmla="*/ 419477 h 1013988"/>
                <a:gd name="connsiteX22" fmla="*/ 1195057 w 1195057"/>
                <a:gd name="connsiteY22" fmla="*/ 392317 h 1013988"/>
                <a:gd name="connsiteX23" fmla="*/ 1195057 w 1195057"/>
                <a:gd name="connsiteY23" fmla="*/ 322907 h 1013988"/>
                <a:gd name="connsiteX24" fmla="*/ 1182986 w 1195057"/>
                <a:gd name="connsiteY24" fmla="*/ 292729 h 1013988"/>
                <a:gd name="connsiteX25" fmla="*/ 1164879 w 1195057"/>
                <a:gd name="connsiteY25" fmla="*/ 292729 h 1013988"/>
                <a:gd name="connsiteX26" fmla="*/ 1131683 w 1195057"/>
                <a:gd name="connsiteY26" fmla="*/ 271604 h 1013988"/>
                <a:gd name="connsiteX27" fmla="*/ 1089434 w 1195057"/>
                <a:gd name="connsiteY27" fmla="*/ 271604 h 1013988"/>
                <a:gd name="connsiteX28" fmla="*/ 1059256 w 1195057"/>
                <a:gd name="connsiteY28" fmla="*/ 268586 h 1013988"/>
                <a:gd name="connsiteX29" fmla="*/ 998899 w 1195057"/>
                <a:gd name="connsiteY29" fmla="*/ 235390 h 1013988"/>
                <a:gd name="connsiteX30" fmla="*/ 968721 w 1195057"/>
                <a:gd name="connsiteY30" fmla="*/ 247461 h 1013988"/>
                <a:gd name="connsiteX31" fmla="*/ 908364 w 1195057"/>
                <a:gd name="connsiteY31" fmla="*/ 220301 h 1013988"/>
                <a:gd name="connsiteX32" fmla="*/ 854044 w 1195057"/>
                <a:gd name="connsiteY32" fmla="*/ 235390 h 1013988"/>
                <a:gd name="connsiteX33" fmla="*/ 832919 w 1195057"/>
                <a:gd name="connsiteY33" fmla="*/ 226336 h 1013988"/>
                <a:gd name="connsiteX34" fmla="*/ 715224 w 1195057"/>
                <a:gd name="connsiteY34" fmla="*/ 226336 h 1013988"/>
                <a:gd name="connsiteX35" fmla="*/ 648832 w 1195057"/>
                <a:gd name="connsiteY35" fmla="*/ 181069 h 1013988"/>
                <a:gd name="connsiteX36" fmla="*/ 588475 w 1195057"/>
                <a:gd name="connsiteY36" fmla="*/ 208230 h 1013988"/>
                <a:gd name="connsiteX37" fmla="*/ 531137 w 1195057"/>
                <a:gd name="connsiteY37" fmla="*/ 144855 h 1013988"/>
                <a:gd name="connsiteX38" fmla="*/ 407406 w 1195057"/>
                <a:gd name="connsiteY38" fmla="*/ 172016 h 1013988"/>
                <a:gd name="connsiteX39" fmla="*/ 392317 w 1195057"/>
                <a:gd name="connsiteY39" fmla="*/ 60356 h 1013988"/>
                <a:gd name="connsiteX40" fmla="*/ 265568 w 1195057"/>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195057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23384 w 1206976"/>
                <a:gd name="connsiteY33" fmla="*/ 219195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88475 w 1206976"/>
                <a:gd name="connsiteY36" fmla="*/ 227272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7263 w 1206976"/>
                <a:gd name="connsiteY25" fmla="*/ 287969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06976" h="1033030">
                  <a:moveTo>
                    <a:pt x="275103" y="0"/>
                  </a:moveTo>
                  <a:lnTo>
                    <a:pt x="250479" y="91470"/>
                  </a:lnTo>
                  <a:lnTo>
                    <a:pt x="250479" y="133719"/>
                  </a:lnTo>
                  <a:lnTo>
                    <a:pt x="232372" y="151826"/>
                  </a:lnTo>
                  <a:lnTo>
                    <a:pt x="217283" y="212182"/>
                  </a:lnTo>
                  <a:lnTo>
                    <a:pt x="172016" y="257450"/>
                  </a:lnTo>
                  <a:lnTo>
                    <a:pt x="162962" y="344967"/>
                  </a:lnTo>
                  <a:lnTo>
                    <a:pt x="54321" y="495858"/>
                  </a:lnTo>
                  <a:lnTo>
                    <a:pt x="54321" y="538107"/>
                  </a:lnTo>
                  <a:lnTo>
                    <a:pt x="21125" y="577339"/>
                  </a:lnTo>
                  <a:lnTo>
                    <a:pt x="15089" y="634678"/>
                  </a:lnTo>
                  <a:lnTo>
                    <a:pt x="0" y="707105"/>
                  </a:lnTo>
                  <a:lnTo>
                    <a:pt x="6036" y="767462"/>
                  </a:lnTo>
                  <a:lnTo>
                    <a:pt x="591493" y="936460"/>
                  </a:lnTo>
                  <a:lnTo>
                    <a:pt x="1029077" y="1033030"/>
                  </a:lnTo>
                  <a:lnTo>
                    <a:pt x="1071327" y="731248"/>
                  </a:lnTo>
                  <a:lnTo>
                    <a:pt x="1107541" y="661838"/>
                  </a:lnTo>
                  <a:lnTo>
                    <a:pt x="1092452" y="631660"/>
                  </a:lnTo>
                  <a:lnTo>
                    <a:pt x="1083398" y="634678"/>
                  </a:lnTo>
                  <a:lnTo>
                    <a:pt x="1083398" y="562250"/>
                  </a:lnTo>
                  <a:lnTo>
                    <a:pt x="1134701" y="538107"/>
                  </a:lnTo>
                  <a:lnTo>
                    <a:pt x="1149790" y="438519"/>
                  </a:lnTo>
                  <a:lnTo>
                    <a:pt x="1206976" y="411359"/>
                  </a:lnTo>
                  <a:cubicBezTo>
                    <a:pt x="1206181" y="388222"/>
                    <a:pt x="1205387" y="365086"/>
                    <a:pt x="1204592" y="341949"/>
                  </a:cubicBezTo>
                  <a:lnTo>
                    <a:pt x="1182986" y="311771"/>
                  </a:lnTo>
                  <a:lnTo>
                    <a:pt x="1167263" y="287969"/>
                  </a:lnTo>
                  <a:lnTo>
                    <a:pt x="1131683" y="290646"/>
                  </a:lnTo>
                  <a:lnTo>
                    <a:pt x="1089434" y="290646"/>
                  </a:lnTo>
                  <a:lnTo>
                    <a:pt x="1061640" y="275727"/>
                  </a:lnTo>
                  <a:lnTo>
                    <a:pt x="1006050" y="247291"/>
                  </a:lnTo>
                  <a:lnTo>
                    <a:pt x="968721" y="266503"/>
                  </a:lnTo>
                  <a:cubicBezTo>
                    <a:pt x="965502" y="266267"/>
                    <a:pt x="969436" y="261270"/>
                    <a:pt x="966217" y="261034"/>
                  </a:cubicBezTo>
                  <a:lnTo>
                    <a:pt x="908364" y="239343"/>
                  </a:lnTo>
                  <a:lnTo>
                    <a:pt x="854044" y="254432"/>
                  </a:lnTo>
                  <a:lnTo>
                    <a:pt x="823384" y="238237"/>
                  </a:lnTo>
                  <a:lnTo>
                    <a:pt x="717607" y="233477"/>
                  </a:lnTo>
                  <a:lnTo>
                    <a:pt x="648832" y="200111"/>
                  </a:lnTo>
                  <a:lnTo>
                    <a:pt x="593242" y="215370"/>
                  </a:lnTo>
                  <a:lnTo>
                    <a:pt x="531137" y="163897"/>
                  </a:lnTo>
                  <a:lnTo>
                    <a:pt x="407406" y="191058"/>
                  </a:lnTo>
                  <a:lnTo>
                    <a:pt x="392317" y="79398"/>
                  </a:lnTo>
                  <a:lnTo>
                    <a:pt x="275103"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1" name="Freeform 5">
              <a:extLst>
                <a:ext uri="{FF2B5EF4-FFF2-40B4-BE49-F238E27FC236}">
                  <a16:creationId xmlns:a16="http://schemas.microsoft.com/office/drawing/2014/main" id="{50E02B21-A780-4D7B-B79F-F69A24F140C8}"/>
                </a:ext>
              </a:extLst>
            </p:cNvPr>
            <p:cNvSpPr/>
            <p:nvPr/>
          </p:nvSpPr>
          <p:spPr>
            <a:xfrm>
              <a:off x="2705100" y="2652713"/>
              <a:ext cx="979488" cy="1497012"/>
            </a:xfrm>
            <a:custGeom>
              <a:avLst/>
              <a:gdLst>
                <a:gd name="connsiteX0" fmla="*/ 111660 w 965703"/>
                <a:gd name="connsiteY0" fmla="*/ 0 h 1481751"/>
                <a:gd name="connsiteX1" fmla="*/ 0 w 965703"/>
                <a:gd name="connsiteY1" fmla="*/ 552262 h 1481751"/>
                <a:gd name="connsiteX2" fmla="*/ 669957 w 965703"/>
                <a:gd name="connsiteY2" fmla="*/ 1481751 h 1481751"/>
                <a:gd name="connsiteX3" fmla="*/ 700135 w 965703"/>
                <a:gd name="connsiteY3" fmla="*/ 1421394 h 1481751"/>
                <a:gd name="connsiteX4" fmla="*/ 688064 w 965703"/>
                <a:gd name="connsiteY4" fmla="*/ 1351984 h 1481751"/>
                <a:gd name="connsiteX5" fmla="*/ 712206 w 965703"/>
                <a:gd name="connsiteY5" fmla="*/ 1276539 h 1481751"/>
                <a:gd name="connsiteX6" fmla="*/ 808777 w 965703"/>
                <a:gd name="connsiteY6" fmla="*/ 1309735 h 1481751"/>
                <a:gd name="connsiteX7" fmla="*/ 965703 w 965703"/>
                <a:gd name="connsiteY7" fmla="*/ 178052 h 1481751"/>
                <a:gd name="connsiteX8" fmla="*/ 111660 w 965703"/>
                <a:gd name="connsiteY8" fmla="*/ 0 h 1481751"/>
                <a:gd name="connsiteX0" fmla="*/ 125955 w 979998"/>
                <a:gd name="connsiteY0" fmla="*/ 0 h 1481751"/>
                <a:gd name="connsiteX1" fmla="*/ 0 w 979998"/>
                <a:gd name="connsiteY1" fmla="*/ 552491 h 1481751"/>
                <a:gd name="connsiteX2" fmla="*/ 684252 w 979998"/>
                <a:gd name="connsiteY2" fmla="*/ 1481751 h 1481751"/>
                <a:gd name="connsiteX3" fmla="*/ 714430 w 979998"/>
                <a:gd name="connsiteY3" fmla="*/ 1421394 h 1481751"/>
                <a:gd name="connsiteX4" fmla="*/ 702359 w 979998"/>
                <a:gd name="connsiteY4" fmla="*/ 1351984 h 1481751"/>
                <a:gd name="connsiteX5" fmla="*/ 726501 w 979998"/>
                <a:gd name="connsiteY5" fmla="*/ 1276539 h 1481751"/>
                <a:gd name="connsiteX6" fmla="*/ 823072 w 979998"/>
                <a:gd name="connsiteY6" fmla="*/ 1309735 h 1481751"/>
                <a:gd name="connsiteX7" fmla="*/ 979998 w 979998"/>
                <a:gd name="connsiteY7" fmla="*/ 178052 h 1481751"/>
                <a:gd name="connsiteX8" fmla="*/ 125955 w 979998"/>
                <a:gd name="connsiteY8" fmla="*/ 0 h 1481751"/>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02359 w 979998"/>
                <a:gd name="connsiteY4" fmla="*/ 1351984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43557 w 979998"/>
                <a:gd name="connsiteY5" fmla="*/ 1288979 h 1496659"/>
                <a:gd name="connsiteX6" fmla="*/ 823072 w 979998"/>
                <a:gd name="connsiteY6" fmla="*/ 1309735 h 1496659"/>
                <a:gd name="connsiteX7" fmla="*/ 979998 w 979998"/>
                <a:gd name="connsiteY7" fmla="*/ 178052 h 1496659"/>
                <a:gd name="connsiteX8" fmla="*/ 125955 w 979998"/>
                <a:gd name="connsiteY8" fmla="*/ 0 h 149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998" h="1496659">
                  <a:moveTo>
                    <a:pt x="125955" y="0"/>
                  </a:moveTo>
                  <a:lnTo>
                    <a:pt x="0" y="552491"/>
                  </a:lnTo>
                  <a:lnTo>
                    <a:pt x="684608" y="1496659"/>
                  </a:lnTo>
                  <a:lnTo>
                    <a:pt x="714430" y="1421394"/>
                  </a:lnTo>
                  <a:lnTo>
                    <a:pt x="712255" y="1359690"/>
                  </a:lnTo>
                  <a:lnTo>
                    <a:pt x="743557" y="1288979"/>
                  </a:lnTo>
                  <a:lnTo>
                    <a:pt x="823072" y="1309735"/>
                  </a:lnTo>
                  <a:lnTo>
                    <a:pt x="979998" y="178052"/>
                  </a:lnTo>
                  <a:lnTo>
                    <a:pt x="125955"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2" name="Freeform 9">
              <a:extLst>
                <a:ext uri="{FF2B5EF4-FFF2-40B4-BE49-F238E27FC236}">
                  <a16:creationId xmlns:a16="http://schemas.microsoft.com/office/drawing/2014/main" id="{038970A6-8A92-4364-89AA-83F7BC2770BC}"/>
                </a:ext>
              </a:extLst>
            </p:cNvPr>
            <p:cNvSpPr/>
            <p:nvPr/>
          </p:nvSpPr>
          <p:spPr>
            <a:xfrm>
              <a:off x="3551238" y="2830514"/>
              <a:ext cx="836612" cy="1076325"/>
            </a:xfrm>
            <a:custGeom>
              <a:avLst/>
              <a:gdLst>
                <a:gd name="connsiteX0" fmla="*/ 132784 w 835937"/>
                <a:gd name="connsiteY0" fmla="*/ 0 h 1059255"/>
                <a:gd name="connsiteX1" fmla="*/ 0 w 835937"/>
                <a:gd name="connsiteY1" fmla="*/ 956649 h 1059255"/>
                <a:gd name="connsiteX2" fmla="*/ 775580 w 835937"/>
                <a:gd name="connsiteY2" fmla="*/ 1059255 h 1059255"/>
                <a:gd name="connsiteX3" fmla="*/ 835937 w 835937"/>
                <a:gd name="connsiteY3" fmla="*/ 286693 h 1059255"/>
                <a:gd name="connsiteX4" fmla="*/ 540190 w 835937"/>
                <a:gd name="connsiteY4" fmla="*/ 250479 h 1059255"/>
                <a:gd name="connsiteX5" fmla="*/ 555279 w 835937"/>
                <a:gd name="connsiteY5" fmla="*/ 69410 h 1059255"/>
                <a:gd name="connsiteX6" fmla="*/ 132784 w 835937"/>
                <a:gd name="connsiteY6" fmla="*/ 0 h 1059255"/>
                <a:gd name="connsiteX0" fmla="*/ 132784 w 835937"/>
                <a:gd name="connsiteY0" fmla="*/ 0 h 1075929"/>
                <a:gd name="connsiteX1" fmla="*/ 0 w 835937"/>
                <a:gd name="connsiteY1" fmla="*/ 956649 h 1075929"/>
                <a:gd name="connsiteX2" fmla="*/ 763683 w 835937"/>
                <a:gd name="connsiteY2" fmla="*/ 1075929 h 1075929"/>
                <a:gd name="connsiteX3" fmla="*/ 835937 w 835937"/>
                <a:gd name="connsiteY3" fmla="*/ 286693 h 1075929"/>
                <a:gd name="connsiteX4" fmla="*/ 540190 w 835937"/>
                <a:gd name="connsiteY4" fmla="*/ 250479 h 1075929"/>
                <a:gd name="connsiteX5" fmla="*/ 555279 w 835937"/>
                <a:gd name="connsiteY5" fmla="*/ 69410 h 1075929"/>
                <a:gd name="connsiteX6" fmla="*/ 132784 w 835937"/>
                <a:gd name="connsiteY6" fmla="*/ 0 h 107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937" h="1075929">
                  <a:moveTo>
                    <a:pt x="132784" y="0"/>
                  </a:moveTo>
                  <a:lnTo>
                    <a:pt x="0" y="956649"/>
                  </a:lnTo>
                  <a:lnTo>
                    <a:pt x="763683" y="1075929"/>
                  </a:lnTo>
                  <a:lnTo>
                    <a:pt x="835937" y="286693"/>
                  </a:lnTo>
                  <a:lnTo>
                    <a:pt x="540190" y="250479"/>
                  </a:lnTo>
                  <a:lnTo>
                    <a:pt x="555279" y="69410"/>
                  </a:lnTo>
                  <a:lnTo>
                    <a:pt x="132784" y="0"/>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3" name="Freeform 10">
              <a:extLst>
                <a:ext uri="{FF2B5EF4-FFF2-40B4-BE49-F238E27FC236}">
                  <a16:creationId xmlns:a16="http://schemas.microsoft.com/office/drawing/2014/main" id="{08997483-1897-4CCE-9F44-08F67CDEE146}"/>
                </a:ext>
              </a:extLst>
            </p:cNvPr>
            <p:cNvSpPr/>
            <p:nvPr/>
          </p:nvSpPr>
          <p:spPr>
            <a:xfrm>
              <a:off x="3328989" y="3789364"/>
              <a:ext cx="992187" cy="1201737"/>
            </a:xfrm>
            <a:custGeom>
              <a:avLst/>
              <a:gdLst>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45268 w 995882"/>
                <a:gd name="connsiteY12" fmla="*/ 802741 h 1201093"/>
                <a:gd name="connsiteX13" fmla="*/ 21125 w 995882"/>
                <a:gd name="connsiteY13" fmla="*/ 787652 h 1201093"/>
                <a:gd name="connsiteX14" fmla="*/ 0 w 995882"/>
                <a:gd name="connsiteY14" fmla="*/ 811794 h 1201093"/>
                <a:gd name="connsiteX15" fmla="*/ 0 w 995882"/>
                <a:gd name="connsiteY15" fmla="*/ 838955 h 1201093"/>
                <a:gd name="connsiteX16" fmla="*/ 576404 w 995882"/>
                <a:gd name="connsiteY16" fmla="*/ 1170915 h 1201093"/>
                <a:gd name="connsiteX17" fmla="*/ 908365 w 995882"/>
                <a:gd name="connsiteY17" fmla="*/ 1201093 h 1201093"/>
                <a:gd name="connsiteX18" fmla="*/ 995882 w 995882"/>
                <a:gd name="connsiteY18" fmla="*/ 102606 h 1201093"/>
                <a:gd name="connsiteX19" fmla="*/ 223319 w 995882"/>
                <a:gd name="connsiteY19" fmla="*/ 0 h 1201093"/>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21125 w 995882"/>
                <a:gd name="connsiteY12" fmla="*/ 787652 h 1201093"/>
                <a:gd name="connsiteX13" fmla="*/ 0 w 995882"/>
                <a:gd name="connsiteY13" fmla="*/ 811794 h 1201093"/>
                <a:gd name="connsiteX14" fmla="*/ 0 w 995882"/>
                <a:gd name="connsiteY14" fmla="*/ 838955 h 1201093"/>
                <a:gd name="connsiteX15" fmla="*/ 576404 w 995882"/>
                <a:gd name="connsiteY15" fmla="*/ 1170915 h 1201093"/>
                <a:gd name="connsiteX16" fmla="*/ 908365 w 995882"/>
                <a:gd name="connsiteY16" fmla="*/ 1201093 h 1201093"/>
                <a:gd name="connsiteX17" fmla="*/ 995882 w 995882"/>
                <a:gd name="connsiteY17" fmla="*/ 102606 h 1201093"/>
                <a:gd name="connsiteX18" fmla="*/ 223319 w 995882"/>
                <a:gd name="connsiteY18" fmla="*/ 0 h 1201093"/>
                <a:gd name="connsiteX0" fmla="*/ 223319 w 991638"/>
                <a:gd name="connsiteY0" fmla="*/ 0 h 1201093"/>
                <a:gd name="connsiteX1" fmla="*/ 199177 w 991638"/>
                <a:gd name="connsiteY1" fmla="*/ 172016 h 1201093"/>
                <a:gd name="connsiteX2" fmla="*/ 108642 w 991638"/>
                <a:gd name="connsiteY2" fmla="*/ 147873 h 1201093"/>
                <a:gd name="connsiteX3" fmla="*/ 75446 w 991638"/>
                <a:gd name="connsiteY3" fmla="*/ 223319 h 1201093"/>
                <a:gd name="connsiteX4" fmla="*/ 84499 w 991638"/>
                <a:gd name="connsiteY4" fmla="*/ 286693 h 1201093"/>
                <a:gd name="connsiteX5" fmla="*/ 66392 w 991638"/>
                <a:gd name="connsiteY5" fmla="*/ 344032 h 1201093"/>
                <a:gd name="connsiteX6" fmla="*/ 78464 w 991638"/>
                <a:gd name="connsiteY6" fmla="*/ 383264 h 1201093"/>
                <a:gd name="connsiteX7" fmla="*/ 132785 w 991638"/>
                <a:gd name="connsiteY7" fmla="*/ 510012 h 1201093"/>
                <a:gd name="connsiteX8" fmla="*/ 132785 w 991638"/>
                <a:gd name="connsiteY8" fmla="*/ 528119 h 1201093"/>
                <a:gd name="connsiteX9" fmla="*/ 78464 w 991638"/>
                <a:gd name="connsiteY9" fmla="*/ 552262 h 1201093"/>
                <a:gd name="connsiteX10" fmla="*/ 66392 w 991638"/>
                <a:gd name="connsiteY10" fmla="*/ 633743 h 1201093"/>
                <a:gd name="connsiteX11" fmla="*/ 15089 w 991638"/>
                <a:gd name="connsiteY11" fmla="*/ 715224 h 1201093"/>
                <a:gd name="connsiteX12" fmla="*/ 21125 w 991638"/>
                <a:gd name="connsiteY12" fmla="*/ 787652 h 1201093"/>
                <a:gd name="connsiteX13" fmla="*/ 0 w 991638"/>
                <a:gd name="connsiteY13" fmla="*/ 811794 h 1201093"/>
                <a:gd name="connsiteX14" fmla="*/ 0 w 991638"/>
                <a:gd name="connsiteY14" fmla="*/ 838955 h 1201093"/>
                <a:gd name="connsiteX15" fmla="*/ 576404 w 991638"/>
                <a:gd name="connsiteY15" fmla="*/ 1170915 h 1201093"/>
                <a:gd name="connsiteX16" fmla="*/ 908365 w 991638"/>
                <a:gd name="connsiteY16" fmla="*/ 1201093 h 1201093"/>
                <a:gd name="connsiteX17" fmla="*/ 991638 w 991638"/>
                <a:gd name="connsiteY17" fmla="*/ 112071 h 1201093"/>
                <a:gd name="connsiteX18" fmla="*/ 223319 w 991638"/>
                <a:gd name="connsiteY18" fmla="*/ 0 h 120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1638" h="1201093">
                  <a:moveTo>
                    <a:pt x="223319" y="0"/>
                  </a:moveTo>
                  <a:lnTo>
                    <a:pt x="199177" y="172016"/>
                  </a:lnTo>
                  <a:lnTo>
                    <a:pt x="108642" y="147873"/>
                  </a:lnTo>
                  <a:lnTo>
                    <a:pt x="75446" y="223319"/>
                  </a:lnTo>
                  <a:lnTo>
                    <a:pt x="84499" y="286693"/>
                  </a:lnTo>
                  <a:lnTo>
                    <a:pt x="66392" y="344032"/>
                  </a:lnTo>
                  <a:lnTo>
                    <a:pt x="78464" y="383264"/>
                  </a:lnTo>
                  <a:lnTo>
                    <a:pt x="132785" y="510012"/>
                  </a:lnTo>
                  <a:lnTo>
                    <a:pt x="132785" y="528119"/>
                  </a:lnTo>
                  <a:lnTo>
                    <a:pt x="78464" y="552262"/>
                  </a:lnTo>
                  <a:lnTo>
                    <a:pt x="66392" y="633743"/>
                  </a:lnTo>
                  <a:lnTo>
                    <a:pt x="15089" y="715224"/>
                  </a:lnTo>
                  <a:lnTo>
                    <a:pt x="21125" y="787652"/>
                  </a:lnTo>
                  <a:lnTo>
                    <a:pt x="0" y="811794"/>
                  </a:lnTo>
                  <a:lnTo>
                    <a:pt x="0" y="838955"/>
                  </a:lnTo>
                  <a:lnTo>
                    <a:pt x="576404" y="1170915"/>
                  </a:lnTo>
                  <a:lnTo>
                    <a:pt x="908365" y="1201093"/>
                  </a:lnTo>
                  <a:lnTo>
                    <a:pt x="991638" y="112071"/>
                  </a:lnTo>
                  <a:lnTo>
                    <a:pt x="223319"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4" name="Freeform 11">
              <a:extLst>
                <a:ext uri="{FF2B5EF4-FFF2-40B4-BE49-F238E27FC236}">
                  <a16:creationId xmlns:a16="http://schemas.microsoft.com/office/drawing/2014/main" id="{4FA39C0C-0F84-43F0-A703-686778707717}"/>
                </a:ext>
              </a:extLst>
            </p:cNvPr>
            <p:cNvSpPr/>
            <p:nvPr/>
          </p:nvSpPr>
          <p:spPr>
            <a:xfrm>
              <a:off x="4230689" y="3898900"/>
              <a:ext cx="1025525" cy="1106488"/>
            </a:xfrm>
            <a:custGeom>
              <a:avLst/>
              <a:gdLst>
                <a:gd name="connsiteX0" fmla="*/ 87517 w 1026059"/>
                <a:gd name="connsiteY0" fmla="*/ 0 h 1107540"/>
                <a:gd name="connsiteX1" fmla="*/ 0 w 1026059"/>
                <a:gd name="connsiteY1" fmla="*/ 1098487 h 1107540"/>
                <a:gd name="connsiteX2" fmla="*/ 165980 w 1026059"/>
                <a:gd name="connsiteY2" fmla="*/ 1107540 h 1107540"/>
                <a:gd name="connsiteX3" fmla="*/ 172016 w 1026059"/>
                <a:gd name="connsiteY3" fmla="*/ 1029077 h 1107540"/>
                <a:gd name="connsiteX4" fmla="*/ 416459 w 1026059"/>
                <a:gd name="connsiteY4" fmla="*/ 1032095 h 1107540"/>
                <a:gd name="connsiteX5" fmla="*/ 425513 w 1026059"/>
                <a:gd name="connsiteY5" fmla="*/ 992863 h 1107540"/>
                <a:gd name="connsiteX6" fmla="*/ 1010970 w 1026059"/>
                <a:gd name="connsiteY6" fmla="*/ 1020023 h 1107540"/>
                <a:gd name="connsiteX7" fmla="*/ 1026059 w 1026059"/>
                <a:gd name="connsiteY7" fmla="*/ 54321 h 1107540"/>
                <a:gd name="connsiteX8" fmla="*/ 377228 w 1026059"/>
                <a:gd name="connsiteY8" fmla="*/ 24142 h 1107540"/>
                <a:gd name="connsiteX9" fmla="*/ 238408 w 1026059"/>
                <a:gd name="connsiteY9" fmla="*/ 9053 h 1107540"/>
                <a:gd name="connsiteX10" fmla="*/ 87517 w 1026059"/>
                <a:gd name="connsiteY10" fmla="*/ 0 h 110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059" h="1107540">
                  <a:moveTo>
                    <a:pt x="87517" y="0"/>
                  </a:moveTo>
                  <a:lnTo>
                    <a:pt x="0" y="1098487"/>
                  </a:lnTo>
                  <a:lnTo>
                    <a:pt x="165980" y="1107540"/>
                  </a:lnTo>
                  <a:lnTo>
                    <a:pt x="172016" y="1029077"/>
                  </a:lnTo>
                  <a:lnTo>
                    <a:pt x="416459" y="1032095"/>
                  </a:lnTo>
                  <a:lnTo>
                    <a:pt x="425513" y="992863"/>
                  </a:lnTo>
                  <a:lnTo>
                    <a:pt x="1010970" y="1020023"/>
                  </a:lnTo>
                  <a:lnTo>
                    <a:pt x="1026059" y="54321"/>
                  </a:lnTo>
                  <a:lnTo>
                    <a:pt x="377228" y="24142"/>
                  </a:lnTo>
                  <a:lnTo>
                    <a:pt x="238408" y="9053"/>
                  </a:lnTo>
                  <a:lnTo>
                    <a:pt x="87517"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5" name="Freeform 12">
              <a:extLst>
                <a:ext uri="{FF2B5EF4-FFF2-40B4-BE49-F238E27FC236}">
                  <a16:creationId xmlns:a16="http://schemas.microsoft.com/office/drawing/2014/main" id="{994B37D2-FCC8-40FC-8959-167E095D1B7D}"/>
                </a:ext>
              </a:extLst>
            </p:cNvPr>
            <p:cNvSpPr/>
            <p:nvPr/>
          </p:nvSpPr>
          <p:spPr>
            <a:xfrm>
              <a:off x="4316413" y="3116264"/>
              <a:ext cx="1096962" cy="839787"/>
            </a:xfrm>
            <a:custGeom>
              <a:avLst/>
              <a:gdLst>
                <a:gd name="connsiteX0" fmla="*/ 54321 w 1083398"/>
                <a:gd name="connsiteY0" fmla="*/ 0 h 838954"/>
                <a:gd name="connsiteX1" fmla="*/ 0 w 1083398"/>
                <a:gd name="connsiteY1" fmla="*/ 778598 h 838954"/>
                <a:gd name="connsiteX2" fmla="*/ 359121 w 1083398"/>
                <a:gd name="connsiteY2" fmla="*/ 811794 h 838954"/>
                <a:gd name="connsiteX3" fmla="*/ 926471 w 1083398"/>
                <a:gd name="connsiteY3" fmla="*/ 838954 h 838954"/>
                <a:gd name="connsiteX4" fmla="*/ 1071327 w 1083398"/>
                <a:gd name="connsiteY4" fmla="*/ 832919 h 838954"/>
                <a:gd name="connsiteX5" fmla="*/ 1083398 w 1083398"/>
                <a:gd name="connsiteY5" fmla="*/ 69410 h 838954"/>
                <a:gd name="connsiteX6" fmla="*/ 639778 w 1083398"/>
                <a:gd name="connsiteY6" fmla="*/ 45267 h 838954"/>
                <a:gd name="connsiteX7" fmla="*/ 416460 w 1083398"/>
                <a:gd name="connsiteY7" fmla="*/ 27160 h 838954"/>
                <a:gd name="connsiteX8" fmla="*/ 54321 w 1083398"/>
                <a:gd name="connsiteY8" fmla="*/ 0 h 838954"/>
                <a:gd name="connsiteX0" fmla="*/ 68618 w 1097695"/>
                <a:gd name="connsiteY0" fmla="*/ 0 h 838954"/>
                <a:gd name="connsiteX1" fmla="*/ 0 w 1097695"/>
                <a:gd name="connsiteY1" fmla="*/ 780977 h 838954"/>
                <a:gd name="connsiteX2" fmla="*/ 373418 w 1097695"/>
                <a:gd name="connsiteY2" fmla="*/ 811794 h 838954"/>
                <a:gd name="connsiteX3" fmla="*/ 940768 w 1097695"/>
                <a:gd name="connsiteY3" fmla="*/ 838954 h 838954"/>
                <a:gd name="connsiteX4" fmla="*/ 1085624 w 1097695"/>
                <a:gd name="connsiteY4" fmla="*/ 832919 h 838954"/>
                <a:gd name="connsiteX5" fmla="*/ 1097695 w 1097695"/>
                <a:gd name="connsiteY5" fmla="*/ 69410 h 838954"/>
                <a:gd name="connsiteX6" fmla="*/ 654075 w 1097695"/>
                <a:gd name="connsiteY6" fmla="*/ 45267 h 838954"/>
                <a:gd name="connsiteX7" fmla="*/ 430757 w 1097695"/>
                <a:gd name="connsiteY7" fmla="*/ 27160 h 838954"/>
                <a:gd name="connsiteX8" fmla="*/ 68618 w 1097695"/>
                <a:gd name="connsiteY8" fmla="*/ 0 h 83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695" h="838954">
                  <a:moveTo>
                    <a:pt x="68618" y="0"/>
                  </a:moveTo>
                  <a:lnTo>
                    <a:pt x="0" y="780977"/>
                  </a:lnTo>
                  <a:lnTo>
                    <a:pt x="373418" y="811794"/>
                  </a:lnTo>
                  <a:lnTo>
                    <a:pt x="940768" y="838954"/>
                  </a:lnTo>
                  <a:lnTo>
                    <a:pt x="1085624" y="832919"/>
                  </a:lnTo>
                  <a:lnTo>
                    <a:pt x="1097695" y="69410"/>
                  </a:lnTo>
                  <a:lnTo>
                    <a:pt x="654075" y="45267"/>
                  </a:lnTo>
                  <a:lnTo>
                    <a:pt x="430757" y="27160"/>
                  </a:lnTo>
                  <a:lnTo>
                    <a:pt x="68618"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6" name="Freeform 13">
              <a:extLst>
                <a:ext uri="{FF2B5EF4-FFF2-40B4-BE49-F238E27FC236}">
                  <a16:creationId xmlns:a16="http://schemas.microsoft.com/office/drawing/2014/main" id="{1722F7D1-3A90-4851-87E8-1EB8A7805827}"/>
                </a:ext>
              </a:extLst>
            </p:cNvPr>
            <p:cNvSpPr/>
            <p:nvPr/>
          </p:nvSpPr>
          <p:spPr>
            <a:xfrm>
              <a:off x="4097338" y="2325688"/>
              <a:ext cx="1047750" cy="850900"/>
            </a:xfrm>
            <a:custGeom>
              <a:avLst/>
              <a:gdLst>
                <a:gd name="connsiteX0" fmla="*/ 81481 w 1047184"/>
                <a:gd name="connsiteY0" fmla="*/ 0 h 851025"/>
                <a:gd name="connsiteX1" fmla="*/ 12071 w 1047184"/>
                <a:gd name="connsiteY1" fmla="*/ 576404 h 851025"/>
                <a:gd name="connsiteX2" fmla="*/ 0 w 1047184"/>
                <a:gd name="connsiteY2" fmla="*/ 751437 h 851025"/>
                <a:gd name="connsiteX3" fmla="*/ 289711 w 1047184"/>
                <a:gd name="connsiteY3" fmla="*/ 796705 h 851025"/>
                <a:gd name="connsiteX4" fmla="*/ 1017006 w 1047184"/>
                <a:gd name="connsiteY4" fmla="*/ 851025 h 851025"/>
                <a:gd name="connsiteX5" fmla="*/ 1047184 w 1047184"/>
                <a:gd name="connsiteY5" fmla="*/ 78463 h 851025"/>
                <a:gd name="connsiteX6" fmla="*/ 81481 w 1047184"/>
                <a:gd name="connsiteY6" fmla="*/ 0 h 8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184" h="851025">
                  <a:moveTo>
                    <a:pt x="81481" y="0"/>
                  </a:moveTo>
                  <a:lnTo>
                    <a:pt x="12071" y="576404"/>
                  </a:lnTo>
                  <a:lnTo>
                    <a:pt x="0" y="751437"/>
                  </a:lnTo>
                  <a:lnTo>
                    <a:pt x="289711" y="796705"/>
                  </a:lnTo>
                  <a:lnTo>
                    <a:pt x="1017006" y="851025"/>
                  </a:lnTo>
                  <a:lnTo>
                    <a:pt x="1047184" y="78463"/>
                  </a:lnTo>
                  <a:lnTo>
                    <a:pt x="81481"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7" name="Freeform 14">
              <a:extLst>
                <a:ext uri="{FF2B5EF4-FFF2-40B4-BE49-F238E27FC236}">
                  <a16:creationId xmlns:a16="http://schemas.microsoft.com/office/drawing/2014/main" id="{C18281ED-A8E2-4BB0-AE25-F7763CD9361D}"/>
                </a:ext>
              </a:extLst>
            </p:cNvPr>
            <p:cNvSpPr/>
            <p:nvPr/>
          </p:nvSpPr>
          <p:spPr>
            <a:xfrm>
              <a:off x="3609975" y="1474788"/>
              <a:ext cx="1574800" cy="952500"/>
            </a:xfrm>
            <a:custGeom>
              <a:avLst/>
              <a:gdLst>
                <a:gd name="connsiteX0" fmla="*/ 27160 w 1572285"/>
                <a:gd name="connsiteY0" fmla="*/ 0 h 944578"/>
                <a:gd name="connsiteX1" fmla="*/ 24142 w 1572285"/>
                <a:gd name="connsiteY1" fmla="*/ 63374 h 944578"/>
                <a:gd name="connsiteX2" fmla="*/ 0 w 1572285"/>
                <a:gd name="connsiteY2" fmla="*/ 129766 h 944578"/>
                <a:gd name="connsiteX3" fmla="*/ 12071 w 1572285"/>
                <a:gd name="connsiteY3" fmla="*/ 301782 h 944578"/>
                <a:gd name="connsiteX4" fmla="*/ 69410 w 1572285"/>
                <a:gd name="connsiteY4" fmla="*/ 374210 h 944578"/>
                <a:gd name="connsiteX5" fmla="*/ 93552 w 1572285"/>
                <a:gd name="connsiteY5" fmla="*/ 422495 h 944578"/>
                <a:gd name="connsiteX6" fmla="*/ 132784 w 1572285"/>
                <a:gd name="connsiteY6" fmla="*/ 455691 h 944578"/>
                <a:gd name="connsiteX7" fmla="*/ 162962 w 1572285"/>
                <a:gd name="connsiteY7" fmla="*/ 485869 h 944578"/>
                <a:gd name="connsiteX8" fmla="*/ 135802 w 1572285"/>
                <a:gd name="connsiteY8" fmla="*/ 567350 h 944578"/>
                <a:gd name="connsiteX9" fmla="*/ 144855 w 1572285"/>
                <a:gd name="connsiteY9" fmla="*/ 618653 h 944578"/>
                <a:gd name="connsiteX10" fmla="*/ 111659 w 1572285"/>
                <a:gd name="connsiteY10" fmla="*/ 645814 h 944578"/>
                <a:gd name="connsiteX11" fmla="*/ 117695 w 1572285"/>
                <a:gd name="connsiteY11" fmla="*/ 679010 h 944578"/>
                <a:gd name="connsiteX12" fmla="*/ 190122 w 1572285"/>
                <a:gd name="connsiteY12" fmla="*/ 675992 h 944578"/>
                <a:gd name="connsiteX13" fmla="*/ 208229 w 1572285"/>
                <a:gd name="connsiteY13" fmla="*/ 739366 h 944578"/>
                <a:gd name="connsiteX14" fmla="*/ 214265 w 1572285"/>
                <a:gd name="connsiteY14" fmla="*/ 775580 h 944578"/>
                <a:gd name="connsiteX15" fmla="*/ 235390 w 1572285"/>
                <a:gd name="connsiteY15" fmla="*/ 817830 h 944578"/>
                <a:gd name="connsiteX16" fmla="*/ 235390 w 1572285"/>
                <a:gd name="connsiteY16" fmla="*/ 848008 h 944578"/>
                <a:gd name="connsiteX17" fmla="*/ 307817 w 1572285"/>
                <a:gd name="connsiteY17" fmla="*/ 935525 h 944578"/>
                <a:gd name="connsiteX18" fmla="*/ 404388 w 1572285"/>
                <a:gd name="connsiteY18" fmla="*/ 917418 h 944578"/>
                <a:gd name="connsiteX19" fmla="*/ 422495 w 1572285"/>
                <a:gd name="connsiteY19" fmla="*/ 938542 h 944578"/>
                <a:gd name="connsiteX20" fmla="*/ 506994 w 1572285"/>
                <a:gd name="connsiteY20" fmla="*/ 899311 h 944578"/>
                <a:gd name="connsiteX21" fmla="*/ 546225 w 1572285"/>
                <a:gd name="connsiteY21" fmla="*/ 944578 h 944578"/>
                <a:gd name="connsiteX22" fmla="*/ 564332 w 1572285"/>
                <a:gd name="connsiteY22" fmla="*/ 844990 h 944578"/>
                <a:gd name="connsiteX23" fmla="*/ 1530035 w 1572285"/>
                <a:gd name="connsiteY23" fmla="*/ 935525 h 944578"/>
                <a:gd name="connsiteX24" fmla="*/ 1572285 w 1572285"/>
                <a:gd name="connsiteY24" fmla="*/ 190123 h 944578"/>
                <a:gd name="connsiteX25" fmla="*/ 1189021 w 1572285"/>
                <a:gd name="connsiteY25" fmla="*/ 156927 h 944578"/>
                <a:gd name="connsiteX26" fmla="*/ 1007952 w 1572285"/>
                <a:gd name="connsiteY26" fmla="*/ 141837 h 944578"/>
                <a:gd name="connsiteX27" fmla="*/ 908364 w 1572285"/>
                <a:gd name="connsiteY27" fmla="*/ 138820 h 944578"/>
                <a:gd name="connsiteX28" fmla="*/ 742384 w 1572285"/>
                <a:gd name="connsiteY28" fmla="*/ 111659 h 944578"/>
                <a:gd name="connsiteX29" fmla="*/ 597528 w 1572285"/>
                <a:gd name="connsiteY29" fmla="*/ 93552 h 944578"/>
                <a:gd name="connsiteX30" fmla="*/ 27160 w 1572285"/>
                <a:gd name="connsiteY30" fmla="*/ 0 h 944578"/>
                <a:gd name="connsiteX0" fmla="*/ 27160 w 1572285"/>
                <a:gd name="connsiteY0" fmla="*/ 0 h 944594"/>
                <a:gd name="connsiteX1" fmla="*/ 24142 w 1572285"/>
                <a:gd name="connsiteY1" fmla="*/ 63374 h 944594"/>
                <a:gd name="connsiteX2" fmla="*/ 0 w 1572285"/>
                <a:gd name="connsiteY2" fmla="*/ 129766 h 944594"/>
                <a:gd name="connsiteX3" fmla="*/ 12071 w 1572285"/>
                <a:gd name="connsiteY3" fmla="*/ 301782 h 944594"/>
                <a:gd name="connsiteX4" fmla="*/ 69410 w 1572285"/>
                <a:gd name="connsiteY4" fmla="*/ 374210 h 944594"/>
                <a:gd name="connsiteX5" fmla="*/ 93552 w 1572285"/>
                <a:gd name="connsiteY5" fmla="*/ 422495 h 944594"/>
                <a:gd name="connsiteX6" fmla="*/ 132784 w 1572285"/>
                <a:gd name="connsiteY6" fmla="*/ 455691 h 944594"/>
                <a:gd name="connsiteX7" fmla="*/ 162962 w 1572285"/>
                <a:gd name="connsiteY7" fmla="*/ 485869 h 944594"/>
                <a:gd name="connsiteX8" fmla="*/ 135802 w 1572285"/>
                <a:gd name="connsiteY8" fmla="*/ 567350 h 944594"/>
                <a:gd name="connsiteX9" fmla="*/ 144855 w 1572285"/>
                <a:gd name="connsiteY9" fmla="*/ 618653 h 944594"/>
                <a:gd name="connsiteX10" fmla="*/ 111659 w 1572285"/>
                <a:gd name="connsiteY10" fmla="*/ 645814 h 944594"/>
                <a:gd name="connsiteX11" fmla="*/ 117695 w 1572285"/>
                <a:gd name="connsiteY11" fmla="*/ 679010 h 944594"/>
                <a:gd name="connsiteX12" fmla="*/ 190122 w 1572285"/>
                <a:gd name="connsiteY12" fmla="*/ 675992 h 944594"/>
                <a:gd name="connsiteX13" fmla="*/ 208229 w 1572285"/>
                <a:gd name="connsiteY13" fmla="*/ 739366 h 944594"/>
                <a:gd name="connsiteX14" fmla="*/ 214265 w 1572285"/>
                <a:gd name="connsiteY14" fmla="*/ 775580 h 944594"/>
                <a:gd name="connsiteX15" fmla="*/ 235390 w 1572285"/>
                <a:gd name="connsiteY15" fmla="*/ 817830 h 944594"/>
                <a:gd name="connsiteX16" fmla="*/ 235390 w 1572285"/>
                <a:gd name="connsiteY16" fmla="*/ 848008 h 944594"/>
                <a:gd name="connsiteX17" fmla="*/ 307817 w 1572285"/>
                <a:gd name="connsiteY17" fmla="*/ 935525 h 944594"/>
                <a:gd name="connsiteX18" fmla="*/ 404388 w 1572285"/>
                <a:gd name="connsiteY18" fmla="*/ 917418 h 944594"/>
                <a:gd name="connsiteX19" fmla="*/ 422495 w 1572285"/>
                <a:gd name="connsiteY19" fmla="*/ 938542 h 944594"/>
                <a:gd name="connsiteX20" fmla="*/ 506994 w 1572285"/>
                <a:gd name="connsiteY20" fmla="*/ 899311 h 944594"/>
                <a:gd name="connsiteX21" fmla="*/ 557802 w 1572285"/>
                <a:gd name="connsiteY21" fmla="*/ 944594 h 944594"/>
                <a:gd name="connsiteX22" fmla="*/ 564332 w 1572285"/>
                <a:gd name="connsiteY22" fmla="*/ 844990 h 944594"/>
                <a:gd name="connsiteX23" fmla="*/ 1530035 w 1572285"/>
                <a:gd name="connsiteY23" fmla="*/ 935525 h 944594"/>
                <a:gd name="connsiteX24" fmla="*/ 1572285 w 1572285"/>
                <a:gd name="connsiteY24" fmla="*/ 190123 h 944594"/>
                <a:gd name="connsiteX25" fmla="*/ 1189021 w 1572285"/>
                <a:gd name="connsiteY25" fmla="*/ 156927 h 944594"/>
                <a:gd name="connsiteX26" fmla="*/ 1007952 w 1572285"/>
                <a:gd name="connsiteY26" fmla="*/ 141837 h 944594"/>
                <a:gd name="connsiteX27" fmla="*/ 908364 w 1572285"/>
                <a:gd name="connsiteY27" fmla="*/ 138820 h 944594"/>
                <a:gd name="connsiteX28" fmla="*/ 742384 w 1572285"/>
                <a:gd name="connsiteY28" fmla="*/ 111659 h 944594"/>
                <a:gd name="connsiteX29" fmla="*/ 597528 w 1572285"/>
                <a:gd name="connsiteY29" fmla="*/ 93552 h 944594"/>
                <a:gd name="connsiteX30" fmla="*/ 27160 w 1572285"/>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71625 w 1574500"/>
                <a:gd name="connsiteY4" fmla="*/ 374210 h 944594"/>
                <a:gd name="connsiteX5" fmla="*/ 95767 w 1574500"/>
                <a:gd name="connsiteY5" fmla="*/ 422495 h 944594"/>
                <a:gd name="connsiteX6" fmla="*/ 134999 w 1574500"/>
                <a:gd name="connsiteY6" fmla="*/ 455691 h 944594"/>
                <a:gd name="connsiteX7" fmla="*/ 165177 w 1574500"/>
                <a:gd name="connsiteY7" fmla="*/ 485869 h 944594"/>
                <a:gd name="connsiteX8" fmla="*/ 138017 w 1574500"/>
                <a:gd name="connsiteY8" fmla="*/ 567350 h 944594"/>
                <a:gd name="connsiteX9" fmla="*/ 147070 w 1574500"/>
                <a:gd name="connsiteY9" fmla="*/ 618653 h 944594"/>
                <a:gd name="connsiteX10" fmla="*/ 113874 w 1574500"/>
                <a:gd name="connsiteY10" fmla="*/ 645814 h 944594"/>
                <a:gd name="connsiteX11" fmla="*/ 119910 w 1574500"/>
                <a:gd name="connsiteY11" fmla="*/ 679010 h 944594"/>
                <a:gd name="connsiteX12" fmla="*/ 192337 w 1574500"/>
                <a:gd name="connsiteY12" fmla="*/ 675992 h 944594"/>
                <a:gd name="connsiteX13" fmla="*/ 210444 w 1574500"/>
                <a:gd name="connsiteY13" fmla="*/ 739366 h 944594"/>
                <a:gd name="connsiteX14" fmla="*/ 216480 w 1574500"/>
                <a:gd name="connsiteY14" fmla="*/ 775580 h 944594"/>
                <a:gd name="connsiteX15" fmla="*/ 237605 w 1574500"/>
                <a:gd name="connsiteY15" fmla="*/ 817830 h 944594"/>
                <a:gd name="connsiteX16" fmla="*/ 237605 w 1574500"/>
                <a:gd name="connsiteY16" fmla="*/ 848008 h 944594"/>
                <a:gd name="connsiteX17" fmla="*/ 310032 w 1574500"/>
                <a:gd name="connsiteY17" fmla="*/ 935525 h 944594"/>
                <a:gd name="connsiteX18" fmla="*/ 406603 w 1574500"/>
                <a:gd name="connsiteY18" fmla="*/ 917418 h 944594"/>
                <a:gd name="connsiteX19" fmla="*/ 424710 w 1574500"/>
                <a:gd name="connsiteY19" fmla="*/ 938542 h 944594"/>
                <a:gd name="connsiteX20" fmla="*/ 509209 w 1574500"/>
                <a:gd name="connsiteY20" fmla="*/ 899311 h 944594"/>
                <a:gd name="connsiteX21" fmla="*/ 560017 w 1574500"/>
                <a:gd name="connsiteY21" fmla="*/ 944594 h 944594"/>
                <a:gd name="connsiteX22" fmla="*/ 566547 w 1574500"/>
                <a:gd name="connsiteY22" fmla="*/ 844990 h 944594"/>
                <a:gd name="connsiteX23" fmla="*/ 1532250 w 1574500"/>
                <a:gd name="connsiteY23" fmla="*/ 935525 h 944594"/>
                <a:gd name="connsiteX24" fmla="*/ 1574500 w 1574500"/>
                <a:gd name="connsiteY24" fmla="*/ 190123 h 944594"/>
                <a:gd name="connsiteX25" fmla="*/ 1191236 w 1574500"/>
                <a:gd name="connsiteY25" fmla="*/ 156927 h 944594"/>
                <a:gd name="connsiteX26" fmla="*/ 1010167 w 1574500"/>
                <a:gd name="connsiteY26" fmla="*/ 141837 h 944594"/>
                <a:gd name="connsiteX27" fmla="*/ 910579 w 1574500"/>
                <a:gd name="connsiteY27" fmla="*/ 138820 h 944594"/>
                <a:gd name="connsiteX28" fmla="*/ 744599 w 1574500"/>
                <a:gd name="connsiteY28" fmla="*/ 111659 h 944594"/>
                <a:gd name="connsiteX29" fmla="*/ 599743 w 1574500"/>
                <a:gd name="connsiteY29" fmla="*/ 93552 h 944594"/>
                <a:gd name="connsiteX30" fmla="*/ 29375 w 1574500"/>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34999 w 1574500"/>
                <a:gd name="connsiteY5" fmla="*/ 455691 h 944594"/>
                <a:gd name="connsiteX6" fmla="*/ 165177 w 1574500"/>
                <a:gd name="connsiteY6" fmla="*/ 485869 h 944594"/>
                <a:gd name="connsiteX7" fmla="*/ 138017 w 1574500"/>
                <a:gd name="connsiteY7" fmla="*/ 567350 h 944594"/>
                <a:gd name="connsiteX8" fmla="*/ 147070 w 1574500"/>
                <a:gd name="connsiteY8" fmla="*/ 618653 h 944594"/>
                <a:gd name="connsiteX9" fmla="*/ 113874 w 1574500"/>
                <a:gd name="connsiteY9" fmla="*/ 645814 h 944594"/>
                <a:gd name="connsiteX10" fmla="*/ 119910 w 1574500"/>
                <a:gd name="connsiteY10" fmla="*/ 679010 h 944594"/>
                <a:gd name="connsiteX11" fmla="*/ 192337 w 1574500"/>
                <a:gd name="connsiteY11" fmla="*/ 675992 h 944594"/>
                <a:gd name="connsiteX12" fmla="*/ 210444 w 1574500"/>
                <a:gd name="connsiteY12" fmla="*/ 739366 h 944594"/>
                <a:gd name="connsiteX13" fmla="*/ 216480 w 1574500"/>
                <a:gd name="connsiteY13" fmla="*/ 775580 h 944594"/>
                <a:gd name="connsiteX14" fmla="*/ 237605 w 1574500"/>
                <a:gd name="connsiteY14" fmla="*/ 817830 h 944594"/>
                <a:gd name="connsiteX15" fmla="*/ 237605 w 1574500"/>
                <a:gd name="connsiteY15" fmla="*/ 848008 h 944594"/>
                <a:gd name="connsiteX16" fmla="*/ 310032 w 1574500"/>
                <a:gd name="connsiteY16" fmla="*/ 935525 h 944594"/>
                <a:gd name="connsiteX17" fmla="*/ 406603 w 1574500"/>
                <a:gd name="connsiteY17" fmla="*/ 917418 h 944594"/>
                <a:gd name="connsiteX18" fmla="*/ 424710 w 1574500"/>
                <a:gd name="connsiteY18" fmla="*/ 938542 h 944594"/>
                <a:gd name="connsiteX19" fmla="*/ 509209 w 1574500"/>
                <a:gd name="connsiteY19" fmla="*/ 899311 h 944594"/>
                <a:gd name="connsiteX20" fmla="*/ 560017 w 1574500"/>
                <a:gd name="connsiteY20" fmla="*/ 944594 h 944594"/>
                <a:gd name="connsiteX21" fmla="*/ 566547 w 1574500"/>
                <a:gd name="connsiteY21" fmla="*/ 844990 h 944594"/>
                <a:gd name="connsiteX22" fmla="*/ 1532250 w 1574500"/>
                <a:gd name="connsiteY22" fmla="*/ 935525 h 944594"/>
                <a:gd name="connsiteX23" fmla="*/ 1574500 w 1574500"/>
                <a:gd name="connsiteY23" fmla="*/ 190123 h 944594"/>
                <a:gd name="connsiteX24" fmla="*/ 1191236 w 1574500"/>
                <a:gd name="connsiteY24" fmla="*/ 156927 h 944594"/>
                <a:gd name="connsiteX25" fmla="*/ 1010167 w 1574500"/>
                <a:gd name="connsiteY25" fmla="*/ 141837 h 944594"/>
                <a:gd name="connsiteX26" fmla="*/ 910579 w 1574500"/>
                <a:gd name="connsiteY26" fmla="*/ 138820 h 944594"/>
                <a:gd name="connsiteX27" fmla="*/ 744599 w 1574500"/>
                <a:gd name="connsiteY27" fmla="*/ 111659 h 944594"/>
                <a:gd name="connsiteX28" fmla="*/ 599743 w 1574500"/>
                <a:gd name="connsiteY28" fmla="*/ 93552 h 944594"/>
                <a:gd name="connsiteX29" fmla="*/ 29375 w 1574500"/>
                <a:gd name="connsiteY29"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27946 w 1574500"/>
                <a:gd name="connsiteY14" fmla="*/ 874216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52209"/>
                <a:gd name="connsiteX1" fmla="*/ 26357 w 1574500"/>
                <a:gd name="connsiteY1" fmla="*/ 63374 h 952209"/>
                <a:gd name="connsiteX2" fmla="*/ 2215 w 1574500"/>
                <a:gd name="connsiteY2" fmla="*/ 129766 h 952209"/>
                <a:gd name="connsiteX3" fmla="*/ 0 w 1574500"/>
                <a:gd name="connsiteY3" fmla="*/ 308931 h 952209"/>
                <a:gd name="connsiteX4" fmla="*/ 86191 w 1574500"/>
                <a:gd name="connsiteY4" fmla="*/ 429646 h 952209"/>
                <a:gd name="connsiteX5" fmla="*/ 148421 w 1574500"/>
                <a:gd name="connsiteY5" fmla="*/ 485877 h 952209"/>
                <a:gd name="connsiteX6" fmla="*/ 123656 w 1574500"/>
                <a:gd name="connsiteY6" fmla="*/ 567360 h 952209"/>
                <a:gd name="connsiteX7" fmla="*/ 132705 w 1574500"/>
                <a:gd name="connsiteY7" fmla="*/ 618663 h 952209"/>
                <a:gd name="connsiteX8" fmla="*/ 113874 w 1574500"/>
                <a:gd name="connsiteY8" fmla="*/ 645814 h 952209"/>
                <a:gd name="connsiteX9" fmla="*/ 119910 w 1574500"/>
                <a:gd name="connsiteY9" fmla="*/ 679010 h 952209"/>
                <a:gd name="connsiteX10" fmla="*/ 192337 w 1574500"/>
                <a:gd name="connsiteY10" fmla="*/ 675992 h 952209"/>
                <a:gd name="connsiteX11" fmla="*/ 210444 w 1574500"/>
                <a:gd name="connsiteY11" fmla="*/ 739366 h 952209"/>
                <a:gd name="connsiteX12" fmla="*/ 216480 w 1574500"/>
                <a:gd name="connsiteY12" fmla="*/ 775580 h 952209"/>
                <a:gd name="connsiteX13" fmla="*/ 237605 w 1574500"/>
                <a:gd name="connsiteY13" fmla="*/ 817830 h 952209"/>
                <a:gd name="connsiteX14" fmla="*/ 227946 w 1574500"/>
                <a:gd name="connsiteY14" fmla="*/ 874216 h 952209"/>
                <a:gd name="connsiteX15" fmla="*/ 312230 w 1574500"/>
                <a:gd name="connsiteY15" fmla="*/ 952209 h 952209"/>
                <a:gd name="connsiteX16" fmla="*/ 406603 w 1574500"/>
                <a:gd name="connsiteY16" fmla="*/ 917418 h 952209"/>
                <a:gd name="connsiteX17" fmla="*/ 424710 w 1574500"/>
                <a:gd name="connsiteY17" fmla="*/ 938542 h 952209"/>
                <a:gd name="connsiteX18" fmla="*/ 509209 w 1574500"/>
                <a:gd name="connsiteY18" fmla="*/ 899311 h 952209"/>
                <a:gd name="connsiteX19" fmla="*/ 560017 w 1574500"/>
                <a:gd name="connsiteY19" fmla="*/ 944594 h 952209"/>
                <a:gd name="connsiteX20" fmla="*/ 566547 w 1574500"/>
                <a:gd name="connsiteY20" fmla="*/ 844990 h 952209"/>
                <a:gd name="connsiteX21" fmla="*/ 1532250 w 1574500"/>
                <a:gd name="connsiteY21" fmla="*/ 935525 h 952209"/>
                <a:gd name="connsiteX22" fmla="*/ 1574500 w 1574500"/>
                <a:gd name="connsiteY22" fmla="*/ 190123 h 952209"/>
                <a:gd name="connsiteX23" fmla="*/ 1191236 w 1574500"/>
                <a:gd name="connsiteY23" fmla="*/ 156927 h 952209"/>
                <a:gd name="connsiteX24" fmla="*/ 1010167 w 1574500"/>
                <a:gd name="connsiteY24" fmla="*/ 141837 h 952209"/>
                <a:gd name="connsiteX25" fmla="*/ 910579 w 1574500"/>
                <a:gd name="connsiteY25" fmla="*/ 138820 h 952209"/>
                <a:gd name="connsiteX26" fmla="*/ 744599 w 1574500"/>
                <a:gd name="connsiteY26" fmla="*/ 111659 h 952209"/>
                <a:gd name="connsiteX27" fmla="*/ 599743 w 1574500"/>
                <a:gd name="connsiteY27" fmla="*/ 93552 h 952209"/>
                <a:gd name="connsiteX28" fmla="*/ 29375 w 1574500"/>
                <a:gd name="connsiteY28" fmla="*/ 0 h 952209"/>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406603 w 1574500"/>
                <a:gd name="connsiteY16" fmla="*/ 917418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13669 w 1574500"/>
                <a:gd name="connsiteY18" fmla="*/ 904089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4500" h="952845">
                  <a:moveTo>
                    <a:pt x="29375" y="0"/>
                  </a:moveTo>
                  <a:lnTo>
                    <a:pt x="26357" y="63374"/>
                  </a:lnTo>
                  <a:lnTo>
                    <a:pt x="2215" y="129766"/>
                  </a:lnTo>
                  <a:cubicBezTo>
                    <a:pt x="1477" y="189488"/>
                    <a:pt x="738" y="249209"/>
                    <a:pt x="0" y="308931"/>
                  </a:cubicBezTo>
                  <a:lnTo>
                    <a:pt x="86191" y="429646"/>
                  </a:lnTo>
                  <a:lnTo>
                    <a:pt x="148421" y="485877"/>
                  </a:lnTo>
                  <a:lnTo>
                    <a:pt x="123656" y="567360"/>
                  </a:lnTo>
                  <a:lnTo>
                    <a:pt x="132705" y="618663"/>
                  </a:lnTo>
                  <a:lnTo>
                    <a:pt x="113874" y="645814"/>
                  </a:lnTo>
                  <a:lnTo>
                    <a:pt x="119910" y="679010"/>
                  </a:lnTo>
                  <a:lnTo>
                    <a:pt x="192337" y="675992"/>
                  </a:lnTo>
                  <a:lnTo>
                    <a:pt x="210444" y="739366"/>
                  </a:lnTo>
                  <a:lnTo>
                    <a:pt x="216480" y="775580"/>
                  </a:lnTo>
                  <a:lnTo>
                    <a:pt x="237605" y="817830"/>
                  </a:lnTo>
                  <a:lnTo>
                    <a:pt x="227946" y="874216"/>
                  </a:lnTo>
                  <a:lnTo>
                    <a:pt x="312230" y="952209"/>
                  </a:lnTo>
                  <a:lnTo>
                    <a:pt x="396844" y="938866"/>
                  </a:lnTo>
                  <a:lnTo>
                    <a:pt x="455399" y="952845"/>
                  </a:lnTo>
                  <a:lnTo>
                    <a:pt x="513669" y="904089"/>
                  </a:lnTo>
                  <a:lnTo>
                    <a:pt x="560017" y="944594"/>
                  </a:lnTo>
                  <a:lnTo>
                    <a:pt x="566547" y="844990"/>
                  </a:lnTo>
                  <a:lnTo>
                    <a:pt x="1532250" y="935525"/>
                  </a:lnTo>
                  <a:lnTo>
                    <a:pt x="1574500" y="190123"/>
                  </a:lnTo>
                  <a:lnTo>
                    <a:pt x="1191236" y="156927"/>
                  </a:lnTo>
                  <a:lnTo>
                    <a:pt x="1010167" y="141837"/>
                  </a:lnTo>
                  <a:lnTo>
                    <a:pt x="910579" y="138820"/>
                  </a:lnTo>
                  <a:lnTo>
                    <a:pt x="744599" y="111659"/>
                  </a:lnTo>
                  <a:lnTo>
                    <a:pt x="599743" y="93552"/>
                  </a:lnTo>
                  <a:lnTo>
                    <a:pt x="29375"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8" name="Freeform 15">
              <a:extLst>
                <a:ext uri="{FF2B5EF4-FFF2-40B4-BE49-F238E27FC236}">
                  <a16:creationId xmlns:a16="http://schemas.microsoft.com/office/drawing/2014/main" id="{DCCF7342-DC58-41D0-A0C0-CDF1DB3AE20D}"/>
                </a:ext>
              </a:extLst>
            </p:cNvPr>
            <p:cNvSpPr/>
            <p:nvPr/>
          </p:nvSpPr>
          <p:spPr>
            <a:xfrm>
              <a:off x="5154613" y="1641475"/>
              <a:ext cx="1001712" cy="596900"/>
            </a:xfrm>
            <a:custGeom>
              <a:avLst/>
              <a:gdLst>
                <a:gd name="connsiteX0" fmla="*/ 27160 w 1001916"/>
                <a:gd name="connsiteY0" fmla="*/ 18107 h 597529"/>
                <a:gd name="connsiteX1" fmla="*/ 0 w 1001916"/>
                <a:gd name="connsiteY1" fmla="*/ 597529 h 597529"/>
                <a:gd name="connsiteX2" fmla="*/ 998899 w 1001916"/>
                <a:gd name="connsiteY2" fmla="*/ 588475 h 597529"/>
                <a:gd name="connsiteX3" fmla="*/ 1001916 w 1001916"/>
                <a:gd name="connsiteY3" fmla="*/ 537172 h 597529"/>
                <a:gd name="connsiteX4" fmla="*/ 974756 w 1001916"/>
                <a:gd name="connsiteY4" fmla="*/ 416459 h 597529"/>
                <a:gd name="connsiteX5" fmla="*/ 971738 w 1001916"/>
                <a:gd name="connsiteY5" fmla="*/ 316871 h 597529"/>
                <a:gd name="connsiteX6" fmla="*/ 932506 w 1001916"/>
                <a:gd name="connsiteY6" fmla="*/ 223319 h 597529"/>
                <a:gd name="connsiteX7" fmla="*/ 905346 w 1001916"/>
                <a:gd name="connsiteY7" fmla="*/ 196158 h 597529"/>
                <a:gd name="connsiteX8" fmla="*/ 911382 w 1001916"/>
                <a:gd name="connsiteY8" fmla="*/ 78463 h 597529"/>
                <a:gd name="connsiteX9" fmla="*/ 878186 w 1001916"/>
                <a:gd name="connsiteY9" fmla="*/ 0 h 597529"/>
                <a:gd name="connsiteX10" fmla="*/ 485869 w 1001916"/>
                <a:gd name="connsiteY10" fmla="*/ 27160 h 597529"/>
                <a:gd name="connsiteX11" fmla="*/ 350067 w 1001916"/>
                <a:gd name="connsiteY11" fmla="*/ 30178 h 597529"/>
                <a:gd name="connsiteX12" fmla="*/ 27160 w 1001916"/>
                <a:gd name="connsiteY12" fmla="*/ 18107 h 5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916" h="597529">
                  <a:moveTo>
                    <a:pt x="27160" y="18107"/>
                  </a:moveTo>
                  <a:lnTo>
                    <a:pt x="0" y="597529"/>
                  </a:lnTo>
                  <a:lnTo>
                    <a:pt x="998899" y="588475"/>
                  </a:lnTo>
                  <a:lnTo>
                    <a:pt x="1001916" y="537172"/>
                  </a:lnTo>
                  <a:lnTo>
                    <a:pt x="974756" y="416459"/>
                  </a:lnTo>
                  <a:lnTo>
                    <a:pt x="971738" y="316871"/>
                  </a:lnTo>
                  <a:lnTo>
                    <a:pt x="932506" y="223319"/>
                  </a:lnTo>
                  <a:lnTo>
                    <a:pt x="905346" y="196158"/>
                  </a:lnTo>
                  <a:lnTo>
                    <a:pt x="911382" y="78463"/>
                  </a:lnTo>
                  <a:lnTo>
                    <a:pt x="878186" y="0"/>
                  </a:lnTo>
                  <a:lnTo>
                    <a:pt x="485869" y="27160"/>
                  </a:lnTo>
                  <a:lnTo>
                    <a:pt x="350067" y="30178"/>
                  </a:lnTo>
                  <a:lnTo>
                    <a:pt x="27160" y="18107"/>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19" name="Freeform 16">
              <a:extLst>
                <a:ext uri="{FF2B5EF4-FFF2-40B4-BE49-F238E27FC236}">
                  <a16:creationId xmlns:a16="http://schemas.microsoft.com/office/drawing/2014/main" id="{89FEBC44-87BD-4B33-B5B6-BEC91389F9FC}"/>
                </a:ext>
              </a:extLst>
            </p:cNvPr>
            <p:cNvSpPr/>
            <p:nvPr/>
          </p:nvSpPr>
          <p:spPr>
            <a:xfrm>
              <a:off x="5124450" y="2220914"/>
              <a:ext cx="1098550" cy="650875"/>
            </a:xfrm>
            <a:custGeom>
              <a:avLst/>
              <a:gdLst>
                <a:gd name="connsiteX0" fmla="*/ 36214 w 1095470"/>
                <a:gd name="connsiteY0" fmla="*/ 12071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36214 w 1095470"/>
                <a:gd name="connsiteY19" fmla="*/ 12071 h 636760"/>
                <a:gd name="connsiteX0" fmla="*/ 26691 w 1095470"/>
                <a:gd name="connsiteY0" fmla="*/ 4928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26691 w 1095470"/>
                <a:gd name="connsiteY19" fmla="*/ 4928 h 636760"/>
                <a:gd name="connsiteX0" fmla="*/ 26691 w 1095470"/>
                <a:gd name="connsiteY0" fmla="*/ 16837 h 648669"/>
                <a:gd name="connsiteX1" fmla="*/ 0 w 1095470"/>
                <a:gd name="connsiteY1" fmla="*/ 567188 h 648669"/>
                <a:gd name="connsiteX2" fmla="*/ 437584 w 1095470"/>
                <a:gd name="connsiteY2" fmla="*/ 582277 h 648669"/>
                <a:gd name="connsiteX3" fmla="*/ 642796 w 1095470"/>
                <a:gd name="connsiteY3" fmla="*/ 579259 h 648669"/>
                <a:gd name="connsiteX4" fmla="*/ 772563 w 1095470"/>
                <a:gd name="connsiteY4" fmla="*/ 576242 h 648669"/>
                <a:gd name="connsiteX5" fmla="*/ 811794 w 1095470"/>
                <a:gd name="connsiteY5" fmla="*/ 582277 h 648669"/>
                <a:gd name="connsiteX6" fmla="*/ 863097 w 1095470"/>
                <a:gd name="connsiteY6" fmla="*/ 600384 h 648669"/>
                <a:gd name="connsiteX7" fmla="*/ 923454 w 1095470"/>
                <a:gd name="connsiteY7" fmla="*/ 579259 h 648669"/>
                <a:gd name="connsiteX8" fmla="*/ 974757 w 1095470"/>
                <a:gd name="connsiteY8" fmla="*/ 600384 h 648669"/>
                <a:gd name="connsiteX9" fmla="*/ 989846 w 1095470"/>
                <a:gd name="connsiteY9" fmla="*/ 621509 h 648669"/>
                <a:gd name="connsiteX10" fmla="*/ 1035113 w 1095470"/>
                <a:gd name="connsiteY10" fmla="*/ 615473 h 648669"/>
                <a:gd name="connsiteX11" fmla="*/ 1095470 w 1095470"/>
                <a:gd name="connsiteY11" fmla="*/ 648669 h 648669"/>
                <a:gd name="connsiteX12" fmla="*/ 1086416 w 1095470"/>
                <a:gd name="connsiteY12" fmla="*/ 597366 h 648669"/>
                <a:gd name="connsiteX13" fmla="*/ 1095470 w 1095470"/>
                <a:gd name="connsiteY13" fmla="*/ 540028 h 648669"/>
                <a:gd name="connsiteX14" fmla="*/ 1077363 w 1095470"/>
                <a:gd name="connsiteY14" fmla="*/ 473636 h 648669"/>
                <a:gd name="connsiteX15" fmla="*/ 1065291 w 1095470"/>
                <a:gd name="connsiteY15" fmla="*/ 123568 h 648669"/>
                <a:gd name="connsiteX16" fmla="*/ 1020024 w 1095470"/>
                <a:gd name="connsiteY16" fmla="*/ 93390 h 648669"/>
                <a:gd name="connsiteX17" fmla="*/ 1023042 w 1095470"/>
                <a:gd name="connsiteY17" fmla="*/ 57176 h 648669"/>
                <a:gd name="connsiteX18" fmla="*/ 1034566 w 1095470"/>
                <a:gd name="connsiteY18" fmla="*/ 0 h 648669"/>
                <a:gd name="connsiteX19" fmla="*/ 26691 w 1095470"/>
                <a:gd name="connsiteY19" fmla="*/ 16837 h 648669"/>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23042 w 1095470"/>
                <a:gd name="connsiteY17" fmla="*/ 59559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77291 w 1095470"/>
                <a:gd name="connsiteY15" fmla="*/ 125985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8889"/>
                <a:gd name="connsiteY0" fmla="*/ 19220 h 651052"/>
                <a:gd name="connsiteX1" fmla="*/ 0 w 1098889"/>
                <a:gd name="connsiteY1" fmla="*/ 569571 h 651052"/>
                <a:gd name="connsiteX2" fmla="*/ 437584 w 1098889"/>
                <a:gd name="connsiteY2" fmla="*/ 584660 h 651052"/>
                <a:gd name="connsiteX3" fmla="*/ 642796 w 1098889"/>
                <a:gd name="connsiteY3" fmla="*/ 581642 h 651052"/>
                <a:gd name="connsiteX4" fmla="*/ 772563 w 1098889"/>
                <a:gd name="connsiteY4" fmla="*/ 578625 h 651052"/>
                <a:gd name="connsiteX5" fmla="*/ 811794 w 1098889"/>
                <a:gd name="connsiteY5" fmla="*/ 584660 h 651052"/>
                <a:gd name="connsiteX6" fmla="*/ 863097 w 1098889"/>
                <a:gd name="connsiteY6" fmla="*/ 602767 h 651052"/>
                <a:gd name="connsiteX7" fmla="*/ 923454 w 1098889"/>
                <a:gd name="connsiteY7" fmla="*/ 581642 h 651052"/>
                <a:gd name="connsiteX8" fmla="*/ 974757 w 1098889"/>
                <a:gd name="connsiteY8" fmla="*/ 602767 h 651052"/>
                <a:gd name="connsiteX9" fmla="*/ 989846 w 1098889"/>
                <a:gd name="connsiteY9" fmla="*/ 623892 h 651052"/>
                <a:gd name="connsiteX10" fmla="*/ 1035113 w 1098889"/>
                <a:gd name="connsiteY10" fmla="*/ 617856 h 651052"/>
                <a:gd name="connsiteX11" fmla="*/ 1095470 w 1098889"/>
                <a:gd name="connsiteY11" fmla="*/ 651052 h 651052"/>
                <a:gd name="connsiteX12" fmla="*/ 1086416 w 1098889"/>
                <a:gd name="connsiteY12" fmla="*/ 599749 h 651052"/>
                <a:gd name="connsiteX13" fmla="*/ 1095470 w 1098889"/>
                <a:gd name="connsiteY13" fmla="*/ 542411 h 651052"/>
                <a:gd name="connsiteX14" fmla="*/ 1098889 w 1098889"/>
                <a:gd name="connsiteY14" fmla="*/ 476148 h 651052"/>
                <a:gd name="connsiteX15" fmla="*/ 1077291 w 1098889"/>
                <a:gd name="connsiteY15" fmla="*/ 125985 h 651052"/>
                <a:gd name="connsiteX16" fmla="*/ 1020024 w 1098889"/>
                <a:gd name="connsiteY16" fmla="*/ 95773 h 651052"/>
                <a:gd name="connsiteX17" fmla="*/ 1035038 w 1098889"/>
                <a:gd name="connsiteY17" fmla="*/ 59575 h 651052"/>
                <a:gd name="connsiteX18" fmla="*/ 1044182 w 1098889"/>
                <a:gd name="connsiteY18" fmla="*/ 0 h 651052"/>
                <a:gd name="connsiteX19" fmla="*/ 26691 w 1098889"/>
                <a:gd name="connsiteY19" fmla="*/ 19220 h 65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8889" h="651052">
                  <a:moveTo>
                    <a:pt x="26691" y="19220"/>
                  </a:moveTo>
                  <a:lnTo>
                    <a:pt x="0" y="569571"/>
                  </a:lnTo>
                  <a:lnTo>
                    <a:pt x="437584" y="584660"/>
                  </a:lnTo>
                  <a:lnTo>
                    <a:pt x="642796" y="581642"/>
                  </a:lnTo>
                  <a:lnTo>
                    <a:pt x="772563" y="578625"/>
                  </a:lnTo>
                  <a:lnTo>
                    <a:pt x="811794" y="584660"/>
                  </a:lnTo>
                  <a:lnTo>
                    <a:pt x="863097" y="602767"/>
                  </a:lnTo>
                  <a:lnTo>
                    <a:pt x="923454" y="581642"/>
                  </a:lnTo>
                  <a:lnTo>
                    <a:pt x="974757" y="602767"/>
                  </a:lnTo>
                  <a:lnTo>
                    <a:pt x="989846" y="623892"/>
                  </a:lnTo>
                  <a:lnTo>
                    <a:pt x="1035113" y="617856"/>
                  </a:lnTo>
                  <a:lnTo>
                    <a:pt x="1095470" y="651052"/>
                  </a:lnTo>
                  <a:lnTo>
                    <a:pt x="1086416" y="599749"/>
                  </a:lnTo>
                  <a:lnTo>
                    <a:pt x="1095470" y="542411"/>
                  </a:lnTo>
                  <a:lnTo>
                    <a:pt x="1098889" y="476148"/>
                  </a:lnTo>
                  <a:lnTo>
                    <a:pt x="1077291" y="125985"/>
                  </a:lnTo>
                  <a:lnTo>
                    <a:pt x="1020024" y="95773"/>
                  </a:lnTo>
                  <a:lnTo>
                    <a:pt x="1035038" y="59575"/>
                  </a:lnTo>
                  <a:lnTo>
                    <a:pt x="1044182" y="0"/>
                  </a:lnTo>
                  <a:lnTo>
                    <a:pt x="26691" y="1922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0" name="Freeform 18">
              <a:extLst>
                <a:ext uri="{FF2B5EF4-FFF2-40B4-BE49-F238E27FC236}">
                  <a16:creationId xmlns:a16="http://schemas.microsoft.com/office/drawing/2014/main" id="{5B8F5031-83EE-4E40-ADE7-877B9197A64F}"/>
                </a:ext>
              </a:extLst>
            </p:cNvPr>
            <p:cNvSpPr/>
            <p:nvPr/>
          </p:nvSpPr>
          <p:spPr>
            <a:xfrm>
              <a:off x="5111751" y="2787651"/>
              <a:ext cx="1298574" cy="576263"/>
            </a:xfrm>
            <a:custGeom>
              <a:avLst/>
              <a:gdLst>
                <a:gd name="connsiteX0" fmla="*/ 9054 w 1297663"/>
                <a:gd name="connsiteY0" fmla="*/ 0 h 567350"/>
                <a:gd name="connsiteX1" fmla="*/ 0 w 1297663"/>
                <a:gd name="connsiteY1" fmla="*/ 377227 h 567350"/>
                <a:gd name="connsiteX2" fmla="*/ 298764 w 1297663"/>
                <a:gd name="connsiteY2" fmla="*/ 404388 h 567350"/>
                <a:gd name="connsiteX3" fmla="*/ 301782 w 1297663"/>
                <a:gd name="connsiteY3" fmla="*/ 567350 h 567350"/>
                <a:gd name="connsiteX4" fmla="*/ 754455 w 1297663"/>
                <a:gd name="connsiteY4" fmla="*/ 555279 h 567350"/>
                <a:gd name="connsiteX5" fmla="*/ 838955 w 1297663"/>
                <a:gd name="connsiteY5" fmla="*/ 555279 h 567350"/>
                <a:gd name="connsiteX6" fmla="*/ 1219200 w 1297663"/>
                <a:gd name="connsiteY6" fmla="*/ 534154 h 567350"/>
                <a:gd name="connsiteX7" fmla="*/ 1282574 w 1297663"/>
                <a:gd name="connsiteY7" fmla="*/ 534154 h 567350"/>
                <a:gd name="connsiteX8" fmla="*/ 1297663 w 1297663"/>
                <a:gd name="connsiteY8" fmla="*/ 534154 h 567350"/>
                <a:gd name="connsiteX9" fmla="*/ 1249378 w 1297663"/>
                <a:gd name="connsiteY9" fmla="*/ 467762 h 567350"/>
                <a:gd name="connsiteX10" fmla="*/ 1222218 w 1297663"/>
                <a:gd name="connsiteY10" fmla="*/ 413441 h 567350"/>
                <a:gd name="connsiteX11" fmla="*/ 1222218 w 1297663"/>
                <a:gd name="connsiteY11" fmla="*/ 334978 h 567350"/>
                <a:gd name="connsiteX12" fmla="*/ 1201093 w 1297663"/>
                <a:gd name="connsiteY12" fmla="*/ 283675 h 567350"/>
                <a:gd name="connsiteX13" fmla="*/ 1201093 w 1297663"/>
                <a:gd name="connsiteY13" fmla="*/ 256515 h 567350"/>
                <a:gd name="connsiteX14" fmla="*/ 1173933 w 1297663"/>
                <a:gd name="connsiteY14" fmla="*/ 229354 h 567350"/>
                <a:gd name="connsiteX15" fmla="*/ 1170915 w 1297663"/>
                <a:gd name="connsiteY15" fmla="*/ 202194 h 567350"/>
                <a:gd name="connsiteX16" fmla="*/ 1134701 w 1297663"/>
                <a:gd name="connsiteY16" fmla="*/ 147873 h 567350"/>
                <a:gd name="connsiteX17" fmla="*/ 1113576 w 1297663"/>
                <a:gd name="connsiteY17" fmla="*/ 75445 h 567350"/>
                <a:gd name="connsiteX18" fmla="*/ 1056238 w 1297663"/>
                <a:gd name="connsiteY18" fmla="*/ 45267 h 567350"/>
                <a:gd name="connsiteX19" fmla="*/ 1001917 w 1297663"/>
                <a:gd name="connsiteY19" fmla="*/ 48285 h 567350"/>
                <a:gd name="connsiteX20" fmla="*/ 983810 w 1297663"/>
                <a:gd name="connsiteY20" fmla="*/ 27160 h 567350"/>
                <a:gd name="connsiteX21" fmla="*/ 935525 w 1297663"/>
                <a:gd name="connsiteY21" fmla="*/ 9053 h 567350"/>
                <a:gd name="connsiteX22" fmla="*/ 872151 w 1297663"/>
                <a:gd name="connsiteY22" fmla="*/ 33196 h 567350"/>
                <a:gd name="connsiteX23" fmla="*/ 802741 w 1297663"/>
                <a:gd name="connsiteY23" fmla="*/ 0 h 567350"/>
                <a:gd name="connsiteX24" fmla="*/ 9054 w 1297663"/>
                <a:gd name="connsiteY24" fmla="*/ 0 h 567350"/>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2151 w 1297663"/>
                <a:gd name="connsiteY22" fmla="*/ 42731 h 576885"/>
                <a:gd name="connsiteX23" fmla="*/ 802741 w 1297663"/>
                <a:gd name="connsiteY23" fmla="*/ 9535 h 576885"/>
                <a:gd name="connsiteX24" fmla="*/ 13813 w 1297663"/>
                <a:gd name="connsiteY24" fmla="*/ 0 h 576885"/>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4530 w 1297663"/>
                <a:gd name="connsiteY22" fmla="*/ 30812 h 576885"/>
                <a:gd name="connsiteX23" fmla="*/ 802741 w 1297663"/>
                <a:gd name="connsiteY23" fmla="*/ 9535 h 576885"/>
                <a:gd name="connsiteX24" fmla="*/ 13813 w 1297663"/>
                <a:gd name="connsiteY24" fmla="*/ 0 h 5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7663" h="576885">
                  <a:moveTo>
                    <a:pt x="13813" y="0"/>
                  </a:moveTo>
                  <a:lnTo>
                    <a:pt x="0" y="386762"/>
                  </a:lnTo>
                  <a:lnTo>
                    <a:pt x="298764" y="413923"/>
                  </a:lnTo>
                  <a:lnTo>
                    <a:pt x="301782" y="576885"/>
                  </a:lnTo>
                  <a:lnTo>
                    <a:pt x="754455" y="564814"/>
                  </a:lnTo>
                  <a:lnTo>
                    <a:pt x="838955" y="564814"/>
                  </a:lnTo>
                  <a:lnTo>
                    <a:pt x="1219200" y="543689"/>
                  </a:lnTo>
                  <a:lnTo>
                    <a:pt x="1282574" y="543689"/>
                  </a:lnTo>
                  <a:lnTo>
                    <a:pt x="1297663" y="543689"/>
                  </a:lnTo>
                  <a:lnTo>
                    <a:pt x="1249378" y="477297"/>
                  </a:lnTo>
                  <a:lnTo>
                    <a:pt x="1222218" y="422976"/>
                  </a:lnTo>
                  <a:lnTo>
                    <a:pt x="1222218" y="344513"/>
                  </a:lnTo>
                  <a:lnTo>
                    <a:pt x="1201093" y="293210"/>
                  </a:lnTo>
                  <a:lnTo>
                    <a:pt x="1201093" y="266050"/>
                  </a:lnTo>
                  <a:lnTo>
                    <a:pt x="1173933" y="238889"/>
                  </a:lnTo>
                  <a:lnTo>
                    <a:pt x="1170915" y="211729"/>
                  </a:lnTo>
                  <a:lnTo>
                    <a:pt x="1134701" y="157408"/>
                  </a:lnTo>
                  <a:lnTo>
                    <a:pt x="1113576" y="84980"/>
                  </a:lnTo>
                  <a:lnTo>
                    <a:pt x="1056238" y="54802"/>
                  </a:lnTo>
                  <a:lnTo>
                    <a:pt x="1001917" y="57820"/>
                  </a:lnTo>
                  <a:lnTo>
                    <a:pt x="983810" y="36695"/>
                  </a:lnTo>
                  <a:lnTo>
                    <a:pt x="935525" y="18588"/>
                  </a:lnTo>
                  <a:lnTo>
                    <a:pt x="874530" y="30812"/>
                  </a:lnTo>
                  <a:lnTo>
                    <a:pt x="802741" y="9535"/>
                  </a:lnTo>
                  <a:lnTo>
                    <a:pt x="13813"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1" name="Freeform 19">
              <a:extLst>
                <a:ext uri="{FF2B5EF4-FFF2-40B4-BE49-F238E27FC236}">
                  <a16:creationId xmlns:a16="http://schemas.microsoft.com/office/drawing/2014/main" id="{0FC99DB6-B69F-4962-8C7D-A9F31708CB5F}"/>
                </a:ext>
              </a:extLst>
            </p:cNvPr>
            <p:cNvSpPr/>
            <p:nvPr/>
          </p:nvSpPr>
          <p:spPr>
            <a:xfrm>
              <a:off x="5395914" y="3327400"/>
              <a:ext cx="1169987" cy="628650"/>
            </a:xfrm>
            <a:custGeom>
              <a:avLst/>
              <a:gdLst>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43755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87505 w 1170915"/>
                <a:gd name="connsiteY7" fmla="*/ 98350 h 618653"/>
                <a:gd name="connsiteX8" fmla="*/ 1068309 w 1170915"/>
                <a:gd name="connsiteY8" fmla="*/ 93552 h 618653"/>
                <a:gd name="connsiteX9" fmla="*/ 1080380 w 1170915"/>
                <a:gd name="connsiteY9" fmla="*/ 45267 h 618653"/>
                <a:gd name="connsiteX10" fmla="*/ 1017006 w 1170915"/>
                <a:gd name="connsiteY10" fmla="*/ 0 h 618653"/>
                <a:gd name="connsiteX11" fmla="*/ 15089 w 1170915"/>
                <a:gd name="connsiteY11" fmla="*/ 21125 h 618653"/>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68309 w 1170915"/>
                <a:gd name="connsiteY8" fmla="*/ 103070 h 628171"/>
                <a:gd name="connsiteX9" fmla="*/ 1080380 w 1170915"/>
                <a:gd name="connsiteY9" fmla="*/ 54785 h 628171"/>
                <a:gd name="connsiteX10" fmla="*/ 1021773 w 1170915"/>
                <a:gd name="connsiteY10" fmla="*/ 0 h 628171"/>
                <a:gd name="connsiteX11" fmla="*/ 15089 w 1170915"/>
                <a:gd name="connsiteY11" fmla="*/ 30643 h 628171"/>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80380 w 1170915"/>
                <a:gd name="connsiteY8" fmla="*/ 54785 h 628171"/>
                <a:gd name="connsiteX9" fmla="*/ 1021773 w 1170915"/>
                <a:gd name="connsiteY9" fmla="*/ 0 h 628171"/>
                <a:gd name="connsiteX10" fmla="*/ 15089 w 1170915"/>
                <a:gd name="connsiteY10" fmla="*/ 30643 h 6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915" h="628171">
                  <a:moveTo>
                    <a:pt x="15089" y="30643"/>
                  </a:moveTo>
                  <a:lnTo>
                    <a:pt x="0" y="628171"/>
                  </a:lnTo>
                  <a:lnTo>
                    <a:pt x="467763" y="625154"/>
                  </a:lnTo>
                  <a:lnTo>
                    <a:pt x="636761" y="622136"/>
                  </a:lnTo>
                  <a:lnTo>
                    <a:pt x="887240" y="597993"/>
                  </a:lnTo>
                  <a:lnTo>
                    <a:pt x="1170915" y="570833"/>
                  </a:lnTo>
                  <a:lnTo>
                    <a:pt x="1153288" y="178516"/>
                  </a:lnTo>
                  <a:cubicBezTo>
                    <a:pt x="1128183" y="154967"/>
                    <a:pt x="1112610" y="131417"/>
                    <a:pt x="1087505" y="107868"/>
                  </a:cubicBezTo>
                  <a:lnTo>
                    <a:pt x="1080380" y="54785"/>
                  </a:lnTo>
                  <a:lnTo>
                    <a:pt x="1021773" y="0"/>
                  </a:lnTo>
                  <a:lnTo>
                    <a:pt x="15089" y="30643"/>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2" name="Freeform 21">
              <a:extLst>
                <a:ext uri="{FF2B5EF4-FFF2-40B4-BE49-F238E27FC236}">
                  <a16:creationId xmlns:a16="http://schemas.microsoft.com/office/drawing/2014/main" id="{C489A147-5D07-4010-8AE9-105AA19F3D55}"/>
                </a:ext>
              </a:extLst>
            </p:cNvPr>
            <p:cNvSpPr/>
            <p:nvPr/>
          </p:nvSpPr>
          <p:spPr>
            <a:xfrm>
              <a:off x="5253039" y="3902076"/>
              <a:ext cx="1390650" cy="677863"/>
            </a:xfrm>
            <a:custGeom>
              <a:avLst/>
              <a:gdLst>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9600 w 1376126"/>
                <a:gd name="connsiteY8" fmla="*/ 540190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6187 w 1376126"/>
                <a:gd name="connsiteY10" fmla="*/ 589252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70091 w 1390176"/>
                <a:gd name="connsiteY26" fmla="*/ 353085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62384 w 1390176"/>
                <a:gd name="connsiteY27" fmla="*/ 196260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924"/>
                <a:gd name="connsiteX1" fmla="*/ 3017 w 1390176"/>
                <a:gd name="connsiteY1" fmla="*/ 147873 h 677924"/>
                <a:gd name="connsiteX2" fmla="*/ 464744 w 1390176"/>
                <a:gd name="connsiteY2" fmla="*/ 156926 h 677924"/>
                <a:gd name="connsiteX3" fmla="*/ 461726 w 1390176"/>
                <a:gd name="connsiteY3" fmla="*/ 513029 h 677924"/>
                <a:gd name="connsiteX4" fmla="*/ 482851 w 1390176"/>
                <a:gd name="connsiteY4" fmla="*/ 525101 h 677924"/>
                <a:gd name="connsiteX5" fmla="*/ 525101 w 1390176"/>
                <a:gd name="connsiteY5" fmla="*/ 528118 h 677924"/>
                <a:gd name="connsiteX6" fmla="*/ 549243 w 1390176"/>
                <a:gd name="connsiteY6" fmla="*/ 534154 h 677924"/>
                <a:gd name="connsiteX7" fmla="*/ 564332 w 1390176"/>
                <a:gd name="connsiteY7" fmla="*/ 546225 h 677924"/>
                <a:gd name="connsiteX8" fmla="*/ 607114 w 1390176"/>
                <a:gd name="connsiteY8" fmla="*/ 550001 h 677924"/>
                <a:gd name="connsiteX9" fmla="*/ 633742 w 1390176"/>
                <a:gd name="connsiteY9" fmla="*/ 585457 h 677924"/>
                <a:gd name="connsiteX10" fmla="*/ 666187 w 1390176"/>
                <a:gd name="connsiteY10" fmla="*/ 589252 h 677924"/>
                <a:gd name="connsiteX11" fmla="*/ 691081 w 1390176"/>
                <a:gd name="connsiteY11" fmla="*/ 597528 h 677924"/>
                <a:gd name="connsiteX12" fmla="*/ 757473 w 1390176"/>
                <a:gd name="connsiteY12" fmla="*/ 585457 h 677924"/>
                <a:gd name="connsiteX13" fmla="*/ 841972 w 1390176"/>
                <a:gd name="connsiteY13" fmla="*/ 630724 h 677924"/>
                <a:gd name="connsiteX14" fmla="*/ 884221 w 1390176"/>
                <a:gd name="connsiteY14" fmla="*/ 615635 h 677924"/>
                <a:gd name="connsiteX15" fmla="*/ 920435 w 1390176"/>
                <a:gd name="connsiteY15" fmla="*/ 642796 h 677924"/>
                <a:gd name="connsiteX16" fmla="*/ 962685 w 1390176"/>
                <a:gd name="connsiteY16" fmla="*/ 636760 h 677924"/>
                <a:gd name="connsiteX17" fmla="*/ 1001917 w 1390176"/>
                <a:gd name="connsiteY17" fmla="*/ 648831 h 677924"/>
                <a:gd name="connsiteX18" fmla="*/ 1038130 w 1390176"/>
                <a:gd name="connsiteY18" fmla="*/ 645813 h 677924"/>
                <a:gd name="connsiteX19" fmla="*/ 1074344 w 1390176"/>
                <a:gd name="connsiteY19" fmla="*/ 663920 h 677924"/>
                <a:gd name="connsiteX20" fmla="*/ 1100043 w 1390176"/>
                <a:gd name="connsiteY20" fmla="*/ 677924 h 677924"/>
                <a:gd name="connsiteX21" fmla="*/ 1146772 w 1390176"/>
                <a:gd name="connsiteY21" fmla="*/ 624689 h 677924"/>
                <a:gd name="connsiteX22" fmla="*/ 1186004 w 1390176"/>
                <a:gd name="connsiteY22" fmla="*/ 615635 h 677924"/>
                <a:gd name="connsiteX23" fmla="*/ 1237307 w 1390176"/>
                <a:gd name="connsiteY23" fmla="*/ 621671 h 677924"/>
                <a:gd name="connsiteX24" fmla="*/ 1270503 w 1390176"/>
                <a:gd name="connsiteY24" fmla="*/ 609600 h 677924"/>
                <a:gd name="connsiteX25" fmla="*/ 1390176 w 1390176"/>
                <a:gd name="connsiteY25" fmla="*/ 677287 h 677924"/>
                <a:gd name="connsiteX26" fmla="*/ 1381761 w 1390176"/>
                <a:gd name="connsiteY26" fmla="*/ 353269 h 677924"/>
                <a:gd name="connsiteX27" fmla="*/ 1362384 w 1390176"/>
                <a:gd name="connsiteY27" fmla="*/ 196260 h 677924"/>
                <a:gd name="connsiteX28" fmla="*/ 1333877 w 1390176"/>
                <a:gd name="connsiteY28" fmla="*/ 90534 h 677924"/>
                <a:gd name="connsiteX29" fmla="*/ 1312752 w 1390176"/>
                <a:gd name="connsiteY29" fmla="*/ 0 h 677924"/>
                <a:gd name="connsiteX30" fmla="*/ 742384 w 1390176"/>
                <a:gd name="connsiteY30" fmla="*/ 45267 h 677924"/>
                <a:gd name="connsiteX31" fmla="*/ 0 w 1390176"/>
                <a:gd name="connsiteY31" fmla="*/ 51303 h 6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0176" h="677924">
                  <a:moveTo>
                    <a:pt x="0" y="51303"/>
                  </a:moveTo>
                  <a:cubicBezTo>
                    <a:pt x="1006" y="83493"/>
                    <a:pt x="2011" y="115683"/>
                    <a:pt x="3017" y="147873"/>
                  </a:cubicBezTo>
                  <a:lnTo>
                    <a:pt x="464744" y="156926"/>
                  </a:lnTo>
                  <a:lnTo>
                    <a:pt x="461726" y="513029"/>
                  </a:lnTo>
                  <a:lnTo>
                    <a:pt x="482851" y="525101"/>
                  </a:lnTo>
                  <a:lnTo>
                    <a:pt x="525101" y="528118"/>
                  </a:lnTo>
                  <a:lnTo>
                    <a:pt x="549243" y="534154"/>
                  </a:lnTo>
                  <a:lnTo>
                    <a:pt x="564332" y="546225"/>
                  </a:lnTo>
                  <a:lnTo>
                    <a:pt x="607114" y="550001"/>
                  </a:lnTo>
                  <a:lnTo>
                    <a:pt x="633742" y="585457"/>
                  </a:lnTo>
                  <a:lnTo>
                    <a:pt x="666187" y="589252"/>
                  </a:lnTo>
                  <a:lnTo>
                    <a:pt x="691081" y="597528"/>
                  </a:lnTo>
                  <a:lnTo>
                    <a:pt x="757473" y="585457"/>
                  </a:lnTo>
                  <a:lnTo>
                    <a:pt x="841972" y="630724"/>
                  </a:lnTo>
                  <a:lnTo>
                    <a:pt x="884221" y="615635"/>
                  </a:lnTo>
                  <a:lnTo>
                    <a:pt x="920435" y="642796"/>
                  </a:lnTo>
                  <a:lnTo>
                    <a:pt x="962685" y="636760"/>
                  </a:lnTo>
                  <a:lnTo>
                    <a:pt x="1001917" y="648831"/>
                  </a:lnTo>
                  <a:lnTo>
                    <a:pt x="1038130" y="645813"/>
                  </a:lnTo>
                  <a:lnTo>
                    <a:pt x="1074344" y="663920"/>
                  </a:lnTo>
                  <a:lnTo>
                    <a:pt x="1100043" y="677924"/>
                  </a:lnTo>
                  <a:lnTo>
                    <a:pt x="1146772" y="624689"/>
                  </a:lnTo>
                  <a:lnTo>
                    <a:pt x="1186004" y="615635"/>
                  </a:lnTo>
                  <a:lnTo>
                    <a:pt x="1237307" y="621671"/>
                  </a:lnTo>
                  <a:lnTo>
                    <a:pt x="1270503" y="609600"/>
                  </a:lnTo>
                  <a:lnTo>
                    <a:pt x="1390176" y="677287"/>
                  </a:lnTo>
                  <a:lnTo>
                    <a:pt x="1381761" y="353269"/>
                  </a:lnTo>
                  <a:lnTo>
                    <a:pt x="1362384" y="196260"/>
                  </a:lnTo>
                  <a:lnTo>
                    <a:pt x="1333877" y="90534"/>
                  </a:lnTo>
                  <a:lnTo>
                    <a:pt x="1312752" y="0"/>
                  </a:lnTo>
                  <a:lnTo>
                    <a:pt x="742384" y="45267"/>
                  </a:lnTo>
                  <a:lnTo>
                    <a:pt x="0" y="51303"/>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3" name="Freeform 22">
              <a:extLst>
                <a:ext uri="{FF2B5EF4-FFF2-40B4-BE49-F238E27FC236}">
                  <a16:creationId xmlns:a16="http://schemas.microsoft.com/office/drawing/2014/main" id="{824C4CE3-79CC-4967-B483-D204C1F95502}"/>
                </a:ext>
              </a:extLst>
            </p:cNvPr>
            <p:cNvSpPr/>
            <p:nvPr/>
          </p:nvSpPr>
          <p:spPr>
            <a:xfrm>
              <a:off x="6594475" y="3932238"/>
              <a:ext cx="750888" cy="741362"/>
            </a:xfrm>
            <a:custGeom>
              <a:avLst/>
              <a:gdLst>
                <a:gd name="connsiteX0" fmla="*/ 0 w 751437"/>
                <a:gd name="connsiteY0" fmla="*/ 75445 h 742384"/>
                <a:gd name="connsiteX1" fmla="*/ 36213 w 751437"/>
                <a:gd name="connsiteY1" fmla="*/ 347049 h 742384"/>
                <a:gd name="connsiteX2" fmla="*/ 42249 w 751437"/>
                <a:gd name="connsiteY2" fmla="*/ 633742 h 742384"/>
                <a:gd name="connsiteX3" fmla="*/ 96570 w 751437"/>
                <a:gd name="connsiteY3" fmla="*/ 618653 h 742384"/>
                <a:gd name="connsiteX4" fmla="*/ 114677 w 751437"/>
                <a:gd name="connsiteY4" fmla="*/ 636760 h 742384"/>
                <a:gd name="connsiteX5" fmla="*/ 123730 w 751437"/>
                <a:gd name="connsiteY5" fmla="*/ 742384 h 742384"/>
                <a:gd name="connsiteX6" fmla="*/ 407405 w 751437"/>
                <a:gd name="connsiteY6" fmla="*/ 712206 h 742384"/>
                <a:gd name="connsiteX7" fmla="*/ 579421 w 751437"/>
                <a:gd name="connsiteY7" fmla="*/ 685045 h 742384"/>
                <a:gd name="connsiteX8" fmla="*/ 588475 w 751437"/>
                <a:gd name="connsiteY8" fmla="*/ 700134 h 742384"/>
                <a:gd name="connsiteX9" fmla="*/ 597528 w 751437"/>
                <a:gd name="connsiteY9" fmla="*/ 597528 h 742384"/>
                <a:gd name="connsiteX10" fmla="*/ 573386 w 751437"/>
                <a:gd name="connsiteY10" fmla="*/ 537172 h 742384"/>
                <a:gd name="connsiteX11" fmla="*/ 594510 w 751437"/>
                <a:gd name="connsiteY11" fmla="*/ 473798 h 742384"/>
                <a:gd name="connsiteX12" fmla="*/ 642796 w 751437"/>
                <a:gd name="connsiteY12" fmla="*/ 395334 h 742384"/>
                <a:gd name="connsiteX13" fmla="*/ 651849 w 751437"/>
                <a:gd name="connsiteY13" fmla="*/ 365156 h 742384"/>
                <a:gd name="connsiteX14" fmla="*/ 648831 w 751437"/>
                <a:gd name="connsiteY14" fmla="*/ 341014 h 742384"/>
                <a:gd name="connsiteX15" fmla="*/ 691081 w 751437"/>
                <a:gd name="connsiteY15" fmla="*/ 274622 h 742384"/>
                <a:gd name="connsiteX16" fmla="*/ 700134 w 751437"/>
                <a:gd name="connsiteY16" fmla="*/ 223319 h 742384"/>
                <a:gd name="connsiteX17" fmla="*/ 694099 w 751437"/>
                <a:gd name="connsiteY17" fmla="*/ 205212 h 742384"/>
                <a:gd name="connsiteX18" fmla="*/ 727295 w 751437"/>
                <a:gd name="connsiteY18" fmla="*/ 172016 h 742384"/>
                <a:gd name="connsiteX19" fmla="*/ 718241 w 751437"/>
                <a:gd name="connsiteY19" fmla="*/ 141837 h 742384"/>
                <a:gd name="connsiteX20" fmla="*/ 751437 w 751437"/>
                <a:gd name="connsiteY20" fmla="*/ 72427 h 742384"/>
                <a:gd name="connsiteX21" fmla="*/ 685045 w 751437"/>
                <a:gd name="connsiteY21" fmla="*/ 72427 h 742384"/>
                <a:gd name="connsiteX22" fmla="*/ 660903 w 751437"/>
                <a:gd name="connsiteY22" fmla="*/ 57338 h 742384"/>
                <a:gd name="connsiteX23" fmla="*/ 669956 w 751437"/>
                <a:gd name="connsiteY23" fmla="*/ 0 h 742384"/>
                <a:gd name="connsiteX24" fmla="*/ 669956 w 751437"/>
                <a:gd name="connsiteY24" fmla="*/ 0 h 742384"/>
                <a:gd name="connsiteX25" fmla="*/ 322906 w 751437"/>
                <a:gd name="connsiteY25" fmla="*/ 30178 h 742384"/>
                <a:gd name="connsiteX26" fmla="*/ 162962 w 751437"/>
                <a:gd name="connsiteY26" fmla="*/ 48285 h 742384"/>
                <a:gd name="connsiteX27" fmla="*/ 0 w 751437"/>
                <a:gd name="connsiteY27"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6570 w 751437"/>
                <a:gd name="connsiteY4" fmla="*/ 618653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1803 w 751437"/>
                <a:gd name="connsiteY4" fmla="*/ 628191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437" h="742384">
                  <a:moveTo>
                    <a:pt x="0" y="75445"/>
                  </a:moveTo>
                  <a:lnTo>
                    <a:pt x="36213" y="347049"/>
                  </a:lnTo>
                  <a:lnTo>
                    <a:pt x="42249" y="633742"/>
                  </a:lnTo>
                  <a:cubicBezTo>
                    <a:pt x="44847" y="632598"/>
                    <a:pt x="52211" y="645762"/>
                    <a:pt x="54809" y="644618"/>
                  </a:cubicBezTo>
                  <a:lnTo>
                    <a:pt x="91803" y="628191"/>
                  </a:lnTo>
                  <a:lnTo>
                    <a:pt x="114677" y="636760"/>
                  </a:lnTo>
                  <a:lnTo>
                    <a:pt x="123730" y="742384"/>
                  </a:lnTo>
                  <a:lnTo>
                    <a:pt x="407405" y="712206"/>
                  </a:lnTo>
                  <a:lnTo>
                    <a:pt x="579421" y="685045"/>
                  </a:lnTo>
                  <a:lnTo>
                    <a:pt x="588475" y="700134"/>
                  </a:lnTo>
                  <a:lnTo>
                    <a:pt x="597528" y="597528"/>
                  </a:lnTo>
                  <a:lnTo>
                    <a:pt x="573386" y="537172"/>
                  </a:lnTo>
                  <a:lnTo>
                    <a:pt x="594510" y="473798"/>
                  </a:lnTo>
                  <a:lnTo>
                    <a:pt x="642796" y="395334"/>
                  </a:lnTo>
                  <a:lnTo>
                    <a:pt x="651849" y="365156"/>
                  </a:lnTo>
                  <a:lnTo>
                    <a:pt x="648831" y="341014"/>
                  </a:lnTo>
                  <a:lnTo>
                    <a:pt x="691081" y="274622"/>
                  </a:lnTo>
                  <a:lnTo>
                    <a:pt x="700134" y="223319"/>
                  </a:lnTo>
                  <a:lnTo>
                    <a:pt x="694099" y="205212"/>
                  </a:lnTo>
                  <a:lnTo>
                    <a:pt x="727295" y="172016"/>
                  </a:lnTo>
                  <a:lnTo>
                    <a:pt x="718241" y="141837"/>
                  </a:lnTo>
                  <a:lnTo>
                    <a:pt x="751437" y="72427"/>
                  </a:lnTo>
                  <a:lnTo>
                    <a:pt x="685045" y="72427"/>
                  </a:lnTo>
                  <a:lnTo>
                    <a:pt x="660903" y="57338"/>
                  </a:lnTo>
                  <a:lnTo>
                    <a:pt x="669956" y="0"/>
                  </a:lnTo>
                  <a:lnTo>
                    <a:pt x="669956" y="0"/>
                  </a:lnTo>
                  <a:lnTo>
                    <a:pt x="322906" y="30178"/>
                  </a:lnTo>
                  <a:lnTo>
                    <a:pt x="162962" y="48285"/>
                  </a:lnTo>
                  <a:lnTo>
                    <a:pt x="0" y="75445"/>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4" name="Freeform 23">
              <a:extLst>
                <a:ext uri="{FF2B5EF4-FFF2-40B4-BE49-F238E27FC236}">
                  <a16:creationId xmlns:a16="http://schemas.microsoft.com/office/drawing/2014/main" id="{1ED0F1BA-8B2F-4DCB-80C0-E950F4526028}"/>
                </a:ext>
              </a:extLst>
            </p:cNvPr>
            <p:cNvSpPr/>
            <p:nvPr/>
          </p:nvSpPr>
          <p:spPr>
            <a:xfrm>
              <a:off x="7151689" y="4148138"/>
              <a:ext cx="528637" cy="969962"/>
            </a:xfrm>
            <a:custGeom>
              <a:avLst/>
              <a:gdLst>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63374 w 528118"/>
                <a:gd name="connsiteY7" fmla="*/ 600546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49101 w 528118"/>
                <a:gd name="connsiteY7" fmla="*/ 593411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8118" h="968721">
                  <a:moveTo>
                    <a:pt x="132784" y="54321"/>
                  </a:moveTo>
                  <a:lnTo>
                    <a:pt x="87516" y="126748"/>
                  </a:lnTo>
                  <a:lnTo>
                    <a:pt x="93552" y="162962"/>
                  </a:lnTo>
                  <a:lnTo>
                    <a:pt x="30178" y="265568"/>
                  </a:lnTo>
                  <a:lnTo>
                    <a:pt x="9053" y="322907"/>
                  </a:lnTo>
                  <a:lnTo>
                    <a:pt x="36213" y="392317"/>
                  </a:lnTo>
                  <a:lnTo>
                    <a:pt x="42249" y="494923"/>
                  </a:lnTo>
                  <a:lnTo>
                    <a:pt x="49101" y="593411"/>
                  </a:lnTo>
                  <a:lnTo>
                    <a:pt x="39231" y="621671"/>
                  </a:lnTo>
                  <a:lnTo>
                    <a:pt x="54320" y="669956"/>
                  </a:lnTo>
                  <a:lnTo>
                    <a:pt x="27160" y="703152"/>
                  </a:lnTo>
                  <a:lnTo>
                    <a:pt x="21124" y="718242"/>
                  </a:lnTo>
                  <a:lnTo>
                    <a:pt x="3017" y="742384"/>
                  </a:lnTo>
                  <a:cubicBezTo>
                    <a:pt x="2011" y="774574"/>
                    <a:pt x="1006" y="806764"/>
                    <a:pt x="0" y="838954"/>
                  </a:cubicBezTo>
                  <a:lnTo>
                    <a:pt x="3017" y="851026"/>
                  </a:lnTo>
                  <a:lnTo>
                    <a:pt x="238407" y="826883"/>
                  </a:lnTo>
                  <a:lnTo>
                    <a:pt x="280657" y="817830"/>
                  </a:lnTo>
                  <a:lnTo>
                    <a:pt x="298764" y="838954"/>
                  </a:lnTo>
                  <a:lnTo>
                    <a:pt x="301782" y="866115"/>
                  </a:lnTo>
                  <a:lnTo>
                    <a:pt x="298764" y="902329"/>
                  </a:lnTo>
                  <a:lnTo>
                    <a:pt x="325924" y="923453"/>
                  </a:lnTo>
                  <a:lnTo>
                    <a:pt x="334978" y="962685"/>
                  </a:lnTo>
                  <a:lnTo>
                    <a:pt x="347049" y="968721"/>
                  </a:lnTo>
                  <a:lnTo>
                    <a:pt x="425512" y="917418"/>
                  </a:lnTo>
                  <a:lnTo>
                    <a:pt x="446637" y="911382"/>
                  </a:lnTo>
                  <a:lnTo>
                    <a:pt x="476815" y="905346"/>
                  </a:lnTo>
                  <a:lnTo>
                    <a:pt x="506994" y="914400"/>
                  </a:lnTo>
                  <a:lnTo>
                    <a:pt x="528118" y="887240"/>
                  </a:lnTo>
                  <a:lnTo>
                    <a:pt x="494922" y="488887"/>
                  </a:lnTo>
                  <a:lnTo>
                    <a:pt x="485869" y="277640"/>
                  </a:lnTo>
                  <a:lnTo>
                    <a:pt x="455691" y="0"/>
                  </a:lnTo>
                  <a:lnTo>
                    <a:pt x="446637" y="15089"/>
                  </a:lnTo>
                  <a:lnTo>
                    <a:pt x="404388" y="12071"/>
                  </a:lnTo>
                  <a:lnTo>
                    <a:pt x="132784" y="54321"/>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5" name="Freeform 24">
              <a:extLst>
                <a:ext uri="{FF2B5EF4-FFF2-40B4-BE49-F238E27FC236}">
                  <a16:creationId xmlns:a16="http://schemas.microsoft.com/office/drawing/2014/main" id="{E3B100D5-33F3-48B2-BB52-EA5C79E49E5B}"/>
                </a:ext>
              </a:extLst>
            </p:cNvPr>
            <p:cNvSpPr/>
            <p:nvPr/>
          </p:nvSpPr>
          <p:spPr>
            <a:xfrm>
              <a:off x="6351588" y="3185319"/>
              <a:ext cx="1090612" cy="830262"/>
            </a:xfrm>
            <a:custGeom>
              <a:avLst/>
              <a:gdLst>
                <a:gd name="connsiteX0" fmla="*/ 0 w 1089433"/>
                <a:gd name="connsiteY0" fmla="*/ 63374 h 826883"/>
                <a:gd name="connsiteX1" fmla="*/ 57338 w 1089433"/>
                <a:gd name="connsiteY1" fmla="*/ 159945 h 826883"/>
                <a:gd name="connsiteX2" fmla="*/ 117695 w 1089433"/>
                <a:gd name="connsiteY2" fmla="*/ 202194 h 826883"/>
                <a:gd name="connsiteX3" fmla="*/ 120713 w 1089433"/>
                <a:gd name="connsiteY3" fmla="*/ 262550 h 826883"/>
                <a:gd name="connsiteX4" fmla="*/ 193140 w 1089433"/>
                <a:gd name="connsiteY4" fmla="*/ 331960 h 826883"/>
                <a:gd name="connsiteX5" fmla="*/ 214265 w 1089433"/>
                <a:gd name="connsiteY5" fmla="*/ 721259 h 826883"/>
                <a:gd name="connsiteX6" fmla="*/ 247461 w 1089433"/>
                <a:gd name="connsiteY6" fmla="*/ 826883 h 826883"/>
                <a:gd name="connsiteX7" fmla="*/ 905346 w 1089433"/>
                <a:gd name="connsiteY7" fmla="*/ 754455 h 826883"/>
                <a:gd name="connsiteX8" fmla="*/ 908364 w 1089433"/>
                <a:gd name="connsiteY8" fmla="*/ 805758 h 826883"/>
                <a:gd name="connsiteX9" fmla="*/ 932507 w 1089433"/>
                <a:gd name="connsiteY9" fmla="*/ 823865 h 826883"/>
                <a:gd name="connsiteX10" fmla="*/ 989845 w 1089433"/>
                <a:gd name="connsiteY10" fmla="*/ 823865 h 826883"/>
                <a:gd name="connsiteX11" fmla="*/ 998899 w 1089433"/>
                <a:gd name="connsiteY11" fmla="*/ 799723 h 826883"/>
                <a:gd name="connsiteX12" fmla="*/ 995881 w 1089433"/>
                <a:gd name="connsiteY12" fmla="*/ 772562 h 826883"/>
                <a:gd name="connsiteX13" fmla="*/ 1029077 w 1089433"/>
                <a:gd name="connsiteY13" fmla="*/ 700135 h 826883"/>
                <a:gd name="connsiteX14" fmla="*/ 1056237 w 1089433"/>
                <a:gd name="connsiteY14" fmla="*/ 675992 h 826883"/>
                <a:gd name="connsiteX15" fmla="*/ 1089433 w 1089433"/>
                <a:gd name="connsiteY15" fmla="*/ 682028 h 826883"/>
                <a:gd name="connsiteX16" fmla="*/ 1068309 w 1089433"/>
                <a:gd name="connsiteY16" fmla="*/ 648832 h 826883"/>
                <a:gd name="connsiteX17" fmla="*/ 1065291 w 1089433"/>
                <a:gd name="connsiteY17" fmla="*/ 597529 h 826883"/>
                <a:gd name="connsiteX18" fmla="*/ 1035113 w 1089433"/>
                <a:gd name="connsiteY18" fmla="*/ 588475 h 826883"/>
                <a:gd name="connsiteX19" fmla="*/ 1001917 w 1089433"/>
                <a:gd name="connsiteY19" fmla="*/ 576404 h 826883"/>
                <a:gd name="connsiteX20" fmla="*/ 977774 w 1089433"/>
                <a:gd name="connsiteY20" fmla="*/ 528119 h 826883"/>
                <a:gd name="connsiteX21" fmla="*/ 965703 w 1089433"/>
                <a:gd name="connsiteY21" fmla="*/ 479834 h 826883"/>
                <a:gd name="connsiteX22" fmla="*/ 935525 w 1089433"/>
                <a:gd name="connsiteY22" fmla="*/ 461727 h 826883"/>
                <a:gd name="connsiteX23" fmla="*/ 872150 w 1089433"/>
                <a:gd name="connsiteY23" fmla="*/ 422495 h 826883"/>
                <a:gd name="connsiteX24" fmla="*/ 829901 w 1089433"/>
                <a:gd name="connsiteY24" fmla="*/ 356103 h 826883"/>
                <a:gd name="connsiteX25" fmla="*/ 838954 w 1089433"/>
                <a:gd name="connsiteY25" fmla="*/ 328943 h 826883"/>
                <a:gd name="connsiteX26" fmla="*/ 866115 w 1089433"/>
                <a:gd name="connsiteY26" fmla="*/ 301782 h 826883"/>
                <a:gd name="connsiteX27" fmla="*/ 817830 w 1089433"/>
                <a:gd name="connsiteY27" fmla="*/ 256515 h 826883"/>
                <a:gd name="connsiteX28" fmla="*/ 805758 w 1089433"/>
                <a:gd name="connsiteY28" fmla="*/ 271604 h 826883"/>
                <a:gd name="connsiteX29" fmla="*/ 787651 w 1089433"/>
                <a:gd name="connsiteY29" fmla="*/ 277640 h 826883"/>
                <a:gd name="connsiteX30" fmla="*/ 766527 w 1089433"/>
                <a:gd name="connsiteY30" fmla="*/ 241426 h 826883"/>
                <a:gd name="connsiteX31" fmla="*/ 745402 w 1089433"/>
                <a:gd name="connsiteY31" fmla="*/ 181069 h 826883"/>
                <a:gd name="connsiteX32" fmla="*/ 712206 w 1089433"/>
                <a:gd name="connsiteY32" fmla="*/ 168998 h 826883"/>
                <a:gd name="connsiteX33" fmla="*/ 675992 w 1089433"/>
                <a:gd name="connsiteY33" fmla="*/ 156927 h 826883"/>
                <a:gd name="connsiteX34" fmla="*/ 657885 w 1089433"/>
                <a:gd name="connsiteY34" fmla="*/ 141838 h 826883"/>
                <a:gd name="connsiteX35" fmla="*/ 648831 w 1089433"/>
                <a:gd name="connsiteY35" fmla="*/ 90535 h 826883"/>
                <a:gd name="connsiteX36" fmla="*/ 639778 w 1089433"/>
                <a:gd name="connsiteY36" fmla="*/ 57339 h 826883"/>
                <a:gd name="connsiteX37" fmla="*/ 633742 w 1089433"/>
                <a:gd name="connsiteY37" fmla="*/ 24143 h 826883"/>
                <a:gd name="connsiteX38" fmla="*/ 576404 w 1089433"/>
                <a:gd name="connsiteY38" fmla="*/ 0 h 826883"/>
                <a:gd name="connsiteX39" fmla="*/ 0 w 1089433"/>
                <a:gd name="connsiteY39" fmla="*/ 63374 h 826883"/>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56237 w 1089433"/>
                <a:gd name="connsiteY14" fmla="*/ 675992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60995 w 1089433"/>
                <a:gd name="connsiteY14" fmla="*/ 687895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89433" h="829264">
                  <a:moveTo>
                    <a:pt x="0" y="63374"/>
                  </a:moveTo>
                  <a:lnTo>
                    <a:pt x="57338" y="159945"/>
                  </a:lnTo>
                  <a:lnTo>
                    <a:pt x="117695" y="202194"/>
                  </a:lnTo>
                  <a:lnTo>
                    <a:pt x="120713" y="262550"/>
                  </a:lnTo>
                  <a:lnTo>
                    <a:pt x="193140" y="331960"/>
                  </a:lnTo>
                  <a:lnTo>
                    <a:pt x="214265" y="721259"/>
                  </a:lnTo>
                  <a:lnTo>
                    <a:pt x="235568" y="829264"/>
                  </a:lnTo>
                  <a:lnTo>
                    <a:pt x="905346" y="754455"/>
                  </a:lnTo>
                  <a:lnTo>
                    <a:pt x="908364" y="805758"/>
                  </a:lnTo>
                  <a:lnTo>
                    <a:pt x="932507" y="823865"/>
                  </a:lnTo>
                  <a:lnTo>
                    <a:pt x="989845" y="823865"/>
                  </a:lnTo>
                  <a:lnTo>
                    <a:pt x="998899" y="799723"/>
                  </a:lnTo>
                  <a:lnTo>
                    <a:pt x="995881" y="772562"/>
                  </a:lnTo>
                  <a:lnTo>
                    <a:pt x="1029077" y="700135"/>
                  </a:lnTo>
                  <a:lnTo>
                    <a:pt x="1060995" y="687895"/>
                  </a:lnTo>
                  <a:lnTo>
                    <a:pt x="1089433" y="682028"/>
                  </a:lnTo>
                  <a:lnTo>
                    <a:pt x="1068309" y="648832"/>
                  </a:lnTo>
                  <a:lnTo>
                    <a:pt x="1065291" y="597529"/>
                  </a:lnTo>
                  <a:lnTo>
                    <a:pt x="1035113" y="588475"/>
                  </a:lnTo>
                  <a:lnTo>
                    <a:pt x="1001917" y="576404"/>
                  </a:lnTo>
                  <a:lnTo>
                    <a:pt x="977774" y="528119"/>
                  </a:lnTo>
                  <a:lnTo>
                    <a:pt x="965703" y="479834"/>
                  </a:lnTo>
                  <a:lnTo>
                    <a:pt x="935525" y="461727"/>
                  </a:lnTo>
                  <a:lnTo>
                    <a:pt x="872150" y="422495"/>
                  </a:lnTo>
                  <a:lnTo>
                    <a:pt x="829901" y="356103"/>
                  </a:lnTo>
                  <a:lnTo>
                    <a:pt x="838954" y="328943"/>
                  </a:lnTo>
                  <a:lnTo>
                    <a:pt x="866115" y="301782"/>
                  </a:lnTo>
                  <a:lnTo>
                    <a:pt x="817830" y="256515"/>
                  </a:lnTo>
                  <a:lnTo>
                    <a:pt x="805758" y="271604"/>
                  </a:lnTo>
                  <a:lnTo>
                    <a:pt x="787651" y="277640"/>
                  </a:lnTo>
                  <a:lnTo>
                    <a:pt x="766527" y="241426"/>
                  </a:lnTo>
                  <a:lnTo>
                    <a:pt x="745402" y="181069"/>
                  </a:lnTo>
                  <a:lnTo>
                    <a:pt x="712206" y="168998"/>
                  </a:lnTo>
                  <a:lnTo>
                    <a:pt x="675992" y="156927"/>
                  </a:lnTo>
                  <a:lnTo>
                    <a:pt x="657885" y="141838"/>
                  </a:lnTo>
                  <a:lnTo>
                    <a:pt x="648831" y="90535"/>
                  </a:lnTo>
                  <a:lnTo>
                    <a:pt x="639778" y="57339"/>
                  </a:lnTo>
                  <a:lnTo>
                    <a:pt x="633742" y="24143"/>
                  </a:lnTo>
                  <a:lnTo>
                    <a:pt x="576404" y="0"/>
                  </a:lnTo>
                  <a:lnTo>
                    <a:pt x="0" y="63374"/>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6" name="Freeform 26">
              <a:extLst>
                <a:ext uri="{FF2B5EF4-FFF2-40B4-BE49-F238E27FC236}">
                  <a16:creationId xmlns:a16="http://schemas.microsoft.com/office/drawing/2014/main" id="{F3C884BE-A9A9-431A-AE2A-5C1515AADC43}"/>
                </a:ext>
              </a:extLst>
            </p:cNvPr>
            <p:cNvSpPr/>
            <p:nvPr/>
          </p:nvSpPr>
          <p:spPr>
            <a:xfrm>
              <a:off x="6654801" y="1973263"/>
              <a:ext cx="828675" cy="823912"/>
            </a:xfrm>
            <a:custGeom>
              <a:avLst/>
              <a:gdLst>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56515 w 829901"/>
                <a:gd name="connsiteY14" fmla="*/ 561315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0221 w 829901"/>
                <a:gd name="connsiteY10" fmla="*/ 468870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27160 w 829901"/>
                <a:gd name="connsiteY6" fmla="*/ 380246 h 823866"/>
                <a:gd name="connsiteX7" fmla="*/ 36214 w 829901"/>
                <a:gd name="connsiteY7" fmla="*/ 446638 h 823866"/>
                <a:gd name="connsiteX8" fmla="*/ 75446 w 829901"/>
                <a:gd name="connsiteY8" fmla="*/ 449656 h 823866"/>
                <a:gd name="connsiteX9" fmla="*/ 100221 w 829901"/>
                <a:gd name="connsiteY9" fmla="*/ 468870 h 823866"/>
                <a:gd name="connsiteX10" fmla="*/ 138967 w 829901"/>
                <a:gd name="connsiteY10" fmla="*/ 486341 h 823866"/>
                <a:gd name="connsiteX11" fmla="*/ 175815 w 829901"/>
                <a:gd name="connsiteY11" fmla="*/ 538280 h 823866"/>
                <a:gd name="connsiteX12" fmla="*/ 220301 w 829901"/>
                <a:gd name="connsiteY12" fmla="*/ 537173 h 823866"/>
                <a:gd name="connsiteX13" fmla="*/ 249361 w 829901"/>
                <a:gd name="connsiteY13" fmla="*/ 585126 h 823866"/>
                <a:gd name="connsiteX14" fmla="*/ 277640 w 829901"/>
                <a:gd name="connsiteY14" fmla="*/ 564333 h 823866"/>
                <a:gd name="connsiteX15" fmla="*/ 292729 w 829901"/>
                <a:gd name="connsiteY15" fmla="*/ 618654 h 823866"/>
                <a:gd name="connsiteX16" fmla="*/ 292729 w 829901"/>
                <a:gd name="connsiteY16" fmla="*/ 636761 h 823866"/>
                <a:gd name="connsiteX17" fmla="*/ 301782 w 829901"/>
                <a:gd name="connsiteY17" fmla="*/ 666939 h 823866"/>
                <a:gd name="connsiteX18" fmla="*/ 298764 w 829901"/>
                <a:gd name="connsiteY18" fmla="*/ 682028 h 823866"/>
                <a:gd name="connsiteX19" fmla="*/ 304800 w 829901"/>
                <a:gd name="connsiteY19" fmla="*/ 697117 h 823866"/>
                <a:gd name="connsiteX20" fmla="*/ 301782 w 829901"/>
                <a:gd name="connsiteY20" fmla="*/ 763509 h 823866"/>
                <a:gd name="connsiteX21" fmla="*/ 337996 w 829901"/>
                <a:gd name="connsiteY21" fmla="*/ 793688 h 823866"/>
                <a:gd name="connsiteX22" fmla="*/ 380246 w 829901"/>
                <a:gd name="connsiteY22" fmla="*/ 808777 h 823866"/>
                <a:gd name="connsiteX23" fmla="*/ 404388 w 829901"/>
                <a:gd name="connsiteY23" fmla="*/ 823866 h 823866"/>
                <a:gd name="connsiteX24" fmla="*/ 473798 w 829901"/>
                <a:gd name="connsiteY24" fmla="*/ 808777 h 823866"/>
                <a:gd name="connsiteX25" fmla="*/ 790669 w 829901"/>
                <a:gd name="connsiteY25" fmla="*/ 751438 h 823866"/>
                <a:gd name="connsiteX26" fmla="*/ 802741 w 829901"/>
                <a:gd name="connsiteY26" fmla="*/ 751438 h 823866"/>
                <a:gd name="connsiteX27" fmla="*/ 802741 w 829901"/>
                <a:gd name="connsiteY27" fmla="*/ 688064 h 823866"/>
                <a:gd name="connsiteX28" fmla="*/ 766527 w 829901"/>
                <a:gd name="connsiteY28" fmla="*/ 579422 h 823866"/>
                <a:gd name="connsiteX29" fmla="*/ 772562 w 829901"/>
                <a:gd name="connsiteY29" fmla="*/ 522084 h 823866"/>
                <a:gd name="connsiteX30" fmla="*/ 757473 w 829901"/>
                <a:gd name="connsiteY30" fmla="*/ 473798 h 823866"/>
                <a:gd name="connsiteX31" fmla="*/ 778598 w 829901"/>
                <a:gd name="connsiteY31" fmla="*/ 443620 h 823866"/>
                <a:gd name="connsiteX32" fmla="*/ 781616 w 829901"/>
                <a:gd name="connsiteY32" fmla="*/ 407406 h 823866"/>
                <a:gd name="connsiteX33" fmla="*/ 772562 w 829901"/>
                <a:gd name="connsiteY33" fmla="*/ 353086 h 823866"/>
                <a:gd name="connsiteX34" fmla="*/ 811794 w 829901"/>
                <a:gd name="connsiteY34" fmla="*/ 292729 h 823866"/>
                <a:gd name="connsiteX35" fmla="*/ 829901 w 829901"/>
                <a:gd name="connsiteY35" fmla="*/ 226337 h 823866"/>
                <a:gd name="connsiteX36" fmla="*/ 823865 w 829901"/>
                <a:gd name="connsiteY36" fmla="*/ 220301 h 823866"/>
                <a:gd name="connsiteX37" fmla="*/ 805758 w 829901"/>
                <a:gd name="connsiteY37" fmla="*/ 235391 h 823866"/>
                <a:gd name="connsiteX38" fmla="*/ 787651 w 829901"/>
                <a:gd name="connsiteY38" fmla="*/ 271604 h 823866"/>
                <a:gd name="connsiteX39" fmla="*/ 769545 w 829901"/>
                <a:gd name="connsiteY39" fmla="*/ 307818 h 823866"/>
                <a:gd name="connsiteX40" fmla="*/ 751438 w 829901"/>
                <a:gd name="connsiteY40" fmla="*/ 316872 h 823866"/>
                <a:gd name="connsiteX41" fmla="*/ 745402 w 829901"/>
                <a:gd name="connsiteY41" fmla="*/ 341014 h 823866"/>
                <a:gd name="connsiteX42" fmla="*/ 727295 w 829901"/>
                <a:gd name="connsiteY42" fmla="*/ 362139 h 823866"/>
                <a:gd name="connsiteX43" fmla="*/ 715224 w 829901"/>
                <a:gd name="connsiteY43" fmla="*/ 371193 h 823866"/>
                <a:gd name="connsiteX44" fmla="*/ 715224 w 829901"/>
                <a:gd name="connsiteY44" fmla="*/ 371193 h 823866"/>
                <a:gd name="connsiteX45" fmla="*/ 715224 w 829901"/>
                <a:gd name="connsiteY45" fmla="*/ 371193 h 823866"/>
                <a:gd name="connsiteX46" fmla="*/ 721259 w 829901"/>
                <a:gd name="connsiteY46" fmla="*/ 316872 h 823866"/>
                <a:gd name="connsiteX47" fmla="*/ 718242 w 829901"/>
                <a:gd name="connsiteY47" fmla="*/ 301783 h 823866"/>
                <a:gd name="connsiteX48" fmla="*/ 730313 w 829901"/>
                <a:gd name="connsiteY48" fmla="*/ 265569 h 823866"/>
                <a:gd name="connsiteX49" fmla="*/ 727295 w 829901"/>
                <a:gd name="connsiteY49" fmla="*/ 226337 h 823866"/>
                <a:gd name="connsiteX50" fmla="*/ 703152 w 829901"/>
                <a:gd name="connsiteY50" fmla="*/ 193141 h 823866"/>
                <a:gd name="connsiteX51" fmla="*/ 697117 w 829901"/>
                <a:gd name="connsiteY51" fmla="*/ 178052 h 823866"/>
                <a:gd name="connsiteX52" fmla="*/ 706170 w 829901"/>
                <a:gd name="connsiteY52" fmla="*/ 162963 h 823866"/>
                <a:gd name="connsiteX53" fmla="*/ 709188 w 829901"/>
                <a:gd name="connsiteY53" fmla="*/ 147874 h 823866"/>
                <a:gd name="connsiteX54" fmla="*/ 691081 w 829901"/>
                <a:gd name="connsiteY54" fmla="*/ 147874 h 823866"/>
                <a:gd name="connsiteX55" fmla="*/ 672974 w 829901"/>
                <a:gd name="connsiteY55" fmla="*/ 147874 h 823866"/>
                <a:gd name="connsiteX56" fmla="*/ 654867 w 829901"/>
                <a:gd name="connsiteY56" fmla="*/ 117695 h 823866"/>
                <a:gd name="connsiteX57" fmla="*/ 615636 w 829901"/>
                <a:gd name="connsiteY57" fmla="*/ 117695 h 823866"/>
                <a:gd name="connsiteX58" fmla="*/ 564333 w 829901"/>
                <a:gd name="connsiteY58" fmla="*/ 111660 h 823866"/>
                <a:gd name="connsiteX59" fmla="*/ 497941 w 829901"/>
                <a:gd name="connsiteY59" fmla="*/ 99589 h 823866"/>
                <a:gd name="connsiteX60" fmla="*/ 443620 w 829901"/>
                <a:gd name="connsiteY60" fmla="*/ 99589 h 823866"/>
                <a:gd name="connsiteX61" fmla="*/ 401370 w 829901"/>
                <a:gd name="connsiteY61" fmla="*/ 93553 h 823866"/>
                <a:gd name="connsiteX62" fmla="*/ 347049 w 829901"/>
                <a:gd name="connsiteY62" fmla="*/ 72428 h 823866"/>
                <a:gd name="connsiteX63" fmla="*/ 328943 w 829901"/>
                <a:gd name="connsiteY63" fmla="*/ 48286 h 823866"/>
                <a:gd name="connsiteX64" fmla="*/ 250479 w 829901"/>
                <a:gd name="connsiteY64" fmla="*/ 51303 h 823866"/>
                <a:gd name="connsiteX65" fmla="*/ 235390 w 829901"/>
                <a:gd name="connsiteY65" fmla="*/ 0 h 823866"/>
                <a:gd name="connsiteX66" fmla="*/ 168998 w 829901"/>
                <a:gd name="connsiteY66" fmla="*/ 30179 h 823866"/>
                <a:gd name="connsiteX67" fmla="*/ 84499 w 829901"/>
                <a:gd name="connsiteY67" fmla="*/ 33196 h 82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29901" h="823866">
                  <a:moveTo>
                    <a:pt x="84499" y="33196"/>
                  </a:moveTo>
                  <a:lnTo>
                    <a:pt x="57339" y="96571"/>
                  </a:lnTo>
                  <a:lnTo>
                    <a:pt x="66392" y="175034"/>
                  </a:lnTo>
                  <a:lnTo>
                    <a:pt x="0" y="259533"/>
                  </a:lnTo>
                  <a:lnTo>
                    <a:pt x="33196" y="301783"/>
                  </a:lnTo>
                  <a:lnTo>
                    <a:pt x="45267" y="331961"/>
                  </a:lnTo>
                  <a:lnTo>
                    <a:pt x="27160" y="380246"/>
                  </a:lnTo>
                  <a:lnTo>
                    <a:pt x="36214" y="446638"/>
                  </a:lnTo>
                  <a:lnTo>
                    <a:pt x="75446" y="449656"/>
                  </a:lnTo>
                  <a:lnTo>
                    <a:pt x="100221" y="468870"/>
                  </a:lnTo>
                  <a:lnTo>
                    <a:pt x="138967" y="486341"/>
                  </a:lnTo>
                  <a:lnTo>
                    <a:pt x="175815" y="538280"/>
                  </a:lnTo>
                  <a:lnTo>
                    <a:pt x="220301" y="537173"/>
                  </a:lnTo>
                  <a:lnTo>
                    <a:pt x="249361" y="585126"/>
                  </a:lnTo>
                  <a:lnTo>
                    <a:pt x="277640" y="564333"/>
                  </a:lnTo>
                  <a:lnTo>
                    <a:pt x="292729" y="618654"/>
                  </a:lnTo>
                  <a:lnTo>
                    <a:pt x="292729" y="636761"/>
                  </a:lnTo>
                  <a:lnTo>
                    <a:pt x="301782" y="666939"/>
                  </a:lnTo>
                  <a:lnTo>
                    <a:pt x="298764" y="682028"/>
                  </a:lnTo>
                  <a:lnTo>
                    <a:pt x="304800" y="697117"/>
                  </a:lnTo>
                  <a:lnTo>
                    <a:pt x="301782" y="763509"/>
                  </a:lnTo>
                  <a:lnTo>
                    <a:pt x="337996" y="793688"/>
                  </a:lnTo>
                  <a:lnTo>
                    <a:pt x="380246" y="808777"/>
                  </a:lnTo>
                  <a:lnTo>
                    <a:pt x="404388" y="823866"/>
                  </a:lnTo>
                  <a:lnTo>
                    <a:pt x="473798" y="808777"/>
                  </a:lnTo>
                  <a:lnTo>
                    <a:pt x="790669" y="751438"/>
                  </a:lnTo>
                  <a:lnTo>
                    <a:pt x="802741" y="751438"/>
                  </a:lnTo>
                  <a:lnTo>
                    <a:pt x="802741" y="688064"/>
                  </a:lnTo>
                  <a:lnTo>
                    <a:pt x="766527" y="579422"/>
                  </a:lnTo>
                  <a:lnTo>
                    <a:pt x="772562" y="522084"/>
                  </a:lnTo>
                  <a:lnTo>
                    <a:pt x="757473" y="473798"/>
                  </a:lnTo>
                  <a:lnTo>
                    <a:pt x="778598" y="443620"/>
                  </a:lnTo>
                  <a:lnTo>
                    <a:pt x="781616" y="407406"/>
                  </a:lnTo>
                  <a:lnTo>
                    <a:pt x="772562" y="353086"/>
                  </a:lnTo>
                  <a:lnTo>
                    <a:pt x="811794" y="292729"/>
                  </a:lnTo>
                  <a:lnTo>
                    <a:pt x="829901" y="226337"/>
                  </a:lnTo>
                  <a:lnTo>
                    <a:pt x="823865" y="220301"/>
                  </a:lnTo>
                  <a:lnTo>
                    <a:pt x="805758" y="235391"/>
                  </a:lnTo>
                  <a:lnTo>
                    <a:pt x="787651" y="271604"/>
                  </a:lnTo>
                  <a:lnTo>
                    <a:pt x="769545" y="307818"/>
                  </a:lnTo>
                  <a:lnTo>
                    <a:pt x="751438" y="316872"/>
                  </a:lnTo>
                  <a:lnTo>
                    <a:pt x="745402" y="341014"/>
                  </a:lnTo>
                  <a:lnTo>
                    <a:pt x="727295" y="362139"/>
                  </a:lnTo>
                  <a:lnTo>
                    <a:pt x="715224" y="371193"/>
                  </a:lnTo>
                  <a:lnTo>
                    <a:pt x="715224" y="371193"/>
                  </a:lnTo>
                  <a:lnTo>
                    <a:pt x="715224" y="371193"/>
                  </a:lnTo>
                  <a:lnTo>
                    <a:pt x="721259" y="316872"/>
                  </a:lnTo>
                  <a:lnTo>
                    <a:pt x="718242" y="301783"/>
                  </a:lnTo>
                  <a:lnTo>
                    <a:pt x="730313" y="265569"/>
                  </a:lnTo>
                  <a:lnTo>
                    <a:pt x="727295" y="226337"/>
                  </a:lnTo>
                  <a:lnTo>
                    <a:pt x="703152" y="193141"/>
                  </a:lnTo>
                  <a:lnTo>
                    <a:pt x="697117" y="178052"/>
                  </a:lnTo>
                  <a:lnTo>
                    <a:pt x="706170" y="162963"/>
                  </a:lnTo>
                  <a:lnTo>
                    <a:pt x="709188" y="147874"/>
                  </a:lnTo>
                  <a:lnTo>
                    <a:pt x="691081" y="147874"/>
                  </a:lnTo>
                  <a:lnTo>
                    <a:pt x="672974" y="147874"/>
                  </a:lnTo>
                  <a:lnTo>
                    <a:pt x="654867" y="117695"/>
                  </a:lnTo>
                  <a:lnTo>
                    <a:pt x="615636" y="117695"/>
                  </a:lnTo>
                  <a:lnTo>
                    <a:pt x="564333" y="111660"/>
                  </a:lnTo>
                  <a:lnTo>
                    <a:pt x="497941" y="99589"/>
                  </a:lnTo>
                  <a:lnTo>
                    <a:pt x="443620" y="99589"/>
                  </a:lnTo>
                  <a:lnTo>
                    <a:pt x="401370" y="93553"/>
                  </a:lnTo>
                  <a:lnTo>
                    <a:pt x="347049" y="72428"/>
                  </a:lnTo>
                  <a:lnTo>
                    <a:pt x="328943" y="48286"/>
                  </a:lnTo>
                  <a:lnTo>
                    <a:pt x="250479" y="51303"/>
                  </a:lnTo>
                  <a:lnTo>
                    <a:pt x="235390" y="0"/>
                  </a:lnTo>
                  <a:lnTo>
                    <a:pt x="168998" y="30179"/>
                  </a:lnTo>
                  <a:lnTo>
                    <a:pt x="84499" y="33196"/>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7" name="Freeform 27">
              <a:extLst>
                <a:ext uri="{FF2B5EF4-FFF2-40B4-BE49-F238E27FC236}">
                  <a16:creationId xmlns:a16="http://schemas.microsoft.com/office/drawing/2014/main" id="{A8708678-754F-43A9-A6FC-0A94F69A3F14}"/>
                </a:ext>
              </a:extLst>
            </p:cNvPr>
            <p:cNvSpPr/>
            <p:nvPr/>
          </p:nvSpPr>
          <p:spPr>
            <a:xfrm>
              <a:off x="6973502" y="2726407"/>
              <a:ext cx="615950" cy="1080863"/>
            </a:xfrm>
            <a:custGeom>
              <a:avLst/>
              <a:gdLst>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89711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09918 w 615635"/>
                <a:gd name="connsiteY8" fmla="*/ 648656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15635" h="1056238">
                  <a:moveTo>
                    <a:pt x="78463" y="78464"/>
                  </a:moveTo>
                  <a:lnTo>
                    <a:pt x="147873" y="159945"/>
                  </a:lnTo>
                  <a:lnTo>
                    <a:pt x="150891" y="202194"/>
                  </a:lnTo>
                  <a:lnTo>
                    <a:pt x="93552" y="280658"/>
                  </a:lnTo>
                  <a:lnTo>
                    <a:pt x="27160" y="277816"/>
                  </a:lnTo>
                  <a:lnTo>
                    <a:pt x="54321" y="356103"/>
                  </a:lnTo>
                  <a:lnTo>
                    <a:pt x="0" y="431549"/>
                  </a:lnTo>
                  <a:lnTo>
                    <a:pt x="30178" y="620855"/>
                  </a:lnTo>
                  <a:lnTo>
                    <a:pt x="109918" y="648656"/>
                  </a:lnTo>
                  <a:lnTo>
                    <a:pt x="156926" y="739367"/>
                  </a:lnTo>
                  <a:lnTo>
                    <a:pt x="196158" y="727295"/>
                  </a:lnTo>
                  <a:lnTo>
                    <a:pt x="223319" y="760491"/>
                  </a:lnTo>
                  <a:lnTo>
                    <a:pt x="205212" y="793687"/>
                  </a:lnTo>
                  <a:lnTo>
                    <a:pt x="196330" y="814173"/>
                  </a:lnTo>
                  <a:lnTo>
                    <a:pt x="247461" y="902329"/>
                  </a:lnTo>
                  <a:lnTo>
                    <a:pt x="337996" y="944578"/>
                  </a:lnTo>
                  <a:lnTo>
                    <a:pt x="359292" y="1043351"/>
                  </a:lnTo>
                  <a:lnTo>
                    <a:pt x="431548" y="1056238"/>
                  </a:lnTo>
                  <a:lnTo>
                    <a:pt x="437584" y="1020024"/>
                  </a:lnTo>
                  <a:lnTo>
                    <a:pt x="478558" y="1036038"/>
                  </a:lnTo>
                  <a:lnTo>
                    <a:pt x="525101" y="1032095"/>
                  </a:lnTo>
                  <a:lnTo>
                    <a:pt x="534154" y="1017006"/>
                  </a:lnTo>
                  <a:lnTo>
                    <a:pt x="525101" y="983810"/>
                  </a:lnTo>
                  <a:lnTo>
                    <a:pt x="587665" y="967266"/>
                  </a:lnTo>
                  <a:lnTo>
                    <a:pt x="579422" y="920436"/>
                  </a:lnTo>
                  <a:lnTo>
                    <a:pt x="579422" y="893275"/>
                  </a:lnTo>
                  <a:lnTo>
                    <a:pt x="573386" y="866115"/>
                  </a:lnTo>
                  <a:lnTo>
                    <a:pt x="576404" y="826883"/>
                  </a:lnTo>
                  <a:lnTo>
                    <a:pt x="579422" y="802741"/>
                  </a:lnTo>
                  <a:lnTo>
                    <a:pt x="586390" y="787012"/>
                  </a:lnTo>
                  <a:lnTo>
                    <a:pt x="603564" y="748420"/>
                  </a:lnTo>
                  <a:lnTo>
                    <a:pt x="606582" y="715224"/>
                  </a:lnTo>
                  <a:lnTo>
                    <a:pt x="615635" y="703153"/>
                  </a:lnTo>
                  <a:lnTo>
                    <a:pt x="609600" y="672974"/>
                  </a:lnTo>
                  <a:lnTo>
                    <a:pt x="597528" y="624689"/>
                  </a:lnTo>
                  <a:lnTo>
                    <a:pt x="597528" y="582440"/>
                  </a:lnTo>
                  <a:lnTo>
                    <a:pt x="615635" y="519066"/>
                  </a:lnTo>
                  <a:lnTo>
                    <a:pt x="579422" y="334978"/>
                  </a:lnTo>
                  <a:lnTo>
                    <a:pt x="570368" y="307818"/>
                  </a:lnTo>
                  <a:lnTo>
                    <a:pt x="561315" y="250479"/>
                  </a:lnTo>
                  <a:lnTo>
                    <a:pt x="552261" y="202194"/>
                  </a:lnTo>
                  <a:lnTo>
                    <a:pt x="540190" y="141838"/>
                  </a:lnTo>
                  <a:lnTo>
                    <a:pt x="531136" y="126749"/>
                  </a:lnTo>
                  <a:lnTo>
                    <a:pt x="488887" y="63374"/>
                  </a:lnTo>
                  <a:lnTo>
                    <a:pt x="479833" y="21125"/>
                  </a:lnTo>
                  <a:lnTo>
                    <a:pt x="473798" y="0"/>
                  </a:lnTo>
                  <a:lnTo>
                    <a:pt x="78463" y="78464"/>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8" name="Freeform 28">
              <a:extLst>
                <a:ext uri="{FF2B5EF4-FFF2-40B4-BE49-F238E27FC236}">
                  <a16:creationId xmlns:a16="http://schemas.microsoft.com/office/drawing/2014/main" id="{634989D2-F104-4BE4-B9D0-88D998A1664E}"/>
                </a:ext>
              </a:extLst>
            </p:cNvPr>
            <p:cNvSpPr/>
            <p:nvPr/>
          </p:nvSpPr>
          <p:spPr>
            <a:xfrm>
              <a:off x="7604126" y="4073526"/>
              <a:ext cx="595313" cy="974725"/>
            </a:xfrm>
            <a:custGeom>
              <a:avLst/>
              <a:gdLst>
                <a:gd name="connsiteX0" fmla="*/ 0 w 594511"/>
                <a:gd name="connsiteY0" fmla="*/ 84499 h 974757"/>
                <a:gd name="connsiteX1" fmla="*/ 69410 w 594511"/>
                <a:gd name="connsiteY1" fmla="*/ 962686 h 974757"/>
                <a:gd name="connsiteX2" fmla="*/ 87517 w 594511"/>
                <a:gd name="connsiteY2" fmla="*/ 962686 h 974757"/>
                <a:gd name="connsiteX3" fmla="*/ 111659 w 594511"/>
                <a:gd name="connsiteY3" fmla="*/ 962686 h 974757"/>
                <a:gd name="connsiteX4" fmla="*/ 132784 w 594511"/>
                <a:gd name="connsiteY4" fmla="*/ 941561 h 974757"/>
                <a:gd name="connsiteX5" fmla="*/ 129766 w 594511"/>
                <a:gd name="connsiteY5" fmla="*/ 902329 h 974757"/>
                <a:gd name="connsiteX6" fmla="*/ 184087 w 594511"/>
                <a:gd name="connsiteY6" fmla="*/ 974757 h 974757"/>
                <a:gd name="connsiteX7" fmla="*/ 220301 w 594511"/>
                <a:gd name="connsiteY7" fmla="*/ 959668 h 974757"/>
                <a:gd name="connsiteX8" fmla="*/ 217283 w 594511"/>
                <a:gd name="connsiteY8" fmla="*/ 908365 h 974757"/>
                <a:gd name="connsiteX9" fmla="*/ 214265 w 594511"/>
                <a:gd name="connsiteY9" fmla="*/ 878187 h 974757"/>
                <a:gd name="connsiteX10" fmla="*/ 193140 w 594511"/>
                <a:gd name="connsiteY10" fmla="*/ 851026 h 974757"/>
                <a:gd name="connsiteX11" fmla="*/ 588475 w 594511"/>
                <a:gd name="connsiteY11" fmla="*/ 751438 h 974757"/>
                <a:gd name="connsiteX12" fmla="*/ 591493 w 594511"/>
                <a:gd name="connsiteY12" fmla="*/ 685046 h 974757"/>
                <a:gd name="connsiteX13" fmla="*/ 582439 w 594511"/>
                <a:gd name="connsiteY13" fmla="*/ 633743 h 974757"/>
                <a:gd name="connsiteX14" fmla="*/ 588475 w 594511"/>
                <a:gd name="connsiteY14" fmla="*/ 585458 h 974757"/>
                <a:gd name="connsiteX15" fmla="*/ 570368 w 594511"/>
                <a:gd name="connsiteY15" fmla="*/ 528119 h 974757"/>
                <a:gd name="connsiteX16" fmla="*/ 576404 w 594511"/>
                <a:gd name="connsiteY16" fmla="*/ 510012 h 974757"/>
                <a:gd name="connsiteX17" fmla="*/ 594511 w 594511"/>
                <a:gd name="connsiteY17" fmla="*/ 488888 h 974757"/>
                <a:gd name="connsiteX18" fmla="*/ 588475 w 594511"/>
                <a:gd name="connsiteY18" fmla="*/ 467763 h 974757"/>
                <a:gd name="connsiteX19" fmla="*/ 543208 w 594511"/>
                <a:gd name="connsiteY19" fmla="*/ 425513 h 974757"/>
                <a:gd name="connsiteX20" fmla="*/ 470780 w 594511"/>
                <a:gd name="connsiteY20" fmla="*/ 162963 h 974757"/>
                <a:gd name="connsiteX21" fmla="*/ 449655 w 594511"/>
                <a:gd name="connsiteY21" fmla="*/ 111660 h 974757"/>
                <a:gd name="connsiteX22" fmla="*/ 410424 w 594511"/>
                <a:gd name="connsiteY22" fmla="*/ 0 h 974757"/>
                <a:gd name="connsiteX23" fmla="*/ 202194 w 594511"/>
                <a:gd name="connsiteY23" fmla="*/ 51303 h 974757"/>
                <a:gd name="connsiteX24" fmla="*/ 114677 w 594511"/>
                <a:gd name="connsiteY24" fmla="*/ 66392 h 974757"/>
                <a:gd name="connsiteX25" fmla="*/ 96570 w 594511"/>
                <a:gd name="connsiteY25" fmla="*/ 51303 h 974757"/>
                <a:gd name="connsiteX26" fmla="*/ 0 w 594511"/>
                <a:gd name="connsiteY26" fmla="*/ 84499 h 97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511" h="974757">
                  <a:moveTo>
                    <a:pt x="0" y="84499"/>
                  </a:moveTo>
                  <a:lnTo>
                    <a:pt x="69410" y="962686"/>
                  </a:lnTo>
                  <a:lnTo>
                    <a:pt x="87517" y="962686"/>
                  </a:lnTo>
                  <a:lnTo>
                    <a:pt x="111659" y="962686"/>
                  </a:lnTo>
                  <a:lnTo>
                    <a:pt x="132784" y="941561"/>
                  </a:lnTo>
                  <a:lnTo>
                    <a:pt x="129766" y="902329"/>
                  </a:lnTo>
                  <a:lnTo>
                    <a:pt x="184087" y="974757"/>
                  </a:lnTo>
                  <a:lnTo>
                    <a:pt x="220301" y="959668"/>
                  </a:lnTo>
                  <a:lnTo>
                    <a:pt x="217283" y="908365"/>
                  </a:lnTo>
                  <a:lnTo>
                    <a:pt x="214265" y="878187"/>
                  </a:lnTo>
                  <a:lnTo>
                    <a:pt x="193140" y="851026"/>
                  </a:lnTo>
                  <a:lnTo>
                    <a:pt x="588475" y="751438"/>
                  </a:lnTo>
                  <a:lnTo>
                    <a:pt x="591493" y="685046"/>
                  </a:lnTo>
                  <a:lnTo>
                    <a:pt x="582439" y="633743"/>
                  </a:lnTo>
                  <a:lnTo>
                    <a:pt x="588475" y="585458"/>
                  </a:lnTo>
                  <a:lnTo>
                    <a:pt x="570368" y="528119"/>
                  </a:lnTo>
                  <a:lnTo>
                    <a:pt x="576404" y="510012"/>
                  </a:lnTo>
                  <a:lnTo>
                    <a:pt x="594511" y="488888"/>
                  </a:lnTo>
                  <a:lnTo>
                    <a:pt x="588475" y="467763"/>
                  </a:lnTo>
                  <a:lnTo>
                    <a:pt x="543208" y="425513"/>
                  </a:lnTo>
                  <a:lnTo>
                    <a:pt x="470780" y="162963"/>
                  </a:lnTo>
                  <a:lnTo>
                    <a:pt x="449655" y="111660"/>
                  </a:lnTo>
                  <a:lnTo>
                    <a:pt x="410424" y="0"/>
                  </a:lnTo>
                  <a:lnTo>
                    <a:pt x="202194" y="51303"/>
                  </a:lnTo>
                  <a:lnTo>
                    <a:pt x="114677" y="66392"/>
                  </a:lnTo>
                  <a:lnTo>
                    <a:pt x="96570" y="51303"/>
                  </a:lnTo>
                  <a:lnTo>
                    <a:pt x="0" y="84499"/>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29" name="Freeform 29">
              <a:extLst>
                <a:ext uri="{FF2B5EF4-FFF2-40B4-BE49-F238E27FC236}">
                  <a16:creationId xmlns:a16="http://schemas.microsoft.com/office/drawing/2014/main" id="{6093EDE2-FE73-4E0D-93A6-44F08991F629}"/>
                </a:ext>
              </a:extLst>
            </p:cNvPr>
            <p:cNvSpPr/>
            <p:nvPr/>
          </p:nvSpPr>
          <p:spPr>
            <a:xfrm>
              <a:off x="8008939" y="3986214"/>
              <a:ext cx="827087" cy="871537"/>
            </a:xfrm>
            <a:custGeom>
              <a:avLst/>
              <a:gdLst>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5034 w 832919"/>
                <a:gd name="connsiteY9" fmla="*/ 829901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64744 h 872150"/>
                <a:gd name="connsiteX23" fmla="*/ 805758 w 832919"/>
                <a:gd name="connsiteY23" fmla="*/ 461726 h 872150"/>
                <a:gd name="connsiteX24" fmla="*/ 793687 w 832919"/>
                <a:gd name="connsiteY24" fmla="*/ 431548 h 872150"/>
                <a:gd name="connsiteX25" fmla="*/ 724277 w 832919"/>
                <a:gd name="connsiteY25" fmla="*/ 359120 h 872150"/>
                <a:gd name="connsiteX26" fmla="*/ 712206 w 832919"/>
                <a:gd name="connsiteY26" fmla="*/ 307817 h 872150"/>
                <a:gd name="connsiteX27" fmla="*/ 636760 w 832919"/>
                <a:gd name="connsiteY27" fmla="*/ 271604 h 872150"/>
                <a:gd name="connsiteX28" fmla="*/ 564333 w 832919"/>
                <a:gd name="connsiteY28" fmla="*/ 196158 h 872150"/>
                <a:gd name="connsiteX29" fmla="*/ 531137 w 832919"/>
                <a:gd name="connsiteY29" fmla="*/ 175033 h 872150"/>
                <a:gd name="connsiteX30" fmla="*/ 488887 w 832919"/>
                <a:gd name="connsiteY30" fmla="*/ 156926 h 872150"/>
                <a:gd name="connsiteX31" fmla="*/ 470780 w 832919"/>
                <a:gd name="connsiteY31" fmla="*/ 150891 h 872150"/>
                <a:gd name="connsiteX32" fmla="*/ 434566 w 832919"/>
                <a:gd name="connsiteY32" fmla="*/ 99588 h 872150"/>
                <a:gd name="connsiteX33" fmla="*/ 377228 w 832919"/>
                <a:gd name="connsiteY33" fmla="*/ 63374 h 872150"/>
                <a:gd name="connsiteX34" fmla="*/ 371192 w 832919"/>
                <a:gd name="connsiteY34" fmla="*/ 36213 h 872150"/>
                <a:gd name="connsiteX35" fmla="*/ 371192 w 832919"/>
                <a:gd name="connsiteY35" fmla="*/ 0 h 872150"/>
                <a:gd name="connsiteX36" fmla="*/ 205212 w 832919"/>
                <a:gd name="connsiteY36" fmla="*/ 45267 h 872150"/>
                <a:gd name="connsiteX37" fmla="*/ 0 w 832919"/>
                <a:gd name="connsiteY37" fmla="*/ 87516 h 872150"/>
                <a:gd name="connsiteX0" fmla="*/ 0 w 825779"/>
                <a:gd name="connsiteY0" fmla="*/ 87516 h 872150"/>
                <a:gd name="connsiteX1" fmla="*/ 69410 w 825779"/>
                <a:gd name="connsiteY1" fmla="*/ 262550 h 872150"/>
                <a:gd name="connsiteX2" fmla="*/ 141838 w 825779"/>
                <a:gd name="connsiteY2" fmla="*/ 510011 h 872150"/>
                <a:gd name="connsiteX3" fmla="*/ 187105 w 825779"/>
                <a:gd name="connsiteY3" fmla="*/ 576404 h 872150"/>
                <a:gd name="connsiteX4" fmla="*/ 165980 w 825779"/>
                <a:gd name="connsiteY4" fmla="*/ 618653 h 872150"/>
                <a:gd name="connsiteX5" fmla="*/ 175034 w 825779"/>
                <a:gd name="connsiteY5" fmla="*/ 672974 h 872150"/>
                <a:gd name="connsiteX6" fmla="*/ 184087 w 825779"/>
                <a:gd name="connsiteY6" fmla="*/ 688063 h 872150"/>
                <a:gd name="connsiteX7" fmla="*/ 178051 w 825779"/>
                <a:gd name="connsiteY7" fmla="*/ 733330 h 872150"/>
                <a:gd name="connsiteX8" fmla="*/ 187105 w 825779"/>
                <a:gd name="connsiteY8" fmla="*/ 781615 h 872150"/>
                <a:gd name="connsiteX9" fmla="*/ 172655 w 825779"/>
                <a:gd name="connsiteY9" fmla="*/ 848965 h 872150"/>
                <a:gd name="connsiteX10" fmla="*/ 259533 w 825779"/>
                <a:gd name="connsiteY10" fmla="*/ 872150 h 872150"/>
                <a:gd name="connsiteX11" fmla="*/ 383263 w 825779"/>
                <a:gd name="connsiteY11" fmla="*/ 863097 h 872150"/>
                <a:gd name="connsiteX12" fmla="*/ 652953 w 825779"/>
                <a:gd name="connsiteY12" fmla="*/ 841180 h 872150"/>
                <a:gd name="connsiteX13" fmla="*/ 700135 w 825779"/>
                <a:gd name="connsiteY13" fmla="*/ 851025 h 872150"/>
                <a:gd name="connsiteX14" fmla="*/ 706170 w 825779"/>
                <a:gd name="connsiteY14" fmla="*/ 772562 h 872150"/>
                <a:gd name="connsiteX15" fmla="*/ 724277 w 825779"/>
                <a:gd name="connsiteY15" fmla="*/ 751437 h 872150"/>
                <a:gd name="connsiteX16" fmla="*/ 764958 w 825779"/>
                <a:gd name="connsiteY16" fmla="*/ 776057 h 872150"/>
                <a:gd name="connsiteX17" fmla="*/ 805758 w 825779"/>
                <a:gd name="connsiteY17" fmla="*/ 757473 h 872150"/>
                <a:gd name="connsiteX18" fmla="*/ 784634 w 825779"/>
                <a:gd name="connsiteY18" fmla="*/ 651849 h 872150"/>
                <a:gd name="connsiteX19" fmla="*/ 796705 w 825779"/>
                <a:gd name="connsiteY19" fmla="*/ 642796 h 872150"/>
                <a:gd name="connsiteX20" fmla="*/ 796705 w 825779"/>
                <a:gd name="connsiteY20" fmla="*/ 585457 h 872150"/>
                <a:gd name="connsiteX21" fmla="*/ 817830 w 825779"/>
                <a:gd name="connsiteY21" fmla="*/ 519065 h 872150"/>
                <a:gd name="connsiteX22" fmla="*/ 825779 w 825779"/>
                <a:gd name="connsiteY22" fmla="*/ 469510 h 872150"/>
                <a:gd name="connsiteX23" fmla="*/ 805758 w 825779"/>
                <a:gd name="connsiteY23" fmla="*/ 461726 h 872150"/>
                <a:gd name="connsiteX24" fmla="*/ 793687 w 825779"/>
                <a:gd name="connsiteY24" fmla="*/ 431548 h 872150"/>
                <a:gd name="connsiteX25" fmla="*/ 724277 w 825779"/>
                <a:gd name="connsiteY25" fmla="*/ 359120 h 872150"/>
                <a:gd name="connsiteX26" fmla="*/ 712206 w 825779"/>
                <a:gd name="connsiteY26" fmla="*/ 307817 h 872150"/>
                <a:gd name="connsiteX27" fmla="*/ 636760 w 825779"/>
                <a:gd name="connsiteY27" fmla="*/ 271604 h 872150"/>
                <a:gd name="connsiteX28" fmla="*/ 564333 w 825779"/>
                <a:gd name="connsiteY28" fmla="*/ 196158 h 872150"/>
                <a:gd name="connsiteX29" fmla="*/ 531137 w 825779"/>
                <a:gd name="connsiteY29" fmla="*/ 175033 h 872150"/>
                <a:gd name="connsiteX30" fmla="*/ 488887 w 825779"/>
                <a:gd name="connsiteY30" fmla="*/ 156926 h 872150"/>
                <a:gd name="connsiteX31" fmla="*/ 470780 w 825779"/>
                <a:gd name="connsiteY31" fmla="*/ 150891 h 872150"/>
                <a:gd name="connsiteX32" fmla="*/ 434566 w 825779"/>
                <a:gd name="connsiteY32" fmla="*/ 99588 h 872150"/>
                <a:gd name="connsiteX33" fmla="*/ 377228 w 825779"/>
                <a:gd name="connsiteY33" fmla="*/ 63374 h 872150"/>
                <a:gd name="connsiteX34" fmla="*/ 371192 w 825779"/>
                <a:gd name="connsiteY34" fmla="*/ 36213 h 872150"/>
                <a:gd name="connsiteX35" fmla="*/ 371192 w 825779"/>
                <a:gd name="connsiteY35" fmla="*/ 0 h 872150"/>
                <a:gd name="connsiteX36" fmla="*/ 205212 w 825779"/>
                <a:gd name="connsiteY36" fmla="*/ 45267 h 872150"/>
                <a:gd name="connsiteX37" fmla="*/ 0 w 825779"/>
                <a:gd name="connsiteY37" fmla="*/ 87516 h 87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5779" h="872150">
                  <a:moveTo>
                    <a:pt x="0" y="87516"/>
                  </a:moveTo>
                  <a:lnTo>
                    <a:pt x="69410" y="262550"/>
                  </a:lnTo>
                  <a:lnTo>
                    <a:pt x="141838" y="510011"/>
                  </a:lnTo>
                  <a:lnTo>
                    <a:pt x="187105" y="576404"/>
                  </a:lnTo>
                  <a:lnTo>
                    <a:pt x="165980" y="618653"/>
                  </a:lnTo>
                  <a:lnTo>
                    <a:pt x="175034" y="672974"/>
                  </a:lnTo>
                  <a:lnTo>
                    <a:pt x="184087" y="688063"/>
                  </a:lnTo>
                  <a:lnTo>
                    <a:pt x="178051" y="733330"/>
                  </a:lnTo>
                  <a:lnTo>
                    <a:pt x="187105" y="781615"/>
                  </a:lnTo>
                  <a:lnTo>
                    <a:pt x="172655" y="848965"/>
                  </a:lnTo>
                  <a:lnTo>
                    <a:pt x="259533" y="872150"/>
                  </a:lnTo>
                  <a:lnTo>
                    <a:pt x="383263" y="863097"/>
                  </a:lnTo>
                  <a:lnTo>
                    <a:pt x="652953" y="841180"/>
                  </a:lnTo>
                  <a:lnTo>
                    <a:pt x="700135" y="851025"/>
                  </a:lnTo>
                  <a:lnTo>
                    <a:pt x="706170" y="772562"/>
                  </a:lnTo>
                  <a:lnTo>
                    <a:pt x="724277" y="751437"/>
                  </a:lnTo>
                  <a:lnTo>
                    <a:pt x="764958" y="776057"/>
                  </a:lnTo>
                  <a:lnTo>
                    <a:pt x="805758" y="757473"/>
                  </a:lnTo>
                  <a:lnTo>
                    <a:pt x="784634" y="651849"/>
                  </a:lnTo>
                  <a:lnTo>
                    <a:pt x="796705" y="642796"/>
                  </a:lnTo>
                  <a:lnTo>
                    <a:pt x="796705" y="585457"/>
                  </a:lnTo>
                  <a:lnTo>
                    <a:pt x="817830" y="519065"/>
                  </a:lnTo>
                  <a:lnTo>
                    <a:pt x="825779" y="469510"/>
                  </a:lnTo>
                  <a:lnTo>
                    <a:pt x="805758" y="461726"/>
                  </a:lnTo>
                  <a:lnTo>
                    <a:pt x="793687" y="431548"/>
                  </a:lnTo>
                  <a:lnTo>
                    <a:pt x="724277" y="359120"/>
                  </a:lnTo>
                  <a:lnTo>
                    <a:pt x="712206" y="307817"/>
                  </a:lnTo>
                  <a:lnTo>
                    <a:pt x="636760" y="271604"/>
                  </a:lnTo>
                  <a:lnTo>
                    <a:pt x="564333" y="196158"/>
                  </a:lnTo>
                  <a:lnTo>
                    <a:pt x="531137" y="175033"/>
                  </a:lnTo>
                  <a:lnTo>
                    <a:pt x="488887" y="156926"/>
                  </a:lnTo>
                  <a:lnTo>
                    <a:pt x="470780" y="150891"/>
                  </a:lnTo>
                  <a:lnTo>
                    <a:pt x="434566" y="99588"/>
                  </a:lnTo>
                  <a:lnTo>
                    <a:pt x="377228" y="63374"/>
                  </a:lnTo>
                  <a:lnTo>
                    <a:pt x="371192" y="36213"/>
                  </a:lnTo>
                  <a:lnTo>
                    <a:pt x="371192" y="0"/>
                  </a:lnTo>
                  <a:lnTo>
                    <a:pt x="205212" y="45267"/>
                  </a:lnTo>
                  <a:lnTo>
                    <a:pt x="0" y="87516"/>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0" name="Freeform 30">
              <a:extLst>
                <a:ext uri="{FF2B5EF4-FFF2-40B4-BE49-F238E27FC236}">
                  <a16:creationId xmlns:a16="http://schemas.microsoft.com/office/drawing/2014/main" id="{D9753B78-4082-4855-97A0-B750C06CF408}"/>
                </a:ext>
              </a:extLst>
            </p:cNvPr>
            <p:cNvSpPr/>
            <p:nvPr/>
          </p:nvSpPr>
          <p:spPr>
            <a:xfrm>
              <a:off x="8380413" y="3868738"/>
              <a:ext cx="760412" cy="584200"/>
            </a:xfrm>
            <a:custGeom>
              <a:avLst/>
              <a:gdLst>
                <a:gd name="connsiteX0" fmla="*/ 0 w 760491"/>
                <a:gd name="connsiteY0" fmla="*/ 111659 h 585457"/>
                <a:gd name="connsiteX1" fmla="*/ 9054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 name="connsiteX0" fmla="*/ 0 w 760491"/>
                <a:gd name="connsiteY0" fmla="*/ 111659 h 585457"/>
                <a:gd name="connsiteX1" fmla="*/ 1909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491" h="585457">
                  <a:moveTo>
                    <a:pt x="0" y="111659"/>
                  </a:moveTo>
                  <a:cubicBezTo>
                    <a:pt x="636" y="135802"/>
                    <a:pt x="1273" y="159944"/>
                    <a:pt x="1909" y="184087"/>
                  </a:cubicBezTo>
                  <a:lnTo>
                    <a:pt x="57339" y="217283"/>
                  </a:lnTo>
                  <a:lnTo>
                    <a:pt x="99588" y="277639"/>
                  </a:lnTo>
                  <a:lnTo>
                    <a:pt x="190123" y="307817"/>
                  </a:lnTo>
                  <a:lnTo>
                    <a:pt x="262551" y="395334"/>
                  </a:lnTo>
                  <a:lnTo>
                    <a:pt x="344032" y="422495"/>
                  </a:lnTo>
                  <a:lnTo>
                    <a:pt x="359121" y="491904"/>
                  </a:lnTo>
                  <a:lnTo>
                    <a:pt x="434566" y="576403"/>
                  </a:lnTo>
                  <a:lnTo>
                    <a:pt x="455691" y="585457"/>
                  </a:lnTo>
                  <a:lnTo>
                    <a:pt x="473798" y="540190"/>
                  </a:lnTo>
                  <a:lnTo>
                    <a:pt x="470780" y="500958"/>
                  </a:lnTo>
                  <a:lnTo>
                    <a:pt x="500958" y="513029"/>
                  </a:lnTo>
                  <a:lnTo>
                    <a:pt x="510012" y="473798"/>
                  </a:lnTo>
                  <a:lnTo>
                    <a:pt x="546226" y="470780"/>
                  </a:lnTo>
                  <a:lnTo>
                    <a:pt x="594511" y="425512"/>
                  </a:lnTo>
                  <a:lnTo>
                    <a:pt x="609600" y="374209"/>
                  </a:lnTo>
                  <a:lnTo>
                    <a:pt x="639778" y="362138"/>
                  </a:lnTo>
                  <a:lnTo>
                    <a:pt x="651850" y="331960"/>
                  </a:lnTo>
                  <a:lnTo>
                    <a:pt x="672974" y="271603"/>
                  </a:lnTo>
                  <a:lnTo>
                    <a:pt x="709188" y="256514"/>
                  </a:lnTo>
                  <a:lnTo>
                    <a:pt x="733331" y="193140"/>
                  </a:lnTo>
                  <a:lnTo>
                    <a:pt x="760491" y="135801"/>
                  </a:lnTo>
                  <a:lnTo>
                    <a:pt x="564333" y="0"/>
                  </a:lnTo>
                  <a:lnTo>
                    <a:pt x="416459" y="45267"/>
                  </a:lnTo>
                  <a:lnTo>
                    <a:pt x="386281" y="51302"/>
                  </a:lnTo>
                  <a:lnTo>
                    <a:pt x="377228" y="48285"/>
                  </a:lnTo>
                  <a:lnTo>
                    <a:pt x="347050" y="24142"/>
                  </a:lnTo>
                  <a:lnTo>
                    <a:pt x="322907" y="12071"/>
                  </a:lnTo>
                  <a:lnTo>
                    <a:pt x="280657" y="18106"/>
                  </a:lnTo>
                  <a:lnTo>
                    <a:pt x="229354" y="27160"/>
                  </a:lnTo>
                  <a:lnTo>
                    <a:pt x="187105" y="27160"/>
                  </a:lnTo>
                  <a:lnTo>
                    <a:pt x="147873" y="45267"/>
                  </a:lnTo>
                  <a:lnTo>
                    <a:pt x="0" y="111659"/>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1" name="Freeform 3071">
              <a:extLst>
                <a:ext uri="{FF2B5EF4-FFF2-40B4-BE49-F238E27FC236}">
                  <a16:creationId xmlns:a16="http://schemas.microsoft.com/office/drawing/2014/main" id="{88236155-B8CF-4383-A03D-F7BD87631E84}"/>
                </a:ext>
              </a:extLst>
            </p:cNvPr>
            <p:cNvSpPr/>
            <p:nvPr/>
          </p:nvSpPr>
          <p:spPr>
            <a:xfrm>
              <a:off x="7415214" y="3252789"/>
              <a:ext cx="1031875" cy="612775"/>
            </a:xfrm>
            <a:custGeom>
              <a:avLst/>
              <a:gdLst>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881204 w 1023042"/>
                <a:gd name="connsiteY16" fmla="*/ 404388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64267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89846 w 1032573"/>
                <a:gd name="connsiteY19" fmla="*/ 274622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77639 h 612618"/>
                <a:gd name="connsiteX46" fmla="*/ 356103 w 1032573"/>
                <a:gd name="connsiteY46" fmla="*/ 298764 h 612618"/>
                <a:gd name="connsiteX47" fmla="*/ 334978 w 1032573"/>
                <a:gd name="connsiteY47" fmla="*/ 286693 h 612618"/>
                <a:gd name="connsiteX48" fmla="*/ 316871 w 1032573"/>
                <a:gd name="connsiteY48" fmla="*/ 283675 h 612618"/>
                <a:gd name="connsiteX49" fmla="*/ 277640 w 1032573"/>
                <a:gd name="connsiteY49" fmla="*/ 316871 h 612618"/>
                <a:gd name="connsiteX50" fmla="*/ 262551 w 1032573"/>
                <a:gd name="connsiteY50" fmla="*/ 328942 h 612618"/>
                <a:gd name="connsiteX51" fmla="*/ 229355 w 1032573"/>
                <a:gd name="connsiteY51" fmla="*/ 334978 h 612618"/>
                <a:gd name="connsiteX52" fmla="*/ 211248 w 1032573"/>
                <a:gd name="connsiteY52" fmla="*/ 316871 h 612618"/>
                <a:gd name="connsiteX53" fmla="*/ 196158 w 1032573"/>
                <a:gd name="connsiteY53" fmla="*/ 310836 h 612618"/>
                <a:gd name="connsiteX54" fmla="*/ 132784 w 1032573"/>
                <a:gd name="connsiteY54"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02586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2573" h="612618">
                  <a:moveTo>
                    <a:pt x="132784" y="350067"/>
                  </a:moveTo>
                  <a:lnTo>
                    <a:pt x="141838" y="425513"/>
                  </a:lnTo>
                  <a:lnTo>
                    <a:pt x="93553" y="452673"/>
                  </a:lnTo>
                  <a:lnTo>
                    <a:pt x="90535" y="488887"/>
                  </a:lnTo>
                  <a:lnTo>
                    <a:pt x="90535" y="503976"/>
                  </a:lnTo>
                  <a:lnTo>
                    <a:pt x="0" y="482851"/>
                  </a:lnTo>
                  <a:lnTo>
                    <a:pt x="0" y="570368"/>
                  </a:lnTo>
                  <a:lnTo>
                    <a:pt x="15089" y="612618"/>
                  </a:lnTo>
                  <a:lnTo>
                    <a:pt x="75446" y="609600"/>
                  </a:lnTo>
                  <a:lnTo>
                    <a:pt x="135802" y="597529"/>
                  </a:lnTo>
                  <a:lnTo>
                    <a:pt x="208230" y="564333"/>
                  </a:lnTo>
                  <a:lnTo>
                    <a:pt x="310836" y="549243"/>
                  </a:lnTo>
                  <a:lnTo>
                    <a:pt x="449656" y="522083"/>
                  </a:lnTo>
                  <a:lnTo>
                    <a:pt x="624689" y="488887"/>
                  </a:lnTo>
                  <a:lnTo>
                    <a:pt x="781616" y="464744"/>
                  </a:lnTo>
                  <a:lnTo>
                    <a:pt x="841972" y="446637"/>
                  </a:lnTo>
                  <a:lnTo>
                    <a:pt x="919330" y="406769"/>
                  </a:lnTo>
                  <a:lnTo>
                    <a:pt x="951092" y="356103"/>
                  </a:lnTo>
                  <a:lnTo>
                    <a:pt x="969834" y="308924"/>
                  </a:lnTo>
                  <a:lnTo>
                    <a:pt x="999378" y="281763"/>
                  </a:lnTo>
                  <a:lnTo>
                    <a:pt x="1032573" y="255709"/>
                  </a:lnTo>
                  <a:lnTo>
                    <a:pt x="1018118" y="180601"/>
                  </a:lnTo>
                  <a:lnTo>
                    <a:pt x="959667" y="156927"/>
                  </a:lnTo>
                  <a:lnTo>
                    <a:pt x="932507" y="57338"/>
                  </a:lnTo>
                  <a:lnTo>
                    <a:pt x="917418" y="54321"/>
                  </a:lnTo>
                  <a:lnTo>
                    <a:pt x="899311" y="33196"/>
                  </a:lnTo>
                  <a:lnTo>
                    <a:pt x="878186" y="27160"/>
                  </a:lnTo>
                  <a:lnTo>
                    <a:pt x="860079" y="0"/>
                  </a:lnTo>
                  <a:lnTo>
                    <a:pt x="817830" y="21125"/>
                  </a:lnTo>
                  <a:lnTo>
                    <a:pt x="754456" y="30178"/>
                  </a:lnTo>
                  <a:lnTo>
                    <a:pt x="715224" y="30178"/>
                  </a:lnTo>
                  <a:lnTo>
                    <a:pt x="654867" y="36214"/>
                  </a:lnTo>
                  <a:lnTo>
                    <a:pt x="618654" y="18107"/>
                  </a:lnTo>
                  <a:lnTo>
                    <a:pt x="582440" y="6036"/>
                  </a:lnTo>
                  <a:lnTo>
                    <a:pt x="561315" y="27160"/>
                  </a:lnTo>
                  <a:lnTo>
                    <a:pt x="576561" y="60356"/>
                  </a:lnTo>
                  <a:lnTo>
                    <a:pt x="579579" y="79738"/>
                  </a:lnTo>
                  <a:lnTo>
                    <a:pt x="546226" y="96570"/>
                  </a:lnTo>
                  <a:lnTo>
                    <a:pt x="513030" y="108641"/>
                  </a:lnTo>
                  <a:lnTo>
                    <a:pt x="459502" y="112933"/>
                  </a:lnTo>
                  <a:lnTo>
                    <a:pt x="464267" y="181069"/>
                  </a:lnTo>
                  <a:lnTo>
                    <a:pt x="437584" y="214265"/>
                  </a:lnTo>
                  <a:lnTo>
                    <a:pt x="416459" y="247461"/>
                  </a:lnTo>
                  <a:lnTo>
                    <a:pt x="392317" y="259533"/>
                  </a:lnTo>
                  <a:lnTo>
                    <a:pt x="353242" y="223486"/>
                  </a:lnTo>
                  <a:lnTo>
                    <a:pt x="356103" y="298764"/>
                  </a:lnTo>
                  <a:lnTo>
                    <a:pt x="334978" y="286693"/>
                  </a:lnTo>
                  <a:lnTo>
                    <a:pt x="316871" y="283675"/>
                  </a:lnTo>
                  <a:lnTo>
                    <a:pt x="277640" y="302586"/>
                  </a:lnTo>
                  <a:lnTo>
                    <a:pt x="262551" y="317039"/>
                  </a:lnTo>
                  <a:lnTo>
                    <a:pt x="229355" y="334978"/>
                  </a:lnTo>
                  <a:lnTo>
                    <a:pt x="211248" y="316871"/>
                  </a:lnTo>
                  <a:lnTo>
                    <a:pt x="196158" y="310836"/>
                  </a:lnTo>
                  <a:lnTo>
                    <a:pt x="132784" y="350067"/>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2" name="Freeform 3072">
              <a:extLst>
                <a:ext uri="{FF2B5EF4-FFF2-40B4-BE49-F238E27FC236}">
                  <a16:creationId xmlns:a16="http://schemas.microsoft.com/office/drawing/2014/main" id="{97396D2F-6735-4F94-B1A0-09315F2B979D}"/>
                </a:ext>
              </a:extLst>
            </p:cNvPr>
            <p:cNvSpPr/>
            <p:nvPr/>
          </p:nvSpPr>
          <p:spPr>
            <a:xfrm>
              <a:off x="7280275" y="3594101"/>
              <a:ext cx="1308100" cy="612775"/>
            </a:xfrm>
            <a:custGeom>
              <a:avLst/>
              <a:gdLst>
                <a:gd name="connsiteX0" fmla="*/ 129766 w 1273521"/>
                <a:gd name="connsiteY0" fmla="*/ 238408 h 585458"/>
                <a:gd name="connsiteX1" fmla="*/ 63374 w 1273521"/>
                <a:gd name="connsiteY1" fmla="*/ 331961 h 585458"/>
                <a:gd name="connsiteX2" fmla="*/ 63374 w 1273521"/>
                <a:gd name="connsiteY2" fmla="*/ 368174 h 585458"/>
                <a:gd name="connsiteX3" fmla="*/ 33196 w 1273521"/>
                <a:gd name="connsiteY3" fmla="*/ 452673 h 585458"/>
                <a:gd name="connsiteX4" fmla="*/ 33196 w 1273521"/>
                <a:gd name="connsiteY4" fmla="*/ 488887 h 585458"/>
                <a:gd name="connsiteX5" fmla="*/ 6036 w 1273521"/>
                <a:gd name="connsiteY5" fmla="*/ 525101 h 585458"/>
                <a:gd name="connsiteX6" fmla="*/ 6036 w 1273521"/>
                <a:gd name="connsiteY6" fmla="*/ 555279 h 585458"/>
                <a:gd name="connsiteX7" fmla="*/ 0 w 1273521"/>
                <a:gd name="connsiteY7" fmla="*/ 585458 h 585458"/>
                <a:gd name="connsiteX8" fmla="*/ 283675 w 1273521"/>
                <a:gd name="connsiteY8" fmla="*/ 540190 h 585458"/>
                <a:gd name="connsiteX9" fmla="*/ 328942 w 1273521"/>
                <a:gd name="connsiteY9" fmla="*/ 549244 h 585458"/>
                <a:gd name="connsiteX10" fmla="*/ 334978 w 1273521"/>
                <a:gd name="connsiteY10" fmla="*/ 531137 h 585458"/>
                <a:gd name="connsiteX11" fmla="*/ 365156 w 1273521"/>
                <a:gd name="connsiteY11" fmla="*/ 525101 h 585458"/>
                <a:gd name="connsiteX12" fmla="*/ 419477 w 1273521"/>
                <a:gd name="connsiteY12" fmla="*/ 497941 h 585458"/>
                <a:gd name="connsiteX13" fmla="*/ 452673 w 1273521"/>
                <a:gd name="connsiteY13" fmla="*/ 516048 h 585458"/>
                <a:gd name="connsiteX14" fmla="*/ 932507 w 1273521"/>
                <a:gd name="connsiteY14" fmla="*/ 413442 h 585458"/>
                <a:gd name="connsiteX15" fmla="*/ 905346 w 1273521"/>
                <a:gd name="connsiteY15" fmla="*/ 371192 h 585458"/>
                <a:gd name="connsiteX16" fmla="*/ 941560 w 1273521"/>
                <a:gd name="connsiteY16" fmla="*/ 344032 h 585458"/>
                <a:gd name="connsiteX17" fmla="*/ 956649 w 1273521"/>
                <a:gd name="connsiteY17" fmla="*/ 307818 h 585458"/>
                <a:gd name="connsiteX18" fmla="*/ 1017006 w 1273521"/>
                <a:gd name="connsiteY18" fmla="*/ 250479 h 585458"/>
                <a:gd name="connsiteX19" fmla="*/ 1068309 w 1273521"/>
                <a:gd name="connsiteY19" fmla="*/ 220301 h 585458"/>
                <a:gd name="connsiteX20" fmla="*/ 1101505 w 1273521"/>
                <a:gd name="connsiteY20" fmla="*/ 187105 h 585458"/>
                <a:gd name="connsiteX21" fmla="*/ 1122630 w 1273521"/>
                <a:gd name="connsiteY21" fmla="*/ 144856 h 585458"/>
                <a:gd name="connsiteX22" fmla="*/ 1167897 w 1273521"/>
                <a:gd name="connsiteY22" fmla="*/ 141838 h 585458"/>
                <a:gd name="connsiteX23" fmla="*/ 1192040 w 1273521"/>
                <a:gd name="connsiteY23" fmla="*/ 108642 h 585458"/>
                <a:gd name="connsiteX24" fmla="*/ 1207129 w 1273521"/>
                <a:gd name="connsiteY24" fmla="*/ 90535 h 585458"/>
                <a:gd name="connsiteX25" fmla="*/ 1240325 w 1273521"/>
                <a:gd name="connsiteY25" fmla="*/ 96570 h 585458"/>
                <a:gd name="connsiteX26" fmla="*/ 1270503 w 1273521"/>
                <a:gd name="connsiteY26" fmla="*/ 57339 h 585458"/>
                <a:gd name="connsiteX27" fmla="*/ 1273521 w 1273521"/>
                <a:gd name="connsiteY27" fmla="*/ 0 h 585458"/>
                <a:gd name="connsiteX28" fmla="*/ 980792 w 1273521"/>
                <a:gd name="connsiteY28" fmla="*/ 78463 h 585458"/>
                <a:gd name="connsiteX29" fmla="*/ 334978 w 1273521"/>
                <a:gd name="connsiteY29" fmla="*/ 199176 h 585458"/>
                <a:gd name="connsiteX30" fmla="*/ 274622 w 1273521"/>
                <a:gd name="connsiteY30" fmla="*/ 235390 h 585458"/>
                <a:gd name="connsiteX31" fmla="*/ 235390 w 1273521"/>
                <a:gd name="connsiteY31" fmla="*/ 238408 h 585458"/>
                <a:gd name="connsiteX32" fmla="*/ 129766 w 1273521"/>
                <a:gd name="connsiteY32" fmla="*/ 238408 h 585458"/>
                <a:gd name="connsiteX0" fmla="*/ 129766 w 1278631"/>
                <a:gd name="connsiteY0" fmla="*/ 252687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129766 w 1278631"/>
                <a:gd name="connsiteY32" fmla="*/ 252687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2445 w 1278631"/>
                <a:gd name="connsiteY12" fmla="*/ 511932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77209 w 1278631"/>
                <a:gd name="connsiteY22" fmla="*/ 135183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8631" h="599737">
                  <a:moveTo>
                    <a:pt x="98837" y="262065"/>
                  </a:moveTo>
                  <a:lnTo>
                    <a:pt x="63374" y="346240"/>
                  </a:lnTo>
                  <a:lnTo>
                    <a:pt x="63374" y="382453"/>
                  </a:lnTo>
                  <a:lnTo>
                    <a:pt x="33196" y="466952"/>
                  </a:lnTo>
                  <a:lnTo>
                    <a:pt x="33196" y="503166"/>
                  </a:lnTo>
                  <a:lnTo>
                    <a:pt x="6036" y="539380"/>
                  </a:lnTo>
                  <a:lnTo>
                    <a:pt x="6036" y="569558"/>
                  </a:lnTo>
                  <a:lnTo>
                    <a:pt x="0" y="599737"/>
                  </a:lnTo>
                  <a:lnTo>
                    <a:pt x="283675" y="554469"/>
                  </a:lnTo>
                  <a:lnTo>
                    <a:pt x="328942" y="563523"/>
                  </a:lnTo>
                  <a:lnTo>
                    <a:pt x="334978" y="545416"/>
                  </a:lnTo>
                  <a:lnTo>
                    <a:pt x="365156" y="539380"/>
                  </a:lnTo>
                  <a:lnTo>
                    <a:pt x="414939" y="521164"/>
                  </a:lnTo>
                  <a:lnTo>
                    <a:pt x="443268" y="539549"/>
                  </a:lnTo>
                  <a:lnTo>
                    <a:pt x="932507" y="427721"/>
                  </a:lnTo>
                  <a:lnTo>
                    <a:pt x="905346" y="385471"/>
                  </a:lnTo>
                  <a:lnTo>
                    <a:pt x="941560" y="358311"/>
                  </a:lnTo>
                  <a:lnTo>
                    <a:pt x="956649" y="322097"/>
                  </a:lnTo>
                  <a:lnTo>
                    <a:pt x="1017006" y="264758"/>
                  </a:lnTo>
                  <a:lnTo>
                    <a:pt x="1068309" y="234580"/>
                  </a:lnTo>
                  <a:lnTo>
                    <a:pt x="1099176" y="173472"/>
                  </a:lnTo>
                  <a:lnTo>
                    <a:pt x="1141254" y="170765"/>
                  </a:lnTo>
                  <a:lnTo>
                    <a:pt x="1177209" y="135183"/>
                  </a:lnTo>
                  <a:lnTo>
                    <a:pt x="1192040" y="122921"/>
                  </a:lnTo>
                  <a:lnTo>
                    <a:pt x="1211785" y="123423"/>
                  </a:lnTo>
                  <a:lnTo>
                    <a:pt x="1240325" y="110849"/>
                  </a:lnTo>
                  <a:lnTo>
                    <a:pt x="1270503" y="71618"/>
                  </a:lnTo>
                  <a:lnTo>
                    <a:pt x="1278631" y="0"/>
                  </a:lnTo>
                  <a:lnTo>
                    <a:pt x="980792" y="92742"/>
                  </a:lnTo>
                  <a:lnTo>
                    <a:pt x="334978" y="213455"/>
                  </a:lnTo>
                  <a:lnTo>
                    <a:pt x="274622" y="249669"/>
                  </a:lnTo>
                  <a:lnTo>
                    <a:pt x="235390" y="252687"/>
                  </a:lnTo>
                  <a:lnTo>
                    <a:pt x="98837" y="262065"/>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3" name="Freeform 3075">
              <a:extLst>
                <a:ext uri="{FF2B5EF4-FFF2-40B4-BE49-F238E27FC236}">
                  <a16:creationId xmlns:a16="http://schemas.microsoft.com/office/drawing/2014/main" id="{1134B0AB-003E-4370-9C96-9AD5A2B066B2}"/>
                </a:ext>
              </a:extLst>
            </p:cNvPr>
            <p:cNvSpPr/>
            <p:nvPr/>
          </p:nvSpPr>
          <p:spPr>
            <a:xfrm>
              <a:off x="7504449" y="2776806"/>
              <a:ext cx="496888" cy="833438"/>
            </a:xfrm>
            <a:custGeom>
              <a:avLst/>
              <a:gdLst>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48285 w 497940"/>
                <a:gd name="connsiteY10" fmla="*/ 832919 h 832919"/>
                <a:gd name="connsiteX11" fmla="*/ 108641 w 497940"/>
                <a:gd name="connsiteY11" fmla="*/ 808776 h 832919"/>
                <a:gd name="connsiteX12" fmla="*/ 135802 w 497940"/>
                <a:gd name="connsiteY12" fmla="*/ 826883 h 832919"/>
                <a:gd name="connsiteX13" fmla="*/ 214265 w 497940"/>
                <a:gd name="connsiteY13" fmla="*/ 790669 h 832919"/>
                <a:gd name="connsiteX14" fmla="*/ 229354 w 497940"/>
                <a:gd name="connsiteY14" fmla="*/ 772562 h 832919"/>
                <a:gd name="connsiteX15" fmla="*/ 262550 w 497940"/>
                <a:gd name="connsiteY15" fmla="*/ 790669 h 832919"/>
                <a:gd name="connsiteX16" fmla="*/ 262550 w 497940"/>
                <a:gd name="connsiteY16" fmla="*/ 736348 h 832919"/>
                <a:gd name="connsiteX17" fmla="*/ 265568 w 497940"/>
                <a:gd name="connsiteY17" fmla="*/ 727295 h 832919"/>
                <a:gd name="connsiteX18" fmla="*/ 298764 w 497940"/>
                <a:gd name="connsiteY18" fmla="*/ 748420 h 832919"/>
                <a:gd name="connsiteX19" fmla="*/ 310835 w 497940"/>
                <a:gd name="connsiteY19" fmla="*/ 748420 h 832919"/>
                <a:gd name="connsiteX20" fmla="*/ 322906 w 497940"/>
                <a:gd name="connsiteY20" fmla="*/ 736348 h 832919"/>
                <a:gd name="connsiteX21" fmla="*/ 368174 w 497940"/>
                <a:gd name="connsiteY21" fmla="*/ 679010 h 832919"/>
                <a:gd name="connsiteX22" fmla="*/ 377227 w 497940"/>
                <a:gd name="connsiteY22" fmla="*/ 603564 h 832919"/>
                <a:gd name="connsiteX23" fmla="*/ 393738 w 497940"/>
                <a:gd name="connsiteY23" fmla="*/ 619533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940" h="832919">
                  <a:moveTo>
                    <a:pt x="0" y="102606"/>
                  </a:moveTo>
                  <a:lnTo>
                    <a:pt x="84499" y="482851"/>
                  </a:lnTo>
                  <a:lnTo>
                    <a:pt x="78463" y="522083"/>
                  </a:lnTo>
                  <a:lnTo>
                    <a:pt x="66392" y="567350"/>
                  </a:lnTo>
                  <a:lnTo>
                    <a:pt x="77340" y="633742"/>
                  </a:lnTo>
                  <a:lnTo>
                    <a:pt x="87516" y="672974"/>
                  </a:lnTo>
                  <a:lnTo>
                    <a:pt x="80358" y="672974"/>
                  </a:lnTo>
                  <a:lnTo>
                    <a:pt x="63514" y="712845"/>
                  </a:lnTo>
                  <a:lnTo>
                    <a:pt x="42249" y="751438"/>
                  </a:lnTo>
                  <a:lnTo>
                    <a:pt x="46037" y="773028"/>
                  </a:lnTo>
                  <a:cubicBezTo>
                    <a:pt x="46786" y="792992"/>
                    <a:pt x="47536" y="812955"/>
                    <a:pt x="48285" y="832919"/>
                  </a:cubicBezTo>
                  <a:lnTo>
                    <a:pt x="108641" y="808776"/>
                  </a:lnTo>
                  <a:lnTo>
                    <a:pt x="135802" y="826883"/>
                  </a:lnTo>
                  <a:lnTo>
                    <a:pt x="214265" y="790669"/>
                  </a:lnTo>
                  <a:lnTo>
                    <a:pt x="229354" y="772562"/>
                  </a:lnTo>
                  <a:lnTo>
                    <a:pt x="262550" y="790669"/>
                  </a:lnTo>
                  <a:lnTo>
                    <a:pt x="262550" y="736348"/>
                  </a:lnTo>
                  <a:lnTo>
                    <a:pt x="265568" y="727295"/>
                  </a:lnTo>
                  <a:lnTo>
                    <a:pt x="298764" y="748420"/>
                  </a:lnTo>
                  <a:lnTo>
                    <a:pt x="310835" y="748420"/>
                  </a:lnTo>
                  <a:lnTo>
                    <a:pt x="322906" y="736348"/>
                  </a:lnTo>
                  <a:lnTo>
                    <a:pt x="368174" y="679010"/>
                  </a:lnTo>
                  <a:lnTo>
                    <a:pt x="377227" y="603564"/>
                  </a:lnTo>
                  <a:cubicBezTo>
                    <a:pt x="380345" y="603334"/>
                    <a:pt x="390620" y="619763"/>
                    <a:pt x="393738" y="619533"/>
                  </a:cubicBezTo>
                  <a:lnTo>
                    <a:pt x="497940" y="573386"/>
                  </a:lnTo>
                  <a:lnTo>
                    <a:pt x="476815" y="525101"/>
                  </a:lnTo>
                  <a:lnTo>
                    <a:pt x="494922" y="494923"/>
                  </a:lnTo>
                  <a:lnTo>
                    <a:pt x="380245" y="12071"/>
                  </a:lnTo>
                  <a:lnTo>
                    <a:pt x="368174" y="0"/>
                  </a:lnTo>
                  <a:lnTo>
                    <a:pt x="184087" y="45267"/>
                  </a:lnTo>
                  <a:lnTo>
                    <a:pt x="126748" y="54321"/>
                  </a:lnTo>
                  <a:lnTo>
                    <a:pt x="105623" y="51303"/>
                  </a:lnTo>
                  <a:lnTo>
                    <a:pt x="57338" y="87517"/>
                  </a:lnTo>
                  <a:lnTo>
                    <a:pt x="0" y="102606"/>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4" name="Freeform 3076">
              <a:extLst>
                <a:ext uri="{FF2B5EF4-FFF2-40B4-BE49-F238E27FC236}">
                  <a16:creationId xmlns:a16="http://schemas.microsoft.com/office/drawing/2014/main" id="{E4B1B0D8-1A13-4EBD-BD3D-727AB2F936CB}"/>
                </a:ext>
              </a:extLst>
            </p:cNvPr>
            <p:cNvSpPr/>
            <p:nvPr/>
          </p:nvSpPr>
          <p:spPr>
            <a:xfrm>
              <a:off x="4646613" y="4049714"/>
              <a:ext cx="2178050" cy="2039937"/>
            </a:xfrm>
            <a:custGeom>
              <a:avLst/>
              <a:gdLst>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56502 w 2168610"/>
                <a:gd name="connsiteY101" fmla="*/ 6179 h 2032687"/>
                <a:gd name="connsiteX102" fmla="*/ 586946 w 2168610"/>
                <a:gd name="connsiteY102" fmla="*/ 0 h 2032687"/>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86946 w 2168610"/>
                <a:gd name="connsiteY102" fmla="*/ 0 h 2032687"/>
                <a:gd name="connsiteX0" fmla="*/ 598875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98875 w 2168610"/>
                <a:gd name="connsiteY102" fmla="*/ 0 h 203268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36821 w 2168610"/>
                <a:gd name="connsiteY96" fmla="*/ 402557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40486 w 2168610"/>
                <a:gd name="connsiteY94" fmla="*/ 432292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602245 w 2171957"/>
                <a:gd name="connsiteY0" fmla="*/ 0 h 2039827"/>
                <a:gd name="connsiteX1" fmla="*/ 584114 w 2171957"/>
                <a:gd name="connsiteY1" fmla="*/ 872113 h 2039827"/>
                <a:gd name="connsiteX2" fmla="*/ 0 w 2171957"/>
                <a:gd name="connsiteY2" fmla="*/ 841299 h 2039827"/>
                <a:gd name="connsiteX3" fmla="*/ 3347 w 2171957"/>
                <a:gd name="connsiteY3" fmla="*/ 890649 h 2039827"/>
                <a:gd name="connsiteX4" fmla="*/ 52774 w 2171957"/>
                <a:gd name="connsiteY4" fmla="*/ 921540 h 2039827"/>
                <a:gd name="connsiteX5" fmla="*/ 108379 w 2171957"/>
                <a:gd name="connsiteY5" fmla="*/ 989503 h 2039827"/>
                <a:gd name="connsiteX6" fmla="*/ 157806 w 2171957"/>
                <a:gd name="connsiteY6" fmla="*/ 1063643 h 2039827"/>
                <a:gd name="connsiteX7" fmla="*/ 207233 w 2171957"/>
                <a:gd name="connsiteY7" fmla="*/ 1076000 h 2039827"/>
                <a:gd name="connsiteX8" fmla="*/ 244303 w 2171957"/>
                <a:gd name="connsiteY8" fmla="*/ 1125427 h 2039827"/>
                <a:gd name="connsiteX9" fmla="*/ 275195 w 2171957"/>
                <a:gd name="connsiteY9" fmla="*/ 1174854 h 2039827"/>
                <a:gd name="connsiteX10" fmla="*/ 299909 w 2171957"/>
                <a:gd name="connsiteY10" fmla="*/ 1230459 h 2039827"/>
                <a:gd name="connsiteX11" fmla="*/ 312266 w 2171957"/>
                <a:gd name="connsiteY11" fmla="*/ 1304600 h 2039827"/>
                <a:gd name="connsiteX12" fmla="*/ 330801 w 2171957"/>
                <a:gd name="connsiteY12" fmla="*/ 1329313 h 2039827"/>
                <a:gd name="connsiteX13" fmla="*/ 435833 w 2171957"/>
                <a:gd name="connsiteY13" fmla="*/ 1409632 h 2039827"/>
                <a:gd name="connsiteX14" fmla="*/ 442012 w 2171957"/>
                <a:gd name="connsiteY14" fmla="*/ 1384919 h 2039827"/>
                <a:gd name="connsiteX15" fmla="*/ 577936 w 2171957"/>
                <a:gd name="connsiteY15" fmla="*/ 1452881 h 2039827"/>
                <a:gd name="connsiteX16" fmla="*/ 577936 w 2171957"/>
                <a:gd name="connsiteY16" fmla="*/ 1452881 h 2039827"/>
                <a:gd name="connsiteX17" fmla="*/ 608828 w 2171957"/>
                <a:gd name="connsiteY17" fmla="*/ 1397276 h 2039827"/>
                <a:gd name="connsiteX18" fmla="*/ 664433 w 2171957"/>
                <a:gd name="connsiteY18" fmla="*/ 1329313 h 2039827"/>
                <a:gd name="connsiteX19" fmla="*/ 732395 w 2171957"/>
                <a:gd name="connsiteY19" fmla="*/ 1310778 h 2039827"/>
                <a:gd name="connsiteX20" fmla="*/ 825071 w 2171957"/>
                <a:gd name="connsiteY20" fmla="*/ 1323135 h 2039827"/>
                <a:gd name="connsiteX21" fmla="*/ 905390 w 2171957"/>
                <a:gd name="connsiteY21" fmla="*/ 1384919 h 2039827"/>
                <a:gd name="connsiteX22" fmla="*/ 960995 w 2171957"/>
                <a:gd name="connsiteY22" fmla="*/ 1465238 h 2039827"/>
                <a:gd name="connsiteX23" fmla="*/ 1016601 w 2171957"/>
                <a:gd name="connsiteY23" fmla="*/ 1545557 h 2039827"/>
                <a:gd name="connsiteX24" fmla="*/ 1066028 w 2171957"/>
                <a:gd name="connsiteY24" fmla="*/ 1632054 h 2039827"/>
                <a:gd name="connsiteX25" fmla="*/ 1121633 w 2171957"/>
                <a:gd name="connsiteY25" fmla="*/ 1700016 h 2039827"/>
                <a:gd name="connsiteX26" fmla="*/ 1171060 w 2171957"/>
                <a:gd name="connsiteY26" fmla="*/ 1737086 h 2039827"/>
                <a:gd name="connsiteX27" fmla="*/ 1201952 w 2171957"/>
                <a:gd name="connsiteY27" fmla="*/ 1817405 h 2039827"/>
                <a:gd name="connsiteX28" fmla="*/ 1226666 w 2171957"/>
                <a:gd name="connsiteY28" fmla="*/ 1879189 h 2039827"/>
                <a:gd name="connsiteX29" fmla="*/ 1251379 w 2171957"/>
                <a:gd name="connsiteY29" fmla="*/ 1940973 h 2039827"/>
                <a:gd name="connsiteX30" fmla="*/ 1282271 w 2171957"/>
                <a:gd name="connsiteY30" fmla="*/ 1984222 h 2039827"/>
                <a:gd name="connsiteX31" fmla="*/ 1344055 w 2171957"/>
                <a:gd name="connsiteY31" fmla="*/ 2008935 h 2039827"/>
                <a:gd name="connsiteX32" fmla="*/ 1442909 w 2171957"/>
                <a:gd name="connsiteY32" fmla="*/ 2027470 h 2039827"/>
                <a:gd name="connsiteX33" fmla="*/ 1517049 w 2171957"/>
                <a:gd name="connsiteY33" fmla="*/ 2039827 h 2039827"/>
                <a:gd name="connsiteX34" fmla="*/ 1609725 w 2171957"/>
                <a:gd name="connsiteY34" fmla="*/ 2039827 h 2039827"/>
                <a:gd name="connsiteX35" fmla="*/ 1591190 w 2171957"/>
                <a:gd name="connsiteY35" fmla="*/ 2027470 h 2039827"/>
                <a:gd name="connsiteX36" fmla="*/ 1591190 w 2171957"/>
                <a:gd name="connsiteY36" fmla="*/ 2027470 h 2039827"/>
                <a:gd name="connsiteX37" fmla="*/ 1578833 w 2171957"/>
                <a:gd name="connsiteY37" fmla="*/ 1959508 h 2039827"/>
                <a:gd name="connsiteX38" fmla="*/ 1554120 w 2171957"/>
                <a:gd name="connsiteY38" fmla="*/ 1928616 h 2039827"/>
                <a:gd name="connsiteX39" fmla="*/ 1547941 w 2171957"/>
                <a:gd name="connsiteY39" fmla="*/ 1891546 h 2039827"/>
                <a:gd name="connsiteX40" fmla="*/ 1529406 w 2171957"/>
                <a:gd name="connsiteY40" fmla="*/ 1848297 h 2039827"/>
                <a:gd name="connsiteX41" fmla="*/ 1541763 w 2171957"/>
                <a:gd name="connsiteY41" fmla="*/ 1817405 h 2039827"/>
                <a:gd name="connsiteX42" fmla="*/ 1535584 w 2171957"/>
                <a:gd name="connsiteY42" fmla="*/ 1798870 h 2039827"/>
                <a:gd name="connsiteX43" fmla="*/ 1492336 w 2171957"/>
                <a:gd name="connsiteY43" fmla="*/ 1774157 h 2039827"/>
                <a:gd name="connsiteX44" fmla="*/ 1541763 w 2171957"/>
                <a:gd name="connsiteY44" fmla="*/ 1743265 h 2039827"/>
                <a:gd name="connsiteX45" fmla="*/ 1547941 w 2171957"/>
                <a:gd name="connsiteY45" fmla="*/ 1730908 h 2039827"/>
                <a:gd name="connsiteX46" fmla="*/ 1554120 w 2171957"/>
                <a:gd name="connsiteY46" fmla="*/ 1700016 h 2039827"/>
                <a:gd name="connsiteX47" fmla="*/ 1529406 w 2171957"/>
                <a:gd name="connsiteY47" fmla="*/ 1669124 h 2039827"/>
                <a:gd name="connsiteX48" fmla="*/ 1554120 w 2171957"/>
                <a:gd name="connsiteY48" fmla="*/ 1669124 h 2039827"/>
                <a:gd name="connsiteX49" fmla="*/ 1578833 w 2171957"/>
                <a:gd name="connsiteY49" fmla="*/ 1650589 h 2039827"/>
                <a:gd name="connsiteX50" fmla="*/ 1554120 w 2171957"/>
                <a:gd name="connsiteY50" fmla="*/ 1594984 h 2039827"/>
                <a:gd name="connsiteX51" fmla="*/ 1554120 w 2171957"/>
                <a:gd name="connsiteY51" fmla="*/ 1594984 h 2039827"/>
                <a:gd name="connsiteX52" fmla="*/ 1622082 w 2171957"/>
                <a:gd name="connsiteY52" fmla="*/ 1594984 h 2039827"/>
                <a:gd name="connsiteX53" fmla="*/ 1634439 w 2171957"/>
                <a:gd name="connsiteY53" fmla="*/ 1582627 h 2039827"/>
                <a:gd name="connsiteX54" fmla="*/ 1652974 w 2171957"/>
                <a:gd name="connsiteY54" fmla="*/ 1533200 h 2039827"/>
                <a:gd name="connsiteX55" fmla="*/ 1690044 w 2171957"/>
                <a:gd name="connsiteY55" fmla="*/ 1533200 h 2039827"/>
                <a:gd name="connsiteX56" fmla="*/ 1708579 w 2171957"/>
                <a:gd name="connsiteY56" fmla="*/ 1533200 h 2039827"/>
                <a:gd name="connsiteX57" fmla="*/ 1708579 w 2171957"/>
                <a:gd name="connsiteY57" fmla="*/ 1502308 h 2039827"/>
                <a:gd name="connsiteX58" fmla="*/ 1702401 w 2171957"/>
                <a:gd name="connsiteY58" fmla="*/ 1483773 h 2039827"/>
                <a:gd name="connsiteX59" fmla="*/ 1702401 w 2171957"/>
                <a:gd name="connsiteY59" fmla="*/ 1483773 h 2039827"/>
                <a:gd name="connsiteX60" fmla="*/ 1776541 w 2171957"/>
                <a:gd name="connsiteY60" fmla="*/ 1489951 h 2039827"/>
                <a:gd name="connsiteX61" fmla="*/ 1838325 w 2171957"/>
                <a:gd name="connsiteY61" fmla="*/ 1477595 h 2039827"/>
                <a:gd name="connsiteX62" fmla="*/ 1900109 w 2171957"/>
                <a:gd name="connsiteY62" fmla="*/ 1421989 h 2039827"/>
                <a:gd name="connsiteX63" fmla="*/ 1900109 w 2171957"/>
                <a:gd name="connsiteY63" fmla="*/ 1378740 h 2039827"/>
                <a:gd name="connsiteX64" fmla="*/ 1949536 w 2171957"/>
                <a:gd name="connsiteY64" fmla="*/ 1347849 h 2039827"/>
                <a:gd name="connsiteX65" fmla="*/ 1943357 w 2171957"/>
                <a:gd name="connsiteY65" fmla="*/ 1286065 h 2039827"/>
                <a:gd name="connsiteX66" fmla="*/ 1986606 w 2171957"/>
                <a:gd name="connsiteY66" fmla="*/ 1267530 h 2039827"/>
                <a:gd name="connsiteX67" fmla="*/ 2011320 w 2171957"/>
                <a:gd name="connsiteY67" fmla="*/ 1329313 h 2039827"/>
                <a:gd name="connsiteX68" fmla="*/ 2147244 w 2171957"/>
                <a:gd name="connsiteY68" fmla="*/ 1255173 h 2039827"/>
                <a:gd name="connsiteX69" fmla="*/ 2159601 w 2171957"/>
                <a:gd name="connsiteY69" fmla="*/ 1168676 h 2039827"/>
                <a:gd name="connsiteX70" fmla="*/ 2147244 w 2171957"/>
                <a:gd name="connsiteY70" fmla="*/ 1131605 h 2039827"/>
                <a:gd name="connsiteX71" fmla="*/ 2141066 w 2171957"/>
                <a:gd name="connsiteY71" fmla="*/ 1094535 h 2039827"/>
                <a:gd name="connsiteX72" fmla="*/ 2153422 w 2171957"/>
                <a:gd name="connsiteY72" fmla="*/ 1051286 h 2039827"/>
                <a:gd name="connsiteX73" fmla="*/ 2171957 w 2171957"/>
                <a:gd name="connsiteY73" fmla="*/ 1014216 h 2039827"/>
                <a:gd name="connsiteX74" fmla="*/ 2134887 w 2171957"/>
                <a:gd name="connsiteY74" fmla="*/ 903005 h 2039827"/>
                <a:gd name="connsiteX75" fmla="*/ 2103995 w 2171957"/>
                <a:gd name="connsiteY75" fmla="*/ 872113 h 2039827"/>
                <a:gd name="connsiteX76" fmla="*/ 2079282 w 2171957"/>
                <a:gd name="connsiteY76" fmla="*/ 791795 h 2039827"/>
                <a:gd name="connsiteX77" fmla="*/ 2066925 w 2171957"/>
                <a:gd name="connsiteY77" fmla="*/ 618800 h 2039827"/>
                <a:gd name="connsiteX78" fmla="*/ 2054568 w 2171957"/>
                <a:gd name="connsiteY78" fmla="*/ 519946 h 2039827"/>
                <a:gd name="connsiteX79" fmla="*/ 2036033 w 2171957"/>
                <a:gd name="connsiteY79" fmla="*/ 501411 h 2039827"/>
                <a:gd name="connsiteX80" fmla="*/ 1986606 w 2171957"/>
                <a:gd name="connsiteY80" fmla="*/ 526124 h 2039827"/>
                <a:gd name="connsiteX81" fmla="*/ 1875395 w 2171957"/>
                <a:gd name="connsiteY81" fmla="*/ 470519 h 2039827"/>
                <a:gd name="connsiteX82" fmla="*/ 1838325 w 2171957"/>
                <a:gd name="connsiteY82" fmla="*/ 470519 h 2039827"/>
                <a:gd name="connsiteX83" fmla="*/ 1770363 w 2171957"/>
                <a:gd name="connsiteY83" fmla="*/ 464340 h 2039827"/>
                <a:gd name="connsiteX84" fmla="*/ 1696222 w 2171957"/>
                <a:gd name="connsiteY84" fmla="*/ 519946 h 2039827"/>
                <a:gd name="connsiteX85" fmla="*/ 1634439 w 2171957"/>
                <a:gd name="connsiteY85" fmla="*/ 489054 h 2039827"/>
                <a:gd name="connsiteX86" fmla="*/ 1597368 w 2171957"/>
                <a:gd name="connsiteY86" fmla="*/ 501411 h 2039827"/>
                <a:gd name="connsiteX87" fmla="*/ 1597430 w 2171957"/>
                <a:gd name="connsiteY87" fmla="*/ 489288 h 2039827"/>
                <a:gd name="connsiteX88" fmla="*/ 1523228 w 2171957"/>
                <a:gd name="connsiteY88" fmla="*/ 495232 h 2039827"/>
                <a:gd name="connsiteX89" fmla="*/ 1492336 w 2171957"/>
                <a:gd name="connsiteY89" fmla="*/ 470519 h 2039827"/>
                <a:gd name="connsiteX90" fmla="*/ 1442909 w 2171957"/>
                <a:gd name="connsiteY90" fmla="*/ 489054 h 2039827"/>
                <a:gd name="connsiteX91" fmla="*/ 1365990 w 2171957"/>
                <a:gd name="connsiteY91" fmla="*/ 433707 h 2039827"/>
                <a:gd name="connsiteX92" fmla="*/ 1294628 w 2171957"/>
                <a:gd name="connsiteY92" fmla="*/ 451984 h 2039827"/>
                <a:gd name="connsiteX93" fmla="*/ 1263736 w 2171957"/>
                <a:gd name="connsiteY93" fmla="*/ 439627 h 2039827"/>
                <a:gd name="connsiteX94" fmla="*/ 1243833 w 2171957"/>
                <a:gd name="connsiteY94" fmla="*/ 432292 h 2039827"/>
                <a:gd name="connsiteX95" fmla="*/ 1214309 w 2171957"/>
                <a:gd name="connsiteY95" fmla="*/ 396378 h 2039827"/>
                <a:gd name="connsiteX96" fmla="*/ 1147357 w 2171957"/>
                <a:gd name="connsiteY96" fmla="*/ 390478 h 2039827"/>
                <a:gd name="connsiteX97" fmla="*/ 1109276 w 2171957"/>
                <a:gd name="connsiteY97" fmla="*/ 371665 h 2039827"/>
                <a:gd name="connsiteX98" fmla="*/ 1090741 w 2171957"/>
                <a:gd name="connsiteY98" fmla="*/ 371665 h 2039827"/>
                <a:gd name="connsiteX99" fmla="*/ 1078384 w 2171957"/>
                <a:gd name="connsiteY99" fmla="*/ 359308 h 2039827"/>
                <a:gd name="connsiteX100" fmla="*/ 1066028 w 2171957"/>
                <a:gd name="connsiteY100" fmla="*/ 353130 h 2039827"/>
                <a:gd name="connsiteX101" fmla="*/ 1071797 w 2171957"/>
                <a:gd name="connsiteY101" fmla="*/ 10936 h 2039827"/>
                <a:gd name="connsiteX102" fmla="*/ 602245 w 2171957"/>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49087 w 2178135"/>
                <a:gd name="connsiteY90" fmla="*/ 489054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4028 w 2178135"/>
                <a:gd name="connsiteY81" fmla="*/ 45364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78135" h="2039827">
                  <a:moveTo>
                    <a:pt x="608423" y="0"/>
                  </a:moveTo>
                  <a:cubicBezTo>
                    <a:pt x="606363" y="288324"/>
                    <a:pt x="592352" y="583789"/>
                    <a:pt x="590292" y="872113"/>
                  </a:cubicBezTo>
                  <a:lnTo>
                    <a:pt x="6178" y="841299"/>
                  </a:lnTo>
                  <a:lnTo>
                    <a:pt x="0" y="880734"/>
                  </a:lnTo>
                  <a:lnTo>
                    <a:pt x="58952" y="921540"/>
                  </a:lnTo>
                  <a:lnTo>
                    <a:pt x="114557" y="989503"/>
                  </a:lnTo>
                  <a:lnTo>
                    <a:pt x="163984" y="1063643"/>
                  </a:lnTo>
                  <a:lnTo>
                    <a:pt x="213411" y="1076000"/>
                  </a:lnTo>
                  <a:lnTo>
                    <a:pt x="250481" y="1125427"/>
                  </a:lnTo>
                  <a:lnTo>
                    <a:pt x="281373" y="1174854"/>
                  </a:lnTo>
                  <a:lnTo>
                    <a:pt x="306087" y="1230459"/>
                  </a:lnTo>
                  <a:lnTo>
                    <a:pt x="318444" y="1304600"/>
                  </a:lnTo>
                  <a:lnTo>
                    <a:pt x="336979" y="1329313"/>
                  </a:lnTo>
                  <a:lnTo>
                    <a:pt x="442011" y="1409632"/>
                  </a:lnTo>
                  <a:lnTo>
                    <a:pt x="448190" y="1384919"/>
                  </a:lnTo>
                  <a:lnTo>
                    <a:pt x="584114" y="1452881"/>
                  </a:lnTo>
                  <a:lnTo>
                    <a:pt x="584114" y="1452881"/>
                  </a:lnTo>
                  <a:lnTo>
                    <a:pt x="615006" y="1397276"/>
                  </a:lnTo>
                  <a:lnTo>
                    <a:pt x="670611" y="1329313"/>
                  </a:lnTo>
                  <a:lnTo>
                    <a:pt x="738573" y="1310778"/>
                  </a:lnTo>
                  <a:lnTo>
                    <a:pt x="831249" y="1323135"/>
                  </a:lnTo>
                  <a:lnTo>
                    <a:pt x="911568" y="1384919"/>
                  </a:lnTo>
                  <a:lnTo>
                    <a:pt x="967173" y="1465238"/>
                  </a:lnTo>
                  <a:lnTo>
                    <a:pt x="1022779" y="1545557"/>
                  </a:lnTo>
                  <a:lnTo>
                    <a:pt x="1072206" y="1632054"/>
                  </a:lnTo>
                  <a:lnTo>
                    <a:pt x="1127811" y="1700016"/>
                  </a:lnTo>
                  <a:lnTo>
                    <a:pt x="1177238" y="1737086"/>
                  </a:lnTo>
                  <a:lnTo>
                    <a:pt x="1208130" y="1817405"/>
                  </a:lnTo>
                  <a:lnTo>
                    <a:pt x="1232844" y="1879189"/>
                  </a:lnTo>
                  <a:lnTo>
                    <a:pt x="1257557" y="1940973"/>
                  </a:lnTo>
                  <a:lnTo>
                    <a:pt x="1288449" y="1984222"/>
                  </a:lnTo>
                  <a:lnTo>
                    <a:pt x="1350233" y="2008935"/>
                  </a:lnTo>
                  <a:lnTo>
                    <a:pt x="1449087" y="2027470"/>
                  </a:lnTo>
                  <a:lnTo>
                    <a:pt x="1523227" y="2039827"/>
                  </a:lnTo>
                  <a:lnTo>
                    <a:pt x="1615903" y="2039827"/>
                  </a:lnTo>
                  <a:lnTo>
                    <a:pt x="1597368" y="2027470"/>
                  </a:lnTo>
                  <a:lnTo>
                    <a:pt x="1597368" y="2027470"/>
                  </a:lnTo>
                  <a:lnTo>
                    <a:pt x="1585011" y="1959508"/>
                  </a:lnTo>
                  <a:lnTo>
                    <a:pt x="1560298" y="1928616"/>
                  </a:lnTo>
                  <a:lnTo>
                    <a:pt x="1554119" y="1891546"/>
                  </a:lnTo>
                  <a:lnTo>
                    <a:pt x="1535584" y="1848297"/>
                  </a:lnTo>
                  <a:lnTo>
                    <a:pt x="1547941" y="1817405"/>
                  </a:lnTo>
                  <a:lnTo>
                    <a:pt x="1541762" y="1798870"/>
                  </a:lnTo>
                  <a:lnTo>
                    <a:pt x="1498514" y="1774157"/>
                  </a:lnTo>
                  <a:lnTo>
                    <a:pt x="1547941" y="1743265"/>
                  </a:lnTo>
                  <a:lnTo>
                    <a:pt x="1554119" y="1730908"/>
                  </a:lnTo>
                  <a:lnTo>
                    <a:pt x="1560298" y="1700016"/>
                  </a:lnTo>
                  <a:lnTo>
                    <a:pt x="1535584" y="1669124"/>
                  </a:lnTo>
                  <a:lnTo>
                    <a:pt x="1560298" y="1669124"/>
                  </a:lnTo>
                  <a:lnTo>
                    <a:pt x="1585011" y="1650589"/>
                  </a:lnTo>
                  <a:lnTo>
                    <a:pt x="1560298" y="1594984"/>
                  </a:lnTo>
                  <a:lnTo>
                    <a:pt x="1560298" y="1594984"/>
                  </a:lnTo>
                  <a:lnTo>
                    <a:pt x="1628260" y="1594984"/>
                  </a:lnTo>
                  <a:lnTo>
                    <a:pt x="1640617" y="1582627"/>
                  </a:lnTo>
                  <a:lnTo>
                    <a:pt x="1659152" y="1533200"/>
                  </a:lnTo>
                  <a:lnTo>
                    <a:pt x="1696222" y="1533200"/>
                  </a:lnTo>
                  <a:lnTo>
                    <a:pt x="1714757" y="1533200"/>
                  </a:lnTo>
                  <a:lnTo>
                    <a:pt x="1714757" y="1502308"/>
                  </a:lnTo>
                  <a:lnTo>
                    <a:pt x="1708579" y="1483773"/>
                  </a:lnTo>
                  <a:lnTo>
                    <a:pt x="1708579" y="1483773"/>
                  </a:lnTo>
                  <a:lnTo>
                    <a:pt x="1782719" y="1489951"/>
                  </a:lnTo>
                  <a:lnTo>
                    <a:pt x="1844503" y="1477595"/>
                  </a:lnTo>
                  <a:lnTo>
                    <a:pt x="1906287" y="1421989"/>
                  </a:lnTo>
                  <a:lnTo>
                    <a:pt x="1906287" y="1378740"/>
                  </a:lnTo>
                  <a:lnTo>
                    <a:pt x="1955714" y="1347849"/>
                  </a:lnTo>
                  <a:lnTo>
                    <a:pt x="1949535" y="1286065"/>
                  </a:lnTo>
                  <a:lnTo>
                    <a:pt x="1992784" y="1267530"/>
                  </a:lnTo>
                  <a:lnTo>
                    <a:pt x="2017498" y="1329313"/>
                  </a:lnTo>
                  <a:lnTo>
                    <a:pt x="2153422" y="1255173"/>
                  </a:lnTo>
                  <a:lnTo>
                    <a:pt x="2165779" y="1168676"/>
                  </a:lnTo>
                  <a:lnTo>
                    <a:pt x="2153422" y="1131605"/>
                  </a:lnTo>
                  <a:lnTo>
                    <a:pt x="2147244" y="1094535"/>
                  </a:lnTo>
                  <a:lnTo>
                    <a:pt x="2159600" y="1051286"/>
                  </a:lnTo>
                  <a:lnTo>
                    <a:pt x="2178135" y="1014216"/>
                  </a:lnTo>
                  <a:lnTo>
                    <a:pt x="2141065" y="903005"/>
                  </a:lnTo>
                  <a:lnTo>
                    <a:pt x="2110173" y="872113"/>
                  </a:lnTo>
                  <a:lnTo>
                    <a:pt x="2085460" y="791795"/>
                  </a:lnTo>
                  <a:lnTo>
                    <a:pt x="2073103" y="618800"/>
                  </a:lnTo>
                  <a:lnTo>
                    <a:pt x="2060746" y="519946"/>
                  </a:lnTo>
                  <a:lnTo>
                    <a:pt x="2042211" y="501411"/>
                  </a:lnTo>
                  <a:lnTo>
                    <a:pt x="1992784" y="526124"/>
                  </a:lnTo>
                  <a:lnTo>
                    <a:pt x="1884028" y="453649"/>
                  </a:lnTo>
                  <a:lnTo>
                    <a:pt x="1844503" y="470519"/>
                  </a:lnTo>
                  <a:lnTo>
                    <a:pt x="1776541" y="464340"/>
                  </a:lnTo>
                  <a:lnTo>
                    <a:pt x="1702400" y="519946"/>
                  </a:lnTo>
                  <a:lnTo>
                    <a:pt x="1640617" y="489054"/>
                  </a:lnTo>
                  <a:lnTo>
                    <a:pt x="1603546" y="501411"/>
                  </a:lnTo>
                  <a:cubicBezTo>
                    <a:pt x="1603567" y="497370"/>
                    <a:pt x="1603587" y="493329"/>
                    <a:pt x="1603608" y="489288"/>
                  </a:cubicBezTo>
                  <a:lnTo>
                    <a:pt x="1529406" y="495232"/>
                  </a:lnTo>
                  <a:lnTo>
                    <a:pt x="1498514" y="470519"/>
                  </a:lnTo>
                  <a:lnTo>
                    <a:pt x="1451525" y="481697"/>
                  </a:lnTo>
                  <a:lnTo>
                    <a:pt x="1372168" y="433707"/>
                  </a:lnTo>
                  <a:lnTo>
                    <a:pt x="1300806" y="451984"/>
                  </a:lnTo>
                  <a:lnTo>
                    <a:pt x="1269914" y="439627"/>
                  </a:lnTo>
                  <a:lnTo>
                    <a:pt x="1250011" y="432292"/>
                  </a:lnTo>
                  <a:lnTo>
                    <a:pt x="1220487" y="396378"/>
                  </a:lnTo>
                  <a:lnTo>
                    <a:pt x="1153535" y="390478"/>
                  </a:lnTo>
                  <a:lnTo>
                    <a:pt x="1115454" y="371665"/>
                  </a:lnTo>
                  <a:lnTo>
                    <a:pt x="1096919" y="371665"/>
                  </a:lnTo>
                  <a:lnTo>
                    <a:pt x="1084562" y="359308"/>
                  </a:lnTo>
                  <a:lnTo>
                    <a:pt x="1072206" y="353130"/>
                  </a:lnTo>
                  <a:lnTo>
                    <a:pt x="1077975" y="10936"/>
                  </a:lnTo>
                  <a:lnTo>
                    <a:pt x="608423"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5" name="Freeform 3078">
              <a:extLst>
                <a:ext uri="{FF2B5EF4-FFF2-40B4-BE49-F238E27FC236}">
                  <a16:creationId xmlns:a16="http://schemas.microsoft.com/office/drawing/2014/main" id="{5B091E11-5695-46E9-8D18-DFEE2F96C5EA}"/>
                </a:ext>
              </a:extLst>
            </p:cNvPr>
            <p:cNvSpPr/>
            <p:nvPr/>
          </p:nvSpPr>
          <p:spPr>
            <a:xfrm>
              <a:off x="2135188" y="2478089"/>
              <a:ext cx="1333500" cy="2124075"/>
            </a:xfrm>
            <a:custGeom>
              <a:avLst/>
              <a:gdLst>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87185 w 1313411"/>
                <a:gd name="connsiteY59" fmla="*/ 177338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64016 w 1313411"/>
                <a:gd name="connsiteY60" fmla="*/ 45720 h 2116975"/>
                <a:gd name="connsiteX61" fmla="*/ 99753 w 1313411"/>
                <a:gd name="connsiteY61"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56872 w 1313411"/>
                <a:gd name="connsiteY60" fmla="*/ 36195 h 2116975"/>
                <a:gd name="connsiteX61" fmla="*/ 99753 w 1313411"/>
                <a:gd name="connsiteY61" fmla="*/ 0 h 2116975"/>
                <a:gd name="connsiteX0" fmla="*/ 106896 w 1313411"/>
                <a:gd name="connsiteY0" fmla="*/ 0 h 2124119"/>
                <a:gd name="connsiteX1" fmla="*/ 99753 w 1313411"/>
                <a:gd name="connsiteY1" fmla="*/ 68104 h 2124119"/>
                <a:gd name="connsiteX2" fmla="*/ 94211 w 1313411"/>
                <a:gd name="connsiteY2" fmla="*/ 106897 h 2124119"/>
                <a:gd name="connsiteX3" fmla="*/ 72043 w 1313411"/>
                <a:gd name="connsiteY3" fmla="*/ 145689 h 2124119"/>
                <a:gd name="connsiteX4" fmla="*/ 83127 w 1313411"/>
                <a:gd name="connsiteY4" fmla="*/ 201108 h 2124119"/>
                <a:gd name="connsiteX5" fmla="*/ 0 w 1313411"/>
                <a:gd name="connsiteY5" fmla="*/ 262068 h 2124119"/>
                <a:gd name="connsiteX6" fmla="*/ 0 w 1313411"/>
                <a:gd name="connsiteY6" fmla="*/ 306402 h 2124119"/>
                <a:gd name="connsiteX7" fmla="*/ 38793 w 1313411"/>
                <a:gd name="connsiteY7" fmla="*/ 395071 h 2124119"/>
                <a:gd name="connsiteX8" fmla="*/ 38793 w 1313411"/>
                <a:gd name="connsiteY8" fmla="*/ 433864 h 2124119"/>
                <a:gd name="connsiteX9" fmla="*/ 22167 w 1313411"/>
                <a:gd name="connsiteY9" fmla="*/ 583493 h 2124119"/>
                <a:gd name="connsiteX10" fmla="*/ 49876 w 1313411"/>
                <a:gd name="connsiteY10" fmla="*/ 677704 h 2124119"/>
                <a:gd name="connsiteX11" fmla="*/ 77585 w 1313411"/>
                <a:gd name="connsiteY11" fmla="*/ 710955 h 2124119"/>
                <a:gd name="connsiteX12" fmla="*/ 83127 w 1313411"/>
                <a:gd name="connsiteY12" fmla="*/ 749748 h 2124119"/>
                <a:gd name="connsiteX13" fmla="*/ 72043 w 1313411"/>
                <a:gd name="connsiteY13" fmla="*/ 821791 h 2124119"/>
                <a:gd name="connsiteX14" fmla="*/ 121920 w 1313411"/>
                <a:gd name="connsiteY14" fmla="*/ 832875 h 2124119"/>
                <a:gd name="connsiteX15" fmla="*/ 144087 w 1313411"/>
                <a:gd name="connsiteY15" fmla="*/ 832875 h 2124119"/>
                <a:gd name="connsiteX16" fmla="*/ 166254 w 1313411"/>
                <a:gd name="connsiteY16" fmla="*/ 799624 h 2124119"/>
                <a:gd name="connsiteX17" fmla="*/ 182880 w 1313411"/>
                <a:gd name="connsiteY17" fmla="*/ 788540 h 2124119"/>
                <a:gd name="connsiteX18" fmla="*/ 193963 w 1313411"/>
                <a:gd name="connsiteY18" fmla="*/ 832875 h 2124119"/>
                <a:gd name="connsiteX19" fmla="*/ 188422 w 1313411"/>
                <a:gd name="connsiteY19" fmla="*/ 882751 h 2124119"/>
                <a:gd name="connsiteX20" fmla="*/ 182880 w 1313411"/>
                <a:gd name="connsiteY20" fmla="*/ 899377 h 2124119"/>
                <a:gd name="connsiteX21" fmla="*/ 149629 w 1313411"/>
                <a:gd name="connsiteY21" fmla="*/ 893835 h 2124119"/>
                <a:gd name="connsiteX22" fmla="*/ 133003 w 1313411"/>
                <a:gd name="connsiteY22" fmla="*/ 949253 h 2124119"/>
                <a:gd name="connsiteX23" fmla="*/ 144087 w 1313411"/>
                <a:gd name="connsiteY23" fmla="*/ 1004671 h 2124119"/>
                <a:gd name="connsiteX24" fmla="*/ 171796 w 1313411"/>
                <a:gd name="connsiteY24" fmla="*/ 1032380 h 2124119"/>
                <a:gd name="connsiteX25" fmla="*/ 205047 w 1313411"/>
                <a:gd name="connsiteY25" fmla="*/ 1071173 h 2124119"/>
                <a:gd name="connsiteX26" fmla="*/ 205047 w 1313411"/>
                <a:gd name="connsiteY26" fmla="*/ 1109966 h 2124119"/>
                <a:gd name="connsiteX27" fmla="*/ 182880 w 1313411"/>
                <a:gd name="connsiteY27" fmla="*/ 1126591 h 2124119"/>
                <a:gd name="connsiteX28" fmla="*/ 182880 w 1313411"/>
                <a:gd name="connsiteY28" fmla="*/ 1126591 h 2124119"/>
                <a:gd name="connsiteX29" fmla="*/ 238298 w 1313411"/>
                <a:gd name="connsiteY29" fmla="*/ 1237428 h 2124119"/>
                <a:gd name="connsiteX30" fmla="*/ 249382 w 1313411"/>
                <a:gd name="connsiteY30" fmla="*/ 1326097 h 2124119"/>
                <a:gd name="connsiteX31" fmla="*/ 282633 w 1313411"/>
                <a:gd name="connsiteY31" fmla="*/ 1348264 h 2124119"/>
                <a:gd name="connsiteX32" fmla="*/ 282633 w 1313411"/>
                <a:gd name="connsiteY32" fmla="*/ 1348264 h 2124119"/>
                <a:gd name="connsiteX33" fmla="*/ 304800 w 1313411"/>
                <a:gd name="connsiteY33" fmla="*/ 1398140 h 2124119"/>
                <a:gd name="connsiteX34" fmla="*/ 321425 w 1313411"/>
                <a:gd name="connsiteY34" fmla="*/ 1425849 h 2124119"/>
                <a:gd name="connsiteX35" fmla="*/ 326967 w 1313411"/>
                <a:gd name="connsiteY35" fmla="*/ 1470184 h 2124119"/>
                <a:gd name="connsiteX36" fmla="*/ 299258 w 1313411"/>
                <a:gd name="connsiteY36" fmla="*/ 1514519 h 2124119"/>
                <a:gd name="connsiteX37" fmla="*/ 315883 w 1313411"/>
                <a:gd name="connsiteY37" fmla="*/ 1553311 h 2124119"/>
                <a:gd name="connsiteX38" fmla="*/ 410094 w 1313411"/>
                <a:gd name="connsiteY38" fmla="*/ 1619813 h 2124119"/>
                <a:gd name="connsiteX39" fmla="*/ 459971 w 1313411"/>
                <a:gd name="connsiteY39" fmla="*/ 1630897 h 2124119"/>
                <a:gd name="connsiteX40" fmla="*/ 465513 w 1313411"/>
                <a:gd name="connsiteY40" fmla="*/ 1614271 h 2124119"/>
                <a:gd name="connsiteX41" fmla="*/ 465513 w 1313411"/>
                <a:gd name="connsiteY41" fmla="*/ 1614271 h 2124119"/>
                <a:gd name="connsiteX42" fmla="*/ 543098 w 1313411"/>
                <a:gd name="connsiteY42" fmla="*/ 1719566 h 2124119"/>
                <a:gd name="connsiteX43" fmla="*/ 604058 w 1313411"/>
                <a:gd name="connsiteY43" fmla="*/ 1741733 h 2124119"/>
                <a:gd name="connsiteX44" fmla="*/ 604058 w 1313411"/>
                <a:gd name="connsiteY44" fmla="*/ 1741733 h 2124119"/>
                <a:gd name="connsiteX45" fmla="*/ 642851 w 1313411"/>
                <a:gd name="connsiteY45" fmla="*/ 1802693 h 2124119"/>
                <a:gd name="connsiteX46" fmla="*/ 703811 w 1313411"/>
                <a:gd name="connsiteY46" fmla="*/ 1841486 h 2124119"/>
                <a:gd name="connsiteX47" fmla="*/ 775854 w 1313411"/>
                <a:gd name="connsiteY47" fmla="*/ 1930155 h 2124119"/>
                <a:gd name="connsiteX48" fmla="*/ 786938 w 1313411"/>
                <a:gd name="connsiteY48" fmla="*/ 2024366 h 2124119"/>
                <a:gd name="connsiteX49" fmla="*/ 803563 w 1313411"/>
                <a:gd name="connsiteY49" fmla="*/ 2057617 h 2124119"/>
                <a:gd name="connsiteX50" fmla="*/ 809105 w 1313411"/>
                <a:gd name="connsiteY50" fmla="*/ 2090868 h 2124119"/>
                <a:gd name="connsiteX51" fmla="*/ 1197033 w 1313411"/>
                <a:gd name="connsiteY51" fmla="*/ 2124119 h 2124119"/>
                <a:gd name="connsiteX52" fmla="*/ 1230283 w 1313411"/>
                <a:gd name="connsiteY52" fmla="*/ 2096409 h 2124119"/>
                <a:gd name="connsiteX53" fmla="*/ 1213658 w 1313411"/>
                <a:gd name="connsiteY53" fmla="*/ 2018824 h 2124119"/>
                <a:gd name="connsiteX54" fmla="*/ 1263534 w 1313411"/>
                <a:gd name="connsiteY54" fmla="*/ 1913529 h 2124119"/>
                <a:gd name="connsiteX55" fmla="*/ 1285702 w 1313411"/>
                <a:gd name="connsiteY55" fmla="*/ 1874737 h 2124119"/>
                <a:gd name="connsiteX56" fmla="*/ 1313411 w 1313411"/>
                <a:gd name="connsiteY56" fmla="*/ 1813777 h 2124119"/>
                <a:gd name="connsiteX57" fmla="*/ 1252451 w 1313411"/>
                <a:gd name="connsiteY57" fmla="*/ 1664148 h 2124119"/>
                <a:gd name="connsiteX58" fmla="*/ 576349 w 1313411"/>
                <a:gd name="connsiteY58" fmla="*/ 722039 h 2124119"/>
                <a:gd name="connsiteX59" fmla="*/ 696710 w 1313411"/>
                <a:gd name="connsiteY59" fmla="*/ 167813 h 2124119"/>
                <a:gd name="connsiteX60" fmla="*/ 256872 w 1313411"/>
                <a:gd name="connsiteY60" fmla="*/ 43339 h 2124119"/>
                <a:gd name="connsiteX61" fmla="*/ 106896 w 1313411"/>
                <a:gd name="connsiteY61" fmla="*/ 0 h 2124119"/>
                <a:gd name="connsiteX0" fmla="*/ 106896 w 1313411"/>
                <a:gd name="connsiteY0" fmla="*/ 0 h 2124119"/>
                <a:gd name="connsiteX1" fmla="*/ 102091 w 1313411"/>
                <a:gd name="connsiteY1" fmla="*/ 29052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13411"/>
                <a:gd name="connsiteY0" fmla="*/ 0 h 2124119"/>
                <a:gd name="connsiteX1" fmla="*/ 83041 w 1313411"/>
                <a:gd name="connsiteY1" fmla="*/ 21908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52451 w 1333018"/>
                <a:gd name="connsiteY58" fmla="*/ 1664148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4062 w 1333018"/>
                <a:gd name="connsiteY55" fmla="*/ 1946907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33018" h="2124119">
                  <a:moveTo>
                    <a:pt x="106896" y="0"/>
                  </a:moveTo>
                  <a:lnTo>
                    <a:pt x="83041" y="21908"/>
                  </a:lnTo>
                  <a:lnTo>
                    <a:pt x="99753" y="68104"/>
                  </a:lnTo>
                  <a:lnTo>
                    <a:pt x="94211" y="106897"/>
                  </a:lnTo>
                  <a:lnTo>
                    <a:pt x="72043" y="145689"/>
                  </a:lnTo>
                  <a:lnTo>
                    <a:pt x="83127" y="201108"/>
                  </a:lnTo>
                  <a:lnTo>
                    <a:pt x="0" y="262068"/>
                  </a:lnTo>
                  <a:lnTo>
                    <a:pt x="0" y="306402"/>
                  </a:lnTo>
                  <a:lnTo>
                    <a:pt x="38793" y="395071"/>
                  </a:lnTo>
                  <a:lnTo>
                    <a:pt x="38793" y="433864"/>
                  </a:lnTo>
                  <a:lnTo>
                    <a:pt x="22167" y="583493"/>
                  </a:lnTo>
                  <a:lnTo>
                    <a:pt x="49876" y="677704"/>
                  </a:lnTo>
                  <a:lnTo>
                    <a:pt x="77585" y="710955"/>
                  </a:lnTo>
                  <a:lnTo>
                    <a:pt x="83127" y="749748"/>
                  </a:lnTo>
                  <a:lnTo>
                    <a:pt x="72043" y="821791"/>
                  </a:lnTo>
                  <a:lnTo>
                    <a:pt x="121920" y="832875"/>
                  </a:lnTo>
                  <a:lnTo>
                    <a:pt x="144087" y="832875"/>
                  </a:lnTo>
                  <a:lnTo>
                    <a:pt x="166254" y="799624"/>
                  </a:lnTo>
                  <a:lnTo>
                    <a:pt x="182880" y="788540"/>
                  </a:lnTo>
                  <a:lnTo>
                    <a:pt x="193963" y="832875"/>
                  </a:lnTo>
                  <a:lnTo>
                    <a:pt x="188422" y="882751"/>
                  </a:lnTo>
                  <a:lnTo>
                    <a:pt x="182880" y="899377"/>
                  </a:lnTo>
                  <a:lnTo>
                    <a:pt x="149629" y="893835"/>
                  </a:lnTo>
                  <a:lnTo>
                    <a:pt x="133003" y="949253"/>
                  </a:lnTo>
                  <a:lnTo>
                    <a:pt x="144087" y="1004671"/>
                  </a:lnTo>
                  <a:lnTo>
                    <a:pt x="171796" y="1032380"/>
                  </a:lnTo>
                  <a:lnTo>
                    <a:pt x="205047" y="1071173"/>
                  </a:lnTo>
                  <a:lnTo>
                    <a:pt x="205047" y="1109966"/>
                  </a:lnTo>
                  <a:lnTo>
                    <a:pt x="182880" y="1126591"/>
                  </a:lnTo>
                  <a:lnTo>
                    <a:pt x="182880" y="1126591"/>
                  </a:lnTo>
                  <a:lnTo>
                    <a:pt x="238298" y="1237428"/>
                  </a:lnTo>
                  <a:lnTo>
                    <a:pt x="249382" y="1326097"/>
                  </a:lnTo>
                  <a:lnTo>
                    <a:pt x="282633" y="1348264"/>
                  </a:lnTo>
                  <a:lnTo>
                    <a:pt x="282633" y="1348264"/>
                  </a:lnTo>
                  <a:lnTo>
                    <a:pt x="304800" y="1398140"/>
                  </a:lnTo>
                  <a:lnTo>
                    <a:pt x="321425" y="1425849"/>
                  </a:lnTo>
                  <a:lnTo>
                    <a:pt x="326967" y="1470184"/>
                  </a:lnTo>
                  <a:lnTo>
                    <a:pt x="299258" y="1514519"/>
                  </a:lnTo>
                  <a:lnTo>
                    <a:pt x="315883" y="1553311"/>
                  </a:lnTo>
                  <a:lnTo>
                    <a:pt x="410094" y="1619813"/>
                  </a:lnTo>
                  <a:lnTo>
                    <a:pt x="459971" y="1630897"/>
                  </a:lnTo>
                  <a:lnTo>
                    <a:pt x="465513" y="1614271"/>
                  </a:lnTo>
                  <a:lnTo>
                    <a:pt x="465513" y="1614271"/>
                  </a:lnTo>
                  <a:lnTo>
                    <a:pt x="543098" y="1719566"/>
                  </a:lnTo>
                  <a:lnTo>
                    <a:pt x="604058" y="1741733"/>
                  </a:lnTo>
                  <a:lnTo>
                    <a:pt x="604058" y="1741733"/>
                  </a:lnTo>
                  <a:lnTo>
                    <a:pt x="642851" y="1802693"/>
                  </a:lnTo>
                  <a:lnTo>
                    <a:pt x="703811" y="1841486"/>
                  </a:lnTo>
                  <a:lnTo>
                    <a:pt x="775854" y="1930155"/>
                  </a:lnTo>
                  <a:lnTo>
                    <a:pt x="786938" y="2024366"/>
                  </a:lnTo>
                  <a:lnTo>
                    <a:pt x="803563" y="2057617"/>
                  </a:lnTo>
                  <a:lnTo>
                    <a:pt x="809105" y="2090868"/>
                  </a:lnTo>
                  <a:lnTo>
                    <a:pt x="1197033" y="2124119"/>
                  </a:lnTo>
                  <a:lnTo>
                    <a:pt x="1230283" y="2096409"/>
                  </a:lnTo>
                  <a:lnTo>
                    <a:pt x="1213658" y="2018824"/>
                  </a:lnTo>
                  <a:lnTo>
                    <a:pt x="1264062" y="1946907"/>
                  </a:lnTo>
                  <a:lnTo>
                    <a:pt x="1285702" y="1874737"/>
                  </a:lnTo>
                  <a:lnTo>
                    <a:pt x="1333018" y="1835246"/>
                  </a:lnTo>
                  <a:lnTo>
                    <a:pt x="1262504" y="1661801"/>
                  </a:lnTo>
                  <a:lnTo>
                    <a:pt x="576349" y="722039"/>
                  </a:lnTo>
                  <a:lnTo>
                    <a:pt x="696710" y="167813"/>
                  </a:lnTo>
                  <a:lnTo>
                    <a:pt x="256872" y="43339"/>
                  </a:lnTo>
                  <a:lnTo>
                    <a:pt x="106896"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6" name="Freeform 3079">
              <a:extLst>
                <a:ext uri="{FF2B5EF4-FFF2-40B4-BE49-F238E27FC236}">
                  <a16:creationId xmlns:a16="http://schemas.microsoft.com/office/drawing/2014/main" id="{F74972F1-C6DA-4F22-9062-CA92B3FA4841}"/>
                </a:ext>
              </a:extLst>
            </p:cNvPr>
            <p:cNvSpPr/>
            <p:nvPr/>
          </p:nvSpPr>
          <p:spPr>
            <a:xfrm>
              <a:off x="6715125" y="4608514"/>
              <a:ext cx="882650" cy="776287"/>
            </a:xfrm>
            <a:custGeom>
              <a:avLst/>
              <a:gdLst>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84178 w 883066"/>
                <a:gd name="connsiteY9" fmla="*/ 697179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3066" h="774819">
                  <a:moveTo>
                    <a:pt x="0" y="62670"/>
                  </a:moveTo>
                  <a:lnTo>
                    <a:pt x="14243" y="188008"/>
                  </a:lnTo>
                  <a:lnTo>
                    <a:pt x="17092" y="253526"/>
                  </a:lnTo>
                  <a:lnTo>
                    <a:pt x="39881" y="313346"/>
                  </a:lnTo>
                  <a:lnTo>
                    <a:pt x="76912" y="361772"/>
                  </a:lnTo>
                  <a:lnTo>
                    <a:pt x="108247" y="450079"/>
                  </a:lnTo>
                  <a:lnTo>
                    <a:pt x="79761" y="526991"/>
                  </a:lnTo>
                  <a:lnTo>
                    <a:pt x="82610" y="561174"/>
                  </a:lnTo>
                  <a:cubicBezTo>
                    <a:pt x="82904" y="579215"/>
                    <a:pt x="83197" y="597257"/>
                    <a:pt x="83491" y="615298"/>
                  </a:cubicBezTo>
                  <a:lnTo>
                    <a:pt x="84178" y="697179"/>
                  </a:lnTo>
                  <a:lnTo>
                    <a:pt x="136733" y="686513"/>
                  </a:lnTo>
                  <a:lnTo>
                    <a:pt x="182311" y="669421"/>
                  </a:lnTo>
                  <a:lnTo>
                    <a:pt x="236434" y="677967"/>
                  </a:lnTo>
                  <a:lnTo>
                    <a:pt x="296254" y="703604"/>
                  </a:lnTo>
                  <a:lnTo>
                    <a:pt x="358924" y="703604"/>
                  </a:lnTo>
                  <a:lnTo>
                    <a:pt x="361772" y="660875"/>
                  </a:lnTo>
                  <a:lnTo>
                    <a:pt x="387410" y="646632"/>
                  </a:lnTo>
                  <a:lnTo>
                    <a:pt x="424441" y="649481"/>
                  </a:lnTo>
                  <a:lnTo>
                    <a:pt x="447230" y="658027"/>
                  </a:lnTo>
                  <a:lnTo>
                    <a:pt x="492808" y="692210"/>
                  </a:lnTo>
                  <a:lnTo>
                    <a:pt x="501354" y="649481"/>
                  </a:lnTo>
                  <a:lnTo>
                    <a:pt x="467170" y="612449"/>
                  </a:lnTo>
                  <a:lnTo>
                    <a:pt x="458625" y="595357"/>
                  </a:lnTo>
                  <a:lnTo>
                    <a:pt x="472868" y="589660"/>
                  </a:lnTo>
                  <a:lnTo>
                    <a:pt x="492808" y="592509"/>
                  </a:lnTo>
                  <a:lnTo>
                    <a:pt x="535537" y="643784"/>
                  </a:lnTo>
                  <a:lnTo>
                    <a:pt x="524142" y="675118"/>
                  </a:lnTo>
                  <a:lnTo>
                    <a:pt x="529840" y="746333"/>
                  </a:lnTo>
                  <a:lnTo>
                    <a:pt x="589660" y="774819"/>
                  </a:lnTo>
                  <a:lnTo>
                    <a:pt x="620995" y="732090"/>
                  </a:lnTo>
                  <a:lnTo>
                    <a:pt x="683664" y="746333"/>
                  </a:lnTo>
                  <a:lnTo>
                    <a:pt x="709301" y="717847"/>
                  </a:lnTo>
                  <a:lnTo>
                    <a:pt x="700755" y="663724"/>
                  </a:lnTo>
                  <a:lnTo>
                    <a:pt x="680815" y="640935"/>
                  </a:lnTo>
                  <a:lnTo>
                    <a:pt x="683664" y="618146"/>
                  </a:lnTo>
                  <a:lnTo>
                    <a:pt x="734939" y="646632"/>
                  </a:lnTo>
                  <a:lnTo>
                    <a:pt x="757727" y="683664"/>
                  </a:lnTo>
                  <a:lnTo>
                    <a:pt x="803305" y="695058"/>
                  </a:lnTo>
                  <a:lnTo>
                    <a:pt x="848883" y="734939"/>
                  </a:lnTo>
                  <a:lnTo>
                    <a:pt x="883066" y="714999"/>
                  </a:lnTo>
                  <a:lnTo>
                    <a:pt x="883066" y="689361"/>
                  </a:lnTo>
                  <a:lnTo>
                    <a:pt x="846034" y="646632"/>
                  </a:lnTo>
                  <a:lnTo>
                    <a:pt x="817548" y="632389"/>
                  </a:lnTo>
                  <a:lnTo>
                    <a:pt x="791911" y="609600"/>
                  </a:lnTo>
                  <a:lnTo>
                    <a:pt x="803305" y="586812"/>
                  </a:lnTo>
                  <a:lnTo>
                    <a:pt x="817548" y="583963"/>
                  </a:lnTo>
                  <a:lnTo>
                    <a:pt x="837488" y="583963"/>
                  </a:lnTo>
                  <a:lnTo>
                    <a:pt x="848883" y="555477"/>
                  </a:lnTo>
                  <a:lnTo>
                    <a:pt x="846034" y="541234"/>
                  </a:lnTo>
                  <a:lnTo>
                    <a:pt x="806154" y="529840"/>
                  </a:lnTo>
                  <a:lnTo>
                    <a:pt x="771970" y="555477"/>
                  </a:lnTo>
                  <a:lnTo>
                    <a:pt x="752030" y="544083"/>
                  </a:lnTo>
                  <a:lnTo>
                    <a:pt x="740636" y="515597"/>
                  </a:lnTo>
                  <a:lnTo>
                    <a:pt x="709301" y="518445"/>
                  </a:lnTo>
                  <a:lnTo>
                    <a:pt x="712150" y="546931"/>
                  </a:lnTo>
                  <a:lnTo>
                    <a:pt x="675118" y="566872"/>
                  </a:lnTo>
                  <a:lnTo>
                    <a:pt x="655178" y="566872"/>
                  </a:lnTo>
                  <a:lnTo>
                    <a:pt x="632389" y="558326"/>
                  </a:lnTo>
                  <a:lnTo>
                    <a:pt x="635238" y="529840"/>
                  </a:lnTo>
                  <a:lnTo>
                    <a:pt x="603903" y="498505"/>
                  </a:lnTo>
                  <a:lnTo>
                    <a:pt x="620995" y="487111"/>
                  </a:lnTo>
                  <a:lnTo>
                    <a:pt x="660875" y="492808"/>
                  </a:lnTo>
                  <a:lnTo>
                    <a:pt x="683664" y="472868"/>
                  </a:lnTo>
                  <a:lnTo>
                    <a:pt x="729241" y="487111"/>
                  </a:lnTo>
                  <a:lnTo>
                    <a:pt x="729241" y="487111"/>
                  </a:lnTo>
                  <a:lnTo>
                    <a:pt x="766273" y="495657"/>
                  </a:lnTo>
                  <a:lnTo>
                    <a:pt x="766273" y="455776"/>
                  </a:lnTo>
                  <a:lnTo>
                    <a:pt x="734939" y="444382"/>
                  </a:lnTo>
                  <a:lnTo>
                    <a:pt x="734939" y="378864"/>
                  </a:lnTo>
                  <a:lnTo>
                    <a:pt x="723544" y="356075"/>
                  </a:lnTo>
                  <a:lnTo>
                    <a:pt x="438684" y="381713"/>
                  </a:lnTo>
                  <a:lnTo>
                    <a:pt x="444382" y="273466"/>
                  </a:lnTo>
                  <a:lnTo>
                    <a:pt x="492808" y="202251"/>
                  </a:lnTo>
                  <a:lnTo>
                    <a:pt x="481413" y="150976"/>
                  </a:lnTo>
                  <a:lnTo>
                    <a:pt x="495656" y="119642"/>
                  </a:lnTo>
                  <a:lnTo>
                    <a:pt x="475716" y="0"/>
                  </a:lnTo>
                  <a:lnTo>
                    <a:pt x="0" y="62670"/>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37" name="Freeform 3080">
              <a:extLst>
                <a:ext uri="{FF2B5EF4-FFF2-40B4-BE49-F238E27FC236}">
                  <a16:creationId xmlns:a16="http://schemas.microsoft.com/office/drawing/2014/main" id="{FE8AD3D1-FDBA-4CBA-B4A6-A2476B78B479}"/>
                </a:ext>
              </a:extLst>
            </p:cNvPr>
            <p:cNvSpPr/>
            <p:nvPr/>
          </p:nvSpPr>
          <p:spPr>
            <a:xfrm>
              <a:off x="7796214" y="4737100"/>
              <a:ext cx="1379537" cy="1073150"/>
            </a:xfrm>
            <a:custGeom>
              <a:avLst/>
              <a:gdLst>
                <a:gd name="connsiteX0" fmla="*/ 0 w 1379716"/>
                <a:gd name="connsiteY0" fmla="*/ 183962 h 1074014"/>
                <a:gd name="connsiteX1" fmla="*/ 27054 w 1379716"/>
                <a:gd name="connsiteY1" fmla="*/ 302996 h 1074014"/>
                <a:gd name="connsiteX2" fmla="*/ 48696 w 1379716"/>
                <a:gd name="connsiteY2" fmla="*/ 294880 h 1074014"/>
                <a:gd name="connsiteX3" fmla="*/ 64928 w 1379716"/>
                <a:gd name="connsiteY3" fmla="*/ 278648 h 1074014"/>
                <a:gd name="connsiteX4" fmla="*/ 70339 w 1379716"/>
                <a:gd name="connsiteY4" fmla="*/ 246185 h 1074014"/>
                <a:gd name="connsiteX5" fmla="*/ 105508 w 1379716"/>
                <a:gd name="connsiteY5" fmla="*/ 246185 h 1074014"/>
                <a:gd name="connsiteX6" fmla="*/ 135267 w 1379716"/>
                <a:gd name="connsiteY6" fmla="*/ 265122 h 1074014"/>
                <a:gd name="connsiteX7" fmla="*/ 208310 w 1379716"/>
                <a:gd name="connsiteY7" fmla="*/ 238069 h 1074014"/>
                <a:gd name="connsiteX8" fmla="*/ 257006 w 1379716"/>
                <a:gd name="connsiteY8" fmla="*/ 257006 h 1074014"/>
                <a:gd name="connsiteX9" fmla="*/ 281354 w 1379716"/>
                <a:gd name="connsiteY9" fmla="*/ 257006 h 1074014"/>
                <a:gd name="connsiteX10" fmla="*/ 327345 w 1379716"/>
                <a:gd name="connsiteY10" fmla="*/ 243479 h 1074014"/>
                <a:gd name="connsiteX11" fmla="*/ 348987 w 1379716"/>
                <a:gd name="connsiteY11" fmla="*/ 267827 h 1074014"/>
                <a:gd name="connsiteX12" fmla="*/ 351693 w 1379716"/>
                <a:gd name="connsiteY12" fmla="*/ 292175 h 1074014"/>
                <a:gd name="connsiteX13" fmla="*/ 373335 w 1379716"/>
                <a:gd name="connsiteY13" fmla="*/ 297586 h 1074014"/>
                <a:gd name="connsiteX14" fmla="*/ 416621 w 1379716"/>
                <a:gd name="connsiteY14" fmla="*/ 338166 h 1074014"/>
                <a:gd name="connsiteX15" fmla="*/ 435558 w 1379716"/>
                <a:gd name="connsiteY15" fmla="*/ 319228 h 1074014"/>
                <a:gd name="connsiteX16" fmla="*/ 478843 w 1379716"/>
                <a:gd name="connsiteY16" fmla="*/ 321934 h 1074014"/>
                <a:gd name="connsiteX17" fmla="*/ 541065 w 1379716"/>
                <a:gd name="connsiteY17" fmla="*/ 278648 h 1074014"/>
                <a:gd name="connsiteX18" fmla="*/ 554592 w 1379716"/>
                <a:gd name="connsiteY18" fmla="*/ 246185 h 1074014"/>
                <a:gd name="connsiteX19" fmla="*/ 578940 w 1379716"/>
                <a:gd name="connsiteY19" fmla="*/ 227247 h 1074014"/>
                <a:gd name="connsiteX20" fmla="*/ 646573 w 1379716"/>
                <a:gd name="connsiteY20" fmla="*/ 238069 h 1074014"/>
                <a:gd name="connsiteX21" fmla="*/ 692564 w 1379716"/>
                <a:gd name="connsiteY21" fmla="*/ 265122 h 1074014"/>
                <a:gd name="connsiteX22" fmla="*/ 711501 w 1379716"/>
                <a:gd name="connsiteY22" fmla="*/ 324639 h 1074014"/>
                <a:gd name="connsiteX23" fmla="*/ 825125 w 1379716"/>
                <a:gd name="connsiteY23" fmla="*/ 376040 h 1074014"/>
                <a:gd name="connsiteX24" fmla="*/ 854883 w 1379716"/>
                <a:gd name="connsiteY24" fmla="*/ 435557 h 1074014"/>
                <a:gd name="connsiteX25" fmla="*/ 862999 w 1379716"/>
                <a:gd name="connsiteY25" fmla="*/ 568118 h 1074014"/>
                <a:gd name="connsiteX26" fmla="*/ 887347 w 1379716"/>
                <a:gd name="connsiteY26" fmla="*/ 611403 h 1074014"/>
                <a:gd name="connsiteX27" fmla="*/ 906284 w 1379716"/>
                <a:gd name="connsiteY27" fmla="*/ 592466 h 1074014"/>
                <a:gd name="connsiteX28" fmla="*/ 933338 w 1379716"/>
                <a:gd name="connsiteY28" fmla="*/ 624930 h 1074014"/>
                <a:gd name="connsiteX29" fmla="*/ 919811 w 1379716"/>
                <a:gd name="connsiteY29" fmla="*/ 662805 h 1074014"/>
                <a:gd name="connsiteX30" fmla="*/ 919811 w 1379716"/>
                <a:gd name="connsiteY30" fmla="*/ 684447 h 1074014"/>
                <a:gd name="connsiteX31" fmla="*/ 1009087 w 1379716"/>
                <a:gd name="connsiteY31" fmla="*/ 773723 h 1074014"/>
                <a:gd name="connsiteX32" fmla="*/ 1022613 w 1379716"/>
                <a:gd name="connsiteY32" fmla="*/ 754786 h 1074014"/>
                <a:gd name="connsiteX33" fmla="*/ 1030729 w 1379716"/>
                <a:gd name="connsiteY33" fmla="*/ 754786 h 1074014"/>
                <a:gd name="connsiteX34" fmla="*/ 1038845 w 1379716"/>
                <a:gd name="connsiteY34" fmla="*/ 787250 h 1074014"/>
                <a:gd name="connsiteX35" fmla="*/ 1068604 w 1379716"/>
                <a:gd name="connsiteY35" fmla="*/ 819714 h 1074014"/>
                <a:gd name="connsiteX36" fmla="*/ 1068604 w 1379716"/>
                <a:gd name="connsiteY36" fmla="*/ 844061 h 1074014"/>
                <a:gd name="connsiteX37" fmla="*/ 1106478 w 1379716"/>
                <a:gd name="connsiteY37" fmla="*/ 881936 h 1074014"/>
                <a:gd name="connsiteX38" fmla="*/ 1120005 w 1379716"/>
                <a:gd name="connsiteY38" fmla="*/ 922516 h 1074014"/>
                <a:gd name="connsiteX39" fmla="*/ 1152469 w 1379716"/>
                <a:gd name="connsiteY39" fmla="*/ 944158 h 1074014"/>
                <a:gd name="connsiteX40" fmla="*/ 1176817 w 1379716"/>
                <a:gd name="connsiteY40" fmla="*/ 941453 h 1074014"/>
                <a:gd name="connsiteX41" fmla="*/ 1211986 w 1379716"/>
                <a:gd name="connsiteY41" fmla="*/ 998265 h 1074014"/>
                <a:gd name="connsiteX42" fmla="*/ 1241745 w 1379716"/>
                <a:gd name="connsiteY42" fmla="*/ 1014497 h 1074014"/>
                <a:gd name="connsiteX43" fmla="*/ 1260682 w 1379716"/>
                <a:gd name="connsiteY43" fmla="*/ 1030729 h 1074014"/>
                <a:gd name="connsiteX44" fmla="*/ 1266093 w 1379716"/>
                <a:gd name="connsiteY44" fmla="*/ 1038845 h 1074014"/>
                <a:gd name="connsiteX45" fmla="*/ 1252566 w 1379716"/>
                <a:gd name="connsiteY45" fmla="*/ 1046961 h 1074014"/>
                <a:gd name="connsiteX46" fmla="*/ 1247155 w 1379716"/>
                <a:gd name="connsiteY46" fmla="*/ 1055077 h 1074014"/>
                <a:gd name="connsiteX47" fmla="*/ 1268798 w 1379716"/>
                <a:gd name="connsiteY47" fmla="*/ 1074014 h 1074014"/>
                <a:gd name="connsiteX48" fmla="*/ 1282325 w 1379716"/>
                <a:gd name="connsiteY48" fmla="*/ 1068603 h 1074014"/>
                <a:gd name="connsiteX49" fmla="*/ 1298557 w 1379716"/>
                <a:gd name="connsiteY49" fmla="*/ 1052371 h 1074014"/>
                <a:gd name="connsiteX50" fmla="*/ 1314789 w 1379716"/>
                <a:gd name="connsiteY50" fmla="*/ 1033434 h 1074014"/>
                <a:gd name="connsiteX51" fmla="*/ 1341842 w 1379716"/>
                <a:gd name="connsiteY51" fmla="*/ 1038845 h 1074014"/>
                <a:gd name="connsiteX52" fmla="*/ 1349958 w 1379716"/>
                <a:gd name="connsiteY52" fmla="*/ 1014497 h 1074014"/>
                <a:gd name="connsiteX53" fmla="*/ 1363484 w 1379716"/>
                <a:gd name="connsiteY53" fmla="*/ 979328 h 1074014"/>
                <a:gd name="connsiteX54" fmla="*/ 1355368 w 1379716"/>
                <a:gd name="connsiteY54" fmla="*/ 949569 h 1074014"/>
                <a:gd name="connsiteX55" fmla="*/ 1360779 w 1379716"/>
                <a:gd name="connsiteY55" fmla="*/ 925221 h 1074014"/>
                <a:gd name="connsiteX56" fmla="*/ 1368895 w 1379716"/>
                <a:gd name="connsiteY56" fmla="*/ 890052 h 1074014"/>
                <a:gd name="connsiteX57" fmla="*/ 1379716 w 1379716"/>
                <a:gd name="connsiteY57" fmla="*/ 830535 h 1074014"/>
                <a:gd name="connsiteX58" fmla="*/ 1377011 w 1379716"/>
                <a:gd name="connsiteY58" fmla="*/ 752080 h 1074014"/>
                <a:gd name="connsiteX59" fmla="*/ 1352663 w 1379716"/>
                <a:gd name="connsiteY59" fmla="*/ 673626 h 1074014"/>
                <a:gd name="connsiteX60" fmla="*/ 1325610 w 1379716"/>
                <a:gd name="connsiteY60" fmla="*/ 614109 h 1074014"/>
                <a:gd name="connsiteX61" fmla="*/ 1328315 w 1379716"/>
                <a:gd name="connsiteY61" fmla="*/ 603287 h 1074014"/>
                <a:gd name="connsiteX62" fmla="*/ 1306673 w 1379716"/>
                <a:gd name="connsiteY62" fmla="*/ 560002 h 1074014"/>
                <a:gd name="connsiteX63" fmla="*/ 1266093 w 1379716"/>
                <a:gd name="connsiteY63" fmla="*/ 508601 h 1074014"/>
                <a:gd name="connsiteX64" fmla="*/ 1195754 w 1379716"/>
                <a:gd name="connsiteY64" fmla="*/ 403093 h 1074014"/>
                <a:gd name="connsiteX65" fmla="*/ 1184933 w 1379716"/>
                <a:gd name="connsiteY65" fmla="*/ 378745 h 1074014"/>
                <a:gd name="connsiteX66" fmla="*/ 1203870 w 1379716"/>
                <a:gd name="connsiteY66" fmla="*/ 373335 h 1074014"/>
                <a:gd name="connsiteX67" fmla="*/ 1230923 w 1379716"/>
                <a:gd name="connsiteY67" fmla="*/ 392272 h 1074014"/>
                <a:gd name="connsiteX68" fmla="*/ 1257977 w 1379716"/>
                <a:gd name="connsiteY68" fmla="*/ 470727 h 1074014"/>
                <a:gd name="connsiteX69" fmla="*/ 1217397 w 1379716"/>
                <a:gd name="connsiteY69" fmla="*/ 362514 h 1074014"/>
                <a:gd name="connsiteX70" fmla="*/ 1138942 w 1379716"/>
                <a:gd name="connsiteY70" fmla="*/ 286764 h 1074014"/>
                <a:gd name="connsiteX71" fmla="*/ 1117300 w 1379716"/>
                <a:gd name="connsiteY71" fmla="*/ 224542 h 1074014"/>
                <a:gd name="connsiteX72" fmla="*/ 1076720 w 1379716"/>
                <a:gd name="connsiteY72" fmla="*/ 175846 h 1074014"/>
                <a:gd name="connsiteX73" fmla="*/ 1057783 w 1379716"/>
                <a:gd name="connsiteY73" fmla="*/ 129856 h 1074014"/>
                <a:gd name="connsiteX74" fmla="*/ 1028024 w 1379716"/>
                <a:gd name="connsiteY74" fmla="*/ 67633 h 1074014"/>
                <a:gd name="connsiteX75" fmla="*/ 1011792 w 1379716"/>
                <a:gd name="connsiteY75" fmla="*/ 81160 h 1074014"/>
                <a:gd name="connsiteX76" fmla="*/ 1017203 w 1379716"/>
                <a:gd name="connsiteY76" fmla="*/ 119034 h 1074014"/>
                <a:gd name="connsiteX77" fmla="*/ 1025319 w 1379716"/>
                <a:gd name="connsiteY77" fmla="*/ 148793 h 1074014"/>
                <a:gd name="connsiteX78" fmla="*/ 1025319 w 1379716"/>
                <a:gd name="connsiteY78" fmla="*/ 165025 h 1074014"/>
                <a:gd name="connsiteX79" fmla="*/ 995560 w 1379716"/>
                <a:gd name="connsiteY79" fmla="*/ 143382 h 1074014"/>
                <a:gd name="connsiteX80" fmla="*/ 990149 w 1379716"/>
                <a:gd name="connsiteY80" fmla="*/ 110918 h 1074014"/>
                <a:gd name="connsiteX81" fmla="*/ 987444 w 1379716"/>
                <a:gd name="connsiteY81" fmla="*/ 83865 h 1074014"/>
                <a:gd name="connsiteX82" fmla="*/ 1006381 w 1379716"/>
                <a:gd name="connsiteY82" fmla="*/ 54106 h 1074014"/>
                <a:gd name="connsiteX83" fmla="*/ 1025319 w 1379716"/>
                <a:gd name="connsiteY83" fmla="*/ 13527 h 1074014"/>
                <a:gd name="connsiteX84" fmla="*/ 968507 w 1379716"/>
                <a:gd name="connsiteY84" fmla="*/ 13527 h 1074014"/>
                <a:gd name="connsiteX85" fmla="*/ 941454 w 1379716"/>
                <a:gd name="connsiteY85" fmla="*/ 0 h 1074014"/>
                <a:gd name="connsiteX86" fmla="*/ 917106 w 1379716"/>
                <a:gd name="connsiteY86" fmla="*/ 18937 h 1074014"/>
                <a:gd name="connsiteX87" fmla="*/ 911695 w 1379716"/>
                <a:gd name="connsiteY87" fmla="*/ 97392 h 1074014"/>
                <a:gd name="connsiteX88" fmla="*/ 862999 w 1379716"/>
                <a:gd name="connsiteY88" fmla="*/ 81160 h 1074014"/>
                <a:gd name="connsiteX89" fmla="*/ 465316 w 1379716"/>
                <a:gd name="connsiteY89" fmla="*/ 119034 h 1074014"/>
                <a:gd name="connsiteX90" fmla="*/ 392273 w 1379716"/>
                <a:gd name="connsiteY90" fmla="*/ 91981 h 1074014"/>
                <a:gd name="connsiteX91" fmla="*/ 0 w 1379716"/>
                <a:gd name="connsiteY91" fmla="*/ 183962 h 1074014"/>
                <a:gd name="connsiteX0" fmla="*/ 0 w 1379716"/>
                <a:gd name="connsiteY0" fmla="*/ 184734 h 1074786"/>
                <a:gd name="connsiteX1" fmla="*/ 27054 w 1379716"/>
                <a:gd name="connsiteY1" fmla="*/ 303768 h 1074786"/>
                <a:gd name="connsiteX2" fmla="*/ 48696 w 1379716"/>
                <a:gd name="connsiteY2" fmla="*/ 295652 h 1074786"/>
                <a:gd name="connsiteX3" fmla="*/ 64928 w 1379716"/>
                <a:gd name="connsiteY3" fmla="*/ 279420 h 1074786"/>
                <a:gd name="connsiteX4" fmla="*/ 70339 w 1379716"/>
                <a:gd name="connsiteY4" fmla="*/ 246957 h 1074786"/>
                <a:gd name="connsiteX5" fmla="*/ 105508 w 1379716"/>
                <a:gd name="connsiteY5" fmla="*/ 246957 h 1074786"/>
                <a:gd name="connsiteX6" fmla="*/ 135267 w 1379716"/>
                <a:gd name="connsiteY6" fmla="*/ 265894 h 1074786"/>
                <a:gd name="connsiteX7" fmla="*/ 208310 w 1379716"/>
                <a:gd name="connsiteY7" fmla="*/ 238841 h 1074786"/>
                <a:gd name="connsiteX8" fmla="*/ 257006 w 1379716"/>
                <a:gd name="connsiteY8" fmla="*/ 257778 h 1074786"/>
                <a:gd name="connsiteX9" fmla="*/ 281354 w 1379716"/>
                <a:gd name="connsiteY9" fmla="*/ 257778 h 1074786"/>
                <a:gd name="connsiteX10" fmla="*/ 327345 w 1379716"/>
                <a:gd name="connsiteY10" fmla="*/ 244251 h 1074786"/>
                <a:gd name="connsiteX11" fmla="*/ 348987 w 1379716"/>
                <a:gd name="connsiteY11" fmla="*/ 268599 h 1074786"/>
                <a:gd name="connsiteX12" fmla="*/ 351693 w 1379716"/>
                <a:gd name="connsiteY12" fmla="*/ 292947 h 1074786"/>
                <a:gd name="connsiteX13" fmla="*/ 373335 w 1379716"/>
                <a:gd name="connsiteY13" fmla="*/ 298358 h 1074786"/>
                <a:gd name="connsiteX14" fmla="*/ 416621 w 1379716"/>
                <a:gd name="connsiteY14" fmla="*/ 338938 h 1074786"/>
                <a:gd name="connsiteX15" fmla="*/ 435558 w 1379716"/>
                <a:gd name="connsiteY15" fmla="*/ 320000 h 1074786"/>
                <a:gd name="connsiteX16" fmla="*/ 478843 w 1379716"/>
                <a:gd name="connsiteY16" fmla="*/ 322706 h 1074786"/>
                <a:gd name="connsiteX17" fmla="*/ 541065 w 1379716"/>
                <a:gd name="connsiteY17" fmla="*/ 279420 h 1074786"/>
                <a:gd name="connsiteX18" fmla="*/ 554592 w 1379716"/>
                <a:gd name="connsiteY18" fmla="*/ 246957 h 1074786"/>
                <a:gd name="connsiteX19" fmla="*/ 578940 w 1379716"/>
                <a:gd name="connsiteY19" fmla="*/ 228019 h 1074786"/>
                <a:gd name="connsiteX20" fmla="*/ 646573 w 1379716"/>
                <a:gd name="connsiteY20" fmla="*/ 238841 h 1074786"/>
                <a:gd name="connsiteX21" fmla="*/ 692564 w 1379716"/>
                <a:gd name="connsiteY21" fmla="*/ 265894 h 1074786"/>
                <a:gd name="connsiteX22" fmla="*/ 711501 w 1379716"/>
                <a:gd name="connsiteY22" fmla="*/ 325411 h 1074786"/>
                <a:gd name="connsiteX23" fmla="*/ 825125 w 1379716"/>
                <a:gd name="connsiteY23" fmla="*/ 376812 h 1074786"/>
                <a:gd name="connsiteX24" fmla="*/ 854883 w 1379716"/>
                <a:gd name="connsiteY24" fmla="*/ 436329 h 1074786"/>
                <a:gd name="connsiteX25" fmla="*/ 862999 w 1379716"/>
                <a:gd name="connsiteY25" fmla="*/ 568890 h 1074786"/>
                <a:gd name="connsiteX26" fmla="*/ 887347 w 1379716"/>
                <a:gd name="connsiteY26" fmla="*/ 612175 h 1074786"/>
                <a:gd name="connsiteX27" fmla="*/ 906284 w 1379716"/>
                <a:gd name="connsiteY27" fmla="*/ 593238 h 1074786"/>
                <a:gd name="connsiteX28" fmla="*/ 933338 w 1379716"/>
                <a:gd name="connsiteY28" fmla="*/ 625702 h 1074786"/>
                <a:gd name="connsiteX29" fmla="*/ 919811 w 1379716"/>
                <a:gd name="connsiteY29" fmla="*/ 663577 h 1074786"/>
                <a:gd name="connsiteX30" fmla="*/ 919811 w 1379716"/>
                <a:gd name="connsiteY30" fmla="*/ 685219 h 1074786"/>
                <a:gd name="connsiteX31" fmla="*/ 1009087 w 1379716"/>
                <a:gd name="connsiteY31" fmla="*/ 774495 h 1074786"/>
                <a:gd name="connsiteX32" fmla="*/ 1022613 w 1379716"/>
                <a:gd name="connsiteY32" fmla="*/ 755558 h 1074786"/>
                <a:gd name="connsiteX33" fmla="*/ 1030729 w 1379716"/>
                <a:gd name="connsiteY33" fmla="*/ 755558 h 1074786"/>
                <a:gd name="connsiteX34" fmla="*/ 1038845 w 1379716"/>
                <a:gd name="connsiteY34" fmla="*/ 788022 h 1074786"/>
                <a:gd name="connsiteX35" fmla="*/ 1068604 w 1379716"/>
                <a:gd name="connsiteY35" fmla="*/ 820486 h 1074786"/>
                <a:gd name="connsiteX36" fmla="*/ 1068604 w 1379716"/>
                <a:gd name="connsiteY36" fmla="*/ 844833 h 1074786"/>
                <a:gd name="connsiteX37" fmla="*/ 1106478 w 1379716"/>
                <a:gd name="connsiteY37" fmla="*/ 882708 h 1074786"/>
                <a:gd name="connsiteX38" fmla="*/ 1120005 w 1379716"/>
                <a:gd name="connsiteY38" fmla="*/ 923288 h 1074786"/>
                <a:gd name="connsiteX39" fmla="*/ 1152469 w 1379716"/>
                <a:gd name="connsiteY39" fmla="*/ 944930 h 1074786"/>
                <a:gd name="connsiteX40" fmla="*/ 1176817 w 1379716"/>
                <a:gd name="connsiteY40" fmla="*/ 942225 h 1074786"/>
                <a:gd name="connsiteX41" fmla="*/ 1211986 w 1379716"/>
                <a:gd name="connsiteY41" fmla="*/ 999037 h 1074786"/>
                <a:gd name="connsiteX42" fmla="*/ 1241745 w 1379716"/>
                <a:gd name="connsiteY42" fmla="*/ 1015269 h 1074786"/>
                <a:gd name="connsiteX43" fmla="*/ 1260682 w 1379716"/>
                <a:gd name="connsiteY43" fmla="*/ 1031501 h 1074786"/>
                <a:gd name="connsiteX44" fmla="*/ 1266093 w 1379716"/>
                <a:gd name="connsiteY44" fmla="*/ 1039617 h 1074786"/>
                <a:gd name="connsiteX45" fmla="*/ 1252566 w 1379716"/>
                <a:gd name="connsiteY45" fmla="*/ 1047733 h 1074786"/>
                <a:gd name="connsiteX46" fmla="*/ 1247155 w 1379716"/>
                <a:gd name="connsiteY46" fmla="*/ 1055849 h 1074786"/>
                <a:gd name="connsiteX47" fmla="*/ 1268798 w 1379716"/>
                <a:gd name="connsiteY47" fmla="*/ 1074786 h 1074786"/>
                <a:gd name="connsiteX48" fmla="*/ 1282325 w 1379716"/>
                <a:gd name="connsiteY48" fmla="*/ 1069375 h 1074786"/>
                <a:gd name="connsiteX49" fmla="*/ 1298557 w 1379716"/>
                <a:gd name="connsiteY49" fmla="*/ 1053143 h 1074786"/>
                <a:gd name="connsiteX50" fmla="*/ 1314789 w 1379716"/>
                <a:gd name="connsiteY50" fmla="*/ 1034206 h 1074786"/>
                <a:gd name="connsiteX51" fmla="*/ 1341842 w 1379716"/>
                <a:gd name="connsiteY51" fmla="*/ 1039617 h 1074786"/>
                <a:gd name="connsiteX52" fmla="*/ 1349958 w 1379716"/>
                <a:gd name="connsiteY52" fmla="*/ 1015269 h 1074786"/>
                <a:gd name="connsiteX53" fmla="*/ 1363484 w 1379716"/>
                <a:gd name="connsiteY53" fmla="*/ 980100 h 1074786"/>
                <a:gd name="connsiteX54" fmla="*/ 1355368 w 1379716"/>
                <a:gd name="connsiteY54" fmla="*/ 950341 h 1074786"/>
                <a:gd name="connsiteX55" fmla="*/ 1360779 w 1379716"/>
                <a:gd name="connsiteY55" fmla="*/ 925993 h 1074786"/>
                <a:gd name="connsiteX56" fmla="*/ 1368895 w 1379716"/>
                <a:gd name="connsiteY56" fmla="*/ 890824 h 1074786"/>
                <a:gd name="connsiteX57" fmla="*/ 1379716 w 1379716"/>
                <a:gd name="connsiteY57" fmla="*/ 831307 h 1074786"/>
                <a:gd name="connsiteX58" fmla="*/ 1377011 w 1379716"/>
                <a:gd name="connsiteY58" fmla="*/ 752852 h 1074786"/>
                <a:gd name="connsiteX59" fmla="*/ 1352663 w 1379716"/>
                <a:gd name="connsiteY59" fmla="*/ 674398 h 1074786"/>
                <a:gd name="connsiteX60" fmla="*/ 1325610 w 1379716"/>
                <a:gd name="connsiteY60" fmla="*/ 614881 h 1074786"/>
                <a:gd name="connsiteX61" fmla="*/ 1328315 w 1379716"/>
                <a:gd name="connsiteY61" fmla="*/ 604059 h 1074786"/>
                <a:gd name="connsiteX62" fmla="*/ 1306673 w 1379716"/>
                <a:gd name="connsiteY62" fmla="*/ 560774 h 1074786"/>
                <a:gd name="connsiteX63" fmla="*/ 1266093 w 1379716"/>
                <a:gd name="connsiteY63" fmla="*/ 509373 h 1074786"/>
                <a:gd name="connsiteX64" fmla="*/ 1195754 w 1379716"/>
                <a:gd name="connsiteY64" fmla="*/ 403865 h 1074786"/>
                <a:gd name="connsiteX65" fmla="*/ 1184933 w 1379716"/>
                <a:gd name="connsiteY65" fmla="*/ 379517 h 1074786"/>
                <a:gd name="connsiteX66" fmla="*/ 1203870 w 1379716"/>
                <a:gd name="connsiteY66" fmla="*/ 374107 h 1074786"/>
                <a:gd name="connsiteX67" fmla="*/ 1230923 w 1379716"/>
                <a:gd name="connsiteY67" fmla="*/ 393044 h 1074786"/>
                <a:gd name="connsiteX68" fmla="*/ 1257977 w 1379716"/>
                <a:gd name="connsiteY68" fmla="*/ 471499 h 1074786"/>
                <a:gd name="connsiteX69" fmla="*/ 1217397 w 1379716"/>
                <a:gd name="connsiteY69" fmla="*/ 363286 h 1074786"/>
                <a:gd name="connsiteX70" fmla="*/ 1138942 w 1379716"/>
                <a:gd name="connsiteY70" fmla="*/ 287536 h 1074786"/>
                <a:gd name="connsiteX71" fmla="*/ 1117300 w 1379716"/>
                <a:gd name="connsiteY71" fmla="*/ 225314 h 1074786"/>
                <a:gd name="connsiteX72" fmla="*/ 1076720 w 1379716"/>
                <a:gd name="connsiteY72" fmla="*/ 176618 h 1074786"/>
                <a:gd name="connsiteX73" fmla="*/ 1057783 w 1379716"/>
                <a:gd name="connsiteY73" fmla="*/ 130628 h 1074786"/>
                <a:gd name="connsiteX74" fmla="*/ 1028024 w 1379716"/>
                <a:gd name="connsiteY74" fmla="*/ 68405 h 1074786"/>
                <a:gd name="connsiteX75" fmla="*/ 1011792 w 1379716"/>
                <a:gd name="connsiteY75" fmla="*/ 81932 h 1074786"/>
                <a:gd name="connsiteX76" fmla="*/ 1017203 w 1379716"/>
                <a:gd name="connsiteY76" fmla="*/ 119806 h 1074786"/>
                <a:gd name="connsiteX77" fmla="*/ 1025319 w 1379716"/>
                <a:gd name="connsiteY77" fmla="*/ 149565 h 1074786"/>
                <a:gd name="connsiteX78" fmla="*/ 1025319 w 1379716"/>
                <a:gd name="connsiteY78" fmla="*/ 165797 h 1074786"/>
                <a:gd name="connsiteX79" fmla="*/ 995560 w 1379716"/>
                <a:gd name="connsiteY79" fmla="*/ 144154 h 1074786"/>
                <a:gd name="connsiteX80" fmla="*/ 990149 w 1379716"/>
                <a:gd name="connsiteY80" fmla="*/ 111690 h 1074786"/>
                <a:gd name="connsiteX81" fmla="*/ 987444 w 1379716"/>
                <a:gd name="connsiteY81" fmla="*/ 84637 h 1074786"/>
                <a:gd name="connsiteX82" fmla="*/ 1006381 w 1379716"/>
                <a:gd name="connsiteY82" fmla="*/ 54878 h 1074786"/>
                <a:gd name="connsiteX83" fmla="*/ 1022938 w 1379716"/>
                <a:gd name="connsiteY83" fmla="*/ 0 h 1074786"/>
                <a:gd name="connsiteX84" fmla="*/ 968507 w 1379716"/>
                <a:gd name="connsiteY84" fmla="*/ 14299 h 1074786"/>
                <a:gd name="connsiteX85" fmla="*/ 941454 w 1379716"/>
                <a:gd name="connsiteY85" fmla="*/ 772 h 1074786"/>
                <a:gd name="connsiteX86" fmla="*/ 917106 w 1379716"/>
                <a:gd name="connsiteY86" fmla="*/ 19709 h 1074786"/>
                <a:gd name="connsiteX87" fmla="*/ 911695 w 1379716"/>
                <a:gd name="connsiteY87" fmla="*/ 98164 h 1074786"/>
                <a:gd name="connsiteX88" fmla="*/ 862999 w 1379716"/>
                <a:gd name="connsiteY88" fmla="*/ 81932 h 1074786"/>
                <a:gd name="connsiteX89" fmla="*/ 465316 w 1379716"/>
                <a:gd name="connsiteY89" fmla="*/ 119806 h 1074786"/>
                <a:gd name="connsiteX90" fmla="*/ 392273 w 1379716"/>
                <a:gd name="connsiteY90" fmla="*/ 92753 h 1074786"/>
                <a:gd name="connsiteX91" fmla="*/ 0 w 1379716"/>
                <a:gd name="connsiteY91" fmla="*/ 184734 h 107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379716" h="1074786">
                  <a:moveTo>
                    <a:pt x="0" y="184734"/>
                  </a:moveTo>
                  <a:lnTo>
                    <a:pt x="27054" y="303768"/>
                  </a:lnTo>
                  <a:lnTo>
                    <a:pt x="48696" y="295652"/>
                  </a:lnTo>
                  <a:lnTo>
                    <a:pt x="64928" y="279420"/>
                  </a:lnTo>
                  <a:lnTo>
                    <a:pt x="70339" y="246957"/>
                  </a:lnTo>
                  <a:lnTo>
                    <a:pt x="105508" y="246957"/>
                  </a:lnTo>
                  <a:lnTo>
                    <a:pt x="135267" y="265894"/>
                  </a:lnTo>
                  <a:lnTo>
                    <a:pt x="208310" y="238841"/>
                  </a:lnTo>
                  <a:lnTo>
                    <a:pt x="257006" y="257778"/>
                  </a:lnTo>
                  <a:lnTo>
                    <a:pt x="281354" y="257778"/>
                  </a:lnTo>
                  <a:lnTo>
                    <a:pt x="327345" y="244251"/>
                  </a:lnTo>
                  <a:lnTo>
                    <a:pt x="348987" y="268599"/>
                  </a:lnTo>
                  <a:lnTo>
                    <a:pt x="351693" y="292947"/>
                  </a:lnTo>
                  <a:lnTo>
                    <a:pt x="373335" y="298358"/>
                  </a:lnTo>
                  <a:lnTo>
                    <a:pt x="416621" y="338938"/>
                  </a:lnTo>
                  <a:lnTo>
                    <a:pt x="435558" y="320000"/>
                  </a:lnTo>
                  <a:lnTo>
                    <a:pt x="478843" y="322706"/>
                  </a:lnTo>
                  <a:lnTo>
                    <a:pt x="541065" y="279420"/>
                  </a:lnTo>
                  <a:lnTo>
                    <a:pt x="554592" y="246957"/>
                  </a:lnTo>
                  <a:lnTo>
                    <a:pt x="578940" y="228019"/>
                  </a:lnTo>
                  <a:lnTo>
                    <a:pt x="646573" y="238841"/>
                  </a:lnTo>
                  <a:lnTo>
                    <a:pt x="692564" y="265894"/>
                  </a:lnTo>
                  <a:lnTo>
                    <a:pt x="711501" y="325411"/>
                  </a:lnTo>
                  <a:lnTo>
                    <a:pt x="825125" y="376812"/>
                  </a:lnTo>
                  <a:lnTo>
                    <a:pt x="854883" y="436329"/>
                  </a:lnTo>
                  <a:lnTo>
                    <a:pt x="862999" y="568890"/>
                  </a:lnTo>
                  <a:lnTo>
                    <a:pt x="887347" y="612175"/>
                  </a:lnTo>
                  <a:lnTo>
                    <a:pt x="906284" y="593238"/>
                  </a:lnTo>
                  <a:lnTo>
                    <a:pt x="933338" y="625702"/>
                  </a:lnTo>
                  <a:lnTo>
                    <a:pt x="919811" y="663577"/>
                  </a:lnTo>
                  <a:lnTo>
                    <a:pt x="919811" y="685219"/>
                  </a:lnTo>
                  <a:lnTo>
                    <a:pt x="1009087" y="774495"/>
                  </a:lnTo>
                  <a:lnTo>
                    <a:pt x="1022613" y="755558"/>
                  </a:lnTo>
                  <a:lnTo>
                    <a:pt x="1030729" y="755558"/>
                  </a:lnTo>
                  <a:lnTo>
                    <a:pt x="1038845" y="788022"/>
                  </a:lnTo>
                  <a:lnTo>
                    <a:pt x="1068604" y="820486"/>
                  </a:lnTo>
                  <a:lnTo>
                    <a:pt x="1068604" y="844833"/>
                  </a:lnTo>
                  <a:lnTo>
                    <a:pt x="1106478" y="882708"/>
                  </a:lnTo>
                  <a:lnTo>
                    <a:pt x="1120005" y="923288"/>
                  </a:lnTo>
                  <a:lnTo>
                    <a:pt x="1152469" y="944930"/>
                  </a:lnTo>
                  <a:lnTo>
                    <a:pt x="1176817" y="942225"/>
                  </a:lnTo>
                  <a:lnTo>
                    <a:pt x="1211986" y="999037"/>
                  </a:lnTo>
                  <a:lnTo>
                    <a:pt x="1241745" y="1015269"/>
                  </a:lnTo>
                  <a:lnTo>
                    <a:pt x="1260682" y="1031501"/>
                  </a:lnTo>
                  <a:lnTo>
                    <a:pt x="1266093" y="1039617"/>
                  </a:lnTo>
                  <a:lnTo>
                    <a:pt x="1252566" y="1047733"/>
                  </a:lnTo>
                  <a:lnTo>
                    <a:pt x="1247155" y="1055849"/>
                  </a:lnTo>
                  <a:lnTo>
                    <a:pt x="1268798" y="1074786"/>
                  </a:lnTo>
                  <a:lnTo>
                    <a:pt x="1282325" y="1069375"/>
                  </a:lnTo>
                  <a:lnTo>
                    <a:pt x="1298557" y="1053143"/>
                  </a:lnTo>
                  <a:lnTo>
                    <a:pt x="1314789" y="1034206"/>
                  </a:lnTo>
                  <a:lnTo>
                    <a:pt x="1341842" y="1039617"/>
                  </a:lnTo>
                  <a:lnTo>
                    <a:pt x="1349958" y="1015269"/>
                  </a:lnTo>
                  <a:lnTo>
                    <a:pt x="1363484" y="980100"/>
                  </a:lnTo>
                  <a:lnTo>
                    <a:pt x="1355368" y="950341"/>
                  </a:lnTo>
                  <a:lnTo>
                    <a:pt x="1360779" y="925993"/>
                  </a:lnTo>
                  <a:lnTo>
                    <a:pt x="1368895" y="890824"/>
                  </a:lnTo>
                  <a:lnTo>
                    <a:pt x="1379716" y="831307"/>
                  </a:lnTo>
                  <a:cubicBezTo>
                    <a:pt x="1378814" y="805155"/>
                    <a:pt x="1377913" y="779004"/>
                    <a:pt x="1377011" y="752852"/>
                  </a:cubicBezTo>
                  <a:lnTo>
                    <a:pt x="1352663" y="674398"/>
                  </a:lnTo>
                  <a:lnTo>
                    <a:pt x="1325610" y="614881"/>
                  </a:lnTo>
                  <a:lnTo>
                    <a:pt x="1328315" y="604059"/>
                  </a:lnTo>
                  <a:lnTo>
                    <a:pt x="1306673" y="560774"/>
                  </a:lnTo>
                  <a:lnTo>
                    <a:pt x="1266093" y="509373"/>
                  </a:lnTo>
                  <a:lnTo>
                    <a:pt x="1195754" y="403865"/>
                  </a:lnTo>
                  <a:lnTo>
                    <a:pt x="1184933" y="379517"/>
                  </a:lnTo>
                  <a:lnTo>
                    <a:pt x="1203870" y="374107"/>
                  </a:lnTo>
                  <a:lnTo>
                    <a:pt x="1230923" y="393044"/>
                  </a:lnTo>
                  <a:lnTo>
                    <a:pt x="1257977" y="471499"/>
                  </a:lnTo>
                  <a:lnTo>
                    <a:pt x="1217397" y="363286"/>
                  </a:lnTo>
                  <a:lnTo>
                    <a:pt x="1138942" y="287536"/>
                  </a:lnTo>
                  <a:lnTo>
                    <a:pt x="1117300" y="225314"/>
                  </a:lnTo>
                  <a:lnTo>
                    <a:pt x="1076720" y="176618"/>
                  </a:lnTo>
                  <a:lnTo>
                    <a:pt x="1057783" y="130628"/>
                  </a:lnTo>
                  <a:lnTo>
                    <a:pt x="1028024" y="68405"/>
                  </a:lnTo>
                  <a:lnTo>
                    <a:pt x="1011792" y="81932"/>
                  </a:lnTo>
                  <a:lnTo>
                    <a:pt x="1017203" y="119806"/>
                  </a:lnTo>
                  <a:lnTo>
                    <a:pt x="1025319" y="149565"/>
                  </a:lnTo>
                  <a:lnTo>
                    <a:pt x="1025319" y="165797"/>
                  </a:lnTo>
                  <a:lnTo>
                    <a:pt x="995560" y="144154"/>
                  </a:lnTo>
                  <a:lnTo>
                    <a:pt x="990149" y="111690"/>
                  </a:lnTo>
                  <a:lnTo>
                    <a:pt x="987444" y="84637"/>
                  </a:lnTo>
                  <a:lnTo>
                    <a:pt x="1006381" y="54878"/>
                  </a:lnTo>
                  <a:lnTo>
                    <a:pt x="1022938" y="0"/>
                  </a:lnTo>
                  <a:lnTo>
                    <a:pt x="968507" y="14299"/>
                  </a:lnTo>
                  <a:lnTo>
                    <a:pt x="941454" y="772"/>
                  </a:lnTo>
                  <a:lnTo>
                    <a:pt x="917106" y="19709"/>
                  </a:lnTo>
                  <a:lnTo>
                    <a:pt x="911695" y="98164"/>
                  </a:lnTo>
                  <a:lnTo>
                    <a:pt x="862999" y="81932"/>
                  </a:lnTo>
                  <a:lnTo>
                    <a:pt x="465316" y="119806"/>
                  </a:lnTo>
                  <a:lnTo>
                    <a:pt x="392273" y="92753"/>
                  </a:lnTo>
                  <a:lnTo>
                    <a:pt x="0" y="184734"/>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8" name="Freeform 3081">
              <a:extLst>
                <a:ext uri="{FF2B5EF4-FFF2-40B4-BE49-F238E27FC236}">
                  <a16:creationId xmlns:a16="http://schemas.microsoft.com/office/drawing/2014/main" id="{6D4C38C9-6729-47FB-9F2C-35C66D8FE53E}"/>
                </a:ext>
              </a:extLst>
            </p:cNvPr>
            <p:cNvSpPr/>
            <p:nvPr/>
          </p:nvSpPr>
          <p:spPr>
            <a:xfrm>
              <a:off x="8183564" y="3328988"/>
              <a:ext cx="1322387" cy="698500"/>
            </a:xfrm>
            <a:custGeom>
              <a:avLst/>
              <a:gdLst>
                <a:gd name="connsiteX0" fmla="*/ 360608 w 1311069"/>
                <a:gd name="connsiteY0" fmla="*/ 293638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93638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1761 w 1311069"/>
                <a:gd name="connsiteY71" fmla="*/ 26346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935101 w 1311069"/>
                <a:gd name="connsiteY71" fmla="*/ 88218 h 698035"/>
                <a:gd name="connsiteX72" fmla="*/ 360608 w 1311069"/>
                <a:gd name="connsiteY72" fmla="*/ 279360 h 698035"/>
                <a:gd name="connsiteX0" fmla="*/ 372512 w 1322973"/>
                <a:gd name="connsiteY0" fmla="*/ 279360 h 698035"/>
                <a:gd name="connsiteX1" fmla="*/ 372512 w 1322973"/>
                <a:gd name="connsiteY1" fmla="*/ 355457 h 698035"/>
                <a:gd name="connsiteX2" fmla="*/ 336451 w 1322973"/>
                <a:gd name="connsiteY2" fmla="*/ 381215 h 698035"/>
                <a:gd name="connsiteX3" fmla="*/ 297815 w 1322973"/>
                <a:gd name="connsiteY3" fmla="*/ 381215 h 698035"/>
                <a:gd name="connsiteX4" fmla="*/ 269481 w 1322973"/>
                <a:gd name="connsiteY4" fmla="*/ 435306 h 698035"/>
                <a:gd name="connsiteX5" fmla="*/ 210238 w 1322973"/>
                <a:gd name="connsiteY5" fmla="*/ 435306 h 698035"/>
                <a:gd name="connsiteX6" fmla="*/ 194784 w 1322973"/>
                <a:gd name="connsiteY6" fmla="*/ 489397 h 698035"/>
                <a:gd name="connsiteX7" fmla="*/ 166450 w 1322973"/>
                <a:gd name="connsiteY7" fmla="*/ 515155 h 698035"/>
                <a:gd name="connsiteX8" fmla="*/ 114935 w 1322973"/>
                <a:gd name="connsiteY8" fmla="*/ 543489 h 698035"/>
                <a:gd name="connsiteX9" fmla="*/ 55692 w 1322973"/>
                <a:gd name="connsiteY9" fmla="*/ 592428 h 698035"/>
                <a:gd name="connsiteX10" fmla="*/ 42813 w 1322973"/>
                <a:gd name="connsiteY10" fmla="*/ 638792 h 698035"/>
                <a:gd name="connsiteX11" fmla="*/ 0 w 1322973"/>
                <a:gd name="connsiteY11" fmla="*/ 664550 h 698035"/>
                <a:gd name="connsiteX12" fmla="*/ 27358 w 1322973"/>
                <a:gd name="connsiteY12" fmla="*/ 698035 h 698035"/>
                <a:gd name="connsiteX13" fmla="*/ 197359 w 1322973"/>
                <a:gd name="connsiteY13" fmla="*/ 664550 h 698035"/>
                <a:gd name="connsiteX14" fmla="*/ 382815 w 1322973"/>
                <a:gd name="connsiteY14" fmla="*/ 569246 h 698035"/>
                <a:gd name="connsiteX15" fmla="*/ 516756 w 1322973"/>
                <a:gd name="connsiteY15" fmla="*/ 558943 h 698035"/>
                <a:gd name="connsiteX16" fmla="*/ 601756 w 1322973"/>
                <a:gd name="connsiteY16" fmla="*/ 600156 h 698035"/>
                <a:gd name="connsiteX17" fmla="*/ 761454 w 1322973"/>
                <a:gd name="connsiteY17" fmla="*/ 546064 h 698035"/>
                <a:gd name="connsiteX18" fmla="*/ 957213 w 1322973"/>
                <a:gd name="connsiteY18" fmla="*/ 677429 h 698035"/>
                <a:gd name="connsiteX19" fmla="*/ 988122 w 1322973"/>
                <a:gd name="connsiteY19" fmla="*/ 651671 h 698035"/>
                <a:gd name="connsiteX20" fmla="*/ 1021607 w 1322973"/>
                <a:gd name="connsiteY20" fmla="*/ 631065 h 698035"/>
                <a:gd name="connsiteX21" fmla="*/ 1062820 w 1322973"/>
                <a:gd name="connsiteY21" fmla="*/ 582125 h 698035"/>
                <a:gd name="connsiteX22" fmla="*/ 1083426 w 1322973"/>
                <a:gd name="connsiteY22" fmla="*/ 530610 h 698035"/>
                <a:gd name="connsiteX23" fmla="*/ 1127214 w 1322973"/>
                <a:gd name="connsiteY23" fmla="*/ 463640 h 698035"/>
                <a:gd name="connsiteX24" fmla="*/ 1163275 w 1322973"/>
                <a:gd name="connsiteY24" fmla="*/ 422427 h 698035"/>
                <a:gd name="connsiteX25" fmla="*/ 1201912 w 1322973"/>
                <a:gd name="connsiteY25" fmla="*/ 412124 h 698035"/>
                <a:gd name="connsiteX26" fmla="*/ 1243124 w 1322973"/>
                <a:gd name="connsiteY26" fmla="*/ 381215 h 698035"/>
                <a:gd name="connsiteX27" fmla="*/ 1250851 w 1322973"/>
                <a:gd name="connsiteY27" fmla="*/ 340002 h 698035"/>
                <a:gd name="connsiteX28" fmla="*/ 1235397 w 1322973"/>
                <a:gd name="connsiteY28" fmla="*/ 337427 h 698035"/>
                <a:gd name="connsiteX29" fmla="*/ 1209639 w 1322973"/>
                <a:gd name="connsiteY29" fmla="*/ 352881 h 698035"/>
                <a:gd name="connsiteX30" fmla="*/ 1196760 w 1322973"/>
                <a:gd name="connsiteY30" fmla="*/ 370912 h 698035"/>
                <a:gd name="connsiteX31" fmla="*/ 1171002 w 1322973"/>
                <a:gd name="connsiteY31" fmla="*/ 378639 h 698035"/>
                <a:gd name="connsiteX32" fmla="*/ 1150396 w 1322973"/>
                <a:gd name="connsiteY32" fmla="*/ 370912 h 698035"/>
                <a:gd name="connsiteX33" fmla="*/ 1145245 w 1322973"/>
                <a:gd name="connsiteY33" fmla="*/ 358033 h 698035"/>
                <a:gd name="connsiteX34" fmla="*/ 1158123 w 1322973"/>
                <a:gd name="connsiteY34" fmla="*/ 350305 h 698035"/>
                <a:gd name="connsiteX35" fmla="*/ 1176154 w 1322973"/>
                <a:gd name="connsiteY35" fmla="*/ 352881 h 698035"/>
                <a:gd name="connsiteX36" fmla="*/ 1189033 w 1322973"/>
                <a:gd name="connsiteY36" fmla="*/ 352881 h 698035"/>
                <a:gd name="connsiteX37" fmla="*/ 1196760 w 1322973"/>
                <a:gd name="connsiteY37" fmla="*/ 332275 h 698035"/>
                <a:gd name="connsiteX38" fmla="*/ 1199336 w 1322973"/>
                <a:gd name="connsiteY38" fmla="*/ 306517 h 698035"/>
                <a:gd name="connsiteX39" fmla="*/ 1181305 w 1322973"/>
                <a:gd name="connsiteY39" fmla="*/ 303941 h 698035"/>
                <a:gd name="connsiteX40" fmla="*/ 1150396 w 1322973"/>
                <a:gd name="connsiteY40" fmla="*/ 301366 h 698035"/>
                <a:gd name="connsiteX41" fmla="*/ 1134941 w 1322973"/>
                <a:gd name="connsiteY41" fmla="*/ 293638 h 698035"/>
                <a:gd name="connsiteX42" fmla="*/ 1147820 w 1322973"/>
                <a:gd name="connsiteY42" fmla="*/ 273032 h 698035"/>
                <a:gd name="connsiteX43" fmla="*/ 1168427 w 1322973"/>
                <a:gd name="connsiteY43" fmla="*/ 273032 h 698035"/>
                <a:gd name="connsiteX44" fmla="*/ 1183881 w 1322973"/>
                <a:gd name="connsiteY44" fmla="*/ 260153 h 698035"/>
                <a:gd name="connsiteX45" fmla="*/ 1207063 w 1322973"/>
                <a:gd name="connsiteY45" fmla="*/ 244699 h 698035"/>
                <a:gd name="connsiteX46" fmla="*/ 1232821 w 1322973"/>
                <a:gd name="connsiteY46" fmla="*/ 262729 h 698035"/>
                <a:gd name="connsiteX47" fmla="*/ 1263730 w 1322973"/>
                <a:gd name="connsiteY47" fmla="*/ 252426 h 698035"/>
                <a:gd name="connsiteX48" fmla="*/ 1281761 w 1322973"/>
                <a:gd name="connsiteY48" fmla="*/ 226668 h 698035"/>
                <a:gd name="connsiteX49" fmla="*/ 1304943 w 1322973"/>
                <a:gd name="connsiteY49" fmla="*/ 190607 h 698035"/>
                <a:gd name="connsiteX50" fmla="*/ 1292064 w 1322973"/>
                <a:gd name="connsiteY50" fmla="*/ 136516 h 698035"/>
                <a:gd name="connsiteX51" fmla="*/ 1268882 w 1322973"/>
                <a:gd name="connsiteY51" fmla="*/ 123637 h 698035"/>
                <a:gd name="connsiteX52" fmla="*/ 1258579 w 1322973"/>
                <a:gd name="connsiteY52" fmla="*/ 149395 h 698035"/>
                <a:gd name="connsiteX53" fmla="*/ 1253427 w 1322973"/>
                <a:gd name="connsiteY53" fmla="*/ 167425 h 698035"/>
                <a:gd name="connsiteX54" fmla="*/ 1212215 w 1322973"/>
                <a:gd name="connsiteY54" fmla="*/ 154547 h 698035"/>
                <a:gd name="connsiteX55" fmla="*/ 1173578 w 1322973"/>
                <a:gd name="connsiteY55" fmla="*/ 162274 h 698035"/>
                <a:gd name="connsiteX56" fmla="*/ 1150396 w 1322973"/>
                <a:gd name="connsiteY56" fmla="*/ 177729 h 698035"/>
                <a:gd name="connsiteX57" fmla="*/ 1140093 w 1322973"/>
                <a:gd name="connsiteY57" fmla="*/ 151971 h 698035"/>
                <a:gd name="connsiteX58" fmla="*/ 1122063 w 1322973"/>
                <a:gd name="connsiteY58" fmla="*/ 123637 h 698035"/>
                <a:gd name="connsiteX59" fmla="*/ 1142669 w 1322973"/>
                <a:gd name="connsiteY59" fmla="*/ 110758 h 698035"/>
                <a:gd name="connsiteX60" fmla="*/ 1171002 w 1322973"/>
                <a:gd name="connsiteY60" fmla="*/ 131365 h 698035"/>
                <a:gd name="connsiteX61" fmla="*/ 1191608 w 1322973"/>
                <a:gd name="connsiteY61" fmla="*/ 121061 h 698035"/>
                <a:gd name="connsiteX62" fmla="*/ 1207063 w 1322973"/>
                <a:gd name="connsiteY62" fmla="*/ 118486 h 698035"/>
                <a:gd name="connsiteX63" fmla="*/ 1232821 w 1322973"/>
                <a:gd name="connsiteY63" fmla="*/ 95304 h 698035"/>
                <a:gd name="connsiteX64" fmla="*/ 1245700 w 1322973"/>
                <a:gd name="connsiteY64" fmla="*/ 95304 h 698035"/>
                <a:gd name="connsiteX65" fmla="*/ 1243124 w 1322973"/>
                <a:gd name="connsiteY65" fmla="*/ 74698 h 698035"/>
                <a:gd name="connsiteX66" fmla="*/ 1227669 w 1322973"/>
                <a:gd name="connsiteY66" fmla="*/ 28334 h 698035"/>
                <a:gd name="connsiteX67" fmla="*/ 1235397 w 1322973"/>
                <a:gd name="connsiteY67" fmla="*/ 25758 h 698035"/>
                <a:gd name="connsiteX68" fmla="*/ 1315246 w 1322973"/>
                <a:gd name="connsiteY68" fmla="*/ 121061 h 698035"/>
                <a:gd name="connsiteX69" fmla="*/ 1322973 w 1322973"/>
                <a:gd name="connsiteY69" fmla="*/ 115910 h 698035"/>
                <a:gd name="connsiteX70" fmla="*/ 1222518 w 1322973"/>
                <a:gd name="connsiteY70" fmla="*/ 0 h 698035"/>
                <a:gd name="connsiteX71" fmla="*/ 947005 w 1322973"/>
                <a:gd name="connsiteY71" fmla="*/ 88218 h 698035"/>
                <a:gd name="connsiteX72" fmla="*/ 372512 w 1322973"/>
                <a:gd name="connsiteY72" fmla="*/ 279360 h 6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22973" h="698035">
                  <a:moveTo>
                    <a:pt x="372512" y="279360"/>
                  </a:moveTo>
                  <a:lnTo>
                    <a:pt x="372512" y="355457"/>
                  </a:lnTo>
                  <a:lnTo>
                    <a:pt x="336451" y="381215"/>
                  </a:lnTo>
                  <a:lnTo>
                    <a:pt x="297815" y="381215"/>
                  </a:lnTo>
                  <a:lnTo>
                    <a:pt x="269481" y="435306"/>
                  </a:lnTo>
                  <a:lnTo>
                    <a:pt x="210238" y="435306"/>
                  </a:lnTo>
                  <a:lnTo>
                    <a:pt x="194784" y="489397"/>
                  </a:lnTo>
                  <a:lnTo>
                    <a:pt x="166450" y="515155"/>
                  </a:lnTo>
                  <a:lnTo>
                    <a:pt x="114935" y="543489"/>
                  </a:lnTo>
                  <a:lnTo>
                    <a:pt x="55692" y="592428"/>
                  </a:lnTo>
                  <a:lnTo>
                    <a:pt x="42813" y="638792"/>
                  </a:lnTo>
                  <a:lnTo>
                    <a:pt x="0" y="664550"/>
                  </a:lnTo>
                  <a:lnTo>
                    <a:pt x="27358" y="698035"/>
                  </a:lnTo>
                  <a:lnTo>
                    <a:pt x="197359" y="664550"/>
                  </a:lnTo>
                  <a:lnTo>
                    <a:pt x="382815" y="569246"/>
                  </a:lnTo>
                  <a:lnTo>
                    <a:pt x="516756" y="558943"/>
                  </a:lnTo>
                  <a:lnTo>
                    <a:pt x="601756" y="600156"/>
                  </a:lnTo>
                  <a:lnTo>
                    <a:pt x="761454" y="546064"/>
                  </a:lnTo>
                  <a:lnTo>
                    <a:pt x="957213" y="677429"/>
                  </a:lnTo>
                  <a:lnTo>
                    <a:pt x="988122" y="651671"/>
                  </a:lnTo>
                  <a:lnTo>
                    <a:pt x="1021607" y="631065"/>
                  </a:lnTo>
                  <a:lnTo>
                    <a:pt x="1062820" y="582125"/>
                  </a:lnTo>
                  <a:lnTo>
                    <a:pt x="1083426" y="530610"/>
                  </a:lnTo>
                  <a:lnTo>
                    <a:pt x="1127214" y="463640"/>
                  </a:lnTo>
                  <a:lnTo>
                    <a:pt x="1163275" y="422427"/>
                  </a:lnTo>
                  <a:lnTo>
                    <a:pt x="1201912" y="412124"/>
                  </a:lnTo>
                  <a:lnTo>
                    <a:pt x="1243124" y="381215"/>
                  </a:lnTo>
                  <a:lnTo>
                    <a:pt x="1250851" y="340002"/>
                  </a:lnTo>
                  <a:lnTo>
                    <a:pt x="1235397" y="337427"/>
                  </a:lnTo>
                  <a:lnTo>
                    <a:pt x="1209639" y="352881"/>
                  </a:lnTo>
                  <a:lnTo>
                    <a:pt x="1196760" y="370912"/>
                  </a:lnTo>
                  <a:lnTo>
                    <a:pt x="1171002" y="378639"/>
                  </a:lnTo>
                  <a:lnTo>
                    <a:pt x="1150396" y="370912"/>
                  </a:lnTo>
                  <a:lnTo>
                    <a:pt x="1145245" y="358033"/>
                  </a:lnTo>
                  <a:lnTo>
                    <a:pt x="1158123" y="350305"/>
                  </a:lnTo>
                  <a:lnTo>
                    <a:pt x="1176154" y="352881"/>
                  </a:lnTo>
                  <a:lnTo>
                    <a:pt x="1189033" y="352881"/>
                  </a:lnTo>
                  <a:lnTo>
                    <a:pt x="1196760" y="332275"/>
                  </a:lnTo>
                  <a:lnTo>
                    <a:pt x="1199336" y="306517"/>
                  </a:lnTo>
                  <a:lnTo>
                    <a:pt x="1181305" y="303941"/>
                  </a:lnTo>
                  <a:lnTo>
                    <a:pt x="1150396" y="301366"/>
                  </a:lnTo>
                  <a:lnTo>
                    <a:pt x="1134941" y="293638"/>
                  </a:lnTo>
                  <a:lnTo>
                    <a:pt x="1147820" y="273032"/>
                  </a:lnTo>
                  <a:lnTo>
                    <a:pt x="1168427" y="273032"/>
                  </a:lnTo>
                  <a:lnTo>
                    <a:pt x="1183881" y="260153"/>
                  </a:lnTo>
                  <a:lnTo>
                    <a:pt x="1207063" y="244699"/>
                  </a:lnTo>
                  <a:lnTo>
                    <a:pt x="1232821" y="262729"/>
                  </a:lnTo>
                  <a:lnTo>
                    <a:pt x="1263730" y="252426"/>
                  </a:lnTo>
                  <a:lnTo>
                    <a:pt x="1281761" y="226668"/>
                  </a:lnTo>
                  <a:lnTo>
                    <a:pt x="1304943" y="190607"/>
                  </a:lnTo>
                  <a:lnTo>
                    <a:pt x="1292064" y="136516"/>
                  </a:lnTo>
                  <a:lnTo>
                    <a:pt x="1268882" y="123637"/>
                  </a:lnTo>
                  <a:lnTo>
                    <a:pt x="1258579" y="149395"/>
                  </a:lnTo>
                  <a:lnTo>
                    <a:pt x="1253427" y="167425"/>
                  </a:lnTo>
                  <a:lnTo>
                    <a:pt x="1212215" y="154547"/>
                  </a:lnTo>
                  <a:lnTo>
                    <a:pt x="1173578" y="162274"/>
                  </a:lnTo>
                  <a:lnTo>
                    <a:pt x="1150396" y="177729"/>
                  </a:lnTo>
                  <a:lnTo>
                    <a:pt x="1140093" y="151971"/>
                  </a:lnTo>
                  <a:lnTo>
                    <a:pt x="1122063" y="123637"/>
                  </a:lnTo>
                  <a:lnTo>
                    <a:pt x="1142669" y="110758"/>
                  </a:lnTo>
                  <a:lnTo>
                    <a:pt x="1171002" y="131365"/>
                  </a:lnTo>
                  <a:lnTo>
                    <a:pt x="1191608" y="121061"/>
                  </a:lnTo>
                  <a:lnTo>
                    <a:pt x="1207063" y="118486"/>
                  </a:lnTo>
                  <a:lnTo>
                    <a:pt x="1232821" y="95304"/>
                  </a:lnTo>
                  <a:lnTo>
                    <a:pt x="1245700" y="95304"/>
                  </a:lnTo>
                  <a:lnTo>
                    <a:pt x="1243124" y="74698"/>
                  </a:lnTo>
                  <a:lnTo>
                    <a:pt x="1227669" y="28334"/>
                  </a:lnTo>
                  <a:lnTo>
                    <a:pt x="1235397" y="25758"/>
                  </a:lnTo>
                  <a:lnTo>
                    <a:pt x="1315246" y="121061"/>
                  </a:lnTo>
                  <a:lnTo>
                    <a:pt x="1322973" y="115910"/>
                  </a:lnTo>
                  <a:lnTo>
                    <a:pt x="1222518" y="0"/>
                  </a:lnTo>
                  <a:lnTo>
                    <a:pt x="947005" y="88218"/>
                  </a:lnTo>
                  <a:lnTo>
                    <a:pt x="372512" y="27936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39" name="Freeform 3082">
              <a:extLst>
                <a:ext uri="{FF2B5EF4-FFF2-40B4-BE49-F238E27FC236}">
                  <a16:creationId xmlns:a16="http://schemas.microsoft.com/office/drawing/2014/main" id="{36CB8AB9-676F-4E3F-869D-FB8A17B20F43}"/>
                </a:ext>
              </a:extLst>
            </p:cNvPr>
            <p:cNvSpPr/>
            <p:nvPr/>
          </p:nvSpPr>
          <p:spPr>
            <a:xfrm>
              <a:off x="9537701" y="1052513"/>
              <a:ext cx="550863" cy="855662"/>
            </a:xfrm>
            <a:custGeom>
              <a:avLst/>
              <a:gdLst>
                <a:gd name="connsiteX0" fmla="*/ 57620 w 541125"/>
                <a:gd name="connsiteY0" fmla="*/ 40084 h 856781"/>
                <a:gd name="connsiteX1" fmla="*/ 45094 w 541125"/>
                <a:gd name="connsiteY1" fmla="*/ 125261 h 856781"/>
                <a:gd name="connsiteX2" fmla="*/ 25053 w 541125"/>
                <a:gd name="connsiteY2" fmla="*/ 195406 h 856781"/>
                <a:gd name="connsiteX3" fmla="*/ 32568 w 541125"/>
                <a:gd name="connsiteY3" fmla="*/ 255531 h 856781"/>
                <a:gd name="connsiteX4" fmla="*/ 35073 w 541125"/>
                <a:gd name="connsiteY4" fmla="*/ 333193 h 856781"/>
                <a:gd name="connsiteX5" fmla="*/ 37579 w 541125"/>
                <a:gd name="connsiteY5" fmla="*/ 393318 h 856781"/>
                <a:gd name="connsiteX6" fmla="*/ 15032 w 541125"/>
                <a:gd name="connsiteY6" fmla="*/ 428391 h 856781"/>
                <a:gd name="connsiteX7" fmla="*/ 27558 w 541125"/>
                <a:gd name="connsiteY7" fmla="*/ 460958 h 856781"/>
                <a:gd name="connsiteX8" fmla="*/ 0 w 541125"/>
                <a:gd name="connsiteY8" fmla="*/ 506052 h 856781"/>
                <a:gd name="connsiteX9" fmla="*/ 135282 w 541125"/>
                <a:gd name="connsiteY9" fmla="*/ 809182 h 856781"/>
                <a:gd name="connsiteX10" fmla="*/ 160334 w 541125"/>
                <a:gd name="connsiteY10" fmla="*/ 844255 h 856781"/>
                <a:gd name="connsiteX11" fmla="*/ 182880 w 541125"/>
                <a:gd name="connsiteY11" fmla="*/ 856781 h 856781"/>
                <a:gd name="connsiteX12" fmla="*/ 202922 w 541125"/>
                <a:gd name="connsiteY12" fmla="*/ 794151 h 856781"/>
                <a:gd name="connsiteX13" fmla="*/ 207933 w 541125"/>
                <a:gd name="connsiteY13" fmla="*/ 761583 h 856781"/>
                <a:gd name="connsiteX14" fmla="*/ 237995 w 541125"/>
                <a:gd name="connsiteY14" fmla="*/ 721500 h 856781"/>
                <a:gd name="connsiteX15" fmla="*/ 225469 w 541125"/>
                <a:gd name="connsiteY15" fmla="*/ 701458 h 856781"/>
                <a:gd name="connsiteX16" fmla="*/ 258037 w 541125"/>
                <a:gd name="connsiteY16" fmla="*/ 673901 h 856781"/>
                <a:gd name="connsiteX17" fmla="*/ 288099 w 541125"/>
                <a:gd name="connsiteY17" fmla="*/ 666385 h 856781"/>
                <a:gd name="connsiteX18" fmla="*/ 293110 w 541125"/>
                <a:gd name="connsiteY18" fmla="*/ 628807 h 856781"/>
                <a:gd name="connsiteX19" fmla="*/ 323172 w 541125"/>
                <a:gd name="connsiteY19" fmla="*/ 606260 h 856781"/>
                <a:gd name="connsiteX20" fmla="*/ 338203 w 541125"/>
                <a:gd name="connsiteY20" fmla="*/ 563672 h 856781"/>
                <a:gd name="connsiteX21" fmla="*/ 328182 w 541125"/>
                <a:gd name="connsiteY21" fmla="*/ 513568 h 856781"/>
                <a:gd name="connsiteX22" fmla="*/ 343214 w 541125"/>
                <a:gd name="connsiteY22" fmla="*/ 498536 h 856781"/>
                <a:gd name="connsiteX23" fmla="*/ 365760 w 541125"/>
                <a:gd name="connsiteY23" fmla="*/ 528599 h 856781"/>
                <a:gd name="connsiteX24" fmla="*/ 385802 w 541125"/>
                <a:gd name="connsiteY24" fmla="*/ 543630 h 856781"/>
                <a:gd name="connsiteX25" fmla="*/ 388307 w 541125"/>
                <a:gd name="connsiteY25" fmla="*/ 493526 h 856781"/>
                <a:gd name="connsiteX26" fmla="*/ 420875 w 541125"/>
                <a:gd name="connsiteY26" fmla="*/ 468474 h 856781"/>
                <a:gd name="connsiteX27" fmla="*/ 430896 w 541125"/>
                <a:gd name="connsiteY27" fmla="*/ 465969 h 856781"/>
                <a:gd name="connsiteX28" fmla="*/ 523588 w 541125"/>
                <a:gd name="connsiteY28" fmla="*/ 368266 h 856781"/>
                <a:gd name="connsiteX29" fmla="*/ 526094 w 541125"/>
                <a:gd name="connsiteY29" fmla="*/ 348224 h 856781"/>
                <a:gd name="connsiteX30" fmla="*/ 541125 w 541125"/>
                <a:gd name="connsiteY30" fmla="*/ 330688 h 856781"/>
                <a:gd name="connsiteX31" fmla="*/ 493526 w 541125"/>
                <a:gd name="connsiteY31" fmla="*/ 285594 h 856781"/>
                <a:gd name="connsiteX32" fmla="*/ 460958 w 541125"/>
                <a:gd name="connsiteY32" fmla="*/ 278078 h 856781"/>
                <a:gd name="connsiteX33" fmla="*/ 443422 w 541125"/>
                <a:gd name="connsiteY33" fmla="*/ 275573 h 856781"/>
                <a:gd name="connsiteX34" fmla="*/ 420875 w 541125"/>
                <a:gd name="connsiteY34" fmla="*/ 265552 h 856781"/>
                <a:gd name="connsiteX35" fmla="*/ 405844 w 541125"/>
                <a:gd name="connsiteY35" fmla="*/ 237995 h 856781"/>
                <a:gd name="connsiteX36" fmla="*/ 393318 w 541125"/>
                <a:gd name="connsiteY36" fmla="*/ 230479 h 856781"/>
                <a:gd name="connsiteX37" fmla="*/ 365760 w 541125"/>
                <a:gd name="connsiteY37" fmla="*/ 237995 h 856781"/>
                <a:gd name="connsiteX38" fmla="*/ 353234 w 541125"/>
                <a:gd name="connsiteY38" fmla="*/ 222964 h 856781"/>
                <a:gd name="connsiteX39" fmla="*/ 315656 w 541125"/>
                <a:gd name="connsiteY39" fmla="*/ 117745 h 856781"/>
                <a:gd name="connsiteX40" fmla="*/ 293110 w 541125"/>
                <a:gd name="connsiteY40" fmla="*/ 87683 h 856781"/>
                <a:gd name="connsiteX41" fmla="*/ 268057 w 541125"/>
                <a:gd name="connsiteY41" fmla="*/ 35073 h 856781"/>
                <a:gd name="connsiteX42" fmla="*/ 248016 w 541125"/>
                <a:gd name="connsiteY42" fmla="*/ 2506 h 856781"/>
                <a:gd name="connsiteX43" fmla="*/ 195407 w 541125"/>
                <a:gd name="connsiteY43" fmla="*/ 0 h 856781"/>
                <a:gd name="connsiteX44" fmla="*/ 165344 w 541125"/>
                <a:gd name="connsiteY44" fmla="*/ 20042 h 856781"/>
                <a:gd name="connsiteX45" fmla="*/ 147808 w 541125"/>
                <a:gd name="connsiteY45" fmla="*/ 42589 h 856781"/>
                <a:gd name="connsiteX46" fmla="*/ 120250 w 541125"/>
                <a:gd name="connsiteY46" fmla="*/ 62631 h 856781"/>
                <a:gd name="connsiteX47" fmla="*/ 107724 w 541125"/>
                <a:gd name="connsiteY47" fmla="*/ 70146 h 856781"/>
                <a:gd name="connsiteX48" fmla="*/ 57620 w 541125"/>
                <a:gd name="connsiteY48" fmla="*/ 40084 h 856781"/>
                <a:gd name="connsiteX0" fmla="*/ 67141 w 550646"/>
                <a:gd name="connsiteY0" fmla="*/ 40084 h 856781"/>
                <a:gd name="connsiteX1" fmla="*/ 54615 w 550646"/>
                <a:gd name="connsiteY1" fmla="*/ 125261 h 856781"/>
                <a:gd name="connsiteX2" fmla="*/ 34574 w 550646"/>
                <a:gd name="connsiteY2" fmla="*/ 195406 h 856781"/>
                <a:gd name="connsiteX3" fmla="*/ 42089 w 550646"/>
                <a:gd name="connsiteY3" fmla="*/ 255531 h 856781"/>
                <a:gd name="connsiteX4" fmla="*/ 44594 w 550646"/>
                <a:gd name="connsiteY4" fmla="*/ 333193 h 856781"/>
                <a:gd name="connsiteX5" fmla="*/ 47100 w 550646"/>
                <a:gd name="connsiteY5" fmla="*/ 393318 h 856781"/>
                <a:gd name="connsiteX6" fmla="*/ 24553 w 550646"/>
                <a:gd name="connsiteY6" fmla="*/ 428391 h 856781"/>
                <a:gd name="connsiteX7" fmla="*/ 37079 w 550646"/>
                <a:gd name="connsiteY7" fmla="*/ 460958 h 856781"/>
                <a:gd name="connsiteX8" fmla="*/ 0 w 550646"/>
                <a:gd name="connsiteY8" fmla="*/ 510821 h 856781"/>
                <a:gd name="connsiteX9" fmla="*/ 144803 w 550646"/>
                <a:gd name="connsiteY9" fmla="*/ 809182 h 856781"/>
                <a:gd name="connsiteX10" fmla="*/ 169855 w 550646"/>
                <a:gd name="connsiteY10" fmla="*/ 844255 h 856781"/>
                <a:gd name="connsiteX11" fmla="*/ 192401 w 550646"/>
                <a:gd name="connsiteY11" fmla="*/ 856781 h 856781"/>
                <a:gd name="connsiteX12" fmla="*/ 212443 w 550646"/>
                <a:gd name="connsiteY12" fmla="*/ 794151 h 856781"/>
                <a:gd name="connsiteX13" fmla="*/ 217454 w 550646"/>
                <a:gd name="connsiteY13" fmla="*/ 761583 h 856781"/>
                <a:gd name="connsiteX14" fmla="*/ 247516 w 550646"/>
                <a:gd name="connsiteY14" fmla="*/ 721500 h 856781"/>
                <a:gd name="connsiteX15" fmla="*/ 234990 w 550646"/>
                <a:gd name="connsiteY15" fmla="*/ 701458 h 856781"/>
                <a:gd name="connsiteX16" fmla="*/ 267558 w 550646"/>
                <a:gd name="connsiteY16" fmla="*/ 673901 h 856781"/>
                <a:gd name="connsiteX17" fmla="*/ 297620 w 550646"/>
                <a:gd name="connsiteY17" fmla="*/ 666385 h 856781"/>
                <a:gd name="connsiteX18" fmla="*/ 302631 w 550646"/>
                <a:gd name="connsiteY18" fmla="*/ 628807 h 856781"/>
                <a:gd name="connsiteX19" fmla="*/ 332693 w 550646"/>
                <a:gd name="connsiteY19" fmla="*/ 606260 h 856781"/>
                <a:gd name="connsiteX20" fmla="*/ 347724 w 550646"/>
                <a:gd name="connsiteY20" fmla="*/ 563672 h 856781"/>
                <a:gd name="connsiteX21" fmla="*/ 337703 w 550646"/>
                <a:gd name="connsiteY21" fmla="*/ 513568 h 856781"/>
                <a:gd name="connsiteX22" fmla="*/ 352735 w 550646"/>
                <a:gd name="connsiteY22" fmla="*/ 498536 h 856781"/>
                <a:gd name="connsiteX23" fmla="*/ 375281 w 550646"/>
                <a:gd name="connsiteY23" fmla="*/ 528599 h 856781"/>
                <a:gd name="connsiteX24" fmla="*/ 395323 w 550646"/>
                <a:gd name="connsiteY24" fmla="*/ 543630 h 856781"/>
                <a:gd name="connsiteX25" fmla="*/ 397828 w 550646"/>
                <a:gd name="connsiteY25" fmla="*/ 493526 h 856781"/>
                <a:gd name="connsiteX26" fmla="*/ 430396 w 550646"/>
                <a:gd name="connsiteY26" fmla="*/ 468474 h 856781"/>
                <a:gd name="connsiteX27" fmla="*/ 440417 w 550646"/>
                <a:gd name="connsiteY27" fmla="*/ 465969 h 856781"/>
                <a:gd name="connsiteX28" fmla="*/ 533109 w 550646"/>
                <a:gd name="connsiteY28" fmla="*/ 368266 h 856781"/>
                <a:gd name="connsiteX29" fmla="*/ 535615 w 550646"/>
                <a:gd name="connsiteY29" fmla="*/ 348224 h 856781"/>
                <a:gd name="connsiteX30" fmla="*/ 550646 w 550646"/>
                <a:gd name="connsiteY30" fmla="*/ 330688 h 856781"/>
                <a:gd name="connsiteX31" fmla="*/ 503047 w 550646"/>
                <a:gd name="connsiteY31" fmla="*/ 285594 h 856781"/>
                <a:gd name="connsiteX32" fmla="*/ 470479 w 550646"/>
                <a:gd name="connsiteY32" fmla="*/ 278078 h 856781"/>
                <a:gd name="connsiteX33" fmla="*/ 452943 w 550646"/>
                <a:gd name="connsiteY33" fmla="*/ 275573 h 856781"/>
                <a:gd name="connsiteX34" fmla="*/ 430396 w 550646"/>
                <a:gd name="connsiteY34" fmla="*/ 265552 h 856781"/>
                <a:gd name="connsiteX35" fmla="*/ 415365 w 550646"/>
                <a:gd name="connsiteY35" fmla="*/ 237995 h 856781"/>
                <a:gd name="connsiteX36" fmla="*/ 402839 w 550646"/>
                <a:gd name="connsiteY36" fmla="*/ 230479 h 856781"/>
                <a:gd name="connsiteX37" fmla="*/ 375281 w 550646"/>
                <a:gd name="connsiteY37" fmla="*/ 237995 h 856781"/>
                <a:gd name="connsiteX38" fmla="*/ 362755 w 550646"/>
                <a:gd name="connsiteY38" fmla="*/ 222964 h 856781"/>
                <a:gd name="connsiteX39" fmla="*/ 325177 w 550646"/>
                <a:gd name="connsiteY39" fmla="*/ 117745 h 856781"/>
                <a:gd name="connsiteX40" fmla="*/ 302631 w 550646"/>
                <a:gd name="connsiteY40" fmla="*/ 87683 h 856781"/>
                <a:gd name="connsiteX41" fmla="*/ 277578 w 550646"/>
                <a:gd name="connsiteY41" fmla="*/ 35073 h 856781"/>
                <a:gd name="connsiteX42" fmla="*/ 257537 w 550646"/>
                <a:gd name="connsiteY42" fmla="*/ 2506 h 856781"/>
                <a:gd name="connsiteX43" fmla="*/ 204928 w 550646"/>
                <a:gd name="connsiteY43" fmla="*/ 0 h 856781"/>
                <a:gd name="connsiteX44" fmla="*/ 174865 w 550646"/>
                <a:gd name="connsiteY44" fmla="*/ 20042 h 856781"/>
                <a:gd name="connsiteX45" fmla="*/ 157329 w 550646"/>
                <a:gd name="connsiteY45" fmla="*/ 42589 h 856781"/>
                <a:gd name="connsiteX46" fmla="*/ 129771 w 550646"/>
                <a:gd name="connsiteY46" fmla="*/ 62631 h 856781"/>
                <a:gd name="connsiteX47" fmla="*/ 117245 w 550646"/>
                <a:gd name="connsiteY47" fmla="*/ 70146 h 856781"/>
                <a:gd name="connsiteX48" fmla="*/ 67141 w 550646"/>
                <a:gd name="connsiteY48" fmla="*/ 40084 h 8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50646" h="856781">
                  <a:moveTo>
                    <a:pt x="67141" y="40084"/>
                  </a:moveTo>
                  <a:lnTo>
                    <a:pt x="54615" y="125261"/>
                  </a:lnTo>
                  <a:lnTo>
                    <a:pt x="34574" y="195406"/>
                  </a:lnTo>
                  <a:lnTo>
                    <a:pt x="42089" y="255531"/>
                  </a:lnTo>
                  <a:lnTo>
                    <a:pt x="44594" y="333193"/>
                  </a:lnTo>
                  <a:lnTo>
                    <a:pt x="47100" y="393318"/>
                  </a:lnTo>
                  <a:lnTo>
                    <a:pt x="24553" y="428391"/>
                  </a:lnTo>
                  <a:lnTo>
                    <a:pt x="37079" y="460958"/>
                  </a:lnTo>
                  <a:lnTo>
                    <a:pt x="0" y="510821"/>
                  </a:lnTo>
                  <a:lnTo>
                    <a:pt x="144803" y="809182"/>
                  </a:lnTo>
                  <a:lnTo>
                    <a:pt x="169855" y="844255"/>
                  </a:lnTo>
                  <a:lnTo>
                    <a:pt x="192401" y="856781"/>
                  </a:lnTo>
                  <a:lnTo>
                    <a:pt x="212443" y="794151"/>
                  </a:lnTo>
                  <a:lnTo>
                    <a:pt x="217454" y="761583"/>
                  </a:lnTo>
                  <a:lnTo>
                    <a:pt x="247516" y="721500"/>
                  </a:lnTo>
                  <a:lnTo>
                    <a:pt x="234990" y="701458"/>
                  </a:lnTo>
                  <a:lnTo>
                    <a:pt x="267558" y="673901"/>
                  </a:lnTo>
                  <a:lnTo>
                    <a:pt x="297620" y="666385"/>
                  </a:lnTo>
                  <a:lnTo>
                    <a:pt x="302631" y="628807"/>
                  </a:lnTo>
                  <a:lnTo>
                    <a:pt x="332693" y="606260"/>
                  </a:lnTo>
                  <a:lnTo>
                    <a:pt x="347724" y="563672"/>
                  </a:lnTo>
                  <a:lnTo>
                    <a:pt x="337703" y="513568"/>
                  </a:lnTo>
                  <a:lnTo>
                    <a:pt x="352735" y="498536"/>
                  </a:lnTo>
                  <a:lnTo>
                    <a:pt x="375281" y="528599"/>
                  </a:lnTo>
                  <a:lnTo>
                    <a:pt x="395323" y="543630"/>
                  </a:lnTo>
                  <a:lnTo>
                    <a:pt x="397828" y="493526"/>
                  </a:lnTo>
                  <a:lnTo>
                    <a:pt x="430396" y="468474"/>
                  </a:lnTo>
                  <a:lnTo>
                    <a:pt x="440417" y="465969"/>
                  </a:lnTo>
                  <a:lnTo>
                    <a:pt x="533109" y="368266"/>
                  </a:lnTo>
                  <a:lnTo>
                    <a:pt x="535615" y="348224"/>
                  </a:lnTo>
                  <a:lnTo>
                    <a:pt x="550646" y="330688"/>
                  </a:lnTo>
                  <a:lnTo>
                    <a:pt x="503047" y="285594"/>
                  </a:lnTo>
                  <a:lnTo>
                    <a:pt x="470479" y="278078"/>
                  </a:lnTo>
                  <a:lnTo>
                    <a:pt x="452943" y="275573"/>
                  </a:lnTo>
                  <a:lnTo>
                    <a:pt x="430396" y="265552"/>
                  </a:lnTo>
                  <a:lnTo>
                    <a:pt x="415365" y="237995"/>
                  </a:lnTo>
                  <a:lnTo>
                    <a:pt x="402839" y="230479"/>
                  </a:lnTo>
                  <a:lnTo>
                    <a:pt x="375281" y="237995"/>
                  </a:lnTo>
                  <a:lnTo>
                    <a:pt x="362755" y="222964"/>
                  </a:lnTo>
                  <a:lnTo>
                    <a:pt x="325177" y="117745"/>
                  </a:lnTo>
                  <a:lnTo>
                    <a:pt x="302631" y="87683"/>
                  </a:lnTo>
                  <a:lnTo>
                    <a:pt x="277578" y="35073"/>
                  </a:lnTo>
                  <a:lnTo>
                    <a:pt x="257537" y="2506"/>
                  </a:lnTo>
                  <a:lnTo>
                    <a:pt x="204928" y="0"/>
                  </a:lnTo>
                  <a:lnTo>
                    <a:pt x="174865" y="20042"/>
                  </a:lnTo>
                  <a:lnTo>
                    <a:pt x="157329" y="42589"/>
                  </a:lnTo>
                  <a:lnTo>
                    <a:pt x="129771" y="62631"/>
                  </a:lnTo>
                  <a:lnTo>
                    <a:pt x="117245" y="70146"/>
                  </a:lnTo>
                  <a:lnTo>
                    <a:pt x="67141" y="40084"/>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0" name="Freeform 3084">
              <a:extLst>
                <a:ext uri="{FF2B5EF4-FFF2-40B4-BE49-F238E27FC236}">
                  <a16:creationId xmlns:a16="http://schemas.microsoft.com/office/drawing/2014/main" id="{68638248-EA6A-47D7-AFB9-487FC7A1447C}"/>
                </a:ext>
              </a:extLst>
            </p:cNvPr>
            <p:cNvSpPr/>
            <p:nvPr/>
          </p:nvSpPr>
          <p:spPr>
            <a:xfrm>
              <a:off x="9483725" y="1560513"/>
              <a:ext cx="247650" cy="512762"/>
            </a:xfrm>
            <a:custGeom>
              <a:avLst/>
              <a:gdLst>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5073 w 240499"/>
                <a:gd name="connsiteY14" fmla="*/ 438411 h 498536"/>
                <a:gd name="connsiteX15" fmla="*/ 30062 w 240499"/>
                <a:gd name="connsiteY15" fmla="*/ 470979 h 498536"/>
                <a:gd name="connsiteX16" fmla="*/ 47599 w 240499"/>
                <a:gd name="connsiteY16" fmla="*/ 498536 h 498536"/>
                <a:gd name="connsiteX17" fmla="*/ 175364 w 240499"/>
                <a:gd name="connsiteY17" fmla="*/ 453442 h 498536"/>
                <a:gd name="connsiteX18" fmla="*/ 210437 w 240499"/>
                <a:gd name="connsiteY18" fmla="*/ 433401 h 498536"/>
                <a:gd name="connsiteX19" fmla="*/ 240499 w 240499"/>
                <a:gd name="connsiteY19" fmla="*/ 388307 h 498536"/>
                <a:gd name="connsiteX20" fmla="*/ 232984 w 240499"/>
                <a:gd name="connsiteY20" fmla="*/ 348224 h 498536"/>
                <a:gd name="connsiteX21" fmla="*/ 197911 w 240499"/>
                <a:gd name="connsiteY21" fmla="*/ 310646 h 498536"/>
                <a:gd name="connsiteX22" fmla="*/ 187890 w 240499"/>
                <a:gd name="connsiteY22" fmla="*/ 280583 h 498536"/>
                <a:gd name="connsiteX23" fmla="*/ 45093 w 240499"/>
                <a:gd name="connsiteY23" fmla="*/ 0 h 498536"/>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0062 w 240499"/>
                <a:gd name="connsiteY14" fmla="*/ 470979 h 498536"/>
                <a:gd name="connsiteX15" fmla="*/ 47599 w 240499"/>
                <a:gd name="connsiteY15" fmla="*/ 498536 h 498536"/>
                <a:gd name="connsiteX16" fmla="*/ 175364 w 240499"/>
                <a:gd name="connsiteY16" fmla="*/ 453442 h 498536"/>
                <a:gd name="connsiteX17" fmla="*/ 210437 w 240499"/>
                <a:gd name="connsiteY17" fmla="*/ 433401 h 498536"/>
                <a:gd name="connsiteX18" fmla="*/ 240499 w 240499"/>
                <a:gd name="connsiteY18" fmla="*/ 388307 h 498536"/>
                <a:gd name="connsiteX19" fmla="*/ 232984 w 240499"/>
                <a:gd name="connsiteY19" fmla="*/ 348224 h 498536"/>
                <a:gd name="connsiteX20" fmla="*/ 197911 w 240499"/>
                <a:gd name="connsiteY20" fmla="*/ 310646 h 498536"/>
                <a:gd name="connsiteX21" fmla="*/ 187890 w 240499"/>
                <a:gd name="connsiteY21" fmla="*/ 280583 h 498536"/>
                <a:gd name="connsiteX22" fmla="*/ 45093 w 24049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32172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25053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512826"/>
                <a:gd name="connsiteX1" fmla="*/ 24656 w 247619"/>
                <a:gd name="connsiteY1" fmla="*/ 25052 h 512826"/>
                <a:gd name="connsiteX2" fmla="*/ 34677 w 247619"/>
                <a:gd name="connsiteY2" fmla="*/ 95198 h 512826"/>
                <a:gd name="connsiteX3" fmla="*/ 52213 w 247619"/>
                <a:gd name="connsiteY3" fmla="*/ 120250 h 512826"/>
                <a:gd name="connsiteX4" fmla="*/ 54719 w 247619"/>
                <a:gd name="connsiteY4" fmla="*/ 130271 h 512826"/>
                <a:gd name="connsiteX5" fmla="*/ 54719 w 247619"/>
                <a:gd name="connsiteY5" fmla="*/ 142797 h 512826"/>
                <a:gd name="connsiteX6" fmla="*/ 24656 w 247619"/>
                <a:gd name="connsiteY6" fmla="*/ 187891 h 512826"/>
                <a:gd name="connsiteX7" fmla="*/ 24656 w 247619"/>
                <a:gd name="connsiteY7" fmla="*/ 200417 h 512826"/>
                <a:gd name="connsiteX8" fmla="*/ 27161 w 247619"/>
                <a:gd name="connsiteY8" fmla="*/ 217953 h 512826"/>
                <a:gd name="connsiteX9" fmla="*/ 12130 w 247619"/>
                <a:gd name="connsiteY9" fmla="*/ 255531 h 512826"/>
                <a:gd name="connsiteX10" fmla="*/ 27161 w 247619"/>
                <a:gd name="connsiteY10" fmla="*/ 280583 h 512826"/>
                <a:gd name="connsiteX11" fmla="*/ 12130 w 247619"/>
                <a:gd name="connsiteY11" fmla="*/ 308140 h 512826"/>
                <a:gd name="connsiteX12" fmla="*/ 0 w 247619"/>
                <a:gd name="connsiteY12" fmla="*/ 340585 h 512826"/>
                <a:gd name="connsiteX13" fmla="*/ 25053 w 247619"/>
                <a:gd name="connsiteY13" fmla="*/ 413359 h 512826"/>
                <a:gd name="connsiteX14" fmla="*/ 37182 w 247619"/>
                <a:gd name="connsiteY14" fmla="*/ 470979 h 512826"/>
                <a:gd name="connsiteX15" fmla="*/ 54719 w 247619"/>
                <a:gd name="connsiteY15" fmla="*/ 512826 h 512826"/>
                <a:gd name="connsiteX16" fmla="*/ 182484 w 247619"/>
                <a:gd name="connsiteY16" fmla="*/ 453442 h 512826"/>
                <a:gd name="connsiteX17" fmla="*/ 217557 w 247619"/>
                <a:gd name="connsiteY17" fmla="*/ 433401 h 512826"/>
                <a:gd name="connsiteX18" fmla="*/ 247619 w 247619"/>
                <a:gd name="connsiteY18" fmla="*/ 388307 h 512826"/>
                <a:gd name="connsiteX19" fmla="*/ 240104 w 247619"/>
                <a:gd name="connsiteY19" fmla="*/ 348224 h 512826"/>
                <a:gd name="connsiteX20" fmla="*/ 205031 w 247619"/>
                <a:gd name="connsiteY20" fmla="*/ 310646 h 512826"/>
                <a:gd name="connsiteX21" fmla="*/ 195010 w 247619"/>
                <a:gd name="connsiteY21" fmla="*/ 280583 h 512826"/>
                <a:gd name="connsiteX22" fmla="*/ 52213 w 247619"/>
                <a:gd name="connsiteY22" fmla="*/ 0 h 51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619" h="512826">
                  <a:moveTo>
                    <a:pt x="52213" y="0"/>
                  </a:moveTo>
                  <a:lnTo>
                    <a:pt x="24656" y="25052"/>
                  </a:lnTo>
                  <a:lnTo>
                    <a:pt x="34677" y="95198"/>
                  </a:lnTo>
                  <a:lnTo>
                    <a:pt x="52213" y="120250"/>
                  </a:lnTo>
                  <a:lnTo>
                    <a:pt x="54719" y="130271"/>
                  </a:lnTo>
                  <a:lnTo>
                    <a:pt x="54719" y="142797"/>
                  </a:lnTo>
                  <a:lnTo>
                    <a:pt x="24656" y="187891"/>
                  </a:lnTo>
                  <a:lnTo>
                    <a:pt x="24656" y="200417"/>
                  </a:lnTo>
                  <a:lnTo>
                    <a:pt x="27161" y="217953"/>
                  </a:lnTo>
                  <a:lnTo>
                    <a:pt x="12130" y="255531"/>
                  </a:lnTo>
                  <a:lnTo>
                    <a:pt x="27161" y="280583"/>
                  </a:lnTo>
                  <a:lnTo>
                    <a:pt x="12130" y="308140"/>
                  </a:lnTo>
                  <a:lnTo>
                    <a:pt x="0" y="340585"/>
                  </a:lnTo>
                  <a:lnTo>
                    <a:pt x="25053" y="413359"/>
                  </a:lnTo>
                  <a:lnTo>
                    <a:pt x="37182" y="470979"/>
                  </a:lnTo>
                  <a:lnTo>
                    <a:pt x="54719" y="512826"/>
                  </a:lnTo>
                  <a:lnTo>
                    <a:pt x="182484" y="453442"/>
                  </a:lnTo>
                  <a:lnTo>
                    <a:pt x="217557" y="433401"/>
                  </a:lnTo>
                  <a:lnTo>
                    <a:pt x="247619" y="388307"/>
                  </a:lnTo>
                  <a:lnTo>
                    <a:pt x="240104" y="348224"/>
                  </a:lnTo>
                  <a:lnTo>
                    <a:pt x="205031" y="310646"/>
                  </a:lnTo>
                  <a:lnTo>
                    <a:pt x="195010" y="280583"/>
                  </a:lnTo>
                  <a:lnTo>
                    <a:pt x="52213"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1" name="Freeform 3085">
              <a:extLst>
                <a:ext uri="{FF2B5EF4-FFF2-40B4-BE49-F238E27FC236}">
                  <a16:creationId xmlns:a16="http://schemas.microsoft.com/office/drawing/2014/main" id="{D0FBD39D-36E1-4C5B-B825-DA53031D0C6F}"/>
                </a:ext>
              </a:extLst>
            </p:cNvPr>
            <p:cNvSpPr/>
            <p:nvPr/>
          </p:nvSpPr>
          <p:spPr>
            <a:xfrm>
              <a:off x="9267825" y="1603375"/>
              <a:ext cx="273050" cy="490538"/>
            </a:xfrm>
            <a:custGeom>
              <a:avLst/>
              <a:gdLst>
                <a:gd name="connsiteX0" fmla="*/ 0 w 273068"/>
                <a:gd name="connsiteY0" fmla="*/ 92692 h 491020"/>
                <a:gd name="connsiteX1" fmla="*/ 32568 w 273068"/>
                <a:gd name="connsiteY1" fmla="*/ 147807 h 491020"/>
                <a:gd name="connsiteX2" fmla="*/ 50105 w 273068"/>
                <a:gd name="connsiteY2" fmla="*/ 215447 h 491020"/>
                <a:gd name="connsiteX3" fmla="*/ 75157 w 273068"/>
                <a:gd name="connsiteY3" fmla="*/ 270562 h 491020"/>
                <a:gd name="connsiteX4" fmla="*/ 102714 w 273068"/>
                <a:gd name="connsiteY4" fmla="*/ 303130 h 491020"/>
                <a:gd name="connsiteX5" fmla="*/ 127766 w 273068"/>
                <a:gd name="connsiteY5" fmla="*/ 373275 h 491020"/>
                <a:gd name="connsiteX6" fmla="*/ 157828 w 273068"/>
                <a:gd name="connsiteY6" fmla="*/ 491020 h 491020"/>
                <a:gd name="connsiteX7" fmla="*/ 270563 w 273068"/>
                <a:gd name="connsiteY7" fmla="*/ 465968 h 491020"/>
                <a:gd name="connsiteX8" fmla="*/ 255531 w 273068"/>
                <a:gd name="connsiteY8" fmla="*/ 428390 h 491020"/>
                <a:gd name="connsiteX9" fmla="*/ 248016 w 273068"/>
                <a:gd name="connsiteY9" fmla="*/ 390812 h 491020"/>
                <a:gd name="connsiteX10" fmla="*/ 217953 w 273068"/>
                <a:gd name="connsiteY10" fmla="*/ 293109 h 491020"/>
                <a:gd name="connsiteX11" fmla="*/ 245511 w 273068"/>
                <a:gd name="connsiteY11" fmla="*/ 232984 h 491020"/>
                <a:gd name="connsiteX12" fmla="*/ 230479 w 273068"/>
                <a:gd name="connsiteY12" fmla="*/ 215447 h 491020"/>
                <a:gd name="connsiteX13" fmla="*/ 245511 w 273068"/>
                <a:gd name="connsiteY13" fmla="*/ 182880 h 491020"/>
                <a:gd name="connsiteX14" fmla="*/ 245511 w 273068"/>
                <a:gd name="connsiteY14" fmla="*/ 137786 h 491020"/>
                <a:gd name="connsiteX15" fmla="*/ 273068 w 273068"/>
                <a:gd name="connsiteY15" fmla="*/ 97703 h 491020"/>
                <a:gd name="connsiteX16" fmla="*/ 255531 w 273068"/>
                <a:gd name="connsiteY16" fmla="*/ 60125 h 491020"/>
                <a:gd name="connsiteX17" fmla="*/ 245511 w 273068"/>
                <a:gd name="connsiteY17" fmla="*/ 0 h 491020"/>
                <a:gd name="connsiteX18" fmla="*/ 205427 w 273068"/>
                <a:gd name="connsiteY18" fmla="*/ 17536 h 491020"/>
                <a:gd name="connsiteX19" fmla="*/ 0 w 273068"/>
                <a:gd name="connsiteY19" fmla="*/ 92692 h 491020"/>
                <a:gd name="connsiteX0" fmla="*/ 0 w 273068"/>
                <a:gd name="connsiteY0" fmla="*/ 92692 h 491020"/>
                <a:gd name="connsiteX1" fmla="*/ 50105 w 273068"/>
                <a:gd name="connsiteY1" fmla="*/ 215447 h 491020"/>
                <a:gd name="connsiteX2" fmla="*/ 75157 w 273068"/>
                <a:gd name="connsiteY2" fmla="*/ 270562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 name="connsiteX0" fmla="*/ 0 w 273068"/>
                <a:gd name="connsiteY0" fmla="*/ 92692 h 491020"/>
                <a:gd name="connsiteX1" fmla="*/ 50105 w 273068"/>
                <a:gd name="connsiteY1" fmla="*/ 215447 h 491020"/>
                <a:gd name="connsiteX2" fmla="*/ 65631 w 273068"/>
                <a:gd name="connsiteY2" fmla="*/ 268177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068" h="491020">
                  <a:moveTo>
                    <a:pt x="0" y="92692"/>
                  </a:moveTo>
                  <a:lnTo>
                    <a:pt x="50105" y="215447"/>
                  </a:lnTo>
                  <a:lnTo>
                    <a:pt x="65631" y="268177"/>
                  </a:lnTo>
                  <a:lnTo>
                    <a:pt x="102714" y="303130"/>
                  </a:lnTo>
                  <a:lnTo>
                    <a:pt x="127766" y="373275"/>
                  </a:lnTo>
                  <a:lnTo>
                    <a:pt x="157828" y="491020"/>
                  </a:lnTo>
                  <a:lnTo>
                    <a:pt x="270563" y="465968"/>
                  </a:lnTo>
                  <a:lnTo>
                    <a:pt x="255531" y="428390"/>
                  </a:lnTo>
                  <a:lnTo>
                    <a:pt x="248016" y="390812"/>
                  </a:lnTo>
                  <a:lnTo>
                    <a:pt x="217953" y="293109"/>
                  </a:lnTo>
                  <a:lnTo>
                    <a:pt x="245511" y="232984"/>
                  </a:lnTo>
                  <a:lnTo>
                    <a:pt x="230479" y="215447"/>
                  </a:lnTo>
                  <a:lnTo>
                    <a:pt x="245511" y="182880"/>
                  </a:lnTo>
                  <a:lnTo>
                    <a:pt x="245511" y="137786"/>
                  </a:lnTo>
                  <a:lnTo>
                    <a:pt x="273068" y="97703"/>
                  </a:lnTo>
                  <a:lnTo>
                    <a:pt x="255531" y="60125"/>
                  </a:lnTo>
                  <a:lnTo>
                    <a:pt x="245511" y="0"/>
                  </a:lnTo>
                  <a:lnTo>
                    <a:pt x="205427" y="17536"/>
                  </a:lnTo>
                  <a:lnTo>
                    <a:pt x="0" y="92692"/>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2" name="Freeform 3086">
              <a:extLst>
                <a:ext uri="{FF2B5EF4-FFF2-40B4-BE49-F238E27FC236}">
                  <a16:creationId xmlns:a16="http://schemas.microsoft.com/office/drawing/2014/main" id="{0A3752E8-8EB9-442E-8F84-638307068F84}"/>
                </a:ext>
              </a:extLst>
            </p:cNvPr>
            <p:cNvSpPr/>
            <p:nvPr/>
          </p:nvSpPr>
          <p:spPr>
            <a:xfrm>
              <a:off x="9428164" y="1951038"/>
              <a:ext cx="522287" cy="290512"/>
            </a:xfrm>
            <a:custGeom>
              <a:avLst/>
              <a:gdLst>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250520 w 523588"/>
                <a:gd name="connsiteY32" fmla="*/ 62630 h 290604"/>
                <a:gd name="connsiteX33" fmla="*/ 115239 w 523588"/>
                <a:gd name="connsiteY33" fmla="*/ 110229 h 290604"/>
                <a:gd name="connsiteX34" fmla="*/ 115239 w 523588"/>
                <a:gd name="connsiteY34" fmla="*/ 122755 h 290604"/>
                <a:gd name="connsiteX35" fmla="*/ 0 w 523588"/>
                <a:gd name="connsiteY35"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115239 w 523588"/>
                <a:gd name="connsiteY33" fmla="*/ 122755 h 290604"/>
                <a:gd name="connsiteX34" fmla="*/ 0 w 523588"/>
                <a:gd name="connsiteY34"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98529 w 523588"/>
                <a:gd name="connsiteY33" fmla="*/ 117990 h 290604"/>
                <a:gd name="connsiteX34" fmla="*/ 0 w 523588"/>
                <a:gd name="connsiteY34" fmla="*/ 137787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588" h="290604">
                  <a:moveTo>
                    <a:pt x="0" y="137787"/>
                  </a:moveTo>
                  <a:lnTo>
                    <a:pt x="5010" y="217953"/>
                  </a:lnTo>
                  <a:lnTo>
                    <a:pt x="17536" y="250521"/>
                  </a:lnTo>
                  <a:lnTo>
                    <a:pt x="20041" y="290604"/>
                  </a:lnTo>
                  <a:lnTo>
                    <a:pt x="303129" y="170354"/>
                  </a:lnTo>
                  <a:lnTo>
                    <a:pt x="360749" y="237995"/>
                  </a:lnTo>
                  <a:lnTo>
                    <a:pt x="383296" y="253026"/>
                  </a:lnTo>
                  <a:lnTo>
                    <a:pt x="383296" y="253026"/>
                  </a:lnTo>
                  <a:lnTo>
                    <a:pt x="403338" y="210437"/>
                  </a:lnTo>
                  <a:lnTo>
                    <a:pt x="408348" y="190396"/>
                  </a:lnTo>
                  <a:lnTo>
                    <a:pt x="428390" y="195406"/>
                  </a:lnTo>
                  <a:lnTo>
                    <a:pt x="455947" y="202922"/>
                  </a:lnTo>
                  <a:lnTo>
                    <a:pt x="470978" y="190396"/>
                  </a:lnTo>
                  <a:lnTo>
                    <a:pt x="478494" y="177870"/>
                  </a:lnTo>
                  <a:lnTo>
                    <a:pt x="523588" y="140292"/>
                  </a:lnTo>
                  <a:lnTo>
                    <a:pt x="523588" y="115240"/>
                  </a:lnTo>
                  <a:lnTo>
                    <a:pt x="503546" y="97703"/>
                  </a:lnTo>
                  <a:lnTo>
                    <a:pt x="478494" y="87682"/>
                  </a:lnTo>
                  <a:lnTo>
                    <a:pt x="455947" y="87682"/>
                  </a:lnTo>
                  <a:lnTo>
                    <a:pt x="465968" y="102714"/>
                  </a:lnTo>
                  <a:lnTo>
                    <a:pt x="480999" y="120250"/>
                  </a:lnTo>
                  <a:lnTo>
                    <a:pt x="488515" y="130271"/>
                  </a:lnTo>
                  <a:lnTo>
                    <a:pt x="478494" y="162839"/>
                  </a:lnTo>
                  <a:lnTo>
                    <a:pt x="445926" y="170354"/>
                  </a:lnTo>
                  <a:lnTo>
                    <a:pt x="425885" y="160333"/>
                  </a:lnTo>
                  <a:lnTo>
                    <a:pt x="408348" y="137787"/>
                  </a:lnTo>
                  <a:lnTo>
                    <a:pt x="395822" y="117745"/>
                  </a:lnTo>
                  <a:lnTo>
                    <a:pt x="340708" y="75156"/>
                  </a:lnTo>
                  <a:lnTo>
                    <a:pt x="343213" y="45094"/>
                  </a:lnTo>
                  <a:lnTo>
                    <a:pt x="335697" y="22547"/>
                  </a:lnTo>
                  <a:lnTo>
                    <a:pt x="303129" y="0"/>
                  </a:lnTo>
                  <a:lnTo>
                    <a:pt x="270562" y="37578"/>
                  </a:lnTo>
                  <a:lnTo>
                    <a:pt x="115239" y="110229"/>
                  </a:lnTo>
                  <a:lnTo>
                    <a:pt x="98529" y="117990"/>
                  </a:lnTo>
                  <a:lnTo>
                    <a:pt x="0" y="137787"/>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3" name="Freeform 3087">
              <a:extLst>
                <a:ext uri="{FF2B5EF4-FFF2-40B4-BE49-F238E27FC236}">
                  <a16:creationId xmlns:a16="http://schemas.microsoft.com/office/drawing/2014/main" id="{608C9408-CFFD-4763-B5B6-D231711D5C60}"/>
                </a:ext>
              </a:extLst>
            </p:cNvPr>
            <p:cNvSpPr/>
            <p:nvPr/>
          </p:nvSpPr>
          <p:spPr>
            <a:xfrm>
              <a:off x="9677401" y="2120901"/>
              <a:ext cx="80963" cy="131763"/>
            </a:xfrm>
            <a:custGeom>
              <a:avLst/>
              <a:gdLst>
                <a:gd name="connsiteX0" fmla="*/ 0 w 71437"/>
                <a:gd name="connsiteY0" fmla="*/ 21431 h 123825"/>
                <a:gd name="connsiteX1" fmla="*/ 26193 w 71437"/>
                <a:gd name="connsiteY1" fmla="*/ 69056 h 123825"/>
                <a:gd name="connsiteX2" fmla="*/ 23812 w 71437"/>
                <a:gd name="connsiteY2" fmla="*/ 95250 h 123825"/>
                <a:gd name="connsiteX3" fmla="*/ 42862 w 71437"/>
                <a:gd name="connsiteY3" fmla="*/ 123825 h 123825"/>
                <a:gd name="connsiteX4" fmla="*/ 66675 w 71437"/>
                <a:gd name="connsiteY4" fmla="*/ 100013 h 123825"/>
                <a:gd name="connsiteX5" fmla="*/ 71437 w 71437"/>
                <a:gd name="connsiteY5" fmla="*/ 76200 h 123825"/>
                <a:gd name="connsiteX6" fmla="*/ 66675 w 71437"/>
                <a:gd name="connsiteY6" fmla="*/ 57150 h 123825"/>
                <a:gd name="connsiteX7" fmla="*/ 71437 w 71437"/>
                <a:gd name="connsiteY7" fmla="*/ 38100 h 123825"/>
                <a:gd name="connsiteX8" fmla="*/ 50006 w 71437"/>
                <a:gd name="connsiteY8" fmla="*/ 0 h 123825"/>
                <a:gd name="connsiteX9" fmla="*/ 0 w 71437"/>
                <a:gd name="connsiteY9" fmla="*/ 21431 h 123825"/>
                <a:gd name="connsiteX0" fmla="*/ 0 w 71437"/>
                <a:gd name="connsiteY0" fmla="*/ 28575 h 130969"/>
                <a:gd name="connsiteX1" fmla="*/ 26193 w 71437"/>
                <a:gd name="connsiteY1" fmla="*/ 76200 h 130969"/>
                <a:gd name="connsiteX2" fmla="*/ 23812 w 71437"/>
                <a:gd name="connsiteY2" fmla="*/ 102394 h 130969"/>
                <a:gd name="connsiteX3" fmla="*/ 42862 w 71437"/>
                <a:gd name="connsiteY3" fmla="*/ 130969 h 130969"/>
                <a:gd name="connsiteX4" fmla="*/ 66675 w 71437"/>
                <a:gd name="connsiteY4" fmla="*/ 107157 h 130969"/>
                <a:gd name="connsiteX5" fmla="*/ 71437 w 71437"/>
                <a:gd name="connsiteY5" fmla="*/ 83344 h 130969"/>
                <a:gd name="connsiteX6" fmla="*/ 66675 w 71437"/>
                <a:gd name="connsiteY6" fmla="*/ 64294 h 130969"/>
                <a:gd name="connsiteX7" fmla="*/ 71437 w 71437"/>
                <a:gd name="connsiteY7" fmla="*/ 45244 h 130969"/>
                <a:gd name="connsiteX8" fmla="*/ 42862 w 71437"/>
                <a:gd name="connsiteY8" fmla="*/ 0 h 130969"/>
                <a:gd name="connsiteX9" fmla="*/ 0 w 71437"/>
                <a:gd name="connsiteY9" fmla="*/ 28575 h 130969"/>
                <a:gd name="connsiteX0" fmla="*/ 0 w 80962"/>
                <a:gd name="connsiteY0" fmla="*/ 26194 h 130969"/>
                <a:gd name="connsiteX1" fmla="*/ 35718 w 80962"/>
                <a:gd name="connsiteY1" fmla="*/ 76200 h 130969"/>
                <a:gd name="connsiteX2" fmla="*/ 33337 w 80962"/>
                <a:gd name="connsiteY2" fmla="*/ 102394 h 130969"/>
                <a:gd name="connsiteX3" fmla="*/ 52387 w 80962"/>
                <a:gd name="connsiteY3" fmla="*/ 130969 h 130969"/>
                <a:gd name="connsiteX4" fmla="*/ 76200 w 80962"/>
                <a:gd name="connsiteY4" fmla="*/ 107157 h 130969"/>
                <a:gd name="connsiteX5" fmla="*/ 80962 w 80962"/>
                <a:gd name="connsiteY5" fmla="*/ 83344 h 130969"/>
                <a:gd name="connsiteX6" fmla="*/ 76200 w 80962"/>
                <a:gd name="connsiteY6" fmla="*/ 64294 h 130969"/>
                <a:gd name="connsiteX7" fmla="*/ 80962 w 80962"/>
                <a:gd name="connsiteY7" fmla="*/ 45244 h 130969"/>
                <a:gd name="connsiteX8" fmla="*/ 52387 w 80962"/>
                <a:gd name="connsiteY8" fmla="*/ 0 h 130969"/>
                <a:gd name="connsiteX9" fmla="*/ 0 w 80962"/>
                <a:gd name="connsiteY9" fmla="*/ 26194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30969">
                  <a:moveTo>
                    <a:pt x="0" y="26194"/>
                  </a:moveTo>
                  <a:lnTo>
                    <a:pt x="35718" y="76200"/>
                  </a:lnTo>
                  <a:lnTo>
                    <a:pt x="33337" y="102394"/>
                  </a:lnTo>
                  <a:lnTo>
                    <a:pt x="52387" y="130969"/>
                  </a:lnTo>
                  <a:lnTo>
                    <a:pt x="76200" y="107157"/>
                  </a:lnTo>
                  <a:lnTo>
                    <a:pt x="80962" y="83344"/>
                  </a:lnTo>
                  <a:lnTo>
                    <a:pt x="76200" y="64294"/>
                  </a:lnTo>
                  <a:lnTo>
                    <a:pt x="80962" y="45244"/>
                  </a:lnTo>
                  <a:lnTo>
                    <a:pt x="52387" y="0"/>
                  </a:lnTo>
                  <a:lnTo>
                    <a:pt x="0" y="26194"/>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4" name="Freeform 3088">
              <a:extLst>
                <a:ext uri="{FF2B5EF4-FFF2-40B4-BE49-F238E27FC236}">
                  <a16:creationId xmlns:a16="http://schemas.microsoft.com/office/drawing/2014/main" id="{25992FD1-46B0-464B-9DAB-3B5A018B7F0C}"/>
                </a:ext>
              </a:extLst>
            </p:cNvPr>
            <p:cNvSpPr/>
            <p:nvPr/>
          </p:nvSpPr>
          <p:spPr>
            <a:xfrm>
              <a:off x="9451975" y="2147888"/>
              <a:ext cx="274638" cy="241300"/>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5" name="Freeform 3089">
              <a:extLst>
                <a:ext uri="{FF2B5EF4-FFF2-40B4-BE49-F238E27FC236}">
                  <a16:creationId xmlns:a16="http://schemas.microsoft.com/office/drawing/2014/main" id="{09F75931-6255-4939-9F07-C9E1D08DE10B}"/>
                </a:ext>
              </a:extLst>
            </p:cNvPr>
            <p:cNvSpPr/>
            <p:nvPr/>
          </p:nvSpPr>
          <p:spPr>
            <a:xfrm>
              <a:off x="9280526" y="2416175"/>
              <a:ext cx="219075" cy="457200"/>
            </a:xfrm>
            <a:custGeom>
              <a:avLst/>
              <a:gdLst>
                <a:gd name="connsiteX0" fmla="*/ 21431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21431 w 219075"/>
                <a:gd name="connsiteY32" fmla="*/ 0 h 457200"/>
                <a:gd name="connsiteX0" fmla="*/ 11906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11906 w 219075"/>
                <a:gd name="connsiteY32"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075" h="457200">
                  <a:moveTo>
                    <a:pt x="11906" y="0"/>
                  </a:moveTo>
                  <a:lnTo>
                    <a:pt x="7144" y="64294"/>
                  </a:lnTo>
                  <a:lnTo>
                    <a:pt x="0" y="97631"/>
                  </a:lnTo>
                  <a:lnTo>
                    <a:pt x="14288" y="138113"/>
                  </a:lnTo>
                  <a:lnTo>
                    <a:pt x="16669" y="176213"/>
                  </a:lnTo>
                  <a:lnTo>
                    <a:pt x="45244" y="185738"/>
                  </a:lnTo>
                  <a:lnTo>
                    <a:pt x="88106" y="200025"/>
                  </a:lnTo>
                  <a:lnTo>
                    <a:pt x="90488" y="242888"/>
                  </a:lnTo>
                  <a:lnTo>
                    <a:pt x="52388" y="302419"/>
                  </a:lnTo>
                  <a:lnTo>
                    <a:pt x="30956" y="350044"/>
                  </a:lnTo>
                  <a:lnTo>
                    <a:pt x="42863" y="383381"/>
                  </a:lnTo>
                  <a:lnTo>
                    <a:pt x="83344" y="400050"/>
                  </a:lnTo>
                  <a:lnTo>
                    <a:pt x="126206" y="407194"/>
                  </a:lnTo>
                  <a:lnTo>
                    <a:pt x="130969" y="435769"/>
                  </a:lnTo>
                  <a:lnTo>
                    <a:pt x="150019" y="457200"/>
                  </a:lnTo>
                  <a:lnTo>
                    <a:pt x="161925" y="438150"/>
                  </a:lnTo>
                  <a:lnTo>
                    <a:pt x="166688" y="397669"/>
                  </a:lnTo>
                  <a:lnTo>
                    <a:pt x="171450" y="383381"/>
                  </a:lnTo>
                  <a:lnTo>
                    <a:pt x="183356" y="354806"/>
                  </a:lnTo>
                  <a:lnTo>
                    <a:pt x="185738" y="311944"/>
                  </a:lnTo>
                  <a:lnTo>
                    <a:pt x="202406" y="283369"/>
                  </a:lnTo>
                  <a:lnTo>
                    <a:pt x="200025" y="264319"/>
                  </a:lnTo>
                  <a:lnTo>
                    <a:pt x="216694" y="207169"/>
                  </a:lnTo>
                  <a:lnTo>
                    <a:pt x="219075" y="169069"/>
                  </a:lnTo>
                  <a:lnTo>
                    <a:pt x="192881" y="145256"/>
                  </a:lnTo>
                  <a:lnTo>
                    <a:pt x="171450" y="147638"/>
                  </a:lnTo>
                  <a:lnTo>
                    <a:pt x="166688" y="138113"/>
                  </a:lnTo>
                  <a:lnTo>
                    <a:pt x="159544" y="119063"/>
                  </a:lnTo>
                  <a:lnTo>
                    <a:pt x="171450" y="73819"/>
                  </a:lnTo>
                  <a:lnTo>
                    <a:pt x="192881" y="38100"/>
                  </a:lnTo>
                  <a:lnTo>
                    <a:pt x="164306" y="16669"/>
                  </a:lnTo>
                  <a:lnTo>
                    <a:pt x="111919" y="21431"/>
                  </a:lnTo>
                  <a:lnTo>
                    <a:pt x="11906" y="0"/>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6" name="Freeform 3090">
              <a:extLst>
                <a:ext uri="{FF2B5EF4-FFF2-40B4-BE49-F238E27FC236}">
                  <a16:creationId xmlns:a16="http://schemas.microsoft.com/office/drawing/2014/main" id="{8CE815C2-5AFD-4805-9E0A-8C161DFE3985}"/>
                </a:ext>
              </a:extLst>
            </p:cNvPr>
            <p:cNvSpPr/>
            <p:nvPr/>
          </p:nvSpPr>
          <p:spPr>
            <a:xfrm>
              <a:off x="9269414" y="2760664"/>
              <a:ext cx="153987" cy="250825"/>
            </a:xfrm>
            <a:custGeom>
              <a:avLst/>
              <a:gdLst>
                <a:gd name="connsiteX0" fmla="*/ 0 w 154781"/>
                <a:gd name="connsiteY0" fmla="*/ 0 h 235744"/>
                <a:gd name="connsiteX1" fmla="*/ 30956 w 154781"/>
                <a:gd name="connsiteY1" fmla="*/ 66675 h 235744"/>
                <a:gd name="connsiteX2" fmla="*/ 28575 w 154781"/>
                <a:gd name="connsiteY2" fmla="*/ 85725 h 235744"/>
                <a:gd name="connsiteX3" fmla="*/ 52387 w 154781"/>
                <a:gd name="connsiteY3" fmla="*/ 126206 h 235744"/>
                <a:gd name="connsiteX4" fmla="*/ 47625 w 154781"/>
                <a:gd name="connsiteY4" fmla="*/ 142875 h 235744"/>
                <a:gd name="connsiteX5" fmla="*/ 66675 w 154781"/>
                <a:gd name="connsiteY5" fmla="*/ 183356 h 235744"/>
                <a:gd name="connsiteX6" fmla="*/ 69056 w 154781"/>
                <a:gd name="connsiteY6" fmla="*/ 207169 h 235744"/>
                <a:gd name="connsiteX7" fmla="*/ 78581 w 154781"/>
                <a:gd name="connsiteY7" fmla="*/ 235744 h 235744"/>
                <a:gd name="connsiteX8" fmla="*/ 92869 w 154781"/>
                <a:gd name="connsiteY8" fmla="*/ 221456 h 235744"/>
                <a:gd name="connsiteX9" fmla="*/ 114300 w 154781"/>
                <a:gd name="connsiteY9" fmla="*/ 214312 h 235744"/>
                <a:gd name="connsiteX10" fmla="*/ 114300 w 154781"/>
                <a:gd name="connsiteY10" fmla="*/ 214312 h 235744"/>
                <a:gd name="connsiteX11" fmla="*/ 152400 w 154781"/>
                <a:gd name="connsiteY11" fmla="*/ 195262 h 235744"/>
                <a:gd name="connsiteX12" fmla="*/ 154781 w 154781"/>
                <a:gd name="connsiteY12" fmla="*/ 159544 h 235744"/>
                <a:gd name="connsiteX13" fmla="*/ 147637 w 154781"/>
                <a:gd name="connsiteY13" fmla="*/ 135731 h 235744"/>
                <a:gd name="connsiteX14" fmla="*/ 128587 w 154781"/>
                <a:gd name="connsiteY14" fmla="*/ 119062 h 235744"/>
                <a:gd name="connsiteX15" fmla="*/ 121444 w 154781"/>
                <a:gd name="connsiteY15" fmla="*/ 126206 h 235744"/>
                <a:gd name="connsiteX16" fmla="*/ 102394 w 154781"/>
                <a:gd name="connsiteY16" fmla="*/ 116681 h 235744"/>
                <a:gd name="connsiteX17" fmla="*/ 83344 w 154781"/>
                <a:gd name="connsiteY17" fmla="*/ 95250 h 235744"/>
                <a:gd name="connsiteX18" fmla="*/ 71437 w 154781"/>
                <a:gd name="connsiteY18" fmla="*/ 76200 h 235744"/>
                <a:gd name="connsiteX19" fmla="*/ 45244 w 154781"/>
                <a:gd name="connsiteY19" fmla="*/ 33337 h 235744"/>
                <a:gd name="connsiteX20" fmla="*/ 0 w 154781"/>
                <a:gd name="connsiteY20" fmla="*/ 0 h 235744"/>
                <a:gd name="connsiteX0" fmla="*/ 0 w 154781"/>
                <a:gd name="connsiteY0" fmla="*/ 14288 h 250032"/>
                <a:gd name="connsiteX1" fmla="*/ 30956 w 154781"/>
                <a:gd name="connsiteY1" fmla="*/ 80963 h 250032"/>
                <a:gd name="connsiteX2" fmla="*/ 28575 w 154781"/>
                <a:gd name="connsiteY2" fmla="*/ 100013 h 250032"/>
                <a:gd name="connsiteX3" fmla="*/ 52387 w 154781"/>
                <a:gd name="connsiteY3" fmla="*/ 140494 h 250032"/>
                <a:gd name="connsiteX4" fmla="*/ 47625 w 154781"/>
                <a:gd name="connsiteY4" fmla="*/ 157163 h 250032"/>
                <a:gd name="connsiteX5" fmla="*/ 66675 w 154781"/>
                <a:gd name="connsiteY5" fmla="*/ 197644 h 250032"/>
                <a:gd name="connsiteX6" fmla="*/ 69056 w 154781"/>
                <a:gd name="connsiteY6" fmla="*/ 221457 h 250032"/>
                <a:gd name="connsiteX7" fmla="*/ 78581 w 154781"/>
                <a:gd name="connsiteY7" fmla="*/ 250032 h 250032"/>
                <a:gd name="connsiteX8" fmla="*/ 92869 w 154781"/>
                <a:gd name="connsiteY8" fmla="*/ 235744 h 250032"/>
                <a:gd name="connsiteX9" fmla="*/ 114300 w 154781"/>
                <a:gd name="connsiteY9" fmla="*/ 228600 h 250032"/>
                <a:gd name="connsiteX10" fmla="*/ 114300 w 154781"/>
                <a:gd name="connsiteY10" fmla="*/ 228600 h 250032"/>
                <a:gd name="connsiteX11" fmla="*/ 152400 w 154781"/>
                <a:gd name="connsiteY11" fmla="*/ 209550 h 250032"/>
                <a:gd name="connsiteX12" fmla="*/ 154781 w 154781"/>
                <a:gd name="connsiteY12" fmla="*/ 173832 h 250032"/>
                <a:gd name="connsiteX13" fmla="*/ 147637 w 154781"/>
                <a:gd name="connsiteY13" fmla="*/ 150019 h 250032"/>
                <a:gd name="connsiteX14" fmla="*/ 128587 w 154781"/>
                <a:gd name="connsiteY14" fmla="*/ 133350 h 250032"/>
                <a:gd name="connsiteX15" fmla="*/ 121444 w 154781"/>
                <a:gd name="connsiteY15" fmla="*/ 140494 h 250032"/>
                <a:gd name="connsiteX16" fmla="*/ 102394 w 154781"/>
                <a:gd name="connsiteY16" fmla="*/ 130969 h 250032"/>
                <a:gd name="connsiteX17" fmla="*/ 83344 w 154781"/>
                <a:gd name="connsiteY17" fmla="*/ 109538 h 250032"/>
                <a:gd name="connsiteX18" fmla="*/ 71437 w 154781"/>
                <a:gd name="connsiteY18" fmla="*/ 90488 h 250032"/>
                <a:gd name="connsiteX19" fmla="*/ 30957 w 154781"/>
                <a:gd name="connsiteY19" fmla="*/ 0 h 250032"/>
                <a:gd name="connsiteX20" fmla="*/ 0 w 154781"/>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4300 w 154793"/>
                <a:gd name="connsiteY10" fmla="*/ 228600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6694 w 154793"/>
                <a:gd name="connsiteY10" fmla="*/ 242843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4793" h="250032">
                  <a:moveTo>
                    <a:pt x="0" y="14288"/>
                  </a:moveTo>
                  <a:lnTo>
                    <a:pt x="30956" y="80963"/>
                  </a:lnTo>
                  <a:lnTo>
                    <a:pt x="28575" y="100013"/>
                  </a:lnTo>
                  <a:lnTo>
                    <a:pt x="52387" y="140494"/>
                  </a:lnTo>
                  <a:lnTo>
                    <a:pt x="47625" y="157163"/>
                  </a:lnTo>
                  <a:lnTo>
                    <a:pt x="66675" y="197644"/>
                  </a:lnTo>
                  <a:lnTo>
                    <a:pt x="69056" y="221457"/>
                  </a:lnTo>
                  <a:lnTo>
                    <a:pt x="78581" y="250032"/>
                  </a:lnTo>
                  <a:lnTo>
                    <a:pt x="92869" y="235744"/>
                  </a:lnTo>
                  <a:lnTo>
                    <a:pt x="114300" y="228600"/>
                  </a:lnTo>
                  <a:lnTo>
                    <a:pt x="116694" y="242843"/>
                  </a:lnTo>
                  <a:lnTo>
                    <a:pt x="154793" y="230914"/>
                  </a:lnTo>
                  <a:cubicBezTo>
                    <a:pt x="154789" y="211887"/>
                    <a:pt x="154785" y="192859"/>
                    <a:pt x="154781" y="173832"/>
                  </a:cubicBezTo>
                  <a:lnTo>
                    <a:pt x="147637" y="150019"/>
                  </a:lnTo>
                  <a:lnTo>
                    <a:pt x="128587" y="133350"/>
                  </a:lnTo>
                  <a:lnTo>
                    <a:pt x="121444" y="140494"/>
                  </a:lnTo>
                  <a:lnTo>
                    <a:pt x="102394" y="130969"/>
                  </a:lnTo>
                  <a:lnTo>
                    <a:pt x="83344" y="109538"/>
                  </a:lnTo>
                  <a:lnTo>
                    <a:pt x="71437" y="90488"/>
                  </a:lnTo>
                  <a:lnTo>
                    <a:pt x="30957" y="0"/>
                  </a:lnTo>
                  <a:lnTo>
                    <a:pt x="0" y="14288"/>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dirty="0">
                <a:solidFill>
                  <a:schemeClr val="bg1"/>
                </a:solidFill>
                <a:ea typeface="ＭＳ Ｐゴシック" charset="-128"/>
              </a:endParaRPr>
            </a:p>
          </p:txBody>
        </p:sp>
        <p:sp>
          <p:nvSpPr>
            <p:cNvPr id="47" name="Freeform 3091">
              <a:extLst>
                <a:ext uri="{FF2B5EF4-FFF2-40B4-BE49-F238E27FC236}">
                  <a16:creationId xmlns:a16="http://schemas.microsoft.com/office/drawing/2014/main" id="{13B2851A-5712-4379-B0D4-2F57056D0E83}"/>
                </a:ext>
              </a:extLst>
            </p:cNvPr>
            <p:cNvSpPr/>
            <p:nvPr/>
          </p:nvSpPr>
          <p:spPr>
            <a:xfrm>
              <a:off x="8347076" y="2805114"/>
              <a:ext cx="665163" cy="727075"/>
            </a:xfrm>
            <a:custGeom>
              <a:avLst/>
              <a:gdLst>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190500 w 664369"/>
                <a:gd name="connsiteY68" fmla="*/ 0 h 704850"/>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204788 w 664369"/>
                <a:gd name="connsiteY68" fmla="*/ 54769 h 704850"/>
                <a:gd name="connsiteX69" fmla="*/ 190500 w 664369"/>
                <a:gd name="connsiteY69" fmla="*/ 0 h 704850"/>
                <a:gd name="connsiteX0" fmla="*/ 190500 w 664369"/>
                <a:gd name="connsiteY0" fmla="*/ 4762 h 709612"/>
                <a:gd name="connsiteX1" fmla="*/ 195263 w 664369"/>
                <a:gd name="connsiteY1" fmla="*/ 78581 h 709612"/>
                <a:gd name="connsiteX2" fmla="*/ 195263 w 664369"/>
                <a:gd name="connsiteY2" fmla="*/ 183356 h 709612"/>
                <a:gd name="connsiteX3" fmla="*/ 147638 w 664369"/>
                <a:gd name="connsiteY3" fmla="*/ 269081 h 709612"/>
                <a:gd name="connsiteX4" fmla="*/ 111919 w 664369"/>
                <a:gd name="connsiteY4" fmla="*/ 290512 h 709612"/>
                <a:gd name="connsiteX5" fmla="*/ 92869 w 664369"/>
                <a:gd name="connsiteY5" fmla="*/ 302419 h 709612"/>
                <a:gd name="connsiteX6" fmla="*/ 90488 w 664369"/>
                <a:gd name="connsiteY6" fmla="*/ 330994 h 709612"/>
                <a:gd name="connsiteX7" fmla="*/ 102394 w 664369"/>
                <a:gd name="connsiteY7" fmla="*/ 335756 h 709612"/>
                <a:gd name="connsiteX8" fmla="*/ 100013 w 664369"/>
                <a:gd name="connsiteY8" fmla="*/ 359569 h 709612"/>
                <a:gd name="connsiteX9" fmla="*/ 104775 w 664369"/>
                <a:gd name="connsiteY9" fmla="*/ 373856 h 709612"/>
                <a:gd name="connsiteX10" fmla="*/ 83344 w 664369"/>
                <a:gd name="connsiteY10" fmla="*/ 392906 h 709612"/>
                <a:gd name="connsiteX11" fmla="*/ 80963 w 664369"/>
                <a:gd name="connsiteY11" fmla="*/ 397669 h 709612"/>
                <a:gd name="connsiteX12" fmla="*/ 69056 w 664369"/>
                <a:gd name="connsiteY12" fmla="*/ 373856 h 709612"/>
                <a:gd name="connsiteX13" fmla="*/ 45244 w 664369"/>
                <a:gd name="connsiteY13" fmla="*/ 385762 h 709612"/>
                <a:gd name="connsiteX14" fmla="*/ 45244 w 664369"/>
                <a:gd name="connsiteY14" fmla="*/ 426244 h 709612"/>
                <a:gd name="connsiteX15" fmla="*/ 52388 w 664369"/>
                <a:gd name="connsiteY15" fmla="*/ 442912 h 709612"/>
                <a:gd name="connsiteX16" fmla="*/ 0 w 664369"/>
                <a:gd name="connsiteY16" fmla="*/ 507206 h 709612"/>
                <a:gd name="connsiteX17" fmla="*/ 33338 w 664369"/>
                <a:gd name="connsiteY17" fmla="*/ 611981 h 709612"/>
                <a:gd name="connsiteX18" fmla="*/ 88106 w 664369"/>
                <a:gd name="connsiteY18" fmla="*/ 647700 h 709612"/>
                <a:gd name="connsiteX19" fmla="*/ 104775 w 664369"/>
                <a:gd name="connsiteY19" fmla="*/ 642937 h 709612"/>
                <a:gd name="connsiteX20" fmla="*/ 152400 w 664369"/>
                <a:gd name="connsiteY20" fmla="*/ 690562 h 709612"/>
                <a:gd name="connsiteX21" fmla="*/ 169069 w 664369"/>
                <a:gd name="connsiteY21" fmla="*/ 690562 h 709612"/>
                <a:gd name="connsiteX22" fmla="*/ 214313 w 664369"/>
                <a:gd name="connsiteY22" fmla="*/ 709612 h 709612"/>
                <a:gd name="connsiteX23" fmla="*/ 230981 w 664369"/>
                <a:gd name="connsiteY23" fmla="*/ 671512 h 709612"/>
                <a:gd name="connsiteX24" fmla="*/ 264319 w 664369"/>
                <a:gd name="connsiteY24" fmla="*/ 652462 h 709612"/>
                <a:gd name="connsiteX25" fmla="*/ 285750 w 664369"/>
                <a:gd name="connsiteY25" fmla="*/ 650081 h 709612"/>
                <a:gd name="connsiteX26" fmla="*/ 352425 w 664369"/>
                <a:gd name="connsiteY26" fmla="*/ 609600 h 709612"/>
                <a:gd name="connsiteX27" fmla="*/ 369094 w 664369"/>
                <a:gd name="connsiteY27" fmla="*/ 602456 h 709612"/>
                <a:gd name="connsiteX28" fmla="*/ 366713 w 664369"/>
                <a:gd name="connsiteY28" fmla="*/ 564356 h 709612"/>
                <a:gd name="connsiteX29" fmla="*/ 369094 w 664369"/>
                <a:gd name="connsiteY29" fmla="*/ 533400 h 709612"/>
                <a:gd name="connsiteX30" fmla="*/ 373856 w 664369"/>
                <a:gd name="connsiteY30" fmla="*/ 502444 h 709612"/>
                <a:gd name="connsiteX31" fmla="*/ 381000 w 664369"/>
                <a:gd name="connsiteY31" fmla="*/ 478631 h 709612"/>
                <a:gd name="connsiteX32" fmla="*/ 407194 w 664369"/>
                <a:gd name="connsiteY32" fmla="*/ 440531 h 709612"/>
                <a:gd name="connsiteX33" fmla="*/ 428625 w 664369"/>
                <a:gd name="connsiteY33" fmla="*/ 390525 h 709612"/>
                <a:gd name="connsiteX34" fmla="*/ 428625 w 664369"/>
                <a:gd name="connsiteY34" fmla="*/ 390525 h 709612"/>
                <a:gd name="connsiteX35" fmla="*/ 476250 w 664369"/>
                <a:gd name="connsiteY35" fmla="*/ 359569 h 709612"/>
                <a:gd name="connsiteX36" fmla="*/ 502444 w 664369"/>
                <a:gd name="connsiteY36" fmla="*/ 335756 h 709612"/>
                <a:gd name="connsiteX37" fmla="*/ 507206 w 664369"/>
                <a:gd name="connsiteY37" fmla="*/ 297656 h 709612"/>
                <a:gd name="connsiteX38" fmla="*/ 573881 w 664369"/>
                <a:gd name="connsiteY38" fmla="*/ 192881 h 709612"/>
                <a:gd name="connsiteX39" fmla="*/ 571500 w 664369"/>
                <a:gd name="connsiteY39" fmla="*/ 173831 h 709612"/>
                <a:gd name="connsiteX40" fmla="*/ 573881 w 664369"/>
                <a:gd name="connsiteY40" fmla="*/ 164306 h 709612"/>
                <a:gd name="connsiteX41" fmla="*/ 614363 w 664369"/>
                <a:gd name="connsiteY41" fmla="*/ 154781 h 709612"/>
                <a:gd name="connsiteX42" fmla="*/ 628650 w 664369"/>
                <a:gd name="connsiteY42" fmla="*/ 164306 h 709612"/>
                <a:gd name="connsiteX43" fmla="*/ 647700 w 664369"/>
                <a:gd name="connsiteY43" fmla="*/ 166687 h 709612"/>
                <a:gd name="connsiteX44" fmla="*/ 659606 w 664369"/>
                <a:gd name="connsiteY44" fmla="*/ 138112 h 709612"/>
                <a:gd name="connsiteX45" fmla="*/ 664369 w 664369"/>
                <a:gd name="connsiteY45" fmla="*/ 123825 h 709612"/>
                <a:gd name="connsiteX46" fmla="*/ 645319 w 664369"/>
                <a:gd name="connsiteY46" fmla="*/ 109537 h 709612"/>
                <a:gd name="connsiteX47" fmla="*/ 642938 w 664369"/>
                <a:gd name="connsiteY47" fmla="*/ 97631 h 709612"/>
                <a:gd name="connsiteX48" fmla="*/ 621506 w 664369"/>
                <a:gd name="connsiteY48" fmla="*/ 88106 h 709612"/>
                <a:gd name="connsiteX49" fmla="*/ 590550 w 664369"/>
                <a:gd name="connsiteY49" fmla="*/ 92869 h 709612"/>
                <a:gd name="connsiteX50" fmla="*/ 573881 w 664369"/>
                <a:gd name="connsiteY50" fmla="*/ 109537 h 709612"/>
                <a:gd name="connsiteX51" fmla="*/ 564356 w 664369"/>
                <a:gd name="connsiteY51" fmla="*/ 121444 h 709612"/>
                <a:gd name="connsiteX52" fmla="*/ 547688 w 664369"/>
                <a:gd name="connsiteY52" fmla="*/ 130969 h 709612"/>
                <a:gd name="connsiteX53" fmla="*/ 528638 w 664369"/>
                <a:gd name="connsiteY53" fmla="*/ 138112 h 709612"/>
                <a:gd name="connsiteX54" fmla="*/ 516731 w 664369"/>
                <a:gd name="connsiteY54" fmla="*/ 133350 h 709612"/>
                <a:gd name="connsiteX55" fmla="*/ 502444 w 664369"/>
                <a:gd name="connsiteY55" fmla="*/ 133350 h 709612"/>
                <a:gd name="connsiteX56" fmla="*/ 495300 w 664369"/>
                <a:gd name="connsiteY56" fmla="*/ 126206 h 709612"/>
                <a:gd name="connsiteX57" fmla="*/ 478631 w 664369"/>
                <a:gd name="connsiteY57" fmla="*/ 169069 h 709612"/>
                <a:gd name="connsiteX58" fmla="*/ 469106 w 664369"/>
                <a:gd name="connsiteY58" fmla="*/ 178594 h 709612"/>
                <a:gd name="connsiteX59" fmla="*/ 459581 w 664369"/>
                <a:gd name="connsiteY59" fmla="*/ 178594 h 709612"/>
                <a:gd name="connsiteX60" fmla="*/ 459581 w 664369"/>
                <a:gd name="connsiteY60" fmla="*/ 178594 h 709612"/>
                <a:gd name="connsiteX61" fmla="*/ 445294 w 664369"/>
                <a:gd name="connsiteY61" fmla="*/ 192881 h 709612"/>
                <a:gd name="connsiteX62" fmla="*/ 431006 w 664369"/>
                <a:gd name="connsiteY62" fmla="*/ 204787 h 709612"/>
                <a:gd name="connsiteX63" fmla="*/ 421481 w 664369"/>
                <a:gd name="connsiteY63" fmla="*/ 211931 h 709612"/>
                <a:gd name="connsiteX64" fmla="*/ 411956 w 664369"/>
                <a:gd name="connsiteY64" fmla="*/ 190500 h 709612"/>
                <a:gd name="connsiteX65" fmla="*/ 397669 w 664369"/>
                <a:gd name="connsiteY65" fmla="*/ 169069 h 709612"/>
                <a:gd name="connsiteX66" fmla="*/ 385763 w 664369"/>
                <a:gd name="connsiteY66" fmla="*/ 150019 h 709612"/>
                <a:gd name="connsiteX67" fmla="*/ 247650 w 664369"/>
                <a:gd name="connsiteY67" fmla="*/ 185737 h 709612"/>
                <a:gd name="connsiteX68" fmla="*/ 202406 w 664369"/>
                <a:gd name="connsiteY68" fmla="*/ 0 h 709612"/>
                <a:gd name="connsiteX69" fmla="*/ 190500 w 664369"/>
                <a:gd name="connsiteY69" fmla="*/ 4762 h 709612"/>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2425 w 664369"/>
                <a:gd name="connsiteY26" fmla="*/ 609600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4803 w 664369"/>
                <a:gd name="connsiteY26" fmla="*/ 628692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85750 w 664369"/>
                <a:gd name="connsiteY24" fmla="*/ 650081 h 728705"/>
                <a:gd name="connsiteX25" fmla="*/ 354803 w 664369"/>
                <a:gd name="connsiteY25" fmla="*/ 628692 h 728705"/>
                <a:gd name="connsiteX26" fmla="*/ 369094 w 664369"/>
                <a:gd name="connsiteY26" fmla="*/ 602456 h 728705"/>
                <a:gd name="connsiteX27" fmla="*/ 366713 w 664369"/>
                <a:gd name="connsiteY27" fmla="*/ 564356 h 728705"/>
                <a:gd name="connsiteX28" fmla="*/ 369094 w 664369"/>
                <a:gd name="connsiteY28" fmla="*/ 533400 h 728705"/>
                <a:gd name="connsiteX29" fmla="*/ 373856 w 664369"/>
                <a:gd name="connsiteY29" fmla="*/ 502444 h 728705"/>
                <a:gd name="connsiteX30" fmla="*/ 381000 w 664369"/>
                <a:gd name="connsiteY30" fmla="*/ 478631 h 728705"/>
                <a:gd name="connsiteX31" fmla="*/ 407194 w 664369"/>
                <a:gd name="connsiteY31" fmla="*/ 440531 h 728705"/>
                <a:gd name="connsiteX32" fmla="*/ 428625 w 664369"/>
                <a:gd name="connsiteY32" fmla="*/ 390525 h 728705"/>
                <a:gd name="connsiteX33" fmla="*/ 428625 w 664369"/>
                <a:gd name="connsiteY33" fmla="*/ 390525 h 728705"/>
                <a:gd name="connsiteX34" fmla="*/ 476250 w 664369"/>
                <a:gd name="connsiteY34" fmla="*/ 359569 h 728705"/>
                <a:gd name="connsiteX35" fmla="*/ 502444 w 664369"/>
                <a:gd name="connsiteY35" fmla="*/ 335756 h 728705"/>
                <a:gd name="connsiteX36" fmla="*/ 507206 w 664369"/>
                <a:gd name="connsiteY36" fmla="*/ 297656 h 728705"/>
                <a:gd name="connsiteX37" fmla="*/ 573881 w 664369"/>
                <a:gd name="connsiteY37" fmla="*/ 192881 h 728705"/>
                <a:gd name="connsiteX38" fmla="*/ 571500 w 664369"/>
                <a:gd name="connsiteY38" fmla="*/ 173831 h 728705"/>
                <a:gd name="connsiteX39" fmla="*/ 573881 w 664369"/>
                <a:gd name="connsiteY39" fmla="*/ 164306 h 728705"/>
                <a:gd name="connsiteX40" fmla="*/ 614363 w 664369"/>
                <a:gd name="connsiteY40" fmla="*/ 154781 h 728705"/>
                <a:gd name="connsiteX41" fmla="*/ 628650 w 664369"/>
                <a:gd name="connsiteY41" fmla="*/ 164306 h 728705"/>
                <a:gd name="connsiteX42" fmla="*/ 647700 w 664369"/>
                <a:gd name="connsiteY42" fmla="*/ 166687 h 728705"/>
                <a:gd name="connsiteX43" fmla="*/ 659606 w 664369"/>
                <a:gd name="connsiteY43" fmla="*/ 138112 h 728705"/>
                <a:gd name="connsiteX44" fmla="*/ 664369 w 664369"/>
                <a:gd name="connsiteY44" fmla="*/ 123825 h 728705"/>
                <a:gd name="connsiteX45" fmla="*/ 645319 w 664369"/>
                <a:gd name="connsiteY45" fmla="*/ 109537 h 728705"/>
                <a:gd name="connsiteX46" fmla="*/ 642938 w 664369"/>
                <a:gd name="connsiteY46" fmla="*/ 97631 h 728705"/>
                <a:gd name="connsiteX47" fmla="*/ 621506 w 664369"/>
                <a:gd name="connsiteY47" fmla="*/ 88106 h 728705"/>
                <a:gd name="connsiteX48" fmla="*/ 590550 w 664369"/>
                <a:gd name="connsiteY48" fmla="*/ 92869 h 728705"/>
                <a:gd name="connsiteX49" fmla="*/ 573881 w 664369"/>
                <a:gd name="connsiteY49" fmla="*/ 109537 h 728705"/>
                <a:gd name="connsiteX50" fmla="*/ 564356 w 664369"/>
                <a:gd name="connsiteY50" fmla="*/ 121444 h 728705"/>
                <a:gd name="connsiteX51" fmla="*/ 547688 w 664369"/>
                <a:gd name="connsiteY51" fmla="*/ 130969 h 728705"/>
                <a:gd name="connsiteX52" fmla="*/ 528638 w 664369"/>
                <a:gd name="connsiteY52" fmla="*/ 138112 h 728705"/>
                <a:gd name="connsiteX53" fmla="*/ 516731 w 664369"/>
                <a:gd name="connsiteY53" fmla="*/ 133350 h 728705"/>
                <a:gd name="connsiteX54" fmla="*/ 502444 w 664369"/>
                <a:gd name="connsiteY54" fmla="*/ 133350 h 728705"/>
                <a:gd name="connsiteX55" fmla="*/ 495300 w 664369"/>
                <a:gd name="connsiteY55" fmla="*/ 126206 h 728705"/>
                <a:gd name="connsiteX56" fmla="*/ 478631 w 664369"/>
                <a:gd name="connsiteY56" fmla="*/ 169069 h 728705"/>
                <a:gd name="connsiteX57" fmla="*/ 469106 w 664369"/>
                <a:gd name="connsiteY57" fmla="*/ 178594 h 728705"/>
                <a:gd name="connsiteX58" fmla="*/ 459581 w 664369"/>
                <a:gd name="connsiteY58" fmla="*/ 178594 h 728705"/>
                <a:gd name="connsiteX59" fmla="*/ 459581 w 664369"/>
                <a:gd name="connsiteY59" fmla="*/ 178594 h 728705"/>
                <a:gd name="connsiteX60" fmla="*/ 445294 w 664369"/>
                <a:gd name="connsiteY60" fmla="*/ 192881 h 728705"/>
                <a:gd name="connsiteX61" fmla="*/ 431006 w 664369"/>
                <a:gd name="connsiteY61" fmla="*/ 204787 h 728705"/>
                <a:gd name="connsiteX62" fmla="*/ 421481 w 664369"/>
                <a:gd name="connsiteY62" fmla="*/ 211931 h 728705"/>
                <a:gd name="connsiteX63" fmla="*/ 411956 w 664369"/>
                <a:gd name="connsiteY63" fmla="*/ 190500 h 728705"/>
                <a:gd name="connsiteX64" fmla="*/ 397669 w 664369"/>
                <a:gd name="connsiteY64" fmla="*/ 169069 h 728705"/>
                <a:gd name="connsiteX65" fmla="*/ 385763 w 664369"/>
                <a:gd name="connsiteY65" fmla="*/ 150019 h 728705"/>
                <a:gd name="connsiteX66" fmla="*/ 247650 w 664369"/>
                <a:gd name="connsiteY66" fmla="*/ 185737 h 728705"/>
                <a:gd name="connsiteX67" fmla="*/ 202406 w 664369"/>
                <a:gd name="connsiteY67" fmla="*/ 0 h 728705"/>
                <a:gd name="connsiteX68" fmla="*/ 190500 w 664369"/>
                <a:gd name="connsiteY68"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133288 w 664369"/>
                <a:gd name="connsiteY11" fmla="*/ 443014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76191 w 664369"/>
                <a:gd name="connsiteY11" fmla="*/ 366696 h 728705"/>
                <a:gd name="connsiteX12" fmla="*/ 45244 w 664369"/>
                <a:gd name="connsiteY12" fmla="*/ 385762 h 728705"/>
                <a:gd name="connsiteX13" fmla="*/ 45244 w 664369"/>
                <a:gd name="connsiteY13" fmla="*/ 426244 h 728705"/>
                <a:gd name="connsiteX14" fmla="*/ 52388 w 664369"/>
                <a:gd name="connsiteY14" fmla="*/ 442912 h 728705"/>
                <a:gd name="connsiteX15" fmla="*/ 0 w 664369"/>
                <a:gd name="connsiteY15" fmla="*/ 507206 h 728705"/>
                <a:gd name="connsiteX16" fmla="*/ 33338 w 664369"/>
                <a:gd name="connsiteY16" fmla="*/ 611981 h 728705"/>
                <a:gd name="connsiteX17" fmla="*/ 88106 w 664369"/>
                <a:gd name="connsiteY17" fmla="*/ 647700 h 728705"/>
                <a:gd name="connsiteX18" fmla="*/ 104775 w 664369"/>
                <a:gd name="connsiteY18" fmla="*/ 642937 h 728705"/>
                <a:gd name="connsiteX19" fmla="*/ 152400 w 664369"/>
                <a:gd name="connsiteY19" fmla="*/ 690562 h 728705"/>
                <a:gd name="connsiteX20" fmla="*/ 214313 w 664369"/>
                <a:gd name="connsiteY20" fmla="*/ 728705 h 728705"/>
                <a:gd name="connsiteX21" fmla="*/ 230981 w 664369"/>
                <a:gd name="connsiteY21" fmla="*/ 671512 h 728705"/>
                <a:gd name="connsiteX22" fmla="*/ 285750 w 664369"/>
                <a:gd name="connsiteY22" fmla="*/ 650081 h 728705"/>
                <a:gd name="connsiteX23" fmla="*/ 354803 w 664369"/>
                <a:gd name="connsiteY23" fmla="*/ 628692 h 728705"/>
                <a:gd name="connsiteX24" fmla="*/ 369094 w 664369"/>
                <a:gd name="connsiteY24" fmla="*/ 602456 h 728705"/>
                <a:gd name="connsiteX25" fmla="*/ 366713 w 664369"/>
                <a:gd name="connsiteY25" fmla="*/ 564356 h 728705"/>
                <a:gd name="connsiteX26" fmla="*/ 369094 w 664369"/>
                <a:gd name="connsiteY26" fmla="*/ 533400 h 728705"/>
                <a:gd name="connsiteX27" fmla="*/ 373856 w 664369"/>
                <a:gd name="connsiteY27" fmla="*/ 502444 h 728705"/>
                <a:gd name="connsiteX28" fmla="*/ 381000 w 664369"/>
                <a:gd name="connsiteY28" fmla="*/ 478631 h 728705"/>
                <a:gd name="connsiteX29" fmla="*/ 407194 w 664369"/>
                <a:gd name="connsiteY29" fmla="*/ 440531 h 728705"/>
                <a:gd name="connsiteX30" fmla="*/ 428625 w 664369"/>
                <a:gd name="connsiteY30" fmla="*/ 390525 h 728705"/>
                <a:gd name="connsiteX31" fmla="*/ 428625 w 664369"/>
                <a:gd name="connsiteY31" fmla="*/ 390525 h 728705"/>
                <a:gd name="connsiteX32" fmla="*/ 476250 w 664369"/>
                <a:gd name="connsiteY32" fmla="*/ 359569 h 728705"/>
                <a:gd name="connsiteX33" fmla="*/ 502444 w 664369"/>
                <a:gd name="connsiteY33" fmla="*/ 335756 h 728705"/>
                <a:gd name="connsiteX34" fmla="*/ 507206 w 664369"/>
                <a:gd name="connsiteY34" fmla="*/ 297656 h 728705"/>
                <a:gd name="connsiteX35" fmla="*/ 573881 w 664369"/>
                <a:gd name="connsiteY35" fmla="*/ 192881 h 728705"/>
                <a:gd name="connsiteX36" fmla="*/ 571500 w 664369"/>
                <a:gd name="connsiteY36" fmla="*/ 173831 h 728705"/>
                <a:gd name="connsiteX37" fmla="*/ 573881 w 664369"/>
                <a:gd name="connsiteY37" fmla="*/ 164306 h 728705"/>
                <a:gd name="connsiteX38" fmla="*/ 614363 w 664369"/>
                <a:gd name="connsiteY38" fmla="*/ 154781 h 728705"/>
                <a:gd name="connsiteX39" fmla="*/ 628650 w 664369"/>
                <a:gd name="connsiteY39" fmla="*/ 164306 h 728705"/>
                <a:gd name="connsiteX40" fmla="*/ 647700 w 664369"/>
                <a:gd name="connsiteY40" fmla="*/ 166687 h 728705"/>
                <a:gd name="connsiteX41" fmla="*/ 659606 w 664369"/>
                <a:gd name="connsiteY41" fmla="*/ 138112 h 728705"/>
                <a:gd name="connsiteX42" fmla="*/ 664369 w 664369"/>
                <a:gd name="connsiteY42" fmla="*/ 123825 h 728705"/>
                <a:gd name="connsiteX43" fmla="*/ 645319 w 664369"/>
                <a:gd name="connsiteY43" fmla="*/ 109537 h 728705"/>
                <a:gd name="connsiteX44" fmla="*/ 642938 w 664369"/>
                <a:gd name="connsiteY44" fmla="*/ 97631 h 728705"/>
                <a:gd name="connsiteX45" fmla="*/ 621506 w 664369"/>
                <a:gd name="connsiteY45" fmla="*/ 88106 h 728705"/>
                <a:gd name="connsiteX46" fmla="*/ 590550 w 664369"/>
                <a:gd name="connsiteY46" fmla="*/ 92869 h 728705"/>
                <a:gd name="connsiteX47" fmla="*/ 573881 w 664369"/>
                <a:gd name="connsiteY47" fmla="*/ 109537 h 728705"/>
                <a:gd name="connsiteX48" fmla="*/ 564356 w 664369"/>
                <a:gd name="connsiteY48" fmla="*/ 121444 h 728705"/>
                <a:gd name="connsiteX49" fmla="*/ 547688 w 664369"/>
                <a:gd name="connsiteY49" fmla="*/ 130969 h 728705"/>
                <a:gd name="connsiteX50" fmla="*/ 528638 w 664369"/>
                <a:gd name="connsiteY50" fmla="*/ 138112 h 728705"/>
                <a:gd name="connsiteX51" fmla="*/ 516731 w 664369"/>
                <a:gd name="connsiteY51" fmla="*/ 133350 h 728705"/>
                <a:gd name="connsiteX52" fmla="*/ 502444 w 664369"/>
                <a:gd name="connsiteY52" fmla="*/ 133350 h 728705"/>
                <a:gd name="connsiteX53" fmla="*/ 495300 w 664369"/>
                <a:gd name="connsiteY53" fmla="*/ 126206 h 728705"/>
                <a:gd name="connsiteX54" fmla="*/ 478631 w 664369"/>
                <a:gd name="connsiteY54" fmla="*/ 169069 h 728705"/>
                <a:gd name="connsiteX55" fmla="*/ 469106 w 664369"/>
                <a:gd name="connsiteY55" fmla="*/ 178594 h 728705"/>
                <a:gd name="connsiteX56" fmla="*/ 459581 w 664369"/>
                <a:gd name="connsiteY56" fmla="*/ 178594 h 728705"/>
                <a:gd name="connsiteX57" fmla="*/ 459581 w 664369"/>
                <a:gd name="connsiteY57" fmla="*/ 178594 h 728705"/>
                <a:gd name="connsiteX58" fmla="*/ 445294 w 664369"/>
                <a:gd name="connsiteY58" fmla="*/ 192881 h 728705"/>
                <a:gd name="connsiteX59" fmla="*/ 431006 w 664369"/>
                <a:gd name="connsiteY59" fmla="*/ 204787 h 728705"/>
                <a:gd name="connsiteX60" fmla="*/ 421481 w 664369"/>
                <a:gd name="connsiteY60" fmla="*/ 211931 h 728705"/>
                <a:gd name="connsiteX61" fmla="*/ 411956 w 664369"/>
                <a:gd name="connsiteY61" fmla="*/ 190500 h 728705"/>
                <a:gd name="connsiteX62" fmla="*/ 397669 w 664369"/>
                <a:gd name="connsiteY62" fmla="*/ 169069 h 728705"/>
                <a:gd name="connsiteX63" fmla="*/ 385763 w 664369"/>
                <a:gd name="connsiteY63" fmla="*/ 150019 h 728705"/>
                <a:gd name="connsiteX64" fmla="*/ 247650 w 664369"/>
                <a:gd name="connsiteY64" fmla="*/ 185737 h 728705"/>
                <a:gd name="connsiteX65" fmla="*/ 202406 w 664369"/>
                <a:gd name="connsiteY65" fmla="*/ 0 h 728705"/>
                <a:gd name="connsiteX66" fmla="*/ 190500 w 664369"/>
                <a:gd name="connsiteY66" fmla="*/ 4762 h 7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64369" h="728705">
                  <a:moveTo>
                    <a:pt x="190500" y="4762"/>
                  </a:moveTo>
                  <a:lnTo>
                    <a:pt x="195263" y="78581"/>
                  </a:lnTo>
                  <a:lnTo>
                    <a:pt x="195263" y="183356"/>
                  </a:lnTo>
                  <a:lnTo>
                    <a:pt x="147638" y="269081"/>
                  </a:lnTo>
                  <a:lnTo>
                    <a:pt x="111919" y="290512"/>
                  </a:lnTo>
                  <a:lnTo>
                    <a:pt x="92869" y="302419"/>
                  </a:lnTo>
                  <a:lnTo>
                    <a:pt x="90488" y="330994"/>
                  </a:lnTo>
                  <a:lnTo>
                    <a:pt x="102394" y="335756"/>
                  </a:lnTo>
                  <a:lnTo>
                    <a:pt x="100013" y="359569"/>
                  </a:lnTo>
                  <a:lnTo>
                    <a:pt x="104775" y="373856"/>
                  </a:lnTo>
                  <a:lnTo>
                    <a:pt x="83344" y="392906"/>
                  </a:lnTo>
                  <a:lnTo>
                    <a:pt x="76191" y="366696"/>
                  </a:lnTo>
                  <a:lnTo>
                    <a:pt x="45244" y="385762"/>
                  </a:lnTo>
                  <a:lnTo>
                    <a:pt x="45244" y="426244"/>
                  </a:lnTo>
                  <a:lnTo>
                    <a:pt x="52388" y="442912"/>
                  </a:lnTo>
                  <a:lnTo>
                    <a:pt x="0" y="507206"/>
                  </a:lnTo>
                  <a:lnTo>
                    <a:pt x="33338" y="611981"/>
                  </a:lnTo>
                  <a:lnTo>
                    <a:pt x="88106" y="647700"/>
                  </a:lnTo>
                  <a:lnTo>
                    <a:pt x="104775" y="642937"/>
                  </a:lnTo>
                  <a:lnTo>
                    <a:pt x="152400" y="690562"/>
                  </a:lnTo>
                  <a:lnTo>
                    <a:pt x="214313" y="728705"/>
                  </a:lnTo>
                  <a:lnTo>
                    <a:pt x="230981" y="671512"/>
                  </a:lnTo>
                  <a:lnTo>
                    <a:pt x="285750" y="650081"/>
                  </a:lnTo>
                  <a:lnTo>
                    <a:pt x="354803" y="628692"/>
                  </a:lnTo>
                  <a:lnTo>
                    <a:pt x="369094" y="602456"/>
                  </a:lnTo>
                  <a:lnTo>
                    <a:pt x="366713" y="564356"/>
                  </a:lnTo>
                  <a:lnTo>
                    <a:pt x="369094" y="533400"/>
                  </a:lnTo>
                  <a:lnTo>
                    <a:pt x="373856" y="502444"/>
                  </a:lnTo>
                  <a:lnTo>
                    <a:pt x="381000" y="478631"/>
                  </a:lnTo>
                  <a:lnTo>
                    <a:pt x="407194" y="440531"/>
                  </a:lnTo>
                  <a:lnTo>
                    <a:pt x="428625" y="390525"/>
                  </a:lnTo>
                  <a:lnTo>
                    <a:pt x="428625" y="390525"/>
                  </a:lnTo>
                  <a:lnTo>
                    <a:pt x="476250" y="359569"/>
                  </a:lnTo>
                  <a:lnTo>
                    <a:pt x="502444" y="335756"/>
                  </a:lnTo>
                  <a:lnTo>
                    <a:pt x="507206" y="297656"/>
                  </a:lnTo>
                  <a:lnTo>
                    <a:pt x="573881" y="192881"/>
                  </a:lnTo>
                  <a:lnTo>
                    <a:pt x="571500" y="173831"/>
                  </a:lnTo>
                  <a:lnTo>
                    <a:pt x="573881" y="164306"/>
                  </a:lnTo>
                  <a:lnTo>
                    <a:pt x="614363" y="154781"/>
                  </a:lnTo>
                  <a:lnTo>
                    <a:pt x="628650" y="164306"/>
                  </a:lnTo>
                  <a:lnTo>
                    <a:pt x="647700" y="166687"/>
                  </a:lnTo>
                  <a:lnTo>
                    <a:pt x="659606" y="138112"/>
                  </a:lnTo>
                  <a:lnTo>
                    <a:pt x="664369" y="123825"/>
                  </a:lnTo>
                  <a:lnTo>
                    <a:pt x="645319" y="109537"/>
                  </a:lnTo>
                  <a:lnTo>
                    <a:pt x="642938" y="97631"/>
                  </a:lnTo>
                  <a:lnTo>
                    <a:pt x="621506" y="88106"/>
                  </a:lnTo>
                  <a:lnTo>
                    <a:pt x="590550" y="92869"/>
                  </a:lnTo>
                  <a:lnTo>
                    <a:pt x="573881" y="109537"/>
                  </a:lnTo>
                  <a:lnTo>
                    <a:pt x="564356" y="121444"/>
                  </a:lnTo>
                  <a:lnTo>
                    <a:pt x="547688" y="130969"/>
                  </a:lnTo>
                  <a:lnTo>
                    <a:pt x="528638" y="138112"/>
                  </a:lnTo>
                  <a:lnTo>
                    <a:pt x="516731" y="133350"/>
                  </a:lnTo>
                  <a:lnTo>
                    <a:pt x="502444" y="133350"/>
                  </a:lnTo>
                  <a:lnTo>
                    <a:pt x="495300" y="126206"/>
                  </a:lnTo>
                  <a:lnTo>
                    <a:pt x="478631" y="169069"/>
                  </a:lnTo>
                  <a:lnTo>
                    <a:pt x="469106" y="178594"/>
                  </a:lnTo>
                  <a:lnTo>
                    <a:pt x="459581" y="178594"/>
                  </a:lnTo>
                  <a:lnTo>
                    <a:pt x="459581" y="178594"/>
                  </a:lnTo>
                  <a:lnTo>
                    <a:pt x="445294" y="192881"/>
                  </a:lnTo>
                  <a:lnTo>
                    <a:pt x="431006" y="204787"/>
                  </a:lnTo>
                  <a:lnTo>
                    <a:pt x="421481" y="211931"/>
                  </a:lnTo>
                  <a:lnTo>
                    <a:pt x="411956" y="190500"/>
                  </a:lnTo>
                  <a:lnTo>
                    <a:pt x="397669" y="169069"/>
                  </a:lnTo>
                  <a:lnTo>
                    <a:pt x="385763" y="150019"/>
                  </a:lnTo>
                  <a:lnTo>
                    <a:pt x="247650" y="185737"/>
                  </a:lnTo>
                  <a:lnTo>
                    <a:pt x="202406" y="0"/>
                  </a:lnTo>
                  <a:lnTo>
                    <a:pt x="190500" y="4762"/>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8" name="Freeform 3092">
              <a:extLst>
                <a:ext uri="{FF2B5EF4-FFF2-40B4-BE49-F238E27FC236}">
                  <a16:creationId xmlns:a16="http://schemas.microsoft.com/office/drawing/2014/main" id="{C5A32827-8443-4FF2-9AE2-112429199241}"/>
                </a:ext>
              </a:extLst>
            </p:cNvPr>
            <p:cNvSpPr/>
            <p:nvPr/>
          </p:nvSpPr>
          <p:spPr>
            <a:xfrm>
              <a:off x="8732838" y="2776539"/>
              <a:ext cx="690562" cy="331787"/>
            </a:xfrm>
            <a:custGeom>
              <a:avLst/>
              <a:gdLst>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50043 w 690562"/>
                <a:gd name="connsiteY15" fmla="*/ 171450 h 319087"/>
                <a:gd name="connsiteX16" fmla="*/ 369093 w 690562"/>
                <a:gd name="connsiteY16" fmla="*/ 188119 h 319087"/>
                <a:gd name="connsiteX17" fmla="*/ 397668 w 690562"/>
                <a:gd name="connsiteY17" fmla="*/ 214312 h 319087"/>
                <a:gd name="connsiteX18" fmla="*/ 402431 w 690562"/>
                <a:gd name="connsiteY18" fmla="*/ 235744 h 319087"/>
                <a:gd name="connsiteX19" fmla="*/ 400050 w 690562"/>
                <a:gd name="connsiteY19" fmla="*/ 264319 h 319087"/>
                <a:gd name="connsiteX20" fmla="*/ 388143 w 690562"/>
                <a:gd name="connsiteY20" fmla="*/ 290512 h 319087"/>
                <a:gd name="connsiteX21" fmla="*/ 409575 w 690562"/>
                <a:gd name="connsiteY21" fmla="*/ 302419 h 319087"/>
                <a:gd name="connsiteX22" fmla="*/ 419100 w 690562"/>
                <a:gd name="connsiteY22" fmla="*/ 302419 h 319087"/>
                <a:gd name="connsiteX23" fmla="*/ 438150 w 690562"/>
                <a:gd name="connsiteY23" fmla="*/ 290512 h 319087"/>
                <a:gd name="connsiteX24" fmla="*/ 454818 w 690562"/>
                <a:gd name="connsiteY24" fmla="*/ 295275 h 319087"/>
                <a:gd name="connsiteX25" fmla="*/ 473868 w 690562"/>
                <a:gd name="connsiteY25" fmla="*/ 309562 h 319087"/>
                <a:gd name="connsiteX26" fmla="*/ 507206 w 690562"/>
                <a:gd name="connsiteY26" fmla="*/ 314325 h 319087"/>
                <a:gd name="connsiteX27" fmla="*/ 523875 w 690562"/>
                <a:gd name="connsiteY27" fmla="*/ 319087 h 319087"/>
                <a:gd name="connsiteX28" fmla="*/ 526256 w 690562"/>
                <a:gd name="connsiteY28" fmla="*/ 302419 h 319087"/>
                <a:gd name="connsiteX29" fmla="*/ 535781 w 690562"/>
                <a:gd name="connsiteY29" fmla="*/ 290512 h 319087"/>
                <a:gd name="connsiteX30" fmla="*/ 528637 w 690562"/>
                <a:gd name="connsiteY30" fmla="*/ 261937 h 319087"/>
                <a:gd name="connsiteX31" fmla="*/ 509587 w 690562"/>
                <a:gd name="connsiteY31" fmla="*/ 257175 h 319087"/>
                <a:gd name="connsiteX32" fmla="*/ 490537 w 690562"/>
                <a:gd name="connsiteY32" fmla="*/ 235744 h 319087"/>
                <a:gd name="connsiteX33" fmla="*/ 481012 w 690562"/>
                <a:gd name="connsiteY33" fmla="*/ 202406 h 319087"/>
                <a:gd name="connsiteX34" fmla="*/ 461962 w 690562"/>
                <a:gd name="connsiteY34" fmla="*/ 154781 h 319087"/>
                <a:gd name="connsiteX35" fmla="*/ 457200 w 690562"/>
                <a:gd name="connsiteY35" fmla="*/ 126206 h 319087"/>
                <a:gd name="connsiteX36" fmla="*/ 457200 w 690562"/>
                <a:gd name="connsiteY36" fmla="*/ 111919 h 319087"/>
                <a:gd name="connsiteX37" fmla="*/ 469106 w 690562"/>
                <a:gd name="connsiteY37" fmla="*/ 100012 h 319087"/>
                <a:gd name="connsiteX38" fmla="*/ 476250 w 690562"/>
                <a:gd name="connsiteY38" fmla="*/ 78581 h 319087"/>
                <a:gd name="connsiteX39" fmla="*/ 497681 w 690562"/>
                <a:gd name="connsiteY39" fmla="*/ 73819 h 319087"/>
                <a:gd name="connsiteX40" fmla="*/ 500062 w 690562"/>
                <a:gd name="connsiteY40" fmla="*/ 92869 h 319087"/>
                <a:gd name="connsiteX41" fmla="*/ 495300 w 690562"/>
                <a:gd name="connsiteY41" fmla="*/ 107156 h 319087"/>
                <a:gd name="connsiteX42" fmla="*/ 509587 w 690562"/>
                <a:gd name="connsiteY42" fmla="*/ 116681 h 319087"/>
                <a:gd name="connsiteX43" fmla="*/ 509587 w 690562"/>
                <a:gd name="connsiteY43" fmla="*/ 126206 h 319087"/>
                <a:gd name="connsiteX44" fmla="*/ 504825 w 690562"/>
                <a:gd name="connsiteY44" fmla="*/ 147637 h 319087"/>
                <a:gd name="connsiteX45" fmla="*/ 502443 w 690562"/>
                <a:gd name="connsiteY45" fmla="*/ 154781 h 319087"/>
                <a:gd name="connsiteX46" fmla="*/ 523875 w 690562"/>
                <a:gd name="connsiteY46" fmla="*/ 171450 h 319087"/>
                <a:gd name="connsiteX47" fmla="*/ 531018 w 690562"/>
                <a:gd name="connsiteY47" fmla="*/ 185737 h 319087"/>
                <a:gd name="connsiteX48" fmla="*/ 545306 w 690562"/>
                <a:gd name="connsiteY48" fmla="*/ 190500 h 319087"/>
                <a:gd name="connsiteX49" fmla="*/ 531018 w 690562"/>
                <a:gd name="connsiteY49" fmla="*/ 204787 h 319087"/>
                <a:gd name="connsiteX50" fmla="*/ 528637 w 690562"/>
                <a:gd name="connsiteY50" fmla="*/ 216694 h 319087"/>
                <a:gd name="connsiteX51" fmla="*/ 547687 w 690562"/>
                <a:gd name="connsiteY51" fmla="*/ 235744 h 319087"/>
                <a:gd name="connsiteX52" fmla="*/ 547687 w 690562"/>
                <a:gd name="connsiteY52" fmla="*/ 235744 h 319087"/>
                <a:gd name="connsiteX53" fmla="*/ 581025 w 690562"/>
                <a:gd name="connsiteY53" fmla="*/ 247650 h 319087"/>
                <a:gd name="connsiteX54" fmla="*/ 595312 w 690562"/>
                <a:gd name="connsiteY54" fmla="*/ 242887 h 319087"/>
                <a:gd name="connsiteX55" fmla="*/ 602456 w 690562"/>
                <a:gd name="connsiteY55" fmla="*/ 264319 h 319087"/>
                <a:gd name="connsiteX56" fmla="*/ 602456 w 690562"/>
                <a:gd name="connsiteY56" fmla="*/ 292894 h 319087"/>
                <a:gd name="connsiteX57" fmla="*/ 611981 w 690562"/>
                <a:gd name="connsiteY57" fmla="*/ 297656 h 319087"/>
                <a:gd name="connsiteX58" fmla="*/ 631031 w 690562"/>
                <a:gd name="connsiteY58" fmla="*/ 297656 h 319087"/>
                <a:gd name="connsiteX59" fmla="*/ 650081 w 690562"/>
                <a:gd name="connsiteY59" fmla="*/ 285750 h 319087"/>
                <a:gd name="connsiteX60" fmla="*/ 669131 w 690562"/>
                <a:gd name="connsiteY60" fmla="*/ 278606 h 319087"/>
                <a:gd name="connsiteX61" fmla="*/ 681037 w 690562"/>
                <a:gd name="connsiteY61" fmla="*/ 278606 h 319087"/>
                <a:gd name="connsiteX62" fmla="*/ 690562 w 690562"/>
                <a:gd name="connsiteY62" fmla="*/ 204787 h 319087"/>
                <a:gd name="connsiteX63" fmla="*/ 614362 w 690562"/>
                <a:gd name="connsiteY63" fmla="*/ 228600 h 319087"/>
                <a:gd name="connsiteX64" fmla="*/ 600075 w 690562"/>
                <a:gd name="connsiteY64" fmla="*/ 173831 h 319087"/>
                <a:gd name="connsiteX65" fmla="*/ 583406 w 690562"/>
                <a:gd name="connsiteY65" fmla="*/ 145256 h 319087"/>
                <a:gd name="connsiteX66" fmla="*/ 585787 w 690562"/>
                <a:gd name="connsiteY66" fmla="*/ 121444 h 319087"/>
                <a:gd name="connsiteX67" fmla="*/ 566737 w 690562"/>
                <a:gd name="connsiteY67" fmla="*/ 83344 h 319087"/>
                <a:gd name="connsiteX68" fmla="*/ 561975 w 690562"/>
                <a:gd name="connsiteY68" fmla="*/ 50006 h 319087"/>
                <a:gd name="connsiteX69" fmla="*/ 533400 w 690562"/>
                <a:gd name="connsiteY69" fmla="*/ 0 h 319087"/>
                <a:gd name="connsiteX70" fmla="*/ 411956 w 690562"/>
                <a:gd name="connsiteY70" fmla="*/ 42862 h 319087"/>
                <a:gd name="connsiteX71" fmla="*/ 319087 w 690562"/>
                <a:gd name="connsiteY71" fmla="*/ 71437 h 319087"/>
                <a:gd name="connsiteX72" fmla="*/ 257175 w 690562"/>
                <a:gd name="connsiteY72" fmla="*/ 92869 h 319087"/>
                <a:gd name="connsiteX73" fmla="*/ 147637 w 690562"/>
                <a:gd name="connsiteY73" fmla="*/ 126206 h 319087"/>
                <a:gd name="connsiteX74" fmla="*/ 64293 w 690562"/>
                <a:gd name="connsiteY74" fmla="*/ 157162 h 319087"/>
                <a:gd name="connsiteX75" fmla="*/ 0 w 690562"/>
                <a:gd name="connsiteY75"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69093 w 690562"/>
                <a:gd name="connsiteY15" fmla="*/ 188119 h 319087"/>
                <a:gd name="connsiteX16" fmla="*/ 397668 w 690562"/>
                <a:gd name="connsiteY16" fmla="*/ 214312 h 319087"/>
                <a:gd name="connsiteX17" fmla="*/ 402431 w 690562"/>
                <a:gd name="connsiteY17" fmla="*/ 235744 h 319087"/>
                <a:gd name="connsiteX18" fmla="*/ 400050 w 690562"/>
                <a:gd name="connsiteY18" fmla="*/ 264319 h 319087"/>
                <a:gd name="connsiteX19" fmla="*/ 388143 w 690562"/>
                <a:gd name="connsiteY19" fmla="*/ 290512 h 319087"/>
                <a:gd name="connsiteX20" fmla="*/ 409575 w 690562"/>
                <a:gd name="connsiteY20" fmla="*/ 302419 h 319087"/>
                <a:gd name="connsiteX21" fmla="*/ 419100 w 690562"/>
                <a:gd name="connsiteY21" fmla="*/ 302419 h 319087"/>
                <a:gd name="connsiteX22" fmla="*/ 438150 w 690562"/>
                <a:gd name="connsiteY22" fmla="*/ 290512 h 319087"/>
                <a:gd name="connsiteX23" fmla="*/ 454818 w 690562"/>
                <a:gd name="connsiteY23" fmla="*/ 295275 h 319087"/>
                <a:gd name="connsiteX24" fmla="*/ 473868 w 690562"/>
                <a:gd name="connsiteY24" fmla="*/ 309562 h 319087"/>
                <a:gd name="connsiteX25" fmla="*/ 507206 w 690562"/>
                <a:gd name="connsiteY25" fmla="*/ 314325 h 319087"/>
                <a:gd name="connsiteX26" fmla="*/ 523875 w 690562"/>
                <a:gd name="connsiteY26" fmla="*/ 319087 h 319087"/>
                <a:gd name="connsiteX27" fmla="*/ 526256 w 690562"/>
                <a:gd name="connsiteY27" fmla="*/ 302419 h 319087"/>
                <a:gd name="connsiteX28" fmla="*/ 535781 w 690562"/>
                <a:gd name="connsiteY28" fmla="*/ 290512 h 319087"/>
                <a:gd name="connsiteX29" fmla="*/ 528637 w 690562"/>
                <a:gd name="connsiteY29" fmla="*/ 261937 h 319087"/>
                <a:gd name="connsiteX30" fmla="*/ 509587 w 690562"/>
                <a:gd name="connsiteY30" fmla="*/ 257175 h 319087"/>
                <a:gd name="connsiteX31" fmla="*/ 490537 w 690562"/>
                <a:gd name="connsiteY31" fmla="*/ 235744 h 319087"/>
                <a:gd name="connsiteX32" fmla="*/ 481012 w 690562"/>
                <a:gd name="connsiteY32" fmla="*/ 202406 h 319087"/>
                <a:gd name="connsiteX33" fmla="*/ 461962 w 690562"/>
                <a:gd name="connsiteY33" fmla="*/ 154781 h 319087"/>
                <a:gd name="connsiteX34" fmla="*/ 457200 w 690562"/>
                <a:gd name="connsiteY34" fmla="*/ 126206 h 319087"/>
                <a:gd name="connsiteX35" fmla="*/ 457200 w 690562"/>
                <a:gd name="connsiteY35" fmla="*/ 111919 h 319087"/>
                <a:gd name="connsiteX36" fmla="*/ 469106 w 690562"/>
                <a:gd name="connsiteY36" fmla="*/ 100012 h 319087"/>
                <a:gd name="connsiteX37" fmla="*/ 476250 w 690562"/>
                <a:gd name="connsiteY37" fmla="*/ 78581 h 319087"/>
                <a:gd name="connsiteX38" fmla="*/ 497681 w 690562"/>
                <a:gd name="connsiteY38" fmla="*/ 73819 h 319087"/>
                <a:gd name="connsiteX39" fmla="*/ 500062 w 690562"/>
                <a:gd name="connsiteY39" fmla="*/ 92869 h 319087"/>
                <a:gd name="connsiteX40" fmla="*/ 495300 w 690562"/>
                <a:gd name="connsiteY40" fmla="*/ 107156 h 319087"/>
                <a:gd name="connsiteX41" fmla="*/ 509587 w 690562"/>
                <a:gd name="connsiteY41" fmla="*/ 116681 h 319087"/>
                <a:gd name="connsiteX42" fmla="*/ 509587 w 690562"/>
                <a:gd name="connsiteY42" fmla="*/ 126206 h 319087"/>
                <a:gd name="connsiteX43" fmla="*/ 504825 w 690562"/>
                <a:gd name="connsiteY43" fmla="*/ 147637 h 319087"/>
                <a:gd name="connsiteX44" fmla="*/ 502443 w 690562"/>
                <a:gd name="connsiteY44" fmla="*/ 154781 h 319087"/>
                <a:gd name="connsiteX45" fmla="*/ 523875 w 690562"/>
                <a:gd name="connsiteY45" fmla="*/ 171450 h 319087"/>
                <a:gd name="connsiteX46" fmla="*/ 531018 w 690562"/>
                <a:gd name="connsiteY46" fmla="*/ 185737 h 319087"/>
                <a:gd name="connsiteX47" fmla="*/ 545306 w 690562"/>
                <a:gd name="connsiteY47" fmla="*/ 190500 h 319087"/>
                <a:gd name="connsiteX48" fmla="*/ 531018 w 690562"/>
                <a:gd name="connsiteY48" fmla="*/ 204787 h 319087"/>
                <a:gd name="connsiteX49" fmla="*/ 528637 w 690562"/>
                <a:gd name="connsiteY49" fmla="*/ 216694 h 319087"/>
                <a:gd name="connsiteX50" fmla="*/ 547687 w 690562"/>
                <a:gd name="connsiteY50" fmla="*/ 235744 h 319087"/>
                <a:gd name="connsiteX51" fmla="*/ 547687 w 690562"/>
                <a:gd name="connsiteY51" fmla="*/ 235744 h 319087"/>
                <a:gd name="connsiteX52" fmla="*/ 581025 w 690562"/>
                <a:gd name="connsiteY52" fmla="*/ 247650 h 319087"/>
                <a:gd name="connsiteX53" fmla="*/ 595312 w 690562"/>
                <a:gd name="connsiteY53" fmla="*/ 242887 h 319087"/>
                <a:gd name="connsiteX54" fmla="*/ 602456 w 690562"/>
                <a:gd name="connsiteY54" fmla="*/ 264319 h 319087"/>
                <a:gd name="connsiteX55" fmla="*/ 602456 w 690562"/>
                <a:gd name="connsiteY55" fmla="*/ 292894 h 319087"/>
                <a:gd name="connsiteX56" fmla="*/ 611981 w 690562"/>
                <a:gd name="connsiteY56" fmla="*/ 297656 h 319087"/>
                <a:gd name="connsiteX57" fmla="*/ 631031 w 690562"/>
                <a:gd name="connsiteY57" fmla="*/ 297656 h 319087"/>
                <a:gd name="connsiteX58" fmla="*/ 650081 w 690562"/>
                <a:gd name="connsiteY58" fmla="*/ 285750 h 319087"/>
                <a:gd name="connsiteX59" fmla="*/ 669131 w 690562"/>
                <a:gd name="connsiteY59" fmla="*/ 278606 h 319087"/>
                <a:gd name="connsiteX60" fmla="*/ 681037 w 690562"/>
                <a:gd name="connsiteY60" fmla="*/ 278606 h 319087"/>
                <a:gd name="connsiteX61" fmla="*/ 690562 w 690562"/>
                <a:gd name="connsiteY61" fmla="*/ 204787 h 319087"/>
                <a:gd name="connsiteX62" fmla="*/ 614362 w 690562"/>
                <a:gd name="connsiteY62" fmla="*/ 228600 h 319087"/>
                <a:gd name="connsiteX63" fmla="*/ 600075 w 690562"/>
                <a:gd name="connsiteY63" fmla="*/ 173831 h 319087"/>
                <a:gd name="connsiteX64" fmla="*/ 583406 w 690562"/>
                <a:gd name="connsiteY64" fmla="*/ 145256 h 319087"/>
                <a:gd name="connsiteX65" fmla="*/ 585787 w 690562"/>
                <a:gd name="connsiteY65" fmla="*/ 121444 h 319087"/>
                <a:gd name="connsiteX66" fmla="*/ 566737 w 690562"/>
                <a:gd name="connsiteY66" fmla="*/ 83344 h 319087"/>
                <a:gd name="connsiteX67" fmla="*/ 561975 w 690562"/>
                <a:gd name="connsiteY67" fmla="*/ 50006 h 319087"/>
                <a:gd name="connsiteX68" fmla="*/ 533400 w 690562"/>
                <a:gd name="connsiteY68" fmla="*/ 0 h 319087"/>
                <a:gd name="connsiteX69" fmla="*/ 411956 w 690562"/>
                <a:gd name="connsiteY69" fmla="*/ 42862 h 319087"/>
                <a:gd name="connsiteX70" fmla="*/ 319087 w 690562"/>
                <a:gd name="connsiteY70" fmla="*/ 71437 h 319087"/>
                <a:gd name="connsiteX71" fmla="*/ 257175 w 690562"/>
                <a:gd name="connsiteY71" fmla="*/ 92869 h 319087"/>
                <a:gd name="connsiteX72" fmla="*/ 147637 w 690562"/>
                <a:gd name="connsiteY72" fmla="*/ 126206 h 319087"/>
                <a:gd name="connsiteX73" fmla="*/ 64293 w 690562"/>
                <a:gd name="connsiteY73" fmla="*/ 157162 h 319087"/>
                <a:gd name="connsiteX74" fmla="*/ 0 w 690562"/>
                <a:gd name="connsiteY74"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9093 w 690562"/>
                <a:gd name="connsiteY14" fmla="*/ 188119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07206 w 690562"/>
                <a:gd name="connsiteY23" fmla="*/ 314325 h 319087"/>
                <a:gd name="connsiteX24" fmla="*/ 523875 w 690562"/>
                <a:gd name="connsiteY24" fmla="*/ 319087 h 319087"/>
                <a:gd name="connsiteX25" fmla="*/ 526256 w 690562"/>
                <a:gd name="connsiteY25" fmla="*/ 302419 h 319087"/>
                <a:gd name="connsiteX26" fmla="*/ 535781 w 690562"/>
                <a:gd name="connsiteY26" fmla="*/ 290512 h 319087"/>
                <a:gd name="connsiteX27" fmla="*/ 528637 w 690562"/>
                <a:gd name="connsiteY27" fmla="*/ 261937 h 319087"/>
                <a:gd name="connsiteX28" fmla="*/ 509587 w 690562"/>
                <a:gd name="connsiteY28" fmla="*/ 257175 h 319087"/>
                <a:gd name="connsiteX29" fmla="*/ 490537 w 690562"/>
                <a:gd name="connsiteY29" fmla="*/ 235744 h 319087"/>
                <a:gd name="connsiteX30" fmla="*/ 481012 w 690562"/>
                <a:gd name="connsiteY30" fmla="*/ 202406 h 319087"/>
                <a:gd name="connsiteX31" fmla="*/ 461962 w 690562"/>
                <a:gd name="connsiteY31" fmla="*/ 154781 h 319087"/>
                <a:gd name="connsiteX32" fmla="*/ 457200 w 690562"/>
                <a:gd name="connsiteY32" fmla="*/ 126206 h 319087"/>
                <a:gd name="connsiteX33" fmla="*/ 457200 w 690562"/>
                <a:gd name="connsiteY33" fmla="*/ 111919 h 319087"/>
                <a:gd name="connsiteX34" fmla="*/ 469106 w 690562"/>
                <a:gd name="connsiteY34" fmla="*/ 100012 h 319087"/>
                <a:gd name="connsiteX35" fmla="*/ 476250 w 690562"/>
                <a:gd name="connsiteY35" fmla="*/ 78581 h 319087"/>
                <a:gd name="connsiteX36" fmla="*/ 497681 w 690562"/>
                <a:gd name="connsiteY36" fmla="*/ 73819 h 319087"/>
                <a:gd name="connsiteX37" fmla="*/ 500062 w 690562"/>
                <a:gd name="connsiteY37" fmla="*/ 92869 h 319087"/>
                <a:gd name="connsiteX38" fmla="*/ 495300 w 690562"/>
                <a:gd name="connsiteY38" fmla="*/ 107156 h 319087"/>
                <a:gd name="connsiteX39" fmla="*/ 509587 w 690562"/>
                <a:gd name="connsiteY39" fmla="*/ 116681 h 319087"/>
                <a:gd name="connsiteX40" fmla="*/ 509587 w 690562"/>
                <a:gd name="connsiteY40" fmla="*/ 126206 h 319087"/>
                <a:gd name="connsiteX41" fmla="*/ 504825 w 690562"/>
                <a:gd name="connsiteY41" fmla="*/ 147637 h 319087"/>
                <a:gd name="connsiteX42" fmla="*/ 502443 w 690562"/>
                <a:gd name="connsiteY42" fmla="*/ 154781 h 319087"/>
                <a:gd name="connsiteX43" fmla="*/ 523875 w 690562"/>
                <a:gd name="connsiteY43" fmla="*/ 171450 h 319087"/>
                <a:gd name="connsiteX44" fmla="*/ 531018 w 690562"/>
                <a:gd name="connsiteY44" fmla="*/ 185737 h 319087"/>
                <a:gd name="connsiteX45" fmla="*/ 545306 w 690562"/>
                <a:gd name="connsiteY45" fmla="*/ 190500 h 319087"/>
                <a:gd name="connsiteX46" fmla="*/ 531018 w 690562"/>
                <a:gd name="connsiteY46" fmla="*/ 204787 h 319087"/>
                <a:gd name="connsiteX47" fmla="*/ 528637 w 690562"/>
                <a:gd name="connsiteY47" fmla="*/ 216694 h 319087"/>
                <a:gd name="connsiteX48" fmla="*/ 547687 w 690562"/>
                <a:gd name="connsiteY48" fmla="*/ 235744 h 319087"/>
                <a:gd name="connsiteX49" fmla="*/ 547687 w 690562"/>
                <a:gd name="connsiteY49" fmla="*/ 235744 h 319087"/>
                <a:gd name="connsiteX50" fmla="*/ 581025 w 690562"/>
                <a:gd name="connsiteY50" fmla="*/ 247650 h 319087"/>
                <a:gd name="connsiteX51" fmla="*/ 595312 w 690562"/>
                <a:gd name="connsiteY51" fmla="*/ 242887 h 319087"/>
                <a:gd name="connsiteX52" fmla="*/ 602456 w 690562"/>
                <a:gd name="connsiteY52" fmla="*/ 264319 h 319087"/>
                <a:gd name="connsiteX53" fmla="*/ 602456 w 690562"/>
                <a:gd name="connsiteY53" fmla="*/ 292894 h 319087"/>
                <a:gd name="connsiteX54" fmla="*/ 611981 w 690562"/>
                <a:gd name="connsiteY54" fmla="*/ 297656 h 319087"/>
                <a:gd name="connsiteX55" fmla="*/ 631031 w 690562"/>
                <a:gd name="connsiteY55" fmla="*/ 297656 h 319087"/>
                <a:gd name="connsiteX56" fmla="*/ 650081 w 690562"/>
                <a:gd name="connsiteY56" fmla="*/ 285750 h 319087"/>
                <a:gd name="connsiteX57" fmla="*/ 669131 w 690562"/>
                <a:gd name="connsiteY57" fmla="*/ 278606 h 319087"/>
                <a:gd name="connsiteX58" fmla="*/ 681037 w 690562"/>
                <a:gd name="connsiteY58" fmla="*/ 278606 h 319087"/>
                <a:gd name="connsiteX59" fmla="*/ 690562 w 690562"/>
                <a:gd name="connsiteY59" fmla="*/ 204787 h 319087"/>
                <a:gd name="connsiteX60" fmla="*/ 614362 w 690562"/>
                <a:gd name="connsiteY60" fmla="*/ 228600 h 319087"/>
                <a:gd name="connsiteX61" fmla="*/ 600075 w 690562"/>
                <a:gd name="connsiteY61" fmla="*/ 173831 h 319087"/>
                <a:gd name="connsiteX62" fmla="*/ 583406 w 690562"/>
                <a:gd name="connsiteY62" fmla="*/ 145256 h 319087"/>
                <a:gd name="connsiteX63" fmla="*/ 585787 w 690562"/>
                <a:gd name="connsiteY63" fmla="*/ 121444 h 319087"/>
                <a:gd name="connsiteX64" fmla="*/ 566737 w 690562"/>
                <a:gd name="connsiteY64" fmla="*/ 83344 h 319087"/>
                <a:gd name="connsiteX65" fmla="*/ 561975 w 690562"/>
                <a:gd name="connsiteY65" fmla="*/ 50006 h 319087"/>
                <a:gd name="connsiteX66" fmla="*/ 533400 w 690562"/>
                <a:gd name="connsiteY66" fmla="*/ 0 h 319087"/>
                <a:gd name="connsiteX67" fmla="*/ 411956 w 690562"/>
                <a:gd name="connsiteY67" fmla="*/ 42862 h 319087"/>
                <a:gd name="connsiteX68" fmla="*/ 319087 w 690562"/>
                <a:gd name="connsiteY68" fmla="*/ 71437 h 319087"/>
                <a:gd name="connsiteX69" fmla="*/ 257175 w 690562"/>
                <a:gd name="connsiteY69" fmla="*/ 92869 h 319087"/>
                <a:gd name="connsiteX70" fmla="*/ 147637 w 690562"/>
                <a:gd name="connsiteY70" fmla="*/ 126206 h 319087"/>
                <a:gd name="connsiteX71" fmla="*/ 64293 w 690562"/>
                <a:gd name="connsiteY71" fmla="*/ 157162 h 319087"/>
                <a:gd name="connsiteX72" fmla="*/ 0 w 690562"/>
                <a:gd name="connsiteY72"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23875 w 690562"/>
                <a:gd name="connsiteY23" fmla="*/ 319087 h 319087"/>
                <a:gd name="connsiteX24" fmla="*/ 526256 w 690562"/>
                <a:gd name="connsiteY24" fmla="*/ 302419 h 319087"/>
                <a:gd name="connsiteX25" fmla="*/ 535781 w 690562"/>
                <a:gd name="connsiteY25" fmla="*/ 290512 h 319087"/>
                <a:gd name="connsiteX26" fmla="*/ 528637 w 690562"/>
                <a:gd name="connsiteY26" fmla="*/ 261937 h 319087"/>
                <a:gd name="connsiteX27" fmla="*/ 509587 w 690562"/>
                <a:gd name="connsiteY27" fmla="*/ 257175 h 319087"/>
                <a:gd name="connsiteX28" fmla="*/ 490537 w 690562"/>
                <a:gd name="connsiteY28" fmla="*/ 235744 h 319087"/>
                <a:gd name="connsiteX29" fmla="*/ 481012 w 690562"/>
                <a:gd name="connsiteY29" fmla="*/ 202406 h 319087"/>
                <a:gd name="connsiteX30" fmla="*/ 461962 w 690562"/>
                <a:gd name="connsiteY30" fmla="*/ 154781 h 319087"/>
                <a:gd name="connsiteX31" fmla="*/ 457200 w 690562"/>
                <a:gd name="connsiteY31" fmla="*/ 126206 h 319087"/>
                <a:gd name="connsiteX32" fmla="*/ 457200 w 690562"/>
                <a:gd name="connsiteY32" fmla="*/ 111919 h 319087"/>
                <a:gd name="connsiteX33" fmla="*/ 469106 w 690562"/>
                <a:gd name="connsiteY33" fmla="*/ 100012 h 319087"/>
                <a:gd name="connsiteX34" fmla="*/ 476250 w 690562"/>
                <a:gd name="connsiteY34" fmla="*/ 78581 h 319087"/>
                <a:gd name="connsiteX35" fmla="*/ 497681 w 690562"/>
                <a:gd name="connsiteY35" fmla="*/ 73819 h 319087"/>
                <a:gd name="connsiteX36" fmla="*/ 500062 w 690562"/>
                <a:gd name="connsiteY36" fmla="*/ 92869 h 319087"/>
                <a:gd name="connsiteX37" fmla="*/ 495300 w 690562"/>
                <a:gd name="connsiteY37" fmla="*/ 107156 h 319087"/>
                <a:gd name="connsiteX38" fmla="*/ 509587 w 690562"/>
                <a:gd name="connsiteY38" fmla="*/ 116681 h 319087"/>
                <a:gd name="connsiteX39" fmla="*/ 509587 w 690562"/>
                <a:gd name="connsiteY39" fmla="*/ 126206 h 319087"/>
                <a:gd name="connsiteX40" fmla="*/ 504825 w 690562"/>
                <a:gd name="connsiteY40" fmla="*/ 147637 h 319087"/>
                <a:gd name="connsiteX41" fmla="*/ 502443 w 690562"/>
                <a:gd name="connsiteY41" fmla="*/ 154781 h 319087"/>
                <a:gd name="connsiteX42" fmla="*/ 523875 w 690562"/>
                <a:gd name="connsiteY42" fmla="*/ 171450 h 319087"/>
                <a:gd name="connsiteX43" fmla="*/ 531018 w 690562"/>
                <a:gd name="connsiteY43" fmla="*/ 185737 h 319087"/>
                <a:gd name="connsiteX44" fmla="*/ 545306 w 690562"/>
                <a:gd name="connsiteY44" fmla="*/ 190500 h 319087"/>
                <a:gd name="connsiteX45" fmla="*/ 531018 w 690562"/>
                <a:gd name="connsiteY45" fmla="*/ 204787 h 319087"/>
                <a:gd name="connsiteX46" fmla="*/ 528637 w 690562"/>
                <a:gd name="connsiteY46" fmla="*/ 216694 h 319087"/>
                <a:gd name="connsiteX47" fmla="*/ 547687 w 690562"/>
                <a:gd name="connsiteY47" fmla="*/ 235744 h 319087"/>
                <a:gd name="connsiteX48" fmla="*/ 547687 w 690562"/>
                <a:gd name="connsiteY48" fmla="*/ 235744 h 319087"/>
                <a:gd name="connsiteX49" fmla="*/ 581025 w 690562"/>
                <a:gd name="connsiteY49" fmla="*/ 247650 h 319087"/>
                <a:gd name="connsiteX50" fmla="*/ 595312 w 690562"/>
                <a:gd name="connsiteY50" fmla="*/ 242887 h 319087"/>
                <a:gd name="connsiteX51" fmla="*/ 602456 w 690562"/>
                <a:gd name="connsiteY51" fmla="*/ 264319 h 319087"/>
                <a:gd name="connsiteX52" fmla="*/ 602456 w 690562"/>
                <a:gd name="connsiteY52" fmla="*/ 292894 h 319087"/>
                <a:gd name="connsiteX53" fmla="*/ 611981 w 690562"/>
                <a:gd name="connsiteY53" fmla="*/ 297656 h 319087"/>
                <a:gd name="connsiteX54" fmla="*/ 631031 w 690562"/>
                <a:gd name="connsiteY54" fmla="*/ 297656 h 319087"/>
                <a:gd name="connsiteX55" fmla="*/ 650081 w 690562"/>
                <a:gd name="connsiteY55" fmla="*/ 285750 h 319087"/>
                <a:gd name="connsiteX56" fmla="*/ 669131 w 690562"/>
                <a:gd name="connsiteY56" fmla="*/ 278606 h 319087"/>
                <a:gd name="connsiteX57" fmla="*/ 681037 w 690562"/>
                <a:gd name="connsiteY57" fmla="*/ 278606 h 319087"/>
                <a:gd name="connsiteX58" fmla="*/ 690562 w 690562"/>
                <a:gd name="connsiteY58" fmla="*/ 204787 h 319087"/>
                <a:gd name="connsiteX59" fmla="*/ 614362 w 690562"/>
                <a:gd name="connsiteY59" fmla="*/ 228600 h 319087"/>
                <a:gd name="connsiteX60" fmla="*/ 600075 w 690562"/>
                <a:gd name="connsiteY60" fmla="*/ 173831 h 319087"/>
                <a:gd name="connsiteX61" fmla="*/ 583406 w 690562"/>
                <a:gd name="connsiteY61" fmla="*/ 145256 h 319087"/>
                <a:gd name="connsiteX62" fmla="*/ 585787 w 690562"/>
                <a:gd name="connsiteY62" fmla="*/ 121444 h 319087"/>
                <a:gd name="connsiteX63" fmla="*/ 566737 w 690562"/>
                <a:gd name="connsiteY63" fmla="*/ 83344 h 319087"/>
                <a:gd name="connsiteX64" fmla="*/ 561975 w 690562"/>
                <a:gd name="connsiteY64" fmla="*/ 50006 h 319087"/>
                <a:gd name="connsiteX65" fmla="*/ 533400 w 690562"/>
                <a:gd name="connsiteY65" fmla="*/ 0 h 319087"/>
                <a:gd name="connsiteX66" fmla="*/ 411956 w 690562"/>
                <a:gd name="connsiteY66" fmla="*/ 42862 h 319087"/>
                <a:gd name="connsiteX67" fmla="*/ 319087 w 690562"/>
                <a:gd name="connsiteY67" fmla="*/ 71437 h 319087"/>
                <a:gd name="connsiteX68" fmla="*/ 257175 w 690562"/>
                <a:gd name="connsiteY68" fmla="*/ 92869 h 319087"/>
                <a:gd name="connsiteX69" fmla="*/ 147637 w 690562"/>
                <a:gd name="connsiteY69" fmla="*/ 126206 h 319087"/>
                <a:gd name="connsiteX70" fmla="*/ 64293 w 690562"/>
                <a:gd name="connsiteY70" fmla="*/ 157162 h 319087"/>
                <a:gd name="connsiteX71" fmla="*/ 0 w 690562"/>
                <a:gd name="connsiteY71" fmla="*/ 180975 h 319087"/>
                <a:gd name="connsiteX0" fmla="*/ 0 w 690562"/>
                <a:gd name="connsiteY0" fmla="*/ 180975 h 333493"/>
                <a:gd name="connsiteX1" fmla="*/ 40481 w 690562"/>
                <a:gd name="connsiteY1" fmla="*/ 238125 h 333493"/>
                <a:gd name="connsiteX2" fmla="*/ 76200 w 690562"/>
                <a:gd name="connsiteY2" fmla="*/ 207169 h 333493"/>
                <a:gd name="connsiteX3" fmla="*/ 92868 w 690562"/>
                <a:gd name="connsiteY3" fmla="*/ 209550 h 333493"/>
                <a:gd name="connsiteX4" fmla="*/ 104775 w 690562"/>
                <a:gd name="connsiteY4" fmla="*/ 161925 h 333493"/>
                <a:gd name="connsiteX5" fmla="*/ 145256 w 690562"/>
                <a:gd name="connsiteY5" fmla="*/ 169069 h 333493"/>
                <a:gd name="connsiteX6" fmla="*/ 171450 w 690562"/>
                <a:gd name="connsiteY6" fmla="*/ 161925 h 333493"/>
                <a:gd name="connsiteX7" fmla="*/ 192881 w 690562"/>
                <a:gd name="connsiteY7" fmla="*/ 140494 h 333493"/>
                <a:gd name="connsiteX8" fmla="*/ 216693 w 690562"/>
                <a:gd name="connsiteY8" fmla="*/ 119062 h 333493"/>
                <a:gd name="connsiteX9" fmla="*/ 238125 w 690562"/>
                <a:gd name="connsiteY9" fmla="*/ 119062 h 333493"/>
                <a:gd name="connsiteX10" fmla="*/ 259556 w 690562"/>
                <a:gd name="connsiteY10" fmla="*/ 130969 h 333493"/>
                <a:gd name="connsiteX11" fmla="*/ 264318 w 690562"/>
                <a:gd name="connsiteY11" fmla="*/ 145256 h 333493"/>
                <a:gd name="connsiteX12" fmla="*/ 283368 w 690562"/>
                <a:gd name="connsiteY12" fmla="*/ 157162 h 333493"/>
                <a:gd name="connsiteX13" fmla="*/ 304800 w 690562"/>
                <a:gd name="connsiteY13" fmla="*/ 154817 h 333493"/>
                <a:gd name="connsiteX14" fmla="*/ 361950 w 690562"/>
                <a:gd name="connsiteY14" fmla="*/ 195297 h 333493"/>
                <a:gd name="connsiteX15" fmla="*/ 397668 w 690562"/>
                <a:gd name="connsiteY15" fmla="*/ 214312 h 333493"/>
                <a:gd name="connsiteX16" fmla="*/ 402431 w 690562"/>
                <a:gd name="connsiteY16" fmla="*/ 235744 h 333493"/>
                <a:gd name="connsiteX17" fmla="*/ 400050 w 690562"/>
                <a:gd name="connsiteY17" fmla="*/ 264319 h 333493"/>
                <a:gd name="connsiteX18" fmla="*/ 388143 w 690562"/>
                <a:gd name="connsiteY18" fmla="*/ 290512 h 333493"/>
                <a:gd name="connsiteX19" fmla="*/ 409575 w 690562"/>
                <a:gd name="connsiteY19" fmla="*/ 302419 h 333493"/>
                <a:gd name="connsiteX20" fmla="*/ 419100 w 690562"/>
                <a:gd name="connsiteY20" fmla="*/ 302419 h 333493"/>
                <a:gd name="connsiteX21" fmla="*/ 438150 w 690562"/>
                <a:gd name="connsiteY21" fmla="*/ 290512 h 333493"/>
                <a:gd name="connsiteX22" fmla="*/ 473868 w 690562"/>
                <a:gd name="connsiteY22" fmla="*/ 333493 h 333493"/>
                <a:gd name="connsiteX23" fmla="*/ 523875 w 690562"/>
                <a:gd name="connsiteY23" fmla="*/ 319087 h 333493"/>
                <a:gd name="connsiteX24" fmla="*/ 526256 w 690562"/>
                <a:gd name="connsiteY24" fmla="*/ 302419 h 333493"/>
                <a:gd name="connsiteX25" fmla="*/ 535781 w 690562"/>
                <a:gd name="connsiteY25" fmla="*/ 290512 h 333493"/>
                <a:gd name="connsiteX26" fmla="*/ 528637 w 690562"/>
                <a:gd name="connsiteY26" fmla="*/ 261937 h 333493"/>
                <a:gd name="connsiteX27" fmla="*/ 509587 w 690562"/>
                <a:gd name="connsiteY27" fmla="*/ 257175 h 333493"/>
                <a:gd name="connsiteX28" fmla="*/ 490537 w 690562"/>
                <a:gd name="connsiteY28" fmla="*/ 235744 h 333493"/>
                <a:gd name="connsiteX29" fmla="*/ 481012 w 690562"/>
                <a:gd name="connsiteY29" fmla="*/ 202406 h 333493"/>
                <a:gd name="connsiteX30" fmla="*/ 461962 w 690562"/>
                <a:gd name="connsiteY30" fmla="*/ 154781 h 333493"/>
                <a:gd name="connsiteX31" fmla="*/ 457200 w 690562"/>
                <a:gd name="connsiteY31" fmla="*/ 126206 h 333493"/>
                <a:gd name="connsiteX32" fmla="*/ 457200 w 690562"/>
                <a:gd name="connsiteY32" fmla="*/ 111919 h 333493"/>
                <a:gd name="connsiteX33" fmla="*/ 469106 w 690562"/>
                <a:gd name="connsiteY33" fmla="*/ 100012 h 333493"/>
                <a:gd name="connsiteX34" fmla="*/ 476250 w 690562"/>
                <a:gd name="connsiteY34" fmla="*/ 78581 h 333493"/>
                <a:gd name="connsiteX35" fmla="*/ 497681 w 690562"/>
                <a:gd name="connsiteY35" fmla="*/ 73819 h 333493"/>
                <a:gd name="connsiteX36" fmla="*/ 500062 w 690562"/>
                <a:gd name="connsiteY36" fmla="*/ 92869 h 333493"/>
                <a:gd name="connsiteX37" fmla="*/ 495300 w 690562"/>
                <a:gd name="connsiteY37" fmla="*/ 107156 h 333493"/>
                <a:gd name="connsiteX38" fmla="*/ 509587 w 690562"/>
                <a:gd name="connsiteY38" fmla="*/ 116681 h 333493"/>
                <a:gd name="connsiteX39" fmla="*/ 509587 w 690562"/>
                <a:gd name="connsiteY39" fmla="*/ 126206 h 333493"/>
                <a:gd name="connsiteX40" fmla="*/ 504825 w 690562"/>
                <a:gd name="connsiteY40" fmla="*/ 147637 h 333493"/>
                <a:gd name="connsiteX41" fmla="*/ 502443 w 690562"/>
                <a:gd name="connsiteY41" fmla="*/ 154781 h 333493"/>
                <a:gd name="connsiteX42" fmla="*/ 523875 w 690562"/>
                <a:gd name="connsiteY42" fmla="*/ 171450 h 333493"/>
                <a:gd name="connsiteX43" fmla="*/ 531018 w 690562"/>
                <a:gd name="connsiteY43" fmla="*/ 185737 h 333493"/>
                <a:gd name="connsiteX44" fmla="*/ 545306 w 690562"/>
                <a:gd name="connsiteY44" fmla="*/ 190500 h 333493"/>
                <a:gd name="connsiteX45" fmla="*/ 531018 w 690562"/>
                <a:gd name="connsiteY45" fmla="*/ 204787 h 333493"/>
                <a:gd name="connsiteX46" fmla="*/ 528637 w 690562"/>
                <a:gd name="connsiteY46" fmla="*/ 216694 h 333493"/>
                <a:gd name="connsiteX47" fmla="*/ 547687 w 690562"/>
                <a:gd name="connsiteY47" fmla="*/ 235744 h 333493"/>
                <a:gd name="connsiteX48" fmla="*/ 547687 w 690562"/>
                <a:gd name="connsiteY48" fmla="*/ 235744 h 333493"/>
                <a:gd name="connsiteX49" fmla="*/ 581025 w 690562"/>
                <a:gd name="connsiteY49" fmla="*/ 247650 h 333493"/>
                <a:gd name="connsiteX50" fmla="*/ 595312 w 690562"/>
                <a:gd name="connsiteY50" fmla="*/ 242887 h 333493"/>
                <a:gd name="connsiteX51" fmla="*/ 602456 w 690562"/>
                <a:gd name="connsiteY51" fmla="*/ 264319 h 333493"/>
                <a:gd name="connsiteX52" fmla="*/ 602456 w 690562"/>
                <a:gd name="connsiteY52" fmla="*/ 292894 h 333493"/>
                <a:gd name="connsiteX53" fmla="*/ 611981 w 690562"/>
                <a:gd name="connsiteY53" fmla="*/ 297656 h 333493"/>
                <a:gd name="connsiteX54" fmla="*/ 631031 w 690562"/>
                <a:gd name="connsiteY54" fmla="*/ 297656 h 333493"/>
                <a:gd name="connsiteX55" fmla="*/ 650081 w 690562"/>
                <a:gd name="connsiteY55" fmla="*/ 285750 h 333493"/>
                <a:gd name="connsiteX56" fmla="*/ 669131 w 690562"/>
                <a:gd name="connsiteY56" fmla="*/ 278606 h 333493"/>
                <a:gd name="connsiteX57" fmla="*/ 681037 w 690562"/>
                <a:gd name="connsiteY57" fmla="*/ 278606 h 333493"/>
                <a:gd name="connsiteX58" fmla="*/ 690562 w 690562"/>
                <a:gd name="connsiteY58" fmla="*/ 204787 h 333493"/>
                <a:gd name="connsiteX59" fmla="*/ 614362 w 690562"/>
                <a:gd name="connsiteY59" fmla="*/ 228600 h 333493"/>
                <a:gd name="connsiteX60" fmla="*/ 600075 w 690562"/>
                <a:gd name="connsiteY60" fmla="*/ 173831 h 333493"/>
                <a:gd name="connsiteX61" fmla="*/ 583406 w 690562"/>
                <a:gd name="connsiteY61" fmla="*/ 145256 h 333493"/>
                <a:gd name="connsiteX62" fmla="*/ 585787 w 690562"/>
                <a:gd name="connsiteY62" fmla="*/ 121444 h 333493"/>
                <a:gd name="connsiteX63" fmla="*/ 566737 w 690562"/>
                <a:gd name="connsiteY63" fmla="*/ 83344 h 333493"/>
                <a:gd name="connsiteX64" fmla="*/ 561975 w 690562"/>
                <a:gd name="connsiteY64" fmla="*/ 50006 h 333493"/>
                <a:gd name="connsiteX65" fmla="*/ 533400 w 690562"/>
                <a:gd name="connsiteY65" fmla="*/ 0 h 333493"/>
                <a:gd name="connsiteX66" fmla="*/ 411956 w 690562"/>
                <a:gd name="connsiteY66" fmla="*/ 42862 h 333493"/>
                <a:gd name="connsiteX67" fmla="*/ 319087 w 690562"/>
                <a:gd name="connsiteY67" fmla="*/ 71437 h 333493"/>
                <a:gd name="connsiteX68" fmla="*/ 257175 w 690562"/>
                <a:gd name="connsiteY68" fmla="*/ 92869 h 333493"/>
                <a:gd name="connsiteX69" fmla="*/ 147637 w 690562"/>
                <a:gd name="connsiteY69" fmla="*/ 126206 h 333493"/>
                <a:gd name="connsiteX70" fmla="*/ 64293 w 690562"/>
                <a:gd name="connsiteY70" fmla="*/ 157162 h 333493"/>
                <a:gd name="connsiteX71" fmla="*/ 0 w 690562"/>
                <a:gd name="connsiteY71" fmla="*/ 180975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90562" h="333493">
                  <a:moveTo>
                    <a:pt x="0" y="180975"/>
                  </a:moveTo>
                  <a:lnTo>
                    <a:pt x="40481" y="238125"/>
                  </a:lnTo>
                  <a:lnTo>
                    <a:pt x="76200" y="207169"/>
                  </a:lnTo>
                  <a:lnTo>
                    <a:pt x="92868" y="209550"/>
                  </a:lnTo>
                  <a:lnTo>
                    <a:pt x="104775" y="161925"/>
                  </a:lnTo>
                  <a:lnTo>
                    <a:pt x="145256" y="169069"/>
                  </a:lnTo>
                  <a:lnTo>
                    <a:pt x="171450" y="161925"/>
                  </a:lnTo>
                  <a:lnTo>
                    <a:pt x="192881" y="140494"/>
                  </a:lnTo>
                  <a:lnTo>
                    <a:pt x="216693" y="119062"/>
                  </a:lnTo>
                  <a:lnTo>
                    <a:pt x="238125" y="119062"/>
                  </a:lnTo>
                  <a:lnTo>
                    <a:pt x="259556" y="130969"/>
                  </a:lnTo>
                  <a:lnTo>
                    <a:pt x="264318" y="145256"/>
                  </a:lnTo>
                  <a:lnTo>
                    <a:pt x="283368" y="157162"/>
                  </a:lnTo>
                  <a:lnTo>
                    <a:pt x="304800" y="154817"/>
                  </a:lnTo>
                  <a:lnTo>
                    <a:pt x="361950" y="195297"/>
                  </a:lnTo>
                  <a:lnTo>
                    <a:pt x="397668" y="214312"/>
                  </a:lnTo>
                  <a:lnTo>
                    <a:pt x="402431" y="235744"/>
                  </a:lnTo>
                  <a:lnTo>
                    <a:pt x="400050" y="264319"/>
                  </a:lnTo>
                  <a:lnTo>
                    <a:pt x="388143" y="290512"/>
                  </a:lnTo>
                  <a:lnTo>
                    <a:pt x="409575" y="302419"/>
                  </a:lnTo>
                  <a:lnTo>
                    <a:pt x="419100" y="302419"/>
                  </a:lnTo>
                  <a:lnTo>
                    <a:pt x="438150" y="290512"/>
                  </a:lnTo>
                  <a:lnTo>
                    <a:pt x="473868" y="333493"/>
                  </a:lnTo>
                  <a:lnTo>
                    <a:pt x="523875" y="319087"/>
                  </a:lnTo>
                  <a:lnTo>
                    <a:pt x="526256" y="302419"/>
                  </a:lnTo>
                  <a:lnTo>
                    <a:pt x="535781" y="290512"/>
                  </a:lnTo>
                  <a:lnTo>
                    <a:pt x="528637" y="261937"/>
                  </a:lnTo>
                  <a:lnTo>
                    <a:pt x="509587" y="257175"/>
                  </a:lnTo>
                  <a:lnTo>
                    <a:pt x="490537" y="235744"/>
                  </a:lnTo>
                  <a:lnTo>
                    <a:pt x="481012" y="202406"/>
                  </a:lnTo>
                  <a:lnTo>
                    <a:pt x="461962" y="154781"/>
                  </a:lnTo>
                  <a:lnTo>
                    <a:pt x="457200" y="126206"/>
                  </a:lnTo>
                  <a:lnTo>
                    <a:pt x="457200" y="111919"/>
                  </a:lnTo>
                  <a:lnTo>
                    <a:pt x="469106" y="100012"/>
                  </a:lnTo>
                  <a:lnTo>
                    <a:pt x="476250" y="78581"/>
                  </a:lnTo>
                  <a:lnTo>
                    <a:pt x="497681" y="73819"/>
                  </a:lnTo>
                  <a:lnTo>
                    <a:pt x="500062" y="92869"/>
                  </a:lnTo>
                  <a:lnTo>
                    <a:pt x="495300" y="107156"/>
                  </a:lnTo>
                  <a:lnTo>
                    <a:pt x="509587" y="116681"/>
                  </a:lnTo>
                  <a:lnTo>
                    <a:pt x="509587" y="126206"/>
                  </a:lnTo>
                  <a:lnTo>
                    <a:pt x="504825" y="147637"/>
                  </a:lnTo>
                  <a:lnTo>
                    <a:pt x="502443" y="154781"/>
                  </a:lnTo>
                  <a:lnTo>
                    <a:pt x="523875" y="171450"/>
                  </a:lnTo>
                  <a:lnTo>
                    <a:pt x="531018" y="185737"/>
                  </a:lnTo>
                  <a:lnTo>
                    <a:pt x="545306" y="190500"/>
                  </a:lnTo>
                  <a:lnTo>
                    <a:pt x="531018" y="204787"/>
                  </a:lnTo>
                  <a:lnTo>
                    <a:pt x="528637" y="216694"/>
                  </a:lnTo>
                  <a:lnTo>
                    <a:pt x="547687" y="235744"/>
                  </a:lnTo>
                  <a:lnTo>
                    <a:pt x="547687" y="235744"/>
                  </a:lnTo>
                  <a:lnTo>
                    <a:pt x="581025" y="247650"/>
                  </a:lnTo>
                  <a:lnTo>
                    <a:pt x="595312" y="242887"/>
                  </a:lnTo>
                  <a:lnTo>
                    <a:pt x="602456" y="264319"/>
                  </a:lnTo>
                  <a:lnTo>
                    <a:pt x="602456" y="292894"/>
                  </a:lnTo>
                  <a:lnTo>
                    <a:pt x="611981" y="297656"/>
                  </a:lnTo>
                  <a:lnTo>
                    <a:pt x="631031" y="297656"/>
                  </a:lnTo>
                  <a:lnTo>
                    <a:pt x="650081" y="285750"/>
                  </a:lnTo>
                  <a:lnTo>
                    <a:pt x="669131" y="278606"/>
                  </a:lnTo>
                  <a:lnTo>
                    <a:pt x="681037" y="278606"/>
                  </a:lnTo>
                  <a:lnTo>
                    <a:pt x="690562" y="204787"/>
                  </a:lnTo>
                  <a:lnTo>
                    <a:pt x="614362" y="228600"/>
                  </a:lnTo>
                  <a:lnTo>
                    <a:pt x="600075" y="173831"/>
                  </a:lnTo>
                  <a:lnTo>
                    <a:pt x="583406" y="145256"/>
                  </a:lnTo>
                  <a:lnTo>
                    <a:pt x="585787" y="121444"/>
                  </a:lnTo>
                  <a:lnTo>
                    <a:pt x="566737" y="83344"/>
                  </a:lnTo>
                  <a:lnTo>
                    <a:pt x="561975" y="50006"/>
                  </a:lnTo>
                  <a:lnTo>
                    <a:pt x="533400" y="0"/>
                  </a:lnTo>
                  <a:lnTo>
                    <a:pt x="411956" y="42862"/>
                  </a:lnTo>
                  <a:lnTo>
                    <a:pt x="319087" y="71437"/>
                  </a:lnTo>
                  <a:lnTo>
                    <a:pt x="257175" y="92869"/>
                  </a:lnTo>
                  <a:lnTo>
                    <a:pt x="147637" y="126206"/>
                  </a:lnTo>
                  <a:lnTo>
                    <a:pt x="64293" y="157162"/>
                  </a:lnTo>
                  <a:lnTo>
                    <a:pt x="0" y="180975"/>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49" name="Freeform 3093">
              <a:extLst>
                <a:ext uri="{FF2B5EF4-FFF2-40B4-BE49-F238E27FC236}">
                  <a16:creationId xmlns:a16="http://schemas.microsoft.com/office/drawing/2014/main" id="{F99B59F6-60D6-4A34-9262-7C88A4248034}"/>
                </a:ext>
              </a:extLst>
            </p:cNvPr>
            <p:cNvSpPr/>
            <p:nvPr/>
          </p:nvSpPr>
          <p:spPr>
            <a:xfrm>
              <a:off x="8464035" y="2338389"/>
              <a:ext cx="901700" cy="657225"/>
            </a:xfrm>
            <a:custGeom>
              <a:avLst/>
              <a:gdLst>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50006 w 895350"/>
                <a:gd name="connsiteY16" fmla="*/ 200025 h 647700"/>
                <a:gd name="connsiteX17" fmla="*/ 40481 w 895350"/>
                <a:gd name="connsiteY17" fmla="*/ 195262 h 647700"/>
                <a:gd name="connsiteX18" fmla="*/ 0 w 895350"/>
                <a:gd name="connsiteY18" fmla="*/ 230981 h 647700"/>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64293 w 895350"/>
                <a:gd name="connsiteY16" fmla="*/ 188118 h 647700"/>
                <a:gd name="connsiteX17" fmla="*/ 40481 w 895350"/>
                <a:gd name="connsiteY17" fmla="*/ 195262 h 647700"/>
                <a:gd name="connsiteX18" fmla="*/ 0 w 895350"/>
                <a:gd name="connsiteY18" fmla="*/ 230981 h 647700"/>
                <a:gd name="connsiteX0" fmla="*/ 0 w 902493"/>
                <a:gd name="connsiteY0" fmla="*/ 245268 h 647700"/>
                <a:gd name="connsiteX1" fmla="*/ 76199 w 902493"/>
                <a:gd name="connsiteY1" fmla="*/ 461962 h 647700"/>
                <a:gd name="connsiteX2" fmla="*/ 135730 w 902493"/>
                <a:gd name="connsiteY2" fmla="*/ 647700 h 647700"/>
                <a:gd name="connsiteX3" fmla="*/ 469105 w 902493"/>
                <a:gd name="connsiteY3" fmla="*/ 554831 h 647700"/>
                <a:gd name="connsiteX4" fmla="*/ 847724 w 902493"/>
                <a:gd name="connsiteY4" fmla="*/ 426244 h 647700"/>
                <a:gd name="connsiteX5" fmla="*/ 866774 w 902493"/>
                <a:gd name="connsiteY5" fmla="*/ 354806 h 647700"/>
                <a:gd name="connsiteX6" fmla="*/ 902493 w 902493"/>
                <a:gd name="connsiteY6" fmla="*/ 321469 h 647700"/>
                <a:gd name="connsiteX7" fmla="*/ 892968 w 902493"/>
                <a:gd name="connsiteY7" fmla="*/ 273844 h 647700"/>
                <a:gd name="connsiteX8" fmla="*/ 826293 w 902493"/>
                <a:gd name="connsiteY8" fmla="*/ 257175 h 647700"/>
                <a:gd name="connsiteX9" fmla="*/ 826293 w 902493"/>
                <a:gd name="connsiteY9" fmla="*/ 223837 h 647700"/>
                <a:gd name="connsiteX10" fmla="*/ 812005 w 902493"/>
                <a:gd name="connsiteY10" fmla="*/ 188119 h 647700"/>
                <a:gd name="connsiteX11" fmla="*/ 823912 w 902493"/>
                <a:gd name="connsiteY11" fmla="*/ 80962 h 647700"/>
                <a:gd name="connsiteX12" fmla="*/ 788193 w 902493"/>
                <a:gd name="connsiteY12" fmla="*/ 40481 h 647700"/>
                <a:gd name="connsiteX13" fmla="*/ 740568 w 902493"/>
                <a:gd name="connsiteY13" fmla="*/ 9525 h 647700"/>
                <a:gd name="connsiteX14" fmla="*/ 709612 w 902493"/>
                <a:gd name="connsiteY14" fmla="*/ 0 h 647700"/>
                <a:gd name="connsiteX15" fmla="*/ 404812 w 902493"/>
                <a:gd name="connsiteY15" fmla="*/ 95250 h 647700"/>
                <a:gd name="connsiteX16" fmla="*/ 71436 w 902493"/>
                <a:gd name="connsiteY16" fmla="*/ 188118 h 647700"/>
                <a:gd name="connsiteX17" fmla="*/ 47624 w 902493"/>
                <a:gd name="connsiteY17" fmla="*/ 195262 h 647700"/>
                <a:gd name="connsiteX18" fmla="*/ 0 w 902493"/>
                <a:gd name="connsiteY18" fmla="*/ 245268 h 647700"/>
                <a:gd name="connsiteX0" fmla="*/ 0 w 902493"/>
                <a:gd name="connsiteY0" fmla="*/ 245268 h 647700"/>
                <a:gd name="connsiteX1" fmla="*/ 135730 w 902493"/>
                <a:gd name="connsiteY1" fmla="*/ 647700 h 647700"/>
                <a:gd name="connsiteX2" fmla="*/ 469105 w 902493"/>
                <a:gd name="connsiteY2" fmla="*/ 554831 h 647700"/>
                <a:gd name="connsiteX3" fmla="*/ 847724 w 902493"/>
                <a:gd name="connsiteY3" fmla="*/ 426244 h 647700"/>
                <a:gd name="connsiteX4" fmla="*/ 866774 w 902493"/>
                <a:gd name="connsiteY4" fmla="*/ 354806 h 647700"/>
                <a:gd name="connsiteX5" fmla="*/ 902493 w 902493"/>
                <a:gd name="connsiteY5" fmla="*/ 321469 h 647700"/>
                <a:gd name="connsiteX6" fmla="*/ 892968 w 902493"/>
                <a:gd name="connsiteY6" fmla="*/ 273844 h 647700"/>
                <a:gd name="connsiteX7" fmla="*/ 826293 w 902493"/>
                <a:gd name="connsiteY7" fmla="*/ 257175 h 647700"/>
                <a:gd name="connsiteX8" fmla="*/ 826293 w 902493"/>
                <a:gd name="connsiteY8" fmla="*/ 223837 h 647700"/>
                <a:gd name="connsiteX9" fmla="*/ 812005 w 902493"/>
                <a:gd name="connsiteY9" fmla="*/ 188119 h 647700"/>
                <a:gd name="connsiteX10" fmla="*/ 823912 w 902493"/>
                <a:gd name="connsiteY10" fmla="*/ 80962 h 647700"/>
                <a:gd name="connsiteX11" fmla="*/ 788193 w 902493"/>
                <a:gd name="connsiteY11" fmla="*/ 40481 h 647700"/>
                <a:gd name="connsiteX12" fmla="*/ 740568 w 902493"/>
                <a:gd name="connsiteY12" fmla="*/ 9525 h 647700"/>
                <a:gd name="connsiteX13" fmla="*/ 709612 w 902493"/>
                <a:gd name="connsiteY13" fmla="*/ 0 h 647700"/>
                <a:gd name="connsiteX14" fmla="*/ 404812 w 902493"/>
                <a:gd name="connsiteY14" fmla="*/ 95250 h 647700"/>
                <a:gd name="connsiteX15" fmla="*/ 71436 w 902493"/>
                <a:gd name="connsiteY15" fmla="*/ 188118 h 647700"/>
                <a:gd name="connsiteX16" fmla="*/ 47624 w 902493"/>
                <a:gd name="connsiteY16" fmla="*/ 195262 h 647700"/>
                <a:gd name="connsiteX17" fmla="*/ 0 w 902493"/>
                <a:gd name="connsiteY17" fmla="*/ 245268 h 647700"/>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66774 w 902493"/>
                <a:gd name="connsiteY4" fmla="*/ 354806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73918 w 902493"/>
                <a:gd name="connsiteY4" fmla="*/ 366712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2493" h="657225">
                  <a:moveTo>
                    <a:pt x="0" y="245268"/>
                  </a:moveTo>
                  <a:lnTo>
                    <a:pt x="128586" y="657225"/>
                  </a:lnTo>
                  <a:lnTo>
                    <a:pt x="469105" y="554831"/>
                  </a:lnTo>
                  <a:lnTo>
                    <a:pt x="847724" y="426244"/>
                  </a:lnTo>
                  <a:lnTo>
                    <a:pt x="873918" y="366712"/>
                  </a:lnTo>
                  <a:lnTo>
                    <a:pt x="902493" y="321469"/>
                  </a:lnTo>
                  <a:lnTo>
                    <a:pt x="892968" y="273844"/>
                  </a:lnTo>
                  <a:lnTo>
                    <a:pt x="826293" y="257175"/>
                  </a:lnTo>
                  <a:lnTo>
                    <a:pt x="826293" y="223837"/>
                  </a:lnTo>
                  <a:lnTo>
                    <a:pt x="812005" y="188119"/>
                  </a:lnTo>
                  <a:lnTo>
                    <a:pt x="823912" y="80962"/>
                  </a:lnTo>
                  <a:lnTo>
                    <a:pt x="788193" y="40481"/>
                  </a:lnTo>
                  <a:lnTo>
                    <a:pt x="740568" y="9525"/>
                  </a:lnTo>
                  <a:lnTo>
                    <a:pt x="709612" y="0"/>
                  </a:lnTo>
                  <a:lnTo>
                    <a:pt x="404812" y="95250"/>
                  </a:lnTo>
                  <a:lnTo>
                    <a:pt x="71436" y="188118"/>
                  </a:lnTo>
                  <a:lnTo>
                    <a:pt x="47624" y="195262"/>
                  </a:lnTo>
                  <a:lnTo>
                    <a:pt x="0" y="245268"/>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nvGrpSpPr>
            <p:cNvPr id="50" name="Group 3098">
              <a:extLst>
                <a:ext uri="{FF2B5EF4-FFF2-40B4-BE49-F238E27FC236}">
                  <a16:creationId xmlns:a16="http://schemas.microsoft.com/office/drawing/2014/main" id="{003CC9A8-53F3-42D9-9D94-878EEBFE9656}"/>
                </a:ext>
              </a:extLst>
            </p:cNvPr>
            <p:cNvGrpSpPr/>
            <p:nvPr/>
          </p:nvGrpSpPr>
          <p:grpSpPr>
            <a:xfrm>
              <a:off x="6035253" y="1554330"/>
              <a:ext cx="997744" cy="1143057"/>
              <a:chOff x="4393406" y="1081031"/>
              <a:chExt cx="997744" cy="1143057"/>
            </a:xfrm>
            <a:solidFill>
              <a:schemeClr val="bg1">
                <a:lumMod val="65000"/>
              </a:schemeClr>
            </a:solidFill>
          </p:grpSpPr>
          <p:sp>
            <p:nvSpPr>
              <p:cNvPr id="63" name="Freeform 3094">
                <a:extLst>
                  <a:ext uri="{FF2B5EF4-FFF2-40B4-BE49-F238E27FC236}">
                    <a16:creationId xmlns:a16="http://schemas.microsoft.com/office/drawing/2014/main" id="{75B06C92-B248-41E4-AEF2-8262AF72FB89}"/>
                  </a:ext>
                </a:extLst>
              </p:cNvPr>
              <p:cNvSpPr/>
              <p:nvPr/>
            </p:nvSpPr>
            <p:spPr>
              <a:xfrm>
                <a:off x="4393406" y="1166813"/>
                <a:ext cx="997744" cy="1057275"/>
              </a:xfrm>
              <a:custGeom>
                <a:avLst/>
                <a:gdLst>
                  <a:gd name="connsiteX0" fmla="*/ 0 w 997744"/>
                  <a:gd name="connsiteY0" fmla="*/ 11906 h 1057275"/>
                  <a:gd name="connsiteX1" fmla="*/ 26194 w 997744"/>
                  <a:gd name="connsiteY1" fmla="*/ 83343 h 1057275"/>
                  <a:gd name="connsiteX2" fmla="*/ 26194 w 997744"/>
                  <a:gd name="connsiteY2" fmla="*/ 200025 h 1057275"/>
                  <a:gd name="connsiteX3" fmla="*/ 54769 w 997744"/>
                  <a:gd name="connsiteY3" fmla="*/ 230981 h 1057275"/>
                  <a:gd name="connsiteX4" fmla="*/ 92869 w 997744"/>
                  <a:gd name="connsiteY4" fmla="*/ 316706 h 1057275"/>
                  <a:gd name="connsiteX5" fmla="*/ 92869 w 997744"/>
                  <a:gd name="connsiteY5" fmla="*/ 426243 h 1057275"/>
                  <a:gd name="connsiteX6" fmla="*/ 126207 w 997744"/>
                  <a:gd name="connsiteY6" fmla="*/ 538162 h 1057275"/>
                  <a:gd name="connsiteX7" fmla="*/ 116682 w 997744"/>
                  <a:gd name="connsiteY7" fmla="*/ 590550 h 1057275"/>
                  <a:gd name="connsiteX8" fmla="*/ 126207 w 997744"/>
                  <a:gd name="connsiteY8" fmla="*/ 602456 h 1057275"/>
                  <a:gd name="connsiteX9" fmla="*/ 114300 w 997744"/>
                  <a:gd name="connsiteY9" fmla="*/ 678656 h 1057275"/>
                  <a:gd name="connsiteX10" fmla="*/ 161925 w 997744"/>
                  <a:gd name="connsiteY10" fmla="*/ 709612 h 1057275"/>
                  <a:gd name="connsiteX11" fmla="*/ 178594 w 997744"/>
                  <a:gd name="connsiteY11" fmla="*/ 1057275 h 1057275"/>
                  <a:gd name="connsiteX12" fmla="*/ 547688 w 997744"/>
                  <a:gd name="connsiteY12" fmla="*/ 1026318 h 1057275"/>
                  <a:gd name="connsiteX13" fmla="*/ 916782 w 997744"/>
                  <a:gd name="connsiteY13" fmla="*/ 962025 h 1057275"/>
                  <a:gd name="connsiteX14" fmla="*/ 890588 w 997744"/>
                  <a:gd name="connsiteY14" fmla="*/ 897731 h 1057275"/>
                  <a:gd name="connsiteX15" fmla="*/ 869157 w 997744"/>
                  <a:gd name="connsiteY15" fmla="*/ 907256 h 1057275"/>
                  <a:gd name="connsiteX16" fmla="*/ 838200 w 997744"/>
                  <a:gd name="connsiteY16" fmla="*/ 871537 h 1057275"/>
                  <a:gd name="connsiteX17" fmla="*/ 804863 w 997744"/>
                  <a:gd name="connsiteY17" fmla="*/ 871537 h 1057275"/>
                  <a:gd name="connsiteX18" fmla="*/ 766763 w 997744"/>
                  <a:gd name="connsiteY18" fmla="*/ 814387 h 1057275"/>
                  <a:gd name="connsiteX19" fmla="*/ 709613 w 997744"/>
                  <a:gd name="connsiteY19" fmla="*/ 792956 h 1057275"/>
                  <a:gd name="connsiteX20" fmla="*/ 673894 w 997744"/>
                  <a:gd name="connsiteY20" fmla="*/ 783431 h 1057275"/>
                  <a:gd name="connsiteX21" fmla="*/ 673894 w 997744"/>
                  <a:gd name="connsiteY21" fmla="*/ 783431 h 1057275"/>
                  <a:gd name="connsiteX22" fmla="*/ 645319 w 997744"/>
                  <a:gd name="connsiteY22" fmla="*/ 716756 h 1057275"/>
                  <a:gd name="connsiteX23" fmla="*/ 666750 w 997744"/>
                  <a:gd name="connsiteY23" fmla="*/ 669131 h 1057275"/>
                  <a:gd name="connsiteX24" fmla="*/ 623888 w 997744"/>
                  <a:gd name="connsiteY24" fmla="*/ 588168 h 1057275"/>
                  <a:gd name="connsiteX25" fmla="*/ 683419 w 997744"/>
                  <a:gd name="connsiteY25" fmla="*/ 519112 h 1057275"/>
                  <a:gd name="connsiteX26" fmla="*/ 681038 w 997744"/>
                  <a:gd name="connsiteY26" fmla="*/ 435768 h 1057275"/>
                  <a:gd name="connsiteX27" fmla="*/ 704850 w 997744"/>
                  <a:gd name="connsiteY27" fmla="*/ 371475 h 1057275"/>
                  <a:gd name="connsiteX28" fmla="*/ 731044 w 997744"/>
                  <a:gd name="connsiteY28" fmla="*/ 345281 h 1057275"/>
                  <a:gd name="connsiteX29" fmla="*/ 788194 w 997744"/>
                  <a:gd name="connsiteY29" fmla="*/ 292893 h 1057275"/>
                  <a:gd name="connsiteX30" fmla="*/ 819150 w 997744"/>
                  <a:gd name="connsiteY30" fmla="*/ 238125 h 1057275"/>
                  <a:gd name="connsiteX31" fmla="*/ 912019 w 997744"/>
                  <a:gd name="connsiteY31" fmla="*/ 171450 h 1057275"/>
                  <a:gd name="connsiteX32" fmla="*/ 997744 w 997744"/>
                  <a:gd name="connsiteY32" fmla="*/ 107156 h 1057275"/>
                  <a:gd name="connsiteX33" fmla="*/ 945357 w 997744"/>
                  <a:gd name="connsiteY33" fmla="*/ 97631 h 1057275"/>
                  <a:gd name="connsiteX34" fmla="*/ 869157 w 997744"/>
                  <a:gd name="connsiteY34" fmla="*/ 107156 h 1057275"/>
                  <a:gd name="connsiteX35" fmla="*/ 823913 w 997744"/>
                  <a:gd name="connsiteY35" fmla="*/ 104775 h 1057275"/>
                  <a:gd name="connsiteX36" fmla="*/ 807244 w 997744"/>
                  <a:gd name="connsiteY36" fmla="*/ 92868 h 1057275"/>
                  <a:gd name="connsiteX37" fmla="*/ 766763 w 997744"/>
                  <a:gd name="connsiteY37" fmla="*/ 111918 h 1057275"/>
                  <a:gd name="connsiteX38" fmla="*/ 738188 w 997744"/>
                  <a:gd name="connsiteY38" fmla="*/ 104775 h 1057275"/>
                  <a:gd name="connsiteX39" fmla="*/ 700088 w 997744"/>
                  <a:gd name="connsiteY39" fmla="*/ 88106 h 1057275"/>
                  <a:gd name="connsiteX40" fmla="*/ 676275 w 997744"/>
                  <a:gd name="connsiteY40" fmla="*/ 71437 h 1057275"/>
                  <a:gd name="connsiteX41" fmla="*/ 638175 w 997744"/>
                  <a:gd name="connsiteY41" fmla="*/ 78581 h 1057275"/>
                  <a:gd name="connsiteX42" fmla="*/ 588169 w 997744"/>
                  <a:gd name="connsiteY42" fmla="*/ 50006 h 1057275"/>
                  <a:gd name="connsiteX43" fmla="*/ 561975 w 997744"/>
                  <a:gd name="connsiteY43" fmla="*/ 52387 h 1057275"/>
                  <a:gd name="connsiteX44" fmla="*/ 504825 w 997744"/>
                  <a:gd name="connsiteY44" fmla="*/ 57150 h 1057275"/>
                  <a:gd name="connsiteX45" fmla="*/ 459582 w 997744"/>
                  <a:gd name="connsiteY45" fmla="*/ 57150 h 1057275"/>
                  <a:gd name="connsiteX46" fmla="*/ 438150 w 997744"/>
                  <a:gd name="connsiteY46" fmla="*/ 42862 h 1057275"/>
                  <a:gd name="connsiteX47" fmla="*/ 381000 w 997744"/>
                  <a:gd name="connsiteY47" fmla="*/ 33337 h 1057275"/>
                  <a:gd name="connsiteX48" fmla="*/ 328613 w 997744"/>
                  <a:gd name="connsiteY48" fmla="*/ 16668 h 1057275"/>
                  <a:gd name="connsiteX49" fmla="*/ 295275 w 997744"/>
                  <a:gd name="connsiteY49" fmla="*/ 16668 h 1057275"/>
                  <a:gd name="connsiteX50" fmla="*/ 264319 w 997744"/>
                  <a:gd name="connsiteY50" fmla="*/ 16668 h 1057275"/>
                  <a:gd name="connsiteX51" fmla="*/ 238125 w 997744"/>
                  <a:gd name="connsiteY51" fmla="*/ 9525 h 1057275"/>
                  <a:gd name="connsiteX52" fmla="*/ 230982 w 997744"/>
                  <a:gd name="connsiteY52" fmla="*/ 0 h 1057275"/>
                  <a:gd name="connsiteX53" fmla="*/ 147638 w 997744"/>
                  <a:gd name="connsiteY53" fmla="*/ 9525 h 1057275"/>
                  <a:gd name="connsiteX54" fmla="*/ 83344 w 997744"/>
                  <a:gd name="connsiteY54" fmla="*/ 7143 h 1057275"/>
                  <a:gd name="connsiteX55" fmla="*/ 0 w 997744"/>
                  <a:gd name="connsiteY55" fmla="*/ 11906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97744" h="1057275">
                    <a:moveTo>
                      <a:pt x="0" y="11906"/>
                    </a:moveTo>
                    <a:lnTo>
                      <a:pt x="26194" y="83343"/>
                    </a:lnTo>
                    <a:lnTo>
                      <a:pt x="26194" y="200025"/>
                    </a:lnTo>
                    <a:lnTo>
                      <a:pt x="54769" y="230981"/>
                    </a:lnTo>
                    <a:lnTo>
                      <a:pt x="92869" y="316706"/>
                    </a:lnTo>
                    <a:lnTo>
                      <a:pt x="92869" y="426243"/>
                    </a:lnTo>
                    <a:lnTo>
                      <a:pt x="126207" y="538162"/>
                    </a:lnTo>
                    <a:lnTo>
                      <a:pt x="116682" y="590550"/>
                    </a:lnTo>
                    <a:lnTo>
                      <a:pt x="126207" y="602456"/>
                    </a:lnTo>
                    <a:lnTo>
                      <a:pt x="114300" y="678656"/>
                    </a:lnTo>
                    <a:lnTo>
                      <a:pt x="161925" y="709612"/>
                    </a:lnTo>
                    <a:lnTo>
                      <a:pt x="178594" y="1057275"/>
                    </a:lnTo>
                    <a:lnTo>
                      <a:pt x="547688" y="1026318"/>
                    </a:lnTo>
                    <a:lnTo>
                      <a:pt x="916782" y="962025"/>
                    </a:lnTo>
                    <a:lnTo>
                      <a:pt x="890588" y="897731"/>
                    </a:lnTo>
                    <a:lnTo>
                      <a:pt x="869157" y="907256"/>
                    </a:lnTo>
                    <a:lnTo>
                      <a:pt x="838200" y="871537"/>
                    </a:lnTo>
                    <a:lnTo>
                      <a:pt x="804863" y="871537"/>
                    </a:lnTo>
                    <a:lnTo>
                      <a:pt x="766763" y="814387"/>
                    </a:lnTo>
                    <a:lnTo>
                      <a:pt x="709613" y="792956"/>
                    </a:lnTo>
                    <a:lnTo>
                      <a:pt x="673894" y="783431"/>
                    </a:lnTo>
                    <a:lnTo>
                      <a:pt x="673894" y="783431"/>
                    </a:lnTo>
                    <a:lnTo>
                      <a:pt x="645319" y="716756"/>
                    </a:lnTo>
                    <a:lnTo>
                      <a:pt x="666750" y="669131"/>
                    </a:lnTo>
                    <a:lnTo>
                      <a:pt x="623888" y="588168"/>
                    </a:lnTo>
                    <a:lnTo>
                      <a:pt x="683419" y="519112"/>
                    </a:lnTo>
                    <a:cubicBezTo>
                      <a:pt x="682625" y="491331"/>
                      <a:pt x="681832" y="463549"/>
                      <a:pt x="681038" y="435768"/>
                    </a:cubicBezTo>
                    <a:lnTo>
                      <a:pt x="704850" y="371475"/>
                    </a:lnTo>
                    <a:lnTo>
                      <a:pt x="731044" y="345281"/>
                    </a:lnTo>
                    <a:lnTo>
                      <a:pt x="788194" y="292893"/>
                    </a:lnTo>
                    <a:lnTo>
                      <a:pt x="819150" y="238125"/>
                    </a:lnTo>
                    <a:lnTo>
                      <a:pt x="912019" y="171450"/>
                    </a:lnTo>
                    <a:lnTo>
                      <a:pt x="997744" y="107156"/>
                    </a:lnTo>
                    <a:lnTo>
                      <a:pt x="945357" y="97631"/>
                    </a:lnTo>
                    <a:lnTo>
                      <a:pt x="869157" y="107156"/>
                    </a:lnTo>
                    <a:lnTo>
                      <a:pt x="823913" y="104775"/>
                    </a:lnTo>
                    <a:lnTo>
                      <a:pt x="807244" y="92868"/>
                    </a:lnTo>
                    <a:lnTo>
                      <a:pt x="766763" y="111918"/>
                    </a:lnTo>
                    <a:lnTo>
                      <a:pt x="738188" y="104775"/>
                    </a:lnTo>
                    <a:lnTo>
                      <a:pt x="700088" y="88106"/>
                    </a:lnTo>
                    <a:lnTo>
                      <a:pt x="676275" y="71437"/>
                    </a:lnTo>
                    <a:lnTo>
                      <a:pt x="638175" y="78581"/>
                    </a:lnTo>
                    <a:lnTo>
                      <a:pt x="588169" y="50006"/>
                    </a:lnTo>
                    <a:lnTo>
                      <a:pt x="561975" y="52387"/>
                    </a:lnTo>
                    <a:lnTo>
                      <a:pt x="504825" y="57150"/>
                    </a:lnTo>
                    <a:lnTo>
                      <a:pt x="459582" y="57150"/>
                    </a:lnTo>
                    <a:lnTo>
                      <a:pt x="438150" y="42862"/>
                    </a:lnTo>
                    <a:lnTo>
                      <a:pt x="381000" y="33337"/>
                    </a:lnTo>
                    <a:lnTo>
                      <a:pt x="328613" y="16668"/>
                    </a:lnTo>
                    <a:lnTo>
                      <a:pt x="295275" y="16668"/>
                    </a:lnTo>
                    <a:lnTo>
                      <a:pt x="264319" y="16668"/>
                    </a:lnTo>
                    <a:lnTo>
                      <a:pt x="238125" y="9525"/>
                    </a:lnTo>
                    <a:lnTo>
                      <a:pt x="230982" y="0"/>
                    </a:lnTo>
                    <a:lnTo>
                      <a:pt x="147638" y="9525"/>
                    </a:lnTo>
                    <a:lnTo>
                      <a:pt x="83344" y="7143"/>
                    </a:lnTo>
                    <a:lnTo>
                      <a:pt x="0" y="11906"/>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4" name="Freeform 3097">
                <a:extLst>
                  <a:ext uri="{FF2B5EF4-FFF2-40B4-BE49-F238E27FC236}">
                    <a16:creationId xmlns:a16="http://schemas.microsoft.com/office/drawing/2014/main" id="{BA2863F9-6FEF-4877-99EE-0AE3368FB261}"/>
                  </a:ext>
                </a:extLst>
              </p:cNvPr>
              <p:cNvSpPr/>
              <p:nvPr/>
            </p:nvSpPr>
            <p:spPr>
              <a:xfrm>
                <a:off x="4638510" y="1081031"/>
                <a:ext cx="35928" cy="59741"/>
              </a:xfrm>
              <a:custGeom>
                <a:avLst/>
                <a:gdLst>
                  <a:gd name="connsiteX0" fmla="*/ 28575 w 28575"/>
                  <a:gd name="connsiteY0" fmla="*/ 0 h 42863"/>
                  <a:gd name="connsiteX1" fmla="*/ 0 w 28575"/>
                  <a:gd name="connsiteY1" fmla="*/ 42863 h 42863"/>
                  <a:gd name="connsiteX2" fmla="*/ 28575 w 28575"/>
                  <a:gd name="connsiteY2" fmla="*/ 0 h 42863"/>
                  <a:gd name="connsiteX0" fmla="*/ 35885 w 35928"/>
                  <a:gd name="connsiteY0" fmla="*/ 2617 h 45483"/>
                  <a:gd name="connsiteX1" fmla="*/ 7310 w 35928"/>
                  <a:gd name="connsiteY1" fmla="*/ 45480 h 45483"/>
                  <a:gd name="connsiteX2" fmla="*/ 166 w 35928"/>
                  <a:gd name="connsiteY2" fmla="*/ 4999 h 45483"/>
                  <a:gd name="connsiteX3" fmla="*/ 35885 w 35928"/>
                  <a:gd name="connsiteY3" fmla="*/ 2617 h 45483"/>
                  <a:gd name="connsiteX0" fmla="*/ 35885 w 35928"/>
                  <a:gd name="connsiteY0" fmla="*/ 16725 h 59741"/>
                  <a:gd name="connsiteX1" fmla="*/ 7310 w 35928"/>
                  <a:gd name="connsiteY1" fmla="*/ 59588 h 59741"/>
                  <a:gd name="connsiteX2" fmla="*/ 166 w 35928"/>
                  <a:gd name="connsiteY2" fmla="*/ 57 h 59741"/>
                  <a:gd name="connsiteX3" fmla="*/ 35885 w 35928"/>
                  <a:gd name="connsiteY3" fmla="*/ 16725 h 59741"/>
                </a:gdLst>
                <a:ahLst/>
                <a:cxnLst>
                  <a:cxn ang="0">
                    <a:pos x="connsiteX0" y="connsiteY0"/>
                  </a:cxn>
                  <a:cxn ang="0">
                    <a:pos x="connsiteX1" y="connsiteY1"/>
                  </a:cxn>
                  <a:cxn ang="0">
                    <a:pos x="connsiteX2" y="connsiteY2"/>
                  </a:cxn>
                  <a:cxn ang="0">
                    <a:pos x="connsiteX3" y="connsiteY3"/>
                  </a:cxn>
                </a:cxnLst>
                <a:rect l="l" t="t" r="r" b="b"/>
                <a:pathLst>
                  <a:path w="35928" h="59741">
                    <a:moveTo>
                      <a:pt x="35885" y="16725"/>
                    </a:moveTo>
                    <a:cubicBezTo>
                      <a:pt x="37076" y="26647"/>
                      <a:pt x="13263" y="62366"/>
                      <a:pt x="7310" y="59588"/>
                    </a:cubicBezTo>
                    <a:cubicBezTo>
                      <a:pt x="1357" y="56810"/>
                      <a:pt x="-628" y="4820"/>
                      <a:pt x="166" y="57"/>
                    </a:cubicBezTo>
                    <a:cubicBezTo>
                      <a:pt x="12072" y="-737"/>
                      <a:pt x="34694" y="6803"/>
                      <a:pt x="35885" y="16725"/>
                    </a:cubicBez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grpSp>
          <p:nvGrpSpPr>
            <p:cNvPr id="51" name="Group 3103">
              <a:extLst>
                <a:ext uri="{FF2B5EF4-FFF2-40B4-BE49-F238E27FC236}">
                  <a16:creationId xmlns:a16="http://schemas.microsoft.com/office/drawing/2014/main" id="{0CF919AC-00AB-4B8E-88D2-6368BC52DF7A}"/>
                </a:ext>
              </a:extLst>
            </p:cNvPr>
            <p:cNvGrpSpPr/>
            <p:nvPr/>
          </p:nvGrpSpPr>
          <p:grpSpPr>
            <a:xfrm>
              <a:off x="6997278" y="1804418"/>
              <a:ext cx="1176338" cy="1012031"/>
              <a:chOff x="5355431" y="1331119"/>
              <a:chExt cx="1176338" cy="1012031"/>
            </a:xfrm>
            <a:solidFill>
              <a:schemeClr val="accent1"/>
            </a:solidFill>
          </p:grpSpPr>
          <p:sp>
            <p:nvSpPr>
              <p:cNvPr id="61" name="Freeform 3099">
                <a:extLst>
                  <a:ext uri="{FF2B5EF4-FFF2-40B4-BE49-F238E27FC236}">
                    <a16:creationId xmlns:a16="http://schemas.microsoft.com/office/drawing/2014/main" id="{37A11268-F3B4-4733-B6C8-33C3934B086F}"/>
                  </a:ext>
                </a:extLst>
              </p:cNvPr>
              <p:cNvSpPr/>
              <p:nvPr/>
            </p:nvSpPr>
            <p:spPr>
              <a:xfrm>
                <a:off x="5355431" y="1331119"/>
                <a:ext cx="833438" cy="397669"/>
              </a:xfrm>
              <a:custGeom>
                <a:avLst/>
                <a:gdLst>
                  <a:gd name="connsiteX0" fmla="*/ 0 w 833438"/>
                  <a:gd name="connsiteY0" fmla="*/ 223837 h 397669"/>
                  <a:gd name="connsiteX1" fmla="*/ 90488 w 833438"/>
                  <a:gd name="connsiteY1" fmla="*/ 276225 h 397669"/>
                  <a:gd name="connsiteX2" fmla="*/ 154782 w 833438"/>
                  <a:gd name="connsiteY2" fmla="*/ 271462 h 397669"/>
                  <a:gd name="connsiteX3" fmla="*/ 290513 w 833438"/>
                  <a:gd name="connsiteY3" fmla="*/ 292894 h 397669"/>
                  <a:gd name="connsiteX4" fmla="*/ 309563 w 833438"/>
                  <a:gd name="connsiteY4" fmla="*/ 288131 h 397669"/>
                  <a:gd name="connsiteX5" fmla="*/ 335757 w 833438"/>
                  <a:gd name="connsiteY5" fmla="*/ 328612 h 397669"/>
                  <a:gd name="connsiteX6" fmla="*/ 369094 w 833438"/>
                  <a:gd name="connsiteY6" fmla="*/ 321469 h 397669"/>
                  <a:gd name="connsiteX7" fmla="*/ 352425 w 833438"/>
                  <a:gd name="connsiteY7" fmla="*/ 354806 h 397669"/>
                  <a:gd name="connsiteX8" fmla="*/ 381000 w 833438"/>
                  <a:gd name="connsiteY8" fmla="*/ 397669 h 397669"/>
                  <a:gd name="connsiteX9" fmla="*/ 402432 w 833438"/>
                  <a:gd name="connsiteY9" fmla="*/ 376237 h 397669"/>
                  <a:gd name="connsiteX10" fmla="*/ 423863 w 833438"/>
                  <a:gd name="connsiteY10" fmla="*/ 342900 h 397669"/>
                  <a:gd name="connsiteX11" fmla="*/ 447675 w 833438"/>
                  <a:gd name="connsiteY11" fmla="*/ 304800 h 397669"/>
                  <a:gd name="connsiteX12" fmla="*/ 452438 w 833438"/>
                  <a:gd name="connsiteY12" fmla="*/ 273844 h 397669"/>
                  <a:gd name="connsiteX13" fmla="*/ 452438 w 833438"/>
                  <a:gd name="connsiteY13" fmla="*/ 273844 h 397669"/>
                  <a:gd name="connsiteX14" fmla="*/ 469107 w 833438"/>
                  <a:gd name="connsiteY14" fmla="*/ 278606 h 397669"/>
                  <a:gd name="connsiteX15" fmla="*/ 471488 w 833438"/>
                  <a:gd name="connsiteY15" fmla="*/ 290512 h 397669"/>
                  <a:gd name="connsiteX16" fmla="*/ 476250 w 833438"/>
                  <a:gd name="connsiteY16" fmla="*/ 297656 h 397669"/>
                  <a:gd name="connsiteX17" fmla="*/ 490538 w 833438"/>
                  <a:gd name="connsiteY17" fmla="*/ 269081 h 397669"/>
                  <a:gd name="connsiteX18" fmla="*/ 514350 w 833438"/>
                  <a:gd name="connsiteY18" fmla="*/ 264319 h 397669"/>
                  <a:gd name="connsiteX19" fmla="*/ 507207 w 833438"/>
                  <a:gd name="connsiteY19" fmla="*/ 280987 h 397669"/>
                  <a:gd name="connsiteX20" fmla="*/ 502444 w 833438"/>
                  <a:gd name="connsiteY20" fmla="*/ 297656 h 397669"/>
                  <a:gd name="connsiteX21" fmla="*/ 514350 w 833438"/>
                  <a:gd name="connsiteY21" fmla="*/ 307181 h 397669"/>
                  <a:gd name="connsiteX22" fmla="*/ 547688 w 833438"/>
                  <a:gd name="connsiteY22" fmla="*/ 264319 h 397669"/>
                  <a:gd name="connsiteX23" fmla="*/ 554832 w 833438"/>
                  <a:gd name="connsiteY23" fmla="*/ 245269 h 397669"/>
                  <a:gd name="connsiteX24" fmla="*/ 566738 w 833438"/>
                  <a:gd name="connsiteY24" fmla="*/ 238125 h 397669"/>
                  <a:gd name="connsiteX25" fmla="*/ 592932 w 833438"/>
                  <a:gd name="connsiteY25" fmla="*/ 230981 h 397669"/>
                  <a:gd name="connsiteX26" fmla="*/ 626269 w 833438"/>
                  <a:gd name="connsiteY26" fmla="*/ 192881 h 397669"/>
                  <a:gd name="connsiteX27" fmla="*/ 671513 w 833438"/>
                  <a:gd name="connsiteY27" fmla="*/ 183356 h 397669"/>
                  <a:gd name="connsiteX28" fmla="*/ 716757 w 833438"/>
                  <a:gd name="connsiteY28" fmla="*/ 185737 h 397669"/>
                  <a:gd name="connsiteX29" fmla="*/ 738188 w 833438"/>
                  <a:gd name="connsiteY29" fmla="*/ 204787 h 397669"/>
                  <a:gd name="connsiteX30" fmla="*/ 762000 w 833438"/>
                  <a:gd name="connsiteY30" fmla="*/ 204787 h 397669"/>
                  <a:gd name="connsiteX31" fmla="*/ 762000 w 833438"/>
                  <a:gd name="connsiteY31" fmla="*/ 176212 h 397669"/>
                  <a:gd name="connsiteX32" fmla="*/ 781050 w 833438"/>
                  <a:gd name="connsiteY32" fmla="*/ 169069 h 397669"/>
                  <a:gd name="connsiteX33" fmla="*/ 823913 w 833438"/>
                  <a:gd name="connsiteY33" fmla="*/ 183356 h 397669"/>
                  <a:gd name="connsiteX34" fmla="*/ 833438 w 833438"/>
                  <a:gd name="connsiteY34" fmla="*/ 161925 h 397669"/>
                  <a:gd name="connsiteX35" fmla="*/ 828675 w 833438"/>
                  <a:gd name="connsiteY35" fmla="*/ 138112 h 397669"/>
                  <a:gd name="connsiteX36" fmla="*/ 807244 w 833438"/>
                  <a:gd name="connsiteY36" fmla="*/ 138112 h 397669"/>
                  <a:gd name="connsiteX37" fmla="*/ 802482 w 833438"/>
                  <a:gd name="connsiteY37" fmla="*/ 130969 h 397669"/>
                  <a:gd name="connsiteX38" fmla="*/ 795338 w 833438"/>
                  <a:gd name="connsiteY38" fmla="*/ 109537 h 397669"/>
                  <a:gd name="connsiteX39" fmla="*/ 764382 w 833438"/>
                  <a:gd name="connsiteY39" fmla="*/ 102394 h 397669"/>
                  <a:gd name="connsiteX40" fmla="*/ 745332 w 833438"/>
                  <a:gd name="connsiteY40" fmla="*/ 119062 h 397669"/>
                  <a:gd name="connsiteX41" fmla="*/ 723900 w 833438"/>
                  <a:gd name="connsiteY41" fmla="*/ 126206 h 397669"/>
                  <a:gd name="connsiteX42" fmla="*/ 695325 w 833438"/>
                  <a:gd name="connsiteY42" fmla="*/ 128587 h 397669"/>
                  <a:gd name="connsiteX43" fmla="*/ 666750 w 833438"/>
                  <a:gd name="connsiteY43" fmla="*/ 116681 h 397669"/>
                  <a:gd name="connsiteX44" fmla="*/ 681038 w 833438"/>
                  <a:gd name="connsiteY44" fmla="*/ 80962 h 397669"/>
                  <a:gd name="connsiteX45" fmla="*/ 683419 w 833438"/>
                  <a:gd name="connsiteY45" fmla="*/ 59531 h 397669"/>
                  <a:gd name="connsiteX46" fmla="*/ 671513 w 833438"/>
                  <a:gd name="connsiteY46" fmla="*/ 57150 h 397669"/>
                  <a:gd name="connsiteX47" fmla="*/ 647700 w 833438"/>
                  <a:gd name="connsiteY47" fmla="*/ 69056 h 397669"/>
                  <a:gd name="connsiteX48" fmla="*/ 628650 w 833438"/>
                  <a:gd name="connsiteY48" fmla="*/ 95250 h 397669"/>
                  <a:gd name="connsiteX49" fmla="*/ 581025 w 833438"/>
                  <a:gd name="connsiteY49" fmla="*/ 102394 h 397669"/>
                  <a:gd name="connsiteX50" fmla="*/ 533400 w 833438"/>
                  <a:gd name="connsiteY50" fmla="*/ 119062 h 397669"/>
                  <a:gd name="connsiteX51" fmla="*/ 502444 w 833438"/>
                  <a:gd name="connsiteY51" fmla="*/ 140494 h 397669"/>
                  <a:gd name="connsiteX52" fmla="*/ 492919 w 833438"/>
                  <a:gd name="connsiteY52" fmla="*/ 164306 h 397669"/>
                  <a:gd name="connsiteX53" fmla="*/ 478632 w 833438"/>
                  <a:gd name="connsiteY53" fmla="*/ 166687 h 397669"/>
                  <a:gd name="connsiteX54" fmla="*/ 442913 w 833438"/>
                  <a:gd name="connsiteY54" fmla="*/ 159544 h 397669"/>
                  <a:gd name="connsiteX55" fmla="*/ 388144 w 833438"/>
                  <a:gd name="connsiteY55" fmla="*/ 159544 h 397669"/>
                  <a:gd name="connsiteX56" fmla="*/ 350044 w 833438"/>
                  <a:gd name="connsiteY56" fmla="*/ 119062 h 397669"/>
                  <a:gd name="connsiteX57" fmla="*/ 326232 w 833438"/>
                  <a:gd name="connsiteY57" fmla="*/ 111919 h 397669"/>
                  <a:gd name="connsiteX58" fmla="*/ 288132 w 833438"/>
                  <a:gd name="connsiteY58" fmla="*/ 114300 h 397669"/>
                  <a:gd name="connsiteX59" fmla="*/ 259557 w 833438"/>
                  <a:gd name="connsiteY59" fmla="*/ 116681 h 397669"/>
                  <a:gd name="connsiteX60" fmla="*/ 250032 w 833438"/>
                  <a:gd name="connsiteY60" fmla="*/ 128587 h 397669"/>
                  <a:gd name="connsiteX61" fmla="*/ 238125 w 833438"/>
                  <a:gd name="connsiteY61" fmla="*/ 121444 h 397669"/>
                  <a:gd name="connsiteX62" fmla="*/ 235744 w 833438"/>
                  <a:gd name="connsiteY62" fmla="*/ 76200 h 397669"/>
                  <a:gd name="connsiteX63" fmla="*/ 252413 w 833438"/>
                  <a:gd name="connsiteY63" fmla="*/ 47625 h 397669"/>
                  <a:gd name="connsiteX64" fmla="*/ 285750 w 833438"/>
                  <a:gd name="connsiteY64" fmla="*/ 40481 h 397669"/>
                  <a:gd name="connsiteX65" fmla="*/ 280988 w 833438"/>
                  <a:gd name="connsiteY65" fmla="*/ 21431 h 397669"/>
                  <a:gd name="connsiteX66" fmla="*/ 304800 w 833438"/>
                  <a:gd name="connsiteY66" fmla="*/ 2381 h 397669"/>
                  <a:gd name="connsiteX67" fmla="*/ 273844 w 833438"/>
                  <a:gd name="connsiteY67" fmla="*/ 0 h 397669"/>
                  <a:gd name="connsiteX68" fmla="*/ 254794 w 833438"/>
                  <a:gd name="connsiteY68" fmla="*/ 21431 h 397669"/>
                  <a:gd name="connsiteX69" fmla="*/ 207169 w 833438"/>
                  <a:gd name="connsiteY69" fmla="*/ 26194 h 397669"/>
                  <a:gd name="connsiteX70" fmla="*/ 176213 w 833438"/>
                  <a:gd name="connsiteY70" fmla="*/ 54769 h 397669"/>
                  <a:gd name="connsiteX71" fmla="*/ 166688 w 833438"/>
                  <a:gd name="connsiteY71" fmla="*/ 88106 h 397669"/>
                  <a:gd name="connsiteX72" fmla="*/ 147638 w 833438"/>
                  <a:gd name="connsiteY72" fmla="*/ 109537 h 397669"/>
                  <a:gd name="connsiteX73" fmla="*/ 121444 w 833438"/>
                  <a:gd name="connsiteY73" fmla="*/ 116681 h 397669"/>
                  <a:gd name="connsiteX74" fmla="*/ 71438 w 833438"/>
                  <a:gd name="connsiteY74" fmla="*/ 159544 h 397669"/>
                  <a:gd name="connsiteX75" fmla="*/ 47625 w 833438"/>
                  <a:gd name="connsiteY75" fmla="*/ 161925 h 397669"/>
                  <a:gd name="connsiteX76" fmla="*/ 0 w 833438"/>
                  <a:gd name="connsiteY76" fmla="*/ 223837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3438" h="397669">
                    <a:moveTo>
                      <a:pt x="0" y="223837"/>
                    </a:moveTo>
                    <a:lnTo>
                      <a:pt x="90488" y="276225"/>
                    </a:lnTo>
                    <a:lnTo>
                      <a:pt x="154782" y="271462"/>
                    </a:lnTo>
                    <a:lnTo>
                      <a:pt x="290513" y="292894"/>
                    </a:lnTo>
                    <a:lnTo>
                      <a:pt x="309563" y="288131"/>
                    </a:lnTo>
                    <a:lnTo>
                      <a:pt x="335757" y="328612"/>
                    </a:lnTo>
                    <a:lnTo>
                      <a:pt x="369094" y="321469"/>
                    </a:lnTo>
                    <a:lnTo>
                      <a:pt x="352425" y="354806"/>
                    </a:lnTo>
                    <a:lnTo>
                      <a:pt x="381000" y="397669"/>
                    </a:lnTo>
                    <a:lnTo>
                      <a:pt x="402432" y="376237"/>
                    </a:lnTo>
                    <a:lnTo>
                      <a:pt x="423863" y="342900"/>
                    </a:lnTo>
                    <a:lnTo>
                      <a:pt x="447675" y="304800"/>
                    </a:lnTo>
                    <a:lnTo>
                      <a:pt x="452438" y="273844"/>
                    </a:lnTo>
                    <a:lnTo>
                      <a:pt x="452438" y="273844"/>
                    </a:lnTo>
                    <a:lnTo>
                      <a:pt x="469107" y="278606"/>
                    </a:lnTo>
                    <a:lnTo>
                      <a:pt x="471488" y="290512"/>
                    </a:lnTo>
                    <a:lnTo>
                      <a:pt x="476250" y="297656"/>
                    </a:lnTo>
                    <a:lnTo>
                      <a:pt x="490538" y="269081"/>
                    </a:lnTo>
                    <a:lnTo>
                      <a:pt x="514350" y="264319"/>
                    </a:lnTo>
                    <a:lnTo>
                      <a:pt x="507207" y="280987"/>
                    </a:lnTo>
                    <a:lnTo>
                      <a:pt x="502444" y="297656"/>
                    </a:lnTo>
                    <a:lnTo>
                      <a:pt x="514350" y="307181"/>
                    </a:lnTo>
                    <a:lnTo>
                      <a:pt x="547688" y="264319"/>
                    </a:lnTo>
                    <a:lnTo>
                      <a:pt x="554832" y="245269"/>
                    </a:lnTo>
                    <a:lnTo>
                      <a:pt x="566738" y="238125"/>
                    </a:lnTo>
                    <a:lnTo>
                      <a:pt x="592932" y="230981"/>
                    </a:lnTo>
                    <a:lnTo>
                      <a:pt x="626269" y="192881"/>
                    </a:lnTo>
                    <a:lnTo>
                      <a:pt x="671513" y="183356"/>
                    </a:lnTo>
                    <a:lnTo>
                      <a:pt x="716757" y="185737"/>
                    </a:lnTo>
                    <a:lnTo>
                      <a:pt x="738188" y="204787"/>
                    </a:lnTo>
                    <a:lnTo>
                      <a:pt x="762000" y="204787"/>
                    </a:lnTo>
                    <a:lnTo>
                      <a:pt x="762000" y="176212"/>
                    </a:lnTo>
                    <a:lnTo>
                      <a:pt x="781050" y="169069"/>
                    </a:lnTo>
                    <a:lnTo>
                      <a:pt x="823913" y="183356"/>
                    </a:lnTo>
                    <a:lnTo>
                      <a:pt x="833438" y="161925"/>
                    </a:lnTo>
                    <a:lnTo>
                      <a:pt x="828675" y="138112"/>
                    </a:lnTo>
                    <a:lnTo>
                      <a:pt x="807244" y="138112"/>
                    </a:lnTo>
                    <a:lnTo>
                      <a:pt x="802482" y="130969"/>
                    </a:lnTo>
                    <a:lnTo>
                      <a:pt x="795338" y="109537"/>
                    </a:lnTo>
                    <a:lnTo>
                      <a:pt x="764382" y="102394"/>
                    </a:lnTo>
                    <a:lnTo>
                      <a:pt x="745332" y="119062"/>
                    </a:lnTo>
                    <a:lnTo>
                      <a:pt x="723900" y="126206"/>
                    </a:lnTo>
                    <a:lnTo>
                      <a:pt x="695325" y="128587"/>
                    </a:lnTo>
                    <a:lnTo>
                      <a:pt x="666750" y="116681"/>
                    </a:lnTo>
                    <a:lnTo>
                      <a:pt x="681038" y="80962"/>
                    </a:lnTo>
                    <a:lnTo>
                      <a:pt x="683419" y="59531"/>
                    </a:lnTo>
                    <a:lnTo>
                      <a:pt x="671513" y="57150"/>
                    </a:lnTo>
                    <a:lnTo>
                      <a:pt x="647700" y="69056"/>
                    </a:lnTo>
                    <a:lnTo>
                      <a:pt x="628650" y="95250"/>
                    </a:lnTo>
                    <a:lnTo>
                      <a:pt x="581025" y="102394"/>
                    </a:lnTo>
                    <a:lnTo>
                      <a:pt x="533400" y="119062"/>
                    </a:lnTo>
                    <a:lnTo>
                      <a:pt x="502444" y="140494"/>
                    </a:lnTo>
                    <a:lnTo>
                      <a:pt x="492919" y="164306"/>
                    </a:lnTo>
                    <a:lnTo>
                      <a:pt x="478632" y="166687"/>
                    </a:lnTo>
                    <a:lnTo>
                      <a:pt x="442913" y="159544"/>
                    </a:lnTo>
                    <a:lnTo>
                      <a:pt x="388144" y="159544"/>
                    </a:lnTo>
                    <a:lnTo>
                      <a:pt x="350044" y="119062"/>
                    </a:lnTo>
                    <a:lnTo>
                      <a:pt x="326232" y="111919"/>
                    </a:lnTo>
                    <a:lnTo>
                      <a:pt x="288132" y="114300"/>
                    </a:lnTo>
                    <a:lnTo>
                      <a:pt x="259557" y="116681"/>
                    </a:lnTo>
                    <a:lnTo>
                      <a:pt x="250032" y="128587"/>
                    </a:lnTo>
                    <a:lnTo>
                      <a:pt x="238125" y="121444"/>
                    </a:lnTo>
                    <a:lnTo>
                      <a:pt x="235744" y="76200"/>
                    </a:lnTo>
                    <a:lnTo>
                      <a:pt x="252413" y="47625"/>
                    </a:lnTo>
                    <a:lnTo>
                      <a:pt x="285750" y="40481"/>
                    </a:lnTo>
                    <a:lnTo>
                      <a:pt x="280988" y="21431"/>
                    </a:lnTo>
                    <a:lnTo>
                      <a:pt x="304800" y="2381"/>
                    </a:lnTo>
                    <a:lnTo>
                      <a:pt x="273844" y="0"/>
                    </a:lnTo>
                    <a:lnTo>
                      <a:pt x="254794" y="21431"/>
                    </a:lnTo>
                    <a:lnTo>
                      <a:pt x="207169" y="26194"/>
                    </a:lnTo>
                    <a:lnTo>
                      <a:pt x="176213" y="54769"/>
                    </a:lnTo>
                    <a:lnTo>
                      <a:pt x="166688" y="88106"/>
                    </a:lnTo>
                    <a:lnTo>
                      <a:pt x="147638" y="109537"/>
                    </a:lnTo>
                    <a:lnTo>
                      <a:pt x="121444" y="116681"/>
                    </a:lnTo>
                    <a:lnTo>
                      <a:pt x="71438" y="159544"/>
                    </a:lnTo>
                    <a:lnTo>
                      <a:pt x="47625" y="161925"/>
                    </a:lnTo>
                    <a:lnTo>
                      <a:pt x="0" y="223837"/>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2" name="Freeform 3102">
                <a:extLst>
                  <a:ext uri="{FF2B5EF4-FFF2-40B4-BE49-F238E27FC236}">
                    <a16:creationId xmlns:a16="http://schemas.microsoft.com/office/drawing/2014/main" id="{B4612B0D-8545-4589-AD9A-46A726CC7CC5}"/>
                  </a:ext>
                </a:extLst>
              </p:cNvPr>
              <p:cNvSpPr/>
              <p:nvPr/>
            </p:nvSpPr>
            <p:spPr>
              <a:xfrm>
                <a:off x="5938838" y="1557338"/>
                <a:ext cx="592931" cy="785812"/>
              </a:xfrm>
              <a:custGeom>
                <a:avLst/>
                <a:gdLst>
                  <a:gd name="connsiteX0" fmla="*/ 78581 w 592931"/>
                  <a:gd name="connsiteY0" fmla="*/ 130968 h 785812"/>
                  <a:gd name="connsiteX1" fmla="*/ 30956 w 592931"/>
                  <a:gd name="connsiteY1" fmla="*/ 190500 h 785812"/>
                  <a:gd name="connsiteX2" fmla="*/ 21431 w 592931"/>
                  <a:gd name="connsiteY2" fmla="*/ 219075 h 785812"/>
                  <a:gd name="connsiteX3" fmla="*/ 9525 w 592931"/>
                  <a:gd name="connsiteY3" fmla="*/ 261937 h 785812"/>
                  <a:gd name="connsiteX4" fmla="*/ 16668 w 592931"/>
                  <a:gd name="connsiteY4" fmla="*/ 292893 h 785812"/>
                  <a:gd name="connsiteX5" fmla="*/ 0 w 592931"/>
                  <a:gd name="connsiteY5" fmla="*/ 342900 h 785812"/>
                  <a:gd name="connsiteX6" fmla="*/ 0 w 592931"/>
                  <a:gd name="connsiteY6" fmla="*/ 359568 h 785812"/>
                  <a:gd name="connsiteX7" fmla="*/ 16668 w 592931"/>
                  <a:gd name="connsiteY7" fmla="*/ 390525 h 785812"/>
                  <a:gd name="connsiteX8" fmla="*/ 7143 w 592931"/>
                  <a:gd name="connsiteY8" fmla="*/ 431006 h 785812"/>
                  <a:gd name="connsiteX9" fmla="*/ 33337 w 592931"/>
                  <a:gd name="connsiteY9" fmla="*/ 459581 h 785812"/>
                  <a:gd name="connsiteX10" fmla="*/ 52387 w 592931"/>
                  <a:gd name="connsiteY10" fmla="*/ 488156 h 785812"/>
                  <a:gd name="connsiteX11" fmla="*/ 66675 w 592931"/>
                  <a:gd name="connsiteY11" fmla="*/ 521493 h 785812"/>
                  <a:gd name="connsiteX12" fmla="*/ 71437 w 592931"/>
                  <a:gd name="connsiteY12" fmla="*/ 561975 h 785812"/>
                  <a:gd name="connsiteX13" fmla="*/ 78581 w 592931"/>
                  <a:gd name="connsiteY13" fmla="*/ 628650 h 785812"/>
                  <a:gd name="connsiteX14" fmla="*/ 38100 w 592931"/>
                  <a:gd name="connsiteY14" fmla="*/ 785812 h 785812"/>
                  <a:gd name="connsiteX15" fmla="*/ 61912 w 592931"/>
                  <a:gd name="connsiteY15" fmla="*/ 785812 h 785812"/>
                  <a:gd name="connsiteX16" fmla="*/ 304800 w 592931"/>
                  <a:gd name="connsiteY16" fmla="*/ 731043 h 785812"/>
                  <a:gd name="connsiteX17" fmla="*/ 311943 w 592931"/>
                  <a:gd name="connsiteY17" fmla="*/ 752475 h 785812"/>
                  <a:gd name="connsiteX18" fmla="*/ 504825 w 592931"/>
                  <a:gd name="connsiteY18" fmla="*/ 697706 h 785812"/>
                  <a:gd name="connsiteX19" fmla="*/ 523875 w 592931"/>
                  <a:gd name="connsiteY19" fmla="*/ 673893 h 785812"/>
                  <a:gd name="connsiteX20" fmla="*/ 535781 w 592931"/>
                  <a:gd name="connsiteY20" fmla="*/ 635793 h 785812"/>
                  <a:gd name="connsiteX21" fmla="*/ 519112 w 592931"/>
                  <a:gd name="connsiteY21" fmla="*/ 611981 h 785812"/>
                  <a:gd name="connsiteX22" fmla="*/ 535781 w 592931"/>
                  <a:gd name="connsiteY22" fmla="*/ 583406 h 785812"/>
                  <a:gd name="connsiteX23" fmla="*/ 578643 w 592931"/>
                  <a:gd name="connsiteY23" fmla="*/ 540543 h 785812"/>
                  <a:gd name="connsiteX24" fmla="*/ 592931 w 592931"/>
                  <a:gd name="connsiteY24" fmla="*/ 495300 h 785812"/>
                  <a:gd name="connsiteX25" fmla="*/ 585787 w 592931"/>
                  <a:gd name="connsiteY25" fmla="*/ 423862 h 785812"/>
                  <a:gd name="connsiteX26" fmla="*/ 554831 w 592931"/>
                  <a:gd name="connsiteY26" fmla="*/ 357187 h 785812"/>
                  <a:gd name="connsiteX27" fmla="*/ 531018 w 592931"/>
                  <a:gd name="connsiteY27" fmla="*/ 292893 h 785812"/>
                  <a:gd name="connsiteX28" fmla="*/ 500062 w 592931"/>
                  <a:gd name="connsiteY28" fmla="*/ 271462 h 785812"/>
                  <a:gd name="connsiteX29" fmla="*/ 452437 w 592931"/>
                  <a:gd name="connsiteY29" fmla="*/ 271462 h 785812"/>
                  <a:gd name="connsiteX30" fmla="*/ 416718 w 592931"/>
                  <a:gd name="connsiteY30" fmla="*/ 330993 h 785812"/>
                  <a:gd name="connsiteX31" fmla="*/ 404812 w 592931"/>
                  <a:gd name="connsiteY31" fmla="*/ 350043 h 785812"/>
                  <a:gd name="connsiteX32" fmla="*/ 404812 w 592931"/>
                  <a:gd name="connsiteY32" fmla="*/ 350043 h 785812"/>
                  <a:gd name="connsiteX33" fmla="*/ 364331 w 592931"/>
                  <a:gd name="connsiteY33" fmla="*/ 342900 h 785812"/>
                  <a:gd name="connsiteX34" fmla="*/ 366712 w 592931"/>
                  <a:gd name="connsiteY34" fmla="*/ 311943 h 785812"/>
                  <a:gd name="connsiteX35" fmla="*/ 376237 w 592931"/>
                  <a:gd name="connsiteY35" fmla="*/ 290512 h 785812"/>
                  <a:gd name="connsiteX36" fmla="*/ 388143 w 592931"/>
                  <a:gd name="connsiteY36" fmla="*/ 269081 h 785812"/>
                  <a:gd name="connsiteX37" fmla="*/ 395287 w 592931"/>
                  <a:gd name="connsiteY37" fmla="*/ 252412 h 785812"/>
                  <a:gd name="connsiteX38" fmla="*/ 411956 w 592931"/>
                  <a:gd name="connsiteY38" fmla="*/ 202406 h 785812"/>
                  <a:gd name="connsiteX39" fmla="*/ 400050 w 592931"/>
                  <a:gd name="connsiteY39" fmla="*/ 123825 h 785812"/>
                  <a:gd name="connsiteX40" fmla="*/ 371475 w 592931"/>
                  <a:gd name="connsiteY40" fmla="*/ 100012 h 785812"/>
                  <a:gd name="connsiteX41" fmla="*/ 373856 w 592931"/>
                  <a:gd name="connsiteY41" fmla="*/ 88106 h 785812"/>
                  <a:gd name="connsiteX42" fmla="*/ 381000 w 592931"/>
                  <a:gd name="connsiteY42" fmla="*/ 71437 h 785812"/>
                  <a:gd name="connsiteX43" fmla="*/ 376237 w 592931"/>
                  <a:gd name="connsiteY43" fmla="*/ 59531 h 785812"/>
                  <a:gd name="connsiteX44" fmla="*/ 340518 w 592931"/>
                  <a:gd name="connsiteY44" fmla="*/ 52387 h 785812"/>
                  <a:gd name="connsiteX45" fmla="*/ 321468 w 592931"/>
                  <a:gd name="connsiteY45" fmla="*/ 42862 h 785812"/>
                  <a:gd name="connsiteX46" fmla="*/ 311943 w 592931"/>
                  <a:gd name="connsiteY46" fmla="*/ 30956 h 785812"/>
                  <a:gd name="connsiteX47" fmla="*/ 283368 w 592931"/>
                  <a:gd name="connsiteY47" fmla="*/ 35718 h 785812"/>
                  <a:gd name="connsiteX48" fmla="*/ 261937 w 592931"/>
                  <a:gd name="connsiteY48" fmla="*/ 28575 h 785812"/>
                  <a:gd name="connsiteX49" fmla="*/ 238125 w 592931"/>
                  <a:gd name="connsiteY49" fmla="*/ 14287 h 785812"/>
                  <a:gd name="connsiteX50" fmla="*/ 211931 w 592931"/>
                  <a:gd name="connsiteY50" fmla="*/ 21431 h 785812"/>
                  <a:gd name="connsiteX51" fmla="*/ 197643 w 592931"/>
                  <a:gd name="connsiteY51" fmla="*/ 19050 h 785812"/>
                  <a:gd name="connsiteX52" fmla="*/ 169068 w 592931"/>
                  <a:gd name="connsiteY52" fmla="*/ 0 h 785812"/>
                  <a:gd name="connsiteX53" fmla="*/ 142875 w 592931"/>
                  <a:gd name="connsiteY53" fmla="*/ 30956 h 785812"/>
                  <a:gd name="connsiteX54" fmla="*/ 135731 w 592931"/>
                  <a:gd name="connsiteY54" fmla="*/ 66675 h 785812"/>
                  <a:gd name="connsiteX55" fmla="*/ 135731 w 592931"/>
                  <a:gd name="connsiteY55" fmla="*/ 71437 h 785812"/>
                  <a:gd name="connsiteX56" fmla="*/ 154781 w 592931"/>
                  <a:gd name="connsiteY56" fmla="*/ 76200 h 785812"/>
                  <a:gd name="connsiteX57" fmla="*/ 133350 w 592931"/>
                  <a:gd name="connsiteY57" fmla="*/ 90487 h 785812"/>
                  <a:gd name="connsiteX58" fmla="*/ 78581 w 592931"/>
                  <a:gd name="connsiteY58" fmla="*/ 130968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92931" h="785812">
                    <a:moveTo>
                      <a:pt x="78581" y="130968"/>
                    </a:moveTo>
                    <a:lnTo>
                      <a:pt x="30956" y="190500"/>
                    </a:lnTo>
                    <a:lnTo>
                      <a:pt x="21431" y="219075"/>
                    </a:lnTo>
                    <a:lnTo>
                      <a:pt x="9525" y="261937"/>
                    </a:lnTo>
                    <a:lnTo>
                      <a:pt x="16668" y="292893"/>
                    </a:lnTo>
                    <a:lnTo>
                      <a:pt x="0" y="342900"/>
                    </a:lnTo>
                    <a:lnTo>
                      <a:pt x="0" y="359568"/>
                    </a:lnTo>
                    <a:lnTo>
                      <a:pt x="16668" y="390525"/>
                    </a:lnTo>
                    <a:lnTo>
                      <a:pt x="7143" y="431006"/>
                    </a:lnTo>
                    <a:lnTo>
                      <a:pt x="33337" y="459581"/>
                    </a:lnTo>
                    <a:lnTo>
                      <a:pt x="52387" y="488156"/>
                    </a:lnTo>
                    <a:lnTo>
                      <a:pt x="66675" y="521493"/>
                    </a:lnTo>
                    <a:lnTo>
                      <a:pt x="71437" y="561975"/>
                    </a:lnTo>
                    <a:lnTo>
                      <a:pt x="78581" y="628650"/>
                    </a:lnTo>
                    <a:lnTo>
                      <a:pt x="38100" y="785812"/>
                    </a:lnTo>
                    <a:lnTo>
                      <a:pt x="61912" y="785812"/>
                    </a:lnTo>
                    <a:lnTo>
                      <a:pt x="304800" y="731043"/>
                    </a:lnTo>
                    <a:lnTo>
                      <a:pt x="311943" y="752475"/>
                    </a:lnTo>
                    <a:lnTo>
                      <a:pt x="504825" y="697706"/>
                    </a:lnTo>
                    <a:lnTo>
                      <a:pt x="523875" y="673893"/>
                    </a:lnTo>
                    <a:lnTo>
                      <a:pt x="535781" y="635793"/>
                    </a:lnTo>
                    <a:lnTo>
                      <a:pt x="519112" y="611981"/>
                    </a:lnTo>
                    <a:lnTo>
                      <a:pt x="535781" y="583406"/>
                    </a:lnTo>
                    <a:lnTo>
                      <a:pt x="578643" y="540543"/>
                    </a:lnTo>
                    <a:lnTo>
                      <a:pt x="592931" y="495300"/>
                    </a:lnTo>
                    <a:lnTo>
                      <a:pt x="585787" y="423862"/>
                    </a:lnTo>
                    <a:lnTo>
                      <a:pt x="554831" y="357187"/>
                    </a:lnTo>
                    <a:lnTo>
                      <a:pt x="531018" y="292893"/>
                    </a:lnTo>
                    <a:lnTo>
                      <a:pt x="500062" y="271462"/>
                    </a:lnTo>
                    <a:lnTo>
                      <a:pt x="452437" y="271462"/>
                    </a:lnTo>
                    <a:lnTo>
                      <a:pt x="416718" y="330993"/>
                    </a:lnTo>
                    <a:lnTo>
                      <a:pt x="404812" y="350043"/>
                    </a:lnTo>
                    <a:lnTo>
                      <a:pt x="404812" y="350043"/>
                    </a:lnTo>
                    <a:lnTo>
                      <a:pt x="364331" y="342900"/>
                    </a:lnTo>
                    <a:lnTo>
                      <a:pt x="366712" y="311943"/>
                    </a:lnTo>
                    <a:lnTo>
                      <a:pt x="376237" y="290512"/>
                    </a:lnTo>
                    <a:lnTo>
                      <a:pt x="388143" y="269081"/>
                    </a:lnTo>
                    <a:lnTo>
                      <a:pt x="395287" y="252412"/>
                    </a:lnTo>
                    <a:lnTo>
                      <a:pt x="411956" y="202406"/>
                    </a:lnTo>
                    <a:lnTo>
                      <a:pt x="400050" y="123825"/>
                    </a:lnTo>
                    <a:lnTo>
                      <a:pt x="371475" y="100012"/>
                    </a:lnTo>
                    <a:lnTo>
                      <a:pt x="373856" y="88106"/>
                    </a:lnTo>
                    <a:lnTo>
                      <a:pt x="381000" y="71437"/>
                    </a:lnTo>
                    <a:lnTo>
                      <a:pt x="376237" y="59531"/>
                    </a:lnTo>
                    <a:lnTo>
                      <a:pt x="340518" y="52387"/>
                    </a:lnTo>
                    <a:lnTo>
                      <a:pt x="321468" y="42862"/>
                    </a:lnTo>
                    <a:lnTo>
                      <a:pt x="311943" y="30956"/>
                    </a:lnTo>
                    <a:lnTo>
                      <a:pt x="283368" y="35718"/>
                    </a:lnTo>
                    <a:lnTo>
                      <a:pt x="261937" y="28575"/>
                    </a:lnTo>
                    <a:lnTo>
                      <a:pt x="238125" y="14287"/>
                    </a:lnTo>
                    <a:lnTo>
                      <a:pt x="211931" y="21431"/>
                    </a:lnTo>
                    <a:lnTo>
                      <a:pt x="197643" y="19050"/>
                    </a:lnTo>
                    <a:lnTo>
                      <a:pt x="169068" y="0"/>
                    </a:lnTo>
                    <a:lnTo>
                      <a:pt x="142875" y="30956"/>
                    </a:lnTo>
                    <a:lnTo>
                      <a:pt x="135731" y="66675"/>
                    </a:lnTo>
                    <a:lnTo>
                      <a:pt x="135731" y="71437"/>
                    </a:lnTo>
                    <a:lnTo>
                      <a:pt x="154781" y="76200"/>
                    </a:lnTo>
                    <a:lnTo>
                      <a:pt x="133350" y="90487"/>
                    </a:lnTo>
                    <a:lnTo>
                      <a:pt x="78581" y="130968"/>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grpSp>
          <p:nvGrpSpPr>
            <p:cNvPr id="52" name="Group 3106">
              <a:extLst>
                <a:ext uri="{FF2B5EF4-FFF2-40B4-BE49-F238E27FC236}">
                  <a16:creationId xmlns:a16="http://schemas.microsoft.com/office/drawing/2014/main" id="{6F3A7B7C-F373-4C77-9F80-A3E6E66A3068}"/>
                </a:ext>
              </a:extLst>
            </p:cNvPr>
            <p:cNvGrpSpPr/>
            <p:nvPr/>
          </p:nvGrpSpPr>
          <p:grpSpPr>
            <a:xfrm>
              <a:off x="8535566" y="1694880"/>
              <a:ext cx="1193006" cy="831057"/>
              <a:chOff x="6893719" y="1221581"/>
              <a:chExt cx="1193006" cy="831057"/>
            </a:xfrm>
            <a:solidFill>
              <a:schemeClr val="accent1"/>
            </a:solidFill>
          </p:grpSpPr>
          <p:sp>
            <p:nvSpPr>
              <p:cNvPr id="59" name="Freeform 3104">
                <a:extLst>
                  <a:ext uri="{FF2B5EF4-FFF2-40B4-BE49-F238E27FC236}">
                    <a16:creationId xmlns:a16="http://schemas.microsoft.com/office/drawing/2014/main" id="{E5FF170F-98CA-4CDD-9DB6-63D2C6C97289}"/>
                  </a:ext>
                </a:extLst>
              </p:cNvPr>
              <p:cNvSpPr/>
              <p:nvPr/>
            </p:nvSpPr>
            <p:spPr>
              <a:xfrm>
                <a:off x="6893719" y="1221581"/>
                <a:ext cx="978694" cy="831057"/>
              </a:xfrm>
              <a:custGeom>
                <a:avLst/>
                <a:gdLst>
                  <a:gd name="connsiteX0" fmla="*/ 0 w 978694"/>
                  <a:gd name="connsiteY0" fmla="*/ 831057 h 831057"/>
                  <a:gd name="connsiteX1" fmla="*/ 657225 w 978694"/>
                  <a:gd name="connsiteY1" fmla="*/ 647700 h 831057"/>
                  <a:gd name="connsiteX2" fmla="*/ 709612 w 978694"/>
                  <a:gd name="connsiteY2" fmla="*/ 673894 h 831057"/>
                  <a:gd name="connsiteX3" fmla="*/ 769144 w 978694"/>
                  <a:gd name="connsiteY3" fmla="*/ 733425 h 831057"/>
                  <a:gd name="connsiteX4" fmla="*/ 821531 w 978694"/>
                  <a:gd name="connsiteY4" fmla="*/ 733425 h 831057"/>
                  <a:gd name="connsiteX5" fmla="*/ 866775 w 978694"/>
                  <a:gd name="connsiteY5" fmla="*/ 747713 h 831057"/>
                  <a:gd name="connsiteX6" fmla="*/ 909637 w 978694"/>
                  <a:gd name="connsiteY6" fmla="*/ 745332 h 831057"/>
                  <a:gd name="connsiteX7" fmla="*/ 942975 w 978694"/>
                  <a:gd name="connsiteY7" fmla="*/ 757238 h 831057"/>
                  <a:gd name="connsiteX8" fmla="*/ 962025 w 978694"/>
                  <a:gd name="connsiteY8" fmla="*/ 747713 h 831057"/>
                  <a:gd name="connsiteX9" fmla="*/ 978694 w 978694"/>
                  <a:gd name="connsiteY9" fmla="*/ 690563 h 831057"/>
                  <a:gd name="connsiteX10" fmla="*/ 919162 w 978694"/>
                  <a:gd name="connsiteY10" fmla="*/ 581025 h 831057"/>
                  <a:gd name="connsiteX11" fmla="*/ 912019 w 978694"/>
                  <a:gd name="connsiteY11" fmla="*/ 507207 h 831057"/>
                  <a:gd name="connsiteX12" fmla="*/ 895350 w 978694"/>
                  <a:gd name="connsiteY12" fmla="*/ 471488 h 831057"/>
                  <a:gd name="connsiteX13" fmla="*/ 890587 w 978694"/>
                  <a:gd name="connsiteY13" fmla="*/ 383382 h 831057"/>
                  <a:gd name="connsiteX14" fmla="*/ 833437 w 978694"/>
                  <a:gd name="connsiteY14" fmla="*/ 204788 h 831057"/>
                  <a:gd name="connsiteX15" fmla="*/ 800100 w 978694"/>
                  <a:gd name="connsiteY15" fmla="*/ 176213 h 831057"/>
                  <a:gd name="connsiteX16" fmla="*/ 769144 w 978694"/>
                  <a:gd name="connsiteY16" fmla="*/ 85725 h 831057"/>
                  <a:gd name="connsiteX17" fmla="*/ 757237 w 978694"/>
                  <a:gd name="connsiteY17" fmla="*/ 50007 h 831057"/>
                  <a:gd name="connsiteX18" fmla="*/ 740569 w 978694"/>
                  <a:gd name="connsiteY18" fmla="*/ 0 h 831057"/>
                  <a:gd name="connsiteX19" fmla="*/ 528637 w 978694"/>
                  <a:gd name="connsiteY19" fmla="*/ 83344 h 831057"/>
                  <a:gd name="connsiteX20" fmla="*/ 485775 w 978694"/>
                  <a:gd name="connsiteY20" fmla="*/ 123825 h 831057"/>
                  <a:gd name="connsiteX21" fmla="*/ 471487 w 978694"/>
                  <a:gd name="connsiteY21" fmla="*/ 178594 h 831057"/>
                  <a:gd name="connsiteX22" fmla="*/ 471487 w 978694"/>
                  <a:gd name="connsiteY22" fmla="*/ 221457 h 831057"/>
                  <a:gd name="connsiteX23" fmla="*/ 461962 w 978694"/>
                  <a:gd name="connsiteY23" fmla="*/ 242888 h 831057"/>
                  <a:gd name="connsiteX24" fmla="*/ 421481 w 978694"/>
                  <a:gd name="connsiteY24" fmla="*/ 278607 h 831057"/>
                  <a:gd name="connsiteX25" fmla="*/ 411956 w 978694"/>
                  <a:gd name="connsiteY25" fmla="*/ 302419 h 831057"/>
                  <a:gd name="connsiteX26" fmla="*/ 411956 w 978694"/>
                  <a:gd name="connsiteY26" fmla="*/ 302419 h 831057"/>
                  <a:gd name="connsiteX27" fmla="*/ 435769 w 978694"/>
                  <a:gd name="connsiteY27" fmla="*/ 307182 h 831057"/>
                  <a:gd name="connsiteX28" fmla="*/ 457200 w 978694"/>
                  <a:gd name="connsiteY28" fmla="*/ 326232 h 831057"/>
                  <a:gd name="connsiteX29" fmla="*/ 435769 w 978694"/>
                  <a:gd name="connsiteY29" fmla="*/ 369094 h 831057"/>
                  <a:gd name="connsiteX30" fmla="*/ 466725 w 978694"/>
                  <a:gd name="connsiteY30" fmla="*/ 400050 h 831057"/>
                  <a:gd name="connsiteX31" fmla="*/ 461962 w 978694"/>
                  <a:gd name="connsiteY31" fmla="*/ 431007 h 831057"/>
                  <a:gd name="connsiteX32" fmla="*/ 426244 w 978694"/>
                  <a:gd name="connsiteY32" fmla="*/ 433388 h 831057"/>
                  <a:gd name="connsiteX33" fmla="*/ 373856 w 978694"/>
                  <a:gd name="connsiteY33" fmla="*/ 483394 h 831057"/>
                  <a:gd name="connsiteX34" fmla="*/ 330994 w 978694"/>
                  <a:gd name="connsiteY34" fmla="*/ 507207 h 831057"/>
                  <a:gd name="connsiteX35" fmla="*/ 309562 w 978694"/>
                  <a:gd name="connsiteY35" fmla="*/ 526257 h 831057"/>
                  <a:gd name="connsiteX36" fmla="*/ 283369 w 978694"/>
                  <a:gd name="connsiteY36" fmla="*/ 526257 h 831057"/>
                  <a:gd name="connsiteX37" fmla="*/ 235744 w 978694"/>
                  <a:gd name="connsiteY37" fmla="*/ 523875 h 831057"/>
                  <a:gd name="connsiteX38" fmla="*/ 178594 w 978694"/>
                  <a:gd name="connsiteY38" fmla="*/ 547688 h 831057"/>
                  <a:gd name="connsiteX39" fmla="*/ 123825 w 978694"/>
                  <a:gd name="connsiteY39" fmla="*/ 569119 h 831057"/>
                  <a:gd name="connsiteX40" fmla="*/ 123825 w 978694"/>
                  <a:gd name="connsiteY40" fmla="*/ 569119 h 831057"/>
                  <a:gd name="connsiteX41" fmla="*/ 109537 w 978694"/>
                  <a:gd name="connsiteY41" fmla="*/ 633413 h 831057"/>
                  <a:gd name="connsiteX42" fmla="*/ 109537 w 978694"/>
                  <a:gd name="connsiteY42" fmla="*/ 633413 h 831057"/>
                  <a:gd name="connsiteX43" fmla="*/ 140494 w 978694"/>
                  <a:gd name="connsiteY43" fmla="*/ 640557 h 831057"/>
                  <a:gd name="connsiteX44" fmla="*/ 147637 w 978694"/>
                  <a:gd name="connsiteY44" fmla="*/ 671513 h 831057"/>
                  <a:gd name="connsiteX45" fmla="*/ 138112 w 978694"/>
                  <a:gd name="connsiteY45" fmla="*/ 702469 h 831057"/>
                  <a:gd name="connsiteX46" fmla="*/ 0 w 978694"/>
                  <a:gd name="connsiteY46" fmla="*/ 831057 h 8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8694" h="831057">
                    <a:moveTo>
                      <a:pt x="0" y="831057"/>
                    </a:moveTo>
                    <a:lnTo>
                      <a:pt x="657225" y="647700"/>
                    </a:lnTo>
                    <a:lnTo>
                      <a:pt x="709612" y="673894"/>
                    </a:lnTo>
                    <a:lnTo>
                      <a:pt x="769144" y="733425"/>
                    </a:lnTo>
                    <a:lnTo>
                      <a:pt x="821531" y="733425"/>
                    </a:lnTo>
                    <a:lnTo>
                      <a:pt x="866775" y="747713"/>
                    </a:lnTo>
                    <a:lnTo>
                      <a:pt x="909637" y="745332"/>
                    </a:lnTo>
                    <a:lnTo>
                      <a:pt x="942975" y="757238"/>
                    </a:lnTo>
                    <a:lnTo>
                      <a:pt x="962025" y="747713"/>
                    </a:lnTo>
                    <a:lnTo>
                      <a:pt x="978694" y="690563"/>
                    </a:lnTo>
                    <a:lnTo>
                      <a:pt x="919162" y="581025"/>
                    </a:lnTo>
                    <a:lnTo>
                      <a:pt x="912019" y="507207"/>
                    </a:lnTo>
                    <a:lnTo>
                      <a:pt x="895350" y="471488"/>
                    </a:lnTo>
                    <a:lnTo>
                      <a:pt x="890587" y="383382"/>
                    </a:lnTo>
                    <a:lnTo>
                      <a:pt x="833437" y="204788"/>
                    </a:lnTo>
                    <a:lnTo>
                      <a:pt x="800100" y="176213"/>
                    </a:lnTo>
                    <a:lnTo>
                      <a:pt x="769144" y="85725"/>
                    </a:lnTo>
                    <a:lnTo>
                      <a:pt x="757237" y="50007"/>
                    </a:lnTo>
                    <a:lnTo>
                      <a:pt x="740569" y="0"/>
                    </a:lnTo>
                    <a:lnTo>
                      <a:pt x="528637" y="83344"/>
                    </a:lnTo>
                    <a:lnTo>
                      <a:pt x="485775" y="123825"/>
                    </a:lnTo>
                    <a:lnTo>
                      <a:pt x="471487" y="178594"/>
                    </a:lnTo>
                    <a:lnTo>
                      <a:pt x="471487" y="221457"/>
                    </a:lnTo>
                    <a:lnTo>
                      <a:pt x="461962" y="242888"/>
                    </a:lnTo>
                    <a:lnTo>
                      <a:pt x="421481" y="278607"/>
                    </a:lnTo>
                    <a:lnTo>
                      <a:pt x="411956" y="302419"/>
                    </a:lnTo>
                    <a:lnTo>
                      <a:pt x="411956" y="302419"/>
                    </a:lnTo>
                    <a:lnTo>
                      <a:pt x="435769" y="307182"/>
                    </a:lnTo>
                    <a:lnTo>
                      <a:pt x="457200" y="326232"/>
                    </a:lnTo>
                    <a:lnTo>
                      <a:pt x="435769" y="369094"/>
                    </a:lnTo>
                    <a:lnTo>
                      <a:pt x="466725" y="400050"/>
                    </a:lnTo>
                    <a:lnTo>
                      <a:pt x="461962" y="431007"/>
                    </a:lnTo>
                    <a:lnTo>
                      <a:pt x="426244" y="433388"/>
                    </a:lnTo>
                    <a:lnTo>
                      <a:pt x="373856" y="483394"/>
                    </a:lnTo>
                    <a:lnTo>
                      <a:pt x="330994" y="507207"/>
                    </a:lnTo>
                    <a:lnTo>
                      <a:pt x="309562" y="526257"/>
                    </a:lnTo>
                    <a:lnTo>
                      <a:pt x="283369" y="526257"/>
                    </a:lnTo>
                    <a:lnTo>
                      <a:pt x="235744" y="523875"/>
                    </a:lnTo>
                    <a:lnTo>
                      <a:pt x="178594" y="547688"/>
                    </a:lnTo>
                    <a:lnTo>
                      <a:pt x="123825" y="569119"/>
                    </a:lnTo>
                    <a:lnTo>
                      <a:pt x="123825" y="569119"/>
                    </a:lnTo>
                    <a:lnTo>
                      <a:pt x="109537" y="633413"/>
                    </a:lnTo>
                    <a:lnTo>
                      <a:pt x="109537" y="633413"/>
                    </a:lnTo>
                    <a:lnTo>
                      <a:pt x="140494" y="640557"/>
                    </a:lnTo>
                    <a:lnTo>
                      <a:pt x="147637" y="671513"/>
                    </a:lnTo>
                    <a:lnTo>
                      <a:pt x="138112" y="702469"/>
                    </a:lnTo>
                    <a:lnTo>
                      <a:pt x="0" y="831057"/>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60" name="Freeform 3105">
                <a:extLst>
                  <a:ext uri="{FF2B5EF4-FFF2-40B4-BE49-F238E27FC236}">
                    <a16:creationId xmlns:a16="http://schemas.microsoft.com/office/drawing/2014/main" id="{8D45146D-ACC9-4966-88D8-995DD8DD0FCF}"/>
                  </a:ext>
                </a:extLst>
              </p:cNvPr>
              <p:cNvSpPr/>
              <p:nvPr/>
            </p:nvSpPr>
            <p:spPr>
              <a:xfrm>
                <a:off x="7831932" y="1854994"/>
                <a:ext cx="254793" cy="192881"/>
              </a:xfrm>
              <a:custGeom>
                <a:avLst/>
                <a:gdLst>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0 w 245269"/>
                  <a:gd name="connsiteY12" fmla="*/ 192881 h 192881"/>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14288 w 245269"/>
                  <a:gd name="connsiteY12" fmla="*/ 152400 h 192881"/>
                  <a:gd name="connsiteX13" fmla="*/ 0 w 245269"/>
                  <a:gd name="connsiteY13" fmla="*/ 192881 h 192881"/>
                  <a:gd name="connsiteX0" fmla="*/ 9524 w 254793"/>
                  <a:gd name="connsiteY0" fmla="*/ 192881 h 192881"/>
                  <a:gd name="connsiteX1" fmla="*/ 107156 w 254793"/>
                  <a:gd name="connsiteY1" fmla="*/ 130969 h 192881"/>
                  <a:gd name="connsiteX2" fmla="*/ 152399 w 254793"/>
                  <a:gd name="connsiteY2" fmla="*/ 92869 h 192881"/>
                  <a:gd name="connsiteX3" fmla="*/ 254793 w 254793"/>
                  <a:gd name="connsiteY3" fmla="*/ 0 h 192881"/>
                  <a:gd name="connsiteX4" fmla="*/ 235743 w 254793"/>
                  <a:gd name="connsiteY4" fmla="*/ 2381 h 192881"/>
                  <a:gd name="connsiteX5" fmla="*/ 207168 w 254793"/>
                  <a:gd name="connsiteY5" fmla="*/ 28575 h 192881"/>
                  <a:gd name="connsiteX6" fmla="*/ 176212 w 254793"/>
                  <a:gd name="connsiteY6" fmla="*/ 28575 h 192881"/>
                  <a:gd name="connsiteX7" fmla="*/ 159543 w 254793"/>
                  <a:gd name="connsiteY7" fmla="*/ 47625 h 192881"/>
                  <a:gd name="connsiteX8" fmla="*/ 135731 w 254793"/>
                  <a:gd name="connsiteY8" fmla="*/ 50006 h 192881"/>
                  <a:gd name="connsiteX9" fmla="*/ 92868 w 254793"/>
                  <a:gd name="connsiteY9" fmla="*/ 78581 h 192881"/>
                  <a:gd name="connsiteX10" fmla="*/ 64293 w 254793"/>
                  <a:gd name="connsiteY10" fmla="*/ 92869 h 192881"/>
                  <a:gd name="connsiteX11" fmla="*/ 40481 w 254793"/>
                  <a:gd name="connsiteY11" fmla="*/ 119062 h 192881"/>
                  <a:gd name="connsiteX12" fmla="*/ 0 w 254793"/>
                  <a:gd name="connsiteY12" fmla="*/ 159544 h 192881"/>
                  <a:gd name="connsiteX13" fmla="*/ 9524 w 254793"/>
                  <a:gd name="connsiteY13" fmla="*/ 192881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93" h="192881">
                    <a:moveTo>
                      <a:pt x="9524" y="192881"/>
                    </a:moveTo>
                    <a:lnTo>
                      <a:pt x="107156" y="130969"/>
                    </a:lnTo>
                    <a:lnTo>
                      <a:pt x="152399" y="92869"/>
                    </a:lnTo>
                    <a:lnTo>
                      <a:pt x="254793" y="0"/>
                    </a:lnTo>
                    <a:lnTo>
                      <a:pt x="235743" y="2381"/>
                    </a:lnTo>
                    <a:lnTo>
                      <a:pt x="207168" y="28575"/>
                    </a:lnTo>
                    <a:lnTo>
                      <a:pt x="176212" y="28575"/>
                    </a:lnTo>
                    <a:lnTo>
                      <a:pt x="159543" y="47625"/>
                    </a:lnTo>
                    <a:lnTo>
                      <a:pt x="135731" y="50006"/>
                    </a:lnTo>
                    <a:lnTo>
                      <a:pt x="92868" y="78581"/>
                    </a:lnTo>
                    <a:lnTo>
                      <a:pt x="64293" y="92869"/>
                    </a:lnTo>
                    <a:lnTo>
                      <a:pt x="40481" y="119062"/>
                    </a:lnTo>
                    <a:lnTo>
                      <a:pt x="0" y="159544"/>
                    </a:lnTo>
                    <a:lnTo>
                      <a:pt x="9524" y="192881"/>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grpSp>
          <p:nvGrpSpPr>
            <p:cNvPr id="53" name="Group 3109">
              <a:extLst>
                <a:ext uri="{FF2B5EF4-FFF2-40B4-BE49-F238E27FC236}">
                  <a16:creationId xmlns:a16="http://schemas.microsoft.com/office/drawing/2014/main" id="{4A85C6CD-9697-4E8D-922B-179D09256B18}"/>
                </a:ext>
              </a:extLst>
            </p:cNvPr>
            <p:cNvGrpSpPr/>
            <p:nvPr/>
          </p:nvGrpSpPr>
          <p:grpSpPr>
            <a:xfrm>
              <a:off x="8276011" y="2925987"/>
              <a:ext cx="1140618" cy="764381"/>
              <a:chOff x="6634163" y="2452688"/>
              <a:chExt cx="1140618" cy="764381"/>
            </a:xfrm>
            <a:solidFill>
              <a:schemeClr val="accent1"/>
            </a:solidFill>
          </p:grpSpPr>
          <p:sp>
            <p:nvSpPr>
              <p:cNvPr id="57" name="Freeform 3107">
                <a:extLst>
                  <a:ext uri="{FF2B5EF4-FFF2-40B4-BE49-F238E27FC236}">
                    <a16:creationId xmlns:a16="http://schemas.microsoft.com/office/drawing/2014/main" id="{EE03A426-2AE2-43F6-8C1E-2E2C13FF3E45}"/>
                  </a:ext>
                </a:extLst>
              </p:cNvPr>
              <p:cNvSpPr/>
              <p:nvPr/>
            </p:nvSpPr>
            <p:spPr>
              <a:xfrm>
                <a:off x="6634163" y="2452688"/>
                <a:ext cx="1131093" cy="764381"/>
              </a:xfrm>
              <a:custGeom>
                <a:avLst/>
                <a:gdLst>
                  <a:gd name="connsiteX0" fmla="*/ 0 w 1131093"/>
                  <a:gd name="connsiteY0" fmla="*/ 764381 h 764381"/>
                  <a:gd name="connsiteX1" fmla="*/ 57150 w 1131093"/>
                  <a:gd name="connsiteY1" fmla="*/ 754856 h 764381"/>
                  <a:gd name="connsiteX2" fmla="*/ 1131093 w 1131093"/>
                  <a:gd name="connsiteY2" fmla="*/ 404812 h 764381"/>
                  <a:gd name="connsiteX3" fmla="*/ 1100137 w 1131093"/>
                  <a:gd name="connsiteY3" fmla="*/ 373856 h 764381"/>
                  <a:gd name="connsiteX4" fmla="*/ 1078706 w 1131093"/>
                  <a:gd name="connsiteY4" fmla="*/ 388143 h 764381"/>
                  <a:gd name="connsiteX5" fmla="*/ 1050131 w 1131093"/>
                  <a:gd name="connsiteY5" fmla="*/ 388143 h 764381"/>
                  <a:gd name="connsiteX6" fmla="*/ 1023937 w 1131093"/>
                  <a:gd name="connsiteY6" fmla="*/ 369093 h 764381"/>
                  <a:gd name="connsiteX7" fmla="*/ 985837 w 1131093"/>
                  <a:gd name="connsiteY7" fmla="*/ 371475 h 764381"/>
                  <a:gd name="connsiteX8" fmla="*/ 985837 w 1131093"/>
                  <a:gd name="connsiteY8" fmla="*/ 371475 h 764381"/>
                  <a:gd name="connsiteX9" fmla="*/ 1012031 w 1131093"/>
                  <a:gd name="connsiteY9" fmla="*/ 345281 h 764381"/>
                  <a:gd name="connsiteX10" fmla="*/ 1038225 w 1131093"/>
                  <a:gd name="connsiteY10" fmla="*/ 354806 h 764381"/>
                  <a:gd name="connsiteX11" fmla="*/ 1062037 w 1131093"/>
                  <a:gd name="connsiteY11" fmla="*/ 366712 h 764381"/>
                  <a:gd name="connsiteX12" fmla="*/ 1057275 w 1131093"/>
                  <a:gd name="connsiteY12" fmla="*/ 345281 h 764381"/>
                  <a:gd name="connsiteX13" fmla="*/ 1040606 w 1131093"/>
                  <a:gd name="connsiteY13" fmla="*/ 330993 h 764381"/>
                  <a:gd name="connsiteX14" fmla="*/ 1016793 w 1131093"/>
                  <a:gd name="connsiteY14" fmla="*/ 330993 h 764381"/>
                  <a:gd name="connsiteX15" fmla="*/ 997743 w 1131093"/>
                  <a:gd name="connsiteY15" fmla="*/ 300037 h 764381"/>
                  <a:gd name="connsiteX16" fmla="*/ 1026318 w 1131093"/>
                  <a:gd name="connsiteY16" fmla="*/ 300037 h 764381"/>
                  <a:gd name="connsiteX17" fmla="*/ 1028700 w 1131093"/>
                  <a:gd name="connsiteY17" fmla="*/ 280987 h 764381"/>
                  <a:gd name="connsiteX18" fmla="*/ 957262 w 1131093"/>
                  <a:gd name="connsiteY18" fmla="*/ 233362 h 764381"/>
                  <a:gd name="connsiteX19" fmla="*/ 976312 w 1131093"/>
                  <a:gd name="connsiteY19" fmla="*/ 216693 h 764381"/>
                  <a:gd name="connsiteX20" fmla="*/ 1016793 w 1131093"/>
                  <a:gd name="connsiteY20" fmla="*/ 238125 h 764381"/>
                  <a:gd name="connsiteX21" fmla="*/ 1019175 w 1131093"/>
                  <a:gd name="connsiteY21" fmla="*/ 207168 h 764381"/>
                  <a:gd name="connsiteX22" fmla="*/ 983456 w 1131093"/>
                  <a:gd name="connsiteY22" fmla="*/ 169068 h 764381"/>
                  <a:gd name="connsiteX23" fmla="*/ 926306 w 1131093"/>
                  <a:gd name="connsiteY23" fmla="*/ 171450 h 764381"/>
                  <a:gd name="connsiteX24" fmla="*/ 897731 w 1131093"/>
                  <a:gd name="connsiteY24" fmla="*/ 147637 h 764381"/>
                  <a:gd name="connsiteX25" fmla="*/ 873918 w 1131093"/>
                  <a:gd name="connsiteY25" fmla="*/ 150018 h 764381"/>
                  <a:gd name="connsiteX26" fmla="*/ 850106 w 1131093"/>
                  <a:gd name="connsiteY26" fmla="*/ 138112 h 764381"/>
                  <a:gd name="connsiteX27" fmla="*/ 859631 w 1131093"/>
                  <a:gd name="connsiteY27" fmla="*/ 73818 h 764381"/>
                  <a:gd name="connsiteX28" fmla="*/ 826293 w 1131093"/>
                  <a:gd name="connsiteY28" fmla="*/ 42862 h 764381"/>
                  <a:gd name="connsiteX29" fmla="*/ 754856 w 1131093"/>
                  <a:gd name="connsiteY29" fmla="*/ 0 h 764381"/>
                  <a:gd name="connsiteX30" fmla="*/ 728662 w 1131093"/>
                  <a:gd name="connsiteY30" fmla="*/ 14287 h 764381"/>
                  <a:gd name="connsiteX31" fmla="*/ 721518 w 1131093"/>
                  <a:gd name="connsiteY31" fmla="*/ 42862 h 764381"/>
                  <a:gd name="connsiteX32" fmla="*/ 714375 w 1131093"/>
                  <a:gd name="connsiteY32" fmla="*/ 50006 h 764381"/>
                  <a:gd name="connsiteX33" fmla="*/ 666750 w 1131093"/>
                  <a:gd name="connsiteY33" fmla="*/ 35718 h 764381"/>
                  <a:gd name="connsiteX34" fmla="*/ 645318 w 1131093"/>
                  <a:gd name="connsiteY34" fmla="*/ 42862 h 764381"/>
                  <a:gd name="connsiteX35" fmla="*/ 647700 w 1131093"/>
                  <a:gd name="connsiteY35" fmla="*/ 73818 h 764381"/>
                  <a:gd name="connsiteX36" fmla="*/ 566737 w 1131093"/>
                  <a:gd name="connsiteY36" fmla="*/ 180975 h 764381"/>
                  <a:gd name="connsiteX37" fmla="*/ 559593 w 1131093"/>
                  <a:gd name="connsiteY37" fmla="*/ 226218 h 764381"/>
                  <a:gd name="connsiteX38" fmla="*/ 500062 w 1131093"/>
                  <a:gd name="connsiteY38" fmla="*/ 261937 h 764381"/>
                  <a:gd name="connsiteX39" fmla="*/ 466725 w 1131093"/>
                  <a:gd name="connsiteY39" fmla="*/ 328612 h 764381"/>
                  <a:gd name="connsiteX40" fmla="*/ 450056 w 1131093"/>
                  <a:gd name="connsiteY40" fmla="*/ 364331 h 764381"/>
                  <a:gd name="connsiteX41" fmla="*/ 435768 w 1131093"/>
                  <a:gd name="connsiteY41" fmla="*/ 476250 h 764381"/>
                  <a:gd name="connsiteX42" fmla="*/ 433387 w 1131093"/>
                  <a:gd name="connsiteY42" fmla="*/ 490537 h 764381"/>
                  <a:gd name="connsiteX43" fmla="*/ 381000 w 1131093"/>
                  <a:gd name="connsiteY43" fmla="*/ 516731 h 764381"/>
                  <a:gd name="connsiteX44" fmla="*/ 326231 w 1131093"/>
                  <a:gd name="connsiteY44" fmla="*/ 540543 h 764381"/>
                  <a:gd name="connsiteX45" fmla="*/ 297656 w 1131093"/>
                  <a:gd name="connsiteY45" fmla="*/ 554831 h 764381"/>
                  <a:gd name="connsiteX46" fmla="*/ 285750 w 1131093"/>
                  <a:gd name="connsiteY46" fmla="*/ 597693 h 764381"/>
                  <a:gd name="connsiteX47" fmla="*/ 242887 w 1131093"/>
                  <a:gd name="connsiteY47" fmla="*/ 576262 h 764381"/>
                  <a:gd name="connsiteX48" fmla="*/ 226218 w 1131093"/>
                  <a:gd name="connsiteY48" fmla="*/ 573881 h 764381"/>
                  <a:gd name="connsiteX49" fmla="*/ 176212 w 1131093"/>
                  <a:gd name="connsiteY49" fmla="*/ 521493 h 764381"/>
                  <a:gd name="connsiteX50" fmla="*/ 159543 w 1131093"/>
                  <a:gd name="connsiteY50" fmla="*/ 531018 h 764381"/>
                  <a:gd name="connsiteX51" fmla="*/ 157162 w 1131093"/>
                  <a:gd name="connsiteY51" fmla="*/ 581025 h 764381"/>
                  <a:gd name="connsiteX52" fmla="*/ 100012 w 1131093"/>
                  <a:gd name="connsiteY52" fmla="*/ 626268 h 764381"/>
                  <a:gd name="connsiteX53" fmla="*/ 85725 w 1131093"/>
                  <a:gd name="connsiteY53" fmla="*/ 683418 h 764381"/>
                  <a:gd name="connsiteX54" fmla="*/ 0 w 1131093"/>
                  <a:gd name="connsiteY54"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1093" h="764381">
                    <a:moveTo>
                      <a:pt x="0" y="764381"/>
                    </a:moveTo>
                    <a:lnTo>
                      <a:pt x="57150" y="754856"/>
                    </a:lnTo>
                    <a:lnTo>
                      <a:pt x="1131093" y="404812"/>
                    </a:lnTo>
                    <a:lnTo>
                      <a:pt x="1100137" y="373856"/>
                    </a:lnTo>
                    <a:lnTo>
                      <a:pt x="1078706" y="388143"/>
                    </a:lnTo>
                    <a:lnTo>
                      <a:pt x="1050131" y="388143"/>
                    </a:lnTo>
                    <a:lnTo>
                      <a:pt x="1023937" y="369093"/>
                    </a:lnTo>
                    <a:lnTo>
                      <a:pt x="985837" y="371475"/>
                    </a:lnTo>
                    <a:lnTo>
                      <a:pt x="985837" y="371475"/>
                    </a:lnTo>
                    <a:lnTo>
                      <a:pt x="1012031" y="345281"/>
                    </a:lnTo>
                    <a:lnTo>
                      <a:pt x="1038225" y="354806"/>
                    </a:lnTo>
                    <a:lnTo>
                      <a:pt x="1062037" y="366712"/>
                    </a:lnTo>
                    <a:lnTo>
                      <a:pt x="1057275" y="345281"/>
                    </a:lnTo>
                    <a:lnTo>
                      <a:pt x="1040606" y="330993"/>
                    </a:lnTo>
                    <a:lnTo>
                      <a:pt x="1016793" y="330993"/>
                    </a:lnTo>
                    <a:lnTo>
                      <a:pt x="997743" y="300037"/>
                    </a:lnTo>
                    <a:lnTo>
                      <a:pt x="1026318" y="300037"/>
                    </a:lnTo>
                    <a:lnTo>
                      <a:pt x="1028700" y="280987"/>
                    </a:lnTo>
                    <a:lnTo>
                      <a:pt x="957262" y="233362"/>
                    </a:lnTo>
                    <a:lnTo>
                      <a:pt x="976312" y="216693"/>
                    </a:lnTo>
                    <a:lnTo>
                      <a:pt x="1016793" y="238125"/>
                    </a:lnTo>
                    <a:lnTo>
                      <a:pt x="1019175" y="207168"/>
                    </a:lnTo>
                    <a:lnTo>
                      <a:pt x="983456" y="169068"/>
                    </a:lnTo>
                    <a:lnTo>
                      <a:pt x="926306" y="171450"/>
                    </a:lnTo>
                    <a:lnTo>
                      <a:pt x="897731" y="147637"/>
                    </a:lnTo>
                    <a:lnTo>
                      <a:pt x="873918" y="150018"/>
                    </a:lnTo>
                    <a:lnTo>
                      <a:pt x="850106" y="138112"/>
                    </a:lnTo>
                    <a:lnTo>
                      <a:pt x="859631" y="73818"/>
                    </a:lnTo>
                    <a:lnTo>
                      <a:pt x="826293" y="42862"/>
                    </a:lnTo>
                    <a:lnTo>
                      <a:pt x="754856" y="0"/>
                    </a:lnTo>
                    <a:lnTo>
                      <a:pt x="728662" y="14287"/>
                    </a:lnTo>
                    <a:lnTo>
                      <a:pt x="721518" y="42862"/>
                    </a:lnTo>
                    <a:lnTo>
                      <a:pt x="714375" y="50006"/>
                    </a:lnTo>
                    <a:lnTo>
                      <a:pt x="666750" y="35718"/>
                    </a:lnTo>
                    <a:lnTo>
                      <a:pt x="645318" y="42862"/>
                    </a:lnTo>
                    <a:lnTo>
                      <a:pt x="647700" y="73818"/>
                    </a:lnTo>
                    <a:lnTo>
                      <a:pt x="566737" y="180975"/>
                    </a:lnTo>
                    <a:lnTo>
                      <a:pt x="559593" y="226218"/>
                    </a:lnTo>
                    <a:lnTo>
                      <a:pt x="500062" y="261937"/>
                    </a:lnTo>
                    <a:lnTo>
                      <a:pt x="466725" y="328612"/>
                    </a:lnTo>
                    <a:lnTo>
                      <a:pt x="450056" y="364331"/>
                    </a:lnTo>
                    <a:lnTo>
                      <a:pt x="435768" y="476250"/>
                    </a:lnTo>
                    <a:lnTo>
                      <a:pt x="433387" y="490537"/>
                    </a:lnTo>
                    <a:lnTo>
                      <a:pt x="381000" y="516731"/>
                    </a:lnTo>
                    <a:lnTo>
                      <a:pt x="326231" y="540543"/>
                    </a:lnTo>
                    <a:lnTo>
                      <a:pt x="297656" y="554831"/>
                    </a:lnTo>
                    <a:lnTo>
                      <a:pt x="285750" y="597693"/>
                    </a:lnTo>
                    <a:lnTo>
                      <a:pt x="242887" y="576262"/>
                    </a:lnTo>
                    <a:lnTo>
                      <a:pt x="226218" y="573881"/>
                    </a:lnTo>
                    <a:lnTo>
                      <a:pt x="176212" y="521493"/>
                    </a:lnTo>
                    <a:lnTo>
                      <a:pt x="159543" y="531018"/>
                    </a:lnTo>
                    <a:lnTo>
                      <a:pt x="157162" y="581025"/>
                    </a:lnTo>
                    <a:lnTo>
                      <a:pt x="100012" y="626268"/>
                    </a:lnTo>
                    <a:lnTo>
                      <a:pt x="85725" y="683418"/>
                    </a:lnTo>
                    <a:lnTo>
                      <a:pt x="0" y="764381"/>
                    </a:lnTo>
                    <a:close/>
                  </a:path>
                </a:pathLst>
              </a:custGeom>
              <a:solidFill>
                <a:schemeClr val="bg1">
                  <a:lumMod val="7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sp>
            <p:nvSpPr>
              <p:cNvPr id="58" name="Freeform 3108">
                <a:extLst>
                  <a:ext uri="{FF2B5EF4-FFF2-40B4-BE49-F238E27FC236}">
                    <a16:creationId xmlns:a16="http://schemas.microsoft.com/office/drawing/2014/main" id="{09241672-4994-4366-BA67-FA57D8F70F63}"/>
                  </a:ext>
                </a:extLst>
              </p:cNvPr>
              <p:cNvSpPr/>
              <p:nvPr/>
            </p:nvSpPr>
            <p:spPr>
              <a:xfrm>
                <a:off x="7727022" y="2635027"/>
                <a:ext cx="47759" cy="79597"/>
              </a:xfrm>
              <a:custGeom>
                <a:avLst/>
                <a:gdLst>
                  <a:gd name="connsiteX0" fmla="*/ 14288 w 40481"/>
                  <a:gd name="connsiteY0" fmla="*/ 0 h 109537"/>
                  <a:gd name="connsiteX1" fmla="*/ 4763 w 40481"/>
                  <a:gd name="connsiteY1" fmla="*/ 57150 h 109537"/>
                  <a:gd name="connsiteX2" fmla="*/ 0 w 40481"/>
                  <a:gd name="connsiteY2" fmla="*/ 95250 h 109537"/>
                  <a:gd name="connsiteX3" fmla="*/ 9525 w 40481"/>
                  <a:gd name="connsiteY3" fmla="*/ 109537 h 109537"/>
                  <a:gd name="connsiteX4" fmla="*/ 30956 w 40481"/>
                  <a:gd name="connsiteY4" fmla="*/ 90487 h 109537"/>
                  <a:gd name="connsiteX5" fmla="*/ 40481 w 40481"/>
                  <a:gd name="connsiteY5" fmla="*/ 52387 h 109537"/>
                  <a:gd name="connsiteX6" fmla="*/ 14288 w 40481"/>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14288 w 50006"/>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26193 w 50006"/>
                  <a:gd name="connsiteY6" fmla="*/ 11906 h 109537"/>
                  <a:gd name="connsiteX7" fmla="*/ 14288 w 50006"/>
                  <a:gd name="connsiteY7"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6" h="109537">
                    <a:moveTo>
                      <a:pt x="14288" y="0"/>
                    </a:moveTo>
                    <a:lnTo>
                      <a:pt x="4763" y="57150"/>
                    </a:lnTo>
                    <a:lnTo>
                      <a:pt x="0" y="95250"/>
                    </a:lnTo>
                    <a:lnTo>
                      <a:pt x="9525" y="109537"/>
                    </a:lnTo>
                    <a:lnTo>
                      <a:pt x="30956" y="90487"/>
                    </a:lnTo>
                    <a:lnTo>
                      <a:pt x="50006" y="33337"/>
                    </a:lnTo>
                    <a:lnTo>
                      <a:pt x="26193" y="11906"/>
                    </a:lnTo>
                    <a:lnTo>
                      <a:pt x="14288" y="0"/>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54" name="Freeform 3110">
              <a:extLst>
                <a:ext uri="{FF2B5EF4-FFF2-40B4-BE49-F238E27FC236}">
                  <a16:creationId xmlns:a16="http://schemas.microsoft.com/office/drawing/2014/main" id="{01A1D995-AC6A-4F5D-BD06-FCC1252DFF62}"/>
                </a:ext>
              </a:extLst>
            </p:cNvPr>
            <p:cNvSpPr/>
            <p:nvPr/>
          </p:nvSpPr>
          <p:spPr>
            <a:xfrm>
              <a:off x="7882595" y="2576514"/>
              <a:ext cx="654050" cy="735012"/>
            </a:xfrm>
            <a:custGeom>
              <a:avLst/>
              <a:gdLst>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1507 w 652463"/>
                <a:gd name="connsiteY19" fmla="*/ 464344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8633 w 652463"/>
                <a:gd name="connsiteY19" fmla="*/ 492950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2463" h="735806">
                  <a:moveTo>
                    <a:pt x="0" y="202406"/>
                  </a:moveTo>
                  <a:lnTo>
                    <a:pt x="114300" y="683419"/>
                  </a:lnTo>
                  <a:lnTo>
                    <a:pt x="176213" y="711994"/>
                  </a:lnTo>
                  <a:lnTo>
                    <a:pt x="228600" y="711994"/>
                  </a:lnTo>
                  <a:lnTo>
                    <a:pt x="340519" y="700087"/>
                  </a:lnTo>
                  <a:lnTo>
                    <a:pt x="383382" y="681037"/>
                  </a:lnTo>
                  <a:lnTo>
                    <a:pt x="397669" y="702469"/>
                  </a:lnTo>
                  <a:lnTo>
                    <a:pt x="419100" y="704850"/>
                  </a:lnTo>
                  <a:lnTo>
                    <a:pt x="435769" y="731044"/>
                  </a:lnTo>
                  <a:lnTo>
                    <a:pt x="454819" y="735806"/>
                  </a:lnTo>
                  <a:lnTo>
                    <a:pt x="509588" y="669131"/>
                  </a:lnTo>
                  <a:lnTo>
                    <a:pt x="495300" y="650081"/>
                  </a:lnTo>
                  <a:lnTo>
                    <a:pt x="502444" y="611981"/>
                  </a:lnTo>
                  <a:lnTo>
                    <a:pt x="535782" y="600075"/>
                  </a:lnTo>
                  <a:lnTo>
                    <a:pt x="542925" y="623887"/>
                  </a:lnTo>
                  <a:lnTo>
                    <a:pt x="564357" y="597694"/>
                  </a:lnTo>
                  <a:lnTo>
                    <a:pt x="552450" y="566737"/>
                  </a:lnTo>
                  <a:lnTo>
                    <a:pt x="538163" y="545306"/>
                  </a:lnTo>
                  <a:lnTo>
                    <a:pt x="564357" y="526256"/>
                  </a:lnTo>
                  <a:lnTo>
                    <a:pt x="628633" y="492950"/>
                  </a:lnTo>
                  <a:cubicBezTo>
                    <a:pt x="638952" y="473106"/>
                    <a:pt x="642144" y="424656"/>
                    <a:pt x="652463" y="404812"/>
                  </a:cubicBezTo>
                  <a:cubicBezTo>
                    <a:pt x="651669" y="346075"/>
                    <a:pt x="650876" y="287337"/>
                    <a:pt x="650082" y="228600"/>
                  </a:cubicBezTo>
                  <a:lnTo>
                    <a:pt x="581025" y="0"/>
                  </a:lnTo>
                  <a:lnTo>
                    <a:pt x="385763" y="159544"/>
                  </a:lnTo>
                  <a:lnTo>
                    <a:pt x="330994" y="178594"/>
                  </a:lnTo>
                  <a:lnTo>
                    <a:pt x="304800" y="197644"/>
                  </a:lnTo>
                  <a:lnTo>
                    <a:pt x="278607" y="169069"/>
                  </a:lnTo>
                  <a:lnTo>
                    <a:pt x="245269" y="176212"/>
                  </a:lnTo>
                  <a:lnTo>
                    <a:pt x="192882" y="152400"/>
                  </a:lnTo>
                  <a:lnTo>
                    <a:pt x="0" y="202406"/>
                  </a:lnTo>
                  <a:close/>
                </a:path>
              </a:pathLst>
            </a:custGeom>
            <a:solidFill>
              <a:srgbClr val="DE6126"/>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buFont typeface="Times New Roman" pitchFamily="16" charset="0"/>
                <a:buNone/>
                <a:defRPr/>
              </a:pPr>
              <a:endParaRPr lang="en-GB">
                <a:solidFill>
                  <a:schemeClr val="bg1"/>
                </a:solidFill>
                <a:ea typeface="ＭＳ Ｐゴシック" charset="-128"/>
              </a:endParaRPr>
            </a:p>
          </p:txBody>
        </p:sp>
      </p:grpSp>
      <p:sp>
        <p:nvSpPr>
          <p:cNvPr id="65" name="TextBox 64">
            <a:extLst>
              <a:ext uri="{FF2B5EF4-FFF2-40B4-BE49-F238E27FC236}">
                <a16:creationId xmlns:a16="http://schemas.microsoft.com/office/drawing/2014/main" id="{A734D31B-A457-40F4-9A0D-A291E7ECD40E}"/>
              </a:ext>
            </a:extLst>
          </p:cNvPr>
          <p:cNvSpPr txBox="1"/>
          <p:nvPr/>
        </p:nvSpPr>
        <p:spPr>
          <a:xfrm>
            <a:off x="64334" y="1245752"/>
            <a:ext cx="2340160" cy="2308324"/>
          </a:xfrm>
          <a:prstGeom prst="rect">
            <a:avLst/>
          </a:prstGeom>
          <a:noFill/>
        </p:spPr>
        <p:txBody>
          <a:bodyPr wrap="square" rtlCol="0">
            <a:spAutoFit/>
          </a:bodyPr>
          <a:lstStyle/>
          <a:p>
            <a:pPr marL="285750" indent="-285750">
              <a:buFont typeface="Arial" panose="020B0604020202020204" pitchFamily="34" charset="0"/>
              <a:buChar char="•"/>
            </a:pPr>
            <a:r>
              <a:rPr lang="en-US" dirty="0"/>
              <a:t>Everett, WA</a:t>
            </a:r>
          </a:p>
          <a:p>
            <a:pPr marL="285750" indent="-285750">
              <a:buFont typeface="Arial" panose="020B0604020202020204" pitchFamily="34" charset="0"/>
              <a:buChar char="•"/>
            </a:pPr>
            <a:r>
              <a:rPr lang="en-US" dirty="0"/>
              <a:t>Salt Lake, UT</a:t>
            </a:r>
          </a:p>
          <a:p>
            <a:pPr marL="285750" indent="-285750">
              <a:buFont typeface="Arial" panose="020B0604020202020204" pitchFamily="34" charset="0"/>
              <a:buChar char="•"/>
            </a:pPr>
            <a:r>
              <a:rPr lang="en-US" dirty="0"/>
              <a:t>New Orleans, LA</a:t>
            </a:r>
          </a:p>
          <a:p>
            <a:pPr marL="285750" indent="-285750">
              <a:buFont typeface="Arial" panose="020B0604020202020204" pitchFamily="34" charset="0"/>
              <a:buChar char="•"/>
            </a:pPr>
            <a:r>
              <a:rPr lang="en-US" dirty="0"/>
              <a:t>Peoria, IL</a:t>
            </a:r>
          </a:p>
          <a:p>
            <a:pPr marL="285750" indent="-285750">
              <a:buFont typeface="Arial" panose="020B0604020202020204" pitchFamily="34" charset="0"/>
              <a:buChar char="•"/>
            </a:pPr>
            <a:r>
              <a:rPr lang="en-US" dirty="0"/>
              <a:t>Kalamazoo, MI</a:t>
            </a:r>
          </a:p>
          <a:p>
            <a:pPr marL="285750" indent="-285750">
              <a:buFont typeface="Arial" panose="020B0604020202020204" pitchFamily="34" charset="0"/>
              <a:buChar char="•"/>
            </a:pPr>
            <a:r>
              <a:rPr lang="en-US" dirty="0"/>
              <a:t>Blount County, TN</a:t>
            </a:r>
          </a:p>
          <a:p>
            <a:pPr marL="285750" indent="-285750">
              <a:buFont typeface="Arial" panose="020B0604020202020204" pitchFamily="34" charset="0"/>
              <a:buChar char="•"/>
            </a:pPr>
            <a:r>
              <a:rPr lang="en-US" dirty="0"/>
              <a:t>Twinsburg, OH</a:t>
            </a:r>
          </a:p>
          <a:p>
            <a:pPr marL="285750" indent="-285750">
              <a:buFont typeface="Arial" panose="020B0604020202020204" pitchFamily="34" charset="0"/>
              <a:buChar char="•"/>
            </a:pPr>
            <a:r>
              <a:rPr lang="en-US" dirty="0"/>
              <a:t>Barrington, RI</a:t>
            </a:r>
          </a:p>
        </p:txBody>
      </p:sp>
    </p:spTree>
    <p:extLst>
      <p:ext uri="{BB962C8B-B14F-4D97-AF65-F5344CB8AC3E}">
        <p14:creationId xmlns:p14="http://schemas.microsoft.com/office/powerpoint/2010/main" val="85530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1F40CE-4331-4330-9A21-9DD3BE72F6FE}"/>
              </a:ext>
            </a:extLst>
          </p:cNvPr>
          <p:cNvSpPr>
            <a:spLocks noGrp="1"/>
          </p:cNvSpPr>
          <p:nvPr>
            <p:ph type="body" sz="quarter" idx="13"/>
          </p:nvPr>
        </p:nvSpPr>
        <p:spPr/>
        <p:txBody>
          <a:bodyPr/>
          <a:lstStyle/>
          <a:p>
            <a:r>
              <a:rPr lang="en-US" dirty="0"/>
              <a:t>Data collection</a:t>
            </a:r>
          </a:p>
        </p:txBody>
      </p:sp>
      <p:sp>
        <p:nvSpPr>
          <p:cNvPr id="3" name="Text Placeholder 2">
            <a:extLst>
              <a:ext uri="{FF2B5EF4-FFF2-40B4-BE49-F238E27FC236}">
                <a16:creationId xmlns:a16="http://schemas.microsoft.com/office/drawing/2014/main" id="{A2591AC3-814E-4026-ABCE-5C857EEE48D7}"/>
              </a:ext>
            </a:extLst>
          </p:cNvPr>
          <p:cNvSpPr>
            <a:spLocks noGrp="1"/>
          </p:cNvSpPr>
          <p:nvPr>
            <p:ph type="body" sz="quarter" idx="12"/>
          </p:nvPr>
        </p:nvSpPr>
        <p:spPr>
          <a:xfrm>
            <a:off x="0" y="955407"/>
            <a:ext cx="8439148" cy="3356378"/>
          </a:xfrm>
        </p:spPr>
        <p:txBody>
          <a:bodyPr/>
          <a:lstStyle/>
          <a:p>
            <a:pPr lvl="0"/>
            <a:r>
              <a:rPr lang="en-US" dirty="0"/>
              <a:t>8 in-depth case studies drawing on partnerships</a:t>
            </a:r>
            <a:endParaRPr lang="en-US" sz="1800" dirty="0"/>
          </a:p>
          <a:p>
            <a:pPr lvl="1">
              <a:buFont typeface="Arial" panose="020B0604020202020204" pitchFamily="34" charset="0"/>
              <a:buChar char="•"/>
            </a:pPr>
            <a:r>
              <a:rPr lang="en-US" dirty="0"/>
              <a:t>Internal and external document review</a:t>
            </a:r>
            <a:endParaRPr lang="en-US" sz="1800" dirty="0"/>
          </a:p>
          <a:p>
            <a:pPr lvl="1">
              <a:buFont typeface="Arial" panose="020B0604020202020204" pitchFamily="34" charset="0"/>
              <a:buChar char="•"/>
            </a:pPr>
            <a:r>
              <a:rPr lang="en-US" dirty="0"/>
              <a:t>Up to 9 semi-structured recorded interviews</a:t>
            </a:r>
            <a:endParaRPr lang="en-US" sz="1800" dirty="0"/>
          </a:p>
          <a:p>
            <a:pPr lvl="1">
              <a:buFont typeface="Arial" panose="020B0604020202020204" pitchFamily="34" charset="0"/>
              <a:buChar char="•"/>
            </a:pPr>
            <a:r>
              <a:rPr lang="en-US" dirty="0"/>
              <a:t>Library Director/Deputy Director</a:t>
            </a:r>
            <a:endParaRPr lang="en-US" sz="1600" dirty="0"/>
          </a:p>
          <a:p>
            <a:pPr lvl="1">
              <a:buFont typeface="Arial" panose="020B0604020202020204" pitchFamily="34" charset="0"/>
              <a:buChar char="•"/>
            </a:pPr>
            <a:r>
              <a:rPr lang="en-US" dirty="0"/>
              <a:t>Library Administrator/Manager</a:t>
            </a:r>
            <a:endParaRPr lang="en-US" sz="1600" dirty="0"/>
          </a:p>
          <a:p>
            <a:pPr lvl="1">
              <a:buFont typeface="Arial" panose="020B0604020202020204" pitchFamily="34" charset="0"/>
              <a:buChar char="•"/>
            </a:pPr>
            <a:r>
              <a:rPr lang="en-US" dirty="0"/>
              <a:t>Library Frontline Staff</a:t>
            </a:r>
            <a:endParaRPr lang="en-US" sz="1600" dirty="0"/>
          </a:p>
          <a:p>
            <a:pPr lvl="1">
              <a:buFont typeface="Arial" panose="020B0604020202020204" pitchFamily="34" charset="0"/>
              <a:buChar char="•"/>
            </a:pPr>
            <a:r>
              <a:rPr lang="en-US" dirty="0"/>
              <a:t>Community Partner Director</a:t>
            </a:r>
            <a:endParaRPr lang="en-US" sz="1600" dirty="0"/>
          </a:p>
          <a:p>
            <a:pPr lvl="1">
              <a:buFont typeface="Arial" panose="020B0604020202020204" pitchFamily="34" charset="0"/>
              <a:buChar char="•"/>
            </a:pPr>
            <a:r>
              <a:rPr lang="en-US" dirty="0"/>
              <a:t>Community Partner Frontline Staff</a:t>
            </a:r>
            <a:endParaRPr lang="en-US" sz="1600" dirty="0"/>
          </a:p>
          <a:p>
            <a:pPr lvl="1">
              <a:buFont typeface="Arial" panose="020B0604020202020204" pitchFamily="34" charset="0"/>
              <a:buChar char="•"/>
            </a:pPr>
            <a:r>
              <a:rPr lang="en-US" dirty="0"/>
              <a:t>Community Member (up to three per location)</a:t>
            </a:r>
          </a:p>
        </p:txBody>
      </p:sp>
      <p:sp>
        <p:nvSpPr>
          <p:cNvPr id="5" name="TextBox 4">
            <a:extLst>
              <a:ext uri="{FF2B5EF4-FFF2-40B4-BE49-F238E27FC236}">
                <a16:creationId xmlns:a16="http://schemas.microsoft.com/office/drawing/2014/main" id="{A4048F8D-A6EF-45C4-B5C5-CBAD73C984FD}"/>
              </a:ext>
            </a:extLst>
          </p:cNvPr>
          <p:cNvSpPr txBox="1"/>
          <p:nvPr/>
        </p:nvSpPr>
        <p:spPr>
          <a:xfrm>
            <a:off x="3437823" y="4274455"/>
            <a:ext cx="2951563" cy="369332"/>
          </a:xfrm>
          <a:prstGeom prst="rect">
            <a:avLst/>
          </a:prstGeom>
          <a:noFill/>
        </p:spPr>
        <p:txBody>
          <a:bodyPr wrap="square" rtlCol="0">
            <a:spAutoFit/>
          </a:bodyPr>
          <a:lstStyle/>
          <a:p>
            <a:r>
              <a:rPr lang="en-US" dirty="0"/>
              <a:t>(</a:t>
            </a:r>
            <a:r>
              <a:rPr lang="en-US" dirty="0" err="1"/>
              <a:t>Leedy</a:t>
            </a:r>
            <a:r>
              <a:rPr lang="en-US" dirty="0"/>
              <a:t> &amp; Ormrod, 2016)</a:t>
            </a:r>
          </a:p>
        </p:txBody>
      </p:sp>
      <p:pic>
        <p:nvPicPr>
          <p:cNvPr id="9" name="Picture 8" descr="A group of people sitting at a table&#10;&#10;Description automatically generated">
            <a:extLst>
              <a:ext uri="{FF2B5EF4-FFF2-40B4-BE49-F238E27FC236}">
                <a16:creationId xmlns:a16="http://schemas.microsoft.com/office/drawing/2014/main" id="{2F60F6CB-4417-4D81-BD35-B89D76A0441E}"/>
              </a:ext>
            </a:extLst>
          </p:cNvPr>
          <p:cNvPicPr>
            <a:picLocks noChangeAspect="1"/>
          </p:cNvPicPr>
          <p:nvPr/>
        </p:nvPicPr>
        <p:blipFill>
          <a:blip r:embed="rId3"/>
          <a:stretch>
            <a:fillRect/>
          </a:stretch>
        </p:blipFill>
        <p:spPr>
          <a:xfrm>
            <a:off x="5783557" y="1850066"/>
            <a:ext cx="3250572" cy="2167048"/>
          </a:xfrm>
          <a:prstGeom prst="rect">
            <a:avLst/>
          </a:prstGeom>
        </p:spPr>
      </p:pic>
      <p:sp>
        <p:nvSpPr>
          <p:cNvPr id="10" name="TextBox 9">
            <a:extLst>
              <a:ext uri="{FF2B5EF4-FFF2-40B4-BE49-F238E27FC236}">
                <a16:creationId xmlns:a16="http://schemas.microsoft.com/office/drawing/2014/main" id="{8D524CBE-B4BE-4A53-A3FE-B5566CAB4A68}"/>
              </a:ext>
            </a:extLst>
          </p:cNvPr>
          <p:cNvSpPr txBox="1"/>
          <p:nvPr/>
        </p:nvSpPr>
        <p:spPr>
          <a:xfrm>
            <a:off x="4572000" y="-30995"/>
            <a:ext cx="5922335" cy="215444"/>
          </a:xfrm>
          <a:prstGeom prst="rect">
            <a:avLst/>
          </a:prstGeom>
          <a:noFill/>
        </p:spPr>
        <p:txBody>
          <a:bodyPr wrap="square" rtlCol="0">
            <a:spAutoFit/>
          </a:bodyPr>
          <a:lstStyle/>
          <a:p>
            <a:r>
              <a:rPr lang="en-US" sz="800" dirty="0"/>
              <a:t>Image: </a:t>
            </a:r>
            <a:r>
              <a:rPr lang="en-US" sz="800" dirty="0">
                <a:hlinkClick r:id="rId4"/>
              </a:rPr>
              <a:t>https://www.flickr.com/photos/borisbaldinger/15222127749 by Boris </a:t>
            </a:r>
            <a:r>
              <a:rPr lang="en-US" sz="800" dirty="0" err="1">
                <a:hlinkClick r:id="rId4"/>
              </a:rPr>
              <a:t>Baldinger</a:t>
            </a:r>
            <a:r>
              <a:rPr lang="en-US" sz="800" dirty="0">
                <a:hlinkClick r:id="rId4"/>
              </a:rPr>
              <a:t> /</a:t>
            </a:r>
            <a:r>
              <a:rPr lang="en-US" sz="800" dirty="0"/>
              <a:t>  CC by 2.0</a:t>
            </a:r>
          </a:p>
        </p:txBody>
      </p:sp>
    </p:spTree>
    <p:extLst>
      <p:ext uri="{BB962C8B-B14F-4D97-AF65-F5344CB8AC3E}">
        <p14:creationId xmlns:p14="http://schemas.microsoft.com/office/powerpoint/2010/main" val="410819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1F40CE-4331-4330-9A21-9DD3BE72F6FE}"/>
              </a:ext>
            </a:extLst>
          </p:cNvPr>
          <p:cNvSpPr>
            <a:spLocks noGrp="1"/>
          </p:cNvSpPr>
          <p:nvPr>
            <p:ph type="body" sz="quarter" idx="13"/>
          </p:nvPr>
        </p:nvSpPr>
        <p:spPr/>
        <p:txBody>
          <a:bodyPr/>
          <a:lstStyle/>
          <a:p>
            <a:r>
              <a:rPr lang="en-US" dirty="0"/>
              <a:t>Data analysis</a:t>
            </a:r>
          </a:p>
        </p:txBody>
      </p:sp>
      <p:sp>
        <p:nvSpPr>
          <p:cNvPr id="3" name="Text Placeholder 2">
            <a:extLst>
              <a:ext uri="{FF2B5EF4-FFF2-40B4-BE49-F238E27FC236}">
                <a16:creationId xmlns:a16="http://schemas.microsoft.com/office/drawing/2014/main" id="{A2591AC3-814E-4026-ABCE-5C857EEE48D7}"/>
              </a:ext>
            </a:extLst>
          </p:cNvPr>
          <p:cNvSpPr>
            <a:spLocks noGrp="1"/>
          </p:cNvSpPr>
          <p:nvPr>
            <p:ph type="body" sz="quarter" idx="12"/>
          </p:nvPr>
        </p:nvSpPr>
        <p:spPr>
          <a:xfrm>
            <a:off x="266901" y="1771990"/>
            <a:ext cx="8439148" cy="3356378"/>
          </a:xfrm>
        </p:spPr>
        <p:txBody>
          <a:bodyPr/>
          <a:lstStyle/>
          <a:p>
            <a:pPr lvl="0"/>
            <a:r>
              <a:rPr lang="en-US" dirty="0"/>
              <a:t>Interviews transcribed</a:t>
            </a:r>
          </a:p>
          <a:p>
            <a:pPr lvl="0"/>
            <a:r>
              <a:rPr lang="en-US" dirty="0"/>
              <a:t>Code book developed from </a:t>
            </a:r>
            <a:br>
              <a:rPr lang="en-US" dirty="0"/>
            </a:br>
            <a:r>
              <a:rPr lang="en-US" dirty="0"/>
              <a:t>interview transcript emerging themes</a:t>
            </a:r>
          </a:p>
          <a:p>
            <a:pPr lvl="0"/>
            <a:r>
              <a:rPr lang="en-US" dirty="0"/>
              <a:t>Transcripts, code book, and coding input in NVivo</a:t>
            </a:r>
          </a:p>
          <a:p>
            <a:pPr lvl="0"/>
            <a:r>
              <a:rPr lang="en-US" dirty="0"/>
              <a:t>NVivo used for data analysis</a:t>
            </a:r>
          </a:p>
          <a:p>
            <a:pPr marL="0" lvl="0" indent="0">
              <a:buNone/>
            </a:pPr>
            <a:endParaRPr lang="en-US" dirty="0"/>
          </a:p>
        </p:txBody>
      </p:sp>
      <p:pic>
        <p:nvPicPr>
          <p:cNvPr id="5" name="Picture 4">
            <a:extLst>
              <a:ext uri="{FF2B5EF4-FFF2-40B4-BE49-F238E27FC236}">
                <a16:creationId xmlns:a16="http://schemas.microsoft.com/office/drawing/2014/main" id="{8A52E756-8414-4407-AEE0-A8A78B9CEEAD}"/>
              </a:ext>
            </a:extLst>
          </p:cNvPr>
          <p:cNvPicPr>
            <a:picLocks noChangeAspect="1"/>
          </p:cNvPicPr>
          <p:nvPr/>
        </p:nvPicPr>
        <p:blipFill>
          <a:blip r:embed="rId3"/>
          <a:stretch>
            <a:fillRect/>
          </a:stretch>
        </p:blipFill>
        <p:spPr>
          <a:xfrm>
            <a:off x="5228296" y="405487"/>
            <a:ext cx="3339353" cy="2031439"/>
          </a:xfrm>
          <a:prstGeom prst="rect">
            <a:avLst/>
          </a:prstGeom>
        </p:spPr>
      </p:pic>
      <p:sp>
        <p:nvSpPr>
          <p:cNvPr id="6" name="TextBox 5">
            <a:extLst>
              <a:ext uri="{FF2B5EF4-FFF2-40B4-BE49-F238E27FC236}">
                <a16:creationId xmlns:a16="http://schemas.microsoft.com/office/drawing/2014/main" id="{08D438BE-463A-4DBE-A64C-75C7B5AF8E60}"/>
              </a:ext>
            </a:extLst>
          </p:cNvPr>
          <p:cNvSpPr txBox="1"/>
          <p:nvPr/>
        </p:nvSpPr>
        <p:spPr>
          <a:xfrm>
            <a:off x="7217492" y="0"/>
            <a:ext cx="2171058" cy="215444"/>
          </a:xfrm>
          <a:prstGeom prst="rect">
            <a:avLst/>
          </a:prstGeom>
          <a:noFill/>
        </p:spPr>
        <p:txBody>
          <a:bodyPr wrap="square" rtlCol="0">
            <a:spAutoFit/>
          </a:bodyPr>
          <a:lstStyle/>
          <a:p>
            <a:r>
              <a:rPr lang="en-US" sz="800" dirty="0"/>
              <a:t>Image by </a:t>
            </a:r>
            <a:r>
              <a:rPr lang="en-US" sz="800" dirty="0" err="1">
                <a:hlinkClick r:id="rId4"/>
              </a:rPr>
              <a:t>rawpixel</a:t>
            </a:r>
            <a:r>
              <a:rPr lang="en-US" sz="800" dirty="0"/>
              <a:t> from </a:t>
            </a:r>
            <a:r>
              <a:rPr lang="en-US" sz="800" dirty="0" err="1">
                <a:hlinkClick r:id="rId5"/>
              </a:rPr>
              <a:t>Pixabay</a:t>
            </a:r>
            <a:endParaRPr lang="en-US" sz="800" dirty="0"/>
          </a:p>
        </p:txBody>
      </p:sp>
    </p:spTree>
    <p:extLst>
      <p:ext uri="{BB962C8B-B14F-4D97-AF65-F5344CB8AC3E}">
        <p14:creationId xmlns:p14="http://schemas.microsoft.com/office/powerpoint/2010/main" val="311100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indoor&#10;&#10;Description automatically generated">
            <a:extLst>
              <a:ext uri="{FF2B5EF4-FFF2-40B4-BE49-F238E27FC236}">
                <a16:creationId xmlns:a16="http://schemas.microsoft.com/office/drawing/2014/main" id="{9DF67ECB-B604-41FF-A92A-7618BDEB4E7E}"/>
              </a:ext>
            </a:extLst>
          </p:cNvPr>
          <p:cNvPicPr>
            <a:picLocks noChangeAspect="1"/>
          </p:cNvPicPr>
          <p:nvPr/>
        </p:nvPicPr>
        <p:blipFill rotWithShape="1">
          <a:blip r:embed="rId3"/>
          <a:srcRect l="-2211" t="-5811" r="2211" b="16868"/>
          <a:stretch/>
        </p:blipFill>
        <p:spPr>
          <a:xfrm>
            <a:off x="1650084" y="0"/>
            <a:ext cx="6205392" cy="4139454"/>
          </a:xfrm>
          <a:prstGeom prst="rect">
            <a:avLst/>
          </a:prstGeom>
        </p:spPr>
      </p:pic>
      <p:sp>
        <p:nvSpPr>
          <p:cNvPr id="16" name="Rectangle 15">
            <a:extLst>
              <a:ext uri="{FF2B5EF4-FFF2-40B4-BE49-F238E27FC236}">
                <a16:creationId xmlns:a16="http://schemas.microsoft.com/office/drawing/2014/main" id="{49E8A12A-2252-40FA-8E91-A70901CD4C2E}"/>
              </a:ext>
            </a:extLst>
          </p:cNvPr>
          <p:cNvSpPr/>
          <p:nvPr/>
        </p:nvSpPr>
        <p:spPr>
          <a:xfrm>
            <a:off x="382385" y="617776"/>
            <a:ext cx="7418538" cy="3416320"/>
          </a:xfrm>
          <a:prstGeom prst="rect">
            <a:avLst/>
          </a:prstGeom>
        </p:spPr>
        <p:txBody>
          <a:bodyPr wrap="square">
            <a:spAutoFit/>
          </a:bodyPr>
          <a:lstStyle/>
          <a:p>
            <a:pPr lvl="2" algn="ctr"/>
            <a:r>
              <a:rPr lang="en-US" sz="5400" dirty="0"/>
              <a:t>More than </a:t>
            </a:r>
            <a:r>
              <a:rPr lang="en-US" sz="5400" b="1" dirty="0"/>
              <a:t>130 people die</a:t>
            </a:r>
            <a:r>
              <a:rPr lang="en-US" sz="5400" dirty="0"/>
              <a:t> in the U.S. </a:t>
            </a:r>
            <a:r>
              <a:rPr lang="en-US" sz="5400" b="1" dirty="0"/>
              <a:t>everyday</a:t>
            </a:r>
            <a:r>
              <a:rPr lang="en-US" sz="5400" dirty="0"/>
              <a:t> from an opioid overdose.</a:t>
            </a:r>
            <a:endParaRPr lang="en-US" sz="2400" baseline="90000" dirty="0"/>
          </a:p>
        </p:txBody>
      </p:sp>
      <p:sp>
        <p:nvSpPr>
          <p:cNvPr id="17" name="Rectangle 16">
            <a:extLst>
              <a:ext uri="{FF2B5EF4-FFF2-40B4-BE49-F238E27FC236}">
                <a16:creationId xmlns:a16="http://schemas.microsoft.com/office/drawing/2014/main" id="{28485CBD-524F-4176-8CD4-AF2F9DC087D5}"/>
              </a:ext>
            </a:extLst>
          </p:cNvPr>
          <p:cNvSpPr/>
          <p:nvPr/>
        </p:nvSpPr>
        <p:spPr>
          <a:xfrm>
            <a:off x="6943060" y="4418002"/>
            <a:ext cx="2317813" cy="215444"/>
          </a:xfrm>
          <a:prstGeom prst="rect">
            <a:avLst/>
          </a:prstGeom>
        </p:spPr>
        <p:txBody>
          <a:bodyPr wrap="square">
            <a:spAutoFit/>
          </a:bodyPr>
          <a:lstStyle/>
          <a:p>
            <a:r>
              <a:rPr lang="en-US" sz="800" dirty="0">
                <a:hlinkClick r:id="rId4">
                  <a:extLst>
                    <a:ext uri="{A12FA001-AC4F-418D-AE19-62706E023703}">
                      <ahyp:hlinkClr xmlns:ahyp="http://schemas.microsoft.com/office/drawing/2018/hyperlinkcolor" val="tx"/>
                    </a:ext>
                  </a:extLst>
                </a:hlinkClick>
              </a:rPr>
              <a:t>Photo</a:t>
            </a:r>
            <a:r>
              <a:rPr lang="en-US" sz="800" dirty="0"/>
              <a:t> by </a:t>
            </a:r>
            <a:r>
              <a:rPr lang="en-US" sz="800" dirty="0" err="1">
                <a:hlinkClick r:id="rId5">
                  <a:extLst>
                    <a:ext uri="{A12FA001-AC4F-418D-AE19-62706E023703}">
                      <ahyp:hlinkClr xmlns:ahyp="http://schemas.microsoft.com/office/drawing/2018/hyperlinkcolor" val="tx"/>
                    </a:ext>
                  </a:extLst>
                </a:hlinkClick>
              </a:rPr>
              <a:t>nosheep</a:t>
            </a:r>
            <a:r>
              <a:rPr lang="en-US" sz="800" dirty="0"/>
              <a:t> is licensed under </a:t>
            </a:r>
            <a:r>
              <a:rPr lang="en-US" sz="800" dirty="0" err="1">
                <a:hlinkClick r:id="rId6">
                  <a:extLst>
                    <a:ext uri="{A12FA001-AC4F-418D-AE19-62706E023703}">
                      <ahyp:hlinkClr xmlns:ahyp="http://schemas.microsoft.com/office/drawing/2018/hyperlinkcolor" val="tx"/>
                    </a:ext>
                  </a:extLst>
                </a:hlinkClick>
              </a:rPr>
              <a:t>Pixabay</a:t>
            </a:r>
            <a:endParaRPr lang="en-US" sz="800" dirty="0"/>
          </a:p>
        </p:txBody>
      </p:sp>
      <p:sp>
        <p:nvSpPr>
          <p:cNvPr id="2" name="TextBox 1">
            <a:extLst>
              <a:ext uri="{FF2B5EF4-FFF2-40B4-BE49-F238E27FC236}">
                <a16:creationId xmlns:a16="http://schemas.microsoft.com/office/drawing/2014/main" id="{092704A1-A03A-4557-B196-D156FC0612F6}"/>
              </a:ext>
            </a:extLst>
          </p:cNvPr>
          <p:cNvSpPr txBox="1"/>
          <p:nvPr/>
        </p:nvSpPr>
        <p:spPr>
          <a:xfrm>
            <a:off x="6450080" y="4005281"/>
            <a:ext cx="2810793" cy="369332"/>
          </a:xfrm>
          <a:prstGeom prst="rect">
            <a:avLst/>
          </a:prstGeom>
          <a:noFill/>
        </p:spPr>
        <p:txBody>
          <a:bodyPr wrap="square" rtlCol="0">
            <a:spAutoFit/>
          </a:bodyPr>
          <a:lstStyle/>
          <a:p>
            <a:r>
              <a:rPr lang="en-US" dirty="0"/>
              <a:t>(Rudd, 2016)</a:t>
            </a:r>
          </a:p>
        </p:txBody>
      </p:sp>
    </p:spTree>
    <p:extLst>
      <p:ext uri="{BB962C8B-B14F-4D97-AF65-F5344CB8AC3E}">
        <p14:creationId xmlns:p14="http://schemas.microsoft.com/office/powerpoint/2010/main" val="349089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0758C3-7903-444F-AEB7-C298D6465C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64855" y="500320"/>
            <a:ext cx="6214289" cy="4142859"/>
          </a:xfrm>
          <a:prstGeom prst="rect">
            <a:avLst/>
          </a:prstGeom>
        </p:spPr>
      </p:pic>
      <p:sp>
        <p:nvSpPr>
          <p:cNvPr id="2" name="Text Placeholder 1">
            <a:extLst>
              <a:ext uri="{FF2B5EF4-FFF2-40B4-BE49-F238E27FC236}">
                <a16:creationId xmlns:a16="http://schemas.microsoft.com/office/drawing/2014/main" id="{9B1FBD44-CA48-457D-BA64-6C82E9BF1156}"/>
              </a:ext>
            </a:extLst>
          </p:cNvPr>
          <p:cNvSpPr>
            <a:spLocks noGrp="1"/>
          </p:cNvSpPr>
          <p:nvPr>
            <p:ph type="body" sz="quarter" idx="13"/>
          </p:nvPr>
        </p:nvSpPr>
        <p:spPr/>
        <p:txBody>
          <a:bodyPr/>
          <a:lstStyle/>
          <a:p>
            <a:r>
              <a:rPr lang="en-US" dirty="0"/>
              <a:t>Interview questions</a:t>
            </a:r>
          </a:p>
        </p:txBody>
      </p:sp>
      <p:sp>
        <p:nvSpPr>
          <p:cNvPr id="5" name="Rectangle 4">
            <a:extLst>
              <a:ext uri="{FF2B5EF4-FFF2-40B4-BE49-F238E27FC236}">
                <a16:creationId xmlns:a16="http://schemas.microsoft.com/office/drawing/2014/main" id="{A8E583F5-CFB8-40E2-A987-2D88F97C3E60}"/>
              </a:ext>
            </a:extLst>
          </p:cNvPr>
          <p:cNvSpPr/>
          <p:nvPr/>
        </p:nvSpPr>
        <p:spPr>
          <a:xfrm>
            <a:off x="7539073" y="4422238"/>
            <a:ext cx="1604927" cy="215444"/>
          </a:xfrm>
          <a:prstGeom prst="rect">
            <a:avLst/>
          </a:prstGeom>
        </p:spPr>
        <p:txBody>
          <a:bodyPr wrap="none">
            <a:spAutoFit/>
          </a:bodyPr>
          <a:lstStyle/>
          <a:p>
            <a:r>
              <a:rPr lang="en-US" sz="800" dirty="0">
                <a:hlinkClick r:id="rId4">
                  <a:extLst>
                    <a:ext uri="{A12FA001-AC4F-418D-AE19-62706E023703}">
                      <ahyp:hlinkClr xmlns:ahyp="http://schemas.microsoft.com/office/drawing/2018/hyperlinkcolor" val="tx"/>
                    </a:ext>
                  </a:extLst>
                </a:hlinkClick>
              </a:rPr>
              <a:t>Image</a:t>
            </a:r>
            <a:r>
              <a:rPr lang="en-US" sz="800" dirty="0"/>
              <a:t> by </a:t>
            </a:r>
            <a:r>
              <a:rPr lang="en-US" sz="800" dirty="0" err="1">
                <a:hlinkClick r:id="rId5">
                  <a:extLst>
                    <a:ext uri="{A12FA001-AC4F-418D-AE19-62706E023703}">
                      <ahyp:hlinkClr xmlns:ahyp="http://schemas.microsoft.com/office/drawing/2018/hyperlinkcolor" val="tx"/>
                    </a:ext>
                  </a:extLst>
                </a:hlinkClick>
              </a:rPr>
              <a:t>Tumisu</a:t>
            </a:r>
            <a:r>
              <a:rPr lang="en-US" sz="800" dirty="0"/>
              <a:t> from </a:t>
            </a:r>
            <a:r>
              <a:rPr lang="en-US" sz="800" dirty="0" err="1">
                <a:hlinkClick r:id="rId6">
                  <a:extLst>
                    <a:ext uri="{A12FA001-AC4F-418D-AE19-62706E023703}">
                      <ahyp:hlinkClr xmlns:ahyp="http://schemas.microsoft.com/office/drawing/2018/hyperlinkcolor" val="tx"/>
                    </a:ext>
                  </a:extLst>
                </a:hlinkClick>
              </a:rPr>
              <a:t>Pixabay</a:t>
            </a:r>
            <a:endParaRPr lang="en-US" sz="800" dirty="0"/>
          </a:p>
        </p:txBody>
      </p:sp>
    </p:spTree>
    <p:extLst>
      <p:ext uri="{BB962C8B-B14F-4D97-AF65-F5344CB8AC3E}">
        <p14:creationId xmlns:p14="http://schemas.microsoft.com/office/powerpoint/2010/main" val="37004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62690C-421B-47BE-AE35-A00553854F15}"/>
              </a:ext>
            </a:extLst>
          </p:cNvPr>
          <p:cNvSpPr>
            <a:spLocks noGrp="1"/>
          </p:cNvSpPr>
          <p:nvPr>
            <p:ph type="body" sz="quarter" idx="13"/>
          </p:nvPr>
        </p:nvSpPr>
        <p:spPr/>
        <p:txBody>
          <a:bodyPr/>
          <a:lstStyle/>
          <a:p>
            <a:r>
              <a:rPr lang="en-US" dirty="0"/>
              <a:t>Interview questions – library staff</a:t>
            </a:r>
          </a:p>
        </p:txBody>
      </p:sp>
      <p:graphicFrame>
        <p:nvGraphicFramePr>
          <p:cNvPr id="4" name="Diagram 3">
            <a:extLst>
              <a:ext uri="{FF2B5EF4-FFF2-40B4-BE49-F238E27FC236}">
                <a16:creationId xmlns:a16="http://schemas.microsoft.com/office/drawing/2014/main" id="{827E115E-9595-4B65-9198-0031A9F9F328}"/>
              </a:ext>
            </a:extLst>
          </p:cNvPr>
          <p:cNvGraphicFramePr/>
          <p:nvPr>
            <p:extLst>
              <p:ext uri="{D42A27DB-BD31-4B8C-83A1-F6EECF244321}">
                <p14:modId xmlns:p14="http://schemas.microsoft.com/office/powerpoint/2010/main" val="2823669289"/>
              </p:ext>
            </p:extLst>
          </p:nvPr>
        </p:nvGraphicFramePr>
        <p:xfrm>
          <a:off x="340786" y="1056523"/>
          <a:ext cx="7825019" cy="3356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979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62690C-421B-47BE-AE35-A00553854F15}"/>
              </a:ext>
            </a:extLst>
          </p:cNvPr>
          <p:cNvSpPr>
            <a:spLocks noGrp="1"/>
          </p:cNvSpPr>
          <p:nvPr>
            <p:ph type="body" sz="quarter" idx="13"/>
          </p:nvPr>
        </p:nvSpPr>
        <p:spPr/>
        <p:txBody>
          <a:bodyPr/>
          <a:lstStyle/>
          <a:p>
            <a:r>
              <a:rPr lang="en-US" dirty="0"/>
              <a:t>Interview questions – library board </a:t>
            </a:r>
          </a:p>
        </p:txBody>
      </p:sp>
      <p:graphicFrame>
        <p:nvGraphicFramePr>
          <p:cNvPr id="4" name="Diagram 3">
            <a:extLst>
              <a:ext uri="{FF2B5EF4-FFF2-40B4-BE49-F238E27FC236}">
                <a16:creationId xmlns:a16="http://schemas.microsoft.com/office/drawing/2014/main" id="{793B0F06-9214-4B6D-9B1A-E2DB4073EAF4}"/>
              </a:ext>
            </a:extLst>
          </p:cNvPr>
          <p:cNvGraphicFramePr/>
          <p:nvPr>
            <p:extLst>
              <p:ext uri="{D42A27DB-BD31-4B8C-83A1-F6EECF244321}">
                <p14:modId xmlns:p14="http://schemas.microsoft.com/office/powerpoint/2010/main" val="2335282343"/>
              </p:ext>
            </p:extLst>
          </p:nvPr>
        </p:nvGraphicFramePr>
        <p:xfrm>
          <a:off x="352426" y="1221134"/>
          <a:ext cx="8439148" cy="3356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10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62690C-421B-47BE-AE35-A00553854F15}"/>
              </a:ext>
            </a:extLst>
          </p:cNvPr>
          <p:cNvSpPr>
            <a:spLocks noGrp="1"/>
          </p:cNvSpPr>
          <p:nvPr>
            <p:ph type="body" sz="quarter" idx="13"/>
          </p:nvPr>
        </p:nvSpPr>
        <p:spPr/>
        <p:txBody>
          <a:bodyPr/>
          <a:lstStyle/>
          <a:p>
            <a:r>
              <a:rPr lang="en-US" dirty="0"/>
              <a:t>Interview questions – partners</a:t>
            </a:r>
          </a:p>
        </p:txBody>
      </p:sp>
      <p:graphicFrame>
        <p:nvGraphicFramePr>
          <p:cNvPr id="4" name="Diagram 3">
            <a:extLst>
              <a:ext uri="{FF2B5EF4-FFF2-40B4-BE49-F238E27FC236}">
                <a16:creationId xmlns:a16="http://schemas.microsoft.com/office/drawing/2014/main" id="{5F064418-1927-49AF-B797-ABE00AC81834}"/>
              </a:ext>
            </a:extLst>
          </p:cNvPr>
          <p:cNvGraphicFramePr/>
          <p:nvPr>
            <p:extLst>
              <p:ext uri="{D42A27DB-BD31-4B8C-83A1-F6EECF244321}">
                <p14:modId xmlns:p14="http://schemas.microsoft.com/office/powerpoint/2010/main" val="638674282"/>
              </p:ext>
            </p:extLst>
          </p:nvPr>
        </p:nvGraphicFramePr>
        <p:xfrm>
          <a:off x="340786" y="1423151"/>
          <a:ext cx="8569298" cy="29149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852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62690C-421B-47BE-AE35-A00553854F15}"/>
              </a:ext>
            </a:extLst>
          </p:cNvPr>
          <p:cNvSpPr>
            <a:spLocks noGrp="1"/>
          </p:cNvSpPr>
          <p:nvPr>
            <p:ph type="body" sz="quarter" idx="13"/>
          </p:nvPr>
        </p:nvSpPr>
        <p:spPr/>
        <p:txBody>
          <a:bodyPr/>
          <a:lstStyle/>
          <a:p>
            <a:r>
              <a:rPr lang="en-US" dirty="0"/>
              <a:t>Interview questions – community members</a:t>
            </a:r>
          </a:p>
        </p:txBody>
      </p:sp>
      <p:graphicFrame>
        <p:nvGraphicFramePr>
          <p:cNvPr id="6" name="Diagram 5">
            <a:extLst>
              <a:ext uri="{FF2B5EF4-FFF2-40B4-BE49-F238E27FC236}">
                <a16:creationId xmlns:a16="http://schemas.microsoft.com/office/drawing/2014/main" id="{583E4041-0F7A-4404-886A-E04F272959A0}"/>
              </a:ext>
            </a:extLst>
          </p:cNvPr>
          <p:cNvGraphicFramePr/>
          <p:nvPr>
            <p:extLst>
              <p:ext uri="{D42A27DB-BD31-4B8C-83A1-F6EECF244321}">
                <p14:modId xmlns:p14="http://schemas.microsoft.com/office/powerpoint/2010/main" val="1125733369"/>
              </p:ext>
            </p:extLst>
          </p:nvPr>
        </p:nvGraphicFramePr>
        <p:xfrm>
          <a:off x="352426" y="1614701"/>
          <a:ext cx="8439148" cy="2840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651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FC9CEB-7B3D-4858-8788-C1D4467FDB21}"/>
              </a:ext>
            </a:extLst>
          </p:cNvPr>
          <p:cNvSpPr>
            <a:spLocks noGrp="1"/>
          </p:cNvSpPr>
          <p:nvPr>
            <p:ph type="body" sz="quarter" idx="13"/>
          </p:nvPr>
        </p:nvSpPr>
        <p:spPr/>
        <p:txBody>
          <a:bodyPr/>
          <a:lstStyle/>
          <a:p>
            <a:r>
              <a:rPr lang="en-US" dirty="0"/>
              <a:t>Pre-testing the protocols</a:t>
            </a:r>
          </a:p>
        </p:txBody>
      </p:sp>
      <p:sp>
        <p:nvSpPr>
          <p:cNvPr id="3" name="Text Placeholder 2">
            <a:extLst>
              <a:ext uri="{FF2B5EF4-FFF2-40B4-BE49-F238E27FC236}">
                <a16:creationId xmlns:a16="http://schemas.microsoft.com/office/drawing/2014/main" id="{DC7A2C7D-F35E-4B4B-9545-2D372AF512B4}"/>
              </a:ext>
            </a:extLst>
          </p:cNvPr>
          <p:cNvSpPr>
            <a:spLocks noGrp="1"/>
          </p:cNvSpPr>
          <p:nvPr>
            <p:ph type="body" sz="quarter" idx="12"/>
          </p:nvPr>
        </p:nvSpPr>
        <p:spPr>
          <a:xfrm>
            <a:off x="340786" y="1029748"/>
            <a:ext cx="3865454" cy="3356378"/>
          </a:xfrm>
        </p:spPr>
        <p:txBody>
          <a:bodyPr/>
          <a:lstStyle/>
          <a:p>
            <a:r>
              <a:rPr lang="en-US" sz="2000" dirty="0"/>
              <a:t>Denver Public Library, Community Resource Program</a:t>
            </a:r>
          </a:p>
          <a:p>
            <a:r>
              <a:rPr lang="en-US" sz="2000" dirty="0"/>
              <a:t>Served as pre-test location for the interview protocol</a:t>
            </a:r>
          </a:p>
          <a:p>
            <a:r>
              <a:rPr lang="en-US" sz="2000" dirty="0"/>
              <a:t>Provided feedback on the development of the case study for use in the final research outputs. </a:t>
            </a:r>
          </a:p>
        </p:txBody>
      </p:sp>
      <p:pic>
        <p:nvPicPr>
          <p:cNvPr id="4" name="Picture 3">
            <a:extLst>
              <a:ext uri="{FF2B5EF4-FFF2-40B4-BE49-F238E27FC236}">
                <a16:creationId xmlns:a16="http://schemas.microsoft.com/office/drawing/2014/main" id="{CCDBBCD3-76E7-4B8C-966D-73EDB70FA21B}"/>
              </a:ext>
            </a:extLst>
          </p:cNvPr>
          <p:cNvPicPr>
            <a:picLocks noChangeAspect="1"/>
          </p:cNvPicPr>
          <p:nvPr/>
        </p:nvPicPr>
        <p:blipFill>
          <a:blip r:embed="rId3"/>
          <a:stretch>
            <a:fillRect/>
          </a:stretch>
        </p:blipFill>
        <p:spPr>
          <a:xfrm>
            <a:off x="4358986" y="1029748"/>
            <a:ext cx="4785014" cy="3190009"/>
          </a:xfrm>
          <a:prstGeom prst="rect">
            <a:avLst/>
          </a:prstGeom>
        </p:spPr>
      </p:pic>
      <p:sp>
        <p:nvSpPr>
          <p:cNvPr id="5" name="TextBox 4">
            <a:extLst>
              <a:ext uri="{FF2B5EF4-FFF2-40B4-BE49-F238E27FC236}">
                <a16:creationId xmlns:a16="http://schemas.microsoft.com/office/drawing/2014/main" id="{53B434CA-C893-4F0B-85D4-D34CA8959E51}"/>
              </a:ext>
            </a:extLst>
          </p:cNvPr>
          <p:cNvSpPr txBox="1"/>
          <p:nvPr/>
        </p:nvSpPr>
        <p:spPr>
          <a:xfrm>
            <a:off x="5963759" y="4004312"/>
            <a:ext cx="2233402" cy="215444"/>
          </a:xfrm>
          <a:prstGeom prst="rect">
            <a:avLst/>
          </a:prstGeom>
          <a:noFill/>
        </p:spPr>
        <p:txBody>
          <a:bodyPr wrap="square" rtlCol="0">
            <a:spAutoFit/>
          </a:bodyPr>
          <a:lstStyle/>
          <a:p>
            <a:pPr defTabSz="457189"/>
            <a:r>
              <a:rPr lang="en-US" sz="800" dirty="0">
                <a:solidFill>
                  <a:prstClr val="white"/>
                </a:solidFill>
                <a:latin typeface="Arial"/>
              </a:rPr>
              <a:t>Photo courtesy: Giles </a:t>
            </a:r>
            <a:r>
              <a:rPr lang="en-US" sz="800" dirty="0" err="1">
                <a:solidFill>
                  <a:prstClr val="white"/>
                </a:solidFill>
                <a:latin typeface="Arial"/>
              </a:rPr>
              <a:t>Clasen</a:t>
            </a:r>
            <a:endParaRPr lang="en-US" sz="800" dirty="0">
              <a:solidFill>
                <a:prstClr val="white"/>
              </a:solidFill>
              <a:latin typeface="Arial"/>
            </a:endParaRPr>
          </a:p>
        </p:txBody>
      </p:sp>
    </p:spTree>
    <p:extLst>
      <p:ext uri="{BB962C8B-B14F-4D97-AF65-F5344CB8AC3E}">
        <p14:creationId xmlns:p14="http://schemas.microsoft.com/office/powerpoint/2010/main" val="101258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CBF141-EBAC-4938-AD0C-865E46070545}"/>
              </a:ext>
            </a:extLst>
          </p:cNvPr>
          <p:cNvSpPr>
            <a:spLocks noGrp="1"/>
          </p:cNvSpPr>
          <p:nvPr>
            <p:ph type="body" sz="quarter" idx="13"/>
          </p:nvPr>
        </p:nvSpPr>
        <p:spPr/>
        <p:txBody>
          <a:bodyPr/>
          <a:lstStyle/>
          <a:p>
            <a:r>
              <a:rPr lang="en-US" dirty="0"/>
              <a:t>Types of programs and services</a:t>
            </a:r>
          </a:p>
        </p:txBody>
      </p:sp>
      <p:graphicFrame>
        <p:nvGraphicFramePr>
          <p:cNvPr id="4" name="Diagram 3">
            <a:extLst>
              <a:ext uri="{FF2B5EF4-FFF2-40B4-BE49-F238E27FC236}">
                <a16:creationId xmlns:a16="http://schemas.microsoft.com/office/drawing/2014/main" id="{6EF5145C-49C3-414E-9585-8B33FF42E23F}"/>
              </a:ext>
            </a:extLst>
          </p:cNvPr>
          <p:cNvGraphicFramePr/>
          <p:nvPr>
            <p:extLst>
              <p:ext uri="{D42A27DB-BD31-4B8C-83A1-F6EECF244321}">
                <p14:modId xmlns:p14="http://schemas.microsoft.com/office/powerpoint/2010/main" val="1581274648"/>
              </p:ext>
            </p:extLst>
          </p:nvPr>
        </p:nvGraphicFramePr>
        <p:xfrm>
          <a:off x="218945" y="1029747"/>
          <a:ext cx="8706110" cy="3356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536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A9D61-D4FB-4D4F-A92F-E7288AD83379}"/>
              </a:ext>
            </a:extLst>
          </p:cNvPr>
          <p:cNvSpPr>
            <a:spLocks noGrp="1"/>
          </p:cNvSpPr>
          <p:nvPr>
            <p:ph type="body" sz="quarter" idx="13"/>
          </p:nvPr>
        </p:nvSpPr>
        <p:spPr/>
        <p:txBody>
          <a:bodyPr/>
          <a:lstStyle/>
          <a:p>
            <a:r>
              <a:rPr lang="en-US" dirty="0"/>
              <a:t>Libraries’ role in their community’s opioid crisis	</a:t>
            </a:r>
          </a:p>
        </p:txBody>
      </p:sp>
      <p:sp>
        <p:nvSpPr>
          <p:cNvPr id="3" name="Text Placeholder 2">
            <a:extLst>
              <a:ext uri="{FF2B5EF4-FFF2-40B4-BE49-F238E27FC236}">
                <a16:creationId xmlns:a16="http://schemas.microsoft.com/office/drawing/2014/main" id="{1A8FC63F-93DC-4052-82D6-FD7F9DC5FB29}"/>
              </a:ext>
            </a:extLst>
          </p:cNvPr>
          <p:cNvSpPr>
            <a:spLocks noGrp="1"/>
          </p:cNvSpPr>
          <p:nvPr>
            <p:ph type="body" sz="quarter" idx="12"/>
          </p:nvPr>
        </p:nvSpPr>
        <p:spPr>
          <a:xfrm>
            <a:off x="219405" y="1689826"/>
            <a:ext cx="4854301" cy="2946910"/>
          </a:xfrm>
        </p:spPr>
        <p:txBody>
          <a:bodyPr>
            <a:normAutofit/>
          </a:bodyPr>
          <a:lstStyle/>
          <a:p>
            <a:r>
              <a:rPr lang="en-US" dirty="0"/>
              <a:t>Connect people to information and resources</a:t>
            </a:r>
            <a:br>
              <a:rPr lang="en-US" dirty="0"/>
            </a:br>
            <a:endParaRPr lang="en-US" dirty="0"/>
          </a:p>
          <a:p>
            <a:r>
              <a:rPr lang="en-US" dirty="0"/>
              <a:t>Equip people with knowledge and skills</a:t>
            </a:r>
            <a:br>
              <a:rPr lang="en-US" dirty="0"/>
            </a:br>
            <a:endParaRPr lang="en-US" dirty="0"/>
          </a:p>
          <a:p>
            <a:r>
              <a:rPr lang="en-US" dirty="0"/>
              <a:t>Respond to community needs</a:t>
            </a:r>
          </a:p>
        </p:txBody>
      </p:sp>
      <p:grpSp>
        <p:nvGrpSpPr>
          <p:cNvPr id="7" name="Group 6">
            <a:extLst>
              <a:ext uri="{FF2B5EF4-FFF2-40B4-BE49-F238E27FC236}">
                <a16:creationId xmlns:a16="http://schemas.microsoft.com/office/drawing/2014/main" id="{42A68AE0-D32D-496D-BCF0-A68D2637B4B1}"/>
              </a:ext>
            </a:extLst>
          </p:cNvPr>
          <p:cNvGrpSpPr/>
          <p:nvPr/>
        </p:nvGrpSpPr>
        <p:grpSpPr>
          <a:xfrm>
            <a:off x="5195086" y="1633886"/>
            <a:ext cx="3948914" cy="3058789"/>
            <a:chOff x="5195086" y="1633886"/>
            <a:chExt cx="3948914" cy="3058789"/>
          </a:xfrm>
        </p:grpSpPr>
        <p:pic>
          <p:nvPicPr>
            <p:cNvPr id="5" name="Picture 4">
              <a:extLst>
                <a:ext uri="{FF2B5EF4-FFF2-40B4-BE49-F238E27FC236}">
                  <a16:creationId xmlns:a16="http://schemas.microsoft.com/office/drawing/2014/main" id="{3DC4A06F-FB9E-4449-9000-5317052D78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6563" t="4524" r="6295" b="5476"/>
            <a:stretch/>
          </p:blipFill>
          <p:spPr>
            <a:xfrm>
              <a:off x="5195086" y="1633886"/>
              <a:ext cx="3948914" cy="3058789"/>
            </a:xfrm>
            <a:prstGeom prst="rect">
              <a:avLst/>
            </a:prstGeom>
          </p:spPr>
        </p:pic>
        <p:sp>
          <p:nvSpPr>
            <p:cNvPr id="6" name="TextBox 5">
              <a:extLst>
                <a:ext uri="{FF2B5EF4-FFF2-40B4-BE49-F238E27FC236}">
                  <a16:creationId xmlns:a16="http://schemas.microsoft.com/office/drawing/2014/main" id="{5E99217F-926D-409C-86DF-49344F662D90}"/>
                </a:ext>
              </a:extLst>
            </p:cNvPr>
            <p:cNvSpPr txBox="1"/>
            <p:nvPr/>
          </p:nvSpPr>
          <p:spPr>
            <a:xfrm>
              <a:off x="7258555" y="4477231"/>
              <a:ext cx="1885445" cy="215444"/>
            </a:xfrm>
            <a:prstGeom prst="rect">
              <a:avLst/>
            </a:prstGeom>
            <a:noFill/>
          </p:spPr>
          <p:txBody>
            <a:bodyPr wrap="square" rtlCol="0">
              <a:spAutoFit/>
            </a:bodyPr>
            <a:lstStyle/>
            <a:p>
              <a:r>
                <a:rPr lang="en-US" sz="800" dirty="0">
                  <a:solidFill>
                    <a:schemeClr val="bg1"/>
                  </a:solidFill>
                </a:rPr>
                <a:t>Photo: courtesy Peoria Public Library</a:t>
              </a:r>
            </a:p>
          </p:txBody>
        </p:sp>
      </p:grpSp>
    </p:spTree>
    <p:extLst>
      <p:ext uri="{BB962C8B-B14F-4D97-AF65-F5344CB8AC3E}">
        <p14:creationId xmlns:p14="http://schemas.microsoft.com/office/powerpoint/2010/main" val="61521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A9D61-D4FB-4D4F-A92F-E7288AD83379}"/>
              </a:ext>
            </a:extLst>
          </p:cNvPr>
          <p:cNvSpPr>
            <a:spLocks noGrp="1"/>
          </p:cNvSpPr>
          <p:nvPr>
            <p:ph type="body" sz="quarter" idx="10"/>
          </p:nvPr>
        </p:nvSpPr>
        <p:spPr/>
        <p:txBody>
          <a:bodyPr/>
          <a:lstStyle/>
          <a:p>
            <a:r>
              <a:rPr lang="en-US" dirty="0"/>
              <a:t>PROGRAMMING EXAMPLES	</a:t>
            </a:r>
          </a:p>
        </p:txBody>
      </p:sp>
      <p:sp>
        <p:nvSpPr>
          <p:cNvPr id="4" name="Text Placeholder 3">
            <a:extLst>
              <a:ext uri="{FF2B5EF4-FFF2-40B4-BE49-F238E27FC236}">
                <a16:creationId xmlns:a16="http://schemas.microsoft.com/office/drawing/2014/main" id="{4015D62D-6C4C-4412-952A-CD78837D423D}"/>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22BF89C5-57C5-4850-B59C-D570D94451B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84313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30C6EBF-4F51-48A4-B32D-560CE3B00048}"/>
              </a:ext>
            </a:extLst>
          </p:cNvPr>
          <p:cNvSpPr>
            <a:spLocks noGrp="1"/>
          </p:cNvSpPr>
          <p:nvPr>
            <p:ph type="body" sz="quarter" idx="13"/>
          </p:nvPr>
        </p:nvSpPr>
        <p:spPr/>
        <p:txBody>
          <a:bodyPr/>
          <a:lstStyle/>
          <a:p>
            <a:r>
              <a:rPr lang="en-US" dirty="0"/>
              <a:t>Opioid response activities</a:t>
            </a:r>
          </a:p>
        </p:txBody>
      </p:sp>
      <p:graphicFrame>
        <p:nvGraphicFramePr>
          <p:cNvPr id="7" name="Chart 6">
            <a:extLst>
              <a:ext uri="{FF2B5EF4-FFF2-40B4-BE49-F238E27FC236}">
                <a16:creationId xmlns:a16="http://schemas.microsoft.com/office/drawing/2014/main" id="{6F4D503D-DDBA-4054-84E6-714564722FC3}"/>
              </a:ext>
            </a:extLst>
          </p:cNvPr>
          <p:cNvGraphicFramePr>
            <a:graphicFrameLocks/>
          </p:cNvGraphicFramePr>
          <p:nvPr>
            <p:extLst>
              <p:ext uri="{D42A27DB-BD31-4B8C-83A1-F6EECF244321}">
                <p14:modId xmlns:p14="http://schemas.microsoft.com/office/powerpoint/2010/main" val="941508430"/>
              </p:ext>
            </p:extLst>
          </p:nvPr>
        </p:nvGraphicFramePr>
        <p:xfrm>
          <a:off x="80920" y="1029746"/>
          <a:ext cx="8861775" cy="36511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598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DA99C7-4BEA-42B4-B436-0F2805F1FF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89591"/>
            <a:ext cx="9144000" cy="6072187"/>
          </a:xfrm>
          <a:prstGeom prst="rect">
            <a:avLst/>
          </a:prstGeom>
        </p:spPr>
      </p:pic>
      <p:sp>
        <p:nvSpPr>
          <p:cNvPr id="6" name="TextBox 5">
            <a:extLst>
              <a:ext uri="{FF2B5EF4-FFF2-40B4-BE49-F238E27FC236}">
                <a16:creationId xmlns:a16="http://schemas.microsoft.com/office/drawing/2014/main" id="{49C411D4-1E6E-4D80-9528-20CF8820951C}"/>
              </a:ext>
            </a:extLst>
          </p:cNvPr>
          <p:cNvSpPr txBox="1"/>
          <p:nvPr/>
        </p:nvSpPr>
        <p:spPr>
          <a:xfrm>
            <a:off x="671640" y="1771531"/>
            <a:ext cx="8019206" cy="1200329"/>
          </a:xfrm>
          <a:prstGeom prst="rect">
            <a:avLst/>
          </a:prstGeom>
          <a:solidFill>
            <a:srgbClr val="FFFF00">
              <a:alpha val="30000"/>
            </a:srgbClr>
          </a:solidFill>
        </p:spPr>
        <p:txBody>
          <a:bodyPr wrap="square" rtlCol="0">
            <a:spAutoFit/>
          </a:bodyPr>
          <a:lstStyle/>
          <a:p>
            <a:pPr algn="ctr"/>
            <a:r>
              <a:rPr lang="en-US" sz="3600" dirty="0">
                <a:solidFill>
                  <a:schemeClr val="bg1"/>
                </a:solidFill>
              </a:rPr>
              <a:t>Misuse of prescription opioids costs $78.5 billion a year.</a:t>
            </a:r>
          </a:p>
        </p:txBody>
      </p:sp>
      <p:sp>
        <p:nvSpPr>
          <p:cNvPr id="7" name="Rectangle 6">
            <a:extLst>
              <a:ext uri="{FF2B5EF4-FFF2-40B4-BE49-F238E27FC236}">
                <a16:creationId xmlns:a16="http://schemas.microsoft.com/office/drawing/2014/main" id="{32C23784-9AE7-4A7C-A262-FC0F67E8DD8D}"/>
              </a:ext>
            </a:extLst>
          </p:cNvPr>
          <p:cNvSpPr/>
          <p:nvPr/>
        </p:nvSpPr>
        <p:spPr>
          <a:xfrm>
            <a:off x="5613991" y="5227461"/>
            <a:ext cx="3742659" cy="215444"/>
          </a:xfrm>
          <a:prstGeom prst="rect">
            <a:avLst/>
          </a:prstGeom>
        </p:spPr>
        <p:txBody>
          <a:bodyPr wrap="square">
            <a:spAutoFit/>
          </a:bodyPr>
          <a:lstStyle/>
          <a:p>
            <a:r>
              <a:rPr lang="en-US" sz="800" dirty="0">
                <a:solidFill>
                  <a:schemeClr val="bg1"/>
                </a:solidFill>
              </a:rPr>
              <a:t>“</a:t>
            </a:r>
            <a:r>
              <a:rPr lang="en-US" sz="800" dirty="0">
                <a:solidFill>
                  <a:schemeClr val="bg1"/>
                </a:solidFill>
                <a:hlinkClick r:id="rId4">
                  <a:extLst>
                    <a:ext uri="{A12FA001-AC4F-418D-AE19-62706E023703}">
                      <ahyp:hlinkClr xmlns:ahyp="http://schemas.microsoft.com/office/drawing/2018/hyperlinkcolor" val="tx"/>
                    </a:ext>
                  </a:extLst>
                </a:hlinkClick>
              </a:rPr>
              <a:t>Opioids</a:t>
            </a:r>
            <a:r>
              <a:rPr lang="en-US" sz="800" dirty="0">
                <a:solidFill>
                  <a:schemeClr val="bg1"/>
                </a:solidFill>
              </a:rPr>
              <a:t>” by </a:t>
            </a:r>
            <a:r>
              <a:rPr lang="en-US" sz="800" dirty="0">
                <a:solidFill>
                  <a:schemeClr val="bg1"/>
                </a:solidFill>
                <a:hlinkClick r:id="rId5">
                  <a:extLst>
                    <a:ext uri="{A12FA001-AC4F-418D-AE19-62706E023703}">
                      <ahyp:hlinkClr xmlns:ahyp="http://schemas.microsoft.com/office/drawing/2018/hyperlinkcolor" val="tx"/>
                    </a:ext>
                  </a:extLst>
                </a:hlinkClick>
              </a:rPr>
              <a:t>K-State Research and Extension</a:t>
            </a:r>
            <a:r>
              <a:rPr lang="en-US" sz="800" dirty="0">
                <a:solidFill>
                  <a:schemeClr val="bg1"/>
                </a:solidFill>
              </a:rPr>
              <a:t> is licensed under </a:t>
            </a:r>
            <a:r>
              <a:rPr lang="en-US" sz="800" dirty="0">
                <a:solidFill>
                  <a:schemeClr val="bg1"/>
                </a:solidFill>
                <a:hlinkClick r:id="rId6">
                  <a:extLst>
                    <a:ext uri="{A12FA001-AC4F-418D-AE19-62706E023703}">
                      <ahyp:hlinkClr xmlns:ahyp="http://schemas.microsoft.com/office/drawing/2018/hyperlinkcolor" val="tx"/>
                    </a:ext>
                  </a:extLst>
                </a:hlinkClick>
              </a:rPr>
              <a:t>CC By 2.0</a:t>
            </a:r>
            <a:endParaRPr lang="en-US" sz="800" dirty="0">
              <a:solidFill>
                <a:schemeClr val="bg1"/>
              </a:solidFill>
            </a:endParaRPr>
          </a:p>
        </p:txBody>
      </p:sp>
      <p:sp>
        <p:nvSpPr>
          <p:cNvPr id="5" name="TextBox 4">
            <a:extLst>
              <a:ext uri="{FF2B5EF4-FFF2-40B4-BE49-F238E27FC236}">
                <a16:creationId xmlns:a16="http://schemas.microsoft.com/office/drawing/2014/main" id="{788FC00F-7DF0-41E7-AD32-3B8CCCE5F52A}"/>
              </a:ext>
            </a:extLst>
          </p:cNvPr>
          <p:cNvSpPr txBox="1"/>
          <p:nvPr/>
        </p:nvSpPr>
        <p:spPr>
          <a:xfrm>
            <a:off x="5608910" y="4375300"/>
            <a:ext cx="3487479" cy="215444"/>
          </a:xfrm>
          <a:prstGeom prst="rect">
            <a:avLst/>
          </a:prstGeom>
          <a:noFill/>
        </p:spPr>
        <p:txBody>
          <a:bodyPr wrap="square" rtlCol="0">
            <a:spAutoFit/>
          </a:bodyPr>
          <a:lstStyle/>
          <a:p>
            <a:r>
              <a:rPr lang="en-US" sz="800" dirty="0">
                <a:solidFill>
                  <a:schemeClr val="bg1"/>
                </a:solidFill>
                <a:hlinkClick r:id="rId4">
                  <a:extLst>
                    <a:ext uri="{A12FA001-AC4F-418D-AE19-62706E023703}">
                      <ahyp:hlinkClr xmlns:ahyp="http://schemas.microsoft.com/office/drawing/2018/hyperlinkcolor" val="tx"/>
                    </a:ext>
                  </a:extLst>
                </a:hlinkClick>
              </a:rPr>
              <a:t>Opioids</a:t>
            </a:r>
            <a:r>
              <a:rPr lang="en-US" sz="800" dirty="0">
                <a:solidFill>
                  <a:schemeClr val="bg1"/>
                </a:solidFill>
              </a:rPr>
              <a:t> by </a:t>
            </a:r>
            <a:r>
              <a:rPr lang="en-US" sz="800" dirty="0">
                <a:solidFill>
                  <a:schemeClr val="bg1"/>
                </a:solidFill>
                <a:hlinkClick r:id="rId5">
                  <a:extLst>
                    <a:ext uri="{A12FA001-AC4F-418D-AE19-62706E023703}">
                      <ahyp:hlinkClr xmlns:ahyp="http://schemas.microsoft.com/office/drawing/2018/hyperlinkcolor" val="tx"/>
                    </a:ext>
                  </a:extLst>
                </a:hlinkClick>
              </a:rPr>
              <a:t>K-State Research and Extension</a:t>
            </a:r>
            <a:r>
              <a:rPr lang="en-US" sz="800" dirty="0">
                <a:solidFill>
                  <a:schemeClr val="bg1"/>
                </a:solidFill>
              </a:rPr>
              <a:t> is licensed under </a:t>
            </a:r>
            <a:r>
              <a:rPr lang="en-US" sz="800" dirty="0">
                <a:solidFill>
                  <a:schemeClr val="bg1"/>
                </a:solidFill>
                <a:hlinkClick r:id="rId6">
                  <a:extLst>
                    <a:ext uri="{A12FA001-AC4F-418D-AE19-62706E023703}">
                      <ahyp:hlinkClr xmlns:ahyp="http://schemas.microsoft.com/office/drawing/2018/hyperlinkcolor" val="tx"/>
                    </a:ext>
                  </a:extLst>
                </a:hlinkClick>
              </a:rPr>
              <a:t>CC BY2.0</a:t>
            </a:r>
            <a:endParaRPr lang="en-US" sz="800" dirty="0">
              <a:solidFill>
                <a:schemeClr val="bg1"/>
              </a:solidFill>
            </a:endParaRPr>
          </a:p>
        </p:txBody>
      </p:sp>
      <p:sp>
        <p:nvSpPr>
          <p:cNvPr id="2" name="TextBox 1">
            <a:extLst>
              <a:ext uri="{FF2B5EF4-FFF2-40B4-BE49-F238E27FC236}">
                <a16:creationId xmlns:a16="http://schemas.microsoft.com/office/drawing/2014/main" id="{4C5CB07C-B013-4360-AF4A-0ECFA825D1EE}"/>
              </a:ext>
            </a:extLst>
          </p:cNvPr>
          <p:cNvSpPr txBox="1"/>
          <p:nvPr/>
        </p:nvSpPr>
        <p:spPr>
          <a:xfrm>
            <a:off x="5932080" y="2926080"/>
            <a:ext cx="3471000" cy="338554"/>
          </a:xfrm>
          <a:prstGeom prst="rect">
            <a:avLst/>
          </a:prstGeom>
          <a:noFill/>
        </p:spPr>
        <p:txBody>
          <a:bodyPr wrap="square" rtlCol="0">
            <a:spAutoFit/>
          </a:bodyPr>
          <a:lstStyle/>
          <a:p>
            <a:r>
              <a:rPr lang="en-US" sz="1600" dirty="0">
                <a:solidFill>
                  <a:schemeClr val="bg1"/>
                </a:solidFill>
              </a:rPr>
              <a:t>(Florence, Luo, Xu, &amp; Zhou, 2016)</a:t>
            </a:r>
          </a:p>
        </p:txBody>
      </p:sp>
    </p:spTree>
    <p:extLst>
      <p:ext uri="{BB962C8B-B14F-4D97-AF65-F5344CB8AC3E}">
        <p14:creationId xmlns:p14="http://schemas.microsoft.com/office/powerpoint/2010/main" val="1779717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886AAE-0611-4D67-924A-023B76A303AD}"/>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6A2F8B91-22FC-49AE-9890-174694E44C60}"/>
              </a:ext>
            </a:extLst>
          </p:cNvPr>
          <p:cNvSpPr>
            <a:spLocks noGrp="1"/>
          </p:cNvSpPr>
          <p:nvPr>
            <p:ph type="body" sz="quarter" idx="12"/>
          </p:nvPr>
        </p:nvSpPr>
        <p:spPr/>
        <p:txBody>
          <a:bodyPr/>
          <a:lstStyle/>
          <a:p>
            <a:endParaRPr lang="en-US"/>
          </a:p>
        </p:txBody>
      </p:sp>
      <p:pic>
        <p:nvPicPr>
          <p:cNvPr id="4" name="Picture 3">
            <a:extLst>
              <a:ext uri="{FF2B5EF4-FFF2-40B4-BE49-F238E27FC236}">
                <a16:creationId xmlns:a16="http://schemas.microsoft.com/office/drawing/2014/main" id="{52DC9884-03FA-4AEB-81C4-959A16CBB8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053"/>
            <a:ext cx="9144000" cy="5143500"/>
          </a:xfrm>
          <a:prstGeom prst="rect">
            <a:avLst/>
          </a:prstGeom>
        </p:spPr>
      </p:pic>
      <p:sp>
        <p:nvSpPr>
          <p:cNvPr id="5" name="TextBox 4">
            <a:extLst>
              <a:ext uri="{FF2B5EF4-FFF2-40B4-BE49-F238E27FC236}">
                <a16:creationId xmlns:a16="http://schemas.microsoft.com/office/drawing/2014/main" id="{B36A6F63-DB2F-4949-8329-2AA63A8FC22D}"/>
              </a:ext>
            </a:extLst>
          </p:cNvPr>
          <p:cNvSpPr txBox="1"/>
          <p:nvPr/>
        </p:nvSpPr>
        <p:spPr>
          <a:xfrm>
            <a:off x="5435505" y="3043332"/>
            <a:ext cx="3685215" cy="1754326"/>
          </a:xfrm>
          <a:prstGeom prst="rect">
            <a:avLst/>
          </a:prstGeom>
          <a:solidFill>
            <a:schemeClr val="tx1">
              <a:alpha val="50000"/>
            </a:schemeClr>
          </a:solidFill>
        </p:spPr>
        <p:txBody>
          <a:bodyPr wrap="square" rtlCol="0">
            <a:spAutoFit/>
          </a:bodyPr>
          <a:lstStyle/>
          <a:p>
            <a:r>
              <a:rPr lang="en-US" dirty="0">
                <a:solidFill>
                  <a:schemeClr val="bg1"/>
                </a:solidFill>
              </a:rPr>
              <a:t>Peoria Public Library</a:t>
            </a:r>
          </a:p>
          <a:p>
            <a:r>
              <a:rPr lang="en-US" i="1" dirty="0">
                <a:solidFill>
                  <a:schemeClr val="bg1"/>
                </a:solidFill>
              </a:rPr>
              <a:t>Overdose Rescue Kit</a:t>
            </a:r>
            <a:endParaRPr lang="en-US" dirty="0">
              <a:solidFill>
                <a:schemeClr val="bg1"/>
              </a:solidFill>
            </a:endParaRPr>
          </a:p>
          <a:p>
            <a:endParaRPr lang="en-US" dirty="0"/>
          </a:p>
          <a:p>
            <a:r>
              <a:rPr lang="en-US" dirty="0">
                <a:solidFill>
                  <a:schemeClr val="bg1"/>
                </a:solidFill>
              </a:rPr>
              <a:t>Includes Narcan, instructions for use and information for more help</a:t>
            </a:r>
          </a:p>
          <a:p>
            <a:r>
              <a:rPr lang="en-US" dirty="0">
                <a:solidFill>
                  <a:schemeClr val="bg1"/>
                </a:solidFill>
              </a:rPr>
              <a:t> </a:t>
            </a:r>
          </a:p>
        </p:txBody>
      </p:sp>
      <p:sp>
        <p:nvSpPr>
          <p:cNvPr id="6" name="TextBox 5">
            <a:extLst>
              <a:ext uri="{FF2B5EF4-FFF2-40B4-BE49-F238E27FC236}">
                <a16:creationId xmlns:a16="http://schemas.microsoft.com/office/drawing/2014/main" id="{CD6115E7-85AF-4282-BBCA-029E903E84E0}"/>
              </a:ext>
            </a:extLst>
          </p:cNvPr>
          <p:cNvSpPr txBox="1"/>
          <p:nvPr/>
        </p:nvSpPr>
        <p:spPr>
          <a:xfrm>
            <a:off x="7238332" y="4582214"/>
            <a:ext cx="1882388" cy="215444"/>
          </a:xfrm>
          <a:prstGeom prst="rect">
            <a:avLst/>
          </a:prstGeom>
          <a:noFill/>
        </p:spPr>
        <p:txBody>
          <a:bodyPr wrap="square" rtlCol="0">
            <a:spAutoFit/>
          </a:bodyPr>
          <a:lstStyle/>
          <a:p>
            <a:r>
              <a:rPr lang="en-US" sz="800" dirty="0">
                <a:solidFill>
                  <a:schemeClr val="bg1"/>
                </a:solidFill>
              </a:rPr>
              <a:t>Photo courtesy: Peoria Public Library</a:t>
            </a:r>
          </a:p>
        </p:txBody>
      </p:sp>
    </p:spTree>
    <p:extLst>
      <p:ext uri="{BB962C8B-B14F-4D97-AF65-F5344CB8AC3E}">
        <p14:creationId xmlns:p14="http://schemas.microsoft.com/office/powerpoint/2010/main" val="308934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BC4745E6-59A1-46F9-9BB6-33DED9E7AB1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754" r="13710"/>
          <a:stretch/>
        </p:blipFill>
        <p:spPr>
          <a:xfrm>
            <a:off x="736375" y="0"/>
            <a:ext cx="3689968" cy="5145521"/>
          </a:xfrm>
          <a:prstGeom prst="rect">
            <a:avLst/>
          </a:prstGeom>
        </p:spPr>
      </p:pic>
      <p:pic>
        <p:nvPicPr>
          <p:cNvPr id="7" name="Picture 6" descr="A person standing next to a sink&#10;&#10;Description automatically generated">
            <a:extLst>
              <a:ext uri="{FF2B5EF4-FFF2-40B4-BE49-F238E27FC236}">
                <a16:creationId xmlns:a16="http://schemas.microsoft.com/office/drawing/2014/main" id="{06C1BF90-FC44-406B-ABC1-9C0F99BED09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7551" r="13156"/>
          <a:stretch/>
        </p:blipFill>
        <p:spPr>
          <a:xfrm>
            <a:off x="4572000" y="0"/>
            <a:ext cx="3623756" cy="5143500"/>
          </a:xfrm>
          <a:prstGeom prst="rect">
            <a:avLst/>
          </a:prstGeom>
        </p:spPr>
      </p:pic>
      <p:sp>
        <p:nvSpPr>
          <p:cNvPr id="8" name="TextBox 7">
            <a:extLst>
              <a:ext uri="{FF2B5EF4-FFF2-40B4-BE49-F238E27FC236}">
                <a16:creationId xmlns:a16="http://schemas.microsoft.com/office/drawing/2014/main" id="{E3C711BF-F8CF-462F-A518-12AF14503372}"/>
              </a:ext>
            </a:extLst>
          </p:cNvPr>
          <p:cNvSpPr txBox="1"/>
          <p:nvPr/>
        </p:nvSpPr>
        <p:spPr>
          <a:xfrm>
            <a:off x="4572000" y="3575861"/>
            <a:ext cx="3623756" cy="1569660"/>
          </a:xfrm>
          <a:prstGeom prst="rect">
            <a:avLst/>
          </a:prstGeom>
          <a:solidFill>
            <a:schemeClr val="tx1">
              <a:alpha val="50000"/>
            </a:schemeClr>
          </a:solidFill>
        </p:spPr>
        <p:txBody>
          <a:bodyPr wrap="square" rtlCol="0">
            <a:spAutoFit/>
          </a:bodyPr>
          <a:lstStyle/>
          <a:p>
            <a:r>
              <a:rPr lang="en-US" sz="1600" dirty="0">
                <a:solidFill>
                  <a:schemeClr val="bg1"/>
                </a:solidFill>
              </a:rPr>
              <a:t>New Orleans Public Library, “Bystander Training”</a:t>
            </a:r>
          </a:p>
          <a:p>
            <a:endParaRPr lang="en-US" sz="1600" dirty="0">
              <a:solidFill>
                <a:schemeClr val="bg1"/>
              </a:solidFill>
            </a:endParaRPr>
          </a:p>
          <a:p>
            <a:r>
              <a:rPr lang="en-US" sz="1600" dirty="0">
                <a:solidFill>
                  <a:schemeClr val="bg1"/>
                </a:solidFill>
              </a:rPr>
              <a:t>Provides first aid training, including an opportunity to practice administering naloxone</a:t>
            </a:r>
          </a:p>
        </p:txBody>
      </p:sp>
      <p:sp>
        <p:nvSpPr>
          <p:cNvPr id="9" name="TextBox 8">
            <a:extLst>
              <a:ext uri="{FF2B5EF4-FFF2-40B4-BE49-F238E27FC236}">
                <a16:creationId xmlns:a16="http://schemas.microsoft.com/office/drawing/2014/main" id="{857A1F78-467D-4236-80F5-0E34E5D57629}"/>
              </a:ext>
            </a:extLst>
          </p:cNvPr>
          <p:cNvSpPr txBox="1"/>
          <p:nvPr/>
        </p:nvSpPr>
        <p:spPr>
          <a:xfrm>
            <a:off x="736375" y="4906968"/>
            <a:ext cx="2233402" cy="215444"/>
          </a:xfrm>
          <a:prstGeom prst="rect">
            <a:avLst/>
          </a:prstGeom>
          <a:noFill/>
        </p:spPr>
        <p:txBody>
          <a:bodyPr wrap="square" rtlCol="0">
            <a:spAutoFit/>
          </a:bodyPr>
          <a:lstStyle/>
          <a:p>
            <a:r>
              <a:rPr lang="en-US" sz="800" dirty="0">
                <a:solidFill>
                  <a:schemeClr val="bg1"/>
                </a:solidFill>
              </a:rPr>
              <a:t>Photos courtesy: New Orleans Public Library</a:t>
            </a:r>
          </a:p>
        </p:txBody>
      </p:sp>
    </p:spTree>
    <p:extLst>
      <p:ext uri="{BB962C8B-B14F-4D97-AF65-F5344CB8AC3E}">
        <p14:creationId xmlns:p14="http://schemas.microsoft.com/office/powerpoint/2010/main" val="389737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22E4C1-1209-4163-AA03-9BD9853237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9981"/>
          <a:stretch/>
        </p:blipFill>
        <p:spPr>
          <a:xfrm>
            <a:off x="498367" y="-26586"/>
            <a:ext cx="8292923" cy="5170086"/>
          </a:xfrm>
          <a:prstGeom prst="rect">
            <a:avLst/>
          </a:prstGeom>
        </p:spPr>
      </p:pic>
      <p:sp>
        <p:nvSpPr>
          <p:cNvPr id="5" name="TextBox 4">
            <a:extLst>
              <a:ext uri="{FF2B5EF4-FFF2-40B4-BE49-F238E27FC236}">
                <a16:creationId xmlns:a16="http://schemas.microsoft.com/office/drawing/2014/main" id="{46424772-0753-41C3-AC53-58D2870898C0}"/>
              </a:ext>
            </a:extLst>
          </p:cNvPr>
          <p:cNvSpPr txBox="1"/>
          <p:nvPr/>
        </p:nvSpPr>
        <p:spPr>
          <a:xfrm>
            <a:off x="5106075" y="3543062"/>
            <a:ext cx="3685215" cy="1600438"/>
          </a:xfrm>
          <a:prstGeom prst="rect">
            <a:avLst/>
          </a:prstGeom>
          <a:solidFill>
            <a:schemeClr val="tx1">
              <a:alpha val="50000"/>
            </a:schemeClr>
          </a:solidFill>
        </p:spPr>
        <p:txBody>
          <a:bodyPr wrap="square" rtlCol="0">
            <a:spAutoFit/>
          </a:bodyPr>
          <a:lstStyle/>
          <a:p>
            <a:r>
              <a:rPr lang="en-US" sz="1600" dirty="0">
                <a:solidFill>
                  <a:schemeClr val="bg1"/>
                </a:solidFill>
              </a:rPr>
              <a:t>Salt Lake County Library System</a:t>
            </a:r>
          </a:p>
          <a:p>
            <a:r>
              <a:rPr lang="en-US" sz="1600" i="1" dirty="0">
                <a:solidFill>
                  <a:schemeClr val="bg1"/>
                </a:solidFill>
              </a:rPr>
              <a:t>Use Only As Directed</a:t>
            </a:r>
            <a:r>
              <a:rPr lang="en-US" sz="1600" dirty="0">
                <a:solidFill>
                  <a:schemeClr val="bg1"/>
                </a:solidFill>
              </a:rPr>
              <a:t>, public awareness campaign</a:t>
            </a:r>
          </a:p>
          <a:p>
            <a:endParaRPr lang="en-US" dirty="0"/>
          </a:p>
          <a:p>
            <a:pPr algn="ctr"/>
            <a:r>
              <a:rPr lang="en-US" sz="1600" dirty="0">
                <a:solidFill>
                  <a:schemeClr val="bg1"/>
                </a:solidFill>
              </a:rPr>
              <a:t>“Opioids like these can cause physical dependency in just 7 days.”</a:t>
            </a:r>
          </a:p>
        </p:txBody>
      </p:sp>
      <p:sp>
        <p:nvSpPr>
          <p:cNvPr id="6" name="TextBox 5">
            <a:extLst>
              <a:ext uri="{FF2B5EF4-FFF2-40B4-BE49-F238E27FC236}">
                <a16:creationId xmlns:a16="http://schemas.microsoft.com/office/drawing/2014/main" id="{37FB30A2-AE61-476E-809A-F663835953BE}"/>
              </a:ext>
            </a:extLst>
          </p:cNvPr>
          <p:cNvSpPr txBox="1"/>
          <p:nvPr/>
        </p:nvSpPr>
        <p:spPr>
          <a:xfrm>
            <a:off x="2791753" y="4928056"/>
            <a:ext cx="2233402" cy="215444"/>
          </a:xfrm>
          <a:prstGeom prst="rect">
            <a:avLst/>
          </a:prstGeom>
          <a:noFill/>
        </p:spPr>
        <p:txBody>
          <a:bodyPr wrap="square" rtlCol="0">
            <a:spAutoFit/>
          </a:bodyPr>
          <a:lstStyle/>
          <a:p>
            <a:r>
              <a:rPr lang="en-US" sz="800" dirty="0">
                <a:solidFill>
                  <a:schemeClr val="bg1"/>
                </a:solidFill>
              </a:rPr>
              <a:t>Photo courtesy: Salt County Library System</a:t>
            </a:r>
          </a:p>
        </p:txBody>
      </p:sp>
    </p:spTree>
    <p:extLst>
      <p:ext uri="{BB962C8B-B14F-4D97-AF65-F5344CB8AC3E}">
        <p14:creationId xmlns:p14="http://schemas.microsoft.com/office/powerpoint/2010/main" val="385067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273F56-3B22-40A4-8A4B-93B9B20337DD}"/>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A6748336-4EBA-4030-B1B7-5EE81F000C81}"/>
              </a:ext>
            </a:extLst>
          </p:cNvPr>
          <p:cNvSpPr>
            <a:spLocks noGrp="1"/>
          </p:cNvSpPr>
          <p:nvPr>
            <p:ph type="body" sz="quarter" idx="12"/>
          </p:nvPr>
        </p:nvSpPr>
        <p:spPr/>
        <p:txBody>
          <a:bodyPr/>
          <a:lstStyle/>
          <a:p>
            <a:endParaRPr lang="en-US"/>
          </a:p>
        </p:txBody>
      </p:sp>
      <p:pic>
        <p:nvPicPr>
          <p:cNvPr id="5" name="Picture 4" descr="A picture containing colorful, road, orange&#10;&#10;Description automatically generated">
            <a:extLst>
              <a:ext uri="{FF2B5EF4-FFF2-40B4-BE49-F238E27FC236}">
                <a16:creationId xmlns:a16="http://schemas.microsoft.com/office/drawing/2014/main" id="{29A677A5-7200-4A8F-998D-60F47B9325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5000"/>
          <a:stretch/>
        </p:blipFill>
        <p:spPr>
          <a:xfrm>
            <a:off x="0" y="1"/>
            <a:ext cx="9144000" cy="5143500"/>
          </a:xfrm>
          <a:prstGeom prst="rect">
            <a:avLst/>
          </a:prstGeom>
        </p:spPr>
      </p:pic>
      <p:sp>
        <p:nvSpPr>
          <p:cNvPr id="6" name="TextBox 5">
            <a:extLst>
              <a:ext uri="{FF2B5EF4-FFF2-40B4-BE49-F238E27FC236}">
                <a16:creationId xmlns:a16="http://schemas.microsoft.com/office/drawing/2014/main" id="{1AD18496-7FDF-4E19-93E5-920944F32854}"/>
              </a:ext>
            </a:extLst>
          </p:cNvPr>
          <p:cNvSpPr txBox="1"/>
          <p:nvPr/>
        </p:nvSpPr>
        <p:spPr>
          <a:xfrm>
            <a:off x="4937760" y="2474686"/>
            <a:ext cx="4206240" cy="2000548"/>
          </a:xfrm>
          <a:prstGeom prst="rect">
            <a:avLst/>
          </a:prstGeom>
          <a:solidFill>
            <a:schemeClr val="tx1">
              <a:alpha val="50000"/>
            </a:schemeClr>
          </a:solidFill>
        </p:spPr>
        <p:txBody>
          <a:bodyPr wrap="square" rtlCol="0">
            <a:spAutoFit/>
          </a:bodyPr>
          <a:lstStyle/>
          <a:p>
            <a:r>
              <a:rPr lang="en-US" sz="2000" b="1" dirty="0">
                <a:solidFill>
                  <a:schemeClr val="bg1"/>
                </a:solidFill>
              </a:rPr>
              <a:t>Salt Lake County Library System</a:t>
            </a:r>
          </a:p>
          <a:p>
            <a:r>
              <a:rPr lang="en-US" sz="2000" b="1" i="1" dirty="0">
                <a:solidFill>
                  <a:schemeClr val="bg1"/>
                </a:solidFill>
              </a:rPr>
              <a:t>Use Only As Directed</a:t>
            </a:r>
            <a:r>
              <a:rPr lang="en-US" sz="2000" b="1" dirty="0">
                <a:solidFill>
                  <a:schemeClr val="bg1"/>
                </a:solidFill>
              </a:rPr>
              <a:t>, public awareness campaign.</a:t>
            </a:r>
          </a:p>
          <a:p>
            <a:endParaRPr lang="en-US" sz="2400" b="1" dirty="0"/>
          </a:p>
          <a:p>
            <a:pPr algn="ctr"/>
            <a:r>
              <a:rPr lang="en-US" sz="2000" b="1" dirty="0">
                <a:solidFill>
                  <a:schemeClr val="bg1"/>
                </a:solidFill>
              </a:rPr>
              <a:t>7,000 opioid prescriptions are written everyday in Utah</a:t>
            </a:r>
          </a:p>
        </p:txBody>
      </p:sp>
      <p:sp>
        <p:nvSpPr>
          <p:cNvPr id="7" name="TextBox 6">
            <a:extLst>
              <a:ext uri="{FF2B5EF4-FFF2-40B4-BE49-F238E27FC236}">
                <a16:creationId xmlns:a16="http://schemas.microsoft.com/office/drawing/2014/main" id="{EFDE3360-B6D6-4BA4-9ECE-940E3E95431A}"/>
              </a:ext>
            </a:extLst>
          </p:cNvPr>
          <p:cNvSpPr txBox="1"/>
          <p:nvPr/>
        </p:nvSpPr>
        <p:spPr>
          <a:xfrm>
            <a:off x="6729984" y="4564343"/>
            <a:ext cx="2543072" cy="215444"/>
          </a:xfrm>
          <a:prstGeom prst="rect">
            <a:avLst/>
          </a:prstGeom>
          <a:noFill/>
        </p:spPr>
        <p:txBody>
          <a:bodyPr wrap="square" rtlCol="0">
            <a:spAutoFit/>
          </a:bodyPr>
          <a:lstStyle/>
          <a:p>
            <a:r>
              <a:rPr lang="en-US" sz="800" dirty="0">
                <a:solidFill>
                  <a:schemeClr val="bg1"/>
                </a:solidFill>
              </a:rPr>
              <a:t>Photo courtesy: Salt Lake County Library System</a:t>
            </a:r>
          </a:p>
        </p:txBody>
      </p:sp>
    </p:spTree>
    <p:extLst>
      <p:ext uri="{BB962C8B-B14F-4D97-AF65-F5344CB8AC3E}">
        <p14:creationId xmlns:p14="http://schemas.microsoft.com/office/powerpoint/2010/main" val="271585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648994-95FC-4E8F-8902-3218FFD83A29}"/>
              </a:ext>
            </a:extLst>
          </p:cNvPr>
          <p:cNvPicPr>
            <a:picLocks noChangeAspect="1"/>
          </p:cNvPicPr>
          <p:nvPr/>
        </p:nvPicPr>
        <p:blipFill rotWithShape="1">
          <a:blip r:embed="rId3"/>
          <a:srcRect l="-2702" t="17394" r="2702" b="16057"/>
          <a:stretch/>
        </p:blipFill>
        <p:spPr>
          <a:xfrm>
            <a:off x="-249382" y="0"/>
            <a:ext cx="9393382" cy="4688380"/>
          </a:xfrm>
          <a:prstGeom prst="rect">
            <a:avLst/>
          </a:prstGeom>
        </p:spPr>
      </p:pic>
      <p:sp>
        <p:nvSpPr>
          <p:cNvPr id="5" name="TextBox 4">
            <a:extLst>
              <a:ext uri="{FF2B5EF4-FFF2-40B4-BE49-F238E27FC236}">
                <a16:creationId xmlns:a16="http://schemas.microsoft.com/office/drawing/2014/main" id="{A02F33DE-6C73-48E0-A4AD-D25E9A5B0CA8}"/>
              </a:ext>
            </a:extLst>
          </p:cNvPr>
          <p:cNvSpPr txBox="1"/>
          <p:nvPr/>
        </p:nvSpPr>
        <p:spPr>
          <a:xfrm>
            <a:off x="5458786" y="2742843"/>
            <a:ext cx="3685215" cy="1692771"/>
          </a:xfrm>
          <a:prstGeom prst="rect">
            <a:avLst/>
          </a:prstGeom>
          <a:solidFill>
            <a:schemeClr val="tx1">
              <a:alpha val="50000"/>
            </a:schemeClr>
          </a:solidFill>
        </p:spPr>
        <p:txBody>
          <a:bodyPr wrap="square" rtlCol="0">
            <a:spAutoFit/>
          </a:bodyPr>
          <a:lstStyle/>
          <a:p>
            <a:pPr defTabSz="457189"/>
            <a:r>
              <a:rPr lang="en-US" sz="1600" dirty="0">
                <a:solidFill>
                  <a:prstClr val="white"/>
                </a:solidFill>
                <a:latin typeface="Arial"/>
              </a:rPr>
              <a:t>Blount County Public Library, life skills training course</a:t>
            </a:r>
          </a:p>
          <a:p>
            <a:pPr defTabSz="457189"/>
            <a:endParaRPr lang="en-US" dirty="0">
              <a:solidFill>
                <a:srgbClr val="000000"/>
              </a:solidFill>
              <a:latin typeface="Arial"/>
            </a:endParaRPr>
          </a:p>
          <a:p>
            <a:pPr defTabSz="457189"/>
            <a:r>
              <a:rPr lang="en-US" dirty="0">
                <a:solidFill>
                  <a:prstClr val="white"/>
                </a:solidFill>
                <a:latin typeface="Arial"/>
              </a:rPr>
              <a:t>Recovery Court participants attending training sessions at the public library</a:t>
            </a:r>
          </a:p>
        </p:txBody>
      </p:sp>
      <p:sp>
        <p:nvSpPr>
          <p:cNvPr id="6" name="TextBox 5">
            <a:extLst>
              <a:ext uri="{FF2B5EF4-FFF2-40B4-BE49-F238E27FC236}">
                <a16:creationId xmlns:a16="http://schemas.microsoft.com/office/drawing/2014/main" id="{04AFEEFB-5313-441E-BA8A-30AC3A0D772A}"/>
              </a:ext>
            </a:extLst>
          </p:cNvPr>
          <p:cNvSpPr txBox="1"/>
          <p:nvPr/>
        </p:nvSpPr>
        <p:spPr>
          <a:xfrm>
            <a:off x="6910599" y="4488170"/>
            <a:ext cx="2233402" cy="215444"/>
          </a:xfrm>
          <a:prstGeom prst="rect">
            <a:avLst/>
          </a:prstGeom>
          <a:noFill/>
        </p:spPr>
        <p:txBody>
          <a:bodyPr wrap="square" rtlCol="0">
            <a:spAutoFit/>
          </a:bodyPr>
          <a:lstStyle/>
          <a:p>
            <a:pPr defTabSz="457189"/>
            <a:r>
              <a:rPr lang="en-US" sz="800" dirty="0">
                <a:solidFill>
                  <a:prstClr val="white"/>
                </a:solidFill>
                <a:latin typeface="Arial"/>
              </a:rPr>
              <a:t>Photo courtesy: Blount County Public Library</a:t>
            </a:r>
          </a:p>
        </p:txBody>
      </p:sp>
    </p:spTree>
    <p:extLst>
      <p:ext uri="{BB962C8B-B14F-4D97-AF65-F5344CB8AC3E}">
        <p14:creationId xmlns:p14="http://schemas.microsoft.com/office/powerpoint/2010/main" val="3305777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0EDD60-EC7F-42AD-B1F0-FB3BBF55C86A}"/>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446C7C12-31D3-44D2-A2D5-1676E0DCEC8E}"/>
              </a:ext>
            </a:extLst>
          </p:cNvPr>
          <p:cNvSpPr>
            <a:spLocks noGrp="1"/>
          </p:cNvSpPr>
          <p:nvPr>
            <p:ph type="body" sz="quarter" idx="12"/>
          </p:nvPr>
        </p:nvSpPr>
        <p:spPr/>
        <p:txBody>
          <a:bodyPr/>
          <a:lstStyle/>
          <a:p>
            <a:endParaRPr lang="en-US"/>
          </a:p>
        </p:txBody>
      </p:sp>
      <p:pic>
        <p:nvPicPr>
          <p:cNvPr id="4" name="Picture 3">
            <a:extLst>
              <a:ext uri="{FF2B5EF4-FFF2-40B4-BE49-F238E27FC236}">
                <a16:creationId xmlns:a16="http://schemas.microsoft.com/office/drawing/2014/main" id="{5B0DDEDD-7C0E-4AF7-83A4-2743C0DCC2E0}"/>
              </a:ext>
            </a:extLst>
          </p:cNvPr>
          <p:cNvPicPr>
            <a:picLocks noChangeAspect="1"/>
          </p:cNvPicPr>
          <p:nvPr/>
        </p:nvPicPr>
        <p:blipFill>
          <a:blip r:embed="rId3"/>
          <a:stretch>
            <a:fillRect/>
          </a:stretch>
        </p:blipFill>
        <p:spPr>
          <a:xfrm>
            <a:off x="0" y="16627"/>
            <a:ext cx="9144000" cy="4673629"/>
          </a:xfrm>
          <a:prstGeom prst="rect">
            <a:avLst/>
          </a:prstGeom>
        </p:spPr>
      </p:pic>
      <p:sp>
        <p:nvSpPr>
          <p:cNvPr id="5" name="TextBox 4">
            <a:extLst>
              <a:ext uri="{FF2B5EF4-FFF2-40B4-BE49-F238E27FC236}">
                <a16:creationId xmlns:a16="http://schemas.microsoft.com/office/drawing/2014/main" id="{03DE06A0-8B55-43FD-BBCC-EA61E0F7B34F}"/>
              </a:ext>
            </a:extLst>
          </p:cNvPr>
          <p:cNvSpPr txBox="1"/>
          <p:nvPr/>
        </p:nvSpPr>
        <p:spPr>
          <a:xfrm>
            <a:off x="5458786" y="2742843"/>
            <a:ext cx="3685215" cy="1692771"/>
          </a:xfrm>
          <a:prstGeom prst="rect">
            <a:avLst/>
          </a:prstGeom>
          <a:solidFill>
            <a:schemeClr val="tx1">
              <a:alpha val="50000"/>
            </a:schemeClr>
          </a:solidFill>
        </p:spPr>
        <p:txBody>
          <a:bodyPr wrap="square" rtlCol="0">
            <a:spAutoFit/>
          </a:bodyPr>
          <a:lstStyle/>
          <a:p>
            <a:pPr defTabSz="457189"/>
            <a:r>
              <a:rPr lang="en-US" sz="1600" dirty="0">
                <a:solidFill>
                  <a:prstClr val="white"/>
                </a:solidFill>
                <a:latin typeface="Arial"/>
              </a:rPr>
              <a:t>Blount County Public Library, life skills training course</a:t>
            </a:r>
          </a:p>
          <a:p>
            <a:pPr defTabSz="457189"/>
            <a:endParaRPr lang="en-US" dirty="0">
              <a:solidFill>
                <a:srgbClr val="000000"/>
              </a:solidFill>
              <a:latin typeface="Arial"/>
            </a:endParaRPr>
          </a:p>
          <a:p>
            <a:pPr defTabSz="457189"/>
            <a:r>
              <a:rPr lang="en-US" dirty="0">
                <a:solidFill>
                  <a:prstClr val="white"/>
                </a:solidFill>
                <a:latin typeface="Arial"/>
              </a:rPr>
              <a:t>Recovery Court participants attending training on nutrition at the library.</a:t>
            </a:r>
          </a:p>
        </p:txBody>
      </p:sp>
      <p:sp>
        <p:nvSpPr>
          <p:cNvPr id="6" name="TextBox 5">
            <a:extLst>
              <a:ext uri="{FF2B5EF4-FFF2-40B4-BE49-F238E27FC236}">
                <a16:creationId xmlns:a16="http://schemas.microsoft.com/office/drawing/2014/main" id="{61883B7C-BC82-4816-91B6-B05FA94475A3}"/>
              </a:ext>
            </a:extLst>
          </p:cNvPr>
          <p:cNvSpPr txBox="1"/>
          <p:nvPr/>
        </p:nvSpPr>
        <p:spPr>
          <a:xfrm>
            <a:off x="6910599" y="4488170"/>
            <a:ext cx="2233402" cy="215444"/>
          </a:xfrm>
          <a:prstGeom prst="rect">
            <a:avLst/>
          </a:prstGeom>
          <a:noFill/>
        </p:spPr>
        <p:txBody>
          <a:bodyPr wrap="square" rtlCol="0">
            <a:spAutoFit/>
          </a:bodyPr>
          <a:lstStyle/>
          <a:p>
            <a:pPr defTabSz="457189"/>
            <a:r>
              <a:rPr lang="en-US" sz="800" dirty="0">
                <a:solidFill>
                  <a:prstClr val="white"/>
                </a:solidFill>
                <a:latin typeface="Arial"/>
              </a:rPr>
              <a:t>Photo courtesy: Blount County Public Library</a:t>
            </a:r>
          </a:p>
        </p:txBody>
      </p:sp>
    </p:spTree>
    <p:extLst>
      <p:ext uri="{BB962C8B-B14F-4D97-AF65-F5344CB8AC3E}">
        <p14:creationId xmlns:p14="http://schemas.microsoft.com/office/powerpoint/2010/main" val="216848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table&#10;&#10;Description automatically generated">
            <a:extLst>
              <a:ext uri="{FF2B5EF4-FFF2-40B4-BE49-F238E27FC236}">
                <a16:creationId xmlns:a16="http://schemas.microsoft.com/office/drawing/2014/main" id="{A45F4584-1EDA-41D4-B1D0-476E7DE93D16}"/>
              </a:ext>
            </a:extLst>
          </p:cNvPr>
          <p:cNvPicPr>
            <a:picLocks noChangeAspect="1"/>
          </p:cNvPicPr>
          <p:nvPr/>
        </p:nvPicPr>
        <p:blipFill>
          <a:blip r:embed="rId3"/>
          <a:stretch>
            <a:fillRect/>
          </a:stretch>
        </p:blipFill>
        <p:spPr>
          <a:xfrm>
            <a:off x="1143000" y="0"/>
            <a:ext cx="6858000" cy="5143500"/>
          </a:xfrm>
          <a:prstGeom prst="rect">
            <a:avLst/>
          </a:prstGeom>
        </p:spPr>
      </p:pic>
      <p:sp>
        <p:nvSpPr>
          <p:cNvPr id="4" name="TextBox 3">
            <a:extLst>
              <a:ext uri="{FF2B5EF4-FFF2-40B4-BE49-F238E27FC236}">
                <a16:creationId xmlns:a16="http://schemas.microsoft.com/office/drawing/2014/main" id="{5C5298BE-22A0-43A6-B793-797F78B1E0CE}"/>
              </a:ext>
            </a:extLst>
          </p:cNvPr>
          <p:cNvSpPr txBox="1"/>
          <p:nvPr/>
        </p:nvSpPr>
        <p:spPr>
          <a:xfrm>
            <a:off x="3957005" y="3100949"/>
            <a:ext cx="4043995" cy="1569660"/>
          </a:xfrm>
          <a:prstGeom prst="rect">
            <a:avLst/>
          </a:prstGeom>
          <a:solidFill>
            <a:schemeClr val="tx1">
              <a:alpha val="50000"/>
            </a:schemeClr>
          </a:solidFill>
        </p:spPr>
        <p:txBody>
          <a:bodyPr wrap="square" rtlCol="0">
            <a:spAutoFit/>
          </a:bodyPr>
          <a:lstStyle/>
          <a:p>
            <a:r>
              <a:rPr lang="en-US" sz="1600" dirty="0">
                <a:solidFill>
                  <a:schemeClr val="bg1"/>
                </a:solidFill>
              </a:rPr>
              <a:t>Kalamazoo Public Library, </a:t>
            </a:r>
            <a:br>
              <a:rPr lang="en-US" sz="1600" dirty="0">
                <a:solidFill>
                  <a:schemeClr val="bg1"/>
                </a:solidFill>
              </a:rPr>
            </a:br>
            <a:r>
              <a:rPr lang="en-US" sz="1600" dirty="0">
                <a:solidFill>
                  <a:schemeClr val="bg1"/>
                </a:solidFill>
              </a:rPr>
              <a:t>Peer Navigator  Program</a:t>
            </a:r>
          </a:p>
          <a:p>
            <a:endParaRPr lang="en-US" sz="1600" dirty="0">
              <a:solidFill>
                <a:schemeClr val="bg1"/>
              </a:solidFill>
            </a:endParaRPr>
          </a:p>
          <a:p>
            <a:r>
              <a:rPr lang="en-US" sz="1600" dirty="0">
                <a:solidFill>
                  <a:schemeClr val="bg1"/>
                </a:solidFill>
              </a:rPr>
              <a:t>Provides access to peer navigators to help community members by providing support and connecting them to public services</a:t>
            </a:r>
          </a:p>
        </p:txBody>
      </p:sp>
      <p:sp>
        <p:nvSpPr>
          <p:cNvPr id="5" name="TextBox 4">
            <a:extLst>
              <a:ext uri="{FF2B5EF4-FFF2-40B4-BE49-F238E27FC236}">
                <a16:creationId xmlns:a16="http://schemas.microsoft.com/office/drawing/2014/main" id="{FB76AFE7-7DFA-4CD9-8B7D-3A9BAFDC8F3C}"/>
              </a:ext>
            </a:extLst>
          </p:cNvPr>
          <p:cNvSpPr txBox="1"/>
          <p:nvPr/>
        </p:nvSpPr>
        <p:spPr>
          <a:xfrm>
            <a:off x="1262359" y="4805741"/>
            <a:ext cx="2233402" cy="215444"/>
          </a:xfrm>
          <a:prstGeom prst="rect">
            <a:avLst/>
          </a:prstGeom>
          <a:noFill/>
        </p:spPr>
        <p:txBody>
          <a:bodyPr wrap="square" rtlCol="0">
            <a:spAutoFit/>
          </a:bodyPr>
          <a:lstStyle/>
          <a:p>
            <a:r>
              <a:rPr lang="en-US" sz="800" dirty="0">
                <a:solidFill>
                  <a:schemeClr val="bg1"/>
                </a:solidFill>
              </a:rPr>
              <a:t>Photo courtesy: Kalamazoo Public Library</a:t>
            </a:r>
          </a:p>
        </p:txBody>
      </p:sp>
    </p:spTree>
    <p:extLst>
      <p:ext uri="{BB962C8B-B14F-4D97-AF65-F5344CB8AC3E}">
        <p14:creationId xmlns:p14="http://schemas.microsoft.com/office/powerpoint/2010/main" val="168825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35C0711B-0AA5-4792-9CBC-18F1A55FF4F7}"/>
              </a:ext>
            </a:extLst>
          </p:cNvPr>
          <p:cNvPicPr>
            <a:picLocks noChangeAspect="1"/>
          </p:cNvPicPr>
          <p:nvPr/>
        </p:nvPicPr>
        <p:blipFill rotWithShape="1">
          <a:blip r:embed="rId3"/>
          <a:srcRect l="-4690" t="15625" r="4690"/>
          <a:stretch/>
        </p:blipFill>
        <p:spPr>
          <a:xfrm>
            <a:off x="-213942" y="1"/>
            <a:ext cx="9144000" cy="5143499"/>
          </a:xfrm>
          <a:prstGeom prst="rect">
            <a:avLst/>
          </a:prstGeom>
        </p:spPr>
      </p:pic>
      <p:sp>
        <p:nvSpPr>
          <p:cNvPr id="6" name="TextBox 5">
            <a:extLst>
              <a:ext uri="{FF2B5EF4-FFF2-40B4-BE49-F238E27FC236}">
                <a16:creationId xmlns:a16="http://schemas.microsoft.com/office/drawing/2014/main" id="{AA61706E-A7C3-4C5D-889B-3013EACBE4BF}"/>
              </a:ext>
            </a:extLst>
          </p:cNvPr>
          <p:cNvSpPr txBox="1"/>
          <p:nvPr/>
        </p:nvSpPr>
        <p:spPr>
          <a:xfrm>
            <a:off x="5244843" y="3001788"/>
            <a:ext cx="3685215" cy="1754326"/>
          </a:xfrm>
          <a:prstGeom prst="rect">
            <a:avLst/>
          </a:prstGeom>
          <a:solidFill>
            <a:schemeClr val="tx1">
              <a:alpha val="50000"/>
            </a:schemeClr>
          </a:solidFill>
        </p:spPr>
        <p:txBody>
          <a:bodyPr wrap="square" rtlCol="0" anchor="t">
            <a:spAutoFit/>
          </a:bodyPr>
          <a:lstStyle/>
          <a:p>
            <a:pPr defTabSz="457189"/>
            <a:r>
              <a:rPr lang="en-US" dirty="0" err="1">
                <a:solidFill>
                  <a:schemeClr val="bg1"/>
                </a:solidFill>
                <a:latin typeface="Arial"/>
              </a:rPr>
              <a:t>Deterra</a:t>
            </a:r>
            <a:r>
              <a:rPr lang="en-US" dirty="0">
                <a:solidFill>
                  <a:schemeClr val="bg1"/>
                </a:solidFill>
                <a:latin typeface="Arial"/>
              </a:rPr>
              <a:t> drug deactivation system.</a:t>
            </a:r>
            <a:endParaRPr lang="en-US" dirty="0">
              <a:solidFill>
                <a:schemeClr val="bg1"/>
              </a:solidFill>
              <a:latin typeface="Arial"/>
              <a:cs typeface="Arial"/>
            </a:endParaRPr>
          </a:p>
          <a:p>
            <a:pPr defTabSz="457189"/>
            <a:endParaRPr lang="en-US" dirty="0">
              <a:solidFill>
                <a:srgbClr val="000000"/>
              </a:solidFill>
              <a:latin typeface="Arial"/>
            </a:endParaRPr>
          </a:p>
          <a:p>
            <a:pPr defTabSz="457189"/>
            <a:r>
              <a:rPr lang="en-US" dirty="0">
                <a:solidFill>
                  <a:schemeClr val="bg1"/>
                </a:solidFill>
                <a:ea typeface="+mn-lt"/>
                <a:cs typeface="+mn-lt"/>
              </a:rPr>
              <a:t>These bags provide a safe way to dispose of unused prescription and over-the-counter medications.</a:t>
            </a:r>
          </a:p>
          <a:p>
            <a:pPr defTabSz="457189"/>
            <a:endParaRPr lang="en-US" dirty="0">
              <a:latin typeface="Arial"/>
              <a:cs typeface="Arial"/>
            </a:endParaRPr>
          </a:p>
        </p:txBody>
      </p:sp>
    </p:spTree>
    <p:extLst>
      <p:ext uri="{BB962C8B-B14F-4D97-AF65-F5344CB8AC3E}">
        <p14:creationId xmlns:p14="http://schemas.microsoft.com/office/powerpoint/2010/main" val="383961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EEB075-8C83-48C0-A315-B5FCFDF4CD16}"/>
              </a:ext>
            </a:extLst>
          </p:cNvPr>
          <p:cNvSpPr>
            <a:spLocks noGrp="1"/>
          </p:cNvSpPr>
          <p:nvPr>
            <p:ph type="body" sz="quarter" idx="13"/>
          </p:nvPr>
        </p:nvSpPr>
        <p:spPr/>
        <p:txBody>
          <a:bodyPr/>
          <a:lstStyle/>
          <a:p>
            <a:r>
              <a:rPr lang="en-US" dirty="0"/>
              <a:t>Types of partners</a:t>
            </a:r>
          </a:p>
        </p:txBody>
      </p:sp>
      <p:graphicFrame>
        <p:nvGraphicFramePr>
          <p:cNvPr id="5" name="Diagram 4">
            <a:extLst>
              <a:ext uri="{FF2B5EF4-FFF2-40B4-BE49-F238E27FC236}">
                <a16:creationId xmlns:a16="http://schemas.microsoft.com/office/drawing/2014/main" id="{12118702-781F-4DF7-93CB-6FDA44E641FE}"/>
              </a:ext>
            </a:extLst>
          </p:cNvPr>
          <p:cNvGraphicFramePr/>
          <p:nvPr>
            <p:extLst>
              <p:ext uri="{D42A27DB-BD31-4B8C-83A1-F6EECF244321}">
                <p14:modId xmlns:p14="http://schemas.microsoft.com/office/powerpoint/2010/main" val="2115071604"/>
              </p:ext>
            </p:extLst>
          </p:nvPr>
        </p:nvGraphicFramePr>
        <p:xfrm>
          <a:off x="224478" y="1253777"/>
          <a:ext cx="6792653" cy="3132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84023C24-15AD-4920-B564-6C7560E78867}"/>
              </a:ext>
            </a:extLst>
          </p:cNvPr>
          <p:cNvPicPr>
            <a:picLocks noChangeAspect="1"/>
          </p:cNvPicPr>
          <p:nvPr/>
        </p:nvPicPr>
        <p:blipFill>
          <a:blip r:embed="rId8"/>
          <a:stretch>
            <a:fillRect/>
          </a:stretch>
        </p:blipFill>
        <p:spPr>
          <a:xfrm>
            <a:off x="6866367" y="2478648"/>
            <a:ext cx="2278656" cy="2131646"/>
          </a:xfrm>
          <a:prstGeom prst="rect">
            <a:avLst/>
          </a:prstGeom>
        </p:spPr>
      </p:pic>
    </p:spTree>
    <p:extLst>
      <p:ext uri="{BB962C8B-B14F-4D97-AF65-F5344CB8AC3E}">
        <p14:creationId xmlns:p14="http://schemas.microsoft.com/office/powerpoint/2010/main" val="308491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A9D61-D4FB-4D4F-A92F-E7288AD83379}"/>
              </a:ext>
            </a:extLst>
          </p:cNvPr>
          <p:cNvSpPr>
            <a:spLocks noGrp="1"/>
          </p:cNvSpPr>
          <p:nvPr>
            <p:ph type="body" sz="quarter" idx="10"/>
          </p:nvPr>
        </p:nvSpPr>
        <p:spPr/>
        <p:txBody>
          <a:bodyPr/>
          <a:lstStyle/>
          <a:p>
            <a:r>
              <a:rPr lang="en-US" dirty="0"/>
              <a:t>research findings	</a:t>
            </a:r>
          </a:p>
        </p:txBody>
      </p:sp>
      <p:sp>
        <p:nvSpPr>
          <p:cNvPr id="4" name="Text Placeholder 3">
            <a:extLst>
              <a:ext uri="{FF2B5EF4-FFF2-40B4-BE49-F238E27FC236}">
                <a16:creationId xmlns:a16="http://schemas.microsoft.com/office/drawing/2014/main" id="{4015D62D-6C4C-4412-952A-CD78837D423D}"/>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22BF89C5-57C5-4850-B59C-D570D94451B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68997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F722BA-1C00-40A9-A70D-817E111D98C6}"/>
              </a:ext>
            </a:extLst>
          </p:cNvPr>
          <p:cNvPicPr>
            <a:picLocks noChangeAspect="1"/>
          </p:cNvPicPr>
          <p:nvPr/>
        </p:nvPicPr>
        <p:blipFill>
          <a:blip r:embed="rId3"/>
          <a:stretch>
            <a:fillRect/>
          </a:stretch>
        </p:blipFill>
        <p:spPr>
          <a:xfrm>
            <a:off x="2267293" y="323705"/>
            <a:ext cx="6752381" cy="1200000"/>
          </a:xfrm>
          <a:prstGeom prst="rect">
            <a:avLst/>
          </a:prstGeom>
        </p:spPr>
      </p:pic>
      <p:pic>
        <p:nvPicPr>
          <p:cNvPr id="5" name="Picture 4">
            <a:extLst>
              <a:ext uri="{FF2B5EF4-FFF2-40B4-BE49-F238E27FC236}">
                <a16:creationId xmlns:a16="http://schemas.microsoft.com/office/drawing/2014/main" id="{1BBA1F33-8F35-4BDA-B957-06CD3398E8D9}"/>
              </a:ext>
            </a:extLst>
          </p:cNvPr>
          <p:cNvPicPr>
            <a:picLocks noChangeAspect="1"/>
          </p:cNvPicPr>
          <p:nvPr/>
        </p:nvPicPr>
        <p:blipFill>
          <a:blip r:embed="rId4"/>
          <a:stretch>
            <a:fillRect/>
          </a:stretch>
        </p:blipFill>
        <p:spPr>
          <a:xfrm>
            <a:off x="589983" y="283328"/>
            <a:ext cx="1600000" cy="1276190"/>
          </a:xfrm>
          <a:prstGeom prst="rect">
            <a:avLst/>
          </a:prstGeom>
        </p:spPr>
      </p:pic>
      <p:pic>
        <p:nvPicPr>
          <p:cNvPr id="6" name="Picture 5">
            <a:extLst>
              <a:ext uri="{FF2B5EF4-FFF2-40B4-BE49-F238E27FC236}">
                <a16:creationId xmlns:a16="http://schemas.microsoft.com/office/drawing/2014/main" id="{996D4696-47B6-444E-A09A-304205561DEE}"/>
              </a:ext>
            </a:extLst>
          </p:cNvPr>
          <p:cNvPicPr>
            <a:picLocks noChangeAspect="1"/>
          </p:cNvPicPr>
          <p:nvPr/>
        </p:nvPicPr>
        <p:blipFill>
          <a:blip r:embed="rId5"/>
          <a:stretch>
            <a:fillRect/>
          </a:stretch>
        </p:blipFill>
        <p:spPr>
          <a:xfrm>
            <a:off x="161995" y="2167582"/>
            <a:ext cx="5866667" cy="828571"/>
          </a:xfrm>
          <a:prstGeom prst="rect">
            <a:avLst/>
          </a:prstGeom>
        </p:spPr>
      </p:pic>
      <p:pic>
        <p:nvPicPr>
          <p:cNvPr id="7" name="Picture 6">
            <a:extLst>
              <a:ext uri="{FF2B5EF4-FFF2-40B4-BE49-F238E27FC236}">
                <a16:creationId xmlns:a16="http://schemas.microsoft.com/office/drawing/2014/main" id="{23725C7D-E72D-4737-A4F3-BC34009A1D67}"/>
              </a:ext>
            </a:extLst>
          </p:cNvPr>
          <p:cNvPicPr>
            <a:picLocks noChangeAspect="1"/>
          </p:cNvPicPr>
          <p:nvPr/>
        </p:nvPicPr>
        <p:blipFill>
          <a:blip r:embed="rId6"/>
          <a:stretch>
            <a:fillRect/>
          </a:stretch>
        </p:blipFill>
        <p:spPr>
          <a:xfrm>
            <a:off x="3720142" y="2571750"/>
            <a:ext cx="1542857" cy="457143"/>
          </a:xfrm>
          <a:prstGeom prst="rect">
            <a:avLst/>
          </a:prstGeom>
        </p:spPr>
      </p:pic>
      <p:pic>
        <p:nvPicPr>
          <p:cNvPr id="8" name="Picture 7">
            <a:extLst>
              <a:ext uri="{FF2B5EF4-FFF2-40B4-BE49-F238E27FC236}">
                <a16:creationId xmlns:a16="http://schemas.microsoft.com/office/drawing/2014/main" id="{EDA10F72-FFC4-4DCD-96BD-B5498BD72E12}"/>
              </a:ext>
            </a:extLst>
          </p:cNvPr>
          <p:cNvPicPr>
            <a:picLocks noChangeAspect="1"/>
          </p:cNvPicPr>
          <p:nvPr/>
        </p:nvPicPr>
        <p:blipFill>
          <a:blip r:embed="rId7"/>
          <a:stretch>
            <a:fillRect/>
          </a:stretch>
        </p:blipFill>
        <p:spPr>
          <a:xfrm>
            <a:off x="2848245" y="3527629"/>
            <a:ext cx="6171429" cy="895238"/>
          </a:xfrm>
          <a:prstGeom prst="rect">
            <a:avLst/>
          </a:prstGeom>
        </p:spPr>
      </p:pic>
      <p:pic>
        <p:nvPicPr>
          <p:cNvPr id="9" name="Picture 8">
            <a:extLst>
              <a:ext uri="{FF2B5EF4-FFF2-40B4-BE49-F238E27FC236}">
                <a16:creationId xmlns:a16="http://schemas.microsoft.com/office/drawing/2014/main" id="{67C9799D-40A4-4B23-AF00-60CF24E4AE18}"/>
              </a:ext>
            </a:extLst>
          </p:cNvPr>
          <p:cNvPicPr>
            <a:picLocks noChangeAspect="1"/>
          </p:cNvPicPr>
          <p:nvPr/>
        </p:nvPicPr>
        <p:blipFill>
          <a:blip r:embed="rId8"/>
          <a:stretch>
            <a:fillRect/>
          </a:stretch>
        </p:blipFill>
        <p:spPr>
          <a:xfrm>
            <a:off x="1389983" y="3721259"/>
            <a:ext cx="1458262" cy="500818"/>
          </a:xfrm>
          <a:prstGeom prst="rect">
            <a:avLst/>
          </a:prstGeom>
        </p:spPr>
      </p:pic>
    </p:spTree>
    <p:extLst>
      <p:ext uri="{BB962C8B-B14F-4D97-AF65-F5344CB8AC3E}">
        <p14:creationId xmlns:p14="http://schemas.microsoft.com/office/powerpoint/2010/main" val="337627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3F1341C-0C45-44D5-9A22-C7B3714AA361}"/>
              </a:ext>
            </a:extLst>
          </p:cNvPr>
          <p:cNvPicPr>
            <a:picLocks noChangeAspect="1"/>
          </p:cNvPicPr>
          <p:nvPr/>
        </p:nvPicPr>
        <p:blipFill>
          <a:blip r:embed="rId3"/>
          <a:stretch>
            <a:fillRect/>
          </a:stretch>
        </p:blipFill>
        <p:spPr>
          <a:xfrm>
            <a:off x="0" y="-1387345"/>
            <a:ext cx="9144000" cy="6089389"/>
          </a:xfrm>
          <a:prstGeom prst="rect">
            <a:avLst/>
          </a:prstGeom>
        </p:spPr>
      </p:pic>
      <p:sp>
        <p:nvSpPr>
          <p:cNvPr id="5" name="Text Placeholder 4">
            <a:extLst>
              <a:ext uri="{FF2B5EF4-FFF2-40B4-BE49-F238E27FC236}">
                <a16:creationId xmlns:a16="http://schemas.microsoft.com/office/drawing/2014/main" id="{D539642F-0289-4B9B-BDE7-2062E3D5CDBA}"/>
              </a:ext>
            </a:extLst>
          </p:cNvPr>
          <p:cNvSpPr>
            <a:spLocks noGrp="1"/>
          </p:cNvSpPr>
          <p:nvPr>
            <p:ph type="body" sz="quarter" idx="12"/>
          </p:nvPr>
        </p:nvSpPr>
        <p:spPr>
          <a:xfrm>
            <a:off x="1233376" y="710769"/>
            <a:ext cx="7910623" cy="3348074"/>
          </a:xfrm>
          <a:solidFill>
            <a:schemeClr val="accent3">
              <a:lumMod val="40000"/>
              <a:lumOff val="60000"/>
              <a:alpha val="75000"/>
            </a:schemeClr>
          </a:solidFill>
        </p:spPr>
        <p:txBody>
          <a:bodyPr/>
          <a:lstStyle/>
          <a:p>
            <a:pPr marL="0" indent="0">
              <a:buNone/>
            </a:pPr>
            <a:r>
              <a:rPr lang="en-US" dirty="0">
                <a:solidFill>
                  <a:schemeClr val="bg1"/>
                </a:solidFill>
              </a:rPr>
              <a:t>“We're so grateful to libraries for their willingness to do this because it is sensitive messaging. We understand that…culturally it has got a lot of stigma associated with it and a lot of misinformation and that can be a delicate thing. But their willingness to address that, and to become ambassadors, and to help eliminate some of that misinformation is a huge benefit to the community as a whole.” </a:t>
            </a:r>
          </a:p>
          <a:p>
            <a:pPr marL="0" indent="0">
              <a:buNone/>
            </a:pPr>
            <a:r>
              <a:rPr lang="en-US" sz="2000" dirty="0">
                <a:solidFill>
                  <a:schemeClr val="bg1"/>
                </a:solidFill>
              </a:rPr>
              <a:t>- Community Partner</a:t>
            </a:r>
          </a:p>
        </p:txBody>
      </p:sp>
      <p:sp>
        <p:nvSpPr>
          <p:cNvPr id="8" name="TextBox 7">
            <a:extLst>
              <a:ext uri="{FF2B5EF4-FFF2-40B4-BE49-F238E27FC236}">
                <a16:creationId xmlns:a16="http://schemas.microsoft.com/office/drawing/2014/main" id="{64E9E8B0-6EF7-4370-9B52-9CF1DCF1C267}"/>
              </a:ext>
            </a:extLst>
          </p:cNvPr>
          <p:cNvSpPr txBox="1"/>
          <p:nvPr/>
        </p:nvSpPr>
        <p:spPr>
          <a:xfrm>
            <a:off x="7226710" y="4424516"/>
            <a:ext cx="1917290" cy="230832"/>
          </a:xfrm>
          <a:prstGeom prst="rect">
            <a:avLst/>
          </a:prstGeom>
          <a:noFill/>
        </p:spPr>
        <p:txBody>
          <a:bodyPr wrap="square" rtlCol="0">
            <a:spAutoFit/>
          </a:bodyPr>
          <a:lstStyle/>
          <a:p>
            <a:r>
              <a:rPr lang="en-US" sz="900" dirty="0">
                <a:solidFill>
                  <a:schemeClr val="bg1"/>
                </a:solidFill>
                <a:hlinkClick r:id="rId4">
                  <a:extLst>
                    <a:ext uri="{A12FA001-AC4F-418D-AE19-62706E023703}">
                      <ahyp:hlinkClr xmlns:ahyp="http://schemas.microsoft.com/office/drawing/2018/hyperlinkcolor" val="tx"/>
                    </a:ext>
                  </a:extLst>
                </a:hlinkClick>
              </a:rPr>
              <a:t>Image</a:t>
            </a:r>
            <a:r>
              <a:rPr lang="en-US" sz="900" dirty="0">
                <a:solidFill>
                  <a:schemeClr val="bg1"/>
                </a:solidFill>
              </a:rPr>
              <a:t> by </a:t>
            </a:r>
            <a:r>
              <a:rPr lang="en-US" sz="900" dirty="0">
                <a:solidFill>
                  <a:schemeClr val="bg1"/>
                </a:solidFill>
                <a:hlinkClick r:id="rId5">
                  <a:extLst>
                    <a:ext uri="{A12FA001-AC4F-418D-AE19-62706E023703}">
                      <ahyp:hlinkClr xmlns:ahyp="http://schemas.microsoft.com/office/drawing/2018/hyperlinkcolor" val="tx"/>
                    </a:ext>
                  </a:extLst>
                </a:hlinkClick>
              </a:rPr>
              <a:t>Chris Wolf</a:t>
            </a:r>
            <a:r>
              <a:rPr lang="en-US" sz="900" dirty="0">
                <a:solidFill>
                  <a:schemeClr val="bg1"/>
                </a:solidFill>
              </a:rPr>
              <a:t> / </a:t>
            </a:r>
            <a:r>
              <a:rPr lang="en-US" sz="900" dirty="0" err="1">
                <a:solidFill>
                  <a:schemeClr val="bg1"/>
                </a:solidFill>
                <a:hlinkClick r:id="rId6">
                  <a:extLst>
                    <a:ext uri="{A12FA001-AC4F-418D-AE19-62706E023703}">
                      <ahyp:hlinkClr xmlns:ahyp="http://schemas.microsoft.com/office/drawing/2018/hyperlinkcolor" val="tx"/>
                    </a:ext>
                  </a:extLst>
                </a:hlinkClick>
              </a:rPr>
              <a:t>Pixabay</a:t>
            </a:r>
            <a:endParaRPr lang="en-US" sz="900" dirty="0">
              <a:solidFill>
                <a:schemeClr val="bg1"/>
              </a:solidFill>
            </a:endParaRPr>
          </a:p>
        </p:txBody>
      </p:sp>
    </p:spTree>
    <p:extLst>
      <p:ext uri="{BB962C8B-B14F-4D97-AF65-F5344CB8AC3E}">
        <p14:creationId xmlns:p14="http://schemas.microsoft.com/office/powerpoint/2010/main" val="97460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28B123-EC5B-4063-805F-82C9F9264F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43049" y="1156988"/>
            <a:ext cx="4341099" cy="3255824"/>
          </a:xfrm>
          <a:prstGeom prst="rect">
            <a:avLst/>
          </a:prstGeom>
        </p:spPr>
      </p:pic>
      <p:graphicFrame>
        <p:nvGraphicFramePr>
          <p:cNvPr id="4" name="Diagram 3">
            <a:extLst>
              <a:ext uri="{FF2B5EF4-FFF2-40B4-BE49-F238E27FC236}">
                <a16:creationId xmlns:a16="http://schemas.microsoft.com/office/drawing/2014/main" id="{A789FCA1-9F3C-42D4-94D3-FD8A55F0EC70}"/>
              </a:ext>
            </a:extLst>
          </p:cNvPr>
          <p:cNvGraphicFramePr/>
          <p:nvPr>
            <p:extLst>
              <p:ext uri="{D42A27DB-BD31-4B8C-83A1-F6EECF244321}">
                <p14:modId xmlns:p14="http://schemas.microsoft.com/office/powerpoint/2010/main" val="3642593002"/>
              </p:ext>
            </p:extLst>
          </p:nvPr>
        </p:nvGraphicFramePr>
        <p:xfrm>
          <a:off x="268373" y="1088106"/>
          <a:ext cx="8439148" cy="33563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 Placeholder 1">
            <a:extLst>
              <a:ext uri="{FF2B5EF4-FFF2-40B4-BE49-F238E27FC236}">
                <a16:creationId xmlns:a16="http://schemas.microsoft.com/office/drawing/2014/main" id="{D09A9D61-D4FB-4D4F-A92F-E7288AD83379}"/>
              </a:ext>
            </a:extLst>
          </p:cNvPr>
          <p:cNvSpPr>
            <a:spLocks noGrp="1"/>
          </p:cNvSpPr>
          <p:nvPr>
            <p:ph type="body" sz="quarter" idx="13"/>
          </p:nvPr>
        </p:nvSpPr>
        <p:spPr/>
        <p:txBody>
          <a:bodyPr/>
          <a:lstStyle/>
          <a:p>
            <a:r>
              <a:rPr lang="en-US" dirty="0"/>
              <a:t>Outputs reported</a:t>
            </a:r>
          </a:p>
        </p:txBody>
      </p:sp>
      <p:sp>
        <p:nvSpPr>
          <p:cNvPr id="6" name="TextBox 5">
            <a:extLst>
              <a:ext uri="{FF2B5EF4-FFF2-40B4-BE49-F238E27FC236}">
                <a16:creationId xmlns:a16="http://schemas.microsoft.com/office/drawing/2014/main" id="{B3510132-E7EA-4B9D-8BC5-90563F47AF0C}"/>
              </a:ext>
            </a:extLst>
          </p:cNvPr>
          <p:cNvSpPr txBox="1"/>
          <p:nvPr/>
        </p:nvSpPr>
        <p:spPr>
          <a:xfrm>
            <a:off x="5550195" y="4469456"/>
            <a:ext cx="3678865" cy="215444"/>
          </a:xfrm>
          <a:prstGeom prst="rect">
            <a:avLst/>
          </a:prstGeom>
          <a:noFill/>
        </p:spPr>
        <p:txBody>
          <a:bodyPr wrap="square" rtlCol="0">
            <a:spAutoFit/>
          </a:bodyPr>
          <a:lstStyle/>
          <a:p>
            <a:r>
              <a:rPr lang="en-US" sz="800" dirty="0">
                <a:hlinkClick r:id="rId9">
                  <a:extLst>
                    <a:ext uri="{A12FA001-AC4F-418D-AE19-62706E023703}">
                      <ahyp:hlinkClr xmlns:ahyp="http://schemas.microsoft.com/office/drawing/2018/hyperlinkcolor" val="tx"/>
                    </a:ext>
                  </a:extLst>
                </a:hlinkClick>
              </a:rPr>
              <a:t>Research Data Management </a:t>
            </a:r>
            <a:r>
              <a:rPr lang="en-US" sz="800" dirty="0"/>
              <a:t>by </a:t>
            </a:r>
            <a:r>
              <a:rPr lang="en-US" sz="800" dirty="0" err="1">
                <a:hlinkClick r:id="rId10">
                  <a:extLst>
                    <a:ext uri="{A12FA001-AC4F-418D-AE19-62706E023703}">
                      <ahyp:hlinkClr xmlns:ahyp="http://schemas.microsoft.com/office/drawing/2018/hyperlinkcolor" val="tx"/>
                    </a:ext>
                  </a:extLst>
                </a:hlinkClick>
              </a:rPr>
              <a:t>janneke</a:t>
            </a:r>
            <a:r>
              <a:rPr lang="en-US" sz="800" dirty="0">
                <a:hlinkClick r:id="rId10">
                  <a:extLst>
                    <a:ext uri="{A12FA001-AC4F-418D-AE19-62706E023703}">
                      <ahyp:hlinkClr xmlns:ahyp="http://schemas.microsoft.com/office/drawing/2018/hyperlinkcolor" val="tx"/>
                    </a:ext>
                  </a:extLst>
                </a:hlinkClick>
              </a:rPr>
              <a:t> </a:t>
            </a:r>
            <a:r>
              <a:rPr lang="en-US" sz="800" dirty="0" err="1">
                <a:hlinkClick r:id="rId10">
                  <a:extLst>
                    <a:ext uri="{A12FA001-AC4F-418D-AE19-62706E023703}">
                      <ahyp:hlinkClr xmlns:ahyp="http://schemas.microsoft.com/office/drawing/2018/hyperlinkcolor" val="tx"/>
                    </a:ext>
                  </a:extLst>
                </a:hlinkClick>
              </a:rPr>
              <a:t>staaks</a:t>
            </a:r>
            <a:r>
              <a:rPr lang="en-US" sz="800" dirty="0">
                <a:hlinkClick r:id="rId10">
                  <a:extLst>
                    <a:ext uri="{A12FA001-AC4F-418D-AE19-62706E023703}">
                      <ahyp:hlinkClr xmlns:ahyp="http://schemas.microsoft.com/office/drawing/2018/hyperlinkcolor" val="tx"/>
                    </a:ext>
                  </a:extLst>
                </a:hlinkClick>
              </a:rPr>
              <a:t> </a:t>
            </a:r>
            <a:r>
              <a:rPr lang="en-US" sz="800" dirty="0"/>
              <a:t>is licensed under </a:t>
            </a:r>
            <a:r>
              <a:rPr lang="en-US" sz="800" dirty="0">
                <a:hlinkClick r:id="rId11">
                  <a:extLst>
                    <a:ext uri="{A12FA001-AC4F-418D-AE19-62706E023703}">
                      <ahyp:hlinkClr xmlns:ahyp="http://schemas.microsoft.com/office/drawing/2018/hyperlinkcolor" val="tx"/>
                    </a:ext>
                  </a:extLst>
                </a:hlinkClick>
              </a:rPr>
              <a:t>CC BY 2.0</a:t>
            </a:r>
            <a:endParaRPr lang="en-US" sz="800" dirty="0"/>
          </a:p>
        </p:txBody>
      </p:sp>
    </p:spTree>
    <p:extLst>
      <p:ext uri="{BB962C8B-B14F-4D97-AF65-F5344CB8AC3E}">
        <p14:creationId xmlns:p14="http://schemas.microsoft.com/office/powerpoint/2010/main" val="40117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and white sign on a brick building&#10;&#10;Description automatically generated">
            <a:extLst>
              <a:ext uri="{FF2B5EF4-FFF2-40B4-BE49-F238E27FC236}">
                <a16:creationId xmlns:a16="http://schemas.microsoft.com/office/drawing/2014/main" id="{077D5D02-3FE3-435B-B515-E5EEDC6960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3009"/>
          <a:stretch/>
        </p:blipFill>
        <p:spPr>
          <a:xfrm>
            <a:off x="-11640" y="-15008"/>
            <a:ext cx="9144000" cy="4693334"/>
          </a:xfrm>
          <a:prstGeom prst="rect">
            <a:avLst/>
          </a:prstGeom>
        </p:spPr>
      </p:pic>
      <p:sp>
        <p:nvSpPr>
          <p:cNvPr id="5" name="Rectangle 4">
            <a:extLst>
              <a:ext uri="{FF2B5EF4-FFF2-40B4-BE49-F238E27FC236}">
                <a16:creationId xmlns:a16="http://schemas.microsoft.com/office/drawing/2014/main" id="{FD08CB0D-0BBA-4A33-9070-B4D5DDCA36AC}"/>
              </a:ext>
            </a:extLst>
          </p:cNvPr>
          <p:cNvSpPr/>
          <p:nvPr/>
        </p:nvSpPr>
        <p:spPr>
          <a:xfrm>
            <a:off x="-11640" y="2185367"/>
            <a:ext cx="4572000" cy="1944122"/>
          </a:xfrm>
          <a:prstGeom prst="rect">
            <a:avLst/>
          </a:prstGeom>
          <a:solidFill>
            <a:schemeClr val="tx1">
              <a:alpha val="50000"/>
            </a:schemeClr>
          </a:solidFill>
        </p:spPr>
        <p:txBody>
          <a:bodyPr anchor="t">
            <a:spAutoFit/>
          </a:bodyPr>
          <a:lstStyle/>
          <a:p>
            <a:pPr>
              <a:spcAft>
                <a:spcPts val="1000"/>
              </a:spcAft>
            </a:pPr>
            <a:r>
              <a:rPr lang="en-US" sz="2400" dirty="0">
                <a:solidFill>
                  <a:schemeClr val="bg1"/>
                </a:solidFill>
                <a:latin typeface="Calibri"/>
                <a:ea typeface="Times New Roman" panose="02020603050405020304" pitchFamily="18" charset="0"/>
                <a:cs typeface="Times New Roman"/>
              </a:rPr>
              <a:t>“People addicted to opiates are less likely to talk about that than people who have other addictions to other substances.” </a:t>
            </a:r>
            <a:endParaRPr lang="en-US" sz="1600" dirty="0">
              <a:solidFill>
                <a:schemeClr val="bg1"/>
              </a:solidFill>
              <a:latin typeface="Arial"/>
              <a:ea typeface="Times New Roman" panose="02020603050405020304" pitchFamily="18" charset="0"/>
              <a:cs typeface="Arial"/>
            </a:endParaRPr>
          </a:p>
          <a:p>
            <a:r>
              <a:rPr lang="en-US" sz="1600" dirty="0">
                <a:solidFill>
                  <a:schemeClr val="bg1"/>
                </a:solidFill>
                <a:latin typeface="Calibri"/>
                <a:ea typeface="Times New Roman" panose="02020603050405020304" pitchFamily="18" charset="0"/>
                <a:cs typeface="Times New Roman"/>
              </a:rPr>
              <a:t>– Community Partner Director</a:t>
            </a:r>
            <a:endParaRPr lang="en-US" sz="1600" dirty="0">
              <a:solidFill>
                <a:schemeClr val="bg1"/>
              </a:solidFill>
              <a:latin typeface="Arial"/>
              <a:cs typeface="Arial"/>
            </a:endParaRPr>
          </a:p>
        </p:txBody>
      </p:sp>
      <p:sp>
        <p:nvSpPr>
          <p:cNvPr id="6" name="Rectangle 5">
            <a:extLst>
              <a:ext uri="{FF2B5EF4-FFF2-40B4-BE49-F238E27FC236}">
                <a16:creationId xmlns:a16="http://schemas.microsoft.com/office/drawing/2014/main" id="{19D45DA8-9AB2-46A2-8D08-6080E69D32C4}"/>
              </a:ext>
            </a:extLst>
          </p:cNvPr>
          <p:cNvSpPr/>
          <p:nvPr/>
        </p:nvSpPr>
        <p:spPr>
          <a:xfrm>
            <a:off x="4775026" y="2195652"/>
            <a:ext cx="4357334" cy="2185214"/>
          </a:xfrm>
          <a:prstGeom prst="rect">
            <a:avLst/>
          </a:prstGeom>
          <a:solidFill>
            <a:schemeClr val="tx1">
              <a:alpha val="50000"/>
            </a:schemeClr>
          </a:solidFill>
        </p:spPr>
        <p:txBody>
          <a:bodyPr wrap="square">
            <a:spAutoFit/>
          </a:bodyPr>
          <a:lstStyle/>
          <a:p>
            <a:pPr>
              <a:spcAft>
                <a:spcPts val="1200"/>
              </a:spcAft>
            </a:pPr>
            <a:r>
              <a:rPr lang="en-US" sz="2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“There's other people that are very, very guarded. So just ask something like, ‘What's your name?’ And they see me write that down, I could lose trust right there.”</a:t>
            </a:r>
            <a:endParaRPr lang="en-U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spcAft>
                <a:spcPts val="1200"/>
              </a:spcAft>
            </a:pPr>
            <a:r>
              <a:rPr lang="en-US"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a:t>
            </a:r>
            <a:r>
              <a:rPr lang="en-US" sz="1600" dirty="0">
                <a:solidFill>
                  <a:schemeClr val="bg1"/>
                </a:solidFill>
                <a:latin typeface="Calibri" panose="020F0502020204030204" pitchFamily="34" charset="0"/>
                <a:cs typeface="Times New Roman" panose="02020603050405020304" pitchFamily="18" charset="0"/>
              </a:rPr>
              <a:t> Community Partner, Frontline Staff</a:t>
            </a:r>
            <a:endParaRPr lang="en-US" sz="1600" dirty="0">
              <a:solidFill>
                <a:schemeClr val="bg1"/>
              </a:solidFill>
            </a:endParaRPr>
          </a:p>
        </p:txBody>
      </p:sp>
      <p:sp>
        <p:nvSpPr>
          <p:cNvPr id="11" name="TextBox 10">
            <a:extLst>
              <a:ext uri="{FF2B5EF4-FFF2-40B4-BE49-F238E27FC236}">
                <a16:creationId xmlns:a16="http://schemas.microsoft.com/office/drawing/2014/main" id="{75427029-8796-468C-B949-2D44AB01E25B}"/>
              </a:ext>
            </a:extLst>
          </p:cNvPr>
          <p:cNvSpPr txBox="1"/>
          <p:nvPr/>
        </p:nvSpPr>
        <p:spPr>
          <a:xfrm>
            <a:off x="7204557" y="4477231"/>
            <a:ext cx="2843212" cy="338554"/>
          </a:xfrm>
          <a:prstGeom prst="rect">
            <a:avLst/>
          </a:prstGeom>
          <a:noFill/>
        </p:spPr>
        <p:txBody>
          <a:bodyPr wrap="square" rtlCol="0">
            <a:spAutoFit/>
          </a:bodyPr>
          <a:lstStyle/>
          <a:p>
            <a:r>
              <a:rPr lang="en-US" sz="800" dirty="0">
                <a:solidFill>
                  <a:schemeClr val="bg1"/>
                </a:solidFill>
                <a:hlinkClick r:id="rId4">
                  <a:extLst>
                    <a:ext uri="{A12FA001-AC4F-418D-AE19-62706E023703}">
                      <ahyp:hlinkClr xmlns:ahyp="http://schemas.microsoft.com/office/drawing/2018/hyperlinkcolor" val="tx"/>
                    </a:ext>
                  </a:extLst>
                </a:hlinkClick>
              </a:rPr>
              <a:t>Image</a:t>
            </a:r>
            <a:r>
              <a:rPr lang="en-US" sz="800" dirty="0">
                <a:solidFill>
                  <a:schemeClr val="bg1"/>
                </a:solidFill>
              </a:rPr>
              <a:t> by </a:t>
            </a:r>
            <a:r>
              <a:rPr lang="en-US" sz="800" dirty="0">
                <a:solidFill>
                  <a:schemeClr val="bg1"/>
                </a:solidFill>
                <a:hlinkClick r:id="rId5">
                  <a:extLst>
                    <a:ext uri="{A12FA001-AC4F-418D-AE19-62706E023703}">
                      <ahyp:hlinkClr xmlns:ahyp="http://schemas.microsoft.com/office/drawing/2018/hyperlinkcolor" val="tx"/>
                    </a:ext>
                  </a:extLst>
                </a:hlinkClick>
              </a:rPr>
              <a:t>Dayne </a:t>
            </a:r>
            <a:r>
              <a:rPr lang="en-US" sz="800" dirty="0" err="1">
                <a:solidFill>
                  <a:schemeClr val="bg1"/>
                </a:solidFill>
                <a:hlinkClick r:id="rId5">
                  <a:extLst>
                    <a:ext uri="{A12FA001-AC4F-418D-AE19-62706E023703}">
                      <ahyp:hlinkClr xmlns:ahyp="http://schemas.microsoft.com/office/drawing/2018/hyperlinkcolor" val="tx"/>
                    </a:ext>
                  </a:extLst>
                </a:hlinkClick>
              </a:rPr>
              <a:t>Topkin</a:t>
            </a:r>
            <a:r>
              <a:rPr lang="en-US" sz="800" dirty="0">
                <a:solidFill>
                  <a:schemeClr val="bg1"/>
                </a:solidFill>
              </a:rPr>
              <a:t> / </a:t>
            </a:r>
            <a:r>
              <a:rPr lang="en-US" sz="800" dirty="0" err="1">
                <a:solidFill>
                  <a:schemeClr val="bg1"/>
                </a:solidFill>
                <a:hlinkClick r:id="rId6">
                  <a:extLst>
                    <a:ext uri="{A12FA001-AC4F-418D-AE19-62706E023703}">
                      <ahyp:hlinkClr xmlns:ahyp="http://schemas.microsoft.com/office/drawing/2018/hyperlinkcolor" val="tx"/>
                    </a:ext>
                  </a:extLst>
                </a:hlinkClick>
              </a:rPr>
              <a:t>Unsplash</a:t>
            </a:r>
            <a:endParaRPr lang="en-US" sz="800" dirty="0">
              <a:solidFill>
                <a:schemeClr val="bg1"/>
              </a:solidFill>
            </a:endParaRPr>
          </a:p>
          <a:p>
            <a:endParaRPr lang="en-US" sz="800" dirty="0">
              <a:solidFill>
                <a:schemeClr val="bg1"/>
              </a:solidFill>
            </a:endParaRPr>
          </a:p>
        </p:txBody>
      </p:sp>
    </p:spTree>
    <p:extLst>
      <p:ext uri="{BB962C8B-B14F-4D97-AF65-F5344CB8AC3E}">
        <p14:creationId xmlns:p14="http://schemas.microsoft.com/office/powerpoint/2010/main" val="188164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A9D61-D4FB-4D4F-A92F-E7288AD83379}"/>
              </a:ext>
            </a:extLst>
          </p:cNvPr>
          <p:cNvSpPr>
            <a:spLocks noGrp="1"/>
          </p:cNvSpPr>
          <p:nvPr>
            <p:ph type="body" sz="quarter" idx="13"/>
          </p:nvPr>
        </p:nvSpPr>
        <p:spPr/>
        <p:txBody>
          <a:bodyPr/>
          <a:lstStyle/>
          <a:p>
            <a:r>
              <a:rPr lang="en-US" dirty="0"/>
              <a:t>The power of partnership	</a:t>
            </a:r>
          </a:p>
        </p:txBody>
      </p:sp>
      <p:sp>
        <p:nvSpPr>
          <p:cNvPr id="3" name="Text Placeholder 2">
            <a:extLst>
              <a:ext uri="{FF2B5EF4-FFF2-40B4-BE49-F238E27FC236}">
                <a16:creationId xmlns:a16="http://schemas.microsoft.com/office/drawing/2014/main" id="{1A8FC63F-93DC-4052-82D6-FD7F9DC5FB29}"/>
              </a:ext>
            </a:extLst>
          </p:cNvPr>
          <p:cNvSpPr>
            <a:spLocks noGrp="1"/>
          </p:cNvSpPr>
          <p:nvPr>
            <p:ph type="body" sz="quarter" idx="12"/>
          </p:nvPr>
        </p:nvSpPr>
        <p:spPr/>
        <p:txBody>
          <a:bodyPr/>
          <a:lstStyle/>
          <a:p>
            <a:r>
              <a:rPr lang="en-US" dirty="0"/>
              <a:t>Amplify impact of collective efforts</a:t>
            </a:r>
          </a:p>
          <a:p>
            <a:r>
              <a:rPr lang="en-US" dirty="0"/>
              <a:t>Leveraging a partner’s resources/assets to strengthen the program/initiative—or even make it possible</a:t>
            </a:r>
          </a:p>
          <a:p>
            <a:r>
              <a:rPr lang="en-US" dirty="0"/>
              <a:t>Work in an area or topic where libraries might be unfamiliar/uncomfortable</a:t>
            </a:r>
          </a:p>
          <a:p>
            <a:r>
              <a:rPr lang="en-US" dirty="0"/>
              <a:t>Develop relationships that can be activated for future issues/projects</a:t>
            </a:r>
          </a:p>
        </p:txBody>
      </p:sp>
    </p:spTree>
    <p:extLst>
      <p:ext uri="{BB962C8B-B14F-4D97-AF65-F5344CB8AC3E}">
        <p14:creationId xmlns:p14="http://schemas.microsoft.com/office/powerpoint/2010/main" val="179035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89B740-8417-45D9-B27F-458338D63B4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8161" b="5095"/>
          <a:stretch/>
        </p:blipFill>
        <p:spPr>
          <a:xfrm>
            <a:off x="-1012" y="0"/>
            <a:ext cx="9144000" cy="4678326"/>
          </a:xfrm>
          <a:prstGeom prst="rect">
            <a:avLst/>
          </a:prstGeom>
        </p:spPr>
      </p:pic>
      <p:sp>
        <p:nvSpPr>
          <p:cNvPr id="4" name="Rectangle 3">
            <a:extLst>
              <a:ext uri="{FF2B5EF4-FFF2-40B4-BE49-F238E27FC236}">
                <a16:creationId xmlns:a16="http://schemas.microsoft.com/office/drawing/2014/main" id="{B784F848-AA29-46E2-ACE2-5C5E7ED398B8}"/>
              </a:ext>
            </a:extLst>
          </p:cNvPr>
          <p:cNvSpPr/>
          <p:nvPr/>
        </p:nvSpPr>
        <p:spPr>
          <a:xfrm>
            <a:off x="723013" y="744279"/>
            <a:ext cx="8080745" cy="3517053"/>
          </a:xfrm>
          <a:prstGeom prst="rect">
            <a:avLst/>
          </a:prstGeom>
          <a:solidFill>
            <a:srgbClr val="000000">
              <a:alpha val="79000"/>
            </a:srgbClr>
          </a:solidFill>
        </p:spPr>
        <p:txBody>
          <a:bodyPr wrap="square">
            <a:spAutoFit/>
          </a:bodyPr>
          <a:lstStyle/>
          <a:p>
            <a:pPr>
              <a:lnSpc>
                <a:spcPct val="125000"/>
              </a:lnSpc>
            </a:pPr>
            <a:r>
              <a:rPr lang="en-US" sz="2000" dirty="0">
                <a:solidFill>
                  <a:schemeClr val="bg1"/>
                </a:solidFill>
              </a:rPr>
              <a:t>“I feel that there's been a lot of progress. And </a:t>
            </a:r>
            <a:r>
              <a:rPr lang="en-US" sz="2000" b="1" dirty="0">
                <a:solidFill>
                  <a:schemeClr val="bg1"/>
                </a:solidFill>
              </a:rPr>
              <a:t>for a guy like me</a:t>
            </a:r>
            <a:r>
              <a:rPr lang="en-US" sz="2000" dirty="0">
                <a:solidFill>
                  <a:schemeClr val="bg1"/>
                </a:solidFill>
              </a:rPr>
              <a:t>, who has been to prison, </a:t>
            </a:r>
            <a:r>
              <a:rPr lang="en-US" sz="2000" b="1" dirty="0">
                <a:solidFill>
                  <a:schemeClr val="bg1"/>
                </a:solidFill>
              </a:rPr>
              <a:t>who's suffered</a:t>
            </a:r>
            <a:r>
              <a:rPr lang="en-US" sz="2000" dirty="0">
                <a:solidFill>
                  <a:schemeClr val="bg1"/>
                </a:solidFill>
              </a:rPr>
              <a:t>, struggled with using for a long time, </a:t>
            </a:r>
            <a:r>
              <a:rPr lang="en-US" sz="2000" b="1" dirty="0">
                <a:solidFill>
                  <a:schemeClr val="bg1"/>
                </a:solidFill>
              </a:rPr>
              <a:t>I'm hanging out with librarians</a:t>
            </a:r>
            <a:r>
              <a:rPr lang="en-US" sz="2000" dirty="0">
                <a:solidFill>
                  <a:schemeClr val="bg1"/>
                </a:solidFill>
              </a:rPr>
              <a:t>, the police. I'm still alive. I still know people that use, and I don't use, but I'm still talking to those people…But now, there are people that have historically not liked people like me</a:t>
            </a:r>
            <a:r>
              <a:rPr lang="en-US" sz="2000" b="1" dirty="0">
                <a:solidFill>
                  <a:schemeClr val="bg1"/>
                </a:solidFill>
              </a:rPr>
              <a:t>, treating me like a human, and giving me the opportunity to be a human</a:t>
            </a:r>
            <a:r>
              <a:rPr lang="en-US" sz="2000" dirty="0">
                <a:solidFill>
                  <a:schemeClr val="bg1"/>
                </a:solidFill>
              </a:rPr>
              <a:t>, instead of just a junkie. And that is absolutely phenomenal.”</a:t>
            </a:r>
          </a:p>
          <a:p>
            <a:pPr>
              <a:lnSpc>
                <a:spcPct val="125000"/>
              </a:lnSpc>
            </a:pPr>
            <a:r>
              <a:rPr lang="en-US" sz="2000" dirty="0">
                <a:solidFill>
                  <a:schemeClr val="bg1"/>
                </a:solidFill>
              </a:rPr>
              <a:t>- Community member using the library services</a:t>
            </a:r>
          </a:p>
        </p:txBody>
      </p:sp>
      <p:sp>
        <p:nvSpPr>
          <p:cNvPr id="9" name="TextBox 8">
            <a:extLst>
              <a:ext uri="{FF2B5EF4-FFF2-40B4-BE49-F238E27FC236}">
                <a16:creationId xmlns:a16="http://schemas.microsoft.com/office/drawing/2014/main" id="{2F36C69C-2BAE-4442-A2E5-13845A0CC846}"/>
              </a:ext>
            </a:extLst>
          </p:cNvPr>
          <p:cNvSpPr txBox="1"/>
          <p:nvPr/>
        </p:nvSpPr>
        <p:spPr>
          <a:xfrm>
            <a:off x="7101537" y="4425937"/>
            <a:ext cx="2041451" cy="215444"/>
          </a:xfrm>
          <a:prstGeom prst="rect">
            <a:avLst/>
          </a:prstGeom>
          <a:noFill/>
        </p:spPr>
        <p:txBody>
          <a:bodyPr wrap="square" rtlCol="0">
            <a:spAutoFit/>
          </a:bodyPr>
          <a:lstStyle/>
          <a:p>
            <a:r>
              <a:rPr lang="en-US" sz="800" dirty="0">
                <a:solidFill>
                  <a:schemeClr val="bg1"/>
                </a:solidFill>
                <a:hlinkClick r:id="rId4">
                  <a:extLst>
                    <a:ext uri="{A12FA001-AC4F-418D-AE19-62706E023703}">
                      <ahyp:hlinkClr xmlns:ahyp="http://schemas.microsoft.com/office/drawing/2018/hyperlinkcolor" val="tx"/>
                    </a:ext>
                  </a:extLst>
                </a:hlinkClick>
              </a:rPr>
              <a:t>Image</a:t>
            </a:r>
            <a:r>
              <a:rPr lang="en-US" sz="800" dirty="0">
                <a:solidFill>
                  <a:schemeClr val="bg1"/>
                </a:solidFill>
              </a:rPr>
              <a:t> by </a:t>
            </a:r>
            <a:r>
              <a:rPr lang="en-US" sz="800" dirty="0">
                <a:solidFill>
                  <a:schemeClr val="bg1"/>
                </a:solidFill>
                <a:hlinkClick r:id="rId5">
                  <a:extLst>
                    <a:ext uri="{A12FA001-AC4F-418D-AE19-62706E023703}">
                      <ahyp:hlinkClr xmlns:ahyp="http://schemas.microsoft.com/office/drawing/2018/hyperlinkcolor" val="tx"/>
                    </a:ext>
                  </a:extLst>
                </a:hlinkClick>
              </a:rPr>
              <a:t>Emilian </a:t>
            </a:r>
            <a:r>
              <a:rPr lang="en-US" sz="800" dirty="0" err="1">
                <a:solidFill>
                  <a:schemeClr val="bg1"/>
                </a:solidFill>
                <a:hlinkClick r:id="rId5">
                  <a:extLst>
                    <a:ext uri="{A12FA001-AC4F-418D-AE19-62706E023703}">
                      <ahyp:hlinkClr xmlns:ahyp="http://schemas.microsoft.com/office/drawing/2018/hyperlinkcolor" val="tx"/>
                    </a:ext>
                  </a:extLst>
                </a:hlinkClick>
              </a:rPr>
              <a:t>Danaila</a:t>
            </a:r>
            <a:r>
              <a:rPr lang="en-US" sz="800" dirty="0">
                <a:solidFill>
                  <a:schemeClr val="bg1"/>
                </a:solidFill>
              </a:rPr>
              <a:t> from </a:t>
            </a:r>
            <a:r>
              <a:rPr lang="en-US" sz="800" dirty="0" err="1">
                <a:solidFill>
                  <a:schemeClr val="bg1"/>
                </a:solidFill>
                <a:hlinkClick r:id="rId6">
                  <a:extLst>
                    <a:ext uri="{A12FA001-AC4F-418D-AE19-62706E023703}">
                      <ahyp:hlinkClr xmlns:ahyp="http://schemas.microsoft.com/office/drawing/2018/hyperlinkcolor" val="tx"/>
                    </a:ext>
                  </a:extLst>
                </a:hlinkClick>
              </a:rPr>
              <a:t>Pixabay</a:t>
            </a:r>
            <a:endParaRPr lang="en-US" sz="800" dirty="0">
              <a:solidFill>
                <a:schemeClr val="bg1"/>
              </a:solidFill>
            </a:endParaRPr>
          </a:p>
        </p:txBody>
      </p:sp>
    </p:spTree>
    <p:extLst>
      <p:ext uri="{BB962C8B-B14F-4D97-AF65-F5344CB8AC3E}">
        <p14:creationId xmlns:p14="http://schemas.microsoft.com/office/powerpoint/2010/main" val="404282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organk\AppData\Local\Temp\SNAGHTML45e2c1.PNG">
            <a:extLst>
              <a:ext uri="{FF2B5EF4-FFF2-40B4-BE49-F238E27FC236}">
                <a16:creationId xmlns:a16="http://schemas.microsoft.com/office/drawing/2014/main" id="{992658DC-331E-4E86-A1EA-C3CFD38776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0" y="-467833"/>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085E63-A2EE-42BF-BFBF-AEBFF28B8034}"/>
              </a:ext>
            </a:extLst>
          </p:cNvPr>
          <p:cNvSpPr/>
          <p:nvPr/>
        </p:nvSpPr>
        <p:spPr>
          <a:xfrm>
            <a:off x="1520456" y="778867"/>
            <a:ext cx="5794744" cy="2704010"/>
          </a:xfrm>
          <a:prstGeom prst="rect">
            <a:avLst/>
          </a:prstGeom>
          <a:solidFill>
            <a:srgbClr val="000000">
              <a:alpha val="77000"/>
            </a:srgbClr>
          </a:solidFill>
        </p:spPr>
        <p:txBody>
          <a:bodyPr wrap="square">
            <a:spAutoFit/>
          </a:bodyPr>
          <a:lstStyle/>
          <a:p>
            <a:pPr>
              <a:lnSpc>
                <a:spcPct val="125000"/>
              </a:lnSpc>
              <a:spcBef>
                <a:spcPts val="375"/>
              </a:spcBef>
              <a:spcAft>
                <a:spcPts val="3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000" dirty="0">
                <a:solidFill>
                  <a:schemeClr val="bg1"/>
                </a:solidFill>
                <a:latin typeface="Arial" panose="020B0604020202020204" pitchFamily="34" charset="0"/>
                <a:ea typeface="Calibri" panose="020F0502020204030204" pitchFamily="34" charset="0"/>
                <a:cs typeface="Arial" panose="020B0604020202020204" pitchFamily="34" charset="0"/>
              </a:rPr>
              <a:t>“It benefits me because I feel more prepared to help someone. I think anytime you feel more prepared and trained, you're much more likely to help someone.”</a:t>
            </a:r>
          </a:p>
          <a:p>
            <a:pPr>
              <a:lnSpc>
                <a:spcPct val="107000"/>
              </a:lnSpc>
              <a:spcBef>
                <a:spcPts val="375"/>
              </a:spcBef>
              <a:spcAft>
                <a:spcPts val="3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endParaRPr lang="en-US"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375"/>
              </a:spcBef>
              <a:spcAft>
                <a:spcPts val="375"/>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 Community member who received naloxone </a:t>
            </a:r>
            <a:br>
              <a:rPr lang="en-US" dirty="0">
                <a:solidFill>
                  <a:schemeClr val="bg1"/>
                </a:solidFill>
                <a:latin typeface="Arial" panose="020B0604020202020204" pitchFamily="34" charset="0"/>
                <a:ea typeface="Calibri" panose="020F0502020204030204" pitchFamily="34" charset="0"/>
                <a:cs typeface="Arial" panose="020B0604020202020204" pitchFamily="34" charset="0"/>
              </a:rPr>
            </a:br>
            <a:r>
              <a:rPr lang="en-US" dirty="0">
                <a:solidFill>
                  <a:schemeClr val="bg1"/>
                </a:solidFill>
                <a:latin typeface="Arial" panose="020B0604020202020204" pitchFamily="34" charset="0"/>
                <a:ea typeface="Calibri" panose="020F0502020204030204" pitchFamily="34" charset="0"/>
                <a:cs typeface="Arial" panose="020B0604020202020204" pitchFamily="34" charset="0"/>
              </a:rPr>
              <a:t>from the library</a:t>
            </a:r>
          </a:p>
        </p:txBody>
      </p:sp>
      <p:sp>
        <p:nvSpPr>
          <p:cNvPr id="5" name="Rectangle 4">
            <a:extLst>
              <a:ext uri="{FF2B5EF4-FFF2-40B4-BE49-F238E27FC236}">
                <a16:creationId xmlns:a16="http://schemas.microsoft.com/office/drawing/2014/main" id="{20342C94-6AAC-4AA0-84C3-8D516D26D45A}"/>
              </a:ext>
            </a:extLst>
          </p:cNvPr>
          <p:cNvSpPr/>
          <p:nvPr/>
        </p:nvSpPr>
        <p:spPr>
          <a:xfrm>
            <a:off x="6220104" y="4460223"/>
            <a:ext cx="1899879" cy="215444"/>
          </a:xfrm>
          <a:prstGeom prst="rect">
            <a:avLst/>
          </a:prstGeom>
        </p:spPr>
        <p:txBody>
          <a:bodyPr wrap="none">
            <a:spAutoFit/>
          </a:bodyPr>
          <a:lstStyle/>
          <a:p>
            <a:r>
              <a:rPr lang="en-US" sz="800" dirty="0">
                <a:hlinkClick r:id="rId4">
                  <a:extLst>
                    <a:ext uri="{A12FA001-AC4F-418D-AE19-62706E023703}">
                      <ahyp:hlinkClr xmlns:ahyp="http://schemas.microsoft.com/office/drawing/2018/hyperlinkcolor" val="tx"/>
                    </a:ext>
                  </a:extLst>
                </a:hlinkClick>
              </a:rPr>
              <a:t>Image</a:t>
            </a:r>
            <a:r>
              <a:rPr lang="en-US" sz="800" dirty="0"/>
              <a:t> by </a:t>
            </a:r>
            <a:r>
              <a:rPr lang="en-US" sz="800" dirty="0">
                <a:hlinkClick r:id="rId5">
                  <a:extLst>
                    <a:ext uri="{A12FA001-AC4F-418D-AE19-62706E023703}">
                      <ahyp:hlinkClr xmlns:ahyp="http://schemas.microsoft.com/office/drawing/2018/hyperlinkcolor" val="tx"/>
                    </a:ext>
                  </a:extLst>
                </a:hlinkClick>
              </a:rPr>
              <a:t>truthseeker08</a:t>
            </a:r>
            <a:r>
              <a:rPr lang="en-US" sz="800" dirty="0"/>
              <a:t> from </a:t>
            </a:r>
            <a:r>
              <a:rPr lang="en-US" sz="800" dirty="0" err="1">
                <a:hlinkClick r:id="rId6">
                  <a:extLst>
                    <a:ext uri="{A12FA001-AC4F-418D-AE19-62706E023703}">
                      <ahyp:hlinkClr xmlns:ahyp="http://schemas.microsoft.com/office/drawing/2018/hyperlinkcolor" val="tx"/>
                    </a:ext>
                  </a:extLst>
                </a:hlinkClick>
              </a:rPr>
              <a:t>Pixabay</a:t>
            </a:r>
            <a:endParaRPr lang="en-US" sz="800" dirty="0"/>
          </a:p>
        </p:txBody>
      </p:sp>
    </p:spTree>
    <p:extLst>
      <p:ext uri="{BB962C8B-B14F-4D97-AF65-F5344CB8AC3E}">
        <p14:creationId xmlns:p14="http://schemas.microsoft.com/office/powerpoint/2010/main" val="65792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C7D3E7-9663-4090-A2A4-EE789900B1C1}"/>
              </a:ext>
            </a:extLst>
          </p:cNvPr>
          <p:cNvPicPr>
            <a:picLocks noChangeAspect="1"/>
          </p:cNvPicPr>
          <p:nvPr/>
        </p:nvPicPr>
        <p:blipFill rotWithShape="1">
          <a:blip r:embed="rId3" cstate="email">
            <a:alphaModFix amt="85000"/>
            <a:extLst>
              <a:ext uri="{28A0092B-C50C-407E-A947-70E740481C1C}">
                <a14:useLocalDpi xmlns:a14="http://schemas.microsoft.com/office/drawing/2010/main"/>
              </a:ext>
            </a:extLst>
          </a:blip>
          <a:srcRect t="23158"/>
          <a:stretch/>
        </p:blipFill>
        <p:spPr>
          <a:xfrm>
            <a:off x="0" y="3655"/>
            <a:ext cx="9144000" cy="4684259"/>
          </a:xfrm>
          <a:prstGeom prst="rect">
            <a:avLst/>
          </a:prstGeom>
        </p:spPr>
      </p:pic>
      <p:sp>
        <p:nvSpPr>
          <p:cNvPr id="3" name="Text Placeholder 2">
            <a:extLst>
              <a:ext uri="{FF2B5EF4-FFF2-40B4-BE49-F238E27FC236}">
                <a16:creationId xmlns:a16="http://schemas.microsoft.com/office/drawing/2014/main" id="{19EAADAE-A316-431D-BAE7-33656474BC9C}"/>
              </a:ext>
            </a:extLst>
          </p:cNvPr>
          <p:cNvSpPr>
            <a:spLocks noGrp="1"/>
          </p:cNvSpPr>
          <p:nvPr>
            <p:ph type="body" sz="quarter" idx="12"/>
          </p:nvPr>
        </p:nvSpPr>
        <p:spPr>
          <a:xfrm>
            <a:off x="340786" y="519384"/>
            <a:ext cx="8439148" cy="3680476"/>
          </a:xfrm>
          <a:solidFill>
            <a:srgbClr val="000000">
              <a:alpha val="67000"/>
            </a:srgbClr>
          </a:solidFill>
        </p:spPr>
        <p:txBody>
          <a:bodyPr/>
          <a:lstStyle/>
          <a:p>
            <a:pPr marL="0" indent="0">
              <a:lnSpc>
                <a:spcPct val="125000"/>
              </a:lnSpc>
              <a:buNone/>
            </a:pPr>
            <a:r>
              <a:rPr lang="en-US" dirty="0">
                <a:solidFill>
                  <a:schemeClr val="bg1"/>
                </a:solidFill>
              </a:rPr>
              <a:t>“</a:t>
            </a:r>
            <a:r>
              <a:rPr lang="en-US" b="1" dirty="0">
                <a:solidFill>
                  <a:schemeClr val="bg1"/>
                </a:solidFill>
              </a:rPr>
              <a:t>I'm a pastor in a neighborhood </a:t>
            </a:r>
            <a:r>
              <a:rPr lang="en-US" dirty="0">
                <a:solidFill>
                  <a:schemeClr val="bg1"/>
                </a:solidFill>
              </a:rPr>
              <a:t>where there are lots of drugs, and some of my congregation have family members who are abusing drugs. Two years ago, we actually </a:t>
            </a:r>
            <a:r>
              <a:rPr lang="en-US" b="1" dirty="0">
                <a:solidFill>
                  <a:schemeClr val="bg1"/>
                </a:solidFill>
              </a:rPr>
              <a:t>had someone die </a:t>
            </a:r>
            <a:r>
              <a:rPr lang="en-US" dirty="0">
                <a:solidFill>
                  <a:schemeClr val="bg1"/>
                </a:solidFill>
              </a:rPr>
              <a:t>outside of our gates from an overdose. </a:t>
            </a:r>
            <a:r>
              <a:rPr lang="en-US" b="1" dirty="0">
                <a:solidFill>
                  <a:schemeClr val="bg1"/>
                </a:solidFill>
              </a:rPr>
              <a:t>We want to be able to assist </a:t>
            </a:r>
            <a:r>
              <a:rPr lang="en-US" dirty="0">
                <a:solidFill>
                  <a:schemeClr val="bg1"/>
                </a:solidFill>
              </a:rPr>
              <a:t>our family members, but also our communities, and help the persons who are addicted to substance, particularly opioids.”</a:t>
            </a:r>
          </a:p>
          <a:p>
            <a:pPr marL="0" indent="0">
              <a:buNone/>
            </a:pPr>
            <a:r>
              <a:rPr lang="en-US" sz="1800" dirty="0">
                <a:solidFill>
                  <a:schemeClr val="bg1"/>
                </a:solidFill>
              </a:rPr>
              <a:t>– Community member who participated in response training</a:t>
            </a:r>
          </a:p>
          <a:p>
            <a:pPr marL="0" indent="0">
              <a:buNone/>
            </a:pPr>
            <a:endParaRPr lang="en-US" dirty="0">
              <a:solidFill>
                <a:schemeClr val="bg1"/>
              </a:solidFill>
            </a:endParaRPr>
          </a:p>
        </p:txBody>
      </p:sp>
      <p:sp>
        <p:nvSpPr>
          <p:cNvPr id="6" name="Rectangle 5">
            <a:extLst>
              <a:ext uri="{FF2B5EF4-FFF2-40B4-BE49-F238E27FC236}">
                <a16:creationId xmlns:a16="http://schemas.microsoft.com/office/drawing/2014/main" id="{EF690687-C00C-45F4-9EA8-5FB3898CFAE6}"/>
              </a:ext>
            </a:extLst>
          </p:cNvPr>
          <p:cNvSpPr/>
          <p:nvPr/>
        </p:nvSpPr>
        <p:spPr>
          <a:xfrm>
            <a:off x="7409230" y="4500145"/>
            <a:ext cx="1734770" cy="215444"/>
          </a:xfrm>
          <a:prstGeom prst="rect">
            <a:avLst/>
          </a:prstGeom>
        </p:spPr>
        <p:txBody>
          <a:bodyPr wrap="none">
            <a:spAutoFit/>
          </a:bodyPr>
          <a:lstStyle/>
          <a:p>
            <a:r>
              <a:rPr lang="en-US" sz="800" dirty="0">
                <a:solidFill>
                  <a:schemeClr val="bg1"/>
                </a:solidFill>
                <a:hlinkClick r:id="rId4">
                  <a:extLst>
                    <a:ext uri="{A12FA001-AC4F-418D-AE19-62706E023703}">
                      <ahyp:hlinkClr xmlns:ahyp="http://schemas.microsoft.com/office/drawing/2018/hyperlinkcolor" val="tx"/>
                    </a:ext>
                  </a:extLst>
                </a:hlinkClick>
              </a:rPr>
              <a:t>Photo</a:t>
            </a:r>
            <a:r>
              <a:rPr lang="en-US" sz="800" dirty="0">
                <a:solidFill>
                  <a:schemeClr val="bg1"/>
                </a:solidFill>
              </a:rPr>
              <a:t> by </a:t>
            </a:r>
            <a:r>
              <a:rPr lang="en-US" sz="800" dirty="0">
                <a:solidFill>
                  <a:schemeClr val="bg1"/>
                </a:solidFill>
                <a:hlinkClick r:id="rId5">
                  <a:extLst>
                    <a:ext uri="{A12FA001-AC4F-418D-AE19-62706E023703}">
                      <ahyp:hlinkClr xmlns:ahyp="http://schemas.microsoft.com/office/drawing/2018/hyperlinkcolor" val="tx"/>
                    </a:ext>
                  </a:extLst>
                </a:hlinkClick>
              </a:rPr>
              <a:t>Nina </a:t>
            </a:r>
            <a:r>
              <a:rPr lang="en-US" sz="800" dirty="0" err="1">
                <a:solidFill>
                  <a:schemeClr val="bg1"/>
                </a:solidFill>
                <a:hlinkClick r:id="rId5">
                  <a:extLst>
                    <a:ext uri="{A12FA001-AC4F-418D-AE19-62706E023703}">
                      <ahyp:hlinkClr xmlns:ahyp="http://schemas.microsoft.com/office/drawing/2018/hyperlinkcolor" val="tx"/>
                    </a:ext>
                  </a:extLst>
                </a:hlinkClick>
              </a:rPr>
              <a:t>Strehl</a:t>
            </a:r>
            <a:r>
              <a:rPr lang="en-US" sz="800" dirty="0">
                <a:solidFill>
                  <a:schemeClr val="bg1"/>
                </a:solidFill>
              </a:rPr>
              <a:t> on </a:t>
            </a:r>
            <a:r>
              <a:rPr lang="en-US" sz="800" dirty="0" err="1">
                <a:solidFill>
                  <a:schemeClr val="bg1"/>
                </a:solidFill>
                <a:hlinkClick r:id="rId6">
                  <a:extLst>
                    <a:ext uri="{A12FA001-AC4F-418D-AE19-62706E023703}">
                      <ahyp:hlinkClr xmlns:ahyp="http://schemas.microsoft.com/office/drawing/2018/hyperlinkcolor" val="tx"/>
                    </a:ext>
                  </a:extLst>
                </a:hlinkClick>
              </a:rPr>
              <a:t>Unsplash</a:t>
            </a:r>
            <a:endParaRPr lang="en-US" sz="800" dirty="0">
              <a:solidFill>
                <a:schemeClr val="bg1"/>
              </a:solidFill>
            </a:endParaRPr>
          </a:p>
        </p:txBody>
      </p:sp>
    </p:spTree>
    <p:extLst>
      <p:ext uri="{BB962C8B-B14F-4D97-AF65-F5344CB8AC3E}">
        <p14:creationId xmlns:p14="http://schemas.microsoft.com/office/powerpoint/2010/main" val="362131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060648-DBA6-4ED0-8406-8E9E6875B5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8074" y="0"/>
            <a:ext cx="7715249" cy="5143500"/>
          </a:xfrm>
          <a:prstGeom prst="rect">
            <a:avLst/>
          </a:prstGeom>
        </p:spPr>
      </p:pic>
      <p:sp>
        <p:nvSpPr>
          <p:cNvPr id="3" name="Text Placeholder 2">
            <a:extLst>
              <a:ext uri="{FF2B5EF4-FFF2-40B4-BE49-F238E27FC236}">
                <a16:creationId xmlns:a16="http://schemas.microsoft.com/office/drawing/2014/main" id="{8F25A509-5483-43C0-830B-651DB487EA4E}"/>
              </a:ext>
            </a:extLst>
          </p:cNvPr>
          <p:cNvSpPr>
            <a:spLocks noGrp="1"/>
          </p:cNvSpPr>
          <p:nvPr>
            <p:ph type="body" sz="quarter" idx="4294967295"/>
          </p:nvPr>
        </p:nvSpPr>
        <p:spPr>
          <a:xfrm>
            <a:off x="1892300" y="652463"/>
            <a:ext cx="7251700" cy="3838575"/>
          </a:xfrm>
          <a:prstGeom prst="rect">
            <a:avLst/>
          </a:prstGeom>
          <a:solidFill>
            <a:srgbClr val="000000">
              <a:alpha val="83000"/>
            </a:srgbClr>
          </a:solidFill>
        </p:spPr>
        <p:txBody>
          <a:bodyPr/>
          <a:lstStyle/>
          <a:p>
            <a:pPr marL="0" indent="0">
              <a:lnSpc>
                <a:spcPct val="125000"/>
              </a:lnSpc>
              <a:buNone/>
            </a:pPr>
            <a:r>
              <a:rPr lang="en-US" sz="2400" b="1" dirty="0">
                <a:solidFill>
                  <a:schemeClr val="bg1"/>
                </a:solidFill>
              </a:rPr>
              <a:t>“It's refreshing</a:t>
            </a:r>
            <a:r>
              <a:rPr lang="en-US" sz="2400" dirty="0">
                <a:solidFill>
                  <a:schemeClr val="bg1"/>
                </a:solidFill>
              </a:rPr>
              <a:t>, and to admit, I'm comfortable with talking with people like [the peer navigators] </a:t>
            </a:r>
            <a:r>
              <a:rPr lang="en-US" sz="2400" b="1" dirty="0">
                <a:solidFill>
                  <a:schemeClr val="bg1"/>
                </a:solidFill>
              </a:rPr>
              <a:t>instead of talking with people that have not been in this situation that I've been in</a:t>
            </a:r>
            <a:r>
              <a:rPr lang="en-US" sz="2400" dirty="0">
                <a:solidFill>
                  <a:schemeClr val="bg1"/>
                </a:solidFill>
              </a:rPr>
              <a:t>. They have a tendency to talk down to me or they really don't understand the road that we've been on and the road that we're on now.”</a:t>
            </a:r>
          </a:p>
          <a:p>
            <a:pPr marL="0" indent="0">
              <a:lnSpc>
                <a:spcPct val="125000"/>
              </a:lnSpc>
              <a:buNone/>
            </a:pPr>
            <a:r>
              <a:rPr lang="en-US" sz="1800" dirty="0">
                <a:solidFill>
                  <a:schemeClr val="bg1"/>
                </a:solidFill>
              </a:rPr>
              <a:t>- Community member who engaged with peer navigators</a:t>
            </a:r>
          </a:p>
          <a:p>
            <a:pPr marL="0" indent="0">
              <a:lnSpc>
                <a:spcPct val="125000"/>
              </a:lnSpc>
              <a:buNone/>
            </a:pPr>
            <a:endParaRPr lang="en-US" sz="2400" dirty="0">
              <a:solidFill>
                <a:schemeClr val="bg1"/>
              </a:solidFill>
            </a:endParaRPr>
          </a:p>
          <a:p>
            <a:pPr marL="0" indent="0">
              <a:buNone/>
            </a:pPr>
            <a:endParaRPr lang="en-US" sz="2400" dirty="0">
              <a:solidFill>
                <a:schemeClr val="bg1"/>
              </a:solidFill>
            </a:endParaRPr>
          </a:p>
        </p:txBody>
      </p:sp>
      <p:sp>
        <p:nvSpPr>
          <p:cNvPr id="5" name="Rectangle 4">
            <a:extLst>
              <a:ext uri="{FF2B5EF4-FFF2-40B4-BE49-F238E27FC236}">
                <a16:creationId xmlns:a16="http://schemas.microsoft.com/office/drawing/2014/main" id="{E6E1C538-59DF-4CE7-B127-751A0236CBDA}"/>
              </a:ext>
            </a:extLst>
          </p:cNvPr>
          <p:cNvSpPr/>
          <p:nvPr/>
        </p:nvSpPr>
        <p:spPr>
          <a:xfrm>
            <a:off x="6701991" y="4872596"/>
            <a:ext cx="1821332" cy="215444"/>
          </a:xfrm>
          <a:prstGeom prst="rect">
            <a:avLst/>
          </a:prstGeom>
        </p:spPr>
        <p:txBody>
          <a:bodyPr wrap="none">
            <a:spAutoFit/>
          </a:bodyPr>
          <a:lstStyle/>
          <a:p>
            <a:r>
              <a:rPr lang="en-US" sz="800" dirty="0">
                <a:solidFill>
                  <a:schemeClr val="bg1"/>
                </a:solidFill>
                <a:hlinkClick r:id="rId4">
                  <a:extLst>
                    <a:ext uri="{A12FA001-AC4F-418D-AE19-62706E023703}">
                      <ahyp:hlinkClr xmlns:ahyp="http://schemas.microsoft.com/office/drawing/2018/hyperlinkcolor" val="tx"/>
                    </a:ext>
                  </a:extLst>
                </a:hlinkClick>
              </a:rPr>
              <a:t>Photo</a:t>
            </a:r>
            <a:r>
              <a:rPr lang="en-US" sz="800" dirty="0">
                <a:solidFill>
                  <a:schemeClr val="bg1"/>
                </a:solidFill>
              </a:rPr>
              <a:t> by </a:t>
            </a:r>
            <a:r>
              <a:rPr lang="en-US" sz="800" dirty="0">
                <a:solidFill>
                  <a:schemeClr val="bg1"/>
                </a:solidFill>
                <a:hlinkClick r:id="rId5">
                  <a:extLst>
                    <a:ext uri="{A12FA001-AC4F-418D-AE19-62706E023703}">
                      <ahyp:hlinkClr xmlns:ahyp="http://schemas.microsoft.com/office/drawing/2018/hyperlinkcolor" val="tx"/>
                    </a:ext>
                  </a:extLst>
                </a:hlinkClick>
              </a:rPr>
              <a:t>Joshua Ness</a:t>
            </a:r>
            <a:r>
              <a:rPr lang="en-US" sz="800" dirty="0">
                <a:solidFill>
                  <a:schemeClr val="bg1"/>
                </a:solidFill>
              </a:rPr>
              <a:t> on </a:t>
            </a:r>
            <a:r>
              <a:rPr lang="en-US" sz="800" dirty="0" err="1">
                <a:solidFill>
                  <a:schemeClr val="bg1"/>
                </a:solidFill>
                <a:hlinkClick r:id="rId6">
                  <a:extLst>
                    <a:ext uri="{A12FA001-AC4F-418D-AE19-62706E023703}">
                      <ahyp:hlinkClr xmlns:ahyp="http://schemas.microsoft.com/office/drawing/2018/hyperlinkcolor" val="tx"/>
                    </a:ext>
                  </a:extLst>
                </a:hlinkClick>
              </a:rPr>
              <a:t>Unsplash</a:t>
            </a:r>
            <a:endParaRPr lang="en-US" sz="800" dirty="0">
              <a:solidFill>
                <a:schemeClr val="bg1"/>
              </a:solidFill>
            </a:endParaRPr>
          </a:p>
        </p:txBody>
      </p:sp>
    </p:spTree>
    <p:extLst>
      <p:ext uri="{BB962C8B-B14F-4D97-AF65-F5344CB8AC3E}">
        <p14:creationId xmlns:p14="http://schemas.microsoft.com/office/powerpoint/2010/main" val="313166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A9D61-D4FB-4D4F-A92F-E7288AD83379}"/>
              </a:ext>
            </a:extLst>
          </p:cNvPr>
          <p:cNvSpPr>
            <a:spLocks noGrp="1"/>
          </p:cNvSpPr>
          <p:nvPr>
            <p:ph type="body" sz="quarter" idx="10"/>
          </p:nvPr>
        </p:nvSpPr>
        <p:spPr/>
        <p:txBody>
          <a:bodyPr/>
          <a:lstStyle/>
          <a:p>
            <a:r>
              <a:rPr lang="en-US" dirty="0"/>
              <a:t>Next steps	</a:t>
            </a:r>
          </a:p>
        </p:txBody>
      </p:sp>
      <p:sp>
        <p:nvSpPr>
          <p:cNvPr id="4" name="Text Placeholder 3">
            <a:extLst>
              <a:ext uri="{FF2B5EF4-FFF2-40B4-BE49-F238E27FC236}">
                <a16:creationId xmlns:a16="http://schemas.microsoft.com/office/drawing/2014/main" id="{4015D62D-6C4C-4412-952A-CD78837D423D}"/>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22BF89C5-57C5-4850-B59C-D570D94451B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42215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ED004F-CD29-4E1A-921B-87C7182F3AD4}"/>
              </a:ext>
            </a:extLst>
          </p:cNvPr>
          <p:cNvSpPr>
            <a:spLocks noGrp="1"/>
          </p:cNvSpPr>
          <p:nvPr>
            <p:ph type="body" sz="quarter" idx="13"/>
          </p:nvPr>
        </p:nvSpPr>
        <p:spPr/>
        <p:txBody>
          <a:bodyPr/>
          <a:lstStyle/>
          <a:p>
            <a:r>
              <a:rPr lang="en-US" dirty="0"/>
              <a:t>Virtual discussions</a:t>
            </a:r>
          </a:p>
        </p:txBody>
      </p:sp>
      <p:sp>
        <p:nvSpPr>
          <p:cNvPr id="3" name="Text Placeholder 2">
            <a:extLst>
              <a:ext uri="{FF2B5EF4-FFF2-40B4-BE49-F238E27FC236}">
                <a16:creationId xmlns:a16="http://schemas.microsoft.com/office/drawing/2014/main" id="{751C8269-30AA-40CE-8F07-9AB1A66CC616}"/>
              </a:ext>
            </a:extLst>
          </p:cNvPr>
          <p:cNvSpPr>
            <a:spLocks noGrp="1"/>
          </p:cNvSpPr>
          <p:nvPr>
            <p:ph type="body" sz="quarter" idx="12"/>
          </p:nvPr>
        </p:nvSpPr>
        <p:spPr>
          <a:xfrm>
            <a:off x="340786" y="1029747"/>
            <a:ext cx="5274069" cy="3356378"/>
          </a:xfrm>
        </p:spPr>
        <p:txBody>
          <a:bodyPr/>
          <a:lstStyle/>
          <a:p>
            <a:pPr marL="0" indent="0">
              <a:buNone/>
            </a:pPr>
            <a:r>
              <a:rPr lang="en-US" dirty="0"/>
              <a:t>Through virtual discussion, gather additional insights and resources from government agencies, public health and human services organizations, philanthropic and community organizations, and library leaders</a:t>
            </a:r>
            <a:br>
              <a:rPr lang="en-US" dirty="0"/>
            </a:br>
            <a:br>
              <a:rPr lang="en-US" dirty="0"/>
            </a:br>
            <a:r>
              <a:rPr lang="en-US" i="1" dirty="0"/>
              <a:t>October – November 2019</a:t>
            </a:r>
          </a:p>
          <a:p>
            <a:endParaRPr lang="en-US" dirty="0"/>
          </a:p>
        </p:txBody>
      </p:sp>
      <p:pic>
        <p:nvPicPr>
          <p:cNvPr id="5" name="Picture 4">
            <a:extLst>
              <a:ext uri="{FF2B5EF4-FFF2-40B4-BE49-F238E27FC236}">
                <a16:creationId xmlns:a16="http://schemas.microsoft.com/office/drawing/2014/main" id="{39E28652-8765-4C1B-B1A1-5884500EF297}"/>
              </a:ext>
            </a:extLst>
          </p:cNvPr>
          <p:cNvPicPr>
            <a:picLocks noChangeAspect="1"/>
          </p:cNvPicPr>
          <p:nvPr/>
        </p:nvPicPr>
        <p:blipFill rotWithShape="1">
          <a:blip r:embed="rId3"/>
          <a:srcRect l="-5163" t="-9775" r="-5673" b="-5161"/>
          <a:stretch/>
        </p:blipFill>
        <p:spPr>
          <a:xfrm>
            <a:off x="5614855" y="1149070"/>
            <a:ext cx="3529145" cy="2230075"/>
          </a:xfrm>
          <a:prstGeom prst="rect">
            <a:avLst/>
          </a:prstGeom>
        </p:spPr>
      </p:pic>
    </p:spTree>
    <p:extLst>
      <p:ext uri="{BB962C8B-B14F-4D97-AF65-F5344CB8AC3E}">
        <p14:creationId xmlns:p14="http://schemas.microsoft.com/office/powerpoint/2010/main" val="101225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97C069D6-369D-49FD-8A24-42328DBF6F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6388" y="-290140"/>
            <a:ext cx="7063173" cy="4839251"/>
          </a:xfrm>
          <a:prstGeom prst="rect">
            <a:avLst/>
          </a:prstGeom>
        </p:spPr>
      </p:pic>
    </p:spTree>
    <p:extLst>
      <p:ext uri="{BB962C8B-B14F-4D97-AF65-F5344CB8AC3E}">
        <p14:creationId xmlns:p14="http://schemas.microsoft.com/office/powerpoint/2010/main" val="627496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CCCCA4-0F3A-4FDE-8FBB-7C8C12992026}"/>
              </a:ext>
            </a:extLst>
          </p:cNvPr>
          <p:cNvSpPr>
            <a:spLocks noGrp="1"/>
          </p:cNvSpPr>
          <p:nvPr>
            <p:ph type="body" sz="quarter" idx="13"/>
          </p:nvPr>
        </p:nvSpPr>
        <p:spPr/>
        <p:txBody>
          <a:bodyPr/>
          <a:lstStyle/>
          <a:p>
            <a:r>
              <a:rPr lang="en-US" dirty="0"/>
              <a:t>Call-to-action white paper</a:t>
            </a:r>
          </a:p>
        </p:txBody>
      </p:sp>
      <p:sp>
        <p:nvSpPr>
          <p:cNvPr id="3" name="Text Placeholder 2">
            <a:extLst>
              <a:ext uri="{FF2B5EF4-FFF2-40B4-BE49-F238E27FC236}">
                <a16:creationId xmlns:a16="http://schemas.microsoft.com/office/drawing/2014/main" id="{23860BCB-FB85-4BD4-AE3A-14B86FCEF676}"/>
              </a:ext>
            </a:extLst>
          </p:cNvPr>
          <p:cNvSpPr>
            <a:spLocks noGrp="1"/>
          </p:cNvSpPr>
          <p:nvPr>
            <p:ph type="body" sz="quarter" idx="12"/>
          </p:nvPr>
        </p:nvSpPr>
        <p:spPr>
          <a:xfrm>
            <a:off x="340786" y="1029747"/>
            <a:ext cx="5801069" cy="3356378"/>
          </a:xfrm>
        </p:spPr>
        <p:txBody>
          <a:bodyPr/>
          <a:lstStyle/>
          <a:p>
            <a:pPr marL="0" indent="0">
              <a:buNone/>
            </a:pPr>
            <a:r>
              <a:rPr lang="en-US" dirty="0"/>
              <a:t>Synthesize the research and cross-sector perspectives into a call-to-action white paper that offers resources and recommendations for how libraries might respond to the opioid epidemic in their local communities</a:t>
            </a:r>
            <a:br>
              <a:rPr lang="en-US" dirty="0"/>
            </a:br>
            <a:br>
              <a:rPr lang="en-US" dirty="0"/>
            </a:br>
            <a:r>
              <a:rPr lang="en-US" i="1" dirty="0"/>
              <a:t>January 2020</a:t>
            </a:r>
          </a:p>
        </p:txBody>
      </p:sp>
      <p:pic>
        <p:nvPicPr>
          <p:cNvPr id="4" name="Picture 3">
            <a:extLst>
              <a:ext uri="{FF2B5EF4-FFF2-40B4-BE49-F238E27FC236}">
                <a16:creationId xmlns:a16="http://schemas.microsoft.com/office/drawing/2014/main" id="{F1047B2A-1179-4C77-A11C-7E2238711108}"/>
              </a:ext>
            </a:extLst>
          </p:cNvPr>
          <p:cNvPicPr>
            <a:picLocks noChangeAspect="1"/>
          </p:cNvPicPr>
          <p:nvPr/>
        </p:nvPicPr>
        <p:blipFill>
          <a:blip r:embed="rId3"/>
          <a:stretch>
            <a:fillRect/>
          </a:stretch>
        </p:blipFill>
        <p:spPr>
          <a:xfrm>
            <a:off x="6726744" y="1052982"/>
            <a:ext cx="2215692" cy="2795992"/>
          </a:xfrm>
          <a:prstGeom prst="rect">
            <a:avLst/>
          </a:prstGeom>
        </p:spPr>
      </p:pic>
    </p:spTree>
    <p:extLst>
      <p:ext uri="{BB962C8B-B14F-4D97-AF65-F5344CB8AC3E}">
        <p14:creationId xmlns:p14="http://schemas.microsoft.com/office/powerpoint/2010/main" val="321089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iece of paper&#10;&#10;Description automatically generated">
            <a:extLst>
              <a:ext uri="{FF2B5EF4-FFF2-40B4-BE49-F238E27FC236}">
                <a16:creationId xmlns:a16="http://schemas.microsoft.com/office/drawing/2014/main" id="{9B85618C-CB7F-4C9B-A780-9F30588A0DD7}"/>
              </a:ext>
            </a:extLst>
          </p:cNvPr>
          <p:cNvPicPr>
            <a:picLocks noChangeAspect="1"/>
          </p:cNvPicPr>
          <p:nvPr/>
        </p:nvPicPr>
        <p:blipFill rotWithShape="1">
          <a:blip r:embed="rId3"/>
          <a:srcRect t="4800" b="10199"/>
          <a:stretch/>
        </p:blipFill>
        <p:spPr>
          <a:xfrm>
            <a:off x="0" y="-607355"/>
            <a:ext cx="9144000" cy="5181653"/>
          </a:xfrm>
          <a:prstGeom prst="rect">
            <a:avLst/>
          </a:prstGeom>
        </p:spPr>
      </p:pic>
      <p:sp>
        <p:nvSpPr>
          <p:cNvPr id="6" name="TextBox 5">
            <a:extLst>
              <a:ext uri="{FF2B5EF4-FFF2-40B4-BE49-F238E27FC236}">
                <a16:creationId xmlns:a16="http://schemas.microsoft.com/office/drawing/2014/main" id="{24FD33D9-222A-498E-94B6-F71B17B00CB5}"/>
              </a:ext>
            </a:extLst>
          </p:cNvPr>
          <p:cNvSpPr txBox="1"/>
          <p:nvPr/>
        </p:nvSpPr>
        <p:spPr>
          <a:xfrm>
            <a:off x="6929902" y="4472323"/>
            <a:ext cx="2386471" cy="215444"/>
          </a:xfrm>
          <a:prstGeom prst="rect">
            <a:avLst/>
          </a:prstGeom>
          <a:noFill/>
        </p:spPr>
        <p:txBody>
          <a:bodyPr wrap="square" rtlCol="0">
            <a:spAutoFit/>
          </a:bodyPr>
          <a:lstStyle/>
          <a:p>
            <a:r>
              <a:rPr lang="en-US" sz="800" dirty="0">
                <a:hlinkClick r:id="rId4"/>
              </a:rPr>
              <a:t>Photo</a:t>
            </a:r>
            <a:r>
              <a:rPr lang="en-US" sz="800" dirty="0"/>
              <a:t> by </a:t>
            </a:r>
            <a:r>
              <a:rPr lang="en-US" sz="800" dirty="0" err="1">
                <a:hlinkClick r:id="rId5"/>
              </a:rPr>
              <a:t>PublicDomain</a:t>
            </a:r>
            <a:r>
              <a:rPr lang="en-US" sz="800" dirty="0">
                <a:hlinkClick r:id="rId5"/>
              </a:rPr>
              <a:t> Pictures</a:t>
            </a:r>
            <a:r>
              <a:rPr lang="en-US" sz="800" dirty="0"/>
              <a:t> on </a:t>
            </a:r>
            <a:r>
              <a:rPr lang="en-US" sz="800" dirty="0" err="1">
                <a:hlinkClick r:id="rId6"/>
              </a:rPr>
              <a:t>Pixabay</a:t>
            </a:r>
            <a:endParaRPr lang="en-US" sz="800" dirty="0"/>
          </a:p>
        </p:txBody>
      </p:sp>
      <p:sp>
        <p:nvSpPr>
          <p:cNvPr id="4" name="Text Placeholder 3">
            <a:extLst>
              <a:ext uri="{FF2B5EF4-FFF2-40B4-BE49-F238E27FC236}">
                <a16:creationId xmlns:a16="http://schemas.microsoft.com/office/drawing/2014/main" id="{9C2A0EED-18F6-45C8-A9C8-3EAD1C03DEA9}"/>
              </a:ext>
            </a:extLst>
          </p:cNvPr>
          <p:cNvSpPr>
            <a:spLocks noGrp="1"/>
          </p:cNvSpPr>
          <p:nvPr>
            <p:ph type="body" sz="quarter" idx="12"/>
          </p:nvPr>
        </p:nvSpPr>
        <p:spPr>
          <a:xfrm>
            <a:off x="2350528" y="1983471"/>
            <a:ext cx="6793472" cy="2197525"/>
          </a:xfrm>
          <a:prstGeom prst="rect">
            <a:avLst/>
          </a:prstGeom>
          <a:solidFill>
            <a:srgbClr val="000000">
              <a:alpha val="64000"/>
            </a:srgbClr>
          </a:solidFill>
        </p:spPr>
        <p:txBody>
          <a:bodyPr wrap="square">
            <a:spAutoFit/>
          </a:bodyPr>
          <a:lstStyle/>
          <a:p>
            <a:pPr marL="0" indent="0">
              <a:buNone/>
            </a:pPr>
            <a:r>
              <a:rPr lang="en-US" sz="3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“So I hope … that this study is just another piece of proof that this is something that we need to do.”</a:t>
            </a:r>
          </a:p>
          <a:p>
            <a:pPr marL="0" indent="0">
              <a:buNone/>
            </a:pPr>
            <a:r>
              <a:rPr lang="en-US" dirty="0">
                <a:solidFill>
                  <a:schemeClr val="bg1"/>
                </a:solidFill>
                <a:latin typeface="Calibri" panose="020F0502020204030204" pitchFamily="34" charset="0"/>
                <a:cs typeface="Times New Roman" panose="02020603050405020304" pitchFamily="18" charset="0"/>
              </a:rPr>
              <a:t>- Community Partner, Frontline Staff</a:t>
            </a:r>
            <a:endParaRPr lang="en-US" dirty="0">
              <a:solidFill>
                <a:schemeClr val="bg1"/>
              </a:solidFill>
            </a:endParaRPr>
          </a:p>
        </p:txBody>
      </p:sp>
    </p:spTree>
    <p:extLst>
      <p:ext uri="{BB962C8B-B14F-4D97-AF65-F5344CB8AC3E}">
        <p14:creationId xmlns:p14="http://schemas.microsoft.com/office/powerpoint/2010/main" val="339823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523A12-3492-4F47-8901-F11469E73A57}"/>
              </a:ext>
            </a:extLst>
          </p:cNvPr>
          <p:cNvSpPr>
            <a:spLocks noGrp="1"/>
          </p:cNvSpPr>
          <p:nvPr>
            <p:ph type="body" sz="quarter" idx="13"/>
          </p:nvPr>
        </p:nvSpPr>
        <p:spPr/>
        <p:txBody>
          <a:bodyPr/>
          <a:lstStyle/>
          <a:p>
            <a:r>
              <a:rPr lang="en-US" dirty="0"/>
              <a:t>Share findings</a:t>
            </a:r>
          </a:p>
        </p:txBody>
      </p:sp>
      <p:sp>
        <p:nvSpPr>
          <p:cNvPr id="3" name="Text Placeholder 2">
            <a:extLst>
              <a:ext uri="{FF2B5EF4-FFF2-40B4-BE49-F238E27FC236}">
                <a16:creationId xmlns:a16="http://schemas.microsoft.com/office/drawing/2014/main" id="{324DE487-FC7A-402C-8E65-EBD2E8659F67}"/>
              </a:ext>
            </a:extLst>
          </p:cNvPr>
          <p:cNvSpPr>
            <a:spLocks noGrp="1"/>
          </p:cNvSpPr>
          <p:nvPr>
            <p:ph type="body" sz="quarter" idx="12"/>
          </p:nvPr>
        </p:nvSpPr>
        <p:spPr>
          <a:xfrm>
            <a:off x="340785" y="1029747"/>
            <a:ext cx="5364099" cy="3356378"/>
          </a:xfrm>
        </p:spPr>
        <p:txBody>
          <a:bodyPr/>
          <a:lstStyle/>
          <a:p>
            <a:pPr marL="0" indent="0">
              <a:buNone/>
            </a:pPr>
            <a:r>
              <a:rPr lang="en-US" dirty="0"/>
              <a:t>Broadly share the information with public library directors and their staff so that they can more confidently make better-informed decisions about their libraries’ strategies, policies, and activities in relation to the opioid epidemic in their communities</a:t>
            </a:r>
            <a:br>
              <a:rPr lang="en-US" dirty="0"/>
            </a:br>
            <a:br>
              <a:rPr lang="en-US" dirty="0"/>
            </a:br>
            <a:r>
              <a:rPr lang="en-US" i="1" dirty="0"/>
              <a:t>October 2019 – March 2020</a:t>
            </a:r>
          </a:p>
          <a:p>
            <a:endParaRPr lang="en-US" dirty="0"/>
          </a:p>
        </p:txBody>
      </p:sp>
      <p:pic>
        <p:nvPicPr>
          <p:cNvPr id="4" name="Picture 3">
            <a:extLst>
              <a:ext uri="{FF2B5EF4-FFF2-40B4-BE49-F238E27FC236}">
                <a16:creationId xmlns:a16="http://schemas.microsoft.com/office/drawing/2014/main" id="{33FB1CFA-3E31-4563-9E4B-4007C5311018}"/>
              </a:ext>
            </a:extLst>
          </p:cNvPr>
          <p:cNvPicPr>
            <a:picLocks noChangeAspect="1"/>
          </p:cNvPicPr>
          <p:nvPr/>
        </p:nvPicPr>
        <p:blipFill>
          <a:blip r:embed="rId3"/>
          <a:stretch>
            <a:fillRect/>
          </a:stretch>
        </p:blipFill>
        <p:spPr>
          <a:xfrm>
            <a:off x="6295602" y="1141872"/>
            <a:ext cx="2670447" cy="2047343"/>
          </a:xfrm>
          <a:prstGeom prst="rect">
            <a:avLst/>
          </a:prstGeom>
        </p:spPr>
      </p:pic>
      <p:sp>
        <p:nvSpPr>
          <p:cNvPr id="5" name="TextBox 4">
            <a:extLst>
              <a:ext uri="{FF2B5EF4-FFF2-40B4-BE49-F238E27FC236}">
                <a16:creationId xmlns:a16="http://schemas.microsoft.com/office/drawing/2014/main" id="{EB1CC2A3-CDCA-452F-98A7-B61418ECB49B}"/>
              </a:ext>
            </a:extLst>
          </p:cNvPr>
          <p:cNvSpPr txBox="1"/>
          <p:nvPr/>
        </p:nvSpPr>
        <p:spPr>
          <a:xfrm>
            <a:off x="5704884" y="4272250"/>
            <a:ext cx="3374461" cy="215444"/>
          </a:xfrm>
          <a:prstGeom prst="rect">
            <a:avLst/>
          </a:prstGeom>
          <a:noFill/>
        </p:spPr>
        <p:txBody>
          <a:bodyPr wrap="square" rtlCol="0">
            <a:spAutoFit/>
          </a:bodyPr>
          <a:lstStyle/>
          <a:p>
            <a:r>
              <a:rPr lang="en-US" sz="800" dirty="0"/>
              <a:t>(</a:t>
            </a:r>
            <a:r>
              <a:rPr lang="en-US" sz="800" dirty="0">
                <a:hlinkClick r:id="rId4"/>
              </a:rPr>
              <a:t>https://digitalcommons.du.edu/collaborativelibrarianship/vol11/iss1/8/</a:t>
            </a:r>
            <a:r>
              <a:rPr lang="en-US" sz="800" dirty="0"/>
              <a:t>)</a:t>
            </a:r>
          </a:p>
        </p:txBody>
      </p:sp>
    </p:spTree>
    <p:extLst>
      <p:ext uri="{BB962C8B-B14F-4D97-AF65-F5344CB8AC3E}">
        <p14:creationId xmlns:p14="http://schemas.microsoft.com/office/powerpoint/2010/main" val="143012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ground, outdoor&#10;&#10;Description automatically generated">
            <a:extLst>
              <a:ext uri="{FF2B5EF4-FFF2-40B4-BE49-F238E27FC236}">
                <a16:creationId xmlns:a16="http://schemas.microsoft.com/office/drawing/2014/main" id="{B3BDBA56-B4B9-4839-B1F2-D6B8D53AE7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35564"/>
            <a:ext cx="9144000" cy="6053667"/>
          </a:xfrm>
          <a:prstGeom prst="rect">
            <a:avLst/>
          </a:prstGeom>
        </p:spPr>
      </p:pic>
      <p:sp>
        <p:nvSpPr>
          <p:cNvPr id="3" name="Text Placeholder 2">
            <a:extLst>
              <a:ext uri="{FF2B5EF4-FFF2-40B4-BE49-F238E27FC236}">
                <a16:creationId xmlns:a16="http://schemas.microsoft.com/office/drawing/2014/main" id="{0E6B079C-0268-4577-83CA-794710E993B4}"/>
              </a:ext>
            </a:extLst>
          </p:cNvPr>
          <p:cNvSpPr>
            <a:spLocks noGrp="1"/>
          </p:cNvSpPr>
          <p:nvPr>
            <p:ph type="body" sz="quarter" idx="12"/>
          </p:nvPr>
        </p:nvSpPr>
        <p:spPr>
          <a:xfrm>
            <a:off x="0" y="377492"/>
            <a:ext cx="8675623" cy="4197708"/>
          </a:xfrm>
          <a:solidFill>
            <a:srgbClr val="000000">
              <a:alpha val="68000"/>
            </a:srgbClr>
          </a:solidFill>
        </p:spPr>
        <p:txBody>
          <a:bodyPr/>
          <a:lstStyle/>
          <a:p>
            <a:pPr marL="0" indent="0">
              <a:buNone/>
            </a:pPr>
            <a:r>
              <a:rPr lang="en-US" sz="3200" dirty="0">
                <a:solidFill>
                  <a:schemeClr val="bg1"/>
                </a:solidFill>
              </a:rPr>
              <a:t>“Be open. Be open to people, to being human, because a drug addict is a person, and they are suffering. And I guarantee there's a whole group of people connected to them that are suffering too. It's sometimes hard to see when you're dealing with it in the moment, but it's real.”</a:t>
            </a:r>
          </a:p>
          <a:p>
            <a:pPr marL="0" indent="0">
              <a:buNone/>
            </a:pPr>
            <a:r>
              <a:rPr lang="en-US" dirty="0">
                <a:solidFill>
                  <a:schemeClr val="bg1"/>
                </a:solidFill>
              </a:rPr>
              <a:t>- Library Board member</a:t>
            </a:r>
          </a:p>
          <a:p>
            <a:pPr marL="0" indent="0">
              <a:buNone/>
            </a:pPr>
            <a:endParaRPr lang="en-US" sz="3200" dirty="0">
              <a:solidFill>
                <a:schemeClr val="bg1"/>
              </a:solidFill>
            </a:endParaRPr>
          </a:p>
          <a:p>
            <a:pPr marL="0" indent="0">
              <a:buNone/>
            </a:pPr>
            <a:endParaRPr lang="en-US" sz="3200" dirty="0">
              <a:solidFill>
                <a:schemeClr val="bg1"/>
              </a:solidFill>
            </a:endParaRPr>
          </a:p>
          <a:p>
            <a:endParaRPr lang="en-US" dirty="0"/>
          </a:p>
        </p:txBody>
      </p:sp>
      <p:sp>
        <p:nvSpPr>
          <p:cNvPr id="6" name="TextBox 5">
            <a:extLst>
              <a:ext uri="{FF2B5EF4-FFF2-40B4-BE49-F238E27FC236}">
                <a16:creationId xmlns:a16="http://schemas.microsoft.com/office/drawing/2014/main" id="{6B7F1D15-33E3-418A-8FB4-3C3EC25DF912}"/>
              </a:ext>
            </a:extLst>
          </p:cNvPr>
          <p:cNvSpPr txBox="1"/>
          <p:nvPr/>
        </p:nvSpPr>
        <p:spPr>
          <a:xfrm>
            <a:off x="6472991" y="4295750"/>
            <a:ext cx="2564411" cy="246221"/>
          </a:xfrm>
          <a:prstGeom prst="rect">
            <a:avLst/>
          </a:prstGeom>
          <a:noFill/>
        </p:spPr>
        <p:txBody>
          <a:bodyPr wrap="square" rtlCol="0">
            <a:spAutoFit/>
          </a:bodyPr>
          <a:lstStyle/>
          <a:p>
            <a:r>
              <a:rPr lang="en-US" sz="1000" dirty="0">
                <a:solidFill>
                  <a:schemeClr val="bg1"/>
                </a:solidFill>
                <a:hlinkClick r:id="rId4">
                  <a:extLst>
                    <a:ext uri="{A12FA001-AC4F-418D-AE19-62706E023703}">
                      <ahyp:hlinkClr xmlns:ahyp="http://schemas.microsoft.com/office/drawing/2018/hyperlinkcolor" val="tx"/>
                    </a:ext>
                  </a:extLst>
                </a:hlinkClick>
              </a:rPr>
              <a:t>Image</a:t>
            </a:r>
            <a:r>
              <a:rPr lang="en-US" sz="1000" dirty="0">
                <a:solidFill>
                  <a:schemeClr val="bg1"/>
                </a:solidFill>
              </a:rPr>
              <a:t> by </a:t>
            </a:r>
            <a:r>
              <a:rPr lang="en-US" sz="1000" dirty="0" err="1">
                <a:solidFill>
                  <a:schemeClr val="bg1"/>
                </a:solidFill>
                <a:hlinkClick r:id="rId5">
                  <a:extLst>
                    <a:ext uri="{A12FA001-AC4F-418D-AE19-62706E023703}">
                      <ahyp:hlinkClr xmlns:ahyp="http://schemas.microsoft.com/office/drawing/2018/hyperlinkcolor" val="tx"/>
                    </a:ext>
                  </a:extLst>
                </a:hlinkClick>
              </a:rPr>
              <a:t>Rémi</a:t>
            </a:r>
            <a:r>
              <a:rPr lang="en-US" sz="1000" dirty="0">
                <a:solidFill>
                  <a:schemeClr val="bg1"/>
                </a:solidFill>
                <a:hlinkClick r:id="rId5">
                  <a:extLst>
                    <a:ext uri="{A12FA001-AC4F-418D-AE19-62706E023703}">
                      <ahyp:hlinkClr xmlns:ahyp="http://schemas.microsoft.com/office/drawing/2018/hyperlinkcolor" val="tx"/>
                    </a:ext>
                  </a:extLst>
                </a:hlinkClick>
              </a:rPr>
              <a:t> </a:t>
            </a:r>
            <a:r>
              <a:rPr lang="en-US" sz="1000" dirty="0" err="1">
                <a:solidFill>
                  <a:schemeClr val="bg1"/>
                </a:solidFill>
                <a:hlinkClick r:id="rId5">
                  <a:extLst>
                    <a:ext uri="{A12FA001-AC4F-418D-AE19-62706E023703}">
                      <ahyp:hlinkClr xmlns:ahyp="http://schemas.microsoft.com/office/drawing/2018/hyperlinkcolor" val="tx"/>
                    </a:ext>
                  </a:extLst>
                </a:hlinkClick>
              </a:rPr>
              <a:t>Walle</a:t>
            </a:r>
            <a:r>
              <a:rPr lang="en-US" sz="1000" dirty="0">
                <a:solidFill>
                  <a:schemeClr val="bg1"/>
                </a:solidFill>
                <a:hlinkClick r:id="rId5">
                  <a:extLst>
                    <a:ext uri="{A12FA001-AC4F-418D-AE19-62706E023703}">
                      <ahyp:hlinkClr xmlns:ahyp="http://schemas.microsoft.com/office/drawing/2018/hyperlinkcolor" val="tx"/>
                    </a:ext>
                  </a:extLst>
                </a:hlinkClick>
              </a:rPr>
              <a:t> </a:t>
            </a:r>
            <a:r>
              <a:rPr lang="en-US" sz="1000" dirty="0">
                <a:solidFill>
                  <a:schemeClr val="bg1"/>
                </a:solidFill>
              </a:rPr>
              <a:t>/ </a:t>
            </a:r>
            <a:r>
              <a:rPr lang="en-US" sz="1000" dirty="0" err="1">
                <a:solidFill>
                  <a:schemeClr val="bg1"/>
                </a:solidFill>
              </a:rPr>
              <a:t>Unsplash</a:t>
            </a:r>
            <a:endParaRPr lang="en-US" sz="1000" dirty="0">
              <a:solidFill>
                <a:schemeClr val="bg1"/>
              </a:solidFill>
            </a:endParaRPr>
          </a:p>
        </p:txBody>
      </p:sp>
    </p:spTree>
    <p:extLst>
      <p:ext uri="{BB962C8B-B14F-4D97-AF65-F5344CB8AC3E}">
        <p14:creationId xmlns:p14="http://schemas.microsoft.com/office/powerpoint/2010/main" val="58547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8F4993-E664-5A46-9530-3121F29FCFDA}"/>
              </a:ext>
            </a:extLst>
          </p:cNvPr>
          <p:cNvSpPr/>
          <p:nvPr/>
        </p:nvSpPr>
        <p:spPr>
          <a:xfrm flipH="1">
            <a:off x="124026" y="248050"/>
            <a:ext cx="8893742" cy="3301642"/>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5EB0BB9-046F-2C4C-A32E-F262D1D96605}"/>
              </a:ext>
            </a:extLst>
          </p:cNvPr>
          <p:cNvSpPr/>
          <p:nvPr/>
        </p:nvSpPr>
        <p:spPr>
          <a:xfrm rot="16200000">
            <a:off x="6633160" y="2633764"/>
            <a:ext cx="4895450" cy="124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A4FE20B-6159-8C49-B463-D5F254102083}"/>
              </a:ext>
            </a:extLst>
          </p:cNvPr>
          <p:cNvSpPr/>
          <p:nvPr/>
        </p:nvSpPr>
        <p:spPr>
          <a:xfrm>
            <a:off x="0" y="3612776"/>
            <a:ext cx="9017768" cy="1413606"/>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A16CFF-666E-F74D-B041-1472BB71D5C1}"/>
              </a:ext>
            </a:extLst>
          </p:cNvPr>
          <p:cNvSpPr/>
          <p:nvPr/>
        </p:nvSpPr>
        <p:spPr>
          <a:xfrm>
            <a:off x="1643087" y="1650485"/>
            <a:ext cx="6765807" cy="1297791"/>
          </a:xfrm>
          <a:prstGeom prst="rect">
            <a:avLst/>
          </a:prstGeom>
        </p:spPr>
        <p:txBody>
          <a:bodyPr wrap="square" lIns="0">
            <a:spAutoFit/>
          </a:bodyPr>
          <a:lstStyle/>
          <a:p>
            <a:pPr lvl="0">
              <a:lnSpc>
                <a:spcPts val="4680"/>
              </a:lnSpc>
              <a:spcAft>
                <a:spcPts val="1800"/>
              </a:spcAft>
              <a:defRPr/>
            </a:pPr>
            <a:r>
              <a:rPr lang="en-US" sz="4000" spc="-150" dirty="0">
                <a:solidFill>
                  <a:schemeClr val="bg1"/>
                </a:solidFill>
                <a:latin typeface="Arial" panose="020B0604020202020204" pitchFamily="34" charset="0"/>
                <a:ea typeface="Graphik" charset="0"/>
                <a:cs typeface="Arial" panose="020B0604020202020204" pitchFamily="34" charset="0"/>
              </a:rPr>
              <a:t>Wikipedia + Libraries: Health and Medical Information</a:t>
            </a:r>
          </a:p>
        </p:txBody>
      </p:sp>
      <p:sp>
        <p:nvSpPr>
          <p:cNvPr id="6" name="Rectangle 5">
            <a:extLst>
              <a:ext uri="{FF2B5EF4-FFF2-40B4-BE49-F238E27FC236}">
                <a16:creationId xmlns:a16="http://schemas.microsoft.com/office/drawing/2014/main" id="{8495F745-99F3-C848-B015-6C6A314F0A4A}"/>
              </a:ext>
            </a:extLst>
          </p:cNvPr>
          <p:cNvSpPr/>
          <p:nvPr/>
        </p:nvSpPr>
        <p:spPr>
          <a:xfrm>
            <a:off x="0" y="0"/>
            <a:ext cx="9144000" cy="124025"/>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16160B-757B-7143-B8C6-0074D6BAEF78}"/>
              </a:ext>
            </a:extLst>
          </p:cNvPr>
          <p:cNvSpPr/>
          <p:nvPr/>
        </p:nvSpPr>
        <p:spPr>
          <a:xfrm rot="16200000">
            <a:off x="-1265486" y="2571745"/>
            <a:ext cx="4895450" cy="124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81DF7B-764B-D542-B25B-40EE0AD0D2D1}"/>
              </a:ext>
            </a:extLst>
          </p:cNvPr>
          <p:cNvSpPr/>
          <p:nvPr/>
        </p:nvSpPr>
        <p:spPr>
          <a:xfrm rot="16200000">
            <a:off x="-2385712" y="2633763"/>
            <a:ext cx="4895450" cy="124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4DE8F5-72F7-CE41-B537-DB78EF6E9097}"/>
              </a:ext>
            </a:extLst>
          </p:cNvPr>
          <p:cNvSpPr/>
          <p:nvPr/>
        </p:nvSpPr>
        <p:spPr>
          <a:xfrm>
            <a:off x="1102" y="5026384"/>
            <a:ext cx="9142898" cy="124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1CEC3D8-A76F-2145-A388-4653AE6F42DB}"/>
              </a:ext>
            </a:extLst>
          </p:cNvPr>
          <p:cNvSpPr txBox="1"/>
          <p:nvPr/>
        </p:nvSpPr>
        <p:spPr>
          <a:xfrm>
            <a:off x="1640350" y="3915650"/>
            <a:ext cx="6258296" cy="400110"/>
          </a:xfrm>
          <a:prstGeom prst="rect">
            <a:avLst/>
          </a:prstGeom>
          <a:noFill/>
        </p:spPr>
        <p:txBody>
          <a:bodyPr wrap="square" lIns="0" rtlCol="0">
            <a:spAutoFit/>
          </a:bodyPr>
          <a:lstStyle/>
          <a:p>
            <a:pPr>
              <a:defRPr/>
            </a:pPr>
            <a:r>
              <a:rPr lang="en-US" sz="2000" dirty="0">
                <a:solidFill>
                  <a:prstClr val="white"/>
                </a:solidFill>
                <a:latin typeface="Arial" panose="020B0604020202020204" pitchFamily="34" charset="0"/>
                <a:ea typeface="Graphik" charset="0"/>
                <a:cs typeface="Arial" panose="020B0604020202020204" pitchFamily="34" charset="0"/>
              </a:rPr>
              <a:t>WebJunction Webinar and Online Course, OCLC</a:t>
            </a:r>
            <a:endParaRPr lang="en-US" sz="2400" dirty="0">
              <a:solidFill>
                <a:schemeClr val="bg1"/>
              </a:solidFill>
              <a:latin typeface="Arial" panose="020B0604020202020204" pitchFamily="34" charset="0"/>
              <a:ea typeface="Graphik" charset="0"/>
              <a:cs typeface="Arial" panose="020B0604020202020204" pitchFamily="34" charset="0"/>
            </a:endParaRPr>
          </a:p>
        </p:txBody>
      </p:sp>
      <p:cxnSp>
        <p:nvCxnSpPr>
          <p:cNvPr id="12" name="Straight Connector 11">
            <a:extLst>
              <a:ext uri="{FF2B5EF4-FFF2-40B4-BE49-F238E27FC236}">
                <a16:creationId xmlns:a16="http://schemas.microsoft.com/office/drawing/2014/main" id="{E9DAA1FB-DAD6-D749-8A67-7AEFE615652C}"/>
              </a:ext>
            </a:extLst>
          </p:cNvPr>
          <p:cNvCxnSpPr>
            <a:cxnSpLocks/>
          </p:cNvCxnSpPr>
          <p:nvPr/>
        </p:nvCxnSpPr>
        <p:spPr>
          <a:xfrm>
            <a:off x="1643086" y="4306558"/>
            <a:ext cx="64008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2E9A4562-B1AD-524C-84A1-B6FA43DCE3CA}"/>
              </a:ext>
            </a:extLst>
          </p:cNvPr>
          <p:cNvSpPr/>
          <p:nvPr/>
        </p:nvSpPr>
        <p:spPr>
          <a:xfrm>
            <a:off x="1102" y="131250"/>
            <a:ext cx="9142898" cy="124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028220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AA5693E0-6AB2-4EE1-B81E-BF27C1347973}"/>
              </a:ext>
            </a:extLst>
          </p:cNvPr>
          <p:cNvSpPr txBox="1">
            <a:spLocks/>
          </p:cNvSpPr>
          <p:nvPr/>
        </p:nvSpPr>
        <p:spPr>
          <a:xfrm>
            <a:off x="8001" y="1"/>
            <a:ext cx="9169018" cy="999699"/>
          </a:xfrm>
          <a:prstGeom prst="rect">
            <a:avLst/>
          </a:prstGeom>
          <a:solidFill>
            <a:schemeClr val="bg2"/>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 typeface="Arial"/>
              <a:buNone/>
              <a:tabLst/>
              <a:defRPr/>
            </a:pPr>
            <a:endParaRPr kumimoji="0" lang="en-US" sz="1100" b="1" i="0" u="none" strike="noStrike" kern="1200" cap="none" spc="0" normalizeH="0" baseline="0" noProof="0" dirty="0">
              <a:ln>
                <a:noFill/>
              </a:ln>
              <a:solidFill>
                <a:srgbClr val="1F497D"/>
              </a:solidFill>
              <a:effectLst/>
              <a:uLnTx/>
              <a:uFillTx/>
              <a:latin typeface="Arial Regular"/>
              <a:ea typeface="+mn-ea"/>
              <a:cs typeface="Helvetica" panose="020B0604020202020204" pitchFamily="34" charset="0"/>
            </a:endParaRPr>
          </a:p>
          <a:p>
            <a:pPr marL="0" marR="0" lvl="0" indent="0" algn="ctr" defTabSz="342900" rtl="0" eaLnBrk="1" fontAlgn="auto" latinLnBrk="0" hangingPunct="1">
              <a:lnSpc>
                <a:spcPct val="100000"/>
              </a:lnSpc>
              <a:spcBef>
                <a:spcPts val="0"/>
              </a:spcBef>
              <a:spcAft>
                <a:spcPts val="0"/>
              </a:spcAft>
              <a:buClrTx/>
              <a:buSzTx/>
              <a:buFont typeface="Arial"/>
              <a:buNone/>
              <a:tabLst/>
              <a:defRPr/>
            </a:pPr>
            <a:r>
              <a:rPr kumimoji="0" lang="en-US" sz="3400" b="1" i="0" u="none" strike="noStrike" kern="1200" cap="none" spc="0" normalizeH="0" baseline="0" noProof="0" dirty="0">
                <a:ln>
                  <a:noFill/>
                </a:ln>
                <a:solidFill>
                  <a:srgbClr val="FFFFFF"/>
                </a:solidFill>
                <a:effectLst/>
                <a:uLnTx/>
                <a:uFillTx/>
                <a:latin typeface="Arial Regular"/>
                <a:ea typeface="+mn-ea"/>
                <a:cs typeface="Helvetica" panose="020B0604020202020204" pitchFamily="34" charset="0"/>
              </a:rPr>
              <a:t>Wikipedia + Libraries: Better Together</a:t>
            </a:r>
          </a:p>
        </p:txBody>
      </p:sp>
      <p:pic>
        <p:nvPicPr>
          <p:cNvPr id="17" name="Picture 6" descr="Image result for wikimedia foundation logo white">
            <a:extLst>
              <a:ext uri="{FF2B5EF4-FFF2-40B4-BE49-F238E27FC236}">
                <a16:creationId xmlns:a16="http://schemas.microsoft.com/office/drawing/2014/main" id="{A18B3924-4231-4709-BA4E-468145046C2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6789596" y="3924206"/>
            <a:ext cx="1189838" cy="8900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C1B7053-C74D-4845-A546-F78CD3EF738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632611" y="4042312"/>
            <a:ext cx="1715102" cy="810592"/>
          </a:xfrm>
          <a:prstGeom prst="rect">
            <a:avLst/>
          </a:prstGeom>
        </p:spPr>
      </p:pic>
      <p:pic>
        <p:nvPicPr>
          <p:cNvPr id="4" name="Picture 3">
            <a:extLst>
              <a:ext uri="{FF2B5EF4-FFF2-40B4-BE49-F238E27FC236}">
                <a16:creationId xmlns:a16="http://schemas.microsoft.com/office/drawing/2014/main" id="{991BFC4C-AEB1-5342-A07C-67AF0CB5469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3726" y="4042312"/>
            <a:ext cx="2018056" cy="653843"/>
          </a:xfrm>
          <a:prstGeom prst="rect">
            <a:avLst/>
          </a:prstGeom>
        </p:spPr>
      </p:pic>
      <p:sp>
        <p:nvSpPr>
          <p:cNvPr id="7" name="Text Placeholder 9">
            <a:extLst>
              <a:ext uri="{FF2B5EF4-FFF2-40B4-BE49-F238E27FC236}">
                <a16:creationId xmlns:a16="http://schemas.microsoft.com/office/drawing/2014/main" id="{C91650A7-1163-4603-869B-B7430687F159}"/>
              </a:ext>
            </a:extLst>
          </p:cNvPr>
          <p:cNvSpPr txBox="1">
            <a:spLocks/>
          </p:cNvSpPr>
          <p:nvPr/>
        </p:nvSpPr>
        <p:spPr>
          <a:xfrm>
            <a:off x="661533" y="1929960"/>
            <a:ext cx="7820933" cy="191816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FFFFFF"/>
                </a:solidFill>
                <a:effectLst/>
                <a:uLnTx/>
                <a:uFillTx/>
                <a:latin typeface="Arial Regular"/>
                <a:ea typeface="+mn-ea"/>
                <a:cs typeface="Helvetica" panose="020B0604020202020204" pitchFamily="34" charset="0"/>
              </a:rPr>
              <a:t>Strengthening ties between </a:t>
            </a:r>
            <a:br>
              <a:rPr kumimoji="0" lang="en-US" sz="2400" b="1" i="0" u="none" strike="noStrike" kern="1200" cap="none" spc="0" normalizeH="0" baseline="0" noProof="0" dirty="0">
                <a:ln>
                  <a:noFill/>
                </a:ln>
                <a:solidFill>
                  <a:srgbClr val="FFFFFF"/>
                </a:solidFill>
                <a:effectLst/>
                <a:uLnTx/>
                <a:uFillTx/>
                <a:latin typeface="Arial Regular"/>
                <a:ea typeface="+mn-ea"/>
                <a:cs typeface="Helvetica"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Regular"/>
                <a:ea typeface="+mn-ea"/>
                <a:cs typeface="Helvetica" panose="020B0604020202020204" pitchFamily="34" charset="0"/>
              </a:rPr>
              <a:t>public libraries and Wikipedia</a:t>
            </a:r>
          </a:p>
        </p:txBody>
      </p:sp>
      <p:sp>
        <p:nvSpPr>
          <p:cNvPr id="3" name="Rectangle 2">
            <a:extLst>
              <a:ext uri="{FF2B5EF4-FFF2-40B4-BE49-F238E27FC236}">
                <a16:creationId xmlns:a16="http://schemas.microsoft.com/office/drawing/2014/main" id="{39B1B365-5E9A-4CED-A52D-D47E4246D344}"/>
              </a:ext>
            </a:extLst>
          </p:cNvPr>
          <p:cNvSpPr/>
          <p:nvPr/>
        </p:nvSpPr>
        <p:spPr>
          <a:xfrm>
            <a:off x="541971" y="3959133"/>
            <a:ext cx="4591593" cy="18466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Regular"/>
                <a:ea typeface="+mn-ea"/>
                <a:cs typeface="+mn-cs"/>
              </a:rPr>
              <a:t>Image</a:t>
            </a:r>
          </a:p>
        </p:txBody>
      </p:sp>
      <p:pic>
        <p:nvPicPr>
          <p:cNvPr id="6" name="Picture 5">
            <a:extLst>
              <a:ext uri="{FF2B5EF4-FFF2-40B4-BE49-F238E27FC236}">
                <a16:creationId xmlns:a16="http://schemas.microsoft.com/office/drawing/2014/main" id="{04C9A920-DFC5-4D93-826E-69C1C88C66B0}"/>
              </a:ext>
            </a:extLst>
          </p:cNvPr>
          <p:cNvPicPr>
            <a:picLocks noChangeAspect="1"/>
          </p:cNvPicPr>
          <p:nvPr/>
        </p:nvPicPr>
        <p:blipFill>
          <a:blip r:embed="rId7"/>
          <a:stretch>
            <a:fillRect/>
          </a:stretch>
        </p:blipFill>
        <p:spPr>
          <a:xfrm>
            <a:off x="8001" y="999700"/>
            <a:ext cx="9172916" cy="2683779"/>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E5D5B0D4-7836-4899-9164-C069FBC48825}"/>
              </a:ext>
            </a:extLst>
          </p:cNvPr>
          <p:cNvPicPr>
            <a:picLocks noChangeAspect="1"/>
          </p:cNvPicPr>
          <p:nvPr/>
        </p:nvPicPr>
        <p:blipFill>
          <a:blip r:embed="rId8"/>
          <a:stretch>
            <a:fillRect/>
          </a:stretch>
        </p:blipFill>
        <p:spPr>
          <a:xfrm>
            <a:off x="4347713" y="4230329"/>
            <a:ext cx="2329132" cy="465826"/>
          </a:xfrm>
          <a:prstGeom prst="rect">
            <a:avLst/>
          </a:prstGeom>
        </p:spPr>
      </p:pic>
      <p:sp>
        <p:nvSpPr>
          <p:cNvPr id="12" name="Rectangle 11">
            <a:extLst>
              <a:ext uri="{FF2B5EF4-FFF2-40B4-BE49-F238E27FC236}">
                <a16:creationId xmlns:a16="http://schemas.microsoft.com/office/drawing/2014/main" id="{1410A09D-1664-41A2-AEF1-4665E474023D}"/>
              </a:ext>
            </a:extLst>
          </p:cNvPr>
          <p:cNvSpPr/>
          <p:nvPr/>
        </p:nvSpPr>
        <p:spPr>
          <a:xfrm>
            <a:off x="3860284" y="3390131"/>
            <a:ext cx="5275714" cy="276999"/>
          </a:xfrm>
          <a:prstGeom prst="rect">
            <a:avLst/>
          </a:prstGeom>
        </p:spPr>
        <p:txBody>
          <a:bodyPr wrap="square">
            <a:spAutoFit/>
          </a:bodyPr>
          <a:lstStyle/>
          <a:p>
            <a:r>
              <a:rPr lang="en-US" sz="1200" dirty="0">
                <a:solidFill>
                  <a:schemeClr val="bg1"/>
                </a:solidFill>
              </a:rPr>
              <a:t> Kansas City Jazz Wikipedia Edit-a-thon-2, Clint </a:t>
            </a:r>
            <a:r>
              <a:rPr lang="en-US" sz="1200" dirty="0" err="1">
                <a:solidFill>
                  <a:schemeClr val="bg1"/>
                </a:solidFill>
              </a:rPr>
              <a:t>Ashlock</a:t>
            </a:r>
            <a:r>
              <a:rPr lang="en-US" sz="1200" dirty="0">
                <a:solidFill>
                  <a:schemeClr val="bg1"/>
                </a:solidFill>
              </a:rPr>
              <a:t>, CC BY-SA 4.0;</a:t>
            </a:r>
          </a:p>
        </p:txBody>
      </p:sp>
    </p:spTree>
    <p:extLst>
      <p:ext uri="{BB962C8B-B14F-4D97-AF65-F5344CB8AC3E}">
        <p14:creationId xmlns:p14="http://schemas.microsoft.com/office/powerpoint/2010/main" val="2794820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D2A585-EF1E-47D9-A64A-CC7A007D27F0}"/>
              </a:ext>
            </a:extLst>
          </p:cNvPr>
          <p:cNvSpPr>
            <a:spLocks noGrp="1"/>
          </p:cNvSpPr>
          <p:nvPr>
            <p:ph type="body" sz="quarter" idx="13"/>
          </p:nvPr>
        </p:nvSpPr>
        <p:spPr/>
        <p:txBody>
          <a:bodyPr/>
          <a:lstStyle/>
          <a:p>
            <a:r>
              <a:rPr lang="en-US" b="0" dirty="0" err="1"/>
              <a:t>Wikipedian</a:t>
            </a:r>
            <a:r>
              <a:rPr lang="en-US" b="0" dirty="0"/>
              <a:t> + librarian = </a:t>
            </a:r>
            <a:r>
              <a:rPr lang="en-US" dirty="0" err="1"/>
              <a:t>Wikibrarian</a:t>
            </a:r>
            <a:r>
              <a:rPr lang="en-US" b="0" dirty="0"/>
              <a:t>!</a:t>
            </a:r>
          </a:p>
          <a:p>
            <a:endParaRPr lang="en-US" b="0" dirty="0"/>
          </a:p>
        </p:txBody>
      </p:sp>
      <p:sp>
        <p:nvSpPr>
          <p:cNvPr id="2" name="Text Placeholder 1">
            <a:extLst>
              <a:ext uri="{FF2B5EF4-FFF2-40B4-BE49-F238E27FC236}">
                <a16:creationId xmlns:a16="http://schemas.microsoft.com/office/drawing/2014/main" id="{7D66CDD1-52CC-4F5E-A12C-223B5EC2961C}"/>
              </a:ext>
            </a:extLst>
          </p:cNvPr>
          <p:cNvSpPr>
            <a:spLocks noGrp="1"/>
          </p:cNvSpPr>
          <p:nvPr>
            <p:ph type="body" sz="quarter" idx="12"/>
          </p:nvPr>
        </p:nvSpPr>
        <p:spPr>
          <a:xfrm>
            <a:off x="340786" y="1212783"/>
            <a:ext cx="5091826" cy="3485768"/>
          </a:xfrm>
          <a:solidFill>
            <a:schemeClr val="bg1">
              <a:alpha val="68000"/>
            </a:schemeClr>
          </a:solidFill>
        </p:spPr>
        <p:txBody>
          <a:bodyPr/>
          <a:lstStyle/>
          <a:p>
            <a:pPr>
              <a:spcAft>
                <a:spcPts val="600"/>
              </a:spcAft>
            </a:pPr>
            <a:r>
              <a:rPr lang="en-US" sz="2200" dirty="0"/>
              <a:t>Use in informational literacy training</a:t>
            </a:r>
          </a:p>
          <a:p>
            <a:pPr>
              <a:spcAft>
                <a:spcPts val="600"/>
              </a:spcAft>
            </a:pPr>
            <a:r>
              <a:rPr lang="en-US" sz="2200" dirty="0"/>
              <a:t>Advise faculty, school administrators</a:t>
            </a:r>
          </a:p>
          <a:p>
            <a:pPr>
              <a:spcAft>
                <a:spcPts val="600"/>
              </a:spcAft>
            </a:pPr>
            <a:r>
              <a:rPr lang="en-US" sz="2200" dirty="0"/>
              <a:t>Guide students and researchers </a:t>
            </a:r>
          </a:p>
          <a:p>
            <a:pPr>
              <a:spcAft>
                <a:spcPts val="600"/>
              </a:spcAft>
            </a:pPr>
            <a:r>
              <a:rPr lang="en-US" sz="2200" dirty="0"/>
              <a:t>Host </a:t>
            </a:r>
            <a:r>
              <a:rPr lang="en-US" sz="2200" dirty="0" err="1"/>
              <a:t>editathons</a:t>
            </a:r>
            <a:endParaRPr lang="en-US" sz="2200" dirty="0"/>
          </a:p>
          <a:p>
            <a:pPr>
              <a:spcAft>
                <a:spcPts val="600"/>
              </a:spcAft>
            </a:pPr>
            <a:r>
              <a:rPr lang="en-US" sz="2200" dirty="0"/>
              <a:t>Add local knowledge</a:t>
            </a:r>
          </a:p>
          <a:p>
            <a:pPr>
              <a:spcAft>
                <a:spcPts val="600"/>
              </a:spcAft>
            </a:pPr>
            <a:r>
              <a:rPr lang="en-US" sz="2200" dirty="0"/>
              <a:t>Participate in #1lib1ref events</a:t>
            </a:r>
          </a:p>
          <a:p>
            <a:pPr>
              <a:spcAft>
                <a:spcPts val="600"/>
              </a:spcAft>
            </a:pPr>
            <a:r>
              <a:rPr lang="en-US" sz="2200" dirty="0"/>
              <a:t>Join Wikimedia projects</a:t>
            </a:r>
          </a:p>
        </p:txBody>
      </p:sp>
      <p:pic>
        <p:nvPicPr>
          <p:cNvPr id="4" name="Picture 3">
            <a:extLst>
              <a:ext uri="{FF2B5EF4-FFF2-40B4-BE49-F238E27FC236}">
                <a16:creationId xmlns:a16="http://schemas.microsoft.com/office/drawing/2014/main" id="{6BB029FE-4B6F-4ECE-B047-75CDA09BBCFD}"/>
              </a:ext>
            </a:extLst>
          </p:cNvPr>
          <p:cNvPicPr>
            <a:picLocks noChangeAspect="1"/>
          </p:cNvPicPr>
          <p:nvPr/>
        </p:nvPicPr>
        <p:blipFill rotWithShape="1">
          <a:blip r:embed="rId3"/>
          <a:srcRect l="17691"/>
          <a:stretch/>
        </p:blipFill>
        <p:spPr>
          <a:xfrm>
            <a:off x="5450395" y="1337911"/>
            <a:ext cx="3693605" cy="3360639"/>
          </a:xfrm>
          <a:prstGeom prst="rect">
            <a:avLst/>
          </a:prstGeom>
        </p:spPr>
      </p:pic>
      <p:sp>
        <p:nvSpPr>
          <p:cNvPr id="5" name="Rectangle 4">
            <a:extLst>
              <a:ext uri="{FF2B5EF4-FFF2-40B4-BE49-F238E27FC236}">
                <a16:creationId xmlns:a16="http://schemas.microsoft.com/office/drawing/2014/main" id="{EE7E3721-6967-46DB-A1A3-B6A2EEFFBAF6}"/>
              </a:ext>
            </a:extLst>
          </p:cNvPr>
          <p:cNvSpPr/>
          <p:nvPr/>
        </p:nvSpPr>
        <p:spPr>
          <a:xfrm>
            <a:off x="7178216" y="4751686"/>
            <a:ext cx="1768433" cy="230832"/>
          </a:xfrm>
          <a:prstGeom prst="rect">
            <a:avLst/>
          </a:prstGeom>
        </p:spPr>
        <p:txBody>
          <a:bodyPr wrap="none">
            <a:spAutoFit/>
          </a:bodyPr>
          <a:lstStyle/>
          <a:p>
            <a:r>
              <a:rPr lang="en-US" sz="900" dirty="0">
                <a:solidFill>
                  <a:schemeClr val="bg1"/>
                </a:solidFill>
              </a:rPr>
              <a:t>Photo courtesy of Allison Frick.</a:t>
            </a:r>
          </a:p>
        </p:txBody>
      </p:sp>
      <p:sp>
        <p:nvSpPr>
          <p:cNvPr id="6" name="TextBox 5">
            <a:extLst>
              <a:ext uri="{FF2B5EF4-FFF2-40B4-BE49-F238E27FC236}">
                <a16:creationId xmlns:a16="http://schemas.microsoft.com/office/drawing/2014/main" id="{EF610946-9AA7-4A3B-9B55-F08BF9C2A7B5}"/>
              </a:ext>
            </a:extLst>
          </p:cNvPr>
          <p:cNvSpPr txBox="1"/>
          <p:nvPr/>
        </p:nvSpPr>
        <p:spPr>
          <a:xfrm>
            <a:off x="197351" y="4715820"/>
            <a:ext cx="2214155" cy="369332"/>
          </a:xfrm>
          <a:prstGeom prst="rect">
            <a:avLst/>
          </a:prstGeom>
          <a:noFill/>
        </p:spPr>
        <p:txBody>
          <a:bodyPr wrap="square" rtlCol="0">
            <a:spAutoFit/>
          </a:bodyPr>
          <a:lstStyle/>
          <a:p>
            <a:r>
              <a:rPr lang="en-US" b="1" dirty="0">
                <a:solidFill>
                  <a:schemeClr val="bg1"/>
                </a:solidFill>
              </a:rPr>
              <a:t>oc.lc/</a:t>
            </a:r>
            <a:r>
              <a:rPr lang="en-US" b="1" dirty="0" err="1">
                <a:solidFill>
                  <a:schemeClr val="bg1"/>
                </a:solidFill>
              </a:rPr>
              <a:t>oclc-wikilib</a:t>
            </a:r>
            <a:endParaRPr lang="en-US" b="1" dirty="0">
              <a:solidFill>
                <a:schemeClr val="bg1"/>
              </a:solidFill>
            </a:endParaRPr>
          </a:p>
        </p:txBody>
      </p:sp>
    </p:spTree>
    <p:extLst>
      <p:ext uri="{BB962C8B-B14F-4D97-AF65-F5344CB8AC3E}">
        <p14:creationId xmlns:p14="http://schemas.microsoft.com/office/powerpoint/2010/main" val="198736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AA5693E0-6AB2-4EE1-B81E-BF27C1347973}"/>
              </a:ext>
            </a:extLst>
          </p:cNvPr>
          <p:cNvSpPr txBox="1">
            <a:spLocks/>
          </p:cNvSpPr>
          <p:nvPr/>
        </p:nvSpPr>
        <p:spPr>
          <a:xfrm>
            <a:off x="0" y="1924263"/>
            <a:ext cx="9144000" cy="1371994"/>
          </a:xfrm>
          <a:prstGeom prst="rect">
            <a:avLst/>
          </a:prstGeom>
          <a:solidFill>
            <a:schemeClr val="tx2"/>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600" b="1" dirty="0">
                <a:solidFill>
                  <a:schemeClr val="bg1"/>
                </a:solidFill>
              </a:rPr>
              <a:t>Why does Wikipedia matter for </a:t>
            </a:r>
            <a:br>
              <a:rPr lang="en-US" sz="3600" b="1" dirty="0">
                <a:solidFill>
                  <a:schemeClr val="bg1"/>
                </a:solidFill>
              </a:rPr>
            </a:br>
            <a:r>
              <a:rPr lang="en-US" sz="3600" b="1" dirty="0">
                <a:solidFill>
                  <a:schemeClr val="bg1"/>
                </a:solidFill>
              </a:rPr>
              <a:t>health and medical information?</a:t>
            </a:r>
          </a:p>
        </p:txBody>
      </p:sp>
      <p:sp>
        <p:nvSpPr>
          <p:cNvPr id="11" name="Text Placeholder 1">
            <a:extLst>
              <a:ext uri="{FF2B5EF4-FFF2-40B4-BE49-F238E27FC236}">
                <a16:creationId xmlns:a16="http://schemas.microsoft.com/office/drawing/2014/main" id="{C1A57327-9531-410A-AA57-59ECB58029F0}"/>
              </a:ext>
            </a:extLst>
          </p:cNvPr>
          <p:cNvSpPr txBox="1">
            <a:spLocks/>
          </p:cNvSpPr>
          <p:nvPr/>
        </p:nvSpPr>
        <p:spPr>
          <a:xfrm>
            <a:off x="378305" y="936515"/>
            <a:ext cx="8439148" cy="68644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p:txBody>
      </p:sp>
      <p:sp>
        <p:nvSpPr>
          <p:cNvPr id="2" name="Rectangle 1">
            <a:extLst>
              <a:ext uri="{FF2B5EF4-FFF2-40B4-BE49-F238E27FC236}">
                <a16:creationId xmlns:a16="http://schemas.microsoft.com/office/drawing/2014/main" id="{C5AF3930-DF2A-41C5-9EEC-7400205A9212}"/>
              </a:ext>
            </a:extLst>
          </p:cNvPr>
          <p:cNvSpPr/>
          <p:nvPr/>
        </p:nvSpPr>
        <p:spPr>
          <a:xfrm>
            <a:off x="2619721" y="4797252"/>
            <a:ext cx="1697901" cy="230832"/>
          </a:xfrm>
          <a:prstGeom prst="rect">
            <a:avLst/>
          </a:prstGeom>
        </p:spPr>
        <p:txBody>
          <a:bodyPr wrap="none">
            <a:spAutoFit/>
          </a:bodyPr>
          <a:lstStyle/>
          <a:p>
            <a:r>
              <a:rPr lang="en-US" sz="900" dirty="0">
                <a:solidFill>
                  <a:schemeClr val="bg1"/>
                </a:solidFill>
              </a:rPr>
              <a:t>Photo by </a:t>
            </a:r>
            <a:r>
              <a:rPr lang="en-US" sz="900" dirty="0" err="1">
                <a:solidFill>
                  <a:schemeClr val="bg1"/>
                </a:solidFill>
              </a:rPr>
              <a:t>rawpixel</a:t>
            </a:r>
            <a:r>
              <a:rPr lang="en-US" sz="900" dirty="0">
                <a:solidFill>
                  <a:schemeClr val="bg1"/>
                </a:solidFill>
              </a:rPr>
              <a:t> on </a:t>
            </a:r>
            <a:r>
              <a:rPr lang="en-US" sz="900" dirty="0" err="1">
                <a:solidFill>
                  <a:schemeClr val="bg1"/>
                </a:solidFill>
              </a:rPr>
              <a:t>Pixabay</a:t>
            </a:r>
            <a:endParaRPr lang="en-US" sz="900" dirty="0">
              <a:solidFill>
                <a:schemeClr val="bg1"/>
              </a:solidFill>
            </a:endParaRPr>
          </a:p>
        </p:txBody>
      </p:sp>
    </p:spTree>
    <p:extLst>
      <p:ext uri="{BB962C8B-B14F-4D97-AF65-F5344CB8AC3E}">
        <p14:creationId xmlns:p14="http://schemas.microsoft.com/office/powerpoint/2010/main" val="480295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ive-plus-size-womxn-phone-relaxing-unsplash.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50" y="0"/>
            <a:ext cx="7715250" cy="5143500"/>
          </a:xfrm>
          <a:prstGeom prst="rect">
            <a:avLst/>
          </a:prstGeom>
        </p:spPr>
      </p:pic>
      <p:sp>
        <p:nvSpPr>
          <p:cNvPr id="5" name="Rectangle 4"/>
          <p:cNvSpPr/>
          <p:nvPr/>
        </p:nvSpPr>
        <p:spPr>
          <a:xfrm>
            <a:off x="1250302" y="0"/>
            <a:ext cx="1425165" cy="5143500"/>
          </a:xfrm>
          <a:prstGeom prst="rect">
            <a:avLst/>
          </a:prstGeom>
          <a:solidFill>
            <a:schemeClr val="accent1">
              <a:lumMod val="40000"/>
              <a:lumOff val="6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p:cNvSpPr txBox="1"/>
          <p:nvPr/>
        </p:nvSpPr>
        <p:spPr>
          <a:xfrm>
            <a:off x="4995334" y="4796708"/>
            <a:ext cx="4097867"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“Native plus sized woman” by </a:t>
            </a:r>
            <a:r>
              <a:rPr kumimoji="0" lang="en-US" sz="1000" b="0" i="0" u="none" strike="noStrike" kern="1200" cap="none" spc="0" normalizeH="0" baseline="0" noProof="0" dirty="0" err="1">
                <a:ln>
                  <a:noFill/>
                </a:ln>
                <a:solidFill>
                  <a:srgbClr val="000000"/>
                </a:solidFill>
                <a:effectLst/>
                <a:uLnTx/>
                <a:uFillTx/>
                <a:latin typeface="Arial"/>
                <a:ea typeface="+mn-ea"/>
                <a:cs typeface="+mn-cs"/>
              </a:rPr>
              <a:t>Allgo</a:t>
            </a:r>
            <a:r>
              <a:rPr kumimoji="0" lang="en-US" sz="1000" b="0" i="0" u="none" strike="noStrike" kern="1200" cap="none" spc="0" normalizeH="0" baseline="0" noProof="0" dirty="0">
                <a:ln>
                  <a:noFill/>
                </a:ln>
                <a:solidFill>
                  <a:srgbClr val="000000"/>
                </a:solidFill>
                <a:effectLst/>
                <a:uLnTx/>
                <a:uFillTx/>
                <a:latin typeface="Arial"/>
                <a:ea typeface="+mn-ea"/>
                <a:cs typeface="+mn-cs"/>
              </a:rPr>
              <a:t> for </a:t>
            </a:r>
            <a:r>
              <a:rPr kumimoji="0" lang="en-US" sz="1000" b="0" i="0" u="none" strike="noStrike" kern="1200" cap="none" spc="0" normalizeH="0" baseline="0" noProof="0" dirty="0" err="1">
                <a:ln>
                  <a:noFill/>
                </a:ln>
                <a:solidFill>
                  <a:srgbClr val="000000"/>
                </a:solidFill>
                <a:effectLst/>
                <a:uLnTx/>
                <a:uFillTx/>
                <a:latin typeface="Arial"/>
                <a:ea typeface="+mn-ea"/>
                <a:cs typeface="+mn-cs"/>
              </a:rPr>
              <a:t>Unsplash</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xt Placeholder 2">
            <a:extLst>
              <a:ext uri="{FF2B5EF4-FFF2-40B4-BE49-F238E27FC236}">
                <a16:creationId xmlns:a16="http://schemas.microsoft.com/office/drawing/2014/main" id="{50E0B6EF-0277-4E42-A278-F162CC68C83F}"/>
              </a:ext>
            </a:extLst>
          </p:cNvPr>
          <p:cNvSpPr txBox="1">
            <a:spLocks/>
          </p:cNvSpPr>
          <p:nvPr/>
        </p:nvSpPr>
        <p:spPr>
          <a:xfrm>
            <a:off x="0" y="0"/>
            <a:ext cx="2810933" cy="5143500"/>
          </a:xfrm>
          <a:prstGeom prst="rect">
            <a:avLst/>
          </a:prstGeom>
          <a:solidFill>
            <a:schemeClr val="tx2"/>
          </a:solidFill>
        </p:spPr>
        <p:txBody>
          <a:bodyPr lIns="274320" rIns="2743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8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8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a:ln>
                  <a:noFill/>
                </a:ln>
                <a:solidFill>
                  <a:srgbClr val="FFFFFF"/>
                </a:solidFill>
                <a:effectLst/>
                <a:uLnTx/>
                <a:uFillTx/>
                <a:latin typeface="Arial"/>
                <a:ea typeface="+mn-ea"/>
                <a:cs typeface="+mn-cs"/>
              </a:rPr>
              <a:t>Wikipedia is among the largest and most frequently used online references</a:t>
            </a:r>
          </a:p>
        </p:txBody>
      </p:sp>
      <p:sp>
        <p:nvSpPr>
          <p:cNvPr id="8" name="Rectangle 7"/>
          <p:cNvSpPr/>
          <p:nvPr/>
        </p:nvSpPr>
        <p:spPr>
          <a:xfrm>
            <a:off x="161847" y="4673597"/>
            <a:ext cx="509470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D9D9D9"/>
                </a:solidFill>
                <a:effectLst/>
                <a:uLnTx/>
                <a:uFillTx/>
                <a:latin typeface="Arial"/>
                <a:ea typeface="+mn-ea"/>
                <a:cs typeface="+mn-cs"/>
              </a:rPr>
              <a:t>Sources: Foster, 2017; </a:t>
            </a:r>
            <a:r>
              <a:rPr kumimoji="0" lang="en-US" sz="1800" b="0" i="0" u="none" strike="noStrike" kern="1200" cap="none" spc="0" normalizeH="0" baseline="0" noProof="0" dirty="0" err="1">
                <a:ln>
                  <a:noFill/>
                </a:ln>
                <a:solidFill>
                  <a:srgbClr val="D9D9D9"/>
                </a:solidFill>
                <a:effectLst/>
                <a:uLnTx/>
                <a:uFillTx/>
                <a:latin typeface="Arial"/>
                <a:ea typeface="+mn-ea"/>
                <a:cs typeface="+mn-cs"/>
              </a:rPr>
              <a:t>Heilman</a:t>
            </a:r>
            <a:r>
              <a:rPr kumimoji="0" lang="en-US" sz="1800" b="0" i="0" u="none" strike="noStrike" kern="1200" cap="none" spc="0" normalizeH="0" baseline="0" noProof="0" dirty="0">
                <a:ln>
                  <a:noFill/>
                </a:ln>
                <a:solidFill>
                  <a:srgbClr val="D9D9D9"/>
                </a:solidFill>
                <a:effectLst/>
                <a:uLnTx/>
                <a:uFillTx/>
                <a:latin typeface="Arial"/>
                <a:ea typeface="+mn-ea"/>
                <a:cs typeface="+mn-cs"/>
              </a:rPr>
              <a:t> and West, 2015</a:t>
            </a:r>
          </a:p>
        </p:txBody>
      </p:sp>
    </p:spTree>
    <p:extLst>
      <p:ext uri="{BB962C8B-B14F-4D97-AF65-F5344CB8AC3E}">
        <p14:creationId xmlns:p14="http://schemas.microsoft.com/office/powerpoint/2010/main" val="317463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ctor_talking_with_a_patient-2012-WPcommons.jpg"/>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l="16106"/>
          <a:stretch/>
        </p:blipFill>
        <p:spPr>
          <a:xfrm>
            <a:off x="-136852" y="0"/>
            <a:ext cx="6622316" cy="5177366"/>
          </a:xfrm>
          <a:prstGeom prst="rect">
            <a:avLst/>
          </a:prstGeom>
        </p:spPr>
      </p:pic>
      <p:sp>
        <p:nvSpPr>
          <p:cNvPr id="6" name="TextBox 5"/>
          <p:cNvSpPr txBox="1"/>
          <p:nvPr/>
        </p:nvSpPr>
        <p:spPr>
          <a:xfrm>
            <a:off x="-136852" y="4743390"/>
            <a:ext cx="409786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a:ea typeface="+mn-ea"/>
                <a:cs typeface="+mn-cs"/>
              </a:rPr>
              <a:t>“Doctor consults with patient.” National Institute of Health. ID: 4187 Wikimedia Commons. Public Domain </a:t>
            </a:r>
          </a:p>
        </p:txBody>
      </p:sp>
      <p:sp>
        <p:nvSpPr>
          <p:cNvPr id="7" name="Text Placeholder 2">
            <a:extLst>
              <a:ext uri="{FF2B5EF4-FFF2-40B4-BE49-F238E27FC236}">
                <a16:creationId xmlns:a16="http://schemas.microsoft.com/office/drawing/2014/main" id="{50E0B6EF-0277-4E42-A278-F162CC68C83F}"/>
              </a:ext>
            </a:extLst>
          </p:cNvPr>
          <p:cNvSpPr txBox="1">
            <a:spLocks/>
          </p:cNvSpPr>
          <p:nvPr/>
        </p:nvSpPr>
        <p:spPr>
          <a:xfrm>
            <a:off x="6451599" y="0"/>
            <a:ext cx="2692402" cy="5143500"/>
          </a:xfrm>
          <a:prstGeom prst="rect">
            <a:avLst/>
          </a:prstGeom>
          <a:solidFill>
            <a:schemeClr val="tx2"/>
          </a:solidFill>
        </p:spPr>
        <p:txBody>
          <a:bodyPr lIns="274320" rIns="2743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800" b="1" i="0" u="none" strike="noStrike" kern="1200" cap="none" spc="0" normalizeH="0" baseline="0" noProof="0" dirty="0">
              <a:ln>
                <a:noFill/>
              </a:ln>
              <a:solidFill>
                <a:prstClr val="white"/>
              </a:solidFill>
              <a:effectLst/>
              <a:uLnTx/>
              <a:uFillTx/>
              <a:latin typeface="Arial"/>
              <a:ea typeface="+mn-ea"/>
              <a:cs typeface="Arial"/>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Arial"/>
              </a:rPr>
              <a:t>50% of doctors &amp; 70% of early career doctors use Wikipedia for their jobs</a:t>
            </a:r>
          </a:p>
        </p:txBody>
      </p:sp>
      <p:sp>
        <p:nvSpPr>
          <p:cNvPr id="5" name="Rectangle 4"/>
          <p:cNvSpPr/>
          <p:nvPr/>
        </p:nvSpPr>
        <p:spPr>
          <a:xfrm>
            <a:off x="4547582" y="4743390"/>
            <a:ext cx="438090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Sources: Hughes, 2009; Matheson, 2017</a:t>
            </a:r>
          </a:p>
        </p:txBody>
      </p:sp>
    </p:spTree>
    <p:extLst>
      <p:ext uri="{BB962C8B-B14F-4D97-AF65-F5344CB8AC3E}">
        <p14:creationId xmlns:p14="http://schemas.microsoft.com/office/powerpoint/2010/main" val="74000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C735EE-D3A9-4FF1-9489-45089F3E7FC3}"/>
              </a:ext>
            </a:extLst>
          </p:cNvPr>
          <p:cNvSpPr>
            <a:spLocks noGrp="1"/>
          </p:cNvSpPr>
          <p:nvPr>
            <p:ph type="body" sz="quarter" idx="13"/>
          </p:nvPr>
        </p:nvSpPr>
        <p:spPr/>
        <p:txBody>
          <a:bodyPr/>
          <a:lstStyle/>
          <a:p>
            <a:r>
              <a:rPr lang="en-US" dirty="0"/>
              <a:t>Project partners</a:t>
            </a:r>
          </a:p>
        </p:txBody>
      </p:sp>
      <p:sp>
        <p:nvSpPr>
          <p:cNvPr id="3" name="Text Placeholder 2">
            <a:extLst>
              <a:ext uri="{FF2B5EF4-FFF2-40B4-BE49-F238E27FC236}">
                <a16:creationId xmlns:a16="http://schemas.microsoft.com/office/drawing/2014/main" id="{31A2DB56-B3D0-4B3C-A11F-3CD24A96CDE9}"/>
              </a:ext>
            </a:extLst>
          </p:cNvPr>
          <p:cNvSpPr>
            <a:spLocks noGrp="1"/>
          </p:cNvSpPr>
          <p:nvPr>
            <p:ph type="body" sz="quarter" idx="12"/>
          </p:nvPr>
        </p:nvSpPr>
        <p:spPr>
          <a:xfrm>
            <a:off x="264869" y="3378712"/>
            <a:ext cx="8439148" cy="1237609"/>
          </a:xfrm>
        </p:spPr>
        <p:txBody>
          <a:bodyPr/>
          <a:lstStyle/>
          <a:p>
            <a:pPr lvl="1"/>
            <a:endParaRPr lang="en-US" dirty="0"/>
          </a:p>
          <a:p>
            <a:pPr lvl="2"/>
            <a:endParaRPr lang="en-US" dirty="0"/>
          </a:p>
          <a:p>
            <a:endParaRPr lang="en-US" dirty="0"/>
          </a:p>
          <a:p>
            <a:pPr lvl="1"/>
            <a:endParaRPr lang="en-US" dirty="0"/>
          </a:p>
          <a:p>
            <a:pPr lvl="1"/>
            <a:endParaRPr lang="en-US" dirty="0"/>
          </a:p>
        </p:txBody>
      </p:sp>
      <p:pic>
        <p:nvPicPr>
          <p:cNvPr id="4" name="Picture 3" descr="A close up of a sign&#10;&#10;Description generated with very high confidence">
            <a:extLst>
              <a:ext uri="{FF2B5EF4-FFF2-40B4-BE49-F238E27FC236}">
                <a16:creationId xmlns:a16="http://schemas.microsoft.com/office/drawing/2014/main" id="{F684FDCC-76CC-4EE9-B889-D569C1E6B56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4088" y="2592785"/>
            <a:ext cx="2434192" cy="686442"/>
          </a:xfrm>
          <a:prstGeom prst="rect">
            <a:avLst/>
          </a:prstGeom>
        </p:spPr>
      </p:pic>
      <p:pic>
        <p:nvPicPr>
          <p:cNvPr id="5" name="Picture 4" descr="A close up of a sign&#10;&#10;Description generated with high confidence">
            <a:extLst>
              <a:ext uri="{FF2B5EF4-FFF2-40B4-BE49-F238E27FC236}">
                <a16:creationId xmlns:a16="http://schemas.microsoft.com/office/drawing/2014/main" id="{C077C317-880F-4F1C-9162-D674CA8149B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23591"/>
          <a:stretch/>
        </p:blipFill>
        <p:spPr>
          <a:xfrm>
            <a:off x="6454943" y="1296990"/>
            <a:ext cx="1945096" cy="710099"/>
          </a:xfrm>
          <a:prstGeom prst="rect">
            <a:avLst/>
          </a:prstGeom>
        </p:spPr>
      </p:pic>
      <p:sp>
        <p:nvSpPr>
          <p:cNvPr id="6" name="Rectangle 5">
            <a:extLst>
              <a:ext uri="{FF2B5EF4-FFF2-40B4-BE49-F238E27FC236}">
                <a16:creationId xmlns:a16="http://schemas.microsoft.com/office/drawing/2014/main" id="{D35BCCDA-4D70-42FE-9BDF-BDA4A8D1CB64}"/>
              </a:ext>
            </a:extLst>
          </p:cNvPr>
          <p:cNvSpPr>
            <a:spLocks/>
          </p:cNvSpPr>
          <p:nvPr/>
        </p:nvSpPr>
        <p:spPr>
          <a:xfrm>
            <a:off x="264869" y="1228717"/>
            <a:ext cx="6087379" cy="2308324"/>
          </a:xfrm>
          <a:prstGeom prst="rect">
            <a:avLst/>
          </a:prstGeom>
        </p:spPr>
        <p:txBody>
          <a:bodyPr wrap="square">
            <a:spAutoFit/>
          </a:bodyPr>
          <a:lstStyle/>
          <a:p>
            <a:r>
              <a:rPr lang="en-US" sz="2400" dirty="0"/>
              <a:t>OCLC</a:t>
            </a:r>
          </a:p>
          <a:p>
            <a:pPr marL="742950" lvl="1" indent="-285750">
              <a:buFont typeface="Arial" panose="020B0604020202020204" pitchFamily="34" charset="0"/>
              <a:buChar char="•"/>
            </a:pPr>
            <a:r>
              <a:rPr lang="en-US" dirty="0"/>
              <a:t>Global library cooperative providing technology services, research, and learning programs</a:t>
            </a:r>
          </a:p>
          <a:p>
            <a:br>
              <a:rPr lang="en-US" sz="2400" dirty="0"/>
            </a:br>
            <a:r>
              <a:rPr lang="en-US" sz="2400" dirty="0"/>
              <a:t>Public Library Association</a:t>
            </a:r>
          </a:p>
          <a:p>
            <a:pPr marL="742950" lvl="1" indent="-285750">
              <a:buFont typeface="Arial" panose="020B0604020202020204" pitchFamily="34" charset="0"/>
              <a:buChar char="•"/>
            </a:pPr>
            <a:r>
              <a:rPr lang="en-US" dirty="0"/>
              <a:t>Largest association dedicated to the needs of public library professionals in the U.S. and Canada</a:t>
            </a:r>
          </a:p>
        </p:txBody>
      </p:sp>
    </p:spTree>
    <p:extLst>
      <p:ext uri="{BB962C8B-B14F-4D97-AF65-F5344CB8AC3E}">
        <p14:creationId xmlns:p14="http://schemas.microsoft.com/office/powerpoint/2010/main" val="278411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64D4BF-EBE4-324A-9585-6B881677CB90}"/>
              </a:ext>
            </a:extLst>
          </p:cNvPr>
          <p:cNvSpPr>
            <a:spLocks noGrp="1"/>
          </p:cNvSpPr>
          <p:nvPr>
            <p:ph type="body" sz="quarter" idx="13"/>
          </p:nvPr>
        </p:nvSpPr>
        <p:spPr>
          <a:xfrm>
            <a:off x="340786" y="263916"/>
            <a:ext cx="8439148" cy="686442"/>
          </a:xfrm>
        </p:spPr>
        <p:txBody>
          <a:bodyPr/>
          <a:lstStyle/>
          <a:p>
            <a:r>
              <a:rPr lang="en-US" dirty="0"/>
              <a:t>How can libraries support health information seekers?</a:t>
            </a:r>
          </a:p>
        </p:txBody>
      </p:sp>
      <p:sp>
        <p:nvSpPr>
          <p:cNvPr id="3" name="Text Placeholder 2">
            <a:extLst>
              <a:ext uri="{FF2B5EF4-FFF2-40B4-BE49-F238E27FC236}">
                <a16:creationId xmlns:a16="http://schemas.microsoft.com/office/drawing/2014/main" id="{50E0B6EF-0277-4E42-A278-F162CC68C83F}"/>
              </a:ext>
            </a:extLst>
          </p:cNvPr>
          <p:cNvSpPr>
            <a:spLocks noGrp="1"/>
          </p:cNvSpPr>
          <p:nvPr>
            <p:ph type="body" sz="quarter" idx="12"/>
          </p:nvPr>
        </p:nvSpPr>
        <p:spPr>
          <a:xfrm>
            <a:off x="352426" y="1523206"/>
            <a:ext cx="8439148" cy="3356378"/>
          </a:xfrm>
        </p:spPr>
        <p:txBody>
          <a:bodyPr/>
          <a:lstStyle/>
          <a:p>
            <a:r>
              <a:rPr lang="en-US" dirty="0"/>
              <a:t>Guide appropriate use of via Wikipedia – a great first stop</a:t>
            </a:r>
          </a:p>
          <a:p>
            <a:r>
              <a:rPr lang="en-US" dirty="0"/>
              <a:t>Participate in or host health </a:t>
            </a:r>
            <a:r>
              <a:rPr lang="en-US" dirty="0" err="1"/>
              <a:t>editathons</a:t>
            </a:r>
            <a:r>
              <a:rPr lang="en-US" dirty="0"/>
              <a:t>, #1lib1ref</a:t>
            </a:r>
          </a:p>
          <a:p>
            <a:r>
              <a:rPr lang="en-US" dirty="0"/>
              <a:t>Improve health-related Wikipedia articles</a:t>
            </a:r>
          </a:p>
          <a:p>
            <a:pPr lvl="1"/>
            <a:r>
              <a:rPr lang="en-US" dirty="0"/>
              <a:t>Add citations to high-quality references</a:t>
            </a:r>
          </a:p>
          <a:p>
            <a:pPr lvl="1"/>
            <a:r>
              <a:rPr lang="en-US" dirty="0"/>
              <a:t>Improve readability (curse of knowledge)</a:t>
            </a:r>
          </a:p>
          <a:p>
            <a:r>
              <a:rPr lang="en-US" dirty="0"/>
              <a:t>Get to know medical </a:t>
            </a:r>
            <a:r>
              <a:rPr lang="en-US" dirty="0" err="1"/>
              <a:t>Wikipedians</a:t>
            </a:r>
            <a:endParaRPr lang="en-US" dirty="0"/>
          </a:p>
          <a:p>
            <a:r>
              <a:rPr lang="en-US" dirty="0"/>
              <a:t>Connect with NNLM consumer health initiatives</a:t>
            </a:r>
          </a:p>
          <a:p>
            <a:endParaRPr lang="en-US" dirty="0"/>
          </a:p>
          <a:p>
            <a:endParaRPr lang="en-US" dirty="0"/>
          </a:p>
        </p:txBody>
      </p:sp>
    </p:spTree>
    <p:extLst>
      <p:ext uri="{BB962C8B-B14F-4D97-AF65-F5344CB8AC3E}">
        <p14:creationId xmlns:p14="http://schemas.microsoft.com/office/powerpoint/2010/main" val="361317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B8B8B891-9EF0-483D-91B5-77C6DBA9BD3D}"/>
              </a:ext>
            </a:extLst>
          </p:cNvPr>
          <p:cNvPicPr>
            <a:picLocks noChangeAspect="1"/>
          </p:cNvPicPr>
          <p:nvPr/>
        </p:nvPicPr>
        <p:blipFill rotWithShape="1">
          <a:blip r:embed="rId3">
            <a:duotone>
              <a:schemeClr val="accent1">
                <a:shade val="45000"/>
                <a:satMod val="135000"/>
              </a:schemeClr>
              <a:prstClr val="white"/>
            </a:duotone>
          </a:blip>
          <a:srcRect l="5068" r="4839"/>
          <a:stretch/>
        </p:blipFill>
        <p:spPr>
          <a:xfrm>
            <a:off x="0" y="1083682"/>
            <a:ext cx="9144000" cy="4059818"/>
          </a:xfrm>
          <a:prstGeom prst="rect">
            <a:avLst/>
          </a:prstGeom>
        </p:spPr>
      </p:pic>
      <p:sp>
        <p:nvSpPr>
          <p:cNvPr id="3" name="Text Placeholder 2">
            <a:extLst>
              <a:ext uri="{FF2B5EF4-FFF2-40B4-BE49-F238E27FC236}">
                <a16:creationId xmlns:a16="http://schemas.microsoft.com/office/drawing/2014/main" id="{9958DB5C-84AE-48A0-8729-3D115835811A}"/>
              </a:ext>
            </a:extLst>
          </p:cNvPr>
          <p:cNvSpPr>
            <a:spLocks noGrp="1"/>
          </p:cNvSpPr>
          <p:nvPr>
            <p:ph type="body" sz="quarter" idx="13"/>
          </p:nvPr>
        </p:nvSpPr>
        <p:spPr>
          <a:xfrm>
            <a:off x="340786" y="343304"/>
            <a:ext cx="8439148" cy="1102038"/>
          </a:xfrm>
        </p:spPr>
        <p:txBody>
          <a:bodyPr/>
          <a:lstStyle/>
          <a:p>
            <a:pPr algn="ctr"/>
            <a:r>
              <a:rPr lang="en-US" sz="3200" b="0" dirty="0"/>
              <a:t>Intersection of Wikipedia, Libraries, </a:t>
            </a:r>
            <a:br>
              <a:rPr lang="en-US" sz="3200" b="0" dirty="0"/>
            </a:br>
            <a:r>
              <a:rPr lang="en-US" sz="3200" b="0" dirty="0"/>
              <a:t>and Health Information</a:t>
            </a:r>
          </a:p>
        </p:txBody>
      </p:sp>
      <p:sp>
        <p:nvSpPr>
          <p:cNvPr id="2" name="Text Placeholder 1">
            <a:extLst>
              <a:ext uri="{FF2B5EF4-FFF2-40B4-BE49-F238E27FC236}">
                <a16:creationId xmlns:a16="http://schemas.microsoft.com/office/drawing/2014/main" id="{67B9A602-8D93-4502-9C34-110F12849261}"/>
              </a:ext>
            </a:extLst>
          </p:cNvPr>
          <p:cNvSpPr>
            <a:spLocks noGrp="1"/>
          </p:cNvSpPr>
          <p:nvPr>
            <p:ph type="body" sz="quarter" idx="12"/>
          </p:nvPr>
        </p:nvSpPr>
        <p:spPr>
          <a:xfrm>
            <a:off x="1197204" y="1651819"/>
            <a:ext cx="7145518" cy="3491680"/>
          </a:xfrm>
          <a:solidFill>
            <a:schemeClr val="bg1">
              <a:alpha val="82000"/>
            </a:schemeClr>
          </a:solidFill>
        </p:spPr>
        <p:txBody>
          <a:bodyPr vert="horz" anchor="t"/>
          <a:lstStyle/>
          <a:p>
            <a:pPr marL="0" indent="0" algn="ctr">
              <a:lnSpc>
                <a:spcPct val="150000"/>
              </a:lnSpc>
              <a:spcAft>
                <a:spcPts val="1200"/>
              </a:spcAft>
              <a:buNone/>
            </a:pPr>
            <a:r>
              <a:rPr lang="en-US" dirty="0"/>
              <a:t>Armed with knowledge of its inner workings, </a:t>
            </a:r>
            <a:br>
              <a:rPr lang="en-US" dirty="0"/>
            </a:br>
            <a:r>
              <a:rPr lang="en-US" b="1" dirty="0">
                <a:solidFill>
                  <a:schemeClr val="accent5">
                    <a:lumMod val="75000"/>
                  </a:schemeClr>
                </a:solidFill>
              </a:rPr>
              <a:t>library staff </a:t>
            </a:r>
            <a:r>
              <a:rPr lang="en-US" dirty="0"/>
              <a:t>join the Wikipedia community to </a:t>
            </a:r>
            <a:br>
              <a:rPr lang="en-US" dirty="0"/>
            </a:br>
            <a:r>
              <a:rPr lang="en-US" b="1" dirty="0">
                <a:solidFill>
                  <a:schemeClr val="accent5">
                    <a:lumMod val="75000"/>
                  </a:schemeClr>
                </a:solidFill>
              </a:rPr>
              <a:t>strengthen Wikipedia</a:t>
            </a:r>
            <a:r>
              <a:rPr lang="en-US" dirty="0"/>
              <a:t> as a </a:t>
            </a:r>
            <a:br>
              <a:rPr lang="en-US" dirty="0"/>
            </a:br>
            <a:r>
              <a:rPr lang="en-US" b="1" dirty="0">
                <a:solidFill>
                  <a:schemeClr val="accent5">
                    <a:lumMod val="75000"/>
                  </a:schemeClr>
                </a:solidFill>
              </a:rPr>
              <a:t>health information resource</a:t>
            </a:r>
            <a:r>
              <a:rPr lang="en-US" dirty="0"/>
              <a:t> for all.</a:t>
            </a:r>
          </a:p>
        </p:txBody>
      </p:sp>
      <p:sp>
        <p:nvSpPr>
          <p:cNvPr id="4" name="TextBox 3">
            <a:extLst>
              <a:ext uri="{FF2B5EF4-FFF2-40B4-BE49-F238E27FC236}">
                <a16:creationId xmlns:a16="http://schemas.microsoft.com/office/drawing/2014/main" id="{820B481B-7261-47B7-87DC-CB3224588EB4}"/>
              </a:ext>
            </a:extLst>
          </p:cNvPr>
          <p:cNvSpPr txBox="1"/>
          <p:nvPr/>
        </p:nvSpPr>
        <p:spPr>
          <a:xfrm>
            <a:off x="342900" y="4798814"/>
            <a:ext cx="619898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F7F7F"/>
                </a:solidFill>
                <a:effectLst/>
                <a:uLnTx/>
                <a:uFillTx/>
                <a:latin typeface="Arial"/>
                <a:ea typeface="+mn-ea"/>
                <a:cs typeface="Arial"/>
              </a:rPr>
              <a:t>Image: Integration by </a:t>
            </a:r>
            <a:r>
              <a:rPr kumimoji="0" lang="en-US" sz="1200" b="0" i="0" u="none" strike="noStrike" kern="1200" cap="none" spc="0" normalizeH="0" baseline="0" noProof="0" dirty="0" err="1">
                <a:ln>
                  <a:noFill/>
                </a:ln>
                <a:solidFill>
                  <a:srgbClr val="7F7F7F"/>
                </a:solidFill>
                <a:effectLst/>
                <a:uLnTx/>
                <a:uFillTx/>
                <a:latin typeface="Arial"/>
                <a:ea typeface="+mn-ea"/>
                <a:cs typeface="Arial"/>
              </a:rPr>
              <a:t>geralt</a:t>
            </a:r>
            <a:r>
              <a:rPr kumimoji="0" lang="en-US" sz="1200" b="0" i="0" u="none" strike="noStrike" kern="1200" cap="none" spc="0" normalizeH="0" baseline="0" noProof="0" dirty="0">
                <a:ln>
                  <a:noFill/>
                </a:ln>
                <a:solidFill>
                  <a:srgbClr val="7F7F7F"/>
                </a:solidFill>
                <a:effectLst/>
                <a:uLnTx/>
                <a:uFillTx/>
                <a:latin typeface="Arial"/>
                <a:ea typeface="+mn-ea"/>
                <a:cs typeface="Arial"/>
              </a:rPr>
              <a:t> on </a:t>
            </a:r>
            <a:r>
              <a:rPr kumimoji="0" lang="en-US" sz="1200" b="0" i="0" u="none" strike="noStrike" kern="1200" cap="none" spc="0" normalizeH="0" baseline="0" noProof="0" dirty="0">
                <a:ln>
                  <a:noFill/>
                </a:ln>
                <a:solidFill>
                  <a:srgbClr val="7F7F7F"/>
                </a:solidFill>
                <a:effectLst/>
                <a:uLnTx/>
                <a:uFillTx/>
                <a:latin typeface="Arial"/>
                <a:ea typeface="+mn-ea"/>
                <a:cs typeface="Arial"/>
                <a:hlinkClick r:id="rId4"/>
              </a:rPr>
              <a:t>Pixabay</a:t>
            </a:r>
          </a:p>
        </p:txBody>
      </p:sp>
    </p:spTree>
    <p:extLst>
      <p:ext uri="{BB962C8B-B14F-4D97-AF65-F5344CB8AC3E}">
        <p14:creationId xmlns:p14="http://schemas.microsoft.com/office/powerpoint/2010/main" val="162178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harpenSoften amount="-5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84861" y="1169884"/>
            <a:ext cx="7374277" cy="2022605"/>
          </a:xfrm>
          <a:prstGeom prst="rect">
            <a:avLst/>
          </a:prstGeom>
          <a:solidFill>
            <a:schemeClr val="tx1">
              <a:alpha val="65000"/>
            </a:schemeClr>
          </a:solidFill>
        </p:spPr>
        <p:txBody>
          <a:bodyPr wrap="square">
            <a:spAutoFit/>
          </a:bodyPr>
          <a:lstStyle/>
          <a:p>
            <a:pPr algn="ctr" defTabSz="685783" fontAlgn="base">
              <a:spcAft>
                <a:spcPct val="0"/>
              </a:spcAft>
              <a:buClr>
                <a:srgbClr val="FF7600"/>
              </a:buClr>
              <a:defRPr/>
            </a:pPr>
            <a:r>
              <a:rPr lang="en-US" sz="2700" b="1" kern="0" dirty="0">
                <a:solidFill>
                  <a:schemeClr val="bg1"/>
                </a:solidFill>
              </a:rPr>
              <a:t>“By focusing on relationship building instead of service excellence, organizations can uncover new needs and be in position to make a stronger impact.”</a:t>
            </a:r>
          </a:p>
          <a:p>
            <a:pPr marL="400040" indent="-168271" algn="r" defTabSz="685783" fontAlgn="base">
              <a:lnSpc>
                <a:spcPct val="120000"/>
              </a:lnSpc>
              <a:spcAft>
                <a:spcPct val="0"/>
              </a:spcAft>
              <a:buClr>
                <a:srgbClr val="FF7600"/>
              </a:buClr>
              <a:defRPr/>
            </a:pPr>
            <a:r>
              <a:rPr lang="en-US" sz="1600" b="1" kern="0" dirty="0">
                <a:solidFill>
                  <a:schemeClr val="bg1"/>
                </a:solidFill>
              </a:rPr>
              <a:t>(Mathews 2012)</a:t>
            </a:r>
          </a:p>
        </p:txBody>
      </p:sp>
      <p:sp>
        <p:nvSpPr>
          <p:cNvPr id="4" name="Rectangle 3">
            <a:extLst>
              <a:ext uri="{FF2B5EF4-FFF2-40B4-BE49-F238E27FC236}">
                <a16:creationId xmlns:a16="http://schemas.microsoft.com/office/drawing/2014/main" id="{FBEC1EB0-A980-41DC-9136-D7AF7DADA173}"/>
              </a:ext>
            </a:extLst>
          </p:cNvPr>
          <p:cNvSpPr/>
          <p:nvPr/>
        </p:nvSpPr>
        <p:spPr>
          <a:xfrm>
            <a:off x="4456792" y="4446876"/>
            <a:ext cx="7101555" cy="246221"/>
          </a:xfrm>
          <a:prstGeom prst="rect">
            <a:avLst/>
          </a:prstGeom>
        </p:spPr>
        <p:txBody>
          <a:bodyPr wrap="square">
            <a:spAutoFit/>
          </a:bodyPr>
          <a:lstStyle/>
          <a:p>
            <a:pPr lvl="0" defTabSz="896203" fontAlgn="base">
              <a:spcBef>
                <a:spcPct val="30000"/>
              </a:spcBef>
              <a:spcAft>
                <a:spcPct val="0"/>
              </a:spcAft>
              <a:defRPr/>
            </a:pPr>
            <a:r>
              <a:rPr lang="en-US" sz="1000" dirty="0">
                <a:solidFill>
                  <a:schemeClr val="bg1"/>
                </a:solidFill>
                <a:latin typeface="Calibri" panose="020F0502020204030204" pitchFamily="34" charset="0"/>
                <a:cs typeface="Calibri" panose="020F0502020204030204" pitchFamily="34" charset="0"/>
              </a:rPr>
              <a:t>Image: </a:t>
            </a:r>
            <a:r>
              <a:rPr lang="en-US" sz="1000"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https://www.flickr.com/photos/baraapics/9432989091/</a:t>
            </a:r>
            <a:r>
              <a:rPr lang="en-US" sz="1000" dirty="0">
                <a:solidFill>
                  <a:schemeClr val="bg1"/>
                </a:solidFill>
                <a:latin typeface="Calibri" panose="020F0502020204030204" pitchFamily="34" charset="0"/>
                <a:cs typeface="Calibri" panose="020F0502020204030204" pitchFamily="34" charset="0"/>
              </a:rPr>
              <a:t> by </a:t>
            </a:r>
            <a:r>
              <a:rPr lang="en-US" sz="1000" dirty="0" err="1">
                <a:solidFill>
                  <a:schemeClr val="bg1"/>
                </a:solidFill>
                <a:latin typeface="Calibri" panose="020F0502020204030204" pitchFamily="34" charset="0"/>
                <a:cs typeface="Calibri" panose="020F0502020204030204" pitchFamily="34" charset="0"/>
              </a:rPr>
              <a:t>baraa_kell</a:t>
            </a:r>
            <a:r>
              <a:rPr lang="en-US" sz="1000" dirty="0">
                <a:solidFill>
                  <a:schemeClr val="bg1"/>
                </a:solidFill>
                <a:latin typeface="Calibri" panose="020F0502020204030204" pitchFamily="34" charset="0"/>
                <a:cs typeface="Calibri" panose="020F0502020204030204" pitchFamily="34" charset="0"/>
              </a:rPr>
              <a:t>/CC BY 2.0</a:t>
            </a:r>
          </a:p>
        </p:txBody>
      </p:sp>
    </p:spTree>
    <p:extLst>
      <p:ext uri="{BB962C8B-B14F-4D97-AF65-F5344CB8AC3E}">
        <p14:creationId xmlns:p14="http://schemas.microsoft.com/office/powerpoint/2010/main" val="2532585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3F34E2-FE40-4F62-A568-6E4CDEA10623}"/>
              </a:ext>
            </a:extLst>
          </p:cNvPr>
          <p:cNvSpPr>
            <a:spLocks noGrp="1"/>
          </p:cNvSpPr>
          <p:nvPr>
            <p:ph type="body" sz="quarter" idx="10"/>
          </p:nvPr>
        </p:nvSpPr>
        <p:spPr>
          <a:xfrm>
            <a:off x="731839" y="831455"/>
            <a:ext cx="8105745" cy="1231106"/>
          </a:xfrm>
        </p:spPr>
        <p:txBody>
          <a:bodyPr/>
          <a:lstStyle/>
          <a:p>
            <a:r>
              <a:rPr lang="en-US" sz="4400" dirty="0"/>
              <a:t>Questions and Discussion</a:t>
            </a:r>
          </a:p>
        </p:txBody>
      </p:sp>
      <p:sp>
        <p:nvSpPr>
          <p:cNvPr id="7" name="Text Placeholder 6">
            <a:extLst>
              <a:ext uri="{FF2B5EF4-FFF2-40B4-BE49-F238E27FC236}">
                <a16:creationId xmlns:a16="http://schemas.microsoft.com/office/drawing/2014/main" id="{0AF3B29D-36F5-4E60-9085-FF421BC3075C}"/>
              </a:ext>
            </a:extLst>
          </p:cNvPr>
          <p:cNvSpPr>
            <a:spLocks noGrp="1"/>
          </p:cNvSpPr>
          <p:nvPr>
            <p:ph type="body" sz="quarter" idx="11"/>
          </p:nvPr>
        </p:nvSpPr>
        <p:spPr/>
        <p:txBody>
          <a:bodyPr>
            <a:normAutofit fontScale="92500" lnSpcReduction="20000"/>
          </a:bodyPr>
          <a:lstStyle/>
          <a:p>
            <a:r>
              <a:rPr lang="en-US" dirty="0"/>
              <a:t>Lynn </a:t>
            </a:r>
            <a:r>
              <a:rPr lang="en-US" dirty="0" err="1"/>
              <a:t>Silipigni</a:t>
            </a:r>
            <a:r>
              <a:rPr lang="en-US" dirty="0"/>
              <a:t> </a:t>
            </a:r>
            <a:r>
              <a:rPr lang="en-US" dirty="0" err="1"/>
              <a:t>Connaway</a:t>
            </a:r>
            <a:endParaRPr lang="en-US" dirty="0"/>
          </a:p>
        </p:txBody>
      </p:sp>
      <p:sp>
        <p:nvSpPr>
          <p:cNvPr id="12" name="Text Placeholder 7">
            <a:extLst>
              <a:ext uri="{FF2B5EF4-FFF2-40B4-BE49-F238E27FC236}">
                <a16:creationId xmlns:a16="http://schemas.microsoft.com/office/drawing/2014/main" id="{18CCB634-818B-4FEB-BB62-70B8DB777E9B}"/>
              </a:ext>
            </a:extLst>
          </p:cNvPr>
          <p:cNvSpPr txBox="1">
            <a:spLocks/>
          </p:cNvSpPr>
          <p:nvPr/>
        </p:nvSpPr>
        <p:spPr>
          <a:xfrm>
            <a:off x="779470" y="2717197"/>
            <a:ext cx="4232762" cy="887422"/>
          </a:xfrm>
          <a:prstGeom prst="rect">
            <a:avLst/>
          </a:prstGeom>
        </p:spPr>
        <p:txBody>
          <a:bodyPr vert="horz" wrap="none" lIns="0" tIns="0" anchor="ctr">
            <a:spAutoFit/>
          </a:bodyPr>
          <a:lstStyle>
            <a:lvl1pPr marL="0" indent="0" algn="l" defTabSz="609585" rtl="0" eaLnBrk="1" latinLnBrk="0" hangingPunct="1">
              <a:spcBef>
                <a:spcPct val="20000"/>
              </a:spcBef>
              <a:buFont typeface="Arial"/>
              <a:buNone/>
              <a:defRPr sz="2267" b="0" kern="1200">
                <a:solidFill>
                  <a:schemeClr val="tx1"/>
                </a:solidFill>
                <a:latin typeface="+mn-lt"/>
                <a:ea typeface="+mn-ea"/>
                <a:cs typeface="+mn-cs"/>
              </a:defRPr>
            </a:lvl1pPr>
            <a:lvl2pPr marL="609570" indent="0" algn="l" defTabSz="609585" rtl="0" eaLnBrk="1" latinLnBrk="0" hangingPunct="1">
              <a:spcBef>
                <a:spcPct val="20000"/>
              </a:spcBef>
              <a:buFont typeface="Arial"/>
              <a:buNone/>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438278" indent="0"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400"/>
              </a:spcBef>
            </a:pPr>
            <a:r>
              <a:rPr lang="en-US" sz="1600" dirty="0"/>
              <a:t>Director of Library Trends and User Research</a:t>
            </a:r>
          </a:p>
          <a:p>
            <a:pPr>
              <a:spcBef>
                <a:spcPts val="400"/>
              </a:spcBef>
            </a:pPr>
            <a:r>
              <a:rPr lang="en-US" sz="1600" dirty="0">
                <a:hlinkClick r:id="rId3"/>
              </a:rPr>
              <a:t>connawal@oclc.org</a:t>
            </a:r>
            <a:endParaRPr lang="en-US" sz="1600" dirty="0"/>
          </a:p>
          <a:p>
            <a:pPr>
              <a:spcBef>
                <a:spcPts val="400"/>
              </a:spcBef>
            </a:pPr>
            <a:r>
              <a:rPr lang="en-US" sz="1600" dirty="0"/>
              <a:t>@</a:t>
            </a:r>
            <a:r>
              <a:rPr lang="en-US" sz="1600" dirty="0" err="1"/>
              <a:t>LynnConnaway</a:t>
            </a:r>
            <a:endParaRPr lang="en-US" sz="1600" dirty="0"/>
          </a:p>
        </p:txBody>
      </p:sp>
      <p:sp>
        <p:nvSpPr>
          <p:cNvPr id="13" name="TextBox 12">
            <a:extLst>
              <a:ext uri="{FF2B5EF4-FFF2-40B4-BE49-F238E27FC236}">
                <a16:creationId xmlns:a16="http://schemas.microsoft.com/office/drawing/2014/main" id="{DC86DB13-BE19-4BCA-9270-3E841F2FB00A}"/>
              </a:ext>
            </a:extLst>
          </p:cNvPr>
          <p:cNvSpPr txBox="1"/>
          <p:nvPr/>
        </p:nvSpPr>
        <p:spPr>
          <a:xfrm>
            <a:off x="5680364" y="2347865"/>
            <a:ext cx="2419927" cy="369332"/>
          </a:xfrm>
          <a:prstGeom prst="rect">
            <a:avLst/>
          </a:prstGeom>
          <a:noFill/>
        </p:spPr>
        <p:txBody>
          <a:bodyPr wrap="square" rtlCol="0">
            <a:spAutoFit/>
          </a:bodyPr>
          <a:lstStyle/>
          <a:p>
            <a:r>
              <a:rPr lang="en-US" b="1" dirty="0"/>
              <a:t>oc.lc/opioid-crisis</a:t>
            </a:r>
          </a:p>
        </p:txBody>
      </p:sp>
    </p:spTree>
    <p:extLst>
      <p:ext uri="{BB962C8B-B14F-4D97-AF65-F5344CB8AC3E}">
        <p14:creationId xmlns:p14="http://schemas.microsoft.com/office/powerpoint/2010/main" val="223319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generated with high confidence">
            <a:extLst>
              <a:ext uri="{FF2B5EF4-FFF2-40B4-BE49-F238E27FC236}">
                <a16:creationId xmlns:a16="http://schemas.microsoft.com/office/drawing/2014/main" id="{6BD1F896-CD8E-421B-9B73-55220EA8E6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2359" y="3083009"/>
            <a:ext cx="3418956" cy="1555345"/>
          </a:xfrm>
          <a:prstGeom prst="rect">
            <a:avLst/>
          </a:prstGeom>
        </p:spPr>
      </p:pic>
      <p:sp>
        <p:nvSpPr>
          <p:cNvPr id="2" name="Text Placeholder 1">
            <a:extLst>
              <a:ext uri="{FF2B5EF4-FFF2-40B4-BE49-F238E27FC236}">
                <a16:creationId xmlns:a16="http://schemas.microsoft.com/office/drawing/2014/main" id="{10C735EE-D3A9-4FF1-9489-45089F3E7FC3}"/>
              </a:ext>
            </a:extLst>
          </p:cNvPr>
          <p:cNvSpPr>
            <a:spLocks noGrp="1"/>
          </p:cNvSpPr>
          <p:nvPr>
            <p:ph type="body" sz="quarter" idx="13"/>
          </p:nvPr>
        </p:nvSpPr>
        <p:spPr/>
        <p:txBody>
          <a:bodyPr/>
          <a:lstStyle/>
          <a:p>
            <a:r>
              <a:rPr lang="en-US" dirty="0"/>
              <a:t>Project funder</a:t>
            </a:r>
          </a:p>
        </p:txBody>
      </p:sp>
      <p:sp>
        <p:nvSpPr>
          <p:cNvPr id="3" name="Text Placeholder 2">
            <a:extLst>
              <a:ext uri="{FF2B5EF4-FFF2-40B4-BE49-F238E27FC236}">
                <a16:creationId xmlns:a16="http://schemas.microsoft.com/office/drawing/2014/main" id="{31A2DB56-B3D0-4B3C-A11F-3CD24A96CDE9}"/>
              </a:ext>
            </a:extLst>
          </p:cNvPr>
          <p:cNvSpPr>
            <a:spLocks noGrp="1"/>
          </p:cNvSpPr>
          <p:nvPr>
            <p:ph type="body" sz="quarter" idx="12"/>
          </p:nvPr>
        </p:nvSpPr>
        <p:spPr>
          <a:xfrm>
            <a:off x="340786" y="1309573"/>
            <a:ext cx="8439148" cy="2206174"/>
          </a:xfrm>
        </p:spPr>
        <p:txBody>
          <a:bodyPr/>
          <a:lstStyle/>
          <a:p>
            <a:pPr marL="0" indent="0">
              <a:buNone/>
            </a:pPr>
            <a:r>
              <a:rPr lang="en-US" dirty="0"/>
              <a:t>The Institute of Museum and Library Services is the primary source of federal support for U.S. libraries and museums. IMLS funds projects that advance the role of libraries as community anchors, and demonstrate collaborative approaches, have the potential for national impact, and focus on timely issues. </a:t>
            </a:r>
          </a:p>
          <a:p>
            <a:pPr lvl="1"/>
            <a:endParaRPr lang="en-US" dirty="0"/>
          </a:p>
          <a:p>
            <a:pPr lvl="1"/>
            <a:endParaRPr lang="en-US" dirty="0"/>
          </a:p>
        </p:txBody>
      </p:sp>
    </p:spTree>
    <p:extLst>
      <p:ext uri="{BB962C8B-B14F-4D97-AF65-F5344CB8AC3E}">
        <p14:creationId xmlns:p14="http://schemas.microsoft.com/office/powerpoint/2010/main" val="191929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ound, outdoor, chalk&#10;&#10;Description automatically generated">
            <a:extLst>
              <a:ext uri="{FF2B5EF4-FFF2-40B4-BE49-F238E27FC236}">
                <a16:creationId xmlns:a16="http://schemas.microsoft.com/office/drawing/2014/main" id="{F3F43145-598F-4016-884A-DB9F493E90D4}"/>
              </a:ext>
            </a:extLst>
          </p:cNvPr>
          <p:cNvPicPr>
            <a:picLocks noChangeAspect="1"/>
          </p:cNvPicPr>
          <p:nvPr/>
        </p:nvPicPr>
        <p:blipFill rotWithShape="1">
          <a:blip r:embed="rId3"/>
          <a:srcRect b="10775"/>
          <a:stretch/>
        </p:blipFill>
        <p:spPr>
          <a:xfrm>
            <a:off x="0" y="-337647"/>
            <a:ext cx="9144000" cy="5017844"/>
          </a:xfrm>
          <a:prstGeom prst="rect">
            <a:avLst/>
          </a:prstGeom>
        </p:spPr>
      </p:pic>
      <p:sp>
        <p:nvSpPr>
          <p:cNvPr id="3" name="Text Placeholder 2">
            <a:extLst>
              <a:ext uri="{FF2B5EF4-FFF2-40B4-BE49-F238E27FC236}">
                <a16:creationId xmlns:a16="http://schemas.microsoft.com/office/drawing/2014/main" id="{1D8E33D8-1B45-4E84-8C02-F04F4309DE05}"/>
              </a:ext>
            </a:extLst>
          </p:cNvPr>
          <p:cNvSpPr>
            <a:spLocks noGrp="1"/>
          </p:cNvSpPr>
          <p:nvPr>
            <p:ph type="body" sz="quarter" idx="12"/>
          </p:nvPr>
        </p:nvSpPr>
        <p:spPr>
          <a:xfrm>
            <a:off x="-1" y="2365136"/>
            <a:ext cx="7294099" cy="1264329"/>
          </a:xfrm>
          <a:solidFill>
            <a:schemeClr val="tx1">
              <a:alpha val="50000"/>
            </a:schemeClr>
          </a:solidFill>
        </p:spPr>
        <p:txBody>
          <a:bodyPr/>
          <a:lstStyle/>
          <a:p>
            <a:pPr marL="0" indent="0">
              <a:buNone/>
            </a:pPr>
            <a:r>
              <a:rPr lang="en-US" b="1" dirty="0">
                <a:solidFill>
                  <a:schemeClr val="bg1"/>
                </a:solidFill>
              </a:rPr>
              <a:t>“Obviously, our biggest challenge is that people </a:t>
            </a:r>
            <a:br>
              <a:rPr lang="en-US" b="1" dirty="0">
                <a:solidFill>
                  <a:schemeClr val="bg1"/>
                </a:solidFill>
              </a:rPr>
            </a:br>
            <a:r>
              <a:rPr lang="en-US" b="1" dirty="0">
                <a:solidFill>
                  <a:schemeClr val="bg1"/>
                </a:solidFill>
              </a:rPr>
              <a:t>keep dying and we can’t work fast enough.” </a:t>
            </a:r>
          </a:p>
          <a:p>
            <a:pPr marL="0" indent="0">
              <a:buNone/>
            </a:pPr>
            <a:r>
              <a:rPr lang="en-US" sz="2000" dirty="0">
                <a:solidFill>
                  <a:schemeClr val="bg1"/>
                </a:solidFill>
              </a:rPr>
              <a:t>- Community Partner Director</a:t>
            </a:r>
          </a:p>
          <a:p>
            <a:pPr marL="0" indent="0">
              <a:buNone/>
            </a:pPr>
            <a:endParaRPr lang="en-US" dirty="0"/>
          </a:p>
        </p:txBody>
      </p:sp>
      <p:sp>
        <p:nvSpPr>
          <p:cNvPr id="6" name="Rectangle 5">
            <a:extLst>
              <a:ext uri="{FF2B5EF4-FFF2-40B4-BE49-F238E27FC236}">
                <a16:creationId xmlns:a16="http://schemas.microsoft.com/office/drawing/2014/main" id="{ACDAB228-9BD5-412A-A5B0-42E0FFE37000}"/>
              </a:ext>
            </a:extLst>
          </p:cNvPr>
          <p:cNvSpPr/>
          <p:nvPr/>
        </p:nvSpPr>
        <p:spPr>
          <a:xfrm>
            <a:off x="1" y="4394585"/>
            <a:ext cx="2636874" cy="215444"/>
          </a:xfrm>
          <a:prstGeom prst="rect">
            <a:avLst/>
          </a:prstGeom>
        </p:spPr>
        <p:txBody>
          <a:bodyPr wrap="square">
            <a:spAutoFit/>
          </a:bodyPr>
          <a:lstStyle/>
          <a:p>
            <a:r>
              <a:rPr lang="en-US" sz="8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Syringes</a:t>
            </a:r>
            <a:r>
              <a:rPr lang="en-US" sz="800" dirty="0">
                <a:solidFill>
                  <a:schemeClr val="bg1"/>
                </a:solidFill>
                <a:latin typeface="Arial" panose="020B0604020202020204" pitchFamily="34" charset="0"/>
                <a:cs typeface="Arial" panose="020B0604020202020204" pitchFamily="34" charset="0"/>
              </a:rPr>
              <a:t> by </a:t>
            </a:r>
            <a:r>
              <a:rPr lang="en-US" sz="8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Sam Nabi</a:t>
            </a:r>
            <a:r>
              <a:rPr lang="en-US" sz="800" dirty="0">
                <a:solidFill>
                  <a:schemeClr val="bg1"/>
                </a:solidFill>
                <a:latin typeface="Arial" panose="020B0604020202020204" pitchFamily="34" charset="0"/>
                <a:cs typeface="Arial" panose="020B0604020202020204" pitchFamily="34" charset="0"/>
              </a:rPr>
              <a:t> is licensed under </a:t>
            </a:r>
            <a:r>
              <a:rPr lang="en-US" sz="800"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CC BY 2.0</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478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9A9D61-D4FB-4D4F-A92F-E7288AD83379}"/>
              </a:ext>
            </a:extLst>
          </p:cNvPr>
          <p:cNvSpPr>
            <a:spLocks noGrp="1"/>
          </p:cNvSpPr>
          <p:nvPr>
            <p:ph type="body" sz="quarter" idx="10"/>
          </p:nvPr>
        </p:nvSpPr>
        <p:spPr/>
        <p:txBody>
          <a:bodyPr/>
          <a:lstStyle/>
          <a:p>
            <a:r>
              <a:rPr lang="en-US" dirty="0"/>
              <a:t>PROJECT GOALS &amp; ACTIVITIES	</a:t>
            </a:r>
          </a:p>
        </p:txBody>
      </p:sp>
      <p:sp>
        <p:nvSpPr>
          <p:cNvPr id="4" name="Text Placeholder 3">
            <a:extLst>
              <a:ext uri="{FF2B5EF4-FFF2-40B4-BE49-F238E27FC236}">
                <a16:creationId xmlns:a16="http://schemas.microsoft.com/office/drawing/2014/main" id="{4015D62D-6C4C-4412-952A-CD78837D423D}"/>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22BF89C5-57C5-4850-B59C-D570D94451BC}"/>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22142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aster_Slides_V2">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350515AF1295244B26E4E6D23BF0BEB" ma:contentTypeVersion="60" ma:contentTypeDescription="Create a new document." ma:contentTypeScope="" ma:versionID="3ab1845c282ca95ea55a370b014f16f3">
  <xsd:schema xmlns:xsd="http://www.w3.org/2001/XMLSchema" xmlns:xs="http://www.w3.org/2001/XMLSchema" xmlns:p="http://schemas.microsoft.com/office/2006/metadata/properties" xmlns:ns2="6b67d80f-331f-4b51-b18e-81b8c101c29d" targetNamespace="http://schemas.microsoft.com/office/2006/metadata/properties" ma:root="true" ma:fieldsID="dc18ffd4b9c37d9f1a33ccc21d583d93" ns2:_="">
    <xsd:import namespace="6b67d80f-331f-4b51-b18e-81b8c101c29d"/>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67d80f-331f-4b51-b18e-81b8c101c29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e1e867eb-0ccf-46b3-a8be-678a344b5681" ContentTypeId="0x0101" PreviousValue="false"/>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5F8081-E4B0-4ACB-86C3-2F58A415E77B}">
  <ds:schemaRefs>
    <ds:schemaRef ds:uri="http://schemas.microsoft.com/sharepoint/v3/contenttype/forms"/>
  </ds:schemaRefs>
</ds:datastoreItem>
</file>

<file path=customXml/itemProps2.xml><?xml version="1.0" encoding="utf-8"?>
<ds:datastoreItem xmlns:ds="http://schemas.openxmlformats.org/officeDocument/2006/customXml" ds:itemID="{B82E809F-BB71-443C-980C-C97BB9F2C3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67d80f-331f-4b51-b18e-81b8c101c2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593AE6-1AD2-44A9-9585-67BB81296102}">
  <ds:schemaRefs>
    <ds:schemaRef ds:uri="Microsoft.SharePoint.Taxonomy.ContentTypeSync"/>
  </ds:schemaRefs>
</ds:datastoreItem>
</file>

<file path=customXml/itemProps4.xml><?xml version="1.0" encoding="utf-8"?>
<ds:datastoreItem xmlns:ds="http://schemas.openxmlformats.org/officeDocument/2006/customXml" ds:itemID="{E7E988F0-95B4-4FCA-A550-26E1636850FD}">
  <ds:schemaRefs>
    <ds:schemaRef ds:uri="6b67d80f-331f-4b51-b18e-81b8c101c29d"/>
    <ds:schemaRef ds:uri="http://schemas.microsoft.com/office/2006/metadata/properties"/>
    <ds:schemaRef ds:uri="http://purl.org/dc/elements/1.1/"/>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14631</TotalTime>
  <Words>7511</Words>
  <Application>Microsoft Office PowerPoint</Application>
  <PresentationFormat>On-screen Show (16:9)</PresentationFormat>
  <Paragraphs>493</Paragraphs>
  <Slides>63</Slides>
  <Notes>63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63</vt:i4>
      </vt:variant>
    </vt:vector>
  </HeadingPairs>
  <TitlesOfParts>
    <vt:vector size="69" baseType="lpstr">
      <vt:lpstr>Arial</vt:lpstr>
      <vt:lpstr>Arial Regular</vt:lpstr>
      <vt:lpstr>Calibri</vt:lpstr>
      <vt:lpstr>Times New Roman</vt:lpstr>
      <vt:lpstr>Nonconfidential</vt:lpstr>
      <vt:lpstr>Master_Slides_V2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Libraries Respond to the Opioid Crisis with Their Community</dc:title>
  <dc:creator>connawal@oclc.org</dc:creator>
  <cp:lastModifiedBy>Schadt,Erin</cp:lastModifiedBy>
  <cp:revision>403</cp:revision>
  <cp:lastPrinted>2019-06-11T16:10:41Z</cp:lastPrinted>
  <dcterms:created xsi:type="dcterms:W3CDTF">2015-04-17T19:58:50Z</dcterms:created>
  <dcterms:modified xsi:type="dcterms:W3CDTF">2019-11-19T22:03:49Z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0x010100A350515AF1295244B26E4E6D23BF0BEB</vt:lpwstr>
  </property>
</Properties>
</file>