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Lst>
  <p:notesMasterIdLst>
    <p:notesMasterId r:id="rId35"/>
  </p:notesMasterIdLst>
  <p:handoutMasterIdLst>
    <p:handoutMasterId r:id="rId36"/>
  </p:handoutMasterIdLst>
  <p:sldIdLst>
    <p:sldId id="265" r:id="rId3"/>
    <p:sldId id="560" r:id="rId4"/>
    <p:sldId id="619" r:id="rId5"/>
    <p:sldId id="490" r:id="rId6"/>
    <p:sldId id="489" r:id="rId7"/>
    <p:sldId id="353" r:id="rId8"/>
    <p:sldId id="561" r:id="rId9"/>
    <p:sldId id="402" r:id="rId10"/>
    <p:sldId id="488" r:id="rId11"/>
    <p:sldId id="501" r:id="rId12"/>
    <p:sldId id="496" r:id="rId13"/>
    <p:sldId id="498" r:id="rId14"/>
    <p:sldId id="394" r:id="rId15"/>
    <p:sldId id="396" r:id="rId16"/>
    <p:sldId id="491" r:id="rId17"/>
    <p:sldId id="477" r:id="rId18"/>
    <p:sldId id="447" r:id="rId19"/>
    <p:sldId id="483" r:id="rId20"/>
    <p:sldId id="403" r:id="rId21"/>
    <p:sldId id="433" r:id="rId22"/>
    <p:sldId id="404" r:id="rId23"/>
    <p:sldId id="449" r:id="rId24"/>
    <p:sldId id="492" r:id="rId25"/>
    <p:sldId id="500" r:id="rId26"/>
    <p:sldId id="450" r:id="rId27"/>
    <p:sldId id="418" r:id="rId28"/>
    <p:sldId id="476" r:id="rId29"/>
    <p:sldId id="456" r:id="rId30"/>
    <p:sldId id="472" r:id="rId31"/>
    <p:sldId id="499" r:id="rId32"/>
    <p:sldId id="620" r:id="rId33"/>
    <p:sldId id="389" r:id="rId3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8" userDrawn="1">
          <p15:clr>
            <a:srgbClr val="A4A3A4"/>
          </p15:clr>
        </p15:guide>
        <p15:guide id="2" pos="2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203" autoAdjust="0"/>
  </p:normalViewPr>
  <p:slideViewPr>
    <p:cSldViewPr snapToGrid="0">
      <p:cViewPr varScale="1">
        <p:scale>
          <a:sx n="83" d="100"/>
          <a:sy n="83" d="100"/>
        </p:scale>
        <p:origin x="965" y="62"/>
      </p:cViewPr>
      <p:guideLst>
        <p:guide orient="horz" pos="468"/>
        <p:guide pos="264"/>
      </p:guideLst>
    </p:cSldViewPr>
  </p:slideViewPr>
  <p:notesTextViewPr>
    <p:cViewPr>
      <p:scale>
        <a:sx n="1" d="1"/>
        <a:sy n="1" d="1"/>
      </p:scale>
      <p:origin x="0" y="0"/>
    </p:cViewPr>
  </p:notesTextViewPr>
  <p:notesViewPr>
    <p:cSldViewPr snapToGrid="0">
      <p:cViewPr>
        <p:scale>
          <a:sx n="75" d="100"/>
          <a:sy n="75" d="100"/>
        </p:scale>
        <p:origin x="3372" y="3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2000" b="1">
                <a:solidFill>
                  <a:schemeClr val="tx1"/>
                </a:solidFill>
              </a:rPr>
              <a:t>All click events vs. Last requests</a:t>
            </a:r>
            <a:r>
              <a:rPr lang="en-US" sz="2000" b="1" baseline="0">
                <a:solidFill>
                  <a:schemeClr val="tx1"/>
                </a:solidFill>
              </a:rPr>
              <a:t> by type of request</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861313337209129"/>
          <c:y val="0.16107736228450464"/>
          <c:w val="0.80951098289755452"/>
          <c:h val="0.63664076796227176"/>
        </c:manualLayout>
      </c:layout>
      <c:barChart>
        <c:barDir val="bar"/>
        <c:grouping val="percentStacked"/>
        <c:varyColors val="0"/>
        <c:ser>
          <c:idx val="0"/>
          <c:order val="0"/>
          <c:tx>
            <c:strRef>
              <c:f>Sheet1!$B$1</c:f>
              <c:strCache>
                <c:ptCount val="1"/>
                <c:pt idx="0">
                  <c:v>Search results</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Last requests 
(n=274,346 requests)</c:v>
                </c:pt>
                <c:pt idx="1">
                  <c:v>All click events 
(n=1,961,168 events)</c:v>
                </c:pt>
              </c:strCache>
            </c:strRef>
          </c:cat>
          <c:val>
            <c:numRef>
              <c:f>Sheet1!$B$2:$B$3</c:f>
              <c:numCache>
                <c:formatCode>0%</c:formatCode>
                <c:ptCount val="2"/>
                <c:pt idx="0">
                  <c:v>0.39</c:v>
                </c:pt>
                <c:pt idx="1">
                  <c:v>0.54</c:v>
                </c:pt>
              </c:numCache>
            </c:numRef>
          </c:val>
          <c:extLst>
            <c:ext xmlns:c16="http://schemas.microsoft.com/office/drawing/2014/chart" uri="{C3380CC4-5D6E-409C-BE32-E72D297353CC}">
              <c16:uniqueId val="{00000000-DA32-406A-AA33-CAF252C1B21C}"/>
            </c:ext>
          </c:extLst>
        </c:ser>
        <c:ser>
          <c:idx val="1"/>
          <c:order val="1"/>
          <c:tx>
            <c:strRef>
              <c:f>Sheet1!$C$1</c:f>
              <c:strCache>
                <c:ptCount val="1"/>
                <c:pt idx="0">
                  <c:v>Physical access option</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Last requests 
(n=274,346 requests)</c:v>
                </c:pt>
                <c:pt idx="1">
                  <c:v>All click events 
(n=1,961,168 events)</c:v>
                </c:pt>
              </c:strCache>
            </c:strRef>
          </c:cat>
          <c:val>
            <c:numRef>
              <c:f>Sheet1!$C$2:$C$3</c:f>
              <c:numCache>
                <c:formatCode>0%</c:formatCode>
                <c:ptCount val="2"/>
                <c:pt idx="0">
                  <c:v>0.2</c:v>
                </c:pt>
                <c:pt idx="1">
                  <c:v>0.19</c:v>
                </c:pt>
              </c:numCache>
            </c:numRef>
          </c:val>
          <c:extLst>
            <c:ext xmlns:c16="http://schemas.microsoft.com/office/drawing/2014/chart" uri="{C3380CC4-5D6E-409C-BE32-E72D297353CC}">
              <c16:uniqueId val="{00000001-DA32-406A-AA33-CAF252C1B21C}"/>
            </c:ext>
          </c:extLst>
        </c:ser>
        <c:ser>
          <c:idx val="2"/>
          <c:order val="2"/>
          <c:tx>
            <c:strRef>
              <c:f>Sheet1!$D$1</c:f>
              <c:strCache>
                <c:ptCount val="1"/>
                <c:pt idx="0">
                  <c:v>Online access attempt</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Last requests 
(n=274,346 requests)</c:v>
                </c:pt>
                <c:pt idx="1">
                  <c:v>All click events 
(n=1,961,168 events)</c:v>
                </c:pt>
              </c:strCache>
            </c:strRef>
          </c:cat>
          <c:val>
            <c:numRef>
              <c:f>Sheet1!$D$2:$D$3</c:f>
              <c:numCache>
                <c:formatCode>0%</c:formatCode>
                <c:ptCount val="2"/>
                <c:pt idx="0">
                  <c:v>0.3</c:v>
                </c:pt>
                <c:pt idx="1">
                  <c:v>0.16</c:v>
                </c:pt>
              </c:numCache>
            </c:numRef>
          </c:val>
          <c:extLst>
            <c:ext xmlns:c16="http://schemas.microsoft.com/office/drawing/2014/chart" uri="{C3380CC4-5D6E-409C-BE32-E72D297353CC}">
              <c16:uniqueId val="{00000002-DA32-406A-AA33-CAF252C1B21C}"/>
            </c:ext>
          </c:extLst>
        </c:ser>
        <c:ser>
          <c:idx val="3"/>
          <c:order val="3"/>
          <c:tx>
            <c:strRef>
              <c:f>Sheet1!$E$1</c:f>
              <c:strCache>
                <c:ptCount val="1"/>
                <c:pt idx="0">
                  <c:v>Attempt to save</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Last requests 
(n=274,346 requests)</c:v>
                </c:pt>
                <c:pt idx="1">
                  <c:v>All click events 
(n=1,961,168 events)</c:v>
                </c:pt>
              </c:strCache>
            </c:strRef>
          </c:cat>
          <c:val>
            <c:numRef>
              <c:f>Sheet1!$E$2:$E$3</c:f>
              <c:numCache>
                <c:formatCode>0%</c:formatCode>
                <c:ptCount val="2"/>
                <c:pt idx="0">
                  <c:v>0.05</c:v>
                </c:pt>
                <c:pt idx="1">
                  <c:v>0.06</c:v>
                </c:pt>
              </c:numCache>
            </c:numRef>
          </c:val>
          <c:extLst>
            <c:ext xmlns:c16="http://schemas.microsoft.com/office/drawing/2014/chart" uri="{C3380CC4-5D6E-409C-BE32-E72D297353CC}">
              <c16:uniqueId val="{00000003-DA32-406A-AA33-CAF252C1B21C}"/>
            </c:ext>
          </c:extLst>
        </c:ser>
        <c:ser>
          <c:idx val="4"/>
          <c:order val="4"/>
          <c:tx>
            <c:strRef>
              <c:f>Sheet1!$F$1</c:f>
              <c:strCache>
                <c:ptCount val="1"/>
                <c:pt idx="0">
                  <c:v>Physical access attempt</c:v>
                </c:pt>
              </c:strCache>
            </c:strRef>
          </c:tx>
          <c:spPr>
            <a:solidFill>
              <a:schemeClr val="accent5"/>
            </a:solidFill>
            <a:ln>
              <a:solidFill>
                <a:schemeClr val="bg1"/>
              </a:solidFill>
            </a:ln>
            <a:effectLst/>
          </c:spPr>
          <c:invertIfNegative val="0"/>
          <c:dLbls>
            <c:dLbl>
              <c:idx val="0"/>
              <c:layout>
                <c:manualLayout>
                  <c:x val="8.4824755775786444E-3"/>
                  <c:y val="-0.153136928932451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32-406A-AA33-CAF252C1B21C}"/>
                </c:ext>
              </c:extLst>
            </c:dLbl>
            <c:dLbl>
              <c:idx val="1"/>
              <c:layout>
                <c:manualLayout>
                  <c:x val="1.2117822253684032E-2"/>
                  <c:y val="-0.164480405149670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32-406A-AA33-CAF252C1B21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Last requests 
(n=274,346 requests)</c:v>
                </c:pt>
                <c:pt idx="1">
                  <c:v>All click events 
(n=1,961,168 events)</c:v>
                </c:pt>
              </c:strCache>
            </c:strRef>
          </c:cat>
          <c:val>
            <c:numRef>
              <c:f>Sheet1!$F$2:$F$3</c:f>
              <c:numCache>
                <c:formatCode>0%</c:formatCode>
                <c:ptCount val="2"/>
                <c:pt idx="0">
                  <c:v>0.02</c:v>
                </c:pt>
                <c:pt idx="1">
                  <c:v>0.02</c:v>
                </c:pt>
              </c:numCache>
            </c:numRef>
          </c:val>
          <c:extLst>
            <c:ext xmlns:c16="http://schemas.microsoft.com/office/drawing/2014/chart" uri="{C3380CC4-5D6E-409C-BE32-E72D297353CC}">
              <c16:uniqueId val="{00000004-DA32-406A-AA33-CAF252C1B21C}"/>
            </c:ext>
          </c:extLst>
        </c:ser>
        <c:dLbls>
          <c:showLegendKey val="0"/>
          <c:showVal val="0"/>
          <c:showCatName val="0"/>
          <c:showSerName val="0"/>
          <c:showPercent val="0"/>
          <c:showBubbleSize val="0"/>
        </c:dLbls>
        <c:gapWidth val="58"/>
        <c:overlap val="100"/>
        <c:axId val="729137192"/>
        <c:axId val="729136864"/>
      </c:barChart>
      <c:catAx>
        <c:axId val="729137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29136864"/>
        <c:crosses val="autoZero"/>
        <c:auto val="1"/>
        <c:lblAlgn val="ctr"/>
        <c:lblOffset val="100"/>
        <c:noMultiLvlLbl val="0"/>
      </c:catAx>
      <c:valAx>
        <c:axId val="72913686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9137192"/>
        <c:crosses val="autoZero"/>
        <c:crossBetween val="between"/>
      </c:valAx>
      <c:spPr>
        <a:noFill/>
        <a:ln>
          <a:noFill/>
        </a:ln>
        <a:effectLst/>
      </c:spPr>
    </c:plotArea>
    <c:legend>
      <c:legendPos val="b"/>
      <c:layout>
        <c:manualLayout>
          <c:xMode val="edge"/>
          <c:yMode val="edge"/>
          <c:x val="1.0688364842004585E-2"/>
          <c:y val="0.89325938538609051"/>
          <c:w val="0.98548771515217271"/>
          <c:h val="0.104849894324800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30ABCB-E415-4447-B86C-55C282D2BD24}"/>
              </a:ext>
            </a:extLst>
          </p:cNvPr>
          <p:cNvSpPr>
            <a:spLocks noGrp="1"/>
          </p:cNvSpPr>
          <p:nvPr>
            <p:ph type="hdr" sz="quarter"/>
          </p:nvPr>
        </p:nvSpPr>
        <p:spPr>
          <a:xfrm>
            <a:off x="1" y="0"/>
            <a:ext cx="3038475" cy="466725"/>
          </a:xfrm>
          <a:prstGeom prst="rect">
            <a:avLst/>
          </a:prstGeom>
        </p:spPr>
        <p:txBody>
          <a:bodyPr vert="horz" lIns="91435" tIns="45717" rIns="91435" bIns="45717" rtlCol="0"/>
          <a:lstStyle>
            <a:lvl1pPr algn="l">
              <a:defRPr sz="1200"/>
            </a:lvl1pPr>
          </a:lstStyle>
          <a:p>
            <a:endParaRPr lang="en-US"/>
          </a:p>
        </p:txBody>
      </p:sp>
      <p:sp>
        <p:nvSpPr>
          <p:cNvPr id="3" name="Date Placeholder 2">
            <a:extLst>
              <a:ext uri="{FF2B5EF4-FFF2-40B4-BE49-F238E27FC236}">
                <a16:creationId xmlns:a16="http://schemas.microsoft.com/office/drawing/2014/main" id="{EEAE7129-D624-4D14-90A1-8E057026421E}"/>
              </a:ext>
            </a:extLst>
          </p:cNvPr>
          <p:cNvSpPr>
            <a:spLocks noGrp="1"/>
          </p:cNvSpPr>
          <p:nvPr>
            <p:ph type="dt" sz="quarter" idx="1"/>
          </p:nvPr>
        </p:nvSpPr>
        <p:spPr>
          <a:xfrm>
            <a:off x="3970339" y="0"/>
            <a:ext cx="3038475" cy="466725"/>
          </a:xfrm>
          <a:prstGeom prst="rect">
            <a:avLst/>
          </a:prstGeom>
        </p:spPr>
        <p:txBody>
          <a:bodyPr vert="horz" lIns="91435" tIns="45717" rIns="91435" bIns="45717" rtlCol="0"/>
          <a:lstStyle>
            <a:lvl1pPr algn="r">
              <a:defRPr sz="1200"/>
            </a:lvl1pPr>
          </a:lstStyle>
          <a:p>
            <a:fld id="{2C3F0068-CAD4-4B78-A070-12570C3BCAA6}" type="datetimeFigureOut">
              <a:rPr lang="en-US" smtClean="0"/>
              <a:t>11/19/2019</a:t>
            </a:fld>
            <a:endParaRPr lang="en-US"/>
          </a:p>
        </p:txBody>
      </p:sp>
      <p:sp>
        <p:nvSpPr>
          <p:cNvPr id="4" name="Footer Placeholder 3">
            <a:extLst>
              <a:ext uri="{FF2B5EF4-FFF2-40B4-BE49-F238E27FC236}">
                <a16:creationId xmlns:a16="http://schemas.microsoft.com/office/drawing/2014/main" id="{224045C7-C6DC-4521-9EDB-1685C0288934}"/>
              </a:ext>
            </a:extLst>
          </p:cNvPr>
          <p:cNvSpPr>
            <a:spLocks noGrp="1"/>
          </p:cNvSpPr>
          <p:nvPr>
            <p:ph type="ftr" sz="quarter" idx="2"/>
          </p:nvPr>
        </p:nvSpPr>
        <p:spPr>
          <a:xfrm>
            <a:off x="1" y="8829676"/>
            <a:ext cx="3038475" cy="466725"/>
          </a:xfrm>
          <a:prstGeom prst="rect">
            <a:avLst/>
          </a:prstGeom>
        </p:spPr>
        <p:txBody>
          <a:bodyPr vert="horz" lIns="91435" tIns="45717" rIns="91435" bIns="4571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8B9283-101A-49C6-8434-97E15F7EB633}"/>
              </a:ext>
            </a:extLst>
          </p:cNvPr>
          <p:cNvSpPr>
            <a:spLocks noGrp="1"/>
          </p:cNvSpPr>
          <p:nvPr>
            <p:ph type="sldNum" sz="quarter" idx="3"/>
          </p:nvPr>
        </p:nvSpPr>
        <p:spPr>
          <a:xfrm>
            <a:off x="3970339" y="8829676"/>
            <a:ext cx="3038475" cy="466725"/>
          </a:xfrm>
          <a:prstGeom prst="rect">
            <a:avLst/>
          </a:prstGeom>
        </p:spPr>
        <p:txBody>
          <a:bodyPr vert="horz" lIns="91435" tIns="45717" rIns="91435" bIns="45717" rtlCol="0" anchor="b"/>
          <a:lstStyle>
            <a:lvl1pPr algn="r">
              <a:defRPr sz="1200"/>
            </a:lvl1pPr>
          </a:lstStyle>
          <a:p>
            <a:fld id="{3A8F1BE6-3849-490A-8B86-C884D9D80B2B}" type="slidenum">
              <a:rPr lang="en-US" smtClean="0"/>
              <a:t>‹#›</a:t>
            </a:fld>
            <a:endParaRPr lang="en-US"/>
          </a:p>
        </p:txBody>
      </p:sp>
    </p:spTree>
    <p:extLst>
      <p:ext uri="{BB962C8B-B14F-4D97-AF65-F5344CB8AC3E}">
        <p14:creationId xmlns:p14="http://schemas.microsoft.com/office/powerpoint/2010/main" val="19058105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571499"/>
          </a:xfrm>
          <a:prstGeom prst="rect">
            <a:avLst/>
          </a:prstGeom>
        </p:spPr>
        <p:txBody>
          <a:bodyPr vert="horz" lIns="180959" tIns="90479" rIns="180959" bIns="90479" rtlCol="0"/>
          <a:lstStyle>
            <a:lvl1pPr algn="l">
              <a:defRPr sz="14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970939" y="0"/>
            <a:ext cx="3037843" cy="571498"/>
          </a:xfrm>
          <a:prstGeom prst="rect">
            <a:avLst/>
          </a:prstGeom>
        </p:spPr>
        <p:txBody>
          <a:bodyPr vert="horz" lIns="180959" tIns="90479" rIns="180959" bIns="90479" rtlCol="0"/>
          <a:lstStyle>
            <a:lvl1pPr algn="r">
              <a:defRPr sz="1400">
                <a:latin typeface="Arial" panose="020B0604020202020204" pitchFamily="34" charset="0"/>
                <a:cs typeface="Arial" panose="020B0604020202020204" pitchFamily="34" charset="0"/>
              </a:defRPr>
            </a:lvl1pPr>
          </a:lstStyle>
          <a:p>
            <a:fld id="{E6BB375F-A682-47F2-8393-3A37D9DF2766}" type="datetimeFigureOut">
              <a:rPr lang="en-US" smtClean="0"/>
              <a:pPr/>
              <a:t>11/19/2019</a:t>
            </a:fld>
            <a:endParaRPr lang="en-US" dirty="0"/>
          </a:p>
        </p:txBody>
      </p:sp>
      <p:sp>
        <p:nvSpPr>
          <p:cNvPr id="4" name="Slide Image Placeholder 3"/>
          <p:cNvSpPr>
            <a:spLocks noGrp="1" noRot="1" noChangeAspect="1"/>
          </p:cNvSpPr>
          <p:nvPr>
            <p:ph type="sldImg" idx="2"/>
          </p:nvPr>
        </p:nvSpPr>
        <p:spPr>
          <a:xfrm>
            <a:off x="798513" y="766763"/>
            <a:ext cx="5372100" cy="3021012"/>
          </a:xfrm>
          <a:prstGeom prst="rect">
            <a:avLst/>
          </a:prstGeom>
          <a:noFill/>
          <a:ln w="12700">
            <a:solidFill>
              <a:prstClr val="black"/>
            </a:solidFill>
          </a:ln>
        </p:spPr>
        <p:txBody>
          <a:bodyPr vert="horz" lIns="180959" tIns="90479" rIns="180959" bIns="90479" rtlCol="0" anchor="ctr"/>
          <a:lstStyle/>
          <a:p>
            <a:endParaRPr lang="en-US"/>
          </a:p>
        </p:txBody>
      </p:sp>
      <p:sp>
        <p:nvSpPr>
          <p:cNvPr id="5" name="Notes Placeholder 4"/>
          <p:cNvSpPr>
            <a:spLocks noGrp="1"/>
          </p:cNvSpPr>
          <p:nvPr>
            <p:ph type="body" sz="quarter" idx="3"/>
          </p:nvPr>
        </p:nvSpPr>
        <p:spPr>
          <a:xfrm>
            <a:off x="841410" y="4046897"/>
            <a:ext cx="5327581" cy="4482955"/>
          </a:xfrm>
          <a:prstGeom prst="rect">
            <a:avLst/>
          </a:prstGeom>
        </p:spPr>
        <p:txBody>
          <a:bodyPr vert="horz" lIns="180959" tIns="90479" rIns="180959" bIns="9047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93305" y="8724900"/>
            <a:ext cx="3037843" cy="475761"/>
          </a:xfrm>
          <a:prstGeom prst="rect">
            <a:avLst/>
          </a:prstGeom>
        </p:spPr>
        <p:txBody>
          <a:bodyPr vert="horz" lIns="180959" tIns="90479" rIns="180959" bIns="90479" rtlCol="0" anchor="b"/>
          <a:lstStyle>
            <a:lvl1pPr algn="l">
              <a:defRPr sz="140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79254" y="8724901"/>
            <a:ext cx="3037843" cy="475762"/>
          </a:xfrm>
          <a:prstGeom prst="rect">
            <a:avLst/>
          </a:prstGeom>
        </p:spPr>
        <p:txBody>
          <a:bodyPr vert="horz" lIns="180959" tIns="90479" rIns="180959" bIns="90479" rtlCol="0" anchor="b"/>
          <a:lstStyle>
            <a:lvl1pPr algn="r">
              <a:defRPr sz="1400">
                <a:latin typeface="Arial" panose="020B0604020202020204" pitchFamily="34" charset="0"/>
                <a:cs typeface="Arial" panose="020B0604020202020204" pitchFamily="34" charset="0"/>
              </a:defRPr>
            </a:lvl1pPr>
          </a:lstStyle>
          <a:p>
            <a:fld id="{413147EF-3021-45A5-9913-DFA74141326A}" type="slidenum">
              <a:rPr lang="en-US" smtClean="0"/>
              <a:pPr/>
              <a:t>‹#›</a:t>
            </a:fld>
            <a:endParaRPr lang="en-US" dirty="0"/>
          </a:p>
        </p:txBody>
      </p:sp>
    </p:spTree>
    <p:extLst>
      <p:ext uri="{BB962C8B-B14F-4D97-AF65-F5344CB8AC3E}">
        <p14:creationId xmlns:p14="http://schemas.microsoft.com/office/powerpoint/2010/main" val="2995835395"/>
      </p:ext>
    </p:extLst>
  </p:cSld>
  <p:clrMap bg1="lt1" tx1="dk1" bg2="lt2" tx2="dk2" accent1="accent1" accent2="accent2" accent3="accent3" accent4="accent4" accent5="accent5" accent6="accent6" hlink="hlink" folHlink="folHlink"/>
  <p:hf hdr="0" dt="0"/>
  <p:notesStyle>
    <a:lvl1pPr marL="0" algn="l" defTabSz="6858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342900" algn="l" defTabSz="6858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685800" algn="l" defTabSz="6858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028700" algn="l" defTabSz="6858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371600" algn="l" defTabSz="6858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47" userDrawn="1">
          <p15:clr>
            <a:srgbClr val="F26B43"/>
          </p15:clr>
        </p15:guide>
        <p15:guide id="2" pos="329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gawthrop/827408452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gawthrop/827296547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arxiv.org/pdf/1903.04638.pdf" TargetMode="External"/><Relationship Id="rId5" Type="http://schemas.openxmlformats.org/officeDocument/2006/relationships/hyperlink" Target="https://doi.org/10.1108/00012530510634271" TargetMode="External"/><Relationship Id="rId4" Type="http://schemas.openxmlformats.org/officeDocument/2006/relationships/hyperlink" Target="https://www.jstor.org/stable/2582881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gawthrop/827304698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lickr.com/photos/gawthrop/827404260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ickr.com/photos/claudine/834492713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froderik/935508559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lideshare.net/LynnConnaway/survey-research-methods-with-lynn-silipigni-connaway"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4dlpAT7MXh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mattknox/284253749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lickr.com/photos/queenscollege/330977009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lickr.com/photos/pipwilson/2347270176/"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kmakice/4390520785/"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informationr.net/ir/19-4/isic/isic13.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novecentino/500115755/"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informationr.net/ir/19-4/isic/isic13.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csb13/3723601989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informationr.net/ir/19-4/isic/isic13.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gawthrop/827412136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ihardlyflickr/225307128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571500"/>
            <a:ext cx="5327650" cy="2997200"/>
          </a:xfrm>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pPr defTabSz="1809589">
              <a:defRPr/>
            </a:pPr>
            <a:fld id="{A035E6FC-CCC7-F34C-83D9-78C7523946F2}" type="slidenum">
              <a:rPr lang="en-US">
                <a:solidFill>
                  <a:prstClr val="black"/>
                </a:solidFill>
                <a:latin typeface="Calibri" panose="020F0502020204030204"/>
              </a:rPr>
              <a:pPr defTabSz="180958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9645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err="1"/>
              <a:t>Image:</a:t>
            </a:r>
            <a:r>
              <a:rPr lang="en-US" b="0" dirty="0" err="1">
                <a:hlinkClick r:id="rId3"/>
              </a:rPr>
              <a:t>https</a:t>
            </a:r>
            <a:r>
              <a:rPr lang="en-US" b="0" dirty="0">
                <a:hlinkClick r:id="rId3"/>
              </a:rPr>
              <a:t>://www.flickr.com/photos/gawthrop/8274084522/</a:t>
            </a:r>
            <a:r>
              <a:rPr lang="en-US" b="0" dirty="0"/>
              <a:t>by Peter </a:t>
            </a:r>
            <a:r>
              <a:rPr lang="en-US" b="0" dirty="0" err="1"/>
              <a:t>Gawthrop</a:t>
            </a:r>
            <a:r>
              <a:rPr lang="en-US" b="0" dirty="0"/>
              <a:t>/</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p>
        </p:txBody>
      </p:sp>
      <p:sp>
        <p:nvSpPr>
          <p:cNvPr id="5" name="Slide Number Placeholder 4"/>
          <p:cNvSpPr>
            <a:spLocks noGrp="1"/>
          </p:cNvSpPr>
          <p:nvPr>
            <p:ph type="sldNum" sz="quarter" idx="5"/>
          </p:nvPr>
        </p:nvSpPr>
        <p:spPr/>
        <p:txBody>
          <a:bodyPr/>
          <a:lstStyle/>
          <a:p>
            <a:fld id="{413147EF-3021-45A5-9913-DFA74141326A}" type="slidenum">
              <a:rPr lang="en-US" smtClean="0"/>
              <a:pPr/>
              <a:t>10</a:t>
            </a:fld>
            <a:endParaRPr lang="en-US" dirty="0"/>
          </a:p>
        </p:txBody>
      </p:sp>
    </p:spTree>
    <p:extLst>
      <p:ext uri="{BB962C8B-B14F-4D97-AF65-F5344CB8AC3E}">
        <p14:creationId xmlns:p14="http://schemas.microsoft.com/office/powerpoint/2010/main" val="343849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766763"/>
            <a:ext cx="5327650" cy="2997200"/>
          </a:xfrm>
        </p:spPr>
      </p:sp>
      <p:sp>
        <p:nvSpPr>
          <p:cNvPr id="3" name="Notes Placeholder 2"/>
          <p:cNvSpPr>
            <a:spLocks noGrp="1"/>
          </p:cNvSpPr>
          <p:nvPr>
            <p:ph type="body" idx="1"/>
          </p:nvPr>
        </p:nvSpPr>
        <p:spPr>
          <a:xfrm>
            <a:off x="203201" y="3860801"/>
            <a:ext cx="6485466" cy="5046132"/>
          </a:xfrm>
        </p:spPr>
        <p:txBody>
          <a:bodyPr/>
          <a:lstStyle/>
          <a:p>
            <a:pPr marL="0" marR="0" lvl="0" indent="0" algn="l" defTabSz="1357192" rtl="0" eaLnBrk="1" fontAlgn="auto" latinLnBrk="0" hangingPunct="1">
              <a:lnSpc>
                <a:spcPct val="100000"/>
              </a:lnSpc>
              <a:spcBef>
                <a:spcPts val="0"/>
              </a:spcBef>
              <a:spcAft>
                <a:spcPts val="0"/>
              </a:spcAft>
              <a:buClrTx/>
              <a:buSzTx/>
              <a:buFontTx/>
              <a:buNone/>
              <a:tabLst/>
              <a:defRPr/>
            </a:pPr>
            <a:r>
              <a:rPr lang="en-US" sz="1400" b="0" dirty="0">
                <a:hlinkClick r:id="rId3"/>
              </a:rPr>
              <a:t>Image: https://www.flickr.com/photos/gawthrop/8272965471/</a:t>
            </a:r>
            <a:r>
              <a:rPr lang="en-US" sz="1400" b="0" dirty="0"/>
              <a:t>by Peter </a:t>
            </a:r>
            <a:r>
              <a:rPr lang="en-US" sz="1400" b="0" dirty="0" err="1"/>
              <a:t>Gawthrop</a:t>
            </a:r>
            <a:r>
              <a:rPr lang="en-US" sz="1400" b="0" dirty="0"/>
              <a:t>/</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p>
          <a:p>
            <a:pPr defTabSz="1357192">
              <a:defRPr/>
            </a:pPr>
            <a:endParaRPr lang="en-US" sz="1200" dirty="0"/>
          </a:p>
          <a:p>
            <a:pPr>
              <a:defRPr/>
            </a:pPr>
            <a:r>
              <a:rPr lang="en-US" sz="1200" dirty="0"/>
              <a:t>Jansen, Bernard J. 2006. “Search Log Analysis: What It Is, What’s Been Done, How to Do It.” </a:t>
            </a:r>
            <a:r>
              <a:rPr lang="en-US" sz="1200" i="1" dirty="0"/>
              <a:t>Library and Information Science Research</a:t>
            </a:r>
            <a:r>
              <a:rPr lang="en-US" sz="1200" dirty="0"/>
              <a:t> 28, no. 3: 407–432.  </a:t>
            </a:r>
          </a:p>
          <a:p>
            <a:pPr>
              <a:defRPr/>
            </a:pPr>
            <a:r>
              <a:rPr lang="en-US" sz="1200" dirty="0"/>
              <a:t>  </a:t>
            </a:r>
            <a:endParaRPr lang="en-US" sz="1200" dirty="0">
              <a:cs typeface="Calibri"/>
            </a:endParaRPr>
          </a:p>
          <a:p>
            <a:pPr>
              <a:defRPr/>
            </a:pPr>
            <a:r>
              <a:rPr lang="en-US" sz="1200" dirty="0"/>
              <a:t>Connaway, Lynn Silipigni, and Marie L. Radford. 2017. </a:t>
            </a:r>
            <a:r>
              <a:rPr lang="en-US" sz="1200" i="1" dirty="0"/>
              <a:t>Research Methods in Library and Information Science,</a:t>
            </a:r>
            <a:r>
              <a:rPr lang="en-US" sz="1200" dirty="0"/>
              <a:t> 6th ed. Santa Barbara, CA: Libraries Unlimited. </a:t>
            </a:r>
            <a:endParaRPr lang="en-US" sz="1200" dirty="0">
              <a:cs typeface="Calibri"/>
            </a:endParaRPr>
          </a:p>
          <a:p>
            <a:pPr>
              <a:defRPr/>
            </a:pPr>
            <a:r>
              <a:rPr lang="en-US" sz="1200" dirty="0"/>
              <a:t> </a:t>
            </a:r>
            <a:endParaRPr lang="en-US" sz="1200" dirty="0">
              <a:cs typeface="Calibri"/>
            </a:endParaRPr>
          </a:p>
          <a:p>
            <a:pPr>
              <a:defRPr/>
            </a:pPr>
            <a:r>
              <a:rPr lang="en-US" sz="1200" dirty="0"/>
              <a:t>Hunter, Rhonda N. 1991. “Successes and Failures of Patrons Searching the Online Catalog at a Large Academic Library: A Transaction Log Analysis.” </a:t>
            </a:r>
            <a:r>
              <a:rPr lang="en-US" sz="1200" i="1" dirty="0"/>
              <a:t>RQ </a:t>
            </a:r>
            <a:r>
              <a:rPr lang="en-US" sz="1200" dirty="0"/>
              <a:t>30, no. 3</a:t>
            </a:r>
            <a:r>
              <a:rPr lang="en-US" sz="1200" i="1" dirty="0"/>
              <a:t>:</a:t>
            </a:r>
            <a:r>
              <a:rPr lang="en-US" sz="1200" dirty="0"/>
              <a:t> 395–402.  </a:t>
            </a:r>
            <a:r>
              <a:rPr lang="en-US" sz="1200" dirty="0">
                <a:hlinkClick r:id="rId4"/>
              </a:rPr>
              <a:t>https://www.jstor.org/stable/25828813</a:t>
            </a:r>
            <a:r>
              <a:rPr lang="en-US" sz="1200" dirty="0"/>
              <a:t>. </a:t>
            </a:r>
            <a:endParaRPr lang="en-US" sz="1200" dirty="0">
              <a:cs typeface="Calibri"/>
            </a:endParaRPr>
          </a:p>
          <a:p>
            <a:pPr>
              <a:defRPr/>
            </a:pPr>
            <a:r>
              <a:rPr lang="en-US" sz="1200" dirty="0"/>
              <a:t>  </a:t>
            </a:r>
            <a:endParaRPr lang="en-US" sz="1200" dirty="0">
              <a:cs typeface="Calibri"/>
            </a:endParaRPr>
          </a:p>
          <a:p>
            <a:pPr>
              <a:defRPr/>
            </a:pPr>
            <a:r>
              <a:rPr lang="en-US" sz="1200" dirty="0"/>
              <a:t>Jamali, Hamid R., David Nicholas, and Paul Huntington. 2005. “The Use and Users of Scholarly E-Journals: A Review of Log Analysis Studies.” </a:t>
            </a:r>
            <a:r>
              <a:rPr lang="en-US" sz="1200" i="1" dirty="0" err="1"/>
              <a:t>Aslib</a:t>
            </a:r>
            <a:r>
              <a:rPr lang="en-US" sz="1200" i="1" dirty="0"/>
              <a:t> Proceedings</a:t>
            </a:r>
            <a:r>
              <a:rPr lang="en-US" sz="1200" dirty="0"/>
              <a:t> 57, no. 5: 554–571. </a:t>
            </a:r>
            <a:r>
              <a:rPr lang="en-US" sz="1200" dirty="0">
                <a:hlinkClick r:id="rId5"/>
              </a:rPr>
              <a:t>https://doi.org/10.1108/00012530510634271</a:t>
            </a:r>
            <a:r>
              <a:rPr lang="en-US" sz="1200" dirty="0"/>
              <a:t>. </a:t>
            </a:r>
            <a:endParaRPr lang="en-US" sz="1200" dirty="0">
              <a:cs typeface="Calibri"/>
            </a:endParaRPr>
          </a:p>
          <a:p>
            <a:pPr>
              <a:defRPr/>
            </a:pPr>
            <a:r>
              <a:rPr lang="en-US" sz="1200" dirty="0"/>
              <a:t>  </a:t>
            </a:r>
            <a:endParaRPr lang="en-US" sz="1200" dirty="0">
              <a:cs typeface="Calibri"/>
            </a:endParaRPr>
          </a:p>
          <a:p>
            <a:pPr>
              <a:defRPr/>
            </a:pPr>
            <a:r>
              <a:rPr lang="en-US" sz="1200" dirty="0" err="1"/>
              <a:t>Lamkhede</a:t>
            </a:r>
            <a:r>
              <a:rPr lang="en-US" sz="1200" dirty="0"/>
              <a:t>, Sudarshan, and Sudeep Das. 2019. “Challenges in Search on Streaming Services: Netflix Case Study.” In the </a:t>
            </a:r>
            <a:r>
              <a:rPr lang="en-US" sz="1200" i="1" dirty="0"/>
              <a:t>Proceedings of</a:t>
            </a:r>
            <a:r>
              <a:rPr lang="en-US" sz="1200" dirty="0"/>
              <a:t> </a:t>
            </a:r>
            <a:r>
              <a:rPr lang="en-US" sz="1200" i="1" dirty="0"/>
              <a:t>SIGIR ’19, July 21–25, 2019, Paris, France.</a:t>
            </a:r>
            <a:r>
              <a:rPr lang="en-US" sz="1200" dirty="0"/>
              <a:t> </a:t>
            </a:r>
            <a:r>
              <a:rPr lang="en-US" sz="1200" dirty="0">
                <a:hlinkClick r:id="rId6"/>
              </a:rPr>
              <a:t>https://arxiv.org/pdf/1903.04638.pdf</a:t>
            </a:r>
            <a:r>
              <a:rPr lang="en-US" sz="1200" dirty="0"/>
              <a:t>. </a:t>
            </a:r>
            <a:endParaRPr lang="en-US" sz="1200" dirty="0">
              <a:cs typeface="Calibri"/>
            </a:endParaRPr>
          </a:p>
          <a:p>
            <a:pPr>
              <a:defRPr/>
            </a:pPr>
            <a:r>
              <a:rPr lang="en-US" sz="1200" dirty="0"/>
              <a:t>  </a:t>
            </a:r>
            <a:endParaRPr lang="en-US" sz="1200" dirty="0">
              <a:cs typeface="Calibri"/>
            </a:endParaRPr>
          </a:p>
          <a:p>
            <a:pPr>
              <a:defRPr/>
            </a:pPr>
            <a:r>
              <a:rPr lang="en-US" sz="1200" dirty="0" err="1"/>
              <a:t>Nouvellet</a:t>
            </a:r>
            <a:r>
              <a:rPr lang="en-US" sz="1200" dirty="0"/>
              <a:t>, Adrien, Florence </a:t>
            </a:r>
            <a:r>
              <a:rPr lang="en-US" sz="1200" dirty="0" err="1"/>
              <a:t>D’Alché</a:t>
            </a:r>
            <a:r>
              <a:rPr lang="en-US" sz="1200" dirty="0"/>
              <a:t>-Buc, Valérie Baudouin, Christophe </a:t>
            </a:r>
            <a:r>
              <a:rPr lang="en-US" sz="1200" dirty="0" err="1"/>
              <a:t>Prieur</a:t>
            </a:r>
            <a:r>
              <a:rPr lang="en-US" sz="1200" dirty="0"/>
              <a:t>, and François </a:t>
            </a:r>
            <a:r>
              <a:rPr lang="en-US" sz="1200" dirty="0" err="1"/>
              <a:t>Roueff</a:t>
            </a:r>
            <a:r>
              <a:rPr lang="en-US" sz="1200" dirty="0"/>
              <a:t>. 2019. “A Quantitative Analysis of Digital Library User </a:t>
            </a:r>
            <a:r>
              <a:rPr lang="en-US" sz="1200" dirty="0" err="1"/>
              <a:t>Behaviour</a:t>
            </a:r>
            <a:r>
              <a:rPr lang="en-US" sz="1200" dirty="0"/>
              <a:t> Based on Access Logs.” </a:t>
            </a:r>
            <a:r>
              <a:rPr lang="en-US" sz="1200" i="1" dirty="0"/>
              <a:t>Qualitative and Quantitative Methods in Libraries</a:t>
            </a:r>
            <a:r>
              <a:rPr lang="en-US" sz="1200" dirty="0"/>
              <a:t> 7, no.  1: 1–13.  </a:t>
            </a:r>
            <a:endParaRPr lang="en-US" sz="1200" dirty="0">
              <a:cs typeface="Calibri"/>
            </a:endParaRPr>
          </a:p>
        </p:txBody>
      </p:sp>
      <p:sp>
        <p:nvSpPr>
          <p:cNvPr id="4" name="Slide Number Placeholder 3"/>
          <p:cNvSpPr>
            <a:spLocks noGrp="1"/>
          </p:cNvSpPr>
          <p:nvPr>
            <p:ph type="sldNum" sz="quarter" idx="5"/>
          </p:nvPr>
        </p:nvSpPr>
        <p:spPr/>
        <p:txBody>
          <a:bodyPr/>
          <a:lstStyle/>
          <a:p>
            <a:fld id="{413147EF-3021-45A5-9913-DFA74141326A}" type="slidenum">
              <a:rPr lang="en-US" smtClean="0"/>
              <a:t>11</a:t>
            </a:fld>
            <a:endParaRPr lang="en-US"/>
          </a:p>
        </p:txBody>
      </p:sp>
    </p:spTree>
    <p:extLst>
      <p:ext uri="{BB962C8B-B14F-4D97-AF65-F5344CB8AC3E}">
        <p14:creationId xmlns:p14="http://schemas.microsoft.com/office/powerpoint/2010/main" val="1884646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766763"/>
            <a:ext cx="5524500" cy="3108325"/>
          </a:xfrm>
        </p:spPr>
      </p:sp>
      <p:sp>
        <p:nvSpPr>
          <p:cNvPr id="3" name="Notes Placeholder 2"/>
          <p:cNvSpPr>
            <a:spLocks noGrp="1"/>
          </p:cNvSpPr>
          <p:nvPr>
            <p:ph type="body" idx="1"/>
          </p:nvPr>
        </p:nvSpPr>
        <p:spPr/>
        <p:txBody>
          <a:bodyPr/>
          <a:lstStyle/>
          <a:p>
            <a:pPr marL="0" marR="0" lvl="0" indent="0" algn="l" defTabSz="1357192" rtl="0" eaLnBrk="1" fontAlgn="auto" latinLnBrk="0" hangingPunct="1">
              <a:lnSpc>
                <a:spcPct val="100000"/>
              </a:lnSpc>
              <a:spcBef>
                <a:spcPts val="0"/>
              </a:spcBef>
              <a:spcAft>
                <a:spcPts val="0"/>
              </a:spcAft>
              <a:buClrTx/>
              <a:buSzTx/>
              <a:buFontTx/>
              <a:buNone/>
              <a:tabLst/>
              <a:defRPr/>
            </a:pPr>
            <a:r>
              <a:rPr lang="en-US" b="0" dirty="0" err="1"/>
              <a:t>Image:</a:t>
            </a:r>
            <a:r>
              <a:rPr lang="en-US" b="0" dirty="0" err="1">
                <a:hlinkClick r:id="rId3"/>
              </a:rPr>
              <a:t>https</a:t>
            </a:r>
            <a:r>
              <a:rPr lang="en-US" b="0" dirty="0">
                <a:hlinkClick r:id="rId3"/>
              </a:rPr>
              <a:t>://www.flickr.com/photos/gawthrop/8273046981/</a:t>
            </a:r>
            <a:r>
              <a:rPr lang="en-US" b="0" dirty="0"/>
              <a:t> by Peter </a:t>
            </a:r>
            <a:r>
              <a:rPr lang="en-US" b="0" dirty="0" err="1"/>
              <a:t>Gawthrop</a:t>
            </a:r>
            <a:r>
              <a:rPr lang="en-US" b="0" dirty="0"/>
              <a:t>/</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endParaRPr lang="en-US" b="0" dirty="0"/>
          </a:p>
          <a:p>
            <a:pPr>
              <a:defRPr/>
            </a:pPr>
            <a:r>
              <a:rPr lang="en-US" kern="1200" dirty="0">
                <a:effectLst/>
              </a:rPr>
              <a:t>Connaway, Lynn Silipigni, John M. Budd, and Thomas R.</a:t>
            </a:r>
            <a:r>
              <a:rPr lang="en-US" dirty="0"/>
              <a:t> </a:t>
            </a:r>
            <a:r>
              <a:rPr lang="en-US" kern="1200" dirty="0" err="1">
                <a:effectLst/>
              </a:rPr>
              <a:t>Kochtanek</a:t>
            </a:r>
            <a:r>
              <a:rPr lang="en-US" kern="1200" dirty="0">
                <a:effectLst/>
              </a:rPr>
              <a:t>. 1995. “An Investigation of the Use of an Online Catalog: User Characteristics and Transaction Log Analysis.”</a:t>
            </a:r>
            <a:r>
              <a:rPr lang="en-US" dirty="0"/>
              <a:t> </a:t>
            </a:r>
            <a:r>
              <a:rPr lang="en-US" i="1" kern="1200" dirty="0">
                <a:effectLst/>
              </a:rPr>
              <a:t>Library Resources </a:t>
            </a:r>
            <a:r>
              <a:rPr lang="en-US" i="1" dirty="0"/>
              <a:t>and </a:t>
            </a:r>
            <a:r>
              <a:rPr lang="en-US" i="1" kern="1200" dirty="0">
                <a:effectLst/>
              </a:rPr>
              <a:t>Technical Services</a:t>
            </a:r>
            <a:r>
              <a:rPr lang="en-US" dirty="0"/>
              <a:t> </a:t>
            </a:r>
            <a:r>
              <a:rPr lang="en-US" kern="1200" dirty="0">
                <a:effectLst/>
              </a:rPr>
              <a:t>39</a:t>
            </a:r>
            <a:r>
              <a:rPr lang="en-US" dirty="0"/>
              <a:t>, no.</a:t>
            </a:r>
            <a:r>
              <a:rPr lang="en-US" kern="1200" dirty="0">
                <a:effectLst/>
              </a:rPr>
              <a:t> 2</a:t>
            </a:r>
            <a:r>
              <a:rPr lang="en-US" dirty="0"/>
              <a:t>: </a:t>
            </a:r>
            <a:r>
              <a:rPr lang="en-US" kern="1200" dirty="0">
                <a:effectLst/>
              </a:rPr>
              <a:t>142–152.</a:t>
            </a:r>
            <a:r>
              <a:rPr lang="en-US" dirty="0"/>
              <a:t>  </a:t>
            </a:r>
            <a:endParaRPr lang="en-US" dirty="0">
              <a:ea typeface="+mn-ea"/>
              <a:cs typeface="+mn-cs"/>
            </a:endParaRPr>
          </a:p>
          <a:p>
            <a:endParaRPr lang="en-US" dirty="0"/>
          </a:p>
        </p:txBody>
      </p:sp>
      <p:sp>
        <p:nvSpPr>
          <p:cNvPr id="4" name="Slide Number Placeholder 3"/>
          <p:cNvSpPr>
            <a:spLocks noGrp="1"/>
          </p:cNvSpPr>
          <p:nvPr>
            <p:ph type="sldNum" sz="quarter" idx="5"/>
          </p:nvPr>
        </p:nvSpPr>
        <p:spPr/>
        <p:txBody>
          <a:bodyPr/>
          <a:lstStyle/>
          <a:p>
            <a:fld id="{413147EF-3021-45A5-9913-DFA74141326A}" type="slidenum">
              <a:rPr lang="en-US" smtClean="0"/>
              <a:t>12</a:t>
            </a:fld>
            <a:endParaRPr lang="en-US"/>
          </a:p>
        </p:txBody>
      </p:sp>
    </p:spTree>
    <p:extLst>
      <p:ext uri="{BB962C8B-B14F-4D97-AF65-F5344CB8AC3E}">
        <p14:creationId xmlns:p14="http://schemas.microsoft.com/office/powerpoint/2010/main" val="363651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766763"/>
            <a:ext cx="5229225" cy="2941637"/>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err="1"/>
              <a:t>Image:</a:t>
            </a:r>
            <a:r>
              <a:rPr lang="en-US" b="0" dirty="0" err="1">
                <a:hlinkClick r:id="rId3"/>
              </a:rPr>
              <a:t>https</a:t>
            </a:r>
            <a:r>
              <a:rPr lang="en-US" b="0" dirty="0">
                <a:hlinkClick r:id="rId3"/>
              </a:rPr>
              <a:t>://www.flickr.com/photos/gawthrop/8274042600/</a:t>
            </a:r>
            <a:r>
              <a:rPr lang="en-US" b="0" dirty="0"/>
              <a:t>by Peter </a:t>
            </a:r>
            <a:r>
              <a:rPr lang="en-US" b="0" dirty="0" err="1"/>
              <a:t>Gawthrop</a:t>
            </a:r>
            <a:r>
              <a:rPr lang="en-US" b="0" dirty="0"/>
              <a:t>/</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p>
        </p:txBody>
      </p:sp>
      <p:sp>
        <p:nvSpPr>
          <p:cNvPr id="4" name="Slide Number Placeholder 3"/>
          <p:cNvSpPr>
            <a:spLocks noGrp="1"/>
          </p:cNvSpPr>
          <p:nvPr>
            <p:ph type="sldNum" sz="quarter" idx="5"/>
          </p:nvPr>
        </p:nvSpPr>
        <p:spPr/>
        <p:txBody>
          <a:bodyPr/>
          <a:lstStyle/>
          <a:p>
            <a:fld id="{C0B51768-C57D-48A5-83AB-F6E7E8AAB26A}" type="slidenum">
              <a:rPr lang="en-US" smtClean="0"/>
              <a:t>13</a:t>
            </a:fld>
            <a:endParaRPr lang="en-US"/>
          </a:p>
        </p:txBody>
      </p:sp>
    </p:spTree>
    <p:extLst>
      <p:ext uri="{BB962C8B-B14F-4D97-AF65-F5344CB8AC3E}">
        <p14:creationId xmlns:p14="http://schemas.microsoft.com/office/powerpoint/2010/main" val="19752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766763"/>
            <a:ext cx="5541963" cy="3117850"/>
          </a:xfrm>
        </p:spPr>
      </p:sp>
      <p:sp>
        <p:nvSpPr>
          <p:cNvPr id="3" name="Notes Placeholder 2"/>
          <p:cNvSpPr>
            <a:spLocks noGrp="1"/>
          </p:cNvSpPr>
          <p:nvPr>
            <p:ph type="body" idx="1"/>
          </p:nvPr>
        </p:nvSpPr>
        <p:spPr/>
        <p:txBody>
          <a:bodyPr/>
          <a:lstStyle/>
          <a:p>
            <a:r>
              <a:rPr lang="en-US" dirty="0"/>
              <a:t>We started by analyzing the data that was already available to us—search logs from </a:t>
            </a:r>
            <a:r>
              <a:rPr lang="en-US" dirty="0" err="1"/>
              <a:t>WorldCat</a:t>
            </a:r>
            <a:r>
              <a:rPr lang="en-US" dirty="0"/>
              <a:t> Discovery.</a:t>
            </a:r>
          </a:p>
          <a:p>
            <a:endParaRPr lang="en-US" dirty="0"/>
          </a:p>
          <a:p>
            <a:r>
              <a:rPr lang="en-US" dirty="0"/>
              <a:t>Benefit: “One gets real behaviors from real users using real systems interacting with real information. Log analysis is everything that a lab study is not.” (Jansen 2017, 349)</a:t>
            </a:r>
          </a:p>
          <a:p>
            <a:endParaRPr lang="en-US" dirty="0"/>
          </a:p>
          <a:p>
            <a:r>
              <a:rPr lang="en-US" dirty="0"/>
              <a:t>Caveat: Log data is trace data, meaning it is a trace left behind of what a user did, and it must be interpreted. </a:t>
            </a:r>
          </a:p>
          <a:p>
            <a:endParaRPr lang="en-US" dirty="0"/>
          </a:p>
          <a:p>
            <a:r>
              <a:rPr lang="en-US" dirty="0"/>
              <a:t>Jansen, Bernard J. 2017. “Log Analysis.” In </a:t>
            </a:r>
            <a:r>
              <a:rPr lang="en-US" i="1" dirty="0"/>
              <a:t>Research Methods for Library and Information Science</a:t>
            </a:r>
            <a:r>
              <a:rPr lang="en-US" dirty="0"/>
              <a:t>, 6th ed., edited by Lynn Silipigni Connaway and Marie L. Radford, 348-349. Santa Barbara, CA: Libraries Unlimited. </a:t>
            </a:r>
          </a:p>
          <a:p>
            <a:endParaRPr lang="en-US" dirty="0"/>
          </a:p>
        </p:txBody>
      </p:sp>
      <p:sp>
        <p:nvSpPr>
          <p:cNvPr id="4" name="Slide Number Placeholder 3"/>
          <p:cNvSpPr>
            <a:spLocks noGrp="1"/>
          </p:cNvSpPr>
          <p:nvPr>
            <p:ph type="sldNum" sz="quarter" idx="5"/>
          </p:nvPr>
        </p:nvSpPr>
        <p:spPr/>
        <p:txBody>
          <a:bodyPr/>
          <a:lstStyle/>
          <a:p>
            <a:fld id="{ABA2AC9B-B5FB-46DE-B115-5EF706C9C407}" type="slidenum">
              <a:rPr lang="en-US" smtClean="0"/>
              <a:t>14</a:t>
            </a:fld>
            <a:endParaRPr lang="en-US"/>
          </a:p>
        </p:txBody>
      </p:sp>
    </p:spTree>
    <p:extLst>
      <p:ext uri="{BB962C8B-B14F-4D97-AF65-F5344CB8AC3E}">
        <p14:creationId xmlns:p14="http://schemas.microsoft.com/office/powerpoint/2010/main" val="426460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25" y="679450"/>
            <a:ext cx="5391150" cy="3032125"/>
          </a:xfrm>
        </p:spPr>
      </p:sp>
      <p:sp>
        <p:nvSpPr>
          <p:cNvPr id="3" name="Notes Placeholder 2"/>
          <p:cNvSpPr>
            <a:spLocks noGrp="1"/>
          </p:cNvSpPr>
          <p:nvPr>
            <p:ph type="body" idx="1"/>
          </p:nvPr>
        </p:nvSpPr>
        <p:spPr>
          <a:xfrm>
            <a:off x="368492" y="4046897"/>
            <a:ext cx="6318912" cy="4482955"/>
          </a:xfrm>
        </p:spPr>
        <p:txBody>
          <a:bodyPr/>
          <a:lstStyle/>
          <a:p>
            <a:r>
              <a:rPr lang="en-US" sz="1100" dirty="0"/>
              <a:t>One of the first things that we had to establish was what the search logs could tell us about user behavior. So we looked manually at some logs to determine what type of information we could glean. The logs could tell us:</a:t>
            </a:r>
          </a:p>
          <a:p>
            <a:pPr marL="565497" indent="-565497">
              <a:buFont typeface="Arial" panose="020B0604020202020204" pitchFamily="34" charset="0"/>
              <a:buChar char="•"/>
            </a:pPr>
            <a:r>
              <a:rPr lang="en-US" sz="1100" dirty="0"/>
              <a:t>Type of search (index)</a:t>
            </a:r>
          </a:p>
          <a:p>
            <a:pPr marL="565497" indent="-565497">
              <a:buFont typeface="Arial" panose="020B0604020202020204" pitchFamily="34" charset="0"/>
              <a:buChar char="•"/>
            </a:pPr>
            <a:r>
              <a:rPr lang="en-US" sz="1100" dirty="0"/>
              <a:t>Search terms/string</a:t>
            </a:r>
          </a:p>
          <a:p>
            <a:pPr marL="565497" indent="-565497">
              <a:buFont typeface="Arial" panose="020B0604020202020204" pitchFamily="34" charset="0"/>
              <a:buChar char="•"/>
            </a:pPr>
            <a:r>
              <a:rPr lang="en-US" sz="1100" dirty="0"/>
              <a:t>Elements of the system interacted with, in this case the autosuggest feature</a:t>
            </a:r>
          </a:p>
          <a:p>
            <a:pPr marL="565497" indent="-565497">
              <a:buFont typeface="Arial" panose="020B0604020202020204" pitchFamily="34" charset="0"/>
              <a:buChar char="•"/>
            </a:pPr>
            <a:r>
              <a:rPr lang="en-US" sz="1100" dirty="0"/>
              <a:t>Evolution of searches in a search session</a:t>
            </a:r>
          </a:p>
          <a:p>
            <a:pPr marL="565497" indent="-565497">
              <a:buFont typeface="Arial" panose="020B0604020202020204" pitchFamily="34" charset="0"/>
              <a:buChar char="•"/>
            </a:pPr>
            <a:endParaRPr lang="en-US" sz="1100" dirty="0"/>
          </a:p>
          <a:p>
            <a:r>
              <a:rPr lang="en-US" sz="1100" dirty="0"/>
              <a:t>Part of this process was working with libraries to recruit participants so we could connect logs with the users who created them. Logs in the system are anonymous—they can’t be tied to the user who generated them. The participants we recruited gave us the ID from their search, which we then used to pull all of the log events associated with that search. </a:t>
            </a:r>
          </a:p>
          <a:p>
            <a:endParaRPr lang="en-US" sz="1100" dirty="0"/>
          </a:p>
          <a:p>
            <a:r>
              <a:rPr lang="en-US" sz="1100" dirty="0"/>
              <a:t>On the left-hand side of this slide you can (maybe) see the search log for this participant, CBU09. What we found in interpreting the logs was that this participant started with a mistyped keyword search that returned 0 results. They corrected their spelling and returned over 700,000 results. They then began typing an additional word into their keyword search and selected one of the autosuggested keyword phrases, returning just under 2,000 results. Once we had interpreted the participant logs, we used that information to build an interview protocol. Peggy will talk about the interview process a little later.</a:t>
            </a:r>
          </a:p>
          <a:p>
            <a:endParaRPr lang="en-US" sz="1100" dirty="0"/>
          </a:p>
          <a:p>
            <a:r>
              <a:rPr lang="en-US" sz="1100" dirty="0"/>
              <a:t>CBU09 - Female, 19-25, undergraduate, humanities, Christian Brothers University</a:t>
            </a:r>
          </a:p>
        </p:txBody>
      </p:sp>
      <p:sp>
        <p:nvSpPr>
          <p:cNvPr id="4" name="Slide Number Placeholder 3"/>
          <p:cNvSpPr>
            <a:spLocks noGrp="1"/>
          </p:cNvSpPr>
          <p:nvPr>
            <p:ph type="sldNum" sz="quarter" idx="5"/>
          </p:nvPr>
        </p:nvSpPr>
        <p:spPr/>
        <p:txBody>
          <a:bodyPr/>
          <a:lstStyle/>
          <a:p>
            <a:fld id="{413147EF-3021-45A5-9913-DFA74141326A}" type="slidenum">
              <a:rPr lang="en-US" smtClean="0"/>
              <a:t>15</a:t>
            </a:fld>
            <a:endParaRPr lang="en-US"/>
          </a:p>
        </p:txBody>
      </p:sp>
    </p:spTree>
    <p:extLst>
      <p:ext uri="{BB962C8B-B14F-4D97-AF65-F5344CB8AC3E}">
        <p14:creationId xmlns:p14="http://schemas.microsoft.com/office/powerpoint/2010/main" val="3331667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766763"/>
            <a:ext cx="5194300" cy="2922587"/>
          </a:xfrm>
        </p:spPr>
      </p:sp>
      <p:sp>
        <p:nvSpPr>
          <p:cNvPr id="3" name="Notes Placeholder 2"/>
          <p:cNvSpPr>
            <a:spLocks noGrp="1"/>
          </p:cNvSpPr>
          <p:nvPr>
            <p:ph type="body" idx="1"/>
          </p:nvPr>
        </p:nvSpPr>
        <p:spPr>
          <a:xfrm>
            <a:off x="262467" y="3689351"/>
            <a:ext cx="6426199" cy="5344582"/>
          </a:xfrm>
        </p:spPr>
        <p:txBody>
          <a:bodyPr/>
          <a:lstStyle/>
          <a:p>
            <a:pPr defTabSz="1809589">
              <a:defRPr/>
            </a:pPr>
            <a:r>
              <a:rPr lang="en-US" sz="1200" dirty="0"/>
              <a:t>One of the things that CBU09’s search session demonstrates are the different ways in which users can go about evolving a search during a single session. In order to perform bulk analysis of the search logs, which we wanted to do to be able to provide context for our interview data, we needed to be able to distinguish those different techniques quantitatively. </a:t>
            </a:r>
          </a:p>
          <a:p>
            <a:pPr defTabSz="1809589">
              <a:defRPr/>
            </a:pPr>
            <a:endParaRPr lang="en-US" sz="1200" dirty="0"/>
          </a:p>
          <a:p>
            <a:pPr defTabSz="1809589">
              <a:defRPr/>
            </a:pPr>
            <a:r>
              <a:rPr lang="en-US" sz="1200" dirty="0"/>
              <a:t>Based on quantitative analysis that was manually reviewed, we established the three categories you see here. </a:t>
            </a:r>
          </a:p>
          <a:p>
            <a:pPr defTabSz="1809589">
              <a:defRPr/>
            </a:pPr>
            <a:endParaRPr lang="en-US" sz="1200" dirty="0"/>
          </a:p>
          <a:p>
            <a:pPr defTabSz="1809589">
              <a:defRPr/>
            </a:pPr>
            <a:r>
              <a:rPr lang="en-US" sz="1200" dirty="0"/>
              <a:t>A corrected search was defined as being more than 90% similar to a previous search string. That primarily includes misspellings, as seen in step 2 of CBU09’s search. </a:t>
            </a:r>
          </a:p>
          <a:p>
            <a:pPr defTabSz="1809589">
              <a:defRPr/>
            </a:pPr>
            <a:endParaRPr lang="en-US" sz="1200" dirty="0"/>
          </a:p>
          <a:p>
            <a:pPr defTabSz="1809589">
              <a:defRPr/>
            </a:pPr>
            <a:r>
              <a:rPr lang="en-US" sz="1200" dirty="0"/>
              <a:t>A refined search was defined at 80-90% similarity, but in manually reviewing, we also determined the need to include any instance in which the first search string was contained in the second search string or the search string remained the same but the index was changed. You saw this in steps 3 and 4 of CBU09’s search. </a:t>
            </a:r>
          </a:p>
          <a:p>
            <a:pPr defTabSz="1809589">
              <a:defRPr/>
            </a:pPr>
            <a:endParaRPr lang="en-US" sz="1200" dirty="0"/>
          </a:p>
          <a:p>
            <a:pPr defTabSz="1809589">
              <a:defRPr/>
            </a:pPr>
            <a:r>
              <a:rPr lang="en-US" sz="1200" dirty="0"/>
              <a:t>The final category we established was a new search, which showed less than 80% similarity with the previous search string. We want to emphasize that this does not necessarily mean that they began searching for a different topic or type of material (although it certainly could). Instead, it represents a search where they changed tactics and began searching using a new or meaningfully different search string.</a:t>
            </a:r>
          </a:p>
        </p:txBody>
      </p:sp>
      <p:sp>
        <p:nvSpPr>
          <p:cNvPr id="4" name="Slide Number Placeholder 3"/>
          <p:cNvSpPr>
            <a:spLocks noGrp="1"/>
          </p:cNvSpPr>
          <p:nvPr>
            <p:ph type="sldNum" sz="quarter" idx="5"/>
          </p:nvPr>
        </p:nvSpPr>
        <p:spPr/>
        <p:txBody>
          <a:bodyPr/>
          <a:lstStyle/>
          <a:p>
            <a:fld id="{ABA2AC9B-B5FB-46DE-B115-5EF706C9C407}" type="slidenum">
              <a:rPr lang="en-US" smtClean="0"/>
              <a:t>16</a:t>
            </a:fld>
            <a:endParaRPr lang="en-US"/>
          </a:p>
        </p:txBody>
      </p:sp>
    </p:spTree>
    <p:extLst>
      <p:ext uri="{BB962C8B-B14F-4D97-AF65-F5344CB8AC3E}">
        <p14:creationId xmlns:p14="http://schemas.microsoft.com/office/powerpoint/2010/main" val="1343275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4550" y="766763"/>
            <a:ext cx="5324475" cy="2995612"/>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err="1">
                <a:latin typeface="Arial" panose="020B0604020202020204" pitchFamily="34" charset="0"/>
                <a:cs typeface="Arial" panose="020B0604020202020204" pitchFamily="34" charset="0"/>
              </a:rPr>
              <a:t>Image:</a:t>
            </a:r>
            <a:r>
              <a:rPr lang="en-US" b="0" dirty="0" err="1">
                <a:hlinkClick r:id="rId3"/>
              </a:rPr>
              <a:t>https</a:t>
            </a:r>
            <a:r>
              <a:rPr lang="en-US" b="0" dirty="0">
                <a:hlinkClick r:id="rId3"/>
              </a:rPr>
              <a:t>://www.flickr.com/photos/claudine/8344927130/</a:t>
            </a:r>
            <a:r>
              <a:rPr lang="en-US" b="0" dirty="0"/>
              <a:t>claundice/</a:t>
            </a:r>
            <a:r>
              <a:rPr lang="en-US" sz="1400" b="0" i="0" kern="1200" dirty="0">
                <a:solidFill>
                  <a:schemeClr val="tx1"/>
                </a:solidFill>
                <a:effectLst/>
                <a:latin typeface="Arial" panose="020B0604020202020204" pitchFamily="34" charset="0"/>
                <a:ea typeface="+mn-ea"/>
                <a:cs typeface="Arial" panose="020B0604020202020204" pitchFamily="34" charset="0"/>
              </a:rPr>
              <a:t>CC BY-SA 2.0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Once we had established those categories, we could begin looking at the overall patterns in our search logs. For the bulk log analysis, we looked at all of the logs in the Discovery system for April of 2018. We found that on average, a search session lasted 5 minutes and contained just over two searches, with an average of about 5 words per search. Twelve percent of sessions showed search refinements and 33% of sessions showed multiple searches.</a:t>
            </a:r>
          </a:p>
        </p:txBody>
      </p:sp>
      <p:sp>
        <p:nvSpPr>
          <p:cNvPr id="4" name="Slide Number Placeholder 3"/>
          <p:cNvSpPr>
            <a:spLocks noGrp="1"/>
          </p:cNvSpPr>
          <p:nvPr>
            <p:ph type="sldNum" sz="quarter" idx="5"/>
          </p:nvPr>
        </p:nvSpPr>
        <p:spPr/>
        <p:txBody>
          <a:bodyPr/>
          <a:lstStyle/>
          <a:p>
            <a:fld id="{413147EF-3021-45A5-9913-DFA74141326A}" type="slidenum">
              <a:rPr lang="en-US" smtClean="0"/>
              <a:t>17</a:t>
            </a:fld>
            <a:endParaRPr lang="en-US"/>
          </a:p>
        </p:txBody>
      </p:sp>
    </p:spTree>
    <p:extLst>
      <p:ext uri="{BB962C8B-B14F-4D97-AF65-F5344CB8AC3E}">
        <p14:creationId xmlns:p14="http://schemas.microsoft.com/office/powerpoint/2010/main" val="2426735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730250"/>
            <a:ext cx="5349875" cy="3009900"/>
          </a:xfrm>
        </p:spPr>
      </p:sp>
      <p:sp>
        <p:nvSpPr>
          <p:cNvPr id="3" name="Notes Placeholder 2"/>
          <p:cNvSpPr>
            <a:spLocks noGrp="1"/>
          </p:cNvSpPr>
          <p:nvPr>
            <p:ph type="body" idx="1"/>
          </p:nvPr>
        </p:nvSpPr>
        <p:spPr>
          <a:xfrm>
            <a:off x="530653" y="3922295"/>
            <a:ext cx="5918275" cy="4644189"/>
          </a:xfrm>
        </p:spPr>
        <p:txBody>
          <a:bodyPr/>
          <a:lstStyle/>
          <a:p>
            <a:r>
              <a:rPr lang="en-US" sz="1200" dirty="0"/>
              <a:t>Log events for last requests and for the full sessions were categorized in the following way:</a:t>
            </a:r>
          </a:p>
          <a:p>
            <a:endParaRPr lang="en-US" sz="1200" dirty="0"/>
          </a:p>
          <a:p>
            <a:pPr marL="459938" indent="-459938">
              <a:buAutoNum type="arabicPeriod"/>
            </a:pPr>
            <a:r>
              <a:rPr lang="en-US" sz="1200" dirty="0"/>
              <a:t>Online Access Attempt:</a:t>
            </a:r>
            <a:r>
              <a:rPr lang="en-US" sz="1200" i="1" dirty="0"/>
              <a:t> </a:t>
            </a:r>
            <a:r>
              <a:rPr lang="en-US" sz="1200" dirty="0"/>
              <a:t>The user clicked an item or made a request to digitally access the full text of the item. </a:t>
            </a:r>
          </a:p>
          <a:p>
            <a:pPr marL="459938" indent="-459938">
              <a:buAutoNum type="arabicPeriod"/>
            </a:pPr>
            <a:r>
              <a:rPr lang="en-US" sz="1200" dirty="0"/>
              <a:t>Physical Access Attempt: The user clicked an item or made a request to place a hold on a physical copy of the item. </a:t>
            </a:r>
          </a:p>
          <a:p>
            <a:pPr marL="459938" indent="-459938">
              <a:buAutoNum type="arabicPeriod"/>
            </a:pPr>
            <a:r>
              <a:rPr lang="en-US" sz="1200" dirty="0"/>
              <a:t>Physical Access Option: Some users left the system after looking at holdings. In these cases, users were in a place in the system where they were able to identify the physical item call number and/or location. The interviews revealed that at least some of the participants looked for the item on the library shelf at this point. Since logs cannot reveal what users did after leaving the system, these users were categorized as having the option to physically access the item. </a:t>
            </a:r>
          </a:p>
          <a:p>
            <a:pPr marL="459938" indent="-459938">
              <a:buAutoNum type="arabicPeriod"/>
            </a:pPr>
            <a:r>
              <a:rPr lang="en-US" sz="1200" dirty="0"/>
              <a:t>Attempt to Save: The user made an attempt to export or otherwise save the citation. </a:t>
            </a:r>
          </a:p>
          <a:p>
            <a:pPr marL="459938" indent="-459938">
              <a:buAutoNum type="arabicPeriod"/>
            </a:pPr>
            <a:r>
              <a:rPr lang="en-US" sz="1200" dirty="0"/>
              <a:t>Search Results: The user made a request for search results. This could include a new search, refinement of an existing search, or the addition of limiters. </a:t>
            </a:r>
          </a:p>
          <a:p>
            <a:pPr marL="459938" indent="-459938">
              <a:buAutoNum type="arabicPeriod"/>
            </a:pPr>
            <a:r>
              <a:rPr lang="en-US" sz="1200" dirty="0"/>
              <a:t>Other:</a:t>
            </a:r>
            <a:r>
              <a:rPr lang="en-US" sz="1200" i="1" dirty="0"/>
              <a:t> </a:t>
            </a:r>
            <a:r>
              <a:rPr lang="en-US" sz="1200" dirty="0"/>
              <a:t>These requests and click events did not fit cleanly into any category, and there were no overarching themes to them.</a:t>
            </a:r>
          </a:p>
        </p:txBody>
      </p:sp>
      <p:sp>
        <p:nvSpPr>
          <p:cNvPr id="4" name="Slide Number Placeholder 3"/>
          <p:cNvSpPr>
            <a:spLocks noGrp="1"/>
          </p:cNvSpPr>
          <p:nvPr>
            <p:ph type="sldNum" sz="quarter" idx="5"/>
          </p:nvPr>
        </p:nvSpPr>
        <p:spPr/>
        <p:txBody>
          <a:bodyPr/>
          <a:lstStyle/>
          <a:p>
            <a:fld id="{ABA2AC9B-B5FB-46DE-B115-5EF706C9C407}" type="slidenum">
              <a:rPr lang="en-US" smtClean="0"/>
              <a:t>18</a:t>
            </a:fld>
            <a:endParaRPr lang="en-US"/>
          </a:p>
        </p:txBody>
      </p:sp>
    </p:spTree>
    <p:extLst>
      <p:ext uri="{BB962C8B-B14F-4D97-AF65-F5344CB8AC3E}">
        <p14:creationId xmlns:p14="http://schemas.microsoft.com/office/powerpoint/2010/main" val="777265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766763"/>
            <a:ext cx="5503863" cy="3095625"/>
          </a:xfrm>
        </p:spPr>
      </p:sp>
      <p:sp>
        <p:nvSpPr>
          <p:cNvPr id="3" name="Notes Placeholder 2"/>
          <p:cNvSpPr>
            <a:spLocks noGrp="1"/>
          </p:cNvSpPr>
          <p:nvPr>
            <p:ph type="body" idx="1"/>
          </p:nvPr>
        </p:nvSpPr>
        <p:spPr/>
        <p:txBody>
          <a:bodyPr/>
          <a:lstStyle/>
          <a:p>
            <a:pPr defTabSz="1843972"/>
            <a:r>
              <a:rPr lang="en-US" dirty="0">
                <a:latin typeface="Arial" panose="020B0604020202020204" pitchFamily="34" charset="0"/>
                <a:cs typeface="Arial" panose="020B0604020202020204" pitchFamily="34" charset="0"/>
              </a:rPr>
              <a:t>While 54% of the total click events were to generate search results, only 39% of users left on a search results page. More than 50% of users left the system with a request to access an item online, an attempt to access an item physically, or an option to find its physical location. This discrepancy between all request categories and last request categories suggests that users were more likely to leave the system on a successful note. However, it cannot be determined whether the access attempts were successful, so conclusions must be made cautiously.  </a:t>
            </a:r>
          </a:p>
          <a:p>
            <a:endParaRPr lang="en-US" dirty="0"/>
          </a:p>
        </p:txBody>
      </p:sp>
      <p:sp>
        <p:nvSpPr>
          <p:cNvPr id="4" name="Slide Number Placeholder 3"/>
          <p:cNvSpPr>
            <a:spLocks noGrp="1"/>
          </p:cNvSpPr>
          <p:nvPr>
            <p:ph type="sldNum" sz="quarter" idx="5"/>
          </p:nvPr>
        </p:nvSpPr>
        <p:spPr/>
        <p:txBody>
          <a:bodyPr/>
          <a:lstStyle/>
          <a:p>
            <a:fld id="{C0B51768-C57D-48A5-83AB-F6E7E8AAB26A}" type="slidenum">
              <a:rPr lang="en-US" smtClean="0"/>
              <a:t>19</a:t>
            </a:fld>
            <a:endParaRPr lang="en-US"/>
          </a:p>
        </p:txBody>
      </p:sp>
    </p:spTree>
    <p:extLst>
      <p:ext uri="{BB962C8B-B14F-4D97-AF65-F5344CB8AC3E}">
        <p14:creationId xmlns:p14="http://schemas.microsoft.com/office/powerpoint/2010/main" val="424449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DF69CF-F440-4437-AB01-90325A64F99B}"/>
              </a:ext>
            </a:extLst>
          </p:cNvPr>
          <p:cNvSpPr>
            <a:spLocks noGrp="1"/>
          </p:cNvSpPr>
          <p:nvPr>
            <p:ph type="body" idx="1"/>
          </p:nvPr>
        </p:nvSpPr>
        <p:spPr/>
        <p:txBody>
          <a:bodyPr/>
          <a:lstStyle/>
          <a:p>
            <a:pPr lvl="0"/>
            <a:endParaRPr lang="en-US" dirty="0"/>
          </a:p>
          <a:p>
            <a:pPr lvl="0"/>
            <a:r>
              <a:rPr lang="en-US" dirty="0"/>
              <a:t>Case, D. O., &amp; Given, L. S. (2016). Looking for information: A survey of research on information seeking, needs, and </a:t>
            </a:r>
            <a:r>
              <a:rPr lang="en-US" dirty="0" err="1"/>
              <a:t>behaviour</a:t>
            </a:r>
            <a:r>
              <a:rPr lang="en-US" dirty="0"/>
              <a:t>. Bingley, UK: Emerald.</a:t>
            </a:r>
          </a:p>
          <a:p>
            <a:pPr lvl="0"/>
            <a:endParaRPr lang="en-US" dirty="0"/>
          </a:p>
          <a:p>
            <a:pPr lvl="0"/>
            <a:r>
              <a:rPr lang="en-US" dirty="0"/>
              <a:t>Image: </a:t>
            </a:r>
            <a:r>
              <a:rPr lang="en-US" dirty="0">
                <a:hlinkClick r:id="rId3"/>
              </a:rPr>
              <a:t>https://www.flickr.com/photos/froderik/9355085596/</a:t>
            </a:r>
            <a:r>
              <a:rPr lang="en-US" dirty="0"/>
              <a:t> by Fredrik </a:t>
            </a:r>
            <a:r>
              <a:rPr lang="en-US" dirty="0" err="1"/>
              <a:t>Rubensson</a:t>
            </a:r>
            <a:r>
              <a:rPr lang="en-US" dirty="0"/>
              <a:t>/CC BY-SA 2.0</a:t>
            </a:r>
          </a:p>
          <a:p>
            <a:pPr lvl="0"/>
            <a:endParaRPr lang="en-US" dirty="0"/>
          </a:p>
          <a:p>
            <a:pPr lvl="0"/>
            <a:endParaRPr lang="en-US" dirty="0"/>
          </a:p>
        </p:txBody>
      </p:sp>
      <p:sp>
        <p:nvSpPr>
          <p:cNvPr id="5" name="Slide Image Placeholder 4">
            <a:extLst>
              <a:ext uri="{FF2B5EF4-FFF2-40B4-BE49-F238E27FC236}">
                <a16:creationId xmlns:a16="http://schemas.microsoft.com/office/drawing/2014/main" id="{8F3EFA80-4A44-438E-99E1-3CC51FFA537B}"/>
              </a:ext>
            </a:extLst>
          </p:cNvPr>
          <p:cNvSpPr>
            <a:spLocks noGrp="1" noRot="1" noChangeAspect="1"/>
          </p:cNvSpPr>
          <p:nvPr>
            <p:ph type="sldImg"/>
          </p:nvPr>
        </p:nvSpPr>
        <p:spPr/>
      </p:sp>
      <p:sp>
        <p:nvSpPr>
          <p:cNvPr id="6" name="Slide Number Placeholder 5">
            <a:extLst>
              <a:ext uri="{FF2B5EF4-FFF2-40B4-BE49-F238E27FC236}">
                <a16:creationId xmlns:a16="http://schemas.microsoft.com/office/drawing/2014/main" id="{053E7F25-1FF9-44D8-B17D-88B2FFC793AC}"/>
              </a:ext>
            </a:extLst>
          </p:cNvPr>
          <p:cNvSpPr>
            <a:spLocks noGrp="1"/>
          </p:cNvSpPr>
          <p:nvPr>
            <p:ph type="sldNum" sz="quarter" idx="5"/>
          </p:nvPr>
        </p:nvSpPr>
        <p:spPr/>
        <p:txBody>
          <a:bodyPr/>
          <a:lstStyle/>
          <a:p>
            <a:fld id="{413147EF-3021-45A5-9913-DFA74141326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895350"/>
            <a:ext cx="5430837" cy="3054350"/>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13147EF-3021-45A5-9913-DFA74141326A}" type="slidenum">
              <a:rPr lang="en-US" smtClean="0"/>
              <a:t>20</a:t>
            </a:fld>
            <a:endParaRPr lang="en-US"/>
          </a:p>
        </p:txBody>
      </p:sp>
    </p:spTree>
    <p:extLst>
      <p:ext uri="{BB962C8B-B14F-4D97-AF65-F5344CB8AC3E}">
        <p14:creationId xmlns:p14="http://schemas.microsoft.com/office/powerpoint/2010/main" val="1211222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158750"/>
            <a:ext cx="5430837" cy="3054350"/>
          </a:xfrm>
        </p:spPr>
      </p:sp>
      <p:sp>
        <p:nvSpPr>
          <p:cNvPr id="3" name="Notes Placeholder 2"/>
          <p:cNvSpPr>
            <a:spLocks noGrp="1"/>
          </p:cNvSpPr>
          <p:nvPr>
            <p:ph type="body" idx="1"/>
          </p:nvPr>
        </p:nvSpPr>
        <p:spPr>
          <a:xfrm>
            <a:off x="457200" y="3310467"/>
            <a:ext cx="6324600" cy="5674783"/>
          </a:xfrm>
        </p:spPr>
        <p:txBody>
          <a:bodyPr/>
          <a:lstStyle/>
          <a:p>
            <a:r>
              <a:rPr lang="en-US" dirty="0">
                <a:latin typeface="Arial"/>
                <a:cs typeface="Arial"/>
              </a:rPr>
              <a:t>As mentioned earlier, our methodology consisted of both bulk log analysis and user interviews. We conducted semi-structured interviews, using the critical incident technique. How many of you are familiar with the critical incident technique? For those of you who aren't familiar with it, the critical incident technique is a methodology in which a subject is asked to reflect on a specific incident and discuss the cause, description and outcome of the incident as well as his/her feelings and perceptions of the </a:t>
            </a:r>
            <a:r>
              <a:rPr lang="en-US" dirty="0" err="1">
                <a:latin typeface="Arial"/>
                <a:cs typeface="Arial"/>
              </a:rPr>
              <a:t>situtation</a:t>
            </a:r>
            <a:r>
              <a:rPr lang="en-US" dirty="0">
                <a:latin typeface="Arial"/>
                <a:cs typeface="Arial"/>
              </a:rPr>
              <a:t>.</a:t>
            </a:r>
          </a:p>
          <a:p>
            <a:endParaRPr lang="en-US" dirty="0">
              <a:latin typeface="Arial"/>
              <a:cs typeface="Arial"/>
            </a:endParaRPr>
          </a:p>
          <a:p>
            <a:endParaRPr lang="en-US" dirty="0">
              <a:latin typeface="Arial"/>
              <a:cs typeface="Arial"/>
            </a:endParaRPr>
          </a:p>
          <a:p>
            <a:r>
              <a:rPr lang="en-US" dirty="0">
                <a:latin typeface="Arial"/>
                <a:cs typeface="Arial"/>
              </a:rPr>
              <a:t>Connaway, Lynn Silipigni, Chris Cyr, Brittany Brannon, Peggy Gallagher, and Erin Hood. 2019. “Speaking on the Record: Combining Interviews with Search Log Analysis in User Research.” ALISE/ProQuest Methodology Paper Competition Award Winner.   </a:t>
            </a:r>
            <a:endParaRPr lang="en-US" dirty="0"/>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 over methodology (semi-structured interviews with critical incident technique)</a:t>
            </a:r>
          </a:p>
          <a:p>
            <a:endParaRPr lang="en-US" dirty="0">
              <a:latin typeface="Arial" panose="020B0604020202020204" pitchFamily="34" charset="0"/>
              <a:cs typeface="Arial" panose="020B0604020202020204" pitchFamily="34" charset="0"/>
            </a:endParaRPr>
          </a:p>
          <a:p>
            <a:pPr defTabSz="1809589">
              <a:defRPr/>
            </a:pPr>
            <a:r>
              <a:rPr lang="en-US" dirty="0"/>
              <a:t>Connaway, Lynn Silipigni, and Marie L. Radford. 2018. </a:t>
            </a:r>
            <a:r>
              <a:rPr lang="en-US" i="1" dirty="0"/>
              <a:t>Survey Research</a:t>
            </a:r>
            <a:r>
              <a:rPr lang="en-US" dirty="0"/>
              <a:t>. Webinar presented by ASIS&amp;T, January 23. </a:t>
            </a:r>
            <a:r>
              <a:rPr lang="en-US" dirty="0">
                <a:hlinkClick r:id="rId3"/>
              </a:rPr>
              <a:t>https://www.slideshare.net/LynnConnaway/survey-research-methods-with-lynn-silipigni-connaway</a:t>
            </a:r>
            <a:r>
              <a:rPr lang="en-US" dirty="0"/>
              <a:t> and </a:t>
            </a:r>
            <a:r>
              <a:rPr lang="en-US" dirty="0">
                <a:hlinkClick r:id="rId4"/>
              </a:rPr>
              <a:t>https://www.youtube.com/watch?v=4dlpAT7MXh0</a:t>
            </a:r>
            <a:r>
              <a:rPr lang="en-US" dirty="0"/>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0B51768-C57D-48A5-83AB-F6E7E8AAB26A}" type="slidenum">
              <a:rPr lang="en-US" smtClean="0"/>
              <a:t>21</a:t>
            </a:fld>
            <a:endParaRPr lang="en-US"/>
          </a:p>
        </p:txBody>
      </p:sp>
    </p:spTree>
    <p:extLst>
      <p:ext uri="{BB962C8B-B14F-4D97-AF65-F5344CB8AC3E}">
        <p14:creationId xmlns:p14="http://schemas.microsoft.com/office/powerpoint/2010/main" val="40246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6450" y="914400"/>
            <a:ext cx="5397500" cy="30353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err="1"/>
              <a:t>Image:</a:t>
            </a:r>
            <a:r>
              <a:rPr lang="en-US" b="0" dirty="0" err="1">
                <a:hlinkClick r:id="rId3"/>
              </a:rPr>
              <a:t>https</a:t>
            </a:r>
            <a:r>
              <a:rPr lang="en-US" b="0" dirty="0">
                <a:hlinkClick r:id="rId3"/>
              </a:rPr>
              <a:t>://www.flickr.com/photos/mattknox/2842537496/</a:t>
            </a:r>
            <a:r>
              <a:rPr lang="en-US" b="0" dirty="0"/>
              <a:t> by </a:t>
            </a:r>
            <a:r>
              <a:rPr lang="en-US" b="0" dirty="0" err="1"/>
              <a:t>Matthewknox</a:t>
            </a:r>
            <a:r>
              <a:rPr lang="en-US" b="0" dirty="0"/>
              <a:t>/</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dirty="0"/>
          </a:p>
          <a:p>
            <a:r>
              <a:rPr lang="en-US" dirty="0">
                <a:latin typeface="Arial"/>
                <a:cs typeface="Arial"/>
              </a:rPr>
              <a:t>We developed specific protocols for each of our interviewees based on what we learned from their search logs. The protocols included some standard questions such as what they were looking for and why, whether they were successful – for example, if they were doing a known-item search, did the item appear in their search results, and whether they were delighted and/or frustrated with their search experience.</a:t>
            </a:r>
            <a:endParaRPr lang="en-US" dirty="0"/>
          </a:p>
        </p:txBody>
      </p:sp>
      <p:sp>
        <p:nvSpPr>
          <p:cNvPr id="4" name="Slide Number Placeholder 3"/>
          <p:cNvSpPr>
            <a:spLocks noGrp="1"/>
          </p:cNvSpPr>
          <p:nvPr>
            <p:ph type="sldNum" sz="quarter" idx="5"/>
          </p:nvPr>
        </p:nvSpPr>
        <p:spPr/>
        <p:txBody>
          <a:bodyPr/>
          <a:lstStyle/>
          <a:p>
            <a:fld id="{413147EF-3021-45A5-9913-DFA74141326A}" type="slidenum">
              <a:rPr lang="en-US" smtClean="0"/>
              <a:t>22</a:t>
            </a:fld>
            <a:endParaRPr lang="en-US"/>
          </a:p>
        </p:txBody>
      </p:sp>
    </p:spTree>
    <p:extLst>
      <p:ext uri="{BB962C8B-B14F-4D97-AF65-F5344CB8AC3E}">
        <p14:creationId xmlns:p14="http://schemas.microsoft.com/office/powerpoint/2010/main" val="2604354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887413"/>
            <a:ext cx="5443537" cy="3062287"/>
          </a:xfrm>
        </p:spPr>
      </p:sp>
      <p:sp>
        <p:nvSpPr>
          <p:cNvPr id="3" name="Notes Placeholder 2"/>
          <p:cNvSpPr>
            <a:spLocks noGrp="1"/>
          </p:cNvSpPr>
          <p:nvPr>
            <p:ph type="body" idx="1"/>
          </p:nvPr>
        </p:nvSpPr>
        <p:spPr/>
        <p:txBody>
          <a:bodyPr/>
          <a:lstStyle/>
          <a:p>
            <a:r>
              <a:rPr lang="en-US" dirty="0">
                <a:latin typeface="Arial"/>
                <a:cs typeface="Arial"/>
              </a:rPr>
              <a:t>Looking again at the same interviewee – CBU09 – we knew from the search log what she did: she misspelled her search term, corrected the spelling, had over half a million results, refined her search by additional another search phrase, had nearly 2,000 results and then that was it. She appears to have abandoned the search.</a:t>
            </a:r>
            <a:endParaRPr lang="en-US" dirty="0"/>
          </a:p>
          <a:p>
            <a:endParaRPr lang="en-US" dirty="0"/>
          </a:p>
          <a:p>
            <a:endParaRPr lang="en-US" dirty="0"/>
          </a:p>
          <a:p>
            <a:endParaRPr lang="en-US" dirty="0"/>
          </a:p>
          <a:p>
            <a:r>
              <a:rPr lang="en-US" dirty="0">
                <a:latin typeface="Arial" panose="020B0604020202020204" pitchFamily="34" charset="0"/>
                <a:cs typeface="Arial" panose="020B0604020202020204" pitchFamily="34" charset="0"/>
              </a:rPr>
              <a:t>CBU09 - Female, 19-25, undergraduate, humanities, Christian Brothers University</a:t>
            </a:r>
          </a:p>
        </p:txBody>
      </p:sp>
      <p:sp>
        <p:nvSpPr>
          <p:cNvPr id="4" name="Slide Number Placeholder 3"/>
          <p:cNvSpPr>
            <a:spLocks noGrp="1"/>
          </p:cNvSpPr>
          <p:nvPr>
            <p:ph type="sldNum" sz="quarter" idx="5"/>
          </p:nvPr>
        </p:nvSpPr>
        <p:spPr/>
        <p:txBody>
          <a:bodyPr/>
          <a:lstStyle/>
          <a:p>
            <a:fld id="{413147EF-3021-45A5-9913-DFA74141326A}" type="slidenum">
              <a:rPr lang="en-US" smtClean="0"/>
              <a:t>23</a:t>
            </a:fld>
            <a:endParaRPr lang="en-US"/>
          </a:p>
        </p:txBody>
      </p:sp>
    </p:spTree>
    <p:extLst>
      <p:ext uri="{BB962C8B-B14F-4D97-AF65-F5344CB8AC3E}">
        <p14:creationId xmlns:p14="http://schemas.microsoft.com/office/powerpoint/2010/main" val="50204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887413"/>
            <a:ext cx="5443537" cy="3062287"/>
          </a:xfrm>
        </p:spPr>
      </p:sp>
      <p:sp>
        <p:nvSpPr>
          <p:cNvPr id="3" name="Notes Placeholder 2"/>
          <p:cNvSpPr>
            <a:spLocks noGrp="1"/>
          </p:cNvSpPr>
          <p:nvPr>
            <p:ph type="body" idx="1"/>
          </p:nvPr>
        </p:nvSpPr>
        <p:spPr/>
        <p:txBody>
          <a:bodyPr/>
          <a:lstStyle/>
          <a:p>
            <a:r>
              <a:rPr lang="en-US" dirty="0">
                <a:latin typeface="Arial"/>
                <a:cs typeface="Arial"/>
              </a:rPr>
              <a:t>What we learned from her interview, however, was that she was just getting started searching for resources for a paper and hadn't yet narrowed down her topic. She was overwhelmed by how many search results she got, and so she did indeed abandon the library search. However, she came back to the library search tool at a later time, after she had done some Googling and honed in on her topic. She told us how she found the library search tool very helpful once she knew what she wanted to write about, and that she appreciated the help she received from some student workers. She also mentioned that because of the library instruction she had received in her first year, she felt confident in using the library. </a:t>
            </a:r>
            <a:endParaRPr lang="en-US" dirty="0"/>
          </a:p>
          <a:p>
            <a:endParaRPr lang="en-US" dirty="0"/>
          </a:p>
          <a:p>
            <a:r>
              <a:rPr lang="en-US" dirty="0">
                <a:latin typeface="Arial" panose="020B0604020202020204" pitchFamily="34" charset="0"/>
                <a:cs typeface="Arial" panose="020B0604020202020204" pitchFamily="34" charset="0"/>
              </a:rPr>
              <a:t>CBU09 - Female, 19-25, undergraduate, humanities, Christian Brothers University</a:t>
            </a:r>
          </a:p>
        </p:txBody>
      </p:sp>
      <p:sp>
        <p:nvSpPr>
          <p:cNvPr id="4" name="Slide Number Placeholder 3"/>
          <p:cNvSpPr>
            <a:spLocks noGrp="1"/>
          </p:cNvSpPr>
          <p:nvPr>
            <p:ph type="sldNum" sz="quarter" idx="5"/>
          </p:nvPr>
        </p:nvSpPr>
        <p:spPr/>
        <p:txBody>
          <a:bodyPr/>
          <a:lstStyle/>
          <a:p>
            <a:fld id="{413147EF-3021-45A5-9913-DFA74141326A}" type="slidenum">
              <a:rPr lang="en-US" smtClean="0"/>
              <a:t>24</a:t>
            </a:fld>
            <a:endParaRPr lang="en-US"/>
          </a:p>
        </p:txBody>
      </p:sp>
    </p:spTree>
    <p:extLst>
      <p:ext uri="{BB962C8B-B14F-4D97-AF65-F5344CB8AC3E}">
        <p14:creationId xmlns:p14="http://schemas.microsoft.com/office/powerpoint/2010/main" val="10998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77863"/>
            <a:ext cx="5638800" cy="3173412"/>
          </a:xfrm>
        </p:spPr>
      </p:sp>
      <p:sp>
        <p:nvSpPr>
          <p:cNvPr id="3" name="Notes Placeholder 2"/>
          <p:cNvSpPr>
            <a:spLocks noGrp="1"/>
          </p:cNvSpPr>
          <p:nvPr>
            <p:ph type="body" idx="1"/>
          </p:nvPr>
        </p:nvSpPr>
        <p:spPr>
          <a:xfrm>
            <a:off x="228599" y="4377267"/>
            <a:ext cx="6443133" cy="4622800"/>
          </a:xfrm>
        </p:spPr>
        <p:txBody>
          <a:bodyPr/>
          <a:lstStyle/>
          <a:p>
            <a:r>
              <a:rPr lang="en-US" dirty="0">
                <a:latin typeface="Arial"/>
                <a:cs typeface="Arial"/>
              </a:rPr>
              <a:t>So, once we had conducted all of our interviews, we reviewed the interview transcripts, developed a code book and then had two different team members code each of the interviews. The themes that emerged from the interviews tended to fall into seven different categories. </a:t>
            </a:r>
          </a:p>
          <a:p>
            <a:endParaRPr lang="en-US" dirty="0">
              <a:latin typeface="Arial"/>
              <a:cs typeface="Arial"/>
            </a:endParaRPr>
          </a:p>
          <a:p>
            <a:r>
              <a:rPr lang="en-US" dirty="0">
                <a:latin typeface="Arial"/>
                <a:cs typeface="Arial"/>
              </a:rPr>
              <a:t>Interviewees talked about the various search strategies they used and the factors that went into their decision-making process on which resources they wanted to access. As we've learned in several other studies over the years, convenience and ease of access are major factors. They talked about the formats they were most interested in – PDFs being the most mentioned. They talked about how they evaluate resources such as considering the type of study involved from a particular article and whether the article was peer-reviewed. They mentioned features they like about the current library search tool as well as features they wished it had. Many of them talked about being satisfied with their search experience but wouldn't go as far as saying they were delighted by it and spoke of some of their frustrations with the top frustration being too many search results. And many of them spoke favorably about the impact of working with a librarian for receiving library instruction on their confidence in their information-seeking abilities. </a:t>
            </a:r>
          </a:p>
          <a:p>
            <a:endParaRPr lang="en-US" dirty="0"/>
          </a:p>
        </p:txBody>
      </p:sp>
      <p:sp>
        <p:nvSpPr>
          <p:cNvPr id="4" name="Slide Number Placeholder 3"/>
          <p:cNvSpPr>
            <a:spLocks noGrp="1"/>
          </p:cNvSpPr>
          <p:nvPr>
            <p:ph type="sldNum" sz="quarter" idx="5"/>
          </p:nvPr>
        </p:nvSpPr>
        <p:spPr/>
        <p:txBody>
          <a:bodyPr/>
          <a:lstStyle/>
          <a:p>
            <a:fld id="{413147EF-3021-45A5-9913-DFA74141326A}" type="slidenum">
              <a:rPr lang="en-US" smtClean="0"/>
              <a:t>25</a:t>
            </a:fld>
            <a:endParaRPr lang="en-US"/>
          </a:p>
        </p:txBody>
      </p:sp>
    </p:spTree>
    <p:extLst>
      <p:ext uri="{BB962C8B-B14F-4D97-AF65-F5344CB8AC3E}">
        <p14:creationId xmlns:p14="http://schemas.microsoft.com/office/powerpoint/2010/main" val="4162264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854075"/>
            <a:ext cx="5502275" cy="3095625"/>
          </a:xfrm>
        </p:spPr>
      </p:sp>
      <p:sp>
        <p:nvSpPr>
          <p:cNvPr id="3" name="Notes Placeholder 2"/>
          <p:cNvSpPr>
            <a:spLocks noGrp="1"/>
          </p:cNvSpPr>
          <p:nvPr>
            <p:ph type="body" idx="1"/>
          </p:nvPr>
        </p:nvSpPr>
        <p:spPr/>
        <p:txBody>
          <a:bodyPr/>
          <a:lstStyle/>
          <a:p>
            <a:r>
              <a:rPr lang="en-US" dirty="0"/>
              <a:t>Connaway, Lynn Silipigni, Chris Cyr, Brittany Brannon, Peggy Gallagher, and Erin Hood. 2019. “Speaking on the Record: Combining Interviews with Search Log Analysis in User Research.” ALISE/ProQuest Methodology Paper Competition Award Winner.   </a:t>
            </a:r>
          </a:p>
          <a:p>
            <a:endParaRPr lang="en-US" sz="2800" dirty="0"/>
          </a:p>
        </p:txBody>
      </p:sp>
      <p:sp>
        <p:nvSpPr>
          <p:cNvPr id="4" name="Slide Number Placeholder 3"/>
          <p:cNvSpPr>
            <a:spLocks noGrp="1"/>
          </p:cNvSpPr>
          <p:nvPr>
            <p:ph type="sldNum" sz="quarter" idx="5"/>
          </p:nvPr>
        </p:nvSpPr>
        <p:spPr/>
        <p:txBody>
          <a:bodyPr/>
          <a:lstStyle/>
          <a:p>
            <a:fld id="{ABA2AC9B-B5FB-46DE-B115-5EF706C9C407}" type="slidenum">
              <a:rPr lang="en-US" smtClean="0"/>
              <a:t>26</a:t>
            </a:fld>
            <a:endParaRPr lang="en-US"/>
          </a:p>
        </p:txBody>
      </p:sp>
    </p:spTree>
    <p:extLst>
      <p:ext uri="{BB962C8B-B14F-4D97-AF65-F5344CB8AC3E}">
        <p14:creationId xmlns:p14="http://schemas.microsoft.com/office/powerpoint/2010/main" val="545232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92163"/>
            <a:ext cx="5613400" cy="3157537"/>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err="1">
                <a:latin typeface="Arial" panose="020B0604020202020204" pitchFamily="34" charset="0"/>
                <a:cs typeface="Arial" panose="020B0604020202020204" pitchFamily="34" charset="0"/>
              </a:rPr>
              <a:t>Image:</a:t>
            </a:r>
            <a:r>
              <a:rPr lang="en-US" b="0" dirty="0" err="1">
                <a:hlinkClick r:id="rId3"/>
              </a:rPr>
              <a:t>https</a:t>
            </a:r>
            <a:r>
              <a:rPr lang="en-US" b="0" dirty="0">
                <a:hlinkClick r:id="rId3"/>
              </a:rPr>
              <a:t>://www.flickr.com/photos/queenscollege/3309770091/</a:t>
            </a:r>
            <a:r>
              <a:rPr lang="en-US" b="0" dirty="0"/>
              <a:t> by Queen’s College/</a:t>
            </a:r>
            <a:r>
              <a:rPr lang="en-US" sz="1400" b="0" i="0" kern="1200" dirty="0">
                <a:solidFill>
                  <a:schemeClr val="tx1"/>
                </a:solidFill>
                <a:effectLst/>
                <a:latin typeface="Arial" panose="020B0604020202020204" pitchFamily="34" charset="0"/>
                <a:ea typeface="+mn-ea"/>
                <a:cs typeface="Arial" panose="020B0604020202020204" pitchFamily="34" charset="0"/>
              </a:rPr>
              <a:t>CC BY 2.0</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13147EF-3021-45A5-9913-DFA74141326A}" type="slidenum">
              <a:rPr lang="en-US" smtClean="0"/>
              <a:t>27</a:t>
            </a:fld>
            <a:endParaRPr lang="en-US"/>
          </a:p>
        </p:txBody>
      </p:sp>
    </p:spTree>
    <p:extLst>
      <p:ext uri="{BB962C8B-B14F-4D97-AF65-F5344CB8AC3E}">
        <p14:creationId xmlns:p14="http://schemas.microsoft.com/office/powerpoint/2010/main" val="363122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796925"/>
            <a:ext cx="5430837" cy="305435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err="1">
                <a:latin typeface="Arial" panose="020B0604020202020204" pitchFamily="34" charset="0"/>
                <a:cs typeface="Arial" panose="020B0604020202020204" pitchFamily="34" charset="0"/>
              </a:rPr>
              <a:t>Image:</a:t>
            </a:r>
            <a:r>
              <a:rPr lang="en-US" b="0" dirty="0" err="1">
                <a:hlinkClick r:id="rId3"/>
              </a:rPr>
              <a:t>https</a:t>
            </a:r>
            <a:r>
              <a:rPr lang="en-US" b="0" dirty="0">
                <a:hlinkClick r:id="rId3"/>
              </a:rPr>
              <a:t>://www.flickr.com/photos/pipwilson/2347270176/</a:t>
            </a:r>
            <a:r>
              <a:rPr lang="en-US" b="0" dirty="0"/>
              <a:t>by Pip Wilson/</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p:txBody>
      </p:sp>
      <p:sp>
        <p:nvSpPr>
          <p:cNvPr id="4" name="Slide Number Placeholder 3"/>
          <p:cNvSpPr>
            <a:spLocks noGrp="1"/>
          </p:cNvSpPr>
          <p:nvPr>
            <p:ph type="sldNum" sz="quarter" idx="5"/>
          </p:nvPr>
        </p:nvSpPr>
        <p:spPr/>
        <p:txBody>
          <a:bodyPr/>
          <a:lstStyle/>
          <a:p>
            <a:fld id="{413147EF-3021-45A5-9913-DFA74141326A}" type="slidenum">
              <a:rPr lang="en-US" smtClean="0"/>
              <a:t>28</a:t>
            </a:fld>
            <a:endParaRPr lang="en-US"/>
          </a:p>
        </p:txBody>
      </p:sp>
    </p:spTree>
    <p:extLst>
      <p:ext uri="{BB962C8B-B14F-4D97-AF65-F5344CB8AC3E}">
        <p14:creationId xmlns:p14="http://schemas.microsoft.com/office/powerpoint/2010/main" val="3332915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642938"/>
            <a:ext cx="5324475" cy="2995612"/>
          </a:xfrm>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10"/>
          </p:nvPr>
        </p:nvSpPr>
        <p:spPr/>
        <p:txBody>
          <a:bodyPr/>
          <a:lstStyle/>
          <a:p>
            <a:pPr defTabSz="1809589">
              <a:defRPr/>
            </a:pPr>
            <a:fld id="{7842D9BD-ECE9-F44B-A193-E8522ECD7795}" type="slidenum">
              <a:rPr lang="en-US">
                <a:solidFill>
                  <a:prstClr val="black"/>
                </a:solidFill>
                <a:latin typeface="Calibri" panose="020F0502020204030204"/>
              </a:rPr>
              <a:pPr defTabSz="1809589">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3485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Ranganathan, S. R. (1931). </a:t>
            </a:r>
            <a:r>
              <a:rPr lang="en-US" sz="1400" i="1" dirty="0">
                <a:latin typeface="Arial" panose="020B0604020202020204" pitchFamily="34" charset="0"/>
                <a:cs typeface="Arial" panose="020B0604020202020204" pitchFamily="34" charset="0"/>
              </a:rPr>
              <a:t>The five laws of library science</a:t>
            </a:r>
            <a:r>
              <a:rPr lang="en-US" sz="1400" dirty="0">
                <a:latin typeface="Arial" panose="020B0604020202020204" pitchFamily="34" charset="0"/>
                <a:cs typeface="Arial" panose="020B0604020202020204" pitchFamily="34" charset="0"/>
              </a:rPr>
              <a:t>. London: Edward Goldston, Ltd.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https://www.flickr.com/photos/anjan58/7346141798 by anjan58 / CC BY-NC-ND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66A2E10-933D-4E1A-9A1E-205B01F63407}" type="slidenum">
              <a:rPr lang="en-US" smtClean="0"/>
              <a:t>3</a:t>
            </a:fld>
            <a:endParaRPr lang="en-US"/>
          </a:p>
        </p:txBody>
      </p:sp>
    </p:spTree>
    <p:extLst>
      <p:ext uri="{BB962C8B-B14F-4D97-AF65-F5344CB8AC3E}">
        <p14:creationId xmlns:p14="http://schemas.microsoft.com/office/powerpoint/2010/main" val="3993096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766763"/>
            <a:ext cx="5324475" cy="2995612"/>
          </a:xfrm>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fld id="{413147EF-3021-45A5-9913-DFA74141326A}" type="slidenum">
              <a:rPr lang="en-US" smtClean="0"/>
              <a:t>30</a:t>
            </a:fld>
            <a:endParaRPr lang="en-US"/>
          </a:p>
        </p:txBody>
      </p:sp>
    </p:spTree>
    <p:extLst>
      <p:ext uri="{BB962C8B-B14F-4D97-AF65-F5344CB8AC3E}">
        <p14:creationId xmlns:p14="http://schemas.microsoft.com/office/powerpoint/2010/main" val="3501312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766763"/>
            <a:ext cx="5324475" cy="2995612"/>
          </a:xfrm>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fld id="{413147EF-3021-45A5-9913-DFA74141326A}" type="slidenum">
              <a:rPr lang="en-US" smtClean="0"/>
              <a:t>31</a:t>
            </a:fld>
            <a:endParaRPr lang="en-US"/>
          </a:p>
        </p:txBody>
      </p:sp>
    </p:spTree>
    <p:extLst>
      <p:ext uri="{BB962C8B-B14F-4D97-AF65-F5344CB8AC3E}">
        <p14:creationId xmlns:p14="http://schemas.microsoft.com/office/powerpoint/2010/main" val="3214139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679450"/>
            <a:ext cx="5324475" cy="2995613"/>
          </a:xfrm>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10"/>
          </p:nvPr>
        </p:nvSpPr>
        <p:spPr/>
        <p:txBody>
          <a:bodyPr/>
          <a:lstStyle/>
          <a:p>
            <a:fld id="{35A6DD34-2E5D-44F1-8091-20CC79DD3A1A}" type="slidenum">
              <a:rPr lang="en-US" smtClean="0"/>
              <a:t>32</a:t>
            </a:fld>
            <a:endParaRPr lang="en-US"/>
          </a:p>
        </p:txBody>
      </p:sp>
    </p:spTree>
    <p:extLst>
      <p:ext uri="{BB962C8B-B14F-4D97-AF65-F5344CB8AC3E}">
        <p14:creationId xmlns:p14="http://schemas.microsoft.com/office/powerpoint/2010/main" val="41265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8" y="3903134"/>
            <a:ext cx="6620932" cy="5156200"/>
          </a:xfrm>
        </p:spPr>
        <p:txBody>
          <a:bodyP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err="1">
                <a:solidFill>
                  <a:schemeClr val="tx1"/>
                </a:solidFill>
                <a:effectLst/>
                <a:latin typeface="Arial" panose="020B0604020202020204" pitchFamily="34" charset="0"/>
                <a:cs typeface="Arial" panose="020B0604020202020204" pitchFamily="34" charset="0"/>
              </a:rPr>
              <a:t>Image:</a:t>
            </a:r>
            <a:r>
              <a:rPr lang="en-US" b="0" dirty="0" err="1">
                <a:hlinkClick r:id="rId3"/>
              </a:rPr>
              <a:t>https</a:t>
            </a:r>
            <a:r>
              <a:rPr lang="en-US" b="0" dirty="0">
                <a:hlinkClick r:id="rId3"/>
              </a:rPr>
              <a:t>://www.flickr.com/photos/kmakice/4390520785/</a:t>
            </a:r>
            <a:r>
              <a:rPr lang="en-US" b="0" dirty="0"/>
              <a:t>by Kevin </a:t>
            </a:r>
            <a:r>
              <a:rPr lang="en-US" b="0" dirty="0" err="1"/>
              <a:t>Makice</a:t>
            </a:r>
            <a:r>
              <a:rPr lang="en-US" b="0" dirty="0"/>
              <a:t>/</a:t>
            </a:r>
            <a:r>
              <a:rPr lang="en-US" sz="1400" b="0" i="0" kern="1200" dirty="0">
                <a:solidFill>
                  <a:schemeClr val="tx1"/>
                </a:solidFill>
                <a:effectLst/>
                <a:latin typeface="Arial" panose="020B0604020202020204" pitchFamily="34" charset="0"/>
                <a:ea typeface="+mn-ea"/>
                <a:cs typeface="Arial" panose="020B0604020202020204" pitchFamily="34" charset="0"/>
              </a:rPr>
              <a:t>CC BY-NC-SA 2.0</a:t>
            </a:r>
          </a:p>
          <a:p>
            <a:endParaRPr lang="en-US" sz="1400" b="0" i="0" kern="1200" dirty="0">
              <a:solidFill>
                <a:schemeClr val="tx1"/>
              </a:solidFill>
              <a:effectLst/>
              <a:latin typeface="Arial" panose="020B0604020202020204" pitchFamily="34" charset="0"/>
              <a:cs typeface="Arial" panose="020B0604020202020204" pitchFamily="34" charset="0"/>
            </a:endParaRPr>
          </a:p>
          <a:p>
            <a:pPr marL="474534" indent="-474534">
              <a:spcBef>
                <a:spcPct val="20000"/>
              </a:spcBef>
              <a:defRPr/>
            </a:pPr>
            <a:r>
              <a:rPr lang="en-US" sz="1400"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sz="1400"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sz="1400"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sz="1400"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sz="1400"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sz="1400"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sz="1400"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sz="1400" kern="1200" dirty="0">
                <a:solidFill>
                  <a:schemeClr val="tx1"/>
                </a:solidFill>
                <a:latin typeface="Arial" panose="020B0604020202020204" pitchFamily="34" charset="0"/>
                <a:ea typeface="Open Sans" pitchFamily="34" charset="0"/>
                <a:cs typeface="Arial" panose="020B0604020202020204" pitchFamily="34" charset="0"/>
              </a:rPr>
              <a:t>. </a:t>
            </a:r>
            <a:r>
              <a:rPr lang="en-US" sz="1400" kern="1200" dirty="0">
                <a:solidFill>
                  <a:schemeClr val="tx1"/>
                </a:solidFill>
                <a:latin typeface="Arial" panose="020B0604020202020204" pitchFamily="34" charset="0"/>
                <a:ea typeface="Open Sans" pitchFamily="34" charset="0"/>
                <a:cs typeface="Arial" panose="020B0604020202020204" pitchFamily="34" charset="0"/>
                <a:hlinkClick r:id="rId4"/>
              </a:rPr>
              <a:t>http://InformationR.net/ir/19-4/isic/isic13.html</a:t>
            </a:r>
            <a:endParaRPr lang="en-US" sz="1400"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sz="1400" b="0" i="0" kern="1200" dirty="0">
              <a:solidFill>
                <a:schemeClr val="tx1"/>
              </a:solidFill>
              <a:effectLst/>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“Interviews, surveys and content analyses were the most frequently used methods in the last years. It was also obvious that traditional qualitative research, making use of interviews, observations, focus groups or diaries still dominate information </a:t>
            </a:r>
            <a:r>
              <a:rPr lang="en-US" sz="1400" b="0" i="0" kern="1200" dirty="0" err="1">
                <a:solidFill>
                  <a:schemeClr val="tx1"/>
                </a:solidFill>
                <a:effectLst/>
                <a:latin typeface="Arial" panose="020B0604020202020204" pitchFamily="34" charset="0"/>
                <a:cs typeface="Arial" panose="020B0604020202020204" pitchFamily="34" charset="0"/>
              </a:rPr>
              <a:t>behaviour</a:t>
            </a:r>
            <a:r>
              <a:rPr lang="en-US" sz="1400" b="0" i="0" kern="1200" dirty="0">
                <a:solidFill>
                  <a:schemeClr val="tx1"/>
                </a:solidFill>
                <a:effectLst/>
                <a:latin typeface="Arial" panose="020B0604020202020204" pitchFamily="34" charset="0"/>
                <a:cs typeface="Arial" panose="020B0604020202020204" pitchFamily="34" charset="0"/>
              </a:rPr>
              <a:t> research. Anderson's expectation that these methods will vanish was clearly proven wrong.”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a:p>
        </p:txBody>
      </p:sp>
    </p:spTree>
    <p:extLst>
      <p:ext uri="{BB962C8B-B14F-4D97-AF65-F5344CB8AC3E}">
        <p14:creationId xmlns:p14="http://schemas.microsoft.com/office/powerpoint/2010/main" val="1115750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1667" y="3903133"/>
            <a:ext cx="6544733" cy="5063067"/>
          </a:xfrm>
        </p:spPr>
        <p:txBody>
          <a:bodyPr/>
          <a:lstStyle/>
          <a:p>
            <a:pPr marL="474534" marR="0" lvl="0" indent="-474534" algn="l" defTabSz="685800" rtl="0" eaLnBrk="1" fontAlgn="auto" latinLnBrk="0" hangingPunct="1">
              <a:lnSpc>
                <a:spcPct val="100000"/>
              </a:lnSpc>
              <a:spcBef>
                <a:spcPct val="20000"/>
              </a:spcBef>
              <a:spcAft>
                <a:spcPts val="0"/>
              </a:spcAft>
              <a:buClrTx/>
              <a:buSzTx/>
              <a:buFontTx/>
              <a:buNone/>
              <a:tabLst/>
              <a:defRPr/>
            </a:pPr>
            <a:r>
              <a:rPr lang="en-US" sz="1400" b="0" kern="1200" dirty="0">
                <a:solidFill>
                  <a:schemeClr val="tx1"/>
                </a:solidFill>
                <a:latin typeface="Arial" panose="020B0604020202020204" pitchFamily="34" charset="0"/>
                <a:ea typeface="Open Sans" pitchFamily="34" charset="0"/>
                <a:cs typeface="Arial" panose="020B0604020202020204" pitchFamily="34" charset="0"/>
              </a:rPr>
              <a:t>Image: </a:t>
            </a:r>
            <a:r>
              <a:rPr lang="en-US" b="0" dirty="0">
                <a:hlinkClick r:id="rId3"/>
              </a:rPr>
              <a:t>https://www.flickr.com/photos/novecentino/500115755/</a:t>
            </a:r>
            <a:r>
              <a:rPr lang="en-US" b="0" dirty="0"/>
              <a:t>by Gorgio </a:t>
            </a:r>
            <a:r>
              <a:rPr lang="en-US" b="0" dirty="0" err="1"/>
              <a:t>Montersino</a:t>
            </a:r>
            <a:r>
              <a:rPr lang="en-US" b="0" dirty="0"/>
              <a:t>/</a:t>
            </a:r>
            <a:r>
              <a:rPr lang="en-US" sz="1400" b="0" i="0" kern="1200" dirty="0">
                <a:solidFill>
                  <a:schemeClr val="tx1"/>
                </a:solidFill>
                <a:effectLst/>
                <a:latin typeface="Arial" panose="020B0604020202020204" pitchFamily="34" charset="0"/>
                <a:ea typeface="+mn-ea"/>
                <a:cs typeface="Arial" panose="020B0604020202020204" pitchFamily="34" charset="0"/>
              </a:rPr>
              <a:t>CC BY-SA 2.0</a:t>
            </a:r>
          </a:p>
          <a:p>
            <a:pPr marL="474534" indent="-474534">
              <a:spcBef>
                <a:spcPct val="20000"/>
              </a:spcBef>
              <a:defRPr/>
            </a:pPr>
            <a:endParaRPr lang="en-US" sz="1400" kern="1200" dirty="0">
              <a:solidFill>
                <a:schemeClr val="tx1"/>
              </a:solidFill>
              <a:latin typeface="Arial" panose="020B0604020202020204" pitchFamily="34" charset="0"/>
              <a:ea typeface="Open Sans" pitchFamily="34" charset="0"/>
              <a:cs typeface="Arial" panose="020B0604020202020204" pitchFamily="34" charset="0"/>
            </a:endParaRPr>
          </a:p>
          <a:p>
            <a:pPr marL="474534" indent="-474534">
              <a:spcBef>
                <a:spcPct val="20000"/>
              </a:spcBef>
              <a:defRPr/>
            </a:pPr>
            <a:r>
              <a:rPr lang="en-US" sz="1400"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sz="1400"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sz="1400"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sz="1400"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sz="1400"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sz="1400"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sz="1400"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sz="1400" kern="1200" dirty="0">
                <a:solidFill>
                  <a:schemeClr val="tx1"/>
                </a:solidFill>
                <a:latin typeface="Arial" panose="020B0604020202020204" pitchFamily="34" charset="0"/>
                <a:ea typeface="Open Sans" pitchFamily="34" charset="0"/>
                <a:cs typeface="Arial" panose="020B0604020202020204" pitchFamily="34" charset="0"/>
              </a:rPr>
              <a:t>. </a:t>
            </a:r>
            <a:r>
              <a:rPr lang="en-US" sz="1400" kern="1200" dirty="0">
                <a:solidFill>
                  <a:schemeClr val="tx1"/>
                </a:solidFill>
                <a:latin typeface="Arial" panose="020B0604020202020204" pitchFamily="34" charset="0"/>
                <a:ea typeface="Open Sans" pitchFamily="34" charset="0"/>
                <a:cs typeface="Arial" panose="020B0604020202020204" pitchFamily="34" charset="0"/>
                <a:hlinkClick r:id="rId4"/>
              </a:rPr>
              <a:t>http://InformationR.net/ir/19-4/isic/isic13.html</a:t>
            </a:r>
            <a:endParaRPr lang="en-US" sz="1400"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sz="1400" b="0" i="0" kern="1200" dirty="0">
              <a:solidFill>
                <a:schemeClr val="tx1"/>
              </a:solidFill>
              <a:effectLst/>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004E4AC-89F8-48EF-AA34-F5C5698830B9}" type="slidenum">
              <a:rPr lang="en-US" smtClean="0"/>
              <a:t>5</a:t>
            </a:fld>
            <a:endParaRPr lang="en-US"/>
          </a:p>
        </p:txBody>
      </p:sp>
    </p:spTree>
    <p:extLst>
      <p:ext uri="{BB962C8B-B14F-4D97-AF65-F5344CB8AC3E}">
        <p14:creationId xmlns:p14="http://schemas.microsoft.com/office/powerpoint/2010/main" val="133390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0933" y="3787775"/>
            <a:ext cx="6324600" cy="5412888"/>
          </a:xfrm>
        </p:spPr>
        <p:txBody>
          <a:bodyPr>
            <a:noAutofit/>
          </a:bodyPr>
          <a:lstStyle/>
          <a:p>
            <a:pPr marL="474534" marR="0" lvl="0" indent="-474534" algn="l" defTabSz="685800" rtl="0" eaLnBrk="1" fontAlgn="auto" latinLnBrk="0" hangingPunct="1">
              <a:lnSpc>
                <a:spcPct val="100000"/>
              </a:lnSpc>
              <a:spcBef>
                <a:spcPct val="20000"/>
              </a:spcBef>
              <a:spcAft>
                <a:spcPts val="0"/>
              </a:spcAft>
              <a:buClrTx/>
              <a:buSzTx/>
              <a:buFontTx/>
              <a:buNone/>
              <a:tabLst/>
              <a:defRPr/>
            </a:pPr>
            <a:r>
              <a:rPr lang="en-US" sz="1400" b="0" kern="1200" dirty="0" err="1">
                <a:solidFill>
                  <a:schemeClr val="tx1"/>
                </a:solidFill>
                <a:latin typeface="Arial" panose="020B0604020202020204" pitchFamily="34" charset="0"/>
                <a:ea typeface="Open Sans" pitchFamily="34" charset="0"/>
                <a:cs typeface="Arial" panose="020B0604020202020204" pitchFamily="34" charset="0"/>
              </a:rPr>
              <a:t>Image:</a:t>
            </a:r>
            <a:r>
              <a:rPr lang="en-US" b="0" dirty="0" err="1">
                <a:hlinkClick r:id="rId3"/>
              </a:rPr>
              <a:t>https</a:t>
            </a:r>
            <a:r>
              <a:rPr lang="en-US" b="0" dirty="0">
                <a:hlinkClick r:id="rId3"/>
              </a:rPr>
              <a:t>://www.flickr.com/photos/csb13/37236019891/</a:t>
            </a:r>
            <a:r>
              <a:rPr lang="en-US" b="0" dirty="0"/>
              <a:t>by Chris Blakeley/</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pPr marL="474534" indent="-474534">
              <a:spcBef>
                <a:spcPct val="20000"/>
              </a:spcBef>
              <a:defRPr/>
            </a:pPr>
            <a:endParaRPr lang="en-US" sz="1400" kern="1200" dirty="0">
              <a:solidFill>
                <a:schemeClr val="tx1"/>
              </a:solidFill>
              <a:latin typeface="Arial" panose="020B0604020202020204" pitchFamily="34" charset="0"/>
              <a:ea typeface="Open Sans" pitchFamily="34" charset="0"/>
              <a:cs typeface="Arial" panose="020B0604020202020204" pitchFamily="34" charset="0"/>
            </a:endParaRPr>
          </a:p>
          <a:p>
            <a:pPr marL="474534" indent="-474534">
              <a:spcBef>
                <a:spcPct val="20000"/>
              </a:spcBef>
              <a:defRPr/>
            </a:pPr>
            <a:r>
              <a:rPr lang="en-US" sz="1400"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sz="1400"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sz="1400"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sz="1400"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sz="1400"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sz="1400"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sz="1400"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sz="1400" kern="1200" dirty="0">
                <a:solidFill>
                  <a:schemeClr val="tx1"/>
                </a:solidFill>
                <a:latin typeface="Arial" panose="020B0604020202020204" pitchFamily="34" charset="0"/>
                <a:ea typeface="Open Sans" pitchFamily="34" charset="0"/>
                <a:cs typeface="Arial" panose="020B0604020202020204" pitchFamily="34" charset="0"/>
              </a:rPr>
              <a:t>. </a:t>
            </a:r>
            <a:r>
              <a:rPr lang="en-US" sz="1400" kern="1200" dirty="0">
                <a:solidFill>
                  <a:schemeClr val="tx1"/>
                </a:solidFill>
                <a:latin typeface="Arial" panose="020B0604020202020204" pitchFamily="34" charset="0"/>
                <a:ea typeface="Open Sans" pitchFamily="34" charset="0"/>
                <a:cs typeface="Arial" panose="020B0604020202020204" pitchFamily="34" charset="0"/>
                <a:hlinkClick r:id="rId4"/>
              </a:rPr>
              <a:t>http://InformationR.net/ir/19-4/isic/isic13.html</a:t>
            </a:r>
            <a:endParaRPr lang="en-US" sz="1400"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sz="1400" b="0" i="0" kern="1200" dirty="0">
              <a:solidFill>
                <a:schemeClr val="tx1"/>
              </a:solidFill>
              <a:effectLst/>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“Forty-five percent of all studies in the sample applied a mixed-method approach.” </a:t>
            </a:r>
          </a:p>
          <a:p>
            <a:endParaRPr lang="en-US" sz="1400" b="0" i="0" kern="1200" dirty="0">
              <a:solidFill>
                <a:schemeClr val="tx1"/>
              </a:solidFill>
              <a:effectLst/>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“Only 11 studies (7%) combined more than two methods. 69% of mixed-method approaches were a qualitative-qualitative combination and 31% were a quantitative-qualitative combination. Not a single study combined a quantitative with another quantitative method.”</a:t>
            </a:r>
          </a:p>
        </p:txBody>
      </p:sp>
      <p:sp>
        <p:nvSpPr>
          <p:cNvPr id="4" name="Slide Number Placeholder 3"/>
          <p:cNvSpPr>
            <a:spLocks noGrp="1"/>
          </p:cNvSpPr>
          <p:nvPr>
            <p:ph type="sldNum" sz="quarter" idx="10"/>
          </p:nvPr>
        </p:nvSpPr>
        <p:spPr/>
        <p:txBody>
          <a:bodyPr/>
          <a:lstStyle/>
          <a:p>
            <a:fld id="{931E8577-7E78-41DF-96AC-A776B0057BBB}" type="slidenum">
              <a:rPr lang="en-US" smtClean="0"/>
              <a:pPr/>
              <a:t>6</a:t>
            </a:fld>
            <a:endParaRPr lang="en-US"/>
          </a:p>
        </p:txBody>
      </p:sp>
    </p:spTree>
    <p:extLst>
      <p:ext uri="{BB962C8B-B14F-4D97-AF65-F5344CB8AC3E}">
        <p14:creationId xmlns:p14="http://schemas.microsoft.com/office/powerpoint/2010/main" val="336199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cs typeface="Arial" panose="020B0604020202020204" pitchFamily="34" charset="0"/>
              </a:rPr>
              <a:t>Image:</a:t>
            </a:r>
            <a:r>
              <a:rPr lang="en-US" b="0" dirty="0">
                <a:hlinkClick r:id="rId3"/>
              </a:rPr>
              <a:t>https://www.flickr.com/photos/gawthrop/8274121366/</a:t>
            </a:r>
            <a:r>
              <a:rPr lang="en-US" b="0" dirty="0"/>
              <a:t>by Peter </a:t>
            </a:r>
            <a:r>
              <a:rPr lang="en-US" b="0" dirty="0" err="1"/>
              <a:t>Gawthrop</a:t>
            </a:r>
            <a:r>
              <a:rPr lang="en-US" b="0" dirty="0"/>
              <a:t>/</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endParaRPr lang="en-GB" sz="1400" b="0" kern="1200" dirty="0">
              <a:solidFill>
                <a:schemeClr val="tx1"/>
              </a:solidFill>
              <a:effectLst/>
              <a:latin typeface="Arial" panose="020B0604020202020204" pitchFamily="34" charset="0"/>
              <a:cs typeface="Arial" panose="020B0604020202020204" pitchFamily="34" charset="0"/>
            </a:endParaRPr>
          </a:p>
          <a:p>
            <a:r>
              <a:rPr lang="en-GB" sz="1400" kern="1200" dirty="0" err="1">
                <a:solidFill>
                  <a:schemeClr val="tx1"/>
                </a:solidFill>
                <a:effectLst/>
                <a:latin typeface="Arial" panose="020B0604020202020204" pitchFamily="34" charset="0"/>
                <a:cs typeface="Arial" panose="020B0604020202020204" pitchFamily="34" charset="0"/>
              </a:rPr>
              <a:t>Matusiak</a:t>
            </a:r>
            <a:r>
              <a:rPr lang="en-GB" sz="1400" kern="1200" dirty="0">
                <a:solidFill>
                  <a:schemeClr val="tx1"/>
                </a:solidFill>
                <a:effectLst/>
                <a:latin typeface="Arial" panose="020B0604020202020204" pitchFamily="34" charset="0"/>
                <a:cs typeface="Arial" panose="020B0604020202020204" pitchFamily="34" charset="0"/>
              </a:rPr>
              <a:t>, K. K. (2017). Studying information </a:t>
            </a:r>
            <a:r>
              <a:rPr lang="en-GB" sz="1400" kern="1200" dirty="0" err="1">
                <a:solidFill>
                  <a:schemeClr val="tx1"/>
                </a:solidFill>
                <a:effectLst/>
                <a:latin typeface="Arial" panose="020B0604020202020204" pitchFamily="34" charset="0"/>
                <a:cs typeface="Arial" panose="020B0604020202020204" pitchFamily="34" charset="0"/>
              </a:rPr>
              <a:t>behavior</a:t>
            </a:r>
            <a:r>
              <a:rPr lang="en-GB" sz="1400" kern="1200" dirty="0">
                <a:solidFill>
                  <a:schemeClr val="tx1"/>
                </a:solidFill>
                <a:effectLst/>
                <a:latin typeface="Arial" panose="020B0604020202020204" pitchFamily="34" charset="0"/>
                <a:cs typeface="Arial" panose="020B0604020202020204" pitchFamily="34" charset="0"/>
              </a:rPr>
              <a:t> of image users: An overview of research methodology in LIS literature, 2004-2015. </a:t>
            </a:r>
            <a:r>
              <a:rPr lang="en-GB" sz="1400" i="1" kern="1200" dirty="0">
                <a:solidFill>
                  <a:schemeClr val="tx1"/>
                </a:solidFill>
                <a:effectLst/>
                <a:latin typeface="Arial" panose="020B0604020202020204" pitchFamily="34" charset="0"/>
                <a:cs typeface="Arial" panose="020B0604020202020204" pitchFamily="34" charset="0"/>
              </a:rPr>
              <a:t>Library and Information Science Research</a:t>
            </a:r>
            <a:r>
              <a:rPr lang="en-GB" sz="1400" kern="1200" dirty="0">
                <a:solidFill>
                  <a:schemeClr val="tx1"/>
                </a:solidFill>
                <a:effectLst/>
                <a:latin typeface="Arial" panose="020B0604020202020204" pitchFamily="34" charset="0"/>
                <a:cs typeface="Arial" panose="020B0604020202020204" pitchFamily="34" charset="0"/>
              </a:rPr>
              <a:t> 39 (1), 53–60.</a:t>
            </a:r>
          </a:p>
          <a:p>
            <a:endParaRPr lang="en-GB" sz="1400" kern="1200" dirty="0">
              <a:solidFill>
                <a:schemeClr val="tx1"/>
              </a:solidFill>
              <a:effectLst/>
              <a:latin typeface="Arial" panose="020B0604020202020204" pitchFamily="34" charset="0"/>
              <a:cs typeface="Arial" panose="020B0604020202020204" pitchFamily="34" charset="0"/>
            </a:endParaRPr>
          </a:p>
          <a:p>
            <a:r>
              <a:rPr lang="en-GB" sz="1400" kern="1200" dirty="0">
                <a:solidFill>
                  <a:schemeClr val="tx1"/>
                </a:solidFill>
                <a:effectLst/>
                <a:latin typeface="Arial" panose="020B0604020202020204" pitchFamily="34" charset="0"/>
                <a:cs typeface="Arial" panose="020B0604020202020204" pitchFamily="34" charset="0"/>
              </a:rPr>
              <a:t>McKechnie, L. M., Baker, L., Greenwood, M., &amp; Julien, H. (2002). Research method trends in human information behaviour literature. </a:t>
            </a:r>
            <a:r>
              <a:rPr lang="en-GB" sz="1400" i="1" kern="1200" dirty="0">
                <a:solidFill>
                  <a:schemeClr val="tx1"/>
                </a:solidFill>
                <a:effectLst/>
                <a:latin typeface="Arial" panose="020B0604020202020204" pitchFamily="34" charset="0"/>
                <a:cs typeface="Arial" panose="020B0604020202020204" pitchFamily="34" charset="0"/>
              </a:rPr>
              <a:t>The New Review of Information Behaviour Research: Studies of Information Seeking in Context</a:t>
            </a:r>
            <a:r>
              <a:rPr lang="en-GB" sz="1400" kern="1200" dirty="0">
                <a:solidFill>
                  <a:schemeClr val="tx1"/>
                </a:solidFill>
                <a:effectLst/>
                <a:latin typeface="Arial" panose="020B0604020202020204" pitchFamily="34" charset="0"/>
                <a:cs typeface="Arial" panose="020B0604020202020204" pitchFamily="34" charset="0"/>
              </a:rPr>
              <a:t> (Proceedings of ISIC 2002), 3, 113-125.</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004E4AC-89F8-48EF-AA34-F5C5698830B9}" type="slidenum">
              <a:rPr lang="en-US" smtClean="0"/>
              <a:t>7</a:t>
            </a:fld>
            <a:endParaRPr lang="en-US"/>
          </a:p>
        </p:txBody>
      </p:sp>
    </p:spTree>
    <p:extLst>
      <p:ext uri="{BB962C8B-B14F-4D97-AF65-F5344CB8AC3E}">
        <p14:creationId xmlns:p14="http://schemas.microsoft.com/office/powerpoint/2010/main" val="3151847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A34B57A-3995-470B-BB75-B93BE143A0D5}"/>
              </a:ext>
            </a:extLst>
          </p:cNvPr>
          <p:cNvSpPr>
            <a:spLocks noGrp="1"/>
          </p:cNvSpPr>
          <p:nvPr>
            <p:ph type="body" idx="1"/>
          </p:nvPr>
        </p:nvSpPr>
        <p:spPr/>
        <p:txBody>
          <a:bodyPr/>
          <a:lstStyle/>
          <a:p>
            <a:pPr lvl="0"/>
            <a:endParaRPr lang="en-US" dirty="0"/>
          </a:p>
          <a:p>
            <a:r>
              <a:rPr lang="en-US" dirty="0"/>
              <a:t>Asher, A., &amp; Miller, S. (2011). So you want to do anthropology in your library? Or a practical guide to ethnographic research in academic libraries. Chicago: The ERIAL Project.</a:t>
            </a:r>
          </a:p>
          <a:p>
            <a:endParaRPr lang="en-US" dirty="0"/>
          </a:p>
          <a:p>
            <a:r>
              <a:rPr lang="en-US" dirty="0" err="1"/>
              <a:t>Connaway</a:t>
            </a:r>
            <a:r>
              <a:rPr lang="en-US" dirty="0"/>
              <a:t>, L. S., &amp; Radford, M. L. (2017). Research methods for library and information science (6th ed.). Westport, CT: Libraries Unlimited.</a:t>
            </a:r>
          </a:p>
          <a:p>
            <a:pPr lvl="0"/>
            <a:endParaRPr lang="en-US" dirty="0"/>
          </a:p>
          <a:p>
            <a:pPr lvl="0"/>
            <a:r>
              <a:rPr lang="en-US" dirty="0"/>
              <a:t>Image: </a:t>
            </a:r>
            <a:r>
              <a:rPr lang="en-US" dirty="0">
                <a:hlinkClick r:id="rId3"/>
              </a:rPr>
              <a:t>https://www.flickr.com/photos/ihardlyflickr/2253071281/</a:t>
            </a:r>
            <a:r>
              <a:rPr lang="en-US" dirty="0"/>
              <a:t> by Mason Bryant/CC BY-SA 2.0</a:t>
            </a:r>
          </a:p>
          <a:p>
            <a:pPr lvl="0"/>
            <a:endParaRPr lang="en-US" dirty="0"/>
          </a:p>
        </p:txBody>
      </p:sp>
      <p:sp>
        <p:nvSpPr>
          <p:cNvPr id="5" name="Slide Image Placeholder 4">
            <a:extLst>
              <a:ext uri="{FF2B5EF4-FFF2-40B4-BE49-F238E27FC236}">
                <a16:creationId xmlns:a16="http://schemas.microsoft.com/office/drawing/2014/main" id="{756D55E8-6D57-4CE8-984B-AD50467156F4}"/>
              </a:ext>
            </a:extLst>
          </p:cNvPr>
          <p:cNvSpPr>
            <a:spLocks noGrp="1" noRot="1" noChangeAspect="1"/>
          </p:cNvSpPr>
          <p:nvPr>
            <p:ph type="sldImg"/>
          </p:nvPr>
        </p:nvSpPr>
        <p:spPr/>
      </p:sp>
      <p:sp>
        <p:nvSpPr>
          <p:cNvPr id="6" name="Slide Number Placeholder 5">
            <a:extLst>
              <a:ext uri="{FF2B5EF4-FFF2-40B4-BE49-F238E27FC236}">
                <a16:creationId xmlns:a16="http://schemas.microsoft.com/office/drawing/2014/main" id="{AD3E4557-9AF7-4B49-B46A-0E60A822CA8E}"/>
              </a:ext>
            </a:extLst>
          </p:cNvPr>
          <p:cNvSpPr>
            <a:spLocks noGrp="1"/>
          </p:cNvSpPr>
          <p:nvPr>
            <p:ph type="sldNum" sz="quarter" idx="5"/>
          </p:nvPr>
        </p:nvSpPr>
        <p:spPr/>
        <p:txBody>
          <a:bodyPr/>
          <a:lstStyle/>
          <a:p>
            <a:fld id="{413147EF-3021-45A5-9913-DFA74141326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642938"/>
            <a:ext cx="5318125" cy="2990850"/>
          </a:xfrm>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fld id="{413147EF-3021-45A5-9913-DFA74141326A}" type="slidenum">
              <a:rPr lang="en-US" smtClean="0"/>
              <a:t>9</a:t>
            </a:fld>
            <a:endParaRPr lang="en-US"/>
          </a:p>
        </p:txBody>
      </p:sp>
    </p:spTree>
    <p:extLst>
      <p:ext uri="{BB962C8B-B14F-4D97-AF65-F5344CB8AC3E}">
        <p14:creationId xmlns:p14="http://schemas.microsoft.com/office/powerpoint/2010/main" val="1779941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tiff"/><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1FB1AF-009D-8A4D-BA17-3F0DAB5B3F8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36" name="Text Placeholder 35"/>
          <p:cNvSpPr>
            <a:spLocks noGrp="1"/>
          </p:cNvSpPr>
          <p:nvPr>
            <p:ph type="body" sz="quarter" idx="12" hasCustomPrompt="1"/>
          </p:nvPr>
        </p:nvSpPr>
        <p:spPr>
          <a:xfrm>
            <a:off x="3" y="1329877"/>
            <a:ext cx="3640099" cy="569387"/>
          </a:xfrm>
          <a:prstGeom prst="rect">
            <a:avLst/>
          </a:prstGeom>
          <a:solidFill>
            <a:schemeClr val="accent2"/>
          </a:solidFill>
          <a:ln>
            <a:noFill/>
          </a:ln>
        </p:spPr>
        <p:txBody>
          <a:bodyPr vert="horz" wrap="none" lIns="457200" tIns="137160" rIns="274320" bIns="182880">
            <a:spAutoFit/>
          </a:bodyPr>
          <a:lstStyle>
            <a:lvl1pPr marL="0" marR="0" indent="0" algn="l" defTabSz="457189"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Tree>
    <p:extLst>
      <p:ext uri="{BB962C8B-B14F-4D97-AF65-F5344CB8AC3E}">
        <p14:creationId xmlns:p14="http://schemas.microsoft.com/office/powerpoint/2010/main" val="400064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67191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43955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69721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090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416454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446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562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403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098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329646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73623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123877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Text Placeholder 8"/>
          <p:cNvSpPr>
            <a:spLocks noGrp="1"/>
          </p:cNvSpPr>
          <p:nvPr>
            <p:ph type="body" sz="quarter" idx="10" hasCustomPrompt="1"/>
          </p:nvPr>
        </p:nvSpPr>
        <p:spPr>
          <a:xfrm>
            <a:off x="315260" y="831062"/>
            <a:ext cx="8174038" cy="692497"/>
          </a:xfrm>
          <a:prstGeom prst="rect">
            <a:avLst/>
          </a:prstGeom>
          <a:ln w="28575" cmpd="sng">
            <a:solidFill>
              <a:srgbClr val="FFFFFF"/>
            </a:solidFill>
          </a:ln>
        </p:spPr>
        <p:txBody>
          <a:bodyPr vert="horz" lIns="274320" tIns="45720" rIns="274320" bIns="91440">
            <a:sp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4" y="638176"/>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7"/>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0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63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Header">
    <p:spTree>
      <p:nvGrpSpPr>
        <p:cNvPr id="1" name=""/>
        <p:cNvGrpSpPr/>
        <p:nvPr/>
      </p:nvGrpSpPr>
      <p:grpSpPr>
        <a:xfrm>
          <a:off x="0" y="0"/>
          <a:ext cx="0" cy="0"/>
          <a:chOff x="0" y="0"/>
          <a:chExt cx="0" cy="0"/>
        </a:xfrm>
      </p:grpSpPr>
      <p:pic>
        <p:nvPicPr>
          <p:cNvPr id="7" name="Picture 26" descr="OCLC_H_PMS.eps">
            <a:extLst>
              <a:ext uri="{FF2B5EF4-FFF2-40B4-BE49-F238E27FC236}">
                <a16:creationId xmlns:a16="http://schemas.microsoft.com/office/drawing/2014/main" id="{55A3802A-04F8-8F4D-BEB5-F4ECF794AC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23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3" name="Text Placeholder 18">
            <a:extLst>
              <a:ext uri="{FF2B5EF4-FFF2-40B4-BE49-F238E27FC236}">
                <a16:creationId xmlns:a16="http://schemas.microsoft.com/office/drawing/2014/main" id="{67592151-7D68-5842-A711-940733EFC7A4}"/>
              </a:ext>
            </a:extLst>
          </p:cNvPr>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14" name="Rectangle 13">
            <a:extLst>
              <a:ext uri="{FF2B5EF4-FFF2-40B4-BE49-F238E27FC236}">
                <a16:creationId xmlns:a16="http://schemas.microsoft.com/office/drawing/2014/main" id="{CC8DBD4F-8BF9-C747-9223-A73D263951BD}"/>
              </a:ext>
            </a:extLst>
          </p:cNvPr>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16" name="Text Placeholder 20">
            <a:extLst>
              <a:ext uri="{FF2B5EF4-FFF2-40B4-BE49-F238E27FC236}">
                <a16:creationId xmlns:a16="http://schemas.microsoft.com/office/drawing/2014/main" id="{F7B65A26-0B07-C348-97CF-EC787ACAF973}"/>
              </a:ext>
            </a:extLst>
          </p:cNvPr>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17" name="Text Placeholder 20">
            <a:extLst>
              <a:ext uri="{FF2B5EF4-FFF2-40B4-BE49-F238E27FC236}">
                <a16:creationId xmlns:a16="http://schemas.microsoft.com/office/drawing/2014/main" id="{1586723C-4576-9141-81E0-C7D31F5FDBC9}"/>
              </a:ext>
            </a:extLst>
          </p:cNvPr>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18" name="Text Placeholder 20">
            <a:extLst>
              <a:ext uri="{FF2B5EF4-FFF2-40B4-BE49-F238E27FC236}">
                <a16:creationId xmlns:a16="http://schemas.microsoft.com/office/drawing/2014/main" id="{D870C8F2-B023-DD40-A7AC-71D2F8573CEA}"/>
              </a:ext>
            </a:extLst>
          </p:cNvPr>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20" name="Picture 26" descr="OCLC_H_PMS.eps">
            <a:extLst>
              <a:ext uri="{FF2B5EF4-FFF2-40B4-BE49-F238E27FC236}">
                <a16:creationId xmlns:a16="http://schemas.microsoft.com/office/drawing/2014/main" id="{158B6C3B-63CC-4147-8494-E440A333A32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F9E81B2-3491-DE42-B8BB-6015B06D23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0295" y="0"/>
            <a:ext cx="4578960" cy="4388000"/>
          </a:xfrm>
          <a:prstGeom prst="rect">
            <a:avLst/>
          </a:prstGeom>
        </p:spPr>
      </p:pic>
      <p:sp>
        <p:nvSpPr>
          <p:cNvPr id="25" name="Foliennummernplatzhalter 16">
            <a:extLst>
              <a:ext uri="{FF2B5EF4-FFF2-40B4-BE49-F238E27FC236}">
                <a16:creationId xmlns:a16="http://schemas.microsoft.com/office/drawing/2014/main" id="{9BBB65D2-E776-6144-8608-EF5ADEC04FBA}"/>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88279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340787" y="1029748"/>
            <a:ext cx="8439148" cy="3356378"/>
          </a:xfrm>
          <a:prstGeom prst="rect">
            <a:avLst/>
          </a:prstGeom>
        </p:spPr>
        <p:txBody>
          <a:bodyPr vert="horz"/>
          <a:lstStyle>
            <a:lvl1pPr marL="342892" indent="-342892">
              <a:buFont typeface="Arial"/>
              <a:buChar char="•"/>
              <a:defRPr sz="2400" baseline="0"/>
            </a:lvl1pPr>
            <a:lvl2pPr>
              <a:defRPr sz="2200"/>
            </a:lvl2pPr>
            <a:lvl3pPr>
              <a:defRPr sz="2300"/>
            </a:lvl3pPr>
            <a:lvl4pPr>
              <a:defRPr/>
            </a:lvl4pPr>
            <a:lvl5pPr>
              <a:defRPr/>
            </a:lvl5pPr>
            <a:lvl6pPr>
              <a:defRPr/>
            </a:lvl6pPr>
            <a:lvl7pPr>
              <a:defRPr/>
            </a:lvl7pPr>
            <a:lvl8pPr marL="3200320" indent="0">
              <a:buNone/>
              <a:defRPr/>
            </a:lvl8pPr>
            <a:lvl9pPr marL="3657509" indent="0">
              <a:buNone/>
              <a:defRPr/>
            </a:lvl9pPr>
          </a:lstStyle>
          <a:p>
            <a:pPr lvl="0"/>
            <a:r>
              <a:rPr lang="en-US" dirty="0"/>
              <a:t>Click to add copy</a:t>
            </a:r>
          </a:p>
        </p:txBody>
      </p:sp>
    </p:spTree>
    <p:extLst>
      <p:ext uri="{BB962C8B-B14F-4D97-AF65-F5344CB8AC3E}">
        <p14:creationId xmlns:p14="http://schemas.microsoft.com/office/powerpoint/2010/main" val="249404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88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6666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9" r:id="rId3"/>
    <p:sldLayoutId id="2147483681" r:id="rId4"/>
    <p:sldLayoutId id="2147483686" r:id="rId5"/>
    <p:sldLayoutId id="2147483685" r:id="rId6"/>
    <p:sldLayoutId id="2147483699" r:id="rId7"/>
    <p:sldLayoutId id="2147483700" r:id="rId8"/>
    <p:sldLayoutId id="214748370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9702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flickr.com/photos/gawthrop/8274084522/" TargetMode="Externa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flickr.com/photos/gawthrop/8272965471/" TargetMode="Externa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flickr.com/photos/gawthrop/8273046981/" TargetMode="Externa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flickr.com/photos/gawthrop/8274042600/" TargetMode="Externa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www.flickr.com/photos/claudine/8344927130/" TargetMode="Externa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flickr.com/photos/froderik/9355085596/"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www.flickr.com/photos/mattknox/2842537496/" TargetMode="Externa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flickr.com/photos/queenscollege/330977009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www.flickr.com/photos/pipwilson/2347270176/" TargetMode="External"/><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s://www.slideshare.net/LynnConnaway/survey-research-methods-with-lynn-silipigni-connaway"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s://www.jstor.org/stable/25828813" TargetMode="External"/><Relationship Id="rId4" Type="http://schemas.openxmlformats.org/officeDocument/2006/relationships/hyperlink" Target="https://www.youtube.com/watch?v=4dlpAT7MXh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108/00012530510634271"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arxiv.org/pdf/1903.04638.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flickr.com/photos/kmakice/4390520785/" TargetMode="Externa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flickr.com/photos/novecentino/50011555/" TargetMode="Externa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www.flickr.com/photos/csb13/37236019891/" TargetMode="Externa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ww.flickr.com/photos/gawthrop/8274121366/" TargetMode="Externa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hyperlink" Target="https://www.flickr.com/photos/ihardlyflickr/2253071281/" TargetMode="Externa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mailto:connawal@oclc.org" TargetMode="External"/><Relationship Id="rId7" Type="http://schemas.openxmlformats.org/officeDocument/2006/relationships/hyperlink" Target="mailto:brannonb@oclc.org" TargetMode="External"/><Relationship Id="rId12"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mailto:hoode@oclc.org" TargetMode="External"/><Relationship Id="rId11" Type="http://schemas.openxmlformats.org/officeDocument/2006/relationships/image" Target="../media/image19.jpg"/><Relationship Id="rId5" Type="http://schemas.openxmlformats.org/officeDocument/2006/relationships/hyperlink" Target="mailto:cyrc@oclc.org" TargetMode="External"/><Relationship Id="rId10" Type="http://schemas.openxmlformats.org/officeDocument/2006/relationships/image" Target="../media/image18.jpg"/><Relationship Id="rId4" Type="http://schemas.openxmlformats.org/officeDocument/2006/relationships/hyperlink" Target="mailto:gallaghp@oclc.org" TargetMode="External"/><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 y="1329877"/>
            <a:ext cx="5349734" cy="569387"/>
          </a:xfrm>
        </p:spPr>
        <p:txBody>
          <a:bodyPr/>
          <a:lstStyle/>
          <a:p>
            <a:r>
              <a:rPr lang="en-US" dirty="0"/>
              <a:t>Melbourne, Australia </a:t>
            </a:r>
            <a:r>
              <a:rPr lang="en-US"/>
              <a:t>• ASIS&amp;</a:t>
            </a:r>
            <a:r>
              <a:rPr lang="en-US" dirty="0"/>
              <a:t>T • 21 October 2019</a:t>
            </a:r>
          </a:p>
        </p:txBody>
      </p:sp>
      <p:sp>
        <p:nvSpPr>
          <p:cNvPr id="3" name="Text Placeholder 2"/>
          <p:cNvSpPr>
            <a:spLocks noGrp="1"/>
          </p:cNvSpPr>
          <p:nvPr>
            <p:ph type="body" sz="quarter" idx="16"/>
          </p:nvPr>
        </p:nvSpPr>
        <p:spPr>
          <a:xfrm>
            <a:off x="779469" y="1852403"/>
            <a:ext cx="7916661" cy="1234773"/>
          </a:xfrm>
        </p:spPr>
        <p:txBody>
          <a:bodyPr anchor="ctr">
            <a:noAutofit/>
          </a:bodyPr>
          <a:lstStyle/>
          <a:p>
            <a:endParaRPr lang="en-US" sz="2400" dirty="0"/>
          </a:p>
          <a:p>
            <a:r>
              <a:rPr lang="en-US" sz="2400" dirty="0"/>
              <a:t>There is a Method to It: Making Meaning in Information Research through a Mix of Paradigms and Methods</a:t>
            </a:r>
          </a:p>
          <a:p>
            <a:endParaRPr lang="en-US" sz="2400" dirty="0"/>
          </a:p>
        </p:txBody>
      </p:sp>
      <p:sp>
        <p:nvSpPr>
          <p:cNvPr id="4" name="Text Placeholder 3"/>
          <p:cNvSpPr>
            <a:spLocks noGrp="1"/>
          </p:cNvSpPr>
          <p:nvPr>
            <p:ph type="body" sz="quarter" idx="17"/>
          </p:nvPr>
        </p:nvSpPr>
        <p:spPr>
          <a:xfrm>
            <a:off x="728694" y="3353993"/>
            <a:ext cx="2937086" cy="323165"/>
          </a:xfrm>
        </p:spPr>
        <p:txBody>
          <a:bodyPr/>
          <a:lstStyle/>
          <a:p>
            <a:r>
              <a:rPr lang="en-US" sz="1500" dirty="0"/>
              <a:t>Lynn </a:t>
            </a:r>
            <a:r>
              <a:rPr lang="en-US" sz="1500" dirty="0" err="1"/>
              <a:t>Silipigni</a:t>
            </a:r>
            <a:r>
              <a:rPr lang="en-US" sz="1500" dirty="0"/>
              <a:t> </a:t>
            </a:r>
            <a:r>
              <a:rPr lang="en-US" sz="1500" dirty="0" err="1"/>
              <a:t>Connaway</a:t>
            </a:r>
            <a:r>
              <a:rPr lang="en-US" sz="1500" dirty="0"/>
              <a:t>, Ph.D.</a:t>
            </a:r>
          </a:p>
        </p:txBody>
      </p:sp>
      <p:sp>
        <p:nvSpPr>
          <p:cNvPr id="5" name="Text Placeholder 4"/>
          <p:cNvSpPr>
            <a:spLocks noGrp="1"/>
          </p:cNvSpPr>
          <p:nvPr>
            <p:ph type="body" sz="quarter" idx="18"/>
          </p:nvPr>
        </p:nvSpPr>
        <p:spPr>
          <a:xfrm>
            <a:off x="728696" y="3677158"/>
            <a:ext cx="3412153" cy="215444"/>
          </a:xfrm>
        </p:spPr>
        <p:txBody>
          <a:bodyPr/>
          <a:lstStyle/>
          <a:p>
            <a:r>
              <a:rPr lang="en-US" sz="1100"/>
              <a:t>Director of Library Trends and User Research, OCLC</a:t>
            </a:r>
          </a:p>
        </p:txBody>
      </p:sp>
      <p:sp>
        <p:nvSpPr>
          <p:cNvPr id="12" name="Text Placeholder 3">
            <a:extLst>
              <a:ext uri="{FF2B5EF4-FFF2-40B4-BE49-F238E27FC236}">
                <a16:creationId xmlns:a16="http://schemas.microsoft.com/office/drawing/2014/main" id="{ADD688C0-CBB2-444F-963F-47705A09E0AA}"/>
              </a:ext>
            </a:extLst>
          </p:cNvPr>
          <p:cNvSpPr txBox="1">
            <a:spLocks/>
          </p:cNvSpPr>
          <p:nvPr/>
        </p:nvSpPr>
        <p:spPr>
          <a:xfrm>
            <a:off x="4572000" y="3353992"/>
            <a:ext cx="1841210" cy="323165"/>
          </a:xfrm>
          <a:prstGeom prst="rect">
            <a:avLst/>
          </a:prstGeom>
        </p:spPr>
        <p:txBody>
          <a:bodyPr vert="horz" wrap="none" lIns="0">
            <a:spAutoFit/>
          </a:bodyPr>
          <a:lstStyle>
            <a:lvl1pPr marL="0" indent="0" algn="l" defTabSz="457189" rtl="0" eaLnBrk="1" latinLnBrk="0" hangingPunct="1">
              <a:spcBef>
                <a:spcPct val="20000"/>
              </a:spcBef>
              <a:buFont typeface="Arial"/>
              <a:buNone/>
              <a:defRPr sz="2000" b="1"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err="1"/>
              <a:t>Ixchel</a:t>
            </a:r>
            <a:r>
              <a:rPr lang="en-US" sz="1500" dirty="0"/>
              <a:t> </a:t>
            </a:r>
            <a:r>
              <a:rPr lang="en-US" sz="1500" dirty="0" err="1"/>
              <a:t>Faniel</a:t>
            </a:r>
            <a:r>
              <a:rPr lang="en-US" sz="1500" dirty="0"/>
              <a:t>, Ph.D.</a:t>
            </a:r>
          </a:p>
        </p:txBody>
      </p:sp>
      <p:sp>
        <p:nvSpPr>
          <p:cNvPr id="13" name="Text Placeholder 4">
            <a:extLst>
              <a:ext uri="{FF2B5EF4-FFF2-40B4-BE49-F238E27FC236}">
                <a16:creationId xmlns:a16="http://schemas.microsoft.com/office/drawing/2014/main" id="{3C10C4D3-7C93-48B5-95A1-2E2FAC07B8AB}"/>
              </a:ext>
            </a:extLst>
          </p:cNvPr>
          <p:cNvSpPr txBox="1">
            <a:spLocks/>
          </p:cNvSpPr>
          <p:nvPr/>
        </p:nvSpPr>
        <p:spPr>
          <a:xfrm>
            <a:off x="4572002" y="3677158"/>
            <a:ext cx="2185855" cy="215444"/>
          </a:xfrm>
          <a:prstGeom prst="rect">
            <a:avLst/>
          </a:prstGeom>
        </p:spPr>
        <p:txBody>
          <a:bodyPr vert="horz" wrap="none" lIns="0" tIns="0">
            <a:spAutoFit/>
          </a:bodyPr>
          <a:lstStyle>
            <a:lvl1pPr marL="0" indent="0" algn="l" defTabSz="457189" rtl="0" eaLnBrk="1" latinLnBrk="0" hangingPunct="1">
              <a:spcBef>
                <a:spcPct val="20000"/>
              </a:spcBef>
              <a:buFont typeface="Arial"/>
              <a:buNone/>
              <a:defRPr sz="1700" b="0"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Senior Research Scientist, OCLC</a:t>
            </a:r>
          </a:p>
        </p:txBody>
      </p:sp>
      <p:sp>
        <p:nvSpPr>
          <p:cNvPr id="14" name="Text Placeholder 3">
            <a:extLst>
              <a:ext uri="{FF2B5EF4-FFF2-40B4-BE49-F238E27FC236}">
                <a16:creationId xmlns:a16="http://schemas.microsoft.com/office/drawing/2014/main" id="{E3A70DCD-63C5-47E8-B129-A5C02A3931B1}"/>
              </a:ext>
            </a:extLst>
          </p:cNvPr>
          <p:cNvSpPr txBox="1">
            <a:spLocks/>
          </p:cNvSpPr>
          <p:nvPr/>
        </p:nvSpPr>
        <p:spPr>
          <a:xfrm>
            <a:off x="728694" y="4035443"/>
            <a:ext cx="2091278" cy="323165"/>
          </a:xfrm>
          <a:prstGeom prst="rect">
            <a:avLst/>
          </a:prstGeom>
        </p:spPr>
        <p:txBody>
          <a:bodyPr vert="horz" wrap="none" lIns="0">
            <a:spAutoFit/>
          </a:bodyPr>
          <a:lstStyle>
            <a:lvl1pPr marL="0" indent="0" algn="l" defTabSz="457189" rtl="0" eaLnBrk="1" latinLnBrk="0" hangingPunct="1">
              <a:spcBef>
                <a:spcPct val="20000"/>
              </a:spcBef>
              <a:buFont typeface="Arial"/>
              <a:buNone/>
              <a:defRPr sz="2000" b="1"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err="1"/>
              <a:t>Bhuva</a:t>
            </a:r>
            <a:r>
              <a:rPr lang="en-US" sz="1500" dirty="0"/>
              <a:t> Narayan, Ph.D.</a:t>
            </a:r>
          </a:p>
        </p:txBody>
      </p:sp>
      <p:sp>
        <p:nvSpPr>
          <p:cNvPr id="15" name="Text Placeholder 4">
            <a:extLst>
              <a:ext uri="{FF2B5EF4-FFF2-40B4-BE49-F238E27FC236}">
                <a16:creationId xmlns:a16="http://schemas.microsoft.com/office/drawing/2014/main" id="{CC614CBC-1D52-4DAA-9218-52E3E5890675}"/>
              </a:ext>
            </a:extLst>
          </p:cNvPr>
          <p:cNvSpPr txBox="1">
            <a:spLocks/>
          </p:cNvSpPr>
          <p:nvPr/>
        </p:nvSpPr>
        <p:spPr>
          <a:xfrm>
            <a:off x="728696" y="4358608"/>
            <a:ext cx="2282035" cy="215444"/>
          </a:xfrm>
          <a:prstGeom prst="rect">
            <a:avLst/>
          </a:prstGeom>
        </p:spPr>
        <p:txBody>
          <a:bodyPr vert="horz" wrap="none" lIns="0" tIns="0">
            <a:spAutoFit/>
          </a:bodyPr>
          <a:lstStyle>
            <a:lvl1pPr marL="0" indent="0" algn="l" defTabSz="457189" rtl="0" eaLnBrk="1" latinLnBrk="0" hangingPunct="1">
              <a:spcBef>
                <a:spcPct val="20000"/>
              </a:spcBef>
              <a:buFont typeface="Arial"/>
              <a:buNone/>
              <a:defRPr sz="1700" b="0"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Transdisciplinary Researcher, UTS</a:t>
            </a:r>
          </a:p>
        </p:txBody>
      </p:sp>
      <p:sp>
        <p:nvSpPr>
          <p:cNvPr id="16" name="Text Placeholder 3">
            <a:extLst>
              <a:ext uri="{FF2B5EF4-FFF2-40B4-BE49-F238E27FC236}">
                <a16:creationId xmlns:a16="http://schemas.microsoft.com/office/drawing/2014/main" id="{9ED691A7-CCAD-44D8-ACF9-66CCD1D7A108}"/>
              </a:ext>
            </a:extLst>
          </p:cNvPr>
          <p:cNvSpPr txBox="1">
            <a:spLocks/>
          </p:cNvSpPr>
          <p:nvPr/>
        </p:nvSpPr>
        <p:spPr>
          <a:xfrm>
            <a:off x="4572000" y="4032756"/>
            <a:ext cx="2484013" cy="323165"/>
          </a:xfrm>
          <a:prstGeom prst="rect">
            <a:avLst/>
          </a:prstGeom>
        </p:spPr>
        <p:txBody>
          <a:bodyPr vert="horz" wrap="none" lIns="0">
            <a:spAutoFit/>
          </a:bodyPr>
          <a:lstStyle>
            <a:lvl1pPr marL="0" indent="0" algn="l" defTabSz="457189" rtl="0" eaLnBrk="1" latinLnBrk="0" hangingPunct="1">
              <a:spcBef>
                <a:spcPct val="20000"/>
              </a:spcBef>
              <a:buFont typeface="Arial"/>
              <a:buNone/>
              <a:defRPr sz="2000" b="1"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t>Elham Sayyad-Abdi, Ph.D.</a:t>
            </a:r>
          </a:p>
        </p:txBody>
      </p:sp>
      <p:sp>
        <p:nvSpPr>
          <p:cNvPr id="17" name="Text Placeholder 4">
            <a:extLst>
              <a:ext uri="{FF2B5EF4-FFF2-40B4-BE49-F238E27FC236}">
                <a16:creationId xmlns:a16="http://schemas.microsoft.com/office/drawing/2014/main" id="{6022C190-93EF-48AC-8A18-722042648352}"/>
              </a:ext>
            </a:extLst>
          </p:cNvPr>
          <p:cNvSpPr txBox="1">
            <a:spLocks/>
          </p:cNvSpPr>
          <p:nvPr/>
        </p:nvSpPr>
        <p:spPr>
          <a:xfrm>
            <a:off x="4572002" y="4355921"/>
            <a:ext cx="1563890" cy="215444"/>
          </a:xfrm>
          <a:prstGeom prst="rect">
            <a:avLst/>
          </a:prstGeom>
        </p:spPr>
        <p:txBody>
          <a:bodyPr vert="horz" wrap="none" lIns="0" tIns="0">
            <a:spAutoFit/>
          </a:bodyPr>
          <a:lstStyle>
            <a:lvl1pPr marL="0" indent="0" algn="l" defTabSz="457189" rtl="0" eaLnBrk="1" latinLnBrk="0" hangingPunct="1">
              <a:spcBef>
                <a:spcPct val="20000"/>
              </a:spcBef>
              <a:buFont typeface="Arial"/>
              <a:buNone/>
              <a:defRPr sz="1700" b="0"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Information Researcher</a:t>
            </a:r>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2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7E2D33-7901-42BB-9C1F-980615AF4AE9}"/>
              </a:ext>
            </a:extLst>
          </p:cNvPr>
          <p:cNvSpPr>
            <a:spLocks noGrp="1"/>
          </p:cNvSpPr>
          <p:nvPr>
            <p:ph type="body" sz="quarter" idx="13"/>
          </p:nvPr>
        </p:nvSpPr>
        <p:spPr>
          <a:xfrm>
            <a:off x="0" y="308470"/>
            <a:ext cx="8439148" cy="686442"/>
          </a:xfrm>
          <a:solidFill>
            <a:schemeClr val="bg1">
              <a:alpha val="80000"/>
            </a:schemeClr>
          </a:solidFill>
        </p:spPr>
        <p:txBody>
          <a:bodyPr/>
          <a:lstStyle/>
          <a:p>
            <a:r>
              <a:rPr lang="en-US" dirty="0"/>
              <a:t>Research Methodology</a:t>
            </a:r>
          </a:p>
        </p:txBody>
      </p:sp>
      <p:sp>
        <p:nvSpPr>
          <p:cNvPr id="4" name="TextBox 3">
            <a:extLst>
              <a:ext uri="{FF2B5EF4-FFF2-40B4-BE49-F238E27FC236}">
                <a16:creationId xmlns:a16="http://schemas.microsoft.com/office/drawing/2014/main" id="{E3FF29DE-E1C7-4AC1-9898-B459BF62E5C2}"/>
              </a:ext>
            </a:extLst>
          </p:cNvPr>
          <p:cNvSpPr txBox="1"/>
          <p:nvPr/>
        </p:nvSpPr>
        <p:spPr>
          <a:xfrm>
            <a:off x="1201783" y="2094696"/>
            <a:ext cx="6740434" cy="954107"/>
          </a:xfrm>
          <a:prstGeom prst="rect">
            <a:avLst/>
          </a:prstGeom>
          <a:solidFill>
            <a:schemeClr val="bg1">
              <a:alpha val="80000"/>
            </a:schemeClr>
          </a:solidFill>
        </p:spPr>
        <p:txBody>
          <a:bodyPr wrap="square" rtlCol="0">
            <a:spAutoFit/>
          </a:bodyPr>
          <a:lstStyle/>
          <a:p>
            <a:pPr algn="ctr"/>
            <a:r>
              <a:rPr lang="en-US" sz="2800" b="1" dirty="0"/>
              <a:t>Discovery system logs combined with semi-structured interviews</a:t>
            </a:r>
          </a:p>
        </p:txBody>
      </p:sp>
      <p:sp>
        <p:nvSpPr>
          <p:cNvPr id="3" name="Rectangle 2">
            <a:extLst>
              <a:ext uri="{FF2B5EF4-FFF2-40B4-BE49-F238E27FC236}">
                <a16:creationId xmlns:a16="http://schemas.microsoft.com/office/drawing/2014/main" id="{D695C12A-5E70-4E57-A7EE-095ED25AD437}"/>
              </a:ext>
            </a:extLst>
          </p:cNvPr>
          <p:cNvSpPr/>
          <p:nvPr/>
        </p:nvSpPr>
        <p:spPr>
          <a:xfrm>
            <a:off x="0" y="4442727"/>
            <a:ext cx="6244046" cy="246221"/>
          </a:xfrm>
          <a:prstGeom prst="rect">
            <a:avLst/>
          </a:prstGeom>
        </p:spPr>
        <p:txBody>
          <a:bodyPr wrap="square">
            <a:spAutoFit/>
          </a:bodyPr>
          <a:lstStyle/>
          <a:p>
            <a:pPr lvl="0">
              <a:defRPr/>
            </a:pPr>
            <a:r>
              <a:rPr lang="en-US" sz="1000" dirty="0" err="1">
                <a:solidFill>
                  <a:schemeClr val="bg1"/>
                </a:solidFill>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://www.flickr.com/photos/gawthrop/8274084522/</a:t>
            </a:r>
            <a:r>
              <a:rPr lang="en-US" sz="1000" dirty="0">
                <a:solidFill>
                  <a:schemeClr val="bg1"/>
                </a:solidFill>
              </a:rPr>
              <a:t>by Peter </a:t>
            </a:r>
            <a:r>
              <a:rPr lang="en-US" sz="1000" dirty="0" err="1">
                <a:solidFill>
                  <a:schemeClr val="bg1"/>
                </a:solidFill>
              </a:rPr>
              <a:t>Gawthrop</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BY-NC 2.0</a:t>
            </a:r>
          </a:p>
        </p:txBody>
      </p:sp>
    </p:spTree>
    <p:extLst>
      <p:ext uri="{BB962C8B-B14F-4D97-AF65-F5344CB8AC3E}">
        <p14:creationId xmlns:p14="http://schemas.microsoft.com/office/powerpoint/2010/main" val="1123748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7F3ED-A3B4-44E7-9531-32378BAD7628}"/>
              </a:ext>
            </a:extLst>
          </p:cNvPr>
          <p:cNvSpPr>
            <a:spLocks noGrp="1"/>
          </p:cNvSpPr>
          <p:nvPr>
            <p:ph type="body" sz="quarter" idx="13"/>
          </p:nvPr>
        </p:nvSpPr>
        <p:spPr>
          <a:xfrm>
            <a:off x="142245" y="126687"/>
            <a:ext cx="8439148" cy="686442"/>
          </a:xfrm>
          <a:solidFill>
            <a:schemeClr val="bg1">
              <a:alpha val="80000"/>
            </a:schemeClr>
          </a:solidFill>
        </p:spPr>
        <p:txBody>
          <a:bodyPr/>
          <a:lstStyle/>
          <a:p>
            <a:r>
              <a:rPr lang="en-US" dirty="0"/>
              <a:t>Theoretical Background</a:t>
            </a:r>
          </a:p>
        </p:txBody>
      </p:sp>
      <p:sp>
        <p:nvSpPr>
          <p:cNvPr id="4" name="Text Placeholder 5">
            <a:extLst>
              <a:ext uri="{FF2B5EF4-FFF2-40B4-BE49-F238E27FC236}">
                <a16:creationId xmlns:a16="http://schemas.microsoft.com/office/drawing/2014/main" id="{90C3EE46-5428-B043-AE68-CBEEA1913922}"/>
              </a:ext>
            </a:extLst>
          </p:cNvPr>
          <p:cNvSpPr txBox="1">
            <a:spLocks/>
          </p:cNvSpPr>
          <p:nvPr/>
        </p:nvSpPr>
        <p:spPr>
          <a:xfrm>
            <a:off x="142246" y="813129"/>
            <a:ext cx="8439148" cy="3480197"/>
          </a:xfrm>
          <a:prstGeom prst="rect">
            <a:avLst/>
          </a:prstGeom>
          <a:solidFill>
            <a:schemeClr val="bg1">
              <a:alpha val="80000"/>
            </a:schemeClr>
          </a:solidFill>
          <a:effectLst/>
        </p:spPr>
        <p:txBody>
          <a:bodyPr vert="horz" anchor="t"/>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3225" indent="-217170">
              <a:spcBef>
                <a:spcPts val="0"/>
              </a:spcBef>
              <a:buFont typeface="Arial"/>
              <a:buChar char="•"/>
            </a:pPr>
            <a:r>
              <a:rPr lang="en-US" sz="2400" b="0" dirty="0">
                <a:solidFill>
                  <a:schemeClr val="tx1"/>
                </a:solidFill>
              </a:rPr>
              <a:t>Log analysis to collect large amounts of unbiased user data</a:t>
            </a:r>
            <a:endParaRPr lang="en-US" sz="2400" dirty="0">
              <a:solidFill>
                <a:schemeClr val="tx1"/>
              </a:solidFill>
            </a:endParaRPr>
          </a:p>
          <a:p>
            <a:pPr marL="697230" lvl="1" indent="0" algn="r">
              <a:spcBef>
                <a:spcPts val="0"/>
              </a:spcBef>
              <a:buNone/>
            </a:pPr>
            <a:r>
              <a:rPr lang="en-US" sz="1200" b="0" dirty="0"/>
              <a:t>(Jansen 2006, </a:t>
            </a:r>
            <a:r>
              <a:rPr lang="en-US" sz="1200" b="0" dirty="0" err="1"/>
              <a:t>Connaway</a:t>
            </a:r>
            <a:r>
              <a:rPr lang="en-US" sz="1200" b="0" dirty="0"/>
              <a:t> and Radford </a:t>
            </a:r>
            <a:r>
              <a:rPr lang="en-US" sz="1200" dirty="0"/>
              <a:t>2017</a:t>
            </a:r>
            <a:r>
              <a:rPr lang="en-US" sz="1200" b="0" dirty="0"/>
              <a:t>)</a:t>
            </a:r>
            <a:endParaRPr lang="en-US" sz="2100" b="0" dirty="0">
              <a:solidFill>
                <a:schemeClr val="tx1"/>
              </a:solidFill>
            </a:endParaRPr>
          </a:p>
          <a:p>
            <a:pPr marL="403225" indent="-217170">
              <a:spcBef>
                <a:spcPts val="0"/>
              </a:spcBef>
              <a:buFont typeface="Arial"/>
              <a:buChar char="•"/>
            </a:pPr>
            <a:r>
              <a:rPr lang="en-US" sz="2400" b="0" dirty="0">
                <a:solidFill>
                  <a:schemeClr val="tx1"/>
                </a:solidFill>
              </a:rPr>
              <a:t>Logs used to study how people use online systems</a:t>
            </a:r>
            <a:endParaRPr lang="en-US" sz="2400" b="0" dirty="0">
              <a:solidFill>
                <a:schemeClr val="tx1"/>
              </a:solidFill>
              <a:cs typeface="Arial"/>
            </a:endParaRPr>
          </a:p>
          <a:p>
            <a:pPr marL="914400" lvl="1" indent="-217170">
              <a:spcBef>
                <a:spcPts val="0"/>
              </a:spcBef>
              <a:buFont typeface="Arial"/>
              <a:buChar char="•"/>
            </a:pPr>
            <a:r>
              <a:rPr lang="en-US" sz="2400" dirty="0"/>
              <a:t>Catalog S</a:t>
            </a:r>
            <a:r>
              <a:rPr lang="en-US" sz="2400" b="0" dirty="0"/>
              <a:t>earch failure rates</a:t>
            </a:r>
            <a:endParaRPr lang="en-US" sz="2400" b="0" dirty="0">
              <a:cs typeface="Arial"/>
            </a:endParaRPr>
          </a:p>
          <a:p>
            <a:pPr marL="914400" lvl="1" indent="-217170">
              <a:spcBef>
                <a:spcPts val="0"/>
              </a:spcBef>
              <a:buFont typeface="Arial"/>
              <a:buChar char="•"/>
            </a:pPr>
            <a:r>
              <a:rPr lang="en-US" sz="2400" b="0" dirty="0"/>
              <a:t>Behavior of digital library users</a:t>
            </a:r>
            <a:endParaRPr lang="en-US" sz="2400" b="0" dirty="0">
              <a:cs typeface="Arial"/>
            </a:endParaRPr>
          </a:p>
          <a:p>
            <a:pPr marL="914400" lvl="1" indent="-217170">
              <a:spcBef>
                <a:spcPts val="0"/>
              </a:spcBef>
              <a:buFont typeface="Arial"/>
              <a:buChar char="•"/>
            </a:pPr>
            <a:r>
              <a:rPr lang="en-US" sz="2400" b="0" dirty="0"/>
              <a:t>Use of e-journals</a:t>
            </a:r>
            <a:endParaRPr lang="en-US" sz="2400" b="0" dirty="0">
              <a:cs typeface="Arial"/>
            </a:endParaRPr>
          </a:p>
          <a:p>
            <a:pPr marL="914400" lvl="1" indent="-217170">
              <a:spcBef>
                <a:spcPts val="0"/>
              </a:spcBef>
              <a:buFont typeface="Arial"/>
              <a:buChar char="•"/>
            </a:pPr>
            <a:r>
              <a:rPr lang="en-US" sz="2400" dirty="0"/>
              <a:t>U</a:t>
            </a:r>
            <a:r>
              <a:rPr lang="en-US" sz="2400" b="0" dirty="0"/>
              <a:t>ser experience with video and music streaming services</a:t>
            </a:r>
            <a:r>
              <a:rPr lang="en-US" sz="1600" dirty="0"/>
              <a:t> </a:t>
            </a:r>
            <a:endParaRPr lang="en-US" sz="1600" b="0" dirty="0">
              <a:solidFill>
                <a:schemeClr val="tx1"/>
              </a:solidFill>
              <a:cs typeface="Arial"/>
            </a:endParaRPr>
          </a:p>
          <a:p>
            <a:pPr marL="696595" lvl="1" indent="0" algn="r">
              <a:spcBef>
                <a:spcPts val="0"/>
              </a:spcBef>
              <a:buNone/>
            </a:pPr>
            <a:r>
              <a:rPr lang="en-US" sz="1200" b="0" dirty="0">
                <a:ea typeface="Times New Roman" panose="02020603050405020304" pitchFamily="18" charset="0"/>
                <a:cs typeface="Arial"/>
              </a:rPr>
              <a:t>(Hunter 1991; Jamali, Nicholas, and </a:t>
            </a:r>
            <a:r>
              <a:rPr lang="en-US" sz="1200" dirty="0">
                <a:ea typeface="Times New Roman" panose="02020603050405020304" pitchFamily="18" charset="0"/>
                <a:cs typeface="Arial"/>
              </a:rPr>
              <a:t>Huntington 2005; </a:t>
            </a:r>
            <a:r>
              <a:rPr lang="en-US" sz="1200" dirty="0" err="1">
                <a:ea typeface="Times New Roman" panose="02020603050405020304" pitchFamily="18" charset="0"/>
                <a:cs typeface="Arial"/>
              </a:rPr>
              <a:t>Lamkhede</a:t>
            </a:r>
            <a:r>
              <a:rPr lang="en-US" sz="1200" dirty="0">
                <a:ea typeface="Times New Roman" panose="02020603050405020304" pitchFamily="18" charset="0"/>
                <a:cs typeface="Arial"/>
              </a:rPr>
              <a:t> and Das 2019; </a:t>
            </a:r>
            <a:r>
              <a:rPr lang="en-US" sz="1200" dirty="0" err="1">
                <a:ea typeface="Times New Roman" panose="02020603050405020304" pitchFamily="18" charset="0"/>
                <a:cs typeface="Arial"/>
              </a:rPr>
              <a:t>Nouvellet</a:t>
            </a:r>
            <a:r>
              <a:rPr lang="en-US" sz="1200" dirty="0">
                <a:ea typeface="+mn-lt"/>
                <a:cs typeface="+mn-lt"/>
              </a:rPr>
              <a:t>, </a:t>
            </a:r>
            <a:r>
              <a:rPr lang="en-US" sz="1200" dirty="0">
                <a:ea typeface="Times New Roman" panose="02020603050405020304" pitchFamily="18" charset="0"/>
                <a:cs typeface="Arial"/>
              </a:rPr>
              <a:t>et al. 2019)</a:t>
            </a:r>
            <a:r>
              <a:rPr lang="en-US" sz="1200" dirty="0"/>
              <a:t> </a:t>
            </a:r>
            <a:endParaRPr lang="en-US" sz="1200" b="0" dirty="0">
              <a:cs typeface="Arial"/>
            </a:endParaRPr>
          </a:p>
          <a:p>
            <a:pPr marL="1146175" lvl="1" indent="-217170" defTabSz="685800">
              <a:spcBef>
                <a:spcPts val="0"/>
              </a:spcBef>
              <a:buFont typeface="Arial"/>
              <a:buChar char="•"/>
            </a:pPr>
            <a:endParaRPr lang="en-US" sz="1300" dirty="0">
              <a:solidFill>
                <a:srgbClr val="000000"/>
              </a:solidFill>
              <a:cs typeface="Arial"/>
            </a:endParaRPr>
          </a:p>
          <a:p>
            <a:pPr marL="1146175" lvl="1" indent="-217170" defTabSz="685800">
              <a:spcBef>
                <a:spcPts val="0"/>
              </a:spcBef>
              <a:buFont typeface="Arial"/>
              <a:buChar char="•"/>
            </a:pPr>
            <a:endParaRPr lang="en-US" sz="100" b="0" dirty="0">
              <a:solidFill>
                <a:srgbClr val="000000"/>
              </a:solidFill>
              <a:cs typeface="Arial"/>
            </a:endParaRPr>
          </a:p>
          <a:p>
            <a:pPr marL="403225" indent="-217170">
              <a:spcBef>
                <a:spcPts val="0"/>
              </a:spcBef>
              <a:buFont typeface="Arial"/>
              <a:buChar char="•"/>
            </a:pPr>
            <a:endParaRPr lang="en-US" sz="500" b="0" dirty="0">
              <a:solidFill>
                <a:schemeClr val="tx1"/>
              </a:solidFill>
              <a:cs typeface="Arial"/>
            </a:endParaRPr>
          </a:p>
        </p:txBody>
      </p:sp>
      <p:sp>
        <p:nvSpPr>
          <p:cNvPr id="3" name="Rectangle 2">
            <a:extLst>
              <a:ext uri="{FF2B5EF4-FFF2-40B4-BE49-F238E27FC236}">
                <a16:creationId xmlns:a16="http://schemas.microsoft.com/office/drawing/2014/main" id="{747626DA-9E61-4835-A20B-4DD6966FE815}"/>
              </a:ext>
            </a:extLst>
          </p:cNvPr>
          <p:cNvSpPr/>
          <p:nvPr/>
        </p:nvSpPr>
        <p:spPr>
          <a:xfrm>
            <a:off x="0" y="4420495"/>
            <a:ext cx="6200503" cy="246221"/>
          </a:xfrm>
          <a:prstGeom prst="rect">
            <a:avLst/>
          </a:prstGeom>
        </p:spPr>
        <p:txBody>
          <a:bodyPr wrap="square">
            <a:spAutoFit/>
          </a:bodyPr>
          <a:lstStyle/>
          <a:p>
            <a:pPr lvl="0" defTabSz="1357192">
              <a:defRPr/>
            </a:pPr>
            <a:r>
              <a:rPr lang="en-US" sz="1000" dirty="0">
                <a:solidFill>
                  <a:schemeClr val="bg1"/>
                </a:solidFill>
                <a:hlinkClick r:id="rId5">
                  <a:extLst>
                    <a:ext uri="{A12FA001-AC4F-418D-AE19-62706E023703}">
                      <ahyp:hlinkClr xmlns:ahyp="http://schemas.microsoft.com/office/drawing/2018/hyperlinkcolor" val="tx"/>
                    </a:ext>
                  </a:extLst>
                </a:hlinkClick>
              </a:rPr>
              <a:t>Image: https://www.flickr.com/photos/gawthrop/8272965471/</a:t>
            </a:r>
            <a:r>
              <a:rPr lang="en-US" sz="1000" dirty="0">
                <a:solidFill>
                  <a:schemeClr val="bg1"/>
                </a:solidFill>
              </a:rPr>
              <a:t>by Peter </a:t>
            </a:r>
            <a:r>
              <a:rPr lang="en-US" sz="1000" dirty="0" err="1">
                <a:solidFill>
                  <a:schemeClr val="bg1"/>
                </a:solidFill>
              </a:rPr>
              <a:t>Gawthrop</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BY-NC 2.0</a:t>
            </a:r>
          </a:p>
        </p:txBody>
      </p:sp>
    </p:spTree>
    <p:extLst>
      <p:ext uri="{BB962C8B-B14F-4D97-AF65-F5344CB8AC3E}">
        <p14:creationId xmlns:p14="http://schemas.microsoft.com/office/powerpoint/2010/main" val="215490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27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7F3ED-A3B4-44E7-9531-32378BAD7628}"/>
              </a:ext>
            </a:extLst>
          </p:cNvPr>
          <p:cNvSpPr>
            <a:spLocks noGrp="1"/>
          </p:cNvSpPr>
          <p:nvPr>
            <p:ph type="body" sz="quarter" idx="13"/>
          </p:nvPr>
        </p:nvSpPr>
        <p:spPr>
          <a:xfrm>
            <a:off x="142245" y="202064"/>
            <a:ext cx="8439148" cy="686442"/>
          </a:xfrm>
          <a:solidFill>
            <a:schemeClr val="bg1">
              <a:alpha val="80000"/>
            </a:schemeClr>
          </a:solidFill>
        </p:spPr>
        <p:txBody>
          <a:bodyPr/>
          <a:lstStyle/>
          <a:p>
            <a:r>
              <a:rPr lang="en-US" dirty="0"/>
              <a:t>Theoretical Background</a:t>
            </a:r>
          </a:p>
        </p:txBody>
      </p:sp>
      <p:sp>
        <p:nvSpPr>
          <p:cNvPr id="4" name="Text Placeholder 5">
            <a:extLst>
              <a:ext uri="{FF2B5EF4-FFF2-40B4-BE49-F238E27FC236}">
                <a16:creationId xmlns:a16="http://schemas.microsoft.com/office/drawing/2014/main" id="{90C3EE46-5428-B043-AE68-CBEEA1913922}"/>
              </a:ext>
            </a:extLst>
          </p:cNvPr>
          <p:cNvSpPr txBox="1">
            <a:spLocks/>
          </p:cNvSpPr>
          <p:nvPr/>
        </p:nvSpPr>
        <p:spPr>
          <a:xfrm>
            <a:off x="142245" y="888506"/>
            <a:ext cx="8439148" cy="3509127"/>
          </a:xfrm>
          <a:prstGeom prst="rect">
            <a:avLst/>
          </a:prstGeom>
          <a:solidFill>
            <a:schemeClr val="bg1">
              <a:alpha val="80000"/>
            </a:schemeClr>
          </a:solidFill>
          <a:effectLst/>
        </p:spPr>
        <p:txBody>
          <a:bodyPr vert="horz" anchor="t"/>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3225" lvl="0" indent="-217170" defTabSz="685800">
              <a:spcBef>
                <a:spcPts val="0"/>
              </a:spcBef>
              <a:buFont typeface="Arial"/>
              <a:buChar char="•"/>
            </a:pPr>
            <a:r>
              <a:rPr lang="en-US" sz="2400" b="0" dirty="0">
                <a:solidFill>
                  <a:srgbClr val="000000"/>
                </a:solidFill>
              </a:rPr>
              <a:t>Problems with log analysis</a:t>
            </a:r>
            <a:endParaRPr lang="en-US" sz="2400" b="0" dirty="0">
              <a:solidFill>
                <a:srgbClr val="000000"/>
              </a:solidFill>
              <a:cs typeface="Arial"/>
            </a:endParaRPr>
          </a:p>
          <a:p>
            <a:pPr marL="914400" lvl="1" indent="-217170" defTabSz="685800">
              <a:spcBef>
                <a:spcPts val="0"/>
              </a:spcBef>
              <a:buFont typeface="Arial"/>
              <a:buChar char="•"/>
            </a:pPr>
            <a:r>
              <a:rPr lang="en-US" sz="2400" dirty="0">
                <a:solidFill>
                  <a:srgbClr val="000000"/>
                </a:solidFill>
              </a:rPr>
              <a:t>Ambiguity of log events</a:t>
            </a:r>
            <a:endParaRPr lang="en-US" sz="2400" dirty="0">
              <a:solidFill>
                <a:srgbClr val="000000"/>
              </a:solidFill>
              <a:cs typeface="Arial"/>
            </a:endParaRPr>
          </a:p>
          <a:p>
            <a:pPr marL="914400" lvl="1" indent="-217170" defTabSz="685800">
              <a:spcBef>
                <a:spcPts val="0"/>
              </a:spcBef>
              <a:buFont typeface="Arial"/>
              <a:buChar char="•"/>
            </a:pPr>
            <a:r>
              <a:rPr lang="en-US" sz="2400" dirty="0">
                <a:solidFill>
                  <a:srgbClr val="000000"/>
                </a:solidFill>
              </a:rPr>
              <a:t>Actions not captured in logs</a:t>
            </a:r>
          </a:p>
          <a:p>
            <a:pPr marL="403225" indent="-217170" defTabSz="685800">
              <a:spcBef>
                <a:spcPts val="0"/>
              </a:spcBef>
              <a:buChar char="•"/>
            </a:pPr>
            <a:r>
              <a:rPr lang="en-US" sz="2400" b="0" dirty="0">
                <a:solidFill>
                  <a:srgbClr val="000000"/>
                </a:solidFill>
              </a:rPr>
              <a:t>Combining</a:t>
            </a:r>
            <a:r>
              <a:rPr lang="en-US" sz="2400" b="0" dirty="0">
                <a:solidFill>
                  <a:srgbClr val="000000"/>
                </a:solidFill>
                <a:ea typeface="+mn-lt"/>
                <a:cs typeface="+mn-lt"/>
              </a:rPr>
              <a:t> log analysis with user interviews</a:t>
            </a:r>
            <a:endParaRPr lang="en-US" sz="2400" b="0" dirty="0">
              <a:solidFill>
                <a:srgbClr val="000000"/>
              </a:solidFill>
              <a:cs typeface="Arial"/>
            </a:endParaRPr>
          </a:p>
          <a:p>
            <a:pPr marL="914400" lvl="1" indent="-217170" defTabSz="685800">
              <a:spcBef>
                <a:spcPts val="0"/>
              </a:spcBef>
              <a:buFont typeface="Arial"/>
              <a:buChar char="•"/>
            </a:pPr>
            <a:r>
              <a:rPr lang="en-US" sz="2400" dirty="0">
                <a:solidFill>
                  <a:srgbClr val="000000"/>
                </a:solidFill>
                <a:ea typeface="+mn-lt"/>
                <a:cs typeface="+mn-lt"/>
              </a:rPr>
              <a:t>Asked questions about search and analyzed transaction logs </a:t>
            </a:r>
          </a:p>
          <a:p>
            <a:pPr marL="697230" lvl="1" indent="0" algn="r" defTabSz="685800">
              <a:spcBef>
                <a:spcPts val="0"/>
              </a:spcBef>
              <a:buNone/>
            </a:pPr>
            <a:r>
              <a:rPr lang="en-US" sz="1200" dirty="0">
                <a:solidFill>
                  <a:srgbClr val="000000"/>
                </a:solidFill>
                <a:ea typeface="+mn-lt"/>
                <a:cs typeface="+mn-lt"/>
              </a:rPr>
              <a:t>(</a:t>
            </a:r>
            <a:r>
              <a:rPr lang="en-US" sz="1200" dirty="0" err="1">
                <a:solidFill>
                  <a:srgbClr val="000000"/>
                </a:solidFill>
                <a:ea typeface="+mn-lt"/>
                <a:cs typeface="+mn-lt"/>
              </a:rPr>
              <a:t>Connaway</a:t>
            </a:r>
            <a:r>
              <a:rPr lang="en-US" sz="1200" dirty="0">
                <a:solidFill>
                  <a:srgbClr val="000000"/>
                </a:solidFill>
                <a:ea typeface="+mn-lt"/>
                <a:cs typeface="+mn-lt"/>
              </a:rPr>
              <a:t>, Budd, and </a:t>
            </a:r>
            <a:r>
              <a:rPr lang="en-US" sz="1200" dirty="0" err="1">
                <a:solidFill>
                  <a:srgbClr val="000000"/>
                </a:solidFill>
                <a:ea typeface="+mn-lt"/>
                <a:cs typeface="+mn-lt"/>
              </a:rPr>
              <a:t>Kochtanek</a:t>
            </a:r>
            <a:r>
              <a:rPr lang="en-US" sz="1200" dirty="0">
                <a:solidFill>
                  <a:srgbClr val="000000"/>
                </a:solidFill>
                <a:ea typeface="+mn-lt"/>
                <a:cs typeface="+mn-lt"/>
              </a:rPr>
              <a:t> 1995)</a:t>
            </a:r>
          </a:p>
          <a:p>
            <a:pPr marL="914400" lvl="1" indent="-217170" defTabSz="685800">
              <a:spcBef>
                <a:spcPts val="0"/>
              </a:spcBef>
              <a:buFont typeface="Arial"/>
              <a:buChar char="•"/>
            </a:pPr>
            <a:r>
              <a:rPr lang="en-US" sz="2400" dirty="0">
                <a:solidFill>
                  <a:srgbClr val="000000"/>
                </a:solidFill>
                <a:ea typeface="+mn-lt"/>
                <a:cs typeface="+mn-lt"/>
              </a:rPr>
              <a:t>No indication that combining search logs with individual interviews has been used since</a:t>
            </a:r>
            <a:endParaRPr lang="en-US" sz="2400" dirty="0">
              <a:solidFill>
                <a:srgbClr val="000000"/>
              </a:solidFill>
              <a:cs typeface="Arial"/>
            </a:endParaRPr>
          </a:p>
          <a:p>
            <a:pPr marL="1146175" lvl="1" indent="-217170" defTabSz="685800">
              <a:spcBef>
                <a:spcPts val="0"/>
              </a:spcBef>
              <a:buFont typeface="Arial"/>
              <a:buChar char="•"/>
            </a:pPr>
            <a:endParaRPr lang="en-US" sz="1300" dirty="0">
              <a:solidFill>
                <a:srgbClr val="000000"/>
              </a:solidFill>
              <a:cs typeface="Arial"/>
            </a:endParaRPr>
          </a:p>
          <a:p>
            <a:pPr marL="1146175" lvl="1" indent="-217170" defTabSz="685800">
              <a:spcBef>
                <a:spcPts val="0"/>
              </a:spcBef>
              <a:buFont typeface="Arial"/>
              <a:buChar char="•"/>
            </a:pPr>
            <a:endParaRPr lang="en-US" sz="100" b="0" dirty="0">
              <a:solidFill>
                <a:srgbClr val="000000"/>
              </a:solidFill>
              <a:cs typeface="Arial"/>
            </a:endParaRPr>
          </a:p>
          <a:p>
            <a:pPr marL="403225" indent="-217170">
              <a:spcBef>
                <a:spcPts val="0"/>
              </a:spcBef>
              <a:buFont typeface="Arial"/>
              <a:buChar char="•"/>
            </a:pPr>
            <a:endParaRPr lang="en-US" sz="500" b="0" dirty="0">
              <a:solidFill>
                <a:schemeClr val="tx1"/>
              </a:solidFill>
              <a:cs typeface="Arial"/>
            </a:endParaRPr>
          </a:p>
        </p:txBody>
      </p:sp>
      <p:sp>
        <p:nvSpPr>
          <p:cNvPr id="3" name="Rectangle 2">
            <a:extLst>
              <a:ext uri="{FF2B5EF4-FFF2-40B4-BE49-F238E27FC236}">
                <a16:creationId xmlns:a16="http://schemas.microsoft.com/office/drawing/2014/main" id="{A6CCCE7A-B8F4-4F76-B27F-6DC3EC4F0266}"/>
              </a:ext>
            </a:extLst>
          </p:cNvPr>
          <p:cNvSpPr/>
          <p:nvPr/>
        </p:nvSpPr>
        <p:spPr>
          <a:xfrm>
            <a:off x="0" y="4460144"/>
            <a:ext cx="6006354" cy="246221"/>
          </a:xfrm>
          <a:prstGeom prst="rect">
            <a:avLst/>
          </a:prstGeom>
        </p:spPr>
        <p:txBody>
          <a:bodyPr wrap="square">
            <a:spAutoFit/>
          </a:bodyPr>
          <a:lstStyle/>
          <a:p>
            <a:pPr lvl="0" defTabSz="1357192">
              <a:defRPr/>
            </a:pPr>
            <a:r>
              <a:rPr lang="en-US" sz="1000" dirty="0" err="1">
                <a:solidFill>
                  <a:schemeClr val="bg1"/>
                </a:solidFill>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://www.flickr.com/photos/gawthrop/8273046981/</a:t>
            </a:r>
            <a:r>
              <a:rPr lang="en-US" sz="1000" dirty="0">
                <a:solidFill>
                  <a:schemeClr val="bg1"/>
                </a:solidFill>
              </a:rPr>
              <a:t> by Peter </a:t>
            </a:r>
            <a:r>
              <a:rPr lang="en-US" sz="1000" dirty="0" err="1">
                <a:solidFill>
                  <a:schemeClr val="bg1"/>
                </a:solidFill>
              </a:rPr>
              <a:t>Gawthrop</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BY-NC 2.0</a:t>
            </a:r>
            <a:endParaRPr lang="en-US" sz="1000" dirty="0">
              <a:solidFill>
                <a:schemeClr val="bg1"/>
              </a:solidFill>
            </a:endParaRPr>
          </a:p>
        </p:txBody>
      </p:sp>
    </p:spTree>
    <p:extLst>
      <p:ext uri="{BB962C8B-B14F-4D97-AF65-F5344CB8AC3E}">
        <p14:creationId xmlns:p14="http://schemas.microsoft.com/office/powerpoint/2010/main" val="2615421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3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941A5A-93DE-49C6-AD10-1D6B8D3872DC}"/>
              </a:ext>
            </a:extLst>
          </p:cNvPr>
          <p:cNvSpPr>
            <a:spLocks noGrp="1"/>
          </p:cNvSpPr>
          <p:nvPr>
            <p:ph type="body" sz="quarter" idx="13"/>
          </p:nvPr>
        </p:nvSpPr>
        <p:spPr>
          <a:xfrm>
            <a:off x="142244" y="378608"/>
            <a:ext cx="8641079" cy="892843"/>
          </a:xfrm>
          <a:solidFill>
            <a:schemeClr val="bg1">
              <a:alpha val="80000"/>
            </a:schemeClr>
          </a:solidFill>
          <a:effectLst/>
        </p:spPr>
        <p:txBody>
          <a:bodyPr vert="horz" anchor="t"/>
          <a:lstStyle/>
          <a:p>
            <a:r>
              <a:rPr lang="en-US" sz="2400" dirty="0"/>
              <a:t>Discovery and Access Project: </a:t>
            </a:r>
            <a:r>
              <a:rPr lang="en-US" sz="2400" b="0" dirty="0"/>
              <a:t>How do academic library users navigate the path from discovery to access?</a:t>
            </a:r>
          </a:p>
        </p:txBody>
      </p:sp>
      <p:sp>
        <p:nvSpPr>
          <p:cNvPr id="2" name="Text Placeholder 5">
            <a:extLst>
              <a:ext uri="{FF2B5EF4-FFF2-40B4-BE49-F238E27FC236}">
                <a16:creationId xmlns:a16="http://schemas.microsoft.com/office/drawing/2014/main" id="{94DE649E-C1EA-43B0-867A-8782E84F8FE3}"/>
              </a:ext>
            </a:extLst>
          </p:cNvPr>
          <p:cNvSpPr txBox="1">
            <a:spLocks/>
          </p:cNvSpPr>
          <p:nvPr/>
        </p:nvSpPr>
        <p:spPr>
          <a:xfrm>
            <a:off x="142245" y="1271451"/>
            <a:ext cx="8641079" cy="2786743"/>
          </a:xfrm>
          <a:prstGeom prst="rect">
            <a:avLst/>
          </a:prstGeom>
          <a:solidFill>
            <a:schemeClr val="bg1">
              <a:alpha val="80000"/>
            </a:schemeClr>
          </a:solidFill>
          <a:effectLst/>
        </p:spPr>
        <p:txBody>
          <a:bodyPr vert="horz" anchor="t"/>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3225" indent="-217170">
              <a:spcBef>
                <a:spcPts val="0"/>
              </a:spcBef>
              <a:buFont typeface="Arial"/>
              <a:buChar char="•"/>
            </a:pPr>
            <a:r>
              <a:rPr lang="en-US" sz="2400" b="0" dirty="0">
                <a:solidFill>
                  <a:schemeClr val="tx1"/>
                </a:solidFill>
              </a:rPr>
              <a:t>What do academic users do when searches don't result in fulfillment?</a:t>
            </a:r>
            <a:endParaRPr lang="en-US" sz="2400" b="0" dirty="0">
              <a:solidFill>
                <a:schemeClr val="tx1"/>
              </a:solidFill>
              <a:cs typeface="Arial"/>
            </a:endParaRPr>
          </a:p>
          <a:p>
            <a:pPr marL="403225" indent="-217170">
              <a:spcBef>
                <a:spcPts val="0"/>
              </a:spcBef>
              <a:buFont typeface="Arial"/>
              <a:buChar char="•"/>
            </a:pPr>
            <a:r>
              <a:rPr lang="en-US" sz="2400" b="0" dirty="0">
                <a:solidFill>
                  <a:schemeClr val="tx1"/>
                </a:solidFill>
                <a:ea typeface="+mn-lt"/>
                <a:cs typeface="+mn-lt"/>
              </a:rPr>
              <a:t>What differentiates searches that lead to access from searches that don’t?</a:t>
            </a:r>
          </a:p>
          <a:p>
            <a:pPr marL="403225" indent="-217170">
              <a:spcBef>
                <a:spcPts val="0"/>
              </a:spcBef>
              <a:buFont typeface="Arial"/>
              <a:buChar char="•"/>
            </a:pPr>
            <a:r>
              <a:rPr lang="en-US" sz="2400" b="0" dirty="0">
                <a:solidFill>
                  <a:schemeClr val="tx1"/>
                </a:solidFill>
                <a:ea typeface="+mn-lt"/>
                <a:cs typeface="+mn-lt"/>
              </a:rPr>
              <a:t>What demographic characteristics influence the access of users?</a:t>
            </a:r>
          </a:p>
          <a:p>
            <a:pPr marL="403225" indent="-217170">
              <a:spcBef>
                <a:spcPts val="0"/>
              </a:spcBef>
              <a:buFont typeface="Arial"/>
              <a:buChar char="•"/>
            </a:pPr>
            <a:r>
              <a:rPr lang="en-US" sz="2400" b="0" dirty="0">
                <a:solidFill>
                  <a:schemeClr val="tx1"/>
                </a:solidFill>
                <a:ea typeface="+mn-lt"/>
                <a:cs typeface="+mn-lt"/>
              </a:rPr>
              <a:t>How does access correlate with success?</a:t>
            </a:r>
            <a:endParaRPr lang="en-US" sz="2400" b="0" dirty="0">
              <a:solidFill>
                <a:schemeClr val="tx1"/>
              </a:solidFill>
              <a:cs typeface="Arial"/>
            </a:endParaRPr>
          </a:p>
        </p:txBody>
      </p:sp>
      <p:sp>
        <p:nvSpPr>
          <p:cNvPr id="3" name="Rectangle 2">
            <a:extLst>
              <a:ext uri="{FF2B5EF4-FFF2-40B4-BE49-F238E27FC236}">
                <a16:creationId xmlns:a16="http://schemas.microsoft.com/office/drawing/2014/main" id="{A50CCFCD-D60C-4F1C-9426-8FA4CC70C771}"/>
              </a:ext>
            </a:extLst>
          </p:cNvPr>
          <p:cNvSpPr/>
          <p:nvPr/>
        </p:nvSpPr>
        <p:spPr>
          <a:xfrm>
            <a:off x="-1" y="4460144"/>
            <a:ext cx="6453051" cy="246221"/>
          </a:xfrm>
          <a:prstGeom prst="rect">
            <a:avLst/>
          </a:prstGeom>
        </p:spPr>
        <p:txBody>
          <a:bodyPr wrap="square">
            <a:spAutoFit/>
          </a:bodyPr>
          <a:lstStyle/>
          <a:p>
            <a:pPr lvl="0">
              <a:defRPr/>
            </a:pPr>
            <a:r>
              <a:rPr lang="en-US" sz="1000" dirty="0" err="1">
                <a:solidFill>
                  <a:schemeClr val="bg1"/>
                </a:solidFill>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://www.flickr.com/photos/gawthrop/8274042600/</a:t>
            </a:r>
            <a:r>
              <a:rPr lang="en-US" sz="1000" dirty="0">
                <a:solidFill>
                  <a:schemeClr val="bg1"/>
                </a:solidFill>
              </a:rPr>
              <a:t>by Peter </a:t>
            </a:r>
            <a:r>
              <a:rPr lang="en-US" sz="1000" dirty="0" err="1">
                <a:solidFill>
                  <a:schemeClr val="bg1"/>
                </a:solidFill>
              </a:rPr>
              <a:t>Gawthrop</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BY-NC 2.0</a:t>
            </a:r>
          </a:p>
        </p:txBody>
      </p:sp>
    </p:spTree>
    <p:extLst>
      <p:ext uri="{BB962C8B-B14F-4D97-AF65-F5344CB8AC3E}">
        <p14:creationId xmlns:p14="http://schemas.microsoft.com/office/powerpoint/2010/main" val="1131670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3F80A-C33A-4279-AD5B-A17EE02D7594}"/>
              </a:ext>
            </a:extLst>
          </p:cNvPr>
          <p:cNvSpPr>
            <a:spLocks noGrp="1"/>
          </p:cNvSpPr>
          <p:nvPr>
            <p:ph type="body" sz="quarter" idx="10"/>
          </p:nvPr>
        </p:nvSpPr>
        <p:spPr>
          <a:xfrm>
            <a:off x="315261" y="831063"/>
            <a:ext cx="8174038" cy="1246495"/>
          </a:xfrm>
        </p:spPr>
        <p:txBody>
          <a:bodyPr/>
          <a:lstStyle/>
          <a:p>
            <a:pPr>
              <a:spcBef>
                <a:spcPts val="0"/>
              </a:spcBef>
            </a:pPr>
            <a:r>
              <a:rPr lang="en-US" err="1"/>
              <a:t>Worldcat</a:t>
            </a:r>
            <a:r>
              <a:rPr lang="en-US"/>
              <a:t> discovery </a:t>
            </a:r>
          </a:p>
          <a:p>
            <a:pPr>
              <a:spcBef>
                <a:spcPts val="0"/>
              </a:spcBef>
            </a:pPr>
            <a:r>
              <a:rPr lang="en-US"/>
              <a:t>Search log analysis</a:t>
            </a:r>
          </a:p>
        </p:txBody>
      </p:sp>
      <p:sp>
        <p:nvSpPr>
          <p:cNvPr id="4" name="Text Placeholder 3">
            <a:extLst>
              <a:ext uri="{FF2B5EF4-FFF2-40B4-BE49-F238E27FC236}">
                <a16:creationId xmlns:a16="http://schemas.microsoft.com/office/drawing/2014/main" id="{4A9B1ED8-D4DC-49F8-B42F-21302FE5C98D}"/>
              </a:ext>
            </a:extLst>
          </p:cNvPr>
          <p:cNvSpPr>
            <a:spLocks noGrp="1"/>
          </p:cNvSpPr>
          <p:nvPr>
            <p:ph type="body" sz="quarter" idx="11"/>
          </p:nvPr>
        </p:nvSpPr>
        <p:spPr>
          <a:xfrm>
            <a:off x="176214" y="638177"/>
            <a:ext cx="265112" cy="4074630"/>
          </a:xfrm>
        </p:spPr>
        <p:txBody>
          <a:bodyPr/>
          <a:lstStyle/>
          <a:p>
            <a:endParaRPr lang="en-US"/>
          </a:p>
        </p:txBody>
      </p:sp>
      <p:sp>
        <p:nvSpPr>
          <p:cNvPr id="5" name="Text Placeholder 4">
            <a:extLst>
              <a:ext uri="{FF2B5EF4-FFF2-40B4-BE49-F238E27FC236}">
                <a16:creationId xmlns:a16="http://schemas.microsoft.com/office/drawing/2014/main" id="{C2263F73-420F-431A-92AC-EB5F06A377EE}"/>
              </a:ext>
            </a:extLst>
          </p:cNvPr>
          <p:cNvSpPr>
            <a:spLocks noGrp="1"/>
          </p:cNvSpPr>
          <p:nvPr>
            <p:ph type="body" sz="quarter" idx="12"/>
          </p:nvPr>
        </p:nvSpPr>
        <p:spPr/>
        <p:txBody>
          <a:bodyPr/>
          <a:lstStyle/>
          <a:p>
            <a:endParaRPr lang="en-US"/>
          </a:p>
        </p:txBody>
      </p:sp>
      <p:sp>
        <p:nvSpPr>
          <p:cNvPr id="2" name="TextBox 1">
            <a:extLst>
              <a:ext uri="{FF2B5EF4-FFF2-40B4-BE49-F238E27FC236}">
                <a16:creationId xmlns:a16="http://schemas.microsoft.com/office/drawing/2014/main" id="{1B1FAC1B-61EE-4829-A822-4B924533B9E3}"/>
              </a:ext>
            </a:extLst>
          </p:cNvPr>
          <p:cNvSpPr txBox="1"/>
          <p:nvPr/>
        </p:nvSpPr>
        <p:spPr>
          <a:xfrm>
            <a:off x="466933" y="2270444"/>
            <a:ext cx="7460672" cy="861774"/>
          </a:xfrm>
          <a:prstGeom prst="rect">
            <a:avLst/>
          </a:prstGeom>
          <a:noFill/>
        </p:spPr>
        <p:txBody>
          <a:bodyPr wrap="square" rtlCol="0" anchor="t">
            <a:spAutoFit/>
          </a:bodyPr>
          <a:lstStyle/>
          <a:p>
            <a:r>
              <a:rPr lang="en-US" sz="1800" i="1">
                <a:solidFill>
                  <a:schemeClr val="bg1"/>
                </a:solidFill>
              </a:rPr>
              <a:t>“Log analysis is everything that a lab study is not.”</a:t>
            </a:r>
          </a:p>
          <a:p>
            <a:endParaRPr lang="en-US" sz="1800" i="1">
              <a:solidFill>
                <a:schemeClr val="bg1"/>
              </a:solidFill>
            </a:endParaRPr>
          </a:p>
          <a:p>
            <a:r>
              <a:rPr lang="en-US" sz="1400" i="1">
                <a:solidFill>
                  <a:schemeClr val="bg1"/>
                </a:solidFill>
              </a:rPr>
              <a:t>(Jansen 2017, 349)</a:t>
            </a:r>
            <a:endParaRPr lang="en-US" sz="1400" i="1">
              <a:solidFill>
                <a:schemeClr val="bg1"/>
              </a:solidFill>
              <a:cs typeface="Arial"/>
            </a:endParaRPr>
          </a:p>
        </p:txBody>
      </p:sp>
    </p:spTree>
    <p:extLst>
      <p:ext uri="{BB962C8B-B14F-4D97-AF65-F5344CB8AC3E}">
        <p14:creationId xmlns:p14="http://schemas.microsoft.com/office/powerpoint/2010/main" val="304128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921A86-5E90-42EB-82A5-D58602A4A02C}"/>
              </a:ext>
            </a:extLst>
          </p:cNvPr>
          <p:cNvSpPr txBox="1"/>
          <p:nvPr/>
        </p:nvSpPr>
        <p:spPr>
          <a:xfrm>
            <a:off x="4834658" y="868418"/>
            <a:ext cx="4194752" cy="3970318"/>
          </a:xfrm>
          <a:prstGeom prst="rect">
            <a:avLst/>
          </a:prstGeom>
          <a:noFill/>
        </p:spPr>
        <p:txBody>
          <a:bodyPr wrap="square" rtlCol="0">
            <a:spAutoFit/>
          </a:bodyPr>
          <a:lstStyle/>
          <a:p>
            <a:pPr marL="342900" indent="-342900">
              <a:buFont typeface="+mj-lt"/>
              <a:buAutoNum type="arabicPeriod"/>
            </a:pPr>
            <a:r>
              <a:rPr lang="en-US" sz="1800"/>
              <a:t>Did a keyword search but mistyped it</a:t>
            </a:r>
          </a:p>
          <a:p>
            <a:pPr marL="684212" lvl="1" indent="-285750">
              <a:buFont typeface="System Font Regular"/>
              <a:buChar char="-"/>
            </a:pPr>
            <a:r>
              <a:rPr lang="en-US" sz="1800"/>
              <a:t>Had 0 results</a:t>
            </a:r>
          </a:p>
          <a:p>
            <a:pPr marL="628650" lvl="1" indent="-285750">
              <a:buFont typeface="Arial" panose="020B0604020202020204" pitchFamily="34" charset="0"/>
              <a:buChar char="•"/>
            </a:pPr>
            <a:endParaRPr lang="en-US" sz="1800"/>
          </a:p>
          <a:p>
            <a:pPr marL="342900" indent="-342900">
              <a:buFont typeface="+mj-lt"/>
              <a:buAutoNum type="arabicPeriod"/>
            </a:pPr>
            <a:r>
              <a:rPr lang="en-US" sz="1800"/>
              <a:t>Redid keyword search with correct spelling</a:t>
            </a:r>
          </a:p>
          <a:p>
            <a:pPr marL="628650" lvl="1" indent="-285750">
              <a:buFont typeface="System Font Regular"/>
              <a:buChar char="-"/>
            </a:pPr>
            <a:r>
              <a:rPr lang="en-US" sz="1800"/>
              <a:t>Had 759,902 results</a:t>
            </a:r>
          </a:p>
          <a:p>
            <a:pPr marL="628650" lvl="1" indent="-285750">
              <a:buFont typeface="Arial" panose="020B0604020202020204" pitchFamily="34" charset="0"/>
              <a:buChar char="•"/>
            </a:pPr>
            <a:endParaRPr lang="en-US" sz="1800"/>
          </a:p>
          <a:p>
            <a:pPr marL="342900" indent="-342900">
              <a:buFont typeface="+mj-lt"/>
              <a:buAutoNum type="arabicPeriod"/>
            </a:pPr>
            <a:r>
              <a:rPr lang="en-US" sz="1800"/>
              <a:t>Began typing in additional keyword</a:t>
            </a:r>
          </a:p>
          <a:p>
            <a:pPr marL="342900" indent="-342900">
              <a:buFont typeface="+mj-lt"/>
              <a:buAutoNum type="arabicPeriod"/>
            </a:pPr>
            <a:endParaRPr lang="en-US" sz="1800"/>
          </a:p>
          <a:p>
            <a:pPr marL="342900" indent="-342900">
              <a:buFont typeface="+mj-lt"/>
              <a:buAutoNum type="arabicPeriod"/>
            </a:pPr>
            <a:r>
              <a:rPr lang="en-US" sz="1800"/>
              <a:t>Selected one of the autosuggested keyword phrases</a:t>
            </a:r>
          </a:p>
          <a:p>
            <a:pPr marL="628650" lvl="1" indent="-285750">
              <a:buFont typeface="System Font Regular"/>
              <a:buChar char="-"/>
            </a:pPr>
            <a:r>
              <a:rPr lang="en-US" sz="1800"/>
              <a:t>Had 1,761 results</a:t>
            </a:r>
          </a:p>
          <a:p>
            <a:pPr marL="285750" indent="-285750">
              <a:buFont typeface="Arial" panose="020B0604020202020204" pitchFamily="34" charset="0"/>
              <a:buChar char="•"/>
            </a:pPr>
            <a:endParaRPr lang="en-US" sz="1800"/>
          </a:p>
        </p:txBody>
      </p:sp>
      <p:pic>
        <p:nvPicPr>
          <p:cNvPr id="3" name="Picture 2">
            <a:extLst>
              <a:ext uri="{FF2B5EF4-FFF2-40B4-BE49-F238E27FC236}">
                <a16:creationId xmlns:a16="http://schemas.microsoft.com/office/drawing/2014/main" id="{CFB03B13-35D4-4095-AE3F-F6858DD67164}"/>
              </a:ext>
            </a:extLst>
          </p:cNvPr>
          <p:cNvPicPr>
            <a:picLocks noChangeAspect="1"/>
          </p:cNvPicPr>
          <p:nvPr/>
        </p:nvPicPr>
        <p:blipFill>
          <a:blip r:embed="rId3"/>
          <a:stretch>
            <a:fillRect/>
          </a:stretch>
        </p:blipFill>
        <p:spPr>
          <a:xfrm>
            <a:off x="193740" y="779014"/>
            <a:ext cx="2704987" cy="3498450"/>
          </a:xfrm>
          <a:prstGeom prst="rect">
            <a:avLst/>
          </a:prstGeom>
          <a:ln>
            <a:solidFill>
              <a:schemeClr val="tx1"/>
            </a:solidFill>
          </a:ln>
        </p:spPr>
      </p:pic>
      <p:pic>
        <p:nvPicPr>
          <p:cNvPr id="4" name="Picture 3">
            <a:extLst>
              <a:ext uri="{FF2B5EF4-FFF2-40B4-BE49-F238E27FC236}">
                <a16:creationId xmlns:a16="http://schemas.microsoft.com/office/drawing/2014/main" id="{1C983896-BEF5-4E42-90F4-A6104D593253}"/>
              </a:ext>
            </a:extLst>
          </p:cNvPr>
          <p:cNvPicPr>
            <a:picLocks noChangeAspect="1"/>
          </p:cNvPicPr>
          <p:nvPr/>
        </p:nvPicPr>
        <p:blipFill>
          <a:blip r:embed="rId4"/>
          <a:stretch>
            <a:fillRect/>
          </a:stretch>
        </p:blipFill>
        <p:spPr>
          <a:xfrm>
            <a:off x="766336" y="1122235"/>
            <a:ext cx="2828425" cy="3498450"/>
          </a:xfrm>
          <a:prstGeom prst="rect">
            <a:avLst/>
          </a:prstGeom>
          <a:ln>
            <a:solidFill>
              <a:schemeClr val="tx1"/>
            </a:solidFill>
          </a:ln>
        </p:spPr>
      </p:pic>
      <p:pic>
        <p:nvPicPr>
          <p:cNvPr id="5" name="Picture 4">
            <a:extLst>
              <a:ext uri="{FF2B5EF4-FFF2-40B4-BE49-F238E27FC236}">
                <a16:creationId xmlns:a16="http://schemas.microsoft.com/office/drawing/2014/main" id="{33371620-CCAB-40E2-BDEE-21949CFEAAD7}"/>
              </a:ext>
            </a:extLst>
          </p:cNvPr>
          <p:cNvPicPr>
            <a:picLocks noChangeAspect="1"/>
          </p:cNvPicPr>
          <p:nvPr/>
        </p:nvPicPr>
        <p:blipFill>
          <a:blip r:embed="rId5"/>
          <a:stretch>
            <a:fillRect/>
          </a:stretch>
        </p:blipFill>
        <p:spPr>
          <a:xfrm>
            <a:off x="1898272" y="1381295"/>
            <a:ext cx="2673728" cy="3578604"/>
          </a:xfrm>
          <a:prstGeom prst="rect">
            <a:avLst/>
          </a:prstGeom>
          <a:ln>
            <a:solidFill>
              <a:schemeClr val="tx1"/>
            </a:solidFill>
          </a:ln>
        </p:spPr>
      </p:pic>
      <p:sp>
        <p:nvSpPr>
          <p:cNvPr id="7" name="Text Placeholder 1">
            <a:extLst>
              <a:ext uri="{FF2B5EF4-FFF2-40B4-BE49-F238E27FC236}">
                <a16:creationId xmlns:a16="http://schemas.microsoft.com/office/drawing/2014/main" id="{C2042251-5089-5E47-941F-FD9AFBF21C5C}"/>
              </a:ext>
            </a:extLst>
          </p:cNvPr>
          <p:cNvSpPr txBox="1">
            <a:spLocks/>
          </p:cNvSpPr>
          <p:nvPr/>
        </p:nvSpPr>
        <p:spPr>
          <a:xfrm>
            <a:off x="352425" y="93214"/>
            <a:ext cx="8439150" cy="685800"/>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a:solidFill>
                  <a:schemeClr val="tx2"/>
                </a:solidFill>
              </a:rPr>
              <a:t>What do the raw logs tell us?</a:t>
            </a:r>
          </a:p>
        </p:txBody>
      </p:sp>
    </p:spTree>
    <p:extLst>
      <p:ext uri="{BB962C8B-B14F-4D97-AF65-F5344CB8AC3E}">
        <p14:creationId xmlns:p14="http://schemas.microsoft.com/office/powerpoint/2010/main" val="318475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730E47-80EA-426C-A4E2-C0B05CAE8B77}"/>
              </a:ext>
            </a:extLst>
          </p:cNvPr>
          <p:cNvSpPr>
            <a:spLocks noGrp="1"/>
          </p:cNvSpPr>
          <p:nvPr>
            <p:ph type="body" sz="quarter" idx="13"/>
          </p:nvPr>
        </p:nvSpPr>
        <p:spPr>
          <a:xfrm>
            <a:off x="153403" y="230106"/>
            <a:ext cx="6823710" cy="525305"/>
          </a:xfrm>
          <a:solidFill>
            <a:schemeClr val="bg1"/>
          </a:solidFill>
        </p:spPr>
        <p:txBody>
          <a:bodyPr vert="horz" anchor="t"/>
          <a:lstStyle/>
          <a:p>
            <a:r>
              <a:rPr lang="en-US" sz="2700">
                <a:solidFill>
                  <a:schemeClr val="accent2"/>
                </a:solidFill>
                <a:cs typeface="Arial"/>
              </a:rPr>
              <a:t>Ways of evolving a search</a:t>
            </a:r>
            <a:endParaRPr lang="en-US" sz="2700">
              <a:solidFill>
                <a:schemeClr val="accent2"/>
              </a:solidFill>
            </a:endParaRPr>
          </a:p>
        </p:txBody>
      </p:sp>
      <p:sp>
        <p:nvSpPr>
          <p:cNvPr id="4" name="TextBox 3">
            <a:extLst>
              <a:ext uri="{FF2B5EF4-FFF2-40B4-BE49-F238E27FC236}">
                <a16:creationId xmlns:a16="http://schemas.microsoft.com/office/drawing/2014/main" id="{9E845B63-5137-4C48-BD5E-AE6643B6A2B4}"/>
              </a:ext>
            </a:extLst>
          </p:cNvPr>
          <p:cNvSpPr txBox="1"/>
          <p:nvPr/>
        </p:nvSpPr>
        <p:spPr>
          <a:xfrm>
            <a:off x="612576" y="899305"/>
            <a:ext cx="2460750" cy="933518"/>
          </a:xfrm>
          <a:prstGeom prst="rect">
            <a:avLst/>
          </a:prstGeom>
          <a:noFill/>
        </p:spPr>
        <p:txBody>
          <a:bodyPr wrap="square" rtlCol="0" anchor="ctr">
            <a:noAutofit/>
          </a:bodyPr>
          <a:lstStyle/>
          <a:p>
            <a:r>
              <a:rPr lang="en-US" sz="2000" b="1"/>
              <a:t>Corrected search</a:t>
            </a:r>
          </a:p>
          <a:p>
            <a:endParaRPr lang="en-US" sz="1200" b="1">
              <a:cs typeface="Arial"/>
            </a:endParaRPr>
          </a:p>
        </p:txBody>
      </p:sp>
      <p:sp>
        <p:nvSpPr>
          <p:cNvPr id="5" name="TextBox 4">
            <a:extLst>
              <a:ext uri="{FF2B5EF4-FFF2-40B4-BE49-F238E27FC236}">
                <a16:creationId xmlns:a16="http://schemas.microsoft.com/office/drawing/2014/main" id="{8DC1F4C8-7431-46C7-9392-94A85D92B23A}"/>
              </a:ext>
            </a:extLst>
          </p:cNvPr>
          <p:cNvSpPr txBox="1"/>
          <p:nvPr/>
        </p:nvSpPr>
        <p:spPr>
          <a:xfrm>
            <a:off x="612575" y="2198404"/>
            <a:ext cx="2460750" cy="933518"/>
          </a:xfrm>
          <a:prstGeom prst="rect">
            <a:avLst/>
          </a:prstGeom>
          <a:noFill/>
        </p:spPr>
        <p:txBody>
          <a:bodyPr wrap="square" rtlCol="0" anchor="ctr">
            <a:noAutofit/>
          </a:bodyPr>
          <a:lstStyle/>
          <a:p>
            <a:r>
              <a:rPr lang="en-US" sz="2000" b="1"/>
              <a:t>Refined search</a:t>
            </a:r>
          </a:p>
          <a:p>
            <a:endParaRPr lang="en-US" sz="1200" b="1">
              <a:cs typeface="Arial"/>
            </a:endParaRPr>
          </a:p>
        </p:txBody>
      </p:sp>
      <p:sp>
        <p:nvSpPr>
          <p:cNvPr id="7" name="TextBox 6">
            <a:extLst>
              <a:ext uri="{FF2B5EF4-FFF2-40B4-BE49-F238E27FC236}">
                <a16:creationId xmlns:a16="http://schemas.microsoft.com/office/drawing/2014/main" id="{3B248EC0-66A6-489E-A0E6-CEEB38703ECD}"/>
              </a:ext>
            </a:extLst>
          </p:cNvPr>
          <p:cNvSpPr txBox="1"/>
          <p:nvPr/>
        </p:nvSpPr>
        <p:spPr>
          <a:xfrm>
            <a:off x="3073326" y="919954"/>
            <a:ext cx="5706781" cy="892220"/>
          </a:xfrm>
          <a:prstGeom prst="rect">
            <a:avLst/>
          </a:prstGeom>
          <a:solidFill>
            <a:schemeClr val="accent1"/>
          </a:solidFill>
        </p:spPr>
        <p:txBody>
          <a:bodyPr wrap="square" rtlCol="0" anchor="ctr">
            <a:noAutofit/>
          </a:bodyPr>
          <a:lstStyle/>
          <a:p>
            <a:r>
              <a:rPr lang="en-US" sz="2000" b="1">
                <a:solidFill>
                  <a:schemeClr val="bg1"/>
                </a:solidFill>
              </a:rPr>
              <a:t>Shows greater than 90% similarity with the previous search string</a:t>
            </a:r>
            <a:endParaRPr lang="en-US" sz="1200" b="1">
              <a:solidFill>
                <a:schemeClr val="bg1"/>
              </a:solidFill>
              <a:cs typeface="Arial"/>
            </a:endParaRPr>
          </a:p>
        </p:txBody>
      </p:sp>
      <p:sp>
        <p:nvSpPr>
          <p:cNvPr id="8" name="TextBox 7">
            <a:extLst>
              <a:ext uri="{FF2B5EF4-FFF2-40B4-BE49-F238E27FC236}">
                <a16:creationId xmlns:a16="http://schemas.microsoft.com/office/drawing/2014/main" id="{C41B3411-3541-4573-9018-C1603C3F8433}"/>
              </a:ext>
            </a:extLst>
          </p:cNvPr>
          <p:cNvSpPr txBox="1"/>
          <p:nvPr/>
        </p:nvSpPr>
        <p:spPr>
          <a:xfrm>
            <a:off x="3073326" y="2033176"/>
            <a:ext cx="5706781" cy="1263976"/>
          </a:xfrm>
          <a:prstGeom prst="rect">
            <a:avLst/>
          </a:prstGeom>
          <a:solidFill>
            <a:schemeClr val="tx2"/>
          </a:solidFill>
        </p:spPr>
        <p:txBody>
          <a:bodyPr wrap="square" rtlCol="0" anchor="ctr">
            <a:noAutofit/>
          </a:bodyPr>
          <a:lstStyle/>
          <a:p>
            <a:r>
              <a:rPr lang="en-US" sz="2000" b="1">
                <a:solidFill>
                  <a:schemeClr val="bg1"/>
                </a:solidFill>
              </a:rPr>
              <a:t>Shows 80–90% similarity with the previous search string, with the first string contained in the second, or an index change</a:t>
            </a:r>
            <a:endParaRPr lang="en-US" sz="1200" b="1">
              <a:solidFill>
                <a:schemeClr val="bg1"/>
              </a:solidFill>
              <a:cs typeface="Arial"/>
            </a:endParaRPr>
          </a:p>
        </p:txBody>
      </p:sp>
      <p:sp>
        <p:nvSpPr>
          <p:cNvPr id="11" name="TextBox 10">
            <a:extLst>
              <a:ext uri="{FF2B5EF4-FFF2-40B4-BE49-F238E27FC236}">
                <a16:creationId xmlns:a16="http://schemas.microsoft.com/office/drawing/2014/main" id="{234AC433-53E7-40D3-B145-1FB647D9ED24}"/>
              </a:ext>
            </a:extLst>
          </p:cNvPr>
          <p:cNvSpPr txBox="1"/>
          <p:nvPr/>
        </p:nvSpPr>
        <p:spPr>
          <a:xfrm>
            <a:off x="3073326" y="3518155"/>
            <a:ext cx="5706781" cy="892220"/>
          </a:xfrm>
          <a:prstGeom prst="rect">
            <a:avLst/>
          </a:prstGeom>
          <a:solidFill>
            <a:schemeClr val="accent3"/>
          </a:solidFill>
        </p:spPr>
        <p:txBody>
          <a:bodyPr wrap="square" rtlCol="0" anchor="ctr">
            <a:noAutofit/>
          </a:bodyPr>
          <a:lstStyle/>
          <a:p>
            <a:r>
              <a:rPr lang="en-US" sz="2000" b="1">
                <a:solidFill>
                  <a:schemeClr val="bg1"/>
                </a:solidFill>
              </a:rPr>
              <a:t>Shows less than 80% similarity with the previous search string</a:t>
            </a:r>
            <a:endParaRPr lang="en-US" sz="1200" b="1">
              <a:solidFill>
                <a:schemeClr val="bg1"/>
              </a:solidFill>
              <a:cs typeface="Arial"/>
            </a:endParaRPr>
          </a:p>
        </p:txBody>
      </p:sp>
      <p:sp>
        <p:nvSpPr>
          <p:cNvPr id="12" name="TextBox 11">
            <a:extLst>
              <a:ext uri="{FF2B5EF4-FFF2-40B4-BE49-F238E27FC236}">
                <a16:creationId xmlns:a16="http://schemas.microsoft.com/office/drawing/2014/main" id="{15ADA488-41E9-4DF8-8C95-C3B1C3DF18E5}"/>
              </a:ext>
            </a:extLst>
          </p:cNvPr>
          <p:cNvSpPr txBox="1"/>
          <p:nvPr/>
        </p:nvSpPr>
        <p:spPr>
          <a:xfrm>
            <a:off x="612575" y="3497506"/>
            <a:ext cx="2460750" cy="933518"/>
          </a:xfrm>
          <a:prstGeom prst="rect">
            <a:avLst/>
          </a:prstGeom>
          <a:noFill/>
        </p:spPr>
        <p:txBody>
          <a:bodyPr wrap="square" rtlCol="0" anchor="ctr">
            <a:noAutofit/>
          </a:bodyPr>
          <a:lstStyle/>
          <a:p>
            <a:r>
              <a:rPr lang="en-US" sz="2000" b="1"/>
              <a:t>New search</a:t>
            </a:r>
          </a:p>
          <a:p>
            <a:endParaRPr lang="en-US" sz="1200" b="1">
              <a:cs typeface="Arial"/>
            </a:endParaRPr>
          </a:p>
        </p:txBody>
      </p:sp>
    </p:spTree>
    <p:extLst>
      <p:ext uri="{BB962C8B-B14F-4D97-AF65-F5344CB8AC3E}">
        <p14:creationId xmlns:p14="http://schemas.microsoft.com/office/powerpoint/2010/main" val="506746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F41D3586-567E-4A6A-AEA0-5CA78761DA98}"/>
              </a:ext>
            </a:extLst>
          </p:cNvPr>
          <p:cNvSpPr txBox="1">
            <a:spLocks/>
          </p:cNvSpPr>
          <p:nvPr/>
        </p:nvSpPr>
        <p:spPr>
          <a:xfrm>
            <a:off x="324536" y="536553"/>
            <a:ext cx="8116760" cy="682647"/>
          </a:xfrm>
          <a:prstGeom prst="rect">
            <a:avLst/>
          </a:prstGeom>
          <a:solidFill>
            <a:schemeClr val="bg1">
              <a:alpha val="80000"/>
            </a:schemeClr>
          </a:solidFill>
          <a:effectLst/>
        </p:spPr>
        <p:txBody>
          <a:bodyPr vert="horz"/>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600" dirty="0"/>
              <a:t>Summary of results</a:t>
            </a:r>
          </a:p>
        </p:txBody>
      </p:sp>
      <p:sp>
        <p:nvSpPr>
          <p:cNvPr id="4" name="Text Placeholder 3">
            <a:extLst>
              <a:ext uri="{FF2B5EF4-FFF2-40B4-BE49-F238E27FC236}">
                <a16:creationId xmlns:a16="http://schemas.microsoft.com/office/drawing/2014/main" id="{88B8AA43-AA6D-43BE-955D-2B8C1B78EDEE}"/>
              </a:ext>
            </a:extLst>
          </p:cNvPr>
          <p:cNvSpPr txBox="1">
            <a:spLocks/>
          </p:cNvSpPr>
          <p:nvPr/>
        </p:nvSpPr>
        <p:spPr>
          <a:xfrm>
            <a:off x="324536" y="1219200"/>
            <a:ext cx="8116760" cy="2773192"/>
          </a:xfrm>
          <a:prstGeom prst="rect">
            <a:avLst/>
          </a:prstGeom>
          <a:solidFill>
            <a:schemeClr val="bg1">
              <a:alpha val="80000"/>
            </a:schemeClr>
          </a:solidFill>
          <a:effectLst/>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pPr>
            <a:r>
              <a:rPr lang="en-US" sz="2800" dirty="0"/>
              <a:t>Average of </a:t>
            </a:r>
            <a:r>
              <a:rPr lang="en-US" sz="2800" b="1" dirty="0"/>
              <a:t>5 minutes </a:t>
            </a:r>
            <a:r>
              <a:rPr lang="en-US" sz="2800" dirty="0"/>
              <a:t>per session</a:t>
            </a:r>
          </a:p>
          <a:p>
            <a:pPr>
              <a:spcBef>
                <a:spcPts val="0"/>
              </a:spcBef>
            </a:pPr>
            <a:r>
              <a:rPr lang="en-US" sz="2800" dirty="0"/>
              <a:t>Average of </a:t>
            </a:r>
            <a:r>
              <a:rPr lang="en-US" sz="2800" b="1" dirty="0"/>
              <a:t>2.2 searches </a:t>
            </a:r>
            <a:r>
              <a:rPr lang="en-US" sz="2800" dirty="0"/>
              <a:t>per session</a:t>
            </a:r>
          </a:p>
          <a:p>
            <a:pPr>
              <a:spcBef>
                <a:spcPts val="0"/>
              </a:spcBef>
            </a:pPr>
            <a:r>
              <a:rPr lang="en-US" sz="2800" dirty="0"/>
              <a:t>Average of </a:t>
            </a:r>
            <a:r>
              <a:rPr lang="en-US" sz="2800" b="1" dirty="0"/>
              <a:t>5.1 words </a:t>
            </a:r>
            <a:r>
              <a:rPr lang="en-US" sz="2800" dirty="0"/>
              <a:t>per search</a:t>
            </a:r>
          </a:p>
          <a:p>
            <a:pPr>
              <a:spcBef>
                <a:spcPts val="0"/>
              </a:spcBef>
            </a:pPr>
            <a:r>
              <a:rPr lang="en-US" sz="2800" b="1" dirty="0"/>
              <a:t>12% </a:t>
            </a:r>
            <a:r>
              <a:rPr lang="en-US" sz="2800" dirty="0"/>
              <a:t>of sessions had search refinements</a:t>
            </a:r>
          </a:p>
          <a:p>
            <a:pPr>
              <a:spcBef>
                <a:spcPts val="0"/>
              </a:spcBef>
            </a:pPr>
            <a:r>
              <a:rPr lang="en-US" sz="2800" b="1" dirty="0"/>
              <a:t>33%</a:t>
            </a:r>
            <a:r>
              <a:rPr lang="en-US" sz="2800" dirty="0"/>
              <a:t> of sessions had multiple searches</a:t>
            </a:r>
          </a:p>
        </p:txBody>
      </p:sp>
      <p:sp>
        <p:nvSpPr>
          <p:cNvPr id="2" name="Rectangle 1">
            <a:extLst>
              <a:ext uri="{FF2B5EF4-FFF2-40B4-BE49-F238E27FC236}">
                <a16:creationId xmlns:a16="http://schemas.microsoft.com/office/drawing/2014/main" id="{58E807C5-5F98-954E-96C9-9B416A4FAE27}"/>
              </a:ext>
            </a:extLst>
          </p:cNvPr>
          <p:cNvSpPr/>
          <p:nvPr/>
        </p:nvSpPr>
        <p:spPr>
          <a:xfrm>
            <a:off x="6660039" y="3684615"/>
            <a:ext cx="1781257" cy="307777"/>
          </a:xfrm>
          <a:prstGeom prst="rect">
            <a:avLst/>
          </a:prstGeom>
        </p:spPr>
        <p:txBody>
          <a:bodyPr wrap="none">
            <a:spAutoFit/>
          </a:bodyPr>
          <a:lstStyle/>
          <a:p>
            <a:pPr algn="r"/>
            <a:r>
              <a:rPr lang="en-US" sz="1400" dirty="0">
                <a:solidFill>
                  <a:schemeClr val="tx1">
                    <a:lumMod val="50000"/>
                    <a:lumOff val="50000"/>
                  </a:schemeClr>
                </a:solidFill>
              </a:rPr>
              <a:t>n=282,307 sessions</a:t>
            </a:r>
          </a:p>
        </p:txBody>
      </p:sp>
      <p:sp>
        <p:nvSpPr>
          <p:cNvPr id="5" name="Rectangle 4">
            <a:extLst>
              <a:ext uri="{FF2B5EF4-FFF2-40B4-BE49-F238E27FC236}">
                <a16:creationId xmlns:a16="http://schemas.microsoft.com/office/drawing/2014/main" id="{7514854C-19AE-40B8-A5CB-ECA346C8DC60}"/>
              </a:ext>
            </a:extLst>
          </p:cNvPr>
          <p:cNvSpPr/>
          <p:nvPr/>
        </p:nvSpPr>
        <p:spPr>
          <a:xfrm>
            <a:off x="0" y="4406892"/>
            <a:ext cx="5085806" cy="246221"/>
          </a:xfrm>
          <a:prstGeom prst="rect">
            <a:avLst/>
          </a:prstGeom>
        </p:spPr>
        <p:txBody>
          <a:bodyPr wrap="square">
            <a:spAutoFit/>
          </a:bodyPr>
          <a:lstStyle/>
          <a:p>
            <a:pPr lvl="0">
              <a:defRPr/>
            </a:pPr>
            <a:r>
              <a:rPr lang="en-US" sz="1000" dirty="0" err="1">
                <a:solidFill>
                  <a:schemeClr val="bg1"/>
                </a:solidFill>
                <a:latin typeface="Arial" panose="020B0604020202020204" pitchFamily="34" charset="0"/>
                <a:cs typeface="Arial" panose="020B0604020202020204" pitchFamily="34" charset="0"/>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://www.flickr.com/photos/claudine/8344927130/</a:t>
            </a:r>
            <a:r>
              <a:rPr lang="en-US" sz="1000" dirty="0">
                <a:solidFill>
                  <a:schemeClr val="bg1"/>
                </a:solidFill>
              </a:rPr>
              <a:t>claundice/</a:t>
            </a:r>
            <a:r>
              <a:rPr lang="en-US" sz="1000" dirty="0">
                <a:solidFill>
                  <a:schemeClr val="bg1"/>
                </a:solidFill>
                <a:latin typeface="Arial" panose="020B0604020202020204" pitchFamily="34" charset="0"/>
                <a:cs typeface="Arial" panose="020B0604020202020204" pitchFamily="34" charset="0"/>
              </a:rPr>
              <a:t>CC BY-SA 2.0</a:t>
            </a:r>
          </a:p>
        </p:txBody>
      </p:sp>
    </p:spTree>
    <p:extLst>
      <p:ext uri="{BB962C8B-B14F-4D97-AF65-F5344CB8AC3E}">
        <p14:creationId xmlns:p14="http://schemas.microsoft.com/office/powerpoint/2010/main" val="1187310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730E47-80EA-426C-A4E2-C0B05CAE8B77}"/>
              </a:ext>
            </a:extLst>
          </p:cNvPr>
          <p:cNvSpPr>
            <a:spLocks noGrp="1"/>
          </p:cNvSpPr>
          <p:nvPr>
            <p:ph type="body" sz="quarter" idx="13"/>
          </p:nvPr>
        </p:nvSpPr>
        <p:spPr>
          <a:xfrm>
            <a:off x="346395" y="152804"/>
            <a:ext cx="3247222" cy="525305"/>
          </a:xfrm>
          <a:solidFill>
            <a:schemeClr val="bg1"/>
          </a:solidFill>
        </p:spPr>
        <p:txBody>
          <a:bodyPr vert="horz" anchor="t"/>
          <a:lstStyle/>
          <a:p>
            <a:r>
              <a:rPr lang="en-US" sz="2700">
                <a:solidFill>
                  <a:schemeClr val="accent2"/>
                </a:solidFill>
                <a:cs typeface="Arial"/>
              </a:rPr>
              <a:t>Types of Requests</a:t>
            </a:r>
            <a:endParaRPr lang="en-US" sz="2700">
              <a:solidFill>
                <a:schemeClr val="accent2"/>
              </a:solidFill>
            </a:endParaRPr>
          </a:p>
        </p:txBody>
      </p:sp>
      <p:sp>
        <p:nvSpPr>
          <p:cNvPr id="4" name="TextBox 3">
            <a:extLst>
              <a:ext uri="{FF2B5EF4-FFF2-40B4-BE49-F238E27FC236}">
                <a16:creationId xmlns:a16="http://schemas.microsoft.com/office/drawing/2014/main" id="{9E845B63-5137-4C48-BD5E-AE6643B6A2B4}"/>
              </a:ext>
            </a:extLst>
          </p:cNvPr>
          <p:cNvSpPr txBox="1"/>
          <p:nvPr/>
        </p:nvSpPr>
        <p:spPr>
          <a:xfrm>
            <a:off x="346395" y="706491"/>
            <a:ext cx="2033677" cy="538609"/>
          </a:xfrm>
          <a:prstGeom prst="rect">
            <a:avLst/>
          </a:prstGeom>
          <a:noFill/>
        </p:spPr>
        <p:txBody>
          <a:bodyPr wrap="square" rtlCol="0" anchor="t">
            <a:spAutoFit/>
          </a:bodyPr>
          <a:lstStyle/>
          <a:p>
            <a:r>
              <a:rPr lang="en-US" sz="1800" b="1"/>
              <a:t>Search results</a:t>
            </a:r>
          </a:p>
          <a:p>
            <a:endParaRPr lang="en-US" sz="1100" b="1">
              <a:cs typeface="Arial"/>
            </a:endParaRPr>
          </a:p>
        </p:txBody>
      </p:sp>
      <p:sp>
        <p:nvSpPr>
          <p:cNvPr id="5" name="TextBox 4">
            <a:extLst>
              <a:ext uri="{FF2B5EF4-FFF2-40B4-BE49-F238E27FC236}">
                <a16:creationId xmlns:a16="http://schemas.microsoft.com/office/drawing/2014/main" id="{BC307FD6-8420-4468-B2B4-8C6FAFF0CB08}"/>
              </a:ext>
            </a:extLst>
          </p:cNvPr>
          <p:cNvSpPr txBox="1"/>
          <p:nvPr/>
        </p:nvSpPr>
        <p:spPr>
          <a:xfrm>
            <a:off x="346398" y="1357469"/>
            <a:ext cx="2033677" cy="807913"/>
          </a:xfrm>
          <a:prstGeom prst="rect">
            <a:avLst/>
          </a:prstGeom>
          <a:noFill/>
        </p:spPr>
        <p:txBody>
          <a:bodyPr wrap="square" rtlCol="0" anchor="t">
            <a:spAutoFit/>
          </a:bodyPr>
          <a:lstStyle/>
          <a:p>
            <a:r>
              <a:rPr lang="en-US" sz="1800" b="1"/>
              <a:t>Physical access options</a:t>
            </a:r>
          </a:p>
          <a:p>
            <a:endParaRPr lang="en-US" sz="1100" b="1">
              <a:cs typeface="Arial"/>
            </a:endParaRPr>
          </a:p>
        </p:txBody>
      </p:sp>
      <p:sp>
        <p:nvSpPr>
          <p:cNvPr id="6" name="TextBox 5">
            <a:extLst>
              <a:ext uri="{FF2B5EF4-FFF2-40B4-BE49-F238E27FC236}">
                <a16:creationId xmlns:a16="http://schemas.microsoft.com/office/drawing/2014/main" id="{B7E1B42D-DA15-451E-9EE6-5142D295358B}"/>
              </a:ext>
            </a:extLst>
          </p:cNvPr>
          <p:cNvSpPr txBox="1"/>
          <p:nvPr/>
        </p:nvSpPr>
        <p:spPr>
          <a:xfrm>
            <a:off x="346395" y="2258759"/>
            <a:ext cx="2033677" cy="807913"/>
          </a:xfrm>
          <a:prstGeom prst="rect">
            <a:avLst/>
          </a:prstGeom>
          <a:noFill/>
        </p:spPr>
        <p:txBody>
          <a:bodyPr wrap="square" rtlCol="0" anchor="t">
            <a:spAutoFit/>
          </a:bodyPr>
          <a:lstStyle/>
          <a:p>
            <a:r>
              <a:rPr lang="en-US" sz="1800" b="1"/>
              <a:t>Online access attempt</a:t>
            </a:r>
          </a:p>
          <a:p>
            <a:endParaRPr lang="en-US" sz="1100" b="1">
              <a:cs typeface="Arial"/>
            </a:endParaRPr>
          </a:p>
        </p:txBody>
      </p:sp>
      <p:sp>
        <p:nvSpPr>
          <p:cNvPr id="7" name="TextBox 6">
            <a:extLst>
              <a:ext uri="{FF2B5EF4-FFF2-40B4-BE49-F238E27FC236}">
                <a16:creationId xmlns:a16="http://schemas.microsoft.com/office/drawing/2014/main" id="{3BF86414-ADB5-4F9A-8B84-860FBA5FEF09}"/>
              </a:ext>
            </a:extLst>
          </p:cNvPr>
          <p:cNvSpPr txBox="1"/>
          <p:nvPr/>
        </p:nvSpPr>
        <p:spPr>
          <a:xfrm>
            <a:off x="346398" y="3165104"/>
            <a:ext cx="2033677" cy="538609"/>
          </a:xfrm>
          <a:prstGeom prst="rect">
            <a:avLst/>
          </a:prstGeom>
          <a:noFill/>
        </p:spPr>
        <p:txBody>
          <a:bodyPr wrap="square" rtlCol="0" anchor="t">
            <a:spAutoFit/>
          </a:bodyPr>
          <a:lstStyle/>
          <a:p>
            <a:r>
              <a:rPr lang="en-US" sz="1800" b="1">
                <a:cs typeface="Arial"/>
              </a:rPr>
              <a:t>Attempt to save</a:t>
            </a:r>
          </a:p>
          <a:p>
            <a:endParaRPr lang="en-US" sz="1100" b="1">
              <a:cs typeface="Arial"/>
            </a:endParaRPr>
          </a:p>
        </p:txBody>
      </p:sp>
      <p:sp>
        <p:nvSpPr>
          <p:cNvPr id="8" name="TextBox 7">
            <a:extLst>
              <a:ext uri="{FF2B5EF4-FFF2-40B4-BE49-F238E27FC236}">
                <a16:creationId xmlns:a16="http://schemas.microsoft.com/office/drawing/2014/main" id="{2788C54F-2A94-4163-9783-40DD29025FF3}"/>
              </a:ext>
            </a:extLst>
          </p:cNvPr>
          <p:cNvSpPr txBox="1"/>
          <p:nvPr/>
        </p:nvSpPr>
        <p:spPr>
          <a:xfrm>
            <a:off x="346396" y="3786212"/>
            <a:ext cx="2033677" cy="807913"/>
          </a:xfrm>
          <a:prstGeom prst="rect">
            <a:avLst/>
          </a:prstGeom>
          <a:noFill/>
        </p:spPr>
        <p:txBody>
          <a:bodyPr wrap="square" rtlCol="0" anchor="t">
            <a:spAutoFit/>
          </a:bodyPr>
          <a:lstStyle/>
          <a:p>
            <a:r>
              <a:rPr lang="en-US" sz="1800" b="1"/>
              <a:t>Physical access attempt</a:t>
            </a:r>
          </a:p>
          <a:p>
            <a:endParaRPr lang="en-US" sz="1100" b="1">
              <a:cs typeface="Arial"/>
            </a:endParaRPr>
          </a:p>
        </p:txBody>
      </p:sp>
      <p:sp>
        <p:nvSpPr>
          <p:cNvPr id="9" name="TextBox 8">
            <a:extLst>
              <a:ext uri="{FF2B5EF4-FFF2-40B4-BE49-F238E27FC236}">
                <a16:creationId xmlns:a16="http://schemas.microsoft.com/office/drawing/2014/main" id="{CD3837C9-4D6C-4D0C-A892-3DDAA9DF2D26}"/>
              </a:ext>
            </a:extLst>
          </p:cNvPr>
          <p:cNvSpPr txBox="1"/>
          <p:nvPr/>
        </p:nvSpPr>
        <p:spPr>
          <a:xfrm>
            <a:off x="2562105" y="678109"/>
            <a:ext cx="6404194" cy="553998"/>
          </a:xfrm>
          <a:prstGeom prst="rect">
            <a:avLst/>
          </a:prstGeom>
          <a:solidFill>
            <a:schemeClr val="accent1"/>
          </a:solidFill>
          <a:ln>
            <a:noFill/>
          </a:ln>
        </p:spPr>
        <p:txBody>
          <a:bodyPr wrap="square" rtlCol="0" anchor="ctr">
            <a:spAutoFit/>
          </a:bodyPr>
          <a:lstStyle/>
          <a:p>
            <a:r>
              <a:rPr lang="en-US" sz="1500">
                <a:solidFill>
                  <a:schemeClr val="bg1"/>
                </a:solidFill>
                <a:ea typeface="+mn-lt"/>
                <a:cs typeface="+mn-lt"/>
              </a:rPr>
              <a:t>The user </a:t>
            </a:r>
            <a:r>
              <a:rPr lang="en-US" sz="1500" b="1">
                <a:solidFill>
                  <a:schemeClr val="bg1"/>
                </a:solidFill>
                <a:ea typeface="+mn-lt"/>
                <a:cs typeface="+mn-lt"/>
              </a:rPr>
              <a:t>made a request for search results</a:t>
            </a:r>
            <a:r>
              <a:rPr lang="en-US" sz="1500">
                <a:solidFill>
                  <a:schemeClr val="bg1"/>
                </a:solidFill>
                <a:ea typeface="+mn-lt"/>
                <a:cs typeface="+mn-lt"/>
              </a:rPr>
              <a:t>. This could include a new search, refinement of an existing search, or the addition of limiters.</a:t>
            </a:r>
            <a:endParaRPr lang="en-US" sz="2700">
              <a:solidFill>
                <a:schemeClr val="bg1"/>
              </a:solidFill>
            </a:endParaRPr>
          </a:p>
        </p:txBody>
      </p:sp>
      <p:sp>
        <p:nvSpPr>
          <p:cNvPr id="12" name="TextBox 11">
            <a:extLst>
              <a:ext uri="{FF2B5EF4-FFF2-40B4-BE49-F238E27FC236}">
                <a16:creationId xmlns:a16="http://schemas.microsoft.com/office/drawing/2014/main" id="{50C9BFD9-C0E9-4A0D-ABFC-B3BB84D9B45F}"/>
              </a:ext>
            </a:extLst>
          </p:cNvPr>
          <p:cNvSpPr txBox="1"/>
          <p:nvPr/>
        </p:nvSpPr>
        <p:spPr>
          <a:xfrm>
            <a:off x="2562106" y="2282487"/>
            <a:ext cx="6402956" cy="737372"/>
          </a:xfrm>
          <a:prstGeom prst="rect">
            <a:avLst/>
          </a:prstGeom>
          <a:solidFill>
            <a:schemeClr val="accent3"/>
          </a:solidFill>
          <a:ln>
            <a:noFill/>
          </a:ln>
        </p:spPr>
        <p:txBody>
          <a:bodyPr wrap="square" rtlCol="0" anchor="ctr">
            <a:noAutofit/>
          </a:bodyPr>
          <a:lstStyle/>
          <a:p>
            <a:r>
              <a:rPr lang="en-US" sz="1500">
                <a:solidFill>
                  <a:schemeClr val="bg1"/>
                </a:solidFill>
                <a:ea typeface="+mn-lt"/>
                <a:cs typeface="+mn-lt"/>
              </a:rPr>
              <a:t>The user clicked an item or made a request to </a:t>
            </a:r>
            <a:r>
              <a:rPr lang="en-US" sz="1500" b="1">
                <a:solidFill>
                  <a:schemeClr val="bg1"/>
                </a:solidFill>
                <a:ea typeface="+mn-lt"/>
                <a:cs typeface="+mn-lt"/>
              </a:rPr>
              <a:t>digitally access </a:t>
            </a:r>
            <a:br>
              <a:rPr lang="en-US" sz="1500" b="1">
                <a:solidFill>
                  <a:schemeClr val="bg1"/>
                </a:solidFill>
                <a:ea typeface="+mn-lt"/>
                <a:cs typeface="+mn-lt"/>
              </a:rPr>
            </a:br>
            <a:r>
              <a:rPr lang="en-US" sz="1500" b="1">
                <a:solidFill>
                  <a:schemeClr val="bg1"/>
                </a:solidFill>
                <a:ea typeface="+mn-lt"/>
                <a:cs typeface="+mn-lt"/>
              </a:rPr>
              <a:t>the full text</a:t>
            </a:r>
            <a:r>
              <a:rPr lang="en-US" sz="1500">
                <a:solidFill>
                  <a:schemeClr val="bg1"/>
                </a:solidFill>
                <a:ea typeface="+mn-lt"/>
                <a:cs typeface="+mn-lt"/>
              </a:rPr>
              <a:t> of the item.</a:t>
            </a:r>
            <a:endParaRPr lang="en-US" sz="2700">
              <a:solidFill>
                <a:schemeClr val="bg1"/>
              </a:solidFill>
              <a:ea typeface="+mn-lt"/>
              <a:cs typeface="+mn-lt"/>
            </a:endParaRPr>
          </a:p>
        </p:txBody>
      </p:sp>
      <p:sp>
        <p:nvSpPr>
          <p:cNvPr id="13" name="TextBox 12">
            <a:extLst>
              <a:ext uri="{FF2B5EF4-FFF2-40B4-BE49-F238E27FC236}">
                <a16:creationId xmlns:a16="http://schemas.microsoft.com/office/drawing/2014/main" id="{6061398F-5302-4CAB-BD95-78B9985E3DE2}"/>
              </a:ext>
            </a:extLst>
          </p:cNvPr>
          <p:cNvSpPr txBox="1"/>
          <p:nvPr/>
        </p:nvSpPr>
        <p:spPr>
          <a:xfrm>
            <a:off x="2562106" y="3205603"/>
            <a:ext cx="6402956" cy="430133"/>
          </a:xfrm>
          <a:prstGeom prst="rect">
            <a:avLst/>
          </a:prstGeom>
          <a:solidFill>
            <a:schemeClr val="accent4"/>
          </a:solidFill>
          <a:ln>
            <a:noFill/>
          </a:ln>
        </p:spPr>
        <p:txBody>
          <a:bodyPr wrap="square" rtlCol="0" anchor="ctr">
            <a:noAutofit/>
          </a:bodyPr>
          <a:lstStyle/>
          <a:p>
            <a:r>
              <a:rPr lang="en-US" sz="1500">
                <a:solidFill>
                  <a:schemeClr val="bg1"/>
                </a:solidFill>
                <a:ea typeface="+mn-lt"/>
                <a:cs typeface="+mn-lt"/>
              </a:rPr>
              <a:t>The user attempted to </a:t>
            </a:r>
            <a:r>
              <a:rPr lang="en-US" sz="1500" b="1">
                <a:solidFill>
                  <a:schemeClr val="bg1"/>
                </a:solidFill>
                <a:ea typeface="+mn-lt"/>
                <a:cs typeface="+mn-lt"/>
              </a:rPr>
              <a:t>export or otherwise save the citation</a:t>
            </a:r>
            <a:r>
              <a:rPr lang="en-US" sz="1500">
                <a:solidFill>
                  <a:schemeClr val="bg1"/>
                </a:solidFill>
                <a:ea typeface="+mn-lt"/>
                <a:cs typeface="+mn-lt"/>
              </a:rPr>
              <a:t>. </a:t>
            </a:r>
          </a:p>
        </p:txBody>
      </p:sp>
      <p:sp>
        <p:nvSpPr>
          <p:cNvPr id="14" name="TextBox 13">
            <a:extLst>
              <a:ext uri="{FF2B5EF4-FFF2-40B4-BE49-F238E27FC236}">
                <a16:creationId xmlns:a16="http://schemas.microsoft.com/office/drawing/2014/main" id="{34233D30-BC32-412C-9A82-841C739EAB5A}"/>
              </a:ext>
            </a:extLst>
          </p:cNvPr>
          <p:cNvSpPr txBox="1"/>
          <p:nvPr/>
        </p:nvSpPr>
        <p:spPr>
          <a:xfrm>
            <a:off x="2562106" y="3821481"/>
            <a:ext cx="6402953" cy="737372"/>
          </a:xfrm>
          <a:prstGeom prst="rect">
            <a:avLst/>
          </a:prstGeom>
          <a:solidFill>
            <a:schemeClr val="accent5"/>
          </a:solidFill>
          <a:ln>
            <a:noFill/>
          </a:ln>
        </p:spPr>
        <p:txBody>
          <a:bodyPr wrap="square" rtlCol="0" anchor="ctr">
            <a:noAutofit/>
          </a:bodyPr>
          <a:lstStyle/>
          <a:p>
            <a:r>
              <a:rPr lang="en-US" sz="1500">
                <a:solidFill>
                  <a:schemeClr val="bg1"/>
                </a:solidFill>
                <a:ea typeface="+mn-lt"/>
                <a:cs typeface="+mn-lt"/>
              </a:rPr>
              <a:t>The user clicked an item or made a request to </a:t>
            </a:r>
            <a:r>
              <a:rPr lang="en-US" sz="1500" b="1">
                <a:solidFill>
                  <a:schemeClr val="bg1"/>
                </a:solidFill>
                <a:ea typeface="+mn-lt"/>
                <a:cs typeface="+mn-lt"/>
              </a:rPr>
              <a:t>place a hold</a:t>
            </a:r>
            <a:r>
              <a:rPr lang="en-US" sz="1500">
                <a:solidFill>
                  <a:schemeClr val="bg1"/>
                </a:solidFill>
                <a:ea typeface="+mn-lt"/>
                <a:cs typeface="+mn-lt"/>
              </a:rPr>
              <a:t> </a:t>
            </a:r>
            <a:br>
              <a:rPr lang="en-US" sz="1500">
                <a:solidFill>
                  <a:schemeClr val="bg1"/>
                </a:solidFill>
                <a:ea typeface="+mn-lt"/>
                <a:cs typeface="+mn-lt"/>
              </a:rPr>
            </a:br>
            <a:r>
              <a:rPr lang="en-US" sz="1500">
                <a:solidFill>
                  <a:schemeClr val="bg1"/>
                </a:solidFill>
                <a:ea typeface="+mn-lt"/>
                <a:cs typeface="+mn-lt"/>
              </a:rPr>
              <a:t>on a physical copy of the item.</a:t>
            </a:r>
          </a:p>
        </p:txBody>
      </p:sp>
      <p:sp>
        <p:nvSpPr>
          <p:cNvPr id="3" name="TextBox 2">
            <a:extLst>
              <a:ext uri="{FF2B5EF4-FFF2-40B4-BE49-F238E27FC236}">
                <a16:creationId xmlns:a16="http://schemas.microsoft.com/office/drawing/2014/main" id="{9CF704B6-7A9C-4A82-ACBC-C18947EC19EF}"/>
              </a:ext>
            </a:extLst>
          </p:cNvPr>
          <p:cNvSpPr txBox="1"/>
          <p:nvPr/>
        </p:nvSpPr>
        <p:spPr>
          <a:xfrm>
            <a:off x="2562103" y="1369010"/>
            <a:ext cx="6402956" cy="784830"/>
          </a:xfrm>
          <a:prstGeom prst="rect">
            <a:avLst/>
          </a:prstGeom>
          <a:solidFill>
            <a:schemeClr val="tx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500" dirty="0">
                <a:solidFill>
                  <a:schemeClr val="bg1"/>
                </a:solidFill>
              </a:rPr>
              <a:t>Some users left the system after looking at holdings, where  they were able to identify the physical item call number and/or location. These users were categorized as </a:t>
            </a:r>
            <a:r>
              <a:rPr lang="en-US" sz="1500" b="1" dirty="0">
                <a:solidFill>
                  <a:schemeClr val="bg1"/>
                </a:solidFill>
              </a:rPr>
              <a:t>having the</a:t>
            </a:r>
            <a:r>
              <a:rPr lang="en-US" sz="1500" dirty="0">
                <a:solidFill>
                  <a:schemeClr val="bg1"/>
                </a:solidFill>
              </a:rPr>
              <a:t> </a:t>
            </a:r>
            <a:r>
              <a:rPr lang="en-US" sz="1500" b="1" dirty="0">
                <a:solidFill>
                  <a:schemeClr val="bg1"/>
                </a:solidFill>
              </a:rPr>
              <a:t>option to physically access the item.</a:t>
            </a:r>
            <a:endParaRPr lang="en-US" sz="1500" dirty="0">
              <a:solidFill>
                <a:schemeClr val="bg1"/>
              </a:solidFill>
              <a:cs typeface="Arial"/>
            </a:endParaRPr>
          </a:p>
        </p:txBody>
      </p:sp>
    </p:spTree>
    <p:extLst>
      <p:ext uri="{BB962C8B-B14F-4D97-AF65-F5344CB8AC3E}">
        <p14:creationId xmlns:p14="http://schemas.microsoft.com/office/powerpoint/2010/main" val="1007391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2" grpId="0" animBg="1"/>
      <p:bldP spid="13" grpId="0" animBg="1"/>
      <p:bldP spid="14"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75909FA-E1E6-49A2-B23B-AECEB7FA832D}"/>
              </a:ext>
            </a:extLst>
          </p:cNvPr>
          <p:cNvGraphicFramePr/>
          <p:nvPr>
            <p:extLst>
              <p:ext uri="{D42A27DB-BD31-4B8C-83A1-F6EECF244321}">
                <p14:modId xmlns:p14="http://schemas.microsoft.com/office/powerpoint/2010/main" val="1770085515"/>
              </p:ext>
            </p:extLst>
          </p:nvPr>
        </p:nvGraphicFramePr>
        <p:xfrm>
          <a:off x="194380" y="1197062"/>
          <a:ext cx="8762168" cy="329596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938B0CA3-69DE-4347-AC66-E97B007A7591}"/>
              </a:ext>
            </a:extLst>
          </p:cNvPr>
          <p:cNvSpPr>
            <a:spLocks noGrp="1"/>
          </p:cNvSpPr>
          <p:nvPr>
            <p:ph type="body" sz="quarter" idx="13"/>
          </p:nvPr>
        </p:nvSpPr>
        <p:spPr>
          <a:xfrm>
            <a:off x="352426" y="307253"/>
            <a:ext cx="8439148" cy="686442"/>
          </a:xfrm>
        </p:spPr>
        <p:txBody>
          <a:bodyPr/>
          <a:lstStyle/>
          <a:p>
            <a:r>
              <a:rPr lang="en-US" sz="2100" dirty="0"/>
              <a:t>While search results account for more than half (54%) of all click events, they account for more than a third (39%) of last requests</a:t>
            </a:r>
            <a:endParaRPr lang="en-US" dirty="0"/>
          </a:p>
        </p:txBody>
      </p:sp>
    </p:spTree>
    <p:extLst>
      <p:ext uri="{BB962C8B-B14F-4D97-AF65-F5344CB8AC3E}">
        <p14:creationId xmlns:p14="http://schemas.microsoft.com/office/powerpoint/2010/main" val="2274168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E218DA-35EA-498E-B067-00F65F9F0A75}"/>
              </a:ext>
            </a:extLst>
          </p:cNvPr>
          <p:cNvSpPr>
            <a:spLocks noGrp="1"/>
          </p:cNvSpPr>
          <p:nvPr>
            <p:ph type="body" sz="quarter" idx="12"/>
          </p:nvPr>
        </p:nvSpPr>
        <p:spPr>
          <a:xfrm>
            <a:off x="1730284" y="1725952"/>
            <a:ext cx="5683432" cy="2033248"/>
          </a:xfrm>
          <a:solidFill>
            <a:schemeClr val="bg1">
              <a:alpha val="80000"/>
            </a:schemeClr>
          </a:solidFill>
        </p:spPr>
        <p:txBody>
          <a:bodyPr/>
          <a:lstStyle/>
          <a:p>
            <a:pPr marL="0" indent="0" algn="ctr">
              <a:buNone/>
            </a:pPr>
            <a:r>
              <a:rPr lang="en-US" sz="3600" dirty="0">
                <a:latin typeface="Calibri" panose="020F0502020204030204" pitchFamily="34" charset="0"/>
                <a:cs typeface="Calibri" panose="020F0502020204030204" pitchFamily="34" charset="0"/>
              </a:rPr>
              <a:t>“Survey research is one of the most popular methods used in the LIS literature.”</a:t>
            </a:r>
          </a:p>
        </p:txBody>
      </p:sp>
      <p:sp>
        <p:nvSpPr>
          <p:cNvPr id="4" name="TextBox 3">
            <a:extLst>
              <a:ext uri="{FF2B5EF4-FFF2-40B4-BE49-F238E27FC236}">
                <a16:creationId xmlns:a16="http://schemas.microsoft.com/office/drawing/2014/main" id="{9638E82B-0BA3-413D-931B-74AA97A934C3}"/>
              </a:ext>
            </a:extLst>
          </p:cNvPr>
          <p:cNvSpPr txBox="1"/>
          <p:nvPr/>
        </p:nvSpPr>
        <p:spPr>
          <a:xfrm>
            <a:off x="5156018" y="3364915"/>
            <a:ext cx="2257698" cy="323165"/>
          </a:xfrm>
          <a:prstGeom prst="rect">
            <a:avLst/>
          </a:prstGeom>
          <a:noFill/>
        </p:spPr>
        <p:txBody>
          <a:bodyPr wrap="square" rtlCol="0">
            <a:spAutoFit/>
          </a:bodyPr>
          <a:lstStyle/>
          <a:p>
            <a:pPr algn="r" defTabSz="685783">
              <a:defRPr/>
            </a:pPr>
            <a:r>
              <a:rPr lang="en-US" sz="1500" dirty="0">
                <a:latin typeface="Calibri" panose="020F0502020204030204" pitchFamily="34" charset="0"/>
                <a:ea typeface="Gill Sans MT" charset="0"/>
                <a:cs typeface="Calibri" panose="020F0502020204030204" pitchFamily="34" charset="0"/>
              </a:rPr>
              <a:t>(Case &amp; Given, 2016)</a:t>
            </a:r>
          </a:p>
        </p:txBody>
      </p:sp>
      <p:sp>
        <p:nvSpPr>
          <p:cNvPr id="2" name="TextBox 1">
            <a:extLst>
              <a:ext uri="{FF2B5EF4-FFF2-40B4-BE49-F238E27FC236}">
                <a16:creationId xmlns:a16="http://schemas.microsoft.com/office/drawing/2014/main" id="{16D9F3C3-0943-4E1D-AE8D-8D91785DE18E}"/>
              </a:ext>
            </a:extLst>
          </p:cNvPr>
          <p:cNvSpPr txBox="1"/>
          <p:nvPr/>
        </p:nvSpPr>
        <p:spPr>
          <a:xfrm>
            <a:off x="0" y="629472"/>
            <a:ext cx="5907386" cy="553998"/>
          </a:xfrm>
          <a:prstGeom prst="rect">
            <a:avLst/>
          </a:prstGeom>
          <a:solidFill>
            <a:schemeClr val="bg1">
              <a:alpha val="80000"/>
            </a:schemeClr>
          </a:solidFill>
        </p:spPr>
        <p:txBody>
          <a:bodyPr wrap="none" rtlCol="0">
            <a:spAutoFit/>
          </a:bodyPr>
          <a:lstStyle/>
          <a:p>
            <a:r>
              <a:rPr lang="en-US" sz="3000" b="1" dirty="0">
                <a:solidFill>
                  <a:schemeClr val="tx2"/>
                </a:solidFill>
              </a:rPr>
              <a:t>Prevalence of Survey Research</a:t>
            </a:r>
          </a:p>
        </p:txBody>
      </p:sp>
      <p:sp>
        <p:nvSpPr>
          <p:cNvPr id="5" name="Rectangle 4">
            <a:extLst>
              <a:ext uri="{FF2B5EF4-FFF2-40B4-BE49-F238E27FC236}">
                <a16:creationId xmlns:a16="http://schemas.microsoft.com/office/drawing/2014/main" id="{F2E3AD8F-880D-48D9-85AD-CAFBE6ABA0F1}"/>
              </a:ext>
            </a:extLst>
          </p:cNvPr>
          <p:cNvSpPr/>
          <p:nvPr/>
        </p:nvSpPr>
        <p:spPr>
          <a:xfrm>
            <a:off x="0" y="4431115"/>
            <a:ext cx="6156960" cy="246221"/>
          </a:xfrm>
          <a:prstGeom prst="rect">
            <a:avLst/>
          </a:prstGeom>
        </p:spPr>
        <p:txBody>
          <a:bodyPr wrap="square">
            <a:spAutoFit/>
          </a:bodyPr>
          <a:lstStyle/>
          <a:p>
            <a:pPr lvl="0" defTabSz="914400">
              <a:defRPr/>
            </a:pPr>
            <a:r>
              <a:rPr lang="en-US" sz="1000" dirty="0">
                <a:solidFill>
                  <a:schemeClr val="bg1"/>
                </a:solidFill>
                <a:latin typeface="Arial" panose="020B0604020202020204" pitchFamily="34" charset="0"/>
                <a:cs typeface="Arial" panose="020B0604020202020204" pitchFamily="34" charset="0"/>
              </a:rPr>
              <a:t>Image: </a:t>
            </a:r>
            <a:r>
              <a:rPr lang="en-US" sz="1000" dirty="0">
                <a:solidFill>
                  <a:schemeClr val="bg1"/>
                </a:solidFill>
                <a:hlinkClick r:id="rId4">
                  <a:extLst>
                    <a:ext uri="{A12FA001-AC4F-418D-AE19-62706E023703}">
                      <ahyp:hlinkClr xmlns:ahyp="http://schemas.microsoft.com/office/drawing/2018/hyperlinkcolor" val="tx"/>
                    </a:ext>
                  </a:extLst>
                </a:hlinkClick>
              </a:rPr>
              <a:t>https://www.flickr.com/photos/froderik/9355085596/</a:t>
            </a:r>
            <a:r>
              <a:rPr lang="en-US" sz="1000" dirty="0">
                <a:solidFill>
                  <a:schemeClr val="bg1"/>
                </a:solidFill>
              </a:rPr>
              <a:t> by Fredrik </a:t>
            </a:r>
            <a:r>
              <a:rPr lang="en-US" sz="1000" dirty="0" err="1">
                <a:solidFill>
                  <a:schemeClr val="bg1"/>
                </a:solidFill>
              </a:rPr>
              <a:t>Rubensson</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BY-SA 2.0</a:t>
            </a:r>
          </a:p>
        </p:txBody>
      </p:sp>
    </p:spTree>
    <p:extLst>
      <p:ext uri="{BB962C8B-B14F-4D97-AF65-F5344CB8AC3E}">
        <p14:creationId xmlns:p14="http://schemas.microsoft.com/office/powerpoint/2010/main" val="348909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B6929E-ED4C-E54F-8EDD-877626185566}"/>
              </a:ext>
            </a:extLst>
          </p:cNvPr>
          <p:cNvSpPr>
            <a:spLocks noGrp="1"/>
          </p:cNvSpPr>
          <p:nvPr>
            <p:ph type="body" sz="quarter" idx="13"/>
          </p:nvPr>
        </p:nvSpPr>
        <p:spPr>
          <a:xfrm>
            <a:off x="340786" y="192901"/>
            <a:ext cx="6606114" cy="502448"/>
          </a:xfrm>
          <a:solidFill>
            <a:schemeClr val="bg1"/>
          </a:solidFill>
        </p:spPr>
        <p:txBody>
          <a:bodyPr/>
          <a:lstStyle/>
          <a:p>
            <a:r>
              <a:rPr lang="en-US"/>
              <a:t>Probability of fulfillment</a:t>
            </a:r>
          </a:p>
        </p:txBody>
      </p:sp>
      <p:graphicFrame>
        <p:nvGraphicFramePr>
          <p:cNvPr id="4" name="Table 3">
            <a:extLst>
              <a:ext uri="{FF2B5EF4-FFF2-40B4-BE49-F238E27FC236}">
                <a16:creationId xmlns:a16="http://schemas.microsoft.com/office/drawing/2014/main" id="{372E1988-6F07-1045-A3DC-3292CB448FC5}"/>
              </a:ext>
            </a:extLst>
          </p:cNvPr>
          <p:cNvGraphicFramePr>
            <a:graphicFrameLocks noGrp="1"/>
          </p:cNvGraphicFramePr>
          <p:nvPr/>
        </p:nvGraphicFramePr>
        <p:xfrm>
          <a:off x="3017067" y="1029746"/>
          <a:ext cx="3086588" cy="163068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3637201452"/>
                    </a:ext>
                  </a:extLst>
                </a:gridCol>
                <a:gridCol w="800588">
                  <a:extLst>
                    <a:ext uri="{9D8B030D-6E8A-4147-A177-3AD203B41FA5}">
                      <a16:colId xmlns:a16="http://schemas.microsoft.com/office/drawing/2014/main" val="690227063"/>
                    </a:ext>
                  </a:extLst>
                </a:gridCol>
              </a:tblGrid>
              <a:tr h="192405">
                <a:tc>
                  <a:txBody>
                    <a:bodyPr/>
                    <a:lstStyle/>
                    <a:p>
                      <a:pPr algn="l" fontAlgn="b"/>
                      <a:r>
                        <a:rPr lang="en-US" sz="1200" u="none" strike="noStrike">
                          <a:effectLst/>
                        </a:rPr>
                        <a:t>Number of searches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7587012"/>
                  </a:ext>
                </a:extLst>
              </a:tr>
              <a:tr h="192405">
                <a:tc>
                  <a:txBody>
                    <a:bodyPr/>
                    <a:lstStyle/>
                    <a:p>
                      <a:pPr algn="l" fontAlgn="b"/>
                      <a:r>
                        <a:rPr lang="en-US" sz="1200" u="none" strike="noStrike">
                          <a:effectLst/>
                        </a:rPr>
                        <a:t>Number of search refinements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90891870"/>
                  </a:ext>
                </a:extLst>
              </a:tr>
              <a:tr h="192405">
                <a:tc>
                  <a:txBody>
                    <a:bodyPr/>
                    <a:lstStyle/>
                    <a:p>
                      <a:pPr algn="l" fontAlgn="b"/>
                      <a:r>
                        <a:rPr lang="en-US" sz="1200" u="none" strike="noStrike">
                          <a:effectLst/>
                        </a:rPr>
                        <a:t>Words per search</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7081759"/>
                  </a:ext>
                </a:extLst>
              </a:tr>
              <a:tr h="192405">
                <a:tc>
                  <a:txBody>
                    <a:bodyPr/>
                    <a:lstStyle/>
                    <a:p>
                      <a:pPr algn="l" fontAlgn="b"/>
                      <a:r>
                        <a:rPr lang="en-US" sz="1200" u="none" strike="noStrike">
                          <a:effectLst/>
                        </a:rPr>
                        <a:t>Results per search</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1000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9900830"/>
                  </a:ext>
                </a:extLst>
              </a:tr>
              <a:tr h="192405">
                <a:tc>
                  <a:txBody>
                    <a:bodyPr/>
                    <a:lstStyle/>
                    <a:p>
                      <a:pPr algn="l" fontAlgn="b"/>
                      <a:r>
                        <a:rPr lang="en-US" sz="1200" u="none" strike="noStrike">
                          <a:effectLst/>
                        </a:rPr>
                        <a:t>Keyword limiter (1 if yes, 0 if 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984287"/>
                  </a:ext>
                </a:extLst>
              </a:tr>
              <a:tr h="192405">
                <a:tc>
                  <a:txBody>
                    <a:bodyPr/>
                    <a:lstStyle/>
                    <a:p>
                      <a:pPr algn="l" fontAlgn="b"/>
                      <a:r>
                        <a:rPr lang="en-US" sz="1200" u="none" strike="noStrike">
                          <a:effectLst/>
                        </a:rPr>
                        <a:t>Author limiter (1 if yes, 0 if 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0341556"/>
                  </a:ext>
                </a:extLst>
              </a:tr>
              <a:tr h="192405">
                <a:tc>
                  <a:txBody>
                    <a:bodyPr/>
                    <a:lstStyle/>
                    <a:p>
                      <a:pPr algn="l" fontAlgn="b"/>
                      <a:r>
                        <a:rPr lang="en-US" sz="1200" u="none" strike="noStrike">
                          <a:effectLst/>
                        </a:rPr>
                        <a:t>Title limiter (1 if yes, 0 if 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654354"/>
                  </a:ext>
                </a:extLst>
              </a:tr>
              <a:tr h="283845">
                <a:tc>
                  <a:txBody>
                    <a:bodyPr/>
                    <a:lstStyle/>
                    <a:p>
                      <a:pPr algn="l" fontAlgn="b"/>
                      <a:r>
                        <a:rPr lang="en-US" sz="1800" u="none" strike="noStrike">
                          <a:effectLst/>
                        </a:rPr>
                        <a:t>Chance of Fulfillment</a:t>
                      </a:r>
                      <a:endParaRPr lang="en-US" sz="1800" b="1"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69.09%</a:t>
                      </a:r>
                      <a:endParaRPr lang="en-US" sz="1800" b="1" i="0" u="none" strike="noStrike">
                        <a:solidFill>
                          <a:srgbClr val="C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3635301"/>
                  </a:ext>
                </a:extLst>
              </a:tr>
            </a:tbl>
          </a:graphicData>
        </a:graphic>
      </p:graphicFrame>
      <p:graphicFrame>
        <p:nvGraphicFramePr>
          <p:cNvPr id="5" name="Table 4">
            <a:extLst>
              <a:ext uri="{FF2B5EF4-FFF2-40B4-BE49-F238E27FC236}">
                <a16:creationId xmlns:a16="http://schemas.microsoft.com/office/drawing/2014/main" id="{E2EA6B86-75B9-2E46-BB3E-5D0ED6E795BB}"/>
              </a:ext>
            </a:extLst>
          </p:cNvPr>
          <p:cNvGraphicFramePr>
            <a:graphicFrameLocks noGrp="1"/>
          </p:cNvGraphicFramePr>
          <p:nvPr/>
        </p:nvGraphicFramePr>
        <p:xfrm>
          <a:off x="340786" y="2810831"/>
          <a:ext cx="3086588" cy="1637321"/>
        </p:xfrm>
        <a:graphic>
          <a:graphicData uri="http://schemas.openxmlformats.org/drawingml/2006/table">
            <a:tbl>
              <a:tblPr>
                <a:tableStyleId>{5C22544A-7EE6-4342-B048-85BDC9FD1C3A}</a:tableStyleId>
              </a:tblPr>
              <a:tblGrid>
                <a:gridCol w="2286488">
                  <a:extLst>
                    <a:ext uri="{9D8B030D-6E8A-4147-A177-3AD203B41FA5}">
                      <a16:colId xmlns:a16="http://schemas.microsoft.com/office/drawing/2014/main" val="1541871797"/>
                    </a:ext>
                  </a:extLst>
                </a:gridCol>
                <a:gridCol w="800100">
                  <a:extLst>
                    <a:ext uri="{9D8B030D-6E8A-4147-A177-3AD203B41FA5}">
                      <a16:colId xmlns:a16="http://schemas.microsoft.com/office/drawing/2014/main" val="946937664"/>
                    </a:ext>
                  </a:extLst>
                </a:gridCol>
              </a:tblGrid>
              <a:tr h="192405">
                <a:tc>
                  <a:txBody>
                    <a:bodyPr/>
                    <a:lstStyle/>
                    <a:p>
                      <a:pPr algn="l" fontAlgn="b"/>
                      <a:r>
                        <a:rPr lang="en-US" sz="1200" u="none" strike="noStrike">
                          <a:effectLst/>
                        </a:rPr>
                        <a:t>Number of searches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9067053"/>
                  </a:ext>
                </a:extLst>
              </a:tr>
              <a:tr h="199046">
                <a:tc>
                  <a:txBody>
                    <a:bodyPr/>
                    <a:lstStyle/>
                    <a:p>
                      <a:pPr algn="l" fontAlgn="b"/>
                      <a:r>
                        <a:rPr lang="en-US" sz="1200" u="none" strike="noStrike">
                          <a:effectLst/>
                        </a:rPr>
                        <a:t>Number of search refinements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2612723"/>
                  </a:ext>
                </a:extLst>
              </a:tr>
              <a:tr h="192405">
                <a:tc>
                  <a:txBody>
                    <a:bodyPr/>
                    <a:lstStyle/>
                    <a:p>
                      <a:pPr algn="l" fontAlgn="b"/>
                      <a:r>
                        <a:rPr lang="en-US" sz="1200" b="1" u="none" strike="noStrike">
                          <a:solidFill>
                            <a:schemeClr val="accent5">
                              <a:lumMod val="75000"/>
                            </a:schemeClr>
                          </a:solidFill>
                          <a:effectLst/>
                        </a:rPr>
                        <a:t>Words per search</a:t>
                      </a:r>
                      <a:endParaRPr lang="en-US" sz="1200" b="1" i="0" u="none" strike="noStrike">
                        <a:solidFill>
                          <a:schemeClr val="accent5">
                            <a:lumMod val="75000"/>
                          </a:schemeClr>
                        </a:solidFill>
                        <a:effectLst/>
                        <a:latin typeface="Calibri" panose="020F0502020204030204" pitchFamily="34" charset="0"/>
                      </a:endParaRPr>
                    </a:p>
                  </a:txBody>
                  <a:tcPr marL="9525" marR="9525" marT="9525" marB="0" anchor="b"/>
                </a:tc>
                <a:tc>
                  <a:txBody>
                    <a:bodyPr/>
                    <a:lstStyle/>
                    <a:p>
                      <a:pPr algn="r" fontAlgn="b"/>
                      <a:r>
                        <a:rPr lang="en-US" sz="1200" b="1" u="none" strike="noStrike">
                          <a:solidFill>
                            <a:schemeClr val="accent5">
                              <a:lumMod val="75000"/>
                            </a:schemeClr>
                          </a:solidFill>
                          <a:effectLst/>
                        </a:rPr>
                        <a:t>7</a:t>
                      </a:r>
                      <a:endParaRPr lang="en-US" sz="1200" b="1" i="0" u="none" strike="noStrike">
                        <a:solidFill>
                          <a:schemeClr val="accent5">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5141719"/>
                  </a:ext>
                </a:extLst>
              </a:tr>
              <a:tr h="192405">
                <a:tc>
                  <a:txBody>
                    <a:bodyPr/>
                    <a:lstStyle/>
                    <a:p>
                      <a:pPr algn="l" fontAlgn="b"/>
                      <a:r>
                        <a:rPr lang="en-US" sz="1200" u="none" strike="noStrike">
                          <a:effectLst/>
                        </a:rPr>
                        <a:t>Results per search</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1000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09900884"/>
                  </a:ext>
                </a:extLst>
              </a:tr>
              <a:tr h="192405">
                <a:tc>
                  <a:txBody>
                    <a:bodyPr/>
                    <a:lstStyle/>
                    <a:p>
                      <a:pPr algn="l" fontAlgn="b"/>
                      <a:r>
                        <a:rPr lang="en-US" sz="1200" u="none" strike="noStrike">
                          <a:effectLst/>
                        </a:rPr>
                        <a:t>Keyword limiter (1 if yes, 0 if 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863862"/>
                  </a:ext>
                </a:extLst>
              </a:tr>
              <a:tr h="192405">
                <a:tc>
                  <a:txBody>
                    <a:bodyPr/>
                    <a:lstStyle/>
                    <a:p>
                      <a:pPr algn="l" fontAlgn="b"/>
                      <a:r>
                        <a:rPr lang="en-US" sz="1200" u="none" strike="noStrike">
                          <a:effectLst/>
                        </a:rPr>
                        <a:t>Author limiter (1 if yes, 0 if 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1856604"/>
                  </a:ext>
                </a:extLst>
              </a:tr>
              <a:tr h="192405">
                <a:tc>
                  <a:txBody>
                    <a:bodyPr/>
                    <a:lstStyle/>
                    <a:p>
                      <a:pPr algn="l" fontAlgn="b"/>
                      <a:r>
                        <a:rPr lang="en-US" sz="1200" u="none" strike="noStrike">
                          <a:effectLst/>
                        </a:rPr>
                        <a:t>Title limiter (1 if yes, 0 if 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98263616"/>
                  </a:ext>
                </a:extLst>
              </a:tr>
              <a:tr h="283845">
                <a:tc>
                  <a:txBody>
                    <a:bodyPr/>
                    <a:lstStyle/>
                    <a:p>
                      <a:pPr algn="l" fontAlgn="b"/>
                      <a:r>
                        <a:rPr lang="en-US" sz="1800" u="none" strike="noStrike">
                          <a:effectLst/>
                        </a:rPr>
                        <a:t>Chance of Fulfillment</a:t>
                      </a:r>
                      <a:endParaRPr lang="en-US" sz="1800" b="1"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70.32%</a:t>
                      </a:r>
                      <a:endParaRPr lang="en-US" sz="1800" b="1" i="0" u="none" strike="noStrike">
                        <a:solidFill>
                          <a:srgbClr val="C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61766422"/>
                  </a:ext>
                </a:extLst>
              </a:tr>
            </a:tbl>
          </a:graphicData>
        </a:graphic>
      </p:graphicFrame>
      <p:graphicFrame>
        <p:nvGraphicFramePr>
          <p:cNvPr id="6" name="Table 5">
            <a:extLst>
              <a:ext uri="{FF2B5EF4-FFF2-40B4-BE49-F238E27FC236}">
                <a16:creationId xmlns:a16="http://schemas.microsoft.com/office/drawing/2014/main" id="{D9F1BD17-A507-FB43-B0DA-CF26E93247AB}"/>
              </a:ext>
            </a:extLst>
          </p:cNvPr>
          <p:cNvGraphicFramePr>
            <a:graphicFrameLocks noGrp="1"/>
          </p:cNvGraphicFramePr>
          <p:nvPr/>
        </p:nvGraphicFramePr>
        <p:xfrm>
          <a:off x="5693347" y="2810831"/>
          <a:ext cx="3086588" cy="1677035"/>
        </p:xfrm>
        <a:graphic>
          <a:graphicData uri="http://schemas.openxmlformats.org/drawingml/2006/table">
            <a:tbl>
              <a:tblPr>
                <a:tableStyleId>{5C22544A-7EE6-4342-B048-85BDC9FD1C3A}</a:tableStyleId>
              </a:tblPr>
              <a:tblGrid>
                <a:gridCol w="2286488">
                  <a:extLst>
                    <a:ext uri="{9D8B030D-6E8A-4147-A177-3AD203B41FA5}">
                      <a16:colId xmlns:a16="http://schemas.microsoft.com/office/drawing/2014/main" val="671645691"/>
                    </a:ext>
                  </a:extLst>
                </a:gridCol>
                <a:gridCol w="800100">
                  <a:extLst>
                    <a:ext uri="{9D8B030D-6E8A-4147-A177-3AD203B41FA5}">
                      <a16:colId xmlns:a16="http://schemas.microsoft.com/office/drawing/2014/main" val="3072252000"/>
                    </a:ext>
                  </a:extLst>
                </a:gridCol>
              </a:tblGrid>
              <a:tr h="192405">
                <a:tc>
                  <a:txBody>
                    <a:bodyPr/>
                    <a:lstStyle/>
                    <a:p>
                      <a:pPr algn="l" fontAlgn="b"/>
                      <a:r>
                        <a:rPr lang="en-US" sz="1200" u="none" strike="noStrike">
                          <a:effectLst/>
                        </a:rPr>
                        <a:t>Number of searches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8402512"/>
                  </a:ext>
                </a:extLst>
              </a:tr>
              <a:tr h="192405">
                <a:tc>
                  <a:txBody>
                    <a:bodyPr/>
                    <a:lstStyle/>
                    <a:p>
                      <a:pPr algn="l" fontAlgn="b"/>
                      <a:r>
                        <a:rPr lang="en-US" sz="1200" u="none" strike="noStrike">
                          <a:effectLst/>
                        </a:rPr>
                        <a:t>Number of search refinements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8138770"/>
                  </a:ext>
                </a:extLst>
              </a:tr>
              <a:tr h="192405">
                <a:tc>
                  <a:txBody>
                    <a:bodyPr/>
                    <a:lstStyle/>
                    <a:p>
                      <a:pPr algn="l" fontAlgn="b"/>
                      <a:r>
                        <a:rPr lang="en-US" sz="1200" u="none" strike="noStrike">
                          <a:effectLst/>
                        </a:rPr>
                        <a:t>Words per search</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9460827"/>
                  </a:ext>
                </a:extLst>
              </a:tr>
              <a:tr h="192405">
                <a:tc>
                  <a:txBody>
                    <a:bodyPr/>
                    <a:lstStyle/>
                    <a:p>
                      <a:pPr algn="l" fontAlgn="b"/>
                      <a:r>
                        <a:rPr lang="en-US" sz="1200" u="none" strike="noStrike">
                          <a:effectLst/>
                        </a:rPr>
                        <a:t>Results per search</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1000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6897510"/>
                  </a:ext>
                </a:extLst>
              </a:tr>
              <a:tr h="192405">
                <a:tc>
                  <a:txBody>
                    <a:bodyPr/>
                    <a:lstStyle/>
                    <a:p>
                      <a:pPr algn="l" fontAlgn="b"/>
                      <a:r>
                        <a:rPr lang="en-US" sz="1200" u="none" strike="noStrike">
                          <a:effectLst/>
                        </a:rPr>
                        <a:t>Keyword limiter (1 if yes, 0 if 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7680577"/>
                  </a:ext>
                </a:extLst>
              </a:tr>
              <a:tr h="192405">
                <a:tc>
                  <a:txBody>
                    <a:bodyPr/>
                    <a:lstStyle/>
                    <a:p>
                      <a:pPr algn="l" fontAlgn="b"/>
                      <a:r>
                        <a:rPr lang="en-US" sz="1200" b="1" u="none" strike="noStrike">
                          <a:solidFill>
                            <a:schemeClr val="accent5">
                              <a:lumMod val="75000"/>
                            </a:schemeClr>
                          </a:solidFill>
                          <a:effectLst/>
                        </a:rPr>
                        <a:t>Author limiter (1 if yes, 0 if no)</a:t>
                      </a:r>
                      <a:endParaRPr lang="en-US" sz="1200" b="1" i="0" u="none" strike="noStrike">
                        <a:solidFill>
                          <a:schemeClr val="accent5">
                            <a:lumMod val="75000"/>
                          </a:schemeClr>
                        </a:solidFill>
                        <a:effectLst/>
                        <a:latin typeface="Calibri" panose="020F0502020204030204" pitchFamily="34" charset="0"/>
                      </a:endParaRPr>
                    </a:p>
                  </a:txBody>
                  <a:tcPr marL="9525" marR="9525" marT="9525" marB="0" anchor="b"/>
                </a:tc>
                <a:tc>
                  <a:txBody>
                    <a:bodyPr/>
                    <a:lstStyle/>
                    <a:p>
                      <a:pPr algn="r" fontAlgn="b"/>
                      <a:r>
                        <a:rPr lang="en-US" sz="1200" b="1" u="none" strike="noStrike">
                          <a:solidFill>
                            <a:schemeClr val="accent5">
                              <a:lumMod val="75000"/>
                            </a:schemeClr>
                          </a:solidFill>
                          <a:effectLst/>
                        </a:rPr>
                        <a:t>1</a:t>
                      </a:r>
                      <a:endParaRPr lang="en-US" sz="1200" b="1" i="0" u="none" strike="noStrike">
                        <a:solidFill>
                          <a:schemeClr val="accent5">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4912705"/>
                  </a:ext>
                </a:extLst>
              </a:tr>
              <a:tr h="192405">
                <a:tc>
                  <a:txBody>
                    <a:bodyPr/>
                    <a:lstStyle/>
                    <a:p>
                      <a:pPr algn="l" fontAlgn="b"/>
                      <a:r>
                        <a:rPr lang="en-US" sz="1200" u="none" strike="noStrike">
                          <a:effectLst/>
                        </a:rPr>
                        <a:t>Title limiter (1 if yes, 0 if 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a:t>
                      </a:r>
                      <a:endParaRPr lang="en-US"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75697727"/>
                  </a:ext>
                </a:extLst>
              </a:tr>
              <a:tr h="330200">
                <a:tc>
                  <a:txBody>
                    <a:bodyPr/>
                    <a:lstStyle/>
                    <a:p>
                      <a:pPr algn="l" fontAlgn="b"/>
                      <a:r>
                        <a:rPr lang="en-US" sz="1800" u="none" strike="noStrike">
                          <a:effectLst/>
                        </a:rPr>
                        <a:t>Chance of Fulfillment</a:t>
                      </a:r>
                      <a:endParaRPr lang="en-US" sz="1800" b="1"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84.76%</a:t>
                      </a:r>
                      <a:endParaRPr lang="en-US" sz="1800" b="1" i="0" u="none" strike="noStrike">
                        <a:solidFill>
                          <a:srgbClr val="C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85719945"/>
                  </a:ext>
                </a:extLst>
              </a:tr>
            </a:tbl>
          </a:graphicData>
        </a:graphic>
      </p:graphicFrame>
      <p:sp>
        <p:nvSpPr>
          <p:cNvPr id="7" name="Rectangle 6">
            <a:extLst>
              <a:ext uri="{FF2B5EF4-FFF2-40B4-BE49-F238E27FC236}">
                <a16:creationId xmlns:a16="http://schemas.microsoft.com/office/drawing/2014/main" id="{3922B48D-535A-4B4B-8DAC-A03A86701659}"/>
              </a:ext>
            </a:extLst>
          </p:cNvPr>
          <p:cNvSpPr/>
          <p:nvPr/>
        </p:nvSpPr>
        <p:spPr>
          <a:xfrm>
            <a:off x="193432" y="3174024"/>
            <a:ext cx="3367454" cy="237392"/>
          </a:xfrm>
          <a:prstGeom prst="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36D32337-AD92-E844-8D52-9845D46D464A}"/>
              </a:ext>
            </a:extLst>
          </p:cNvPr>
          <p:cNvSpPr/>
          <p:nvPr/>
        </p:nvSpPr>
        <p:spPr>
          <a:xfrm>
            <a:off x="5552914" y="3766039"/>
            <a:ext cx="3367454" cy="237392"/>
          </a:xfrm>
          <a:prstGeom prst="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4662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3F80A-C33A-4279-AD5B-A17EE02D7594}"/>
              </a:ext>
            </a:extLst>
          </p:cNvPr>
          <p:cNvSpPr>
            <a:spLocks noGrp="1"/>
          </p:cNvSpPr>
          <p:nvPr>
            <p:ph type="body" sz="quarter" idx="10"/>
          </p:nvPr>
        </p:nvSpPr>
        <p:spPr>
          <a:xfrm>
            <a:off x="315261" y="831063"/>
            <a:ext cx="8174038" cy="692497"/>
          </a:xfrm>
        </p:spPr>
        <p:txBody>
          <a:bodyPr/>
          <a:lstStyle/>
          <a:p>
            <a:r>
              <a:rPr lang="en-US"/>
              <a:t>User interviews</a:t>
            </a:r>
          </a:p>
        </p:txBody>
      </p:sp>
      <p:sp>
        <p:nvSpPr>
          <p:cNvPr id="4" name="Text Placeholder 3">
            <a:extLst>
              <a:ext uri="{FF2B5EF4-FFF2-40B4-BE49-F238E27FC236}">
                <a16:creationId xmlns:a16="http://schemas.microsoft.com/office/drawing/2014/main" id="{4A9B1ED8-D4DC-49F8-B42F-21302FE5C98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C2263F73-420F-431A-92AC-EB5F06A377EE}"/>
              </a:ext>
            </a:extLst>
          </p:cNvPr>
          <p:cNvSpPr>
            <a:spLocks noGrp="1"/>
          </p:cNvSpPr>
          <p:nvPr>
            <p:ph type="body" sz="quarter" idx="12"/>
          </p:nvPr>
        </p:nvSpPr>
        <p:spPr/>
        <p:txBody>
          <a:bodyPr/>
          <a:lstStyle/>
          <a:p>
            <a:endParaRPr lang="en-US"/>
          </a:p>
        </p:txBody>
      </p:sp>
      <p:sp>
        <p:nvSpPr>
          <p:cNvPr id="2" name="TextBox 1">
            <a:extLst>
              <a:ext uri="{FF2B5EF4-FFF2-40B4-BE49-F238E27FC236}">
                <a16:creationId xmlns:a16="http://schemas.microsoft.com/office/drawing/2014/main" id="{D694129C-7BB3-49EE-8E36-995FD282D148}"/>
              </a:ext>
            </a:extLst>
          </p:cNvPr>
          <p:cNvSpPr txBox="1"/>
          <p:nvPr/>
        </p:nvSpPr>
        <p:spPr>
          <a:xfrm>
            <a:off x="554180" y="1716446"/>
            <a:ext cx="7688120" cy="1138773"/>
          </a:xfrm>
          <a:prstGeom prst="rect">
            <a:avLst/>
          </a:prstGeom>
          <a:noFill/>
        </p:spPr>
        <p:txBody>
          <a:bodyPr wrap="square" rtlCol="0" anchor="t">
            <a:spAutoFit/>
          </a:bodyPr>
          <a:lstStyle/>
          <a:p>
            <a:r>
              <a:rPr lang="en-US" sz="1800" i="1">
                <a:solidFill>
                  <a:schemeClr val="bg1"/>
                </a:solidFill>
              </a:rPr>
              <a:t>“User interviews can help capture search and discovery behavior as the user understands it, rather than as a computer system understands it.”  </a:t>
            </a:r>
            <a:br>
              <a:rPr lang="en-US" sz="1800" i="1">
                <a:solidFill>
                  <a:schemeClr val="bg1"/>
                </a:solidFill>
              </a:rPr>
            </a:br>
            <a:endParaRPr lang="en-US" sz="1800" i="1">
              <a:solidFill>
                <a:schemeClr val="bg1"/>
              </a:solidFill>
            </a:endParaRPr>
          </a:p>
          <a:p>
            <a:pPr algn="r"/>
            <a:r>
              <a:rPr lang="en-US" sz="1200" i="1">
                <a:solidFill>
                  <a:schemeClr val="bg1"/>
                </a:solidFill>
              </a:rPr>
              <a:t>(Connaway, Cyr, Brannon, Gallagher, and Hood 2019)</a:t>
            </a:r>
            <a:endParaRPr lang="en-US" sz="1200" i="1">
              <a:solidFill>
                <a:schemeClr val="bg1"/>
              </a:solidFill>
              <a:cs typeface="Arial"/>
            </a:endParaRPr>
          </a:p>
        </p:txBody>
      </p:sp>
    </p:spTree>
    <p:extLst>
      <p:ext uri="{BB962C8B-B14F-4D97-AF65-F5344CB8AC3E}">
        <p14:creationId xmlns:p14="http://schemas.microsoft.com/office/powerpoint/2010/main" val="408677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24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1D22DE7-3C4A-4928-BC35-F868BB7C6F2C}"/>
              </a:ext>
            </a:extLst>
          </p:cNvPr>
          <p:cNvSpPr txBox="1">
            <a:spLocks/>
          </p:cNvSpPr>
          <p:nvPr/>
        </p:nvSpPr>
        <p:spPr>
          <a:xfrm>
            <a:off x="309153" y="402560"/>
            <a:ext cx="8425560" cy="579359"/>
          </a:xfrm>
          <a:prstGeom prst="rect">
            <a:avLst/>
          </a:prstGeom>
          <a:solidFill>
            <a:schemeClr val="bg1">
              <a:alpha val="80000"/>
            </a:schemeClr>
          </a:solidFill>
          <a:effectLst/>
        </p:spPr>
        <p:txBody>
          <a:bodyPr vert="horz"/>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000" dirty="0"/>
              <a:t>Example questions</a:t>
            </a:r>
          </a:p>
        </p:txBody>
      </p:sp>
      <p:sp>
        <p:nvSpPr>
          <p:cNvPr id="4" name="Text Placeholder 2">
            <a:extLst>
              <a:ext uri="{FF2B5EF4-FFF2-40B4-BE49-F238E27FC236}">
                <a16:creationId xmlns:a16="http://schemas.microsoft.com/office/drawing/2014/main" id="{B62E3834-228D-4792-ADFB-4318D89B1530}"/>
              </a:ext>
            </a:extLst>
          </p:cNvPr>
          <p:cNvSpPr txBox="1">
            <a:spLocks/>
          </p:cNvSpPr>
          <p:nvPr/>
        </p:nvSpPr>
        <p:spPr>
          <a:xfrm>
            <a:off x="309153" y="981919"/>
            <a:ext cx="8425560" cy="3024024"/>
          </a:xfrm>
          <a:prstGeom prst="rect">
            <a:avLst/>
          </a:prstGeom>
          <a:solidFill>
            <a:schemeClr val="bg1">
              <a:alpha val="80000"/>
            </a:schemeClr>
          </a:solidFill>
          <a:effectLst/>
        </p:spPr>
        <p:txBody>
          <a:bodyPr anchor="t"/>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3045" indent="-233045">
              <a:spcBef>
                <a:spcPts val="0"/>
              </a:spcBef>
            </a:pPr>
            <a:r>
              <a:rPr lang="en-US" sz="2400" dirty="0"/>
              <a:t>“Please tell us what you were looking for and why you decided to do an online search.” </a:t>
            </a:r>
            <a:endParaRPr lang="en-US" sz="2400" dirty="0">
              <a:cs typeface="Arial"/>
            </a:endParaRPr>
          </a:p>
          <a:p>
            <a:pPr marL="233045" indent="-233045">
              <a:spcBef>
                <a:spcPts val="0"/>
              </a:spcBef>
              <a:buNone/>
            </a:pPr>
            <a:endParaRPr lang="en-US" sz="1200" dirty="0">
              <a:cs typeface="Arial"/>
            </a:endParaRPr>
          </a:p>
          <a:p>
            <a:pPr marL="233045" indent="-233045">
              <a:spcBef>
                <a:spcPts val="0"/>
              </a:spcBef>
            </a:pPr>
            <a:r>
              <a:rPr lang="en-US" sz="2400" dirty="0"/>
              <a:t>“Did the item you were searching for come up in your search results? In other words, did you find it?”</a:t>
            </a:r>
            <a:endParaRPr lang="en-US" sz="2400" dirty="0">
              <a:cs typeface="Arial"/>
            </a:endParaRPr>
          </a:p>
          <a:p>
            <a:pPr marL="233045" indent="-233045">
              <a:spcBef>
                <a:spcPts val="0"/>
              </a:spcBef>
              <a:buNone/>
            </a:pPr>
            <a:endParaRPr lang="en-US" sz="1200" dirty="0">
              <a:cs typeface="Arial"/>
            </a:endParaRPr>
          </a:p>
          <a:p>
            <a:pPr marL="233045" indent="-233045">
              <a:spcBef>
                <a:spcPts val="0"/>
              </a:spcBef>
            </a:pPr>
            <a:r>
              <a:rPr lang="en-US" sz="2400" dirty="0"/>
              <a:t>“I’d like to understand how you felt about your search experience overall. Would you say you were delighted with your search experience?”</a:t>
            </a:r>
            <a:endParaRPr lang="en-US" sz="2400" dirty="0">
              <a:cs typeface="Arial"/>
            </a:endParaRPr>
          </a:p>
        </p:txBody>
      </p:sp>
      <p:sp>
        <p:nvSpPr>
          <p:cNvPr id="2" name="Rectangle 1">
            <a:extLst>
              <a:ext uri="{FF2B5EF4-FFF2-40B4-BE49-F238E27FC236}">
                <a16:creationId xmlns:a16="http://schemas.microsoft.com/office/drawing/2014/main" id="{29B8255C-631A-4DC1-B82A-022E652C5D0F}"/>
              </a:ext>
            </a:extLst>
          </p:cNvPr>
          <p:cNvSpPr/>
          <p:nvPr/>
        </p:nvSpPr>
        <p:spPr>
          <a:xfrm>
            <a:off x="0" y="4462191"/>
            <a:ext cx="6143897" cy="246221"/>
          </a:xfrm>
          <a:prstGeom prst="rect">
            <a:avLst/>
          </a:prstGeom>
        </p:spPr>
        <p:txBody>
          <a:bodyPr wrap="square">
            <a:spAutoFit/>
          </a:bodyPr>
          <a:lstStyle/>
          <a:p>
            <a:pPr lvl="0">
              <a:defRPr/>
            </a:pPr>
            <a:r>
              <a:rPr lang="en-US" sz="1000" dirty="0" err="1">
                <a:solidFill>
                  <a:schemeClr val="bg1"/>
                </a:solidFill>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://www.flickr.com/photos/mattknox/2842537496/</a:t>
            </a:r>
            <a:r>
              <a:rPr lang="en-US" sz="1000" dirty="0">
                <a:solidFill>
                  <a:schemeClr val="bg1"/>
                </a:solidFill>
              </a:rPr>
              <a:t> by </a:t>
            </a:r>
            <a:r>
              <a:rPr lang="en-US" sz="1000" dirty="0" err="1">
                <a:solidFill>
                  <a:schemeClr val="bg1"/>
                </a:solidFill>
              </a:rPr>
              <a:t>Matthewknox</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BY-NC-ND 2.0</a:t>
            </a:r>
          </a:p>
        </p:txBody>
      </p:sp>
    </p:spTree>
    <p:extLst>
      <p:ext uri="{BB962C8B-B14F-4D97-AF65-F5344CB8AC3E}">
        <p14:creationId xmlns:p14="http://schemas.microsoft.com/office/powerpoint/2010/main" val="1942987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0ABC3A-2E97-409B-8388-859B608A4044}"/>
              </a:ext>
            </a:extLst>
          </p:cNvPr>
          <p:cNvPicPr>
            <a:picLocks noChangeAspect="1"/>
          </p:cNvPicPr>
          <p:nvPr/>
        </p:nvPicPr>
        <p:blipFill>
          <a:blip r:embed="rId3"/>
          <a:stretch>
            <a:fillRect/>
          </a:stretch>
        </p:blipFill>
        <p:spPr>
          <a:xfrm>
            <a:off x="291892" y="1012543"/>
            <a:ext cx="2202851" cy="2849020"/>
          </a:xfrm>
          <a:prstGeom prst="rect">
            <a:avLst/>
          </a:prstGeom>
          <a:ln>
            <a:solidFill>
              <a:schemeClr val="tx1"/>
            </a:solidFill>
          </a:ln>
        </p:spPr>
      </p:pic>
      <p:pic>
        <p:nvPicPr>
          <p:cNvPr id="12" name="Picture 11">
            <a:extLst>
              <a:ext uri="{FF2B5EF4-FFF2-40B4-BE49-F238E27FC236}">
                <a16:creationId xmlns:a16="http://schemas.microsoft.com/office/drawing/2014/main" id="{671E3C74-3730-4264-A3C9-686D809B869F}"/>
              </a:ext>
            </a:extLst>
          </p:cNvPr>
          <p:cNvPicPr>
            <a:picLocks noChangeAspect="1"/>
          </p:cNvPicPr>
          <p:nvPr/>
        </p:nvPicPr>
        <p:blipFill>
          <a:blip r:embed="rId4"/>
          <a:stretch>
            <a:fillRect/>
          </a:stretch>
        </p:blipFill>
        <p:spPr>
          <a:xfrm>
            <a:off x="868766" y="1355764"/>
            <a:ext cx="2303374" cy="2849020"/>
          </a:xfrm>
          <a:prstGeom prst="rect">
            <a:avLst/>
          </a:prstGeom>
          <a:ln>
            <a:solidFill>
              <a:schemeClr val="tx1"/>
            </a:solidFill>
          </a:ln>
        </p:spPr>
      </p:pic>
      <p:pic>
        <p:nvPicPr>
          <p:cNvPr id="13" name="Picture 12">
            <a:extLst>
              <a:ext uri="{FF2B5EF4-FFF2-40B4-BE49-F238E27FC236}">
                <a16:creationId xmlns:a16="http://schemas.microsoft.com/office/drawing/2014/main" id="{D31FF8F3-B5F9-48E2-938B-E3197F4ECA87}"/>
              </a:ext>
            </a:extLst>
          </p:cNvPr>
          <p:cNvPicPr>
            <a:picLocks noChangeAspect="1"/>
          </p:cNvPicPr>
          <p:nvPr/>
        </p:nvPicPr>
        <p:blipFill>
          <a:blip r:embed="rId5"/>
          <a:stretch>
            <a:fillRect/>
          </a:stretch>
        </p:blipFill>
        <p:spPr>
          <a:xfrm>
            <a:off x="2077240" y="1565238"/>
            <a:ext cx="2177394" cy="2914294"/>
          </a:xfrm>
          <a:prstGeom prst="rect">
            <a:avLst/>
          </a:prstGeom>
          <a:ln>
            <a:solidFill>
              <a:schemeClr val="tx1"/>
            </a:solidFill>
          </a:ln>
        </p:spPr>
      </p:pic>
      <p:sp>
        <p:nvSpPr>
          <p:cNvPr id="6" name="TextBox 5">
            <a:extLst>
              <a:ext uri="{FF2B5EF4-FFF2-40B4-BE49-F238E27FC236}">
                <a16:creationId xmlns:a16="http://schemas.microsoft.com/office/drawing/2014/main" id="{C7921A86-5E90-42EB-82A5-D58602A4A02C}"/>
              </a:ext>
            </a:extLst>
          </p:cNvPr>
          <p:cNvSpPr txBox="1"/>
          <p:nvPr/>
        </p:nvSpPr>
        <p:spPr>
          <a:xfrm>
            <a:off x="2082037" y="1886364"/>
            <a:ext cx="5428326" cy="2400657"/>
          </a:xfrm>
          <a:prstGeom prst="rect">
            <a:avLst/>
          </a:prstGeom>
          <a:solidFill>
            <a:schemeClr val="accent2"/>
          </a:solidFill>
        </p:spPr>
        <p:txBody>
          <a:bodyPr wrap="square" lIns="182880" tIns="91440" rIns="182880" bIns="91440" rtlCol="0" anchor="t">
            <a:spAutoFit/>
          </a:bodyPr>
          <a:lstStyle/>
          <a:p>
            <a:r>
              <a:rPr lang="en-US" sz="1800" b="1">
                <a:solidFill>
                  <a:schemeClr val="bg1"/>
                </a:solidFill>
              </a:rPr>
              <a:t>What the logs told us:</a:t>
            </a:r>
            <a:endParaRPr lang="en-US" sz="1800" b="1">
              <a:solidFill>
                <a:schemeClr val="bg1"/>
              </a:solidFill>
              <a:cs typeface="Arial"/>
            </a:endParaRPr>
          </a:p>
          <a:p>
            <a:pPr marL="174625" indent="-174625">
              <a:buFont typeface="Arial" panose="020B0604020202020204" pitchFamily="34" charset="0"/>
              <a:buChar char="•"/>
            </a:pPr>
            <a:r>
              <a:rPr lang="en-US" sz="1800">
                <a:solidFill>
                  <a:schemeClr val="bg1"/>
                </a:solidFill>
              </a:rPr>
              <a:t>Began keyword search but mistyped it</a:t>
            </a:r>
            <a:endParaRPr lang="en-US" sz="1800">
              <a:solidFill>
                <a:schemeClr val="bg1"/>
              </a:solidFill>
              <a:cs typeface="Arial"/>
            </a:endParaRPr>
          </a:p>
          <a:p>
            <a:pPr marL="518795" lvl="1" indent="-175895">
              <a:buFont typeface="Courier New" panose="02070309020205020404" pitchFamily="49" charset="0"/>
              <a:buChar char="o"/>
            </a:pPr>
            <a:r>
              <a:rPr lang="en-US" sz="1800">
                <a:solidFill>
                  <a:schemeClr val="bg1"/>
                </a:solidFill>
              </a:rPr>
              <a:t>Had 0 results</a:t>
            </a:r>
            <a:endParaRPr lang="en-US" sz="1800">
              <a:solidFill>
                <a:schemeClr val="bg1"/>
              </a:solidFill>
              <a:cs typeface="Arial"/>
            </a:endParaRPr>
          </a:p>
          <a:p>
            <a:pPr marL="174625" indent="-174625">
              <a:buFont typeface="Arial" panose="020B0604020202020204" pitchFamily="34" charset="0"/>
              <a:buChar char="•"/>
            </a:pPr>
            <a:r>
              <a:rPr lang="en-US" sz="1800">
                <a:solidFill>
                  <a:schemeClr val="bg1"/>
                </a:solidFill>
              </a:rPr>
              <a:t>Redid keyword search with correct spelling</a:t>
            </a:r>
            <a:endParaRPr lang="en-US" sz="1800">
              <a:solidFill>
                <a:schemeClr val="bg1"/>
              </a:solidFill>
              <a:cs typeface="Arial"/>
            </a:endParaRPr>
          </a:p>
          <a:p>
            <a:pPr marL="518795" lvl="1" indent="-175895">
              <a:buFont typeface="Courier New" panose="02070309020205020404" pitchFamily="49" charset="0"/>
              <a:buChar char="o"/>
            </a:pPr>
            <a:r>
              <a:rPr lang="en-US" sz="1800">
                <a:solidFill>
                  <a:schemeClr val="bg1"/>
                </a:solidFill>
              </a:rPr>
              <a:t>Had 759,902 results</a:t>
            </a:r>
            <a:endParaRPr lang="en-US" sz="1800">
              <a:solidFill>
                <a:schemeClr val="bg1"/>
              </a:solidFill>
              <a:cs typeface="Arial"/>
            </a:endParaRPr>
          </a:p>
          <a:p>
            <a:pPr marL="174625" indent="-174625">
              <a:buFont typeface="Arial" panose="020B0604020202020204" pitchFamily="34" charset="0"/>
              <a:buChar char="•"/>
            </a:pPr>
            <a:r>
              <a:rPr lang="en-US" sz="1800">
                <a:solidFill>
                  <a:schemeClr val="bg1"/>
                </a:solidFill>
              </a:rPr>
              <a:t>Began typing in additional keyword</a:t>
            </a:r>
            <a:endParaRPr lang="en-US" sz="1800">
              <a:solidFill>
                <a:schemeClr val="bg1"/>
              </a:solidFill>
              <a:cs typeface="Arial"/>
            </a:endParaRPr>
          </a:p>
          <a:p>
            <a:pPr marL="174625" indent="-174625">
              <a:buFont typeface="Arial" panose="020B0604020202020204" pitchFamily="34" charset="0"/>
              <a:buChar char="•"/>
            </a:pPr>
            <a:r>
              <a:rPr lang="en-US" sz="1800">
                <a:solidFill>
                  <a:schemeClr val="bg1"/>
                </a:solidFill>
              </a:rPr>
              <a:t>Selected one of the autosuggested phrases</a:t>
            </a:r>
            <a:endParaRPr lang="en-US" sz="1800">
              <a:solidFill>
                <a:schemeClr val="bg1"/>
              </a:solidFill>
              <a:cs typeface="Arial"/>
            </a:endParaRPr>
          </a:p>
          <a:p>
            <a:pPr marL="518795" lvl="1" indent="-175895">
              <a:buFont typeface="Courier New" panose="02070309020205020404" pitchFamily="49" charset="0"/>
              <a:buChar char="o"/>
            </a:pPr>
            <a:r>
              <a:rPr lang="en-US" sz="1800">
                <a:solidFill>
                  <a:schemeClr val="bg1"/>
                </a:solidFill>
              </a:rPr>
              <a:t>Had 1,761 results</a:t>
            </a:r>
            <a:endParaRPr lang="en-US" sz="1800">
              <a:solidFill>
                <a:schemeClr val="bg1"/>
              </a:solidFill>
              <a:cs typeface="Arial"/>
            </a:endParaRPr>
          </a:p>
        </p:txBody>
      </p:sp>
      <p:sp>
        <p:nvSpPr>
          <p:cNvPr id="10" name="Text Placeholder 1">
            <a:extLst>
              <a:ext uri="{FF2B5EF4-FFF2-40B4-BE49-F238E27FC236}">
                <a16:creationId xmlns:a16="http://schemas.microsoft.com/office/drawing/2014/main" id="{136CFA87-31A5-2942-8E71-9CAD611E8F05}"/>
              </a:ext>
            </a:extLst>
          </p:cNvPr>
          <p:cNvSpPr>
            <a:spLocks noGrp="1"/>
          </p:cNvSpPr>
          <p:nvPr>
            <p:ph type="body" sz="quarter" idx="13"/>
          </p:nvPr>
        </p:nvSpPr>
        <p:spPr>
          <a:xfrm>
            <a:off x="291892" y="197765"/>
            <a:ext cx="8439148" cy="686442"/>
          </a:xfrm>
        </p:spPr>
        <p:txBody>
          <a:bodyPr/>
          <a:lstStyle/>
          <a:p>
            <a:r>
              <a:rPr lang="en-US"/>
              <a:t>What do the interviews tell us?</a:t>
            </a:r>
          </a:p>
        </p:txBody>
      </p:sp>
    </p:spTree>
    <p:extLst>
      <p:ext uri="{BB962C8B-B14F-4D97-AF65-F5344CB8AC3E}">
        <p14:creationId xmlns:p14="http://schemas.microsoft.com/office/powerpoint/2010/main" val="1738006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0ABC3A-2E97-409B-8388-859B608A4044}"/>
              </a:ext>
            </a:extLst>
          </p:cNvPr>
          <p:cNvPicPr>
            <a:picLocks noChangeAspect="1"/>
          </p:cNvPicPr>
          <p:nvPr/>
        </p:nvPicPr>
        <p:blipFill>
          <a:blip r:embed="rId3"/>
          <a:stretch>
            <a:fillRect/>
          </a:stretch>
        </p:blipFill>
        <p:spPr>
          <a:xfrm>
            <a:off x="291892" y="1012543"/>
            <a:ext cx="2202851" cy="2849020"/>
          </a:xfrm>
          <a:prstGeom prst="rect">
            <a:avLst/>
          </a:prstGeom>
          <a:ln>
            <a:solidFill>
              <a:schemeClr val="tx1"/>
            </a:solidFill>
          </a:ln>
        </p:spPr>
      </p:pic>
      <p:pic>
        <p:nvPicPr>
          <p:cNvPr id="12" name="Picture 11">
            <a:extLst>
              <a:ext uri="{FF2B5EF4-FFF2-40B4-BE49-F238E27FC236}">
                <a16:creationId xmlns:a16="http://schemas.microsoft.com/office/drawing/2014/main" id="{671E3C74-3730-4264-A3C9-686D809B869F}"/>
              </a:ext>
            </a:extLst>
          </p:cNvPr>
          <p:cNvPicPr>
            <a:picLocks noChangeAspect="1"/>
          </p:cNvPicPr>
          <p:nvPr/>
        </p:nvPicPr>
        <p:blipFill>
          <a:blip r:embed="rId4"/>
          <a:stretch>
            <a:fillRect/>
          </a:stretch>
        </p:blipFill>
        <p:spPr>
          <a:xfrm>
            <a:off x="868766" y="1355764"/>
            <a:ext cx="2303374" cy="2849020"/>
          </a:xfrm>
          <a:prstGeom prst="rect">
            <a:avLst/>
          </a:prstGeom>
          <a:ln>
            <a:solidFill>
              <a:schemeClr val="tx1"/>
            </a:solidFill>
          </a:ln>
        </p:spPr>
      </p:pic>
      <p:pic>
        <p:nvPicPr>
          <p:cNvPr id="13" name="Picture 12">
            <a:extLst>
              <a:ext uri="{FF2B5EF4-FFF2-40B4-BE49-F238E27FC236}">
                <a16:creationId xmlns:a16="http://schemas.microsoft.com/office/drawing/2014/main" id="{D31FF8F3-B5F9-48E2-938B-E3197F4ECA87}"/>
              </a:ext>
            </a:extLst>
          </p:cNvPr>
          <p:cNvPicPr>
            <a:picLocks noChangeAspect="1"/>
          </p:cNvPicPr>
          <p:nvPr/>
        </p:nvPicPr>
        <p:blipFill>
          <a:blip r:embed="rId5"/>
          <a:stretch>
            <a:fillRect/>
          </a:stretch>
        </p:blipFill>
        <p:spPr>
          <a:xfrm>
            <a:off x="2077240" y="1565238"/>
            <a:ext cx="2177394" cy="2914294"/>
          </a:xfrm>
          <a:prstGeom prst="rect">
            <a:avLst/>
          </a:prstGeom>
          <a:ln>
            <a:solidFill>
              <a:schemeClr val="tx1"/>
            </a:solidFill>
          </a:ln>
        </p:spPr>
      </p:pic>
      <p:sp>
        <p:nvSpPr>
          <p:cNvPr id="6" name="TextBox 5">
            <a:extLst>
              <a:ext uri="{FF2B5EF4-FFF2-40B4-BE49-F238E27FC236}">
                <a16:creationId xmlns:a16="http://schemas.microsoft.com/office/drawing/2014/main" id="{C7921A86-5E90-42EB-82A5-D58602A4A02C}"/>
              </a:ext>
            </a:extLst>
          </p:cNvPr>
          <p:cNvSpPr txBox="1"/>
          <p:nvPr/>
        </p:nvSpPr>
        <p:spPr>
          <a:xfrm>
            <a:off x="302839" y="1368779"/>
            <a:ext cx="3854006" cy="2492990"/>
          </a:xfrm>
          <a:prstGeom prst="rect">
            <a:avLst/>
          </a:prstGeom>
          <a:solidFill>
            <a:schemeClr val="accent2"/>
          </a:solidFill>
        </p:spPr>
        <p:txBody>
          <a:bodyPr wrap="square" lIns="182880" tIns="91440" rIns="182880" bIns="91440" rtlCol="0">
            <a:spAutoFit/>
          </a:bodyPr>
          <a:lstStyle/>
          <a:p>
            <a:r>
              <a:rPr lang="en-US" sz="1500" b="1">
                <a:solidFill>
                  <a:schemeClr val="bg1"/>
                </a:solidFill>
              </a:rPr>
              <a:t>What the logs told us:</a:t>
            </a:r>
          </a:p>
          <a:p>
            <a:pPr marL="174625" indent="-174625">
              <a:buFont typeface="Arial" panose="020B0604020202020204" pitchFamily="34" charset="0"/>
              <a:buChar char="•"/>
            </a:pPr>
            <a:r>
              <a:rPr lang="en-US" sz="1500">
                <a:solidFill>
                  <a:schemeClr val="bg1"/>
                </a:solidFill>
              </a:rPr>
              <a:t>Began keyword search but mistyped it</a:t>
            </a:r>
          </a:p>
          <a:p>
            <a:pPr marL="519113" lvl="1" indent="-176213">
              <a:buFont typeface="Courier New" panose="02070309020205020404" pitchFamily="49" charset="0"/>
              <a:buChar char="o"/>
            </a:pPr>
            <a:r>
              <a:rPr lang="en-US" sz="1500">
                <a:solidFill>
                  <a:schemeClr val="bg1"/>
                </a:solidFill>
              </a:rPr>
              <a:t>Had 0 results</a:t>
            </a:r>
          </a:p>
          <a:p>
            <a:pPr marL="174625" indent="-174625">
              <a:buFont typeface="Arial" panose="020B0604020202020204" pitchFamily="34" charset="0"/>
              <a:buChar char="•"/>
            </a:pPr>
            <a:r>
              <a:rPr lang="en-US" sz="1500">
                <a:solidFill>
                  <a:schemeClr val="bg1"/>
                </a:solidFill>
              </a:rPr>
              <a:t>Redid keyword search with correct spelling</a:t>
            </a:r>
          </a:p>
          <a:p>
            <a:pPr marL="519113" lvl="1" indent="-176213">
              <a:buFont typeface="Courier New" panose="02070309020205020404" pitchFamily="49" charset="0"/>
              <a:buChar char="o"/>
            </a:pPr>
            <a:r>
              <a:rPr lang="en-US" sz="1500">
                <a:solidFill>
                  <a:schemeClr val="bg1"/>
                </a:solidFill>
              </a:rPr>
              <a:t>Had 759,902 results</a:t>
            </a:r>
          </a:p>
          <a:p>
            <a:pPr marL="174625" indent="-174625">
              <a:buFont typeface="Arial" panose="020B0604020202020204" pitchFamily="34" charset="0"/>
              <a:buChar char="•"/>
            </a:pPr>
            <a:r>
              <a:rPr lang="en-US" sz="1500">
                <a:solidFill>
                  <a:schemeClr val="bg1"/>
                </a:solidFill>
              </a:rPr>
              <a:t>Began typing in additional keyword</a:t>
            </a:r>
          </a:p>
          <a:p>
            <a:pPr marL="174625" indent="-174625">
              <a:buFont typeface="Arial" panose="020B0604020202020204" pitchFamily="34" charset="0"/>
              <a:buChar char="•"/>
            </a:pPr>
            <a:r>
              <a:rPr lang="en-US" sz="1500">
                <a:solidFill>
                  <a:schemeClr val="bg1"/>
                </a:solidFill>
              </a:rPr>
              <a:t>Selected one of the autosuggested phrases</a:t>
            </a:r>
          </a:p>
          <a:p>
            <a:pPr marL="519113" lvl="1" indent="-176213">
              <a:buFont typeface="Courier New" panose="02070309020205020404" pitchFamily="49" charset="0"/>
              <a:buChar char="o"/>
            </a:pPr>
            <a:r>
              <a:rPr lang="en-US" sz="1500">
                <a:solidFill>
                  <a:schemeClr val="bg1"/>
                </a:solidFill>
              </a:rPr>
              <a:t>Had 1,761 results</a:t>
            </a:r>
          </a:p>
        </p:txBody>
      </p:sp>
      <p:sp>
        <p:nvSpPr>
          <p:cNvPr id="7" name="TextBox 6">
            <a:extLst>
              <a:ext uri="{FF2B5EF4-FFF2-40B4-BE49-F238E27FC236}">
                <a16:creationId xmlns:a16="http://schemas.microsoft.com/office/drawing/2014/main" id="{F84282C1-FB40-4EF5-A710-F89C3C9F5B56}"/>
              </a:ext>
            </a:extLst>
          </p:cNvPr>
          <p:cNvSpPr txBox="1"/>
          <p:nvPr/>
        </p:nvSpPr>
        <p:spPr>
          <a:xfrm>
            <a:off x="4284986" y="1186323"/>
            <a:ext cx="4567122" cy="3293209"/>
          </a:xfrm>
          <a:prstGeom prst="rect">
            <a:avLst/>
          </a:prstGeom>
          <a:noFill/>
        </p:spPr>
        <p:txBody>
          <a:bodyPr wrap="square" rtlCol="0">
            <a:spAutoFit/>
          </a:bodyPr>
          <a:lstStyle/>
          <a:p>
            <a:pPr marL="174625" indent="-174625">
              <a:buFont typeface="Arial" panose="020B0604020202020204" pitchFamily="34" charset="0"/>
              <a:buChar char="•"/>
            </a:pPr>
            <a:r>
              <a:rPr lang="en-US" sz="1600"/>
              <a:t>Just starting work on a paper on a broad topic; didn’t yet have a direction for the paper</a:t>
            </a:r>
          </a:p>
          <a:p>
            <a:pPr marL="174625" indent="-174625">
              <a:buFont typeface="Arial" panose="020B0604020202020204" pitchFamily="34" charset="0"/>
              <a:buChar char="•"/>
            </a:pPr>
            <a:r>
              <a:rPr lang="en-US" sz="1600"/>
              <a:t>Was overwhelmed with number of search results </a:t>
            </a:r>
          </a:p>
          <a:p>
            <a:pPr marL="174625" indent="-174625">
              <a:buFont typeface="Arial" panose="020B0604020202020204" pitchFamily="34" charset="0"/>
              <a:buChar char="•"/>
            </a:pPr>
            <a:r>
              <a:rPr lang="en-US" sz="1600"/>
              <a:t>Abandoned “library search” to do “Google searching” to better determine a direction for the paper</a:t>
            </a:r>
          </a:p>
          <a:p>
            <a:pPr marL="174625" indent="-174625">
              <a:buFont typeface="Arial" panose="020B0604020202020204" pitchFamily="34" charset="0"/>
              <a:buChar char="•"/>
            </a:pPr>
            <a:r>
              <a:rPr lang="en-US" sz="1600"/>
              <a:t>Later came back to the library search and found it useful</a:t>
            </a:r>
          </a:p>
          <a:p>
            <a:pPr marL="174625" indent="-174625">
              <a:buFont typeface="Arial" panose="020B0604020202020204" pitchFamily="34" charset="0"/>
              <a:buChar char="•"/>
            </a:pPr>
            <a:r>
              <a:rPr lang="en-US" sz="1600"/>
              <a:t>Also received help from student workers in the library</a:t>
            </a:r>
          </a:p>
          <a:p>
            <a:pPr marL="174625" indent="-174625">
              <a:buFont typeface="Arial" panose="020B0604020202020204" pitchFamily="34" charset="0"/>
              <a:buChar char="•"/>
            </a:pPr>
            <a:r>
              <a:rPr lang="en-US" sz="1600"/>
              <a:t>Felt “prepared” to use the library search due to 1</a:t>
            </a:r>
            <a:r>
              <a:rPr lang="en-US" sz="1600" baseline="30000"/>
              <a:t>st</a:t>
            </a:r>
            <a:r>
              <a:rPr lang="en-US" sz="1600"/>
              <a:t>-year library instruction</a:t>
            </a:r>
          </a:p>
        </p:txBody>
      </p:sp>
      <p:sp>
        <p:nvSpPr>
          <p:cNvPr id="10" name="Text Placeholder 1">
            <a:extLst>
              <a:ext uri="{FF2B5EF4-FFF2-40B4-BE49-F238E27FC236}">
                <a16:creationId xmlns:a16="http://schemas.microsoft.com/office/drawing/2014/main" id="{136CFA87-31A5-2942-8E71-9CAD611E8F05}"/>
              </a:ext>
            </a:extLst>
          </p:cNvPr>
          <p:cNvSpPr>
            <a:spLocks noGrp="1"/>
          </p:cNvSpPr>
          <p:nvPr>
            <p:ph type="body" sz="quarter" idx="13"/>
          </p:nvPr>
        </p:nvSpPr>
        <p:spPr>
          <a:xfrm>
            <a:off x="291892" y="197765"/>
            <a:ext cx="8439148" cy="686442"/>
          </a:xfrm>
        </p:spPr>
        <p:txBody>
          <a:bodyPr/>
          <a:lstStyle/>
          <a:p>
            <a:r>
              <a:rPr lang="en-US"/>
              <a:t>What do the interviews tell us?</a:t>
            </a:r>
          </a:p>
        </p:txBody>
      </p:sp>
    </p:spTree>
    <p:extLst>
      <p:ext uri="{BB962C8B-B14F-4D97-AF65-F5344CB8AC3E}">
        <p14:creationId xmlns:p14="http://schemas.microsoft.com/office/powerpoint/2010/main" val="163430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919935-CBB3-4E8B-B91D-1F01FDDA5346}"/>
              </a:ext>
            </a:extLst>
          </p:cNvPr>
          <p:cNvSpPr txBox="1">
            <a:spLocks/>
          </p:cNvSpPr>
          <p:nvPr/>
        </p:nvSpPr>
        <p:spPr>
          <a:xfrm>
            <a:off x="375138" y="281710"/>
            <a:ext cx="4645237" cy="561596"/>
          </a:xfrm>
          <a:prstGeom prst="rect">
            <a:avLst/>
          </a:prstGeom>
          <a:solidFill>
            <a:schemeClr val="bg1"/>
          </a:solidFill>
          <a:effectLst/>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3000" b="1">
                <a:solidFill>
                  <a:schemeClr val="tx2"/>
                </a:solidFill>
              </a:rPr>
              <a:t>Interview coding themes</a:t>
            </a:r>
          </a:p>
        </p:txBody>
      </p:sp>
      <p:sp>
        <p:nvSpPr>
          <p:cNvPr id="4" name="TextBox 3">
            <a:extLst>
              <a:ext uri="{FF2B5EF4-FFF2-40B4-BE49-F238E27FC236}">
                <a16:creationId xmlns:a16="http://schemas.microsoft.com/office/drawing/2014/main" id="{84568D73-C859-4FCA-ADDB-AE9135545754}"/>
              </a:ext>
            </a:extLst>
          </p:cNvPr>
          <p:cNvSpPr txBox="1"/>
          <p:nvPr/>
        </p:nvSpPr>
        <p:spPr>
          <a:xfrm>
            <a:off x="4669047" y="1753197"/>
            <a:ext cx="1828800" cy="807770"/>
          </a:xfrm>
          <a:prstGeom prst="rect">
            <a:avLst/>
          </a:prstGeom>
          <a:solidFill>
            <a:schemeClr val="accent1"/>
          </a:solidFill>
          <a:effectLst/>
        </p:spPr>
        <p:txBody>
          <a:bodyPr wrap="square" rtlCol="0" anchor="ctr">
            <a:noAutofit/>
          </a:bodyPr>
          <a:lstStyle/>
          <a:p>
            <a:pPr algn="ctr"/>
            <a:endParaRPr lang="en-US" sz="1600" b="1">
              <a:solidFill>
                <a:schemeClr val="bg1"/>
              </a:solidFill>
            </a:endParaRPr>
          </a:p>
          <a:p>
            <a:pPr algn="ctr"/>
            <a:r>
              <a:rPr lang="en-US" sz="1600" b="1">
                <a:solidFill>
                  <a:schemeClr val="bg1"/>
                </a:solidFill>
              </a:rPr>
              <a:t>Item formats</a:t>
            </a:r>
          </a:p>
          <a:p>
            <a:pPr algn="ctr"/>
            <a:endParaRPr lang="en-US" sz="1500">
              <a:solidFill>
                <a:schemeClr val="bg1"/>
              </a:solidFill>
            </a:endParaRPr>
          </a:p>
        </p:txBody>
      </p:sp>
      <p:sp>
        <p:nvSpPr>
          <p:cNvPr id="5" name="TextBox 4">
            <a:extLst>
              <a:ext uri="{FF2B5EF4-FFF2-40B4-BE49-F238E27FC236}">
                <a16:creationId xmlns:a16="http://schemas.microsoft.com/office/drawing/2014/main" id="{30E7295C-7EEF-47B1-AF95-EFE63DC0728B}"/>
              </a:ext>
            </a:extLst>
          </p:cNvPr>
          <p:cNvSpPr txBox="1"/>
          <p:nvPr/>
        </p:nvSpPr>
        <p:spPr>
          <a:xfrm>
            <a:off x="704534" y="1757294"/>
            <a:ext cx="1828800" cy="804542"/>
          </a:xfrm>
          <a:prstGeom prst="rect">
            <a:avLst/>
          </a:prstGeom>
          <a:solidFill>
            <a:schemeClr val="accent1"/>
          </a:solidFill>
          <a:effectLst/>
        </p:spPr>
        <p:txBody>
          <a:bodyPr wrap="square" rtlCol="0" anchor="ctr">
            <a:noAutofit/>
          </a:bodyPr>
          <a:lstStyle/>
          <a:p>
            <a:pPr algn="ctr"/>
            <a:endParaRPr lang="en-US" sz="1600" b="1">
              <a:solidFill>
                <a:schemeClr val="bg1"/>
              </a:solidFill>
            </a:endParaRPr>
          </a:p>
          <a:p>
            <a:pPr algn="ctr"/>
            <a:r>
              <a:rPr lang="en-US" sz="1600" b="1">
                <a:solidFill>
                  <a:schemeClr val="bg1"/>
                </a:solidFill>
              </a:rPr>
              <a:t>Search strategies</a:t>
            </a:r>
          </a:p>
          <a:p>
            <a:pPr algn="ctr"/>
            <a:endParaRPr lang="en-US" sz="1600">
              <a:solidFill>
                <a:schemeClr val="bg1"/>
              </a:solidFill>
            </a:endParaRPr>
          </a:p>
        </p:txBody>
      </p:sp>
      <p:sp>
        <p:nvSpPr>
          <p:cNvPr id="6" name="TextBox 5">
            <a:extLst>
              <a:ext uri="{FF2B5EF4-FFF2-40B4-BE49-F238E27FC236}">
                <a16:creationId xmlns:a16="http://schemas.microsoft.com/office/drawing/2014/main" id="{FC4C10B9-C41D-4DCF-8121-AB57C22280DE}"/>
              </a:ext>
            </a:extLst>
          </p:cNvPr>
          <p:cNvSpPr txBox="1"/>
          <p:nvPr/>
        </p:nvSpPr>
        <p:spPr>
          <a:xfrm>
            <a:off x="2703032" y="1748471"/>
            <a:ext cx="1828800" cy="819882"/>
          </a:xfrm>
          <a:prstGeom prst="rect">
            <a:avLst/>
          </a:prstGeom>
          <a:solidFill>
            <a:schemeClr val="accent1"/>
          </a:solidFill>
          <a:effectLst/>
        </p:spPr>
        <p:txBody>
          <a:bodyPr wrap="square" rtlCol="0" anchor="ctr">
            <a:noAutofit/>
          </a:bodyPr>
          <a:lstStyle/>
          <a:p>
            <a:pPr algn="ctr"/>
            <a:r>
              <a:rPr lang="en-US" sz="1600" b="1">
                <a:solidFill>
                  <a:schemeClr val="bg1"/>
                </a:solidFill>
              </a:rPr>
              <a:t>Decision-making factors</a:t>
            </a:r>
          </a:p>
        </p:txBody>
      </p:sp>
      <p:sp>
        <p:nvSpPr>
          <p:cNvPr id="7" name="TextBox 6">
            <a:extLst>
              <a:ext uri="{FF2B5EF4-FFF2-40B4-BE49-F238E27FC236}">
                <a16:creationId xmlns:a16="http://schemas.microsoft.com/office/drawing/2014/main" id="{EBE4BF5C-4838-4AED-9307-704E6BC1D1C6}"/>
              </a:ext>
            </a:extLst>
          </p:cNvPr>
          <p:cNvSpPr txBox="1"/>
          <p:nvPr/>
        </p:nvSpPr>
        <p:spPr>
          <a:xfrm>
            <a:off x="1525524" y="2938786"/>
            <a:ext cx="1828800" cy="807770"/>
          </a:xfrm>
          <a:prstGeom prst="rect">
            <a:avLst/>
          </a:prstGeom>
          <a:solidFill>
            <a:schemeClr val="accent1"/>
          </a:solidFill>
          <a:effectLst/>
        </p:spPr>
        <p:txBody>
          <a:bodyPr wrap="square" rtlCol="0" anchor="ctr">
            <a:noAutofit/>
          </a:bodyPr>
          <a:lstStyle/>
          <a:p>
            <a:pPr algn="ctr"/>
            <a:r>
              <a:rPr lang="en-US" sz="1600" b="1">
                <a:solidFill>
                  <a:schemeClr val="bg1"/>
                </a:solidFill>
              </a:rPr>
              <a:t>Liked or</a:t>
            </a:r>
          </a:p>
          <a:p>
            <a:pPr algn="ctr"/>
            <a:r>
              <a:rPr lang="en-US" sz="1600" b="1">
                <a:solidFill>
                  <a:schemeClr val="bg1"/>
                </a:solidFill>
              </a:rPr>
              <a:t>desired features</a:t>
            </a:r>
          </a:p>
        </p:txBody>
      </p:sp>
      <p:sp>
        <p:nvSpPr>
          <p:cNvPr id="9" name="TextBox 8">
            <a:extLst>
              <a:ext uri="{FF2B5EF4-FFF2-40B4-BE49-F238E27FC236}">
                <a16:creationId xmlns:a16="http://schemas.microsoft.com/office/drawing/2014/main" id="{27B97996-1EFE-4861-88D1-33B22317E2A7}"/>
              </a:ext>
            </a:extLst>
          </p:cNvPr>
          <p:cNvSpPr txBox="1"/>
          <p:nvPr/>
        </p:nvSpPr>
        <p:spPr>
          <a:xfrm>
            <a:off x="6671052" y="1760583"/>
            <a:ext cx="1828800" cy="807770"/>
          </a:xfrm>
          <a:prstGeom prst="rect">
            <a:avLst/>
          </a:prstGeom>
          <a:solidFill>
            <a:schemeClr val="accent1"/>
          </a:solidFill>
          <a:effectLst/>
        </p:spPr>
        <p:txBody>
          <a:bodyPr wrap="square" rtlCol="0" anchor="ctr" anchorCtr="0">
            <a:noAutofit/>
          </a:bodyPr>
          <a:lstStyle/>
          <a:p>
            <a:pPr algn="ctr"/>
            <a:r>
              <a:rPr lang="en-US" sz="1600" b="1">
                <a:solidFill>
                  <a:schemeClr val="bg1"/>
                </a:solidFill>
              </a:rPr>
              <a:t>Evaluation of resources</a:t>
            </a:r>
          </a:p>
        </p:txBody>
      </p:sp>
      <p:sp>
        <p:nvSpPr>
          <p:cNvPr id="10" name="TextBox 9">
            <a:extLst>
              <a:ext uri="{FF2B5EF4-FFF2-40B4-BE49-F238E27FC236}">
                <a16:creationId xmlns:a16="http://schemas.microsoft.com/office/drawing/2014/main" id="{1BBF1C1E-9E53-47B9-949F-978A6F61C7AE}"/>
              </a:ext>
            </a:extLst>
          </p:cNvPr>
          <p:cNvSpPr txBox="1"/>
          <p:nvPr/>
        </p:nvSpPr>
        <p:spPr>
          <a:xfrm>
            <a:off x="3505962" y="2950614"/>
            <a:ext cx="1828800" cy="807770"/>
          </a:xfrm>
          <a:prstGeom prst="rect">
            <a:avLst/>
          </a:prstGeom>
          <a:solidFill>
            <a:schemeClr val="accent1"/>
          </a:solidFill>
        </p:spPr>
        <p:txBody>
          <a:bodyPr wrap="square" rtlCol="0" anchor="ctr">
            <a:noAutofit/>
          </a:bodyPr>
          <a:lstStyle/>
          <a:p>
            <a:pPr algn="ctr"/>
            <a:r>
              <a:rPr lang="en-US" sz="1600" b="1">
                <a:solidFill>
                  <a:schemeClr val="bg1"/>
                </a:solidFill>
              </a:rPr>
              <a:t>Feelings of frustration and delight</a:t>
            </a:r>
          </a:p>
        </p:txBody>
      </p:sp>
      <p:sp>
        <p:nvSpPr>
          <p:cNvPr id="11" name="TextBox 10">
            <a:extLst>
              <a:ext uri="{FF2B5EF4-FFF2-40B4-BE49-F238E27FC236}">
                <a16:creationId xmlns:a16="http://schemas.microsoft.com/office/drawing/2014/main" id="{B5F7A3A5-0B51-4607-8853-DB95CD0C8640}"/>
              </a:ext>
            </a:extLst>
          </p:cNvPr>
          <p:cNvSpPr txBox="1"/>
          <p:nvPr/>
        </p:nvSpPr>
        <p:spPr>
          <a:xfrm>
            <a:off x="5486400" y="2935918"/>
            <a:ext cx="1828800" cy="807770"/>
          </a:xfrm>
          <a:prstGeom prst="rect">
            <a:avLst/>
          </a:prstGeom>
          <a:solidFill>
            <a:schemeClr val="accent1"/>
          </a:solidFill>
          <a:effectLst/>
        </p:spPr>
        <p:txBody>
          <a:bodyPr wrap="square" rtlCol="0" anchor="ctr">
            <a:noAutofit/>
          </a:bodyPr>
          <a:lstStyle/>
          <a:p>
            <a:pPr algn="ctr"/>
            <a:r>
              <a:rPr lang="en-US" sz="1600" b="1">
                <a:solidFill>
                  <a:schemeClr val="bg1"/>
                </a:solidFill>
              </a:rPr>
              <a:t>Influence of librarian</a:t>
            </a:r>
          </a:p>
        </p:txBody>
      </p:sp>
    </p:spTree>
    <p:extLst>
      <p:ext uri="{BB962C8B-B14F-4D97-AF65-F5344CB8AC3E}">
        <p14:creationId xmlns:p14="http://schemas.microsoft.com/office/powerpoint/2010/main" val="3020188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0DAEB-DE6D-C74E-9FD1-8261353EEAF1}"/>
              </a:ext>
            </a:extLst>
          </p:cNvPr>
          <p:cNvSpPr>
            <a:spLocks noGrp="1"/>
          </p:cNvSpPr>
          <p:nvPr>
            <p:ph type="body" sz="quarter" idx="10"/>
          </p:nvPr>
        </p:nvSpPr>
        <p:spPr>
          <a:xfrm>
            <a:off x="307323" y="831062"/>
            <a:ext cx="8054975" cy="1357295"/>
          </a:xfrm>
        </p:spPr>
        <p:txBody>
          <a:bodyPr vert="horz" wrap="square" lIns="274320" tIns="45720" rIns="274320" bIns="91440" anchor="t">
            <a:spAutoFit/>
          </a:bodyPr>
          <a:lstStyle/>
          <a:p>
            <a:r>
              <a:rPr lang="en-US" dirty="0"/>
              <a:t>Methodology </a:t>
            </a:r>
          </a:p>
          <a:p>
            <a:r>
              <a:rPr lang="en-US" dirty="0"/>
              <a:t>Challenges and Benefits</a:t>
            </a:r>
            <a:endParaRPr lang="en-US" dirty="0">
              <a:cs typeface="Arial"/>
            </a:endParaRPr>
          </a:p>
        </p:txBody>
      </p:sp>
      <p:sp>
        <p:nvSpPr>
          <p:cNvPr id="3" name="Text Placeholder 2">
            <a:extLst>
              <a:ext uri="{FF2B5EF4-FFF2-40B4-BE49-F238E27FC236}">
                <a16:creationId xmlns:a16="http://schemas.microsoft.com/office/drawing/2014/main" id="{F40CD6CE-EF18-FC4E-B4FC-F49278F61C7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71EDB91-DEDC-5F4C-BD23-B2A9AEC15ED9}"/>
              </a:ext>
            </a:extLst>
          </p:cNvPr>
          <p:cNvSpPr>
            <a:spLocks noGrp="1"/>
          </p:cNvSpPr>
          <p:nvPr>
            <p:ph type="body" sz="quarter" idx="12"/>
          </p:nvPr>
        </p:nvSpPr>
        <p:spPr>
          <a:xfrm>
            <a:off x="8419893" y="590552"/>
            <a:ext cx="265112" cy="4074629"/>
          </a:xfrm>
        </p:spPr>
        <p:txBody>
          <a:bodyPr/>
          <a:lstStyle/>
          <a:p>
            <a:endParaRPr lang="en-US"/>
          </a:p>
        </p:txBody>
      </p:sp>
      <p:sp>
        <p:nvSpPr>
          <p:cNvPr id="5" name="TextBox 4">
            <a:extLst>
              <a:ext uri="{FF2B5EF4-FFF2-40B4-BE49-F238E27FC236}">
                <a16:creationId xmlns:a16="http://schemas.microsoft.com/office/drawing/2014/main" id="{63C9EE65-CBC0-4323-AE18-986FCE18FD17}"/>
              </a:ext>
            </a:extLst>
          </p:cNvPr>
          <p:cNvSpPr txBox="1"/>
          <p:nvPr/>
        </p:nvSpPr>
        <p:spPr>
          <a:xfrm>
            <a:off x="443120" y="2386629"/>
            <a:ext cx="7633713" cy="1415772"/>
          </a:xfrm>
          <a:prstGeom prst="rect">
            <a:avLst/>
          </a:prstGeom>
          <a:noFill/>
        </p:spPr>
        <p:txBody>
          <a:bodyPr wrap="square" rtlCol="0" anchor="t">
            <a:spAutoFit/>
          </a:bodyPr>
          <a:lstStyle/>
          <a:p>
            <a:r>
              <a:rPr lang="en-US" sz="1800" i="1">
                <a:solidFill>
                  <a:schemeClr val="bg1"/>
                </a:solidFill>
              </a:rPr>
              <a:t>“The methodology used for this study also could be extended beyond discovery systems. Other computerized activities that leave digital traces could be studied using interview protocols based on log analysis.” </a:t>
            </a:r>
            <a:br>
              <a:rPr lang="en-US" sz="1800" i="1">
                <a:solidFill>
                  <a:schemeClr val="bg1"/>
                </a:solidFill>
              </a:rPr>
            </a:br>
            <a:endParaRPr lang="en-US" sz="1800" i="1">
              <a:solidFill>
                <a:schemeClr val="bg1"/>
              </a:solidFill>
            </a:endParaRPr>
          </a:p>
          <a:p>
            <a:pPr algn="r"/>
            <a:r>
              <a:rPr lang="en-US" sz="1200" i="1">
                <a:solidFill>
                  <a:schemeClr val="bg1"/>
                </a:solidFill>
              </a:rPr>
              <a:t>(Connaway, Cyr, Brannon, Gallagher, and Hood 2019)</a:t>
            </a:r>
            <a:endParaRPr lang="en-US" sz="1200" i="1">
              <a:solidFill>
                <a:schemeClr val="bg1"/>
              </a:solidFill>
              <a:cs typeface="Arial"/>
            </a:endParaRPr>
          </a:p>
        </p:txBody>
      </p:sp>
    </p:spTree>
    <p:extLst>
      <p:ext uri="{BB962C8B-B14F-4D97-AF65-F5344CB8AC3E}">
        <p14:creationId xmlns:p14="http://schemas.microsoft.com/office/powerpoint/2010/main" val="97046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9AC071-2CD5-4C47-8057-B53490C00F11}"/>
              </a:ext>
            </a:extLst>
          </p:cNvPr>
          <p:cNvSpPr>
            <a:spLocks noGrp="1"/>
          </p:cNvSpPr>
          <p:nvPr>
            <p:ph type="body" sz="quarter" idx="13"/>
          </p:nvPr>
        </p:nvSpPr>
        <p:spPr>
          <a:xfrm>
            <a:off x="308904" y="496168"/>
            <a:ext cx="8234036" cy="1297339"/>
          </a:xfrm>
          <a:solidFill>
            <a:schemeClr val="bg1">
              <a:alpha val="80000"/>
            </a:schemeClr>
          </a:solidFill>
        </p:spPr>
        <p:txBody>
          <a:bodyPr vert="horz" anchor="t"/>
          <a:lstStyle/>
          <a:p>
            <a:r>
              <a:rPr lang="en-US" sz="3000" dirty="0"/>
              <a:t>Challenges of methodology </a:t>
            </a:r>
          </a:p>
          <a:p>
            <a:r>
              <a:rPr lang="en-US" sz="2400" b="0" dirty="0">
                <a:solidFill>
                  <a:schemeClr val="tx1"/>
                </a:solidFill>
              </a:rPr>
              <a:t>(Tandem use of log data and user interviews)</a:t>
            </a:r>
            <a:endParaRPr lang="en-US" sz="2400" b="0" dirty="0">
              <a:solidFill>
                <a:schemeClr val="tx1"/>
              </a:solidFill>
              <a:cs typeface="Arial"/>
            </a:endParaRPr>
          </a:p>
        </p:txBody>
      </p:sp>
      <p:sp>
        <p:nvSpPr>
          <p:cNvPr id="3" name="TextBox 2">
            <a:extLst>
              <a:ext uri="{FF2B5EF4-FFF2-40B4-BE49-F238E27FC236}">
                <a16:creationId xmlns:a16="http://schemas.microsoft.com/office/drawing/2014/main" id="{886F5E1E-49CF-410C-B136-6C4992F41A06}"/>
              </a:ext>
            </a:extLst>
          </p:cNvPr>
          <p:cNvSpPr txBox="1"/>
          <p:nvPr/>
        </p:nvSpPr>
        <p:spPr>
          <a:xfrm>
            <a:off x="308904" y="1793507"/>
            <a:ext cx="8234036" cy="2290813"/>
          </a:xfrm>
          <a:prstGeom prst="rect">
            <a:avLst/>
          </a:prstGeom>
          <a:solidFill>
            <a:schemeClr val="bg1">
              <a:alpha val="80000"/>
            </a:schemeClr>
          </a:solidFill>
        </p:spPr>
        <p:txBody>
          <a:bodyPr wrap="square" rtlCol="0">
            <a:spAutoFit/>
          </a:bodyPr>
          <a:lstStyle/>
          <a:p>
            <a:pPr marL="214313" indent="-214313">
              <a:buFont typeface="Arial" panose="020B0604020202020204" pitchFamily="34" charset="0"/>
              <a:buChar char="•"/>
            </a:pPr>
            <a:r>
              <a:rPr lang="en-US" sz="2400" b="1" dirty="0"/>
              <a:t>Resource intensive</a:t>
            </a:r>
          </a:p>
          <a:p>
            <a:r>
              <a:rPr lang="en-US" sz="2400" dirty="0"/>
              <a:t>	Time consuming</a:t>
            </a:r>
          </a:p>
          <a:p>
            <a:r>
              <a:rPr lang="en-US" sz="2400" dirty="0"/>
              <a:t>	Multiple team members</a:t>
            </a:r>
          </a:p>
          <a:p>
            <a:r>
              <a:rPr lang="en-US" sz="2400" dirty="0"/>
              <a:t>	Multiple IRBs</a:t>
            </a:r>
          </a:p>
          <a:p>
            <a:endParaRPr lang="en-US" sz="2400" dirty="0"/>
          </a:p>
          <a:p>
            <a:pPr marL="214313" indent="-214313">
              <a:buFont typeface="Arial" panose="020B0604020202020204" pitchFamily="34" charset="0"/>
              <a:buChar char="•"/>
            </a:pPr>
            <a:r>
              <a:rPr lang="en-US" sz="2400" b="1" dirty="0"/>
              <a:t>High level of expertise required</a:t>
            </a:r>
          </a:p>
        </p:txBody>
      </p:sp>
      <p:sp>
        <p:nvSpPr>
          <p:cNvPr id="4" name="Rectangle 3">
            <a:extLst>
              <a:ext uri="{FF2B5EF4-FFF2-40B4-BE49-F238E27FC236}">
                <a16:creationId xmlns:a16="http://schemas.microsoft.com/office/drawing/2014/main" id="{FA14E542-DE0D-4EDE-8660-DD31BA662AB2}"/>
              </a:ext>
            </a:extLst>
          </p:cNvPr>
          <p:cNvSpPr/>
          <p:nvPr/>
        </p:nvSpPr>
        <p:spPr>
          <a:xfrm>
            <a:off x="0" y="4447277"/>
            <a:ext cx="6487886" cy="246221"/>
          </a:xfrm>
          <a:prstGeom prst="rect">
            <a:avLst/>
          </a:prstGeom>
        </p:spPr>
        <p:txBody>
          <a:bodyPr wrap="square">
            <a:spAutoFit/>
          </a:bodyPr>
          <a:lstStyle/>
          <a:p>
            <a:pPr lvl="0">
              <a:defRPr/>
            </a:pPr>
            <a:r>
              <a:rPr lang="en-US" sz="1000" dirty="0" err="1">
                <a:solidFill>
                  <a:schemeClr val="bg1"/>
                </a:solidFill>
                <a:latin typeface="Arial" panose="020B0604020202020204" pitchFamily="34" charset="0"/>
                <a:cs typeface="Arial" panose="020B0604020202020204" pitchFamily="34" charset="0"/>
              </a:rPr>
              <a:t>Image:</a:t>
            </a:r>
            <a:r>
              <a:rPr lang="en-US" sz="1000" dirty="0" err="1">
                <a:solidFill>
                  <a:schemeClr val="bg1"/>
                </a:solidFill>
                <a:hlinkClick r:id="rId4">
                  <a:extLst>
                    <a:ext uri="{A12FA001-AC4F-418D-AE19-62706E023703}">
                      <ahyp:hlinkClr xmlns:ahyp="http://schemas.microsoft.com/office/drawing/2018/hyperlinkcolor" val="tx"/>
                    </a:ext>
                  </a:extLst>
                </a:hlinkClick>
              </a:rPr>
              <a:t>https</a:t>
            </a:r>
            <a:r>
              <a:rPr lang="en-US" sz="1000" dirty="0">
                <a:solidFill>
                  <a:schemeClr val="bg1"/>
                </a:solidFill>
                <a:hlinkClick r:id="rId4">
                  <a:extLst>
                    <a:ext uri="{A12FA001-AC4F-418D-AE19-62706E023703}">
                      <ahyp:hlinkClr xmlns:ahyp="http://schemas.microsoft.com/office/drawing/2018/hyperlinkcolor" val="tx"/>
                    </a:ext>
                  </a:extLst>
                </a:hlinkClick>
              </a:rPr>
              <a:t>://www.flickr.com/photos/queenscollege/3309770091/</a:t>
            </a:r>
            <a:r>
              <a:rPr lang="en-US" sz="1000" dirty="0">
                <a:solidFill>
                  <a:schemeClr val="bg1"/>
                </a:solidFill>
              </a:rPr>
              <a:t> by Queen’s College/</a:t>
            </a:r>
            <a:r>
              <a:rPr lang="en-US" sz="1000" dirty="0">
                <a:solidFill>
                  <a:schemeClr val="bg1"/>
                </a:solidFill>
                <a:latin typeface="Arial" panose="020B0604020202020204" pitchFamily="34" charset="0"/>
                <a:cs typeface="Arial" panose="020B0604020202020204" pitchFamily="34" charset="0"/>
              </a:rPr>
              <a:t>CC BY 2.0</a:t>
            </a:r>
          </a:p>
        </p:txBody>
      </p:sp>
    </p:spTree>
    <p:extLst>
      <p:ext uri="{BB962C8B-B14F-4D97-AF65-F5344CB8AC3E}">
        <p14:creationId xmlns:p14="http://schemas.microsoft.com/office/powerpoint/2010/main" val="1166373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27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4C127C7-C1B9-4A87-995C-FEC8057A3DB9}"/>
              </a:ext>
            </a:extLst>
          </p:cNvPr>
          <p:cNvSpPr txBox="1">
            <a:spLocks/>
          </p:cNvSpPr>
          <p:nvPr/>
        </p:nvSpPr>
        <p:spPr>
          <a:xfrm>
            <a:off x="359052" y="750575"/>
            <a:ext cx="7948925" cy="1057543"/>
          </a:xfrm>
          <a:prstGeom prst="rect">
            <a:avLst/>
          </a:prstGeom>
          <a:solidFill>
            <a:schemeClr val="bg1">
              <a:alpha val="80000"/>
            </a:schemeClr>
          </a:solidFill>
          <a:effectLst/>
        </p:spPr>
        <p:txBody>
          <a:bodyPr vert="horz" anchor="t"/>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000" dirty="0"/>
              <a:t>Benefits of methodology</a:t>
            </a:r>
          </a:p>
          <a:p>
            <a:r>
              <a:rPr lang="en-US" sz="2400" b="0" dirty="0">
                <a:solidFill>
                  <a:schemeClr val="tx1"/>
                </a:solidFill>
              </a:rPr>
              <a:t>(Tandem use of log data and user interviews) </a:t>
            </a:r>
            <a:endParaRPr lang="en-US" sz="2400" b="0" dirty="0">
              <a:solidFill>
                <a:schemeClr val="tx1"/>
              </a:solidFill>
              <a:cs typeface="Arial"/>
            </a:endParaRPr>
          </a:p>
          <a:p>
            <a:endParaRPr lang="en-US" sz="3000" dirty="0">
              <a:solidFill>
                <a:schemeClr val="accent2"/>
              </a:solidFill>
            </a:endParaRPr>
          </a:p>
        </p:txBody>
      </p:sp>
      <p:sp>
        <p:nvSpPr>
          <p:cNvPr id="4" name="Text Placeholder 2">
            <a:extLst>
              <a:ext uri="{FF2B5EF4-FFF2-40B4-BE49-F238E27FC236}">
                <a16:creationId xmlns:a16="http://schemas.microsoft.com/office/drawing/2014/main" id="{C0C50DC5-CE3C-4D25-85BF-A8076F1791EF}"/>
              </a:ext>
            </a:extLst>
          </p:cNvPr>
          <p:cNvSpPr txBox="1">
            <a:spLocks/>
          </p:cNvSpPr>
          <p:nvPr/>
        </p:nvSpPr>
        <p:spPr>
          <a:xfrm>
            <a:off x="359052" y="1808118"/>
            <a:ext cx="7950426" cy="1950720"/>
          </a:xfrm>
          <a:prstGeom prst="rect">
            <a:avLst/>
          </a:prstGeom>
          <a:solidFill>
            <a:schemeClr val="bg1">
              <a:alpha val="80000"/>
            </a:schemeClr>
          </a:solidFill>
          <a:effectLst/>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7338" indent="-287338"/>
            <a:r>
              <a:rPr lang="en-US" sz="2400" dirty="0"/>
              <a:t>Provide context for quantitative data</a:t>
            </a:r>
          </a:p>
          <a:p>
            <a:pPr marL="287338" indent="-287338"/>
            <a:r>
              <a:rPr lang="en-US" sz="2400" dirty="0"/>
              <a:t>Clarify qualitative data</a:t>
            </a:r>
          </a:p>
          <a:p>
            <a:pPr marL="287338" indent="-287338"/>
            <a:r>
              <a:rPr lang="en-US" sz="2400" dirty="0"/>
              <a:t>Most effective when digital traces are present</a:t>
            </a:r>
          </a:p>
          <a:p>
            <a:pPr marL="287338" indent="-287338"/>
            <a:r>
              <a:rPr lang="en-US" sz="2400" dirty="0"/>
              <a:t>Inform development of literacy instruction</a:t>
            </a:r>
          </a:p>
        </p:txBody>
      </p:sp>
      <p:sp>
        <p:nvSpPr>
          <p:cNvPr id="2" name="Rectangle 1">
            <a:extLst>
              <a:ext uri="{FF2B5EF4-FFF2-40B4-BE49-F238E27FC236}">
                <a16:creationId xmlns:a16="http://schemas.microsoft.com/office/drawing/2014/main" id="{61B3A8D7-AFA0-4B78-BA11-231A992F0CE7}"/>
              </a:ext>
            </a:extLst>
          </p:cNvPr>
          <p:cNvSpPr/>
          <p:nvPr/>
        </p:nvSpPr>
        <p:spPr>
          <a:xfrm>
            <a:off x="0" y="4468522"/>
            <a:ext cx="6226629" cy="246221"/>
          </a:xfrm>
          <a:prstGeom prst="rect">
            <a:avLst/>
          </a:prstGeom>
        </p:spPr>
        <p:txBody>
          <a:bodyPr wrap="square">
            <a:spAutoFit/>
          </a:bodyPr>
          <a:lstStyle/>
          <a:p>
            <a:pPr lvl="0">
              <a:defRPr/>
            </a:pPr>
            <a:r>
              <a:rPr lang="en-US" sz="1000" dirty="0" err="1">
                <a:solidFill>
                  <a:schemeClr val="bg1"/>
                </a:solidFill>
                <a:latin typeface="Arial" panose="020B0604020202020204" pitchFamily="34" charset="0"/>
                <a:cs typeface="Arial" panose="020B0604020202020204" pitchFamily="34" charset="0"/>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://www.flickr.com/photos/pipwilson/2347270176/</a:t>
            </a:r>
            <a:r>
              <a:rPr lang="en-US" sz="1000" dirty="0">
                <a:solidFill>
                  <a:schemeClr val="bg1"/>
                </a:solidFill>
              </a:rPr>
              <a:t>by Pip Wilson/</a:t>
            </a:r>
            <a:r>
              <a:rPr lang="en-US" sz="1000" dirty="0">
                <a:solidFill>
                  <a:schemeClr val="bg1"/>
                </a:solidFill>
                <a:latin typeface="Arial" panose="020B0604020202020204" pitchFamily="34" charset="0"/>
                <a:cs typeface="Arial" panose="020B0604020202020204" pitchFamily="34" charset="0"/>
              </a:rPr>
              <a:t>CC BY-NC-ND 2.0</a:t>
            </a:r>
          </a:p>
        </p:txBody>
      </p:sp>
    </p:spTree>
    <p:extLst>
      <p:ext uri="{BB962C8B-B14F-4D97-AF65-F5344CB8AC3E}">
        <p14:creationId xmlns:p14="http://schemas.microsoft.com/office/powerpoint/2010/main" val="2636878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315261" y="859918"/>
            <a:ext cx="8174038" cy="600164"/>
          </a:xfrm>
        </p:spPr>
        <p:txBody>
          <a:bodyPr anchor="ctr"/>
          <a:lstStyle/>
          <a:p>
            <a:r>
              <a:rPr lang="en-US" sz="3000"/>
              <a:t>Acknowledgements</a:t>
            </a:r>
          </a:p>
        </p:txBody>
      </p:sp>
      <p:sp>
        <p:nvSpPr>
          <p:cNvPr id="8" name="Text Placeholder 7">
            <a:extLst>
              <a:ext uri="{FF2B5EF4-FFF2-40B4-BE49-F238E27FC236}">
                <a16:creationId xmlns:a16="http://schemas.microsoft.com/office/drawing/2014/main" id="{93C55FE8-36EC-4AF6-83B0-32D5FC176333}"/>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06616BF-E158-448D-A323-CDAC5B6A2E79}"/>
              </a:ext>
            </a:extLst>
          </p:cNvPr>
          <p:cNvSpPr>
            <a:spLocks noGrp="1"/>
          </p:cNvSpPr>
          <p:nvPr>
            <p:ph type="body" sz="quarter" idx="12"/>
          </p:nvPr>
        </p:nvSpPr>
        <p:spPr/>
        <p:txBody>
          <a:bodyPr/>
          <a:lstStyle/>
          <a:p>
            <a:endParaRPr lang="en-US"/>
          </a:p>
        </p:txBody>
      </p:sp>
      <p:sp>
        <p:nvSpPr>
          <p:cNvPr id="10" name="TextBox 9">
            <a:extLst>
              <a:ext uri="{FF2B5EF4-FFF2-40B4-BE49-F238E27FC236}">
                <a16:creationId xmlns:a16="http://schemas.microsoft.com/office/drawing/2014/main" id="{004D8CE3-A2C8-4574-A8D9-EEE73F331AC1}"/>
              </a:ext>
            </a:extLst>
          </p:cNvPr>
          <p:cNvSpPr txBox="1"/>
          <p:nvPr/>
        </p:nvSpPr>
        <p:spPr>
          <a:xfrm>
            <a:off x="374772" y="1781175"/>
            <a:ext cx="8394456" cy="1892826"/>
          </a:xfrm>
          <a:prstGeom prst="rect">
            <a:avLst/>
          </a:prstGeom>
          <a:noFill/>
        </p:spPr>
        <p:txBody>
          <a:bodyPr wrap="square" rtlCol="0">
            <a:spAutoFit/>
          </a:bodyPr>
          <a:lstStyle/>
          <a:p>
            <a:pPr>
              <a:defRPr/>
            </a:pPr>
            <a:r>
              <a:rPr lang="en-US" sz="2100" b="1">
                <a:solidFill>
                  <a:prstClr val="white"/>
                </a:solidFill>
                <a:latin typeface="Arial"/>
              </a:rPr>
              <a:t>We would like to thank the librarians and library users </a:t>
            </a:r>
            <a:br>
              <a:rPr lang="en-US" sz="2100" b="1">
                <a:solidFill>
                  <a:prstClr val="white"/>
                </a:solidFill>
                <a:latin typeface="Arial"/>
              </a:rPr>
            </a:br>
            <a:r>
              <a:rPr lang="en-US" sz="2100" b="1">
                <a:solidFill>
                  <a:prstClr val="white"/>
                </a:solidFill>
                <a:latin typeface="Arial"/>
              </a:rPr>
              <a:t>who participated in this research.</a:t>
            </a:r>
          </a:p>
          <a:p>
            <a:pPr>
              <a:defRPr/>
            </a:pPr>
            <a:endParaRPr lang="en-US" sz="2100" b="1">
              <a:solidFill>
                <a:prstClr val="white"/>
              </a:solidFill>
              <a:latin typeface="Arial"/>
            </a:endParaRPr>
          </a:p>
          <a:p>
            <a:pPr>
              <a:defRPr/>
            </a:pPr>
            <a:r>
              <a:rPr lang="en-US" sz="1800" b="1">
                <a:solidFill>
                  <a:prstClr val="white"/>
                </a:solidFill>
                <a:latin typeface="Arial"/>
              </a:rPr>
              <a:t>We also thank additional OCLC staff who assisted with the project: Jay Holloway and Ralph </a:t>
            </a:r>
            <a:r>
              <a:rPr lang="en-US" sz="1800" b="1" err="1">
                <a:solidFill>
                  <a:prstClr val="white"/>
                </a:solidFill>
                <a:latin typeface="Arial"/>
              </a:rPr>
              <a:t>LeVan</a:t>
            </a:r>
            <a:r>
              <a:rPr lang="en-US" sz="1800" b="1">
                <a:solidFill>
                  <a:prstClr val="white"/>
                </a:solidFill>
                <a:latin typeface="Arial"/>
              </a:rPr>
              <a:t> for assisting with data collection and analysis and Nick Spence for his assistance in preparing this presentation.</a:t>
            </a:r>
          </a:p>
        </p:txBody>
      </p:sp>
    </p:spTree>
    <p:extLst>
      <p:ext uri="{BB962C8B-B14F-4D97-AF65-F5344CB8AC3E}">
        <p14:creationId xmlns:p14="http://schemas.microsoft.com/office/powerpoint/2010/main" val="131517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27000"/>
                    </a14:imgEffect>
                  </a14:imgLayer>
                </a14:imgProps>
              </a:ext>
            </a:extLst>
          </a:blip>
          <a:srcRect/>
          <a:stretch>
            <a:fillRect l="-5000" r="-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7E2576-2329-4B84-AA44-151A60076716}"/>
              </a:ext>
            </a:extLst>
          </p:cNvPr>
          <p:cNvSpPr/>
          <p:nvPr/>
        </p:nvSpPr>
        <p:spPr>
          <a:xfrm>
            <a:off x="0" y="2058744"/>
            <a:ext cx="7587752" cy="1732847"/>
          </a:xfrm>
          <a:prstGeom prst="rect">
            <a:avLst/>
          </a:prstGeom>
          <a:solidFill>
            <a:schemeClr val="bg1">
              <a:alpha val="80000"/>
            </a:schemeClr>
          </a:solidFill>
        </p:spPr>
        <p:txBody>
          <a:bodyPr wrap="square">
            <a:spAutoFit/>
          </a:bodyPr>
          <a:lstStyle/>
          <a:p>
            <a:pPr algn="ctr" defTabSz="342900">
              <a:lnSpc>
                <a:spcPct val="110000"/>
              </a:lnSpc>
              <a:spcBef>
                <a:spcPts val="675"/>
              </a:spcBef>
              <a:defRPr/>
            </a:pPr>
            <a:r>
              <a:rPr lang="en-US" sz="2800" dirty="0">
                <a:cs typeface="Arial"/>
              </a:rPr>
              <a:t>“Perhaps the most convenient method…will be to follow the reader from the moment he enters the library to the moment he leaves it…” </a:t>
            </a:r>
            <a:endParaRPr lang="en-US" sz="3200" dirty="0">
              <a:cs typeface="Arial"/>
            </a:endParaRPr>
          </a:p>
          <a:p>
            <a:pPr marL="175022" indent="-175022" algn="r" defTabSz="342900">
              <a:lnSpc>
                <a:spcPct val="110000"/>
              </a:lnSpc>
              <a:defRPr/>
            </a:pPr>
            <a:r>
              <a:rPr lang="en-US" sz="1400" dirty="0">
                <a:cs typeface="Arial"/>
              </a:rPr>
              <a:t>(Ranganathan, 1931, 337)</a:t>
            </a:r>
          </a:p>
        </p:txBody>
      </p:sp>
      <p:sp>
        <p:nvSpPr>
          <p:cNvPr id="3" name="Rectangle 2">
            <a:extLst>
              <a:ext uri="{FF2B5EF4-FFF2-40B4-BE49-F238E27FC236}">
                <a16:creationId xmlns:a16="http://schemas.microsoft.com/office/drawing/2014/main" id="{789A8B89-74FC-4329-838A-84A332562F75}"/>
              </a:ext>
            </a:extLst>
          </p:cNvPr>
          <p:cNvSpPr/>
          <p:nvPr/>
        </p:nvSpPr>
        <p:spPr>
          <a:xfrm>
            <a:off x="4210594" y="0"/>
            <a:ext cx="5072743" cy="246221"/>
          </a:xfrm>
          <a:prstGeom prst="rect">
            <a:avLst/>
          </a:prstGeom>
        </p:spPr>
        <p:txBody>
          <a:bodyPr wrap="square">
            <a:spAutoFit/>
          </a:bodyPr>
          <a:lstStyle/>
          <a:p>
            <a:r>
              <a:rPr lang="en-US" sz="1000" dirty="0">
                <a:latin typeface="Calibri" panose="020F0502020204030204" pitchFamily="34" charset="0"/>
                <a:cs typeface="Calibri" panose="020F0502020204030204" pitchFamily="34" charset="0"/>
              </a:rPr>
              <a:t>Image: https://www.flickr.com/photos/anjan58/7346141798 by anjan58 / CC BY-NC-ND 2.0</a:t>
            </a:r>
          </a:p>
        </p:txBody>
      </p:sp>
    </p:spTree>
    <p:extLst>
      <p:ext uri="{BB962C8B-B14F-4D97-AF65-F5344CB8AC3E}">
        <p14:creationId xmlns:p14="http://schemas.microsoft.com/office/powerpoint/2010/main" val="2701876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FF0DFEA-8639-4D9B-9103-2FBF71EC69A6}"/>
              </a:ext>
            </a:extLst>
          </p:cNvPr>
          <p:cNvSpPr txBox="1">
            <a:spLocks/>
          </p:cNvSpPr>
          <p:nvPr/>
        </p:nvSpPr>
        <p:spPr>
          <a:xfrm>
            <a:off x="156754" y="303270"/>
            <a:ext cx="3149154" cy="602664"/>
          </a:xfrm>
          <a:prstGeom prst="rect">
            <a:avLst/>
          </a:prstGeom>
          <a:solidFill>
            <a:schemeClr val="bg1">
              <a:alpha val="25000"/>
            </a:schemeClr>
          </a:solidFill>
          <a:effectLst/>
        </p:spPr>
        <p:txBody>
          <a:bodyPr vert="horz"/>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000"/>
              <a:t>References</a:t>
            </a:r>
          </a:p>
        </p:txBody>
      </p:sp>
      <p:sp>
        <p:nvSpPr>
          <p:cNvPr id="4" name="Text Placeholder 2">
            <a:extLst>
              <a:ext uri="{FF2B5EF4-FFF2-40B4-BE49-F238E27FC236}">
                <a16:creationId xmlns:a16="http://schemas.microsoft.com/office/drawing/2014/main" id="{11CA9C0B-F1DB-4D0B-B4B7-D9146DC17948}"/>
              </a:ext>
            </a:extLst>
          </p:cNvPr>
          <p:cNvSpPr txBox="1">
            <a:spLocks/>
          </p:cNvSpPr>
          <p:nvPr/>
        </p:nvSpPr>
        <p:spPr>
          <a:xfrm>
            <a:off x="128954" y="905935"/>
            <a:ext cx="8858292" cy="3117426"/>
          </a:xfrm>
          <a:prstGeom prst="rect">
            <a:avLst/>
          </a:prstGeom>
          <a:solidFill>
            <a:schemeClr val="bg1">
              <a:alpha val="25000"/>
            </a:schemeClr>
          </a:solidFill>
          <a:effectLst/>
        </p:spPr>
        <p:txBody>
          <a:bodyPr anchor="t"/>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6565" indent="-456565" defTabSz="685800">
              <a:buNone/>
              <a:defRPr/>
            </a:pPr>
            <a:r>
              <a:rPr lang="en-US" sz="1050" dirty="0">
                <a:ea typeface="+mn-lt"/>
                <a:cs typeface="+mn-lt"/>
              </a:rPr>
              <a:t>Asher, A., &amp; Miller, S. (2011). So you want to do anthropology in your library? Or a practical guide to ethnographic research in academic libraries. Chicago: The ERIAL Project.</a:t>
            </a:r>
          </a:p>
          <a:p>
            <a:pPr marL="456565" indent="-456565" defTabSz="685800">
              <a:buNone/>
              <a:defRPr/>
            </a:pPr>
            <a:r>
              <a:rPr lang="en-US" sz="1050" dirty="0">
                <a:ea typeface="+mn-lt"/>
                <a:cs typeface="+mn-lt"/>
              </a:rPr>
              <a:t>Case, D. O., &amp; Given, L. S. (2016). Looking for information: A survey of research on information seeking, needs, and </a:t>
            </a:r>
            <a:r>
              <a:rPr lang="en-US" sz="1050" dirty="0" err="1">
                <a:ea typeface="+mn-lt"/>
                <a:cs typeface="+mn-lt"/>
              </a:rPr>
              <a:t>behaviour</a:t>
            </a:r>
            <a:r>
              <a:rPr lang="en-US" sz="1050" dirty="0">
                <a:ea typeface="+mn-lt"/>
                <a:cs typeface="+mn-lt"/>
              </a:rPr>
              <a:t>. Bingley, UK: Emerald.</a:t>
            </a:r>
          </a:p>
          <a:p>
            <a:pPr marL="456565" indent="-456565" defTabSz="685800">
              <a:buNone/>
              <a:defRPr/>
            </a:pPr>
            <a:r>
              <a:rPr lang="en-US" sz="1050" dirty="0" err="1">
                <a:ea typeface="+mn-lt"/>
                <a:cs typeface="+mn-lt"/>
              </a:rPr>
              <a:t>Connaway</a:t>
            </a:r>
            <a:r>
              <a:rPr lang="en-US" sz="1050" dirty="0">
                <a:ea typeface="+mn-lt"/>
                <a:cs typeface="+mn-lt"/>
              </a:rPr>
              <a:t>, Lynn </a:t>
            </a:r>
            <a:r>
              <a:rPr lang="en-US" sz="1050" dirty="0" err="1">
                <a:ea typeface="+mn-lt"/>
                <a:cs typeface="+mn-lt"/>
              </a:rPr>
              <a:t>Silipigni</a:t>
            </a:r>
            <a:r>
              <a:rPr lang="en-US" sz="1050" dirty="0">
                <a:ea typeface="+mn-lt"/>
                <a:cs typeface="+mn-lt"/>
              </a:rPr>
              <a:t>, John M. Budd, and Thomas R. </a:t>
            </a:r>
            <a:r>
              <a:rPr lang="en-US" sz="1050" dirty="0" err="1">
                <a:ea typeface="+mn-lt"/>
                <a:cs typeface="+mn-lt"/>
              </a:rPr>
              <a:t>Kochtanek</a:t>
            </a:r>
            <a:r>
              <a:rPr lang="en-US" sz="1050" dirty="0">
                <a:ea typeface="+mn-lt"/>
                <a:cs typeface="+mn-lt"/>
              </a:rPr>
              <a:t>. 1995. “An Investigation of the Use of an Online Catalog: User Characteristics and Transaction Log Analysis.” </a:t>
            </a:r>
            <a:r>
              <a:rPr lang="en-US" sz="1050" i="1" dirty="0">
                <a:ea typeface="+mn-lt"/>
                <a:cs typeface="+mn-lt"/>
              </a:rPr>
              <a:t>Library Resources and Technical Services</a:t>
            </a:r>
            <a:r>
              <a:rPr lang="en-US" sz="1050" dirty="0">
                <a:ea typeface="+mn-lt"/>
                <a:cs typeface="+mn-lt"/>
              </a:rPr>
              <a:t> 39, no. 2: 142–152.  </a:t>
            </a:r>
            <a:endParaRPr lang="en-US" sz="1050" dirty="0">
              <a:cs typeface="Arial"/>
            </a:endParaRPr>
          </a:p>
          <a:p>
            <a:pPr marL="456565" indent="-456565" defTabSz="685800">
              <a:buNone/>
              <a:defRPr/>
            </a:pPr>
            <a:r>
              <a:rPr lang="en-US" sz="1050" dirty="0" err="1">
                <a:ea typeface="+mn-lt"/>
                <a:cs typeface="+mn-lt"/>
              </a:rPr>
              <a:t>Connaway</a:t>
            </a:r>
            <a:r>
              <a:rPr lang="en-US" sz="1050" dirty="0">
                <a:ea typeface="+mn-lt"/>
                <a:cs typeface="+mn-lt"/>
              </a:rPr>
              <a:t>, Lynn Silipigni, Chris Cyr, Brittany Brannon, Peggy Gallagher, and Erin Hood. 2019. “Speaking on the Record: Combining Interviews with Search Log Analysis in User Research.” ALISE/ProQuest Methodology Paper Competition Award Winner.   </a:t>
            </a:r>
            <a:endParaRPr lang="en-US" sz="1050" dirty="0">
              <a:cs typeface="Arial"/>
            </a:endParaRPr>
          </a:p>
          <a:p>
            <a:pPr marL="456565" indent="-456565" defTabSz="685800">
              <a:buNone/>
              <a:defRPr/>
            </a:pPr>
            <a:r>
              <a:rPr lang="en-US" sz="1050" dirty="0">
                <a:ea typeface="+mn-lt"/>
                <a:cs typeface="+mn-lt"/>
              </a:rPr>
              <a:t>Connaway, Lynn Silipigni, and Marie L. Radford. 2017. </a:t>
            </a:r>
            <a:r>
              <a:rPr lang="en-US" sz="1050" i="1" dirty="0">
                <a:ea typeface="+mn-lt"/>
                <a:cs typeface="+mn-lt"/>
              </a:rPr>
              <a:t>Research Methods in Library and Information Science,</a:t>
            </a:r>
            <a:r>
              <a:rPr lang="en-US" sz="1050" dirty="0">
                <a:ea typeface="+mn-lt"/>
                <a:cs typeface="+mn-lt"/>
              </a:rPr>
              <a:t> 6</a:t>
            </a:r>
            <a:r>
              <a:rPr lang="en-US" sz="1050" baseline="30000" dirty="0">
                <a:ea typeface="+mn-lt"/>
                <a:cs typeface="+mn-lt"/>
              </a:rPr>
              <a:t>th</a:t>
            </a:r>
            <a:r>
              <a:rPr lang="en-US" sz="1050" dirty="0">
                <a:ea typeface="+mn-lt"/>
                <a:cs typeface="+mn-lt"/>
              </a:rPr>
              <a:t> ed. Santa Barbara, CA: Libraries Unlimited. </a:t>
            </a:r>
            <a:endParaRPr lang="en-US" sz="1050" dirty="0">
              <a:cs typeface="Arial"/>
            </a:endParaRPr>
          </a:p>
          <a:p>
            <a:pPr marL="456565" indent="-456565" defTabSz="685800">
              <a:buNone/>
              <a:defRPr/>
            </a:pPr>
            <a:r>
              <a:rPr lang="en-US" sz="1050" dirty="0">
                <a:ea typeface="+mn-lt"/>
                <a:cs typeface="+mn-lt"/>
              </a:rPr>
              <a:t>Connaway, Lynn Silipigni, and Marie L. Radford. 2018. </a:t>
            </a:r>
            <a:r>
              <a:rPr lang="en-US" sz="1050" i="1" dirty="0">
                <a:ea typeface="+mn-lt"/>
                <a:cs typeface="+mn-lt"/>
              </a:rPr>
              <a:t>Survey Research</a:t>
            </a:r>
            <a:r>
              <a:rPr lang="en-US" sz="1050" dirty="0">
                <a:ea typeface="+mn-lt"/>
                <a:cs typeface="+mn-lt"/>
              </a:rPr>
              <a:t>. Webinar presented by ASIS&amp;T, January 23. </a:t>
            </a:r>
            <a:r>
              <a:rPr lang="en-US" sz="1050" dirty="0">
                <a:ea typeface="+mn-lt"/>
                <a:cs typeface="+mn-lt"/>
                <a:hlinkClick r:id="rId3"/>
              </a:rPr>
              <a:t>https://www.slideshare.net/LynnConnaway/survey-research-methods-with-lynn-silipigni-connaway</a:t>
            </a:r>
            <a:r>
              <a:rPr lang="en-US" sz="1050" dirty="0">
                <a:ea typeface="+mn-lt"/>
                <a:cs typeface="+mn-lt"/>
              </a:rPr>
              <a:t> and </a:t>
            </a:r>
            <a:r>
              <a:rPr lang="en-US" sz="1050" dirty="0">
                <a:ea typeface="+mn-lt"/>
                <a:cs typeface="+mn-lt"/>
                <a:hlinkClick r:id="rId4"/>
              </a:rPr>
              <a:t>https://www.youtube.com/watch?v=4dlpAT7MXh0</a:t>
            </a:r>
            <a:r>
              <a:rPr lang="en-US" sz="1050" dirty="0">
                <a:ea typeface="+mn-lt"/>
                <a:cs typeface="+mn-lt"/>
              </a:rPr>
              <a:t> . </a:t>
            </a:r>
          </a:p>
          <a:p>
            <a:pPr marL="456565" indent="-456565" defTabSz="685800">
              <a:buNone/>
              <a:defRPr/>
            </a:pPr>
            <a:r>
              <a:rPr lang="en-US" sz="1050" dirty="0" err="1">
                <a:ea typeface="+mn-lt"/>
                <a:cs typeface="+mn-lt"/>
              </a:rPr>
              <a:t>Greifeneder</a:t>
            </a:r>
            <a:r>
              <a:rPr lang="en-US" sz="1050" dirty="0">
                <a:ea typeface="+mn-lt"/>
                <a:cs typeface="+mn-lt"/>
              </a:rPr>
              <a:t>, E. (2014). Trends in information </a:t>
            </a:r>
            <a:r>
              <a:rPr lang="en-US" sz="1050" dirty="0" err="1">
                <a:ea typeface="+mn-lt"/>
                <a:cs typeface="+mn-lt"/>
              </a:rPr>
              <a:t>behaviour</a:t>
            </a:r>
            <a:r>
              <a:rPr lang="en-US" sz="1050" dirty="0">
                <a:ea typeface="+mn-lt"/>
                <a:cs typeface="+mn-lt"/>
              </a:rPr>
              <a:t> research. In Proceedings of ISIC, the Information </a:t>
            </a:r>
            <a:r>
              <a:rPr lang="en-US" sz="1050" dirty="0" err="1">
                <a:ea typeface="+mn-lt"/>
                <a:cs typeface="+mn-lt"/>
              </a:rPr>
              <a:t>Behaviour</a:t>
            </a:r>
            <a:r>
              <a:rPr lang="en-US" sz="1050" dirty="0">
                <a:ea typeface="+mn-lt"/>
                <a:cs typeface="+mn-lt"/>
              </a:rPr>
              <a:t> Conference, Leeds, 2-5 September, 2014: Part 1. http://InformationR.net/ir/19-4/isic/isic13.html</a:t>
            </a:r>
          </a:p>
          <a:p>
            <a:pPr marL="456565" indent="-456565" defTabSz="685800">
              <a:buNone/>
              <a:defRPr/>
            </a:pPr>
            <a:r>
              <a:rPr lang="en-US" sz="1050" dirty="0">
                <a:ea typeface="+mn-lt"/>
                <a:cs typeface="+mn-lt"/>
              </a:rPr>
              <a:t>Hunter, Rhonda N. 1991. “Successes and Failures of Patrons Searching the Online Catalog at a Large Academic Library: A Transaction Log Analysis.” </a:t>
            </a:r>
            <a:r>
              <a:rPr lang="en-US" sz="1050" i="1" dirty="0">
                <a:ea typeface="+mn-lt"/>
                <a:cs typeface="+mn-lt"/>
              </a:rPr>
              <a:t>RQ </a:t>
            </a:r>
            <a:r>
              <a:rPr lang="en-US" sz="1050" dirty="0">
                <a:ea typeface="+mn-lt"/>
                <a:cs typeface="+mn-lt"/>
              </a:rPr>
              <a:t>30, no. 3</a:t>
            </a:r>
            <a:r>
              <a:rPr lang="en-US" sz="1050" i="1" dirty="0">
                <a:ea typeface="+mn-lt"/>
                <a:cs typeface="+mn-lt"/>
              </a:rPr>
              <a:t>:</a:t>
            </a:r>
            <a:r>
              <a:rPr lang="en-US" sz="1050" dirty="0">
                <a:ea typeface="+mn-lt"/>
                <a:cs typeface="+mn-lt"/>
              </a:rPr>
              <a:t> 395–402.  </a:t>
            </a:r>
            <a:r>
              <a:rPr lang="en-US" sz="1050" dirty="0">
                <a:ea typeface="+mn-lt"/>
                <a:cs typeface="+mn-lt"/>
                <a:hlinkClick r:id="rId5"/>
              </a:rPr>
              <a:t>https://www.jstor.org/stable/25828813</a:t>
            </a:r>
            <a:r>
              <a:rPr lang="en-US" sz="1050" dirty="0">
                <a:ea typeface="+mn-lt"/>
                <a:cs typeface="+mn-lt"/>
              </a:rPr>
              <a:t>. </a:t>
            </a:r>
            <a:endParaRPr lang="en-US" sz="1050" dirty="0">
              <a:cs typeface="Arial"/>
            </a:endParaRPr>
          </a:p>
          <a:p>
            <a:pPr marL="456565" indent="-456565" defTabSz="685800">
              <a:defRPr/>
            </a:pPr>
            <a:endParaRPr lang="en-US" sz="1600"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71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FF0DFEA-8639-4D9B-9103-2FBF71EC69A6}"/>
              </a:ext>
            </a:extLst>
          </p:cNvPr>
          <p:cNvSpPr txBox="1">
            <a:spLocks/>
          </p:cNvSpPr>
          <p:nvPr/>
        </p:nvSpPr>
        <p:spPr>
          <a:xfrm>
            <a:off x="156754" y="303270"/>
            <a:ext cx="3149154" cy="602664"/>
          </a:xfrm>
          <a:prstGeom prst="rect">
            <a:avLst/>
          </a:prstGeom>
          <a:solidFill>
            <a:schemeClr val="bg1">
              <a:alpha val="25000"/>
            </a:schemeClr>
          </a:solidFill>
          <a:effectLst/>
        </p:spPr>
        <p:txBody>
          <a:bodyPr vert="horz"/>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000"/>
              <a:t>References</a:t>
            </a:r>
          </a:p>
        </p:txBody>
      </p:sp>
      <p:sp>
        <p:nvSpPr>
          <p:cNvPr id="4" name="Text Placeholder 2">
            <a:extLst>
              <a:ext uri="{FF2B5EF4-FFF2-40B4-BE49-F238E27FC236}">
                <a16:creationId xmlns:a16="http://schemas.microsoft.com/office/drawing/2014/main" id="{11CA9C0B-F1DB-4D0B-B4B7-D9146DC17948}"/>
              </a:ext>
            </a:extLst>
          </p:cNvPr>
          <p:cNvSpPr txBox="1">
            <a:spLocks/>
          </p:cNvSpPr>
          <p:nvPr/>
        </p:nvSpPr>
        <p:spPr>
          <a:xfrm>
            <a:off x="128954" y="905935"/>
            <a:ext cx="8858292" cy="3117426"/>
          </a:xfrm>
          <a:prstGeom prst="rect">
            <a:avLst/>
          </a:prstGeom>
          <a:solidFill>
            <a:schemeClr val="bg1">
              <a:alpha val="25000"/>
            </a:schemeClr>
          </a:solidFill>
          <a:effectLst/>
        </p:spPr>
        <p:txBody>
          <a:bodyPr anchor="t"/>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6565" indent="-456565" defTabSz="685800">
              <a:buNone/>
              <a:defRPr/>
            </a:pPr>
            <a:r>
              <a:rPr lang="en-US" sz="1050" dirty="0">
                <a:ea typeface="+mn-lt"/>
                <a:cs typeface="+mn-lt"/>
              </a:rPr>
              <a:t>Jamali, Hamid R., David Nicholas, and Paul Huntington. 2005. “The Use and Users of Scholarly E-Journals: A Review of Log Analysis Studies.” </a:t>
            </a:r>
            <a:r>
              <a:rPr lang="en-US" sz="1050" i="1" dirty="0" err="1">
                <a:ea typeface="+mn-lt"/>
                <a:cs typeface="+mn-lt"/>
              </a:rPr>
              <a:t>Aslib</a:t>
            </a:r>
            <a:r>
              <a:rPr lang="en-US" sz="1050" i="1" dirty="0">
                <a:ea typeface="+mn-lt"/>
                <a:cs typeface="+mn-lt"/>
              </a:rPr>
              <a:t> Proceedings</a:t>
            </a:r>
            <a:r>
              <a:rPr lang="en-US" sz="1050" dirty="0">
                <a:ea typeface="+mn-lt"/>
                <a:cs typeface="+mn-lt"/>
              </a:rPr>
              <a:t> 57, no. 5: 554–571. </a:t>
            </a:r>
            <a:r>
              <a:rPr lang="en-US" sz="1050" dirty="0">
                <a:ea typeface="+mn-lt"/>
                <a:cs typeface="+mn-lt"/>
                <a:hlinkClick r:id="rId3"/>
              </a:rPr>
              <a:t>https://doi.org/10.1108/00012530510634271</a:t>
            </a:r>
            <a:r>
              <a:rPr lang="en-US" sz="1050" dirty="0">
                <a:ea typeface="+mn-lt"/>
                <a:cs typeface="+mn-lt"/>
              </a:rPr>
              <a:t>.   </a:t>
            </a:r>
            <a:endParaRPr lang="en-US" sz="1050" dirty="0">
              <a:cs typeface="Arial"/>
            </a:endParaRPr>
          </a:p>
          <a:p>
            <a:pPr marL="456565" indent="-456565" defTabSz="685800">
              <a:buNone/>
              <a:defRPr/>
            </a:pPr>
            <a:r>
              <a:rPr lang="en-US" sz="1050" dirty="0">
                <a:ea typeface="+mn-lt"/>
                <a:cs typeface="+mn-lt"/>
              </a:rPr>
              <a:t>Jansen, Bernard J. 2006. “Search Log Analysis: What It Is, What’s Been Done, How to Do It.” </a:t>
            </a:r>
            <a:r>
              <a:rPr lang="en-US" sz="1050" i="1" dirty="0">
                <a:ea typeface="+mn-lt"/>
                <a:cs typeface="+mn-lt"/>
              </a:rPr>
              <a:t>Library and Information Science Research</a:t>
            </a:r>
            <a:r>
              <a:rPr lang="en-US" sz="1050" dirty="0">
                <a:ea typeface="+mn-lt"/>
                <a:cs typeface="+mn-lt"/>
              </a:rPr>
              <a:t> 28, no. 3: 407–432.    </a:t>
            </a:r>
            <a:endParaRPr lang="en-US" sz="1050" dirty="0">
              <a:cs typeface="Arial"/>
            </a:endParaRPr>
          </a:p>
          <a:p>
            <a:pPr marL="456565" indent="-456565" defTabSz="685800">
              <a:buNone/>
              <a:defRPr/>
            </a:pPr>
            <a:r>
              <a:rPr lang="en-US" sz="1050" dirty="0">
                <a:ea typeface="+mn-lt"/>
                <a:cs typeface="+mn-lt"/>
              </a:rPr>
              <a:t>Jansen, Bernard J. 2017. “Log Analysis.” In </a:t>
            </a:r>
            <a:r>
              <a:rPr lang="en-US" sz="1050" i="1" dirty="0">
                <a:ea typeface="+mn-lt"/>
                <a:cs typeface="+mn-lt"/>
              </a:rPr>
              <a:t>Research Methods for Library and Information Science</a:t>
            </a:r>
            <a:r>
              <a:rPr lang="en-US" sz="1050" dirty="0">
                <a:ea typeface="+mn-lt"/>
                <a:cs typeface="+mn-lt"/>
              </a:rPr>
              <a:t>, 6th ed., edited by Lynn </a:t>
            </a:r>
            <a:r>
              <a:rPr lang="en-US" sz="1050" dirty="0" err="1">
                <a:ea typeface="+mn-lt"/>
                <a:cs typeface="+mn-lt"/>
              </a:rPr>
              <a:t>Silipigni</a:t>
            </a:r>
            <a:r>
              <a:rPr lang="en-US" sz="1050" dirty="0">
                <a:ea typeface="+mn-lt"/>
                <a:cs typeface="+mn-lt"/>
              </a:rPr>
              <a:t> </a:t>
            </a:r>
            <a:r>
              <a:rPr lang="en-US" sz="1050" dirty="0" err="1">
                <a:ea typeface="+mn-lt"/>
                <a:cs typeface="+mn-lt"/>
              </a:rPr>
              <a:t>Connaway</a:t>
            </a:r>
            <a:r>
              <a:rPr lang="en-US" sz="1050" dirty="0">
                <a:ea typeface="+mn-lt"/>
                <a:cs typeface="+mn-lt"/>
              </a:rPr>
              <a:t> and Marie L. Radford, 348-349. Santa Barbara, CA: Libraries Unlimited.   </a:t>
            </a:r>
            <a:endParaRPr lang="en-US" sz="1050" dirty="0">
              <a:cs typeface="Arial"/>
            </a:endParaRPr>
          </a:p>
          <a:p>
            <a:pPr marL="456565" indent="-456565" defTabSz="685800">
              <a:buNone/>
              <a:defRPr/>
            </a:pPr>
            <a:r>
              <a:rPr lang="en-US" sz="1050" dirty="0" err="1">
                <a:ea typeface="+mn-lt"/>
                <a:cs typeface="+mn-lt"/>
              </a:rPr>
              <a:t>Lamkhede</a:t>
            </a:r>
            <a:r>
              <a:rPr lang="en-US" sz="1050" dirty="0">
                <a:ea typeface="+mn-lt"/>
                <a:cs typeface="+mn-lt"/>
              </a:rPr>
              <a:t>, Sudarshan, and Sudeep Das. 2019. “Challenges in Search on Streaming Services: Netflix Case Study.” In the </a:t>
            </a:r>
            <a:r>
              <a:rPr lang="en-US" sz="1050" i="1" dirty="0">
                <a:ea typeface="+mn-lt"/>
                <a:cs typeface="+mn-lt"/>
              </a:rPr>
              <a:t>Proceedings of</a:t>
            </a:r>
            <a:r>
              <a:rPr lang="en-US" sz="1050" dirty="0">
                <a:ea typeface="+mn-lt"/>
                <a:cs typeface="+mn-lt"/>
              </a:rPr>
              <a:t> </a:t>
            </a:r>
            <a:r>
              <a:rPr lang="en-US" sz="1050" i="1" dirty="0">
                <a:ea typeface="+mn-lt"/>
                <a:cs typeface="+mn-lt"/>
              </a:rPr>
              <a:t>SIGIR ’19, July 21–25, 2019, Paris, France.</a:t>
            </a:r>
            <a:r>
              <a:rPr lang="en-US" sz="1050" dirty="0">
                <a:ea typeface="+mn-lt"/>
                <a:cs typeface="+mn-lt"/>
              </a:rPr>
              <a:t> </a:t>
            </a:r>
            <a:r>
              <a:rPr lang="en-US" sz="1050" dirty="0">
                <a:ea typeface="+mn-lt"/>
                <a:cs typeface="+mn-lt"/>
                <a:hlinkClick r:id="rId4"/>
              </a:rPr>
              <a:t>https://arxiv.org/pdf/1903.04638.pdf</a:t>
            </a:r>
            <a:r>
              <a:rPr lang="en-US" sz="1050" dirty="0">
                <a:ea typeface="+mn-lt"/>
                <a:cs typeface="+mn-lt"/>
              </a:rPr>
              <a:t>.</a:t>
            </a:r>
          </a:p>
          <a:p>
            <a:pPr marL="456565" indent="-456565" defTabSz="685800">
              <a:buNone/>
              <a:defRPr/>
            </a:pPr>
            <a:r>
              <a:rPr lang="en-US" sz="1050" dirty="0" err="1">
                <a:ea typeface="+mn-lt"/>
                <a:cs typeface="+mn-lt"/>
              </a:rPr>
              <a:t>Matusiak</a:t>
            </a:r>
            <a:r>
              <a:rPr lang="en-US" sz="1050" dirty="0">
                <a:ea typeface="+mn-lt"/>
                <a:cs typeface="+mn-lt"/>
              </a:rPr>
              <a:t>, K. K. (2017). Studying information behavior of image users: An overview of research methodology in LIS literature, 2004-2015. Library and Information Science Research 39 (1), 53–60.</a:t>
            </a:r>
          </a:p>
          <a:p>
            <a:pPr marL="456565" indent="-456565" defTabSz="685800">
              <a:buNone/>
              <a:defRPr/>
            </a:pPr>
            <a:r>
              <a:rPr lang="en-US" sz="1050" dirty="0">
                <a:ea typeface="+mn-lt"/>
                <a:cs typeface="+mn-lt"/>
              </a:rPr>
              <a:t>McKechnie, L. M., Baker, L., Greenwood, M., &amp; Julien, H. (2002). Research method trends in human information </a:t>
            </a:r>
            <a:r>
              <a:rPr lang="en-US" sz="1050" dirty="0" err="1">
                <a:ea typeface="+mn-lt"/>
                <a:cs typeface="+mn-lt"/>
              </a:rPr>
              <a:t>behaviour</a:t>
            </a:r>
            <a:r>
              <a:rPr lang="en-US" sz="1050" dirty="0">
                <a:ea typeface="+mn-lt"/>
                <a:cs typeface="+mn-lt"/>
              </a:rPr>
              <a:t> literature. The New Review of Information </a:t>
            </a:r>
            <a:r>
              <a:rPr lang="en-US" sz="1050" dirty="0" err="1">
                <a:ea typeface="+mn-lt"/>
                <a:cs typeface="+mn-lt"/>
              </a:rPr>
              <a:t>Behaviour</a:t>
            </a:r>
            <a:r>
              <a:rPr lang="en-US" sz="1050" dirty="0">
                <a:ea typeface="+mn-lt"/>
                <a:cs typeface="+mn-lt"/>
              </a:rPr>
              <a:t> Research: Studies of Information Seeking in Context (Proceedings of ISIC 2002), 3, 113-125.   </a:t>
            </a:r>
            <a:endParaRPr lang="en-US" sz="1050" dirty="0">
              <a:cs typeface="Arial"/>
            </a:endParaRPr>
          </a:p>
          <a:p>
            <a:pPr marL="460375" indent="-460375" defTabSz="685800">
              <a:spcBef>
                <a:spcPts val="0"/>
              </a:spcBef>
              <a:buNone/>
              <a:defRPr/>
            </a:pPr>
            <a:r>
              <a:rPr lang="en-US" sz="1050" dirty="0" err="1">
                <a:ea typeface="+mn-lt"/>
                <a:cs typeface="+mn-lt"/>
              </a:rPr>
              <a:t>Nouvellet</a:t>
            </a:r>
            <a:r>
              <a:rPr lang="en-US" sz="1050" dirty="0">
                <a:ea typeface="+mn-lt"/>
                <a:cs typeface="+mn-lt"/>
              </a:rPr>
              <a:t>, Adrien, Florence </a:t>
            </a:r>
            <a:r>
              <a:rPr lang="en-US" sz="1050" dirty="0" err="1">
                <a:ea typeface="+mn-lt"/>
                <a:cs typeface="+mn-lt"/>
              </a:rPr>
              <a:t>D’Alché</a:t>
            </a:r>
            <a:r>
              <a:rPr lang="en-US" sz="1050" dirty="0">
                <a:ea typeface="+mn-lt"/>
                <a:cs typeface="+mn-lt"/>
              </a:rPr>
              <a:t>-Buc, Valérie Baudouin, Christophe </a:t>
            </a:r>
            <a:r>
              <a:rPr lang="en-US" sz="1050" dirty="0" err="1">
                <a:ea typeface="+mn-lt"/>
                <a:cs typeface="+mn-lt"/>
              </a:rPr>
              <a:t>Prieur</a:t>
            </a:r>
            <a:r>
              <a:rPr lang="en-US" sz="1050" dirty="0">
                <a:ea typeface="+mn-lt"/>
                <a:cs typeface="+mn-lt"/>
              </a:rPr>
              <a:t>, and François </a:t>
            </a:r>
            <a:r>
              <a:rPr lang="en-US" sz="1050" dirty="0" err="1">
                <a:ea typeface="+mn-lt"/>
                <a:cs typeface="+mn-lt"/>
              </a:rPr>
              <a:t>Roueff</a:t>
            </a:r>
            <a:r>
              <a:rPr lang="en-US" sz="1050" dirty="0">
                <a:ea typeface="+mn-lt"/>
                <a:cs typeface="+mn-lt"/>
              </a:rPr>
              <a:t>. 2019. “A Quantitative Analysis of Digital Library User </a:t>
            </a:r>
            <a:r>
              <a:rPr lang="en-US" sz="1050" dirty="0" err="1">
                <a:ea typeface="+mn-lt"/>
                <a:cs typeface="+mn-lt"/>
              </a:rPr>
              <a:t>Behaviour</a:t>
            </a:r>
            <a:r>
              <a:rPr lang="en-US" sz="1050" dirty="0">
                <a:ea typeface="+mn-lt"/>
                <a:cs typeface="+mn-lt"/>
              </a:rPr>
              <a:t> Based on Access Logs.” </a:t>
            </a:r>
            <a:r>
              <a:rPr lang="en-US" sz="1050" i="1" dirty="0">
                <a:ea typeface="+mn-lt"/>
                <a:cs typeface="+mn-lt"/>
              </a:rPr>
              <a:t>Qualitative and Quantitative Methods in Libraries</a:t>
            </a:r>
            <a:r>
              <a:rPr lang="en-US" sz="1050" dirty="0">
                <a:ea typeface="+mn-lt"/>
                <a:cs typeface="+mn-lt"/>
              </a:rPr>
              <a:t> 7, no.  1: 1–13.</a:t>
            </a:r>
          </a:p>
          <a:p>
            <a:pPr marL="460375" indent="-460375" defTabSz="685800">
              <a:spcBef>
                <a:spcPts val="0"/>
              </a:spcBef>
              <a:buNone/>
              <a:defRPr/>
            </a:pPr>
            <a:r>
              <a:rPr lang="en-US" sz="1050" dirty="0">
                <a:ea typeface="+mn-lt"/>
                <a:cs typeface="+mn-lt"/>
              </a:rPr>
              <a:t>Ranganathan, S. R. (1931). The five laws of library science. London: Edward Goldston, Ltd.  </a:t>
            </a:r>
            <a:endParaRPr lang="en-US" sz="1050" dirty="0"/>
          </a:p>
          <a:p>
            <a:pPr marL="456565" indent="-456565" defTabSz="685800">
              <a:defRPr/>
            </a:pPr>
            <a:endParaRPr lang="en-US" sz="1600"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451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01" y="158446"/>
            <a:ext cx="4579680" cy="681265"/>
          </a:xfrm>
          <a:prstGeom prst="rect">
            <a:avLst/>
          </a:prstGeom>
        </p:spPr>
        <p:txBody>
          <a:bodyPr vert="horz" anchor="t"/>
          <a:lstStyle/>
          <a:p>
            <a:pPr algn="ctr"/>
            <a:r>
              <a:rPr lang="en-US" sz="2800" dirty="0">
                <a:solidFill>
                  <a:schemeClr val="tx2"/>
                </a:solidFill>
              </a:rPr>
              <a:t>Questions &amp; Discussion</a:t>
            </a:r>
            <a:endParaRPr lang="en-US" sz="2800" dirty="0">
              <a:solidFill>
                <a:schemeClr val="tx2"/>
              </a:solidFill>
              <a:cs typeface="Arial"/>
            </a:endParaRPr>
          </a:p>
        </p:txBody>
      </p:sp>
      <p:sp>
        <p:nvSpPr>
          <p:cNvPr id="5" name="Text Placeholder 4"/>
          <p:cNvSpPr>
            <a:spLocks noGrp="1"/>
          </p:cNvSpPr>
          <p:nvPr>
            <p:ph type="body" sz="quarter" idx="11"/>
          </p:nvPr>
        </p:nvSpPr>
        <p:spPr>
          <a:xfrm>
            <a:off x="313508" y="827720"/>
            <a:ext cx="3887788" cy="304289"/>
          </a:xfrm>
          <a:prstGeom prst="rect">
            <a:avLst/>
          </a:prstGeom>
        </p:spPr>
        <p:txBody>
          <a:bodyPr>
            <a:noAutofit/>
          </a:bodyPr>
          <a:lstStyle/>
          <a:p>
            <a:r>
              <a:rPr lang="en-US" sz="1500" dirty="0"/>
              <a:t>Lynn </a:t>
            </a:r>
            <a:r>
              <a:rPr lang="en-US" sz="1500" dirty="0" err="1"/>
              <a:t>Silipigni</a:t>
            </a:r>
            <a:r>
              <a:rPr lang="en-US" sz="1500" dirty="0"/>
              <a:t> </a:t>
            </a:r>
            <a:r>
              <a:rPr lang="en-US" sz="1500" dirty="0" err="1"/>
              <a:t>Connaway</a:t>
            </a:r>
            <a:r>
              <a:rPr lang="en-US" sz="1500" dirty="0"/>
              <a:t>, PhD</a:t>
            </a:r>
          </a:p>
        </p:txBody>
      </p:sp>
      <p:sp>
        <p:nvSpPr>
          <p:cNvPr id="8" name="Text Placeholder 7">
            <a:extLst>
              <a:ext uri="{FF2B5EF4-FFF2-40B4-BE49-F238E27FC236}">
                <a16:creationId xmlns:a16="http://schemas.microsoft.com/office/drawing/2014/main" id="{CEA6382D-C3AB-4F6B-9309-1520142D186F}"/>
              </a:ext>
            </a:extLst>
          </p:cNvPr>
          <p:cNvSpPr txBox="1">
            <a:spLocks/>
          </p:cNvSpPr>
          <p:nvPr/>
        </p:nvSpPr>
        <p:spPr>
          <a:xfrm>
            <a:off x="313508" y="1132009"/>
            <a:ext cx="4375370" cy="453970"/>
          </a:xfrm>
          <a:prstGeom prst="rect">
            <a:avLst/>
          </a:prstGeom>
        </p:spPr>
        <p:txBody>
          <a:bodyPr vert="horz" wrap="square" lIns="6858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300"/>
              </a:spcBef>
            </a:pPr>
            <a:r>
              <a:rPr lang="en-US" sz="1200" dirty="0"/>
              <a:t>connawal@oclc.org</a:t>
            </a:r>
          </a:p>
          <a:p>
            <a:pPr>
              <a:spcBef>
                <a:spcPts val="300"/>
              </a:spcBef>
            </a:pPr>
            <a:r>
              <a:rPr lang="en-US" sz="1200" dirty="0"/>
              <a:t>@</a:t>
            </a:r>
            <a:r>
              <a:rPr lang="en-US" sz="1200" dirty="0" err="1"/>
              <a:t>LynnConnaway</a:t>
            </a:r>
            <a:endParaRPr lang="en-US" sz="1200" dirty="0"/>
          </a:p>
        </p:txBody>
      </p:sp>
      <p:sp>
        <p:nvSpPr>
          <p:cNvPr id="6" name="Text Placeholder 3">
            <a:extLst>
              <a:ext uri="{FF2B5EF4-FFF2-40B4-BE49-F238E27FC236}">
                <a16:creationId xmlns:a16="http://schemas.microsoft.com/office/drawing/2014/main" id="{6FD46D0D-E14E-4309-B496-DE62F8EA54DB}"/>
              </a:ext>
            </a:extLst>
          </p:cNvPr>
          <p:cNvSpPr txBox="1">
            <a:spLocks/>
          </p:cNvSpPr>
          <p:nvPr/>
        </p:nvSpPr>
        <p:spPr>
          <a:xfrm>
            <a:off x="416192" y="1725314"/>
            <a:ext cx="1841210" cy="323165"/>
          </a:xfrm>
          <a:prstGeom prst="rect">
            <a:avLst/>
          </a:prstGeom>
        </p:spPr>
        <p:txBody>
          <a:bodyPr vert="horz" wrap="none" lIns="0">
            <a:spAutoFit/>
          </a:bodyPr>
          <a:lstStyle>
            <a:lvl1pPr marL="0" indent="0" algn="l" defTabSz="457189" rtl="0" eaLnBrk="1" latinLnBrk="0" hangingPunct="1">
              <a:spcBef>
                <a:spcPct val="20000"/>
              </a:spcBef>
              <a:buFont typeface="Arial"/>
              <a:buNone/>
              <a:defRPr sz="2000" b="1"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err="1"/>
              <a:t>Ixchel</a:t>
            </a:r>
            <a:r>
              <a:rPr lang="en-US" sz="1500" dirty="0"/>
              <a:t> </a:t>
            </a:r>
            <a:r>
              <a:rPr lang="en-US" sz="1500" dirty="0" err="1"/>
              <a:t>Faniel</a:t>
            </a:r>
            <a:r>
              <a:rPr lang="en-US" sz="1500" dirty="0"/>
              <a:t>, Ph.D.</a:t>
            </a:r>
          </a:p>
        </p:txBody>
      </p:sp>
      <p:sp>
        <p:nvSpPr>
          <p:cNvPr id="7" name="Text Placeholder 4">
            <a:extLst>
              <a:ext uri="{FF2B5EF4-FFF2-40B4-BE49-F238E27FC236}">
                <a16:creationId xmlns:a16="http://schemas.microsoft.com/office/drawing/2014/main" id="{74C20E8A-7028-40FB-8221-67F5D17BF697}"/>
              </a:ext>
            </a:extLst>
          </p:cNvPr>
          <p:cNvSpPr txBox="1">
            <a:spLocks/>
          </p:cNvSpPr>
          <p:nvPr/>
        </p:nvSpPr>
        <p:spPr>
          <a:xfrm>
            <a:off x="416192" y="2048479"/>
            <a:ext cx="2185855" cy="215444"/>
          </a:xfrm>
          <a:prstGeom prst="rect">
            <a:avLst/>
          </a:prstGeom>
        </p:spPr>
        <p:txBody>
          <a:bodyPr vert="horz" wrap="none" lIns="0" tIns="0">
            <a:spAutoFit/>
          </a:bodyPr>
          <a:lstStyle>
            <a:lvl1pPr marL="0" indent="0" algn="l" defTabSz="457189" rtl="0" eaLnBrk="1" latinLnBrk="0" hangingPunct="1">
              <a:spcBef>
                <a:spcPct val="20000"/>
              </a:spcBef>
              <a:buFont typeface="Arial"/>
              <a:buNone/>
              <a:defRPr sz="1700" b="0"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Senior Research Scientist, OCLC</a:t>
            </a:r>
          </a:p>
        </p:txBody>
      </p:sp>
      <p:sp>
        <p:nvSpPr>
          <p:cNvPr id="9" name="Text Placeholder 3">
            <a:extLst>
              <a:ext uri="{FF2B5EF4-FFF2-40B4-BE49-F238E27FC236}">
                <a16:creationId xmlns:a16="http://schemas.microsoft.com/office/drawing/2014/main" id="{597724F6-743B-4865-960A-E20817D149EB}"/>
              </a:ext>
            </a:extLst>
          </p:cNvPr>
          <p:cNvSpPr txBox="1">
            <a:spLocks/>
          </p:cNvSpPr>
          <p:nvPr/>
        </p:nvSpPr>
        <p:spPr>
          <a:xfrm>
            <a:off x="416192" y="2398533"/>
            <a:ext cx="2484013" cy="323165"/>
          </a:xfrm>
          <a:prstGeom prst="rect">
            <a:avLst/>
          </a:prstGeom>
        </p:spPr>
        <p:txBody>
          <a:bodyPr vert="horz" wrap="none" lIns="0">
            <a:spAutoFit/>
          </a:bodyPr>
          <a:lstStyle>
            <a:lvl1pPr marL="0" indent="0" algn="l" defTabSz="457189" rtl="0" eaLnBrk="1" latinLnBrk="0" hangingPunct="1">
              <a:spcBef>
                <a:spcPct val="20000"/>
              </a:spcBef>
              <a:buFont typeface="Arial"/>
              <a:buNone/>
              <a:defRPr sz="2000" b="1"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t>Elham Sayyad-Abdi, Ph.D.</a:t>
            </a:r>
          </a:p>
        </p:txBody>
      </p:sp>
      <p:sp>
        <p:nvSpPr>
          <p:cNvPr id="10" name="Text Placeholder 4">
            <a:extLst>
              <a:ext uri="{FF2B5EF4-FFF2-40B4-BE49-F238E27FC236}">
                <a16:creationId xmlns:a16="http://schemas.microsoft.com/office/drawing/2014/main" id="{98777C15-3FD6-4143-B965-544968414340}"/>
              </a:ext>
            </a:extLst>
          </p:cNvPr>
          <p:cNvSpPr txBox="1">
            <a:spLocks/>
          </p:cNvSpPr>
          <p:nvPr/>
        </p:nvSpPr>
        <p:spPr>
          <a:xfrm>
            <a:off x="416192" y="2726322"/>
            <a:ext cx="1563890" cy="215444"/>
          </a:xfrm>
          <a:prstGeom prst="rect">
            <a:avLst/>
          </a:prstGeom>
        </p:spPr>
        <p:txBody>
          <a:bodyPr vert="horz" wrap="none" lIns="0" tIns="0">
            <a:spAutoFit/>
          </a:bodyPr>
          <a:lstStyle>
            <a:lvl1pPr marL="0" indent="0" algn="l" defTabSz="457189" rtl="0" eaLnBrk="1" latinLnBrk="0" hangingPunct="1">
              <a:spcBef>
                <a:spcPct val="20000"/>
              </a:spcBef>
              <a:buFont typeface="Arial"/>
              <a:buNone/>
              <a:defRPr sz="1700" b="0"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Information Researcher</a:t>
            </a:r>
          </a:p>
        </p:txBody>
      </p:sp>
      <p:sp>
        <p:nvSpPr>
          <p:cNvPr id="12" name="Text Placeholder 3">
            <a:extLst>
              <a:ext uri="{FF2B5EF4-FFF2-40B4-BE49-F238E27FC236}">
                <a16:creationId xmlns:a16="http://schemas.microsoft.com/office/drawing/2014/main" id="{89E1AF5E-1AE0-4D5A-AE51-5709F95E2D21}"/>
              </a:ext>
            </a:extLst>
          </p:cNvPr>
          <p:cNvSpPr txBox="1">
            <a:spLocks/>
          </p:cNvSpPr>
          <p:nvPr/>
        </p:nvSpPr>
        <p:spPr>
          <a:xfrm>
            <a:off x="416192" y="3090734"/>
            <a:ext cx="2091278" cy="323165"/>
          </a:xfrm>
          <a:prstGeom prst="rect">
            <a:avLst/>
          </a:prstGeom>
        </p:spPr>
        <p:txBody>
          <a:bodyPr vert="horz" wrap="none" lIns="0">
            <a:spAutoFit/>
          </a:bodyPr>
          <a:lstStyle>
            <a:lvl1pPr marL="0" indent="0" algn="l" defTabSz="457189" rtl="0" eaLnBrk="1" latinLnBrk="0" hangingPunct="1">
              <a:spcBef>
                <a:spcPct val="20000"/>
              </a:spcBef>
              <a:buFont typeface="Arial"/>
              <a:buNone/>
              <a:defRPr sz="2000" b="1"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err="1"/>
              <a:t>Bhuva</a:t>
            </a:r>
            <a:r>
              <a:rPr lang="en-US" sz="1500" dirty="0"/>
              <a:t> Narayan, Ph.D.</a:t>
            </a:r>
          </a:p>
        </p:txBody>
      </p:sp>
      <p:sp>
        <p:nvSpPr>
          <p:cNvPr id="13" name="Text Placeholder 4">
            <a:extLst>
              <a:ext uri="{FF2B5EF4-FFF2-40B4-BE49-F238E27FC236}">
                <a16:creationId xmlns:a16="http://schemas.microsoft.com/office/drawing/2014/main" id="{00680231-9CA0-4EA4-884A-E891B668BA0E}"/>
              </a:ext>
            </a:extLst>
          </p:cNvPr>
          <p:cNvSpPr txBox="1">
            <a:spLocks/>
          </p:cNvSpPr>
          <p:nvPr/>
        </p:nvSpPr>
        <p:spPr>
          <a:xfrm>
            <a:off x="416194" y="3413899"/>
            <a:ext cx="2282035" cy="215444"/>
          </a:xfrm>
          <a:prstGeom prst="rect">
            <a:avLst/>
          </a:prstGeom>
        </p:spPr>
        <p:txBody>
          <a:bodyPr vert="horz" wrap="none" lIns="0" tIns="0">
            <a:spAutoFit/>
          </a:bodyPr>
          <a:lstStyle>
            <a:lvl1pPr marL="0" indent="0" algn="l" defTabSz="457189" rtl="0" eaLnBrk="1" latinLnBrk="0" hangingPunct="1">
              <a:spcBef>
                <a:spcPct val="20000"/>
              </a:spcBef>
              <a:buFont typeface="Arial"/>
              <a:buNone/>
              <a:defRPr sz="1700" b="0" kern="1200">
                <a:solidFill>
                  <a:schemeClr val="tx1"/>
                </a:solidFill>
                <a:latin typeface="+mn-lt"/>
                <a:ea typeface="+mn-ea"/>
                <a:cs typeface="+mn-cs"/>
              </a:defRPr>
            </a:lvl1pPr>
            <a:lvl2pPr marL="457189"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Transdisciplinary Researcher, UTS</a:t>
            </a:r>
          </a:p>
        </p:txBody>
      </p:sp>
    </p:spTree>
    <p:extLst>
      <p:ext uri="{BB962C8B-B14F-4D97-AF65-F5344CB8AC3E}">
        <p14:creationId xmlns:p14="http://schemas.microsoft.com/office/powerpoint/2010/main" val="191921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36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BA108C7-F6C7-4A03-B40F-D6490E071BFD}"/>
              </a:ext>
            </a:extLst>
          </p:cNvPr>
          <p:cNvSpPr txBox="1"/>
          <p:nvPr/>
        </p:nvSpPr>
        <p:spPr>
          <a:xfrm>
            <a:off x="345350" y="1429958"/>
            <a:ext cx="8453301" cy="2701274"/>
          </a:xfrm>
          <a:prstGeom prst="rect">
            <a:avLst/>
          </a:prstGeom>
          <a:solidFill>
            <a:schemeClr val="bg1">
              <a:alpha val="80000"/>
            </a:schemeClr>
          </a:solidFill>
        </p:spPr>
        <p:txBody>
          <a:bodyPr wrap="square" rtlCol="0">
            <a:noAutofit/>
          </a:bodyPr>
          <a:lstStyle/>
          <a:p>
            <a:pPr marL="342892" indent="-342892">
              <a:spcBef>
                <a:spcPct val="20000"/>
              </a:spcBef>
              <a:buFont typeface="Arial"/>
              <a:buChar char="•"/>
            </a:pPr>
            <a:r>
              <a:rPr lang="en-US" sz="2800" dirty="0"/>
              <a:t>Interviews, 51</a:t>
            </a:r>
          </a:p>
          <a:p>
            <a:pPr>
              <a:spcBef>
                <a:spcPct val="20000"/>
              </a:spcBef>
            </a:pPr>
            <a:endParaRPr lang="en-US" sz="1050" dirty="0"/>
          </a:p>
          <a:p>
            <a:pPr marL="342892" indent="-342892">
              <a:spcBef>
                <a:spcPct val="20000"/>
              </a:spcBef>
              <a:buFont typeface="Arial"/>
              <a:buChar char="•"/>
            </a:pPr>
            <a:r>
              <a:rPr lang="en-US" sz="2800" dirty="0"/>
              <a:t>Surveys, 34</a:t>
            </a:r>
          </a:p>
          <a:p>
            <a:pPr>
              <a:spcBef>
                <a:spcPct val="20000"/>
              </a:spcBef>
            </a:pPr>
            <a:endParaRPr lang="en-US" sz="1050" dirty="0"/>
          </a:p>
          <a:p>
            <a:pPr marL="342892" indent="-342892">
              <a:spcBef>
                <a:spcPct val="20000"/>
              </a:spcBef>
              <a:buFont typeface="Arial"/>
              <a:buChar char="•"/>
            </a:pPr>
            <a:r>
              <a:rPr lang="en-US" sz="2800" dirty="0"/>
              <a:t>Content Analysis, 28</a:t>
            </a:r>
          </a:p>
        </p:txBody>
      </p:sp>
      <p:sp>
        <p:nvSpPr>
          <p:cNvPr id="7" name="Slide Number Placeholder 3"/>
          <p:cNvSpPr txBox="1">
            <a:spLocks/>
          </p:cNvSpPr>
          <p:nvPr/>
        </p:nvSpPr>
        <p:spPr>
          <a:xfrm>
            <a:off x="6430101" y="3713543"/>
            <a:ext cx="2368549" cy="273844"/>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solidFill>
              </a:rPr>
              <a:t>(</a:t>
            </a:r>
            <a:r>
              <a:rPr lang="en-US" sz="2000" dirty="0" err="1">
                <a:solidFill>
                  <a:schemeClr val="tx1"/>
                </a:solidFill>
              </a:rPr>
              <a:t>Greifeneder</a:t>
            </a:r>
            <a:r>
              <a:rPr lang="en-US" sz="2000" dirty="0">
                <a:solidFill>
                  <a:schemeClr val="tx1"/>
                </a:solidFill>
              </a:rPr>
              <a:t>, 2014)</a:t>
            </a:r>
          </a:p>
        </p:txBody>
      </p:sp>
      <p:sp>
        <p:nvSpPr>
          <p:cNvPr id="9" name="TextBox 8">
            <a:extLst>
              <a:ext uri="{FF2B5EF4-FFF2-40B4-BE49-F238E27FC236}">
                <a16:creationId xmlns:a16="http://schemas.microsoft.com/office/drawing/2014/main" id="{C13357BF-7E35-4EB8-8FE3-EC4130A04FE1}"/>
              </a:ext>
            </a:extLst>
          </p:cNvPr>
          <p:cNvSpPr txBox="1"/>
          <p:nvPr/>
        </p:nvSpPr>
        <p:spPr>
          <a:xfrm>
            <a:off x="345350" y="106519"/>
            <a:ext cx="8453300" cy="1323439"/>
          </a:xfrm>
          <a:prstGeom prst="rect">
            <a:avLst/>
          </a:prstGeom>
          <a:solidFill>
            <a:schemeClr val="bg1">
              <a:alpha val="80000"/>
            </a:schemeClr>
          </a:solidFill>
        </p:spPr>
        <p:txBody>
          <a:bodyPr wrap="square" rtlCol="0">
            <a:spAutoFit/>
          </a:bodyPr>
          <a:lstStyle/>
          <a:p>
            <a:r>
              <a:rPr lang="en-US" sz="3200" b="1" dirty="0">
                <a:solidFill>
                  <a:schemeClr val="accent2"/>
                </a:solidFill>
              </a:rPr>
              <a:t>Information </a:t>
            </a:r>
            <a:r>
              <a:rPr lang="en-US" sz="3200" b="1" dirty="0" err="1">
                <a:solidFill>
                  <a:schemeClr val="accent2"/>
                </a:solidFill>
              </a:rPr>
              <a:t>Behaviour</a:t>
            </a:r>
            <a:r>
              <a:rPr lang="en-US" sz="3200" b="1" dirty="0">
                <a:solidFill>
                  <a:schemeClr val="accent2"/>
                </a:solidFill>
              </a:rPr>
              <a:t> Research Methods:</a:t>
            </a:r>
            <a:br>
              <a:rPr lang="en-US" sz="3200" b="1" dirty="0">
                <a:solidFill>
                  <a:schemeClr val="accent2"/>
                </a:solidFill>
              </a:rPr>
            </a:br>
            <a:r>
              <a:rPr lang="en-US" sz="2400" b="1" i="1" dirty="0">
                <a:solidFill>
                  <a:schemeClr val="accent2"/>
                </a:solidFill>
              </a:rPr>
              <a:t>JASIST, Information Research 2012-2013</a:t>
            </a:r>
            <a:br>
              <a:rPr lang="en-US" sz="2400" b="1" i="1" dirty="0">
                <a:solidFill>
                  <a:schemeClr val="accent2"/>
                </a:solidFill>
              </a:rPr>
            </a:br>
            <a:r>
              <a:rPr lang="en-US" sz="2400" b="1" i="1" dirty="0">
                <a:solidFill>
                  <a:schemeClr val="accent2"/>
                </a:solidFill>
              </a:rPr>
              <a:t>JDOC, </a:t>
            </a:r>
            <a:r>
              <a:rPr lang="en-US" sz="2400" b="1" i="1" dirty="0" err="1">
                <a:solidFill>
                  <a:schemeClr val="accent2"/>
                </a:solidFill>
              </a:rPr>
              <a:t>iConference</a:t>
            </a:r>
            <a:r>
              <a:rPr lang="en-US" sz="2400" b="1" i="1" dirty="0">
                <a:solidFill>
                  <a:schemeClr val="accent2"/>
                </a:solidFill>
              </a:rPr>
              <a:t> Proceedings 2013-2014</a:t>
            </a:r>
            <a:endParaRPr lang="en-US" sz="2400" dirty="0">
              <a:solidFill>
                <a:schemeClr val="accent2"/>
              </a:solidFill>
            </a:endParaRPr>
          </a:p>
        </p:txBody>
      </p:sp>
      <p:sp>
        <p:nvSpPr>
          <p:cNvPr id="2" name="Rectangle 1">
            <a:extLst>
              <a:ext uri="{FF2B5EF4-FFF2-40B4-BE49-F238E27FC236}">
                <a16:creationId xmlns:a16="http://schemas.microsoft.com/office/drawing/2014/main" id="{396DD9B6-185D-4FFB-A278-2488BF210EE0}"/>
              </a:ext>
            </a:extLst>
          </p:cNvPr>
          <p:cNvSpPr/>
          <p:nvPr/>
        </p:nvSpPr>
        <p:spPr>
          <a:xfrm>
            <a:off x="64542" y="4438180"/>
            <a:ext cx="5603966" cy="246221"/>
          </a:xfrm>
          <a:prstGeom prst="rect">
            <a:avLst/>
          </a:prstGeom>
        </p:spPr>
        <p:txBody>
          <a:bodyPr wrap="square">
            <a:spAutoFit/>
          </a:bodyPr>
          <a:lstStyle/>
          <a:p>
            <a:pPr lvl="0">
              <a:defRPr/>
            </a:pPr>
            <a:r>
              <a:rPr lang="en-US" sz="1000" dirty="0" err="1">
                <a:solidFill>
                  <a:schemeClr val="bg1"/>
                </a:solidFill>
                <a:latin typeface="Arial" panose="020B0604020202020204" pitchFamily="34" charset="0"/>
                <a:cs typeface="Arial" panose="020B0604020202020204" pitchFamily="34" charset="0"/>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://www.flickr.com/photos/kmakice/4390520785/</a:t>
            </a:r>
            <a:r>
              <a:rPr lang="en-US" sz="1000" dirty="0">
                <a:solidFill>
                  <a:schemeClr val="bg1"/>
                </a:solidFill>
              </a:rPr>
              <a:t>by Kevin </a:t>
            </a:r>
            <a:r>
              <a:rPr lang="en-US" sz="1000" dirty="0" err="1">
                <a:solidFill>
                  <a:schemeClr val="bg1"/>
                </a:solidFill>
              </a:rPr>
              <a:t>Makice</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BY-NC-SA 2.0</a:t>
            </a:r>
          </a:p>
        </p:txBody>
      </p:sp>
    </p:spTree>
    <p:extLst>
      <p:ext uri="{BB962C8B-B14F-4D97-AF65-F5344CB8AC3E}">
        <p14:creationId xmlns:p14="http://schemas.microsoft.com/office/powerpoint/2010/main" val="291714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5E67F1-F77E-43E9-AE82-74025154F57F}"/>
              </a:ext>
            </a:extLst>
          </p:cNvPr>
          <p:cNvSpPr>
            <a:spLocks noGrp="1"/>
          </p:cNvSpPr>
          <p:nvPr>
            <p:ph type="body" sz="quarter" idx="13"/>
          </p:nvPr>
        </p:nvSpPr>
        <p:spPr>
          <a:xfrm>
            <a:off x="197223" y="135942"/>
            <a:ext cx="8546353" cy="1329749"/>
          </a:xfrm>
          <a:solidFill>
            <a:schemeClr val="bg1">
              <a:alpha val="80000"/>
            </a:schemeClr>
          </a:solidFill>
        </p:spPr>
        <p:txBody>
          <a:bodyPr/>
          <a:lstStyle/>
          <a:p>
            <a:pPr>
              <a:spcBef>
                <a:spcPts val="0"/>
              </a:spcBef>
            </a:pPr>
            <a:r>
              <a:rPr lang="en-US" sz="3200" dirty="0">
                <a:solidFill>
                  <a:schemeClr val="accent2"/>
                </a:solidFill>
              </a:rPr>
              <a:t>Information </a:t>
            </a:r>
            <a:r>
              <a:rPr lang="en-US" sz="3200" dirty="0" err="1">
                <a:solidFill>
                  <a:schemeClr val="accent2"/>
                </a:solidFill>
              </a:rPr>
              <a:t>Behaviour</a:t>
            </a:r>
            <a:r>
              <a:rPr lang="en-US" sz="3200" dirty="0">
                <a:solidFill>
                  <a:schemeClr val="accent2"/>
                </a:solidFill>
              </a:rPr>
              <a:t> Research Methods:</a:t>
            </a:r>
            <a:br>
              <a:rPr lang="en-US" sz="3200" dirty="0">
                <a:solidFill>
                  <a:schemeClr val="accent2"/>
                </a:solidFill>
              </a:rPr>
            </a:br>
            <a:r>
              <a:rPr lang="en-US" sz="2400" i="1" dirty="0">
                <a:solidFill>
                  <a:schemeClr val="accent2"/>
                </a:solidFill>
              </a:rPr>
              <a:t>JASIST, Information Research 2012-2013</a:t>
            </a:r>
            <a:br>
              <a:rPr lang="en-US" sz="2400" i="1" dirty="0">
                <a:solidFill>
                  <a:schemeClr val="accent2"/>
                </a:solidFill>
              </a:rPr>
            </a:br>
            <a:r>
              <a:rPr lang="en-US" sz="2400" i="1" dirty="0">
                <a:solidFill>
                  <a:schemeClr val="accent2"/>
                </a:solidFill>
              </a:rPr>
              <a:t>JDOC, </a:t>
            </a:r>
            <a:r>
              <a:rPr lang="en-US" sz="2400" i="1" dirty="0" err="1">
                <a:solidFill>
                  <a:schemeClr val="accent2"/>
                </a:solidFill>
              </a:rPr>
              <a:t>iConference</a:t>
            </a:r>
            <a:r>
              <a:rPr lang="en-US" sz="2400" i="1" dirty="0">
                <a:solidFill>
                  <a:schemeClr val="accent2"/>
                </a:solidFill>
              </a:rPr>
              <a:t> Proceedings 2013-2014</a:t>
            </a:r>
            <a:endParaRPr lang="en-US" sz="2400" b="0" dirty="0">
              <a:solidFill>
                <a:schemeClr val="accent2"/>
              </a:solidFill>
            </a:endParaRPr>
          </a:p>
          <a:p>
            <a:endParaRPr lang="en-US" dirty="0"/>
          </a:p>
        </p:txBody>
      </p:sp>
      <p:sp>
        <p:nvSpPr>
          <p:cNvPr id="3" name="Text Placeholder 2">
            <a:extLst>
              <a:ext uri="{FF2B5EF4-FFF2-40B4-BE49-F238E27FC236}">
                <a16:creationId xmlns:a16="http://schemas.microsoft.com/office/drawing/2014/main" id="{0D1C7626-9370-496F-81B0-1A7F91CA36F3}"/>
              </a:ext>
            </a:extLst>
          </p:cNvPr>
          <p:cNvSpPr>
            <a:spLocks noGrp="1"/>
          </p:cNvSpPr>
          <p:nvPr>
            <p:ph type="body" sz="quarter" idx="12"/>
          </p:nvPr>
        </p:nvSpPr>
        <p:spPr>
          <a:xfrm>
            <a:off x="197223" y="1465691"/>
            <a:ext cx="8546353" cy="2987697"/>
          </a:xfrm>
          <a:solidFill>
            <a:schemeClr val="bg1">
              <a:alpha val="80000"/>
            </a:schemeClr>
          </a:solidFill>
        </p:spPr>
        <p:txBody>
          <a:bodyPr/>
          <a:lstStyle/>
          <a:p>
            <a:r>
              <a:rPr lang="en-US" dirty="0"/>
              <a:t>Methods used less than five times:</a:t>
            </a:r>
          </a:p>
          <a:p>
            <a:pPr lvl="1">
              <a:buFont typeface="Arial" panose="020B0604020202020204" pitchFamily="34" charset="0"/>
              <a:buChar char="•"/>
            </a:pPr>
            <a:r>
              <a:rPr lang="en-US" sz="2400" dirty="0"/>
              <a:t>Delphi studies (Poirier &amp; Robinson, 2014)</a:t>
            </a:r>
          </a:p>
          <a:p>
            <a:pPr lvl="1">
              <a:buFont typeface="Arial" panose="020B0604020202020204" pitchFamily="34" charset="0"/>
              <a:buChar char="•"/>
            </a:pPr>
            <a:r>
              <a:rPr lang="en-US" sz="2400" dirty="0"/>
              <a:t>Eye-tracking (e.g. </a:t>
            </a:r>
            <a:r>
              <a:rPr lang="en-US" sz="2400" dirty="0" err="1"/>
              <a:t>Balatsoukas</a:t>
            </a:r>
            <a:r>
              <a:rPr lang="en-US" sz="2400" dirty="0"/>
              <a:t> &amp; Ruthven, 2012; </a:t>
            </a:r>
            <a:r>
              <a:rPr lang="en-US" sz="2400" dirty="0" err="1"/>
              <a:t>Wildemuth</a:t>
            </a:r>
            <a:r>
              <a:rPr lang="en-US" sz="2400" dirty="0"/>
              <a:t>, 2009)</a:t>
            </a:r>
          </a:p>
          <a:p>
            <a:pPr lvl="1">
              <a:buFont typeface="Arial" panose="020B0604020202020204" pitchFamily="34" charset="0"/>
              <a:buChar char="•"/>
            </a:pPr>
            <a:r>
              <a:rPr lang="nn-NO" sz="2400" dirty="0"/>
              <a:t>Log file analysis (Jiang, 2014)</a:t>
            </a:r>
          </a:p>
          <a:p>
            <a:pPr lvl="1">
              <a:buFont typeface="Arial" panose="020B0604020202020204" pitchFamily="34" charset="0"/>
              <a:buChar char="•"/>
            </a:pPr>
            <a:r>
              <a:rPr lang="en-US" sz="2400" dirty="0"/>
              <a:t>Participatory designs</a:t>
            </a:r>
          </a:p>
        </p:txBody>
      </p:sp>
      <p:sp>
        <p:nvSpPr>
          <p:cNvPr id="4" name="Slide Number Placeholder 3">
            <a:extLst>
              <a:ext uri="{FF2B5EF4-FFF2-40B4-BE49-F238E27FC236}">
                <a16:creationId xmlns:a16="http://schemas.microsoft.com/office/drawing/2014/main" id="{87C24D53-68AC-4604-9807-0672E4617FDF}"/>
              </a:ext>
            </a:extLst>
          </p:cNvPr>
          <p:cNvSpPr txBox="1">
            <a:spLocks/>
          </p:cNvSpPr>
          <p:nvPr/>
        </p:nvSpPr>
        <p:spPr>
          <a:xfrm>
            <a:off x="6442061" y="4062740"/>
            <a:ext cx="2189413" cy="273844"/>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rPr>
              <a:t>(</a:t>
            </a:r>
            <a:r>
              <a:rPr lang="en-US" sz="1600" dirty="0" err="1">
                <a:solidFill>
                  <a:schemeClr val="tx1"/>
                </a:solidFill>
              </a:rPr>
              <a:t>Greifeneder</a:t>
            </a:r>
            <a:r>
              <a:rPr lang="en-US" sz="1600" dirty="0">
                <a:solidFill>
                  <a:schemeClr val="tx1"/>
                </a:solidFill>
              </a:rPr>
              <a:t>, 2014)</a:t>
            </a:r>
          </a:p>
        </p:txBody>
      </p:sp>
      <p:sp>
        <p:nvSpPr>
          <p:cNvPr id="6" name="Rectangle 5">
            <a:extLst>
              <a:ext uri="{FF2B5EF4-FFF2-40B4-BE49-F238E27FC236}">
                <a16:creationId xmlns:a16="http://schemas.microsoft.com/office/drawing/2014/main" id="{C9E5AD6E-CD4E-4260-94D3-92219F339D87}"/>
              </a:ext>
            </a:extLst>
          </p:cNvPr>
          <p:cNvSpPr/>
          <p:nvPr/>
        </p:nvSpPr>
        <p:spPr>
          <a:xfrm>
            <a:off x="3592286" y="4493623"/>
            <a:ext cx="6492240" cy="246221"/>
          </a:xfrm>
          <a:prstGeom prst="rect">
            <a:avLst/>
          </a:prstGeom>
        </p:spPr>
        <p:txBody>
          <a:bodyPr wrap="square">
            <a:spAutoFit/>
          </a:bodyPr>
          <a:lstStyle/>
          <a:p>
            <a:pPr marL="474534" lvl="0" indent="-474534">
              <a:spcBef>
                <a:spcPct val="20000"/>
              </a:spcBef>
              <a:defRPr/>
            </a:pPr>
            <a:r>
              <a:rPr lang="en-US" sz="1000" dirty="0" err="1">
                <a:solidFill>
                  <a:schemeClr val="bg1"/>
                </a:solidFill>
                <a:latin typeface="Arial" panose="020B0604020202020204" pitchFamily="34" charset="0"/>
                <a:ea typeface="Open Sans" pitchFamily="34" charset="0"/>
                <a:cs typeface="Arial" panose="020B0604020202020204" pitchFamily="34" charset="0"/>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://www.flickr.com/photos/novecentino/50011555/</a:t>
            </a:r>
            <a:r>
              <a:rPr lang="en-US" sz="1000" dirty="0">
                <a:solidFill>
                  <a:schemeClr val="bg1"/>
                </a:solidFill>
              </a:rPr>
              <a:t>by Gorgio </a:t>
            </a:r>
            <a:r>
              <a:rPr lang="en-US" sz="1000" dirty="0" err="1">
                <a:solidFill>
                  <a:schemeClr val="bg1"/>
                </a:solidFill>
              </a:rPr>
              <a:t>Montersino</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BY-SA 2.0</a:t>
            </a:r>
          </a:p>
        </p:txBody>
      </p:sp>
    </p:spTree>
    <p:extLst>
      <p:ext uri="{BB962C8B-B14F-4D97-AF65-F5344CB8AC3E}">
        <p14:creationId xmlns:p14="http://schemas.microsoft.com/office/powerpoint/2010/main" val="3506634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20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BA108C7-F6C7-4A03-B40F-D6490E071BFD}"/>
              </a:ext>
            </a:extLst>
          </p:cNvPr>
          <p:cNvSpPr txBox="1"/>
          <p:nvPr/>
        </p:nvSpPr>
        <p:spPr>
          <a:xfrm>
            <a:off x="165464" y="1459180"/>
            <a:ext cx="8373978" cy="2870468"/>
          </a:xfrm>
          <a:prstGeom prst="rect">
            <a:avLst/>
          </a:prstGeom>
          <a:solidFill>
            <a:schemeClr val="bg1">
              <a:alpha val="80000"/>
            </a:schemeClr>
          </a:solidFill>
        </p:spPr>
        <p:txBody>
          <a:bodyPr wrap="square" rtlCol="0">
            <a:noAutofit/>
          </a:bodyPr>
          <a:lstStyle/>
          <a:p>
            <a:pPr marL="342892" indent="-342892">
              <a:spcBef>
                <a:spcPct val="20000"/>
              </a:spcBef>
              <a:buFont typeface="Arial"/>
              <a:buChar char="•"/>
            </a:pPr>
            <a:r>
              <a:rPr lang="en-US" sz="2800" dirty="0"/>
              <a:t>Mixed Methods, 45%</a:t>
            </a:r>
          </a:p>
          <a:p>
            <a:pPr marL="800080" lvl="1" indent="-342892">
              <a:spcBef>
                <a:spcPct val="20000"/>
              </a:spcBef>
              <a:buFont typeface="Arial" panose="020B0604020202020204" pitchFamily="34" charset="0"/>
              <a:buChar char="•"/>
            </a:pPr>
            <a:r>
              <a:rPr lang="en-US" sz="2800" dirty="0"/>
              <a:t>More than two methods, 7%</a:t>
            </a:r>
          </a:p>
          <a:p>
            <a:pPr marL="800080" lvl="1" indent="-342892">
              <a:spcBef>
                <a:spcPct val="20000"/>
              </a:spcBef>
              <a:buFont typeface="Arial" panose="020B0604020202020204" pitchFamily="34" charset="0"/>
              <a:buChar char="•"/>
            </a:pPr>
            <a:r>
              <a:rPr lang="en-US" sz="2800" dirty="0"/>
              <a:t>Qualitative-Qualitative, 69%</a:t>
            </a:r>
          </a:p>
          <a:p>
            <a:pPr marL="800080" lvl="1" indent="-342892">
              <a:spcBef>
                <a:spcPct val="20000"/>
              </a:spcBef>
              <a:buFont typeface="Arial" panose="020B0604020202020204" pitchFamily="34" charset="0"/>
              <a:buChar char="•"/>
            </a:pPr>
            <a:r>
              <a:rPr lang="en-US" sz="2800" dirty="0"/>
              <a:t>Quantitative-Qualitative, 31%</a:t>
            </a:r>
          </a:p>
          <a:p>
            <a:pPr marL="800080" lvl="1" indent="-342892">
              <a:spcBef>
                <a:spcPct val="20000"/>
              </a:spcBef>
              <a:buFont typeface="Arial" panose="020B0604020202020204" pitchFamily="34" charset="0"/>
              <a:buChar char="•"/>
            </a:pPr>
            <a:r>
              <a:rPr lang="en-US" sz="2800" dirty="0"/>
              <a:t>Quantitative-Quantitative, 0%</a:t>
            </a:r>
          </a:p>
        </p:txBody>
      </p:sp>
      <p:sp>
        <p:nvSpPr>
          <p:cNvPr id="7" name="Slide Number Placeholder 3"/>
          <p:cNvSpPr txBox="1">
            <a:spLocks/>
          </p:cNvSpPr>
          <p:nvPr/>
        </p:nvSpPr>
        <p:spPr>
          <a:xfrm>
            <a:off x="6111202" y="3979098"/>
            <a:ext cx="2428240" cy="273844"/>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chemeClr val="tx1"/>
                </a:solidFill>
              </a:rPr>
              <a:t>(</a:t>
            </a:r>
            <a:r>
              <a:rPr lang="en-US" sz="1800" dirty="0" err="1">
                <a:solidFill>
                  <a:schemeClr val="tx1"/>
                </a:solidFill>
              </a:rPr>
              <a:t>Greifeneder</a:t>
            </a:r>
            <a:r>
              <a:rPr lang="en-US" sz="1800" dirty="0">
                <a:solidFill>
                  <a:schemeClr val="tx1"/>
                </a:solidFill>
              </a:rPr>
              <a:t>, 2014)</a:t>
            </a:r>
          </a:p>
        </p:txBody>
      </p:sp>
      <p:sp>
        <p:nvSpPr>
          <p:cNvPr id="9" name="TextBox 8">
            <a:extLst>
              <a:ext uri="{FF2B5EF4-FFF2-40B4-BE49-F238E27FC236}">
                <a16:creationId xmlns:a16="http://schemas.microsoft.com/office/drawing/2014/main" id="{C13357BF-7E35-4EB8-8FE3-EC4130A04FE1}"/>
              </a:ext>
            </a:extLst>
          </p:cNvPr>
          <p:cNvSpPr txBox="1"/>
          <p:nvPr/>
        </p:nvSpPr>
        <p:spPr>
          <a:xfrm>
            <a:off x="165464" y="135741"/>
            <a:ext cx="8373978" cy="1323439"/>
          </a:xfrm>
          <a:prstGeom prst="rect">
            <a:avLst/>
          </a:prstGeom>
          <a:solidFill>
            <a:schemeClr val="bg1">
              <a:alpha val="80000"/>
            </a:schemeClr>
          </a:solidFill>
        </p:spPr>
        <p:txBody>
          <a:bodyPr wrap="square" rtlCol="0">
            <a:spAutoFit/>
          </a:bodyPr>
          <a:lstStyle/>
          <a:p>
            <a:r>
              <a:rPr lang="en-US" sz="3200" b="1" dirty="0">
                <a:solidFill>
                  <a:schemeClr val="tx2"/>
                </a:solidFill>
              </a:rPr>
              <a:t>Information </a:t>
            </a:r>
            <a:r>
              <a:rPr lang="en-US" sz="3200" b="1" dirty="0" err="1">
                <a:solidFill>
                  <a:schemeClr val="tx2"/>
                </a:solidFill>
              </a:rPr>
              <a:t>Behaviour</a:t>
            </a:r>
            <a:r>
              <a:rPr lang="en-US" sz="3200" b="1" dirty="0">
                <a:solidFill>
                  <a:schemeClr val="tx2"/>
                </a:solidFill>
              </a:rPr>
              <a:t> Research Methods:</a:t>
            </a:r>
            <a:br>
              <a:rPr lang="en-US" sz="3200" b="1" dirty="0">
                <a:solidFill>
                  <a:schemeClr val="tx2"/>
                </a:solidFill>
              </a:rPr>
            </a:br>
            <a:r>
              <a:rPr lang="en-US" sz="2400" b="1" i="1" dirty="0">
                <a:solidFill>
                  <a:schemeClr val="tx2"/>
                </a:solidFill>
              </a:rPr>
              <a:t>JASIST, Information Research 2012-2013</a:t>
            </a:r>
            <a:br>
              <a:rPr lang="en-US" sz="2400" b="1" i="1" dirty="0">
                <a:solidFill>
                  <a:schemeClr val="tx2"/>
                </a:solidFill>
              </a:rPr>
            </a:br>
            <a:r>
              <a:rPr lang="en-US" sz="2400" b="1" i="1" dirty="0">
                <a:solidFill>
                  <a:schemeClr val="tx2"/>
                </a:solidFill>
              </a:rPr>
              <a:t>JDOC, </a:t>
            </a:r>
            <a:r>
              <a:rPr lang="en-US" sz="2400" b="1" i="1" dirty="0" err="1">
                <a:solidFill>
                  <a:schemeClr val="tx2"/>
                </a:solidFill>
              </a:rPr>
              <a:t>iConference</a:t>
            </a:r>
            <a:r>
              <a:rPr lang="en-US" sz="2400" b="1" i="1" dirty="0">
                <a:solidFill>
                  <a:schemeClr val="tx2"/>
                </a:solidFill>
              </a:rPr>
              <a:t> Proceedings 2013-2014</a:t>
            </a:r>
            <a:endParaRPr lang="en-US" sz="2400" dirty="0">
              <a:solidFill>
                <a:schemeClr val="tx2"/>
              </a:solidFill>
            </a:endParaRPr>
          </a:p>
        </p:txBody>
      </p:sp>
      <p:sp>
        <p:nvSpPr>
          <p:cNvPr id="2" name="Rectangle 1">
            <a:extLst>
              <a:ext uri="{FF2B5EF4-FFF2-40B4-BE49-F238E27FC236}">
                <a16:creationId xmlns:a16="http://schemas.microsoft.com/office/drawing/2014/main" id="{30A60CAF-BF06-476D-A0E8-6214592D2950}"/>
              </a:ext>
            </a:extLst>
          </p:cNvPr>
          <p:cNvSpPr/>
          <p:nvPr/>
        </p:nvSpPr>
        <p:spPr>
          <a:xfrm>
            <a:off x="3722914" y="4450080"/>
            <a:ext cx="6953794" cy="246221"/>
          </a:xfrm>
          <a:prstGeom prst="rect">
            <a:avLst/>
          </a:prstGeom>
        </p:spPr>
        <p:txBody>
          <a:bodyPr wrap="square">
            <a:spAutoFit/>
          </a:bodyPr>
          <a:lstStyle/>
          <a:p>
            <a:pPr marL="474534" lvl="0" indent="-474534">
              <a:spcBef>
                <a:spcPct val="20000"/>
              </a:spcBef>
              <a:defRPr/>
            </a:pPr>
            <a:r>
              <a:rPr lang="en-US" sz="1000" dirty="0" err="1">
                <a:solidFill>
                  <a:schemeClr val="bg1"/>
                </a:solidFill>
                <a:latin typeface="Arial" panose="020B0604020202020204" pitchFamily="34" charset="0"/>
                <a:ea typeface="Open Sans" pitchFamily="34" charset="0"/>
                <a:cs typeface="Arial" panose="020B0604020202020204" pitchFamily="34" charset="0"/>
              </a:rPr>
              <a:t>Image:</a:t>
            </a:r>
            <a:r>
              <a:rPr lang="en-US" sz="1000" dirty="0" err="1">
                <a:solidFill>
                  <a:schemeClr val="bg1"/>
                </a:solidFill>
                <a:hlinkClick r:id="rId5">
                  <a:extLst>
                    <a:ext uri="{A12FA001-AC4F-418D-AE19-62706E023703}">
                      <ahyp:hlinkClr xmlns:ahyp="http://schemas.microsoft.com/office/drawing/2018/hyperlinkcolor" val="tx"/>
                    </a:ext>
                  </a:extLst>
                </a:hlinkClick>
              </a:rPr>
              <a:t>https</a:t>
            </a:r>
            <a:r>
              <a:rPr lang="en-US" sz="1000" dirty="0">
                <a:solidFill>
                  <a:schemeClr val="bg1"/>
                </a:solidFill>
                <a:hlinkClick r:id="rId5">
                  <a:extLst>
                    <a:ext uri="{A12FA001-AC4F-418D-AE19-62706E023703}">
                      <ahyp:hlinkClr xmlns:ahyp="http://schemas.microsoft.com/office/drawing/2018/hyperlinkcolor" val="tx"/>
                    </a:ext>
                  </a:extLst>
                </a:hlinkClick>
              </a:rPr>
              <a:t>://www.flickr.com/photos/csb13/37236019891/</a:t>
            </a:r>
            <a:r>
              <a:rPr lang="en-US" sz="1000" dirty="0">
                <a:solidFill>
                  <a:schemeClr val="bg1"/>
                </a:solidFill>
              </a:rPr>
              <a:t>by Chris Blakeley/</a:t>
            </a:r>
            <a:r>
              <a:rPr lang="en-US" sz="1000" dirty="0">
                <a:solidFill>
                  <a:schemeClr val="bg1"/>
                </a:solidFill>
                <a:latin typeface="Arial" panose="020B0604020202020204" pitchFamily="34" charset="0"/>
                <a:cs typeface="Arial" panose="020B0604020202020204" pitchFamily="34" charset="0"/>
              </a:rPr>
              <a:t>CC BY-NC-ND 2.0</a:t>
            </a:r>
          </a:p>
        </p:txBody>
      </p:sp>
    </p:spTree>
    <p:extLst>
      <p:ext uri="{BB962C8B-B14F-4D97-AF65-F5344CB8AC3E}">
        <p14:creationId xmlns:p14="http://schemas.microsoft.com/office/powerpoint/2010/main" val="2513327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E218DA-35EA-498E-B067-00F65F9F0A75}"/>
              </a:ext>
            </a:extLst>
          </p:cNvPr>
          <p:cNvSpPr>
            <a:spLocks noGrp="1"/>
          </p:cNvSpPr>
          <p:nvPr>
            <p:ph type="body" sz="quarter" idx="12"/>
          </p:nvPr>
        </p:nvSpPr>
        <p:spPr>
          <a:xfrm>
            <a:off x="530376" y="1418206"/>
            <a:ext cx="8083248" cy="2307087"/>
          </a:xfrm>
          <a:solidFill>
            <a:schemeClr val="bg1">
              <a:alpha val="80000"/>
            </a:schemeClr>
          </a:solidFill>
        </p:spPr>
        <p:txBody>
          <a:bodyPr/>
          <a:lstStyle/>
          <a:p>
            <a:pPr marL="0" indent="0" algn="ctr">
              <a:buNone/>
            </a:pPr>
            <a:r>
              <a:rPr lang="en-US" sz="2800" dirty="0"/>
              <a:t>Qualitative and mixed-method studies are not as prevalent in information behavior studies but demonstrate a greater variety of research strategies and data collection techniques.</a:t>
            </a:r>
          </a:p>
        </p:txBody>
      </p:sp>
      <p:sp>
        <p:nvSpPr>
          <p:cNvPr id="4" name="TextBox 3">
            <a:extLst>
              <a:ext uri="{FF2B5EF4-FFF2-40B4-BE49-F238E27FC236}">
                <a16:creationId xmlns:a16="http://schemas.microsoft.com/office/drawing/2014/main" id="{BBACA5C3-728F-45D0-869E-A28A93C52D5A}"/>
              </a:ext>
            </a:extLst>
          </p:cNvPr>
          <p:cNvSpPr txBox="1"/>
          <p:nvPr/>
        </p:nvSpPr>
        <p:spPr>
          <a:xfrm>
            <a:off x="3596640" y="3317051"/>
            <a:ext cx="4963886" cy="338554"/>
          </a:xfrm>
          <a:prstGeom prst="rect">
            <a:avLst/>
          </a:prstGeom>
          <a:noFill/>
        </p:spPr>
        <p:txBody>
          <a:bodyPr wrap="square" rtlCol="0">
            <a:spAutoFit/>
          </a:bodyPr>
          <a:lstStyle/>
          <a:p>
            <a:pPr algn="r" defTabSz="685783">
              <a:defRPr/>
            </a:pPr>
            <a:r>
              <a:rPr lang="en-US" sz="1600" dirty="0">
                <a:ea typeface="Gill Sans MT" charset="0"/>
                <a:cs typeface="Gill Sans MT" charset="0"/>
              </a:rPr>
              <a:t>(</a:t>
            </a:r>
            <a:r>
              <a:rPr lang="en-US" sz="1600" dirty="0" err="1">
                <a:ea typeface="Gill Sans MT" charset="0"/>
                <a:cs typeface="Gill Sans MT" charset="0"/>
              </a:rPr>
              <a:t>Matusiak</a:t>
            </a:r>
            <a:r>
              <a:rPr lang="en-US" sz="1600" dirty="0">
                <a:ea typeface="Gill Sans MT" charset="0"/>
                <a:cs typeface="Gill Sans MT" charset="0"/>
              </a:rPr>
              <a:t>, 2017; McKechnie et al., 2002)</a:t>
            </a:r>
          </a:p>
        </p:txBody>
      </p:sp>
      <p:sp>
        <p:nvSpPr>
          <p:cNvPr id="2" name="Rectangle 1">
            <a:extLst>
              <a:ext uri="{FF2B5EF4-FFF2-40B4-BE49-F238E27FC236}">
                <a16:creationId xmlns:a16="http://schemas.microsoft.com/office/drawing/2014/main" id="{6E8293A8-629E-4569-AE83-F3814917BB38}"/>
              </a:ext>
            </a:extLst>
          </p:cNvPr>
          <p:cNvSpPr/>
          <p:nvPr/>
        </p:nvSpPr>
        <p:spPr>
          <a:xfrm>
            <a:off x="0" y="4434018"/>
            <a:ext cx="6858000" cy="246221"/>
          </a:xfrm>
          <a:prstGeom prst="rect">
            <a:avLst/>
          </a:prstGeom>
        </p:spPr>
        <p:txBody>
          <a:bodyPr wrap="square">
            <a:spAutoFit/>
          </a:bodyPr>
          <a:lstStyle/>
          <a:p>
            <a:pPr lvl="0">
              <a:defRPr/>
            </a:pPr>
            <a:r>
              <a:rPr lang="en-GB" sz="1000" dirty="0">
                <a:solidFill>
                  <a:schemeClr val="bg1"/>
                </a:solidFill>
                <a:latin typeface="Arial" panose="020B0604020202020204" pitchFamily="34" charset="0"/>
                <a:cs typeface="Arial" panose="020B0604020202020204" pitchFamily="34" charset="0"/>
              </a:rPr>
              <a:t>Image:</a:t>
            </a:r>
            <a:r>
              <a:rPr lang="en-US" sz="1000" dirty="0">
                <a:solidFill>
                  <a:schemeClr val="bg1"/>
                </a:solidFill>
                <a:hlinkClick r:id="rId5">
                  <a:extLst>
                    <a:ext uri="{A12FA001-AC4F-418D-AE19-62706E023703}">
                      <ahyp:hlinkClr xmlns:ahyp="http://schemas.microsoft.com/office/drawing/2018/hyperlinkcolor" val="tx"/>
                    </a:ext>
                  </a:extLst>
                </a:hlinkClick>
              </a:rPr>
              <a:t>https://www.flickr.com/photos/gawthrop/8274121366/</a:t>
            </a:r>
            <a:r>
              <a:rPr lang="en-US" sz="1000" dirty="0">
                <a:solidFill>
                  <a:schemeClr val="bg1"/>
                </a:solidFill>
              </a:rPr>
              <a:t>by Peter </a:t>
            </a:r>
            <a:r>
              <a:rPr lang="en-US" sz="1000" dirty="0" err="1">
                <a:solidFill>
                  <a:schemeClr val="bg1"/>
                </a:solidFill>
              </a:rPr>
              <a:t>Gawthrop</a:t>
            </a:r>
            <a:r>
              <a:rPr lang="en-US" sz="1000" dirty="0">
                <a:solidFill>
                  <a:schemeClr val="bg1"/>
                </a:solidFill>
              </a:rPr>
              <a:t>/</a:t>
            </a:r>
            <a:r>
              <a:rPr lang="en-US" sz="1000" dirty="0">
                <a:solidFill>
                  <a:schemeClr val="bg1"/>
                </a:solidFill>
                <a:latin typeface="Arial" panose="020B0604020202020204" pitchFamily="34" charset="0"/>
                <a:cs typeface="Arial" panose="020B0604020202020204" pitchFamily="34" charset="0"/>
              </a:rPr>
              <a:t>CC BY-NC 2.0</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482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8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E335A3-F0C9-4EE2-8072-1A7C0F3B4B0C}"/>
              </a:ext>
            </a:extLst>
          </p:cNvPr>
          <p:cNvSpPr>
            <a:spLocks noGrp="1"/>
          </p:cNvSpPr>
          <p:nvPr>
            <p:ph type="body" sz="quarter" idx="13"/>
          </p:nvPr>
        </p:nvSpPr>
        <p:spPr>
          <a:xfrm>
            <a:off x="0" y="253779"/>
            <a:ext cx="7945120" cy="572101"/>
          </a:xfrm>
          <a:solidFill>
            <a:schemeClr val="bg1">
              <a:alpha val="80000"/>
            </a:schemeClr>
          </a:solidFill>
        </p:spPr>
        <p:txBody>
          <a:bodyPr/>
          <a:lstStyle/>
          <a:p>
            <a:r>
              <a:rPr lang="en-US" sz="3000" dirty="0">
                <a:latin typeface="Calibri" panose="020F0502020204030204" pitchFamily="34" charset="0"/>
                <a:cs typeface="Calibri" panose="020F0502020204030204" pitchFamily="34" charset="0"/>
              </a:rPr>
              <a:t>Call for Qualitative and Mixed Methods Research</a:t>
            </a:r>
          </a:p>
        </p:txBody>
      </p:sp>
      <p:sp>
        <p:nvSpPr>
          <p:cNvPr id="3" name="Text Placeholder 2">
            <a:extLst>
              <a:ext uri="{FF2B5EF4-FFF2-40B4-BE49-F238E27FC236}">
                <a16:creationId xmlns:a16="http://schemas.microsoft.com/office/drawing/2014/main" id="{30F04234-A7A9-405B-97DC-AD99E88DD6C1}"/>
              </a:ext>
            </a:extLst>
          </p:cNvPr>
          <p:cNvSpPr>
            <a:spLocks noGrp="1"/>
          </p:cNvSpPr>
          <p:nvPr>
            <p:ph type="body" sz="quarter" idx="14"/>
          </p:nvPr>
        </p:nvSpPr>
        <p:spPr>
          <a:xfrm>
            <a:off x="0" y="825880"/>
            <a:ext cx="7945120" cy="3309798"/>
          </a:xfrm>
          <a:solidFill>
            <a:schemeClr val="bg1">
              <a:alpha val="80000"/>
            </a:schemeClr>
          </a:solidFill>
        </p:spPr>
        <p:txBody>
          <a:bodyPr/>
          <a:lstStyle/>
          <a:p>
            <a:r>
              <a:rPr lang="en-US" sz="2400" dirty="0">
                <a:latin typeface="Calibri" panose="020F0502020204030204" pitchFamily="34" charset="0"/>
                <a:cs typeface="Calibri" panose="020F0502020204030204" pitchFamily="34" charset="0"/>
              </a:rPr>
              <a:t>Rich data and thick description</a:t>
            </a:r>
          </a:p>
          <a:p>
            <a:r>
              <a:rPr lang="en-US" sz="2400" dirty="0">
                <a:latin typeface="Calibri" panose="020F0502020204030204" pitchFamily="34" charset="0"/>
                <a:cs typeface="Calibri" panose="020F0502020204030204" pitchFamily="34" charset="0"/>
              </a:rPr>
              <a:t>Answer how and why questions</a:t>
            </a:r>
          </a:p>
          <a:p>
            <a:r>
              <a:rPr lang="en-US" sz="2400" dirty="0">
                <a:latin typeface="Calibri" panose="020F0502020204030204" pitchFamily="34" charset="0"/>
                <a:cs typeface="Calibri" panose="020F0502020204030204" pitchFamily="34" charset="0"/>
              </a:rPr>
              <a:t>Can support decision-making for resources and programs</a:t>
            </a:r>
          </a:p>
          <a:p>
            <a:r>
              <a:rPr lang="en-US" sz="2400" dirty="0">
                <a:latin typeface="Calibri" panose="020F0502020204030204" pitchFamily="34" charset="0"/>
                <a:cs typeface="Calibri" panose="020F0502020204030204" pitchFamily="34" charset="0"/>
              </a:rPr>
              <a:t>Strategic planning from a user perspective</a:t>
            </a:r>
          </a:p>
          <a:p>
            <a:r>
              <a:rPr lang="en-US" sz="2400" dirty="0">
                <a:latin typeface="Calibri" panose="020F0502020204030204" pitchFamily="34" charset="0"/>
                <a:cs typeface="Calibri" panose="020F0502020204030204" pitchFamily="34" charset="0"/>
              </a:rPr>
              <a:t>Can help motivate and increase buy-in for change</a:t>
            </a:r>
          </a:p>
          <a:p>
            <a:r>
              <a:rPr lang="en-US" sz="2400" dirty="0">
                <a:latin typeface="Calibri" panose="020F0502020204030204" pitchFamily="34" charset="0"/>
                <a:cs typeface="Calibri" panose="020F0502020204030204" pitchFamily="34" charset="0"/>
              </a:rPr>
              <a:t>Provides opportunity to build relationships</a:t>
            </a:r>
          </a:p>
          <a:p>
            <a:endParaRPr lang="en-US" sz="2100" dirty="0">
              <a:latin typeface="Calibri" panose="020F0502020204030204" pitchFamily="34" charset="0"/>
              <a:cs typeface="Calibri" panose="020F0502020204030204" pitchFamily="34" charset="0"/>
            </a:endParaRPr>
          </a:p>
          <a:p>
            <a:pPr marL="0" indent="0" algn="r">
              <a:buNone/>
            </a:pPr>
            <a:r>
              <a:rPr lang="en-US" sz="1500" dirty="0">
                <a:latin typeface="Calibri" panose="020F0502020204030204" pitchFamily="34" charset="0"/>
                <a:cs typeface="Calibri" panose="020F0502020204030204" pitchFamily="34" charset="0"/>
              </a:rPr>
              <a:t>(Connaway &amp; Radford, 2017; Asher &amp; Miller, 2011)</a:t>
            </a:r>
          </a:p>
          <a:p>
            <a:endParaRPr lang="en-US" sz="2100" b="1" dirty="0">
              <a:solidFill>
                <a:schemeClr val="bg1"/>
              </a:solidFill>
            </a:endParaRPr>
          </a:p>
        </p:txBody>
      </p:sp>
      <p:sp>
        <p:nvSpPr>
          <p:cNvPr id="4" name="Rectangle 3">
            <a:extLst>
              <a:ext uri="{FF2B5EF4-FFF2-40B4-BE49-F238E27FC236}">
                <a16:creationId xmlns:a16="http://schemas.microsoft.com/office/drawing/2014/main" id="{FB9621FE-5AFB-4D14-8274-322B984E1B82}"/>
              </a:ext>
            </a:extLst>
          </p:cNvPr>
          <p:cNvSpPr/>
          <p:nvPr/>
        </p:nvSpPr>
        <p:spPr>
          <a:xfrm>
            <a:off x="0" y="4357449"/>
            <a:ext cx="6075680" cy="246221"/>
          </a:xfrm>
          <a:prstGeom prst="rect">
            <a:avLst/>
          </a:prstGeom>
        </p:spPr>
        <p:txBody>
          <a:bodyPr wrap="square">
            <a:spAutoFit/>
          </a:bodyPr>
          <a:lstStyle/>
          <a:p>
            <a:r>
              <a:rPr lang="en-US" sz="1000" dirty="0">
                <a:solidFill>
                  <a:schemeClr val="bg1"/>
                </a:solidFill>
                <a:latin typeface="Arial" panose="020B0604020202020204" pitchFamily="34" charset="0"/>
                <a:cs typeface="Arial" panose="020B0604020202020204" pitchFamily="34" charset="0"/>
              </a:rPr>
              <a:t>Image: </a:t>
            </a:r>
            <a:r>
              <a:rPr lang="en-US" sz="1000" dirty="0">
                <a:solidFill>
                  <a:schemeClr val="bg1"/>
                </a:solidFill>
                <a:hlinkClick r:id="rId5">
                  <a:extLst>
                    <a:ext uri="{A12FA001-AC4F-418D-AE19-62706E023703}">
                      <ahyp:hlinkClr xmlns:ahyp="http://schemas.microsoft.com/office/drawing/2018/hyperlinkcolor" val="tx"/>
                    </a:ext>
                  </a:extLst>
                </a:hlinkClick>
              </a:rPr>
              <a:t>https://www.flickr.com/photos/ihardlyflickr/2253071281/</a:t>
            </a:r>
            <a:r>
              <a:rPr lang="en-US" sz="1000" dirty="0">
                <a:solidFill>
                  <a:schemeClr val="bg1"/>
                </a:solidFill>
              </a:rPr>
              <a:t> by Mason Bryant/</a:t>
            </a:r>
            <a:r>
              <a:rPr lang="en-US" sz="1000" dirty="0">
                <a:solidFill>
                  <a:schemeClr val="bg1"/>
                </a:solidFill>
                <a:latin typeface="Arial" panose="020B0604020202020204" pitchFamily="34" charset="0"/>
                <a:cs typeface="Arial" panose="020B0604020202020204" pitchFamily="34" charset="0"/>
              </a:rPr>
              <a:t>CC BY-SA 2.0</a:t>
            </a:r>
          </a:p>
        </p:txBody>
      </p:sp>
    </p:spTree>
    <p:extLst>
      <p:ext uri="{BB962C8B-B14F-4D97-AF65-F5344CB8AC3E}">
        <p14:creationId xmlns:p14="http://schemas.microsoft.com/office/powerpoint/2010/main" val="2075851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D1991F-9EFA-4BC5-938D-F6941F933156}"/>
              </a:ext>
            </a:extLst>
          </p:cNvPr>
          <p:cNvSpPr txBox="1"/>
          <p:nvPr/>
        </p:nvSpPr>
        <p:spPr>
          <a:xfrm>
            <a:off x="8004" y="3087047"/>
            <a:ext cx="2142804" cy="923330"/>
          </a:xfrm>
          <a:prstGeom prst="rect">
            <a:avLst/>
          </a:prstGeom>
          <a:solidFill>
            <a:schemeClr val="bg1">
              <a:alpha val="65000"/>
            </a:schemeClr>
          </a:solidFill>
        </p:spPr>
        <p:txBody>
          <a:bodyPr wrap="square" rtlCol="0">
            <a:spAutoFit/>
          </a:bodyPr>
          <a:lstStyle/>
          <a:p>
            <a:pPr algn="ctr"/>
            <a:r>
              <a:rPr lang="en-US" sz="1200" b="1"/>
              <a:t>Lynn </a:t>
            </a:r>
            <a:r>
              <a:rPr lang="en-US" sz="1200" b="1" err="1"/>
              <a:t>Silipigni</a:t>
            </a:r>
            <a:r>
              <a:rPr lang="en-US" sz="1200" b="1"/>
              <a:t> </a:t>
            </a:r>
            <a:r>
              <a:rPr lang="en-US" sz="1200" b="1" err="1"/>
              <a:t>Connaway</a:t>
            </a:r>
            <a:endParaRPr lang="en-US" sz="1200" b="1"/>
          </a:p>
          <a:p>
            <a:pPr algn="ctr"/>
            <a:r>
              <a:rPr lang="en-US" sz="1050">
                <a:solidFill>
                  <a:schemeClr val="tx1">
                    <a:lumMod val="50000"/>
                    <a:lumOff val="50000"/>
                  </a:schemeClr>
                </a:solidFill>
              </a:rPr>
              <a:t>Director of Library Trends </a:t>
            </a:r>
            <a:br>
              <a:rPr lang="en-US" sz="1050">
                <a:solidFill>
                  <a:schemeClr val="tx1">
                    <a:lumMod val="50000"/>
                    <a:lumOff val="50000"/>
                  </a:schemeClr>
                </a:solidFill>
              </a:rPr>
            </a:br>
            <a:r>
              <a:rPr lang="en-US" sz="1050">
                <a:solidFill>
                  <a:schemeClr val="tx1">
                    <a:lumMod val="50000"/>
                    <a:lumOff val="50000"/>
                  </a:schemeClr>
                </a:solidFill>
              </a:rPr>
              <a:t>and User Research</a:t>
            </a:r>
          </a:p>
          <a:p>
            <a:pPr algn="ctr"/>
            <a:r>
              <a:rPr lang="en-US" sz="1050">
                <a:solidFill>
                  <a:schemeClr val="tx1">
                    <a:lumMod val="50000"/>
                    <a:lumOff val="50000"/>
                  </a:schemeClr>
                </a:solidFill>
                <a:hlinkClick r:id="rId3"/>
              </a:rPr>
              <a:t>connawal@oclc.org</a:t>
            </a:r>
            <a:endParaRPr lang="en-US" sz="1050">
              <a:solidFill>
                <a:schemeClr val="tx1">
                  <a:lumMod val="50000"/>
                  <a:lumOff val="50000"/>
                </a:schemeClr>
              </a:solidFill>
            </a:endParaRPr>
          </a:p>
          <a:p>
            <a:pPr algn="ctr"/>
            <a:r>
              <a:rPr lang="en-US" sz="1050">
                <a:solidFill>
                  <a:schemeClr val="tx1">
                    <a:lumMod val="50000"/>
                    <a:lumOff val="50000"/>
                  </a:schemeClr>
                </a:solidFill>
              </a:rPr>
              <a:t>@</a:t>
            </a:r>
            <a:r>
              <a:rPr lang="en-US" sz="1050" err="1">
                <a:solidFill>
                  <a:schemeClr val="tx1">
                    <a:lumMod val="50000"/>
                    <a:lumOff val="50000"/>
                  </a:schemeClr>
                </a:solidFill>
              </a:rPr>
              <a:t>LynnConnaway</a:t>
            </a:r>
            <a:endParaRPr lang="en-US" sz="1050">
              <a:solidFill>
                <a:schemeClr val="tx1">
                  <a:lumMod val="50000"/>
                  <a:lumOff val="50000"/>
                </a:schemeClr>
              </a:solidFill>
            </a:endParaRPr>
          </a:p>
        </p:txBody>
      </p:sp>
      <p:sp>
        <p:nvSpPr>
          <p:cNvPr id="5" name="TextBox 4">
            <a:extLst>
              <a:ext uri="{FF2B5EF4-FFF2-40B4-BE49-F238E27FC236}">
                <a16:creationId xmlns:a16="http://schemas.microsoft.com/office/drawing/2014/main" id="{CECEF98C-4EB1-4437-A934-C8EB9E1F9BFD}"/>
              </a:ext>
            </a:extLst>
          </p:cNvPr>
          <p:cNvSpPr txBox="1"/>
          <p:nvPr/>
        </p:nvSpPr>
        <p:spPr>
          <a:xfrm>
            <a:off x="5647384" y="3087047"/>
            <a:ext cx="1575413" cy="907941"/>
          </a:xfrm>
          <a:prstGeom prst="rect">
            <a:avLst/>
          </a:prstGeom>
          <a:noFill/>
        </p:spPr>
        <p:txBody>
          <a:bodyPr wrap="square" rtlCol="0" anchor="t">
            <a:spAutoFit/>
          </a:bodyPr>
          <a:lstStyle/>
          <a:p>
            <a:pPr algn="ctr"/>
            <a:r>
              <a:rPr lang="en-US" sz="1200" b="1" dirty="0"/>
              <a:t>Peggy Gallagher</a:t>
            </a:r>
          </a:p>
          <a:p>
            <a:pPr algn="ctr"/>
            <a:r>
              <a:rPr lang="en-US" sz="1050">
                <a:solidFill>
                  <a:schemeClr val="tx1">
                    <a:lumMod val="50000"/>
                    <a:lumOff val="50000"/>
                  </a:schemeClr>
                </a:solidFill>
              </a:rPr>
              <a:t>Market Analysis Manager</a:t>
            </a:r>
            <a:endParaRPr lang="en-US" sz="1050" dirty="0">
              <a:solidFill>
                <a:schemeClr val="tx1">
                  <a:lumMod val="50000"/>
                  <a:lumOff val="50000"/>
                </a:schemeClr>
              </a:solidFill>
              <a:cs typeface="Arial"/>
            </a:endParaRPr>
          </a:p>
          <a:p>
            <a:pPr algn="ctr"/>
            <a:r>
              <a:rPr lang="en-US" sz="1000" dirty="0">
                <a:cs typeface="Arial"/>
                <a:hlinkClick r:id="rId4"/>
              </a:rPr>
              <a:t>gallaghp@oclc.org</a:t>
            </a:r>
            <a:endParaRPr lang="en-US" sz="1013">
              <a:cs typeface="Arial"/>
            </a:endParaRPr>
          </a:p>
          <a:p>
            <a:pPr algn="ctr"/>
            <a:r>
              <a:rPr lang="en-US" sz="1000">
                <a:cs typeface="Arial"/>
              </a:rPr>
              <a:t>@PeggyGal1</a:t>
            </a:r>
          </a:p>
        </p:txBody>
      </p:sp>
      <p:sp>
        <p:nvSpPr>
          <p:cNvPr id="8" name="TextBox 7">
            <a:extLst>
              <a:ext uri="{FF2B5EF4-FFF2-40B4-BE49-F238E27FC236}">
                <a16:creationId xmlns:a16="http://schemas.microsoft.com/office/drawing/2014/main" id="{59FD5023-08B4-472B-BA67-818445C0218F}"/>
              </a:ext>
            </a:extLst>
          </p:cNvPr>
          <p:cNvSpPr txBox="1"/>
          <p:nvPr/>
        </p:nvSpPr>
        <p:spPr>
          <a:xfrm>
            <a:off x="2117606" y="3087047"/>
            <a:ext cx="1469542" cy="923330"/>
          </a:xfrm>
          <a:prstGeom prst="rect">
            <a:avLst/>
          </a:prstGeom>
          <a:noFill/>
        </p:spPr>
        <p:txBody>
          <a:bodyPr wrap="square" rtlCol="0" anchor="t">
            <a:spAutoFit/>
          </a:bodyPr>
          <a:lstStyle/>
          <a:p>
            <a:pPr algn="ctr"/>
            <a:r>
              <a:rPr lang="en-US" sz="1200" b="1"/>
              <a:t>Christopher Cyr</a:t>
            </a:r>
          </a:p>
          <a:p>
            <a:pPr algn="ctr"/>
            <a:r>
              <a:rPr lang="en-US" sz="1050">
                <a:solidFill>
                  <a:schemeClr val="tx1">
                    <a:lumMod val="50000"/>
                    <a:lumOff val="50000"/>
                  </a:schemeClr>
                </a:solidFill>
              </a:rPr>
              <a:t>Associate Research Scientist</a:t>
            </a:r>
            <a:endParaRPr lang="en-US" sz="1050" dirty="0">
              <a:solidFill>
                <a:schemeClr val="tx1">
                  <a:lumMod val="50000"/>
                  <a:lumOff val="50000"/>
                </a:schemeClr>
              </a:solidFill>
              <a:cs typeface="Arial"/>
            </a:endParaRPr>
          </a:p>
          <a:p>
            <a:pPr algn="ctr"/>
            <a:r>
              <a:rPr lang="en-US" sz="1050" dirty="0">
                <a:solidFill>
                  <a:schemeClr val="tx1">
                    <a:lumMod val="50000"/>
                    <a:lumOff val="50000"/>
                  </a:schemeClr>
                </a:solidFill>
                <a:cs typeface="Arial"/>
                <a:hlinkClick r:id="rId5"/>
              </a:rPr>
              <a:t>cyrc@oclc.org</a:t>
            </a:r>
            <a:endParaRPr lang="en-US" sz="1050" dirty="0">
              <a:solidFill>
                <a:schemeClr val="tx1">
                  <a:lumMod val="50000"/>
                  <a:lumOff val="50000"/>
                </a:schemeClr>
              </a:solidFill>
              <a:cs typeface="Arial"/>
            </a:endParaRPr>
          </a:p>
          <a:p>
            <a:pPr algn="ctr"/>
            <a:r>
              <a:rPr lang="en-US" sz="1050" dirty="0">
                <a:solidFill>
                  <a:schemeClr val="tx1">
                    <a:lumMod val="50000"/>
                    <a:lumOff val="50000"/>
                  </a:schemeClr>
                </a:solidFill>
                <a:cs typeface="Arial"/>
              </a:rPr>
              <a:t>@ChrisCyr19</a:t>
            </a:r>
          </a:p>
        </p:txBody>
      </p:sp>
      <p:sp>
        <p:nvSpPr>
          <p:cNvPr id="9" name="TextBox 8">
            <a:extLst>
              <a:ext uri="{FF2B5EF4-FFF2-40B4-BE49-F238E27FC236}">
                <a16:creationId xmlns:a16="http://schemas.microsoft.com/office/drawing/2014/main" id="{CFD19F4D-923B-44C3-A893-8DCA2585ECD3}"/>
              </a:ext>
            </a:extLst>
          </p:cNvPr>
          <p:cNvSpPr txBox="1"/>
          <p:nvPr/>
        </p:nvSpPr>
        <p:spPr>
          <a:xfrm>
            <a:off x="7456157" y="3087047"/>
            <a:ext cx="1471436" cy="923330"/>
          </a:xfrm>
          <a:prstGeom prst="rect">
            <a:avLst/>
          </a:prstGeom>
          <a:noFill/>
        </p:spPr>
        <p:txBody>
          <a:bodyPr wrap="square" rtlCol="0" anchor="t">
            <a:spAutoFit/>
          </a:bodyPr>
          <a:lstStyle/>
          <a:p>
            <a:pPr algn="ctr"/>
            <a:r>
              <a:rPr lang="en-US" sz="1200" b="1"/>
              <a:t>Erin Hood</a:t>
            </a:r>
          </a:p>
          <a:p>
            <a:pPr algn="ctr"/>
            <a:r>
              <a:rPr lang="en-US" sz="1050">
                <a:solidFill>
                  <a:schemeClr val="tx1">
                    <a:lumMod val="50000"/>
                    <a:lumOff val="50000"/>
                  </a:schemeClr>
                </a:solidFill>
              </a:rPr>
              <a:t>Research Support Specialist</a:t>
            </a:r>
            <a:endParaRPr lang="en-US" sz="1050" dirty="0">
              <a:solidFill>
                <a:schemeClr val="tx1">
                  <a:lumMod val="50000"/>
                  <a:lumOff val="50000"/>
                </a:schemeClr>
              </a:solidFill>
              <a:cs typeface="Arial"/>
            </a:endParaRPr>
          </a:p>
          <a:p>
            <a:pPr algn="ctr"/>
            <a:r>
              <a:rPr lang="en-US" sz="1050" dirty="0">
                <a:solidFill>
                  <a:schemeClr val="tx1">
                    <a:lumMod val="50000"/>
                    <a:lumOff val="50000"/>
                  </a:schemeClr>
                </a:solidFill>
                <a:cs typeface="Arial"/>
                <a:hlinkClick r:id="rId6"/>
              </a:rPr>
              <a:t>hoode@oclc.org</a:t>
            </a:r>
            <a:endParaRPr lang="en-US" sz="1050" dirty="0">
              <a:solidFill>
                <a:schemeClr val="tx1">
                  <a:lumMod val="50000"/>
                  <a:lumOff val="50000"/>
                </a:schemeClr>
              </a:solidFill>
              <a:cs typeface="Arial"/>
            </a:endParaRPr>
          </a:p>
          <a:p>
            <a:pPr algn="ctr"/>
            <a:r>
              <a:rPr lang="en-US" sz="1050" dirty="0">
                <a:solidFill>
                  <a:schemeClr val="tx1">
                    <a:lumMod val="50000"/>
                    <a:lumOff val="50000"/>
                  </a:schemeClr>
                </a:solidFill>
                <a:cs typeface="Arial"/>
              </a:rPr>
              <a:t>@ErinMHood1</a:t>
            </a:r>
          </a:p>
        </p:txBody>
      </p:sp>
      <p:sp>
        <p:nvSpPr>
          <p:cNvPr id="10" name="TextBox 9">
            <a:extLst>
              <a:ext uri="{FF2B5EF4-FFF2-40B4-BE49-F238E27FC236}">
                <a16:creationId xmlns:a16="http://schemas.microsoft.com/office/drawing/2014/main" id="{C9116A57-7266-4C2D-BD59-0129EE9DC8AA}"/>
              </a:ext>
            </a:extLst>
          </p:cNvPr>
          <p:cNvSpPr txBox="1"/>
          <p:nvPr/>
        </p:nvSpPr>
        <p:spPr>
          <a:xfrm>
            <a:off x="3891919" y="3087047"/>
            <a:ext cx="1575417" cy="923330"/>
          </a:xfrm>
          <a:prstGeom prst="rect">
            <a:avLst/>
          </a:prstGeom>
          <a:noFill/>
        </p:spPr>
        <p:txBody>
          <a:bodyPr wrap="square" rtlCol="0" anchor="t">
            <a:spAutoFit/>
          </a:bodyPr>
          <a:lstStyle/>
          <a:p>
            <a:pPr algn="ctr"/>
            <a:r>
              <a:rPr lang="en-US" sz="1200" b="1"/>
              <a:t>Brittany Brannon</a:t>
            </a:r>
          </a:p>
          <a:p>
            <a:pPr algn="ctr"/>
            <a:r>
              <a:rPr lang="en-US" sz="1050">
                <a:solidFill>
                  <a:schemeClr val="tx1">
                    <a:lumMod val="50000"/>
                    <a:lumOff val="50000"/>
                  </a:schemeClr>
                </a:solidFill>
              </a:rPr>
              <a:t>Research</a:t>
            </a:r>
            <a:endParaRPr lang="en-US" sz="1050" dirty="0">
              <a:solidFill>
                <a:schemeClr val="tx1">
                  <a:lumMod val="50000"/>
                  <a:lumOff val="50000"/>
                </a:schemeClr>
              </a:solidFill>
              <a:cs typeface="Arial"/>
            </a:endParaRPr>
          </a:p>
          <a:p>
            <a:pPr algn="ctr"/>
            <a:r>
              <a:rPr lang="en-US" sz="1050">
                <a:solidFill>
                  <a:schemeClr val="tx1">
                    <a:lumMod val="50000"/>
                    <a:lumOff val="50000"/>
                  </a:schemeClr>
                </a:solidFill>
              </a:rPr>
              <a:t>Support Specialist</a:t>
            </a:r>
          </a:p>
          <a:p>
            <a:pPr algn="ctr"/>
            <a:r>
              <a:rPr lang="en-US" sz="1050" dirty="0">
                <a:solidFill>
                  <a:schemeClr val="tx1">
                    <a:lumMod val="50000"/>
                    <a:lumOff val="50000"/>
                  </a:schemeClr>
                </a:solidFill>
                <a:hlinkClick r:id="rId7"/>
              </a:rPr>
              <a:t>brannonb</a:t>
            </a:r>
            <a:r>
              <a:rPr lang="en-US" sz="1050" dirty="0">
                <a:solidFill>
                  <a:schemeClr val="tx1">
                    <a:lumMod val="50000"/>
                    <a:lumOff val="50000"/>
                  </a:schemeClr>
                </a:solidFill>
                <a:cs typeface="Arial"/>
                <a:hlinkClick r:id="rId7"/>
              </a:rPr>
              <a:t>@oclc.org</a:t>
            </a:r>
            <a:endParaRPr lang="en-US" sz="1050">
              <a:solidFill>
                <a:schemeClr val="tx1">
                  <a:lumMod val="50000"/>
                  <a:lumOff val="50000"/>
                </a:schemeClr>
              </a:solidFill>
              <a:cs typeface="Arial"/>
            </a:endParaRPr>
          </a:p>
          <a:p>
            <a:pPr algn="ctr"/>
            <a:endParaRPr lang="en-US" sz="1050" dirty="0">
              <a:solidFill>
                <a:schemeClr val="tx1">
                  <a:lumMod val="50000"/>
                  <a:lumOff val="50000"/>
                </a:schemeClr>
              </a:solidFill>
              <a:cs typeface="Arial"/>
            </a:endParaRPr>
          </a:p>
        </p:txBody>
      </p:sp>
      <p:sp>
        <p:nvSpPr>
          <p:cNvPr id="11" name="TextBox 10">
            <a:extLst>
              <a:ext uri="{FF2B5EF4-FFF2-40B4-BE49-F238E27FC236}">
                <a16:creationId xmlns:a16="http://schemas.microsoft.com/office/drawing/2014/main" id="{7A440A2F-53BB-49FC-93C6-2BCCBE7492A9}"/>
              </a:ext>
            </a:extLst>
          </p:cNvPr>
          <p:cNvSpPr txBox="1"/>
          <p:nvPr/>
        </p:nvSpPr>
        <p:spPr>
          <a:xfrm>
            <a:off x="335902" y="284930"/>
            <a:ext cx="3918857" cy="584775"/>
          </a:xfrm>
          <a:prstGeom prst="rect">
            <a:avLst/>
          </a:prstGeom>
          <a:noFill/>
        </p:spPr>
        <p:txBody>
          <a:bodyPr wrap="square" rtlCol="0">
            <a:spAutoFit/>
          </a:bodyPr>
          <a:lstStyle/>
          <a:p>
            <a:r>
              <a:rPr lang="en-US" sz="3200" b="1" dirty="0">
                <a:solidFill>
                  <a:schemeClr val="accent2"/>
                </a:solidFill>
              </a:rPr>
              <a:t>Research team</a:t>
            </a:r>
          </a:p>
        </p:txBody>
      </p:sp>
      <p:pic>
        <p:nvPicPr>
          <p:cNvPr id="13" name="Picture 12" descr="A person wearing glasses and a blue shirt&#10;&#10;Description automatically generated">
            <a:extLst>
              <a:ext uri="{FF2B5EF4-FFF2-40B4-BE49-F238E27FC236}">
                <a16:creationId xmlns:a16="http://schemas.microsoft.com/office/drawing/2014/main" id="{B9E9AEE0-E2F3-4695-8128-BA745C3FF3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58" t="6027" r="8655" b="6027"/>
          <a:stretch/>
        </p:blipFill>
        <p:spPr>
          <a:xfrm>
            <a:off x="5679388" y="1442932"/>
            <a:ext cx="1511405" cy="1511405"/>
          </a:xfrm>
          <a:prstGeom prst="ellipse">
            <a:avLst/>
          </a:prstGeom>
        </p:spPr>
      </p:pic>
      <p:pic>
        <p:nvPicPr>
          <p:cNvPr id="20" name="Picture 19" descr="A person smiling for the camera&#10;&#10;Description automatically generated">
            <a:extLst>
              <a:ext uri="{FF2B5EF4-FFF2-40B4-BE49-F238E27FC236}">
                <a16:creationId xmlns:a16="http://schemas.microsoft.com/office/drawing/2014/main" id="{6A9EDE44-B0EE-4DEE-A519-3779A598C16E}"/>
              </a:ext>
            </a:extLst>
          </p:cNvPr>
          <p:cNvPicPr>
            <a:picLocks noChangeAspect="1"/>
          </p:cNvPicPr>
          <p:nvPr/>
        </p:nvPicPr>
        <p:blipFill rotWithShape="1">
          <a:blip r:embed="rId9">
            <a:extLst>
              <a:ext uri="{28A0092B-C50C-407E-A947-70E740481C1C}">
                <a14:useLocalDpi xmlns:a14="http://schemas.microsoft.com/office/drawing/2010/main" val="0"/>
              </a:ext>
            </a:extLst>
          </a:blip>
          <a:srcRect t="3203" b="3203"/>
          <a:stretch/>
        </p:blipFill>
        <p:spPr>
          <a:xfrm>
            <a:off x="323704" y="1442932"/>
            <a:ext cx="1511405" cy="1511405"/>
          </a:xfrm>
          <a:prstGeom prst="ellipse">
            <a:avLst/>
          </a:prstGeom>
        </p:spPr>
      </p:pic>
      <p:pic>
        <p:nvPicPr>
          <p:cNvPr id="6" name="Picture 5" descr="A person standing in front of a window posing for the camera&#10;&#10;Description automatically generated">
            <a:extLst>
              <a:ext uri="{FF2B5EF4-FFF2-40B4-BE49-F238E27FC236}">
                <a16:creationId xmlns:a16="http://schemas.microsoft.com/office/drawing/2014/main" id="{DCD1154C-86B2-467F-9860-C551A107851C}"/>
              </a:ext>
            </a:extLst>
          </p:cNvPr>
          <p:cNvPicPr>
            <a:picLocks noChangeAspect="1"/>
          </p:cNvPicPr>
          <p:nvPr/>
        </p:nvPicPr>
        <p:blipFill rotWithShape="1">
          <a:blip r:embed="rId10">
            <a:extLst>
              <a:ext uri="{28A0092B-C50C-407E-A947-70E740481C1C}">
                <a14:useLocalDpi xmlns:a14="http://schemas.microsoft.com/office/drawing/2010/main" val="0"/>
              </a:ext>
            </a:extLst>
          </a:blip>
          <a:srcRect l="5596" t="2829" r="9609" b="2829"/>
          <a:stretch/>
        </p:blipFill>
        <p:spPr>
          <a:xfrm>
            <a:off x="2117606" y="1442932"/>
            <a:ext cx="1511405" cy="1511405"/>
          </a:xfrm>
          <a:prstGeom prst="ellipse">
            <a:avLst/>
          </a:prstGeom>
        </p:spPr>
      </p:pic>
      <p:pic>
        <p:nvPicPr>
          <p:cNvPr id="15" name="Picture 14" descr="A person smiling for the camera&#10;&#10;Description automatically generated">
            <a:extLst>
              <a:ext uri="{FF2B5EF4-FFF2-40B4-BE49-F238E27FC236}">
                <a16:creationId xmlns:a16="http://schemas.microsoft.com/office/drawing/2014/main" id="{CDF083FB-A6A6-4D3C-8290-6788863F1C47}"/>
              </a:ext>
            </a:extLst>
          </p:cNvPr>
          <p:cNvPicPr>
            <a:picLocks noChangeAspect="1"/>
          </p:cNvPicPr>
          <p:nvPr/>
        </p:nvPicPr>
        <p:blipFill rotWithShape="1">
          <a:blip r:embed="rId11">
            <a:extLst>
              <a:ext uri="{28A0092B-C50C-407E-A947-70E740481C1C}">
                <a14:useLocalDpi xmlns:a14="http://schemas.microsoft.com/office/drawing/2010/main" val="0"/>
              </a:ext>
            </a:extLst>
          </a:blip>
          <a:srcRect l="6392" t="1973" r="4374" b="1973"/>
          <a:stretch/>
        </p:blipFill>
        <p:spPr>
          <a:xfrm>
            <a:off x="3923925" y="1442932"/>
            <a:ext cx="1511405" cy="1511405"/>
          </a:xfrm>
          <a:prstGeom prst="ellipse">
            <a:avLst/>
          </a:prstGeom>
        </p:spPr>
      </p:pic>
      <p:pic>
        <p:nvPicPr>
          <p:cNvPr id="17" name="Picture 16" descr="A person wearing glasses and smiling at the camera&#10;&#10;Description automatically generated">
            <a:extLst>
              <a:ext uri="{FF2B5EF4-FFF2-40B4-BE49-F238E27FC236}">
                <a16:creationId xmlns:a16="http://schemas.microsoft.com/office/drawing/2014/main" id="{3AA95858-7334-4F9C-B3BB-14F279BD50D2}"/>
              </a:ext>
            </a:extLst>
          </p:cNvPr>
          <p:cNvPicPr>
            <a:picLocks noChangeAspect="1"/>
          </p:cNvPicPr>
          <p:nvPr/>
        </p:nvPicPr>
        <p:blipFill rotWithShape="1">
          <a:blip r:embed="rId12">
            <a:extLst>
              <a:ext uri="{28A0092B-C50C-407E-A947-70E740481C1C}">
                <a14:useLocalDpi xmlns:a14="http://schemas.microsoft.com/office/drawing/2010/main" val="0"/>
              </a:ext>
            </a:extLst>
          </a:blip>
          <a:srcRect l="18639" t="6027" r="21489" b="6027"/>
          <a:stretch/>
        </p:blipFill>
        <p:spPr>
          <a:xfrm>
            <a:off x="7436173" y="1442932"/>
            <a:ext cx="1511405" cy="1511405"/>
          </a:xfrm>
          <a:prstGeom prst="ellipse">
            <a:avLst/>
          </a:prstGeom>
        </p:spPr>
      </p:pic>
    </p:spTree>
    <p:extLst>
      <p:ext uri="{BB962C8B-B14F-4D97-AF65-F5344CB8AC3E}">
        <p14:creationId xmlns:p14="http://schemas.microsoft.com/office/powerpoint/2010/main" val="3877589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CLC 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PowerPoint Template 16x9 V3" id="{8AE900A0-BDAB-4100-8E6E-0D1DF52823E0}" vid="{2E02DCCF-65A5-4E57-9CAC-E8931BD366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776</TotalTime>
  <Words>3975</Words>
  <Application>Microsoft Office PowerPoint</Application>
  <PresentationFormat>On-screen Show (16:9)</PresentationFormat>
  <Paragraphs>442</Paragraphs>
  <Slides>32</Slides>
  <Notes>32</Notes>
  <HiddenSlides>3</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Courier New</vt:lpstr>
      <vt:lpstr>System Font Regular</vt:lpstr>
      <vt:lpstr>Master_Slides_V2</vt:lpstr>
      <vt:lpstr>1_OCLC 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 is a Method to It: Making Meaning in Information Research through a Mix of Paradigms and Methods</dc:title>
  <dc:creator>Spence(Intern),Nick;connawal@oclc.org</dc:creator>
  <cp:keywords>research methods</cp:keywords>
  <cp:lastModifiedBy>Schadt,Erin</cp:lastModifiedBy>
  <cp:revision>414</cp:revision>
  <cp:lastPrinted>2019-09-20T20:30:37Z</cp:lastPrinted>
  <dcterms:created xsi:type="dcterms:W3CDTF">2019-08-02T14:46:07Z</dcterms:created>
  <dcterms:modified xsi:type="dcterms:W3CDTF">2019-11-19T21:51:52Z</dcterms:modified>
</cp:coreProperties>
</file>