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32"/>
  </p:notesMasterIdLst>
  <p:handoutMasterIdLst>
    <p:handoutMasterId r:id="rId33"/>
  </p:handoutMasterIdLst>
  <p:sldIdLst>
    <p:sldId id="309" r:id="rId2"/>
    <p:sldId id="347" r:id="rId3"/>
    <p:sldId id="345" r:id="rId4"/>
    <p:sldId id="346" r:id="rId5"/>
    <p:sldId id="352" r:id="rId6"/>
    <p:sldId id="348" r:id="rId7"/>
    <p:sldId id="354" r:id="rId8"/>
    <p:sldId id="302" r:id="rId9"/>
    <p:sldId id="353" r:id="rId10"/>
    <p:sldId id="301" r:id="rId11"/>
    <p:sldId id="282" r:id="rId12"/>
    <p:sldId id="351" r:id="rId13"/>
    <p:sldId id="316" r:id="rId14"/>
    <p:sldId id="361" r:id="rId15"/>
    <p:sldId id="358" r:id="rId16"/>
    <p:sldId id="334" r:id="rId17"/>
    <p:sldId id="287" r:id="rId18"/>
    <p:sldId id="333" r:id="rId19"/>
    <p:sldId id="335" r:id="rId20"/>
    <p:sldId id="336" r:id="rId21"/>
    <p:sldId id="342" r:id="rId22"/>
    <p:sldId id="343" r:id="rId23"/>
    <p:sldId id="339" r:id="rId24"/>
    <p:sldId id="341" r:id="rId25"/>
    <p:sldId id="337" r:id="rId26"/>
    <p:sldId id="338" r:id="rId27"/>
    <p:sldId id="356" r:id="rId28"/>
    <p:sldId id="304" r:id="rId29"/>
    <p:sldId id="362" r:id="rId30"/>
    <p:sldId id="365" r:id="rId31"/>
  </p:sldIdLst>
  <p:sldSz cx="9144000" cy="5143500" type="screen16x9"/>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92" userDrawn="1">
          <p15:clr>
            <a:srgbClr val="A4A3A4"/>
          </p15:clr>
        </p15:guide>
        <p15:guide id="2" pos="5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niel,Ixchel" initials="F" lastIdx="13" clrIdx="0">
    <p:extLst>
      <p:ext uri="{19B8F6BF-5375-455C-9EA6-DF929625EA0E}">
        <p15:presenceInfo xmlns:p15="http://schemas.microsoft.com/office/powerpoint/2012/main" userId="S-1-5-21-2132901703-1472156187-1681070327-49755" providerId="AD"/>
      </p:ext>
    </p:extLst>
  </p:cmAuthor>
  <p:cmAuthor id="2" name="Yakel, Elizabeth" initials="YE" lastIdx="1" clrIdx="1">
    <p:extLst>
      <p:ext uri="{19B8F6BF-5375-455C-9EA6-DF929625EA0E}">
        <p15:presenceInfo xmlns:p15="http://schemas.microsoft.com/office/powerpoint/2012/main" userId="Yakel, Elizabe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192"/>
    <a:srgbClr val="DE6126"/>
    <a:srgbClr val="787D83"/>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95" autoAdjust="0"/>
    <p:restoredTop sz="82872" autoAdjust="0"/>
  </p:normalViewPr>
  <p:slideViewPr>
    <p:cSldViewPr snapToGrid="0" snapToObjects="1">
      <p:cViewPr varScale="1">
        <p:scale>
          <a:sx n="73" d="100"/>
          <a:sy n="73" d="100"/>
        </p:scale>
        <p:origin x="960" y="40"/>
      </p:cViewPr>
      <p:guideLst>
        <p:guide orient="horz" pos="1692"/>
        <p:guide pos="5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174"/>
    </p:cViewPr>
  </p:sorterViewPr>
  <p:notesViewPr>
    <p:cSldViewPr snapToGrid="0" snapToObjects="1">
      <p:cViewPr varScale="1">
        <p:scale>
          <a:sx n="84" d="100"/>
          <a:sy n="84" d="100"/>
        </p:scale>
        <p:origin x="2045"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yakel\Dropbox\DIPIR%20Assistants%20(1)\Second%20Level%20Analysis%20of%20Context\Finer%20Grain%20Coding\Matrix%20Queries\DIPIR_ContextvsReason_Matrix_0312201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yakel\Dropbox\DIPIR%20Assistants%20(1)\Second%20Level%20Analysis%20of%20Context\Finer%20Grain%20Coding\Matrix%20Queries\Trust%20x%20Discipine.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 of archaeologists (n=22)</c:v>
                </c:pt>
              </c:strCache>
            </c:strRef>
          </c:tx>
          <c:spPr>
            <a:solidFill>
              <a:srgbClr val="FFCC00"/>
            </a:solidFill>
            <a:ln>
              <a:solidFill>
                <a:schemeClr val="bg1">
                  <a:lumMod val="65000"/>
                </a:schemeClr>
              </a:solidFill>
            </a:ln>
            <a:effectLst/>
          </c:spPr>
          <c:invertIfNegative val="0"/>
          <c:cat>
            <c:strRef>
              <c:f>Sheet1!$A$2:$A$13</c:f>
              <c:strCache>
                <c:ptCount val="12"/>
                <c:pt idx="0">
                  <c:v>Terms of Use</c:v>
                </c:pt>
                <c:pt idx="1">
                  <c:v>Research Objectives</c:v>
                </c:pt>
                <c:pt idx="2">
                  <c:v>Advice on Reuse</c:v>
                </c:pt>
                <c:pt idx="3">
                  <c:v>Missing Data</c:v>
                </c:pt>
                <c:pt idx="4">
                  <c:v>Curation and Digitization</c:v>
                </c:pt>
                <c:pt idx="5">
                  <c:v>Prior Reuse</c:v>
                </c:pt>
                <c:pt idx="6">
                  <c:v>Repository Reputation and History</c:v>
                </c:pt>
                <c:pt idx="7">
                  <c:v>Data Analysis</c:v>
                </c:pt>
                <c:pt idx="8">
                  <c:v>Data Producer</c:v>
                </c:pt>
                <c:pt idx="9">
                  <c:v>Specimen and Artifact</c:v>
                </c:pt>
                <c:pt idx="10">
                  <c:v>Provenance</c:v>
                </c:pt>
                <c:pt idx="11">
                  <c:v>Data Collection</c:v>
                </c:pt>
              </c:strCache>
            </c:strRef>
          </c:cat>
          <c:val>
            <c:numRef>
              <c:f>Sheet1!$B$2:$B$13</c:f>
              <c:numCache>
                <c:formatCode>0.00%</c:formatCode>
                <c:ptCount val="12"/>
                <c:pt idx="0">
                  <c:v>0</c:v>
                </c:pt>
                <c:pt idx="1">
                  <c:v>7.3300000000000004E-2</c:v>
                </c:pt>
                <c:pt idx="2">
                  <c:v>4.4999999999999998E-2</c:v>
                </c:pt>
                <c:pt idx="3">
                  <c:v>0</c:v>
                </c:pt>
                <c:pt idx="4">
                  <c:v>0.13639999999999999</c:v>
                </c:pt>
                <c:pt idx="5">
                  <c:v>0</c:v>
                </c:pt>
                <c:pt idx="6">
                  <c:v>0.18179999999999999</c:v>
                </c:pt>
                <c:pt idx="7">
                  <c:v>0.13639999999999999</c:v>
                </c:pt>
                <c:pt idx="8">
                  <c:v>0.13639999999999999</c:v>
                </c:pt>
                <c:pt idx="9">
                  <c:v>0.5</c:v>
                </c:pt>
                <c:pt idx="10">
                  <c:v>0.5</c:v>
                </c:pt>
                <c:pt idx="11">
                  <c:v>0.77270000000000005</c:v>
                </c:pt>
              </c:numCache>
            </c:numRef>
          </c:val>
          <c:extLst>
            <c:ext xmlns:c16="http://schemas.microsoft.com/office/drawing/2014/chart" uri="{C3380CC4-5D6E-409C-BE32-E72D297353CC}">
              <c16:uniqueId val="{00000000-3919-414A-ABDB-80A2F84E2DB2}"/>
            </c:ext>
          </c:extLst>
        </c:ser>
        <c:ser>
          <c:idx val="1"/>
          <c:order val="1"/>
          <c:tx>
            <c:strRef>
              <c:f>Sheet1!$C$1</c:f>
              <c:strCache>
                <c:ptCount val="1"/>
                <c:pt idx="0">
                  <c:v>% of zoologists (n=40)</c:v>
                </c:pt>
              </c:strCache>
            </c:strRef>
          </c:tx>
          <c:spPr>
            <a:solidFill>
              <a:schemeClr val="tx2"/>
            </a:solidFill>
            <a:ln>
              <a:solidFill>
                <a:schemeClr val="tx1">
                  <a:lumMod val="65000"/>
                  <a:lumOff val="35000"/>
                </a:schemeClr>
              </a:solidFill>
            </a:ln>
            <a:effectLst/>
          </c:spPr>
          <c:invertIfNegative val="0"/>
          <c:cat>
            <c:strRef>
              <c:f>Sheet1!$A$2:$A$13</c:f>
              <c:strCache>
                <c:ptCount val="12"/>
                <c:pt idx="0">
                  <c:v>Terms of Use</c:v>
                </c:pt>
                <c:pt idx="1">
                  <c:v>Research Objectives</c:v>
                </c:pt>
                <c:pt idx="2">
                  <c:v>Advice on Reuse</c:v>
                </c:pt>
                <c:pt idx="3">
                  <c:v>Missing Data</c:v>
                </c:pt>
                <c:pt idx="4">
                  <c:v>Curation and Digitization</c:v>
                </c:pt>
                <c:pt idx="5">
                  <c:v>Prior Reuse</c:v>
                </c:pt>
                <c:pt idx="6">
                  <c:v>Repository Reputation and History</c:v>
                </c:pt>
                <c:pt idx="7">
                  <c:v>Data Analysis</c:v>
                </c:pt>
                <c:pt idx="8">
                  <c:v>Data Producer</c:v>
                </c:pt>
                <c:pt idx="9">
                  <c:v>Specimen and Artifact</c:v>
                </c:pt>
                <c:pt idx="10">
                  <c:v>Provenance</c:v>
                </c:pt>
                <c:pt idx="11">
                  <c:v>Data Collection</c:v>
                </c:pt>
              </c:strCache>
            </c:strRef>
          </c:cat>
          <c:val>
            <c:numRef>
              <c:f>Sheet1!$C$2:$C$13</c:f>
              <c:numCache>
                <c:formatCode>0.00%</c:formatCode>
                <c:ptCount val="12"/>
                <c:pt idx="0">
                  <c:v>0.1</c:v>
                </c:pt>
                <c:pt idx="1">
                  <c:v>0</c:v>
                </c:pt>
                <c:pt idx="2">
                  <c:v>0.05</c:v>
                </c:pt>
                <c:pt idx="3">
                  <c:v>7.4999999999999997E-2</c:v>
                </c:pt>
                <c:pt idx="4">
                  <c:v>0.42499999999999999</c:v>
                </c:pt>
                <c:pt idx="5">
                  <c:v>0.22500000000000001</c:v>
                </c:pt>
                <c:pt idx="6">
                  <c:v>0.32500000000000001</c:v>
                </c:pt>
                <c:pt idx="7">
                  <c:v>0.25</c:v>
                </c:pt>
                <c:pt idx="8">
                  <c:v>0.55000000000000004</c:v>
                </c:pt>
                <c:pt idx="9">
                  <c:v>0.97499999999999998</c:v>
                </c:pt>
                <c:pt idx="10">
                  <c:v>0.55000000000000004</c:v>
                </c:pt>
                <c:pt idx="11">
                  <c:v>0.75</c:v>
                </c:pt>
              </c:numCache>
            </c:numRef>
          </c:val>
          <c:extLst>
            <c:ext xmlns:c16="http://schemas.microsoft.com/office/drawing/2014/chart" uri="{C3380CC4-5D6E-409C-BE32-E72D297353CC}">
              <c16:uniqueId val="{00000001-3919-414A-ABDB-80A2F84E2DB2}"/>
            </c:ext>
          </c:extLst>
        </c:ser>
        <c:ser>
          <c:idx val="2"/>
          <c:order val="2"/>
          <c:tx>
            <c:strRef>
              <c:f>Sheet1!$D$1</c:f>
              <c:strCache>
                <c:ptCount val="1"/>
                <c:pt idx="0">
                  <c:v>% of social scientists (n=43)</c:v>
                </c:pt>
              </c:strCache>
            </c:strRef>
          </c:tx>
          <c:spPr>
            <a:solidFill>
              <a:schemeClr val="accent1"/>
            </a:solidFill>
            <a:ln>
              <a:solidFill>
                <a:schemeClr val="tx1">
                  <a:lumMod val="50000"/>
                  <a:lumOff val="50000"/>
                </a:schemeClr>
              </a:solidFill>
            </a:ln>
            <a:effectLst/>
          </c:spPr>
          <c:invertIfNegative val="0"/>
          <c:cat>
            <c:strRef>
              <c:f>Sheet1!$A$2:$A$13</c:f>
              <c:strCache>
                <c:ptCount val="12"/>
                <c:pt idx="0">
                  <c:v>Terms of Use</c:v>
                </c:pt>
                <c:pt idx="1">
                  <c:v>Research Objectives</c:v>
                </c:pt>
                <c:pt idx="2">
                  <c:v>Advice on Reuse</c:v>
                </c:pt>
                <c:pt idx="3">
                  <c:v>Missing Data</c:v>
                </c:pt>
                <c:pt idx="4">
                  <c:v>Curation and Digitization</c:v>
                </c:pt>
                <c:pt idx="5">
                  <c:v>Prior Reuse</c:v>
                </c:pt>
                <c:pt idx="6">
                  <c:v>Repository Reputation and History</c:v>
                </c:pt>
                <c:pt idx="7">
                  <c:v>Data Analysis</c:v>
                </c:pt>
                <c:pt idx="8">
                  <c:v>Data Producer</c:v>
                </c:pt>
                <c:pt idx="9">
                  <c:v>Specimen and Artifact</c:v>
                </c:pt>
                <c:pt idx="10">
                  <c:v>Provenance</c:v>
                </c:pt>
                <c:pt idx="11">
                  <c:v>Data Collection</c:v>
                </c:pt>
              </c:strCache>
            </c:strRef>
          </c:cat>
          <c:val>
            <c:numRef>
              <c:f>Sheet1!$D$2:$D$13</c:f>
              <c:numCache>
                <c:formatCode>0.00%</c:formatCode>
                <c:ptCount val="12"/>
                <c:pt idx="0">
                  <c:v>0.1163</c:v>
                </c:pt>
                <c:pt idx="1">
                  <c:v>0.2326</c:v>
                </c:pt>
                <c:pt idx="2">
                  <c:v>0.39500000000000002</c:v>
                </c:pt>
                <c:pt idx="3">
                  <c:v>0.41860000000000003</c:v>
                </c:pt>
                <c:pt idx="4">
                  <c:v>9.2999999999999999E-2</c:v>
                </c:pt>
                <c:pt idx="5">
                  <c:v>0.58140000000000003</c:v>
                </c:pt>
                <c:pt idx="6">
                  <c:v>0.41860000000000003</c:v>
                </c:pt>
                <c:pt idx="7">
                  <c:v>0.6512</c:v>
                </c:pt>
                <c:pt idx="8">
                  <c:v>0.62790000000000001</c:v>
                </c:pt>
                <c:pt idx="9">
                  <c:v>0</c:v>
                </c:pt>
                <c:pt idx="10">
                  <c:v>0.44190000000000002</c:v>
                </c:pt>
                <c:pt idx="11">
                  <c:v>1</c:v>
                </c:pt>
              </c:numCache>
            </c:numRef>
          </c:val>
          <c:extLst>
            <c:ext xmlns:c16="http://schemas.microsoft.com/office/drawing/2014/chart" uri="{C3380CC4-5D6E-409C-BE32-E72D297353CC}">
              <c16:uniqueId val="{00000002-3919-414A-ABDB-80A2F84E2DB2}"/>
            </c:ext>
          </c:extLst>
        </c:ser>
        <c:dLbls>
          <c:showLegendKey val="0"/>
          <c:showVal val="0"/>
          <c:showCatName val="0"/>
          <c:showSerName val="0"/>
          <c:showPercent val="0"/>
          <c:showBubbleSize val="0"/>
        </c:dLbls>
        <c:gapWidth val="100"/>
        <c:axId val="378189376"/>
        <c:axId val="378184784"/>
      </c:barChart>
      <c:catAx>
        <c:axId val="378189376"/>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crossAx val="378184784"/>
        <c:crosses val="autoZero"/>
        <c:auto val="1"/>
        <c:lblAlgn val="ctr"/>
        <c:lblOffset val="100"/>
        <c:noMultiLvlLbl val="0"/>
      </c:catAx>
      <c:valAx>
        <c:axId val="378184784"/>
        <c:scaling>
          <c:orientation val="minMax"/>
          <c:max val="1"/>
        </c:scaling>
        <c:delete val="0"/>
        <c:axPos val="b"/>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378189376"/>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'DataCollInfo &amp; Credibility'!$H$9</c:f>
              <c:strCache>
                <c:ptCount val="1"/>
                <c:pt idx="0">
                  <c:v>Data Collection Information </c:v>
                </c:pt>
              </c:strCache>
            </c:strRef>
          </c:tx>
          <c:spPr>
            <a:solidFill>
              <a:schemeClr val="accent1"/>
            </a:solidFill>
            <a:ln>
              <a:noFill/>
            </a:ln>
            <a:effectLst/>
          </c:spPr>
          <c:invertIfNegative val="0"/>
          <c:cat>
            <c:strRef>
              <c:f>'DataCollInfo &amp; Credibility'!$I$8:$K$8</c:f>
              <c:strCache>
                <c:ptCount val="3"/>
                <c:pt idx="0">
                  <c:v>Archaeologists</c:v>
                </c:pt>
                <c:pt idx="1">
                  <c:v>Quantitative Social Scientists</c:v>
                </c:pt>
                <c:pt idx="2">
                  <c:v>Zoologists</c:v>
                </c:pt>
              </c:strCache>
            </c:strRef>
          </c:cat>
          <c:val>
            <c:numRef>
              <c:f>'DataCollInfo &amp; Credibility'!$I$9:$K$9</c:f>
              <c:numCache>
                <c:formatCode>0%</c:formatCode>
                <c:ptCount val="3"/>
                <c:pt idx="0">
                  <c:v>0.41</c:v>
                </c:pt>
                <c:pt idx="1">
                  <c:v>0.19</c:v>
                </c:pt>
                <c:pt idx="2">
                  <c:v>0.23</c:v>
                </c:pt>
              </c:numCache>
            </c:numRef>
          </c:val>
          <c:extLst>
            <c:ext xmlns:c16="http://schemas.microsoft.com/office/drawing/2014/chart" uri="{C3380CC4-5D6E-409C-BE32-E72D297353CC}">
              <c16:uniqueId val="{00000000-5627-4CDB-B861-F408B5601ED5}"/>
            </c:ext>
          </c:extLst>
        </c:ser>
        <c:ser>
          <c:idx val="1"/>
          <c:order val="1"/>
          <c:tx>
            <c:strRef>
              <c:f>'DataCollInfo &amp; Credibility'!$H$10</c:f>
              <c:strCache>
                <c:ptCount val="1"/>
                <c:pt idx="0">
                  <c:v>Data Producer Information </c:v>
                </c:pt>
              </c:strCache>
            </c:strRef>
          </c:tx>
          <c:spPr>
            <a:solidFill>
              <a:schemeClr val="accent2"/>
            </a:solidFill>
            <a:ln>
              <a:noFill/>
            </a:ln>
            <a:effectLst/>
          </c:spPr>
          <c:invertIfNegative val="0"/>
          <c:cat>
            <c:strRef>
              <c:f>'DataCollInfo &amp; Credibility'!$I$8:$K$8</c:f>
              <c:strCache>
                <c:ptCount val="3"/>
                <c:pt idx="0">
                  <c:v>Archaeologists</c:v>
                </c:pt>
                <c:pt idx="1">
                  <c:v>Quantitative Social Scientists</c:v>
                </c:pt>
                <c:pt idx="2">
                  <c:v>Zoologists</c:v>
                </c:pt>
              </c:strCache>
            </c:strRef>
          </c:cat>
          <c:val>
            <c:numRef>
              <c:f>'DataCollInfo &amp; Credibility'!$I$10:$K$10</c:f>
              <c:numCache>
                <c:formatCode>0%</c:formatCode>
                <c:ptCount val="3"/>
                <c:pt idx="0">
                  <c:v>0.05</c:v>
                </c:pt>
                <c:pt idx="1">
                  <c:v>0.12</c:v>
                </c:pt>
                <c:pt idx="2">
                  <c:v>0.25</c:v>
                </c:pt>
              </c:numCache>
            </c:numRef>
          </c:val>
          <c:extLst>
            <c:ext xmlns:c16="http://schemas.microsoft.com/office/drawing/2014/chart" uri="{C3380CC4-5D6E-409C-BE32-E72D297353CC}">
              <c16:uniqueId val="{00000001-5627-4CDB-B861-F408B5601ED5}"/>
            </c:ext>
          </c:extLst>
        </c:ser>
        <c:ser>
          <c:idx val="2"/>
          <c:order val="2"/>
          <c:tx>
            <c:strRef>
              <c:f>'DataCollInfo &amp; Credibility'!$H$11</c:f>
              <c:strCache>
                <c:ptCount val="1"/>
                <c:pt idx="0">
                  <c:v>Specimen or Artifact Information</c:v>
                </c:pt>
              </c:strCache>
            </c:strRef>
          </c:tx>
          <c:spPr>
            <a:solidFill>
              <a:schemeClr val="accent3"/>
            </a:solidFill>
            <a:ln>
              <a:noFill/>
            </a:ln>
            <a:effectLst/>
          </c:spPr>
          <c:invertIfNegative val="0"/>
          <c:cat>
            <c:strRef>
              <c:f>'DataCollInfo &amp; Credibility'!$I$8:$K$8</c:f>
              <c:strCache>
                <c:ptCount val="3"/>
                <c:pt idx="0">
                  <c:v>Archaeologists</c:v>
                </c:pt>
                <c:pt idx="1">
                  <c:v>Quantitative Social Scientists</c:v>
                </c:pt>
                <c:pt idx="2">
                  <c:v>Zoologists</c:v>
                </c:pt>
              </c:strCache>
            </c:strRef>
          </c:cat>
          <c:val>
            <c:numRef>
              <c:f>'DataCollInfo &amp; Credibility'!$I$11:$K$11</c:f>
              <c:numCache>
                <c:formatCode>0%</c:formatCode>
                <c:ptCount val="3"/>
                <c:pt idx="0">
                  <c:v>0.18</c:v>
                </c:pt>
                <c:pt idx="1">
                  <c:v>0</c:v>
                </c:pt>
                <c:pt idx="2">
                  <c:v>0.5</c:v>
                </c:pt>
              </c:numCache>
            </c:numRef>
          </c:val>
          <c:extLst>
            <c:ext xmlns:c16="http://schemas.microsoft.com/office/drawing/2014/chart" uri="{C3380CC4-5D6E-409C-BE32-E72D297353CC}">
              <c16:uniqueId val="{00000002-5627-4CDB-B861-F408B5601ED5}"/>
            </c:ext>
          </c:extLst>
        </c:ser>
        <c:dLbls>
          <c:showLegendKey val="0"/>
          <c:showVal val="0"/>
          <c:showCatName val="0"/>
          <c:showSerName val="0"/>
          <c:showPercent val="0"/>
          <c:showBubbleSize val="0"/>
        </c:dLbls>
        <c:gapWidth val="219"/>
        <c:overlap val="-27"/>
        <c:axId val="459743440"/>
        <c:axId val="459742656"/>
      </c:barChart>
      <c:catAx>
        <c:axId val="45974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59742656"/>
        <c:crosses val="autoZero"/>
        <c:auto val="1"/>
        <c:lblAlgn val="ctr"/>
        <c:lblOffset val="100"/>
        <c:noMultiLvlLbl val="0"/>
      </c:catAx>
      <c:valAx>
        <c:axId val="4597426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9743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'Participant Count'!$BU$17</c:f>
              <c:strCache>
                <c:ptCount val="1"/>
                <c:pt idx="0">
                  <c:v>Archaeologists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'Participant Count'!$BT$18:$BT$30</c:f>
              <c:strCache>
                <c:ptCount val="13"/>
                <c:pt idx="1">
                  <c:v>Advisor and colleague use</c:v>
                </c:pt>
                <c:pt idx="2">
                  <c:v>Confidence in data</c:v>
                </c:pt>
                <c:pt idx="3">
                  <c:v>Data producer</c:v>
                </c:pt>
                <c:pt idx="4">
                  <c:v>Data quality</c:v>
                </c:pt>
                <c:pt idx="5">
                  <c:v>Documentation as trust marker</c:v>
                </c:pt>
                <c:pt idx="6">
                  <c:v>Generate own data</c:v>
                </c:pt>
                <c:pt idx="7">
                  <c:v>Original paper</c:v>
                </c:pt>
                <c:pt idx="8">
                  <c:v>Prior reuse as trust marker</c:v>
                </c:pt>
                <c:pt idx="9">
                  <c:v>Repository reputation as trust marker</c:v>
                </c:pt>
                <c:pt idx="10">
                  <c:v>Representational consistency</c:v>
                </c:pt>
                <c:pt idx="11">
                  <c:v>Source of information (project website, article, etc.)</c:v>
                </c:pt>
                <c:pt idx="12">
                  <c:v>University employing data producers or repository</c:v>
                </c:pt>
              </c:strCache>
            </c:strRef>
          </c:cat>
          <c:val>
            <c:numRef>
              <c:f>'Participant Count'!$BU$18:$BU$30</c:f>
              <c:numCache>
                <c:formatCode>0%</c:formatCode>
                <c:ptCount val="13"/>
                <c:pt idx="1">
                  <c:v>0</c:v>
                </c:pt>
                <c:pt idx="2">
                  <c:v>0</c:v>
                </c:pt>
                <c:pt idx="3">
                  <c:v>0.18181818181818182</c:v>
                </c:pt>
                <c:pt idx="4">
                  <c:v>4.5454545454545456E-2</c:v>
                </c:pt>
                <c:pt idx="5">
                  <c:v>0.27272727272727271</c:v>
                </c:pt>
                <c:pt idx="6">
                  <c:v>0</c:v>
                </c:pt>
                <c:pt idx="7">
                  <c:v>4.5454545454545456E-2</c:v>
                </c:pt>
                <c:pt idx="8">
                  <c:v>0</c:v>
                </c:pt>
                <c:pt idx="9">
                  <c:v>4.5454545454545456E-2</c:v>
                </c:pt>
                <c:pt idx="10">
                  <c:v>0</c:v>
                </c:pt>
                <c:pt idx="11">
                  <c:v>4.5454545454545456E-2</c:v>
                </c:pt>
                <c:pt idx="12">
                  <c:v>0</c:v>
                </c:pt>
              </c:numCache>
            </c:numRef>
          </c:val>
          <c:smooth val="0"/>
          <c:extLst>
            <c:ext xmlns:c16="http://schemas.microsoft.com/office/drawing/2014/chart" uri="{C3380CC4-5D6E-409C-BE32-E72D297353CC}">
              <c16:uniqueId val="{00000000-7949-4C9B-A1D2-D28A889118D5}"/>
            </c:ext>
          </c:extLst>
        </c:ser>
        <c:ser>
          <c:idx val="1"/>
          <c:order val="1"/>
          <c:tx>
            <c:strRef>
              <c:f>'Participant Count'!$BV$17</c:f>
              <c:strCache>
                <c:ptCount val="1"/>
                <c:pt idx="0">
                  <c:v>Quantitative Social Scientists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'Participant Count'!$BT$18:$BT$30</c:f>
              <c:strCache>
                <c:ptCount val="13"/>
                <c:pt idx="1">
                  <c:v>Advisor and colleague use</c:v>
                </c:pt>
                <c:pt idx="2">
                  <c:v>Confidence in data</c:v>
                </c:pt>
                <c:pt idx="3">
                  <c:v>Data producer</c:v>
                </c:pt>
                <c:pt idx="4">
                  <c:v>Data quality</c:v>
                </c:pt>
                <c:pt idx="5">
                  <c:v>Documentation as trust marker</c:v>
                </c:pt>
                <c:pt idx="6">
                  <c:v>Generate own data</c:v>
                </c:pt>
                <c:pt idx="7">
                  <c:v>Original paper</c:v>
                </c:pt>
                <c:pt idx="8">
                  <c:v>Prior reuse as trust marker</c:v>
                </c:pt>
                <c:pt idx="9">
                  <c:v>Repository reputation as trust marker</c:v>
                </c:pt>
                <c:pt idx="10">
                  <c:v>Representational consistency</c:v>
                </c:pt>
                <c:pt idx="11">
                  <c:v>Source of information (project website, article, etc.)</c:v>
                </c:pt>
                <c:pt idx="12">
                  <c:v>University employing data producers or repository</c:v>
                </c:pt>
              </c:strCache>
            </c:strRef>
          </c:cat>
          <c:val>
            <c:numRef>
              <c:f>'Participant Count'!$BV$18:$BV$30</c:f>
              <c:numCache>
                <c:formatCode>0%</c:formatCode>
                <c:ptCount val="13"/>
                <c:pt idx="1">
                  <c:v>4.6511627906976744E-2</c:v>
                </c:pt>
                <c:pt idx="2">
                  <c:v>2.3255813953488372E-2</c:v>
                </c:pt>
                <c:pt idx="3">
                  <c:v>0.2558139534883721</c:v>
                </c:pt>
                <c:pt idx="4">
                  <c:v>0.23255813953488372</c:v>
                </c:pt>
                <c:pt idx="5">
                  <c:v>0.23255813953488372</c:v>
                </c:pt>
                <c:pt idx="6">
                  <c:v>0</c:v>
                </c:pt>
                <c:pt idx="7">
                  <c:v>2.3255813953488372E-2</c:v>
                </c:pt>
                <c:pt idx="8">
                  <c:v>0.2558139534883721</c:v>
                </c:pt>
                <c:pt idx="9">
                  <c:v>0.39534883720930231</c:v>
                </c:pt>
                <c:pt idx="10">
                  <c:v>2.3255813953488372E-2</c:v>
                </c:pt>
                <c:pt idx="11">
                  <c:v>0</c:v>
                </c:pt>
                <c:pt idx="12">
                  <c:v>9.3023255813953487E-2</c:v>
                </c:pt>
              </c:numCache>
            </c:numRef>
          </c:val>
          <c:smooth val="0"/>
          <c:extLst>
            <c:ext xmlns:c16="http://schemas.microsoft.com/office/drawing/2014/chart" uri="{C3380CC4-5D6E-409C-BE32-E72D297353CC}">
              <c16:uniqueId val="{00000001-7949-4C9B-A1D2-D28A889118D5}"/>
            </c:ext>
          </c:extLst>
        </c:ser>
        <c:ser>
          <c:idx val="2"/>
          <c:order val="2"/>
          <c:tx>
            <c:strRef>
              <c:f>'Participant Count'!$BW$17</c:f>
              <c:strCache>
                <c:ptCount val="1"/>
                <c:pt idx="0">
                  <c:v>Zoologists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'Participant Count'!$BT$18:$BT$30</c:f>
              <c:strCache>
                <c:ptCount val="13"/>
                <c:pt idx="1">
                  <c:v>Advisor and colleague use</c:v>
                </c:pt>
                <c:pt idx="2">
                  <c:v>Confidence in data</c:v>
                </c:pt>
                <c:pt idx="3">
                  <c:v>Data producer</c:v>
                </c:pt>
                <c:pt idx="4">
                  <c:v>Data quality</c:v>
                </c:pt>
                <c:pt idx="5">
                  <c:v>Documentation as trust marker</c:v>
                </c:pt>
                <c:pt idx="6">
                  <c:v>Generate own data</c:v>
                </c:pt>
                <c:pt idx="7">
                  <c:v>Original paper</c:v>
                </c:pt>
                <c:pt idx="8">
                  <c:v>Prior reuse as trust marker</c:v>
                </c:pt>
                <c:pt idx="9">
                  <c:v>Repository reputation as trust marker</c:v>
                </c:pt>
                <c:pt idx="10">
                  <c:v>Representational consistency</c:v>
                </c:pt>
                <c:pt idx="11">
                  <c:v>Source of information (project website, article, etc.)</c:v>
                </c:pt>
                <c:pt idx="12">
                  <c:v>University employing data producers or repository</c:v>
                </c:pt>
              </c:strCache>
            </c:strRef>
          </c:cat>
          <c:val>
            <c:numRef>
              <c:f>'Participant Count'!$BW$18:$BW$30</c:f>
              <c:numCache>
                <c:formatCode>0%</c:formatCode>
                <c:ptCount val="13"/>
                <c:pt idx="1">
                  <c:v>7.4999999999999997E-2</c:v>
                </c:pt>
                <c:pt idx="2">
                  <c:v>0.1</c:v>
                </c:pt>
                <c:pt idx="3">
                  <c:v>0.35</c:v>
                </c:pt>
                <c:pt idx="4">
                  <c:v>0.35</c:v>
                </c:pt>
                <c:pt idx="5">
                  <c:v>0.35</c:v>
                </c:pt>
                <c:pt idx="6">
                  <c:v>7.4999999999999997E-2</c:v>
                </c:pt>
                <c:pt idx="7">
                  <c:v>0.35</c:v>
                </c:pt>
                <c:pt idx="8">
                  <c:v>7.4999999999999997E-2</c:v>
                </c:pt>
                <c:pt idx="9">
                  <c:v>0.35</c:v>
                </c:pt>
                <c:pt idx="10">
                  <c:v>0</c:v>
                </c:pt>
                <c:pt idx="11">
                  <c:v>0</c:v>
                </c:pt>
                <c:pt idx="12">
                  <c:v>7.4999999999999997E-2</c:v>
                </c:pt>
              </c:numCache>
            </c:numRef>
          </c:val>
          <c:smooth val="0"/>
          <c:extLst>
            <c:ext xmlns:c16="http://schemas.microsoft.com/office/drawing/2014/chart" uri="{C3380CC4-5D6E-409C-BE32-E72D297353CC}">
              <c16:uniqueId val="{00000002-7949-4C9B-A1D2-D28A889118D5}"/>
            </c:ext>
          </c:extLst>
        </c:ser>
        <c:dLbls>
          <c:showLegendKey val="0"/>
          <c:showVal val="0"/>
          <c:showCatName val="0"/>
          <c:showSerName val="0"/>
          <c:showPercent val="0"/>
          <c:showBubbleSize val="0"/>
        </c:dLbls>
        <c:marker val="1"/>
        <c:smooth val="0"/>
        <c:axId val="274922920"/>
        <c:axId val="274923312"/>
      </c:lineChart>
      <c:catAx>
        <c:axId val="274922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50" b="0" i="0" u="none" strike="noStrike" kern="1200" baseline="0">
                <a:solidFill>
                  <a:schemeClr val="tx1">
                    <a:lumMod val="65000"/>
                    <a:lumOff val="35000"/>
                  </a:schemeClr>
                </a:solidFill>
                <a:latin typeface="+mn-lt"/>
                <a:ea typeface="+mn-ea"/>
                <a:cs typeface="+mn-cs"/>
              </a:defRPr>
            </a:pPr>
            <a:endParaRPr lang="en-US"/>
          </a:p>
        </c:txPr>
        <c:crossAx val="274923312"/>
        <c:crosses val="autoZero"/>
        <c:auto val="1"/>
        <c:lblAlgn val="ctr"/>
        <c:lblOffset val="100"/>
        <c:noMultiLvlLbl val="0"/>
      </c:catAx>
      <c:valAx>
        <c:axId val="274923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74922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6B9B06-35ED-4DA4-9EBE-9A8BA3909797}" type="doc">
      <dgm:prSet loTypeId="urn:microsoft.com/office/officeart/2005/8/layout/venn1" loCatId="relationship" qsTypeId="urn:microsoft.com/office/officeart/2005/8/quickstyle/simple1" qsCatId="simple" csTypeId="urn:microsoft.com/office/officeart/2005/8/colors/accent1_2" csCatId="accent1" phldr="1"/>
      <dgm:spPr/>
    </dgm:pt>
    <dgm:pt modelId="{525CBB3A-216B-44AA-8AFF-5D01B13B44B1}">
      <dgm:prSet phldrT="[Text]" custT="1"/>
      <dgm:spPr/>
      <dgm:t>
        <a:bodyPr/>
        <a:lstStyle/>
        <a:p>
          <a:r>
            <a:rPr lang="en-US" sz="2000" dirty="0">
              <a:latin typeface="+mj-lt"/>
            </a:rPr>
            <a:t>Data reuse research</a:t>
          </a:r>
        </a:p>
      </dgm:t>
    </dgm:pt>
    <dgm:pt modelId="{0B8128AD-B5FB-4DBB-8AF4-47AB417CD480}" type="parTrans" cxnId="{60038E11-230A-4A64-AA09-F089805266BD}">
      <dgm:prSet/>
      <dgm:spPr/>
      <dgm:t>
        <a:bodyPr/>
        <a:lstStyle/>
        <a:p>
          <a:endParaRPr lang="en-US"/>
        </a:p>
      </dgm:t>
    </dgm:pt>
    <dgm:pt modelId="{C1F93D23-0BF4-4FC2-BA23-980803EE74D6}" type="sibTrans" cxnId="{60038E11-230A-4A64-AA09-F089805266BD}">
      <dgm:prSet/>
      <dgm:spPr/>
      <dgm:t>
        <a:bodyPr/>
        <a:lstStyle/>
        <a:p>
          <a:endParaRPr lang="en-US"/>
        </a:p>
      </dgm:t>
    </dgm:pt>
    <dgm:pt modelId="{E7D4D2CE-0CD1-4148-816C-05BBE5476541}">
      <dgm:prSet phldrT="[Text]" custT="1"/>
      <dgm:spPr/>
      <dgm:t>
        <a:bodyPr/>
        <a:lstStyle/>
        <a:p>
          <a:r>
            <a:rPr lang="en-US" sz="2000" dirty="0">
              <a:latin typeface="+mj-lt"/>
            </a:rPr>
            <a:t>Digital curation research</a:t>
          </a:r>
        </a:p>
      </dgm:t>
    </dgm:pt>
    <dgm:pt modelId="{A1AAB1F5-0DB0-46AE-94DF-0531C6B75900}" type="parTrans" cxnId="{4663AB59-D818-420D-9E06-082296F431A9}">
      <dgm:prSet/>
      <dgm:spPr/>
      <dgm:t>
        <a:bodyPr/>
        <a:lstStyle/>
        <a:p>
          <a:endParaRPr lang="en-US"/>
        </a:p>
      </dgm:t>
    </dgm:pt>
    <dgm:pt modelId="{0AE4CC6D-7B31-4448-8E69-F21981F5D7C3}" type="sibTrans" cxnId="{4663AB59-D818-420D-9E06-082296F431A9}">
      <dgm:prSet/>
      <dgm:spPr/>
      <dgm:t>
        <a:bodyPr/>
        <a:lstStyle/>
        <a:p>
          <a:endParaRPr lang="en-US"/>
        </a:p>
      </dgm:t>
    </dgm:pt>
    <dgm:pt modelId="{88A978BE-270B-4E15-A27A-07E16E1E15F0}">
      <dgm:prSet phldrT="[Text]" custT="1"/>
      <dgm:spPr/>
      <dgm:t>
        <a:bodyPr/>
        <a:lstStyle/>
        <a:p>
          <a:r>
            <a:rPr lang="en-US" sz="2000" dirty="0">
              <a:latin typeface="+mj-lt"/>
            </a:rPr>
            <a:t>Disciplines curating &amp; reusing data</a:t>
          </a:r>
        </a:p>
      </dgm:t>
    </dgm:pt>
    <dgm:pt modelId="{1A9487F0-99C7-41A4-AD3F-7CEF69D2C4F1}" type="parTrans" cxnId="{8C36537F-9B84-4173-8ADB-BBF299F92CD5}">
      <dgm:prSet/>
      <dgm:spPr/>
      <dgm:t>
        <a:bodyPr/>
        <a:lstStyle/>
        <a:p>
          <a:endParaRPr lang="en-US"/>
        </a:p>
      </dgm:t>
    </dgm:pt>
    <dgm:pt modelId="{B257A836-1B11-4751-BDBD-745FDE9F03FB}" type="sibTrans" cxnId="{8C36537F-9B84-4173-8ADB-BBF299F92CD5}">
      <dgm:prSet/>
      <dgm:spPr/>
      <dgm:t>
        <a:bodyPr/>
        <a:lstStyle/>
        <a:p>
          <a:endParaRPr lang="en-US"/>
        </a:p>
      </dgm:t>
    </dgm:pt>
    <dgm:pt modelId="{A216D319-6CF2-4F66-9B72-C8DA38FEBD2A}" type="pres">
      <dgm:prSet presAssocID="{2D6B9B06-35ED-4DA4-9EBE-9A8BA3909797}" presName="compositeShape" presStyleCnt="0">
        <dgm:presLayoutVars>
          <dgm:chMax val="7"/>
          <dgm:dir/>
          <dgm:resizeHandles val="exact"/>
        </dgm:presLayoutVars>
      </dgm:prSet>
      <dgm:spPr/>
    </dgm:pt>
    <dgm:pt modelId="{2DC4BF80-0F54-474C-9D76-E1DA19A2418B}" type="pres">
      <dgm:prSet presAssocID="{525CBB3A-216B-44AA-8AFF-5D01B13B44B1}" presName="circ1" presStyleLbl="vennNode1" presStyleIdx="0" presStyleCnt="3" custScaleX="109066" custScaleY="97194"/>
      <dgm:spPr/>
    </dgm:pt>
    <dgm:pt modelId="{5FE0BB03-4FD7-43E6-9F3A-469BFEB6BC9F}" type="pres">
      <dgm:prSet presAssocID="{525CBB3A-216B-44AA-8AFF-5D01B13B44B1}" presName="circ1Tx" presStyleLbl="revTx" presStyleIdx="0" presStyleCnt="0">
        <dgm:presLayoutVars>
          <dgm:chMax val="0"/>
          <dgm:chPref val="0"/>
          <dgm:bulletEnabled val="1"/>
        </dgm:presLayoutVars>
      </dgm:prSet>
      <dgm:spPr/>
    </dgm:pt>
    <dgm:pt modelId="{A18A5F03-DF28-4D4C-8532-58940E5361B2}" type="pres">
      <dgm:prSet presAssocID="{E7D4D2CE-0CD1-4148-816C-05BBE5476541}" presName="circ2" presStyleLbl="vennNode1" presStyleIdx="1" presStyleCnt="3" custScaleX="109066" custScaleY="97194"/>
      <dgm:spPr/>
    </dgm:pt>
    <dgm:pt modelId="{70F2F7DF-01DF-43EC-BBDB-A45CF96A1D92}" type="pres">
      <dgm:prSet presAssocID="{E7D4D2CE-0CD1-4148-816C-05BBE5476541}" presName="circ2Tx" presStyleLbl="revTx" presStyleIdx="0" presStyleCnt="0">
        <dgm:presLayoutVars>
          <dgm:chMax val="0"/>
          <dgm:chPref val="0"/>
          <dgm:bulletEnabled val="1"/>
        </dgm:presLayoutVars>
      </dgm:prSet>
      <dgm:spPr/>
    </dgm:pt>
    <dgm:pt modelId="{A800EDDC-8DD7-422C-A73F-38AA0151F364}" type="pres">
      <dgm:prSet presAssocID="{88A978BE-270B-4E15-A27A-07E16E1E15F0}" presName="circ3" presStyleLbl="vennNode1" presStyleIdx="2" presStyleCnt="3" custScaleX="109066" custScaleY="97194" custLinFactNeighborX="-4460" custLinFactNeighborY="-1840"/>
      <dgm:spPr/>
    </dgm:pt>
    <dgm:pt modelId="{6D064E83-300C-4DCE-B74D-D1DFE48FACC8}" type="pres">
      <dgm:prSet presAssocID="{88A978BE-270B-4E15-A27A-07E16E1E15F0}" presName="circ3Tx" presStyleLbl="revTx" presStyleIdx="0" presStyleCnt="0">
        <dgm:presLayoutVars>
          <dgm:chMax val="0"/>
          <dgm:chPref val="0"/>
          <dgm:bulletEnabled val="1"/>
        </dgm:presLayoutVars>
      </dgm:prSet>
      <dgm:spPr/>
    </dgm:pt>
  </dgm:ptLst>
  <dgm:cxnLst>
    <dgm:cxn modelId="{60038E11-230A-4A64-AA09-F089805266BD}" srcId="{2D6B9B06-35ED-4DA4-9EBE-9A8BA3909797}" destId="{525CBB3A-216B-44AA-8AFF-5D01B13B44B1}" srcOrd="0" destOrd="0" parTransId="{0B8128AD-B5FB-4DBB-8AF4-47AB417CD480}" sibTransId="{C1F93D23-0BF4-4FC2-BA23-980803EE74D6}"/>
    <dgm:cxn modelId="{3DF3B529-4E00-48F5-AC85-9732128E1398}" type="presOf" srcId="{88A978BE-270B-4E15-A27A-07E16E1E15F0}" destId="{A800EDDC-8DD7-422C-A73F-38AA0151F364}" srcOrd="0" destOrd="0" presId="urn:microsoft.com/office/officeart/2005/8/layout/venn1"/>
    <dgm:cxn modelId="{F1501B6D-CC0C-430A-B83F-D1F00FF8FE4A}" type="presOf" srcId="{525CBB3A-216B-44AA-8AFF-5D01B13B44B1}" destId="{5FE0BB03-4FD7-43E6-9F3A-469BFEB6BC9F}" srcOrd="1" destOrd="0" presId="urn:microsoft.com/office/officeart/2005/8/layout/venn1"/>
    <dgm:cxn modelId="{46694C4F-45C0-48C6-A13A-7190D6E0784E}" type="presOf" srcId="{E7D4D2CE-0CD1-4148-816C-05BBE5476541}" destId="{A18A5F03-DF28-4D4C-8532-58940E5361B2}" srcOrd="0" destOrd="0" presId="urn:microsoft.com/office/officeart/2005/8/layout/venn1"/>
    <dgm:cxn modelId="{7F8D3C79-4E3D-4902-8803-F636384F9F1D}" type="presOf" srcId="{88A978BE-270B-4E15-A27A-07E16E1E15F0}" destId="{6D064E83-300C-4DCE-B74D-D1DFE48FACC8}" srcOrd="1" destOrd="0" presId="urn:microsoft.com/office/officeart/2005/8/layout/venn1"/>
    <dgm:cxn modelId="{4663AB59-D818-420D-9E06-082296F431A9}" srcId="{2D6B9B06-35ED-4DA4-9EBE-9A8BA3909797}" destId="{E7D4D2CE-0CD1-4148-816C-05BBE5476541}" srcOrd="1" destOrd="0" parTransId="{A1AAB1F5-0DB0-46AE-94DF-0531C6B75900}" sibTransId="{0AE4CC6D-7B31-4448-8E69-F21981F5D7C3}"/>
    <dgm:cxn modelId="{B7E56E5A-2DA2-4EEC-AB64-C07986C8165F}" type="presOf" srcId="{525CBB3A-216B-44AA-8AFF-5D01B13B44B1}" destId="{2DC4BF80-0F54-474C-9D76-E1DA19A2418B}" srcOrd="0" destOrd="0" presId="urn:microsoft.com/office/officeart/2005/8/layout/venn1"/>
    <dgm:cxn modelId="{8C36537F-9B84-4173-8ADB-BBF299F92CD5}" srcId="{2D6B9B06-35ED-4DA4-9EBE-9A8BA3909797}" destId="{88A978BE-270B-4E15-A27A-07E16E1E15F0}" srcOrd="2" destOrd="0" parTransId="{1A9487F0-99C7-41A4-AD3F-7CEF69D2C4F1}" sibTransId="{B257A836-1B11-4751-BDBD-745FDE9F03FB}"/>
    <dgm:cxn modelId="{8AA4A387-D1AF-4D6C-8849-531878EA2FE0}" type="presOf" srcId="{2D6B9B06-35ED-4DA4-9EBE-9A8BA3909797}" destId="{A216D319-6CF2-4F66-9B72-C8DA38FEBD2A}" srcOrd="0" destOrd="0" presId="urn:microsoft.com/office/officeart/2005/8/layout/venn1"/>
    <dgm:cxn modelId="{579AFCCF-34DC-43B7-8B56-7B3AEA618198}" type="presOf" srcId="{E7D4D2CE-0CD1-4148-816C-05BBE5476541}" destId="{70F2F7DF-01DF-43EC-BBDB-A45CF96A1D92}" srcOrd="1" destOrd="0" presId="urn:microsoft.com/office/officeart/2005/8/layout/venn1"/>
    <dgm:cxn modelId="{6CCCFBAF-54EF-4D06-812B-1341DF73385E}" type="presParOf" srcId="{A216D319-6CF2-4F66-9B72-C8DA38FEBD2A}" destId="{2DC4BF80-0F54-474C-9D76-E1DA19A2418B}" srcOrd="0" destOrd="0" presId="urn:microsoft.com/office/officeart/2005/8/layout/venn1"/>
    <dgm:cxn modelId="{2C5E6F95-EC9F-4DF1-BECA-5BA4629C6085}" type="presParOf" srcId="{A216D319-6CF2-4F66-9B72-C8DA38FEBD2A}" destId="{5FE0BB03-4FD7-43E6-9F3A-469BFEB6BC9F}" srcOrd="1" destOrd="0" presId="urn:microsoft.com/office/officeart/2005/8/layout/venn1"/>
    <dgm:cxn modelId="{46097883-14F6-48EB-9DFD-902442AB0DFA}" type="presParOf" srcId="{A216D319-6CF2-4F66-9B72-C8DA38FEBD2A}" destId="{A18A5F03-DF28-4D4C-8532-58940E5361B2}" srcOrd="2" destOrd="0" presId="urn:microsoft.com/office/officeart/2005/8/layout/venn1"/>
    <dgm:cxn modelId="{FD4A4032-3C92-4F73-9597-3A648A82799B}" type="presParOf" srcId="{A216D319-6CF2-4F66-9B72-C8DA38FEBD2A}" destId="{70F2F7DF-01DF-43EC-BBDB-A45CF96A1D92}" srcOrd="3" destOrd="0" presId="urn:microsoft.com/office/officeart/2005/8/layout/venn1"/>
    <dgm:cxn modelId="{AB4EEDDB-4AA1-404A-9469-68CF311B2F30}" type="presParOf" srcId="{A216D319-6CF2-4F66-9B72-C8DA38FEBD2A}" destId="{A800EDDC-8DD7-422C-A73F-38AA0151F364}" srcOrd="4" destOrd="0" presId="urn:microsoft.com/office/officeart/2005/8/layout/venn1"/>
    <dgm:cxn modelId="{5959E269-CA4B-41E9-B9F7-13F05A9046DF}" type="presParOf" srcId="{A216D319-6CF2-4F66-9B72-C8DA38FEBD2A}" destId="{6D064E83-300C-4DCE-B74D-D1DFE48FACC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4DBA61-C84E-4F39-82F0-9CB1DD6D00CF}" type="doc">
      <dgm:prSet loTypeId="urn:microsoft.com/office/officeart/2008/layout/RadialCluster" loCatId="cycle" qsTypeId="urn:microsoft.com/office/officeart/2005/8/quickstyle/simple1" qsCatId="simple" csTypeId="urn:microsoft.com/office/officeart/2005/8/colors/accent4_2" csCatId="accent4" phldr="1"/>
      <dgm:spPr/>
      <dgm:t>
        <a:bodyPr/>
        <a:lstStyle/>
        <a:p>
          <a:endParaRPr lang="en-US"/>
        </a:p>
      </dgm:t>
    </dgm:pt>
    <dgm:pt modelId="{B1CB6F08-CB94-459F-8207-CDC3E309BF78}">
      <dgm:prSet phldrT="[Text]"/>
      <dgm:spPr/>
      <dgm:t>
        <a:bodyPr/>
        <a:lstStyle/>
        <a:p>
          <a:r>
            <a:rPr lang="en-US" dirty="0"/>
            <a:t>Credibility</a:t>
          </a:r>
        </a:p>
      </dgm:t>
    </dgm:pt>
    <dgm:pt modelId="{048ECFE9-C2FE-4296-9AA3-05A51729B8E5}" type="parTrans" cxnId="{F3F2F53D-0702-4DE9-8D69-C31F9D67CAEE}">
      <dgm:prSet/>
      <dgm:spPr/>
      <dgm:t>
        <a:bodyPr/>
        <a:lstStyle/>
        <a:p>
          <a:endParaRPr lang="en-US"/>
        </a:p>
      </dgm:t>
    </dgm:pt>
    <dgm:pt modelId="{D93C58D4-CF7C-4161-92B2-E81D021C2952}" type="sibTrans" cxnId="{F3F2F53D-0702-4DE9-8D69-C31F9D67CAEE}">
      <dgm:prSet/>
      <dgm:spPr/>
      <dgm:t>
        <a:bodyPr/>
        <a:lstStyle/>
        <a:p>
          <a:endParaRPr lang="en-US"/>
        </a:p>
      </dgm:t>
    </dgm:pt>
    <dgm:pt modelId="{530D99A7-7C1D-44D8-BC3D-7C2899169DBA}">
      <dgm:prSet phldrT="[Text]"/>
      <dgm:spPr/>
      <dgm:t>
        <a:bodyPr/>
        <a:lstStyle/>
        <a:p>
          <a:r>
            <a:rPr lang="en-US" dirty="0"/>
            <a:t>Data Reliability</a:t>
          </a:r>
        </a:p>
      </dgm:t>
    </dgm:pt>
    <dgm:pt modelId="{05648F0A-C74C-4C2C-9382-9FCE8BF813BD}" type="parTrans" cxnId="{3781607E-7154-4504-905A-F9900D003D4F}">
      <dgm:prSet/>
      <dgm:spPr/>
      <dgm:t>
        <a:bodyPr/>
        <a:lstStyle/>
        <a:p>
          <a:endParaRPr lang="en-US"/>
        </a:p>
      </dgm:t>
    </dgm:pt>
    <dgm:pt modelId="{343235F2-1C2C-4334-8DCF-31097741E0EF}" type="sibTrans" cxnId="{3781607E-7154-4504-905A-F9900D003D4F}">
      <dgm:prSet/>
      <dgm:spPr/>
      <dgm:t>
        <a:bodyPr/>
        <a:lstStyle/>
        <a:p>
          <a:endParaRPr lang="en-US"/>
        </a:p>
      </dgm:t>
    </dgm:pt>
    <dgm:pt modelId="{637291FB-3925-49C2-BEF9-DBD7399B6794}">
      <dgm:prSet phldrT="[Text]"/>
      <dgm:spPr/>
      <dgm:t>
        <a:bodyPr/>
        <a:lstStyle/>
        <a:p>
          <a:r>
            <a:rPr lang="en-US" dirty="0"/>
            <a:t>Validity</a:t>
          </a:r>
        </a:p>
      </dgm:t>
    </dgm:pt>
    <dgm:pt modelId="{BDF157BD-E16F-47D1-87D0-8C912D3467FF}" type="parTrans" cxnId="{AF571040-F0F1-40E5-9E64-B93429CD1A6D}">
      <dgm:prSet/>
      <dgm:spPr/>
      <dgm:t>
        <a:bodyPr/>
        <a:lstStyle/>
        <a:p>
          <a:endParaRPr lang="en-US"/>
        </a:p>
      </dgm:t>
    </dgm:pt>
    <dgm:pt modelId="{FCF7A97D-4468-4EE6-A68B-37D64F8C881D}" type="sibTrans" cxnId="{AF571040-F0F1-40E5-9E64-B93429CD1A6D}">
      <dgm:prSet/>
      <dgm:spPr/>
      <dgm:t>
        <a:bodyPr/>
        <a:lstStyle/>
        <a:p>
          <a:endParaRPr lang="en-US"/>
        </a:p>
      </dgm:t>
    </dgm:pt>
    <dgm:pt modelId="{53FFED81-5CD7-441C-9974-7E4BCF290A74}">
      <dgm:prSet phldrT="[Text]"/>
      <dgm:spPr/>
      <dgm:t>
        <a:bodyPr/>
        <a:lstStyle/>
        <a:p>
          <a:r>
            <a:rPr lang="en-US" dirty="0"/>
            <a:t>Authority</a:t>
          </a:r>
        </a:p>
      </dgm:t>
    </dgm:pt>
    <dgm:pt modelId="{3F9A71FE-8369-4E64-A5F8-33EF646AB617}" type="parTrans" cxnId="{0A6C4966-1E5A-46ED-8A5B-6FC12EB4D497}">
      <dgm:prSet/>
      <dgm:spPr/>
      <dgm:t>
        <a:bodyPr/>
        <a:lstStyle/>
        <a:p>
          <a:endParaRPr lang="en-US"/>
        </a:p>
      </dgm:t>
    </dgm:pt>
    <dgm:pt modelId="{875995FF-0F2D-4727-9BB6-4C005875CEC8}" type="sibTrans" cxnId="{0A6C4966-1E5A-46ED-8A5B-6FC12EB4D497}">
      <dgm:prSet/>
      <dgm:spPr/>
      <dgm:t>
        <a:bodyPr/>
        <a:lstStyle/>
        <a:p>
          <a:endParaRPr lang="en-US"/>
        </a:p>
      </dgm:t>
    </dgm:pt>
    <dgm:pt modelId="{0290C00A-0D8F-4851-84D0-8ABCA192F977}">
      <dgm:prSet/>
      <dgm:spPr/>
      <dgm:t>
        <a:bodyPr/>
        <a:lstStyle/>
        <a:p>
          <a:r>
            <a:rPr lang="en-US" dirty="0"/>
            <a:t>Objectivity</a:t>
          </a:r>
        </a:p>
      </dgm:t>
    </dgm:pt>
    <dgm:pt modelId="{B57F75A9-3AB6-48D0-919C-753872426F86}" type="parTrans" cxnId="{53FB281D-182F-435D-98B7-98E906A3DCB8}">
      <dgm:prSet/>
      <dgm:spPr/>
      <dgm:t>
        <a:bodyPr/>
        <a:lstStyle/>
        <a:p>
          <a:endParaRPr lang="en-US"/>
        </a:p>
      </dgm:t>
    </dgm:pt>
    <dgm:pt modelId="{44C38BB3-CA79-4933-8B5C-A0029BA16372}" type="sibTrans" cxnId="{53FB281D-182F-435D-98B7-98E906A3DCB8}">
      <dgm:prSet/>
      <dgm:spPr/>
      <dgm:t>
        <a:bodyPr/>
        <a:lstStyle/>
        <a:p>
          <a:endParaRPr lang="en-US"/>
        </a:p>
      </dgm:t>
    </dgm:pt>
    <dgm:pt modelId="{B25879EB-D2F5-4C4D-8DB7-64BB48C9C7CF}">
      <dgm:prSet/>
      <dgm:spPr/>
      <dgm:t>
        <a:bodyPr/>
        <a:lstStyle/>
        <a:p>
          <a:r>
            <a:rPr lang="en-US" dirty="0"/>
            <a:t>Believability</a:t>
          </a:r>
        </a:p>
      </dgm:t>
    </dgm:pt>
    <dgm:pt modelId="{EAFC4135-3D67-41B1-A924-2AC29198DCF5}" type="parTrans" cxnId="{D1CDCD39-940D-484E-B0A8-E25339F34242}">
      <dgm:prSet/>
      <dgm:spPr/>
      <dgm:t>
        <a:bodyPr/>
        <a:lstStyle/>
        <a:p>
          <a:endParaRPr lang="en-US"/>
        </a:p>
      </dgm:t>
    </dgm:pt>
    <dgm:pt modelId="{585C3623-179B-4EC4-A182-69FCFF6D0304}" type="sibTrans" cxnId="{D1CDCD39-940D-484E-B0A8-E25339F34242}">
      <dgm:prSet/>
      <dgm:spPr/>
      <dgm:t>
        <a:bodyPr/>
        <a:lstStyle/>
        <a:p>
          <a:endParaRPr lang="en-US"/>
        </a:p>
      </dgm:t>
    </dgm:pt>
    <dgm:pt modelId="{1730DFC4-94DC-4296-A097-C149F10A0C29}">
      <dgm:prSet/>
      <dgm:spPr/>
      <dgm:t>
        <a:bodyPr/>
        <a:lstStyle/>
        <a:p>
          <a:r>
            <a:rPr lang="en-US" dirty="0"/>
            <a:t>Verifiability</a:t>
          </a:r>
        </a:p>
      </dgm:t>
    </dgm:pt>
    <dgm:pt modelId="{51C56BFE-6143-4087-AD1E-3B7C918FED53}" type="parTrans" cxnId="{9A886D37-EA57-47B4-AA4E-EF8092917EF0}">
      <dgm:prSet/>
      <dgm:spPr/>
      <dgm:t>
        <a:bodyPr/>
        <a:lstStyle/>
        <a:p>
          <a:endParaRPr lang="en-US"/>
        </a:p>
      </dgm:t>
    </dgm:pt>
    <dgm:pt modelId="{5A07B920-33F4-4912-8F64-647F3A5FB8F4}" type="sibTrans" cxnId="{9A886D37-EA57-47B4-AA4E-EF8092917EF0}">
      <dgm:prSet/>
      <dgm:spPr/>
      <dgm:t>
        <a:bodyPr/>
        <a:lstStyle/>
        <a:p>
          <a:endParaRPr lang="en-US"/>
        </a:p>
      </dgm:t>
    </dgm:pt>
    <dgm:pt modelId="{D5F6F3C0-B637-49B5-938D-81C6493F0C9E}">
      <dgm:prSet/>
      <dgm:spPr/>
      <dgm:t>
        <a:bodyPr/>
        <a:lstStyle/>
        <a:p>
          <a:r>
            <a:rPr lang="en-US" dirty="0"/>
            <a:t>Accuracy</a:t>
          </a:r>
        </a:p>
      </dgm:t>
    </dgm:pt>
    <dgm:pt modelId="{CB488F7C-06A8-46A7-832F-A14368C37851}" type="parTrans" cxnId="{86845BE3-3D4C-40E8-842B-8FEB35D99B62}">
      <dgm:prSet/>
      <dgm:spPr/>
      <dgm:t>
        <a:bodyPr/>
        <a:lstStyle/>
        <a:p>
          <a:endParaRPr lang="en-US"/>
        </a:p>
      </dgm:t>
    </dgm:pt>
    <dgm:pt modelId="{10573741-F618-4633-8D86-EE386A66E173}" type="sibTrans" cxnId="{86845BE3-3D4C-40E8-842B-8FEB35D99B62}">
      <dgm:prSet/>
      <dgm:spPr/>
      <dgm:t>
        <a:bodyPr/>
        <a:lstStyle/>
        <a:p>
          <a:endParaRPr lang="en-US"/>
        </a:p>
      </dgm:t>
    </dgm:pt>
    <dgm:pt modelId="{74F5B6F5-804A-47C9-89C3-C56A8194D0AC}" type="pres">
      <dgm:prSet presAssocID="{FE4DBA61-C84E-4F39-82F0-9CB1DD6D00CF}" presName="Name0" presStyleCnt="0">
        <dgm:presLayoutVars>
          <dgm:chMax val="1"/>
          <dgm:chPref val="1"/>
          <dgm:dir/>
          <dgm:animOne val="branch"/>
          <dgm:animLvl val="lvl"/>
        </dgm:presLayoutVars>
      </dgm:prSet>
      <dgm:spPr/>
    </dgm:pt>
    <dgm:pt modelId="{50E7D330-4898-4C21-A4C4-3E42B4BAD14F}" type="pres">
      <dgm:prSet presAssocID="{B1CB6F08-CB94-459F-8207-CDC3E309BF78}" presName="singleCycle" presStyleCnt="0"/>
      <dgm:spPr/>
    </dgm:pt>
    <dgm:pt modelId="{54E5426C-999F-49AD-8AC9-F60A57A9F945}" type="pres">
      <dgm:prSet presAssocID="{B1CB6F08-CB94-459F-8207-CDC3E309BF78}" presName="singleCenter" presStyleLbl="node1" presStyleIdx="0" presStyleCnt="8">
        <dgm:presLayoutVars>
          <dgm:chMax val="7"/>
          <dgm:chPref val="7"/>
        </dgm:presLayoutVars>
      </dgm:prSet>
      <dgm:spPr/>
    </dgm:pt>
    <dgm:pt modelId="{379AA9FD-4957-4372-ACD3-7E98B39513D5}" type="pres">
      <dgm:prSet presAssocID="{05648F0A-C74C-4C2C-9382-9FCE8BF813BD}" presName="Name56" presStyleLbl="parChTrans1D2" presStyleIdx="0" presStyleCnt="7"/>
      <dgm:spPr/>
    </dgm:pt>
    <dgm:pt modelId="{1F70ACDE-A1EB-4A7E-8B3B-2D219862983C}" type="pres">
      <dgm:prSet presAssocID="{530D99A7-7C1D-44D8-BC3D-7C2899169DBA}" presName="text0" presStyleLbl="node1" presStyleIdx="1" presStyleCnt="8">
        <dgm:presLayoutVars>
          <dgm:bulletEnabled val="1"/>
        </dgm:presLayoutVars>
      </dgm:prSet>
      <dgm:spPr/>
    </dgm:pt>
    <dgm:pt modelId="{669ACC60-0C13-47D9-8979-95D444D90691}" type="pres">
      <dgm:prSet presAssocID="{BDF157BD-E16F-47D1-87D0-8C912D3467FF}" presName="Name56" presStyleLbl="parChTrans1D2" presStyleIdx="1" presStyleCnt="7"/>
      <dgm:spPr/>
    </dgm:pt>
    <dgm:pt modelId="{DF3DCB3B-FF9D-4781-9DB5-4B35D7203056}" type="pres">
      <dgm:prSet presAssocID="{637291FB-3925-49C2-BEF9-DBD7399B6794}" presName="text0" presStyleLbl="node1" presStyleIdx="2" presStyleCnt="8">
        <dgm:presLayoutVars>
          <dgm:bulletEnabled val="1"/>
        </dgm:presLayoutVars>
      </dgm:prSet>
      <dgm:spPr/>
    </dgm:pt>
    <dgm:pt modelId="{A98A933F-FE16-46B3-AC0C-CED7B4E174CA}" type="pres">
      <dgm:prSet presAssocID="{3F9A71FE-8369-4E64-A5F8-33EF646AB617}" presName="Name56" presStyleLbl="parChTrans1D2" presStyleIdx="2" presStyleCnt="7"/>
      <dgm:spPr/>
    </dgm:pt>
    <dgm:pt modelId="{62A70811-87F0-45B1-AC2C-68B7ADBBBFA7}" type="pres">
      <dgm:prSet presAssocID="{53FFED81-5CD7-441C-9974-7E4BCF290A74}" presName="text0" presStyleLbl="node1" presStyleIdx="3" presStyleCnt="8">
        <dgm:presLayoutVars>
          <dgm:bulletEnabled val="1"/>
        </dgm:presLayoutVars>
      </dgm:prSet>
      <dgm:spPr/>
    </dgm:pt>
    <dgm:pt modelId="{36940F4C-18AB-46A8-9721-5E603F982E0C}" type="pres">
      <dgm:prSet presAssocID="{B57F75A9-3AB6-48D0-919C-753872426F86}" presName="Name56" presStyleLbl="parChTrans1D2" presStyleIdx="3" presStyleCnt="7"/>
      <dgm:spPr/>
    </dgm:pt>
    <dgm:pt modelId="{F6D863EB-042B-4B51-8253-9841981876FB}" type="pres">
      <dgm:prSet presAssocID="{0290C00A-0D8F-4851-84D0-8ABCA192F977}" presName="text0" presStyleLbl="node1" presStyleIdx="4" presStyleCnt="8">
        <dgm:presLayoutVars>
          <dgm:bulletEnabled val="1"/>
        </dgm:presLayoutVars>
      </dgm:prSet>
      <dgm:spPr/>
    </dgm:pt>
    <dgm:pt modelId="{6B7474EE-F092-42B5-8643-9D93FF346663}" type="pres">
      <dgm:prSet presAssocID="{EAFC4135-3D67-41B1-A924-2AC29198DCF5}" presName="Name56" presStyleLbl="parChTrans1D2" presStyleIdx="4" presStyleCnt="7"/>
      <dgm:spPr/>
    </dgm:pt>
    <dgm:pt modelId="{E1090998-68FC-473E-95B9-607E0C6D3818}" type="pres">
      <dgm:prSet presAssocID="{B25879EB-D2F5-4C4D-8DB7-64BB48C9C7CF}" presName="text0" presStyleLbl="node1" presStyleIdx="5" presStyleCnt="8">
        <dgm:presLayoutVars>
          <dgm:bulletEnabled val="1"/>
        </dgm:presLayoutVars>
      </dgm:prSet>
      <dgm:spPr/>
    </dgm:pt>
    <dgm:pt modelId="{6219CAD4-4B13-49A1-9235-B58EEA78F0F4}" type="pres">
      <dgm:prSet presAssocID="{51C56BFE-6143-4087-AD1E-3B7C918FED53}" presName="Name56" presStyleLbl="parChTrans1D2" presStyleIdx="5" presStyleCnt="7"/>
      <dgm:spPr/>
    </dgm:pt>
    <dgm:pt modelId="{DE4A016B-3BAA-47BD-9C45-E8A5E71007DF}" type="pres">
      <dgm:prSet presAssocID="{1730DFC4-94DC-4296-A097-C149F10A0C29}" presName="text0" presStyleLbl="node1" presStyleIdx="6" presStyleCnt="8">
        <dgm:presLayoutVars>
          <dgm:bulletEnabled val="1"/>
        </dgm:presLayoutVars>
      </dgm:prSet>
      <dgm:spPr/>
    </dgm:pt>
    <dgm:pt modelId="{41E4CFAF-B5BC-4F9C-A2D2-D024BF658276}" type="pres">
      <dgm:prSet presAssocID="{CB488F7C-06A8-46A7-832F-A14368C37851}" presName="Name56" presStyleLbl="parChTrans1D2" presStyleIdx="6" presStyleCnt="7"/>
      <dgm:spPr/>
    </dgm:pt>
    <dgm:pt modelId="{CFFA3D9D-7B53-494F-BE7D-4F6AF3D96D4A}" type="pres">
      <dgm:prSet presAssocID="{D5F6F3C0-B637-49B5-938D-81C6493F0C9E}" presName="text0" presStyleLbl="node1" presStyleIdx="7" presStyleCnt="8">
        <dgm:presLayoutVars>
          <dgm:bulletEnabled val="1"/>
        </dgm:presLayoutVars>
      </dgm:prSet>
      <dgm:spPr/>
    </dgm:pt>
  </dgm:ptLst>
  <dgm:cxnLst>
    <dgm:cxn modelId="{F6FE8E0E-FE7F-4A7E-8F8F-8A9BC94F62D5}" type="presOf" srcId="{B57F75A9-3AB6-48D0-919C-753872426F86}" destId="{36940F4C-18AB-46A8-9721-5E603F982E0C}" srcOrd="0" destOrd="0" presId="urn:microsoft.com/office/officeart/2008/layout/RadialCluster"/>
    <dgm:cxn modelId="{65C3821B-4906-4405-8651-310B32947550}" type="presOf" srcId="{3F9A71FE-8369-4E64-A5F8-33EF646AB617}" destId="{A98A933F-FE16-46B3-AC0C-CED7B4E174CA}" srcOrd="0" destOrd="0" presId="urn:microsoft.com/office/officeart/2008/layout/RadialCluster"/>
    <dgm:cxn modelId="{53FB281D-182F-435D-98B7-98E906A3DCB8}" srcId="{B1CB6F08-CB94-459F-8207-CDC3E309BF78}" destId="{0290C00A-0D8F-4851-84D0-8ABCA192F977}" srcOrd="3" destOrd="0" parTransId="{B57F75A9-3AB6-48D0-919C-753872426F86}" sibTransId="{44C38BB3-CA79-4933-8B5C-A0029BA16372}"/>
    <dgm:cxn modelId="{608E6C2A-7544-4BFA-8217-6DFF9586F85A}" type="presOf" srcId="{B25879EB-D2F5-4C4D-8DB7-64BB48C9C7CF}" destId="{E1090998-68FC-473E-95B9-607E0C6D3818}" srcOrd="0" destOrd="0" presId="urn:microsoft.com/office/officeart/2008/layout/RadialCluster"/>
    <dgm:cxn modelId="{81887436-D036-4A3C-97E6-2F2BCAA2F9EF}" type="presOf" srcId="{0290C00A-0D8F-4851-84D0-8ABCA192F977}" destId="{F6D863EB-042B-4B51-8253-9841981876FB}" srcOrd="0" destOrd="0" presId="urn:microsoft.com/office/officeart/2008/layout/RadialCluster"/>
    <dgm:cxn modelId="{9A886D37-EA57-47B4-AA4E-EF8092917EF0}" srcId="{B1CB6F08-CB94-459F-8207-CDC3E309BF78}" destId="{1730DFC4-94DC-4296-A097-C149F10A0C29}" srcOrd="5" destOrd="0" parTransId="{51C56BFE-6143-4087-AD1E-3B7C918FED53}" sibTransId="{5A07B920-33F4-4912-8F64-647F3A5FB8F4}"/>
    <dgm:cxn modelId="{4A316938-8F9E-480E-ADD1-83E68863AD7C}" type="presOf" srcId="{B1CB6F08-CB94-459F-8207-CDC3E309BF78}" destId="{54E5426C-999F-49AD-8AC9-F60A57A9F945}" srcOrd="0" destOrd="0" presId="urn:microsoft.com/office/officeart/2008/layout/RadialCluster"/>
    <dgm:cxn modelId="{D1CDCD39-940D-484E-B0A8-E25339F34242}" srcId="{B1CB6F08-CB94-459F-8207-CDC3E309BF78}" destId="{B25879EB-D2F5-4C4D-8DB7-64BB48C9C7CF}" srcOrd="4" destOrd="0" parTransId="{EAFC4135-3D67-41B1-A924-2AC29198DCF5}" sibTransId="{585C3623-179B-4EC4-A182-69FCFF6D0304}"/>
    <dgm:cxn modelId="{F3F2F53D-0702-4DE9-8D69-C31F9D67CAEE}" srcId="{FE4DBA61-C84E-4F39-82F0-9CB1DD6D00CF}" destId="{B1CB6F08-CB94-459F-8207-CDC3E309BF78}" srcOrd="0" destOrd="0" parTransId="{048ECFE9-C2FE-4296-9AA3-05A51729B8E5}" sibTransId="{D93C58D4-CF7C-4161-92B2-E81D021C2952}"/>
    <dgm:cxn modelId="{AF571040-F0F1-40E5-9E64-B93429CD1A6D}" srcId="{B1CB6F08-CB94-459F-8207-CDC3E309BF78}" destId="{637291FB-3925-49C2-BEF9-DBD7399B6794}" srcOrd="1" destOrd="0" parTransId="{BDF157BD-E16F-47D1-87D0-8C912D3467FF}" sibTransId="{FCF7A97D-4468-4EE6-A68B-37D64F8C881D}"/>
    <dgm:cxn modelId="{0A6C4966-1E5A-46ED-8A5B-6FC12EB4D497}" srcId="{B1CB6F08-CB94-459F-8207-CDC3E309BF78}" destId="{53FFED81-5CD7-441C-9974-7E4BCF290A74}" srcOrd="2" destOrd="0" parTransId="{3F9A71FE-8369-4E64-A5F8-33EF646AB617}" sibTransId="{875995FF-0F2D-4727-9BB6-4C005875CEC8}"/>
    <dgm:cxn modelId="{AAB2274A-9E54-4256-ABDF-51643E786A6D}" type="presOf" srcId="{530D99A7-7C1D-44D8-BC3D-7C2899169DBA}" destId="{1F70ACDE-A1EB-4A7E-8B3B-2D219862983C}" srcOrd="0" destOrd="0" presId="urn:microsoft.com/office/officeart/2008/layout/RadialCluster"/>
    <dgm:cxn modelId="{D3A0D94A-B177-48F3-90E9-FE7FFAB69486}" type="presOf" srcId="{637291FB-3925-49C2-BEF9-DBD7399B6794}" destId="{DF3DCB3B-FF9D-4781-9DB5-4B35D7203056}" srcOrd="0" destOrd="0" presId="urn:microsoft.com/office/officeart/2008/layout/RadialCluster"/>
    <dgm:cxn modelId="{742F6850-0553-49E8-9C1C-6DD70C52BB40}" type="presOf" srcId="{51C56BFE-6143-4087-AD1E-3B7C918FED53}" destId="{6219CAD4-4B13-49A1-9235-B58EEA78F0F4}" srcOrd="0" destOrd="0" presId="urn:microsoft.com/office/officeart/2008/layout/RadialCluster"/>
    <dgm:cxn modelId="{1AC13158-4FA2-496F-BB6E-5875E3AFB324}" type="presOf" srcId="{BDF157BD-E16F-47D1-87D0-8C912D3467FF}" destId="{669ACC60-0C13-47D9-8979-95D444D90691}" srcOrd="0" destOrd="0" presId="urn:microsoft.com/office/officeart/2008/layout/RadialCluster"/>
    <dgm:cxn modelId="{3781607E-7154-4504-905A-F9900D003D4F}" srcId="{B1CB6F08-CB94-459F-8207-CDC3E309BF78}" destId="{530D99A7-7C1D-44D8-BC3D-7C2899169DBA}" srcOrd="0" destOrd="0" parTransId="{05648F0A-C74C-4C2C-9382-9FCE8BF813BD}" sibTransId="{343235F2-1C2C-4334-8DCF-31097741E0EF}"/>
    <dgm:cxn modelId="{A7A863C0-6383-4DC4-BD69-2F4E99C4C084}" type="presOf" srcId="{EAFC4135-3D67-41B1-A924-2AC29198DCF5}" destId="{6B7474EE-F092-42B5-8643-9D93FF346663}" srcOrd="0" destOrd="0" presId="urn:microsoft.com/office/officeart/2008/layout/RadialCluster"/>
    <dgm:cxn modelId="{DE0CF8C0-53CF-4922-8934-11CA108449DC}" type="presOf" srcId="{53FFED81-5CD7-441C-9974-7E4BCF290A74}" destId="{62A70811-87F0-45B1-AC2C-68B7ADBBBFA7}" srcOrd="0" destOrd="0" presId="urn:microsoft.com/office/officeart/2008/layout/RadialCluster"/>
    <dgm:cxn modelId="{A47274C1-AD7C-4681-A19A-1696A5B1C4F1}" type="presOf" srcId="{1730DFC4-94DC-4296-A097-C149F10A0C29}" destId="{DE4A016B-3BAA-47BD-9C45-E8A5E71007DF}" srcOrd="0" destOrd="0" presId="urn:microsoft.com/office/officeart/2008/layout/RadialCluster"/>
    <dgm:cxn modelId="{296A5FDC-8461-4D6F-BBCC-C35B17DF7A7E}" type="presOf" srcId="{D5F6F3C0-B637-49B5-938D-81C6493F0C9E}" destId="{CFFA3D9D-7B53-494F-BE7D-4F6AF3D96D4A}" srcOrd="0" destOrd="0" presId="urn:microsoft.com/office/officeart/2008/layout/RadialCluster"/>
    <dgm:cxn modelId="{86845BE3-3D4C-40E8-842B-8FEB35D99B62}" srcId="{B1CB6F08-CB94-459F-8207-CDC3E309BF78}" destId="{D5F6F3C0-B637-49B5-938D-81C6493F0C9E}" srcOrd="6" destOrd="0" parTransId="{CB488F7C-06A8-46A7-832F-A14368C37851}" sibTransId="{10573741-F618-4633-8D86-EE386A66E173}"/>
    <dgm:cxn modelId="{7524D2E5-105F-4BFF-91E3-53BB755E8E05}" type="presOf" srcId="{CB488F7C-06A8-46A7-832F-A14368C37851}" destId="{41E4CFAF-B5BC-4F9C-A2D2-D024BF658276}" srcOrd="0" destOrd="0" presId="urn:microsoft.com/office/officeart/2008/layout/RadialCluster"/>
    <dgm:cxn modelId="{95A265EF-D9B5-457B-A59E-B56D0AC9E35A}" type="presOf" srcId="{05648F0A-C74C-4C2C-9382-9FCE8BF813BD}" destId="{379AA9FD-4957-4372-ACD3-7E98B39513D5}" srcOrd="0" destOrd="0" presId="urn:microsoft.com/office/officeart/2008/layout/RadialCluster"/>
    <dgm:cxn modelId="{8DC4F4F7-67E4-4654-8451-8907ADD6BE31}" type="presOf" srcId="{FE4DBA61-C84E-4F39-82F0-9CB1DD6D00CF}" destId="{74F5B6F5-804A-47C9-89C3-C56A8194D0AC}" srcOrd="0" destOrd="0" presId="urn:microsoft.com/office/officeart/2008/layout/RadialCluster"/>
    <dgm:cxn modelId="{6F20E21B-9E21-4E0E-8474-394C73ABD8C2}" type="presParOf" srcId="{74F5B6F5-804A-47C9-89C3-C56A8194D0AC}" destId="{50E7D330-4898-4C21-A4C4-3E42B4BAD14F}" srcOrd="0" destOrd="0" presId="urn:microsoft.com/office/officeart/2008/layout/RadialCluster"/>
    <dgm:cxn modelId="{0240C174-2EC2-4E93-BEFD-EBA2422D5586}" type="presParOf" srcId="{50E7D330-4898-4C21-A4C4-3E42B4BAD14F}" destId="{54E5426C-999F-49AD-8AC9-F60A57A9F945}" srcOrd="0" destOrd="0" presId="urn:microsoft.com/office/officeart/2008/layout/RadialCluster"/>
    <dgm:cxn modelId="{37C5F728-5812-4FB7-8833-E344DE131652}" type="presParOf" srcId="{50E7D330-4898-4C21-A4C4-3E42B4BAD14F}" destId="{379AA9FD-4957-4372-ACD3-7E98B39513D5}" srcOrd="1" destOrd="0" presId="urn:microsoft.com/office/officeart/2008/layout/RadialCluster"/>
    <dgm:cxn modelId="{BAA74FDC-CEA5-4DBE-B698-322A7503CB75}" type="presParOf" srcId="{50E7D330-4898-4C21-A4C4-3E42B4BAD14F}" destId="{1F70ACDE-A1EB-4A7E-8B3B-2D219862983C}" srcOrd="2" destOrd="0" presId="urn:microsoft.com/office/officeart/2008/layout/RadialCluster"/>
    <dgm:cxn modelId="{BC070377-9D46-4144-97BE-A7B98AF459C7}" type="presParOf" srcId="{50E7D330-4898-4C21-A4C4-3E42B4BAD14F}" destId="{669ACC60-0C13-47D9-8979-95D444D90691}" srcOrd="3" destOrd="0" presId="urn:microsoft.com/office/officeart/2008/layout/RadialCluster"/>
    <dgm:cxn modelId="{7963043A-84FF-413D-B92F-DB609AAB25CC}" type="presParOf" srcId="{50E7D330-4898-4C21-A4C4-3E42B4BAD14F}" destId="{DF3DCB3B-FF9D-4781-9DB5-4B35D7203056}" srcOrd="4" destOrd="0" presId="urn:microsoft.com/office/officeart/2008/layout/RadialCluster"/>
    <dgm:cxn modelId="{B76B778D-E4D8-4733-8413-604AEA7CBAEF}" type="presParOf" srcId="{50E7D330-4898-4C21-A4C4-3E42B4BAD14F}" destId="{A98A933F-FE16-46B3-AC0C-CED7B4E174CA}" srcOrd="5" destOrd="0" presId="urn:microsoft.com/office/officeart/2008/layout/RadialCluster"/>
    <dgm:cxn modelId="{933203C0-DCEC-4F90-9615-E4F0F7131626}" type="presParOf" srcId="{50E7D330-4898-4C21-A4C4-3E42B4BAD14F}" destId="{62A70811-87F0-45B1-AC2C-68B7ADBBBFA7}" srcOrd="6" destOrd="0" presId="urn:microsoft.com/office/officeart/2008/layout/RadialCluster"/>
    <dgm:cxn modelId="{A53C81C0-95AD-4CD3-A07F-9EE0A3DD9A2C}" type="presParOf" srcId="{50E7D330-4898-4C21-A4C4-3E42B4BAD14F}" destId="{36940F4C-18AB-46A8-9721-5E603F982E0C}" srcOrd="7" destOrd="0" presId="urn:microsoft.com/office/officeart/2008/layout/RadialCluster"/>
    <dgm:cxn modelId="{50E1F8B9-0A47-48BB-921D-E07101F9DED3}" type="presParOf" srcId="{50E7D330-4898-4C21-A4C4-3E42B4BAD14F}" destId="{F6D863EB-042B-4B51-8253-9841981876FB}" srcOrd="8" destOrd="0" presId="urn:microsoft.com/office/officeart/2008/layout/RadialCluster"/>
    <dgm:cxn modelId="{4B044E30-18FE-47BE-8635-F190DD15A6E8}" type="presParOf" srcId="{50E7D330-4898-4C21-A4C4-3E42B4BAD14F}" destId="{6B7474EE-F092-42B5-8643-9D93FF346663}" srcOrd="9" destOrd="0" presId="urn:microsoft.com/office/officeart/2008/layout/RadialCluster"/>
    <dgm:cxn modelId="{36BBC7E5-E85F-4C2E-ADB3-6CE11FB07E41}" type="presParOf" srcId="{50E7D330-4898-4C21-A4C4-3E42B4BAD14F}" destId="{E1090998-68FC-473E-95B9-607E0C6D3818}" srcOrd="10" destOrd="0" presId="urn:microsoft.com/office/officeart/2008/layout/RadialCluster"/>
    <dgm:cxn modelId="{A659CCFD-F917-4680-93C9-D12A639274C0}" type="presParOf" srcId="{50E7D330-4898-4C21-A4C4-3E42B4BAD14F}" destId="{6219CAD4-4B13-49A1-9235-B58EEA78F0F4}" srcOrd="11" destOrd="0" presId="urn:microsoft.com/office/officeart/2008/layout/RadialCluster"/>
    <dgm:cxn modelId="{CCD54BA8-C1C4-4CF4-A2E6-6F97F0538903}" type="presParOf" srcId="{50E7D330-4898-4C21-A4C4-3E42B4BAD14F}" destId="{DE4A016B-3BAA-47BD-9C45-E8A5E71007DF}" srcOrd="12" destOrd="0" presId="urn:microsoft.com/office/officeart/2008/layout/RadialCluster"/>
    <dgm:cxn modelId="{07C7486B-EC7C-4E6B-A927-9F1195E8D2DE}" type="presParOf" srcId="{50E7D330-4898-4C21-A4C4-3E42B4BAD14F}" destId="{41E4CFAF-B5BC-4F9C-A2D2-D024BF658276}" srcOrd="13" destOrd="0" presId="urn:microsoft.com/office/officeart/2008/layout/RadialCluster"/>
    <dgm:cxn modelId="{BDDD15B9-D14C-4B0D-AD0C-AE3503FC21DC}" type="presParOf" srcId="{50E7D330-4898-4C21-A4C4-3E42B4BAD14F}" destId="{CFFA3D9D-7B53-494F-BE7D-4F6AF3D96D4A}"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4BF80-0F54-474C-9D76-E1DA19A2418B}">
      <dsp:nvSpPr>
        <dsp:cNvPr id="0" name=""/>
        <dsp:cNvSpPr/>
      </dsp:nvSpPr>
      <dsp:spPr>
        <a:xfrm>
          <a:off x="1051378" y="121124"/>
          <a:ext cx="2118320" cy="188773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Data reuse research</a:t>
          </a:r>
        </a:p>
      </dsp:txBody>
      <dsp:txXfrm>
        <a:off x="1333821" y="451478"/>
        <a:ext cx="1553434" cy="849482"/>
      </dsp:txXfrm>
    </dsp:sp>
    <dsp:sp modelId="{A18A5F03-DF28-4D4C-8532-58940E5361B2}">
      <dsp:nvSpPr>
        <dsp:cNvPr id="0" name=""/>
        <dsp:cNvSpPr/>
      </dsp:nvSpPr>
      <dsp:spPr>
        <a:xfrm>
          <a:off x="1752202" y="1335022"/>
          <a:ext cx="2118320" cy="188773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Digital curation research</a:t>
          </a:r>
        </a:p>
      </dsp:txBody>
      <dsp:txXfrm>
        <a:off x="2400055" y="1822688"/>
        <a:ext cx="1270992" cy="1038255"/>
      </dsp:txXfrm>
    </dsp:sp>
    <dsp:sp modelId="{A800EDDC-8DD7-422C-A73F-38AA0151F364}">
      <dsp:nvSpPr>
        <dsp:cNvPr id="0" name=""/>
        <dsp:cNvSpPr/>
      </dsp:nvSpPr>
      <dsp:spPr>
        <a:xfrm>
          <a:off x="263930" y="1299285"/>
          <a:ext cx="2118320" cy="188773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Disciplines curating &amp; reusing data</a:t>
          </a:r>
        </a:p>
      </dsp:txBody>
      <dsp:txXfrm>
        <a:off x="463405" y="1786951"/>
        <a:ext cx="1270992" cy="10382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5426C-999F-49AD-8AC9-F60A57A9F945}">
      <dsp:nvSpPr>
        <dsp:cNvPr id="0" name=""/>
        <dsp:cNvSpPr/>
      </dsp:nvSpPr>
      <dsp:spPr>
        <a:xfrm>
          <a:off x="3363360" y="1504838"/>
          <a:ext cx="1219200" cy="12192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US" sz="1900" kern="1200" dirty="0"/>
            <a:t>Credibility</a:t>
          </a:r>
        </a:p>
      </dsp:txBody>
      <dsp:txXfrm>
        <a:off x="3422876" y="1564354"/>
        <a:ext cx="1100168" cy="1100168"/>
      </dsp:txXfrm>
    </dsp:sp>
    <dsp:sp modelId="{379AA9FD-4957-4372-ACD3-7E98B39513D5}">
      <dsp:nvSpPr>
        <dsp:cNvPr id="0" name=""/>
        <dsp:cNvSpPr/>
      </dsp:nvSpPr>
      <dsp:spPr>
        <a:xfrm rot="16200000">
          <a:off x="3649531" y="1181408"/>
          <a:ext cx="646858" cy="0"/>
        </a:xfrm>
        <a:custGeom>
          <a:avLst/>
          <a:gdLst/>
          <a:ahLst/>
          <a:cxnLst/>
          <a:rect l="0" t="0" r="0" b="0"/>
          <a:pathLst>
            <a:path>
              <a:moveTo>
                <a:pt x="0" y="0"/>
              </a:moveTo>
              <a:lnTo>
                <a:pt x="646858" y="0"/>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70ACDE-A1EB-4A7E-8B3B-2D219862983C}">
      <dsp:nvSpPr>
        <dsp:cNvPr id="0" name=""/>
        <dsp:cNvSpPr/>
      </dsp:nvSpPr>
      <dsp:spPr>
        <a:xfrm>
          <a:off x="3564528" y="41115"/>
          <a:ext cx="816864" cy="81686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n-US" sz="1300" kern="1200" dirty="0"/>
            <a:t>Data Reliability</a:t>
          </a:r>
        </a:p>
      </dsp:txBody>
      <dsp:txXfrm>
        <a:off x="3604404" y="80991"/>
        <a:ext cx="737112" cy="737112"/>
      </dsp:txXfrm>
    </dsp:sp>
    <dsp:sp modelId="{669ACC60-0C13-47D9-8979-95D444D90691}">
      <dsp:nvSpPr>
        <dsp:cNvPr id="0" name=""/>
        <dsp:cNvSpPr/>
      </dsp:nvSpPr>
      <dsp:spPr>
        <a:xfrm rot="19285714">
          <a:off x="4542987" y="1515203"/>
          <a:ext cx="362778" cy="0"/>
        </a:xfrm>
        <a:custGeom>
          <a:avLst/>
          <a:gdLst/>
          <a:ahLst/>
          <a:cxnLst/>
          <a:rect l="0" t="0" r="0" b="0"/>
          <a:pathLst>
            <a:path>
              <a:moveTo>
                <a:pt x="0" y="0"/>
              </a:moveTo>
              <a:lnTo>
                <a:pt x="362778" y="0"/>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3DCB3B-FF9D-4781-9DB5-4B35D7203056}">
      <dsp:nvSpPr>
        <dsp:cNvPr id="0" name=""/>
        <dsp:cNvSpPr/>
      </dsp:nvSpPr>
      <dsp:spPr>
        <a:xfrm>
          <a:off x="4866192" y="667963"/>
          <a:ext cx="816864" cy="81686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US" sz="1700" kern="1200" dirty="0"/>
            <a:t>Validity</a:t>
          </a:r>
        </a:p>
      </dsp:txBody>
      <dsp:txXfrm>
        <a:off x="4906068" y="707839"/>
        <a:ext cx="737112" cy="737112"/>
      </dsp:txXfrm>
    </dsp:sp>
    <dsp:sp modelId="{A98A933F-FE16-46B3-AC0C-CED7B4E174CA}">
      <dsp:nvSpPr>
        <dsp:cNvPr id="0" name=""/>
        <dsp:cNvSpPr/>
      </dsp:nvSpPr>
      <dsp:spPr>
        <a:xfrm rot="771429">
          <a:off x="4574779" y="2322632"/>
          <a:ext cx="620678" cy="0"/>
        </a:xfrm>
        <a:custGeom>
          <a:avLst/>
          <a:gdLst/>
          <a:ahLst/>
          <a:cxnLst/>
          <a:rect l="0" t="0" r="0" b="0"/>
          <a:pathLst>
            <a:path>
              <a:moveTo>
                <a:pt x="0" y="0"/>
              </a:moveTo>
              <a:lnTo>
                <a:pt x="620678" y="0"/>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A70811-87F0-45B1-AC2C-68B7ADBBBFA7}">
      <dsp:nvSpPr>
        <dsp:cNvPr id="0" name=""/>
        <dsp:cNvSpPr/>
      </dsp:nvSpPr>
      <dsp:spPr>
        <a:xfrm>
          <a:off x="5187676" y="2076479"/>
          <a:ext cx="816864" cy="81686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n-US" sz="1300" kern="1200" dirty="0"/>
            <a:t>Authority</a:t>
          </a:r>
        </a:p>
      </dsp:txBody>
      <dsp:txXfrm>
        <a:off x="5227552" y="2116355"/>
        <a:ext cx="737112" cy="737112"/>
      </dsp:txXfrm>
    </dsp:sp>
    <dsp:sp modelId="{36940F4C-18AB-46A8-9721-5E603F982E0C}">
      <dsp:nvSpPr>
        <dsp:cNvPr id="0" name=""/>
        <dsp:cNvSpPr/>
      </dsp:nvSpPr>
      <dsp:spPr>
        <a:xfrm rot="3857143">
          <a:off x="4115103" y="2965029"/>
          <a:ext cx="534960" cy="0"/>
        </a:xfrm>
        <a:custGeom>
          <a:avLst/>
          <a:gdLst/>
          <a:ahLst/>
          <a:cxnLst/>
          <a:rect l="0" t="0" r="0" b="0"/>
          <a:pathLst>
            <a:path>
              <a:moveTo>
                <a:pt x="0" y="0"/>
              </a:moveTo>
              <a:lnTo>
                <a:pt x="534960" y="0"/>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D863EB-042B-4B51-8253-9841981876FB}">
      <dsp:nvSpPr>
        <dsp:cNvPr id="0" name=""/>
        <dsp:cNvSpPr/>
      </dsp:nvSpPr>
      <dsp:spPr>
        <a:xfrm>
          <a:off x="4286897" y="3206020"/>
          <a:ext cx="816864" cy="81686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dirty="0"/>
            <a:t>Objectivity</a:t>
          </a:r>
        </a:p>
      </dsp:txBody>
      <dsp:txXfrm>
        <a:off x="4326773" y="3245896"/>
        <a:ext cx="737112" cy="737112"/>
      </dsp:txXfrm>
    </dsp:sp>
    <dsp:sp modelId="{6B7474EE-F092-42B5-8643-9D93FF346663}">
      <dsp:nvSpPr>
        <dsp:cNvPr id="0" name=""/>
        <dsp:cNvSpPr/>
      </dsp:nvSpPr>
      <dsp:spPr>
        <a:xfrm rot="6942857">
          <a:off x="3295857" y="2965029"/>
          <a:ext cx="534960" cy="0"/>
        </a:xfrm>
        <a:custGeom>
          <a:avLst/>
          <a:gdLst/>
          <a:ahLst/>
          <a:cxnLst/>
          <a:rect l="0" t="0" r="0" b="0"/>
          <a:pathLst>
            <a:path>
              <a:moveTo>
                <a:pt x="0" y="0"/>
              </a:moveTo>
              <a:lnTo>
                <a:pt x="534960" y="0"/>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090998-68FC-473E-95B9-607E0C6D3818}">
      <dsp:nvSpPr>
        <dsp:cNvPr id="0" name=""/>
        <dsp:cNvSpPr/>
      </dsp:nvSpPr>
      <dsp:spPr>
        <a:xfrm>
          <a:off x="2842159" y="3206020"/>
          <a:ext cx="816864" cy="81686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t>Believability</a:t>
          </a:r>
        </a:p>
      </dsp:txBody>
      <dsp:txXfrm>
        <a:off x="2882035" y="3245896"/>
        <a:ext cx="737112" cy="737112"/>
      </dsp:txXfrm>
    </dsp:sp>
    <dsp:sp modelId="{6219CAD4-4B13-49A1-9235-B58EEA78F0F4}">
      <dsp:nvSpPr>
        <dsp:cNvPr id="0" name=""/>
        <dsp:cNvSpPr/>
      </dsp:nvSpPr>
      <dsp:spPr>
        <a:xfrm rot="10028571">
          <a:off x="2750463" y="2322632"/>
          <a:ext cx="620678" cy="0"/>
        </a:xfrm>
        <a:custGeom>
          <a:avLst/>
          <a:gdLst/>
          <a:ahLst/>
          <a:cxnLst/>
          <a:rect l="0" t="0" r="0" b="0"/>
          <a:pathLst>
            <a:path>
              <a:moveTo>
                <a:pt x="0" y="0"/>
              </a:moveTo>
              <a:lnTo>
                <a:pt x="620678" y="0"/>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4A016B-3BAA-47BD-9C45-E8A5E71007DF}">
      <dsp:nvSpPr>
        <dsp:cNvPr id="0" name=""/>
        <dsp:cNvSpPr/>
      </dsp:nvSpPr>
      <dsp:spPr>
        <a:xfrm>
          <a:off x="1941380" y="2076479"/>
          <a:ext cx="816864" cy="81686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488950">
            <a:lnSpc>
              <a:spcPct val="90000"/>
            </a:lnSpc>
            <a:spcBef>
              <a:spcPct val="0"/>
            </a:spcBef>
            <a:spcAft>
              <a:spcPct val="35000"/>
            </a:spcAft>
            <a:buNone/>
          </a:pPr>
          <a:r>
            <a:rPr lang="en-US" sz="1100" kern="1200" dirty="0"/>
            <a:t>Verifiability</a:t>
          </a:r>
        </a:p>
      </dsp:txBody>
      <dsp:txXfrm>
        <a:off x="1981256" y="2116355"/>
        <a:ext cx="737112" cy="737112"/>
      </dsp:txXfrm>
    </dsp:sp>
    <dsp:sp modelId="{41E4CFAF-B5BC-4F9C-A2D2-D024BF658276}">
      <dsp:nvSpPr>
        <dsp:cNvPr id="0" name=""/>
        <dsp:cNvSpPr/>
      </dsp:nvSpPr>
      <dsp:spPr>
        <a:xfrm rot="13114286">
          <a:off x="3040155" y="1515203"/>
          <a:ext cx="362778" cy="0"/>
        </a:xfrm>
        <a:custGeom>
          <a:avLst/>
          <a:gdLst/>
          <a:ahLst/>
          <a:cxnLst/>
          <a:rect l="0" t="0" r="0" b="0"/>
          <a:pathLst>
            <a:path>
              <a:moveTo>
                <a:pt x="0" y="0"/>
              </a:moveTo>
              <a:lnTo>
                <a:pt x="362778" y="0"/>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FA3D9D-7B53-494F-BE7D-4F6AF3D96D4A}">
      <dsp:nvSpPr>
        <dsp:cNvPr id="0" name=""/>
        <dsp:cNvSpPr/>
      </dsp:nvSpPr>
      <dsp:spPr>
        <a:xfrm>
          <a:off x="2262864" y="667963"/>
          <a:ext cx="816864" cy="81686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t>Accuracy</a:t>
          </a:r>
        </a:p>
      </dsp:txBody>
      <dsp:txXfrm>
        <a:off x="2302740" y="707839"/>
        <a:ext cx="737112" cy="73711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1EA7726C-ACAE-124E-B040-09E55DEF4DA0}" type="datetimeFigureOut">
              <a:rPr lang="en-US" smtClean="0"/>
              <a:t>11/22/2019</a:t>
            </a:fld>
            <a:endParaRPr lang="en-US" dirty="0"/>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681C18C3-2E63-8349-A502-4ACA2BEDD3E4}" type="slidenum">
              <a:rPr lang="en-US" smtClean="0"/>
              <a:t>‹#›</a:t>
            </a:fld>
            <a:endParaRPr lang="en-US" dirty="0"/>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6347" y="0"/>
            <a:ext cx="4028440" cy="352143"/>
          </a:xfrm>
          <a:prstGeom prst="rect">
            <a:avLst/>
          </a:prstGeom>
        </p:spPr>
        <p:txBody>
          <a:bodyPr vert="horz" lIns="93177" tIns="46589" rIns="93177" bIns="46589" rtlCol="0"/>
          <a:lstStyle>
            <a:lvl1pPr algn="r">
              <a:defRPr sz="1200"/>
            </a:lvl1pPr>
          </a:lstStyle>
          <a:p>
            <a:fld id="{425A2FED-D181-B140-88CD-24EDDA56626D}" type="datetimeFigureOut">
              <a:rPr lang="en-US" smtClean="0"/>
              <a:t>11/22/2019</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6347" y="6658258"/>
            <a:ext cx="4028440" cy="352142"/>
          </a:xfrm>
          <a:prstGeom prst="rect">
            <a:avLst/>
          </a:prstGeom>
        </p:spPr>
        <p:txBody>
          <a:bodyPr vert="horz" lIns="93177" tIns="46589" rIns="93177" bIns="46589" rtlCol="0" anchor="b"/>
          <a:lstStyle>
            <a:lvl1pPr algn="r">
              <a:defRPr sz="1200"/>
            </a:lvl1pPr>
          </a:lstStyle>
          <a:p>
            <a:fld id="{A035E6FC-CCC7-F34C-83D9-78C7523946F2}" type="slidenum">
              <a:rPr lang="en-US" smtClean="0"/>
              <a:t>‹#›</a:t>
            </a:fld>
            <a:endParaRPr lang="en-US" dirty="0"/>
          </a:p>
        </p:txBody>
      </p:sp>
    </p:spTree>
    <p:extLst>
      <p:ext uri="{BB962C8B-B14F-4D97-AF65-F5344CB8AC3E}">
        <p14:creationId xmlns:p14="http://schemas.microsoft.com/office/powerpoint/2010/main" val="1566369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1</a:t>
            </a:fld>
            <a:endParaRPr lang="en-US" dirty="0"/>
          </a:p>
        </p:txBody>
      </p:sp>
    </p:spTree>
    <p:extLst>
      <p:ext uri="{BB962C8B-B14F-4D97-AF65-F5344CB8AC3E}">
        <p14:creationId xmlns:p14="http://schemas.microsoft.com/office/powerpoint/2010/main" val="797157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035E6FC-CCC7-F34C-83D9-78C7523946F2}" type="slidenum">
              <a:rPr lang="en-US" smtClean="0"/>
              <a:t>10</a:t>
            </a:fld>
            <a:endParaRPr lang="en-US" dirty="0"/>
          </a:p>
        </p:txBody>
      </p:sp>
    </p:spTree>
    <p:extLst>
      <p:ext uri="{BB962C8B-B14F-4D97-AF65-F5344CB8AC3E}">
        <p14:creationId xmlns:p14="http://schemas.microsoft.com/office/powerpoint/2010/main" val="820678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11</a:t>
            </a:fld>
            <a:endParaRPr lang="en-US" dirty="0"/>
          </a:p>
        </p:txBody>
      </p:sp>
    </p:spTree>
    <p:extLst>
      <p:ext uri="{BB962C8B-B14F-4D97-AF65-F5344CB8AC3E}">
        <p14:creationId xmlns:p14="http://schemas.microsoft.com/office/powerpoint/2010/main" val="3542773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12</a:t>
            </a:fld>
            <a:endParaRPr lang="en-US" dirty="0"/>
          </a:p>
        </p:txBody>
      </p:sp>
    </p:spTree>
    <p:extLst>
      <p:ext uri="{BB962C8B-B14F-4D97-AF65-F5344CB8AC3E}">
        <p14:creationId xmlns:p14="http://schemas.microsoft.com/office/powerpoint/2010/main" val="797761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13</a:t>
            </a:fld>
            <a:endParaRPr lang="en-US" dirty="0"/>
          </a:p>
        </p:txBody>
      </p:sp>
    </p:spTree>
    <p:extLst>
      <p:ext uri="{BB962C8B-B14F-4D97-AF65-F5344CB8AC3E}">
        <p14:creationId xmlns:p14="http://schemas.microsoft.com/office/powerpoint/2010/main" val="2457517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1200"/>
              </a:spcAft>
              <a:buNone/>
            </a:pPr>
            <a:endParaRPr lang="en-US" sz="1200" dirty="0"/>
          </a:p>
        </p:txBody>
      </p:sp>
      <p:sp>
        <p:nvSpPr>
          <p:cNvPr id="4" name="Slide Number Placeholder 3"/>
          <p:cNvSpPr>
            <a:spLocks noGrp="1"/>
          </p:cNvSpPr>
          <p:nvPr>
            <p:ph type="sldNum" sz="quarter" idx="5"/>
          </p:nvPr>
        </p:nvSpPr>
        <p:spPr/>
        <p:txBody>
          <a:bodyPr/>
          <a:lstStyle/>
          <a:p>
            <a:fld id="{8E6C71B2-3899-495F-9AFF-770FBD0A9265}" type="slidenum">
              <a:rPr lang="en-US" smtClean="0"/>
              <a:t>14</a:t>
            </a:fld>
            <a:endParaRPr lang="en-US" dirty="0"/>
          </a:p>
        </p:txBody>
      </p:sp>
    </p:spTree>
    <p:extLst>
      <p:ext uri="{BB962C8B-B14F-4D97-AF65-F5344CB8AC3E}">
        <p14:creationId xmlns:p14="http://schemas.microsoft.com/office/powerpoint/2010/main" val="2906872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15</a:t>
            </a:fld>
            <a:endParaRPr lang="en-US" dirty="0"/>
          </a:p>
        </p:txBody>
      </p:sp>
    </p:spTree>
    <p:extLst>
      <p:ext uri="{BB962C8B-B14F-4D97-AF65-F5344CB8AC3E}">
        <p14:creationId xmlns:p14="http://schemas.microsoft.com/office/powerpoint/2010/main" val="2669218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16</a:t>
            </a:fld>
            <a:endParaRPr lang="en-US" dirty="0"/>
          </a:p>
        </p:txBody>
      </p:sp>
    </p:spTree>
    <p:extLst>
      <p:ext uri="{BB962C8B-B14F-4D97-AF65-F5344CB8AC3E}">
        <p14:creationId xmlns:p14="http://schemas.microsoft.com/office/powerpoint/2010/main" val="3357651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17</a:t>
            </a:fld>
            <a:endParaRPr lang="en-US" dirty="0"/>
          </a:p>
        </p:txBody>
      </p:sp>
    </p:spTree>
    <p:extLst>
      <p:ext uri="{BB962C8B-B14F-4D97-AF65-F5344CB8AC3E}">
        <p14:creationId xmlns:p14="http://schemas.microsoft.com/office/powerpoint/2010/main" val="4035786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18</a:t>
            </a:fld>
            <a:endParaRPr lang="en-US" dirty="0"/>
          </a:p>
        </p:txBody>
      </p:sp>
    </p:spTree>
    <p:extLst>
      <p:ext uri="{BB962C8B-B14F-4D97-AF65-F5344CB8AC3E}">
        <p14:creationId xmlns:p14="http://schemas.microsoft.com/office/powerpoint/2010/main" val="4021326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19</a:t>
            </a:fld>
            <a:endParaRPr lang="en-US" dirty="0"/>
          </a:p>
        </p:txBody>
      </p:sp>
    </p:spTree>
    <p:extLst>
      <p:ext uri="{BB962C8B-B14F-4D97-AF65-F5344CB8AC3E}">
        <p14:creationId xmlns:p14="http://schemas.microsoft.com/office/powerpoint/2010/main" val="4264345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Arial" pitchFamily="34" charset="0"/>
            </a:endParaRPr>
          </a:p>
        </p:txBody>
      </p:sp>
      <p:sp>
        <p:nvSpPr>
          <p:cNvPr id="4" name="Slide Number Placeholder 3"/>
          <p:cNvSpPr>
            <a:spLocks noGrp="1"/>
          </p:cNvSpPr>
          <p:nvPr>
            <p:ph type="sldNum" sz="quarter" idx="10"/>
          </p:nvPr>
        </p:nvSpPr>
        <p:spPr/>
        <p:txBody>
          <a:bodyPr/>
          <a:lstStyle/>
          <a:p>
            <a:fld id="{A035E6FC-CCC7-F34C-83D9-78C7523946F2}" type="slidenum">
              <a:rPr lang="en-US" smtClean="0"/>
              <a:t>2</a:t>
            </a:fld>
            <a:endParaRPr lang="en-US" dirty="0"/>
          </a:p>
        </p:txBody>
      </p:sp>
    </p:spTree>
    <p:extLst>
      <p:ext uri="{BB962C8B-B14F-4D97-AF65-F5344CB8AC3E}">
        <p14:creationId xmlns:p14="http://schemas.microsoft.com/office/powerpoint/2010/main" val="3758027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20</a:t>
            </a:fld>
            <a:endParaRPr lang="en-US" dirty="0"/>
          </a:p>
        </p:txBody>
      </p:sp>
    </p:spTree>
    <p:extLst>
      <p:ext uri="{BB962C8B-B14F-4D97-AF65-F5344CB8AC3E}">
        <p14:creationId xmlns:p14="http://schemas.microsoft.com/office/powerpoint/2010/main" val="823769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21</a:t>
            </a:fld>
            <a:endParaRPr lang="en-US" dirty="0"/>
          </a:p>
        </p:txBody>
      </p:sp>
    </p:spTree>
    <p:extLst>
      <p:ext uri="{BB962C8B-B14F-4D97-AF65-F5344CB8AC3E}">
        <p14:creationId xmlns:p14="http://schemas.microsoft.com/office/powerpoint/2010/main" val="3969295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22</a:t>
            </a:fld>
            <a:endParaRPr lang="en-US" dirty="0"/>
          </a:p>
        </p:txBody>
      </p:sp>
    </p:spTree>
    <p:extLst>
      <p:ext uri="{BB962C8B-B14F-4D97-AF65-F5344CB8AC3E}">
        <p14:creationId xmlns:p14="http://schemas.microsoft.com/office/powerpoint/2010/main" val="3775137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23</a:t>
            </a:fld>
            <a:endParaRPr lang="en-US" dirty="0"/>
          </a:p>
        </p:txBody>
      </p:sp>
    </p:spTree>
    <p:extLst>
      <p:ext uri="{BB962C8B-B14F-4D97-AF65-F5344CB8AC3E}">
        <p14:creationId xmlns:p14="http://schemas.microsoft.com/office/powerpoint/2010/main" val="796549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24</a:t>
            </a:fld>
            <a:endParaRPr lang="en-US" dirty="0"/>
          </a:p>
        </p:txBody>
      </p:sp>
    </p:spTree>
    <p:extLst>
      <p:ext uri="{BB962C8B-B14F-4D97-AF65-F5344CB8AC3E}">
        <p14:creationId xmlns:p14="http://schemas.microsoft.com/office/powerpoint/2010/main" val="40969401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25</a:t>
            </a:fld>
            <a:endParaRPr lang="en-US" dirty="0"/>
          </a:p>
        </p:txBody>
      </p:sp>
    </p:spTree>
    <p:extLst>
      <p:ext uri="{BB962C8B-B14F-4D97-AF65-F5344CB8AC3E}">
        <p14:creationId xmlns:p14="http://schemas.microsoft.com/office/powerpoint/2010/main" val="3735316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26</a:t>
            </a:fld>
            <a:endParaRPr lang="en-US" dirty="0"/>
          </a:p>
        </p:txBody>
      </p:sp>
    </p:spTree>
    <p:extLst>
      <p:ext uri="{BB962C8B-B14F-4D97-AF65-F5344CB8AC3E}">
        <p14:creationId xmlns:p14="http://schemas.microsoft.com/office/powerpoint/2010/main" val="1208731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27</a:t>
            </a:fld>
            <a:endParaRPr lang="en-US" dirty="0"/>
          </a:p>
        </p:txBody>
      </p:sp>
    </p:spTree>
    <p:extLst>
      <p:ext uri="{BB962C8B-B14F-4D97-AF65-F5344CB8AC3E}">
        <p14:creationId xmlns:p14="http://schemas.microsoft.com/office/powerpoint/2010/main" val="8347491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28</a:t>
            </a:fld>
            <a:endParaRPr lang="en-US" dirty="0"/>
          </a:p>
        </p:txBody>
      </p:sp>
    </p:spTree>
    <p:extLst>
      <p:ext uri="{BB962C8B-B14F-4D97-AF65-F5344CB8AC3E}">
        <p14:creationId xmlns:p14="http://schemas.microsoft.com/office/powerpoint/2010/main" val="3134084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035E6FC-CCC7-F34C-83D9-78C7523946F2}" type="slidenum">
              <a:rPr lang="en-US" smtClean="0"/>
              <a:t>3</a:t>
            </a:fld>
            <a:endParaRPr lang="en-US" dirty="0"/>
          </a:p>
        </p:txBody>
      </p:sp>
    </p:spTree>
    <p:extLst>
      <p:ext uri="{BB962C8B-B14F-4D97-AF65-F5344CB8AC3E}">
        <p14:creationId xmlns:p14="http://schemas.microsoft.com/office/powerpoint/2010/main" val="1957132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effectLst/>
            </a:endParaRPr>
          </a:p>
        </p:txBody>
      </p:sp>
      <p:sp>
        <p:nvSpPr>
          <p:cNvPr id="4" name="Slide Number Placeholder 3"/>
          <p:cNvSpPr>
            <a:spLocks noGrp="1"/>
          </p:cNvSpPr>
          <p:nvPr>
            <p:ph type="sldNum" sz="quarter" idx="10"/>
          </p:nvPr>
        </p:nvSpPr>
        <p:spPr/>
        <p:txBody>
          <a:bodyPr/>
          <a:lstStyle/>
          <a:p>
            <a:fld id="{A035E6FC-CCC7-F34C-83D9-78C7523946F2}" type="slidenum">
              <a:rPr lang="en-US" smtClean="0"/>
              <a:t>4</a:t>
            </a:fld>
            <a:endParaRPr lang="en-US" dirty="0"/>
          </a:p>
        </p:txBody>
      </p:sp>
    </p:spTree>
    <p:extLst>
      <p:ext uri="{BB962C8B-B14F-4D97-AF65-F5344CB8AC3E}">
        <p14:creationId xmlns:p14="http://schemas.microsoft.com/office/powerpoint/2010/main" val="420174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5</a:t>
            </a:fld>
            <a:endParaRPr lang="en-US" dirty="0"/>
          </a:p>
        </p:txBody>
      </p:sp>
    </p:spTree>
    <p:extLst>
      <p:ext uri="{BB962C8B-B14F-4D97-AF65-F5344CB8AC3E}">
        <p14:creationId xmlns:p14="http://schemas.microsoft.com/office/powerpoint/2010/main" val="2269788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effectLst/>
            </a:endParaRPr>
          </a:p>
        </p:txBody>
      </p:sp>
      <p:sp>
        <p:nvSpPr>
          <p:cNvPr id="4" name="Slide Number Placeholder 3"/>
          <p:cNvSpPr>
            <a:spLocks noGrp="1"/>
          </p:cNvSpPr>
          <p:nvPr>
            <p:ph type="sldNum" sz="quarter" idx="10"/>
          </p:nvPr>
        </p:nvSpPr>
        <p:spPr/>
        <p:txBody>
          <a:bodyPr/>
          <a:lstStyle/>
          <a:p>
            <a:fld id="{A035E6FC-CCC7-F34C-83D9-78C7523946F2}" type="slidenum">
              <a:rPr lang="en-US" smtClean="0"/>
              <a:t>6</a:t>
            </a:fld>
            <a:endParaRPr lang="en-US" dirty="0"/>
          </a:p>
        </p:txBody>
      </p:sp>
    </p:spTree>
    <p:extLst>
      <p:ext uri="{BB962C8B-B14F-4D97-AF65-F5344CB8AC3E}">
        <p14:creationId xmlns:p14="http://schemas.microsoft.com/office/powerpoint/2010/main" val="691923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9688" y="896938"/>
            <a:ext cx="4302125" cy="2420937"/>
          </a:xfrm>
        </p:spPr>
      </p:sp>
      <p:sp>
        <p:nvSpPr>
          <p:cNvPr id="3" name="Notes Placeholder 2"/>
          <p:cNvSpPr>
            <a:spLocks noGrp="1"/>
          </p:cNvSpPr>
          <p:nvPr>
            <p:ph type="body" idx="1"/>
          </p:nvPr>
        </p:nvSpPr>
        <p:spPr/>
        <p:txBody>
          <a:bodyPr/>
          <a:lstStyle/>
          <a:p>
            <a:pPr marL="0" indent="0">
              <a:buFontTx/>
              <a:buNone/>
            </a:pPr>
            <a:endParaRPr lang="en-US" sz="1100" dirty="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CFE45DA-72A3-430F-BB87-B14765412E94}" type="slidenum">
              <a:rPr lang="en-US" smtClean="0"/>
              <a:t>7</a:t>
            </a:fld>
            <a:endParaRPr lang="en-US" dirty="0"/>
          </a:p>
        </p:txBody>
      </p:sp>
    </p:spTree>
    <p:extLst>
      <p:ext uri="{BB962C8B-B14F-4D97-AF65-F5344CB8AC3E}">
        <p14:creationId xmlns:p14="http://schemas.microsoft.com/office/powerpoint/2010/main" val="66493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A035E6FC-CCC7-F34C-83D9-78C7523946F2}" type="slidenum">
              <a:rPr lang="en-US" smtClean="0"/>
              <a:t>8</a:t>
            </a:fld>
            <a:endParaRPr lang="en-US" dirty="0"/>
          </a:p>
        </p:txBody>
      </p:sp>
    </p:spTree>
    <p:extLst>
      <p:ext uri="{BB962C8B-B14F-4D97-AF65-F5344CB8AC3E}">
        <p14:creationId xmlns:p14="http://schemas.microsoft.com/office/powerpoint/2010/main" val="20631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5E6FC-CCC7-F34C-83D9-78C7523946F2}" type="slidenum">
              <a:rPr lang="en-US" smtClean="0"/>
              <a:t>9</a:t>
            </a:fld>
            <a:endParaRPr lang="en-US" dirty="0"/>
          </a:p>
        </p:txBody>
      </p:sp>
    </p:spTree>
    <p:extLst>
      <p:ext uri="{BB962C8B-B14F-4D97-AF65-F5344CB8AC3E}">
        <p14:creationId xmlns:p14="http://schemas.microsoft.com/office/powerpoint/2010/main" val="221151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B69B4F6-3387-43E7-A3D0-98903F33B2AA}" type="datetimeFigureOut">
              <a:rPr lang="en-US" smtClean="0"/>
              <a:t>11/22/2019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ADC41C-89A4-49B0-B7EB-B4BB21990504}" type="slidenum">
              <a:rPr lang="en-US" smtClean="0"/>
              <a:t>‹#›</a:t>
            </a:fld>
            <a:endParaRPr lang="en-US" dirty="0"/>
          </a:p>
        </p:txBody>
      </p:sp>
    </p:spTree>
    <p:extLst>
      <p:ext uri="{BB962C8B-B14F-4D97-AF65-F5344CB8AC3E}">
        <p14:creationId xmlns:p14="http://schemas.microsoft.com/office/powerpoint/2010/main" val="2241015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69B4F6-3387-43E7-A3D0-98903F33B2AA}" type="datetimeFigureOut">
              <a:rPr lang="en-US" smtClean="0"/>
              <a:t>11/22/2019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ADC41C-89A4-49B0-B7EB-B4BB21990504}" type="slidenum">
              <a:rPr lang="en-US" smtClean="0"/>
              <a:t>‹#›</a:t>
            </a:fld>
            <a:endParaRPr lang="en-US" dirty="0"/>
          </a:p>
        </p:txBody>
      </p:sp>
    </p:spTree>
    <p:extLst>
      <p:ext uri="{BB962C8B-B14F-4D97-AF65-F5344CB8AC3E}">
        <p14:creationId xmlns:p14="http://schemas.microsoft.com/office/powerpoint/2010/main" val="239628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69B4F6-3387-43E7-A3D0-98903F33B2AA}" type="datetimeFigureOut">
              <a:rPr lang="en-US" smtClean="0"/>
              <a:t>11/22/2019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ADC41C-89A4-49B0-B7EB-B4BB21990504}" type="slidenum">
              <a:rPr lang="en-US" smtClean="0"/>
              <a:t>‹#›</a:t>
            </a:fld>
            <a:endParaRPr lang="en-US" dirty="0"/>
          </a:p>
        </p:txBody>
      </p:sp>
    </p:spTree>
    <p:extLst>
      <p:ext uri="{BB962C8B-B14F-4D97-AF65-F5344CB8AC3E}">
        <p14:creationId xmlns:p14="http://schemas.microsoft.com/office/powerpoint/2010/main" val="261621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36" name="Text Placeholder 35"/>
          <p:cNvSpPr>
            <a:spLocks noGrp="1"/>
          </p:cNvSpPr>
          <p:nvPr>
            <p:ph type="body" sz="quarter" idx="12" hasCustomPrompt="1"/>
          </p:nvPr>
        </p:nvSpPr>
        <p:spPr>
          <a:xfrm>
            <a:off x="2" y="1329876"/>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548640" tIns="274320" rIns="457200" bIns="365760">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a:t>Speaker Title</a:t>
            </a:r>
          </a:p>
        </p:txBody>
      </p:sp>
      <p:sp>
        <p:nvSpPr>
          <p:cNvPr id="15" name="Rectangle 14"/>
          <p:cNvSpPr/>
          <p:nvPr userDrawn="1"/>
        </p:nvSpPr>
        <p:spPr>
          <a:xfrm>
            <a:off x="3136900"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pic>
        <p:nvPicPr>
          <p:cNvPr id="2" name="Picture 1"/>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91026" y="4833976"/>
            <a:ext cx="1372252" cy="185254"/>
          </a:xfrm>
          <a:prstGeom prst="rect">
            <a:avLst/>
          </a:prstGeom>
        </p:spPr>
      </p:pic>
    </p:spTree>
    <p:extLst>
      <p:ext uri="{BB962C8B-B14F-4D97-AF65-F5344CB8AC3E}">
        <p14:creationId xmlns:p14="http://schemas.microsoft.com/office/powerpoint/2010/main" val="269450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80120" y="4807856"/>
            <a:ext cx="1433593" cy="193535"/>
          </a:xfrm>
          <a:prstGeom prst="rect">
            <a:avLst/>
          </a:prstGeom>
        </p:spPr>
      </p:pic>
    </p:spTree>
    <p:extLst>
      <p:ext uri="{BB962C8B-B14F-4D97-AF65-F5344CB8AC3E}">
        <p14:creationId xmlns:p14="http://schemas.microsoft.com/office/powerpoint/2010/main" val="1506529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30489211-6BB4-4CE9-BA51-99DD74BE7B4F}"/>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91026" y="4833976"/>
            <a:ext cx="1372252" cy="185254"/>
          </a:xfrm>
          <a:prstGeom prst="rect">
            <a:avLst/>
          </a:prstGeom>
        </p:spPr>
      </p:pic>
    </p:spTree>
    <p:extLst>
      <p:ext uri="{BB962C8B-B14F-4D97-AF65-F5344CB8AC3E}">
        <p14:creationId xmlns:p14="http://schemas.microsoft.com/office/powerpoint/2010/main" val="95789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4"/>
          </p:nvPr>
        </p:nvSpPr>
        <p:spPr>
          <a:xfrm>
            <a:off x="341313" y="1030288"/>
            <a:ext cx="8439150" cy="3317875"/>
          </a:xfrm>
          <a:prstGeom prst="rect">
            <a:avLst/>
          </a:prstGeom>
        </p:spPr>
        <p:txBody>
          <a:bodyPr vert="horz"/>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0F482A3D-3E1B-4401-B324-8F495DB88D54}"/>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91026" y="4833976"/>
            <a:ext cx="1372252" cy="185254"/>
          </a:xfrm>
          <a:prstGeom prst="rect">
            <a:avLst/>
          </a:prstGeom>
        </p:spPr>
      </p:pic>
    </p:spTree>
    <p:extLst>
      <p:ext uri="{BB962C8B-B14F-4D97-AF65-F5344CB8AC3E}">
        <p14:creationId xmlns:p14="http://schemas.microsoft.com/office/powerpoint/2010/main" val="329525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59074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111263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3" name="Text Placeholder 12"/>
          <p:cNvSpPr>
            <a:spLocks noGrp="1"/>
          </p:cNvSpPr>
          <p:nvPr>
            <p:ph type="body" sz="quarter" idx="12" hasCustomPrompt="1"/>
          </p:nvPr>
        </p:nvSpPr>
        <p:spPr>
          <a:xfrm>
            <a:off x="3416308" y="117109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81022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588363"/>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59074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8" name="Picture Placeholder 8"/>
          <p:cNvSpPr>
            <a:spLocks noGrp="1"/>
          </p:cNvSpPr>
          <p:nvPr>
            <p:ph type="pic" sz="quarter" idx="16"/>
          </p:nvPr>
        </p:nvSpPr>
        <p:spPr>
          <a:xfrm>
            <a:off x="882651" y="287389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11" name="Rectangle 10"/>
          <p:cNvSpPr/>
          <p:nvPr userDrawn="1"/>
        </p:nvSpPr>
        <p:spPr>
          <a:xfrm rot="5400000">
            <a:off x="-524273" y="339578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2" name="Text Placeholder 12"/>
          <p:cNvSpPr>
            <a:spLocks noGrp="1"/>
          </p:cNvSpPr>
          <p:nvPr>
            <p:ph type="body" sz="quarter" idx="17" hasCustomPrompt="1"/>
          </p:nvPr>
        </p:nvSpPr>
        <p:spPr>
          <a:xfrm>
            <a:off x="3416308" y="345424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409337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871512"/>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6" name="Text Placeholder 14"/>
          <p:cNvSpPr>
            <a:spLocks noGrp="1"/>
          </p:cNvSpPr>
          <p:nvPr>
            <p:ph type="body" sz="quarter" idx="19" hasCustomPrompt="1"/>
          </p:nvPr>
        </p:nvSpPr>
        <p:spPr>
          <a:xfrm>
            <a:off x="882651" y="287389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90733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Text Placeholder 8"/>
          <p:cNvSpPr>
            <a:spLocks noGrp="1"/>
          </p:cNvSpPr>
          <p:nvPr>
            <p:ph type="body" sz="quarter" idx="10" hasCustomPrompt="1"/>
          </p:nvPr>
        </p:nvSpPr>
        <p:spPr>
          <a:xfrm>
            <a:off x="315259" y="831061"/>
            <a:ext cx="8174038" cy="692497"/>
          </a:xfrm>
          <a:prstGeom prst="rect">
            <a:avLst/>
          </a:prstGeom>
          <a:ln w="28575" cmpd="sng">
            <a:solidFill>
              <a:srgbClr val="FFFFFF"/>
            </a:solidFill>
          </a:ln>
        </p:spPr>
        <p:txBody>
          <a:bodyPr vert="horz" lIns="274320" tIns="45720" rIns="274320" bIns="9144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5"/>
            <a:ext cx="265112" cy="4505325"/>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dirty="0"/>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D575D45D-D932-4680-BCB3-E6ADD05AD949}"/>
              </a:ext>
            </a:extLst>
          </p:cNvPr>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91026" y="4833976"/>
            <a:ext cx="1372252" cy="185254"/>
          </a:xfrm>
          <a:prstGeom prst="rect">
            <a:avLst/>
          </a:prstGeom>
        </p:spPr>
      </p:pic>
    </p:spTree>
    <p:extLst>
      <p:ext uri="{BB962C8B-B14F-4D97-AF65-F5344CB8AC3E}">
        <p14:creationId xmlns:p14="http://schemas.microsoft.com/office/powerpoint/2010/main" val="13239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a:t>Drag and drop photo here</a:t>
            </a:r>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dirty="0"/>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3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69B4F6-3387-43E7-A3D0-98903F33B2AA}" type="datetimeFigureOut">
              <a:rPr lang="en-US" smtClean="0"/>
              <a:t>11/22/2019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ADC41C-89A4-49B0-B7EB-B4BB21990504}" type="slidenum">
              <a:rPr lang="en-US" smtClean="0"/>
              <a:t>‹#›</a:t>
            </a:fld>
            <a:endParaRPr lang="en-US" dirty="0"/>
          </a:p>
        </p:txBody>
      </p:sp>
    </p:spTree>
    <p:extLst>
      <p:ext uri="{BB962C8B-B14F-4D97-AF65-F5344CB8AC3E}">
        <p14:creationId xmlns:p14="http://schemas.microsoft.com/office/powerpoint/2010/main" val="1010742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7189" y="3649322"/>
            <a:ext cx="60772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0" name="TextBox 8"/>
          <p:cNvSpPr txBox="1">
            <a:spLocks noChangeArrowheads="1"/>
          </p:cNvSpPr>
          <p:nvPr userDrawn="1"/>
        </p:nvSpPr>
        <p:spPr bwMode="auto">
          <a:xfrm>
            <a:off x="5924930" y="3722858"/>
            <a:ext cx="42227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3491511"/>
            <a:ext cx="635000" cy="60772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3D527F"/>
              </a:solidFill>
            </a:endParaRPr>
          </a:p>
        </p:txBody>
      </p:sp>
      <p:sp>
        <p:nvSpPr>
          <p:cNvPr id="12" name="Text Placeholder 18"/>
          <p:cNvSpPr>
            <a:spLocks noGrp="1"/>
          </p:cNvSpPr>
          <p:nvPr>
            <p:ph type="body" sz="quarter" idx="10" hasCustomPrompt="1"/>
          </p:nvPr>
        </p:nvSpPr>
        <p:spPr>
          <a:xfrm>
            <a:off x="731839" y="725439"/>
            <a:ext cx="4177899" cy="1492716"/>
          </a:xfrm>
          <a:prstGeom prst="rect">
            <a:avLst/>
          </a:prstGeom>
          <a:ln w="101600" cmpd="sng">
            <a:solidFill>
              <a:srgbClr val="236192"/>
            </a:solidFill>
            <a:miter lim="800000"/>
          </a:ln>
        </p:spPr>
        <p:txBody>
          <a:bodyPr vert="horz" wrap="none" lIns="548640" tIns="274320" rIns="457200" bIns="365760">
            <a:spAutoFit/>
          </a:bodyPr>
          <a:lstStyle>
            <a:lvl1pPr marL="0" indent="0" algn="l">
              <a:spcBef>
                <a:spcPts val="0"/>
              </a:spcBef>
              <a:buNone/>
              <a:defRPr sz="5500"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698251" y="2291526"/>
            <a:ext cx="3887788" cy="304289"/>
          </a:xfrm>
          <a:prstGeom prst="rect">
            <a:avLst/>
          </a:prstGeom>
        </p:spPr>
        <p:txBody>
          <a:bodyPr vert="horz">
            <a:normAutofit/>
          </a:bodyPr>
          <a:lstStyle>
            <a:lvl1pPr marL="0" indent="0">
              <a:buNone/>
              <a:defRPr sz="18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698064" y="2582111"/>
            <a:ext cx="3887788" cy="269270"/>
          </a:xfrm>
          <a:prstGeom prst="rect">
            <a:avLst/>
          </a:prstGeom>
        </p:spPr>
        <p:txBody>
          <a:bodyPr vert="horz">
            <a:normAutofit/>
          </a:bodyPr>
          <a:lstStyle>
            <a:lvl1pPr marL="0" indent="0">
              <a:buNone/>
              <a:defRPr sz="1400"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698064" y="2851383"/>
            <a:ext cx="3887788" cy="229121"/>
          </a:xfrm>
          <a:prstGeom prst="rect">
            <a:avLst/>
          </a:prstGeom>
        </p:spPr>
        <p:txBody>
          <a:bodyPr vert="horz">
            <a:normAutofit/>
          </a:bodyPr>
          <a:lstStyle>
            <a:lvl1pPr marL="0" indent="0">
              <a:buNone/>
              <a:defRPr sz="1400" b="1" baseline="0">
                <a:solidFill>
                  <a:schemeClr val="accent2"/>
                </a:solidFill>
              </a:defRPr>
            </a:lvl1pPr>
          </a:lstStyle>
          <a:p>
            <a:pPr lvl="0"/>
            <a:r>
              <a:rPr lang="en-US" dirty="0"/>
              <a:t>Speaker Contact</a:t>
            </a:r>
          </a:p>
        </p:txBody>
      </p:sp>
      <p:sp>
        <p:nvSpPr>
          <p:cNvPr id="18" name="Text Placeholder 16"/>
          <p:cNvSpPr>
            <a:spLocks noGrp="1"/>
          </p:cNvSpPr>
          <p:nvPr>
            <p:ph type="body" sz="quarter" idx="14" hasCustomPrompt="1"/>
          </p:nvPr>
        </p:nvSpPr>
        <p:spPr>
          <a:xfrm>
            <a:off x="1" y="206426"/>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a:t>Event Title</a:t>
            </a:r>
          </a:p>
        </p:txBody>
      </p:sp>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18633" y="3491511"/>
            <a:ext cx="8216894" cy="607721"/>
          </a:xfrm>
          <a:prstGeom prst="rect">
            <a:avLst/>
          </a:prstGeom>
        </p:spPr>
      </p:pic>
      <p:pic>
        <p:nvPicPr>
          <p:cNvPr id="20" name="Picture 9"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377453" y="4379980"/>
            <a:ext cx="1498090" cy="48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userDrawn="1"/>
        </p:nvPicPr>
        <p:blipFill>
          <a:blip r:embed="rId4">
            <a:alphaModFix/>
            <a:extLst>
              <a:ext uri="{28A0092B-C50C-407E-A947-70E740481C1C}">
                <a14:useLocalDpi xmlns:a14="http://schemas.microsoft.com/office/drawing/2010/main" val="0"/>
              </a:ext>
            </a:extLst>
          </a:blip>
          <a:stretch>
            <a:fillRect/>
          </a:stretch>
        </p:blipFill>
        <p:spPr>
          <a:xfrm>
            <a:off x="226140" y="4475990"/>
            <a:ext cx="608901" cy="324648"/>
          </a:xfrm>
          <a:prstGeom prst="rect">
            <a:avLst/>
          </a:prstGeom>
        </p:spPr>
      </p:pic>
      <p:pic>
        <p:nvPicPr>
          <p:cNvPr id="19" name="Picture 18">
            <a:extLst>
              <a:ext uri="{FF2B5EF4-FFF2-40B4-BE49-F238E27FC236}">
                <a16:creationId xmlns:a16="http://schemas.microsoft.com/office/drawing/2014/main" id="{B2DE9CAC-D36A-4821-ACC5-1332ADC78B97}"/>
              </a:ext>
            </a:extLst>
          </p:cNvPr>
          <p:cNvPicPr>
            <a:picLocks noChangeAspect="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40372" y="4902301"/>
            <a:ext cx="1372252" cy="185254"/>
          </a:xfrm>
          <a:prstGeom prst="rect">
            <a:avLst/>
          </a:prstGeom>
        </p:spPr>
      </p:pic>
    </p:spTree>
    <p:extLst>
      <p:ext uri="{BB962C8B-B14F-4D97-AF65-F5344CB8AC3E}">
        <p14:creationId xmlns:p14="http://schemas.microsoft.com/office/powerpoint/2010/main" val="16219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69B4F6-3387-43E7-A3D0-98903F33B2AA}" type="datetimeFigureOut">
              <a:rPr lang="en-US" smtClean="0"/>
              <a:t>11/22/2019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ADC41C-89A4-49B0-B7EB-B4BB21990504}" type="slidenum">
              <a:rPr lang="en-US" smtClean="0"/>
              <a:t>‹#›</a:t>
            </a:fld>
            <a:endParaRPr lang="en-US" dirty="0"/>
          </a:p>
        </p:txBody>
      </p:sp>
    </p:spTree>
    <p:extLst>
      <p:ext uri="{BB962C8B-B14F-4D97-AF65-F5344CB8AC3E}">
        <p14:creationId xmlns:p14="http://schemas.microsoft.com/office/powerpoint/2010/main" val="2951146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69B4F6-3387-43E7-A3D0-98903F33B2AA}" type="datetimeFigureOut">
              <a:rPr lang="en-US" smtClean="0"/>
              <a:t>11/22/2019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ADC41C-89A4-49B0-B7EB-B4BB21990504}" type="slidenum">
              <a:rPr lang="en-US" smtClean="0"/>
              <a:t>‹#›</a:t>
            </a:fld>
            <a:endParaRPr lang="en-US" dirty="0"/>
          </a:p>
        </p:txBody>
      </p:sp>
    </p:spTree>
    <p:extLst>
      <p:ext uri="{BB962C8B-B14F-4D97-AF65-F5344CB8AC3E}">
        <p14:creationId xmlns:p14="http://schemas.microsoft.com/office/powerpoint/2010/main" val="493608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69B4F6-3387-43E7-A3D0-98903F33B2AA}" type="datetimeFigureOut">
              <a:rPr lang="en-US" smtClean="0"/>
              <a:t>11/22/2019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8ADC41C-89A4-49B0-B7EB-B4BB21990504}" type="slidenum">
              <a:rPr lang="en-US" smtClean="0"/>
              <a:t>‹#›</a:t>
            </a:fld>
            <a:endParaRPr lang="en-US" dirty="0"/>
          </a:p>
        </p:txBody>
      </p:sp>
    </p:spTree>
    <p:extLst>
      <p:ext uri="{BB962C8B-B14F-4D97-AF65-F5344CB8AC3E}">
        <p14:creationId xmlns:p14="http://schemas.microsoft.com/office/powerpoint/2010/main" val="3328676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9B4F6-3387-43E7-A3D0-98903F33B2AA}" type="datetimeFigureOut">
              <a:rPr lang="en-US" smtClean="0"/>
              <a:t>11/22/2019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8ADC41C-89A4-49B0-B7EB-B4BB21990504}" type="slidenum">
              <a:rPr lang="en-US" smtClean="0"/>
              <a:t>‹#›</a:t>
            </a:fld>
            <a:endParaRPr lang="en-US" dirty="0"/>
          </a:p>
        </p:txBody>
      </p:sp>
    </p:spTree>
    <p:extLst>
      <p:ext uri="{BB962C8B-B14F-4D97-AF65-F5344CB8AC3E}">
        <p14:creationId xmlns:p14="http://schemas.microsoft.com/office/powerpoint/2010/main" val="1822014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69B4F6-3387-43E7-A3D0-98903F33B2AA}" type="datetimeFigureOut">
              <a:rPr lang="en-US" smtClean="0"/>
              <a:t>11/22/2019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8ADC41C-89A4-49B0-B7EB-B4BB21990504}" type="slidenum">
              <a:rPr lang="en-US" smtClean="0"/>
              <a:t>‹#›</a:t>
            </a:fld>
            <a:endParaRPr lang="en-US" dirty="0"/>
          </a:p>
        </p:txBody>
      </p:sp>
    </p:spTree>
    <p:extLst>
      <p:ext uri="{BB962C8B-B14F-4D97-AF65-F5344CB8AC3E}">
        <p14:creationId xmlns:p14="http://schemas.microsoft.com/office/powerpoint/2010/main" val="3282446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B69B4F6-3387-43E7-A3D0-98903F33B2AA}" type="datetimeFigureOut">
              <a:rPr lang="en-US" smtClean="0"/>
              <a:t>11/22/2019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ADC41C-89A4-49B0-B7EB-B4BB21990504}" type="slidenum">
              <a:rPr lang="en-US" smtClean="0"/>
              <a:t>‹#›</a:t>
            </a:fld>
            <a:endParaRPr lang="en-US" dirty="0"/>
          </a:p>
        </p:txBody>
      </p:sp>
    </p:spTree>
    <p:extLst>
      <p:ext uri="{BB962C8B-B14F-4D97-AF65-F5344CB8AC3E}">
        <p14:creationId xmlns:p14="http://schemas.microsoft.com/office/powerpoint/2010/main" val="3472932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B69B4F6-3387-43E7-A3D0-98903F33B2AA}" type="datetimeFigureOut">
              <a:rPr lang="en-US" smtClean="0"/>
              <a:t>11/22/2019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ADC41C-89A4-49B0-B7EB-B4BB21990504}" type="slidenum">
              <a:rPr lang="en-US" smtClean="0"/>
              <a:t>‹#›</a:t>
            </a:fld>
            <a:endParaRPr lang="en-US" dirty="0"/>
          </a:p>
        </p:txBody>
      </p:sp>
    </p:spTree>
    <p:extLst>
      <p:ext uri="{BB962C8B-B14F-4D97-AF65-F5344CB8AC3E}">
        <p14:creationId xmlns:p14="http://schemas.microsoft.com/office/powerpoint/2010/main" val="793703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B69B4F6-3387-43E7-A3D0-98903F33B2AA}" type="datetimeFigureOut">
              <a:rPr lang="en-US" smtClean="0"/>
              <a:t>11/22/2019</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8ADC41C-89A4-49B0-B7EB-B4BB21990504}" type="slidenum">
              <a:rPr lang="en-US" smtClean="0"/>
              <a:t>‹#›</a:t>
            </a:fld>
            <a:endParaRPr lang="en-US" dirty="0"/>
          </a:p>
        </p:txBody>
      </p:sp>
    </p:spTree>
    <p:extLst>
      <p:ext uri="{BB962C8B-B14F-4D97-AF65-F5344CB8AC3E}">
        <p14:creationId xmlns:p14="http://schemas.microsoft.com/office/powerpoint/2010/main" val="134184773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652" r:id="rId16"/>
    <p:sldLayoutId id="2147483660" r:id="rId17"/>
    <p:sldLayoutId id="2147483655" r:id="rId18"/>
    <p:sldLayoutId id="2147483657" r:id="rId19"/>
    <p:sldLayoutId id="2147483659" r:id="rId20"/>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yakel@umich.edu"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mailto:fanieli@oclc.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openxmlformats.org/officeDocument/2006/relationships/image" Target="../media/image7.gif"/><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3.jpg"/><Relationship Id="rId11" Type="http://schemas.openxmlformats.org/officeDocument/2006/relationships/image" Target="../media/image14.jpeg"/><Relationship Id="rId5" Type="http://schemas.openxmlformats.org/officeDocument/2006/relationships/image" Target="../media/image9.jpeg"/><Relationship Id="rId10" Type="http://schemas.openxmlformats.org/officeDocument/2006/relationships/image" Target="../media/image13.jpeg"/><Relationship Id="rId4" Type="http://schemas.openxmlformats.org/officeDocument/2006/relationships/image" Target="../media/image8.gif"/><Relationship Id="rId9"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hyperlink" Target="https://diglib.amphilsoc.org/islandora/object/codex-j%3A-093"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1080/19386389.2011.629959" TargetMode="External"/><Relationship Id="rId2" Type="http://schemas.openxmlformats.org/officeDocument/2006/relationships/hyperlink" Target="https://doi.org/10.1007/s10606-010-9117-8" TargetMode="External"/><Relationship Id="rId1" Type="http://schemas.openxmlformats.org/officeDocument/2006/relationships/slideLayout" Target="../slideLayouts/slideLayout15.xml"/><Relationship Id="rId5" Type="http://schemas.openxmlformats.org/officeDocument/2006/relationships/hyperlink" Target="https://www.oclc.org/research/publications/2019/context-from-data-reuser-point-of-view.html" TargetMode="External"/><Relationship Id="rId4" Type="http://schemas.openxmlformats.org/officeDocument/2006/relationships/hyperlink" Target="https://doi.org/10.1108/JD-08-2018-013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hyperlink" Target="https://doi.org/10.1108/00220411111105470"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hyperlink" Target="https://www.flickr.com/photos/catalhoyuk/9184503529" TargetMode="Externa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2838" y="1140640"/>
            <a:ext cx="4965527" cy="600164"/>
          </a:xfrm>
          <a:solidFill>
            <a:srgbClr val="236192"/>
          </a:solidFill>
        </p:spPr>
        <p:txBody>
          <a:bodyPr lIns="365760"/>
          <a:lstStyle/>
          <a:p>
            <a:r>
              <a:rPr lang="en-US" sz="1800" dirty="0"/>
              <a:t>Digital Preservation 2019 -- October 17, 2019</a:t>
            </a:r>
          </a:p>
        </p:txBody>
      </p:sp>
      <p:sp>
        <p:nvSpPr>
          <p:cNvPr id="3" name="Text Placeholder 2"/>
          <p:cNvSpPr>
            <a:spLocks noGrp="1"/>
          </p:cNvSpPr>
          <p:nvPr>
            <p:ph type="body" sz="quarter" idx="16"/>
          </p:nvPr>
        </p:nvSpPr>
        <p:spPr>
          <a:xfrm>
            <a:off x="779470" y="1740804"/>
            <a:ext cx="7754770" cy="1234773"/>
          </a:xfrm>
          <a:noFill/>
          <a:ln>
            <a:solidFill>
              <a:srgbClr val="236192"/>
            </a:solidFill>
          </a:ln>
        </p:spPr>
        <p:txBody>
          <a:bodyPr tIns="137160">
            <a:noAutofit/>
          </a:bodyPr>
          <a:lstStyle/>
          <a:p>
            <a:r>
              <a:rPr lang="en-US" sz="3600" dirty="0">
                <a:solidFill>
                  <a:schemeClr val="tx1"/>
                </a:solidFill>
              </a:rPr>
              <a:t>Socializing Context in Research Data Reuse</a:t>
            </a:r>
          </a:p>
        </p:txBody>
      </p:sp>
      <p:sp>
        <p:nvSpPr>
          <p:cNvPr id="6" name="Text Placeholder 3"/>
          <p:cNvSpPr txBox="1">
            <a:spLocks/>
          </p:cNvSpPr>
          <p:nvPr/>
        </p:nvSpPr>
        <p:spPr>
          <a:xfrm>
            <a:off x="943184" y="3138430"/>
            <a:ext cx="2806666" cy="400110"/>
          </a:xfrm>
          <a:prstGeom prst="rect">
            <a:avLst/>
          </a:prstGeom>
        </p:spPr>
        <p:txBody>
          <a:bodyPr vert="horz" wrap="none" lIns="0">
            <a:spAutoFit/>
          </a:bodyPr>
          <a:lstStyle>
            <a:lvl1pPr marL="0" indent="0" algn="l" defTabSz="457200" rtl="0" eaLnBrk="1" latinLnBrk="0" hangingPunct="1">
              <a:spcBef>
                <a:spcPct val="20000"/>
              </a:spcBef>
              <a:buFont typeface="Arial"/>
              <a:buNone/>
              <a:defRPr sz="20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Elizabeth Yakel, Ph.D.</a:t>
            </a:r>
          </a:p>
        </p:txBody>
      </p:sp>
      <p:sp>
        <p:nvSpPr>
          <p:cNvPr id="7" name="Text Placeholder 4"/>
          <p:cNvSpPr txBox="1">
            <a:spLocks/>
          </p:cNvSpPr>
          <p:nvPr/>
        </p:nvSpPr>
        <p:spPr>
          <a:xfrm>
            <a:off x="943184" y="3538540"/>
            <a:ext cx="3143170" cy="1154162"/>
          </a:xfrm>
          <a:prstGeom prst="rect">
            <a:avLst/>
          </a:prstGeom>
        </p:spPr>
        <p:txBody>
          <a:bodyPr vert="horz" wrap="square" lIns="0" tIns="0">
            <a:spAutoFit/>
          </a:bodyPr>
          <a:lstStyle>
            <a:lvl1pPr marL="0" indent="0" algn="l" defTabSz="457200" rtl="0" eaLnBrk="1" latinLnBrk="0" hangingPunct="1">
              <a:spcBef>
                <a:spcPct val="20000"/>
              </a:spcBef>
              <a:buFont typeface="Arial"/>
              <a:buNone/>
              <a:defRPr sz="1700" b="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1800" dirty="0"/>
              <a:t>Professor</a:t>
            </a:r>
          </a:p>
          <a:p>
            <a:pPr>
              <a:spcBef>
                <a:spcPts val="0"/>
              </a:spcBef>
            </a:pPr>
            <a:r>
              <a:rPr lang="en-US" sz="1800" dirty="0"/>
              <a:t>University of Michigan, </a:t>
            </a:r>
          </a:p>
          <a:p>
            <a:pPr>
              <a:spcBef>
                <a:spcPts val="0"/>
              </a:spcBef>
            </a:pPr>
            <a:r>
              <a:rPr lang="en-US" sz="1800" dirty="0"/>
              <a:t>School of Information</a:t>
            </a:r>
          </a:p>
          <a:p>
            <a:pPr>
              <a:spcBef>
                <a:spcPts val="0"/>
              </a:spcBef>
            </a:pPr>
            <a:r>
              <a:rPr lang="en-US" sz="1800" dirty="0">
                <a:hlinkClick r:id="rId3"/>
              </a:rPr>
              <a:t>yakel@umich.edu</a:t>
            </a:r>
            <a:endParaRPr lang="en-US" sz="1800" dirty="0"/>
          </a:p>
        </p:txBody>
      </p:sp>
      <p:sp>
        <p:nvSpPr>
          <p:cNvPr id="8" name="Text Placeholder 3"/>
          <p:cNvSpPr txBox="1">
            <a:spLocks/>
          </p:cNvSpPr>
          <p:nvPr/>
        </p:nvSpPr>
        <p:spPr>
          <a:xfrm>
            <a:off x="4952689" y="3178177"/>
            <a:ext cx="2441438" cy="400110"/>
          </a:xfrm>
          <a:prstGeom prst="rect">
            <a:avLst/>
          </a:prstGeom>
        </p:spPr>
        <p:txBody>
          <a:bodyPr vert="horz" wrap="none" lIns="0">
            <a:spAutoFit/>
          </a:bodyPr>
          <a:lstStyle>
            <a:lvl1pPr marL="0" indent="0" algn="l" defTabSz="457200" rtl="0" eaLnBrk="1" latinLnBrk="0" hangingPunct="1">
              <a:spcBef>
                <a:spcPct val="20000"/>
              </a:spcBef>
              <a:buFont typeface="Arial"/>
              <a:buNone/>
              <a:defRPr sz="20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Ixchel M. Faniel, Ph.D.</a:t>
            </a:r>
          </a:p>
        </p:txBody>
      </p:sp>
      <p:sp>
        <p:nvSpPr>
          <p:cNvPr id="9" name="Text Placeholder 4"/>
          <p:cNvSpPr txBox="1">
            <a:spLocks/>
          </p:cNvSpPr>
          <p:nvPr/>
        </p:nvSpPr>
        <p:spPr>
          <a:xfrm>
            <a:off x="4952689" y="3538540"/>
            <a:ext cx="3143170" cy="1154162"/>
          </a:xfrm>
          <a:prstGeom prst="rect">
            <a:avLst/>
          </a:prstGeom>
        </p:spPr>
        <p:txBody>
          <a:bodyPr vert="horz" wrap="square" lIns="0" tIns="0">
            <a:spAutoFit/>
          </a:bodyPr>
          <a:lstStyle>
            <a:lvl1pPr marL="0" indent="0" algn="l" defTabSz="457200" rtl="0" eaLnBrk="1" latinLnBrk="0" hangingPunct="1">
              <a:spcBef>
                <a:spcPct val="20000"/>
              </a:spcBef>
              <a:buFont typeface="Arial"/>
              <a:buNone/>
              <a:defRPr sz="1700" b="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1800" dirty="0"/>
              <a:t>Senior Research Scientist</a:t>
            </a:r>
          </a:p>
          <a:p>
            <a:pPr>
              <a:spcBef>
                <a:spcPts val="0"/>
              </a:spcBef>
            </a:pPr>
            <a:r>
              <a:rPr lang="en-US" sz="1800" dirty="0"/>
              <a:t>OCLC Research</a:t>
            </a:r>
          </a:p>
          <a:p>
            <a:pPr>
              <a:spcBef>
                <a:spcPts val="0"/>
              </a:spcBef>
            </a:pPr>
            <a:r>
              <a:rPr lang="en-US" sz="1800" dirty="0">
                <a:solidFill>
                  <a:schemeClr val="tx1">
                    <a:lumMod val="50000"/>
                    <a:lumOff val="50000"/>
                  </a:schemeClr>
                </a:solidFill>
                <a:hlinkClick r:id="rId4"/>
              </a:rPr>
              <a:t>fanieli@oclc.org</a:t>
            </a:r>
            <a:endParaRPr lang="en-US" sz="1800" dirty="0">
              <a:solidFill>
                <a:schemeClr val="tx1">
                  <a:lumMod val="50000"/>
                  <a:lumOff val="50000"/>
                </a:schemeClr>
              </a:solidFill>
            </a:endParaRPr>
          </a:p>
          <a:p>
            <a:pPr>
              <a:spcBef>
                <a:spcPts val="0"/>
              </a:spcBef>
            </a:pPr>
            <a:r>
              <a:rPr lang="en-US" sz="1800" dirty="0"/>
              <a:t>@imfaniel</a:t>
            </a:r>
          </a:p>
        </p:txBody>
      </p:sp>
    </p:spTree>
    <p:extLst>
      <p:ext uri="{BB962C8B-B14F-4D97-AF65-F5344CB8AC3E}">
        <p14:creationId xmlns:p14="http://schemas.microsoft.com/office/powerpoint/2010/main" val="246454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3"/>
          <p:cNvGraphicFramePr>
            <a:graphicFrameLocks/>
          </p:cNvGraphicFramePr>
          <p:nvPr>
            <p:extLst>
              <p:ext uri="{D42A27DB-BD31-4B8C-83A1-F6EECF244321}">
                <p14:modId xmlns:p14="http://schemas.microsoft.com/office/powerpoint/2010/main" val="4188833911"/>
              </p:ext>
            </p:extLst>
          </p:nvPr>
        </p:nvGraphicFramePr>
        <p:xfrm>
          <a:off x="370639" y="868974"/>
          <a:ext cx="8211699" cy="3725061"/>
        </p:xfrm>
        <a:graphic>
          <a:graphicData uri="http://schemas.openxmlformats.org/drawingml/2006/table">
            <a:tbl>
              <a:tblPr firstRow="1" bandRow="1">
                <a:tableStyleId>{5C22544A-7EE6-4342-B048-85BDC9FD1C3A}</a:tableStyleId>
              </a:tblPr>
              <a:tblGrid>
                <a:gridCol w="2380908">
                  <a:extLst>
                    <a:ext uri="{9D8B030D-6E8A-4147-A177-3AD203B41FA5}">
                      <a16:colId xmlns:a16="http://schemas.microsoft.com/office/drawing/2014/main" val="20000"/>
                    </a:ext>
                  </a:extLst>
                </a:gridCol>
                <a:gridCol w="1831839">
                  <a:extLst>
                    <a:ext uri="{9D8B030D-6E8A-4147-A177-3AD203B41FA5}">
                      <a16:colId xmlns:a16="http://schemas.microsoft.com/office/drawing/2014/main" val="20001"/>
                    </a:ext>
                  </a:extLst>
                </a:gridCol>
                <a:gridCol w="2106373">
                  <a:extLst>
                    <a:ext uri="{9D8B030D-6E8A-4147-A177-3AD203B41FA5}">
                      <a16:colId xmlns:a16="http://schemas.microsoft.com/office/drawing/2014/main" val="20002"/>
                    </a:ext>
                  </a:extLst>
                </a:gridCol>
                <a:gridCol w="1892579">
                  <a:extLst>
                    <a:ext uri="{9D8B030D-6E8A-4147-A177-3AD203B41FA5}">
                      <a16:colId xmlns:a16="http://schemas.microsoft.com/office/drawing/2014/main" val="20003"/>
                    </a:ext>
                  </a:extLst>
                </a:gridCol>
              </a:tblGrid>
              <a:tr h="319653">
                <a:tc>
                  <a:txBody>
                    <a:bodyPr/>
                    <a:lstStyle/>
                    <a:p>
                      <a:endParaRPr lang="en-US" sz="2000" dirty="0"/>
                    </a:p>
                  </a:txBody>
                  <a:tcPr marL="101186" marR="101186"/>
                </a:tc>
                <a:tc>
                  <a:txBody>
                    <a:bodyPr/>
                    <a:lstStyle/>
                    <a:p>
                      <a:pPr algn="ctr"/>
                      <a:r>
                        <a:rPr lang="en-US" sz="2000" dirty="0"/>
                        <a:t>ICSPR</a:t>
                      </a:r>
                    </a:p>
                  </a:txBody>
                  <a:tcPr marL="101186" marR="101186"/>
                </a:tc>
                <a:tc>
                  <a:txBody>
                    <a:bodyPr/>
                    <a:lstStyle/>
                    <a:p>
                      <a:pPr algn="ctr"/>
                      <a:r>
                        <a:rPr lang="en-US" sz="2000" dirty="0"/>
                        <a:t>Open Context</a:t>
                      </a:r>
                    </a:p>
                  </a:txBody>
                  <a:tcPr marL="101186" marR="101186"/>
                </a:tc>
                <a:tc>
                  <a:txBody>
                    <a:bodyPr/>
                    <a:lstStyle/>
                    <a:p>
                      <a:pPr algn="ctr"/>
                      <a:r>
                        <a:rPr lang="en-US" sz="2000" dirty="0"/>
                        <a:t>UMMZ</a:t>
                      </a:r>
                    </a:p>
                  </a:txBody>
                  <a:tcPr marL="101186" marR="101186"/>
                </a:tc>
                <a:extLst>
                  <a:ext uri="{0D108BD9-81ED-4DB2-BD59-A6C34878D82A}">
                    <a16:rowId xmlns:a16="http://schemas.microsoft.com/office/drawing/2014/main" val="10000"/>
                  </a:ext>
                </a:extLst>
              </a:tr>
              <a:tr h="319653">
                <a:tc gridSpan="4">
                  <a:txBody>
                    <a:bodyPr/>
                    <a:lstStyle/>
                    <a:p>
                      <a:pPr algn="ctr"/>
                      <a:r>
                        <a:rPr lang="en-US" sz="1600" b="1" dirty="0"/>
                        <a:t>Phase 1: Project Start up</a:t>
                      </a:r>
                    </a:p>
                  </a:txBody>
                  <a:tcPr marL="101186" marR="101186"/>
                </a:tc>
                <a:tc hMerge="1">
                  <a:txBody>
                    <a:bodyPr/>
                    <a:lstStyle/>
                    <a:p>
                      <a:endParaRPr lang="en-US"/>
                    </a:p>
                  </a:txBody>
                  <a:tcPr/>
                </a:tc>
                <a:tc hMerge="1">
                  <a:txBody>
                    <a:bodyPr/>
                    <a:lstStyle/>
                    <a:p>
                      <a:pPr marL="285750" indent="-285750" algn="ctr">
                        <a:buFont typeface="Wingdings" pitchFamily="2" charset="2"/>
                        <a:buChar char="ü"/>
                      </a:pPr>
                      <a:endParaRPr lang="en-US" dirty="0"/>
                    </a:p>
                  </a:txBody>
                  <a:tcPr marL="104934" marR="104934"/>
                </a:tc>
                <a:tc hMerge="1">
                  <a:txBody>
                    <a:bodyPr/>
                    <a:lstStyle/>
                    <a:p>
                      <a:pPr marL="285750" indent="-285750" algn="ctr">
                        <a:buFont typeface="Wingdings" pitchFamily="2" charset="2"/>
                        <a:buChar char="ü"/>
                      </a:pPr>
                      <a:endParaRPr lang="en-US" dirty="0"/>
                    </a:p>
                  </a:txBody>
                  <a:tcPr marL="104934" marR="104934"/>
                </a:tc>
                <a:extLst>
                  <a:ext uri="{0D108BD9-81ED-4DB2-BD59-A6C34878D82A}">
                    <a16:rowId xmlns:a16="http://schemas.microsoft.com/office/drawing/2014/main" val="10001"/>
                  </a:ext>
                </a:extLst>
              </a:tr>
              <a:tr h="439309">
                <a:tc>
                  <a:txBody>
                    <a:bodyPr/>
                    <a:lstStyle/>
                    <a:p>
                      <a:r>
                        <a:rPr lang="en-US" dirty="0"/>
                        <a:t>Interview </a:t>
                      </a:r>
                      <a:r>
                        <a:rPr lang="en-US" baseline="0" dirty="0"/>
                        <a:t>Staff</a:t>
                      </a:r>
                      <a:endParaRPr lang="en-US" dirty="0"/>
                    </a:p>
                  </a:txBody>
                  <a:tcPr marL="101186" marR="101186"/>
                </a:tc>
                <a:tc>
                  <a:txBody>
                    <a:bodyPr/>
                    <a:lstStyle/>
                    <a:p>
                      <a:pPr algn="ctr"/>
                      <a:r>
                        <a:rPr lang="en-US" sz="1600" dirty="0"/>
                        <a:t>10 </a:t>
                      </a:r>
                    </a:p>
                  </a:txBody>
                  <a:tcPr marL="101186" marR="101186"/>
                </a:tc>
                <a:tc>
                  <a:txBody>
                    <a:bodyPr/>
                    <a:lstStyle/>
                    <a:p>
                      <a:pPr algn="ctr"/>
                      <a:r>
                        <a:rPr lang="en-US" sz="1600" dirty="0"/>
                        <a:t>4</a:t>
                      </a:r>
                    </a:p>
                  </a:txBody>
                  <a:tcPr marL="101186" marR="101186"/>
                </a:tc>
                <a:tc>
                  <a:txBody>
                    <a:bodyPr/>
                    <a:lstStyle/>
                    <a:p>
                      <a:pPr algn="ctr"/>
                      <a:r>
                        <a:rPr lang="en-US" sz="1600" dirty="0"/>
                        <a:t>10</a:t>
                      </a:r>
                    </a:p>
                  </a:txBody>
                  <a:tcPr marL="101186" marR="101186"/>
                </a:tc>
                <a:extLst>
                  <a:ext uri="{0D108BD9-81ED-4DB2-BD59-A6C34878D82A}">
                    <a16:rowId xmlns:a16="http://schemas.microsoft.com/office/drawing/2014/main" val="10002"/>
                  </a:ext>
                </a:extLst>
              </a:tr>
              <a:tr h="319653">
                <a:tc gridSpan="4">
                  <a:txBody>
                    <a:bodyPr/>
                    <a:lstStyle/>
                    <a:p>
                      <a:pPr algn="ctr"/>
                      <a:r>
                        <a:rPr lang="en-US" sz="1600" b="1" dirty="0"/>
                        <a:t>Phase 2: Collecting and analyzing user</a:t>
                      </a:r>
                      <a:r>
                        <a:rPr lang="en-US" sz="1600" b="1" baseline="0" dirty="0"/>
                        <a:t> data</a:t>
                      </a:r>
                      <a:endParaRPr lang="en-US" sz="1600" b="1" dirty="0"/>
                    </a:p>
                  </a:txBody>
                  <a:tcPr marL="101186" marR="101186"/>
                </a:tc>
                <a:tc hMerge="1">
                  <a:txBody>
                    <a:bodyPr/>
                    <a:lstStyle/>
                    <a:p>
                      <a:endParaRPr lang="en-US"/>
                    </a:p>
                  </a:txBody>
                  <a:tcPr/>
                </a:tc>
                <a:tc hMerge="1">
                  <a:txBody>
                    <a:bodyPr/>
                    <a:lstStyle/>
                    <a:p>
                      <a:pPr marL="285750" indent="-285750" algn="ctr">
                        <a:buFont typeface="Wingdings" pitchFamily="2" charset="2"/>
                        <a:buChar char="ü"/>
                      </a:pPr>
                      <a:endParaRPr lang="en-US" dirty="0">
                        <a:solidFill>
                          <a:schemeClr val="tx1"/>
                        </a:solidFill>
                      </a:endParaRPr>
                    </a:p>
                  </a:txBody>
                  <a:tcPr marL="104934" marR="104934"/>
                </a:tc>
                <a:tc hMerge="1">
                  <a:txBody>
                    <a:bodyPr/>
                    <a:lstStyle/>
                    <a:p>
                      <a:pPr algn="ctr"/>
                      <a:endParaRPr lang="en-US" dirty="0"/>
                    </a:p>
                  </a:txBody>
                  <a:tcPr marL="104934" marR="104934"/>
                </a:tc>
                <a:extLst>
                  <a:ext uri="{0D108BD9-81ED-4DB2-BD59-A6C34878D82A}">
                    <a16:rowId xmlns:a16="http://schemas.microsoft.com/office/drawing/2014/main" val="10003"/>
                  </a:ext>
                </a:extLst>
              </a:tr>
              <a:tr h="458511">
                <a:tc>
                  <a:txBody>
                    <a:bodyPr/>
                    <a:lstStyle/>
                    <a:p>
                      <a:r>
                        <a:rPr lang="en-US" dirty="0"/>
                        <a:t>Interview</a:t>
                      </a:r>
                      <a:r>
                        <a:rPr lang="en-US" baseline="0" dirty="0"/>
                        <a:t> </a:t>
                      </a:r>
                      <a:r>
                        <a:rPr lang="en-US" dirty="0"/>
                        <a:t>R</a:t>
                      </a:r>
                      <a:r>
                        <a:rPr lang="en-US" baseline="0" dirty="0"/>
                        <a:t>eusers</a:t>
                      </a:r>
                      <a:endParaRPr lang="en-US" dirty="0"/>
                    </a:p>
                  </a:txBody>
                  <a:tcPr marL="101186" marR="101186"/>
                </a:tc>
                <a:tc>
                  <a:txBody>
                    <a:bodyPr/>
                    <a:lstStyle/>
                    <a:p>
                      <a:pPr algn="ctr"/>
                      <a:r>
                        <a:rPr lang="en-US" sz="1600" dirty="0"/>
                        <a:t>43</a:t>
                      </a:r>
                    </a:p>
                  </a:txBody>
                  <a:tcPr marL="101186" marR="101186"/>
                </a:tc>
                <a:tc>
                  <a:txBody>
                    <a:bodyPr/>
                    <a:lstStyle/>
                    <a:p>
                      <a:pPr algn="ctr"/>
                      <a:r>
                        <a:rPr lang="en-US" sz="1600" dirty="0"/>
                        <a:t>22</a:t>
                      </a:r>
                    </a:p>
                  </a:txBody>
                  <a:tcPr marL="101186" marR="101186"/>
                </a:tc>
                <a:tc>
                  <a:txBody>
                    <a:bodyPr/>
                    <a:lstStyle/>
                    <a:p>
                      <a:pPr algn="ctr"/>
                      <a:r>
                        <a:rPr lang="en-US" sz="1600" dirty="0"/>
                        <a:t>27 </a:t>
                      </a:r>
                    </a:p>
                  </a:txBody>
                  <a:tcPr marL="101186" marR="101186"/>
                </a:tc>
                <a:extLst>
                  <a:ext uri="{0D108BD9-81ED-4DB2-BD59-A6C34878D82A}">
                    <a16:rowId xmlns:a16="http://schemas.microsoft.com/office/drawing/2014/main" val="10004"/>
                  </a:ext>
                </a:extLst>
              </a:tr>
              <a:tr h="482890">
                <a:tc>
                  <a:txBody>
                    <a:bodyPr/>
                    <a:lstStyle/>
                    <a:p>
                      <a:r>
                        <a:rPr lang="en-US" dirty="0"/>
                        <a:t>Survey Reusers </a:t>
                      </a:r>
                    </a:p>
                  </a:txBody>
                  <a:tcPr marL="101186" marR="101186"/>
                </a:tc>
                <a:tc>
                  <a:txBody>
                    <a:bodyPr/>
                    <a:lstStyle/>
                    <a:p>
                      <a:pPr algn="ctr"/>
                      <a:r>
                        <a:rPr lang="en-US" sz="1600" dirty="0"/>
                        <a:t>1480</a:t>
                      </a:r>
                      <a:endParaRPr lang="en-US" sz="1600" baseline="0" dirty="0"/>
                    </a:p>
                  </a:txBody>
                  <a:tcPr marL="101186" marR="101186"/>
                </a:tc>
                <a:tc>
                  <a:txBody>
                    <a:bodyPr/>
                    <a:lstStyle/>
                    <a:p>
                      <a:pPr algn="ctr"/>
                      <a:endParaRPr lang="en-US" sz="1600" dirty="0"/>
                    </a:p>
                  </a:txBody>
                  <a:tcPr marL="101186" marR="101186"/>
                </a:tc>
                <a:tc>
                  <a:txBody>
                    <a:bodyPr/>
                    <a:lstStyle/>
                    <a:p>
                      <a:pPr algn="ctr"/>
                      <a:endParaRPr lang="en-US" sz="1600" dirty="0"/>
                    </a:p>
                  </a:txBody>
                  <a:tcPr marL="101186" marR="101186"/>
                </a:tc>
                <a:extLst>
                  <a:ext uri="{0D108BD9-81ED-4DB2-BD59-A6C34878D82A}">
                    <a16:rowId xmlns:a16="http://schemas.microsoft.com/office/drawing/2014/main" val="10005"/>
                  </a:ext>
                </a:extLst>
              </a:tr>
              <a:tr h="482643">
                <a:tc>
                  <a:txBody>
                    <a:bodyPr/>
                    <a:lstStyle/>
                    <a:p>
                      <a:r>
                        <a:rPr lang="en-US" dirty="0"/>
                        <a:t>Web analytics </a:t>
                      </a:r>
                      <a:r>
                        <a:rPr lang="en-US" baseline="0" dirty="0"/>
                        <a:t> </a:t>
                      </a:r>
                      <a:endParaRPr lang="en-US" dirty="0"/>
                    </a:p>
                  </a:txBody>
                  <a:tcPr marL="101186" marR="101186"/>
                </a:tc>
                <a:tc>
                  <a:txBody>
                    <a:bodyPr/>
                    <a:lstStyle/>
                    <a:p>
                      <a:endParaRPr lang="en-US" sz="1600" dirty="0"/>
                    </a:p>
                  </a:txBody>
                  <a:tcPr marL="101186" marR="101186"/>
                </a:tc>
                <a:tc>
                  <a:txBody>
                    <a:bodyPr/>
                    <a:lstStyle/>
                    <a:p>
                      <a:pPr algn="ctr"/>
                      <a:r>
                        <a:rPr lang="en-US" sz="1600" dirty="0"/>
                        <a:t>server</a:t>
                      </a:r>
                      <a:r>
                        <a:rPr lang="en-US" sz="1600" baseline="0" dirty="0"/>
                        <a:t> logs</a:t>
                      </a:r>
                      <a:endParaRPr lang="en-US" sz="1600" dirty="0"/>
                    </a:p>
                  </a:txBody>
                  <a:tcPr marL="101186" marR="101186"/>
                </a:tc>
                <a:tc>
                  <a:txBody>
                    <a:bodyPr/>
                    <a:lstStyle/>
                    <a:p>
                      <a:pPr algn="ctr"/>
                      <a:endParaRPr lang="en-US" sz="1600" dirty="0"/>
                    </a:p>
                  </a:txBody>
                  <a:tcPr marL="101186" marR="101186"/>
                </a:tc>
                <a:extLst>
                  <a:ext uri="{0D108BD9-81ED-4DB2-BD59-A6C34878D82A}">
                    <a16:rowId xmlns:a16="http://schemas.microsoft.com/office/drawing/2014/main" val="10006"/>
                  </a:ext>
                </a:extLst>
              </a:tr>
              <a:tr h="431790">
                <a:tc>
                  <a:txBody>
                    <a:bodyPr/>
                    <a:lstStyle/>
                    <a:p>
                      <a:r>
                        <a:rPr lang="en-US" dirty="0"/>
                        <a:t>Observe</a:t>
                      </a:r>
                      <a:r>
                        <a:rPr lang="en-US" baseline="0" dirty="0"/>
                        <a:t> Reusers </a:t>
                      </a:r>
                      <a:endParaRPr lang="en-US" dirty="0"/>
                    </a:p>
                  </a:txBody>
                  <a:tcPr marL="101186" marR="101186"/>
                </a:tc>
                <a:tc>
                  <a:txBody>
                    <a:bodyPr/>
                    <a:lstStyle/>
                    <a:p>
                      <a:endParaRPr lang="en-US" sz="1600" dirty="0"/>
                    </a:p>
                  </a:txBody>
                  <a:tcPr marL="101186" marR="101186"/>
                </a:tc>
                <a:tc>
                  <a:txBody>
                    <a:bodyPr/>
                    <a:lstStyle/>
                    <a:p>
                      <a:pPr algn="ctr"/>
                      <a:endParaRPr lang="en-US" sz="1600" dirty="0"/>
                    </a:p>
                  </a:txBody>
                  <a:tcPr marL="101186" marR="101186"/>
                </a:tc>
                <a:tc>
                  <a:txBody>
                    <a:bodyPr/>
                    <a:lstStyle/>
                    <a:p>
                      <a:pPr algn="ctr"/>
                      <a:r>
                        <a:rPr lang="en-US" sz="1600" baseline="0" dirty="0"/>
                        <a:t>13</a:t>
                      </a:r>
                    </a:p>
                  </a:txBody>
                  <a:tcPr marL="101186" marR="101186"/>
                </a:tc>
                <a:extLst>
                  <a:ext uri="{0D108BD9-81ED-4DB2-BD59-A6C34878D82A}">
                    <a16:rowId xmlns:a16="http://schemas.microsoft.com/office/drawing/2014/main" val="10007"/>
                  </a:ext>
                </a:extLst>
              </a:tr>
              <a:tr h="363118">
                <a:tc gridSpan="4">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t>Phase 3: Mapping data’s</a:t>
                      </a:r>
                      <a:r>
                        <a:rPr lang="en-US" b="1" baseline="0" dirty="0"/>
                        <a:t> context to reusers’ needs and reasons for those needs</a:t>
                      </a:r>
                      <a:endParaRPr lang="en-US" b="1" dirty="0"/>
                    </a:p>
                  </a:txBody>
                  <a:tcPr marL="101186" marR="101186"/>
                </a:tc>
                <a:tc hMerge="1">
                  <a:txBody>
                    <a:bodyPr/>
                    <a:lstStyle/>
                    <a:p>
                      <a:endParaRPr lang="en-US"/>
                    </a:p>
                  </a:txBody>
                  <a:tcPr/>
                </a:tc>
                <a:tc hMerge="1">
                  <a:txBody>
                    <a:bodyPr/>
                    <a:lstStyle/>
                    <a:p>
                      <a:pPr algn="ctr"/>
                      <a:endParaRPr lang="en-US" dirty="0"/>
                    </a:p>
                  </a:txBody>
                  <a:tcPr marL="104934" marR="104934"/>
                </a:tc>
                <a:tc hMerge="1">
                  <a:txBody>
                    <a:bodyPr/>
                    <a:lstStyle/>
                    <a:p>
                      <a:pPr algn="ctr"/>
                      <a:endParaRPr lang="en-US" dirty="0"/>
                    </a:p>
                  </a:txBody>
                  <a:tcPr marL="104934" marR="104934"/>
                </a:tc>
                <a:extLst>
                  <a:ext uri="{0D108BD9-81ED-4DB2-BD59-A6C34878D82A}">
                    <a16:rowId xmlns:a16="http://schemas.microsoft.com/office/drawing/2014/main" val="10008"/>
                  </a:ext>
                </a:extLst>
              </a:tr>
            </a:tbl>
          </a:graphicData>
        </a:graphic>
      </p:graphicFrame>
      <p:sp>
        <p:nvSpPr>
          <p:cNvPr id="12" name="Text Placeholder 11"/>
          <p:cNvSpPr>
            <a:spLocks noGrp="1"/>
          </p:cNvSpPr>
          <p:nvPr>
            <p:ph type="body" sz="quarter" idx="13"/>
          </p:nvPr>
        </p:nvSpPr>
        <p:spPr>
          <a:xfrm>
            <a:off x="340786" y="182532"/>
            <a:ext cx="8439148" cy="686442"/>
          </a:xfrm>
        </p:spPr>
        <p:txBody>
          <a:bodyPr/>
          <a:lstStyle/>
          <a:p>
            <a:r>
              <a:rPr lang="en-US" dirty="0"/>
              <a:t>DIPIR Methodology </a:t>
            </a:r>
          </a:p>
        </p:txBody>
      </p:sp>
      <p:sp>
        <p:nvSpPr>
          <p:cNvPr id="13" name="Rectangle 12"/>
          <p:cNvSpPr/>
          <p:nvPr/>
        </p:nvSpPr>
        <p:spPr>
          <a:xfrm>
            <a:off x="370639" y="3799509"/>
            <a:ext cx="8048627" cy="37147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370639" y="2386012"/>
            <a:ext cx="8048627" cy="371475"/>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761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1"/>
            <a:ext cx="9144000" cy="4705554"/>
          </a:xfrm>
          <a:prstGeom prst="rect">
            <a:avLst/>
          </a:prstGeom>
        </p:spPr>
      </p:pic>
      <p:sp>
        <p:nvSpPr>
          <p:cNvPr id="2" name="Text Placeholder 1"/>
          <p:cNvSpPr>
            <a:spLocks noGrp="1"/>
          </p:cNvSpPr>
          <p:nvPr>
            <p:ph type="body" sz="quarter" idx="13"/>
          </p:nvPr>
        </p:nvSpPr>
        <p:spPr/>
        <p:txBody>
          <a:bodyPr/>
          <a:lstStyle/>
          <a:p>
            <a:r>
              <a:rPr lang="en-US" dirty="0">
                <a:solidFill>
                  <a:schemeClr val="bg1"/>
                </a:solidFill>
              </a:rPr>
              <a:t>Interviews and Observations </a:t>
            </a:r>
          </a:p>
        </p:txBody>
      </p:sp>
      <p:sp>
        <p:nvSpPr>
          <p:cNvPr id="3" name="Content Placeholder 2"/>
          <p:cNvSpPr txBox="1">
            <a:spLocks/>
          </p:cNvSpPr>
          <p:nvPr/>
        </p:nvSpPr>
        <p:spPr>
          <a:xfrm>
            <a:off x="340786" y="956109"/>
            <a:ext cx="3878789" cy="347662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r>
              <a:rPr lang="en-US" sz="2400" b="1" u="sng" dirty="0">
                <a:solidFill>
                  <a:schemeClr val="bg1"/>
                </a:solidFill>
              </a:rPr>
              <a:t>Data Collection</a:t>
            </a:r>
            <a:r>
              <a:rPr lang="en-US" sz="2400" b="1" dirty="0">
                <a:solidFill>
                  <a:schemeClr val="bg1"/>
                </a:solidFill>
              </a:rPr>
              <a:t> </a:t>
            </a:r>
          </a:p>
          <a:p>
            <a:r>
              <a:rPr lang="en-US" sz="2400" b="1" dirty="0">
                <a:solidFill>
                  <a:schemeClr val="bg1"/>
                </a:solidFill>
              </a:rPr>
              <a:t>92 interviews</a:t>
            </a:r>
          </a:p>
          <a:p>
            <a:pPr>
              <a:buFont typeface="Arial"/>
              <a:buNone/>
            </a:pPr>
            <a:endParaRPr lang="en-US" sz="2400" b="1" dirty="0">
              <a:solidFill>
                <a:schemeClr val="bg1"/>
              </a:solidFill>
            </a:endParaRPr>
          </a:p>
          <a:p>
            <a:r>
              <a:rPr lang="en-US" sz="2400" b="1" dirty="0">
                <a:solidFill>
                  <a:schemeClr val="bg1"/>
                </a:solidFill>
              </a:rPr>
              <a:t>13 observations of researchers at the University of Michigan Museum of Zoology</a:t>
            </a:r>
          </a:p>
        </p:txBody>
      </p:sp>
      <p:sp>
        <p:nvSpPr>
          <p:cNvPr id="4" name="Content Placeholder 3"/>
          <p:cNvSpPr txBox="1">
            <a:spLocks/>
          </p:cNvSpPr>
          <p:nvPr/>
        </p:nvSpPr>
        <p:spPr>
          <a:xfrm>
            <a:off x="4742393" y="1008184"/>
            <a:ext cx="3878789" cy="3476625"/>
          </a:xfrm>
          <a:prstGeom prst="rect">
            <a:avLst/>
          </a:prstGeom>
        </p:spPr>
        <p:txBody>
          <a:bodyPr>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r>
              <a:rPr lang="en-US" sz="3400" b="1" u="sng" dirty="0">
                <a:solidFill>
                  <a:schemeClr val="bg1"/>
                </a:solidFill>
              </a:rPr>
              <a:t>Data Analysis</a:t>
            </a:r>
            <a:r>
              <a:rPr lang="en-US" sz="3400" b="1" dirty="0">
                <a:solidFill>
                  <a:schemeClr val="bg1"/>
                </a:solidFill>
              </a:rPr>
              <a:t> </a:t>
            </a:r>
          </a:p>
          <a:p>
            <a:r>
              <a:rPr lang="en-US" sz="3400" b="1" dirty="0">
                <a:solidFill>
                  <a:schemeClr val="bg1"/>
                </a:solidFill>
              </a:rPr>
              <a:t>1</a:t>
            </a:r>
            <a:r>
              <a:rPr lang="en-US" sz="3400" b="1" baseline="30000" dirty="0">
                <a:solidFill>
                  <a:schemeClr val="bg1"/>
                </a:solidFill>
              </a:rPr>
              <a:t>st</a:t>
            </a:r>
            <a:r>
              <a:rPr lang="en-US" sz="3400" b="1" dirty="0">
                <a:solidFill>
                  <a:schemeClr val="bg1"/>
                </a:solidFill>
              </a:rPr>
              <a:t> cycle qualitative coding</a:t>
            </a:r>
          </a:p>
          <a:p>
            <a:pPr lvl="1"/>
            <a:r>
              <a:rPr lang="en-US" b="1" dirty="0">
                <a:solidFill>
                  <a:schemeClr val="bg1"/>
                </a:solidFill>
              </a:rPr>
              <a:t>Based on interview protocol </a:t>
            </a:r>
          </a:p>
          <a:p>
            <a:pPr lvl="1"/>
            <a:r>
              <a:rPr lang="en-US" b="1" dirty="0">
                <a:solidFill>
                  <a:schemeClr val="bg1"/>
                </a:solidFill>
              </a:rPr>
              <a:t>Themes from the literature</a:t>
            </a:r>
          </a:p>
          <a:p>
            <a:pPr lvl="1"/>
            <a:r>
              <a:rPr lang="en-US" b="1" dirty="0">
                <a:solidFill>
                  <a:schemeClr val="bg1"/>
                </a:solidFill>
              </a:rPr>
              <a:t>Additional codes arising from the interviews</a:t>
            </a:r>
          </a:p>
          <a:p>
            <a:pPr marL="457200" lvl="1" indent="0">
              <a:buNone/>
            </a:pPr>
            <a:endParaRPr lang="en-US" b="1" dirty="0">
              <a:solidFill>
                <a:schemeClr val="bg1"/>
              </a:solidFill>
            </a:endParaRPr>
          </a:p>
          <a:p>
            <a:r>
              <a:rPr lang="en-US" sz="3400" b="1" dirty="0">
                <a:solidFill>
                  <a:schemeClr val="bg1"/>
                </a:solidFill>
              </a:rPr>
              <a:t>2</a:t>
            </a:r>
            <a:r>
              <a:rPr lang="en-US" sz="3400" b="1" baseline="30000" dirty="0">
                <a:solidFill>
                  <a:schemeClr val="bg1"/>
                </a:solidFill>
              </a:rPr>
              <a:t>nd</a:t>
            </a:r>
            <a:r>
              <a:rPr lang="en-US" sz="3400" b="1" dirty="0">
                <a:solidFill>
                  <a:schemeClr val="bg1"/>
                </a:solidFill>
              </a:rPr>
              <a:t> cycle axial coding for context </a:t>
            </a:r>
          </a:p>
          <a:p>
            <a:pPr lvl="1"/>
            <a:r>
              <a:rPr lang="en-US" b="1" dirty="0">
                <a:solidFill>
                  <a:schemeClr val="bg1"/>
                </a:solidFill>
              </a:rPr>
              <a:t>Detailed context needed</a:t>
            </a:r>
          </a:p>
          <a:p>
            <a:pPr lvl="1"/>
            <a:r>
              <a:rPr lang="en-US" b="1" dirty="0">
                <a:solidFill>
                  <a:schemeClr val="bg1"/>
                </a:solidFill>
              </a:rPr>
              <a:t>Place get context </a:t>
            </a:r>
          </a:p>
          <a:p>
            <a:pPr lvl="1"/>
            <a:r>
              <a:rPr lang="en-US" b="1" dirty="0">
                <a:solidFill>
                  <a:schemeClr val="bg1"/>
                </a:solidFill>
              </a:rPr>
              <a:t>Reason need context</a:t>
            </a:r>
          </a:p>
        </p:txBody>
      </p:sp>
      <p:sp>
        <p:nvSpPr>
          <p:cNvPr id="6" name="TextBox 5"/>
          <p:cNvSpPr txBox="1"/>
          <p:nvPr/>
        </p:nvSpPr>
        <p:spPr>
          <a:xfrm>
            <a:off x="0" y="4487487"/>
            <a:ext cx="4289957" cy="338554"/>
          </a:xfrm>
          <a:prstGeom prst="rect">
            <a:avLst/>
          </a:prstGeom>
          <a:noFill/>
        </p:spPr>
        <p:txBody>
          <a:bodyPr wrap="none" rtlCol="0">
            <a:spAutoFit/>
          </a:bodyPr>
          <a:lstStyle/>
          <a:p>
            <a:r>
              <a:rPr lang="en-US" sz="800" dirty="0">
                <a:solidFill>
                  <a:schemeClr val="bg1"/>
                </a:solidFill>
              </a:rPr>
              <a:t>Photo credit: museum specimens, DIPIR team at the University of Michigan Museum of Zoology</a:t>
            </a:r>
          </a:p>
          <a:p>
            <a:endParaRPr lang="en-US" sz="800" dirty="0">
              <a:solidFill>
                <a:schemeClr val="bg1"/>
              </a:solidFill>
            </a:endParaRPr>
          </a:p>
        </p:txBody>
      </p:sp>
    </p:spTree>
    <p:extLst>
      <p:ext uri="{BB962C8B-B14F-4D97-AF65-F5344CB8AC3E}">
        <p14:creationId xmlns:p14="http://schemas.microsoft.com/office/powerpoint/2010/main" val="332382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15259" y="831061"/>
            <a:ext cx="8174038" cy="1246495"/>
          </a:xfrm>
        </p:spPr>
        <p:txBody>
          <a:bodyPr/>
          <a:lstStyle/>
          <a:p>
            <a:r>
              <a:rPr lang="en-US" dirty="0"/>
              <a:t>Findings: Contextual Information Needed</a:t>
            </a:r>
          </a:p>
        </p:txBody>
      </p:sp>
      <p:sp>
        <p:nvSpPr>
          <p:cNvPr id="4" name="Text Placeholder 3"/>
          <p:cNvSpPr>
            <a:spLocks noGrp="1"/>
          </p:cNvSpPr>
          <p:nvPr>
            <p:ph type="body" sz="quarter" idx="11"/>
          </p:nvPr>
        </p:nvSpPr>
        <p:spPr/>
        <p:txBody>
          <a:bodyPr/>
          <a:lstStyle/>
          <a:p>
            <a:endParaRPr lang="en-US" dirty="0"/>
          </a:p>
        </p:txBody>
      </p:sp>
      <p:sp>
        <p:nvSpPr>
          <p:cNvPr id="5" name="Text Placeholder 4"/>
          <p:cNvSpPr>
            <a:spLocks noGrp="1"/>
          </p:cNvSpPr>
          <p:nvPr>
            <p:ph type="body" sz="quarter" idx="12"/>
          </p:nvPr>
        </p:nvSpPr>
        <p:spPr/>
        <p:txBody>
          <a:bodyPr/>
          <a:lstStyle/>
          <a:p>
            <a:endParaRPr lang="en-US" dirty="0"/>
          </a:p>
        </p:txBody>
      </p:sp>
      <p:pic>
        <p:nvPicPr>
          <p:cNvPr id="2" name="Picture 1"/>
          <p:cNvPicPr>
            <a:picLocks noChangeAspect="1"/>
          </p:cNvPicPr>
          <p:nvPr/>
        </p:nvPicPr>
        <p:blipFill>
          <a:blip r:embed="rId3"/>
          <a:stretch>
            <a:fillRect/>
          </a:stretch>
        </p:blipFill>
        <p:spPr>
          <a:xfrm>
            <a:off x="2129598" y="2157870"/>
            <a:ext cx="4545359" cy="2554935"/>
          </a:xfrm>
          <a:prstGeom prst="rect">
            <a:avLst/>
          </a:prstGeom>
        </p:spPr>
      </p:pic>
      <p:sp>
        <p:nvSpPr>
          <p:cNvPr id="6" name="TextBox 5">
            <a:extLst>
              <a:ext uri="{FF2B5EF4-FFF2-40B4-BE49-F238E27FC236}">
                <a16:creationId xmlns:a16="http://schemas.microsoft.com/office/drawing/2014/main" id="{28227D6E-0CEB-4C53-8402-6AE4D30E8D20}"/>
              </a:ext>
            </a:extLst>
          </p:cNvPr>
          <p:cNvSpPr txBox="1"/>
          <p:nvPr/>
        </p:nvSpPr>
        <p:spPr>
          <a:xfrm>
            <a:off x="2129598" y="4726218"/>
            <a:ext cx="1917513" cy="215444"/>
          </a:xfrm>
          <a:prstGeom prst="rect">
            <a:avLst/>
          </a:prstGeom>
          <a:noFill/>
        </p:spPr>
        <p:txBody>
          <a:bodyPr wrap="none" rtlCol="0">
            <a:spAutoFit/>
          </a:bodyPr>
          <a:lstStyle/>
          <a:p>
            <a:r>
              <a:rPr lang="en-US" sz="800" dirty="0">
                <a:solidFill>
                  <a:schemeClr val="bg1"/>
                </a:solidFill>
              </a:rPr>
              <a:t>Photo credit: workshop cards, DIPIR team</a:t>
            </a:r>
          </a:p>
        </p:txBody>
      </p:sp>
    </p:spTree>
    <p:extLst>
      <p:ext uri="{BB962C8B-B14F-4D97-AF65-F5344CB8AC3E}">
        <p14:creationId xmlns:p14="http://schemas.microsoft.com/office/powerpoint/2010/main" val="193718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a:bodyPr>
          <a:lstStyle/>
          <a:p>
            <a:r>
              <a:rPr lang="en-US" dirty="0"/>
              <a:t>Defining Context and Contextual Information</a:t>
            </a:r>
          </a:p>
        </p:txBody>
      </p:sp>
      <p:sp>
        <p:nvSpPr>
          <p:cNvPr id="5" name="Text Placeholder 4"/>
          <p:cNvSpPr>
            <a:spLocks noGrp="1"/>
          </p:cNvSpPr>
          <p:nvPr>
            <p:ph type="body" sz="quarter" idx="14"/>
          </p:nvPr>
        </p:nvSpPr>
        <p:spPr>
          <a:xfrm>
            <a:off x="341312" y="1030288"/>
            <a:ext cx="8578243" cy="3317875"/>
          </a:xfrm>
        </p:spPr>
        <p:txBody>
          <a:bodyPr>
            <a:normAutofit lnSpcReduction="10000"/>
          </a:bodyPr>
          <a:lstStyle/>
          <a:p>
            <a:r>
              <a:rPr lang="en-US" dirty="0"/>
              <a:t>Context of the data</a:t>
            </a:r>
          </a:p>
          <a:p>
            <a:pPr lvl="1"/>
            <a:r>
              <a:rPr lang="en-US" dirty="0"/>
              <a:t>Significant properties of data (Hedstrom &amp; Lee, 2002)</a:t>
            </a:r>
          </a:p>
          <a:p>
            <a:pPr lvl="1"/>
            <a:r>
              <a:rPr lang="en-US" dirty="0"/>
              <a:t>Context (Lee, 2011)</a:t>
            </a:r>
          </a:p>
          <a:p>
            <a:pPr marL="914400" lvl="2" indent="-228600">
              <a:buFont typeface="+mj-lt"/>
              <a:buAutoNum type="arabicPeriod"/>
            </a:pPr>
            <a:r>
              <a:rPr lang="en-US" dirty="0"/>
              <a:t>representations or relational entities of the target entity, </a:t>
            </a:r>
          </a:p>
          <a:p>
            <a:pPr marL="914400" lvl="2" indent="-228600">
              <a:buFont typeface="+mj-lt"/>
              <a:buAutoNum type="arabicPeriod"/>
            </a:pPr>
            <a:r>
              <a:rPr lang="en-US" dirty="0"/>
              <a:t>factors external to but potentially acting upon the target entity, </a:t>
            </a:r>
          </a:p>
          <a:p>
            <a:pPr marL="914400" lvl="2" indent="-228600">
              <a:buFont typeface="+mj-lt"/>
              <a:buAutoNum type="arabicPeriod"/>
            </a:pPr>
            <a:r>
              <a:rPr lang="en-US" dirty="0"/>
              <a:t>perceptions of the user of a target entity. </a:t>
            </a:r>
          </a:p>
          <a:p>
            <a:r>
              <a:rPr lang="en-US" dirty="0"/>
              <a:t>Context identified by the data reuser (Faniel, Frank, and Yakel, 2019)</a:t>
            </a:r>
          </a:p>
          <a:p>
            <a:pPr lvl="1"/>
            <a:r>
              <a:rPr lang="en-US" dirty="0"/>
              <a:t>Meaningful use of research data</a:t>
            </a:r>
          </a:p>
        </p:txBody>
      </p:sp>
    </p:spTree>
    <p:extLst>
      <p:ext uri="{BB962C8B-B14F-4D97-AF65-F5344CB8AC3E}">
        <p14:creationId xmlns:p14="http://schemas.microsoft.com/office/powerpoint/2010/main" val="62224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2C4EC97-A9D3-4C75-BEC3-C02E920B50C1}"/>
              </a:ext>
            </a:extLst>
          </p:cNvPr>
          <p:cNvGraphicFramePr/>
          <p:nvPr/>
        </p:nvGraphicFramePr>
        <p:xfrm>
          <a:off x="161925" y="660400"/>
          <a:ext cx="8877300" cy="44513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1">
            <a:extLst>
              <a:ext uri="{FF2B5EF4-FFF2-40B4-BE49-F238E27FC236}">
                <a16:creationId xmlns:a16="http://schemas.microsoft.com/office/drawing/2014/main" id="{1A9CAB06-A47D-48D2-8C69-6B5EA7183535}"/>
              </a:ext>
            </a:extLst>
          </p:cNvPr>
          <p:cNvSpPr txBox="1">
            <a:spLocks/>
          </p:cNvSpPr>
          <p:nvPr/>
        </p:nvSpPr>
        <p:spPr>
          <a:xfrm>
            <a:off x="0" y="105179"/>
            <a:ext cx="8439148" cy="68644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solidFill>
                  <a:schemeClr val="tx2"/>
                </a:solidFill>
              </a:rPr>
              <a:t>Reusability: Role of Context Information</a:t>
            </a:r>
          </a:p>
        </p:txBody>
      </p:sp>
      <p:sp>
        <p:nvSpPr>
          <p:cNvPr id="6" name="TextBox 5">
            <a:extLst>
              <a:ext uri="{FF2B5EF4-FFF2-40B4-BE49-F238E27FC236}">
                <a16:creationId xmlns:a16="http://schemas.microsoft.com/office/drawing/2014/main" id="{CB8C6AE2-841E-438D-A67A-B3AEA1E53B63}"/>
              </a:ext>
            </a:extLst>
          </p:cNvPr>
          <p:cNvSpPr txBox="1"/>
          <p:nvPr/>
        </p:nvSpPr>
        <p:spPr>
          <a:xfrm>
            <a:off x="0" y="4655296"/>
            <a:ext cx="1530220" cy="461665"/>
          </a:xfrm>
          <a:prstGeom prst="rect">
            <a:avLst/>
          </a:prstGeom>
          <a:noFill/>
        </p:spPr>
        <p:txBody>
          <a:bodyPr wrap="square" rtlCol="0">
            <a:spAutoFit/>
          </a:bodyPr>
          <a:lstStyle/>
          <a:p>
            <a:r>
              <a:rPr lang="en-US" sz="1200" dirty="0"/>
              <a:t>(Faniel, Frank, &amp; Yakel, 2019)</a:t>
            </a:r>
          </a:p>
        </p:txBody>
      </p:sp>
    </p:spTree>
    <p:extLst>
      <p:ext uri="{BB962C8B-B14F-4D97-AF65-F5344CB8AC3E}">
        <p14:creationId xmlns:p14="http://schemas.microsoft.com/office/powerpoint/2010/main" val="1312970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fontScale="92500"/>
          </a:bodyPr>
          <a:lstStyle/>
          <a:p>
            <a:r>
              <a:rPr lang="en-US" dirty="0"/>
              <a:t>Disciplinary Differences: Context Information</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11484610"/>
              </p:ext>
            </p:extLst>
          </p:nvPr>
        </p:nvGraphicFramePr>
        <p:xfrm>
          <a:off x="216193" y="1029742"/>
          <a:ext cx="8563740" cy="3556604"/>
        </p:xfrm>
        <a:graphic>
          <a:graphicData uri="http://schemas.openxmlformats.org/drawingml/2006/table">
            <a:tbl>
              <a:tblPr firstRow="1" bandRow="1">
                <a:tableStyleId>{5C22544A-7EE6-4342-B048-85BDC9FD1C3A}</a:tableStyleId>
              </a:tblPr>
              <a:tblGrid>
                <a:gridCol w="2854580">
                  <a:extLst>
                    <a:ext uri="{9D8B030D-6E8A-4147-A177-3AD203B41FA5}">
                      <a16:colId xmlns:a16="http://schemas.microsoft.com/office/drawing/2014/main" val="3708494499"/>
                    </a:ext>
                  </a:extLst>
                </a:gridCol>
                <a:gridCol w="2854580">
                  <a:extLst>
                    <a:ext uri="{9D8B030D-6E8A-4147-A177-3AD203B41FA5}">
                      <a16:colId xmlns:a16="http://schemas.microsoft.com/office/drawing/2014/main" val="1105540109"/>
                    </a:ext>
                  </a:extLst>
                </a:gridCol>
                <a:gridCol w="2854580">
                  <a:extLst>
                    <a:ext uri="{9D8B030D-6E8A-4147-A177-3AD203B41FA5}">
                      <a16:colId xmlns:a16="http://schemas.microsoft.com/office/drawing/2014/main" val="1223973108"/>
                    </a:ext>
                  </a:extLst>
                </a:gridCol>
              </a:tblGrid>
              <a:tr h="569111">
                <a:tc>
                  <a:txBody>
                    <a:bodyPr/>
                    <a:lstStyle/>
                    <a:p>
                      <a:r>
                        <a:rPr lang="en-US" sz="2400" dirty="0"/>
                        <a:t>Social Scientists</a:t>
                      </a:r>
                    </a:p>
                  </a:txBody>
                  <a:tcPr/>
                </a:tc>
                <a:tc>
                  <a:txBody>
                    <a:bodyPr/>
                    <a:lstStyle/>
                    <a:p>
                      <a:r>
                        <a:rPr lang="en-US" sz="2400" dirty="0"/>
                        <a:t>Zoologists</a:t>
                      </a:r>
                    </a:p>
                  </a:txBody>
                  <a:tcPr/>
                </a:tc>
                <a:tc>
                  <a:txBody>
                    <a:bodyPr/>
                    <a:lstStyle/>
                    <a:p>
                      <a:r>
                        <a:rPr lang="en-US" sz="2400" dirty="0"/>
                        <a:t>Archaeologists</a:t>
                      </a:r>
                    </a:p>
                  </a:txBody>
                  <a:tcPr/>
                </a:tc>
                <a:extLst>
                  <a:ext uri="{0D108BD9-81ED-4DB2-BD59-A6C34878D82A}">
                    <a16:rowId xmlns:a16="http://schemas.microsoft.com/office/drawing/2014/main" val="3680211772"/>
                  </a:ext>
                </a:extLst>
              </a:tr>
              <a:tr h="569111">
                <a:tc>
                  <a:txBody>
                    <a:bodyPr/>
                    <a:lstStyle/>
                    <a:p>
                      <a:r>
                        <a:rPr lang="en-US" sz="1800" dirty="0"/>
                        <a:t>Data Collection</a:t>
                      </a:r>
                    </a:p>
                  </a:txBody>
                  <a:tcPr/>
                </a:tc>
                <a:tc>
                  <a:txBody>
                    <a:bodyPr/>
                    <a:lstStyle/>
                    <a:p>
                      <a:r>
                        <a:rPr lang="en-US" sz="1800" dirty="0"/>
                        <a:t>Specimen</a:t>
                      </a:r>
                    </a:p>
                  </a:txBody>
                  <a:tcPr/>
                </a:tc>
                <a:tc>
                  <a:txBody>
                    <a:bodyPr/>
                    <a:lstStyle/>
                    <a:p>
                      <a:r>
                        <a:rPr lang="en-US" sz="1800" dirty="0"/>
                        <a:t>Artifact</a:t>
                      </a:r>
                    </a:p>
                  </a:txBody>
                  <a:tcPr/>
                </a:tc>
                <a:extLst>
                  <a:ext uri="{0D108BD9-81ED-4DB2-BD59-A6C34878D82A}">
                    <a16:rowId xmlns:a16="http://schemas.microsoft.com/office/drawing/2014/main" val="3709096629"/>
                  </a:ext>
                </a:extLst>
              </a:tr>
              <a:tr h="569111">
                <a:tc>
                  <a:txBody>
                    <a:bodyPr/>
                    <a:lstStyle/>
                    <a:p>
                      <a:r>
                        <a:rPr lang="en-US" sz="1800" dirty="0"/>
                        <a:t>Data Analysis</a:t>
                      </a:r>
                    </a:p>
                  </a:txBody>
                  <a:tcPr/>
                </a:tc>
                <a:tc>
                  <a:txBody>
                    <a:bodyPr/>
                    <a:lstStyle/>
                    <a:p>
                      <a:r>
                        <a:rPr lang="en-US" sz="1800" dirty="0"/>
                        <a:t>Data Collection</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t>Data Collection</a:t>
                      </a:r>
                    </a:p>
                    <a:p>
                      <a:endParaRPr lang="en-US" sz="1800" dirty="0"/>
                    </a:p>
                  </a:txBody>
                  <a:tcPr/>
                </a:tc>
                <a:extLst>
                  <a:ext uri="{0D108BD9-81ED-4DB2-BD59-A6C34878D82A}">
                    <a16:rowId xmlns:a16="http://schemas.microsoft.com/office/drawing/2014/main" val="2301851462"/>
                  </a:ext>
                </a:extLst>
              </a:tr>
              <a:tr h="569111">
                <a:tc>
                  <a:txBody>
                    <a:bodyPr/>
                    <a:lstStyle/>
                    <a:p>
                      <a:r>
                        <a:rPr lang="en-US" sz="1800" dirty="0"/>
                        <a:t>Data Producer</a:t>
                      </a:r>
                    </a:p>
                  </a:txBody>
                  <a:tcPr/>
                </a:tc>
                <a:tc>
                  <a:txBody>
                    <a:bodyPr/>
                    <a:lstStyle/>
                    <a:p>
                      <a:r>
                        <a:rPr lang="en-US" sz="1800" dirty="0"/>
                        <a:t>Provenance/Data Producer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t>Provenance/Data Producer</a:t>
                      </a:r>
                    </a:p>
                    <a:p>
                      <a:endParaRPr lang="en-US" sz="1800" dirty="0"/>
                    </a:p>
                  </a:txBody>
                  <a:tcPr/>
                </a:tc>
                <a:extLst>
                  <a:ext uri="{0D108BD9-81ED-4DB2-BD59-A6C34878D82A}">
                    <a16:rowId xmlns:a16="http://schemas.microsoft.com/office/drawing/2014/main" val="1252864165"/>
                  </a:ext>
                </a:extLst>
              </a:tr>
              <a:tr h="569111">
                <a:tc>
                  <a:txBody>
                    <a:bodyPr/>
                    <a:lstStyle/>
                    <a:p>
                      <a:r>
                        <a:rPr lang="en-US" sz="1800" dirty="0"/>
                        <a:t>Prior Reuse</a:t>
                      </a:r>
                    </a:p>
                  </a:txBody>
                  <a:tcPr/>
                </a:tc>
                <a:tc>
                  <a:txBody>
                    <a:bodyPr/>
                    <a:lstStyle/>
                    <a:p>
                      <a:r>
                        <a:rPr lang="en-US" sz="1800" dirty="0"/>
                        <a:t>Digitization / Curation</a:t>
                      </a:r>
                    </a:p>
                  </a:txBody>
                  <a:tcPr/>
                </a:tc>
                <a:tc>
                  <a:txBody>
                    <a:bodyPr/>
                    <a:lstStyle/>
                    <a:p>
                      <a:r>
                        <a:rPr lang="en-US" sz="1800" dirty="0"/>
                        <a:t>Digitization / Curation</a:t>
                      </a:r>
                    </a:p>
                  </a:txBody>
                  <a:tcPr/>
                </a:tc>
                <a:extLst>
                  <a:ext uri="{0D108BD9-81ED-4DB2-BD59-A6C34878D82A}">
                    <a16:rowId xmlns:a16="http://schemas.microsoft.com/office/drawing/2014/main" val="960010540"/>
                  </a:ext>
                </a:extLst>
              </a:tr>
              <a:tr h="569111">
                <a:tc>
                  <a:txBody>
                    <a:bodyPr/>
                    <a:lstStyle/>
                    <a:p>
                      <a:r>
                        <a:rPr lang="en-US" sz="1800" dirty="0"/>
                        <a:t>Missing Data / Repository</a:t>
                      </a:r>
                    </a:p>
                  </a:txBody>
                  <a:tcPr/>
                </a:tc>
                <a:tc>
                  <a:txBody>
                    <a:bodyPr/>
                    <a:lstStyle/>
                    <a:p>
                      <a:r>
                        <a:rPr lang="en-US" sz="1800" dirty="0"/>
                        <a:t>Repository</a:t>
                      </a:r>
                    </a:p>
                  </a:txBody>
                  <a:tcPr/>
                </a:tc>
                <a:tc>
                  <a:txBody>
                    <a:bodyPr/>
                    <a:lstStyle/>
                    <a:p>
                      <a:r>
                        <a:rPr lang="en-US" sz="1800" dirty="0"/>
                        <a:t>Repository</a:t>
                      </a:r>
                    </a:p>
                  </a:txBody>
                  <a:tcPr/>
                </a:tc>
                <a:extLst>
                  <a:ext uri="{0D108BD9-81ED-4DB2-BD59-A6C34878D82A}">
                    <a16:rowId xmlns:a16="http://schemas.microsoft.com/office/drawing/2014/main" val="1642740943"/>
                  </a:ext>
                </a:extLst>
              </a:tr>
            </a:tbl>
          </a:graphicData>
        </a:graphic>
      </p:graphicFrame>
      <p:sp>
        <p:nvSpPr>
          <p:cNvPr id="7" name="Oval 6"/>
          <p:cNvSpPr/>
          <p:nvPr/>
        </p:nvSpPr>
        <p:spPr>
          <a:xfrm>
            <a:off x="216192" y="2100729"/>
            <a:ext cx="1485016" cy="531628"/>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216193" y="3365843"/>
            <a:ext cx="1311349" cy="531628"/>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216192" y="3976094"/>
            <a:ext cx="1311349" cy="531628"/>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5709287" y="1556696"/>
            <a:ext cx="1311349" cy="531628"/>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962740" y="1556696"/>
            <a:ext cx="1311349" cy="531628"/>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102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15259" y="831061"/>
            <a:ext cx="8174038" cy="1246495"/>
          </a:xfrm>
        </p:spPr>
        <p:txBody>
          <a:bodyPr/>
          <a:lstStyle/>
          <a:p>
            <a:r>
              <a:rPr lang="en-US" dirty="0"/>
              <a:t>Findings: Reasons for Needing Contextual Information</a:t>
            </a:r>
          </a:p>
        </p:txBody>
      </p:sp>
      <p:sp>
        <p:nvSpPr>
          <p:cNvPr id="6" name="Text Placeholder 5"/>
          <p:cNvSpPr>
            <a:spLocks noGrp="1"/>
          </p:cNvSpPr>
          <p:nvPr>
            <p:ph type="body" sz="quarter" idx="11"/>
          </p:nvPr>
        </p:nvSpPr>
        <p:spPr/>
        <p:txBody>
          <a:bodyPr/>
          <a:lstStyle/>
          <a:p>
            <a:endParaRPr lang="en-US" dirty="0"/>
          </a:p>
        </p:txBody>
      </p:sp>
      <p:sp>
        <p:nvSpPr>
          <p:cNvPr id="7" name="Text Placeholder 6"/>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6653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4.png"/>
          <p:cNvPicPr>
            <a:picLocks noChangeAspect="1"/>
          </p:cNvPicPr>
          <p:nvPr/>
        </p:nvPicPr>
        <p:blipFill>
          <a:blip r:embed="rId3"/>
          <a:stretch>
            <a:fillRect/>
          </a:stretch>
        </p:blipFill>
        <p:spPr>
          <a:xfrm>
            <a:off x="298827" y="0"/>
            <a:ext cx="8495001" cy="4664044"/>
          </a:xfrm>
          <a:prstGeom prst="rect">
            <a:avLst/>
          </a:prstGeom>
        </p:spPr>
      </p:pic>
      <p:sp>
        <p:nvSpPr>
          <p:cNvPr id="4" name="TextBox 3">
            <a:extLst>
              <a:ext uri="{FF2B5EF4-FFF2-40B4-BE49-F238E27FC236}">
                <a16:creationId xmlns:a16="http://schemas.microsoft.com/office/drawing/2014/main" id="{CB8C6AE2-841E-438D-A67A-B3AEA1E53B63}"/>
              </a:ext>
            </a:extLst>
          </p:cNvPr>
          <p:cNvSpPr txBox="1"/>
          <p:nvPr/>
        </p:nvSpPr>
        <p:spPr>
          <a:xfrm>
            <a:off x="139959" y="4202379"/>
            <a:ext cx="1698171" cy="461665"/>
          </a:xfrm>
          <a:prstGeom prst="rect">
            <a:avLst/>
          </a:prstGeom>
          <a:noFill/>
        </p:spPr>
        <p:txBody>
          <a:bodyPr wrap="square" rtlCol="0">
            <a:spAutoFit/>
          </a:bodyPr>
          <a:lstStyle/>
          <a:p>
            <a:r>
              <a:rPr lang="en-US" sz="1200" dirty="0"/>
              <a:t>(Yakel, Faniel, &amp; Frank, Unpublished Mss.)</a:t>
            </a:r>
          </a:p>
        </p:txBody>
      </p:sp>
    </p:spTree>
    <p:extLst>
      <p:ext uri="{BB962C8B-B14F-4D97-AF65-F5344CB8AC3E}">
        <p14:creationId xmlns:p14="http://schemas.microsoft.com/office/powerpoint/2010/main" val="338679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20206" y="92096"/>
            <a:ext cx="8439148" cy="686442"/>
          </a:xfrm>
        </p:spPr>
        <p:txBody>
          <a:bodyPr>
            <a:normAutofit/>
          </a:bodyPr>
          <a:lstStyle/>
          <a:p>
            <a:r>
              <a:rPr lang="en-US" dirty="0"/>
              <a:t>Disciplinary Differences: Reasons</a:t>
            </a:r>
          </a:p>
        </p:txBody>
      </p:sp>
      <p:graphicFrame>
        <p:nvGraphicFramePr>
          <p:cNvPr id="12" name="Table 11"/>
          <p:cNvGraphicFramePr>
            <a:graphicFrameLocks noGrp="1"/>
          </p:cNvGraphicFramePr>
          <p:nvPr>
            <p:extLst>
              <p:ext uri="{D42A27DB-BD31-4B8C-83A1-F6EECF244321}">
                <p14:modId xmlns:p14="http://schemas.microsoft.com/office/powerpoint/2010/main" val="3220724681"/>
              </p:ext>
            </p:extLst>
          </p:nvPr>
        </p:nvGraphicFramePr>
        <p:xfrm>
          <a:off x="100485" y="818731"/>
          <a:ext cx="8872692" cy="3552301"/>
        </p:xfrm>
        <a:graphic>
          <a:graphicData uri="http://schemas.openxmlformats.org/drawingml/2006/table">
            <a:tbl>
              <a:tblPr firstRow="1" bandRow="1">
                <a:tableStyleId>{5C22544A-7EE6-4342-B048-85BDC9FD1C3A}</a:tableStyleId>
              </a:tblPr>
              <a:tblGrid>
                <a:gridCol w="2957564">
                  <a:extLst>
                    <a:ext uri="{9D8B030D-6E8A-4147-A177-3AD203B41FA5}">
                      <a16:colId xmlns:a16="http://schemas.microsoft.com/office/drawing/2014/main" val="2100503549"/>
                    </a:ext>
                  </a:extLst>
                </a:gridCol>
                <a:gridCol w="2957564">
                  <a:extLst>
                    <a:ext uri="{9D8B030D-6E8A-4147-A177-3AD203B41FA5}">
                      <a16:colId xmlns:a16="http://schemas.microsoft.com/office/drawing/2014/main" val="1230449007"/>
                    </a:ext>
                  </a:extLst>
                </a:gridCol>
                <a:gridCol w="2957564">
                  <a:extLst>
                    <a:ext uri="{9D8B030D-6E8A-4147-A177-3AD203B41FA5}">
                      <a16:colId xmlns:a16="http://schemas.microsoft.com/office/drawing/2014/main" val="3782409223"/>
                    </a:ext>
                  </a:extLst>
                </a:gridCol>
              </a:tblGrid>
              <a:tr h="623183">
                <a:tc>
                  <a:txBody>
                    <a:bodyPr/>
                    <a:lstStyle/>
                    <a:p>
                      <a:r>
                        <a:rPr lang="en-US" sz="2400" dirty="0"/>
                        <a:t>Social Scientists</a:t>
                      </a:r>
                    </a:p>
                  </a:txBody>
                  <a:tcPr/>
                </a:tc>
                <a:tc>
                  <a:txBody>
                    <a:bodyPr/>
                    <a:lstStyle/>
                    <a:p>
                      <a:r>
                        <a:rPr lang="en-US" sz="2400" dirty="0"/>
                        <a:t>Zoologists</a:t>
                      </a:r>
                    </a:p>
                  </a:txBody>
                  <a:tcPr/>
                </a:tc>
                <a:tc>
                  <a:txBody>
                    <a:bodyPr/>
                    <a:lstStyle/>
                    <a:p>
                      <a:r>
                        <a:rPr lang="en-US" sz="2400" dirty="0"/>
                        <a:t>Archaeologists</a:t>
                      </a:r>
                    </a:p>
                  </a:txBody>
                  <a:tcPr/>
                </a:tc>
                <a:extLst>
                  <a:ext uri="{0D108BD9-81ED-4DB2-BD59-A6C34878D82A}">
                    <a16:rowId xmlns:a16="http://schemas.microsoft.com/office/drawing/2014/main" val="2178505358"/>
                  </a:ext>
                </a:extLst>
              </a:tr>
              <a:tr h="768645">
                <a:tc>
                  <a:txBody>
                    <a:bodyPr/>
                    <a:lstStyle/>
                    <a:p>
                      <a:r>
                        <a:rPr lang="en-US" sz="2000" dirty="0"/>
                        <a:t>Relevance</a:t>
                      </a:r>
                    </a:p>
                  </a:txBody>
                  <a:tcPr/>
                </a:tc>
                <a:tc>
                  <a:txBody>
                    <a:bodyPr/>
                    <a:lstStyle/>
                    <a:p>
                      <a:r>
                        <a:rPr lang="en-US" sz="2000" dirty="0"/>
                        <a:t>Relevance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Credibility</a:t>
                      </a:r>
                    </a:p>
                  </a:txBody>
                  <a:tcPr/>
                </a:tc>
                <a:extLst>
                  <a:ext uri="{0D108BD9-81ED-4DB2-BD59-A6C34878D82A}">
                    <a16:rowId xmlns:a16="http://schemas.microsoft.com/office/drawing/2014/main" val="1424933841"/>
                  </a:ext>
                </a:extLst>
              </a:tr>
              <a:tr h="623183">
                <a:tc>
                  <a:txBody>
                    <a:bodyPr/>
                    <a:lstStyle/>
                    <a:p>
                      <a:r>
                        <a:rPr lang="en-US" sz="2000" dirty="0"/>
                        <a:t>Trust</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Credibility</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Interpretability</a:t>
                      </a:r>
                    </a:p>
                  </a:txBody>
                  <a:tcPr/>
                </a:tc>
                <a:extLst>
                  <a:ext uri="{0D108BD9-81ED-4DB2-BD59-A6C34878D82A}">
                    <a16:rowId xmlns:a16="http://schemas.microsoft.com/office/drawing/2014/main" val="935984562"/>
                  </a:ext>
                </a:extLst>
              </a:tr>
              <a:tr h="768645">
                <a:tc>
                  <a:txBody>
                    <a:bodyPr/>
                    <a:lstStyle/>
                    <a:p>
                      <a:r>
                        <a:rPr lang="en-US" sz="2000" dirty="0"/>
                        <a:t>Interpretability</a:t>
                      </a:r>
                    </a:p>
                  </a:txBody>
                  <a:tcPr/>
                </a:tc>
                <a:tc>
                  <a:txBody>
                    <a:bodyPr/>
                    <a:lstStyle/>
                    <a:p>
                      <a:r>
                        <a:rPr lang="en-US" sz="2000" dirty="0"/>
                        <a:t>Trust</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Trust</a:t>
                      </a:r>
                    </a:p>
                  </a:txBody>
                  <a:tcPr/>
                </a:tc>
                <a:extLst>
                  <a:ext uri="{0D108BD9-81ED-4DB2-BD59-A6C34878D82A}">
                    <a16:rowId xmlns:a16="http://schemas.microsoft.com/office/drawing/2014/main" val="4253635660"/>
                  </a:ext>
                </a:extLst>
              </a:tr>
              <a:tr h="768645">
                <a:tc>
                  <a:txBody>
                    <a:bodyPr/>
                    <a:lstStyle/>
                    <a:p>
                      <a:r>
                        <a:rPr lang="en-US" sz="2000" dirty="0"/>
                        <a:t>Ease of Operation</a:t>
                      </a:r>
                    </a:p>
                  </a:txBody>
                  <a:tcPr/>
                </a:tc>
                <a:tc>
                  <a:txBody>
                    <a:bodyPr/>
                    <a:lstStyle/>
                    <a:p>
                      <a:r>
                        <a:rPr lang="en-US" sz="2000" dirty="0"/>
                        <a:t>Ease</a:t>
                      </a:r>
                      <a:r>
                        <a:rPr lang="en-US" sz="2000" baseline="0" dirty="0"/>
                        <a:t> of Operation</a:t>
                      </a:r>
                      <a:endParaRPr lang="en-US" sz="20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Relevance</a:t>
                      </a:r>
                    </a:p>
                    <a:p>
                      <a:endParaRPr lang="en-US" sz="2000" dirty="0"/>
                    </a:p>
                  </a:txBody>
                  <a:tcPr/>
                </a:tc>
                <a:extLst>
                  <a:ext uri="{0D108BD9-81ED-4DB2-BD59-A6C34878D82A}">
                    <a16:rowId xmlns:a16="http://schemas.microsoft.com/office/drawing/2014/main" val="2894379190"/>
                  </a:ext>
                </a:extLst>
              </a:tr>
            </a:tbl>
          </a:graphicData>
        </a:graphic>
      </p:graphicFrame>
    </p:spTree>
    <p:extLst>
      <p:ext uri="{BB962C8B-B14F-4D97-AF65-F5344CB8AC3E}">
        <p14:creationId xmlns:p14="http://schemas.microsoft.com/office/powerpoint/2010/main" val="282186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Relevance</a:t>
            </a:r>
          </a:p>
        </p:txBody>
      </p:sp>
      <p:sp>
        <p:nvSpPr>
          <p:cNvPr id="3" name="Text Placeholder 2"/>
          <p:cNvSpPr>
            <a:spLocks noGrp="1"/>
          </p:cNvSpPr>
          <p:nvPr>
            <p:ph type="body" sz="quarter" idx="14"/>
          </p:nvPr>
        </p:nvSpPr>
        <p:spPr>
          <a:xfrm>
            <a:off x="340784" y="920222"/>
            <a:ext cx="8439150" cy="3662292"/>
          </a:xfrm>
        </p:spPr>
        <p:txBody>
          <a:bodyPr>
            <a:normAutofit fontScale="85000" lnSpcReduction="20000"/>
          </a:bodyPr>
          <a:lstStyle/>
          <a:p>
            <a:pPr marL="0" indent="0">
              <a:buNone/>
            </a:pPr>
            <a:r>
              <a:rPr lang="en-US" dirty="0">
                <a:solidFill>
                  <a:srgbClr val="FF0000"/>
                </a:solidFill>
              </a:rPr>
              <a:t>Research objectives of the data producer</a:t>
            </a:r>
            <a:r>
              <a:rPr lang="en-US" dirty="0"/>
              <a:t>: “</a:t>
            </a:r>
            <a:r>
              <a:rPr lang="en-US" b="1" dirty="0"/>
              <a:t>It's about how much that dataset fits your concept of what your theory is, it's your operationalization...</a:t>
            </a:r>
            <a:r>
              <a:rPr lang="en-US" dirty="0"/>
              <a:t>But what is important to me is this is like what they're getting at get at what I'm trying to get at. So, it's my theory.” (Quantitative Social Scientist 3)</a:t>
            </a:r>
          </a:p>
          <a:p>
            <a:pPr marL="0" indent="0">
              <a:buNone/>
            </a:pPr>
            <a:endParaRPr lang="en-US" dirty="0"/>
          </a:p>
          <a:p>
            <a:pPr marL="0" indent="0">
              <a:buNone/>
            </a:pPr>
            <a:r>
              <a:rPr lang="en-US" dirty="0">
                <a:solidFill>
                  <a:srgbClr val="FF0000"/>
                </a:solidFill>
              </a:rPr>
              <a:t>Research objectives of the data reuser </a:t>
            </a:r>
            <a:r>
              <a:rPr lang="en-US" dirty="0"/>
              <a:t>“…the reason why is that for what we're looking to do in this particular case is really tied to a very specific time slice. And </a:t>
            </a:r>
            <a:r>
              <a:rPr lang="en-US" b="1" dirty="0"/>
              <a:t>so we wanted to have records that were very temporally precise..</a:t>
            </a:r>
            <a:r>
              <a:rPr lang="en-US" dirty="0"/>
              <a:t>.And so we have to do that assessment for each data point…How to make that relevant to the question we're asking because fitness for reuse is not a given, its question dependent.” (Zoologist 7)</a:t>
            </a:r>
          </a:p>
          <a:p>
            <a:endParaRPr lang="en-US" dirty="0"/>
          </a:p>
        </p:txBody>
      </p:sp>
    </p:spTree>
    <p:extLst>
      <p:ext uri="{BB962C8B-B14F-4D97-AF65-F5344CB8AC3E}">
        <p14:creationId xmlns:p14="http://schemas.microsoft.com/office/powerpoint/2010/main" val="218353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73917" y="1500280"/>
            <a:ext cx="8489580" cy="3060455"/>
            <a:chOff x="424604" y="1905108"/>
            <a:chExt cx="8489580" cy="3060455"/>
          </a:xfrm>
        </p:grpSpPr>
        <p:pic>
          <p:nvPicPr>
            <p:cNvPr id="3" name="Picture 2" descr="icpsr-logo-home.gif"/>
            <p:cNvPicPr>
              <a:picLocks noChangeAspect="1"/>
            </p:cNvPicPr>
            <p:nvPr/>
          </p:nvPicPr>
          <p:blipFill>
            <a:blip r:embed="rId3" cstate="print"/>
            <a:stretch>
              <a:fillRect/>
            </a:stretch>
          </p:blipFill>
          <p:spPr>
            <a:xfrm>
              <a:off x="424604" y="3448181"/>
              <a:ext cx="1640757" cy="402993"/>
            </a:xfrm>
            <a:prstGeom prst="rect">
              <a:avLst/>
            </a:prstGeom>
          </p:spPr>
        </p:pic>
        <p:pic>
          <p:nvPicPr>
            <p:cNvPr id="4" name="Picture 3" descr="ummz_logo.gif"/>
            <p:cNvPicPr>
              <a:picLocks noChangeAspect="1"/>
            </p:cNvPicPr>
            <p:nvPr/>
          </p:nvPicPr>
          <p:blipFill>
            <a:blip r:embed="rId4" cstate="print"/>
            <a:stretch>
              <a:fillRect/>
            </a:stretch>
          </p:blipFill>
          <p:spPr>
            <a:xfrm>
              <a:off x="3727605" y="3372138"/>
              <a:ext cx="777114" cy="555081"/>
            </a:xfrm>
            <a:prstGeom prst="rect">
              <a:avLst/>
            </a:prstGeom>
          </p:spPr>
        </p:pic>
        <p:pic>
          <p:nvPicPr>
            <p:cNvPr id="5" name="Picture 4" descr="OCLC_TM_V_SM.jpg"/>
            <p:cNvPicPr>
              <a:picLocks noChangeAspect="1"/>
            </p:cNvPicPr>
            <p:nvPr/>
          </p:nvPicPr>
          <p:blipFill>
            <a:blip r:embed="rId5" cstate="print"/>
            <a:stretch>
              <a:fillRect/>
            </a:stretch>
          </p:blipFill>
          <p:spPr>
            <a:xfrm>
              <a:off x="2065361" y="2224410"/>
              <a:ext cx="779520" cy="671253"/>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2448702"/>
              <a:ext cx="1104949" cy="222669"/>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85181" y="3242274"/>
              <a:ext cx="779400" cy="779400"/>
            </a:xfrm>
            <a:prstGeom prst="rect">
              <a:avLst/>
            </a:prstGeom>
          </p:spPr>
        </p:pic>
        <p:pic>
          <p:nvPicPr>
            <p:cNvPr id="8" name="Picture Placeholder 1"/>
            <p:cNvPicPr>
              <a:picLocks noChangeAspect="1"/>
            </p:cNvPicPr>
            <p:nvPr/>
          </p:nvPicPr>
          <p:blipFill>
            <a:blip r:embed="rId8"/>
            <a:srcRect l="2474" r="2474"/>
            <a:stretch>
              <a:fillRect/>
            </a:stretch>
          </p:blipFill>
          <p:spPr>
            <a:xfrm>
              <a:off x="5957674" y="1905108"/>
              <a:ext cx="1335024" cy="1277208"/>
            </a:xfrm>
            <a:prstGeom prst="rect">
              <a:avLst/>
            </a:prstGeom>
          </p:spPr>
        </p:pic>
        <p:pic>
          <p:nvPicPr>
            <p:cNvPr id="9" name="Picture Placeholder 15"/>
            <p:cNvPicPr>
              <a:picLocks noChangeAspect="1"/>
            </p:cNvPicPr>
            <p:nvPr/>
          </p:nvPicPr>
          <p:blipFill>
            <a:blip r:embed="rId9">
              <a:extLst>
                <a:ext uri="{28A0092B-C50C-407E-A947-70E740481C1C}">
                  <a14:useLocalDpi xmlns:a14="http://schemas.microsoft.com/office/drawing/2010/main" val="0"/>
                </a:ext>
              </a:extLst>
            </a:blip>
            <a:srcRect t="3782" b="3782"/>
            <a:stretch>
              <a:fillRect/>
            </a:stretch>
          </p:blipFill>
          <p:spPr>
            <a:xfrm>
              <a:off x="3060093" y="1905109"/>
              <a:ext cx="1335024" cy="1277207"/>
            </a:xfrm>
            <a:prstGeom prst="rect">
              <a:avLst/>
            </a:prstGeom>
          </p:spPr>
        </p:pic>
        <p:pic>
          <p:nvPicPr>
            <p:cNvPr id="10" name="Picture 2" descr="Eric Kans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92698" y="3448181"/>
              <a:ext cx="1621486" cy="133502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www.lsa.umich.edu/ummz/file_uploads/images/wfink.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05147" y="3301232"/>
              <a:ext cx="1335024" cy="16643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Nancy McGover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51858" y="3466646"/>
              <a:ext cx="1333500" cy="1333501"/>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70096" y="4660819"/>
            <a:ext cx="4989229" cy="507831"/>
          </a:xfrm>
          <a:prstGeom prst="rect">
            <a:avLst/>
          </a:prstGeom>
          <a:noFill/>
        </p:spPr>
        <p:txBody>
          <a:bodyPr wrap="square" rtlCol="0">
            <a:spAutoFit/>
          </a:bodyPr>
          <a:lstStyle/>
          <a:p>
            <a:r>
              <a:rPr lang="en-US" sz="900" b="1" dirty="0">
                <a:solidFill>
                  <a:schemeClr val="bg1"/>
                </a:solidFill>
              </a:rPr>
              <a:t>The DIPIR Project was made possible by a National Leadership Grant from the Institute of Museum and Library Services, LG-06-10-0140-10, “Dissemination Information Packages for Information Reuse” and support from OCLC Online Computer Library Center, Inc., and the University of Michigan.</a:t>
            </a:r>
          </a:p>
        </p:txBody>
      </p:sp>
      <p:sp>
        <p:nvSpPr>
          <p:cNvPr id="15" name="Text Placeholder 14"/>
          <p:cNvSpPr>
            <a:spLocks noGrp="1"/>
          </p:cNvSpPr>
          <p:nvPr>
            <p:ph type="body" sz="quarter" idx="13"/>
          </p:nvPr>
        </p:nvSpPr>
        <p:spPr/>
        <p:txBody>
          <a:bodyPr/>
          <a:lstStyle/>
          <a:p>
            <a:endParaRPr lang="en-US" dirty="0"/>
          </a:p>
        </p:txBody>
      </p:sp>
      <p:pic>
        <p:nvPicPr>
          <p:cNvPr id="16" name="Picture 15" descr="dipir_header.jpg"/>
          <p:cNvPicPr>
            <a:picLocks noChangeAspect="1"/>
          </p:cNvPicPr>
          <p:nvPr/>
        </p:nvPicPr>
        <p:blipFill>
          <a:blip r:embed="rId13"/>
          <a:stretch>
            <a:fillRect/>
          </a:stretch>
        </p:blipFill>
        <p:spPr>
          <a:xfrm>
            <a:off x="0" y="0"/>
            <a:ext cx="9144000" cy="1371600"/>
          </a:xfrm>
          <a:prstGeom prst="rect">
            <a:avLst/>
          </a:prstGeom>
        </p:spPr>
      </p:pic>
    </p:spTree>
    <p:extLst>
      <p:ext uri="{BB962C8B-B14F-4D97-AF65-F5344CB8AC3E}">
        <p14:creationId xmlns:p14="http://schemas.microsoft.com/office/powerpoint/2010/main" val="176865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Credibility</a:t>
            </a:r>
          </a:p>
        </p:txBody>
      </p:sp>
      <p:sp>
        <p:nvSpPr>
          <p:cNvPr id="3" name="Text Placeholder 2"/>
          <p:cNvSpPr>
            <a:spLocks noGrp="1"/>
          </p:cNvSpPr>
          <p:nvPr>
            <p:ph type="body" sz="quarter" idx="14"/>
          </p:nvPr>
        </p:nvSpPr>
        <p:spPr>
          <a:xfrm>
            <a:off x="628388" y="4407304"/>
            <a:ext cx="7863943" cy="281354"/>
          </a:xfrm>
        </p:spPr>
        <p:txBody>
          <a:bodyPr>
            <a:normAutofit/>
          </a:bodyPr>
          <a:lstStyle/>
          <a:p>
            <a:pPr marL="0" indent="0">
              <a:buNone/>
            </a:pPr>
            <a:r>
              <a:rPr lang="en-US" sz="1000" dirty="0"/>
              <a:t>(Wang and White, 1999; Wang &amp; Strong, 1996;  Barry, 1994; Herring, 2001; Rieh, 2002; Wang &amp; Soergel, 1998; Huang et al., 2012; Stvilia et al., 2014)</a:t>
            </a:r>
          </a:p>
        </p:txBody>
      </p:sp>
      <p:graphicFrame>
        <p:nvGraphicFramePr>
          <p:cNvPr id="6" name="Diagram 5"/>
          <p:cNvGraphicFramePr/>
          <p:nvPr>
            <p:extLst>
              <p:ext uri="{D42A27DB-BD31-4B8C-83A1-F6EECF244321}">
                <p14:modId xmlns:p14="http://schemas.microsoft.com/office/powerpoint/2010/main" val="3582494488"/>
              </p:ext>
            </p:extLst>
          </p:nvPr>
        </p:nvGraphicFramePr>
        <p:xfrm>
          <a:off x="834013" y="178009"/>
          <a:ext cx="7945921"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1339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Credibility Found in Contextual Information</a:t>
            </a:r>
          </a:p>
        </p:txBody>
      </p:sp>
      <p:graphicFrame>
        <p:nvGraphicFramePr>
          <p:cNvPr id="4" name="Chart 3"/>
          <p:cNvGraphicFramePr/>
          <p:nvPr>
            <p:extLst>
              <p:ext uri="{D42A27DB-BD31-4B8C-83A1-F6EECF244321}">
                <p14:modId xmlns:p14="http://schemas.microsoft.com/office/powerpoint/2010/main" val="845404858"/>
              </p:ext>
            </p:extLst>
          </p:nvPr>
        </p:nvGraphicFramePr>
        <p:xfrm>
          <a:off x="211015" y="1029746"/>
          <a:ext cx="8762163" cy="37030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786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8474" y="780756"/>
            <a:ext cx="6654018" cy="3861581"/>
          </a:xfrm>
        </p:spPr>
        <p:txBody>
          <a:bodyPr>
            <a:noAutofit/>
          </a:bodyPr>
          <a:lstStyle/>
          <a:p>
            <a:pPr marL="0" indent="0">
              <a:buNone/>
            </a:pPr>
            <a:r>
              <a:rPr lang="en-US" sz="1800" dirty="0">
                <a:solidFill>
                  <a:srgbClr val="FF0000"/>
                </a:solidFill>
              </a:rPr>
              <a:t>Provenance: </a:t>
            </a:r>
            <a:r>
              <a:rPr lang="en-US" sz="1800" dirty="0"/>
              <a:t>“So, …to know that I wasn't …including data from something that I already have data from because these things get traded around. </a:t>
            </a:r>
            <a:r>
              <a:rPr lang="en-US" sz="1800" b="1" dirty="0"/>
              <a:t>And when you don't have a museum number that goes with it, you don't have a picture of it, it’s just like from such and such a county… I don't know, unless I can double-check it somehow</a:t>
            </a:r>
            <a:r>
              <a:rPr lang="en-US" sz="1800" dirty="0"/>
              <a:t>.” (Archaeologist 23)</a:t>
            </a:r>
          </a:p>
          <a:p>
            <a:pPr marL="0" indent="0">
              <a:buNone/>
            </a:pPr>
            <a:r>
              <a:rPr lang="en-US" sz="1800" dirty="0">
                <a:solidFill>
                  <a:srgbClr val="FF0000"/>
                </a:solidFill>
              </a:rPr>
              <a:t>Specimen information: </a:t>
            </a:r>
            <a:r>
              <a:rPr lang="en-US" sz="1800" dirty="0"/>
              <a:t>“One project…during my dissertation was measuring body size of squirrels…fossil squirrels and modern squirrels of the same species…The relationship…the standard estimates of lengths in the lower jaw…that's correlated with body mass…</a:t>
            </a:r>
            <a:r>
              <a:rPr lang="en-US" sz="1800" b="1" dirty="0"/>
              <a:t>I validated it or verified it by correlating my tooth row measurements with the measurements that had been collected by the field researchers that were on the tag and that were in the database</a:t>
            </a:r>
            <a:r>
              <a:rPr lang="en-US" sz="1800" dirty="0"/>
              <a:t>.” (Zoologist 4)</a:t>
            </a:r>
          </a:p>
        </p:txBody>
      </p:sp>
      <p:sp>
        <p:nvSpPr>
          <p:cNvPr id="4" name="Text Placeholder 1"/>
          <p:cNvSpPr>
            <a:spLocks noGrp="1"/>
          </p:cNvSpPr>
          <p:nvPr>
            <p:ph type="body" sz="quarter" idx="13"/>
          </p:nvPr>
        </p:nvSpPr>
        <p:spPr>
          <a:xfrm>
            <a:off x="330407" y="159360"/>
            <a:ext cx="8439148" cy="686442"/>
          </a:xfrm>
        </p:spPr>
        <p:txBody>
          <a:bodyPr>
            <a:normAutofit fontScale="92500"/>
          </a:bodyPr>
          <a:lstStyle/>
          <a:p>
            <a:r>
              <a:rPr lang="en-US" dirty="0"/>
              <a:t>Credibility: Artifact and Specimen Information</a:t>
            </a:r>
          </a:p>
        </p:txBody>
      </p:sp>
      <p:pic>
        <p:nvPicPr>
          <p:cNvPr id="2" name="Picture 1"/>
          <p:cNvPicPr>
            <a:picLocks noChangeAspect="1"/>
          </p:cNvPicPr>
          <p:nvPr/>
        </p:nvPicPr>
        <p:blipFill rotWithShape="1">
          <a:blip r:embed="rId3"/>
          <a:srcRect t="3142" b="4303"/>
          <a:stretch/>
        </p:blipFill>
        <p:spPr>
          <a:xfrm>
            <a:off x="6608298" y="662076"/>
            <a:ext cx="2249619" cy="3419455"/>
          </a:xfrm>
          <a:prstGeom prst="rect">
            <a:avLst/>
          </a:prstGeom>
        </p:spPr>
      </p:pic>
      <p:sp>
        <p:nvSpPr>
          <p:cNvPr id="6" name="TextBox 5"/>
          <p:cNvSpPr txBox="1"/>
          <p:nvPr/>
        </p:nvSpPr>
        <p:spPr>
          <a:xfrm>
            <a:off x="6552468" y="4128794"/>
            <a:ext cx="2305449" cy="584775"/>
          </a:xfrm>
          <a:prstGeom prst="rect">
            <a:avLst/>
          </a:prstGeom>
          <a:noFill/>
        </p:spPr>
        <p:txBody>
          <a:bodyPr wrap="square" rtlCol="0">
            <a:spAutoFit/>
          </a:bodyPr>
          <a:lstStyle/>
          <a:p>
            <a:r>
              <a:rPr lang="en-US" sz="800" dirty="0"/>
              <a:t>Photo credit: </a:t>
            </a:r>
            <a:r>
              <a:rPr lang="en-US" sz="800" dirty="0">
                <a:hlinkClick r:id="rId4"/>
              </a:rPr>
              <a:t>https://diglib.amphilsoc.org/</a:t>
            </a:r>
            <a:br>
              <a:rPr lang="en-US" sz="800" dirty="0">
                <a:hlinkClick r:id="rId4"/>
              </a:rPr>
            </a:br>
            <a:r>
              <a:rPr lang="en-US" sz="800" dirty="0">
                <a:hlinkClick r:id="rId4"/>
              </a:rPr>
              <a:t>islandora/object/codex-j%3A-093</a:t>
            </a:r>
            <a:r>
              <a:rPr lang="en-US" sz="800" dirty="0"/>
              <a:t> by Lewis Meriwether, from APS / Open Access</a:t>
            </a:r>
          </a:p>
          <a:p>
            <a:endParaRPr lang="en-US" sz="800" dirty="0"/>
          </a:p>
        </p:txBody>
      </p:sp>
    </p:spTree>
    <p:extLst>
      <p:ext uri="{BB962C8B-B14F-4D97-AF65-F5344CB8AC3E}">
        <p14:creationId xmlns:p14="http://schemas.microsoft.com/office/powerpoint/2010/main" val="47845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0786" y="126999"/>
            <a:ext cx="8439148" cy="559525"/>
          </a:xfrm>
        </p:spPr>
        <p:txBody>
          <a:bodyPr>
            <a:normAutofit lnSpcReduction="10000"/>
          </a:bodyPr>
          <a:lstStyle/>
          <a:p>
            <a:r>
              <a:rPr lang="en-US" dirty="0"/>
              <a:t>Trust</a:t>
            </a:r>
          </a:p>
        </p:txBody>
      </p:sp>
      <p:sp>
        <p:nvSpPr>
          <p:cNvPr id="3" name="Text Placeholder 2"/>
          <p:cNvSpPr>
            <a:spLocks noGrp="1"/>
          </p:cNvSpPr>
          <p:nvPr>
            <p:ph type="body" sz="quarter" idx="14"/>
          </p:nvPr>
        </p:nvSpPr>
        <p:spPr>
          <a:xfrm>
            <a:off x="341313" y="683548"/>
            <a:ext cx="8439150" cy="4029389"/>
          </a:xfrm>
        </p:spPr>
        <p:txBody>
          <a:bodyPr>
            <a:normAutofit fontScale="85000" lnSpcReduction="20000"/>
          </a:bodyPr>
          <a:lstStyle/>
          <a:p>
            <a:pPr marL="0" indent="0" algn="r">
              <a:buNone/>
            </a:pPr>
            <a:r>
              <a:rPr lang="en-US" sz="2600" dirty="0">
                <a:solidFill>
                  <a:srgbClr val="FF0000"/>
                </a:solidFill>
              </a:rPr>
              <a:t>Data</a:t>
            </a:r>
            <a:r>
              <a:rPr lang="en-US" sz="2600" dirty="0"/>
              <a:t> </a:t>
            </a:r>
            <a:r>
              <a:rPr lang="en-US" sz="2600" dirty="0">
                <a:solidFill>
                  <a:srgbClr val="FF0000"/>
                </a:solidFill>
              </a:rPr>
              <a:t>collection information</a:t>
            </a:r>
            <a:r>
              <a:rPr lang="en-US" sz="2600" dirty="0"/>
              <a:t>: “</a:t>
            </a:r>
            <a:r>
              <a:rPr lang="en-US" sz="2600" b="1" dirty="0"/>
              <a:t>He produced a map in which he had points for every weather station that he sampled, so that both maps gave me a very tangible notion of what are the areas where I could trust the data, the data were based on lots of information</a:t>
            </a:r>
            <a:r>
              <a:rPr lang="en-US" sz="2600" dirty="0"/>
              <a:t>, based on lots of weather stations, and </a:t>
            </a:r>
            <a:r>
              <a:rPr lang="en-US" sz="2600" b="1" dirty="0"/>
              <a:t>what are the areas that had poor weather station coverage, therefore, I shouldn't trust the data so much</a:t>
            </a:r>
            <a:r>
              <a:rPr lang="en-US" sz="2600" dirty="0"/>
              <a:t>. So, that was the most important part for me.” (Zoologist 9) </a:t>
            </a:r>
          </a:p>
          <a:p>
            <a:pPr marL="0" indent="0">
              <a:buNone/>
            </a:pPr>
            <a:endParaRPr lang="en-US" sz="2600" dirty="0"/>
          </a:p>
          <a:p>
            <a:pPr marL="0" indent="0" algn="r">
              <a:buNone/>
            </a:pPr>
            <a:r>
              <a:rPr lang="en-US" sz="2600" dirty="0">
                <a:solidFill>
                  <a:srgbClr val="FF0000"/>
                </a:solidFill>
              </a:rPr>
              <a:t>Prior reuse: </a:t>
            </a:r>
            <a:r>
              <a:rPr lang="en-US" sz="2600" dirty="0"/>
              <a:t>“</a:t>
            </a:r>
            <a:r>
              <a:rPr lang="en-US" sz="2600" b="1" dirty="0"/>
              <a:t>It has been around since 1968. It's heavily used</a:t>
            </a:r>
            <a:r>
              <a:rPr lang="en-US" sz="2600" dirty="0"/>
              <a:t>. The dataset has been examined for problems like people dropping out of the study…. How does that affect the representativeness of the sample, okay? We have some people who are no longer participants. What does it do to the sample? …</a:t>
            </a:r>
            <a:r>
              <a:rPr lang="en-US" sz="2600" b="1" dirty="0"/>
              <a:t>Well, we've had a lot of work investigating all of these questions on PSID so these characteristics are pretty well known. It's extremely trustworthy dataset.” </a:t>
            </a:r>
            <a:r>
              <a:rPr lang="en-US" sz="2600" dirty="0"/>
              <a:t>(Quantitative Social Scientist 27)</a:t>
            </a:r>
          </a:p>
          <a:p>
            <a:endParaRPr lang="en-US" dirty="0"/>
          </a:p>
        </p:txBody>
      </p:sp>
    </p:spTree>
    <p:extLst>
      <p:ext uri="{BB962C8B-B14F-4D97-AF65-F5344CB8AC3E}">
        <p14:creationId xmlns:p14="http://schemas.microsoft.com/office/powerpoint/2010/main" val="251273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39928" y="132288"/>
            <a:ext cx="8439148" cy="686442"/>
          </a:xfrm>
        </p:spPr>
        <p:txBody>
          <a:bodyPr/>
          <a:lstStyle/>
          <a:p>
            <a:r>
              <a:rPr lang="en-US" dirty="0"/>
              <a:t>Trust Markers</a:t>
            </a:r>
          </a:p>
        </p:txBody>
      </p:sp>
      <p:graphicFrame>
        <p:nvGraphicFramePr>
          <p:cNvPr id="4" name="Chart 3"/>
          <p:cNvGraphicFramePr/>
          <p:nvPr>
            <p:extLst>
              <p:ext uri="{D42A27DB-BD31-4B8C-83A1-F6EECF244321}">
                <p14:modId xmlns:p14="http://schemas.microsoft.com/office/powerpoint/2010/main" val="571769074"/>
              </p:ext>
            </p:extLst>
          </p:nvPr>
        </p:nvGraphicFramePr>
        <p:xfrm>
          <a:off x="130629" y="733531"/>
          <a:ext cx="8852597" cy="38384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016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Interpretability</a:t>
            </a:r>
          </a:p>
        </p:txBody>
      </p:sp>
      <p:sp>
        <p:nvSpPr>
          <p:cNvPr id="3" name="Text Placeholder 2"/>
          <p:cNvSpPr>
            <a:spLocks noGrp="1"/>
          </p:cNvSpPr>
          <p:nvPr>
            <p:ph type="body" sz="quarter" idx="14"/>
          </p:nvPr>
        </p:nvSpPr>
        <p:spPr>
          <a:xfrm>
            <a:off x="340786" y="962012"/>
            <a:ext cx="8682107" cy="3528186"/>
          </a:xfrm>
        </p:spPr>
        <p:txBody>
          <a:bodyPr>
            <a:normAutofit lnSpcReduction="10000"/>
          </a:bodyPr>
          <a:lstStyle/>
          <a:p>
            <a:pPr marL="0" indent="0">
              <a:buNone/>
            </a:pPr>
            <a:r>
              <a:rPr lang="en-US" sz="2000" dirty="0">
                <a:solidFill>
                  <a:srgbClr val="FF0000"/>
                </a:solidFill>
              </a:rPr>
              <a:t>Data collection information</a:t>
            </a:r>
            <a:r>
              <a:rPr lang="en-US" sz="2000" dirty="0"/>
              <a:t>: “Frequently in archaeology, after you document something, you then destroy it. </a:t>
            </a:r>
            <a:r>
              <a:rPr lang="en-US" sz="2000" b="1" dirty="0"/>
              <a:t>So, the visual documentation usually and the written documentation has to make sense together and they have to make sense separately. </a:t>
            </a:r>
            <a:r>
              <a:rPr lang="en-US" sz="2000" dirty="0"/>
              <a:t>And then there has to be a way to make sure that whatever visual documentation you created and your written documentations are inseparably linked…” (Archaeologist 3)</a:t>
            </a:r>
          </a:p>
          <a:p>
            <a:pPr marL="0" indent="0">
              <a:buNone/>
            </a:pPr>
            <a:endParaRPr lang="en-US" sz="2000" dirty="0"/>
          </a:p>
          <a:p>
            <a:pPr marL="0" indent="0">
              <a:buNone/>
            </a:pPr>
            <a:r>
              <a:rPr lang="en-US" sz="2000" dirty="0">
                <a:solidFill>
                  <a:srgbClr val="FF0000"/>
                </a:solidFill>
              </a:rPr>
              <a:t>Data collection information</a:t>
            </a:r>
            <a:r>
              <a:rPr lang="en-US" sz="2000" dirty="0"/>
              <a:t>: That comes with investing time in the dataset. </a:t>
            </a:r>
            <a:r>
              <a:rPr lang="en-US" sz="2000" b="1" dirty="0"/>
              <a:t>You have reached that decision prior to investing a lot of time and understanding how it's put together, what all the variables are, how do you actually use it because the different datasets will have different statistical issues that just comes, so at some point, you have to invest the time</a:t>
            </a:r>
            <a:r>
              <a:rPr lang="en-US" sz="2000" dirty="0"/>
              <a:t>. So, that’s where I'm at.” (Quantitative Social Scientist 27) </a:t>
            </a:r>
          </a:p>
          <a:p>
            <a:pPr marL="0" indent="0">
              <a:buNone/>
            </a:pPr>
            <a:endParaRPr lang="en-US" sz="2000" dirty="0"/>
          </a:p>
          <a:p>
            <a:endParaRPr lang="en-US" dirty="0"/>
          </a:p>
        </p:txBody>
      </p:sp>
    </p:spTree>
    <p:extLst>
      <p:ext uri="{BB962C8B-B14F-4D97-AF65-F5344CB8AC3E}">
        <p14:creationId xmlns:p14="http://schemas.microsoft.com/office/powerpoint/2010/main" val="344387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0455" y="122241"/>
            <a:ext cx="8439148" cy="686442"/>
          </a:xfrm>
        </p:spPr>
        <p:txBody>
          <a:bodyPr/>
          <a:lstStyle/>
          <a:p>
            <a:r>
              <a:rPr lang="en-US" dirty="0"/>
              <a:t>Ease of Operation</a:t>
            </a:r>
          </a:p>
        </p:txBody>
      </p:sp>
      <p:sp>
        <p:nvSpPr>
          <p:cNvPr id="3" name="Text Placeholder 2"/>
          <p:cNvSpPr>
            <a:spLocks noGrp="1"/>
          </p:cNvSpPr>
          <p:nvPr>
            <p:ph type="body" sz="quarter" idx="14"/>
          </p:nvPr>
        </p:nvSpPr>
        <p:spPr>
          <a:xfrm>
            <a:off x="341313" y="808683"/>
            <a:ext cx="8570570" cy="3938955"/>
          </a:xfrm>
        </p:spPr>
        <p:txBody>
          <a:bodyPr>
            <a:normAutofit fontScale="85000" lnSpcReduction="20000"/>
          </a:bodyPr>
          <a:lstStyle/>
          <a:p>
            <a:pPr marL="0" indent="0" algn="r">
              <a:buNone/>
            </a:pPr>
            <a:r>
              <a:rPr lang="en-US" sz="2400" dirty="0">
                <a:solidFill>
                  <a:srgbClr val="FF0000"/>
                </a:solidFill>
              </a:rPr>
              <a:t>Data collection information</a:t>
            </a:r>
            <a:r>
              <a:rPr lang="en-US" sz="2400" dirty="0"/>
              <a:t>:</a:t>
            </a:r>
            <a:r>
              <a:rPr lang="en-US" sz="2400" dirty="0">
                <a:solidFill>
                  <a:srgbClr val="FF0000"/>
                </a:solidFill>
              </a:rPr>
              <a:t> </a:t>
            </a:r>
            <a:r>
              <a:rPr lang="en-US" sz="2400" dirty="0"/>
              <a:t>“I…was going back through and trying to find some records for fossil sites back to that paleo stuff…I'd say it takes me as much time to do that as it does to work with these repositories. </a:t>
            </a:r>
            <a:r>
              <a:rPr lang="en-US" sz="2400" b="1" dirty="0"/>
              <a:t>The simple reason is that, it's just so much more laborious and that is do effectively data reconciliation between what’s written in different formats, …different ways …of expressing time or location and then I have to go look up where this Siberian cave is and find a source from the internet that allows me to georeference that site effectively</a:t>
            </a:r>
            <a:r>
              <a:rPr lang="en-US" sz="2400" dirty="0"/>
              <a:t>.” (Zoologist 7)</a:t>
            </a:r>
          </a:p>
          <a:p>
            <a:pPr marL="0" indent="0">
              <a:buNone/>
            </a:pPr>
            <a:endParaRPr lang="en-US" sz="2200" dirty="0"/>
          </a:p>
          <a:p>
            <a:pPr marL="342900" lvl="1" indent="0" algn="r">
              <a:buNone/>
            </a:pPr>
            <a:r>
              <a:rPr lang="en-US" dirty="0">
                <a:solidFill>
                  <a:srgbClr val="FF0000"/>
                </a:solidFill>
              </a:rPr>
              <a:t>Data collection information</a:t>
            </a:r>
            <a:r>
              <a:rPr lang="en-US" dirty="0"/>
              <a:t>:</a:t>
            </a:r>
            <a:r>
              <a:rPr lang="en-US" dirty="0">
                <a:solidFill>
                  <a:srgbClr val="FF0000"/>
                </a:solidFill>
              </a:rPr>
              <a:t> </a:t>
            </a:r>
            <a:r>
              <a:rPr lang="en-US" dirty="0"/>
              <a:t>“</a:t>
            </a:r>
            <a:r>
              <a:rPr lang="en-US" b="1" dirty="0"/>
              <a:t>Are the variable the variables that you need? Does the geography of one dataset match the geography of the other dataset which can get tainted. </a:t>
            </a:r>
            <a:r>
              <a:rPr lang="en-US" dirty="0"/>
              <a:t>For instance, sometimes link county or state or metropolitan data to another data file and in that particular metropolitan areas, the boundaries change from time to time, so you have to be careful about that…We rely on the documentation in order to understand what we're looking at or what we're getting.” (Social Scientist 38)</a:t>
            </a:r>
          </a:p>
        </p:txBody>
      </p:sp>
    </p:spTree>
    <p:extLst>
      <p:ext uri="{BB962C8B-B14F-4D97-AF65-F5344CB8AC3E}">
        <p14:creationId xmlns:p14="http://schemas.microsoft.com/office/powerpoint/2010/main" val="160647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40786" y="191829"/>
            <a:ext cx="8439148" cy="686442"/>
          </a:xfrm>
        </p:spPr>
        <p:txBody>
          <a:bodyPr/>
          <a:lstStyle/>
          <a:p>
            <a:r>
              <a:rPr lang="en-US" dirty="0"/>
              <a:t>Discussion / Conclusion</a:t>
            </a:r>
          </a:p>
        </p:txBody>
      </p:sp>
      <p:sp>
        <p:nvSpPr>
          <p:cNvPr id="3" name="Text Placeholder 2"/>
          <p:cNvSpPr>
            <a:spLocks noGrp="1"/>
          </p:cNvSpPr>
          <p:nvPr>
            <p:ph type="body" sz="quarter" idx="14"/>
          </p:nvPr>
        </p:nvSpPr>
        <p:spPr>
          <a:xfrm>
            <a:off x="341313" y="1030288"/>
            <a:ext cx="6180785" cy="3616357"/>
          </a:xfrm>
        </p:spPr>
        <p:txBody>
          <a:bodyPr>
            <a:normAutofit lnSpcReduction="10000"/>
          </a:bodyPr>
          <a:lstStyle/>
          <a:p>
            <a:r>
              <a:rPr lang="en-US" dirty="0"/>
              <a:t>Reasons</a:t>
            </a:r>
          </a:p>
          <a:p>
            <a:pPr lvl="1"/>
            <a:r>
              <a:rPr lang="en-US" dirty="0"/>
              <a:t>Clarify context needs</a:t>
            </a:r>
          </a:p>
          <a:p>
            <a:pPr lvl="1"/>
            <a:r>
              <a:rPr lang="en-US" dirty="0"/>
              <a:t>Provide data curation librarians with information for data management plans, data sharing guidelines</a:t>
            </a:r>
          </a:p>
          <a:p>
            <a:pPr lvl="1"/>
            <a:r>
              <a:rPr lang="en-US" dirty="0"/>
              <a:t>Focus curatorial effort</a:t>
            </a:r>
          </a:p>
          <a:p>
            <a:r>
              <a:rPr lang="en-US" dirty="0"/>
              <a:t>Reasons are social, reasons are nuanced</a:t>
            </a:r>
          </a:p>
          <a:p>
            <a:pPr lvl="1"/>
            <a:r>
              <a:rPr lang="en-US" dirty="0"/>
              <a:t>Disciplinarily specific</a:t>
            </a:r>
          </a:p>
          <a:p>
            <a:r>
              <a:rPr lang="en-US" dirty="0"/>
              <a:t>Meaningful reuse of data</a:t>
            </a:r>
          </a:p>
          <a:p>
            <a:pPr lvl="1"/>
            <a:endParaRPr lang="en-US" dirty="0"/>
          </a:p>
          <a:p>
            <a:endParaRPr lang="en-US" dirty="0"/>
          </a:p>
        </p:txBody>
      </p:sp>
      <p:pic>
        <p:nvPicPr>
          <p:cNvPr id="7" name="Picture 6" descr="A picture containing old, sitting, photo, cake&#10;&#10;Description automatically generated">
            <a:extLst>
              <a:ext uri="{FF2B5EF4-FFF2-40B4-BE49-F238E27FC236}">
                <a16:creationId xmlns:a16="http://schemas.microsoft.com/office/drawing/2014/main" id="{34BA1E2B-4EC2-4B04-9DD9-F009B1D53233}"/>
              </a:ext>
            </a:extLst>
          </p:cNvPr>
          <p:cNvPicPr>
            <a:picLocks noChangeAspect="1"/>
          </p:cNvPicPr>
          <p:nvPr/>
        </p:nvPicPr>
        <p:blipFill rotWithShape="1">
          <a:blip r:embed="rId3"/>
          <a:srcRect b="1961"/>
          <a:stretch/>
        </p:blipFill>
        <p:spPr>
          <a:xfrm>
            <a:off x="6544381" y="191830"/>
            <a:ext cx="2330841" cy="4018430"/>
          </a:xfrm>
          <a:prstGeom prst="rect">
            <a:avLst/>
          </a:prstGeom>
        </p:spPr>
      </p:pic>
      <p:sp>
        <p:nvSpPr>
          <p:cNvPr id="8" name="Rectangle 7">
            <a:extLst>
              <a:ext uri="{FF2B5EF4-FFF2-40B4-BE49-F238E27FC236}">
                <a16:creationId xmlns:a16="http://schemas.microsoft.com/office/drawing/2014/main" id="{8A693B7C-FA1F-4E83-9C3A-20A72A1567ED}"/>
              </a:ext>
            </a:extLst>
          </p:cNvPr>
          <p:cNvSpPr/>
          <p:nvPr/>
        </p:nvSpPr>
        <p:spPr>
          <a:xfrm>
            <a:off x="6451042" y="4210260"/>
            <a:ext cx="2592474" cy="461665"/>
          </a:xfrm>
          <a:prstGeom prst="rect">
            <a:avLst/>
          </a:prstGeom>
        </p:spPr>
        <p:txBody>
          <a:bodyPr wrap="square">
            <a:spAutoFit/>
          </a:bodyPr>
          <a:lstStyle/>
          <a:p>
            <a:r>
              <a:rPr lang="en-US" sz="800" dirty="0"/>
              <a:t>Photo credit: https://commons.wikimedia.org/wiki/</a:t>
            </a:r>
            <a:br>
              <a:rPr lang="en-US" sz="800" dirty="0"/>
            </a:br>
            <a:r>
              <a:rPr lang="en-US" sz="800" dirty="0"/>
              <a:t>File:Cylinder_seal_MET_26-7-25.jpg by MET Museum / CC0 1.0</a:t>
            </a:r>
          </a:p>
        </p:txBody>
      </p:sp>
    </p:spTree>
    <p:extLst>
      <p:ext uri="{BB962C8B-B14F-4D97-AF65-F5344CB8AC3E}">
        <p14:creationId xmlns:p14="http://schemas.microsoft.com/office/powerpoint/2010/main" val="483623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55530" y="212898"/>
            <a:ext cx="8439148" cy="686442"/>
          </a:xfrm>
        </p:spPr>
        <p:txBody>
          <a:bodyPr/>
          <a:lstStyle/>
          <a:p>
            <a:r>
              <a:rPr lang="en-US" dirty="0"/>
              <a:t>Acknowledgements </a:t>
            </a:r>
          </a:p>
        </p:txBody>
      </p:sp>
      <p:sp>
        <p:nvSpPr>
          <p:cNvPr id="3" name="Text Placeholder 2"/>
          <p:cNvSpPr>
            <a:spLocks noGrp="1"/>
          </p:cNvSpPr>
          <p:nvPr>
            <p:ph type="body" sz="quarter" idx="14"/>
          </p:nvPr>
        </p:nvSpPr>
        <p:spPr>
          <a:xfrm>
            <a:off x="341313" y="899340"/>
            <a:ext cx="8439150" cy="3803289"/>
          </a:xfrm>
        </p:spPr>
        <p:txBody>
          <a:bodyPr>
            <a:normAutofit fontScale="85000" lnSpcReduction="10000"/>
          </a:bodyPr>
          <a:lstStyle/>
          <a:p>
            <a:r>
              <a:rPr lang="en-US" sz="1700" dirty="0"/>
              <a:t>This research was made possible in part by a National Leadership Grant from the Institute of Museum and Library Services, LG-06-10-0140-10, “Dissemination Information Packages for Information Reuse.” There was additional support from OCLC Online Computer Library Center, Inc., and the University of Michigan.</a:t>
            </a:r>
          </a:p>
          <a:p>
            <a:r>
              <a:rPr lang="en-US" sz="1700" dirty="0"/>
              <a:t>PI: Ixchel Faniel, Ph.D., Senior Research Scientist OCLC Research; </a:t>
            </a:r>
            <a:r>
              <a:rPr lang="en-US" sz="1600" dirty="0"/>
              <a:t>Co-PI: Elizabeth Yakel (University of Michigan)</a:t>
            </a:r>
          </a:p>
          <a:p>
            <a:r>
              <a:rPr lang="en-US" sz="1700" dirty="0"/>
              <a:t>Partners: Nancy McGovern, Ph.D. (MIT), Eric Kansa, Ph.D. (Open Context), William Fink, Ph.D. (University of Michigan Museum of Zoology)</a:t>
            </a:r>
          </a:p>
          <a:p>
            <a:r>
              <a:rPr lang="en-US" sz="1700" dirty="0"/>
              <a:t>OCLC Fellow: Julianna Barrera-Gomez</a:t>
            </a:r>
          </a:p>
          <a:p>
            <a:r>
              <a:rPr lang="en-US" sz="1800" dirty="0"/>
              <a:t>Faculty: Ji-Hyun Kim (Ewha Womans University)</a:t>
            </a:r>
          </a:p>
          <a:p>
            <a:r>
              <a:rPr lang="en-US" sz="1800" dirty="0"/>
              <a:t>Researchers: Christopher Cyr (OCLC), Sarah Whitcher Kansa (Open Context)</a:t>
            </a:r>
          </a:p>
          <a:p>
            <a:r>
              <a:rPr lang="en-US" sz="1700" dirty="0"/>
              <a:t>Doctoral Students: Rebecca Frank (now Assistant Professor at Humboldt University, Berlin) , Adam Kriesberg (now Assistant Professor at Simmons University, Boston) , Morgan Daniels, Ayoung Yoon ((now Assistant Professor at Indiana University Purdue University, Indianapolis), Kathleen Fear (Medical Center University of Rochester)</a:t>
            </a:r>
          </a:p>
          <a:p>
            <a:r>
              <a:rPr lang="en-US" sz="1700" dirty="0"/>
              <a:t>Master’s Students: Alexa Hagen, Jessica Schaengold, Gavin Strassel, Michele DeLia, Mallory Hood, Annelise Doll, Monique Lowe</a:t>
            </a:r>
          </a:p>
          <a:p>
            <a:r>
              <a:rPr lang="en-US" sz="1700" dirty="0"/>
              <a:t>Undergraduate: Molly Haig</a:t>
            </a:r>
          </a:p>
        </p:txBody>
      </p:sp>
      <p:pic>
        <p:nvPicPr>
          <p:cNvPr id="4"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6285" y="81950"/>
            <a:ext cx="1752600" cy="79490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pic>
    </p:spTree>
    <p:extLst>
      <p:ext uri="{BB962C8B-B14F-4D97-AF65-F5344CB8AC3E}">
        <p14:creationId xmlns:p14="http://schemas.microsoft.com/office/powerpoint/2010/main" val="98034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C80F56-C4E0-4409-8A6D-F658273C697B}"/>
              </a:ext>
            </a:extLst>
          </p:cNvPr>
          <p:cNvSpPr>
            <a:spLocks noGrp="1"/>
          </p:cNvSpPr>
          <p:nvPr>
            <p:ph type="body" sz="quarter" idx="13"/>
          </p:nvPr>
        </p:nvSpPr>
        <p:spPr>
          <a:xfrm>
            <a:off x="211749" y="70422"/>
            <a:ext cx="8439148" cy="686442"/>
          </a:xfrm>
        </p:spPr>
        <p:txBody>
          <a:bodyPr/>
          <a:lstStyle/>
          <a:p>
            <a:r>
              <a:rPr lang="en-US" dirty="0"/>
              <a:t>References</a:t>
            </a:r>
          </a:p>
        </p:txBody>
      </p:sp>
      <p:sp>
        <p:nvSpPr>
          <p:cNvPr id="3" name="Text Placeholder 2">
            <a:extLst>
              <a:ext uri="{FF2B5EF4-FFF2-40B4-BE49-F238E27FC236}">
                <a16:creationId xmlns:a16="http://schemas.microsoft.com/office/drawing/2014/main" id="{46AADE8D-2749-4759-B908-DD9ED42FE545}"/>
              </a:ext>
            </a:extLst>
          </p:cNvPr>
          <p:cNvSpPr>
            <a:spLocks noGrp="1"/>
          </p:cNvSpPr>
          <p:nvPr>
            <p:ph type="body" sz="quarter" idx="14"/>
          </p:nvPr>
        </p:nvSpPr>
        <p:spPr>
          <a:xfrm>
            <a:off x="211748" y="633046"/>
            <a:ext cx="8861913" cy="3928906"/>
          </a:xfrm>
        </p:spPr>
        <p:txBody>
          <a:bodyPr>
            <a:noAutofit/>
          </a:bodyPr>
          <a:lstStyle/>
          <a:p>
            <a:pPr marL="0" indent="0">
              <a:buNone/>
            </a:pPr>
            <a:r>
              <a:rPr lang="en-US" sz="1400" dirty="0"/>
              <a:t>Barry, C.L. (1994). User-defined relevance criteria: An exploratory study. </a:t>
            </a:r>
            <a:r>
              <a:rPr lang="en-US" sz="1400" i="1" dirty="0"/>
              <a:t>Journal of the American Society for Information Science, 45</a:t>
            </a:r>
            <a:r>
              <a:rPr lang="en-US" sz="1400" dirty="0"/>
              <a:t>(3), 149–159.</a:t>
            </a:r>
          </a:p>
          <a:p>
            <a:pPr marL="0" indent="0">
              <a:buNone/>
            </a:pPr>
            <a:r>
              <a:rPr lang="en-US" sz="1400" dirty="0"/>
              <a:t>Enis, M. (2015, July 13). Wisdom of the crowd | Digital collections. </a:t>
            </a:r>
            <a:r>
              <a:rPr lang="en-US" sz="1400" i="1" dirty="0"/>
              <a:t>Library Journal</a:t>
            </a:r>
            <a:r>
              <a:rPr lang="en-US" sz="1400" dirty="0"/>
              <a:t>. Retrieved from http://lj.libraryjournal.com/2015/07/technology/wisdom-of-the-crowd-digital-collections/#.</a:t>
            </a:r>
          </a:p>
          <a:p>
            <a:pPr marL="0" indent="0">
              <a:buNone/>
            </a:pPr>
            <a:r>
              <a:rPr lang="en-US" sz="1400" dirty="0"/>
              <a:t>Faniel, I. M., &amp; Jacobsen, T. E. (2010). Reusing scientific data: How earthquake engineering researchers assess the reusability of colleagues’ data. </a:t>
            </a:r>
            <a:r>
              <a:rPr lang="en-US" sz="1400" i="1" dirty="0"/>
              <a:t>Computer Supported Cooperative Work (CSCW)</a:t>
            </a:r>
            <a:r>
              <a:rPr lang="en-US" sz="1400" dirty="0"/>
              <a:t>, </a:t>
            </a:r>
            <a:r>
              <a:rPr lang="en-US" sz="1400" i="1" dirty="0"/>
              <a:t>19</a:t>
            </a:r>
            <a:r>
              <a:rPr lang="en-US" sz="1400" dirty="0"/>
              <a:t>(3–4), 355–375. </a:t>
            </a:r>
            <a:r>
              <a:rPr lang="en-US" sz="1400" u="sng" dirty="0">
                <a:hlinkClick r:id="rId2"/>
              </a:rPr>
              <a:t>https://doi.org/10.1007/s10606-010-9117-8</a:t>
            </a:r>
            <a:endParaRPr lang="en-US" sz="1400" dirty="0"/>
          </a:p>
          <a:p>
            <a:pPr marL="0" indent="0">
              <a:buNone/>
            </a:pPr>
            <a:r>
              <a:rPr lang="en-US" sz="1400" dirty="0"/>
              <a:t>Faniel, I. M., &amp; Yakel, E. (2011). Significant properties as contextual metadata. </a:t>
            </a:r>
            <a:r>
              <a:rPr lang="en-US" sz="1400" i="1" dirty="0"/>
              <a:t>Journal of Library Metadata</a:t>
            </a:r>
            <a:r>
              <a:rPr lang="en-US" sz="1400" dirty="0"/>
              <a:t>, </a:t>
            </a:r>
            <a:r>
              <a:rPr lang="en-US" sz="1400" i="1" dirty="0"/>
              <a:t>11</a:t>
            </a:r>
            <a:r>
              <a:rPr lang="en-US" sz="1400" dirty="0"/>
              <a:t>(3–4), 155–165. </a:t>
            </a:r>
            <a:r>
              <a:rPr lang="en-US" sz="1400" u="sng" dirty="0">
                <a:hlinkClick r:id="rId3"/>
              </a:rPr>
              <a:t>https://doi.org/10.1080/19386389.2011.629959</a:t>
            </a:r>
            <a:endParaRPr lang="en-US" sz="1400" dirty="0"/>
          </a:p>
          <a:p>
            <a:pPr marL="0" indent="0">
              <a:buNone/>
            </a:pPr>
            <a:r>
              <a:rPr lang="en-US" sz="1400" dirty="0"/>
              <a:t>Faniel, I., Frank, R. and Yakel, E. (2019). Context from the data reuser’s point of view. </a:t>
            </a:r>
            <a:r>
              <a:rPr lang="en-US" sz="1400" i="1" dirty="0"/>
              <a:t>Journal of Documentation, 75</a:t>
            </a:r>
            <a:r>
              <a:rPr lang="en-US" sz="1400" dirty="0"/>
              <a:t>(6), 1274-1297. </a:t>
            </a:r>
            <a:r>
              <a:rPr lang="en-US" sz="1400" u="sng" dirty="0">
                <a:hlinkClick r:id="rId4"/>
              </a:rPr>
              <a:t>https://doi.org/10.1108/JD-08-2018-0133</a:t>
            </a:r>
            <a:r>
              <a:rPr lang="en-US" sz="1400" dirty="0"/>
              <a:t>. Post-print: </a:t>
            </a:r>
            <a:r>
              <a:rPr lang="en-US" sz="1400" u="sng" dirty="0">
                <a:hlinkClick r:id="rId5"/>
              </a:rPr>
              <a:t>https://www.oclc.org/research/publications/2019/context-from-data-reuser-point-of-view.html</a:t>
            </a:r>
            <a:r>
              <a:rPr lang="en-US" sz="1400" dirty="0"/>
              <a:t>.</a:t>
            </a:r>
          </a:p>
          <a:p>
            <a:pPr marL="0" indent="0">
              <a:buNone/>
            </a:pPr>
            <a:r>
              <a:rPr lang="en-US" sz="1400" dirty="0"/>
              <a:t>Hedstrom, M., &amp; Lee, C. A. (2002). Significant properties of digital objects: Definitions, applications, and implications. </a:t>
            </a:r>
            <a:r>
              <a:rPr lang="en-US" sz="1400" i="1" dirty="0"/>
              <a:t>Proceedings of the DLM-Forum 2002</a:t>
            </a:r>
            <a:r>
              <a:rPr lang="en-US" sz="1400" dirty="0"/>
              <a:t>, 218–227. Barcelona: Office for Official Publications of the European Communities.</a:t>
            </a:r>
          </a:p>
          <a:p>
            <a:pPr marL="0" indent="0">
              <a:buNone/>
            </a:pPr>
            <a:r>
              <a:rPr lang="en-US" sz="1400" dirty="0"/>
              <a:t>Huang, H., Stvilia, B., Jörgensen, C., &amp; Bass, H.W. (2012). Prioritization of data quality dimensions and skills requirements in genome annotation work. Journal of the American Society for Information Science and Technology, 63(1), 195–207.</a:t>
            </a:r>
          </a:p>
        </p:txBody>
      </p:sp>
    </p:spTree>
    <p:extLst>
      <p:ext uri="{BB962C8B-B14F-4D97-AF65-F5344CB8AC3E}">
        <p14:creationId xmlns:p14="http://schemas.microsoft.com/office/powerpoint/2010/main" val="35414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itle 1"/>
          <p:cNvSpPr txBox="1">
            <a:spLocks/>
          </p:cNvSpPr>
          <p:nvPr/>
        </p:nvSpPr>
        <p:spPr>
          <a:xfrm>
            <a:off x="457200" y="205979"/>
            <a:ext cx="8229600" cy="8572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bg1"/>
                </a:solidFill>
              </a:rPr>
              <a:t>Data reuse lets researchers do </a:t>
            </a:r>
          </a:p>
          <a:p>
            <a:r>
              <a:rPr lang="en-US" sz="3600" b="1" dirty="0">
                <a:solidFill>
                  <a:schemeClr val="bg1"/>
                </a:solidFill>
              </a:rPr>
              <a:t>cool things. </a:t>
            </a:r>
          </a:p>
        </p:txBody>
      </p:sp>
      <p:sp>
        <p:nvSpPr>
          <p:cNvPr id="4" name="Content Placeholder 2"/>
          <p:cNvSpPr txBox="1">
            <a:spLocks/>
          </p:cNvSpPr>
          <p:nvPr/>
        </p:nvSpPr>
        <p:spPr>
          <a:xfrm>
            <a:off x="552735" y="1418516"/>
            <a:ext cx="8229600" cy="362945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b="1" i="1" dirty="0">
                <a:solidFill>
                  <a:schemeClr val="bg1"/>
                </a:solidFill>
              </a:rPr>
              <a:t>“In 2005, a team of marine biologists…used inflation-adjusted pricing data from the New York Public Library’s (NYPL) collection of 45,000 restaurant menus, among other sources, to confirm the commercial overharvesting of abalone stocks along the California coast beginning in the 1920s…”.</a:t>
            </a:r>
          </a:p>
        </p:txBody>
      </p:sp>
      <p:sp>
        <p:nvSpPr>
          <p:cNvPr id="5" name="TextBox 4"/>
          <p:cNvSpPr txBox="1"/>
          <p:nvPr/>
        </p:nvSpPr>
        <p:spPr>
          <a:xfrm>
            <a:off x="6961151" y="4541735"/>
            <a:ext cx="1178528" cy="307777"/>
          </a:xfrm>
          <a:prstGeom prst="rect">
            <a:avLst/>
          </a:prstGeom>
          <a:noFill/>
        </p:spPr>
        <p:txBody>
          <a:bodyPr wrap="none" rtlCol="0">
            <a:spAutoFit/>
          </a:bodyPr>
          <a:lstStyle/>
          <a:p>
            <a:r>
              <a:rPr lang="en-US" sz="1400" b="1" i="1" dirty="0">
                <a:solidFill>
                  <a:schemeClr val="bg1"/>
                </a:solidFill>
              </a:rPr>
              <a:t>(Enis, 2015)</a:t>
            </a:r>
          </a:p>
        </p:txBody>
      </p:sp>
      <p:sp>
        <p:nvSpPr>
          <p:cNvPr id="6" name="TextBox 5"/>
          <p:cNvSpPr txBox="1"/>
          <p:nvPr/>
        </p:nvSpPr>
        <p:spPr>
          <a:xfrm>
            <a:off x="282632" y="4849512"/>
            <a:ext cx="5264057" cy="21544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Photo Credit: http://www.flickr.com/photos/25869855@N04/6357282813 by Christopher John SSF / CC BY 2.0</a:t>
            </a:r>
          </a:p>
        </p:txBody>
      </p:sp>
    </p:spTree>
    <p:extLst>
      <p:ext uri="{BB962C8B-B14F-4D97-AF65-F5344CB8AC3E}">
        <p14:creationId xmlns:p14="http://schemas.microsoft.com/office/powerpoint/2010/main" val="956630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C80F56-C4E0-4409-8A6D-F658273C697B}"/>
              </a:ext>
            </a:extLst>
          </p:cNvPr>
          <p:cNvSpPr>
            <a:spLocks noGrp="1"/>
          </p:cNvSpPr>
          <p:nvPr>
            <p:ph type="body" sz="quarter" idx="13"/>
          </p:nvPr>
        </p:nvSpPr>
        <p:spPr>
          <a:xfrm>
            <a:off x="211749" y="70422"/>
            <a:ext cx="8439148" cy="686442"/>
          </a:xfrm>
        </p:spPr>
        <p:txBody>
          <a:bodyPr/>
          <a:lstStyle/>
          <a:p>
            <a:r>
              <a:rPr lang="en-US" dirty="0"/>
              <a:t>References</a:t>
            </a:r>
          </a:p>
        </p:txBody>
      </p:sp>
      <p:sp>
        <p:nvSpPr>
          <p:cNvPr id="3" name="Text Placeholder 2">
            <a:extLst>
              <a:ext uri="{FF2B5EF4-FFF2-40B4-BE49-F238E27FC236}">
                <a16:creationId xmlns:a16="http://schemas.microsoft.com/office/drawing/2014/main" id="{46AADE8D-2749-4759-B908-DD9ED42FE545}"/>
              </a:ext>
            </a:extLst>
          </p:cNvPr>
          <p:cNvSpPr>
            <a:spLocks noGrp="1"/>
          </p:cNvSpPr>
          <p:nvPr>
            <p:ph type="body" sz="quarter" idx="14"/>
          </p:nvPr>
        </p:nvSpPr>
        <p:spPr>
          <a:xfrm>
            <a:off x="211748" y="633046"/>
            <a:ext cx="8861913" cy="3928906"/>
          </a:xfrm>
        </p:spPr>
        <p:txBody>
          <a:bodyPr>
            <a:noAutofit/>
          </a:bodyPr>
          <a:lstStyle/>
          <a:p>
            <a:pPr marL="0" marR="0" indent="0">
              <a:lnSpc>
                <a:spcPct val="107000"/>
              </a:lnSpc>
              <a:spcBef>
                <a:spcPts val="0"/>
              </a:spcBef>
              <a:spcAft>
                <a:spcPts val="80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Lee, C. A. (2011). A framework for contextual information in digital collections. </a:t>
            </a:r>
            <a:r>
              <a:rPr lang="en-US" sz="1400" i="1" dirty="0">
                <a:latin typeface="Calibri" panose="020F0502020204030204" pitchFamily="34" charset="0"/>
                <a:ea typeface="Calibri" panose="020F0502020204030204" pitchFamily="34" charset="0"/>
                <a:cs typeface="Times New Roman" panose="02020603050405020304" pitchFamily="18" charset="0"/>
              </a:rPr>
              <a:t>Journal of Documentation</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i="1" dirty="0">
                <a:latin typeface="Calibri" panose="020F0502020204030204" pitchFamily="34" charset="0"/>
                <a:ea typeface="Calibri" panose="020F0502020204030204" pitchFamily="34" charset="0"/>
                <a:cs typeface="Times New Roman" panose="02020603050405020304" pitchFamily="18" charset="0"/>
              </a:rPr>
              <a:t>67</a:t>
            </a:r>
            <a:r>
              <a:rPr lang="en-US" sz="1400" dirty="0">
                <a:latin typeface="Calibri" panose="020F0502020204030204" pitchFamily="34" charset="0"/>
                <a:ea typeface="Calibri" panose="020F0502020204030204" pitchFamily="34" charset="0"/>
                <a:cs typeface="Times New Roman" panose="02020603050405020304" pitchFamily="18" charset="0"/>
              </a:rPr>
              <a:t>(1), 95–143. </a:t>
            </a:r>
            <a:r>
              <a:rPr lang="en-US" sz="1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https://doi.org/10.1108/00220411111105470</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Rieh, S.Y. (2002). Judgment of information quality and cognitive authority in the Web. Journal of the American Society for Information Science and Technology, 53(2), 145–161.</a:t>
            </a:r>
          </a:p>
          <a:p>
            <a:pPr marL="0" marR="0" indent="0">
              <a:lnSpc>
                <a:spcPct val="107000"/>
              </a:lnSpc>
              <a:spcBef>
                <a:spcPts val="0"/>
              </a:spcBef>
              <a:spcAft>
                <a:spcPts val="80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Stvilia, B., Hinnant, C.C., Wu, S., Worrall, A., Lee, D.J., Burnett, K., . . . Marty, P.F. (2014). Research project tasks, data, and perceptions of data quality in a condensed matter physics community. Journal of the Association for Information Science and Technology. doi:10.1002/asi.23177</a:t>
            </a:r>
          </a:p>
          <a:p>
            <a:pPr marL="0" marR="0" indent="0">
              <a:lnSpc>
                <a:spcPct val="107000"/>
              </a:lnSpc>
              <a:spcBef>
                <a:spcPts val="0"/>
              </a:spcBef>
              <a:spcAft>
                <a:spcPts val="80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Wang, P., &amp; Soergel, D. (1998). A cognitive model of document use during a research project. Study I. Document selection. Journal of the American Society for Information Science, 49(2), 115–133.</a:t>
            </a:r>
          </a:p>
          <a:p>
            <a:pPr marL="0" marR="0" indent="0">
              <a:lnSpc>
                <a:spcPct val="107000"/>
              </a:lnSpc>
              <a:spcBef>
                <a:spcPts val="0"/>
              </a:spcBef>
              <a:spcAft>
                <a:spcPts val="80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Wang, P.L., &amp; White, M.D. (1999). A cognitive model of document use during a research project. Study II. Decisions at the reading and citing stages. Journal of the American Society for Information Science, 50(2), 98–114.</a:t>
            </a:r>
          </a:p>
          <a:p>
            <a:pPr marL="0" marR="0" indent="0">
              <a:lnSpc>
                <a:spcPct val="107000"/>
              </a:lnSpc>
              <a:spcBef>
                <a:spcPts val="0"/>
              </a:spcBef>
              <a:spcAft>
                <a:spcPts val="80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Wang, R.Y., &amp; Strong, D.M. (1996). Beyond accuracy: What data quality means to data consumers. Journal of Management Information Systems, 12(4), 5–33.</a:t>
            </a:r>
          </a:p>
          <a:p>
            <a:pPr marL="0" indent="0">
              <a:buNone/>
            </a:pPr>
            <a:r>
              <a:rPr lang="en-US" sz="1400" dirty="0">
                <a:latin typeface="Calibri" panose="020F0502020204030204" pitchFamily="34" charset="0"/>
                <a:ea typeface="Calibri" panose="020F0502020204030204" pitchFamily="34" charset="0"/>
                <a:cs typeface="Times New Roman" panose="02020603050405020304" pitchFamily="18" charset="0"/>
              </a:rPr>
              <a:t>Yakel, Faniel, &amp; Frank. Unpublished manuscript.</a:t>
            </a:r>
            <a:endParaRPr lang="en-US" sz="1400" dirty="0"/>
          </a:p>
        </p:txBody>
      </p:sp>
    </p:spTree>
    <p:extLst>
      <p:ext uri="{BB962C8B-B14F-4D97-AF65-F5344CB8AC3E}">
        <p14:creationId xmlns:p14="http://schemas.microsoft.com/office/powerpoint/2010/main" val="196313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36192"/>
        </a:solidFill>
        <a:effectLst/>
      </p:bgPr>
    </p:bg>
    <p:spTree>
      <p:nvGrpSpPr>
        <p:cNvPr id="1" name=""/>
        <p:cNvGrpSpPr/>
        <p:nvPr/>
      </p:nvGrpSpPr>
      <p:grpSpPr>
        <a:xfrm>
          <a:off x="0" y="0"/>
          <a:ext cx="0" cy="0"/>
          <a:chOff x="0" y="0"/>
          <a:chExt cx="0" cy="0"/>
        </a:xfrm>
      </p:grpSpPr>
      <p:sp>
        <p:nvSpPr>
          <p:cNvPr id="3" name="Content Placeholder 1"/>
          <p:cNvSpPr txBox="1">
            <a:spLocks/>
          </p:cNvSpPr>
          <p:nvPr/>
        </p:nvSpPr>
        <p:spPr>
          <a:xfrm>
            <a:off x="457200" y="987717"/>
            <a:ext cx="8229600" cy="3398109"/>
          </a:xfrm>
          <a:prstGeom prst="rect">
            <a:avLst/>
          </a:prstGeom>
          <a:ln>
            <a:noFill/>
          </a:ln>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800" kern="1200">
                <a:solidFill>
                  <a:srgbClr val="646464"/>
                </a:solidFill>
                <a:latin typeface="+mj-lt"/>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400" kern="1200">
                <a:solidFill>
                  <a:srgbClr val="646464"/>
                </a:solidFill>
                <a:latin typeface="+mj-lt"/>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000" kern="1200">
                <a:solidFill>
                  <a:srgbClr val="646464"/>
                </a:solidFill>
                <a:latin typeface="+mj-lt"/>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1800" kern="1200">
                <a:solidFill>
                  <a:srgbClr val="646464"/>
                </a:solidFill>
                <a:latin typeface="+mj-lt"/>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1800" kern="1200">
                <a:solidFill>
                  <a:srgbClr val="646464"/>
                </a:solidFill>
                <a:latin typeface="+mj-lt"/>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b="1" i="1" dirty="0">
                <a:solidFill>
                  <a:schemeClr val="bg1"/>
                </a:solidFill>
              </a:rPr>
              <a:t>“[It] is a lot harder than a lot of people think because it’s not just about getting the data and getting some kind of file that tells you what it is, you really have to understand all the detail of an actual experiment that took place in order to make proper use of it usually.  And so it’s usually pretty involved…”. </a:t>
            </a:r>
          </a:p>
          <a:p>
            <a:pPr marL="0" indent="0" algn="r">
              <a:buNone/>
            </a:pPr>
            <a:r>
              <a:rPr lang="en-US" sz="4000" b="1" i="1" dirty="0">
                <a:solidFill>
                  <a:schemeClr val="bg1"/>
                </a:solidFill>
              </a:rPr>
              <a:t>- Earthquake Engineering Researcher, 10</a:t>
            </a:r>
            <a:r>
              <a:rPr lang="en-US" sz="3600" b="1" i="1" dirty="0">
                <a:solidFill>
                  <a:schemeClr val="bg1"/>
                </a:solidFill>
              </a:rPr>
              <a:t> </a:t>
            </a:r>
            <a:endParaRPr lang="en-US" sz="3600" dirty="0">
              <a:solidFill>
                <a:schemeClr val="bg1"/>
              </a:solidFill>
            </a:endParaRPr>
          </a:p>
        </p:txBody>
      </p:sp>
      <p:sp>
        <p:nvSpPr>
          <p:cNvPr id="4" name="Title 3"/>
          <p:cNvSpPr txBox="1">
            <a:spLocks/>
          </p:cNvSpPr>
          <p:nvPr/>
        </p:nvSpPr>
        <p:spPr>
          <a:xfrm>
            <a:off x="100484" y="205979"/>
            <a:ext cx="8229600" cy="857250"/>
          </a:xfrm>
          <a:prstGeom prst="rect">
            <a:avLst/>
          </a:prstGeom>
        </p:spPr>
        <p:txBody>
          <a:bodyPr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solidFill>
                  <a:schemeClr val="bg1"/>
                </a:solidFill>
              </a:rPr>
              <a:t>But data reuse is hard.</a:t>
            </a:r>
          </a:p>
        </p:txBody>
      </p:sp>
      <p:sp>
        <p:nvSpPr>
          <p:cNvPr id="5" name="TextBox 4"/>
          <p:cNvSpPr txBox="1"/>
          <p:nvPr/>
        </p:nvSpPr>
        <p:spPr>
          <a:xfrm>
            <a:off x="6586935" y="4367851"/>
            <a:ext cx="2369559" cy="307777"/>
          </a:xfrm>
          <a:prstGeom prst="rect">
            <a:avLst/>
          </a:prstGeom>
          <a:noFill/>
        </p:spPr>
        <p:txBody>
          <a:bodyPr wrap="none" rtlCol="0">
            <a:spAutoFit/>
          </a:bodyPr>
          <a:lstStyle/>
          <a:p>
            <a:r>
              <a:rPr lang="en-US" sz="1400" b="1" dirty="0">
                <a:solidFill>
                  <a:schemeClr val="bg1"/>
                </a:solidFill>
              </a:rPr>
              <a:t>(Faniel &amp; Jacobsen, 2010)</a:t>
            </a:r>
          </a:p>
        </p:txBody>
      </p:sp>
    </p:spTree>
    <p:extLst>
      <p:ext uri="{BB962C8B-B14F-4D97-AF65-F5344CB8AC3E}">
        <p14:creationId xmlns:p14="http://schemas.microsoft.com/office/powerpoint/2010/main" val="254348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Research QUestions</a:t>
            </a:r>
          </a:p>
        </p:txBody>
      </p:sp>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309948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9"/>
          <p:cNvSpPr txBox="1">
            <a:spLocks/>
          </p:cNvSpPr>
          <p:nvPr/>
        </p:nvSpPr>
        <p:spPr>
          <a:xfrm>
            <a:off x="0" y="1100255"/>
            <a:ext cx="4993047" cy="3435177"/>
          </a:xfrm>
          <a:prstGeom prst="rect">
            <a:avLst/>
          </a:prstGeom>
        </p:spPr>
        <p:txBody>
          <a:bodyPr anchor="ct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a:defRPr/>
            </a:pPr>
            <a:r>
              <a:rPr lang="en-US" sz="2400" dirty="0"/>
              <a:t>What types of context information do researchers need, where do they get it, and </a:t>
            </a:r>
            <a:r>
              <a:rPr lang="en-US" sz="2400" b="1" dirty="0"/>
              <a:t>why do they need it when deciding whether to reuse data</a:t>
            </a:r>
            <a:r>
              <a:rPr lang="en-US" sz="2400" dirty="0"/>
              <a:t>?</a:t>
            </a:r>
          </a:p>
          <a:p>
            <a:pPr marL="457200" indent="-457200">
              <a:buFont typeface="+mj-lt"/>
              <a:buAutoNum type="arabicPeriod"/>
              <a:defRPr/>
            </a:pPr>
            <a:r>
              <a:rPr lang="en-US" sz="2400" dirty="0"/>
              <a:t>How do researchers’ reasons for needing different types of context information vary across disciplinary communities? </a:t>
            </a:r>
          </a:p>
        </p:txBody>
      </p:sp>
      <p:grpSp>
        <p:nvGrpSpPr>
          <p:cNvPr id="9" name="Group 8"/>
          <p:cNvGrpSpPr/>
          <p:nvPr/>
        </p:nvGrpSpPr>
        <p:grpSpPr>
          <a:xfrm>
            <a:off x="4867492" y="556910"/>
            <a:ext cx="4450751" cy="3374711"/>
            <a:chOff x="4417219" y="1327452"/>
            <a:chExt cx="4584751" cy="3500263"/>
          </a:xfrm>
        </p:grpSpPr>
        <p:graphicFrame>
          <p:nvGraphicFramePr>
            <p:cNvPr id="4" name="Content Placeholder 10"/>
            <p:cNvGraphicFramePr>
              <a:graphicFrameLocks/>
            </p:cNvGraphicFramePr>
            <p:nvPr/>
          </p:nvGraphicFramePr>
          <p:xfrm>
            <a:off x="4417219" y="1359425"/>
            <a:ext cx="4348162" cy="3468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5-Point Star 4"/>
            <p:cNvSpPr/>
            <p:nvPr/>
          </p:nvSpPr>
          <p:spPr>
            <a:xfrm>
              <a:off x="6229350" y="2947392"/>
              <a:ext cx="665720" cy="5715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Arrow Connector 5"/>
            <p:cNvCxnSpPr/>
            <p:nvPr/>
          </p:nvCxnSpPr>
          <p:spPr>
            <a:xfrm flipV="1">
              <a:off x="6781801" y="2189365"/>
              <a:ext cx="1410729" cy="896736"/>
            </a:xfrm>
            <a:prstGeom prst="straightConnector1">
              <a:avLst/>
            </a:prstGeom>
            <a:ln w="381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566554" y="1327452"/>
              <a:ext cx="1435416" cy="861913"/>
            </a:xfrm>
            <a:prstGeom prst="rect">
              <a:avLst/>
            </a:prstGeom>
            <a:noFill/>
          </p:spPr>
          <p:txBody>
            <a:bodyPr wrap="square" rtlCol="0">
              <a:spAutoFit/>
            </a:bodyPr>
            <a:lstStyle/>
            <a:p>
              <a:r>
                <a:rPr lang="en-US" sz="2400" b="1" dirty="0">
                  <a:latin typeface="+mj-lt"/>
                </a:rPr>
                <a:t>Our Interest</a:t>
              </a:r>
            </a:p>
          </p:txBody>
        </p:sp>
      </p:grpSp>
      <p:sp>
        <p:nvSpPr>
          <p:cNvPr id="8" name="Text Placeholder 7"/>
          <p:cNvSpPr>
            <a:spLocks noGrp="1"/>
          </p:cNvSpPr>
          <p:nvPr>
            <p:ph type="body" sz="quarter" idx="13"/>
          </p:nvPr>
        </p:nvSpPr>
        <p:spPr>
          <a:xfrm>
            <a:off x="275348" y="116238"/>
            <a:ext cx="8439148" cy="686442"/>
          </a:xfrm>
        </p:spPr>
        <p:txBody>
          <a:bodyPr/>
          <a:lstStyle/>
          <a:p>
            <a:r>
              <a:rPr lang="en-US" dirty="0"/>
              <a:t>Research Questions</a:t>
            </a:r>
          </a:p>
        </p:txBody>
      </p:sp>
      <p:sp>
        <p:nvSpPr>
          <p:cNvPr id="10" name="TextBox 9"/>
          <p:cNvSpPr txBox="1"/>
          <p:nvPr/>
        </p:nvSpPr>
        <p:spPr>
          <a:xfrm>
            <a:off x="6045471" y="3777732"/>
            <a:ext cx="1990673" cy="307777"/>
          </a:xfrm>
          <a:prstGeom prst="rect">
            <a:avLst/>
          </a:prstGeom>
          <a:noFill/>
        </p:spPr>
        <p:txBody>
          <a:bodyPr wrap="square" rtlCol="0">
            <a:spAutoFit/>
          </a:bodyPr>
          <a:lstStyle/>
          <a:p>
            <a:r>
              <a:rPr lang="en-US" sz="1400" b="1" dirty="0"/>
              <a:t>(Faniel &amp; Yakel, 2011)</a:t>
            </a:r>
          </a:p>
        </p:txBody>
      </p:sp>
    </p:spTree>
    <p:extLst>
      <p:ext uri="{BB962C8B-B14F-4D97-AF65-F5344CB8AC3E}">
        <p14:creationId xmlns:p14="http://schemas.microsoft.com/office/powerpoint/2010/main" val="109985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rightnessContrast bright="-27000"/>
                    </a14:imgEffect>
                  </a14:imgLayer>
                </a14:imgProps>
              </a:ext>
              <a:ext uri="{28A0092B-C50C-407E-A947-70E740481C1C}">
                <a14:useLocalDpi xmlns:a14="http://schemas.microsoft.com/office/drawing/2010/main" val="0"/>
              </a:ext>
            </a:extLst>
          </a:blip>
          <a:stretch>
            <a:fillRect/>
          </a:stretch>
        </p:blipFill>
        <p:spPr>
          <a:xfrm>
            <a:off x="0" y="1"/>
            <a:ext cx="9144000" cy="5164824"/>
          </a:xfrm>
          <a:prstGeom prst="rect">
            <a:avLst/>
          </a:prstGeom>
        </p:spPr>
      </p:pic>
      <p:sp>
        <p:nvSpPr>
          <p:cNvPr id="2" name="Title 1"/>
          <p:cNvSpPr>
            <a:spLocks noGrp="1"/>
          </p:cNvSpPr>
          <p:nvPr>
            <p:ph type="title" idx="4294967295"/>
          </p:nvPr>
        </p:nvSpPr>
        <p:spPr>
          <a:xfrm>
            <a:off x="150125" y="205979"/>
            <a:ext cx="8789159" cy="857250"/>
          </a:xfrm>
          <a:prstGeom prst="rect">
            <a:avLst/>
          </a:prstGeom>
        </p:spPr>
        <p:txBody>
          <a:bodyPr/>
          <a:lstStyle/>
          <a:p>
            <a:pPr algn="l"/>
            <a:r>
              <a:rPr lang="en-US" sz="4000" b="1" i="1" dirty="0">
                <a:solidFill>
                  <a:schemeClr val="bg1"/>
                </a:solidFill>
              </a:rPr>
              <a:t>Today’s Focus: The Data Reuser</a:t>
            </a:r>
            <a:endParaRPr lang="en-US" sz="3600" b="1" i="1" dirty="0">
              <a:solidFill>
                <a:schemeClr val="bg1"/>
              </a:solidFill>
            </a:endParaRPr>
          </a:p>
        </p:txBody>
      </p:sp>
      <p:sp>
        <p:nvSpPr>
          <p:cNvPr id="4" name="Content Placeholder 1"/>
          <p:cNvSpPr txBox="1">
            <a:spLocks/>
          </p:cNvSpPr>
          <p:nvPr/>
        </p:nvSpPr>
        <p:spPr>
          <a:xfrm>
            <a:off x="150124" y="1266683"/>
            <a:ext cx="8536676" cy="3394472"/>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rgbClr val="646464"/>
                </a:solidFill>
                <a:latin typeface="+mj-lt"/>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400" kern="1200">
                <a:solidFill>
                  <a:srgbClr val="646464"/>
                </a:solidFill>
                <a:latin typeface="+mj-lt"/>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000" kern="1200">
                <a:solidFill>
                  <a:srgbClr val="646464"/>
                </a:solidFill>
                <a:latin typeface="+mj-lt"/>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1800" kern="1200">
                <a:solidFill>
                  <a:srgbClr val="646464"/>
                </a:solidFill>
                <a:latin typeface="+mj-lt"/>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1800" kern="1200">
                <a:solidFill>
                  <a:srgbClr val="646464"/>
                </a:solidFill>
                <a:latin typeface="+mj-lt"/>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pPr>
            <a:r>
              <a:rPr lang="en-US" sz="3000" b="1" dirty="0">
                <a:solidFill>
                  <a:schemeClr val="bg1"/>
                </a:solidFill>
                <a:latin typeface="+mn-lt"/>
              </a:rPr>
              <a:t>Context information needed </a:t>
            </a:r>
          </a:p>
          <a:p>
            <a:pPr lvl="1">
              <a:spcBef>
                <a:spcPts val="300"/>
              </a:spcBef>
              <a:buFont typeface="Arial" panose="020B0604020202020204" pitchFamily="34" charset="0"/>
              <a:buChar char="•"/>
            </a:pPr>
            <a:r>
              <a:rPr lang="en-US" sz="3000" b="1" dirty="0">
                <a:solidFill>
                  <a:schemeClr val="bg1"/>
                </a:solidFill>
                <a:latin typeface="+mn-lt"/>
              </a:rPr>
              <a:t>Its direct vs. indirect relationship with the data </a:t>
            </a:r>
          </a:p>
          <a:p>
            <a:pPr>
              <a:spcBef>
                <a:spcPts val="300"/>
              </a:spcBef>
            </a:pPr>
            <a:r>
              <a:rPr lang="en-US" sz="3000" b="1" dirty="0">
                <a:solidFill>
                  <a:schemeClr val="bg1"/>
                </a:solidFill>
                <a:latin typeface="+mn-lt"/>
              </a:rPr>
              <a:t>Sources of context information</a:t>
            </a:r>
          </a:p>
          <a:p>
            <a:pPr lvl="1">
              <a:spcBef>
                <a:spcPts val="300"/>
              </a:spcBef>
              <a:buFont typeface="Arial" panose="020B0604020202020204" pitchFamily="34" charset="0"/>
              <a:buChar char="•"/>
            </a:pPr>
            <a:r>
              <a:rPr lang="en-US" sz="3000" b="1" dirty="0">
                <a:solidFill>
                  <a:schemeClr val="bg1"/>
                </a:solidFill>
                <a:latin typeface="+mn-lt"/>
              </a:rPr>
              <a:t> Tracking, linking, and curating varied sources </a:t>
            </a:r>
          </a:p>
          <a:p>
            <a:pPr>
              <a:spcBef>
                <a:spcPts val="300"/>
              </a:spcBef>
            </a:pPr>
            <a:r>
              <a:rPr lang="en-US" sz="3000" b="1" dirty="0">
                <a:solidFill>
                  <a:schemeClr val="bg1"/>
                </a:solidFill>
                <a:latin typeface="+mn-lt"/>
              </a:rPr>
              <a:t>Reasons context information needed  </a:t>
            </a:r>
          </a:p>
          <a:p>
            <a:pPr lvl="1">
              <a:spcBef>
                <a:spcPts val="300"/>
              </a:spcBef>
              <a:buFont typeface="Arial" panose="020B0604020202020204" pitchFamily="34" charset="0"/>
              <a:buChar char="•"/>
            </a:pPr>
            <a:r>
              <a:rPr lang="en-US" sz="3000" b="1" dirty="0">
                <a:solidFill>
                  <a:schemeClr val="bg1"/>
                </a:solidFill>
                <a:latin typeface="+mn-lt"/>
              </a:rPr>
              <a:t>Role of data quality in the data reuse process </a:t>
            </a:r>
          </a:p>
        </p:txBody>
      </p:sp>
      <p:sp>
        <p:nvSpPr>
          <p:cNvPr id="5" name="TextBox 4"/>
          <p:cNvSpPr txBox="1"/>
          <p:nvPr/>
        </p:nvSpPr>
        <p:spPr>
          <a:xfrm>
            <a:off x="0" y="4864609"/>
            <a:ext cx="4649030" cy="215444"/>
          </a:xfrm>
          <a:prstGeom prst="rect">
            <a:avLst/>
          </a:prstGeom>
          <a:noFill/>
        </p:spPr>
        <p:txBody>
          <a:bodyPr wrap="none" rtlCol="0">
            <a:spAutoFit/>
          </a:bodyPr>
          <a:lstStyle/>
          <a:p>
            <a:r>
              <a:rPr lang="en-US" sz="800" dirty="0">
                <a:solidFill>
                  <a:schemeClr val="bg1"/>
                </a:solidFill>
                <a:cs typeface="Arial" panose="020B0604020202020204" pitchFamily="34" charset="0"/>
              </a:rPr>
              <a:t>Photo credit: </a:t>
            </a:r>
            <a:r>
              <a:rPr lang="en-US" sz="800" dirty="0">
                <a:solidFill>
                  <a:schemeClr val="bg1"/>
                </a:solidFill>
                <a:cs typeface="Arial" panose="020B0604020202020204" pitchFamily="34" charset="0"/>
                <a:hlinkClick r:id="rId5">
                  <a:extLst>
                    <a:ext uri="{A12FA001-AC4F-418D-AE19-62706E023703}">
                      <ahyp:hlinkClr xmlns:ahyp="http://schemas.microsoft.com/office/drawing/2018/hyperlinkcolor" val="tx"/>
                    </a:ext>
                  </a:extLst>
                </a:hlinkClick>
              </a:rPr>
              <a:t>https://www.flickr.com/photos/catalhoyuk/9184503529</a:t>
            </a:r>
            <a:r>
              <a:rPr lang="en-US" sz="800" dirty="0">
                <a:solidFill>
                  <a:schemeClr val="bg1"/>
                </a:solidFill>
                <a:cs typeface="Arial" panose="020B0604020202020204" pitchFamily="34" charset="0"/>
              </a:rPr>
              <a:t> by Jason Quinlan / CC BY-NC-SA 2.0</a:t>
            </a:r>
          </a:p>
        </p:txBody>
      </p:sp>
    </p:spTree>
    <p:extLst>
      <p:ext uri="{BB962C8B-B14F-4D97-AF65-F5344CB8AC3E}">
        <p14:creationId xmlns:p14="http://schemas.microsoft.com/office/powerpoint/2010/main" val="5023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607417" y="55220"/>
            <a:ext cx="7294946" cy="707886"/>
          </a:xfrm>
          <a:prstGeom prst="rect">
            <a:avLst/>
          </a:prstGeom>
          <a:noFill/>
        </p:spPr>
        <p:txBody>
          <a:bodyPr wrap="none" rtlCol="0">
            <a:spAutoFit/>
          </a:bodyPr>
          <a:lstStyle/>
          <a:p>
            <a:r>
              <a:rPr lang="en-US" sz="4000" b="1" dirty="0"/>
              <a:t>Cross-disciplinary Context Model </a:t>
            </a:r>
          </a:p>
        </p:txBody>
      </p:sp>
      <p:sp>
        <p:nvSpPr>
          <p:cNvPr id="2" name="TextBox 1"/>
          <p:cNvSpPr txBox="1"/>
          <p:nvPr/>
        </p:nvSpPr>
        <p:spPr>
          <a:xfrm>
            <a:off x="153250" y="860280"/>
            <a:ext cx="4396665" cy="707886"/>
          </a:xfrm>
          <a:prstGeom prst="rect">
            <a:avLst/>
          </a:prstGeom>
          <a:noFill/>
        </p:spPr>
        <p:txBody>
          <a:bodyPr wrap="square" rtlCol="0">
            <a:spAutoFit/>
          </a:bodyPr>
          <a:lstStyle/>
          <a:p>
            <a:pPr algn="ctr"/>
            <a:r>
              <a:rPr lang="en-US" sz="2000" b="1" dirty="0">
                <a:solidFill>
                  <a:schemeClr val="tx2"/>
                </a:solidFill>
                <a:effectLst>
                  <a:outerShdw blurRad="38100" dist="38100" dir="2700000" algn="tl">
                    <a:srgbClr val="000000">
                      <a:alpha val="43137"/>
                    </a:srgbClr>
                  </a:outerShdw>
                </a:effectLst>
              </a:rPr>
              <a:t>Contextual information</a:t>
            </a:r>
            <a:br>
              <a:rPr lang="en-US" sz="2000" b="1" dirty="0">
                <a:solidFill>
                  <a:schemeClr val="tx2"/>
                </a:solidFill>
                <a:effectLst>
                  <a:outerShdw blurRad="38100" dist="38100" dir="2700000" algn="tl">
                    <a:srgbClr val="000000">
                      <a:alpha val="43137"/>
                    </a:srgbClr>
                  </a:outerShdw>
                </a:effectLst>
              </a:rPr>
            </a:br>
            <a:r>
              <a:rPr lang="en-US" sz="2000" b="1" dirty="0">
                <a:solidFill>
                  <a:schemeClr val="tx2"/>
                </a:solidFill>
                <a:effectLst>
                  <a:outerShdw blurRad="38100" dist="38100" dir="2700000" algn="tl">
                    <a:srgbClr val="000000">
                      <a:alpha val="43137"/>
                    </a:srgbClr>
                  </a:outerShdw>
                </a:effectLst>
              </a:rPr>
              <a:t>reusers need</a:t>
            </a:r>
          </a:p>
        </p:txBody>
      </p:sp>
      <p:sp>
        <p:nvSpPr>
          <p:cNvPr id="3" name="TextBox 2"/>
          <p:cNvSpPr txBox="1"/>
          <p:nvPr/>
        </p:nvSpPr>
        <p:spPr>
          <a:xfrm>
            <a:off x="4974048" y="877023"/>
            <a:ext cx="3413494" cy="707886"/>
          </a:xfrm>
          <a:prstGeom prst="rect">
            <a:avLst/>
          </a:prstGeom>
          <a:noFill/>
        </p:spPr>
        <p:txBody>
          <a:bodyPr wrap="square" rtlCol="0">
            <a:spAutoFit/>
          </a:bodyPr>
          <a:lstStyle/>
          <a:p>
            <a:pPr algn="ctr"/>
            <a:r>
              <a:rPr lang="en-US" sz="2000" b="1" dirty="0">
                <a:solidFill>
                  <a:schemeClr val="tx2"/>
                </a:solidFill>
                <a:effectLst>
                  <a:outerShdw blurRad="38100" dist="38100" dir="2700000" algn="tl">
                    <a:srgbClr val="000000">
                      <a:alpha val="43137"/>
                    </a:srgbClr>
                  </a:outerShdw>
                </a:effectLst>
              </a:rPr>
              <a:t>Places reusers seek </a:t>
            </a:r>
          </a:p>
          <a:p>
            <a:pPr algn="ctr"/>
            <a:r>
              <a:rPr lang="en-US" sz="2000" b="1" dirty="0">
                <a:solidFill>
                  <a:schemeClr val="tx2"/>
                </a:solidFill>
                <a:effectLst>
                  <a:outerShdw blurRad="38100" dist="38100" dir="2700000" algn="tl">
                    <a:srgbClr val="000000">
                      <a:alpha val="43137"/>
                    </a:srgbClr>
                  </a:outerShdw>
                </a:effectLst>
              </a:rPr>
              <a:t>contextual information</a:t>
            </a:r>
          </a:p>
        </p:txBody>
      </p:sp>
      <p:sp>
        <p:nvSpPr>
          <p:cNvPr id="8" name="TextBox 7"/>
          <p:cNvSpPr txBox="1"/>
          <p:nvPr/>
        </p:nvSpPr>
        <p:spPr>
          <a:xfrm>
            <a:off x="1508794" y="3479175"/>
            <a:ext cx="7766839" cy="461665"/>
          </a:xfrm>
          <a:prstGeom prst="rect">
            <a:avLst/>
          </a:prstGeom>
          <a:noFill/>
        </p:spPr>
        <p:txBody>
          <a:bodyPr wrap="square" rtlCol="0">
            <a:spAutoFit/>
          </a:bodyPr>
          <a:lstStyle/>
          <a:p>
            <a:r>
              <a:rPr lang="en-US" sz="2400" b="1" dirty="0">
                <a:solidFill>
                  <a:schemeClr val="tx2"/>
                </a:solidFill>
                <a:effectLst>
                  <a:outerShdw blurRad="38100" dist="38100" dir="2700000" algn="tl">
                    <a:srgbClr val="000000">
                      <a:alpha val="43137"/>
                    </a:srgbClr>
                  </a:outerShdw>
                </a:effectLst>
              </a:rPr>
              <a:t>Reasons reusers require contextual information</a:t>
            </a:r>
          </a:p>
        </p:txBody>
      </p:sp>
      <p:pic>
        <p:nvPicPr>
          <p:cNvPr id="7" name="Picture 6"/>
          <p:cNvPicPr>
            <a:picLocks noChangeAspect="1"/>
          </p:cNvPicPr>
          <p:nvPr/>
        </p:nvPicPr>
        <p:blipFill>
          <a:blip r:embed="rId3"/>
          <a:stretch>
            <a:fillRect/>
          </a:stretch>
        </p:blipFill>
        <p:spPr>
          <a:xfrm>
            <a:off x="5235549" y="1698826"/>
            <a:ext cx="1339261" cy="1443373"/>
          </a:xfrm>
          <a:prstGeom prst="rect">
            <a:avLst/>
          </a:prstGeom>
        </p:spPr>
      </p:pic>
      <p:pic>
        <p:nvPicPr>
          <p:cNvPr id="9" name="Picture 8"/>
          <p:cNvPicPr>
            <a:picLocks noChangeAspect="1"/>
          </p:cNvPicPr>
          <p:nvPr/>
        </p:nvPicPr>
        <p:blipFill>
          <a:blip r:embed="rId4"/>
          <a:stretch>
            <a:fillRect/>
          </a:stretch>
        </p:blipFill>
        <p:spPr>
          <a:xfrm>
            <a:off x="164829" y="1189930"/>
            <a:ext cx="1479004" cy="1944290"/>
          </a:xfrm>
          <a:prstGeom prst="rect">
            <a:avLst/>
          </a:prstGeom>
        </p:spPr>
      </p:pic>
      <p:sp>
        <p:nvSpPr>
          <p:cNvPr id="17" name="Rectangle 16"/>
          <p:cNvSpPr/>
          <p:nvPr/>
        </p:nvSpPr>
        <p:spPr>
          <a:xfrm>
            <a:off x="6836310" y="1538742"/>
            <a:ext cx="2008828" cy="1754326"/>
          </a:xfrm>
          <a:prstGeom prst="rect">
            <a:avLst/>
          </a:prstGeom>
        </p:spPr>
        <p:txBody>
          <a:bodyPr wrap="square">
            <a:spAutoFit/>
          </a:bodyPr>
          <a:lstStyle/>
          <a:p>
            <a:r>
              <a:rPr lang="en-US" i="1" dirty="0"/>
              <a:t>“</a:t>
            </a:r>
            <a:r>
              <a:rPr lang="en-US" i="1" u="sng" dirty="0">
                <a:solidFill>
                  <a:srgbClr val="171D23"/>
                </a:solidFill>
              </a:rPr>
              <a:t>our wolf</a:t>
            </a:r>
            <a:r>
              <a:rPr lang="en-US" i="1" u="sng" dirty="0">
                <a:solidFill>
                  <a:srgbClr val="00B050"/>
                </a:solidFill>
              </a:rPr>
              <a:t> </a:t>
            </a:r>
            <a:r>
              <a:rPr lang="en-US" i="1" u="sng" dirty="0"/>
              <a:t>data are not making a lot of sense</a:t>
            </a:r>
            <a:r>
              <a:rPr lang="en-US" i="1" dirty="0"/>
              <a:t>…so going back to the </a:t>
            </a:r>
            <a:r>
              <a:rPr lang="en-US" i="1" u="sng" dirty="0"/>
              <a:t>field notes </a:t>
            </a:r>
            <a:r>
              <a:rPr lang="en-US" i="1" dirty="0"/>
              <a:t>sometimes </a:t>
            </a:r>
            <a:r>
              <a:rPr lang="en-US" i="1" u="sng" dirty="0"/>
              <a:t>can help</a:t>
            </a:r>
            <a:r>
              <a:rPr lang="en-US" i="1" dirty="0"/>
              <a:t>.” </a:t>
            </a:r>
            <a:r>
              <a:rPr lang="en-US" sz="1200" i="1" dirty="0"/>
              <a:t>(Zoologist 07)</a:t>
            </a:r>
            <a:endParaRPr lang="en-US" i="1" dirty="0"/>
          </a:p>
        </p:txBody>
      </p:sp>
      <p:sp>
        <p:nvSpPr>
          <p:cNvPr id="18" name="Rectangle 17"/>
          <p:cNvSpPr/>
          <p:nvPr/>
        </p:nvSpPr>
        <p:spPr>
          <a:xfrm>
            <a:off x="904331" y="3928847"/>
            <a:ext cx="4678887" cy="646331"/>
          </a:xfrm>
          <a:prstGeom prst="rect">
            <a:avLst/>
          </a:prstGeom>
        </p:spPr>
        <p:txBody>
          <a:bodyPr wrap="square">
            <a:spAutoFit/>
          </a:bodyPr>
          <a:lstStyle/>
          <a:p>
            <a:r>
              <a:rPr lang="en-US" dirty="0"/>
              <a:t>My definition, </a:t>
            </a:r>
            <a:r>
              <a:rPr lang="en-US" u="sng" dirty="0"/>
              <a:t>my theory fit</a:t>
            </a:r>
            <a:r>
              <a:rPr lang="en-US" b="1" dirty="0"/>
              <a:t> </a:t>
            </a:r>
            <a:r>
              <a:rPr lang="en-US" dirty="0"/>
              <a:t>the definition of </a:t>
            </a:r>
            <a:r>
              <a:rPr lang="en-US" u="sng" dirty="0"/>
              <a:t>what they were using</a:t>
            </a:r>
            <a:r>
              <a:rPr lang="en-US" b="1" dirty="0"/>
              <a:t> </a:t>
            </a:r>
            <a:r>
              <a:rPr lang="en-US" dirty="0"/>
              <a:t>to code.” </a:t>
            </a:r>
            <a:r>
              <a:rPr lang="en-US" sz="1200" dirty="0"/>
              <a:t>(Social Scientist 02) </a:t>
            </a:r>
          </a:p>
        </p:txBody>
      </p:sp>
      <p:sp>
        <p:nvSpPr>
          <p:cNvPr id="19" name="Rectangle 18"/>
          <p:cNvSpPr/>
          <p:nvPr/>
        </p:nvSpPr>
        <p:spPr>
          <a:xfrm>
            <a:off x="1866909" y="1521489"/>
            <a:ext cx="2845639" cy="1754326"/>
          </a:xfrm>
          <a:prstGeom prst="rect">
            <a:avLst/>
          </a:prstGeom>
        </p:spPr>
        <p:txBody>
          <a:bodyPr wrap="square">
            <a:spAutoFit/>
          </a:bodyPr>
          <a:lstStyle/>
          <a:p>
            <a:r>
              <a:rPr lang="en-US" i="1" dirty="0"/>
              <a:t>“If it’s </a:t>
            </a:r>
            <a:r>
              <a:rPr lang="en-US" i="1" u="sng" dirty="0"/>
              <a:t>somebody whose training I don’t know</a:t>
            </a:r>
            <a:r>
              <a:rPr lang="en-US" i="1" dirty="0"/>
              <a:t> about, I’m going to be </a:t>
            </a:r>
            <a:r>
              <a:rPr lang="en-US" i="1" u="sng" dirty="0"/>
              <a:t>less likely to use their dataset</a:t>
            </a:r>
            <a:r>
              <a:rPr lang="en-US" i="1" dirty="0"/>
              <a:t> because I'm not sure how reliable it is.” </a:t>
            </a:r>
            <a:r>
              <a:rPr lang="en-US" sz="1200" i="1" dirty="0"/>
              <a:t>(Archaeologist 06)</a:t>
            </a:r>
            <a:endParaRPr lang="en-US" i="1" dirty="0"/>
          </a:p>
        </p:txBody>
      </p:sp>
      <p:pic>
        <p:nvPicPr>
          <p:cNvPr id="4" name="Picture 3"/>
          <p:cNvPicPr>
            <a:picLocks noChangeAspect="1"/>
          </p:cNvPicPr>
          <p:nvPr/>
        </p:nvPicPr>
        <p:blipFill>
          <a:blip r:embed="rId5"/>
          <a:stretch>
            <a:fillRect/>
          </a:stretch>
        </p:blipFill>
        <p:spPr>
          <a:xfrm>
            <a:off x="5418944" y="3919429"/>
            <a:ext cx="1634118" cy="732731"/>
          </a:xfrm>
          <a:prstGeom prst="rect">
            <a:avLst/>
          </a:prstGeom>
        </p:spPr>
      </p:pic>
      <p:sp>
        <p:nvSpPr>
          <p:cNvPr id="5" name="TextBox 4"/>
          <p:cNvSpPr txBox="1"/>
          <p:nvPr/>
        </p:nvSpPr>
        <p:spPr>
          <a:xfrm>
            <a:off x="5117747" y="3156257"/>
            <a:ext cx="2436307" cy="615553"/>
          </a:xfrm>
          <a:prstGeom prst="rect">
            <a:avLst/>
          </a:prstGeom>
          <a:noFill/>
        </p:spPr>
        <p:txBody>
          <a:bodyPr wrap="square" rtlCol="0">
            <a:spAutoFit/>
          </a:bodyPr>
          <a:lstStyle/>
          <a:p>
            <a:r>
              <a:rPr lang="en-US" sz="800" dirty="0"/>
              <a:t>Photo credit: field notebook, DIPIR team at the University of Michigan Museum of Zoology</a:t>
            </a:r>
          </a:p>
          <a:p>
            <a:endParaRPr lang="en-US" dirty="0"/>
          </a:p>
        </p:txBody>
      </p:sp>
      <p:sp>
        <p:nvSpPr>
          <p:cNvPr id="6" name="TextBox 5"/>
          <p:cNvSpPr txBox="1"/>
          <p:nvPr/>
        </p:nvSpPr>
        <p:spPr>
          <a:xfrm>
            <a:off x="145330" y="3057240"/>
            <a:ext cx="1702080" cy="461665"/>
          </a:xfrm>
          <a:prstGeom prst="rect">
            <a:avLst/>
          </a:prstGeom>
          <a:noFill/>
        </p:spPr>
        <p:txBody>
          <a:bodyPr wrap="square" rtlCol="0">
            <a:spAutoFit/>
          </a:bodyPr>
          <a:lstStyle/>
          <a:p>
            <a:r>
              <a:rPr lang="en-US" sz="800" dirty="0"/>
              <a:t>ICPSR National Health Interview Survey on Disability, 1995. https://bit.ly/33BetHR</a:t>
            </a:r>
          </a:p>
        </p:txBody>
      </p:sp>
      <p:sp>
        <p:nvSpPr>
          <p:cNvPr id="10" name="TextBox 9"/>
          <p:cNvSpPr txBox="1"/>
          <p:nvPr/>
        </p:nvSpPr>
        <p:spPr>
          <a:xfrm>
            <a:off x="6916500" y="3924220"/>
            <a:ext cx="1228433" cy="830997"/>
          </a:xfrm>
          <a:prstGeom prst="rect">
            <a:avLst/>
          </a:prstGeom>
          <a:noFill/>
        </p:spPr>
        <p:txBody>
          <a:bodyPr wrap="square" rtlCol="0">
            <a:spAutoFit/>
          </a:bodyPr>
          <a:lstStyle/>
          <a:p>
            <a:r>
              <a:rPr lang="en-US" sz="800" dirty="0"/>
              <a:t>Photo credit: https://opencontext.org/media/A53B38E4-9A6C-4DD1-D88F-310C20A1AA88 by Anthony Tuck / CC BY 4.0</a:t>
            </a:r>
          </a:p>
        </p:txBody>
      </p:sp>
    </p:spTree>
    <p:extLst>
      <p:ext uri="{BB962C8B-B14F-4D97-AF65-F5344CB8AC3E}">
        <p14:creationId xmlns:p14="http://schemas.microsoft.com/office/powerpoint/2010/main" val="18537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Methodology</a:t>
            </a:r>
          </a:p>
        </p:txBody>
      </p:sp>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96317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14208</TotalTime>
  <Words>2718</Words>
  <Application>Microsoft Office PowerPoint</Application>
  <PresentationFormat>On-screen Show (16:9)</PresentationFormat>
  <Paragraphs>233</Paragraphs>
  <Slides>30</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Today’s Focus: The Data Reuser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Socializing Context in Research Data Reuse</dc:title>
  <dc:creator>Yakel, Elizabeth;fanielI@oclc.org</dc:creator>
  <cp:lastModifiedBy>Schadt,Erin</cp:lastModifiedBy>
  <cp:revision>410</cp:revision>
  <cp:lastPrinted>2018-09-27T12:49:40Z</cp:lastPrinted>
  <dcterms:created xsi:type="dcterms:W3CDTF">2015-04-17T19:58:50Z</dcterms:created>
  <dcterms:modified xsi:type="dcterms:W3CDTF">2019-11-22T20:15:41Z</dcterms:modified>
</cp:coreProperties>
</file>