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Lst>
  <p:notesMasterIdLst>
    <p:notesMasterId r:id="rId53"/>
  </p:notesMasterIdLst>
  <p:handoutMasterIdLst>
    <p:handoutMasterId r:id="rId54"/>
  </p:handoutMasterIdLst>
  <p:sldIdLst>
    <p:sldId id="265" r:id="rId7"/>
    <p:sldId id="631" r:id="rId8"/>
    <p:sldId id="314" r:id="rId9"/>
    <p:sldId id="646" r:id="rId10"/>
    <p:sldId id="647" r:id="rId11"/>
    <p:sldId id="636" r:id="rId12"/>
    <p:sldId id="320" r:id="rId13"/>
    <p:sldId id="321" r:id="rId14"/>
    <p:sldId id="333" r:id="rId15"/>
    <p:sldId id="311" r:id="rId16"/>
    <p:sldId id="308" r:id="rId17"/>
    <p:sldId id="284" r:id="rId18"/>
    <p:sldId id="332" r:id="rId19"/>
    <p:sldId id="628" r:id="rId20"/>
    <p:sldId id="295" r:id="rId21"/>
    <p:sldId id="277" r:id="rId22"/>
    <p:sldId id="649" r:id="rId23"/>
    <p:sldId id="644" r:id="rId24"/>
    <p:sldId id="302" r:id="rId25"/>
    <p:sldId id="324" r:id="rId26"/>
    <p:sldId id="634" r:id="rId27"/>
    <p:sldId id="621" r:id="rId28"/>
    <p:sldId id="301" r:id="rId29"/>
    <p:sldId id="337" r:id="rId30"/>
    <p:sldId id="325" r:id="rId31"/>
    <p:sldId id="336" r:id="rId32"/>
    <p:sldId id="326" r:id="rId33"/>
    <p:sldId id="624" r:id="rId34"/>
    <p:sldId id="625" r:id="rId35"/>
    <p:sldId id="642" r:id="rId36"/>
    <p:sldId id="627" r:id="rId37"/>
    <p:sldId id="313" r:id="rId38"/>
    <p:sldId id="334" r:id="rId39"/>
    <p:sldId id="643" r:id="rId40"/>
    <p:sldId id="648" r:id="rId41"/>
    <p:sldId id="331" r:id="rId42"/>
    <p:sldId id="317" r:id="rId43"/>
    <p:sldId id="341" r:id="rId44"/>
    <p:sldId id="342" r:id="rId45"/>
    <p:sldId id="303" r:id="rId46"/>
    <p:sldId id="637" r:id="rId47"/>
    <p:sldId id="330" r:id="rId48"/>
    <p:sldId id="641" r:id="rId49"/>
    <p:sldId id="292" r:id="rId50"/>
    <p:sldId id="335" r:id="rId51"/>
    <p:sldId id="357" r:id="rId52"/>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ams,Sharon" initials="S" lastIdx="3" clrIdx="0">
    <p:extLst>
      <p:ext uri="{19B8F6BF-5375-455C-9EA6-DF929625EA0E}">
        <p15:presenceInfo xmlns:p15="http://schemas.microsoft.com/office/powerpoint/2012/main" userId="S::streamss@oclc.org::fd99a240-c59c-4fe7-987f-aebd8d55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92D050"/>
    <a:srgbClr val="000000"/>
    <a:srgbClr val="F8F8F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68625" autoAdjust="0"/>
  </p:normalViewPr>
  <p:slideViewPr>
    <p:cSldViewPr snapToGrid="0" snapToObjects="1">
      <p:cViewPr varScale="1">
        <p:scale>
          <a:sx n="74" d="100"/>
          <a:sy n="74" d="100"/>
        </p:scale>
        <p:origin x="1373" y="72"/>
      </p:cViewPr>
      <p:guideLst>
        <p:guide orient="horz" pos="1808"/>
        <p:guide pos="557"/>
      </p:guideLst>
    </p:cSldViewPr>
  </p:slideViewPr>
  <p:outlineViewPr>
    <p:cViewPr>
      <p:scale>
        <a:sx n="33" d="100"/>
        <a:sy n="33" d="100"/>
      </p:scale>
      <p:origin x="0" y="-8760"/>
    </p:cViewPr>
  </p:outlineViewPr>
  <p:notesTextViewPr>
    <p:cViewPr>
      <p:scale>
        <a:sx n="100" d="100"/>
        <a:sy n="100" d="100"/>
      </p:scale>
      <p:origin x="0" y="0"/>
    </p:cViewPr>
  </p:notesTextViewPr>
  <p:notesViewPr>
    <p:cSldViewPr snapToGrid="0" snapToObjects="1">
      <p:cViewPr varScale="1">
        <p:scale>
          <a:sx n="93" d="100"/>
          <a:sy n="93" d="100"/>
        </p:scale>
        <p:origin x="29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adt,Erin" userId="7a81bfdd-be3c-4be8-a305-0bc54651d249" providerId="ADAL" clId="{7CD368AE-7092-4FB0-B674-0F5BEC678476}"/>
    <pc:docChg chg="modSld">
      <pc:chgData name="Schadt,Erin" userId="7a81bfdd-be3c-4be8-a305-0bc54651d249" providerId="ADAL" clId="{7CD368AE-7092-4FB0-B674-0F5BEC678476}" dt="2019-11-19T19:23:28.867" v="3" actId="6549"/>
      <pc:docMkLst>
        <pc:docMk/>
      </pc:docMkLst>
      <pc:sldChg chg="modNotesTx">
        <pc:chgData name="Schadt,Erin" userId="7a81bfdd-be3c-4be8-a305-0bc54651d249" providerId="ADAL" clId="{7CD368AE-7092-4FB0-B674-0F5BEC678476}" dt="2019-11-19T19:14:53.790" v="0" actId="6549"/>
        <pc:sldMkLst>
          <pc:docMk/>
          <pc:sldMk cId="686087128" sldId="265"/>
        </pc:sldMkLst>
      </pc:sldChg>
      <pc:sldChg chg="modNotesTx">
        <pc:chgData name="Schadt,Erin" userId="7a81bfdd-be3c-4be8-a305-0bc54651d249" providerId="ADAL" clId="{7CD368AE-7092-4FB0-B674-0F5BEC678476}" dt="2019-11-19T19:23:28.867" v="3" actId="6549"/>
        <pc:sldMkLst>
          <pc:docMk/>
          <pc:sldMk cId="2233194330" sldId="292"/>
        </pc:sldMkLst>
      </pc:sldChg>
      <pc:sldChg chg="modNotesTx">
        <pc:chgData name="Schadt,Erin" userId="7a81bfdd-be3c-4be8-a305-0bc54651d249" providerId="ADAL" clId="{7CD368AE-7092-4FB0-B674-0F5BEC678476}" dt="2019-11-19T19:21:44.889" v="2" actId="6549"/>
        <pc:sldMkLst>
          <pc:docMk/>
          <pc:sldMk cId="471575172" sldId="63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6-14T16:50:06.025" idx="2">
    <p:pos x="5760" y="0"/>
    <p:text>Are there notes for this slide?</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443A0-A7BD-4FE6-8C53-E994D753F74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A205E64-EEA9-4218-8F4F-802F97203F1C}">
      <dgm:prSet/>
      <dgm:spPr/>
      <dgm:t>
        <a:bodyPr/>
        <a:lstStyle/>
        <a:p>
          <a:r>
            <a:rPr lang="en-US" baseline="0" dirty="0"/>
            <a:t>Collect and share knowledge, resources</a:t>
          </a:r>
          <a:endParaRPr lang="en-US" dirty="0"/>
        </a:p>
      </dgm:t>
    </dgm:pt>
    <dgm:pt modelId="{530E3B48-A28B-44D6-8284-99508EF3B6B9}" type="parTrans" cxnId="{22DD4341-DE14-429C-A9FB-72E4E090E0A1}">
      <dgm:prSet/>
      <dgm:spPr/>
      <dgm:t>
        <a:bodyPr/>
        <a:lstStyle/>
        <a:p>
          <a:endParaRPr lang="en-US"/>
        </a:p>
      </dgm:t>
    </dgm:pt>
    <dgm:pt modelId="{15DFE561-31EF-4CF4-B7A8-5A78EF11ECCB}" type="sibTrans" cxnId="{22DD4341-DE14-429C-A9FB-72E4E090E0A1}">
      <dgm:prSet/>
      <dgm:spPr/>
      <dgm:t>
        <a:bodyPr/>
        <a:lstStyle/>
        <a:p>
          <a:endParaRPr lang="en-US"/>
        </a:p>
      </dgm:t>
    </dgm:pt>
    <dgm:pt modelId="{E205F9C6-251F-40E7-9F69-C2510CC5202F}">
      <dgm:prSet/>
      <dgm:spPr/>
      <dgm:t>
        <a:bodyPr/>
        <a:lstStyle/>
        <a:p>
          <a:r>
            <a:rPr lang="en-US" baseline="0"/>
            <a:t>Raise awareness among other sectors</a:t>
          </a:r>
          <a:endParaRPr lang="en-US"/>
        </a:p>
      </dgm:t>
    </dgm:pt>
    <dgm:pt modelId="{1C4BCC6B-3FF6-48E1-AEAB-546492177ACA}" type="parTrans" cxnId="{C63A27DD-4C39-4B4C-819A-DA8D6CE11C72}">
      <dgm:prSet/>
      <dgm:spPr/>
      <dgm:t>
        <a:bodyPr/>
        <a:lstStyle/>
        <a:p>
          <a:endParaRPr lang="en-US"/>
        </a:p>
      </dgm:t>
    </dgm:pt>
    <dgm:pt modelId="{D2B4544F-7CAA-40E3-993C-B41A752B02C7}" type="sibTrans" cxnId="{C63A27DD-4C39-4B4C-819A-DA8D6CE11C72}">
      <dgm:prSet/>
      <dgm:spPr/>
      <dgm:t>
        <a:bodyPr/>
        <a:lstStyle/>
        <a:p>
          <a:endParaRPr lang="en-US"/>
        </a:p>
      </dgm:t>
    </dgm:pt>
    <dgm:pt modelId="{59CDA0DA-59CB-4D41-B6C8-1A7C9A1B8CA1}">
      <dgm:prSet/>
      <dgm:spPr/>
      <dgm:t>
        <a:bodyPr/>
        <a:lstStyle/>
        <a:p>
          <a:r>
            <a:rPr lang="en-US" baseline="0"/>
            <a:t>Address siloed approaches</a:t>
          </a:r>
          <a:endParaRPr lang="en-US"/>
        </a:p>
      </dgm:t>
    </dgm:pt>
    <dgm:pt modelId="{F87E9619-4F6B-4F84-8C59-25D44E74BAEA}" type="parTrans" cxnId="{76B4586E-0ADE-43B7-B7F9-697334D2A860}">
      <dgm:prSet/>
      <dgm:spPr/>
      <dgm:t>
        <a:bodyPr/>
        <a:lstStyle/>
        <a:p>
          <a:endParaRPr lang="en-US"/>
        </a:p>
      </dgm:t>
    </dgm:pt>
    <dgm:pt modelId="{A820C407-2EAA-4948-8EBB-2159F5346098}" type="sibTrans" cxnId="{76B4586E-0ADE-43B7-B7F9-697334D2A860}">
      <dgm:prSet/>
      <dgm:spPr/>
      <dgm:t>
        <a:bodyPr/>
        <a:lstStyle/>
        <a:p>
          <a:endParaRPr lang="en-US"/>
        </a:p>
      </dgm:t>
    </dgm:pt>
    <dgm:pt modelId="{E472ADC2-DED5-4F74-A90D-280F752C0450}" type="pres">
      <dgm:prSet presAssocID="{066443A0-A7BD-4FE6-8C53-E994D753F748}" presName="linear" presStyleCnt="0">
        <dgm:presLayoutVars>
          <dgm:animLvl val="lvl"/>
          <dgm:resizeHandles val="exact"/>
        </dgm:presLayoutVars>
      </dgm:prSet>
      <dgm:spPr/>
    </dgm:pt>
    <dgm:pt modelId="{11C9295F-07FF-4FEB-B789-2B5A93802E01}" type="pres">
      <dgm:prSet presAssocID="{4A205E64-EEA9-4218-8F4F-802F97203F1C}" presName="parentText" presStyleLbl="node1" presStyleIdx="0" presStyleCnt="3">
        <dgm:presLayoutVars>
          <dgm:chMax val="0"/>
          <dgm:bulletEnabled val="1"/>
        </dgm:presLayoutVars>
      </dgm:prSet>
      <dgm:spPr/>
    </dgm:pt>
    <dgm:pt modelId="{45574FE1-2059-4BF7-85BA-67A09E041D7C}" type="pres">
      <dgm:prSet presAssocID="{15DFE561-31EF-4CF4-B7A8-5A78EF11ECCB}" presName="spacer" presStyleCnt="0"/>
      <dgm:spPr/>
    </dgm:pt>
    <dgm:pt modelId="{0A8C4022-CAA6-480A-B79F-FD4B43436F31}" type="pres">
      <dgm:prSet presAssocID="{E205F9C6-251F-40E7-9F69-C2510CC5202F}" presName="parentText" presStyleLbl="node1" presStyleIdx="1" presStyleCnt="3">
        <dgm:presLayoutVars>
          <dgm:chMax val="0"/>
          <dgm:bulletEnabled val="1"/>
        </dgm:presLayoutVars>
      </dgm:prSet>
      <dgm:spPr/>
    </dgm:pt>
    <dgm:pt modelId="{3A82AAD4-7F62-437E-B565-4FD6F6D9DEFC}" type="pres">
      <dgm:prSet presAssocID="{D2B4544F-7CAA-40E3-993C-B41A752B02C7}" presName="spacer" presStyleCnt="0"/>
      <dgm:spPr/>
    </dgm:pt>
    <dgm:pt modelId="{2D1933B4-126D-43E5-BE8C-7E25390BFCE8}" type="pres">
      <dgm:prSet presAssocID="{59CDA0DA-59CB-4D41-B6C8-1A7C9A1B8CA1}" presName="parentText" presStyleLbl="node1" presStyleIdx="2" presStyleCnt="3">
        <dgm:presLayoutVars>
          <dgm:chMax val="0"/>
          <dgm:bulletEnabled val="1"/>
        </dgm:presLayoutVars>
      </dgm:prSet>
      <dgm:spPr/>
    </dgm:pt>
  </dgm:ptLst>
  <dgm:cxnLst>
    <dgm:cxn modelId="{3D553C03-4D0F-4DED-A8D0-035FD665CF07}" type="presOf" srcId="{4A205E64-EEA9-4218-8F4F-802F97203F1C}" destId="{11C9295F-07FF-4FEB-B789-2B5A93802E01}" srcOrd="0" destOrd="0" presId="urn:microsoft.com/office/officeart/2005/8/layout/vList2"/>
    <dgm:cxn modelId="{8463281F-0E33-4F2B-9D3B-BEA3F9E32C97}" type="presOf" srcId="{E205F9C6-251F-40E7-9F69-C2510CC5202F}" destId="{0A8C4022-CAA6-480A-B79F-FD4B43436F31}" srcOrd="0" destOrd="0" presId="urn:microsoft.com/office/officeart/2005/8/layout/vList2"/>
    <dgm:cxn modelId="{22DD4341-DE14-429C-A9FB-72E4E090E0A1}" srcId="{066443A0-A7BD-4FE6-8C53-E994D753F748}" destId="{4A205E64-EEA9-4218-8F4F-802F97203F1C}" srcOrd="0" destOrd="0" parTransId="{530E3B48-A28B-44D6-8284-99508EF3B6B9}" sibTransId="{15DFE561-31EF-4CF4-B7A8-5A78EF11ECCB}"/>
    <dgm:cxn modelId="{76B4586E-0ADE-43B7-B7F9-697334D2A860}" srcId="{066443A0-A7BD-4FE6-8C53-E994D753F748}" destId="{59CDA0DA-59CB-4D41-B6C8-1A7C9A1B8CA1}" srcOrd="2" destOrd="0" parTransId="{F87E9619-4F6B-4F84-8C59-25D44E74BAEA}" sibTransId="{A820C407-2EAA-4948-8EBB-2159F5346098}"/>
    <dgm:cxn modelId="{734B675A-C571-462B-A1E7-9FBAE484BE3F}" type="presOf" srcId="{59CDA0DA-59CB-4D41-B6C8-1A7C9A1B8CA1}" destId="{2D1933B4-126D-43E5-BE8C-7E25390BFCE8}" srcOrd="0" destOrd="0" presId="urn:microsoft.com/office/officeart/2005/8/layout/vList2"/>
    <dgm:cxn modelId="{9D432E7C-472E-427F-B53B-44F44D489BA8}" type="presOf" srcId="{066443A0-A7BD-4FE6-8C53-E994D753F748}" destId="{E472ADC2-DED5-4F74-A90D-280F752C0450}" srcOrd="0" destOrd="0" presId="urn:microsoft.com/office/officeart/2005/8/layout/vList2"/>
    <dgm:cxn modelId="{C63A27DD-4C39-4B4C-819A-DA8D6CE11C72}" srcId="{066443A0-A7BD-4FE6-8C53-E994D753F748}" destId="{E205F9C6-251F-40E7-9F69-C2510CC5202F}" srcOrd="1" destOrd="0" parTransId="{1C4BCC6B-3FF6-48E1-AEAB-546492177ACA}" sibTransId="{D2B4544F-7CAA-40E3-993C-B41A752B02C7}"/>
    <dgm:cxn modelId="{59062F0F-6559-42EC-B1DE-ADA4C43F8138}" type="presParOf" srcId="{E472ADC2-DED5-4F74-A90D-280F752C0450}" destId="{11C9295F-07FF-4FEB-B789-2B5A93802E01}" srcOrd="0" destOrd="0" presId="urn:microsoft.com/office/officeart/2005/8/layout/vList2"/>
    <dgm:cxn modelId="{A7109134-BDBF-46C4-865C-50396864ED29}" type="presParOf" srcId="{E472ADC2-DED5-4F74-A90D-280F752C0450}" destId="{45574FE1-2059-4BF7-85BA-67A09E041D7C}" srcOrd="1" destOrd="0" presId="urn:microsoft.com/office/officeart/2005/8/layout/vList2"/>
    <dgm:cxn modelId="{3D5C9075-66DA-41DD-A889-CFAB63523FD1}" type="presParOf" srcId="{E472ADC2-DED5-4F74-A90D-280F752C0450}" destId="{0A8C4022-CAA6-480A-B79F-FD4B43436F31}" srcOrd="2" destOrd="0" presId="urn:microsoft.com/office/officeart/2005/8/layout/vList2"/>
    <dgm:cxn modelId="{8EEE6D32-3D4C-4BA9-A4D5-FC01FFD53482}" type="presParOf" srcId="{E472ADC2-DED5-4F74-A90D-280F752C0450}" destId="{3A82AAD4-7F62-437E-B565-4FD6F6D9DEFC}" srcOrd="3" destOrd="0" presId="urn:microsoft.com/office/officeart/2005/8/layout/vList2"/>
    <dgm:cxn modelId="{F251AA9E-462C-46FE-998A-AE7ABAD6E119}" type="presParOf" srcId="{E472ADC2-DED5-4F74-A90D-280F752C0450}" destId="{2D1933B4-126D-43E5-BE8C-7E25390BFC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233CB-C16E-41E3-A720-E877A694DF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56CB778-6016-4945-B33C-E3675D1CF240}">
      <dgm:prSet/>
      <dgm:spPr/>
      <dgm:t>
        <a:bodyPr/>
        <a:lstStyle/>
        <a:p>
          <a:r>
            <a:rPr lang="en-US" baseline="0" dirty="0"/>
            <a:t>Case study research</a:t>
          </a:r>
          <a:endParaRPr lang="en-US" dirty="0"/>
        </a:p>
      </dgm:t>
    </dgm:pt>
    <dgm:pt modelId="{AE860CB6-DD5D-443C-8F43-A965164D9C18}" type="parTrans" cxnId="{341D00F6-D50A-4C36-BBF2-2E9AADF3F582}">
      <dgm:prSet/>
      <dgm:spPr/>
      <dgm:t>
        <a:bodyPr/>
        <a:lstStyle/>
        <a:p>
          <a:endParaRPr lang="en-US"/>
        </a:p>
      </dgm:t>
    </dgm:pt>
    <dgm:pt modelId="{0BF77720-5D9B-4AB6-A378-4C1C99405CC2}" type="sibTrans" cxnId="{341D00F6-D50A-4C36-BBF2-2E9AADF3F582}">
      <dgm:prSet/>
      <dgm:spPr/>
      <dgm:t>
        <a:bodyPr/>
        <a:lstStyle/>
        <a:p>
          <a:endParaRPr lang="en-US"/>
        </a:p>
      </dgm:t>
    </dgm:pt>
    <dgm:pt modelId="{1479C3D2-6FDD-4B70-B1E3-72D58BD32C3F}">
      <dgm:prSet/>
      <dgm:spPr/>
      <dgm:t>
        <a:bodyPr/>
        <a:lstStyle/>
        <a:p>
          <a:r>
            <a:rPr lang="en-US" baseline="0" dirty="0"/>
            <a:t>Cross-sector discussions</a:t>
          </a:r>
          <a:endParaRPr lang="en-US" dirty="0"/>
        </a:p>
      </dgm:t>
    </dgm:pt>
    <dgm:pt modelId="{8C028E4B-3140-4ED3-857A-B1241AE3F064}" type="parTrans" cxnId="{90B95123-821F-4EAD-AA3B-5FA9A0CE6790}">
      <dgm:prSet/>
      <dgm:spPr/>
      <dgm:t>
        <a:bodyPr/>
        <a:lstStyle/>
        <a:p>
          <a:endParaRPr lang="en-US"/>
        </a:p>
      </dgm:t>
    </dgm:pt>
    <dgm:pt modelId="{FDCE767B-7716-49AF-B85E-926E580B7DF6}" type="sibTrans" cxnId="{90B95123-821F-4EAD-AA3B-5FA9A0CE6790}">
      <dgm:prSet/>
      <dgm:spPr/>
      <dgm:t>
        <a:bodyPr/>
        <a:lstStyle/>
        <a:p>
          <a:endParaRPr lang="en-US"/>
        </a:p>
      </dgm:t>
    </dgm:pt>
    <dgm:pt modelId="{17D93BBB-8723-4DC4-8825-DEC41ACC6A3B}">
      <dgm:prSet/>
      <dgm:spPr/>
      <dgm:t>
        <a:bodyPr/>
        <a:lstStyle/>
        <a:p>
          <a:r>
            <a:rPr lang="en-US" baseline="0" dirty="0"/>
            <a:t>Call-to-action white paper</a:t>
          </a:r>
          <a:endParaRPr lang="en-US" dirty="0"/>
        </a:p>
      </dgm:t>
    </dgm:pt>
    <dgm:pt modelId="{C58BB102-35CB-4807-A9C5-16496C07C248}" type="parTrans" cxnId="{81A9DBFC-F181-4603-9F76-ADE31418587B}">
      <dgm:prSet/>
      <dgm:spPr/>
      <dgm:t>
        <a:bodyPr/>
        <a:lstStyle/>
        <a:p>
          <a:endParaRPr lang="en-US"/>
        </a:p>
      </dgm:t>
    </dgm:pt>
    <dgm:pt modelId="{9489272D-1406-4DE1-8A6C-B1C95CA95BE9}" type="sibTrans" cxnId="{81A9DBFC-F181-4603-9F76-ADE31418587B}">
      <dgm:prSet/>
      <dgm:spPr/>
      <dgm:t>
        <a:bodyPr/>
        <a:lstStyle/>
        <a:p>
          <a:endParaRPr lang="en-US"/>
        </a:p>
      </dgm:t>
    </dgm:pt>
    <dgm:pt modelId="{6DD593E0-4EA6-4C74-A9EF-83ADCBAF2ED6}">
      <dgm:prSet/>
      <dgm:spPr/>
      <dgm:t>
        <a:bodyPr/>
        <a:lstStyle/>
        <a:p>
          <a:r>
            <a:rPr lang="en-US" baseline="0" dirty="0"/>
            <a:t>Dissemination to the field</a:t>
          </a:r>
          <a:endParaRPr lang="en-US" dirty="0"/>
        </a:p>
      </dgm:t>
    </dgm:pt>
    <dgm:pt modelId="{CE371360-99F0-4EAE-A1BC-7DCB55BCB9F5}" type="parTrans" cxnId="{36841631-F9B5-4CED-AD6A-DD148187E2FF}">
      <dgm:prSet/>
      <dgm:spPr/>
      <dgm:t>
        <a:bodyPr/>
        <a:lstStyle/>
        <a:p>
          <a:endParaRPr lang="en-US"/>
        </a:p>
      </dgm:t>
    </dgm:pt>
    <dgm:pt modelId="{0B4B5DB4-6BAF-43CA-A7C5-A5045D5A9857}" type="sibTrans" cxnId="{36841631-F9B5-4CED-AD6A-DD148187E2FF}">
      <dgm:prSet/>
      <dgm:spPr/>
      <dgm:t>
        <a:bodyPr/>
        <a:lstStyle/>
        <a:p>
          <a:endParaRPr lang="en-US"/>
        </a:p>
      </dgm:t>
    </dgm:pt>
    <dgm:pt modelId="{20B00C49-511A-44C2-B58B-6CADD463991F}" type="pres">
      <dgm:prSet presAssocID="{1BA233CB-C16E-41E3-A720-E877A694DF7C}" presName="linear" presStyleCnt="0">
        <dgm:presLayoutVars>
          <dgm:animLvl val="lvl"/>
          <dgm:resizeHandles val="exact"/>
        </dgm:presLayoutVars>
      </dgm:prSet>
      <dgm:spPr/>
    </dgm:pt>
    <dgm:pt modelId="{74E287AE-4DF6-48AC-8928-4527A86E77ED}" type="pres">
      <dgm:prSet presAssocID="{F56CB778-6016-4945-B33C-E3675D1CF240}" presName="parentText" presStyleLbl="node1" presStyleIdx="0" presStyleCnt="4">
        <dgm:presLayoutVars>
          <dgm:chMax val="0"/>
          <dgm:bulletEnabled val="1"/>
        </dgm:presLayoutVars>
      </dgm:prSet>
      <dgm:spPr/>
    </dgm:pt>
    <dgm:pt modelId="{DF6F77F1-F7AF-4CB3-A3EE-932AC63C8D13}" type="pres">
      <dgm:prSet presAssocID="{0BF77720-5D9B-4AB6-A378-4C1C99405CC2}" presName="spacer" presStyleCnt="0"/>
      <dgm:spPr/>
    </dgm:pt>
    <dgm:pt modelId="{4D4DF526-8178-4A9F-858E-90F3396C9714}" type="pres">
      <dgm:prSet presAssocID="{1479C3D2-6FDD-4B70-B1E3-72D58BD32C3F}" presName="parentText" presStyleLbl="node1" presStyleIdx="1" presStyleCnt="4">
        <dgm:presLayoutVars>
          <dgm:chMax val="0"/>
          <dgm:bulletEnabled val="1"/>
        </dgm:presLayoutVars>
      </dgm:prSet>
      <dgm:spPr/>
    </dgm:pt>
    <dgm:pt modelId="{A69BE06F-8AAB-44A4-90BD-D8F11B882DF6}" type="pres">
      <dgm:prSet presAssocID="{FDCE767B-7716-49AF-B85E-926E580B7DF6}" presName="spacer" presStyleCnt="0"/>
      <dgm:spPr/>
    </dgm:pt>
    <dgm:pt modelId="{A6C909B6-86C8-4742-B0D8-BABCE83E1823}" type="pres">
      <dgm:prSet presAssocID="{17D93BBB-8723-4DC4-8825-DEC41ACC6A3B}" presName="parentText" presStyleLbl="node1" presStyleIdx="2" presStyleCnt="4">
        <dgm:presLayoutVars>
          <dgm:chMax val="0"/>
          <dgm:bulletEnabled val="1"/>
        </dgm:presLayoutVars>
      </dgm:prSet>
      <dgm:spPr/>
    </dgm:pt>
    <dgm:pt modelId="{D216CE37-9E4F-491A-ADDC-CBBE3BEEBE2D}" type="pres">
      <dgm:prSet presAssocID="{9489272D-1406-4DE1-8A6C-B1C95CA95BE9}" presName="spacer" presStyleCnt="0"/>
      <dgm:spPr/>
    </dgm:pt>
    <dgm:pt modelId="{8BBF139F-BACD-4DEC-8514-0F97821507B6}" type="pres">
      <dgm:prSet presAssocID="{6DD593E0-4EA6-4C74-A9EF-83ADCBAF2ED6}" presName="parentText" presStyleLbl="node1" presStyleIdx="3" presStyleCnt="4">
        <dgm:presLayoutVars>
          <dgm:chMax val="0"/>
          <dgm:bulletEnabled val="1"/>
        </dgm:presLayoutVars>
      </dgm:prSet>
      <dgm:spPr/>
    </dgm:pt>
  </dgm:ptLst>
  <dgm:cxnLst>
    <dgm:cxn modelId="{90B95123-821F-4EAD-AA3B-5FA9A0CE6790}" srcId="{1BA233CB-C16E-41E3-A720-E877A694DF7C}" destId="{1479C3D2-6FDD-4B70-B1E3-72D58BD32C3F}" srcOrd="1" destOrd="0" parTransId="{8C028E4B-3140-4ED3-857A-B1241AE3F064}" sibTransId="{FDCE767B-7716-49AF-B85E-926E580B7DF6}"/>
    <dgm:cxn modelId="{7D390928-AFD1-4430-8AA6-9B9B3828732F}" type="presOf" srcId="{17D93BBB-8723-4DC4-8825-DEC41ACC6A3B}" destId="{A6C909B6-86C8-4742-B0D8-BABCE83E1823}" srcOrd="0" destOrd="0" presId="urn:microsoft.com/office/officeart/2005/8/layout/vList2"/>
    <dgm:cxn modelId="{36841631-F9B5-4CED-AD6A-DD148187E2FF}" srcId="{1BA233CB-C16E-41E3-A720-E877A694DF7C}" destId="{6DD593E0-4EA6-4C74-A9EF-83ADCBAF2ED6}" srcOrd="3" destOrd="0" parTransId="{CE371360-99F0-4EAE-A1BC-7DCB55BCB9F5}" sibTransId="{0B4B5DB4-6BAF-43CA-A7C5-A5045D5A9857}"/>
    <dgm:cxn modelId="{572F1337-D0B3-424B-BE79-3C8CC923DA9E}" type="presOf" srcId="{1479C3D2-6FDD-4B70-B1E3-72D58BD32C3F}" destId="{4D4DF526-8178-4A9F-858E-90F3396C9714}" srcOrd="0" destOrd="0" presId="urn:microsoft.com/office/officeart/2005/8/layout/vList2"/>
    <dgm:cxn modelId="{1C6E985E-8F91-42E3-AD4F-603F0D62AEAD}" type="presOf" srcId="{1BA233CB-C16E-41E3-A720-E877A694DF7C}" destId="{20B00C49-511A-44C2-B58B-6CADD463991F}" srcOrd="0" destOrd="0" presId="urn:microsoft.com/office/officeart/2005/8/layout/vList2"/>
    <dgm:cxn modelId="{1A1DF47A-D7FE-479E-B39A-7F224A9F06FC}" type="presOf" srcId="{F56CB778-6016-4945-B33C-E3675D1CF240}" destId="{74E287AE-4DF6-48AC-8928-4527A86E77ED}" srcOrd="0" destOrd="0" presId="urn:microsoft.com/office/officeart/2005/8/layout/vList2"/>
    <dgm:cxn modelId="{FB5E3BDD-6F11-4F1C-BC9D-FB21A86484BC}" type="presOf" srcId="{6DD593E0-4EA6-4C74-A9EF-83ADCBAF2ED6}" destId="{8BBF139F-BACD-4DEC-8514-0F97821507B6}" srcOrd="0" destOrd="0" presId="urn:microsoft.com/office/officeart/2005/8/layout/vList2"/>
    <dgm:cxn modelId="{341D00F6-D50A-4C36-BBF2-2E9AADF3F582}" srcId="{1BA233CB-C16E-41E3-A720-E877A694DF7C}" destId="{F56CB778-6016-4945-B33C-E3675D1CF240}" srcOrd="0" destOrd="0" parTransId="{AE860CB6-DD5D-443C-8F43-A965164D9C18}" sibTransId="{0BF77720-5D9B-4AB6-A378-4C1C99405CC2}"/>
    <dgm:cxn modelId="{81A9DBFC-F181-4603-9F76-ADE31418587B}" srcId="{1BA233CB-C16E-41E3-A720-E877A694DF7C}" destId="{17D93BBB-8723-4DC4-8825-DEC41ACC6A3B}" srcOrd="2" destOrd="0" parTransId="{C58BB102-35CB-4807-A9C5-16496C07C248}" sibTransId="{9489272D-1406-4DE1-8A6C-B1C95CA95BE9}"/>
    <dgm:cxn modelId="{84414720-C291-499A-B5B2-EA6F90EDAC83}" type="presParOf" srcId="{20B00C49-511A-44C2-B58B-6CADD463991F}" destId="{74E287AE-4DF6-48AC-8928-4527A86E77ED}" srcOrd="0" destOrd="0" presId="urn:microsoft.com/office/officeart/2005/8/layout/vList2"/>
    <dgm:cxn modelId="{57CF27D5-DF6D-4129-B610-C17D0E88198E}" type="presParOf" srcId="{20B00C49-511A-44C2-B58B-6CADD463991F}" destId="{DF6F77F1-F7AF-4CB3-A3EE-932AC63C8D13}" srcOrd="1" destOrd="0" presId="urn:microsoft.com/office/officeart/2005/8/layout/vList2"/>
    <dgm:cxn modelId="{3BF5B680-282E-44F4-AD69-EB2BA9E20575}" type="presParOf" srcId="{20B00C49-511A-44C2-B58B-6CADD463991F}" destId="{4D4DF526-8178-4A9F-858E-90F3396C9714}" srcOrd="2" destOrd="0" presId="urn:microsoft.com/office/officeart/2005/8/layout/vList2"/>
    <dgm:cxn modelId="{C346A090-3FF1-4707-9AF7-68BBAB61407B}" type="presParOf" srcId="{20B00C49-511A-44C2-B58B-6CADD463991F}" destId="{A69BE06F-8AAB-44A4-90BD-D8F11B882DF6}" srcOrd="3" destOrd="0" presId="urn:microsoft.com/office/officeart/2005/8/layout/vList2"/>
    <dgm:cxn modelId="{298ACC00-60BE-4DBD-A22C-5A2B4A827A37}" type="presParOf" srcId="{20B00C49-511A-44C2-B58B-6CADD463991F}" destId="{A6C909B6-86C8-4742-B0D8-BABCE83E1823}" srcOrd="4" destOrd="0" presId="urn:microsoft.com/office/officeart/2005/8/layout/vList2"/>
    <dgm:cxn modelId="{245DEFFF-F835-4169-A7AA-B17162749036}" type="presParOf" srcId="{20B00C49-511A-44C2-B58B-6CADD463991F}" destId="{D216CE37-9E4F-491A-ADDC-CBBE3BEEBE2D}" srcOrd="5" destOrd="0" presId="urn:microsoft.com/office/officeart/2005/8/layout/vList2"/>
    <dgm:cxn modelId="{EAD82E38-7B20-4B6D-9CA0-0283839590C6}" type="presParOf" srcId="{20B00C49-511A-44C2-B58B-6CADD463991F}" destId="{8BBF139F-BACD-4DEC-8514-0F97821507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B710ED-9270-489C-ADF1-584273D2ED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120C58-4CF7-4A66-AA8B-93E49781FF18}">
      <dgm:prSet/>
      <dgm:spPr/>
      <dgm:t>
        <a:bodyPr/>
        <a:lstStyle/>
        <a:p>
          <a:pPr rtl="0"/>
          <a:r>
            <a:rPr lang="en-US" baseline="0" dirty="0"/>
            <a:t>Health Departments</a:t>
          </a:r>
          <a:r>
            <a:rPr lang="en-US" baseline="0" dirty="0">
              <a:latin typeface="Arial"/>
            </a:rPr>
            <a:t> </a:t>
          </a:r>
          <a:endParaRPr lang="en-US"/>
        </a:p>
      </dgm:t>
    </dgm:pt>
    <dgm:pt modelId="{DD402E18-0D3A-4449-AF95-9E30F72CAFFB}" type="parTrans" cxnId="{D6CD7BE6-8EDA-491C-A45E-0123243258D4}">
      <dgm:prSet/>
      <dgm:spPr/>
      <dgm:t>
        <a:bodyPr/>
        <a:lstStyle/>
        <a:p>
          <a:endParaRPr lang="en-US"/>
        </a:p>
      </dgm:t>
    </dgm:pt>
    <dgm:pt modelId="{958938A9-5645-423A-85B4-9A376B0241ED}" type="sibTrans" cxnId="{D6CD7BE6-8EDA-491C-A45E-0123243258D4}">
      <dgm:prSet/>
      <dgm:spPr/>
      <dgm:t>
        <a:bodyPr/>
        <a:lstStyle/>
        <a:p>
          <a:endParaRPr lang="en-US"/>
        </a:p>
      </dgm:t>
    </dgm:pt>
    <dgm:pt modelId="{7461549F-D23E-4109-9B1A-0E1641523410}">
      <dgm:prSet custT="1"/>
      <dgm:spPr/>
      <dgm:t>
        <a:bodyPr/>
        <a:lstStyle/>
        <a:p>
          <a:r>
            <a:rPr lang="en-US" sz="1800" dirty="0"/>
            <a:t>the most common partnership, and is also well-aligned with the needs of the crisis</a:t>
          </a:r>
        </a:p>
      </dgm:t>
    </dgm:pt>
    <dgm:pt modelId="{6CE3B833-C280-4E67-AB7E-6B38AEE7762A}" type="parTrans" cxnId="{E64065F9-33D9-4215-A493-DED1472CF4FD}">
      <dgm:prSet/>
      <dgm:spPr/>
      <dgm:t>
        <a:bodyPr/>
        <a:lstStyle/>
        <a:p>
          <a:endParaRPr lang="en-US"/>
        </a:p>
      </dgm:t>
    </dgm:pt>
    <dgm:pt modelId="{51BCC2B6-D3EF-486D-B60C-69CABEF495B1}" type="sibTrans" cxnId="{E64065F9-33D9-4215-A493-DED1472CF4FD}">
      <dgm:prSet/>
      <dgm:spPr/>
      <dgm:t>
        <a:bodyPr/>
        <a:lstStyle/>
        <a:p>
          <a:endParaRPr lang="en-US"/>
        </a:p>
      </dgm:t>
    </dgm:pt>
    <dgm:pt modelId="{46E93D1E-0F97-425A-AC2B-87E6AE89DBE4}">
      <dgm:prSet/>
      <dgm:spPr/>
      <dgm:t>
        <a:bodyPr/>
        <a:lstStyle/>
        <a:p>
          <a:pPr rtl="0"/>
          <a:r>
            <a:rPr lang="en-US" baseline="0" dirty="0"/>
            <a:t>Recovery Court</a:t>
          </a:r>
          <a:r>
            <a:rPr lang="en-US" baseline="0" dirty="0">
              <a:latin typeface="Arial"/>
            </a:rPr>
            <a:t> </a:t>
          </a:r>
          <a:endParaRPr lang="en-US" dirty="0"/>
        </a:p>
      </dgm:t>
    </dgm:pt>
    <dgm:pt modelId="{5D101EE5-5328-4929-9F6E-FEE23457A14C}" type="parTrans" cxnId="{91B825FF-06C6-4B7D-BC5B-2A04E9CB7608}">
      <dgm:prSet/>
      <dgm:spPr/>
      <dgm:t>
        <a:bodyPr/>
        <a:lstStyle/>
        <a:p>
          <a:endParaRPr lang="en-US"/>
        </a:p>
      </dgm:t>
    </dgm:pt>
    <dgm:pt modelId="{ED27B0F4-7C9F-4B78-9423-5FA20C408C89}" type="sibTrans" cxnId="{91B825FF-06C6-4B7D-BC5B-2A04E9CB7608}">
      <dgm:prSet/>
      <dgm:spPr/>
      <dgm:t>
        <a:bodyPr/>
        <a:lstStyle/>
        <a:p>
          <a:endParaRPr lang="en-US"/>
        </a:p>
      </dgm:t>
    </dgm:pt>
    <dgm:pt modelId="{9D6D3930-982A-40F2-8121-96866F319331}">
      <dgm:prSet custT="1"/>
      <dgm:spPr/>
      <dgm:t>
        <a:bodyPr/>
        <a:lstStyle/>
        <a:p>
          <a:r>
            <a:rPr lang="en-US" sz="1800" dirty="0"/>
            <a:t>focused on improving the lives of individuals who were in prison on drug offenses</a:t>
          </a:r>
        </a:p>
      </dgm:t>
    </dgm:pt>
    <dgm:pt modelId="{8D66DE30-D5A1-457C-85C7-030F8BB4594E}" type="parTrans" cxnId="{7E5C6256-DA83-4F6D-B995-4E42503FCDFD}">
      <dgm:prSet/>
      <dgm:spPr/>
      <dgm:t>
        <a:bodyPr/>
        <a:lstStyle/>
        <a:p>
          <a:endParaRPr lang="en-US"/>
        </a:p>
      </dgm:t>
    </dgm:pt>
    <dgm:pt modelId="{537637AC-4341-46A7-B893-EBEC430B2EB2}" type="sibTrans" cxnId="{7E5C6256-DA83-4F6D-B995-4E42503FCDFD}">
      <dgm:prSet/>
      <dgm:spPr/>
      <dgm:t>
        <a:bodyPr/>
        <a:lstStyle/>
        <a:p>
          <a:endParaRPr lang="en-US"/>
        </a:p>
      </dgm:t>
    </dgm:pt>
    <dgm:pt modelId="{FB2279C0-26FF-45C5-9DBC-F4200C14A171}">
      <dgm:prSet/>
      <dgm:spPr/>
      <dgm:t>
        <a:bodyPr/>
        <a:lstStyle/>
        <a:p>
          <a:r>
            <a:rPr lang="en-US" baseline="0" dirty="0"/>
            <a:t>Non-profit organizations</a:t>
          </a:r>
          <a:endParaRPr lang="en-US" dirty="0"/>
        </a:p>
      </dgm:t>
    </dgm:pt>
    <dgm:pt modelId="{DC6EE124-AA06-4AC3-BE43-65FCFB0EA044}" type="parTrans" cxnId="{12ED870A-037F-4A7E-9B29-2C968507C5D3}">
      <dgm:prSet/>
      <dgm:spPr/>
      <dgm:t>
        <a:bodyPr/>
        <a:lstStyle/>
        <a:p>
          <a:endParaRPr lang="en-US"/>
        </a:p>
      </dgm:t>
    </dgm:pt>
    <dgm:pt modelId="{E16ACA0E-0219-4AB3-A8E7-4D1C3FF239FF}" type="sibTrans" cxnId="{12ED870A-037F-4A7E-9B29-2C968507C5D3}">
      <dgm:prSet/>
      <dgm:spPr/>
      <dgm:t>
        <a:bodyPr/>
        <a:lstStyle/>
        <a:p>
          <a:endParaRPr lang="en-US"/>
        </a:p>
      </dgm:t>
    </dgm:pt>
    <dgm:pt modelId="{7345B42A-C808-4FF5-8DEA-44EA0B78FC35}">
      <dgm:prSet custT="1"/>
      <dgm:spPr/>
      <dgm:t>
        <a:bodyPr/>
        <a:lstStyle/>
        <a:p>
          <a:r>
            <a:rPr lang="en-US" sz="1800" dirty="0"/>
            <a:t>Recovery Institute, places peer navigators </a:t>
          </a:r>
          <a:r>
            <a:rPr lang="en-US" sz="1800" dirty="0">
              <a:latin typeface="Arial"/>
            </a:rPr>
            <a:t>into</a:t>
          </a:r>
          <a:r>
            <a:rPr lang="en-US" sz="1800" dirty="0"/>
            <a:t> the community</a:t>
          </a:r>
        </a:p>
      </dgm:t>
    </dgm:pt>
    <dgm:pt modelId="{BF6BF501-2B99-4FBF-B4EF-6839B75D2456}" type="parTrans" cxnId="{3D40BD24-8EFC-4B24-96F3-7428359A24AB}">
      <dgm:prSet/>
      <dgm:spPr/>
      <dgm:t>
        <a:bodyPr/>
        <a:lstStyle/>
        <a:p>
          <a:endParaRPr lang="en-US"/>
        </a:p>
      </dgm:t>
    </dgm:pt>
    <dgm:pt modelId="{7A3E26FE-F3E3-441D-B6A6-4F2F4CE5174F}" type="sibTrans" cxnId="{3D40BD24-8EFC-4B24-96F3-7428359A24AB}">
      <dgm:prSet/>
      <dgm:spPr/>
      <dgm:t>
        <a:bodyPr/>
        <a:lstStyle/>
        <a:p>
          <a:endParaRPr lang="en-US"/>
        </a:p>
      </dgm:t>
    </dgm:pt>
    <dgm:pt modelId="{E538E3E9-C373-4EE1-BB77-AA5524DC2D40}">
      <dgm:prSet custT="1"/>
      <dgm:spPr/>
      <dgm:t>
        <a:bodyPr/>
        <a:lstStyle/>
        <a:p>
          <a:r>
            <a:rPr lang="en-US" sz="1800" dirty="0"/>
            <a:t>Utah Naloxone, gets overdose antidote, naloxone, in the community</a:t>
          </a:r>
        </a:p>
      </dgm:t>
    </dgm:pt>
    <dgm:pt modelId="{80C47D91-D594-400F-9BD1-3C789603A275}" type="parTrans" cxnId="{43D31A1D-2977-4108-BEF4-ABCBD7D4F607}">
      <dgm:prSet/>
      <dgm:spPr/>
      <dgm:t>
        <a:bodyPr/>
        <a:lstStyle/>
        <a:p>
          <a:endParaRPr lang="en-US"/>
        </a:p>
      </dgm:t>
    </dgm:pt>
    <dgm:pt modelId="{3220C313-97B6-4B21-8E57-9C6F315E4736}" type="sibTrans" cxnId="{43D31A1D-2977-4108-BEF4-ABCBD7D4F607}">
      <dgm:prSet/>
      <dgm:spPr/>
      <dgm:t>
        <a:bodyPr/>
        <a:lstStyle/>
        <a:p>
          <a:endParaRPr lang="en-US"/>
        </a:p>
      </dgm:t>
    </dgm:pt>
    <dgm:pt modelId="{1A579128-0B64-4643-A45C-1243B7089EE3}" type="pres">
      <dgm:prSet presAssocID="{B3B710ED-9270-489C-ADF1-584273D2ED36}" presName="linear" presStyleCnt="0">
        <dgm:presLayoutVars>
          <dgm:animLvl val="lvl"/>
          <dgm:resizeHandles val="exact"/>
        </dgm:presLayoutVars>
      </dgm:prSet>
      <dgm:spPr/>
    </dgm:pt>
    <dgm:pt modelId="{EA26092E-F0FD-4B5F-B60E-81222CE4F4C8}" type="pres">
      <dgm:prSet presAssocID="{9F120C58-4CF7-4A66-AA8B-93E49781FF18}" presName="parentText" presStyleLbl="node1" presStyleIdx="0" presStyleCnt="3">
        <dgm:presLayoutVars>
          <dgm:chMax val="0"/>
          <dgm:bulletEnabled val="1"/>
        </dgm:presLayoutVars>
      </dgm:prSet>
      <dgm:spPr/>
    </dgm:pt>
    <dgm:pt modelId="{A558BE90-68B7-4025-89C7-7C1CED01224A}" type="pres">
      <dgm:prSet presAssocID="{9F120C58-4CF7-4A66-AA8B-93E49781FF18}" presName="childText" presStyleLbl="revTx" presStyleIdx="0" presStyleCnt="3">
        <dgm:presLayoutVars>
          <dgm:bulletEnabled val="1"/>
        </dgm:presLayoutVars>
      </dgm:prSet>
      <dgm:spPr/>
    </dgm:pt>
    <dgm:pt modelId="{D9939688-9674-454B-A3AE-DAA66BA245E0}" type="pres">
      <dgm:prSet presAssocID="{46E93D1E-0F97-425A-AC2B-87E6AE89DBE4}" presName="parentText" presStyleLbl="node1" presStyleIdx="1" presStyleCnt="3">
        <dgm:presLayoutVars>
          <dgm:chMax val="0"/>
          <dgm:bulletEnabled val="1"/>
        </dgm:presLayoutVars>
      </dgm:prSet>
      <dgm:spPr/>
    </dgm:pt>
    <dgm:pt modelId="{5B396B0B-9275-4DD7-83BF-FD9BB458D948}" type="pres">
      <dgm:prSet presAssocID="{46E93D1E-0F97-425A-AC2B-87E6AE89DBE4}" presName="childText" presStyleLbl="revTx" presStyleIdx="1" presStyleCnt="3">
        <dgm:presLayoutVars>
          <dgm:bulletEnabled val="1"/>
        </dgm:presLayoutVars>
      </dgm:prSet>
      <dgm:spPr/>
    </dgm:pt>
    <dgm:pt modelId="{BD70135B-0B27-4B12-B84E-5D3FBA604DFF}" type="pres">
      <dgm:prSet presAssocID="{FB2279C0-26FF-45C5-9DBC-F4200C14A171}" presName="parentText" presStyleLbl="node1" presStyleIdx="2" presStyleCnt="3">
        <dgm:presLayoutVars>
          <dgm:chMax val="0"/>
          <dgm:bulletEnabled val="1"/>
        </dgm:presLayoutVars>
      </dgm:prSet>
      <dgm:spPr/>
    </dgm:pt>
    <dgm:pt modelId="{59C867CA-939D-4B63-8B04-781DB6107BC2}" type="pres">
      <dgm:prSet presAssocID="{FB2279C0-26FF-45C5-9DBC-F4200C14A171}" presName="childText" presStyleLbl="revTx" presStyleIdx="2" presStyleCnt="3">
        <dgm:presLayoutVars>
          <dgm:bulletEnabled val="1"/>
        </dgm:presLayoutVars>
      </dgm:prSet>
      <dgm:spPr/>
    </dgm:pt>
  </dgm:ptLst>
  <dgm:cxnLst>
    <dgm:cxn modelId="{12ED870A-037F-4A7E-9B29-2C968507C5D3}" srcId="{B3B710ED-9270-489C-ADF1-584273D2ED36}" destId="{FB2279C0-26FF-45C5-9DBC-F4200C14A171}" srcOrd="2" destOrd="0" parTransId="{DC6EE124-AA06-4AC3-BE43-65FCFB0EA044}" sibTransId="{E16ACA0E-0219-4AB3-A8E7-4D1C3FF239FF}"/>
    <dgm:cxn modelId="{14D7E511-3C6B-410F-BC84-C748B522275D}" type="presOf" srcId="{FB2279C0-26FF-45C5-9DBC-F4200C14A171}" destId="{BD70135B-0B27-4B12-B84E-5D3FBA604DFF}" srcOrd="0" destOrd="0" presId="urn:microsoft.com/office/officeart/2005/8/layout/vList2"/>
    <dgm:cxn modelId="{43D31A1D-2977-4108-BEF4-ABCBD7D4F607}" srcId="{FB2279C0-26FF-45C5-9DBC-F4200C14A171}" destId="{E538E3E9-C373-4EE1-BB77-AA5524DC2D40}" srcOrd="1" destOrd="0" parTransId="{80C47D91-D594-400F-9BD1-3C789603A275}" sibTransId="{3220C313-97B6-4B21-8E57-9C6F315E4736}"/>
    <dgm:cxn modelId="{3D40BD24-8EFC-4B24-96F3-7428359A24AB}" srcId="{FB2279C0-26FF-45C5-9DBC-F4200C14A171}" destId="{7345B42A-C808-4FF5-8DEA-44EA0B78FC35}" srcOrd="0" destOrd="0" parTransId="{BF6BF501-2B99-4FBF-B4EF-6839B75D2456}" sibTransId="{7A3E26FE-F3E3-441D-B6A6-4F2F4CE5174F}"/>
    <dgm:cxn modelId="{D702AF34-B141-4E21-B865-1029B0D7EA66}" type="presOf" srcId="{9D6D3930-982A-40F2-8121-96866F319331}" destId="{5B396B0B-9275-4DD7-83BF-FD9BB458D948}" srcOrd="0" destOrd="0" presId="urn:microsoft.com/office/officeart/2005/8/layout/vList2"/>
    <dgm:cxn modelId="{7E5C6256-DA83-4F6D-B995-4E42503FCDFD}" srcId="{46E93D1E-0F97-425A-AC2B-87E6AE89DBE4}" destId="{9D6D3930-982A-40F2-8121-96866F319331}" srcOrd="0" destOrd="0" parTransId="{8D66DE30-D5A1-457C-85C7-030F8BB4594E}" sibTransId="{537637AC-4341-46A7-B893-EBEC430B2EB2}"/>
    <dgm:cxn modelId="{6D89138D-52C0-48C7-BD8E-5234AE043B8C}" type="presOf" srcId="{B3B710ED-9270-489C-ADF1-584273D2ED36}" destId="{1A579128-0B64-4643-A45C-1243B7089EE3}" srcOrd="0" destOrd="0" presId="urn:microsoft.com/office/officeart/2005/8/layout/vList2"/>
    <dgm:cxn modelId="{7E644E94-7715-4ED8-9E13-B6D92EB63A4D}" type="presOf" srcId="{46E93D1E-0F97-425A-AC2B-87E6AE89DBE4}" destId="{D9939688-9674-454B-A3AE-DAA66BA245E0}" srcOrd="0" destOrd="0" presId="urn:microsoft.com/office/officeart/2005/8/layout/vList2"/>
    <dgm:cxn modelId="{D3891E99-DD04-4111-8D41-F9F4B2DD1E65}" type="presOf" srcId="{9F120C58-4CF7-4A66-AA8B-93E49781FF18}" destId="{EA26092E-F0FD-4B5F-B60E-81222CE4F4C8}" srcOrd="0" destOrd="0" presId="urn:microsoft.com/office/officeart/2005/8/layout/vList2"/>
    <dgm:cxn modelId="{F10897A7-1F66-4F1D-9E72-35F397874E0B}" type="presOf" srcId="{7345B42A-C808-4FF5-8DEA-44EA0B78FC35}" destId="{59C867CA-939D-4B63-8B04-781DB6107BC2}" srcOrd="0" destOrd="0" presId="urn:microsoft.com/office/officeart/2005/8/layout/vList2"/>
    <dgm:cxn modelId="{8AF9F0B0-E4AA-46AC-83FF-75279D90D63F}" type="presOf" srcId="{7461549F-D23E-4109-9B1A-0E1641523410}" destId="{A558BE90-68B7-4025-89C7-7C1CED01224A}" srcOrd="0" destOrd="0" presId="urn:microsoft.com/office/officeart/2005/8/layout/vList2"/>
    <dgm:cxn modelId="{FC6AFFB2-BD05-4F38-9384-B72C798A6F33}" type="presOf" srcId="{E538E3E9-C373-4EE1-BB77-AA5524DC2D40}" destId="{59C867CA-939D-4B63-8B04-781DB6107BC2}" srcOrd="0" destOrd="1" presId="urn:microsoft.com/office/officeart/2005/8/layout/vList2"/>
    <dgm:cxn modelId="{D6CD7BE6-8EDA-491C-A45E-0123243258D4}" srcId="{B3B710ED-9270-489C-ADF1-584273D2ED36}" destId="{9F120C58-4CF7-4A66-AA8B-93E49781FF18}" srcOrd="0" destOrd="0" parTransId="{DD402E18-0D3A-4449-AF95-9E30F72CAFFB}" sibTransId="{958938A9-5645-423A-85B4-9A376B0241ED}"/>
    <dgm:cxn modelId="{E64065F9-33D9-4215-A493-DED1472CF4FD}" srcId="{9F120C58-4CF7-4A66-AA8B-93E49781FF18}" destId="{7461549F-D23E-4109-9B1A-0E1641523410}" srcOrd="0" destOrd="0" parTransId="{6CE3B833-C280-4E67-AB7E-6B38AEE7762A}" sibTransId="{51BCC2B6-D3EF-486D-B60C-69CABEF495B1}"/>
    <dgm:cxn modelId="{91B825FF-06C6-4B7D-BC5B-2A04E9CB7608}" srcId="{B3B710ED-9270-489C-ADF1-584273D2ED36}" destId="{46E93D1E-0F97-425A-AC2B-87E6AE89DBE4}" srcOrd="1" destOrd="0" parTransId="{5D101EE5-5328-4929-9F6E-FEE23457A14C}" sibTransId="{ED27B0F4-7C9F-4B78-9423-5FA20C408C89}"/>
    <dgm:cxn modelId="{677E4190-28FA-4AAF-9696-6A42A53755CC}" type="presParOf" srcId="{1A579128-0B64-4643-A45C-1243B7089EE3}" destId="{EA26092E-F0FD-4B5F-B60E-81222CE4F4C8}" srcOrd="0" destOrd="0" presId="urn:microsoft.com/office/officeart/2005/8/layout/vList2"/>
    <dgm:cxn modelId="{8FA289C5-7BE3-4619-BABE-4D447FEB21E8}" type="presParOf" srcId="{1A579128-0B64-4643-A45C-1243B7089EE3}" destId="{A558BE90-68B7-4025-89C7-7C1CED01224A}" srcOrd="1" destOrd="0" presId="urn:microsoft.com/office/officeart/2005/8/layout/vList2"/>
    <dgm:cxn modelId="{BB3134E4-727F-4506-8114-B1F6C6B3C62E}" type="presParOf" srcId="{1A579128-0B64-4643-A45C-1243B7089EE3}" destId="{D9939688-9674-454B-A3AE-DAA66BA245E0}" srcOrd="2" destOrd="0" presId="urn:microsoft.com/office/officeart/2005/8/layout/vList2"/>
    <dgm:cxn modelId="{02C70185-745D-43E2-B58D-6C9C6F09A9E2}" type="presParOf" srcId="{1A579128-0B64-4643-A45C-1243B7089EE3}" destId="{5B396B0B-9275-4DD7-83BF-FD9BB458D948}" srcOrd="3" destOrd="0" presId="urn:microsoft.com/office/officeart/2005/8/layout/vList2"/>
    <dgm:cxn modelId="{7F19E4A4-1093-4CE4-91C7-A05073A643C2}" type="presParOf" srcId="{1A579128-0B64-4643-A45C-1243B7089EE3}" destId="{BD70135B-0B27-4B12-B84E-5D3FBA604DFF}" srcOrd="4" destOrd="0" presId="urn:microsoft.com/office/officeart/2005/8/layout/vList2"/>
    <dgm:cxn modelId="{CA4D48E9-9102-4844-B9C0-5477C08C4C0D}" type="presParOf" srcId="{1A579128-0B64-4643-A45C-1243B7089EE3}" destId="{59C867CA-939D-4B63-8B04-781DB6107BC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E17293-8DBC-4344-8BAC-9A7C054684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9ABAF4D-855F-49A1-A16A-2ED52189C956}">
      <dgm:prSet/>
      <dgm:spPr/>
      <dgm:t>
        <a:bodyPr/>
        <a:lstStyle/>
        <a:p>
          <a:r>
            <a:rPr lang="en-US" baseline="0"/>
            <a:t>Naloxone training, staff and patrons</a:t>
          </a:r>
          <a:endParaRPr lang="en-US"/>
        </a:p>
      </dgm:t>
    </dgm:pt>
    <dgm:pt modelId="{430EAA18-DA4A-4659-934E-42DFDAF00725}" type="parTrans" cxnId="{388D09FA-5C6D-4F54-8426-BECDFF2BDB71}">
      <dgm:prSet/>
      <dgm:spPr/>
      <dgm:t>
        <a:bodyPr/>
        <a:lstStyle/>
        <a:p>
          <a:endParaRPr lang="en-US"/>
        </a:p>
      </dgm:t>
    </dgm:pt>
    <dgm:pt modelId="{A0383A25-1B47-4E5B-B3DE-16B2508DD36E}" type="sibTrans" cxnId="{388D09FA-5C6D-4F54-8426-BECDFF2BDB71}">
      <dgm:prSet/>
      <dgm:spPr/>
      <dgm:t>
        <a:bodyPr/>
        <a:lstStyle/>
        <a:p>
          <a:endParaRPr lang="en-US"/>
        </a:p>
      </dgm:t>
    </dgm:pt>
    <dgm:pt modelId="{A5E434FF-9B9A-404B-802B-7A49DB887830}">
      <dgm:prSet/>
      <dgm:spPr/>
      <dgm:t>
        <a:bodyPr/>
        <a:lstStyle/>
        <a:p>
          <a:r>
            <a:rPr lang="en-US" baseline="0" dirty="0"/>
            <a:t>Community reads and author talks</a:t>
          </a:r>
          <a:endParaRPr lang="en-US" dirty="0"/>
        </a:p>
      </dgm:t>
    </dgm:pt>
    <dgm:pt modelId="{69D2E530-5359-4B7B-90B5-B0987A706170}" type="parTrans" cxnId="{D568FBCC-BAE9-439F-9308-1A1771EB748B}">
      <dgm:prSet/>
      <dgm:spPr/>
      <dgm:t>
        <a:bodyPr/>
        <a:lstStyle/>
        <a:p>
          <a:endParaRPr lang="en-US"/>
        </a:p>
      </dgm:t>
    </dgm:pt>
    <dgm:pt modelId="{65A10D3E-4721-408B-947A-AE168EC2CFB2}" type="sibTrans" cxnId="{D568FBCC-BAE9-439F-9308-1A1771EB748B}">
      <dgm:prSet/>
      <dgm:spPr/>
      <dgm:t>
        <a:bodyPr/>
        <a:lstStyle/>
        <a:p>
          <a:endParaRPr lang="en-US"/>
        </a:p>
      </dgm:t>
    </dgm:pt>
    <dgm:pt modelId="{17338F9E-08CA-46D9-834C-9B6F928DA87A}">
      <dgm:prSet/>
      <dgm:spPr/>
      <dgm:t>
        <a:bodyPr/>
        <a:lstStyle/>
        <a:p>
          <a:r>
            <a:rPr lang="en-US" baseline="0"/>
            <a:t>Changes to physical layouts in bathrooms</a:t>
          </a:r>
          <a:endParaRPr lang="en-US"/>
        </a:p>
      </dgm:t>
    </dgm:pt>
    <dgm:pt modelId="{404882FB-DCAE-48AD-AD4C-E6FF9D04C8F6}" type="parTrans" cxnId="{28F92262-41BF-41D2-A4FB-912D9ACCD5D1}">
      <dgm:prSet/>
      <dgm:spPr/>
      <dgm:t>
        <a:bodyPr/>
        <a:lstStyle/>
        <a:p>
          <a:endParaRPr lang="en-US"/>
        </a:p>
      </dgm:t>
    </dgm:pt>
    <dgm:pt modelId="{21D200A0-CC46-4064-953D-3B812F41FB36}" type="sibTrans" cxnId="{28F92262-41BF-41D2-A4FB-912D9ACCD5D1}">
      <dgm:prSet/>
      <dgm:spPr/>
      <dgm:t>
        <a:bodyPr/>
        <a:lstStyle/>
        <a:p>
          <a:endParaRPr lang="en-US"/>
        </a:p>
      </dgm:t>
    </dgm:pt>
    <dgm:pt modelId="{FB2333B4-2542-44C8-97E0-4604BE8C5D41}">
      <dgm:prSet/>
      <dgm:spPr/>
      <dgm:t>
        <a:bodyPr/>
        <a:lstStyle/>
        <a:p>
          <a:r>
            <a:rPr lang="en-US" baseline="0"/>
            <a:t>Peer navigators</a:t>
          </a:r>
          <a:endParaRPr lang="en-US"/>
        </a:p>
      </dgm:t>
    </dgm:pt>
    <dgm:pt modelId="{88DD99D6-4F25-40C2-AB57-F8CBC0337B74}" type="parTrans" cxnId="{D1625FFA-4428-48D9-A6D6-A969707BE5CB}">
      <dgm:prSet/>
      <dgm:spPr/>
      <dgm:t>
        <a:bodyPr/>
        <a:lstStyle/>
        <a:p>
          <a:endParaRPr lang="en-US"/>
        </a:p>
      </dgm:t>
    </dgm:pt>
    <dgm:pt modelId="{22BBCD30-854A-4CA0-81B5-A5D32E972294}" type="sibTrans" cxnId="{D1625FFA-4428-48D9-A6D6-A969707BE5CB}">
      <dgm:prSet/>
      <dgm:spPr/>
      <dgm:t>
        <a:bodyPr/>
        <a:lstStyle/>
        <a:p>
          <a:endParaRPr lang="en-US"/>
        </a:p>
      </dgm:t>
    </dgm:pt>
    <dgm:pt modelId="{BE0374E7-1C66-418F-842F-1D0FFD82BBF5}">
      <dgm:prSet/>
      <dgm:spPr/>
      <dgm:t>
        <a:bodyPr/>
        <a:lstStyle/>
        <a:p>
          <a:r>
            <a:rPr lang="en-US" baseline="0"/>
            <a:t>Deterra disposal bags</a:t>
          </a:r>
          <a:endParaRPr lang="en-US"/>
        </a:p>
      </dgm:t>
    </dgm:pt>
    <dgm:pt modelId="{B1B23908-6505-4EBF-A077-F1EE1717703D}" type="parTrans" cxnId="{7A5C9C64-9993-487F-8C60-FD7A323B0D5D}">
      <dgm:prSet/>
      <dgm:spPr/>
      <dgm:t>
        <a:bodyPr/>
        <a:lstStyle/>
        <a:p>
          <a:endParaRPr lang="en-US"/>
        </a:p>
      </dgm:t>
    </dgm:pt>
    <dgm:pt modelId="{B3D056D0-7C43-4826-BB78-20131C01123A}" type="sibTrans" cxnId="{7A5C9C64-9993-487F-8C60-FD7A323B0D5D}">
      <dgm:prSet/>
      <dgm:spPr/>
      <dgm:t>
        <a:bodyPr/>
        <a:lstStyle/>
        <a:p>
          <a:endParaRPr lang="en-US"/>
        </a:p>
      </dgm:t>
    </dgm:pt>
    <dgm:pt modelId="{E454224F-4CFD-4285-AAFD-9F9B80928895}">
      <dgm:prSet/>
      <dgm:spPr/>
      <dgm:t>
        <a:bodyPr/>
        <a:lstStyle/>
        <a:p>
          <a:r>
            <a:rPr lang="en-US" baseline="0"/>
            <a:t>Recovery Court</a:t>
          </a:r>
          <a:endParaRPr lang="en-US"/>
        </a:p>
      </dgm:t>
    </dgm:pt>
    <dgm:pt modelId="{A65BB841-1196-4113-B97E-39BB035CBA63}" type="parTrans" cxnId="{80BDD26F-0966-48BC-95E5-662E1FA12B81}">
      <dgm:prSet/>
      <dgm:spPr/>
      <dgm:t>
        <a:bodyPr/>
        <a:lstStyle/>
        <a:p>
          <a:endParaRPr lang="en-US"/>
        </a:p>
      </dgm:t>
    </dgm:pt>
    <dgm:pt modelId="{E1268FB9-933A-46D5-92DB-04ED98F8F9F6}" type="sibTrans" cxnId="{80BDD26F-0966-48BC-95E5-662E1FA12B81}">
      <dgm:prSet/>
      <dgm:spPr/>
      <dgm:t>
        <a:bodyPr/>
        <a:lstStyle/>
        <a:p>
          <a:endParaRPr lang="en-US"/>
        </a:p>
      </dgm:t>
    </dgm:pt>
    <dgm:pt modelId="{974111EC-E1EA-41A3-B54B-FA53A9C7E517}">
      <dgm:prSet/>
      <dgm:spPr/>
      <dgm:t>
        <a:bodyPr/>
        <a:lstStyle/>
        <a:p>
          <a:r>
            <a:rPr lang="en-US" baseline="0"/>
            <a:t>Awareness and information campaigns</a:t>
          </a:r>
          <a:endParaRPr lang="en-US"/>
        </a:p>
      </dgm:t>
    </dgm:pt>
    <dgm:pt modelId="{AB510A87-073A-43EA-8B1A-C136BBECA306}" type="parTrans" cxnId="{4A8956E1-54D9-45F2-9EC2-749920408148}">
      <dgm:prSet/>
      <dgm:spPr/>
      <dgm:t>
        <a:bodyPr/>
        <a:lstStyle/>
        <a:p>
          <a:endParaRPr lang="en-US"/>
        </a:p>
      </dgm:t>
    </dgm:pt>
    <dgm:pt modelId="{3326384B-25D1-49B2-B25C-96AEE7912CCC}" type="sibTrans" cxnId="{4A8956E1-54D9-45F2-9EC2-749920408148}">
      <dgm:prSet/>
      <dgm:spPr/>
      <dgm:t>
        <a:bodyPr/>
        <a:lstStyle/>
        <a:p>
          <a:endParaRPr lang="en-US"/>
        </a:p>
      </dgm:t>
    </dgm:pt>
    <dgm:pt modelId="{C1E1FE28-32A5-47FC-812E-DF3FC89BE707}">
      <dgm:prSet/>
      <dgm:spPr/>
      <dgm:t>
        <a:bodyPr/>
        <a:lstStyle/>
        <a:p>
          <a:r>
            <a:rPr lang="en-US" baseline="0"/>
            <a:t>Mental health and substance abuse related health programming</a:t>
          </a:r>
          <a:endParaRPr lang="en-US"/>
        </a:p>
      </dgm:t>
    </dgm:pt>
    <dgm:pt modelId="{1E55EA41-CA41-48BE-B993-33AB3662078F}" type="parTrans" cxnId="{AD3C79E9-68C9-4AE9-939D-BE41EEB8D70B}">
      <dgm:prSet/>
      <dgm:spPr/>
      <dgm:t>
        <a:bodyPr/>
        <a:lstStyle/>
        <a:p>
          <a:endParaRPr lang="en-US"/>
        </a:p>
      </dgm:t>
    </dgm:pt>
    <dgm:pt modelId="{EB2CEB5C-2C97-457C-914C-6C6B56427A76}" type="sibTrans" cxnId="{AD3C79E9-68C9-4AE9-939D-BE41EEB8D70B}">
      <dgm:prSet/>
      <dgm:spPr/>
      <dgm:t>
        <a:bodyPr/>
        <a:lstStyle/>
        <a:p>
          <a:endParaRPr lang="en-US"/>
        </a:p>
      </dgm:t>
    </dgm:pt>
    <dgm:pt modelId="{2D7D2AC7-BAAD-4417-AF0F-AD22D62CA9D7}" type="pres">
      <dgm:prSet presAssocID="{0DE17293-8DBC-4344-8BAC-9A7C0546840E}" presName="diagram" presStyleCnt="0">
        <dgm:presLayoutVars>
          <dgm:dir/>
          <dgm:resizeHandles val="exact"/>
        </dgm:presLayoutVars>
      </dgm:prSet>
      <dgm:spPr/>
    </dgm:pt>
    <dgm:pt modelId="{21AD9FD9-2029-451E-A292-151E44F4CC2D}" type="pres">
      <dgm:prSet presAssocID="{D9ABAF4D-855F-49A1-A16A-2ED52189C956}" presName="node" presStyleLbl="node1" presStyleIdx="0" presStyleCnt="8">
        <dgm:presLayoutVars>
          <dgm:bulletEnabled val="1"/>
        </dgm:presLayoutVars>
      </dgm:prSet>
      <dgm:spPr/>
    </dgm:pt>
    <dgm:pt modelId="{5D9BC5A3-44FC-4ADF-8F3A-51F8C3AFB893}" type="pres">
      <dgm:prSet presAssocID="{A0383A25-1B47-4E5B-B3DE-16B2508DD36E}" presName="sibTrans" presStyleCnt="0"/>
      <dgm:spPr/>
    </dgm:pt>
    <dgm:pt modelId="{1175B16F-0945-4B23-8413-AFAD3DA2ACB3}" type="pres">
      <dgm:prSet presAssocID="{A5E434FF-9B9A-404B-802B-7A49DB887830}" presName="node" presStyleLbl="node1" presStyleIdx="1" presStyleCnt="8">
        <dgm:presLayoutVars>
          <dgm:bulletEnabled val="1"/>
        </dgm:presLayoutVars>
      </dgm:prSet>
      <dgm:spPr/>
    </dgm:pt>
    <dgm:pt modelId="{9347CB0C-1BC5-4CA0-9D8D-8BAAA7D60AD6}" type="pres">
      <dgm:prSet presAssocID="{65A10D3E-4721-408B-947A-AE168EC2CFB2}" presName="sibTrans" presStyleCnt="0"/>
      <dgm:spPr/>
    </dgm:pt>
    <dgm:pt modelId="{5C55D4BB-D7C5-4D82-B2F6-EB8FC478E0B6}" type="pres">
      <dgm:prSet presAssocID="{17338F9E-08CA-46D9-834C-9B6F928DA87A}" presName="node" presStyleLbl="node1" presStyleIdx="2" presStyleCnt="8">
        <dgm:presLayoutVars>
          <dgm:bulletEnabled val="1"/>
        </dgm:presLayoutVars>
      </dgm:prSet>
      <dgm:spPr/>
    </dgm:pt>
    <dgm:pt modelId="{98001196-9FC1-4AE9-A601-2D99BCA32869}" type="pres">
      <dgm:prSet presAssocID="{21D200A0-CC46-4064-953D-3B812F41FB36}" presName="sibTrans" presStyleCnt="0"/>
      <dgm:spPr/>
    </dgm:pt>
    <dgm:pt modelId="{EF7D8B2A-3EC8-4BDF-ADEC-98A198A2D059}" type="pres">
      <dgm:prSet presAssocID="{FB2333B4-2542-44C8-97E0-4604BE8C5D41}" presName="node" presStyleLbl="node1" presStyleIdx="3" presStyleCnt="8">
        <dgm:presLayoutVars>
          <dgm:bulletEnabled val="1"/>
        </dgm:presLayoutVars>
      </dgm:prSet>
      <dgm:spPr/>
    </dgm:pt>
    <dgm:pt modelId="{953F6399-2540-49B6-96B2-1A76FF019035}" type="pres">
      <dgm:prSet presAssocID="{22BBCD30-854A-4CA0-81B5-A5D32E972294}" presName="sibTrans" presStyleCnt="0"/>
      <dgm:spPr/>
    </dgm:pt>
    <dgm:pt modelId="{8D003146-8B8F-4742-AAD2-9E916925D498}" type="pres">
      <dgm:prSet presAssocID="{BE0374E7-1C66-418F-842F-1D0FFD82BBF5}" presName="node" presStyleLbl="node1" presStyleIdx="4" presStyleCnt="8">
        <dgm:presLayoutVars>
          <dgm:bulletEnabled val="1"/>
        </dgm:presLayoutVars>
      </dgm:prSet>
      <dgm:spPr/>
    </dgm:pt>
    <dgm:pt modelId="{1364B20B-3EB5-41F3-8A5D-715A40D67A95}" type="pres">
      <dgm:prSet presAssocID="{B3D056D0-7C43-4826-BB78-20131C01123A}" presName="sibTrans" presStyleCnt="0"/>
      <dgm:spPr/>
    </dgm:pt>
    <dgm:pt modelId="{6E7C25C3-DE9A-4829-A957-BE5B0FA2E0B7}" type="pres">
      <dgm:prSet presAssocID="{E454224F-4CFD-4285-AAFD-9F9B80928895}" presName="node" presStyleLbl="node1" presStyleIdx="5" presStyleCnt="8">
        <dgm:presLayoutVars>
          <dgm:bulletEnabled val="1"/>
        </dgm:presLayoutVars>
      </dgm:prSet>
      <dgm:spPr/>
    </dgm:pt>
    <dgm:pt modelId="{5FF01B30-FFB5-404A-861E-997DF917F26F}" type="pres">
      <dgm:prSet presAssocID="{E1268FB9-933A-46D5-92DB-04ED98F8F9F6}" presName="sibTrans" presStyleCnt="0"/>
      <dgm:spPr/>
    </dgm:pt>
    <dgm:pt modelId="{42D4AAD7-7F22-4116-B545-8128AE12F1BB}" type="pres">
      <dgm:prSet presAssocID="{974111EC-E1EA-41A3-B54B-FA53A9C7E517}" presName="node" presStyleLbl="node1" presStyleIdx="6" presStyleCnt="8">
        <dgm:presLayoutVars>
          <dgm:bulletEnabled val="1"/>
        </dgm:presLayoutVars>
      </dgm:prSet>
      <dgm:spPr/>
    </dgm:pt>
    <dgm:pt modelId="{A596E25A-FA27-468D-B54E-44A3067A1AC5}" type="pres">
      <dgm:prSet presAssocID="{3326384B-25D1-49B2-B25C-96AEE7912CCC}" presName="sibTrans" presStyleCnt="0"/>
      <dgm:spPr/>
    </dgm:pt>
    <dgm:pt modelId="{1D0D33CA-4C4A-4DE2-B7D0-FB5497F664FC}" type="pres">
      <dgm:prSet presAssocID="{C1E1FE28-32A5-47FC-812E-DF3FC89BE707}" presName="node" presStyleLbl="node1" presStyleIdx="7" presStyleCnt="8">
        <dgm:presLayoutVars>
          <dgm:bulletEnabled val="1"/>
        </dgm:presLayoutVars>
      </dgm:prSet>
      <dgm:spPr/>
    </dgm:pt>
  </dgm:ptLst>
  <dgm:cxnLst>
    <dgm:cxn modelId="{28F92262-41BF-41D2-A4FB-912D9ACCD5D1}" srcId="{0DE17293-8DBC-4344-8BAC-9A7C0546840E}" destId="{17338F9E-08CA-46D9-834C-9B6F928DA87A}" srcOrd="2" destOrd="0" parTransId="{404882FB-DCAE-48AD-AD4C-E6FF9D04C8F6}" sibTransId="{21D200A0-CC46-4064-953D-3B812F41FB36}"/>
    <dgm:cxn modelId="{7A5C9C64-9993-487F-8C60-FD7A323B0D5D}" srcId="{0DE17293-8DBC-4344-8BAC-9A7C0546840E}" destId="{BE0374E7-1C66-418F-842F-1D0FFD82BBF5}" srcOrd="4" destOrd="0" parTransId="{B1B23908-6505-4EBF-A077-F1EE1717703D}" sibTransId="{B3D056D0-7C43-4826-BB78-20131C01123A}"/>
    <dgm:cxn modelId="{EDC08665-6D50-4C98-BF5C-B0D023A57261}" type="presOf" srcId="{974111EC-E1EA-41A3-B54B-FA53A9C7E517}" destId="{42D4AAD7-7F22-4116-B545-8128AE12F1BB}" srcOrd="0" destOrd="0" presId="urn:microsoft.com/office/officeart/2005/8/layout/default"/>
    <dgm:cxn modelId="{80BDD26F-0966-48BC-95E5-662E1FA12B81}" srcId="{0DE17293-8DBC-4344-8BAC-9A7C0546840E}" destId="{E454224F-4CFD-4285-AAFD-9F9B80928895}" srcOrd="5" destOrd="0" parTransId="{A65BB841-1196-4113-B97E-39BB035CBA63}" sibTransId="{E1268FB9-933A-46D5-92DB-04ED98F8F9F6}"/>
    <dgm:cxn modelId="{0BA02874-8367-43E5-9174-7803C9BE511A}" type="presOf" srcId="{FB2333B4-2542-44C8-97E0-4604BE8C5D41}" destId="{EF7D8B2A-3EC8-4BDF-ADEC-98A198A2D059}" srcOrd="0" destOrd="0" presId="urn:microsoft.com/office/officeart/2005/8/layout/default"/>
    <dgm:cxn modelId="{A3C8599C-F86A-4783-A15D-E79B9091D13D}" type="presOf" srcId="{BE0374E7-1C66-418F-842F-1D0FFD82BBF5}" destId="{8D003146-8B8F-4742-AAD2-9E916925D498}" srcOrd="0" destOrd="0" presId="urn:microsoft.com/office/officeart/2005/8/layout/default"/>
    <dgm:cxn modelId="{7C4996A8-6BB5-43C8-8470-6B5278568CF1}" type="presOf" srcId="{D9ABAF4D-855F-49A1-A16A-2ED52189C956}" destId="{21AD9FD9-2029-451E-A292-151E44F4CC2D}" srcOrd="0" destOrd="0" presId="urn:microsoft.com/office/officeart/2005/8/layout/default"/>
    <dgm:cxn modelId="{A005A7BE-A407-4AE0-A6E4-221EF7B53E68}" type="presOf" srcId="{17338F9E-08CA-46D9-834C-9B6F928DA87A}" destId="{5C55D4BB-D7C5-4D82-B2F6-EB8FC478E0B6}" srcOrd="0" destOrd="0" presId="urn:microsoft.com/office/officeart/2005/8/layout/default"/>
    <dgm:cxn modelId="{0D0EB0BF-F6B5-419B-B1B3-09832DA5B4B7}" type="presOf" srcId="{A5E434FF-9B9A-404B-802B-7A49DB887830}" destId="{1175B16F-0945-4B23-8413-AFAD3DA2ACB3}" srcOrd="0" destOrd="0" presId="urn:microsoft.com/office/officeart/2005/8/layout/default"/>
    <dgm:cxn modelId="{D568FBCC-BAE9-439F-9308-1A1771EB748B}" srcId="{0DE17293-8DBC-4344-8BAC-9A7C0546840E}" destId="{A5E434FF-9B9A-404B-802B-7A49DB887830}" srcOrd="1" destOrd="0" parTransId="{69D2E530-5359-4B7B-90B5-B0987A706170}" sibTransId="{65A10D3E-4721-408B-947A-AE168EC2CFB2}"/>
    <dgm:cxn modelId="{833F94D7-439D-405B-B255-2C58697739C7}" type="presOf" srcId="{C1E1FE28-32A5-47FC-812E-DF3FC89BE707}" destId="{1D0D33CA-4C4A-4DE2-B7D0-FB5497F664FC}" srcOrd="0" destOrd="0" presId="urn:microsoft.com/office/officeart/2005/8/layout/default"/>
    <dgm:cxn modelId="{4A8956E1-54D9-45F2-9EC2-749920408148}" srcId="{0DE17293-8DBC-4344-8BAC-9A7C0546840E}" destId="{974111EC-E1EA-41A3-B54B-FA53A9C7E517}" srcOrd="6" destOrd="0" parTransId="{AB510A87-073A-43EA-8B1A-C136BBECA306}" sibTransId="{3326384B-25D1-49B2-B25C-96AEE7912CCC}"/>
    <dgm:cxn modelId="{AD3C79E9-68C9-4AE9-939D-BE41EEB8D70B}" srcId="{0DE17293-8DBC-4344-8BAC-9A7C0546840E}" destId="{C1E1FE28-32A5-47FC-812E-DF3FC89BE707}" srcOrd="7" destOrd="0" parTransId="{1E55EA41-CA41-48BE-B993-33AB3662078F}" sibTransId="{EB2CEB5C-2C97-457C-914C-6C6B56427A76}"/>
    <dgm:cxn modelId="{1BF167F0-6FED-4C34-93C6-119C1049353C}" type="presOf" srcId="{0DE17293-8DBC-4344-8BAC-9A7C0546840E}" destId="{2D7D2AC7-BAAD-4417-AF0F-AD22D62CA9D7}" srcOrd="0" destOrd="0" presId="urn:microsoft.com/office/officeart/2005/8/layout/default"/>
    <dgm:cxn modelId="{388D09FA-5C6D-4F54-8426-BECDFF2BDB71}" srcId="{0DE17293-8DBC-4344-8BAC-9A7C0546840E}" destId="{D9ABAF4D-855F-49A1-A16A-2ED52189C956}" srcOrd="0" destOrd="0" parTransId="{430EAA18-DA4A-4659-934E-42DFDAF00725}" sibTransId="{A0383A25-1B47-4E5B-B3DE-16B2508DD36E}"/>
    <dgm:cxn modelId="{D1625FFA-4428-48D9-A6D6-A969707BE5CB}" srcId="{0DE17293-8DBC-4344-8BAC-9A7C0546840E}" destId="{FB2333B4-2542-44C8-97E0-4604BE8C5D41}" srcOrd="3" destOrd="0" parTransId="{88DD99D6-4F25-40C2-AB57-F8CBC0337B74}" sibTransId="{22BBCD30-854A-4CA0-81B5-A5D32E972294}"/>
    <dgm:cxn modelId="{4553D3FA-0C35-4E47-BE80-1CDB7DB5083C}" type="presOf" srcId="{E454224F-4CFD-4285-AAFD-9F9B80928895}" destId="{6E7C25C3-DE9A-4829-A957-BE5B0FA2E0B7}" srcOrd="0" destOrd="0" presId="urn:microsoft.com/office/officeart/2005/8/layout/default"/>
    <dgm:cxn modelId="{0CD33A8F-5A24-4DFE-A911-643FB4DD73D6}" type="presParOf" srcId="{2D7D2AC7-BAAD-4417-AF0F-AD22D62CA9D7}" destId="{21AD9FD9-2029-451E-A292-151E44F4CC2D}" srcOrd="0" destOrd="0" presId="urn:microsoft.com/office/officeart/2005/8/layout/default"/>
    <dgm:cxn modelId="{ADC418EB-7593-4E7E-84D5-34445F7E4254}" type="presParOf" srcId="{2D7D2AC7-BAAD-4417-AF0F-AD22D62CA9D7}" destId="{5D9BC5A3-44FC-4ADF-8F3A-51F8C3AFB893}" srcOrd="1" destOrd="0" presId="urn:microsoft.com/office/officeart/2005/8/layout/default"/>
    <dgm:cxn modelId="{5B7988EC-489D-4E46-A215-DD20482C6D2F}" type="presParOf" srcId="{2D7D2AC7-BAAD-4417-AF0F-AD22D62CA9D7}" destId="{1175B16F-0945-4B23-8413-AFAD3DA2ACB3}" srcOrd="2" destOrd="0" presId="urn:microsoft.com/office/officeart/2005/8/layout/default"/>
    <dgm:cxn modelId="{776AA939-A72D-4F09-829D-65F90EF75EE4}" type="presParOf" srcId="{2D7D2AC7-BAAD-4417-AF0F-AD22D62CA9D7}" destId="{9347CB0C-1BC5-4CA0-9D8D-8BAAA7D60AD6}" srcOrd="3" destOrd="0" presId="urn:microsoft.com/office/officeart/2005/8/layout/default"/>
    <dgm:cxn modelId="{935A7053-2786-42C5-B9A9-CA658128929A}" type="presParOf" srcId="{2D7D2AC7-BAAD-4417-AF0F-AD22D62CA9D7}" destId="{5C55D4BB-D7C5-4D82-B2F6-EB8FC478E0B6}" srcOrd="4" destOrd="0" presId="urn:microsoft.com/office/officeart/2005/8/layout/default"/>
    <dgm:cxn modelId="{EB188A39-7F3E-4C6F-B950-3A5943F8D497}" type="presParOf" srcId="{2D7D2AC7-BAAD-4417-AF0F-AD22D62CA9D7}" destId="{98001196-9FC1-4AE9-A601-2D99BCA32869}" srcOrd="5" destOrd="0" presId="urn:microsoft.com/office/officeart/2005/8/layout/default"/>
    <dgm:cxn modelId="{CEBE2576-056D-4552-BFF2-E4A6BF7A70ED}" type="presParOf" srcId="{2D7D2AC7-BAAD-4417-AF0F-AD22D62CA9D7}" destId="{EF7D8B2A-3EC8-4BDF-ADEC-98A198A2D059}" srcOrd="6" destOrd="0" presId="urn:microsoft.com/office/officeart/2005/8/layout/default"/>
    <dgm:cxn modelId="{85C9CB1E-608B-4612-A796-B90BF50BC3E7}" type="presParOf" srcId="{2D7D2AC7-BAAD-4417-AF0F-AD22D62CA9D7}" destId="{953F6399-2540-49B6-96B2-1A76FF019035}" srcOrd="7" destOrd="0" presId="urn:microsoft.com/office/officeart/2005/8/layout/default"/>
    <dgm:cxn modelId="{6E64CB80-D757-4564-9338-E26DE56200C8}" type="presParOf" srcId="{2D7D2AC7-BAAD-4417-AF0F-AD22D62CA9D7}" destId="{8D003146-8B8F-4742-AAD2-9E916925D498}" srcOrd="8" destOrd="0" presId="urn:microsoft.com/office/officeart/2005/8/layout/default"/>
    <dgm:cxn modelId="{47425CF4-2EF2-46D9-A077-CA8FB2CE9438}" type="presParOf" srcId="{2D7D2AC7-BAAD-4417-AF0F-AD22D62CA9D7}" destId="{1364B20B-3EB5-41F3-8A5D-715A40D67A95}" srcOrd="9" destOrd="0" presId="urn:microsoft.com/office/officeart/2005/8/layout/default"/>
    <dgm:cxn modelId="{F848C61A-C132-49F6-89ED-D251D9540AE4}" type="presParOf" srcId="{2D7D2AC7-BAAD-4417-AF0F-AD22D62CA9D7}" destId="{6E7C25C3-DE9A-4829-A957-BE5B0FA2E0B7}" srcOrd="10" destOrd="0" presId="urn:microsoft.com/office/officeart/2005/8/layout/default"/>
    <dgm:cxn modelId="{7DFBD231-D54E-4F8D-9A54-AD731A497E71}" type="presParOf" srcId="{2D7D2AC7-BAAD-4417-AF0F-AD22D62CA9D7}" destId="{5FF01B30-FFB5-404A-861E-997DF917F26F}" srcOrd="11" destOrd="0" presId="urn:microsoft.com/office/officeart/2005/8/layout/default"/>
    <dgm:cxn modelId="{4C9CDEA4-2DB9-46D5-9E41-BF3F94F36201}" type="presParOf" srcId="{2D7D2AC7-BAAD-4417-AF0F-AD22D62CA9D7}" destId="{42D4AAD7-7F22-4116-B545-8128AE12F1BB}" srcOrd="12" destOrd="0" presId="urn:microsoft.com/office/officeart/2005/8/layout/default"/>
    <dgm:cxn modelId="{0EAB0DBC-4AB4-4142-B17E-BDAA96A74ECD}" type="presParOf" srcId="{2D7D2AC7-BAAD-4417-AF0F-AD22D62CA9D7}" destId="{A596E25A-FA27-468D-B54E-44A3067A1AC5}" srcOrd="13" destOrd="0" presId="urn:microsoft.com/office/officeart/2005/8/layout/default"/>
    <dgm:cxn modelId="{8E97C597-5E38-4061-AAB5-86FAB47AC0E5}" type="presParOf" srcId="{2D7D2AC7-BAAD-4417-AF0F-AD22D62CA9D7}" destId="{1D0D33CA-4C4A-4DE2-B7D0-FB5497F664F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F324CD-A823-46A1-9993-1E69BB831D8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DEDC58C-CF3E-4BD3-B006-7FEB25350902}">
      <dgm:prSet/>
      <dgm:spPr>
        <a:ln>
          <a:noFill/>
        </a:ln>
      </dgm:spPr>
      <dgm:t>
        <a:bodyPr/>
        <a:lstStyle/>
        <a:p>
          <a:r>
            <a:rPr lang="en-US" baseline="0" dirty="0"/>
            <a:t>Increased community resources</a:t>
          </a:r>
          <a:endParaRPr lang="en-US" dirty="0"/>
        </a:p>
      </dgm:t>
    </dgm:pt>
    <dgm:pt modelId="{0134F0C4-79B0-4320-9C79-6B3725C21F22}" type="parTrans" cxnId="{CC2D302F-D254-4D8E-8DFD-27DF7933C43D}">
      <dgm:prSet/>
      <dgm:spPr/>
      <dgm:t>
        <a:bodyPr/>
        <a:lstStyle/>
        <a:p>
          <a:endParaRPr lang="en-US"/>
        </a:p>
      </dgm:t>
    </dgm:pt>
    <dgm:pt modelId="{3332795D-C414-49A5-9868-C759BF77CD0C}" type="sibTrans" cxnId="{CC2D302F-D254-4D8E-8DFD-27DF7933C43D}">
      <dgm:prSet/>
      <dgm:spPr/>
      <dgm:t>
        <a:bodyPr/>
        <a:lstStyle/>
        <a:p>
          <a:endParaRPr lang="en-US"/>
        </a:p>
      </dgm:t>
    </dgm:pt>
    <dgm:pt modelId="{18A1B00D-5575-4979-8985-93320078148E}">
      <dgm:prSet/>
      <dgm:spPr>
        <a:ln>
          <a:noFill/>
        </a:ln>
      </dgm:spPr>
      <dgm:t>
        <a:bodyPr/>
        <a:lstStyle/>
        <a:p>
          <a:r>
            <a:rPr lang="en-US" baseline="0"/>
            <a:t>Developed new partnerships</a:t>
          </a:r>
          <a:endParaRPr lang="en-US"/>
        </a:p>
      </dgm:t>
    </dgm:pt>
    <dgm:pt modelId="{A883E959-2AF0-4F25-A51D-07BB56A97638}" type="parTrans" cxnId="{8D40EE03-8B23-406F-8E05-D58A48E4F16D}">
      <dgm:prSet/>
      <dgm:spPr/>
      <dgm:t>
        <a:bodyPr/>
        <a:lstStyle/>
        <a:p>
          <a:endParaRPr lang="en-US"/>
        </a:p>
      </dgm:t>
    </dgm:pt>
    <dgm:pt modelId="{C1E66366-6D15-4923-9DC9-FE18F61CA297}" type="sibTrans" cxnId="{8D40EE03-8B23-406F-8E05-D58A48E4F16D}">
      <dgm:prSet/>
      <dgm:spPr/>
      <dgm:t>
        <a:bodyPr/>
        <a:lstStyle/>
        <a:p>
          <a:endParaRPr lang="en-US"/>
        </a:p>
      </dgm:t>
    </dgm:pt>
    <dgm:pt modelId="{7D179B08-4D34-490E-ABA1-1D1AE0F4F4EC}">
      <dgm:prSet/>
      <dgm:spPr>
        <a:ln>
          <a:noFill/>
        </a:ln>
      </dgm:spPr>
      <dgm:t>
        <a:bodyPr/>
        <a:lstStyle/>
        <a:p>
          <a:r>
            <a:rPr lang="en-US" baseline="0"/>
            <a:t>Positive impact on patrons’ lives</a:t>
          </a:r>
          <a:endParaRPr lang="en-US"/>
        </a:p>
      </dgm:t>
    </dgm:pt>
    <dgm:pt modelId="{BEDAA7EA-5F15-437A-823F-D6CD213033DE}" type="parTrans" cxnId="{7263CEF9-BD7F-4A2E-B7BA-2859768DDE7C}">
      <dgm:prSet/>
      <dgm:spPr/>
      <dgm:t>
        <a:bodyPr/>
        <a:lstStyle/>
        <a:p>
          <a:endParaRPr lang="en-US"/>
        </a:p>
      </dgm:t>
    </dgm:pt>
    <dgm:pt modelId="{D4DEEEC8-0E11-406E-B4B5-DD241444D7A4}" type="sibTrans" cxnId="{7263CEF9-BD7F-4A2E-B7BA-2859768DDE7C}">
      <dgm:prSet/>
      <dgm:spPr/>
      <dgm:t>
        <a:bodyPr/>
        <a:lstStyle/>
        <a:p>
          <a:endParaRPr lang="en-US"/>
        </a:p>
      </dgm:t>
    </dgm:pt>
    <dgm:pt modelId="{0383B42C-01A5-4C80-A35D-244FF8B7442E}">
      <dgm:prSet/>
      <dgm:spPr>
        <a:ln>
          <a:noFill/>
        </a:ln>
      </dgm:spPr>
      <dgm:t>
        <a:bodyPr/>
        <a:lstStyle/>
        <a:p>
          <a:r>
            <a:rPr lang="en-US" baseline="0"/>
            <a:t>Increased community awareness and knowledge</a:t>
          </a:r>
          <a:endParaRPr lang="en-US"/>
        </a:p>
      </dgm:t>
    </dgm:pt>
    <dgm:pt modelId="{4A1607FB-A475-4136-8B0F-6BCBB5BDCE05}" type="parTrans" cxnId="{1F164A12-C76D-4810-AE81-CE38786B7C6E}">
      <dgm:prSet/>
      <dgm:spPr/>
      <dgm:t>
        <a:bodyPr/>
        <a:lstStyle/>
        <a:p>
          <a:endParaRPr lang="en-US"/>
        </a:p>
      </dgm:t>
    </dgm:pt>
    <dgm:pt modelId="{6B16C89A-DD2A-40A5-9E40-90D9160A076F}" type="sibTrans" cxnId="{1F164A12-C76D-4810-AE81-CE38786B7C6E}">
      <dgm:prSet/>
      <dgm:spPr/>
      <dgm:t>
        <a:bodyPr/>
        <a:lstStyle/>
        <a:p>
          <a:endParaRPr lang="en-US"/>
        </a:p>
      </dgm:t>
    </dgm:pt>
    <dgm:pt modelId="{B7313521-8EC7-4A3F-817D-72EBF21B29FB}">
      <dgm:prSet/>
      <dgm:spPr>
        <a:ln>
          <a:noFill/>
        </a:ln>
      </dgm:spPr>
      <dgm:t>
        <a:bodyPr/>
        <a:lstStyle/>
        <a:p>
          <a:r>
            <a:rPr lang="en-US" baseline="0" dirty="0"/>
            <a:t>Reached other libraries and community organizations</a:t>
          </a:r>
          <a:endParaRPr lang="en-US" dirty="0"/>
        </a:p>
      </dgm:t>
    </dgm:pt>
    <dgm:pt modelId="{54E5950E-FC44-471B-869F-EF0C8E7E222B}" type="parTrans" cxnId="{098212F5-BF3A-4C81-AA70-6CC86707613A}">
      <dgm:prSet/>
      <dgm:spPr/>
      <dgm:t>
        <a:bodyPr/>
        <a:lstStyle/>
        <a:p>
          <a:endParaRPr lang="en-US"/>
        </a:p>
      </dgm:t>
    </dgm:pt>
    <dgm:pt modelId="{D987CC15-F299-410B-BCE7-A6F635B66441}" type="sibTrans" cxnId="{098212F5-BF3A-4C81-AA70-6CC86707613A}">
      <dgm:prSet/>
      <dgm:spPr/>
      <dgm:t>
        <a:bodyPr/>
        <a:lstStyle/>
        <a:p>
          <a:endParaRPr lang="en-US"/>
        </a:p>
      </dgm:t>
    </dgm:pt>
    <dgm:pt modelId="{75A4CF7C-CAA7-403A-8E66-0EC941FCB120}">
      <dgm:prSet/>
      <dgm:spPr>
        <a:ln>
          <a:noFill/>
        </a:ln>
      </dgm:spPr>
      <dgm:t>
        <a:bodyPr/>
        <a:lstStyle/>
        <a:p>
          <a:r>
            <a:rPr lang="en-US" baseline="0"/>
            <a:t>Addressed stigma</a:t>
          </a:r>
          <a:endParaRPr lang="en-US"/>
        </a:p>
      </dgm:t>
    </dgm:pt>
    <dgm:pt modelId="{776B9AE5-6693-46D5-AEB3-43769E794C90}" type="parTrans" cxnId="{F750D479-2F4F-47E3-8664-8B8D21C527ED}">
      <dgm:prSet/>
      <dgm:spPr/>
      <dgm:t>
        <a:bodyPr/>
        <a:lstStyle/>
        <a:p>
          <a:endParaRPr lang="en-US"/>
        </a:p>
      </dgm:t>
    </dgm:pt>
    <dgm:pt modelId="{E8289EE2-1E0E-4A29-B715-874DFE8D00E4}" type="sibTrans" cxnId="{F750D479-2F4F-47E3-8664-8B8D21C527ED}">
      <dgm:prSet/>
      <dgm:spPr/>
      <dgm:t>
        <a:bodyPr/>
        <a:lstStyle/>
        <a:p>
          <a:endParaRPr lang="en-US"/>
        </a:p>
      </dgm:t>
    </dgm:pt>
    <dgm:pt modelId="{F2227870-8346-4CB4-BDF6-057EB39AF3B4}">
      <dgm:prSet/>
      <dgm:spPr>
        <a:ln>
          <a:noFill/>
        </a:ln>
      </dgm:spPr>
      <dgm:t>
        <a:bodyPr/>
        <a:lstStyle/>
        <a:p>
          <a:r>
            <a:rPr lang="en-US" baseline="0"/>
            <a:t>Increased positive perception of library</a:t>
          </a:r>
          <a:endParaRPr lang="en-US"/>
        </a:p>
      </dgm:t>
    </dgm:pt>
    <dgm:pt modelId="{876E458A-B8AF-4B6E-BBD0-0496F1654A5D}" type="parTrans" cxnId="{270593F0-B3ED-4A11-A881-A11521309B92}">
      <dgm:prSet/>
      <dgm:spPr/>
      <dgm:t>
        <a:bodyPr/>
        <a:lstStyle/>
        <a:p>
          <a:endParaRPr lang="en-US"/>
        </a:p>
      </dgm:t>
    </dgm:pt>
    <dgm:pt modelId="{03920A80-78A9-43B6-8842-7AAB0E84DE95}" type="sibTrans" cxnId="{270593F0-B3ED-4A11-A881-A11521309B92}">
      <dgm:prSet/>
      <dgm:spPr/>
      <dgm:t>
        <a:bodyPr/>
        <a:lstStyle/>
        <a:p>
          <a:endParaRPr lang="en-US"/>
        </a:p>
      </dgm:t>
    </dgm:pt>
    <dgm:pt modelId="{13B0049E-34FD-4DBD-86B6-66C5250B407B}" type="pres">
      <dgm:prSet presAssocID="{ADF324CD-A823-46A1-9993-1E69BB831D87}" presName="diagram" presStyleCnt="0">
        <dgm:presLayoutVars>
          <dgm:dir/>
          <dgm:resizeHandles val="exact"/>
        </dgm:presLayoutVars>
      </dgm:prSet>
      <dgm:spPr/>
    </dgm:pt>
    <dgm:pt modelId="{B24537CA-F758-4A17-84A0-D2514B35B437}" type="pres">
      <dgm:prSet presAssocID="{2DEDC58C-CF3E-4BD3-B006-7FEB25350902}" presName="node" presStyleLbl="node1" presStyleIdx="0" presStyleCnt="7" custLinFactNeighborY="-55698">
        <dgm:presLayoutVars>
          <dgm:bulletEnabled val="1"/>
        </dgm:presLayoutVars>
      </dgm:prSet>
      <dgm:spPr/>
    </dgm:pt>
    <dgm:pt modelId="{A6E0B958-F61C-442A-AA6B-4ADFCCD02F1C}" type="pres">
      <dgm:prSet presAssocID="{3332795D-C414-49A5-9868-C759BF77CD0C}" presName="sibTrans" presStyleCnt="0"/>
      <dgm:spPr/>
    </dgm:pt>
    <dgm:pt modelId="{18C3244D-4CDE-4BE5-8A34-41987A214DAE}" type="pres">
      <dgm:prSet presAssocID="{18A1B00D-5575-4979-8985-93320078148E}" presName="node" presStyleLbl="node1" presStyleIdx="1" presStyleCnt="7" custLinFactNeighborY="-55698">
        <dgm:presLayoutVars>
          <dgm:bulletEnabled val="1"/>
        </dgm:presLayoutVars>
      </dgm:prSet>
      <dgm:spPr/>
    </dgm:pt>
    <dgm:pt modelId="{F5485DCA-68DA-4D6D-8F90-D40842F4E253}" type="pres">
      <dgm:prSet presAssocID="{C1E66366-6D15-4923-9DC9-FE18F61CA297}" presName="sibTrans" presStyleCnt="0"/>
      <dgm:spPr/>
    </dgm:pt>
    <dgm:pt modelId="{5B27CB77-1716-49BD-86CF-33DA6290F5E1}" type="pres">
      <dgm:prSet presAssocID="{7D179B08-4D34-490E-ABA1-1D1AE0F4F4EC}" presName="node" presStyleLbl="node1" presStyleIdx="2" presStyleCnt="7" custLinFactNeighborY="-55698">
        <dgm:presLayoutVars>
          <dgm:bulletEnabled val="1"/>
        </dgm:presLayoutVars>
      </dgm:prSet>
      <dgm:spPr/>
    </dgm:pt>
    <dgm:pt modelId="{239D1FAD-13E8-4CCF-9002-100CC602DDDC}" type="pres">
      <dgm:prSet presAssocID="{D4DEEEC8-0E11-406E-B4B5-DD241444D7A4}" presName="sibTrans" presStyleCnt="0"/>
      <dgm:spPr/>
    </dgm:pt>
    <dgm:pt modelId="{5202CD49-FD82-4311-8ABC-03A5EB29FE91}" type="pres">
      <dgm:prSet presAssocID="{0383B42C-01A5-4C80-A35D-244FF8B7442E}" presName="node" presStyleLbl="node1" presStyleIdx="3" presStyleCnt="7" custLinFactNeighborY="-55698">
        <dgm:presLayoutVars>
          <dgm:bulletEnabled val="1"/>
        </dgm:presLayoutVars>
      </dgm:prSet>
      <dgm:spPr/>
    </dgm:pt>
    <dgm:pt modelId="{62CBE7BA-D4D3-4707-A92B-1FE2C25B34FE}" type="pres">
      <dgm:prSet presAssocID="{6B16C89A-DD2A-40A5-9E40-90D9160A076F}" presName="sibTrans" presStyleCnt="0"/>
      <dgm:spPr/>
    </dgm:pt>
    <dgm:pt modelId="{435EE3A4-F569-426B-AE9C-08A0385BFD7A}" type="pres">
      <dgm:prSet presAssocID="{B7313521-8EC7-4A3F-817D-72EBF21B29FB}" presName="node" presStyleLbl="node1" presStyleIdx="4" presStyleCnt="7" custLinFactNeighborY="34952">
        <dgm:presLayoutVars>
          <dgm:bulletEnabled val="1"/>
        </dgm:presLayoutVars>
      </dgm:prSet>
      <dgm:spPr/>
    </dgm:pt>
    <dgm:pt modelId="{D4D3B567-AF4A-4DDD-9C3F-0B726A68EF08}" type="pres">
      <dgm:prSet presAssocID="{D987CC15-F299-410B-BCE7-A6F635B66441}" presName="sibTrans" presStyleCnt="0"/>
      <dgm:spPr/>
    </dgm:pt>
    <dgm:pt modelId="{45A55EC2-86D5-4631-B975-4FD25CFF8B71}" type="pres">
      <dgm:prSet presAssocID="{75A4CF7C-CAA7-403A-8E66-0EC941FCB120}" presName="node" presStyleLbl="node1" presStyleIdx="5" presStyleCnt="7" custLinFactNeighborY="34952">
        <dgm:presLayoutVars>
          <dgm:bulletEnabled val="1"/>
        </dgm:presLayoutVars>
      </dgm:prSet>
      <dgm:spPr/>
    </dgm:pt>
    <dgm:pt modelId="{02D63786-3E3B-49C0-9256-4E8AF1D9DFFD}" type="pres">
      <dgm:prSet presAssocID="{E8289EE2-1E0E-4A29-B715-874DFE8D00E4}" presName="sibTrans" presStyleCnt="0"/>
      <dgm:spPr/>
    </dgm:pt>
    <dgm:pt modelId="{4477D02E-76EC-4736-9E63-E2594A51114C}" type="pres">
      <dgm:prSet presAssocID="{F2227870-8346-4CB4-BDF6-057EB39AF3B4}" presName="node" presStyleLbl="node1" presStyleIdx="6" presStyleCnt="7" custLinFactNeighborY="34952">
        <dgm:presLayoutVars>
          <dgm:bulletEnabled val="1"/>
        </dgm:presLayoutVars>
      </dgm:prSet>
      <dgm:spPr/>
    </dgm:pt>
  </dgm:ptLst>
  <dgm:cxnLst>
    <dgm:cxn modelId="{8D40EE03-8B23-406F-8E05-D58A48E4F16D}" srcId="{ADF324CD-A823-46A1-9993-1E69BB831D87}" destId="{18A1B00D-5575-4979-8985-93320078148E}" srcOrd="1" destOrd="0" parTransId="{A883E959-2AF0-4F25-A51D-07BB56A97638}" sibTransId="{C1E66366-6D15-4923-9DC9-FE18F61CA297}"/>
    <dgm:cxn modelId="{1F164A12-C76D-4810-AE81-CE38786B7C6E}" srcId="{ADF324CD-A823-46A1-9993-1E69BB831D87}" destId="{0383B42C-01A5-4C80-A35D-244FF8B7442E}" srcOrd="3" destOrd="0" parTransId="{4A1607FB-A475-4136-8B0F-6BCBB5BDCE05}" sibTransId="{6B16C89A-DD2A-40A5-9E40-90D9160A076F}"/>
    <dgm:cxn modelId="{29CA112F-81E2-46ED-89D8-15786404E07F}" type="presOf" srcId="{7D179B08-4D34-490E-ABA1-1D1AE0F4F4EC}" destId="{5B27CB77-1716-49BD-86CF-33DA6290F5E1}" srcOrd="0" destOrd="0" presId="urn:microsoft.com/office/officeart/2005/8/layout/default"/>
    <dgm:cxn modelId="{CC2D302F-D254-4D8E-8DFD-27DF7933C43D}" srcId="{ADF324CD-A823-46A1-9993-1E69BB831D87}" destId="{2DEDC58C-CF3E-4BD3-B006-7FEB25350902}" srcOrd="0" destOrd="0" parTransId="{0134F0C4-79B0-4320-9C79-6B3725C21F22}" sibTransId="{3332795D-C414-49A5-9868-C759BF77CD0C}"/>
    <dgm:cxn modelId="{5C594437-883C-46A9-901F-C95009781EDE}" type="presOf" srcId="{0383B42C-01A5-4C80-A35D-244FF8B7442E}" destId="{5202CD49-FD82-4311-8ABC-03A5EB29FE91}" srcOrd="0" destOrd="0" presId="urn:microsoft.com/office/officeart/2005/8/layout/default"/>
    <dgm:cxn modelId="{356DE540-F109-4F73-AC4E-6A546204C539}" type="presOf" srcId="{B7313521-8EC7-4A3F-817D-72EBF21B29FB}" destId="{435EE3A4-F569-426B-AE9C-08A0385BFD7A}" srcOrd="0" destOrd="0" presId="urn:microsoft.com/office/officeart/2005/8/layout/default"/>
    <dgm:cxn modelId="{B014DA6D-D741-42AB-AAC1-B6B9AAD23ED7}" type="presOf" srcId="{ADF324CD-A823-46A1-9993-1E69BB831D87}" destId="{13B0049E-34FD-4DBD-86B6-66C5250B407B}" srcOrd="0" destOrd="0" presId="urn:microsoft.com/office/officeart/2005/8/layout/default"/>
    <dgm:cxn modelId="{F750D479-2F4F-47E3-8664-8B8D21C527ED}" srcId="{ADF324CD-A823-46A1-9993-1E69BB831D87}" destId="{75A4CF7C-CAA7-403A-8E66-0EC941FCB120}" srcOrd="5" destOrd="0" parTransId="{776B9AE5-6693-46D5-AEB3-43769E794C90}" sibTransId="{E8289EE2-1E0E-4A29-B715-874DFE8D00E4}"/>
    <dgm:cxn modelId="{3058EC9B-22E5-41FC-BE32-3EDD9EDED08C}" type="presOf" srcId="{18A1B00D-5575-4979-8985-93320078148E}" destId="{18C3244D-4CDE-4BE5-8A34-41987A214DAE}" srcOrd="0" destOrd="0" presId="urn:microsoft.com/office/officeart/2005/8/layout/default"/>
    <dgm:cxn modelId="{ABEDD2D4-2A24-4404-9C10-1926FB2596ED}" type="presOf" srcId="{2DEDC58C-CF3E-4BD3-B006-7FEB25350902}" destId="{B24537CA-F758-4A17-84A0-D2514B35B437}" srcOrd="0" destOrd="0" presId="urn:microsoft.com/office/officeart/2005/8/layout/default"/>
    <dgm:cxn modelId="{B8BAB7D8-9ADF-4873-9732-8E89C996E863}" type="presOf" srcId="{75A4CF7C-CAA7-403A-8E66-0EC941FCB120}" destId="{45A55EC2-86D5-4631-B975-4FD25CFF8B71}" srcOrd="0" destOrd="0" presId="urn:microsoft.com/office/officeart/2005/8/layout/default"/>
    <dgm:cxn modelId="{270593F0-B3ED-4A11-A881-A11521309B92}" srcId="{ADF324CD-A823-46A1-9993-1E69BB831D87}" destId="{F2227870-8346-4CB4-BDF6-057EB39AF3B4}" srcOrd="6" destOrd="0" parTransId="{876E458A-B8AF-4B6E-BBD0-0496F1654A5D}" sibTransId="{03920A80-78A9-43B6-8842-7AAB0E84DE95}"/>
    <dgm:cxn modelId="{D2FDC8F2-5977-4D36-88B7-AD932AC75C7A}" type="presOf" srcId="{F2227870-8346-4CB4-BDF6-057EB39AF3B4}" destId="{4477D02E-76EC-4736-9E63-E2594A51114C}" srcOrd="0" destOrd="0" presId="urn:microsoft.com/office/officeart/2005/8/layout/default"/>
    <dgm:cxn modelId="{098212F5-BF3A-4C81-AA70-6CC86707613A}" srcId="{ADF324CD-A823-46A1-9993-1E69BB831D87}" destId="{B7313521-8EC7-4A3F-817D-72EBF21B29FB}" srcOrd="4" destOrd="0" parTransId="{54E5950E-FC44-471B-869F-EF0C8E7E222B}" sibTransId="{D987CC15-F299-410B-BCE7-A6F635B66441}"/>
    <dgm:cxn modelId="{7263CEF9-BD7F-4A2E-B7BA-2859768DDE7C}" srcId="{ADF324CD-A823-46A1-9993-1E69BB831D87}" destId="{7D179B08-4D34-490E-ABA1-1D1AE0F4F4EC}" srcOrd="2" destOrd="0" parTransId="{BEDAA7EA-5F15-437A-823F-D6CD213033DE}" sibTransId="{D4DEEEC8-0E11-406E-B4B5-DD241444D7A4}"/>
    <dgm:cxn modelId="{3FB0AD6B-12D2-410E-AEF5-31B85CA96C11}" type="presParOf" srcId="{13B0049E-34FD-4DBD-86B6-66C5250B407B}" destId="{B24537CA-F758-4A17-84A0-D2514B35B437}" srcOrd="0" destOrd="0" presId="urn:microsoft.com/office/officeart/2005/8/layout/default"/>
    <dgm:cxn modelId="{5D711D45-FB5D-4C85-8FDF-3AC11D1E680B}" type="presParOf" srcId="{13B0049E-34FD-4DBD-86B6-66C5250B407B}" destId="{A6E0B958-F61C-442A-AA6B-4ADFCCD02F1C}" srcOrd="1" destOrd="0" presId="urn:microsoft.com/office/officeart/2005/8/layout/default"/>
    <dgm:cxn modelId="{A184F77B-16D0-4B6D-9751-E8D9E4547E8B}" type="presParOf" srcId="{13B0049E-34FD-4DBD-86B6-66C5250B407B}" destId="{18C3244D-4CDE-4BE5-8A34-41987A214DAE}" srcOrd="2" destOrd="0" presId="urn:microsoft.com/office/officeart/2005/8/layout/default"/>
    <dgm:cxn modelId="{EA2ACFF3-CC4B-4528-91BF-AA443249DA75}" type="presParOf" srcId="{13B0049E-34FD-4DBD-86B6-66C5250B407B}" destId="{F5485DCA-68DA-4D6D-8F90-D40842F4E253}" srcOrd="3" destOrd="0" presId="urn:microsoft.com/office/officeart/2005/8/layout/default"/>
    <dgm:cxn modelId="{718B2753-9F35-4084-9621-7B9C5DA4C714}" type="presParOf" srcId="{13B0049E-34FD-4DBD-86B6-66C5250B407B}" destId="{5B27CB77-1716-49BD-86CF-33DA6290F5E1}" srcOrd="4" destOrd="0" presId="urn:microsoft.com/office/officeart/2005/8/layout/default"/>
    <dgm:cxn modelId="{0A54FA6A-5ACE-4BA7-80B3-09921C4FAD10}" type="presParOf" srcId="{13B0049E-34FD-4DBD-86B6-66C5250B407B}" destId="{239D1FAD-13E8-4CCF-9002-100CC602DDDC}" srcOrd="5" destOrd="0" presId="urn:microsoft.com/office/officeart/2005/8/layout/default"/>
    <dgm:cxn modelId="{E0BBCE60-7106-41CD-B4A0-E328F5B4BD09}" type="presParOf" srcId="{13B0049E-34FD-4DBD-86B6-66C5250B407B}" destId="{5202CD49-FD82-4311-8ABC-03A5EB29FE91}" srcOrd="6" destOrd="0" presId="urn:microsoft.com/office/officeart/2005/8/layout/default"/>
    <dgm:cxn modelId="{BB75D1F0-4D1C-4991-92ED-7C17C5E58A60}" type="presParOf" srcId="{13B0049E-34FD-4DBD-86B6-66C5250B407B}" destId="{62CBE7BA-D4D3-4707-A92B-1FE2C25B34FE}" srcOrd="7" destOrd="0" presId="urn:microsoft.com/office/officeart/2005/8/layout/default"/>
    <dgm:cxn modelId="{A3940E8B-F2AD-4244-BDD7-730E60B7000E}" type="presParOf" srcId="{13B0049E-34FD-4DBD-86B6-66C5250B407B}" destId="{435EE3A4-F569-426B-AE9C-08A0385BFD7A}" srcOrd="8" destOrd="0" presId="urn:microsoft.com/office/officeart/2005/8/layout/default"/>
    <dgm:cxn modelId="{DC7914DE-512D-4D53-AFEE-B1823046D537}" type="presParOf" srcId="{13B0049E-34FD-4DBD-86B6-66C5250B407B}" destId="{D4D3B567-AF4A-4DDD-9C3F-0B726A68EF08}" srcOrd="9" destOrd="0" presId="urn:microsoft.com/office/officeart/2005/8/layout/default"/>
    <dgm:cxn modelId="{87877520-4A27-4ADC-A5F7-3763B56CA205}" type="presParOf" srcId="{13B0049E-34FD-4DBD-86B6-66C5250B407B}" destId="{45A55EC2-86D5-4631-B975-4FD25CFF8B71}" srcOrd="10" destOrd="0" presId="urn:microsoft.com/office/officeart/2005/8/layout/default"/>
    <dgm:cxn modelId="{7E89F7CD-3472-4A3A-B83C-6571F1C0044B}" type="presParOf" srcId="{13B0049E-34FD-4DBD-86B6-66C5250B407B}" destId="{02D63786-3E3B-49C0-9256-4E8AF1D9DFFD}" srcOrd="11" destOrd="0" presId="urn:microsoft.com/office/officeart/2005/8/layout/default"/>
    <dgm:cxn modelId="{5E412E0D-0996-4447-B6DE-EBC9F298AF7E}" type="presParOf" srcId="{13B0049E-34FD-4DBD-86B6-66C5250B407B}" destId="{4477D02E-76EC-4736-9E63-E2594A51114C}"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BE711E-CD83-483A-BCFB-B74AB3FF8B1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A095509-0D37-4120-BBEA-DF424BA98F76}">
      <dgm:prSet/>
      <dgm:spPr>
        <a:solidFill>
          <a:schemeClr val="accent3"/>
        </a:solidFill>
      </dgm:spPr>
      <dgm:t>
        <a:bodyPr/>
        <a:lstStyle/>
        <a:p>
          <a:pPr algn="ctr"/>
          <a:r>
            <a:rPr lang="en-US" baseline="0"/>
            <a:t>Stigma</a:t>
          </a:r>
          <a:endParaRPr lang="en-US"/>
        </a:p>
      </dgm:t>
    </dgm:pt>
    <dgm:pt modelId="{97534D06-88AB-47C3-A622-16663BCDA4FC}" type="parTrans" cxnId="{9C34308F-5D5A-4573-A8C4-857E0008EF5E}">
      <dgm:prSet/>
      <dgm:spPr/>
      <dgm:t>
        <a:bodyPr/>
        <a:lstStyle/>
        <a:p>
          <a:pPr algn="ctr"/>
          <a:endParaRPr lang="en-US"/>
        </a:p>
      </dgm:t>
    </dgm:pt>
    <dgm:pt modelId="{EE10A454-424F-453F-A56B-BBBCE3555FBE}" type="sibTrans" cxnId="{9C34308F-5D5A-4573-A8C4-857E0008EF5E}">
      <dgm:prSet/>
      <dgm:spPr/>
      <dgm:t>
        <a:bodyPr/>
        <a:lstStyle/>
        <a:p>
          <a:pPr algn="ctr"/>
          <a:endParaRPr lang="en-US"/>
        </a:p>
      </dgm:t>
    </dgm:pt>
    <dgm:pt modelId="{0C57D115-CE81-4DDB-90F5-FE430CA9BB77}" type="pres">
      <dgm:prSet presAssocID="{07BE711E-CD83-483A-BCFB-B74AB3FF8B1D}" presName="linear" presStyleCnt="0">
        <dgm:presLayoutVars>
          <dgm:animLvl val="lvl"/>
          <dgm:resizeHandles val="exact"/>
        </dgm:presLayoutVars>
      </dgm:prSet>
      <dgm:spPr/>
    </dgm:pt>
    <dgm:pt modelId="{6D8467E9-0C74-4460-A21B-B53796DB65CF}" type="pres">
      <dgm:prSet presAssocID="{5A095509-0D37-4120-BBEA-DF424BA98F76}" presName="parentText" presStyleLbl="node1" presStyleIdx="0" presStyleCnt="1">
        <dgm:presLayoutVars>
          <dgm:chMax val="0"/>
          <dgm:bulletEnabled val="1"/>
        </dgm:presLayoutVars>
      </dgm:prSet>
      <dgm:spPr/>
    </dgm:pt>
  </dgm:ptLst>
  <dgm:cxnLst>
    <dgm:cxn modelId="{9C34308F-5D5A-4573-A8C4-857E0008EF5E}" srcId="{07BE711E-CD83-483A-BCFB-B74AB3FF8B1D}" destId="{5A095509-0D37-4120-BBEA-DF424BA98F76}" srcOrd="0" destOrd="0" parTransId="{97534D06-88AB-47C3-A622-16663BCDA4FC}" sibTransId="{EE10A454-424F-453F-A56B-BBBCE3555FBE}"/>
    <dgm:cxn modelId="{313CA2B5-4153-4A1F-953B-B854737EFEEB}" type="presOf" srcId="{5A095509-0D37-4120-BBEA-DF424BA98F76}" destId="{6D8467E9-0C74-4460-A21B-B53796DB65CF}" srcOrd="0" destOrd="0" presId="urn:microsoft.com/office/officeart/2005/8/layout/vList2"/>
    <dgm:cxn modelId="{C35999CB-5AA5-448B-80EE-DD4AC7F570AA}" type="presOf" srcId="{07BE711E-CD83-483A-BCFB-B74AB3FF8B1D}" destId="{0C57D115-CE81-4DDB-90F5-FE430CA9BB77}" srcOrd="0" destOrd="0" presId="urn:microsoft.com/office/officeart/2005/8/layout/vList2"/>
    <dgm:cxn modelId="{B313CAD4-9A85-4D36-990B-AE16143D7F35}" type="presParOf" srcId="{0C57D115-CE81-4DDB-90F5-FE430CA9BB77}" destId="{6D8467E9-0C74-4460-A21B-B53796DB65C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BE711E-CD83-483A-BCFB-B74AB3FF8B1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A095509-0D37-4120-BBEA-DF424BA98F76}">
      <dgm:prSet/>
      <dgm:spPr>
        <a:solidFill>
          <a:schemeClr val="accent3"/>
        </a:solidFill>
      </dgm:spPr>
      <dgm:t>
        <a:bodyPr/>
        <a:lstStyle/>
        <a:p>
          <a:pPr algn="ctr"/>
          <a:r>
            <a:rPr lang="en-US" baseline="0"/>
            <a:t>Stigma</a:t>
          </a:r>
          <a:endParaRPr lang="en-US"/>
        </a:p>
      </dgm:t>
    </dgm:pt>
    <dgm:pt modelId="{97534D06-88AB-47C3-A622-16663BCDA4FC}" type="parTrans" cxnId="{9C34308F-5D5A-4573-A8C4-857E0008EF5E}">
      <dgm:prSet/>
      <dgm:spPr/>
      <dgm:t>
        <a:bodyPr/>
        <a:lstStyle/>
        <a:p>
          <a:pPr algn="ctr"/>
          <a:endParaRPr lang="en-US"/>
        </a:p>
      </dgm:t>
    </dgm:pt>
    <dgm:pt modelId="{EE10A454-424F-453F-A56B-BBBCE3555FBE}" type="sibTrans" cxnId="{9C34308F-5D5A-4573-A8C4-857E0008EF5E}">
      <dgm:prSet/>
      <dgm:spPr/>
      <dgm:t>
        <a:bodyPr/>
        <a:lstStyle/>
        <a:p>
          <a:pPr algn="ctr"/>
          <a:endParaRPr lang="en-US"/>
        </a:p>
      </dgm:t>
    </dgm:pt>
    <dgm:pt modelId="{2263953F-753B-44BB-B7EB-35E35647DE77}">
      <dgm:prSet/>
      <dgm:spPr>
        <a:solidFill>
          <a:schemeClr val="accent4"/>
        </a:solidFill>
      </dgm:spPr>
      <dgm:t>
        <a:bodyPr/>
        <a:lstStyle/>
        <a:p>
          <a:pPr algn="ctr"/>
          <a:r>
            <a:rPr lang="en-US" baseline="0"/>
            <a:t>Funding</a:t>
          </a:r>
          <a:endParaRPr lang="en-US"/>
        </a:p>
      </dgm:t>
    </dgm:pt>
    <dgm:pt modelId="{04C8C5AC-2C6A-4762-8086-26547E4CA18C}" type="parTrans" cxnId="{A8467C51-ECAF-49E9-9A90-B645109F1D58}">
      <dgm:prSet/>
      <dgm:spPr/>
      <dgm:t>
        <a:bodyPr/>
        <a:lstStyle/>
        <a:p>
          <a:pPr algn="ctr"/>
          <a:endParaRPr lang="en-US"/>
        </a:p>
      </dgm:t>
    </dgm:pt>
    <dgm:pt modelId="{1464DAA5-51F5-48B7-ACD5-E37856148DAE}" type="sibTrans" cxnId="{A8467C51-ECAF-49E9-9A90-B645109F1D58}">
      <dgm:prSet/>
      <dgm:spPr/>
      <dgm:t>
        <a:bodyPr/>
        <a:lstStyle/>
        <a:p>
          <a:pPr algn="ctr"/>
          <a:endParaRPr lang="en-US"/>
        </a:p>
      </dgm:t>
    </dgm:pt>
    <dgm:pt modelId="{0C57D115-CE81-4DDB-90F5-FE430CA9BB77}" type="pres">
      <dgm:prSet presAssocID="{07BE711E-CD83-483A-BCFB-B74AB3FF8B1D}" presName="linear" presStyleCnt="0">
        <dgm:presLayoutVars>
          <dgm:animLvl val="lvl"/>
          <dgm:resizeHandles val="exact"/>
        </dgm:presLayoutVars>
      </dgm:prSet>
      <dgm:spPr/>
    </dgm:pt>
    <dgm:pt modelId="{6D8467E9-0C74-4460-A21B-B53796DB65CF}" type="pres">
      <dgm:prSet presAssocID="{5A095509-0D37-4120-BBEA-DF424BA98F76}" presName="parentText" presStyleLbl="node1" presStyleIdx="0" presStyleCnt="2">
        <dgm:presLayoutVars>
          <dgm:chMax val="0"/>
          <dgm:bulletEnabled val="1"/>
        </dgm:presLayoutVars>
      </dgm:prSet>
      <dgm:spPr/>
    </dgm:pt>
    <dgm:pt modelId="{0BC9D48A-9A81-4A41-AF03-EEEFD1653E6E}" type="pres">
      <dgm:prSet presAssocID="{EE10A454-424F-453F-A56B-BBBCE3555FBE}" presName="spacer" presStyleCnt="0"/>
      <dgm:spPr/>
    </dgm:pt>
    <dgm:pt modelId="{FABC6A5F-628D-4415-BA68-A1D704E89081}" type="pres">
      <dgm:prSet presAssocID="{2263953F-753B-44BB-B7EB-35E35647DE77}" presName="parentText" presStyleLbl="node1" presStyleIdx="1" presStyleCnt="2">
        <dgm:presLayoutVars>
          <dgm:chMax val="0"/>
          <dgm:bulletEnabled val="1"/>
        </dgm:presLayoutVars>
      </dgm:prSet>
      <dgm:spPr/>
    </dgm:pt>
  </dgm:ptLst>
  <dgm:cxnLst>
    <dgm:cxn modelId="{A8467C51-ECAF-49E9-9A90-B645109F1D58}" srcId="{07BE711E-CD83-483A-BCFB-B74AB3FF8B1D}" destId="{2263953F-753B-44BB-B7EB-35E35647DE77}" srcOrd="1" destOrd="0" parTransId="{04C8C5AC-2C6A-4762-8086-26547E4CA18C}" sibTransId="{1464DAA5-51F5-48B7-ACD5-E37856148DAE}"/>
    <dgm:cxn modelId="{A840518D-0B17-4513-893E-16EFF0DEEC93}" type="presOf" srcId="{2263953F-753B-44BB-B7EB-35E35647DE77}" destId="{FABC6A5F-628D-4415-BA68-A1D704E89081}" srcOrd="0" destOrd="0" presId="urn:microsoft.com/office/officeart/2005/8/layout/vList2"/>
    <dgm:cxn modelId="{9C34308F-5D5A-4573-A8C4-857E0008EF5E}" srcId="{07BE711E-CD83-483A-BCFB-B74AB3FF8B1D}" destId="{5A095509-0D37-4120-BBEA-DF424BA98F76}" srcOrd="0" destOrd="0" parTransId="{97534D06-88AB-47C3-A622-16663BCDA4FC}" sibTransId="{EE10A454-424F-453F-A56B-BBBCE3555FBE}"/>
    <dgm:cxn modelId="{313CA2B5-4153-4A1F-953B-B854737EFEEB}" type="presOf" srcId="{5A095509-0D37-4120-BBEA-DF424BA98F76}" destId="{6D8467E9-0C74-4460-A21B-B53796DB65CF}" srcOrd="0" destOrd="0" presId="urn:microsoft.com/office/officeart/2005/8/layout/vList2"/>
    <dgm:cxn modelId="{C35999CB-5AA5-448B-80EE-DD4AC7F570AA}" type="presOf" srcId="{07BE711E-CD83-483A-BCFB-B74AB3FF8B1D}" destId="{0C57D115-CE81-4DDB-90F5-FE430CA9BB77}" srcOrd="0" destOrd="0" presId="urn:microsoft.com/office/officeart/2005/8/layout/vList2"/>
    <dgm:cxn modelId="{B313CAD4-9A85-4D36-990B-AE16143D7F35}" type="presParOf" srcId="{0C57D115-CE81-4DDB-90F5-FE430CA9BB77}" destId="{6D8467E9-0C74-4460-A21B-B53796DB65CF}" srcOrd="0" destOrd="0" presId="urn:microsoft.com/office/officeart/2005/8/layout/vList2"/>
    <dgm:cxn modelId="{314A2967-2CC7-4348-8BDE-DF64B8A0D46E}" type="presParOf" srcId="{0C57D115-CE81-4DDB-90F5-FE430CA9BB77}" destId="{0BC9D48A-9A81-4A41-AF03-EEEFD1653E6E}" srcOrd="1" destOrd="0" presId="urn:microsoft.com/office/officeart/2005/8/layout/vList2"/>
    <dgm:cxn modelId="{5DE216C8-0EC7-4CE7-A72F-D06088A115D0}" type="presParOf" srcId="{0C57D115-CE81-4DDB-90F5-FE430CA9BB77}" destId="{FABC6A5F-628D-4415-BA68-A1D704E8908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9295F-07FF-4FEB-B789-2B5A93802E01}">
      <dsp:nvSpPr>
        <dsp:cNvPr id="0" name=""/>
        <dsp:cNvSpPr/>
      </dsp:nvSpPr>
      <dsp:spPr>
        <a:xfrm>
          <a:off x="0" y="348889"/>
          <a:ext cx="8439148" cy="8189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dirty="0"/>
            <a:t>Collect and share knowledge, resources</a:t>
          </a:r>
          <a:endParaRPr lang="en-US" sz="3500" kern="1200" dirty="0"/>
        </a:p>
      </dsp:txBody>
      <dsp:txXfrm>
        <a:off x="39980" y="388869"/>
        <a:ext cx="8359188" cy="739039"/>
      </dsp:txXfrm>
    </dsp:sp>
    <dsp:sp modelId="{0A8C4022-CAA6-480A-B79F-FD4B43436F31}">
      <dsp:nvSpPr>
        <dsp:cNvPr id="0" name=""/>
        <dsp:cNvSpPr/>
      </dsp:nvSpPr>
      <dsp:spPr>
        <a:xfrm>
          <a:off x="0" y="1268689"/>
          <a:ext cx="8439148" cy="8189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Raise awareness among other sectors</a:t>
          </a:r>
          <a:endParaRPr lang="en-US" sz="3500" kern="1200"/>
        </a:p>
      </dsp:txBody>
      <dsp:txXfrm>
        <a:off x="39980" y="1308669"/>
        <a:ext cx="8359188" cy="739039"/>
      </dsp:txXfrm>
    </dsp:sp>
    <dsp:sp modelId="{2D1933B4-126D-43E5-BE8C-7E25390BFCE8}">
      <dsp:nvSpPr>
        <dsp:cNvPr id="0" name=""/>
        <dsp:cNvSpPr/>
      </dsp:nvSpPr>
      <dsp:spPr>
        <a:xfrm>
          <a:off x="0" y="2188489"/>
          <a:ext cx="8439148" cy="8189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Address siloed approaches</a:t>
          </a:r>
          <a:endParaRPr lang="en-US" sz="3500" kern="1200"/>
        </a:p>
      </dsp:txBody>
      <dsp:txXfrm>
        <a:off x="39980" y="2228469"/>
        <a:ext cx="8359188" cy="739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87AE-4DF6-48AC-8928-4527A86E77ED}">
      <dsp:nvSpPr>
        <dsp:cNvPr id="0" name=""/>
        <dsp:cNvSpPr/>
      </dsp:nvSpPr>
      <dsp:spPr>
        <a:xfrm>
          <a:off x="0" y="42349"/>
          <a:ext cx="8439148" cy="748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Case study research</a:t>
          </a:r>
          <a:endParaRPr lang="en-US" sz="3200" kern="1200" dirty="0"/>
        </a:p>
      </dsp:txBody>
      <dsp:txXfrm>
        <a:off x="36553" y="78902"/>
        <a:ext cx="8366042" cy="675694"/>
      </dsp:txXfrm>
    </dsp:sp>
    <dsp:sp modelId="{4D4DF526-8178-4A9F-858E-90F3396C9714}">
      <dsp:nvSpPr>
        <dsp:cNvPr id="0" name=""/>
        <dsp:cNvSpPr/>
      </dsp:nvSpPr>
      <dsp:spPr>
        <a:xfrm>
          <a:off x="0" y="883309"/>
          <a:ext cx="8439148" cy="748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Cross-sector discussions</a:t>
          </a:r>
          <a:endParaRPr lang="en-US" sz="3200" kern="1200" dirty="0"/>
        </a:p>
      </dsp:txBody>
      <dsp:txXfrm>
        <a:off x="36553" y="919862"/>
        <a:ext cx="8366042" cy="675694"/>
      </dsp:txXfrm>
    </dsp:sp>
    <dsp:sp modelId="{A6C909B6-86C8-4742-B0D8-BABCE83E1823}">
      <dsp:nvSpPr>
        <dsp:cNvPr id="0" name=""/>
        <dsp:cNvSpPr/>
      </dsp:nvSpPr>
      <dsp:spPr>
        <a:xfrm>
          <a:off x="0" y="1724269"/>
          <a:ext cx="8439148" cy="748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Call-to-action white paper</a:t>
          </a:r>
          <a:endParaRPr lang="en-US" sz="3200" kern="1200" dirty="0"/>
        </a:p>
      </dsp:txBody>
      <dsp:txXfrm>
        <a:off x="36553" y="1760822"/>
        <a:ext cx="8366042" cy="675694"/>
      </dsp:txXfrm>
    </dsp:sp>
    <dsp:sp modelId="{8BBF139F-BACD-4DEC-8514-0F97821507B6}">
      <dsp:nvSpPr>
        <dsp:cNvPr id="0" name=""/>
        <dsp:cNvSpPr/>
      </dsp:nvSpPr>
      <dsp:spPr>
        <a:xfrm>
          <a:off x="0" y="2565229"/>
          <a:ext cx="8439148" cy="748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Dissemination to the field</a:t>
          </a:r>
          <a:endParaRPr lang="en-US" sz="3200" kern="1200" dirty="0"/>
        </a:p>
      </dsp:txBody>
      <dsp:txXfrm>
        <a:off x="36553" y="2601782"/>
        <a:ext cx="8366042" cy="67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6092E-F0FD-4B5F-B60E-81222CE4F4C8}">
      <dsp:nvSpPr>
        <dsp:cNvPr id="0" name=""/>
        <dsp:cNvSpPr/>
      </dsp:nvSpPr>
      <dsp:spPr>
        <a:xfrm>
          <a:off x="0" y="2942"/>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baseline="0" dirty="0"/>
            <a:t>Health Departments</a:t>
          </a:r>
          <a:r>
            <a:rPr lang="en-US" sz="1800" kern="1200" baseline="0" dirty="0">
              <a:latin typeface="Arial"/>
            </a:rPr>
            <a:t> </a:t>
          </a:r>
          <a:endParaRPr lang="en-US" sz="1800" kern="1200"/>
        </a:p>
      </dsp:txBody>
      <dsp:txXfrm>
        <a:off x="20561" y="23503"/>
        <a:ext cx="6751531" cy="380078"/>
      </dsp:txXfrm>
    </dsp:sp>
    <dsp:sp modelId="{A558BE90-68B7-4025-89C7-7C1CED01224A}">
      <dsp:nvSpPr>
        <dsp:cNvPr id="0" name=""/>
        <dsp:cNvSpPr/>
      </dsp:nvSpPr>
      <dsp:spPr>
        <a:xfrm>
          <a:off x="0" y="42414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 most common partnership, and is also well-aligned with the needs of the crisis</a:t>
          </a:r>
        </a:p>
      </dsp:txBody>
      <dsp:txXfrm>
        <a:off x="0" y="424143"/>
        <a:ext cx="6792653" cy="521640"/>
      </dsp:txXfrm>
    </dsp:sp>
    <dsp:sp modelId="{D9939688-9674-454B-A3AE-DAA66BA245E0}">
      <dsp:nvSpPr>
        <dsp:cNvPr id="0" name=""/>
        <dsp:cNvSpPr/>
      </dsp:nvSpPr>
      <dsp:spPr>
        <a:xfrm>
          <a:off x="0" y="94578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baseline="0" dirty="0"/>
            <a:t>Recovery Court</a:t>
          </a:r>
          <a:r>
            <a:rPr lang="en-US" sz="1800" kern="1200" baseline="0" dirty="0">
              <a:latin typeface="Arial"/>
            </a:rPr>
            <a:t> </a:t>
          </a:r>
          <a:endParaRPr lang="en-US" sz="1800" kern="1200" dirty="0"/>
        </a:p>
      </dsp:txBody>
      <dsp:txXfrm>
        <a:off x="20561" y="966344"/>
        <a:ext cx="6751531" cy="380078"/>
      </dsp:txXfrm>
    </dsp:sp>
    <dsp:sp modelId="{5B396B0B-9275-4DD7-83BF-FD9BB458D948}">
      <dsp:nvSpPr>
        <dsp:cNvPr id="0" name=""/>
        <dsp:cNvSpPr/>
      </dsp:nvSpPr>
      <dsp:spPr>
        <a:xfrm>
          <a:off x="0" y="136698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focused on improving the lives of individuals who were in prison on drug offenses</a:t>
          </a:r>
        </a:p>
      </dsp:txBody>
      <dsp:txXfrm>
        <a:off x="0" y="1366983"/>
        <a:ext cx="6792653" cy="521640"/>
      </dsp:txXfrm>
    </dsp:sp>
    <dsp:sp modelId="{BD70135B-0B27-4B12-B84E-5D3FBA604DFF}">
      <dsp:nvSpPr>
        <dsp:cNvPr id="0" name=""/>
        <dsp:cNvSpPr/>
      </dsp:nvSpPr>
      <dsp:spPr>
        <a:xfrm>
          <a:off x="0" y="188862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t>Non-profit organizations</a:t>
          </a:r>
          <a:endParaRPr lang="en-US" sz="1800" kern="1200" dirty="0"/>
        </a:p>
      </dsp:txBody>
      <dsp:txXfrm>
        <a:off x="20561" y="1909184"/>
        <a:ext cx="6751531" cy="380078"/>
      </dsp:txXfrm>
    </dsp:sp>
    <dsp:sp modelId="{59C867CA-939D-4B63-8B04-781DB6107BC2}">
      <dsp:nvSpPr>
        <dsp:cNvPr id="0" name=""/>
        <dsp:cNvSpPr/>
      </dsp:nvSpPr>
      <dsp:spPr>
        <a:xfrm>
          <a:off x="0" y="2309823"/>
          <a:ext cx="6792653"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Recovery Institute, places peer navigators </a:t>
          </a:r>
          <a:r>
            <a:rPr lang="en-US" sz="1800" kern="1200" dirty="0">
              <a:latin typeface="Arial"/>
            </a:rPr>
            <a:t>into</a:t>
          </a:r>
          <a:r>
            <a:rPr lang="en-US" sz="1800" kern="1200" dirty="0"/>
            <a:t> the community</a:t>
          </a:r>
        </a:p>
        <a:p>
          <a:pPr marL="171450" lvl="1" indent="-171450" algn="l" defTabSz="800100">
            <a:lnSpc>
              <a:spcPct val="90000"/>
            </a:lnSpc>
            <a:spcBef>
              <a:spcPct val="0"/>
            </a:spcBef>
            <a:spcAft>
              <a:spcPct val="20000"/>
            </a:spcAft>
            <a:buChar char="•"/>
          </a:pPr>
          <a:r>
            <a:rPr lang="en-US" sz="1800" kern="1200" dirty="0"/>
            <a:t>Utah Naloxone, gets overdose antidote, naloxone, in the community</a:t>
          </a:r>
        </a:p>
      </dsp:txBody>
      <dsp:txXfrm>
        <a:off x="0" y="2309823"/>
        <a:ext cx="6792653" cy="819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D9FD9-2029-451E-A292-151E44F4CC2D}">
      <dsp:nvSpPr>
        <dsp:cNvPr id="0" name=""/>
        <dsp:cNvSpPr/>
      </dsp:nvSpPr>
      <dsp:spPr>
        <a:xfrm>
          <a:off x="2550" y="362920"/>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Naloxone training, staff and patrons</a:t>
          </a:r>
          <a:endParaRPr lang="en-US" sz="1800" kern="1200"/>
        </a:p>
      </dsp:txBody>
      <dsp:txXfrm>
        <a:off x="2550" y="362920"/>
        <a:ext cx="2023490" cy="1214094"/>
      </dsp:txXfrm>
    </dsp:sp>
    <dsp:sp modelId="{1175B16F-0945-4B23-8413-AFAD3DA2ACB3}">
      <dsp:nvSpPr>
        <dsp:cNvPr id="0" name=""/>
        <dsp:cNvSpPr/>
      </dsp:nvSpPr>
      <dsp:spPr>
        <a:xfrm>
          <a:off x="2228390" y="362920"/>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Community reads and author talks</a:t>
          </a:r>
          <a:endParaRPr lang="en-US" sz="1800" kern="1200" dirty="0"/>
        </a:p>
      </dsp:txBody>
      <dsp:txXfrm>
        <a:off x="2228390" y="362920"/>
        <a:ext cx="2023490" cy="1214094"/>
      </dsp:txXfrm>
    </dsp:sp>
    <dsp:sp modelId="{5C55D4BB-D7C5-4D82-B2F6-EB8FC478E0B6}">
      <dsp:nvSpPr>
        <dsp:cNvPr id="0" name=""/>
        <dsp:cNvSpPr/>
      </dsp:nvSpPr>
      <dsp:spPr>
        <a:xfrm>
          <a:off x="4454229" y="362920"/>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Changes to physical layouts in bathrooms</a:t>
          </a:r>
          <a:endParaRPr lang="en-US" sz="1800" kern="1200"/>
        </a:p>
      </dsp:txBody>
      <dsp:txXfrm>
        <a:off x="4454229" y="362920"/>
        <a:ext cx="2023490" cy="1214094"/>
      </dsp:txXfrm>
    </dsp:sp>
    <dsp:sp modelId="{EF7D8B2A-3EC8-4BDF-ADEC-98A198A2D059}">
      <dsp:nvSpPr>
        <dsp:cNvPr id="0" name=""/>
        <dsp:cNvSpPr/>
      </dsp:nvSpPr>
      <dsp:spPr>
        <a:xfrm>
          <a:off x="6680068" y="362920"/>
          <a:ext cx="2023490" cy="12140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Peer navigators</a:t>
          </a:r>
          <a:endParaRPr lang="en-US" sz="1800" kern="1200"/>
        </a:p>
      </dsp:txBody>
      <dsp:txXfrm>
        <a:off x="6680068" y="362920"/>
        <a:ext cx="2023490" cy="1214094"/>
      </dsp:txXfrm>
    </dsp:sp>
    <dsp:sp modelId="{8D003146-8B8F-4742-AAD2-9E916925D498}">
      <dsp:nvSpPr>
        <dsp:cNvPr id="0" name=""/>
        <dsp:cNvSpPr/>
      </dsp:nvSpPr>
      <dsp:spPr>
        <a:xfrm>
          <a:off x="2550" y="1779363"/>
          <a:ext cx="2023490" cy="12140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Deterra disposal bags</a:t>
          </a:r>
          <a:endParaRPr lang="en-US" sz="1800" kern="1200"/>
        </a:p>
      </dsp:txBody>
      <dsp:txXfrm>
        <a:off x="2550" y="1779363"/>
        <a:ext cx="2023490" cy="1214094"/>
      </dsp:txXfrm>
    </dsp:sp>
    <dsp:sp modelId="{6E7C25C3-DE9A-4829-A957-BE5B0FA2E0B7}">
      <dsp:nvSpPr>
        <dsp:cNvPr id="0" name=""/>
        <dsp:cNvSpPr/>
      </dsp:nvSpPr>
      <dsp:spPr>
        <a:xfrm>
          <a:off x="2228390" y="1779363"/>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Recovery Court</a:t>
          </a:r>
          <a:endParaRPr lang="en-US" sz="1800" kern="1200"/>
        </a:p>
      </dsp:txBody>
      <dsp:txXfrm>
        <a:off x="2228390" y="1779363"/>
        <a:ext cx="2023490" cy="1214094"/>
      </dsp:txXfrm>
    </dsp:sp>
    <dsp:sp modelId="{42D4AAD7-7F22-4116-B545-8128AE12F1BB}">
      <dsp:nvSpPr>
        <dsp:cNvPr id="0" name=""/>
        <dsp:cNvSpPr/>
      </dsp:nvSpPr>
      <dsp:spPr>
        <a:xfrm>
          <a:off x="4454229" y="1779363"/>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Awareness and information campaigns</a:t>
          </a:r>
          <a:endParaRPr lang="en-US" sz="1800" kern="1200"/>
        </a:p>
      </dsp:txBody>
      <dsp:txXfrm>
        <a:off x="4454229" y="1779363"/>
        <a:ext cx="2023490" cy="1214094"/>
      </dsp:txXfrm>
    </dsp:sp>
    <dsp:sp modelId="{1D0D33CA-4C4A-4DE2-B7D0-FB5497F664FC}">
      <dsp:nvSpPr>
        <dsp:cNvPr id="0" name=""/>
        <dsp:cNvSpPr/>
      </dsp:nvSpPr>
      <dsp:spPr>
        <a:xfrm>
          <a:off x="6680068" y="1779363"/>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Mental health and substance abuse related health programming</a:t>
          </a:r>
          <a:endParaRPr lang="en-US" sz="1800" kern="1200"/>
        </a:p>
      </dsp:txBody>
      <dsp:txXfrm>
        <a:off x="6680068" y="1779363"/>
        <a:ext cx="2023490" cy="1214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537CA-F758-4A17-84A0-D2514B35B437}">
      <dsp:nvSpPr>
        <dsp:cNvPr id="0" name=""/>
        <dsp:cNvSpPr/>
      </dsp:nvSpPr>
      <dsp:spPr>
        <a:xfrm>
          <a:off x="2472" y="0"/>
          <a:ext cx="1961442" cy="1176865"/>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Increased community resources</a:t>
          </a:r>
          <a:endParaRPr lang="en-US" sz="1900" kern="1200" dirty="0"/>
        </a:p>
      </dsp:txBody>
      <dsp:txXfrm>
        <a:off x="2472" y="0"/>
        <a:ext cx="1961442" cy="1176865"/>
      </dsp:txXfrm>
    </dsp:sp>
    <dsp:sp modelId="{18C3244D-4CDE-4BE5-8A34-41987A214DAE}">
      <dsp:nvSpPr>
        <dsp:cNvPr id="0" name=""/>
        <dsp:cNvSpPr/>
      </dsp:nvSpPr>
      <dsp:spPr>
        <a:xfrm>
          <a:off x="2160059" y="0"/>
          <a:ext cx="1961442" cy="1176865"/>
        </a:xfrm>
        <a:prstGeom prst="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Developed new partnerships</a:t>
          </a:r>
          <a:endParaRPr lang="en-US" sz="1900" kern="1200"/>
        </a:p>
      </dsp:txBody>
      <dsp:txXfrm>
        <a:off x="2160059" y="0"/>
        <a:ext cx="1961442" cy="1176865"/>
      </dsp:txXfrm>
    </dsp:sp>
    <dsp:sp modelId="{5B27CB77-1716-49BD-86CF-33DA6290F5E1}">
      <dsp:nvSpPr>
        <dsp:cNvPr id="0" name=""/>
        <dsp:cNvSpPr/>
      </dsp:nvSpPr>
      <dsp:spPr>
        <a:xfrm>
          <a:off x="4317646" y="0"/>
          <a:ext cx="1961442" cy="1176865"/>
        </a:xfrm>
        <a:prstGeom prst="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Positive impact on patrons’ lives</a:t>
          </a:r>
          <a:endParaRPr lang="en-US" sz="1900" kern="1200"/>
        </a:p>
      </dsp:txBody>
      <dsp:txXfrm>
        <a:off x="4317646" y="0"/>
        <a:ext cx="1961442" cy="1176865"/>
      </dsp:txXfrm>
    </dsp:sp>
    <dsp:sp modelId="{5202CD49-FD82-4311-8ABC-03A5EB29FE91}">
      <dsp:nvSpPr>
        <dsp:cNvPr id="0" name=""/>
        <dsp:cNvSpPr/>
      </dsp:nvSpPr>
      <dsp:spPr>
        <a:xfrm>
          <a:off x="6475232" y="0"/>
          <a:ext cx="1961442" cy="1176865"/>
        </a:xfrm>
        <a:prstGeom prst="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Increased community awareness and knowledge</a:t>
          </a:r>
          <a:endParaRPr lang="en-US" sz="1900" kern="1200"/>
        </a:p>
      </dsp:txBody>
      <dsp:txXfrm>
        <a:off x="6475232" y="0"/>
        <a:ext cx="1961442" cy="1176865"/>
      </dsp:txXfrm>
    </dsp:sp>
    <dsp:sp modelId="{435EE3A4-F569-426B-AE9C-08A0385BFD7A}">
      <dsp:nvSpPr>
        <dsp:cNvPr id="0" name=""/>
        <dsp:cNvSpPr/>
      </dsp:nvSpPr>
      <dsp:spPr>
        <a:xfrm>
          <a:off x="1081265" y="2179512"/>
          <a:ext cx="1961442" cy="1176865"/>
        </a:xfrm>
        <a:prstGeom prst="rect">
          <a:avLst/>
        </a:prstGeom>
        <a:solidFill>
          <a:schemeClr val="accent6">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Reached other libraries and community organizations</a:t>
          </a:r>
          <a:endParaRPr lang="en-US" sz="1900" kern="1200" dirty="0"/>
        </a:p>
      </dsp:txBody>
      <dsp:txXfrm>
        <a:off x="1081265" y="2179512"/>
        <a:ext cx="1961442" cy="1176865"/>
      </dsp:txXfrm>
    </dsp:sp>
    <dsp:sp modelId="{45A55EC2-86D5-4631-B975-4FD25CFF8B71}">
      <dsp:nvSpPr>
        <dsp:cNvPr id="0" name=""/>
        <dsp:cNvSpPr/>
      </dsp:nvSpPr>
      <dsp:spPr>
        <a:xfrm>
          <a:off x="3238852" y="2179512"/>
          <a:ext cx="1961442" cy="1176865"/>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Addressed stigma</a:t>
          </a:r>
          <a:endParaRPr lang="en-US" sz="1900" kern="1200"/>
        </a:p>
      </dsp:txBody>
      <dsp:txXfrm>
        <a:off x="3238852" y="2179512"/>
        <a:ext cx="1961442" cy="1176865"/>
      </dsp:txXfrm>
    </dsp:sp>
    <dsp:sp modelId="{4477D02E-76EC-4736-9E63-E2594A51114C}">
      <dsp:nvSpPr>
        <dsp:cNvPr id="0" name=""/>
        <dsp:cNvSpPr/>
      </dsp:nvSpPr>
      <dsp:spPr>
        <a:xfrm>
          <a:off x="5396439" y="2179512"/>
          <a:ext cx="1961442" cy="1176865"/>
        </a:xfrm>
        <a:prstGeom prst="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Increased positive perception of library</a:t>
          </a:r>
          <a:endParaRPr lang="en-US" sz="1900" kern="1200"/>
        </a:p>
      </dsp:txBody>
      <dsp:txXfrm>
        <a:off x="5396439" y="2179512"/>
        <a:ext cx="1961442" cy="1176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67E9-0C74-4460-A21B-B53796DB65CF}">
      <dsp:nvSpPr>
        <dsp:cNvPr id="0" name=""/>
        <dsp:cNvSpPr/>
      </dsp:nvSpPr>
      <dsp:spPr>
        <a:xfrm>
          <a:off x="0" y="917689"/>
          <a:ext cx="8439148" cy="152100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baseline="0"/>
            <a:t>Stigma</a:t>
          </a:r>
          <a:endParaRPr lang="en-US" sz="6500" kern="1200"/>
        </a:p>
      </dsp:txBody>
      <dsp:txXfrm>
        <a:off x="74249" y="991938"/>
        <a:ext cx="8290650" cy="1372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67E9-0C74-4460-A21B-B53796DB65CF}">
      <dsp:nvSpPr>
        <dsp:cNvPr id="0" name=""/>
        <dsp:cNvSpPr/>
      </dsp:nvSpPr>
      <dsp:spPr>
        <a:xfrm>
          <a:off x="0" y="63588"/>
          <a:ext cx="8439148" cy="152100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baseline="0"/>
            <a:t>Stigma</a:t>
          </a:r>
          <a:endParaRPr lang="en-US" sz="6500" kern="1200"/>
        </a:p>
      </dsp:txBody>
      <dsp:txXfrm>
        <a:off x="74249" y="137837"/>
        <a:ext cx="8290650" cy="1372502"/>
      </dsp:txXfrm>
    </dsp:sp>
    <dsp:sp modelId="{FABC6A5F-628D-4415-BA68-A1D704E89081}">
      <dsp:nvSpPr>
        <dsp:cNvPr id="0" name=""/>
        <dsp:cNvSpPr/>
      </dsp:nvSpPr>
      <dsp:spPr>
        <a:xfrm>
          <a:off x="0" y="1771789"/>
          <a:ext cx="8439148" cy="152100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baseline="0"/>
            <a:t>Funding</a:t>
          </a:r>
          <a:endParaRPr lang="en-US" sz="6500" kern="1200"/>
        </a:p>
      </dsp:txBody>
      <dsp:txXfrm>
        <a:off x="74249" y="1846038"/>
        <a:ext cx="8290650"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11/19/2019</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3A310B1A-B3D0-440C-A7B8-92F70546B91D}" type="datetimeFigureOut">
              <a:rPr lang="en-US" smtClean="0"/>
              <a:t>11/19/2019</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3B680349-3BEF-4278-8301-0A6158E9A280}" type="slidenum">
              <a:rPr lang="en-US" smtClean="0"/>
              <a:t>‹#›</a:t>
            </a:fld>
            <a:endParaRPr lang="en-US"/>
          </a:p>
        </p:txBody>
      </p:sp>
    </p:spTree>
    <p:extLst>
      <p:ext uri="{BB962C8B-B14F-4D97-AF65-F5344CB8AC3E}">
        <p14:creationId xmlns:p14="http://schemas.microsoft.com/office/powerpoint/2010/main" val="44358393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borisbaldinger/15222127749%20by%20Boris%20Baldinger%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mmwr/volumes/67/wr/mm675152e1.htm?s_cid=mm675152e1_w#suggestedcit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dc.gov/drugoverdose/data/statedeaths.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a:t>
            </a:fld>
            <a:endParaRPr lang="en-US"/>
          </a:p>
        </p:txBody>
      </p:sp>
    </p:spTree>
    <p:extLst>
      <p:ext uri="{BB962C8B-B14F-4D97-AF65-F5344CB8AC3E}">
        <p14:creationId xmlns:p14="http://schemas.microsoft.com/office/powerpoint/2010/main" val="145119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871" rtl="0" eaLnBrk="1" fontAlgn="auto" latinLnBrk="0" hangingPunct="1">
              <a:lnSpc>
                <a:spcPct val="100000"/>
              </a:lnSpc>
              <a:spcBef>
                <a:spcPts val="0"/>
              </a:spcBef>
              <a:spcAft>
                <a:spcPts val="0"/>
              </a:spcAft>
              <a:buClrTx/>
              <a:buSzTx/>
              <a:buFontTx/>
              <a:buNone/>
              <a:tabLst/>
              <a:defRPr/>
            </a:pPr>
            <a:r>
              <a:rPr lang="en-US" dirty="0"/>
              <a:t>From this webinar, OCLC and PLA decided that we needed to and wanted to do more to address these concerns in the community, so we developed a research and programming proposal, which was funded by an IMLS National Leadership Grant this past summer. The title of the project is “Libraries Respond to the Opioid Crisis with their Communities” and it runs through the end of 2019. This project combines the expertise and capacity of OCLC’s Research division, the free and open learning platform of OCLC’s WebJunction platform, the advocacy and policy capacities of PLA, and the reach and network of both organizations.</a:t>
            </a:r>
          </a:p>
          <a:p>
            <a:pPr defTabSz="932871">
              <a:defRPr/>
            </a:pPr>
            <a:endParaRPr lang="en-US"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10</a:t>
            </a:fld>
            <a:endParaRPr lang="en-US"/>
          </a:p>
        </p:txBody>
      </p:sp>
    </p:spTree>
    <p:extLst>
      <p:ext uri="{BB962C8B-B14F-4D97-AF65-F5344CB8AC3E}">
        <p14:creationId xmlns:p14="http://schemas.microsoft.com/office/powerpoint/2010/main" val="376665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This project has three overarching goals.</a:t>
            </a:r>
          </a:p>
          <a:p>
            <a:pPr defTabSz="932871">
              <a:defRPr/>
            </a:pPr>
            <a:endParaRPr lang="en-US" dirty="0"/>
          </a:p>
          <a:p>
            <a:pPr defTabSz="932871">
              <a:defRPr/>
            </a:pPr>
            <a:r>
              <a:rPr lang="en-US" dirty="0"/>
              <a:t>The first is that we want to help public library directors and staff to make informed decisions about strategies, policies, and activities. Taking what we learn from the experiences of others and then promoting their lessons learned to strengthen the efforts of others. </a:t>
            </a:r>
          </a:p>
          <a:p>
            <a:pPr defTabSz="932871">
              <a:defRPr/>
            </a:pPr>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r>
              <a:rPr lang="en-US" dirty="0"/>
              <a:t>Second, Despite the news media stories about libraries and opioids, libraries are still largely overlooked when it comes to organizing city-wide responses to the issue. The project aims to raise awareness among the key sectors and organizations involved in formulating strategies and interventions that public libraries are a key local partner.</a:t>
            </a:r>
          </a:p>
          <a:p>
            <a:pPr defTabSz="932871">
              <a:defRPr/>
            </a:pPr>
            <a:endParaRPr lang="en-US" dirty="0"/>
          </a:p>
          <a:p>
            <a:pPr defTabSz="932871">
              <a:defRPr/>
            </a:pPr>
            <a:r>
              <a:rPr lang="en-US" dirty="0"/>
              <a:t>And finally, for issues that are as broad and complex as opioid epidemic,  a library trying to “go it alone” might work in some cases, but partnerships and collaboration can help extend resources and impact further, faster. So this project was designed to highlight strategies that take libraries out of their siloes and visibly working with community partners to achieve aligned outcomes.  The development of relationships and infrastructure that can support changes and needs is something that can live well beyond a single project or activity. How do we invest in infrastructure that can benefit us in the years to come?</a:t>
            </a:r>
          </a:p>
          <a:p>
            <a:pPr defTabSz="932871">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11</a:t>
            </a:fld>
            <a:endParaRPr lang="en-US"/>
          </a:p>
        </p:txBody>
      </p:sp>
    </p:spTree>
    <p:extLst>
      <p:ext uri="{BB962C8B-B14F-4D97-AF65-F5344CB8AC3E}">
        <p14:creationId xmlns:p14="http://schemas.microsoft.com/office/powerpoint/2010/main" val="235016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consists of four main deliverables, listed here. Today I’ll share some of these activities and what the project team is discovering along the way.</a:t>
            </a:r>
          </a:p>
        </p:txBody>
      </p:sp>
      <p:sp>
        <p:nvSpPr>
          <p:cNvPr id="4" name="Slide Number Placeholder 3"/>
          <p:cNvSpPr>
            <a:spLocks noGrp="1"/>
          </p:cNvSpPr>
          <p:nvPr>
            <p:ph type="sldNum" sz="quarter" idx="10"/>
          </p:nvPr>
        </p:nvSpPr>
        <p:spPr/>
        <p:txBody>
          <a:bodyPr/>
          <a:lstStyle/>
          <a:p>
            <a:fld id="{3B680349-3BEF-4278-8301-0A6158E9A280}" type="slidenum">
              <a:rPr lang="en-US" smtClean="0"/>
              <a:t>12</a:t>
            </a:fld>
            <a:endParaRPr lang="en-US"/>
          </a:p>
        </p:txBody>
      </p:sp>
    </p:spTree>
    <p:extLst>
      <p:ext uri="{BB962C8B-B14F-4D97-AF65-F5344CB8AC3E}">
        <p14:creationId xmlns:p14="http://schemas.microsoft.com/office/powerpoint/2010/main" val="287266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came from interviews that we conducted recently with libraries and the community partners in our work to create a series of case studies addressing the opioid issue. At the core of this problem is the fact that people in our communities are dying from opioid overdoses. And that concern is something that we have heard as we embarked on the journey for this project. And there is also the impact that this has on the family and friends – the people who love this person who is dealing with substance misuse, or who has died from an overdose. </a:t>
            </a:r>
          </a:p>
          <a:p>
            <a:endParaRPr lang="en-US" dirty="0"/>
          </a:p>
          <a:p>
            <a:r>
              <a:rPr lang="en-US" dirty="0"/>
              <a:t>This is truly a community-wide problem and it requires community-wide responses.</a:t>
            </a:r>
          </a:p>
        </p:txBody>
      </p:sp>
      <p:sp>
        <p:nvSpPr>
          <p:cNvPr id="4" name="Slide Number Placeholder 3"/>
          <p:cNvSpPr>
            <a:spLocks noGrp="1"/>
          </p:cNvSpPr>
          <p:nvPr>
            <p:ph type="sldNum" sz="quarter" idx="5"/>
          </p:nvPr>
        </p:nvSpPr>
        <p:spPr/>
        <p:txBody>
          <a:bodyPr/>
          <a:lstStyle/>
          <a:p>
            <a:fld id="{3B680349-3BEF-4278-8301-0A6158E9A280}" type="slidenum">
              <a:rPr lang="en-US" smtClean="0"/>
              <a:t>13</a:t>
            </a:fld>
            <a:endParaRPr lang="en-US"/>
          </a:p>
        </p:txBody>
      </p:sp>
    </p:spTree>
    <p:extLst>
      <p:ext uri="{BB962C8B-B14F-4D97-AF65-F5344CB8AC3E}">
        <p14:creationId xmlns:p14="http://schemas.microsoft.com/office/powerpoint/2010/main" val="2332917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14</a:t>
            </a:fld>
            <a:endParaRPr lang="en-US"/>
          </a:p>
        </p:txBody>
      </p:sp>
    </p:spTree>
    <p:extLst>
      <p:ext uri="{BB962C8B-B14F-4D97-AF65-F5344CB8AC3E}">
        <p14:creationId xmlns:p14="http://schemas.microsoft.com/office/powerpoint/2010/main" val="115243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describe how we developed the case studies that were the first deliverable of the grant project. We’ve completed all of the data collection and will be publishing both the case studies and the summary report findings later this month. </a:t>
            </a:r>
          </a:p>
          <a:p>
            <a:endParaRPr lang="en-US" dirty="0"/>
          </a:p>
          <a:p>
            <a:r>
              <a:rPr lang="en-US" dirty="0"/>
              <a:t>Case study research enables in-depth data to be gathered “for the purpose of learning more about an unknown or poorly understood situation.”</a:t>
            </a:r>
            <a:r>
              <a:rPr lang="en-US" baseline="30000" dirty="0"/>
              <a:t>   </a:t>
            </a:r>
            <a:r>
              <a:rPr lang="en-US" baseline="0" dirty="0"/>
              <a:t>For this project, we </a:t>
            </a:r>
            <a:r>
              <a:rPr lang="en-US" dirty="0"/>
              <a:t>explored the local conditions that led to the library responding to the opioid crisis with community partners; how and with whom the response has been implemented; what the results have been and how those have been measured; what have been the experiences along the way; and what challenges, needs, and opportunities remain. </a:t>
            </a:r>
          </a:p>
        </p:txBody>
      </p:sp>
      <p:sp>
        <p:nvSpPr>
          <p:cNvPr id="4" name="Slide Number Placeholder 3"/>
          <p:cNvSpPr>
            <a:spLocks noGrp="1"/>
          </p:cNvSpPr>
          <p:nvPr>
            <p:ph type="sldNum" sz="quarter" idx="5"/>
          </p:nvPr>
        </p:nvSpPr>
        <p:spPr/>
        <p:txBody>
          <a:bodyPr/>
          <a:lstStyle/>
          <a:p>
            <a:fld id="{3B680349-3BEF-4278-8301-0A6158E9A280}" type="slidenum">
              <a:rPr lang="en-US" smtClean="0"/>
              <a:t>15</a:t>
            </a:fld>
            <a:endParaRPr lang="en-US"/>
          </a:p>
        </p:txBody>
      </p:sp>
    </p:spTree>
    <p:extLst>
      <p:ext uri="{BB962C8B-B14F-4D97-AF65-F5344CB8AC3E}">
        <p14:creationId xmlns:p14="http://schemas.microsoft.com/office/powerpoint/2010/main" val="115745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libraries across the country that are doing some form of opioid-related programming, but we were looking for diversity in both the types of programming and the communities that they serve. This slides shows some of the factors we looked at when selecting communities to study.</a:t>
            </a:r>
          </a:p>
          <a:p>
            <a:endParaRPr lang="en-US" dirty="0"/>
          </a:p>
        </p:txBody>
      </p:sp>
      <p:sp>
        <p:nvSpPr>
          <p:cNvPr id="4" name="Slide Number Placeholder 3"/>
          <p:cNvSpPr>
            <a:spLocks noGrp="1"/>
          </p:cNvSpPr>
          <p:nvPr>
            <p:ph type="sldNum" sz="quarter" idx="5"/>
          </p:nvPr>
        </p:nvSpPr>
        <p:spPr/>
        <p:txBody>
          <a:bodyPr/>
          <a:lstStyle/>
          <a:p>
            <a:pPr defTabSz="466435">
              <a:defRPr/>
            </a:pPr>
            <a:fld id="{E6876A98-7232-459B-BF51-3E33D5E156A7}" type="slidenum">
              <a:rPr lang="en-US">
                <a:solidFill>
                  <a:prstClr val="black"/>
                </a:solidFill>
                <a:latin typeface="Calibri" panose="020F0502020204030204"/>
              </a:rPr>
              <a:pPr defTabSz="466435">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6520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reach of this epidemic is deep – and in many cases devastating. One of the data points that we used in our research to understand the communities that we were considering for the research was a tool from Centers for Disease Control – the CDC which shows County Prescribing Rates for opioids. The lighter colors on the map show rates of less than 57 prescriptions for every 100 people. The darkest color are rates above 112 prescriptions per 100. </a:t>
            </a:r>
          </a:p>
          <a:p>
            <a:endParaRPr lang="en-US" dirty="0"/>
          </a:p>
          <a:p>
            <a:r>
              <a:rPr lang="en-US" dirty="0"/>
              <a:t>This information can sometimes be helpful when talk to your board or stakeholders about community concerns and issues. But, our research also took us to places with lower prescribing rates and in affluent communities. They still acknowledge that there is an issue impacting the community and that it’s an issue that the library can help to support around information and resources. </a:t>
            </a:r>
          </a:p>
        </p:txBody>
      </p:sp>
      <p:sp>
        <p:nvSpPr>
          <p:cNvPr id="4" name="Slide Number Placeholder 3"/>
          <p:cNvSpPr>
            <a:spLocks noGrp="1"/>
          </p:cNvSpPr>
          <p:nvPr>
            <p:ph type="sldNum" sz="quarter" idx="5"/>
          </p:nvPr>
        </p:nvSpPr>
        <p:spPr/>
        <p:txBody>
          <a:bodyPr/>
          <a:lstStyle/>
          <a:p>
            <a:fld id="{3B680349-3BEF-4278-8301-0A6158E9A280}" type="slidenum">
              <a:rPr lang="en-US" smtClean="0"/>
              <a:t>17</a:t>
            </a:fld>
            <a:endParaRPr lang="en-US"/>
          </a:p>
        </p:txBody>
      </p:sp>
    </p:spTree>
    <p:extLst>
      <p:ext uri="{BB962C8B-B14F-4D97-AF65-F5344CB8AC3E}">
        <p14:creationId xmlns:p14="http://schemas.microsoft.com/office/powerpoint/2010/main" val="306555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sites that were studied. These locations range in size from around 16,000 people to over 800,000. They represent a range of different resources, different library infrastructures, and different communities. </a:t>
            </a:r>
          </a:p>
          <a:p>
            <a:endParaRPr lang="en-US" dirty="0"/>
          </a:p>
          <a:p>
            <a:r>
              <a:rPr lang="en-US" dirty="0"/>
              <a:t>You’ll note that there is a cluster of states on the map, including Illinois, Michigan, Ohio and Tennessee – and this is in part because these areas have been heavily hit by the crisis. </a:t>
            </a:r>
          </a:p>
          <a:p>
            <a:endParaRPr lang="en-US" dirty="0"/>
          </a:p>
          <a:p>
            <a:r>
              <a:rPr lang="en-US" dirty="0"/>
              <a:t>The fact that these examples represent a range of community interventions is also important – the case studies represent a variety of partnerships that come with different strengths and capacity. Our goal was to show that this can take many different forms and can be helpful to libraries in communities with different needs and there isn’t a single way to do this – you can create your own path. </a:t>
            </a:r>
          </a:p>
          <a:p>
            <a:endParaRPr lang="en-US" dirty="0"/>
          </a:p>
        </p:txBody>
      </p:sp>
      <p:sp>
        <p:nvSpPr>
          <p:cNvPr id="4" name="Slide Number Placeholder 3"/>
          <p:cNvSpPr>
            <a:spLocks noGrp="1"/>
          </p:cNvSpPr>
          <p:nvPr>
            <p:ph type="sldNum" sz="quarter" idx="5"/>
          </p:nvPr>
        </p:nvSpPr>
        <p:spPr/>
        <p:txBody>
          <a:bodyPr/>
          <a:lstStyle/>
          <a:p>
            <a:pPr defTabSz="466435">
              <a:defRPr/>
            </a:pPr>
            <a:fld id="{E6876A98-7232-459B-BF51-3E33D5E156A7}" type="slidenum">
              <a:rPr lang="en-US">
                <a:solidFill>
                  <a:prstClr val="black"/>
                </a:solidFill>
                <a:latin typeface="Calibri" panose="020F0502020204030204"/>
              </a:rPr>
              <a:pPr defTabSz="466435">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98571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5814" y="4303713"/>
            <a:ext cx="6052119" cy="3838973"/>
          </a:xfrm>
        </p:spPr>
        <p:txBody>
          <a:bodyPr/>
          <a:lstStyle/>
          <a:p>
            <a:r>
              <a:rPr lang="en-US" dirty="0"/>
              <a:t>Libraries working with health departments came up in several of the case studies that we conducted. It’s a natural fit because of the type of activities and concerns that surface with addiction and overdose. These are government-funded organizations that often have responsibility for public health concerns, which would include the opioid epidemic. </a:t>
            </a:r>
          </a:p>
          <a:p>
            <a:endParaRPr lang="en-US" dirty="0"/>
          </a:p>
          <a:p>
            <a:r>
              <a:rPr lang="en-US" dirty="0"/>
              <a:t>Another example we found was a library partnering with Recovery Court – this type of court is focused on addressing individuals who have been in prison for drug offenses. Through this partnership the library provides life skills training to participants in Recovery Court. This life skills training includes things like managing your finances, finding a job, cooking healthy meals. The library designed the curriculum for these classes and offers all of the training. It was well-aligned with the training that the library already provided in the community and it is a highly-valued partnership.</a:t>
            </a:r>
          </a:p>
          <a:p>
            <a:endParaRPr lang="en-US" dirty="0"/>
          </a:p>
          <a:p>
            <a:r>
              <a:rPr lang="en-US" dirty="0"/>
              <a:t>Other examples of partnerships include those with non-profit organizations that are working in this area. One example includes an organization in Utah that provides the opioid overdose antidote naloxone for free and the library then distributes it to the public. Another organization helps to place peer navigators in the community, to help people access local services more readily. </a:t>
            </a:r>
          </a:p>
        </p:txBody>
      </p:sp>
      <p:sp>
        <p:nvSpPr>
          <p:cNvPr id="4" name="Slide Number Placeholder 3"/>
          <p:cNvSpPr>
            <a:spLocks noGrp="1"/>
          </p:cNvSpPr>
          <p:nvPr>
            <p:ph type="sldNum" sz="quarter" idx="5"/>
          </p:nvPr>
        </p:nvSpPr>
        <p:spPr/>
        <p:txBody>
          <a:bodyPr/>
          <a:lstStyle/>
          <a:p>
            <a:fld id="{3B680349-3BEF-4278-8301-0A6158E9A280}" type="slidenum">
              <a:rPr lang="en-US" smtClean="0"/>
              <a:t>19</a:t>
            </a:fld>
            <a:endParaRPr lang="en-US"/>
          </a:p>
        </p:txBody>
      </p:sp>
    </p:spTree>
    <p:extLst>
      <p:ext uri="{BB962C8B-B14F-4D97-AF65-F5344CB8AC3E}">
        <p14:creationId xmlns:p14="http://schemas.microsoft.com/office/powerpoint/2010/main" val="320986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a:t>
            </a:fld>
            <a:endParaRPr lang="en-US"/>
          </a:p>
        </p:txBody>
      </p:sp>
    </p:spTree>
    <p:extLst>
      <p:ext uri="{BB962C8B-B14F-4D97-AF65-F5344CB8AC3E}">
        <p14:creationId xmlns:p14="http://schemas.microsoft.com/office/powerpoint/2010/main" val="138633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the data collection…</a:t>
            </a:r>
          </a:p>
          <a:p>
            <a:endParaRPr lang="en-US" dirty="0"/>
          </a:p>
          <a:p>
            <a:endParaRPr lang="en-US" dirty="0"/>
          </a:p>
          <a:p>
            <a:r>
              <a:rPr lang="en-US" dirty="0"/>
              <a:t>Citation: </a:t>
            </a:r>
            <a:r>
              <a:rPr lang="en-US" dirty="0" err="1"/>
              <a:t>Leedy</a:t>
            </a:r>
            <a:r>
              <a:rPr lang="en-US" dirty="0"/>
              <a:t>, Paul D., &amp; Ormrod, J.E. (2016). </a:t>
            </a:r>
            <a:r>
              <a:rPr lang="en-US" i="1" dirty="0"/>
              <a:t>Practical Research: Planning and Design,</a:t>
            </a:r>
            <a:r>
              <a:rPr lang="en-US" dirty="0"/>
              <a:t> 11</a:t>
            </a:r>
            <a:r>
              <a:rPr lang="en-US" baseline="30000" dirty="0"/>
              <a:t>th</a:t>
            </a:r>
            <a:r>
              <a:rPr lang="en-US" dirty="0"/>
              <a:t> ed. Boston: Pearson.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Because each location is different in terms of the available staff, there may not have been nine people to interview, which was expected. Image: </a:t>
            </a:r>
            <a:r>
              <a:rPr lang="en-US" sz="1400" dirty="0">
                <a:hlinkClick r:id="rId3"/>
              </a:rPr>
              <a:t>https://www.flickr.com/photos/borisbaldinger/15222127749 by Boris </a:t>
            </a:r>
            <a:r>
              <a:rPr lang="en-US" sz="1400" dirty="0" err="1">
                <a:hlinkClick r:id="rId3"/>
              </a:rPr>
              <a:t>Baldinger</a:t>
            </a:r>
            <a:r>
              <a:rPr lang="en-US" sz="1400" dirty="0">
                <a:hlinkClick r:id="rId3"/>
              </a:rPr>
              <a:t> /</a:t>
            </a:r>
            <a:r>
              <a:rPr lang="en-US" sz="1400" dirty="0"/>
              <a:t>  CC by 2.0</a:t>
            </a:r>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20</a:t>
            </a:fld>
            <a:endParaRPr lang="en-US"/>
          </a:p>
        </p:txBody>
      </p:sp>
    </p:spTree>
    <p:extLst>
      <p:ext uri="{BB962C8B-B14F-4D97-AF65-F5344CB8AC3E}">
        <p14:creationId xmlns:p14="http://schemas.microsoft.com/office/powerpoint/2010/main" val="226761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different groups of interviewees: library staff, library board members, staff at the community partner organizations and community members/patrons.  With most interviews, we had no more than 14 main questions, plus some prompts to dig in a little deeper if there was an opportunity. Most of the interviews with library and community partner staff lasted around 45 minutes. Interviews with community members were closer to 15 minutes.</a:t>
            </a:r>
          </a:p>
          <a:p>
            <a:endParaRPr lang="en-US" dirty="0"/>
          </a:p>
          <a:p>
            <a:r>
              <a:rPr lang="en-US" dirty="0"/>
              <a:t>Here are examples of the questions that we asked. </a:t>
            </a:r>
          </a:p>
        </p:txBody>
      </p:sp>
      <p:sp>
        <p:nvSpPr>
          <p:cNvPr id="4" name="Slide Number Placeholder 3"/>
          <p:cNvSpPr>
            <a:spLocks noGrp="1"/>
          </p:cNvSpPr>
          <p:nvPr>
            <p:ph type="sldNum" sz="quarter" idx="5"/>
          </p:nvPr>
        </p:nvSpPr>
        <p:spPr/>
        <p:txBody>
          <a:bodyPr/>
          <a:lstStyle/>
          <a:p>
            <a:fld id="{3B680349-3BEF-4278-8301-0A6158E9A280}" type="slidenum">
              <a:rPr lang="en-US" smtClean="0"/>
              <a:t>21</a:t>
            </a:fld>
            <a:endParaRPr lang="en-US"/>
          </a:p>
        </p:txBody>
      </p:sp>
    </p:spTree>
    <p:extLst>
      <p:ext uri="{BB962C8B-B14F-4D97-AF65-F5344CB8AC3E}">
        <p14:creationId xmlns:p14="http://schemas.microsoft.com/office/powerpoint/2010/main" val="197928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22</a:t>
            </a:fld>
            <a:endParaRPr lang="en-US"/>
          </a:p>
        </p:txBody>
      </p:sp>
    </p:spTree>
    <p:extLst>
      <p:ext uri="{BB962C8B-B14F-4D97-AF65-F5344CB8AC3E}">
        <p14:creationId xmlns:p14="http://schemas.microsoft.com/office/powerpoint/2010/main" val="154004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060" y="4303713"/>
            <a:ext cx="6815470" cy="48190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our research, a range of programming and services were surfaced.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high-touch responses that involved trained staff and a detailed partnership – such as peer navigator programs, </a:t>
            </a:r>
            <a:r>
              <a:rPr lang="en-US" sz="1400" kern="1200" dirty="0">
                <a:solidFill>
                  <a:schemeClr val="tx1"/>
                </a:solidFill>
                <a:effectLst/>
                <a:latin typeface="Arial" panose="020B0604020202020204" pitchFamily="34" charset="0"/>
                <a:ea typeface="+mn-ea"/>
                <a:cs typeface="Arial" panose="020B0604020202020204" pitchFamily="34" charset="0"/>
              </a:rPr>
              <a:t>which connect patrons in need to information and ideas about services available in the community. Often these peer navigators come </a:t>
            </a:r>
            <a:r>
              <a:rPr lang="en-US" dirty="0"/>
              <a:t>with “lived experience”, and have dealt with their own addictions or overdoses.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lower-touch examples such as providing medication disposal bags to patrons which can be used to safely dispose of unused or unwanted prescription medications so that they can’t be abused.</a:t>
            </a:r>
          </a:p>
          <a:p>
            <a:endParaRPr lang="en-US" dirty="0"/>
          </a:p>
          <a:p>
            <a:r>
              <a:rPr lang="en-US" dirty="0"/>
              <a:t>There were examples of activities and programming that can fit all kinds of communities and budgets. For example, hosting an community reads event where everyone reads the same book and then the library hosts a discussion is something that many libraries can do, and it doesn’t require a major investment, and it is well-aligned with other programming that the library already offers.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one-size or prescription for how to handle this. Each library has a different community and different needs, so what fits one, will not necessarily work in others. OCLA and PLA are coming away from this research effort understanding that it is important to let libraries and their communities determine what is best for them locally, and we can focus on providing the information, resources, and capacity to help those libraries make well-informed decisions.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23</a:t>
            </a:fld>
            <a:endParaRPr lang="en-US"/>
          </a:p>
        </p:txBody>
      </p:sp>
    </p:spTree>
    <p:extLst>
      <p:ext uri="{BB962C8B-B14F-4D97-AF65-F5344CB8AC3E}">
        <p14:creationId xmlns:p14="http://schemas.microsoft.com/office/powerpoint/2010/main" val="75224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Peoria Public Library has Overdose Rescue kits. These contain several doses of Narcan, which is the opioid overdose reversal drug, naloxone, which can be administered to someone to revive them from an overdose. It also includes instructions for using the Narcan, and what to do to get more help.</a:t>
            </a:r>
          </a:p>
        </p:txBody>
      </p:sp>
      <p:sp>
        <p:nvSpPr>
          <p:cNvPr id="4" name="Slide Number Placeholder 3"/>
          <p:cNvSpPr>
            <a:spLocks noGrp="1"/>
          </p:cNvSpPr>
          <p:nvPr>
            <p:ph type="sldNum" sz="quarter" idx="5"/>
          </p:nvPr>
        </p:nvSpPr>
        <p:spPr/>
        <p:txBody>
          <a:bodyPr/>
          <a:lstStyle/>
          <a:p>
            <a:fld id="{3B680349-3BEF-4278-8301-0A6158E9A280}" type="slidenum">
              <a:rPr lang="en-US" smtClean="0"/>
              <a:t>24</a:t>
            </a:fld>
            <a:endParaRPr lang="en-US"/>
          </a:p>
        </p:txBody>
      </p:sp>
    </p:spTree>
    <p:extLst>
      <p:ext uri="{BB962C8B-B14F-4D97-AF65-F5344CB8AC3E}">
        <p14:creationId xmlns:p14="http://schemas.microsoft.com/office/powerpoint/2010/main" val="400300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Lake County Utah has a large display right at the checkout desk of the public library, to help community members recognize what an opioid looks like and increase awareness about their potential hazards.</a:t>
            </a:r>
          </a:p>
          <a:p>
            <a:endParaRPr lang="en-US" dirty="0"/>
          </a:p>
          <a:p>
            <a:r>
              <a:rPr lang="en-US" dirty="0"/>
              <a:t>This display sparks conversation with patrons, as well as in families. Staff noted that children have asked about the “candy” in the pictures. Which is a good reminder to parents that children often don’t realize a pill is a potentially dangerous medication. </a:t>
            </a:r>
          </a:p>
          <a:p>
            <a:endParaRPr lang="en-US" dirty="0"/>
          </a:p>
          <a:p>
            <a:r>
              <a:rPr lang="en-US" dirty="0"/>
              <a:t>This sign states that “opioids can cause physical dependency in just 7 days” and encourages people to talk to doctors about alternatives.</a:t>
            </a:r>
          </a:p>
          <a:p>
            <a:endParaRPr lang="en-US" dirty="0"/>
          </a:p>
          <a:p>
            <a:r>
              <a:rPr lang="en-US" dirty="0"/>
              <a:t>This same library also has a large display  (see next slide)</a:t>
            </a:r>
          </a:p>
        </p:txBody>
      </p:sp>
      <p:sp>
        <p:nvSpPr>
          <p:cNvPr id="4" name="Slide Number Placeholder 3"/>
          <p:cNvSpPr>
            <a:spLocks noGrp="1"/>
          </p:cNvSpPr>
          <p:nvPr>
            <p:ph type="sldNum" sz="quarter" idx="5"/>
          </p:nvPr>
        </p:nvSpPr>
        <p:spPr/>
        <p:txBody>
          <a:bodyPr/>
          <a:lstStyle/>
          <a:p>
            <a:fld id="{3B680349-3BEF-4278-8301-0A6158E9A280}" type="slidenum">
              <a:rPr lang="en-US" smtClean="0"/>
              <a:t>25</a:t>
            </a:fld>
            <a:endParaRPr lang="en-US"/>
          </a:p>
        </p:txBody>
      </p:sp>
    </p:spTree>
    <p:extLst>
      <p:ext uri="{BB962C8B-B14F-4D97-AF65-F5344CB8AC3E}">
        <p14:creationId xmlns:p14="http://schemas.microsoft.com/office/powerpoint/2010/main" val="2383779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Hanging from the ceiling of the library’s entrance. It’s 7,000 paper pill bottles, the kind that you would get a prescription in from the pharmacy. This represents the 7,000 prescriptions for opioids that are filled everyday in the state. </a:t>
            </a:r>
            <a:r>
              <a:rPr lang="en-US" b="1" dirty="0"/>
              <a:t>Every day. </a:t>
            </a:r>
          </a:p>
          <a:p>
            <a:endParaRPr lang="en-US" b="1" dirty="0"/>
          </a:p>
          <a:p>
            <a:r>
              <a:rPr lang="en-US" b="0" dirty="0"/>
              <a:t>In 2016, there were 6,305 drug overdose deaths in Utah. (1)</a:t>
            </a:r>
          </a:p>
          <a:p>
            <a:endParaRPr lang="en-US" b="0" dirty="0"/>
          </a:p>
          <a:p>
            <a:r>
              <a:rPr lang="en-US" b="0" dirty="0"/>
              <a:t>These displays were funded entirely by the health department. The library didn’t need to pay for anything, but they did provide the space for the displays to greet  the hundreds of people who walk through the doors of the library each day, to learn about how the opioid epidemic is affecting their community and maybe learn how to protect themselves and the people they love.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75000"/>
                  </a:schemeClr>
                </a:solidFill>
              </a:rPr>
              <a:t>Stats of the state of </a:t>
            </a:r>
            <a:r>
              <a:rPr lang="en-US" dirty="0">
                <a:solidFill>
                  <a:schemeClr val="accent3">
                    <a:lumMod val="75000"/>
                  </a:schemeClr>
                </a:solidFill>
              </a:rPr>
              <a:t>U</a:t>
            </a:r>
            <a:r>
              <a:rPr lang="en-US" sz="1400" dirty="0">
                <a:solidFill>
                  <a:schemeClr val="accent3">
                    <a:lumMod val="75000"/>
                  </a:schemeClr>
                </a:solidFill>
              </a:rPr>
              <a:t>tah. (2019, May 24). Retrieved June 10, 2019, from https://www.cdc.gov/nchs/pressroom/states/utah/utah.htm</a:t>
            </a:r>
          </a:p>
          <a:p>
            <a:pPr marL="0" indent="0">
              <a:buNone/>
            </a:pP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26</a:t>
            </a:fld>
            <a:endParaRPr lang="en-US"/>
          </a:p>
        </p:txBody>
      </p:sp>
    </p:spTree>
    <p:extLst>
      <p:ext uri="{BB962C8B-B14F-4D97-AF65-F5344CB8AC3E}">
        <p14:creationId xmlns:p14="http://schemas.microsoft.com/office/powerpoint/2010/main" val="3780431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Orleans Public Library has rolled out its “Bystander Training”  program in partnership with the local health department. People learn how to use naloxone, plus how to perform CPR and how to stop bleeding after trauma. This approach of including the overdose reversal training with other common health concerns helps to reduce the stigma of a drug overdose and gives people the opportunity to understand more about how addictions to opioids form and why it is impacting so many people. </a:t>
            </a:r>
          </a:p>
          <a:p>
            <a:endParaRPr lang="en-US" dirty="0"/>
          </a:p>
          <a:p>
            <a:r>
              <a:rPr lang="en-US" dirty="0"/>
              <a:t>The health department provides all of the trainers for these events, and both organizations help to promote the training. The library is scheduling these events in different locations around their system to help reach more community members. </a:t>
            </a:r>
          </a:p>
        </p:txBody>
      </p:sp>
      <p:sp>
        <p:nvSpPr>
          <p:cNvPr id="4" name="Slide Number Placeholder 3"/>
          <p:cNvSpPr>
            <a:spLocks noGrp="1"/>
          </p:cNvSpPr>
          <p:nvPr>
            <p:ph type="sldNum" sz="quarter" idx="5"/>
          </p:nvPr>
        </p:nvSpPr>
        <p:spPr/>
        <p:txBody>
          <a:bodyPr/>
          <a:lstStyle/>
          <a:p>
            <a:fld id="{3B680349-3BEF-4278-8301-0A6158E9A280}" type="slidenum">
              <a:rPr lang="en-US" smtClean="0"/>
              <a:t>27</a:t>
            </a:fld>
            <a:endParaRPr lang="en-US"/>
          </a:p>
        </p:txBody>
      </p:sp>
    </p:spTree>
    <p:extLst>
      <p:ext uri="{BB962C8B-B14F-4D97-AF65-F5344CB8AC3E}">
        <p14:creationId xmlns:p14="http://schemas.microsoft.com/office/powerpoint/2010/main" val="4261889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Blount County Public Library in Tennessee, the staff lead courses on life skills for participants in the local Recovery Court. The library adapted curriculum that they had for the general public to meet specific needs of the Recovery Court participants and have evolved the training based on feedback and needs of the program. </a:t>
            </a:r>
          </a:p>
        </p:txBody>
      </p:sp>
      <p:sp>
        <p:nvSpPr>
          <p:cNvPr id="4" name="Slide Number Placeholder 3"/>
          <p:cNvSpPr>
            <a:spLocks noGrp="1"/>
          </p:cNvSpPr>
          <p:nvPr>
            <p:ph type="sldNum" sz="quarter" idx="5"/>
          </p:nvPr>
        </p:nvSpPr>
        <p:spPr/>
        <p:txBody>
          <a:bodyPr/>
          <a:lstStyle/>
          <a:p>
            <a:fld id="{3AC6ECF5-F6AB-4E4B-9310-65569997CF8A}" type="slidenum">
              <a:rPr lang="en-US" smtClean="0"/>
              <a:t>28</a:t>
            </a:fld>
            <a:endParaRPr lang="en-US"/>
          </a:p>
        </p:txBody>
      </p:sp>
    </p:spTree>
    <p:extLst>
      <p:ext uri="{BB962C8B-B14F-4D97-AF65-F5344CB8AC3E}">
        <p14:creationId xmlns:p14="http://schemas.microsoft.com/office/powerpoint/2010/main" val="255993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photo from Blount County. These participants are working on the nutrition model which is part of the curriculum. At the end of the module, the students go shopping for ingredients and prepare a meal for the class. It’s a great example of an active curriculum where students are engaged in the work.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680349-3BEF-4278-8301-0A6158E9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11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been lucky enough to travel to West Virginia in the past and work with the Executive Director of the West Virginia Library Commission, Karen Goff. But unfortunately, it wasn’t an option for today’s session. So I’m joining you from my office in Seattle and I’m really grateful for the opportunity to speak with you all today. </a:t>
            </a:r>
          </a:p>
          <a:p>
            <a:endParaRPr lang="en-US" dirty="0"/>
          </a:p>
        </p:txBody>
      </p:sp>
      <p:sp>
        <p:nvSpPr>
          <p:cNvPr id="4" name="Slide Number Placeholder 3"/>
          <p:cNvSpPr>
            <a:spLocks noGrp="1"/>
          </p:cNvSpPr>
          <p:nvPr>
            <p:ph type="sldNum" sz="quarter" idx="5"/>
          </p:nvPr>
        </p:nvSpPr>
        <p:spPr/>
        <p:txBody>
          <a:bodyPr/>
          <a:lstStyle/>
          <a:p>
            <a:pPr defTabSz="466435">
              <a:defRPr/>
            </a:pPr>
            <a:fld id="{E6876A98-7232-459B-BF51-3E33D5E156A7}" type="slidenum">
              <a:rPr lang="en-US">
                <a:solidFill>
                  <a:prstClr val="black"/>
                </a:solidFill>
                <a:latin typeface="Calibri" panose="020F0502020204030204"/>
              </a:rPr>
              <a:pPr defTabSz="466435">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918053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 disposal is a preventative measure that is being take by some libraries. One aspect of prevention is removing unused medication from the home. These bags are available from the Twinsburg Public Library, and a user can put any unwanted pills into the pouch, add water and seal the pouch and it renders the pills inactive. </a:t>
            </a:r>
          </a:p>
          <a:p>
            <a:endParaRPr lang="en-US" dirty="0"/>
          </a:p>
          <a:p>
            <a:r>
              <a:rPr lang="en-US" dirty="0"/>
              <a:t>Salt Lake County also promotes drug take back days and disposal options, and shares the statistic that “74% of Utahns with an opioid addiction get them from a friend or family member. Don’t leave expired or unused meds lying around. “</a:t>
            </a:r>
          </a:p>
        </p:txBody>
      </p:sp>
      <p:sp>
        <p:nvSpPr>
          <p:cNvPr id="4" name="Slide Number Placeholder 3"/>
          <p:cNvSpPr>
            <a:spLocks noGrp="1"/>
          </p:cNvSpPr>
          <p:nvPr>
            <p:ph type="sldNum" sz="quarter" idx="5"/>
          </p:nvPr>
        </p:nvSpPr>
        <p:spPr/>
        <p:txBody>
          <a:bodyPr/>
          <a:lstStyle/>
          <a:p>
            <a:fld id="{3B680349-3BEF-4278-8301-0A6158E9A280}" type="slidenum">
              <a:rPr lang="en-US" smtClean="0"/>
              <a:t>30</a:t>
            </a:fld>
            <a:endParaRPr lang="en-US"/>
          </a:p>
        </p:txBody>
      </p:sp>
    </p:spTree>
    <p:extLst>
      <p:ext uri="{BB962C8B-B14F-4D97-AF65-F5344CB8AC3E}">
        <p14:creationId xmlns:p14="http://schemas.microsoft.com/office/powerpoint/2010/main" val="1373609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few slides represent a few examples of the types of programming and services that we found in the libraries that were interviewed for these case studies.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31</a:t>
            </a:fld>
            <a:endParaRPr lang="en-US"/>
          </a:p>
        </p:txBody>
      </p:sp>
    </p:spTree>
    <p:extLst>
      <p:ext uri="{BB962C8B-B14F-4D97-AF65-F5344CB8AC3E}">
        <p14:creationId xmlns:p14="http://schemas.microsoft.com/office/powerpoint/2010/main" val="2534375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key outputs resulted from the opioid response activities and were mentioned by interviewees. The most commonly mentioned output was an increase in the number of resources available for the community. This included things like naloxone kits, distributed books, and </a:t>
            </a:r>
            <a:r>
              <a:rPr lang="en-US" dirty="0" err="1"/>
              <a:t>Deterra</a:t>
            </a:r>
            <a:r>
              <a:rPr lang="en-US" dirty="0"/>
              <a:t> bags. Other key outputs were the development of new partnerships, reaching other libraries and community organizations, and addressing stigma.</a:t>
            </a:r>
          </a:p>
        </p:txBody>
      </p:sp>
      <p:sp>
        <p:nvSpPr>
          <p:cNvPr id="4" name="Slide Number Placeholder 3"/>
          <p:cNvSpPr>
            <a:spLocks noGrp="1"/>
          </p:cNvSpPr>
          <p:nvPr>
            <p:ph type="sldNum" sz="quarter" idx="5"/>
          </p:nvPr>
        </p:nvSpPr>
        <p:spPr/>
        <p:txBody>
          <a:bodyPr/>
          <a:lstStyle/>
          <a:p>
            <a:fld id="{3B680349-3BEF-4278-8301-0A6158E9A280}" type="slidenum">
              <a:rPr lang="en-US" smtClean="0"/>
              <a:t>32</a:t>
            </a:fld>
            <a:endParaRPr lang="en-US"/>
          </a:p>
        </p:txBody>
      </p:sp>
    </p:spTree>
    <p:extLst>
      <p:ext uri="{BB962C8B-B14F-4D97-AF65-F5344CB8AC3E}">
        <p14:creationId xmlns:p14="http://schemas.microsoft.com/office/powerpoint/2010/main" val="52936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partnerships have all been well received, with both library staff and the staff at their partner organizations expressing appreciation for the respective skills and resources that they contributed to serving the community. And this is an example of what we heard from partners about the value of these partnerships. </a:t>
            </a:r>
          </a:p>
        </p:txBody>
      </p:sp>
      <p:sp>
        <p:nvSpPr>
          <p:cNvPr id="4" name="Slide Number Placeholder 3"/>
          <p:cNvSpPr>
            <a:spLocks noGrp="1"/>
          </p:cNvSpPr>
          <p:nvPr>
            <p:ph type="sldNum" sz="quarter" idx="5"/>
          </p:nvPr>
        </p:nvSpPr>
        <p:spPr/>
        <p:txBody>
          <a:bodyPr/>
          <a:lstStyle/>
          <a:p>
            <a:fld id="{3B680349-3BEF-4278-8301-0A6158E9A280}" type="slidenum">
              <a:rPr lang="en-US" smtClean="0"/>
              <a:t>33</a:t>
            </a:fld>
            <a:endParaRPr lang="en-US"/>
          </a:p>
        </p:txBody>
      </p:sp>
    </p:spTree>
    <p:extLst>
      <p:ext uri="{BB962C8B-B14F-4D97-AF65-F5344CB8AC3E}">
        <p14:creationId xmlns:p14="http://schemas.microsoft.com/office/powerpoint/2010/main" val="62919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kern="1200" dirty="0">
                <a:solidFill>
                  <a:schemeClr val="tx1"/>
                </a:solidFill>
                <a:effectLst/>
                <a:latin typeface="Arial" panose="020B0604020202020204" pitchFamily="34" charset="0"/>
                <a:ea typeface="+mn-ea"/>
                <a:cs typeface="Arial" panose="020B0604020202020204" pitchFamily="34" charset="0"/>
              </a:rPr>
              <a:t>Stigma.</a:t>
            </a:r>
            <a:r>
              <a:rPr lang="en-US" sz="1400" u="none" strike="noStrike" kern="1200" dirty="0">
                <a:solidFill>
                  <a:schemeClr val="tx1"/>
                </a:solidFill>
                <a:effectLst/>
                <a:latin typeface="Arial" panose="020B0604020202020204" pitchFamily="34" charset="0"/>
                <a:ea typeface="+mn-ea"/>
                <a:cs typeface="Arial" panose="020B0604020202020204" pitchFamily="34" charset="0"/>
              </a:rPr>
              <a:t> Interviewees at six of the research locations shared how the strong stigma around substance misuse in the community impacted their work. The libraries and their partners feared how patrons with substance use disorder would be perceived by other library patrons, and some library staff shared that some patrons are concerned that the library may no longer be safe because the new programming served populations with substance use disorder. As a result, some libraries intentionally reframed their work from opioid overdose or misuse prevention to wellness with a goal of encouraging more attendance, and others did not advertise the programming broadly to the public to keep potential pushback to a minimum.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u="none" strike="noStrik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latin typeface="Arial" panose="020B0604020202020204" pitchFamily="34" charset="0"/>
                <a:ea typeface="+mn-ea"/>
                <a:cs typeface="Arial" panose="020B0604020202020204" pitchFamily="34" charset="0"/>
              </a:rPr>
              <a:t>We have a lot of opportunity as a country, and as individuals to change how we talk about substance misuse, the language that we use and the efforts that we make. There are so many different aspects of this crisis, from how dependency starts, to how we provide access to information, to how we treat those seeking information and/or treatment, to how we treat and support individuals like the children, the family and friends of individuals who are facing substance misuse. The stigma is real, and we can do better.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34</a:t>
            </a:fld>
            <a:endParaRPr lang="en-US"/>
          </a:p>
        </p:txBody>
      </p:sp>
    </p:spTree>
    <p:extLst>
      <p:ext uri="{BB962C8B-B14F-4D97-AF65-F5344CB8AC3E}">
        <p14:creationId xmlns:p14="http://schemas.microsoft.com/office/powerpoint/2010/main" val="3704511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kern="1200" dirty="0">
                <a:solidFill>
                  <a:schemeClr val="tx1"/>
                </a:solidFill>
                <a:effectLst/>
                <a:latin typeface="Arial" panose="020B0604020202020204" pitchFamily="34" charset="0"/>
                <a:ea typeface="+mn-ea"/>
                <a:cs typeface="Arial" panose="020B0604020202020204" pitchFamily="34" charset="0"/>
              </a:rPr>
              <a:t>Funding. </a:t>
            </a:r>
            <a:r>
              <a:rPr lang="en-US" sz="1400" b="0" u="none" strike="noStrike" kern="1200" dirty="0">
                <a:solidFill>
                  <a:schemeClr val="tx1"/>
                </a:solidFill>
                <a:effectLst/>
                <a:latin typeface="Arial" panose="020B0604020202020204" pitchFamily="34" charset="0"/>
                <a:ea typeface="+mn-ea"/>
                <a:cs typeface="Arial" panose="020B0604020202020204" pitchFamily="34" charset="0"/>
              </a:rPr>
              <a:t>Let’s face it – when doesn’t funding come it? This is no exception. </a:t>
            </a:r>
            <a:r>
              <a:rPr lang="en-US" sz="1400" kern="1200" dirty="0">
                <a:solidFill>
                  <a:schemeClr val="tx1"/>
                </a:solidFill>
                <a:effectLst/>
                <a:latin typeface="Arial" panose="020B0604020202020204" pitchFamily="34" charset="0"/>
                <a:ea typeface="+mn-ea"/>
                <a:cs typeface="Arial" panose="020B0604020202020204" pitchFamily="34" charset="0"/>
              </a:rPr>
              <a:t>Many of the community partners brought up the need for additional funding to hire more staff to dedicate toward direct program implementation and promotion and to buy more resources like naloxone kits and </a:t>
            </a:r>
            <a:r>
              <a:rPr lang="en-US" sz="1400" kern="1200" dirty="0" err="1">
                <a:solidFill>
                  <a:schemeClr val="tx1"/>
                </a:solidFill>
                <a:effectLst/>
                <a:latin typeface="Arial" panose="020B0604020202020204" pitchFamily="34" charset="0"/>
                <a:ea typeface="+mn-ea"/>
                <a:cs typeface="Arial" panose="020B0604020202020204" pitchFamily="34" charset="0"/>
              </a:rPr>
              <a:t>Deterra</a:t>
            </a:r>
            <a:r>
              <a:rPr lang="en-US" sz="1400" kern="1200" dirty="0">
                <a:solidFill>
                  <a:schemeClr val="tx1"/>
                </a:solidFill>
                <a:effectLst/>
                <a:latin typeface="Arial" panose="020B0604020202020204" pitchFamily="34" charset="0"/>
                <a:ea typeface="+mn-ea"/>
                <a:cs typeface="Arial" panose="020B0604020202020204" pitchFamily="34" charset="0"/>
              </a:rPr>
              <a:t> bags to distribute to the public. Library interviewees also would welcome additional funding for more programming and speakers.</a:t>
            </a:r>
            <a:endParaRPr lang="en-US" sz="140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35</a:t>
            </a:fld>
            <a:endParaRPr lang="en-US"/>
          </a:p>
        </p:txBody>
      </p:sp>
    </p:spTree>
    <p:extLst>
      <p:ext uri="{BB962C8B-B14F-4D97-AF65-F5344CB8AC3E}">
        <p14:creationId xmlns:p14="http://schemas.microsoft.com/office/powerpoint/2010/main" val="175275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challenge that was mentioned was the importance of privacy and evaluation. These are a few quotes from interviewees about evaluating these services in libraries and in general. They shared that seeking help for an issue related to opioid misuse can be a highly sensitive request. And again, the stigma attached to drug use is real, and there can be perceived consequences from individuals who are seeking information – whether it’s an individual who needs help, or someone who is seeking support for a friend or family member. This concern absolutely plays out in how libraries are collecting information about patrons using services connected to the opioid crisis. </a:t>
            </a:r>
          </a:p>
          <a:p>
            <a:endParaRPr lang="en-US" dirty="0"/>
          </a:p>
          <a:p>
            <a:r>
              <a:rPr lang="en-US" dirty="0"/>
              <a:t>Interviewees indicated that confidentiality is critical to being able to provide services, which has made capturing any information about the long-term impact of their efforts very difficult. Instead, we found that more libraries focusing on the number of people served and capturing anecdotal information from staff as it becomes available.</a:t>
            </a:r>
          </a:p>
        </p:txBody>
      </p:sp>
      <p:sp>
        <p:nvSpPr>
          <p:cNvPr id="4" name="Slide Number Placeholder 3"/>
          <p:cNvSpPr>
            <a:spLocks noGrp="1"/>
          </p:cNvSpPr>
          <p:nvPr>
            <p:ph type="sldNum" sz="quarter" idx="5"/>
          </p:nvPr>
        </p:nvSpPr>
        <p:spPr/>
        <p:txBody>
          <a:bodyPr/>
          <a:lstStyle/>
          <a:p>
            <a:fld id="{3B680349-3BEF-4278-8301-0A6158E9A280}" type="slidenum">
              <a:rPr lang="en-US" smtClean="0"/>
              <a:t>36</a:t>
            </a:fld>
            <a:endParaRPr lang="en-US"/>
          </a:p>
        </p:txBody>
      </p:sp>
    </p:spTree>
    <p:extLst>
      <p:ext uri="{BB962C8B-B14F-4D97-AF65-F5344CB8AC3E}">
        <p14:creationId xmlns:p14="http://schemas.microsoft.com/office/powerpoint/2010/main" val="2730574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i="0" dirty="0"/>
              <a:t>A major opportunity that surfaced was the value of looking more at the partnerships. And some of the advantages outlined here won’t come as a surprise. These are exactly the kinds of things that surface when organizations collaborate successfully, and it is certainly what we are seeing in this project as well. </a:t>
            </a:r>
          </a:p>
          <a:p>
            <a:pPr defTabSz="932871">
              <a:defRPr/>
            </a:pPr>
            <a:endParaRPr lang="en-US" i="0" dirty="0"/>
          </a:p>
          <a:p>
            <a:pPr defTabSz="932871">
              <a:defRPr/>
            </a:pPr>
            <a:r>
              <a:rPr lang="en-US" i="0" dirty="0"/>
              <a:t>One of the key parts of this work is that these relationships won’t just serve the needs of the opioid crisis, but rather, this can be something that has lasting impact as trust develops between organizations who can rely on each other as the needs in the community change. This will not be the last public health crisis that our communities face – our populations are impacted by chronic diseases such as diabetes and heart disease. We also struggle with promoting and maintaining healthy lifestyles. So, there are many </a:t>
            </a:r>
            <a:r>
              <a:rPr lang="en-US" i="0" dirty="0" err="1"/>
              <a:t>many</a:t>
            </a:r>
            <a:r>
              <a:rPr lang="en-US" i="0" dirty="0"/>
              <a:t> opportunities here to think about the broader implications of providing resources and information that build a healthy community. </a:t>
            </a:r>
          </a:p>
          <a:p>
            <a:pPr defTabSz="932871">
              <a:defRPr/>
            </a:pPr>
            <a:endParaRPr lang="en-US" i="0" dirty="0"/>
          </a:p>
          <a:p>
            <a:pPr defTabSz="932871">
              <a:defRPr/>
            </a:pPr>
            <a:endParaRPr lang="en-US" i="0"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37</a:t>
            </a:fld>
            <a:endParaRPr lang="en-US"/>
          </a:p>
        </p:txBody>
      </p:sp>
    </p:spTree>
    <p:extLst>
      <p:ext uri="{BB962C8B-B14F-4D97-AF65-F5344CB8AC3E}">
        <p14:creationId xmlns:p14="http://schemas.microsoft.com/office/powerpoint/2010/main" val="1078235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came from a community member who received training on how to administer naloxone, which can reverse an opioid overdose. This perceived sense of being better prepared to help someone is huge. Knowing that naloxone is available and how to use it can lead to helping someone survive an overdose. </a:t>
            </a:r>
          </a:p>
        </p:txBody>
      </p:sp>
      <p:sp>
        <p:nvSpPr>
          <p:cNvPr id="4" name="Slide Number Placeholder 3"/>
          <p:cNvSpPr>
            <a:spLocks noGrp="1"/>
          </p:cNvSpPr>
          <p:nvPr>
            <p:ph type="sldNum" sz="quarter" idx="5"/>
          </p:nvPr>
        </p:nvSpPr>
        <p:spPr/>
        <p:txBody>
          <a:bodyPr/>
          <a:lstStyle/>
          <a:p>
            <a:fld id="{3B680349-3BEF-4278-8301-0A6158E9A280}" type="slidenum">
              <a:rPr lang="en-US" smtClean="0"/>
              <a:t>38</a:t>
            </a:fld>
            <a:endParaRPr lang="en-US"/>
          </a:p>
        </p:txBody>
      </p:sp>
    </p:spTree>
    <p:extLst>
      <p:ext uri="{BB962C8B-B14F-4D97-AF65-F5344CB8AC3E}">
        <p14:creationId xmlns:p14="http://schemas.microsoft.com/office/powerpoint/2010/main" val="2455367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community member also spoke to the importance of being trained and aware of ways that you can help people who are addicted. He has felt this need directly when someone died outside of his church two years ago. By participating in the training provided by the library and their partner, he was able to get more information to support his community and possibly prevent another tragedy.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39</a:t>
            </a:fld>
            <a:endParaRPr lang="en-US"/>
          </a:p>
        </p:txBody>
      </p:sp>
    </p:spTree>
    <p:extLst>
      <p:ext uri="{BB962C8B-B14F-4D97-AF65-F5344CB8AC3E}">
        <p14:creationId xmlns:p14="http://schemas.microsoft.com/office/powerpoint/2010/main" val="15014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SHIFT</a:t>
            </a:r>
          </a:p>
          <a:p>
            <a:r>
              <a:rPr lang="en-US" dirty="0"/>
              <a:t>I do want to share that while we are separated by about 2,700 miles, we are still having a pretty similar day! </a:t>
            </a:r>
          </a:p>
        </p:txBody>
      </p:sp>
      <p:sp>
        <p:nvSpPr>
          <p:cNvPr id="4" name="Slide Number Placeholder 3"/>
          <p:cNvSpPr>
            <a:spLocks noGrp="1"/>
          </p:cNvSpPr>
          <p:nvPr>
            <p:ph type="sldNum" sz="quarter" idx="5"/>
          </p:nvPr>
        </p:nvSpPr>
        <p:spPr/>
        <p:txBody>
          <a:bodyPr/>
          <a:lstStyle/>
          <a:p>
            <a:fld id="{3B680349-3BEF-4278-8301-0A6158E9A280}" type="slidenum">
              <a:rPr lang="en-US" smtClean="0"/>
              <a:t>4</a:t>
            </a:fld>
            <a:endParaRPr lang="en-US"/>
          </a:p>
        </p:txBody>
      </p:sp>
    </p:spTree>
    <p:extLst>
      <p:ext uri="{BB962C8B-B14F-4D97-AF65-F5344CB8AC3E}">
        <p14:creationId xmlns:p14="http://schemas.microsoft.com/office/powerpoint/2010/main" val="4281963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40</a:t>
            </a:fld>
            <a:endParaRPr lang="en-US"/>
          </a:p>
        </p:txBody>
      </p:sp>
    </p:spTree>
    <p:extLst>
      <p:ext uri="{BB962C8B-B14F-4D97-AF65-F5344CB8AC3E}">
        <p14:creationId xmlns:p14="http://schemas.microsoft.com/office/powerpoint/2010/main" val="2337595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project is engaging organizations from outside the library field so that they are aware of what libraries are doing, what they could do, and what they need. This summer, we are inviting representatives from these organizations to attend a virtual meeting to discuss the case studies, and to share resources from their sector that can assist libraries and the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fall, we will combine the findings of the case studies and the cross-sector discussions into a call-to-action white paper, which will highlight the various programs and services that libraries might consider. The goal here will be to make sure that libraries can see the value in this and see the kinds of partners that might be able to help them. There isn’t a single solution to this epidemic; each library will need to identify their own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closer to the end  of the year we’ll host webinars via WebJunction to share out the final findings and resources generated by the project. We hope you’ll join us then!</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41</a:t>
            </a:fld>
            <a:endParaRPr lang="en-US"/>
          </a:p>
        </p:txBody>
      </p:sp>
    </p:spTree>
    <p:extLst>
      <p:ext uri="{BB962C8B-B14F-4D97-AF65-F5344CB8AC3E}">
        <p14:creationId xmlns:p14="http://schemas.microsoft.com/office/powerpoint/2010/main" val="507049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interviewees shared this with the research staff. And it really speaks to the importance of both the research and what is happening. Through the call-to-action white paper, and in presentations like these, we want to help more libraries and more organizations to find the opportunity to work together and help to address this crisis.</a:t>
            </a:r>
          </a:p>
        </p:txBody>
      </p:sp>
      <p:sp>
        <p:nvSpPr>
          <p:cNvPr id="4" name="Slide Number Placeholder 3"/>
          <p:cNvSpPr>
            <a:spLocks noGrp="1"/>
          </p:cNvSpPr>
          <p:nvPr>
            <p:ph type="sldNum" sz="quarter" idx="5"/>
          </p:nvPr>
        </p:nvSpPr>
        <p:spPr/>
        <p:txBody>
          <a:bodyPr/>
          <a:lstStyle/>
          <a:p>
            <a:fld id="{3B680349-3BEF-4278-8301-0A6158E9A280}" type="slidenum">
              <a:rPr lang="en-US" smtClean="0"/>
              <a:t>42</a:t>
            </a:fld>
            <a:endParaRPr lang="en-US"/>
          </a:p>
        </p:txBody>
      </p:sp>
    </p:spTree>
    <p:extLst>
      <p:ext uri="{BB962C8B-B14F-4D97-AF65-F5344CB8AC3E}">
        <p14:creationId xmlns:p14="http://schemas.microsoft.com/office/powerpoint/2010/main" val="3312038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before we move into an opportunity for discussion and questions, we’ll leave you with a few options for keeping in touch with us about the project.</a:t>
            </a:r>
          </a:p>
          <a:p>
            <a:endParaRPr lang="en-US" dirty="0"/>
          </a:p>
          <a:p>
            <a:r>
              <a:rPr lang="en-US" dirty="0"/>
              <a:t>There is a project website as well as </a:t>
            </a:r>
            <a:r>
              <a:rPr lang="en-US" dirty="0" err="1"/>
              <a:t>facebook</a:t>
            </a:r>
            <a:r>
              <a:rPr lang="en-US" dirty="0"/>
              <a:t> group, and you can find out more about the Facebook group through the project website. We also encourage you to sign-up for the WebJunction newsletter which will have information about the project deliverables as they are released. PLA will also be sharing content through their channels.</a:t>
            </a:r>
          </a:p>
        </p:txBody>
      </p:sp>
      <p:sp>
        <p:nvSpPr>
          <p:cNvPr id="4" name="Slide Number Placeholder 3"/>
          <p:cNvSpPr>
            <a:spLocks noGrp="1"/>
          </p:cNvSpPr>
          <p:nvPr>
            <p:ph type="sldNum" sz="quarter" idx="5"/>
          </p:nvPr>
        </p:nvSpPr>
        <p:spPr/>
        <p:txBody>
          <a:bodyPr/>
          <a:lstStyle/>
          <a:p>
            <a:fld id="{3B680349-3BEF-4278-8301-0A6158E9A280}" type="slidenum">
              <a:rPr lang="en-US" smtClean="0"/>
              <a:t>43</a:t>
            </a:fld>
            <a:endParaRPr lang="en-US"/>
          </a:p>
        </p:txBody>
      </p:sp>
    </p:spTree>
    <p:extLst>
      <p:ext uri="{BB962C8B-B14F-4D97-AF65-F5344CB8AC3E}">
        <p14:creationId xmlns:p14="http://schemas.microsoft.com/office/powerpoint/2010/main" val="1746415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44</a:t>
            </a:fld>
            <a:endParaRPr lang="en-US"/>
          </a:p>
        </p:txBody>
      </p:sp>
    </p:spTree>
    <p:extLst>
      <p:ext uri="{BB962C8B-B14F-4D97-AF65-F5344CB8AC3E}">
        <p14:creationId xmlns:p14="http://schemas.microsoft.com/office/powerpoint/2010/main" val="3371787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I’ll leave you with something that one of our interviewees, a library board member, shared when asked what they would recommend to people who are just getting started in this area.</a:t>
            </a:r>
          </a:p>
          <a:p>
            <a:endParaRPr lang="en-US" dirty="0"/>
          </a:p>
          <a:p>
            <a:r>
              <a:rPr lang="en-US" dirty="0"/>
              <a:t>Be open. Be open to people, to being human, because [this] is a person, and they are suffering. And I guarantee there's a whole group of people connected to them that are suffering too. It's sometimes hard to see when you're dealing with it in the moment, but it's real.”</a:t>
            </a:r>
          </a:p>
          <a:p>
            <a:endParaRPr lang="en-US" dirty="0"/>
          </a:p>
          <a:p>
            <a:r>
              <a:rPr lang="en-US" dirty="0"/>
              <a:t>You’ll be able to read the case studies from this project this summer, and the call to action white paper in the fall.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3B680349-3BEF-4278-8301-0A6158E9A280}" type="slidenum">
              <a:rPr lang="en-US" smtClean="0"/>
              <a:t>45</a:t>
            </a:fld>
            <a:endParaRPr lang="en-US"/>
          </a:p>
        </p:txBody>
      </p:sp>
    </p:spTree>
    <p:extLst>
      <p:ext uri="{BB962C8B-B14F-4D97-AF65-F5344CB8AC3E}">
        <p14:creationId xmlns:p14="http://schemas.microsoft.com/office/powerpoint/2010/main" val="1228165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46</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this. 100% chance of rain a temperature difference of 1 degree! So, we’ve got that in common today…even if we can’t be in the same room. </a:t>
            </a:r>
          </a:p>
        </p:txBody>
      </p:sp>
      <p:sp>
        <p:nvSpPr>
          <p:cNvPr id="4" name="Slide Number Placeholder 3"/>
          <p:cNvSpPr>
            <a:spLocks noGrp="1"/>
          </p:cNvSpPr>
          <p:nvPr>
            <p:ph type="sldNum" sz="quarter" idx="5"/>
          </p:nvPr>
        </p:nvSpPr>
        <p:spPr/>
        <p:txBody>
          <a:bodyPr/>
          <a:lstStyle/>
          <a:p>
            <a:fld id="{3B680349-3BEF-4278-8301-0A6158E9A280}" type="slidenum">
              <a:rPr lang="en-US" smtClean="0"/>
              <a:t>5</a:t>
            </a:fld>
            <a:endParaRPr lang="en-US"/>
          </a:p>
        </p:txBody>
      </p:sp>
    </p:spTree>
    <p:extLst>
      <p:ext uri="{BB962C8B-B14F-4D97-AF65-F5344CB8AC3E}">
        <p14:creationId xmlns:p14="http://schemas.microsoft.com/office/powerpoint/2010/main" val="339176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6</a:t>
            </a:fld>
            <a:endParaRPr lang="en-US"/>
          </a:p>
        </p:txBody>
      </p:sp>
    </p:spTree>
    <p:extLst>
      <p:ext uri="{BB962C8B-B14F-4D97-AF65-F5344CB8AC3E}">
        <p14:creationId xmlns:p14="http://schemas.microsoft.com/office/powerpoint/2010/main" val="117197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958" y="4478479"/>
            <a:ext cx="6741042" cy="44553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we talking about opioids here today? Well, more than 130 people die everyday from an opioid-related overdose in the United States.</a:t>
            </a:r>
            <a:r>
              <a:rPr lang="en-US" u="sng" dirty="0">
                <a:hlinkClick r:id="rId3"/>
              </a:rPr>
              <a:t> </a:t>
            </a:r>
            <a:r>
              <a:rPr lang="en-US" dirty="0"/>
              <a:t>That’s over 47,600 people a year, out of a total of 70,000 total deaths by drug overdose. Those are stats from 2017 – these numbers have been rising significantly over several years, with the impact spreading across all age groups, racial/ethnic groups, community sizes and locates, and turning some states and regions into full-on epidemics.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While death is the most severe impact, there is also rampant misuse of opioids. --  More than 20 percent of patients who have been prescribed opioids misuse them. </a:t>
            </a:r>
          </a:p>
          <a:p>
            <a:endParaRPr lang="en-US" dirty="0"/>
          </a:p>
          <a:p>
            <a:r>
              <a:rPr lang="en-US" dirty="0"/>
              <a:t>This situation underscores the urgent need for federal, state, and local efforts to formulate prevention, response, and treatment strategies, and strengthened public health and public safety partnerships.</a:t>
            </a:r>
          </a:p>
          <a:p>
            <a:endParaRPr lang="en-US" dirty="0"/>
          </a:p>
          <a:p>
            <a:endParaRPr lang="en-US" sz="1200" dirty="0"/>
          </a:p>
          <a:p>
            <a:endParaRPr lang="en-US" sz="1000" dirty="0"/>
          </a:p>
          <a:p>
            <a:r>
              <a:rPr lang="en-US" sz="1000" dirty="0"/>
              <a:t>Drug overdose deaths | drug overdose | CDC injury center. (2018, December 21). Retrieved June 10, 2019, from </a:t>
            </a:r>
            <a:r>
              <a:rPr lang="en-US" sz="1000" dirty="0">
                <a:hlinkClick r:id="rId4"/>
              </a:rPr>
              <a:t>https://www.cdc.gov/drugoverdose/data/statedeaths.html</a:t>
            </a:r>
            <a:endParaRPr lang="en-US" sz="1000" dirty="0"/>
          </a:p>
          <a:p>
            <a:br>
              <a:rPr lang="en-US" sz="1000" dirty="0"/>
            </a:br>
            <a:r>
              <a:rPr lang="en-US" sz="1000" dirty="0"/>
              <a:t>Rudd, R. A. (2016). Increases in drug and opioid-involved overdose deaths — united states, 2010–2015. </a:t>
            </a:r>
            <a:r>
              <a:rPr lang="en-US" sz="1000" i="1" dirty="0"/>
              <a:t>MMWR. Morbidity and Mortality Weekly Report</a:t>
            </a:r>
            <a:r>
              <a:rPr lang="en-US" sz="1000" dirty="0"/>
              <a:t>, </a:t>
            </a:r>
            <a:r>
              <a:rPr lang="en-US" sz="1000" i="1" dirty="0"/>
              <a:t>65</a:t>
            </a:r>
            <a:r>
              <a:rPr lang="en-US" sz="1000" dirty="0"/>
              <a:t>. https://doi.org/10.15585/mmwr.mm655051e1</a:t>
            </a:r>
          </a:p>
          <a:p>
            <a:endParaRPr lang="en-US" sz="1000" dirty="0"/>
          </a:p>
          <a:p>
            <a:r>
              <a:rPr lang="en-US" sz="1000" dirty="0"/>
              <a:t>Goodman-Meza, D., Medina-Mora, M. E., </a:t>
            </a:r>
            <a:r>
              <a:rPr lang="en-US" sz="1000" dirty="0" err="1"/>
              <a:t>Magis</a:t>
            </a:r>
            <a:r>
              <a:rPr lang="en-US" sz="1000" dirty="0"/>
              <a:t>-Rodríguez, C., </a:t>
            </a:r>
            <a:r>
              <a:rPr lang="en-US" sz="1000" dirty="0" err="1"/>
              <a:t>Landovitz</a:t>
            </a:r>
            <a:r>
              <a:rPr lang="en-US" sz="1000" dirty="0"/>
              <a:t>, R. J., </a:t>
            </a:r>
            <a:r>
              <a:rPr lang="en-US" sz="1000" dirty="0" err="1"/>
              <a:t>Shoptaw</a:t>
            </a:r>
            <a:r>
              <a:rPr lang="en-US" sz="1000" dirty="0"/>
              <a:t>, S., &amp; </a:t>
            </a:r>
            <a:r>
              <a:rPr lang="en-US" sz="1000" dirty="0" err="1"/>
              <a:t>Werb</a:t>
            </a:r>
            <a:r>
              <a:rPr lang="en-US" sz="1000" dirty="0"/>
              <a:t>, D. (2019). Where is the opioid use epidemic in </a:t>
            </a:r>
            <a:r>
              <a:rPr lang="en-US" sz="1000" dirty="0" err="1"/>
              <a:t>mexico</a:t>
            </a:r>
            <a:r>
              <a:rPr lang="en-US" sz="1000" dirty="0"/>
              <a:t>? A cautionary tale for policymakers south of the us–</a:t>
            </a:r>
            <a:r>
              <a:rPr lang="en-US" sz="1000" dirty="0" err="1"/>
              <a:t>mexico</a:t>
            </a:r>
            <a:r>
              <a:rPr lang="en-US" sz="1000" dirty="0"/>
              <a:t> border. </a:t>
            </a:r>
            <a:r>
              <a:rPr lang="en-US" sz="1000" i="1" dirty="0"/>
              <a:t>American Journal of Public Health</a:t>
            </a:r>
            <a:r>
              <a:rPr lang="en-US" sz="1000" dirty="0"/>
              <a:t>, </a:t>
            </a:r>
            <a:r>
              <a:rPr lang="en-US" sz="1000" i="1" dirty="0"/>
              <a:t>109</a:t>
            </a:r>
            <a:r>
              <a:rPr lang="en-US" sz="1000" dirty="0"/>
              <a:t>(1), 73–82. https://doi.org/10.2105/AJPH.2018.304767</a:t>
            </a:r>
          </a:p>
          <a:p>
            <a:endParaRPr lang="en-US" sz="1000" dirty="0"/>
          </a:p>
          <a:p>
            <a:r>
              <a:rPr lang="en-US" sz="1000" dirty="0"/>
              <a:t>Scholl, L. (2019). Drug and opioid-involved overdose deaths — united states, 2013–2017. </a:t>
            </a:r>
            <a:r>
              <a:rPr lang="en-US" sz="1000" i="1" dirty="0"/>
              <a:t>MMWR. Morbidity and Mortality Weekly Report</a:t>
            </a:r>
            <a:r>
              <a:rPr lang="en-US" sz="1000" dirty="0"/>
              <a:t>, </a:t>
            </a:r>
            <a:r>
              <a:rPr lang="en-US" sz="1000" i="1" dirty="0"/>
              <a:t>67</a:t>
            </a:r>
            <a:r>
              <a:rPr lang="en-US" sz="1000" dirty="0"/>
              <a:t>. https://doi.org/10.15585/mmwr.mm6751521e1</a:t>
            </a:r>
          </a:p>
        </p:txBody>
      </p:sp>
      <p:sp>
        <p:nvSpPr>
          <p:cNvPr id="4" name="Slide Number Placeholder 3"/>
          <p:cNvSpPr>
            <a:spLocks noGrp="1"/>
          </p:cNvSpPr>
          <p:nvPr>
            <p:ph type="sldNum" sz="quarter" idx="5"/>
          </p:nvPr>
        </p:nvSpPr>
        <p:spPr/>
        <p:txBody>
          <a:bodyPr/>
          <a:lstStyle/>
          <a:p>
            <a:fld id="{3B680349-3BEF-4278-8301-0A6158E9A280}" type="slidenum">
              <a:rPr lang="en-US" smtClean="0"/>
              <a:t>7</a:t>
            </a:fld>
            <a:endParaRPr lang="en-US" dirty="0"/>
          </a:p>
        </p:txBody>
      </p:sp>
    </p:spTree>
    <p:extLst>
      <p:ext uri="{BB962C8B-B14F-4D97-AF65-F5344CB8AC3E}">
        <p14:creationId xmlns:p14="http://schemas.microsoft.com/office/powerpoint/2010/main" val="377269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likely know now, libraries in communities that have been impacted by the opioid epidemic are experiencing its direct effects. </a:t>
            </a:r>
          </a:p>
          <a:p>
            <a:endParaRPr lang="en-US" dirty="0"/>
          </a:p>
          <a:p>
            <a:r>
              <a:rPr lang="en-US" dirty="0"/>
              <a:t>And we’ve seen headlines like these from news media. </a:t>
            </a:r>
          </a:p>
          <a:p>
            <a:endParaRPr lang="en-US" dirty="0"/>
          </a:p>
          <a:p>
            <a:r>
              <a:rPr lang="en-US" dirty="0"/>
              <a:t>High-profile stories like these, as well as ongoing concerns and questions raised by library staff, leaders, boards, and support organizations, led OCLC and PLA to join forces to learn more about the issue and how our organizations might help libraries navigate the crisis.</a:t>
            </a:r>
          </a:p>
        </p:txBody>
      </p:sp>
      <p:sp>
        <p:nvSpPr>
          <p:cNvPr id="4" name="Slide Number Placeholder 3"/>
          <p:cNvSpPr>
            <a:spLocks noGrp="1"/>
          </p:cNvSpPr>
          <p:nvPr>
            <p:ph type="sldNum" sz="quarter" idx="5"/>
          </p:nvPr>
        </p:nvSpPr>
        <p:spPr/>
        <p:txBody>
          <a:bodyPr/>
          <a:lstStyle/>
          <a:p>
            <a:fld id="{3B680349-3BEF-4278-8301-0A6158E9A280}" type="slidenum">
              <a:rPr lang="en-US" smtClean="0"/>
              <a:t>8</a:t>
            </a:fld>
            <a:endParaRPr lang="en-US"/>
          </a:p>
        </p:txBody>
      </p:sp>
    </p:spTree>
    <p:extLst>
      <p:ext uri="{BB962C8B-B14F-4D97-AF65-F5344CB8AC3E}">
        <p14:creationId xmlns:p14="http://schemas.microsoft.com/office/powerpoint/2010/main" val="255298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2017 we partnered on a WebJunction-hosted virtual townhall. This even included invited speakers from libraries and community partners who had stories and resources to share, This </a:t>
            </a:r>
            <a:r>
              <a:rPr lang="en-US" dirty="0" err="1"/>
              <a:t>wordcloud</a:t>
            </a:r>
            <a:r>
              <a:rPr lang="en-US" dirty="0"/>
              <a:t> includes the topics surfaced in the chat space during the town hall--things like training, staff, and community, as well as some of the synthetic opioids and overdose reversal medications.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over 700 people attend this webinar and hundreds more watch the recording. And this is a TOUGH topic. It’s not light, it’s not filled with laughs and sweet pictures of storytimes or people learning computer skills – the kinds of stories that we love to see and share about libraries. But I can tell you, that there are libraries all over this country that are seeking to help their communities and make a difference. And they are digging into this tough topic and making a difference.</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9</a:t>
            </a:fld>
            <a:endParaRPr lang="en-US"/>
          </a:p>
        </p:txBody>
      </p:sp>
    </p:spTree>
    <p:extLst>
      <p:ext uri="{BB962C8B-B14F-4D97-AF65-F5344CB8AC3E}">
        <p14:creationId xmlns:p14="http://schemas.microsoft.com/office/powerpoint/2010/main" val="2485272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2325637"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October 30, 2018</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3600" b="1" baseline="0">
                <a:ln w="0" cmpd="sng">
                  <a:noFill/>
                </a:ln>
                <a:solidFill>
                  <a:schemeClr val="accent2"/>
                </a:solidFill>
              </a:defRPr>
            </a:lvl1pPr>
          </a:lstStyle>
          <a:p>
            <a:pPr lvl="0"/>
            <a:r>
              <a:rPr lang="en-US" dirty="0"/>
              <a:t>Steering Committee Meeting</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8376652"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r>
              <a:rPr lang="en-US" dirty="0"/>
              <a:t>Public Libraries Respond to the Opioid Crisis with Their Community</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12" descr="A close up of a sign&#10;&#10;Description generated with very high confidence">
            <a:extLst>
              <a:ext uri="{FF2B5EF4-FFF2-40B4-BE49-F238E27FC236}">
                <a16:creationId xmlns:a16="http://schemas.microsoft.com/office/drawing/2014/main" id="{0129C39C-A64C-454C-9593-7429107C68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5376" y="3968298"/>
            <a:ext cx="1885951" cy="53183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458C5F2-6164-47F6-9070-8D3EC6BA6ED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3591"/>
          <a:stretch/>
        </p:blipFill>
        <p:spPr>
          <a:xfrm>
            <a:off x="3681921" y="3891013"/>
            <a:ext cx="1945096" cy="710099"/>
          </a:xfrm>
          <a:prstGeom prst="rect">
            <a:avLst/>
          </a:prstGeom>
        </p:spPr>
      </p:pic>
      <p:pic>
        <p:nvPicPr>
          <p:cNvPr id="19" name="Picture 18" descr="A screenshot of a cell phone&#10;&#10;Description generated with high confidence">
            <a:extLst>
              <a:ext uri="{FF2B5EF4-FFF2-40B4-BE49-F238E27FC236}">
                <a16:creationId xmlns:a16="http://schemas.microsoft.com/office/drawing/2014/main" id="{21452E2E-BB89-4FC9-9936-93FF7E7894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96220" y="3867049"/>
            <a:ext cx="1666289" cy="758025"/>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9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pic>
        <p:nvPicPr>
          <p:cNvPr id="7" name="Picture 5">
            <a:extLst>
              <a:ext uri="{FF2B5EF4-FFF2-40B4-BE49-F238E27FC236}">
                <a16:creationId xmlns:a16="http://schemas.microsoft.com/office/drawing/2014/main" id="{4DE247C4-76B1-4CE8-A140-661AA2CAA9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7" name="Picture 5">
            <a:extLst>
              <a:ext uri="{FF2B5EF4-FFF2-40B4-BE49-F238E27FC236}">
                <a16:creationId xmlns:a16="http://schemas.microsoft.com/office/drawing/2014/main" id="{4A7C3A60-84E1-4DE8-BD34-FD541EE4D4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5" name="Picture 5">
            <a:extLst>
              <a:ext uri="{FF2B5EF4-FFF2-40B4-BE49-F238E27FC236}">
                <a16:creationId xmlns:a16="http://schemas.microsoft.com/office/drawing/2014/main" id="{CD2EA669-DB76-4F4E-B18C-03E2B46441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cousticsam/" TargetMode="External"/><Relationship Id="rId4" Type="http://schemas.openxmlformats.org/officeDocument/2006/relationships/hyperlink" Target="https://flic.kr/p/ySQ5g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borisbaldinger/15222127749"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hyperlink" Target="https://creativecommons.org/licenses/by/2.0/" TargetMode="External"/><Relationship Id="rId4" Type="http://schemas.openxmlformats.org/officeDocument/2006/relationships/hyperlink" Target="https://www.flickr.com/photos/borisbaldinger/"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5.jpeg"/><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QuickStyle" Target="../diagrams/quickStyle5.xml"/><Relationship Id="rId11" Type="http://schemas.openxmlformats.org/officeDocument/2006/relationships/hyperlink" Target="https://creativecommons.org/licenses/by-nc/2.0/" TargetMode="External"/><Relationship Id="rId5" Type="http://schemas.openxmlformats.org/officeDocument/2006/relationships/diagramLayout" Target="../diagrams/layout5.xml"/><Relationship Id="rId10" Type="http://schemas.openxmlformats.org/officeDocument/2006/relationships/hyperlink" Target="https://www.flickr.com/photos/jannekestaaks/" TargetMode="External"/><Relationship Id="rId4" Type="http://schemas.openxmlformats.org/officeDocument/2006/relationships/diagramData" Target="../diagrams/data5.xml"/><Relationship Id="rId9" Type="http://schemas.openxmlformats.org/officeDocument/2006/relationships/hyperlink" Target="https://flic.kr/p/nDedG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hyperlink" Target="https://pixabay.com/" TargetMode="External"/><Relationship Id="rId5" Type="http://schemas.openxmlformats.org/officeDocument/2006/relationships/hyperlink" Target="https://pixabay.com/users/chriswolf-2014363/" TargetMode="External"/><Relationship Id="rId4" Type="http://schemas.openxmlformats.org/officeDocument/2006/relationships/hyperlink" Target="https://pixabay.com/images/id-2032759/"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hyperlink" Target="https://unsplash.com/search/photos/private" TargetMode="External"/><Relationship Id="rId5" Type="http://schemas.openxmlformats.org/officeDocument/2006/relationships/hyperlink" Target="https://unsplash.com/@dtopkin" TargetMode="External"/><Relationship Id="rId4" Type="http://schemas.openxmlformats.org/officeDocument/2006/relationships/hyperlink" Target="https://unsplash.com/photos/u5Zt-Hoocr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https://pixabay.com/?utm_source=link-attribution&amp;utm_medium=referral&amp;utm_campaign=image&amp;utm_content=1925875" TargetMode="External"/><Relationship Id="rId5" Type="http://schemas.openxmlformats.org/officeDocument/2006/relationships/hyperlink" Target="https://pixabay.com/users/truthseeker08-2411480/?utm_source=link-attribution&amp;utm_medium=referral&amp;utm_campaign=image&amp;utm_content=1925875" TargetMode="External"/><Relationship Id="rId4" Type="http://schemas.openxmlformats.org/officeDocument/2006/relationships/hyperlink" Target="https://pixabay.com/images/id-192587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https://unsplash.com/search/photos/help?utm_source=unsplash&amp;utm_medium=referral&amp;utm_content=creditCopyText" TargetMode="External"/><Relationship Id="rId5" Type="http://schemas.openxmlformats.org/officeDocument/2006/relationships/hyperlink" Target="https://unsplash.com/@ninastrehl?utm_source=unsplash&amp;utm_medium=referral&amp;utm_content=creditCopyText" TargetMode="External"/><Relationship Id="rId4" Type="http://schemas.openxmlformats.org/officeDocument/2006/relationships/hyperlink" Target="https://unsplash.com/photos/Ds0ZIA5gzc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hyperlink" Target="https://pixabay.com/" TargetMode="External"/><Relationship Id="rId5" Type="http://schemas.openxmlformats.org/officeDocument/2006/relationships/hyperlink" Target="https://pixabay.com/users/publicdomainpictures-14/" TargetMode="External"/><Relationship Id="rId4" Type="http://schemas.openxmlformats.org/officeDocument/2006/relationships/hyperlink" Target="https://pixabay.com/images/id-20333/"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hyperlink" Target="https://unsplash.com/@walre037" TargetMode="External"/><Relationship Id="rId4" Type="http://schemas.openxmlformats.org/officeDocument/2006/relationships/hyperlink" Target="https://unsplash.com/photos/UOwvwZ9Dy6w"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cdc.gov/nchs/pressroom/states/utah/utah.htm" TargetMode="External"/><Relationship Id="rId3" Type="http://schemas.openxmlformats.org/officeDocument/2006/relationships/hyperlink" Target="https://www.cdc.gov/drugoverdose/data/statedeaths.html" TargetMode="External"/><Relationship Id="rId7" Type="http://schemas.openxmlformats.org/officeDocument/2006/relationships/hyperlink" Target="https://doi.org/10.15585/mmwr.mm6751521e1"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doi.org/10.15585/mmwr.mm655051e1" TargetMode="External"/><Relationship Id="rId5" Type="http://schemas.openxmlformats.org/officeDocument/2006/relationships/hyperlink" Target="https://doi.org/10.2105/AJPH.2018.304767" TargetMode="External"/><Relationship Id="rId4" Type="http://schemas.openxmlformats.org/officeDocument/2006/relationships/hyperlink" Target="https://doi.org/10.1097/MLR.000000000000062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pixabay.com/service/license/" TargetMode="External"/><Relationship Id="rId5" Type="http://schemas.openxmlformats.org/officeDocument/2006/relationships/hyperlink" Target="https://pixabay.com/users/nosheep-204378/" TargetMode="External"/><Relationship Id="rId4" Type="http://schemas.openxmlformats.org/officeDocument/2006/relationships/hyperlink" Target="https://pixabay.com/en/pills-prescription-bottle-medicine-188555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4375878" cy="569387"/>
          </a:xfrm>
        </p:spPr>
        <p:txBody>
          <a:bodyPr/>
          <a:lstStyle/>
          <a:p>
            <a:r>
              <a:rPr lang="en-US" dirty="0"/>
              <a:t>Shepherdstown, WV ● 16 October 2019</a:t>
            </a:r>
          </a:p>
        </p:txBody>
      </p:sp>
      <p:sp>
        <p:nvSpPr>
          <p:cNvPr id="36" name="Text Placeholder 35"/>
          <p:cNvSpPr>
            <a:spLocks noGrp="1"/>
          </p:cNvSpPr>
          <p:nvPr>
            <p:ph type="body" sz="quarter" idx="16"/>
          </p:nvPr>
        </p:nvSpPr>
        <p:spPr/>
        <p:txBody>
          <a:bodyPr>
            <a:normAutofit fontScale="62500" lnSpcReduction="20000"/>
          </a:bodyPr>
          <a:lstStyle/>
          <a:p>
            <a:r>
              <a:rPr lang="en-US" dirty="0"/>
              <a:t>Public Libraries Respond to the Opioid Crisis with Their Communities</a:t>
            </a:r>
          </a:p>
        </p:txBody>
      </p:sp>
      <p:pic>
        <p:nvPicPr>
          <p:cNvPr id="6" name="Picture 5" descr="A close up of a sign&#10;&#10;Description generated with very high confidence">
            <a:extLst>
              <a:ext uri="{FF2B5EF4-FFF2-40B4-BE49-F238E27FC236}">
                <a16:creationId xmlns:a16="http://schemas.microsoft.com/office/drawing/2014/main" id="{3C381325-91A8-4F7C-8D77-C944481CB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6942" y="3652964"/>
            <a:ext cx="2144971" cy="604881"/>
          </a:xfrm>
          <a:prstGeom prst="rect">
            <a:avLst/>
          </a:prstGeom>
        </p:spPr>
      </p:pic>
      <p:pic>
        <p:nvPicPr>
          <p:cNvPr id="1026" name="Picture 2" descr="C:\Users\morgank\AppData\Local\Temp\SNAGHTML14c8be9a.PNG">
            <a:extLst>
              <a:ext uri="{FF2B5EF4-FFF2-40B4-BE49-F238E27FC236}">
                <a16:creationId xmlns:a16="http://schemas.microsoft.com/office/drawing/2014/main" id="{2938D296-C9D9-4CEE-BFC4-661BB7E2A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391" y="3609701"/>
            <a:ext cx="1879825" cy="604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ell phone&#10;&#10;Description automatically generated">
            <a:extLst>
              <a:ext uri="{FF2B5EF4-FFF2-40B4-BE49-F238E27FC236}">
                <a16:creationId xmlns:a16="http://schemas.microsoft.com/office/drawing/2014/main" id="{8C2DF3C3-5C2C-4D85-A1FB-A18310EF3268}"/>
              </a:ext>
            </a:extLst>
          </p:cNvPr>
          <p:cNvPicPr>
            <a:picLocks noChangeAspect="1"/>
          </p:cNvPicPr>
          <p:nvPr/>
        </p:nvPicPr>
        <p:blipFill>
          <a:blip r:embed="rId5"/>
          <a:stretch>
            <a:fillRect/>
          </a:stretch>
        </p:blipFill>
        <p:spPr>
          <a:xfrm>
            <a:off x="6523264" y="3521818"/>
            <a:ext cx="2228042" cy="1013576"/>
          </a:xfrm>
          <a:prstGeom prst="rect">
            <a:avLst/>
          </a:prstGeom>
        </p:spPr>
      </p:pic>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a:xfrm>
            <a:off x="340786" y="343303"/>
            <a:ext cx="8439148" cy="1262135"/>
          </a:xfrm>
          <a:solidFill>
            <a:schemeClr val="tx2"/>
          </a:solidFill>
        </p:spPr>
        <p:txBody>
          <a:bodyPr lIns="274320" tIns="91440" bIns="91440"/>
          <a:lstStyle/>
          <a:p>
            <a:r>
              <a:rPr lang="en-US" dirty="0">
                <a:solidFill>
                  <a:schemeClr val="bg1"/>
                </a:solidFill>
              </a:rPr>
              <a:t>Public Libraries Respond to the Opioid Crisis with their Communities</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264869" y="3378712"/>
            <a:ext cx="8439148" cy="1237609"/>
          </a:xfrm>
        </p:spPr>
        <p:txBody>
          <a:bodyPr/>
          <a:lstStyle/>
          <a:p>
            <a:pPr lvl="1"/>
            <a:endParaRPr lang="en-US" dirty="0"/>
          </a:p>
          <a:p>
            <a:pPr lvl="2"/>
            <a:endParaRPr lang="en-US" dirty="0"/>
          </a:p>
          <a:p>
            <a:endParaRPr lang="en-US" dirty="0"/>
          </a:p>
          <a:p>
            <a:pPr lvl="1"/>
            <a:endParaRPr lang="en-US" dirty="0"/>
          </a:p>
          <a:p>
            <a:pPr lvl="1"/>
            <a:endParaRPr lang="en-US" dirty="0"/>
          </a:p>
        </p:txBody>
      </p:sp>
      <p:pic>
        <p:nvPicPr>
          <p:cNvPr id="4" name="Picture 3" descr="A close up of a sign&#10;&#10;Description generated with very high confidence">
            <a:extLst>
              <a:ext uri="{FF2B5EF4-FFF2-40B4-BE49-F238E27FC236}">
                <a16:creationId xmlns:a16="http://schemas.microsoft.com/office/drawing/2014/main" id="{F684FDCC-76CC-4EE9-B889-D569C1E6B5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4688" y="3311074"/>
            <a:ext cx="2434192" cy="686442"/>
          </a:xfrm>
          <a:prstGeom prst="rect">
            <a:avLst/>
          </a:prstGeom>
        </p:spPr>
      </p:pic>
      <p:sp>
        <p:nvSpPr>
          <p:cNvPr id="8" name="Rectangle 7">
            <a:extLst>
              <a:ext uri="{FF2B5EF4-FFF2-40B4-BE49-F238E27FC236}">
                <a16:creationId xmlns:a16="http://schemas.microsoft.com/office/drawing/2014/main" id="{7CDA6CB8-704B-4CB6-895F-F7E6320219EF}"/>
              </a:ext>
            </a:extLst>
          </p:cNvPr>
          <p:cNvSpPr/>
          <p:nvPr/>
        </p:nvSpPr>
        <p:spPr>
          <a:xfrm>
            <a:off x="1678422" y="1750433"/>
            <a:ext cx="6067958" cy="369332"/>
          </a:xfrm>
          <a:prstGeom prst="rect">
            <a:avLst/>
          </a:prstGeom>
        </p:spPr>
        <p:txBody>
          <a:bodyPr wrap="square">
            <a:spAutoFit/>
          </a:bodyPr>
          <a:lstStyle/>
          <a:p>
            <a:r>
              <a:rPr lang="en-US" dirty="0"/>
              <a:t>IMLS National Leadership Grant LG-00-18-0298-18</a:t>
            </a:r>
          </a:p>
        </p:txBody>
      </p:sp>
      <p:pic>
        <p:nvPicPr>
          <p:cNvPr id="2050" name="Picture 2" descr="C:\Users\morgank\AppData\Local\Temp\SNAGHTML14ca83db.PNG">
            <a:extLst>
              <a:ext uri="{FF2B5EF4-FFF2-40B4-BE49-F238E27FC236}">
                <a16:creationId xmlns:a16="http://schemas.microsoft.com/office/drawing/2014/main" id="{F7B674E3-722F-4529-B5CE-F20D70CBB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239" y="2438700"/>
            <a:ext cx="2088898" cy="672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creenshot of a cell phone&#10;&#10;Description automatically generated">
            <a:extLst>
              <a:ext uri="{FF2B5EF4-FFF2-40B4-BE49-F238E27FC236}">
                <a16:creationId xmlns:a16="http://schemas.microsoft.com/office/drawing/2014/main" id="{627110BA-493D-457C-8F6F-2C91E260E459}"/>
              </a:ext>
            </a:extLst>
          </p:cNvPr>
          <p:cNvPicPr>
            <a:picLocks noChangeAspect="1"/>
          </p:cNvPicPr>
          <p:nvPr/>
        </p:nvPicPr>
        <p:blipFill>
          <a:blip r:embed="rId5"/>
          <a:stretch>
            <a:fillRect/>
          </a:stretch>
        </p:blipFill>
        <p:spPr>
          <a:xfrm>
            <a:off x="5505121" y="2739369"/>
            <a:ext cx="2513441" cy="1143410"/>
          </a:xfrm>
          <a:prstGeom prst="rect">
            <a:avLst/>
          </a:prstGeom>
        </p:spPr>
      </p:pic>
    </p:spTree>
    <p:extLst>
      <p:ext uri="{BB962C8B-B14F-4D97-AF65-F5344CB8AC3E}">
        <p14:creationId xmlns:p14="http://schemas.microsoft.com/office/powerpoint/2010/main" val="27841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5" name="Diagram 4">
            <a:extLst>
              <a:ext uri="{FF2B5EF4-FFF2-40B4-BE49-F238E27FC236}">
                <a16:creationId xmlns:a16="http://schemas.microsoft.com/office/drawing/2014/main" id="{8FCFC4F4-205D-4B0B-B266-D6C184DFA76B}"/>
              </a:ext>
            </a:extLst>
          </p:cNvPr>
          <p:cNvGraphicFramePr/>
          <p:nvPr>
            <p:extLst>
              <p:ext uri="{D42A27DB-BD31-4B8C-83A1-F6EECF244321}">
                <p14:modId xmlns:p14="http://schemas.microsoft.com/office/powerpoint/2010/main" val="3438664476"/>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059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DA6B8-C0C5-4AA6-A0CA-238FA9D7441C}"/>
              </a:ext>
            </a:extLst>
          </p:cNvPr>
          <p:cNvSpPr>
            <a:spLocks noGrp="1"/>
          </p:cNvSpPr>
          <p:nvPr>
            <p:ph type="body" sz="quarter" idx="13"/>
          </p:nvPr>
        </p:nvSpPr>
        <p:spPr/>
        <p:txBody>
          <a:bodyPr/>
          <a:lstStyle/>
          <a:p>
            <a:r>
              <a:rPr lang="en-US" dirty="0"/>
              <a:t>Project activities</a:t>
            </a:r>
          </a:p>
        </p:txBody>
      </p:sp>
      <p:graphicFrame>
        <p:nvGraphicFramePr>
          <p:cNvPr id="4" name="Diagram 3">
            <a:extLst>
              <a:ext uri="{FF2B5EF4-FFF2-40B4-BE49-F238E27FC236}">
                <a16:creationId xmlns:a16="http://schemas.microsoft.com/office/drawing/2014/main" id="{37748239-7906-4ED9-A991-76F3E398C948}"/>
              </a:ext>
            </a:extLst>
          </p:cNvPr>
          <p:cNvGraphicFramePr/>
          <p:nvPr>
            <p:extLst>
              <p:ext uri="{D42A27DB-BD31-4B8C-83A1-F6EECF244321}">
                <p14:modId xmlns:p14="http://schemas.microsoft.com/office/powerpoint/2010/main" val="2247133078"/>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49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chalk&#10;&#10;Description automatically generated">
            <a:extLst>
              <a:ext uri="{FF2B5EF4-FFF2-40B4-BE49-F238E27FC236}">
                <a16:creationId xmlns:a16="http://schemas.microsoft.com/office/drawing/2014/main" id="{F3F43145-598F-4016-884A-DB9F493E90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37647"/>
            <a:ext cx="9144000" cy="5017844"/>
          </a:xfrm>
          <a:prstGeom prst="rect">
            <a:avLst/>
          </a:prstGeom>
        </p:spPr>
      </p:pic>
      <p:sp>
        <p:nvSpPr>
          <p:cNvPr id="3" name="Text Placeholder 2">
            <a:extLst>
              <a:ext uri="{FF2B5EF4-FFF2-40B4-BE49-F238E27FC236}">
                <a16:creationId xmlns:a16="http://schemas.microsoft.com/office/drawing/2014/main" id="{1D8E33D8-1B45-4E84-8C02-F04F4309DE05}"/>
              </a:ext>
            </a:extLst>
          </p:cNvPr>
          <p:cNvSpPr>
            <a:spLocks noGrp="1"/>
          </p:cNvSpPr>
          <p:nvPr>
            <p:ph type="body" sz="quarter" idx="12"/>
          </p:nvPr>
        </p:nvSpPr>
        <p:spPr>
          <a:xfrm>
            <a:off x="-1" y="2365136"/>
            <a:ext cx="7294099" cy="1264329"/>
          </a:xfrm>
          <a:solidFill>
            <a:schemeClr val="tx1">
              <a:alpha val="50000"/>
            </a:schemeClr>
          </a:solidFill>
        </p:spPr>
        <p:txBody>
          <a:bodyPr/>
          <a:lstStyle/>
          <a:p>
            <a:pPr marL="0" indent="0">
              <a:buNone/>
            </a:pPr>
            <a:r>
              <a:rPr lang="en-US" b="1" dirty="0">
                <a:solidFill>
                  <a:schemeClr val="bg1"/>
                </a:solidFill>
              </a:rPr>
              <a:t>“Obviously, our biggest challenge is that people </a:t>
            </a:r>
            <a:br>
              <a:rPr lang="en-US" b="1" dirty="0">
                <a:solidFill>
                  <a:schemeClr val="bg1"/>
                </a:solidFill>
              </a:rPr>
            </a:br>
            <a:r>
              <a:rPr lang="en-US" b="1" dirty="0">
                <a:solidFill>
                  <a:schemeClr val="bg1"/>
                </a:solidFill>
              </a:rPr>
              <a:t>keep dying and we can’t work fast enough.” </a:t>
            </a:r>
          </a:p>
          <a:p>
            <a:pPr marL="0" indent="0">
              <a:buNone/>
            </a:pPr>
            <a:r>
              <a:rPr lang="en-US" sz="2000" dirty="0">
                <a:solidFill>
                  <a:schemeClr val="bg1"/>
                </a:solidFill>
              </a:rPr>
              <a:t>- Community Partner Director</a:t>
            </a:r>
          </a:p>
          <a:p>
            <a:pPr marL="0" indent="0">
              <a:buNone/>
            </a:pPr>
            <a:endParaRPr lang="en-US" dirty="0"/>
          </a:p>
        </p:txBody>
      </p:sp>
      <p:sp>
        <p:nvSpPr>
          <p:cNvPr id="6" name="Rectangle 5">
            <a:extLst>
              <a:ext uri="{FF2B5EF4-FFF2-40B4-BE49-F238E27FC236}">
                <a16:creationId xmlns:a16="http://schemas.microsoft.com/office/drawing/2014/main" id="{ACDAB228-9BD5-412A-A5B0-42E0FFE37000}"/>
              </a:ext>
            </a:extLst>
          </p:cNvPr>
          <p:cNvSpPr/>
          <p:nvPr/>
        </p:nvSpPr>
        <p:spPr>
          <a:xfrm>
            <a:off x="1" y="4394585"/>
            <a:ext cx="2636874"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a:t>
            </a:r>
            <a:r>
              <a:rPr lang="en-US"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Syringes</a:t>
            </a:r>
            <a:r>
              <a:rPr lang="en-US" sz="800" dirty="0">
                <a:solidFill>
                  <a:schemeClr val="bg1"/>
                </a:solidFill>
                <a:latin typeface="Arial" panose="020B0604020202020204" pitchFamily="34" charset="0"/>
                <a:cs typeface="Arial" panose="020B0604020202020204" pitchFamily="34" charset="0"/>
              </a:rPr>
              <a:t>” by </a:t>
            </a:r>
            <a:r>
              <a:rPr lang="en-US"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Sam Nabi</a:t>
            </a:r>
            <a:r>
              <a:rPr lang="en-US" sz="800" dirty="0">
                <a:solidFill>
                  <a:schemeClr val="bg1"/>
                </a:solidFill>
                <a:latin typeface="Arial" panose="020B0604020202020204" pitchFamily="34" charset="0"/>
                <a:cs typeface="Arial" panose="020B0604020202020204" pitchFamily="34" charset="0"/>
              </a:rPr>
              <a:t> is licensed under </a:t>
            </a:r>
            <a:r>
              <a:rPr lang="en-US"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CC BY 2.0</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7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CASE study research</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8504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9439A-69C5-415D-B106-02307E09E3F4}"/>
              </a:ext>
            </a:extLst>
          </p:cNvPr>
          <p:cNvSpPr>
            <a:spLocks noGrp="1"/>
          </p:cNvSpPr>
          <p:nvPr>
            <p:ph type="body" sz="quarter" idx="13"/>
          </p:nvPr>
        </p:nvSpPr>
        <p:spPr/>
        <p:txBody>
          <a:bodyPr/>
          <a:lstStyle/>
          <a:p>
            <a:r>
              <a:rPr lang="en-US" dirty="0"/>
              <a:t>Goal of case studies </a:t>
            </a:r>
          </a:p>
        </p:txBody>
      </p:sp>
      <p:sp>
        <p:nvSpPr>
          <p:cNvPr id="3" name="Text Placeholder 2">
            <a:extLst>
              <a:ext uri="{FF2B5EF4-FFF2-40B4-BE49-F238E27FC236}">
                <a16:creationId xmlns:a16="http://schemas.microsoft.com/office/drawing/2014/main" id="{C68E2D0A-A293-435A-BAD4-BFF2CD264AC0}"/>
              </a:ext>
            </a:extLst>
          </p:cNvPr>
          <p:cNvSpPr>
            <a:spLocks noGrp="1"/>
          </p:cNvSpPr>
          <p:nvPr>
            <p:ph type="body" sz="quarter" idx="12"/>
          </p:nvPr>
        </p:nvSpPr>
        <p:spPr>
          <a:xfrm>
            <a:off x="364066" y="1462715"/>
            <a:ext cx="5347253" cy="2965372"/>
          </a:xfrm>
        </p:spPr>
        <p:txBody>
          <a:bodyPr/>
          <a:lstStyle/>
          <a:p>
            <a:pPr marL="0" indent="0">
              <a:buNone/>
            </a:pPr>
            <a:r>
              <a:rPr lang="en-US" sz="2800" dirty="0"/>
              <a:t>Explore a diverse set of communities in which the library is an active partner in response to the opioid epidemic.</a:t>
            </a:r>
            <a:br>
              <a:rPr lang="en-US" sz="2800" dirty="0"/>
            </a:br>
            <a:br>
              <a:rPr lang="en-US" dirty="0"/>
            </a:br>
            <a:endParaRPr lang="en-US" dirty="0"/>
          </a:p>
        </p:txBody>
      </p:sp>
      <p:pic>
        <p:nvPicPr>
          <p:cNvPr id="6" name="Picture 5">
            <a:extLst>
              <a:ext uri="{FF2B5EF4-FFF2-40B4-BE49-F238E27FC236}">
                <a16:creationId xmlns:a16="http://schemas.microsoft.com/office/drawing/2014/main" id="{BC815097-10A6-4E47-8FDB-82E5C6C1DCCA}"/>
              </a:ext>
            </a:extLst>
          </p:cNvPr>
          <p:cNvPicPr>
            <a:picLocks noChangeAspect="1"/>
          </p:cNvPicPr>
          <p:nvPr/>
        </p:nvPicPr>
        <p:blipFill>
          <a:blip r:embed="rId3"/>
          <a:stretch>
            <a:fillRect/>
          </a:stretch>
        </p:blipFill>
        <p:spPr>
          <a:xfrm>
            <a:off x="5992358" y="1462715"/>
            <a:ext cx="2787576" cy="2013247"/>
          </a:xfrm>
          <a:prstGeom prst="rect">
            <a:avLst/>
          </a:prstGeom>
        </p:spPr>
      </p:pic>
    </p:spTree>
    <p:extLst>
      <p:ext uri="{BB962C8B-B14F-4D97-AF65-F5344CB8AC3E}">
        <p14:creationId xmlns:p14="http://schemas.microsoft.com/office/powerpoint/2010/main" val="21743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Criteria considered for site selection</a:t>
            </a:r>
          </a:p>
        </p:txBody>
      </p:sp>
      <p:sp>
        <p:nvSpPr>
          <p:cNvPr id="3" name="Text Placeholder 2">
            <a:extLst>
              <a:ext uri="{FF2B5EF4-FFF2-40B4-BE49-F238E27FC236}">
                <a16:creationId xmlns:a16="http://schemas.microsoft.com/office/drawing/2014/main" id="{BDDF8995-7F21-4060-B136-215611D851BC}"/>
              </a:ext>
            </a:extLst>
          </p:cNvPr>
          <p:cNvSpPr>
            <a:spLocks noGrp="1"/>
          </p:cNvSpPr>
          <p:nvPr>
            <p:ph type="body" sz="quarter" idx="12"/>
          </p:nvPr>
        </p:nvSpPr>
        <p:spPr>
          <a:xfrm>
            <a:off x="340786" y="1035365"/>
            <a:ext cx="8439148" cy="3356378"/>
          </a:xfrm>
        </p:spPr>
        <p:txBody>
          <a:bodyPr/>
          <a:lstStyle/>
          <a:p>
            <a:r>
              <a:rPr lang="en-US" dirty="0"/>
              <a:t>Diversity of community size, region, geographic distribution, and demographics</a:t>
            </a:r>
          </a:p>
          <a:p>
            <a:r>
              <a:rPr lang="en-US" dirty="0"/>
              <a:t>Diversity of service population size</a:t>
            </a:r>
          </a:p>
          <a:p>
            <a:r>
              <a:rPr lang="en-US" dirty="0"/>
              <a:t>Health data: uninsured rate, opioid prescribing rate, </a:t>
            </a:r>
            <a:br>
              <a:rPr lang="en-US" dirty="0"/>
            </a:br>
            <a:r>
              <a:rPr lang="en-US" dirty="0"/>
              <a:t>drug overdose death and mortality rate</a:t>
            </a:r>
          </a:p>
          <a:p>
            <a:r>
              <a:rPr lang="en-US" dirty="0"/>
              <a:t>Must have worked with community partners on programs/services related to the opioid crisis</a:t>
            </a:r>
          </a:p>
          <a:p>
            <a:r>
              <a:rPr lang="en-US" dirty="0"/>
              <a:t>Represent a range of community interventions</a:t>
            </a:r>
          </a:p>
          <a:p>
            <a:endParaRPr lang="en-US" dirty="0"/>
          </a:p>
        </p:txBody>
      </p:sp>
      <p:pic>
        <p:nvPicPr>
          <p:cNvPr id="5" name="Picture 4">
            <a:extLst>
              <a:ext uri="{FF2B5EF4-FFF2-40B4-BE49-F238E27FC236}">
                <a16:creationId xmlns:a16="http://schemas.microsoft.com/office/drawing/2014/main" id="{9E5D19AF-393A-48BE-B348-8BBB47D163FA}"/>
              </a:ext>
            </a:extLst>
          </p:cNvPr>
          <p:cNvPicPr>
            <a:picLocks noChangeAspect="1"/>
          </p:cNvPicPr>
          <p:nvPr/>
        </p:nvPicPr>
        <p:blipFill>
          <a:blip r:embed="rId3"/>
          <a:stretch>
            <a:fillRect/>
          </a:stretch>
        </p:blipFill>
        <p:spPr>
          <a:xfrm>
            <a:off x="7199855" y="1035365"/>
            <a:ext cx="1846964" cy="1846964"/>
          </a:xfrm>
          <a:prstGeom prst="rect">
            <a:avLst/>
          </a:prstGeom>
        </p:spPr>
      </p:pic>
    </p:spTree>
    <p:extLst>
      <p:ext uri="{BB962C8B-B14F-4D97-AF65-F5344CB8AC3E}">
        <p14:creationId xmlns:p14="http://schemas.microsoft.com/office/powerpoint/2010/main" val="32411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4AE37-7A59-401A-A598-2A3DD98852C7}"/>
              </a:ext>
            </a:extLst>
          </p:cNvPr>
          <p:cNvSpPr>
            <a:spLocks noGrp="1"/>
          </p:cNvSpPr>
          <p:nvPr>
            <p:ph type="body" sz="quarter" idx="13"/>
          </p:nvPr>
        </p:nvSpPr>
        <p:spPr>
          <a:xfrm>
            <a:off x="140761" y="343304"/>
            <a:ext cx="8439148" cy="686442"/>
          </a:xfrm>
        </p:spPr>
        <p:txBody>
          <a:bodyPr/>
          <a:lstStyle/>
          <a:p>
            <a:r>
              <a:rPr lang="en-US" dirty="0"/>
              <a:t>County prescribing rates</a:t>
            </a:r>
          </a:p>
        </p:txBody>
      </p:sp>
      <p:pic>
        <p:nvPicPr>
          <p:cNvPr id="1026" name="Picture 2">
            <a:extLst>
              <a:ext uri="{FF2B5EF4-FFF2-40B4-BE49-F238E27FC236}">
                <a16:creationId xmlns:a16="http://schemas.microsoft.com/office/drawing/2014/main" id="{4FF75CC7-9873-48FC-AA42-6493C22E1B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21" r="4965"/>
          <a:stretch/>
        </p:blipFill>
        <p:spPr bwMode="auto">
          <a:xfrm>
            <a:off x="3848100" y="76604"/>
            <a:ext cx="5219701" cy="4602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0F5F44-AC0A-4446-BB54-1BA1B51A4E20}"/>
              </a:ext>
            </a:extLst>
          </p:cNvPr>
          <p:cNvPicPr>
            <a:picLocks noChangeAspect="1"/>
          </p:cNvPicPr>
          <p:nvPr/>
        </p:nvPicPr>
        <p:blipFill>
          <a:blip r:embed="rId4"/>
          <a:stretch>
            <a:fillRect/>
          </a:stretch>
        </p:blipFill>
        <p:spPr>
          <a:xfrm>
            <a:off x="194623" y="2621984"/>
            <a:ext cx="488500" cy="547121"/>
          </a:xfrm>
          <a:prstGeom prst="rect">
            <a:avLst/>
          </a:prstGeom>
        </p:spPr>
      </p:pic>
      <p:pic>
        <p:nvPicPr>
          <p:cNvPr id="7" name="Picture 6">
            <a:extLst>
              <a:ext uri="{FF2B5EF4-FFF2-40B4-BE49-F238E27FC236}">
                <a16:creationId xmlns:a16="http://schemas.microsoft.com/office/drawing/2014/main" id="{4436AB30-9DAC-4714-B5E4-13A030DBF237}"/>
              </a:ext>
            </a:extLst>
          </p:cNvPr>
          <p:cNvPicPr>
            <a:picLocks noChangeAspect="1"/>
          </p:cNvPicPr>
          <p:nvPr/>
        </p:nvPicPr>
        <p:blipFill>
          <a:blip r:embed="rId5"/>
          <a:stretch>
            <a:fillRect/>
          </a:stretch>
        </p:blipFill>
        <p:spPr>
          <a:xfrm>
            <a:off x="149786" y="3166838"/>
            <a:ext cx="556575" cy="616207"/>
          </a:xfrm>
          <a:prstGeom prst="rect">
            <a:avLst/>
          </a:prstGeom>
        </p:spPr>
      </p:pic>
      <p:pic>
        <p:nvPicPr>
          <p:cNvPr id="9" name="Picture 8">
            <a:extLst>
              <a:ext uri="{FF2B5EF4-FFF2-40B4-BE49-F238E27FC236}">
                <a16:creationId xmlns:a16="http://schemas.microsoft.com/office/drawing/2014/main" id="{D66C63F9-B1F7-4CD8-AF9C-8382D4945147}"/>
              </a:ext>
            </a:extLst>
          </p:cNvPr>
          <p:cNvPicPr>
            <a:picLocks noChangeAspect="1"/>
          </p:cNvPicPr>
          <p:nvPr/>
        </p:nvPicPr>
        <p:blipFill>
          <a:blip r:embed="rId6"/>
          <a:stretch>
            <a:fillRect/>
          </a:stretch>
        </p:blipFill>
        <p:spPr>
          <a:xfrm>
            <a:off x="171382" y="2002108"/>
            <a:ext cx="511740" cy="511740"/>
          </a:xfrm>
          <a:prstGeom prst="rect">
            <a:avLst/>
          </a:prstGeom>
        </p:spPr>
      </p:pic>
      <p:pic>
        <p:nvPicPr>
          <p:cNvPr id="10" name="Picture 9">
            <a:extLst>
              <a:ext uri="{FF2B5EF4-FFF2-40B4-BE49-F238E27FC236}">
                <a16:creationId xmlns:a16="http://schemas.microsoft.com/office/drawing/2014/main" id="{03E24027-2BA5-42BD-B443-2AA1220B42D3}"/>
              </a:ext>
            </a:extLst>
          </p:cNvPr>
          <p:cNvPicPr>
            <a:picLocks noChangeAspect="1"/>
          </p:cNvPicPr>
          <p:nvPr/>
        </p:nvPicPr>
        <p:blipFill>
          <a:blip r:embed="rId7"/>
          <a:stretch>
            <a:fillRect/>
          </a:stretch>
        </p:blipFill>
        <p:spPr>
          <a:xfrm>
            <a:off x="172204" y="3802095"/>
            <a:ext cx="534157" cy="554702"/>
          </a:xfrm>
          <a:prstGeom prst="rect">
            <a:avLst/>
          </a:prstGeom>
        </p:spPr>
      </p:pic>
      <p:sp>
        <p:nvSpPr>
          <p:cNvPr id="11" name="TextBox 10">
            <a:extLst>
              <a:ext uri="{FF2B5EF4-FFF2-40B4-BE49-F238E27FC236}">
                <a16:creationId xmlns:a16="http://schemas.microsoft.com/office/drawing/2014/main" id="{E24D44B8-E60A-4AEC-AFDE-B3A4EED66563}"/>
              </a:ext>
            </a:extLst>
          </p:cNvPr>
          <p:cNvSpPr txBox="1"/>
          <p:nvPr/>
        </p:nvSpPr>
        <p:spPr>
          <a:xfrm>
            <a:off x="751955" y="2117454"/>
            <a:ext cx="1828800" cy="2154436"/>
          </a:xfrm>
          <a:prstGeom prst="rect">
            <a:avLst/>
          </a:prstGeom>
          <a:noFill/>
        </p:spPr>
        <p:txBody>
          <a:bodyPr wrap="square" rtlCol="0">
            <a:spAutoFit/>
          </a:bodyPr>
          <a:lstStyle/>
          <a:p>
            <a:r>
              <a:rPr lang="en-US" dirty="0"/>
              <a:t>&lt;57.2</a:t>
            </a:r>
          </a:p>
          <a:p>
            <a:endParaRPr lang="en-US" dirty="0"/>
          </a:p>
          <a:p>
            <a:r>
              <a:rPr lang="en-US" dirty="0"/>
              <a:t>57.2 – 82.3</a:t>
            </a:r>
          </a:p>
          <a:p>
            <a:endParaRPr lang="en-US" sz="2400" dirty="0"/>
          </a:p>
          <a:p>
            <a:r>
              <a:rPr lang="en-US" dirty="0"/>
              <a:t>82.4 – 112.5</a:t>
            </a:r>
          </a:p>
          <a:p>
            <a:endParaRPr lang="en-US" sz="2000" dirty="0"/>
          </a:p>
          <a:p>
            <a:r>
              <a:rPr lang="en-US" dirty="0"/>
              <a:t>&gt;112.5</a:t>
            </a:r>
          </a:p>
        </p:txBody>
      </p:sp>
      <p:sp>
        <p:nvSpPr>
          <p:cNvPr id="12" name="TextBox 11">
            <a:extLst>
              <a:ext uri="{FF2B5EF4-FFF2-40B4-BE49-F238E27FC236}">
                <a16:creationId xmlns:a16="http://schemas.microsoft.com/office/drawing/2014/main" id="{31B0BE0D-505D-400F-9F04-32F6049199F5}"/>
              </a:ext>
            </a:extLst>
          </p:cNvPr>
          <p:cNvSpPr txBox="1"/>
          <p:nvPr/>
        </p:nvSpPr>
        <p:spPr>
          <a:xfrm>
            <a:off x="149786" y="1301709"/>
            <a:ext cx="3193489" cy="646331"/>
          </a:xfrm>
          <a:prstGeom prst="rect">
            <a:avLst/>
          </a:prstGeom>
          <a:noFill/>
        </p:spPr>
        <p:txBody>
          <a:bodyPr wrap="square" rtlCol="0">
            <a:spAutoFit/>
          </a:bodyPr>
          <a:lstStyle/>
          <a:p>
            <a:r>
              <a:rPr lang="en-US" dirty="0"/>
              <a:t>2017 opioid prescribing rate per 100 persons</a:t>
            </a:r>
          </a:p>
        </p:txBody>
      </p:sp>
    </p:spTree>
    <p:extLst>
      <p:ext uri="{BB962C8B-B14F-4D97-AF65-F5344CB8AC3E}">
        <p14:creationId xmlns:p14="http://schemas.microsoft.com/office/powerpoint/2010/main" val="108561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Case study sites</a:t>
            </a:r>
          </a:p>
        </p:txBody>
      </p:sp>
      <p:grpSp>
        <p:nvGrpSpPr>
          <p:cNvPr id="6" name="Group 5">
            <a:extLst>
              <a:ext uri="{FF2B5EF4-FFF2-40B4-BE49-F238E27FC236}">
                <a16:creationId xmlns:a16="http://schemas.microsoft.com/office/drawing/2014/main" id="{6848F21A-6DF9-423B-811A-BAF70464140E}"/>
              </a:ext>
            </a:extLst>
          </p:cNvPr>
          <p:cNvGrpSpPr/>
          <p:nvPr/>
        </p:nvGrpSpPr>
        <p:grpSpPr>
          <a:xfrm>
            <a:off x="2453607" y="762604"/>
            <a:ext cx="6540736" cy="4076254"/>
            <a:chOff x="2135188" y="1052513"/>
            <a:chExt cx="7953376" cy="5037138"/>
          </a:xfrm>
        </p:grpSpPr>
        <p:sp>
          <p:nvSpPr>
            <p:cNvPr id="7" name="Freeform 1">
              <a:extLst>
                <a:ext uri="{FF2B5EF4-FFF2-40B4-BE49-F238E27FC236}">
                  <a16:creationId xmlns:a16="http://schemas.microsoft.com/office/drawing/2014/main" id="{287DEE9F-C095-4A91-B399-CBD412537F3A}"/>
                </a:ext>
              </a:extLst>
            </p:cNvPr>
            <p:cNvSpPr>
              <a:spLocks noChangeArrowheads="1"/>
            </p:cNvSpPr>
            <p:nvPr/>
          </p:nvSpPr>
          <p:spPr bwMode="auto">
            <a:xfrm rot="21163818">
              <a:off x="6201211" y="2639524"/>
              <a:ext cx="941388"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US">
                <a:ea typeface="ＭＳ Ｐゴシック" charset="-128"/>
              </a:endParaRPr>
            </a:p>
          </p:txBody>
        </p:sp>
        <p:sp>
          <p:nvSpPr>
            <p:cNvPr id="8" name="Freeform 2">
              <a:extLst>
                <a:ext uri="{FF2B5EF4-FFF2-40B4-BE49-F238E27FC236}">
                  <a16:creationId xmlns:a16="http://schemas.microsoft.com/office/drawing/2014/main" id="{F4AED132-2248-4D15-90AF-A9A2FC35C091}"/>
                </a:ext>
              </a:extLst>
            </p:cNvPr>
            <p:cNvSpPr/>
            <p:nvPr/>
          </p:nvSpPr>
          <p:spPr>
            <a:xfrm>
              <a:off x="3255964" y="1450976"/>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9" name="Freeform 3">
              <a:extLst>
                <a:ext uri="{FF2B5EF4-FFF2-40B4-BE49-F238E27FC236}">
                  <a16:creationId xmlns:a16="http://schemas.microsoft.com/office/drawing/2014/main" id="{7DB66748-692B-4A74-950B-DFA9F80A5E6B}"/>
                </a:ext>
              </a:extLst>
            </p:cNvPr>
            <p:cNvSpPr/>
            <p:nvPr/>
          </p:nvSpPr>
          <p:spPr>
            <a:xfrm>
              <a:off x="2492376"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10" name="Freeform 4">
              <a:extLst>
                <a:ext uri="{FF2B5EF4-FFF2-40B4-BE49-F238E27FC236}">
                  <a16:creationId xmlns:a16="http://schemas.microsoft.com/office/drawing/2014/main" id="{B6CA27DA-E666-4141-88C7-B3CCBBE1AC21}"/>
                </a:ext>
              </a:extLst>
            </p:cNvPr>
            <p:cNvSpPr/>
            <p:nvPr/>
          </p:nvSpPr>
          <p:spPr>
            <a:xfrm>
              <a:off x="2233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5">
              <a:extLst>
                <a:ext uri="{FF2B5EF4-FFF2-40B4-BE49-F238E27FC236}">
                  <a16:creationId xmlns:a16="http://schemas.microsoft.com/office/drawing/2014/main" id="{50E02B21-A780-4D7B-B79F-F69A24F140C8}"/>
                </a:ext>
              </a:extLst>
            </p:cNvPr>
            <p:cNvSpPr/>
            <p:nvPr/>
          </p:nvSpPr>
          <p:spPr>
            <a:xfrm>
              <a:off x="2705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9">
              <a:extLst>
                <a:ext uri="{FF2B5EF4-FFF2-40B4-BE49-F238E27FC236}">
                  <a16:creationId xmlns:a16="http://schemas.microsoft.com/office/drawing/2014/main" id="{038970A6-8A92-4364-89AA-83F7BC2770BC}"/>
                </a:ext>
              </a:extLst>
            </p:cNvPr>
            <p:cNvSpPr/>
            <p:nvPr/>
          </p:nvSpPr>
          <p:spPr>
            <a:xfrm>
              <a:off x="3551238" y="2830514"/>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0">
              <a:extLst>
                <a:ext uri="{FF2B5EF4-FFF2-40B4-BE49-F238E27FC236}">
                  <a16:creationId xmlns:a16="http://schemas.microsoft.com/office/drawing/2014/main" id="{08997483-1897-4CCE-9F44-08F67CDEE146}"/>
                </a:ext>
              </a:extLst>
            </p:cNvPr>
            <p:cNvSpPr/>
            <p:nvPr/>
          </p:nvSpPr>
          <p:spPr>
            <a:xfrm>
              <a:off x="3328989" y="3789364"/>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1">
              <a:extLst>
                <a:ext uri="{FF2B5EF4-FFF2-40B4-BE49-F238E27FC236}">
                  <a16:creationId xmlns:a16="http://schemas.microsoft.com/office/drawing/2014/main" id="{4FA39C0C-0F84-43F0-A703-686778707717}"/>
                </a:ext>
              </a:extLst>
            </p:cNvPr>
            <p:cNvSpPr/>
            <p:nvPr/>
          </p:nvSpPr>
          <p:spPr>
            <a:xfrm>
              <a:off x="4230689"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2">
              <a:extLst>
                <a:ext uri="{FF2B5EF4-FFF2-40B4-BE49-F238E27FC236}">
                  <a16:creationId xmlns:a16="http://schemas.microsoft.com/office/drawing/2014/main" id="{994B37D2-FCC8-40FC-8959-167E095D1B7D}"/>
                </a:ext>
              </a:extLst>
            </p:cNvPr>
            <p:cNvSpPr/>
            <p:nvPr/>
          </p:nvSpPr>
          <p:spPr>
            <a:xfrm>
              <a:off x="4316413" y="3116264"/>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3">
              <a:extLst>
                <a:ext uri="{FF2B5EF4-FFF2-40B4-BE49-F238E27FC236}">
                  <a16:creationId xmlns:a16="http://schemas.microsoft.com/office/drawing/2014/main" id="{1722F7D1-3A90-4851-87E8-1EB8A7805827}"/>
                </a:ext>
              </a:extLst>
            </p:cNvPr>
            <p:cNvSpPr/>
            <p:nvPr/>
          </p:nvSpPr>
          <p:spPr>
            <a:xfrm>
              <a:off x="4097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4">
              <a:extLst>
                <a:ext uri="{FF2B5EF4-FFF2-40B4-BE49-F238E27FC236}">
                  <a16:creationId xmlns:a16="http://schemas.microsoft.com/office/drawing/2014/main" id="{C18281ED-A8E2-4BB0-AE25-F7763CD9361D}"/>
                </a:ext>
              </a:extLst>
            </p:cNvPr>
            <p:cNvSpPr/>
            <p:nvPr/>
          </p:nvSpPr>
          <p:spPr>
            <a:xfrm>
              <a:off x="3609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5">
              <a:extLst>
                <a:ext uri="{FF2B5EF4-FFF2-40B4-BE49-F238E27FC236}">
                  <a16:creationId xmlns:a16="http://schemas.microsoft.com/office/drawing/2014/main" id="{DCCF7342-DC58-41D0-A0C0-CDF1DB3AE20D}"/>
                </a:ext>
              </a:extLst>
            </p:cNvPr>
            <p:cNvSpPr/>
            <p:nvPr/>
          </p:nvSpPr>
          <p:spPr>
            <a:xfrm>
              <a:off x="5154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6">
              <a:extLst>
                <a:ext uri="{FF2B5EF4-FFF2-40B4-BE49-F238E27FC236}">
                  <a16:creationId xmlns:a16="http://schemas.microsoft.com/office/drawing/2014/main" id="{89FEBC44-87BD-4B33-B5B6-BEC91389F9FC}"/>
                </a:ext>
              </a:extLst>
            </p:cNvPr>
            <p:cNvSpPr/>
            <p:nvPr/>
          </p:nvSpPr>
          <p:spPr>
            <a:xfrm>
              <a:off x="5124450" y="2220914"/>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8">
              <a:extLst>
                <a:ext uri="{FF2B5EF4-FFF2-40B4-BE49-F238E27FC236}">
                  <a16:creationId xmlns:a16="http://schemas.microsoft.com/office/drawing/2014/main" id="{5B8F5031-83EE-4E40-ADE7-877B9197A64F}"/>
                </a:ext>
              </a:extLst>
            </p:cNvPr>
            <p:cNvSpPr/>
            <p:nvPr/>
          </p:nvSpPr>
          <p:spPr>
            <a:xfrm>
              <a:off x="5111751" y="2787651"/>
              <a:ext cx="1298574"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19">
              <a:extLst>
                <a:ext uri="{FF2B5EF4-FFF2-40B4-BE49-F238E27FC236}">
                  <a16:creationId xmlns:a16="http://schemas.microsoft.com/office/drawing/2014/main" id="{0FC99DB6-B69F-4962-8C7D-A9F31708CB5F}"/>
                </a:ext>
              </a:extLst>
            </p:cNvPr>
            <p:cNvSpPr/>
            <p:nvPr/>
          </p:nvSpPr>
          <p:spPr>
            <a:xfrm>
              <a:off x="5395914"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a:extLst>
                <a:ext uri="{FF2B5EF4-FFF2-40B4-BE49-F238E27FC236}">
                  <a16:creationId xmlns:a16="http://schemas.microsoft.com/office/drawing/2014/main" id="{C489A147-5D07-4010-8AE9-105AA19F3D55}"/>
                </a:ext>
              </a:extLst>
            </p:cNvPr>
            <p:cNvSpPr/>
            <p:nvPr/>
          </p:nvSpPr>
          <p:spPr>
            <a:xfrm>
              <a:off x="5253039" y="3902076"/>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a:extLst>
                <a:ext uri="{FF2B5EF4-FFF2-40B4-BE49-F238E27FC236}">
                  <a16:creationId xmlns:a16="http://schemas.microsoft.com/office/drawing/2014/main" id="{824C4CE3-79CC-4967-B483-D204C1F95502}"/>
                </a:ext>
              </a:extLst>
            </p:cNvPr>
            <p:cNvSpPr/>
            <p:nvPr/>
          </p:nvSpPr>
          <p:spPr>
            <a:xfrm>
              <a:off x="6594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a:extLst>
                <a:ext uri="{FF2B5EF4-FFF2-40B4-BE49-F238E27FC236}">
                  <a16:creationId xmlns:a16="http://schemas.microsoft.com/office/drawing/2014/main" id="{1ED0F1BA-8B2F-4DCB-80C0-E950F4526028}"/>
                </a:ext>
              </a:extLst>
            </p:cNvPr>
            <p:cNvSpPr/>
            <p:nvPr/>
          </p:nvSpPr>
          <p:spPr>
            <a:xfrm>
              <a:off x="7151689"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a:extLst>
                <a:ext uri="{FF2B5EF4-FFF2-40B4-BE49-F238E27FC236}">
                  <a16:creationId xmlns:a16="http://schemas.microsoft.com/office/drawing/2014/main" id="{E3B100D5-33F3-48B2-BB52-EA5C79E49E5B}"/>
                </a:ext>
              </a:extLst>
            </p:cNvPr>
            <p:cNvSpPr/>
            <p:nvPr/>
          </p:nvSpPr>
          <p:spPr>
            <a:xfrm>
              <a:off x="6351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6">
              <a:extLst>
                <a:ext uri="{FF2B5EF4-FFF2-40B4-BE49-F238E27FC236}">
                  <a16:creationId xmlns:a16="http://schemas.microsoft.com/office/drawing/2014/main" id="{F3C884BE-A9A9-431A-AE2A-5C1515AADC43}"/>
                </a:ext>
              </a:extLst>
            </p:cNvPr>
            <p:cNvSpPr/>
            <p:nvPr/>
          </p:nvSpPr>
          <p:spPr>
            <a:xfrm>
              <a:off x="6654801"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7">
              <a:extLst>
                <a:ext uri="{FF2B5EF4-FFF2-40B4-BE49-F238E27FC236}">
                  <a16:creationId xmlns:a16="http://schemas.microsoft.com/office/drawing/2014/main" id="{A8708678-754F-43A9-A6FC-0A94F69A3F14}"/>
                </a:ext>
              </a:extLst>
            </p:cNvPr>
            <p:cNvSpPr/>
            <p:nvPr/>
          </p:nvSpPr>
          <p:spPr>
            <a:xfrm>
              <a:off x="6973502" y="2726407"/>
              <a:ext cx="615950" cy="1080863"/>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8">
              <a:extLst>
                <a:ext uri="{FF2B5EF4-FFF2-40B4-BE49-F238E27FC236}">
                  <a16:creationId xmlns:a16="http://schemas.microsoft.com/office/drawing/2014/main" id="{634989D2-F104-4BE4-B9D0-88D998A1664E}"/>
                </a:ext>
              </a:extLst>
            </p:cNvPr>
            <p:cNvSpPr/>
            <p:nvPr/>
          </p:nvSpPr>
          <p:spPr>
            <a:xfrm>
              <a:off x="7604126" y="4073526"/>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9">
              <a:extLst>
                <a:ext uri="{FF2B5EF4-FFF2-40B4-BE49-F238E27FC236}">
                  <a16:creationId xmlns:a16="http://schemas.microsoft.com/office/drawing/2014/main" id="{6093EDE2-FE73-4E0D-93A6-44F08991F629}"/>
                </a:ext>
              </a:extLst>
            </p:cNvPr>
            <p:cNvSpPr/>
            <p:nvPr/>
          </p:nvSpPr>
          <p:spPr>
            <a:xfrm>
              <a:off x="8008939" y="3986214"/>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30">
              <a:extLst>
                <a:ext uri="{FF2B5EF4-FFF2-40B4-BE49-F238E27FC236}">
                  <a16:creationId xmlns:a16="http://schemas.microsoft.com/office/drawing/2014/main" id="{D9753B78-4082-4855-97A0-B750C06CF408}"/>
                </a:ext>
              </a:extLst>
            </p:cNvPr>
            <p:cNvSpPr/>
            <p:nvPr/>
          </p:nvSpPr>
          <p:spPr>
            <a:xfrm>
              <a:off x="8380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71">
              <a:extLst>
                <a:ext uri="{FF2B5EF4-FFF2-40B4-BE49-F238E27FC236}">
                  <a16:creationId xmlns:a16="http://schemas.microsoft.com/office/drawing/2014/main" id="{88236155-B8CF-4383-A03D-F7BD87631E84}"/>
                </a:ext>
              </a:extLst>
            </p:cNvPr>
            <p:cNvSpPr/>
            <p:nvPr/>
          </p:nvSpPr>
          <p:spPr>
            <a:xfrm>
              <a:off x="7415214" y="3252789"/>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072">
              <a:extLst>
                <a:ext uri="{FF2B5EF4-FFF2-40B4-BE49-F238E27FC236}">
                  <a16:creationId xmlns:a16="http://schemas.microsoft.com/office/drawing/2014/main" id="{97396D2F-6735-4F94-B1A0-09315F2B979D}"/>
                </a:ext>
              </a:extLst>
            </p:cNvPr>
            <p:cNvSpPr/>
            <p:nvPr/>
          </p:nvSpPr>
          <p:spPr>
            <a:xfrm>
              <a:off x="7280275" y="3594101"/>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075">
              <a:extLst>
                <a:ext uri="{FF2B5EF4-FFF2-40B4-BE49-F238E27FC236}">
                  <a16:creationId xmlns:a16="http://schemas.microsoft.com/office/drawing/2014/main" id="{1134B0AB-003E-4370-9C96-9AD5A2B066B2}"/>
                </a:ext>
              </a:extLst>
            </p:cNvPr>
            <p:cNvSpPr/>
            <p:nvPr/>
          </p:nvSpPr>
          <p:spPr>
            <a:xfrm>
              <a:off x="7504449" y="2776806"/>
              <a:ext cx="496888" cy="83343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076">
              <a:extLst>
                <a:ext uri="{FF2B5EF4-FFF2-40B4-BE49-F238E27FC236}">
                  <a16:creationId xmlns:a16="http://schemas.microsoft.com/office/drawing/2014/main" id="{E4B1B0D8-1A13-4EBD-BD3D-727AB2F936CB}"/>
                </a:ext>
              </a:extLst>
            </p:cNvPr>
            <p:cNvSpPr/>
            <p:nvPr/>
          </p:nvSpPr>
          <p:spPr>
            <a:xfrm>
              <a:off x="4646613" y="4049714"/>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5" name="Freeform 3078">
              <a:extLst>
                <a:ext uri="{FF2B5EF4-FFF2-40B4-BE49-F238E27FC236}">
                  <a16:creationId xmlns:a16="http://schemas.microsoft.com/office/drawing/2014/main" id="{5B091E11-5695-46E9-8D18-DFEE2F96C5EA}"/>
                </a:ext>
              </a:extLst>
            </p:cNvPr>
            <p:cNvSpPr/>
            <p:nvPr/>
          </p:nvSpPr>
          <p:spPr>
            <a:xfrm>
              <a:off x="2135188" y="2478089"/>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6" name="Freeform 3079">
              <a:extLst>
                <a:ext uri="{FF2B5EF4-FFF2-40B4-BE49-F238E27FC236}">
                  <a16:creationId xmlns:a16="http://schemas.microsoft.com/office/drawing/2014/main" id="{F74972F1-C6DA-4F22-9062-CA92B3FA4841}"/>
                </a:ext>
              </a:extLst>
            </p:cNvPr>
            <p:cNvSpPr/>
            <p:nvPr/>
          </p:nvSpPr>
          <p:spPr>
            <a:xfrm>
              <a:off x="6715125" y="4608514"/>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080">
              <a:extLst>
                <a:ext uri="{FF2B5EF4-FFF2-40B4-BE49-F238E27FC236}">
                  <a16:creationId xmlns:a16="http://schemas.microsoft.com/office/drawing/2014/main" id="{FE8AD3D1-FDBA-4CBA-B4A6-A2476B78B479}"/>
                </a:ext>
              </a:extLst>
            </p:cNvPr>
            <p:cNvSpPr/>
            <p:nvPr/>
          </p:nvSpPr>
          <p:spPr>
            <a:xfrm>
              <a:off x="7796214"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8" name="Freeform 3081">
              <a:extLst>
                <a:ext uri="{FF2B5EF4-FFF2-40B4-BE49-F238E27FC236}">
                  <a16:creationId xmlns:a16="http://schemas.microsoft.com/office/drawing/2014/main" id="{6D4C38C9-6729-47FB-9F2C-35C66D8FE53E}"/>
                </a:ext>
              </a:extLst>
            </p:cNvPr>
            <p:cNvSpPr/>
            <p:nvPr/>
          </p:nvSpPr>
          <p:spPr>
            <a:xfrm>
              <a:off x="8183564"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082">
              <a:extLst>
                <a:ext uri="{FF2B5EF4-FFF2-40B4-BE49-F238E27FC236}">
                  <a16:creationId xmlns:a16="http://schemas.microsoft.com/office/drawing/2014/main" id="{36CB8AB9-676F-4E3F-869D-FB8A17B20F43}"/>
                </a:ext>
              </a:extLst>
            </p:cNvPr>
            <p:cNvSpPr/>
            <p:nvPr/>
          </p:nvSpPr>
          <p:spPr>
            <a:xfrm>
              <a:off x="9537701"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084">
              <a:extLst>
                <a:ext uri="{FF2B5EF4-FFF2-40B4-BE49-F238E27FC236}">
                  <a16:creationId xmlns:a16="http://schemas.microsoft.com/office/drawing/2014/main" id="{68638248-EA6A-47D7-AFB9-487FC7A1447C}"/>
                </a:ext>
              </a:extLst>
            </p:cNvPr>
            <p:cNvSpPr/>
            <p:nvPr/>
          </p:nvSpPr>
          <p:spPr>
            <a:xfrm>
              <a:off x="9483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3085">
              <a:extLst>
                <a:ext uri="{FF2B5EF4-FFF2-40B4-BE49-F238E27FC236}">
                  <a16:creationId xmlns:a16="http://schemas.microsoft.com/office/drawing/2014/main" id="{D0FBD39D-36E1-4C5B-B825-DA53031D0C6F}"/>
                </a:ext>
              </a:extLst>
            </p:cNvPr>
            <p:cNvSpPr/>
            <p:nvPr/>
          </p:nvSpPr>
          <p:spPr>
            <a:xfrm>
              <a:off x="9267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3086">
              <a:extLst>
                <a:ext uri="{FF2B5EF4-FFF2-40B4-BE49-F238E27FC236}">
                  <a16:creationId xmlns:a16="http://schemas.microsoft.com/office/drawing/2014/main" id="{0A3752E8-8EB9-442E-8F84-638307068F84}"/>
                </a:ext>
              </a:extLst>
            </p:cNvPr>
            <p:cNvSpPr/>
            <p:nvPr/>
          </p:nvSpPr>
          <p:spPr>
            <a:xfrm>
              <a:off x="9428164"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3087">
              <a:extLst>
                <a:ext uri="{FF2B5EF4-FFF2-40B4-BE49-F238E27FC236}">
                  <a16:creationId xmlns:a16="http://schemas.microsoft.com/office/drawing/2014/main" id="{608C9408-CFFD-4763-B5B6-D231711D5C60}"/>
                </a:ext>
              </a:extLst>
            </p:cNvPr>
            <p:cNvSpPr/>
            <p:nvPr/>
          </p:nvSpPr>
          <p:spPr>
            <a:xfrm>
              <a:off x="9677401" y="2120901"/>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3088">
              <a:extLst>
                <a:ext uri="{FF2B5EF4-FFF2-40B4-BE49-F238E27FC236}">
                  <a16:creationId xmlns:a16="http://schemas.microsoft.com/office/drawing/2014/main" id="{25992FD1-46B0-464B-9DAB-3B5A018B7F0C}"/>
                </a:ext>
              </a:extLst>
            </p:cNvPr>
            <p:cNvSpPr/>
            <p:nvPr/>
          </p:nvSpPr>
          <p:spPr>
            <a:xfrm>
              <a:off x="9451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3089">
              <a:extLst>
                <a:ext uri="{FF2B5EF4-FFF2-40B4-BE49-F238E27FC236}">
                  <a16:creationId xmlns:a16="http://schemas.microsoft.com/office/drawing/2014/main" id="{09F75931-6255-4939-9F07-C9E1D08DE10B}"/>
                </a:ext>
              </a:extLst>
            </p:cNvPr>
            <p:cNvSpPr/>
            <p:nvPr/>
          </p:nvSpPr>
          <p:spPr>
            <a:xfrm>
              <a:off x="9280526"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3090">
              <a:extLst>
                <a:ext uri="{FF2B5EF4-FFF2-40B4-BE49-F238E27FC236}">
                  <a16:creationId xmlns:a16="http://schemas.microsoft.com/office/drawing/2014/main" id="{8CE815C2-5AFD-4805-9E0A-8C161DFE3985}"/>
                </a:ext>
              </a:extLst>
            </p:cNvPr>
            <p:cNvSpPr/>
            <p:nvPr/>
          </p:nvSpPr>
          <p:spPr>
            <a:xfrm>
              <a:off x="9269414" y="2760664"/>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3091">
              <a:extLst>
                <a:ext uri="{FF2B5EF4-FFF2-40B4-BE49-F238E27FC236}">
                  <a16:creationId xmlns:a16="http://schemas.microsoft.com/office/drawing/2014/main" id="{13B2851A-5712-4379-B0D4-2F57056D0E83}"/>
                </a:ext>
              </a:extLst>
            </p:cNvPr>
            <p:cNvSpPr/>
            <p:nvPr/>
          </p:nvSpPr>
          <p:spPr>
            <a:xfrm>
              <a:off x="8347076" y="2805114"/>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3092">
              <a:extLst>
                <a:ext uri="{FF2B5EF4-FFF2-40B4-BE49-F238E27FC236}">
                  <a16:creationId xmlns:a16="http://schemas.microsoft.com/office/drawing/2014/main" id="{C5A32827-8443-4FF2-9AE2-112429199241}"/>
                </a:ext>
              </a:extLst>
            </p:cNvPr>
            <p:cNvSpPr/>
            <p:nvPr/>
          </p:nvSpPr>
          <p:spPr>
            <a:xfrm>
              <a:off x="8732838" y="2776539"/>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9" name="Freeform 3093">
              <a:extLst>
                <a:ext uri="{FF2B5EF4-FFF2-40B4-BE49-F238E27FC236}">
                  <a16:creationId xmlns:a16="http://schemas.microsoft.com/office/drawing/2014/main" id="{F99B59F6-60D6-4A34-9262-7C88A4248034}"/>
                </a:ext>
              </a:extLst>
            </p:cNvPr>
            <p:cNvSpPr/>
            <p:nvPr/>
          </p:nvSpPr>
          <p:spPr>
            <a:xfrm>
              <a:off x="8464035" y="2338389"/>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0" name="Group 3098">
              <a:extLst>
                <a:ext uri="{FF2B5EF4-FFF2-40B4-BE49-F238E27FC236}">
                  <a16:creationId xmlns:a16="http://schemas.microsoft.com/office/drawing/2014/main" id="{003CC9A8-53F3-42D9-9D94-878EEBFE9656}"/>
                </a:ext>
              </a:extLst>
            </p:cNvPr>
            <p:cNvGrpSpPr/>
            <p:nvPr/>
          </p:nvGrpSpPr>
          <p:grpSpPr>
            <a:xfrm>
              <a:off x="6035253" y="1554330"/>
              <a:ext cx="997744" cy="1143057"/>
              <a:chOff x="4393406" y="1081031"/>
              <a:chExt cx="997744" cy="1143057"/>
            </a:xfrm>
            <a:solidFill>
              <a:schemeClr val="bg1">
                <a:lumMod val="65000"/>
              </a:schemeClr>
            </a:solidFill>
          </p:grpSpPr>
          <p:sp>
            <p:nvSpPr>
              <p:cNvPr id="63" name="Freeform 3094">
                <a:extLst>
                  <a:ext uri="{FF2B5EF4-FFF2-40B4-BE49-F238E27FC236}">
                    <a16:creationId xmlns:a16="http://schemas.microsoft.com/office/drawing/2014/main" id="{75B06C92-B248-41E4-AEF2-8262AF72FB89}"/>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3097">
                <a:extLst>
                  <a:ext uri="{FF2B5EF4-FFF2-40B4-BE49-F238E27FC236}">
                    <a16:creationId xmlns:a16="http://schemas.microsoft.com/office/drawing/2014/main" id="{BA2863F9-6FEF-4877-99EE-0AE3368FB26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1" name="Group 3103">
              <a:extLst>
                <a:ext uri="{FF2B5EF4-FFF2-40B4-BE49-F238E27FC236}">
                  <a16:creationId xmlns:a16="http://schemas.microsoft.com/office/drawing/2014/main" id="{0CF919AC-00AB-4B8E-88D2-6368BC52DF7A}"/>
                </a:ext>
              </a:extLst>
            </p:cNvPr>
            <p:cNvGrpSpPr/>
            <p:nvPr/>
          </p:nvGrpSpPr>
          <p:grpSpPr>
            <a:xfrm>
              <a:off x="6997278" y="1804418"/>
              <a:ext cx="1176338" cy="1012031"/>
              <a:chOff x="5355431" y="1331119"/>
              <a:chExt cx="1176338" cy="1012031"/>
            </a:xfrm>
            <a:solidFill>
              <a:schemeClr val="accent1"/>
            </a:solidFill>
          </p:grpSpPr>
          <p:sp>
            <p:nvSpPr>
              <p:cNvPr id="61" name="Freeform 3099">
                <a:extLst>
                  <a:ext uri="{FF2B5EF4-FFF2-40B4-BE49-F238E27FC236}">
                    <a16:creationId xmlns:a16="http://schemas.microsoft.com/office/drawing/2014/main" id="{37A11268-F3B4-4733-B6C8-33C3934B086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3102">
                <a:extLst>
                  <a:ext uri="{FF2B5EF4-FFF2-40B4-BE49-F238E27FC236}">
                    <a16:creationId xmlns:a16="http://schemas.microsoft.com/office/drawing/2014/main" id="{B4612B0D-8545-4589-AD9A-46A726CC7CC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2" name="Group 3106">
              <a:extLst>
                <a:ext uri="{FF2B5EF4-FFF2-40B4-BE49-F238E27FC236}">
                  <a16:creationId xmlns:a16="http://schemas.microsoft.com/office/drawing/2014/main" id="{6F3A7B7C-F373-4C77-9F80-A3E6E66A3068}"/>
                </a:ext>
              </a:extLst>
            </p:cNvPr>
            <p:cNvGrpSpPr/>
            <p:nvPr/>
          </p:nvGrpSpPr>
          <p:grpSpPr>
            <a:xfrm>
              <a:off x="8535566" y="1694880"/>
              <a:ext cx="1193006" cy="831057"/>
              <a:chOff x="6893719" y="1221581"/>
              <a:chExt cx="1193006" cy="831057"/>
            </a:xfrm>
            <a:solidFill>
              <a:schemeClr val="accent1"/>
            </a:solidFill>
          </p:grpSpPr>
          <p:sp>
            <p:nvSpPr>
              <p:cNvPr id="59" name="Freeform 3104">
                <a:extLst>
                  <a:ext uri="{FF2B5EF4-FFF2-40B4-BE49-F238E27FC236}">
                    <a16:creationId xmlns:a16="http://schemas.microsoft.com/office/drawing/2014/main" id="{E5FF170F-98CA-4CDD-9DB6-63D2C6C97289}"/>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3105">
                <a:extLst>
                  <a:ext uri="{FF2B5EF4-FFF2-40B4-BE49-F238E27FC236}">
                    <a16:creationId xmlns:a16="http://schemas.microsoft.com/office/drawing/2014/main" id="{8D45146D-ACC9-4966-88D8-995DD8DD0FCF}"/>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3" name="Group 3109">
              <a:extLst>
                <a:ext uri="{FF2B5EF4-FFF2-40B4-BE49-F238E27FC236}">
                  <a16:creationId xmlns:a16="http://schemas.microsoft.com/office/drawing/2014/main" id="{4A85C6CD-9697-4E8D-922B-179D09256B18}"/>
                </a:ext>
              </a:extLst>
            </p:cNvPr>
            <p:cNvGrpSpPr/>
            <p:nvPr/>
          </p:nvGrpSpPr>
          <p:grpSpPr>
            <a:xfrm>
              <a:off x="8276011" y="2925987"/>
              <a:ext cx="1140618" cy="764381"/>
              <a:chOff x="6634163" y="2452688"/>
              <a:chExt cx="1140618" cy="764381"/>
            </a:xfrm>
            <a:solidFill>
              <a:schemeClr val="accent1"/>
            </a:solidFill>
          </p:grpSpPr>
          <p:sp>
            <p:nvSpPr>
              <p:cNvPr id="57" name="Freeform 3107">
                <a:extLst>
                  <a:ext uri="{FF2B5EF4-FFF2-40B4-BE49-F238E27FC236}">
                    <a16:creationId xmlns:a16="http://schemas.microsoft.com/office/drawing/2014/main" id="{EE03A426-2AE2-43F6-8C1E-2E2C13FF3E45}"/>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8" name="Freeform 3108">
                <a:extLst>
                  <a:ext uri="{FF2B5EF4-FFF2-40B4-BE49-F238E27FC236}">
                    <a16:creationId xmlns:a16="http://schemas.microsoft.com/office/drawing/2014/main" id="{09241672-4994-4366-BA67-FA57D8F70F63}"/>
                  </a:ext>
                </a:extLst>
              </p:cNvPr>
              <p:cNvSpPr/>
              <p:nvPr/>
            </p:nvSpPr>
            <p:spPr>
              <a:xfrm>
                <a:off x="7727022" y="2635027"/>
                <a:ext cx="47759" cy="7959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4" name="Freeform 3110">
              <a:extLst>
                <a:ext uri="{FF2B5EF4-FFF2-40B4-BE49-F238E27FC236}">
                  <a16:creationId xmlns:a16="http://schemas.microsoft.com/office/drawing/2014/main" id="{01A1D995-AC6A-4F5D-BD06-FCC1252DFF62}"/>
                </a:ext>
              </a:extLst>
            </p:cNvPr>
            <p:cNvSpPr/>
            <p:nvPr/>
          </p:nvSpPr>
          <p:spPr>
            <a:xfrm>
              <a:off x="7882595" y="2576514"/>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65" name="TextBox 64">
            <a:extLst>
              <a:ext uri="{FF2B5EF4-FFF2-40B4-BE49-F238E27FC236}">
                <a16:creationId xmlns:a16="http://schemas.microsoft.com/office/drawing/2014/main" id="{A734D31B-A457-40F4-9A0D-A291E7ECD40E}"/>
              </a:ext>
            </a:extLst>
          </p:cNvPr>
          <p:cNvSpPr txBox="1"/>
          <p:nvPr/>
        </p:nvSpPr>
        <p:spPr>
          <a:xfrm>
            <a:off x="64333" y="1245751"/>
            <a:ext cx="2652821"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Everett, WA</a:t>
            </a:r>
          </a:p>
          <a:p>
            <a:pPr marL="285750" indent="-285750">
              <a:buFont typeface="Arial" panose="020B0604020202020204" pitchFamily="34" charset="0"/>
              <a:buChar char="•"/>
            </a:pPr>
            <a:r>
              <a:rPr lang="en-US" sz="2000" dirty="0"/>
              <a:t>Salt Lake, UT</a:t>
            </a:r>
          </a:p>
          <a:p>
            <a:pPr marL="285750" indent="-285750">
              <a:buFont typeface="Arial" panose="020B0604020202020204" pitchFamily="34" charset="0"/>
              <a:buChar char="•"/>
            </a:pPr>
            <a:r>
              <a:rPr lang="en-US" sz="2000" dirty="0"/>
              <a:t>New Orleans, LA</a:t>
            </a:r>
          </a:p>
          <a:p>
            <a:pPr marL="285750" indent="-285750">
              <a:buFont typeface="Arial" panose="020B0604020202020204" pitchFamily="34" charset="0"/>
              <a:buChar char="•"/>
            </a:pPr>
            <a:r>
              <a:rPr lang="en-US" sz="2000" dirty="0"/>
              <a:t>Peoria, IL</a:t>
            </a:r>
          </a:p>
          <a:p>
            <a:pPr marL="285750" indent="-285750">
              <a:buFont typeface="Arial" panose="020B0604020202020204" pitchFamily="34" charset="0"/>
              <a:buChar char="•"/>
            </a:pPr>
            <a:r>
              <a:rPr lang="en-US" sz="2000" dirty="0"/>
              <a:t>Kalamazoo, MI</a:t>
            </a:r>
          </a:p>
          <a:p>
            <a:pPr marL="285750" indent="-285750">
              <a:buFont typeface="Arial" panose="020B0604020202020204" pitchFamily="34" charset="0"/>
              <a:buChar char="•"/>
            </a:pPr>
            <a:r>
              <a:rPr lang="en-US" sz="2000" dirty="0"/>
              <a:t>Blount County, TN</a:t>
            </a:r>
          </a:p>
          <a:p>
            <a:pPr marL="285750" indent="-285750">
              <a:buFont typeface="Arial" panose="020B0604020202020204" pitchFamily="34" charset="0"/>
              <a:buChar char="•"/>
            </a:pPr>
            <a:r>
              <a:rPr lang="en-US" sz="2000" dirty="0"/>
              <a:t>Twinsburg, OH</a:t>
            </a:r>
          </a:p>
          <a:p>
            <a:pPr marL="285750" indent="-285750">
              <a:buFont typeface="Arial" panose="020B0604020202020204" pitchFamily="34" charset="0"/>
              <a:buChar char="•"/>
            </a:pPr>
            <a:r>
              <a:rPr lang="en-US" sz="2000" dirty="0"/>
              <a:t>Barrington, RI</a:t>
            </a:r>
          </a:p>
        </p:txBody>
      </p:sp>
    </p:spTree>
    <p:extLst>
      <p:ext uri="{BB962C8B-B14F-4D97-AF65-F5344CB8AC3E}">
        <p14:creationId xmlns:p14="http://schemas.microsoft.com/office/powerpoint/2010/main" val="16355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EB075-8C83-48C0-A315-B5FCFDF4CD16}"/>
              </a:ext>
            </a:extLst>
          </p:cNvPr>
          <p:cNvSpPr>
            <a:spLocks noGrp="1"/>
          </p:cNvSpPr>
          <p:nvPr>
            <p:ph type="body" sz="quarter" idx="13"/>
          </p:nvPr>
        </p:nvSpPr>
        <p:spPr/>
        <p:txBody>
          <a:bodyPr/>
          <a:lstStyle/>
          <a:p>
            <a:r>
              <a:rPr lang="en-US" dirty="0"/>
              <a:t>Types of partners</a:t>
            </a:r>
          </a:p>
        </p:txBody>
      </p:sp>
      <p:graphicFrame>
        <p:nvGraphicFramePr>
          <p:cNvPr id="5" name="Diagram 4">
            <a:extLst>
              <a:ext uri="{FF2B5EF4-FFF2-40B4-BE49-F238E27FC236}">
                <a16:creationId xmlns:a16="http://schemas.microsoft.com/office/drawing/2014/main" id="{12118702-781F-4DF7-93CB-6FDA44E641FE}"/>
              </a:ext>
            </a:extLst>
          </p:cNvPr>
          <p:cNvGraphicFramePr/>
          <p:nvPr/>
        </p:nvGraphicFramePr>
        <p:xfrm>
          <a:off x="224478" y="1253777"/>
          <a:ext cx="6792653" cy="3132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4023C24-15AD-4920-B564-6C7560E78867}"/>
              </a:ext>
            </a:extLst>
          </p:cNvPr>
          <p:cNvPicPr>
            <a:picLocks noChangeAspect="1"/>
          </p:cNvPicPr>
          <p:nvPr/>
        </p:nvPicPr>
        <p:blipFill>
          <a:blip r:embed="rId8"/>
          <a:stretch>
            <a:fillRect/>
          </a:stretch>
        </p:blipFill>
        <p:spPr>
          <a:xfrm>
            <a:off x="6866367" y="2478648"/>
            <a:ext cx="2278656" cy="2131646"/>
          </a:xfrm>
          <a:prstGeom prst="rect">
            <a:avLst/>
          </a:prstGeom>
        </p:spPr>
      </p:pic>
    </p:spTree>
    <p:extLst>
      <p:ext uri="{BB962C8B-B14F-4D97-AF65-F5344CB8AC3E}">
        <p14:creationId xmlns:p14="http://schemas.microsoft.com/office/powerpoint/2010/main" val="30849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4E9B86C-A8BC-4F5A-A303-E169652E2ACD}"/>
              </a:ext>
            </a:extLst>
          </p:cNvPr>
          <p:cNvSpPr>
            <a:spLocks noGrp="1"/>
          </p:cNvSpPr>
          <p:nvPr>
            <p:ph type="pic" sz="quarter" idx="10"/>
          </p:nvPr>
        </p:nvSpPr>
        <p:spPr/>
      </p:sp>
      <p:sp>
        <p:nvSpPr>
          <p:cNvPr id="7" name="Text Placeholder 6">
            <a:extLst>
              <a:ext uri="{FF2B5EF4-FFF2-40B4-BE49-F238E27FC236}">
                <a16:creationId xmlns:a16="http://schemas.microsoft.com/office/drawing/2014/main" id="{C7FC4F70-B073-431F-B6C8-667A4878D8E9}"/>
              </a:ext>
            </a:extLst>
          </p:cNvPr>
          <p:cNvSpPr>
            <a:spLocks noGrp="1"/>
          </p:cNvSpPr>
          <p:nvPr>
            <p:ph type="body" sz="quarter" idx="12"/>
          </p:nvPr>
        </p:nvSpPr>
        <p:spPr/>
        <p:txBody>
          <a:bodyPr>
            <a:normAutofit/>
          </a:bodyPr>
          <a:lstStyle/>
          <a:p>
            <a:r>
              <a:rPr lang="en-US" sz="2000" dirty="0"/>
              <a:t>Senior Program Manager, WebJunction</a:t>
            </a:r>
          </a:p>
        </p:txBody>
      </p:sp>
      <p:sp>
        <p:nvSpPr>
          <p:cNvPr id="8" name="Text Placeholder 7">
            <a:extLst>
              <a:ext uri="{FF2B5EF4-FFF2-40B4-BE49-F238E27FC236}">
                <a16:creationId xmlns:a16="http://schemas.microsoft.com/office/drawing/2014/main" id="{1D4AF749-B9A3-4CA7-A80D-B7962B68A9E6}"/>
              </a:ext>
            </a:extLst>
          </p:cNvPr>
          <p:cNvSpPr>
            <a:spLocks noGrp="1"/>
          </p:cNvSpPr>
          <p:nvPr>
            <p:ph type="body" sz="quarter" idx="13"/>
          </p:nvPr>
        </p:nvSpPr>
        <p:spPr/>
        <p:txBody>
          <a:bodyPr/>
          <a:lstStyle/>
          <a:p>
            <a:r>
              <a:rPr lang="en-US" dirty="0"/>
              <a:t>Kendra Morgan</a:t>
            </a:r>
          </a:p>
        </p:txBody>
      </p:sp>
      <p:sp>
        <p:nvSpPr>
          <p:cNvPr id="15" name="Text Placeholder 14">
            <a:extLst>
              <a:ext uri="{FF2B5EF4-FFF2-40B4-BE49-F238E27FC236}">
                <a16:creationId xmlns:a16="http://schemas.microsoft.com/office/drawing/2014/main" id="{B138C31B-6DAF-47C7-AB39-A6818A947ABF}"/>
              </a:ext>
            </a:extLst>
          </p:cNvPr>
          <p:cNvSpPr>
            <a:spLocks noGrp="1"/>
          </p:cNvSpPr>
          <p:nvPr>
            <p:ph type="body" sz="quarter" idx="15"/>
          </p:nvPr>
        </p:nvSpPr>
        <p:spPr/>
        <p:txBody>
          <a:bodyPr/>
          <a:lstStyle/>
          <a:p>
            <a:endParaRPr lang="en-US"/>
          </a:p>
        </p:txBody>
      </p:sp>
      <p:pic>
        <p:nvPicPr>
          <p:cNvPr id="14" name="Picture 13">
            <a:extLst>
              <a:ext uri="{FF2B5EF4-FFF2-40B4-BE49-F238E27FC236}">
                <a16:creationId xmlns:a16="http://schemas.microsoft.com/office/drawing/2014/main" id="{4BEAB479-666C-4B4A-9AD9-A64B2063E696}"/>
              </a:ext>
            </a:extLst>
          </p:cNvPr>
          <p:cNvPicPr>
            <a:picLocks noChangeAspect="1"/>
          </p:cNvPicPr>
          <p:nvPr/>
        </p:nvPicPr>
        <p:blipFill>
          <a:blip r:embed="rId3"/>
          <a:srcRect/>
          <a:stretch/>
        </p:blipFill>
        <p:spPr>
          <a:xfrm>
            <a:off x="1044576" y="1490664"/>
            <a:ext cx="1783404" cy="1928813"/>
          </a:xfrm>
          <a:prstGeom prst="rect">
            <a:avLst/>
          </a:prstGeom>
        </p:spPr>
      </p:pic>
    </p:spTree>
    <p:extLst>
      <p:ext uri="{BB962C8B-B14F-4D97-AF65-F5344CB8AC3E}">
        <p14:creationId xmlns:p14="http://schemas.microsoft.com/office/powerpoint/2010/main" val="47157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Data collection</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a:xfrm>
            <a:off x="231112" y="955407"/>
            <a:ext cx="8208036" cy="3356378"/>
          </a:xfrm>
        </p:spPr>
        <p:txBody>
          <a:bodyPr/>
          <a:lstStyle/>
          <a:p>
            <a:r>
              <a:rPr lang="en-US" dirty="0"/>
              <a:t>Internal and external document review</a:t>
            </a:r>
          </a:p>
          <a:p>
            <a:pPr>
              <a:buFont typeface="Arial" panose="020B0604020202020204" pitchFamily="34" charset="0"/>
              <a:buChar char="•"/>
            </a:pPr>
            <a:r>
              <a:rPr lang="en-US" dirty="0"/>
              <a:t>Up to 9 semi-structured recorded interviews</a:t>
            </a:r>
          </a:p>
          <a:p>
            <a:pPr>
              <a:buFont typeface="Arial" panose="020B0604020202020204" pitchFamily="34" charset="0"/>
              <a:buChar char="•"/>
            </a:pPr>
            <a:r>
              <a:rPr lang="en-US" dirty="0"/>
              <a:t>Library Director/Deputy Director</a:t>
            </a:r>
          </a:p>
          <a:p>
            <a:pPr>
              <a:buFont typeface="Arial" panose="020B0604020202020204" pitchFamily="34" charset="0"/>
              <a:buChar char="•"/>
            </a:pPr>
            <a:r>
              <a:rPr lang="en-US" dirty="0"/>
              <a:t>Library Administrator/Manager</a:t>
            </a:r>
          </a:p>
          <a:p>
            <a:pPr>
              <a:buFont typeface="Arial" panose="020B0604020202020204" pitchFamily="34" charset="0"/>
              <a:buChar char="•"/>
            </a:pPr>
            <a:r>
              <a:rPr lang="en-US" dirty="0"/>
              <a:t>Library Frontline Staff</a:t>
            </a:r>
          </a:p>
          <a:p>
            <a:pPr>
              <a:buFont typeface="Arial" panose="020B0604020202020204" pitchFamily="34" charset="0"/>
              <a:buChar char="•"/>
            </a:pPr>
            <a:r>
              <a:rPr lang="en-US" dirty="0"/>
              <a:t>Community partner director</a:t>
            </a:r>
          </a:p>
          <a:p>
            <a:pPr>
              <a:buFont typeface="Arial" panose="020B0604020202020204" pitchFamily="34" charset="0"/>
              <a:buChar char="•"/>
            </a:pPr>
            <a:r>
              <a:rPr lang="en-US" dirty="0"/>
              <a:t>Community partner frontline staff</a:t>
            </a:r>
          </a:p>
          <a:p>
            <a:pPr>
              <a:buFont typeface="Arial" panose="020B0604020202020204" pitchFamily="34" charset="0"/>
              <a:buChar char="•"/>
            </a:pPr>
            <a:r>
              <a:rPr lang="en-US" dirty="0"/>
              <a:t>Up to 3 community members</a:t>
            </a:r>
          </a:p>
        </p:txBody>
      </p:sp>
      <p:sp>
        <p:nvSpPr>
          <p:cNvPr id="5" name="TextBox 4">
            <a:extLst>
              <a:ext uri="{FF2B5EF4-FFF2-40B4-BE49-F238E27FC236}">
                <a16:creationId xmlns:a16="http://schemas.microsoft.com/office/drawing/2014/main" id="{A4048F8D-A6EF-45C4-B5C5-CBAD73C984FD}"/>
              </a:ext>
            </a:extLst>
          </p:cNvPr>
          <p:cNvSpPr txBox="1"/>
          <p:nvPr/>
        </p:nvSpPr>
        <p:spPr>
          <a:xfrm>
            <a:off x="2859348" y="4376665"/>
            <a:ext cx="2951563" cy="369332"/>
          </a:xfrm>
          <a:prstGeom prst="rect">
            <a:avLst/>
          </a:prstGeom>
          <a:noFill/>
        </p:spPr>
        <p:txBody>
          <a:bodyPr wrap="square" rtlCol="0">
            <a:spAutoFit/>
          </a:bodyPr>
          <a:lstStyle/>
          <a:p>
            <a:r>
              <a:rPr lang="en-US" dirty="0"/>
              <a:t>(</a:t>
            </a:r>
            <a:r>
              <a:rPr lang="en-US" dirty="0" err="1"/>
              <a:t>Leedy</a:t>
            </a:r>
            <a:r>
              <a:rPr lang="en-US" dirty="0"/>
              <a:t> &amp; Ormrod, 2016)</a:t>
            </a:r>
          </a:p>
        </p:txBody>
      </p:sp>
      <p:sp>
        <p:nvSpPr>
          <p:cNvPr id="10" name="TextBox 9">
            <a:extLst>
              <a:ext uri="{FF2B5EF4-FFF2-40B4-BE49-F238E27FC236}">
                <a16:creationId xmlns:a16="http://schemas.microsoft.com/office/drawing/2014/main" id="{8D524CBE-B4BE-4A53-A3FE-B5566CAB4A68}"/>
              </a:ext>
            </a:extLst>
          </p:cNvPr>
          <p:cNvSpPr txBox="1"/>
          <p:nvPr/>
        </p:nvSpPr>
        <p:spPr>
          <a:xfrm>
            <a:off x="6072961" y="12268"/>
            <a:ext cx="5922335" cy="215444"/>
          </a:xfrm>
          <a:prstGeom prst="rect">
            <a:avLst/>
          </a:prstGeom>
          <a:noFill/>
        </p:spPr>
        <p:txBody>
          <a:bodyPr wrap="square" rtlCol="0">
            <a:spAutoFit/>
          </a:bodyPr>
          <a:lstStyle/>
          <a:p>
            <a:r>
              <a:rPr lang="en-US" sz="800" dirty="0"/>
              <a:t>“</a:t>
            </a:r>
            <a:r>
              <a:rPr lang="en-US" sz="800" dirty="0">
                <a:hlinkClick r:id="rId3"/>
              </a:rPr>
              <a:t>Interview</a:t>
            </a:r>
            <a:r>
              <a:rPr lang="en-US" sz="800" dirty="0"/>
              <a:t>” by </a:t>
            </a:r>
            <a:r>
              <a:rPr lang="en-US" sz="800" dirty="0">
                <a:hlinkClick r:id="rId4"/>
              </a:rPr>
              <a:t>Boris </a:t>
            </a:r>
            <a:r>
              <a:rPr lang="en-US" sz="800" dirty="0" err="1">
                <a:hlinkClick r:id="rId4"/>
              </a:rPr>
              <a:t>Baldinger</a:t>
            </a:r>
            <a:r>
              <a:rPr lang="en-US" sz="800" dirty="0"/>
              <a:t> is licensed under </a:t>
            </a:r>
            <a:r>
              <a:rPr lang="en-US" sz="800" dirty="0">
                <a:hlinkClick r:id="rId5"/>
              </a:rPr>
              <a:t>CC by 2.0</a:t>
            </a:r>
            <a:endParaRPr lang="en-US" sz="800" dirty="0"/>
          </a:p>
        </p:txBody>
      </p:sp>
      <p:pic>
        <p:nvPicPr>
          <p:cNvPr id="4" name="Picture 3">
            <a:extLst>
              <a:ext uri="{FF2B5EF4-FFF2-40B4-BE49-F238E27FC236}">
                <a16:creationId xmlns:a16="http://schemas.microsoft.com/office/drawing/2014/main" id="{CC9B1894-166D-42B7-8D5C-74F3E4BCD2B9}"/>
              </a:ext>
            </a:extLst>
          </p:cNvPr>
          <p:cNvPicPr>
            <a:picLocks noChangeAspect="1"/>
          </p:cNvPicPr>
          <p:nvPr/>
        </p:nvPicPr>
        <p:blipFill>
          <a:blip r:embed="rId6"/>
          <a:stretch>
            <a:fillRect/>
          </a:stretch>
        </p:blipFill>
        <p:spPr>
          <a:xfrm>
            <a:off x="5290457" y="1814055"/>
            <a:ext cx="3743671" cy="2497730"/>
          </a:xfrm>
          <a:prstGeom prst="rect">
            <a:avLst/>
          </a:prstGeom>
        </p:spPr>
      </p:pic>
    </p:spTree>
    <p:extLst>
      <p:ext uri="{BB962C8B-B14F-4D97-AF65-F5344CB8AC3E}">
        <p14:creationId xmlns:p14="http://schemas.microsoft.com/office/powerpoint/2010/main" val="4108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CD9A0-D2F0-4BA5-840B-18AD72897F9F}"/>
              </a:ext>
            </a:extLst>
          </p:cNvPr>
          <p:cNvSpPr>
            <a:spLocks noGrp="1"/>
          </p:cNvSpPr>
          <p:nvPr>
            <p:ph type="body" sz="quarter" idx="13"/>
          </p:nvPr>
        </p:nvSpPr>
        <p:spPr/>
        <p:txBody>
          <a:bodyPr/>
          <a:lstStyle/>
          <a:p>
            <a:r>
              <a:rPr lang="en-US" dirty="0"/>
              <a:t>Interview Questions</a:t>
            </a:r>
          </a:p>
        </p:txBody>
      </p:sp>
      <p:sp>
        <p:nvSpPr>
          <p:cNvPr id="10" name="Rectangle 9">
            <a:extLst>
              <a:ext uri="{FF2B5EF4-FFF2-40B4-BE49-F238E27FC236}">
                <a16:creationId xmlns:a16="http://schemas.microsoft.com/office/drawing/2014/main" id="{4741068C-C304-407D-82F8-AF465C56DBF9}"/>
              </a:ext>
            </a:extLst>
          </p:cNvPr>
          <p:cNvSpPr/>
          <p:nvPr/>
        </p:nvSpPr>
        <p:spPr>
          <a:xfrm>
            <a:off x="840086" y="2494281"/>
            <a:ext cx="1650210" cy="387606"/>
          </a:xfrm>
          <a:prstGeom prst="rect">
            <a:avLst/>
          </a:prstGeom>
        </p:spPr>
        <p:txBody>
          <a:bodyPr/>
          <a:lstStyle/>
          <a:p>
            <a:pPr lvl="0"/>
            <a:r>
              <a:rPr lang="en-US" baseline="0" dirty="0"/>
              <a:t>Library Staff</a:t>
            </a:r>
          </a:p>
        </p:txBody>
      </p:sp>
      <p:sp>
        <p:nvSpPr>
          <p:cNvPr id="11" name="Speech Bubble: Rectangle with Corners Rounded 10">
            <a:extLst>
              <a:ext uri="{FF2B5EF4-FFF2-40B4-BE49-F238E27FC236}">
                <a16:creationId xmlns:a16="http://schemas.microsoft.com/office/drawing/2014/main" id="{41CA02A4-550C-457C-A0EC-925D1DF8FF3F}"/>
              </a:ext>
            </a:extLst>
          </p:cNvPr>
          <p:cNvSpPr/>
          <p:nvPr/>
        </p:nvSpPr>
        <p:spPr>
          <a:xfrm>
            <a:off x="739719" y="1235706"/>
            <a:ext cx="2795752" cy="1181594"/>
          </a:xfrm>
          <a:prstGeom prst="wedgeRoundRectCallou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How did your library decide to offer this program/service?</a:t>
            </a:r>
          </a:p>
        </p:txBody>
      </p:sp>
      <p:sp>
        <p:nvSpPr>
          <p:cNvPr id="12" name="Speech Bubble: Rectangle with Corners Rounded 11">
            <a:extLst>
              <a:ext uri="{FF2B5EF4-FFF2-40B4-BE49-F238E27FC236}">
                <a16:creationId xmlns:a16="http://schemas.microsoft.com/office/drawing/2014/main" id="{F3DE9A02-0FA6-4A5C-A247-B70A2307BA7A}"/>
              </a:ext>
            </a:extLst>
          </p:cNvPr>
          <p:cNvSpPr/>
          <p:nvPr/>
        </p:nvSpPr>
        <p:spPr>
          <a:xfrm>
            <a:off x="2200107" y="2812132"/>
            <a:ext cx="2946022" cy="1297896"/>
          </a:xfrm>
          <a:prstGeom prst="wedgeRoundRectCallou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Why do you think it's important for the library to be involved in this work?</a:t>
            </a:r>
          </a:p>
        </p:txBody>
      </p:sp>
      <p:sp>
        <p:nvSpPr>
          <p:cNvPr id="13" name="Speech Bubble: Rectangle with Corners Rounded 12">
            <a:extLst>
              <a:ext uri="{FF2B5EF4-FFF2-40B4-BE49-F238E27FC236}">
                <a16:creationId xmlns:a16="http://schemas.microsoft.com/office/drawing/2014/main" id="{7BAD1FA4-9ECA-49D6-B574-2FF62657D4F2}"/>
              </a:ext>
            </a:extLst>
          </p:cNvPr>
          <p:cNvSpPr/>
          <p:nvPr/>
        </p:nvSpPr>
        <p:spPr>
          <a:xfrm>
            <a:off x="5021159" y="610796"/>
            <a:ext cx="2795752" cy="1181594"/>
          </a:xfrm>
          <a:prstGeom prst="wedgeRoundRectCallou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makes the library a strong partner in an effort like this?</a:t>
            </a:r>
          </a:p>
        </p:txBody>
      </p:sp>
      <p:sp>
        <p:nvSpPr>
          <p:cNvPr id="14" name="Speech Bubble: Rectangle with Corners Rounded 13">
            <a:extLst>
              <a:ext uri="{FF2B5EF4-FFF2-40B4-BE49-F238E27FC236}">
                <a16:creationId xmlns:a16="http://schemas.microsoft.com/office/drawing/2014/main" id="{43D184DF-6004-4EF4-9A94-CAE0E48B759F}"/>
              </a:ext>
            </a:extLst>
          </p:cNvPr>
          <p:cNvSpPr/>
          <p:nvPr/>
        </p:nvSpPr>
        <p:spPr>
          <a:xfrm>
            <a:off x="5691351" y="2484735"/>
            <a:ext cx="3189889" cy="1613606"/>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has been your overall experience interacting with the library for these programs and services?</a:t>
            </a:r>
          </a:p>
        </p:txBody>
      </p:sp>
      <p:sp>
        <p:nvSpPr>
          <p:cNvPr id="15" name="Rectangle 14">
            <a:extLst>
              <a:ext uri="{FF2B5EF4-FFF2-40B4-BE49-F238E27FC236}">
                <a16:creationId xmlns:a16="http://schemas.microsoft.com/office/drawing/2014/main" id="{0A95DBD1-A023-4566-930F-D08C77534C55}"/>
              </a:ext>
            </a:extLst>
          </p:cNvPr>
          <p:cNvSpPr/>
          <p:nvPr/>
        </p:nvSpPr>
        <p:spPr>
          <a:xfrm>
            <a:off x="2490296" y="4213343"/>
            <a:ext cx="1807778" cy="387606"/>
          </a:xfrm>
          <a:prstGeom prst="rect">
            <a:avLst/>
          </a:prstGeom>
        </p:spPr>
        <p:txBody>
          <a:bodyPr/>
          <a:lstStyle/>
          <a:p>
            <a:pPr lvl="0"/>
            <a:r>
              <a:rPr lang="en-US" baseline="0" dirty="0"/>
              <a:t>Library Board</a:t>
            </a:r>
          </a:p>
        </p:txBody>
      </p:sp>
      <p:sp>
        <p:nvSpPr>
          <p:cNvPr id="16" name="Rectangle 15">
            <a:extLst>
              <a:ext uri="{FF2B5EF4-FFF2-40B4-BE49-F238E27FC236}">
                <a16:creationId xmlns:a16="http://schemas.microsoft.com/office/drawing/2014/main" id="{ADAADC58-4F28-4DA5-9C7C-6E9495113557}"/>
              </a:ext>
            </a:extLst>
          </p:cNvPr>
          <p:cNvSpPr/>
          <p:nvPr/>
        </p:nvSpPr>
        <p:spPr>
          <a:xfrm>
            <a:off x="4962528" y="1915356"/>
            <a:ext cx="2311616" cy="333265"/>
          </a:xfrm>
          <a:prstGeom prst="rect">
            <a:avLst/>
          </a:prstGeom>
        </p:spPr>
        <p:txBody>
          <a:bodyPr/>
          <a:lstStyle/>
          <a:p>
            <a:pPr lvl="0"/>
            <a:r>
              <a:rPr lang="en-US" baseline="0" dirty="0"/>
              <a:t>Community Partner</a:t>
            </a:r>
          </a:p>
        </p:txBody>
      </p:sp>
      <p:sp>
        <p:nvSpPr>
          <p:cNvPr id="17" name="Rectangle 16">
            <a:extLst>
              <a:ext uri="{FF2B5EF4-FFF2-40B4-BE49-F238E27FC236}">
                <a16:creationId xmlns:a16="http://schemas.microsoft.com/office/drawing/2014/main" id="{C616946E-78E5-44E1-BE76-5ED1E607615D}"/>
              </a:ext>
            </a:extLst>
          </p:cNvPr>
          <p:cNvSpPr/>
          <p:nvPr/>
        </p:nvSpPr>
        <p:spPr>
          <a:xfrm>
            <a:off x="5749816" y="4292144"/>
            <a:ext cx="3131424" cy="325519"/>
          </a:xfrm>
          <a:prstGeom prst="rect">
            <a:avLst/>
          </a:prstGeom>
        </p:spPr>
        <p:txBody>
          <a:bodyPr/>
          <a:lstStyle/>
          <a:p>
            <a:pPr lvl="0"/>
            <a:r>
              <a:rPr lang="en-US" baseline="0" dirty="0"/>
              <a:t>Community Member</a:t>
            </a:r>
            <a:endParaRPr lang="en-US" dirty="0"/>
          </a:p>
        </p:txBody>
      </p:sp>
    </p:spTree>
    <p:extLst>
      <p:ext uri="{BB962C8B-B14F-4D97-AF65-F5344CB8AC3E}">
        <p14:creationId xmlns:p14="http://schemas.microsoft.com/office/powerpoint/2010/main" val="2157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a:xfrm>
            <a:off x="315259" y="831061"/>
            <a:ext cx="8174038" cy="1200329"/>
          </a:xfrm>
        </p:spPr>
        <p:txBody>
          <a:bodyPr/>
          <a:lstStyle/>
          <a:p>
            <a:r>
              <a:rPr lang="en-US" dirty="0"/>
              <a:t>PROGRAMMING &amp; Services EXAMPLES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431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BF141-EBAC-4938-AD0C-865E46070545}"/>
              </a:ext>
            </a:extLst>
          </p:cNvPr>
          <p:cNvSpPr>
            <a:spLocks noGrp="1"/>
          </p:cNvSpPr>
          <p:nvPr>
            <p:ph type="body" sz="quarter" idx="13"/>
          </p:nvPr>
        </p:nvSpPr>
        <p:spPr/>
        <p:txBody>
          <a:bodyPr/>
          <a:lstStyle/>
          <a:p>
            <a:r>
              <a:rPr lang="en-US" dirty="0"/>
              <a:t>Types of programs and services</a:t>
            </a:r>
          </a:p>
        </p:txBody>
      </p:sp>
      <p:graphicFrame>
        <p:nvGraphicFramePr>
          <p:cNvPr id="4" name="Diagram 3">
            <a:extLst>
              <a:ext uri="{FF2B5EF4-FFF2-40B4-BE49-F238E27FC236}">
                <a16:creationId xmlns:a16="http://schemas.microsoft.com/office/drawing/2014/main" id="{6EF5145C-49C3-414E-9585-8B33FF42E23F}"/>
              </a:ext>
            </a:extLst>
          </p:cNvPr>
          <p:cNvGraphicFramePr/>
          <p:nvPr>
            <p:extLst>
              <p:ext uri="{D42A27DB-BD31-4B8C-83A1-F6EECF244321}">
                <p14:modId xmlns:p14="http://schemas.microsoft.com/office/powerpoint/2010/main" val="1581274648"/>
              </p:ext>
            </p:extLst>
          </p:nvPr>
        </p:nvGraphicFramePr>
        <p:xfrm>
          <a:off x="218945" y="1029747"/>
          <a:ext cx="8706110"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3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3A15B-9352-42CB-976D-0B9DD184272B}"/>
              </a:ext>
            </a:extLst>
          </p:cNvPr>
          <p:cNvPicPr>
            <a:picLocks noChangeAspect="1"/>
          </p:cNvPicPr>
          <p:nvPr/>
        </p:nvPicPr>
        <p:blipFill>
          <a:blip r:embed="rId3"/>
          <a:stretch>
            <a:fillRect/>
          </a:stretch>
        </p:blipFill>
        <p:spPr>
          <a:xfrm>
            <a:off x="0" y="0"/>
            <a:ext cx="9143999" cy="5143500"/>
          </a:xfrm>
          <a:prstGeom prst="rect">
            <a:avLst/>
          </a:prstGeom>
        </p:spPr>
      </p:pic>
      <p:sp>
        <p:nvSpPr>
          <p:cNvPr id="5" name="TextBox 4">
            <a:extLst>
              <a:ext uri="{FF2B5EF4-FFF2-40B4-BE49-F238E27FC236}">
                <a16:creationId xmlns:a16="http://schemas.microsoft.com/office/drawing/2014/main" id="{B36A6F63-DB2F-4949-8329-2AA63A8FC22D}"/>
              </a:ext>
            </a:extLst>
          </p:cNvPr>
          <p:cNvSpPr txBox="1"/>
          <p:nvPr/>
        </p:nvSpPr>
        <p:spPr>
          <a:xfrm>
            <a:off x="5435505" y="3043332"/>
            <a:ext cx="3685215" cy="1754326"/>
          </a:xfrm>
          <a:prstGeom prst="rect">
            <a:avLst/>
          </a:prstGeom>
          <a:solidFill>
            <a:schemeClr val="tx1">
              <a:alpha val="50000"/>
            </a:schemeClr>
          </a:solidFill>
        </p:spPr>
        <p:txBody>
          <a:bodyPr wrap="square" rtlCol="0">
            <a:spAutoFit/>
          </a:bodyPr>
          <a:lstStyle/>
          <a:p>
            <a:r>
              <a:rPr lang="en-US" dirty="0">
                <a:solidFill>
                  <a:schemeClr val="bg1"/>
                </a:solidFill>
              </a:rPr>
              <a:t>Peoria Public Library</a:t>
            </a:r>
          </a:p>
          <a:p>
            <a:r>
              <a:rPr lang="en-US" i="1" dirty="0">
                <a:solidFill>
                  <a:schemeClr val="bg1"/>
                </a:solidFill>
              </a:rPr>
              <a:t>Overdose Rescue Kit</a:t>
            </a:r>
            <a:endParaRPr lang="en-US" dirty="0">
              <a:solidFill>
                <a:schemeClr val="bg1"/>
              </a:solidFill>
            </a:endParaRPr>
          </a:p>
          <a:p>
            <a:endParaRPr lang="en-US" dirty="0"/>
          </a:p>
          <a:p>
            <a:r>
              <a:rPr lang="en-US" dirty="0">
                <a:solidFill>
                  <a:schemeClr val="bg1"/>
                </a:solidFill>
              </a:rPr>
              <a:t>Includes Narcan, instructions for use and information for more help.</a:t>
            </a:r>
          </a:p>
          <a:p>
            <a:r>
              <a:rPr lang="en-US" dirty="0">
                <a:solidFill>
                  <a:schemeClr val="bg1"/>
                </a:solidFill>
              </a:rPr>
              <a:t> </a:t>
            </a:r>
          </a:p>
        </p:txBody>
      </p:sp>
      <p:sp>
        <p:nvSpPr>
          <p:cNvPr id="6" name="TextBox 5">
            <a:extLst>
              <a:ext uri="{FF2B5EF4-FFF2-40B4-BE49-F238E27FC236}">
                <a16:creationId xmlns:a16="http://schemas.microsoft.com/office/drawing/2014/main" id="{CD6115E7-85AF-4282-BBCA-029E903E84E0}"/>
              </a:ext>
            </a:extLst>
          </p:cNvPr>
          <p:cNvSpPr txBox="1"/>
          <p:nvPr/>
        </p:nvSpPr>
        <p:spPr>
          <a:xfrm>
            <a:off x="7238332" y="4582214"/>
            <a:ext cx="1882388" cy="215444"/>
          </a:xfrm>
          <a:prstGeom prst="rect">
            <a:avLst/>
          </a:prstGeom>
          <a:noFill/>
        </p:spPr>
        <p:txBody>
          <a:bodyPr wrap="square" rtlCol="0">
            <a:spAutoFit/>
          </a:bodyPr>
          <a:lstStyle/>
          <a:p>
            <a:r>
              <a:rPr lang="en-US" sz="800" dirty="0">
                <a:solidFill>
                  <a:schemeClr val="bg1"/>
                </a:solidFill>
              </a:rPr>
              <a:t>Photo courtesy: Peoria Public Library</a:t>
            </a:r>
          </a:p>
        </p:txBody>
      </p:sp>
    </p:spTree>
    <p:extLst>
      <p:ext uri="{BB962C8B-B14F-4D97-AF65-F5344CB8AC3E}">
        <p14:creationId xmlns:p14="http://schemas.microsoft.com/office/powerpoint/2010/main" val="3089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95699B-192D-4A4F-8787-71B21D50FFE2}"/>
              </a:ext>
            </a:extLst>
          </p:cNvPr>
          <p:cNvPicPr>
            <a:picLocks noChangeAspect="1"/>
          </p:cNvPicPr>
          <p:nvPr/>
        </p:nvPicPr>
        <p:blipFill>
          <a:blip r:embed="rId3"/>
          <a:stretch>
            <a:fillRect/>
          </a:stretch>
        </p:blipFill>
        <p:spPr>
          <a:xfrm>
            <a:off x="232172" y="0"/>
            <a:ext cx="8679656" cy="5143500"/>
          </a:xfrm>
          <a:prstGeom prst="rect">
            <a:avLst/>
          </a:prstGeom>
        </p:spPr>
      </p:pic>
      <p:sp>
        <p:nvSpPr>
          <p:cNvPr id="5" name="TextBox 4">
            <a:extLst>
              <a:ext uri="{FF2B5EF4-FFF2-40B4-BE49-F238E27FC236}">
                <a16:creationId xmlns:a16="http://schemas.microsoft.com/office/drawing/2014/main" id="{46424772-0753-41C3-AC53-58D2870898C0}"/>
              </a:ext>
            </a:extLst>
          </p:cNvPr>
          <p:cNvSpPr txBox="1"/>
          <p:nvPr/>
        </p:nvSpPr>
        <p:spPr>
          <a:xfrm>
            <a:off x="5106075" y="3162062"/>
            <a:ext cx="3685215" cy="1600438"/>
          </a:xfrm>
          <a:prstGeom prst="rect">
            <a:avLst/>
          </a:prstGeom>
          <a:solidFill>
            <a:schemeClr val="tx1">
              <a:alpha val="50000"/>
            </a:schemeClr>
          </a:solidFill>
        </p:spPr>
        <p:txBody>
          <a:bodyPr wrap="square" rtlCol="0">
            <a:spAutoFit/>
          </a:bodyPr>
          <a:lstStyle/>
          <a:p>
            <a:r>
              <a:rPr lang="en-US" sz="1600" dirty="0">
                <a:solidFill>
                  <a:schemeClr val="bg1"/>
                </a:solidFill>
              </a:rPr>
              <a:t>Salt Lake County Library System</a:t>
            </a:r>
          </a:p>
          <a:p>
            <a:r>
              <a:rPr lang="en-US" sz="1600" i="1" dirty="0">
                <a:solidFill>
                  <a:schemeClr val="bg1"/>
                </a:solidFill>
              </a:rPr>
              <a:t>Use Only As Directed</a:t>
            </a:r>
            <a:r>
              <a:rPr lang="en-US" sz="1600" dirty="0">
                <a:solidFill>
                  <a:schemeClr val="bg1"/>
                </a:solidFill>
              </a:rPr>
              <a:t>, public awareness campaign.</a:t>
            </a:r>
          </a:p>
          <a:p>
            <a:endParaRPr lang="en-US" dirty="0"/>
          </a:p>
          <a:p>
            <a:pPr algn="ctr"/>
            <a:r>
              <a:rPr lang="en-US" sz="1600" dirty="0">
                <a:solidFill>
                  <a:schemeClr val="bg1"/>
                </a:solidFill>
              </a:rPr>
              <a:t>“Opioids like these can cause physical dependency in just 7 days.”</a:t>
            </a:r>
          </a:p>
        </p:txBody>
      </p:sp>
      <p:sp>
        <p:nvSpPr>
          <p:cNvPr id="6" name="TextBox 5">
            <a:extLst>
              <a:ext uri="{FF2B5EF4-FFF2-40B4-BE49-F238E27FC236}">
                <a16:creationId xmlns:a16="http://schemas.microsoft.com/office/drawing/2014/main" id="{37FB30A2-AE61-476E-809A-F663835953BE}"/>
              </a:ext>
            </a:extLst>
          </p:cNvPr>
          <p:cNvSpPr txBox="1"/>
          <p:nvPr/>
        </p:nvSpPr>
        <p:spPr>
          <a:xfrm>
            <a:off x="2791753" y="4928056"/>
            <a:ext cx="2233402" cy="215444"/>
          </a:xfrm>
          <a:prstGeom prst="rect">
            <a:avLst/>
          </a:prstGeom>
          <a:noFill/>
        </p:spPr>
        <p:txBody>
          <a:bodyPr wrap="square" rtlCol="0">
            <a:spAutoFit/>
          </a:bodyPr>
          <a:lstStyle/>
          <a:p>
            <a:r>
              <a:rPr lang="en-US" sz="800" dirty="0">
                <a:solidFill>
                  <a:schemeClr val="bg1"/>
                </a:solidFill>
              </a:rPr>
              <a:t>Photo courtesy: Salt County Library System</a:t>
            </a:r>
          </a:p>
        </p:txBody>
      </p:sp>
    </p:spTree>
    <p:extLst>
      <p:ext uri="{BB962C8B-B14F-4D97-AF65-F5344CB8AC3E}">
        <p14:creationId xmlns:p14="http://schemas.microsoft.com/office/powerpoint/2010/main" val="38506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73F56-3B22-40A4-8A4B-93B9B20337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8336-4EBA-4030-B1B7-5EE81F000C81}"/>
              </a:ext>
            </a:extLst>
          </p:cNvPr>
          <p:cNvSpPr>
            <a:spLocks noGrp="1"/>
          </p:cNvSpPr>
          <p:nvPr>
            <p:ph type="body" sz="quarter" idx="12"/>
          </p:nvPr>
        </p:nvSpPr>
        <p:spPr/>
        <p:txBody>
          <a:bodyPr/>
          <a:lstStyle/>
          <a:p>
            <a:endParaRPr lang="en-US"/>
          </a:p>
        </p:txBody>
      </p:sp>
      <p:pic>
        <p:nvPicPr>
          <p:cNvPr id="5" name="Picture 4" descr="A picture containing colorful, road, orange&#10;&#10;Description automatically generated">
            <a:extLst>
              <a:ext uri="{FF2B5EF4-FFF2-40B4-BE49-F238E27FC236}">
                <a16:creationId xmlns:a16="http://schemas.microsoft.com/office/drawing/2014/main" id="{29A677A5-7200-4A8F-998D-60F47B932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1AD18496-7FDF-4E19-93E5-920944F32854}"/>
              </a:ext>
            </a:extLst>
          </p:cNvPr>
          <p:cNvSpPr txBox="1"/>
          <p:nvPr/>
        </p:nvSpPr>
        <p:spPr>
          <a:xfrm>
            <a:off x="4937760" y="2474686"/>
            <a:ext cx="4206240" cy="2000548"/>
          </a:xfrm>
          <a:prstGeom prst="rect">
            <a:avLst/>
          </a:prstGeom>
          <a:solidFill>
            <a:schemeClr val="tx1">
              <a:alpha val="50000"/>
            </a:schemeClr>
          </a:solidFill>
        </p:spPr>
        <p:txBody>
          <a:bodyPr wrap="square" rtlCol="0">
            <a:spAutoFit/>
          </a:bodyPr>
          <a:lstStyle/>
          <a:p>
            <a:r>
              <a:rPr lang="en-US" sz="2000" b="1" dirty="0">
                <a:solidFill>
                  <a:schemeClr val="bg1"/>
                </a:solidFill>
              </a:rPr>
              <a:t>Salt Lake County Library System</a:t>
            </a:r>
          </a:p>
          <a:p>
            <a:r>
              <a:rPr lang="en-US" sz="2000" b="1" i="1" dirty="0">
                <a:solidFill>
                  <a:schemeClr val="bg1"/>
                </a:solidFill>
              </a:rPr>
              <a:t>Use Only As Directed</a:t>
            </a:r>
            <a:r>
              <a:rPr lang="en-US" sz="2000" b="1" dirty="0">
                <a:solidFill>
                  <a:schemeClr val="bg1"/>
                </a:solidFill>
              </a:rPr>
              <a:t>, public awareness campaign.</a:t>
            </a:r>
          </a:p>
          <a:p>
            <a:endParaRPr lang="en-US" sz="2400" b="1" dirty="0"/>
          </a:p>
          <a:p>
            <a:pPr algn="ctr"/>
            <a:r>
              <a:rPr lang="en-US" sz="2000" b="1" dirty="0">
                <a:solidFill>
                  <a:schemeClr val="bg1"/>
                </a:solidFill>
              </a:rPr>
              <a:t>7,000 opioid prescriptions are filled everyday in Utah.</a:t>
            </a:r>
          </a:p>
        </p:txBody>
      </p:sp>
      <p:sp>
        <p:nvSpPr>
          <p:cNvPr id="7" name="TextBox 6">
            <a:extLst>
              <a:ext uri="{FF2B5EF4-FFF2-40B4-BE49-F238E27FC236}">
                <a16:creationId xmlns:a16="http://schemas.microsoft.com/office/drawing/2014/main" id="{EFDE3360-B6D6-4BA4-9ECE-940E3E95431A}"/>
              </a:ext>
            </a:extLst>
          </p:cNvPr>
          <p:cNvSpPr txBox="1"/>
          <p:nvPr/>
        </p:nvSpPr>
        <p:spPr>
          <a:xfrm>
            <a:off x="6729984" y="4564343"/>
            <a:ext cx="2543072" cy="215444"/>
          </a:xfrm>
          <a:prstGeom prst="rect">
            <a:avLst/>
          </a:prstGeom>
          <a:noFill/>
        </p:spPr>
        <p:txBody>
          <a:bodyPr wrap="square" rtlCol="0">
            <a:spAutoFit/>
          </a:bodyPr>
          <a:lstStyle/>
          <a:p>
            <a:r>
              <a:rPr lang="en-US" sz="800" dirty="0">
                <a:solidFill>
                  <a:schemeClr val="bg1"/>
                </a:solidFill>
              </a:rPr>
              <a:t>Photo courtesy: Salt Lake County Library System</a:t>
            </a:r>
          </a:p>
        </p:txBody>
      </p:sp>
    </p:spTree>
    <p:extLst>
      <p:ext uri="{BB962C8B-B14F-4D97-AF65-F5344CB8AC3E}">
        <p14:creationId xmlns:p14="http://schemas.microsoft.com/office/powerpoint/2010/main" val="27158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AAE33-AC3A-48D3-80B7-39B0E53E11F2}"/>
              </a:ext>
            </a:extLst>
          </p:cNvPr>
          <p:cNvPicPr>
            <a:picLocks noChangeAspect="1"/>
          </p:cNvPicPr>
          <p:nvPr/>
        </p:nvPicPr>
        <p:blipFill>
          <a:blip r:embed="rId3"/>
          <a:stretch>
            <a:fillRect/>
          </a:stretch>
        </p:blipFill>
        <p:spPr>
          <a:xfrm>
            <a:off x="4550000" y="2021"/>
            <a:ext cx="3857625" cy="5143500"/>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BC4745E6-59A1-46F9-9BB6-33DED9E7AB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6375" y="0"/>
            <a:ext cx="3689968" cy="5145521"/>
          </a:xfrm>
          <a:prstGeom prst="rect">
            <a:avLst/>
          </a:prstGeom>
        </p:spPr>
      </p:pic>
      <p:sp>
        <p:nvSpPr>
          <p:cNvPr id="8" name="TextBox 7">
            <a:extLst>
              <a:ext uri="{FF2B5EF4-FFF2-40B4-BE49-F238E27FC236}">
                <a16:creationId xmlns:a16="http://schemas.microsoft.com/office/drawing/2014/main" id="{E3C711BF-F8CF-462F-A518-12AF14503372}"/>
              </a:ext>
            </a:extLst>
          </p:cNvPr>
          <p:cNvSpPr txBox="1"/>
          <p:nvPr/>
        </p:nvSpPr>
        <p:spPr>
          <a:xfrm>
            <a:off x="4572000" y="3575861"/>
            <a:ext cx="3623756" cy="1569660"/>
          </a:xfrm>
          <a:prstGeom prst="rect">
            <a:avLst/>
          </a:prstGeom>
          <a:solidFill>
            <a:schemeClr val="tx1">
              <a:alpha val="50000"/>
            </a:schemeClr>
          </a:solidFill>
        </p:spPr>
        <p:txBody>
          <a:bodyPr wrap="square" rtlCol="0">
            <a:spAutoFit/>
          </a:bodyPr>
          <a:lstStyle/>
          <a:p>
            <a:r>
              <a:rPr lang="en-US" sz="1600" dirty="0">
                <a:solidFill>
                  <a:schemeClr val="bg1"/>
                </a:solidFill>
              </a:rPr>
              <a:t>New Orleans Public Library, “Bystander Training.”</a:t>
            </a:r>
          </a:p>
          <a:p>
            <a:endParaRPr lang="en-US" sz="1600" dirty="0">
              <a:solidFill>
                <a:schemeClr val="bg1"/>
              </a:solidFill>
            </a:endParaRPr>
          </a:p>
          <a:p>
            <a:r>
              <a:rPr lang="en-US" sz="1600" dirty="0">
                <a:solidFill>
                  <a:schemeClr val="bg1"/>
                </a:solidFill>
              </a:rPr>
              <a:t>Provides first aid training, including an opportunity to practice administering naloxone.</a:t>
            </a:r>
          </a:p>
        </p:txBody>
      </p:sp>
      <p:sp>
        <p:nvSpPr>
          <p:cNvPr id="9" name="TextBox 8">
            <a:extLst>
              <a:ext uri="{FF2B5EF4-FFF2-40B4-BE49-F238E27FC236}">
                <a16:creationId xmlns:a16="http://schemas.microsoft.com/office/drawing/2014/main" id="{857A1F78-467D-4236-80F5-0E34E5D57629}"/>
              </a:ext>
            </a:extLst>
          </p:cNvPr>
          <p:cNvSpPr txBox="1"/>
          <p:nvPr/>
        </p:nvSpPr>
        <p:spPr>
          <a:xfrm>
            <a:off x="736375" y="4906968"/>
            <a:ext cx="2233402" cy="215444"/>
          </a:xfrm>
          <a:prstGeom prst="rect">
            <a:avLst/>
          </a:prstGeom>
          <a:noFill/>
        </p:spPr>
        <p:txBody>
          <a:bodyPr wrap="square" rtlCol="0">
            <a:spAutoFit/>
          </a:bodyPr>
          <a:lstStyle/>
          <a:p>
            <a:r>
              <a:rPr lang="en-US" sz="800" dirty="0">
                <a:solidFill>
                  <a:schemeClr val="bg1"/>
                </a:solidFill>
              </a:rPr>
              <a:t>Photos courtesy: New Orleans Public Library</a:t>
            </a:r>
          </a:p>
        </p:txBody>
      </p:sp>
    </p:spTree>
    <p:extLst>
      <p:ext uri="{BB962C8B-B14F-4D97-AF65-F5344CB8AC3E}">
        <p14:creationId xmlns:p14="http://schemas.microsoft.com/office/powerpoint/2010/main" val="3897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48994-95FC-4E8F-8902-3218FFD83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7"/>
          <a:stretch/>
        </p:blipFill>
        <p:spPr>
          <a:xfrm>
            <a:off x="-249382" y="0"/>
            <a:ext cx="9393382" cy="4688380"/>
          </a:xfrm>
          <a:prstGeom prst="rect">
            <a:avLst/>
          </a:prstGeom>
        </p:spPr>
      </p:pic>
      <p:sp>
        <p:nvSpPr>
          <p:cNvPr id="5" name="TextBox 4">
            <a:extLst>
              <a:ext uri="{FF2B5EF4-FFF2-40B4-BE49-F238E27FC236}">
                <a16:creationId xmlns:a16="http://schemas.microsoft.com/office/drawing/2014/main" id="{A02F33DE-6C73-48E0-A4AD-D25E9A5B0CA8}"/>
              </a:ext>
            </a:extLst>
          </p:cNvPr>
          <p:cNvSpPr txBox="1"/>
          <p:nvPr/>
        </p:nvSpPr>
        <p:spPr>
          <a:xfrm>
            <a:off x="5458786" y="2571750"/>
            <a:ext cx="3685215" cy="1754326"/>
          </a:xfrm>
          <a:prstGeom prst="rect">
            <a:avLst/>
          </a:prstGeom>
          <a:solidFill>
            <a:schemeClr val="tx1">
              <a:alpha val="50000"/>
            </a:schemeClr>
          </a:solidFill>
        </p:spPr>
        <p:txBody>
          <a:bodyPr wrap="square" rtlCol="0">
            <a:spAutoFit/>
          </a:bodyPr>
          <a:lstStyle/>
          <a:p>
            <a:pPr defTabSz="457189"/>
            <a:r>
              <a:rPr lang="en-US"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sessions at the public library.</a:t>
            </a:r>
          </a:p>
        </p:txBody>
      </p:sp>
      <p:sp>
        <p:nvSpPr>
          <p:cNvPr id="6" name="TextBox 5">
            <a:extLst>
              <a:ext uri="{FF2B5EF4-FFF2-40B4-BE49-F238E27FC236}">
                <a16:creationId xmlns:a16="http://schemas.microsoft.com/office/drawing/2014/main" id="{04AFEEFB-5313-441E-BA8A-30AC3A0D772A}"/>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330577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EDD60-EC7F-42AD-B1F0-FB3BBF55C86A}"/>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46C7C12-31D3-44D2-A2D5-1676E0DCEC8E}"/>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B0DDEDD-7C0E-4AF7-83A4-2743C0DCC2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627"/>
            <a:ext cx="9144000" cy="4673629"/>
          </a:xfrm>
          <a:prstGeom prst="rect">
            <a:avLst/>
          </a:prstGeom>
        </p:spPr>
      </p:pic>
      <p:sp>
        <p:nvSpPr>
          <p:cNvPr id="5" name="TextBox 4">
            <a:extLst>
              <a:ext uri="{FF2B5EF4-FFF2-40B4-BE49-F238E27FC236}">
                <a16:creationId xmlns:a16="http://schemas.microsoft.com/office/drawing/2014/main" id="{03DE06A0-8B55-43FD-BBCC-EA61E0F7B34F}"/>
              </a:ext>
            </a:extLst>
          </p:cNvPr>
          <p:cNvSpPr txBox="1"/>
          <p:nvPr/>
        </p:nvSpPr>
        <p:spPr>
          <a:xfrm>
            <a:off x="5435505" y="2404790"/>
            <a:ext cx="3685215" cy="1754326"/>
          </a:xfrm>
          <a:prstGeom prst="rect">
            <a:avLst/>
          </a:prstGeom>
          <a:solidFill>
            <a:schemeClr val="tx1">
              <a:alpha val="50000"/>
            </a:schemeClr>
          </a:solidFill>
        </p:spPr>
        <p:txBody>
          <a:bodyPr wrap="square" rtlCol="0">
            <a:spAutoFit/>
          </a:bodyPr>
          <a:lstStyle/>
          <a:p>
            <a:pPr defTabSz="457189"/>
            <a:r>
              <a:rPr lang="en-US"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on nutrition at the library.</a:t>
            </a:r>
          </a:p>
        </p:txBody>
      </p:sp>
      <p:sp>
        <p:nvSpPr>
          <p:cNvPr id="6" name="TextBox 5">
            <a:extLst>
              <a:ext uri="{FF2B5EF4-FFF2-40B4-BE49-F238E27FC236}">
                <a16:creationId xmlns:a16="http://schemas.microsoft.com/office/drawing/2014/main" id="{61883B7C-BC82-4816-91B6-B05FA94475A3}"/>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21684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Long distance</a:t>
            </a:r>
          </a:p>
        </p:txBody>
      </p:sp>
      <p:grpSp>
        <p:nvGrpSpPr>
          <p:cNvPr id="6" name="Group 5">
            <a:extLst>
              <a:ext uri="{FF2B5EF4-FFF2-40B4-BE49-F238E27FC236}">
                <a16:creationId xmlns:a16="http://schemas.microsoft.com/office/drawing/2014/main" id="{6848F21A-6DF9-423B-811A-BAF70464140E}"/>
              </a:ext>
            </a:extLst>
          </p:cNvPr>
          <p:cNvGrpSpPr/>
          <p:nvPr/>
        </p:nvGrpSpPr>
        <p:grpSpPr>
          <a:xfrm>
            <a:off x="583994" y="749613"/>
            <a:ext cx="7215914" cy="4393887"/>
            <a:chOff x="2135188" y="1052513"/>
            <a:chExt cx="7953376" cy="5037138"/>
          </a:xfrm>
        </p:grpSpPr>
        <p:sp>
          <p:nvSpPr>
            <p:cNvPr id="7" name="Freeform 1">
              <a:extLst>
                <a:ext uri="{FF2B5EF4-FFF2-40B4-BE49-F238E27FC236}">
                  <a16:creationId xmlns:a16="http://schemas.microsoft.com/office/drawing/2014/main" id="{287DEE9F-C095-4A91-B399-CBD412537F3A}"/>
                </a:ext>
              </a:extLst>
            </p:cNvPr>
            <p:cNvSpPr>
              <a:spLocks noChangeArrowheads="1"/>
            </p:cNvSpPr>
            <p:nvPr/>
          </p:nvSpPr>
          <p:spPr bwMode="auto">
            <a:xfrm rot="21163818">
              <a:off x="6201211" y="2639524"/>
              <a:ext cx="941388"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US">
                <a:ea typeface="ＭＳ Ｐゴシック" charset="-128"/>
              </a:endParaRPr>
            </a:p>
          </p:txBody>
        </p:sp>
        <p:sp>
          <p:nvSpPr>
            <p:cNvPr id="8" name="Freeform 2">
              <a:extLst>
                <a:ext uri="{FF2B5EF4-FFF2-40B4-BE49-F238E27FC236}">
                  <a16:creationId xmlns:a16="http://schemas.microsoft.com/office/drawing/2014/main" id="{F4AED132-2248-4D15-90AF-A9A2FC35C091}"/>
                </a:ext>
              </a:extLst>
            </p:cNvPr>
            <p:cNvSpPr/>
            <p:nvPr/>
          </p:nvSpPr>
          <p:spPr>
            <a:xfrm>
              <a:off x="3255964" y="1450976"/>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9" name="Freeform 3">
              <a:extLst>
                <a:ext uri="{FF2B5EF4-FFF2-40B4-BE49-F238E27FC236}">
                  <a16:creationId xmlns:a16="http://schemas.microsoft.com/office/drawing/2014/main" id="{7DB66748-692B-4A74-950B-DFA9F80A5E6B}"/>
                </a:ext>
              </a:extLst>
            </p:cNvPr>
            <p:cNvSpPr/>
            <p:nvPr/>
          </p:nvSpPr>
          <p:spPr>
            <a:xfrm>
              <a:off x="2492376"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10" name="Freeform 4">
              <a:extLst>
                <a:ext uri="{FF2B5EF4-FFF2-40B4-BE49-F238E27FC236}">
                  <a16:creationId xmlns:a16="http://schemas.microsoft.com/office/drawing/2014/main" id="{B6CA27DA-E666-4141-88C7-B3CCBBE1AC21}"/>
                </a:ext>
              </a:extLst>
            </p:cNvPr>
            <p:cNvSpPr/>
            <p:nvPr/>
          </p:nvSpPr>
          <p:spPr>
            <a:xfrm>
              <a:off x="2233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5">
              <a:extLst>
                <a:ext uri="{FF2B5EF4-FFF2-40B4-BE49-F238E27FC236}">
                  <a16:creationId xmlns:a16="http://schemas.microsoft.com/office/drawing/2014/main" id="{50E02B21-A780-4D7B-B79F-F69A24F140C8}"/>
                </a:ext>
              </a:extLst>
            </p:cNvPr>
            <p:cNvSpPr/>
            <p:nvPr/>
          </p:nvSpPr>
          <p:spPr>
            <a:xfrm>
              <a:off x="2705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9">
              <a:extLst>
                <a:ext uri="{FF2B5EF4-FFF2-40B4-BE49-F238E27FC236}">
                  <a16:creationId xmlns:a16="http://schemas.microsoft.com/office/drawing/2014/main" id="{038970A6-8A92-4364-89AA-83F7BC2770BC}"/>
                </a:ext>
              </a:extLst>
            </p:cNvPr>
            <p:cNvSpPr/>
            <p:nvPr/>
          </p:nvSpPr>
          <p:spPr>
            <a:xfrm>
              <a:off x="3551238" y="2830514"/>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0">
              <a:extLst>
                <a:ext uri="{FF2B5EF4-FFF2-40B4-BE49-F238E27FC236}">
                  <a16:creationId xmlns:a16="http://schemas.microsoft.com/office/drawing/2014/main" id="{08997483-1897-4CCE-9F44-08F67CDEE146}"/>
                </a:ext>
              </a:extLst>
            </p:cNvPr>
            <p:cNvSpPr/>
            <p:nvPr/>
          </p:nvSpPr>
          <p:spPr>
            <a:xfrm>
              <a:off x="3328989" y="3789364"/>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1">
              <a:extLst>
                <a:ext uri="{FF2B5EF4-FFF2-40B4-BE49-F238E27FC236}">
                  <a16:creationId xmlns:a16="http://schemas.microsoft.com/office/drawing/2014/main" id="{4FA39C0C-0F84-43F0-A703-686778707717}"/>
                </a:ext>
              </a:extLst>
            </p:cNvPr>
            <p:cNvSpPr/>
            <p:nvPr/>
          </p:nvSpPr>
          <p:spPr>
            <a:xfrm>
              <a:off x="4230689"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2">
              <a:extLst>
                <a:ext uri="{FF2B5EF4-FFF2-40B4-BE49-F238E27FC236}">
                  <a16:creationId xmlns:a16="http://schemas.microsoft.com/office/drawing/2014/main" id="{994B37D2-FCC8-40FC-8959-167E095D1B7D}"/>
                </a:ext>
              </a:extLst>
            </p:cNvPr>
            <p:cNvSpPr/>
            <p:nvPr/>
          </p:nvSpPr>
          <p:spPr>
            <a:xfrm>
              <a:off x="4316413" y="3116264"/>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3">
              <a:extLst>
                <a:ext uri="{FF2B5EF4-FFF2-40B4-BE49-F238E27FC236}">
                  <a16:creationId xmlns:a16="http://schemas.microsoft.com/office/drawing/2014/main" id="{1722F7D1-3A90-4851-87E8-1EB8A7805827}"/>
                </a:ext>
              </a:extLst>
            </p:cNvPr>
            <p:cNvSpPr/>
            <p:nvPr/>
          </p:nvSpPr>
          <p:spPr>
            <a:xfrm>
              <a:off x="4097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4">
              <a:extLst>
                <a:ext uri="{FF2B5EF4-FFF2-40B4-BE49-F238E27FC236}">
                  <a16:creationId xmlns:a16="http://schemas.microsoft.com/office/drawing/2014/main" id="{C18281ED-A8E2-4BB0-AE25-F7763CD9361D}"/>
                </a:ext>
              </a:extLst>
            </p:cNvPr>
            <p:cNvSpPr/>
            <p:nvPr/>
          </p:nvSpPr>
          <p:spPr>
            <a:xfrm>
              <a:off x="3609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5">
              <a:extLst>
                <a:ext uri="{FF2B5EF4-FFF2-40B4-BE49-F238E27FC236}">
                  <a16:creationId xmlns:a16="http://schemas.microsoft.com/office/drawing/2014/main" id="{DCCF7342-DC58-41D0-A0C0-CDF1DB3AE20D}"/>
                </a:ext>
              </a:extLst>
            </p:cNvPr>
            <p:cNvSpPr/>
            <p:nvPr/>
          </p:nvSpPr>
          <p:spPr>
            <a:xfrm>
              <a:off x="5154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6">
              <a:extLst>
                <a:ext uri="{FF2B5EF4-FFF2-40B4-BE49-F238E27FC236}">
                  <a16:creationId xmlns:a16="http://schemas.microsoft.com/office/drawing/2014/main" id="{89FEBC44-87BD-4B33-B5B6-BEC91389F9FC}"/>
                </a:ext>
              </a:extLst>
            </p:cNvPr>
            <p:cNvSpPr/>
            <p:nvPr/>
          </p:nvSpPr>
          <p:spPr>
            <a:xfrm>
              <a:off x="5124450" y="2220914"/>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8">
              <a:extLst>
                <a:ext uri="{FF2B5EF4-FFF2-40B4-BE49-F238E27FC236}">
                  <a16:creationId xmlns:a16="http://schemas.microsoft.com/office/drawing/2014/main" id="{5B8F5031-83EE-4E40-ADE7-877B9197A64F}"/>
                </a:ext>
              </a:extLst>
            </p:cNvPr>
            <p:cNvSpPr/>
            <p:nvPr/>
          </p:nvSpPr>
          <p:spPr>
            <a:xfrm>
              <a:off x="5111751" y="2787651"/>
              <a:ext cx="1298574"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19">
              <a:extLst>
                <a:ext uri="{FF2B5EF4-FFF2-40B4-BE49-F238E27FC236}">
                  <a16:creationId xmlns:a16="http://schemas.microsoft.com/office/drawing/2014/main" id="{0FC99DB6-B69F-4962-8C7D-A9F31708CB5F}"/>
                </a:ext>
              </a:extLst>
            </p:cNvPr>
            <p:cNvSpPr/>
            <p:nvPr/>
          </p:nvSpPr>
          <p:spPr>
            <a:xfrm>
              <a:off x="5395914"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a:extLst>
                <a:ext uri="{FF2B5EF4-FFF2-40B4-BE49-F238E27FC236}">
                  <a16:creationId xmlns:a16="http://schemas.microsoft.com/office/drawing/2014/main" id="{C489A147-5D07-4010-8AE9-105AA19F3D55}"/>
                </a:ext>
              </a:extLst>
            </p:cNvPr>
            <p:cNvSpPr/>
            <p:nvPr/>
          </p:nvSpPr>
          <p:spPr>
            <a:xfrm>
              <a:off x="5253039" y="3902076"/>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a:extLst>
                <a:ext uri="{FF2B5EF4-FFF2-40B4-BE49-F238E27FC236}">
                  <a16:creationId xmlns:a16="http://schemas.microsoft.com/office/drawing/2014/main" id="{824C4CE3-79CC-4967-B483-D204C1F95502}"/>
                </a:ext>
              </a:extLst>
            </p:cNvPr>
            <p:cNvSpPr/>
            <p:nvPr/>
          </p:nvSpPr>
          <p:spPr>
            <a:xfrm>
              <a:off x="6594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a:extLst>
                <a:ext uri="{FF2B5EF4-FFF2-40B4-BE49-F238E27FC236}">
                  <a16:creationId xmlns:a16="http://schemas.microsoft.com/office/drawing/2014/main" id="{1ED0F1BA-8B2F-4DCB-80C0-E950F4526028}"/>
                </a:ext>
              </a:extLst>
            </p:cNvPr>
            <p:cNvSpPr/>
            <p:nvPr/>
          </p:nvSpPr>
          <p:spPr>
            <a:xfrm>
              <a:off x="7151689"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a:extLst>
                <a:ext uri="{FF2B5EF4-FFF2-40B4-BE49-F238E27FC236}">
                  <a16:creationId xmlns:a16="http://schemas.microsoft.com/office/drawing/2014/main" id="{E3B100D5-33F3-48B2-BB52-EA5C79E49E5B}"/>
                </a:ext>
              </a:extLst>
            </p:cNvPr>
            <p:cNvSpPr/>
            <p:nvPr/>
          </p:nvSpPr>
          <p:spPr>
            <a:xfrm>
              <a:off x="6351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6">
              <a:extLst>
                <a:ext uri="{FF2B5EF4-FFF2-40B4-BE49-F238E27FC236}">
                  <a16:creationId xmlns:a16="http://schemas.microsoft.com/office/drawing/2014/main" id="{F3C884BE-A9A9-431A-AE2A-5C1515AADC43}"/>
                </a:ext>
              </a:extLst>
            </p:cNvPr>
            <p:cNvSpPr/>
            <p:nvPr/>
          </p:nvSpPr>
          <p:spPr>
            <a:xfrm>
              <a:off x="6654801"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7">
              <a:extLst>
                <a:ext uri="{FF2B5EF4-FFF2-40B4-BE49-F238E27FC236}">
                  <a16:creationId xmlns:a16="http://schemas.microsoft.com/office/drawing/2014/main" id="{A8708678-754F-43A9-A6FC-0A94F69A3F14}"/>
                </a:ext>
              </a:extLst>
            </p:cNvPr>
            <p:cNvSpPr/>
            <p:nvPr/>
          </p:nvSpPr>
          <p:spPr>
            <a:xfrm>
              <a:off x="6973502" y="2720947"/>
              <a:ext cx="615950" cy="1080863"/>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8">
              <a:extLst>
                <a:ext uri="{FF2B5EF4-FFF2-40B4-BE49-F238E27FC236}">
                  <a16:creationId xmlns:a16="http://schemas.microsoft.com/office/drawing/2014/main" id="{634989D2-F104-4BE4-B9D0-88D998A1664E}"/>
                </a:ext>
              </a:extLst>
            </p:cNvPr>
            <p:cNvSpPr/>
            <p:nvPr/>
          </p:nvSpPr>
          <p:spPr>
            <a:xfrm>
              <a:off x="7604126" y="4073526"/>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9">
              <a:extLst>
                <a:ext uri="{FF2B5EF4-FFF2-40B4-BE49-F238E27FC236}">
                  <a16:creationId xmlns:a16="http://schemas.microsoft.com/office/drawing/2014/main" id="{6093EDE2-FE73-4E0D-93A6-44F08991F629}"/>
                </a:ext>
              </a:extLst>
            </p:cNvPr>
            <p:cNvSpPr/>
            <p:nvPr/>
          </p:nvSpPr>
          <p:spPr>
            <a:xfrm>
              <a:off x="8008939" y="3986214"/>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30">
              <a:extLst>
                <a:ext uri="{FF2B5EF4-FFF2-40B4-BE49-F238E27FC236}">
                  <a16:creationId xmlns:a16="http://schemas.microsoft.com/office/drawing/2014/main" id="{D9753B78-4082-4855-97A0-B750C06CF408}"/>
                </a:ext>
              </a:extLst>
            </p:cNvPr>
            <p:cNvSpPr/>
            <p:nvPr/>
          </p:nvSpPr>
          <p:spPr>
            <a:xfrm>
              <a:off x="8380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71">
              <a:extLst>
                <a:ext uri="{FF2B5EF4-FFF2-40B4-BE49-F238E27FC236}">
                  <a16:creationId xmlns:a16="http://schemas.microsoft.com/office/drawing/2014/main" id="{88236155-B8CF-4383-A03D-F7BD87631E84}"/>
                </a:ext>
              </a:extLst>
            </p:cNvPr>
            <p:cNvSpPr/>
            <p:nvPr/>
          </p:nvSpPr>
          <p:spPr>
            <a:xfrm>
              <a:off x="7415214" y="3252789"/>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072">
              <a:extLst>
                <a:ext uri="{FF2B5EF4-FFF2-40B4-BE49-F238E27FC236}">
                  <a16:creationId xmlns:a16="http://schemas.microsoft.com/office/drawing/2014/main" id="{97396D2F-6735-4F94-B1A0-09315F2B979D}"/>
                </a:ext>
              </a:extLst>
            </p:cNvPr>
            <p:cNvSpPr/>
            <p:nvPr/>
          </p:nvSpPr>
          <p:spPr>
            <a:xfrm>
              <a:off x="7280275" y="3594101"/>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075">
              <a:extLst>
                <a:ext uri="{FF2B5EF4-FFF2-40B4-BE49-F238E27FC236}">
                  <a16:creationId xmlns:a16="http://schemas.microsoft.com/office/drawing/2014/main" id="{1134B0AB-003E-4370-9C96-9AD5A2B066B2}"/>
                </a:ext>
              </a:extLst>
            </p:cNvPr>
            <p:cNvSpPr/>
            <p:nvPr/>
          </p:nvSpPr>
          <p:spPr>
            <a:xfrm>
              <a:off x="7504449" y="2760425"/>
              <a:ext cx="496888" cy="83343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076">
              <a:extLst>
                <a:ext uri="{FF2B5EF4-FFF2-40B4-BE49-F238E27FC236}">
                  <a16:creationId xmlns:a16="http://schemas.microsoft.com/office/drawing/2014/main" id="{E4B1B0D8-1A13-4EBD-BD3D-727AB2F936CB}"/>
                </a:ext>
              </a:extLst>
            </p:cNvPr>
            <p:cNvSpPr/>
            <p:nvPr/>
          </p:nvSpPr>
          <p:spPr>
            <a:xfrm>
              <a:off x="4646613" y="4049714"/>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5" name="Freeform 3078">
              <a:extLst>
                <a:ext uri="{FF2B5EF4-FFF2-40B4-BE49-F238E27FC236}">
                  <a16:creationId xmlns:a16="http://schemas.microsoft.com/office/drawing/2014/main" id="{5B091E11-5695-46E9-8D18-DFEE2F96C5EA}"/>
                </a:ext>
              </a:extLst>
            </p:cNvPr>
            <p:cNvSpPr/>
            <p:nvPr/>
          </p:nvSpPr>
          <p:spPr>
            <a:xfrm>
              <a:off x="2135188" y="2478089"/>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6" name="Freeform 3079">
              <a:extLst>
                <a:ext uri="{FF2B5EF4-FFF2-40B4-BE49-F238E27FC236}">
                  <a16:creationId xmlns:a16="http://schemas.microsoft.com/office/drawing/2014/main" id="{F74972F1-C6DA-4F22-9062-CA92B3FA4841}"/>
                </a:ext>
              </a:extLst>
            </p:cNvPr>
            <p:cNvSpPr/>
            <p:nvPr/>
          </p:nvSpPr>
          <p:spPr>
            <a:xfrm>
              <a:off x="6715125" y="4608514"/>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080">
              <a:extLst>
                <a:ext uri="{FF2B5EF4-FFF2-40B4-BE49-F238E27FC236}">
                  <a16:creationId xmlns:a16="http://schemas.microsoft.com/office/drawing/2014/main" id="{FE8AD3D1-FDBA-4CBA-B4A6-A2476B78B479}"/>
                </a:ext>
              </a:extLst>
            </p:cNvPr>
            <p:cNvSpPr/>
            <p:nvPr/>
          </p:nvSpPr>
          <p:spPr>
            <a:xfrm>
              <a:off x="7796214"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8" name="Freeform 3081">
              <a:extLst>
                <a:ext uri="{FF2B5EF4-FFF2-40B4-BE49-F238E27FC236}">
                  <a16:creationId xmlns:a16="http://schemas.microsoft.com/office/drawing/2014/main" id="{6D4C38C9-6729-47FB-9F2C-35C66D8FE53E}"/>
                </a:ext>
              </a:extLst>
            </p:cNvPr>
            <p:cNvSpPr/>
            <p:nvPr/>
          </p:nvSpPr>
          <p:spPr>
            <a:xfrm>
              <a:off x="8183564"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082">
              <a:extLst>
                <a:ext uri="{FF2B5EF4-FFF2-40B4-BE49-F238E27FC236}">
                  <a16:creationId xmlns:a16="http://schemas.microsoft.com/office/drawing/2014/main" id="{36CB8AB9-676F-4E3F-869D-FB8A17B20F43}"/>
                </a:ext>
              </a:extLst>
            </p:cNvPr>
            <p:cNvSpPr/>
            <p:nvPr/>
          </p:nvSpPr>
          <p:spPr>
            <a:xfrm>
              <a:off x="9537701"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084">
              <a:extLst>
                <a:ext uri="{FF2B5EF4-FFF2-40B4-BE49-F238E27FC236}">
                  <a16:creationId xmlns:a16="http://schemas.microsoft.com/office/drawing/2014/main" id="{68638248-EA6A-47D7-AFB9-487FC7A1447C}"/>
                </a:ext>
              </a:extLst>
            </p:cNvPr>
            <p:cNvSpPr/>
            <p:nvPr/>
          </p:nvSpPr>
          <p:spPr>
            <a:xfrm>
              <a:off x="9483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3085">
              <a:extLst>
                <a:ext uri="{FF2B5EF4-FFF2-40B4-BE49-F238E27FC236}">
                  <a16:creationId xmlns:a16="http://schemas.microsoft.com/office/drawing/2014/main" id="{D0FBD39D-36E1-4C5B-B825-DA53031D0C6F}"/>
                </a:ext>
              </a:extLst>
            </p:cNvPr>
            <p:cNvSpPr/>
            <p:nvPr/>
          </p:nvSpPr>
          <p:spPr>
            <a:xfrm>
              <a:off x="9267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3086">
              <a:extLst>
                <a:ext uri="{FF2B5EF4-FFF2-40B4-BE49-F238E27FC236}">
                  <a16:creationId xmlns:a16="http://schemas.microsoft.com/office/drawing/2014/main" id="{0A3752E8-8EB9-442E-8F84-638307068F84}"/>
                </a:ext>
              </a:extLst>
            </p:cNvPr>
            <p:cNvSpPr/>
            <p:nvPr/>
          </p:nvSpPr>
          <p:spPr>
            <a:xfrm>
              <a:off x="9428164"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3087">
              <a:extLst>
                <a:ext uri="{FF2B5EF4-FFF2-40B4-BE49-F238E27FC236}">
                  <a16:creationId xmlns:a16="http://schemas.microsoft.com/office/drawing/2014/main" id="{608C9408-CFFD-4763-B5B6-D231711D5C60}"/>
                </a:ext>
              </a:extLst>
            </p:cNvPr>
            <p:cNvSpPr/>
            <p:nvPr/>
          </p:nvSpPr>
          <p:spPr>
            <a:xfrm>
              <a:off x="9677401" y="2120901"/>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3088">
              <a:extLst>
                <a:ext uri="{FF2B5EF4-FFF2-40B4-BE49-F238E27FC236}">
                  <a16:creationId xmlns:a16="http://schemas.microsoft.com/office/drawing/2014/main" id="{25992FD1-46B0-464B-9DAB-3B5A018B7F0C}"/>
                </a:ext>
              </a:extLst>
            </p:cNvPr>
            <p:cNvSpPr/>
            <p:nvPr/>
          </p:nvSpPr>
          <p:spPr>
            <a:xfrm>
              <a:off x="9451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3089">
              <a:extLst>
                <a:ext uri="{FF2B5EF4-FFF2-40B4-BE49-F238E27FC236}">
                  <a16:creationId xmlns:a16="http://schemas.microsoft.com/office/drawing/2014/main" id="{09F75931-6255-4939-9F07-C9E1D08DE10B}"/>
                </a:ext>
              </a:extLst>
            </p:cNvPr>
            <p:cNvSpPr/>
            <p:nvPr/>
          </p:nvSpPr>
          <p:spPr>
            <a:xfrm>
              <a:off x="9280526"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3090">
              <a:extLst>
                <a:ext uri="{FF2B5EF4-FFF2-40B4-BE49-F238E27FC236}">
                  <a16:creationId xmlns:a16="http://schemas.microsoft.com/office/drawing/2014/main" id="{8CE815C2-5AFD-4805-9E0A-8C161DFE3985}"/>
                </a:ext>
              </a:extLst>
            </p:cNvPr>
            <p:cNvSpPr/>
            <p:nvPr/>
          </p:nvSpPr>
          <p:spPr>
            <a:xfrm>
              <a:off x="9269414" y="2760664"/>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3091">
              <a:extLst>
                <a:ext uri="{FF2B5EF4-FFF2-40B4-BE49-F238E27FC236}">
                  <a16:creationId xmlns:a16="http://schemas.microsoft.com/office/drawing/2014/main" id="{13B2851A-5712-4379-B0D4-2F57056D0E83}"/>
                </a:ext>
              </a:extLst>
            </p:cNvPr>
            <p:cNvSpPr/>
            <p:nvPr/>
          </p:nvSpPr>
          <p:spPr>
            <a:xfrm>
              <a:off x="8341826" y="2805114"/>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3092">
              <a:extLst>
                <a:ext uri="{FF2B5EF4-FFF2-40B4-BE49-F238E27FC236}">
                  <a16:creationId xmlns:a16="http://schemas.microsoft.com/office/drawing/2014/main" id="{C5A32827-8443-4FF2-9AE2-112429199241}"/>
                </a:ext>
              </a:extLst>
            </p:cNvPr>
            <p:cNvSpPr/>
            <p:nvPr/>
          </p:nvSpPr>
          <p:spPr>
            <a:xfrm>
              <a:off x="8732838" y="2776539"/>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9" name="Freeform 3093">
              <a:extLst>
                <a:ext uri="{FF2B5EF4-FFF2-40B4-BE49-F238E27FC236}">
                  <a16:creationId xmlns:a16="http://schemas.microsoft.com/office/drawing/2014/main" id="{F99B59F6-60D6-4A34-9262-7C88A4248034}"/>
                </a:ext>
              </a:extLst>
            </p:cNvPr>
            <p:cNvSpPr/>
            <p:nvPr/>
          </p:nvSpPr>
          <p:spPr>
            <a:xfrm>
              <a:off x="8464035" y="2338389"/>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0" name="Group 3098">
              <a:extLst>
                <a:ext uri="{FF2B5EF4-FFF2-40B4-BE49-F238E27FC236}">
                  <a16:creationId xmlns:a16="http://schemas.microsoft.com/office/drawing/2014/main" id="{003CC9A8-53F3-42D9-9D94-878EEBFE9656}"/>
                </a:ext>
              </a:extLst>
            </p:cNvPr>
            <p:cNvGrpSpPr/>
            <p:nvPr/>
          </p:nvGrpSpPr>
          <p:grpSpPr>
            <a:xfrm>
              <a:off x="6035253" y="1554330"/>
              <a:ext cx="997744" cy="1143057"/>
              <a:chOff x="4393406" y="1081031"/>
              <a:chExt cx="997744" cy="1143057"/>
            </a:xfrm>
            <a:solidFill>
              <a:schemeClr val="bg1">
                <a:lumMod val="65000"/>
              </a:schemeClr>
            </a:solidFill>
          </p:grpSpPr>
          <p:sp>
            <p:nvSpPr>
              <p:cNvPr id="63" name="Freeform 3094">
                <a:extLst>
                  <a:ext uri="{FF2B5EF4-FFF2-40B4-BE49-F238E27FC236}">
                    <a16:creationId xmlns:a16="http://schemas.microsoft.com/office/drawing/2014/main" id="{75B06C92-B248-41E4-AEF2-8262AF72FB89}"/>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3097">
                <a:extLst>
                  <a:ext uri="{FF2B5EF4-FFF2-40B4-BE49-F238E27FC236}">
                    <a16:creationId xmlns:a16="http://schemas.microsoft.com/office/drawing/2014/main" id="{BA2863F9-6FEF-4877-99EE-0AE3368FB26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1" name="Group 3103">
              <a:extLst>
                <a:ext uri="{FF2B5EF4-FFF2-40B4-BE49-F238E27FC236}">
                  <a16:creationId xmlns:a16="http://schemas.microsoft.com/office/drawing/2014/main" id="{0CF919AC-00AB-4B8E-88D2-6368BC52DF7A}"/>
                </a:ext>
              </a:extLst>
            </p:cNvPr>
            <p:cNvGrpSpPr/>
            <p:nvPr/>
          </p:nvGrpSpPr>
          <p:grpSpPr>
            <a:xfrm>
              <a:off x="6997278" y="1804418"/>
              <a:ext cx="1176338" cy="1012031"/>
              <a:chOff x="5355431" y="1331119"/>
              <a:chExt cx="1176338" cy="1012031"/>
            </a:xfrm>
            <a:solidFill>
              <a:schemeClr val="accent1"/>
            </a:solidFill>
          </p:grpSpPr>
          <p:sp>
            <p:nvSpPr>
              <p:cNvPr id="61" name="Freeform 3099">
                <a:extLst>
                  <a:ext uri="{FF2B5EF4-FFF2-40B4-BE49-F238E27FC236}">
                    <a16:creationId xmlns:a16="http://schemas.microsoft.com/office/drawing/2014/main" id="{37A11268-F3B4-4733-B6C8-33C3934B086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3102">
                <a:extLst>
                  <a:ext uri="{FF2B5EF4-FFF2-40B4-BE49-F238E27FC236}">
                    <a16:creationId xmlns:a16="http://schemas.microsoft.com/office/drawing/2014/main" id="{B4612B0D-8545-4589-AD9A-46A726CC7CC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2" name="Group 3106">
              <a:extLst>
                <a:ext uri="{FF2B5EF4-FFF2-40B4-BE49-F238E27FC236}">
                  <a16:creationId xmlns:a16="http://schemas.microsoft.com/office/drawing/2014/main" id="{6F3A7B7C-F373-4C77-9F80-A3E6E66A3068}"/>
                </a:ext>
              </a:extLst>
            </p:cNvPr>
            <p:cNvGrpSpPr/>
            <p:nvPr/>
          </p:nvGrpSpPr>
          <p:grpSpPr>
            <a:xfrm>
              <a:off x="8535566" y="1694880"/>
              <a:ext cx="1193006" cy="831057"/>
              <a:chOff x="6893719" y="1221581"/>
              <a:chExt cx="1193006" cy="831057"/>
            </a:xfrm>
            <a:solidFill>
              <a:schemeClr val="accent1"/>
            </a:solidFill>
          </p:grpSpPr>
          <p:sp>
            <p:nvSpPr>
              <p:cNvPr id="59" name="Freeform 3104">
                <a:extLst>
                  <a:ext uri="{FF2B5EF4-FFF2-40B4-BE49-F238E27FC236}">
                    <a16:creationId xmlns:a16="http://schemas.microsoft.com/office/drawing/2014/main" id="{E5FF170F-98CA-4CDD-9DB6-63D2C6C97289}"/>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3105">
                <a:extLst>
                  <a:ext uri="{FF2B5EF4-FFF2-40B4-BE49-F238E27FC236}">
                    <a16:creationId xmlns:a16="http://schemas.microsoft.com/office/drawing/2014/main" id="{8D45146D-ACC9-4966-88D8-995DD8DD0FCF}"/>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3" name="Group 3109">
              <a:extLst>
                <a:ext uri="{FF2B5EF4-FFF2-40B4-BE49-F238E27FC236}">
                  <a16:creationId xmlns:a16="http://schemas.microsoft.com/office/drawing/2014/main" id="{4A85C6CD-9697-4E8D-922B-179D09256B18}"/>
                </a:ext>
              </a:extLst>
            </p:cNvPr>
            <p:cNvGrpSpPr/>
            <p:nvPr/>
          </p:nvGrpSpPr>
          <p:grpSpPr>
            <a:xfrm>
              <a:off x="8276011" y="2925987"/>
              <a:ext cx="1140618" cy="764381"/>
              <a:chOff x="6634163" y="2452688"/>
              <a:chExt cx="1140618" cy="764381"/>
            </a:xfrm>
            <a:solidFill>
              <a:schemeClr val="accent1"/>
            </a:solidFill>
          </p:grpSpPr>
          <p:sp>
            <p:nvSpPr>
              <p:cNvPr id="57" name="Freeform 3107">
                <a:extLst>
                  <a:ext uri="{FF2B5EF4-FFF2-40B4-BE49-F238E27FC236}">
                    <a16:creationId xmlns:a16="http://schemas.microsoft.com/office/drawing/2014/main" id="{EE03A426-2AE2-43F6-8C1E-2E2C13FF3E45}"/>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8" name="Freeform 3108">
                <a:extLst>
                  <a:ext uri="{FF2B5EF4-FFF2-40B4-BE49-F238E27FC236}">
                    <a16:creationId xmlns:a16="http://schemas.microsoft.com/office/drawing/2014/main" id="{09241672-4994-4366-BA67-FA57D8F70F63}"/>
                  </a:ext>
                </a:extLst>
              </p:cNvPr>
              <p:cNvSpPr/>
              <p:nvPr/>
            </p:nvSpPr>
            <p:spPr>
              <a:xfrm>
                <a:off x="7727022" y="2635027"/>
                <a:ext cx="47759" cy="7959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4" name="Freeform 3110">
              <a:extLst>
                <a:ext uri="{FF2B5EF4-FFF2-40B4-BE49-F238E27FC236}">
                  <a16:creationId xmlns:a16="http://schemas.microsoft.com/office/drawing/2014/main" id="{01A1D995-AC6A-4F5D-BD06-FCC1252DFF62}"/>
                </a:ext>
              </a:extLst>
            </p:cNvPr>
            <p:cNvSpPr/>
            <p:nvPr/>
          </p:nvSpPr>
          <p:spPr>
            <a:xfrm>
              <a:off x="7882595" y="2576514"/>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4" name="Freeform: Shape 3">
            <a:extLst>
              <a:ext uri="{FF2B5EF4-FFF2-40B4-BE49-F238E27FC236}">
                <a16:creationId xmlns:a16="http://schemas.microsoft.com/office/drawing/2014/main" id="{971C02E2-AB7F-4142-A9E2-7D337660CB71}"/>
              </a:ext>
            </a:extLst>
          </p:cNvPr>
          <p:cNvSpPr/>
          <p:nvPr/>
        </p:nvSpPr>
        <p:spPr>
          <a:xfrm>
            <a:off x="1190625" y="1257301"/>
            <a:ext cx="5552100" cy="1133049"/>
          </a:xfrm>
          <a:custGeom>
            <a:avLst/>
            <a:gdLst>
              <a:gd name="connsiteX0" fmla="*/ 0 w 5229225"/>
              <a:gd name="connsiteY0" fmla="*/ 0 h 1362075"/>
              <a:gd name="connsiteX1" fmla="*/ 5229225 w 5229225"/>
              <a:gd name="connsiteY1" fmla="*/ 1362075 h 1362075"/>
            </a:gdLst>
            <a:ahLst/>
            <a:cxnLst>
              <a:cxn ang="0">
                <a:pos x="connsiteX0" y="connsiteY0"/>
              </a:cxn>
              <a:cxn ang="0">
                <a:pos x="connsiteX1" y="connsiteY1"/>
              </a:cxn>
            </a:cxnLst>
            <a:rect l="l" t="t" r="r" b="b"/>
            <a:pathLst>
              <a:path w="5229225" h="1362075">
                <a:moveTo>
                  <a:pt x="0" y="0"/>
                </a:moveTo>
                <a:cubicBezTo>
                  <a:pt x="2235994" y="518715"/>
                  <a:pt x="4471988" y="1037431"/>
                  <a:pt x="5229225" y="1362075"/>
                </a:cubicBezTo>
              </a:path>
            </a:pathLst>
          </a:custGeom>
          <a:ln w="22225" cap="flat" cmpd="sng" algn="ctr">
            <a:solidFill>
              <a:schemeClr val="accent3"/>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553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35C0711B-0AA5-4792-9CBC-18F1A55FF4F7}"/>
              </a:ext>
            </a:extLst>
          </p:cNvPr>
          <p:cNvPicPr>
            <a:picLocks noChangeAspect="1"/>
          </p:cNvPicPr>
          <p:nvPr/>
        </p:nvPicPr>
        <p:blipFill rotWithShape="1">
          <a:blip r:embed="rId3"/>
          <a:srcRect l="-4690" t="15625" r="4690"/>
          <a:stretch/>
        </p:blipFill>
        <p:spPr>
          <a:xfrm>
            <a:off x="-213942" y="1"/>
            <a:ext cx="9144000" cy="5143499"/>
          </a:xfrm>
          <a:prstGeom prst="rect">
            <a:avLst/>
          </a:prstGeom>
        </p:spPr>
      </p:pic>
      <p:sp>
        <p:nvSpPr>
          <p:cNvPr id="6" name="TextBox 5">
            <a:extLst>
              <a:ext uri="{FF2B5EF4-FFF2-40B4-BE49-F238E27FC236}">
                <a16:creationId xmlns:a16="http://schemas.microsoft.com/office/drawing/2014/main" id="{AA61706E-A7C3-4C5D-889B-3013EACBE4BF}"/>
              </a:ext>
            </a:extLst>
          </p:cNvPr>
          <p:cNvSpPr txBox="1"/>
          <p:nvPr/>
        </p:nvSpPr>
        <p:spPr>
          <a:xfrm>
            <a:off x="5244843" y="3001788"/>
            <a:ext cx="3685215" cy="1754326"/>
          </a:xfrm>
          <a:prstGeom prst="rect">
            <a:avLst/>
          </a:prstGeom>
          <a:solidFill>
            <a:schemeClr val="tx1">
              <a:alpha val="50000"/>
            </a:schemeClr>
          </a:solidFill>
        </p:spPr>
        <p:txBody>
          <a:bodyPr wrap="square" rtlCol="0" anchor="t">
            <a:spAutoFit/>
          </a:bodyPr>
          <a:lstStyle/>
          <a:p>
            <a:pPr defTabSz="457189"/>
            <a:r>
              <a:rPr lang="en-US" dirty="0" err="1">
                <a:solidFill>
                  <a:schemeClr val="bg1"/>
                </a:solidFill>
                <a:latin typeface="Arial"/>
              </a:rPr>
              <a:t>Deterra</a:t>
            </a:r>
            <a:r>
              <a:rPr lang="en-US" dirty="0">
                <a:solidFill>
                  <a:schemeClr val="bg1"/>
                </a:solidFill>
                <a:latin typeface="Arial"/>
              </a:rPr>
              <a:t> drug deactivation system.</a:t>
            </a:r>
            <a:endParaRPr lang="en-US" dirty="0">
              <a:solidFill>
                <a:schemeClr val="bg1"/>
              </a:solidFill>
              <a:latin typeface="Arial"/>
              <a:cs typeface="Arial"/>
            </a:endParaRPr>
          </a:p>
          <a:p>
            <a:pPr defTabSz="457189"/>
            <a:endParaRPr lang="en-US" dirty="0">
              <a:solidFill>
                <a:srgbClr val="000000"/>
              </a:solidFill>
              <a:latin typeface="Arial"/>
            </a:endParaRPr>
          </a:p>
          <a:p>
            <a:pPr defTabSz="457189"/>
            <a:r>
              <a:rPr lang="en-US" dirty="0">
                <a:solidFill>
                  <a:schemeClr val="bg1"/>
                </a:solidFill>
                <a:ea typeface="+mn-lt"/>
                <a:cs typeface="+mn-lt"/>
              </a:rPr>
              <a:t>These bags provide a safe way to dispose of unused prescription and over-the-counter medications.</a:t>
            </a:r>
          </a:p>
          <a:p>
            <a:pPr defTabSz="457189"/>
            <a:endParaRPr lang="en-US" dirty="0">
              <a:latin typeface="Arial"/>
              <a:cs typeface="Arial"/>
            </a:endParaRPr>
          </a:p>
        </p:txBody>
      </p:sp>
    </p:spTree>
    <p:extLst>
      <p:ext uri="{BB962C8B-B14F-4D97-AF65-F5344CB8AC3E}">
        <p14:creationId xmlns:p14="http://schemas.microsoft.com/office/powerpoint/2010/main" val="383961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research findings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899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8B123-EC5B-4063-805F-82C9F9264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049" y="1156988"/>
            <a:ext cx="4341099" cy="3255824"/>
          </a:xfrm>
          <a:prstGeom prst="rect">
            <a:avLst/>
          </a:prstGeom>
        </p:spPr>
      </p:pic>
      <p:graphicFrame>
        <p:nvGraphicFramePr>
          <p:cNvPr id="4" name="Diagram 3">
            <a:extLst>
              <a:ext uri="{FF2B5EF4-FFF2-40B4-BE49-F238E27FC236}">
                <a16:creationId xmlns:a16="http://schemas.microsoft.com/office/drawing/2014/main" id="{A789FCA1-9F3C-42D4-94D3-FD8A55F0EC70}"/>
              </a:ext>
            </a:extLst>
          </p:cNvPr>
          <p:cNvGraphicFramePr/>
          <p:nvPr/>
        </p:nvGraphicFramePr>
        <p:xfrm>
          <a:off x="268373" y="1088106"/>
          <a:ext cx="8439148" cy="3356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Outputs reported</a:t>
            </a:r>
          </a:p>
        </p:txBody>
      </p:sp>
      <p:sp>
        <p:nvSpPr>
          <p:cNvPr id="6" name="TextBox 5">
            <a:extLst>
              <a:ext uri="{FF2B5EF4-FFF2-40B4-BE49-F238E27FC236}">
                <a16:creationId xmlns:a16="http://schemas.microsoft.com/office/drawing/2014/main" id="{B3510132-E7EA-4B9D-8BC5-90563F47AF0C}"/>
              </a:ext>
            </a:extLst>
          </p:cNvPr>
          <p:cNvSpPr txBox="1"/>
          <p:nvPr/>
        </p:nvSpPr>
        <p:spPr>
          <a:xfrm>
            <a:off x="5550195" y="4469456"/>
            <a:ext cx="3678865" cy="215444"/>
          </a:xfrm>
          <a:prstGeom prst="rect">
            <a:avLst/>
          </a:prstGeom>
          <a:noFill/>
        </p:spPr>
        <p:txBody>
          <a:bodyPr wrap="square" rtlCol="0">
            <a:spAutoFit/>
          </a:bodyPr>
          <a:lstStyle/>
          <a:p>
            <a:r>
              <a:rPr lang="en-US" sz="800" dirty="0">
                <a:hlinkClick r:id="rId9">
                  <a:extLst>
                    <a:ext uri="{A12FA001-AC4F-418D-AE19-62706E023703}">
                      <ahyp:hlinkClr xmlns:ahyp="http://schemas.microsoft.com/office/drawing/2018/hyperlinkcolor" val="tx"/>
                    </a:ext>
                  </a:extLst>
                </a:hlinkClick>
              </a:rPr>
              <a:t>Research Data Management </a:t>
            </a:r>
            <a:r>
              <a:rPr lang="en-US" sz="800" dirty="0"/>
              <a:t>by </a:t>
            </a:r>
            <a:r>
              <a:rPr lang="en-US" sz="800" dirty="0" err="1">
                <a:hlinkClick r:id="rId10">
                  <a:extLst>
                    <a:ext uri="{A12FA001-AC4F-418D-AE19-62706E023703}">
                      <ahyp:hlinkClr xmlns:ahyp="http://schemas.microsoft.com/office/drawing/2018/hyperlinkcolor" val="tx"/>
                    </a:ext>
                  </a:extLst>
                </a:hlinkClick>
              </a:rPr>
              <a:t>janneke</a:t>
            </a:r>
            <a:r>
              <a:rPr lang="en-US" sz="800" dirty="0">
                <a:hlinkClick r:id="rId10">
                  <a:extLst>
                    <a:ext uri="{A12FA001-AC4F-418D-AE19-62706E023703}">
                      <ahyp:hlinkClr xmlns:ahyp="http://schemas.microsoft.com/office/drawing/2018/hyperlinkcolor" val="tx"/>
                    </a:ext>
                  </a:extLst>
                </a:hlinkClick>
              </a:rPr>
              <a:t> </a:t>
            </a:r>
            <a:r>
              <a:rPr lang="en-US" sz="800" dirty="0" err="1">
                <a:hlinkClick r:id="rId10">
                  <a:extLst>
                    <a:ext uri="{A12FA001-AC4F-418D-AE19-62706E023703}">
                      <ahyp:hlinkClr xmlns:ahyp="http://schemas.microsoft.com/office/drawing/2018/hyperlinkcolor" val="tx"/>
                    </a:ext>
                  </a:extLst>
                </a:hlinkClick>
              </a:rPr>
              <a:t>staaks</a:t>
            </a:r>
            <a:r>
              <a:rPr lang="en-US" sz="800" dirty="0">
                <a:hlinkClick r:id="rId10">
                  <a:extLst>
                    <a:ext uri="{A12FA001-AC4F-418D-AE19-62706E023703}">
                      <ahyp:hlinkClr xmlns:ahyp="http://schemas.microsoft.com/office/drawing/2018/hyperlinkcolor" val="tx"/>
                    </a:ext>
                  </a:extLst>
                </a:hlinkClick>
              </a:rPr>
              <a:t> </a:t>
            </a:r>
            <a:r>
              <a:rPr lang="en-US" sz="800" dirty="0"/>
              <a:t>is licensed under </a:t>
            </a:r>
            <a:r>
              <a:rPr lang="en-US" sz="800" dirty="0">
                <a:hlinkClick r:id="rId11">
                  <a:extLst>
                    <a:ext uri="{A12FA001-AC4F-418D-AE19-62706E023703}">
                      <ahyp:hlinkClr xmlns:ahyp="http://schemas.microsoft.com/office/drawing/2018/hyperlinkcolor" val="tx"/>
                    </a:ext>
                  </a:extLst>
                </a:hlinkClick>
              </a:rPr>
              <a:t>CC BY 2.0</a:t>
            </a:r>
            <a:endParaRPr lang="en-US" sz="800" dirty="0"/>
          </a:p>
        </p:txBody>
      </p:sp>
    </p:spTree>
    <p:extLst>
      <p:ext uri="{BB962C8B-B14F-4D97-AF65-F5344CB8AC3E}">
        <p14:creationId xmlns:p14="http://schemas.microsoft.com/office/powerpoint/2010/main" val="4011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F1341C-0C45-44D5-9A22-C7B3714AA361}"/>
              </a:ext>
            </a:extLst>
          </p:cNvPr>
          <p:cNvPicPr>
            <a:picLocks noChangeAspect="1"/>
          </p:cNvPicPr>
          <p:nvPr/>
        </p:nvPicPr>
        <p:blipFill>
          <a:blip r:embed="rId3"/>
          <a:stretch>
            <a:fillRect/>
          </a:stretch>
        </p:blipFill>
        <p:spPr>
          <a:xfrm>
            <a:off x="0" y="-1387345"/>
            <a:ext cx="9144000" cy="6089389"/>
          </a:xfrm>
          <a:prstGeom prst="rect">
            <a:avLst/>
          </a:prstGeom>
        </p:spPr>
      </p:pic>
      <p:sp>
        <p:nvSpPr>
          <p:cNvPr id="5" name="Text Placeholder 4">
            <a:extLst>
              <a:ext uri="{FF2B5EF4-FFF2-40B4-BE49-F238E27FC236}">
                <a16:creationId xmlns:a16="http://schemas.microsoft.com/office/drawing/2014/main" id="{D539642F-0289-4B9B-BDE7-2062E3D5CDBA}"/>
              </a:ext>
            </a:extLst>
          </p:cNvPr>
          <p:cNvSpPr>
            <a:spLocks noGrp="1"/>
          </p:cNvSpPr>
          <p:nvPr>
            <p:ph type="body" sz="quarter" idx="12"/>
          </p:nvPr>
        </p:nvSpPr>
        <p:spPr>
          <a:xfrm>
            <a:off x="1233376" y="710769"/>
            <a:ext cx="7910623" cy="3348074"/>
          </a:xfrm>
          <a:solidFill>
            <a:schemeClr val="accent3">
              <a:lumMod val="40000"/>
              <a:lumOff val="60000"/>
              <a:alpha val="75000"/>
            </a:schemeClr>
          </a:solidFill>
        </p:spPr>
        <p:txBody>
          <a:bodyPr/>
          <a:lstStyle/>
          <a:p>
            <a:pPr marL="0" indent="0">
              <a:buNone/>
            </a:pPr>
            <a:r>
              <a:rPr lang="en-US" dirty="0">
                <a:solidFill>
                  <a:schemeClr val="bg1"/>
                </a:solidFill>
              </a:rPr>
              <a:t>“We're so grateful to libraries for their willingness to do this because it is sensitive messaging. We understand that…culturally it has got a lot of stigma associated with it and a lot of misinformation and that can be a delicate thing. But their willingness to address that, and to become ambassadors, and to help eliminate some of that misinformation is a huge benefit to the community as a whole.” </a:t>
            </a:r>
          </a:p>
          <a:p>
            <a:pPr marL="0" indent="0">
              <a:buNone/>
            </a:pPr>
            <a:r>
              <a:rPr lang="en-US" sz="2000" dirty="0">
                <a:solidFill>
                  <a:schemeClr val="bg1"/>
                </a:solidFill>
              </a:rPr>
              <a:t>- Community Partner</a:t>
            </a:r>
          </a:p>
        </p:txBody>
      </p:sp>
      <p:sp>
        <p:nvSpPr>
          <p:cNvPr id="8" name="TextBox 7">
            <a:extLst>
              <a:ext uri="{FF2B5EF4-FFF2-40B4-BE49-F238E27FC236}">
                <a16:creationId xmlns:a16="http://schemas.microsoft.com/office/drawing/2014/main" id="{64E9E8B0-6EF7-4370-9B52-9CF1DCF1C267}"/>
              </a:ext>
            </a:extLst>
          </p:cNvPr>
          <p:cNvSpPr txBox="1"/>
          <p:nvPr/>
        </p:nvSpPr>
        <p:spPr>
          <a:xfrm>
            <a:off x="7226710" y="4424516"/>
            <a:ext cx="1917290" cy="230832"/>
          </a:xfrm>
          <a:prstGeom prst="rect">
            <a:avLst/>
          </a:prstGeom>
          <a:noFill/>
        </p:spPr>
        <p:txBody>
          <a:bodyPr wrap="square" rtlCol="0">
            <a:spAutoFit/>
          </a:bodyPr>
          <a:lstStyle/>
          <a:p>
            <a:r>
              <a:rPr lang="en-US" sz="900" dirty="0">
                <a:solidFill>
                  <a:schemeClr val="bg1"/>
                </a:solidFill>
                <a:hlinkClick r:id="rId4">
                  <a:extLst>
                    <a:ext uri="{A12FA001-AC4F-418D-AE19-62706E023703}">
                      <ahyp:hlinkClr xmlns:ahyp="http://schemas.microsoft.com/office/drawing/2018/hyperlinkcolor" val="tx"/>
                    </a:ext>
                  </a:extLst>
                </a:hlinkClick>
              </a:rPr>
              <a:t>Image</a:t>
            </a:r>
            <a:r>
              <a:rPr lang="en-US" sz="900" dirty="0">
                <a:solidFill>
                  <a:schemeClr val="bg1"/>
                </a:solidFill>
              </a:rPr>
              <a:t> by </a:t>
            </a:r>
            <a:r>
              <a:rPr lang="en-US" sz="900" dirty="0">
                <a:solidFill>
                  <a:schemeClr val="bg1"/>
                </a:solidFill>
                <a:hlinkClick r:id="rId5">
                  <a:extLst>
                    <a:ext uri="{A12FA001-AC4F-418D-AE19-62706E023703}">
                      <ahyp:hlinkClr xmlns:ahyp="http://schemas.microsoft.com/office/drawing/2018/hyperlinkcolor" val="tx"/>
                    </a:ext>
                  </a:extLst>
                </a:hlinkClick>
              </a:rPr>
              <a:t>Chris Wolf</a:t>
            </a:r>
            <a:r>
              <a:rPr lang="en-US" sz="900" dirty="0">
                <a:solidFill>
                  <a:schemeClr val="bg1"/>
                </a:solidFill>
              </a:rPr>
              <a:t> / </a:t>
            </a:r>
            <a:r>
              <a:rPr lang="en-US" sz="900" dirty="0" err="1">
                <a:solidFill>
                  <a:schemeClr val="bg1"/>
                </a:solidFill>
                <a:hlinkClick r:id="rId6">
                  <a:extLst>
                    <a:ext uri="{A12FA001-AC4F-418D-AE19-62706E023703}">
                      <ahyp:hlinkClr xmlns:ahyp="http://schemas.microsoft.com/office/drawing/2018/hyperlinkcolor" val="tx"/>
                    </a:ext>
                  </a:extLst>
                </a:hlinkClick>
              </a:rPr>
              <a:t>Pixabay</a:t>
            </a:r>
            <a:endParaRPr lang="en-US" sz="900" dirty="0">
              <a:solidFill>
                <a:schemeClr val="bg1"/>
              </a:solidFill>
            </a:endParaRPr>
          </a:p>
        </p:txBody>
      </p:sp>
    </p:spTree>
    <p:extLst>
      <p:ext uri="{BB962C8B-B14F-4D97-AF65-F5344CB8AC3E}">
        <p14:creationId xmlns:p14="http://schemas.microsoft.com/office/powerpoint/2010/main" val="9746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337FF-8EB4-4BCA-9584-3EC4BA9F030B}"/>
              </a:ext>
            </a:extLst>
          </p:cNvPr>
          <p:cNvSpPr>
            <a:spLocks noGrp="1"/>
          </p:cNvSpPr>
          <p:nvPr>
            <p:ph type="body" sz="quarter" idx="13"/>
          </p:nvPr>
        </p:nvSpPr>
        <p:spPr/>
        <p:txBody>
          <a:bodyPr/>
          <a:lstStyle/>
          <a:p>
            <a:r>
              <a:rPr lang="en-US" dirty="0"/>
              <a:t>Opportunities and challenges</a:t>
            </a:r>
          </a:p>
        </p:txBody>
      </p:sp>
      <p:graphicFrame>
        <p:nvGraphicFramePr>
          <p:cNvPr id="5" name="Diagram 4">
            <a:extLst>
              <a:ext uri="{FF2B5EF4-FFF2-40B4-BE49-F238E27FC236}">
                <a16:creationId xmlns:a16="http://schemas.microsoft.com/office/drawing/2014/main" id="{F09E2081-EB3F-410A-9826-67B781D1954A}"/>
              </a:ext>
            </a:extLst>
          </p:cNvPr>
          <p:cNvGraphicFramePr/>
          <p:nvPr>
            <p:extLst>
              <p:ext uri="{D42A27DB-BD31-4B8C-83A1-F6EECF244321}">
                <p14:modId xmlns:p14="http://schemas.microsoft.com/office/powerpoint/2010/main" val="2738059675"/>
              </p:ext>
            </p:extLst>
          </p:nvPr>
        </p:nvGraphicFramePr>
        <p:xfrm>
          <a:off x="352426" y="1228530"/>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712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337FF-8EB4-4BCA-9584-3EC4BA9F030B}"/>
              </a:ext>
            </a:extLst>
          </p:cNvPr>
          <p:cNvSpPr>
            <a:spLocks noGrp="1"/>
          </p:cNvSpPr>
          <p:nvPr>
            <p:ph type="body" sz="quarter" idx="13"/>
          </p:nvPr>
        </p:nvSpPr>
        <p:spPr/>
        <p:txBody>
          <a:bodyPr/>
          <a:lstStyle/>
          <a:p>
            <a:r>
              <a:rPr lang="en-US" dirty="0"/>
              <a:t>Opportunities and challenges</a:t>
            </a:r>
          </a:p>
        </p:txBody>
      </p:sp>
      <p:graphicFrame>
        <p:nvGraphicFramePr>
          <p:cNvPr id="5" name="Diagram 4">
            <a:extLst>
              <a:ext uri="{FF2B5EF4-FFF2-40B4-BE49-F238E27FC236}">
                <a16:creationId xmlns:a16="http://schemas.microsoft.com/office/drawing/2014/main" id="{F09E2081-EB3F-410A-9826-67B781D1954A}"/>
              </a:ext>
            </a:extLst>
          </p:cNvPr>
          <p:cNvGraphicFramePr/>
          <p:nvPr/>
        </p:nvGraphicFramePr>
        <p:xfrm>
          <a:off x="352426" y="1228530"/>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693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sign on a brick building&#10;&#10;Description automatically generated">
            <a:extLst>
              <a:ext uri="{FF2B5EF4-FFF2-40B4-BE49-F238E27FC236}">
                <a16:creationId xmlns:a16="http://schemas.microsoft.com/office/drawing/2014/main" id="{077D5D02-3FE3-435B-B515-E5EEDC6960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40" y="-15008"/>
            <a:ext cx="9144000" cy="4693334"/>
          </a:xfrm>
          <a:prstGeom prst="rect">
            <a:avLst/>
          </a:prstGeom>
        </p:spPr>
      </p:pic>
      <p:sp>
        <p:nvSpPr>
          <p:cNvPr id="5" name="Rectangle 4">
            <a:extLst>
              <a:ext uri="{FF2B5EF4-FFF2-40B4-BE49-F238E27FC236}">
                <a16:creationId xmlns:a16="http://schemas.microsoft.com/office/drawing/2014/main" id="{FD08CB0D-0BBA-4A33-9070-B4D5DDCA36AC}"/>
              </a:ext>
            </a:extLst>
          </p:cNvPr>
          <p:cNvSpPr/>
          <p:nvPr/>
        </p:nvSpPr>
        <p:spPr>
          <a:xfrm>
            <a:off x="-11640" y="2185367"/>
            <a:ext cx="4572000" cy="2185214"/>
          </a:xfrm>
          <a:prstGeom prst="rect">
            <a:avLst/>
          </a:prstGeom>
          <a:solidFill>
            <a:schemeClr val="tx1">
              <a:alpha val="50000"/>
            </a:schemeClr>
          </a:solidFill>
        </p:spPr>
        <p:txBody>
          <a:bodyPr>
            <a:spAutoFit/>
          </a:bodyPr>
          <a:lstStyle/>
          <a:p>
            <a:r>
              <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“Opiate addicts or people addicted to opiates are less likely to talk about that than people who have other addictions to other substances.” </a:t>
            </a:r>
            <a:br>
              <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b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Community Partner Director</a:t>
            </a:r>
            <a:endParaRPr lang="en-US" sz="1600" dirty="0">
              <a:solidFill>
                <a:schemeClr val="bg1"/>
              </a:solidFill>
            </a:endParaRPr>
          </a:p>
        </p:txBody>
      </p:sp>
      <p:sp>
        <p:nvSpPr>
          <p:cNvPr id="6" name="Rectangle 5">
            <a:extLst>
              <a:ext uri="{FF2B5EF4-FFF2-40B4-BE49-F238E27FC236}">
                <a16:creationId xmlns:a16="http://schemas.microsoft.com/office/drawing/2014/main" id="{19D45DA8-9AB2-46A2-8D08-6080E69D32C4}"/>
              </a:ext>
            </a:extLst>
          </p:cNvPr>
          <p:cNvSpPr/>
          <p:nvPr/>
        </p:nvSpPr>
        <p:spPr>
          <a:xfrm>
            <a:off x="4775026" y="2195652"/>
            <a:ext cx="4357334" cy="2185214"/>
          </a:xfrm>
          <a:prstGeom prst="rect">
            <a:avLst/>
          </a:prstGeom>
          <a:solidFill>
            <a:schemeClr val="tx1">
              <a:alpha val="50000"/>
            </a:schemeClr>
          </a:solidFill>
        </p:spPr>
        <p:txBody>
          <a:bodyPr wrap="square">
            <a:spAutoFit/>
          </a:bodyPr>
          <a:lstStyle/>
          <a:p>
            <a:pPr>
              <a:spcAft>
                <a:spcPts val="1200"/>
              </a:spcAft>
            </a:pPr>
            <a:r>
              <a:rPr lang="en-US" sz="2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“There's other people that are very, very guarded. So just ask something like, ‘What's your name?’ And they see me write that down, I could lose trust right there.”</a:t>
            </a:r>
            <a:endPar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1200"/>
              </a:spcAft>
            </a:pP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n-US" sz="1600" dirty="0">
                <a:solidFill>
                  <a:schemeClr val="bg1"/>
                </a:solidFill>
                <a:latin typeface="Calibri" panose="020F0502020204030204" pitchFamily="34" charset="0"/>
                <a:cs typeface="Times New Roman" panose="02020603050405020304" pitchFamily="18" charset="0"/>
              </a:rPr>
              <a:t> Community Partner, Frontline Staff</a:t>
            </a:r>
            <a:endParaRPr lang="en-US" sz="1600" dirty="0">
              <a:solidFill>
                <a:schemeClr val="bg1"/>
              </a:solidFill>
            </a:endParaRPr>
          </a:p>
        </p:txBody>
      </p:sp>
      <p:sp>
        <p:nvSpPr>
          <p:cNvPr id="11" name="TextBox 10">
            <a:extLst>
              <a:ext uri="{FF2B5EF4-FFF2-40B4-BE49-F238E27FC236}">
                <a16:creationId xmlns:a16="http://schemas.microsoft.com/office/drawing/2014/main" id="{75427029-8796-468C-B949-2D44AB01E25B}"/>
              </a:ext>
            </a:extLst>
          </p:cNvPr>
          <p:cNvSpPr txBox="1"/>
          <p:nvPr/>
        </p:nvSpPr>
        <p:spPr>
          <a:xfrm>
            <a:off x="7204557" y="4477231"/>
            <a:ext cx="2843212" cy="33855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Dayne </a:t>
            </a:r>
            <a:r>
              <a:rPr lang="en-US" sz="800" dirty="0" err="1">
                <a:solidFill>
                  <a:schemeClr val="bg1"/>
                </a:solidFill>
                <a:hlinkClick r:id="rId5">
                  <a:extLst>
                    <a:ext uri="{A12FA001-AC4F-418D-AE19-62706E023703}">
                      <ahyp:hlinkClr xmlns:ahyp="http://schemas.microsoft.com/office/drawing/2018/hyperlinkcolor" val="tx"/>
                    </a:ext>
                  </a:extLst>
                </a:hlinkClick>
              </a:rPr>
              <a:t>Topkin</a:t>
            </a:r>
            <a:r>
              <a:rPr lang="en-US" sz="800" dirty="0">
                <a:solidFill>
                  <a:schemeClr val="bg1"/>
                </a:solidFill>
              </a:rPr>
              <a:t> /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18816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The power of partnership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p:txBody>
          <a:bodyPr/>
          <a:lstStyle/>
          <a:p>
            <a:r>
              <a:rPr lang="en-US" dirty="0"/>
              <a:t>Amplify impact of collective efforts</a:t>
            </a:r>
          </a:p>
          <a:p>
            <a:r>
              <a:rPr lang="en-US" dirty="0"/>
              <a:t>Leveraging a partner’s resources/assets to strengthen the program/initiative—or even make it possible</a:t>
            </a:r>
          </a:p>
          <a:p>
            <a:r>
              <a:rPr lang="en-US" dirty="0"/>
              <a:t>Work in an area or topic where libraries might be unfamiliar/uncomfortable</a:t>
            </a:r>
          </a:p>
          <a:p>
            <a:r>
              <a:rPr lang="en-US" dirty="0"/>
              <a:t>Develop relationships that can be activated for future issues/projects</a:t>
            </a:r>
          </a:p>
        </p:txBody>
      </p:sp>
    </p:spTree>
    <p:extLst>
      <p:ext uri="{BB962C8B-B14F-4D97-AF65-F5344CB8AC3E}">
        <p14:creationId xmlns:p14="http://schemas.microsoft.com/office/powerpoint/2010/main" val="17903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gank\AppData\Local\Temp\SNAGHTML45e2c1.PNG">
            <a:extLst>
              <a:ext uri="{FF2B5EF4-FFF2-40B4-BE49-F238E27FC236}">
                <a16:creationId xmlns:a16="http://schemas.microsoft.com/office/drawing/2014/main" id="{992658DC-331E-4E86-A1EA-C3CFD387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467833"/>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085E63-A2EE-42BF-BFBF-AEBFF28B8034}"/>
              </a:ext>
            </a:extLst>
          </p:cNvPr>
          <p:cNvSpPr/>
          <p:nvPr/>
        </p:nvSpPr>
        <p:spPr>
          <a:xfrm>
            <a:off x="1520456" y="778867"/>
            <a:ext cx="5794744" cy="2704010"/>
          </a:xfrm>
          <a:prstGeom prst="rect">
            <a:avLst/>
          </a:prstGeom>
          <a:solidFill>
            <a:srgbClr val="000000">
              <a:alpha val="77000"/>
            </a:srgbClr>
          </a:solidFill>
        </p:spPr>
        <p:txBody>
          <a:bodyPr wrap="square">
            <a:spAutoFit/>
          </a:bodyPr>
          <a:lstStyle/>
          <a:p>
            <a:pPr>
              <a:lnSpc>
                <a:spcPct val="125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“It benefits me because I feel more prepared to help someone. I think anytime you feel more prepared and trained, you're much more likely to help someone.”</a:t>
            </a: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Community member who received naloxone </a:t>
            </a:r>
            <a:br>
              <a:rPr lang="en-US"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from the library</a:t>
            </a:r>
          </a:p>
        </p:txBody>
      </p:sp>
      <p:sp>
        <p:nvSpPr>
          <p:cNvPr id="5" name="Rectangle 4">
            <a:extLst>
              <a:ext uri="{FF2B5EF4-FFF2-40B4-BE49-F238E27FC236}">
                <a16:creationId xmlns:a16="http://schemas.microsoft.com/office/drawing/2014/main" id="{20342C94-6AAC-4AA0-84C3-8D516D26D45A}"/>
              </a:ext>
            </a:extLst>
          </p:cNvPr>
          <p:cNvSpPr/>
          <p:nvPr/>
        </p:nvSpPr>
        <p:spPr>
          <a:xfrm>
            <a:off x="6220104" y="4460223"/>
            <a:ext cx="1899879" cy="215444"/>
          </a:xfrm>
          <a:prstGeom prst="rect">
            <a:avLst/>
          </a:prstGeom>
        </p:spPr>
        <p:txBody>
          <a:bodyPr wrap="none">
            <a:spAutoFit/>
          </a:bodyPr>
          <a:lstStyle/>
          <a:p>
            <a:r>
              <a:rPr lang="en-US" sz="800" dirty="0">
                <a:hlinkClick r:id="rId4">
                  <a:extLst>
                    <a:ext uri="{A12FA001-AC4F-418D-AE19-62706E023703}">
                      <ahyp:hlinkClr xmlns:ahyp="http://schemas.microsoft.com/office/drawing/2018/hyperlinkcolor" val="tx"/>
                    </a:ext>
                  </a:extLst>
                </a:hlinkClick>
              </a:rPr>
              <a:t>Image</a:t>
            </a:r>
            <a:r>
              <a:rPr lang="en-US" sz="800" dirty="0"/>
              <a:t> by </a:t>
            </a:r>
            <a:r>
              <a:rPr lang="en-US" sz="800" dirty="0">
                <a:hlinkClick r:id="rId5">
                  <a:extLst>
                    <a:ext uri="{A12FA001-AC4F-418D-AE19-62706E023703}">
                      <ahyp:hlinkClr xmlns:ahyp="http://schemas.microsoft.com/office/drawing/2018/hyperlinkcolor" val="tx"/>
                    </a:ext>
                  </a:extLst>
                </a:hlinkClick>
              </a:rPr>
              <a:t>truthseeker08</a:t>
            </a:r>
            <a:r>
              <a:rPr lang="en-US" sz="800" dirty="0"/>
              <a:t> from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6579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7D3E7-9663-4090-A2A4-EE789900B1C1}"/>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a:off x="0" y="3655"/>
            <a:ext cx="9144000" cy="4684259"/>
          </a:xfrm>
          <a:prstGeom prst="rect">
            <a:avLst/>
          </a:prstGeom>
        </p:spPr>
      </p:pic>
      <p:sp>
        <p:nvSpPr>
          <p:cNvPr id="3" name="Text Placeholder 2">
            <a:extLst>
              <a:ext uri="{FF2B5EF4-FFF2-40B4-BE49-F238E27FC236}">
                <a16:creationId xmlns:a16="http://schemas.microsoft.com/office/drawing/2014/main" id="{19EAADAE-A316-431D-BAE7-33656474BC9C}"/>
              </a:ext>
            </a:extLst>
          </p:cNvPr>
          <p:cNvSpPr>
            <a:spLocks noGrp="1"/>
          </p:cNvSpPr>
          <p:nvPr>
            <p:ph type="body" sz="quarter" idx="12"/>
          </p:nvPr>
        </p:nvSpPr>
        <p:spPr>
          <a:xfrm>
            <a:off x="340786" y="519384"/>
            <a:ext cx="8439148" cy="3680476"/>
          </a:xfrm>
          <a:solidFill>
            <a:srgbClr val="000000">
              <a:alpha val="67000"/>
            </a:srgbClr>
          </a:solidFill>
        </p:spPr>
        <p:txBody>
          <a:bodyPr/>
          <a:lstStyle/>
          <a:p>
            <a:pPr marL="0" indent="0">
              <a:lnSpc>
                <a:spcPct val="125000"/>
              </a:lnSpc>
              <a:buNone/>
            </a:pPr>
            <a:r>
              <a:rPr lang="en-US" dirty="0">
                <a:solidFill>
                  <a:schemeClr val="bg1"/>
                </a:solidFill>
              </a:rPr>
              <a:t>“</a:t>
            </a:r>
            <a:r>
              <a:rPr lang="en-US" b="1" dirty="0">
                <a:solidFill>
                  <a:schemeClr val="bg1"/>
                </a:solidFill>
              </a:rPr>
              <a:t>I'm a pastor in a neighborhood </a:t>
            </a:r>
            <a:r>
              <a:rPr lang="en-US" dirty="0">
                <a:solidFill>
                  <a:schemeClr val="bg1"/>
                </a:solidFill>
              </a:rPr>
              <a:t>where there are lots of drugs, and some of my congregation have family members who are abusing drugs. Two years ago, we actually </a:t>
            </a:r>
            <a:r>
              <a:rPr lang="en-US" b="1" dirty="0">
                <a:solidFill>
                  <a:schemeClr val="bg1"/>
                </a:solidFill>
              </a:rPr>
              <a:t>had someone die </a:t>
            </a:r>
            <a:r>
              <a:rPr lang="en-US" dirty="0">
                <a:solidFill>
                  <a:schemeClr val="bg1"/>
                </a:solidFill>
              </a:rPr>
              <a:t>outside of our gates from an overdose. </a:t>
            </a:r>
            <a:r>
              <a:rPr lang="en-US" b="1" dirty="0">
                <a:solidFill>
                  <a:schemeClr val="bg1"/>
                </a:solidFill>
              </a:rPr>
              <a:t>We want to be able to assist </a:t>
            </a:r>
            <a:r>
              <a:rPr lang="en-US" dirty="0">
                <a:solidFill>
                  <a:schemeClr val="bg1"/>
                </a:solidFill>
              </a:rPr>
              <a:t>our family members, but also our communities, and help the persons who are addicted to substances, particularly opioids.”</a:t>
            </a:r>
          </a:p>
          <a:p>
            <a:pPr marL="0" indent="0">
              <a:buNone/>
            </a:pPr>
            <a:r>
              <a:rPr lang="en-US" sz="1800" dirty="0">
                <a:solidFill>
                  <a:schemeClr val="bg1"/>
                </a:solidFill>
              </a:rPr>
              <a:t>– Community member who participated in response training</a:t>
            </a:r>
          </a:p>
          <a:p>
            <a:pPr marL="0" indent="0">
              <a:buNone/>
            </a:pPr>
            <a:endParaRPr lang="en-US" dirty="0">
              <a:solidFill>
                <a:schemeClr val="bg1"/>
              </a:solidFill>
            </a:endParaRPr>
          </a:p>
        </p:txBody>
      </p:sp>
      <p:sp>
        <p:nvSpPr>
          <p:cNvPr id="6" name="Rectangle 5">
            <a:extLst>
              <a:ext uri="{FF2B5EF4-FFF2-40B4-BE49-F238E27FC236}">
                <a16:creationId xmlns:a16="http://schemas.microsoft.com/office/drawing/2014/main" id="{EF690687-C00C-45F4-9EA8-5FB3898CFAE6}"/>
              </a:ext>
            </a:extLst>
          </p:cNvPr>
          <p:cNvSpPr/>
          <p:nvPr/>
        </p:nvSpPr>
        <p:spPr>
          <a:xfrm>
            <a:off x="7409230" y="4500145"/>
            <a:ext cx="1734770"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Nina </a:t>
            </a:r>
            <a:r>
              <a:rPr lang="en-US" sz="800" dirty="0" err="1">
                <a:solidFill>
                  <a:schemeClr val="bg1"/>
                </a:solidFill>
                <a:hlinkClick r:id="rId5">
                  <a:extLst>
                    <a:ext uri="{A12FA001-AC4F-418D-AE19-62706E023703}">
                      <ahyp:hlinkClr xmlns:ahyp="http://schemas.microsoft.com/office/drawing/2018/hyperlinkcolor" val="tx"/>
                    </a:ext>
                  </a:extLst>
                </a:hlinkClick>
              </a:rPr>
              <a:t>Strehl</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621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C2099-FC35-4DD8-9099-5E30F80E9EF2}"/>
              </a:ext>
            </a:extLst>
          </p:cNvPr>
          <p:cNvSpPr>
            <a:spLocks noGrp="1"/>
          </p:cNvSpPr>
          <p:nvPr>
            <p:ph type="body" sz="quarter" idx="13"/>
          </p:nvPr>
        </p:nvSpPr>
        <p:spPr>
          <a:xfrm>
            <a:off x="619124" y="343304"/>
            <a:ext cx="8160809" cy="686442"/>
          </a:xfrm>
        </p:spPr>
        <p:txBody>
          <a:bodyPr/>
          <a:lstStyle/>
          <a:p>
            <a:pPr algn="ctr"/>
            <a:r>
              <a:rPr lang="en-US" dirty="0"/>
              <a:t>  Seattle					 Shepherdstown</a:t>
            </a:r>
          </a:p>
        </p:txBody>
      </p:sp>
      <p:pic>
        <p:nvPicPr>
          <p:cNvPr id="5" name="Picture 4">
            <a:extLst>
              <a:ext uri="{FF2B5EF4-FFF2-40B4-BE49-F238E27FC236}">
                <a16:creationId xmlns:a16="http://schemas.microsoft.com/office/drawing/2014/main" id="{51DB711F-D511-4C43-B20F-29DE5E3C9E60}"/>
              </a:ext>
            </a:extLst>
          </p:cNvPr>
          <p:cNvPicPr>
            <a:picLocks noChangeAspect="1"/>
          </p:cNvPicPr>
          <p:nvPr/>
        </p:nvPicPr>
        <p:blipFill>
          <a:blip r:embed="rId3"/>
          <a:stretch>
            <a:fillRect/>
          </a:stretch>
        </p:blipFill>
        <p:spPr>
          <a:xfrm>
            <a:off x="628866" y="1152744"/>
            <a:ext cx="3466667" cy="3504762"/>
          </a:xfrm>
          <a:prstGeom prst="rect">
            <a:avLst/>
          </a:prstGeom>
        </p:spPr>
      </p:pic>
      <p:pic>
        <p:nvPicPr>
          <p:cNvPr id="6" name="Picture 5">
            <a:extLst>
              <a:ext uri="{FF2B5EF4-FFF2-40B4-BE49-F238E27FC236}">
                <a16:creationId xmlns:a16="http://schemas.microsoft.com/office/drawing/2014/main" id="{8FA53C39-1A5B-464E-8CA1-14737B058734}"/>
              </a:ext>
            </a:extLst>
          </p:cNvPr>
          <p:cNvPicPr>
            <a:picLocks noChangeAspect="1"/>
          </p:cNvPicPr>
          <p:nvPr/>
        </p:nvPicPr>
        <p:blipFill>
          <a:blip r:embed="rId4"/>
          <a:stretch>
            <a:fillRect/>
          </a:stretch>
        </p:blipFill>
        <p:spPr>
          <a:xfrm>
            <a:off x="4981785" y="1138458"/>
            <a:ext cx="3371429" cy="3533333"/>
          </a:xfrm>
          <a:prstGeom prst="rect">
            <a:avLst/>
          </a:prstGeom>
        </p:spPr>
      </p:pic>
    </p:spTree>
    <p:extLst>
      <p:ext uri="{BB962C8B-B14F-4D97-AF65-F5344CB8AC3E}">
        <p14:creationId xmlns:p14="http://schemas.microsoft.com/office/powerpoint/2010/main" val="38734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Next steps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21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D687E-FF4D-4923-BE85-2EB9C24692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176" y="0"/>
            <a:ext cx="5483179" cy="5003401"/>
          </a:xfrm>
          <a:prstGeom prst="rect">
            <a:avLst/>
          </a:prstGeom>
        </p:spPr>
      </p:pic>
      <p:sp>
        <p:nvSpPr>
          <p:cNvPr id="3" name="Text Placeholder 2">
            <a:extLst>
              <a:ext uri="{FF2B5EF4-FFF2-40B4-BE49-F238E27FC236}">
                <a16:creationId xmlns:a16="http://schemas.microsoft.com/office/drawing/2014/main" id="{77E34571-2802-49AC-9BA3-C9D2BA481712}"/>
              </a:ext>
            </a:extLst>
          </p:cNvPr>
          <p:cNvSpPr>
            <a:spLocks noGrp="1"/>
          </p:cNvSpPr>
          <p:nvPr>
            <p:ph type="body" sz="quarter" idx="12"/>
          </p:nvPr>
        </p:nvSpPr>
        <p:spPr>
          <a:xfrm>
            <a:off x="2364378" y="1373050"/>
            <a:ext cx="4624252" cy="3356378"/>
          </a:xfrm>
        </p:spPr>
        <p:txBody>
          <a:bodyPr/>
          <a:lstStyle/>
          <a:p>
            <a:r>
              <a:rPr lang="en-US" sz="2800" dirty="0"/>
              <a:t>Virtual cross-sector discussions</a:t>
            </a:r>
          </a:p>
          <a:p>
            <a:r>
              <a:rPr lang="en-US" sz="2800" dirty="0"/>
              <a:t>Call-to-action white paper</a:t>
            </a:r>
          </a:p>
          <a:p>
            <a:r>
              <a:rPr lang="en-US" sz="2800" dirty="0"/>
              <a:t>WebJunction webinars</a:t>
            </a:r>
          </a:p>
          <a:p>
            <a:endParaRPr lang="en-US" dirty="0"/>
          </a:p>
        </p:txBody>
      </p:sp>
      <p:sp>
        <p:nvSpPr>
          <p:cNvPr id="2" name="Text Placeholder 1">
            <a:extLst>
              <a:ext uri="{FF2B5EF4-FFF2-40B4-BE49-F238E27FC236}">
                <a16:creationId xmlns:a16="http://schemas.microsoft.com/office/drawing/2014/main" id="{0008562B-9BB3-48E2-9C4C-93C73899CFAD}"/>
              </a:ext>
            </a:extLst>
          </p:cNvPr>
          <p:cNvSpPr>
            <a:spLocks noGrp="1"/>
          </p:cNvSpPr>
          <p:nvPr>
            <p:ph type="body" sz="quarter" idx="13"/>
          </p:nvPr>
        </p:nvSpPr>
        <p:spPr>
          <a:xfrm>
            <a:off x="2364378" y="343304"/>
            <a:ext cx="3174273" cy="686442"/>
          </a:xfrm>
        </p:spPr>
        <p:txBody>
          <a:bodyPr/>
          <a:lstStyle/>
          <a:p>
            <a:r>
              <a:rPr lang="en-US" dirty="0"/>
              <a:t>Next steps </a:t>
            </a:r>
          </a:p>
        </p:txBody>
      </p:sp>
    </p:spTree>
    <p:extLst>
      <p:ext uri="{BB962C8B-B14F-4D97-AF65-F5344CB8AC3E}">
        <p14:creationId xmlns:p14="http://schemas.microsoft.com/office/powerpoint/2010/main" val="40492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9B85618C-CB7F-4C9B-A780-9F30588A0D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07355"/>
            <a:ext cx="9144000" cy="5181653"/>
          </a:xfrm>
          <a:prstGeom prst="rect">
            <a:avLst/>
          </a:prstGeom>
        </p:spPr>
      </p:pic>
      <p:sp>
        <p:nvSpPr>
          <p:cNvPr id="6" name="TextBox 5">
            <a:extLst>
              <a:ext uri="{FF2B5EF4-FFF2-40B4-BE49-F238E27FC236}">
                <a16:creationId xmlns:a16="http://schemas.microsoft.com/office/drawing/2014/main" id="{24FD33D9-222A-498E-94B6-F71B17B00CB5}"/>
              </a:ext>
            </a:extLst>
          </p:cNvPr>
          <p:cNvSpPr txBox="1"/>
          <p:nvPr/>
        </p:nvSpPr>
        <p:spPr>
          <a:xfrm>
            <a:off x="6929902" y="4472323"/>
            <a:ext cx="2386471" cy="215444"/>
          </a:xfrm>
          <a:prstGeom prst="rect">
            <a:avLst/>
          </a:prstGeom>
          <a:noFill/>
        </p:spPr>
        <p:txBody>
          <a:bodyPr wrap="square" rtlCol="0">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PublicDomain</a:t>
            </a:r>
            <a:r>
              <a:rPr lang="en-US" sz="800" dirty="0">
                <a:hlinkClick r:id="rId5">
                  <a:extLst>
                    <a:ext uri="{A12FA001-AC4F-418D-AE19-62706E023703}">
                      <ahyp:hlinkClr xmlns:ahyp="http://schemas.microsoft.com/office/drawing/2018/hyperlinkcolor" val="tx"/>
                    </a:ext>
                  </a:extLst>
                </a:hlinkClick>
              </a:rPr>
              <a:t> Pictures</a:t>
            </a:r>
            <a:r>
              <a:rPr lang="en-US" sz="800" dirty="0"/>
              <a:t> on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
        <p:nvSpPr>
          <p:cNvPr id="4" name="Text Placeholder 3">
            <a:extLst>
              <a:ext uri="{FF2B5EF4-FFF2-40B4-BE49-F238E27FC236}">
                <a16:creationId xmlns:a16="http://schemas.microsoft.com/office/drawing/2014/main" id="{9C2A0EED-18F6-45C8-A9C8-3EAD1C03DEA9}"/>
              </a:ext>
            </a:extLst>
          </p:cNvPr>
          <p:cNvSpPr>
            <a:spLocks noGrp="1"/>
          </p:cNvSpPr>
          <p:nvPr>
            <p:ph type="body" sz="quarter" idx="12"/>
          </p:nvPr>
        </p:nvSpPr>
        <p:spPr>
          <a:xfrm>
            <a:off x="2350528" y="1983471"/>
            <a:ext cx="6793472" cy="2197525"/>
          </a:xfrm>
          <a:prstGeom prst="rect">
            <a:avLst/>
          </a:prstGeom>
          <a:solidFill>
            <a:srgbClr val="000000">
              <a:alpha val="64000"/>
            </a:srgbClr>
          </a:solidFill>
        </p:spPr>
        <p:txBody>
          <a:bodyPr wrap="square">
            <a:spAutoFit/>
          </a:bodyPr>
          <a:lstStyle/>
          <a:p>
            <a:pPr marL="0" indent="0">
              <a:buNone/>
            </a:pPr>
            <a:r>
              <a:rPr lang="en-US" sz="3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 I hope … that this study is just another piece of proof that this is something that we need to do.”</a:t>
            </a:r>
          </a:p>
          <a:p>
            <a:pPr marL="0" indent="0">
              <a:buNone/>
            </a:pPr>
            <a:r>
              <a:rPr lang="en-US" dirty="0">
                <a:solidFill>
                  <a:schemeClr val="bg1"/>
                </a:solidFill>
                <a:latin typeface="Calibri" panose="020F0502020204030204" pitchFamily="34" charset="0"/>
                <a:cs typeface="Times New Roman" panose="02020603050405020304" pitchFamily="18" charset="0"/>
              </a:rPr>
              <a:t>- Community Partner, Frontline Staff</a:t>
            </a:r>
            <a:endParaRPr lang="en-US" dirty="0">
              <a:solidFill>
                <a:schemeClr val="bg1"/>
              </a:solidFill>
            </a:endParaRPr>
          </a:p>
        </p:txBody>
      </p:sp>
    </p:spTree>
    <p:extLst>
      <p:ext uri="{BB962C8B-B14F-4D97-AF65-F5344CB8AC3E}">
        <p14:creationId xmlns:p14="http://schemas.microsoft.com/office/powerpoint/2010/main" val="33982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19575E-EA3A-4DDA-981E-2FB2C9076EFD}"/>
              </a:ext>
            </a:extLst>
          </p:cNvPr>
          <p:cNvSpPr>
            <a:spLocks noGrp="1"/>
          </p:cNvSpPr>
          <p:nvPr>
            <p:ph type="body" sz="quarter" idx="13"/>
          </p:nvPr>
        </p:nvSpPr>
        <p:spPr/>
        <p:txBody>
          <a:bodyPr/>
          <a:lstStyle/>
          <a:p>
            <a:r>
              <a:rPr lang="en-US" dirty="0"/>
              <a:t>More information</a:t>
            </a:r>
          </a:p>
        </p:txBody>
      </p:sp>
      <p:sp>
        <p:nvSpPr>
          <p:cNvPr id="4" name="Text Placeholder 3">
            <a:extLst>
              <a:ext uri="{FF2B5EF4-FFF2-40B4-BE49-F238E27FC236}">
                <a16:creationId xmlns:a16="http://schemas.microsoft.com/office/drawing/2014/main" id="{2D7BECAD-7563-4D08-962B-6189641B5E2E}"/>
              </a:ext>
            </a:extLst>
          </p:cNvPr>
          <p:cNvSpPr txBox="1">
            <a:spLocks noGrp="1"/>
          </p:cNvSpPr>
          <p:nvPr>
            <p:ph type="body" sz="quarter" idx="12"/>
          </p:nvPr>
        </p:nvSpPr>
        <p:spPr>
          <a:xfrm>
            <a:off x="341313" y="1030288"/>
            <a:ext cx="8439150" cy="1988237"/>
          </a:xfrm>
          <a:prstGeom prst="rect">
            <a:avLst/>
          </a:prstGeom>
          <a:noFill/>
        </p:spPr>
        <p:txBody>
          <a:bodyPr wrap="square" rtlCol="0">
            <a:spAutoFit/>
          </a:bodyPr>
          <a:lstStyle/>
          <a:p>
            <a:r>
              <a:rPr lang="en-US" sz="2800" dirty="0">
                <a:solidFill>
                  <a:schemeClr val="tx1">
                    <a:lumMod val="85000"/>
                    <a:lumOff val="15000"/>
                  </a:schemeClr>
                </a:solidFill>
              </a:rPr>
              <a:t>Project website: </a:t>
            </a:r>
            <a:r>
              <a:rPr lang="en-US" sz="2800" b="1" dirty="0">
                <a:solidFill>
                  <a:schemeClr val="tx1">
                    <a:lumMod val="85000"/>
                    <a:lumOff val="15000"/>
                  </a:schemeClr>
                </a:solidFill>
              </a:rPr>
              <a:t>oc.lc/opioid-crisis</a:t>
            </a:r>
          </a:p>
          <a:p>
            <a:r>
              <a:rPr lang="en-US" sz="2800" dirty="0">
                <a:solidFill>
                  <a:schemeClr val="tx1">
                    <a:lumMod val="85000"/>
                    <a:lumOff val="15000"/>
                  </a:schemeClr>
                </a:solidFill>
              </a:rPr>
              <a:t>Join our Facebook group</a:t>
            </a:r>
          </a:p>
          <a:p>
            <a:r>
              <a:rPr lang="en-US" sz="2800" dirty="0">
                <a:solidFill>
                  <a:schemeClr val="tx1">
                    <a:lumMod val="85000"/>
                    <a:lumOff val="15000"/>
                  </a:schemeClr>
                </a:solidFill>
              </a:rPr>
              <a:t>Sign up for WebJunction’s newsletter, Crossroads to learn about future webinars and new content</a:t>
            </a:r>
          </a:p>
        </p:txBody>
      </p:sp>
    </p:spTree>
    <p:extLst>
      <p:ext uri="{BB962C8B-B14F-4D97-AF65-F5344CB8AC3E}">
        <p14:creationId xmlns:p14="http://schemas.microsoft.com/office/powerpoint/2010/main" val="134252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F34E2-FE40-4F62-A568-6E4CDEA10623}"/>
              </a:ext>
            </a:extLst>
          </p:cNvPr>
          <p:cNvSpPr>
            <a:spLocks noGrp="1"/>
          </p:cNvSpPr>
          <p:nvPr>
            <p:ph type="body" sz="quarter" idx="10"/>
          </p:nvPr>
        </p:nvSpPr>
        <p:spPr>
          <a:xfrm>
            <a:off x="731839" y="831455"/>
            <a:ext cx="8105745" cy="1231106"/>
          </a:xfrm>
        </p:spPr>
        <p:txBody>
          <a:bodyPr/>
          <a:lstStyle/>
          <a:p>
            <a:r>
              <a:rPr lang="en-US" sz="4400" dirty="0"/>
              <a:t>Questions and Discussion</a:t>
            </a:r>
          </a:p>
        </p:txBody>
      </p:sp>
      <p:sp>
        <p:nvSpPr>
          <p:cNvPr id="10" name="Text Placeholder 9">
            <a:extLst>
              <a:ext uri="{FF2B5EF4-FFF2-40B4-BE49-F238E27FC236}">
                <a16:creationId xmlns:a16="http://schemas.microsoft.com/office/drawing/2014/main" id="{0F25AC80-2B9A-4E79-9AD1-11AB4244C895}"/>
              </a:ext>
            </a:extLst>
          </p:cNvPr>
          <p:cNvSpPr>
            <a:spLocks noGrp="1"/>
          </p:cNvSpPr>
          <p:nvPr>
            <p:ph type="body" sz="quarter" idx="14"/>
          </p:nvPr>
        </p:nvSpPr>
        <p:spPr>
          <a:xfrm>
            <a:off x="1" y="312442"/>
            <a:ext cx="3679825" cy="566309"/>
          </a:xfrm>
        </p:spPr>
        <p:txBody>
          <a:bodyPr/>
          <a:lstStyle/>
          <a:p>
            <a:r>
              <a:rPr lang="en-US" dirty="0"/>
              <a:t>WVLA Conference</a:t>
            </a:r>
          </a:p>
        </p:txBody>
      </p:sp>
      <p:sp>
        <p:nvSpPr>
          <p:cNvPr id="3" name="Rectangle 2">
            <a:extLst>
              <a:ext uri="{FF2B5EF4-FFF2-40B4-BE49-F238E27FC236}">
                <a16:creationId xmlns:a16="http://schemas.microsoft.com/office/drawing/2014/main" id="{C0F6F4B9-FF46-4680-AA8D-C46D1EA68AF4}"/>
              </a:ext>
            </a:extLst>
          </p:cNvPr>
          <p:cNvSpPr/>
          <p:nvPr/>
        </p:nvSpPr>
        <p:spPr>
          <a:xfrm>
            <a:off x="1085850" y="2939143"/>
            <a:ext cx="5159829" cy="400110"/>
          </a:xfrm>
          <a:prstGeom prst="rect">
            <a:avLst/>
          </a:prstGeom>
        </p:spPr>
        <p:txBody>
          <a:bodyPr wrap="square">
            <a:spAutoFit/>
          </a:bodyPr>
          <a:lstStyle/>
          <a:p>
            <a:r>
              <a:rPr lang="en-US" sz="2000" b="1" dirty="0">
                <a:solidFill>
                  <a:schemeClr val="tx1">
                    <a:lumMod val="85000"/>
                    <a:lumOff val="15000"/>
                  </a:schemeClr>
                </a:solidFill>
              </a:rPr>
              <a:t>Project website:   oc.lc/opioid-crisis</a:t>
            </a:r>
            <a:endParaRPr lang="en-US" sz="2000" dirty="0"/>
          </a:p>
        </p:txBody>
      </p:sp>
    </p:spTree>
    <p:extLst>
      <p:ext uri="{BB962C8B-B14F-4D97-AF65-F5344CB8AC3E}">
        <p14:creationId xmlns:p14="http://schemas.microsoft.com/office/powerpoint/2010/main" val="22331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B3BDBA56-B4B9-4839-B1F2-D6B8D53AE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5564"/>
            <a:ext cx="9144000" cy="6053667"/>
          </a:xfrm>
          <a:prstGeom prst="rect">
            <a:avLst/>
          </a:prstGeom>
        </p:spPr>
      </p:pic>
      <p:sp>
        <p:nvSpPr>
          <p:cNvPr id="3" name="Text Placeholder 2">
            <a:extLst>
              <a:ext uri="{FF2B5EF4-FFF2-40B4-BE49-F238E27FC236}">
                <a16:creationId xmlns:a16="http://schemas.microsoft.com/office/drawing/2014/main" id="{0E6B079C-0268-4577-83CA-794710E993B4}"/>
              </a:ext>
            </a:extLst>
          </p:cNvPr>
          <p:cNvSpPr>
            <a:spLocks noGrp="1"/>
          </p:cNvSpPr>
          <p:nvPr>
            <p:ph type="body" sz="quarter" idx="12"/>
          </p:nvPr>
        </p:nvSpPr>
        <p:spPr>
          <a:xfrm>
            <a:off x="0" y="377492"/>
            <a:ext cx="8675623" cy="4197708"/>
          </a:xfrm>
          <a:solidFill>
            <a:srgbClr val="000000">
              <a:alpha val="68000"/>
            </a:srgbClr>
          </a:solidFill>
        </p:spPr>
        <p:txBody>
          <a:bodyPr/>
          <a:lstStyle/>
          <a:p>
            <a:pPr marL="0" indent="0">
              <a:buNone/>
            </a:pPr>
            <a:r>
              <a:rPr lang="en-US" sz="3200" dirty="0">
                <a:solidFill>
                  <a:schemeClr val="bg1"/>
                </a:solidFill>
              </a:rPr>
              <a:t>“Be open. Be open to people, to being human, because…[this] is a person, and they are suffering. And I guarantee there's a whole group of people connected to them that are suffering too. It's sometimes hard to see when you're dealing with it in the moment, but it's real.”</a:t>
            </a:r>
          </a:p>
          <a:p>
            <a:pPr marL="0" indent="0">
              <a:buNone/>
            </a:pPr>
            <a:r>
              <a:rPr lang="en-US" dirty="0">
                <a:solidFill>
                  <a:schemeClr val="bg1"/>
                </a:solidFill>
              </a:rPr>
              <a:t>- Library Board Member</a:t>
            </a:r>
          </a:p>
          <a:p>
            <a:pPr marL="0" indent="0">
              <a:buNone/>
            </a:pPr>
            <a:endParaRPr lang="en-US" sz="3200" dirty="0">
              <a:solidFill>
                <a:schemeClr val="bg1"/>
              </a:solidFill>
            </a:endParaRPr>
          </a:p>
          <a:p>
            <a:pPr marL="0" indent="0">
              <a:buNone/>
            </a:pPr>
            <a:endParaRPr lang="en-US" sz="3200" dirty="0">
              <a:solidFill>
                <a:schemeClr val="bg1"/>
              </a:solidFill>
            </a:endParaRPr>
          </a:p>
          <a:p>
            <a:endParaRPr lang="en-US" dirty="0"/>
          </a:p>
        </p:txBody>
      </p:sp>
      <p:sp>
        <p:nvSpPr>
          <p:cNvPr id="6" name="TextBox 5">
            <a:extLst>
              <a:ext uri="{FF2B5EF4-FFF2-40B4-BE49-F238E27FC236}">
                <a16:creationId xmlns:a16="http://schemas.microsoft.com/office/drawing/2014/main" id="{6B7F1D15-33E3-418A-8FB4-3C3EC25DF912}"/>
              </a:ext>
            </a:extLst>
          </p:cNvPr>
          <p:cNvSpPr txBox="1"/>
          <p:nvPr/>
        </p:nvSpPr>
        <p:spPr>
          <a:xfrm>
            <a:off x="6472991" y="4295750"/>
            <a:ext cx="2564411" cy="246221"/>
          </a:xfrm>
          <a:prstGeom prst="rect">
            <a:avLst/>
          </a:prstGeom>
          <a:noFill/>
        </p:spPr>
        <p:txBody>
          <a:bodyPr wrap="square" rtlCol="0">
            <a:spAutoFit/>
          </a:bodyPr>
          <a:lstStyle/>
          <a:p>
            <a:r>
              <a:rPr lang="en-US" sz="1000" dirty="0">
                <a:solidFill>
                  <a:schemeClr val="bg1"/>
                </a:solidFill>
                <a:hlinkClick r:id="rId4">
                  <a:extLst>
                    <a:ext uri="{A12FA001-AC4F-418D-AE19-62706E023703}">
                      <ahyp:hlinkClr xmlns:ahyp="http://schemas.microsoft.com/office/drawing/2018/hyperlinkcolor" val="tx"/>
                    </a:ext>
                  </a:extLst>
                </a:hlinkClick>
              </a:rPr>
              <a:t>Image</a:t>
            </a:r>
            <a:r>
              <a:rPr lang="en-US" sz="1000" dirty="0">
                <a:solidFill>
                  <a:schemeClr val="bg1"/>
                </a:solidFill>
              </a:rPr>
              <a:t> by </a:t>
            </a:r>
            <a:r>
              <a:rPr lang="en-US" sz="1000" dirty="0" err="1">
                <a:solidFill>
                  <a:schemeClr val="bg1"/>
                </a:solidFill>
                <a:hlinkClick r:id="rId5">
                  <a:extLst>
                    <a:ext uri="{A12FA001-AC4F-418D-AE19-62706E023703}">
                      <ahyp:hlinkClr xmlns:ahyp="http://schemas.microsoft.com/office/drawing/2018/hyperlinkcolor" val="tx"/>
                    </a:ext>
                  </a:extLst>
                </a:hlinkClick>
              </a:rPr>
              <a:t>Rémi</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err="1">
                <a:solidFill>
                  <a:schemeClr val="bg1"/>
                </a:solidFill>
                <a:hlinkClick r:id="rId5">
                  <a:extLst>
                    <a:ext uri="{A12FA001-AC4F-418D-AE19-62706E023703}">
                      <ahyp:hlinkClr xmlns:ahyp="http://schemas.microsoft.com/office/drawing/2018/hyperlinkcolor" val="tx"/>
                    </a:ext>
                  </a:extLst>
                </a:hlinkClick>
              </a:rPr>
              <a:t>Walle</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a:solidFill>
                  <a:schemeClr val="bg1"/>
                </a:solidFill>
              </a:rPr>
              <a:t>/ </a:t>
            </a:r>
            <a:r>
              <a:rPr lang="en-US" sz="1000" dirty="0" err="1">
                <a:solidFill>
                  <a:schemeClr val="bg1"/>
                </a:solidFill>
              </a:rPr>
              <a:t>Unsplash</a:t>
            </a:r>
            <a:endParaRPr lang="en-US" sz="1000" dirty="0">
              <a:solidFill>
                <a:schemeClr val="bg1"/>
              </a:solidFill>
            </a:endParaRPr>
          </a:p>
        </p:txBody>
      </p:sp>
    </p:spTree>
    <p:extLst>
      <p:ext uri="{BB962C8B-B14F-4D97-AF65-F5344CB8AC3E}">
        <p14:creationId xmlns:p14="http://schemas.microsoft.com/office/powerpoint/2010/main" val="5854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8059" y="92449"/>
            <a:ext cx="8439148" cy="686442"/>
          </a:xfrm>
        </p:spPr>
        <p:txBody>
          <a:bodyPr/>
          <a:lstStyle/>
          <a:p>
            <a:r>
              <a:rPr lang="en-US" sz="2400" dirty="0"/>
              <a:t>References</a:t>
            </a:r>
          </a:p>
        </p:txBody>
      </p:sp>
      <p:sp>
        <p:nvSpPr>
          <p:cNvPr id="3" name="Text Placeholder 2"/>
          <p:cNvSpPr>
            <a:spLocks noGrp="1"/>
          </p:cNvSpPr>
          <p:nvPr>
            <p:ph type="body" sz="quarter" idx="14"/>
          </p:nvPr>
        </p:nvSpPr>
        <p:spPr>
          <a:xfrm>
            <a:off x="215587" y="475786"/>
            <a:ext cx="8995317" cy="4177990"/>
          </a:xfrm>
        </p:spPr>
        <p:txBody>
          <a:bodyPr/>
          <a:lstStyle/>
          <a:p>
            <a:pPr marL="0" indent="0">
              <a:lnSpc>
                <a:spcPct val="107000"/>
              </a:lnSpc>
              <a:spcBef>
                <a:spcPts val="0"/>
              </a:spcBef>
              <a:spcAft>
                <a:spcPts val="900"/>
              </a:spcAft>
              <a:buNone/>
            </a:pPr>
            <a:r>
              <a:rPr lang="en-US" sz="1400" dirty="0"/>
              <a:t>Drug overdose deaths | drug overdose | CDC injury center. (2018, December 21). Retrieved June 10, 2019, from </a:t>
            </a:r>
            <a:r>
              <a:rPr lang="en-US" sz="1400" dirty="0">
                <a:hlinkClick r:id="rId3"/>
              </a:rPr>
              <a:t>https://www.cdc.gov/drugoverdose/data/statedeaths.html</a:t>
            </a:r>
            <a:endParaRPr lang="en-US" sz="1400" dirty="0"/>
          </a:p>
          <a:p>
            <a:pPr marL="0" indent="0">
              <a:lnSpc>
                <a:spcPct val="107000"/>
              </a:lnSpc>
              <a:spcBef>
                <a:spcPts val="0"/>
              </a:spcBef>
              <a:spcAft>
                <a:spcPts val="900"/>
              </a:spcAft>
              <a:buNone/>
            </a:pPr>
            <a:r>
              <a:rPr lang="en-US" sz="1400" dirty="0"/>
              <a:t>Florence, C., Luo, F., Xu, L., &amp; Zhou, C. (2016). The economic burden of prescription opioid overdose, abuse and dependence in the united states, 2013. </a:t>
            </a:r>
            <a:r>
              <a:rPr lang="en-US" sz="1400" i="1" dirty="0"/>
              <a:t>Medical Care</a:t>
            </a:r>
            <a:r>
              <a:rPr lang="en-US" sz="1400" dirty="0"/>
              <a:t>, </a:t>
            </a:r>
            <a:r>
              <a:rPr lang="en-US" sz="1400" i="1" dirty="0"/>
              <a:t>54</a:t>
            </a:r>
            <a:r>
              <a:rPr lang="en-US" sz="1400" dirty="0"/>
              <a:t>(10), 901–906. </a:t>
            </a:r>
            <a:r>
              <a:rPr lang="en-US" sz="1400" dirty="0">
                <a:hlinkClick r:id="rId4"/>
              </a:rPr>
              <a:t>https://doi.org/10.1097/MLR.0000000000000625</a:t>
            </a:r>
            <a:endParaRPr lang="en-US" sz="1400" dirty="0"/>
          </a:p>
          <a:p>
            <a:pPr marL="0" indent="0">
              <a:lnSpc>
                <a:spcPct val="107000"/>
              </a:lnSpc>
              <a:spcBef>
                <a:spcPts val="0"/>
              </a:spcBef>
              <a:spcAft>
                <a:spcPts val="900"/>
              </a:spcAft>
              <a:buNone/>
            </a:pPr>
            <a:r>
              <a:rPr lang="en-US" sz="1400" dirty="0"/>
              <a:t>Goodman-Meza, D., Medina-Mora, M. E., </a:t>
            </a:r>
            <a:r>
              <a:rPr lang="en-US" sz="1400" dirty="0" err="1"/>
              <a:t>Magis</a:t>
            </a:r>
            <a:r>
              <a:rPr lang="en-US" sz="1400" dirty="0"/>
              <a:t>-Rodríguez, C., </a:t>
            </a:r>
            <a:r>
              <a:rPr lang="en-US" sz="1400" dirty="0" err="1"/>
              <a:t>Landovitz</a:t>
            </a:r>
            <a:r>
              <a:rPr lang="en-US" sz="1400" dirty="0"/>
              <a:t>, R. J., </a:t>
            </a:r>
            <a:r>
              <a:rPr lang="en-US" sz="1400" dirty="0" err="1"/>
              <a:t>Shoptaw</a:t>
            </a:r>
            <a:r>
              <a:rPr lang="en-US" sz="1400" dirty="0"/>
              <a:t>, S., &amp; </a:t>
            </a:r>
            <a:r>
              <a:rPr lang="en-US" sz="1400" dirty="0" err="1"/>
              <a:t>Werb</a:t>
            </a:r>
            <a:r>
              <a:rPr lang="en-US" sz="1400" dirty="0"/>
              <a:t>, D. (2019). Where is the opioid use epidemic in Mexico? A cautionary tale for policymakers south of the US–Mexico border. </a:t>
            </a:r>
            <a:r>
              <a:rPr lang="en-US" sz="1400" i="1" dirty="0"/>
              <a:t>American Journal of Public Health</a:t>
            </a:r>
            <a:r>
              <a:rPr lang="en-US" sz="1400" dirty="0"/>
              <a:t>, </a:t>
            </a:r>
            <a:r>
              <a:rPr lang="en-US" sz="1400" i="1" dirty="0"/>
              <a:t>109</a:t>
            </a:r>
            <a:r>
              <a:rPr lang="en-US" sz="1400" dirty="0"/>
              <a:t>(1), 73–82. </a:t>
            </a:r>
            <a:r>
              <a:rPr lang="en-US" sz="1400" dirty="0">
                <a:hlinkClick r:id="rId5"/>
              </a:rPr>
              <a:t>https://doi.org/10.2105/AJPH.2018.304767</a:t>
            </a:r>
            <a:endParaRPr lang="en-US" sz="1400" dirty="0"/>
          </a:p>
          <a:p>
            <a:pPr marL="0" indent="0">
              <a:lnSpc>
                <a:spcPct val="107000"/>
              </a:lnSpc>
              <a:spcBef>
                <a:spcPts val="0"/>
              </a:spcBef>
              <a:spcAft>
                <a:spcPts val="900"/>
              </a:spcAft>
              <a:buNone/>
            </a:pPr>
            <a:r>
              <a:rPr lang="en-US" sz="1400" dirty="0" err="1"/>
              <a:t>Leedy</a:t>
            </a:r>
            <a:r>
              <a:rPr lang="en-US" sz="1400" dirty="0"/>
              <a:t>, P.D. &amp; Ormrod, J.E. (2016). </a:t>
            </a:r>
            <a:r>
              <a:rPr lang="en-US" sz="1400" i="1" dirty="0"/>
              <a:t>Practical Research: Planning and Design,</a:t>
            </a:r>
            <a:r>
              <a:rPr lang="en-US" sz="1400" dirty="0"/>
              <a:t> 11</a:t>
            </a:r>
            <a:r>
              <a:rPr lang="en-US" sz="1400" baseline="30000" dirty="0"/>
              <a:t>th</a:t>
            </a:r>
            <a:r>
              <a:rPr lang="en-US" sz="1400" dirty="0"/>
              <a:t> ed. Boston: Pearson.</a:t>
            </a:r>
          </a:p>
          <a:p>
            <a:pPr marL="0" indent="0">
              <a:lnSpc>
                <a:spcPct val="107000"/>
              </a:lnSpc>
              <a:spcBef>
                <a:spcPts val="0"/>
              </a:spcBef>
              <a:spcAft>
                <a:spcPts val="900"/>
              </a:spcAft>
              <a:buNone/>
            </a:pPr>
            <a:r>
              <a:rPr lang="en-US" sz="1400" dirty="0"/>
              <a:t>Rudd, R. A. (2016). Increases in drug and opioid-involved overdose deaths — united states, 2010–2015. </a:t>
            </a:r>
            <a:r>
              <a:rPr lang="en-US" sz="1400" i="1" dirty="0"/>
              <a:t>MMWR. Morbidity and Mortality Weekly Report</a:t>
            </a:r>
            <a:r>
              <a:rPr lang="en-US" sz="1400" dirty="0"/>
              <a:t>, </a:t>
            </a:r>
            <a:r>
              <a:rPr lang="en-US" sz="1400" i="1" dirty="0"/>
              <a:t>65</a:t>
            </a:r>
            <a:r>
              <a:rPr lang="en-US" sz="1400" dirty="0"/>
              <a:t>. </a:t>
            </a:r>
            <a:r>
              <a:rPr lang="en-US" sz="1400" dirty="0">
                <a:hlinkClick r:id="rId6"/>
              </a:rPr>
              <a:t>https://doi.org/10.15585/mmwr.mm655051e1</a:t>
            </a:r>
            <a:endParaRPr lang="en-US" sz="1400" dirty="0"/>
          </a:p>
          <a:p>
            <a:pPr marL="0" indent="0">
              <a:lnSpc>
                <a:spcPct val="107000"/>
              </a:lnSpc>
              <a:spcBef>
                <a:spcPts val="0"/>
              </a:spcBef>
              <a:spcAft>
                <a:spcPts val="900"/>
              </a:spcAft>
              <a:buNone/>
            </a:pPr>
            <a:r>
              <a:rPr lang="en-US" sz="1400" dirty="0"/>
              <a:t>Scholl, L. (2019). Drug and opioid-involved overdose deaths — united states, 2013–2017. </a:t>
            </a:r>
            <a:r>
              <a:rPr lang="en-US" sz="1400" i="1" dirty="0"/>
              <a:t>MMWR. Morbidity and Mortality Weekly Report</a:t>
            </a:r>
            <a:r>
              <a:rPr lang="en-US" sz="1400" dirty="0"/>
              <a:t>, </a:t>
            </a:r>
            <a:r>
              <a:rPr lang="en-US" sz="1400" i="1" dirty="0"/>
              <a:t>67</a:t>
            </a:r>
            <a:r>
              <a:rPr lang="en-US" sz="1400" dirty="0"/>
              <a:t>. </a:t>
            </a:r>
            <a:r>
              <a:rPr lang="en-US" sz="1400" dirty="0">
                <a:hlinkClick r:id="rId7"/>
              </a:rPr>
              <a:t>https://doi.org/10.15585/mmwr.mm6751521e1</a:t>
            </a:r>
            <a:endParaRPr lang="en-US" sz="1400" dirty="0"/>
          </a:p>
          <a:p>
            <a:pPr marL="0" indent="0">
              <a:lnSpc>
                <a:spcPct val="107000"/>
              </a:lnSpc>
              <a:spcBef>
                <a:spcPts val="0"/>
              </a:spcBef>
              <a:spcAft>
                <a:spcPts val="900"/>
              </a:spcAft>
              <a:buNone/>
            </a:pPr>
            <a:r>
              <a:rPr lang="en-US" sz="1400" dirty="0"/>
              <a:t>Stats of the state of Utah. (2019, May 24). Retrieved June 10, 2019, from </a:t>
            </a:r>
            <a:r>
              <a:rPr lang="en-US" sz="1400" dirty="0">
                <a:hlinkClick r:id="rId8"/>
              </a:rPr>
              <a:t>https://www.cdc.gov/nchs/pressroom/states/utah/utah.htm</a:t>
            </a:r>
            <a:endParaRPr lang="en-US" sz="1400" dirty="0"/>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C2099-FC35-4DD8-9099-5E30F80E9EF2}"/>
              </a:ext>
            </a:extLst>
          </p:cNvPr>
          <p:cNvSpPr>
            <a:spLocks noGrp="1"/>
          </p:cNvSpPr>
          <p:nvPr>
            <p:ph type="body" sz="quarter" idx="13"/>
          </p:nvPr>
        </p:nvSpPr>
        <p:spPr>
          <a:xfrm>
            <a:off x="619124" y="343304"/>
            <a:ext cx="8160809" cy="686442"/>
          </a:xfrm>
        </p:spPr>
        <p:txBody>
          <a:bodyPr/>
          <a:lstStyle/>
          <a:p>
            <a:pPr algn="ctr"/>
            <a:r>
              <a:rPr lang="en-US" dirty="0"/>
              <a:t>  Seattle					 Shepherdstown</a:t>
            </a:r>
          </a:p>
        </p:txBody>
      </p:sp>
      <p:pic>
        <p:nvPicPr>
          <p:cNvPr id="5" name="Picture 4">
            <a:extLst>
              <a:ext uri="{FF2B5EF4-FFF2-40B4-BE49-F238E27FC236}">
                <a16:creationId xmlns:a16="http://schemas.microsoft.com/office/drawing/2014/main" id="{51DB711F-D511-4C43-B20F-29DE5E3C9E60}"/>
              </a:ext>
            </a:extLst>
          </p:cNvPr>
          <p:cNvPicPr>
            <a:picLocks noChangeAspect="1"/>
          </p:cNvPicPr>
          <p:nvPr/>
        </p:nvPicPr>
        <p:blipFill>
          <a:blip r:embed="rId3"/>
          <a:stretch>
            <a:fillRect/>
          </a:stretch>
        </p:blipFill>
        <p:spPr>
          <a:xfrm>
            <a:off x="628866" y="1152744"/>
            <a:ext cx="3466667" cy="3504762"/>
          </a:xfrm>
          <a:prstGeom prst="rect">
            <a:avLst/>
          </a:prstGeom>
        </p:spPr>
      </p:pic>
      <p:pic>
        <p:nvPicPr>
          <p:cNvPr id="6" name="Picture 5">
            <a:extLst>
              <a:ext uri="{FF2B5EF4-FFF2-40B4-BE49-F238E27FC236}">
                <a16:creationId xmlns:a16="http://schemas.microsoft.com/office/drawing/2014/main" id="{8FA53C39-1A5B-464E-8CA1-14737B058734}"/>
              </a:ext>
            </a:extLst>
          </p:cNvPr>
          <p:cNvPicPr>
            <a:picLocks noChangeAspect="1"/>
          </p:cNvPicPr>
          <p:nvPr/>
        </p:nvPicPr>
        <p:blipFill>
          <a:blip r:embed="rId4"/>
          <a:stretch>
            <a:fillRect/>
          </a:stretch>
        </p:blipFill>
        <p:spPr>
          <a:xfrm>
            <a:off x="4981785" y="1138458"/>
            <a:ext cx="3371429" cy="3533333"/>
          </a:xfrm>
          <a:prstGeom prst="rect">
            <a:avLst/>
          </a:prstGeom>
        </p:spPr>
      </p:pic>
      <p:sp>
        <p:nvSpPr>
          <p:cNvPr id="3" name="Oval 2">
            <a:extLst>
              <a:ext uri="{FF2B5EF4-FFF2-40B4-BE49-F238E27FC236}">
                <a16:creationId xmlns:a16="http://schemas.microsoft.com/office/drawing/2014/main" id="{8490D0D3-393D-4AEF-9892-F6C9BF0B0C6F}"/>
              </a:ext>
            </a:extLst>
          </p:cNvPr>
          <p:cNvSpPr/>
          <p:nvPr/>
        </p:nvSpPr>
        <p:spPr>
          <a:xfrm>
            <a:off x="1219411" y="2943225"/>
            <a:ext cx="2333414" cy="14001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EFBCFA-CA48-49B1-B49F-8623F3443B98}"/>
              </a:ext>
            </a:extLst>
          </p:cNvPr>
          <p:cNvSpPr/>
          <p:nvPr/>
        </p:nvSpPr>
        <p:spPr>
          <a:xfrm>
            <a:off x="5500792" y="2943225"/>
            <a:ext cx="2333414" cy="14001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5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7859D-910E-458D-B79E-0D081039A8CC}"/>
              </a:ext>
            </a:extLst>
          </p:cNvPr>
          <p:cNvSpPr>
            <a:spLocks noGrp="1"/>
          </p:cNvSpPr>
          <p:nvPr>
            <p:ph type="body" sz="quarter" idx="10"/>
          </p:nvPr>
        </p:nvSpPr>
        <p:spPr>
          <a:xfrm>
            <a:off x="315259" y="831061"/>
            <a:ext cx="8174038" cy="646331"/>
          </a:xfrm>
        </p:spPr>
        <p:txBody>
          <a:bodyPr/>
          <a:lstStyle/>
          <a:p>
            <a:r>
              <a:rPr lang="en-US" dirty="0"/>
              <a:t>Opioids &amp; libraries</a:t>
            </a:r>
          </a:p>
        </p:txBody>
      </p:sp>
      <p:sp>
        <p:nvSpPr>
          <p:cNvPr id="3" name="Text Placeholder 2">
            <a:extLst>
              <a:ext uri="{FF2B5EF4-FFF2-40B4-BE49-F238E27FC236}">
                <a16:creationId xmlns:a16="http://schemas.microsoft.com/office/drawing/2014/main" id="{B4C86B88-DF67-413A-B255-97B53D4AA8C3}"/>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637E55A-AAEC-4A0B-A366-D03EE07F0FC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279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10;&#10;Description automatically generated">
            <a:extLst>
              <a:ext uri="{FF2B5EF4-FFF2-40B4-BE49-F238E27FC236}">
                <a16:creationId xmlns:a16="http://schemas.microsoft.com/office/drawing/2014/main" id="{9DF67ECB-B604-41FF-A92A-7618BDEB4E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61" t="-6990"/>
          <a:stretch/>
        </p:blipFill>
        <p:spPr>
          <a:xfrm>
            <a:off x="1650084" y="0"/>
            <a:ext cx="6205392" cy="4139454"/>
          </a:xfrm>
          <a:prstGeom prst="rect">
            <a:avLst/>
          </a:prstGeom>
        </p:spPr>
      </p:pic>
      <p:sp>
        <p:nvSpPr>
          <p:cNvPr id="16" name="Rectangle 15">
            <a:extLst>
              <a:ext uri="{FF2B5EF4-FFF2-40B4-BE49-F238E27FC236}">
                <a16:creationId xmlns:a16="http://schemas.microsoft.com/office/drawing/2014/main" id="{49E8A12A-2252-40FA-8E91-A70901CD4C2E}"/>
              </a:ext>
            </a:extLst>
          </p:cNvPr>
          <p:cNvSpPr/>
          <p:nvPr/>
        </p:nvSpPr>
        <p:spPr>
          <a:xfrm>
            <a:off x="382385" y="617776"/>
            <a:ext cx="7418538" cy="3416320"/>
          </a:xfrm>
          <a:prstGeom prst="rect">
            <a:avLst/>
          </a:prstGeom>
        </p:spPr>
        <p:txBody>
          <a:bodyPr wrap="square">
            <a:spAutoFit/>
          </a:bodyPr>
          <a:lstStyle/>
          <a:p>
            <a:pPr lvl="2" algn="ctr"/>
            <a:r>
              <a:rPr lang="en-US" sz="5400" dirty="0"/>
              <a:t>More than </a:t>
            </a:r>
            <a:r>
              <a:rPr lang="en-US" sz="5400" b="1" dirty="0"/>
              <a:t>130 people die</a:t>
            </a:r>
            <a:r>
              <a:rPr lang="en-US" sz="5400" dirty="0"/>
              <a:t> in the U.S. </a:t>
            </a:r>
            <a:r>
              <a:rPr lang="en-US" sz="5400" b="1" dirty="0"/>
              <a:t>everyday</a:t>
            </a:r>
            <a:r>
              <a:rPr lang="en-US" sz="5400" dirty="0"/>
              <a:t> from an opioid overdose.</a:t>
            </a:r>
            <a:endParaRPr lang="en-US" sz="2400" baseline="90000" dirty="0"/>
          </a:p>
        </p:txBody>
      </p:sp>
      <p:sp>
        <p:nvSpPr>
          <p:cNvPr id="17" name="Rectangle 16">
            <a:extLst>
              <a:ext uri="{FF2B5EF4-FFF2-40B4-BE49-F238E27FC236}">
                <a16:creationId xmlns:a16="http://schemas.microsoft.com/office/drawing/2014/main" id="{28485CBD-524F-4176-8CD4-AF2F9DC087D5}"/>
              </a:ext>
            </a:extLst>
          </p:cNvPr>
          <p:cNvSpPr/>
          <p:nvPr/>
        </p:nvSpPr>
        <p:spPr>
          <a:xfrm>
            <a:off x="6943060" y="4418002"/>
            <a:ext cx="2317813" cy="215444"/>
          </a:xfrm>
          <a:prstGeom prst="rect">
            <a:avLst/>
          </a:prstGeom>
        </p:spPr>
        <p:txBody>
          <a:bodyPr wrap="square">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nosheep</a:t>
            </a:r>
            <a:r>
              <a:rPr lang="en-US" sz="800" dirty="0"/>
              <a:t> is licensed under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
        <p:nvSpPr>
          <p:cNvPr id="2" name="TextBox 1">
            <a:extLst>
              <a:ext uri="{FF2B5EF4-FFF2-40B4-BE49-F238E27FC236}">
                <a16:creationId xmlns:a16="http://schemas.microsoft.com/office/drawing/2014/main" id="{092704A1-A03A-4557-B196-D156FC0612F6}"/>
              </a:ext>
            </a:extLst>
          </p:cNvPr>
          <p:cNvSpPr txBox="1"/>
          <p:nvPr/>
        </p:nvSpPr>
        <p:spPr>
          <a:xfrm>
            <a:off x="6450080" y="4005281"/>
            <a:ext cx="2810793" cy="369332"/>
          </a:xfrm>
          <a:prstGeom prst="rect">
            <a:avLst/>
          </a:prstGeom>
          <a:noFill/>
        </p:spPr>
        <p:txBody>
          <a:bodyPr wrap="square" rtlCol="0">
            <a:spAutoFit/>
          </a:bodyPr>
          <a:lstStyle/>
          <a:p>
            <a:r>
              <a:rPr lang="en-US" dirty="0"/>
              <a:t>(Rudd, 2016)</a:t>
            </a:r>
          </a:p>
        </p:txBody>
      </p:sp>
    </p:spTree>
    <p:extLst>
      <p:ext uri="{BB962C8B-B14F-4D97-AF65-F5344CB8AC3E}">
        <p14:creationId xmlns:p14="http://schemas.microsoft.com/office/powerpoint/2010/main" val="3490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722BA-1C00-40A9-A70D-817E111D98C6}"/>
              </a:ext>
            </a:extLst>
          </p:cNvPr>
          <p:cNvPicPr>
            <a:picLocks noChangeAspect="1"/>
          </p:cNvPicPr>
          <p:nvPr/>
        </p:nvPicPr>
        <p:blipFill>
          <a:blip r:embed="rId3"/>
          <a:stretch>
            <a:fillRect/>
          </a:stretch>
        </p:blipFill>
        <p:spPr>
          <a:xfrm>
            <a:off x="2267293" y="323705"/>
            <a:ext cx="6752381" cy="1200000"/>
          </a:xfrm>
          <a:prstGeom prst="rect">
            <a:avLst/>
          </a:prstGeom>
        </p:spPr>
      </p:pic>
      <p:pic>
        <p:nvPicPr>
          <p:cNvPr id="5" name="Picture 4">
            <a:extLst>
              <a:ext uri="{FF2B5EF4-FFF2-40B4-BE49-F238E27FC236}">
                <a16:creationId xmlns:a16="http://schemas.microsoft.com/office/drawing/2014/main" id="{1BBA1F33-8F35-4BDA-B957-06CD3398E8D9}"/>
              </a:ext>
            </a:extLst>
          </p:cNvPr>
          <p:cNvPicPr>
            <a:picLocks noChangeAspect="1"/>
          </p:cNvPicPr>
          <p:nvPr/>
        </p:nvPicPr>
        <p:blipFill>
          <a:blip r:embed="rId4"/>
          <a:stretch>
            <a:fillRect/>
          </a:stretch>
        </p:blipFill>
        <p:spPr>
          <a:xfrm>
            <a:off x="589983" y="283328"/>
            <a:ext cx="1600000" cy="1276190"/>
          </a:xfrm>
          <a:prstGeom prst="rect">
            <a:avLst/>
          </a:prstGeom>
        </p:spPr>
      </p:pic>
      <p:pic>
        <p:nvPicPr>
          <p:cNvPr id="6" name="Picture 5">
            <a:extLst>
              <a:ext uri="{FF2B5EF4-FFF2-40B4-BE49-F238E27FC236}">
                <a16:creationId xmlns:a16="http://schemas.microsoft.com/office/drawing/2014/main" id="{996D4696-47B6-444E-A09A-304205561DEE}"/>
              </a:ext>
            </a:extLst>
          </p:cNvPr>
          <p:cNvPicPr>
            <a:picLocks noChangeAspect="1"/>
          </p:cNvPicPr>
          <p:nvPr/>
        </p:nvPicPr>
        <p:blipFill>
          <a:blip r:embed="rId5"/>
          <a:stretch>
            <a:fillRect/>
          </a:stretch>
        </p:blipFill>
        <p:spPr>
          <a:xfrm>
            <a:off x="161995" y="2167582"/>
            <a:ext cx="5866667" cy="828571"/>
          </a:xfrm>
          <a:prstGeom prst="rect">
            <a:avLst/>
          </a:prstGeom>
        </p:spPr>
      </p:pic>
      <p:pic>
        <p:nvPicPr>
          <p:cNvPr id="7" name="Picture 6">
            <a:extLst>
              <a:ext uri="{FF2B5EF4-FFF2-40B4-BE49-F238E27FC236}">
                <a16:creationId xmlns:a16="http://schemas.microsoft.com/office/drawing/2014/main" id="{23725C7D-E72D-4737-A4F3-BC34009A1D67}"/>
              </a:ext>
            </a:extLst>
          </p:cNvPr>
          <p:cNvPicPr>
            <a:picLocks noChangeAspect="1"/>
          </p:cNvPicPr>
          <p:nvPr/>
        </p:nvPicPr>
        <p:blipFill>
          <a:blip r:embed="rId6"/>
          <a:stretch>
            <a:fillRect/>
          </a:stretch>
        </p:blipFill>
        <p:spPr>
          <a:xfrm>
            <a:off x="3720142" y="2571750"/>
            <a:ext cx="1542857" cy="457143"/>
          </a:xfrm>
          <a:prstGeom prst="rect">
            <a:avLst/>
          </a:prstGeom>
        </p:spPr>
      </p:pic>
      <p:pic>
        <p:nvPicPr>
          <p:cNvPr id="8" name="Picture 7">
            <a:extLst>
              <a:ext uri="{FF2B5EF4-FFF2-40B4-BE49-F238E27FC236}">
                <a16:creationId xmlns:a16="http://schemas.microsoft.com/office/drawing/2014/main" id="{EDA10F72-FFC4-4DCD-96BD-B5498BD72E12}"/>
              </a:ext>
            </a:extLst>
          </p:cNvPr>
          <p:cNvPicPr>
            <a:picLocks noChangeAspect="1"/>
          </p:cNvPicPr>
          <p:nvPr/>
        </p:nvPicPr>
        <p:blipFill>
          <a:blip r:embed="rId7"/>
          <a:stretch>
            <a:fillRect/>
          </a:stretch>
        </p:blipFill>
        <p:spPr>
          <a:xfrm>
            <a:off x="2848245" y="3527629"/>
            <a:ext cx="6171429" cy="895238"/>
          </a:xfrm>
          <a:prstGeom prst="rect">
            <a:avLst/>
          </a:prstGeom>
        </p:spPr>
      </p:pic>
      <p:pic>
        <p:nvPicPr>
          <p:cNvPr id="9" name="Picture 8">
            <a:extLst>
              <a:ext uri="{FF2B5EF4-FFF2-40B4-BE49-F238E27FC236}">
                <a16:creationId xmlns:a16="http://schemas.microsoft.com/office/drawing/2014/main" id="{67C9799D-40A4-4B23-AF00-60CF24E4AE18}"/>
              </a:ext>
            </a:extLst>
          </p:cNvPr>
          <p:cNvPicPr>
            <a:picLocks noChangeAspect="1"/>
          </p:cNvPicPr>
          <p:nvPr/>
        </p:nvPicPr>
        <p:blipFill>
          <a:blip r:embed="rId8"/>
          <a:stretch>
            <a:fillRect/>
          </a:stretch>
        </p:blipFill>
        <p:spPr>
          <a:xfrm>
            <a:off x="1389983" y="3721259"/>
            <a:ext cx="1458262" cy="500818"/>
          </a:xfrm>
          <a:prstGeom prst="rect">
            <a:avLst/>
          </a:prstGeom>
        </p:spPr>
      </p:pic>
    </p:spTree>
    <p:extLst>
      <p:ext uri="{BB962C8B-B14F-4D97-AF65-F5344CB8AC3E}">
        <p14:creationId xmlns:p14="http://schemas.microsoft.com/office/powerpoint/2010/main" val="33762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7C069D6-369D-49FD-8A24-42328DBF6F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2800" y="439706"/>
            <a:ext cx="4632960" cy="3737278"/>
          </a:xfrm>
          <a:prstGeom prst="rect">
            <a:avLst/>
          </a:prstGeom>
        </p:spPr>
      </p:pic>
      <p:sp>
        <p:nvSpPr>
          <p:cNvPr id="4" name="Speech Bubble: Oval 3">
            <a:extLst>
              <a:ext uri="{FF2B5EF4-FFF2-40B4-BE49-F238E27FC236}">
                <a16:creationId xmlns:a16="http://schemas.microsoft.com/office/drawing/2014/main" id="{E6F60422-31BE-49F2-9EC2-00A824067124}"/>
              </a:ext>
            </a:extLst>
          </p:cNvPr>
          <p:cNvSpPr/>
          <p:nvPr/>
        </p:nvSpPr>
        <p:spPr>
          <a:xfrm>
            <a:off x="2498271" y="121920"/>
            <a:ext cx="6505302" cy="4503803"/>
          </a:xfrm>
          <a:prstGeom prst="wedgeEllipseCallout">
            <a:avLst>
              <a:gd name="adj1" fmla="val -59921"/>
              <a:gd name="adj2" fmla="val 34793"/>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phic 2" descr="Users">
            <a:extLst>
              <a:ext uri="{FF2B5EF4-FFF2-40B4-BE49-F238E27FC236}">
                <a16:creationId xmlns:a16="http://schemas.microsoft.com/office/drawing/2014/main" id="{D1E339A7-C812-44C2-A3AA-39E465C45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786" y="3395390"/>
            <a:ext cx="1502228" cy="1502228"/>
          </a:xfrm>
          <a:prstGeom prst="rect">
            <a:avLst/>
          </a:prstGeom>
        </p:spPr>
      </p:pic>
      <p:pic>
        <p:nvPicPr>
          <p:cNvPr id="8" name="Graphic 7" descr="Users">
            <a:extLst>
              <a:ext uri="{FF2B5EF4-FFF2-40B4-BE49-F238E27FC236}">
                <a16:creationId xmlns:a16="http://schemas.microsoft.com/office/drawing/2014/main" id="{06473D50-A930-436D-B351-3976C4974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087" y="2571750"/>
            <a:ext cx="1502228" cy="1502228"/>
          </a:xfrm>
          <a:prstGeom prst="rect">
            <a:avLst/>
          </a:prstGeom>
        </p:spPr>
      </p:pic>
    </p:spTree>
    <p:extLst>
      <p:ext uri="{BB962C8B-B14F-4D97-AF65-F5344CB8AC3E}">
        <p14:creationId xmlns:p14="http://schemas.microsoft.com/office/powerpoint/2010/main" val="6274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E7E988F0-95B4-4FCA-A550-26E1636850FD}">
  <ds:schemaRefs>
    <ds:schemaRef ds:uri="http://schemas.openxmlformats.org/package/2006/metadata/core-properties"/>
    <ds:schemaRef ds:uri="http://purl.org/dc/dcmitype/"/>
    <ds:schemaRef ds:uri="http://purl.org/dc/elements/1.1/"/>
    <ds:schemaRef ds:uri="6b67d80f-331f-4b51-b18e-81b8c101c29d"/>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4.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18320</TotalTime>
  <Words>5813</Words>
  <Application>Microsoft Office PowerPoint</Application>
  <PresentationFormat>On-screen Show (16:9)</PresentationFormat>
  <Paragraphs>361</Paragraphs>
  <Slides>46</Slides>
  <Notes>46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46</vt:i4>
      </vt:variant>
    </vt:vector>
  </HeadingPairs>
  <TitlesOfParts>
    <vt:vector size="51" baseType="lpstr">
      <vt:lpstr>Arial</vt:lpstr>
      <vt:lpstr>Calibri</vt:lpstr>
      <vt:lpstr>Times New Roman</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Libraries Respond to the Opioid Crisis with Their Communities</dc:title>
  <dc:creator>morgank@oclc.org</dc:creator>
  <cp:keywords>public libraries</cp:keywords>
  <cp:lastModifiedBy>Schadt,Erin</cp:lastModifiedBy>
  <cp:revision>425</cp:revision>
  <cp:lastPrinted>2019-06-11T16:10:41Z</cp:lastPrinted>
  <dcterms:created xsi:type="dcterms:W3CDTF">2015-04-17T19:58:50Z</dcterms:created>
  <dcterms:modified xsi:type="dcterms:W3CDTF">2019-11-19T19:25:12Z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