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99" r:id="rId6"/>
  </p:sldMasterIdLst>
  <p:notesMasterIdLst>
    <p:notesMasterId r:id="rId49"/>
  </p:notesMasterIdLst>
  <p:handoutMasterIdLst>
    <p:handoutMasterId r:id="rId50"/>
  </p:handoutMasterIdLst>
  <p:sldIdLst>
    <p:sldId id="265" r:id="rId7"/>
    <p:sldId id="501" r:id="rId8"/>
    <p:sldId id="257" r:id="rId9"/>
    <p:sldId id="515" r:id="rId10"/>
    <p:sldId id="285" r:id="rId11"/>
    <p:sldId id="524" r:id="rId12"/>
    <p:sldId id="503" r:id="rId13"/>
    <p:sldId id="504" r:id="rId14"/>
    <p:sldId id="505" r:id="rId15"/>
    <p:sldId id="506" r:id="rId16"/>
    <p:sldId id="507" r:id="rId17"/>
    <p:sldId id="267" r:id="rId18"/>
    <p:sldId id="268" r:id="rId19"/>
    <p:sldId id="269" r:id="rId20"/>
    <p:sldId id="278" r:id="rId21"/>
    <p:sldId id="508" r:id="rId22"/>
    <p:sldId id="512" r:id="rId23"/>
    <p:sldId id="530" r:id="rId24"/>
    <p:sldId id="539" r:id="rId25"/>
    <p:sldId id="510" r:id="rId26"/>
    <p:sldId id="273" r:id="rId27"/>
    <p:sldId id="511" r:id="rId28"/>
    <p:sldId id="532" r:id="rId29"/>
    <p:sldId id="533" r:id="rId30"/>
    <p:sldId id="535" r:id="rId31"/>
    <p:sldId id="534" r:id="rId32"/>
    <p:sldId id="531" r:id="rId33"/>
    <p:sldId id="537" r:id="rId34"/>
    <p:sldId id="538" r:id="rId35"/>
    <p:sldId id="513" r:id="rId36"/>
    <p:sldId id="514" r:id="rId37"/>
    <p:sldId id="540" r:id="rId38"/>
    <p:sldId id="542" r:id="rId39"/>
    <p:sldId id="543" r:id="rId40"/>
    <p:sldId id="544" r:id="rId41"/>
    <p:sldId id="545" r:id="rId42"/>
    <p:sldId id="546" r:id="rId43"/>
    <p:sldId id="547" r:id="rId44"/>
    <p:sldId id="276" r:id="rId45"/>
    <p:sldId id="548" r:id="rId46"/>
    <p:sldId id="521" r:id="rId47"/>
    <p:sldId id="518" r:id="rId48"/>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Brittany" initials="B" lastIdx="12" clrIdx="0">
    <p:extLst>
      <p:ext uri="{19B8F6BF-5375-455C-9EA6-DF929625EA0E}">
        <p15:presenceInfo xmlns:p15="http://schemas.microsoft.com/office/powerpoint/2012/main" userId="S::brannonb@oclc.org::9f666ec5-3d9e-4451-98c9-e40436b25180" providerId="AD"/>
      </p:ext>
    </p:extLst>
  </p:cmAuthor>
  <p:cmAuthor id="2" name="Faniel,Ixchel" initials="F" lastIdx="13" clrIdx="1">
    <p:extLst>
      <p:ext uri="{19B8F6BF-5375-455C-9EA6-DF929625EA0E}">
        <p15:presenceInfo xmlns:p15="http://schemas.microsoft.com/office/powerpoint/2012/main" userId="S::fanielI@oclc.org::faa4caba-7609-4fed-a42f-e3dc4cb6d3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90018"/>
    <a:srgbClr val="E7ECE9"/>
    <a:srgbClr val="CFE3FD"/>
    <a:srgbClr val="FFCC00"/>
    <a:srgbClr val="7E1857"/>
    <a:srgbClr val="DF6D17"/>
    <a:srgbClr val="CD6415"/>
    <a:srgbClr val="DACCD2"/>
    <a:srgbClr val="CBD6CF"/>
    <a:srgbClr val="EDE7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6" autoAdjust="0"/>
    <p:restoredTop sz="91209" autoAdjust="0"/>
  </p:normalViewPr>
  <p:slideViewPr>
    <p:cSldViewPr snapToGrid="0" snapToObjects="1">
      <p:cViewPr varScale="1">
        <p:scale>
          <a:sx n="75" d="100"/>
          <a:sy n="75" d="100"/>
        </p:scale>
        <p:origin x="36" y="192"/>
      </p:cViewPr>
      <p:guideLst>
        <p:guide orient="horz" pos="1808"/>
        <p:guide pos="557"/>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2"/>
                </a:solidFill>
                <a:latin typeface="+mn-lt"/>
                <a:ea typeface="+mn-ea"/>
                <a:cs typeface="+mn-cs"/>
              </a:defRPr>
            </a:pPr>
            <a:r>
              <a:rPr lang="en-US" sz="2200" b="1" dirty="0">
                <a:solidFill>
                  <a:schemeClr val="tx2"/>
                </a:solidFill>
              </a:rPr>
              <a:t>Data Reusers</a:t>
            </a:r>
          </a:p>
        </c:rich>
      </c:tx>
      <c:layout>
        <c:manualLayout>
          <c:xMode val="edge"/>
          <c:yMode val="edge"/>
          <c:x val="0.28523518375870999"/>
          <c:y val="0.14588908093805347"/>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28830852203899821"/>
          <c:y val="0.25154343511939059"/>
          <c:w val="0.49711011238953229"/>
          <c:h val="0.54064827262445858"/>
        </c:manualLayout>
      </c:layout>
      <c:pieChart>
        <c:varyColors val="1"/>
        <c:ser>
          <c:idx val="0"/>
          <c:order val="0"/>
          <c:tx>
            <c:strRef>
              <c:f>Sheet1!$B$1</c:f>
              <c:strCache>
                <c:ptCount val="1"/>
                <c:pt idx="0">
                  <c:v>Data Reusers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FDE-4AD1-B7DE-4C0529723913}"/>
              </c:ext>
            </c:extLst>
          </c:dPt>
          <c:dPt>
            <c:idx val="1"/>
            <c:bubble3D val="0"/>
            <c:spPr>
              <a:solidFill>
                <a:srgbClr val="FFCC00"/>
              </a:solidFill>
              <a:ln w="19050">
                <a:solidFill>
                  <a:schemeClr val="lt1"/>
                </a:solidFill>
              </a:ln>
              <a:effectLst/>
            </c:spPr>
            <c:extLst>
              <c:ext xmlns:c16="http://schemas.microsoft.com/office/drawing/2014/chart" uri="{C3380CC4-5D6E-409C-BE32-E72D297353CC}">
                <c16:uniqueId val="{00000000-FE97-4282-A791-F13DB86BDAA8}"/>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1-FE97-4282-A791-F13DB86BDAA8}"/>
              </c:ext>
            </c:extLst>
          </c:dPt>
          <c:dLbls>
            <c:dLbl>
              <c:idx val="0"/>
              <c:layout>
                <c:manualLayout>
                  <c:x val="-1.6848664219395491E-2"/>
                  <c:y val="0"/>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1836084177762324"/>
                      <c:h val="0.18443953652134948"/>
                    </c:manualLayout>
                  </c15:layout>
                </c:ext>
                <c:ext xmlns:c16="http://schemas.microsoft.com/office/drawing/2014/chart" uri="{C3380CC4-5D6E-409C-BE32-E72D297353CC}">
                  <c16:uniqueId val="{00000001-DFDE-4AD1-B7DE-4C0529723913}"/>
                </c:ext>
              </c:extLst>
            </c:dLbl>
            <c:dLbl>
              <c:idx val="1"/>
              <c:layout>
                <c:manualLayout>
                  <c:x val="9.47624238814838E-8"/>
                  <c:y val="-1.3550135501355039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091668828179909"/>
                      <c:h val="9.6324605765742699E-2"/>
                    </c:manualLayout>
                  </c15:layout>
                </c:ext>
                <c:ext xmlns:c16="http://schemas.microsoft.com/office/drawing/2014/chart" uri="{C3380CC4-5D6E-409C-BE32-E72D297353CC}">
                  <c16:uniqueId val="{00000000-FE97-4282-A791-F13DB86BDAA8}"/>
                </c:ext>
              </c:extLst>
            </c:dLbl>
            <c:dLbl>
              <c:idx val="2"/>
              <c:layout>
                <c:manualLayout>
                  <c:x val="0"/>
                  <c:y val="1.355013550135501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97-4282-A791-F13DB86BDAA8}"/>
                </c:ext>
              </c:extLst>
            </c:dLbl>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Quantitative Social Scientists</c:v>
                </c:pt>
                <c:pt idx="1">
                  <c:v>Archaeologists</c:v>
                </c:pt>
                <c:pt idx="2">
                  <c:v>Zoologists</c:v>
                </c:pt>
              </c:strCache>
            </c:strRef>
          </c:cat>
          <c:val>
            <c:numRef>
              <c:f>Sheet1!$B$2:$B$4</c:f>
              <c:numCache>
                <c:formatCode>General</c:formatCode>
                <c:ptCount val="3"/>
                <c:pt idx="0">
                  <c:v>43</c:v>
                </c:pt>
                <c:pt idx="1">
                  <c:v>22</c:v>
                </c:pt>
                <c:pt idx="2">
                  <c:v>40</c:v>
                </c:pt>
              </c:numCache>
            </c:numRef>
          </c:val>
          <c:extLst>
            <c:ext xmlns:c16="http://schemas.microsoft.com/office/drawing/2014/chart" uri="{C3380CC4-5D6E-409C-BE32-E72D297353CC}">
              <c16:uniqueId val="{00000000-DFDE-4AD1-B7DE-4C0529723913}"/>
            </c:ext>
          </c:extLst>
        </c:ser>
        <c:dLbls>
          <c:showLegendKey val="0"/>
          <c:showVal val="0"/>
          <c:showCatName val="0"/>
          <c:showSerName val="0"/>
          <c:showPercent val="0"/>
          <c:showBubbleSize val="0"/>
          <c:showLeaderLines val="0"/>
        </c:dLbls>
        <c:firstSliceAng val="21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of archaeologists (n=22)</c:v>
                </c:pt>
              </c:strCache>
            </c:strRef>
          </c:tx>
          <c:spPr>
            <a:solidFill>
              <a:srgbClr val="FFCC00"/>
            </a:solidFill>
            <a:ln>
              <a:solidFill>
                <a:schemeClr val="bg1">
                  <a:lumMod val="65000"/>
                </a:schemeClr>
              </a:solid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Sheet1!$B$2:$B$13</c:f>
              <c:numCache>
                <c:formatCode>0.00%</c:formatCode>
                <c:ptCount val="12"/>
                <c:pt idx="0">
                  <c:v>0</c:v>
                </c:pt>
                <c:pt idx="1">
                  <c:v>7.3300000000000004E-2</c:v>
                </c:pt>
                <c:pt idx="2">
                  <c:v>4.4999999999999998E-2</c:v>
                </c:pt>
                <c:pt idx="3">
                  <c:v>0</c:v>
                </c:pt>
                <c:pt idx="4">
                  <c:v>0.13639999999999999</c:v>
                </c:pt>
                <c:pt idx="5">
                  <c:v>0</c:v>
                </c:pt>
                <c:pt idx="6">
                  <c:v>0.18179999999999999</c:v>
                </c:pt>
                <c:pt idx="7">
                  <c:v>0.13639999999999999</c:v>
                </c:pt>
                <c:pt idx="8">
                  <c:v>0.13639999999999999</c:v>
                </c:pt>
                <c:pt idx="9">
                  <c:v>0.5</c:v>
                </c:pt>
                <c:pt idx="10">
                  <c:v>0.5</c:v>
                </c:pt>
                <c:pt idx="11">
                  <c:v>0.77270000000000005</c:v>
                </c:pt>
              </c:numCache>
            </c:numRef>
          </c:val>
          <c:extLst>
            <c:ext xmlns:c16="http://schemas.microsoft.com/office/drawing/2014/chart" uri="{C3380CC4-5D6E-409C-BE32-E72D297353CC}">
              <c16:uniqueId val="{00000000-3919-414A-ABDB-80A2F84E2DB2}"/>
            </c:ext>
          </c:extLst>
        </c:ser>
        <c:ser>
          <c:idx val="1"/>
          <c:order val="1"/>
          <c:tx>
            <c:strRef>
              <c:f>Sheet1!$C$1</c:f>
              <c:strCache>
                <c:ptCount val="1"/>
                <c:pt idx="0">
                  <c:v>% of zoologists (n=40)</c:v>
                </c:pt>
              </c:strCache>
            </c:strRef>
          </c:tx>
          <c:spPr>
            <a:solidFill>
              <a:schemeClr val="tx2"/>
            </a:solidFill>
            <a:ln>
              <a:solidFill>
                <a:schemeClr val="tx1">
                  <a:lumMod val="65000"/>
                  <a:lumOff val="35000"/>
                </a:schemeClr>
              </a:solid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Sheet1!$C$2:$C$13</c:f>
              <c:numCache>
                <c:formatCode>0.00%</c:formatCode>
                <c:ptCount val="12"/>
                <c:pt idx="0">
                  <c:v>0.1</c:v>
                </c:pt>
                <c:pt idx="1">
                  <c:v>0</c:v>
                </c:pt>
                <c:pt idx="2">
                  <c:v>0.05</c:v>
                </c:pt>
                <c:pt idx="3">
                  <c:v>7.4999999999999997E-2</c:v>
                </c:pt>
                <c:pt idx="4">
                  <c:v>0.42499999999999999</c:v>
                </c:pt>
                <c:pt idx="5">
                  <c:v>0.22500000000000001</c:v>
                </c:pt>
                <c:pt idx="6">
                  <c:v>0.32500000000000001</c:v>
                </c:pt>
                <c:pt idx="7">
                  <c:v>0.25</c:v>
                </c:pt>
                <c:pt idx="8">
                  <c:v>0.55000000000000004</c:v>
                </c:pt>
                <c:pt idx="9">
                  <c:v>0.97499999999999998</c:v>
                </c:pt>
                <c:pt idx="10">
                  <c:v>0.55000000000000004</c:v>
                </c:pt>
                <c:pt idx="11">
                  <c:v>0.75</c:v>
                </c:pt>
              </c:numCache>
            </c:numRef>
          </c:val>
          <c:extLst>
            <c:ext xmlns:c16="http://schemas.microsoft.com/office/drawing/2014/chart" uri="{C3380CC4-5D6E-409C-BE32-E72D297353CC}">
              <c16:uniqueId val="{00000001-3919-414A-ABDB-80A2F84E2DB2}"/>
            </c:ext>
          </c:extLst>
        </c:ser>
        <c:ser>
          <c:idx val="2"/>
          <c:order val="2"/>
          <c:tx>
            <c:strRef>
              <c:f>Sheet1!$D$1</c:f>
              <c:strCache>
                <c:ptCount val="1"/>
                <c:pt idx="0">
                  <c:v>% of social scientists (n=43)</c:v>
                </c:pt>
              </c:strCache>
            </c:strRef>
          </c:tx>
          <c:spPr>
            <a:solidFill>
              <a:schemeClr val="accent1"/>
            </a:solidFill>
            <a:ln>
              <a:solidFill>
                <a:schemeClr val="tx1">
                  <a:lumMod val="50000"/>
                  <a:lumOff val="50000"/>
                </a:schemeClr>
              </a:solidFill>
            </a:ln>
            <a:effectLst>
              <a:outerShdw blurRad="40000" dist="23000" dir="5400000" rotWithShape="0">
                <a:srgbClr val="000000">
                  <a:alpha val="35000"/>
                </a:srgbClr>
              </a:outerShdw>
            </a:effectLst>
          </c:spPr>
          <c:invertIfNegative val="0"/>
          <c:cat>
            <c:strRef>
              <c:f>Sheet1!$A$2:$A$13</c:f>
              <c:strCache>
                <c:ptCount val="12"/>
                <c:pt idx="0">
                  <c:v>Terms of Use</c:v>
                </c:pt>
                <c:pt idx="1">
                  <c:v>Research Objectives</c:v>
                </c:pt>
                <c:pt idx="2">
                  <c:v>Advice on Reuse</c:v>
                </c:pt>
                <c:pt idx="3">
                  <c:v>Missing Data</c:v>
                </c:pt>
                <c:pt idx="4">
                  <c:v>Curation and Digitization</c:v>
                </c:pt>
                <c:pt idx="5">
                  <c:v>Prior Reuse</c:v>
                </c:pt>
                <c:pt idx="6">
                  <c:v>Repository Reputation and History</c:v>
                </c:pt>
                <c:pt idx="7">
                  <c:v>Data Analysis</c:v>
                </c:pt>
                <c:pt idx="8">
                  <c:v>Data Producer</c:v>
                </c:pt>
                <c:pt idx="9">
                  <c:v>Specimen and Artifact</c:v>
                </c:pt>
                <c:pt idx="10">
                  <c:v>Provenance</c:v>
                </c:pt>
                <c:pt idx="11">
                  <c:v>Data Collection</c:v>
                </c:pt>
              </c:strCache>
            </c:strRef>
          </c:cat>
          <c:val>
            <c:numRef>
              <c:f>Sheet1!$D$2:$D$13</c:f>
              <c:numCache>
                <c:formatCode>0.00%</c:formatCode>
                <c:ptCount val="12"/>
                <c:pt idx="0">
                  <c:v>0.1163</c:v>
                </c:pt>
                <c:pt idx="1">
                  <c:v>0.2326</c:v>
                </c:pt>
                <c:pt idx="2">
                  <c:v>0.39500000000000002</c:v>
                </c:pt>
                <c:pt idx="3">
                  <c:v>0.41860000000000003</c:v>
                </c:pt>
                <c:pt idx="4">
                  <c:v>9.2999999999999999E-2</c:v>
                </c:pt>
                <c:pt idx="5">
                  <c:v>0.58140000000000003</c:v>
                </c:pt>
                <c:pt idx="6">
                  <c:v>0.41860000000000003</c:v>
                </c:pt>
                <c:pt idx="7">
                  <c:v>0.6512</c:v>
                </c:pt>
                <c:pt idx="8">
                  <c:v>0.62790000000000001</c:v>
                </c:pt>
                <c:pt idx="9">
                  <c:v>0</c:v>
                </c:pt>
                <c:pt idx="10">
                  <c:v>0.44190000000000002</c:v>
                </c:pt>
                <c:pt idx="11">
                  <c:v>1</c:v>
                </c:pt>
              </c:numCache>
            </c:numRef>
          </c:val>
          <c:extLst>
            <c:ext xmlns:c16="http://schemas.microsoft.com/office/drawing/2014/chart" uri="{C3380CC4-5D6E-409C-BE32-E72D297353CC}">
              <c16:uniqueId val="{00000002-3919-414A-ABDB-80A2F84E2DB2}"/>
            </c:ext>
          </c:extLst>
        </c:ser>
        <c:dLbls>
          <c:showLegendKey val="0"/>
          <c:showVal val="0"/>
          <c:showCatName val="0"/>
          <c:showSerName val="0"/>
          <c:showPercent val="0"/>
          <c:showBubbleSize val="0"/>
        </c:dLbls>
        <c:gapWidth val="100"/>
        <c:axId val="378189376"/>
        <c:axId val="378184784"/>
      </c:barChart>
      <c:catAx>
        <c:axId val="37818937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378184784"/>
        <c:crosses val="autoZero"/>
        <c:auto val="1"/>
        <c:lblAlgn val="ctr"/>
        <c:lblOffset val="100"/>
        <c:noMultiLvlLbl val="0"/>
      </c:catAx>
      <c:valAx>
        <c:axId val="378184784"/>
        <c:scaling>
          <c:orientation val="minMax"/>
          <c:max val="1"/>
        </c:scaling>
        <c:delete val="0"/>
        <c:axPos val="b"/>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crossAx val="378189376"/>
        <c:crosses val="autoZero"/>
        <c:crossBetween val="between"/>
        <c:maj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10/11/2019</a:t>
            </a:fld>
            <a:endParaRPr lang="en-US" dirty="0"/>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38DFDC9-6E4B-4BF1-A110-B0C9AD903489}" type="datetimeFigureOut">
              <a:rPr lang="en-US" smtClean="0"/>
              <a:t>10/11/2019</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8E6C71B2-3899-495F-9AFF-770FBD0A9265}" type="slidenum">
              <a:rPr lang="en-US" smtClean="0"/>
              <a:t>‹#›</a:t>
            </a:fld>
            <a:endParaRPr lang="en-US" dirty="0"/>
          </a:p>
        </p:txBody>
      </p:sp>
    </p:spTree>
    <p:extLst>
      <p:ext uri="{BB962C8B-B14F-4D97-AF65-F5344CB8AC3E}">
        <p14:creationId xmlns:p14="http://schemas.microsoft.com/office/powerpoint/2010/main" val="1245182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38/sdata.2016.18"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108/JD-08-2018-013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oclc.org/research/publications/2019/context-from-data-reuser-point-of-view.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75" y="642938"/>
            <a:ext cx="5318125" cy="2990850"/>
          </a:xfrm>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413147EF-3021-45A5-9913-DFA74141326A}" type="slidenum">
              <a:rPr lang="en-US" smtClean="0"/>
              <a:t>2</a:t>
            </a:fld>
            <a:endParaRPr lang="en-US" dirty="0"/>
          </a:p>
        </p:txBody>
      </p:sp>
      <p:sp>
        <p:nvSpPr>
          <p:cNvPr id="5" name="Footer Placeholder 4">
            <a:extLst>
              <a:ext uri="{FF2B5EF4-FFF2-40B4-BE49-F238E27FC236}">
                <a16:creationId xmlns:a16="http://schemas.microsoft.com/office/drawing/2014/main" id="{7597B757-B313-4E78-A352-462FE9AD645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64582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63b473bb39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63b473bb39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3b473bb39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3b473bb39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63b473bb39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63b473bb39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3b473bb39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3b473bb39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We’ve also had the opportunity to work with a great group of students, faculty, researchers, and fellows that I can’t say enough good things about when it comes to their contributions as team members and collaborators. </a:t>
            </a:r>
          </a:p>
        </p:txBody>
      </p:sp>
      <p:sp>
        <p:nvSpPr>
          <p:cNvPr id="4" name="Slide Number Placeholder 3"/>
          <p:cNvSpPr>
            <a:spLocks noGrp="1"/>
          </p:cNvSpPr>
          <p:nvPr>
            <p:ph type="sldNum" sz="quarter" idx="10"/>
          </p:nvPr>
        </p:nvSpPr>
        <p:spPr/>
        <p:txBody>
          <a:bodyPr/>
          <a:lstStyle/>
          <a:p>
            <a:fld id="{A035E6FC-CCC7-F34C-83D9-78C7523946F2}" type="slidenum">
              <a:rPr lang="en-US" smtClean="0"/>
              <a:t>15</a:t>
            </a:fld>
            <a:endParaRPr lang="en-US" dirty="0"/>
          </a:p>
        </p:txBody>
      </p:sp>
    </p:spTree>
    <p:extLst>
      <p:ext uri="{BB962C8B-B14F-4D97-AF65-F5344CB8AC3E}">
        <p14:creationId xmlns:p14="http://schemas.microsoft.com/office/powerpoint/2010/main" val="1106168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3b473bb39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3b473bb3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Thanks Ixchel! I’m the director of the DRUM at Minnesota. We have been a fully curated data repository since 2015. But today I’m also representing a larger group of data curation experts, as PI of the DCN. </a:t>
            </a:r>
          </a:p>
          <a:p>
            <a:pPr marL="0" lvl="0" indent="0" algn="l" rtl="0">
              <a:spcBef>
                <a:spcPts val="0"/>
              </a:spcBef>
              <a:spcAft>
                <a:spcPts val="0"/>
              </a:spcAft>
              <a:buNone/>
            </a:pPr>
            <a:r>
              <a:rPr lang="en-US" dirty="0"/>
              <a:t>Each of the data repositories represented in the DCN receive a wide range of datasets from neuroscience to entomology data and in all file types/formats (such as Python files or 3d Images). We cant each hire curators skilled in all those various types. So, with our network, funded by the Sloan foundation, we have a platform to connect data curators across our institutions who are most skilled in these specialized data types to curate the data regardless of their final repository destination. </a:t>
            </a:r>
            <a:endParaRPr dirty="0"/>
          </a:p>
        </p:txBody>
      </p:sp>
    </p:spTree>
    <p:extLst>
      <p:ext uri="{BB962C8B-B14F-4D97-AF65-F5344CB8AC3E}">
        <p14:creationId xmlns:p14="http://schemas.microsoft.com/office/powerpoint/2010/main" val="913883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DCN exists as a seamless “human layer” in the local repository stack. Each partner institution receives their own data and archives it locally. They decide what to accept and when to send to the DCN for curation. They also provide repository services of storage, preservation. </a:t>
            </a:r>
          </a:p>
        </p:txBody>
      </p:sp>
      <p:sp>
        <p:nvSpPr>
          <p:cNvPr id="4" name="Slide Number Placeholder 3"/>
          <p:cNvSpPr>
            <a:spLocks noGrp="1"/>
          </p:cNvSpPr>
          <p:nvPr>
            <p:ph type="sldNum" sz="quarter" idx="5"/>
          </p:nvPr>
        </p:nvSpPr>
        <p:spPr/>
        <p:txBody>
          <a:bodyPr/>
          <a:lstStyle/>
          <a:p>
            <a:fld id="{8E6C71B2-3899-495F-9AFF-770FBD0A9265}" type="slidenum">
              <a:rPr lang="en-US" smtClean="0"/>
              <a:t>18</a:t>
            </a:fld>
            <a:endParaRPr lang="en-US" dirty="0"/>
          </a:p>
        </p:txBody>
      </p:sp>
    </p:spTree>
    <p:extLst>
      <p:ext uri="{BB962C8B-B14F-4D97-AF65-F5344CB8AC3E}">
        <p14:creationId xmlns:p14="http://schemas.microsoft.com/office/powerpoint/2010/main" val="3499433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once a dataset is submitted to the DCN, our coordinator reviews the contents and assigns to one of our curators for review. Curators apply a standard set of procedures, called CURATE steps, that were the result of our research into the most important, or minimum levels of curation needed for any given dataset. Then it goes back to the local IR for publication and long-term preservation and access.</a:t>
            </a:r>
          </a:p>
        </p:txBody>
      </p:sp>
      <p:sp>
        <p:nvSpPr>
          <p:cNvPr id="4" name="Slide Number Placeholder 3"/>
          <p:cNvSpPr>
            <a:spLocks noGrp="1"/>
          </p:cNvSpPr>
          <p:nvPr>
            <p:ph type="sldNum" sz="quarter" idx="5"/>
          </p:nvPr>
        </p:nvSpPr>
        <p:spPr/>
        <p:txBody>
          <a:bodyPr/>
          <a:lstStyle/>
          <a:p>
            <a:fld id="{8E6C71B2-3899-495F-9AFF-770FBD0A9265}" type="slidenum">
              <a:rPr lang="en-US" smtClean="0"/>
              <a:t>19</a:t>
            </a:fld>
            <a:endParaRPr lang="en-US" dirty="0"/>
          </a:p>
        </p:txBody>
      </p:sp>
    </p:spTree>
    <p:extLst>
      <p:ext uri="{BB962C8B-B14F-4D97-AF65-F5344CB8AC3E}">
        <p14:creationId xmlns:p14="http://schemas.microsoft.com/office/powerpoint/2010/main" val="682815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 this because we think that data curation adds value to the data. The practices and skills that we apply are based in archival theory and facilitate data discovery, retrieval, and ensure that the data are FAIR. Curation activities include reviewing data for completeness and applying quality assurance measures, while making decisions and taking actions that impact the overall usefulness of data over time.</a:t>
            </a:r>
          </a:p>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20</a:t>
            </a:fld>
            <a:endParaRPr lang="en-US" dirty="0"/>
          </a:p>
        </p:txBody>
      </p:sp>
    </p:spTree>
    <p:extLst>
      <p:ext uri="{BB962C8B-B14F-4D97-AF65-F5344CB8AC3E}">
        <p14:creationId xmlns:p14="http://schemas.microsoft.com/office/powerpoint/2010/main" val="2716714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3b473bb39_2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DCN began in 2016 with 6 institutions. We started with a very important research question: what are the most impactful actions that curators might take and result in more usable data. We did this by running curation pilots, surveying data repositories nationwide, and hosting a series of research focus groups to better align our practices around their needs. </a:t>
            </a:r>
          </a:p>
          <a:p>
            <a:pPr marL="0" lvl="0" indent="0" algn="l" rtl="0">
              <a:spcBef>
                <a:spcPts val="0"/>
              </a:spcBef>
              <a:spcAft>
                <a:spcPts val="0"/>
              </a:spcAft>
              <a:buNone/>
            </a:pPr>
            <a:endParaRPr dirty="0"/>
          </a:p>
        </p:txBody>
      </p:sp>
      <p:sp>
        <p:nvSpPr>
          <p:cNvPr id="218" name="Google Shape;218;g63b473bb39_2_177: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4757f20a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64757f20a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Wilkinson, M. D., Dumontier, M., Aalbersberg, Ij. J., Appleton, G., Axton, M., Baak, A., … Mons, B. (2016). The FAIR Guiding Principles for scientific data management and stewardship. </a:t>
            </a:r>
            <a:r>
              <a:rPr kumimoji="0" lang="en-US" sz="1200" b="0" i="1" u="none" strike="noStrike" kern="1200" cap="none" spc="0" normalizeH="0" baseline="0" noProof="0" dirty="0">
                <a:ln>
                  <a:noFill/>
                </a:ln>
                <a:solidFill>
                  <a:srgbClr val="000000"/>
                </a:solidFill>
                <a:effectLst/>
                <a:uLnTx/>
                <a:uFillTx/>
                <a:latin typeface="Arial"/>
                <a:ea typeface="+mn-ea"/>
                <a:cs typeface="+mn-cs"/>
              </a:rPr>
              <a:t>Scientific Data</a:t>
            </a:r>
            <a:r>
              <a:rPr kumimoji="0" lang="en-US" sz="1200" b="0" i="0" u="none" strike="noStrike" kern="1200" cap="none" spc="0" normalizeH="0" baseline="0" noProof="0" dirty="0">
                <a:ln>
                  <a:noFill/>
                </a:ln>
                <a:solidFill>
                  <a:srgbClr val="000000"/>
                </a:solidFill>
                <a:effectLst/>
                <a:uLnTx/>
                <a:uFillTx/>
                <a:latin typeface="Arial"/>
                <a:ea typeface="+mn-ea"/>
                <a:cs typeface="+mn-cs"/>
              </a:rPr>
              <a:t>, </a:t>
            </a:r>
            <a:r>
              <a:rPr kumimoji="0" lang="en-US" sz="1200" b="0" i="1" u="none" strike="noStrike" kern="1200" cap="none" spc="0" normalizeH="0" baseline="0" noProof="0" dirty="0">
                <a:ln>
                  <a:noFill/>
                </a:ln>
                <a:solidFill>
                  <a:srgbClr val="000000"/>
                </a:solidFill>
                <a:effectLst/>
                <a:uLnTx/>
                <a:uFillTx/>
                <a:latin typeface="Arial"/>
                <a:ea typeface="+mn-ea"/>
                <a:cs typeface="+mn-cs"/>
              </a:rPr>
              <a:t>3</a:t>
            </a:r>
            <a:r>
              <a:rPr kumimoji="0" lang="en-US" sz="1200" b="0" i="0" u="none" strike="noStrike" kern="1200" cap="none" spc="0" normalizeH="0" baseline="0" noProof="0" dirty="0">
                <a:ln>
                  <a:noFill/>
                </a:ln>
                <a:solidFill>
                  <a:srgbClr val="000000"/>
                </a:solidFill>
                <a:effectLst/>
                <a:uLnTx/>
                <a:uFillTx/>
                <a:latin typeface="Arial"/>
                <a:ea typeface="+mn-ea"/>
                <a:cs typeface="+mn-cs"/>
              </a:rPr>
              <a:t>, 160018. </a:t>
            </a:r>
            <a:r>
              <a:rPr kumimoji="0" lang="en-US" sz="1200" b="0" i="0" u="sng" strike="noStrike" kern="1200" cap="none" spc="0" normalizeH="0" baseline="0" noProof="0" dirty="0">
                <a:ln>
                  <a:noFill/>
                </a:ln>
                <a:solidFill>
                  <a:srgbClr val="000000"/>
                </a:solidFill>
                <a:effectLst/>
                <a:uLnTx/>
                <a:uFillTx/>
                <a:latin typeface="Arial"/>
                <a:ea typeface="+mn-ea"/>
                <a:cs typeface="+mn-cs"/>
                <a:hlinkClick r:id="rId3"/>
              </a:rPr>
              <a:t>https://doi.org/10.1038/sdata.2016.18</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tell you a little about those focus groups. First we identified a set of 47 data curation activities that were happening at various repositories. After sharing those definitions with researchers we asked them to rate each activity on a scale of 1-5 for importance. We did this in 6 different focus groups across 6 academic institutions. </a:t>
            </a:r>
          </a:p>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22</a:t>
            </a:fld>
            <a:endParaRPr lang="en-US" dirty="0"/>
          </a:p>
        </p:txBody>
      </p:sp>
    </p:spTree>
    <p:extLst>
      <p:ext uri="{BB962C8B-B14F-4D97-AF65-F5344CB8AC3E}">
        <p14:creationId xmlns:p14="http://schemas.microsoft.com/office/powerpoint/2010/main" val="3283310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were mostly positive in terms of how important the data curation activities were to our researchers with an average importance of 3.7 out of 5 for the 47 areas we tested. </a:t>
            </a:r>
          </a:p>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23</a:t>
            </a:fld>
            <a:endParaRPr lang="en-US" dirty="0"/>
          </a:p>
        </p:txBody>
      </p:sp>
    </p:spTree>
    <p:extLst>
      <p:ext uri="{BB962C8B-B14F-4D97-AF65-F5344CB8AC3E}">
        <p14:creationId xmlns:p14="http://schemas.microsoft.com/office/powerpoint/2010/main" val="2233817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is interesting is if you look at the most important activities, the things researchers really care about and break this out to what was happening or not for their data. </a:t>
            </a:r>
          </a:p>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24</a:t>
            </a:fld>
            <a:endParaRPr lang="en-US" dirty="0"/>
          </a:p>
        </p:txBody>
      </p:sp>
    </p:spTree>
    <p:extLst>
      <p:ext uri="{BB962C8B-B14F-4D97-AF65-F5344CB8AC3E}">
        <p14:creationId xmlns:p14="http://schemas.microsoft.com/office/powerpoint/2010/main" val="3397254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see that there were several areas that are of great importance, but were not happening for the majority of our researchers, like DOIs for data, auditing files for completeness, or contextualizing the data within a larger body of work. Here we saw opportunities for the DCN to provide new value add services. </a:t>
            </a:r>
          </a:p>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25</a:t>
            </a:fld>
            <a:endParaRPr lang="en-US" dirty="0"/>
          </a:p>
        </p:txBody>
      </p:sp>
    </p:spTree>
    <p:extLst>
      <p:ext uri="{BB962C8B-B14F-4D97-AF65-F5344CB8AC3E}">
        <p14:creationId xmlns:p14="http://schemas.microsoft.com/office/powerpoint/2010/main" val="253400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there were several very important activities that did happen for their data, but researchers were not satisfied with the results. Here we saw an opportunity for the DCN to provide stronger services to assist with documentation, quality assurance, data visualization, and file format transformation. </a:t>
            </a:r>
          </a:p>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26</a:t>
            </a:fld>
            <a:endParaRPr lang="en-US" dirty="0"/>
          </a:p>
        </p:txBody>
      </p:sp>
    </p:spTree>
    <p:extLst>
      <p:ext uri="{BB962C8B-B14F-4D97-AF65-F5344CB8AC3E}">
        <p14:creationId xmlns:p14="http://schemas.microsoft.com/office/powerpoint/2010/main" val="1171411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3b473bb39_2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these data in hand, we launched our implementation phase in 2018 with 8 partners and after 6 months of prep and training, we got the network up and running fully in January 2019! Today we are curated data across the DCN partner institutions which has….</a:t>
            </a:r>
          </a:p>
          <a:p>
            <a:pPr marL="0" lvl="0" indent="0" algn="l" rtl="0">
              <a:spcBef>
                <a:spcPts val="0"/>
              </a:spcBef>
              <a:spcAft>
                <a:spcPts val="0"/>
              </a:spcAft>
              <a:buNone/>
            </a:pPr>
            <a:endParaRPr dirty="0"/>
          </a:p>
        </p:txBody>
      </p:sp>
      <p:sp>
        <p:nvSpPr>
          <p:cNvPr id="218" name="Google Shape;218;g63b473bb39_2_177: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4798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3b473bb39_2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…grown to include 2 new partners continuing our sustainability goals of slowing expanding our ability to curate a wider variety of data. And today over 50 datasets have gone through the workflow and are expanding each month.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launching the DCN, we continue to adjust our workflow and best practices based on the experts in the network. Each year we hold an annual in person training event for data curators in the DCN. And in order to share our training and skill development with a broader librarian audience we have an IMLS grant led by Cynthia Hudson Vitale at Penn State, that will enable us to reach over 150 librarians with our specialized data curation workshop.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also teaching workshops for curators external to the DCN with a grant from the IMLS that will allow our standardized training to reach over 150 people. Let me show you what that looks like…</a:t>
            </a:r>
          </a:p>
          <a:p>
            <a:pPr marL="0" lvl="0" indent="0" algn="l" rtl="0">
              <a:spcBef>
                <a:spcPts val="0"/>
              </a:spcBef>
              <a:spcAft>
                <a:spcPts val="0"/>
              </a:spcAft>
              <a:buNone/>
            </a:pPr>
            <a:endParaRPr dirty="0"/>
          </a:p>
        </p:txBody>
      </p:sp>
      <p:sp>
        <p:nvSpPr>
          <p:cNvPr id="218" name="Google Shape;218;g63b473bb39_2_177: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11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3b473bb39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3b473bb3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where we teach our CURATE steps.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67712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3b473bb39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3b473bb3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step has its own checklist accompanying the step to represent actions that any generic dataset might need, but for specific file types (GIS, Python files) these steps might go beyond the generic. For these, we have….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96064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63b473bb39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63b473bb3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“Data curation primers” these are the outputs from our workshops, we have published one round of primers and will publish at least two more before the grant is finished. Here, attendees from the workshop, after received general training in the CURATE steps where they apply these to 5 different data types, are challenged to research and document how one might curate a more specialized format, such as Jypiter notebooks, like this one here. Then the result is published as a GIThub object that can be updated and edited over time.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take a closer look at the CURATE steps and think about how they relate to the research Ixchel presented earlier.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96519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2a7f5111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2a7f5111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spcBef>
                <a:spcPts val="0"/>
              </a:spcBef>
              <a:spcAft>
                <a:spcPts val="1200"/>
              </a:spcAft>
              <a:buNone/>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105 Data Reusers </a:t>
            </a:r>
          </a:p>
          <a:p>
            <a:pPr marL="171450" lvl="0" indent="-171450" algn="l" rtl="0">
              <a:spcBef>
                <a:spcPts val="1600"/>
              </a:spcBef>
              <a:spcAft>
                <a:spcPts val="0"/>
              </a:spcAft>
              <a:buFont typeface="Arial" panose="020B0604020202020204" pitchFamily="34" charset="0"/>
              <a:buChar char="•"/>
            </a:pPr>
            <a:r>
              <a:rPr lang="en-US" dirty="0"/>
              <a:t>43 quantitative social scientists</a:t>
            </a:r>
          </a:p>
          <a:p>
            <a:pPr marL="628650" lvl="1" indent="-171450" algn="l" rtl="0">
              <a:spcBef>
                <a:spcPts val="1600"/>
              </a:spcBef>
              <a:spcAft>
                <a:spcPts val="0"/>
              </a:spcAft>
              <a:buFont typeface="Arial" panose="020B0604020202020204" pitchFamily="34" charset="0"/>
              <a:buChar char="•"/>
            </a:pPr>
            <a:r>
              <a:rPr lang="en-US" dirty="0"/>
              <a:t>21 experts, 22 novices</a:t>
            </a:r>
          </a:p>
          <a:p>
            <a:pPr marL="171450" lvl="0" indent="-171450" algn="l" rtl="0">
              <a:spcBef>
                <a:spcPts val="1600"/>
              </a:spcBef>
              <a:spcAft>
                <a:spcPts val="0"/>
              </a:spcAft>
              <a:buFont typeface="Arial" panose="020B0604020202020204" pitchFamily="34" charset="0"/>
              <a:buChar char="•"/>
            </a:pPr>
            <a:r>
              <a:rPr lang="en-US" dirty="0"/>
              <a:t>22 archaeologists </a:t>
            </a:r>
          </a:p>
          <a:p>
            <a:pPr marL="171450" lvl="0" indent="-171450" algn="l" rtl="0">
              <a:spcBef>
                <a:spcPts val="1600"/>
              </a:spcBef>
              <a:spcAft>
                <a:spcPts val="0"/>
              </a:spcAft>
              <a:buFont typeface="Arial" panose="020B0604020202020204" pitchFamily="34" charset="0"/>
              <a:buChar char="•"/>
            </a:pPr>
            <a:r>
              <a:rPr lang="en-US" dirty="0"/>
              <a:t>40 zoologists </a:t>
            </a:r>
          </a:p>
          <a:p>
            <a:pPr marL="628650" lvl="1" indent="-171450">
              <a:spcBef>
                <a:spcPts val="1600"/>
              </a:spcBef>
              <a:spcAft>
                <a:spcPts val="1600"/>
              </a:spcAft>
              <a:buFont typeface="Arial" panose="020B0604020202020204" pitchFamily="34" charset="0"/>
              <a:buChar char="•"/>
            </a:pPr>
            <a:r>
              <a:rPr lang="en-US" dirty="0"/>
              <a:t>27 interviewed, 13 observed in museums</a:t>
            </a:r>
            <a:endParaRPr dirty="0"/>
          </a:p>
        </p:txBody>
      </p:sp>
    </p:spTree>
    <p:extLst>
      <p:ext uri="{BB962C8B-B14F-4D97-AF65-F5344CB8AC3E}">
        <p14:creationId xmlns:p14="http://schemas.microsoft.com/office/powerpoint/2010/main" val="203131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32</a:t>
            </a:fld>
            <a:endParaRPr lang="en-US" dirty="0"/>
          </a:p>
        </p:txBody>
      </p:sp>
    </p:spTree>
    <p:extLst>
      <p:ext uri="{BB962C8B-B14F-4D97-AF65-F5344CB8AC3E}">
        <p14:creationId xmlns:p14="http://schemas.microsoft.com/office/powerpoint/2010/main" val="384504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33</a:t>
            </a:fld>
            <a:endParaRPr lang="en-US" dirty="0"/>
          </a:p>
        </p:txBody>
      </p:sp>
    </p:spTree>
    <p:extLst>
      <p:ext uri="{BB962C8B-B14F-4D97-AF65-F5344CB8AC3E}">
        <p14:creationId xmlns:p14="http://schemas.microsoft.com/office/powerpoint/2010/main" val="15866691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35</a:t>
            </a:fld>
            <a:endParaRPr lang="en-US" dirty="0"/>
          </a:p>
        </p:txBody>
      </p:sp>
    </p:spTree>
    <p:extLst>
      <p:ext uri="{BB962C8B-B14F-4D97-AF65-F5344CB8AC3E}">
        <p14:creationId xmlns:p14="http://schemas.microsoft.com/office/powerpoint/2010/main" val="41445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6C71B2-3899-495F-9AFF-770FBD0A9265}" type="slidenum">
              <a:rPr lang="en-US" smtClean="0"/>
              <a:t>38</a:t>
            </a:fld>
            <a:endParaRPr lang="en-US" dirty="0"/>
          </a:p>
        </p:txBody>
      </p:sp>
    </p:spTree>
    <p:extLst>
      <p:ext uri="{BB962C8B-B14F-4D97-AF65-F5344CB8AC3E}">
        <p14:creationId xmlns:p14="http://schemas.microsoft.com/office/powerpoint/2010/main" val="3104666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2a7f5111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62a7f5111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a:spcBef>
                <a:spcPts val="24"/>
              </a:spcBef>
              <a:buSzPts val="1800"/>
              <a:buFont typeface="Arial" panose="020B0604020202020204" pitchFamily="34" charset="0"/>
              <a:buChar char="•"/>
            </a:pPr>
            <a:r>
              <a:rPr lang="en-US" sz="1400" dirty="0"/>
              <a:t>Over 50 datasets curated by the DCN since January 1, 2019. Collectively we have curated </a:t>
            </a:r>
          </a:p>
          <a:p>
            <a:pPr marL="457200">
              <a:spcBef>
                <a:spcPts val="24"/>
              </a:spcBef>
              <a:buSzPts val="1800"/>
              <a:buFont typeface="Arial" panose="020B0604020202020204" pitchFamily="34" charset="0"/>
              <a:buChar char="•"/>
            </a:pPr>
            <a:r>
              <a:rPr lang="en-US" sz="1400" dirty="0"/>
              <a:t>Pragmatic approach</a:t>
            </a:r>
          </a:p>
          <a:p>
            <a:pPr marL="939800" lvl="1" indent="-342900">
              <a:spcBef>
                <a:spcPts val="24"/>
              </a:spcBef>
              <a:buSzPts val="1400"/>
              <a:buFont typeface="Arial" panose="020B0604020202020204" pitchFamily="34" charset="0"/>
              <a:buChar char="•"/>
            </a:pPr>
            <a:r>
              <a:rPr lang="en-US" sz="1400" dirty="0"/>
              <a:t>Context for reuse is often missing</a:t>
            </a:r>
          </a:p>
          <a:p>
            <a:pPr marL="939800" lvl="1" indent="-342900">
              <a:spcBef>
                <a:spcPts val="24"/>
              </a:spcBef>
              <a:buSzPts val="1400"/>
              <a:buFont typeface="Arial" panose="020B0604020202020204" pitchFamily="34" charset="0"/>
              <a:buChar char="•"/>
            </a:pPr>
            <a:r>
              <a:rPr lang="en-US" sz="1400" dirty="0"/>
              <a:t>Curators are unable to create a perfect dataset</a:t>
            </a:r>
          </a:p>
          <a:p>
            <a:pPr marL="939800" lvl="1" indent="-342900">
              <a:spcBef>
                <a:spcPts val="24"/>
              </a:spcBef>
              <a:buSzPts val="1400"/>
              <a:buFont typeface="Arial" panose="020B0604020202020204" pitchFamily="34" charset="0"/>
              <a:buChar char="•"/>
            </a:pPr>
            <a:r>
              <a:rPr lang="en-US" sz="1400" dirty="0"/>
              <a:t>Ideal world: Curators should be working up front on the data collection</a:t>
            </a:r>
          </a:p>
          <a:p>
            <a:pPr marL="939800" lvl="1" indent="-342900">
              <a:spcBef>
                <a:spcPts val="24"/>
              </a:spcBef>
              <a:buSzPts val="1400"/>
              <a:buFont typeface="Arial" panose="020B0604020202020204" pitchFamily="34" charset="0"/>
              <a:buChar char="•"/>
            </a:pPr>
            <a:r>
              <a:rPr lang="en-US" sz="1400" dirty="0"/>
              <a:t>We understand how people will use the data</a:t>
            </a:r>
            <a:br>
              <a:rPr lang="en-US" sz="1400" dirty="0"/>
            </a:br>
            <a:endParaRPr lang="en-US" sz="1400" dirty="0"/>
          </a:p>
          <a:p>
            <a:pPr marL="457200">
              <a:spcBef>
                <a:spcPts val="24"/>
              </a:spcBef>
              <a:buSzPts val="1800"/>
              <a:buFont typeface="Arial" panose="020B0604020202020204" pitchFamily="34" charset="0"/>
              <a:buChar char="•"/>
            </a:pPr>
            <a:r>
              <a:rPr lang="en-US" sz="1400" dirty="0"/>
              <a:t>Once producers go through the process, they submit better data</a:t>
            </a:r>
          </a:p>
          <a:p>
            <a:pPr marL="457200">
              <a:spcBef>
                <a:spcPts val="24"/>
              </a:spcBef>
              <a:buSzPts val="1800"/>
              <a:buFont typeface="Arial" panose="020B0604020202020204" pitchFamily="34" charset="0"/>
              <a:buChar char="•"/>
            </a:pPr>
            <a:r>
              <a:rPr lang="en-US" sz="1400" dirty="0"/>
              <a:t>FAIR? Repositories aim to make data FAIR but curators test/prove it!</a:t>
            </a:r>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63b473bb3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63b473bb3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9815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None/>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p:txBody>
      </p:sp>
      <p:sp>
        <p:nvSpPr>
          <p:cNvPr id="4" name="Slide Number Placeholder 3"/>
          <p:cNvSpPr>
            <a:spLocks noGrp="1"/>
          </p:cNvSpPr>
          <p:nvPr>
            <p:ph type="sldNum" sz="quarter" idx="5"/>
          </p:nvPr>
        </p:nvSpPr>
        <p:spPr/>
        <p:txBody>
          <a:bodyPr/>
          <a:lstStyle/>
          <a:p>
            <a:fld id="{8E6C71B2-3899-495F-9AFF-770FBD0A9265}" type="slidenum">
              <a:rPr lang="en-US" smtClean="0"/>
              <a:t>5</a:t>
            </a:fld>
            <a:endParaRPr lang="en-US" dirty="0"/>
          </a:p>
        </p:txBody>
      </p:sp>
    </p:spTree>
    <p:extLst>
      <p:ext uri="{BB962C8B-B14F-4D97-AF65-F5344CB8AC3E}">
        <p14:creationId xmlns:p14="http://schemas.microsoft.com/office/powerpoint/2010/main" val="938716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None/>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p:txBody>
      </p:sp>
      <p:sp>
        <p:nvSpPr>
          <p:cNvPr id="4" name="Slide Number Placeholder 3"/>
          <p:cNvSpPr>
            <a:spLocks noGrp="1"/>
          </p:cNvSpPr>
          <p:nvPr>
            <p:ph type="sldNum" sz="quarter" idx="5"/>
          </p:nvPr>
        </p:nvSpPr>
        <p:spPr/>
        <p:txBody>
          <a:bodyPr/>
          <a:lstStyle/>
          <a:p>
            <a:fld id="{8E6C71B2-3899-495F-9AFF-770FBD0A9265}" type="slidenum">
              <a:rPr lang="en-US" smtClean="0"/>
              <a:t>6</a:t>
            </a:fld>
            <a:endParaRPr lang="en-US" dirty="0"/>
          </a:p>
        </p:txBody>
      </p:sp>
    </p:spTree>
    <p:extLst>
      <p:ext uri="{BB962C8B-B14F-4D97-AF65-F5344CB8AC3E}">
        <p14:creationId xmlns:p14="http://schemas.microsoft.com/office/powerpoint/2010/main" val="2874395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63a90456b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63a90456b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3b473bb3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3b473bb3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3b473bb39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3b473bb39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3b473bb39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63b473bb39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Faniel, I., Frank, R. and Yakel, E. (2019). Context from the data reuser’s point of view. </a:t>
            </a:r>
            <a:r>
              <a:rPr lang="en-US" sz="1200" i="1" dirty="0"/>
              <a:t>Journal of Documentation, 75</a:t>
            </a:r>
            <a:r>
              <a:rPr lang="en-US" sz="1200" dirty="0"/>
              <a:t>(6), 1274-1297. </a:t>
            </a:r>
            <a:r>
              <a:rPr lang="en-US" sz="1200" dirty="0">
                <a:hlinkClick r:id="rId3"/>
              </a:rPr>
              <a:t>https://doi.org/10.1108/JD-08-2018-0133</a:t>
            </a:r>
            <a:r>
              <a:rPr lang="en-US" sz="1200" dirty="0"/>
              <a:t>. Post-print: </a:t>
            </a:r>
            <a:r>
              <a:rPr lang="en-US" sz="1200" dirty="0">
                <a:hlinkClick r:id="rId4"/>
              </a:rPr>
              <a:t>https://www.oclc.org/research/publications/2019/context-from-data-reuser-point-of-view.html</a:t>
            </a:r>
            <a:r>
              <a:rPr lang="en-US" sz="1200" dirty="0"/>
              <a:t>.</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emf"/><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3.tiff"/><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14" name="Graphic 13">
            <a:extLst>
              <a:ext uri="{FF2B5EF4-FFF2-40B4-BE49-F238E27FC236}">
                <a16:creationId xmlns:a16="http://schemas.microsoft.com/office/drawing/2014/main" id="{7FA8C7F2-3203-4FEE-A247-159BD17093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12433" y="4833387"/>
            <a:ext cx="687170" cy="186731"/>
          </a:xfrm>
          <a:prstGeom prst="rect">
            <a:avLst/>
          </a:prstGeom>
        </p:spPr>
      </p:pic>
      <p:pic>
        <p:nvPicPr>
          <p:cNvPr id="21" name="Picture 2">
            <a:extLst>
              <a:ext uri="{FF2B5EF4-FFF2-40B4-BE49-F238E27FC236}">
                <a16:creationId xmlns:a16="http://schemas.microsoft.com/office/drawing/2014/main" id="{BBA903B2-4640-454F-95AB-D8A2ADB298BE}"/>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3333"/>
          <a:stretch/>
        </p:blipFill>
        <p:spPr bwMode="auto">
          <a:xfrm>
            <a:off x="6770757" y="4768417"/>
            <a:ext cx="1468143" cy="3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id="{1CF81348-45CA-429D-AA98-B2FA2DCBDD92}"/>
              </a:ext>
            </a:extLst>
          </p:cNvPr>
          <p:cNvPicPr>
            <a:picLocks noChangeAspect="1"/>
          </p:cNvPicPr>
          <p:nvPr userDrawn="1"/>
        </p:nvPicPr>
        <p:blipFill>
          <a:blip r:embed="rId7"/>
          <a:stretch>
            <a:fillRect/>
          </a:stretch>
        </p:blipFill>
        <p:spPr>
          <a:xfrm>
            <a:off x="4484604" y="4840330"/>
            <a:ext cx="1381053" cy="172545"/>
          </a:xfrm>
          <a:prstGeom prst="rect">
            <a:avLst/>
          </a:prstGeom>
        </p:spPr>
      </p:pic>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5ADFE54A-866E-40AD-8336-BCC18B369539}"/>
              </a:ext>
            </a:extLst>
          </p:cNvPr>
          <p:cNvPicPr>
            <a:picLocks noChangeAspect="1"/>
          </p:cNvPicPr>
          <p:nvPr userDrawn="1"/>
        </p:nvPicPr>
        <p:blipFill rotWithShape="1">
          <a:blip r:embed="rId4"/>
          <a:srcRect t="21069" b="40189"/>
          <a:stretch/>
        </p:blipFill>
        <p:spPr>
          <a:xfrm>
            <a:off x="6751320" y="4758193"/>
            <a:ext cx="1354454" cy="262372"/>
          </a:xfrm>
          <a:prstGeom prst="rect">
            <a:avLst/>
          </a:prstGeom>
        </p:spPr>
      </p:pic>
      <p:pic>
        <p:nvPicPr>
          <p:cNvPr id="12" name="Picture 11">
            <a:extLst>
              <a:ext uri="{FF2B5EF4-FFF2-40B4-BE49-F238E27FC236}">
                <a16:creationId xmlns:a16="http://schemas.microsoft.com/office/drawing/2014/main" id="{FD9410CF-E9D1-40AF-BE7C-789028D731D8}"/>
              </a:ext>
            </a:extLst>
          </p:cNvPr>
          <p:cNvPicPr>
            <a:picLocks noChangeAspect="1"/>
          </p:cNvPicPr>
          <p:nvPr userDrawn="1"/>
        </p:nvPicPr>
        <p:blipFill>
          <a:blip r:embed="rId5"/>
          <a:stretch>
            <a:fillRect/>
          </a:stretch>
        </p:blipFill>
        <p:spPr>
          <a:xfrm>
            <a:off x="4815035" y="4760705"/>
            <a:ext cx="1805136" cy="240685"/>
          </a:xfrm>
          <a:prstGeom prst="rect">
            <a:avLst/>
          </a:prstGeom>
        </p:spPr>
      </p:pic>
      <p:pic>
        <p:nvPicPr>
          <p:cNvPr id="13" name="Picture 12" descr="A close up of a sign&#10;&#10;Description automatically generated">
            <a:extLst>
              <a:ext uri="{FF2B5EF4-FFF2-40B4-BE49-F238E27FC236}">
                <a16:creationId xmlns:a16="http://schemas.microsoft.com/office/drawing/2014/main" id="{E0E68E24-2373-426E-A442-248F427951AB}"/>
              </a:ext>
            </a:extLst>
          </p:cNvPr>
          <p:cNvPicPr>
            <a:picLocks noChangeAspect="1"/>
          </p:cNvPicPr>
          <p:nvPr userDrawn="1"/>
        </p:nvPicPr>
        <p:blipFill>
          <a:blip r:embed="rId6"/>
          <a:stretch>
            <a:fillRect/>
          </a:stretch>
        </p:blipFill>
        <p:spPr>
          <a:xfrm>
            <a:off x="3030128" y="4794774"/>
            <a:ext cx="1653758" cy="206616"/>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6" y="3991096"/>
            <a:ext cx="8216894" cy="607721"/>
          </a:xfrm>
          <a:prstGeom prst="rect">
            <a:avLst/>
          </a:prstGeom>
        </p:spPr>
      </p:pic>
      <p:sp>
        <p:nvSpPr>
          <p:cNvPr id="7" name="Rectangle 6"/>
          <p:cNvSpPr/>
          <p:nvPr userDrawn="1"/>
        </p:nvSpPr>
        <p:spPr>
          <a:xfrm rot="16200000">
            <a:off x="477195" y="4148907"/>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userDrawn="1"/>
        </p:nvSpPr>
        <p:spPr>
          <a:xfrm>
            <a:off x="6" y="3991096"/>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4075128"/>
            <a:ext cx="87692" cy="317500"/>
          </a:xfrm>
          <a:prstGeom prst="rect">
            <a:avLst/>
          </a:prstGeom>
        </p:spPr>
      </p:pic>
      <p:pic>
        <p:nvPicPr>
          <p:cNvPr id="23" name="Picture 22"/>
          <p:cNvPicPr>
            <a:picLocks noChangeAspect="1"/>
          </p:cNvPicPr>
          <p:nvPr userDrawn="1"/>
        </p:nvPicPr>
        <p:blipFill>
          <a:blip r:embed="rId5"/>
          <a:stretch>
            <a:fillRect/>
          </a:stretch>
        </p:blipFill>
        <p:spPr>
          <a:xfrm>
            <a:off x="5784856" y="4191900"/>
            <a:ext cx="86105" cy="86105"/>
          </a:xfrm>
          <a:prstGeom prst="rect">
            <a:avLst/>
          </a:prstGeom>
        </p:spPr>
      </p:pic>
      <p:pic>
        <p:nvPicPr>
          <p:cNvPr id="20" name="Picture 19" descr="A close up of a logo&#10;&#10;Description automatically generated">
            <a:extLst>
              <a:ext uri="{FF2B5EF4-FFF2-40B4-BE49-F238E27FC236}">
                <a16:creationId xmlns:a16="http://schemas.microsoft.com/office/drawing/2014/main" id="{F0AF5B48-EDE5-4C1C-9DFA-F98D4EF1655C}"/>
              </a:ext>
            </a:extLst>
          </p:cNvPr>
          <p:cNvPicPr>
            <a:picLocks noChangeAspect="1"/>
          </p:cNvPicPr>
          <p:nvPr userDrawn="1"/>
        </p:nvPicPr>
        <p:blipFill rotWithShape="1">
          <a:blip r:embed="rId6"/>
          <a:srcRect t="21069" b="40189"/>
          <a:stretch/>
        </p:blipFill>
        <p:spPr>
          <a:xfrm>
            <a:off x="6751320" y="4758193"/>
            <a:ext cx="1354454" cy="262372"/>
          </a:xfrm>
          <a:prstGeom prst="rect">
            <a:avLst/>
          </a:prstGeom>
        </p:spPr>
      </p:pic>
      <p:pic>
        <p:nvPicPr>
          <p:cNvPr id="19" name="Picture 18">
            <a:extLst>
              <a:ext uri="{FF2B5EF4-FFF2-40B4-BE49-F238E27FC236}">
                <a16:creationId xmlns:a16="http://schemas.microsoft.com/office/drawing/2014/main" id="{9BCA04B2-8D32-4EF5-9B5A-2360AC67F104}"/>
              </a:ext>
            </a:extLst>
          </p:cNvPr>
          <p:cNvPicPr>
            <a:picLocks noChangeAspect="1"/>
          </p:cNvPicPr>
          <p:nvPr userDrawn="1"/>
        </p:nvPicPr>
        <p:blipFill>
          <a:blip r:embed="rId7"/>
          <a:stretch>
            <a:fillRect/>
          </a:stretch>
        </p:blipFill>
        <p:spPr>
          <a:xfrm>
            <a:off x="4815035" y="4760705"/>
            <a:ext cx="1805136" cy="240685"/>
          </a:xfrm>
          <a:prstGeom prst="rect">
            <a:avLst/>
          </a:prstGeom>
        </p:spPr>
      </p:pic>
      <p:sp>
        <p:nvSpPr>
          <p:cNvPr id="21" name="Text Placeholder 20">
            <a:extLst>
              <a:ext uri="{FF2B5EF4-FFF2-40B4-BE49-F238E27FC236}">
                <a16:creationId xmlns:a16="http://schemas.microsoft.com/office/drawing/2014/main" id="{FC1A3104-B789-4FCF-A4AE-9A38662F29A6}"/>
              </a:ext>
            </a:extLst>
          </p:cNvPr>
          <p:cNvSpPr>
            <a:spLocks noGrp="1"/>
          </p:cNvSpPr>
          <p:nvPr>
            <p:ph type="body" sz="quarter" idx="15" hasCustomPrompt="1"/>
          </p:nvPr>
        </p:nvSpPr>
        <p:spPr>
          <a:xfrm>
            <a:off x="4912535" y="2397797"/>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24" name="Text Placeholder 20">
            <a:extLst>
              <a:ext uri="{FF2B5EF4-FFF2-40B4-BE49-F238E27FC236}">
                <a16:creationId xmlns:a16="http://schemas.microsoft.com/office/drawing/2014/main" id="{7AA489FF-B828-4BE9-BEBB-8150C09E0E2B}"/>
              </a:ext>
            </a:extLst>
          </p:cNvPr>
          <p:cNvSpPr>
            <a:spLocks noGrp="1"/>
          </p:cNvSpPr>
          <p:nvPr>
            <p:ph type="body" sz="quarter" idx="16" hasCustomPrompt="1"/>
          </p:nvPr>
        </p:nvSpPr>
        <p:spPr>
          <a:xfrm>
            <a:off x="4912535"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25" name="Text Placeholder 20">
            <a:extLst>
              <a:ext uri="{FF2B5EF4-FFF2-40B4-BE49-F238E27FC236}">
                <a16:creationId xmlns:a16="http://schemas.microsoft.com/office/drawing/2014/main" id="{EF92817F-BDA2-4079-9A54-2BB48C6A4A38}"/>
              </a:ext>
            </a:extLst>
          </p:cNvPr>
          <p:cNvSpPr>
            <a:spLocks noGrp="1"/>
          </p:cNvSpPr>
          <p:nvPr>
            <p:ph type="body" sz="quarter" idx="17" hasCustomPrompt="1"/>
          </p:nvPr>
        </p:nvSpPr>
        <p:spPr>
          <a:xfrm>
            <a:off x="4912535" y="2695108"/>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pic>
        <p:nvPicPr>
          <p:cNvPr id="27" name="Picture 26" descr="A close up of a sign&#10;&#10;Description automatically generated">
            <a:extLst>
              <a:ext uri="{FF2B5EF4-FFF2-40B4-BE49-F238E27FC236}">
                <a16:creationId xmlns:a16="http://schemas.microsoft.com/office/drawing/2014/main" id="{18BF4E44-35A2-4496-8F0D-6DD12ACFCDBE}"/>
              </a:ext>
            </a:extLst>
          </p:cNvPr>
          <p:cNvPicPr>
            <a:picLocks noChangeAspect="1"/>
          </p:cNvPicPr>
          <p:nvPr userDrawn="1"/>
        </p:nvPicPr>
        <p:blipFill>
          <a:blip r:embed="rId8"/>
          <a:stretch>
            <a:fillRect/>
          </a:stretch>
        </p:blipFill>
        <p:spPr>
          <a:xfrm>
            <a:off x="3030128" y="4794774"/>
            <a:ext cx="1653758" cy="206616"/>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B0AC12-92BA-404A-8FB2-BD9B2B68A631}"/>
              </a:ext>
            </a:extLst>
          </p:cNvPr>
          <p:cNvSpPr>
            <a:spLocks noGrp="1"/>
          </p:cNvSpPr>
          <p:nvPr>
            <p:ph type="dt" sz="half" idx="10"/>
          </p:nvPr>
        </p:nvSpPr>
        <p:spPr/>
        <p:txBody>
          <a:bodyPr/>
          <a:lstStyle>
            <a:lvl1pPr>
              <a:defRPr/>
            </a:lvl1pPr>
          </a:lstStyle>
          <a:p>
            <a:pPr>
              <a:defRPr/>
            </a:pPr>
            <a:fld id="{A917B173-37EF-479F-886B-CE56CFBE9B08}" type="datetimeFigureOut">
              <a:rPr lang="en-US"/>
              <a:pPr>
                <a:defRPr/>
              </a:pPr>
              <a:t>10/11/2019</a:t>
            </a:fld>
            <a:endParaRPr lang="en-US" dirty="0"/>
          </a:p>
        </p:txBody>
      </p:sp>
      <p:sp>
        <p:nvSpPr>
          <p:cNvPr id="3" name="Footer Placeholder 4">
            <a:extLst>
              <a:ext uri="{FF2B5EF4-FFF2-40B4-BE49-F238E27FC236}">
                <a16:creationId xmlns:a16="http://schemas.microsoft.com/office/drawing/2014/main" id="{B3A1B4D1-9618-4DF8-AF73-D8DE8FE33EE2}"/>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A7113EA7-E07B-4979-A35A-0153B0B120B7}"/>
              </a:ext>
            </a:extLst>
          </p:cNvPr>
          <p:cNvSpPr>
            <a:spLocks noGrp="1"/>
          </p:cNvSpPr>
          <p:nvPr>
            <p:ph type="sldNum" sz="quarter" idx="12"/>
          </p:nvPr>
        </p:nvSpPr>
        <p:spPr/>
        <p:txBody>
          <a:bodyPr/>
          <a:lstStyle>
            <a:lvl1pPr>
              <a:defRPr/>
            </a:lvl1pPr>
          </a:lstStyle>
          <a:p>
            <a:pPr>
              <a:defRPr/>
            </a:pPr>
            <a:fld id="{1078D6B7-3732-4003-BB65-6BC628710975}" type="slidenum">
              <a:rPr lang="en-US"/>
              <a:pPr>
                <a:defRPr/>
              </a:pPr>
              <a:t>‹#›</a:t>
            </a:fld>
            <a:endParaRPr lang="en-US" dirty="0"/>
          </a:p>
        </p:txBody>
      </p:sp>
    </p:spTree>
    <p:extLst>
      <p:ext uri="{BB962C8B-B14F-4D97-AF65-F5344CB8AC3E}">
        <p14:creationId xmlns:p14="http://schemas.microsoft.com/office/powerpoint/2010/main" val="844675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D1870187-123F-4CD9-A838-003AFE9FF1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12433" y="4833387"/>
            <a:ext cx="687170" cy="186731"/>
          </a:xfrm>
          <a:prstGeom prst="rect">
            <a:avLst/>
          </a:prstGeom>
        </p:spPr>
      </p:pic>
      <p:pic>
        <p:nvPicPr>
          <p:cNvPr id="15" name="Picture 2">
            <a:extLst>
              <a:ext uri="{FF2B5EF4-FFF2-40B4-BE49-F238E27FC236}">
                <a16:creationId xmlns:a16="http://schemas.microsoft.com/office/drawing/2014/main" id="{1C0AD166-A15C-40BF-AECC-6685146A0D5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33333"/>
          <a:stretch/>
        </p:blipFill>
        <p:spPr bwMode="auto">
          <a:xfrm>
            <a:off x="6770757" y="4768417"/>
            <a:ext cx="1468143" cy="3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sign&#10;&#10;Description automatically generated">
            <a:extLst>
              <a:ext uri="{FF2B5EF4-FFF2-40B4-BE49-F238E27FC236}">
                <a16:creationId xmlns:a16="http://schemas.microsoft.com/office/drawing/2014/main" id="{F93DFC38-373D-4401-98E2-14BCC6FCA4EF}"/>
              </a:ext>
            </a:extLst>
          </p:cNvPr>
          <p:cNvPicPr>
            <a:picLocks noChangeAspect="1"/>
          </p:cNvPicPr>
          <p:nvPr userDrawn="1"/>
        </p:nvPicPr>
        <p:blipFill>
          <a:blip r:embed="rId6"/>
          <a:stretch>
            <a:fillRect/>
          </a:stretch>
        </p:blipFill>
        <p:spPr>
          <a:xfrm>
            <a:off x="4484604" y="4840330"/>
            <a:ext cx="1381053" cy="172545"/>
          </a:xfrm>
          <a:prstGeom prst="rect">
            <a:avLst/>
          </a:prstGeom>
        </p:spPr>
      </p:pic>
    </p:spTree>
    <p:extLst>
      <p:ext uri="{BB962C8B-B14F-4D97-AF65-F5344CB8AC3E}">
        <p14:creationId xmlns:p14="http://schemas.microsoft.com/office/powerpoint/2010/main" val="8710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eneral Slide">
  <p:cSld name="General Slide">
    <p:spTree>
      <p:nvGrpSpPr>
        <p:cNvPr id="1" name="Shape 94"/>
        <p:cNvGrpSpPr/>
        <p:nvPr/>
      </p:nvGrpSpPr>
      <p:grpSpPr>
        <a:xfrm>
          <a:off x="0" y="0"/>
          <a:ext cx="0" cy="0"/>
          <a:chOff x="0" y="0"/>
          <a:chExt cx="0" cy="0"/>
        </a:xfrm>
      </p:grpSpPr>
    </p:spTree>
    <p:extLst>
      <p:ext uri="{BB962C8B-B14F-4D97-AF65-F5344CB8AC3E}">
        <p14:creationId xmlns:p14="http://schemas.microsoft.com/office/powerpoint/2010/main" val="84850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dirty="0"/>
              <a:t>Click icon to add picture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dirty="0"/>
              <a:t>Click icon to add picture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r>
              <a:rPr lang="en-US" dirty="0"/>
              <a:t>Click icon to add picture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Graphic 7">
            <a:extLst>
              <a:ext uri="{FF2B5EF4-FFF2-40B4-BE49-F238E27FC236}">
                <a16:creationId xmlns:a16="http://schemas.microsoft.com/office/drawing/2014/main" id="{140CDD05-1D00-4D23-8EB2-2E65EFB4B5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12433" y="4833387"/>
            <a:ext cx="687170" cy="186731"/>
          </a:xfrm>
          <a:prstGeom prst="rect">
            <a:avLst/>
          </a:prstGeom>
        </p:spPr>
      </p:pic>
      <p:pic>
        <p:nvPicPr>
          <p:cNvPr id="15" name="Picture 2">
            <a:extLst>
              <a:ext uri="{FF2B5EF4-FFF2-40B4-BE49-F238E27FC236}">
                <a16:creationId xmlns:a16="http://schemas.microsoft.com/office/drawing/2014/main" id="{9339E921-2C0F-4714-AE9B-56B2692E782A}"/>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33333"/>
          <a:stretch/>
        </p:blipFill>
        <p:spPr bwMode="auto">
          <a:xfrm>
            <a:off x="6770757" y="4768417"/>
            <a:ext cx="1468143" cy="3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sign&#10;&#10;Description automatically generated">
            <a:extLst>
              <a:ext uri="{FF2B5EF4-FFF2-40B4-BE49-F238E27FC236}">
                <a16:creationId xmlns:a16="http://schemas.microsoft.com/office/drawing/2014/main" id="{F8C571B2-0CFE-423F-B662-92C2D566F1C8}"/>
              </a:ext>
            </a:extLst>
          </p:cNvPr>
          <p:cNvPicPr>
            <a:picLocks noChangeAspect="1"/>
          </p:cNvPicPr>
          <p:nvPr userDrawn="1"/>
        </p:nvPicPr>
        <p:blipFill>
          <a:blip r:embed="rId6"/>
          <a:stretch>
            <a:fillRect/>
          </a:stretch>
        </p:blipFill>
        <p:spPr>
          <a:xfrm>
            <a:off x="4484604" y="4840330"/>
            <a:ext cx="1381053" cy="172545"/>
          </a:xfrm>
          <a:prstGeom prst="rect">
            <a:avLst/>
          </a:prstGeom>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r>
              <a:rPr lang="en-US"/>
              <a:t>Click to edit Master text styles</a:t>
            </a:r>
          </a:p>
        </p:txBody>
      </p:sp>
      <p:pic>
        <p:nvPicPr>
          <p:cNvPr id="9" name="Graphic 8">
            <a:extLst>
              <a:ext uri="{FF2B5EF4-FFF2-40B4-BE49-F238E27FC236}">
                <a16:creationId xmlns:a16="http://schemas.microsoft.com/office/drawing/2014/main" id="{48C42042-C40A-4B03-BE6E-016BB568CF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12433" y="4833387"/>
            <a:ext cx="687170" cy="186731"/>
          </a:xfrm>
          <a:prstGeom prst="rect">
            <a:avLst/>
          </a:prstGeom>
        </p:spPr>
      </p:pic>
      <p:pic>
        <p:nvPicPr>
          <p:cNvPr id="15" name="Picture 2">
            <a:extLst>
              <a:ext uri="{FF2B5EF4-FFF2-40B4-BE49-F238E27FC236}">
                <a16:creationId xmlns:a16="http://schemas.microsoft.com/office/drawing/2014/main" id="{04F9693F-8D10-473B-9D0A-92E5364B07DD}"/>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33333"/>
          <a:stretch/>
        </p:blipFill>
        <p:spPr bwMode="auto">
          <a:xfrm>
            <a:off x="6770757" y="4768417"/>
            <a:ext cx="1468143" cy="3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sign&#10;&#10;Description automatically generated">
            <a:extLst>
              <a:ext uri="{FF2B5EF4-FFF2-40B4-BE49-F238E27FC236}">
                <a16:creationId xmlns:a16="http://schemas.microsoft.com/office/drawing/2014/main" id="{74DE8BCE-3663-4EA8-9D7B-56A7E1BC5A7D}"/>
              </a:ext>
            </a:extLst>
          </p:cNvPr>
          <p:cNvPicPr>
            <a:picLocks noChangeAspect="1"/>
          </p:cNvPicPr>
          <p:nvPr userDrawn="1"/>
        </p:nvPicPr>
        <p:blipFill>
          <a:blip r:embed="rId6"/>
          <a:stretch>
            <a:fillRect/>
          </a:stretch>
        </p:blipFill>
        <p:spPr>
          <a:xfrm>
            <a:off x="4484604" y="4840330"/>
            <a:ext cx="1381053" cy="172545"/>
          </a:xfrm>
          <a:prstGeom prst="rect">
            <a:avLst/>
          </a:prstGeom>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20FCEF6E-1283-4A57-8C64-309225A6B8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12433" y="4833387"/>
            <a:ext cx="687170" cy="186731"/>
          </a:xfrm>
          <a:prstGeom prst="rect">
            <a:avLst/>
          </a:prstGeom>
        </p:spPr>
      </p:pic>
      <p:pic>
        <p:nvPicPr>
          <p:cNvPr id="14" name="Picture 2">
            <a:extLst>
              <a:ext uri="{FF2B5EF4-FFF2-40B4-BE49-F238E27FC236}">
                <a16:creationId xmlns:a16="http://schemas.microsoft.com/office/drawing/2014/main" id="{9DE0A59D-AF58-435E-884C-CB73D54454EE}"/>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33333"/>
          <a:stretch/>
        </p:blipFill>
        <p:spPr bwMode="auto">
          <a:xfrm>
            <a:off x="6770757" y="4768417"/>
            <a:ext cx="1468143" cy="3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sign&#10;&#10;Description automatically generated">
            <a:extLst>
              <a:ext uri="{FF2B5EF4-FFF2-40B4-BE49-F238E27FC236}">
                <a16:creationId xmlns:a16="http://schemas.microsoft.com/office/drawing/2014/main" id="{4A2FCF76-C541-43E6-BEA0-41A0E660BCE2}"/>
              </a:ext>
            </a:extLst>
          </p:cNvPr>
          <p:cNvPicPr>
            <a:picLocks noChangeAspect="1"/>
          </p:cNvPicPr>
          <p:nvPr userDrawn="1"/>
        </p:nvPicPr>
        <p:blipFill>
          <a:blip r:embed="rId6"/>
          <a:stretch>
            <a:fillRect/>
          </a:stretch>
        </p:blipFill>
        <p:spPr>
          <a:xfrm>
            <a:off x="4484604" y="4840330"/>
            <a:ext cx="1381053" cy="172545"/>
          </a:xfrm>
          <a:prstGeom prst="rect">
            <a:avLst/>
          </a:prstGeom>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Graphic 6">
            <a:extLst>
              <a:ext uri="{FF2B5EF4-FFF2-40B4-BE49-F238E27FC236}">
                <a16:creationId xmlns:a16="http://schemas.microsoft.com/office/drawing/2014/main" id="{3A26E6D6-6BAE-4F0A-969F-875AE1F0622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12433" y="4833387"/>
            <a:ext cx="687170" cy="186731"/>
          </a:xfrm>
          <a:prstGeom prst="rect">
            <a:avLst/>
          </a:prstGeom>
        </p:spPr>
      </p:pic>
      <p:pic>
        <p:nvPicPr>
          <p:cNvPr id="12" name="Picture 2">
            <a:extLst>
              <a:ext uri="{FF2B5EF4-FFF2-40B4-BE49-F238E27FC236}">
                <a16:creationId xmlns:a16="http://schemas.microsoft.com/office/drawing/2014/main" id="{B08DF430-31FE-42C8-B9DD-46388BE4C5B2}"/>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33333"/>
          <a:stretch/>
        </p:blipFill>
        <p:spPr bwMode="auto">
          <a:xfrm>
            <a:off x="6770757" y="4768417"/>
            <a:ext cx="1468143" cy="3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sign&#10;&#10;Description automatically generated">
            <a:extLst>
              <a:ext uri="{FF2B5EF4-FFF2-40B4-BE49-F238E27FC236}">
                <a16:creationId xmlns:a16="http://schemas.microsoft.com/office/drawing/2014/main" id="{82074C02-AC56-4984-B5AB-E4893A147137}"/>
              </a:ext>
            </a:extLst>
          </p:cNvPr>
          <p:cNvPicPr>
            <a:picLocks noChangeAspect="1"/>
          </p:cNvPicPr>
          <p:nvPr userDrawn="1"/>
        </p:nvPicPr>
        <p:blipFill>
          <a:blip r:embed="rId6"/>
          <a:stretch>
            <a:fillRect/>
          </a:stretch>
        </p:blipFill>
        <p:spPr>
          <a:xfrm>
            <a:off x="4484604" y="4840330"/>
            <a:ext cx="1381053" cy="172545"/>
          </a:xfrm>
          <a:prstGeom prst="rect">
            <a:avLst/>
          </a:prstGeom>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 close up of a logo&#10;&#10;Description automatically generated">
            <a:extLst>
              <a:ext uri="{FF2B5EF4-FFF2-40B4-BE49-F238E27FC236}">
                <a16:creationId xmlns:a16="http://schemas.microsoft.com/office/drawing/2014/main" id="{20DCD413-EC45-4D38-900D-CC007F1AD9A6}"/>
              </a:ext>
            </a:extLst>
          </p:cNvPr>
          <p:cNvPicPr>
            <a:picLocks noChangeAspect="1"/>
          </p:cNvPicPr>
          <p:nvPr userDrawn="1"/>
        </p:nvPicPr>
        <p:blipFill rotWithShape="1">
          <a:blip r:embed="rId3"/>
          <a:srcRect t="21069" b="40189"/>
          <a:stretch/>
        </p:blipFill>
        <p:spPr>
          <a:xfrm>
            <a:off x="6751320" y="4758193"/>
            <a:ext cx="1354454" cy="262372"/>
          </a:xfrm>
          <a:prstGeom prst="rect">
            <a:avLst/>
          </a:prstGeom>
        </p:spPr>
      </p:pic>
      <p:pic>
        <p:nvPicPr>
          <p:cNvPr id="4" name="Picture 3">
            <a:extLst>
              <a:ext uri="{FF2B5EF4-FFF2-40B4-BE49-F238E27FC236}">
                <a16:creationId xmlns:a16="http://schemas.microsoft.com/office/drawing/2014/main" id="{7A6EBCCA-1DCE-459D-8D96-73E5F8467013}"/>
              </a:ext>
            </a:extLst>
          </p:cNvPr>
          <p:cNvPicPr>
            <a:picLocks noChangeAspect="1"/>
          </p:cNvPicPr>
          <p:nvPr userDrawn="1"/>
        </p:nvPicPr>
        <p:blipFill>
          <a:blip r:embed="rId4"/>
          <a:stretch>
            <a:fillRect/>
          </a:stretch>
        </p:blipFill>
        <p:spPr>
          <a:xfrm>
            <a:off x="4815035" y="4760705"/>
            <a:ext cx="1805136" cy="240685"/>
          </a:xfrm>
          <a:prstGeom prst="rect">
            <a:avLst/>
          </a:prstGeom>
        </p:spPr>
      </p:pic>
      <p:pic>
        <p:nvPicPr>
          <p:cNvPr id="5" name="Picture 4" descr="A close up of a sign&#10;&#10;Description automatically generated">
            <a:extLst>
              <a:ext uri="{FF2B5EF4-FFF2-40B4-BE49-F238E27FC236}">
                <a16:creationId xmlns:a16="http://schemas.microsoft.com/office/drawing/2014/main" id="{B972F41F-12C9-4A8F-8739-5F93C9515C60}"/>
              </a:ext>
            </a:extLst>
          </p:cNvPr>
          <p:cNvPicPr>
            <a:picLocks noChangeAspect="1"/>
          </p:cNvPicPr>
          <p:nvPr userDrawn="1"/>
        </p:nvPicPr>
        <p:blipFill>
          <a:blip r:embed="rId5"/>
          <a:stretch>
            <a:fillRect/>
          </a:stretch>
        </p:blipFill>
        <p:spPr>
          <a:xfrm>
            <a:off x="3030128" y="4794774"/>
            <a:ext cx="1653758" cy="206616"/>
          </a:xfrm>
          <a:prstGeom prst="rect">
            <a:avLst/>
          </a:prstGeom>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Graphic 9">
            <a:extLst>
              <a:ext uri="{FF2B5EF4-FFF2-40B4-BE49-F238E27FC236}">
                <a16:creationId xmlns:a16="http://schemas.microsoft.com/office/drawing/2014/main" id="{A3840550-30E0-42A5-8D56-536177384DD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10054" y="4207741"/>
            <a:ext cx="687170" cy="186731"/>
          </a:xfrm>
          <a:prstGeom prst="rect">
            <a:avLst/>
          </a:prstGeom>
        </p:spPr>
      </p:pic>
      <p:pic>
        <p:nvPicPr>
          <p:cNvPr id="18" name="Picture 2">
            <a:extLst>
              <a:ext uri="{FF2B5EF4-FFF2-40B4-BE49-F238E27FC236}">
                <a16:creationId xmlns:a16="http://schemas.microsoft.com/office/drawing/2014/main" id="{9E52D870-3EA6-48C6-9F08-69EABF945A28}"/>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33333"/>
          <a:stretch/>
        </p:blipFill>
        <p:spPr bwMode="auto">
          <a:xfrm>
            <a:off x="7583491" y="4442731"/>
            <a:ext cx="1468143" cy="32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close up of a sign&#10;&#10;Description automatically generated">
            <a:extLst>
              <a:ext uri="{FF2B5EF4-FFF2-40B4-BE49-F238E27FC236}">
                <a16:creationId xmlns:a16="http://schemas.microsoft.com/office/drawing/2014/main" id="{7679A17D-AF26-4C1D-B56C-D31418EEB53A}"/>
              </a:ext>
            </a:extLst>
          </p:cNvPr>
          <p:cNvPicPr>
            <a:picLocks noChangeAspect="1"/>
          </p:cNvPicPr>
          <p:nvPr userDrawn="1"/>
        </p:nvPicPr>
        <p:blipFill>
          <a:blip r:embed="rId6"/>
          <a:stretch>
            <a:fillRect/>
          </a:stretch>
        </p:blipFill>
        <p:spPr>
          <a:xfrm>
            <a:off x="7663072" y="3981944"/>
            <a:ext cx="1381053" cy="172545"/>
          </a:xfrm>
          <a:prstGeom prst="rect">
            <a:avLst/>
          </a:prstGeom>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6" r:id="rId12"/>
    <p:sldLayoutId id="214748370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628650" y="273847"/>
            <a:ext cx="7886700" cy="994200"/>
          </a:xfrm>
          <a:prstGeom prst="rect">
            <a:avLst/>
          </a:prstGeom>
          <a:noFill/>
          <a:ln>
            <a:noFill/>
          </a:ln>
        </p:spPr>
        <p:txBody>
          <a:bodyPr spcFirstLastPara="1" wrap="square" lIns="34300" tIns="34300" rIns="34300" bIns="34300" anchor="ctr" anchorCtr="0">
            <a:noAutofit/>
          </a:bodyPr>
          <a:lstStyle>
            <a:lvl1pPr marL="0" marR="0" lvl="0" indent="0" algn="l" rtl="0">
              <a:lnSpc>
                <a:spcPct val="90000"/>
              </a:lnSpc>
              <a:spcBef>
                <a:spcPts val="0"/>
              </a:spcBef>
              <a:spcAft>
                <a:spcPts val="0"/>
              </a:spcAft>
              <a:buClr>
                <a:schemeClr val="dk1"/>
              </a:buClr>
              <a:buSzPts val="2300"/>
              <a:buFont typeface="Lato Light"/>
              <a:buNone/>
              <a:defRPr sz="2300" b="0" i="0" u="none" strike="noStrike" cap="none">
                <a:solidFill>
                  <a:schemeClr val="dk1"/>
                </a:solidFill>
                <a:latin typeface="Lato Light"/>
                <a:ea typeface="Lato Light"/>
                <a:cs typeface="Lato Light"/>
                <a:sym typeface="Lato Light"/>
              </a:defRPr>
            </a:lvl1pPr>
            <a:lvl2pPr lvl="1" indent="0" rtl="0">
              <a:spcBef>
                <a:spcPts val="0"/>
              </a:spcBef>
              <a:spcAft>
                <a:spcPts val="0"/>
              </a:spcAft>
              <a:buSzPts val="500"/>
              <a:buNone/>
              <a:defRPr sz="700"/>
            </a:lvl2pPr>
            <a:lvl3pPr lvl="2" indent="0" rtl="0">
              <a:spcBef>
                <a:spcPts val="0"/>
              </a:spcBef>
              <a:spcAft>
                <a:spcPts val="0"/>
              </a:spcAft>
              <a:buSzPts val="500"/>
              <a:buNone/>
              <a:defRPr sz="700"/>
            </a:lvl3pPr>
            <a:lvl4pPr lvl="3" indent="0" rtl="0">
              <a:spcBef>
                <a:spcPts val="0"/>
              </a:spcBef>
              <a:spcAft>
                <a:spcPts val="0"/>
              </a:spcAft>
              <a:buSzPts val="500"/>
              <a:buNone/>
              <a:defRPr sz="700"/>
            </a:lvl4pPr>
            <a:lvl5pPr lvl="4" indent="0" rtl="0">
              <a:spcBef>
                <a:spcPts val="0"/>
              </a:spcBef>
              <a:spcAft>
                <a:spcPts val="0"/>
              </a:spcAft>
              <a:buSzPts val="500"/>
              <a:buNone/>
              <a:defRPr sz="700"/>
            </a:lvl5pPr>
            <a:lvl6pPr lvl="5" indent="0" rtl="0">
              <a:spcBef>
                <a:spcPts val="0"/>
              </a:spcBef>
              <a:spcAft>
                <a:spcPts val="0"/>
              </a:spcAft>
              <a:buSzPts val="500"/>
              <a:buNone/>
              <a:defRPr sz="700"/>
            </a:lvl6pPr>
            <a:lvl7pPr lvl="6" indent="0" rtl="0">
              <a:spcBef>
                <a:spcPts val="0"/>
              </a:spcBef>
              <a:spcAft>
                <a:spcPts val="0"/>
              </a:spcAft>
              <a:buSzPts val="500"/>
              <a:buNone/>
              <a:defRPr sz="700"/>
            </a:lvl7pPr>
            <a:lvl8pPr lvl="7" indent="0" rtl="0">
              <a:spcBef>
                <a:spcPts val="0"/>
              </a:spcBef>
              <a:spcAft>
                <a:spcPts val="0"/>
              </a:spcAft>
              <a:buSzPts val="500"/>
              <a:buNone/>
              <a:defRPr sz="700"/>
            </a:lvl8pPr>
            <a:lvl9pPr lvl="8" indent="0" rtl="0">
              <a:spcBef>
                <a:spcPts val="0"/>
              </a:spcBef>
              <a:spcAft>
                <a:spcPts val="0"/>
              </a:spcAft>
              <a:buSzPts val="500"/>
              <a:buNone/>
              <a:defRPr sz="700"/>
            </a:lvl9pPr>
          </a:lstStyle>
          <a:p>
            <a:endParaRPr/>
          </a:p>
        </p:txBody>
      </p:sp>
      <p:sp>
        <p:nvSpPr>
          <p:cNvPr id="93" name="Google Shape;93;p23"/>
          <p:cNvSpPr txBox="1">
            <a:spLocks noGrp="1"/>
          </p:cNvSpPr>
          <p:nvPr>
            <p:ph type="body" idx="1"/>
          </p:nvPr>
        </p:nvSpPr>
        <p:spPr>
          <a:xfrm>
            <a:off x="628650" y="1369219"/>
            <a:ext cx="7886700" cy="3263400"/>
          </a:xfrm>
          <a:prstGeom prst="rect">
            <a:avLst/>
          </a:prstGeom>
          <a:noFill/>
          <a:ln>
            <a:noFill/>
          </a:ln>
        </p:spPr>
        <p:txBody>
          <a:bodyPr spcFirstLastPara="1" wrap="square" lIns="34300" tIns="34300" rIns="34300" bIns="34300" anchor="t" anchorCtr="0">
            <a:noAutofit/>
          </a:bodyPr>
          <a:lstStyle>
            <a:lvl1pPr marL="457200" marR="0" lvl="0"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Lato Light"/>
                <a:ea typeface="Lato Light"/>
                <a:cs typeface="Lato Light"/>
                <a:sym typeface="Lato Light"/>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Lato Light"/>
                <a:ea typeface="Lato Light"/>
                <a:cs typeface="Lato Light"/>
                <a:sym typeface="Lato Light"/>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Lato Light"/>
                <a:ea typeface="Lato Light"/>
                <a:cs typeface="Lato Light"/>
                <a:sym typeface="Lato Light"/>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1211349728"/>
      </p:ext>
    </p:extLst>
  </p:cSld>
  <p:clrMap bg1="lt1" tx1="dk1" bg2="dk2" tx2="lt2" accent1="accent1" accent2="accent2" accent3="accent3" accent4="accent4" accent5="accent5" accent6="accent6" hlink="hlink" folHlink="folHlink"/>
  <p:sldLayoutIdLst>
    <p:sldLayoutId id="214748370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johnsto@umn.edu" TargetMode="External"/><Relationship Id="rId2" Type="http://schemas.openxmlformats.org/officeDocument/2006/relationships/hyperlink" Target="mailto:fanieli@oclc.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hyperlink" Target="https://www.oclc.org/research/themes/user-studies/dipir.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mailto:fanieli@oclc.org" TargetMode="External"/><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mailto:yakel@umich.edu" TargetMode="External"/><Relationship Id="rId5" Type="http://schemas.openxmlformats.org/officeDocument/2006/relationships/hyperlink" Target="mailto:ljohnsto@umn.edu" TargetMode="External"/><Relationship Id="rId10" Type="http://schemas.openxmlformats.org/officeDocument/2006/relationships/image" Target="../media/image17.png"/><Relationship Id="rId4" Type="http://schemas.openxmlformats.org/officeDocument/2006/relationships/hyperlink" Target="mailto:sarahkansa@gmail.com" TargetMode="Externa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jp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hyperlink" Target="http://bit.ly/DCNcurationActivities"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3.png"/><Relationship Id="rId7" Type="http://schemas.openxmlformats.org/officeDocument/2006/relationships/image" Target="../media/image28.png"/><Relationship Id="rId12"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6.jpg"/><Relationship Id="rId10" Type="http://schemas.openxmlformats.org/officeDocument/2006/relationships/image" Target="../media/image35.jpg"/><Relationship Id="rId4" Type="http://schemas.openxmlformats.org/officeDocument/2006/relationships/image" Target="../media/image25.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8.png"/><Relationship Id="rId12" Type="http://schemas.openxmlformats.org/officeDocument/2006/relationships/image" Target="../media/image37.emf"/><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6.png"/><Relationship Id="rId5" Type="http://schemas.openxmlformats.org/officeDocument/2006/relationships/image" Target="../media/image26.jpg"/><Relationship Id="rId15" Type="http://schemas.openxmlformats.org/officeDocument/2006/relationships/image" Target="../media/image39.png"/><Relationship Id="rId10" Type="http://schemas.openxmlformats.org/officeDocument/2006/relationships/image" Target="../media/image35.jpg"/><Relationship Id="rId4" Type="http://schemas.openxmlformats.org/officeDocument/2006/relationships/image" Target="../media/image25.png"/><Relationship Id="rId9" Type="http://schemas.openxmlformats.org/officeDocument/2006/relationships/image" Target="../media/image31.png"/><Relationship Id="rId1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z.umn.edu/exceltool" TargetMode="External"/><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www.oclc.org/research/themes/user-studies/dipir.html"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www.oclc.org/research/publications/2019/context-from-data-reuser-point-of-view.html" TargetMode="External"/><Relationship Id="rId7" Type="http://schemas.openxmlformats.org/officeDocument/2006/relationships/hyperlink" Target="https://doi.org/10.13020/D6PQ30" TargetMode="External"/><Relationship Id="rId2" Type="http://schemas.openxmlformats.org/officeDocument/2006/relationships/hyperlink" Target="https://doi.org/10.1108/JD-08-2018-0133" TargetMode="External"/><Relationship Id="rId1" Type="http://schemas.openxmlformats.org/officeDocument/2006/relationships/slideLayout" Target="../slideLayouts/slideLayout5.xml"/><Relationship Id="rId6" Type="http://schemas.openxmlformats.org/officeDocument/2006/relationships/hyperlink" Target="http://doi.org/10.7710/2162-3309.2198" TargetMode="External"/><Relationship Id="rId5" Type="http://schemas.openxmlformats.org/officeDocument/2006/relationships/hyperlink" Target="https://doi.org/10.2218/ijdc.v13i1.616" TargetMode="External"/><Relationship Id="rId4" Type="http://schemas.openxmlformats.org/officeDocument/2006/relationships/hyperlink" Target="https://doi.org/10.1038/sdata.2016.18"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mailto:sarahkansa@gmail.com" TargetMode="External"/><Relationship Id="rId2" Type="http://schemas.openxmlformats.org/officeDocument/2006/relationships/hyperlink" Target="mailto:yakel@umich.edu"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223F2-527B-4AD0-A7C4-44000EC0A30A}"/>
              </a:ext>
            </a:extLst>
          </p:cNvPr>
          <p:cNvSpPr>
            <a:spLocks noGrp="1"/>
          </p:cNvSpPr>
          <p:nvPr>
            <p:ph type="body" sz="quarter" idx="12"/>
          </p:nvPr>
        </p:nvSpPr>
        <p:spPr>
          <a:xfrm>
            <a:off x="2" y="1329876"/>
            <a:ext cx="4658269" cy="569387"/>
          </a:xfrm>
        </p:spPr>
        <p:txBody>
          <a:bodyPr lIns="274320"/>
          <a:lstStyle/>
          <a:p>
            <a:r>
              <a:rPr lang="en-US" dirty="0"/>
              <a:t>Works in Progress Webinar </a:t>
            </a:r>
            <a:r>
              <a:rPr lang="en-US" dirty="0">
                <a:latin typeface="SimSun" panose="02010600030101010101" pitchFamily="2" charset="-122"/>
                <a:ea typeface="SimSun" panose="02010600030101010101" pitchFamily="2" charset="-122"/>
              </a:rPr>
              <a:t>•</a:t>
            </a:r>
            <a:r>
              <a:rPr lang="en-US" dirty="0"/>
              <a:t> 10 October 2019</a:t>
            </a:r>
          </a:p>
        </p:txBody>
      </p:sp>
      <p:sp>
        <p:nvSpPr>
          <p:cNvPr id="3" name="Text Placeholder 2">
            <a:extLst>
              <a:ext uri="{FF2B5EF4-FFF2-40B4-BE49-F238E27FC236}">
                <a16:creationId xmlns:a16="http://schemas.microsoft.com/office/drawing/2014/main" id="{A40C29C8-B2F8-4783-BCF2-3ED1AA81C8B1}"/>
              </a:ext>
            </a:extLst>
          </p:cNvPr>
          <p:cNvSpPr>
            <a:spLocks noGrp="1"/>
          </p:cNvSpPr>
          <p:nvPr>
            <p:ph type="body" sz="quarter" idx="16"/>
          </p:nvPr>
        </p:nvSpPr>
        <p:spPr/>
        <p:txBody>
          <a:bodyPr>
            <a:normAutofit fontScale="62500" lnSpcReduction="20000"/>
          </a:bodyPr>
          <a:lstStyle/>
          <a:p>
            <a:r>
              <a:rPr lang="en" dirty="0"/>
              <a:t>What Data Reusers Want and How Curators Can Use it to Their Advantage</a:t>
            </a:r>
            <a:endParaRPr lang="en-US" dirty="0"/>
          </a:p>
        </p:txBody>
      </p:sp>
      <p:sp>
        <p:nvSpPr>
          <p:cNvPr id="4" name="Text Placeholder 3">
            <a:extLst>
              <a:ext uri="{FF2B5EF4-FFF2-40B4-BE49-F238E27FC236}">
                <a16:creationId xmlns:a16="http://schemas.microsoft.com/office/drawing/2014/main" id="{452A9790-A688-4292-B192-EF9F32289802}"/>
              </a:ext>
            </a:extLst>
          </p:cNvPr>
          <p:cNvSpPr>
            <a:spLocks noGrp="1"/>
          </p:cNvSpPr>
          <p:nvPr>
            <p:ph type="body" sz="quarter" idx="17"/>
          </p:nvPr>
        </p:nvSpPr>
        <p:spPr>
          <a:xfrm>
            <a:off x="728694" y="3206972"/>
            <a:ext cx="1983876" cy="400110"/>
          </a:xfrm>
        </p:spPr>
        <p:txBody>
          <a:bodyPr/>
          <a:lstStyle/>
          <a:p>
            <a:r>
              <a:rPr lang="en-US" dirty="0"/>
              <a:t>Ixchel M. Faniel</a:t>
            </a:r>
          </a:p>
        </p:txBody>
      </p:sp>
      <p:sp>
        <p:nvSpPr>
          <p:cNvPr id="5" name="Text Placeholder 4">
            <a:extLst>
              <a:ext uri="{FF2B5EF4-FFF2-40B4-BE49-F238E27FC236}">
                <a16:creationId xmlns:a16="http://schemas.microsoft.com/office/drawing/2014/main" id="{D220A1C4-2803-44C7-84E2-85D97F244A01}"/>
              </a:ext>
            </a:extLst>
          </p:cNvPr>
          <p:cNvSpPr>
            <a:spLocks noGrp="1"/>
          </p:cNvSpPr>
          <p:nvPr>
            <p:ph type="body" sz="quarter" idx="18"/>
          </p:nvPr>
        </p:nvSpPr>
        <p:spPr>
          <a:xfrm>
            <a:off x="728694" y="3540359"/>
            <a:ext cx="2450351" cy="1031051"/>
          </a:xfrm>
        </p:spPr>
        <p:txBody>
          <a:bodyPr/>
          <a:lstStyle/>
          <a:p>
            <a:pPr>
              <a:spcBef>
                <a:spcPts val="0"/>
              </a:spcBef>
            </a:pPr>
            <a:r>
              <a:rPr lang="en-US" sz="1600" dirty="0"/>
              <a:t>Senior Research Scientist</a:t>
            </a:r>
          </a:p>
          <a:p>
            <a:pPr>
              <a:spcBef>
                <a:spcPts val="0"/>
              </a:spcBef>
            </a:pPr>
            <a:r>
              <a:rPr lang="en-US" sz="1600" dirty="0"/>
              <a:t>OCLC Research</a:t>
            </a:r>
          </a:p>
          <a:p>
            <a:pPr>
              <a:spcBef>
                <a:spcPts val="0"/>
              </a:spcBef>
            </a:pPr>
            <a:r>
              <a:rPr lang="en-US" sz="1600" dirty="0">
                <a:solidFill>
                  <a:schemeClr val="tx1">
                    <a:lumMod val="50000"/>
                    <a:lumOff val="50000"/>
                  </a:schemeClr>
                </a:solidFill>
                <a:hlinkClick r:id="rId2"/>
              </a:rPr>
              <a:t>fanieli@oclc.org</a:t>
            </a:r>
            <a:endParaRPr lang="en-US" sz="1600" dirty="0">
              <a:solidFill>
                <a:schemeClr val="tx1">
                  <a:lumMod val="50000"/>
                  <a:lumOff val="50000"/>
                </a:schemeClr>
              </a:solidFill>
            </a:endParaRPr>
          </a:p>
          <a:p>
            <a:pPr>
              <a:spcBef>
                <a:spcPts val="0"/>
              </a:spcBef>
            </a:pPr>
            <a:r>
              <a:rPr lang="en-US" sz="1600" dirty="0"/>
              <a:t>@imfaniel</a:t>
            </a:r>
          </a:p>
        </p:txBody>
      </p:sp>
      <p:sp>
        <p:nvSpPr>
          <p:cNvPr id="10" name="Text Placeholder 3">
            <a:extLst>
              <a:ext uri="{FF2B5EF4-FFF2-40B4-BE49-F238E27FC236}">
                <a16:creationId xmlns:a16="http://schemas.microsoft.com/office/drawing/2014/main" id="{1CB033B3-A13F-42EE-93E7-8BCADD28392C}"/>
              </a:ext>
            </a:extLst>
          </p:cNvPr>
          <p:cNvSpPr txBox="1">
            <a:spLocks/>
          </p:cNvSpPr>
          <p:nvPr/>
        </p:nvSpPr>
        <p:spPr>
          <a:xfrm>
            <a:off x="4658270" y="3210380"/>
            <a:ext cx="1831592" cy="400110"/>
          </a:xfrm>
          <a:prstGeom prst="rect">
            <a:avLst/>
          </a:prstGeom>
        </p:spPr>
        <p:txBody>
          <a:bodyPr vert="horz" wrap="none" lIns="0">
            <a:sp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Lisa Johnston</a:t>
            </a:r>
          </a:p>
        </p:txBody>
      </p:sp>
      <p:sp>
        <p:nvSpPr>
          <p:cNvPr id="11" name="Text Placeholder 4">
            <a:extLst>
              <a:ext uri="{FF2B5EF4-FFF2-40B4-BE49-F238E27FC236}">
                <a16:creationId xmlns:a16="http://schemas.microsoft.com/office/drawing/2014/main" id="{061A2C89-E298-47DE-B645-DCF71C2A8951}"/>
              </a:ext>
            </a:extLst>
          </p:cNvPr>
          <p:cNvSpPr txBox="1">
            <a:spLocks/>
          </p:cNvSpPr>
          <p:nvPr/>
        </p:nvSpPr>
        <p:spPr>
          <a:xfrm>
            <a:off x="4658271" y="3540359"/>
            <a:ext cx="2384499" cy="1031051"/>
          </a:xfrm>
          <a:prstGeom prst="rect">
            <a:avLst/>
          </a:prstGeom>
        </p:spPr>
        <p:txBody>
          <a:bodyPr vert="horz" wrap="none" lIns="0" tIns="0">
            <a:spAutoFit/>
          </a:bodyPr>
          <a:lstStyle>
            <a:lvl1pPr marL="0" indent="0" algn="l" defTabSz="457200" rtl="0" eaLnBrk="1" latinLnBrk="0" hangingPunct="1">
              <a:spcBef>
                <a:spcPct val="20000"/>
              </a:spcBef>
              <a:buFont typeface="Arial"/>
              <a:buNone/>
              <a:defRPr sz="17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dirty="0"/>
              <a:t>Director, Data Repository</a:t>
            </a:r>
          </a:p>
          <a:p>
            <a:pPr>
              <a:spcBef>
                <a:spcPts val="0"/>
              </a:spcBef>
            </a:pPr>
            <a:r>
              <a:rPr lang="en-US" sz="1600" dirty="0">
                <a:cs typeface="Arial"/>
              </a:rPr>
              <a:t>University of Minnesota</a:t>
            </a:r>
          </a:p>
          <a:p>
            <a:pPr>
              <a:spcBef>
                <a:spcPts val="0"/>
              </a:spcBef>
            </a:pPr>
            <a:r>
              <a:rPr lang="en-US" sz="1600" dirty="0">
                <a:hlinkClick r:id="rId3"/>
              </a:rPr>
              <a:t>ljohnsto@umn.edu</a:t>
            </a:r>
            <a:endParaRPr lang="en-US" sz="1600" dirty="0"/>
          </a:p>
          <a:p>
            <a:pPr>
              <a:spcBef>
                <a:spcPts val="0"/>
              </a:spcBef>
            </a:pPr>
            <a:r>
              <a:rPr lang="en-US" sz="1600" dirty="0">
                <a:cs typeface="Arial"/>
              </a:rPr>
              <a:t>@ifylawwt</a:t>
            </a:r>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51"/>
        <p:cNvGrpSpPr/>
        <p:nvPr/>
      </p:nvGrpSpPr>
      <p:grpSpPr>
        <a:xfrm>
          <a:off x="0" y="0"/>
          <a:ext cx="0" cy="0"/>
          <a:chOff x="0" y="0"/>
          <a:chExt cx="0" cy="0"/>
        </a:xfrm>
      </p:grpSpPr>
      <p:sp>
        <p:nvSpPr>
          <p:cNvPr id="3" name="Text Placeholder 2">
            <a:extLst>
              <a:ext uri="{FF2B5EF4-FFF2-40B4-BE49-F238E27FC236}">
                <a16:creationId xmlns:a16="http://schemas.microsoft.com/office/drawing/2014/main" id="{EEB48AFA-7B7D-4769-80F4-935ABFF745BE}"/>
              </a:ext>
            </a:extLst>
          </p:cNvPr>
          <p:cNvSpPr>
            <a:spLocks noGrp="1"/>
          </p:cNvSpPr>
          <p:nvPr>
            <p:ph type="body" sz="quarter" idx="13"/>
          </p:nvPr>
        </p:nvSpPr>
        <p:spPr>
          <a:xfrm>
            <a:off x="254455" y="263293"/>
            <a:ext cx="8439148" cy="686442"/>
          </a:xfrm>
        </p:spPr>
        <p:txBody>
          <a:bodyPr/>
          <a:lstStyle/>
          <a:p>
            <a:r>
              <a:rPr lang="en" dirty="0">
                <a:solidFill>
                  <a:schemeClr val="bg1"/>
                </a:solidFill>
              </a:rPr>
              <a:t>Data Producer Information</a:t>
            </a:r>
            <a:endParaRPr lang="en-US" dirty="0">
              <a:solidFill>
                <a:schemeClr val="bg1"/>
              </a:solidFill>
            </a:endParaRPr>
          </a:p>
        </p:txBody>
      </p:sp>
      <p:sp>
        <p:nvSpPr>
          <p:cNvPr id="2" name="Text Placeholder 1">
            <a:extLst>
              <a:ext uri="{FF2B5EF4-FFF2-40B4-BE49-F238E27FC236}">
                <a16:creationId xmlns:a16="http://schemas.microsoft.com/office/drawing/2014/main" id="{2C92CE79-BF28-4904-A9DD-44229BC5199D}"/>
              </a:ext>
            </a:extLst>
          </p:cNvPr>
          <p:cNvSpPr>
            <a:spLocks noGrp="1"/>
          </p:cNvSpPr>
          <p:nvPr>
            <p:ph type="body" sz="quarter" idx="12"/>
          </p:nvPr>
        </p:nvSpPr>
        <p:spPr>
          <a:xfrm>
            <a:off x="0" y="2530927"/>
            <a:ext cx="7284720" cy="1934938"/>
          </a:xfrm>
        </p:spPr>
        <p:txBody>
          <a:bodyPr/>
          <a:lstStyle/>
          <a:p>
            <a:pPr marL="0" lvl="0" indent="0" defTabSz="914400">
              <a:spcBef>
                <a:spcPts val="0"/>
              </a:spcBef>
              <a:buClr>
                <a:srgbClr val="000000"/>
              </a:buClr>
              <a:buNone/>
              <a:defRPr/>
            </a:pPr>
            <a:r>
              <a:rPr lang="en-US" b="1" kern="0" dirty="0">
                <a:solidFill>
                  <a:schemeClr val="bg1"/>
                </a:solidFill>
                <a:cs typeface="Arial"/>
                <a:sym typeface="Arial"/>
              </a:rPr>
              <a:t>“So there is this whole context issue of...who excavates well...Turks do things differently than those trained in Germany versus those trained in France versus those trained in the US.”</a:t>
            </a:r>
          </a:p>
          <a:p>
            <a:pPr marL="0" lvl="0" indent="0" algn="r" defTabSz="914400">
              <a:spcBef>
                <a:spcPts val="0"/>
              </a:spcBef>
              <a:buClr>
                <a:srgbClr val="000000"/>
              </a:buClr>
              <a:buNone/>
              <a:defRPr/>
            </a:pPr>
            <a:r>
              <a:rPr lang="en-US" b="1" kern="0" dirty="0">
                <a:solidFill>
                  <a:schemeClr val="bg1"/>
                </a:solidFill>
                <a:cs typeface="Arial"/>
                <a:sym typeface="Arial"/>
              </a:rPr>
              <a:t>- Archaeologist 13</a:t>
            </a:r>
          </a:p>
        </p:txBody>
      </p:sp>
      <p:sp>
        <p:nvSpPr>
          <p:cNvPr id="4" name="TextBox 3">
            <a:extLst>
              <a:ext uri="{FF2B5EF4-FFF2-40B4-BE49-F238E27FC236}">
                <a16:creationId xmlns:a16="http://schemas.microsoft.com/office/drawing/2014/main" id="{DB1F7D32-6E4C-4B56-A3CA-F0472BD77ED7}"/>
              </a:ext>
            </a:extLst>
          </p:cNvPr>
          <p:cNvSpPr txBox="1"/>
          <p:nvPr/>
        </p:nvSpPr>
        <p:spPr>
          <a:xfrm>
            <a:off x="704852" y="1054239"/>
            <a:ext cx="8439148" cy="1200329"/>
          </a:xfrm>
          <a:prstGeom prst="rect">
            <a:avLst/>
          </a:prstGeom>
          <a:noFill/>
        </p:spPr>
        <p:txBody>
          <a:bodyPr wrap="square" rtlCol="0">
            <a:spAutoFit/>
          </a:bodyPr>
          <a:lstStyle/>
          <a:p>
            <a:pPr lvl="0" algn="r" defTabSz="914400">
              <a:spcBef>
                <a:spcPts val="1200"/>
              </a:spcBef>
              <a:buClr>
                <a:srgbClr val="000000"/>
              </a:buClr>
              <a:defRPr/>
            </a:pPr>
            <a:r>
              <a:rPr lang="en-US" sz="2400" b="1" kern="0" dirty="0">
                <a:solidFill>
                  <a:schemeClr val="bg1"/>
                </a:solidFill>
                <a:cs typeface="Arial"/>
                <a:sym typeface="Arial"/>
              </a:rPr>
              <a:t>“A lot of that data …[w]as collected by a single man…who is a quite well-known and well-respected…”</a:t>
            </a:r>
          </a:p>
          <a:p>
            <a:pPr lvl="0" algn="r" defTabSz="914400">
              <a:spcBef>
                <a:spcPts val="24"/>
              </a:spcBef>
              <a:buClr>
                <a:srgbClr val="000000"/>
              </a:buClr>
              <a:defRPr/>
            </a:pPr>
            <a:r>
              <a:rPr lang="en-US" sz="2400" b="1" kern="0" dirty="0">
                <a:solidFill>
                  <a:schemeClr val="bg1"/>
                </a:solidFill>
                <a:cs typeface="Arial"/>
                <a:sym typeface="Arial"/>
              </a:rPr>
              <a:t>- Zoologist 11</a:t>
            </a:r>
          </a:p>
        </p:txBody>
      </p:sp>
      <p:sp>
        <p:nvSpPr>
          <p:cNvPr id="5" name="TextBox 4">
            <a:extLst>
              <a:ext uri="{FF2B5EF4-FFF2-40B4-BE49-F238E27FC236}">
                <a16:creationId xmlns:a16="http://schemas.microsoft.com/office/drawing/2014/main" id="{4F382159-AC12-4091-8D39-8BBFA65BDBF8}"/>
              </a:ext>
            </a:extLst>
          </p:cNvPr>
          <p:cNvSpPr txBox="1"/>
          <p:nvPr/>
        </p:nvSpPr>
        <p:spPr>
          <a:xfrm>
            <a:off x="0" y="4377376"/>
            <a:ext cx="2253343" cy="276999"/>
          </a:xfrm>
          <a:prstGeom prst="rect">
            <a:avLst/>
          </a:prstGeom>
          <a:noFill/>
        </p:spPr>
        <p:txBody>
          <a:bodyPr wrap="square" rtlCol="0">
            <a:spAutoFit/>
          </a:bodyPr>
          <a:lstStyle/>
          <a:p>
            <a:r>
              <a:rPr lang="en-US" sz="1200" dirty="0">
                <a:solidFill>
                  <a:schemeClr val="bg1"/>
                </a:solidFill>
              </a:rPr>
              <a:t>(Faniel, Frank, &amp; Yakel,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F6D17"/>
        </a:solidFill>
        <a:effectLst/>
      </p:bgPr>
    </p:bg>
    <p:spTree>
      <p:nvGrpSpPr>
        <p:cNvPr id="1" name="Shape 157"/>
        <p:cNvGrpSpPr/>
        <p:nvPr/>
      </p:nvGrpSpPr>
      <p:grpSpPr>
        <a:xfrm>
          <a:off x="0" y="0"/>
          <a:ext cx="0" cy="0"/>
          <a:chOff x="0" y="0"/>
          <a:chExt cx="0" cy="0"/>
        </a:xfrm>
      </p:grpSpPr>
      <p:sp>
        <p:nvSpPr>
          <p:cNvPr id="3" name="Text Placeholder 2">
            <a:extLst>
              <a:ext uri="{FF2B5EF4-FFF2-40B4-BE49-F238E27FC236}">
                <a16:creationId xmlns:a16="http://schemas.microsoft.com/office/drawing/2014/main" id="{A845CB72-3B42-4641-B22C-9E35E297E70D}"/>
              </a:ext>
            </a:extLst>
          </p:cNvPr>
          <p:cNvSpPr>
            <a:spLocks noGrp="1"/>
          </p:cNvSpPr>
          <p:nvPr>
            <p:ph type="body" sz="quarter" idx="13"/>
          </p:nvPr>
        </p:nvSpPr>
        <p:spPr>
          <a:xfrm>
            <a:off x="340786" y="343304"/>
            <a:ext cx="8439148" cy="686442"/>
          </a:xfrm>
        </p:spPr>
        <p:txBody>
          <a:bodyPr/>
          <a:lstStyle/>
          <a:p>
            <a:r>
              <a:rPr lang="en" dirty="0">
                <a:solidFill>
                  <a:schemeClr val="bg1"/>
                </a:solidFill>
              </a:rPr>
              <a:t>Provenance Information </a:t>
            </a:r>
            <a:r>
              <a:rPr lang="en" sz="2800" dirty="0">
                <a:solidFill>
                  <a:schemeClr val="bg1"/>
                </a:solidFill>
              </a:rPr>
              <a:t>(as </a:t>
            </a:r>
            <a:r>
              <a:rPr lang="en-US" sz="2800" dirty="0">
                <a:solidFill>
                  <a:schemeClr val="bg1"/>
                </a:solidFill>
              </a:rPr>
              <a:t>T</a:t>
            </a:r>
            <a:r>
              <a:rPr lang="en" sz="2800" dirty="0">
                <a:solidFill>
                  <a:schemeClr val="bg1"/>
                </a:solidFill>
              </a:rPr>
              <a:t>raceability)</a:t>
            </a:r>
            <a:endParaRPr lang="en-US" sz="2800" dirty="0">
              <a:solidFill>
                <a:schemeClr val="bg1"/>
              </a:solidFill>
            </a:endParaRPr>
          </a:p>
        </p:txBody>
      </p:sp>
      <p:sp>
        <p:nvSpPr>
          <p:cNvPr id="2" name="Text Placeholder 1">
            <a:extLst>
              <a:ext uri="{FF2B5EF4-FFF2-40B4-BE49-F238E27FC236}">
                <a16:creationId xmlns:a16="http://schemas.microsoft.com/office/drawing/2014/main" id="{9D7A26FC-6473-44E2-A822-E637466F4C0E}"/>
              </a:ext>
            </a:extLst>
          </p:cNvPr>
          <p:cNvSpPr>
            <a:spLocks noGrp="1"/>
          </p:cNvSpPr>
          <p:nvPr>
            <p:ph type="body" sz="quarter" idx="12"/>
          </p:nvPr>
        </p:nvSpPr>
        <p:spPr>
          <a:xfrm>
            <a:off x="340786" y="1156631"/>
            <a:ext cx="8439148" cy="3093860"/>
          </a:xfrm>
        </p:spPr>
        <p:txBody>
          <a:bodyPr/>
          <a:lstStyle/>
          <a:p>
            <a:pPr marL="0" indent="0">
              <a:spcBef>
                <a:spcPts val="24"/>
              </a:spcBef>
              <a:buNone/>
            </a:pPr>
            <a:r>
              <a:rPr lang="en-US" b="1" dirty="0">
                <a:solidFill>
                  <a:schemeClr val="bg1"/>
                </a:solidFill>
              </a:rPr>
              <a:t>“…it [the sequence data] was uploaded to GenBank as a particular species. It turns out it is not that species. So, we encounter problems of misidentifications, lack of voucher specimens for which someone could go back and assess or assure that that is what species they're saying it is.”</a:t>
            </a:r>
          </a:p>
          <a:p>
            <a:pPr marL="0" indent="0" algn="r">
              <a:spcBef>
                <a:spcPts val="24"/>
              </a:spcBef>
              <a:buNone/>
            </a:pPr>
            <a:r>
              <a:rPr lang="en-US" b="1" dirty="0">
                <a:solidFill>
                  <a:schemeClr val="bg1"/>
                </a:solidFill>
              </a:rPr>
              <a:t>- Zoologist 20</a:t>
            </a:r>
          </a:p>
        </p:txBody>
      </p:sp>
      <p:sp>
        <p:nvSpPr>
          <p:cNvPr id="4" name="TextBox 3">
            <a:extLst>
              <a:ext uri="{FF2B5EF4-FFF2-40B4-BE49-F238E27FC236}">
                <a16:creationId xmlns:a16="http://schemas.microsoft.com/office/drawing/2014/main" id="{1EB34B42-E4AE-4A47-9589-4254CB91B3BC}"/>
              </a:ext>
            </a:extLst>
          </p:cNvPr>
          <p:cNvSpPr txBox="1"/>
          <p:nvPr/>
        </p:nvSpPr>
        <p:spPr>
          <a:xfrm>
            <a:off x="0" y="4377376"/>
            <a:ext cx="2253343" cy="276999"/>
          </a:xfrm>
          <a:prstGeom prst="rect">
            <a:avLst/>
          </a:prstGeom>
          <a:noFill/>
        </p:spPr>
        <p:txBody>
          <a:bodyPr wrap="square" rtlCol="0">
            <a:spAutoFit/>
          </a:bodyPr>
          <a:lstStyle/>
          <a:p>
            <a:r>
              <a:rPr lang="en-US" sz="1200" dirty="0">
                <a:solidFill>
                  <a:schemeClr val="bg1"/>
                </a:solidFill>
              </a:rPr>
              <a:t>(Faniel, Frank, &amp; Yakel,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F6D17"/>
        </a:solidFill>
        <a:effectLst/>
      </p:bgPr>
    </p:bg>
    <p:spTree>
      <p:nvGrpSpPr>
        <p:cNvPr id="1" name="Shape 163"/>
        <p:cNvGrpSpPr/>
        <p:nvPr/>
      </p:nvGrpSpPr>
      <p:grpSpPr>
        <a:xfrm>
          <a:off x="0" y="0"/>
          <a:ext cx="0" cy="0"/>
          <a:chOff x="0" y="0"/>
          <a:chExt cx="0" cy="0"/>
        </a:xfrm>
      </p:grpSpPr>
      <p:sp>
        <p:nvSpPr>
          <p:cNvPr id="3" name="Text Placeholder 2">
            <a:extLst>
              <a:ext uri="{FF2B5EF4-FFF2-40B4-BE49-F238E27FC236}">
                <a16:creationId xmlns:a16="http://schemas.microsoft.com/office/drawing/2014/main" id="{52FAC065-EF9F-4D47-9418-8E03E48002D7}"/>
              </a:ext>
            </a:extLst>
          </p:cNvPr>
          <p:cNvSpPr>
            <a:spLocks noGrp="1"/>
          </p:cNvSpPr>
          <p:nvPr>
            <p:ph type="body" sz="quarter" idx="13"/>
          </p:nvPr>
        </p:nvSpPr>
        <p:spPr/>
        <p:txBody>
          <a:bodyPr/>
          <a:lstStyle/>
          <a:p>
            <a:r>
              <a:rPr lang="en" dirty="0">
                <a:solidFill>
                  <a:schemeClr val="bg1"/>
                </a:solidFill>
              </a:rPr>
              <a:t>Provenance Information </a:t>
            </a:r>
            <a:r>
              <a:rPr lang="en" sz="2800" dirty="0">
                <a:solidFill>
                  <a:schemeClr val="bg1"/>
                </a:solidFill>
              </a:rPr>
              <a:t>(as </a:t>
            </a:r>
            <a:r>
              <a:rPr lang="en-US" sz="2800" dirty="0">
                <a:solidFill>
                  <a:schemeClr val="bg1"/>
                </a:solidFill>
              </a:rPr>
              <a:t>S</a:t>
            </a:r>
            <a:r>
              <a:rPr lang="en" sz="2800" dirty="0">
                <a:solidFill>
                  <a:schemeClr val="bg1"/>
                </a:solidFill>
              </a:rPr>
              <a:t>ource) </a:t>
            </a:r>
            <a:endParaRPr lang="en-US" sz="2800" dirty="0">
              <a:solidFill>
                <a:schemeClr val="bg1"/>
              </a:solidFill>
            </a:endParaRPr>
          </a:p>
        </p:txBody>
      </p:sp>
      <p:sp>
        <p:nvSpPr>
          <p:cNvPr id="2" name="Text Placeholder 1">
            <a:extLst>
              <a:ext uri="{FF2B5EF4-FFF2-40B4-BE49-F238E27FC236}">
                <a16:creationId xmlns:a16="http://schemas.microsoft.com/office/drawing/2014/main" id="{D96BE58C-FDF6-47E1-A72B-117FA2422398}"/>
              </a:ext>
            </a:extLst>
          </p:cNvPr>
          <p:cNvSpPr>
            <a:spLocks noGrp="1"/>
          </p:cNvSpPr>
          <p:nvPr>
            <p:ph type="body" sz="quarter" idx="12"/>
          </p:nvPr>
        </p:nvSpPr>
        <p:spPr>
          <a:xfrm>
            <a:off x="340786" y="1110343"/>
            <a:ext cx="8439148" cy="3275782"/>
          </a:xfrm>
        </p:spPr>
        <p:txBody>
          <a:bodyPr/>
          <a:lstStyle/>
          <a:p>
            <a:pPr marL="0" lvl="0" indent="0" defTabSz="914400">
              <a:spcBef>
                <a:spcPts val="24"/>
              </a:spcBef>
              <a:buClr>
                <a:srgbClr val="000000"/>
              </a:buClr>
              <a:buNone/>
              <a:defRPr/>
            </a:pPr>
            <a:r>
              <a:rPr lang="en-US" b="1" kern="0" dirty="0">
                <a:solidFill>
                  <a:schemeClr val="bg1"/>
                </a:solidFill>
                <a:cs typeface="Arial"/>
                <a:sym typeface="Arial"/>
              </a:rPr>
              <a:t>“I mean, they are in the business of global developments, so you would trust that they're committed to providing high quality data. So due to the reputation as a leading global development institution, you assume that trust, you assume that credibility follows over into their data.”</a:t>
            </a:r>
          </a:p>
          <a:p>
            <a:pPr marL="0" lvl="0" indent="0" algn="r" defTabSz="914400">
              <a:spcBef>
                <a:spcPts val="24"/>
              </a:spcBef>
              <a:buClr>
                <a:srgbClr val="000000"/>
              </a:buClr>
              <a:buNone/>
              <a:defRPr/>
            </a:pPr>
            <a:r>
              <a:rPr lang="en-US" b="1" kern="0" dirty="0">
                <a:solidFill>
                  <a:schemeClr val="bg1"/>
                </a:solidFill>
                <a:cs typeface="Arial"/>
                <a:sym typeface="Arial"/>
              </a:rPr>
              <a:t>- Social scientist 25</a:t>
            </a:r>
          </a:p>
        </p:txBody>
      </p:sp>
      <p:sp>
        <p:nvSpPr>
          <p:cNvPr id="5" name="TextBox 4">
            <a:extLst>
              <a:ext uri="{FF2B5EF4-FFF2-40B4-BE49-F238E27FC236}">
                <a16:creationId xmlns:a16="http://schemas.microsoft.com/office/drawing/2014/main" id="{2DB51D1B-C715-4043-80A9-C78BFD2C738C}"/>
              </a:ext>
            </a:extLst>
          </p:cNvPr>
          <p:cNvSpPr txBox="1"/>
          <p:nvPr/>
        </p:nvSpPr>
        <p:spPr>
          <a:xfrm>
            <a:off x="0" y="4377376"/>
            <a:ext cx="2253343" cy="276999"/>
          </a:xfrm>
          <a:prstGeom prst="rect">
            <a:avLst/>
          </a:prstGeom>
          <a:noFill/>
        </p:spPr>
        <p:txBody>
          <a:bodyPr wrap="square" rtlCol="0">
            <a:spAutoFit/>
          </a:bodyPr>
          <a:lstStyle/>
          <a:p>
            <a:r>
              <a:rPr lang="en-US" sz="1200" dirty="0">
                <a:solidFill>
                  <a:schemeClr val="bg1"/>
                </a:solidFill>
              </a:rPr>
              <a:t>(Faniel, Frank, &amp; Yakel,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F6D17"/>
        </a:solidFill>
        <a:effectLst/>
      </p:bgPr>
    </p:bg>
    <p:spTree>
      <p:nvGrpSpPr>
        <p:cNvPr id="1" name="Shape 169"/>
        <p:cNvGrpSpPr/>
        <p:nvPr/>
      </p:nvGrpSpPr>
      <p:grpSpPr>
        <a:xfrm>
          <a:off x="0" y="0"/>
          <a:ext cx="0" cy="0"/>
          <a:chOff x="0" y="0"/>
          <a:chExt cx="0" cy="0"/>
        </a:xfrm>
      </p:grpSpPr>
      <p:sp>
        <p:nvSpPr>
          <p:cNvPr id="3" name="Text Placeholder 2">
            <a:extLst>
              <a:ext uri="{FF2B5EF4-FFF2-40B4-BE49-F238E27FC236}">
                <a16:creationId xmlns:a16="http://schemas.microsoft.com/office/drawing/2014/main" id="{C9609BB9-D117-4E1B-9B00-D687F472DE11}"/>
              </a:ext>
            </a:extLst>
          </p:cNvPr>
          <p:cNvSpPr>
            <a:spLocks noGrp="1"/>
          </p:cNvSpPr>
          <p:nvPr>
            <p:ph type="body" sz="quarter" idx="13"/>
          </p:nvPr>
        </p:nvSpPr>
        <p:spPr>
          <a:xfrm>
            <a:off x="340786" y="343304"/>
            <a:ext cx="8439148" cy="1085446"/>
          </a:xfrm>
        </p:spPr>
        <p:txBody>
          <a:bodyPr/>
          <a:lstStyle/>
          <a:p>
            <a:r>
              <a:rPr lang="en" dirty="0">
                <a:solidFill>
                  <a:schemeClr val="bg1"/>
                </a:solidFill>
              </a:rPr>
              <a:t>Repository Reputation and History Information </a:t>
            </a:r>
            <a:endParaRPr lang="en-US" dirty="0">
              <a:solidFill>
                <a:schemeClr val="bg1"/>
              </a:solidFill>
            </a:endParaRPr>
          </a:p>
        </p:txBody>
      </p:sp>
      <p:sp>
        <p:nvSpPr>
          <p:cNvPr id="2" name="Text Placeholder 1">
            <a:extLst>
              <a:ext uri="{FF2B5EF4-FFF2-40B4-BE49-F238E27FC236}">
                <a16:creationId xmlns:a16="http://schemas.microsoft.com/office/drawing/2014/main" id="{0594A8CC-06F0-4091-B985-ACA24CBAD8F5}"/>
              </a:ext>
            </a:extLst>
          </p:cNvPr>
          <p:cNvSpPr>
            <a:spLocks noGrp="1"/>
          </p:cNvSpPr>
          <p:nvPr>
            <p:ph type="body" sz="quarter" idx="12"/>
          </p:nvPr>
        </p:nvSpPr>
        <p:spPr>
          <a:xfrm>
            <a:off x="340786" y="1722663"/>
            <a:ext cx="8439148" cy="2663461"/>
          </a:xfrm>
        </p:spPr>
        <p:txBody>
          <a:bodyPr/>
          <a:lstStyle/>
          <a:p>
            <a:pPr marL="0" lvl="0" indent="0" defTabSz="914400">
              <a:spcBef>
                <a:spcPts val="24"/>
              </a:spcBef>
              <a:buClr>
                <a:srgbClr val="000000"/>
              </a:buClr>
              <a:buNone/>
              <a:defRPr/>
            </a:pPr>
            <a:r>
              <a:rPr lang="en-US" b="1" kern="0" dirty="0">
                <a:solidFill>
                  <a:schemeClr val="bg1"/>
                </a:solidFill>
                <a:cs typeface="Arial"/>
                <a:sym typeface="Arial"/>
              </a:rPr>
              <a:t>“Well, it's like I said, the two biggest sources came from our collection, and the collection in Monroe which are both major repositories for Louisiana fishes and have had experts in those collections that have long standing histories and are well-respected.”</a:t>
            </a:r>
          </a:p>
          <a:p>
            <a:pPr marL="0" lvl="0" indent="0" algn="r" defTabSz="914400">
              <a:spcBef>
                <a:spcPts val="24"/>
              </a:spcBef>
              <a:buClr>
                <a:srgbClr val="000000"/>
              </a:buClr>
              <a:buNone/>
              <a:defRPr/>
            </a:pPr>
            <a:r>
              <a:rPr lang="en-US" b="1" kern="0" dirty="0">
                <a:solidFill>
                  <a:schemeClr val="bg1"/>
                </a:solidFill>
                <a:cs typeface="Arial"/>
                <a:sym typeface="Arial"/>
              </a:rPr>
              <a:t>- Zoologist 15</a:t>
            </a:r>
          </a:p>
        </p:txBody>
      </p:sp>
      <p:sp>
        <p:nvSpPr>
          <p:cNvPr id="5" name="TextBox 4">
            <a:extLst>
              <a:ext uri="{FF2B5EF4-FFF2-40B4-BE49-F238E27FC236}">
                <a16:creationId xmlns:a16="http://schemas.microsoft.com/office/drawing/2014/main" id="{A81CC572-066F-4A60-BE60-F85EBF2C79E0}"/>
              </a:ext>
            </a:extLst>
          </p:cNvPr>
          <p:cNvSpPr txBox="1"/>
          <p:nvPr/>
        </p:nvSpPr>
        <p:spPr>
          <a:xfrm>
            <a:off x="0" y="4377376"/>
            <a:ext cx="2253343" cy="276999"/>
          </a:xfrm>
          <a:prstGeom prst="rect">
            <a:avLst/>
          </a:prstGeom>
          <a:noFill/>
        </p:spPr>
        <p:txBody>
          <a:bodyPr wrap="square" rtlCol="0">
            <a:spAutoFit/>
          </a:bodyPr>
          <a:lstStyle/>
          <a:p>
            <a:r>
              <a:rPr lang="en-US" sz="1200" dirty="0">
                <a:solidFill>
                  <a:schemeClr val="bg1"/>
                </a:solidFill>
              </a:rPr>
              <a:t>(Faniel, Frank, &amp; Yakel,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1857"/>
        </a:solidFill>
        <a:effectLst/>
      </p:bgPr>
    </p:bg>
    <p:spTree>
      <p:nvGrpSpPr>
        <p:cNvPr id="1" name="Shape 175"/>
        <p:cNvGrpSpPr/>
        <p:nvPr/>
      </p:nvGrpSpPr>
      <p:grpSpPr>
        <a:xfrm>
          <a:off x="0" y="0"/>
          <a:ext cx="0" cy="0"/>
          <a:chOff x="0" y="0"/>
          <a:chExt cx="0" cy="0"/>
        </a:xfrm>
      </p:grpSpPr>
      <p:sp>
        <p:nvSpPr>
          <p:cNvPr id="3" name="Text Placeholder 2">
            <a:extLst>
              <a:ext uri="{FF2B5EF4-FFF2-40B4-BE49-F238E27FC236}">
                <a16:creationId xmlns:a16="http://schemas.microsoft.com/office/drawing/2014/main" id="{848BD58C-6514-4C00-A2AD-A1B0131398F5}"/>
              </a:ext>
            </a:extLst>
          </p:cNvPr>
          <p:cNvSpPr>
            <a:spLocks noGrp="1"/>
          </p:cNvSpPr>
          <p:nvPr>
            <p:ph type="body" sz="quarter" idx="13"/>
          </p:nvPr>
        </p:nvSpPr>
        <p:spPr/>
        <p:txBody>
          <a:bodyPr/>
          <a:lstStyle/>
          <a:p>
            <a:r>
              <a:rPr lang="en" dirty="0">
                <a:solidFill>
                  <a:schemeClr val="bg1"/>
                </a:solidFill>
              </a:rPr>
              <a:t>Prior Reuse Information </a:t>
            </a:r>
            <a:endParaRPr lang="en-US" dirty="0">
              <a:solidFill>
                <a:schemeClr val="bg1"/>
              </a:solidFill>
            </a:endParaRPr>
          </a:p>
        </p:txBody>
      </p:sp>
      <p:sp>
        <p:nvSpPr>
          <p:cNvPr id="2" name="Text Placeholder 1">
            <a:extLst>
              <a:ext uri="{FF2B5EF4-FFF2-40B4-BE49-F238E27FC236}">
                <a16:creationId xmlns:a16="http://schemas.microsoft.com/office/drawing/2014/main" id="{F05298CF-55F5-4D0E-AE73-A68041F4BD22}"/>
              </a:ext>
            </a:extLst>
          </p:cNvPr>
          <p:cNvSpPr>
            <a:spLocks noGrp="1"/>
          </p:cNvSpPr>
          <p:nvPr>
            <p:ph type="body" sz="quarter" idx="12"/>
          </p:nvPr>
        </p:nvSpPr>
        <p:spPr>
          <a:xfrm>
            <a:off x="340786" y="1110343"/>
            <a:ext cx="8439148" cy="3275781"/>
          </a:xfrm>
        </p:spPr>
        <p:txBody>
          <a:bodyPr/>
          <a:lstStyle/>
          <a:p>
            <a:pPr marL="0" lvl="0" indent="0" defTabSz="914400">
              <a:spcBef>
                <a:spcPts val="24"/>
              </a:spcBef>
              <a:buClr>
                <a:srgbClr val="000000"/>
              </a:buClr>
              <a:buNone/>
              <a:defRPr/>
            </a:pPr>
            <a:r>
              <a:rPr lang="en-US" b="1" kern="0" dirty="0">
                <a:solidFill>
                  <a:schemeClr val="bg1"/>
                </a:solidFill>
                <a:cs typeface="Arial"/>
                <a:sym typeface="Arial"/>
              </a:rPr>
              <a:t>“…all of the secondary data that I used is federally funded, is nationally representative, and is very widely used among the fields that I'm working in so I've never had to make like an independent judgment of, ‘Do I trust this survey or not?’...I just rely on the collective judgment to say that this a trustworthy survey.”</a:t>
            </a:r>
          </a:p>
          <a:p>
            <a:pPr marL="0" lvl="0" indent="0" algn="r" defTabSz="914400">
              <a:spcBef>
                <a:spcPts val="24"/>
              </a:spcBef>
              <a:buClr>
                <a:srgbClr val="000000"/>
              </a:buClr>
              <a:buNone/>
              <a:defRPr/>
            </a:pPr>
            <a:r>
              <a:rPr lang="en-US" b="1" kern="0" dirty="0">
                <a:solidFill>
                  <a:schemeClr val="bg1"/>
                </a:solidFill>
                <a:cs typeface="Arial"/>
                <a:sym typeface="Arial"/>
              </a:rPr>
              <a:t>- Social scientist 37</a:t>
            </a:r>
          </a:p>
        </p:txBody>
      </p:sp>
      <p:sp>
        <p:nvSpPr>
          <p:cNvPr id="4" name="TextBox 3">
            <a:extLst>
              <a:ext uri="{FF2B5EF4-FFF2-40B4-BE49-F238E27FC236}">
                <a16:creationId xmlns:a16="http://schemas.microsoft.com/office/drawing/2014/main" id="{9CCCC5EB-68E9-4BFE-AF6E-78061B9B9476}"/>
              </a:ext>
            </a:extLst>
          </p:cNvPr>
          <p:cNvSpPr txBox="1"/>
          <p:nvPr/>
        </p:nvSpPr>
        <p:spPr>
          <a:xfrm>
            <a:off x="6890657" y="4377376"/>
            <a:ext cx="2253343" cy="276999"/>
          </a:xfrm>
          <a:prstGeom prst="rect">
            <a:avLst/>
          </a:prstGeom>
          <a:noFill/>
        </p:spPr>
        <p:txBody>
          <a:bodyPr wrap="square" rtlCol="0">
            <a:spAutoFit/>
          </a:bodyPr>
          <a:lstStyle/>
          <a:p>
            <a:pPr algn="r"/>
            <a:r>
              <a:rPr lang="en-US" sz="1200" dirty="0">
                <a:solidFill>
                  <a:schemeClr val="bg1"/>
                </a:solidFill>
              </a:rPr>
              <a:t>(Faniel, Frank, &amp; Yakel,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6990" y="197000"/>
            <a:ext cx="8439148" cy="686442"/>
          </a:xfrm>
        </p:spPr>
        <p:txBody>
          <a:bodyPr/>
          <a:lstStyle/>
          <a:p>
            <a:r>
              <a:rPr lang="en-US" dirty="0"/>
              <a:t>DIPIR Project Members</a:t>
            </a:r>
          </a:p>
        </p:txBody>
      </p:sp>
      <p:sp>
        <p:nvSpPr>
          <p:cNvPr id="3" name="Text Placeholder 2"/>
          <p:cNvSpPr>
            <a:spLocks noGrp="1"/>
          </p:cNvSpPr>
          <p:nvPr>
            <p:ph type="body" sz="quarter" idx="14"/>
          </p:nvPr>
        </p:nvSpPr>
        <p:spPr>
          <a:xfrm>
            <a:off x="341313" y="777240"/>
            <a:ext cx="8439150" cy="3813048"/>
          </a:xfrm>
        </p:spPr>
        <p:txBody>
          <a:bodyPr/>
          <a:lstStyle/>
          <a:p>
            <a:pPr marL="0" indent="0">
              <a:spcBef>
                <a:spcPts val="0"/>
              </a:spcBef>
              <a:spcAft>
                <a:spcPts val="600"/>
              </a:spcAft>
              <a:buNone/>
            </a:pPr>
            <a:r>
              <a:rPr lang="en-US" sz="1600" dirty="0"/>
              <a:t>PI:				Ixchel Faniel (OCLC)</a:t>
            </a:r>
          </a:p>
          <a:p>
            <a:pPr marL="0" indent="0">
              <a:spcBef>
                <a:spcPts val="0"/>
              </a:spcBef>
              <a:spcAft>
                <a:spcPts val="600"/>
              </a:spcAft>
              <a:buNone/>
            </a:pPr>
            <a:r>
              <a:rPr lang="en-US" sz="1600" dirty="0"/>
              <a:t>Co-PI:			Elizabeth Yakel (University of Michigan)</a:t>
            </a:r>
          </a:p>
          <a:p>
            <a:pPr marL="1828800" indent="-1828800">
              <a:spcBef>
                <a:spcPts val="0"/>
              </a:spcBef>
              <a:spcAft>
                <a:spcPts val="600"/>
              </a:spcAft>
              <a:buNone/>
              <a:tabLst>
                <a:tab pos="1828800" algn="l"/>
              </a:tabLst>
            </a:pPr>
            <a:r>
              <a:rPr lang="en-US" sz="1600" dirty="0"/>
              <a:t>Partners:	Nancy McGovern, Ph.D. (MIT), Eric Kansa, Ph.D. (Open Context), William Fink, Ph.D. (University of Michigan Museum of Zoology)</a:t>
            </a:r>
          </a:p>
          <a:p>
            <a:pPr marL="0" indent="0">
              <a:spcBef>
                <a:spcPts val="0"/>
              </a:spcBef>
              <a:spcAft>
                <a:spcPts val="600"/>
              </a:spcAft>
              <a:buNone/>
            </a:pPr>
            <a:r>
              <a:rPr lang="en-US" sz="1600" dirty="0"/>
              <a:t>Faculty:			Ji-Hyun Kim (Ewha Womans University)</a:t>
            </a:r>
          </a:p>
          <a:p>
            <a:pPr marL="0" indent="0">
              <a:spcBef>
                <a:spcPts val="0"/>
              </a:spcBef>
              <a:spcAft>
                <a:spcPts val="600"/>
              </a:spcAft>
              <a:buNone/>
            </a:pPr>
            <a:r>
              <a:rPr lang="en-US" sz="1600" dirty="0"/>
              <a:t>Researcher:		Christopher Cyr (OCLC), Sarah Whitcher Kansa (Open Context)</a:t>
            </a:r>
          </a:p>
          <a:p>
            <a:pPr marL="0" indent="0">
              <a:spcBef>
                <a:spcPts val="0"/>
              </a:spcBef>
              <a:spcAft>
                <a:spcPts val="600"/>
              </a:spcAft>
              <a:buNone/>
            </a:pPr>
            <a:r>
              <a:rPr lang="en-US" sz="1600" dirty="0"/>
              <a:t>OCLC Fellow:		Julianna Barrera-Gomez</a:t>
            </a:r>
          </a:p>
          <a:p>
            <a:pPr marL="1828800" indent="-1828800">
              <a:spcBef>
                <a:spcPts val="0"/>
              </a:spcBef>
              <a:spcAft>
                <a:spcPts val="600"/>
              </a:spcAft>
              <a:buNone/>
            </a:pPr>
            <a:r>
              <a:rPr lang="en-US" sz="1600" dirty="0"/>
              <a:t>Doctoral Students:	Rebecca Frank, Adam Kriesberg, Morgan Daniels, Ayoung Yoon, Anthea Josias</a:t>
            </a:r>
          </a:p>
          <a:p>
            <a:pPr marL="1828800" indent="-1828800">
              <a:spcBef>
                <a:spcPts val="0"/>
              </a:spcBef>
              <a:spcAft>
                <a:spcPts val="600"/>
              </a:spcAft>
              <a:buNone/>
            </a:pPr>
            <a:r>
              <a:rPr lang="en-US" sz="1600" dirty="0"/>
              <a:t>Master’s Students:	Alexa Hagen, Jessica Schaengold, Gavin Strassel, Michele DeLia, Kathleen Fear, Mallory Hood, Annelise Doll, Monique Lowe, Pearl Ko, Daniel Delmanaco</a:t>
            </a:r>
          </a:p>
          <a:p>
            <a:pPr marL="0" indent="0">
              <a:spcBef>
                <a:spcPts val="0"/>
              </a:spcBef>
              <a:spcAft>
                <a:spcPts val="600"/>
              </a:spcAft>
              <a:buNone/>
            </a:pPr>
            <a:r>
              <a:rPr lang="en-US" sz="1600" dirty="0"/>
              <a:t>Undergraduates:	Molly Haig</a:t>
            </a:r>
            <a:endParaRPr lang="en-US" sz="1800" dirty="0"/>
          </a:p>
        </p:txBody>
      </p:sp>
      <p:pic>
        <p:nvPicPr>
          <p:cNvPr id="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3538" y="142768"/>
            <a:ext cx="1752600" cy="794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Rectangle 4">
            <a:extLst>
              <a:ext uri="{FF2B5EF4-FFF2-40B4-BE49-F238E27FC236}">
                <a16:creationId xmlns:a16="http://schemas.microsoft.com/office/drawing/2014/main" id="{AB3A7D6E-BADA-447B-AA3B-DA6B0AB380CE}"/>
              </a:ext>
            </a:extLst>
          </p:cNvPr>
          <p:cNvSpPr/>
          <p:nvPr/>
        </p:nvSpPr>
        <p:spPr>
          <a:xfrm>
            <a:off x="7261412" y="553212"/>
            <a:ext cx="1551214" cy="467726"/>
          </a:xfrm>
          <a:prstGeom prst="rect">
            <a:avLst/>
          </a:prstGeom>
        </p:spPr>
        <p:txBody>
          <a:bodyPr wrap="square" anchor="ctr">
            <a:noAutofit/>
          </a:bodyPr>
          <a:lstStyle/>
          <a:p>
            <a:r>
              <a:rPr lang="en-US" sz="1200" b="1" dirty="0"/>
              <a:t>(LG-06-10-0140-10)</a:t>
            </a:r>
          </a:p>
        </p:txBody>
      </p:sp>
      <p:sp>
        <p:nvSpPr>
          <p:cNvPr id="6" name="Rectangle 5">
            <a:extLst>
              <a:ext uri="{FF2B5EF4-FFF2-40B4-BE49-F238E27FC236}">
                <a16:creationId xmlns:a16="http://schemas.microsoft.com/office/drawing/2014/main" id="{FBA6FC09-412D-4053-A299-0A8E4393D91B}"/>
              </a:ext>
            </a:extLst>
          </p:cNvPr>
          <p:cNvSpPr/>
          <p:nvPr/>
        </p:nvSpPr>
        <p:spPr>
          <a:xfrm>
            <a:off x="1" y="4697145"/>
            <a:ext cx="2448732" cy="446355"/>
          </a:xfrm>
          <a:prstGeom prst="rect">
            <a:avLst/>
          </a:prstGeom>
          <a:solidFill>
            <a:schemeClr val="accent2"/>
          </a:solidFill>
        </p:spPr>
        <p:txBody>
          <a:bodyPr wrap="square" anchor="ctr" anchorCtr="0">
            <a:noAutofit/>
          </a:bodyPr>
          <a:lstStyle/>
          <a:p>
            <a:r>
              <a:rPr lang="en-US" sz="1200" b="1" u="sng" dirty="0">
                <a:solidFill>
                  <a:schemeClr val="bg1"/>
                </a:solidFill>
                <a:ea typeface="Calibri" panose="020F0502020204030204" pitchFamily="34" charset="0"/>
                <a:hlinkClick r:id="rId4">
                  <a:extLst>
                    <a:ext uri="{A12FA001-AC4F-418D-AE19-62706E023703}">
                      <ahyp:hlinkClr xmlns:ahyp="http://schemas.microsoft.com/office/drawing/2018/hyperlinkcolor" val="tx"/>
                    </a:ext>
                  </a:extLst>
                </a:hlinkClick>
              </a:rPr>
              <a:t>https://www.oclc.org/research/themes/user-studies/dipir.html</a:t>
            </a:r>
            <a:endParaRPr lang="en-US" sz="1200" b="1" dirty="0">
              <a:solidFill>
                <a:schemeClr val="bg1"/>
              </a:solidFill>
            </a:endParaRPr>
          </a:p>
        </p:txBody>
      </p:sp>
    </p:spTree>
    <p:extLst>
      <p:ext uri="{BB962C8B-B14F-4D97-AF65-F5344CB8AC3E}">
        <p14:creationId xmlns:p14="http://schemas.microsoft.com/office/powerpoint/2010/main" val="3345800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AF44B-3963-4EDE-ACCF-BB0B62373428}"/>
              </a:ext>
            </a:extLst>
          </p:cNvPr>
          <p:cNvSpPr>
            <a:spLocks noGrp="1"/>
          </p:cNvSpPr>
          <p:nvPr>
            <p:ph type="body" sz="quarter" idx="10"/>
          </p:nvPr>
        </p:nvSpPr>
        <p:spPr>
          <a:xfrm>
            <a:off x="315259" y="831061"/>
            <a:ext cx="8174038" cy="1200329"/>
          </a:xfrm>
        </p:spPr>
        <p:txBody>
          <a:bodyPr/>
          <a:lstStyle/>
          <a:p>
            <a:r>
              <a:rPr lang="en-US" dirty="0"/>
              <a:t>What can curators learn and apply?</a:t>
            </a:r>
          </a:p>
        </p:txBody>
      </p:sp>
      <p:sp>
        <p:nvSpPr>
          <p:cNvPr id="3" name="Text Placeholder 2">
            <a:extLst>
              <a:ext uri="{FF2B5EF4-FFF2-40B4-BE49-F238E27FC236}">
                <a16:creationId xmlns:a16="http://schemas.microsoft.com/office/drawing/2014/main" id="{72ACEACB-2FEC-4DD2-A192-619FBEE9BEC6}"/>
              </a:ext>
            </a:extLst>
          </p:cNvPr>
          <p:cNvSpPr>
            <a:spLocks noGrp="1"/>
          </p:cNvSpPr>
          <p:nvPr>
            <p:ph type="body" sz="quarter" idx="11"/>
          </p:nvPr>
        </p:nvSpPr>
        <p:spPr/>
        <p:txBody>
          <a:bodyPr/>
          <a:lstStyle/>
          <a:p>
            <a:endParaRPr lang="en-US" dirty="0"/>
          </a:p>
        </p:txBody>
      </p:sp>
      <p:sp>
        <p:nvSpPr>
          <p:cNvPr id="4" name="Text Placeholder 3">
            <a:extLst>
              <a:ext uri="{FF2B5EF4-FFF2-40B4-BE49-F238E27FC236}">
                <a16:creationId xmlns:a16="http://schemas.microsoft.com/office/drawing/2014/main" id="{FDA210EA-B132-4811-BC58-1FDF471EDBFC}"/>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593266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8199" name="Picture 7" descr="https://lh6.googleusercontent.com/QbDGNw3NVxtUDk2GCigsAUZIz9t0ewxAf2YjXpPosuqfr3BdBoWDbSvmg_oRUI2kOx_IgyhDI7HUGeza9tuJ0ZoaTSwqYo_zcX3yOHTBJCR2WIfInprZ4nbuAMm6NdTvrAIEvNxQH8g">
            <a:extLst>
              <a:ext uri="{FF2B5EF4-FFF2-40B4-BE49-F238E27FC236}">
                <a16:creationId xmlns:a16="http://schemas.microsoft.com/office/drawing/2014/main" id="{7C91C0C7-BD58-BF4C-AF28-F321C83CF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070" y="694997"/>
            <a:ext cx="5576253" cy="3746021"/>
          </a:xfrm>
          <a:prstGeom prst="rect">
            <a:avLst/>
          </a:prstGeom>
          <a:noFill/>
          <a:extLst>
            <a:ext uri="{909E8E84-426E-40DD-AFC4-6F175D3DCCD1}">
              <a14:hiddenFill xmlns:a14="http://schemas.microsoft.com/office/drawing/2010/main">
                <a:solidFill>
                  <a:srgbClr val="FFFFFF"/>
                </a:solidFill>
              </a14:hiddenFill>
            </a:ext>
          </a:extLst>
        </p:spPr>
      </p:pic>
      <p:pic>
        <p:nvPicPr>
          <p:cNvPr id="271" name="Google Shape;271;p44"/>
          <p:cNvPicPr preferRelativeResize="0"/>
          <p:nvPr/>
        </p:nvPicPr>
        <p:blipFill>
          <a:blip r:embed="rId4">
            <a:alphaModFix/>
          </a:blip>
          <a:stretch>
            <a:fillRect/>
          </a:stretch>
        </p:blipFill>
        <p:spPr>
          <a:xfrm>
            <a:off x="294825" y="98313"/>
            <a:ext cx="2286000" cy="1133475"/>
          </a:xfrm>
          <a:prstGeom prst="rect">
            <a:avLst/>
          </a:prstGeom>
          <a:noFill/>
          <a:ln>
            <a:noFill/>
          </a:ln>
        </p:spPr>
      </p:pic>
      <p:sp>
        <p:nvSpPr>
          <p:cNvPr id="278" name="Google Shape;278;p44"/>
          <p:cNvSpPr txBox="1"/>
          <p:nvPr/>
        </p:nvSpPr>
        <p:spPr>
          <a:xfrm>
            <a:off x="0" y="4711250"/>
            <a:ext cx="6546600" cy="396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Arial"/>
                <a:cs typeface="Arial"/>
                <a:sym typeface="Arial"/>
              </a:rPr>
              <a:t>https://datacurationnetwork.org</a:t>
            </a:r>
            <a:endParaRPr kumimoji="0" sz="1200" b="0" i="0" u="none" strike="noStrike" kern="0" cap="none" spc="0" normalizeH="0" baseline="0" noProof="0" dirty="0">
              <a:ln>
                <a:noFill/>
              </a:ln>
              <a:solidFill>
                <a:schemeClr val="bg1"/>
              </a:solidFill>
              <a:effectLst/>
              <a:uLnTx/>
              <a:uFillTx/>
              <a:latin typeface="Arial"/>
              <a:cs typeface="Arial"/>
              <a:sym typeface="Arial"/>
            </a:endParaRPr>
          </a:p>
        </p:txBody>
      </p:sp>
      <p:pic>
        <p:nvPicPr>
          <p:cNvPr id="8194" name="Picture 2" descr="https://lh6.googleusercontent.com/QbDGNw3NVxtUDk2GCigsAUZIz9t0ewxAf2YjXpPosuqfr3BdBoWDbSvmg_oRUI2kOx_IgyhDI7HUGeza9tuJ0ZoaTSwqYo_zcX3yOHTBJCR2WIfInprZ4nbuAMm6NdTvrAIEvNxQH8g">
            <a:extLst>
              <a:ext uri="{FF2B5EF4-FFF2-40B4-BE49-F238E27FC236}">
                <a16:creationId xmlns:a16="http://schemas.microsoft.com/office/drawing/2014/main" id="{84D57C84-9A40-5643-8DBB-39A68BB3A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30" y="-4308157"/>
            <a:ext cx="1195566" cy="80314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https://lh4.googleusercontent.com/CN0Md1tyVN9MBF0baGrn98OUzM15hq580Sn1I5ajI2rlGrkUC2did_mWPEuq9ZD_EceWwcLo0XUgfdoviZ1bJGoDoN6SNJc8xgIyo6bHY8w7wr2B2qQ3hsLeoA4mtoPWCohayXmEcFA">
            <a:extLst>
              <a:ext uri="{FF2B5EF4-FFF2-40B4-BE49-F238E27FC236}">
                <a16:creationId xmlns:a16="http://schemas.microsoft.com/office/drawing/2014/main" id="{8D850E5E-8F20-B740-B005-20C646E49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520" y="1625025"/>
            <a:ext cx="607933" cy="60793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Image result for university of michigan logo">
            <a:extLst>
              <a:ext uri="{FF2B5EF4-FFF2-40B4-BE49-F238E27FC236}">
                <a16:creationId xmlns:a16="http://schemas.microsoft.com/office/drawing/2014/main" id="{B97CAE6E-032B-6142-B63B-57FD54BF9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7164" y="3735302"/>
            <a:ext cx="620782" cy="470937"/>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A30424BF-582A-2047-9FF7-14D95B5BFC16}"/>
              </a:ext>
            </a:extLst>
          </p:cNvPr>
          <p:cNvSpPr/>
          <p:nvPr/>
        </p:nvSpPr>
        <p:spPr>
          <a:xfrm>
            <a:off x="4549140" y="1920240"/>
            <a:ext cx="1611630" cy="937259"/>
          </a:xfrm>
          <a:prstGeom prst="cloud">
            <a:avLst/>
          </a:prstGeom>
          <a:pattFill prst="dashHorz">
            <a:fgClr>
              <a:srgbClr val="E7ECE9"/>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196" name="Picture 4" descr="https://lh4.googleusercontent.com/bogRFgY0wvqfYbEjTuAuGHxWpr3BFc2M9bAKIGAxGhBJilFlii9K0wtU1CsPXv7pm_ENkgRZ-xhVR1vX-V9CZ_qbuVLbhkBRX6lsRMUHWPLyr7Y4nc0bMLCvNDzgC5uKQMVpl95pDwY">
            <a:extLst>
              <a:ext uri="{FF2B5EF4-FFF2-40B4-BE49-F238E27FC236}">
                <a16:creationId xmlns:a16="http://schemas.microsoft.com/office/drawing/2014/main" id="{38A01F5C-AEB8-C241-BEE8-EA3D499924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2420" y="2114494"/>
            <a:ext cx="1164050" cy="571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C72005-284D-EB43-91F3-99F642D82AF7}"/>
              </a:ext>
            </a:extLst>
          </p:cNvPr>
          <p:cNvSpPr txBox="1"/>
          <p:nvPr/>
        </p:nvSpPr>
        <p:spPr>
          <a:xfrm>
            <a:off x="377189" y="1554480"/>
            <a:ext cx="2366011"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Platform for sharing expert data curator staff</a:t>
            </a:r>
          </a:p>
          <a:p>
            <a:pPr marL="285750" indent="-285750">
              <a:buFont typeface="Arial" panose="020B0604020202020204" pitchFamily="34" charset="0"/>
              <a:buChar char="•"/>
            </a:pPr>
            <a:r>
              <a:rPr lang="en-US" sz="1400" dirty="0"/>
              <a:t>Operational Jan 2019</a:t>
            </a:r>
          </a:p>
          <a:p>
            <a:pPr marL="285750" indent="-285750">
              <a:buFont typeface="Arial" panose="020B0604020202020204" pitchFamily="34" charset="0"/>
              <a:buChar char="•"/>
            </a:pPr>
            <a:r>
              <a:rPr lang="en-US" sz="1400" dirty="0"/>
              <a:t>10 institutions</a:t>
            </a:r>
          </a:p>
          <a:p>
            <a:pPr marL="742950" lvl="1" indent="-285750">
              <a:buFont typeface="Arial" panose="020B0604020202020204" pitchFamily="34" charset="0"/>
              <a:buChar char="•"/>
            </a:pPr>
            <a:r>
              <a:rPr lang="en-US" sz="1400" dirty="0"/>
              <a:t>25 curators</a:t>
            </a:r>
          </a:p>
          <a:p>
            <a:pPr marL="742950" lvl="1" indent="-285750">
              <a:buFont typeface="Arial" panose="020B0604020202020204" pitchFamily="34" charset="0"/>
              <a:buChar char="•"/>
            </a:pPr>
            <a:r>
              <a:rPr lang="en-US" sz="1400" dirty="0"/>
              <a:t>10 repository directors</a:t>
            </a:r>
          </a:p>
          <a:p>
            <a:pPr marL="285750" indent="-285750">
              <a:buFont typeface="Arial" panose="020B0604020202020204" pitchFamily="34" charset="0"/>
              <a:buChar char="•"/>
            </a:pPr>
            <a:r>
              <a:rPr lang="en-US" sz="1400" dirty="0"/>
              <a:t>Funding by Alfred P Sloan Foundation</a:t>
            </a:r>
          </a:p>
          <a:p>
            <a:pPr marL="285750" indent="-285750">
              <a:buFont typeface="Arial" panose="020B0604020202020204" pitchFamily="34" charset="0"/>
              <a:buChar char="•"/>
            </a:pPr>
            <a:r>
              <a:rPr lang="en-US" sz="1400" dirty="0"/>
              <a:t>Standard procedures with annual training</a:t>
            </a:r>
          </a:p>
          <a:p>
            <a:r>
              <a:rPr lang="en-US" sz="1400" dirty="0"/>
              <a:t> </a:t>
            </a:r>
          </a:p>
        </p:txBody>
      </p:sp>
    </p:spTree>
    <p:extLst>
      <p:ext uri="{BB962C8B-B14F-4D97-AF65-F5344CB8AC3E}">
        <p14:creationId xmlns:p14="http://schemas.microsoft.com/office/powerpoint/2010/main" val="2166845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1B2504-6E97-214F-B90D-47867FCFFD3D}"/>
              </a:ext>
            </a:extLst>
          </p:cNvPr>
          <p:cNvPicPr>
            <a:picLocks noChangeAspect="1"/>
          </p:cNvPicPr>
          <p:nvPr/>
        </p:nvPicPr>
        <p:blipFill rotWithShape="1">
          <a:blip r:embed="rId3"/>
          <a:srcRect l="2320" t="3183" r="1001" b="74325"/>
          <a:stretch/>
        </p:blipFill>
        <p:spPr>
          <a:xfrm>
            <a:off x="1154430" y="1143000"/>
            <a:ext cx="7143750" cy="800100"/>
          </a:xfrm>
          <a:prstGeom prst="rect">
            <a:avLst/>
          </a:prstGeom>
        </p:spPr>
      </p:pic>
      <p:sp>
        <p:nvSpPr>
          <p:cNvPr id="10" name="Text Placeholder 9">
            <a:extLst>
              <a:ext uri="{FF2B5EF4-FFF2-40B4-BE49-F238E27FC236}">
                <a16:creationId xmlns:a16="http://schemas.microsoft.com/office/drawing/2014/main" id="{46BAE321-3283-1742-A36F-0D8FD4739B47}"/>
              </a:ext>
            </a:extLst>
          </p:cNvPr>
          <p:cNvSpPr>
            <a:spLocks noGrp="1"/>
          </p:cNvSpPr>
          <p:nvPr>
            <p:ph type="body" sz="quarter" idx="13"/>
          </p:nvPr>
        </p:nvSpPr>
        <p:spPr/>
        <p:txBody>
          <a:bodyPr/>
          <a:lstStyle/>
          <a:p>
            <a:r>
              <a:rPr lang="en-US" dirty="0"/>
              <a:t>From Local to Collaborative </a:t>
            </a:r>
          </a:p>
        </p:txBody>
      </p:sp>
      <p:sp>
        <p:nvSpPr>
          <p:cNvPr id="12" name="Google Shape;278;p44">
            <a:extLst>
              <a:ext uri="{FF2B5EF4-FFF2-40B4-BE49-F238E27FC236}">
                <a16:creationId xmlns:a16="http://schemas.microsoft.com/office/drawing/2014/main" id="{D7C5C2A9-D949-1143-B864-E7F4088941DC}"/>
              </a:ext>
            </a:extLst>
          </p:cNvPr>
          <p:cNvSpPr txBox="1"/>
          <p:nvPr/>
        </p:nvSpPr>
        <p:spPr>
          <a:xfrm>
            <a:off x="0" y="4711250"/>
            <a:ext cx="3234690" cy="396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Arial"/>
                <a:cs typeface="Arial"/>
                <a:sym typeface="Arial"/>
              </a:rPr>
              <a:t>https://datacurationnetwork.org</a:t>
            </a:r>
            <a:endParaRPr kumimoji="0" sz="1200" b="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Box 5">
            <a:extLst>
              <a:ext uri="{FF2B5EF4-FFF2-40B4-BE49-F238E27FC236}">
                <a16:creationId xmlns:a16="http://schemas.microsoft.com/office/drawing/2014/main" id="{B9497522-F5E8-764D-8442-4E957406EF6C}"/>
              </a:ext>
            </a:extLst>
          </p:cNvPr>
          <p:cNvSpPr txBox="1"/>
          <p:nvPr/>
        </p:nvSpPr>
        <p:spPr>
          <a:xfrm>
            <a:off x="1383030" y="2457450"/>
            <a:ext cx="5520690" cy="2031325"/>
          </a:xfrm>
          <a:prstGeom prst="rect">
            <a:avLst/>
          </a:prstGeom>
          <a:noFill/>
        </p:spPr>
        <p:txBody>
          <a:bodyPr wrap="square" rtlCol="0">
            <a:spAutoFit/>
          </a:bodyPr>
          <a:lstStyle/>
          <a:p>
            <a:pPr marL="285750" indent="-285750">
              <a:buFontTx/>
              <a:buChar char="-"/>
            </a:pPr>
            <a:r>
              <a:rPr lang="en-US" dirty="0"/>
              <a:t>DCN = Human layer in local repository stack</a:t>
            </a:r>
          </a:p>
          <a:p>
            <a:pPr marL="285750" indent="-285750">
              <a:buFontTx/>
              <a:buChar char="-"/>
            </a:pPr>
            <a:r>
              <a:rPr lang="en-US" dirty="0"/>
              <a:t>DCN workflow is platform agnostic</a:t>
            </a:r>
          </a:p>
          <a:p>
            <a:pPr marL="285750" indent="-285750">
              <a:buFontTx/>
              <a:buChar char="-"/>
            </a:pPr>
            <a:r>
              <a:rPr lang="en-US" dirty="0"/>
              <a:t>Local repository responsible for</a:t>
            </a:r>
          </a:p>
          <a:p>
            <a:pPr marL="742950" lvl="1" indent="-285750">
              <a:buFontTx/>
              <a:buChar char="-"/>
            </a:pPr>
            <a:r>
              <a:rPr lang="en-US" dirty="0"/>
              <a:t>Ingest, local policy adherence, (accept/reject), risk avoidance, etc.</a:t>
            </a:r>
          </a:p>
          <a:p>
            <a:pPr marL="742950" lvl="1" indent="-285750">
              <a:buFontTx/>
              <a:buChar char="-"/>
            </a:pPr>
            <a:r>
              <a:rPr lang="en-US" dirty="0"/>
              <a:t>Services such as DOI, metadata brokerage, storage, preservation, etc.</a:t>
            </a:r>
          </a:p>
        </p:txBody>
      </p:sp>
    </p:spTree>
    <p:extLst>
      <p:ext uri="{BB962C8B-B14F-4D97-AF65-F5344CB8AC3E}">
        <p14:creationId xmlns:p14="http://schemas.microsoft.com/office/powerpoint/2010/main" val="2846190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1B2504-6E97-214F-B90D-47867FCFFD3D}"/>
              </a:ext>
            </a:extLst>
          </p:cNvPr>
          <p:cNvPicPr>
            <a:picLocks noChangeAspect="1"/>
          </p:cNvPicPr>
          <p:nvPr/>
        </p:nvPicPr>
        <p:blipFill rotWithShape="1">
          <a:blip r:embed="rId3"/>
          <a:srcRect l="-1703" t="-1" r="-545" b="-3490"/>
          <a:stretch/>
        </p:blipFill>
        <p:spPr>
          <a:xfrm>
            <a:off x="857250" y="1029746"/>
            <a:ext cx="7555230" cy="3681504"/>
          </a:xfrm>
          <a:prstGeom prst="rect">
            <a:avLst/>
          </a:prstGeom>
        </p:spPr>
      </p:pic>
      <p:sp>
        <p:nvSpPr>
          <p:cNvPr id="10" name="Text Placeholder 9">
            <a:extLst>
              <a:ext uri="{FF2B5EF4-FFF2-40B4-BE49-F238E27FC236}">
                <a16:creationId xmlns:a16="http://schemas.microsoft.com/office/drawing/2014/main" id="{46BAE321-3283-1742-A36F-0D8FD4739B47}"/>
              </a:ext>
            </a:extLst>
          </p:cNvPr>
          <p:cNvSpPr>
            <a:spLocks noGrp="1"/>
          </p:cNvSpPr>
          <p:nvPr>
            <p:ph type="body" sz="quarter" idx="13"/>
          </p:nvPr>
        </p:nvSpPr>
        <p:spPr/>
        <p:txBody>
          <a:bodyPr/>
          <a:lstStyle/>
          <a:p>
            <a:r>
              <a:rPr lang="en-US" dirty="0"/>
              <a:t>From Local to Collaborative </a:t>
            </a:r>
          </a:p>
        </p:txBody>
      </p:sp>
      <p:sp>
        <p:nvSpPr>
          <p:cNvPr id="12" name="Google Shape;278;p44">
            <a:extLst>
              <a:ext uri="{FF2B5EF4-FFF2-40B4-BE49-F238E27FC236}">
                <a16:creationId xmlns:a16="http://schemas.microsoft.com/office/drawing/2014/main" id="{D7C5C2A9-D949-1143-B864-E7F4088941DC}"/>
              </a:ext>
            </a:extLst>
          </p:cNvPr>
          <p:cNvSpPr txBox="1"/>
          <p:nvPr/>
        </p:nvSpPr>
        <p:spPr>
          <a:xfrm>
            <a:off x="0" y="4711250"/>
            <a:ext cx="3234690" cy="396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Arial"/>
                <a:cs typeface="Arial"/>
                <a:sym typeface="Arial"/>
              </a:rPr>
              <a:t>https://datacurationnetwork.org</a:t>
            </a:r>
            <a:endParaRPr kumimoji="0" sz="12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17255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D1991F-9EFA-4BC5-938D-F6941F933156}"/>
              </a:ext>
            </a:extLst>
          </p:cNvPr>
          <p:cNvSpPr txBox="1"/>
          <p:nvPr/>
        </p:nvSpPr>
        <p:spPr>
          <a:xfrm>
            <a:off x="219020" y="3065897"/>
            <a:ext cx="2142804" cy="923330"/>
          </a:xfrm>
          <a:prstGeom prst="rect">
            <a:avLst/>
          </a:prstGeom>
          <a:solidFill>
            <a:schemeClr val="bg1">
              <a:alpha val="65000"/>
            </a:schemeClr>
          </a:solidFill>
        </p:spPr>
        <p:txBody>
          <a:bodyPr wrap="square" rtlCol="0">
            <a:spAutoFit/>
          </a:bodyPr>
          <a:lstStyle/>
          <a:p>
            <a:pPr algn="ctr"/>
            <a:r>
              <a:rPr lang="en-US" sz="1200" b="1" dirty="0"/>
              <a:t>Ixchel M. Faniel</a:t>
            </a:r>
          </a:p>
          <a:p>
            <a:pPr algn="ctr"/>
            <a:r>
              <a:rPr lang="en-US" sz="1050" dirty="0"/>
              <a:t>Senior Research Scientist</a:t>
            </a:r>
          </a:p>
          <a:p>
            <a:pPr algn="ctr"/>
            <a:r>
              <a:rPr lang="en-US" sz="1050" dirty="0"/>
              <a:t>OCLC Research</a:t>
            </a:r>
          </a:p>
          <a:p>
            <a:pPr algn="ctr"/>
            <a:r>
              <a:rPr lang="en-US" sz="1050" dirty="0">
                <a:solidFill>
                  <a:schemeClr val="tx1">
                    <a:lumMod val="50000"/>
                    <a:lumOff val="50000"/>
                  </a:schemeClr>
                </a:solidFill>
                <a:hlinkClick r:id="rId3"/>
              </a:rPr>
              <a:t>fanieli@oclc.org</a:t>
            </a:r>
            <a:endParaRPr lang="en-US" sz="1050" dirty="0">
              <a:solidFill>
                <a:schemeClr val="tx1">
                  <a:lumMod val="50000"/>
                  <a:lumOff val="50000"/>
                </a:schemeClr>
              </a:solidFill>
            </a:endParaRPr>
          </a:p>
          <a:p>
            <a:pPr algn="ctr"/>
            <a:r>
              <a:rPr lang="en-US" sz="1050" dirty="0"/>
              <a:t>@imfaniel</a:t>
            </a:r>
          </a:p>
        </p:txBody>
      </p:sp>
      <p:sp>
        <p:nvSpPr>
          <p:cNvPr id="5" name="TextBox 4">
            <a:extLst>
              <a:ext uri="{FF2B5EF4-FFF2-40B4-BE49-F238E27FC236}">
                <a16:creationId xmlns:a16="http://schemas.microsoft.com/office/drawing/2014/main" id="{CECEF98C-4EB1-4437-A934-C8EB9E1F9BFD}"/>
              </a:ext>
            </a:extLst>
          </p:cNvPr>
          <p:cNvSpPr txBox="1"/>
          <p:nvPr/>
        </p:nvSpPr>
        <p:spPr>
          <a:xfrm>
            <a:off x="6863618" y="3058052"/>
            <a:ext cx="1823183" cy="915635"/>
          </a:xfrm>
          <a:prstGeom prst="rect">
            <a:avLst/>
          </a:prstGeom>
          <a:noFill/>
        </p:spPr>
        <p:txBody>
          <a:bodyPr wrap="square" rtlCol="0" anchor="t">
            <a:spAutoFit/>
          </a:bodyPr>
          <a:lstStyle/>
          <a:p>
            <a:pPr algn="ctr"/>
            <a:r>
              <a:rPr lang="en-US" sz="1200" b="1" dirty="0"/>
              <a:t>Sarah Whitcher Kansa</a:t>
            </a:r>
          </a:p>
          <a:p>
            <a:pPr algn="ctr"/>
            <a:r>
              <a:rPr lang="en-US" sz="1050" dirty="0"/>
              <a:t>Managing Editor</a:t>
            </a:r>
            <a:endParaRPr lang="en-US" sz="1050" dirty="0">
              <a:cs typeface="Arial"/>
            </a:endParaRPr>
          </a:p>
          <a:p>
            <a:pPr algn="ctr"/>
            <a:r>
              <a:rPr lang="en-US" sz="1050" dirty="0">
                <a:cs typeface="Arial"/>
              </a:rPr>
              <a:t>Open Context</a:t>
            </a:r>
          </a:p>
          <a:p>
            <a:pPr algn="ctr"/>
            <a:r>
              <a:rPr lang="en-US" sz="1000" dirty="0">
                <a:cs typeface="Arial"/>
                <a:hlinkClick r:id="rId4"/>
              </a:rPr>
              <a:t>sarahkansa@gmail.com</a:t>
            </a:r>
            <a:endParaRPr lang="en-US" sz="1000" dirty="0">
              <a:cs typeface="Arial"/>
            </a:endParaRPr>
          </a:p>
          <a:p>
            <a:pPr algn="ctr"/>
            <a:r>
              <a:rPr lang="en-US" sz="1050" dirty="0">
                <a:cs typeface="Arial"/>
              </a:rPr>
              <a:t>@opencontext</a:t>
            </a:r>
          </a:p>
        </p:txBody>
      </p:sp>
      <p:sp>
        <p:nvSpPr>
          <p:cNvPr id="8" name="TextBox 7">
            <a:extLst>
              <a:ext uri="{FF2B5EF4-FFF2-40B4-BE49-F238E27FC236}">
                <a16:creationId xmlns:a16="http://schemas.microsoft.com/office/drawing/2014/main" id="{59FD5023-08B4-472B-BA67-818445C0218F}"/>
              </a:ext>
            </a:extLst>
          </p:cNvPr>
          <p:cNvSpPr txBox="1"/>
          <p:nvPr/>
        </p:nvSpPr>
        <p:spPr>
          <a:xfrm>
            <a:off x="2632038" y="3087047"/>
            <a:ext cx="1693777" cy="923330"/>
          </a:xfrm>
          <a:prstGeom prst="rect">
            <a:avLst/>
          </a:prstGeom>
          <a:noFill/>
        </p:spPr>
        <p:txBody>
          <a:bodyPr wrap="square" rtlCol="0" anchor="t">
            <a:spAutoFit/>
          </a:bodyPr>
          <a:lstStyle/>
          <a:p>
            <a:pPr algn="ctr"/>
            <a:r>
              <a:rPr lang="en-US" sz="1200" b="1" dirty="0"/>
              <a:t>Lisa Johnston</a:t>
            </a:r>
          </a:p>
          <a:p>
            <a:pPr algn="ctr"/>
            <a:r>
              <a:rPr lang="en-US" sz="1050" dirty="0"/>
              <a:t>Director, Data Repository</a:t>
            </a:r>
          </a:p>
          <a:p>
            <a:pPr algn="ctr"/>
            <a:r>
              <a:rPr lang="en-US" sz="1050" dirty="0">
                <a:cs typeface="Arial"/>
              </a:rPr>
              <a:t>University of Minnesota</a:t>
            </a:r>
          </a:p>
          <a:p>
            <a:pPr algn="ctr"/>
            <a:r>
              <a:rPr lang="en-US" sz="1050" dirty="0">
                <a:hlinkClick r:id="rId5"/>
              </a:rPr>
              <a:t>ljohnsto@umn.edu</a:t>
            </a:r>
            <a:endParaRPr lang="en-US" sz="1050" dirty="0"/>
          </a:p>
          <a:p>
            <a:pPr algn="ctr"/>
            <a:r>
              <a:rPr lang="en-US" sz="1050" dirty="0">
                <a:cs typeface="Arial"/>
              </a:rPr>
              <a:t>@ifylawwt</a:t>
            </a:r>
          </a:p>
        </p:txBody>
      </p:sp>
      <p:sp>
        <p:nvSpPr>
          <p:cNvPr id="10" name="TextBox 9">
            <a:extLst>
              <a:ext uri="{FF2B5EF4-FFF2-40B4-BE49-F238E27FC236}">
                <a16:creationId xmlns:a16="http://schemas.microsoft.com/office/drawing/2014/main" id="{C9116A57-7266-4C2D-BD59-0129EE9DC8AA}"/>
              </a:ext>
            </a:extLst>
          </p:cNvPr>
          <p:cNvSpPr txBox="1"/>
          <p:nvPr/>
        </p:nvSpPr>
        <p:spPr>
          <a:xfrm>
            <a:off x="4683125" y="3079352"/>
            <a:ext cx="1823183" cy="1731243"/>
          </a:xfrm>
          <a:prstGeom prst="rect">
            <a:avLst/>
          </a:prstGeom>
          <a:noFill/>
        </p:spPr>
        <p:txBody>
          <a:bodyPr wrap="square" rtlCol="0" anchor="t">
            <a:spAutoFit/>
          </a:bodyPr>
          <a:lstStyle/>
          <a:p>
            <a:pPr algn="ctr"/>
            <a:r>
              <a:rPr lang="en-US" sz="1200" b="1" dirty="0"/>
              <a:t>Elizabeth Yakel</a:t>
            </a:r>
          </a:p>
          <a:p>
            <a:pPr algn="ctr"/>
            <a:r>
              <a:rPr lang="en-US" sz="1050" dirty="0"/>
              <a:t>Senior Associate Dean for Academic Affairs and Professor of Information</a:t>
            </a:r>
            <a:r>
              <a:rPr lang="en-US" sz="1050" dirty="0">
                <a:solidFill>
                  <a:schemeClr val="tx1">
                    <a:lumMod val="50000"/>
                    <a:lumOff val="50000"/>
                  </a:schemeClr>
                </a:solidFill>
              </a:rPr>
              <a:t> </a:t>
            </a:r>
            <a:r>
              <a:rPr lang="en-US" sz="1050" dirty="0"/>
              <a:t>University of Michigan School of Information</a:t>
            </a:r>
          </a:p>
          <a:p>
            <a:pPr algn="ctr"/>
            <a:r>
              <a:rPr lang="en-US" sz="1050" dirty="0">
                <a:hlinkClick r:id="rId6"/>
              </a:rPr>
              <a:t>yakel@umich.edu</a:t>
            </a:r>
            <a:endParaRPr lang="en-US" sz="1050" dirty="0"/>
          </a:p>
          <a:p>
            <a:pPr algn="ctr"/>
            <a:r>
              <a:rPr lang="en-US" sz="1050" dirty="0"/>
              <a:t>@yakel</a:t>
            </a:r>
          </a:p>
          <a:p>
            <a:pPr algn="ctr"/>
            <a:endParaRPr lang="en-US" sz="1050" dirty="0">
              <a:solidFill>
                <a:schemeClr val="tx1">
                  <a:lumMod val="50000"/>
                  <a:lumOff val="50000"/>
                </a:schemeClr>
              </a:solidFill>
              <a:cs typeface="Arial"/>
            </a:endParaRPr>
          </a:p>
          <a:p>
            <a:pPr algn="ctr"/>
            <a:endParaRPr lang="en-US" sz="1050" dirty="0">
              <a:solidFill>
                <a:schemeClr val="tx1">
                  <a:lumMod val="50000"/>
                  <a:lumOff val="50000"/>
                </a:schemeClr>
              </a:solidFill>
              <a:cs typeface="Arial"/>
            </a:endParaRPr>
          </a:p>
        </p:txBody>
      </p:sp>
      <p:pic>
        <p:nvPicPr>
          <p:cNvPr id="13" name="Picture 12">
            <a:extLst>
              <a:ext uri="{FF2B5EF4-FFF2-40B4-BE49-F238E27FC236}">
                <a16:creationId xmlns:a16="http://schemas.microsoft.com/office/drawing/2014/main" id="{B9E9AEE0-E2F3-4695-8128-BA745C3FF3C0}"/>
              </a:ext>
            </a:extLst>
          </p:cNvPr>
          <p:cNvPicPr>
            <a:picLocks noChangeAspect="1"/>
          </p:cNvPicPr>
          <p:nvPr/>
        </p:nvPicPr>
        <p:blipFill rotWithShape="1">
          <a:blip r:embed="rId7"/>
          <a:srcRect/>
          <a:stretch/>
        </p:blipFill>
        <p:spPr>
          <a:xfrm>
            <a:off x="6994717" y="1467885"/>
            <a:ext cx="1511405" cy="1461499"/>
          </a:xfrm>
          <a:prstGeom prst="ellipse">
            <a:avLst/>
          </a:prstGeom>
        </p:spPr>
      </p:pic>
      <p:pic>
        <p:nvPicPr>
          <p:cNvPr id="20" name="Picture 19">
            <a:extLst>
              <a:ext uri="{FF2B5EF4-FFF2-40B4-BE49-F238E27FC236}">
                <a16:creationId xmlns:a16="http://schemas.microsoft.com/office/drawing/2014/main" id="{6A9EDE44-B0EE-4DEE-A519-3779A598C16E}"/>
              </a:ext>
            </a:extLst>
          </p:cNvPr>
          <p:cNvPicPr>
            <a:picLocks noChangeAspect="1"/>
          </p:cNvPicPr>
          <p:nvPr/>
        </p:nvPicPr>
        <p:blipFill rotWithShape="1">
          <a:blip r:embed="rId8"/>
          <a:srcRect/>
          <a:stretch/>
        </p:blipFill>
        <p:spPr>
          <a:xfrm>
            <a:off x="534720" y="1477438"/>
            <a:ext cx="1511405" cy="1442390"/>
          </a:xfrm>
          <a:prstGeom prst="ellipse">
            <a:avLst/>
          </a:prstGeom>
        </p:spPr>
      </p:pic>
      <p:pic>
        <p:nvPicPr>
          <p:cNvPr id="6" name="Picture 5">
            <a:extLst>
              <a:ext uri="{FF2B5EF4-FFF2-40B4-BE49-F238E27FC236}">
                <a16:creationId xmlns:a16="http://schemas.microsoft.com/office/drawing/2014/main" id="{DCD1154C-86B2-467F-9860-C551A107851C}"/>
              </a:ext>
            </a:extLst>
          </p:cNvPr>
          <p:cNvPicPr>
            <a:picLocks noChangeAspect="1"/>
          </p:cNvPicPr>
          <p:nvPr/>
        </p:nvPicPr>
        <p:blipFill rotWithShape="1">
          <a:blip r:embed="rId9"/>
          <a:srcRect/>
          <a:stretch/>
        </p:blipFill>
        <p:spPr>
          <a:xfrm>
            <a:off x="2716982" y="1480825"/>
            <a:ext cx="1511405" cy="1435618"/>
          </a:xfrm>
          <a:prstGeom prst="ellipse">
            <a:avLst/>
          </a:prstGeom>
        </p:spPr>
      </p:pic>
      <p:pic>
        <p:nvPicPr>
          <p:cNvPr id="15" name="Picture 14">
            <a:extLst>
              <a:ext uri="{FF2B5EF4-FFF2-40B4-BE49-F238E27FC236}">
                <a16:creationId xmlns:a16="http://schemas.microsoft.com/office/drawing/2014/main" id="{CDF083FB-A6A6-4D3C-8290-6788863F1C47}"/>
              </a:ext>
            </a:extLst>
          </p:cNvPr>
          <p:cNvPicPr>
            <a:picLocks noChangeAspect="1"/>
          </p:cNvPicPr>
          <p:nvPr/>
        </p:nvPicPr>
        <p:blipFill rotWithShape="1">
          <a:blip r:embed="rId10"/>
          <a:srcRect/>
          <a:stretch/>
        </p:blipFill>
        <p:spPr>
          <a:xfrm>
            <a:off x="4899244" y="1477439"/>
            <a:ext cx="1511405" cy="1442390"/>
          </a:xfrm>
          <a:prstGeom prst="ellipse">
            <a:avLst/>
          </a:prstGeom>
        </p:spPr>
      </p:pic>
      <p:sp>
        <p:nvSpPr>
          <p:cNvPr id="3" name="Text Placeholder 2">
            <a:extLst>
              <a:ext uri="{FF2B5EF4-FFF2-40B4-BE49-F238E27FC236}">
                <a16:creationId xmlns:a16="http://schemas.microsoft.com/office/drawing/2014/main" id="{4E270AD5-012E-40FA-8A8F-A7BC9E4F2EB1}"/>
              </a:ext>
            </a:extLst>
          </p:cNvPr>
          <p:cNvSpPr>
            <a:spLocks noGrp="1"/>
          </p:cNvSpPr>
          <p:nvPr>
            <p:ph type="body" sz="quarter" idx="13"/>
          </p:nvPr>
        </p:nvSpPr>
        <p:spPr>
          <a:xfrm>
            <a:off x="214401" y="247616"/>
            <a:ext cx="8439148" cy="686442"/>
          </a:xfrm>
        </p:spPr>
        <p:txBody>
          <a:bodyPr/>
          <a:lstStyle/>
          <a:p>
            <a:r>
              <a:rPr lang="en-US" dirty="0"/>
              <a:t>The Webinar Panel</a:t>
            </a:r>
          </a:p>
        </p:txBody>
      </p:sp>
    </p:spTree>
    <p:extLst>
      <p:ext uri="{BB962C8B-B14F-4D97-AF65-F5344CB8AC3E}">
        <p14:creationId xmlns:p14="http://schemas.microsoft.com/office/powerpoint/2010/main" val="379078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EEBF4B-D9CC-475A-A738-3E78D52DD7A0}"/>
              </a:ext>
            </a:extLst>
          </p:cNvPr>
          <p:cNvSpPr>
            <a:spLocks noGrp="1"/>
          </p:cNvSpPr>
          <p:nvPr>
            <p:ph type="body" sz="quarter" idx="13"/>
          </p:nvPr>
        </p:nvSpPr>
        <p:spPr/>
        <p:txBody>
          <a:bodyPr/>
          <a:lstStyle/>
          <a:p>
            <a:r>
              <a:rPr lang="en-US" dirty="0"/>
              <a:t>Value of Curation</a:t>
            </a:r>
          </a:p>
        </p:txBody>
      </p:sp>
      <p:sp>
        <p:nvSpPr>
          <p:cNvPr id="3" name="Text Placeholder 2">
            <a:extLst>
              <a:ext uri="{FF2B5EF4-FFF2-40B4-BE49-F238E27FC236}">
                <a16:creationId xmlns:a16="http://schemas.microsoft.com/office/drawing/2014/main" id="{7C77776F-8B20-421C-95B0-B6098FFFA5BC}"/>
              </a:ext>
            </a:extLst>
          </p:cNvPr>
          <p:cNvSpPr>
            <a:spLocks noGrp="1"/>
          </p:cNvSpPr>
          <p:nvPr>
            <p:ph type="body" sz="quarter" idx="12"/>
          </p:nvPr>
        </p:nvSpPr>
        <p:spPr>
          <a:xfrm>
            <a:off x="0" y="2421338"/>
            <a:ext cx="8439148" cy="2197969"/>
          </a:xfrm>
        </p:spPr>
        <p:txBody>
          <a:bodyPr/>
          <a:lstStyle/>
          <a:p>
            <a:pPr marL="457200" lvl="0" indent="-317500">
              <a:spcBef>
                <a:spcPts val="1600"/>
              </a:spcBef>
              <a:buSzPts val="1400"/>
              <a:buChar char="●"/>
            </a:pPr>
            <a:r>
              <a:rPr lang="en-US" sz="2000" dirty="0"/>
              <a:t>based in archival theory</a:t>
            </a:r>
          </a:p>
          <a:p>
            <a:pPr marL="457200" lvl="0" indent="-317500">
              <a:spcBef>
                <a:spcPts val="0"/>
              </a:spcBef>
              <a:buSzPts val="1400"/>
              <a:buChar char="●"/>
            </a:pPr>
            <a:r>
              <a:rPr lang="en-US" sz="2000" dirty="0"/>
              <a:t>enable data discovery and retrieval (FAIR)</a:t>
            </a:r>
          </a:p>
          <a:p>
            <a:pPr marL="457200" lvl="0" indent="-317500">
              <a:spcBef>
                <a:spcPts val="0"/>
              </a:spcBef>
              <a:buSzPts val="1400"/>
              <a:buChar char="●"/>
            </a:pPr>
            <a:r>
              <a:rPr lang="en-US" sz="2000" dirty="0"/>
              <a:t>maintains data quality, </a:t>
            </a:r>
          </a:p>
          <a:p>
            <a:pPr marL="457200" lvl="0" indent="-317500">
              <a:spcBef>
                <a:spcPts val="0"/>
              </a:spcBef>
              <a:buSzPts val="1400"/>
              <a:buChar char="●"/>
            </a:pPr>
            <a:r>
              <a:rPr lang="en-US" sz="2000" dirty="0"/>
              <a:t>adds value, and </a:t>
            </a:r>
          </a:p>
          <a:p>
            <a:pPr marL="457200" lvl="0" indent="-317500">
              <a:spcBef>
                <a:spcPts val="0"/>
              </a:spcBef>
              <a:buSzPts val="1400"/>
              <a:buChar char="●"/>
            </a:pPr>
            <a:r>
              <a:rPr lang="en-US" sz="2000" dirty="0"/>
              <a:t>provides for re-use over time </a:t>
            </a:r>
          </a:p>
          <a:p>
            <a:pPr marL="457200" lvl="0" indent="-317500">
              <a:spcBef>
                <a:spcPts val="0"/>
              </a:spcBef>
              <a:buSzPts val="1400"/>
              <a:buChar char="●"/>
            </a:pPr>
            <a:r>
              <a:rPr lang="en-US" sz="2000" dirty="0"/>
              <a:t>example curation activities include: authentication, archiving, metadata creation, digital preservation, and file transformation</a:t>
            </a:r>
          </a:p>
        </p:txBody>
      </p:sp>
      <p:sp>
        <p:nvSpPr>
          <p:cNvPr id="4" name="TextBox 3">
            <a:extLst>
              <a:ext uri="{FF2B5EF4-FFF2-40B4-BE49-F238E27FC236}">
                <a16:creationId xmlns:a16="http://schemas.microsoft.com/office/drawing/2014/main" id="{EB033BCB-BAB2-4692-9653-8BE88908DCC7}"/>
              </a:ext>
            </a:extLst>
          </p:cNvPr>
          <p:cNvSpPr txBox="1"/>
          <p:nvPr/>
        </p:nvSpPr>
        <p:spPr>
          <a:xfrm>
            <a:off x="1200151" y="1110747"/>
            <a:ext cx="7943850" cy="1107996"/>
          </a:xfrm>
          <a:prstGeom prst="rect">
            <a:avLst/>
          </a:prstGeom>
          <a:noFill/>
        </p:spPr>
        <p:txBody>
          <a:bodyPr wrap="square" rtlCol="0">
            <a:spAutoFit/>
          </a:bodyPr>
          <a:lstStyle/>
          <a:p>
            <a:pPr algn="r"/>
            <a:r>
              <a:rPr lang="en-US" sz="2200" i="1" dirty="0"/>
              <a:t>Data Curation – ​The encompassing work and actions taken by curators of a data repository or archive in order to provide meaningful and enduring access to research.</a:t>
            </a:r>
          </a:p>
        </p:txBody>
      </p:sp>
    </p:spTree>
    <p:extLst>
      <p:ext uri="{BB962C8B-B14F-4D97-AF65-F5344CB8AC3E}">
        <p14:creationId xmlns:p14="http://schemas.microsoft.com/office/powerpoint/2010/main" val="2129748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cxnSp>
        <p:nvCxnSpPr>
          <p:cNvPr id="220" name="Google Shape;220;p42"/>
          <p:cNvCxnSpPr/>
          <p:nvPr/>
        </p:nvCxnSpPr>
        <p:spPr>
          <a:xfrm>
            <a:off x="379451" y="4268775"/>
            <a:ext cx="8397600" cy="0"/>
          </a:xfrm>
          <a:prstGeom prst="straightConnector1">
            <a:avLst/>
          </a:prstGeom>
          <a:noFill/>
          <a:ln w="38100" cap="flat" cmpd="sng">
            <a:solidFill>
              <a:srgbClr val="D8D8D8"/>
            </a:solidFill>
            <a:prstDash val="solid"/>
            <a:miter lim="800000"/>
            <a:headEnd type="none" w="sm" len="sm"/>
            <a:tailEnd type="none" w="sm" len="sm"/>
          </a:ln>
        </p:spPr>
      </p:cxnSp>
      <p:sp>
        <p:nvSpPr>
          <p:cNvPr id="227" name="Google Shape;227;p42"/>
          <p:cNvSpPr/>
          <p:nvPr/>
        </p:nvSpPr>
        <p:spPr>
          <a:xfrm>
            <a:off x="2386034" y="4219672"/>
            <a:ext cx="79500" cy="963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28" name="Google Shape;228;p42"/>
          <p:cNvSpPr/>
          <p:nvPr/>
        </p:nvSpPr>
        <p:spPr>
          <a:xfrm>
            <a:off x="362421" y="2805832"/>
            <a:ext cx="31800" cy="1437900"/>
          </a:xfrm>
          <a:prstGeom prst="rect">
            <a:avLst/>
          </a:prstGeom>
          <a:solidFill>
            <a:schemeClr val="accent1"/>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29" name="Google Shape;229;p42"/>
          <p:cNvSpPr/>
          <p:nvPr/>
        </p:nvSpPr>
        <p:spPr>
          <a:xfrm>
            <a:off x="2139004" y="1223551"/>
            <a:ext cx="604195" cy="634500"/>
          </a:xfrm>
          <a:prstGeom prst="ellipse">
            <a:avLst/>
          </a:prstGeom>
          <a:solidFill>
            <a:schemeClr val="accent2"/>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30" name="Google Shape;230;p42"/>
          <p:cNvSpPr/>
          <p:nvPr/>
        </p:nvSpPr>
        <p:spPr>
          <a:xfrm>
            <a:off x="339761" y="4219672"/>
            <a:ext cx="79500" cy="963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31" name="Google Shape;231;p42"/>
          <p:cNvSpPr/>
          <p:nvPr/>
        </p:nvSpPr>
        <p:spPr>
          <a:xfrm>
            <a:off x="92731" y="2175061"/>
            <a:ext cx="579127" cy="634500"/>
          </a:xfrm>
          <a:prstGeom prst="ellipse">
            <a:avLst/>
          </a:prstGeom>
          <a:solidFill>
            <a:schemeClr val="accent1"/>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32" name="Google Shape;232;p42"/>
          <p:cNvSpPr/>
          <p:nvPr/>
        </p:nvSpPr>
        <p:spPr>
          <a:xfrm>
            <a:off x="310234" y="2358577"/>
            <a:ext cx="198600" cy="292800"/>
          </a:xfrm>
          <a:custGeom>
            <a:avLst/>
            <a:gdLst/>
            <a:ahLst/>
            <a:cxnLst/>
            <a:rect l="l" t="t" r="r" b="b"/>
            <a:pathLst>
              <a:path w="120000" h="120000" extrusionOk="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1"/>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77"/>
                </a:moveTo>
                <a:lnTo>
                  <a:pt x="100555" y="40911"/>
                </a:lnTo>
                <a:lnTo>
                  <a:pt x="119522" y="15038"/>
                </a:lnTo>
                <a:lnTo>
                  <a:pt x="119477" y="15016"/>
                </a:lnTo>
                <a:cubicBezTo>
                  <a:pt x="119777" y="14605"/>
                  <a:pt x="120000" y="14150"/>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77"/>
                  <a:pt x="119522" y="66777"/>
                </a:cubicBezTo>
                <a:close/>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8" name="Google Shape;238;p42"/>
          <p:cNvSpPr txBox="1"/>
          <p:nvPr/>
        </p:nvSpPr>
        <p:spPr>
          <a:xfrm>
            <a:off x="2219548"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2017</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9" name="Google Shape;239;p42"/>
          <p:cNvSpPr txBox="1"/>
          <p:nvPr/>
        </p:nvSpPr>
        <p:spPr>
          <a:xfrm>
            <a:off x="165542"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srgbClr val="445469"/>
                </a:solidFill>
                <a:effectLst/>
                <a:uLnTx/>
                <a:uFillTx/>
                <a:latin typeface="Lato"/>
                <a:ea typeface="Lato"/>
                <a:cs typeface="Lato"/>
                <a:sym typeface="Lato"/>
              </a:rPr>
              <a:t>2016</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1" name="Google Shape;241;p42"/>
          <p:cNvSpPr/>
          <p:nvPr/>
        </p:nvSpPr>
        <p:spPr>
          <a:xfrm>
            <a:off x="2408693" y="1844054"/>
            <a:ext cx="31800" cy="2392200"/>
          </a:xfrm>
          <a:prstGeom prst="rect">
            <a:avLst/>
          </a:prstGeom>
          <a:solidFill>
            <a:schemeClr val="accent2"/>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45" name="Google Shape;245;p42"/>
          <p:cNvSpPr/>
          <p:nvPr/>
        </p:nvSpPr>
        <p:spPr>
          <a:xfrm>
            <a:off x="2336374" y="1387375"/>
            <a:ext cx="176400" cy="292800"/>
          </a:xfrm>
          <a:custGeom>
            <a:avLst/>
            <a:gdLst/>
            <a:ahLst/>
            <a:cxnLst/>
            <a:rect l="l" t="t" r="r" b="b"/>
            <a:pathLst>
              <a:path w="120000" h="120000" extrusionOk="0">
                <a:moveTo>
                  <a:pt x="60000" y="60000"/>
                </a:moveTo>
                <a:cubicBezTo>
                  <a:pt x="47572" y="60000"/>
                  <a:pt x="37500" y="52672"/>
                  <a:pt x="37500" y="43638"/>
                </a:cubicBezTo>
                <a:cubicBezTo>
                  <a:pt x="37500" y="34600"/>
                  <a:pt x="47572" y="27272"/>
                  <a:pt x="60000" y="27272"/>
                </a:cubicBezTo>
                <a:cubicBezTo>
                  <a:pt x="72427" y="27272"/>
                  <a:pt x="82500" y="34600"/>
                  <a:pt x="82500" y="43638"/>
                </a:cubicBezTo>
                <a:cubicBezTo>
                  <a:pt x="82500" y="52672"/>
                  <a:pt x="72427" y="60000"/>
                  <a:pt x="60000" y="60000"/>
                </a:cubicBezTo>
                <a:moveTo>
                  <a:pt x="60000" y="21816"/>
                </a:moveTo>
                <a:cubicBezTo>
                  <a:pt x="43427" y="21816"/>
                  <a:pt x="30000" y="31588"/>
                  <a:pt x="30000" y="43638"/>
                </a:cubicBezTo>
                <a:cubicBezTo>
                  <a:pt x="30000" y="55683"/>
                  <a:pt x="43427" y="65455"/>
                  <a:pt x="60000" y="65455"/>
                </a:cubicBezTo>
                <a:cubicBezTo>
                  <a:pt x="76572" y="65455"/>
                  <a:pt x="90000" y="55683"/>
                  <a:pt x="90000" y="43638"/>
                </a:cubicBezTo>
                <a:cubicBezTo>
                  <a:pt x="90000" y="31588"/>
                  <a:pt x="76572" y="21816"/>
                  <a:pt x="60000" y="21816"/>
                </a:cubicBezTo>
                <a:moveTo>
                  <a:pt x="60000" y="111816"/>
                </a:moveTo>
                <a:cubicBezTo>
                  <a:pt x="60000" y="111816"/>
                  <a:pt x="7500" y="76361"/>
                  <a:pt x="7500" y="43638"/>
                </a:cubicBezTo>
                <a:cubicBezTo>
                  <a:pt x="7500" y="22550"/>
                  <a:pt x="31005" y="5455"/>
                  <a:pt x="60000" y="5455"/>
                </a:cubicBezTo>
                <a:cubicBezTo>
                  <a:pt x="88994" y="5455"/>
                  <a:pt x="112500" y="22550"/>
                  <a:pt x="112500" y="43638"/>
                </a:cubicBezTo>
                <a:cubicBezTo>
                  <a:pt x="112500" y="76361"/>
                  <a:pt x="60000" y="111816"/>
                  <a:pt x="60000" y="111816"/>
                </a:cubicBezTo>
                <a:moveTo>
                  <a:pt x="60000" y="0"/>
                </a:moveTo>
                <a:cubicBezTo>
                  <a:pt x="26866" y="0"/>
                  <a:pt x="0" y="19538"/>
                  <a:pt x="0" y="43638"/>
                </a:cubicBezTo>
                <a:cubicBezTo>
                  <a:pt x="0" y="79088"/>
                  <a:pt x="60000" y="120000"/>
                  <a:pt x="60000" y="120000"/>
                </a:cubicBezTo>
                <a:cubicBezTo>
                  <a:pt x="60000" y="120000"/>
                  <a:pt x="120000" y="79088"/>
                  <a:pt x="120000" y="43638"/>
                </a:cubicBezTo>
                <a:cubicBezTo>
                  <a:pt x="120000" y="19538"/>
                  <a:pt x="93133" y="0"/>
                  <a:pt x="60000" y="0"/>
                </a:cubicBezTo>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8" name="Google Shape;248;p42"/>
          <p:cNvSpPr txBox="1"/>
          <p:nvPr/>
        </p:nvSpPr>
        <p:spPr>
          <a:xfrm>
            <a:off x="444436" y="3451569"/>
            <a:ext cx="1778100" cy="652800"/>
          </a:xfrm>
          <a:prstGeom prst="rect">
            <a:avLst/>
          </a:prstGeom>
          <a:noFill/>
          <a:ln>
            <a:noFill/>
          </a:ln>
        </p:spPr>
        <p:txBody>
          <a:bodyPr spcFirstLastPara="1" wrap="square" lIns="81575" tIns="40775" rIns="81575" bIns="40775" anchor="t" anchorCtr="0">
            <a:noAutofit/>
          </a:bodyPr>
          <a:lstStyle/>
          <a:p>
            <a:pPr marL="0" marR="0" lvl="0" indent="0" algn="l" defTabSz="914400" rtl="0" eaLnBrk="1" fontAlgn="auto" latinLnBrk="0" hangingPunct="1">
              <a:lnSpc>
                <a:spcPct val="100000"/>
              </a:lnSpc>
              <a:spcBef>
                <a:spcPts val="0"/>
              </a:spcBef>
              <a:spcAft>
                <a:spcPts val="0"/>
              </a:spcAft>
              <a:buClr>
                <a:srgbClr val="445469"/>
              </a:buClr>
              <a:buSzPts val="900"/>
              <a:buFont typeface="Arial"/>
              <a:buNone/>
              <a:tabLst/>
              <a:defRPr/>
            </a:pPr>
            <a:r>
              <a:rPr kumimoji="0" lang="en" sz="1200" b="0" i="0" u="none" strike="noStrike" kern="0" cap="none" spc="0" normalizeH="0" baseline="0" noProof="0" dirty="0">
                <a:ln>
                  <a:noFill/>
                </a:ln>
                <a:solidFill>
                  <a:srgbClr val="445469"/>
                </a:solidFill>
                <a:effectLst/>
                <a:uLnTx/>
                <a:uFillTx/>
                <a:latin typeface="Lato Light"/>
                <a:ea typeface="Lato Light"/>
                <a:cs typeface="Lato Light"/>
                <a:sym typeface="Lato Light"/>
              </a:rPr>
              <a:t>Developed a collaborative staffing model for curating self deposit data</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49" name="Google Shape;249;p42"/>
          <p:cNvSpPr txBox="1"/>
          <p:nvPr/>
        </p:nvSpPr>
        <p:spPr>
          <a:xfrm>
            <a:off x="500881" y="3131630"/>
            <a:ext cx="1102737"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Planning Phase (2016-18)</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sp>
        <p:nvSpPr>
          <p:cNvPr id="252" name="Google Shape;252;p42"/>
          <p:cNvSpPr txBox="1"/>
          <p:nvPr/>
        </p:nvSpPr>
        <p:spPr>
          <a:xfrm>
            <a:off x="2511525" y="3451569"/>
            <a:ext cx="1778100" cy="652800"/>
          </a:xfrm>
          <a:prstGeom prst="rect">
            <a:avLst/>
          </a:prstGeom>
          <a:noFill/>
          <a:ln>
            <a:noFill/>
          </a:ln>
        </p:spPr>
        <p:txBody>
          <a:bodyPr spcFirstLastPara="1" wrap="square" lIns="81575" tIns="40775" rIns="81575" bIns="40775" anchor="t" anchorCtr="0">
            <a:noAutofit/>
          </a:bodyPr>
          <a:lstStyle/>
          <a:p>
            <a:pPr marL="0" marR="0" lvl="0" indent="0" algn="l" defTabSz="914400" rtl="0" eaLnBrk="1" fontAlgn="auto" latinLnBrk="0" hangingPunct="1">
              <a:lnSpc>
                <a:spcPct val="100000"/>
              </a:lnSpc>
              <a:spcBef>
                <a:spcPts val="0"/>
              </a:spcBef>
              <a:spcAft>
                <a:spcPts val="0"/>
              </a:spcAft>
              <a:buClr>
                <a:srgbClr val="445469"/>
              </a:buClr>
              <a:buSzPts val="900"/>
              <a:buFont typeface="Arial"/>
              <a:buNone/>
              <a:tabLst/>
              <a:defRPr/>
            </a:pPr>
            <a:r>
              <a:rPr kumimoji="0" lang="en" sz="1200" b="0" i="0" u="none" strike="noStrike" kern="0" cap="none" spc="0" normalizeH="0" baseline="0" noProof="0">
                <a:ln>
                  <a:noFill/>
                </a:ln>
                <a:solidFill>
                  <a:srgbClr val="445469"/>
                </a:solidFill>
                <a:effectLst/>
                <a:uLnTx/>
                <a:uFillTx/>
                <a:latin typeface="Lato Light"/>
                <a:ea typeface="Lato Light"/>
                <a:cs typeface="Lato Light"/>
                <a:sym typeface="Lato Light"/>
              </a:rPr>
              <a:t>Interviewed 91 faculty about their data curation habits and needs.</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53" name="Google Shape;253;p42"/>
          <p:cNvSpPr txBox="1"/>
          <p:nvPr/>
        </p:nvSpPr>
        <p:spPr>
          <a:xfrm>
            <a:off x="2567987" y="3131633"/>
            <a:ext cx="1581300"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Researcher</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Focus Groups</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pic>
        <p:nvPicPr>
          <p:cNvPr id="254" name="Google Shape;254;p42"/>
          <p:cNvPicPr preferRelativeResize="0"/>
          <p:nvPr/>
        </p:nvPicPr>
        <p:blipFill rotWithShape="1">
          <a:blip r:embed="rId3">
            <a:alphaModFix/>
          </a:blip>
          <a:srcRect/>
          <a:stretch/>
        </p:blipFill>
        <p:spPr>
          <a:xfrm>
            <a:off x="339761" y="205886"/>
            <a:ext cx="2325415" cy="959134"/>
          </a:xfrm>
          <a:prstGeom prst="rect">
            <a:avLst/>
          </a:prstGeom>
          <a:noFill/>
          <a:ln>
            <a:noFill/>
          </a:ln>
        </p:spPr>
      </p:pic>
      <p:sp>
        <p:nvSpPr>
          <p:cNvPr id="255" name="Google Shape;255;p42"/>
          <p:cNvSpPr/>
          <p:nvPr/>
        </p:nvSpPr>
        <p:spPr>
          <a:xfrm>
            <a:off x="0" y="4751575"/>
            <a:ext cx="3895200" cy="257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6 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58" name="Google Shape;258;p42" descr="https://lh4.googleusercontent.com/vj508_LxI7ldBmIn5kolRlf9DED19P3nDbzniAP0G4i9pR00kwy0FD0zu62hFNK-dTu80SsqDRt63_yXu-Nh7TyagMtsO2cxGHee2Tfslb3xdDgHCGy5xv2ZSckZLceIolMYbLVk3Us"/>
          <p:cNvPicPr preferRelativeResize="0"/>
          <p:nvPr/>
        </p:nvPicPr>
        <p:blipFill rotWithShape="1">
          <a:blip r:embed="rId4">
            <a:alphaModFix/>
          </a:blip>
          <a:srcRect/>
          <a:stretch/>
        </p:blipFill>
        <p:spPr>
          <a:xfrm>
            <a:off x="827819" y="2312312"/>
            <a:ext cx="775800" cy="509736"/>
          </a:xfrm>
          <a:prstGeom prst="rect">
            <a:avLst/>
          </a:prstGeom>
          <a:noFill/>
          <a:ln>
            <a:noFill/>
          </a:ln>
        </p:spPr>
      </p:pic>
      <p:pic>
        <p:nvPicPr>
          <p:cNvPr id="3" name="Picture 2">
            <a:extLst>
              <a:ext uri="{FF2B5EF4-FFF2-40B4-BE49-F238E27FC236}">
                <a16:creationId xmlns:a16="http://schemas.microsoft.com/office/drawing/2014/main" id="{FD88F137-7767-6649-99AE-F903DEEF5EFD}"/>
              </a:ext>
            </a:extLst>
          </p:cNvPr>
          <p:cNvPicPr>
            <a:picLocks noChangeAspect="1"/>
          </p:cNvPicPr>
          <p:nvPr/>
        </p:nvPicPr>
        <p:blipFill>
          <a:blip r:embed="rId5"/>
          <a:stretch>
            <a:fillRect/>
          </a:stretch>
        </p:blipFill>
        <p:spPr>
          <a:xfrm>
            <a:off x="6272499" y="1016232"/>
            <a:ext cx="1375873" cy="426614"/>
          </a:xfrm>
          <a:prstGeom prst="rect">
            <a:avLst/>
          </a:prstGeom>
        </p:spPr>
      </p:pic>
      <p:pic>
        <p:nvPicPr>
          <p:cNvPr id="5" name="Picture 4">
            <a:extLst>
              <a:ext uri="{FF2B5EF4-FFF2-40B4-BE49-F238E27FC236}">
                <a16:creationId xmlns:a16="http://schemas.microsoft.com/office/drawing/2014/main" id="{5A8906CC-7A4E-EF4F-8520-6E275A73200A}"/>
              </a:ext>
            </a:extLst>
          </p:cNvPr>
          <p:cNvPicPr>
            <a:picLocks noChangeAspect="1"/>
          </p:cNvPicPr>
          <p:nvPr/>
        </p:nvPicPr>
        <p:blipFill>
          <a:blip r:embed="rId6"/>
          <a:stretch>
            <a:fillRect/>
          </a:stretch>
        </p:blipFill>
        <p:spPr>
          <a:xfrm>
            <a:off x="4820050" y="1585353"/>
            <a:ext cx="1388568" cy="384627"/>
          </a:xfrm>
          <a:prstGeom prst="rect">
            <a:avLst/>
          </a:prstGeom>
        </p:spPr>
      </p:pic>
      <p:pic>
        <p:nvPicPr>
          <p:cNvPr id="7" name="Picture 6">
            <a:extLst>
              <a:ext uri="{FF2B5EF4-FFF2-40B4-BE49-F238E27FC236}">
                <a16:creationId xmlns:a16="http://schemas.microsoft.com/office/drawing/2014/main" id="{35FEE882-EA92-9D42-87DE-E3B09B282D6B}"/>
              </a:ext>
            </a:extLst>
          </p:cNvPr>
          <p:cNvPicPr>
            <a:picLocks noChangeAspect="1"/>
          </p:cNvPicPr>
          <p:nvPr/>
        </p:nvPicPr>
        <p:blipFill>
          <a:blip r:embed="rId7"/>
          <a:stretch>
            <a:fillRect/>
          </a:stretch>
        </p:blipFill>
        <p:spPr>
          <a:xfrm>
            <a:off x="4065716" y="1145716"/>
            <a:ext cx="638148" cy="678032"/>
          </a:xfrm>
          <a:prstGeom prst="rect">
            <a:avLst/>
          </a:prstGeom>
        </p:spPr>
      </p:pic>
      <p:pic>
        <p:nvPicPr>
          <p:cNvPr id="9" name="Picture 8">
            <a:extLst>
              <a:ext uri="{FF2B5EF4-FFF2-40B4-BE49-F238E27FC236}">
                <a16:creationId xmlns:a16="http://schemas.microsoft.com/office/drawing/2014/main" id="{B8D8DE22-5523-A64D-AC29-F960A47DCA85}"/>
              </a:ext>
            </a:extLst>
          </p:cNvPr>
          <p:cNvPicPr>
            <a:picLocks noChangeAspect="1"/>
          </p:cNvPicPr>
          <p:nvPr/>
        </p:nvPicPr>
        <p:blipFill rotWithShape="1">
          <a:blip r:embed="rId8"/>
          <a:srcRect l="-418" t="32956" b="37559"/>
          <a:stretch/>
        </p:blipFill>
        <p:spPr>
          <a:xfrm>
            <a:off x="6367345" y="1567899"/>
            <a:ext cx="1188720" cy="232692"/>
          </a:xfrm>
          <a:prstGeom prst="rect">
            <a:avLst/>
          </a:prstGeom>
        </p:spPr>
      </p:pic>
      <p:pic>
        <p:nvPicPr>
          <p:cNvPr id="11" name="Picture 10">
            <a:extLst>
              <a:ext uri="{FF2B5EF4-FFF2-40B4-BE49-F238E27FC236}">
                <a16:creationId xmlns:a16="http://schemas.microsoft.com/office/drawing/2014/main" id="{756E60F0-0581-A148-884E-8614BB821753}"/>
              </a:ext>
            </a:extLst>
          </p:cNvPr>
          <p:cNvPicPr>
            <a:picLocks noChangeAspect="1"/>
          </p:cNvPicPr>
          <p:nvPr/>
        </p:nvPicPr>
        <p:blipFill rotWithShape="1">
          <a:blip r:embed="rId9"/>
          <a:srcRect t="-1" b="33970"/>
          <a:stretch/>
        </p:blipFill>
        <p:spPr>
          <a:xfrm>
            <a:off x="4820050" y="1128010"/>
            <a:ext cx="1215536" cy="356722"/>
          </a:xfrm>
          <a:prstGeom prst="rect">
            <a:avLst/>
          </a:prstGeom>
        </p:spPr>
      </p:pic>
      <p:pic>
        <p:nvPicPr>
          <p:cNvPr id="13" name="Picture 12">
            <a:extLst>
              <a:ext uri="{FF2B5EF4-FFF2-40B4-BE49-F238E27FC236}">
                <a16:creationId xmlns:a16="http://schemas.microsoft.com/office/drawing/2014/main" id="{A2E69790-5707-7145-A405-38E59EA2016D}"/>
              </a:ext>
            </a:extLst>
          </p:cNvPr>
          <p:cNvPicPr>
            <a:picLocks noChangeAspect="1"/>
          </p:cNvPicPr>
          <p:nvPr/>
        </p:nvPicPr>
        <p:blipFill>
          <a:blip r:embed="rId10"/>
          <a:stretch>
            <a:fillRect/>
          </a:stretch>
        </p:blipFill>
        <p:spPr>
          <a:xfrm>
            <a:off x="3218515" y="1147063"/>
            <a:ext cx="676685" cy="67668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8EE42C-B15B-4832-AA47-51AB7FEABE92}"/>
              </a:ext>
            </a:extLst>
          </p:cNvPr>
          <p:cNvSpPr>
            <a:spLocks noGrp="1"/>
          </p:cNvSpPr>
          <p:nvPr>
            <p:ph type="body" sz="quarter" idx="13"/>
          </p:nvPr>
        </p:nvSpPr>
        <p:spPr>
          <a:xfrm>
            <a:off x="340786" y="343304"/>
            <a:ext cx="8439148" cy="686442"/>
          </a:xfrm>
        </p:spPr>
        <p:txBody>
          <a:bodyPr/>
          <a:lstStyle/>
          <a:p>
            <a:r>
              <a:rPr lang="en-US" dirty="0"/>
              <a:t>Focus Groups: Method</a:t>
            </a:r>
          </a:p>
        </p:txBody>
      </p:sp>
      <p:sp>
        <p:nvSpPr>
          <p:cNvPr id="3" name="Text Placeholder 2">
            <a:extLst>
              <a:ext uri="{FF2B5EF4-FFF2-40B4-BE49-F238E27FC236}">
                <a16:creationId xmlns:a16="http://schemas.microsoft.com/office/drawing/2014/main" id="{653D6F83-8B0E-4E14-B7F2-D22ABF496E08}"/>
              </a:ext>
            </a:extLst>
          </p:cNvPr>
          <p:cNvSpPr>
            <a:spLocks noGrp="1"/>
          </p:cNvSpPr>
          <p:nvPr>
            <p:ph type="body" sz="quarter" idx="12"/>
          </p:nvPr>
        </p:nvSpPr>
        <p:spPr>
          <a:xfrm>
            <a:off x="340786" y="1029747"/>
            <a:ext cx="7008704" cy="3356378"/>
          </a:xfrm>
        </p:spPr>
        <p:txBody>
          <a:bodyPr/>
          <a:lstStyle/>
          <a:p>
            <a:pPr marL="0" lvl="0" indent="0" defTabSz="914400" eaLnBrk="0" fontAlgn="base" hangingPunct="0">
              <a:spcBef>
                <a:spcPct val="0"/>
              </a:spcBef>
              <a:spcAft>
                <a:spcPct val="0"/>
              </a:spcAft>
              <a:buNone/>
            </a:pPr>
            <a:r>
              <a:rPr lang="en-US" altLang="en-US" sz="1400" dirty="0">
                <a:solidFill>
                  <a:srgbClr val="595959"/>
                </a:solidFill>
                <a:latin typeface="Arial" panose="020B0604020202020204" pitchFamily="34" charset="0"/>
                <a:cs typeface="Arial" panose="020B0604020202020204" pitchFamily="34" charset="0"/>
              </a:rPr>
              <a:t>Code review</a:t>
            </a:r>
            <a:endParaRPr lang="en-US" altLang="en-US" sz="1400" dirty="0"/>
          </a:p>
          <a:p>
            <a:pPr marL="0" lvl="0" indent="0" defTabSz="914400" eaLnBrk="0" fontAlgn="base" hangingPunct="0">
              <a:spcBef>
                <a:spcPct val="0"/>
              </a:spcBef>
              <a:spcAft>
                <a:spcPct val="0"/>
              </a:spcAft>
              <a:buNone/>
            </a:pPr>
            <a:r>
              <a:rPr lang="en-US" altLang="en-US" sz="1400" dirty="0">
                <a:solidFill>
                  <a:srgbClr val="595959"/>
                </a:solidFill>
                <a:latin typeface="Arial" panose="020B0604020202020204" pitchFamily="34" charset="0"/>
                <a:cs typeface="Arial" panose="020B0604020202020204" pitchFamily="34" charset="0"/>
              </a:rPr>
              <a:t>Contextualize</a:t>
            </a:r>
            <a:endParaRPr lang="en-US" altLang="en-US" sz="1400" dirty="0"/>
          </a:p>
          <a:p>
            <a:pPr marL="0" lvl="0" indent="0" defTabSz="914400" eaLnBrk="0" fontAlgn="base" hangingPunct="0">
              <a:spcBef>
                <a:spcPct val="0"/>
              </a:spcBef>
              <a:spcAft>
                <a:spcPct val="0"/>
              </a:spcAft>
              <a:buNone/>
            </a:pPr>
            <a:r>
              <a:rPr lang="en-US" altLang="en-US" sz="1400" dirty="0">
                <a:solidFill>
                  <a:srgbClr val="595959"/>
                </a:solidFill>
                <a:latin typeface="Arial" panose="020B0604020202020204" pitchFamily="34" charset="0"/>
                <a:cs typeface="Arial" panose="020B0604020202020204" pitchFamily="34" charset="0"/>
              </a:rPr>
              <a:t>Documentation</a:t>
            </a:r>
            <a:endParaRPr lang="en-US" altLang="en-US" sz="1400" dirty="0"/>
          </a:p>
          <a:p>
            <a:pPr marL="0" lvl="0" indent="0" defTabSz="914400" eaLnBrk="0" fontAlgn="base" hangingPunct="0">
              <a:spcBef>
                <a:spcPct val="0"/>
              </a:spcBef>
              <a:spcAft>
                <a:spcPct val="0"/>
              </a:spcAft>
              <a:buNone/>
            </a:pPr>
            <a:r>
              <a:rPr lang="en-US" altLang="en-US" sz="1400" dirty="0">
                <a:solidFill>
                  <a:srgbClr val="595959"/>
                </a:solidFill>
                <a:latin typeface="Arial" panose="020B0604020202020204" pitchFamily="34" charset="0"/>
                <a:cs typeface="Arial" panose="020B0604020202020204" pitchFamily="34" charset="0"/>
              </a:rPr>
              <a:t>Embargo</a:t>
            </a:r>
            <a:endParaRPr lang="en-US" altLang="en-US" sz="1400" dirty="0"/>
          </a:p>
          <a:p>
            <a:pPr marL="0" lvl="0" indent="0" defTabSz="914400" eaLnBrk="0" fontAlgn="base" hangingPunct="0">
              <a:spcBef>
                <a:spcPct val="0"/>
              </a:spcBef>
              <a:spcAft>
                <a:spcPct val="0"/>
              </a:spcAft>
              <a:buNone/>
            </a:pPr>
            <a:r>
              <a:rPr lang="en-US" altLang="en-US" sz="1400" dirty="0">
                <a:solidFill>
                  <a:srgbClr val="595959"/>
                </a:solidFill>
                <a:latin typeface="Arial" panose="020B0604020202020204" pitchFamily="34" charset="0"/>
                <a:cs typeface="Arial" panose="020B0604020202020204" pitchFamily="34" charset="0"/>
              </a:rPr>
              <a:t>File Format Transformations</a:t>
            </a:r>
            <a:endParaRPr lang="en-US" altLang="en-US" sz="1400" dirty="0"/>
          </a:p>
          <a:p>
            <a:pPr marL="0" lvl="0" indent="0" defTabSz="914400" eaLnBrk="0" fontAlgn="base" hangingPunct="0">
              <a:spcBef>
                <a:spcPct val="0"/>
              </a:spcBef>
              <a:spcAft>
                <a:spcPct val="0"/>
              </a:spcAft>
              <a:buNone/>
            </a:pPr>
            <a:r>
              <a:rPr lang="en-US" altLang="en-US" sz="1400" dirty="0">
                <a:solidFill>
                  <a:srgbClr val="595959"/>
                </a:solidFill>
                <a:latin typeface="Arial" panose="020B0604020202020204" pitchFamily="34" charset="0"/>
                <a:cs typeface="Arial" panose="020B0604020202020204" pitchFamily="34" charset="0"/>
              </a:rPr>
              <a:t>Persistent Identifier</a:t>
            </a:r>
            <a:endParaRPr lang="en-US" altLang="en-US" sz="1400" dirty="0"/>
          </a:p>
          <a:p>
            <a:pPr marL="0" lvl="0" indent="0" defTabSz="914400" eaLnBrk="0" fontAlgn="base" hangingPunct="0">
              <a:spcBef>
                <a:spcPct val="0"/>
              </a:spcBef>
              <a:spcAft>
                <a:spcPct val="0"/>
              </a:spcAft>
              <a:buNone/>
            </a:pPr>
            <a:r>
              <a:rPr lang="en-US" altLang="en-US" sz="1400" dirty="0">
                <a:solidFill>
                  <a:srgbClr val="595959"/>
                </a:solidFill>
                <a:latin typeface="Arial" panose="020B0604020202020204" pitchFamily="34" charset="0"/>
                <a:cs typeface="Arial" panose="020B0604020202020204" pitchFamily="34" charset="0"/>
              </a:rPr>
              <a:t>Quality Assurance</a:t>
            </a:r>
            <a:endParaRPr lang="en-US" altLang="en-US" sz="1400" dirty="0"/>
          </a:p>
          <a:p>
            <a:pPr marL="0" lvl="0" indent="0" defTabSz="914400" eaLnBrk="0" fontAlgn="base" hangingPunct="0">
              <a:spcBef>
                <a:spcPct val="0"/>
              </a:spcBef>
              <a:spcAft>
                <a:spcPct val="0"/>
              </a:spcAft>
              <a:buNone/>
            </a:pPr>
            <a:r>
              <a:rPr lang="en-US" altLang="en-US" sz="1400" dirty="0">
                <a:solidFill>
                  <a:srgbClr val="595959"/>
                </a:solidFill>
                <a:latin typeface="Arial" panose="020B0604020202020204" pitchFamily="34" charset="0"/>
                <a:cs typeface="Arial" panose="020B0604020202020204" pitchFamily="34" charset="0"/>
              </a:rPr>
              <a:t>Use Analytics</a:t>
            </a:r>
          </a:p>
          <a:p>
            <a:pPr marL="0" lvl="0" indent="0" defTabSz="914400" eaLnBrk="0" fontAlgn="base" hangingPunct="0">
              <a:spcBef>
                <a:spcPct val="0"/>
              </a:spcBef>
              <a:spcAft>
                <a:spcPct val="0"/>
              </a:spcAft>
              <a:buNone/>
            </a:pPr>
            <a:endParaRPr lang="en-US" altLang="en-US" sz="1400" dirty="0">
              <a:solidFill>
                <a:srgbClr val="595959"/>
              </a:solidFill>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None/>
            </a:pPr>
            <a:br>
              <a:rPr lang="en-US" altLang="en-US" sz="1400" dirty="0">
                <a:latin typeface="Arial" panose="020B0604020202020204" pitchFamily="34" charset="0"/>
              </a:rPr>
            </a:br>
            <a:endParaRPr lang="en-US" altLang="en-US" sz="1400" dirty="0">
              <a:latin typeface="Arial" panose="020B0604020202020204" pitchFamily="34" charset="0"/>
            </a:endParaRPr>
          </a:p>
          <a:p>
            <a:pPr marL="0" lvl="0" indent="0" defTabSz="914400" eaLnBrk="0" fontAlgn="base" hangingPunct="0">
              <a:spcBef>
                <a:spcPct val="0"/>
              </a:spcBef>
              <a:spcAft>
                <a:spcPct val="0"/>
              </a:spcAft>
              <a:buNone/>
            </a:pPr>
            <a:r>
              <a:rPr lang="en-US" altLang="en-US" sz="1400" b="1" dirty="0">
                <a:solidFill>
                  <a:srgbClr val="1C4587"/>
                </a:solidFill>
                <a:latin typeface="Arial" panose="020B0604020202020204" pitchFamily="34" charset="0"/>
                <a:cs typeface="Arial" panose="020B0604020202020204" pitchFamily="34" charset="0"/>
              </a:rPr>
              <a:t>We identified and defined 47 Data Curation Activities</a:t>
            </a:r>
            <a:endParaRPr lang="en-US" altLang="en-US" sz="1400" dirty="0"/>
          </a:p>
          <a:p>
            <a:pPr marL="0" lvl="0" indent="0" defTabSz="914400" eaLnBrk="0" fontAlgn="base" hangingPunct="0">
              <a:spcBef>
                <a:spcPct val="0"/>
              </a:spcBef>
              <a:spcAft>
                <a:spcPct val="0"/>
              </a:spcAft>
              <a:buNone/>
            </a:pPr>
            <a:endParaRPr lang="en-US" altLang="en-US" sz="1400" dirty="0">
              <a:latin typeface="Arial" panose="020B0604020202020204" pitchFamily="34" charset="0"/>
            </a:endParaRPr>
          </a:p>
          <a:p>
            <a:pPr marL="0" lvl="0" indent="0" defTabSz="914400" eaLnBrk="0" fontAlgn="base" hangingPunct="0">
              <a:spcBef>
                <a:spcPct val="0"/>
              </a:spcBef>
              <a:spcAft>
                <a:spcPct val="0"/>
              </a:spcAft>
              <a:buNone/>
            </a:pPr>
            <a:r>
              <a:rPr lang="en-US" altLang="en-US" sz="1400" b="1" dirty="0">
                <a:solidFill>
                  <a:srgbClr val="000000"/>
                </a:solidFill>
                <a:latin typeface="Arial" panose="020B0604020202020204" pitchFamily="34" charset="0"/>
                <a:cs typeface="Arial" panose="020B0604020202020204" pitchFamily="34" charset="0"/>
              </a:rPr>
              <a:t>Full list of activities: </a:t>
            </a:r>
            <a:r>
              <a:rPr lang="en-US" altLang="en-US" sz="1400" b="1" u="sng" dirty="0">
                <a:solidFill>
                  <a:srgbClr val="1C4587"/>
                </a:solidFill>
                <a:latin typeface="Arial" panose="020B0604020202020204" pitchFamily="34" charset="0"/>
                <a:cs typeface="Arial" panose="020B0604020202020204" pitchFamily="34" charset="0"/>
                <a:hlinkClick r:id="rId3"/>
              </a:rPr>
              <a:t>http://bit.ly/DCNcurationActivities</a:t>
            </a:r>
            <a:endParaRPr lang="en-US" altLang="en-US" sz="1400" dirty="0"/>
          </a:p>
        </p:txBody>
      </p:sp>
      <p:sp>
        <p:nvSpPr>
          <p:cNvPr id="4" name="Rectangle 3">
            <a:extLst>
              <a:ext uri="{FF2B5EF4-FFF2-40B4-BE49-F238E27FC236}">
                <a16:creationId xmlns:a16="http://schemas.microsoft.com/office/drawing/2014/main" id="{CCA49E88-EFBC-034B-912B-3322F89405BF}"/>
              </a:ext>
            </a:extLst>
          </p:cNvPr>
          <p:cNvSpPr/>
          <p:nvPr/>
        </p:nvSpPr>
        <p:spPr>
          <a:xfrm>
            <a:off x="4424747" y="2387084"/>
            <a:ext cx="248786" cy="369332"/>
          </a:xfrm>
          <a:prstGeom prst="rect">
            <a:avLst/>
          </a:prstGeom>
        </p:spPr>
        <p:txBody>
          <a:bodyPr wrap="none">
            <a:spAutoFit/>
          </a:bodyPr>
          <a:lstStyle/>
          <a:p>
            <a:r>
              <a:rPr lang="en-US" dirty="0"/>
              <a:t> </a:t>
            </a:r>
          </a:p>
        </p:txBody>
      </p:sp>
      <p:sp>
        <p:nvSpPr>
          <p:cNvPr id="9" name="Rectangle 3">
            <a:extLst>
              <a:ext uri="{FF2B5EF4-FFF2-40B4-BE49-F238E27FC236}">
                <a16:creationId xmlns:a16="http://schemas.microsoft.com/office/drawing/2014/main" id="{CB4D0431-4577-E542-953D-9DFFC3E395D6}"/>
              </a:ext>
            </a:extLst>
          </p:cNvPr>
          <p:cNvSpPr>
            <a:spLocks noChangeArrowheads="1"/>
          </p:cNvSpPr>
          <p:nvPr/>
        </p:nvSpPr>
        <p:spPr bwMode="auto">
          <a:xfrm>
            <a:off x="3009121" y="1029746"/>
            <a:ext cx="4696393"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Arial" panose="020B0604020202020204" pitchFamily="34" charset="0"/>
                <a:cs typeface="Arial" panose="020B0604020202020204" pitchFamily="34" charset="0"/>
              </a:rPr>
              <a:t>File renaming</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Arial" panose="020B0604020202020204" pitchFamily="34" charset="0"/>
                <a:cs typeface="Arial" panose="020B0604020202020204" pitchFamily="34" charset="0"/>
              </a:rPr>
              <a:t>File Inventory or Manifest</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Arial" panose="020B0604020202020204" pitchFamily="34" charset="0"/>
                <a:cs typeface="Arial" panose="020B0604020202020204" pitchFamily="34" charset="0"/>
              </a:rPr>
              <a:t>File validation</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Arial" panose="020B0604020202020204" pitchFamily="34" charset="0"/>
                <a:cs typeface="Arial" panose="020B0604020202020204" pitchFamily="34" charset="0"/>
              </a:rPr>
              <a:t>Metadata</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Arial" panose="020B0604020202020204" pitchFamily="34" charset="0"/>
                <a:cs typeface="Arial" panose="020B0604020202020204" pitchFamily="34" charset="0"/>
              </a:rPr>
              <a:t>Metadata Brokerage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Arial" panose="020B0604020202020204" pitchFamily="34" charset="0"/>
                <a:cs typeface="Arial" panose="020B0604020202020204" pitchFamily="34" charset="0"/>
              </a:rPr>
              <a:t>Rights Management</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Arial" panose="020B0604020202020204" pitchFamily="34" charset="0"/>
                <a:cs typeface="Arial" panose="020B0604020202020204" pitchFamily="34" charset="0"/>
              </a:rPr>
              <a:t>Risk Management</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595959"/>
                </a:solidFill>
                <a:effectLst/>
                <a:latin typeface="Arial" panose="020B0604020202020204" pitchFamily="34" charset="0"/>
                <a:cs typeface="Arial" panose="020B0604020202020204" pitchFamily="34" charset="0"/>
              </a:rPr>
              <a:t>…...more</a:t>
            </a:r>
            <a:br>
              <a:rPr kumimoji="0" lang="en-US" altLang="en-US" sz="1400" b="0" i="0" u="none" strike="noStrike" cap="none" normalizeH="0" baseline="0" dirty="0">
                <a:ln>
                  <a:noFill/>
                </a:ln>
                <a:solidFill>
                  <a:schemeClr val="tx1"/>
                </a:solidFill>
                <a:effectLst/>
                <a:latin typeface="Arial" panose="020B0604020202020204" pitchFamily="34" charset="0"/>
              </a:rPr>
            </a:br>
            <a:br>
              <a:rPr kumimoji="0" lang="en-US" altLang="en-US" sz="1400" b="0" i="0" u="none" strike="noStrike" cap="none" normalizeH="0" baseline="0" dirty="0">
                <a:ln>
                  <a:noFill/>
                </a:ln>
                <a:solidFill>
                  <a:schemeClr val="tx1"/>
                </a:solidFill>
                <a:effectLst/>
                <a:latin typeface="Arial" panose="020B0604020202020204" pitchFamily="34" charset="0"/>
              </a:rPr>
            </a:b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1030" name="Picture 6" descr="https://lh5.googleusercontent.com/9xURJ-r53OLY61b-avyc-bgh0wHFjZN6ftu8y47cnD4EeYgHhyblaPtLs-jbTbX3CPqHPSGBEg5calc3eGmvQUwQspqu_kTezgUXu5BiTB6lNE-X_JLSq53kI-ATMGpDvp6dbB7raxE">
            <a:extLst>
              <a:ext uri="{FF2B5EF4-FFF2-40B4-BE49-F238E27FC236}">
                <a16:creationId xmlns:a16="http://schemas.microsoft.com/office/drawing/2014/main" id="{6C23F394-2507-3D40-924E-FD4C2DA77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054" y="187520"/>
            <a:ext cx="3447098" cy="19656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dgPmOM6LQyTy7YyYHZAO2hrjQET7lAH4ogvqPWtXR7xEVynuqIwCgLHafiw8fovJS_5kYHxu9o1abKRgoI1oo4B9zxDPZNX_OOAlaHt8epsLY-W3KYL569KzkumVvwLuHLMnyZ1KY10">
            <a:extLst>
              <a:ext uri="{FF2B5EF4-FFF2-40B4-BE49-F238E27FC236}">
                <a16:creationId xmlns:a16="http://schemas.microsoft.com/office/drawing/2014/main" id="{D5AB5E25-0C83-554D-9613-381984C23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123" y="2296510"/>
            <a:ext cx="3362960" cy="24234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754F11F-9C8F-5141-8E46-0EFFBAC655B2}"/>
              </a:ext>
            </a:extLst>
          </p:cNvPr>
          <p:cNvSpPr/>
          <p:nvPr/>
        </p:nvSpPr>
        <p:spPr>
          <a:xfrm rot="20493905">
            <a:off x="4658416" y="1755895"/>
            <a:ext cx="4572000" cy="646331"/>
          </a:xfrm>
          <a:prstGeom prst="rect">
            <a:avLst/>
          </a:prstGeom>
        </p:spPr>
        <p:txBody>
          <a:bodyPr>
            <a:spAutoFit/>
          </a:bodyPr>
          <a:lstStyle/>
          <a:p>
            <a:pPr algn="ctr"/>
            <a:r>
              <a:rPr lang="en-US" b="1" dirty="0">
                <a:solidFill>
                  <a:srgbClr val="1C4587"/>
                </a:solidFill>
                <a:latin typeface="Arial" panose="020B0604020202020204" pitchFamily="34" charset="0"/>
              </a:rPr>
              <a:t>Focus Group Discussion, Card Rating Exercise, and Worksheet Protocol</a:t>
            </a:r>
            <a:endParaRPr lang="en-US" dirty="0">
              <a:effectLst/>
            </a:endParaRPr>
          </a:p>
        </p:txBody>
      </p:sp>
    </p:spTree>
    <p:extLst>
      <p:ext uri="{BB962C8B-B14F-4D97-AF65-F5344CB8AC3E}">
        <p14:creationId xmlns:p14="http://schemas.microsoft.com/office/powerpoint/2010/main" val="879872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8EE42C-B15B-4832-AA47-51AB7FEABE92}"/>
              </a:ext>
            </a:extLst>
          </p:cNvPr>
          <p:cNvSpPr>
            <a:spLocks noGrp="1"/>
          </p:cNvSpPr>
          <p:nvPr>
            <p:ph type="body" sz="quarter" idx="13"/>
          </p:nvPr>
        </p:nvSpPr>
        <p:spPr>
          <a:xfrm>
            <a:off x="340786" y="343304"/>
            <a:ext cx="8439148" cy="686442"/>
          </a:xfrm>
        </p:spPr>
        <p:txBody>
          <a:bodyPr/>
          <a:lstStyle/>
          <a:p>
            <a:r>
              <a:rPr lang="en-US" dirty="0"/>
              <a:t>Focus Groups Results (n=91)</a:t>
            </a:r>
          </a:p>
        </p:txBody>
      </p:sp>
      <p:pic>
        <p:nvPicPr>
          <p:cNvPr id="12" name="Picture 11">
            <a:extLst>
              <a:ext uri="{FF2B5EF4-FFF2-40B4-BE49-F238E27FC236}">
                <a16:creationId xmlns:a16="http://schemas.microsoft.com/office/drawing/2014/main" id="{7B4F5B64-F205-E249-BE59-79D44C57EC71}"/>
              </a:ext>
            </a:extLst>
          </p:cNvPr>
          <p:cNvPicPr>
            <a:picLocks noChangeAspect="1"/>
          </p:cNvPicPr>
          <p:nvPr/>
        </p:nvPicPr>
        <p:blipFill rotWithShape="1">
          <a:blip r:embed="rId3"/>
          <a:srcRect t="20167"/>
          <a:stretch/>
        </p:blipFill>
        <p:spPr>
          <a:xfrm>
            <a:off x="837723" y="1281206"/>
            <a:ext cx="7445274" cy="3234690"/>
          </a:xfrm>
          <a:prstGeom prst="rect">
            <a:avLst/>
          </a:prstGeom>
        </p:spPr>
      </p:pic>
    </p:spTree>
    <p:extLst>
      <p:ext uri="{BB962C8B-B14F-4D97-AF65-F5344CB8AC3E}">
        <p14:creationId xmlns:p14="http://schemas.microsoft.com/office/powerpoint/2010/main" val="2508823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8EE42C-B15B-4832-AA47-51AB7FEABE92}"/>
              </a:ext>
            </a:extLst>
          </p:cNvPr>
          <p:cNvSpPr>
            <a:spLocks noGrp="1"/>
          </p:cNvSpPr>
          <p:nvPr>
            <p:ph type="body" sz="quarter" idx="13"/>
          </p:nvPr>
        </p:nvSpPr>
        <p:spPr>
          <a:xfrm>
            <a:off x="340786" y="343304"/>
            <a:ext cx="8439148" cy="686442"/>
          </a:xfrm>
        </p:spPr>
        <p:txBody>
          <a:bodyPr/>
          <a:lstStyle/>
          <a:p>
            <a:r>
              <a:rPr lang="en-US" dirty="0"/>
              <a:t>Focus Groups Results (n=91)</a:t>
            </a:r>
          </a:p>
        </p:txBody>
      </p:sp>
      <p:sp>
        <p:nvSpPr>
          <p:cNvPr id="4" name="Rectangle 3">
            <a:extLst>
              <a:ext uri="{FF2B5EF4-FFF2-40B4-BE49-F238E27FC236}">
                <a16:creationId xmlns:a16="http://schemas.microsoft.com/office/drawing/2014/main" id="{93633F9D-12BB-C44E-8798-290752973996}"/>
              </a:ext>
            </a:extLst>
          </p:cNvPr>
          <p:cNvSpPr/>
          <p:nvPr/>
        </p:nvSpPr>
        <p:spPr>
          <a:xfrm>
            <a:off x="340786" y="1121569"/>
            <a:ext cx="5863590" cy="3539430"/>
          </a:xfrm>
          <a:prstGeom prst="rect">
            <a:avLst/>
          </a:prstGeom>
        </p:spPr>
        <p:txBody>
          <a:bodyPr wrap="square">
            <a:spAutoFit/>
          </a:bodyPr>
          <a:lstStyle/>
          <a:p>
            <a:r>
              <a:rPr lang="en-US" sz="1400" b="1" dirty="0">
                <a:solidFill>
                  <a:srgbClr val="595959"/>
                </a:solidFill>
              </a:rPr>
              <a:t>Most Important Activities* (4 out of 5)</a:t>
            </a:r>
            <a:endParaRPr lang="en-US" sz="1400" b="1" dirty="0"/>
          </a:p>
          <a:p>
            <a:pPr marL="285750" indent="-285750" fontAlgn="base">
              <a:buFont typeface="Arial" panose="020B0604020202020204" pitchFamily="34" charset="0"/>
              <a:buChar char="•"/>
            </a:pPr>
            <a:r>
              <a:rPr lang="en-US" sz="1400" dirty="0">
                <a:solidFill>
                  <a:srgbClr val="595959"/>
                </a:solidFill>
              </a:rPr>
              <a:t>(Create) Documentation (4.6)</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Secure Storage (4.4)</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Quality Assurance (4.3)</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Persistent Identifier (4.3)</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Software Registry (4.1)</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Data Visualization (4.0)</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File Audit (4.0)</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(Create) Metadata (4.0)</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Versioning (3.9)</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Contextualization (3.9)</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Code Review (3.9)</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File Format Transformations (3.9)</a:t>
            </a:r>
            <a:endParaRPr lang="en-US" sz="1400" dirty="0">
              <a:solidFill>
                <a:srgbClr val="FFAB40"/>
              </a:solidFill>
            </a:endParaRPr>
          </a:p>
          <a:p>
            <a:br>
              <a:rPr lang="en-US" sz="1400" dirty="0"/>
            </a:br>
            <a:br>
              <a:rPr lang="en-US" sz="1400" dirty="0"/>
            </a:br>
            <a:r>
              <a:rPr lang="en-US" sz="1400" dirty="0">
                <a:solidFill>
                  <a:srgbClr val="000000"/>
                </a:solidFill>
              </a:rPr>
              <a:t>* Rated by more than one DCN focus group from our 2016 Study</a:t>
            </a:r>
            <a:endParaRPr lang="en-US" sz="1400" dirty="0">
              <a:effectLst/>
            </a:endParaRPr>
          </a:p>
        </p:txBody>
      </p:sp>
    </p:spTree>
    <p:extLst>
      <p:ext uri="{BB962C8B-B14F-4D97-AF65-F5344CB8AC3E}">
        <p14:creationId xmlns:p14="http://schemas.microsoft.com/office/powerpoint/2010/main" val="1211803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8EE42C-B15B-4832-AA47-51AB7FEABE92}"/>
              </a:ext>
            </a:extLst>
          </p:cNvPr>
          <p:cNvSpPr>
            <a:spLocks noGrp="1"/>
          </p:cNvSpPr>
          <p:nvPr>
            <p:ph type="body" sz="quarter" idx="13"/>
          </p:nvPr>
        </p:nvSpPr>
        <p:spPr>
          <a:xfrm>
            <a:off x="340786" y="343304"/>
            <a:ext cx="8439148" cy="686442"/>
          </a:xfrm>
        </p:spPr>
        <p:txBody>
          <a:bodyPr/>
          <a:lstStyle/>
          <a:p>
            <a:r>
              <a:rPr lang="en-US" dirty="0"/>
              <a:t>Focus Groups Results (n=91)</a:t>
            </a:r>
          </a:p>
        </p:txBody>
      </p:sp>
      <p:sp>
        <p:nvSpPr>
          <p:cNvPr id="4" name="Rectangle 3">
            <a:extLst>
              <a:ext uri="{FF2B5EF4-FFF2-40B4-BE49-F238E27FC236}">
                <a16:creationId xmlns:a16="http://schemas.microsoft.com/office/drawing/2014/main" id="{93633F9D-12BB-C44E-8798-290752973996}"/>
              </a:ext>
            </a:extLst>
          </p:cNvPr>
          <p:cNvSpPr/>
          <p:nvPr/>
        </p:nvSpPr>
        <p:spPr>
          <a:xfrm>
            <a:off x="340786" y="1121569"/>
            <a:ext cx="5863590" cy="3539430"/>
          </a:xfrm>
          <a:prstGeom prst="rect">
            <a:avLst/>
          </a:prstGeom>
        </p:spPr>
        <p:txBody>
          <a:bodyPr wrap="square">
            <a:spAutoFit/>
          </a:bodyPr>
          <a:lstStyle/>
          <a:p>
            <a:r>
              <a:rPr lang="en-US" sz="1400" b="1" dirty="0">
                <a:solidFill>
                  <a:srgbClr val="595959"/>
                </a:solidFill>
              </a:rPr>
              <a:t>Most Important Activities* (4 out of 5)</a:t>
            </a:r>
            <a:endParaRPr lang="en-US" sz="1400" b="1" dirty="0"/>
          </a:p>
          <a:p>
            <a:pPr marL="285750" indent="-285750" fontAlgn="base">
              <a:buFont typeface="Arial" panose="020B0604020202020204" pitchFamily="34" charset="0"/>
              <a:buChar char="•"/>
            </a:pPr>
            <a:r>
              <a:rPr lang="en-US" sz="1400" dirty="0">
                <a:solidFill>
                  <a:srgbClr val="595959"/>
                </a:solidFill>
              </a:rPr>
              <a:t>(Create) Documentation (4.6)</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Secure Storage (4.4)</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Quality Assurance (4.3)</a:t>
            </a:r>
            <a:endParaRPr lang="en-US" sz="1400"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Persistent Identifier (4.3)</a:t>
            </a:r>
            <a:endParaRPr lang="en-US" sz="1400" b="1"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Software Registry (4.1)</a:t>
            </a:r>
            <a:endParaRPr lang="en-US" sz="1400" b="1" dirty="0">
              <a:solidFill>
                <a:srgbClr val="FFAB40"/>
              </a:solidFill>
            </a:endParaRPr>
          </a:p>
          <a:p>
            <a:pPr marL="285750" indent="-285750" fontAlgn="base">
              <a:buFont typeface="Arial" panose="020B0604020202020204" pitchFamily="34" charset="0"/>
              <a:buChar char="•"/>
            </a:pPr>
            <a:r>
              <a:rPr lang="en-US" sz="1400" dirty="0">
                <a:solidFill>
                  <a:srgbClr val="595959"/>
                </a:solidFill>
              </a:rPr>
              <a:t>Data Visualization (4.0)</a:t>
            </a:r>
            <a:endParaRPr lang="en-US" sz="1400"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File Audit (4.0)</a:t>
            </a:r>
            <a:endParaRPr lang="en-US" sz="1400" b="1" dirty="0">
              <a:solidFill>
                <a:srgbClr val="FFAB40"/>
              </a:solidFill>
            </a:endParaRPr>
          </a:p>
          <a:p>
            <a:pPr marL="285750" indent="-285750" fontAlgn="base">
              <a:buFont typeface="Arial" panose="020B0604020202020204" pitchFamily="34" charset="0"/>
              <a:buChar char="•"/>
            </a:pPr>
            <a:r>
              <a:rPr lang="en-US" sz="1400" dirty="0">
                <a:solidFill>
                  <a:srgbClr val="595959"/>
                </a:solidFill>
              </a:rPr>
              <a:t>(Create) Metadata (4.0)</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Versioning (3.9)</a:t>
            </a:r>
            <a:endParaRPr lang="en-US" sz="1400"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Contextualization (3.9)</a:t>
            </a:r>
            <a:endParaRPr lang="en-US" sz="1400" b="1"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Code Review (3.9)</a:t>
            </a:r>
            <a:endParaRPr lang="en-US" sz="1400" b="1" dirty="0">
              <a:solidFill>
                <a:srgbClr val="FFAB40"/>
              </a:solidFill>
            </a:endParaRPr>
          </a:p>
          <a:p>
            <a:pPr marL="285750" indent="-285750" fontAlgn="base">
              <a:buFont typeface="Arial" panose="020B0604020202020204" pitchFamily="34" charset="0"/>
              <a:buChar char="•"/>
            </a:pPr>
            <a:r>
              <a:rPr lang="en-US" sz="1400" dirty="0">
                <a:solidFill>
                  <a:srgbClr val="595959"/>
                </a:solidFill>
              </a:rPr>
              <a:t>File Format Transformations (3.9)</a:t>
            </a:r>
            <a:endParaRPr lang="en-US" sz="1400" dirty="0">
              <a:solidFill>
                <a:srgbClr val="FFAB40"/>
              </a:solidFill>
            </a:endParaRPr>
          </a:p>
          <a:p>
            <a:br>
              <a:rPr lang="en-US" sz="1400" dirty="0"/>
            </a:br>
            <a:br>
              <a:rPr lang="en-US" sz="1400" dirty="0"/>
            </a:br>
            <a:r>
              <a:rPr lang="en-US" sz="1400" dirty="0">
                <a:solidFill>
                  <a:srgbClr val="000000"/>
                </a:solidFill>
              </a:rPr>
              <a:t>* Rated by more than one DCN focus group from our 2016 Study</a:t>
            </a:r>
            <a:endParaRPr lang="en-US" sz="1400" dirty="0">
              <a:effectLst/>
            </a:endParaRPr>
          </a:p>
        </p:txBody>
      </p:sp>
      <p:sp>
        <p:nvSpPr>
          <p:cNvPr id="3" name="TextBox 2">
            <a:extLst>
              <a:ext uri="{FF2B5EF4-FFF2-40B4-BE49-F238E27FC236}">
                <a16:creationId xmlns:a16="http://schemas.microsoft.com/office/drawing/2014/main" id="{060FF222-17A1-EB44-B515-3095AC0B70A9}"/>
              </a:ext>
            </a:extLst>
          </p:cNvPr>
          <p:cNvSpPr txBox="1"/>
          <p:nvPr/>
        </p:nvSpPr>
        <p:spPr>
          <a:xfrm>
            <a:off x="4949190" y="1428750"/>
            <a:ext cx="3554730" cy="1600438"/>
          </a:xfrm>
          <a:prstGeom prst="rect">
            <a:avLst/>
          </a:prstGeom>
          <a:solidFill>
            <a:schemeClr val="accent5">
              <a:lumMod val="20000"/>
              <a:lumOff val="80000"/>
            </a:schemeClr>
          </a:solidFill>
        </p:spPr>
        <p:txBody>
          <a:bodyPr wrap="square" rtlCol="0">
            <a:spAutoFit/>
          </a:bodyPr>
          <a:lstStyle/>
          <a:p>
            <a:r>
              <a:rPr lang="en-US" sz="1400" dirty="0"/>
              <a:t>Does this happen for your data?</a:t>
            </a:r>
          </a:p>
          <a:p>
            <a:pPr marL="285750" indent="-285750" fontAlgn="base">
              <a:buFont typeface="Arial" panose="020B0604020202020204" pitchFamily="34" charset="0"/>
              <a:buChar char="•"/>
            </a:pPr>
            <a:r>
              <a:rPr lang="en-US" sz="1400" b="1" dirty="0"/>
              <a:t>Persistent Identifier </a:t>
            </a:r>
            <a:r>
              <a:rPr lang="en-US" sz="1400" dirty="0"/>
              <a:t>(37% happens)</a:t>
            </a:r>
          </a:p>
          <a:p>
            <a:pPr marL="285750" indent="-285750" fontAlgn="base">
              <a:buFont typeface="Arial" panose="020B0604020202020204" pitchFamily="34" charset="0"/>
              <a:buChar char="•"/>
            </a:pPr>
            <a:r>
              <a:rPr lang="en-US" sz="1400" b="1" dirty="0"/>
              <a:t>Software Registry </a:t>
            </a:r>
            <a:r>
              <a:rPr lang="en-US" sz="1400" dirty="0"/>
              <a:t>(41% happens)</a:t>
            </a:r>
          </a:p>
          <a:p>
            <a:pPr marL="285750" indent="-285750" fontAlgn="base">
              <a:buFont typeface="Arial" panose="020B0604020202020204" pitchFamily="34" charset="0"/>
              <a:buChar char="•"/>
            </a:pPr>
            <a:r>
              <a:rPr lang="en-US" sz="1400" b="1" dirty="0"/>
              <a:t>File Audit </a:t>
            </a:r>
            <a:r>
              <a:rPr lang="en-US" sz="1400" dirty="0"/>
              <a:t>(16% happens)</a:t>
            </a:r>
          </a:p>
          <a:p>
            <a:pPr marL="285750" indent="-285750" fontAlgn="base">
              <a:buFont typeface="Arial" panose="020B0604020202020204" pitchFamily="34" charset="0"/>
              <a:buChar char="•"/>
            </a:pPr>
            <a:r>
              <a:rPr lang="en-US" sz="1400" b="1" dirty="0"/>
              <a:t>Contextualization</a:t>
            </a:r>
            <a:r>
              <a:rPr lang="en-US" sz="1400" dirty="0"/>
              <a:t> (38% happens)</a:t>
            </a:r>
          </a:p>
          <a:p>
            <a:pPr marL="285750" indent="-285750" fontAlgn="base">
              <a:buFont typeface="Arial" panose="020B0604020202020204" pitchFamily="34" charset="0"/>
              <a:buChar char="•"/>
            </a:pPr>
            <a:r>
              <a:rPr lang="en-US" sz="1400" b="1" dirty="0"/>
              <a:t>Code Review</a:t>
            </a:r>
            <a:r>
              <a:rPr lang="en-US" sz="1400" dirty="0"/>
              <a:t> (38% happens)</a:t>
            </a:r>
          </a:p>
          <a:p>
            <a:endParaRPr lang="en-US" sz="1400" dirty="0"/>
          </a:p>
        </p:txBody>
      </p:sp>
    </p:spTree>
    <p:extLst>
      <p:ext uri="{BB962C8B-B14F-4D97-AF65-F5344CB8AC3E}">
        <p14:creationId xmlns:p14="http://schemas.microsoft.com/office/powerpoint/2010/main" val="3594019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8EE42C-B15B-4832-AA47-51AB7FEABE92}"/>
              </a:ext>
            </a:extLst>
          </p:cNvPr>
          <p:cNvSpPr>
            <a:spLocks noGrp="1"/>
          </p:cNvSpPr>
          <p:nvPr>
            <p:ph type="body" sz="quarter" idx="13"/>
          </p:nvPr>
        </p:nvSpPr>
        <p:spPr>
          <a:xfrm>
            <a:off x="340786" y="343304"/>
            <a:ext cx="8439148" cy="686442"/>
          </a:xfrm>
        </p:spPr>
        <p:txBody>
          <a:bodyPr/>
          <a:lstStyle/>
          <a:p>
            <a:r>
              <a:rPr lang="en-US" dirty="0"/>
              <a:t>Focus Groups Results (n=91)</a:t>
            </a:r>
          </a:p>
        </p:txBody>
      </p:sp>
      <p:sp>
        <p:nvSpPr>
          <p:cNvPr id="4" name="Rectangle 3">
            <a:extLst>
              <a:ext uri="{FF2B5EF4-FFF2-40B4-BE49-F238E27FC236}">
                <a16:creationId xmlns:a16="http://schemas.microsoft.com/office/drawing/2014/main" id="{93633F9D-12BB-C44E-8798-290752973996}"/>
              </a:ext>
            </a:extLst>
          </p:cNvPr>
          <p:cNvSpPr/>
          <p:nvPr/>
        </p:nvSpPr>
        <p:spPr>
          <a:xfrm>
            <a:off x="340786" y="1121569"/>
            <a:ext cx="5863590" cy="3539430"/>
          </a:xfrm>
          <a:prstGeom prst="rect">
            <a:avLst/>
          </a:prstGeom>
        </p:spPr>
        <p:txBody>
          <a:bodyPr wrap="square">
            <a:spAutoFit/>
          </a:bodyPr>
          <a:lstStyle/>
          <a:p>
            <a:r>
              <a:rPr lang="en-US" sz="1400" b="1" dirty="0">
                <a:solidFill>
                  <a:srgbClr val="595959"/>
                </a:solidFill>
              </a:rPr>
              <a:t>Most Important Activities* (4 out of 5)</a:t>
            </a:r>
            <a:endParaRPr lang="en-US" sz="1400" b="1" dirty="0"/>
          </a:p>
          <a:p>
            <a:pPr marL="285750" indent="-285750" fontAlgn="base">
              <a:buFont typeface="Arial" panose="020B0604020202020204" pitchFamily="34" charset="0"/>
              <a:buChar char="•"/>
            </a:pPr>
            <a:r>
              <a:rPr lang="en-US" sz="1400" b="1" dirty="0">
                <a:solidFill>
                  <a:srgbClr val="595959"/>
                </a:solidFill>
              </a:rPr>
              <a:t>(Create) Documentation (4.6)</a:t>
            </a:r>
            <a:endParaRPr lang="en-US" sz="1400" b="1"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Secure Storage (4.4)</a:t>
            </a:r>
            <a:endParaRPr lang="en-US" sz="1400" b="1"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Quality Assurance (4.3)</a:t>
            </a:r>
            <a:endParaRPr lang="en-US" sz="1400" b="1" dirty="0">
              <a:solidFill>
                <a:srgbClr val="FFAB40"/>
              </a:solidFill>
            </a:endParaRPr>
          </a:p>
          <a:p>
            <a:pPr marL="285750" indent="-285750" fontAlgn="base">
              <a:buFont typeface="Arial" panose="020B0604020202020204" pitchFamily="34" charset="0"/>
              <a:buChar char="•"/>
            </a:pPr>
            <a:r>
              <a:rPr lang="en-US" sz="1400" dirty="0">
                <a:solidFill>
                  <a:srgbClr val="595959"/>
                </a:solidFill>
              </a:rPr>
              <a:t>Persistent Identifier (4.3)</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Software Registry (4.1)</a:t>
            </a:r>
            <a:endParaRPr lang="en-US" sz="1400"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Data Visualization (4.0)</a:t>
            </a:r>
            <a:endParaRPr lang="en-US" sz="1400" b="1" dirty="0">
              <a:solidFill>
                <a:srgbClr val="FFAB40"/>
              </a:solidFill>
            </a:endParaRPr>
          </a:p>
          <a:p>
            <a:pPr marL="285750" indent="-285750" fontAlgn="base">
              <a:buFont typeface="Arial" panose="020B0604020202020204" pitchFamily="34" charset="0"/>
              <a:buChar char="•"/>
            </a:pPr>
            <a:r>
              <a:rPr lang="en-US" sz="1400" dirty="0">
                <a:solidFill>
                  <a:srgbClr val="595959"/>
                </a:solidFill>
              </a:rPr>
              <a:t>File Audit (4.0)</a:t>
            </a:r>
            <a:endParaRPr lang="en-US" sz="1400"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(Create) Metadata (4.0)</a:t>
            </a:r>
            <a:endParaRPr lang="en-US" sz="1400" b="1"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Versioning (3.9)</a:t>
            </a:r>
            <a:endParaRPr lang="en-US" sz="1400" b="1" dirty="0">
              <a:solidFill>
                <a:srgbClr val="FFAB40"/>
              </a:solidFill>
            </a:endParaRPr>
          </a:p>
          <a:p>
            <a:pPr marL="285750" indent="-285750" fontAlgn="base">
              <a:buFont typeface="Arial" panose="020B0604020202020204" pitchFamily="34" charset="0"/>
              <a:buChar char="•"/>
            </a:pPr>
            <a:r>
              <a:rPr lang="en-US" sz="1400" dirty="0">
                <a:solidFill>
                  <a:srgbClr val="595959"/>
                </a:solidFill>
              </a:rPr>
              <a:t>Contextualization (3.9)</a:t>
            </a:r>
            <a:endParaRPr lang="en-US" sz="1400" dirty="0">
              <a:solidFill>
                <a:srgbClr val="FFAB40"/>
              </a:solidFill>
            </a:endParaRPr>
          </a:p>
          <a:p>
            <a:pPr marL="285750" indent="-285750" fontAlgn="base">
              <a:buFont typeface="Arial" panose="020B0604020202020204" pitchFamily="34" charset="0"/>
              <a:buChar char="•"/>
            </a:pPr>
            <a:r>
              <a:rPr lang="en-US" sz="1400" dirty="0">
                <a:solidFill>
                  <a:srgbClr val="595959"/>
                </a:solidFill>
              </a:rPr>
              <a:t>Code Review (3.9)</a:t>
            </a:r>
            <a:endParaRPr lang="en-US" sz="1400" dirty="0">
              <a:solidFill>
                <a:srgbClr val="FFAB40"/>
              </a:solidFill>
            </a:endParaRPr>
          </a:p>
          <a:p>
            <a:pPr marL="285750" indent="-285750" fontAlgn="base">
              <a:buFont typeface="Arial" panose="020B0604020202020204" pitchFamily="34" charset="0"/>
              <a:buChar char="•"/>
            </a:pPr>
            <a:r>
              <a:rPr lang="en-US" sz="1400" b="1" dirty="0">
                <a:solidFill>
                  <a:srgbClr val="595959"/>
                </a:solidFill>
              </a:rPr>
              <a:t>File Format Transformations (3.9)</a:t>
            </a:r>
            <a:endParaRPr lang="en-US" sz="1400" b="1" dirty="0">
              <a:solidFill>
                <a:srgbClr val="FFAB40"/>
              </a:solidFill>
            </a:endParaRPr>
          </a:p>
          <a:p>
            <a:br>
              <a:rPr lang="en-US" sz="1400" dirty="0"/>
            </a:br>
            <a:br>
              <a:rPr lang="en-US" sz="1400" dirty="0"/>
            </a:br>
            <a:r>
              <a:rPr lang="en-US" sz="1400" dirty="0">
                <a:solidFill>
                  <a:srgbClr val="000000"/>
                </a:solidFill>
              </a:rPr>
              <a:t>* Rated by more than one DCN focus group from our 2016 Study</a:t>
            </a:r>
            <a:endParaRPr lang="en-US" sz="1400" dirty="0">
              <a:effectLst/>
            </a:endParaRPr>
          </a:p>
        </p:txBody>
      </p:sp>
      <p:sp>
        <p:nvSpPr>
          <p:cNvPr id="3" name="TextBox 2">
            <a:extLst>
              <a:ext uri="{FF2B5EF4-FFF2-40B4-BE49-F238E27FC236}">
                <a16:creationId xmlns:a16="http://schemas.microsoft.com/office/drawing/2014/main" id="{5D79FABC-4B5F-D841-B052-D09F4CF4B743}"/>
              </a:ext>
            </a:extLst>
          </p:cNvPr>
          <p:cNvSpPr txBox="1"/>
          <p:nvPr/>
        </p:nvSpPr>
        <p:spPr>
          <a:xfrm>
            <a:off x="4743450" y="1565910"/>
            <a:ext cx="4036484" cy="1815882"/>
          </a:xfrm>
          <a:prstGeom prst="rect">
            <a:avLst/>
          </a:prstGeom>
          <a:solidFill>
            <a:schemeClr val="accent5">
              <a:lumMod val="20000"/>
              <a:lumOff val="80000"/>
            </a:schemeClr>
          </a:solidFill>
        </p:spPr>
        <p:txBody>
          <a:bodyPr wrap="square" rtlCol="0">
            <a:spAutoFit/>
          </a:bodyPr>
          <a:lstStyle/>
          <a:p>
            <a:r>
              <a:rPr lang="en-US" sz="1400" dirty="0"/>
              <a:t>Is so, are you satisfied with the result? </a:t>
            </a:r>
          </a:p>
          <a:p>
            <a:pPr fontAlgn="base"/>
            <a:r>
              <a:rPr lang="en-US" sz="1400" b="1" dirty="0"/>
              <a:t>Documentation </a:t>
            </a:r>
            <a:r>
              <a:rPr lang="en-US" sz="1400" dirty="0"/>
              <a:t>(26% satisfied),</a:t>
            </a:r>
          </a:p>
          <a:p>
            <a:pPr fontAlgn="base"/>
            <a:r>
              <a:rPr lang="en-US" sz="1400" b="1" dirty="0"/>
              <a:t>Secure storage </a:t>
            </a:r>
            <a:r>
              <a:rPr lang="en-US" sz="1400" dirty="0"/>
              <a:t>(38% satisfied),</a:t>
            </a:r>
          </a:p>
          <a:p>
            <a:pPr fontAlgn="base"/>
            <a:r>
              <a:rPr lang="en-US" sz="1400" b="1" dirty="0"/>
              <a:t>Quality Assurance </a:t>
            </a:r>
            <a:r>
              <a:rPr lang="en-US" sz="1400" dirty="0"/>
              <a:t>(14% satisfied),</a:t>
            </a:r>
          </a:p>
          <a:p>
            <a:pPr fontAlgn="base"/>
            <a:r>
              <a:rPr lang="en-US" sz="1400" b="1" dirty="0"/>
              <a:t>Data Visualization (</a:t>
            </a:r>
            <a:r>
              <a:rPr lang="en-US" sz="1400" dirty="0"/>
              <a:t>12.5% satisfied), </a:t>
            </a:r>
          </a:p>
          <a:p>
            <a:pPr fontAlgn="base"/>
            <a:r>
              <a:rPr lang="en-US" sz="1400" b="1" dirty="0"/>
              <a:t>Metadata </a:t>
            </a:r>
            <a:r>
              <a:rPr lang="en-US" sz="1400" dirty="0"/>
              <a:t>(29% satisfied)</a:t>
            </a:r>
          </a:p>
          <a:p>
            <a:pPr fontAlgn="base"/>
            <a:r>
              <a:rPr lang="en-US" sz="1400" b="1" dirty="0"/>
              <a:t>Versioning</a:t>
            </a:r>
            <a:r>
              <a:rPr lang="en-US" sz="1400" dirty="0"/>
              <a:t> (13% Satisfied)</a:t>
            </a:r>
          </a:p>
          <a:p>
            <a:pPr fontAlgn="base"/>
            <a:r>
              <a:rPr lang="en-US" sz="1400" b="1" dirty="0"/>
              <a:t>File Format Transformations</a:t>
            </a:r>
            <a:r>
              <a:rPr lang="en-US" sz="1400" dirty="0"/>
              <a:t> (29% satisfied)</a:t>
            </a:r>
          </a:p>
        </p:txBody>
      </p:sp>
    </p:spTree>
    <p:extLst>
      <p:ext uri="{BB962C8B-B14F-4D97-AF65-F5344CB8AC3E}">
        <p14:creationId xmlns:p14="http://schemas.microsoft.com/office/powerpoint/2010/main" val="2281968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cxnSp>
        <p:nvCxnSpPr>
          <p:cNvPr id="220" name="Google Shape;220;p42"/>
          <p:cNvCxnSpPr/>
          <p:nvPr/>
        </p:nvCxnSpPr>
        <p:spPr>
          <a:xfrm>
            <a:off x="379451" y="4268775"/>
            <a:ext cx="8397600" cy="0"/>
          </a:xfrm>
          <a:prstGeom prst="straightConnector1">
            <a:avLst/>
          </a:prstGeom>
          <a:noFill/>
          <a:ln w="38100" cap="flat" cmpd="sng">
            <a:solidFill>
              <a:srgbClr val="D8D8D8"/>
            </a:solidFill>
            <a:prstDash val="solid"/>
            <a:miter lim="800000"/>
            <a:headEnd type="none" w="sm" len="sm"/>
            <a:tailEnd type="none" w="sm" len="sm"/>
          </a:ln>
        </p:spPr>
      </p:cxnSp>
      <p:sp>
        <p:nvSpPr>
          <p:cNvPr id="224" name="Google Shape;224;p42"/>
          <p:cNvSpPr/>
          <p:nvPr/>
        </p:nvSpPr>
        <p:spPr>
          <a:xfrm>
            <a:off x="4565048" y="4219672"/>
            <a:ext cx="79500" cy="963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25" name="Google Shape;225;p42"/>
          <p:cNvSpPr/>
          <p:nvPr/>
        </p:nvSpPr>
        <p:spPr>
          <a:xfrm>
            <a:off x="4587707" y="2805832"/>
            <a:ext cx="31800" cy="1437900"/>
          </a:xfrm>
          <a:prstGeom prst="rect">
            <a:avLst/>
          </a:prstGeom>
          <a:solidFill>
            <a:schemeClr val="accent3"/>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26" name="Google Shape;226;p42"/>
          <p:cNvSpPr/>
          <p:nvPr/>
        </p:nvSpPr>
        <p:spPr>
          <a:xfrm>
            <a:off x="4306105" y="2172230"/>
            <a:ext cx="582934" cy="634500"/>
          </a:xfrm>
          <a:prstGeom prst="ellipse">
            <a:avLst/>
          </a:prstGeom>
          <a:solidFill>
            <a:schemeClr val="accent3"/>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27" name="Google Shape;227;p42"/>
          <p:cNvSpPr/>
          <p:nvPr/>
        </p:nvSpPr>
        <p:spPr>
          <a:xfrm>
            <a:off x="2386034" y="4219672"/>
            <a:ext cx="79500" cy="963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28" name="Google Shape;228;p42"/>
          <p:cNvSpPr/>
          <p:nvPr/>
        </p:nvSpPr>
        <p:spPr>
          <a:xfrm>
            <a:off x="362421" y="2805832"/>
            <a:ext cx="31800" cy="1437900"/>
          </a:xfrm>
          <a:prstGeom prst="rect">
            <a:avLst/>
          </a:prstGeom>
          <a:solidFill>
            <a:schemeClr val="accent1"/>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29" name="Google Shape;229;p42"/>
          <p:cNvSpPr/>
          <p:nvPr/>
        </p:nvSpPr>
        <p:spPr>
          <a:xfrm>
            <a:off x="2139004" y="1223551"/>
            <a:ext cx="604195" cy="634500"/>
          </a:xfrm>
          <a:prstGeom prst="ellipse">
            <a:avLst/>
          </a:prstGeom>
          <a:solidFill>
            <a:schemeClr val="accent2"/>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30" name="Google Shape;230;p42"/>
          <p:cNvSpPr/>
          <p:nvPr/>
        </p:nvSpPr>
        <p:spPr>
          <a:xfrm>
            <a:off x="339761" y="4219672"/>
            <a:ext cx="79500" cy="963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31" name="Google Shape;231;p42"/>
          <p:cNvSpPr/>
          <p:nvPr/>
        </p:nvSpPr>
        <p:spPr>
          <a:xfrm>
            <a:off x="92731" y="2175061"/>
            <a:ext cx="579127" cy="634500"/>
          </a:xfrm>
          <a:prstGeom prst="ellipse">
            <a:avLst/>
          </a:prstGeom>
          <a:solidFill>
            <a:schemeClr val="accent1"/>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32" name="Google Shape;232;p42"/>
          <p:cNvSpPr/>
          <p:nvPr/>
        </p:nvSpPr>
        <p:spPr>
          <a:xfrm>
            <a:off x="310234" y="2358577"/>
            <a:ext cx="198600" cy="292800"/>
          </a:xfrm>
          <a:custGeom>
            <a:avLst/>
            <a:gdLst/>
            <a:ahLst/>
            <a:cxnLst/>
            <a:rect l="l" t="t" r="r" b="b"/>
            <a:pathLst>
              <a:path w="120000" h="120000" extrusionOk="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1"/>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77"/>
                </a:moveTo>
                <a:lnTo>
                  <a:pt x="100555" y="40911"/>
                </a:lnTo>
                <a:lnTo>
                  <a:pt x="119522" y="15038"/>
                </a:lnTo>
                <a:lnTo>
                  <a:pt x="119477" y="15016"/>
                </a:lnTo>
                <a:cubicBezTo>
                  <a:pt x="119777" y="14605"/>
                  <a:pt x="120000" y="14150"/>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77"/>
                  <a:pt x="119522" y="66777"/>
                </a:cubicBezTo>
                <a:close/>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6" name="Google Shape;236;p42"/>
          <p:cNvSpPr txBox="1"/>
          <p:nvPr/>
        </p:nvSpPr>
        <p:spPr>
          <a:xfrm>
            <a:off x="8551820" y="4427951"/>
            <a:ext cx="4608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2020</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7" name="Google Shape;237;p42"/>
          <p:cNvSpPr txBox="1"/>
          <p:nvPr/>
        </p:nvSpPr>
        <p:spPr>
          <a:xfrm>
            <a:off x="4403223"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2018</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8" name="Google Shape;238;p42"/>
          <p:cNvSpPr txBox="1"/>
          <p:nvPr/>
        </p:nvSpPr>
        <p:spPr>
          <a:xfrm>
            <a:off x="2219548"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2017</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9" name="Google Shape;239;p42"/>
          <p:cNvSpPr txBox="1"/>
          <p:nvPr/>
        </p:nvSpPr>
        <p:spPr>
          <a:xfrm>
            <a:off x="165542"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srgbClr val="445469"/>
                </a:solidFill>
                <a:effectLst/>
                <a:uLnTx/>
                <a:uFillTx/>
                <a:latin typeface="Lato"/>
                <a:ea typeface="Lato"/>
                <a:cs typeface="Lato"/>
                <a:sym typeface="Lato"/>
              </a:rPr>
              <a:t>2016</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0" name="Google Shape;240;p42"/>
          <p:cNvSpPr txBox="1"/>
          <p:nvPr/>
        </p:nvSpPr>
        <p:spPr>
          <a:xfrm>
            <a:off x="6452363"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2019</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1" name="Google Shape;241;p42"/>
          <p:cNvSpPr/>
          <p:nvPr/>
        </p:nvSpPr>
        <p:spPr>
          <a:xfrm>
            <a:off x="2408693" y="1844054"/>
            <a:ext cx="31800" cy="2392200"/>
          </a:xfrm>
          <a:prstGeom prst="rect">
            <a:avLst/>
          </a:prstGeom>
          <a:solidFill>
            <a:schemeClr val="accent2"/>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43" name="Google Shape;243;p42"/>
          <p:cNvSpPr/>
          <p:nvPr/>
        </p:nvSpPr>
        <p:spPr>
          <a:xfrm>
            <a:off x="4469565" y="2306941"/>
            <a:ext cx="273900" cy="300600"/>
          </a:xfrm>
          <a:custGeom>
            <a:avLst/>
            <a:gdLst/>
            <a:ahLst/>
            <a:cxnLst/>
            <a:rect l="l" t="t" r="r" b="b"/>
            <a:pathLst>
              <a:path w="120000" h="120000" extrusionOk="0">
                <a:moveTo>
                  <a:pt x="5644" y="114000"/>
                </a:moveTo>
                <a:cubicBezTo>
                  <a:pt x="6988" y="103750"/>
                  <a:pt x="15288" y="99572"/>
                  <a:pt x="23283" y="96450"/>
                </a:cubicBezTo>
                <a:cubicBezTo>
                  <a:pt x="28644" y="94927"/>
                  <a:pt x="38244" y="88727"/>
                  <a:pt x="38244" y="75372"/>
                </a:cubicBezTo>
                <a:cubicBezTo>
                  <a:pt x="38244" y="63944"/>
                  <a:pt x="33961" y="58372"/>
                  <a:pt x="31655" y="55383"/>
                </a:cubicBezTo>
                <a:cubicBezTo>
                  <a:pt x="31366" y="55011"/>
                  <a:pt x="31105" y="54677"/>
                  <a:pt x="30900" y="54366"/>
                </a:cubicBezTo>
                <a:cubicBezTo>
                  <a:pt x="30833" y="54272"/>
                  <a:pt x="30766" y="54177"/>
                  <a:pt x="30700" y="54083"/>
                </a:cubicBezTo>
                <a:cubicBezTo>
                  <a:pt x="30505" y="53677"/>
                  <a:pt x="29427" y="50983"/>
                  <a:pt x="30850" y="44505"/>
                </a:cubicBezTo>
                <a:cubicBezTo>
                  <a:pt x="31133" y="43205"/>
                  <a:pt x="31016" y="41838"/>
                  <a:pt x="30516" y="40622"/>
                </a:cubicBezTo>
                <a:cubicBezTo>
                  <a:pt x="29161" y="37338"/>
                  <a:pt x="25572" y="28616"/>
                  <a:pt x="27972" y="22155"/>
                </a:cubicBezTo>
                <a:cubicBezTo>
                  <a:pt x="31216" y="13394"/>
                  <a:pt x="34111" y="11661"/>
                  <a:pt x="39361" y="9122"/>
                </a:cubicBezTo>
                <a:cubicBezTo>
                  <a:pt x="39622" y="8994"/>
                  <a:pt x="39872" y="8844"/>
                  <a:pt x="40111" y="8677"/>
                </a:cubicBezTo>
                <a:cubicBezTo>
                  <a:pt x="41433" y="7738"/>
                  <a:pt x="45738" y="6000"/>
                  <a:pt x="50161" y="6000"/>
                </a:cubicBezTo>
                <a:cubicBezTo>
                  <a:pt x="52594" y="6000"/>
                  <a:pt x="54666" y="6511"/>
                  <a:pt x="56316" y="7516"/>
                </a:cubicBezTo>
                <a:cubicBezTo>
                  <a:pt x="58283" y="8716"/>
                  <a:pt x="60138" y="10933"/>
                  <a:pt x="62822" y="17850"/>
                </a:cubicBezTo>
                <a:cubicBezTo>
                  <a:pt x="66616" y="27633"/>
                  <a:pt x="65666" y="35983"/>
                  <a:pt x="63038" y="39922"/>
                </a:cubicBezTo>
                <a:cubicBezTo>
                  <a:pt x="62083" y="41344"/>
                  <a:pt x="61755" y="43161"/>
                  <a:pt x="62133" y="44877"/>
                </a:cubicBezTo>
                <a:cubicBezTo>
                  <a:pt x="63455" y="50911"/>
                  <a:pt x="62483" y="53344"/>
                  <a:pt x="62277" y="53772"/>
                </a:cubicBezTo>
                <a:cubicBezTo>
                  <a:pt x="62116" y="53955"/>
                  <a:pt x="61961" y="54155"/>
                  <a:pt x="61827" y="54366"/>
                </a:cubicBezTo>
                <a:cubicBezTo>
                  <a:pt x="61616" y="54677"/>
                  <a:pt x="61355" y="55011"/>
                  <a:pt x="61066" y="55383"/>
                </a:cubicBezTo>
                <a:cubicBezTo>
                  <a:pt x="58766" y="58372"/>
                  <a:pt x="54477" y="63944"/>
                  <a:pt x="54477" y="75372"/>
                </a:cubicBezTo>
                <a:cubicBezTo>
                  <a:pt x="54477" y="88733"/>
                  <a:pt x="64083" y="94927"/>
                  <a:pt x="69444" y="96450"/>
                </a:cubicBezTo>
                <a:cubicBezTo>
                  <a:pt x="77361" y="99533"/>
                  <a:pt x="85733" y="103694"/>
                  <a:pt x="87083" y="114000"/>
                </a:cubicBezTo>
                <a:cubicBezTo>
                  <a:pt x="87083" y="114000"/>
                  <a:pt x="5644" y="114000"/>
                  <a:pt x="5644" y="114000"/>
                </a:cubicBezTo>
                <a:close/>
                <a:moveTo>
                  <a:pt x="71011" y="90700"/>
                </a:moveTo>
                <a:cubicBezTo>
                  <a:pt x="71011" y="90700"/>
                  <a:pt x="59933" y="87850"/>
                  <a:pt x="59933" y="75372"/>
                </a:cubicBezTo>
                <a:cubicBezTo>
                  <a:pt x="59933" y="64416"/>
                  <a:pt x="64483" y="60555"/>
                  <a:pt x="66238" y="57888"/>
                </a:cubicBezTo>
                <a:cubicBezTo>
                  <a:pt x="66238" y="57888"/>
                  <a:pt x="69850" y="54477"/>
                  <a:pt x="67433" y="43472"/>
                </a:cubicBezTo>
                <a:cubicBezTo>
                  <a:pt x="71461" y="37444"/>
                  <a:pt x="72216" y="26783"/>
                  <a:pt x="67838" y="15494"/>
                </a:cubicBezTo>
                <a:cubicBezTo>
                  <a:pt x="65088" y="8411"/>
                  <a:pt x="62661" y="4527"/>
                  <a:pt x="58961" y="2272"/>
                </a:cubicBezTo>
                <a:cubicBezTo>
                  <a:pt x="56244" y="616"/>
                  <a:pt x="53161" y="0"/>
                  <a:pt x="50161" y="0"/>
                </a:cubicBezTo>
                <a:cubicBezTo>
                  <a:pt x="44572" y="0"/>
                  <a:pt x="39277" y="2133"/>
                  <a:pt x="37166" y="3627"/>
                </a:cubicBezTo>
                <a:cubicBezTo>
                  <a:pt x="30977" y="6622"/>
                  <a:pt x="26822" y="9377"/>
                  <a:pt x="22922" y="19883"/>
                </a:cubicBezTo>
                <a:cubicBezTo>
                  <a:pt x="19755" y="28411"/>
                  <a:pt x="23561" y="38283"/>
                  <a:pt x="25544" y="43094"/>
                </a:cubicBezTo>
                <a:cubicBezTo>
                  <a:pt x="23127" y="54105"/>
                  <a:pt x="26483" y="57888"/>
                  <a:pt x="26483" y="57888"/>
                </a:cubicBezTo>
                <a:cubicBezTo>
                  <a:pt x="28238" y="60555"/>
                  <a:pt x="32794" y="64416"/>
                  <a:pt x="32794" y="75372"/>
                </a:cubicBezTo>
                <a:cubicBezTo>
                  <a:pt x="32794" y="87850"/>
                  <a:pt x="21716" y="90700"/>
                  <a:pt x="21716" y="90700"/>
                </a:cubicBezTo>
                <a:cubicBezTo>
                  <a:pt x="14677" y="93427"/>
                  <a:pt x="0" y="99005"/>
                  <a:pt x="0" y="117000"/>
                </a:cubicBezTo>
                <a:cubicBezTo>
                  <a:pt x="0" y="117000"/>
                  <a:pt x="0" y="120000"/>
                  <a:pt x="2727" y="120000"/>
                </a:cubicBezTo>
                <a:lnTo>
                  <a:pt x="90000" y="120000"/>
                </a:lnTo>
                <a:cubicBezTo>
                  <a:pt x="92727" y="120000"/>
                  <a:pt x="92727" y="117000"/>
                  <a:pt x="92727" y="117000"/>
                </a:cubicBezTo>
                <a:cubicBezTo>
                  <a:pt x="92727" y="99005"/>
                  <a:pt x="78044" y="93427"/>
                  <a:pt x="71011" y="90700"/>
                </a:cubicBezTo>
                <a:moveTo>
                  <a:pt x="100194" y="87633"/>
                </a:moveTo>
                <a:cubicBezTo>
                  <a:pt x="100194" y="87633"/>
                  <a:pt x="90094" y="85066"/>
                  <a:pt x="90094" y="73838"/>
                </a:cubicBezTo>
                <a:cubicBezTo>
                  <a:pt x="90094" y="63972"/>
                  <a:pt x="94927" y="60500"/>
                  <a:pt x="96533" y="58100"/>
                </a:cubicBezTo>
                <a:cubicBezTo>
                  <a:pt x="96533" y="58100"/>
                  <a:pt x="99822" y="55033"/>
                  <a:pt x="97622" y="45122"/>
                </a:cubicBezTo>
                <a:cubicBezTo>
                  <a:pt x="101288" y="39700"/>
                  <a:pt x="102150" y="30105"/>
                  <a:pt x="98161" y="19944"/>
                </a:cubicBezTo>
                <a:cubicBezTo>
                  <a:pt x="95655" y="13566"/>
                  <a:pt x="92588" y="10077"/>
                  <a:pt x="89216" y="8050"/>
                </a:cubicBezTo>
                <a:cubicBezTo>
                  <a:pt x="86733" y="6555"/>
                  <a:pt x="83927" y="6005"/>
                  <a:pt x="81188" y="6005"/>
                </a:cubicBezTo>
                <a:cubicBezTo>
                  <a:pt x="77111" y="6005"/>
                  <a:pt x="73233" y="7227"/>
                  <a:pt x="70850" y="8411"/>
                </a:cubicBezTo>
                <a:cubicBezTo>
                  <a:pt x="71544" y="9894"/>
                  <a:pt x="72205" y="11466"/>
                  <a:pt x="72861" y="13144"/>
                </a:cubicBezTo>
                <a:cubicBezTo>
                  <a:pt x="72950" y="13383"/>
                  <a:pt x="73016" y="13627"/>
                  <a:pt x="73105" y="13866"/>
                </a:cubicBezTo>
                <a:cubicBezTo>
                  <a:pt x="74644" y="13111"/>
                  <a:pt x="77744" y="12000"/>
                  <a:pt x="81188" y="12000"/>
                </a:cubicBezTo>
                <a:cubicBezTo>
                  <a:pt x="83338" y="12000"/>
                  <a:pt x="85155" y="12438"/>
                  <a:pt x="86600" y="13311"/>
                </a:cubicBezTo>
                <a:cubicBezTo>
                  <a:pt x="88294" y="14327"/>
                  <a:pt x="90816" y="16372"/>
                  <a:pt x="93150" y="22327"/>
                </a:cubicBezTo>
                <a:cubicBezTo>
                  <a:pt x="96477" y="30783"/>
                  <a:pt x="95594" y="38072"/>
                  <a:pt x="93244" y="41544"/>
                </a:cubicBezTo>
                <a:cubicBezTo>
                  <a:pt x="92277" y="42977"/>
                  <a:pt x="91938" y="44816"/>
                  <a:pt x="92322" y="46550"/>
                </a:cubicBezTo>
                <a:cubicBezTo>
                  <a:pt x="93427" y="51516"/>
                  <a:pt x="92716" y="53600"/>
                  <a:pt x="92533" y="54016"/>
                </a:cubicBezTo>
                <a:cubicBezTo>
                  <a:pt x="92394" y="54188"/>
                  <a:pt x="92261" y="54366"/>
                  <a:pt x="92133" y="54555"/>
                </a:cubicBezTo>
                <a:cubicBezTo>
                  <a:pt x="92027" y="54711"/>
                  <a:pt x="91650" y="55161"/>
                  <a:pt x="91372" y="55488"/>
                </a:cubicBezTo>
                <a:cubicBezTo>
                  <a:pt x="89016" y="58266"/>
                  <a:pt x="84644" y="63438"/>
                  <a:pt x="84644" y="73838"/>
                </a:cubicBezTo>
                <a:cubicBezTo>
                  <a:pt x="84644" y="86222"/>
                  <a:pt x="93616" y="91972"/>
                  <a:pt x="98650" y="93388"/>
                </a:cubicBezTo>
                <a:cubicBezTo>
                  <a:pt x="105833" y="96150"/>
                  <a:pt x="112838" y="99588"/>
                  <a:pt x="114277" y="108000"/>
                </a:cubicBezTo>
                <a:lnTo>
                  <a:pt x="97022" y="108000"/>
                </a:lnTo>
                <a:cubicBezTo>
                  <a:pt x="97516" y="109850"/>
                  <a:pt x="97861" y="111844"/>
                  <a:pt x="98027" y="114000"/>
                </a:cubicBezTo>
                <a:lnTo>
                  <a:pt x="117511" y="114000"/>
                </a:lnTo>
                <a:cubicBezTo>
                  <a:pt x="120000" y="114000"/>
                  <a:pt x="120000" y="111300"/>
                  <a:pt x="120000" y="111300"/>
                </a:cubicBezTo>
                <a:cubicBezTo>
                  <a:pt x="120000" y="95105"/>
                  <a:pt x="106616" y="90083"/>
                  <a:pt x="100194" y="87633"/>
                </a:cubicBezTo>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5" name="Google Shape;245;p42"/>
          <p:cNvSpPr/>
          <p:nvPr/>
        </p:nvSpPr>
        <p:spPr>
          <a:xfrm>
            <a:off x="2336374" y="1387375"/>
            <a:ext cx="176400" cy="292800"/>
          </a:xfrm>
          <a:custGeom>
            <a:avLst/>
            <a:gdLst/>
            <a:ahLst/>
            <a:cxnLst/>
            <a:rect l="l" t="t" r="r" b="b"/>
            <a:pathLst>
              <a:path w="120000" h="120000" extrusionOk="0">
                <a:moveTo>
                  <a:pt x="60000" y="60000"/>
                </a:moveTo>
                <a:cubicBezTo>
                  <a:pt x="47572" y="60000"/>
                  <a:pt x="37500" y="52672"/>
                  <a:pt x="37500" y="43638"/>
                </a:cubicBezTo>
                <a:cubicBezTo>
                  <a:pt x="37500" y="34600"/>
                  <a:pt x="47572" y="27272"/>
                  <a:pt x="60000" y="27272"/>
                </a:cubicBezTo>
                <a:cubicBezTo>
                  <a:pt x="72427" y="27272"/>
                  <a:pt x="82500" y="34600"/>
                  <a:pt x="82500" y="43638"/>
                </a:cubicBezTo>
                <a:cubicBezTo>
                  <a:pt x="82500" y="52672"/>
                  <a:pt x="72427" y="60000"/>
                  <a:pt x="60000" y="60000"/>
                </a:cubicBezTo>
                <a:moveTo>
                  <a:pt x="60000" y="21816"/>
                </a:moveTo>
                <a:cubicBezTo>
                  <a:pt x="43427" y="21816"/>
                  <a:pt x="30000" y="31588"/>
                  <a:pt x="30000" y="43638"/>
                </a:cubicBezTo>
                <a:cubicBezTo>
                  <a:pt x="30000" y="55683"/>
                  <a:pt x="43427" y="65455"/>
                  <a:pt x="60000" y="65455"/>
                </a:cubicBezTo>
                <a:cubicBezTo>
                  <a:pt x="76572" y="65455"/>
                  <a:pt x="90000" y="55683"/>
                  <a:pt x="90000" y="43638"/>
                </a:cubicBezTo>
                <a:cubicBezTo>
                  <a:pt x="90000" y="31588"/>
                  <a:pt x="76572" y="21816"/>
                  <a:pt x="60000" y="21816"/>
                </a:cubicBezTo>
                <a:moveTo>
                  <a:pt x="60000" y="111816"/>
                </a:moveTo>
                <a:cubicBezTo>
                  <a:pt x="60000" y="111816"/>
                  <a:pt x="7500" y="76361"/>
                  <a:pt x="7500" y="43638"/>
                </a:cubicBezTo>
                <a:cubicBezTo>
                  <a:pt x="7500" y="22550"/>
                  <a:pt x="31005" y="5455"/>
                  <a:pt x="60000" y="5455"/>
                </a:cubicBezTo>
                <a:cubicBezTo>
                  <a:pt x="88994" y="5455"/>
                  <a:pt x="112500" y="22550"/>
                  <a:pt x="112500" y="43638"/>
                </a:cubicBezTo>
                <a:cubicBezTo>
                  <a:pt x="112500" y="76361"/>
                  <a:pt x="60000" y="111816"/>
                  <a:pt x="60000" y="111816"/>
                </a:cubicBezTo>
                <a:moveTo>
                  <a:pt x="60000" y="0"/>
                </a:moveTo>
                <a:cubicBezTo>
                  <a:pt x="26866" y="0"/>
                  <a:pt x="0" y="19538"/>
                  <a:pt x="0" y="43638"/>
                </a:cubicBezTo>
                <a:cubicBezTo>
                  <a:pt x="0" y="79088"/>
                  <a:pt x="60000" y="120000"/>
                  <a:pt x="60000" y="120000"/>
                </a:cubicBezTo>
                <a:cubicBezTo>
                  <a:pt x="60000" y="120000"/>
                  <a:pt x="120000" y="79088"/>
                  <a:pt x="120000" y="43638"/>
                </a:cubicBezTo>
                <a:cubicBezTo>
                  <a:pt x="120000" y="19538"/>
                  <a:pt x="93133" y="0"/>
                  <a:pt x="60000" y="0"/>
                </a:cubicBezTo>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6" name="Google Shape;246;p42"/>
          <p:cNvSpPr txBox="1"/>
          <p:nvPr/>
        </p:nvSpPr>
        <p:spPr>
          <a:xfrm>
            <a:off x="4648515" y="3451569"/>
            <a:ext cx="1778100" cy="652800"/>
          </a:xfrm>
          <a:prstGeom prst="rect">
            <a:avLst/>
          </a:prstGeom>
          <a:noFill/>
          <a:ln>
            <a:noFill/>
          </a:ln>
        </p:spPr>
        <p:txBody>
          <a:bodyPr spcFirstLastPara="1" wrap="square" lIns="81575" tIns="40775" rIns="81575" bIns="40775" anchor="t" anchorCtr="0">
            <a:noAutofit/>
          </a:bodyPr>
          <a:lstStyle/>
          <a:p>
            <a:pPr marL="0" marR="0" lvl="0" indent="0" algn="l" defTabSz="914400" rtl="0" eaLnBrk="1" fontAlgn="auto" latinLnBrk="0" hangingPunct="1">
              <a:lnSpc>
                <a:spcPct val="100000"/>
              </a:lnSpc>
              <a:spcBef>
                <a:spcPts val="0"/>
              </a:spcBef>
              <a:spcAft>
                <a:spcPts val="0"/>
              </a:spcAft>
              <a:buClr>
                <a:srgbClr val="445469"/>
              </a:buClr>
              <a:buSzPts val="900"/>
              <a:buFont typeface="Arial"/>
              <a:buNone/>
              <a:tabLst/>
              <a:defRPr/>
            </a:pPr>
            <a:r>
              <a:rPr kumimoji="0" lang="en" sz="1200" b="0" i="0" u="none" strike="noStrike" kern="0" cap="none" spc="0" normalizeH="0" baseline="0" noProof="0">
                <a:ln>
                  <a:noFill/>
                </a:ln>
                <a:solidFill>
                  <a:srgbClr val="445469"/>
                </a:solidFill>
                <a:effectLst/>
                <a:uLnTx/>
                <a:uFillTx/>
                <a:latin typeface="Lato Light"/>
                <a:ea typeface="Lato Light"/>
                <a:cs typeface="Lato Light"/>
                <a:sym typeface="Lato Light"/>
              </a:rPr>
              <a:t>Trained 25 data curators and launched the DCN Jan 1, 2019</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68333"/>
              </a:lnSpc>
              <a:spcBef>
                <a:spcPts val="0"/>
              </a:spcBef>
              <a:spcAft>
                <a:spcPts val="0"/>
              </a:spcAft>
              <a:buClr>
                <a:srgbClr val="445469"/>
              </a:buClr>
              <a:buSzPts val="900"/>
              <a:buFont typeface="Arial"/>
              <a:buNone/>
              <a:tabLst/>
              <a:defRPr/>
            </a:pPr>
            <a:endParaRPr kumimoji="0" sz="900" b="0" i="0" u="none" strike="noStrike" kern="0" cap="none" spc="0" normalizeH="0" baseline="0" noProof="0" dirty="0">
              <a:ln>
                <a:noFill/>
              </a:ln>
              <a:solidFill>
                <a:srgbClr val="445469"/>
              </a:solidFill>
              <a:effectLst/>
              <a:uLnTx/>
              <a:uFillTx/>
              <a:latin typeface="Lato Light"/>
              <a:ea typeface="Lato Light"/>
              <a:cs typeface="Lato Light"/>
              <a:sym typeface="Lato Light"/>
            </a:endParaRPr>
          </a:p>
        </p:txBody>
      </p:sp>
      <p:sp>
        <p:nvSpPr>
          <p:cNvPr id="247" name="Google Shape;247;p42"/>
          <p:cNvSpPr txBox="1"/>
          <p:nvPr/>
        </p:nvSpPr>
        <p:spPr>
          <a:xfrm>
            <a:off x="4704964" y="3131626"/>
            <a:ext cx="1267200"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Implementation Phase (2018-21)</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sp>
        <p:nvSpPr>
          <p:cNvPr id="248" name="Google Shape;248;p42"/>
          <p:cNvSpPr txBox="1"/>
          <p:nvPr/>
        </p:nvSpPr>
        <p:spPr>
          <a:xfrm>
            <a:off x="444436" y="3451569"/>
            <a:ext cx="1778100" cy="652800"/>
          </a:xfrm>
          <a:prstGeom prst="rect">
            <a:avLst/>
          </a:prstGeom>
          <a:noFill/>
          <a:ln>
            <a:noFill/>
          </a:ln>
        </p:spPr>
        <p:txBody>
          <a:bodyPr spcFirstLastPara="1" wrap="square" lIns="81575" tIns="40775" rIns="81575" bIns="40775" anchor="t" anchorCtr="0">
            <a:noAutofit/>
          </a:bodyPr>
          <a:lstStyle/>
          <a:p>
            <a:pPr marL="0" marR="0" lvl="0" indent="0" algn="l" defTabSz="914400" rtl="0" eaLnBrk="1" fontAlgn="auto" latinLnBrk="0" hangingPunct="1">
              <a:lnSpc>
                <a:spcPct val="100000"/>
              </a:lnSpc>
              <a:spcBef>
                <a:spcPts val="0"/>
              </a:spcBef>
              <a:spcAft>
                <a:spcPts val="0"/>
              </a:spcAft>
              <a:buClr>
                <a:srgbClr val="445469"/>
              </a:buClr>
              <a:buSzPts val="900"/>
              <a:buFont typeface="Arial"/>
              <a:buNone/>
              <a:tabLst/>
              <a:defRPr/>
            </a:pPr>
            <a:r>
              <a:rPr kumimoji="0" lang="en" sz="1200" b="0" i="0" u="none" strike="noStrike" kern="0" cap="none" spc="0" normalizeH="0" baseline="0" noProof="0">
                <a:ln>
                  <a:noFill/>
                </a:ln>
                <a:solidFill>
                  <a:srgbClr val="445469"/>
                </a:solidFill>
                <a:effectLst/>
                <a:uLnTx/>
                <a:uFillTx/>
                <a:latin typeface="Lato Light"/>
                <a:ea typeface="Lato Light"/>
                <a:cs typeface="Lato Light"/>
                <a:sym typeface="Lato Light"/>
              </a:rPr>
              <a:t>PIs drafted a model for how the DCN would work based on research and pilots.</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49" name="Google Shape;249;p42"/>
          <p:cNvSpPr txBox="1"/>
          <p:nvPr/>
        </p:nvSpPr>
        <p:spPr>
          <a:xfrm>
            <a:off x="500881" y="3131630"/>
            <a:ext cx="1102737"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Planning Phase (2016-18)</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sp>
        <p:nvSpPr>
          <p:cNvPr id="252" name="Google Shape;252;p42"/>
          <p:cNvSpPr txBox="1"/>
          <p:nvPr/>
        </p:nvSpPr>
        <p:spPr>
          <a:xfrm>
            <a:off x="2511525" y="3451569"/>
            <a:ext cx="1778100" cy="652800"/>
          </a:xfrm>
          <a:prstGeom prst="rect">
            <a:avLst/>
          </a:prstGeom>
          <a:noFill/>
          <a:ln>
            <a:noFill/>
          </a:ln>
        </p:spPr>
        <p:txBody>
          <a:bodyPr spcFirstLastPara="1" wrap="square" lIns="81575" tIns="40775" rIns="81575" bIns="40775" anchor="t" anchorCtr="0">
            <a:noAutofit/>
          </a:bodyPr>
          <a:lstStyle/>
          <a:p>
            <a:pPr marL="0" marR="0" lvl="0" indent="0" algn="l" defTabSz="914400" rtl="0" eaLnBrk="1" fontAlgn="auto" latinLnBrk="0" hangingPunct="1">
              <a:lnSpc>
                <a:spcPct val="100000"/>
              </a:lnSpc>
              <a:spcBef>
                <a:spcPts val="0"/>
              </a:spcBef>
              <a:spcAft>
                <a:spcPts val="0"/>
              </a:spcAft>
              <a:buClr>
                <a:srgbClr val="445469"/>
              </a:buClr>
              <a:buSzPts val="900"/>
              <a:buFont typeface="Arial"/>
              <a:buNone/>
              <a:tabLst/>
              <a:defRPr/>
            </a:pPr>
            <a:r>
              <a:rPr kumimoji="0" lang="en" sz="1200" b="0" i="0" u="none" strike="noStrike" kern="0" cap="none" spc="0" normalizeH="0" baseline="0" noProof="0">
                <a:ln>
                  <a:noFill/>
                </a:ln>
                <a:solidFill>
                  <a:srgbClr val="445469"/>
                </a:solidFill>
                <a:effectLst/>
                <a:uLnTx/>
                <a:uFillTx/>
                <a:latin typeface="Lato Light"/>
                <a:ea typeface="Lato Light"/>
                <a:cs typeface="Lato Light"/>
                <a:sym typeface="Lato Light"/>
              </a:rPr>
              <a:t>Interviewed 91 faculty about their data curation habits and needs.</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53" name="Google Shape;253;p42"/>
          <p:cNvSpPr txBox="1"/>
          <p:nvPr/>
        </p:nvSpPr>
        <p:spPr>
          <a:xfrm>
            <a:off x="2567987" y="3131633"/>
            <a:ext cx="1581300"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Researcher</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Focus Groups</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pic>
        <p:nvPicPr>
          <p:cNvPr id="254" name="Google Shape;254;p42"/>
          <p:cNvPicPr preferRelativeResize="0"/>
          <p:nvPr/>
        </p:nvPicPr>
        <p:blipFill rotWithShape="1">
          <a:blip r:embed="rId3">
            <a:alphaModFix/>
          </a:blip>
          <a:srcRect/>
          <a:stretch/>
        </p:blipFill>
        <p:spPr>
          <a:xfrm>
            <a:off x="339761" y="205886"/>
            <a:ext cx="2325415" cy="959134"/>
          </a:xfrm>
          <a:prstGeom prst="rect">
            <a:avLst/>
          </a:prstGeom>
          <a:noFill/>
          <a:ln>
            <a:noFill/>
          </a:ln>
        </p:spPr>
      </p:pic>
      <p:sp>
        <p:nvSpPr>
          <p:cNvPr id="255" name="Google Shape;255;p42"/>
          <p:cNvSpPr/>
          <p:nvPr/>
        </p:nvSpPr>
        <p:spPr>
          <a:xfrm>
            <a:off x="0" y="4751575"/>
            <a:ext cx="3895200" cy="257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6 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6" name="Google Shape;256;p42"/>
          <p:cNvSpPr/>
          <p:nvPr/>
        </p:nvSpPr>
        <p:spPr>
          <a:xfrm>
            <a:off x="3895050" y="4751575"/>
            <a:ext cx="3755400" cy="257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8 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58" name="Google Shape;258;p42" descr="https://lh4.googleusercontent.com/vj508_LxI7ldBmIn5kolRlf9DED19P3nDbzniAP0G4i9pR00kwy0FD0zu62hFNK-dTu80SsqDRt63_yXu-Nh7TyagMtsO2cxGHee2Tfslb3xdDgHCGy5xv2ZSckZLceIolMYbLVk3Us"/>
          <p:cNvPicPr preferRelativeResize="0"/>
          <p:nvPr/>
        </p:nvPicPr>
        <p:blipFill rotWithShape="1">
          <a:blip r:embed="rId4">
            <a:alphaModFix/>
          </a:blip>
          <a:srcRect/>
          <a:stretch/>
        </p:blipFill>
        <p:spPr>
          <a:xfrm>
            <a:off x="827819" y="2312312"/>
            <a:ext cx="775800" cy="509736"/>
          </a:xfrm>
          <a:prstGeom prst="rect">
            <a:avLst/>
          </a:prstGeom>
          <a:noFill/>
          <a:ln>
            <a:noFill/>
          </a:ln>
        </p:spPr>
      </p:pic>
      <p:pic>
        <p:nvPicPr>
          <p:cNvPr id="259" name="Google Shape;259;p42" descr="https://lh4.googleusercontent.com/vj508_LxI7ldBmIn5kolRlf9DED19P3nDbzniAP0G4i9pR00kwy0FD0zu62hFNK-dTu80SsqDRt63_yXu-Nh7TyagMtsO2cxGHee2Tfslb3xdDgHCGy5xv2ZSckZLceIolMYbLVk3Us"/>
          <p:cNvPicPr preferRelativeResize="0"/>
          <p:nvPr/>
        </p:nvPicPr>
        <p:blipFill rotWithShape="1">
          <a:blip r:embed="rId4">
            <a:alphaModFix/>
          </a:blip>
          <a:srcRect/>
          <a:stretch/>
        </p:blipFill>
        <p:spPr>
          <a:xfrm>
            <a:off x="5018369" y="2312312"/>
            <a:ext cx="775800" cy="509736"/>
          </a:xfrm>
          <a:prstGeom prst="rect">
            <a:avLst/>
          </a:prstGeom>
          <a:noFill/>
          <a:ln>
            <a:noFill/>
          </a:ln>
        </p:spPr>
      </p:pic>
      <p:pic>
        <p:nvPicPr>
          <p:cNvPr id="43" name="Picture 42">
            <a:extLst>
              <a:ext uri="{FF2B5EF4-FFF2-40B4-BE49-F238E27FC236}">
                <a16:creationId xmlns:a16="http://schemas.microsoft.com/office/drawing/2014/main" id="{1622BFD1-4697-7842-9F41-2488D4105F02}"/>
              </a:ext>
            </a:extLst>
          </p:cNvPr>
          <p:cNvPicPr>
            <a:picLocks noChangeAspect="1"/>
          </p:cNvPicPr>
          <p:nvPr/>
        </p:nvPicPr>
        <p:blipFill>
          <a:blip r:embed="rId5"/>
          <a:stretch>
            <a:fillRect/>
          </a:stretch>
        </p:blipFill>
        <p:spPr>
          <a:xfrm>
            <a:off x="6272499" y="1016232"/>
            <a:ext cx="1375873" cy="426614"/>
          </a:xfrm>
          <a:prstGeom prst="rect">
            <a:avLst/>
          </a:prstGeom>
        </p:spPr>
      </p:pic>
      <p:pic>
        <p:nvPicPr>
          <p:cNvPr id="44" name="Picture 43">
            <a:extLst>
              <a:ext uri="{FF2B5EF4-FFF2-40B4-BE49-F238E27FC236}">
                <a16:creationId xmlns:a16="http://schemas.microsoft.com/office/drawing/2014/main" id="{7E102750-9B62-5945-B7C1-540CB5A35192}"/>
              </a:ext>
            </a:extLst>
          </p:cNvPr>
          <p:cNvPicPr>
            <a:picLocks noChangeAspect="1"/>
          </p:cNvPicPr>
          <p:nvPr/>
        </p:nvPicPr>
        <p:blipFill>
          <a:blip r:embed="rId6"/>
          <a:stretch>
            <a:fillRect/>
          </a:stretch>
        </p:blipFill>
        <p:spPr>
          <a:xfrm>
            <a:off x="4820523" y="1459427"/>
            <a:ext cx="1388568" cy="384627"/>
          </a:xfrm>
          <a:prstGeom prst="rect">
            <a:avLst/>
          </a:prstGeom>
        </p:spPr>
      </p:pic>
      <p:pic>
        <p:nvPicPr>
          <p:cNvPr id="45" name="Picture 44">
            <a:extLst>
              <a:ext uri="{FF2B5EF4-FFF2-40B4-BE49-F238E27FC236}">
                <a16:creationId xmlns:a16="http://schemas.microsoft.com/office/drawing/2014/main" id="{6DAD4382-B9D0-894B-92AF-6794DAE2256F}"/>
              </a:ext>
            </a:extLst>
          </p:cNvPr>
          <p:cNvPicPr>
            <a:picLocks noChangeAspect="1"/>
          </p:cNvPicPr>
          <p:nvPr/>
        </p:nvPicPr>
        <p:blipFill>
          <a:blip r:embed="rId7"/>
          <a:stretch>
            <a:fillRect/>
          </a:stretch>
        </p:blipFill>
        <p:spPr>
          <a:xfrm>
            <a:off x="4065716" y="1145716"/>
            <a:ext cx="638148" cy="678032"/>
          </a:xfrm>
          <a:prstGeom prst="rect">
            <a:avLst/>
          </a:prstGeom>
        </p:spPr>
      </p:pic>
      <p:pic>
        <p:nvPicPr>
          <p:cNvPr id="46" name="Picture 45">
            <a:extLst>
              <a:ext uri="{FF2B5EF4-FFF2-40B4-BE49-F238E27FC236}">
                <a16:creationId xmlns:a16="http://schemas.microsoft.com/office/drawing/2014/main" id="{342014AE-4818-B746-926C-205843466D65}"/>
              </a:ext>
            </a:extLst>
          </p:cNvPr>
          <p:cNvPicPr>
            <a:picLocks noChangeAspect="1"/>
          </p:cNvPicPr>
          <p:nvPr/>
        </p:nvPicPr>
        <p:blipFill rotWithShape="1">
          <a:blip r:embed="rId8"/>
          <a:srcRect l="-418" t="32956" b="37559"/>
          <a:stretch/>
        </p:blipFill>
        <p:spPr>
          <a:xfrm>
            <a:off x="6367345" y="1567899"/>
            <a:ext cx="1188720" cy="232692"/>
          </a:xfrm>
          <a:prstGeom prst="rect">
            <a:avLst/>
          </a:prstGeom>
        </p:spPr>
      </p:pic>
      <p:pic>
        <p:nvPicPr>
          <p:cNvPr id="48" name="Picture 47">
            <a:extLst>
              <a:ext uri="{FF2B5EF4-FFF2-40B4-BE49-F238E27FC236}">
                <a16:creationId xmlns:a16="http://schemas.microsoft.com/office/drawing/2014/main" id="{363C4BE4-4C9E-134F-8C99-77AC7A5E8458}"/>
              </a:ext>
            </a:extLst>
          </p:cNvPr>
          <p:cNvPicPr>
            <a:picLocks noChangeAspect="1"/>
          </p:cNvPicPr>
          <p:nvPr/>
        </p:nvPicPr>
        <p:blipFill>
          <a:blip r:embed="rId9"/>
          <a:stretch>
            <a:fillRect/>
          </a:stretch>
        </p:blipFill>
        <p:spPr>
          <a:xfrm>
            <a:off x="4046447" y="253756"/>
            <a:ext cx="676685" cy="676685"/>
          </a:xfrm>
          <a:prstGeom prst="rect">
            <a:avLst/>
          </a:prstGeom>
        </p:spPr>
      </p:pic>
      <p:pic>
        <p:nvPicPr>
          <p:cNvPr id="3" name="Picture 2">
            <a:extLst>
              <a:ext uri="{FF2B5EF4-FFF2-40B4-BE49-F238E27FC236}">
                <a16:creationId xmlns:a16="http://schemas.microsoft.com/office/drawing/2014/main" id="{EE74AF9D-94CA-E547-9086-C03BDD9D5A12}"/>
              </a:ext>
            </a:extLst>
          </p:cNvPr>
          <p:cNvPicPr>
            <a:picLocks noChangeAspect="1"/>
          </p:cNvPicPr>
          <p:nvPr/>
        </p:nvPicPr>
        <p:blipFill rotWithShape="1">
          <a:blip r:embed="rId10"/>
          <a:srcRect l="9028" t="19719" r="11123" b="35793"/>
          <a:stretch/>
        </p:blipFill>
        <p:spPr>
          <a:xfrm>
            <a:off x="4857650" y="1007258"/>
            <a:ext cx="1212783" cy="280642"/>
          </a:xfrm>
          <a:prstGeom prst="rect">
            <a:avLst/>
          </a:prstGeom>
        </p:spPr>
      </p:pic>
      <p:pic>
        <p:nvPicPr>
          <p:cNvPr id="5" name="Picture 4">
            <a:extLst>
              <a:ext uri="{FF2B5EF4-FFF2-40B4-BE49-F238E27FC236}">
                <a16:creationId xmlns:a16="http://schemas.microsoft.com/office/drawing/2014/main" id="{85D3587B-BBE4-794D-BD3E-F3ED3C913BDC}"/>
              </a:ext>
            </a:extLst>
          </p:cNvPr>
          <p:cNvPicPr>
            <a:picLocks noChangeAspect="1"/>
          </p:cNvPicPr>
          <p:nvPr/>
        </p:nvPicPr>
        <p:blipFill>
          <a:blip r:embed="rId11"/>
          <a:stretch>
            <a:fillRect/>
          </a:stretch>
        </p:blipFill>
        <p:spPr>
          <a:xfrm>
            <a:off x="4955446" y="383757"/>
            <a:ext cx="901646" cy="394470"/>
          </a:xfrm>
          <a:prstGeom prst="rect">
            <a:avLst/>
          </a:prstGeom>
        </p:spPr>
      </p:pic>
      <p:pic>
        <p:nvPicPr>
          <p:cNvPr id="7" name="Picture 6">
            <a:extLst>
              <a:ext uri="{FF2B5EF4-FFF2-40B4-BE49-F238E27FC236}">
                <a16:creationId xmlns:a16="http://schemas.microsoft.com/office/drawing/2014/main" id="{418BCA5D-DE56-9F48-BEB2-1A876F03D423}"/>
              </a:ext>
            </a:extLst>
          </p:cNvPr>
          <p:cNvPicPr>
            <a:picLocks noChangeAspect="1"/>
          </p:cNvPicPr>
          <p:nvPr/>
        </p:nvPicPr>
        <p:blipFill>
          <a:blip r:embed="rId12"/>
          <a:stretch>
            <a:fillRect/>
          </a:stretch>
        </p:blipFill>
        <p:spPr>
          <a:xfrm>
            <a:off x="6338297" y="119648"/>
            <a:ext cx="702478" cy="702478"/>
          </a:xfrm>
          <a:prstGeom prst="rect">
            <a:avLst/>
          </a:prstGeom>
        </p:spPr>
      </p:pic>
      <p:sp>
        <p:nvSpPr>
          <p:cNvPr id="61" name="Google Shape;236;p42">
            <a:extLst>
              <a:ext uri="{FF2B5EF4-FFF2-40B4-BE49-F238E27FC236}">
                <a16:creationId xmlns:a16="http://schemas.microsoft.com/office/drawing/2014/main" id="{346F8B8C-9D4F-644B-9973-237BEC18942B}"/>
              </a:ext>
            </a:extLst>
          </p:cNvPr>
          <p:cNvSpPr txBox="1"/>
          <p:nvPr/>
        </p:nvSpPr>
        <p:spPr>
          <a:xfrm>
            <a:off x="8551820" y="4427951"/>
            <a:ext cx="4608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2020</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62" name="Google Shape;240;p42">
            <a:extLst>
              <a:ext uri="{FF2B5EF4-FFF2-40B4-BE49-F238E27FC236}">
                <a16:creationId xmlns:a16="http://schemas.microsoft.com/office/drawing/2014/main" id="{19E09CFC-028A-5843-8072-6A6DC47415AA}"/>
              </a:ext>
            </a:extLst>
          </p:cNvPr>
          <p:cNvSpPr txBox="1"/>
          <p:nvPr/>
        </p:nvSpPr>
        <p:spPr>
          <a:xfrm>
            <a:off x="6452363"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2019</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Tree>
    <p:extLst>
      <p:ext uri="{BB962C8B-B14F-4D97-AF65-F5344CB8AC3E}">
        <p14:creationId xmlns:p14="http://schemas.microsoft.com/office/powerpoint/2010/main" val="367062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cxnSp>
        <p:nvCxnSpPr>
          <p:cNvPr id="220" name="Google Shape;220;p42"/>
          <p:cNvCxnSpPr/>
          <p:nvPr/>
        </p:nvCxnSpPr>
        <p:spPr>
          <a:xfrm>
            <a:off x="379451" y="4268775"/>
            <a:ext cx="8397600" cy="0"/>
          </a:xfrm>
          <a:prstGeom prst="straightConnector1">
            <a:avLst/>
          </a:prstGeom>
          <a:noFill/>
          <a:ln w="38100" cap="flat" cmpd="sng">
            <a:solidFill>
              <a:srgbClr val="D8D8D8"/>
            </a:solidFill>
            <a:prstDash val="solid"/>
            <a:miter lim="800000"/>
            <a:headEnd type="none" w="sm" len="sm"/>
            <a:tailEnd type="none" w="sm" len="sm"/>
          </a:ln>
        </p:spPr>
      </p:cxnSp>
      <p:sp>
        <p:nvSpPr>
          <p:cNvPr id="224" name="Google Shape;224;p42"/>
          <p:cNvSpPr/>
          <p:nvPr/>
        </p:nvSpPr>
        <p:spPr>
          <a:xfrm>
            <a:off x="4565048" y="4219672"/>
            <a:ext cx="79500" cy="96300"/>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25" name="Google Shape;225;p42"/>
          <p:cNvSpPr/>
          <p:nvPr/>
        </p:nvSpPr>
        <p:spPr>
          <a:xfrm>
            <a:off x="4587707" y="2805832"/>
            <a:ext cx="31800" cy="1437900"/>
          </a:xfrm>
          <a:prstGeom prst="rect">
            <a:avLst/>
          </a:prstGeom>
          <a:solidFill>
            <a:schemeClr val="accent3"/>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26" name="Google Shape;226;p42"/>
          <p:cNvSpPr/>
          <p:nvPr/>
        </p:nvSpPr>
        <p:spPr>
          <a:xfrm>
            <a:off x="4306105" y="2172230"/>
            <a:ext cx="582934" cy="634500"/>
          </a:xfrm>
          <a:prstGeom prst="ellipse">
            <a:avLst/>
          </a:prstGeom>
          <a:solidFill>
            <a:schemeClr val="accent3"/>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27" name="Google Shape;227;p42"/>
          <p:cNvSpPr/>
          <p:nvPr/>
        </p:nvSpPr>
        <p:spPr>
          <a:xfrm>
            <a:off x="2386034" y="4219672"/>
            <a:ext cx="79500" cy="963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28" name="Google Shape;228;p42"/>
          <p:cNvSpPr/>
          <p:nvPr/>
        </p:nvSpPr>
        <p:spPr>
          <a:xfrm>
            <a:off x="362421" y="2805832"/>
            <a:ext cx="31800" cy="1437900"/>
          </a:xfrm>
          <a:prstGeom prst="rect">
            <a:avLst/>
          </a:prstGeom>
          <a:solidFill>
            <a:schemeClr val="accent1"/>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29" name="Google Shape;229;p42"/>
          <p:cNvSpPr/>
          <p:nvPr/>
        </p:nvSpPr>
        <p:spPr>
          <a:xfrm>
            <a:off x="2139004" y="1223551"/>
            <a:ext cx="604195" cy="634500"/>
          </a:xfrm>
          <a:prstGeom prst="ellipse">
            <a:avLst/>
          </a:prstGeom>
          <a:solidFill>
            <a:schemeClr val="accent2"/>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30" name="Google Shape;230;p42"/>
          <p:cNvSpPr/>
          <p:nvPr/>
        </p:nvSpPr>
        <p:spPr>
          <a:xfrm>
            <a:off x="339761" y="4219672"/>
            <a:ext cx="79500" cy="963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31" name="Google Shape;231;p42"/>
          <p:cNvSpPr/>
          <p:nvPr/>
        </p:nvSpPr>
        <p:spPr>
          <a:xfrm>
            <a:off x="92731" y="2175061"/>
            <a:ext cx="579127" cy="634500"/>
          </a:xfrm>
          <a:prstGeom prst="ellipse">
            <a:avLst/>
          </a:prstGeom>
          <a:solidFill>
            <a:schemeClr val="accent1"/>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32" name="Google Shape;232;p42"/>
          <p:cNvSpPr/>
          <p:nvPr/>
        </p:nvSpPr>
        <p:spPr>
          <a:xfrm>
            <a:off x="310234" y="2358577"/>
            <a:ext cx="198600" cy="292800"/>
          </a:xfrm>
          <a:custGeom>
            <a:avLst/>
            <a:gdLst/>
            <a:ahLst/>
            <a:cxnLst/>
            <a:rect l="l" t="t" r="r" b="b"/>
            <a:pathLst>
              <a:path w="120000" h="120000" extrusionOk="0">
                <a:moveTo>
                  <a:pt x="53333" y="65455"/>
                </a:moveTo>
                <a:lnTo>
                  <a:pt x="53333" y="60000"/>
                </a:lnTo>
                <a:lnTo>
                  <a:pt x="63333" y="60000"/>
                </a:lnTo>
                <a:cubicBezTo>
                  <a:pt x="65177" y="60000"/>
                  <a:pt x="66666" y="58777"/>
                  <a:pt x="66666" y="57272"/>
                </a:cubicBezTo>
                <a:lnTo>
                  <a:pt x="66666" y="16361"/>
                </a:lnTo>
                <a:lnTo>
                  <a:pt x="110777" y="16361"/>
                </a:lnTo>
                <a:lnTo>
                  <a:pt x="93811" y="39505"/>
                </a:lnTo>
                <a:lnTo>
                  <a:pt x="93855" y="39527"/>
                </a:lnTo>
                <a:cubicBezTo>
                  <a:pt x="93555" y="39938"/>
                  <a:pt x="93333" y="40400"/>
                  <a:pt x="93333" y="40911"/>
                </a:cubicBezTo>
                <a:cubicBezTo>
                  <a:pt x="93333" y="41427"/>
                  <a:pt x="93555" y="41877"/>
                  <a:pt x="93855" y="42288"/>
                </a:cubicBezTo>
                <a:lnTo>
                  <a:pt x="93811" y="42311"/>
                </a:lnTo>
                <a:lnTo>
                  <a:pt x="110777" y="65455"/>
                </a:lnTo>
                <a:cubicBezTo>
                  <a:pt x="110777" y="65455"/>
                  <a:pt x="53333" y="65455"/>
                  <a:pt x="53333" y="65455"/>
                </a:cubicBezTo>
                <a:close/>
                <a:moveTo>
                  <a:pt x="6666" y="5455"/>
                </a:moveTo>
                <a:lnTo>
                  <a:pt x="60000" y="5455"/>
                </a:lnTo>
                <a:lnTo>
                  <a:pt x="60000" y="54544"/>
                </a:lnTo>
                <a:lnTo>
                  <a:pt x="6666" y="54544"/>
                </a:lnTo>
                <a:cubicBezTo>
                  <a:pt x="6666" y="54544"/>
                  <a:pt x="6666" y="5455"/>
                  <a:pt x="6666" y="5455"/>
                </a:cubicBezTo>
                <a:close/>
                <a:moveTo>
                  <a:pt x="119522" y="66777"/>
                </a:moveTo>
                <a:lnTo>
                  <a:pt x="100555" y="40911"/>
                </a:lnTo>
                <a:lnTo>
                  <a:pt x="119522" y="15038"/>
                </a:lnTo>
                <a:lnTo>
                  <a:pt x="119477" y="15016"/>
                </a:lnTo>
                <a:cubicBezTo>
                  <a:pt x="119777" y="14605"/>
                  <a:pt x="120000" y="14150"/>
                  <a:pt x="120000" y="13638"/>
                </a:cubicBezTo>
                <a:cubicBezTo>
                  <a:pt x="120000" y="12127"/>
                  <a:pt x="118511" y="10911"/>
                  <a:pt x="116666" y="10911"/>
                </a:cubicBezTo>
                <a:lnTo>
                  <a:pt x="66666" y="10911"/>
                </a:lnTo>
                <a:lnTo>
                  <a:pt x="66666" y="2727"/>
                </a:lnTo>
                <a:cubicBezTo>
                  <a:pt x="66666" y="1222"/>
                  <a:pt x="65177" y="0"/>
                  <a:pt x="63333" y="0"/>
                </a:cubicBezTo>
                <a:lnTo>
                  <a:pt x="3333" y="0"/>
                </a:lnTo>
                <a:cubicBezTo>
                  <a:pt x="1488" y="0"/>
                  <a:pt x="0" y="1222"/>
                  <a:pt x="0" y="2727"/>
                </a:cubicBezTo>
                <a:lnTo>
                  <a:pt x="0" y="117272"/>
                </a:lnTo>
                <a:cubicBezTo>
                  <a:pt x="0" y="118777"/>
                  <a:pt x="1488" y="120000"/>
                  <a:pt x="3333" y="120000"/>
                </a:cubicBezTo>
                <a:cubicBezTo>
                  <a:pt x="5177" y="120000"/>
                  <a:pt x="6666" y="118777"/>
                  <a:pt x="6666" y="117272"/>
                </a:cubicBezTo>
                <a:lnTo>
                  <a:pt x="6666" y="60000"/>
                </a:lnTo>
                <a:lnTo>
                  <a:pt x="46666" y="60000"/>
                </a:lnTo>
                <a:lnTo>
                  <a:pt x="46666" y="68183"/>
                </a:lnTo>
                <a:cubicBezTo>
                  <a:pt x="46666" y="69688"/>
                  <a:pt x="48155" y="70911"/>
                  <a:pt x="50000" y="70911"/>
                </a:cubicBezTo>
                <a:lnTo>
                  <a:pt x="116666" y="70911"/>
                </a:lnTo>
                <a:cubicBezTo>
                  <a:pt x="118511" y="70911"/>
                  <a:pt x="120000" y="69688"/>
                  <a:pt x="120000" y="68183"/>
                </a:cubicBezTo>
                <a:cubicBezTo>
                  <a:pt x="120000" y="67672"/>
                  <a:pt x="119777" y="67211"/>
                  <a:pt x="119477" y="66800"/>
                </a:cubicBezTo>
                <a:cubicBezTo>
                  <a:pt x="119477" y="66800"/>
                  <a:pt x="119522" y="66777"/>
                  <a:pt x="119522" y="66777"/>
                </a:cubicBezTo>
                <a:close/>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6" name="Google Shape;236;p42"/>
          <p:cNvSpPr txBox="1"/>
          <p:nvPr/>
        </p:nvSpPr>
        <p:spPr>
          <a:xfrm>
            <a:off x="8551820" y="4427951"/>
            <a:ext cx="4608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2020</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7" name="Google Shape;237;p42"/>
          <p:cNvSpPr txBox="1"/>
          <p:nvPr/>
        </p:nvSpPr>
        <p:spPr>
          <a:xfrm>
            <a:off x="4403223"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2018</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8" name="Google Shape;238;p42"/>
          <p:cNvSpPr txBox="1"/>
          <p:nvPr/>
        </p:nvSpPr>
        <p:spPr>
          <a:xfrm>
            <a:off x="2219548"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2017</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39" name="Google Shape;239;p42"/>
          <p:cNvSpPr txBox="1"/>
          <p:nvPr/>
        </p:nvSpPr>
        <p:spPr>
          <a:xfrm>
            <a:off x="165542"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dirty="0">
                <a:ln>
                  <a:noFill/>
                </a:ln>
                <a:solidFill>
                  <a:srgbClr val="445469"/>
                </a:solidFill>
                <a:effectLst/>
                <a:uLnTx/>
                <a:uFillTx/>
                <a:latin typeface="Lato"/>
                <a:ea typeface="Lato"/>
                <a:cs typeface="Lato"/>
                <a:sym typeface="Lato"/>
              </a:rPr>
              <a:t>2016</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0" name="Google Shape;240;p42"/>
          <p:cNvSpPr txBox="1"/>
          <p:nvPr/>
        </p:nvSpPr>
        <p:spPr>
          <a:xfrm>
            <a:off x="6452363"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2019</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1" name="Google Shape;241;p42"/>
          <p:cNvSpPr/>
          <p:nvPr/>
        </p:nvSpPr>
        <p:spPr>
          <a:xfrm>
            <a:off x="2408693" y="1844054"/>
            <a:ext cx="31800" cy="2392200"/>
          </a:xfrm>
          <a:prstGeom prst="rect">
            <a:avLst/>
          </a:prstGeom>
          <a:solidFill>
            <a:schemeClr val="accent2"/>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243" name="Google Shape;243;p42"/>
          <p:cNvSpPr/>
          <p:nvPr/>
        </p:nvSpPr>
        <p:spPr>
          <a:xfrm>
            <a:off x="4469565" y="2306941"/>
            <a:ext cx="273900" cy="300600"/>
          </a:xfrm>
          <a:custGeom>
            <a:avLst/>
            <a:gdLst/>
            <a:ahLst/>
            <a:cxnLst/>
            <a:rect l="l" t="t" r="r" b="b"/>
            <a:pathLst>
              <a:path w="120000" h="120000" extrusionOk="0">
                <a:moveTo>
                  <a:pt x="5644" y="114000"/>
                </a:moveTo>
                <a:cubicBezTo>
                  <a:pt x="6988" y="103750"/>
                  <a:pt x="15288" y="99572"/>
                  <a:pt x="23283" y="96450"/>
                </a:cubicBezTo>
                <a:cubicBezTo>
                  <a:pt x="28644" y="94927"/>
                  <a:pt x="38244" y="88727"/>
                  <a:pt x="38244" y="75372"/>
                </a:cubicBezTo>
                <a:cubicBezTo>
                  <a:pt x="38244" y="63944"/>
                  <a:pt x="33961" y="58372"/>
                  <a:pt x="31655" y="55383"/>
                </a:cubicBezTo>
                <a:cubicBezTo>
                  <a:pt x="31366" y="55011"/>
                  <a:pt x="31105" y="54677"/>
                  <a:pt x="30900" y="54366"/>
                </a:cubicBezTo>
                <a:cubicBezTo>
                  <a:pt x="30833" y="54272"/>
                  <a:pt x="30766" y="54177"/>
                  <a:pt x="30700" y="54083"/>
                </a:cubicBezTo>
                <a:cubicBezTo>
                  <a:pt x="30505" y="53677"/>
                  <a:pt x="29427" y="50983"/>
                  <a:pt x="30850" y="44505"/>
                </a:cubicBezTo>
                <a:cubicBezTo>
                  <a:pt x="31133" y="43205"/>
                  <a:pt x="31016" y="41838"/>
                  <a:pt x="30516" y="40622"/>
                </a:cubicBezTo>
                <a:cubicBezTo>
                  <a:pt x="29161" y="37338"/>
                  <a:pt x="25572" y="28616"/>
                  <a:pt x="27972" y="22155"/>
                </a:cubicBezTo>
                <a:cubicBezTo>
                  <a:pt x="31216" y="13394"/>
                  <a:pt x="34111" y="11661"/>
                  <a:pt x="39361" y="9122"/>
                </a:cubicBezTo>
                <a:cubicBezTo>
                  <a:pt x="39622" y="8994"/>
                  <a:pt x="39872" y="8844"/>
                  <a:pt x="40111" y="8677"/>
                </a:cubicBezTo>
                <a:cubicBezTo>
                  <a:pt x="41433" y="7738"/>
                  <a:pt x="45738" y="6000"/>
                  <a:pt x="50161" y="6000"/>
                </a:cubicBezTo>
                <a:cubicBezTo>
                  <a:pt x="52594" y="6000"/>
                  <a:pt x="54666" y="6511"/>
                  <a:pt x="56316" y="7516"/>
                </a:cubicBezTo>
                <a:cubicBezTo>
                  <a:pt x="58283" y="8716"/>
                  <a:pt x="60138" y="10933"/>
                  <a:pt x="62822" y="17850"/>
                </a:cubicBezTo>
                <a:cubicBezTo>
                  <a:pt x="66616" y="27633"/>
                  <a:pt x="65666" y="35983"/>
                  <a:pt x="63038" y="39922"/>
                </a:cubicBezTo>
                <a:cubicBezTo>
                  <a:pt x="62083" y="41344"/>
                  <a:pt x="61755" y="43161"/>
                  <a:pt x="62133" y="44877"/>
                </a:cubicBezTo>
                <a:cubicBezTo>
                  <a:pt x="63455" y="50911"/>
                  <a:pt x="62483" y="53344"/>
                  <a:pt x="62277" y="53772"/>
                </a:cubicBezTo>
                <a:cubicBezTo>
                  <a:pt x="62116" y="53955"/>
                  <a:pt x="61961" y="54155"/>
                  <a:pt x="61827" y="54366"/>
                </a:cubicBezTo>
                <a:cubicBezTo>
                  <a:pt x="61616" y="54677"/>
                  <a:pt x="61355" y="55011"/>
                  <a:pt x="61066" y="55383"/>
                </a:cubicBezTo>
                <a:cubicBezTo>
                  <a:pt x="58766" y="58372"/>
                  <a:pt x="54477" y="63944"/>
                  <a:pt x="54477" y="75372"/>
                </a:cubicBezTo>
                <a:cubicBezTo>
                  <a:pt x="54477" y="88733"/>
                  <a:pt x="64083" y="94927"/>
                  <a:pt x="69444" y="96450"/>
                </a:cubicBezTo>
                <a:cubicBezTo>
                  <a:pt x="77361" y="99533"/>
                  <a:pt x="85733" y="103694"/>
                  <a:pt x="87083" y="114000"/>
                </a:cubicBezTo>
                <a:cubicBezTo>
                  <a:pt x="87083" y="114000"/>
                  <a:pt x="5644" y="114000"/>
                  <a:pt x="5644" y="114000"/>
                </a:cubicBezTo>
                <a:close/>
                <a:moveTo>
                  <a:pt x="71011" y="90700"/>
                </a:moveTo>
                <a:cubicBezTo>
                  <a:pt x="71011" y="90700"/>
                  <a:pt x="59933" y="87850"/>
                  <a:pt x="59933" y="75372"/>
                </a:cubicBezTo>
                <a:cubicBezTo>
                  <a:pt x="59933" y="64416"/>
                  <a:pt x="64483" y="60555"/>
                  <a:pt x="66238" y="57888"/>
                </a:cubicBezTo>
                <a:cubicBezTo>
                  <a:pt x="66238" y="57888"/>
                  <a:pt x="69850" y="54477"/>
                  <a:pt x="67433" y="43472"/>
                </a:cubicBezTo>
                <a:cubicBezTo>
                  <a:pt x="71461" y="37444"/>
                  <a:pt x="72216" y="26783"/>
                  <a:pt x="67838" y="15494"/>
                </a:cubicBezTo>
                <a:cubicBezTo>
                  <a:pt x="65088" y="8411"/>
                  <a:pt x="62661" y="4527"/>
                  <a:pt x="58961" y="2272"/>
                </a:cubicBezTo>
                <a:cubicBezTo>
                  <a:pt x="56244" y="616"/>
                  <a:pt x="53161" y="0"/>
                  <a:pt x="50161" y="0"/>
                </a:cubicBezTo>
                <a:cubicBezTo>
                  <a:pt x="44572" y="0"/>
                  <a:pt x="39277" y="2133"/>
                  <a:pt x="37166" y="3627"/>
                </a:cubicBezTo>
                <a:cubicBezTo>
                  <a:pt x="30977" y="6622"/>
                  <a:pt x="26822" y="9377"/>
                  <a:pt x="22922" y="19883"/>
                </a:cubicBezTo>
                <a:cubicBezTo>
                  <a:pt x="19755" y="28411"/>
                  <a:pt x="23561" y="38283"/>
                  <a:pt x="25544" y="43094"/>
                </a:cubicBezTo>
                <a:cubicBezTo>
                  <a:pt x="23127" y="54105"/>
                  <a:pt x="26483" y="57888"/>
                  <a:pt x="26483" y="57888"/>
                </a:cubicBezTo>
                <a:cubicBezTo>
                  <a:pt x="28238" y="60555"/>
                  <a:pt x="32794" y="64416"/>
                  <a:pt x="32794" y="75372"/>
                </a:cubicBezTo>
                <a:cubicBezTo>
                  <a:pt x="32794" y="87850"/>
                  <a:pt x="21716" y="90700"/>
                  <a:pt x="21716" y="90700"/>
                </a:cubicBezTo>
                <a:cubicBezTo>
                  <a:pt x="14677" y="93427"/>
                  <a:pt x="0" y="99005"/>
                  <a:pt x="0" y="117000"/>
                </a:cubicBezTo>
                <a:cubicBezTo>
                  <a:pt x="0" y="117000"/>
                  <a:pt x="0" y="120000"/>
                  <a:pt x="2727" y="120000"/>
                </a:cubicBezTo>
                <a:lnTo>
                  <a:pt x="90000" y="120000"/>
                </a:lnTo>
                <a:cubicBezTo>
                  <a:pt x="92727" y="120000"/>
                  <a:pt x="92727" y="117000"/>
                  <a:pt x="92727" y="117000"/>
                </a:cubicBezTo>
                <a:cubicBezTo>
                  <a:pt x="92727" y="99005"/>
                  <a:pt x="78044" y="93427"/>
                  <a:pt x="71011" y="90700"/>
                </a:cubicBezTo>
                <a:moveTo>
                  <a:pt x="100194" y="87633"/>
                </a:moveTo>
                <a:cubicBezTo>
                  <a:pt x="100194" y="87633"/>
                  <a:pt x="90094" y="85066"/>
                  <a:pt x="90094" y="73838"/>
                </a:cubicBezTo>
                <a:cubicBezTo>
                  <a:pt x="90094" y="63972"/>
                  <a:pt x="94927" y="60500"/>
                  <a:pt x="96533" y="58100"/>
                </a:cubicBezTo>
                <a:cubicBezTo>
                  <a:pt x="96533" y="58100"/>
                  <a:pt x="99822" y="55033"/>
                  <a:pt x="97622" y="45122"/>
                </a:cubicBezTo>
                <a:cubicBezTo>
                  <a:pt x="101288" y="39700"/>
                  <a:pt x="102150" y="30105"/>
                  <a:pt x="98161" y="19944"/>
                </a:cubicBezTo>
                <a:cubicBezTo>
                  <a:pt x="95655" y="13566"/>
                  <a:pt x="92588" y="10077"/>
                  <a:pt x="89216" y="8050"/>
                </a:cubicBezTo>
                <a:cubicBezTo>
                  <a:pt x="86733" y="6555"/>
                  <a:pt x="83927" y="6005"/>
                  <a:pt x="81188" y="6005"/>
                </a:cubicBezTo>
                <a:cubicBezTo>
                  <a:pt x="77111" y="6005"/>
                  <a:pt x="73233" y="7227"/>
                  <a:pt x="70850" y="8411"/>
                </a:cubicBezTo>
                <a:cubicBezTo>
                  <a:pt x="71544" y="9894"/>
                  <a:pt x="72205" y="11466"/>
                  <a:pt x="72861" y="13144"/>
                </a:cubicBezTo>
                <a:cubicBezTo>
                  <a:pt x="72950" y="13383"/>
                  <a:pt x="73016" y="13627"/>
                  <a:pt x="73105" y="13866"/>
                </a:cubicBezTo>
                <a:cubicBezTo>
                  <a:pt x="74644" y="13111"/>
                  <a:pt x="77744" y="12000"/>
                  <a:pt x="81188" y="12000"/>
                </a:cubicBezTo>
                <a:cubicBezTo>
                  <a:pt x="83338" y="12000"/>
                  <a:pt x="85155" y="12438"/>
                  <a:pt x="86600" y="13311"/>
                </a:cubicBezTo>
                <a:cubicBezTo>
                  <a:pt x="88294" y="14327"/>
                  <a:pt x="90816" y="16372"/>
                  <a:pt x="93150" y="22327"/>
                </a:cubicBezTo>
                <a:cubicBezTo>
                  <a:pt x="96477" y="30783"/>
                  <a:pt x="95594" y="38072"/>
                  <a:pt x="93244" y="41544"/>
                </a:cubicBezTo>
                <a:cubicBezTo>
                  <a:pt x="92277" y="42977"/>
                  <a:pt x="91938" y="44816"/>
                  <a:pt x="92322" y="46550"/>
                </a:cubicBezTo>
                <a:cubicBezTo>
                  <a:pt x="93427" y="51516"/>
                  <a:pt x="92716" y="53600"/>
                  <a:pt x="92533" y="54016"/>
                </a:cubicBezTo>
                <a:cubicBezTo>
                  <a:pt x="92394" y="54188"/>
                  <a:pt x="92261" y="54366"/>
                  <a:pt x="92133" y="54555"/>
                </a:cubicBezTo>
                <a:cubicBezTo>
                  <a:pt x="92027" y="54711"/>
                  <a:pt x="91650" y="55161"/>
                  <a:pt x="91372" y="55488"/>
                </a:cubicBezTo>
                <a:cubicBezTo>
                  <a:pt x="89016" y="58266"/>
                  <a:pt x="84644" y="63438"/>
                  <a:pt x="84644" y="73838"/>
                </a:cubicBezTo>
                <a:cubicBezTo>
                  <a:pt x="84644" y="86222"/>
                  <a:pt x="93616" y="91972"/>
                  <a:pt x="98650" y="93388"/>
                </a:cubicBezTo>
                <a:cubicBezTo>
                  <a:pt x="105833" y="96150"/>
                  <a:pt x="112838" y="99588"/>
                  <a:pt x="114277" y="108000"/>
                </a:cubicBezTo>
                <a:lnTo>
                  <a:pt x="97022" y="108000"/>
                </a:lnTo>
                <a:cubicBezTo>
                  <a:pt x="97516" y="109850"/>
                  <a:pt x="97861" y="111844"/>
                  <a:pt x="98027" y="114000"/>
                </a:cubicBezTo>
                <a:lnTo>
                  <a:pt x="117511" y="114000"/>
                </a:lnTo>
                <a:cubicBezTo>
                  <a:pt x="120000" y="114000"/>
                  <a:pt x="120000" y="111300"/>
                  <a:pt x="120000" y="111300"/>
                </a:cubicBezTo>
                <a:cubicBezTo>
                  <a:pt x="120000" y="95105"/>
                  <a:pt x="106616" y="90083"/>
                  <a:pt x="100194" y="87633"/>
                </a:cubicBezTo>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5" name="Google Shape;245;p42"/>
          <p:cNvSpPr/>
          <p:nvPr/>
        </p:nvSpPr>
        <p:spPr>
          <a:xfrm>
            <a:off x="2336374" y="1387375"/>
            <a:ext cx="176400" cy="292800"/>
          </a:xfrm>
          <a:custGeom>
            <a:avLst/>
            <a:gdLst/>
            <a:ahLst/>
            <a:cxnLst/>
            <a:rect l="l" t="t" r="r" b="b"/>
            <a:pathLst>
              <a:path w="120000" h="120000" extrusionOk="0">
                <a:moveTo>
                  <a:pt x="60000" y="60000"/>
                </a:moveTo>
                <a:cubicBezTo>
                  <a:pt x="47572" y="60000"/>
                  <a:pt x="37500" y="52672"/>
                  <a:pt x="37500" y="43638"/>
                </a:cubicBezTo>
                <a:cubicBezTo>
                  <a:pt x="37500" y="34600"/>
                  <a:pt x="47572" y="27272"/>
                  <a:pt x="60000" y="27272"/>
                </a:cubicBezTo>
                <a:cubicBezTo>
                  <a:pt x="72427" y="27272"/>
                  <a:pt x="82500" y="34600"/>
                  <a:pt x="82500" y="43638"/>
                </a:cubicBezTo>
                <a:cubicBezTo>
                  <a:pt x="82500" y="52672"/>
                  <a:pt x="72427" y="60000"/>
                  <a:pt x="60000" y="60000"/>
                </a:cubicBezTo>
                <a:moveTo>
                  <a:pt x="60000" y="21816"/>
                </a:moveTo>
                <a:cubicBezTo>
                  <a:pt x="43427" y="21816"/>
                  <a:pt x="30000" y="31588"/>
                  <a:pt x="30000" y="43638"/>
                </a:cubicBezTo>
                <a:cubicBezTo>
                  <a:pt x="30000" y="55683"/>
                  <a:pt x="43427" y="65455"/>
                  <a:pt x="60000" y="65455"/>
                </a:cubicBezTo>
                <a:cubicBezTo>
                  <a:pt x="76572" y="65455"/>
                  <a:pt x="90000" y="55683"/>
                  <a:pt x="90000" y="43638"/>
                </a:cubicBezTo>
                <a:cubicBezTo>
                  <a:pt x="90000" y="31588"/>
                  <a:pt x="76572" y="21816"/>
                  <a:pt x="60000" y="21816"/>
                </a:cubicBezTo>
                <a:moveTo>
                  <a:pt x="60000" y="111816"/>
                </a:moveTo>
                <a:cubicBezTo>
                  <a:pt x="60000" y="111816"/>
                  <a:pt x="7500" y="76361"/>
                  <a:pt x="7500" y="43638"/>
                </a:cubicBezTo>
                <a:cubicBezTo>
                  <a:pt x="7500" y="22550"/>
                  <a:pt x="31005" y="5455"/>
                  <a:pt x="60000" y="5455"/>
                </a:cubicBezTo>
                <a:cubicBezTo>
                  <a:pt x="88994" y="5455"/>
                  <a:pt x="112500" y="22550"/>
                  <a:pt x="112500" y="43638"/>
                </a:cubicBezTo>
                <a:cubicBezTo>
                  <a:pt x="112500" y="76361"/>
                  <a:pt x="60000" y="111816"/>
                  <a:pt x="60000" y="111816"/>
                </a:cubicBezTo>
                <a:moveTo>
                  <a:pt x="60000" y="0"/>
                </a:moveTo>
                <a:cubicBezTo>
                  <a:pt x="26866" y="0"/>
                  <a:pt x="0" y="19538"/>
                  <a:pt x="0" y="43638"/>
                </a:cubicBezTo>
                <a:cubicBezTo>
                  <a:pt x="0" y="79088"/>
                  <a:pt x="60000" y="120000"/>
                  <a:pt x="60000" y="120000"/>
                </a:cubicBezTo>
                <a:cubicBezTo>
                  <a:pt x="60000" y="120000"/>
                  <a:pt x="120000" y="79088"/>
                  <a:pt x="120000" y="43638"/>
                </a:cubicBezTo>
                <a:cubicBezTo>
                  <a:pt x="120000" y="19538"/>
                  <a:pt x="93133" y="0"/>
                  <a:pt x="60000" y="0"/>
                </a:cubicBezTo>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246" name="Google Shape;246;p42"/>
          <p:cNvSpPr txBox="1"/>
          <p:nvPr/>
        </p:nvSpPr>
        <p:spPr>
          <a:xfrm>
            <a:off x="4648515" y="3451569"/>
            <a:ext cx="1778100" cy="652800"/>
          </a:xfrm>
          <a:prstGeom prst="rect">
            <a:avLst/>
          </a:prstGeom>
          <a:noFill/>
          <a:ln>
            <a:noFill/>
          </a:ln>
        </p:spPr>
        <p:txBody>
          <a:bodyPr spcFirstLastPara="1" wrap="square" lIns="81575" tIns="40775" rIns="81575" bIns="40775" anchor="t" anchorCtr="0">
            <a:noAutofit/>
          </a:bodyPr>
          <a:lstStyle/>
          <a:p>
            <a:pPr marL="0" marR="0" lvl="0" indent="0" algn="l" defTabSz="914400" rtl="0" eaLnBrk="1" fontAlgn="auto" latinLnBrk="0" hangingPunct="1">
              <a:lnSpc>
                <a:spcPct val="100000"/>
              </a:lnSpc>
              <a:spcBef>
                <a:spcPts val="0"/>
              </a:spcBef>
              <a:spcAft>
                <a:spcPts val="0"/>
              </a:spcAft>
              <a:buClr>
                <a:srgbClr val="445469"/>
              </a:buClr>
              <a:buSzPts val="900"/>
              <a:buFont typeface="Arial"/>
              <a:buNone/>
              <a:tabLst/>
              <a:defRPr/>
            </a:pPr>
            <a:r>
              <a:rPr kumimoji="0" lang="en" sz="1200" b="0" i="0" u="none" strike="noStrike" kern="0" cap="none" spc="0" normalizeH="0" baseline="0" noProof="0">
                <a:ln>
                  <a:noFill/>
                </a:ln>
                <a:solidFill>
                  <a:srgbClr val="445469"/>
                </a:solidFill>
                <a:effectLst/>
                <a:uLnTx/>
                <a:uFillTx/>
                <a:latin typeface="Lato Light"/>
                <a:ea typeface="Lato Light"/>
                <a:cs typeface="Lato Light"/>
                <a:sym typeface="Lato Light"/>
              </a:rPr>
              <a:t>Trained 25 data curators and launched the DCN Jan 1, 2019</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68333"/>
              </a:lnSpc>
              <a:spcBef>
                <a:spcPts val="0"/>
              </a:spcBef>
              <a:spcAft>
                <a:spcPts val="0"/>
              </a:spcAft>
              <a:buClr>
                <a:srgbClr val="445469"/>
              </a:buClr>
              <a:buSzPts val="900"/>
              <a:buFont typeface="Arial"/>
              <a:buNone/>
              <a:tabLst/>
              <a:defRPr/>
            </a:pPr>
            <a:endParaRPr kumimoji="0" sz="900" b="0" i="0" u="none" strike="noStrike" kern="0" cap="none" spc="0" normalizeH="0" baseline="0" noProof="0" dirty="0">
              <a:ln>
                <a:noFill/>
              </a:ln>
              <a:solidFill>
                <a:srgbClr val="445469"/>
              </a:solidFill>
              <a:effectLst/>
              <a:uLnTx/>
              <a:uFillTx/>
              <a:latin typeface="Lato Light"/>
              <a:ea typeface="Lato Light"/>
              <a:cs typeface="Lato Light"/>
              <a:sym typeface="Lato Light"/>
            </a:endParaRPr>
          </a:p>
        </p:txBody>
      </p:sp>
      <p:sp>
        <p:nvSpPr>
          <p:cNvPr id="247" name="Google Shape;247;p42"/>
          <p:cNvSpPr txBox="1"/>
          <p:nvPr/>
        </p:nvSpPr>
        <p:spPr>
          <a:xfrm>
            <a:off x="4704964" y="3131626"/>
            <a:ext cx="1267200"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Implementation Phase (2018-21)</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sp>
        <p:nvSpPr>
          <p:cNvPr id="248" name="Google Shape;248;p42"/>
          <p:cNvSpPr txBox="1"/>
          <p:nvPr/>
        </p:nvSpPr>
        <p:spPr>
          <a:xfrm>
            <a:off x="444436" y="3451569"/>
            <a:ext cx="1778100" cy="652800"/>
          </a:xfrm>
          <a:prstGeom prst="rect">
            <a:avLst/>
          </a:prstGeom>
          <a:noFill/>
          <a:ln>
            <a:noFill/>
          </a:ln>
        </p:spPr>
        <p:txBody>
          <a:bodyPr spcFirstLastPara="1" wrap="square" lIns="81575" tIns="40775" rIns="81575" bIns="40775" anchor="t" anchorCtr="0">
            <a:noAutofit/>
          </a:bodyPr>
          <a:lstStyle/>
          <a:p>
            <a:pPr lvl="0" defTabSz="914400">
              <a:buClr>
                <a:srgbClr val="445469"/>
              </a:buClr>
              <a:buSzPts val="900"/>
              <a:defRPr/>
            </a:pPr>
            <a:r>
              <a:rPr lang="en-US" sz="1200" kern="0" dirty="0">
                <a:solidFill>
                  <a:srgbClr val="445469"/>
                </a:solidFill>
                <a:latin typeface="Lato Light"/>
                <a:ea typeface="Lato Light"/>
                <a:cs typeface="Lato Light"/>
                <a:sym typeface="Lato Light"/>
              </a:rPr>
              <a:t>Developed a collaborative staffing model for curating self deposit data</a:t>
            </a:r>
            <a:endParaRPr lang="en-US" sz="1200" kern="0" dirty="0">
              <a:solidFill>
                <a:srgbClr val="000000"/>
              </a:solidFill>
              <a:cs typeface="Arial"/>
              <a:sym typeface="Arial"/>
            </a:endParaRPr>
          </a:p>
        </p:txBody>
      </p:sp>
      <p:sp>
        <p:nvSpPr>
          <p:cNvPr id="249" name="Google Shape;249;p42"/>
          <p:cNvSpPr txBox="1"/>
          <p:nvPr/>
        </p:nvSpPr>
        <p:spPr>
          <a:xfrm>
            <a:off x="500881" y="3131630"/>
            <a:ext cx="1102737"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Planning Phase (2016-18)</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sp>
        <p:nvSpPr>
          <p:cNvPr id="252" name="Google Shape;252;p42"/>
          <p:cNvSpPr txBox="1"/>
          <p:nvPr/>
        </p:nvSpPr>
        <p:spPr>
          <a:xfrm>
            <a:off x="2511525" y="3451569"/>
            <a:ext cx="1778100" cy="652800"/>
          </a:xfrm>
          <a:prstGeom prst="rect">
            <a:avLst/>
          </a:prstGeom>
          <a:noFill/>
          <a:ln>
            <a:noFill/>
          </a:ln>
        </p:spPr>
        <p:txBody>
          <a:bodyPr spcFirstLastPara="1" wrap="square" lIns="81575" tIns="40775" rIns="81575" bIns="40775" anchor="t" anchorCtr="0">
            <a:noAutofit/>
          </a:bodyPr>
          <a:lstStyle/>
          <a:p>
            <a:pPr marL="0" marR="0" lvl="0" indent="0" algn="l" defTabSz="914400" rtl="0" eaLnBrk="1" fontAlgn="auto" latinLnBrk="0" hangingPunct="1">
              <a:lnSpc>
                <a:spcPct val="100000"/>
              </a:lnSpc>
              <a:spcBef>
                <a:spcPts val="0"/>
              </a:spcBef>
              <a:spcAft>
                <a:spcPts val="0"/>
              </a:spcAft>
              <a:buClr>
                <a:srgbClr val="445469"/>
              </a:buClr>
              <a:buSzPts val="900"/>
              <a:buFont typeface="Arial"/>
              <a:buNone/>
              <a:tabLst/>
              <a:defRPr/>
            </a:pPr>
            <a:r>
              <a:rPr kumimoji="0" lang="en" sz="1200" b="0" i="0" u="none" strike="noStrike" kern="0" cap="none" spc="0" normalizeH="0" baseline="0" noProof="0">
                <a:ln>
                  <a:noFill/>
                </a:ln>
                <a:solidFill>
                  <a:srgbClr val="445469"/>
                </a:solidFill>
                <a:effectLst/>
                <a:uLnTx/>
                <a:uFillTx/>
                <a:latin typeface="Lato Light"/>
                <a:ea typeface="Lato Light"/>
                <a:cs typeface="Lato Light"/>
                <a:sym typeface="Lato Light"/>
              </a:rPr>
              <a:t>Interviewed 91 faculty about their data curation habits and needs.</a:t>
            </a:r>
            <a:endParaRPr kumimoji="0"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53" name="Google Shape;253;p42"/>
          <p:cNvSpPr txBox="1"/>
          <p:nvPr/>
        </p:nvSpPr>
        <p:spPr>
          <a:xfrm>
            <a:off x="2567987" y="3131633"/>
            <a:ext cx="1581300"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Researcher</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Focus Groups</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pic>
        <p:nvPicPr>
          <p:cNvPr id="254" name="Google Shape;254;p42"/>
          <p:cNvPicPr preferRelativeResize="0"/>
          <p:nvPr/>
        </p:nvPicPr>
        <p:blipFill rotWithShape="1">
          <a:blip r:embed="rId3">
            <a:alphaModFix/>
          </a:blip>
          <a:srcRect/>
          <a:stretch/>
        </p:blipFill>
        <p:spPr>
          <a:xfrm>
            <a:off x="339761" y="205886"/>
            <a:ext cx="2325415" cy="959134"/>
          </a:xfrm>
          <a:prstGeom prst="rect">
            <a:avLst/>
          </a:prstGeom>
          <a:noFill/>
          <a:ln>
            <a:noFill/>
          </a:ln>
        </p:spPr>
      </p:pic>
      <p:sp>
        <p:nvSpPr>
          <p:cNvPr id="255" name="Google Shape;255;p42"/>
          <p:cNvSpPr/>
          <p:nvPr/>
        </p:nvSpPr>
        <p:spPr>
          <a:xfrm>
            <a:off x="0" y="4751575"/>
            <a:ext cx="3895200" cy="2577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6 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6" name="Google Shape;256;p42"/>
          <p:cNvSpPr/>
          <p:nvPr/>
        </p:nvSpPr>
        <p:spPr>
          <a:xfrm>
            <a:off x="3895050" y="4751575"/>
            <a:ext cx="3755400" cy="2577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8 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58" name="Google Shape;258;p42" descr="https://lh4.googleusercontent.com/vj508_LxI7ldBmIn5kolRlf9DED19P3nDbzniAP0G4i9pR00kwy0FD0zu62hFNK-dTu80SsqDRt63_yXu-Nh7TyagMtsO2cxGHee2Tfslb3xdDgHCGy5xv2ZSckZLceIolMYbLVk3Us"/>
          <p:cNvPicPr preferRelativeResize="0"/>
          <p:nvPr/>
        </p:nvPicPr>
        <p:blipFill rotWithShape="1">
          <a:blip r:embed="rId4">
            <a:alphaModFix/>
          </a:blip>
          <a:srcRect/>
          <a:stretch/>
        </p:blipFill>
        <p:spPr>
          <a:xfrm>
            <a:off x="827819" y="2312312"/>
            <a:ext cx="775800" cy="509736"/>
          </a:xfrm>
          <a:prstGeom prst="rect">
            <a:avLst/>
          </a:prstGeom>
          <a:noFill/>
          <a:ln>
            <a:noFill/>
          </a:ln>
        </p:spPr>
      </p:pic>
      <p:pic>
        <p:nvPicPr>
          <p:cNvPr id="259" name="Google Shape;259;p42" descr="https://lh4.googleusercontent.com/vj508_LxI7ldBmIn5kolRlf9DED19P3nDbzniAP0G4i9pR00kwy0FD0zu62hFNK-dTu80SsqDRt63_yXu-Nh7TyagMtsO2cxGHee2Tfslb3xdDgHCGy5xv2ZSckZLceIolMYbLVk3Us"/>
          <p:cNvPicPr preferRelativeResize="0"/>
          <p:nvPr/>
        </p:nvPicPr>
        <p:blipFill rotWithShape="1">
          <a:blip r:embed="rId4">
            <a:alphaModFix/>
          </a:blip>
          <a:srcRect/>
          <a:stretch/>
        </p:blipFill>
        <p:spPr>
          <a:xfrm>
            <a:off x="5018369" y="2312312"/>
            <a:ext cx="775800" cy="509736"/>
          </a:xfrm>
          <a:prstGeom prst="rect">
            <a:avLst/>
          </a:prstGeom>
          <a:noFill/>
          <a:ln>
            <a:noFill/>
          </a:ln>
        </p:spPr>
      </p:pic>
      <p:pic>
        <p:nvPicPr>
          <p:cNvPr id="43" name="Picture 42">
            <a:extLst>
              <a:ext uri="{FF2B5EF4-FFF2-40B4-BE49-F238E27FC236}">
                <a16:creationId xmlns:a16="http://schemas.microsoft.com/office/drawing/2014/main" id="{1622BFD1-4697-7842-9F41-2488D4105F02}"/>
              </a:ext>
            </a:extLst>
          </p:cNvPr>
          <p:cNvPicPr>
            <a:picLocks noChangeAspect="1"/>
          </p:cNvPicPr>
          <p:nvPr/>
        </p:nvPicPr>
        <p:blipFill>
          <a:blip r:embed="rId5"/>
          <a:stretch>
            <a:fillRect/>
          </a:stretch>
        </p:blipFill>
        <p:spPr>
          <a:xfrm>
            <a:off x="6272499" y="1016232"/>
            <a:ext cx="1375873" cy="426614"/>
          </a:xfrm>
          <a:prstGeom prst="rect">
            <a:avLst/>
          </a:prstGeom>
        </p:spPr>
      </p:pic>
      <p:pic>
        <p:nvPicPr>
          <p:cNvPr id="44" name="Picture 43">
            <a:extLst>
              <a:ext uri="{FF2B5EF4-FFF2-40B4-BE49-F238E27FC236}">
                <a16:creationId xmlns:a16="http://schemas.microsoft.com/office/drawing/2014/main" id="{7E102750-9B62-5945-B7C1-540CB5A35192}"/>
              </a:ext>
            </a:extLst>
          </p:cNvPr>
          <p:cNvPicPr>
            <a:picLocks noChangeAspect="1"/>
          </p:cNvPicPr>
          <p:nvPr/>
        </p:nvPicPr>
        <p:blipFill>
          <a:blip r:embed="rId6"/>
          <a:stretch>
            <a:fillRect/>
          </a:stretch>
        </p:blipFill>
        <p:spPr>
          <a:xfrm>
            <a:off x="4820523" y="1459427"/>
            <a:ext cx="1388568" cy="384627"/>
          </a:xfrm>
          <a:prstGeom prst="rect">
            <a:avLst/>
          </a:prstGeom>
        </p:spPr>
      </p:pic>
      <p:pic>
        <p:nvPicPr>
          <p:cNvPr id="45" name="Picture 44">
            <a:extLst>
              <a:ext uri="{FF2B5EF4-FFF2-40B4-BE49-F238E27FC236}">
                <a16:creationId xmlns:a16="http://schemas.microsoft.com/office/drawing/2014/main" id="{6DAD4382-B9D0-894B-92AF-6794DAE2256F}"/>
              </a:ext>
            </a:extLst>
          </p:cNvPr>
          <p:cNvPicPr>
            <a:picLocks noChangeAspect="1"/>
          </p:cNvPicPr>
          <p:nvPr/>
        </p:nvPicPr>
        <p:blipFill>
          <a:blip r:embed="rId7"/>
          <a:stretch>
            <a:fillRect/>
          </a:stretch>
        </p:blipFill>
        <p:spPr>
          <a:xfrm>
            <a:off x="4065716" y="1145716"/>
            <a:ext cx="638148" cy="678032"/>
          </a:xfrm>
          <a:prstGeom prst="rect">
            <a:avLst/>
          </a:prstGeom>
        </p:spPr>
      </p:pic>
      <p:pic>
        <p:nvPicPr>
          <p:cNvPr id="46" name="Picture 45">
            <a:extLst>
              <a:ext uri="{FF2B5EF4-FFF2-40B4-BE49-F238E27FC236}">
                <a16:creationId xmlns:a16="http://schemas.microsoft.com/office/drawing/2014/main" id="{342014AE-4818-B746-926C-205843466D65}"/>
              </a:ext>
            </a:extLst>
          </p:cNvPr>
          <p:cNvPicPr>
            <a:picLocks noChangeAspect="1"/>
          </p:cNvPicPr>
          <p:nvPr/>
        </p:nvPicPr>
        <p:blipFill rotWithShape="1">
          <a:blip r:embed="rId8"/>
          <a:srcRect l="-418" t="32956" b="37559"/>
          <a:stretch/>
        </p:blipFill>
        <p:spPr>
          <a:xfrm>
            <a:off x="6367345" y="1567899"/>
            <a:ext cx="1188720" cy="232692"/>
          </a:xfrm>
          <a:prstGeom prst="rect">
            <a:avLst/>
          </a:prstGeom>
        </p:spPr>
      </p:pic>
      <p:pic>
        <p:nvPicPr>
          <p:cNvPr id="48" name="Picture 47">
            <a:extLst>
              <a:ext uri="{FF2B5EF4-FFF2-40B4-BE49-F238E27FC236}">
                <a16:creationId xmlns:a16="http://schemas.microsoft.com/office/drawing/2014/main" id="{363C4BE4-4C9E-134F-8C99-77AC7A5E8458}"/>
              </a:ext>
            </a:extLst>
          </p:cNvPr>
          <p:cNvPicPr>
            <a:picLocks noChangeAspect="1"/>
          </p:cNvPicPr>
          <p:nvPr/>
        </p:nvPicPr>
        <p:blipFill>
          <a:blip r:embed="rId9"/>
          <a:stretch>
            <a:fillRect/>
          </a:stretch>
        </p:blipFill>
        <p:spPr>
          <a:xfrm>
            <a:off x="4046447" y="253756"/>
            <a:ext cx="676685" cy="676685"/>
          </a:xfrm>
          <a:prstGeom prst="rect">
            <a:avLst/>
          </a:prstGeom>
        </p:spPr>
      </p:pic>
      <p:pic>
        <p:nvPicPr>
          <p:cNvPr id="3" name="Picture 2">
            <a:extLst>
              <a:ext uri="{FF2B5EF4-FFF2-40B4-BE49-F238E27FC236}">
                <a16:creationId xmlns:a16="http://schemas.microsoft.com/office/drawing/2014/main" id="{EE74AF9D-94CA-E547-9086-C03BDD9D5A12}"/>
              </a:ext>
            </a:extLst>
          </p:cNvPr>
          <p:cNvPicPr>
            <a:picLocks noChangeAspect="1"/>
          </p:cNvPicPr>
          <p:nvPr/>
        </p:nvPicPr>
        <p:blipFill rotWithShape="1">
          <a:blip r:embed="rId10"/>
          <a:srcRect l="9028" t="19719" r="11123" b="35793"/>
          <a:stretch/>
        </p:blipFill>
        <p:spPr>
          <a:xfrm>
            <a:off x="4857650" y="1007258"/>
            <a:ext cx="1212783" cy="280642"/>
          </a:xfrm>
          <a:prstGeom prst="rect">
            <a:avLst/>
          </a:prstGeom>
        </p:spPr>
      </p:pic>
      <p:pic>
        <p:nvPicPr>
          <p:cNvPr id="5" name="Picture 4">
            <a:extLst>
              <a:ext uri="{FF2B5EF4-FFF2-40B4-BE49-F238E27FC236}">
                <a16:creationId xmlns:a16="http://schemas.microsoft.com/office/drawing/2014/main" id="{85D3587B-BBE4-794D-BD3E-F3ED3C913BDC}"/>
              </a:ext>
            </a:extLst>
          </p:cNvPr>
          <p:cNvPicPr>
            <a:picLocks noChangeAspect="1"/>
          </p:cNvPicPr>
          <p:nvPr/>
        </p:nvPicPr>
        <p:blipFill>
          <a:blip r:embed="rId11"/>
          <a:stretch>
            <a:fillRect/>
          </a:stretch>
        </p:blipFill>
        <p:spPr>
          <a:xfrm>
            <a:off x="4955446" y="383757"/>
            <a:ext cx="901646" cy="394470"/>
          </a:xfrm>
          <a:prstGeom prst="rect">
            <a:avLst/>
          </a:prstGeom>
        </p:spPr>
      </p:pic>
      <p:pic>
        <p:nvPicPr>
          <p:cNvPr id="7" name="Picture 6">
            <a:extLst>
              <a:ext uri="{FF2B5EF4-FFF2-40B4-BE49-F238E27FC236}">
                <a16:creationId xmlns:a16="http://schemas.microsoft.com/office/drawing/2014/main" id="{418BCA5D-DE56-9F48-BEB2-1A876F03D423}"/>
              </a:ext>
            </a:extLst>
          </p:cNvPr>
          <p:cNvPicPr>
            <a:picLocks noChangeAspect="1"/>
          </p:cNvPicPr>
          <p:nvPr/>
        </p:nvPicPr>
        <p:blipFill>
          <a:blip r:embed="rId12"/>
          <a:stretch>
            <a:fillRect/>
          </a:stretch>
        </p:blipFill>
        <p:spPr>
          <a:xfrm>
            <a:off x="6338297" y="119648"/>
            <a:ext cx="702478" cy="702478"/>
          </a:xfrm>
          <a:prstGeom prst="rect">
            <a:avLst/>
          </a:prstGeom>
        </p:spPr>
      </p:pic>
      <p:sp>
        <p:nvSpPr>
          <p:cNvPr id="55" name="Google Shape;221;p42">
            <a:extLst>
              <a:ext uri="{FF2B5EF4-FFF2-40B4-BE49-F238E27FC236}">
                <a16:creationId xmlns:a16="http://schemas.microsoft.com/office/drawing/2014/main" id="{94FAA274-57DD-1B41-B358-1102EB229C7A}"/>
              </a:ext>
            </a:extLst>
          </p:cNvPr>
          <p:cNvSpPr/>
          <p:nvPr/>
        </p:nvSpPr>
        <p:spPr>
          <a:xfrm>
            <a:off x="8737517" y="4219672"/>
            <a:ext cx="79500" cy="963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56" name="Google Shape;222;p42">
            <a:extLst>
              <a:ext uri="{FF2B5EF4-FFF2-40B4-BE49-F238E27FC236}">
                <a16:creationId xmlns:a16="http://schemas.microsoft.com/office/drawing/2014/main" id="{B39A07EE-5062-034F-98EC-38D9B850CD41}"/>
              </a:ext>
            </a:extLst>
          </p:cNvPr>
          <p:cNvSpPr/>
          <p:nvPr/>
        </p:nvSpPr>
        <p:spPr>
          <a:xfrm>
            <a:off x="8760176" y="2805832"/>
            <a:ext cx="31800" cy="1437900"/>
          </a:xfrm>
          <a:prstGeom prst="rect">
            <a:avLst/>
          </a:prstGeom>
          <a:solidFill>
            <a:schemeClr val="accent5"/>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57" name="Google Shape;223;p42">
            <a:extLst>
              <a:ext uri="{FF2B5EF4-FFF2-40B4-BE49-F238E27FC236}">
                <a16:creationId xmlns:a16="http://schemas.microsoft.com/office/drawing/2014/main" id="{8A0012A8-9B5B-9C40-BFA1-3762E154E948}"/>
              </a:ext>
            </a:extLst>
          </p:cNvPr>
          <p:cNvSpPr/>
          <p:nvPr/>
        </p:nvSpPr>
        <p:spPr>
          <a:xfrm>
            <a:off x="8456198" y="2172230"/>
            <a:ext cx="630652" cy="634500"/>
          </a:xfrm>
          <a:prstGeom prst="ellipse">
            <a:avLst/>
          </a:prstGeom>
          <a:solidFill>
            <a:schemeClr val="accent5"/>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58" name="Google Shape;233;p42">
            <a:extLst>
              <a:ext uri="{FF2B5EF4-FFF2-40B4-BE49-F238E27FC236}">
                <a16:creationId xmlns:a16="http://schemas.microsoft.com/office/drawing/2014/main" id="{8CB22B34-D9F3-A64A-A8F5-1E0785E92F97}"/>
              </a:ext>
            </a:extLst>
          </p:cNvPr>
          <p:cNvSpPr/>
          <p:nvPr/>
        </p:nvSpPr>
        <p:spPr>
          <a:xfrm>
            <a:off x="6616136" y="4219672"/>
            <a:ext cx="79500" cy="9630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59" name="Google Shape;234;p42">
            <a:extLst>
              <a:ext uri="{FF2B5EF4-FFF2-40B4-BE49-F238E27FC236}">
                <a16:creationId xmlns:a16="http://schemas.microsoft.com/office/drawing/2014/main" id="{1A1E0D44-3264-864B-A6B1-48D249994042}"/>
              </a:ext>
            </a:extLst>
          </p:cNvPr>
          <p:cNvSpPr/>
          <p:nvPr/>
        </p:nvSpPr>
        <p:spPr>
          <a:xfrm>
            <a:off x="6638795" y="2446020"/>
            <a:ext cx="45719" cy="1804128"/>
          </a:xfrm>
          <a:prstGeom prst="rect">
            <a:avLst/>
          </a:prstGeom>
          <a:solidFill>
            <a:schemeClr val="accent4"/>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60" name="Google Shape;235;p42">
            <a:extLst>
              <a:ext uri="{FF2B5EF4-FFF2-40B4-BE49-F238E27FC236}">
                <a16:creationId xmlns:a16="http://schemas.microsoft.com/office/drawing/2014/main" id="{DFC505F3-0239-C640-BF2D-FF472EFDA8CA}"/>
              </a:ext>
            </a:extLst>
          </p:cNvPr>
          <p:cNvSpPr/>
          <p:nvPr/>
        </p:nvSpPr>
        <p:spPr>
          <a:xfrm>
            <a:off x="6368673" y="1852410"/>
            <a:ext cx="614622" cy="634500"/>
          </a:xfrm>
          <a:prstGeom prst="ellipse">
            <a:avLst/>
          </a:prstGeom>
          <a:solidFill>
            <a:schemeClr val="accent4"/>
          </a:solidFill>
          <a:ln>
            <a:noFill/>
          </a:ln>
        </p:spPr>
        <p:txBody>
          <a:bodyPr spcFirstLastPara="1" wrap="square" lIns="34300" tIns="17150" rIns="34300" bIns="171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dirty="0">
              <a:ln>
                <a:noFill/>
              </a:ln>
              <a:solidFill>
                <a:srgbClr val="FFFFFF"/>
              </a:solidFill>
              <a:effectLst/>
              <a:uLnTx/>
              <a:uFillTx/>
              <a:latin typeface="Roboto"/>
              <a:ea typeface="Roboto"/>
              <a:cs typeface="Roboto"/>
              <a:sym typeface="Roboto"/>
            </a:endParaRPr>
          </a:p>
        </p:txBody>
      </p:sp>
      <p:sp>
        <p:nvSpPr>
          <p:cNvPr id="61" name="Google Shape;236;p42">
            <a:extLst>
              <a:ext uri="{FF2B5EF4-FFF2-40B4-BE49-F238E27FC236}">
                <a16:creationId xmlns:a16="http://schemas.microsoft.com/office/drawing/2014/main" id="{346F8B8C-9D4F-644B-9973-237BEC18942B}"/>
              </a:ext>
            </a:extLst>
          </p:cNvPr>
          <p:cNvSpPr txBox="1"/>
          <p:nvPr/>
        </p:nvSpPr>
        <p:spPr>
          <a:xfrm>
            <a:off x="8551820" y="4427951"/>
            <a:ext cx="4608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2020</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62" name="Google Shape;240;p42">
            <a:extLst>
              <a:ext uri="{FF2B5EF4-FFF2-40B4-BE49-F238E27FC236}">
                <a16:creationId xmlns:a16="http://schemas.microsoft.com/office/drawing/2014/main" id="{19E09CFC-028A-5843-8072-6A6DC47415AA}"/>
              </a:ext>
            </a:extLst>
          </p:cNvPr>
          <p:cNvSpPr txBox="1"/>
          <p:nvPr/>
        </p:nvSpPr>
        <p:spPr>
          <a:xfrm>
            <a:off x="6452363" y="4427951"/>
            <a:ext cx="417300" cy="257700"/>
          </a:xfrm>
          <a:prstGeom prst="rect">
            <a:avLst/>
          </a:prstGeom>
          <a:noFill/>
          <a:ln>
            <a:noFill/>
          </a:ln>
        </p:spPr>
        <p:txBody>
          <a:bodyPr spcFirstLastPara="1" wrap="square" lIns="34300" tIns="17150" rIns="34300" bIns="171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1" i="0" u="none" strike="noStrike" kern="0" cap="none" spc="0" normalizeH="0" baseline="0" noProof="0">
                <a:ln>
                  <a:noFill/>
                </a:ln>
                <a:solidFill>
                  <a:srgbClr val="445469"/>
                </a:solidFill>
                <a:effectLst/>
                <a:uLnTx/>
                <a:uFillTx/>
                <a:latin typeface="Lato"/>
                <a:ea typeface="Lato"/>
                <a:cs typeface="Lato"/>
                <a:sym typeface="Lato"/>
              </a:rPr>
              <a:t>2019</a:t>
            </a:r>
            <a:endParaRPr kumimoji="0" sz="1000" b="1"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63" name="Google Shape;242;p42">
            <a:extLst>
              <a:ext uri="{FF2B5EF4-FFF2-40B4-BE49-F238E27FC236}">
                <a16:creationId xmlns:a16="http://schemas.microsoft.com/office/drawing/2014/main" id="{3007FB1A-EB29-CB4E-B207-020929E2B29E}"/>
              </a:ext>
            </a:extLst>
          </p:cNvPr>
          <p:cNvSpPr/>
          <p:nvPr/>
        </p:nvSpPr>
        <p:spPr>
          <a:xfrm>
            <a:off x="8631948" y="2335048"/>
            <a:ext cx="273600" cy="330900"/>
          </a:xfrm>
          <a:custGeom>
            <a:avLst/>
            <a:gdLst/>
            <a:ahLst/>
            <a:cxnLst/>
            <a:rect l="l" t="t" r="r" b="b"/>
            <a:pathLst>
              <a:path w="120000" h="120000" extrusionOk="0">
                <a:moveTo>
                  <a:pt x="65457" y="57272"/>
                </a:moveTo>
                <a:cubicBezTo>
                  <a:pt x="66965" y="57272"/>
                  <a:pt x="68183" y="56055"/>
                  <a:pt x="68183" y="54544"/>
                </a:cubicBezTo>
                <a:cubicBezTo>
                  <a:pt x="68183" y="53038"/>
                  <a:pt x="66965" y="51816"/>
                  <a:pt x="65457" y="51816"/>
                </a:cubicBezTo>
                <a:cubicBezTo>
                  <a:pt x="63949" y="51816"/>
                  <a:pt x="62725" y="53038"/>
                  <a:pt x="62725" y="54544"/>
                </a:cubicBezTo>
                <a:cubicBezTo>
                  <a:pt x="62725" y="56055"/>
                  <a:pt x="63949" y="57272"/>
                  <a:pt x="65457" y="57272"/>
                </a:cubicBezTo>
                <a:moveTo>
                  <a:pt x="90019" y="27272"/>
                </a:moveTo>
                <a:cubicBezTo>
                  <a:pt x="91528" y="27272"/>
                  <a:pt x="92745" y="28494"/>
                  <a:pt x="92745" y="30000"/>
                </a:cubicBezTo>
                <a:cubicBezTo>
                  <a:pt x="92745" y="31511"/>
                  <a:pt x="91528" y="32727"/>
                  <a:pt x="90019" y="32727"/>
                </a:cubicBezTo>
                <a:cubicBezTo>
                  <a:pt x="88511" y="32727"/>
                  <a:pt x="87288" y="31511"/>
                  <a:pt x="87288" y="30000"/>
                </a:cubicBezTo>
                <a:cubicBezTo>
                  <a:pt x="87288" y="28494"/>
                  <a:pt x="88511" y="27272"/>
                  <a:pt x="90019" y="27272"/>
                </a:cubicBezTo>
                <a:moveTo>
                  <a:pt x="90019" y="38183"/>
                </a:moveTo>
                <a:cubicBezTo>
                  <a:pt x="94538" y="38183"/>
                  <a:pt x="98203" y="34516"/>
                  <a:pt x="98203" y="30000"/>
                </a:cubicBezTo>
                <a:cubicBezTo>
                  <a:pt x="98203" y="25483"/>
                  <a:pt x="94538" y="21822"/>
                  <a:pt x="90019" y="21822"/>
                </a:cubicBezTo>
                <a:cubicBezTo>
                  <a:pt x="85495" y="21822"/>
                  <a:pt x="81830" y="25483"/>
                  <a:pt x="81830" y="30000"/>
                </a:cubicBezTo>
                <a:cubicBezTo>
                  <a:pt x="81830" y="34516"/>
                  <a:pt x="85495" y="38183"/>
                  <a:pt x="90019" y="38183"/>
                </a:cubicBezTo>
                <a:moveTo>
                  <a:pt x="73646" y="65455"/>
                </a:moveTo>
                <a:cubicBezTo>
                  <a:pt x="75155" y="65455"/>
                  <a:pt x="76372" y="64233"/>
                  <a:pt x="76372" y="62727"/>
                </a:cubicBezTo>
                <a:cubicBezTo>
                  <a:pt x="76372" y="61222"/>
                  <a:pt x="75155" y="60000"/>
                  <a:pt x="73646" y="60000"/>
                </a:cubicBezTo>
                <a:cubicBezTo>
                  <a:pt x="72133" y="60000"/>
                  <a:pt x="70915" y="61222"/>
                  <a:pt x="70915" y="62727"/>
                </a:cubicBezTo>
                <a:cubicBezTo>
                  <a:pt x="70915" y="64233"/>
                  <a:pt x="72133" y="65455"/>
                  <a:pt x="73646" y="65455"/>
                </a:cubicBezTo>
                <a:moveTo>
                  <a:pt x="57268" y="43638"/>
                </a:moveTo>
                <a:cubicBezTo>
                  <a:pt x="55760" y="43638"/>
                  <a:pt x="54542" y="44855"/>
                  <a:pt x="54542" y="46366"/>
                </a:cubicBezTo>
                <a:cubicBezTo>
                  <a:pt x="54542" y="47872"/>
                  <a:pt x="55760" y="49088"/>
                  <a:pt x="57268" y="49088"/>
                </a:cubicBezTo>
                <a:cubicBezTo>
                  <a:pt x="58776" y="49088"/>
                  <a:pt x="59999" y="47872"/>
                  <a:pt x="59999" y="46366"/>
                </a:cubicBezTo>
                <a:cubicBezTo>
                  <a:pt x="59999" y="44855"/>
                  <a:pt x="58776" y="43638"/>
                  <a:pt x="57268" y="43638"/>
                </a:cubicBezTo>
                <a:moveTo>
                  <a:pt x="9777" y="110233"/>
                </a:moveTo>
                <a:lnTo>
                  <a:pt x="19639" y="85511"/>
                </a:lnTo>
                <a:cubicBezTo>
                  <a:pt x="20965" y="87966"/>
                  <a:pt x="22610" y="90294"/>
                  <a:pt x="24539" y="92455"/>
                </a:cubicBezTo>
                <a:cubicBezTo>
                  <a:pt x="27453" y="95722"/>
                  <a:pt x="30833" y="98394"/>
                  <a:pt x="34493" y="100377"/>
                </a:cubicBezTo>
                <a:cubicBezTo>
                  <a:pt x="34493" y="100377"/>
                  <a:pt x="9777" y="110233"/>
                  <a:pt x="9777" y="110233"/>
                </a:cubicBezTo>
                <a:close/>
                <a:moveTo>
                  <a:pt x="21153" y="67000"/>
                </a:moveTo>
                <a:lnTo>
                  <a:pt x="0" y="120000"/>
                </a:lnTo>
                <a:lnTo>
                  <a:pt x="53034" y="98861"/>
                </a:lnTo>
                <a:cubicBezTo>
                  <a:pt x="52089" y="98972"/>
                  <a:pt x="51144" y="99022"/>
                  <a:pt x="50205" y="99022"/>
                </a:cubicBezTo>
                <a:cubicBezTo>
                  <a:pt x="33980" y="99022"/>
                  <a:pt x="19286" y="83344"/>
                  <a:pt x="21153" y="67000"/>
                </a:cubicBezTo>
                <a:moveTo>
                  <a:pt x="91710" y="59205"/>
                </a:moveTo>
                <a:cubicBezTo>
                  <a:pt x="90628" y="60283"/>
                  <a:pt x="88932" y="62061"/>
                  <a:pt x="86958" y="64122"/>
                </a:cubicBezTo>
                <a:cubicBezTo>
                  <a:pt x="83441" y="67800"/>
                  <a:pt x="78034" y="73450"/>
                  <a:pt x="74819" y="76405"/>
                </a:cubicBezTo>
                <a:lnTo>
                  <a:pt x="43621" y="45227"/>
                </a:lnTo>
                <a:cubicBezTo>
                  <a:pt x="46580" y="42016"/>
                  <a:pt x="52237" y="36611"/>
                  <a:pt x="55913" y="33100"/>
                </a:cubicBezTo>
                <a:cubicBezTo>
                  <a:pt x="57979" y="31127"/>
                  <a:pt x="59755" y="29433"/>
                  <a:pt x="60836" y="28350"/>
                </a:cubicBezTo>
                <a:cubicBezTo>
                  <a:pt x="75598" y="13594"/>
                  <a:pt x="103979" y="5516"/>
                  <a:pt x="114593" y="5455"/>
                </a:cubicBezTo>
                <a:cubicBezTo>
                  <a:pt x="114570" y="14288"/>
                  <a:pt x="107127" y="43800"/>
                  <a:pt x="91710" y="59205"/>
                </a:cubicBezTo>
                <a:moveTo>
                  <a:pt x="71006" y="80905"/>
                </a:moveTo>
                <a:cubicBezTo>
                  <a:pt x="69014" y="88183"/>
                  <a:pt x="66385" y="94844"/>
                  <a:pt x="63477" y="100194"/>
                </a:cubicBezTo>
                <a:cubicBezTo>
                  <a:pt x="62276" y="96966"/>
                  <a:pt x="60563" y="93322"/>
                  <a:pt x="58127" y="89500"/>
                </a:cubicBezTo>
                <a:cubicBezTo>
                  <a:pt x="57108" y="87905"/>
                  <a:pt x="55361" y="86977"/>
                  <a:pt x="53523" y="86977"/>
                </a:cubicBezTo>
                <a:cubicBezTo>
                  <a:pt x="53091" y="86977"/>
                  <a:pt x="52652" y="87027"/>
                  <a:pt x="52220" y="87133"/>
                </a:cubicBezTo>
                <a:cubicBezTo>
                  <a:pt x="51161" y="87394"/>
                  <a:pt x="50074" y="87527"/>
                  <a:pt x="48999" y="87527"/>
                </a:cubicBezTo>
                <a:cubicBezTo>
                  <a:pt x="44987" y="87527"/>
                  <a:pt x="41071" y="85733"/>
                  <a:pt x="37679" y="82344"/>
                </a:cubicBezTo>
                <a:cubicBezTo>
                  <a:pt x="33354" y="78022"/>
                  <a:pt x="31647" y="72855"/>
                  <a:pt x="32888" y="67811"/>
                </a:cubicBezTo>
                <a:cubicBezTo>
                  <a:pt x="33445" y="65538"/>
                  <a:pt x="32489" y="63166"/>
                  <a:pt x="30520" y="61911"/>
                </a:cubicBezTo>
                <a:cubicBezTo>
                  <a:pt x="26690" y="59477"/>
                  <a:pt x="23048" y="57766"/>
                  <a:pt x="19815" y="56572"/>
                </a:cubicBezTo>
                <a:cubicBezTo>
                  <a:pt x="25171" y="53655"/>
                  <a:pt x="31835" y="51033"/>
                  <a:pt x="39119" y="49038"/>
                </a:cubicBezTo>
                <a:cubicBezTo>
                  <a:pt x="39267" y="49000"/>
                  <a:pt x="39387" y="48905"/>
                  <a:pt x="39529" y="48850"/>
                </a:cubicBezTo>
                <a:lnTo>
                  <a:pt x="71194" y="80500"/>
                </a:lnTo>
                <a:cubicBezTo>
                  <a:pt x="71142" y="80638"/>
                  <a:pt x="71046" y="80755"/>
                  <a:pt x="71006" y="80905"/>
                </a:cubicBezTo>
                <a:moveTo>
                  <a:pt x="119066" y="927"/>
                </a:moveTo>
                <a:cubicBezTo>
                  <a:pt x="118446" y="305"/>
                  <a:pt x="116921" y="0"/>
                  <a:pt x="114713" y="0"/>
                </a:cubicBezTo>
                <a:cubicBezTo>
                  <a:pt x="103183" y="0"/>
                  <a:pt x="73083" y="8394"/>
                  <a:pt x="56978" y="24494"/>
                </a:cubicBezTo>
                <a:cubicBezTo>
                  <a:pt x="53182" y="28288"/>
                  <a:pt x="40599" y="39861"/>
                  <a:pt x="37679" y="43777"/>
                </a:cubicBezTo>
                <a:cubicBezTo>
                  <a:pt x="28232" y="46366"/>
                  <a:pt x="14477" y="51538"/>
                  <a:pt x="6806" y="59205"/>
                </a:cubicBezTo>
                <a:cubicBezTo>
                  <a:pt x="6806" y="59205"/>
                  <a:pt x="16168" y="59238"/>
                  <a:pt x="27589" y="66511"/>
                </a:cubicBezTo>
                <a:cubicBezTo>
                  <a:pt x="25928" y="73277"/>
                  <a:pt x="28033" y="80416"/>
                  <a:pt x="33821" y="86200"/>
                </a:cubicBezTo>
                <a:cubicBezTo>
                  <a:pt x="38328" y="90705"/>
                  <a:pt x="43661" y="92983"/>
                  <a:pt x="48999" y="92983"/>
                </a:cubicBezTo>
                <a:cubicBezTo>
                  <a:pt x="50513" y="92983"/>
                  <a:pt x="52026" y="92800"/>
                  <a:pt x="53523" y="92427"/>
                </a:cubicBezTo>
                <a:cubicBezTo>
                  <a:pt x="60796" y="103844"/>
                  <a:pt x="60836" y="113200"/>
                  <a:pt x="60836" y="113200"/>
                </a:cubicBezTo>
                <a:cubicBezTo>
                  <a:pt x="68508" y="105533"/>
                  <a:pt x="73686" y="91783"/>
                  <a:pt x="76270" y="82344"/>
                </a:cubicBezTo>
                <a:cubicBezTo>
                  <a:pt x="80191" y="79427"/>
                  <a:pt x="91772" y="66855"/>
                  <a:pt x="95568" y="63061"/>
                </a:cubicBezTo>
                <a:cubicBezTo>
                  <a:pt x="114752" y="43888"/>
                  <a:pt x="122925" y="4783"/>
                  <a:pt x="119066" y="927"/>
                </a:cubicBezTo>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64" name="Google Shape;244;p42">
            <a:extLst>
              <a:ext uri="{FF2B5EF4-FFF2-40B4-BE49-F238E27FC236}">
                <a16:creationId xmlns:a16="http://schemas.microsoft.com/office/drawing/2014/main" id="{66193F6B-A373-6A42-B931-16C73D8FA017}"/>
              </a:ext>
            </a:extLst>
          </p:cNvPr>
          <p:cNvSpPr/>
          <p:nvPr/>
        </p:nvSpPr>
        <p:spPr>
          <a:xfrm>
            <a:off x="6533617" y="2050120"/>
            <a:ext cx="273900" cy="330900"/>
          </a:xfrm>
          <a:custGeom>
            <a:avLst/>
            <a:gdLst/>
            <a:ahLst/>
            <a:cxnLst/>
            <a:rect l="l" t="t" r="r" b="b"/>
            <a:pathLst>
              <a:path w="120000" h="120000" extrusionOk="0">
                <a:moveTo>
                  <a:pt x="67466" y="101855"/>
                </a:moveTo>
                <a:lnTo>
                  <a:pt x="86572" y="38183"/>
                </a:lnTo>
                <a:lnTo>
                  <a:pt x="112044" y="38183"/>
                </a:lnTo>
                <a:cubicBezTo>
                  <a:pt x="112044" y="38183"/>
                  <a:pt x="67466" y="101855"/>
                  <a:pt x="67466" y="101855"/>
                </a:cubicBezTo>
                <a:close/>
                <a:moveTo>
                  <a:pt x="60000" y="107794"/>
                </a:moveTo>
                <a:lnTo>
                  <a:pt x="39116" y="38183"/>
                </a:lnTo>
                <a:lnTo>
                  <a:pt x="80883" y="38183"/>
                </a:lnTo>
                <a:cubicBezTo>
                  <a:pt x="80883" y="38183"/>
                  <a:pt x="60000" y="107794"/>
                  <a:pt x="60000" y="107794"/>
                </a:cubicBezTo>
                <a:close/>
                <a:moveTo>
                  <a:pt x="7955" y="38183"/>
                </a:moveTo>
                <a:lnTo>
                  <a:pt x="33427" y="38183"/>
                </a:lnTo>
                <a:lnTo>
                  <a:pt x="52533" y="101855"/>
                </a:lnTo>
                <a:cubicBezTo>
                  <a:pt x="52533" y="101855"/>
                  <a:pt x="7955" y="38183"/>
                  <a:pt x="7955" y="38183"/>
                </a:cubicBezTo>
                <a:close/>
                <a:moveTo>
                  <a:pt x="36544" y="5455"/>
                </a:moveTo>
                <a:lnTo>
                  <a:pt x="47422" y="5455"/>
                </a:lnTo>
                <a:lnTo>
                  <a:pt x="33788" y="32727"/>
                </a:lnTo>
                <a:lnTo>
                  <a:pt x="9272" y="32727"/>
                </a:lnTo>
                <a:cubicBezTo>
                  <a:pt x="9272" y="32727"/>
                  <a:pt x="36544" y="5455"/>
                  <a:pt x="36544" y="5455"/>
                </a:cubicBezTo>
                <a:close/>
                <a:moveTo>
                  <a:pt x="66516" y="5455"/>
                </a:moveTo>
                <a:lnTo>
                  <a:pt x="80150" y="32727"/>
                </a:lnTo>
                <a:lnTo>
                  <a:pt x="39850" y="32727"/>
                </a:lnTo>
                <a:lnTo>
                  <a:pt x="53483" y="5455"/>
                </a:lnTo>
                <a:cubicBezTo>
                  <a:pt x="53483" y="5455"/>
                  <a:pt x="66516" y="5455"/>
                  <a:pt x="66516" y="5455"/>
                </a:cubicBezTo>
                <a:close/>
                <a:moveTo>
                  <a:pt x="83455" y="5455"/>
                </a:moveTo>
                <a:lnTo>
                  <a:pt x="110727" y="32727"/>
                </a:lnTo>
                <a:lnTo>
                  <a:pt x="86211" y="32727"/>
                </a:lnTo>
                <a:lnTo>
                  <a:pt x="72577" y="5455"/>
                </a:lnTo>
                <a:cubicBezTo>
                  <a:pt x="72577" y="5455"/>
                  <a:pt x="83455" y="5455"/>
                  <a:pt x="83455" y="5455"/>
                </a:cubicBezTo>
                <a:close/>
                <a:moveTo>
                  <a:pt x="120000" y="35455"/>
                </a:moveTo>
                <a:cubicBezTo>
                  <a:pt x="120000" y="34844"/>
                  <a:pt x="119761" y="34305"/>
                  <a:pt x="119416" y="33850"/>
                </a:cubicBezTo>
                <a:lnTo>
                  <a:pt x="119455" y="33822"/>
                </a:lnTo>
                <a:lnTo>
                  <a:pt x="119283" y="33650"/>
                </a:lnTo>
                <a:cubicBezTo>
                  <a:pt x="119216" y="33577"/>
                  <a:pt x="119155" y="33511"/>
                  <a:pt x="119077" y="33444"/>
                </a:cubicBezTo>
                <a:lnTo>
                  <a:pt x="86727" y="1094"/>
                </a:lnTo>
                <a:lnTo>
                  <a:pt x="86688" y="1116"/>
                </a:lnTo>
                <a:cubicBezTo>
                  <a:pt x="86188" y="455"/>
                  <a:pt x="85438" y="0"/>
                  <a:pt x="84544" y="0"/>
                </a:cubicBezTo>
                <a:lnTo>
                  <a:pt x="35455" y="0"/>
                </a:lnTo>
                <a:cubicBezTo>
                  <a:pt x="34561" y="0"/>
                  <a:pt x="33811" y="455"/>
                  <a:pt x="33311" y="1116"/>
                </a:cubicBezTo>
                <a:lnTo>
                  <a:pt x="33272" y="1094"/>
                </a:lnTo>
                <a:lnTo>
                  <a:pt x="922" y="33444"/>
                </a:lnTo>
                <a:cubicBezTo>
                  <a:pt x="844" y="33511"/>
                  <a:pt x="783" y="33577"/>
                  <a:pt x="716" y="33650"/>
                </a:cubicBezTo>
                <a:lnTo>
                  <a:pt x="544" y="33822"/>
                </a:lnTo>
                <a:lnTo>
                  <a:pt x="583" y="33850"/>
                </a:lnTo>
                <a:cubicBezTo>
                  <a:pt x="238" y="34305"/>
                  <a:pt x="0" y="34844"/>
                  <a:pt x="0" y="35455"/>
                </a:cubicBezTo>
                <a:cubicBezTo>
                  <a:pt x="0" y="36105"/>
                  <a:pt x="255" y="36677"/>
                  <a:pt x="638" y="37144"/>
                </a:cubicBezTo>
                <a:lnTo>
                  <a:pt x="605" y="37166"/>
                </a:lnTo>
                <a:lnTo>
                  <a:pt x="57877" y="118988"/>
                </a:lnTo>
                <a:lnTo>
                  <a:pt x="57911" y="118961"/>
                </a:lnTo>
                <a:cubicBezTo>
                  <a:pt x="58411" y="119583"/>
                  <a:pt x="59144" y="120000"/>
                  <a:pt x="60000" y="120000"/>
                </a:cubicBezTo>
                <a:cubicBezTo>
                  <a:pt x="60855" y="120000"/>
                  <a:pt x="61588" y="119583"/>
                  <a:pt x="62088" y="118961"/>
                </a:cubicBezTo>
                <a:lnTo>
                  <a:pt x="62122" y="118988"/>
                </a:lnTo>
                <a:lnTo>
                  <a:pt x="119394" y="37166"/>
                </a:lnTo>
                <a:lnTo>
                  <a:pt x="119361" y="37144"/>
                </a:lnTo>
                <a:cubicBezTo>
                  <a:pt x="119738" y="36677"/>
                  <a:pt x="120000" y="36105"/>
                  <a:pt x="120000" y="35455"/>
                </a:cubicBezTo>
              </a:path>
            </a:pathLst>
          </a:custGeom>
          <a:solidFill>
            <a:schemeClr val="lt1"/>
          </a:solidFill>
          <a:ln>
            <a:noFill/>
          </a:ln>
        </p:spPr>
        <p:txBody>
          <a:bodyPr spcFirstLastPara="1" wrap="square" lIns="14275" tIns="14275" rIns="14275" bIns="142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00" b="0" i="0" u="none" strike="noStrike" kern="0" cap="none" spc="0" normalizeH="0" baseline="0" noProof="0" dirty="0">
              <a:ln>
                <a:noFill/>
              </a:ln>
              <a:solidFill>
                <a:srgbClr val="445469"/>
              </a:solidFill>
              <a:effectLst/>
              <a:uLnTx/>
              <a:uFillTx/>
              <a:latin typeface="Lato"/>
              <a:ea typeface="Lato"/>
              <a:cs typeface="Lato"/>
              <a:sym typeface="Lato"/>
            </a:endParaRPr>
          </a:p>
        </p:txBody>
      </p:sp>
      <p:sp>
        <p:nvSpPr>
          <p:cNvPr id="65" name="Google Shape;250;p42">
            <a:extLst>
              <a:ext uri="{FF2B5EF4-FFF2-40B4-BE49-F238E27FC236}">
                <a16:creationId xmlns:a16="http://schemas.microsoft.com/office/drawing/2014/main" id="{AB1807C7-6C6C-B142-8D80-6EC017EB9D1C}"/>
              </a:ext>
            </a:extLst>
          </p:cNvPr>
          <p:cNvSpPr txBox="1"/>
          <p:nvPr/>
        </p:nvSpPr>
        <p:spPr>
          <a:xfrm>
            <a:off x="6712686" y="3451569"/>
            <a:ext cx="1778100" cy="652800"/>
          </a:xfrm>
          <a:prstGeom prst="rect">
            <a:avLst/>
          </a:prstGeom>
          <a:noFill/>
          <a:ln>
            <a:noFill/>
          </a:ln>
        </p:spPr>
        <p:txBody>
          <a:bodyPr spcFirstLastPara="1" wrap="square" lIns="81575" tIns="40775" rIns="81575" bIns="40775" anchor="t" anchorCtr="0">
            <a:noAutofit/>
          </a:bodyPr>
          <a:lstStyle/>
          <a:p>
            <a:pPr marL="0" marR="0" lvl="0" indent="0" algn="l" defTabSz="914400" rtl="0" eaLnBrk="1" fontAlgn="auto" latinLnBrk="0" hangingPunct="1">
              <a:lnSpc>
                <a:spcPct val="100000"/>
              </a:lnSpc>
              <a:spcBef>
                <a:spcPts val="0"/>
              </a:spcBef>
              <a:spcAft>
                <a:spcPts val="0"/>
              </a:spcAft>
              <a:buClr>
                <a:srgbClr val="445469"/>
              </a:buClr>
              <a:buSzPts val="900"/>
              <a:buFont typeface="Arial"/>
              <a:buNone/>
              <a:tabLst/>
              <a:defRPr/>
            </a:pPr>
            <a:r>
              <a:rPr kumimoji="0" lang="en" sz="1200" b="0" i="0" u="none" strike="noStrike" kern="0" cap="none" spc="0" normalizeH="0" baseline="0" noProof="0">
                <a:ln>
                  <a:noFill/>
                </a:ln>
                <a:solidFill>
                  <a:srgbClr val="445469"/>
                </a:solidFill>
                <a:effectLst/>
                <a:uLnTx/>
                <a:uFillTx/>
                <a:latin typeface="Lato Light"/>
                <a:ea typeface="Lato Light"/>
                <a:cs typeface="Lato Light"/>
                <a:sym typeface="Lato Light"/>
              </a:rPr>
              <a:t>Workshops/primers extend the DCN mission reaching over 150.</a:t>
            </a:r>
            <a:endParaRPr kumimoji="0" sz="1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68333"/>
              </a:lnSpc>
              <a:spcBef>
                <a:spcPts val="0"/>
              </a:spcBef>
              <a:spcAft>
                <a:spcPts val="0"/>
              </a:spcAft>
              <a:buClr>
                <a:srgbClr val="445469"/>
              </a:buClr>
              <a:buSzPts val="900"/>
              <a:buFont typeface="Arial"/>
              <a:buNone/>
              <a:tabLst/>
              <a:defRPr/>
            </a:pPr>
            <a:endParaRPr kumimoji="0" sz="900" b="0" i="0" u="none" strike="noStrike" kern="0" cap="none" spc="0" normalizeH="0" baseline="0" noProof="0" dirty="0">
              <a:ln>
                <a:noFill/>
              </a:ln>
              <a:solidFill>
                <a:srgbClr val="445469"/>
              </a:solidFill>
              <a:effectLst/>
              <a:uLnTx/>
              <a:uFillTx/>
              <a:latin typeface="Lato Light"/>
              <a:ea typeface="Lato Light"/>
              <a:cs typeface="Lato Light"/>
              <a:sym typeface="Lato Light"/>
            </a:endParaRPr>
          </a:p>
        </p:txBody>
      </p:sp>
      <p:sp>
        <p:nvSpPr>
          <p:cNvPr id="66" name="Google Shape;251;p42">
            <a:extLst>
              <a:ext uri="{FF2B5EF4-FFF2-40B4-BE49-F238E27FC236}">
                <a16:creationId xmlns:a16="http://schemas.microsoft.com/office/drawing/2014/main" id="{55ECA171-72F3-A442-89AB-56D9EF6DA8F4}"/>
              </a:ext>
            </a:extLst>
          </p:cNvPr>
          <p:cNvSpPr txBox="1"/>
          <p:nvPr/>
        </p:nvSpPr>
        <p:spPr>
          <a:xfrm>
            <a:off x="6769147" y="3131633"/>
            <a:ext cx="818748" cy="306600"/>
          </a:xfrm>
          <a:prstGeom prst="rect">
            <a:avLst/>
          </a:prstGeom>
          <a:noFill/>
          <a:ln>
            <a:noFill/>
          </a:ln>
        </p:spPr>
        <p:txBody>
          <a:bodyPr spcFirstLastPara="1" wrap="square" lIns="34300" tIns="17150" rIns="34300" bIns="171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1" i="0" u="none" strike="noStrike" kern="0" cap="none" spc="0" normalizeH="0" baseline="0" noProof="0" dirty="0">
                <a:ln>
                  <a:noFill/>
                </a:ln>
                <a:solidFill>
                  <a:srgbClr val="445469"/>
                </a:solidFill>
                <a:effectLst/>
                <a:uLnTx/>
                <a:uFillTx/>
                <a:latin typeface="Lato Black"/>
                <a:ea typeface="Lato Black"/>
                <a:cs typeface="Lato Black"/>
                <a:sym typeface="Lato Black"/>
              </a:rPr>
              <a:t>Education</a:t>
            </a:r>
            <a:endParaRPr kumimoji="0" sz="1200" b="1" i="0" u="none" strike="noStrike" kern="0" cap="none" spc="0" normalizeH="0" baseline="0" noProof="0" dirty="0">
              <a:ln>
                <a:noFill/>
              </a:ln>
              <a:solidFill>
                <a:srgbClr val="445469"/>
              </a:solidFill>
              <a:effectLst/>
              <a:uLnTx/>
              <a:uFillTx/>
              <a:latin typeface="Lato Black"/>
              <a:ea typeface="Lato Black"/>
              <a:cs typeface="Lato Black"/>
              <a:sym typeface="Lato Black"/>
            </a:endParaRPr>
          </a:p>
        </p:txBody>
      </p:sp>
      <p:sp>
        <p:nvSpPr>
          <p:cNvPr id="67" name="Google Shape;257;p42">
            <a:extLst>
              <a:ext uri="{FF2B5EF4-FFF2-40B4-BE49-F238E27FC236}">
                <a16:creationId xmlns:a16="http://schemas.microsoft.com/office/drawing/2014/main" id="{9B4DCC32-FB2C-8849-BD68-5A991F704736}"/>
              </a:ext>
            </a:extLst>
          </p:cNvPr>
          <p:cNvSpPr/>
          <p:nvPr/>
        </p:nvSpPr>
        <p:spPr>
          <a:xfrm>
            <a:off x="7630175" y="4751575"/>
            <a:ext cx="1513825" cy="2577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000000"/>
                </a:solidFill>
                <a:effectLst/>
                <a:uLnTx/>
                <a:uFillTx/>
                <a:latin typeface="Arial"/>
                <a:cs typeface="Arial"/>
                <a:sym typeface="Arial"/>
              </a:rPr>
              <a:t>10 Members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8" name="Google Shape;260;p42">
            <a:extLst>
              <a:ext uri="{FF2B5EF4-FFF2-40B4-BE49-F238E27FC236}">
                <a16:creationId xmlns:a16="http://schemas.microsoft.com/office/drawing/2014/main" id="{02839222-F90B-334A-A3D2-AE82AACAF443}"/>
              </a:ext>
            </a:extLst>
          </p:cNvPr>
          <p:cNvPicPr preferRelativeResize="0"/>
          <p:nvPr/>
        </p:nvPicPr>
        <p:blipFill rotWithShape="1">
          <a:blip r:embed="rId13">
            <a:alphaModFix/>
          </a:blip>
          <a:srcRect t="35079" b="35010"/>
          <a:stretch/>
        </p:blipFill>
        <p:spPr>
          <a:xfrm>
            <a:off x="6754651" y="2605831"/>
            <a:ext cx="916975" cy="411400"/>
          </a:xfrm>
          <a:prstGeom prst="rect">
            <a:avLst/>
          </a:prstGeom>
          <a:noFill/>
          <a:ln>
            <a:noFill/>
          </a:ln>
        </p:spPr>
      </p:pic>
      <p:pic>
        <p:nvPicPr>
          <p:cNvPr id="69" name="Picture 68">
            <a:extLst>
              <a:ext uri="{FF2B5EF4-FFF2-40B4-BE49-F238E27FC236}">
                <a16:creationId xmlns:a16="http://schemas.microsoft.com/office/drawing/2014/main" id="{73289D70-8426-C345-A581-A69A5B4BF403}"/>
              </a:ext>
            </a:extLst>
          </p:cNvPr>
          <p:cNvPicPr>
            <a:picLocks noChangeAspect="1"/>
          </p:cNvPicPr>
          <p:nvPr/>
        </p:nvPicPr>
        <p:blipFill rotWithShape="1">
          <a:blip r:embed="rId14"/>
          <a:srcRect t="-1" b="33970"/>
          <a:stretch/>
        </p:blipFill>
        <p:spPr>
          <a:xfrm>
            <a:off x="7521981" y="405937"/>
            <a:ext cx="1215536" cy="356722"/>
          </a:xfrm>
          <a:prstGeom prst="rect">
            <a:avLst/>
          </a:prstGeom>
        </p:spPr>
      </p:pic>
      <p:pic>
        <p:nvPicPr>
          <p:cNvPr id="9" name="Picture 8">
            <a:extLst>
              <a:ext uri="{FF2B5EF4-FFF2-40B4-BE49-F238E27FC236}">
                <a16:creationId xmlns:a16="http://schemas.microsoft.com/office/drawing/2014/main" id="{26F407FD-5EFE-5444-98A6-1A87E7B8E170}"/>
              </a:ext>
            </a:extLst>
          </p:cNvPr>
          <p:cNvPicPr>
            <a:picLocks noChangeAspect="1"/>
          </p:cNvPicPr>
          <p:nvPr/>
        </p:nvPicPr>
        <p:blipFill>
          <a:blip r:embed="rId15"/>
          <a:stretch>
            <a:fillRect/>
          </a:stretch>
        </p:blipFill>
        <p:spPr>
          <a:xfrm>
            <a:off x="7980216" y="1130690"/>
            <a:ext cx="475982" cy="669901"/>
          </a:xfrm>
          <a:prstGeom prst="rect">
            <a:avLst/>
          </a:prstGeom>
        </p:spPr>
      </p:pic>
    </p:spTree>
    <p:extLst>
      <p:ext uri="{BB962C8B-B14F-4D97-AF65-F5344CB8AC3E}">
        <p14:creationId xmlns:p14="http://schemas.microsoft.com/office/powerpoint/2010/main" val="1007441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4"/>
          <p:cNvPicPr preferRelativeResize="0"/>
          <p:nvPr/>
        </p:nvPicPr>
        <p:blipFill>
          <a:blip r:embed="rId3">
            <a:alphaModFix/>
          </a:blip>
          <a:stretch>
            <a:fillRect/>
          </a:stretch>
        </p:blipFill>
        <p:spPr>
          <a:xfrm>
            <a:off x="294825" y="98313"/>
            <a:ext cx="2286000" cy="1133475"/>
          </a:xfrm>
          <a:prstGeom prst="rect">
            <a:avLst/>
          </a:prstGeom>
          <a:noFill/>
          <a:ln>
            <a:noFill/>
          </a:ln>
        </p:spPr>
      </p:pic>
      <p:pic>
        <p:nvPicPr>
          <p:cNvPr id="272" name="Google Shape;272;p44"/>
          <p:cNvPicPr preferRelativeResize="0"/>
          <p:nvPr/>
        </p:nvPicPr>
        <p:blipFill>
          <a:blip r:embed="rId4">
            <a:alphaModFix/>
          </a:blip>
          <a:stretch>
            <a:fillRect/>
          </a:stretch>
        </p:blipFill>
        <p:spPr>
          <a:xfrm>
            <a:off x="623050" y="1294259"/>
            <a:ext cx="5310151" cy="3190676"/>
          </a:xfrm>
          <a:prstGeom prst="rect">
            <a:avLst/>
          </a:prstGeom>
          <a:noFill/>
          <a:ln>
            <a:noFill/>
          </a:ln>
        </p:spPr>
      </p:pic>
      <p:sp>
        <p:nvSpPr>
          <p:cNvPr id="278" name="Google Shape;278;p44"/>
          <p:cNvSpPr txBox="1"/>
          <p:nvPr/>
        </p:nvSpPr>
        <p:spPr>
          <a:xfrm>
            <a:off x="0" y="4711250"/>
            <a:ext cx="6546600" cy="396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Arial"/>
                <a:cs typeface="Arial"/>
                <a:sym typeface="Arial"/>
              </a:rPr>
              <a:t>https://datacurationnetwork.org</a:t>
            </a:r>
            <a:endParaRPr kumimoji="0" sz="12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128275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05"/>
        <p:cNvGrpSpPr/>
        <p:nvPr/>
      </p:nvGrpSpPr>
      <p:grpSpPr>
        <a:xfrm>
          <a:off x="0" y="0"/>
          <a:ext cx="0" cy="0"/>
          <a:chOff x="0" y="0"/>
          <a:chExt cx="0" cy="0"/>
        </a:xfrm>
      </p:grpSpPr>
      <p:sp>
        <p:nvSpPr>
          <p:cNvPr id="3" name="Text Placeholder 2">
            <a:extLst>
              <a:ext uri="{FF2B5EF4-FFF2-40B4-BE49-F238E27FC236}">
                <a16:creationId xmlns:a16="http://schemas.microsoft.com/office/drawing/2014/main" id="{03240055-3294-4F6C-886B-86400AAD959C}"/>
              </a:ext>
            </a:extLst>
          </p:cNvPr>
          <p:cNvSpPr>
            <a:spLocks noGrp="1"/>
          </p:cNvSpPr>
          <p:nvPr>
            <p:ph type="body" sz="quarter" idx="13"/>
          </p:nvPr>
        </p:nvSpPr>
        <p:spPr/>
        <p:txBody>
          <a:bodyPr/>
          <a:lstStyle/>
          <a:p>
            <a:r>
              <a:rPr lang="en" dirty="0">
                <a:solidFill>
                  <a:schemeClr val="bg1"/>
                </a:solidFill>
              </a:rPr>
              <a:t>FAIR Data Principles </a:t>
            </a:r>
            <a:endParaRPr lang="en-US" dirty="0">
              <a:solidFill>
                <a:schemeClr val="bg1"/>
              </a:solidFill>
            </a:endParaRPr>
          </a:p>
        </p:txBody>
      </p:sp>
      <p:sp>
        <p:nvSpPr>
          <p:cNvPr id="2" name="Text Placeholder 1">
            <a:extLst>
              <a:ext uri="{FF2B5EF4-FFF2-40B4-BE49-F238E27FC236}">
                <a16:creationId xmlns:a16="http://schemas.microsoft.com/office/drawing/2014/main" id="{4F393BDF-3ED8-41F8-88A7-E1C933E81389}"/>
              </a:ext>
            </a:extLst>
          </p:cNvPr>
          <p:cNvSpPr>
            <a:spLocks noGrp="1"/>
          </p:cNvSpPr>
          <p:nvPr>
            <p:ph type="body" sz="quarter" idx="12"/>
          </p:nvPr>
        </p:nvSpPr>
        <p:spPr/>
        <p:txBody>
          <a:bodyPr/>
          <a:lstStyle/>
          <a:p>
            <a:pPr marL="0" indent="0">
              <a:buNone/>
            </a:pPr>
            <a:r>
              <a:rPr lang="en-US" b="1" dirty="0">
                <a:solidFill>
                  <a:schemeClr val="bg1">
                    <a:lumMod val="65000"/>
                  </a:schemeClr>
                </a:solidFill>
              </a:rPr>
              <a:t>“The intent is that these may </a:t>
            </a:r>
            <a:r>
              <a:rPr lang="en-US" b="1" u="sng" dirty="0">
                <a:solidFill>
                  <a:schemeClr val="bg1"/>
                </a:solidFill>
              </a:rPr>
              <a:t>act as a guideline</a:t>
            </a:r>
            <a:r>
              <a:rPr lang="en-US" b="1" dirty="0">
                <a:solidFill>
                  <a:schemeClr val="bg1">
                    <a:lumMod val="65000"/>
                  </a:schemeClr>
                </a:solidFill>
              </a:rPr>
              <a:t> for those wishing </a:t>
            </a:r>
            <a:r>
              <a:rPr lang="en-US" b="1" u="sng" dirty="0">
                <a:solidFill>
                  <a:schemeClr val="bg1"/>
                </a:solidFill>
              </a:rPr>
              <a:t>to enhance the reusability</a:t>
            </a:r>
            <a:r>
              <a:rPr lang="en-US" b="1" dirty="0">
                <a:solidFill>
                  <a:schemeClr val="bg1">
                    <a:lumMod val="65000"/>
                  </a:schemeClr>
                </a:solidFill>
              </a:rPr>
              <a:t> of their data holdings. Distinct from peer initiatives that focus on the human scholar, the FAIR Principles </a:t>
            </a:r>
            <a:r>
              <a:rPr lang="en-US" b="1" u="sng" dirty="0">
                <a:solidFill>
                  <a:schemeClr val="bg1"/>
                </a:solidFill>
              </a:rPr>
              <a:t>put specific emphasis on enhancing the ability of machines to automatically find and use the data</a:t>
            </a:r>
            <a:r>
              <a:rPr lang="en-US" b="1" dirty="0">
                <a:solidFill>
                  <a:schemeClr val="bg1">
                    <a:lumMod val="65000"/>
                  </a:schemeClr>
                </a:solidFill>
              </a:rPr>
              <a:t>, in addition to supporting its reuse by individuals.” </a:t>
            </a:r>
          </a:p>
          <a:p>
            <a:pPr marL="0" indent="0" algn="r">
              <a:buNone/>
            </a:pPr>
            <a:r>
              <a:rPr lang="en-US" b="1" dirty="0">
                <a:solidFill>
                  <a:schemeClr val="bg1">
                    <a:lumMod val="65000"/>
                  </a:schemeClr>
                </a:solidFill>
              </a:rPr>
              <a:t>(Wilkinson et al., 2016)</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4"/>
          <p:cNvPicPr preferRelativeResize="0"/>
          <p:nvPr/>
        </p:nvPicPr>
        <p:blipFill>
          <a:blip r:embed="rId3">
            <a:alphaModFix/>
          </a:blip>
          <a:stretch>
            <a:fillRect/>
          </a:stretch>
        </p:blipFill>
        <p:spPr>
          <a:xfrm>
            <a:off x="294825" y="98313"/>
            <a:ext cx="2286000" cy="1133475"/>
          </a:xfrm>
          <a:prstGeom prst="rect">
            <a:avLst/>
          </a:prstGeom>
          <a:noFill/>
          <a:ln>
            <a:noFill/>
          </a:ln>
        </p:spPr>
      </p:pic>
      <p:pic>
        <p:nvPicPr>
          <p:cNvPr id="272" name="Google Shape;272;p44"/>
          <p:cNvPicPr preferRelativeResize="0"/>
          <p:nvPr/>
        </p:nvPicPr>
        <p:blipFill>
          <a:blip r:embed="rId4">
            <a:alphaModFix/>
          </a:blip>
          <a:stretch>
            <a:fillRect/>
          </a:stretch>
        </p:blipFill>
        <p:spPr>
          <a:xfrm>
            <a:off x="623050" y="1294259"/>
            <a:ext cx="5310151" cy="3190676"/>
          </a:xfrm>
          <a:prstGeom prst="rect">
            <a:avLst/>
          </a:prstGeom>
          <a:noFill/>
          <a:ln>
            <a:noFill/>
          </a:ln>
        </p:spPr>
      </p:pic>
      <p:pic>
        <p:nvPicPr>
          <p:cNvPr id="273" name="Google Shape;273;p44"/>
          <p:cNvPicPr preferRelativeResize="0"/>
          <p:nvPr/>
        </p:nvPicPr>
        <p:blipFill rotWithShape="1">
          <a:blip r:embed="rId5">
            <a:alphaModFix/>
          </a:blip>
          <a:srcRect t="8399"/>
          <a:stretch/>
        </p:blipFill>
        <p:spPr>
          <a:xfrm>
            <a:off x="4982975" y="616350"/>
            <a:ext cx="4039626" cy="2563551"/>
          </a:xfrm>
          <a:prstGeom prst="rect">
            <a:avLst/>
          </a:prstGeom>
          <a:noFill/>
          <a:ln w="9525" cap="flat" cmpd="sng">
            <a:solidFill>
              <a:srgbClr val="000000"/>
            </a:solidFill>
            <a:prstDash val="solid"/>
            <a:round/>
            <a:headEnd type="none" w="sm" len="sm"/>
            <a:tailEnd type="none" w="sm" len="sm"/>
          </a:ln>
        </p:spPr>
      </p:pic>
      <p:sp>
        <p:nvSpPr>
          <p:cNvPr id="276" name="Google Shape;276;p44"/>
          <p:cNvSpPr/>
          <p:nvPr/>
        </p:nvSpPr>
        <p:spPr>
          <a:xfrm>
            <a:off x="3585550" y="790425"/>
            <a:ext cx="1237200" cy="3894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8" name="Google Shape;278;p44"/>
          <p:cNvSpPr txBox="1"/>
          <p:nvPr/>
        </p:nvSpPr>
        <p:spPr>
          <a:xfrm>
            <a:off x="0" y="4711250"/>
            <a:ext cx="6546600" cy="396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Arial"/>
                <a:cs typeface="Arial"/>
                <a:sym typeface="Arial"/>
              </a:rPr>
              <a:t>https://datacurationnetwork.org</a:t>
            </a:r>
            <a:endParaRPr kumimoji="0" sz="12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835149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44"/>
          <p:cNvPicPr preferRelativeResize="0"/>
          <p:nvPr/>
        </p:nvPicPr>
        <p:blipFill>
          <a:blip r:embed="rId3">
            <a:alphaModFix/>
          </a:blip>
          <a:stretch>
            <a:fillRect/>
          </a:stretch>
        </p:blipFill>
        <p:spPr>
          <a:xfrm>
            <a:off x="294825" y="98313"/>
            <a:ext cx="2286000" cy="1133475"/>
          </a:xfrm>
          <a:prstGeom prst="rect">
            <a:avLst/>
          </a:prstGeom>
          <a:noFill/>
          <a:ln>
            <a:noFill/>
          </a:ln>
        </p:spPr>
      </p:pic>
      <p:pic>
        <p:nvPicPr>
          <p:cNvPr id="272" name="Google Shape;272;p44"/>
          <p:cNvPicPr preferRelativeResize="0"/>
          <p:nvPr/>
        </p:nvPicPr>
        <p:blipFill>
          <a:blip r:embed="rId4">
            <a:alphaModFix/>
          </a:blip>
          <a:stretch>
            <a:fillRect/>
          </a:stretch>
        </p:blipFill>
        <p:spPr>
          <a:xfrm>
            <a:off x="623050" y="1294259"/>
            <a:ext cx="5310151" cy="3190676"/>
          </a:xfrm>
          <a:prstGeom prst="rect">
            <a:avLst/>
          </a:prstGeom>
          <a:noFill/>
          <a:ln>
            <a:noFill/>
          </a:ln>
        </p:spPr>
      </p:pic>
      <p:pic>
        <p:nvPicPr>
          <p:cNvPr id="273" name="Google Shape;273;p44"/>
          <p:cNvPicPr preferRelativeResize="0"/>
          <p:nvPr/>
        </p:nvPicPr>
        <p:blipFill rotWithShape="1">
          <a:blip r:embed="rId5">
            <a:alphaModFix/>
          </a:blip>
          <a:srcRect t="8399"/>
          <a:stretch/>
        </p:blipFill>
        <p:spPr>
          <a:xfrm>
            <a:off x="4982975" y="616350"/>
            <a:ext cx="4039626" cy="2563551"/>
          </a:xfrm>
          <a:prstGeom prst="rect">
            <a:avLst/>
          </a:prstGeom>
          <a:noFill/>
          <a:ln w="9525" cap="flat" cmpd="sng">
            <a:solidFill>
              <a:srgbClr val="000000"/>
            </a:solidFill>
            <a:prstDash val="solid"/>
            <a:round/>
            <a:headEnd type="none" w="sm" len="sm"/>
            <a:tailEnd type="none" w="sm" len="sm"/>
          </a:ln>
        </p:spPr>
      </p:pic>
      <p:pic>
        <p:nvPicPr>
          <p:cNvPr id="274" name="Google Shape;274;p44"/>
          <p:cNvPicPr preferRelativeResize="0"/>
          <p:nvPr/>
        </p:nvPicPr>
        <p:blipFill rotWithShape="1">
          <a:blip r:embed="rId6">
            <a:alphaModFix/>
          </a:blip>
          <a:srcRect l="1168" r="45977" b="73031"/>
          <a:stretch/>
        </p:blipFill>
        <p:spPr>
          <a:xfrm>
            <a:off x="5232126" y="3932400"/>
            <a:ext cx="3911875" cy="1085100"/>
          </a:xfrm>
          <a:prstGeom prst="rect">
            <a:avLst/>
          </a:prstGeom>
          <a:noFill/>
          <a:ln w="9525" cap="flat" cmpd="sng">
            <a:solidFill>
              <a:srgbClr val="4BA173"/>
            </a:solidFill>
            <a:prstDash val="solid"/>
            <a:round/>
            <a:headEnd type="none" w="sm" len="sm"/>
            <a:tailEnd type="none" w="sm" len="sm"/>
          </a:ln>
        </p:spPr>
      </p:pic>
      <p:pic>
        <p:nvPicPr>
          <p:cNvPr id="275" name="Google Shape;275;p44"/>
          <p:cNvPicPr preferRelativeResize="0"/>
          <p:nvPr/>
        </p:nvPicPr>
        <p:blipFill>
          <a:blip r:embed="rId7">
            <a:alphaModFix/>
          </a:blip>
          <a:stretch>
            <a:fillRect/>
          </a:stretch>
        </p:blipFill>
        <p:spPr>
          <a:xfrm>
            <a:off x="7811551" y="3623100"/>
            <a:ext cx="833000" cy="692425"/>
          </a:xfrm>
          <a:prstGeom prst="rect">
            <a:avLst/>
          </a:prstGeom>
          <a:noFill/>
          <a:ln>
            <a:noFill/>
          </a:ln>
        </p:spPr>
      </p:pic>
      <p:sp>
        <p:nvSpPr>
          <p:cNvPr id="276" name="Google Shape;276;p44"/>
          <p:cNvSpPr/>
          <p:nvPr/>
        </p:nvSpPr>
        <p:spPr>
          <a:xfrm>
            <a:off x="3585550" y="790425"/>
            <a:ext cx="1237200" cy="3894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7" name="Google Shape;277;p44"/>
          <p:cNvSpPr/>
          <p:nvPr/>
        </p:nvSpPr>
        <p:spPr>
          <a:xfrm>
            <a:off x="7102375" y="3276250"/>
            <a:ext cx="252000" cy="5664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8" name="Google Shape;278;p44"/>
          <p:cNvSpPr txBox="1"/>
          <p:nvPr/>
        </p:nvSpPr>
        <p:spPr>
          <a:xfrm>
            <a:off x="0" y="4711250"/>
            <a:ext cx="6546600" cy="396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chemeClr val="bg1"/>
                </a:solidFill>
                <a:effectLst/>
                <a:uLnTx/>
                <a:uFillTx/>
                <a:latin typeface="Arial"/>
                <a:cs typeface="Arial"/>
                <a:sym typeface="Arial"/>
              </a:rPr>
              <a:t>https://datacurationnetwork.org</a:t>
            </a:r>
            <a:endParaRPr kumimoji="0" sz="12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81930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5A967C-613D-9847-A445-1797B2CD7578}"/>
              </a:ext>
            </a:extLst>
          </p:cNvPr>
          <p:cNvSpPr>
            <a:spLocks noGrp="1"/>
          </p:cNvSpPr>
          <p:nvPr>
            <p:ph type="body" sz="quarter" idx="13"/>
          </p:nvPr>
        </p:nvSpPr>
        <p:spPr/>
        <p:txBody>
          <a:bodyPr/>
          <a:lstStyle/>
          <a:p>
            <a:r>
              <a:rPr lang="en-US" dirty="0"/>
              <a:t>Questions for you to consider</a:t>
            </a:r>
          </a:p>
          <a:p>
            <a:endParaRPr lang="en-US" dirty="0"/>
          </a:p>
        </p:txBody>
      </p:sp>
      <p:sp>
        <p:nvSpPr>
          <p:cNvPr id="3" name="Text Placeholder 2">
            <a:extLst>
              <a:ext uri="{FF2B5EF4-FFF2-40B4-BE49-F238E27FC236}">
                <a16:creationId xmlns:a16="http://schemas.microsoft.com/office/drawing/2014/main" id="{805BA9E4-FD5C-6146-A9FB-D44DD891BADE}"/>
              </a:ext>
            </a:extLst>
          </p:cNvPr>
          <p:cNvSpPr>
            <a:spLocks noGrp="1"/>
          </p:cNvSpPr>
          <p:nvPr>
            <p:ph type="body" sz="quarter" idx="12"/>
          </p:nvPr>
        </p:nvSpPr>
        <p:spPr/>
        <p:txBody>
          <a:bodyPr/>
          <a:lstStyle/>
          <a:p>
            <a:pPr marL="0" indent="0">
              <a:buNone/>
            </a:pPr>
            <a:br>
              <a:rPr lang="en-US" dirty="0"/>
            </a:br>
            <a:r>
              <a:rPr lang="en-US" dirty="0"/>
              <a:t>As I review the CURATE steps, ask yourself…</a:t>
            </a:r>
          </a:p>
          <a:p>
            <a:pPr lvl="1"/>
            <a:r>
              <a:rPr lang="en-US" dirty="0"/>
              <a:t>Are data curators doing enough to enable reuse?</a:t>
            </a:r>
          </a:p>
          <a:p>
            <a:pPr lvl="1"/>
            <a:r>
              <a:rPr lang="en-US" dirty="0"/>
              <a:t>This work is time-consuming and expensive. Is it worth it?</a:t>
            </a:r>
          </a:p>
          <a:p>
            <a:pPr lvl="1"/>
            <a:r>
              <a:rPr lang="en-US" dirty="0"/>
              <a:t>How can data curators help researchers create better data?</a:t>
            </a:r>
          </a:p>
          <a:p>
            <a:endParaRPr lang="en-US" dirty="0"/>
          </a:p>
        </p:txBody>
      </p:sp>
    </p:spTree>
    <p:extLst>
      <p:ext uri="{BB962C8B-B14F-4D97-AF65-F5344CB8AC3E}">
        <p14:creationId xmlns:p14="http://schemas.microsoft.com/office/powerpoint/2010/main" val="286258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80CC66F-2AC2-0E49-AD3D-293F6F921986}"/>
              </a:ext>
            </a:extLst>
          </p:cNvPr>
          <p:cNvSpPr>
            <a:spLocks noGrp="1"/>
          </p:cNvSpPr>
          <p:nvPr>
            <p:ph type="body" sz="quarter" idx="13"/>
          </p:nvPr>
        </p:nvSpPr>
        <p:spPr>
          <a:xfrm>
            <a:off x="0" y="83"/>
            <a:ext cx="8582778" cy="686442"/>
          </a:xfrm>
        </p:spPr>
        <p:txBody>
          <a:bodyPr/>
          <a:lstStyle/>
          <a:p>
            <a:r>
              <a:rPr lang="en-US" dirty="0"/>
              <a:t>C- Check Step</a:t>
            </a:r>
          </a:p>
        </p:txBody>
      </p:sp>
      <p:sp>
        <p:nvSpPr>
          <p:cNvPr id="8" name="Text Placeholder 3">
            <a:extLst>
              <a:ext uri="{FF2B5EF4-FFF2-40B4-BE49-F238E27FC236}">
                <a16:creationId xmlns:a16="http://schemas.microsoft.com/office/drawing/2014/main" id="{942DFB3B-4567-E64E-AB1E-CC71FF533FA4}"/>
              </a:ext>
            </a:extLst>
          </p:cNvPr>
          <p:cNvSpPr>
            <a:spLocks noGrp="1"/>
          </p:cNvSpPr>
          <p:nvPr>
            <p:ph type="body" sz="quarter" idx="12"/>
          </p:nvPr>
        </p:nvSpPr>
        <p:spPr>
          <a:xfrm>
            <a:off x="340786" y="1029747"/>
            <a:ext cx="8439148" cy="3356378"/>
          </a:xfrm>
        </p:spPr>
        <p:txBody>
          <a:bodyPr/>
          <a:lstStyle/>
          <a:p>
            <a:r>
              <a:rPr lang="en-US" dirty="0"/>
              <a:t>Local working copy</a:t>
            </a:r>
          </a:p>
          <a:p>
            <a:r>
              <a:rPr lang="en-US" dirty="0"/>
              <a:t>File manifest (tree)</a:t>
            </a:r>
          </a:p>
          <a:p>
            <a:r>
              <a:rPr lang="en-US" dirty="0"/>
              <a:t>Missing files</a:t>
            </a:r>
          </a:p>
          <a:p>
            <a:r>
              <a:rPr lang="en-US" dirty="0"/>
              <a:t>Duplicate files</a:t>
            </a:r>
          </a:p>
        </p:txBody>
      </p:sp>
      <p:pic>
        <p:nvPicPr>
          <p:cNvPr id="9" name="Picture 8">
            <a:extLst>
              <a:ext uri="{FF2B5EF4-FFF2-40B4-BE49-F238E27FC236}">
                <a16:creationId xmlns:a16="http://schemas.microsoft.com/office/drawing/2014/main" id="{EAD15C25-B351-BF4E-8571-DB9EEE19FD1F}"/>
              </a:ext>
            </a:extLst>
          </p:cNvPr>
          <p:cNvPicPr>
            <a:picLocks noChangeAspect="1"/>
          </p:cNvPicPr>
          <p:nvPr/>
        </p:nvPicPr>
        <p:blipFill rotWithShape="1">
          <a:blip r:embed="rId3"/>
          <a:srcRect l="2922" t="2445"/>
          <a:stretch/>
        </p:blipFill>
        <p:spPr>
          <a:xfrm>
            <a:off x="3675943" y="686525"/>
            <a:ext cx="5468057" cy="3570901"/>
          </a:xfrm>
          <a:prstGeom prst="rect">
            <a:avLst/>
          </a:prstGeom>
        </p:spPr>
      </p:pic>
    </p:spTree>
    <p:extLst>
      <p:ext uri="{BB962C8B-B14F-4D97-AF65-F5344CB8AC3E}">
        <p14:creationId xmlns:p14="http://schemas.microsoft.com/office/powerpoint/2010/main" val="10298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F2DB910-43A9-B548-8906-1755003EF2B6}"/>
              </a:ext>
            </a:extLst>
          </p:cNvPr>
          <p:cNvSpPr>
            <a:spLocks noGrp="1"/>
          </p:cNvSpPr>
          <p:nvPr>
            <p:ph type="body" sz="quarter" idx="13"/>
          </p:nvPr>
        </p:nvSpPr>
        <p:spPr>
          <a:xfrm>
            <a:off x="0" y="83"/>
            <a:ext cx="8582778" cy="686442"/>
          </a:xfrm>
        </p:spPr>
        <p:txBody>
          <a:bodyPr/>
          <a:lstStyle/>
          <a:p>
            <a:r>
              <a:rPr lang="en-US" dirty="0"/>
              <a:t>U- Understand Step</a:t>
            </a:r>
          </a:p>
        </p:txBody>
      </p:sp>
      <p:sp>
        <p:nvSpPr>
          <p:cNvPr id="5" name="Text Placeholder 3">
            <a:extLst>
              <a:ext uri="{FF2B5EF4-FFF2-40B4-BE49-F238E27FC236}">
                <a16:creationId xmlns:a16="http://schemas.microsoft.com/office/drawing/2014/main" id="{E50F46D7-75C5-AD48-BB9A-81634DDE1D75}"/>
              </a:ext>
            </a:extLst>
          </p:cNvPr>
          <p:cNvSpPr>
            <a:spLocks noGrp="1"/>
          </p:cNvSpPr>
          <p:nvPr>
            <p:ph type="body" sz="quarter" idx="12"/>
          </p:nvPr>
        </p:nvSpPr>
        <p:spPr>
          <a:xfrm>
            <a:off x="340786" y="1029747"/>
            <a:ext cx="3911174" cy="3356378"/>
          </a:xfrm>
        </p:spPr>
        <p:txBody>
          <a:bodyPr/>
          <a:lstStyle/>
          <a:p>
            <a:r>
              <a:rPr lang="en-US" dirty="0"/>
              <a:t>Identify missing documentation</a:t>
            </a:r>
          </a:p>
          <a:p>
            <a:r>
              <a:rPr lang="en-US" dirty="0"/>
              <a:t>Try to be the first user of the data</a:t>
            </a:r>
          </a:p>
          <a:p>
            <a:r>
              <a:rPr lang="en-US" dirty="0"/>
              <a:t>Relationship between files</a:t>
            </a:r>
          </a:p>
          <a:p>
            <a:r>
              <a:rPr lang="en-US" dirty="0"/>
              <a:t>Collection methodology (read article)</a:t>
            </a:r>
          </a:p>
        </p:txBody>
      </p:sp>
      <p:pic>
        <p:nvPicPr>
          <p:cNvPr id="6" name="Picture 2" descr="https://lh5.googleusercontent.com/_5iLopq6ByWaXYWOpSw8jWEvw_M3xvMZUg6rTDJOfwhbUSm_fo1jxHpbGNkUgM6XL2bzaqutwgk9jLpQ6jyogYbKUkn7pACk2rYWUG0VVMWBplvwWSkrf7y3N1RLBp0rK6nxz0JqVWQ">
            <a:extLst>
              <a:ext uri="{FF2B5EF4-FFF2-40B4-BE49-F238E27FC236}">
                <a16:creationId xmlns:a16="http://schemas.microsoft.com/office/drawing/2014/main" id="{84455757-314A-E245-8D45-F47B16702E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656"/>
          <a:stretch/>
        </p:blipFill>
        <p:spPr bwMode="auto">
          <a:xfrm>
            <a:off x="5080000" y="99875"/>
            <a:ext cx="3502778" cy="4540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09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B55E55A-BC66-F544-AE3C-65652C04668C}"/>
              </a:ext>
            </a:extLst>
          </p:cNvPr>
          <p:cNvSpPr>
            <a:spLocks noGrp="1"/>
          </p:cNvSpPr>
          <p:nvPr>
            <p:ph type="body" sz="quarter" idx="13"/>
          </p:nvPr>
        </p:nvSpPr>
        <p:spPr>
          <a:xfrm>
            <a:off x="0" y="83"/>
            <a:ext cx="8582778" cy="686442"/>
          </a:xfrm>
        </p:spPr>
        <p:txBody>
          <a:bodyPr/>
          <a:lstStyle/>
          <a:p>
            <a:r>
              <a:rPr lang="en-US" dirty="0"/>
              <a:t>R- Request Step</a:t>
            </a:r>
          </a:p>
        </p:txBody>
      </p:sp>
      <p:sp>
        <p:nvSpPr>
          <p:cNvPr id="6" name="Text Placeholder 3">
            <a:extLst>
              <a:ext uri="{FF2B5EF4-FFF2-40B4-BE49-F238E27FC236}">
                <a16:creationId xmlns:a16="http://schemas.microsoft.com/office/drawing/2014/main" id="{F5FE3242-510E-8147-B8A7-AA212634D767}"/>
              </a:ext>
            </a:extLst>
          </p:cNvPr>
          <p:cNvSpPr>
            <a:spLocks noGrp="1"/>
          </p:cNvSpPr>
          <p:nvPr>
            <p:ph type="body" sz="quarter" idx="12"/>
          </p:nvPr>
        </p:nvSpPr>
        <p:spPr>
          <a:xfrm>
            <a:off x="340786" y="1029747"/>
            <a:ext cx="3911174" cy="3356378"/>
          </a:xfrm>
        </p:spPr>
        <p:txBody>
          <a:bodyPr/>
          <a:lstStyle/>
          <a:p>
            <a:r>
              <a:rPr lang="en-US" dirty="0"/>
              <a:t>Ask questions</a:t>
            </a:r>
          </a:p>
          <a:p>
            <a:r>
              <a:rPr lang="en-US" dirty="0"/>
              <a:t>Request missing information from author</a:t>
            </a:r>
          </a:p>
          <a:p>
            <a:r>
              <a:rPr lang="en-US" dirty="0"/>
              <a:t>Make changes (document)</a:t>
            </a:r>
          </a:p>
          <a:p>
            <a:endParaRPr lang="en-US" dirty="0"/>
          </a:p>
        </p:txBody>
      </p:sp>
      <p:sp>
        <p:nvSpPr>
          <p:cNvPr id="7" name="TextBox 6">
            <a:extLst>
              <a:ext uri="{FF2B5EF4-FFF2-40B4-BE49-F238E27FC236}">
                <a16:creationId xmlns:a16="http://schemas.microsoft.com/office/drawing/2014/main" id="{76DB064A-673B-2D42-ADC6-BF33C282EB66}"/>
              </a:ext>
            </a:extLst>
          </p:cNvPr>
          <p:cNvSpPr txBox="1"/>
          <p:nvPr/>
        </p:nvSpPr>
        <p:spPr>
          <a:xfrm>
            <a:off x="4325678" y="697634"/>
            <a:ext cx="4291389" cy="3816429"/>
          </a:xfrm>
          <a:prstGeom prst="rect">
            <a:avLst/>
          </a:prstGeom>
          <a:solidFill>
            <a:schemeClr val="accent5">
              <a:lumMod val="20000"/>
              <a:lumOff val="80000"/>
            </a:schemeClr>
          </a:solidFill>
        </p:spPr>
        <p:txBody>
          <a:bodyPr wrap="square" rtlCol="0">
            <a:spAutoFit/>
          </a:bodyPr>
          <a:lstStyle/>
          <a:p>
            <a:pPr marL="228600" indent="-228600" fontAlgn="base">
              <a:buFont typeface="+mj-lt"/>
              <a:buAutoNum type="arabicPeriod"/>
            </a:pPr>
            <a:r>
              <a:rPr lang="en-US" sz="1100" dirty="0"/>
              <a:t>Hum_Jap_FullState_19Feb2019.gri is listed in your documentation but missing from the zipped folder. </a:t>
            </a:r>
          </a:p>
          <a:p>
            <a:pPr marL="228600" indent="-228600" fontAlgn="base">
              <a:buFont typeface="+mj-lt"/>
              <a:buAutoNum type="arabicPeriod"/>
            </a:pPr>
            <a:r>
              <a:rPr lang="en-US" sz="1100" dirty="0"/>
              <a:t>There are two files named "CarImp_SppBox_gjamPredictObj.rda"  Are these duplicate files?</a:t>
            </a:r>
          </a:p>
          <a:p>
            <a:pPr marL="228600" indent="-228600" fontAlgn="base">
              <a:buFont typeface="+mj-lt"/>
              <a:buAutoNum type="arabicPeriod"/>
            </a:pPr>
            <a:r>
              <a:rPr lang="en-US" sz="1100" dirty="0"/>
              <a:t>The xxx_coordinates.csv files aren't included in the DRUM Data.xlsx file list. Should we add them?  </a:t>
            </a:r>
          </a:p>
          <a:p>
            <a:pPr marL="228600" indent="-228600" fontAlgn="base">
              <a:buFont typeface="+mj-lt"/>
              <a:buAutoNum type="arabicPeriod"/>
            </a:pPr>
            <a:r>
              <a:rPr lang="en-US" sz="1100" dirty="0"/>
              <a:t>There is also one xml in the folder - "hops Tif Projection Stack.tif.aux.xml"  - should this be added to the documentation somewhere or removed from the submission?</a:t>
            </a:r>
          </a:p>
          <a:p>
            <a:pPr marL="228600" indent="-228600" fontAlgn="base">
              <a:buFont typeface="+mj-lt"/>
              <a:buAutoNum type="arabicPeriod"/>
            </a:pPr>
            <a:r>
              <a:rPr lang="en-US" sz="1100" dirty="0"/>
              <a:t>Some specific pieces of information I think would be useful are:</a:t>
            </a:r>
          </a:p>
          <a:p>
            <a:pPr marL="685800" lvl="1" indent="-228600" fontAlgn="base">
              <a:buFont typeface="+mj-lt"/>
              <a:buAutoNum type="arabicPeriod"/>
            </a:pPr>
            <a:r>
              <a:rPr lang="en-US" sz="1100" dirty="0"/>
              <a:t>Variable definitions for xxx_coordinates.csv files, ENM Eval Model Results.csv, and Tiffs</a:t>
            </a:r>
          </a:p>
          <a:p>
            <a:pPr marL="685800" lvl="1" indent="-228600" fontAlgn="base">
              <a:buFont typeface="+mj-lt"/>
              <a:buAutoNum type="arabicPeriod"/>
            </a:pPr>
            <a:r>
              <a:rPr lang="en-US" sz="1100" dirty="0"/>
              <a:t>A little more information about the source of the Current and Future Bioclimatic Variables input files.  For example, there are multiple products from WorldClim. Which resolution data are you using? Including a link to where you accessed the data would be fantastic.</a:t>
            </a:r>
          </a:p>
          <a:p>
            <a:pPr marL="685800" lvl="1" indent="-228600" fontAlgn="base">
              <a:buFont typeface="+mj-lt"/>
              <a:buAutoNum type="arabicPeriod"/>
            </a:pPr>
            <a:r>
              <a:rPr lang="en-US" sz="1100" dirty="0"/>
              <a:t>The version of MaxEnt you used to run the models</a:t>
            </a:r>
            <a:br>
              <a:rPr lang="en-US" sz="1100" dirty="0"/>
            </a:br>
            <a:endParaRPr lang="en-US" sz="1100" dirty="0"/>
          </a:p>
        </p:txBody>
      </p:sp>
    </p:spTree>
    <p:extLst>
      <p:ext uri="{BB962C8B-B14F-4D97-AF65-F5344CB8AC3E}">
        <p14:creationId xmlns:p14="http://schemas.microsoft.com/office/powerpoint/2010/main" val="390020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D27660A-2589-1B4D-ABC9-111B1E45775E}"/>
              </a:ext>
            </a:extLst>
          </p:cNvPr>
          <p:cNvSpPr>
            <a:spLocks noGrp="1"/>
          </p:cNvSpPr>
          <p:nvPr>
            <p:ph type="body" sz="quarter" idx="13"/>
          </p:nvPr>
        </p:nvSpPr>
        <p:spPr>
          <a:xfrm>
            <a:off x="0" y="83"/>
            <a:ext cx="8582778" cy="686442"/>
          </a:xfrm>
        </p:spPr>
        <p:txBody>
          <a:bodyPr/>
          <a:lstStyle/>
          <a:p>
            <a:r>
              <a:rPr lang="en-US" dirty="0"/>
              <a:t>A- Augment Step</a:t>
            </a:r>
          </a:p>
        </p:txBody>
      </p:sp>
      <p:sp>
        <p:nvSpPr>
          <p:cNvPr id="5" name="Text Placeholder 3">
            <a:extLst>
              <a:ext uri="{FF2B5EF4-FFF2-40B4-BE49-F238E27FC236}">
                <a16:creationId xmlns:a16="http://schemas.microsoft.com/office/drawing/2014/main" id="{783E493D-F5E8-E24B-B2DC-32E49C8BF97D}"/>
              </a:ext>
            </a:extLst>
          </p:cNvPr>
          <p:cNvSpPr>
            <a:spLocks noGrp="1"/>
          </p:cNvSpPr>
          <p:nvPr>
            <p:ph type="body" sz="quarter" idx="12"/>
          </p:nvPr>
        </p:nvSpPr>
        <p:spPr>
          <a:xfrm>
            <a:off x="340786" y="1029747"/>
            <a:ext cx="3911174" cy="3356378"/>
          </a:xfrm>
        </p:spPr>
        <p:txBody>
          <a:bodyPr/>
          <a:lstStyle/>
          <a:p>
            <a:r>
              <a:rPr lang="en-US" dirty="0"/>
              <a:t>Create/augment Metadata </a:t>
            </a:r>
          </a:p>
          <a:p>
            <a:r>
              <a:rPr lang="en-US" dirty="0"/>
              <a:t>Standardize terms</a:t>
            </a:r>
          </a:p>
          <a:p>
            <a:r>
              <a:rPr lang="en-US" dirty="0"/>
              <a:t>Linked data (ORCIDs)</a:t>
            </a:r>
          </a:p>
          <a:p>
            <a:endParaRPr lang="en-US" dirty="0"/>
          </a:p>
          <a:p>
            <a:endParaRPr lang="en-US" dirty="0"/>
          </a:p>
        </p:txBody>
      </p:sp>
      <p:pic>
        <p:nvPicPr>
          <p:cNvPr id="6" name="Picture 2" descr="https://lh5.googleusercontent.com/zdWI-ondW80jcZ3T_rCjXv6gPU9d0rBEKTzfiB5UGwPT0Wzgytpb_s1TDz2J5x2leSIPFw3wyhhW6edQ4pUpFTQ20xZrChynOZZhhdUL74mxOF2e8g9dacqO8Tixa0lLgiQ64Ale">
            <a:extLst>
              <a:ext uri="{FF2B5EF4-FFF2-40B4-BE49-F238E27FC236}">
                <a16:creationId xmlns:a16="http://schemas.microsoft.com/office/drawing/2014/main" id="{878F342A-9EE8-D349-A3E1-4B1241945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960" y="343304"/>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66DB705-48AF-294D-B732-CB46B60BE770}"/>
              </a:ext>
            </a:extLst>
          </p:cNvPr>
          <p:cNvPicPr>
            <a:picLocks noChangeAspect="1"/>
          </p:cNvPicPr>
          <p:nvPr/>
        </p:nvPicPr>
        <p:blipFill>
          <a:blip r:embed="rId3"/>
          <a:stretch>
            <a:fillRect/>
          </a:stretch>
        </p:blipFill>
        <p:spPr>
          <a:xfrm>
            <a:off x="6600300" y="2434994"/>
            <a:ext cx="2161319" cy="2199640"/>
          </a:xfrm>
          <a:prstGeom prst="rect">
            <a:avLst/>
          </a:prstGeom>
          <a:ln>
            <a:solidFill>
              <a:srgbClr val="000000"/>
            </a:solidFill>
          </a:ln>
        </p:spPr>
      </p:pic>
    </p:spTree>
    <p:extLst>
      <p:ext uri="{BB962C8B-B14F-4D97-AF65-F5344CB8AC3E}">
        <p14:creationId xmlns:p14="http://schemas.microsoft.com/office/powerpoint/2010/main" val="26008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230CBB4-4F2B-8A49-A1FF-1B1CE1FF8861}"/>
              </a:ext>
            </a:extLst>
          </p:cNvPr>
          <p:cNvSpPr>
            <a:spLocks noGrp="1"/>
          </p:cNvSpPr>
          <p:nvPr>
            <p:ph type="body" sz="quarter" idx="13"/>
          </p:nvPr>
        </p:nvSpPr>
        <p:spPr>
          <a:xfrm>
            <a:off x="0" y="83"/>
            <a:ext cx="8582778" cy="686442"/>
          </a:xfrm>
        </p:spPr>
        <p:txBody>
          <a:bodyPr/>
          <a:lstStyle/>
          <a:p>
            <a:r>
              <a:rPr lang="en-US" dirty="0"/>
              <a:t>T- Transform Step</a:t>
            </a:r>
          </a:p>
        </p:txBody>
      </p:sp>
      <p:sp>
        <p:nvSpPr>
          <p:cNvPr id="5" name="Text Placeholder 3">
            <a:extLst>
              <a:ext uri="{FF2B5EF4-FFF2-40B4-BE49-F238E27FC236}">
                <a16:creationId xmlns:a16="http://schemas.microsoft.com/office/drawing/2014/main" id="{BBA2B30A-8160-E543-9D6D-919E73ABE85C}"/>
              </a:ext>
            </a:extLst>
          </p:cNvPr>
          <p:cNvSpPr>
            <a:spLocks noGrp="1"/>
          </p:cNvSpPr>
          <p:nvPr>
            <p:ph type="body" sz="quarter" idx="12"/>
          </p:nvPr>
        </p:nvSpPr>
        <p:spPr>
          <a:xfrm>
            <a:off x="340786" y="1029747"/>
            <a:ext cx="3911174" cy="3356378"/>
          </a:xfrm>
        </p:spPr>
        <p:txBody>
          <a:bodyPr/>
          <a:lstStyle/>
          <a:p>
            <a:r>
              <a:rPr lang="en-US" dirty="0"/>
              <a:t>Convert files to preservation friendly formats</a:t>
            </a:r>
          </a:p>
          <a:p>
            <a:r>
              <a:rPr lang="en-US" dirty="0"/>
              <a:t>Create derivatives for access and discovery</a:t>
            </a:r>
          </a:p>
          <a:p>
            <a:endParaRPr lang="en-US" dirty="0"/>
          </a:p>
          <a:p>
            <a:endParaRPr lang="en-US" dirty="0"/>
          </a:p>
        </p:txBody>
      </p:sp>
      <p:pic>
        <p:nvPicPr>
          <p:cNvPr id="6" name="Picture 5">
            <a:extLst>
              <a:ext uri="{FF2B5EF4-FFF2-40B4-BE49-F238E27FC236}">
                <a16:creationId xmlns:a16="http://schemas.microsoft.com/office/drawing/2014/main" id="{A08D6256-415E-A646-9D4C-7E640CE4B82B}"/>
              </a:ext>
            </a:extLst>
          </p:cNvPr>
          <p:cNvPicPr>
            <a:picLocks noChangeAspect="1"/>
          </p:cNvPicPr>
          <p:nvPr/>
        </p:nvPicPr>
        <p:blipFill rotWithShape="1">
          <a:blip r:embed="rId2"/>
          <a:srcRect l="34696" t="5543" b="18235"/>
          <a:stretch/>
        </p:blipFill>
        <p:spPr>
          <a:xfrm>
            <a:off x="4251960" y="925830"/>
            <a:ext cx="4632328" cy="2594610"/>
          </a:xfrm>
          <a:prstGeom prst="rect">
            <a:avLst/>
          </a:prstGeom>
          <a:ln>
            <a:solidFill>
              <a:srgbClr val="000000"/>
            </a:solidFill>
          </a:ln>
        </p:spPr>
      </p:pic>
      <p:sp>
        <p:nvSpPr>
          <p:cNvPr id="7" name="TextBox 6">
            <a:extLst>
              <a:ext uri="{FF2B5EF4-FFF2-40B4-BE49-F238E27FC236}">
                <a16:creationId xmlns:a16="http://schemas.microsoft.com/office/drawing/2014/main" id="{C50FC169-D6C0-C347-9DB8-F3DE1FABDDE0}"/>
              </a:ext>
            </a:extLst>
          </p:cNvPr>
          <p:cNvSpPr txBox="1"/>
          <p:nvPr/>
        </p:nvSpPr>
        <p:spPr>
          <a:xfrm>
            <a:off x="4446270" y="3714750"/>
            <a:ext cx="3268980" cy="646331"/>
          </a:xfrm>
          <a:prstGeom prst="rect">
            <a:avLst/>
          </a:prstGeom>
          <a:noFill/>
        </p:spPr>
        <p:txBody>
          <a:bodyPr wrap="square" rtlCol="0">
            <a:spAutoFit/>
          </a:bodyPr>
          <a:lstStyle/>
          <a:p>
            <a:r>
              <a:rPr lang="en-US" dirty="0"/>
              <a:t>Excel Archival Tool </a:t>
            </a:r>
            <a:r>
              <a:rPr lang="en-US" dirty="0">
                <a:hlinkClick r:id="rId3"/>
              </a:rPr>
              <a:t>http://z.umn.edu/exceltool</a:t>
            </a:r>
            <a:r>
              <a:rPr lang="en-US" dirty="0"/>
              <a:t>  </a:t>
            </a:r>
          </a:p>
        </p:txBody>
      </p:sp>
    </p:spTree>
    <p:extLst>
      <p:ext uri="{BB962C8B-B14F-4D97-AF65-F5344CB8AC3E}">
        <p14:creationId xmlns:p14="http://schemas.microsoft.com/office/powerpoint/2010/main" val="29513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299A29B4-7033-D541-9CBD-C0360A9CF0BD}"/>
              </a:ext>
            </a:extLst>
          </p:cNvPr>
          <p:cNvSpPr>
            <a:spLocks noGrp="1"/>
          </p:cNvSpPr>
          <p:nvPr>
            <p:ph type="body" sz="quarter" idx="13"/>
          </p:nvPr>
        </p:nvSpPr>
        <p:spPr>
          <a:xfrm>
            <a:off x="0" y="83"/>
            <a:ext cx="8582778" cy="686442"/>
          </a:xfrm>
        </p:spPr>
        <p:txBody>
          <a:bodyPr/>
          <a:lstStyle/>
          <a:p>
            <a:r>
              <a:rPr lang="en-US" dirty="0"/>
              <a:t>E- Evaluate Step</a:t>
            </a:r>
          </a:p>
        </p:txBody>
      </p:sp>
      <p:sp>
        <p:nvSpPr>
          <p:cNvPr id="11" name="Text Placeholder 3">
            <a:extLst>
              <a:ext uri="{FF2B5EF4-FFF2-40B4-BE49-F238E27FC236}">
                <a16:creationId xmlns:a16="http://schemas.microsoft.com/office/drawing/2014/main" id="{1DC810D9-A6CC-5E4A-8E7D-8BE94C7EF510}"/>
              </a:ext>
            </a:extLst>
          </p:cNvPr>
          <p:cNvSpPr>
            <a:spLocks noGrp="1"/>
          </p:cNvSpPr>
          <p:nvPr>
            <p:ph type="body" sz="quarter" idx="12"/>
          </p:nvPr>
        </p:nvSpPr>
        <p:spPr>
          <a:xfrm>
            <a:off x="340786" y="1029747"/>
            <a:ext cx="3911174" cy="3356378"/>
          </a:xfrm>
        </p:spPr>
        <p:txBody>
          <a:bodyPr/>
          <a:lstStyle/>
          <a:p>
            <a:r>
              <a:rPr lang="en-US" dirty="0"/>
              <a:t>Confirm recommended changes were made</a:t>
            </a:r>
          </a:p>
          <a:p>
            <a:r>
              <a:rPr lang="en-US" dirty="0"/>
              <a:t>Ensure published data are FAIR</a:t>
            </a:r>
          </a:p>
          <a:p>
            <a:r>
              <a:rPr lang="en-US" dirty="0"/>
              <a:t>One more step</a:t>
            </a:r>
          </a:p>
          <a:p>
            <a:pPr lvl="1"/>
            <a:r>
              <a:rPr lang="en-US" dirty="0"/>
              <a:t>Document your work</a:t>
            </a:r>
            <a:br>
              <a:rPr lang="en-US" dirty="0"/>
            </a:br>
            <a:r>
              <a:rPr lang="en-US" dirty="0"/>
              <a:t>D step = CURATED!</a:t>
            </a:r>
          </a:p>
          <a:p>
            <a:endParaRPr lang="en-US" dirty="0"/>
          </a:p>
          <a:p>
            <a:endParaRPr lang="en-US" dirty="0"/>
          </a:p>
        </p:txBody>
      </p:sp>
      <p:pic>
        <p:nvPicPr>
          <p:cNvPr id="12" name="Picture 2" descr="https://www.uio.no/for-ansatte/arbeidsstotte/fa/forskningsdata/bilder/fair.png">
            <a:extLst>
              <a:ext uri="{FF2B5EF4-FFF2-40B4-BE49-F238E27FC236}">
                <a16:creationId xmlns:a16="http://schemas.microsoft.com/office/drawing/2014/main" id="{99F90700-E76A-CF45-BFFA-F9EBD8CAA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359" y="848514"/>
            <a:ext cx="2969319" cy="316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15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 name="Text Placeholder 1">
            <a:extLst>
              <a:ext uri="{FF2B5EF4-FFF2-40B4-BE49-F238E27FC236}">
                <a16:creationId xmlns:a16="http://schemas.microsoft.com/office/drawing/2014/main" id="{5F875088-00DF-4983-9E9F-3F564A0C354E}"/>
              </a:ext>
            </a:extLst>
          </p:cNvPr>
          <p:cNvSpPr>
            <a:spLocks noGrp="1"/>
          </p:cNvSpPr>
          <p:nvPr>
            <p:ph type="body" sz="quarter" idx="13"/>
          </p:nvPr>
        </p:nvSpPr>
        <p:spPr>
          <a:xfrm>
            <a:off x="0" y="83"/>
            <a:ext cx="8582778" cy="686442"/>
          </a:xfrm>
        </p:spPr>
        <p:txBody>
          <a:bodyPr/>
          <a:lstStyle/>
          <a:p>
            <a:r>
              <a:rPr lang="en" dirty="0"/>
              <a:t>Curators’ </a:t>
            </a:r>
            <a:r>
              <a:rPr lang="en-US" dirty="0"/>
              <a:t>R</a:t>
            </a:r>
            <a:r>
              <a:rPr lang="en" dirty="0"/>
              <a:t>ole in </a:t>
            </a:r>
            <a:r>
              <a:rPr lang="en-US" dirty="0"/>
              <a:t>E</a:t>
            </a:r>
            <a:r>
              <a:rPr lang="en" dirty="0"/>
              <a:t>nabling </a:t>
            </a:r>
            <a:r>
              <a:rPr lang="en-US" dirty="0"/>
              <a:t>R</a:t>
            </a:r>
            <a:r>
              <a:rPr lang="en" dirty="0"/>
              <a:t>euse</a:t>
            </a:r>
            <a:endParaRPr lang="en-US" dirty="0"/>
          </a:p>
        </p:txBody>
      </p:sp>
      <p:pic>
        <p:nvPicPr>
          <p:cNvPr id="6" name="Google Shape;285;p45">
            <a:extLst>
              <a:ext uri="{FF2B5EF4-FFF2-40B4-BE49-F238E27FC236}">
                <a16:creationId xmlns:a16="http://schemas.microsoft.com/office/drawing/2014/main" id="{569B4F10-7CD0-3D43-9889-825DA2625B26}"/>
              </a:ext>
            </a:extLst>
          </p:cNvPr>
          <p:cNvPicPr preferRelativeResize="0">
            <a:picLocks noChangeAspect="1"/>
          </p:cNvPicPr>
          <p:nvPr/>
        </p:nvPicPr>
        <p:blipFill rotWithShape="1">
          <a:blip r:embed="rId3">
            <a:alphaModFix amt="80000"/>
          </a:blip>
          <a:srcRect b="59318"/>
          <a:stretch/>
        </p:blipFill>
        <p:spPr>
          <a:xfrm>
            <a:off x="0" y="841154"/>
            <a:ext cx="5670768" cy="3623261"/>
          </a:xfrm>
          <a:prstGeom prst="rect">
            <a:avLst/>
          </a:prstGeom>
          <a:solidFill>
            <a:schemeClr val="tx1"/>
          </a:solidFill>
          <a:ln>
            <a:solidFill>
              <a:schemeClr val="tx1">
                <a:lumMod val="50000"/>
                <a:lumOff val="50000"/>
              </a:schemeClr>
            </a:solidFill>
          </a:ln>
        </p:spPr>
      </p:pic>
      <p:sp>
        <p:nvSpPr>
          <p:cNvPr id="284" name="Google Shape;284;p45"/>
          <p:cNvSpPr txBox="1">
            <a:spLocks noGrp="1"/>
          </p:cNvSpPr>
          <p:nvPr>
            <p:ph type="body" sz="quarter" idx="12"/>
          </p:nvPr>
        </p:nvSpPr>
        <p:spPr>
          <a:xfrm>
            <a:off x="3749040" y="999382"/>
            <a:ext cx="5246370" cy="2703938"/>
          </a:xfrm>
          <a:prstGeom prst="rect">
            <a:avLst/>
          </a:prstGeom>
          <a:solidFill>
            <a:schemeClr val="bg1"/>
          </a:solidFill>
          <a:ln>
            <a:solidFill>
              <a:schemeClr val="tx1">
                <a:lumMod val="50000"/>
                <a:lumOff val="50000"/>
              </a:schemeClr>
            </a:solidFill>
          </a:ln>
        </p:spPr>
        <p:txBody>
          <a:bodyPr spcFirstLastPara="1" wrap="square" lIns="91425" tIns="91425" rIns="91425" bIns="91425" anchor="t" anchorCtr="0">
            <a:noAutofit/>
          </a:bodyPr>
          <a:lstStyle/>
          <a:p>
            <a:pPr marL="457200">
              <a:spcBef>
                <a:spcPts val="24"/>
              </a:spcBef>
              <a:buSzPts val="1800"/>
              <a:buFont typeface="Arial" panose="020B0604020202020204" pitchFamily="34" charset="0"/>
              <a:buChar char="•"/>
            </a:pPr>
            <a:r>
              <a:rPr lang="en" sz="1400" dirty="0"/>
              <a:t>Pragmatic approach</a:t>
            </a:r>
            <a:endParaRPr sz="1400" dirty="0"/>
          </a:p>
          <a:p>
            <a:pPr marL="939800" lvl="1" indent="-342900">
              <a:spcBef>
                <a:spcPts val="24"/>
              </a:spcBef>
              <a:buSzPts val="1400"/>
              <a:buFont typeface="Arial" panose="020B0604020202020204" pitchFamily="34" charset="0"/>
              <a:buChar char="•"/>
            </a:pPr>
            <a:r>
              <a:rPr lang="en" sz="1400" dirty="0"/>
              <a:t>Context for reuse is often missing</a:t>
            </a:r>
            <a:endParaRPr sz="1400" dirty="0"/>
          </a:p>
          <a:p>
            <a:pPr marL="939800" lvl="1" indent="-342900">
              <a:spcBef>
                <a:spcPts val="24"/>
              </a:spcBef>
              <a:buSzPts val="1400"/>
              <a:buFont typeface="Arial" panose="020B0604020202020204" pitchFamily="34" charset="0"/>
              <a:buChar char="•"/>
            </a:pPr>
            <a:r>
              <a:rPr lang="en" sz="1400" dirty="0"/>
              <a:t>Curators are unable to create a perfect dataset</a:t>
            </a:r>
            <a:endParaRPr sz="1400" dirty="0"/>
          </a:p>
          <a:p>
            <a:pPr marL="939800" lvl="1" indent="-342900">
              <a:spcBef>
                <a:spcPts val="24"/>
              </a:spcBef>
              <a:buSzPts val="1400"/>
              <a:buFont typeface="Arial" panose="020B0604020202020204" pitchFamily="34" charset="0"/>
              <a:buChar char="•"/>
            </a:pPr>
            <a:r>
              <a:rPr lang="en" sz="1400" dirty="0"/>
              <a:t>Ideal world: Curators should be working up front on the data collection</a:t>
            </a:r>
            <a:endParaRPr sz="1400" dirty="0"/>
          </a:p>
          <a:p>
            <a:pPr marL="939800" lvl="1" indent="-342900">
              <a:spcBef>
                <a:spcPts val="24"/>
              </a:spcBef>
              <a:buSzPts val="1400"/>
              <a:buFont typeface="Arial" panose="020B0604020202020204" pitchFamily="34" charset="0"/>
              <a:buChar char="•"/>
            </a:pPr>
            <a:r>
              <a:rPr lang="en" sz="1400" dirty="0"/>
              <a:t>We understand how people will use the data</a:t>
            </a:r>
            <a:br>
              <a:rPr lang="en" sz="1400" dirty="0"/>
            </a:br>
            <a:endParaRPr sz="1400" dirty="0"/>
          </a:p>
          <a:p>
            <a:pPr marL="457200">
              <a:spcBef>
                <a:spcPts val="24"/>
              </a:spcBef>
              <a:buSzPts val="1800"/>
              <a:buFont typeface="Arial" panose="020B0604020202020204" pitchFamily="34" charset="0"/>
              <a:buChar char="•"/>
            </a:pPr>
            <a:r>
              <a:rPr lang="en" sz="1400" dirty="0"/>
              <a:t>Once producers go through the process, they submit better data</a:t>
            </a:r>
            <a:br>
              <a:rPr lang="en" sz="1400" dirty="0"/>
            </a:br>
            <a:endParaRPr sz="1400" dirty="0"/>
          </a:p>
          <a:p>
            <a:pPr marL="457200">
              <a:spcBef>
                <a:spcPts val="24"/>
              </a:spcBef>
              <a:buSzPts val="1800"/>
              <a:buFont typeface="Arial" panose="020B0604020202020204" pitchFamily="34" charset="0"/>
              <a:buChar char="•"/>
            </a:pPr>
            <a:r>
              <a:rPr lang="en" sz="1400" dirty="0"/>
              <a:t>FAIR? Repositories aim to make data FAIR but curators test/prove it!</a:t>
            </a:r>
            <a:endParaRP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2" name="Text Placeholder 1">
            <a:extLst>
              <a:ext uri="{FF2B5EF4-FFF2-40B4-BE49-F238E27FC236}">
                <a16:creationId xmlns:a16="http://schemas.microsoft.com/office/drawing/2014/main" id="{6339B26D-DC38-4687-89E0-792E5BAE8834}"/>
              </a:ext>
            </a:extLst>
          </p:cNvPr>
          <p:cNvSpPr>
            <a:spLocks noGrp="1"/>
          </p:cNvSpPr>
          <p:nvPr>
            <p:ph type="body" sz="quarter" idx="13"/>
          </p:nvPr>
        </p:nvSpPr>
        <p:spPr>
          <a:xfrm>
            <a:off x="95857" y="113979"/>
            <a:ext cx="8439148" cy="686442"/>
          </a:xfrm>
        </p:spPr>
        <p:txBody>
          <a:bodyPr/>
          <a:lstStyle/>
          <a:p>
            <a:r>
              <a:rPr lang="en" dirty="0"/>
              <a:t>The Study</a:t>
            </a:r>
            <a:endParaRPr lang="en-US" dirty="0"/>
          </a:p>
        </p:txBody>
      </p:sp>
      <p:graphicFrame>
        <p:nvGraphicFramePr>
          <p:cNvPr id="7" name="Chart 6">
            <a:extLst>
              <a:ext uri="{FF2B5EF4-FFF2-40B4-BE49-F238E27FC236}">
                <a16:creationId xmlns:a16="http://schemas.microsoft.com/office/drawing/2014/main" id="{9749AB93-A156-4B9F-863A-45FA5D137C24}"/>
              </a:ext>
            </a:extLst>
          </p:cNvPr>
          <p:cNvGraphicFramePr/>
          <p:nvPr>
            <p:extLst>
              <p:ext uri="{D42A27DB-BD31-4B8C-83A1-F6EECF244321}">
                <p14:modId xmlns:p14="http://schemas.microsoft.com/office/powerpoint/2010/main" val="151436163"/>
              </p:ext>
            </p:extLst>
          </p:nvPr>
        </p:nvGraphicFramePr>
        <p:xfrm>
          <a:off x="3837214" y="0"/>
          <a:ext cx="5276353" cy="46863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664CCF2-39AF-4E70-990D-31ACE54721CD}"/>
              </a:ext>
            </a:extLst>
          </p:cNvPr>
          <p:cNvSpPr txBox="1"/>
          <p:nvPr/>
        </p:nvSpPr>
        <p:spPr>
          <a:xfrm>
            <a:off x="7900061" y="3085945"/>
            <a:ext cx="904008" cy="276999"/>
          </a:xfrm>
          <a:prstGeom prst="rect">
            <a:avLst/>
          </a:prstGeom>
          <a:noFill/>
        </p:spPr>
        <p:txBody>
          <a:bodyPr wrap="square" rtlCol="0">
            <a:spAutoFit/>
          </a:bodyPr>
          <a:lstStyle/>
          <a:p>
            <a:pPr algn="ctr"/>
            <a:r>
              <a:rPr lang="en-US" sz="1200" dirty="0"/>
              <a:t>n=105</a:t>
            </a:r>
          </a:p>
        </p:txBody>
      </p:sp>
      <p:sp>
        <p:nvSpPr>
          <p:cNvPr id="3" name="TextBox 2">
            <a:extLst>
              <a:ext uri="{FF2B5EF4-FFF2-40B4-BE49-F238E27FC236}">
                <a16:creationId xmlns:a16="http://schemas.microsoft.com/office/drawing/2014/main" id="{6D8DA5A8-56BF-4F4E-B4B8-23A7D8D73B97}"/>
              </a:ext>
            </a:extLst>
          </p:cNvPr>
          <p:cNvSpPr txBox="1"/>
          <p:nvPr/>
        </p:nvSpPr>
        <p:spPr>
          <a:xfrm>
            <a:off x="0" y="815659"/>
            <a:ext cx="3633107" cy="2908104"/>
          </a:xfrm>
          <a:prstGeom prst="rect">
            <a:avLst/>
          </a:prstGeom>
          <a:solidFill>
            <a:schemeClr val="tx2"/>
          </a:solidFill>
        </p:spPr>
        <p:txBody>
          <a:bodyPr wrap="square" rtlCol="0">
            <a:spAutoFit/>
          </a:bodyPr>
          <a:lstStyle/>
          <a:p>
            <a:pPr marL="285750" indent="-285750">
              <a:lnSpc>
                <a:spcPct val="114000"/>
              </a:lnSpc>
              <a:buFont typeface="Arial" panose="020B0604020202020204" pitchFamily="34" charset="0"/>
              <a:buChar char="•"/>
            </a:pPr>
            <a:r>
              <a:rPr lang="en-US" b="1" dirty="0">
                <a:solidFill>
                  <a:schemeClr val="bg1"/>
                </a:solidFill>
              </a:rPr>
              <a:t>What types of context information do researchers need when deciding whether to reuse data?</a:t>
            </a:r>
          </a:p>
          <a:p>
            <a:pPr marL="285750" indent="-285750">
              <a:lnSpc>
                <a:spcPct val="114000"/>
              </a:lnSpc>
              <a:buFont typeface="Arial" panose="020B0604020202020204" pitchFamily="34" charset="0"/>
              <a:buChar char="•"/>
            </a:pPr>
            <a:endParaRPr lang="en-US" b="1" dirty="0">
              <a:solidFill>
                <a:schemeClr val="bg1"/>
              </a:solidFill>
            </a:endParaRPr>
          </a:p>
          <a:p>
            <a:pPr marL="285750" indent="-285750">
              <a:lnSpc>
                <a:spcPct val="114000"/>
              </a:lnSpc>
              <a:buFont typeface="Arial" panose="020B0604020202020204" pitchFamily="34" charset="0"/>
              <a:buChar char="•"/>
            </a:pPr>
            <a:r>
              <a:rPr lang="en-US" b="1" dirty="0">
                <a:solidFill>
                  <a:schemeClr val="bg1"/>
                </a:solidFill>
              </a:rPr>
              <a:t>How do researchers’ need for different types of context information vary across disciplinary communities?</a:t>
            </a:r>
          </a:p>
        </p:txBody>
      </p:sp>
      <p:sp>
        <p:nvSpPr>
          <p:cNvPr id="6" name="TextBox 5">
            <a:extLst>
              <a:ext uri="{FF2B5EF4-FFF2-40B4-BE49-F238E27FC236}">
                <a16:creationId xmlns:a16="http://schemas.microsoft.com/office/drawing/2014/main" id="{47154A35-4A45-414B-82E2-B66AD19CAB90}"/>
              </a:ext>
            </a:extLst>
          </p:cNvPr>
          <p:cNvSpPr txBox="1"/>
          <p:nvPr/>
        </p:nvSpPr>
        <p:spPr>
          <a:xfrm>
            <a:off x="6841671" y="4409301"/>
            <a:ext cx="2302329" cy="276999"/>
          </a:xfrm>
          <a:prstGeom prst="rect">
            <a:avLst/>
          </a:prstGeom>
          <a:noFill/>
        </p:spPr>
        <p:txBody>
          <a:bodyPr wrap="square" rtlCol="0">
            <a:spAutoFit/>
          </a:bodyPr>
          <a:lstStyle/>
          <a:p>
            <a:pPr algn="r"/>
            <a:r>
              <a:rPr lang="en-US" sz="1200" dirty="0"/>
              <a:t>(Faniel, Frank, &amp; Yakel, 2019)</a:t>
            </a:r>
          </a:p>
        </p:txBody>
      </p:sp>
      <p:sp>
        <p:nvSpPr>
          <p:cNvPr id="4" name="Rectangle 3">
            <a:extLst>
              <a:ext uri="{FF2B5EF4-FFF2-40B4-BE49-F238E27FC236}">
                <a16:creationId xmlns:a16="http://schemas.microsoft.com/office/drawing/2014/main" id="{6436EF62-0C73-46A6-9F16-0112A8637578}"/>
              </a:ext>
            </a:extLst>
          </p:cNvPr>
          <p:cNvSpPr/>
          <p:nvPr/>
        </p:nvSpPr>
        <p:spPr>
          <a:xfrm>
            <a:off x="0" y="3888829"/>
            <a:ext cx="5679440" cy="830997"/>
          </a:xfrm>
          <a:prstGeom prst="rect">
            <a:avLst/>
          </a:prstGeom>
        </p:spPr>
        <p:txBody>
          <a:bodyPr wrap="square">
            <a:spAutoFit/>
          </a:bodyPr>
          <a:lstStyle/>
          <a:p>
            <a:r>
              <a:rPr lang="en-US" sz="1600" dirty="0">
                <a:ea typeface="Calibri" panose="020F0502020204030204" pitchFamily="34" charset="0"/>
              </a:rPr>
              <a:t>This study is from the Dissemination Information Packages for Information Reuse (DIPIR) Project: </a:t>
            </a:r>
            <a:r>
              <a:rPr lang="en-US" sz="1600" u="sng" dirty="0">
                <a:solidFill>
                  <a:srgbClr val="0563C1"/>
                </a:solidFill>
                <a:ea typeface="Calibri" panose="020F0502020204030204" pitchFamily="34" charset="0"/>
                <a:hlinkClick r:id="rId4"/>
              </a:rPr>
              <a:t>https://www.oclc.org/research/themes/user-studies/dipir.html</a:t>
            </a:r>
            <a:r>
              <a:rPr lang="en-US" sz="1600" dirty="0">
                <a:ea typeface="Calibri" panose="020F0502020204030204" pitchFamily="34" charset="0"/>
              </a:rPr>
              <a:t>.</a:t>
            </a:r>
            <a:endParaRPr lang="en-US" sz="1600" dirty="0"/>
          </a:p>
        </p:txBody>
      </p:sp>
    </p:spTree>
    <p:extLst>
      <p:ext uri="{BB962C8B-B14F-4D97-AF65-F5344CB8AC3E}">
        <p14:creationId xmlns:p14="http://schemas.microsoft.com/office/powerpoint/2010/main" val="1584838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F9A1B0D-5E91-49E1-9A86-080BA93C7F62}"/>
              </a:ext>
            </a:extLst>
          </p:cNvPr>
          <p:cNvGraphicFramePr>
            <a:graphicFrameLocks noGrp="1"/>
          </p:cNvGraphicFramePr>
          <p:nvPr/>
        </p:nvGraphicFramePr>
        <p:xfrm>
          <a:off x="244021" y="686525"/>
          <a:ext cx="8720365" cy="4423488"/>
        </p:xfrm>
        <a:graphic>
          <a:graphicData uri="http://schemas.openxmlformats.org/drawingml/2006/table">
            <a:tbl>
              <a:tblPr firstRow="1" bandRow="1">
                <a:tableStyleId>{21E4AEA4-8DFA-4A89-87EB-49C32662AFE0}</a:tableStyleId>
              </a:tblPr>
              <a:tblGrid>
                <a:gridCol w="2995740">
                  <a:extLst>
                    <a:ext uri="{9D8B030D-6E8A-4147-A177-3AD203B41FA5}">
                      <a16:colId xmlns:a16="http://schemas.microsoft.com/office/drawing/2014/main" val="601126912"/>
                    </a:ext>
                  </a:extLst>
                </a:gridCol>
                <a:gridCol w="5724625">
                  <a:extLst>
                    <a:ext uri="{9D8B030D-6E8A-4147-A177-3AD203B41FA5}">
                      <a16:colId xmlns:a16="http://schemas.microsoft.com/office/drawing/2014/main" val="1394576736"/>
                    </a:ext>
                  </a:extLst>
                </a:gridCol>
              </a:tblGrid>
              <a:tr h="331540">
                <a:tc>
                  <a:txBody>
                    <a:bodyPr/>
                    <a:lstStyle/>
                    <a:p>
                      <a:pPr algn="ctr"/>
                      <a:r>
                        <a:rPr lang="en-US" sz="1400" dirty="0"/>
                        <a:t>Context Information</a:t>
                      </a:r>
                    </a:p>
                  </a:txBody>
                  <a:tcPr marL="45720" marR="45720" marT="9144" marB="9144" anchor="ctr"/>
                </a:tc>
                <a:tc>
                  <a:txBody>
                    <a:bodyPr/>
                    <a:lstStyle/>
                    <a:p>
                      <a:pPr algn="ctr"/>
                      <a:r>
                        <a:rPr lang="en-US" sz="1400" dirty="0"/>
                        <a:t>Curation Activities</a:t>
                      </a:r>
                    </a:p>
                  </a:txBody>
                  <a:tcPr marL="45720" marR="45720" marT="9144" marB="9144" anchor="ctr"/>
                </a:tc>
                <a:extLst>
                  <a:ext uri="{0D108BD9-81ED-4DB2-BD59-A6C34878D82A}">
                    <a16:rowId xmlns:a16="http://schemas.microsoft.com/office/drawing/2014/main" val="3209205136"/>
                  </a:ext>
                </a:extLst>
              </a:tr>
              <a:tr h="331540">
                <a:tc>
                  <a:txBody>
                    <a:bodyPr/>
                    <a:lstStyle/>
                    <a:p>
                      <a:pPr algn="r"/>
                      <a:r>
                        <a:rPr lang="en-US" sz="1400" dirty="0"/>
                        <a:t>Data Collection</a:t>
                      </a:r>
                    </a:p>
                  </a:txBody>
                  <a:tcPr marL="45720" marR="45720" marT="9144" marB="9144" anchor="ctr">
                    <a:solidFill>
                      <a:srgbClr val="CBD6CF"/>
                    </a:solidFill>
                  </a:tcPr>
                </a:tc>
                <a:tc>
                  <a:txBody>
                    <a:bodyPr/>
                    <a:lstStyle/>
                    <a:p>
                      <a:r>
                        <a:rPr lang="en-US" sz="1400" b="1" dirty="0"/>
                        <a:t>Request, Augment</a:t>
                      </a:r>
                      <a:r>
                        <a:rPr lang="en-US" sz="1400" dirty="0"/>
                        <a:t> - Ask for methods, use readme, link to paper</a:t>
                      </a:r>
                    </a:p>
                  </a:txBody>
                  <a:tcPr marL="45720" marR="45720" marT="9144" marB="9144" anchor="ctr">
                    <a:solidFill>
                      <a:srgbClr val="CBD6CF"/>
                    </a:solidFill>
                  </a:tcPr>
                </a:tc>
                <a:extLst>
                  <a:ext uri="{0D108BD9-81ED-4DB2-BD59-A6C34878D82A}">
                    <a16:rowId xmlns:a16="http://schemas.microsoft.com/office/drawing/2014/main" val="2086061855"/>
                  </a:ext>
                </a:extLst>
              </a:tr>
              <a:tr h="331540">
                <a:tc>
                  <a:txBody>
                    <a:bodyPr/>
                    <a:lstStyle/>
                    <a:p>
                      <a:pPr algn="r"/>
                      <a:r>
                        <a:rPr lang="en-US" sz="1400" dirty="0"/>
                        <a:t>Specimen and Artifact</a:t>
                      </a:r>
                    </a:p>
                  </a:txBody>
                  <a:tcPr marL="45720" marR="45720" marT="9144" marB="9144" anchor="ctr">
                    <a:solidFill>
                      <a:srgbClr val="E7ECE9"/>
                    </a:solidFill>
                  </a:tcPr>
                </a:tc>
                <a:tc>
                  <a:txBody>
                    <a:bodyPr/>
                    <a:lstStyle/>
                    <a:p>
                      <a:r>
                        <a:rPr lang="en-US" sz="1400" b="1" dirty="0"/>
                        <a:t>Augment</a:t>
                      </a:r>
                      <a:r>
                        <a:rPr lang="en-US" sz="1400" dirty="0"/>
                        <a:t> - Augment w/ domain specific metadata</a:t>
                      </a:r>
                    </a:p>
                  </a:txBody>
                  <a:tcPr marL="45720" marR="45720" marT="9144" marB="9144" anchor="ctr">
                    <a:solidFill>
                      <a:srgbClr val="E7ECE9"/>
                    </a:solidFill>
                  </a:tcPr>
                </a:tc>
                <a:extLst>
                  <a:ext uri="{0D108BD9-81ED-4DB2-BD59-A6C34878D82A}">
                    <a16:rowId xmlns:a16="http://schemas.microsoft.com/office/drawing/2014/main" val="1030544005"/>
                  </a:ext>
                </a:extLst>
              </a:tr>
              <a:tr h="331540">
                <a:tc>
                  <a:txBody>
                    <a:bodyPr/>
                    <a:lstStyle/>
                    <a:p>
                      <a:pPr algn="r"/>
                      <a:r>
                        <a:rPr lang="en-US" sz="1400" dirty="0"/>
                        <a:t>Data Producer</a:t>
                      </a:r>
                    </a:p>
                  </a:txBody>
                  <a:tcPr marL="45720" marR="45720" marT="9144" marB="9144" anchor="ctr">
                    <a:solidFill>
                      <a:srgbClr val="CBD6CF"/>
                    </a:solidFill>
                  </a:tcPr>
                </a:tc>
                <a:tc>
                  <a:txBody>
                    <a:bodyPr/>
                    <a:lstStyle/>
                    <a:p>
                      <a:r>
                        <a:rPr lang="en-US" sz="1400" b="1" dirty="0"/>
                        <a:t>Augment</a:t>
                      </a:r>
                      <a:r>
                        <a:rPr lang="en-US" sz="1400" dirty="0"/>
                        <a:t> – Require contact info, ORCID, link to CVs or author profiles</a:t>
                      </a:r>
                    </a:p>
                  </a:txBody>
                  <a:tcPr marL="45720" marR="45720" marT="9144" marB="9144" anchor="ctr">
                    <a:solidFill>
                      <a:srgbClr val="CBD6CF"/>
                    </a:solidFill>
                  </a:tcPr>
                </a:tc>
                <a:extLst>
                  <a:ext uri="{0D108BD9-81ED-4DB2-BD59-A6C34878D82A}">
                    <a16:rowId xmlns:a16="http://schemas.microsoft.com/office/drawing/2014/main" val="3303599012"/>
                  </a:ext>
                </a:extLst>
              </a:tr>
              <a:tr h="331540">
                <a:tc>
                  <a:txBody>
                    <a:bodyPr/>
                    <a:lstStyle/>
                    <a:p>
                      <a:pPr algn="r"/>
                      <a:r>
                        <a:rPr lang="en-US" sz="1400" dirty="0"/>
                        <a:t>Data Analysis</a:t>
                      </a:r>
                    </a:p>
                  </a:txBody>
                  <a:tcPr marL="45720" marR="45720" marT="9144" marB="9144" anchor="ctr">
                    <a:solidFill>
                      <a:srgbClr val="E7ECE9"/>
                    </a:solidFill>
                  </a:tcPr>
                </a:tc>
                <a:tc>
                  <a:txBody>
                    <a:bodyPr/>
                    <a:lstStyle/>
                    <a:p>
                      <a:endParaRPr lang="en-US" sz="1400" b="1" dirty="0"/>
                    </a:p>
                  </a:txBody>
                  <a:tcPr marL="45720" marR="45720" marT="9144" marB="9144" anchor="ctr">
                    <a:solidFill>
                      <a:srgbClr val="E7ECE9"/>
                    </a:solidFill>
                  </a:tcPr>
                </a:tc>
                <a:extLst>
                  <a:ext uri="{0D108BD9-81ED-4DB2-BD59-A6C34878D82A}">
                    <a16:rowId xmlns:a16="http://schemas.microsoft.com/office/drawing/2014/main" val="4237478301"/>
                  </a:ext>
                </a:extLst>
              </a:tr>
              <a:tr h="331540">
                <a:tc>
                  <a:txBody>
                    <a:bodyPr/>
                    <a:lstStyle/>
                    <a:p>
                      <a:pPr algn="r"/>
                      <a:r>
                        <a:rPr lang="en-US" sz="1400" dirty="0"/>
                        <a:t>Missing Data</a:t>
                      </a:r>
                    </a:p>
                  </a:txBody>
                  <a:tcPr marL="45720" marR="45720" marT="9144" marB="9144" anchor="ctr">
                    <a:solidFill>
                      <a:srgbClr val="CBD6CF"/>
                    </a:solidFill>
                  </a:tcPr>
                </a:tc>
                <a:tc>
                  <a:txBody>
                    <a:bodyPr/>
                    <a:lstStyle/>
                    <a:p>
                      <a:r>
                        <a:rPr lang="en-US" sz="1400" b="1" dirty="0"/>
                        <a:t>Check, Understand</a:t>
                      </a:r>
                      <a:r>
                        <a:rPr lang="en-US" sz="1400" dirty="0"/>
                        <a:t> - Verify that codes for missing data are labeled properly</a:t>
                      </a:r>
                    </a:p>
                  </a:txBody>
                  <a:tcPr marL="45720" marR="45720" marT="9144" marB="9144" anchor="ctr">
                    <a:solidFill>
                      <a:srgbClr val="CBD6CF"/>
                    </a:solidFill>
                  </a:tcPr>
                </a:tc>
                <a:extLst>
                  <a:ext uri="{0D108BD9-81ED-4DB2-BD59-A6C34878D82A}">
                    <a16:rowId xmlns:a16="http://schemas.microsoft.com/office/drawing/2014/main" val="4128499707"/>
                  </a:ext>
                </a:extLst>
              </a:tr>
              <a:tr h="331540">
                <a:tc>
                  <a:txBody>
                    <a:bodyPr/>
                    <a:lstStyle/>
                    <a:p>
                      <a:pPr algn="r"/>
                      <a:r>
                        <a:rPr lang="en-US" sz="1400" dirty="0"/>
                        <a:t>Research Objectives</a:t>
                      </a:r>
                    </a:p>
                  </a:txBody>
                  <a:tcPr marL="45720" marR="45720" marT="9144" marB="9144" anchor="ctr">
                    <a:solidFill>
                      <a:srgbClr val="E7ECE9"/>
                    </a:solidFill>
                  </a:tcPr>
                </a:tc>
                <a:tc>
                  <a:txBody>
                    <a:bodyPr/>
                    <a:lstStyle/>
                    <a:p>
                      <a:endParaRPr lang="en-US" sz="1400" dirty="0"/>
                    </a:p>
                  </a:txBody>
                  <a:tcPr marL="45720" marR="45720" marT="9144" marB="9144" anchor="ctr">
                    <a:solidFill>
                      <a:srgbClr val="E7ECE9"/>
                    </a:solidFill>
                  </a:tcPr>
                </a:tc>
                <a:extLst>
                  <a:ext uri="{0D108BD9-81ED-4DB2-BD59-A6C34878D82A}">
                    <a16:rowId xmlns:a16="http://schemas.microsoft.com/office/drawing/2014/main" val="3740439952"/>
                  </a:ext>
                </a:extLst>
              </a:tr>
              <a:tr h="331540">
                <a:tc>
                  <a:txBody>
                    <a:bodyPr/>
                    <a:lstStyle/>
                    <a:p>
                      <a:pPr algn="r"/>
                      <a:r>
                        <a:rPr lang="en-US" sz="1400" dirty="0"/>
                        <a:t>Provenance</a:t>
                      </a:r>
                    </a:p>
                  </a:txBody>
                  <a:tcPr marL="45720" marR="45720" marT="9144" marB="9144" anchor="ctr">
                    <a:solidFill>
                      <a:schemeClr val="accent5">
                        <a:lumMod val="40000"/>
                        <a:lumOff val="60000"/>
                      </a:schemeClr>
                    </a:solidFill>
                  </a:tcPr>
                </a:tc>
                <a:tc>
                  <a:txBody>
                    <a:bodyPr/>
                    <a:lstStyle/>
                    <a:p>
                      <a:r>
                        <a:rPr lang="en-US" sz="1400" b="1" dirty="0"/>
                        <a:t>Check, Understand, (Document)</a:t>
                      </a:r>
                      <a:r>
                        <a:rPr lang="en-US" sz="1400" dirty="0"/>
                        <a:t> - Identify source(s) and link out</a:t>
                      </a:r>
                    </a:p>
                  </a:txBody>
                  <a:tcPr marL="45720" marR="45720" marT="9144" marB="9144" anchor="ctr">
                    <a:solidFill>
                      <a:schemeClr val="accent5">
                        <a:lumMod val="40000"/>
                        <a:lumOff val="60000"/>
                      </a:schemeClr>
                    </a:solidFill>
                  </a:tcPr>
                </a:tc>
                <a:extLst>
                  <a:ext uri="{0D108BD9-81ED-4DB2-BD59-A6C34878D82A}">
                    <a16:rowId xmlns:a16="http://schemas.microsoft.com/office/drawing/2014/main" val="118175419"/>
                  </a:ext>
                </a:extLst>
              </a:tr>
              <a:tr h="331540">
                <a:tc>
                  <a:txBody>
                    <a:bodyPr/>
                    <a:lstStyle/>
                    <a:p>
                      <a:pPr algn="r"/>
                      <a:r>
                        <a:rPr lang="en-US" sz="1400" dirty="0"/>
                        <a:t>Repository Reputation and History</a:t>
                      </a:r>
                    </a:p>
                  </a:txBody>
                  <a:tcPr marL="45720" marR="45720" marT="9144" marB="9144" anchor="ctr">
                    <a:solidFill>
                      <a:schemeClr val="accent5">
                        <a:lumMod val="20000"/>
                        <a:lumOff val="80000"/>
                      </a:schemeClr>
                    </a:solidFill>
                  </a:tcPr>
                </a:tc>
                <a:tc>
                  <a:txBody>
                    <a:bodyPr/>
                    <a:lstStyle/>
                    <a:p>
                      <a:r>
                        <a:rPr lang="en-US" sz="1400" dirty="0"/>
                        <a:t>Clear policies, Certification – CoreTrustSeal, TDR</a:t>
                      </a:r>
                    </a:p>
                  </a:txBody>
                  <a:tcPr marL="45720" marR="45720" marT="9144" marB="9144" anchor="ctr">
                    <a:solidFill>
                      <a:schemeClr val="accent5">
                        <a:lumMod val="20000"/>
                        <a:lumOff val="80000"/>
                      </a:schemeClr>
                    </a:solidFill>
                  </a:tcPr>
                </a:tc>
                <a:extLst>
                  <a:ext uri="{0D108BD9-81ED-4DB2-BD59-A6C34878D82A}">
                    <a16:rowId xmlns:a16="http://schemas.microsoft.com/office/drawing/2014/main" val="4259701884"/>
                  </a:ext>
                </a:extLst>
              </a:tr>
              <a:tr h="331540">
                <a:tc>
                  <a:txBody>
                    <a:bodyPr/>
                    <a:lstStyle/>
                    <a:p>
                      <a:pPr algn="r"/>
                      <a:r>
                        <a:rPr lang="en-US" sz="1400" dirty="0"/>
                        <a:t>Curation and Digitization</a:t>
                      </a:r>
                    </a:p>
                  </a:txBody>
                  <a:tcPr marL="45720" marR="45720" marT="9144" marB="9144" anchor="ctr">
                    <a:solidFill>
                      <a:schemeClr val="accent5">
                        <a:lumMod val="40000"/>
                        <a:lumOff val="60000"/>
                      </a:schemeClr>
                    </a:solidFill>
                  </a:tcPr>
                </a:tc>
                <a:tc>
                  <a:txBody>
                    <a:bodyPr/>
                    <a:lstStyle/>
                    <a:p>
                      <a:endParaRPr lang="en-US" sz="1400" dirty="0"/>
                    </a:p>
                  </a:txBody>
                  <a:tcPr marL="45720" marR="45720" marT="9144" marB="9144" anchor="ctr">
                    <a:solidFill>
                      <a:schemeClr val="accent5">
                        <a:lumMod val="40000"/>
                        <a:lumOff val="60000"/>
                      </a:schemeClr>
                    </a:solidFill>
                  </a:tcPr>
                </a:tc>
                <a:extLst>
                  <a:ext uri="{0D108BD9-81ED-4DB2-BD59-A6C34878D82A}">
                    <a16:rowId xmlns:a16="http://schemas.microsoft.com/office/drawing/2014/main" val="83473373"/>
                  </a:ext>
                </a:extLst>
              </a:tr>
              <a:tr h="331540">
                <a:tc>
                  <a:txBody>
                    <a:bodyPr/>
                    <a:lstStyle/>
                    <a:p>
                      <a:pPr algn="r"/>
                      <a:r>
                        <a:rPr lang="en-US" sz="1400" dirty="0"/>
                        <a:t>Prior Reuse</a:t>
                      </a:r>
                    </a:p>
                  </a:txBody>
                  <a:tcPr marL="45720" marR="45720" marT="9144" marB="9144" anchor="ctr">
                    <a:solidFill>
                      <a:srgbClr val="EDE7EA"/>
                    </a:solidFill>
                  </a:tcPr>
                </a:tc>
                <a:tc>
                  <a:txBody>
                    <a:bodyPr/>
                    <a:lstStyle/>
                    <a:p>
                      <a:r>
                        <a:rPr lang="en-US" sz="1400" dirty="0"/>
                        <a:t>Track/monitor reuse, PlumX/Altmetrics</a:t>
                      </a:r>
                    </a:p>
                  </a:txBody>
                  <a:tcPr marL="45720" marR="45720" marT="9144" marB="9144" anchor="ctr">
                    <a:solidFill>
                      <a:srgbClr val="EDE7EA"/>
                    </a:solidFill>
                  </a:tcPr>
                </a:tc>
                <a:extLst>
                  <a:ext uri="{0D108BD9-81ED-4DB2-BD59-A6C34878D82A}">
                    <a16:rowId xmlns:a16="http://schemas.microsoft.com/office/drawing/2014/main" val="2257788684"/>
                  </a:ext>
                </a:extLst>
              </a:tr>
              <a:tr h="331540">
                <a:tc>
                  <a:txBody>
                    <a:bodyPr/>
                    <a:lstStyle/>
                    <a:p>
                      <a:pPr algn="r"/>
                      <a:r>
                        <a:rPr lang="en-US" sz="1400" dirty="0"/>
                        <a:t>Advice on Reuse</a:t>
                      </a:r>
                    </a:p>
                  </a:txBody>
                  <a:tcPr marL="45720" marR="45720" marT="9144" marB="9144" anchor="ctr">
                    <a:solidFill>
                      <a:srgbClr val="DACCD2"/>
                    </a:solidFill>
                  </a:tcPr>
                </a:tc>
                <a:tc>
                  <a:txBody>
                    <a:bodyPr/>
                    <a:lstStyle/>
                    <a:p>
                      <a:endParaRPr lang="en-US" sz="1400" dirty="0"/>
                    </a:p>
                  </a:txBody>
                  <a:tcPr marL="45720" marR="45720" marT="9144" marB="9144" anchor="ctr">
                    <a:solidFill>
                      <a:srgbClr val="DACCD2"/>
                    </a:solidFill>
                  </a:tcPr>
                </a:tc>
                <a:extLst>
                  <a:ext uri="{0D108BD9-81ED-4DB2-BD59-A6C34878D82A}">
                    <a16:rowId xmlns:a16="http://schemas.microsoft.com/office/drawing/2014/main" val="2054215533"/>
                  </a:ext>
                </a:extLst>
              </a:tr>
              <a:tr h="331540">
                <a:tc>
                  <a:txBody>
                    <a:bodyPr/>
                    <a:lstStyle/>
                    <a:p>
                      <a:pPr algn="r"/>
                      <a:r>
                        <a:rPr lang="en-US" sz="1400" dirty="0"/>
                        <a:t>Terms of Use</a:t>
                      </a:r>
                    </a:p>
                  </a:txBody>
                  <a:tcPr marL="45720" marR="45720" marT="9144" marB="9144" anchor="ctr">
                    <a:solidFill>
                      <a:srgbClr val="EDE7EA"/>
                    </a:solidFill>
                  </a:tcPr>
                </a:tc>
                <a:tc>
                  <a:txBody>
                    <a:bodyPr/>
                    <a:lstStyle/>
                    <a:p>
                      <a:endParaRPr lang="en-US" sz="1400" dirty="0"/>
                    </a:p>
                  </a:txBody>
                  <a:tcPr marL="45720" marR="45720" marT="9144" marB="9144" anchor="ctr">
                    <a:solidFill>
                      <a:srgbClr val="EDE7EA"/>
                    </a:solidFill>
                  </a:tcPr>
                </a:tc>
                <a:extLst>
                  <a:ext uri="{0D108BD9-81ED-4DB2-BD59-A6C34878D82A}">
                    <a16:rowId xmlns:a16="http://schemas.microsoft.com/office/drawing/2014/main" val="1220038168"/>
                  </a:ext>
                </a:extLst>
              </a:tr>
            </a:tbl>
          </a:graphicData>
        </a:graphic>
      </p:graphicFrame>
      <p:sp>
        <p:nvSpPr>
          <p:cNvPr id="12" name="Text Placeholder 1">
            <a:extLst>
              <a:ext uri="{FF2B5EF4-FFF2-40B4-BE49-F238E27FC236}">
                <a16:creationId xmlns:a16="http://schemas.microsoft.com/office/drawing/2014/main" id="{17ADC4CD-6FD5-471F-91E5-409943DC4DB5}"/>
              </a:ext>
            </a:extLst>
          </p:cNvPr>
          <p:cNvSpPr txBox="1">
            <a:spLocks/>
          </p:cNvSpPr>
          <p:nvPr/>
        </p:nvSpPr>
        <p:spPr>
          <a:xfrm>
            <a:off x="0" y="83"/>
            <a:ext cx="858277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 sz="3600" b="1" dirty="0">
                <a:solidFill>
                  <a:schemeClr val="tx2"/>
                </a:solidFill>
              </a:rPr>
              <a:t>Curator</a:t>
            </a:r>
            <a:r>
              <a:rPr lang="en-US" sz="3600" b="1" dirty="0">
                <a:solidFill>
                  <a:schemeClr val="tx2"/>
                </a:solidFill>
              </a:rPr>
              <a:t>ial Crosswalk</a:t>
            </a:r>
          </a:p>
        </p:txBody>
      </p:sp>
    </p:spTree>
    <p:extLst>
      <p:ext uri="{BB962C8B-B14F-4D97-AF65-F5344CB8AC3E}">
        <p14:creationId xmlns:p14="http://schemas.microsoft.com/office/powerpoint/2010/main" val="834478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EBB114-7EC1-422B-85A2-7977F5CDE63E}"/>
              </a:ext>
            </a:extLst>
          </p:cNvPr>
          <p:cNvSpPr>
            <a:spLocks noGrp="1"/>
          </p:cNvSpPr>
          <p:nvPr>
            <p:ph type="body" sz="quarter" idx="13"/>
          </p:nvPr>
        </p:nvSpPr>
        <p:spPr/>
        <p:txBody>
          <a:bodyPr/>
          <a:lstStyle/>
          <a:p>
            <a:r>
              <a:rPr lang="en-US" dirty="0"/>
              <a:t>References</a:t>
            </a:r>
          </a:p>
        </p:txBody>
      </p:sp>
      <p:sp>
        <p:nvSpPr>
          <p:cNvPr id="3" name="Text Placeholder 2">
            <a:extLst>
              <a:ext uri="{FF2B5EF4-FFF2-40B4-BE49-F238E27FC236}">
                <a16:creationId xmlns:a16="http://schemas.microsoft.com/office/drawing/2014/main" id="{89D66646-7309-4069-9BA3-055797F465C2}"/>
              </a:ext>
            </a:extLst>
          </p:cNvPr>
          <p:cNvSpPr>
            <a:spLocks noGrp="1"/>
          </p:cNvSpPr>
          <p:nvPr>
            <p:ph type="body" sz="quarter" idx="12"/>
          </p:nvPr>
        </p:nvSpPr>
        <p:spPr/>
        <p:txBody>
          <a:bodyPr/>
          <a:lstStyle/>
          <a:p>
            <a:pPr marL="693738" indent="-693738">
              <a:spcBef>
                <a:spcPts val="0"/>
              </a:spcBef>
              <a:spcAft>
                <a:spcPts val="1200"/>
              </a:spcAft>
              <a:buNone/>
            </a:pPr>
            <a:r>
              <a:rPr lang="en-US" sz="1400" dirty="0"/>
              <a:t>Faniel, I., Frank, R. and Yakel, E. (2019). Context from the data reuser’s point of view. </a:t>
            </a:r>
            <a:r>
              <a:rPr lang="en-US" sz="1400" i="1" dirty="0"/>
              <a:t>Journal of Documentation, 75</a:t>
            </a:r>
            <a:r>
              <a:rPr lang="en-US" sz="1400" dirty="0"/>
              <a:t>(6), 1274-1297. </a:t>
            </a:r>
            <a:r>
              <a:rPr lang="en-US" sz="1400" dirty="0">
                <a:hlinkClick r:id="rId2"/>
              </a:rPr>
              <a:t>https://doi.org/10.1108/JD-08-2018-0133</a:t>
            </a:r>
            <a:r>
              <a:rPr lang="en-US" sz="1400" dirty="0"/>
              <a:t>. Post-print: </a:t>
            </a:r>
            <a:r>
              <a:rPr lang="en-US" sz="1400" dirty="0">
                <a:hlinkClick r:id="rId3"/>
              </a:rPr>
              <a:t>https://www.oclc.org/research/publications/2019/context-from-data-reuser-point-of-view.html</a:t>
            </a:r>
            <a:r>
              <a:rPr lang="en-US" sz="1400" dirty="0"/>
              <a:t>.</a:t>
            </a:r>
          </a:p>
          <a:p>
            <a:pPr marL="693738" indent="-693738">
              <a:spcBef>
                <a:spcPts val="0"/>
              </a:spcBef>
              <a:spcAft>
                <a:spcPts val="1200"/>
              </a:spcAft>
              <a:buNone/>
            </a:pPr>
            <a:r>
              <a:rPr lang="en-US" sz="1400" dirty="0">
                <a:solidFill>
                  <a:srgbClr val="000000"/>
                </a:solidFill>
              </a:rPr>
              <a:t>Wilkinson, M. D., Dumontier, M., Aalbersberg, Ij. J., Appleton, G., Axton, M., Baak, A., … Mons, B. (2016). The FAIR Guiding Principles for scientific data management and stewardship. </a:t>
            </a:r>
            <a:r>
              <a:rPr lang="en-US" sz="1400" i="1" dirty="0">
                <a:solidFill>
                  <a:srgbClr val="000000"/>
                </a:solidFill>
              </a:rPr>
              <a:t>Scientific Data</a:t>
            </a:r>
            <a:r>
              <a:rPr lang="en-US" sz="1400" dirty="0">
                <a:solidFill>
                  <a:srgbClr val="000000"/>
                </a:solidFill>
              </a:rPr>
              <a:t>, </a:t>
            </a:r>
            <a:r>
              <a:rPr lang="en-US" sz="1400" i="1" dirty="0">
                <a:solidFill>
                  <a:srgbClr val="000000"/>
                </a:solidFill>
              </a:rPr>
              <a:t>3</a:t>
            </a:r>
            <a:r>
              <a:rPr lang="en-US" sz="1400" dirty="0">
                <a:solidFill>
                  <a:srgbClr val="000000"/>
                </a:solidFill>
              </a:rPr>
              <a:t>, 160018. </a:t>
            </a:r>
            <a:r>
              <a:rPr lang="en-US" sz="1400" u="sng" dirty="0">
                <a:solidFill>
                  <a:srgbClr val="000000"/>
                </a:solidFill>
                <a:hlinkClick r:id="rId4"/>
              </a:rPr>
              <a:t>https://doi.org/10.1038/sdata.2016.18</a:t>
            </a:r>
            <a:endParaRPr lang="en-US" sz="1400" u="sng" dirty="0">
              <a:solidFill>
                <a:srgbClr val="000000"/>
              </a:solidFill>
            </a:endParaRPr>
          </a:p>
          <a:p>
            <a:pPr marL="693738" indent="-693738">
              <a:spcBef>
                <a:spcPts val="0"/>
              </a:spcBef>
              <a:spcAft>
                <a:spcPts val="1200"/>
              </a:spcAft>
              <a:buNone/>
            </a:pPr>
            <a:r>
              <a:rPr lang="en-US" sz="1400" dirty="0"/>
              <a:t>Data Curation Network: A Cross-Institutional Staffing Model for Curating Research Data. (2018). </a:t>
            </a:r>
            <a:r>
              <a:rPr lang="en-US" sz="1400" i="1" dirty="0"/>
              <a:t>International Journal of Digital Curation. </a:t>
            </a:r>
            <a:r>
              <a:rPr lang="en-US" sz="1400" dirty="0"/>
              <a:t>Vol 13 No 1. </a:t>
            </a:r>
            <a:r>
              <a:rPr lang="en-US" sz="1400" dirty="0">
                <a:hlinkClick r:id="rId5"/>
              </a:rPr>
              <a:t>https://doi.org/10.2218/ijdc.v13i1.616</a:t>
            </a:r>
            <a:r>
              <a:rPr lang="en-US" sz="1400" dirty="0"/>
              <a:t>.</a:t>
            </a:r>
          </a:p>
          <a:p>
            <a:pPr marL="693738" indent="-693738">
              <a:spcBef>
                <a:spcPts val="0"/>
              </a:spcBef>
              <a:spcAft>
                <a:spcPts val="1200"/>
              </a:spcAft>
              <a:buNone/>
            </a:pPr>
            <a:r>
              <a:rPr lang="en-US" sz="1400" dirty="0"/>
              <a:t>Johnston, LR, Carlson, J, Hudson-Vitale, C, Imker, H, Kozlowski, W., Olendorf, R, Stewart, C. (2018). How Important is Data Curation? Gaps and Opportunities for Academic Libraries. </a:t>
            </a:r>
            <a:r>
              <a:rPr lang="en-US" sz="1400" i="1" dirty="0"/>
              <a:t>Journal of Librarianship and Scholarly Communication</a:t>
            </a:r>
            <a:r>
              <a:rPr lang="en-US" sz="1400" dirty="0"/>
              <a:t>, </a:t>
            </a:r>
            <a:r>
              <a:rPr lang="en-US" sz="1400" i="1" dirty="0"/>
              <a:t>6</a:t>
            </a:r>
            <a:r>
              <a:rPr lang="en-US" sz="1400" dirty="0"/>
              <a:t> (1), eP2198. </a:t>
            </a:r>
            <a:r>
              <a:rPr lang="en-US" sz="1400" dirty="0">
                <a:hlinkClick r:id="rId6"/>
              </a:rPr>
              <a:t>http://doi.org/10.7710/2162-3309.2198</a:t>
            </a:r>
            <a:r>
              <a:rPr lang="en-US" sz="1400" dirty="0"/>
              <a:t>. </a:t>
            </a:r>
            <a:br>
              <a:rPr lang="en-US" sz="1400" dirty="0"/>
            </a:br>
            <a:r>
              <a:rPr lang="en-US" sz="1400" dirty="0"/>
              <a:t>		– Related Dataset and Interview Protocol: </a:t>
            </a:r>
            <a:r>
              <a:rPr lang="en-US" sz="1400" dirty="0">
                <a:hlinkClick r:id="rId7"/>
              </a:rPr>
              <a:t>https://doi.org/10.13020</a:t>
            </a:r>
            <a:r>
              <a:rPr lang="en-US" sz="1600" dirty="0">
                <a:hlinkClick r:id="rId7"/>
              </a:rPr>
              <a:t>/D6PQ30</a:t>
            </a:r>
            <a:r>
              <a:rPr lang="en-US" sz="1600" dirty="0"/>
              <a:t>. </a:t>
            </a:r>
          </a:p>
        </p:txBody>
      </p:sp>
    </p:spTree>
    <p:extLst>
      <p:ext uri="{BB962C8B-B14F-4D97-AF65-F5344CB8AC3E}">
        <p14:creationId xmlns:p14="http://schemas.microsoft.com/office/powerpoint/2010/main" val="1019672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2EE59E-EDEE-4D8F-885C-42C02A5FCBF8}"/>
              </a:ext>
            </a:extLst>
          </p:cNvPr>
          <p:cNvSpPr>
            <a:spLocks noGrp="1"/>
          </p:cNvSpPr>
          <p:nvPr>
            <p:ph type="body" sz="quarter" idx="10"/>
          </p:nvPr>
        </p:nvSpPr>
        <p:spPr>
          <a:xfrm>
            <a:off x="731839" y="831455"/>
            <a:ext cx="7334475" cy="1623918"/>
          </a:xfrm>
        </p:spPr>
        <p:txBody>
          <a:bodyPr wrap="square" lIns="274320" tIns="182880" rIns="274320">
            <a:noAutofit/>
          </a:bodyPr>
          <a:lstStyle/>
          <a:p>
            <a:r>
              <a:rPr lang="en-US" sz="2800" dirty="0"/>
              <a:t>Designing, Timing, and Determining the Feasibility of Curatorial Interventions to Support Data Reuse </a:t>
            </a:r>
          </a:p>
        </p:txBody>
      </p:sp>
      <p:sp>
        <p:nvSpPr>
          <p:cNvPr id="3" name="Text Placeholder 2">
            <a:extLst>
              <a:ext uri="{FF2B5EF4-FFF2-40B4-BE49-F238E27FC236}">
                <a16:creationId xmlns:a16="http://schemas.microsoft.com/office/drawing/2014/main" id="{8A8F8FD1-9BC2-48A3-8339-2F3687CB3631}"/>
              </a:ext>
            </a:extLst>
          </p:cNvPr>
          <p:cNvSpPr>
            <a:spLocks noGrp="1"/>
          </p:cNvSpPr>
          <p:nvPr>
            <p:ph type="body" sz="quarter" idx="11"/>
          </p:nvPr>
        </p:nvSpPr>
        <p:spPr>
          <a:xfrm>
            <a:off x="684025" y="2626663"/>
            <a:ext cx="3887788" cy="304289"/>
          </a:xfrm>
        </p:spPr>
        <p:txBody>
          <a:bodyPr>
            <a:normAutofit fontScale="92500" lnSpcReduction="20000"/>
          </a:bodyPr>
          <a:lstStyle/>
          <a:p>
            <a:r>
              <a:rPr lang="en-US" dirty="0"/>
              <a:t>Elizabeth Yakel</a:t>
            </a:r>
          </a:p>
        </p:txBody>
      </p:sp>
      <p:sp>
        <p:nvSpPr>
          <p:cNvPr id="4" name="Text Placeholder 3">
            <a:extLst>
              <a:ext uri="{FF2B5EF4-FFF2-40B4-BE49-F238E27FC236}">
                <a16:creationId xmlns:a16="http://schemas.microsoft.com/office/drawing/2014/main" id="{AE2C2A07-6FF5-4C96-AA99-B515979BC911}"/>
              </a:ext>
            </a:extLst>
          </p:cNvPr>
          <p:cNvSpPr>
            <a:spLocks noGrp="1"/>
          </p:cNvSpPr>
          <p:nvPr>
            <p:ph type="body" sz="quarter" idx="12"/>
          </p:nvPr>
        </p:nvSpPr>
        <p:spPr>
          <a:xfrm>
            <a:off x="684025" y="2917248"/>
            <a:ext cx="3887788" cy="463800"/>
          </a:xfrm>
        </p:spPr>
        <p:txBody>
          <a:bodyPr>
            <a:normAutofit fontScale="77500" lnSpcReduction="20000"/>
          </a:bodyPr>
          <a:lstStyle/>
          <a:p>
            <a:r>
              <a:rPr lang="en-US" dirty="0"/>
              <a:t>Professor and Senior Associate Dean of Academic Affairs</a:t>
            </a:r>
          </a:p>
          <a:p>
            <a:r>
              <a:rPr lang="en-US" dirty="0"/>
              <a:t>University of Michigan, School of Information</a:t>
            </a:r>
          </a:p>
        </p:txBody>
      </p:sp>
      <p:sp>
        <p:nvSpPr>
          <p:cNvPr id="5" name="Text Placeholder 4">
            <a:extLst>
              <a:ext uri="{FF2B5EF4-FFF2-40B4-BE49-F238E27FC236}">
                <a16:creationId xmlns:a16="http://schemas.microsoft.com/office/drawing/2014/main" id="{93F6ADDA-B80A-4FE5-B78E-47ACC938FB40}"/>
              </a:ext>
            </a:extLst>
          </p:cNvPr>
          <p:cNvSpPr>
            <a:spLocks noGrp="1"/>
          </p:cNvSpPr>
          <p:nvPr>
            <p:ph type="body" sz="quarter" idx="13"/>
          </p:nvPr>
        </p:nvSpPr>
        <p:spPr>
          <a:xfrm>
            <a:off x="684025" y="3247650"/>
            <a:ext cx="3887788" cy="463800"/>
          </a:xfrm>
        </p:spPr>
        <p:txBody>
          <a:bodyPr>
            <a:normAutofit/>
          </a:bodyPr>
          <a:lstStyle/>
          <a:p>
            <a:r>
              <a:rPr lang="en-US" sz="1100" dirty="0">
                <a:hlinkClick r:id="rId2"/>
              </a:rPr>
              <a:t>yakel@umich.edu</a:t>
            </a:r>
            <a:r>
              <a:rPr lang="en-US" sz="1100" dirty="0"/>
              <a:t> </a:t>
            </a:r>
          </a:p>
          <a:p>
            <a:r>
              <a:rPr lang="en-US" sz="1100" dirty="0"/>
              <a:t>@yakel </a:t>
            </a:r>
          </a:p>
        </p:txBody>
      </p:sp>
      <p:sp>
        <p:nvSpPr>
          <p:cNvPr id="6" name="Text Placeholder 5">
            <a:extLst>
              <a:ext uri="{FF2B5EF4-FFF2-40B4-BE49-F238E27FC236}">
                <a16:creationId xmlns:a16="http://schemas.microsoft.com/office/drawing/2014/main" id="{69FC2877-8B96-4960-8BB6-E23A970ECC0E}"/>
              </a:ext>
            </a:extLst>
          </p:cNvPr>
          <p:cNvSpPr>
            <a:spLocks noGrp="1"/>
          </p:cNvSpPr>
          <p:nvPr>
            <p:ph type="body" sz="quarter" idx="14"/>
          </p:nvPr>
        </p:nvSpPr>
        <p:spPr>
          <a:xfrm>
            <a:off x="1" y="394407"/>
            <a:ext cx="3543299" cy="463800"/>
          </a:xfrm>
        </p:spPr>
        <p:txBody>
          <a:bodyPr lIns="274320" rIns="274320"/>
          <a:lstStyle/>
          <a:p>
            <a:r>
              <a:rPr lang="en-US" sz="1600" dirty="0"/>
              <a:t>31 October 2019 </a:t>
            </a:r>
            <a:r>
              <a:rPr lang="en-US" sz="1600" dirty="0">
                <a:latin typeface="SimSun" panose="02010600030101010101" pitchFamily="2" charset="-122"/>
                <a:ea typeface="SimSun" panose="02010600030101010101" pitchFamily="2" charset="-122"/>
              </a:rPr>
              <a:t>•</a:t>
            </a:r>
            <a:r>
              <a:rPr lang="en-US" sz="1600" dirty="0"/>
              <a:t> 11:00AM EDT</a:t>
            </a:r>
          </a:p>
        </p:txBody>
      </p:sp>
      <p:sp>
        <p:nvSpPr>
          <p:cNvPr id="7" name="Text Placeholder 2">
            <a:extLst>
              <a:ext uri="{FF2B5EF4-FFF2-40B4-BE49-F238E27FC236}">
                <a16:creationId xmlns:a16="http://schemas.microsoft.com/office/drawing/2014/main" id="{AB75362B-7A40-430B-B768-85C62F384D6F}"/>
              </a:ext>
            </a:extLst>
          </p:cNvPr>
          <p:cNvSpPr txBox="1">
            <a:spLocks/>
          </p:cNvSpPr>
          <p:nvPr/>
        </p:nvSpPr>
        <p:spPr>
          <a:xfrm>
            <a:off x="4724213" y="2626662"/>
            <a:ext cx="3887788" cy="304289"/>
          </a:xfrm>
          <a:prstGeom prst="rect">
            <a:avLst/>
          </a:prstGeom>
        </p:spPr>
        <p:txBody>
          <a:bodyPr vert="horz">
            <a:normAutofit fontScale="92500" lnSpcReduction="20000"/>
          </a:bodyPr>
          <a:lstStyle>
            <a:lvl1pPr marL="0" indent="0" algn="l" defTabSz="457200" rtl="0" eaLnBrk="1" latinLnBrk="0" hangingPunct="1">
              <a:spcBef>
                <a:spcPct val="20000"/>
              </a:spcBef>
              <a:buFont typeface="Arial"/>
              <a:buNone/>
              <a:defRPr sz="18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Sarah Whitcher Kansa</a:t>
            </a:r>
          </a:p>
        </p:txBody>
      </p:sp>
      <p:sp>
        <p:nvSpPr>
          <p:cNvPr id="8" name="Text Placeholder 3">
            <a:extLst>
              <a:ext uri="{FF2B5EF4-FFF2-40B4-BE49-F238E27FC236}">
                <a16:creationId xmlns:a16="http://schemas.microsoft.com/office/drawing/2014/main" id="{D9CB7D8D-045B-400D-BB2C-AC06AB158DE5}"/>
              </a:ext>
            </a:extLst>
          </p:cNvPr>
          <p:cNvSpPr txBox="1">
            <a:spLocks/>
          </p:cNvSpPr>
          <p:nvPr/>
        </p:nvSpPr>
        <p:spPr>
          <a:xfrm>
            <a:off x="4724213" y="2917248"/>
            <a:ext cx="3887788" cy="463800"/>
          </a:xfrm>
          <a:prstGeom prst="rect">
            <a:avLst/>
          </a:prstGeom>
        </p:spPr>
        <p:txBody>
          <a:bodyPr vert="horz">
            <a:noAutofit/>
          </a:bodyPr>
          <a:lstStyle>
            <a:lvl1pPr marL="0" indent="0" algn="l" defTabSz="457200" rtl="0" eaLnBrk="1" latinLnBrk="0" hangingPunct="1">
              <a:spcBef>
                <a:spcPct val="20000"/>
              </a:spcBef>
              <a:buFont typeface="Arial"/>
              <a:buNone/>
              <a:defRPr sz="1400" b="0"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1100" dirty="0"/>
              <a:t>Director of the Alexandria Archive Institute</a:t>
            </a:r>
          </a:p>
          <a:p>
            <a:pPr>
              <a:lnSpc>
                <a:spcPct val="80000"/>
              </a:lnSpc>
            </a:pPr>
            <a:r>
              <a:rPr lang="en-US" sz="1100" dirty="0"/>
              <a:t>Managing Editor for Open Context</a:t>
            </a:r>
          </a:p>
        </p:txBody>
      </p:sp>
      <p:sp>
        <p:nvSpPr>
          <p:cNvPr id="9" name="Text Placeholder 4">
            <a:extLst>
              <a:ext uri="{FF2B5EF4-FFF2-40B4-BE49-F238E27FC236}">
                <a16:creationId xmlns:a16="http://schemas.microsoft.com/office/drawing/2014/main" id="{3C5B89DA-3F60-48EB-B7F8-E2D5AB97C2A9}"/>
              </a:ext>
            </a:extLst>
          </p:cNvPr>
          <p:cNvSpPr txBox="1">
            <a:spLocks/>
          </p:cNvSpPr>
          <p:nvPr/>
        </p:nvSpPr>
        <p:spPr>
          <a:xfrm>
            <a:off x="4724213" y="3243193"/>
            <a:ext cx="3887788" cy="463800"/>
          </a:xfrm>
          <a:prstGeom prst="rect">
            <a:avLst/>
          </a:prstGeom>
        </p:spPr>
        <p:txBody>
          <a:bodyPr vert="horz">
            <a:normAutofit/>
          </a:bodyPr>
          <a:lstStyle>
            <a:lvl1pPr marL="0" indent="0" algn="l" defTabSz="457200" rtl="0" eaLnBrk="1" latinLnBrk="0" hangingPunct="1">
              <a:spcBef>
                <a:spcPct val="20000"/>
              </a:spcBef>
              <a:buFont typeface="Arial"/>
              <a:buNone/>
              <a:defRPr sz="1400" b="1" kern="1200" baseline="0">
                <a:solidFill>
                  <a:schemeClr val="accent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dirty="0">
                <a:hlinkClick r:id="rId3"/>
              </a:rPr>
              <a:t>sarahkansa@gmail.com</a:t>
            </a:r>
            <a:r>
              <a:rPr lang="en-US" sz="1100" dirty="0"/>
              <a:t> </a:t>
            </a:r>
          </a:p>
          <a:p>
            <a:r>
              <a:rPr lang="en-US" sz="1100" dirty="0"/>
              <a:t>@opencontext</a:t>
            </a:r>
          </a:p>
        </p:txBody>
      </p:sp>
      <p:sp>
        <p:nvSpPr>
          <p:cNvPr id="10" name="TextBox 9">
            <a:extLst>
              <a:ext uri="{FF2B5EF4-FFF2-40B4-BE49-F238E27FC236}">
                <a16:creationId xmlns:a16="http://schemas.microsoft.com/office/drawing/2014/main" id="{1F14743A-2F00-4CEB-96E0-C2037344E054}"/>
              </a:ext>
            </a:extLst>
          </p:cNvPr>
          <p:cNvSpPr txBox="1"/>
          <p:nvPr/>
        </p:nvSpPr>
        <p:spPr>
          <a:xfrm>
            <a:off x="3969088" y="198500"/>
            <a:ext cx="5174911" cy="461665"/>
          </a:xfrm>
          <a:prstGeom prst="rect">
            <a:avLst/>
          </a:prstGeom>
          <a:noFill/>
        </p:spPr>
        <p:txBody>
          <a:bodyPr wrap="square" rtlCol="0">
            <a:spAutoFit/>
          </a:bodyPr>
          <a:lstStyle/>
          <a:p>
            <a:r>
              <a:rPr lang="en-US" sz="2400" b="1" dirty="0">
                <a:solidFill>
                  <a:schemeClr val="accent5"/>
                </a:solidFill>
              </a:rPr>
              <a:t>Our Panel’s Next Webinar</a:t>
            </a:r>
          </a:p>
        </p:txBody>
      </p:sp>
    </p:spTree>
    <p:extLst>
      <p:ext uri="{BB962C8B-B14F-4D97-AF65-F5344CB8AC3E}">
        <p14:creationId xmlns:p14="http://schemas.microsoft.com/office/powerpoint/2010/main" val="316423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EFCA48-40BC-4796-AB09-BBB946AD71BE}"/>
              </a:ext>
            </a:extLst>
          </p:cNvPr>
          <p:cNvSpPr>
            <a:spLocks noGrp="1"/>
          </p:cNvSpPr>
          <p:nvPr>
            <p:ph type="body" sz="quarter" idx="13"/>
          </p:nvPr>
        </p:nvSpPr>
        <p:spPr>
          <a:xfrm>
            <a:off x="0" y="105179"/>
            <a:ext cx="8439148" cy="686442"/>
          </a:xfrm>
        </p:spPr>
        <p:txBody>
          <a:bodyPr/>
          <a:lstStyle/>
          <a:p>
            <a:r>
              <a:rPr lang="en-US" sz="3200" dirty="0"/>
              <a:t>Reusability: Role of Context Information</a:t>
            </a:r>
          </a:p>
        </p:txBody>
      </p:sp>
      <p:sp>
        <p:nvSpPr>
          <p:cNvPr id="3" name="TextBox 2">
            <a:extLst>
              <a:ext uri="{FF2B5EF4-FFF2-40B4-BE49-F238E27FC236}">
                <a16:creationId xmlns:a16="http://schemas.microsoft.com/office/drawing/2014/main" id="{7A1B960C-A433-4D3D-8D4E-2ABF0E505E00}"/>
              </a:ext>
            </a:extLst>
          </p:cNvPr>
          <p:cNvSpPr txBox="1"/>
          <p:nvPr/>
        </p:nvSpPr>
        <p:spPr>
          <a:xfrm>
            <a:off x="176641" y="791621"/>
            <a:ext cx="3568606" cy="138499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sz="2400" b="1" dirty="0">
                <a:solidFill>
                  <a:schemeClr val="accent5"/>
                </a:solidFill>
              </a:rPr>
              <a:t>Repository Information</a:t>
            </a:r>
          </a:p>
          <a:p>
            <a:pPr algn="ctr"/>
            <a:r>
              <a:rPr lang="en-US" sz="2000" b="1" dirty="0"/>
              <a:t>Provenance</a:t>
            </a:r>
          </a:p>
          <a:p>
            <a:pPr algn="ctr"/>
            <a:r>
              <a:rPr lang="en-US" sz="2000" b="1" dirty="0"/>
              <a:t>Reputation and History</a:t>
            </a:r>
          </a:p>
          <a:p>
            <a:pPr algn="ctr"/>
            <a:r>
              <a:rPr lang="en-US" sz="2000" b="1" dirty="0"/>
              <a:t>Curation and Digitization</a:t>
            </a:r>
          </a:p>
        </p:txBody>
      </p:sp>
      <p:sp>
        <p:nvSpPr>
          <p:cNvPr id="4" name="TextBox 3">
            <a:extLst>
              <a:ext uri="{FF2B5EF4-FFF2-40B4-BE49-F238E27FC236}">
                <a16:creationId xmlns:a16="http://schemas.microsoft.com/office/drawing/2014/main" id="{7130F36A-CE65-4DEE-82BD-6F8A9D5901A0}"/>
              </a:ext>
            </a:extLst>
          </p:cNvPr>
          <p:cNvSpPr txBox="1"/>
          <p:nvPr/>
        </p:nvSpPr>
        <p:spPr>
          <a:xfrm>
            <a:off x="2361298" y="2310238"/>
            <a:ext cx="4421403" cy="2308324"/>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n-US" sz="2400" b="1" dirty="0">
                <a:solidFill>
                  <a:schemeClr val="accent4"/>
                </a:solidFill>
              </a:rPr>
              <a:t>Data Production Information </a:t>
            </a:r>
          </a:p>
          <a:p>
            <a:pPr algn="ctr"/>
            <a:r>
              <a:rPr lang="en-US" sz="2000" b="1" dirty="0"/>
              <a:t>Data Collection</a:t>
            </a:r>
          </a:p>
          <a:p>
            <a:pPr algn="ctr"/>
            <a:r>
              <a:rPr lang="en-US" sz="2000" b="1" dirty="0"/>
              <a:t>Specimen and Artifact</a:t>
            </a:r>
          </a:p>
          <a:p>
            <a:pPr algn="ctr"/>
            <a:r>
              <a:rPr lang="en-US" sz="2000" b="1" dirty="0"/>
              <a:t>Data Producer</a:t>
            </a:r>
          </a:p>
          <a:p>
            <a:pPr algn="ctr"/>
            <a:r>
              <a:rPr lang="en-US" sz="2000" b="1" dirty="0"/>
              <a:t>Data Analysis</a:t>
            </a:r>
          </a:p>
          <a:p>
            <a:pPr algn="ctr"/>
            <a:r>
              <a:rPr lang="en-US" sz="2000" b="1" dirty="0"/>
              <a:t>Missing Data </a:t>
            </a:r>
          </a:p>
          <a:p>
            <a:pPr algn="ctr"/>
            <a:r>
              <a:rPr lang="en-US" sz="2000" b="1" dirty="0"/>
              <a:t>Research Objectives</a:t>
            </a:r>
            <a:endParaRPr lang="en-US" b="1" dirty="0"/>
          </a:p>
        </p:txBody>
      </p:sp>
      <p:sp>
        <p:nvSpPr>
          <p:cNvPr id="5" name="TextBox 4">
            <a:extLst>
              <a:ext uri="{FF2B5EF4-FFF2-40B4-BE49-F238E27FC236}">
                <a16:creationId xmlns:a16="http://schemas.microsoft.com/office/drawing/2014/main" id="{1C23351B-9814-4124-9F2E-FA9D61F8094B}"/>
              </a:ext>
            </a:extLst>
          </p:cNvPr>
          <p:cNvSpPr txBox="1"/>
          <p:nvPr/>
        </p:nvSpPr>
        <p:spPr>
          <a:xfrm>
            <a:off x="5299368" y="773617"/>
            <a:ext cx="3639138" cy="138499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n-US" sz="2400" b="1" dirty="0">
                <a:solidFill>
                  <a:schemeClr val="accent3"/>
                </a:solidFill>
              </a:rPr>
              <a:t>Data Reuse Information</a:t>
            </a:r>
          </a:p>
          <a:p>
            <a:pPr algn="ctr"/>
            <a:r>
              <a:rPr lang="en-US" sz="2000" b="1" dirty="0"/>
              <a:t>Prior reuse</a:t>
            </a:r>
          </a:p>
          <a:p>
            <a:pPr algn="ctr"/>
            <a:r>
              <a:rPr lang="en-US" sz="2000" b="1" dirty="0"/>
              <a:t>Terms of Use</a:t>
            </a:r>
          </a:p>
          <a:p>
            <a:pPr algn="ctr"/>
            <a:r>
              <a:rPr lang="en-US" sz="2000" b="1" dirty="0"/>
              <a:t>Advice on reuse</a:t>
            </a:r>
            <a:endParaRPr lang="en-US" sz="1600" b="1" dirty="0"/>
          </a:p>
        </p:txBody>
      </p:sp>
      <p:sp>
        <p:nvSpPr>
          <p:cNvPr id="6" name="TextBox 5">
            <a:extLst>
              <a:ext uri="{FF2B5EF4-FFF2-40B4-BE49-F238E27FC236}">
                <a16:creationId xmlns:a16="http://schemas.microsoft.com/office/drawing/2014/main" id="{C4A3493C-3948-4EF4-97C1-201A73DA638E}"/>
              </a:ext>
            </a:extLst>
          </p:cNvPr>
          <p:cNvSpPr txBox="1"/>
          <p:nvPr/>
        </p:nvSpPr>
        <p:spPr>
          <a:xfrm>
            <a:off x="6890657" y="4377376"/>
            <a:ext cx="2253343" cy="276999"/>
          </a:xfrm>
          <a:prstGeom prst="rect">
            <a:avLst/>
          </a:prstGeom>
          <a:noFill/>
        </p:spPr>
        <p:txBody>
          <a:bodyPr wrap="square" rtlCol="0">
            <a:spAutoFit/>
          </a:bodyPr>
          <a:lstStyle/>
          <a:p>
            <a:pPr algn="r"/>
            <a:r>
              <a:rPr lang="en-US" sz="1200" dirty="0"/>
              <a:t>(Faniel, Frank, &amp; Yakel, 2019)</a:t>
            </a:r>
          </a:p>
        </p:txBody>
      </p:sp>
    </p:spTree>
    <p:extLst>
      <p:ext uri="{BB962C8B-B14F-4D97-AF65-F5344CB8AC3E}">
        <p14:creationId xmlns:p14="http://schemas.microsoft.com/office/powerpoint/2010/main" val="16912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2C4EC97-A9D3-4C75-BEC3-C02E920B50C1}"/>
              </a:ext>
            </a:extLst>
          </p:cNvPr>
          <p:cNvGraphicFramePr/>
          <p:nvPr>
            <p:extLst>
              <p:ext uri="{D42A27DB-BD31-4B8C-83A1-F6EECF244321}">
                <p14:modId xmlns:p14="http://schemas.microsoft.com/office/powerpoint/2010/main" val="3618384001"/>
              </p:ext>
            </p:extLst>
          </p:nvPr>
        </p:nvGraphicFramePr>
        <p:xfrm>
          <a:off x="161925" y="660400"/>
          <a:ext cx="8877300" cy="44513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1">
            <a:extLst>
              <a:ext uri="{FF2B5EF4-FFF2-40B4-BE49-F238E27FC236}">
                <a16:creationId xmlns:a16="http://schemas.microsoft.com/office/drawing/2014/main" id="{1A9CAB06-A47D-48D2-8C69-6B5EA7183535}"/>
              </a:ext>
            </a:extLst>
          </p:cNvPr>
          <p:cNvSpPr txBox="1">
            <a:spLocks/>
          </p:cNvSpPr>
          <p:nvPr/>
        </p:nvSpPr>
        <p:spPr>
          <a:xfrm>
            <a:off x="0" y="105179"/>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tx2"/>
                </a:solidFill>
              </a:rPr>
              <a:t>Reusability: Role of Context Information</a:t>
            </a:r>
          </a:p>
        </p:txBody>
      </p:sp>
      <p:sp>
        <p:nvSpPr>
          <p:cNvPr id="6" name="TextBox 5">
            <a:extLst>
              <a:ext uri="{FF2B5EF4-FFF2-40B4-BE49-F238E27FC236}">
                <a16:creationId xmlns:a16="http://schemas.microsoft.com/office/drawing/2014/main" id="{CB8C6AE2-841E-438D-A67A-B3AEA1E53B63}"/>
              </a:ext>
            </a:extLst>
          </p:cNvPr>
          <p:cNvSpPr txBox="1"/>
          <p:nvPr/>
        </p:nvSpPr>
        <p:spPr>
          <a:xfrm>
            <a:off x="0" y="4655296"/>
            <a:ext cx="1289957" cy="461665"/>
          </a:xfrm>
          <a:prstGeom prst="rect">
            <a:avLst/>
          </a:prstGeom>
          <a:noFill/>
        </p:spPr>
        <p:txBody>
          <a:bodyPr wrap="square" rtlCol="0">
            <a:spAutoFit/>
          </a:bodyPr>
          <a:lstStyle/>
          <a:p>
            <a:r>
              <a:rPr lang="en-US" sz="1200" dirty="0"/>
              <a:t>(Faniel, Frank, &amp; Yakel, 2019)</a:t>
            </a:r>
          </a:p>
        </p:txBody>
      </p:sp>
    </p:spTree>
    <p:extLst>
      <p:ext uri="{BB962C8B-B14F-4D97-AF65-F5344CB8AC3E}">
        <p14:creationId xmlns:p14="http://schemas.microsoft.com/office/powerpoint/2010/main" val="1064075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33"/>
        <p:cNvGrpSpPr/>
        <p:nvPr/>
      </p:nvGrpSpPr>
      <p:grpSpPr>
        <a:xfrm>
          <a:off x="0" y="0"/>
          <a:ext cx="0" cy="0"/>
          <a:chOff x="0" y="0"/>
          <a:chExt cx="0" cy="0"/>
        </a:xfrm>
      </p:grpSpPr>
      <p:sp>
        <p:nvSpPr>
          <p:cNvPr id="3" name="Text Placeholder 2">
            <a:extLst>
              <a:ext uri="{FF2B5EF4-FFF2-40B4-BE49-F238E27FC236}">
                <a16:creationId xmlns:a16="http://schemas.microsoft.com/office/drawing/2014/main" id="{5759C0C0-AD83-4FAE-8C3B-5172A3E7B511}"/>
              </a:ext>
            </a:extLst>
          </p:cNvPr>
          <p:cNvSpPr>
            <a:spLocks noGrp="1"/>
          </p:cNvSpPr>
          <p:nvPr>
            <p:ph type="body" sz="quarter" idx="13"/>
          </p:nvPr>
        </p:nvSpPr>
        <p:spPr/>
        <p:txBody>
          <a:bodyPr/>
          <a:lstStyle/>
          <a:p>
            <a:r>
              <a:rPr lang="en" dirty="0">
                <a:solidFill>
                  <a:schemeClr val="bg1"/>
                </a:solidFill>
              </a:rPr>
              <a:t>Data Collection Information</a:t>
            </a:r>
            <a:endParaRPr lang="en-US" dirty="0">
              <a:solidFill>
                <a:schemeClr val="bg1"/>
              </a:solidFill>
            </a:endParaRPr>
          </a:p>
        </p:txBody>
      </p:sp>
      <p:sp>
        <p:nvSpPr>
          <p:cNvPr id="2" name="Text Placeholder 1">
            <a:extLst>
              <a:ext uri="{FF2B5EF4-FFF2-40B4-BE49-F238E27FC236}">
                <a16:creationId xmlns:a16="http://schemas.microsoft.com/office/drawing/2014/main" id="{E98DDEF6-1B00-42E2-AC4B-15798921097B}"/>
              </a:ext>
            </a:extLst>
          </p:cNvPr>
          <p:cNvSpPr>
            <a:spLocks noGrp="1"/>
          </p:cNvSpPr>
          <p:nvPr>
            <p:ph type="body" sz="quarter" idx="12"/>
          </p:nvPr>
        </p:nvSpPr>
        <p:spPr>
          <a:xfrm>
            <a:off x="340786" y="1151164"/>
            <a:ext cx="8439148" cy="3234961"/>
          </a:xfrm>
        </p:spPr>
        <p:txBody>
          <a:bodyPr/>
          <a:lstStyle/>
          <a:p>
            <a:pPr marL="0" indent="0">
              <a:buNone/>
            </a:pPr>
            <a:r>
              <a:rPr lang="en" b="1" kern="0" dirty="0">
                <a:solidFill>
                  <a:schemeClr val="bg1"/>
                </a:solidFill>
                <a:cs typeface="Arial"/>
                <a:sym typeface="Arial"/>
              </a:rPr>
              <a:t>“So a lot of datasets will say that they have some crime information, and you look into it, and it's… ‘Have you gotten into a fight? Did you skip school?’... we're looking for something a little bit more serious than that.” </a:t>
            </a:r>
          </a:p>
          <a:p>
            <a:pPr marL="0" indent="0" algn="r">
              <a:buNone/>
            </a:pPr>
            <a:r>
              <a:rPr lang="en" b="1" kern="0" dirty="0">
                <a:solidFill>
                  <a:schemeClr val="bg1"/>
                </a:solidFill>
                <a:cs typeface="Arial"/>
                <a:sym typeface="Arial"/>
              </a:rPr>
              <a:t>- Social scientist 33</a:t>
            </a:r>
            <a:endParaRPr lang="en-US" b="1" dirty="0">
              <a:solidFill>
                <a:schemeClr val="bg1"/>
              </a:solidFill>
            </a:endParaRPr>
          </a:p>
        </p:txBody>
      </p:sp>
      <p:sp>
        <p:nvSpPr>
          <p:cNvPr id="4" name="TextBox 3">
            <a:extLst>
              <a:ext uri="{FF2B5EF4-FFF2-40B4-BE49-F238E27FC236}">
                <a16:creationId xmlns:a16="http://schemas.microsoft.com/office/drawing/2014/main" id="{95FB830F-F1BC-48EA-9403-85679B4D55CA}"/>
              </a:ext>
            </a:extLst>
          </p:cNvPr>
          <p:cNvSpPr txBox="1"/>
          <p:nvPr/>
        </p:nvSpPr>
        <p:spPr>
          <a:xfrm>
            <a:off x="6890657" y="4377376"/>
            <a:ext cx="2253343" cy="276999"/>
          </a:xfrm>
          <a:prstGeom prst="rect">
            <a:avLst/>
          </a:prstGeom>
          <a:noFill/>
        </p:spPr>
        <p:txBody>
          <a:bodyPr wrap="square" rtlCol="0">
            <a:spAutoFit/>
          </a:bodyPr>
          <a:lstStyle/>
          <a:p>
            <a:pPr algn="r"/>
            <a:r>
              <a:rPr lang="en-US" sz="1200" dirty="0">
                <a:solidFill>
                  <a:schemeClr val="bg1"/>
                </a:solidFill>
              </a:rPr>
              <a:t>(Faniel, Frank, &amp; Yakel,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39"/>
        <p:cNvGrpSpPr/>
        <p:nvPr/>
      </p:nvGrpSpPr>
      <p:grpSpPr>
        <a:xfrm>
          <a:off x="0" y="0"/>
          <a:ext cx="0" cy="0"/>
          <a:chOff x="0" y="0"/>
          <a:chExt cx="0" cy="0"/>
        </a:xfrm>
      </p:grpSpPr>
      <p:sp>
        <p:nvSpPr>
          <p:cNvPr id="3" name="Text Placeholder 2">
            <a:extLst>
              <a:ext uri="{FF2B5EF4-FFF2-40B4-BE49-F238E27FC236}">
                <a16:creationId xmlns:a16="http://schemas.microsoft.com/office/drawing/2014/main" id="{6D1A2581-8B19-4B0D-97DE-FE569B1371EA}"/>
              </a:ext>
            </a:extLst>
          </p:cNvPr>
          <p:cNvSpPr>
            <a:spLocks noGrp="1"/>
          </p:cNvSpPr>
          <p:nvPr>
            <p:ph type="body" sz="quarter" idx="13"/>
          </p:nvPr>
        </p:nvSpPr>
        <p:spPr/>
        <p:txBody>
          <a:bodyPr/>
          <a:lstStyle/>
          <a:p>
            <a:r>
              <a:rPr lang="en" dirty="0">
                <a:solidFill>
                  <a:schemeClr val="bg1"/>
                </a:solidFill>
              </a:rPr>
              <a:t>Specimen/Artifact Information</a:t>
            </a:r>
            <a:endParaRPr lang="en-US" dirty="0">
              <a:solidFill>
                <a:schemeClr val="bg1"/>
              </a:solidFill>
            </a:endParaRPr>
          </a:p>
        </p:txBody>
      </p:sp>
      <p:sp>
        <p:nvSpPr>
          <p:cNvPr id="2" name="Text Placeholder 1">
            <a:extLst>
              <a:ext uri="{FF2B5EF4-FFF2-40B4-BE49-F238E27FC236}">
                <a16:creationId xmlns:a16="http://schemas.microsoft.com/office/drawing/2014/main" id="{C9F77916-DD4D-479F-969C-8C2FF3158342}"/>
              </a:ext>
            </a:extLst>
          </p:cNvPr>
          <p:cNvSpPr>
            <a:spLocks noGrp="1"/>
          </p:cNvSpPr>
          <p:nvPr>
            <p:ph type="body" sz="quarter" idx="12"/>
          </p:nvPr>
        </p:nvSpPr>
        <p:spPr>
          <a:xfrm>
            <a:off x="340786" y="1134835"/>
            <a:ext cx="8439148" cy="3251289"/>
          </a:xfrm>
        </p:spPr>
        <p:txBody>
          <a:bodyPr/>
          <a:lstStyle/>
          <a:p>
            <a:pPr marL="0" indent="0">
              <a:buNone/>
            </a:pPr>
            <a:r>
              <a:rPr lang="en-US" b="1" kern="0" dirty="0">
                <a:solidFill>
                  <a:schemeClr val="bg1"/>
                </a:solidFill>
                <a:cs typeface="Arial"/>
                <a:sym typeface="Arial"/>
              </a:rPr>
              <a:t>“If some fish is identified as X, and it's from Y, and X doesn't occur in Y, then I would say, ‘Okay, well that's wrong’...But it’s all based on experience, just focusing on a particular group of fish for the last six or seven years.”</a:t>
            </a:r>
          </a:p>
          <a:p>
            <a:pPr marL="0" indent="0" algn="r">
              <a:buNone/>
            </a:pPr>
            <a:r>
              <a:rPr lang="en-US" b="1" kern="0" dirty="0">
                <a:solidFill>
                  <a:schemeClr val="bg1"/>
                </a:solidFill>
                <a:cs typeface="Arial"/>
                <a:sym typeface="Arial"/>
              </a:rPr>
              <a:t>- Zoologist 08</a:t>
            </a:r>
          </a:p>
        </p:txBody>
      </p:sp>
      <p:sp>
        <p:nvSpPr>
          <p:cNvPr id="4" name="TextBox 3">
            <a:extLst>
              <a:ext uri="{FF2B5EF4-FFF2-40B4-BE49-F238E27FC236}">
                <a16:creationId xmlns:a16="http://schemas.microsoft.com/office/drawing/2014/main" id="{B3124967-009B-406C-9429-F05B43E3CB7C}"/>
              </a:ext>
            </a:extLst>
          </p:cNvPr>
          <p:cNvSpPr txBox="1"/>
          <p:nvPr/>
        </p:nvSpPr>
        <p:spPr>
          <a:xfrm>
            <a:off x="6890657" y="4377376"/>
            <a:ext cx="2253343" cy="276999"/>
          </a:xfrm>
          <a:prstGeom prst="rect">
            <a:avLst/>
          </a:prstGeom>
          <a:noFill/>
        </p:spPr>
        <p:txBody>
          <a:bodyPr wrap="square" rtlCol="0">
            <a:spAutoFit/>
          </a:bodyPr>
          <a:lstStyle/>
          <a:p>
            <a:pPr algn="r"/>
            <a:r>
              <a:rPr lang="en-US" sz="1200" dirty="0">
                <a:solidFill>
                  <a:schemeClr val="bg1"/>
                </a:solidFill>
              </a:rPr>
              <a:t>(Faniel, Frank, &amp; Yakel,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45"/>
        <p:cNvGrpSpPr/>
        <p:nvPr/>
      </p:nvGrpSpPr>
      <p:grpSpPr>
        <a:xfrm>
          <a:off x="0" y="0"/>
          <a:ext cx="0" cy="0"/>
          <a:chOff x="0" y="0"/>
          <a:chExt cx="0" cy="0"/>
        </a:xfrm>
      </p:grpSpPr>
      <p:sp>
        <p:nvSpPr>
          <p:cNvPr id="3" name="Text Placeholder 2">
            <a:extLst>
              <a:ext uri="{FF2B5EF4-FFF2-40B4-BE49-F238E27FC236}">
                <a16:creationId xmlns:a16="http://schemas.microsoft.com/office/drawing/2014/main" id="{4A71C882-B139-4A37-857C-9BF8AC56587D}"/>
              </a:ext>
            </a:extLst>
          </p:cNvPr>
          <p:cNvSpPr>
            <a:spLocks noGrp="1"/>
          </p:cNvSpPr>
          <p:nvPr>
            <p:ph type="body" sz="quarter" idx="13"/>
          </p:nvPr>
        </p:nvSpPr>
        <p:spPr/>
        <p:txBody>
          <a:bodyPr/>
          <a:lstStyle/>
          <a:p>
            <a:r>
              <a:rPr lang="en" dirty="0">
                <a:solidFill>
                  <a:schemeClr val="bg1"/>
                </a:solidFill>
              </a:rPr>
              <a:t>Specimen/Artifact Information</a:t>
            </a:r>
            <a:endParaRPr lang="en-US" dirty="0">
              <a:solidFill>
                <a:schemeClr val="bg1"/>
              </a:solidFill>
            </a:endParaRPr>
          </a:p>
        </p:txBody>
      </p:sp>
      <p:sp>
        <p:nvSpPr>
          <p:cNvPr id="2" name="Text Placeholder 1">
            <a:extLst>
              <a:ext uri="{FF2B5EF4-FFF2-40B4-BE49-F238E27FC236}">
                <a16:creationId xmlns:a16="http://schemas.microsoft.com/office/drawing/2014/main" id="{2E55E21C-9C63-4BAD-8ADA-D3E551208301}"/>
              </a:ext>
            </a:extLst>
          </p:cNvPr>
          <p:cNvSpPr>
            <a:spLocks noGrp="1"/>
          </p:cNvSpPr>
          <p:nvPr>
            <p:ph type="body" sz="quarter" idx="12"/>
          </p:nvPr>
        </p:nvSpPr>
        <p:spPr>
          <a:xfrm>
            <a:off x="340786" y="1175657"/>
            <a:ext cx="8439148" cy="3210467"/>
          </a:xfrm>
        </p:spPr>
        <p:txBody>
          <a:bodyPr/>
          <a:lstStyle/>
          <a:p>
            <a:pPr marL="0" indent="0">
              <a:buNone/>
            </a:pPr>
            <a:r>
              <a:rPr lang="en-US" b="1" kern="0" dirty="0">
                <a:solidFill>
                  <a:schemeClr val="bg1"/>
                </a:solidFill>
                <a:cs typeface="Arial"/>
                <a:sym typeface="Arial"/>
              </a:rPr>
              <a:t>“So I was contacting him for other specific information. Where was this found, what period did it date to, and what artifacts were found with it because that's often not cataloged along this primary zooarchaeological data nor do you have access to field notes or anything like that.”</a:t>
            </a:r>
          </a:p>
          <a:p>
            <a:pPr marL="0" indent="0" algn="r">
              <a:buNone/>
            </a:pPr>
            <a:r>
              <a:rPr lang="en-US" b="1" kern="0" dirty="0">
                <a:solidFill>
                  <a:schemeClr val="bg1"/>
                </a:solidFill>
                <a:cs typeface="Arial"/>
                <a:sym typeface="Arial"/>
              </a:rPr>
              <a:t>- Archaeologist 02</a:t>
            </a:r>
          </a:p>
        </p:txBody>
      </p:sp>
      <p:sp>
        <p:nvSpPr>
          <p:cNvPr id="4" name="TextBox 3">
            <a:extLst>
              <a:ext uri="{FF2B5EF4-FFF2-40B4-BE49-F238E27FC236}">
                <a16:creationId xmlns:a16="http://schemas.microsoft.com/office/drawing/2014/main" id="{242526F3-AAED-442C-B9EC-CDAC5FFA31E0}"/>
              </a:ext>
            </a:extLst>
          </p:cNvPr>
          <p:cNvSpPr txBox="1"/>
          <p:nvPr/>
        </p:nvSpPr>
        <p:spPr>
          <a:xfrm>
            <a:off x="6890657" y="4377376"/>
            <a:ext cx="2253343" cy="276999"/>
          </a:xfrm>
          <a:prstGeom prst="rect">
            <a:avLst/>
          </a:prstGeom>
          <a:noFill/>
        </p:spPr>
        <p:txBody>
          <a:bodyPr wrap="square" rtlCol="0">
            <a:spAutoFit/>
          </a:bodyPr>
          <a:lstStyle/>
          <a:p>
            <a:pPr algn="r"/>
            <a:r>
              <a:rPr lang="en-US" sz="1200" dirty="0">
                <a:solidFill>
                  <a:schemeClr val="bg1"/>
                </a:solidFill>
              </a:rPr>
              <a:t>(Faniel, Frank, &amp; Yakel,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CLC 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CLC PowerPoint Template 16x9 V3" id="{8AE900A0-BDAB-4100-8E6E-0D1DF52823E0}" vid="{2E02DCCF-65A5-4E57-9CAC-E8931BD3666B}"/>
    </a:ext>
  </a:extLst>
</a:theme>
</file>

<file path=ppt/theme/theme2.xml><?xml version="1.0" encoding="utf-8"?>
<a:theme xmlns:a="http://schemas.openxmlformats.org/drawingml/2006/main" name="Default Theme">
  <a:themeElements>
    <a:clrScheme name="Impresario - Coloured Light">
      <a:dk1>
        <a:srgbClr val="445469"/>
      </a:dk1>
      <a:lt1>
        <a:srgbClr val="FFFFFF"/>
      </a:lt1>
      <a:dk2>
        <a:srgbClr val="445469"/>
      </a:dk2>
      <a:lt2>
        <a:srgbClr val="FFFFFF"/>
      </a:lt2>
      <a:accent1>
        <a:srgbClr val="7FB34C"/>
      </a:accent1>
      <a:accent2>
        <a:srgbClr val="3891DE"/>
      </a:accent2>
      <a:accent3>
        <a:srgbClr val="485868"/>
      </a:accent3>
      <a:accent4>
        <a:srgbClr val="F1992D"/>
      </a:accent4>
      <a:accent5>
        <a:srgbClr val="EB223D"/>
      </a:accent5>
      <a:accent6>
        <a:srgbClr val="A1A1A1"/>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e1e867eb-0ccf-46b3-a8be-678a344b568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E988F0-95B4-4FCA-A550-26E1636850FD}">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b67d80f-331f-4b51-b18e-81b8c101c29d"/>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4.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OCLC PowerPoint Template 16x9 V3</Template>
  <TotalTime>1002</TotalTime>
  <Words>4143</Words>
  <Application>Microsoft Office PowerPoint</Application>
  <PresentationFormat>On-screen Show (16:9)</PresentationFormat>
  <Paragraphs>422</Paragraphs>
  <Slides>42</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42</vt:i4>
      </vt:variant>
    </vt:vector>
  </HeadingPairs>
  <TitlesOfParts>
    <vt:vector size="51" baseType="lpstr">
      <vt:lpstr>SimSun</vt:lpstr>
      <vt:lpstr>Arial</vt:lpstr>
      <vt:lpstr>Calibri</vt:lpstr>
      <vt:lpstr>Lato</vt:lpstr>
      <vt:lpstr>Lato Black</vt:lpstr>
      <vt:lpstr>Lato Light</vt:lpstr>
      <vt:lpstr>Roboto</vt:lpstr>
      <vt:lpstr>OCLC Nonconfidential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Brannon,Brittany</dc:creator>
  <cp:lastModifiedBy>Procaccini,Mercy</cp:lastModifiedBy>
  <cp:revision>102</cp:revision>
  <dcterms:created xsi:type="dcterms:W3CDTF">2019-10-03T12:32:55Z</dcterms:created>
  <dcterms:modified xsi:type="dcterms:W3CDTF">2019-10-11T18:13:26Z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