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93" r:id="rId2"/>
    <p:sldId id="2070" r:id="rId3"/>
    <p:sldId id="1925" r:id="rId4"/>
    <p:sldId id="2039" r:id="rId5"/>
    <p:sldId id="2072" r:id="rId6"/>
    <p:sldId id="2068" r:id="rId7"/>
    <p:sldId id="2066" r:id="rId8"/>
    <p:sldId id="2067" r:id="rId9"/>
    <p:sldId id="2095" r:id="rId10"/>
    <p:sldId id="2096" r:id="rId11"/>
    <p:sldId id="2062" r:id="rId12"/>
    <p:sldId id="2065" r:id="rId13"/>
    <p:sldId id="2064" r:id="rId14"/>
    <p:sldId id="2110" r:id="rId15"/>
    <p:sldId id="2111" r:id="rId16"/>
    <p:sldId id="2069" r:id="rId17"/>
    <p:sldId id="2081" r:id="rId18"/>
    <p:sldId id="2040" r:id="rId19"/>
    <p:sldId id="395" r:id="rId20"/>
    <p:sldId id="2083" r:id="rId21"/>
    <p:sldId id="1937" r:id="rId22"/>
    <p:sldId id="2079" r:id="rId23"/>
    <p:sldId id="1938" r:id="rId24"/>
    <p:sldId id="2085" r:id="rId25"/>
    <p:sldId id="2105" r:id="rId26"/>
    <p:sldId id="2099" r:id="rId27"/>
    <p:sldId id="1939" r:id="rId28"/>
    <p:sldId id="2104" r:id="rId29"/>
    <p:sldId id="2103" r:id="rId30"/>
    <p:sldId id="2100" r:id="rId31"/>
    <p:sldId id="2061" r:id="rId32"/>
    <p:sldId id="2087" r:id="rId33"/>
    <p:sldId id="2106" r:id="rId34"/>
    <p:sldId id="2101" r:id="rId35"/>
    <p:sldId id="2084" r:id="rId36"/>
    <p:sldId id="2109" r:id="rId37"/>
    <p:sldId id="2089" r:id="rId38"/>
    <p:sldId id="2090" r:id="rId39"/>
    <p:sldId id="2071" r:id="rId40"/>
    <p:sldId id="2073" r:id="rId41"/>
    <p:sldId id="2074" r:id="rId42"/>
    <p:sldId id="2093" r:id="rId43"/>
    <p:sldId id="2078" r:id="rId44"/>
    <p:sldId id="2055" r:id="rId45"/>
    <p:sldId id="531" r:id="rId46"/>
    <p:sldId id="2063"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trell,Joanne" initials="C" lastIdx="1" clrIdx="0">
    <p:extLst>
      <p:ext uri="{19B8F6BF-5375-455C-9EA6-DF929625EA0E}">
        <p15:presenceInfo xmlns:p15="http://schemas.microsoft.com/office/powerpoint/2012/main" userId="S::cantrelj@oclc.org::258d5b89-cccc-4895-8d3b-779d62b9082b" providerId="AD"/>
      </p:ext>
    </p:extLst>
  </p:cmAuthor>
  <p:cmAuthor id="2" name="Gallagher,Peggy" initials="G" lastIdx="1" clrIdx="1">
    <p:extLst>
      <p:ext uri="{19B8F6BF-5375-455C-9EA6-DF929625EA0E}">
        <p15:presenceInfo xmlns:p15="http://schemas.microsoft.com/office/powerpoint/2012/main" userId="S-1-5-21-2132901703-1472156187-1681070327-38244" providerId="AD"/>
      </p:ext>
    </p:extLst>
  </p:cmAuthor>
  <p:cmAuthor id="3" name="van der Werf,Titia" initials="vdW" lastIdx="1" clrIdx="2">
    <p:extLst>
      <p:ext uri="{19B8F6BF-5375-455C-9EA6-DF929625EA0E}">
        <p15:presenceInfo xmlns:p15="http://schemas.microsoft.com/office/powerpoint/2012/main" userId="S::vanderwt@oclc.org::247ddf6f-9d35-42c2-8342-b76cb78f70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1B61"/>
    <a:srgbClr val="00AFD7"/>
    <a:srgbClr val="888B8D"/>
    <a:srgbClr val="236192"/>
    <a:srgbClr val="57113C"/>
    <a:srgbClr val="13334D"/>
    <a:srgbClr val="006C86"/>
    <a:srgbClr val="007749"/>
    <a:srgbClr val="DB53A1"/>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74761-B76C-4BCE-BD2B-60AFCCA617A4}" v="947" dt="2019-09-26T11:07:18.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1774" autoAdjust="0"/>
  </p:normalViewPr>
  <p:slideViewPr>
    <p:cSldViewPr snapToGrid="0">
      <p:cViewPr varScale="1">
        <p:scale>
          <a:sx n="48" d="100"/>
          <a:sy n="48" d="100"/>
        </p:scale>
        <p:origin x="11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er Werf,Titia" userId="247ddf6f-9d35-42c2-8342-b76cb78f708c" providerId="ADAL" clId="{53974761-B76C-4BCE-BD2B-60AFCCA617A4}"/>
    <pc:docChg chg="undo custSel mod addSld delSld modSld sldOrd modMainMaster modNotesMaster">
      <pc:chgData name="van der Werf,Titia" userId="247ddf6f-9d35-42c2-8342-b76cb78f708c" providerId="ADAL" clId="{53974761-B76C-4BCE-BD2B-60AFCCA617A4}" dt="2019-09-26T11:08:43.129" v="27658" actId="47"/>
      <pc:docMkLst>
        <pc:docMk/>
      </pc:docMkLst>
      <pc:sldChg chg="modSp modTransition modNotesTx">
        <pc:chgData name="van der Werf,Titia" userId="247ddf6f-9d35-42c2-8342-b76cb78f708c" providerId="ADAL" clId="{53974761-B76C-4BCE-BD2B-60AFCCA617A4}" dt="2019-09-26T07:33:00.661" v="9907" actId="20577"/>
        <pc:sldMkLst>
          <pc:docMk/>
          <pc:sldMk cId="4163893639" sldId="393"/>
        </pc:sldMkLst>
        <pc:spChg chg="mod">
          <ac:chgData name="van der Werf,Titia" userId="247ddf6f-9d35-42c2-8342-b76cb78f708c" providerId="ADAL" clId="{53974761-B76C-4BCE-BD2B-60AFCCA617A4}" dt="2019-09-20T17:21:23.943" v="27" actId="20577"/>
          <ac:spMkLst>
            <pc:docMk/>
            <pc:sldMk cId="4163893639" sldId="393"/>
            <ac:spMk id="3" creationId="{5D889643-126A-45E3-8A9A-47E140219497}"/>
          </ac:spMkLst>
        </pc:spChg>
        <pc:spChg chg="mod">
          <ac:chgData name="van der Werf,Titia" userId="247ddf6f-9d35-42c2-8342-b76cb78f708c" providerId="ADAL" clId="{53974761-B76C-4BCE-BD2B-60AFCCA617A4}" dt="2019-09-26T07:29:57.042" v="9654" actId="20577"/>
          <ac:spMkLst>
            <pc:docMk/>
            <pc:sldMk cId="4163893639" sldId="393"/>
            <ac:spMk id="5" creationId="{2FB47CBF-725E-4FB7-8615-ACAB466EEE2A}"/>
          </ac:spMkLst>
        </pc:spChg>
        <pc:spChg chg="mod">
          <ac:chgData name="van der Werf,Titia" userId="247ddf6f-9d35-42c2-8342-b76cb78f708c" providerId="ADAL" clId="{53974761-B76C-4BCE-BD2B-60AFCCA617A4}" dt="2019-09-26T07:29:44.712" v="9651" actId="1076"/>
          <ac:spMkLst>
            <pc:docMk/>
            <pc:sldMk cId="4163893639" sldId="393"/>
            <ac:spMk id="6" creationId="{AF10E034-50DE-4699-81BA-7F44EAEC3BB0}"/>
          </ac:spMkLst>
        </pc:spChg>
        <pc:spChg chg="mod">
          <ac:chgData name="van der Werf,Titia" userId="247ddf6f-9d35-42c2-8342-b76cb78f708c" providerId="ADAL" clId="{53974761-B76C-4BCE-BD2B-60AFCCA617A4}" dt="2019-09-26T07:30:30.579" v="9659" actId="20577"/>
          <ac:spMkLst>
            <pc:docMk/>
            <pc:sldMk cId="4163893639" sldId="393"/>
            <ac:spMk id="18" creationId="{6F1A4104-5A3A-4A94-AE19-BF27EA38CAB2}"/>
          </ac:spMkLst>
        </pc:spChg>
      </pc:sldChg>
      <pc:sldChg chg="modSp ord modTransition modNotesTx">
        <pc:chgData name="van der Werf,Titia" userId="247ddf6f-9d35-42c2-8342-b76cb78f708c" providerId="ADAL" clId="{53974761-B76C-4BCE-BD2B-60AFCCA617A4}" dt="2019-09-26T09:03:52.458" v="16975" actId="20577"/>
        <pc:sldMkLst>
          <pc:docMk/>
          <pc:sldMk cId="3464265089" sldId="395"/>
        </pc:sldMkLst>
        <pc:spChg chg="mod">
          <ac:chgData name="van der Werf,Titia" userId="247ddf6f-9d35-42c2-8342-b76cb78f708c" providerId="ADAL" clId="{53974761-B76C-4BCE-BD2B-60AFCCA617A4}" dt="2019-09-21T17:44:06.841" v="6276" actId="20577"/>
          <ac:spMkLst>
            <pc:docMk/>
            <pc:sldMk cId="3464265089" sldId="395"/>
            <ac:spMk id="2" creationId="{B9E8CD07-D280-45B1-9E02-40E4850CAA32}"/>
          </ac:spMkLst>
        </pc:spChg>
        <pc:graphicFrameChg chg="mod">
          <ac:chgData name="van der Werf,Titia" userId="247ddf6f-9d35-42c2-8342-b76cb78f708c" providerId="ADAL" clId="{53974761-B76C-4BCE-BD2B-60AFCCA617A4}" dt="2019-09-21T17:44:59.937" v="6279"/>
          <ac:graphicFrameMkLst>
            <pc:docMk/>
            <pc:sldMk cId="3464265089" sldId="395"/>
            <ac:graphicFrameMk id="5" creationId="{59828CA6-D663-4217-BB44-924741832A92}"/>
          </ac:graphicFrameMkLst>
        </pc:graphicFrameChg>
      </pc:sldChg>
      <pc:sldChg chg="ord modTransition modNotesTx">
        <pc:chgData name="van der Werf,Titia" userId="247ddf6f-9d35-42c2-8342-b76cb78f708c" providerId="ADAL" clId="{53974761-B76C-4BCE-BD2B-60AFCCA617A4}" dt="2019-09-26T11:08:29.829" v="27655" actId="20577"/>
        <pc:sldMkLst>
          <pc:docMk/>
          <pc:sldMk cId="3477069542" sldId="531"/>
        </pc:sldMkLst>
      </pc:sldChg>
      <pc:sldChg chg="addSp modSp ord modTransition modNotes modNotesTx">
        <pc:chgData name="van der Werf,Titia" userId="247ddf6f-9d35-42c2-8342-b76cb78f708c" providerId="ADAL" clId="{53974761-B76C-4BCE-BD2B-60AFCCA617A4}" dt="2019-09-26T07:50:58.381" v="11389" actId="20577"/>
        <pc:sldMkLst>
          <pc:docMk/>
          <pc:sldMk cId="2732290611" sldId="1925"/>
        </pc:sldMkLst>
        <pc:spChg chg="add mod">
          <ac:chgData name="van der Werf,Titia" userId="247ddf6f-9d35-42c2-8342-b76cb78f708c" providerId="ADAL" clId="{53974761-B76C-4BCE-BD2B-60AFCCA617A4}" dt="2019-09-21T16:36:27.664" v="4437" actId="121"/>
          <ac:spMkLst>
            <pc:docMk/>
            <pc:sldMk cId="2732290611" sldId="1925"/>
            <ac:spMk id="12" creationId="{1D4F4CC0-A821-4031-9DC9-2E171F07F3AF}"/>
          </ac:spMkLst>
        </pc:spChg>
      </pc:sldChg>
      <pc:sldChg chg="addSp modSp mod modTransition setBg modNotesTx">
        <pc:chgData name="van der Werf,Titia" userId="247ddf6f-9d35-42c2-8342-b76cb78f708c" providerId="ADAL" clId="{53974761-B76C-4BCE-BD2B-60AFCCA617A4}" dt="2019-09-26T09:12:11.816" v="17717" actId="20577"/>
        <pc:sldMkLst>
          <pc:docMk/>
          <pc:sldMk cId="82977682" sldId="1937"/>
        </pc:sldMkLst>
        <pc:spChg chg="mod ord">
          <ac:chgData name="van der Werf,Titia" userId="247ddf6f-9d35-42c2-8342-b76cb78f708c" providerId="ADAL" clId="{53974761-B76C-4BCE-BD2B-60AFCCA617A4}" dt="2019-09-25T08:04:47.225" v="9460" actId="1076"/>
          <ac:spMkLst>
            <pc:docMk/>
            <pc:sldMk cId="82977682" sldId="1937"/>
            <ac:spMk id="2" creationId="{669DB981-E1FE-4B37-A103-9BC6C1E440D8}"/>
          </ac:spMkLst>
        </pc:spChg>
        <pc:picChg chg="mod">
          <ac:chgData name="van der Werf,Titia" userId="247ddf6f-9d35-42c2-8342-b76cb78f708c" providerId="ADAL" clId="{53974761-B76C-4BCE-BD2B-60AFCCA617A4}" dt="2019-09-21T17:24:26.334" v="6124" actId="26606"/>
          <ac:picMkLst>
            <pc:docMk/>
            <pc:sldMk cId="82977682" sldId="1937"/>
            <ac:picMk id="4" creationId="{53A57390-0544-485E-A4C8-9ABA83C390D7}"/>
          </ac:picMkLst>
        </pc:picChg>
        <pc:picChg chg="add">
          <ac:chgData name="van der Werf,Titia" userId="247ddf6f-9d35-42c2-8342-b76cb78f708c" providerId="ADAL" clId="{53974761-B76C-4BCE-BD2B-60AFCCA617A4}" dt="2019-09-21T17:24:26.334" v="6124" actId="26606"/>
          <ac:picMkLst>
            <pc:docMk/>
            <pc:sldMk cId="82977682" sldId="1937"/>
            <ac:picMk id="9" creationId="{CB607B98-7700-4DC9-8BE8-A876255F9C52}"/>
          </ac:picMkLst>
        </pc:picChg>
      </pc:sldChg>
      <pc:sldChg chg="modSp modTransition modNotesTx">
        <pc:chgData name="van der Werf,Titia" userId="247ddf6f-9d35-42c2-8342-b76cb78f708c" providerId="ADAL" clId="{53974761-B76C-4BCE-BD2B-60AFCCA617A4}" dt="2019-09-26T09:23:04.751" v="18834" actId="20577"/>
        <pc:sldMkLst>
          <pc:docMk/>
          <pc:sldMk cId="3389170857" sldId="1938"/>
        </pc:sldMkLst>
        <pc:spChg chg="mod">
          <ac:chgData name="van der Werf,Titia" userId="247ddf6f-9d35-42c2-8342-b76cb78f708c" providerId="ADAL" clId="{53974761-B76C-4BCE-BD2B-60AFCCA617A4}" dt="2019-09-24T10:13:55.596" v="6771" actId="27636"/>
          <ac:spMkLst>
            <pc:docMk/>
            <pc:sldMk cId="3389170857" sldId="1938"/>
            <ac:spMk id="5" creationId="{E8992CA6-C9EE-4C6C-9C27-A780FEB83BD8}"/>
          </ac:spMkLst>
        </pc:spChg>
      </pc:sldChg>
      <pc:sldChg chg="modTransition modNotesTx">
        <pc:chgData name="van der Werf,Titia" userId="247ddf6f-9d35-42c2-8342-b76cb78f708c" providerId="ADAL" clId="{53974761-B76C-4BCE-BD2B-60AFCCA617A4}" dt="2019-09-26T09:42:47.673" v="21012" actId="20577"/>
        <pc:sldMkLst>
          <pc:docMk/>
          <pc:sldMk cId="3614435722" sldId="1939"/>
        </pc:sldMkLst>
      </pc:sldChg>
      <pc:sldChg chg="delSp modSp del ord modTransition modNotes modNotesTx">
        <pc:chgData name="van der Werf,Titia" userId="247ddf6f-9d35-42c2-8342-b76cb78f708c" providerId="ADAL" clId="{53974761-B76C-4BCE-BD2B-60AFCCA617A4}" dt="2019-09-25T13:03:52.326" v="9512" actId="47"/>
        <pc:sldMkLst>
          <pc:docMk/>
          <pc:sldMk cId="0" sldId="2038"/>
        </pc:sldMkLst>
        <pc:spChg chg="del mod">
          <ac:chgData name="van der Werf,Titia" userId="247ddf6f-9d35-42c2-8342-b76cb78f708c" providerId="ADAL" clId="{53974761-B76C-4BCE-BD2B-60AFCCA617A4}" dt="2019-09-21T15:12:11.549" v="2653" actId="478"/>
          <ac:spMkLst>
            <pc:docMk/>
            <pc:sldMk cId="0" sldId="2038"/>
            <ac:spMk id="206" creationId="{00000000-0000-0000-0000-000000000000}"/>
          </ac:spMkLst>
        </pc:spChg>
      </pc:sldChg>
      <pc:sldChg chg="ord modTransition modNotesTx">
        <pc:chgData name="van der Werf,Titia" userId="247ddf6f-9d35-42c2-8342-b76cb78f708c" providerId="ADAL" clId="{53974761-B76C-4BCE-BD2B-60AFCCA617A4}" dt="2019-09-26T07:51:15.597" v="11399" actId="20577"/>
        <pc:sldMkLst>
          <pc:docMk/>
          <pc:sldMk cId="4213311318" sldId="2039"/>
        </pc:sldMkLst>
      </pc:sldChg>
      <pc:sldChg chg="delSp modSp ord modTransition modNotesTx">
        <pc:chgData name="van der Werf,Titia" userId="247ddf6f-9d35-42c2-8342-b76cb78f708c" providerId="ADAL" clId="{53974761-B76C-4BCE-BD2B-60AFCCA617A4}" dt="2019-09-26T08:54:49.680" v="15868" actId="20577"/>
        <pc:sldMkLst>
          <pc:docMk/>
          <pc:sldMk cId="3214794951" sldId="2040"/>
        </pc:sldMkLst>
        <pc:spChg chg="del mod">
          <ac:chgData name="van der Werf,Titia" userId="247ddf6f-9d35-42c2-8342-b76cb78f708c" providerId="ADAL" clId="{53974761-B76C-4BCE-BD2B-60AFCCA617A4}" dt="2019-09-21T17:49:05.524" v="6321" actId="478"/>
          <ac:spMkLst>
            <pc:docMk/>
            <pc:sldMk cId="3214794951" sldId="2040"/>
            <ac:spMk id="7" creationId="{84564590-3FC0-4E68-8688-D92A4648B12F}"/>
          </ac:spMkLst>
        </pc:spChg>
      </pc:sldChg>
      <pc:sldChg chg="modSp modTransition modNotesTx">
        <pc:chgData name="van der Werf,Titia" userId="247ddf6f-9d35-42c2-8342-b76cb78f708c" providerId="ADAL" clId="{53974761-B76C-4BCE-BD2B-60AFCCA617A4}" dt="2019-09-26T11:06:29.069" v="27562" actId="6549"/>
        <pc:sldMkLst>
          <pc:docMk/>
          <pc:sldMk cId="2673859942" sldId="2055"/>
        </pc:sldMkLst>
        <pc:spChg chg="mod">
          <ac:chgData name="van der Werf,Titia" userId="247ddf6f-9d35-42c2-8342-b76cb78f708c" providerId="ADAL" clId="{53974761-B76C-4BCE-BD2B-60AFCCA617A4}" dt="2019-09-24T17:52:21.839" v="9456" actId="20577"/>
          <ac:spMkLst>
            <pc:docMk/>
            <pc:sldMk cId="2673859942" sldId="2055"/>
            <ac:spMk id="2" creationId="{A61F11A8-76F3-7F44-A7DC-A7549927DEC5}"/>
          </ac:spMkLst>
        </pc:spChg>
        <pc:spChg chg="mod">
          <ac:chgData name="van der Werf,Titia" userId="247ddf6f-9d35-42c2-8342-b76cb78f708c" providerId="ADAL" clId="{53974761-B76C-4BCE-BD2B-60AFCCA617A4}" dt="2019-09-24T16:45:46.617" v="9168" actId="20577"/>
          <ac:spMkLst>
            <pc:docMk/>
            <pc:sldMk cId="2673859942" sldId="2055"/>
            <ac:spMk id="3" creationId="{A3B91FE5-295A-0B4E-B3AF-6E442132EAEA}"/>
          </ac:spMkLst>
        </pc:spChg>
        <pc:spChg chg="mod">
          <ac:chgData name="van der Werf,Titia" userId="247ddf6f-9d35-42c2-8342-b76cb78f708c" providerId="ADAL" clId="{53974761-B76C-4BCE-BD2B-60AFCCA617A4}" dt="2019-09-24T16:51:04.869" v="9355" actId="20577"/>
          <ac:spMkLst>
            <pc:docMk/>
            <pc:sldMk cId="2673859942" sldId="2055"/>
            <ac:spMk id="4" creationId="{CABAAF16-AC95-604B-B391-FE944CDD3B87}"/>
          </ac:spMkLst>
        </pc:spChg>
      </pc:sldChg>
      <pc:sldChg chg="modTransition modNotesTx">
        <pc:chgData name="van der Werf,Titia" userId="247ddf6f-9d35-42c2-8342-b76cb78f708c" providerId="ADAL" clId="{53974761-B76C-4BCE-BD2B-60AFCCA617A4}" dt="2019-09-26T10:05:32.129" v="22500" actId="20577"/>
        <pc:sldMkLst>
          <pc:docMk/>
          <pc:sldMk cId="2723383575" sldId="2061"/>
        </pc:sldMkLst>
      </pc:sldChg>
      <pc:sldChg chg="modSp ord modTransition modNotesTx">
        <pc:chgData name="van der Werf,Titia" userId="247ddf6f-9d35-42c2-8342-b76cb78f708c" providerId="ADAL" clId="{53974761-B76C-4BCE-BD2B-60AFCCA617A4}" dt="2019-09-26T08:37:29.999" v="14305" actId="20577"/>
        <pc:sldMkLst>
          <pc:docMk/>
          <pc:sldMk cId="685579629" sldId="2062"/>
        </pc:sldMkLst>
        <pc:spChg chg="mod">
          <ac:chgData name="van der Werf,Titia" userId="247ddf6f-9d35-42c2-8342-b76cb78f708c" providerId="ADAL" clId="{53974761-B76C-4BCE-BD2B-60AFCCA617A4}" dt="2019-09-24T08:18:55.728" v="6565" actId="20577"/>
          <ac:spMkLst>
            <pc:docMk/>
            <pc:sldMk cId="685579629" sldId="2062"/>
            <ac:spMk id="3" creationId="{D30C4598-E010-48D8-88B3-539A9C846244}"/>
          </ac:spMkLst>
        </pc:spChg>
        <pc:spChg chg="mod">
          <ac:chgData name="van der Werf,Titia" userId="247ddf6f-9d35-42c2-8342-b76cb78f708c" providerId="ADAL" clId="{53974761-B76C-4BCE-BD2B-60AFCCA617A4}" dt="2019-09-24T10:13:55.588" v="6770" actId="27636"/>
          <ac:spMkLst>
            <pc:docMk/>
            <pc:sldMk cId="685579629" sldId="2062"/>
            <ac:spMk id="4" creationId="{87780A39-E98E-49E7-A2BF-85C866B6C174}"/>
          </ac:spMkLst>
        </pc:spChg>
      </pc:sldChg>
      <pc:sldChg chg="modSp modTransition">
        <pc:chgData name="van der Werf,Titia" userId="247ddf6f-9d35-42c2-8342-b76cb78f708c" providerId="ADAL" clId="{53974761-B76C-4BCE-BD2B-60AFCCA617A4}" dt="2019-09-25T08:13:04.135" v="9464"/>
        <pc:sldMkLst>
          <pc:docMk/>
          <pc:sldMk cId="728459440" sldId="2063"/>
        </pc:sldMkLst>
        <pc:spChg chg="mod">
          <ac:chgData name="van der Werf,Titia" userId="247ddf6f-9d35-42c2-8342-b76cb78f708c" providerId="ADAL" clId="{53974761-B76C-4BCE-BD2B-60AFCCA617A4}" dt="2019-09-24T17:52:43.088" v="9458" actId="27636"/>
          <ac:spMkLst>
            <pc:docMk/>
            <pc:sldMk cId="728459440" sldId="2063"/>
            <ac:spMk id="4" creationId="{792656B5-254F-47C7-A06C-9F6A8D6BDD93}"/>
          </ac:spMkLst>
        </pc:spChg>
      </pc:sldChg>
      <pc:sldChg chg="addSp delSp modSp add ord modTransition modAnim modNotesTx">
        <pc:chgData name="van der Werf,Titia" userId="247ddf6f-9d35-42c2-8342-b76cb78f708c" providerId="ADAL" clId="{53974761-B76C-4BCE-BD2B-60AFCCA617A4}" dt="2019-09-26T08:42:39.534" v="14646" actId="20577"/>
        <pc:sldMkLst>
          <pc:docMk/>
          <pc:sldMk cId="3910296993" sldId="2064"/>
        </pc:sldMkLst>
        <pc:spChg chg="del">
          <ac:chgData name="van der Werf,Titia" userId="247ddf6f-9d35-42c2-8342-b76cb78f708c" providerId="ADAL" clId="{53974761-B76C-4BCE-BD2B-60AFCCA617A4}" dt="2019-09-20T17:37:03.332" v="110"/>
          <ac:spMkLst>
            <pc:docMk/>
            <pc:sldMk cId="3910296993" sldId="2064"/>
            <ac:spMk id="2" creationId="{0DB4E4B9-A59E-449F-B86F-BA767A0E1B54}"/>
          </ac:spMkLst>
        </pc:spChg>
        <pc:spChg chg="del">
          <ac:chgData name="van der Werf,Titia" userId="247ddf6f-9d35-42c2-8342-b76cb78f708c" providerId="ADAL" clId="{53974761-B76C-4BCE-BD2B-60AFCCA617A4}" dt="2019-09-20T17:37:03.332" v="110"/>
          <ac:spMkLst>
            <pc:docMk/>
            <pc:sldMk cId="3910296993" sldId="2064"/>
            <ac:spMk id="3" creationId="{2DBC8FC1-602B-460A-B065-6A93E16B05C0}"/>
          </ac:spMkLst>
        </pc:spChg>
        <pc:spChg chg="add del">
          <ac:chgData name="van der Werf,Titia" userId="247ddf6f-9d35-42c2-8342-b76cb78f708c" providerId="ADAL" clId="{53974761-B76C-4BCE-BD2B-60AFCCA617A4}" dt="2019-09-25T09:59:19.233" v="9473"/>
          <ac:spMkLst>
            <pc:docMk/>
            <pc:sldMk cId="3910296993" sldId="2064"/>
            <ac:spMk id="4" creationId="{102E2EEB-7B0C-4A00-B782-9C554F42323E}"/>
          </ac:spMkLst>
        </pc:spChg>
        <pc:spChg chg="add del">
          <ac:chgData name="van der Werf,Titia" userId="247ddf6f-9d35-42c2-8342-b76cb78f708c" providerId="ADAL" clId="{53974761-B76C-4BCE-BD2B-60AFCCA617A4}" dt="2019-09-25T09:59:11.286" v="9472"/>
          <ac:spMkLst>
            <pc:docMk/>
            <pc:sldMk cId="3910296993" sldId="2064"/>
            <ac:spMk id="5" creationId="{7ABED636-8935-4C63-B565-55D61C2FFA6F}"/>
          </ac:spMkLst>
        </pc:spChg>
        <pc:spChg chg="add mod">
          <ac:chgData name="van der Werf,Titia" userId="247ddf6f-9d35-42c2-8342-b76cb78f708c" providerId="ADAL" clId="{53974761-B76C-4BCE-BD2B-60AFCCA617A4}" dt="2019-09-20T17:40:49.948" v="119" actId="207"/>
          <ac:spMkLst>
            <pc:docMk/>
            <pc:sldMk cId="3910296993" sldId="2064"/>
            <ac:spMk id="6" creationId="{0E7831E5-6F5C-439F-88CA-5E7C38007234}"/>
          </ac:spMkLst>
        </pc:spChg>
        <pc:spChg chg="add del">
          <ac:chgData name="van der Werf,Titia" userId="247ddf6f-9d35-42c2-8342-b76cb78f708c" providerId="ADAL" clId="{53974761-B76C-4BCE-BD2B-60AFCCA617A4}" dt="2019-09-25T09:59:04.658" v="9471"/>
          <ac:spMkLst>
            <pc:docMk/>
            <pc:sldMk cId="3910296993" sldId="2064"/>
            <ac:spMk id="7" creationId="{39D10268-6502-47AA-A1AD-549FCE43072A}"/>
          </ac:spMkLst>
        </pc:spChg>
        <pc:spChg chg="add del mod">
          <ac:chgData name="van der Werf,Titia" userId="247ddf6f-9d35-42c2-8342-b76cb78f708c" providerId="ADAL" clId="{53974761-B76C-4BCE-BD2B-60AFCCA617A4}" dt="2019-09-25T09:58:58.521" v="9470"/>
          <ac:spMkLst>
            <pc:docMk/>
            <pc:sldMk cId="3910296993" sldId="2064"/>
            <ac:spMk id="8" creationId="{4EFA5A48-85E8-4AFD-8688-E94FF862FBEF}"/>
          </ac:spMkLst>
        </pc:spChg>
        <pc:spChg chg="add del">
          <ac:chgData name="van der Werf,Titia" userId="247ddf6f-9d35-42c2-8342-b76cb78f708c" providerId="ADAL" clId="{53974761-B76C-4BCE-BD2B-60AFCCA617A4}" dt="2019-09-25T09:58:52.179" v="9469"/>
          <ac:spMkLst>
            <pc:docMk/>
            <pc:sldMk cId="3910296993" sldId="2064"/>
            <ac:spMk id="9" creationId="{6B89B000-C9CD-4A62-9FC2-4C4C372DB7CD}"/>
          </ac:spMkLst>
        </pc:spChg>
        <pc:spChg chg="add del">
          <ac:chgData name="van der Werf,Titia" userId="247ddf6f-9d35-42c2-8342-b76cb78f708c" providerId="ADAL" clId="{53974761-B76C-4BCE-BD2B-60AFCCA617A4}" dt="2019-09-25T09:58:40.847" v="9468"/>
          <ac:spMkLst>
            <pc:docMk/>
            <pc:sldMk cId="3910296993" sldId="2064"/>
            <ac:spMk id="10" creationId="{725B3559-F437-4D47-9812-6A96B6A94606}"/>
          </ac:spMkLst>
        </pc:spChg>
        <pc:spChg chg="add del">
          <ac:chgData name="van der Werf,Titia" userId="247ddf6f-9d35-42c2-8342-b76cb78f708c" providerId="ADAL" clId="{53974761-B76C-4BCE-BD2B-60AFCCA617A4}" dt="2019-09-25T10:00:52.540" v="9479"/>
          <ac:spMkLst>
            <pc:docMk/>
            <pc:sldMk cId="3910296993" sldId="2064"/>
            <ac:spMk id="11" creationId="{C9B6635C-557B-4EA0-83EE-2E685EFCD4B0}"/>
          </ac:spMkLst>
        </pc:spChg>
        <pc:spChg chg="add">
          <ac:chgData name="van der Werf,Titia" userId="247ddf6f-9d35-42c2-8342-b76cb78f708c" providerId="ADAL" clId="{53974761-B76C-4BCE-BD2B-60AFCCA617A4}" dt="2019-09-25T10:01:30.986" v="9484"/>
          <ac:spMkLst>
            <pc:docMk/>
            <pc:sldMk cId="3910296993" sldId="2064"/>
            <ac:spMk id="12" creationId="{1DFABF02-3274-4EA6-9FD9-F82BC4734E94}"/>
          </ac:spMkLst>
        </pc:spChg>
      </pc:sldChg>
      <pc:sldChg chg="addSp delSp modSp add ord modTransition modNotesTx">
        <pc:chgData name="van der Werf,Titia" userId="247ddf6f-9d35-42c2-8342-b76cb78f708c" providerId="ADAL" clId="{53974761-B76C-4BCE-BD2B-60AFCCA617A4}" dt="2019-09-26T08:38:24.912" v="14396" actId="20577"/>
        <pc:sldMkLst>
          <pc:docMk/>
          <pc:sldMk cId="3732332371" sldId="2065"/>
        </pc:sldMkLst>
        <pc:spChg chg="del">
          <ac:chgData name="van der Werf,Titia" userId="247ddf6f-9d35-42c2-8342-b76cb78f708c" providerId="ADAL" clId="{53974761-B76C-4BCE-BD2B-60AFCCA617A4}" dt="2019-09-20T17:43:51.097" v="123"/>
          <ac:spMkLst>
            <pc:docMk/>
            <pc:sldMk cId="3732332371" sldId="2065"/>
            <ac:spMk id="2" creationId="{4ED81772-4F29-4E20-AA84-5DDFB6B33B6A}"/>
          </ac:spMkLst>
        </pc:spChg>
        <pc:spChg chg="del">
          <ac:chgData name="van der Werf,Titia" userId="247ddf6f-9d35-42c2-8342-b76cb78f708c" providerId="ADAL" clId="{53974761-B76C-4BCE-BD2B-60AFCCA617A4}" dt="2019-09-20T17:43:51.097" v="123"/>
          <ac:spMkLst>
            <pc:docMk/>
            <pc:sldMk cId="3732332371" sldId="2065"/>
            <ac:spMk id="3" creationId="{458178CB-E7F3-4188-A491-F0931D976D52}"/>
          </ac:spMkLst>
        </pc:spChg>
        <pc:spChg chg="add mod">
          <ac:chgData name="van der Werf,Titia" userId="247ddf6f-9d35-42c2-8342-b76cb78f708c" providerId="ADAL" clId="{53974761-B76C-4BCE-BD2B-60AFCCA617A4}" dt="2019-09-20T17:44:56.404" v="130" actId="1076"/>
          <ac:spMkLst>
            <pc:docMk/>
            <pc:sldMk cId="3732332371" sldId="2065"/>
            <ac:spMk id="4" creationId="{FCA2EB74-5142-4A80-9409-F8B30833590D}"/>
          </ac:spMkLst>
        </pc:spChg>
      </pc:sldChg>
      <pc:sldChg chg="modSp add modTransition modNotesTx">
        <pc:chgData name="van der Werf,Titia" userId="247ddf6f-9d35-42c2-8342-b76cb78f708c" providerId="ADAL" clId="{53974761-B76C-4BCE-BD2B-60AFCCA617A4}" dt="2019-09-26T08:02:36.013" v="12827" actId="20577"/>
        <pc:sldMkLst>
          <pc:docMk/>
          <pc:sldMk cId="29822302" sldId="2066"/>
        </pc:sldMkLst>
        <pc:spChg chg="mod">
          <ac:chgData name="van der Werf,Titia" userId="247ddf6f-9d35-42c2-8342-b76cb78f708c" providerId="ADAL" clId="{53974761-B76C-4BCE-BD2B-60AFCCA617A4}" dt="2019-09-24T08:09:59.770" v="6454" actId="20577"/>
          <ac:spMkLst>
            <pc:docMk/>
            <pc:sldMk cId="29822302" sldId="2066"/>
            <ac:spMk id="2" creationId="{C5352C36-B55E-402E-A069-CC483A33BA2E}"/>
          </ac:spMkLst>
        </pc:spChg>
        <pc:spChg chg="mod">
          <ac:chgData name="van der Werf,Titia" userId="247ddf6f-9d35-42c2-8342-b76cb78f708c" providerId="ADAL" clId="{53974761-B76C-4BCE-BD2B-60AFCCA617A4}" dt="2019-09-20T17:46:45.606" v="143" actId="20577"/>
          <ac:spMkLst>
            <pc:docMk/>
            <pc:sldMk cId="29822302" sldId="2066"/>
            <ac:spMk id="3" creationId="{18663E60-A8FF-41FF-A3EB-BF032F8E874D}"/>
          </ac:spMkLst>
        </pc:spChg>
      </pc:sldChg>
      <pc:sldChg chg="modSp add modTransition modNotesTx">
        <pc:chgData name="van der Werf,Titia" userId="247ddf6f-9d35-42c2-8342-b76cb78f708c" providerId="ADAL" clId="{53974761-B76C-4BCE-BD2B-60AFCCA617A4}" dt="2019-09-26T08:21:22.152" v="13259" actId="20577"/>
        <pc:sldMkLst>
          <pc:docMk/>
          <pc:sldMk cId="3621679833" sldId="2067"/>
        </pc:sldMkLst>
        <pc:spChg chg="mod">
          <ac:chgData name="van der Werf,Titia" userId="247ddf6f-9d35-42c2-8342-b76cb78f708c" providerId="ADAL" clId="{53974761-B76C-4BCE-BD2B-60AFCCA617A4}" dt="2019-09-24T08:10:35.176" v="6477" actId="20577"/>
          <ac:spMkLst>
            <pc:docMk/>
            <pc:sldMk cId="3621679833" sldId="2067"/>
            <ac:spMk id="2" creationId="{C5352C36-B55E-402E-A069-CC483A33BA2E}"/>
          </ac:spMkLst>
        </pc:spChg>
      </pc:sldChg>
      <pc:sldChg chg="modSp add ord modTransition modNotesTx">
        <pc:chgData name="van der Werf,Titia" userId="247ddf6f-9d35-42c2-8342-b76cb78f708c" providerId="ADAL" clId="{53974761-B76C-4BCE-BD2B-60AFCCA617A4}" dt="2019-09-26T07:56:22.290" v="11996" actId="20577"/>
        <pc:sldMkLst>
          <pc:docMk/>
          <pc:sldMk cId="180106164" sldId="2068"/>
        </pc:sldMkLst>
        <pc:spChg chg="mod">
          <ac:chgData name="van der Werf,Titia" userId="247ddf6f-9d35-42c2-8342-b76cb78f708c" providerId="ADAL" clId="{53974761-B76C-4BCE-BD2B-60AFCCA617A4}" dt="2019-09-24T08:09:13.209" v="6443" actId="114"/>
          <ac:spMkLst>
            <pc:docMk/>
            <pc:sldMk cId="180106164" sldId="2068"/>
            <ac:spMk id="2" creationId="{212A00C3-593F-4C63-81B1-20AD764B5ADA}"/>
          </ac:spMkLst>
        </pc:spChg>
        <pc:spChg chg="mod">
          <ac:chgData name="van der Werf,Titia" userId="247ddf6f-9d35-42c2-8342-b76cb78f708c" providerId="ADAL" clId="{53974761-B76C-4BCE-BD2B-60AFCCA617A4}" dt="2019-09-20T17:51:55.949" v="307" actId="20577"/>
          <ac:spMkLst>
            <pc:docMk/>
            <pc:sldMk cId="180106164" sldId="2068"/>
            <ac:spMk id="3" creationId="{E31C9735-A52F-428A-AA64-AB767F020E4F}"/>
          </ac:spMkLst>
        </pc:spChg>
      </pc:sldChg>
      <pc:sldChg chg="addSp delSp modSp add ord modTransition modNotesTx">
        <pc:chgData name="van der Werf,Titia" userId="247ddf6f-9d35-42c2-8342-b76cb78f708c" providerId="ADAL" clId="{53974761-B76C-4BCE-BD2B-60AFCCA617A4}" dt="2019-09-26T08:51:17.567" v="15486" actId="20577"/>
        <pc:sldMkLst>
          <pc:docMk/>
          <pc:sldMk cId="2789285639" sldId="2069"/>
        </pc:sldMkLst>
        <pc:spChg chg="del">
          <ac:chgData name="van der Werf,Titia" userId="247ddf6f-9d35-42c2-8342-b76cb78f708c" providerId="ADAL" clId="{53974761-B76C-4BCE-BD2B-60AFCCA617A4}" dt="2019-09-21T13:12:49.602" v="384"/>
          <ac:spMkLst>
            <pc:docMk/>
            <pc:sldMk cId="2789285639" sldId="2069"/>
            <ac:spMk id="2" creationId="{52E85948-4C81-442B-8000-8D427FB91C37}"/>
          </ac:spMkLst>
        </pc:spChg>
        <pc:spChg chg="mod ord">
          <ac:chgData name="van der Werf,Titia" userId="247ddf6f-9d35-42c2-8342-b76cb78f708c" providerId="ADAL" clId="{53974761-B76C-4BCE-BD2B-60AFCCA617A4}" dt="2019-09-24T13:49:30.015" v="8935" actId="207"/>
          <ac:spMkLst>
            <pc:docMk/>
            <pc:sldMk cId="2789285639" sldId="2069"/>
            <ac:spMk id="2" creationId="{8E5EAFF0-AD4E-494D-AD5B-DA4919E72751}"/>
          </ac:spMkLst>
        </pc:spChg>
        <pc:spChg chg="del">
          <ac:chgData name="van der Werf,Titia" userId="247ddf6f-9d35-42c2-8342-b76cb78f708c" providerId="ADAL" clId="{53974761-B76C-4BCE-BD2B-60AFCCA617A4}" dt="2019-09-21T13:12:49.602" v="384"/>
          <ac:spMkLst>
            <pc:docMk/>
            <pc:sldMk cId="2789285639" sldId="2069"/>
            <ac:spMk id="3" creationId="{F09C880D-FB7B-4759-A1A5-2B44B729072E}"/>
          </ac:spMkLst>
        </pc:spChg>
        <pc:spChg chg="add del mod">
          <ac:chgData name="van der Werf,Titia" userId="247ddf6f-9d35-42c2-8342-b76cb78f708c" providerId="ADAL" clId="{53974761-B76C-4BCE-BD2B-60AFCCA617A4}" dt="2019-09-21T13:18:38.186" v="403"/>
          <ac:spMkLst>
            <pc:docMk/>
            <pc:sldMk cId="2789285639" sldId="2069"/>
            <ac:spMk id="6" creationId="{0D6ADC43-01B3-4004-A9A1-819749E41B44}"/>
          </ac:spMkLst>
        </pc:spChg>
        <pc:picChg chg="add del mod">
          <ac:chgData name="van der Werf,Titia" userId="247ddf6f-9d35-42c2-8342-b76cb78f708c" providerId="ADAL" clId="{53974761-B76C-4BCE-BD2B-60AFCCA617A4}" dt="2019-09-21T13:15:02.185" v="388" actId="478"/>
          <ac:picMkLst>
            <pc:docMk/>
            <pc:sldMk cId="2789285639" sldId="2069"/>
            <ac:picMk id="4" creationId="{7FAAA921-CA41-4A22-8A78-0C88F16B157D}"/>
          </ac:picMkLst>
        </pc:picChg>
        <pc:picChg chg="add mod ord">
          <ac:chgData name="van der Werf,Titia" userId="247ddf6f-9d35-42c2-8342-b76cb78f708c" providerId="ADAL" clId="{53974761-B76C-4BCE-BD2B-60AFCCA617A4}" dt="2019-09-24T08:22:38.517" v="6574" actId="14100"/>
          <ac:picMkLst>
            <pc:docMk/>
            <pc:sldMk cId="2789285639" sldId="2069"/>
            <ac:picMk id="5" creationId="{F64D7D4F-BA28-4713-BBD4-8D95B3805CEE}"/>
          </ac:picMkLst>
        </pc:picChg>
      </pc:sldChg>
      <pc:sldChg chg="addSp delSp modSp add modTransition modNotesTx">
        <pc:chgData name="van der Werf,Titia" userId="247ddf6f-9d35-42c2-8342-b76cb78f708c" providerId="ADAL" clId="{53974761-B76C-4BCE-BD2B-60AFCCA617A4}" dt="2019-09-26T07:35:37.609" v="10219" actId="20577"/>
        <pc:sldMkLst>
          <pc:docMk/>
          <pc:sldMk cId="2063417004" sldId="2070"/>
        </pc:sldMkLst>
        <pc:spChg chg="del">
          <ac:chgData name="van der Werf,Titia" userId="247ddf6f-9d35-42c2-8342-b76cb78f708c" providerId="ADAL" clId="{53974761-B76C-4BCE-BD2B-60AFCCA617A4}" dt="2019-09-21T13:55:18.053" v="874" actId="931"/>
          <ac:spMkLst>
            <pc:docMk/>
            <pc:sldMk cId="2063417004" sldId="2070"/>
            <ac:spMk id="2" creationId="{3BFC25BB-95FC-442A-A6AC-991F4D2B4209}"/>
          </ac:spMkLst>
        </pc:spChg>
        <pc:spChg chg="mod">
          <ac:chgData name="van der Werf,Titia" userId="247ddf6f-9d35-42c2-8342-b76cb78f708c" providerId="ADAL" clId="{53974761-B76C-4BCE-BD2B-60AFCCA617A4}" dt="2019-09-24T10:13:55.577" v="6768" actId="27636"/>
          <ac:spMkLst>
            <pc:docMk/>
            <pc:sldMk cId="2063417004" sldId="2070"/>
            <ac:spMk id="3" creationId="{AC39D5A2-2ECA-4146-BDF4-FCC2DB4280C8}"/>
          </ac:spMkLst>
        </pc:spChg>
        <pc:spChg chg="mod">
          <ac:chgData name="van der Werf,Titia" userId="247ddf6f-9d35-42c2-8342-b76cb78f708c" providerId="ADAL" clId="{53974761-B76C-4BCE-BD2B-60AFCCA617A4}" dt="2019-09-24T10:13:55.579" v="6769" actId="27636"/>
          <ac:spMkLst>
            <pc:docMk/>
            <pc:sldMk cId="2063417004" sldId="2070"/>
            <ac:spMk id="4" creationId="{C0CE9BD2-8BB2-4D3E-AEC5-6EF6EA51661D}"/>
          </ac:spMkLst>
        </pc:spChg>
        <pc:picChg chg="add mod">
          <ac:chgData name="van der Werf,Titia" userId="247ddf6f-9d35-42c2-8342-b76cb78f708c" providerId="ADAL" clId="{53974761-B76C-4BCE-BD2B-60AFCCA617A4}" dt="2019-09-21T13:55:21.856" v="876" actId="962"/>
          <ac:picMkLst>
            <pc:docMk/>
            <pc:sldMk cId="2063417004" sldId="2070"/>
            <ac:picMk id="7" creationId="{1F1D559A-8491-4D3F-9544-B3C1D1EA038E}"/>
          </ac:picMkLst>
        </pc:picChg>
      </pc:sldChg>
      <pc:sldChg chg="addSp delSp modSp add ord modTransition modNotesTx">
        <pc:chgData name="van der Werf,Titia" userId="247ddf6f-9d35-42c2-8342-b76cb78f708c" providerId="ADAL" clId="{53974761-B76C-4BCE-BD2B-60AFCCA617A4}" dt="2019-09-26T10:48:36.198" v="26417" actId="20577"/>
        <pc:sldMkLst>
          <pc:docMk/>
          <pc:sldMk cId="3680371772" sldId="2071"/>
        </pc:sldMkLst>
        <pc:spChg chg="del">
          <ac:chgData name="van der Werf,Titia" userId="247ddf6f-9d35-42c2-8342-b76cb78f708c" providerId="ADAL" clId="{53974761-B76C-4BCE-BD2B-60AFCCA617A4}" dt="2019-09-21T13:57:37.434" v="940"/>
          <ac:spMkLst>
            <pc:docMk/>
            <pc:sldMk cId="3680371772" sldId="2071"/>
            <ac:spMk id="2" creationId="{A301F816-8969-422A-A41E-F241105BD7A1}"/>
          </ac:spMkLst>
        </pc:spChg>
        <pc:spChg chg="del">
          <ac:chgData name="van der Werf,Titia" userId="247ddf6f-9d35-42c2-8342-b76cb78f708c" providerId="ADAL" clId="{53974761-B76C-4BCE-BD2B-60AFCCA617A4}" dt="2019-09-21T13:57:37.434" v="940"/>
          <ac:spMkLst>
            <pc:docMk/>
            <pc:sldMk cId="3680371772" sldId="2071"/>
            <ac:spMk id="3" creationId="{35871DC6-4A74-4C76-B84D-CEF585AB0464}"/>
          </ac:spMkLst>
        </pc:spChg>
        <pc:spChg chg="del">
          <ac:chgData name="van der Werf,Titia" userId="247ddf6f-9d35-42c2-8342-b76cb78f708c" providerId="ADAL" clId="{53974761-B76C-4BCE-BD2B-60AFCCA617A4}" dt="2019-09-21T13:57:37.434" v="940"/>
          <ac:spMkLst>
            <pc:docMk/>
            <pc:sldMk cId="3680371772" sldId="2071"/>
            <ac:spMk id="4" creationId="{093473B4-1BDA-4FE4-947C-ECA20B92B5E3}"/>
          </ac:spMkLst>
        </pc:spChg>
        <pc:spChg chg="del">
          <ac:chgData name="van der Werf,Titia" userId="247ddf6f-9d35-42c2-8342-b76cb78f708c" providerId="ADAL" clId="{53974761-B76C-4BCE-BD2B-60AFCCA617A4}" dt="2019-09-21T13:57:37.434" v="940"/>
          <ac:spMkLst>
            <pc:docMk/>
            <pc:sldMk cId="3680371772" sldId="2071"/>
            <ac:spMk id="5" creationId="{88180820-F678-43E4-A786-BAD3D6C372A5}"/>
          </ac:spMkLst>
        </pc:spChg>
        <pc:spChg chg="add mod">
          <ac:chgData name="van der Werf,Titia" userId="247ddf6f-9d35-42c2-8342-b76cb78f708c" providerId="ADAL" clId="{53974761-B76C-4BCE-BD2B-60AFCCA617A4}" dt="2019-09-24T16:43:36.121" v="9151" actId="6549"/>
          <ac:spMkLst>
            <pc:docMk/>
            <pc:sldMk cId="3680371772" sldId="2071"/>
            <ac:spMk id="6" creationId="{85576523-7C0B-4CE8-AA65-395EB055DFD9}"/>
          </ac:spMkLst>
        </pc:spChg>
        <pc:spChg chg="add mod">
          <ac:chgData name="van der Werf,Titia" userId="247ddf6f-9d35-42c2-8342-b76cb78f708c" providerId="ADAL" clId="{53974761-B76C-4BCE-BD2B-60AFCCA617A4}" dt="2019-09-21T13:57:37.434" v="940"/>
          <ac:spMkLst>
            <pc:docMk/>
            <pc:sldMk cId="3680371772" sldId="2071"/>
            <ac:spMk id="7" creationId="{27EB6759-B08D-4353-A061-22E78F191373}"/>
          </ac:spMkLst>
        </pc:spChg>
        <pc:spChg chg="add mod">
          <ac:chgData name="van der Werf,Titia" userId="247ddf6f-9d35-42c2-8342-b76cb78f708c" providerId="ADAL" clId="{53974761-B76C-4BCE-BD2B-60AFCCA617A4}" dt="2019-09-21T13:57:37.434" v="940"/>
          <ac:spMkLst>
            <pc:docMk/>
            <pc:sldMk cId="3680371772" sldId="2071"/>
            <ac:spMk id="8" creationId="{BC9ED35B-BE41-4C16-9E75-B783A9264549}"/>
          </ac:spMkLst>
        </pc:spChg>
        <pc:picChg chg="del">
          <ac:chgData name="van der Werf,Titia" userId="247ddf6f-9d35-42c2-8342-b76cb78f708c" providerId="ADAL" clId="{53974761-B76C-4BCE-BD2B-60AFCCA617A4}" dt="2019-09-21T14:03:25.719" v="1023"/>
          <ac:picMkLst>
            <pc:docMk/>
            <pc:sldMk cId="3680371772" sldId="2071"/>
            <ac:picMk id="2050" creationId="{3AFBD932-1299-41D5-9BBA-F31D1B90F3D1}"/>
          </ac:picMkLst>
        </pc:picChg>
      </pc:sldChg>
      <pc:sldChg chg="addSp modSp add modTransition modNotesTx">
        <pc:chgData name="van der Werf,Titia" userId="247ddf6f-9d35-42c2-8342-b76cb78f708c" providerId="ADAL" clId="{53974761-B76C-4BCE-BD2B-60AFCCA617A4}" dt="2019-09-26T07:52:36.564" v="11548" actId="20577"/>
        <pc:sldMkLst>
          <pc:docMk/>
          <pc:sldMk cId="3280872754" sldId="2072"/>
        </pc:sldMkLst>
        <pc:spChg chg="add mod">
          <ac:chgData name="van der Werf,Titia" userId="247ddf6f-9d35-42c2-8342-b76cb78f708c" providerId="ADAL" clId="{53974761-B76C-4BCE-BD2B-60AFCCA617A4}" dt="2019-09-21T17:35:45.121" v="6223" actId="20577"/>
          <ac:spMkLst>
            <pc:docMk/>
            <pc:sldMk cId="3280872754" sldId="2072"/>
            <ac:spMk id="2" creationId="{B7504AD8-DD86-4DC5-8986-1BF31F294B75}"/>
          </ac:spMkLst>
        </pc:spChg>
        <pc:spChg chg="add mod">
          <ac:chgData name="van der Werf,Titia" userId="247ddf6f-9d35-42c2-8342-b76cb78f708c" providerId="ADAL" clId="{53974761-B76C-4BCE-BD2B-60AFCCA617A4}" dt="2019-09-21T13:59:45.190" v="995"/>
          <ac:spMkLst>
            <pc:docMk/>
            <pc:sldMk cId="3280872754" sldId="2072"/>
            <ac:spMk id="3" creationId="{8D4509B1-C6F6-4D24-9B11-408E5D383036}"/>
          </ac:spMkLst>
        </pc:spChg>
        <pc:spChg chg="add mod">
          <ac:chgData name="van der Werf,Titia" userId="247ddf6f-9d35-42c2-8342-b76cb78f708c" providerId="ADAL" clId="{53974761-B76C-4BCE-BD2B-60AFCCA617A4}" dt="2019-09-21T13:59:45.190" v="995"/>
          <ac:spMkLst>
            <pc:docMk/>
            <pc:sldMk cId="3280872754" sldId="2072"/>
            <ac:spMk id="4" creationId="{D0CD6AC7-83CF-438E-9A88-9755AE8321F9}"/>
          </ac:spMkLst>
        </pc:spChg>
      </pc:sldChg>
      <pc:sldChg chg="addSp delSp modSp add ord modTransition modNotesTx">
        <pc:chgData name="van der Werf,Titia" userId="247ddf6f-9d35-42c2-8342-b76cb78f708c" providerId="ADAL" clId="{53974761-B76C-4BCE-BD2B-60AFCCA617A4}" dt="2019-09-26T10:50:10.905" v="26469" actId="6549"/>
        <pc:sldMkLst>
          <pc:docMk/>
          <pc:sldMk cId="3962820334" sldId="2073"/>
        </pc:sldMkLst>
        <pc:spChg chg="del">
          <ac:chgData name="van der Werf,Titia" userId="247ddf6f-9d35-42c2-8342-b76cb78f708c" providerId="ADAL" clId="{53974761-B76C-4BCE-BD2B-60AFCCA617A4}" dt="2019-09-21T14:03:38.108" v="1025"/>
          <ac:spMkLst>
            <pc:docMk/>
            <pc:sldMk cId="3962820334" sldId="2073"/>
            <ac:spMk id="2" creationId="{9CB5BA0F-AB38-43E5-97D2-2897B06BD150}"/>
          </ac:spMkLst>
        </pc:spChg>
        <pc:spChg chg="del">
          <ac:chgData name="van der Werf,Titia" userId="247ddf6f-9d35-42c2-8342-b76cb78f708c" providerId="ADAL" clId="{53974761-B76C-4BCE-BD2B-60AFCCA617A4}" dt="2019-09-21T14:03:38.108" v="1025"/>
          <ac:spMkLst>
            <pc:docMk/>
            <pc:sldMk cId="3962820334" sldId="2073"/>
            <ac:spMk id="3" creationId="{0865595E-DAFD-464C-98E4-D0A32F7EF604}"/>
          </ac:spMkLst>
        </pc:spChg>
        <pc:spChg chg="del">
          <ac:chgData name="van der Werf,Titia" userId="247ddf6f-9d35-42c2-8342-b76cb78f708c" providerId="ADAL" clId="{53974761-B76C-4BCE-BD2B-60AFCCA617A4}" dt="2019-09-21T14:03:38.108" v="1025"/>
          <ac:spMkLst>
            <pc:docMk/>
            <pc:sldMk cId="3962820334" sldId="2073"/>
            <ac:spMk id="4" creationId="{03CB94D8-9538-4741-BC30-9D1297727709}"/>
          </ac:spMkLst>
        </pc:spChg>
        <pc:spChg chg="add mod">
          <ac:chgData name="van der Werf,Titia" userId="247ddf6f-9d35-42c2-8342-b76cb78f708c" providerId="ADAL" clId="{53974761-B76C-4BCE-BD2B-60AFCCA617A4}" dt="2019-09-21T14:06:25.998" v="1040" actId="1076"/>
          <ac:spMkLst>
            <pc:docMk/>
            <pc:sldMk cId="3962820334" sldId="2073"/>
            <ac:spMk id="5" creationId="{D950513C-7A7B-44E5-B641-6F994AC18421}"/>
          </ac:spMkLst>
        </pc:spChg>
        <pc:spChg chg="add mod">
          <ac:chgData name="van der Werf,Titia" userId="247ddf6f-9d35-42c2-8342-b76cb78f708c" providerId="ADAL" clId="{53974761-B76C-4BCE-BD2B-60AFCCA617A4}" dt="2019-09-21T14:11:13.371" v="1094" actId="255"/>
          <ac:spMkLst>
            <pc:docMk/>
            <pc:sldMk cId="3962820334" sldId="2073"/>
            <ac:spMk id="6" creationId="{426F0EFF-8352-43FB-A59E-0B196057A73F}"/>
          </ac:spMkLst>
        </pc:spChg>
        <pc:picChg chg="add mod">
          <ac:chgData name="van der Werf,Titia" userId="247ddf6f-9d35-42c2-8342-b76cb78f708c" providerId="ADAL" clId="{53974761-B76C-4BCE-BD2B-60AFCCA617A4}" dt="2019-09-21T14:04:49.607" v="1035" actId="1076"/>
          <ac:picMkLst>
            <pc:docMk/>
            <pc:sldMk cId="3962820334" sldId="2073"/>
            <ac:picMk id="3074" creationId="{5828ADA9-2165-4793-9E01-0C863DCE7604}"/>
          </ac:picMkLst>
        </pc:picChg>
      </pc:sldChg>
      <pc:sldChg chg="addSp modSp add ord modTransition modNotesTx">
        <pc:chgData name="van der Werf,Titia" userId="247ddf6f-9d35-42c2-8342-b76cb78f708c" providerId="ADAL" clId="{53974761-B76C-4BCE-BD2B-60AFCCA617A4}" dt="2019-09-26T10:54:31.659" v="26626" actId="20577"/>
        <pc:sldMkLst>
          <pc:docMk/>
          <pc:sldMk cId="748898693" sldId="2074"/>
        </pc:sldMkLst>
        <pc:spChg chg="add mod ord">
          <ac:chgData name="van der Werf,Titia" userId="247ddf6f-9d35-42c2-8342-b76cb78f708c" providerId="ADAL" clId="{53974761-B76C-4BCE-BD2B-60AFCCA617A4}" dt="2019-09-21T14:26:37.416" v="1157" actId="14100"/>
          <ac:spMkLst>
            <pc:docMk/>
            <pc:sldMk cId="748898693" sldId="2074"/>
            <ac:spMk id="2" creationId="{06B5CBDB-01D2-46E8-BB81-95E4B64F0A4A}"/>
          </ac:spMkLst>
        </pc:spChg>
        <pc:spChg chg="add mod">
          <ac:chgData name="van der Werf,Titia" userId="247ddf6f-9d35-42c2-8342-b76cb78f708c" providerId="ADAL" clId="{53974761-B76C-4BCE-BD2B-60AFCCA617A4}" dt="2019-09-21T14:26:44.680" v="1158" actId="14100"/>
          <ac:spMkLst>
            <pc:docMk/>
            <pc:sldMk cId="748898693" sldId="2074"/>
            <ac:spMk id="5" creationId="{3B14F6F2-39BA-4F4E-9233-7F36F35D2D6A}"/>
          </ac:spMkLst>
        </pc:spChg>
        <pc:spChg chg="add mod">
          <ac:chgData name="van der Werf,Titia" userId="247ddf6f-9d35-42c2-8342-b76cb78f708c" providerId="ADAL" clId="{53974761-B76C-4BCE-BD2B-60AFCCA617A4}" dt="2019-09-21T14:25:07.440" v="1138" actId="1076"/>
          <ac:spMkLst>
            <pc:docMk/>
            <pc:sldMk cId="748898693" sldId="2074"/>
            <ac:spMk id="8" creationId="{8B703B05-AC93-4003-B82A-9BBC9111D535}"/>
          </ac:spMkLst>
        </pc:spChg>
        <pc:spChg chg="add mod">
          <ac:chgData name="van der Werf,Titia" userId="247ddf6f-9d35-42c2-8342-b76cb78f708c" providerId="ADAL" clId="{53974761-B76C-4BCE-BD2B-60AFCCA617A4}" dt="2019-09-21T14:26:57.368" v="1159" actId="1076"/>
          <ac:spMkLst>
            <pc:docMk/>
            <pc:sldMk cId="748898693" sldId="2074"/>
            <ac:spMk id="9" creationId="{F8C55419-EECD-46CA-B8E9-F3BC016059DD}"/>
          </ac:spMkLst>
        </pc:spChg>
        <pc:picChg chg="add mod">
          <ac:chgData name="van der Werf,Titia" userId="247ddf6f-9d35-42c2-8342-b76cb78f708c" providerId="ADAL" clId="{53974761-B76C-4BCE-BD2B-60AFCCA617A4}" dt="2019-09-21T14:18:39.880" v="1103" actId="14100"/>
          <ac:picMkLst>
            <pc:docMk/>
            <pc:sldMk cId="748898693" sldId="2074"/>
            <ac:picMk id="4" creationId="{E993BC31-0D7A-4106-BEDC-1E75FB781622}"/>
          </ac:picMkLst>
        </pc:picChg>
        <pc:picChg chg="add mod ord">
          <ac:chgData name="van der Werf,Titia" userId="247ddf6f-9d35-42c2-8342-b76cb78f708c" providerId="ADAL" clId="{53974761-B76C-4BCE-BD2B-60AFCCA617A4}" dt="2019-09-21T14:22:48.792" v="1118" actId="14100"/>
          <ac:picMkLst>
            <pc:docMk/>
            <pc:sldMk cId="748898693" sldId="2074"/>
            <ac:picMk id="7" creationId="{B4185707-ED02-4F80-B3B0-169F86D0DBB8}"/>
          </ac:picMkLst>
        </pc:picChg>
      </pc:sldChg>
      <pc:sldChg chg="addSp delSp modSp del ord modTransition modNotesTx">
        <pc:chgData name="van der Werf,Titia" userId="247ddf6f-9d35-42c2-8342-b76cb78f708c" providerId="ADAL" clId="{53974761-B76C-4BCE-BD2B-60AFCCA617A4}" dt="2019-09-25T13:03:54.842" v="9513" actId="47"/>
        <pc:sldMkLst>
          <pc:docMk/>
          <pc:sldMk cId="0" sldId="2076"/>
        </pc:sldMkLst>
        <pc:spChg chg="add del mod">
          <ac:chgData name="van der Werf,Titia" userId="247ddf6f-9d35-42c2-8342-b76cb78f708c" providerId="ADAL" clId="{53974761-B76C-4BCE-BD2B-60AFCCA617A4}" dt="2019-09-24T08:04:46.649" v="6421" actId="478"/>
          <ac:spMkLst>
            <pc:docMk/>
            <pc:sldMk cId="0" sldId="2076"/>
            <ac:spMk id="3" creationId="{811C89D8-DAF3-4D0A-9D09-89C65900F2AF}"/>
          </ac:spMkLst>
        </pc:spChg>
        <pc:spChg chg="add mod">
          <ac:chgData name="van der Werf,Titia" userId="247ddf6f-9d35-42c2-8342-b76cb78f708c" providerId="ADAL" clId="{53974761-B76C-4BCE-BD2B-60AFCCA617A4}" dt="2019-09-24T08:06:40.103" v="6432" actId="207"/>
          <ac:spMkLst>
            <pc:docMk/>
            <pc:sldMk cId="0" sldId="2076"/>
            <ac:spMk id="5" creationId="{9D639641-8186-4475-BF01-91F8869063BB}"/>
          </ac:spMkLst>
        </pc:spChg>
        <pc:picChg chg="add del">
          <ac:chgData name="van der Werf,Titia" userId="247ddf6f-9d35-42c2-8342-b76cb78f708c" providerId="ADAL" clId="{53974761-B76C-4BCE-BD2B-60AFCCA617A4}" dt="2019-09-24T08:04:44.122" v="6420" actId="478"/>
          <ac:picMkLst>
            <pc:docMk/>
            <pc:sldMk cId="0" sldId="2076"/>
            <ac:picMk id="2" creationId="{2DFCFE8D-ECAD-4F9B-80DB-C81C8294CB27}"/>
          </ac:picMkLst>
        </pc:picChg>
        <pc:picChg chg="add">
          <ac:chgData name="van der Werf,Titia" userId="247ddf6f-9d35-42c2-8342-b76cb78f708c" providerId="ADAL" clId="{53974761-B76C-4BCE-BD2B-60AFCCA617A4}" dt="2019-09-24T08:05:24.885" v="6424"/>
          <ac:picMkLst>
            <pc:docMk/>
            <pc:sldMk cId="0" sldId="2076"/>
            <ac:picMk id="4" creationId="{ED85785D-9188-4C08-96AA-A6A2AB894CE9}"/>
          </ac:picMkLst>
        </pc:picChg>
        <pc:picChg chg="add del mod">
          <ac:chgData name="van der Werf,Titia" userId="247ddf6f-9d35-42c2-8342-b76cb78f708c" providerId="ADAL" clId="{53974761-B76C-4BCE-BD2B-60AFCCA617A4}" dt="2019-09-24T08:05:29.737" v="6425" actId="478"/>
          <ac:picMkLst>
            <pc:docMk/>
            <pc:sldMk cId="0" sldId="2076"/>
            <ac:picMk id="1026" creationId="{4FD3983C-88B1-452C-A1EE-51DE17C57137}"/>
          </ac:picMkLst>
        </pc:picChg>
      </pc:sldChg>
      <pc:sldChg chg="addSp delSp modSp add ord modTransition modNotesTx">
        <pc:chgData name="van der Werf,Titia" userId="247ddf6f-9d35-42c2-8342-b76cb78f708c" providerId="ADAL" clId="{53974761-B76C-4BCE-BD2B-60AFCCA617A4}" dt="2019-09-26T11:03:39.253" v="27164" actId="20577"/>
        <pc:sldMkLst>
          <pc:docMk/>
          <pc:sldMk cId="1866264727" sldId="2078"/>
        </pc:sldMkLst>
        <pc:spChg chg="del">
          <ac:chgData name="van der Werf,Titia" userId="247ddf6f-9d35-42c2-8342-b76cb78f708c" providerId="ADAL" clId="{53974761-B76C-4BCE-BD2B-60AFCCA617A4}" dt="2019-09-21T16:42:54.040" v="4691"/>
          <ac:spMkLst>
            <pc:docMk/>
            <pc:sldMk cId="1866264727" sldId="2078"/>
            <ac:spMk id="2" creationId="{0A21D23D-C976-4DD9-8FE8-62551FFE221D}"/>
          </ac:spMkLst>
        </pc:spChg>
        <pc:spChg chg="mod">
          <ac:chgData name="van der Werf,Titia" userId="247ddf6f-9d35-42c2-8342-b76cb78f708c" providerId="ADAL" clId="{53974761-B76C-4BCE-BD2B-60AFCCA617A4}" dt="2019-09-24T08:07:45.234" v="6437" actId="1076"/>
          <ac:spMkLst>
            <pc:docMk/>
            <pc:sldMk cId="1866264727" sldId="2078"/>
            <ac:spMk id="2" creationId="{C8DBA3E2-C15A-4E0D-AD0C-36D3AA362A0A}"/>
          </ac:spMkLst>
        </pc:spChg>
        <pc:spChg chg="add mod">
          <ac:chgData name="van der Werf,Titia" userId="247ddf6f-9d35-42c2-8342-b76cb78f708c" providerId="ADAL" clId="{53974761-B76C-4BCE-BD2B-60AFCCA617A4}" dt="2019-09-21T17:09:24.100" v="5632" actId="20577"/>
          <ac:spMkLst>
            <pc:docMk/>
            <pc:sldMk cId="1866264727" sldId="2078"/>
            <ac:spMk id="3" creationId="{E78330CF-25E1-4D6F-8635-39C9603708BD}"/>
          </ac:spMkLst>
        </pc:spChg>
        <pc:spChg chg="add del mod">
          <ac:chgData name="van der Werf,Titia" userId="247ddf6f-9d35-42c2-8342-b76cb78f708c" providerId="ADAL" clId="{53974761-B76C-4BCE-BD2B-60AFCCA617A4}" dt="2019-09-21T16:45:12.566" v="4732"/>
          <ac:spMkLst>
            <pc:docMk/>
            <pc:sldMk cId="1866264727" sldId="2078"/>
            <ac:spMk id="5" creationId="{93FF33DA-A90E-4556-8F45-8B07323A47C2}"/>
          </ac:spMkLst>
        </pc:spChg>
        <pc:spChg chg="add del mod">
          <ac:chgData name="van der Werf,Titia" userId="247ddf6f-9d35-42c2-8342-b76cb78f708c" providerId="ADAL" clId="{53974761-B76C-4BCE-BD2B-60AFCCA617A4}" dt="2019-09-24T08:07:12.081" v="6434" actId="478"/>
          <ac:spMkLst>
            <pc:docMk/>
            <pc:sldMk cId="1866264727" sldId="2078"/>
            <ac:spMk id="6" creationId="{F07795A5-E291-4C81-9CA6-EE79CD39D43A}"/>
          </ac:spMkLst>
        </pc:spChg>
        <pc:spChg chg="add del mod">
          <ac:chgData name="van der Werf,Titia" userId="247ddf6f-9d35-42c2-8342-b76cb78f708c" providerId="ADAL" clId="{53974761-B76C-4BCE-BD2B-60AFCCA617A4}" dt="2019-09-21T16:53:37.053" v="4760"/>
          <ac:spMkLst>
            <pc:docMk/>
            <pc:sldMk cId="1866264727" sldId="2078"/>
            <ac:spMk id="7" creationId="{91469AC1-AF0D-45A5-B420-7A694F2921F0}"/>
          </ac:spMkLst>
        </pc:spChg>
        <pc:spChg chg="add mod">
          <ac:chgData name="van der Werf,Titia" userId="247ddf6f-9d35-42c2-8342-b76cb78f708c" providerId="ADAL" clId="{53974761-B76C-4BCE-BD2B-60AFCCA617A4}" dt="2019-09-24T08:07:33.377" v="6436" actId="1076"/>
          <ac:spMkLst>
            <pc:docMk/>
            <pc:sldMk cId="1866264727" sldId="2078"/>
            <ac:spMk id="8" creationId="{D987AF68-F2B2-4830-A709-A64446148A3F}"/>
          </ac:spMkLst>
        </pc:spChg>
        <pc:spChg chg="add del">
          <ac:chgData name="van der Werf,Titia" userId="247ddf6f-9d35-42c2-8342-b76cb78f708c" providerId="ADAL" clId="{53974761-B76C-4BCE-BD2B-60AFCCA617A4}" dt="2019-09-21T16:53:45.971" v="4762"/>
          <ac:spMkLst>
            <pc:docMk/>
            <pc:sldMk cId="1866264727" sldId="2078"/>
            <ac:spMk id="9" creationId="{D2C1ABAB-22C6-40BE-A8CD-5276E1D2729D}"/>
          </ac:spMkLst>
        </pc:spChg>
        <pc:spChg chg="add del">
          <ac:chgData name="van der Werf,Titia" userId="247ddf6f-9d35-42c2-8342-b76cb78f708c" providerId="ADAL" clId="{53974761-B76C-4BCE-BD2B-60AFCCA617A4}" dt="2019-09-21T16:53:59.587" v="4766"/>
          <ac:spMkLst>
            <pc:docMk/>
            <pc:sldMk cId="1866264727" sldId="2078"/>
            <ac:spMk id="10" creationId="{6BFA0AA8-8ABF-40A8-B743-21CC408E2950}"/>
          </ac:spMkLst>
        </pc:spChg>
        <pc:spChg chg="add del">
          <ac:chgData name="van der Werf,Titia" userId="247ddf6f-9d35-42c2-8342-b76cb78f708c" providerId="ADAL" clId="{53974761-B76C-4BCE-BD2B-60AFCCA617A4}" dt="2019-09-21T16:53:58.891" v="4765"/>
          <ac:spMkLst>
            <pc:docMk/>
            <pc:sldMk cId="1866264727" sldId="2078"/>
            <ac:spMk id="11" creationId="{3FB66578-BD0C-4AF1-B1B4-5404079F9C6C}"/>
          </ac:spMkLst>
        </pc:spChg>
        <pc:picChg chg="add del mod">
          <ac:chgData name="van der Werf,Titia" userId="247ddf6f-9d35-42c2-8342-b76cb78f708c" providerId="ADAL" clId="{53974761-B76C-4BCE-BD2B-60AFCCA617A4}" dt="2019-09-24T08:07:08.538" v="6433" actId="478"/>
          <ac:picMkLst>
            <pc:docMk/>
            <pc:sldMk cId="1866264727" sldId="2078"/>
            <ac:picMk id="4" creationId="{A260F183-B2E2-4637-BB56-044F937F9374}"/>
          </ac:picMkLst>
        </pc:picChg>
      </pc:sldChg>
      <pc:sldChg chg="modSp modTransition modNotesTx">
        <pc:chgData name="van der Werf,Titia" userId="247ddf6f-9d35-42c2-8342-b76cb78f708c" providerId="ADAL" clId="{53974761-B76C-4BCE-BD2B-60AFCCA617A4}" dt="2019-09-26T09:18:13.606" v="18174" actId="20577"/>
        <pc:sldMkLst>
          <pc:docMk/>
          <pc:sldMk cId="957331415" sldId="2079"/>
        </pc:sldMkLst>
        <pc:spChg chg="mod">
          <ac:chgData name="van der Werf,Titia" userId="247ddf6f-9d35-42c2-8342-b76cb78f708c" providerId="ADAL" clId="{53974761-B76C-4BCE-BD2B-60AFCCA617A4}" dt="2019-09-21T17:26:54.313" v="6131" actId="207"/>
          <ac:spMkLst>
            <pc:docMk/>
            <pc:sldMk cId="957331415" sldId="2079"/>
            <ac:spMk id="5" creationId="{00000000-0000-0000-0000-000000000000}"/>
          </ac:spMkLst>
        </pc:spChg>
        <pc:spChg chg="mod">
          <ac:chgData name="van der Werf,Titia" userId="247ddf6f-9d35-42c2-8342-b76cb78f708c" providerId="ADAL" clId="{53974761-B76C-4BCE-BD2B-60AFCCA617A4}" dt="2019-09-21T17:27:07.183" v="6132" actId="207"/>
          <ac:spMkLst>
            <pc:docMk/>
            <pc:sldMk cId="957331415" sldId="2079"/>
            <ac:spMk id="6" creationId="{00000000-0000-0000-0000-000000000000}"/>
          </ac:spMkLst>
        </pc:spChg>
        <pc:spChg chg="mod">
          <ac:chgData name="van der Werf,Titia" userId="247ddf6f-9d35-42c2-8342-b76cb78f708c" providerId="ADAL" clId="{53974761-B76C-4BCE-BD2B-60AFCCA617A4}" dt="2019-09-21T17:26:24.918" v="6130" actId="207"/>
          <ac:spMkLst>
            <pc:docMk/>
            <pc:sldMk cId="957331415" sldId="2079"/>
            <ac:spMk id="9" creationId="{853F7BB0-4DCA-43DF-9E1D-65F9CE6243AC}"/>
          </ac:spMkLst>
        </pc:spChg>
        <pc:spChg chg="mod">
          <ac:chgData name="van der Werf,Titia" userId="247ddf6f-9d35-42c2-8342-b76cb78f708c" providerId="ADAL" clId="{53974761-B76C-4BCE-BD2B-60AFCCA617A4}" dt="2019-09-21T17:27:10.806" v="6133" actId="207"/>
          <ac:spMkLst>
            <pc:docMk/>
            <pc:sldMk cId="957331415" sldId="2079"/>
            <ac:spMk id="10" creationId="{3971E511-54D8-47BF-8252-33E2A8C563F1}"/>
          </ac:spMkLst>
        </pc:spChg>
        <pc:spChg chg="mod">
          <ac:chgData name="van der Werf,Titia" userId="247ddf6f-9d35-42c2-8342-b76cb78f708c" providerId="ADAL" clId="{53974761-B76C-4BCE-BD2B-60AFCCA617A4}" dt="2019-09-21T17:26:21.502" v="6129" actId="207"/>
          <ac:spMkLst>
            <pc:docMk/>
            <pc:sldMk cId="957331415" sldId="2079"/>
            <ac:spMk id="15" creationId="{00000000-0000-0000-0000-000000000000}"/>
          </ac:spMkLst>
        </pc:spChg>
        <pc:spChg chg="mod">
          <ac:chgData name="van der Werf,Titia" userId="247ddf6f-9d35-42c2-8342-b76cb78f708c" providerId="ADAL" clId="{53974761-B76C-4BCE-BD2B-60AFCCA617A4}" dt="2019-09-21T17:26:17.598" v="6128" actId="207"/>
          <ac:spMkLst>
            <pc:docMk/>
            <pc:sldMk cId="957331415" sldId="2079"/>
            <ac:spMk id="16" creationId="{00000000-0000-0000-0000-000000000000}"/>
          </ac:spMkLst>
        </pc:spChg>
      </pc:sldChg>
      <pc:sldChg chg="addSp modSp add modTransition modNotesTx">
        <pc:chgData name="van der Werf,Titia" userId="247ddf6f-9d35-42c2-8342-b76cb78f708c" providerId="ADAL" clId="{53974761-B76C-4BCE-BD2B-60AFCCA617A4}" dt="2019-09-26T08:52:29.964" v="15584" actId="20577"/>
        <pc:sldMkLst>
          <pc:docMk/>
          <pc:sldMk cId="3886223637" sldId="2081"/>
        </pc:sldMkLst>
        <pc:spChg chg="add mod">
          <ac:chgData name="van der Werf,Titia" userId="247ddf6f-9d35-42c2-8342-b76cb78f708c" providerId="ADAL" clId="{53974761-B76C-4BCE-BD2B-60AFCCA617A4}" dt="2019-09-21T17:43:34.857" v="6244" actId="20577"/>
          <ac:spMkLst>
            <pc:docMk/>
            <pc:sldMk cId="3886223637" sldId="2081"/>
            <ac:spMk id="2" creationId="{DE71B4F6-A537-48F7-A179-91762B02F8BD}"/>
          </ac:spMkLst>
        </pc:spChg>
        <pc:spChg chg="add mod">
          <ac:chgData name="van der Werf,Titia" userId="247ddf6f-9d35-42c2-8342-b76cb78f708c" providerId="ADAL" clId="{53974761-B76C-4BCE-BD2B-60AFCCA617A4}" dt="2019-09-21T17:31:30.333" v="6176"/>
          <ac:spMkLst>
            <pc:docMk/>
            <pc:sldMk cId="3886223637" sldId="2081"/>
            <ac:spMk id="3" creationId="{32C3BBCD-7937-4298-8771-7E689CBACDCB}"/>
          </ac:spMkLst>
        </pc:spChg>
        <pc:spChg chg="add mod">
          <ac:chgData name="van der Werf,Titia" userId="247ddf6f-9d35-42c2-8342-b76cb78f708c" providerId="ADAL" clId="{53974761-B76C-4BCE-BD2B-60AFCCA617A4}" dt="2019-09-21T17:31:30.333" v="6176"/>
          <ac:spMkLst>
            <pc:docMk/>
            <pc:sldMk cId="3886223637" sldId="2081"/>
            <ac:spMk id="4" creationId="{E7FA2F47-3751-4890-8CBA-DE49DEAA6CCD}"/>
          </ac:spMkLst>
        </pc:spChg>
      </pc:sldChg>
      <pc:sldChg chg="addSp delSp modSp add modTransition modNotesTx">
        <pc:chgData name="van der Werf,Titia" userId="247ddf6f-9d35-42c2-8342-b76cb78f708c" providerId="ADAL" clId="{53974761-B76C-4BCE-BD2B-60AFCCA617A4}" dt="2019-09-26T09:07:21.665" v="17334" actId="20577"/>
        <pc:sldMkLst>
          <pc:docMk/>
          <pc:sldMk cId="1272382810" sldId="2083"/>
        </pc:sldMkLst>
        <pc:spChg chg="del">
          <ac:chgData name="van der Werf,Titia" userId="247ddf6f-9d35-42c2-8342-b76cb78f708c" providerId="ADAL" clId="{53974761-B76C-4BCE-BD2B-60AFCCA617A4}" dt="2019-09-21T17:46:21.903" v="6283"/>
          <ac:spMkLst>
            <pc:docMk/>
            <pc:sldMk cId="1272382810" sldId="2083"/>
            <ac:spMk id="2" creationId="{2FD22CF7-2DDB-4A95-892C-163343244B2F}"/>
          </ac:spMkLst>
        </pc:spChg>
        <pc:spChg chg="del">
          <ac:chgData name="van der Werf,Titia" userId="247ddf6f-9d35-42c2-8342-b76cb78f708c" providerId="ADAL" clId="{53974761-B76C-4BCE-BD2B-60AFCCA617A4}" dt="2019-09-21T17:46:21.903" v="6283"/>
          <ac:spMkLst>
            <pc:docMk/>
            <pc:sldMk cId="1272382810" sldId="2083"/>
            <ac:spMk id="3" creationId="{42EB09C1-5C0C-4918-8E61-DFFBA876EB6A}"/>
          </ac:spMkLst>
        </pc:spChg>
        <pc:spChg chg="del">
          <ac:chgData name="van der Werf,Titia" userId="247ddf6f-9d35-42c2-8342-b76cb78f708c" providerId="ADAL" clId="{53974761-B76C-4BCE-BD2B-60AFCCA617A4}" dt="2019-09-21T17:46:21.903" v="6283"/>
          <ac:spMkLst>
            <pc:docMk/>
            <pc:sldMk cId="1272382810" sldId="2083"/>
            <ac:spMk id="4" creationId="{D3D87DB9-A817-4BEF-880C-1D9F2E7DAE9F}"/>
          </ac:spMkLst>
        </pc:spChg>
        <pc:spChg chg="del">
          <ac:chgData name="van der Werf,Titia" userId="247ddf6f-9d35-42c2-8342-b76cb78f708c" providerId="ADAL" clId="{53974761-B76C-4BCE-BD2B-60AFCCA617A4}" dt="2019-09-21T17:46:21.903" v="6283"/>
          <ac:spMkLst>
            <pc:docMk/>
            <pc:sldMk cId="1272382810" sldId="2083"/>
            <ac:spMk id="5" creationId="{74248520-6997-4A76-9119-BEFD3C08740C}"/>
          </ac:spMkLst>
        </pc:spChg>
        <pc:spChg chg="add mod">
          <ac:chgData name="van der Werf,Titia" userId="247ddf6f-9d35-42c2-8342-b76cb78f708c" providerId="ADAL" clId="{53974761-B76C-4BCE-BD2B-60AFCCA617A4}" dt="2019-09-21T17:46:39.268" v="6308" actId="20577"/>
          <ac:spMkLst>
            <pc:docMk/>
            <pc:sldMk cId="1272382810" sldId="2083"/>
            <ac:spMk id="6" creationId="{3EA936B5-0E17-4447-943B-FD12E1A58EB8}"/>
          </ac:spMkLst>
        </pc:spChg>
        <pc:spChg chg="add mod">
          <ac:chgData name="van der Werf,Titia" userId="247ddf6f-9d35-42c2-8342-b76cb78f708c" providerId="ADAL" clId="{53974761-B76C-4BCE-BD2B-60AFCCA617A4}" dt="2019-09-21T17:46:21.903" v="6283"/>
          <ac:spMkLst>
            <pc:docMk/>
            <pc:sldMk cId="1272382810" sldId="2083"/>
            <ac:spMk id="7" creationId="{03C147FB-D838-41A0-8C14-FB6078229771}"/>
          </ac:spMkLst>
        </pc:spChg>
        <pc:spChg chg="add mod">
          <ac:chgData name="van der Werf,Titia" userId="247ddf6f-9d35-42c2-8342-b76cb78f708c" providerId="ADAL" clId="{53974761-B76C-4BCE-BD2B-60AFCCA617A4}" dt="2019-09-21T17:46:21.903" v="6283"/>
          <ac:spMkLst>
            <pc:docMk/>
            <pc:sldMk cId="1272382810" sldId="2083"/>
            <ac:spMk id="8" creationId="{3206D6A5-5645-46B6-B2AC-587006DBBAF6}"/>
          </ac:spMkLst>
        </pc:spChg>
      </pc:sldChg>
      <pc:sldChg chg="delSp modSp add modTransition modNotesTx">
        <pc:chgData name="van der Werf,Titia" userId="247ddf6f-9d35-42c2-8342-b76cb78f708c" providerId="ADAL" clId="{53974761-B76C-4BCE-BD2B-60AFCCA617A4}" dt="2019-09-26T10:26:02.734" v="24369" actId="6549"/>
        <pc:sldMkLst>
          <pc:docMk/>
          <pc:sldMk cId="811353257" sldId="2084"/>
        </pc:sldMkLst>
        <pc:spChg chg="mod">
          <ac:chgData name="van der Werf,Titia" userId="247ddf6f-9d35-42c2-8342-b76cb78f708c" providerId="ADAL" clId="{53974761-B76C-4BCE-BD2B-60AFCCA617A4}" dt="2019-09-24T13:00:01.024" v="7623" actId="12"/>
          <ac:spMkLst>
            <pc:docMk/>
            <pc:sldMk cId="811353257" sldId="2084"/>
            <ac:spMk id="3" creationId="{6A613F33-8E06-46DA-B12F-26E68276A195}"/>
          </ac:spMkLst>
        </pc:spChg>
        <pc:spChg chg="mod">
          <ac:chgData name="van der Werf,Titia" userId="247ddf6f-9d35-42c2-8342-b76cb78f708c" providerId="ADAL" clId="{53974761-B76C-4BCE-BD2B-60AFCCA617A4}" dt="2019-09-24T10:13:55.554" v="6764" actId="27636"/>
          <ac:spMkLst>
            <pc:docMk/>
            <pc:sldMk cId="811353257" sldId="2084"/>
            <ac:spMk id="4" creationId="{A2CE0B55-317D-4679-A830-26EB38E9DAEB}"/>
          </ac:spMkLst>
        </pc:spChg>
        <pc:spChg chg="del mod">
          <ac:chgData name="van der Werf,Titia" userId="247ddf6f-9d35-42c2-8342-b76cb78f708c" providerId="ADAL" clId="{53974761-B76C-4BCE-BD2B-60AFCCA617A4}" dt="2019-09-24T13:01:16.907" v="7649" actId="478"/>
          <ac:spMkLst>
            <pc:docMk/>
            <pc:sldMk cId="811353257" sldId="2084"/>
            <ac:spMk id="5" creationId="{E3F78F96-99EB-594A-A3B5-EF099C1045F8}"/>
          </ac:spMkLst>
        </pc:spChg>
      </pc:sldChg>
      <pc:sldChg chg="modSp modTransition modNotesTx">
        <pc:chgData name="van der Werf,Titia" userId="247ddf6f-9d35-42c2-8342-b76cb78f708c" providerId="ADAL" clId="{53974761-B76C-4BCE-BD2B-60AFCCA617A4}" dt="2019-09-26T09:28:18.663" v="19467" actId="20577"/>
        <pc:sldMkLst>
          <pc:docMk/>
          <pc:sldMk cId="2618865453" sldId="2085"/>
        </pc:sldMkLst>
        <pc:spChg chg="mod">
          <ac:chgData name="van der Werf,Titia" userId="247ddf6f-9d35-42c2-8342-b76cb78f708c" providerId="ADAL" clId="{53974761-B76C-4BCE-BD2B-60AFCCA617A4}" dt="2019-09-24T11:36:53.351" v="7313" actId="20577"/>
          <ac:spMkLst>
            <pc:docMk/>
            <pc:sldMk cId="2618865453" sldId="2085"/>
            <ac:spMk id="3" creationId="{2B3CC1BF-7C03-40B7-A296-F871A5FE3D13}"/>
          </ac:spMkLst>
        </pc:spChg>
        <pc:spChg chg="mod">
          <ac:chgData name="van der Werf,Titia" userId="247ddf6f-9d35-42c2-8342-b76cb78f708c" providerId="ADAL" clId="{53974761-B76C-4BCE-BD2B-60AFCCA617A4}" dt="2019-09-24T12:12:47.527" v="7450" actId="27636"/>
          <ac:spMkLst>
            <pc:docMk/>
            <pc:sldMk cId="2618865453" sldId="2085"/>
            <ac:spMk id="5" creationId="{C63F858C-0542-49E1-AA9A-ABE329AA2FA8}"/>
          </ac:spMkLst>
        </pc:spChg>
      </pc:sldChg>
      <pc:sldChg chg="modSp modTransition modNotesTx">
        <pc:chgData name="van der Werf,Titia" userId="247ddf6f-9d35-42c2-8342-b76cb78f708c" providerId="ADAL" clId="{53974761-B76C-4BCE-BD2B-60AFCCA617A4}" dt="2019-09-26T10:13:28.516" v="23100" actId="20577"/>
        <pc:sldMkLst>
          <pc:docMk/>
          <pc:sldMk cId="881505879" sldId="2087"/>
        </pc:sldMkLst>
        <pc:spChg chg="mod">
          <ac:chgData name="van der Werf,Titia" userId="247ddf6f-9d35-42c2-8342-b76cb78f708c" providerId="ADAL" clId="{53974761-B76C-4BCE-BD2B-60AFCCA617A4}" dt="2019-09-26T10:08:29.032" v="22630" actId="20577"/>
          <ac:spMkLst>
            <pc:docMk/>
            <pc:sldMk cId="881505879" sldId="2087"/>
            <ac:spMk id="11" creationId="{0E6A54C9-4C12-174A-8AB7-351511681C0B}"/>
          </ac:spMkLst>
        </pc:spChg>
        <pc:spChg chg="mod">
          <ac:chgData name="van der Werf,Titia" userId="247ddf6f-9d35-42c2-8342-b76cb78f708c" providerId="ADAL" clId="{53974761-B76C-4BCE-BD2B-60AFCCA617A4}" dt="2019-09-24T12:11:09.121" v="7436" actId="113"/>
          <ac:spMkLst>
            <pc:docMk/>
            <pc:sldMk cId="881505879" sldId="2087"/>
            <ac:spMk id="12" creationId="{FEFD7888-19AE-7441-9FA3-BF6E7A1F3C0B}"/>
          </ac:spMkLst>
        </pc:spChg>
      </pc:sldChg>
      <pc:sldChg chg="modSp del modTransition">
        <pc:chgData name="van der Werf,Titia" userId="247ddf6f-9d35-42c2-8342-b76cb78f708c" providerId="ADAL" clId="{53974761-B76C-4BCE-BD2B-60AFCCA617A4}" dt="2019-09-25T13:02:23.592" v="9494" actId="47"/>
        <pc:sldMkLst>
          <pc:docMk/>
          <pc:sldMk cId="1995868192" sldId="2088"/>
        </pc:sldMkLst>
        <pc:spChg chg="mod">
          <ac:chgData name="van der Werf,Titia" userId="247ddf6f-9d35-42c2-8342-b76cb78f708c" providerId="ADAL" clId="{53974761-B76C-4BCE-BD2B-60AFCCA617A4}" dt="2019-09-21T18:00:37.018" v="6376" actId="20577"/>
          <ac:spMkLst>
            <pc:docMk/>
            <pc:sldMk cId="1995868192" sldId="2088"/>
            <ac:spMk id="2" creationId="{0AD0C003-6A37-402C-AAB4-BA122E3FE49D}"/>
          </ac:spMkLst>
        </pc:spChg>
      </pc:sldChg>
      <pc:sldChg chg="addSp modSp modTransition modNotesTx">
        <pc:chgData name="van der Werf,Titia" userId="247ddf6f-9d35-42c2-8342-b76cb78f708c" providerId="ADAL" clId="{53974761-B76C-4BCE-BD2B-60AFCCA617A4}" dt="2019-09-26T10:38:18.849" v="25597" actId="5793"/>
        <pc:sldMkLst>
          <pc:docMk/>
          <pc:sldMk cId="352815544" sldId="2089"/>
        </pc:sldMkLst>
        <pc:spChg chg="add mod">
          <ac:chgData name="van der Werf,Titia" userId="247ddf6f-9d35-42c2-8342-b76cb78f708c" providerId="ADAL" clId="{53974761-B76C-4BCE-BD2B-60AFCCA617A4}" dt="2019-09-25T13:02:46.314" v="9511" actId="6549"/>
          <ac:spMkLst>
            <pc:docMk/>
            <pc:sldMk cId="352815544" sldId="2089"/>
            <ac:spMk id="2" creationId="{658591E2-6433-4FA9-A182-B32D2F2DFB29}"/>
          </ac:spMkLst>
        </pc:spChg>
        <pc:picChg chg="mod">
          <ac:chgData name="van der Werf,Titia" userId="247ddf6f-9d35-42c2-8342-b76cb78f708c" providerId="ADAL" clId="{53974761-B76C-4BCE-BD2B-60AFCCA617A4}" dt="2019-09-21T18:01:30.104" v="6411" actId="1076"/>
          <ac:picMkLst>
            <pc:docMk/>
            <pc:sldMk cId="352815544" sldId="2089"/>
            <ac:picMk id="4" creationId="{039EA164-178C-45FD-AEAD-DB9AB64C124E}"/>
          </ac:picMkLst>
        </pc:picChg>
      </pc:sldChg>
      <pc:sldChg chg="modTransition modNotesTx">
        <pc:chgData name="van der Werf,Titia" userId="247ddf6f-9d35-42c2-8342-b76cb78f708c" providerId="ADAL" clId="{53974761-B76C-4BCE-BD2B-60AFCCA617A4}" dt="2019-09-26T10:48:12.139" v="26381" actId="20577"/>
        <pc:sldMkLst>
          <pc:docMk/>
          <pc:sldMk cId="3576450595" sldId="2090"/>
        </pc:sldMkLst>
      </pc:sldChg>
      <pc:sldChg chg="addSp delSp modSp ord modTransition modNotesTx">
        <pc:chgData name="van der Werf,Titia" userId="247ddf6f-9d35-42c2-8342-b76cb78f708c" providerId="ADAL" clId="{53974761-B76C-4BCE-BD2B-60AFCCA617A4}" dt="2019-09-26T11:01:02.493" v="26982" actId="20577"/>
        <pc:sldMkLst>
          <pc:docMk/>
          <pc:sldMk cId="2989923482" sldId="2093"/>
        </pc:sldMkLst>
        <pc:spChg chg="del">
          <ac:chgData name="van der Werf,Titia" userId="247ddf6f-9d35-42c2-8342-b76cb78f708c" providerId="ADAL" clId="{53974761-B76C-4BCE-BD2B-60AFCCA617A4}" dt="2019-09-24T16:57:57.016" v="9422" actId="478"/>
          <ac:spMkLst>
            <pc:docMk/>
            <pc:sldMk cId="2989923482" sldId="2093"/>
            <ac:spMk id="2" creationId="{9D28B6B0-BC8D-40F6-A71E-30077169C630}"/>
          </ac:spMkLst>
        </pc:spChg>
        <pc:spChg chg="add mod">
          <ac:chgData name="van der Werf,Titia" userId="247ddf6f-9d35-42c2-8342-b76cb78f708c" providerId="ADAL" clId="{53974761-B76C-4BCE-BD2B-60AFCCA617A4}" dt="2019-09-24T17:00:17.021" v="9435" actId="207"/>
          <ac:spMkLst>
            <pc:docMk/>
            <pc:sldMk cId="2989923482" sldId="2093"/>
            <ac:spMk id="4" creationId="{6275F791-6C02-4FD7-AAAA-71ED675BBA17}"/>
          </ac:spMkLst>
        </pc:spChg>
        <pc:spChg chg="add mod">
          <ac:chgData name="van der Werf,Titia" userId="247ddf6f-9d35-42c2-8342-b76cb78f708c" providerId="ADAL" clId="{53974761-B76C-4BCE-BD2B-60AFCCA617A4}" dt="2019-09-24T17:03:53.043" v="9454" actId="692"/>
          <ac:spMkLst>
            <pc:docMk/>
            <pc:sldMk cId="2989923482" sldId="2093"/>
            <ac:spMk id="5" creationId="{0CEB7C90-D6FD-4CCF-82B4-A5FB1BFD771F}"/>
          </ac:spMkLst>
        </pc:spChg>
        <pc:spChg chg="add mod">
          <ac:chgData name="van der Werf,Titia" userId="247ddf6f-9d35-42c2-8342-b76cb78f708c" providerId="ADAL" clId="{53974761-B76C-4BCE-BD2B-60AFCCA617A4}" dt="2019-09-24T17:00:13.031" v="9434" actId="1076"/>
          <ac:spMkLst>
            <pc:docMk/>
            <pc:sldMk cId="2989923482" sldId="2093"/>
            <ac:spMk id="10" creationId="{060FBACE-78D6-424E-9661-91573E231EAF}"/>
          </ac:spMkLst>
        </pc:spChg>
        <pc:spChg chg="add mod">
          <ac:chgData name="van der Werf,Titia" userId="247ddf6f-9d35-42c2-8342-b76cb78f708c" providerId="ADAL" clId="{53974761-B76C-4BCE-BD2B-60AFCCA617A4}" dt="2019-09-24T17:01:54.471" v="9441" actId="692"/>
          <ac:spMkLst>
            <pc:docMk/>
            <pc:sldMk cId="2989923482" sldId="2093"/>
            <ac:spMk id="11" creationId="{BD970A34-C868-48DA-B75D-42CD415A6371}"/>
          </ac:spMkLst>
        </pc:spChg>
        <pc:spChg chg="add mod">
          <ac:chgData name="van der Werf,Titia" userId="247ddf6f-9d35-42c2-8342-b76cb78f708c" providerId="ADAL" clId="{53974761-B76C-4BCE-BD2B-60AFCCA617A4}" dt="2019-09-24T17:03:40.349" v="9451" actId="692"/>
          <ac:spMkLst>
            <pc:docMk/>
            <pc:sldMk cId="2989923482" sldId="2093"/>
            <ac:spMk id="13" creationId="{A1B9C232-ED5E-4F80-A1E6-8012C7CD4E1D}"/>
          </ac:spMkLst>
        </pc:spChg>
        <pc:spChg chg="del">
          <ac:chgData name="van der Werf,Titia" userId="247ddf6f-9d35-42c2-8342-b76cb78f708c" providerId="ADAL" clId="{53974761-B76C-4BCE-BD2B-60AFCCA617A4}" dt="2019-09-24T16:58:01.445" v="9425" actId="478"/>
          <ac:spMkLst>
            <pc:docMk/>
            <pc:sldMk cId="2989923482" sldId="2093"/>
            <ac:spMk id="19" creationId="{3606EB1F-8276-4E60-B7DD-A1C10A2C4350}"/>
          </ac:spMkLst>
        </pc:spChg>
        <pc:spChg chg="del">
          <ac:chgData name="van der Werf,Titia" userId="247ddf6f-9d35-42c2-8342-b76cb78f708c" providerId="ADAL" clId="{53974761-B76C-4BCE-BD2B-60AFCCA617A4}" dt="2019-09-24T16:57:59.989" v="9424" actId="478"/>
          <ac:spMkLst>
            <pc:docMk/>
            <pc:sldMk cId="2989923482" sldId="2093"/>
            <ac:spMk id="20" creationId="{149B8ACE-8A2D-4800-8B05-B82123351B5F}"/>
          </ac:spMkLst>
        </pc:spChg>
        <pc:spChg chg="del">
          <ac:chgData name="van der Werf,Titia" userId="247ddf6f-9d35-42c2-8342-b76cb78f708c" providerId="ADAL" clId="{53974761-B76C-4BCE-BD2B-60AFCCA617A4}" dt="2019-09-24T16:57:58.310" v="9423" actId="478"/>
          <ac:spMkLst>
            <pc:docMk/>
            <pc:sldMk cId="2989923482" sldId="2093"/>
            <ac:spMk id="21" creationId="{23227CB5-FDC9-4BE6-B66C-1E6B9ACABFFD}"/>
          </ac:spMkLst>
        </pc:spChg>
        <pc:graphicFrameChg chg="mod">
          <ac:chgData name="van der Werf,Titia" userId="247ddf6f-9d35-42c2-8342-b76cb78f708c" providerId="ADAL" clId="{53974761-B76C-4BCE-BD2B-60AFCCA617A4}" dt="2019-09-24T17:02:55.344" v="9444"/>
          <ac:graphicFrameMkLst>
            <pc:docMk/>
            <pc:sldMk cId="2989923482" sldId="2093"/>
            <ac:graphicFrameMk id="17" creationId="{51E7AFDA-7C9C-49F0-8C2B-D8D24E33F1D8}"/>
          </ac:graphicFrameMkLst>
        </pc:graphicFrameChg>
      </pc:sldChg>
      <pc:sldChg chg="modSp modTransition modNotesTx">
        <pc:chgData name="van der Werf,Titia" userId="247ddf6f-9d35-42c2-8342-b76cb78f708c" providerId="ADAL" clId="{53974761-B76C-4BCE-BD2B-60AFCCA617A4}" dt="2019-09-26T08:26:43.157" v="13660" actId="5793"/>
        <pc:sldMkLst>
          <pc:docMk/>
          <pc:sldMk cId="4272887527" sldId="2095"/>
        </pc:sldMkLst>
        <pc:spChg chg="mod">
          <ac:chgData name="van der Werf,Titia" userId="247ddf6f-9d35-42c2-8342-b76cb78f708c" providerId="ADAL" clId="{53974761-B76C-4BCE-BD2B-60AFCCA617A4}" dt="2019-09-24T08:16:55.098" v="6552" actId="114"/>
          <ac:spMkLst>
            <pc:docMk/>
            <pc:sldMk cId="4272887527" sldId="2095"/>
            <ac:spMk id="4" creationId="{2E6B9A5E-6E51-4C02-958D-49ADE79FA99D}"/>
          </ac:spMkLst>
        </pc:spChg>
        <pc:spChg chg="mod">
          <ac:chgData name="van der Werf,Titia" userId="247ddf6f-9d35-42c2-8342-b76cb78f708c" providerId="ADAL" clId="{53974761-B76C-4BCE-BD2B-60AFCCA617A4}" dt="2019-09-24T08:16:03.374" v="6551" actId="114"/>
          <ac:spMkLst>
            <pc:docMk/>
            <pc:sldMk cId="4272887527" sldId="2095"/>
            <ac:spMk id="5" creationId="{9AFE75F3-D82C-4CE3-8E2A-DA536FB4A098}"/>
          </ac:spMkLst>
        </pc:spChg>
      </pc:sldChg>
      <pc:sldChg chg="modSp modTransition modNotesTx">
        <pc:chgData name="van der Werf,Titia" userId="247ddf6f-9d35-42c2-8342-b76cb78f708c" providerId="ADAL" clId="{53974761-B76C-4BCE-BD2B-60AFCCA617A4}" dt="2019-09-26T08:32:54.408" v="13999" actId="20577"/>
        <pc:sldMkLst>
          <pc:docMk/>
          <pc:sldMk cId="1787077328" sldId="2096"/>
        </pc:sldMkLst>
        <pc:spChg chg="mod">
          <ac:chgData name="van der Werf,Titia" userId="247ddf6f-9d35-42c2-8342-b76cb78f708c" providerId="ADAL" clId="{53974761-B76C-4BCE-BD2B-60AFCCA617A4}" dt="2019-09-24T08:17:39.060" v="6553" actId="20577"/>
          <ac:spMkLst>
            <pc:docMk/>
            <pc:sldMk cId="1787077328" sldId="2096"/>
            <ac:spMk id="4" creationId="{2E6B9A5E-6E51-4C02-958D-49ADE79FA99D}"/>
          </ac:spMkLst>
        </pc:spChg>
      </pc:sldChg>
      <pc:sldChg chg="addSp delSp modSp add modTransition modNotesTx">
        <pc:chgData name="van der Werf,Titia" userId="247ddf6f-9d35-42c2-8342-b76cb78f708c" providerId="ADAL" clId="{53974761-B76C-4BCE-BD2B-60AFCCA617A4}" dt="2019-09-26T09:35:47.382" v="20273" actId="20577"/>
        <pc:sldMkLst>
          <pc:docMk/>
          <pc:sldMk cId="784090319" sldId="2099"/>
        </pc:sldMkLst>
        <pc:spChg chg="mod">
          <ac:chgData name="van der Werf,Titia" userId="247ddf6f-9d35-42c2-8342-b76cb78f708c" providerId="ADAL" clId="{53974761-B76C-4BCE-BD2B-60AFCCA617A4}" dt="2019-09-24T11:37:19.635" v="7346" actId="20577"/>
          <ac:spMkLst>
            <pc:docMk/>
            <pc:sldMk cId="784090319" sldId="2099"/>
            <ac:spMk id="3" creationId="{2B3CC1BF-7C03-40B7-A296-F871A5FE3D13}"/>
          </ac:spMkLst>
        </pc:spChg>
        <pc:spChg chg="add del mod">
          <ac:chgData name="van der Werf,Titia" userId="247ddf6f-9d35-42c2-8342-b76cb78f708c" providerId="ADAL" clId="{53974761-B76C-4BCE-BD2B-60AFCCA617A4}" dt="2019-09-24T11:40:06.778" v="7362" actId="478"/>
          <ac:spMkLst>
            <pc:docMk/>
            <pc:sldMk cId="784090319" sldId="2099"/>
            <ac:spMk id="4" creationId="{EBCC6013-3840-406F-AE25-788123D30E84}"/>
          </ac:spMkLst>
        </pc:spChg>
        <pc:spChg chg="del mod">
          <ac:chgData name="van der Werf,Titia" userId="247ddf6f-9d35-42c2-8342-b76cb78f708c" providerId="ADAL" clId="{53974761-B76C-4BCE-BD2B-60AFCCA617A4}" dt="2019-09-24T11:40:02.560" v="7360" actId="478"/>
          <ac:spMkLst>
            <pc:docMk/>
            <pc:sldMk cId="784090319" sldId="2099"/>
            <ac:spMk id="5" creationId="{C63F858C-0542-49E1-AA9A-ABE329AA2FA8}"/>
          </ac:spMkLst>
        </pc:spChg>
        <pc:spChg chg="add mod">
          <ac:chgData name="van der Werf,Titia" userId="247ddf6f-9d35-42c2-8342-b76cb78f708c" providerId="ADAL" clId="{53974761-B76C-4BCE-BD2B-60AFCCA617A4}" dt="2019-09-24T12:12:31.395" v="7446" actId="27636"/>
          <ac:spMkLst>
            <pc:docMk/>
            <pc:sldMk cId="784090319" sldId="2099"/>
            <ac:spMk id="7" creationId="{71E8DC43-4815-4FA6-9217-B1F57A150E9D}"/>
          </ac:spMkLst>
        </pc:spChg>
      </pc:sldChg>
      <pc:sldChg chg="addSp delSp modSp add modTransition modNotesTx">
        <pc:chgData name="van der Werf,Titia" userId="247ddf6f-9d35-42c2-8342-b76cb78f708c" providerId="ADAL" clId="{53974761-B76C-4BCE-BD2B-60AFCCA617A4}" dt="2019-09-26T09:58:20.280" v="21624" actId="20577"/>
        <pc:sldMkLst>
          <pc:docMk/>
          <pc:sldMk cId="3701972898" sldId="2100"/>
        </pc:sldMkLst>
        <pc:spChg chg="add">
          <ac:chgData name="van der Werf,Titia" userId="247ddf6f-9d35-42c2-8342-b76cb78f708c" providerId="ADAL" clId="{53974761-B76C-4BCE-BD2B-60AFCCA617A4}" dt="2019-09-24T10:00:51.485" v="6732"/>
          <ac:spMkLst>
            <pc:docMk/>
            <pc:sldMk cId="3701972898" sldId="2100"/>
            <ac:spMk id="6" creationId="{ED5CC8B6-A9E3-45F2-AAEA-17B6FAA5F6A6}"/>
          </ac:spMkLst>
        </pc:spChg>
        <pc:spChg chg="del">
          <ac:chgData name="van der Werf,Titia" userId="247ddf6f-9d35-42c2-8342-b76cb78f708c" providerId="ADAL" clId="{53974761-B76C-4BCE-BD2B-60AFCCA617A4}" dt="2019-09-24T10:00:53.943" v="6733" actId="478"/>
          <ac:spMkLst>
            <pc:docMk/>
            <pc:sldMk cId="3701972898" sldId="2100"/>
            <ac:spMk id="9" creationId="{FA65121C-6C43-7E45-84FF-1715644177C1}"/>
          </ac:spMkLst>
        </pc:spChg>
        <pc:spChg chg="mod">
          <ac:chgData name="van der Werf,Titia" userId="247ddf6f-9d35-42c2-8342-b76cb78f708c" providerId="ADAL" clId="{53974761-B76C-4BCE-BD2B-60AFCCA617A4}" dt="2019-09-24T12:11:32.011" v="7438" actId="113"/>
          <ac:spMkLst>
            <pc:docMk/>
            <pc:sldMk cId="3701972898" sldId="2100"/>
            <ac:spMk id="10" creationId="{D6759220-BD1E-DD4B-B728-3DC4CB1617A5}"/>
          </ac:spMkLst>
        </pc:spChg>
        <pc:spChg chg="mod">
          <ac:chgData name="van der Werf,Titia" userId="247ddf6f-9d35-42c2-8342-b76cb78f708c" providerId="ADAL" clId="{53974761-B76C-4BCE-BD2B-60AFCCA617A4}" dt="2019-09-24T12:49:20.446" v="7492" actId="20577"/>
          <ac:spMkLst>
            <pc:docMk/>
            <pc:sldMk cId="3701972898" sldId="2100"/>
            <ac:spMk id="11" creationId="{C632D33A-4FC8-5546-AF53-C082D3C48EE6}"/>
          </ac:spMkLst>
        </pc:spChg>
      </pc:sldChg>
      <pc:sldChg chg="modSp add modTransition modNotesTx">
        <pc:chgData name="van der Werf,Titia" userId="247ddf6f-9d35-42c2-8342-b76cb78f708c" providerId="ADAL" clId="{53974761-B76C-4BCE-BD2B-60AFCCA617A4}" dt="2019-09-26T10:25:39.770" v="24353" actId="20577"/>
        <pc:sldMkLst>
          <pc:docMk/>
          <pc:sldMk cId="264339363" sldId="2101"/>
        </pc:sldMkLst>
        <pc:spChg chg="mod">
          <ac:chgData name="van der Werf,Titia" userId="247ddf6f-9d35-42c2-8342-b76cb78f708c" providerId="ADAL" clId="{53974761-B76C-4BCE-BD2B-60AFCCA617A4}" dt="2019-09-24T12:03:13.809" v="7419" actId="20577"/>
          <ac:spMkLst>
            <pc:docMk/>
            <pc:sldMk cId="264339363" sldId="2101"/>
            <ac:spMk id="11" creationId="{0E6A54C9-4C12-174A-8AB7-351511681C0B}"/>
          </ac:spMkLst>
        </pc:spChg>
        <pc:spChg chg="mod">
          <ac:chgData name="van der Werf,Titia" userId="247ddf6f-9d35-42c2-8342-b76cb78f708c" providerId="ADAL" clId="{53974761-B76C-4BCE-BD2B-60AFCCA617A4}" dt="2019-09-24T12:10:48.561" v="7434" actId="113"/>
          <ac:spMkLst>
            <pc:docMk/>
            <pc:sldMk cId="264339363" sldId="2101"/>
            <ac:spMk id="12" creationId="{FEFD7888-19AE-7441-9FA3-BF6E7A1F3C0B}"/>
          </ac:spMkLst>
        </pc:spChg>
      </pc:sldChg>
      <pc:sldChg chg="addSp delSp modSp add del mod ord modTransition">
        <pc:chgData name="van der Werf,Titia" userId="247ddf6f-9d35-42c2-8342-b76cb78f708c" providerId="ADAL" clId="{53974761-B76C-4BCE-BD2B-60AFCCA617A4}" dt="2019-09-26T11:08:42.435" v="27657" actId="47"/>
        <pc:sldMkLst>
          <pc:docMk/>
          <pc:sldMk cId="2471778085" sldId="2102"/>
        </pc:sldMkLst>
        <pc:spChg chg="add mod">
          <ac:chgData name="van der Werf,Titia" userId="247ddf6f-9d35-42c2-8342-b76cb78f708c" providerId="ADAL" clId="{53974761-B76C-4BCE-BD2B-60AFCCA617A4}" dt="2019-09-24T10:00:03.440" v="6729" actId="1076"/>
          <ac:spMkLst>
            <pc:docMk/>
            <pc:sldMk cId="2471778085" sldId="2102"/>
            <ac:spMk id="3" creationId="{2EE9B713-EF15-4EEB-85E1-C0E0EF3B8DFE}"/>
          </ac:spMkLst>
        </pc:spChg>
        <pc:graphicFrameChg chg="add del mod">
          <ac:chgData name="van der Werf,Titia" userId="247ddf6f-9d35-42c2-8342-b76cb78f708c" providerId="ADAL" clId="{53974761-B76C-4BCE-BD2B-60AFCCA617A4}" dt="2019-09-24T12:22:26.588" v="7451" actId="478"/>
          <ac:graphicFrameMkLst>
            <pc:docMk/>
            <pc:sldMk cId="2471778085" sldId="2102"/>
            <ac:graphicFrameMk id="2" creationId="{ED751722-4C46-4CD0-B785-2A1CD1E9C5D4}"/>
          </ac:graphicFrameMkLst>
        </pc:graphicFrameChg>
        <pc:graphicFrameChg chg="add mod">
          <ac:chgData name="van der Werf,Titia" userId="247ddf6f-9d35-42c2-8342-b76cb78f708c" providerId="ADAL" clId="{53974761-B76C-4BCE-BD2B-60AFCCA617A4}" dt="2019-09-24T12:22:57.471" v="7456" actId="14100"/>
          <ac:graphicFrameMkLst>
            <pc:docMk/>
            <pc:sldMk cId="2471778085" sldId="2102"/>
            <ac:graphicFrameMk id="4" creationId="{2ACD8D72-02DF-4B30-BDDD-4F66A3313104}"/>
          </ac:graphicFrameMkLst>
        </pc:graphicFrameChg>
      </pc:sldChg>
      <pc:sldChg chg="addSp delSp modSp add mod modTransition modNotesTx">
        <pc:chgData name="van der Werf,Titia" userId="247ddf6f-9d35-42c2-8342-b76cb78f708c" providerId="ADAL" clId="{53974761-B76C-4BCE-BD2B-60AFCCA617A4}" dt="2019-09-26T09:51:14.908" v="21422" actId="20577"/>
        <pc:sldMkLst>
          <pc:docMk/>
          <pc:sldMk cId="507782608" sldId="2103"/>
        </pc:sldMkLst>
        <pc:graphicFrameChg chg="del">
          <ac:chgData name="van der Werf,Titia" userId="247ddf6f-9d35-42c2-8342-b76cb78f708c" providerId="ADAL" clId="{53974761-B76C-4BCE-BD2B-60AFCCA617A4}" dt="2019-09-24T10:11:33.141" v="6748" actId="478"/>
          <ac:graphicFrameMkLst>
            <pc:docMk/>
            <pc:sldMk cId="507782608" sldId="2103"/>
            <ac:graphicFrameMk id="2" creationId="{ED751722-4C46-4CD0-B785-2A1CD1E9C5D4}"/>
          </ac:graphicFrameMkLst>
        </pc:graphicFrameChg>
        <pc:graphicFrameChg chg="add del mod">
          <ac:chgData name="van der Werf,Titia" userId="247ddf6f-9d35-42c2-8342-b76cb78f708c" providerId="ADAL" clId="{53974761-B76C-4BCE-BD2B-60AFCCA617A4}" dt="2019-09-24T10:29:58.581" v="6777" actId="478"/>
          <ac:graphicFrameMkLst>
            <pc:docMk/>
            <pc:sldMk cId="507782608" sldId="2103"/>
            <ac:graphicFrameMk id="4" creationId="{50EE0684-0079-4792-92F8-BAE46FE434BA}"/>
          </ac:graphicFrameMkLst>
        </pc:graphicFrameChg>
        <pc:graphicFrameChg chg="add mod">
          <ac:chgData name="van der Werf,Titia" userId="247ddf6f-9d35-42c2-8342-b76cb78f708c" providerId="ADAL" clId="{53974761-B76C-4BCE-BD2B-60AFCCA617A4}" dt="2019-09-24T12:08:30.726" v="7429" actId="14100"/>
          <ac:graphicFrameMkLst>
            <pc:docMk/>
            <pc:sldMk cId="507782608" sldId="2103"/>
            <ac:graphicFrameMk id="5" creationId="{D9E1964F-522C-463E-B8BE-F130E440BDC7}"/>
          </ac:graphicFrameMkLst>
        </pc:graphicFrameChg>
      </pc:sldChg>
      <pc:sldChg chg="modSp add ord modTransition modNotesTx">
        <pc:chgData name="van der Werf,Titia" userId="247ddf6f-9d35-42c2-8342-b76cb78f708c" providerId="ADAL" clId="{53974761-B76C-4BCE-BD2B-60AFCCA617A4}" dt="2019-09-26T09:46:18.189" v="21177" actId="20577"/>
        <pc:sldMkLst>
          <pc:docMk/>
          <pc:sldMk cId="3322146211" sldId="2104"/>
        </pc:sldMkLst>
        <pc:spChg chg="mod">
          <ac:chgData name="van der Werf,Titia" userId="247ddf6f-9d35-42c2-8342-b76cb78f708c" providerId="ADAL" clId="{53974761-B76C-4BCE-BD2B-60AFCCA617A4}" dt="2019-09-24T12:12:10.268" v="7442" actId="113"/>
          <ac:spMkLst>
            <pc:docMk/>
            <pc:sldMk cId="3322146211" sldId="2104"/>
            <ac:spMk id="10" creationId="{D6759220-BD1E-DD4B-B728-3DC4CB1617A5}"/>
          </ac:spMkLst>
        </pc:spChg>
        <pc:spChg chg="mod">
          <ac:chgData name="van der Werf,Titia" userId="247ddf6f-9d35-42c2-8342-b76cb78f708c" providerId="ADAL" clId="{53974761-B76C-4BCE-BD2B-60AFCCA617A4}" dt="2019-09-24T11:00:49.440" v="7192" actId="14100"/>
          <ac:spMkLst>
            <pc:docMk/>
            <pc:sldMk cId="3322146211" sldId="2104"/>
            <ac:spMk id="11" creationId="{C632D33A-4FC8-5546-AF53-C082D3C48EE6}"/>
          </ac:spMkLst>
        </pc:spChg>
      </pc:sldChg>
      <pc:sldChg chg="addSp delSp modSp add mod modTransition modNotesTx">
        <pc:chgData name="van der Werf,Titia" userId="247ddf6f-9d35-42c2-8342-b76cb78f708c" providerId="ADAL" clId="{53974761-B76C-4BCE-BD2B-60AFCCA617A4}" dt="2019-09-26T09:34:59.280" v="20238" actId="20577"/>
        <pc:sldMkLst>
          <pc:docMk/>
          <pc:sldMk cId="1440965743" sldId="2105"/>
        </pc:sldMkLst>
        <pc:spChg chg="del">
          <ac:chgData name="van der Werf,Titia" userId="247ddf6f-9d35-42c2-8342-b76cb78f708c" providerId="ADAL" clId="{53974761-B76C-4BCE-BD2B-60AFCCA617A4}" dt="2019-09-24T11:16:32.218" v="7198" actId="478"/>
          <ac:spMkLst>
            <pc:docMk/>
            <pc:sldMk cId="1440965743" sldId="2105"/>
            <ac:spMk id="3" creationId="{2B3CC1BF-7C03-40B7-A296-F871A5FE3D13}"/>
          </ac:spMkLst>
        </pc:spChg>
        <pc:spChg chg="add del mod">
          <ac:chgData name="van der Werf,Titia" userId="247ddf6f-9d35-42c2-8342-b76cb78f708c" providerId="ADAL" clId="{53974761-B76C-4BCE-BD2B-60AFCCA617A4}" dt="2019-09-24T11:16:41.140" v="7200"/>
          <ac:spMkLst>
            <pc:docMk/>
            <pc:sldMk cId="1440965743" sldId="2105"/>
            <ac:spMk id="4" creationId="{5E442F45-8432-423E-930C-DFE15F86FEB7}"/>
          </ac:spMkLst>
        </pc:spChg>
        <pc:spChg chg="del">
          <ac:chgData name="van der Werf,Titia" userId="247ddf6f-9d35-42c2-8342-b76cb78f708c" providerId="ADAL" clId="{53974761-B76C-4BCE-BD2B-60AFCCA617A4}" dt="2019-09-24T11:16:35.247" v="7199" actId="478"/>
          <ac:spMkLst>
            <pc:docMk/>
            <pc:sldMk cId="1440965743" sldId="2105"/>
            <ac:spMk id="5" creationId="{C63F858C-0542-49E1-AA9A-ABE329AA2FA8}"/>
          </ac:spMkLst>
        </pc:spChg>
        <pc:spChg chg="add del mod">
          <ac:chgData name="van der Werf,Titia" userId="247ddf6f-9d35-42c2-8342-b76cb78f708c" providerId="ADAL" clId="{53974761-B76C-4BCE-BD2B-60AFCCA617A4}" dt="2019-09-24T11:16:41.140" v="7200"/>
          <ac:spMkLst>
            <pc:docMk/>
            <pc:sldMk cId="1440965743" sldId="2105"/>
            <ac:spMk id="7" creationId="{624CCBD2-2F74-40A6-986D-A4F58D47B56D}"/>
          </ac:spMkLst>
        </pc:spChg>
        <pc:graphicFrameChg chg="add del mod">
          <ac:chgData name="van der Werf,Titia" userId="247ddf6f-9d35-42c2-8342-b76cb78f708c" providerId="ADAL" clId="{53974761-B76C-4BCE-BD2B-60AFCCA617A4}" dt="2019-09-24T12:07:05.005" v="7420" actId="478"/>
          <ac:graphicFrameMkLst>
            <pc:docMk/>
            <pc:sldMk cId="1440965743" sldId="2105"/>
            <ac:graphicFrameMk id="9" creationId="{0A5391AC-1A9B-472D-9CDA-B32ACC3A638C}"/>
          </ac:graphicFrameMkLst>
        </pc:graphicFrameChg>
        <pc:graphicFrameChg chg="add mod">
          <ac:chgData name="van der Werf,Titia" userId="247ddf6f-9d35-42c2-8342-b76cb78f708c" providerId="ADAL" clId="{53974761-B76C-4BCE-BD2B-60AFCCA617A4}" dt="2019-09-24T12:07:55.885" v="7428" actId="14100"/>
          <ac:graphicFrameMkLst>
            <pc:docMk/>
            <pc:sldMk cId="1440965743" sldId="2105"/>
            <ac:graphicFrameMk id="10" creationId="{0A5391AC-1A9B-472D-9CDA-B32ACC3A638C}"/>
          </ac:graphicFrameMkLst>
        </pc:graphicFrameChg>
      </pc:sldChg>
      <pc:sldChg chg="addSp delSp modSp add mod modTransition modNotesTx">
        <pc:chgData name="van der Werf,Titia" userId="247ddf6f-9d35-42c2-8342-b76cb78f708c" providerId="ADAL" clId="{53974761-B76C-4BCE-BD2B-60AFCCA617A4}" dt="2019-09-26T10:20:21.665" v="23925" actId="20577"/>
        <pc:sldMkLst>
          <pc:docMk/>
          <pc:sldMk cId="3183907881" sldId="2106"/>
        </pc:sldMkLst>
        <pc:spChg chg="del">
          <ac:chgData name="van der Werf,Titia" userId="247ddf6f-9d35-42c2-8342-b76cb78f708c" providerId="ADAL" clId="{53974761-B76C-4BCE-BD2B-60AFCCA617A4}" dt="2019-09-24T11:56:38.498" v="7367" actId="478"/>
          <ac:spMkLst>
            <pc:docMk/>
            <pc:sldMk cId="3183907881" sldId="2106"/>
            <ac:spMk id="11" creationId="{0E6A54C9-4C12-174A-8AB7-351511681C0B}"/>
          </ac:spMkLst>
        </pc:spChg>
        <pc:spChg chg="del">
          <ac:chgData name="van der Werf,Titia" userId="247ddf6f-9d35-42c2-8342-b76cb78f708c" providerId="ADAL" clId="{53974761-B76C-4BCE-BD2B-60AFCCA617A4}" dt="2019-09-24T11:56:36.299" v="7366" actId="478"/>
          <ac:spMkLst>
            <pc:docMk/>
            <pc:sldMk cId="3183907881" sldId="2106"/>
            <ac:spMk id="12" creationId="{FEFD7888-19AE-7441-9FA3-BF6E7A1F3C0B}"/>
          </ac:spMkLst>
        </pc:spChg>
        <pc:graphicFrameChg chg="add mod">
          <ac:chgData name="van der Werf,Titia" userId="247ddf6f-9d35-42c2-8342-b76cb78f708c" providerId="ADAL" clId="{53974761-B76C-4BCE-BD2B-60AFCCA617A4}" dt="2019-09-24T12:09:39.100" v="7430" actId="14100"/>
          <ac:graphicFrameMkLst>
            <pc:docMk/>
            <pc:sldMk cId="3183907881" sldId="2106"/>
            <ac:graphicFrameMk id="6" creationId="{CC687785-75B1-4A80-BF75-E22C33E2D05F}"/>
          </ac:graphicFrameMkLst>
        </pc:graphicFrameChg>
      </pc:sldChg>
      <pc:sldChg chg="addSp delSp modSp add del mod ord modTransition">
        <pc:chgData name="van der Werf,Titia" userId="247ddf6f-9d35-42c2-8342-b76cb78f708c" providerId="ADAL" clId="{53974761-B76C-4BCE-BD2B-60AFCCA617A4}" dt="2019-09-26T11:08:43.129" v="27658" actId="47"/>
        <pc:sldMkLst>
          <pc:docMk/>
          <pc:sldMk cId="2422840648" sldId="2107"/>
        </pc:sldMkLst>
        <pc:spChg chg="del">
          <ac:chgData name="van der Werf,Titia" userId="247ddf6f-9d35-42c2-8342-b76cb78f708c" providerId="ADAL" clId="{53974761-B76C-4BCE-BD2B-60AFCCA617A4}" dt="2019-09-24T12:35:03.525" v="7459" actId="478"/>
          <ac:spMkLst>
            <pc:docMk/>
            <pc:sldMk cId="2422840648" sldId="2107"/>
            <ac:spMk id="11" creationId="{0E6A54C9-4C12-174A-8AB7-351511681C0B}"/>
          </ac:spMkLst>
        </pc:spChg>
        <pc:spChg chg="del">
          <ac:chgData name="van der Werf,Titia" userId="247ddf6f-9d35-42c2-8342-b76cb78f708c" providerId="ADAL" clId="{53974761-B76C-4BCE-BD2B-60AFCCA617A4}" dt="2019-09-24T12:35:00.387" v="7458" actId="478"/>
          <ac:spMkLst>
            <pc:docMk/>
            <pc:sldMk cId="2422840648" sldId="2107"/>
            <ac:spMk id="12" creationId="{FEFD7888-19AE-7441-9FA3-BF6E7A1F3C0B}"/>
          </ac:spMkLst>
        </pc:spChg>
        <pc:graphicFrameChg chg="add mod">
          <ac:chgData name="van der Werf,Titia" userId="247ddf6f-9d35-42c2-8342-b76cb78f708c" providerId="ADAL" clId="{53974761-B76C-4BCE-BD2B-60AFCCA617A4}" dt="2019-09-24T12:35:31.690" v="7466" actId="14100"/>
          <ac:graphicFrameMkLst>
            <pc:docMk/>
            <pc:sldMk cId="2422840648" sldId="2107"/>
            <ac:graphicFrameMk id="6" creationId="{9B8B7BC6-C4B5-4AB2-9BB1-FA19E017A1FC}"/>
          </ac:graphicFrameMkLst>
        </pc:graphicFrameChg>
      </pc:sldChg>
      <pc:sldChg chg="addSp delSp modSp add del mod ord modTransition">
        <pc:chgData name="van der Werf,Titia" userId="247ddf6f-9d35-42c2-8342-b76cb78f708c" providerId="ADAL" clId="{53974761-B76C-4BCE-BD2B-60AFCCA617A4}" dt="2019-09-26T11:08:41.883" v="27656" actId="47"/>
        <pc:sldMkLst>
          <pc:docMk/>
          <pc:sldMk cId="2588886646" sldId="2108"/>
        </pc:sldMkLst>
        <pc:spChg chg="del">
          <ac:chgData name="van der Werf,Titia" userId="247ddf6f-9d35-42c2-8342-b76cb78f708c" providerId="ADAL" clId="{53974761-B76C-4BCE-BD2B-60AFCCA617A4}" dt="2019-09-24T12:41:13.101" v="7470" actId="478"/>
          <ac:spMkLst>
            <pc:docMk/>
            <pc:sldMk cId="2588886646" sldId="2108"/>
            <ac:spMk id="3" creationId="{2B3CC1BF-7C03-40B7-A296-F871A5FE3D13}"/>
          </ac:spMkLst>
        </pc:spChg>
        <pc:spChg chg="add del mod">
          <ac:chgData name="van der Werf,Titia" userId="247ddf6f-9d35-42c2-8342-b76cb78f708c" providerId="ADAL" clId="{53974761-B76C-4BCE-BD2B-60AFCCA617A4}" dt="2019-09-24T12:41:11.327" v="7469" actId="478"/>
          <ac:spMkLst>
            <pc:docMk/>
            <pc:sldMk cId="2588886646" sldId="2108"/>
            <ac:spMk id="4" creationId="{74EAE770-01CD-4B09-A771-DA7AC815DEB5}"/>
          </ac:spMkLst>
        </pc:spChg>
        <pc:spChg chg="add del mod">
          <ac:chgData name="van der Werf,Titia" userId="247ddf6f-9d35-42c2-8342-b76cb78f708c" providerId="ADAL" clId="{53974761-B76C-4BCE-BD2B-60AFCCA617A4}" dt="2019-09-24T12:41:15.990" v="7471" actId="478"/>
          <ac:spMkLst>
            <pc:docMk/>
            <pc:sldMk cId="2588886646" sldId="2108"/>
            <ac:spMk id="6" creationId="{F50A9D98-4542-40BA-93CD-122941A43716}"/>
          </ac:spMkLst>
        </pc:spChg>
        <pc:spChg chg="del">
          <ac:chgData name="van der Werf,Titia" userId="247ddf6f-9d35-42c2-8342-b76cb78f708c" providerId="ADAL" clId="{53974761-B76C-4BCE-BD2B-60AFCCA617A4}" dt="2019-09-24T12:41:07.527" v="7468" actId="478"/>
          <ac:spMkLst>
            <pc:docMk/>
            <pc:sldMk cId="2588886646" sldId="2108"/>
            <ac:spMk id="7" creationId="{71E8DC43-4815-4FA6-9217-B1F57A150E9D}"/>
          </ac:spMkLst>
        </pc:spChg>
        <pc:graphicFrameChg chg="add mod">
          <ac:chgData name="van der Werf,Titia" userId="247ddf6f-9d35-42c2-8342-b76cb78f708c" providerId="ADAL" clId="{53974761-B76C-4BCE-BD2B-60AFCCA617A4}" dt="2019-09-24T12:41:54.484" v="7479" actId="14100"/>
          <ac:graphicFrameMkLst>
            <pc:docMk/>
            <pc:sldMk cId="2588886646" sldId="2108"/>
            <ac:graphicFrameMk id="9" creationId="{86FE0F45-359D-4A19-83BF-40683A7C2CA7}"/>
          </ac:graphicFrameMkLst>
        </pc:graphicFrameChg>
      </pc:sldChg>
      <pc:sldChg chg="add modTransition modNotesTx">
        <pc:chgData name="van der Werf,Titia" userId="247ddf6f-9d35-42c2-8342-b76cb78f708c" providerId="ADAL" clId="{53974761-B76C-4BCE-BD2B-60AFCCA617A4}" dt="2019-09-26T10:33:46.622" v="25177" actId="20577"/>
        <pc:sldMkLst>
          <pc:docMk/>
          <pc:sldMk cId="699449270" sldId="2109"/>
        </pc:sldMkLst>
      </pc:sldChg>
      <pc:sldChg chg="addSp delSp add modNotesTx">
        <pc:chgData name="van der Werf,Titia" userId="247ddf6f-9d35-42c2-8342-b76cb78f708c" providerId="ADAL" clId="{53974761-B76C-4BCE-BD2B-60AFCCA617A4}" dt="2019-09-26T08:45:18.499" v="14692" actId="20577"/>
        <pc:sldMkLst>
          <pc:docMk/>
          <pc:sldMk cId="2222024690" sldId="2110"/>
        </pc:sldMkLst>
        <pc:spChg chg="del">
          <ac:chgData name="van der Werf,Titia" userId="247ddf6f-9d35-42c2-8342-b76cb78f708c" providerId="ADAL" clId="{53974761-B76C-4BCE-BD2B-60AFCCA617A4}" dt="2019-09-25T10:02:21.530" v="9486"/>
          <ac:spMkLst>
            <pc:docMk/>
            <pc:sldMk cId="2222024690" sldId="2110"/>
            <ac:spMk id="6" creationId="{0E7831E5-6F5C-439F-88CA-5E7C38007234}"/>
          </ac:spMkLst>
        </pc:spChg>
        <pc:spChg chg="add del">
          <ac:chgData name="van der Werf,Titia" userId="247ddf6f-9d35-42c2-8342-b76cb78f708c" providerId="ADAL" clId="{53974761-B76C-4BCE-BD2B-60AFCCA617A4}" dt="2019-09-25T10:02:13.570" v="9485"/>
          <ac:spMkLst>
            <pc:docMk/>
            <pc:sldMk cId="2222024690" sldId="2110"/>
            <ac:spMk id="9" creationId="{6B89B000-C9CD-4A62-9FC2-4C4C372DB7CD}"/>
          </ac:spMkLst>
        </pc:spChg>
        <pc:spChg chg="add del">
          <ac:chgData name="van der Werf,Titia" userId="247ddf6f-9d35-42c2-8342-b76cb78f708c" providerId="ADAL" clId="{53974761-B76C-4BCE-BD2B-60AFCCA617A4}" dt="2019-09-25T10:01:13.148" v="9483"/>
          <ac:spMkLst>
            <pc:docMk/>
            <pc:sldMk cId="2222024690" sldId="2110"/>
            <ac:spMk id="10" creationId="{725B3559-F437-4D47-9812-6A96B6A94606}"/>
          </ac:spMkLst>
        </pc:spChg>
        <pc:spChg chg="add del">
          <ac:chgData name="van der Werf,Titia" userId="247ddf6f-9d35-42c2-8342-b76cb78f708c" providerId="ADAL" clId="{53974761-B76C-4BCE-BD2B-60AFCCA617A4}" dt="2019-09-25T10:00:51.116" v="9478"/>
          <ac:spMkLst>
            <pc:docMk/>
            <pc:sldMk cId="2222024690" sldId="2110"/>
            <ac:spMk id="11" creationId="{B5AE3779-E731-4AC4-B606-C797E8796B94}"/>
          </ac:spMkLst>
        </pc:spChg>
      </pc:sldChg>
      <pc:sldChg chg="delSp add modNotesTx">
        <pc:chgData name="van der Werf,Titia" userId="247ddf6f-9d35-42c2-8342-b76cb78f708c" providerId="ADAL" clId="{53974761-B76C-4BCE-BD2B-60AFCCA617A4}" dt="2019-09-26T08:48:00.076" v="15060" actId="20577"/>
        <pc:sldMkLst>
          <pc:docMk/>
          <pc:sldMk cId="1974010764" sldId="2111"/>
        </pc:sldMkLst>
        <pc:spChg chg="del">
          <ac:chgData name="van der Werf,Titia" userId="247ddf6f-9d35-42c2-8342-b76cb78f708c" providerId="ADAL" clId="{53974761-B76C-4BCE-BD2B-60AFCCA617A4}" dt="2019-09-25T10:03:05.820" v="9488"/>
          <ac:spMkLst>
            <pc:docMk/>
            <pc:sldMk cId="1974010764" sldId="2111"/>
            <ac:spMk id="6" creationId="{0E7831E5-6F5C-439F-88CA-5E7C38007234}"/>
          </ac:spMkLst>
        </pc:spChg>
        <pc:spChg chg="del">
          <ac:chgData name="van der Werf,Titia" userId="247ddf6f-9d35-42c2-8342-b76cb78f708c" providerId="ADAL" clId="{53974761-B76C-4BCE-BD2B-60AFCCA617A4}" dt="2019-09-25T10:03:00.953" v="9487"/>
          <ac:spMkLst>
            <pc:docMk/>
            <pc:sldMk cId="1974010764" sldId="2111"/>
            <ac:spMk id="9" creationId="{6B89B000-C9CD-4A62-9FC2-4C4C372DB7CD}"/>
          </ac:spMkLst>
        </pc:spChg>
      </pc:sldChg>
      <pc:sldMasterChg chg="modTransition delSldLayout modSldLayout">
        <pc:chgData name="van der Werf,Titia" userId="247ddf6f-9d35-42c2-8342-b76cb78f708c" providerId="ADAL" clId="{53974761-B76C-4BCE-BD2B-60AFCCA617A4}" dt="2019-09-25T08:13:04.135" v="9464"/>
        <pc:sldMasterMkLst>
          <pc:docMk/>
          <pc:sldMasterMk cId="620234148" sldId="2147483660"/>
        </pc:sldMasterMkLst>
        <pc:sldLayoutChg chg="modTransition">
          <pc:chgData name="van der Werf,Titia" userId="247ddf6f-9d35-42c2-8342-b76cb78f708c" providerId="ADAL" clId="{53974761-B76C-4BCE-BD2B-60AFCCA617A4}" dt="2019-09-25T08:13:04.135" v="9464"/>
          <pc:sldLayoutMkLst>
            <pc:docMk/>
            <pc:sldMasterMk cId="620234148" sldId="2147483660"/>
            <pc:sldLayoutMk cId="4214888589" sldId="214748366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195043939" sldId="214748366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769303168" sldId="2147483663"/>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83458434" sldId="214748366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193204986" sldId="2147483665"/>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026276266" sldId="214748366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617399853" sldId="2147483667"/>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689392914" sldId="214748366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540611422" sldId="2147483669"/>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155459293" sldId="214748367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79575168" sldId="214748367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062594643" sldId="214748368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118627127" sldId="214748368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289732888" sldId="214748369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669482986" sldId="214748369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545711989" sldId="214748369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660306818" sldId="214748369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036873961" sldId="214748374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736681002" sldId="214748374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445169282" sldId="214748374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4110351325" sldId="214748374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703393557" sldId="2147483747"/>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251741102" sldId="214748374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369644460" sldId="2147483749"/>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593826162" sldId="214748375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975453633" sldId="214748375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069414975" sldId="214748375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227364897" sldId="2147483753"/>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716775428" sldId="2147483766"/>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05169228" sldId="2147483767"/>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3634072322" sldId="2147483768"/>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787105936" sldId="2147483769"/>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556287272" sldId="2147483770"/>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261968086" sldId="2147483771"/>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819104037" sldId="2147483772"/>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875827636" sldId="2147483773"/>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363641615" sldId="2147483774"/>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2014907384" sldId="2147483775"/>
          </pc:sldLayoutMkLst>
        </pc:sldLayoutChg>
        <pc:sldLayoutChg chg="modTransition">
          <pc:chgData name="van der Werf,Titia" userId="247ddf6f-9d35-42c2-8342-b76cb78f708c" providerId="ADAL" clId="{53974761-B76C-4BCE-BD2B-60AFCCA617A4}" dt="2019-09-25T08:13:04.135" v="9464"/>
          <pc:sldLayoutMkLst>
            <pc:docMk/>
            <pc:sldMasterMk cId="620234148" sldId="2147483660"/>
            <pc:sldLayoutMk cId="152297263" sldId="214748377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087768156925"/>
          <c:y val="0.18210981153508374"/>
          <c:w val="0.54655196067500511"/>
          <c:h val="0.80476503580408809"/>
        </c:manualLayout>
      </c:layout>
      <c:pieChart>
        <c:varyColors val="1"/>
        <c:ser>
          <c:idx val="0"/>
          <c:order val="0"/>
          <c:tx>
            <c:strRef>
              <c:f>Sheet1!$B$1</c:f>
              <c:strCache>
                <c:ptCount val="1"/>
                <c:pt idx="0">
                  <c:v>Sales</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3E00-4EAE-B4D8-FAA01926DB68}"/>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3E00-4EAE-B4D8-FAA01926D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3E00-4EAE-B4D8-FAA01926D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3E00-4EAE-B4D8-FAA01926DB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3E00-4EAE-B4D8-FAA01926DB68}"/>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6-3E00-4EAE-B4D8-FAA01926DB68}"/>
              </c:ext>
            </c:extLst>
          </c:dPt>
          <c:dPt>
            <c:idx val="6"/>
            <c:bubble3D val="0"/>
            <c:spPr>
              <a:noFill/>
              <a:ln w="19050">
                <a:solidFill>
                  <a:schemeClr val="lt1"/>
                </a:solidFill>
              </a:ln>
              <a:effectLst/>
            </c:spPr>
            <c:extLst>
              <c:ext xmlns:c16="http://schemas.microsoft.com/office/drawing/2014/chart" uri="{C3380CC4-5D6E-409C-BE32-E72D297353CC}">
                <c16:uniqueId val="{00000007-3E00-4EAE-B4D8-FAA01926DB68}"/>
              </c:ext>
            </c:extLst>
          </c:dPt>
          <c:dPt>
            <c:idx val="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8-3E00-4EAE-B4D8-FAA01926DB68}"/>
              </c:ext>
            </c:extLst>
          </c:dPt>
          <c:dPt>
            <c:idx val="8"/>
            <c:bubble3D val="0"/>
            <c:spPr>
              <a:noFill/>
              <a:ln w="19050">
                <a:solidFill>
                  <a:schemeClr val="lt1"/>
                </a:solidFill>
              </a:ln>
              <a:effectLst/>
            </c:spPr>
            <c:extLst>
              <c:ext xmlns:c16="http://schemas.microsoft.com/office/drawing/2014/chart" uri="{C3380CC4-5D6E-409C-BE32-E72D297353CC}">
                <c16:uniqueId val="{00000009-3E00-4EAE-B4D8-FAA01926DB68}"/>
              </c:ext>
            </c:extLst>
          </c:dPt>
          <c:dPt>
            <c:idx val="9"/>
            <c:bubble3D val="0"/>
            <c:spPr>
              <a:solidFill>
                <a:srgbClr val="00B050"/>
              </a:solidFill>
              <a:ln w="19050">
                <a:solidFill>
                  <a:schemeClr val="lt1"/>
                </a:solidFill>
              </a:ln>
              <a:effectLst/>
            </c:spPr>
            <c:extLst>
              <c:ext xmlns:c16="http://schemas.microsoft.com/office/drawing/2014/chart" uri="{C3380CC4-5D6E-409C-BE32-E72D297353CC}">
                <c16:uniqueId val="{0000000A-3E00-4EAE-B4D8-FAA01926DB68}"/>
              </c:ext>
            </c:extLst>
          </c:dPt>
          <c:dPt>
            <c:idx val="10"/>
            <c:bubble3D val="0"/>
            <c:spPr>
              <a:solidFill>
                <a:schemeClr val="accent4"/>
              </a:solidFill>
              <a:ln w="19050">
                <a:solidFill>
                  <a:schemeClr val="lt1"/>
                </a:solidFill>
              </a:ln>
              <a:effectLst/>
            </c:spPr>
            <c:extLst>
              <c:ext xmlns:c16="http://schemas.microsoft.com/office/drawing/2014/chart" uri="{C3380CC4-5D6E-409C-BE32-E72D297353CC}">
                <c16:uniqueId val="{0000000B-3E00-4EAE-B4D8-FAA01926DB68}"/>
              </c:ext>
            </c:extLst>
          </c:dPt>
          <c:dPt>
            <c:idx val="1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C-3E00-4EAE-B4D8-FAA01926DB68}"/>
              </c:ext>
            </c:extLst>
          </c:dPt>
          <c:dPt>
            <c:idx val="12"/>
            <c:bubble3D val="0"/>
            <c:spPr>
              <a:noFill/>
              <a:ln w="19050">
                <a:solidFill>
                  <a:schemeClr val="lt1"/>
                </a:solidFill>
              </a:ln>
              <a:effectLst/>
            </c:spPr>
            <c:extLst>
              <c:ext xmlns:c16="http://schemas.microsoft.com/office/drawing/2014/chart" uri="{C3380CC4-5D6E-409C-BE32-E72D297353CC}">
                <c16:uniqueId val="{0000000D-3E00-4EAE-B4D8-FAA01926DB68}"/>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0575-4CE2-A751-85B350E849AA}"/>
              </c:ext>
            </c:extLst>
          </c:dPt>
          <c:dPt>
            <c:idx val="1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D-0575-4CE2-A751-85B350E849AA}"/>
              </c:ext>
            </c:extLst>
          </c:dPt>
          <c:dPt>
            <c:idx val="15"/>
            <c:bubble3D val="0"/>
            <c:spPr>
              <a:noFill/>
              <a:ln w="19050">
                <a:solidFill>
                  <a:schemeClr val="lt1"/>
                </a:solidFill>
              </a:ln>
              <a:effectLst/>
            </c:spPr>
            <c:extLst>
              <c:ext xmlns:c16="http://schemas.microsoft.com/office/drawing/2014/chart" uri="{C3380CC4-5D6E-409C-BE32-E72D297353CC}">
                <c16:uniqueId val="{0000000E-3E00-4EAE-B4D8-FAA01926DB68}"/>
              </c:ext>
            </c:extLst>
          </c:dPt>
          <c:dPt>
            <c:idx val="16"/>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21-0575-4CE2-A751-85B350E849AA}"/>
              </c:ext>
            </c:extLst>
          </c:dPt>
          <c:dLbls>
            <c:dLbl>
              <c:idx val="0"/>
              <c:layout>
                <c:manualLayout>
                  <c:x val="-0.18953220267167961"/>
                  <c:y val="-0.20647647667426625"/>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r>
                      <a:rPr lang="en-US" dirty="0"/>
                      <a:t>University &amp; Research </a:t>
                    </a:r>
                    <a:r>
                      <a:rPr lang="en-US" baseline="0" dirty="0"/>
                      <a:t>
</a:t>
                    </a:r>
                    <a:fld id="{EEB79CFE-99F9-491A-805E-0B0DB9C8BE05}" type="PERCENTAGE">
                      <a:rPr lang="en-US" baseline="0"/>
                      <a:pPr>
                        <a:defRPr sz="2000" b="1">
                          <a:solidFill>
                            <a:schemeClr val="bg1"/>
                          </a:solidFill>
                          <a:latin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00-4EAE-B4D8-FAA01926DB68}"/>
                </c:ext>
              </c:extLst>
            </c:dLbl>
            <c:dLbl>
              <c:idx val="1"/>
              <c:layout>
                <c:manualLayout>
                  <c:x val="-3.4476538754029909E-2"/>
                  <c:y val="-3.10681864713392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E00-4EAE-B4D8-FAA01926DB68}"/>
                </c:ext>
              </c:extLst>
            </c:dLbl>
            <c:dLbl>
              <c:idx val="2"/>
              <c:layout>
                <c:manualLayout>
                  <c:x val="-9.3981747105951668E-2"/>
                  <c:y val="-0.150941357641912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E00-4EAE-B4D8-FAA01926DB68}"/>
                </c:ext>
              </c:extLst>
            </c:dLbl>
            <c:dLbl>
              <c:idx val="3"/>
              <c:layout>
                <c:manualLayout>
                  <c:x val="-6.6799199464025211E-2"/>
                  <c:y val="-4.2938630031711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E00-4EAE-B4D8-FAA01926DB68}"/>
                </c:ext>
              </c:extLst>
            </c:dLbl>
            <c:dLbl>
              <c:idx val="4"/>
              <c:layout>
                <c:manualLayout>
                  <c:x val="-4.5814252983701047E-3"/>
                  <c:y val="-5.89774236443613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00-4EAE-B4D8-FAA01926DB68}"/>
                </c:ext>
              </c:extLst>
            </c:dLbl>
            <c:dLbl>
              <c:idx val="5"/>
              <c:layout>
                <c:manualLayout>
                  <c:x val="6.6006815034304306E-2"/>
                  <c:y val="-2.94803036526349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E00-4EAE-B4D8-FAA01926DB68}"/>
                </c:ext>
              </c:extLst>
            </c:dLbl>
            <c:dLbl>
              <c:idx val="6"/>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00-4EAE-B4D8-FAA01926DB68}"/>
                </c:ext>
              </c:extLst>
            </c:dLbl>
            <c:dLbl>
              <c:idx val="8"/>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00-4EAE-B4D8-FAA01926DB68}"/>
                </c:ext>
              </c:extLst>
            </c:dLbl>
            <c:dLbl>
              <c:idx val="9"/>
              <c:layout>
                <c:manualLayout>
                  <c:x val="3.8722703344624167E-3"/>
                  <c:y val="5.8364354185263645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8.1591761843533964E-2"/>
                      <c:h val="7.4999995386319185E-2"/>
                    </c:manualLayout>
                  </c15:layout>
                </c:ext>
                <c:ext xmlns:c16="http://schemas.microsoft.com/office/drawing/2014/chart" uri="{C3380CC4-5D6E-409C-BE32-E72D297353CC}">
                  <c16:uniqueId val="{0000000A-3E00-4EAE-B4D8-FAA01926DB68}"/>
                </c:ext>
              </c:extLst>
            </c:dLbl>
            <c:dLbl>
              <c:idx val="10"/>
              <c:layout>
                <c:manualLayout>
                  <c:x val="3.178809428166969E-2"/>
                  <c:y val="9.0415687105334167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4.195436071141017E-2"/>
                      <c:h val="6.9914058199184406E-2"/>
                    </c:manualLayout>
                  </c15:layout>
                </c:ext>
                <c:ext xmlns:c16="http://schemas.microsoft.com/office/drawing/2014/chart" uri="{C3380CC4-5D6E-409C-BE32-E72D297353CC}">
                  <c16:uniqueId val="{0000000B-3E00-4EAE-B4D8-FAA01926DB68}"/>
                </c:ext>
              </c:extLst>
            </c:dLbl>
            <c:dLbl>
              <c:idx val="11"/>
              <c:layout>
                <c:manualLayout>
                  <c:x val="-4.7766713034509252E-2"/>
                  <c:y val="3.8147204838385518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9.7225121430538575E-2"/>
                      <c:h val="0.12049218008783338"/>
                    </c:manualLayout>
                  </c15:layout>
                </c:ext>
                <c:ext xmlns:c16="http://schemas.microsoft.com/office/drawing/2014/chart" uri="{C3380CC4-5D6E-409C-BE32-E72D297353CC}">
                  <c16:uniqueId val="{0000000C-3E00-4EAE-B4D8-FAA01926DB68}"/>
                </c:ext>
              </c:extLst>
            </c:dLbl>
            <c:dLbl>
              <c:idx val="12"/>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00-4EAE-B4D8-FAA01926DB68}"/>
                </c:ext>
              </c:extLst>
            </c:dLbl>
            <c:dLbl>
              <c:idx val="13"/>
              <c:layout>
                <c:manualLayout>
                  <c:x val="-1.3209134172632213E-3"/>
                  <c:y val="-5.153481474318315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0575-4CE2-A751-85B350E849AA}"/>
                </c:ext>
              </c:extLst>
            </c:dLbl>
            <c:dLbl>
              <c:idx val="14"/>
              <c:layout>
                <c:manualLayout>
                  <c:x val="3.415289810710441E-2"/>
                  <c:y val="-2.117125854015388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0575-4CE2-A751-85B350E849AA}"/>
                </c:ext>
              </c:extLst>
            </c:dLbl>
            <c:dLbl>
              <c:idx val="15"/>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00-4EAE-B4D8-FAA01926DB68}"/>
                </c:ext>
              </c:extLst>
            </c:dLbl>
            <c:dLbl>
              <c:idx val="16"/>
              <c:layout>
                <c:manualLayout>
                  <c:x val="8.2277807110944276E-2"/>
                  <c:y val="-6.580031583413411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0575-4CE2-A751-85B350E849A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Research &amp; University</c:v>
                </c:pt>
                <c:pt idx="1">
                  <c:v>Vocational and Other Education</c:v>
                </c:pt>
                <c:pt idx="2">
                  <c:v>Public </c:v>
                </c:pt>
                <c:pt idx="3">
                  <c:v>Special </c:v>
                </c:pt>
                <c:pt idx="4">
                  <c:v>National </c:v>
                </c:pt>
                <c:pt idx="5">
                  <c:v>Other  </c:v>
                </c:pt>
              </c:strCache>
            </c:strRef>
          </c:cat>
          <c:val>
            <c:numRef>
              <c:f>Sheet1!$B$2:$B$7</c:f>
              <c:numCache>
                <c:formatCode>General</c:formatCode>
                <c:ptCount val="6"/>
                <c:pt idx="0">
                  <c:v>507</c:v>
                </c:pt>
                <c:pt idx="1">
                  <c:v>55</c:v>
                </c:pt>
                <c:pt idx="2">
                  <c:v>60</c:v>
                </c:pt>
                <c:pt idx="3">
                  <c:v>49</c:v>
                </c:pt>
                <c:pt idx="4">
                  <c:v>13</c:v>
                </c:pt>
                <c:pt idx="5">
                  <c:v>21</c:v>
                </c:pt>
              </c:numCache>
            </c:numRef>
          </c:val>
          <c:extLst>
            <c:ext xmlns:c16="http://schemas.microsoft.com/office/drawing/2014/chart" uri="{C3380CC4-5D6E-409C-BE32-E72D297353CC}">
              <c16:uniqueId val="{00000000-3E00-4EAE-B4D8-FAA01926DB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56547098279382"/>
          <c:y val="8.8170961918512814E-2"/>
          <c:w val="0.59046471274424028"/>
          <c:h val="0.81852386609252448"/>
        </c:manualLayout>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C7-47B4-8599-BA0F4FCB5D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A667-4764-B399-B5556393A8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C7-47B4-8599-BA0F4FCB5DD7}"/>
              </c:ext>
            </c:extLst>
          </c:dPt>
          <c:cat>
            <c:strRef>
              <c:f>Sheet1!$A$2:$A$4</c:f>
              <c:strCache>
                <c:ptCount val="3"/>
                <c:pt idx="0">
                  <c:v>Americas</c:v>
                </c:pt>
                <c:pt idx="1">
                  <c:v>EMEA</c:v>
                </c:pt>
                <c:pt idx="2">
                  <c:v>Asia Pacific</c:v>
                </c:pt>
              </c:strCache>
            </c:strRef>
          </c:cat>
          <c:val>
            <c:numRef>
              <c:f>Sheet1!$B$2:$B$4</c:f>
              <c:numCache>
                <c:formatCode>General</c:formatCode>
                <c:ptCount val="3"/>
                <c:pt idx="0">
                  <c:v>236</c:v>
                </c:pt>
                <c:pt idx="1">
                  <c:v>201</c:v>
                </c:pt>
                <c:pt idx="2">
                  <c:v>74</c:v>
                </c:pt>
              </c:numCache>
            </c:numRef>
          </c:val>
          <c:extLst>
            <c:ext xmlns:c16="http://schemas.microsoft.com/office/drawing/2014/chart" uri="{C3380CC4-5D6E-409C-BE32-E72D297353CC}">
              <c16:uniqueId val="{00000000-A667-4764-B399-B5556393A8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1" i="0" u="none" strike="noStrike" kern="1200" spc="0" baseline="0">
                <a:solidFill>
                  <a:sysClr val="windowText" lastClr="000000">
                    <a:lumMod val="65000"/>
                    <a:lumOff val="35000"/>
                  </a:sysClr>
                </a:solidFill>
                <a:effectLst/>
                <a:latin typeface="+mn-lt"/>
                <a:ea typeface="+mn-ea"/>
                <a:cs typeface="+mn-cs"/>
              </a:defRPr>
            </a:pPr>
            <a:r>
              <a:rPr lang="en-US" sz="1800" b="1" i="0" u="none" strike="noStrike" kern="1200" spc="0" baseline="0">
                <a:solidFill>
                  <a:sysClr val="windowText" lastClr="000000">
                    <a:lumMod val="65000"/>
                    <a:lumOff val="35000"/>
                  </a:sysClr>
                </a:solidFill>
                <a:effectLst/>
                <a:latin typeface="+mn-lt"/>
                <a:ea typeface="+mn-ea"/>
                <a:cs typeface="+mn-cs"/>
              </a:rPr>
              <a:t>University &amp; Research Libraries: the state of open content activities</a:t>
            </a:r>
          </a:p>
        </c:rich>
      </c:tx>
      <c:overlay val="0"/>
      <c:spPr>
        <a:noFill/>
        <a:ln>
          <a:noFill/>
        </a:ln>
        <a:effectLst/>
      </c:spPr>
      <c:txPr>
        <a:bodyPr rot="0" spcFirstLastPara="1" vertOverflow="ellipsis" vert="horz" wrap="square" anchor="ctr" anchorCtr="1"/>
        <a:lstStyle/>
        <a:p>
          <a:pPr>
            <a:defRPr lang="en-US" sz="1800" b="1" i="0" u="none" strike="noStrike" kern="1200" spc="0" baseline="0">
              <a:solidFill>
                <a:sysClr val="windowText" lastClr="000000">
                  <a:lumMod val="65000"/>
                  <a:lumOff val="35000"/>
                </a:sysClr>
              </a:solidFill>
              <a:effectLst/>
              <a:latin typeface="+mn-lt"/>
              <a:ea typeface="+mn-ea"/>
              <a:cs typeface="+mn-cs"/>
            </a:defRPr>
          </a:pPr>
          <a:endParaRPr lang="en-US"/>
        </a:p>
      </c:txPr>
    </c:title>
    <c:autoTitleDeleted val="0"/>
    <c:plotArea>
      <c:layout/>
      <c:barChart>
        <c:barDir val="col"/>
        <c:grouping val="clustered"/>
        <c:varyColors val="0"/>
        <c:ser>
          <c:idx val="0"/>
          <c:order val="0"/>
          <c:tx>
            <c:strRef>
              <c:f>'coll coll-2'!$A$2</c:f>
              <c:strCache>
                <c:ptCount val="1"/>
                <c:pt idx="0">
                  <c:v>Digital Collections Library</c:v>
                </c:pt>
              </c:strCache>
            </c:strRef>
          </c:tx>
          <c:spPr>
            <a:solidFill>
              <a:schemeClr val="accent1"/>
            </a:solidFill>
            <a:ln>
              <a:noFill/>
            </a:ln>
            <a:effectLst/>
          </c:spPr>
          <c:invertIfNegative val="0"/>
          <c:cat>
            <c:strRef>
              <c:f>'coll coll-2'!$B$1:$G$1</c:f>
              <c:strCache>
                <c:ptCount val="6"/>
                <c:pt idx="0">
                  <c:v>Maturity &gt; 3 yrs</c:v>
                </c:pt>
                <c:pt idx="1">
                  <c:v>No source of investment</c:v>
                </c:pt>
                <c:pt idx="2">
                  <c:v>Budget line item</c:v>
                </c:pt>
                <c:pt idx="3">
                  <c:v>FTE</c:v>
                </c:pt>
                <c:pt idx="4">
                  <c:v>Very successful</c:v>
                </c:pt>
                <c:pt idx="5">
                  <c:v>Accelerate impact</c:v>
                </c:pt>
              </c:strCache>
            </c:strRef>
          </c:cat>
          <c:val>
            <c:numRef>
              <c:f>'coll coll-2'!$B$2:$G$2</c:f>
              <c:numCache>
                <c:formatCode>0%</c:formatCode>
                <c:ptCount val="6"/>
                <c:pt idx="0">
                  <c:v>0.74</c:v>
                </c:pt>
                <c:pt idx="1">
                  <c:v>0.11</c:v>
                </c:pt>
                <c:pt idx="2">
                  <c:v>0.47</c:v>
                </c:pt>
                <c:pt idx="3">
                  <c:v>0.41</c:v>
                </c:pt>
                <c:pt idx="4">
                  <c:v>0.3</c:v>
                </c:pt>
                <c:pt idx="5">
                  <c:v>0.52</c:v>
                </c:pt>
              </c:numCache>
            </c:numRef>
          </c:val>
          <c:extLst>
            <c:ext xmlns:c16="http://schemas.microsoft.com/office/drawing/2014/chart" uri="{C3380CC4-5D6E-409C-BE32-E72D297353CC}">
              <c16:uniqueId val="{00000000-9BB7-4F4D-A1B1-5E4FE57E8E03}"/>
            </c:ext>
          </c:extLst>
        </c:ser>
        <c:ser>
          <c:idx val="1"/>
          <c:order val="1"/>
          <c:tx>
            <c:strRef>
              <c:f>'coll coll-2'!$A$3</c:f>
              <c:strCache>
                <c:ptCount val="1"/>
                <c:pt idx="0">
                  <c:v>Digitizing Collections</c:v>
                </c:pt>
              </c:strCache>
            </c:strRef>
          </c:tx>
          <c:spPr>
            <a:solidFill>
              <a:schemeClr val="accent2"/>
            </a:solidFill>
            <a:ln>
              <a:noFill/>
            </a:ln>
            <a:effectLst/>
          </c:spPr>
          <c:invertIfNegative val="0"/>
          <c:cat>
            <c:strRef>
              <c:f>'coll coll-2'!$B$1:$G$1</c:f>
              <c:strCache>
                <c:ptCount val="6"/>
                <c:pt idx="0">
                  <c:v>Maturity &gt; 3 yrs</c:v>
                </c:pt>
                <c:pt idx="1">
                  <c:v>No source of investment</c:v>
                </c:pt>
                <c:pt idx="2">
                  <c:v>Budget line item</c:v>
                </c:pt>
                <c:pt idx="3">
                  <c:v>FTE</c:v>
                </c:pt>
                <c:pt idx="4">
                  <c:v>Very successful</c:v>
                </c:pt>
                <c:pt idx="5">
                  <c:v>Accelerate impact</c:v>
                </c:pt>
              </c:strCache>
            </c:strRef>
          </c:cat>
          <c:val>
            <c:numRef>
              <c:f>'coll coll-2'!$B$3:$G$3</c:f>
              <c:numCache>
                <c:formatCode>0%</c:formatCode>
                <c:ptCount val="6"/>
                <c:pt idx="0">
                  <c:v>0.72</c:v>
                </c:pt>
                <c:pt idx="1">
                  <c:v>0.12</c:v>
                </c:pt>
                <c:pt idx="2">
                  <c:v>0.38</c:v>
                </c:pt>
                <c:pt idx="3">
                  <c:v>0.33</c:v>
                </c:pt>
                <c:pt idx="4">
                  <c:v>0.32</c:v>
                </c:pt>
                <c:pt idx="5">
                  <c:v>0.52</c:v>
                </c:pt>
              </c:numCache>
            </c:numRef>
          </c:val>
          <c:extLst>
            <c:ext xmlns:c16="http://schemas.microsoft.com/office/drawing/2014/chart" uri="{C3380CC4-5D6E-409C-BE32-E72D297353CC}">
              <c16:uniqueId val="{00000001-9BB7-4F4D-A1B1-5E4FE57E8E03}"/>
            </c:ext>
          </c:extLst>
        </c:ser>
        <c:ser>
          <c:idx val="2"/>
          <c:order val="2"/>
          <c:tx>
            <c:strRef>
              <c:f>'coll coll-2'!$A$4</c:f>
              <c:strCache>
                <c:ptCount val="1"/>
                <c:pt idx="0">
                  <c:v>Deep interactions wtih open content</c:v>
                </c:pt>
              </c:strCache>
            </c:strRef>
          </c:tx>
          <c:spPr>
            <a:solidFill>
              <a:schemeClr val="accent3"/>
            </a:solidFill>
            <a:ln>
              <a:noFill/>
            </a:ln>
            <a:effectLst/>
          </c:spPr>
          <c:invertIfNegative val="0"/>
          <c:cat>
            <c:strRef>
              <c:f>'coll coll-2'!$B$1:$G$1</c:f>
              <c:strCache>
                <c:ptCount val="6"/>
                <c:pt idx="0">
                  <c:v>Maturity &gt; 3 yrs</c:v>
                </c:pt>
                <c:pt idx="1">
                  <c:v>No source of investment</c:v>
                </c:pt>
                <c:pt idx="2">
                  <c:v>Budget line item</c:v>
                </c:pt>
                <c:pt idx="3">
                  <c:v>FTE</c:v>
                </c:pt>
                <c:pt idx="4">
                  <c:v>Very successful</c:v>
                </c:pt>
                <c:pt idx="5">
                  <c:v>Accelerate impact</c:v>
                </c:pt>
              </c:strCache>
            </c:strRef>
          </c:cat>
          <c:val>
            <c:numRef>
              <c:f>'coll coll-2'!$B$4:$G$4</c:f>
              <c:numCache>
                <c:formatCode>0%</c:formatCode>
                <c:ptCount val="6"/>
                <c:pt idx="0">
                  <c:v>0.42</c:v>
                </c:pt>
                <c:pt idx="1">
                  <c:v>0.2</c:v>
                </c:pt>
                <c:pt idx="2">
                  <c:v>0.26</c:v>
                </c:pt>
                <c:pt idx="3">
                  <c:v>0.26</c:v>
                </c:pt>
                <c:pt idx="4">
                  <c:v>0.19</c:v>
                </c:pt>
                <c:pt idx="5">
                  <c:v>0.59</c:v>
                </c:pt>
              </c:numCache>
            </c:numRef>
          </c:val>
          <c:extLst>
            <c:ext xmlns:c16="http://schemas.microsoft.com/office/drawing/2014/chart" uri="{C3380CC4-5D6E-409C-BE32-E72D297353CC}">
              <c16:uniqueId val="{00000002-9BB7-4F4D-A1B1-5E4FE57E8E03}"/>
            </c:ext>
          </c:extLst>
        </c:ser>
        <c:dLbls>
          <c:showLegendKey val="0"/>
          <c:showVal val="0"/>
          <c:showCatName val="0"/>
          <c:showSerName val="0"/>
          <c:showPercent val="0"/>
          <c:showBubbleSize val="0"/>
        </c:dLbls>
        <c:gapWidth val="219"/>
        <c:overlap val="-27"/>
        <c:axId val="878033320"/>
        <c:axId val="878036928"/>
      </c:barChart>
      <c:catAx>
        <c:axId val="87803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036928"/>
        <c:crosses val="autoZero"/>
        <c:auto val="1"/>
        <c:lblAlgn val="ctr"/>
        <c:lblOffset val="100"/>
        <c:noMultiLvlLbl val="0"/>
      </c:catAx>
      <c:valAx>
        <c:axId val="87803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03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University &amp; Research Libraries: the state of open content activities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Sheet2!$A$2</c:f>
              <c:strCache>
                <c:ptCount val="1"/>
                <c:pt idx="0">
                  <c:v>Institutional repository</c:v>
                </c:pt>
              </c:strCache>
            </c:strRef>
          </c:tx>
          <c:spPr>
            <a:solidFill>
              <a:schemeClr val="accent1"/>
            </a:solidFill>
            <a:ln>
              <a:noFill/>
            </a:ln>
            <a:effectLst/>
          </c:spPr>
          <c:invertIfNegative val="0"/>
          <c:cat>
            <c:strRef>
              <c:f>Sheet2!$B$1:$G$1</c:f>
              <c:strCache>
                <c:ptCount val="6"/>
                <c:pt idx="0">
                  <c:v>Maturity &gt; 3 yrs</c:v>
                </c:pt>
                <c:pt idx="1">
                  <c:v>No source of investment</c:v>
                </c:pt>
                <c:pt idx="2">
                  <c:v>Budget line item</c:v>
                </c:pt>
                <c:pt idx="3">
                  <c:v>FTE</c:v>
                </c:pt>
                <c:pt idx="4">
                  <c:v>Very successful</c:v>
                </c:pt>
                <c:pt idx="5">
                  <c:v>Accelerate impact</c:v>
                </c:pt>
              </c:strCache>
            </c:strRef>
          </c:cat>
          <c:val>
            <c:numRef>
              <c:f>Sheet2!$B$2:$G$2</c:f>
              <c:numCache>
                <c:formatCode>0%</c:formatCode>
                <c:ptCount val="6"/>
                <c:pt idx="0">
                  <c:v>0.75</c:v>
                </c:pt>
                <c:pt idx="1">
                  <c:v>0.11</c:v>
                </c:pt>
                <c:pt idx="2">
                  <c:v>0.54</c:v>
                </c:pt>
                <c:pt idx="3">
                  <c:v>0.41</c:v>
                </c:pt>
                <c:pt idx="4">
                  <c:v>0.34</c:v>
                </c:pt>
                <c:pt idx="5">
                  <c:v>0.56999999999999995</c:v>
                </c:pt>
              </c:numCache>
            </c:numRef>
          </c:val>
          <c:extLst>
            <c:ext xmlns:c16="http://schemas.microsoft.com/office/drawing/2014/chart" uri="{C3380CC4-5D6E-409C-BE32-E72D297353CC}">
              <c16:uniqueId val="{00000000-E45C-4118-B977-464F1AE7FEE8}"/>
            </c:ext>
          </c:extLst>
        </c:ser>
        <c:ser>
          <c:idx val="1"/>
          <c:order val="1"/>
          <c:tx>
            <c:strRef>
              <c:f>Sheet2!$A$3</c:f>
              <c:strCache>
                <c:ptCount val="1"/>
                <c:pt idx="0">
                  <c:v>Supporting authors</c:v>
                </c:pt>
              </c:strCache>
            </c:strRef>
          </c:tx>
          <c:spPr>
            <a:solidFill>
              <a:schemeClr val="accent2"/>
            </a:solidFill>
            <a:ln>
              <a:noFill/>
            </a:ln>
            <a:effectLst/>
          </c:spPr>
          <c:invertIfNegative val="0"/>
          <c:cat>
            <c:strRef>
              <c:f>Sheet2!$B$1:$G$1</c:f>
              <c:strCache>
                <c:ptCount val="6"/>
                <c:pt idx="0">
                  <c:v>Maturity &gt; 3 yrs</c:v>
                </c:pt>
                <c:pt idx="1">
                  <c:v>No source of investment</c:v>
                </c:pt>
                <c:pt idx="2">
                  <c:v>Budget line item</c:v>
                </c:pt>
                <c:pt idx="3">
                  <c:v>FTE</c:v>
                </c:pt>
                <c:pt idx="4">
                  <c:v>Very successful</c:v>
                </c:pt>
                <c:pt idx="5">
                  <c:v>Accelerate impact</c:v>
                </c:pt>
              </c:strCache>
            </c:strRef>
          </c:cat>
          <c:val>
            <c:numRef>
              <c:f>Sheet2!$B$3:$G$3</c:f>
              <c:numCache>
                <c:formatCode>0%</c:formatCode>
                <c:ptCount val="6"/>
                <c:pt idx="0">
                  <c:v>0.71</c:v>
                </c:pt>
                <c:pt idx="1">
                  <c:v>0.23</c:v>
                </c:pt>
                <c:pt idx="2">
                  <c:v>0.19</c:v>
                </c:pt>
                <c:pt idx="3">
                  <c:v>0.41</c:v>
                </c:pt>
                <c:pt idx="4">
                  <c:v>0.23</c:v>
                </c:pt>
                <c:pt idx="5">
                  <c:v>0.63</c:v>
                </c:pt>
              </c:numCache>
            </c:numRef>
          </c:val>
          <c:extLst>
            <c:ext xmlns:c16="http://schemas.microsoft.com/office/drawing/2014/chart" uri="{C3380CC4-5D6E-409C-BE32-E72D297353CC}">
              <c16:uniqueId val="{00000001-E45C-4118-B977-464F1AE7FEE8}"/>
            </c:ext>
          </c:extLst>
        </c:ser>
        <c:ser>
          <c:idx val="2"/>
          <c:order val="2"/>
          <c:tx>
            <c:strRef>
              <c:f>Sheet2!$A$4</c:f>
              <c:strCache>
                <c:ptCount val="1"/>
                <c:pt idx="0">
                  <c:v>Publishing</c:v>
                </c:pt>
              </c:strCache>
            </c:strRef>
          </c:tx>
          <c:spPr>
            <a:solidFill>
              <a:schemeClr val="accent3"/>
            </a:solidFill>
            <a:ln>
              <a:noFill/>
            </a:ln>
            <a:effectLst/>
          </c:spPr>
          <c:invertIfNegative val="0"/>
          <c:cat>
            <c:strRef>
              <c:f>Sheet2!$B$1:$G$1</c:f>
              <c:strCache>
                <c:ptCount val="6"/>
                <c:pt idx="0">
                  <c:v>Maturity &gt; 3 yrs</c:v>
                </c:pt>
                <c:pt idx="1">
                  <c:v>No source of investment</c:v>
                </c:pt>
                <c:pt idx="2">
                  <c:v>Budget line item</c:v>
                </c:pt>
                <c:pt idx="3">
                  <c:v>FTE</c:v>
                </c:pt>
                <c:pt idx="4">
                  <c:v>Very successful</c:v>
                </c:pt>
                <c:pt idx="5">
                  <c:v>Accelerate impact</c:v>
                </c:pt>
              </c:strCache>
            </c:strRef>
          </c:cat>
          <c:val>
            <c:numRef>
              <c:f>Sheet2!$B$4:$G$4</c:f>
              <c:numCache>
                <c:formatCode>0%</c:formatCode>
                <c:ptCount val="6"/>
                <c:pt idx="0">
                  <c:v>0.65</c:v>
                </c:pt>
                <c:pt idx="1">
                  <c:v>0.13</c:v>
                </c:pt>
                <c:pt idx="2">
                  <c:v>0.4</c:v>
                </c:pt>
                <c:pt idx="3">
                  <c:v>0.38</c:v>
                </c:pt>
                <c:pt idx="4">
                  <c:v>0.27</c:v>
                </c:pt>
                <c:pt idx="5">
                  <c:v>0.56999999999999995</c:v>
                </c:pt>
              </c:numCache>
            </c:numRef>
          </c:val>
          <c:extLst>
            <c:ext xmlns:c16="http://schemas.microsoft.com/office/drawing/2014/chart" uri="{C3380CC4-5D6E-409C-BE32-E72D297353CC}">
              <c16:uniqueId val="{00000002-E45C-4118-B977-464F1AE7FEE8}"/>
            </c:ext>
          </c:extLst>
        </c:ser>
        <c:ser>
          <c:idx val="3"/>
          <c:order val="3"/>
          <c:tx>
            <c:strRef>
              <c:f>Sheet2!$A$5</c:f>
              <c:strCache>
                <c:ptCount val="1"/>
                <c:pt idx="0">
                  <c:v>Bibliometrics</c:v>
                </c:pt>
              </c:strCache>
            </c:strRef>
          </c:tx>
          <c:spPr>
            <a:solidFill>
              <a:schemeClr val="accent4"/>
            </a:solidFill>
            <a:ln>
              <a:noFill/>
            </a:ln>
            <a:effectLst/>
          </c:spPr>
          <c:invertIfNegative val="0"/>
          <c:cat>
            <c:strRef>
              <c:f>Sheet2!$B$1:$G$1</c:f>
              <c:strCache>
                <c:ptCount val="6"/>
                <c:pt idx="0">
                  <c:v>Maturity &gt; 3 yrs</c:v>
                </c:pt>
                <c:pt idx="1">
                  <c:v>No source of investment</c:v>
                </c:pt>
                <c:pt idx="2">
                  <c:v>Budget line item</c:v>
                </c:pt>
                <c:pt idx="3">
                  <c:v>FTE</c:v>
                </c:pt>
                <c:pt idx="4">
                  <c:v>Very successful</c:v>
                </c:pt>
                <c:pt idx="5">
                  <c:v>Accelerate impact</c:v>
                </c:pt>
              </c:strCache>
            </c:strRef>
          </c:cat>
          <c:val>
            <c:numRef>
              <c:f>Sheet2!$B$5:$G$5</c:f>
              <c:numCache>
                <c:formatCode>0%</c:formatCode>
                <c:ptCount val="6"/>
                <c:pt idx="0">
                  <c:v>0.55000000000000004</c:v>
                </c:pt>
                <c:pt idx="1">
                  <c:v>0.16</c:v>
                </c:pt>
                <c:pt idx="2">
                  <c:v>0.28000000000000003</c:v>
                </c:pt>
                <c:pt idx="3">
                  <c:v>0.45</c:v>
                </c:pt>
                <c:pt idx="4">
                  <c:v>0.22</c:v>
                </c:pt>
                <c:pt idx="5">
                  <c:v>0.56000000000000005</c:v>
                </c:pt>
              </c:numCache>
            </c:numRef>
          </c:val>
          <c:extLst>
            <c:ext xmlns:c16="http://schemas.microsoft.com/office/drawing/2014/chart" uri="{C3380CC4-5D6E-409C-BE32-E72D297353CC}">
              <c16:uniqueId val="{00000003-E45C-4118-B977-464F1AE7FEE8}"/>
            </c:ext>
          </c:extLst>
        </c:ser>
        <c:ser>
          <c:idx val="4"/>
          <c:order val="4"/>
          <c:tx>
            <c:strRef>
              <c:f>Sheet2!$A$6</c:f>
              <c:strCache>
                <c:ptCount val="1"/>
                <c:pt idx="0">
                  <c:v>Data services</c:v>
                </c:pt>
              </c:strCache>
            </c:strRef>
          </c:tx>
          <c:spPr>
            <a:solidFill>
              <a:schemeClr val="accent5"/>
            </a:solidFill>
            <a:ln>
              <a:noFill/>
            </a:ln>
            <a:effectLst/>
          </c:spPr>
          <c:invertIfNegative val="0"/>
          <c:cat>
            <c:strRef>
              <c:f>Sheet2!$B$1:$G$1</c:f>
              <c:strCache>
                <c:ptCount val="6"/>
                <c:pt idx="0">
                  <c:v>Maturity &gt; 3 yrs</c:v>
                </c:pt>
                <c:pt idx="1">
                  <c:v>No source of investment</c:v>
                </c:pt>
                <c:pt idx="2">
                  <c:v>Budget line item</c:v>
                </c:pt>
                <c:pt idx="3">
                  <c:v>FTE</c:v>
                </c:pt>
                <c:pt idx="4">
                  <c:v>Very successful</c:v>
                </c:pt>
                <c:pt idx="5">
                  <c:v>Accelerate impact</c:v>
                </c:pt>
              </c:strCache>
            </c:strRef>
          </c:cat>
          <c:val>
            <c:numRef>
              <c:f>Sheet2!$B$6:$G$6</c:f>
              <c:numCache>
                <c:formatCode>0%</c:formatCode>
                <c:ptCount val="6"/>
                <c:pt idx="0">
                  <c:v>0.5</c:v>
                </c:pt>
                <c:pt idx="1">
                  <c:v>0.09</c:v>
                </c:pt>
                <c:pt idx="2">
                  <c:v>0.34</c:v>
                </c:pt>
                <c:pt idx="3">
                  <c:v>0.5</c:v>
                </c:pt>
                <c:pt idx="4">
                  <c:v>0.15</c:v>
                </c:pt>
                <c:pt idx="5">
                  <c:v>0.77</c:v>
                </c:pt>
              </c:numCache>
            </c:numRef>
          </c:val>
          <c:extLst>
            <c:ext xmlns:c16="http://schemas.microsoft.com/office/drawing/2014/chart" uri="{C3380CC4-5D6E-409C-BE32-E72D297353CC}">
              <c16:uniqueId val="{00000004-E45C-4118-B977-464F1AE7FEE8}"/>
            </c:ext>
          </c:extLst>
        </c:ser>
        <c:dLbls>
          <c:showLegendKey val="0"/>
          <c:showVal val="0"/>
          <c:showCatName val="0"/>
          <c:showSerName val="0"/>
          <c:showPercent val="0"/>
          <c:showBubbleSize val="0"/>
        </c:dLbls>
        <c:gapWidth val="219"/>
        <c:overlap val="-27"/>
        <c:axId val="879297432"/>
        <c:axId val="879297760"/>
      </c:barChart>
      <c:catAx>
        <c:axId val="87929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297760"/>
        <c:crosses val="autoZero"/>
        <c:auto val="1"/>
        <c:lblAlgn val="ctr"/>
        <c:lblOffset val="100"/>
        <c:noMultiLvlLbl val="0"/>
      </c:catAx>
      <c:valAx>
        <c:axId val="87929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297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University &amp; Research Libraries: the state of open content activities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'facilitated-2'!$A$2</c:f>
              <c:strCache>
                <c:ptCount val="1"/>
                <c:pt idx="0">
                  <c:v>Supporting users/instructing/digital literacy programs</c:v>
                </c:pt>
              </c:strCache>
            </c:strRef>
          </c:tx>
          <c:spPr>
            <a:solidFill>
              <a:schemeClr val="accent1"/>
            </a:solidFill>
            <a:ln>
              <a:noFill/>
            </a:ln>
            <a:effectLst/>
          </c:spPr>
          <c:invertIfNegative val="0"/>
          <c:cat>
            <c:strRef>
              <c:f>'facilitated-2'!$B$1:$G$1</c:f>
              <c:strCache>
                <c:ptCount val="6"/>
                <c:pt idx="0">
                  <c:v>Maturity &gt; 3 yrs</c:v>
                </c:pt>
                <c:pt idx="1">
                  <c:v>No source of investment</c:v>
                </c:pt>
                <c:pt idx="2">
                  <c:v>Budget line item</c:v>
                </c:pt>
                <c:pt idx="3">
                  <c:v>FTE</c:v>
                </c:pt>
                <c:pt idx="4">
                  <c:v>Very successful</c:v>
                </c:pt>
                <c:pt idx="5">
                  <c:v>Accelerate impact</c:v>
                </c:pt>
              </c:strCache>
            </c:strRef>
          </c:cat>
          <c:val>
            <c:numRef>
              <c:f>'facilitated-2'!$B$2:$G$2</c:f>
              <c:numCache>
                <c:formatCode>0%</c:formatCode>
                <c:ptCount val="6"/>
                <c:pt idx="0">
                  <c:v>0.64</c:v>
                </c:pt>
                <c:pt idx="1">
                  <c:v>0.28999999999999998</c:v>
                </c:pt>
                <c:pt idx="2">
                  <c:v>0.19</c:v>
                </c:pt>
                <c:pt idx="3">
                  <c:v>0.37</c:v>
                </c:pt>
                <c:pt idx="4">
                  <c:v>0.19</c:v>
                </c:pt>
                <c:pt idx="5">
                  <c:v>0.57999999999999996</c:v>
                </c:pt>
              </c:numCache>
            </c:numRef>
          </c:val>
          <c:extLst>
            <c:ext xmlns:c16="http://schemas.microsoft.com/office/drawing/2014/chart" uri="{C3380CC4-5D6E-409C-BE32-E72D297353CC}">
              <c16:uniqueId val="{00000000-5918-4C79-8367-A8861FFCBC85}"/>
            </c:ext>
          </c:extLst>
        </c:ser>
        <c:ser>
          <c:idx val="1"/>
          <c:order val="1"/>
          <c:tx>
            <c:strRef>
              <c:f>'facilitated-2'!$A$3</c:f>
              <c:strCache>
                <c:ptCount val="1"/>
                <c:pt idx="0">
                  <c:v>Selecting open content NOT managed by my library</c:v>
                </c:pt>
              </c:strCache>
            </c:strRef>
          </c:tx>
          <c:spPr>
            <a:solidFill>
              <a:schemeClr val="accent2"/>
            </a:solidFill>
            <a:ln>
              <a:noFill/>
            </a:ln>
            <a:effectLst/>
          </c:spPr>
          <c:invertIfNegative val="0"/>
          <c:cat>
            <c:strRef>
              <c:f>'facilitated-2'!$B$1:$G$1</c:f>
              <c:strCache>
                <c:ptCount val="6"/>
                <c:pt idx="0">
                  <c:v>Maturity &gt; 3 yrs</c:v>
                </c:pt>
                <c:pt idx="1">
                  <c:v>No source of investment</c:v>
                </c:pt>
                <c:pt idx="2">
                  <c:v>Budget line item</c:v>
                </c:pt>
                <c:pt idx="3">
                  <c:v>FTE</c:v>
                </c:pt>
                <c:pt idx="4">
                  <c:v>Very successful</c:v>
                </c:pt>
                <c:pt idx="5">
                  <c:v>Accelerate impact</c:v>
                </c:pt>
              </c:strCache>
            </c:strRef>
          </c:cat>
          <c:val>
            <c:numRef>
              <c:f>'facilitated-2'!$B$3:$G$3</c:f>
              <c:numCache>
                <c:formatCode>0%</c:formatCode>
                <c:ptCount val="6"/>
                <c:pt idx="0">
                  <c:v>0.56000000000000005</c:v>
                </c:pt>
                <c:pt idx="1">
                  <c:v>0.36</c:v>
                </c:pt>
                <c:pt idx="2">
                  <c:v>0.16</c:v>
                </c:pt>
                <c:pt idx="3">
                  <c:v>0.28000000000000003</c:v>
                </c:pt>
                <c:pt idx="4">
                  <c:v>0.16</c:v>
                </c:pt>
                <c:pt idx="5">
                  <c:v>0.39</c:v>
                </c:pt>
              </c:numCache>
            </c:numRef>
          </c:val>
          <c:extLst>
            <c:ext xmlns:c16="http://schemas.microsoft.com/office/drawing/2014/chart" uri="{C3380CC4-5D6E-409C-BE32-E72D297353CC}">
              <c16:uniqueId val="{00000001-5918-4C79-8367-A8861FFCBC85}"/>
            </c:ext>
          </c:extLst>
        </c:ser>
        <c:ser>
          <c:idx val="2"/>
          <c:order val="2"/>
          <c:tx>
            <c:strRef>
              <c:f>'facilitated-2'!$A$4</c:f>
              <c:strCache>
                <c:ptCount val="1"/>
                <c:pt idx="0">
                  <c:v>Promoting the discovery of open content</c:v>
                </c:pt>
              </c:strCache>
            </c:strRef>
          </c:tx>
          <c:spPr>
            <a:solidFill>
              <a:schemeClr val="accent3"/>
            </a:solidFill>
            <a:ln>
              <a:noFill/>
            </a:ln>
            <a:effectLst/>
          </c:spPr>
          <c:invertIfNegative val="0"/>
          <c:cat>
            <c:strRef>
              <c:f>'facilitated-2'!$B$1:$G$1</c:f>
              <c:strCache>
                <c:ptCount val="6"/>
                <c:pt idx="0">
                  <c:v>Maturity &gt; 3 yrs</c:v>
                </c:pt>
                <c:pt idx="1">
                  <c:v>No source of investment</c:v>
                </c:pt>
                <c:pt idx="2">
                  <c:v>Budget line item</c:v>
                </c:pt>
                <c:pt idx="3">
                  <c:v>FTE</c:v>
                </c:pt>
                <c:pt idx="4">
                  <c:v>Very successful</c:v>
                </c:pt>
                <c:pt idx="5">
                  <c:v>Accelerate impact</c:v>
                </c:pt>
              </c:strCache>
            </c:strRef>
          </c:cat>
          <c:val>
            <c:numRef>
              <c:f>'facilitated-2'!$B$4:$G$4</c:f>
              <c:numCache>
                <c:formatCode>0%</c:formatCode>
                <c:ptCount val="6"/>
                <c:pt idx="0">
                  <c:v>0.54</c:v>
                </c:pt>
                <c:pt idx="1">
                  <c:v>0.36</c:v>
                </c:pt>
                <c:pt idx="2">
                  <c:v>0.17</c:v>
                </c:pt>
                <c:pt idx="3">
                  <c:v>0.3</c:v>
                </c:pt>
                <c:pt idx="4">
                  <c:v>0.15</c:v>
                </c:pt>
                <c:pt idx="5">
                  <c:v>0.61</c:v>
                </c:pt>
              </c:numCache>
            </c:numRef>
          </c:val>
          <c:extLst>
            <c:ext xmlns:c16="http://schemas.microsoft.com/office/drawing/2014/chart" uri="{C3380CC4-5D6E-409C-BE32-E72D297353CC}">
              <c16:uniqueId val="{00000002-5918-4C79-8367-A8861FFCBC85}"/>
            </c:ext>
          </c:extLst>
        </c:ser>
        <c:dLbls>
          <c:showLegendKey val="0"/>
          <c:showVal val="0"/>
          <c:showCatName val="0"/>
          <c:showSerName val="0"/>
          <c:showPercent val="0"/>
          <c:showBubbleSize val="0"/>
        </c:dLbls>
        <c:gapWidth val="219"/>
        <c:overlap val="-27"/>
        <c:axId val="551730008"/>
        <c:axId val="551732960"/>
      </c:barChart>
      <c:catAx>
        <c:axId val="55173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732960"/>
        <c:crosses val="autoZero"/>
        <c:auto val="1"/>
        <c:lblAlgn val="ctr"/>
        <c:lblOffset val="100"/>
        <c:noMultiLvlLbl val="0"/>
      </c:catAx>
      <c:valAx>
        <c:axId val="551732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73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dirty="0"/>
              <a:t>CANADA Top 5 Priorities –</a:t>
            </a:r>
          </a:p>
          <a:p>
            <a:pPr>
              <a:defRPr/>
            </a:pPr>
            <a:r>
              <a:rPr lang="en-US" dirty="0"/>
              <a:t> Most Challenging/Ripe for Innovation</a:t>
            </a:r>
          </a:p>
          <a:p>
            <a:pPr>
              <a:defRPr/>
            </a:pPr>
            <a:r>
              <a:rPr lang="en-US" b="0" dirty="0"/>
              <a:t>Ranked in Top 5 (n=24)</a:t>
            </a:r>
          </a:p>
        </c:rich>
      </c:tx>
      <c:layout>
        <c:manualLayout>
          <c:xMode val="edge"/>
          <c:yMode val="edge"/>
          <c:x val="0.1640822620908311"/>
          <c:y val="2.836364286067696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7DB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Institutional repository (IR) discovery and aggregation</c:v>
                </c:pt>
                <c:pt idx="1">
                  <c:v>Data curation/ RDM</c:v>
                </c:pt>
                <c:pt idx="2">
                  <c:v>Research information management (incl CRIS)</c:v>
                </c:pt>
                <c:pt idx="3">
                  <c:v>Support or management of open access publishing</c:v>
                </c:pt>
                <c:pt idx="4">
                  <c:v>Support for digital scholarship/ digital humanities</c:v>
                </c:pt>
              </c:strCache>
            </c:strRef>
          </c:cat>
          <c:val>
            <c:numRef>
              <c:f>Sheet1!$B$2:$B$6</c:f>
              <c:numCache>
                <c:formatCode>0%</c:formatCode>
                <c:ptCount val="5"/>
                <c:pt idx="0">
                  <c:v>0.28999999999999998</c:v>
                </c:pt>
                <c:pt idx="1">
                  <c:v>0.42</c:v>
                </c:pt>
                <c:pt idx="2">
                  <c:v>0.42</c:v>
                </c:pt>
                <c:pt idx="3">
                  <c:v>0.42</c:v>
                </c:pt>
                <c:pt idx="4">
                  <c:v>0.63</c:v>
                </c:pt>
              </c:numCache>
            </c:numRef>
          </c:val>
          <c:extLst>
            <c:ext xmlns:c16="http://schemas.microsoft.com/office/drawing/2014/chart" uri="{C3380CC4-5D6E-409C-BE32-E72D297353CC}">
              <c16:uniqueId val="{00000000-9914-40D2-A74C-530BB30B583E}"/>
            </c:ext>
          </c:extLst>
        </c:ser>
        <c:dLbls>
          <c:showLegendKey val="0"/>
          <c:showVal val="0"/>
          <c:showCatName val="0"/>
          <c:showSerName val="0"/>
          <c:showPercent val="0"/>
          <c:showBubbleSize val="0"/>
        </c:dLbls>
        <c:gapWidth val="93"/>
        <c:axId val="294835656"/>
        <c:axId val="294845824"/>
      </c:barChart>
      <c:catAx>
        <c:axId val="294835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4845824"/>
        <c:crosses val="autoZero"/>
        <c:auto val="1"/>
        <c:lblAlgn val="ctr"/>
        <c:lblOffset val="100"/>
        <c:noMultiLvlLbl val="0"/>
      </c:catAx>
      <c:valAx>
        <c:axId val="294845824"/>
        <c:scaling>
          <c:orientation val="minMax"/>
          <c:max val="1"/>
        </c:scaling>
        <c:delete val="1"/>
        <c:axPos val="b"/>
        <c:numFmt formatCode="0%" sourceLinked="1"/>
        <c:majorTickMark val="none"/>
        <c:minorTickMark val="none"/>
        <c:tickLblPos val="nextTo"/>
        <c:crossAx val="2948356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i="0" baseline="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60" b="1" dirty="0"/>
              <a:t>UK Top 3 Priorities – </a:t>
            </a:r>
          </a:p>
          <a:p>
            <a:pPr>
              <a:defRPr/>
            </a:pPr>
            <a:r>
              <a:rPr lang="en-US" sz="1860" b="1" dirty="0"/>
              <a:t>Most Challenging/Ripe for Innovation</a:t>
            </a:r>
          </a:p>
          <a:p>
            <a:pPr>
              <a:defRPr/>
            </a:pPr>
            <a:r>
              <a:rPr lang="en-US" sz="1860" b="0" dirty="0"/>
              <a:t>Ranked in Top 3 (n=26)</a:t>
            </a:r>
          </a:p>
        </c:rich>
      </c:tx>
      <c:layout>
        <c:manualLayout>
          <c:xMode val="edge"/>
          <c:yMode val="edge"/>
          <c:x val="0.13797337781860175"/>
          <c:y val="2.693910423801958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27676102902334"/>
          <c:y val="0.21364712744240302"/>
          <c:w val="0.38591295491048694"/>
          <c:h val="0.73776689024982989"/>
        </c:manualLayout>
      </c:layout>
      <c:barChart>
        <c:barDir val="bar"/>
        <c:grouping val="clustered"/>
        <c:varyColors val="0"/>
        <c:ser>
          <c:idx val="0"/>
          <c:order val="0"/>
          <c:tx>
            <c:strRef>
              <c:f>Sheet1!$B$1</c:f>
              <c:strCache>
                <c:ptCount val="1"/>
                <c:pt idx="0">
                  <c:v>Series 1</c:v>
                </c:pt>
              </c:strCache>
            </c:strRef>
          </c:tx>
          <c:spPr>
            <a:solidFill>
              <a:srgbClr val="888B8D"/>
            </a:solidFill>
            <a:ln>
              <a:noFill/>
            </a:ln>
            <a:effectLst/>
            <a:scene3d>
              <a:camera prst="orthographicFront"/>
              <a:lightRig rig="threePt" dir="t"/>
            </a:scene3d>
            <a:sp3d/>
          </c:spPr>
          <c:invertIfNegative val="0"/>
          <c:dPt>
            <c:idx val="0"/>
            <c:invertIfNegative val="0"/>
            <c:bubble3D val="0"/>
            <c:spPr>
              <a:solidFill>
                <a:srgbClr val="888B8D"/>
              </a:solidFill>
              <a:ln>
                <a:noFill/>
              </a:ln>
              <a:effectLst/>
              <a:scene3d>
                <a:camera prst="orthographicFront"/>
                <a:lightRig rig="threePt" dir="t"/>
              </a:scene3d>
              <a:sp3d/>
            </c:spPr>
            <c:extLst>
              <c:ext xmlns:c16="http://schemas.microsoft.com/office/drawing/2014/chart" uri="{C3380CC4-5D6E-409C-BE32-E72D297353CC}">
                <c16:uniqueId val="{00000001-E8AB-470F-96A7-C863FA9E6422}"/>
              </c:ext>
            </c:extLst>
          </c:dPt>
          <c:dPt>
            <c:idx val="1"/>
            <c:invertIfNegative val="0"/>
            <c:bubble3D val="0"/>
            <c:spPr>
              <a:solidFill>
                <a:srgbClr val="888B8D"/>
              </a:solidFill>
              <a:ln>
                <a:noFill/>
              </a:ln>
              <a:effectLst/>
              <a:scene3d>
                <a:camera prst="orthographicFront"/>
                <a:lightRig rig="threePt" dir="t"/>
              </a:scene3d>
              <a:sp3d/>
            </c:spPr>
            <c:extLst>
              <c:ext xmlns:c16="http://schemas.microsoft.com/office/drawing/2014/chart" uri="{C3380CC4-5D6E-409C-BE32-E72D297353CC}">
                <c16:uniqueId val="{00000003-E8AB-470F-96A7-C863FA9E6422}"/>
              </c:ext>
            </c:extLst>
          </c:dPt>
          <c:dPt>
            <c:idx val="2"/>
            <c:invertIfNegative val="0"/>
            <c:bubble3D val="0"/>
            <c:spPr>
              <a:solidFill>
                <a:srgbClr val="888B8D"/>
              </a:solidFill>
              <a:ln>
                <a:noFill/>
              </a:ln>
              <a:effectLst/>
              <a:scene3d>
                <a:camera prst="orthographicFront"/>
                <a:lightRig rig="threePt" dir="t"/>
              </a:scene3d>
              <a:sp3d/>
            </c:spPr>
            <c:extLst>
              <c:ext xmlns:c16="http://schemas.microsoft.com/office/drawing/2014/chart" uri="{C3380CC4-5D6E-409C-BE32-E72D297353CC}">
                <c16:uniqueId val="{00000005-E8AB-470F-96A7-C863FA9E6422}"/>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Demonstrating library value to your funders</c:v>
                </c:pt>
                <c:pt idx="1">
                  <c:v>Librarian skills development</c:v>
                </c:pt>
                <c:pt idx="2">
                  <c:v>Open access publishing</c:v>
                </c:pt>
                <c:pt idx="3">
                  <c:v>Support for digital scholarship/
digital humanities</c:v>
                </c:pt>
                <c:pt idx="4">
                  <c:v>Data curation / research data management</c:v>
                </c:pt>
              </c:strCache>
            </c:strRef>
          </c:cat>
          <c:val>
            <c:numRef>
              <c:f>Sheet1!$B$2:$B$6</c:f>
              <c:numCache>
                <c:formatCode>0%</c:formatCode>
                <c:ptCount val="5"/>
                <c:pt idx="0">
                  <c:v>0.23</c:v>
                </c:pt>
                <c:pt idx="1">
                  <c:v>0.31</c:v>
                </c:pt>
                <c:pt idx="2">
                  <c:v>0.35</c:v>
                </c:pt>
                <c:pt idx="3">
                  <c:v>0.38</c:v>
                </c:pt>
                <c:pt idx="4">
                  <c:v>0.46</c:v>
                </c:pt>
              </c:numCache>
            </c:numRef>
          </c:val>
          <c:extLst>
            <c:ext xmlns:c16="http://schemas.microsoft.com/office/drawing/2014/chart" uri="{C3380CC4-5D6E-409C-BE32-E72D297353CC}">
              <c16:uniqueId val="{00000006-E8AB-470F-96A7-C863FA9E6422}"/>
            </c:ext>
          </c:extLst>
        </c:ser>
        <c:dLbls>
          <c:showLegendKey val="0"/>
          <c:showVal val="0"/>
          <c:showCatName val="0"/>
          <c:showSerName val="0"/>
          <c:showPercent val="0"/>
          <c:showBubbleSize val="0"/>
        </c:dLbls>
        <c:gapWidth val="50"/>
        <c:axId val="371670744"/>
        <c:axId val="371670088"/>
      </c:barChart>
      <c:catAx>
        <c:axId val="371670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1670088"/>
        <c:crosses val="autoZero"/>
        <c:auto val="1"/>
        <c:lblAlgn val="ctr"/>
        <c:lblOffset val="100"/>
        <c:noMultiLvlLbl val="0"/>
      </c:catAx>
      <c:valAx>
        <c:axId val="371670088"/>
        <c:scaling>
          <c:orientation val="minMax"/>
          <c:max val="0.75000000000000011"/>
          <c:min val="0"/>
        </c:scaling>
        <c:delete val="1"/>
        <c:axPos val="b"/>
        <c:numFmt formatCode="0%" sourceLinked="1"/>
        <c:majorTickMark val="out"/>
        <c:minorTickMark val="none"/>
        <c:tickLblPos val="nextTo"/>
        <c:crossAx val="371670744"/>
        <c:crosses val="autoZero"/>
        <c:crossBetween val="between"/>
        <c:majorUnit val="1"/>
      </c:valAx>
      <c:spPr>
        <a:noFill/>
        <a:ln>
          <a:noFill/>
        </a:ln>
        <a:effectLst/>
      </c:spPr>
    </c:plotArea>
    <c:plotVisOnly val="1"/>
    <c:dispBlanksAs val="gap"/>
    <c:showDLblsOverMax val="0"/>
  </c:chart>
  <c:spPr>
    <a:noFill/>
    <a:ln w="9525" cap="flat" cmpd="sng" algn="ctr">
      <a:noFill/>
      <a:round/>
    </a:ln>
    <a:effectLst/>
  </c:spPr>
  <c:txPr>
    <a:bodyPr/>
    <a:lstStyle/>
    <a:p>
      <a:pPr>
        <a:defRPr sz="1400" baseline="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0.65959</cdr:x>
      <cdr:y>0.13288</cdr:y>
    </cdr:from>
    <cdr:to>
      <cdr:x>0.97271</cdr:x>
      <cdr:y>0.30342</cdr:y>
    </cdr:to>
    <cdr:sp macro="" textlink="">
      <cdr:nvSpPr>
        <cdr:cNvPr id="2" name="TextBox 1">
          <a:extLst xmlns:a="http://schemas.openxmlformats.org/drawingml/2006/main">
            <a:ext uri="{FF2B5EF4-FFF2-40B4-BE49-F238E27FC236}">
              <a16:creationId xmlns:a16="http://schemas.microsoft.com/office/drawing/2014/main" id="{7A4DD815-7F4C-4A15-B49B-80ACE9DDAD66}"/>
            </a:ext>
          </a:extLst>
        </cdr:cNvPr>
        <cdr:cNvSpPr txBox="1"/>
      </cdr:nvSpPr>
      <cdr:spPr>
        <a:xfrm xmlns:a="http://schemas.openxmlformats.org/drawingml/2006/main">
          <a:off x="7520333" y="720028"/>
          <a:ext cx="3570051" cy="924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0.56062</cdr:x>
      <cdr:y>0.38182</cdr:y>
    </cdr:from>
    <cdr:to>
      <cdr:x>0.73957</cdr:x>
      <cdr:y>0.64691</cdr:y>
    </cdr:to>
    <cdr:sp macro="" textlink="">
      <cdr:nvSpPr>
        <cdr:cNvPr id="2" name="TextBox 1">
          <a:extLst xmlns:a="http://schemas.openxmlformats.org/drawingml/2006/main">
            <a:ext uri="{FF2B5EF4-FFF2-40B4-BE49-F238E27FC236}">
              <a16:creationId xmlns:a16="http://schemas.microsoft.com/office/drawing/2014/main" id="{DAFC5907-88EC-4B4B-8088-688A68BBB904}"/>
            </a:ext>
          </a:extLst>
        </cdr:cNvPr>
        <cdr:cNvSpPr txBox="1"/>
      </cdr:nvSpPr>
      <cdr:spPr>
        <a:xfrm xmlns:a="http://schemas.openxmlformats.org/drawingml/2006/main">
          <a:off x="3844758" y="1888958"/>
          <a:ext cx="1227221" cy="13114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rPr>
            <a:t>Americas</a:t>
          </a:r>
        </a:p>
        <a:p xmlns:a="http://schemas.openxmlformats.org/drawingml/2006/main">
          <a:r>
            <a:rPr lang="en-US" sz="1600" b="1" dirty="0">
              <a:solidFill>
                <a:schemeClr val="bg1"/>
              </a:solidFill>
            </a:rPr>
            <a:t>46%</a:t>
          </a:r>
        </a:p>
      </cdr:txBody>
    </cdr:sp>
  </cdr:relSizeAnchor>
  <cdr:relSizeAnchor xmlns:cdr="http://schemas.openxmlformats.org/drawingml/2006/chartDrawing">
    <cdr:from>
      <cdr:x>0.29435</cdr:x>
      <cdr:y>0.5</cdr:y>
    </cdr:from>
    <cdr:to>
      <cdr:x>0.47329</cdr:x>
      <cdr:y>0.76509</cdr:y>
    </cdr:to>
    <cdr:sp macro="" textlink="">
      <cdr:nvSpPr>
        <cdr:cNvPr id="3" name="TextBox 1">
          <a:extLst xmlns:a="http://schemas.openxmlformats.org/drawingml/2006/main">
            <a:ext uri="{FF2B5EF4-FFF2-40B4-BE49-F238E27FC236}">
              <a16:creationId xmlns:a16="http://schemas.microsoft.com/office/drawing/2014/main" id="{9C083173-3A8C-4744-B070-62E5C2CE3FA8}"/>
            </a:ext>
          </a:extLst>
        </cdr:cNvPr>
        <cdr:cNvSpPr txBox="1"/>
      </cdr:nvSpPr>
      <cdr:spPr>
        <a:xfrm xmlns:a="http://schemas.openxmlformats.org/drawingml/2006/main">
          <a:off x="2018632" y="2473603"/>
          <a:ext cx="1227221" cy="1311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EMEA</a:t>
          </a:r>
        </a:p>
        <a:p xmlns:a="http://schemas.openxmlformats.org/drawingml/2006/main">
          <a:r>
            <a:rPr lang="en-US" sz="1600" b="1" dirty="0">
              <a:solidFill>
                <a:schemeClr val="bg1"/>
              </a:solidFill>
            </a:rPr>
            <a:t>39%</a:t>
          </a:r>
        </a:p>
      </cdr:txBody>
    </cdr:sp>
  </cdr:relSizeAnchor>
  <cdr:relSizeAnchor xmlns:cdr="http://schemas.openxmlformats.org/drawingml/2006/chartDrawing">
    <cdr:from>
      <cdr:x>0.37641</cdr:x>
      <cdr:y>0.1368</cdr:y>
    </cdr:from>
    <cdr:to>
      <cdr:x>0.55536</cdr:x>
      <cdr:y>0.40188</cdr:y>
    </cdr:to>
    <cdr:sp macro="" textlink="">
      <cdr:nvSpPr>
        <cdr:cNvPr id="4" name="TextBox 1">
          <a:extLst xmlns:a="http://schemas.openxmlformats.org/drawingml/2006/main">
            <a:ext uri="{FF2B5EF4-FFF2-40B4-BE49-F238E27FC236}">
              <a16:creationId xmlns:a16="http://schemas.microsoft.com/office/drawing/2014/main" id="{1D54A2ED-712E-49AF-A4A6-D1A23E894DC7}"/>
            </a:ext>
          </a:extLst>
        </cdr:cNvPr>
        <cdr:cNvSpPr txBox="1"/>
      </cdr:nvSpPr>
      <cdr:spPr>
        <a:xfrm xmlns:a="http://schemas.openxmlformats.org/drawingml/2006/main">
          <a:off x="2581443" y="676765"/>
          <a:ext cx="1227221" cy="1311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Asia Pacific</a:t>
          </a:r>
        </a:p>
        <a:p xmlns:a="http://schemas.openxmlformats.org/drawingml/2006/main">
          <a:r>
            <a:rPr lang="en-US" sz="1600" b="1" dirty="0">
              <a:solidFill>
                <a:schemeClr val="bg1"/>
              </a:solidFill>
            </a:rPr>
            <a:t>15%</a:t>
          </a:r>
        </a:p>
      </cdr:txBody>
    </cdr:sp>
  </cdr:relSizeAnchor>
  <cdr:relSizeAnchor xmlns:cdr="http://schemas.openxmlformats.org/drawingml/2006/chartDrawing">
    <cdr:from>
      <cdr:x>0.73723</cdr:x>
      <cdr:y>0.84023</cdr:y>
    </cdr:from>
    <cdr:to>
      <cdr:x>0.90702</cdr:x>
      <cdr:y>0.91488</cdr:y>
    </cdr:to>
    <cdr:sp macro="" textlink="">
      <cdr:nvSpPr>
        <cdr:cNvPr id="5" name="TextBox 1">
          <a:extLst xmlns:a="http://schemas.openxmlformats.org/drawingml/2006/main">
            <a:ext uri="{FF2B5EF4-FFF2-40B4-BE49-F238E27FC236}">
              <a16:creationId xmlns:a16="http://schemas.microsoft.com/office/drawing/2014/main" id="{463291D4-2349-42C5-9897-E904B52FDC38}"/>
            </a:ext>
          </a:extLst>
        </cdr:cNvPr>
        <cdr:cNvSpPr txBox="1"/>
      </cdr:nvSpPr>
      <cdr:spPr>
        <a:xfrm xmlns:a="http://schemas.openxmlformats.org/drawingml/2006/main">
          <a:off x="5055914" y="4156770"/>
          <a:ext cx="116441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n = 511</a:t>
          </a:r>
        </a:p>
      </cdr:txBody>
    </cdr:sp>
  </cdr:relSizeAnchor>
</c:userShapes>
</file>

<file path=ppt/drawings/drawing3.xml><?xml version="1.0" encoding="utf-8"?>
<c:userShapes xmlns:c="http://schemas.openxmlformats.org/drawingml/2006/chart">
  <cdr:relSizeAnchor xmlns:cdr="http://schemas.openxmlformats.org/drawingml/2006/chartDrawing">
    <cdr:from>
      <cdr:x>0.0464</cdr:x>
      <cdr:y>0.35993</cdr:y>
    </cdr:from>
    <cdr:to>
      <cdr:x>0.52755</cdr:x>
      <cdr:y>0.4897</cdr:y>
    </cdr:to>
    <cdr:sp macro="" textlink="">
      <cdr:nvSpPr>
        <cdr:cNvPr id="2" name="Oval 1">
          <a:extLst xmlns:a="http://schemas.openxmlformats.org/drawingml/2006/main">
            <a:ext uri="{FF2B5EF4-FFF2-40B4-BE49-F238E27FC236}">
              <a16:creationId xmlns:a16="http://schemas.microsoft.com/office/drawing/2014/main" id="{5B5C12FB-FB25-4409-AEAC-A6F10C5FB594}"/>
            </a:ext>
          </a:extLst>
        </cdr:cNvPr>
        <cdr:cNvSpPr/>
      </cdr:nvSpPr>
      <cdr:spPr>
        <a:xfrm xmlns:a="http://schemas.openxmlformats.org/drawingml/2006/main">
          <a:off x="234098" y="2095078"/>
          <a:ext cx="2427372" cy="755374"/>
        </a:xfrm>
        <a:prstGeom xmlns:a="http://schemas.openxmlformats.org/drawingml/2006/main" prst="ellipse">
          <a:avLst/>
        </a:prstGeom>
        <a:noFill xmlns:a="http://schemas.openxmlformats.org/drawingml/2006/main"/>
        <a:ln xmlns:a="http://schemas.openxmlformats.org/drawingml/2006/main">
          <a:solidFill>
            <a:srgbClr val="8A1B61"/>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8CF6B0-F68E-40BA-8BDC-4DE1AAB1228D}" type="datetimeFigureOut">
              <a:rPr lang="en-US" smtClean="0"/>
              <a:t>9/26/2019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2ECA47-AC66-4269-BE81-11504EA8273C}" type="slidenum">
              <a:rPr lang="en-US" smtClean="0"/>
              <a:t>‹#›</a:t>
            </a:fld>
            <a:endParaRPr lang="en-US"/>
          </a:p>
        </p:txBody>
      </p:sp>
    </p:spTree>
    <p:extLst>
      <p:ext uri="{BB962C8B-B14F-4D97-AF65-F5344CB8AC3E}">
        <p14:creationId xmlns:p14="http://schemas.microsoft.com/office/powerpoint/2010/main" val="5126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In this Webinar I will present work in progress on the topic of Open, the Shift to Open as a trend, and how libraries are responding to this trend.</a:t>
            </a:r>
          </a:p>
        </p:txBody>
      </p:sp>
      <p:sp>
        <p:nvSpPr>
          <p:cNvPr id="4" name="Slide Number Placeholder 3"/>
          <p:cNvSpPr>
            <a:spLocks noGrp="1"/>
          </p:cNvSpPr>
          <p:nvPr>
            <p:ph type="sldNum" sz="quarter" idx="10"/>
          </p:nvPr>
        </p:nvSpPr>
        <p:spPr/>
        <p:txBody>
          <a:bodyPr/>
          <a:lstStyle/>
          <a:p>
            <a:pPr defTabSz="949478">
              <a:defRPr/>
            </a:pPr>
            <a:fld id="{B298A6A1-9FBA-427F-B88F-0DEC2874ECEC}" type="slidenum">
              <a:rPr lang="en-US">
                <a:solidFill>
                  <a:prstClr val="black"/>
                </a:solidFill>
                <a:latin typeface="Calibri" panose="020F0502020204030204"/>
              </a:rPr>
              <a:pPr defTabSz="9494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74788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categories 11-13 relate to maintaining operational repository and archiving systems of open content and making disseminating that content. The last category is Assessment, which relates to all the previous 13 activity categories and measuring use and successfulness of these services. </a:t>
            </a:r>
          </a:p>
        </p:txBody>
      </p:sp>
      <p:sp>
        <p:nvSpPr>
          <p:cNvPr id="4" name="Slide Number Placeholder 3"/>
          <p:cNvSpPr>
            <a:spLocks noGrp="1"/>
          </p:cNvSpPr>
          <p:nvPr>
            <p:ph type="sldNum" sz="quarter" idx="5"/>
          </p:nvPr>
        </p:nvSpPr>
        <p:spPr/>
        <p:txBody>
          <a:bodyPr/>
          <a:lstStyle/>
          <a:p>
            <a:fld id="{002ECA47-AC66-4269-BE81-11504EA8273C}" type="slidenum">
              <a:rPr lang="en-US" smtClean="0"/>
              <a:t>10</a:t>
            </a:fld>
            <a:endParaRPr lang="en-US"/>
          </a:p>
        </p:txBody>
      </p:sp>
    </p:spTree>
    <p:extLst>
      <p:ext uri="{BB962C8B-B14F-4D97-AF65-F5344CB8AC3E}">
        <p14:creationId xmlns:p14="http://schemas.microsoft.com/office/powerpoint/2010/main" val="399798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Concerning these 14 activity categories, we asked:</a:t>
            </a:r>
          </a:p>
          <a:p>
            <a:pPr marL="171450" indent="-171450">
              <a:buFont typeface="Arial" panose="020B0604020202020204" pitchFamily="34" charset="0"/>
              <a:buChar char="•"/>
            </a:pPr>
            <a:r>
              <a:rPr lang="en-US" dirty="0"/>
              <a:t>Where are you invested?</a:t>
            </a:r>
          </a:p>
          <a:p>
            <a:pPr marL="171450" indent="-171450">
              <a:buFont typeface="Arial" panose="020B0604020202020204" pitchFamily="34" charset="0"/>
              <a:buChar char="•"/>
            </a:pPr>
            <a:r>
              <a:rPr lang="en-US" dirty="0"/>
              <a:t>Is there identified funding for the activities?</a:t>
            </a:r>
          </a:p>
          <a:p>
            <a:pPr marL="171450" indent="-171450">
              <a:buFont typeface="Arial" panose="020B0604020202020204" pitchFamily="34" charset="0"/>
              <a:buChar char="•"/>
            </a:pPr>
            <a:r>
              <a:rPr lang="en-US" dirty="0"/>
              <a:t>Where are you successful?</a:t>
            </a:r>
          </a:p>
          <a:p>
            <a:pPr marL="171450" indent="-171450">
              <a:buFont typeface="Arial" panose="020B0604020202020204" pitchFamily="34" charset="0"/>
              <a:buChar char="•"/>
            </a:pPr>
            <a:r>
              <a:rPr lang="en-US" dirty="0"/>
              <a:t>Where do you want to accelerate impact of services?</a:t>
            </a:r>
          </a:p>
          <a:p>
            <a:pPr marL="171450" indent="-171450">
              <a:buFont typeface="Arial" panose="020B0604020202020204" pitchFamily="34" charset="0"/>
              <a:buChar char="•"/>
            </a:pPr>
            <a:r>
              <a:rPr lang="en-US" dirty="0"/>
              <a:t>What is the right scale (institutional, regional, national, global)?</a:t>
            </a:r>
          </a:p>
          <a:p>
            <a:pPr marL="171450" indent="-171450">
              <a:buFont typeface="Arial" panose="020B0604020202020204" pitchFamily="34" charset="0"/>
              <a:buChar char="•"/>
            </a:pPr>
            <a:r>
              <a:rPr lang="en-US" dirty="0"/>
              <a:t>Where do you see a role for OCLC?</a:t>
            </a:r>
          </a:p>
          <a:p>
            <a:pPr marL="171450" indent="-171450">
              <a:buFont typeface="Arial" panose="020B0604020202020204" pitchFamily="34" charset="0"/>
              <a:buChar char="•"/>
            </a:pPr>
            <a:r>
              <a:rPr lang="en-US" dirty="0"/>
              <a:t>Where is the work of OCLC Research likely to help you make more impact?</a:t>
            </a:r>
          </a:p>
          <a:p>
            <a:r>
              <a:rPr lang="en-US" dirty="0"/>
              <a:t>We hoped that these questions would trigger the respondents to think about Open Content as being a part of their “normal” workflows and what it entails to make that part more explicit. And, we hoped that they would find this a useful exercise. And they did!</a:t>
            </a:r>
          </a:p>
        </p:txBody>
      </p:sp>
      <p:sp>
        <p:nvSpPr>
          <p:cNvPr id="4" name="Slide Number Placeholder 3"/>
          <p:cNvSpPr>
            <a:spLocks noGrp="1"/>
          </p:cNvSpPr>
          <p:nvPr>
            <p:ph type="sldNum" sz="quarter" idx="5"/>
          </p:nvPr>
        </p:nvSpPr>
        <p:spPr/>
        <p:txBody>
          <a:bodyPr/>
          <a:lstStyle/>
          <a:p>
            <a:fld id="{002ECA47-AC66-4269-BE81-11504EA8273C}" type="slidenum">
              <a:rPr lang="en-US" smtClean="0"/>
              <a:t>11</a:t>
            </a:fld>
            <a:endParaRPr lang="en-US"/>
          </a:p>
        </p:txBody>
      </p:sp>
    </p:spTree>
    <p:extLst>
      <p:ext uri="{BB962C8B-B14F-4D97-AF65-F5344CB8AC3E}">
        <p14:creationId xmlns:p14="http://schemas.microsoft.com/office/powerpoint/2010/main" val="263094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“Has trying to make your investment in open content activities more explicit, been a useful exercise to you? Why or why not?” and twice as many respondents found it a useful exercise as those who did not.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12</a:t>
            </a:fld>
            <a:endParaRPr lang="en-US"/>
          </a:p>
        </p:txBody>
      </p:sp>
    </p:spTree>
    <p:extLst>
      <p:ext uri="{BB962C8B-B14F-4D97-AF65-F5344CB8AC3E}">
        <p14:creationId xmlns:p14="http://schemas.microsoft.com/office/powerpoint/2010/main" val="55843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did not find it a useful exercise said they haven’t tried or are just beginning with their efforts to make Open Content investments more explicit (22%) and they also found they were unable to make investments more explicit because Open Content is incorporated in existing services and is thought of as normal workflow activity (16%).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13</a:t>
            </a:fld>
            <a:endParaRPr lang="en-US"/>
          </a:p>
        </p:txBody>
      </p:sp>
    </p:spTree>
    <p:extLst>
      <p:ext uri="{BB962C8B-B14F-4D97-AF65-F5344CB8AC3E}">
        <p14:creationId xmlns:p14="http://schemas.microsoft.com/office/powerpoint/2010/main" val="402412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felt making investment in open content activities more explicit had been a useful exercise, said it increases the awareness/promotion/support (21%) and visibility/usage (meets users’ needs) (18%) related to open content.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14</a:t>
            </a:fld>
            <a:endParaRPr lang="en-US"/>
          </a:p>
        </p:txBody>
      </p:sp>
    </p:spTree>
    <p:extLst>
      <p:ext uri="{BB962C8B-B14F-4D97-AF65-F5344CB8AC3E}">
        <p14:creationId xmlns:p14="http://schemas.microsoft.com/office/powerpoint/2010/main" val="20438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one University Librarian from the US said it had been useful to see they were well on the way to 2.5% contribution level – referring to the “2.5% commitment” discussion in the USA and the call for action to every academic library to dedicate 2.5% of its budget to supporting a common infrastructure for open scholarly communications.</a:t>
            </a:r>
          </a:p>
        </p:txBody>
      </p:sp>
      <p:sp>
        <p:nvSpPr>
          <p:cNvPr id="4" name="Slide Number Placeholder 3"/>
          <p:cNvSpPr>
            <a:spLocks noGrp="1"/>
          </p:cNvSpPr>
          <p:nvPr>
            <p:ph type="sldNum" sz="quarter" idx="5"/>
          </p:nvPr>
        </p:nvSpPr>
        <p:spPr/>
        <p:txBody>
          <a:bodyPr/>
          <a:lstStyle/>
          <a:p>
            <a:fld id="{002ECA47-AC66-4269-BE81-11504EA8273C}" type="slidenum">
              <a:rPr lang="en-US" smtClean="0"/>
              <a:t>15</a:t>
            </a:fld>
            <a:endParaRPr lang="en-US"/>
          </a:p>
        </p:txBody>
      </p:sp>
    </p:spTree>
    <p:extLst>
      <p:ext uri="{BB962C8B-B14F-4D97-AF65-F5344CB8AC3E}">
        <p14:creationId xmlns:p14="http://schemas.microsoft.com/office/powerpoint/2010/main" val="1892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survey have been summarized in a 2-pages leaflet that you can find online at: https://www.oclc.org/content/dam/oclc/services/brochures/216262-WWAE_Open-Content-survey-results.pdf</a:t>
            </a:r>
          </a:p>
          <a:p>
            <a:r>
              <a:rPr lang="en-US" dirty="0"/>
              <a:t>The main takeaway is that globally, libraries are already invested in Open Content and their interest in Open Content is growing. They want to move forward quickly – and in Asia Pacific and Europe more so than in other regions. They also believe that OCLC can play a role in supporting their Open Content efforts.</a:t>
            </a:r>
          </a:p>
        </p:txBody>
      </p:sp>
      <p:sp>
        <p:nvSpPr>
          <p:cNvPr id="4" name="Slide Number Placeholder 3"/>
          <p:cNvSpPr>
            <a:spLocks noGrp="1"/>
          </p:cNvSpPr>
          <p:nvPr>
            <p:ph type="sldNum" sz="quarter" idx="5"/>
          </p:nvPr>
        </p:nvSpPr>
        <p:spPr/>
        <p:txBody>
          <a:bodyPr/>
          <a:lstStyle/>
          <a:p>
            <a:fld id="{002ECA47-AC66-4269-BE81-11504EA8273C}" type="slidenum">
              <a:rPr lang="en-US" smtClean="0"/>
              <a:t>16</a:t>
            </a:fld>
            <a:endParaRPr lang="en-US"/>
          </a:p>
        </p:txBody>
      </p:sp>
    </p:spTree>
    <p:extLst>
      <p:ext uri="{BB962C8B-B14F-4D97-AF65-F5344CB8AC3E}">
        <p14:creationId xmlns:p14="http://schemas.microsoft.com/office/powerpoint/2010/main" val="291035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deep dive now and look at the data from the University &amp; Research Libraries.</a:t>
            </a:r>
          </a:p>
        </p:txBody>
      </p:sp>
      <p:sp>
        <p:nvSpPr>
          <p:cNvPr id="4" name="Slide Number Placeholder 3"/>
          <p:cNvSpPr>
            <a:spLocks noGrp="1"/>
          </p:cNvSpPr>
          <p:nvPr>
            <p:ph type="sldNum" sz="quarter" idx="5"/>
          </p:nvPr>
        </p:nvSpPr>
        <p:spPr/>
        <p:txBody>
          <a:bodyPr/>
          <a:lstStyle/>
          <a:p>
            <a:fld id="{002ECA47-AC66-4269-BE81-11504EA8273C}" type="slidenum">
              <a:rPr lang="en-US" smtClean="0"/>
              <a:t>17</a:t>
            </a:fld>
            <a:endParaRPr lang="en-US"/>
          </a:p>
        </p:txBody>
      </p:sp>
    </p:spTree>
    <p:extLst>
      <p:ext uri="{BB962C8B-B14F-4D97-AF65-F5344CB8AC3E}">
        <p14:creationId xmlns:p14="http://schemas.microsoft.com/office/powerpoint/2010/main" val="113797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nearly ¾ (72%) of the respondents are University &amp; Research Libraries. This group is clearly the majority segment of our sample. Therefore it makes sense to just focus on the responses from this group. With 511 respondents from 69 countries – this group provides an insightful and current snapshot of the state of open content support in higher education and research.</a:t>
            </a:r>
          </a:p>
          <a:p>
            <a:endParaRPr lang="en-US" dirty="0"/>
          </a:p>
        </p:txBody>
      </p:sp>
      <p:sp>
        <p:nvSpPr>
          <p:cNvPr id="4" name="Slide Number Placeholder 3"/>
          <p:cNvSpPr>
            <a:spLocks noGrp="1"/>
          </p:cNvSpPr>
          <p:nvPr>
            <p:ph type="sldNum" sz="quarter" idx="10"/>
          </p:nvPr>
        </p:nvSpPr>
        <p:spPr/>
        <p:txBody>
          <a:bodyPr/>
          <a:lstStyle/>
          <a:p>
            <a:pPr defTabSz="949478">
              <a:defRPr/>
            </a:pPr>
            <a:fld id="{B298A6A1-9FBA-427F-B88F-0DEC2874ECEC}" type="slidenum">
              <a:rPr lang="en-US">
                <a:solidFill>
                  <a:prstClr val="black"/>
                </a:solidFill>
                <a:latin typeface="Calibri" panose="020F0502020204030204"/>
              </a:rPr>
              <a:pPr defTabSz="94947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90337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as you can see on this slide, not all regions are equally well represented and - within the regions - not all countries are equally well represented.</a:t>
            </a:r>
          </a:p>
          <a:p>
            <a:r>
              <a:rPr lang="en-US" dirty="0"/>
              <a:t>In the table you can see the countries by region where the number of respondents is larger than 14.</a:t>
            </a:r>
          </a:p>
          <a:p>
            <a:r>
              <a:rPr lang="en-US" dirty="0"/>
              <a:t>So, the Research Library respondents from the Americas come overwhelmingly from the States; 2/3 of respondents from the EMEA region come from European countries; nearly half of the respondents from Asia Pacific come from Australia and the Philippines.</a:t>
            </a:r>
          </a:p>
          <a:p>
            <a:r>
              <a:rPr lang="en-US" dirty="0"/>
              <a:t>We should also understand that a given number of respondents is not necessarily equally representative across countries. So, for example, 15 respondents from the Netherlands is quite representative as there are only so  many universities in the Netherlands – whilst 15 respondents from France is much less representative for a country with over 500 research libraries. </a:t>
            </a:r>
          </a:p>
          <a:p>
            <a:r>
              <a:rPr lang="en-US" dirty="0"/>
              <a:t>I will share the findings relating to the University &amp; Research Libraries as a group, but please be aware that there are significant differences by country. We have no time today to look at the data at the country level, but these will be presented in subsequent publications and presentations.</a:t>
            </a:r>
          </a:p>
        </p:txBody>
      </p:sp>
      <p:sp>
        <p:nvSpPr>
          <p:cNvPr id="4" name="Slide Number Placeholder 3"/>
          <p:cNvSpPr>
            <a:spLocks noGrp="1"/>
          </p:cNvSpPr>
          <p:nvPr>
            <p:ph type="sldNum" sz="quarter" idx="10"/>
          </p:nvPr>
        </p:nvSpPr>
        <p:spPr/>
        <p:txBody>
          <a:bodyPr/>
          <a:lstStyle/>
          <a:p>
            <a:pPr defTabSz="949478">
              <a:defRPr/>
            </a:pPr>
            <a:fld id="{B298A6A1-9FBA-427F-B88F-0DEC2874ECEC}" type="slidenum">
              <a:rPr lang="en-US">
                <a:solidFill>
                  <a:prstClr val="black"/>
                </a:solidFill>
                <a:latin typeface="Calibri" panose="020F0502020204030204"/>
              </a:rPr>
              <a:pPr defTabSz="94947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8550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Titia van der Werf, program officer at OCLC Research, in Leiden the Netherlands – and it is not coincidental that we have started work on this topic from our base in Europe, as it is the region where Open Access and Open Science are gaining traction.</a:t>
            </a:r>
          </a:p>
        </p:txBody>
      </p:sp>
      <p:sp>
        <p:nvSpPr>
          <p:cNvPr id="4" name="Slide Number Placeholder 3"/>
          <p:cNvSpPr>
            <a:spLocks noGrp="1"/>
          </p:cNvSpPr>
          <p:nvPr>
            <p:ph type="sldNum" sz="quarter" idx="5"/>
          </p:nvPr>
        </p:nvSpPr>
        <p:spPr/>
        <p:txBody>
          <a:bodyPr/>
          <a:lstStyle/>
          <a:p>
            <a:fld id="{002ECA47-AC66-4269-BE81-11504EA8273C}" type="slidenum">
              <a:rPr lang="en-US" smtClean="0"/>
              <a:t>2</a:t>
            </a:fld>
            <a:endParaRPr lang="en-US"/>
          </a:p>
        </p:txBody>
      </p:sp>
    </p:spTree>
    <p:extLst>
      <p:ext uri="{BB962C8B-B14F-4D97-AF65-F5344CB8AC3E}">
        <p14:creationId xmlns:p14="http://schemas.microsoft.com/office/powerpoint/2010/main" val="276206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data and the charts across all 14 service categories can be quite overwhelming and difficult to interpret. What is the data telling us?</a:t>
            </a:r>
          </a:p>
          <a:p>
            <a:r>
              <a:rPr lang="en-US" dirty="0"/>
              <a:t>I have decided to group the open content activity categories in a way that might inform our thinking about collection directions.  </a:t>
            </a:r>
          </a:p>
        </p:txBody>
      </p:sp>
      <p:sp>
        <p:nvSpPr>
          <p:cNvPr id="4" name="Slide Number Placeholder 3"/>
          <p:cNvSpPr>
            <a:spLocks noGrp="1"/>
          </p:cNvSpPr>
          <p:nvPr>
            <p:ph type="sldNum" sz="quarter" idx="5"/>
          </p:nvPr>
        </p:nvSpPr>
        <p:spPr/>
        <p:txBody>
          <a:bodyPr/>
          <a:lstStyle/>
          <a:p>
            <a:fld id="{002ECA47-AC66-4269-BE81-11504EA8273C}" type="slidenum">
              <a:rPr lang="en-US" smtClean="0"/>
              <a:t>20</a:t>
            </a:fld>
            <a:endParaRPr lang="en-US"/>
          </a:p>
        </p:txBody>
      </p:sp>
    </p:spTree>
    <p:extLst>
      <p:ext uri="{BB962C8B-B14F-4D97-AF65-F5344CB8AC3E}">
        <p14:creationId xmlns:p14="http://schemas.microsoft.com/office/powerpoint/2010/main" val="323367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Lorcan Dempsey has presented and published about the three collection directions in the past years and I propose to use his typology as a framework to interpret the survey data.</a:t>
            </a:r>
          </a:p>
        </p:txBody>
      </p:sp>
      <p:sp>
        <p:nvSpPr>
          <p:cNvPr id="4" name="Slide Number Placeholder 3"/>
          <p:cNvSpPr>
            <a:spLocks noGrp="1"/>
          </p:cNvSpPr>
          <p:nvPr>
            <p:ph type="sldNum" sz="quarter" idx="5"/>
          </p:nvPr>
        </p:nvSpPr>
        <p:spPr/>
        <p:txBody>
          <a:bodyPr/>
          <a:lstStyle/>
          <a:p>
            <a:fld id="{002ECA47-AC66-4269-BE81-11504EA8273C}" type="slidenum">
              <a:rPr lang="en-US" smtClean="0"/>
              <a:t>21</a:t>
            </a:fld>
            <a:endParaRPr lang="en-US"/>
          </a:p>
        </p:txBody>
      </p:sp>
    </p:spTree>
    <p:extLst>
      <p:ext uri="{BB962C8B-B14F-4D97-AF65-F5344CB8AC3E}">
        <p14:creationId xmlns:p14="http://schemas.microsoft.com/office/powerpoint/2010/main" val="128578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collection types are: 1) the Collective Collection, 2) the Inside-out Collection and 3) the Facilitated Collection.</a:t>
            </a:r>
          </a:p>
          <a:p>
            <a:r>
              <a:rPr lang="en-US" dirty="0"/>
              <a:t>All three have emerged through reconfigurations by the network/digital environment in which libraries operate – and, by the Shift to Open, a trend I will talk shortly about at the end of my presentation.</a:t>
            </a:r>
          </a:p>
        </p:txBody>
      </p:sp>
      <p:sp>
        <p:nvSpPr>
          <p:cNvPr id="4" name="Slide Number Placeholder 3"/>
          <p:cNvSpPr>
            <a:spLocks noGrp="1"/>
          </p:cNvSpPr>
          <p:nvPr>
            <p:ph type="sldNum" sz="quarter" idx="5"/>
          </p:nvPr>
        </p:nvSpPr>
        <p:spPr/>
        <p:txBody>
          <a:bodyPr/>
          <a:lstStyle/>
          <a:p>
            <a:fld id="{EB2EA14B-F023-4180-878B-6F81538456FB}" type="slidenum">
              <a:rPr lang="en-US" smtClean="0"/>
              <a:t>22</a:t>
            </a:fld>
            <a:endParaRPr lang="en-US"/>
          </a:p>
        </p:txBody>
      </p:sp>
    </p:spTree>
    <p:extLst>
      <p:ext uri="{BB962C8B-B14F-4D97-AF65-F5344CB8AC3E}">
        <p14:creationId xmlns:p14="http://schemas.microsoft.com/office/powerpoint/2010/main" val="690331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Collective Collection is emerging from the reconfiguration of library cooperation – where libraries see their collection as part of a system-wide collection – within a consortium, a region, a country – and they collaborate to manage their collections as a Collective Collection. Typically, we have seen these types of collaborations emerge around print collections – with shared cataloguing, shared ILL, shared agreements for retention and preservation of last resort copies. With regards to Open Content, we are seeing increased interest in collaboration around digitized collections: collaboratively deciding what to digitize - based on what others have digitized too avoid duplication of effort – and sharing the effort of maintaining open collections. </a:t>
            </a:r>
            <a:r>
              <a:rPr lang="en-US" dirty="0" err="1"/>
              <a:t>HathiTrust</a:t>
            </a:r>
            <a:r>
              <a:rPr lang="en-US" dirty="0"/>
              <a:t> is a good illustration of this.</a:t>
            </a:r>
          </a:p>
        </p:txBody>
      </p:sp>
      <p:sp>
        <p:nvSpPr>
          <p:cNvPr id="4" name="Slide Number Placeholder 3"/>
          <p:cNvSpPr>
            <a:spLocks noGrp="1"/>
          </p:cNvSpPr>
          <p:nvPr>
            <p:ph type="sldNum" sz="quarter" idx="5"/>
          </p:nvPr>
        </p:nvSpPr>
        <p:spPr/>
        <p:txBody>
          <a:bodyPr/>
          <a:lstStyle/>
          <a:p>
            <a:fld id="{002ECA47-AC66-4269-BE81-11504EA8273C}" type="slidenum">
              <a:rPr lang="en-US" smtClean="0"/>
              <a:t>23</a:t>
            </a:fld>
            <a:endParaRPr lang="en-US"/>
          </a:p>
        </p:txBody>
      </p:sp>
    </p:spTree>
    <p:extLst>
      <p:ext uri="{BB962C8B-B14F-4D97-AF65-F5344CB8AC3E}">
        <p14:creationId xmlns:p14="http://schemas.microsoft.com/office/powerpoint/2010/main" val="1779933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the 14 Open Content activity categories to the Collective Collection concept, I will focus on these three activities relating to digitized collections:</a:t>
            </a:r>
          </a:p>
          <a:p>
            <a:pPr marL="228600" indent="-228600">
              <a:buAutoNum type="arabicPeriod"/>
            </a:pPr>
            <a:r>
              <a:rPr lang="en-US" dirty="0"/>
              <a:t>Maintaining and operating a Digital Library system</a:t>
            </a:r>
          </a:p>
          <a:p>
            <a:pPr marL="228600" indent="-228600">
              <a:buAutoNum type="arabicPeriod"/>
            </a:pPr>
            <a:r>
              <a:rPr lang="en-US" dirty="0"/>
              <a:t>Digitizing collections and making them online accessible, free from rights restrictions</a:t>
            </a:r>
          </a:p>
          <a:p>
            <a:pPr marL="228600" indent="-228600">
              <a:buAutoNum type="arabicPeriod"/>
            </a:pPr>
            <a:r>
              <a:rPr lang="en-US" dirty="0"/>
              <a:t>Making these open collections reusable for digital scholarship by use of advanced technologies that allow deep-interactions with the Open Content</a:t>
            </a:r>
          </a:p>
          <a:p>
            <a:pPr marL="0" indent="0">
              <a:buNone/>
            </a:pPr>
            <a:r>
              <a:rPr lang="en-US" dirty="0"/>
              <a:t>You will notice that the 3 activity types are listed in order of maturity.</a:t>
            </a:r>
          </a:p>
        </p:txBody>
      </p:sp>
      <p:sp>
        <p:nvSpPr>
          <p:cNvPr id="4" name="Slide Number Placeholder 3"/>
          <p:cNvSpPr>
            <a:spLocks noGrp="1"/>
          </p:cNvSpPr>
          <p:nvPr>
            <p:ph type="sldNum" sz="quarter" idx="5"/>
          </p:nvPr>
        </p:nvSpPr>
        <p:spPr/>
        <p:txBody>
          <a:bodyPr/>
          <a:lstStyle/>
          <a:p>
            <a:fld id="{EB2EA14B-F023-4180-878B-6F81538456FB}" type="slidenum">
              <a:rPr lang="en-US" smtClean="0"/>
              <a:t>24</a:t>
            </a:fld>
            <a:endParaRPr lang="en-US"/>
          </a:p>
        </p:txBody>
      </p:sp>
    </p:spTree>
    <p:extLst>
      <p:ext uri="{BB962C8B-B14F-4D97-AF65-F5344CB8AC3E}">
        <p14:creationId xmlns:p14="http://schemas.microsoft.com/office/powerpoint/2010/main" val="4181477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activities like Digitizing and Digital Libraries have been around for more than 3 years, whilst deep-interactions with the content is a relative newcomer. As you can see, the more mature services also have more stable sources of income, with budget line items and/or FTE staff allocations and they are considered to be very successful by 30% or more of the respondents – which is a high score and based on measured success indicators.</a:t>
            </a:r>
          </a:p>
          <a:p>
            <a:r>
              <a:rPr lang="en-US" dirty="0"/>
              <a:t>Deep-interactions with Open Content is, unsurprisingly, not yet considered as successful and is less well resourced – but, it is a category that 18% of the respondents plan to invest in – which is relatively high – and 59% want to accelerate the impact, which is also high.</a:t>
            </a:r>
          </a:p>
        </p:txBody>
      </p:sp>
      <p:sp>
        <p:nvSpPr>
          <p:cNvPr id="4" name="Slide Number Placeholder 3"/>
          <p:cNvSpPr>
            <a:spLocks noGrp="1"/>
          </p:cNvSpPr>
          <p:nvPr>
            <p:ph type="sldNum" sz="quarter" idx="5"/>
          </p:nvPr>
        </p:nvSpPr>
        <p:spPr/>
        <p:txBody>
          <a:bodyPr/>
          <a:lstStyle/>
          <a:p>
            <a:fld id="{EB2EA14B-F023-4180-878B-6F81538456FB}" type="slidenum">
              <a:rPr lang="en-US" smtClean="0"/>
              <a:t>25</a:t>
            </a:fld>
            <a:endParaRPr lang="en-US"/>
          </a:p>
        </p:txBody>
      </p:sp>
    </p:spTree>
    <p:extLst>
      <p:ext uri="{BB962C8B-B14F-4D97-AF65-F5344CB8AC3E}">
        <p14:creationId xmlns:p14="http://schemas.microsoft.com/office/powerpoint/2010/main" val="366557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Digitizing print collections and making them available as open collections in a digital library is a set of activities in which respondents indicate they are deeply-invested: it is well-resourced, mature, very successful and respondents want to accelerate the impact.</a:t>
            </a:r>
          </a:p>
          <a:p>
            <a:r>
              <a:rPr lang="en-US" dirty="0"/>
              <a:t>Deep-interactions with the open content of digitized collections is top-op-mind: relatively new, not yet very successful but respondents clearly indicate they see the potential for accelerating impact in this direction.</a:t>
            </a:r>
          </a:p>
          <a:p>
            <a:r>
              <a:rPr lang="en-US" dirty="0"/>
              <a:t>The Open Content activities relating to the collective collection are also, according to the respondents, relatively more suitable for collaboration at a scale beyond the institutional and local scale: with Digital Libraries most frequently noted as an activity most suitable for a </a:t>
            </a:r>
            <a:r>
              <a:rPr lang="en-US" dirty="0" err="1"/>
              <a:t>consortial</a:t>
            </a:r>
            <a:r>
              <a:rPr lang="en-US" dirty="0"/>
              <a:t>/national or global scale.</a:t>
            </a:r>
          </a:p>
        </p:txBody>
      </p:sp>
      <p:sp>
        <p:nvSpPr>
          <p:cNvPr id="4" name="Slide Number Placeholder 3"/>
          <p:cNvSpPr>
            <a:spLocks noGrp="1"/>
          </p:cNvSpPr>
          <p:nvPr>
            <p:ph type="sldNum" sz="quarter" idx="5"/>
          </p:nvPr>
        </p:nvSpPr>
        <p:spPr/>
        <p:txBody>
          <a:bodyPr/>
          <a:lstStyle/>
          <a:p>
            <a:fld id="{EB2EA14B-F023-4180-878B-6F81538456FB}" type="slidenum">
              <a:rPr lang="en-US" smtClean="0"/>
              <a:t>26</a:t>
            </a:fld>
            <a:endParaRPr lang="en-US"/>
          </a:p>
        </p:txBody>
      </p:sp>
    </p:spTree>
    <p:extLst>
      <p:ext uri="{BB962C8B-B14F-4D97-AF65-F5344CB8AC3E}">
        <p14:creationId xmlns:p14="http://schemas.microsoft.com/office/powerpoint/2010/main" val="1384185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Inside-out Collection is emerging from the reconfiguration of academic research itself – and it is an area where libraries take up new roles to support the creation, curation, and discovery of institutional outputs. These are Research Support activities centered around research outputs such as publications, research data, software, tools, etc. and they also include Research Information Management (RIM) activities centered around the management and analytics of these outputs. With regards to Open Content, we see that libraries’ involvement tends to emphasize support of Open Access practices, with institutional repositories as early examples of library efforts to collect pre-prints of research outputs.</a:t>
            </a:r>
          </a:p>
        </p:txBody>
      </p:sp>
      <p:sp>
        <p:nvSpPr>
          <p:cNvPr id="4" name="Slide Number Placeholder 3"/>
          <p:cNvSpPr>
            <a:spLocks noGrp="1"/>
          </p:cNvSpPr>
          <p:nvPr>
            <p:ph type="sldNum" sz="quarter" idx="5"/>
          </p:nvPr>
        </p:nvSpPr>
        <p:spPr/>
        <p:txBody>
          <a:bodyPr/>
          <a:lstStyle/>
          <a:p>
            <a:fld id="{002ECA47-AC66-4269-BE81-11504EA8273C}" type="slidenum">
              <a:rPr lang="en-US" smtClean="0"/>
              <a:t>27</a:t>
            </a:fld>
            <a:endParaRPr lang="en-US"/>
          </a:p>
        </p:txBody>
      </p:sp>
    </p:spTree>
    <p:extLst>
      <p:ext uri="{BB962C8B-B14F-4D97-AF65-F5344CB8AC3E}">
        <p14:creationId xmlns:p14="http://schemas.microsoft.com/office/powerpoint/2010/main" val="881663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Mapping the 14 Open Content activity categories to the Inside-out Collection concept, I will focus on these five activities relating to research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Institutional repository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Supporting authors/producers of Open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Publishing Open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Bibliometrics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Data services/RDM</a:t>
            </a:r>
          </a:p>
          <a:p>
            <a:r>
              <a:rPr lang="en-US" dirty="0"/>
              <a:t>Again, these activities are listed here in order of maturity.</a:t>
            </a:r>
          </a:p>
        </p:txBody>
      </p:sp>
      <p:sp>
        <p:nvSpPr>
          <p:cNvPr id="4" name="Slide Number Placeholder 3"/>
          <p:cNvSpPr>
            <a:spLocks noGrp="1"/>
          </p:cNvSpPr>
          <p:nvPr>
            <p:ph type="sldNum" sz="quarter" idx="5"/>
          </p:nvPr>
        </p:nvSpPr>
        <p:spPr/>
        <p:txBody>
          <a:bodyPr/>
          <a:lstStyle/>
          <a:p>
            <a:fld id="{EB2EA14B-F023-4180-878B-6F81538456FB}" type="slidenum">
              <a:rPr lang="en-US" smtClean="0"/>
              <a:t>28</a:t>
            </a:fld>
            <a:endParaRPr lang="en-US"/>
          </a:p>
        </p:txBody>
      </p:sp>
    </p:spTree>
    <p:extLst>
      <p:ext uri="{BB962C8B-B14F-4D97-AF65-F5344CB8AC3E}">
        <p14:creationId xmlns:p14="http://schemas.microsoft.com/office/powerpoint/2010/main" val="1936061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are the only category for which more than 50% of the respondents indicate they have a budget line item and 40% indicate they have dedicated staff – so in that sense, it is the most resourced OC activity: it is most assured of money, personnel and materials, that it needs to function properly.</a:t>
            </a:r>
          </a:p>
          <a:p>
            <a:r>
              <a:rPr lang="en-US" b="0" dirty="0"/>
              <a:t>Supporting authors with OA-publishing and licenses, etc. and teachers with OER: is not so well resourced, but an activity which 63% of respondents engage in and would like to accelerate. </a:t>
            </a:r>
          </a:p>
          <a:p>
            <a:r>
              <a:rPr lang="en-US" dirty="0"/>
              <a:t>Publishing is relatively well-resourced and successful and an activity which more than 57% want to accelerate.</a:t>
            </a:r>
          </a:p>
          <a:p>
            <a:r>
              <a:rPr lang="en-US" dirty="0"/>
              <a:t>Bibliometrics does not stand out in the comparison and enjoys a relatively high FTE staff allocation.</a:t>
            </a:r>
          </a:p>
          <a:p>
            <a:r>
              <a:rPr lang="en-US" dirty="0"/>
              <a:t>Although respondents report that data services/RDM have relatively not been that successful yet, this activity is well resourced and 77% of the respondents want to accelerate its impact – that is significantly high.</a:t>
            </a:r>
          </a:p>
        </p:txBody>
      </p:sp>
      <p:sp>
        <p:nvSpPr>
          <p:cNvPr id="4" name="Slide Number Placeholder 3"/>
          <p:cNvSpPr>
            <a:spLocks noGrp="1"/>
          </p:cNvSpPr>
          <p:nvPr>
            <p:ph type="sldNum" sz="quarter" idx="5"/>
          </p:nvPr>
        </p:nvSpPr>
        <p:spPr/>
        <p:txBody>
          <a:bodyPr/>
          <a:lstStyle/>
          <a:p>
            <a:fld id="{002ECA47-AC66-4269-BE81-11504EA8273C}" type="slidenum">
              <a:rPr lang="en-US" smtClean="0"/>
              <a:t>29</a:t>
            </a:fld>
            <a:endParaRPr lang="en-US"/>
          </a:p>
        </p:txBody>
      </p:sp>
    </p:spTree>
    <p:extLst>
      <p:ext uri="{BB962C8B-B14F-4D97-AF65-F5344CB8AC3E}">
        <p14:creationId xmlns:p14="http://schemas.microsoft.com/office/powerpoint/2010/main" val="78801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4113" y="1500188"/>
            <a:ext cx="7207250" cy="4054475"/>
          </a:xfrm>
          <a:prstGeom prst="rect">
            <a:avLst/>
          </a:prstGeom>
        </p:spPr>
      </p:sp>
      <p:sp>
        <p:nvSpPr>
          <p:cNvPr id="3" name="Notes Placeholder 2"/>
          <p:cNvSpPr>
            <a:spLocks noGrp="1"/>
          </p:cNvSpPr>
          <p:nvPr>
            <p:ph type="body" idx="1"/>
          </p:nvPr>
        </p:nvSpPr>
        <p:spPr>
          <a:xfrm>
            <a:off x="1268362" y="5777913"/>
            <a:ext cx="10146905" cy="4727377"/>
          </a:xfrm>
          <a:prstGeom prst="rect">
            <a:avLst/>
          </a:prstGeom>
        </p:spPr>
        <p:txBody>
          <a:bodyPr/>
          <a:lstStyle/>
          <a:p>
            <a:r>
              <a:rPr lang="en-US" dirty="0">
                <a:cs typeface="Calibri"/>
              </a:rPr>
              <a:t>Indeed, it was OCLC’s Regional Council for Europe, the Middle East and Africa that encouraged us in 2017 to identify topics of interest from this region and include them in our Research Agenda. Open Access was one of these topics. And it was the Global Council which expressed interest, last year, in exploring the impact and use of Open Access in libraries. This illustrates nicely how the OCLC cooperative influences and guides our work at OCLC Research.</a:t>
            </a:r>
          </a:p>
          <a:p>
            <a:r>
              <a:rPr lang="en-US" dirty="0">
                <a:cs typeface="Calibri"/>
              </a:rPr>
              <a:t>OCLC is member-governed. Its 18,000 member libraries worldwide elect 48 delegates to OCLC's Global Council, who in turn elect six members of the 15-member OCLC Board of Trustees. </a:t>
            </a:r>
          </a:p>
          <a:p>
            <a:r>
              <a:rPr lang="en-US" i="1" dirty="0">
                <a:cs typeface="Calibri"/>
              </a:rPr>
              <a:t>[Figures current as of 3/11/19]</a:t>
            </a:r>
            <a:endParaRPr lang="en-US" dirty="0">
              <a:cs typeface="Calibri"/>
            </a:endParaRPr>
          </a:p>
        </p:txBody>
      </p:sp>
      <p:sp>
        <p:nvSpPr>
          <p:cNvPr id="4" name="Slide Number Placeholder 3"/>
          <p:cNvSpPr>
            <a:spLocks noGrp="1"/>
          </p:cNvSpPr>
          <p:nvPr>
            <p:ph type="sldNum" sz="quarter" idx="10"/>
          </p:nvPr>
        </p:nvSpPr>
        <p:spPr>
          <a:xfrm>
            <a:off x="7185200" y="11402963"/>
            <a:ext cx="5496239" cy="603081"/>
          </a:xfrm>
          <a:prstGeom prst="rect">
            <a:avLst/>
          </a:prstGeom>
        </p:spPr>
        <p:txBody>
          <a:bodyPr/>
          <a:lstStyle/>
          <a:p>
            <a:fld id="{C1E2F63F-4F53-43AD-BF4E-943A34CC6B7C}" type="slidenum">
              <a:rPr lang="en-US" smtClean="0"/>
              <a:t>3</a:t>
            </a:fld>
            <a:endParaRPr lang="en-US"/>
          </a:p>
        </p:txBody>
      </p:sp>
    </p:spTree>
    <p:extLst>
      <p:ext uri="{BB962C8B-B14F-4D97-AF65-F5344CB8AC3E}">
        <p14:creationId xmlns:p14="http://schemas.microsoft.com/office/powerpoint/2010/main" val="2151974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recap for the Open Content activities relating to the Inside-out Collection:</a:t>
            </a:r>
          </a:p>
          <a:p>
            <a:r>
              <a:rPr lang="en-US" dirty="0"/>
              <a:t>1. Institutional repository: most resourced, most successful </a:t>
            </a:r>
          </a:p>
          <a:p>
            <a:r>
              <a:rPr lang="en-US" dirty="0"/>
              <a:t>2. Support authors/producers: less-well resourced, accelerate (63%)</a:t>
            </a:r>
          </a:p>
          <a:p>
            <a:r>
              <a:rPr lang="en-US" dirty="0"/>
              <a:t>3. Publish open content: well-resourced, successful </a:t>
            </a:r>
          </a:p>
          <a:p>
            <a:r>
              <a:rPr lang="en-US" dirty="0"/>
              <a:t>4. Bibliometrics: average</a:t>
            </a:r>
          </a:p>
          <a:p>
            <a:r>
              <a:rPr lang="en-US" dirty="0"/>
              <a:t>5. Data services/RDM: least mature and less-successful, BUT well-resourced and significantly higher score for acceleration (77%) </a:t>
            </a:r>
          </a:p>
          <a:p>
            <a:r>
              <a:rPr lang="en-US" dirty="0"/>
              <a:t>All in all respondents indicate they are investing in the inside out collection, not only currently but they intend to continue doing so in the future and accelerate all their OC-related activities in this area.</a:t>
            </a:r>
          </a:p>
          <a:p>
            <a:endParaRPr lang="en-US" dirty="0"/>
          </a:p>
        </p:txBody>
      </p:sp>
      <p:sp>
        <p:nvSpPr>
          <p:cNvPr id="4" name="Slide Number Placeholder 3"/>
          <p:cNvSpPr>
            <a:spLocks noGrp="1"/>
          </p:cNvSpPr>
          <p:nvPr>
            <p:ph type="sldNum" sz="quarter" idx="5"/>
          </p:nvPr>
        </p:nvSpPr>
        <p:spPr/>
        <p:txBody>
          <a:bodyPr/>
          <a:lstStyle/>
          <a:p>
            <a:fld id="{EB2EA14B-F023-4180-878B-6F81538456FB}" type="slidenum">
              <a:rPr lang="en-US" smtClean="0"/>
              <a:t>30</a:t>
            </a:fld>
            <a:endParaRPr lang="en-US"/>
          </a:p>
        </p:txBody>
      </p:sp>
    </p:spTree>
    <p:extLst>
      <p:ext uri="{BB962C8B-B14F-4D97-AF65-F5344CB8AC3E}">
        <p14:creationId xmlns:p14="http://schemas.microsoft.com/office/powerpoint/2010/main" val="3539555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the Facilitated Collection. This Collection type is emerging from the reconfiguration of the information space, where we see new OA-tools and popular services emerge – like ResearchGate, Academia.eu and </a:t>
            </a:r>
            <a:r>
              <a:rPr lang="en-US" dirty="0" err="1"/>
              <a:t>GoogleScholar</a:t>
            </a:r>
            <a:r>
              <a:rPr lang="en-US" dirty="0"/>
              <a:t> – that facilitate free access to scientific content. In this space, libraries are also players that facilitate access to free external resources and their services are increasingly competing with the ones offered by the new players. As Lorcan Dempsey has pointed out in his LIBER article: Discovery often happens elsewhere, often far beyond the own collection – there is no longer a 1-to-1 relation between the library collection and discovery – and for libraries, making greater investment in discoverability and meeting user needs becomes much more important.</a:t>
            </a:r>
          </a:p>
        </p:txBody>
      </p:sp>
      <p:sp>
        <p:nvSpPr>
          <p:cNvPr id="4" name="Slide Number Placeholder 3"/>
          <p:cNvSpPr>
            <a:spLocks noGrp="1"/>
          </p:cNvSpPr>
          <p:nvPr>
            <p:ph type="sldNum" sz="quarter" idx="5"/>
          </p:nvPr>
        </p:nvSpPr>
        <p:spPr/>
        <p:txBody>
          <a:bodyPr/>
          <a:lstStyle/>
          <a:p>
            <a:fld id="{002ECA47-AC66-4269-BE81-11504EA8273C}" type="slidenum">
              <a:rPr lang="en-US" smtClean="0"/>
              <a:t>31</a:t>
            </a:fld>
            <a:endParaRPr lang="en-US"/>
          </a:p>
        </p:txBody>
      </p:sp>
    </p:spTree>
    <p:extLst>
      <p:ext uri="{BB962C8B-B14F-4D97-AF65-F5344CB8AC3E}">
        <p14:creationId xmlns:p14="http://schemas.microsoft.com/office/powerpoint/2010/main" val="473372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mapping the 14 Open Content activity categories to the Facilitated Collection concept, I will focus on these three activities relating to promoting and making external Open Content discoverable:</a:t>
            </a:r>
          </a:p>
          <a:p>
            <a:r>
              <a:rPr lang="en-US" dirty="0"/>
              <a:t>1. Supporting users and helping them to find, evaluate and use Open Content</a:t>
            </a:r>
          </a:p>
          <a:p>
            <a:r>
              <a:rPr lang="en-US" dirty="0"/>
              <a:t>2. Selecting Open Content NOT managed by my library – this is a selection of the external collection and including it in the library catalogue or Discovery service or pointing to it in </a:t>
            </a:r>
            <a:r>
              <a:rPr lang="en-US" dirty="0" err="1"/>
              <a:t>LibGuides</a:t>
            </a:r>
            <a:endParaRPr lang="en-US" dirty="0"/>
          </a:p>
          <a:p>
            <a:r>
              <a:rPr lang="en-US" dirty="0"/>
              <a:t>3. Promoting the discovery of OC – this is about privileging Open Content in Discovery and Fulfillment.</a:t>
            </a:r>
          </a:p>
          <a:p>
            <a:r>
              <a:rPr lang="en-US" dirty="0"/>
              <a:t>In order of maturity, supporting users with Open Content comes first.</a:t>
            </a:r>
          </a:p>
        </p:txBody>
      </p:sp>
      <p:sp>
        <p:nvSpPr>
          <p:cNvPr id="4" name="Slide Number Placeholder 3"/>
          <p:cNvSpPr>
            <a:spLocks noGrp="1"/>
          </p:cNvSpPr>
          <p:nvPr>
            <p:ph type="sldNum" sz="quarter" idx="5"/>
          </p:nvPr>
        </p:nvSpPr>
        <p:spPr/>
        <p:txBody>
          <a:bodyPr/>
          <a:lstStyle/>
          <a:p>
            <a:fld id="{EB2EA14B-F023-4180-878B-6F81538456FB}" type="slidenum">
              <a:rPr lang="en-US" smtClean="0"/>
              <a:t>32</a:t>
            </a:fld>
            <a:endParaRPr lang="en-US"/>
          </a:p>
        </p:txBody>
      </p:sp>
    </p:spTree>
    <p:extLst>
      <p:ext uri="{BB962C8B-B14F-4D97-AF65-F5344CB8AC3E}">
        <p14:creationId xmlns:p14="http://schemas.microsoft.com/office/powerpoint/2010/main" val="1488417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most striking about this slide, is that regarding both activities: 1) Selecting Open Content NOT managed by my library and 2) Promoting the discovery of Open Content, 36% of the respondents engaged in those activities indicate that they have no source of investment – and if we add up the “No source of investment” option and the “Not sure” option, the percentage increases to around 50%. This is the highest score for all the 14 Open Content activity categories!</a:t>
            </a:r>
          </a:p>
          <a:p>
            <a:r>
              <a:rPr lang="en-US" dirty="0"/>
              <a:t>In addition, both activities score relatively low on successfulness.</a:t>
            </a:r>
          </a:p>
          <a:p>
            <a:r>
              <a:rPr lang="en-US" dirty="0"/>
              <a:t>However, when asked if they would like to accelerate the impact of these two activities, the first one scored lowest of all categories and across all regions (with 39%) whilst the second one scored quite high, with a comfortable 61%.</a:t>
            </a:r>
          </a:p>
        </p:txBody>
      </p:sp>
      <p:sp>
        <p:nvSpPr>
          <p:cNvPr id="4" name="Slide Number Placeholder 3"/>
          <p:cNvSpPr>
            <a:spLocks noGrp="1"/>
          </p:cNvSpPr>
          <p:nvPr>
            <p:ph type="sldNum" sz="quarter" idx="5"/>
          </p:nvPr>
        </p:nvSpPr>
        <p:spPr/>
        <p:txBody>
          <a:bodyPr/>
          <a:lstStyle/>
          <a:p>
            <a:fld id="{EB2EA14B-F023-4180-878B-6F81538456FB}" type="slidenum">
              <a:rPr lang="en-US" smtClean="0"/>
              <a:t>33</a:t>
            </a:fld>
            <a:endParaRPr lang="en-US"/>
          </a:p>
        </p:txBody>
      </p:sp>
    </p:spTree>
    <p:extLst>
      <p:ext uri="{BB962C8B-B14F-4D97-AF65-F5344CB8AC3E}">
        <p14:creationId xmlns:p14="http://schemas.microsoft.com/office/powerpoint/2010/main" val="80518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compare (1) Supporting users/consumers of Open Content with (2) Supporting authors/producers of Open Content, we can see that supporting consumers is somewhat second-best compared to supporting producers. It scores lower on investment, successfulness, comfort level on impact and the need to accelerate.</a:t>
            </a:r>
          </a:p>
          <a:p>
            <a:r>
              <a:rPr lang="en-US" dirty="0"/>
              <a:t>We have already seen that Selecting Open Content not managed by my library scores lowest in many respects and Promoting the discovery of Open Content scores equally low - yet, 61% want to accelerate the latter.</a:t>
            </a:r>
          </a:p>
          <a:p>
            <a:r>
              <a:rPr lang="en-US" dirty="0"/>
              <a:t>So all in all respondents indicate that the Open Content activities around the Facilitated Collection are less successful and less well resourced and they do not consider these activities as-suitable for acceleration as those around the Inside out Collection or the Collective Collection. </a:t>
            </a:r>
          </a:p>
        </p:txBody>
      </p:sp>
      <p:sp>
        <p:nvSpPr>
          <p:cNvPr id="4" name="Slide Number Placeholder 3"/>
          <p:cNvSpPr>
            <a:spLocks noGrp="1"/>
          </p:cNvSpPr>
          <p:nvPr>
            <p:ph type="sldNum" sz="quarter" idx="5"/>
          </p:nvPr>
        </p:nvSpPr>
        <p:spPr/>
        <p:txBody>
          <a:bodyPr/>
          <a:lstStyle/>
          <a:p>
            <a:fld id="{EB2EA14B-F023-4180-878B-6F81538456FB}" type="slidenum">
              <a:rPr lang="en-US" smtClean="0"/>
              <a:t>34</a:t>
            </a:fld>
            <a:endParaRPr lang="en-US"/>
          </a:p>
        </p:txBody>
      </p:sp>
    </p:spTree>
    <p:extLst>
      <p:ext uri="{BB962C8B-B14F-4D97-AF65-F5344CB8AC3E}">
        <p14:creationId xmlns:p14="http://schemas.microsoft.com/office/powerpoint/2010/main" val="4073460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the survey is telling us that libraries are mostly invested in Open Content activities relating to Inside out collection (IRs, Data Services, Publishing) and those relating to the collective collection (Digital Libraries and Digitizing) BUT …</a:t>
            </a:r>
          </a:p>
          <a:p>
            <a:endParaRPr lang="en-US" dirty="0"/>
          </a:p>
        </p:txBody>
      </p:sp>
      <p:sp>
        <p:nvSpPr>
          <p:cNvPr id="4" name="Slide Number Placeholder 3"/>
          <p:cNvSpPr>
            <a:spLocks noGrp="1"/>
          </p:cNvSpPr>
          <p:nvPr>
            <p:ph type="sldNum" sz="quarter" idx="5"/>
          </p:nvPr>
        </p:nvSpPr>
        <p:spPr/>
        <p:txBody>
          <a:bodyPr/>
          <a:lstStyle/>
          <a:p>
            <a:pPr defTabSz="465887">
              <a:defRPr/>
            </a:pPr>
            <a:fld id="{EB2EA14B-F023-4180-878B-6F81538456FB}" type="slidenum">
              <a:rPr lang="en-US">
                <a:solidFill>
                  <a:prstClr val="black"/>
                </a:solidFill>
                <a:latin typeface="Calibri" panose="020F0502020204030204"/>
              </a:rPr>
              <a:pPr defTabSz="465887">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3925969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Open Content activities relating to the Facilitated Collection seem to be suffering from lack of resources, unclear funding and priorities. So there is a gap here that seems to suggest that facilitating access to Open Content NOT managed by the library is less important, less-top-of-mind to University &amp; Research Libraries, as a group.</a:t>
            </a:r>
          </a:p>
          <a:p>
            <a:r>
              <a:rPr lang="en-US" dirty="0"/>
              <a:t>However, we all know that just because something is Open Access doesn’t mean it is accessible. Think of all the different OA- and free versions of papers available on the Web, and the difficulties for users to chose from and to understand the differences. Think of the pay-walled infrastructures and services, those requiring authorization and blocking 1-click access to Open Content. All examples of serious barriers to open access. We are seeing researchers and students increasingly turning to alternative sources, shadow libraries – like </a:t>
            </a:r>
            <a:r>
              <a:rPr lang="en-US" dirty="0" err="1"/>
              <a:t>SciHub</a:t>
            </a:r>
            <a:r>
              <a:rPr lang="en-US" dirty="0"/>
              <a:t> -, where access is more convenient and effective. </a:t>
            </a:r>
          </a:p>
        </p:txBody>
      </p:sp>
      <p:sp>
        <p:nvSpPr>
          <p:cNvPr id="4" name="Slide Number Placeholder 3"/>
          <p:cNvSpPr>
            <a:spLocks noGrp="1"/>
          </p:cNvSpPr>
          <p:nvPr>
            <p:ph type="sldNum" sz="quarter" idx="5"/>
          </p:nvPr>
        </p:nvSpPr>
        <p:spPr/>
        <p:txBody>
          <a:bodyPr/>
          <a:lstStyle/>
          <a:p>
            <a:pPr defTabSz="465887">
              <a:defRPr/>
            </a:pPr>
            <a:fld id="{EB2EA14B-F023-4180-878B-6F81538456FB}" type="slidenum">
              <a:rPr lang="en-US">
                <a:solidFill>
                  <a:prstClr val="black"/>
                </a:solidFill>
                <a:latin typeface="Calibri" panose="020F0502020204030204"/>
              </a:rPr>
              <a:pPr defTabSz="46588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654791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while we thought that the Facilitated Collection might be the next trend in research libraries, the survey data does not support this assumption.</a:t>
            </a:r>
          </a:p>
          <a:p>
            <a:r>
              <a:rPr lang="en-US" dirty="0"/>
              <a:t>Although there is nice anecdotal evidence: this slide shows an example highlighted by Lorcan Dempsey in a blog on the Facilitated Collection. He looks at how the University of California, having terminated its contract with Elsevier Science Publisher, is supporting its community for alternate access to content published in Elsevier Journals. The University of California gives guidance by supporting users to find OA resources with the use of OA Button and </a:t>
            </a:r>
            <a:r>
              <a:rPr lang="en-US" dirty="0" err="1"/>
              <a:t>Unpaywall</a:t>
            </a:r>
            <a:r>
              <a:rPr lang="en-US" dirty="0"/>
              <a:t>, pointing them to various pre-print archives or article supply via ILL, or contacting authors directly via scholarly networking sites such as ResearchGate. And this might become a new trend, as more libraries cancel their big deals with publishers…</a:t>
            </a:r>
          </a:p>
          <a:p>
            <a:endParaRPr lang="en-US" dirty="0"/>
          </a:p>
        </p:txBody>
      </p:sp>
      <p:sp>
        <p:nvSpPr>
          <p:cNvPr id="4" name="Slide Number Placeholder 3"/>
          <p:cNvSpPr>
            <a:spLocks noGrp="1"/>
          </p:cNvSpPr>
          <p:nvPr>
            <p:ph type="sldNum" sz="quarter" idx="5"/>
          </p:nvPr>
        </p:nvSpPr>
        <p:spPr/>
        <p:txBody>
          <a:bodyPr/>
          <a:lstStyle/>
          <a:p>
            <a:fld id="{EB2EA14B-F023-4180-878B-6F81538456FB}" type="slidenum">
              <a:rPr lang="en-US" smtClean="0"/>
              <a:t>37</a:t>
            </a:fld>
            <a:endParaRPr lang="en-US"/>
          </a:p>
        </p:txBody>
      </p:sp>
    </p:spTree>
    <p:extLst>
      <p:ext uri="{BB962C8B-B14F-4D97-AF65-F5344CB8AC3E}">
        <p14:creationId xmlns:p14="http://schemas.microsoft.com/office/powerpoint/2010/main" val="4218082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but for now, this is not what the survey data is telling us … and we need to grow a better understanding of the forces at play that make Research Libraries respond the way they do. That is why I have been looking more closely at the Shift to Open trend.</a:t>
            </a:r>
          </a:p>
        </p:txBody>
      </p:sp>
      <p:sp>
        <p:nvSpPr>
          <p:cNvPr id="4" name="Slide Number Placeholder 3"/>
          <p:cNvSpPr>
            <a:spLocks noGrp="1"/>
          </p:cNvSpPr>
          <p:nvPr>
            <p:ph type="sldNum" sz="quarter" idx="5"/>
          </p:nvPr>
        </p:nvSpPr>
        <p:spPr/>
        <p:txBody>
          <a:bodyPr/>
          <a:lstStyle/>
          <a:p>
            <a:fld id="{EB2EA14B-F023-4180-878B-6F81538456FB}" type="slidenum">
              <a:rPr lang="en-US" smtClean="0"/>
              <a:t>38</a:t>
            </a:fld>
            <a:endParaRPr lang="en-US"/>
          </a:p>
        </p:txBody>
      </p:sp>
    </p:spTree>
    <p:extLst>
      <p:ext uri="{BB962C8B-B14F-4D97-AF65-F5344CB8AC3E}">
        <p14:creationId xmlns:p14="http://schemas.microsoft.com/office/powerpoint/2010/main" val="454716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Shift to Open is a trend that has accelerated the Open Access movement and many of the other Open movements – since the beginning of this century and it is affecting the public sector and the academic sector most. It emphasizes Openness and Reusability and it is this prioritization of Openness over Access that makes the Shift to Open an interesting trend to explore more in depth.</a:t>
            </a:r>
          </a:p>
        </p:txBody>
      </p:sp>
      <p:sp>
        <p:nvSpPr>
          <p:cNvPr id="4" name="Slide Number Placeholder 3"/>
          <p:cNvSpPr>
            <a:spLocks noGrp="1"/>
          </p:cNvSpPr>
          <p:nvPr>
            <p:ph type="sldNum" sz="quarter" idx="5"/>
          </p:nvPr>
        </p:nvSpPr>
        <p:spPr/>
        <p:txBody>
          <a:bodyPr/>
          <a:lstStyle/>
          <a:p>
            <a:fld id="{002ECA47-AC66-4269-BE81-11504EA8273C}" type="slidenum">
              <a:rPr lang="en-US" smtClean="0"/>
              <a:t>39</a:t>
            </a:fld>
            <a:endParaRPr lang="en-US"/>
          </a:p>
        </p:txBody>
      </p:sp>
    </p:spTree>
    <p:extLst>
      <p:ext uri="{BB962C8B-B14F-4D97-AF65-F5344CB8AC3E}">
        <p14:creationId xmlns:p14="http://schemas.microsoft.com/office/powerpoint/2010/main" val="383363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Council appointed a Program Committee to lead the work on this topic and it was decided to conduct a global survey. </a:t>
            </a:r>
          </a:p>
          <a:p>
            <a:endParaRPr lang="en-US" dirty="0"/>
          </a:p>
        </p:txBody>
      </p:sp>
      <p:sp>
        <p:nvSpPr>
          <p:cNvPr id="4" name="Slide Number Placeholder 3"/>
          <p:cNvSpPr>
            <a:spLocks noGrp="1"/>
          </p:cNvSpPr>
          <p:nvPr>
            <p:ph type="sldNum" sz="quarter" idx="10"/>
          </p:nvPr>
        </p:nvSpPr>
        <p:spPr/>
        <p:txBody>
          <a:bodyPr/>
          <a:lstStyle/>
          <a:p>
            <a:pPr defTabSz="465887">
              <a:defRPr/>
            </a:pPr>
            <a:fld id="{A536CBE3-8CB3-48C2-9D94-D7CE01205D3D}" type="slidenum">
              <a:rPr lang="en-US">
                <a:solidFill>
                  <a:prstClr val="black"/>
                </a:solidFill>
              </a:rPr>
              <a:pPr defTabSz="465887">
                <a:defRPr/>
              </a:pPr>
              <a:t>4</a:t>
            </a:fld>
            <a:endParaRPr lang="en-US" dirty="0">
              <a:solidFill>
                <a:prstClr val="black"/>
              </a:solidFill>
            </a:endParaRPr>
          </a:p>
        </p:txBody>
      </p:sp>
    </p:spTree>
    <p:extLst>
      <p:ext uri="{BB962C8B-B14F-4D97-AF65-F5344CB8AC3E}">
        <p14:creationId xmlns:p14="http://schemas.microsoft.com/office/powerpoint/2010/main" val="111691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For example, the objective of the Open Government Data Initiatives is to “</a:t>
            </a:r>
            <a:r>
              <a:rPr lang="en-US" b="0" i="1" dirty="0"/>
              <a:t>unlock the data</a:t>
            </a:r>
            <a:r>
              <a:rPr lang="en-US" b="0" dirty="0"/>
              <a:t>” held by public institutions and to realize the potential of innovation and economic growth. The </a:t>
            </a:r>
            <a:r>
              <a:rPr lang="en-US" dirty="0"/>
              <a:t>OGD laws and policies require all non-sensitive government data to be made available in open and machine-readable formats by default. Policies have been promulgated worldwide, from Norway to Peru, and the effects are percolating down from central government to all the layers of the public sector – including public funded libraries. </a:t>
            </a:r>
          </a:p>
          <a:p>
            <a:pPr defTabSz="931774">
              <a:defRPr/>
            </a:pPr>
            <a:r>
              <a:rPr lang="en-US" dirty="0"/>
              <a:t>National libraries, have made their authority files and national bibliography data openly available for unrestricted reuse and this has had an impactful effect on them. The OGD-policies have also spurred cultural institutions on to make their digitized collections available in the public domain, as open collections – this is especially the case in Europe, where </a:t>
            </a:r>
            <a:r>
              <a:rPr lang="en-US" dirty="0" err="1"/>
              <a:t>Europeana</a:t>
            </a:r>
            <a:r>
              <a:rPr lang="en-US" dirty="0"/>
              <a:t> played an important catalyst role.</a:t>
            </a:r>
          </a:p>
          <a:p>
            <a:pPr defTabSz="931774">
              <a:defRPr/>
            </a:pPr>
            <a:r>
              <a:rPr lang="en-US" dirty="0"/>
              <a:t>So we have seen in the last decade or so, a significant shift within library land, from closed to open with the release of significant amounts of library metadata and collections.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40</a:t>
            </a:fld>
            <a:endParaRPr lang="en-US"/>
          </a:p>
        </p:txBody>
      </p:sp>
    </p:spTree>
    <p:extLst>
      <p:ext uri="{BB962C8B-B14F-4D97-AF65-F5344CB8AC3E}">
        <p14:creationId xmlns:p14="http://schemas.microsoft.com/office/powerpoint/2010/main" val="187629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Open Science likewise, the shift from closed to open data is being promoted by policies at all levels: institutional, national, regional, international.</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its broadest sense, open science is about the transition to open research practices, open scholarly communications and open participation in research. Essentially, it is about </a:t>
            </a:r>
            <a:r>
              <a:rPr lang="en-US" b="0" dirty="0"/>
              <a:t>reforming scientific practice and breaking down IP-barriers. </a:t>
            </a:r>
            <a:r>
              <a:rPr lang="en-US" dirty="0"/>
              <a:t>Like with OGD, it is about creating access to data/content that would otherwise be closed, and in doing so, dramatically lowering reuse costs. Here too, we have witnessed a significant shift within library land, from pay-to-read to pay-to-publish content and the release of significant amounts of research datasets.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41</a:t>
            </a:fld>
            <a:endParaRPr lang="en-US"/>
          </a:p>
        </p:txBody>
      </p:sp>
    </p:spTree>
    <p:extLst>
      <p:ext uri="{BB962C8B-B14F-4D97-AF65-F5344CB8AC3E}">
        <p14:creationId xmlns:p14="http://schemas.microsoft.com/office/powerpoint/2010/main" val="3709485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balancing act for research libraries in deciding how much of their attention and effort should go into supporting Open Practices in each of all the stages of the research process. As we can see from these RLP-survey findings from the past 2 years, many university libraries - in regions where open science policies are actively pursued - are turning their attention to Open Access Publishing, Research Data Management (RDM) and Supporting Digital Scholarship and Digital Humanities, all three of which they consider to be top priorities and most challenging or ripe for innovation.</a:t>
            </a:r>
          </a:p>
          <a:p>
            <a:r>
              <a:rPr lang="en-US" dirty="0"/>
              <a:t>We can see that some of these priorities are reflected in the Open Content activity categories considered ripe for acceleration, such as: Data Services/RDM and Deep-interactions with Open Content.</a:t>
            </a:r>
          </a:p>
        </p:txBody>
      </p:sp>
      <p:sp>
        <p:nvSpPr>
          <p:cNvPr id="4" name="Slide Number Placeholder 3"/>
          <p:cNvSpPr>
            <a:spLocks noGrp="1"/>
          </p:cNvSpPr>
          <p:nvPr>
            <p:ph type="sldNum" sz="quarter" idx="10"/>
          </p:nvPr>
        </p:nvSpPr>
        <p:spPr/>
        <p:txBody>
          <a:bodyPr/>
          <a:lstStyle/>
          <a:p>
            <a:pPr defTabSz="931774">
              <a:defRPr/>
            </a:pPr>
            <a:fld id="{876D454F-F7E1-45ED-8D21-ABD2C4F52783}" type="slidenum">
              <a:rPr lang="en-US">
                <a:solidFill>
                  <a:prstClr val="black"/>
                </a:solidFill>
                <a:latin typeface="Calibri" panose="020F0502020204030204"/>
              </a:rPr>
              <a:pPr defTabSz="931774">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2595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Shift to Open leads libraries to shift and refocus their strategic directions and activities. It also leads to the availability of much larger quantities of content being available as open content on the web. This necessarily affects library collections and services. So exploring the characteristics of the Shift to Open trend will help us understand better libraries choices and investment in Open Content. </a:t>
            </a:r>
          </a:p>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43</a:t>
            </a:fld>
            <a:endParaRPr lang="en-US"/>
          </a:p>
        </p:txBody>
      </p:sp>
    </p:spTree>
    <p:extLst>
      <p:ext uri="{BB962C8B-B14F-4D97-AF65-F5344CB8AC3E}">
        <p14:creationId xmlns:p14="http://schemas.microsoft.com/office/powerpoint/2010/main" val="2261085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timeline for the planned publications on this topic:</a:t>
            </a:r>
          </a:p>
          <a:p>
            <a:pPr marL="228600" indent="-228600">
              <a:buAutoNum type="arabicPeriod"/>
            </a:pPr>
            <a:r>
              <a:rPr lang="en-US" dirty="0"/>
              <a:t>A trend essay on the Shift to Open (end of this year)</a:t>
            </a:r>
          </a:p>
          <a:p>
            <a:pPr marL="228600" indent="-228600">
              <a:buAutoNum type="arabicPeriod"/>
            </a:pPr>
            <a:r>
              <a:rPr lang="en-US" dirty="0"/>
              <a:t>A Report on Open Content Support by Research Libraries – based on the survey findings – (beginning next year)</a:t>
            </a:r>
          </a:p>
          <a:p>
            <a:pPr marL="228600" indent="-228600">
              <a:buAutoNum type="arabicPeriod"/>
            </a:pPr>
            <a:r>
              <a:rPr lang="en-US" dirty="0"/>
              <a:t>The dataset of the survey results.</a:t>
            </a:r>
          </a:p>
          <a:p>
            <a:pPr marL="0" indent="0">
              <a:buNone/>
            </a:pPr>
            <a:r>
              <a:rPr lang="en-US" dirty="0"/>
              <a:t>Please follow the Hangingtogether.org blog of OCLC Research to learn more about the work we do on this topic.</a:t>
            </a:r>
          </a:p>
        </p:txBody>
      </p:sp>
      <p:sp>
        <p:nvSpPr>
          <p:cNvPr id="4" name="Slide Number Placeholder 3"/>
          <p:cNvSpPr>
            <a:spLocks noGrp="1"/>
          </p:cNvSpPr>
          <p:nvPr>
            <p:ph type="sldNum" sz="quarter" idx="5"/>
          </p:nvPr>
        </p:nvSpPr>
        <p:spPr/>
        <p:txBody>
          <a:bodyPr/>
          <a:lstStyle/>
          <a:p>
            <a:fld id="{002ECA47-AC66-4269-BE81-11504EA8273C}" type="slidenum">
              <a:rPr lang="en-US" smtClean="0"/>
              <a:t>44</a:t>
            </a:fld>
            <a:endParaRPr lang="en-US"/>
          </a:p>
        </p:txBody>
      </p:sp>
    </p:spTree>
    <p:extLst>
      <p:ext uri="{BB962C8B-B14F-4D97-AF65-F5344CB8AC3E}">
        <p14:creationId xmlns:p14="http://schemas.microsoft.com/office/powerpoint/2010/main" val="276376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also visit OCLC’s OA web page </a:t>
            </a:r>
            <a:r>
              <a:rPr lang="en-US" b="1" dirty="0"/>
              <a:t>(oc.lc/</a:t>
            </a:r>
            <a:r>
              <a:rPr lang="en-US" b="1" dirty="0" err="1"/>
              <a:t>oa</a:t>
            </a:r>
            <a:r>
              <a:rPr lang="en-US" b="1" dirty="0"/>
              <a:t>) </a:t>
            </a:r>
            <a:r>
              <a:rPr lang="en-US" b="0" dirty="0"/>
              <a:t>where </a:t>
            </a:r>
            <a:r>
              <a:rPr lang="en-US" dirty="0"/>
              <a:t>you can learn more about what OCLC is doing in this area and stay up to date on new developments, activities and events. OCLC is committed to improving visibility and access of open content materials and engage with the community in these questions.</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defRPr/>
            </a:pPr>
            <a:fld id="{C9103DCC-28CB-49E8-9C48-C7E55507CEA2}" type="slidenum">
              <a:rPr lang="en-US">
                <a:solidFill>
                  <a:prstClr val="black"/>
                </a:solidFill>
              </a:rPr>
              <a:pPr defTabSz="465887">
                <a:defRPr/>
              </a:pPr>
              <a:t>45</a:t>
            </a:fld>
            <a:endParaRPr lang="en-US" dirty="0">
              <a:solidFill>
                <a:prstClr val="black"/>
              </a:solidFill>
            </a:endParaRPr>
          </a:p>
        </p:txBody>
      </p:sp>
    </p:spTree>
    <p:extLst>
      <p:ext uri="{BB962C8B-B14F-4D97-AF65-F5344CB8AC3E}">
        <p14:creationId xmlns:p14="http://schemas.microsoft.com/office/powerpoint/2010/main" val="3409980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ECA47-AC66-4269-BE81-11504EA8273C}" type="slidenum">
              <a:rPr lang="en-US" smtClean="0"/>
              <a:t>46</a:t>
            </a:fld>
            <a:endParaRPr lang="en-US"/>
          </a:p>
        </p:txBody>
      </p:sp>
    </p:spTree>
    <p:extLst>
      <p:ext uri="{BB962C8B-B14F-4D97-AF65-F5344CB8AC3E}">
        <p14:creationId xmlns:p14="http://schemas.microsoft.com/office/powerpoint/2010/main" val="47147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give a short overview of the survey purpose and methodology and then I will share some of the findings as they relate to Research Libraries.</a:t>
            </a:r>
          </a:p>
        </p:txBody>
      </p:sp>
      <p:sp>
        <p:nvSpPr>
          <p:cNvPr id="4" name="Slide Number Placeholder 3"/>
          <p:cNvSpPr>
            <a:spLocks noGrp="1"/>
          </p:cNvSpPr>
          <p:nvPr>
            <p:ph type="sldNum" sz="quarter" idx="5"/>
          </p:nvPr>
        </p:nvSpPr>
        <p:spPr/>
        <p:txBody>
          <a:bodyPr/>
          <a:lstStyle/>
          <a:p>
            <a:fld id="{002ECA47-AC66-4269-BE81-11504EA8273C}" type="slidenum">
              <a:rPr lang="en-US" smtClean="0"/>
              <a:t>5</a:t>
            </a:fld>
            <a:endParaRPr lang="en-US"/>
          </a:p>
        </p:txBody>
      </p:sp>
    </p:spTree>
    <p:extLst>
      <p:ext uri="{BB962C8B-B14F-4D97-AF65-F5344CB8AC3E}">
        <p14:creationId xmlns:p14="http://schemas.microsoft.com/office/powerpoint/2010/main" val="233966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purpose and the scope of the topic was a crucial exercise. Our aim was to engage librarians in a joint exercise to map and assess their open content efforts and to explore their current investment in this type of content. We also hoped to identify areas where librarians could work together with OCLC to leverage their efforts and to widen access to free, online content.</a:t>
            </a:r>
          </a:p>
        </p:txBody>
      </p:sp>
      <p:sp>
        <p:nvSpPr>
          <p:cNvPr id="4" name="Slide Number Placeholder 3"/>
          <p:cNvSpPr>
            <a:spLocks noGrp="1"/>
          </p:cNvSpPr>
          <p:nvPr>
            <p:ph type="sldNum" sz="quarter" idx="5"/>
          </p:nvPr>
        </p:nvSpPr>
        <p:spPr/>
        <p:txBody>
          <a:bodyPr/>
          <a:lstStyle/>
          <a:p>
            <a:fld id="{002ECA47-AC66-4269-BE81-11504EA8273C}" type="slidenum">
              <a:rPr lang="en-US" smtClean="0"/>
              <a:t>6</a:t>
            </a:fld>
            <a:endParaRPr lang="en-US"/>
          </a:p>
        </p:txBody>
      </p:sp>
    </p:spTree>
    <p:extLst>
      <p:ext uri="{BB962C8B-B14F-4D97-AF65-F5344CB8AC3E}">
        <p14:creationId xmlns:p14="http://schemas.microsoft.com/office/powerpoint/2010/main" val="340958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was intentionally broad. Not just OA publications, also all other types of open content: pre-prints and green-OA, digitized open collections from heritage institutions, open government data and research data, software and tools, gray literature, Open Educational Resources, etc. We wanted to hear the voices of all library types across the world and capture the diversity of their perspectives. We wanted to bring together the voices from across the content-silos and workflow silos of the institutional repositories, e-resources management, Digital Libraries, Data Services, etc. The survey was promoted as widely as possible through the networks of the Global Council delegates, the RLP and relevant mailing-lists from LIBER, COAR, </a:t>
            </a:r>
            <a:r>
              <a:rPr lang="en-US" dirty="0" err="1"/>
              <a:t>GreyNet</a:t>
            </a:r>
            <a:r>
              <a:rPr lang="en-US" dirty="0"/>
              <a:t>, etc.</a:t>
            </a:r>
          </a:p>
        </p:txBody>
      </p:sp>
      <p:sp>
        <p:nvSpPr>
          <p:cNvPr id="4" name="Slide Number Placeholder 3"/>
          <p:cNvSpPr>
            <a:spLocks noGrp="1"/>
          </p:cNvSpPr>
          <p:nvPr>
            <p:ph type="sldNum" sz="quarter" idx="5"/>
          </p:nvPr>
        </p:nvSpPr>
        <p:spPr/>
        <p:txBody>
          <a:bodyPr/>
          <a:lstStyle/>
          <a:p>
            <a:fld id="{002ECA47-AC66-4269-BE81-11504EA8273C}" type="slidenum">
              <a:rPr lang="en-US" smtClean="0"/>
              <a:t>7</a:t>
            </a:fld>
            <a:endParaRPr lang="en-US"/>
          </a:p>
        </p:txBody>
      </p:sp>
    </p:spTree>
    <p:extLst>
      <p:ext uri="{BB962C8B-B14F-4D97-AF65-F5344CB8AC3E}">
        <p14:creationId xmlns:p14="http://schemas.microsoft.com/office/powerpoint/2010/main" val="188235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 short timeframe of 2½ months we received 705 responses from 82 countries, which is quite a successful harvest. And, also important to note, the respondents were self-selected. We will see that the sample is therefore not representative for all library types and world regions or even countries. Nevertheless, the data collected is useful and meaningful if you slice it and dice it. </a:t>
            </a:r>
          </a:p>
        </p:txBody>
      </p:sp>
      <p:sp>
        <p:nvSpPr>
          <p:cNvPr id="4" name="Slide Number Placeholder 3"/>
          <p:cNvSpPr>
            <a:spLocks noGrp="1"/>
          </p:cNvSpPr>
          <p:nvPr>
            <p:ph type="sldNum" sz="quarter" idx="5"/>
          </p:nvPr>
        </p:nvSpPr>
        <p:spPr/>
        <p:txBody>
          <a:bodyPr/>
          <a:lstStyle/>
          <a:p>
            <a:fld id="{002ECA47-AC66-4269-BE81-11504EA8273C}" type="slidenum">
              <a:rPr lang="en-US" smtClean="0"/>
              <a:t>8</a:t>
            </a:fld>
            <a:endParaRPr lang="en-US"/>
          </a:p>
        </p:txBody>
      </p:sp>
    </p:spTree>
    <p:extLst>
      <p:ext uri="{BB962C8B-B14F-4D97-AF65-F5344CB8AC3E}">
        <p14:creationId xmlns:p14="http://schemas.microsoft.com/office/powerpoint/2010/main" val="306441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able to map and align Open Content activities and efforts, we identified a set of 14 activity categories from which the survey respondents could chose. The first 6 categories relate to “Producing Open Content”, the following 4 categories relate to “Making Open Content discoverable and reusable” and …</a:t>
            </a:r>
          </a:p>
        </p:txBody>
      </p:sp>
      <p:sp>
        <p:nvSpPr>
          <p:cNvPr id="4" name="Slide Number Placeholder 3"/>
          <p:cNvSpPr>
            <a:spLocks noGrp="1"/>
          </p:cNvSpPr>
          <p:nvPr>
            <p:ph type="sldNum" sz="quarter" idx="5"/>
          </p:nvPr>
        </p:nvSpPr>
        <p:spPr/>
        <p:txBody>
          <a:bodyPr/>
          <a:lstStyle/>
          <a:p>
            <a:fld id="{002ECA47-AC66-4269-BE81-11504EA8273C}" type="slidenum">
              <a:rPr lang="en-US" smtClean="0"/>
              <a:t>9</a:t>
            </a:fld>
            <a:endParaRPr lang="en-US"/>
          </a:p>
        </p:txBody>
      </p:sp>
    </p:spTree>
    <p:extLst>
      <p:ext uri="{BB962C8B-B14F-4D97-AF65-F5344CB8AC3E}">
        <p14:creationId xmlns:p14="http://schemas.microsoft.com/office/powerpoint/2010/main" val="817010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21488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215545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7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259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62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00F717-9239-46B8-8B46-F1AE4494FDCA}"/>
              </a:ext>
            </a:extLst>
          </p:cNvPr>
          <p:cNvSpPr>
            <a:spLocks noGrp="1"/>
          </p:cNvSpPr>
          <p:nvPr>
            <p:ph type="dt" sz="half" idx="10"/>
          </p:nvPr>
        </p:nvSpPr>
        <p:spPr/>
        <p:txBody>
          <a:bodyPr/>
          <a:lstStyle>
            <a:lvl1pPr>
              <a:defRPr/>
            </a:lvl1pPr>
          </a:lstStyle>
          <a:p>
            <a:pPr>
              <a:defRPr/>
            </a:pPr>
            <a:fld id="{4E86DAE2-EE04-4217-B2EE-0CC5DE2A2203}" type="datetimeFigureOut">
              <a:rPr lang="en-US"/>
              <a:pPr>
                <a:defRPr/>
              </a:pPr>
              <a:t>9/26/2019</a:t>
            </a:fld>
            <a:endParaRPr lang="en-US"/>
          </a:p>
        </p:txBody>
      </p:sp>
      <p:sp>
        <p:nvSpPr>
          <p:cNvPr id="3" name="Footer Placeholder 4">
            <a:extLst>
              <a:ext uri="{FF2B5EF4-FFF2-40B4-BE49-F238E27FC236}">
                <a16:creationId xmlns:a16="http://schemas.microsoft.com/office/drawing/2014/main" id="{E374BC4E-E367-48E5-AED7-7C2D557CA4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0E8A15-5A9F-4070-B6E7-58A5696CEB74}"/>
              </a:ext>
            </a:extLst>
          </p:cNvPr>
          <p:cNvSpPr>
            <a:spLocks noGrp="1"/>
          </p:cNvSpPr>
          <p:nvPr>
            <p:ph type="sldNum" sz="quarter" idx="12"/>
          </p:nvPr>
        </p:nvSpPr>
        <p:spPr/>
        <p:txBody>
          <a:bodyPr/>
          <a:lstStyle>
            <a:lvl1pPr>
              <a:defRPr/>
            </a:lvl1pPr>
          </a:lstStyle>
          <a:p>
            <a:pPr>
              <a:defRPr/>
            </a:pPr>
            <a:fld id="{72229DE7-00E4-47E6-88EA-9D080D665F7C}" type="slidenum">
              <a:rPr lang="en-US"/>
              <a:pPr>
                <a:defRPr/>
              </a:pPr>
              <a:t>‹#›</a:t>
            </a:fld>
            <a:endParaRPr lang="en-US"/>
          </a:p>
        </p:txBody>
      </p:sp>
    </p:spTree>
    <p:extLst>
      <p:ext uri="{BB962C8B-B14F-4D97-AF65-F5344CB8AC3E}">
        <p14:creationId xmlns:p14="http://schemas.microsoft.com/office/powerpoint/2010/main" val="354571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73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482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76E0F-AC95-B441-A5AE-F65DB54C36D9}"/>
              </a:ext>
            </a:extLst>
          </p:cNvPr>
          <p:cNvGrpSpPr/>
          <p:nvPr userDrawn="1"/>
        </p:nvGrpSpPr>
        <p:grpSpPr>
          <a:xfrm>
            <a:off x="0" y="0"/>
            <a:ext cx="12192000" cy="148261"/>
            <a:chOff x="0" y="1659943"/>
            <a:chExt cx="9144000" cy="111196"/>
          </a:xfrm>
        </p:grpSpPr>
        <p:sp>
          <p:nvSpPr>
            <p:cNvPr id="13" name="Rectangle 12">
              <a:extLst>
                <a:ext uri="{FF2B5EF4-FFF2-40B4-BE49-F238E27FC236}">
                  <a16:creationId xmlns:a16="http://schemas.microsoft.com/office/drawing/2014/main" id="{57B86D9E-CDA5-694D-843A-8DE18753CDCF}"/>
                </a:ext>
              </a:extLst>
            </p:cNvPr>
            <p:cNvSpPr/>
            <p:nvPr userDrawn="1"/>
          </p:nvSpPr>
          <p:spPr>
            <a:xfrm>
              <a:off x="2209800" y="1659943"/>
              <a:ext cx="6934200" cy="111196"/>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a:extLst>
                <a:ext uri="{FF2B5EF4-FFF2-40B4-BE49-F238E27FC236}">
                  <a16:creationId xmlns:a16="http://schemas.microsoft.com/office/drawing/2014/main" id="{C541A957-7A4B-3740-A1D6-39BD0575E547}"/>
                </a:ext>
              </a:extLst>
            </p:cNvPr>
            <p:cNvSpPr/>
            <p:nvPr userDrawn="1"/>
          </p:nvSpPr>
          <p:spPr>
            <a:xfrm>
              <a:off x="0" y="1659943"/>
              <a:ext cx="2209800" cy="111196"/>
            </a:xfrm>
            <a:prstGeom prst="rect">
              <a:avLst/>
            </a:prstGeom>
            <a:solidFill>
              <a:srgbClr val="01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a:extLst>
                <a:ext uri="{FF2B5EF4-FFF2-40B4-BE49-F238E27FC236}">
                  <a16:creationId xmlns:a16="http://schemas.microsoft.com/office/drawing/2014/main" id="{AD637C6A-EE0F-EE45-BF8C-58EE0B307A31}"/>
                </a:ext>
              </a:extLst>
            </p:cNvPr>
            <p:cNvSpPr/>
            <p:nvPr userDrawn="1"/>
          </p:nvSpPr>
          <p:spPr>
            <a:xfrm>
              <a:off x="2209800" y="1659943"/>
              <a:ext cx="1060450" cy="111196"/>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2"/>
            <a:ext cx="896336" cy="298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66030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11035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70339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4195043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74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69644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26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53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414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3227364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87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68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76E0F-AC95-B441-A5AE-F65DB54C36D9}"/>
              </a:ext>
            </a:extLst>
          </p:cNvPr>
          <p:cNvGrpSpPr/>
          <p:nvPr userDrawn="1"/>
        </p:nvGrpSpPr>
        <p:grpSpPr>
          <a:xfrm>
            <a:off x="0" y="0"/>
            <a:ext cx="12192000" cy="148261"/>
            <a:chOff x="0" y="1659943"/>
            <a:chExt cx="9144000" cy="111196"/>
          </a:xfrm>
        </p:grpSpPr>
        <p:sp>
          <p:nvSpPr>
            <p:cNvPr id="13" name="Rectangle 12">
              <a:extLst>
                <a:ext uri="{FF2B5EF4-FFF2-40B4-BE49-F238E27FC236}">
                  <a16:creationId xmlns:a16="http://schemas.microsoft.com/office/drawing/2014/main" id="{57B86D9E-CDA5-694D-843A-8DE18753CDCF}"/>
                </a:ext>
              </a:extLst>
            </p:cNvPr>
            <p:cNvSpPr/>
            <p:nvPr userDrawn="1"/>
          </p:nvSpPr>
          <p:spPr>
            <a:xfrm>
              <a:off x="2209800" y="1659943"/>
              <a:ext cx="6934200" cy="111196"/>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a:extLst>
                <a:ext uri="{FF2B5EF4-FFF2-40B4-BE49-F238E27FC236}">
                  <a16:creationId xmlns:a16="http://schemas.microsoft.com/office/drawing/2014/main" id="{C541A957-7A4B-3740-A1D6-39BD0575E547}"/>
                </a:ext>
              </a:extLst>
            </p:cNvPr>
            <p:cNvSpPr/>
            <p:nvPr userDrawn="1"/>
          </p:nvSpPr>
          <p:spPr>
            <a:xfrm>
              <a:off x="0" y="1659943"/>
              <a:ext cx="2209800" cy="111196"/>
            </a:xfrm>
            <a:prstGeom prst="rect">
              <a:avLst/>
            </a:prstGeom>
            <a:solidFill>
              <a:srgbClr val="01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a:extLst>
                <a:ext uri="{FF2B5EF4-FFF2-40B4-BE49-F238E27FC236}">
                  <a16:creationId xmlns:a16="http://schemas.microsoft.com/office/drawing/2014/main" id="{AD637C6A-EE0F-EE45-BF8C-58EE0B307A31}"/>
                </a:ext>
              </a:extLst>
            </p:cNvPr>
            <p:cNvSpPr/>
            <p:nvPr userDrawn="1"/>
          </p:nvSpPr>
          <p:spPr>
            <a:xfrm>
              <a:off x="2209800" y="1659943"/>
              <a:ext cx="1060450" cy="111196"/>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2"/>
            <a:ext cx="896336" cy="298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1445169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71677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76930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0516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072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7105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287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968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104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827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3641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76E0F-AC95-B441-A5AE-F65DB54C36D9}"/>
              </a:ext>
            </a:extLst>
          </p:cNvPr>
          <p:cNvGrpSpPr/>
          <p:nvPr userDrawn="1"/>
        </p:nvGrpSpPr>
        <p:grpSpPr>
          <a:xfrm>
            <a:off x="0" y="0"/>
            <a:ext cx="12192000" cy="148261"/>
            <a:chOff x="0" y="1659943"/>
            <a:chExt cx="9144000" cy="111196"/>
          </a:xfrm>
        </p:grpSpPr>
        <p:sp>
          <p:nvSpPr>
            <p:cNvPr id="13" name="Rectangle 12">
              <a:extLst>
                <a:ext uri="{FF2B5EF4-FFF2-40B4-BE49-F238E27FC236}">
                  <a16:creationId xmlns:a16="http://schemas.microsoft.com/office/drawing/2014/main" id="{57B86D9E-CDA5-694D-843A-8DE18753CDCF}"/>
                </a:ext>
              </a:extLst>
            </p:cNvPr>
            <p:cNvSpPr/>
            <p:nvPr userDrawn="1"/>
          </p:nvSpPr>
          <p:spPr>
            <a:xfrm>
              <a:off x="2209800" y="1659943"/>
              <a:ext cx="6934200" cy="111196"/>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a:extLst>
                <a:ext uri="{FF2B5EF4-FFF2-40B4-BE49-F238E27FC236}">
                  <a16:creationId xmlns:a16="http://schemas.microsoft.com/office/drawing/2014/main" id="{C541A957-7A4B-3740-A1D6-39BD0575E547}"/>
                </a:ext>
              </a:extLst>
            </p:cNvPr>
            <p:cNvSpPr/>
            <p:nvPr userDrawn="1"/>
          </p:nvSpPr>
          <p:spPr>
            <a:xfrm>
              <a:off x="0" y="1659943"/>
              <a:ext cx="2209800" cy="111196"/>
            </a:xfrm>
            <a:prstGeom prst="rect">
              <a:avLst/>
            </a:prstGeom>
            <a:solidFill>
              <a:srgbClr val="01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a:extLst>
                <a:ext uri="{FF2B5EF4-FFF2-40B4-BE49-F238E27FC236}">
                  <a16:creationId xmlns:a16="http://schemas.microsoft.com/office/drawing/2014/main" id="{AD637C6A-EE0F-EE45-BF8C-58EE0B307A31}"/>
                </a:ext>
              </a:extLst>
            </p:cNvPr>
            <p:cNvSpPr/>
            <p:nvPr userDrawn="1"/>
          </p:nvSpPr>
          <p:spPr>
            <a:xfrm>
              <a:off x="2209800" y="1659943"/>
              <a:ext cx="1060450" cy="111196"/>
            </a:xfrm>
            <a:prstGeom prst="rect">
              <a:avLst/>
            </a:prstGeom>
            <a:solidFill>
              <a:srgbClr val="3EB6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7" name="Picture 26" descr="OCLC_H_PMS.eps">
            <a:extLst>
              <a:ext uri="{FF2B5EF4-FFF2-40B4-BE49-F238E27FC236}">
                <a16:creationId xmlns:a16="http://schemas.microsoft.com/office/drawing/2014/main" id="{CFD01236-43A5-034D-9756-D6E834497D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80072" y="6422992"/>
            <a:ext cx="896336" cy="298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ooter Placeholder 4">
            <a:extLst>
              <a:ext uri="{FF2B5EF4-FFF2-40B4-BE49-F238E27FC236}">
                <a16:creationId xmlns:a16="http://schemas.microsoft.com/office/drawing/2014/main" id="{3D65ACB5-E89A-184A-943A-7EB4EA303922}"/>
              </a:ext>
            </a:extLst>
          </p:cNvPr>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alpha val="50000"/>
                  </a:schemeClr>
                </a:solidFill>
                <a:effectLst/>
                <a:latin typeface="Arial" charset="0"/>
                <a:ea typeface="Arial" charset="0"/>
                <a:cs typeface="Arial" charset="0"/>
              </a:rPr>
              <a:t>Confidential. Not for distribution.</a:t>
            </a:r>
          </a:p>
        </p:txBody>
      </p:sp>
    </p:spTree>
    <p:extLst>
      <p:ext uri="{BB962C8B-B14F-4D97-AF65-F5344CB8AC3E}">
        <p14:creationId xmlns:p14="http://schemas.microsoft.com/office/powerpoint/2010/main" val="2014907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15229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20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27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39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3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61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3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8" r:id="rId13"/>
    <p:sldLayoutId id="2147483692" r:id="rId14"/>
    <p:sldLayoutId id="2147483690" r:id="rId15"/>
    <p:sldLayoutId id="2147483691" r:id="rId16"/>
    <p:sldLayoutId id="2147483694"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40" r:id="rId26"/>
    <p:sldLayoutId id="2147483742" r:id="rId27"/>
    <p:sldLayoutId id="2147483744"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oclc.org/content/dam/research/publications/library/2013/2013-09intro.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doi.org/10.18352/lq.10170"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doi.org/10.18352/lq.10170"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orweblog.oclc.org/the-facilitated-collection-redux-a-note-on-collections-as-a-service-the-university-of-california-and-elsevier/"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tiff"/><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hyperlink" Target="https://www.oecd.org/gov/open-government.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89643-126A-45E3-8A9A-47E140219497}"/>
              </a:ext>
            </a:extLst>
          </p:cNvPr>
          <p:cNvSpPr>
            <a:spLocks noGrp="1"/>
          </p:cNvSpPr>
          <p:nvPr>
            <p:ph type="body" sz="quarter" idx="12"/>
          </p:nvPr>
        </p:nvSpPr>
        <p:spPr>
          <a:xfrm>
            <a:off x="3" y="1773169"/>
            <a:ext cx="3216906" cy="651397"/>
          </a:xfrm>
        </p:spPr>
        <p:txBody>
          <a:bodyPr/>
          <a:lstStyle/>
          <a:p>
            <a:r>
              <a:rPr lang="en-US" dirty="0"/>
              <a:t>25 September 2019 </a:t>
            </a:r>
          </a:p>
        </p:txBody>
      </p:sp>
      <p:sp>
        <p:nvSpPr>
          <p:cNvPr id="18" name="Text Placeholder 17">
            <a:extLst>
              <a:ext uri="{FF2B5EF4-FFF2-40B4-BE49-F238E27FC236}">
                <a16:creationId xmlns:a16="http://schemas.microsoft.com/office/drawing/2014/main" id="{6F1A4104-5A3A-4A94-AE19-BF27EA38CAB2}"/>
              </a:ext>
            </a:extLst>
          </p:cNvPr>
          <p:cNvSpPr>
            <a:spLocks noGrp="1"/>
          </p:cNvSpPr>
          <p:nvPr>
            <p:ph type="body" sz="quarter" idx="16"/>
          </p:nvPr>
        </p:nvSpPr>
        <p:spPr>
          <a:xfrm>
            <a:off x="1039293" y="2469869"/>
            <a:ext cx="10339693" cy="2588153"/>
          </a:xfrm>
        </p:spPr>
        <p:txBody>
          <a:bodyPr>
            <a:normAutofit fontScale="77500" lnSpcReduction="20000"/>
          </a:bodyPr>
          <a:lstStyle/>
          <a:p>
            <a:r>
              <a:rPr lang="en-US" dirty="0">
                <a:latin typeface="Calibri" panose="020F0502020204030204" pitchFamily="34" charset="0"/>
              </a:rPr>
              <a:t>The Shift to Open at University and Research Libraries Worldwide</a:t>
            </a:r>
          </a:p>
          <a:p>
            <a:r>
              <a:rPr lang="en-US" sz="4600" b="0" dirty="0">
                <a:solidFill>
                  <a:schemeClr val="tx1"/>
                </a:solidFill>
                <a:latin typeface="Calibri" panose="020F0502020204030204" pitchFamily="34" charset="0"/>
              </a:rPr>
              <a:t>Works in Progress Webinar for </a:t>
            </a:r>
          </a:p>
          <a:p>
            <a:r>
              <a:rPr lang="en-US" sz="4600" b="0" dirty="0">
                <a:solidFill>
                  <a:schemeClr val="tx1"/>
                </a:solidFill>
                <a:latin typeface="Calibri" panose="020F0502020204030204" pitchFamily="34" charset="0"/>
              </a:rPr>
              <a:t>the OCLC Research Library Partnership</a:t>
            </a:r>
          </a:p>
        </p:txBody>
      </p:sp>
      <p:sp>
        <p:nvSpPr>
          <p:cNvPr id="5" name="Text Placeholder 4">
            <a:extLst>
              <a:ext uri="{FF2B5EF4-FFF2-40B4-BE49-F238E27FC236}">
                <a16:creationId xmlns:a16="http://schemas.microsoft.com/office/drawing/2014/main" id="{2FB47CBF-725E-4FB7-8615-ACAB466EEE2A}"/>
              </a:ext>
            </a:extLst>
          </p:cNvPr>
          <p:cNvSpPr>
            <a:spLocks noGrp="1"/>
          </p:cNvSpPr>
          <p:nvPr>
            <p:ph type="body" sz="quarter" idx="17"/>
          </p:nvPr>
        </p:nvSpPr>
        <p:spPr>
          <a:xfrm>
            <a:off x="971592" y="5143083"/>
            <a:ext cx="3170099" cy="502766"/>
          </a:xfrm>
        </p:spPr>
        <p:txBody>
          <a:bodyPr/>
          <a:lstStyle/>
          <a:p>
            <a:r>
              <a:rPr lang="en-US" dirty="0"/>
              <a:t>Titia van der Werf	</a:t>
            </a:r>
          </a:p>
        </p:txBody>
      </p:sp>
      <p:sp>
        <p:nvSpPr>
          <p:cNvPr id="6" name="Text Placeholder 5">
            <a:extLst>
              <a:ext uri="{FF2B5EF4-FFF2-40B4-BE49-F238E27FC236}">
                <a16:creationId xmlns:a16="http://schemas.microsoft.com/office/drawing/2014/main" id="{AF10E034-50DE-4699-81BA-7F44EAEC3BB0}"/>
              </a:ext>
            </a:extLst>
          </p:cNvPr>
          <p:cNvSpPr>
            <a:spLocks noGrp="1"/>
          </p:cNvSpPr>
          <p:nvPr>
            <p:ph type="body" sz="quarter" idx="18"/>
          </p:nvPr>
        </p:nvSpPr>
        <p:spPr>
          <a:xfrm>
            <a:off x="971592" y="5730910"/>
            <a:ext cx="3323987" cy="813684"/>
          </a:xfrm>
        </p:spPr>
        <p:txBody>
          <a:bodyPr/>
          <a:lstStyle/>
          <a:p>
            <a:r>
              <a:rPr lang="en-US" dirty="0"/>
              <a:t>OCLC Research, Europe</a:t>
            </a:r>
          </a:p>
          <a:p>
            <a:endParaRPr lang="en-US" dirty="0"/>
          </a:p>
        </p:txBody>
      </p:sp>
    </p:spTree>
    <p:extLst>
      <p:ext uri="{BB962C8B-B14F-4D97-AF65-F5344CB8AC3E}">
        <p14:creationId xmlns:p14="http://schemas.microsoft.com/office/powerpoint/2010/main" val="416389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B9A5E-6E51-4C02-958D-49ADE79FA99D}"/>
              </a:ext>
            </a:extLst>
          </p:cNvPr>
          <p:cNvSpPr txBox="1"/>
          <p:nvPr/>
        </p:nvSpPr>
        <p:spPr>
          <a:xfrm>
            <a:off x="195943" y="1372995"/>
            <a:ext cx="5900057" cy="5632311"/>
          </a:xfrm>
          <a:prstGeom prst="rect">
            <a:avLst/>
          </a:prstGeom>
          <a:noFill/>
        </p:spPr>
        <p:txBody>
          <a:bodyPr wrap="square" rtlCol="0">
            <a:spAutoFit/>
          </a:bodyPr>
          <a:lstStyle/>
          <a:p>
            <a:r>
              <a:rPr lang="en-US" b="1" dirty="0"/>
              <a:t>11 Institutional repository </a:t>
            </a:r>
            <a:r>
              <a:rPr lang="en-US" dirty="0"/>
              <a:t>= maintain an archive for depositing, preserving and disseminating the </a:t>
            </a:r>
            <a:r>
              <a:rPr lang="en-US" b="1" i="1" dirty="0"/>
              <a:t>intellectual output of your parent institution </a:t>
            </a:r>
            <a:r>
              <a:rPr lang="en-US" dirty="0"/>
              <a:t>– grey literature, “green-OA”, open research datasets, open software tools, etc. – and making these outputs discoverable and re-usable as </a:t>
            </a:r>
            <a:r>
              <a:rPr lang="en-US" i="1" dirty="0"/>
              <a:t>open content. </a:t>
            </a:r>
          </a:p>
          <a:p>
            <a:endParaRPr lang="en-US" dirty="0"/>
          </a:p>
          <a:p>
            <a:r>
              <a:rPr lang="en-US" b="1" dirty="0"/>
              <a:t>12 Digital collections library </a:t>
            </a:r>
            <a:r>
              <a:rPr lang="en-US" dirty="0"/>
              <a:t>= maintain a digital library for storing, preserving and disseminating your library’s </a:t>
            </a:r>
            <a:r>
              <a:rPr lang="en-US" b="1" i="1" dirty="0"/>
              <a:t>digitized collections </a:t>
            </a:r>
            <a:r>
              <a:rPr lang="en-US" dirty="0"/>
              <a:t>and making these collections discoverable and re-usable as </a:t>
            </a:r>
            <a:r>
              <a:rPr lang="en-US" i="1" dirty="0"/>
              <a:t>open content</a:t>
            </a:r>
            <a:r>
              <a:rPr lang="en-US" dirty="0"/>
              <a:t>.</a:t>
            </a:r>
          </a:p>
          <a:p>
            <a:r>
              <a:rPr lang="en-US" dirty="0"/>
              <a:t> </a:t>
            </a:r>
          </a:p>
          <a:p>
            <a:r>
              <a:rPr lang="en-US" b="1" dirty="0"/>
              <a:t>13 Born-digital (legal) deposit / web-archive </a:t>
            </a:r>
            <a:r>
              <a:rPr lang="en-US" dirty="0"/>
              <a:t>= maintain an archive for preserving and long-term access to born-digital </a:t>
            </a:r>
            <a:r>
              <a:rPr lang="en-US" i="1" dirty="0"/>
              <a:t>open content</a:t>
            </a:r>
            <a:r>
              <a:rPr lang="en-US" dirty="0"/>
              <a:t>, including scientific OA-publications, as part of your library’s collection tasks and responsibilities. </a:t>
            </a:r>
          </a:p>
          <a:p>
            <a:endParaRPr lang="en-US" b="1" dirty="0"/>
          </a:p>
          <a:p>
            <a:endParaRPr lang="en-US" dirty="0"/>
          </a:p>
          <a:p>
            <a:endParaRPr lang="en-US" dirty="0"/>
          </a:p>
        </p:txBody>
      </p:sp>
      <p:sp>
        <p:nvSpPr>
          <p:cNvPr id="5" name="TextBox 4">
            <a:extLst>
              <a:ext uri="{FF2B5EF4-FFF2-40B4-BE49-F238E27FC236}">
                <a16:creationId xmlns:a16="http://schemas.microsoft.com/office/drawing/2014/main" id="{9AFE75F3-D82C-4CE3-8E2A-DA536FB4A098}"/>
              </a:ext>
            </a:extLst>
          </p:cNvPr>
          <p:cNvSpPr txBox="1"/>
          <p:nvPr/>
        </p:nvSpPr>
        <p:spPr>
          <a:xfrm>
            <a:off x="6531429" y="261257"/>
            <a:ext cx="5464628" cy="646331"/>
          </a:xfrm>
          <a:prstGeom prst="rect">
            <a:avLst/>
          </a:prstGeom>
          <a:noFill/>
        </p:spPr>
        <p:txBody>
          <a:bodyPr wrap="square" rtlCol="0">
            <a:spAutoFit/>
          </a:bodyPr>
          <a:lstStyle/>
          <a:p>
            <a:endParaRPr lang="en-US" dirty="0"/>
          </a:p>
          <a:p>
            <a:r>
              <a:rPr lang="en-US" dirty="0"/>
              <a:t> </a:t>
            </a:r>
          </a:p>
        </p:txBody>
      </p:sp>
      <p:sp>
        <p:nvSpPr>
          <p:cNvPr id="2" name="Text Placeholder 1">
            <a:extLst>
              <a:ext uri="{FF2B5EF4-FFF2-40B4-BE49-F238E27FC236}">
                <a16:creationId xmlns:a16="http://schemas.microsoft.com/office/drawing/2014/main" id="{7991CBE9-A339-4EC8-9E4A-49303BD16551}"/>
              </a:ext>
            </a:extLst>
          </p:cNvPr>
          <p:cNvSpPr>
            <a:spLocks noGrp="1"/>
          </p:cNvSpPr>
          <p:nvPr>
            <p:ph type="body" sz="quarter" idx="4294967295"/>
          </p:nvPr>
        </p:nvSpPr>
        <p:spPr>
          <a:xfrm>
            <a:off x="0" y="457200"/>
            <a:ext cx="11252200" cy="915988"/>
          </a:xfrm>
          <a:prstGeom prst="rect">
            <a:avLst/>
          </a:prstGeom>
        </p:spPr>
        <p:txBody>
          <a:bodyPr/>
          <a:lstStyle/>
          <a:p>
            <a:pPr marL="0" indent="0" algn="ctr">
              <a:buNone/>
            </a:pPr>
            <a:r>
              <a:rPr lang="en-US" sz="4800" b="1" dirty="0">
                <a:solidFill>
                  <a:schemeClr val="tx2"/>
                </a:solidFill>
              </a:rPr>
              <a:t>Open Content activity categories</a:t>
            </a:r>
          </a:p>
        </p:txBody>
      </p:sp>
      <p:sp>
        <p:nvSpPr>
          <p:cNvPr id="6" name="TextBox 5">
            <a:extLst>
              <a:ext uri="{FF2B5EF4-FFF2-40B4-BE49-F238E27FC236}">
                <a16:creationId xmlns:a16="http://schemas.microsoft.com/office/drawing/2014/main" id="{473096BE-AEAA-45DC-B17E-70E2AA2738AD}"/>
              </a:ext>
            </a:extLst>
          </p:cNvPr>
          <p:cNvSpPr txBox="1"/>
          <p:nvPr/>
        </p:nvSpPr>
        <p:spPr>
          <a:xfrm>
            <a:off x="6531429" y="1480458"/>
            <a:ext cx="5464628" cy="1754326"/>
          </a:xfrm>
          <a:prstGeom prst="rect">
            <a:avLst/>
          </a:prstGeom>
          <a:noFill/>
        </p:spPr>
        <p:txBody>
          <a:bodyPr wrap="square" rtlCol="0">
            <a:spAutoFit/>
          </a:bodyPr>
          <a:lstStyle/>
          <a:p>
            <a:r>
              <a:rPr lang="en-US" b="1" dirty="0"/>
              <a:t>14 Assessment </a:t>
            </a:r>
            <a:r>
              <a:rPr lang="en-US" dirty="0"/>
              <a:t>= measure usage of </a:t>
            </a:r>
            <a:r>
              <a:rPr lang="en-US" i="1" dirty="0"/>
              <a:t>open content </a:t>
            </a:r>
            <a:r>
              <a:rPr lang="en-US" dirty="0"/>
              <a:t>in your library’s (dissemination and discovery) services; gather user feedback.  </a:t>
            </a:r>
          </a:p>
          <a:p>
            <a:endParaRPr lang="en-US" b="1" dirty="0"/>
          </a:p>
          <a:p>
            <a:endParaRPr lang="en-US" dirty="0"/>
          </a:p>
          <a:p>
            <a:r>
              <a:rPr lang="en-US" dirty="0"/>
              <a:t> </a:t>
            </a:r>
          </a:p>
        </p:txBody>
      </p:sp>
    </p:spTree>
    <p:extLst>
      <p:ext uri="{BB962C8B-B14F-4D97-AF65-F5344CB8AC3E}">
        <p14:creationId xmlns:p14="http://schemas.microsoft.com/office/powerpoint/2010/main" val="178707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0C4598-E010-48D8-88B3-539A9C846244}"/>
              </a:ext>
            </a:extLst>
          </p:cNvPr>
          <p:cNvSpPr>
            <a:spLocks noGrp="1"/>
          </p:cNvSpPr>
          <p:nvPr>
            <p:ph type="body" sz="quarter" idx="12"/>
          </p:nvPr>
        </p:nvSpPr>
        <p:spPr>
          <a:xfrm>
            <a:off x="454382" y="1191414"/>
            <a:ext cx="11252197" cy="4475171"/>
          </a:xfrm>
        </p:spPr>
        <p:txBody>
          <a:bodyPr/>
          <a:lstStyle/>
          <a:p>
            <a:r>
              <a:rPr lang="en-US" dirty="0"/>
              <a:t>Where are you invested?</a:t>
            </a:r>
          </a:p>
          <a:p>
            <a:r>
              <a:rPr lang="en-US" dirty="0"/>
              <a:t>Is there identified funding for the activities?</a:t>
            </a:r>
          </a:p>
          <a:p>
            <a:r>
              <a:rPr lang="en-US" dirty="0"/>
              <a:t>Where are you successful?</a:t>
            </a:r>
          </a:p>
          <a:p>
            <a:r>
              <a:rPr lang="en-US" dirty="0"/>
              <a:t>Where do you want to accelerate impact of services?</a:t>
            </a:r>
          </a:p>
          <a:p>
            <a:r>
              <a:rPr lang="en-US" dirty="0"/>
              <a:t>What is the right scale (institutional, regional, national, global)?</a:t>
            </a:r>
          </a:p>
          <a:p>
            <a:r>
              <a:rPr lang="en-US" dirty="0"/>
              <a:t>Where do you see a role for OCLC?</a:t>
            </a:r>
          </a:p>
          <a:p>
            <a:r>
              <a:rPr lang="en-US" dirty="0"/>
              <a:t>Where is the work of OCLC Research likely to help you make more impact?</a:t>
            </a:r>
          </a:p>
        </p:txBody>
      </p:sp>
      <p:sp>
        <p:nvSpPr>
          <p:cNvPr id="4" name="Text Placeholder 3">
            <a:extLst>
              <a:ext uri="{FF2B5EF4-FFF2-40B4-BE49-F238E27FC236}">
                <a16:creationId xmlns:a16="http://schemas.microsoft.com/office/drawing/2014/main" id="{87780A39-E98E-49E7-A2BF-85C866B6C174}"/>
              </a:ext>
            </a:extLst>
          </p:cNvPr>
          <p:cNvSpPr>
            <a:spLocks noGrp="1"/>
          </p:cNvSpPr>
          <p:nvPr>
            <p:ph type="body" sz="quarter" idx="13"/>
          </p:nvPr>
        </p:nvSpPr>
        <p:spPr/>
        <p:txBody>
          <a:bodyPr>
            <a:normAutofit fontScale="70000" lnSpcReduction="20000"/>
          </a:bodyPr>
          <a:lstStyle/>
          <a:p>
            <a:r>
              <a:rPr lang="en-US" dirty="0"/>
              <a:t>Concerning these 14 activity categories, we asked…	</a:t>
            </a:r>
          </a:p>
        </p:txBody>
      </p:sp>
    </p:spTree>
    <p:extLst>
      <p:ext uri="{BB962C8B-B14F-4D97-AF65-F5344CB8AC3E}">
        <p14:creationId xmlns:p14="http://schemas.microsoft.com/office/powerpoint/2010/main" val="68557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A2EB74-5142-4A80-9409-F8B30833590D}"/>
              </a:ext>
            </a:extLst>
          </p:cNvPr>
          <p:cNvSpPr txBox="1"/>
          <p:nvPr/>
        </p:nvSpPr>
        <p:spPr>
          <a:xfrm>
            <a:off x="914400" y="2069525"/>
            <a:ext cx="10363200" cy="2718949"/>
          </a:xfrm>
          <a:prstGeom prst="rect">
            <a:avLst/>
          </a:prstGeom>
          <a:noFill/>
        </p:spPr>
        <p:txBody>
          <a:bodyPr wrap="square" rtlCol="0">
            <a:spAutoFit/>
          </a:bodyPr>
          <a:lstStyle/>
          <a:p>
            <a:pPr lvl="0" algn="ctr" defTabSz="609585">
              <a:defRPr/>
            </a:pPr>
            <a:r>
              <a:rPr lang="en-US" sz="4267" b="1" i="1" dirty="0">
                <a:solidFill>
                  <a:srgbClr val="000000"/>
                </a:solidFill>
              </a:rPr>
              <a:t>Has trying to make your investment in open content activities more explicit, been a useful exercise to you? </a:t>
            </a:r>
          </a:p>
          <a:p>
            <a:pPr lvl="0" algn="ctr" defTabSz="609585">
              <a:defRPr/>
            </a:pPr>
            <a:r>
              <a:rPr lang="en-US" sz="4267" b="1" i="1" dirty="0">
                <a:solidFill>
                  <a:srgbClr val="000000"/>
                </a:solidFill>
              </a:rPr>
              <a:t>Why or why not?</a:t>
            </a:r>
          </a:p>
        </p:txBody>
      </p:sp>
    </p:spTree>
    <p:extLst>
      <p:ext uri="{BB962C8B-B14F-4D97-AF65-F5344CB8AC3E}">
        <p14:creationId xmlns:p14="http://schemas.microsoft.com/office/powerpoint/2010/main" val="373233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7831E5-6F5C-439F-88CA-5E7C38007234}"/>
              </a:ext>
            </a:extLst>
          </p:cNvPr>
          <p:cNvSpPr txBox="1"/>
          <p:nvPr/>
        </p:nvSpPr>
        <p:spPr>
          <a:xfrm>
            <a:off x="0" y="2792655"/>
            <a:ext cx="12191996" cy="1107996"/>
          </a:xfrm>
          <a:prstGeom prst="rect">
            <a:avLst/>
          </a:prstGeom>
          <a:solidFill>
            <a:schemeClr val="bg2">
              <a:lumMod val="75000"/>
            </a:schemeClr>
          </a:solidFill>
          <a:ln>
            <a:noFill/>
          </a:ln>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No, it is too entangled with others support activities to make it more explicit. Though it is useful to take into account maintaining a RIS and institutional repository has become a substantial activity over the last 10 years (about 15% of budget) (UL, </a:t>
            </a:r>
            <a:r>
              <a:rPr lang="en-US" sz="2200" dirty="0" err="1">
                <a:solidFill>
                  <a:prstClr val="white"/>
                </a:solidFill>
                <a:latin typeface="Arial" panose="020B0604020202020204" pitchFamily="34" charset="0"/>
              </a:rPr>
              <a:t>NLd</a:t>
            </a:r>
            <a:r>
              <a:rPr lang="en-US" sz="2200" dirty="0">
                <a:solidFill>
                  <a:prstClr val="white"/>
                </a:solidFill>
                <a:latin typeface="Arial" panose="020B0604020202020204" pitchFamily="34" charset="0"/>
              </a:rPr>
              <a:t>)</a:t>
            </a:r>
          </a:p>
        </p:txBody>
      </p:sp>
      <p:sp>
        <p:nvSpPr>
          <p:cNvPr id="12" name="TextBox 11">
            <a:extLst>
              <a:ext uri="{FF2B5EF4-FFF2-40B4-BE49-F238E27FC236}">
                <a16:creationId xmlns:a16="http://schemas.microsoft.com/office/drawing/2014/main" id="{1DFABF02-3274-4EA6-9FD9-F82BC4734E94}"/>
              </a:ext>
            </a:extLst>
          </p:cNvPr>
          <p:cNvSpPr txBox="1"/>
          <p:nvPr/>
        </p:nvSpPr>
        <p:spPr>
          <a:xfrm>
            <a:off x="-6" y="430887"/>
            <a:ext cx="12191997" cy="430887"/>
          </a:xfrm>
          <a:prstGeom prst="rect">
            <a:avLst/>
          </a:prstGeom>
          <a:solidFill>
            <a:schemeClr val="tx1">
              <a:lumMod val="50000"/>
              <a:lumOff val="50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It has brought home that this is not something we're able to quantify at the moment (UL, UK)</a:t>
            </a:r>
          </a:p>
        </p:txBody>
      </p:sp>
    </p:spTree>
    <p:extLst>
      <p:ext uri="{BB962C8B-B14F-4D97-AF65-F5344CB8AC3E}">
        <p14:creationId xmlns:p14="http://schemas.microsoft.com/office/powerpoint/2010/main" val="391029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E2EEB-7B0C-4A00-B782-9C554F42323E}"/>
              </a:ext>
            </a:extLst>
          </p:cNvPr>
          <p:cNvSpPr txBox="1"/>
          <p:nvPr/>
        </p:nvSpPr>
        <p:spPr>
          <a:xfrm>
            <a:off x="0" y="5750004"/>
            <a:ext cx="12192000" cy="1107996"/>
          </a:xfrm>
          <a:prstGeom prst="rect">
            <a:avLst/>
          </a:prstGeom>
          <a:ln>
            <a:noFill/>
          </a:ln>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Yes, this has been a useful exercise. It would appear that the arbitrarily more successful initiatives related to open content have dedicated FTEs attached to various related responsibilities. (UL, Canada)</a:t>
            </a:r>
          </a:p>
        </p:txBody>
      </p:sp>
      <p:sp>
        <p:nvSpPr>
          <p:cNvPr id="5" name="TextBox 4">
            <a:extLst>
              <a:ext uri="{FF2B5EF4-FFF2-40B4-BE49-F238E27FC236}">
                <a16:creationId xmlns:a16="http://schemas.microsoft.com/office/drawing/2014/main" id="{7ABED636-8935-4C63-B565-55D61C2FFA6F}"/>
              </a:ext>
            </a:extLst>
          </p:cNvPr>
          <p:cNvSpPr txBox="1"/>
          <p:nvPr/>
        </p:nvSpPr>
        <p:spPr>
          <a:xfrm>
            <a:off x="13" y="3928346"/>
            <a:ext cx="12191987" cy="1785104"/>
          </a:xfrm>
          <a:prstGeom prst="rect">
            <a:avLst/>
          </a:prstGeom>
          <a:solidFill>
            <a:srgbClr val="00B050"/>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Yes, it has helped to highlight where some of this activity is taking place, and that it is embedded in more areas of Library Services than we were aware of; open content is treated the same way as paid for content in many respects (for example when switching on for discovery services, or including in information literacy teaching), but this still counts as investment in open content activities. (UL, UK)</a:t>
            </a:r>
          </a:p>
        </p:txBody>
      </p:sp>
      <p:sp>
        <p:nvSpPr>
          <p:cNvPr id="7" name="TextBox 6">
            <a:extLst>
              <a:ext uri="{FF2B5EF4-FFF2-40B4-BE49-F238E27FC236}">
                <a16:creationId xmlns:a16="http://schemas.microsoft.com/office/drawing/2014/main" id="{39D10268-6502-47AA-A1AD-549FCE43072A}"/>
              </a:ext>
            </a:extLst>
          </p:cNvPr>
          <p:cNvSpPr txBox="1"/>
          <p:nvPr/>
        </p:nvSpPr>
        <p:spPr>
          <a:xfrm>
            <a:off x="-18" y="1995519"/>
            <a:ext cx="12192000" cy="769441"/>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200" dirty="0">
                <a:solidFill>
                  <a:prstClr val="white"/>
                </a:solidFill>
                <a:latin typeface="Arial"/>
              </a:rPr>
              <a:t>It would be great being able to capture every expenditure item on Open Content in the budget. This is because it becomes useful for advocacy for increased funding (UL, Ghana)</a:t>
            </a:r>
          </a:p>
        </p:txBody>
      </p:sp>
      <p:sp>
        <p:nvSpPr>
          <p:cNvPr id="8" name="TextBox 7">
            <a:extLst>
              <a:ext uri="{FF2B5EF4-FFF2-40B4-BE49-F238E27FC236}">
                <a16:creationId xmlns:a16="http://schemas.microsoft.com/office/drawing/2014/main" id="{4EFA5A48-85E8-4AFD-8688-E94FF862FBEF}"/>
              </a:ext>
            </a:extLst>
          </p:cNvPr>
          <p:cNvSpPr txBox="1"/>
          <p:nvPr/>
        </p:nvSpPr>
        <p:spPr>
          <a:xfrm>
            <a:off x="-15" y="849022"/>
            <a:ext cx="12191997" cy="1107996"/>
          </a:xfrm>
          <a:prstGeom prst="rect">
            <a:avLst/>
          </a:prstGeom>
          <a:solidFill>
            <a:schemeClr val="accent2">
              <a:lumMod val="40000"/>
              <a:lumOff val="6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Yes. This survey give us a nice opportunity to think about our open access policy, to brainstorm about our open content activities (measuring success and identifying areas for improvement).  This was a very interesting exercise. Thank you for that. (UL, France)</a:t>
            </a:r>
          </a:p>
        </p:txBody>
      </p:sp>
    </p:spTree>
    <p:extLst>
      <p:ext uri="{BB962C8B-B14F-4D97-AF65-F5344CB8AC3E}">
        <p14:creationId xmlns:p14="http://schemas.microsoft.com/office/powerpoint/2010/main" val="222202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E2EEB-7B0C-4A00-B782-9C554F42323E}"/>
              </a:ext>
            </a:extLst>
          </p:cNvPr>
          <p:cNvSpPr txBox="1"/>
          <p:nvPr/>
        </p:nvSpPr>
        <p:spPr>
          <a:xfrm>
            <a:off x="0" y="5750004"/>
            <a:ext cx="12192000" cy="1107996"/>
          </a:xfrm>
          <a:prstGeom prst="rect">
            <a:avLst/>
          </a:prstGeom>
          <a:ln>
            <a:noFill/>
          </a:ln>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Yes, this has been a useful exercise. It would appear that the arbitrarily more successful initiatives related to open content have dedicated FTEs attached to various related responsibilities. (UL, Canada)</a:t>
            </a:r>
          </a:p>
        </p:txBody>
      </p:sp>
      <p:sp>
        <p:nvSpPr>
          <p:cNvPr id="5" name="TextBox 4">
            <a:extLst>
              <a:ext uri="{FF2B5EF4-FFF2-40B4-BE49-F238E27FC236}">
                <a16:creationId xmlns:a16="http://schemas.microsoft.com/office/drawing/2014/main" id="{7ABED636-8935-4C63-B565-55D61C2FFA6F}"/>
              </a:ext>
            </a:extLst>
          </p:cNvPr>
          <p:cNvSpPr txBox="1"/>
          <p:nvPr/>
        </p:nvSpPr>
        <p:spPr>
          <a:xfrm>
            <a:off x="13" y="3928346"/>
            <a:ext cx="12191987" cy="1785104"/>
          </a:xfrm>
          <a:prstGeom prst="rect">
            <a:avLst/>
          </a:prstGeom>
          <a:solidFill>
            <a:srgbClr val="00B050"/>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Yes, it has helped to highlight where some of this activity is taking place, and that it is embedded in more areas of Library Services than we were aware of; open content is treated the same way as paid for content in many respects (for example when switching on for discovery services, or including in information literacy teaching), but this still counts as investment in open content activities. (UL, UK)</a:t>
            </a:r>
          </a:p>
        </p:txBody>
      </p:sp>
      <p:sp>
        <p:nvSpPr>
          <p:cNvPr id="7" name="TextBox 6">
            <a:extLst>
              <a:ext uri="{FF2B5EF4-FFF2-40B4-BE49-F238E27FC236}">
                <a16:creationId xmlns:a16="http://schemas.microsoft.com/office/drawing/2014/main" id="{39D10268-6502-47AA-A1AD-549FCE43072A}"/>
              </a:ext>
            </a:extLst>
          </p:cNvPr>
          <p:cNvSpPr txBox="1"/>
          <p:nvPr/>
        </p:nvSpPr>
        <p:spPr>
          <a:xfrm>
            <a:off x="-18" y="1995519"/>
            <a:ext cx="12192000" cy="769441"/>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200" dirty="0">
                <a:solidFill>
                  <a:prstClr val="white"/>
                </a:solidFill>
                <a:latin typeface="Arial"/>
              </a:rPr>
              <a:t>It would be great being able to capture every expenditure item on Open Content in the budget. This is because it becomes useful for advocacy for increased funding (UL, Ghana)</a:t>
            </a:r>
          </a:p>
        </p:txBody>
      </p:sp>
      <p:sp>
        <p:nvSpPr>
          <p:cNvPr id="8" name="TextBox 7">
            <a:extLst>
              <a:ext uri="{FF2B5EF4-FFF2-40B4-BE49-F238E27FC236}">
                <a16:creationId xmlns:a16="http://schemas.microsoft.com/office/drawing/2014/main" id="{4EFA5A48-85E8-4AFD-8688-E94FF862FBEF}"/>
              </a:ext>
            </a:extLst>
          </p:cNvPr>
          <p:cNvSpPr txBox="1"/>
          <p:nvPr/>
        </p:nvSpPr>
        <p:spPr>
          <a:xfrm>
            <a:off x="-15" y="849022"/>
            <a:ext cx="12191997" cy="1107996"/>
          </a:xfrm>
          <a:prstGeom prst="rect">
            <a:avLst/>
          </a:prstGeom>
          <a:solidFill>
            <a:schemeClr val="accent2">
              <a:lumMod val="40000"/>
              <a:lumOff val="60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Yes. This survey give us a nice opportunity to think about our open access policy, to brainstorm about our open content activities (measuring success and identifying areas for improvement).  This was a very interesting exercise. Thank you for that. (UL, France)</a:t>
            </a:r>
          </a:p>
        </p:txBody>
      </p:sp>
      <p:sp>
        <p:nvSpPr>
          <p:cNvPr id="10" name="TextBox 9">
            <a:extLst>
              <a:ext uri="{FF2B5EF4-FFF2-40B4-BE49-F238E27FC236}">
                <a16:creationId xmlns:a16="http://schemas.microsoft.com/office/drawing/2014/main" id="{725B3559-F437-4D47-9812-6A96B6A94606}"/>
              </a:ext>
            </a:extLst>
          </p:cNvPr>
          <p:cNvSpPr txBox="1"/>
          <p:nvPr/>
        </p:nvSpPr>
        <p:spPr>
          <a:xfrm>
            <a:off x="9" y="0"/>
            <a:ext cx="12191991" cy="430887"/>
          </a:xfrm>
          <a:prstGeom prst="rect">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defRPr/>
            </a:pPr>
            <a:r>
              <a:rPr lang="en-US" sz="2200" dirty="0">
                <a:solidFill>
                  <a:prstClr val="white"/>
                </a:solidFill>
                <a:latin typeface="Arial" panose="020B0604020202020204" pitchFamily="34" charset="0"/>
              </a:rPr>
              <a:t>Useful to see we are well on the way to 2.5% contribution level! (UL, US)</a:t>
            </a:r>
          </a:p>
        </p:txBody>
      </p:sp>
    </p:spTree>
    <p:extLst>
      <p:ext uri="{BB962C8B-B14F-4D97-AF65-F5344CB8AC3E}">
        <p14:creationId xmlns:p14="http://schemas.microsoft.com/office/powerpoint/2010/main" val="197401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4D7D4F-BA28-4713-BBD4-8D95B3805CEE}"/>
              </a:ext>
            </a:extLst>
          </p:cNvPr>
          <p:cNvPicPr>
            <a:picLocks noChangeAspect="1"/>
          </p:cNvPicPr>
          <p:nvPr/>
        </p:nvPicPr>
        <p:blipFill>
          <a:blip r:embed="rId3"/>
          <a:stretch>
            <a:fillRect/>
          </a:stretch>
        </p:blipFill>
        <p:spPr>
          <a:xfrm>
            <a:off x="0" y="0"/>
            <a:ext cx="10184365" cy="6858000"/>
          </a:xfrm>
          <a:prstGeom prst="rect">
            <a:avLst/>
          </a:prstGeom>
        </p:spPr>
      </p:pic>
      <p:sp>
        <p:nvSpPr>
          <p:cNvPr id="2" name="TextBox 1">
            <a:extLst>
              <a:ext uri="{FF2B5EF4-FFF2-40B4-BE49-F238E27FC236}">
                <a16:creationId xmlns:a16="http://schemas.microsoft.com/office/drawing/2014/main" id="{8E5EAFF0-AD4E-494D-AD5B-DA4919E72751}"/>
              </a:ext>
            </a:extLst>
          </p:cNvPr>
          <p:cNvSpPr txBox="1"/>
          <p:nvPr/>
        </p:nvSpPr>
        <p:spPr>
          <a:xfrm rot="10800000">
            <a:off x="10307476" y="862070"/>
            <a:ext cx="1046440" cy="5133860"/>
          </a:xfrm>
          <a:prstGeom prst="rect">
            <a:avLst/>
          </a:prstGeom>
          <a:noFill/>
        </p:spPr>
        <p:txBody>
          <a:bodyPr vert="vert270" wrap="square" rtlCol="0">
            <a:spAutoFit/>
          </a:bodyPr>
          <a:lstStyle/>
          <a:p>
            <a:r>
              <a:rPr lang="en-US" sz="2400" b="1" dirty="0">
                <a:solidFill>
                  <a:schemeClr val="tx2"/>
                </a:solidFill>
              </a:rPr>
              <a:t>SURVEY FINDINGS PUBLISHED</a:t>
            </a:r>
          </a:p>
          <a:p>
            <a:r>
              <a:rPr lang="en-US" sz="3200" dirty="0">
                <a:solidFill>
                  <a:schemeClr val="tx2"/>
                </a:solidFill>
                <a:latin typeface="Arial" panose="020B0604020202020204" pitchFamily="34" charset="0"/>
              </a:rPr>
              <a:t>oc.lc/</a:t>
            </a:r>
            <a:r>
              <a:rPr lang="en-US" sz="3200" dirty="0" err="1">
                <a:solidFill>
                  <a:schemeClr val="tx2"/>
                </a:solidFill>
                <a:latin typeface="Arial" panose="020B0604020202020204" pitchFamily="34" charset="0"/>
              </a:rPr>
              <a:t>oa</a:t>
            </a:r>
            <a:endParaRPr lang="en-US" sz="3200" dirty="0">
              <a:solidFill>
                <a:schemeClr val="tx2"/>
              </a:solidFill>
            </a:endParaRPr>
          </a:p>
        </p:txBody>
      </p:sp>
    </p:spTree>
    <p:extLst>
      <p:ext uri="{BB962C8B-B14F-4D97-AF65-F5344CB8AC3E}">
        <p14:creationId xmlns:p14="http://schemas.microsoft.com/office/powerpoint/2010/main" val="278928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1B4F6-A537-48F7-A179-91762B02F8BD}"/>
              </a:ext>
            </a:extLst>
          </p:cNvPr>
          <p:cNvSpPr>
            <a:spLocks noGrp="1"/>
          </p:cNvSpPr>
          <p:nvPr>
            <p:ph type="body" sz="quarter" idx="10"/>
          </p:nvPr>
        </p:nvSpPr>
        <p:spPr>
          <a:xfrm>
            <a:off x="420346" y="1108082"/>
            <a:ext cx="10898717" cy="1569660"/>
          </a:xfrm>
        </p:spPr>
        <p:txBody>
          <a:bodyPr/>
          <a:lstStyle/>
          <a:p>
            <a:r>
              <a:rPr lang="en-US" dirty="0"/>
              <a:t>University &amp; Research Libraries</a:t>
            </a:r>
          </a:p>
        </p:txBody>
      </p:sp>
      <p:sp>
        <p:nvSpPr>
          <p:cNvPr id="3" name="Text Placeholder 2">
            <a:extLst>
              <a:ext uri="{FF2B5EF4-FFF2-40B4-BE49-F238E27FC236}">
                <a16:creationId xmlns:a16="http://schemas.microsoft.com/office/drawing/2014/main" id="{32C3BBCD-7937-4298-8771-7E689CBACDC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7FA2F47-3751-4890-8CBA-DE49DEAA6CC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8622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CD539-3338-4180-B022-FEE4D28B0948}"/>
              </a:ext>
            </a:extLst>
          </p:cNvPr>
          <p:cNvSpPr>
            <a:spLocks noGrp="1"/>
          </p:cNvSpPr>
          <p:nvPr>
            <p:ph type="body" sz="quarter" idx="13"/>
          </p:nvPr>
        </p:nvSpPr>
        <p:spPr>
          <a:ln>
            <a:noFill/>
          </a:ln>
        </p:spPr>
        <p:txBody>
          <a:bodyPr>
            <a:normAutofit/>
          </a:bodyPr>
          <a:lstStyle/>
          <a:p>
            <a:pPr algn="just"/>
            <a:r>
              <a:rPr lang="en-US" sz="4400" dirty="0">
                <a:latin typeface="Calibri" panose="020F0502020204030204" pitchFamily="34" charset="0"/>
              </a:rPr>
              <a:t>Total Responses by Library Type</a:t>
            </a:r>
          </a:p>
          <a:p>
            <a:pPr algn="just"/>
            <a:endParaRPr lang="en-US" sz="2400" dirty="0">
              <a:solidFill>
                <a:schemeClr val="bg1"/>
              </a:solidFill>
              <a:latin typeface="Calibri" panose="020F0502020204030204" pitchFamily="34" charset="0"/>
            </a:endParaRPr>
          </a:p>
        </p:txBody>
      </p:sp>
      <p:graphicFrame>
        <p:nvGraphicFramePr>
          <p:cNvPr id="8" name="Chart 7">
            <a:extLst>
              <a:ext uri="{FF2B5EF4-FFF2-40B4-BE49-F238E27FC236}">
                <a16:creationId xmlns:a16="http://schemas.microsoft.com/office/drawing/2014/main" id="{5A2D0DC3-806B-439A-85CB-D8408E505630}"/>
              </a:ext>
            </a:extLst>
          </p:cNvPr>
          <p:cNvGraphicFramePr/>
          <p:nvPr/>
        </p:nvGraphicFramePr>
        <p:xfrm>
          <a:off x="4639111" y="1381055"/>
          <a:ext cx="7004807" cy="47572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056CB99-86F6-43C7-B325-D0F48DB2E075}"/>
              </a:ext>
            </a:extLst>
          </p:cNvPr>
          <p:cNvSpPr txBox="1"/>
          <p:nvPr/>
        </p:nvSpPr>
        <p:spPr>
          <a:xfrm>
            <a:off x="283950" y="2513198"/>
            <a:ext cx="4404220" cy="830997"/>
          </a:xfrm>
          <a:prstGeom prst="rect">
            <a:avLst/>
          </a:prstGeom>
          <a:noFill/>
        </p:spPr>
        <p:txBody>
          <a:bodyPr wrap="square" rtlCol="0">
            <a:spAutoFit/>
          </a:bodyPr>
          <a:lstStyle/>
          <a:p>
            <a:r>
              <a:rPr lang="en-US" sz="2400" b="1" dirty="0">
                <a:solidFill>
                  <a:schemeClr val="accent2"/>
                </a:solidFill>
                <a:latin typeface="Calibri" panose="020F0502020204030204" pitchFamily="34" charset="0"/>
              </a:rPr>
              <a:t>Research &amp; University: </a:t>
            </a:r>
          </a:p>
          <a:p>
            <a:r>
              <a:rPr lang="en-US" sz="2400" b="1" dirty="0">
                <a:solidFill>
                  <a:schemeClr val="accent2"/>
                </a:solidFill>
                <a:latin typeface="Calibri" panose="020F0502020204030204" pitchFamily="34" charset="0"/>
              </a:rPr>
              <a:t>511 responses from 69 countries</a:t>
            </a:r>
          </a:p>
        </p:txBody>
      </p:sp>
      <p:sp>
        <p:nvSpPr>
          <p:cNvPr id="2" name="TextBox 1">
            <a:extLst>
              <a:ext uri="{FF2B5EF4-FFF2-40B4-BE49-F238E27FC236}">
                <a16:creationId xmlns:a16="http://schemas.microsoft.com/office/drawing/2014/main" id="{463291D4-2349-42C5-9897-E904B52FDC38}"/>
              </a:ext>
            </a:extLst>
          </p:cNvPr>
          <p:cNvSpPr txBox="1"/>
          <p:nvPr/>
        </p:nvSpPr>
        <p:spPr>
          <a:xfrm>
            <a:off x="10479505" y="5582653"/>
            <a:ext cx="1164413" cy="369332"/>
          </a:xfrm>
          <a:prstGeom prst="rect">
            <a:avLst/>
          </a:prstGeom>
          <a:noFill/>
        </p:spPr>
        <p:txBody>
          <a:bodyPr wrap="square" rtlCol="0">
            <a:spAutoFit/>
          </a:bodyPr>
          <a:lstStyle/>
          <a:p>
            <a:r>
              <a:rPr lang="en-US" dirty="0"/>
              <a:t>n = 705</a:t>
            </a:r>
          </a:p>
        </p:txBody>
      </p:sp>
    </p:spTree>
    <p:extLst>
      <p:ext uri="{BB962C8B-B14F-4D97-AF65-F5344CB8AC3E}">
        <p14:creationId xmlns:p14="http://schemas.microsoft.com/office/powerpoint/2010/main" val="321479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CD539-3338-4180-B022-FEE4D28B0948}"/>
              </a:ext>
            </a:extLst>
          </p:cNvPr>
          <p:cNvSpPr>
            <a:spLocks noGrp="1"/>
          </p:cNvSpPr>
          <p:nvPr>
            <p:ph type="body" sz="quarter" idx="13"/>
          </p:nvPr>
        </p:nvSpPr>
        <p:spPr>
          <a:ln>
            <a:noFill/>
          </a:ln>
        </p:spPr>
        <p:txBody>
          <a:bodyPr>
            <a:normAutofit/>
          </a:bodyPr>
          <a:lstStyle/>
          <a:p>
            <a:r>
              <a:rPr lang="en-US" sz="4000" dirty="0">
                <a:latin typeface="Calibri" panose="020F0502020204030204" pitchFamily="34" charset="0"/>
              </a:rPr>
              <a:t>University &amp; Research Libraries Responses by Region</a:t>
            </a:r>
          </a:p>
        </p:txBody>
      </p:sp>
      <p:graphicFrame>
        <p:nvGraphicFramePr>
          <p:cNvPr id="7" name="Chart 6">
            <a:extLst>
              <a:ext uri="{FF2B5EF4-FFF2-40B4-BE49-F238E27FC236}">
                <a16:creationId xmlns:a16="http://schemas.microsoft.com/office/drawing/2014/main" id="{7B41126F-026D-48B4-9BE3-F8198DB4F0F8}"/>
              </a:ext>
            </a:extLst>
          </p:cNvPr>
          <p:cNvGraphicFramePr/>
          <p:nvPr>
            <p:extLst>
              <p:ext uri="{D42A27DB-BD31-4B8C-83A1-F6EECF244321}">
                <p14:modId xmlns:p14="http://schemas.microsoft.com/office/powerpoint/2010/main" val="1647286375"/>
              </p:ext>
            </p:extLst>
          </p:nvPr>
        </p:nvGraphicFramePr>
        <p:xfrm>
          <a:off x="5517417" y="1400768"/>
          <a:ext cx="6858000" cy="4947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DEA2C47E-4D81-4D38-AF49-A08511A81013}"/>
              </a:ext>
            </a:extLst>
          </p:cNvPr>
          <p:cNvGraphicFramePr>
            <a:graphicFrameLocks noGrp="1"/>
          </p:cNvGraphicFramePr>
          <p:nvPr>
            <p:extLst>
              <p:ext uri="{D42A27DB-BD31-4B8C-83A1-F6EECF244321}">
                <p14:modId xmlns:p14="http://schemas.microsoft.com/office/powerpoint/2010/main" val="1924785621"/>
              </p:ext>
            </p:extLst>
          </p:nvPr>
        </p:nvGraphicFramePr>
        <p:xfrm>
          <a:off x="319489" y="2702597"/>
          <a:ext cx="5991726" cy="234354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699811605"/>
                    </a:ext>
                  </a:extLst>
                </a:gridCol>
                <a:gridCol w="625642">
                  <a:extLst>
                    <a:ext uri="{9D8B030D-6E8A-4147-A177-3AD203B41FA5}">
                      <a16:colId xmlns:a16="http://schemas.microsoft.com/office/drawing/2014/main" val="1459786875"/>
                    </a:ext>
                  </a:extLst>
                </a:gridCol>
                <a:gridCol w="1407695">
                  <a:extLst>
                    <a:ext uri="{9D8B030D-6E8A-4147-A177-3AD203B41FA5}">
                      <a16:colId xmlns:a16="http://schemas.microsoft.com/office/drawing/2014/main" val="3983877679"/>
                    </a:ext>
                  </a:extLst>
                </a:gridCol>
                <a:gridCol w="589547">
                  <a:extLst>
                    <a:ext uri="{9D8B030D-6E8A-4147-A177-3AD203B41FA5}">
                      <a16:colId xmlns:a16="http://schemas.microsoft.com/office/drawing/2014/main" val="2445672208"/>
                    </a:ext>
                  </a:extLst>
                </a:gridCol>
                <a:gridCol w="1443790">
                  <a:extLst>
                    <a:ext uri="{9D8B030D-6E8A-4147-A177-3AD203B41FA5}">
                      <a16:colId xmlns:a16="http://schemas.microsoft.com/office/drawing/2014/main" val="2026964886"/>
                    </a:ext>
                  </a:extLst>
                </a:gridCol>
                <a:gridCol w="553452">
                  <a:extLst>
                    <a:ext uri="{9D8B030D-6E8A-4147-A177-3AD203B41FA5}">
                      <a16:colId xmlns:a16="http://schemas.microsoft.com/office/drawing/2014/main" val="3946023432"/>
                    </a:ext>
                  </a:extLst>
                </a:gridCol>
              </a:tblGrid>
              <a:tr h="349667">
                <a:tc gridSpan="2">
                  <a:txBody>
                    <a:bodyPr/>
                    <a:lstStyle/>
                    <a:p>
                      <a:r>
                        <a:rPr lang="en-US" sz="1800" dirty="0"/>
                        <a:t>Americas (236)</a:t>
                      </a:r>
                    </a:p>
                  </a:txBody>
                  <a:tcPr/>
                </a:tc>
                <a:tc hMerge="1">
                  <a:txBody>
                    <a:bodyPr/>
                    <a:lstStyle/>
                    <a:p>
                      <a:endParaRPr lang="en-US"/>
                    </a:p>
                  </a:txBody>
                  <a:tcPr/>
                </a:tc>
                <a:tc gridSpan="2">
                  <a:txBody>
                    <a:bodyPr/>
                    <a:lstStyle/>
                    <a:p>
                      <a:r>
                        <a:rPr lang="en-US" sz="1800" dirty="0"/>
                        <a:t>EMEA (201)</a:t>
                      </a:r>
                    </a:p>
                  </a:txBody>
                  <a:tcPr/>
                </a:tc>
                <a:tc hMerge="1">
                  <a:txBody>
                    <a:bodyPr/>
                    <a:lstStyle/>
                    <a:p>
                      <a:endParaRPr lang="en-US"/>
                    </a:p>
                  </a:txBody>
                  <a:tcPr/>
                </a:tc>
                <a:tc gridSpan="2">
                  <a:txBody>
                    <a:bodyPr/>
                    <a:lstStyle/>
                    <a:p>
                      <a:r>
                        <a:rPr lang="en-US" sz="1800" dirty="0"/>
                        <a:t>Asia Pacific (74)</a:t>
                      </a:r>
                    </a:p>
                  </a:txBody>
                  <a:tcPr/>
                </a:tc>
                <a:tc hMerge="1">
                  <a:txBody>
                    <a:bodyPr/>
                    <a:lstStyle/>
                    <a:p>
                      <a:endParaRPr lang="en-US"/>
                    </a:p>
                  </a:txBody>
                  <a:tcPr/>
                </a:tc>
                <a:extLst>
                  <a:ext uri="{0D108BD9-81ED-4DB2-BD59-A6C34878D82A}">
                    <a16:rowId xmlns:a16="http://schemas.microsoft.com/office/drawing/2014/main" val="1616951609"/>
                  </a:ext>
                </a:extLst>
              </a:tr>
              <a:tr h="349667">
                <a:tc>
                  <a:txBody>
                    <a:bodyPr/>
                    <a:lstStyle/>
                    <a:p>
                      <a:r>
                        <a:rPr lang="en-US" sz="1600" dirty="0"/>
                        <a:t>United States</a:t>
                      </a:r>
                    </a:p>
                  </a:txBody>
                  <a:tcPr/>
                </a:tc>
                <a:tc>
                  <a:txBody>
                    <a:bodyPr/>
                    <a:lstStyle/>
                    <a:p>
                      <a:r>
                        <a:rPr lang="en-US" sz="1600" dirty="0"/>
                        <a:t>204</a:t>
                      </a:r>
                    </a:p>
                  </a:txBody>
                  <a:tcPr/>
                </a:tc>
                <a:tc>
                  <a:txBody>
                    <a:bodyPr/>
                    <a:lstStyle/>
                    <a:p>
                      <a:r>
                        <a:rPr lang="en-US" sz="1600" dirty="0"/>
                        <a:t>UK</a:t>
                      </a:r>
                    </a:p>
                  </a:txBody>
                  <a:tcPr/>
                </a:tc>
                <a:tc>
                  <a:txBody>
                    <a:bodyPr/>
                    <a:lstStyle/>
                    <a:p>
                      <a:r>
                        <a:rPr lang="en-US" sz="1600" dirty="0"/>
                        <a:t>33</a:t>
                      </a:r>
                    </a:p>
                  </a:txBody>
                  <a:tcPr/>
                </a:tc>
                <a:tc>
                  <a:txBody>
                    <a:bodyPr/>
                    <a:lstStyle/>
                    <a:p>
                      <a:r>
                        <a:rPr lang="en-US" sz="1600" dirty="0"/>
                        <a:t>Australia</a:t>
                      </a:r>
                    </a:p>
                  </a:txBody>
                  <a:tcPr/>
                </a:tc>
                <a:tc>
                  <a:txBody>
                    <a:bodyPr/>
                    <a:lstStyle/>
                    <a:p>
                      <a:r>
                        <a:rPr lang="en-US" sz="1600" dirty="0"/>
                        <a:t>19</a:t>
                      </a:r>
                    </a:p>
                  </a:txBody>
                  <a:tcPr/>
                </a:tc>
                <a:extLst>
                  <a:ext uri="{0D108BD9-81ED-4DB2-BD59-A6C34878D82A}">
                    <a16:rowId xmlns:a16="http://schemas.microsoft.com/office/drawing/2014/main" val="2423458120"/>
                  </a:ext>
                </a:extLst>
              </a:tr>
              <a:tr h="349667">
                <a:tc>
                  <a:txBody>
                    <a:bodyPr/>
                    <a:lstStyle/>
                    <a:p>
                      <a:r>
                        <a:rPr lang="en-US" sz="1600" dirty="0"/>
                        <a:t>Canada</a:t>
                      </a:r>
                    </a:p>
                  </a:txBody>
                  <a:tcPr/>
                </a:tc>
                <a:tc>
                  <a:txBody>
                    <a:bodyPr/>
                    <a:lstStyle/>
                    <a:p>
                      <a:r>
                        <a:rPr lang="en-US" sz="1600" dirty="0"/>
                        <a:t>21</a:t>
                      </a:r>
                    </a:p>
                  </a:txBody>
                  <a:tcPr/>
                </a:tc>
                <a:tc>
                  <a:txBody>
                    <a:bodyPr/>
                    <a:lstStyle/>
                    <a:p>
                      <a:r>
                        <a:rPr lang="en-US" sz="1600" dirty="0"/>
                        <a:t>Germany</a:t>
                      </a:r>
                    </a:p>
                  </a:txBody>
                  <a:tcPr/>
                </a:tc>
                <a:tc>
                  <a:txBody>
                    <a:bodyPr/>
                    <a:lstStyle/>
                    <a:p>
                      <a:r>
                        <a:rPr lang="en-US" sz="1600" dirty="0"/>
                        <a:t>19</a:t>
                      </a:r>
                    </a:p>
                  </a:txBody>
                  <a:tcPr/>
                </a:tc>
                <a:tc>
                  <a:txBody>
                    <a:bodyPr/>
                    <a:lstStyle/>
                    <a:p>
                      <a:r>
                        <a:rPr lang="en-US" sz="1600" dirty="0"/>
                        <a:t>Philippines</a:t>
                      </a:r>
                    </a:p>
                  </a:txBody>
                  <a:tcPr/>
                </a:tc>
                <a:tc>
                  <a:txBody>
                    <a:bodyPr/>
                    <a:lstStyle/>
                    <a:p>
                      <a:r>
                        <a:rPr lang="en-US" sz="1600" dirty="0"/>
                        <a:t>16</a:t>
                      </a:r>
                    </a:p>
                  </a:txBody>
                  <a:tcPr/>
                </a:tc>
                <a:extLst>
                  <a:ext uri="{0D108BD9-81ED-4DB2-BD59-A6C34878D82A}">
                    <a16:rowId xmlns:a16="http://schemas.microsoft.com/office/drawing/2014/main" val="2574798864"/>
                  </a:ext>
                </a:extLst>
              </a:tr>
              <a:tr h="349667">
                <a:tc>
                  <a:txBody>
                    <a:bodyPr/>
                    <a:lstStyle/>
                    <a:p>
                      <a:endParaRPr lang="en-US" sz="1600" dirty="0"/>
                    </a:p>
                  </a:txBody>
                  <a:tcPr/>
                </a:tc>
                <a:tc>
                  <a:txBody>
                    <a:bodyPr/>
                    <a:lstStyle/>
                    <a:p>
                      <a:endParaRPr lang="en-US" sz="1600" dirty="0"/>
                    </a:p>
                  </a:txBody>
                  <a:tcPr/>
                </a:tc>
                <a:tc>
                  <a:txBody>
                    <a:bodyPr/>
                    <a:lstStyle/>
                    <a:p>
                      <a:r>
                        <a:rPr lang="en-US" sz="1600" dirty="0"/>
                        <a:t>Turkey</a:t>
                      </a:r>
                    </a:p>
                  </a:txBody>
                  <a:tcPr/>
                </a:tc>
                <a:tc>
                  <a:txBody>
                    <a:bodyPr/>
                    <a:lstStyle/>
                    <a:p>
                      <a:r>
                        <a:rPr lang="en-US" sz="1600" dirty="0"/>
                        <a:t>17</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11199774"/>
                  </a:ext>
                </a:extLst>
              </a:tr>
              <a:tr h="349667">
                <a:tc>
                  <a:txBody>
                    <a:bodyPr/>
                    <a:lstStyle/>
                    <a:p>
                      <a:endParaRPr lang="en-US" sz="1600" dirty="0"/>
                    </a:p>
                  </a:txBody>
                  <a:tcPr/>
                </a:tc>
                <a:tc>
                  <a:txBody>
                    <a:bodyPr/>
                    <a:lstStyle/>
                    <a:p>
                      <a:endParaRPr lang="en-US" sz="1600" dirty="0"/>
                    </a:p>
                  </a:txBody>
                  <a:tcPr/>
                </a:tc>
                <a:tc>
                  <a:txBody>
                    <a:bodyPr/>
                    <a:lstStyle/>
                    <a:p>
                      <a:r>
                        <a:rPr lang="en-US" sz="1600" dirty="0"/>
                        <a:t>France</a:t>
                      </a:r>
                    </a:p>
                  </a:txBody>
                  <a:tcPr/>
                </a:tc>
                <a:tc>
                  <a:txBody>
                    <a:bodyPr/>
                    <a:lstStyle/>
                    <a:p>
                      <a:r>
                        <a:rPr lang="en-US" sz="1600" dirty="0"/>
                        <a:t>15</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267919421"/>
                  </a:ext>
                </a:extLst>
              </a:tr>
              <a:tr h="349667">
                <a:tc>
                  <a:txBody>
                    <a:bodyPr/>
                    <a:lstStyle/>
                    <a:p>
                      <a:endParaRPr lang="en-US" sz="1600" dirty="0"/>
                    </a:p>
                  </a:txBody>
                  <a:tcPr/>
                </a:tc>
                <a:tc>
                  <a:txBody>
                    <a:bodyPr/>
                    <a:lstStyle/>
                    <a:p>
                      <a:endParaRPr lang="en-US" sz="1600" dirty="0"/>
                    </a:p>
                  </a:txBody>
                  <a:tcPr/>
                </a:tc>
                <a:tc>
                  <a:txBody>
                    <a:bodyPr/>
                    <a:lstStyle/>
                    <a:p>
                      <a:r>
                        <a:rPr lang="en-US" sz="1600" dirty="0"/>
                        <a:t>Netherlands</a:t>
                      </a:r>
                    </a:p>
                  </a:txBody>
                  <a:tcPr/>
                </a:tc>
                <a:tc>
                  <a:txBody>
                    <a:bodyPr/>
                    <a:lstStyle/>
                    <a:p>
                      <a:r>
                        <a:rPr lang="en-US" sz="1600" dirty="0"/>
                        <a:t>15</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140797548"/>
                  </a:ext>
                </a:extLst>
              </a:tr>
            </a:tbl>
          </a:graphicData>
        </a:graphic>
      </p:graphicFrame>
      <p:sp>
        <p:nvSpPr>
          <p:cNvPr id="10" name="TextBox 9">
            <a:extLst>
              <a:ext uri="{FF2B5EF4-FFF2-40B4-BE49-F238E27FC236}">
                <a16:creationId xmlns:a16="http://schemas.microsoft.com/office/drawing/2014/main" id="{DE86BDB4-C5B9-4B48-AA17-32B796AE0158}"/>
              </a:ext>
            </a:extLst>
          </p:cNvPr>
          <p:cNvSpPr txBox="1"/>
          <p:nvPr/>
        </p:nvSpPr>
        <p:spPr>
          <a:xfrm>
            <a:off x="206542" y="2213812"/>
            <a:ext cx="5578641" cy="369332"/>
          </a:xfrm>
          <a:prstGeom prst="rect">
            <a:avLst/>
          </a:prstGeom>
          <a:noFill/>
        </p:spPr>
        <p:txBody>
          <a:bodyPr wrap="square" rtlCol="0">
            <a:spAutoFit/>
          </a:bodyPr>
          <a:lstStyle/>
          <a:p>
            <a:r>
              <a:rPr lang="en-US" dirty="0"/>
              <a:t>Countries by region, with number of respondents &gt;14</a:t>
            </a:r>
          </a:p>
        </p:txBody>
      </p:sp>
    </p:spTree>
    <p:extLst>
      <p:ext uri="{BB962C8B-B14F-4D97-AF65-F5344CB8AC3E}">
        <p14:creationId xmlns:p14="http://schemas.microsoft.com/office/powerpoint/2010/main" val="346426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for the camera&#10;&#10;Description automatically generated">
            <a:extLst>
              <a:ext uri="{FF2B5EF4-FFF2-40B4-BE49-F238E27FC236}">
                <a16:creationId xmlns:a16="http://schemas.microsoft.com/office/drawing/2014/main" id="{1F1D559A-8491-4D3F-9544-B3C1D1EA038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4" b="2184"/>
          <a:stretch>
            <a:fillRect/>
          </a:stretch>
        </p:blipFill>
        <p:spPr/>
      </p:pic>
      <p:sp>
        <p:nvSpPr>
          <p:cNvPr id="3" name="Text Placeholder 2">
            <a:extLst>
              <a:ext uri="{FF2B5EF4-FFF2-40B4-BE49-F238E27FC236}">
                <a16:creationId xmlns:a16="http://schemas.microsoft.com/office/drawing/2014/main" id="{AC39D5A2-2ECA-4146-BDF4-FCC2DB4280C8}"/>
              </a:ext>
            </a:extLst>
          </p:cNvPr>
          <p:cNvSpPr>
            <a:spLocks noGrp="1"/>
          </p:cNvSpPr>
          <p:nvPr>
            <p:ph type="body" sz="quarter" idx="12"/>
          </p:nvPr>
        </p:nvSpPr>
        <p:spPr/>
        <p:txBody>
          <a:bodyPr>
            <a:normAutofit fontScale="92500" lnSpcReduction="20000"/>
          </a:bodyPr>
          <a:lstStyle/>
          <a:p>
            <a:r>
              <a:rPr lang="en-US" dirty="0"/>
              <a:t>RLP Program Officer, OCLC Research Europe</a:t>
            </a:r>
          </a:p>
        </p:txBody>
      </p:sp>
      <p:sp>
        <p:nvSpPr>
          <p:cNvPr id="4" name="Text Placeholder 3">
            <a:extLst>
              <a:ext uri="{FF2B5EF4-FFF2-40B4-BE49-F238E27FC236}">
                <a16:creationId xmlns:a16="http://schemas.microsoft.com/office/drawing/2014/main" id="{C0CE9BD2-8BB2-4D3E-AEC5-6EF6EA51661D}"/>
              </a:ext>
            </a:extLst>
          </p:cNvPr>
          <p:cNvSpPr>
            <a:spLocks noGrp="1"/>
          </p:cNvSpPr>
          <p:nvPr>
            <p:ph type="body" sz="quarter" idx="13"/>
          </p:nvPr>
        </p:nvSpPr>
        <p:spPr/>
        <p:txBody>
          <a:bodyPr>
            <a:normAutofit fontScale="92500" lnSpcReduction="20000"/>
          </a:bodyPr>
          <a:lstStyle/>
          <a:p>
            <a:r>
              <a:rPr lang="en-US" dirty="0"/>
              <a:t>Titia van der Werf</a:t>
            </a:r>
          </a:p>
        </p:txBody>
      </p:sp>
      <p:sp>
        <p:nvSpPr>
          <p:cNvPr id="5" name="Text Placeholder 4">
            <a:extLst>
              <a:ext uri="{FF2B5EF4-FFF2-40B4-BE49-F238E27FC236}">
                <a16:creationId xmlns:a16="http://schemas.microsoft.com/office/drawing/2014/main" id="{10EFF091-0F92-4D45-8B2E-BE6FCA1D752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6341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A936B5-0E17-4447-943B-FD12E1A58EB8}"/>
              </a:ext>
            </a:extLst>
          </p:cNvPr>
          <p:cNvSpPr>
            <a:spLocks noGrp="1"/>
          </p:cNvSpPr>
          <p:nvPr>
            <p:ph type="body" sz="quarter" idx="10"/>
          </p:nvPr>
        </p:nvSpPr>
        <p:spPr/>
        <p:txBody>
          <a:bodyPr/>
          <a:lstStyle/>
          <a:p>
            <a:r>
              <a:rPr lang="en-US" dirty="0"/>
              <a:t>Interpretative framework</a:t>
            </a:r>
          </a:p>
        </p:txBody>
      </p:sp>
      <p:sp>
        <p:nvSpPr>
          <p:cNvPr id="7" name="Text Placeholder 6">
            <a:extLst>
              <a:ext uri="{FF2B5EF4-FFF2-40B4-BE49-F238E27FC236}">
                <a16:creationId xmlns:a16="http://schemas.microsoft.com/office/drawing/2014/main" id="{03C147FB-D838-41A0-8C14-FB6078229771}"/>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3206D6A5-5645-46B6-B2AC-587006DBBAF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7238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A57390-0544-485E-A4C8-9ABA83C390D7}"/>
              </a:ext>
            </a:extLst>
          </p:cNvPr>
          <p:cNvPicPr>
            <a:picLocks noChangeAspect="1"/>
          </p:cNvPicPr>
          <p:nvPr/>
        </p:nvPicPr>
        <p:blipFill rotWithShape="1">
          <a:blip r:embed="rId3">
            <a:extLst>
              <a:ext uri="{28A0092B-C50C-407E-A947-70E740481C1C}">
                <a14:useLocalDpi xmlns:a14="http://schemas.microsoft.com/office/drawing/2010/main" val="0"/>
              </a:ext>
            </a:extLst>
          </a:blip>
          <a:srcRect r="3359" b="-2"/>
          <a:stretch/>
        </p:blipFill>
        <p:spPr>
          <a:xfrm>
            <a:off x="0" y="-1"/>
            <a:ext cx="9928860" cy="6858001"/>
          </a:xfrm>
          <a:prstGeom prst="rect">
            <a:avLst/>
          </a:prstGeom>
        </p:spPr>
      </p:pic>
      <p:sp>
        <p:nvSpPr>
          <p:cNvPr id="2" name="Text Placeholder 1">
            <a:extLst>
              <a:ext uri="{FF2B5EF4-FFF2-40B4-BE49-F238E27FC236}">
                <a16:creationId xmlns:a16="http://schemas.microsoft.com/office/drawing/2014/main" id="{669DB981-E1FE-4B37-A103-9BC6C1E440D8}"/>
              </a:ext>
            </a:extLst>
          </p:cNvPr>
          <p:cNvSpPr>
            <a:spLocks noGrp="1"/>
          </p:cNvSpPr>
          <p:nvPr>
            <p:ph type="body" sz="quarter" idx="4294967295"/>
          </p:nvPr>
        </p:nvSpPr>
        <p:spPr>
          <a:xfrm rot="5400000">
            <a:off x="7566838" y="2971005"/>
            <a:ext cx="6858000" cy="915988"/>
          </a:xfrm>
          <a:prstGeom prst="rect">
            <a:avLst/>
          </a:prstGeom>
        </p:spPr>
        <p:txBody>
          <a:bodyPr>
            <a:normAutofit/>
          </a:bodyPr>
          <a:lstStyle/>
          <a:p>
            <a:pPr marL="0" indent="0" algn="ctr">
              <a:buNone/>
            </a:pPr>
            <a:r>
              <a:rPr lang="en-US" sz="2800" dirty="0">
                <a:solidFill>
                  <a:schemeClr val="accent5">
                    <a:lumMod val="60000"/>
                    <a:lumOff val="40000"/>
                  </a:schemeClr>
                </a:solidFill>
              </a:rPr>
              <a:t>Readings from </a:t>
            </a:r>
            <a:r>
              <a:rPr lang="en-US" sz="2800" b="1" dirty="0">
                <a:solidFill>
                  <a:schemeClr val="accent5">
                    <a:lumMod val="60000"/>
                    <a:lumOff val="40000"/>
                  </a:schemeClr>
                </a:solidFill>
              </a:rPr>
              <a:t>“The Book of Dempsey”</a:t>
            </a:r>
          </a:p>
        </p:txBody>
      </p:sp>
    </p:spTree>
    <p:extLst>
      <p:ext uri="{BB962C8B-B14F-4D97-AF65-F5344CB8AC3E}">
        <p14:creationId xmlns:p14="http://schemas.microsoft.com/office/powerpoint/2010/main" val="8297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1650" y="3002768"/>
            <a:ext cx="5317969" cy="1546779"/>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Reconfiguration </a:t>
            </a:r>
            <a:b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of </a:t>
            </a:r>
            <a: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t>research work </a:t>
            </a:r>
            <a:b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by network/digital environment.</a:t>
            </a:r>
          </a:p>
        </p:txBody>
      </p:sp>
      <p:sp>
        <p:nvSpPr>
          <p:cNvPr id="6" name="Rectangle 5"/>
          <p:cNvSpPr/>
          <p:nvPr/>
        </p:nvSpPr>
        <p:spPr>
          <a:xfrm>
            <a:off x="6624671" y="4633871"/>
            <a:ext cx="5317969" cy="145995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Reconfiguration </a:t>
            </a:r>
            <a:b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of the </a:t>
            </a:r>
            <a: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t>information space </a:t>
            </a:r>
            <a:b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by network/digital environment.</a:t>
            </a:r>
          </a:p>
        </p:txBody>
      </p:sp>
      <p:sp>
        <p:nvSpPr>
          <p:cNvPr id="16" name="Oval 15"/>
          <p:cNvSpPr/>
          <p:nvPr/>
        </p:nvSpPr>
        <p:spPr>
          <a:xfrm>
            <a:off x="2324003" y="2973184"/>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inside out collection</a:t>
            </a:r>
          </a:p>
        </p:txBody>
      </p:sp>
      <p:sp>
        <p:nvSpPr>
          <p:cNvPr id="15" name="Oval 14"/>
          <p:cNvSpPr/>
          <p:nvPr/>
        </p:nvSpPr>
        <p:spPr>
          <a:xfrm>
            <a:off x="4884735" y="4596534"/>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facilitated collection</a:t>
            </a:r>
          </a:p>
        </p:txBody>
      </p:sp>
      <p:sp>
        <p:nvSpPr>
          <p:cNvPr id="10" name="Rectangle 9">
            <a:extLst>
              <a:ext uri="{FF2B5EF4-FFF2-40B4-BE49-F238E27FC236}">
                <a16:creationId xmlns:a16="http://schemas.microsoft.com/office/drawing/2014/main" id="{3971E511-54D8-47BF-8252-33E2A8C563F1}"/>
              </a:ext>
            </a:extLst>
          </p:cNvPr>
          <p:cNvSpPr/>
          <p:nvPr/>
        </p:nvSpPr>
        <p:spPr>
          <a:xfrm>
            <a:off x="1908090" y="1458493"/>
            <a:ext cx="5317969" cy="145995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Reconfiguration </a:t>
            </a:r>
            <a:b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of </a:t>
            </a:r>
            <a: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t>library collaboration </a:t>
            </a:r>
            <a:br>
              <a:rPr lang="en-US" sz="2800" b="1" kern="0" dirty="0">
                <a:solidFill>
                  <a:schemeClr val="bg1"/>
                </a:solidFill>
                <a:latin typeface="Arial" panose="020B0604020202020204" pitchFamily="34" charset="0"/>
                <a:ea typeface="Segoe UI" panose="020B0502040204020203" pitchFamily="34" charset="0"/>
                <a:cs typeface="Arial" panose="020B0604020202020204" pitchFamily="34" charset="0"/>
              </a:rPr>
            </a:br>
            <a:r>
              <a:rPr lang="en-US" sz="2800" kern="0" dirty="0">
                <a:solidFill>
                  <a:schemeClr val="bg1"/>
                </a:solidFill>
                <a:latin typeface="Arial" panose="020B0604020202020204" pitchFamily="34" charset="0"/>
                <a:ea typeface="Segoe UI" panose="020B0502040204020203" pitchFamily="34" charset="0"/>
                <a:cs typeface="Arial" panose="020B0604020202020204" pitchFamily="34" charset="0"/>
              </a:rPr>
              <a:t>by network/digital environment.</a:t>
            </a:r>
          </a:p>
        </p:txBody>
      </p:sp>
      <p:sp>
        <p:nvSpPr>
          <p:cNvPr id="9" name="Oval 8">
            <a:extLst>
              <a:ext uri="{FF2B5EF4-FFF2-40B4-BE49-F238E27FC236}">
                <a16:creationId xmlns:a16="http://schemas.microsoft.com/office/drawing/2014/main" id="{853F7BB0-4DCA-43DF-9E1D-65F9CE6243AC}"/>
              </a:ext>
            </a:extLst>
          </p:cNvPr>
          <p:cNvSpPr/>
          <p:nvPr/>
        </p:nvSpPr>
        <p:spPr>
          <a:xfrm>
            <a:off x="183842" y="1312497"/>
            <a:ext cx="1624541" cy="1605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collective collection</a:t>
            </a:r>
          </a:p>
        </p:txBody>
      </p:sp>
      <p:sp>
        <p:nvSpPr>
          <p:cNvPr id="2" name="Text Placeholder 1">
            <a:extLst>
              <a:ext uri="{FF2B5EF4-FFF2-40B4-BE49-F238E27FC236}">
                <a16:creationId xmlns:a16="http://schemas.microsoft.com/office/drawing/2014/main" id="{1859BCE6-7DB9-4FE2-AAE3-23171EFF4A69}"/>
              </a:ext>
            </a:extLst>
          </p:cNvPr>
          <p:cNvSpPr>
            <a:spLocks noGrp="1"/>
          </p:cNvSpPr>
          <p:nvPr>
            <p:ph type="body" sz="quarter" idx="13"/>
          </p:nvPr>
        </p:nvSpPr>
        <p:spPr/>
        <p:txBody>
          <a:bodyPr/>
          <a:lstStyle/>
          <a:p>
            <a:r>
              <a:rPr lang="en-US" dirty="0"/>
              <a:t>Three collection directions</a:t>
            </a:r>
          </a:p>
        </p:txBody>
      </p:sp>
    </p:spTree>
    <p:extLst>
      <p:ext uri="{BB962C8B-B14F-4D97-AF65-F5344CB8AC3E}">
        <p14:creationId xmlns:p14="http://schemas.microsoft.com/office/powerpoint/2010/main" val="957331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992CA6-C9EE-4C6C-9C27-A780FEB83BD8}"/>
              </a:ext>
            </a:extLst>
          </p:cNvPr>
          <p:cNvSpPr>
            <a:spLocks noGrp="1"/>
          </p:cNvSpPr>
          <p:nvPr>
            <p:ph type="body" sz="quarter" idx="12"/>
          </p:nvPr>
        </p:nvSpPr>
        <p:spPr/>
        <p:txBody>
          <a:bodyPr>
            <a:normAutofit lnSpcReduction="10000"/>
          </a:bodyPr>
          <a:lstStyle/>
          <a:p>
            <a:pPr marL="0" indent="0">
              <a:buNone/>
            </a:pPr>
            <a:r>
              <a:rPr lang="en-US" sz="2800" dirty="0"/>
              <a:t>“One important trend is that libraries and the organizations that provide services to them will devote </a:t>
            </a:r>
            <a:r>
              <a:rPr lang="en-US" sz="2800" b="1" i="1" dirty="0"/>
              <a:t>more attention to system-wide organization of collections</a:t>
            </a:r>
            <a:r>
              <a:rPr lang="en-US" sz="2800" dirty="0"/>
              <a:t>—whether the “system” is a consortium, a region or a country.</a:t>
            </a:r>
          </a:p>
          <a:p>
            <a:pPr marL="0" indent="0">
              <a:buNone/>
            </a:pPr>
            <a:r>
              <a:rPr lang="en-US" sz="2800" dirty="0"/>
              <a:t>….a more systemic perspective is now emerging and we have been using the phrase “collective collection” to evoke this </a:t>
            </a:r>
            <a:r>
              <a:rPr lang="en-US" sz="2800" b="1" i="1" dirty="0"/>
              <a:t>more focused attention on collective development, management and disclosure of collections across groups of libraries</a:t>
            </a:r>
            <a:r>
              <a:rPr lang="en-US" sz="2800" b="1" dirty="0"/>
              <a:t> </a:t>
            </a:r>
            <a:r>
              <a:rPr lang="en-US" sz="2800" dirty="0"/>
              <a:t>at different levels.”</a:t>
            </a:r>
          </a:p>
          <a:p>
            <a:pPr marL="0" indent="0">
              <a:buNone/>
            </a:pPr>
            <a:endParaRPr lang="en-US" sz="2400" dirty="0"/>
          </a:p>
          <a:p>
            <a:pPr marL="0" indent="0">
              <a:buNone/>
            </a:pPr>
            <a:r>
              <a:rPr lang="en-US" sz="1800" dirty="0"/>
              <a:t>Dempsey, Lorcan. 2013. The Emergence of the Collective Collection: Analyzing Aggregate Print Library Holdings. </a:t>
            </a:r>
            <a:r>
              <a:rPr lang="en-US" sz="1800" dirty="0">
                <a:hlinkClick r:id="rId3"/>
              </a:rPr>
              <a:t>http://www.oclc.org/content/dam/research/publications/library/2013/2013-09intro.pdf</a:t>
            </a:r>
            <a:r>
              <a:rPr lang="en-US" sz="1800" dirty="0"/>
              <a:t> </a:t>
            </a:r>
          </a:p>
        </p:txBody>
      </p:sp>
      <p:sp>
        <p:nvSpPr>
          <p:cNvPr id="6" name="Text Placeholder 5">
            <a:extLst>
              <a:ext uri="{FF2B5EF4-FFF2-40B4-BE49-F238E27FC236}">
                <a16:creationId xmlns:a16="http://schemas.microsoft.com/office/drawing/2014/main" id="{78DB7F76-E0A1-4935-B405-558596D9E1D4}"/>
              </a:ext>
            </a:extLst>
          </p:cNvPr>
          <p:cNvSpPr>
            <a:spLocks noGrp="1"/>
          </p:cNvSpPr>
          <p:nvPr>
            <p:ph type="body" sz="quarter" idx="13"/>
          </p:nvPr>
        </p:nvSpPr>
        <p:spPr/>
        <p:txBody>
          <a:bodyPr/>
          <a:lstStyle/>
          <a:p>
            <a:r>
              <a:rPr lang="en-US" sz="4400" dirty="0"/>
              <a:t>The Collective Collection</a:t>
            </a:r>
          </a:p>
        </p:txBody>
      </p:sp>
    </p:spTree>
    <p:extLst>
      <p:ext uri="{BB962C8B-B14F-4D97-AF65-F5344CB8AC3E}">
        <p14:creationId xmlns:p14="http://schemas.microsoft.com/office/powerpoint/2010/main" val="338917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5C3C6CA-2AB3-B74D-A65E-973A4E11A065}"/>
              </a:ext>
            </a:extLst>
          </p:cNvPr>
          <p:cNvSpPr/>
          <p:nvPr/>
        </p:nvSpPr>
        <p:spPr>
          <a:xfrm>
            <a:off x="660400" y="543225"/>
            <a:ext cx="1624541" cy="1605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collective collection</a:t>
            </a:r>
          </a:p>
        </p:txBody>
      </p:sp>
      <p:sp>
        <p:nvSpPr>
          <p:cNvPr id="3" name="Text Placeholder 2">
            <a:extLst>
              <a:ext uri="{FF2B5EF4-FFF2-40B4-BE49-F238E27FC236}">
                <a16:creationId xmlns:a16="http://schemas.microsoft.com/office/drawing/2014/main" id="{2B3CC1BF-7C03-40B7-A296-F871A5FE3D13}"/>
              </a:ext>
            </a:extLst>
          </p:cNvPr>
          <p:cNvSpPr>
            <a:spLocks noGrp="1"/>
          </p:cNvSpPr>
          <p:nvPr>
            <p:ph type="body" sz="quarter" idx="12"/>
          </p:nvPr>
        </p:nvSpPr>
        <p:spPr>
          <a:xfrm>
            <a:off x="2368627" y="2149173"/>
            <a:ext cx="7810959" cy="3612650"/>
          </a:xfrm>
        </p:spPr>
        <p:txBody>
          <a:bodyPr/>
          <a:lstStyle/>
          <a:p>
            <a:pPr marL="0" indent="0">
              <a:buNone/>
            </a:pPr>
            <a:r>
              <a:rPr lang="en-US" sz="2400" b="1" dirty="0">
                <a:solidFill>
                  <a:schemeClr val="tx1">
                    <a:lumMod val="65000"/>
                    <a:lumOff val="35000"/>
                  </a:schemeClr>
                </a:solidFill>
              </a:rPr>
              <a:t>1. Digital Libraries</a:t>
            </a:r>
          </a:p>
          <a:p>
            <a:pPr marL="14815" indent="0">
              <a:buNone/>
            </a:pPr>
            <a:endParaRPr lang="en-US" sz="2400" b="1" dirty="0">
              <a:solidFill>
                <a:schemeClr val="tx1">
                  <a:lumMod val="65000"/>
                  <a:lumOff val="35000"/>
                </a:schemeClr>
              </a:solidFill>
            </a:endParaRPr>
          </a:p>
          <a:p>
            <a:pPr marL="14815" indent="0">
              <a:buNone/>
            </a:pPr>
            <a:r>
              <a:rPr lang="en-US" sz="2400" b="1" dirty="0">
                <a:solidFill>
                  <a:schemeClr val="tx1">
                    <a:lumMod val="65000"/>
                    <a:lumOff val="35000"/>
                  </a:schemeClr>
                </a:solidFill>
              </a:rPr>
              <a:t>2. Digitizing Collections</a:t>
            </a:r>
          </a:p>
          <a:p>
            <a:pPr marL="0" indent="0">
              <a:buNone/>
            </a:pPr>
            <a:endParaRPr lang="en-US" sz="2400" b="1" dirty="0">
              <a:solidFill>
                <a:schemeClr val="tx1">
                  <a:lumMod val="65000"/>
                  <a:lumOff val="35000"/>
                </a:schemeClr>
              </a:solidFill>
            </a:endParaRPr>
          </a:p>
          <a:p>
            <a:pPr marL="0" indent="0">
              <a:buNone/>
            </a:pPr>
            <a:r>
              <a:rPr lang="en-US" sz="2400" b="1" dirty="0">
                <a:solidFill>
                  <a:schemeClr val="tx1">
                    <a:lumMod val="65000"/>
                    <a:lumOff val="35000"/>
                  </a:schemeClr>
                </a:solidFill>
              </a:rPr>
              <a:t>3. Deep-interactions with open content</a:t>
            </a:r>
            <a:r>
              <a:rPr lang="en-US" sz="2400" dirty="0">
                <a:solidFill>
                  <a:schemeClr val="tx1">
                    <a:lumMod val="65000"/>
                    <a:lumOff val="35000"/>
                  </a:schemeClr>
                </a:solidFill>
              </a:rPr>
              <a:t>	</a:t>
            </a:r>
          </a:p>
        </p:txBody>
      </p:sp>
      <p:sp>
        <p:nvSpPr>
          <p:cNvPr id="5" name="Text Placeholder 4">
            <a:extLst>
              <a:ext uri="{FF2B5EF4-FFF2-40B4-BE49-F238E27FC236}">
                <a16:creationId xmlns:a16="http://schemas.microsoft.com/office/drawing/2014/main" id="{C63F858C-0542-49E1-AA9A-ABE329AA2FA8}"/>
              </a:ext>
            </a:extLst>
          </p:cNvPr>
          <p:cNvSpPr>
            <a:spLocks noGrp="1"/>
          </p:cNvSpPr>
          <p:nvPr>
            <p:ph type="body" sz="quarter" idx="13"/>
          </p:nvPr>
        </p:nvSpPr>
        <p:spPr>
          <a:xfrm>
            <a:off x="2284941" y="314520"/>
            <a:ext cx="10124502" cy="915256"/>
          </a:xfrm>
        </p:spPr>
        <p:txBody>
          <a:bodyPr>
            <a:normAutofit fontScale="92500"/>
          </a:bodyPr>
          <a:lstStyle/>
          <a:p>
            <a:pPr defTabSz="914400"/>
            <a:r>
              <a:rPr lang="en-US" sz="3500" dirty="0"/>
              <a:t>Library Open Content activities </a:t>
            </a:r>
            <a:r>
              <a:rPr lang="en-US" sz="3500" b="0" dirty="0"/>
              <a:t>(in order of maturity)</a:t>
            </a:r>
          </a:p>
          <a:p>
            <a:endParaRPr lang="en-US" dirty="0"/>
          </a:p>
        </p:txBody>
      </p:sp>
    </p:spTree>
    <p:extLst>
      <p:ext uri="{BB962C8B-B14F-4D97-AF65-F5344CB8AC3E}">
        <p14:creationId xmlns:p14="http://schemas.microsoft.com/office/powerpoint/2010/main" val="2618865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5C3C6CA-2AB3-B74D-A65E-973A4E11A065}"/>
              </a:ext>
            </a:extLst>
          </p:cNvPr>
          <p:cNvSpPr/>
          <p:nvPr/>
        </p:nvSpPr>
        <p:spPr>
          <a:xfrm>
            <a:off x="660400" y="543225"/>
            <a:ext cx="1624541" cy="1605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collective collection</a:t>
            </a:r>
          </a:p>
        </p:txBody>
      </p:sp>
      <p:graphicFrame>
        <p:nvGraphicFramePr>
          <p:cNvPr id="10" name="Chart 9">
            <a:extLst>
              <a:ext uri="{FF2B5EF4-FFF2-40B4-BE49-F238E27FC236}">
                <a16:creationId xmlns:a16="http://schemas.microsoft.com/office/drawing/2014/main" id="{0A5391AC-1A9B-472D-9CDA-B32ACC3A638C}"/>
              </a:ext>
            </a:extLst>
          </p:cNvPr>
          <p:cNvGraphicFramePr>
            <a:graphicFrameLocks/>
          </p:cNvGraphicFramePr>
          <p:nvPr>
            <p:extLst>
              <p:ext uri="{D42A27DB-BD31-4B8C-83A1-F6EECF244321}">
                <p14:modId xmlns:p14="http://schemas.microsoft.com/office/powerpoint/2010/main" val="27141842"/>
              </p:ext>
            </p:extLst>
          </p:nvPr>
        </p:nvGraphicFramePr>
        <p:xfrm>
          <a:off x="2406344" y="859315"/>
          <a:ext cx="9557974" cy="5284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96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5C3C6CA-2AB3-B74D-A65E-973A4E11A065}"/>
              </a:ext>
            </a:extLst>
          </p:cNvPr>
          <p:cNvSpPr/>
          <p:nvPr/>
        </p:nvSpPr>
        <p:spPr>
          <a:xfrm>
            <a:off x="660400" y="543225"/>
            <a:ext cx="1624541" cy="1605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collective collection</a:t>
            </a:r>
          </a:p>
        </p:txBody>
      </p:sp>
      <p:sp>
        <p:nvSpPr>
          <p:cNvPr id="3" name="Text Placeholder 2">
            <a:extLst>
              <a:ext uri="{FF2B5EF4-FFF2-40B4-BE49-F238E27FC236}">
                <a16:creationId xmlns:a16="http://schemas.microsoft.com/office/drawing/2014/main" id="{2B3CC1BF-7C03-40B7-A296-F871A5FE3D13}"/>
              </a:ext>
            </a:extLst>
          </p:cNvPr>
          <p:cNvSpPr>
            <a:spLocks noGrp="1"/>
          </p:cNvSpPr>
          <p:nvPr>
            <p:ph type="body" sz="quarter" idx="12"/>
          </p:nvPr>
        </p:nvSpPr>
        <p:spPr>
          <a:xfrm>
            <a:off x="2368626" y="1664430"/>
            <a:ext cx="9337952" cy="4475171"/>
          </a:xfrm>
        </p:spPr>
        <p:txBody>
          <a:bodyPr/>
          <a:lstStyle/>
          <a:p>
            <a:pPr marL="457200" indent="-457200">
              <a:buAutoNum type="arabicPeriod"/>
            </a:pPr>
            <a:r>
              <a:rPr lang="en-US" sz="2400" b="1" dirty="0">
                <a:solidFill>
                  <a:schemeClr val="tx1">
                    <a:lumMod val="65000"/>
                    <a:lumOff val="35000"/>
                  </a:schemeClr>
                </a:solidFill>
              </a:rPr>
              <a:t>Digital Libraries</a:t>
            </a:r>
          </a:p>
          <a:p>
            <a:pPr marL="723890" indent="-342900"/>
            <a:r>
              <a:rPr lang="en-US" sz="2400" dirty="0">
                <a:solidFill>
                  <a:schemeClr val="tx1">
                    <a:lumMod val="65000"/>
                    <a:lumOff val="35000"/>
                  </a:schemeClr>
                </a:solidFill>
              </a:rPr>
              <a:t>well-resourced, very successful, accelerate</a:t>
            </a:r>
          </a:p>
          <a:p>
            <a:pPr marL="723890" indent="-342900"/>
            <a:r>
              <a:rPr lang="en-US" sz="2400" dirty="0">
                <a:solidFill>
                  <a:schemeClr val="tx1">
                    <a:lumMod val="65000"/>
                    <a:lumOff val="35000"/>
                  </a:schemeClr>
                </a:solidFill>
              </a:rPr>
              <a:t>most suitable for a </a:t>
            </a:r>
            <a:r>
              <a:rPr lang="en-US" sz="2400" dirty="0" err="1">
                <a:solidFill>
                  <a:schemeClr val="tx1">
                    <a:lumMod val="65000"/>
                    <a:lumOff val="35000"/>
                  </a:schemeClr>
                </a:solidFill>
              </a:rPr>
              <a:t>consortial</a:t>
            </a:r>
            <a:r>
              <a:rPr lang="en-US" sz="2400" dirty="0">
                <a:solidFill>
                  <a:schemeClr val="tx1">
                    <a:lumMod val="65000"/>
                    <a:lumOff val="35000"/>
                  </a:schemeClr>
                </a:solidFill>
              </a:rPr>
              <a:t>/national/global scale</a:t>
            </a:r>
            <a:endParaRPr lang="en-US" sz="2933" b="1" dirty="0">
              <a:solidFill>
                <a:schemeClr val="tx1">
                  <a:lumMod val="65000"/>
                  <a:lumOff val="35000"/>
                </a:schemeClr>
              </a:solidFill>
            </a:endParaRPr>
          </a:p>
          <a:p>
            <a:pPr marL="14815" indent="0">
              <a:buNone/>
            </a:pPr>
            <a:r>
              <a:rPr lang="en-US" sz="2400" b="1" dirty="0">
                <a:solidFill>
                  <a:schemeClr val="tx1">
                    <a:lumMod val="65000"/>
                    <a:lumOff val="35000"/>
                  </a:schemeClr>
                </a:solidFill>
              </a:rPr>
              <a:t>2. Digitizing collections</a:t>
            </a:r>
          </a:p>
          <a:p>
            <a:pPr marL="723890" indent="-342900"/>
            <a:r>
              <a:rPr lang="en-US" sz="2400" dirty="0">
                <a:solidFill>
                  <a:schemeClr val="tx1">
                    <a:lumMod val="65000"/>
                    <a:lumOff val="35000"/>
                  </a:schemeClr>
                </a:solidFill>
              </a:rPr>
              <a:t>well-resourced, very successful, accelerate</a:t>
            </a:r>
          </a:p>
          <a:p>
            <a:pPr marL="0" indent="0">
              <a:buNone/>
            </a:pPr>
            <a:r>
              <a:rPr lang="en-US" sz="2400" b="1" dirty="0">
                <a:solidFill>
                  <a:schemeClr val="tx1">
                    <a:lumMod val="65000"/>
                    <a:lumOff val="35000"/>
                  </a:schemeClr>
                </a:solidFill>
              </a:rPr>
              <a:t>3. Deep-interactions with open content</a:t>
            </a:r>
            <a:r>
              <a:rPr lang="en-US" sz="2400" dirty="0">
                <a:solidFill>
                  <a:schemeClr val="tx1">
                    <a:lumMod val="65000"/>
                    <a:lumOff val="35000"/>
                  </a:schemeClr>
                </a:solidFill>
              </a:rPr>
              <a:t>	</a:t>
            </a:r>
          </a:p>
          <a:p>
            <a:pPr marL="723890" indent="-342900"/>
            <a:r>
              <a:rPr lang="en-US" sz="2400" dirty="0">
                <a:solidFill>
                  <a:schemeClr val="tx1">
                    <a:lumMod val="65000"/>
                    <a:lumOff val="35000"/>
                  </a:schemeClr>
                </a:solidFill>
              </a:rPr>
              <a:t>least mature, less successful, accelerate, </a:t>
            </a:r>
          </a:p>
          <a:p>
            <a:pPr marL="723890" indent="-342900"/>
            <a:r>
              <a:rPr lang="en-US" sz="2400" dirty="0">
                <a:solidFill>
                  <a:schemeClr val="tx1">
                    <a:lumMod val="65000"/>
                    <a:lumOff val="35000"/>
                  </a:schemeClr>
                </a:solidFill>
              </a:rPr>
              <a:t>most planned (18%), highest score for OCLC role (63%)</a:t>
            </a:r>
          </a:p>
        </p:txBody>
      </p:sp>
      <p:sp>
        <p:nvSpPr>
          <p:cNvPr id="7" name="Text Placeholder 4">
            <a:extLst>
              <a:ext uri="{FF2B5EF4-FFF2-40B4-BE49-F238E27FC236}">
                <a16:creationId xmlns:a16="http://schemas.microsoft.com/office/drawing/2014/main" id="{71E8DC43-4815-4FA6-9217-B1F57A150E9D}"/>
              </a:ext>
            </a:extLst>
          </p:cNvPr>
          <p:cNvSpPr>
            <a:spLocks noGrp="1"/>
          </p:cNvSpPr>
          <p:nvPr>
            <p:ph type="body" sz="quarter" idx="13"/>
          </p:nvPr>
        </p:nvSpPr>
        <p:spPr>
          <a:xfrm>
            <a:off x="2284941" y="314520"/>
            <a:ext cx="10124502" cy="915256"/>
          </a:xfrm>
        </p:spPr>
        <p:txBody>
          <a:bodyPr>
            <a:normAutofit fontScale="92500"/>
          </a:bodyPr>
          <a:lstStyle/>
          <a:p>
            <a:pPr defTabSz="914400"/>
            <a:r>
              <a:rPr lang="en-US" sz="3500" dirty="0"/>
              <a:t>Library Open Content activities </a:t>
            </a:r>
            <a:r>
              <a:rPr lang="en-US" sz="3500" b="0" dirty="0"/>
              <a:t>(in order of maturity)</a:t>
            </a:r>
          </a:p>
          <a:p>
            <a:endParaRPr lang="en-US" dirty="0"/>
          </a:p>
        </p:txBody>
      </p:sp>
    </p:spTree>
    <p:extLst>
      <p:ext uri="{BB962C8B-B14F-4D97-AF65-F5344CB8AC3E}">
        <p14:creationId xmlns:p14="http://schemas.microsoft.com/office/powerpoint/2010/main" val="78409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79F38-7E3E-4C18-A71C-D243561EF243}"/>
              </a:ext>
            </a:extLst>
          </p:cNvPr>
          <p:cNvSpPr>
            <a:spLocks noGrp="1"/>
          </p:cNvSpPr>
          <p:nvPr>
            <p:ph type="body" sz="quarter" idx="12"/>
          </p:nvPr>
        </p:nvSpPr>
        <p:spPr/>
        <p:txBody>
          <a:bodyPr/>
          <a:lstStyle/>
          <a:p>
            <a:pPr marL="0" indent="0">
              <a:buNone/>
            </a:pPr>
            <a:r>
              <a:rPr lang="en-US" dirty="0"/>
              <a:t>“Libraries increasingly support </a:t>
            </a:r>
            <a:r>
              <a:rPr lang="en-US" b="1" i="1" dirty="0"/>
              <a:t>the creation, curation and discoverability of institutional creations </a:t>
            </a:r>
            <a:r>
              <a:rPr lang="en-US" dirty="0"/>
              <a:t>(research data, preprints, scholarly profiles, academic profiles, digitized special collections, …). The university wishes to share these materials with the rest of the world.”</a:t>
            </a:r>
          </a:p>
          <a:p>
            <a:pPr marL="0" indent="0">
              <a:buNone/>
            </a:pPr>
            <a:endParaRPr lang="en-US" dirty="0"/>
          </a:p>
          <a:p>
            <a:pPr marL="0" indent="0">
              <a:buNone/>
            </a:pPr>
            <a:r>
              <a:rPr lang="en-US" sz="2400" dirty="0"/>
              <a:t>Dempsey, L., 2016. Library collections in the life of the user: two directions. </a:t>
            </a:r>
            <a:r>
              <a:rPr lang="en-US" sz="2400" i="1" dirty="0"/>
              <a:t>LIBER Quarterly</a:t>
            </a:r>
            <a:r>
              <a:rPr lang="en-US" sz="2400" dirty="0"/>
              <a:t>, 26(4), pp.338–359. DOI: </a:t>
            </a:r>
            <a:r>
              <a:rPr lang="en-US" sz="2400" dirty="0">
                <a:hlinkClick r:id="rId3"/>
              </a:rPr>
              <a:t>http://doi.org/10.18352/lq.10170</a:t>
            </a:r>
            <a:endParaRPr lang="en-US" sz="2400" dirty="0"/>
          </a:p>
        </p:txBody>
      </p:sp>
      <p:sp>
        <p:nvSpPr>
          <p:cNvPr id="3" name="Text Placeholder 2">
            <a:extLst>
              <a:ext uri="{FF2B5EF4-FFF2-40B4-BE49-F238E27FC236}">
                <a16:creationId xmlns:a16="http://schemas.microsoft.com/office/drawing/2014/main" id="{12F4603F-C50D-43C9-9D50-39143C6D3A81}"/>
              </a:ext>
            </a:extLst>
          </p:cNvPr>
          <p:cNvSpPr>
            <a:spLocks noGrp="1"/>
          </p:cNvSpPr>
          <p:nvPr>
            <p:ph type="body" sz="quarter" idx="13"/>
          </p:nvPr>
        </p:nvSpPr>
        <p:spPr>
          <a:xfrm>
            <a:off x="469901" y="457740"/>
            <a:ext cx="11252197" cy="915256"/>
          </a:xfrm>
        </p:spPr>
        <p:txBody>
          <a:bodyPr/>
          <a:lstStyle/>
          <a:p>
            <a:r>
              <a:rPr lang="en-US" sz="4400" dirty="0"/>
              <a:t>The Inside Out Collection </a:t>
            </a:r>
          </a:p>
        </p:txBody>
      </p:sp>
    </p:spTree>
    <p:extLst>
      <p:ext uri="{BB962C8B-B14F-4D97-AF65-F5344CB8AC3E}">
        <p14:creationId xmlns:p14="http://schemas.microsoft.com/office/powerpoint/2010/main" val="361443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8F17E-74A1-4EA1-A354-7B9436A58D74}"/>
              </a:ext>
            </a:extLst>
          </p:cNvPr>
          <p:cNvSpPr txBox="1"/>
          <p:nvPr/>
        </p:nvSpPr>
        <p:spPr>
          <a:xfrm>
            <a:off x="2400133" y="-1969770"/>
            <a:ext cx="10455619" cy="1938992"/>
          </a:xfrm>
          <a:prstGeom prst="rect">
            <a:avLst/>
          </a:prstGeom>
          <a:noFill/>
        </p:spPr>
        <p:txBody>
          <a:bodyPr wrap="square" rtlCol="0">
            <a:spAutoFit/>
          </a:bodyPr>
          <a:lstStyle/>
          <a:p>
            <a:r>
              <a:rPr lang="en-US" sz="2000" b="1" dirty="0"/>
              <a:t>Library Open Content activities</a:t>
            </a:r>
            <a:r>
              <a:rPr lang="en-US" sz="2000" i="1" dirty="0"/>
              <a:t> (in order of maturity)</a:t>
            </a:r>
            <a:endParaRPr lang="en-US" sz="2000" dirty="0"/>
          </a:p>
          <a:p>
            <a:pPr marL="342891" indent="-342891">
              <a:buFont typeface="+mj-lt"/>
              <a:buAutoNum type="arabicPeriod"/>
            </a:pPr>
            <a:r>
              <a:rPr lang="en-US" sz="2000" b="1" dirty="0">
                <a:solidFill>
                  <a:schemeClr val="tx1">
                    <a:lumMod val="65000"/>
                    <a:lumOff val="35000"/>
                  </a:schemeClr>
                </a:solidFill>
              </a:rPr>
              <a:t>Institutional repository </a:t>
            </a:r>
            <a:r>
              <a:rPr lang="en-US" sz="2000" dirty="0">
                <a:solidFill>
                  <a:schemeClr val="tx1">
                    <a:lumMod val="65000"/>
                    <a:lumOff val="35000"/>
                  </a:schemeClr>
                </a:solidFill>
              </a:rPr>
              <a:t>	=&gt; most resourced, most successful, accelerate</a:t>
            </a:r>
          </a:p>
          <a:p>
            <a:pPr marL="342891" indent="-342891">
              <a:buFont typeface="+mj-lt"/>
              <a:buAutoNum type="arabicPeriod"/>
            </a:pPr>
            <a:r>
              <a:rPr lang="en-US" sz="2000" b="1" dirty="0">
                <a:solidFill>
                  <a:schemeClr val="tx1">
                    <a:lumMod val="65000"/>
                    <a:lumOff val="35000"/>
                  </a:schemeClr>
                </a:solidFill>
              </a:rPr>
              <a:t>Support authors/producers</a:t>
            </a:r>
            <a:r>
              <a:rPr lang="en-US" sz="2000" dirty="0">
                <a:solidFill>
                  <a:schemeClr val="tx1">
                    <a:lumMod val="65000"/>
                    <a:lumOff val="35000"/>
                  </a:schemeClr>
                </a:solidFill>
              </a:rPr>
              <a:t>	=&gt; less well resourced, accelerate</a:t>
            </a:r>
          </a:p>
          <a:p>
            <a:pPr marL="342891" indent="-342891">
              <a:buFont typeface="+mj-lt"/>
              <a:buAutoNum type="arabicPeriod"/>
            </a:pPr>
            <a:r>
              <a:rPr lang="en-US" sz="2000" b="1" dirty="0">
                <a:solidFill>
                  <a:schemeClr val="tx1">
                    <a:lumMod val="65000"/>
                    <a:lumOff val="35000"/>
                  </a:schemeClr>
                </a:solidFill>
              </a:rPr>
              <a:t>Publish OC</a:t>
            </a:r>
            <a:r>
              <a:rPr lang="en-US" sz="2000" dirty="0">
                <a:solidFill>
                  <a:schemeClr val="tx1">
                    <a:lumMod val="65000"/>
                    <a:lumOff val="35000"/>
                  </a:schemeClr>
                </a:solidFill>
              </a:rPr>
              <a:t> 			=&gt; well-resourced, accelerate</a:t>
            </a:r>
          </a:p>
          <a:p>
            <a:pPr marL="342891" indent="-342891">
              <a:buFont typeface="+mj-lt"/>
              <a:buAutoNum type="arabicPeriod"/>
            </a:pPr>
            <a:r>
              <a:rPr lang="en-US" sz="2000" b="1" dirty="0">
                <a:solidFill>
                  <a:schemeClr val="tx1">
                    <a:lumMod val="65000"/>
                    <a:lumOff val="35000"/>
                  </a:schemeClr>
                </a:solidFill>
              </a:rPr>
              <a:t>RDM/Data services </a:t>
            </a:r>
            <a:r>
              <a:rPr lang="en-US" sz="2000" dirty="0">
                <a:solidFill>
                  <a:schemeClr val="tx1">
                    <a:lumMod val="65000"/>
                    <a:lumOff val="35000"/>
                  </a:schemeClr>
                </a:solidFill>
              </a:rPr>
              <a:t>		=&gt; less successful, significantly higher score 	for acceleration</a:t>
            </a:r>
          </a:p>
        </p:txBody>
      </p:sp>
      <p:sp>
        <p:nvSpPr>
          <p:cNvPr id="10" name="TextBox 9">
            <a:extLst>
              <a:ext uri="{FF2B5EF4-FFF2-40B4-BE49-F238E27FC236}">
                <a16:creationId xmlns:a16="http://schemas.microsoft.com/office/drawing/2014/main" id="{D6759220-BD1E-DD4B-B728-3DC4CB1617A5}"/>
              </a:ext>
            </a:extLst>
          </p:cNvPr>
          <p:cNvSpPr txBox="1"/>
          <p:nvPr/>
        </p:nvSpPr>
        <p:spPr>
          <a:xfrm>
            <a:off x="2284941" y="375347"/>
            <a:ext cx="12141200" cy="584775"/>
          </a:xfrm>
          <a:prstGeom prst="rect">
            <a:avLst/>
          </a:prstGeom>
          <a:noFill/>
        </p:spPr>
        <p:txBody>
          <a:bodyPr wrap="square" rtlCol="0">
            <a:spAutoFit/>
          </a:bodyPr>
          <a:lstStyle/>
          <a:p>
            <a:r>
              <a:rPr lang="en-US" sz="3200" b="1" dirty="0">
                <a:solidFill>
                  <a:schemeClr val="tx2"/>
                </a:solidFill>
              </a:rPr>
              <a:t>Library Open Content activities </a:t>
            </a:r>
            <a:r>
              <a:rPr lang="en-US" sz="3200" dirty="0">
                <a:solidFill>
                  <a:schemeClr val="tx2"/>
                </a:solidFill>
              </a:rPr>
              <a:t>(in order of maturity)</a:t>
            </a:r>
          </a:p>
        </p:txBody>
      </p:sp>
      <p:sp>
        <p:nvSpPr>
          <p:cNvPr id="11" name="TextBox 10">
            <a:extLst>
              <a:ext uri="{FF2B5EF4-FFF2-40B4-BE49-F238E27FC236}">
                <a16:creationId xmlns:a16="http://schemas.microsoft.com/office/drawing/2014/main" id="{C632D33A-4FC8-5546-AF53-C082D3C48EE6}"/>
              </a:ext>
            </a:extLst>
          </p:cNvPr>
          <p:cNvSpPr txBox="1"/>
          <p:nvPr/>
        </p:nvSpPr>
        <p:spPr>
          <a:xfrm>
            <a:off x="2722943" y="1212011"/>
            <a:ext cx="7280374" cy="4196662"/>
          </a:xfrm>
          <a:prstGeom prst="rect">
            <a:avLst/>
          </a:prstGeom>
          <a:noFill/>
        </p:spPr>
        <p:txBody>
          <a:bodyPr wrap="square" rtlCol="0">
            <a:spAutoFit/>
          </a:bodyPr>
          <a:lstStyle/>
          <a:p>
            <a:pPr marL="457189" indent="-457189">
              <a:buAutoNum type="arabicPeriod"/>
            </a:pPr>
            <a:r>
              <a:rPr lang="en-US" sz="2667" b="1" dirty="0">
                <a:solidFill>
                  <a:schemeClr val="tx1">
                    <a:lumMod val="65000"/>
                    <a:lumOff val="35000"/>
                  </a:schemeClr>
                </a:solidFill>
              </a:rPr>
              <a:t>Institutional repository</a:t>
            </a:r>
          </a:p>
          <a:p>
            <a:r>
              <a:rPr lang="en-US" sz="2667" b="1" dirty="0">
                <a:solidFill>
                  <a:schemeClr val="tx1">
                    <a:lumMod val="65000"/>
                    <a:lumOff val="35000"/>
                  </a:schemeClr>
                </a:solidFill>
              </a:rPr>
              <a:t> </a:t>
            </a:r>
          </a:p>
          <a:p>
            <a:r>
              <a:rPr lang="en-US" sz="2667" b="1" dirty="0">
                <a:solidFill>
                  <a:schemeClr val="tx1">
                    <a:lumMod val="65000"/>
                    <a:lumOff val="35000"/>
                  </a:schemeClr>
                </a:solidFill>
              </a:rPr>
              <a:t>2.  Support authors/producers</a:t>
            </a:r>
          </a:p>
          <a:p>
            <a:pPr marL="469888" indent="-469888">
              <a:buFont typeface="+mj-lt"/>
              <a:buAutoNum type="arabicPeriod" startAt="3"/>
            </a:pPr>
            <a:endParaRPr lang="en-US" sz="2667" b="1" dirty="0">
              <a:solidFill>
                <a:schemeClr val="tx1">
                  <a:lumMod val="65000"/>
                  <a:lumOff val="35000"/>
                </a:schemeClr>
              </a:solidFill>
            </a:endParaRPr>
          </a:p>
          <a:p>
            <a:pPr marL="469888" indent="-469888">
              <a:buFont typeface="+mj-lt"/>
              <a:buAutoNum type="arabicPeriod" startAt="3"/>
            </a:pPr>
            <a:r>
              <a:rPr lang="en-US" sz="2667" b="1" dirty="0">
                <a:solidFill>
                  <a:schemeClr val="tx1">
                    <a:lumMod val="65000"/>
                    <a:lumOff val="35000"/>
                  </a:schemeClr>
                </a:solidFill>
              </a:rPr>
              <a:t>Publish open content</a:t>
            </a:r>
          </a:p>
          <a:p>
            <a:pPr marL="469888" indent="-469888">
              <a:buFont typeface="+mj-lt"/>
              <a:buAutoNum type="arabicPeriod" startAt="4"/>
            </a:pPr>
            <a:endParaRPr lang="en-US" sz="2667" b="1" dirty="0">
              <a:solidFill>
                <a:schemeClr val="tx1">
                  <a:lumMod val="65000"/>
                  <a:lumOff val="35000"/>
                </a:schemeClr>
              </a:solidFill>
            </a:endParaRPr>
          </a:p>
          <a:p>
            <a:pPr marL="469888" indent="-469888">
              <a:buFont typeface="+mj-lt"/>
              <a:buAutoNum type="arabicPeriod" startAt="4"/>
            </a:pPr>
            <a:r>
              <a:rPr lang="en-US" sz="2667" b="1" dirty="0">
                <a:solidFill>
                  <a:schemeClr val="tx1">
                    <a:lumMod val="65000"/>
                    <a:lumOff val="35000"/>
                  </a:schemeClr>
                </a:solidFill>
              </a:rPr>
              <a:t>Bibliometrics</a:t>
            </a:r>
          </a:p>
          <a:p>
            <a:pPr marL="469888" indent="-469888">
              <a:buFont typeface="+mj-lt"/>
              <a:buAutoNum type="arabicPeriod" startAt="4"/>
            </a:pPr>
            <a:endParaRPr lang="en-US" sz="2667" b="1" dirty="0">
              <a:solidFill>
                <a:schemeClr val="tx1">
                  <a:lumMod val="65000"/>
                  <a:lumOff val="35000"/>
                </a:schemeClr>
              </a:solidFill>
            </a:endParaRPr>
          </a:p>
          <a:p>
            <a:pPr marL="469888" indent="-469888">
              <a:buFont typeface="+mj-lt"/>
              <a:buAutoNum type="arabicPeriod" startAt="4"/>
            </a:pPr>
            <a:r>
              <a:rPr lang="en-US" sz="2667" b="1" dirty="0">
                <a:solidFill>
                  <a:schemeClr val="tx1">
                    <a:lumMod val="65000"/>
                    <a:lumOff val="35000"/>
                  </a:schemeClr>
                </a:solidFill>
              </a:rPr>
              <a:t>Data services/RDM</a:t>
            </a:r>
          </a:p>
          <a:p>
            <a:pPr marL="855112" indent="-385224">
              <a:buFont typeface="Arial" panose="020B0604020202020204" pitchFamily="34" charset="0"/>
              <a:buChar char="•"/>
            </a:pPr>
            <a:endParaRPr lang="en-US" sz="2667" dirty="0">
              <a:solidFill>
                <a:schemeClr val="tx1">
                  <a:lumMod val="65000"/>
                  <a:lumOff val="35000"/>
                </a:schemeClr>
              </a:solidFill>
            </a:endParaRPr>
          </a:p>
        </p:txBody>
      </p:sp>
      <p:sp>
        <p:nvSpPr>
          <p:cNvPr id="6" name="Oval 5">
            <a:extLst>
              <a:ext uri="{FF2B5EF4-FFF2-40B4-BE49-F238E27FC236}">
                <a16:creationId xmlns:a16="http://schemas.microsoft.com/office/drawing/2014/main" id="{ED5CC8B6-A9E3-45F2-AAEA-17B6FAA5F6A6}"/>
              </a:ext>
            </a:extLst>
          </p:cNvPr>
          <p:cNvSpPr/>
          <p:nvPr/>
        </p:nvSpPr>
        <p:spPr>
          <a:xfrm>
            <a:off x="120574" y="110168"/>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inside out collection</a:t>
            </a:r>
          </a:p>
        </p:txBody>
      </p:sp>
    </p:spTree>
    <p:extLst>
      <p:ext uri="{BB962C8B-B14F-4D97-AF65-F5344CB8AC3E}">
        <p14:creationId xmlns:p14="http://schemas.microsoft.com/office/powerpoint/2010/main" val="332214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EE9B713-EF15-4EEB-85E1-C0E0EF3B8DFE}"/>
              </a:ext>
            </a:extLst>
          </p:cNvPr>
          <p:cNvSpPr/>
          <p:nvPr/>
        </p:nvSpPr>
        <p:spPr>
          <a:xfrm>
            <a:off x="120574" y="110168"/>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inside out collection</a:t>
            </a:r>
          </a:p>
        </p:txBody>
      </p:sp>
      <p:graphicFrame>
        <p:nvGraphicFramePr>
          <p:cNvPr id="5" name="Chart 4">
            <a:extLst>
              <a:ext uri="{FF2B5EF4-FFF2-40B4-BE49-F238E27FC236}">
                <a16:creationId xmlns:a16="http://schemas.microsoft.com/office/drawing/2014/main" id="{D9E1964F-522C-463E-B8BE-F130E440BDC7}"/>
              </a:ext>
            </a:extLst>
          </p:cNvPr>
          <p:cNvGraphicFramePr>
            <a:graphicFrameLocks/>
          </p:cNvGraphicFramePr>
          <p:nvPr>
            <p:extLst>
              <p:ext uri="{D42A27DB-BD31-4B8C-83A1-F6EECF244321}">
                <p14:modId xmlns:p14="http://schemas.microsoft.com/office/powerpoint/2010/main" val="2097351411"/>
              </p:ext>
            </p:extLst>
          </p:nvPr>
        </p:nvGraphicFramePr>
        <p:xfrm>
          <a:off x="1745114" y="760164"/>
          <a:ext cx="9888698" cy="5453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78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095F4-83B7-E44A-B4AC-A1B7DBCA2021}"/>
              </a:ext>
            </a:extLst>
          </p:cNvPr>
          <p:cNvPicPr>
            <a:picLocks noChangeAspect="1"/>
          </p:cNvPicPr>
          <p:nvPr/>
        </p:nvPicPr>
        <p:blipFill>
          <a:blip r:embed="rId3"/>
          <a:stretch>
            <a:fillRect/>
          </a:stretch>
        </p:blipFill>
        <p:spPr>
          <a:xfrm>
            <a:off x="3420289" y="863717"/>
            <a:ext cx="8688415" cy="4955369"/>
          </a:xfrm>
          <a:prstGeom prst="rect">
            <a:avLst/>
          </a:prstGeom>
        </p:spPr>
      </p:pic>
      <p:grpSp>
        <p:nvGrpSpPr>
          <p:cNvPr id="11" name="Group 10">
            <a:extLst>
              <a:ext uri="{FF2B5EF4-FFF2-40B4-BE49-F238E27FC236}">
                <a16:creationId xmlns:a16="http://schemas.microsoft.com/office/drawing/2014/main" id="{F3AFA81E-05DC-3940-BFAA-5A65F9630194}"/>
              </a:ext>
            </a:extLst>
          </p:cNvPr>
          <p:cNvGrpSpPr/>
          <p:nvPr/>
        </p:nvGrpSpPr>
        <p:grpSpPr>
          <a:xfrm>
            <a:off x="316590" y="211593"/>
            <a:ext cx="3368231" cy="5565422"/>
            <a:chOff x="181227" y="139953"/>
            <a:chExt cx="2526173" cy="4174070"/>
          </a:xfrm>
        </p:grpSpPr>
        <p:sp>
          <p:nvSpPr>
            <p:cNvPr id="4" name="TextBox 3">
              <a:extLst>
                <a:ext uri="{FF2B5EF4-FFF2-40B4-BE49-F238E27FC236}">
                  <a16:creationId xmlns:a16="http://schemas.microsoft.com/office/drawing/2014/main" id="{CB7E793E-D963-D54B-B62E-8FE38983AC27}"/>
                </a:ext>
              </a:extLst>
            </p:cNvPr>
            <p:cNvSpPr txBox="1"/>
            <p:nvPr/>
          </p:nvSpPr>
          <p:spPr>
            <a:xfrm>
              <a:off x="214890" y="139953"/>
              <a:ext cx="2492510" cy="992580"/>
            </a:xfrm>
            <a:prstGeom prst="rect">
              <a:avLst/>
            </a:prstGeom>
            <a:noFill/>
          </p:spPr>
          <p:txBody>
            <a:bodyPr wrap="none" rtlCol="0">
              <a:spAutoFit/>
            </a:bodyPr>
            <a:lstStyle/>
            <a:p>
              <a:r>
                <a:rPr lang="en-US" sz="8000" b="1">
                  <a:solidFill>
                    <a:schemeClr val="tx2"/>
                  </a:solidFill>
                </a:rPr>
                <a:t>18,000</a:t>
              </a:r>
              <a:endParaRPr lang="en-US" sz="8000">
                <a:solidFill>
                  <a:schemeClr val="tx2"/>
                </a:solidFill>
              </a:endParaRPr>
            </a:p>
          </p:txBody>
        </p:sp>
        <p:sp>
          <p:nvSpPr>
            <p:cNvPr id="5" name="TextBox 4">
              <a:extLst>
                <a:ext uri="{FF2B5EF4-FFF2-40B4-BE49-F238E27FC236}">
                  <a16:creationId xmlns:a16="http://schemas.microsoft.com/office/drawing/2014/main" id="{7AAD9C0A-CCCC-4740-8900-444193649189}"/>
                </a:ext>
              </a:extLst>
            </p:cNvPr>
            <p:cNvSpPr txBox="1"/>
            <p:nvPr/>
          </p:nvSpPr>
          <p:spPr>
            <a:xfrm>
              <a:off x="248554" y="1040340"/>
              <a:ext cx="1687000" cy="484749"/>
            </a:xfrm>
            <a:prstGeom prst="rect">
              <a:avLst/>
            </a:prstGeom>
            <a:noFill/>
          </p:spPr>
          <p:txBody>
            <a:bodyPr wrap="none" rtlCol="0">
              <a:spAutoFit/>
            </a:bodyPr>
            <a:lstStyle/>
            <a:p>
              <a:r>
                <a:rPr lang="en-US"/>
                <a:t>member libraries </a:t>
              </a:r>
              <a:br>
                <a:rPr lang="en-US"/>
              </a:br>
              <a:r>
                <a:rPr lang="en-US"/>
                <a:t>worldwide who elect</a:t>
              </a:r>
              <a:endParaRPr lang="en-US" sz="1600"/>
            </a:p>
          </p:txBody>
        </p:sp>
        <p:sp>
          <p:nvSpPr>
            <p:cNvPr id="7" name="TextBox 6">
              <a:extLst>
                <a:ext uri="{FF2B5EF4-FFF2-40B4-BE49-F238E27FC236}">
                  <a16:creationId xmlns:a16="http://schemas.microsoft.com/office/drawing/2014/main" id="{749772C4-03B8-C04A-8DED-73CEA73A774E}"/>
                </a:ext>
              </a:extLst>
            </p:cNvPr>
            <p:cNvSpPr txBox="1"/>
            <p:nvPr/>
          </p:nvSpPr>
          <p:spPr>
            <a:xfrm>
              <a:off x="181227" y="1649501"/>
              <a:ext cx="994503" cy="992580"/>
            </a:xfrm>
            <a:prstGeom prst="rect">
              <a:avLst/>
            </a:prstGeom>
            <a:noFill/>
          </p:spPr>
          <p:txBody>
            <a:bodyPr wrap="none" rtlCol="0">
              <a:spAutoFit/>
            </a:bodyPr>
            <a:lstStyle/>
            <a:p>
              <a:r>
                <a:rPr lang="en-US" sz="8000" b="1">
                  <a:solidFill>
                    <a:schemeClr val="tx2"/>
                  </a:solidFill>
                </a:rPr>
                <a:t>48</a:t>
              </a:r>
              <a:endParaRPr lang="en-US" sz="8000">
                <a:solidFill>
                  <a:schemeClr val="tx2"/>
                </a:solidFill>
              </a:endParaRPr>
            </a:p>
          </p:txBody>
        </p:sp>
        <p:sp>
          <p:nvSpPr>
            <p:cNvPr id="8" name="TextBox 7">
              <a:extLst>
                <a:ext uri="{FF2B5EF4-FFF2-40B4-BE49-F238E27FC236}">
                  <a16:creationId xmlns:a16="http://schemas.microsoft.com/office/drawing/2014/main" id="{2D020DF1-D4A6-5E4C-A989-D43ABA531EF2}"/>
                </a:ext>
              </a:extLst>
            </p:cNvPr>
            <p:cNvSpPr txBox="1"/>
            <p:nvPr/>
          </p:nvSpPr>
          <p:spPr>
            <a:xfrm>
              <a:off x="248554" y="2497564"/>
              <a:ext cx="1677382" cy="484749"/>
            </a:xfrm>
            <a:prstGeom prst="rect">
              <a:avLst/>
            </a:prstGeom>
            <a:noFill/>
          </p:spPr>
          <p:txBody>
            <a:bodyPr wrap="none" rtlCol="0">
              <a:spAutoFit/>
            </a:bodyPr>
            <a:lstStyle/>
            <a:p>
              <a:r>
                <a:rPr lang="en-US"/>
                <a:t>delegates to Global </a:t>
              </a:r>
              <a:br>
                <a:rPr lang="en-US"/>
              </a:br>
              <a:r>
                <a:rPr lang="en-US"/>
                <a:t>Council, who elect</a:t>
              </a:r>
            </a:p>
          </p:txBody>
        </p:sp>
        <p:sp>
          <p:nvSpPr>
            <p:cNvPr id="9" name="TextBox 8">
              <a:extLst>
                <a:ext uri="{FF2B5EF4-FFF2-40B4-BE49-F238E27FC236}">
                  <a16:creationId xmlns:a16="http://schemas.microsoft.com/office/drawing/2014/main" id="{7F2B394A-6B80-9542-BF6C-DFB38B98568B}"/>
                </a:ext>
              </a:extLst>
            </p:cNvPr>
            <p:cNvSpPr txBox="1"/>
            <p:nvPr/>
          </p:nvSpPr>
          <p:spPr>
            <a:xfrm>
              <a:off x="181227" y="3067387"/>
              <a:ext cx="566501" cy="992580"/>
            </a:xfrm>
            <a:prstGeom prst="rect">
              <a:avLst/>
            </a:prstGeom>
            <a:noFill/>
          </p:spPr>
          <p:txBody>
            <a:bodyPr wrap="none" rtlCol="0">
              <a:spAutoFit/>
            </a:bodyPr>
            <a:lstStyle/>
            <a:p>
              <a:r>
                <a:rPr lang="en-US" sz="8000" b="1">
                  <a:solidFill>
                    <a:schemeClr val="tx2"/>
                  </a:solidFill>
                </a:rPr>
                <a:t>6</a:t>
              </a:r>
              <a:endParaRPr lang="en-US" sz="8000">
                <a:solidFill>
                  <a:schemeClr val="tx2"/>
                </a:solidFill>
              </a:endParaRPr>
            </a:p>
          </p:txBody>
        </p:sp>
        <p:sp>
          <p:nvSpPr>
            <p:cNvPr id="10" name="TextBox 9">
              <a:extLst>
                <a:ext uri="{FF2B5EF4-FFF2-40B4-BE49-F238E27FC236}">
                  <a16:creationId xmlns:a16="http://schemas.microsoft.com/office/drawing/2014/main" id="{1C7096CD-A1FC-B54B-A3CE-036539B1B977}"/>
                </a:ext>
              </a:extLst>
            </p:cNvPr>
            <p:cNvSpPr txBox="1"/>
            <p:nvPr/>
          </p:nvSpPr>
          <p:spPr>
            <a:xfrm>
              <a:off x="248554" y="3829274"/>
              <a:ext cx="2321789" cy="484749"/>
            </a:xfrm>
            <a:prstGeom prst="rect">
              <a:avLst/>
            </a:prstGeom>
            <a:noFill/>
          </p:spPr>
          <p:txBody>
            <a:bodyPr wrap="none" rtlCol="0">
              <a:spAutoFit/>
            </a:bodyPr>
            <a:lstStyle/>
            <a:p>
              <a:r>
                <a:rPr lang="en-US"/>
                <a:t>members of the 15-member </a:t>
              </a:r>
            </a:p>
            <a:p>
              <a:r>
                <a:rPr lang="en-US"/>
                <a:t>OCLC Board of Trustees</a:t>
              </a:r>
            </a:p>
          </p:txBody>
        </p:sp>
      </p:grpSp>
      <p:sp>
        <p:nvSpPr>
          <p:cNvPr id="12" name="Text Placeholder 2">
            <a:extLst>
              <a:ext uri="{FF2B5EF4-FFF2-40B4-BE49-F238E27FC236}">
                <a16:creationId xmlns:a16="http://schemas.microsoft.com/office/drawing/2014/main" id="{1D4F4CC0-A821-4031-9DC9-2E171F07F3AF}"/>
              </a:ext>
            </a:extLst>
          </p:cNvPr>
          <p:cNvSpPr>
            <a:spLocks noGrp="1"/>
          </p:cNvSpPr>
          <p:nvPr>
            <p:ph type="body" sz="quarter" idx="13"/>
          </p:nvPr>
        </p:nvSpPr>
        <p:spPr>
          <a:xfrm>
            <a:off x="279515" y="27116"/>
            <a:ext cx="11252197" cy="915257"/>
          </a:xfrm>
        </p:spPr>
        <p:txBody>
          <a:bodyPr/>
          <a:lstStyle/>
          <a:p>
            <a:pPr algn="r"/>
            <a:r>
              <a:rPr lang="en-US" sz="3733" dirty="0"/>
              <a:t>A global network of libraries</a:t>
            </a:r>
          </a:p>
        </p:txBody>
      </p:sp>
    </p:spTree>
    <p:extLst>
      <p:ext uri="{BB962C8B-B14F-4D97-AF65-F5344CB8AC3E}">
        <p14:creationId xmlns:p14="http://schemas.microsoft.com/office/powerpoint/2010/main" val="273229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8F17E-74A1-4EA1-A354-7B9436A58D74}"/>
              </a:ext>
            </a:extLst>
          </p:cNvPr>
          <p:cNvSpPr txBox="1"/>
          <p:nvPr/>
        </p:nvSpPr>
        <p:spPr>
          <a:xfrm>
            <a:off x="2400133" y="-1969770"/>
            <a:ext cx="10455619" cy="1938992"/>
          </a:xfrm>
          <a:prstGeom prst="rect">
            <a:avLst/>
          </a:prstGeom>
          <a:noFill/>
        </p:spPr>
        <p:txBody>
          <a:bodyPr wrap="square" rtlCol="0">
            <a:spAutoFit/>
          </a:bodyPr>
          <a:lstStyle/>
          <a:p>
            <a:r>
              <a:rPr lang="en-US" sz="2000" b="1" dirty="0"/>
              <a:t>Library Open Content activities</a:t>
            </a:r>
            <a:r>
              <a:rPr lang="en-US" sz="2000" i="1" dirty="0"/>
              <a:t> (in order of maturity)</a:t>
            </a:r>
            <a:endParaRPr lang="en-US" sz="2000" dirty="0"/>
          </a:p>
          <a:p>
            <a:pPr marL="342891" indent="-342891">
              <a:buFont typeface="+mj-lt"/>
              <a:buAutoNum type="arabicPeriod"/>
            </a:pPr>
            <a:r>
              <a:rPr lang="en-US" sz="2000" b="1" dirty="0">
                <a:solidFill>
                  <a:schemeClr val="tx1">
                    <a:lumMod val="65000"/>
                    <a:lumOff val="35000"/>
                  </a:schemeClr>
                </a:solidFill>
              </a:rPr>
              <a:t>Institutional repository </a:t>
            </a:r>
            <a:r>
              <a:rPr lang="en-US" sz="2000" dirty="0">
                <a:solidFill>
                  <a:schemeClr val="tx1">
                    <a:lumMod val="65000"/>
                    <a:lumOff val="35000"/>
                  </a:schemeClr>
                </a:solidFill>
              </a:rPr>
              <a:t>	=&gt; most resourced, most successful, accelerate</a:t>
            </a:r>
          </a:p>
          <a:p>
            <a:pPr marL="342891" indent="-342891">
              <a:buFont typeface="+mj-lt"/>
              <a:buAutoNum type="arabicPeriod"/>
            </a:pPr>
            <a:r>
              <a:rPr lang="en-US" sz="2000" b="1" dirty="0">
                <a:solidFill>
                  <a:schemeClr val="tx1">
                    <a:lumMod val="65000"/>
                    <a:lumOff val="35000"/>
                  </a:schemeClr>
                </a:solidFill>
              </a:rPr>
              <a:t>Support authors/producers</a:t>
            </a:r>
            <a:r>
              <a:rPr lang="en-US" sz="2000" dirty="0">
                <a:solidFill>
                  <a:schemeClr val="tx1">
                    <a:lumMod val="65000"/>
                    <a:lumOff val="35000"/>
                  </a:schemeClr>
                </a:solidFill>
              </a:rPr>
              <a:t>	=&gt; less well resourced, accelerate</a:t>
            </a:r>
          </a:p>
          <a:p>
            <a:pPr marL="342891" indent="-342891">
              <a:buFont typeface="+mj-lt"/>
              <a:buAutoNum type="arabicPeriod"/>
            </a:pPr>
            <a:r>
              <a:rPr lang="en-US" sz="2000" b="1" dirty="0">
                <a:solidFill>
                  <a:schemeClr val="tx1">
                    <a:lumMod val="65000"/>
                    <a:lumOff val="35000"/>
                  </a:schemeClr>
                </a:solidFill>
              </a:rPr>
              <a:t>Publish OC</a:t>
            </a:r>
            <a:r>
              <a:rPr lang="en-US" sz="2000" dirty="0">
                <a:solidFill>
                  <a:schemeClr val="tx1">
                    <a:lumMod val="65000"/>
                    <a:lumOff val="35000"/>
                  </a:schemeClr>
                </a:solidFill>
              </a:rPr>
              <a:t> 			=&gt; well-resourced, accelerate</a:t>
            </a:r>
          </a:p>
          <a:p>
            <a:pPr marL="342891" indent="-342891">
              <a:buFont typeface="+mj-lt"/>
              <a:buAutoNum type="arabicPeriod"/>
            </a:pPr>
            <a:r>
              <a:rPr lang="en-US" sz="2000" b="1" dirty="0">
                <a:solidFill>
                  <a:schemeClr val="tx1">
                    <a:lumMod val="65000"/>
                    <a:lumOff val="35000"/>
                  </a:schemeClr>
                </a:solidFill>
              </a:rPr>
              <a:t>RDM/Data services </a:t>
            </a:r>
            <a:r>
              <a:rPr lang="en-US" sz="2000" dirty="0">
                <a:solidFill>
                  <a:schemeClr val="tx1">
                    <a:lumMod val="65000"/>
                    <a:lumOff val="35000"/>
                  </a:schemeClr>
                </a:solidFill>
              </a:rPr>
              <a:t>		=&gt; less successful, significantly higher score 	for acceleration</a:t>
            </a:r>
          </a:p>
        </p:txBody>
      </p:sp>
      <p:sp>
        <p:nvSpPr>
          <p:cNvPr id="10" name="TextBox 9">
            <a:extLst>
              <a:ext uri="{FF2B5EF4-FFF2-40B4-BE49-F238E27FC236}">
                <a16:creationId xmlns:a16="http://schemas.microsoft.com/office/drawing/2014/main" id="{D6759220-BD1E-DD4B-B728-3DC4CB1617A5}"/>
              </a:ext>
            </a:extLst>
          </p:cNvPr>
          <p:cNvSpPr txBox="1"/>
          <p:nvPr/>
        </p:nvSpPr>
        <p:spPr>
          <a:xfrm>
            <a:off x="2284941" y="375347"/>
            <a:ext cx="12141200" cy="584775"/>
          </a:xfrm>
          <a:prstGeom prst="rect">
            <a:avLst/>
          </a:prstGeom>
          <a:noFill/>
        </p:spPr>
        <p:txBody>
          <a:bodyPr wrap="square" rtlCol="0">
            <a:spAutoFit/>
          </a:bodyPr>
          <a:lstStyle/>
          <a:p>
            <a:r>
              <a:rPr lang="en-US" sz="3200" b="1" dirty="0">
                <a:solidFill>
                  <a:schemeClr val="tx2"/>
                </a:solidFill>
              </a:rPr>
              <a:t>Library Open Content activities </a:t>
            </a:r>
            <a:r>
              <a:rPr lang="en-US" sz="3200" dirty="0">
                <a:solidFill>
                  <a:schemeClr val="tx2"/>
                </a:solidFill>
              </a:rPr>
              <a:t>(in order of maturity)</a:t>
            </a:r>
          </a:p>
        </p:txBody>
      </p:sp>
      <p:sp>
        <p:nvSpPr>
          <p:cNvPr id="11" name="TextBox 10">
            <a:extLst>
              <a:ext uri="{FF2B5EF4-FFF2-40B4-BE49-F238E27FC236}">
                <a16:creationId xmlns:a16="http://schemas.microsoft.com/office/drawing/2014/main" id="{C632D33A-4FC8-5546-AF53-C082D3C48EE6}"/>
              </a:ext>
            </a:extLst>
          </p:cNvPr>
          <p:cNvSpPr txBox="1"/>
          <p:nvPr/>
        </p:nvSpPr>
        <p:spPr>
          <a:xfrm>
            <a:off x="2722943" y="1212011"/>
            <a:ext cx="9348484" cy="5017527"/>
          </a:xfrm>
          <a:prstGeom prst="rect">
            <a:avLst/>
          </a:prstGeom>
          <a:noFill/>
        </p:spPr>
        <p:txBody>
          <a:bodyPr wrap="square" rtlCol="0">
            <a:spAutoFit/>
          </a:bodyPr>
          <a:lstStyle/>
          <a:p>
            <a:pPr marL="457189" indent="-457189">
              <a:buAutoNum type="arabicPeriod"/>
            </a:pPr>
            <a:r>
              <a:rPr lang="en-US" sz="2667" b="1" dirty="0">
                <a:solidFill>
                  <a:schemeClr val="tx1">
                    <a:lumMod val="65000"/>
                    <a:lumOff val="35000"/>
                  </a:schemeClr>
                </a:solidFill>
              </a:rPr>
              <a:t>Institutional repository </a:t>
            </a:r>
          </a:p>
          <a:p>
            <a:pPr marL="846646" indent="-387341">
              <a:buFont typeface="Arial" panose="020B0604020202020204" pitchFamily="34" charset="0"/>
              <a:buChar char="•"/>
            </a:pPr>
            <a:r>
              <a:rPr lang="en-US" sz="2667" dirty="0">
                <a:solidFill>
                  <a:schemeClr val="accent2"/>
                </a:solidFill>
              </a:rPr>
              <a:t>most resourced, most successful </a:t>
            </a:r>
          </a:p>
          <a:p>
            <a:r>
              <a:rPr lang="en-US" sz="2667" b="1" dirty="0">
                <a:solidFill>
                  <a:schemeClr val="tx1">
                    <a:lumMod val="65000"/>
                    <a:lumOff val="35000"/>
                  </a:schemeClr>
                </a:solidFill>
              </a:rPr>
              <a:t>2.  Support authors/producers</a:t>
            </a:r>
          </a:p>
          <a:p>
            <a:pPr marL="855112" indent="-385224">
              <a:buFont typeface="Arial" panose="020B0604020202020204" pitchFamily="34" charset="0"/>
              <a:buChar char="•"/>
            </a:pPr>
            <a:r>
              <a:rPr lang="en-US" sz="2667" dirty="0">
                <a:solidFill>
                  <a:schemeClr val="accent2"/>
                </a:solidFill>
              </a:rPr>
              <a:t>less-well resourced, accelerate (63%)</a:t>
            </a:r>
          </a:p>
          <a:p>
            <a:pPr marL="469888" indent="-469888">
              <a:buFont typeface="+mj-lt"/>
              <a:buAutoNum type="arabicPeriod" startAt="3"/>
            </a:pPr>
            <a:r>
              <a:rPr lang="en-US" sz="2667" b="1" dirty="0">
                <a:solidFill>
                  <a:schemeClr val="tx1">
                    <a:lumMod val="65000"/>
                    <a:lumOff val="35000"/>
                  </a:schemeClr>
                </a:solidFill>
              </a:rPr>
              <a:t>Publish open content</a:t>
            </a:r>
          </a:p>
          <a:p>
            <a:pPr marL="855112" indent="-385224">
              <a:buFont typeface="Arial" panose="020B0604020202020204" pitchFamily="34" charset="0"/>
              <a:buChar char="•"/>
            </a:pPr>
            <a:r>
              <a:rPr lang="en-US" sz="2667" dirty="0">
                <a:solidFill>
                  <a:schemeClr val="accent2"/>
                </a:solidFill>
              </a:rPr>
              <a:t>well-resourced, successful </a:t>
            </a:r>
          </a:p>
          <a:p>
            <a:pPr marL="469888" indent="-469888">
              <a:buFont typeface="+mj-lt"/>
              <a:buAutoNum type="arabicPeriod" startAt="4"/>
            </a:pPr>
            <a:r>
              <a:rPr lang="en-US" sz="2667" b="1" dirty="0">
                <a:solidFill>
                  <a:schemeClr val="tx1">
                    <a:lumMod val="65000"/>
                    <a:lumOff val="35000"/>
                  </a:schemeClr>
                </a:solidFill>
              </a:rPr>
              <a:t>Bibliometrics</a:t>
            </a:r>
          </a:p>
          <a:p>
            <a:pPr marL="927088" lvl="1" indent="-469888">
              <a:buFont typeface="Arial" panose="020B0604020202020204" pitchFamily="34" charset="0"/>
              <a:buChar char="•"/>
            </a:pPr>
            <a:r>
              <a:rPr lang="en-US" sz="2667" dirty="0">
                <a:solidFill>
                  <a:schemeClr val="tx1">
                    <a:lumMod val="65000"/>
                    <a:lumOff val="35000"/>
                  </a:schemeClr>
                </a:solidFill>
              </a:rPr>
              <a:t>average</a:t>
            </a:r>
          </a:p>
          <a:p>
            <a:pPr marL="469888" indent="-469888">
              <a:buFont typeface="+mj-lt"/>
              <a:buAutoNum type="arabicPeriod" startAt="4"/>
            </a:pPr>
            <a:r>
              <a:rPr lang="en-US" sz="2667" b="1" dirty="0">
                <a:solidFill>
                  <a:schemeClr val="tx1">
                    <a:lumMod val="65000"/>
                    <a:lumOff val="35000"/>
                  </a:schemeClr>
                </a:solidFill>
              </a:rPr>
              <a:t>Data services/RDM</a:t>
            </a:r>
          </a:p>
          <a:p>
            <a:pPr marL="855112" indent="-385224">
              <a:buFont typeface="Arial" panose="020B0604020202020204" pitchFamily="34" charset="0"/>
              <a:buChar char="•"/>
            </a:pPr>
            <a:r>
              <a:rPr lang="en-US" sz="2667" dirty="0">
                <a:solidFill>
                  <a:schemeClr val="accent2"/>
                </a:solidFill>
              </a:rPr>
              <a:t>well-resourced, less-successful</a:t>
            </a:r>
          </a:p>
          <a:p>
            <a:pPr marL="855112" indent="-385224">
              <a:buFont typeface="Arial" panose="020B0604020202020204" pitchFamily="34" charset="0"/>
              <a:buChar char="•"/>
            </a:pPr>
            <a:r>
              <a:rPr lang="en-US" sz="2667" dirty="0">
                <a:solidFill>
                  <a:schemeClr val="accent2"/>
                </a:solidFill>
              </a:rPr>
              <a:t>significantly higher score for acceleration (77%)</a:t>
            </a:r>
            <a:r>
              <a:rPr lang="en-US" sz="2667" b="1" dirty="0">
                <a:solidFill>
                  <a:schemeClr val="accent2"/>
                </a:solidFill>
              </a:rPr>
              <a:t> </a:t>
            </a:r>
          </a:p>
          <a:p>
            <a:pPr marL="855112" indent="-385224">
              <a:buFont typeface="Arial" panose="020B0604020202020204" pitchFamily="34" charset="0"/>
              <a:buChar char="•"/>
            </a:pPr>
            <a:endParaRPr lang="en-US" sz="2667" dirty="0">
              <a:solidFill>
                <a:schemeClr val="tx1">
                  <a:lumMod val="65000"/>
                  <a:lumOff val="35000"/>
                </a:schemeClr>
              </a:solidFill>
            </a:endParaRPr>
          </a:p>
        </p:txBody>
      </p:sp>
      <p:sp>
        <p:nvSpPr>
          <p:cNvPr id="6" name="Oval 5">
            <a:extLst>
              <a:ext uri="{FF2B5EF4-FFF2-40B4-BE49-F238E27FC236}">
                <a16:creationId xmlns:a16="http://schemas.microsoft.com/office/drawing/2014/main" id="{ED5CC8B6-A9E3-45F2-AAEA-17B6FAA5F6A6}"/>
              </a:ext>
            </a:extLst>
          </p:cNvPr>
          <p:cNvSpPr/>
          <p:nvPr/>
        </p:nvSpPr>
        <p:spPr>
          <a:xfrm>
            <a:off x="120574" y="110168"/>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inside out collection</a:t>
            </a:r>
          </a:p>
        </p:txBody>
      </p:sp>
    </p:spTree>
    <p:extLst>
      <p:ext uri="{BB962C8B-B14F-4D97-AF65-F5344CB8AC3E}">
        <p14:creationId xmlns:p14="http://schemas.microsoft.com/office/powerpoint/2010/main" val="370197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8329-2507-46D6-9D0F-E12D498484AD}"/>
              </a:ext>
            </a:extLst>
          </p:cNvPr>
          <p:cNvSpPr>
            <a:spLocks noGrp="1"/>
          </p:cNvSpPr>
          <p:nvPr>
            <p:ph type="body" sz="quarter" idx="12"/>
          </p:nvPr>
        </p:nvSpPr>
        <p:spPr/>
        <p:txBody>
          <a:bodyPr/>
          <a:lstStyle/>
          <a:p>
            <a:pPr marL="0" indent="0">
              <a:buNone/>
            </a:pPr>
            <a:r>
              <a:rPr lang="en-US" dirty="0"/>
              <a:t>Increasingly, the library does not assemble collections for local use, but facilitates </a:t>
            </a:r>
            <a:r>
              <a:rPr lang="en-US" b="1" i="1" dirty="0"/>
              <a:t>access to a coordinated mix of local, external and collaborative services assembled around user needs and available on the </a:t>
            </a:r>
            <a:r>
              <a:rPr lang="en-US" b="1" i="1" u="sng" dirty="0"/>
              <a:t>network</a:t>
            </a:r>
            <a:r>
              <a:rPr lang="en-US" dirty="0"/>
              <a:t>.</a:t>
            </a:r>
          </a:p>
          <a:p>
            <a:pPr marL="0" indent="0">
              <a:buNone/>
            </a:pPr>
            <a:endParaRPr lang="en-US" dirty="0"/>
          </a:p>
          <a:p>
            <a:pPr marL="0" indent="0">
              <a:buNone/>
            </a:pPr>
            <a:r>
              <a:rPr lang="en-US" sz="2400" dirty="0"/>
              <a:t>Dempsey, L., 2016. Library collections in the life of the user: two directions. </a:t>
            </a:r>
            <a:r>
              <a:rPr lang="en-US" sz="2400" i="1" dirty="0"/>
              <a:t>LIBER Quarterly</a:t>
            </a:r>
            <a:r>
              <a:rPr lang="en-US" sz="2400" dirty="0"/>
              <a:t>, 26(4), pp.338–359. DOI: </a:t>
            </a:r>
            <a:r>
              <a:rPr lang="en-US" sz="2400" dirty="0">
                <a:hlinkClick r:id="rId3"/>
              </a:rPr>
              <a:t>http://doi.org/10.18352/lq.10170</a:t>
            </a:r>
            <a:endParaRPr lang="en-US" sz="2400" dirty="0"/>
          </a:p>
        </p:txBody>
      </p:sp>
      <p:sp>
        <p:nvSpPr>
          <p:cNvPr id="3" name="Text Placeholder 2">
            <a:extLst>
              <a:ext uri="{FF2B5EF4-FFF2-40B4-BE49-F238E27FC236}">
                <a16:creationId xmlns:a16="http://schemas.microsoft.com/office/drawing/2014/main" id="{B0355E5F-8036-4728-AF6A-A23C39EE12C1}"/>
              </a:ext>
            </a:extLst>
          </p:cNvPr>
          <p:cNvSpPr>
            <a:spLocks noGrp="1"/>
          </p:cNvSpPr>
          <p:nvPr>
            <p:ph type="body" sz="quarter" idx="13"/>
          </p:nvPr>
        </p:nvSpPr>
        <p:spPr/>
        <p:txBody>
          <a:bodyPr/>
          <a:lstStyle/>
          <a:p>
            <a:r>
              <a:rPr lang="en-US" sz="4400" dirty="0"/>
              <a:t>The Facilitated Collection</a:t>
            </a:r>
          </a:p>
        </p:txBody>
      </p:sp>
    </p:spTree>
    <p:extLst>
      <p:ext uri="{BB962C8B-B14F-4D97-AF65-F5344CB8AC3E}">
        <p14:creationId xmlns:p14="http://schemas.microsoft.com/office/powerpoint/2010/main" val="272338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8F17E-74A1-4EA1-A354-7B9436A58D74}"/>
              </a:ext>
            </a:extLst>
          </p:cNvPr>
          <p:cNvSpPr txBox="1"/>
          <p:nvPr/>
        </p:nvSpPr>
        <p:spPr>
          <a:xfrm>
            <a:off x="-533316" y="-2236461"/>
            <a:ext cx="13644133" cy="1938992"/>
          </a:xfrm>
          <a:prstGeom prst="rect">
            <a:avLst/>
          </a:prstGeom>
          <a:noFill/>
        </p:spPr>
        <p:txBody>
          <a:bodyPr wrap="square" rtlCol="0">
            <a:spAutoFit/>
          </a:bodyPr>
          <a:lstStyle/>
          <a:p>
            <a:r>
              <a:rPr lang="en-US" sz="2000" b="1" dirty="0">
                <a:solidFill>
                  <a:schemeClr val="tx1">
                    <a:lumMod val="65000"/>
                    <a:lumOff val="35000"/>
                  </a:schemeClr>
                </a:solidFill>
              </a:rPr>
              <a:t>Library Open Content activities</a:t>
            </a:r>
            <a:r>
              <a:rPr lang="en-US" sz="2000" i="1" dirty="0">
                <a:solidFill>
                  <a:schemeClr val="tx1">
                    <a:lumMod val="65000"/>
                    <a:lumOff val="35000"/>
                  </a:schemeClr>
                </a:solidFill>
              </a:rPr>
              <a:t> (in order of maturity)</a:t>
            </a:r>
            <a:endParaRPr lang="en-US" sz="2000" b="1" dirty="0">
              <a:solidFill>
                <a:schemeClr val="tx1">
                  <a:lumMod val="65000"/>
                  <a:lumOff val="35000"/>
                </a:schemeClr>
              </a:solidFill>
            </a:endParaRPr>
          </a:p>
          <a:p>
            <a:r>
              <a:rPr lang="en-US" sz="2000" dirty="0">
                <a:solidFill>
                  <a:schemeClr val="tx1">
                    <a:lumMod val="65000"/>
                    <a:lumOff val="35000"/>
                  </a:schemeClr>
                </a:solidFill>
              </a:rPr>
              <a:t>1. </a:t>
            </a:r>
            <a:r>
              <a:rPr lang="en-US" sz="2000" b="1" dirty="0">
                <a:solidFill>
                  <a:schemeClr val="tx1">
                    <a:lumMod val="65000"/>
                    <a:lumOff val="35000"/>
                  </a:schemeClr>
                </a:solidFill>
              </a:rPr>
              <a:t>Support users/digital literacy 	</a:t>
            </a:r>
            <a:r>
              <a:rPr lang="en-US" sz="2000" dirty="0">
                <a:solidFill>
                  <a:schemeClr val="tx1">
                    <a:lumMod val="65000"/>
                    <a:lumOff val="35000"/>
                  </a:schemeClr>
                </a:solidFill>
              </a:rPr>
              <a:t>=&gt; right scale, second-best in comparison with supporting producers of OC</a:t>
            </a:r>
          </a:p>
          <a:p>
            <a:r>
              <a:rPr lang="en-US" sz="2000" dirty="0">
                <a:solidFill>
                  <a:schemeClr val="tx1">
                    <a:lumMod val="65000"/>
                    <a:lumOff val="35000"/>
                  </a:schemeClr>
                </a:solidFill>
              </a:rPr>
              <a:t>2. </a:t>
            </a:r>
            <a:r>
              <a:rPr lang="en-US" sz="2000" b="1" dirty="0">
                <a:solidFill>
                  <a:schemeClr val="tx1">
                    <a:lumMod val="65000"/>
                    <a:lumOff val="35000"/>
                  </a:schemeClr>
                </a:solidFill>
              </a:rPr>
              <a:t>Select Open Content </a:t>
            </a:r>
          </a:p>
          <a:p>
            <a:r>
              <a:rPr lang="en-US" sz="2000" b="1" dirty="0">
                <a:solidFill>
                  <a:schemeClr val="tx1">
                    <a:lumMod val="65000"/>
                    <a:lumOff val="35000"/>
                  </a:schemeClr>
                </a:solidFill>
              </a:rPr>
              <a:t>NOT managed by my library	</a:t>
            </a:r>
            <a:r>
              <a:rPr lang="en-US" sz="2000" dirty="0">
                <a:solidFill>
                  <a:schemeClr val="tx1">
                    <a:lumMod val="65000"/>
                    <a:lumOff val="35000"/>
                  </a:schemeClr>
                </a:solidFill>
              </a:rPr>
              <a:t>=&gt; least planned, least resourced (16%), near least successful 					     (16%), lowest score for acceleration</a:t>
            </a:r>
          </a:p>
          <a:p>
            <a:r>
              <a:rPr lang="en-US" sz="2000" dirty="0">
                <a:solidFill>
                  <a:schemeClr val="tx1">
                    <a:lumMod val="65000"/>
                    <a:lumOff val="35000"/>
                  </a:schemeClr>
                </a:solidFill>
              </a:rPr>
              <a:t>3. </a:t>
            </a:r>
            <a:r>
              <a:rPr lang="en-US" sz="2000" b="1" dirty="0">
                <a:solidFill>
                  <a:schemeClr val="tx1">
                    <a:lumMod val="65000"/>
                    <a:lumOff val="35000"/>
                  </a:schemeClr>
                </a:solidFill>
              </a:rPr>
              <a:t>Promote the discovery of OC	</a:t>
            </a:r>
            <a:r>
              <a:rPr lang="en-US" sz="2000" dirty="0">
                <a:solidFill>
                  <a:schemeClr val="tx1">
                    <a:lumMod val="65000"/>
                    <a:lumOff val="35000"/>
                  </a:schemeClr>
                </a:solidFill>
              </a:rPr>
              <a:t>=&gt; near least resourced (17%), least successful (15%), accelerate</a:t>
            </a:r>
            <a:endParaRPr lang="en-US" sz="2000" b="1" dirty="0">
              <a:solidFill>
                <a:schemeClr val="tx1">
                  <a:lumMod val="65000"/>
                  <a:lumOff val="35000"/>
                </a:schemeClr>
              </a:solidFill>
            </a:endParaRPr>
          </a:p>
        </p:txBody>
      </p:sp>
      <p:sp>
        <p:nvSpPr>
          <p:cNvPr id="9" name="Oval 8">
            <a:extLst>
              <a:ext uri="{FF2B5EF4-FFF2-40B4-BE49-F238E27FC236}">
                <a16:creationId xmlns:a16="http://schemas.microsoft.com/office/drawing/2014/main" id="{33425608-D032-A84B-92AA-B30BFEF8A9D0}"/>
              </a:ext>
            </a:extLst>
          </p:cNvPr>
          <p:cNvSpPr/>
          <p:nvPr/>
        </p:nvSpPr>
        <p:spPr>
          <a:xfrm>
            <a:off x="660401" y="543228"/>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facilitated collection</a:t>
            </a:r>
          </a:p>
        </p:txBody>
      </p:sp>
      <p:sp>
        <p:nvSpPr>
          <p:cNvPr id="11" name="TextBox 10">
            <a:extLst>
              <a:ext uri="{FF2B5EF4-FFF2-40B4-BE49-F238E27FC236}">
                <a16:creationId xmlns:a16="http://schemas.microsoft.com/office/drawing/2014/main" id="{0E6A54C9-4C12-174A-8AB7-351511681C0B}"/>
              </a:ext>
            </a:extLst>
          </p:cNvPr>
          <p:cNvSpPr txBox="1"/>
          <p:nvPr/>
        </p:nvSpPr>
        <p:spPr>
          <a:xfrm>
            <a:off x="2188411" y="1946318"/>
            <a:ext cx="9481073" cy="2965364"/>
          </a:xfrm>
          <a:prstGeom prst="rect">
            <a:avLst/>
          </a:prstGeom>
          <a:noFill/>
        </p:spPr>
        <p:txBody>
          <a:bodyPr wrap="square" rtlCol="0">
            <a:spAutoFit/>
          </a:bodyPr>
          <a:lstStyle/>
          <a:p>
            <a:pPr marL="457189" indent="-457189">
              <a:buAutoNum type="arabicPeriod"/>
            </a:pPr>
            <a:r>
              <a:rPr lang="en-US" sz="2667" b="1" dirty="0">
                <a:solidFill>
                  <a:schemeClr val="tx1">
                    <a:lumMod val="65000"/>
                    <a:lumOff val="35000"/>
                  </a:schemeClr>
                </a:solidFill>
              </a:rPr>
              <a:t>Support users/digital literacy</a:t>
            </a:r>
          </a:p>
          <a:p>
            <a:pPr marL="694249" indent="-679434"/>
            <a:endParaRPr lang="en-US" sz="2667" b="1" dirty="0">
              <a:solidFill>
                <a:schemeClr val="tx1">
                  <a:lumMod val="65000"/>
                  <a:lumOff val="35000"/>
                </a:schemeClr>
              </a:solidFill>
            </a:endParaRPr>
          </a:p>
          <a:p>
            <a:pPr marL="694249" indent="-679434"/>
            <a:endParaRPr lang="en-US" sz="2667" b="1" dirty="0">
              <a:solidFill>
                <a:schemeClr val="tx1">
                  <a:lumMod val="65000"/>
                  <a:lumOff val="35000"/>
                </a:schemeClr>
              </a:solidFill>
            </a:endParaRPr>
          </a:p>
          <a:p>
            <a:pPr marL="694249" indent="-679434"/>
            <a:r>
              <a:rPr lang="en-US" sz="2667" b="1" dirty="0">
                <a:solidFill>
                  <a:schemeClr val="tx1">
                    <a:lumMod val="65000"/>
                    <a:lumOff val="35000"/>
                  </a:schemeClr>
                </a:solidFill>
              </a:rPr>
              <a:t>2. Select Open Content NOT managed by my library</a:t>
            </a:r>
          </a:p>
          <a:p>
            <a:endParaRPr lang="en-US" sz="2667" b="1" dirty="0">
              <a:solidFill>
                <a:schemeClr val="tx1">
                  <a:lumMod val="65000"/>
                  <a:lumOff val="35000"/>
                </a:schemeClr>
              </a:solidFill>
            </a:endParaRPr>
          </a:p>
          <a:p>
            <a:endParaRPr lang="en-US" sz="2667" b="1" dirty="0">
              <a:solidFill>
                <a:schemeClr val="tx1">
                  <a:lumMod val="65000"/>
                  <a:lumOff val="35000"/>
                </a:schemeClr>
              </a:solidFill>
            </a:endParaRPr>
          </a:p>
          <a:p>
            <a:r>
              <a:rPr lang="en-US" sz="2667" b="1" dirty="0">
                <a:solidFill>
                  <a:schemeClr val="tx1">
                    <a:lumMod val="65000"/>
                    <a:lumOff val="35000"/>
                  </a:schemeClr>
                </a:solidFill>
              </a:rPr>
              <a:t>3. Promote the discovery of Open Content </a:t>
            </a:r>
            <a:r>
              <a:rPr lang="en-US" sz="2667" dirty="0">
                <a:solidFill>
                  <a:schemeClr val="tx1">
                    <a:lumMod val="65000"/>
                    <a:lumOff val="35000"/>
                  </a:schemeClr>
                </a:solidFill>
              </a:rPr>
              <a:t>	</a:t>
            </a:r>
          </a:p>
        </p:txBody>
      </p:sp>
      <p:sp>
        <p:nvSpPr>
          <p:cNvPr id="12" name="TextBox 11">
            <a:extLst>
              <a:ext uri="{FF2B5EF4-FFF2-40B4-BE49-F238E27FC236}">
                <a16:creationId xmlns:a16="http://schemas.microsoft.com/office/drawing/2014/main" id="{FEFD7888-19AE-7441-9FA3-BF6E7A1F3C0B}"/>
              </a:ext>
            </a:extLst>
          </p:cNvPr>
          <p:cNvSpPr txBox="1"/>
          <p:nvPr/>
        </p:nvSpPr>
        <p:spPr>
          <a:xfrm>
            <a:off x="2188411" y="389265"/>
            <a:ext cx="12141200" cy="584775"/>
          </a:xfrm>
          <a:prstGeom prst="rect">
            <a:avLst/>
          </a:prstGeom>
          <a:noFill/>
        </p:spPr>
        <p:txBody>
          <a:bodyPr wrap="square" rtlCol="0">
            <a:spAutoFit/>
          </a:bodyPr>
          <a:lstStyle/>
          <a:p>
            <a:r>
              <a:rPr lang="en-US" sz="3200" b="1" dirty="0">
                <a:solidFill>
                  <a:schemeClr val="tx2"/>
                </a:solidFill>
              </a:rPr>
              <a:t>Library Open Content activities </a:t>
            </a:r>
            <a:r>
              <a:rPr lang="en-US" sz="3200" dirty="0">
                <a:solidFill>
                  <a:schemeClr val="tx2"/>
                </a:solidFill>
              </a:rPr>
              <a:t>(in order of maturity)</a:t>
            </a:r>
          </a:p>
        </p:txBody>
      </p:sp>
    </p:spTree>
    <p:extLst>
      <p:ext uri="{BB962C8B-B14F-4D97-AF65-F5344CB8AC3E}">
        <p14:creationId xmlns:p14="http://schemas.microsoft.com/office/powerpoint/2010/main" val="88150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8F17E-74A1-4EA1-A354-7B9436A58D74}"/>
              </a:ext>
            </a:extLst>
          </p:cNvPr>
          <p:cNvSpPr txBox="1"/>
          <p:nvPr/>
        </p:nvSpPr>
        <p:spPr>
          <a:xfrm>
            <a:off x="-533316" y="-2236461"/>
            <a:ext cx="13644133" cy="1938992"/>
          </a:xfrm>
          <a:prstGeom prst="rect">
            <a:avLst/>
          </a:prstGeom>
          <a:noFill/>
        </p:spPr>
        <p:txBody>
          <a:bodyPr wrap="square" rtlCol="0">
            <a:spAutoFit/>
          </a:bodyPr>
          <a:lstStyle/>
          <a:p>
            <a:r>
              <a:rPr lang="en-US" sz="2000" b="1" dirty="0">
                <a:solidFill>
                  <a:schemeClr val="tx1">
                    <a:lumMod val="65000"/>
                    <a:lumOff val="35000"/>
                  </a:schemeClr>
                </a:solidFill>
              </a:rPr>
              <a:t>Library Open Content activities</a:t>
            </a:r>
            <a:r>
              <a:rPr lang="en-US" sz="2000" i="1" dirty="0">
                <a:solidFill>
                  <a:schemeClr val="tx1">
                    <a:lumMod val="65000"/>
                    <a:lumOff val="35000"/>
                  </a:schemeClr>
                </a:solidFill>
              </a:rPr>
              <a:t> (in order of maturity)</a:t>
            </a:r>
            <a:endParaRPr lang="en-US" sz="2000" b="1" dirty="0">
              <a:solidFill>
                <a:schemeClr val="tx1">
                  <a:lumMod val="65000"/>
                  <a:lumOff val="35000"/>
                </a:schemeClr>
              </a:solidFill>
            </a:endParaRPr>
          </a:p>
          <a:p>
            <a:r>
              <a:rPr lang="en-US" sz="2000" dirty="0">
                <a:solidFill>
                  <a:schemeClr val="tx1">
                    <a:lumMod val="65000"/>
                    <a:lumOff val="35000"/>
                  </a:schemeClr>
                </a:solidFill>
              </a:rPr>
              <a:t>1. </a:t>
            </a:r>
            <a:r>
              <a:rPr lang="en-US" sz="2000" b="1" dirty="0">
                <a:solidFill>
                  <a:schemeClr val="tx1">
                    <a:lumMod val="65000"/>
                    <a:lumOff val="35000"/>
                  </a:schemeClr>
                </a:solidFill>
              </a:rPr>
              <a:t>Support users/digital literacy 	</a:t>
            </a:r>
            <a:r>
              <a:rPr lang="en-US" sz="2000" dirty="0">
                <a:solidFill>
                  <a:schemeClr val="tx1">
                    <a:lumMod val="65000"/>
                    <a:lumOff val="35000"/>
                  </a:schemeClr>
                </a:solidFill>
              </a:rPr>
              <a:t>=&gt; right scale, second-best in comparison with supporting producers of OC</a:t>
            </a:r>
          </a:p>
          <a:p>
            <a:r>
              <a:rPr lang="en-US" sz="2000" dirty="0">
                <a:solidFill>
                  <a:schemeClr val="tx1">
                    <a:lumMod val="65000"/>
                    <a:lumOff val="35000"/>
                  </a:schemeClr>
                </a:solidFill>
              </a:rPr>
              <a:t>2. </a:t>
            </a:r>
            <a:r>
              <a:rPr lang="en-US" sz="2000" b="1" dirty="0">
                <a:solidFill>
                  <a:schemeClr val="tx1">
                    <a:lumMod val="65000"/>
                    <a:lumOff val="35000"/>
                  </a:schemeClr>
                </a:solidFill>
              </a:rPr>
              <a:t>Select Open Content </a:t>
            </a:r>
          </a:p>
          <a:p>
            <a:r>
              <a:rPr lang="en-US" sz="2000" b="1" dirty="0">
                <a:solidFill>
                  <a:schemeClr val="tx1">
                    <a:lumMod val="65000"/>
                    <a:lumOff val="35000"/>
                  </a:schemeClr>
                </a:solidFill>
              </a:rPr>
              <a:t>NOT managed by my library	</a:t>
            </a:r>
            <a:r>
              <a:rPr lang="en-US" sz="2000" dirty="0">
                <a:solidFill>
                  <a:schemeClr val="tx1">
                    <a:lumMod val="65000"/>
                    <a:lumOff val="35000"/>
                  </a:schemeClr>
                </a:solidFill>
              </a:rPr>
              <a:t>=&gt; least planned, least resourced (16%), near least successful 					     (16%), lowest score for acceleration</a:t>
            </a:r>
          </a:p>
          <a:p>
            <a:r>
              <a:rPr lang="en-US" sz="2000" dirty="0">
                <a:solidFill>
                  <a:schemeClr val="tx1">
                    <a:lumMod val="65000"/>
                    <a:lumOff val="35000"/>
                  </a:schemeClr>
                </a:solidFill>
              </a:rPr>
              <a:t>3. </a:t>
            </a:r>
            <a:r>
              <a:rPr lang="en-US" sz="2000" b="1" dirty="0">
                <a:solidFill>
                  <a:schemeClr val="tx1">
                    <a:lumMod val="65000"/>
                    <a:lumOff val="35000"/>
                  </a:schemeClr>
                </a:solidFill>
              </a:rPr>
              <a:t>Promote the discovery of OC	</a:t>
            </a:r>
            <a:r>
              <a:rPr lang="en-US" sz="2000" dirty="0">
                <a:solidFill>
                  <a:schemeClr val="tx1">
                    <a:lumMod val="65000"/>
                    <a:lumOff val="35000"/>
                  </a:schemeClr>
                </a:solidFill>
              </a:rPr>
              <a:t>=&gt; near least resourced (17%), least successful (15%), accelerate</a:t>
            </a:r>
            <a:endParaRPr lang="en-US" sz="2000" b="1" dirty="0">
              <a:solidFill>
                <a:schemeClr val="tx1">
                  <a:lumMod val="65000"/>
                  <a:lumOff val="35000"/>
                </a:schemeClr>
              </a:solidFill>
            </a:endParaRPr>
          </a:p>
        </p:txBody>
      </p:sp>
      <p:sp>
        <p:nvSpPr>
          <p:cNvPr id="9" name="Oval 8">
            <a:extLst>
              <a:ext uri="{FF2B5EF4-FFF2-40B4-BE49-F238E27FC236}">
                <a16:creationId xmlns:a16="http://schemas.microsoft.com/office/drawing/2014/main" id="{33425608-D032-A84B-92AA-B30BFEF8A9D0}"/>
              </a:ext>
            </a:extLst>
          </p:cNvPr>
          <p:cNvSpPr/>
          <p:nvPr/>
        </p:nvSpPr>
        <p:spPr>
          <a:xfrm>
            <a:off x="660401" y="543228"/>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facilitated collection</a:t>
            </a:r>
          </a:p>
        </p:txBody>
      </p:sp>
      <p:graphicFrame>
        <p:nvGraphicFramePr>
          <p:cNvPr id="6" name="Chart 5">
            <a:extLst>
              <a:ext uri="{FF2B5EF4-FFF2-40B4-BE49-F238E27FC236}">
                <a16:creationId xmlns:a16="http://schemas.microsoft.com/office/drawing/2014/main" id="{CC687785-75B1-4A80-BF75-E22C33E2D05F}"/>
              </a:ext>
            </a:extLst>
          </p:cNvPr>
          <p:cNvGraphicFramePr>
            <a:graphicFrameLocks/>
          </p:cNvGraphicFramePr>
          <p:nvPr>
            <p:extLst>
              <p:ext uri="{D42A27DB-BD31-4B8C-83A1-F6EECF244321}">
                <p14:modId xmlns:p14="http://schemas.microsoft.com/office/powerpoint/2010/main" val="2837038568"/>
              </p:ext>
            </p:extLst>
          </p:nvPr>
        </p:nvGraphicFramePr>
        <p:xfrm>
          <a:off x="2338387" y="826265"/>
          <a:ext cx="8656447" cy="5299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390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8F17E-74A1-4EA1-A354-7B9436A58D74}"/>
              </a:ext>
            </a:extLst>
          </p:cNvPr>
          <p:cNvSpPr txBox="1"/>
          <p:nvPr/>
        </p:nvSpPr>
        <p:spPr>
          <a:xfrm>
            <a:off x="-533316" y="-2236461"/>
            <a:ext cx="13644133" cy="1938992"/>
          </a:xfrm>
          <a:prstGeom prst="rect">
            <a:avLst/>
          </a:prstGeom>
          <a:noFill/>
        </p:spPr>
        <p:txBody>
          <a:bodyPr wrap="square" rtlCol="0">
            <a:spAutoFit/>
          </a:bodyPr>
          <a:lstStyle/>
          <a:p>
            <a:r>
              <a:rPr lang="en-US" sz="2000" b="1" dirty="0">
                <a:solidFill>
                  <a:schemeClr val="tx1">
                    <a:lumMod val="65000"/>
                    <a:lumOff val="35000"/>
                  </a:schemeClr>
                </a:solidFill>
              </a:rPr>
              <a:t>Library Open Content activities</a:t>
            </a:r>
            <a:r>
              <a:rPr lang="en-US" sz="2000" i="1" dirty="0">
                <a:solidFill>
                  <a:schemeClr val="tx1">
                    <a:lumMod val="65000"/>
                    <a:lumOff val="35000"/>
                  </a:schemeClr>
                </a:solidFill>
              </a:rPr>
              <a:t> (in order of maturity)</a:t>
            </a:r>
            <a:endParaRPr lang="en-US" sz="2000" b="1" dirty="0">
              <a:solidFill>
                <a:schemeClr val="tx1">
                  <a:lumMod val="65000"/>
                  <a:lumOff val="35000"/>
                </a:schemeClr>
              </a:solidFill>
            </a:endParaRPr>
          </a:p>
          <a:p>
            <a:r>
              <a:rPr lang="en-US" sz="2000" dirty="0">
                <a:solidFill>
                  <a:schemeClr val="tx1">
                    <a:lumMod val="65000"/>
                    <a:lumOff val="35000"/>
                  </a:schemeClr>
                </a:solidFill>
              </a:rPr>
              <a:t>1. </a:t>
            </a:r>
            <a:r>
              <a:rPr lang="en-US" sz="2000" b="1" dirty="0">
                <a:solidFill>
                  <a:schemeClr val="tx1">
                    <a:lumMod val="65000"/>
                    <a:lumOff val="35000"/>
                  </a:schemeClr>
                </a:solidFill>
              </a:rPr>
              <a:t>Support users/digital literacy 	</a:t>
            </a:r>
            <a:r>
              <a:rPr lang="en-US" sz="2000" dirty="0">
                <a:solidFill>
                  <a:schemeClr val="tx1">
                    <a:lumMod val="65000"/>
                    <a:lumOff val="35000"/>
                  </a:schemeClr>
                </a:solidFill>
              </a:rPr>
              <a:t>=&gt; right scale, second-best in comparison with supporting producers of OC</a:t>
            </a:r>
          </a:p>
          <a:p>
            <a:r>
              <a:rPr lang="en-US" sz="2000" dirty="0">
                <a:solidFill>
                  <a:schemeClr val="tx1">
                    <a:lumMod val="65000"/>
                    <a:lumOff val="35000"/>
                  </a:schemeClr>
                </a:solidFill>
              </a:rPr>
              <a:t>2. </a:t>
            </a:r>
            <a:r>
              <a:rPr lang="en-US" sz="2000" b="1" dirty="0">
                <a:solidFill>
                  <a:schemeClr val="tx1">
                    <a:lumMod val="65000"/>
                    <a:lumOff val="35000"/>
                  </a:schemeClr>
                </a:solidFill>
              </a:rPr>
              <a:t>Select Open Content </a:t>
            </a:r>
          </a:p>
          <a:p>
            <a:r>
              <a:rPr lang="en-US" sz="2000" b="1" dirty="0">
                <a:solidFill>
                  <a:schemeClr val="tx1">
                    <a:lumMod val="65000"/>
                    <a:lumOff val="35000"/>
                  </a:schemeClr>
                </a:solidFill>
              </a:rPr>
              <a:t>NOT managed by my library	</a:t>
            </a:r>
            <a:r>
              <a:rPr lang="en-US" sz="2000" dirty="0">
                <a:solidFill>
                  <a:schemeClr val="tx1">
                    <a:lumMod val="65000"/>
                    <a:lumOff val="35000"/>
                  </a:schemeClr>
                </a:solidFill>
              </a:rPr>
              <a:t>=&gt; least planned, least resourced (16%), near least successful 					     (16%), lowest score for acceleration</a:t>
            </a:r>
          </a:p>
          <a:p>
            <a:r>
              <a:rPr lang="en-US" sz="2000" dirty="0">
                <a:solidFill>
                  <a:schemeClr val="tx1">
                    <a:lumMod val="65000"/>
                    <a:lumOff val="35000"/>
                  </a:schemeClr>
                </a:solidFill>
              </a:rPr>
              <a:t>3. </a:t>
            </a:r>
            <a:r>
              <a:rPr lang="en-US" sz="2000" b="1" dirty="0">
                <a:solidFill>
                  <a:schemeClr val="tx1">
                    <a:lumMod val="65000"/>
                    <a:lumOff val="35000"/>
                  </a:schemeClr>
                </a:solidFill>
              </a:rPr>
              <a:t>Promote the discovery of OC	</a:t>
            </a:r>
            <a:r>
              <a:rPr lang="en-US" sz="2000" dirty="0">
                <a:solidFill>
                  <a:schemeClr val="tx1">
                    <a:lumMod val="65000"/>
                    <a:lumOff val="35000"/>
                  </a:schemeClr>
                </a:solidFill>
              </a:rPr>
              <a:t>=&gt; near least resourced (17%), least successful (15%), accelerate</a:t>
            </a:r>
            <a:endParaRPr lang="en-US" sz="2000" b="1" dirty="0">
              <a:solidFill>
                <a:schemeClr val="tx1">
                  <a:lumMod val="65000"/>
                  <a:lumOff val="35000"/>
                </a:schemeClr>
              </a:solidFill>
            </a:endParaRPr>
          </a:p>
        </p:txBody>
      </p:sp>
      <p:sp>
        <p:nvSpPr>
          <p:cNvPr id="9" name="Oval 8">
            <a:extLst>
              <a:ext uri="{FF2B5EF4-FFF2-40B4-BE49-F238E27FC236}">
                <a16:creationId xmlns:a16="http://schemas.microsoft.com/office/drawing/2014/main" id="{33425608-D032-A84B-92AA-B30BFEF8A9D0}"/>
              </a:ext>
            </a:extLst>
          </p:cNvPr>
          <p:cNvSpPr/>
          <p:nvPr/>
        </p:nvSpPr>
        <p:spPr>
          <a:xfrm>
            <a:off x="660401" y="543228"/>
            <a:ext cx="1624540" cy="1605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67" b="1" kern="0" dirty="0">
                <a:solidFill>
                  <a:prstClr val="white"/>
                </a:solidFill>
                <a:latin typeface="Arial" panose="020B0604020202020204" pitchFamily="34" charset="0"/>
                <a:ea typeface="Segoe UI" panose="020B0502040204020203" pitchFamily="34" charset="0"/>
                <a:cs typeface="Arial" panose="020B0604020202020204" pitchFamily="34" charset="0"/>
              </a:rPr>
              <a:t>The facilitated collection</a:t>
            </a:r>
          </a:p>
        </p:txBody>
      </p:sp>
      <p:sp>
        <p:nvSpPr>
          <p:cNvPr id="11" name="TextBox 10">
            <a:extLst>
              <a:ext uri="{FF2B5EF4-FFF2-40B4-BE49-F238E27FC236}">
                <a16:creationId xmlns:a16="http://schemas.microsoft.com/office/drawing/2014/main" id="{0E6A54C9-4C12-174A-8AB7-351511681C0B}"/>
              </a:ext>
            </a:extLst>
          </p:cNvPr>
          <p:cNvSpPr txBox="1"/>
          <p:nvPr/>
        </p:nvSpPr>
        <p:spPr>
          <a:xfrm>
            <a:off x="2075621" y="1907202"/>
            <a:ext cx="10241237" cy="3786229"/>
          </a:xfrm>
          <a:prstGeom prst="rect">
            <a:avLst/>
          </a:prstGeom>
          <a:noFill/>
        </p:spPr>
        <p:txBody>
          <a:bodyPr wrap="square" rtlCol="0">
            <a:spAutoFit/>
          </a:bodyPr>
          <a:lstStyle/>
          <a:p>
            <a:pPr marL="457189" indent="-457189">
              <a:buAutoNum type="arabicPeriod"/>
            </a:pPr>
            <a:r>
              <a:rPr lang="en-US" sz="2667" b="1" dirty="0">
                <a:solidFill>
                  <a:schemeClr val="tx1">
                    <a:lumMod val="65000"/>
                    <a:lumOff val="35000"/>
                  </a:schemeClr>
                </a:solidFill>
              </a:rPr>
              <a:t>Support users/digital literacy</a:t>
            </a:r>
          </a:p>
          <a:p>
            <a:pPr marL="774681" indent="-317492">
              <a:buFont typeface="Arial" panose="020B0604020202020204" pitchFamily="34" charset="0"/>
              <a:buChar char="•"/>
            </a:pPr>
            <a:r>
              <a:rPr lang="en-US" sz="2667" dirty="0">
                <a:solidFill>
                  <a:schemeClr val="accent2"/>
                </a:solidFill>
              </a:rPr>
              <a:t>second-best in comparison with supporting producers of OC</a:t>
            </a:r>
          </a:p>
          <a:p>
            <a:pPr marL="694249" indent="-679434"/>
            <a:r>
              <a:rPr lang="en-US" sz="2667" b="1" dirty="0">
                <a:solidFill>
                  <a:schemeClr val="tx1">
                    <a:lumMod val="65000"/>
                    <a:lumOff val="35000"/>
                  </a:schemeClr>
                </a:solidFill>
              </a:rPr>
              <a:t>2. Select Open Content NOT managed by my library</a:t>
            </a:r>
          </a:p>
          <a:p>
            <a:pPr marL="838179" indent="-380990">
              <a:buFont typeface="Arial" panose="020B0604020202020204" pitchFamily="34" charset="0"/>
              <a:buChar char="•"/>
            </a:pPr>
            <a:r>
              <a:rPr lang="en-US" sz="2667" dirty="0">
                <a:solidFill>
                  <a:schemeClr val="accent2"/>
                </a:solidFill>
              </a:rPr>
              <a:t>least planned, least resourced</a:t>
            </a:r>
          </a:p>
          <a:p>
            <a:pPr marL="914389" indent="-457200">
              <a:buFont typeface="Arial" panose="020B0604020202020204" pitchFamily="34" charset="0"/>
              <a:buChar char="•"/>
            </a:pPr>
            <a:r>
              <a:rPr lang="en-US" sz="2667" dirty="0">
                <a:solidFill>
                  <a:schemeClr val="accent2"/>
                </a:solidFill>
              </a:rPr>
              <a:t>near least successful (16%) </a:t>
            </a:r>
          </a:p>
          <a:p>
            <a:pPr marL="914389" indent="-457200">
              <a:buFont typeface="Arial" panose="020B0604020202020204" pitchFamily="34" charset="0"/>
              <a:buChar char="•"/>
            </a:pPr>
            <a:r>
              <a:rPr lang="en-US" sz="2667" dirty="0">
                <a:solidFill>
                  <a:schemeClr val="accent2"/>
                </a:solidFill>
              </a:rPr>
              <a:t>lowest score for acceleration</a:t>
            </a:r>
          </a:p>
          <a:p>
            <a:r>
              <a:rPr lang="en-US" sz="2667" b="1" dirty="0">
                <a:solidFill>
                  <a:schemeClr val="tx1">
                    <a:lumMod val="65000"/>
                    <a:lumOff val="35000"/>
                  </a:schemeClr>
                </a:solidFill>
              </a:rPr>
              <a:t>3. Promote the discovery of OC </a:t>
            </a:r>
            <a:r>
              <a:rPr lang="en-US" sz="2667" dirty="0">
                <a:solidFill>
                  <a:schemeClr val="tx1">
                    <a:lumMod val="65000"/>
                    <a:lumOff val="35000"/>
                  </a:schemeClr>
                </a:solidFill>
              </a:rPr>
              <a:t>	</a:t>
            </a:r>
          </a:p>
          <a:p>
            <a:pPr marL="838179" indent="-380990">
              <a:buFont typeface="Arial" panose="020B0604020202020204" pitchFamily="34" charset="0"/>
              <a:buChar char="•"/>
            </a:pPr>
            <a:r>
              <a:rPr lang="en-US" sz="2667" dirty="0">
                <a:solidFill>
                  <a:schemeClr val="accent2"/>
                </a:solidFill>
              </a:rPr>
              <a:t>near least resourced, </a:t>
            </a:r>
          </a:p>
          <a:p>
            <a:pPr marL="838179" indent="-380990">
              <a:buFont typeface="Arial" panose="020B0604020202020204" pitchFamily="34" charset="0"/>
              <a:buChar char="•"/>
            </a:pPr>
            <a:r>
              <a:rPr lang="en-US" sz="2667" dirty="0">
                <a:solidFill>
                  <a:schemeClr val="accent2"/>
                </a:solidFill>
              </a:rPr>
              <a:t>least successful, yet high score for acceleration</a:t>
            </a:r>
          </a:p>
        </p:txBody>
      </p:sp>
      <p:sp>
        <p:nvSpPr>
          <p:cNvPr id="12" name="TextBox 11">
            <a:extLst>
              <a:ext uri="{FF2B5EF4-FFF2-40B4-BE49-F238E27FC236}">
                <a16:creationId xmlns:a16="http://schemas.microsoft.com/office/drawing/2014/main" id="{FEFD7888-19AE-7441-9FA3-BF6E7A1F3C0B}"/>
              </a:ext>
            </a:extLst>
          </p:cNvPr>
          <p:cNvSpPr txBox="1"/>
          <p:nvPr/>
        </p:nvSpPr>
        <p:spPr>
          <a:xfrm>
            <a:off x="2188411" y="389265"/>
            <a:ext cx="12141200" cy="584775"/>
          </a:xfrm>
          <a:prstGeom prst="rect">
            <a:avLst/>
          </a:prstGeom>
          <a:noFill/>
        </p:spPr>
        <p:txBody>
          <a:bodyPr wrap="square" rtlCol="0">
            <a:spAutoFit/>
          </a:bodyPr>
          <a:lstStyle/>
          <a:p>
            <a:r>
              <a:rPr lang="en-US" sz="3200" b="1" dirty="0">
                <a:solidFill>
                  <a:schemeClr val="tx2"/>
                </a:solidFill>
              </a:rPr>
              <a:t>Library Open Content activities </a:t>
            </a:r>
            <a:r>
              <a:rPr lang="en-US" sz="3200" dirty="0">
                <a:solidFill>
                  <a:schemeClr val="tx2"/>
                </a:solidFill>
              </a:rPr>
              <a:t>(in order of maturity)</a:t>
            </a:r>
          </a:p>
        </p:txBody>
      </p:sp>
    </p:spTree>
    <p:extLst>
      <p:ext uri="{BB962C8B-B14F-4D97-AF65-F5344CB8AC3E}">
        <p14:creationId xmlns:p14="http://schemas.microsoft.com/office/powerpoint/2010/main" val="264339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2"/>
          </p:nvPr>
        </p:nvSpPr>
        <p:spPr>
          <a:xfrm>
            <a:off x="469901" y="1170432"/>
            <a:ext cx="4888483" cy="4956048"/>
          </a:xfrm>
          <a:prstGeom prst="rect">
            <a:avLst/>
          </a:prstGeom>
        </p:spPr>
        <p:txBody>
          <a:bodyPr/>
          <a:lstStyle/>
          <a:p>
            <a:pPr marL="0" indent="0">
              <a:buNone/>
            </a:pPr>
            <a:r>
              <a:rPr lang="en-US" sz="2800" dirty="0"/>
              <a:t>Libraries are most invested in Open Content activities relating to:</a:t>
            </a:r>
          </a:p>
          <a:p>
            <a:pPr lvl="1">
              <a:buFont typeface="Arial" panose="020B0604020202020204" pitchFamily="34" charset="0"/>
              <a:buChar char="•"/>
            </a:pPr>
            <a:r>
              <a:rPr lang="en-US" sz="2800" b="1" dirty="0"/>
              <a:t>Inside-out collection</a:t>
            </a:r>
          </a:p>
          <a:p>
            <a:pPr lvl="1">
              <a:buFont typeface="Arial" panose="020B0604020202020204" pitchFamily="34" charset="0"/>
              <a:buChar char="•"/>
            </a:pPr>
            <a:r>
              <a:rPr lang="en-US" sz="2800" b="1" dirty="0"/>
              <a:t>Collective collection</a:t>
            </a:r>
          </a:p>
          <a:p>
            <a:pPr marL="0" indent="0">
              <a:buNone/>
            </a:pPr>
            <a:r>
              <a:rPr lang="en-US" sz="2800" dirty="0"/>
              <a:t>where they are more confident to achieve impact.</a:t>
            </a:r>
          </a:p>
          <a:p>
            <a:pPr marL="0" indent="0">
              <a:buNone/>
            </a:pPr>
            <a:endParaRPr lang="en-US" sz="2800" dirty="0"/>
          </a:p>
          <a:p>
            <a:pPr marL="0" indent="0">
              <a:buNone/>
            </a:pPr>
            <a:r>
              <a:rPr lang="en-US" sz="2800" dirty="0"/>
              <a:t>BUT. . . </a:t>
            </a:r>
          </a:p>
          <a:p>
            <a:pPr marL="0" indent="0">
              <a:buNone/>
            </a:pPr>
            <a:endParaRPr lang="en-US" sz="2800"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3"/>
          </p:nvPr>
        </p:nvSpPr>
        <p:spPr>
          <a:xfrm>
            <a:off x="469901" y="264748"/>
            <a:ext cx="8339328" cy="759380"/>
          </a:xfrm>
          <a:prstGeom prst="rect">
            <a:avLst/>
          </a:prstGeom>
        </p:spPr>
        <p:txBody>
          <a:bodyPr>
            <a:normAutofit lnSpcReduction="10000"/>
          </a:bodyPr>
          <a:lstStyle/>
          <a:p>
            <a:r>
              <a:rPr lang="en-US" dirty="0"/>
              <a:t>Findings</a:t>
            </a:r>
          </a:p>
        </p:txBody>
      </p:sp>
    </p:spTree>
    <p:extLst>
      <p:ext uri="{BB962C8B-B14F-4D97-AF65-F5344CB8AC3E}">
        <p14:creationId xmlns:p14="http://schemas.microsoft.com/office/powerpoint/2010/main" val="81135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2"/>
          </p:nvPr>
        </p:nvSpPr>
        <p:spPr>
          <a:xfrm>
            <a:off x="469901" y="1170432"/>
            <a:ext cx="4888483" cy="4956048"/>
          </a:xfrm>
          <a:prstGeom prst="rect">
            <a:avLst/>
          </a:prstGeom>
        </p:spPr>
        <p:txBody>
          <a:bodyPr/>
          <a:lstStyle/>
          <a:p>
            <a:pPr marL="0" indent="0">
              <a:buNone/>
            </a:pPr>
            <a:r>
              <a:rPr lang="en-US" sz="2800" dirty="0"/>
              <a:t>Libraries are most invested in Open Content activities relating to:</a:t>
            </a:r>
          </a:p>
          <a:p>
            <a:pPr lvl="1">
              <a:buFont typeface="Arial" panose="020B0604020202020204" pitchFamily="34" charset="0"/>
              <a:buChar char="•"/>
            </a:pPr>
            <a:r>
              <a:rPr lang="en-US" sz="2800" b="1" dirty="0"/>
              <a:t>Inside-out collection</a:t>
            </a:r>
          </a:p>
          <a:p>
            <a:pPr lvl="1">
              <a:buFont typeface="Arial" panose="020B0604020202020204" pitchFamily="34" charset="0"/>
              <a:buChar char="•"/>
            </a:pPr>
            <a:r>
              <a:rPr lang="en-US" sz="2800" b="1" dirty="0"/>
              <a:t>Collective collection</a:t>
            </a:r>
          </a:p>
          <a:p>
            <a:pPr marL="0" indent="0">
              <a:buNone/>
            </a:pPr>
            <a:r>
              <a:rPr lang="en-US" sz="2800" dirty="0"/>
              <a:t>where they are more confident to achieve impact.</a:t>
            </a:r>
          </a:p>
          <a:p>
            <a:pPr marL="0" indent="0">
              <a:buNone/>
            </a:pPr>
            <a:endParaRPr lang="en-US" sz="2800" dirty="0"/>
          </a:p>
          <a:p>
            <a:pPr marL="0" indent="0">
              <a:buNone/>
            </a:pPr>
            <a:r>
              <a:rPr lang="en-US" sz="2800" dirty="0"/>
              <a:t>BUT. . . </a:t>
            </a:r>
          </a:p>
          <a:p>
            <a:pPr marL="0" indent="0">
              <a:buNone/>
            </a:pPr>
            <a:endParaRPr lang="en-US" sz="2800"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3"/>
          </p:nvPr>
        </p:nvSpPr>
        <p:spPr>
          <a:xfrm>
            <a:off x="469901" y="264748"/>
            <a:ext cx="8339328" cy="759380"/>
          </a:xfrm>
          <a:prstGeom prst="rect">
            <a:avLst/>
          </a:prstGeom>
        </p:spPr>
        <p:txBody>
          <a:bodyPr>
            <a:normAutofit lnSpcReduction="10000"/>
          </a:bodyPr>
          <a:lstStyle/>
          <a:p>
            <a:r>
              <a:rPr lang="en-US" dirty="0"/>
              <a:t>Findings</a:t>
            </a:r>
          </a:p>
        </p:txBody>
      </p:sp>
      <p:sp>
        <p:nvSpPr>
          <p:cNvPr id="5" name="Text Placeholder 2">
            <a:extLst>
              <a:ext uri="{FF2B5EF4-FFF2-40B4-BE49-F238E27FC236}">
                <a16:creationId xmlns:a16="http://schemas.microsoft.com/office/drawing/2014/main" id="{E3F78F96-99EB-594A-A3B5-EF099C1045F8}"/>
              </a:ext>
            </a:extLst>
          </p:cNvPr>
          <p:cNvSpPr txBox="1">
            <a:spLocks/>
          </p:cNvSpPr>
          <p:nvPr/>
        </p:nvSpPr>
        <p:spPr>
          <a:xfrm>
            <a:off x="5888736" y="1170432"/>
            <a:ext cx="6108193" cy="4475171"/>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sz="2800" dirty="0"/>
              <a:t>… there are significant gaps in</a:t>
            </a:r>
          </a:p>
          <a:p>
            <a:pPr>
              <a:buFont typeface="Arial" panose="020B0604020202020204" pitchFamily="34" charset="0"/>
              <a:buChar char="•"/>
            </a:pPr>
            <a:r>
              <a:rPr lang="en-US" sz="2800" b="1" dirty="0"/>
              <a:t>Facilitated collection</a:t>
            </a:r>
          </a:p>
          <a:p>
            <a:pPr>
              <a:buFont typeface="Wingdings" pitchFamily="2" charset="2"/>
              <a:buChar char="§"/>
            </a:pPr>
            <a:endParaRPr lang="en-US" sz="2800" b="1" dirty="0"/>
          </a:p>
          <a:p>
            <a:pPr marL="0" indent="0">
              <a:buNone/>
            </a:pPr>
            <a:endParaRPr lang="en-US" sz="2800" i="1" dirty="0">
              <a:solidFill>
                <a:schemeClr val="accent2"/>
              </a:solidFill>
            </a:endParaRPr>
          </a:p>
          <a:p>
            <a:pPr marL="0" indent="0">
              <a:buNone/>
            </a:pPr>
            <a:endParaRPr lang="en-US" sz="2800" i="1" dirty="0">
              <a:solidFill>
                <a:schemeClr val="accent2"/>
              </a:solidFill>
            </a:endParaRPr>
          </a:p>
          <a:p>
            <a:pPr marL="0" indent="0">
              <a:buNone/>
            </a:pPr>
            <a:endParaRPr lang="en-US" sz="2800" i="1" dirty="0">
              <a:solidFill>
                <a:schemeClr val="accent2"/>
              </a:solidFill>
            </a:endParaRPr>
          </a:p>
          <a:p>
            <a:pPr marL="0" indent="0">
              <a:buNone/>
            </a:pPr>
            <a:r>
              <a:rPr lang="en-US" sz="2800" i="1" dirty="0">
                <a:solidFill>
                  <a:schemeClr val="accent2"/>
                </a:solidFill>
              </a:rPr>
              <a:t>      “just because something is OA doesn’t mean it’s accessible”</a:t>
            </a:r>
          </a:p>
          <a:p>
            <a:pPr marL="0" indent="0">
              <a:buNone/>
            </a:pPr>
            <a:endParaRPr lang="en-US" sz="2400" b="1" dirty="0"/>
          </a:p>
          <a:p>
            <a:pPr marL="0" indent="0">
              <a:buFont typeface="Arial"/>
              <a:buNone/>
            </a:pPr>
            <a:endParaRPr lang="en-US" sz="2400" dirty="0"/>
          </a:p>
        </p:txBody>
      </p:sp>
    </p:spTree>
    <p:extLst>
      <p:ext uri="{BB962C8B-B14F-4D97-AF65-F5344CB8AC3E}">
        <p14:creationId xmlns:p14="http://schemas.microsoft.com/office/powerpoint/2010/main" val="699449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D36EC6-5746-4EBE-A3B9-D5F858604D84}"/>
              </a:ext>
            </a:extLst>
          </p:cNvPr>
          <p:cNvSpPr txBox="1"/>
          <p:nvPr/>
        </p:nvSpPr>
        <p:spPr>
          <a:xfrm>
            <a:off x="1524000" y="5969980"/>
            <a:ext cx="9144001" cy="276999"/>
          </a:xfrm>
          <a:prstGeom prst="rect">
            <a:avLst/>
          </a:prstGeom>
          <a:noFill/>
        </p:spPr>
        <p:txBody>
          <a:bodyPr wrap="square" rtlCol="0">
            <a:spAutoFit/>
          </a:bodyPr>
          <a:lstStyle/>
          <a:p>
            <a:pPr algn="ctr"/>
            <a:r>
              <a:rPr lang="en-US" sz="1200" dirty="0">
                <a:hlinkClick r:id="rId3"/>
              </a:rPr>
              <a:t>http://orweblog.oclc.org/the-facilitated-collection-redux-a-note-on-collections-as-a-service-the-university-of-california-and-elsevier/</a:t>
            </a:r>
            <a:r>
              <a:rPr lang="en-US" sz="1200" dirty="0"/>
              <a:t> </a:t>
            </a:r>
          </a:p>
        </p:txBody>
      </p:sp>
      <p:pic>
        <p:nvPicPr>
          <p:cNvPr id="4" name="Picture 3">
            <a:extLst>
              <a:ext uri="{FF2B5EF4-FFF2-40B4-BE49-F238E27FC236}">
                <a16:creationId xmlns:a16="http://schemas.microsoft.com/office/drawing/2014/main" id="{039EA164-178C-45FD-AEAD-DB9AB64C124E}"/>
              </a:ext>
            </a:extLst>
          </p:cNvPr>
          <p:cNvPicPr>
            <a:picLocks noChangeAspect="1"/>
          </p:cNvPicPr>
          <p:nvPr/>
        </p:nvPicPr>
        <p:blipFill>
          <a:blip r:embed="rId4"/>
          <a:stretch>
            <a:fillRect/>
          </a:stretch>
        </p:blipFill>
        <p:spPr>
          <a:xfrm>
            <a:off x="4082984" y="1372995"/>
            <a:ext cx="4330832" cy="5427407"/>
          </a:xfrm>
          <a:prstGeom prst="rect">
            <a:avLst/>
          </a:prstGeom>
          <a:ln>
            <a:solidFill>
              <a:schemeClr val="tx1"/>
            </a:solidFill>
          </a:ln>
        </p:spPr>
      </p:pic>
      <p:sp>
        <p:nvSpPr>
          <p:cNvPr id="2" name="Text Placeholder 1">
            <a:extLst>
              <a:ext uri="{FF2B5EF4-FFF2-40B4-BE49-F238E27FC236}">
                <a16:creationId xmlns:a16="http://schemas.microsoft.com/office/drawing/2014/main" id="{658591E2-6433-4FA9-A182-B32D2F2DFB29}"/>
              </a:ext>
            </a:extLst>
          </p:cNvPr>
          <p:cNvSpPr>
            <a:spLocks noGrp="1"/>
          </p:cNvSpPr>
          <p:nvPr>
            <p:ph type="body" sz="quarter" idx="13"/>
          </p:nvPr>
        </p:nvSpPr>
        <p:spPr/>
        <p:txBody>
          <a:bodyPr/>
          <a:lstStyle/>
          <a:p>
            <a:r>
              <a:rPr lang="en-US" dirty="0"/>
              <a:t>Example of the facilitated collection</a:t>
            </a:r>
          </a:p>
        </p:txBody>
      </p:sp>
    </p:spTree>
    <p:extLst>
      <p:ext uri="{BB962C8B-B14F-4D97-AF65-F5344CB8AC3E}">
        <p14:creationId xmlns:p14="http://schemas.microsoft.com/office/powerpoint/2010/main" val="352815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9C487-5079-4C95-AA82-6842F131644A}"/>
              </a:ext>
            </a:extLst>
          </p:cNvPr>
          <p:cNvSpPr txBox="1"/>
          <p:nvPr/>
        </p:nvSpPr>
        <p:spPr>
          <a:xfrm>
            <a:off x="660399" y="610242"/>
            <a:ext cx="10913167" cy="5057282"/>
          </a:xfrm>
          <a:prstGeom prst="rect">
            <a:avLst/>
          </a:prstGeom>
          <a:noFill/>
        </p:spPr>
        <p:txBody>
          <a:bodyPr wrap="square" rtlCol="0">
            <a:spAutoFit/>
          </a:bodyPr>
          <a:lstStyle/>
          <a:p>
            <a:r>
              <a:rPr lang="en-US" sz="3733" dirty="0"/>
              <a:t>“What this means is that the library view is shifting somewhat from management of a locally acquired collection to facilitating access to a broader range of scholarly resources. (…)</a:t>
            </a:r>
          </a:p>
          <a:p>
            <a:endParaRPr lang="en-US" sz="2133" dirty="0"/>
          </a:p>
          <a:p>
            <a:r>
              <a:rPr lang="en-US" sz="3733" b="1" dirty="0"/>
              <a:t>The facilitated collection becomes a more important part of what a library does in this diversified context</a:t>
            </a:r>
            <a:r>
              <a:rPr lang="en-US" sz="3733" dirty="0"/>
              <a:t>.”</a:t>
            </a:r>
          </a:p>
          <a:p>
            <a:endParaRPr lang="en-US" sz="1867" b="1" i="1" dirty="0"/>
          </a:p>
          <a:p>
            <a:r>
              <a:rPr lang="en-US" sz="2133" dirty="0"/>
              <a:t>- Lorcan Dempsey</a:t>
            </a:r>
          </a:p>
        </p:txBody>
      </p:sp>
      <p:sp>
        <p:nvSpPr>
          <p:cNvPr id="4" name="TextBox 3">
            <a:extLst>
              <a:ext uri="{FF2B5EF4-FFF2-40B4-BE49-F238E27FC236}">
                <a16:creationId xmlns:a16="http://schemas.microsoft.com/office/drawing/2014/main" id="{A45ED78C-EC1B-E648-8286-DCCB17FACA90}"/>
              </a:ext>
            </a:extLst>
          </p:cNvPr>
          <p:cNvSpPr txBox="1"/>
          <p:nvPr/>
        </p:nvSpPr>
        <p:spPr>
          <a:xfrm>
            <a:off x="530089" y="5892672"/>
            <a:ext cx="10003059" cy="502573"/>
          </a:xfrm>
          <a:prstGeom prst="rect">
            <a:avLst/>
          </a:prstGeom>
          <a:noFill/>
        </p:spPr>
        <p:txBody>
          <a:bodyPr wrap="none" rtlCol="0">
            <a:spAutoFit/>
          </a:bodyPr>
          <a:lstStyle/>
          <a:p>
            <a:r>
              <a:rPr lang="en-US" sz="1333" dirty="0">
                <a:solidFill>
                  <a:schemeClr val="tx1">
                    <a:lumMod val="65000"/>
                    <a:lumOff val="35000"/>
                  </a:schemeClr>
                </a:solidFill>
              </a:rPr>
              <a:t>http://</a:t>
            </a:r>
            <a:r>
              <a:rPr lang="en-US" sz="1333" dirty="0" err="1">
                <a:solidFill>
                  <a:schemeClr val="tx1">
                    <a:lumMod val="65000"/>
                    <a:lumOff val="35000"/>
                  </a:schemeClr>
                </a:solidFill>
              </a:rPr>
              <a:t>orweblog.oclc.org</a:t>
            </a:r>
            <a:r>
              <a:rPr lang="en-US" sz="1333" dirty="0">
                <a:solidFill>
                  <a:schemeClr val="tx1">
                    <a:lumMod val="65000"/>
                    <a:lumOff val="35000"/>
                  </a:schemeClr>
                </a:solidFill>
              </a:rPr>
              <a:t>/the-facilitated-collection-redux-a-note-on-collections-as-a-service-the-university-of-california-and-elsevier/ </a:t>
            </a:r>
          </a:p>
          <a:p>
            <a:endParaRPr lang="en-US" sz="1333" dirty="0">
              <a:solidFill>
                <a:schemeClr val="tx1">
                  <a:lumMod val="65000"/>
                  <a:lumOff val="35000"/>
                </a:schemeClr>
              </a:solidFill>
            </a:endParaRPr>
          </a:p>
        </p:txBody>
      </p:sp>
    </p:spTree>
    <p:extLst>
      <p:ext uri="{BB962C8B-B14F-4D97-AF65-F5344CB8AC3E}">
        <p14:creationId xmlns:p14="http://schemas.microsoft.com/office/powerpoint/2010/main" val="357645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576523-7C0B-4CE8-AA65-395EB055DFD9}"/>
              </a:ext>
            </a:extLst>
          </p:cNvPr>
          <p:cNvSpPr>
            <a:spLocks noGrp="1"/>
          </p:cNvSpPr>
          <p:nvPr>
            <p:ph type="body" sz="quarter" idx="10"/>
          </p:nvPr>
        </p:nvSpPr>
        <p:spPr>
          <a:xfrm>
            <a:off x="420346" y="1108082"/>
            <a:ext cx="10898717" cy="1569660"/>
          </a:xfrm>
        </p:spPr>
        <p:txBody>
          <a:bodyPr/>
          <a:lstStyle/>
          <a:p>
            <a:r>
              <a:rPr lang="en-US" dirty="0"/>
              <a:t>The trend of The shift to open</a:t>
            </a:r>
          </a:p>
        </p:txBody>
      </p:sp>
      <p:sp>
        <p:nvSpPr>
          <p:cNvPr id="7" name="Text Placeholder 6">
            <a:extLst>
              <a:ext uri="{FF2B5EF4-FFF2-40B4-BE49-F238E27FC236}">
                <a16:creationId xmlns:a16="http://schemas.microsoft.com/office/drawing/2014/main" id="{27EB6759-B08D-4353-A061-22E78F191373}"/>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BC9ED35B-BE41-4C16-9E75-B783A9264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8037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703ADD78-3A2D-354A-A9E3-2969E4E134B0}"/>
              </a:ext>
            </a:extLst>
          </p:cNvPr>
          <p:cNvSpPr>
            <a:spLocks noGrp="1"/>
          </p:cNvSpPr>
          <p:nvPr>
            <p:ph type="body" sz="quarter" idx="13"/>
          </p:nvPr>
        </p:nvSpPr>
        <p:spPr/>
        <p:txBody>
          <a:bodyPr/>
          <a:lstStyle/>
          <a:p>
            <a:r>
              <a:rPr lang="en-US" sz="4000" dirty="0"/>
              <a:t>OCLC Global Council Program Committee</a:t>
            </a:r>
          </a:p>
        </p:txBody>
      </p:sp>
      <p:pic>
        <p:nvPicPr>
          <p:cNvPr id="11" name="Picture 10" descr="A close up of a person&#10;&#10;Description automatically generated">
            <a:extLst>
              <a:ext uri="{FF2B5EF4-FFF2-40B4-BE49-F238E27FC236}">
                <a16:creationId xmlns:a16="http://schemas.microsoft.com/office/drawing/2014/main" id="{B5195891-D0C7-A74C-B2FE-D921EE1BC8FB}"/>
              </a:ext>
            </a:extLst>
          </p:cNvPr>
          <p:cNvPicPr>
            <a:picLocks noChangeAspect="1"/>
          </p:cNvPicPr>
          <p:nvPr/>
        </p:nvPicPr>
        <p:blipFill rotWithShape="1">
          <a:blip r:embed="rId3"/>
          <a:srcRect t="6821" b="6821"/>
          <a:stretch/>
        </p:blipFill>
        <p:spPr>
          <a:xfrm>
            <a:off x="3384727" y="1911217"/>
            <a:ext cx="2491273" cy="2491273"/>
          </a:xfrm>
          <a:prstGeom prst="ellipse">
            <a:avLst/>
          </a:prstGeom>
        </p:spPr>
      </p:pic>
      <p:pic>
        <p:nvPicPr>
          <p:cNvPr id="12" name="Picture 11" descr="A person smiling for the camera&#10;&#10;Description automatically generated">
            <a:extLst>
              <a:ext uri="{FF2B5EF4-FFF2-40B4-BE49-F238E27FC236}">
                <a16:creationId xmlns:a16="http://schemas.microsoft.com/office/drawing/2014/main" id="{CE1D7042-7CA2-1A4B-AD1E-820F7AE45D42}"/>
              </a:ext>
            </a:extLst>
          </p:cNvPr>
          <p:cNvPicPr>
            <a:picLocks noChangeAspect="1"/>
          </p:cNvPicPr>
          <p:nvPr/>
        </p:nvPicPr>
        <p:blipFill rotWithShape="1">
          <a:blip r:embed="rId4"/>
          <a:srcRect l="16045" r="17288"/>
          <a:stretch/>
        </p:blipFill>
        <p:spPr>
          <a:xfrm>
            <a:off x="9161363" y="1911217"/>
            <a:ext cx="2491273" cy="2491273"/>
          </a:xfrm>
          <a:prstGeom prst="ellipse">
            <a:avLst/>
          </a:prstGeom>
        </p:spPr>
      </p:pic>
      <p:pic>
        <p:nvPicPr>
          <p:cNvPr id="15" name="Picture 14" descr="A person sitting at a table using a computer&#10;&#10;Description automatically generated">
            <a:extLst>
              <a:ext uri="{FF2B5EF4-FFF2-40B4-BE49-F238E27FC236}">
                <a16:creationId xmlns:a16="http://schemas.microsoft.com/office/drawing/2014/main" id="{1B648A48-AD64-C341-B259-033F09793CAD}"/>
              </a:ext>
            </a:extLst>
          </p:cNvPr>
          <p:cNvPicPr>
            <a:picLocks noChangeAspect="1"/>
          </p:cNvPicPr>
          <p:nvPr/>
        </p:nvPicPr>
        <p:blipFill rotWithShape="1">
          <a:blip r:embed="rId5"/>
          <a:srcRect l="1034" t="2928" r="1034" b="32026"/>
          <a:stretch/>
        </p:blipFill>
        <p:spPr>
          <a:xfrm>
            <a:off x="6238382" y="1911217"/>
            <a:ext cx="2491273" cy="2491273"/>
          </a:xfrm>
          <a:prstGeom prst="ellipse">
            <a:avLst/>
          </a:prstGeom>
        </p:spPr>
      </p:pic>
      <p:sp>
        <p:nvSpPr>
          <p:cNvPr id="6" name="Rectangle 5">
            <a:extLst>
              <a:ext uri="{FF2B5EF4-FFF2-40B4-BE49-F238E27FC236}">
                <a16:creationId xmlns:a16="http://schemas.microsoft.com/office/drawing/2014/main" id="{90C1C250-A427-5847-ACC4-1CDD23E6F36C}"/>
              </a:ext>
            </a:extLst>
          </p:cNvPr>
          <p:cNvSpPr/>
          <p:nvPr/>
        </p:nvSpPr>
        <p:spPr>
          <a:xfrm>
            <a:off x="3289524" y="4759846"/>
            <a:ext cx="2719014" cy="830997"/>
          </a:xfrm>
          <a:prstGeom prst="rect">
            <a:avLst/>
          </a:prstGeom>
        </p:spPr>
        <p:txBody>
          <a:bodyPr wrap="none">
            <a:spAutoFit/>
          </a:bodyPr>
          <a:lstStyle/>
          <a:p>
            <a:pPr algn="ctr">
              <a:defRPr/>
            </a:pPr>
            <a:r>
              <a:rPr lang="en-US" dirty="0">
                <a:solidFill>
                  <a:srgbClr val="000000"/>
                </a:solidFill>
              </a:rPr>
              <a:t>Debbie Schachter </a:t>
            </a:r>
            <a:br>
              <a:rPr lang="en-US" dirty="0">
                <a:solidFill>
                  <a:srgbClr val="000000"/>
                </a:solidFill>
              </a:rPr>
            </a:br>
            <a:r>
              <a:rPr lang="en-US" dirty="0">
                <a:solidFill>
                  <a:srgbClr val="000000"/>
                </a:solidFill>
              </a:rPr>
              <a:t>Chair (ARC)</a:t>
            </a:r>
          </a:p>
        </p:txBody>
      </p:sp>
      <p:sp>
        <p:nvSpPr>
          <p:cNvPr id="16" name="Rectangle 15">
            <a:extLst>
              <a:ext uri="{FF2B5EF4-FFF2-40B4-BE49-F238E27FC236}">
                <a16:creationId xmlns:a16="http://schemas.microsoft.com/office/drawing/2014/main" id="{EB97444F-E30D-4941-BA25-47B2413EFC49}"/>
              </a:ext>
            </a:extLst>
          </p:cNvPr>
          <p:cNvSpPr/>
          <p:nvPr/>
        </p:nvSpPr>
        <p:spPr>
          <a:xfrm>
            <a:off x="537680" y="4759846"/>
            <a:ext cx="2324675" cy="830997"/>
          </a:xfrm>
          <a:prstGeom prst="rect">
            <a:avLst/>
          </a:prstGeom>
        </p:spPr>
        <p:txBody>
          <a:bodyPr wrap="none">
            <a:spAutoFit/>
          </a:bodyPr>
          <a:lstStyle/>
          <a:p>
            <a:pPr algn="ctr">
              <a:defRPr/>
            </a:pPr>
            <a:r>
              <a:rPr lang="en-US" dirty="0">
                <a:solidFill>
                  <a:srgbClr val="000000"/>
                </a:solidFill>
              </a:rPr>
              <a:t>Rupert </a:t>
            </a:r>
            <a:r>
              <a:rPr lang="en-US" dirty="0" err="1">
                <a:solidFill>
                  <a:srgbClr val="000000"/>
                </a:solidFill>
              </a:rPr>
              <a:t>Schaab</a:t>
            </a:r>
            <a:r>
              <a:rPr lang="en-US" dirty="0">
                <a:solidFill>
                  <a:srgbClr val="000000"/>
                </a:solidFill>
              </a:rPr>
              <a:t> </a:t>
            </a:r>
            <a:br>
              <a:rPr lang="en-US" dirty="0">
                <a:solidFill>
                  <a:srgbClr val="000000"/>
                </a:solidFill>
              </a:rPr>
            </a:br>
            <a:r>
              <a:rPr lang="en-US" dirty="0">
                <a:solidFill>
                  <a:srgbClr val="000000"/>
                </a:solidFill>
              </a:rPr>
              <a:t>(EMEA)</a:t>
            </a:r>
          </a:p>
        </p:txBody>
      </p:sp>
      <p:sp>
        <p:nvSpPr>
          <p:cNvPr id="8" name="Rectangle 7">
            <a:extLst>
              <a:ext uri="{FF2B5EF4-FFF2-40B4-BE49-F238E27FC236}">
                <a16:creationId xmlns:a16="http://schemas.microsoft.com/office/drawing/2014/main" id="{2E2D4B93-F808-3843-BA34-0A3D7A8C09B1}"/>
              </a:ext>
            </a:extLst>
          </p:cNvPr>
          <p:cNvSpPr/>
          <p:nvPr/>
        </p:nvSpPr>
        <p:spPr>
          <a:xfrm>
            <a:off x="6285388" y="4797359"/>
            <a:ext cx="2397259" cy="830997"/>
          </a:xfrm>
          <a:prstGeom prst="rect">
            <a:avLst/>
          </a:prstGeom>
        </p:spPr>
        <p:txBody>
          <a:bodyPr wrap="none">
            <a:spAutoFit/>
          </a:bodyPr>
          <a:lstStyle/>
          <a:p>
            <a:pPr algn="ctr">
              <a:defRPr/>
            </a:pPr>
            <a:r>
              <a:rPr lang="en-US" dirty="0">
                <a:solidFill>
                  <a:srgbClr val="000000"/>
                </a:solidFill>
              </a:rPr>
              <a:t>Tuba </a:t>
            </a:r>
            <a:r>
              <a:rPr lang="en-US" dirty="0" err="1">
                <a:solidFill>
                  <a:srgbClr val="000000"/>
                </a:solidFill>
              </a:rPr>
              <a:t>Akbaytürk</a:t>
            </a:r>
            <a:r>
              <a:rPr lang="en-US" dirty="0">
                <a:solidFill>
                  <a:srgbClr val="000000"/>
                </a:solidFill>
              </a:rPr>
              <a:t> </a:t>
            </a:r>
            <a:br>
              <a:rPr lang="en-US" dirty="0">
                <a:solidFill>
                  <a:srgbClr val="000000"/>
                </a:solidFill>
              </a:rPr>
            </a:br>
            <a:r>
              <a:rPr lang="en-US" dirty="0">
                <a:solidFill>
                  <a:srgbClr val="000000"/>
                </a:solidFill>
              </a:rPr>
              <a:t>(EMEA)</a:t>
            </a:r>
          </a:p>
        </p:txBody>
      </p:sp>
      <p:sp>
        <p:nvSpPr>
          <p:cNvPr id="17" name="Rectangle 16">
            <a:extLst>
              <a:ext uri="{FF2B5EF4-FFF2-40B4-BE49-F238E27FC236}">
                <a16:creationId xmlns:a16="http://schemas.microsoft.com/office/drawing/2014/main" id="{63B24733-952F-0C47-B6CE-4F27F0160B09}"/>
              </a:ext>
            </a:extLst>
          </p:cNvPr>
          <p:cNvSpPr/>
          <p:nvPr/>
        </p:nvSpPr>
        <p:spPr>
          <a:xfrm>
            <a:off x="9161363" y="4797359"/>
            <a:ext cx="2600392" cy="830997"/>
          </a:xfrm>
          <a:prstGeom prst="rect">
            <a:avLst/>
          </a:prstGeom>
        </p:spPr>
        <p:txBody>
          <a:bodyPr wrap="none">
            <a:spAutoFit/>
          </a:bodyPr>
          <a:lstStyle/>
          <a:p>
            <a:pPr algn="ctr">
              <a:defRPr/>
            </a:pPr>
            <a:r>
              <a:rPr lang="en-US" dirty="0" err="1">
                <a:solidFill>
                  <a:srgbClr val="000000"/>
                </a:solidFill>
              </a:rPr>
              <a:t>Kuang-hua</a:t>
            </a:r>
            <a:r>
              <a:rPr lang="en-US" dirty="0">
                <a:solidFill>
                  <a:srgbClr val="000000"/>
                </a:solidFill>
              </a:rPr>
              <a:t> Chen </a:t>
            </a:r>
            <a:br>
              <a:rPr lang="en-US" dirty="0">
                <a:solidFill>
                  <a:srgbClr val="000000"/>
                </a:solidFill>
              </a:rPr>
            </a:br>
            <a:r>
              <a:rPr lang="en-US" dirty="0">
                <a:solidFill>
                  <a:srgbClr val="000000"/>
                </a:solidFill>
              </a:rPr>
              <a:t>(APRC)</a:t>
            </a:r>
          </a:p>
        </p:txBody>
      </p:sp>
      <p:pic>
        <p:nvPicPr>
          <p:cNvPr id="19" name="Picture 18">
            <a:extLst>
              <a:ext uri="{FF2B5EF4-FFF2-40B4-BE49-F238E27FC236}">
                <a16:creationId xmlns:a16="http://schemas.microsoft.com/office/drawing/2014/main" id="{3DE7412C-740D-5048-BB05-07054F225A79}"/>
              </a:ext>
            </a:extLst>
          </p:cNvPr>
          <p:cNvPicPr>
            <a:picLocks noChangeAspect="1"/>
          </p:cNvPicPr>
          <p:nvPr/>
        </p:nvPicPr>
        <p:blipFill>
          <a:blip r:embed="rId6"/>
          <a:stretch>
            <a:fillRect/>
          </a:stretch>
        </p:blipFill>
        <p:spPr>
          <a:xfrm>
            <a:off x="454382" y="1911217"/>
            <a:ext cx="2491273" cy="2491273"/>
          </a:xfrm>
          <a:prstGeom prst="rect">
            <a:avLst/>
          </a:prstGeom>
        </p:spPr>
      </p:pic>
    </p:spTree>
    <p:extLst>
      <p:ext uri="{BB962C8B-B14F-4D97-AF65-F5344CB8AC3E}">
        <p14:creationId xmlns:p14="http://schemas.microsoft.com/office/powerpoint/2010/main" val="421331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en Gov Lock">
            <a:extLst>
              <a:ext uri="{FF2B5EF4-FFF2-40B4-BE49-F238E27FC236}">
                <a16:creationId xmlns:a16="http://schemas.microsoft.com/office/drawing/2014/main" id="{5828ADA9-2165-4793-9E01-0C863DCE7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261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50513C-7A7B-44E5-B641-6F994AC18421}"/>
              </a:ext>
            </a:extLst>
          </p:cNvPr>
          <p:cNvSpPr txBox="1"/>
          <p:nvPr/>
        </p:nvSpPr>
        <p:spPr>
          <a:xfrm>
            <a:off x="4051300" y="5891768"/>
            <a:ext cx="5105400" cy="369332"/>
          </a:xfrm>
          <a:prstGeom prst="rect">
            <a:avLst/>
          </a:prstGeom>
          <a:noFill/>
        </p:spPr>
        <p:txBody>
          <a:bodyPr wrap="squar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https://www.oecd.org/gov/open-government.htm</a:t>
            </a:r>
            <a:endParaRPr lang="en-US" dirty="0">
              <a:solidFill>
                <a:schemeClr val="bg1"/>
              </a:solidFill>
            </a:endParaRPr>
          </a:p>
        </p:txBody>
      </p:sp>
      <p:sp>
        <p:nvSpPr>
          <p:cNvPr id="6" name="TextBox 5">
            <a:extLst>
              <a:ext uri="{FF2B5EF4-FFF2-40B4-BE49-F238E27FC236}">
                <a16:creationId xmlns:a16="http://schemas.microsoft.com/office/drawing/2014/main" id="{426F0EFF-8352-43FB-A59E-0B196057A73F}"/>
              </a:ext>
            </a:extLst>
          </p:cNvPr>
          <p:cNvSpPr txBox="1"/>
          <p:nvPr/>
        </p:nvSpPr>
        <p:spPr>
          <a:xfrm>
            <a:off x="9334143" y="596900"/>
            <a:ext cx="2400657" cy="3785652"/>
          </a:xfrm>
          <a:prstGeom prst="rect">
            <a:avLst/>
          </a:prstGeom>
          <a:noFill/>
        </p:spPr>
        <p:txBody>
          <a:bodyPr vert="vert" wrap="square" rtlCol="0">
            <a:spAutoFit/>
          </a:bodyPr>
          <a:lstStyle/>
          <a:p>
            <a:r>
              <a:rPr lang="en-US" sz="4800" dirty="0"/>
              <a:t>Open Government Data</a:t>
            </a:r>
          </a:p>
        </p:txBody>
      </p:sp>
    </p:spTree>
    <p:extLst>
      <p:ext uri="{BB962C8B-B14F-4D97-AF65-F5344CB8AC3E}">
        <p14:creationId xmlns:p14="http://schemas.microsoft.com/office/powerpoint/2010/main" val="3962820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B4185707-ED02-4F80-B3B0-169F86D0D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80" y="0"/>
            <a:ext cx="5532120" cy="6858000"/>
          </a:xfrm>
          <a:prstGeom prst="rect">
            <a:avLst/>
          </a:prstGeom>
        </p:spPr>
      </p:pic>
      <p:pic>
        <p:nvPicPr>
          <p:cNvPr id="4" name="Picture 3" descr="A picture containing table, stool, bottle, glass&#10;&#10;Description automatically generated">
            <a:extLst>
              <a:ext uri="{FF2B5EF4-FFF2-40B4-BE49-F238E27FC236}">
                <a16:creationId xmlns:a16="http://schemas.microsoft.com/office/drawing/2014/main" id="{E993BC31-0D7A-4106-BEDC-1E75FB78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32120" cy="6858000"/>
          </a:xfrm>
          <a:prstGeom prst="rect">
            <a:avLst/>
          </a:prstGeom>
        </p:spPr>
      </p:pic>
      <p:sp>
        <p:nvSpPr>
          <p:cNvPr id="2" name="Rectangle 1">
            <a:extLst>
              <a:ext uri="{FF2B5EF4-FFF2-40B4-BE49-F238E27FC236}">
                <a16:creationId xmlns:a16="http://schemas.microsoft.com/office/drawing/2014/main" id="{06B5CBDB-01D2-46E8-BB81-95E4B64F0A4A}"/>
              </a:ext>
            </a:extLst>
          </p:cNvPr>
          <p:cNvSpPr/>
          <p:nvPr/>
        </p:nvSpPr>
        <p:spPr>
          <a:xfrm>
            <a:off x="0" y="6211669"/>
            <a:ext cx="5080000" cy="646331"/>
          </a:xfrm>
          <a:prstGeom prst="rect">
            <a:avLst/>
          </a:prstGeom>
        </p:spPr>
        <p:txBody>
          <a:bodyPr wrap="square">
            <a:spAutoFit/>
          </a:bodyPr>
          <a:lstStyle/>
          <a:p>
            <a:r>
              <a:rPr lang="en-US" dirty="0"/>
              <a:t>(https://commons.wikimedia.org/wiki/File:Open_Science_Logo_v2.jpg), „Open Science Logo v2“</a:t>
            </a:r>
          </a:p>
        </p:txBody>
      </p:sp>
      <p:sp>
        <p:nvSpPr>
          <p:cNvPr id="5" name="Rectangle 4">
            <a:extLst>
              <a:ext uri="{FF2B5EF4-FFF2-40B4-BE49-F238E27FC236}">
                <a16:creationId xmlns:a16="http://schemas.microsoft.com/office/drawing/2014/main" id="{3B14F6F2-39BA-4F4E-9233-7F36F35D2D6A}"/>
              </a:ext>
            </a:extLst>
          </p:cNvPr>
          <p:cNvSpPr/>
          <p:nvPr/>
        </p:nvSpPr>
        <p:spPr>
          <a:xfrm>
            <a:off x="6946900" y="6211668"/>
            <a:ext cx="5130800" cy="646331"/>
          </a:xfrm>
          <a:prstGeom prst="rect">
            <a:avLst/>
          </a:prstGeom>
        </p:spPr>
        <p:txBody>
          <a:bodyPr wrap="square">
            <a:spAutoFit/>
          </a:bodyPr>
          <a:lstStyle/>
          <a:p>
            <a:r>
              <a:rPr lang="en-US" dirty="0"/>
              <a:t>(https://commons.wikimedia.org/wiki/File:Open_Science_Logo.jpg), „Open Science Logo“</a:t>
            </a:r>
          </a:p>
        </p:txBody>
      </p:sp>
      <p:sp>
        <p:nvSpPr>
          <p:cNvPr id="8" name="TextBox 7">
            <a:extLst>
              <a:ext uri="{FF2B5EF4-FFF2-40B4-BE49-F238E27FC236}">
                <a16:creationId xmlns:a16="http://schemas.microsoft.com/office/drawing/2014/main" id="{8B703B05-AC93-4003-B82A-9BBC9111D535}"/>
              </a:ext>
            </a:extLst>
          </p:cNvPr>
          <p:cNvSpPr txBox="1"/>
          <p:nvPr/>
        </p:nvSpPr>
        <p:spPr>
          <a:xfrm>
            <a:off x="0" y="117733"/>
            <a:ext cx="2070100" cy="369332"/>
          </a:xfrm>
          <a:prstGeom prst="rect">
            <a:avLst/>
          </a:prstGeom>
          <a:noFill/>
        </p:spPr>
        <p:txBody>
          <a:bodyPr wrap="square" rtlCol="0">
            <a:spAutoFit/>
          </a:bodyPr>
          <a:lstStyle/>
          <a:p>
            <a:r>
              <a:rPr lang="en-US" dirty="0" err="1"/>
              <a:t>G.emmerich</a:t>
            </a:r>
            <a:endParaRPr lang="en-US" dirty="0"/>
          </a:p>
        </p:txBody>
      </p:sp>
      <p:sp>
        <p:nvSpPr>
          <p:cNvPr id="9" name="TextBox 8">
            <a:extLst>
              <a:ext uri="{FF2B5EF4-FFF2-40B4-BE49-F238E27FC236}">
                <a16:creationId xmlns:a16="http://schemas.microsoft.com/office/drawing/2014/main" id="{F8C55419-EECD-46CA-B8E9-F3BC016059DD}"/>
              </a:ext>
            </a:extLst>
          </p:cNvPr>
          <p:cNvSpPr txBox="1"/>
          <p:nvPr/>
        </p:nvSpPr>
        <p:spPr>
          <a:xfrm>
            <a:off x="1409700" y="131464"/>
            <a:ext cx="6083300" cy="369332"/>
          </a:xfrm>
          <a:prstGeom prst="rect">
            <a:avLst/>
          </a:prstGeom>
          <a:noFill/>
        </p:spPr>
        <p:txBody>
          <a:bodyPr wrap="square" rtlCol="0">
            <a:spAutoFit/>
          </a:bodyPr>
          <a:lstStyle/>
          <a:p>
            <a:r>
              <a:rPr lang="en-US" dirty="0"/>
              <a:t>https://creativecommons.org/licenses/by-sa/3.0/legalcode</a:t>
            </a:r>
          </a:p>
        </p:txBody>
      </p:sp>
    </p:spTree>
    <p:extLst>
      <p:ext uri="{BB962C8B-B14F-4D97-AF65-F5344CB8AC3E}">
        <p14:creationId xmlns:p14="http://schemas.microsoft.com/office/powerpoint/2010/main" val="74889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BC6A1AFE-302F-4182-8572-7BA17FEE1B93}"/>
              </a:ext>
            </a:extLst>
          </p:cNvPr>
          <p:cNvGraphicFramePr/>
          <p:nvPr/>
        </p:nvGraphicFramePr>
        <p:xfrm>
          <a:off x="6054617" y="785284"/>
          <a:ext cx="5657138" cy="5820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51E7AFDA-7C9C-49F0-8C2B-D8D24E33F1D8}"/>
              </a:ext>
            </a:extLst>
          </p:cNvPr>
          <p:cNvGraphicFramePr/>
          <p:nvPr>
            <p:extLst>
              <p:ext uri="{D42A27DB-BD31-4B8C-83A1-F6EECF244321}">
                <p14:modId xmlns:p14="http://schemas.microsoft.com/office/powerpoint/2010/main" val="212999171"/>
              </p:ext>
            </p:extLst>
          </p:nvPr>
        </p:nvGraphicFramePr>
        <p:xfrm>
          <a:off x="600789" y="845248"/>
          <a:ext cx="5044966" cy="582083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4591F6EC-452D-4237-AC7A-A01624312BEF}"/>
              </a:ext>
            </a:extLst>
          </p:cNvPr>
          <p:cNvSpPr>
            <a:spLocks noGrp="1"/>
          </p:cNvSpPr>
          <p:nvPr>
            <p:ph type="body" sz="quarter" idx="13"/>
          </p:nvPr>
        </p:nvSpPr>
        <p:spPr>
          <a:xfrm>
            <a:off x="469901" y="139700"/>
            <a:ext cx="11252197" cy="915256"/>
          </a:xfrm>
        </p:spPr>
        <p:txBody>
          <a:bodyPr/>
          <a:lstStyle/>
          <a:p>
            <a:r>
              <a:rPr lang="en-US" sz="4000" dirty="0"/>
              <a:t>Regional surveys on RL priorities (2017-18)</a:t>
            </a:r>
          </a:p>
        </p:txBody>
      </p:sp>
      <p:sp>
        <p:nvSpPr>
          <p:cNvPr id="4" name="Oval 3">
            <a:extLst>
              <a:ext uri="{FF2B5EF4-FFF2-40B4-BE49-F238E27FC236}">
                <a16:creationId xmlns:a16="http://schemas.microsoft.com/office/drawing/2014/main" id="{6275F791-6C02-4FD7-AAAA-71ED675BBA17}"/>
              </a:ext>
            </a:extLst>
          </p:cNvPr>
          <p:cNvSpPr/>
          <p:nvPr/>
        </p:nvSpPr>
        <p:spPr>
          <a:xfrm>
            <a:off x="1088903" y="2040836"/>
            <a:ext cx="2173356" cy="75537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60FBACE-78D6-424E-9661-91573E231EAF}"/>
              </a:ext>
            </a:extLst>
          </p:cNvPr>
          <p:cNvSpPr/>
          <p:nvPr/>
        </p:nvSpPr>
        <p:spPr>
          <a:xfrm>
            <a:off x="6974873" y="4737653"/>
            <a:ext cx="2173356" cy="75537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D970A34-C868-48DA-B75D-42CD415A6371}"/>
              </a:ext>
            </a:extLst>
          </p:cNvPr>
          <p:cNvSpPr/>
          <p:nvPr/>
        </p:nvSpPr>
        <p:spPr>
          <a:xfrm>
            <a:off x="6455814" y="1971262"/>
            <a:ext cx="2427372" cy="755374"/>
          </a:xfrm>
          <a:prstGeom prst="ellipse">
            <a:avLst/>
          </a:prstGeom>
          <a:noFill/>
          <a:ln>
            <a:solidFill>
              <a:srgbClr val="8A1B61"/>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Oval 4">
            <a:extLst>
              <a:ext uri="{FF2B5EF4-FFF2-40B4-BE49-F238E27FC236}">
                <a16:creationId xmlns:a16="http://schemas.microsoft.com/office/drawing/2014/main" id="{0CEB7C90-D6FD-4CCF-82B4-A5FB1BFD771F}"/>
              </a:ext>
            </a:extLst>
          </p:cNvPr>
          <p:cNvSpPr/>
          <p:nvPr/>
        </p:nvSpPr>
        <p:spPr>
          <a:xfrm>
            <a:off x="940904" y="3935896"/>
            <a:ext cx="2535615" cy="583095"/>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B9C232-ED5E-4F80-A1E6-8012C7CD4E1D}"/>
              </a:ext>
            </a:extLst>
          </p:cNvPr>
          <p:cNvSpPr/>
          <p:nvPr/>
        </p:nvSpPr>
        <p:spPr>
          <a:xfrm>
            <a:off x="6455814" y="2837314"/>
            <a:ext cx="2427372" cy="662148"/>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923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330CF-25E1-4D6F-8635-39C9603708BD}"/>
              </a:ext>
            </a:extLst>
          </p:cNvPr>
          <p:cNvSpPr>
            <a:spLocks noGrp="1"/>
          </p:cNvSpPr>
          <p:nvPr>
            <p:ph type="body" sz="quarter" idx="13"/>
          </p:nvPr>
        </p:nvSpPr>
        <p:spPr>
          <a:xfrm>
            <a:off x="454382" y="457739"/>
            <a:ext cx="8581333" cy="915256"/>
          </a:xfrm>
        </p:spPr>
        <p:txBody>
          <a:bodyPr>
            <a:normAutofit fontScale="62500" lnSpcReduction="20000"/>
          </a:bodyPr>
          <a:lstStyle/>
          <a:p>
            <a:r>
              <a:rPr lang="en-US" dirty="0"/>
              <a:t>To be published end of 2019</a:t>
            </a:r>
          </a:p>
          <a:p>
            <a:r>
              <a:rPr lang="en-US" dirty="0"/>
              <a:t>							</a:t>
            </a:r>
            <a:endParaRPr lang="en-US" sz="4000" dirty="0"/>
          </a:p>
        </p:txBody>
      </p:sp>
      <p:sp>
        <p:nvSpPr>
          <p:cNvPr id="8" name="Rectangle 7">
            <a:extLst>
              <a:ext uri="{FF2B5EF4-FFF2-40B4-BE49-F238E27FC236}">
                <a16:creationId xmlns:a16="http://schemas.microsoft.com/office/drawing/2014/main" id="{D987AF68-F2B2-4830-A709-A64446148A3F}"/>
              </a:ext>
            </a:extLst>
          </p:cNvPr>
          <p:cNvSpPr/>
          <p:nvPr/>
        </p:nvSpPr>
        <p:spPr>
          <a:xfrm>
            <a:off x="738131" y="2503693"/>
            <a:ext cx="10957432" cy="2548455"/>
          </a:xfrm>
          <a:prstGeom prst="rect">
            <a:avLst/>
          </a:prstGeom>
        </p:spPr>
        <p:txBody>
          <a:bodyPr wrap="square">
            <a:spAutoFit/>
          </a:bodyPr>
          <a:lstStyle/>
          <a:p>
            <a:pPr>
              <a:lnSpc>
                <a:spcPct val="107000"/>
              </a:lnSpc>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“Librarians’ mission is to ensure universal and equitable access to knowledge. Openness is a relatively new addition to librarians’ vocabulary and its growing influence seems to outstrip the core value of access. The ‘shift to open’ is an intriguing trend within our digital society.</a:t>
            </a:r>
          </a:p>
          <a:p>
            <a:pPr>
              <a:lnSpc>
                <a:spcPct val="107000"/>
              </a:lnSpc>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This essay will explore the characteristics of the shift to open and how it is affecting library directions and services.”</a:t>
            </a:r>
          </a:p>
        </p:txBody>
      </p:sp>
      <p:sp>
        <p:nvSpPr>
          <p:cNvPr id="2" name="TextBox 1">
            <a:extLst>
              <a:ext uri="{FF2B5EF4-FFF2-40B4-BE49-F238E27FC236}">
                <a16:creationId xmlns:a16="http://schemas.microsoft.com/office/drawing/2014/main" id="{C8DBA3E2-C15A-4E0D-AD0C-36D3AA362A0A}"/>
              </a:ext>
            </a:extLst>
          </p:cNvPr>
          <p:cNvSpPr txBox="1"/>
          <p:nvPr/>
        </p:nvSpPr>
        <p:spPr>
          <a:xfrm>
            <a:off x="3082236" y="1516562"/>
            <a:ext cx="5953479" cy="523220"/>
          </a:xfrm>
          <a:prstGeom prst="rect">
            <a:avLst/>
          </a:prstGeom>
          <a:noFill/>
        </p:spPr>
        <p:txBody>
          <a:bodyPr wrap="square" rtlCol="0">
            <a:spAutoFit/>
          </a:bodyPr>
          <a:lstStyle/>
          <a:p>
            <a:r>
              <a:rPr lang="en-US" sz="2800" b="1" dirty="0"/>
              <a:t>The Shift to Open: a trend essay</a:t>
            </a:r>
          </a:p>
        </p:txBody>
      </p:sp>
    </p:spTree>
    <p:extLst>
      <p:ext uri="{BB962C8B-B14F-4D97-AF65-F5344CB8AC3E}">
        <p14:creationId xmlns:p14="http://schemas.microsoft.com/office/powerpoint/2010/main" val="1866264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1F11A8-76F3-7F44-A7DC-A7549927DEC5}"/>
              </a:ext>
            </a:extLst>
          </p:cNvPr>
          <p:cNvSpPr>
            <a:spLocks noGrp="1"/>
          </p:cNvSpPr>
          <p:nvPr>
            <p:ph type="body" sz="quarter" idx="12"/>
          </p:nvPr>
        </p:nvSpPr>
        <p:spPr>
          <a:xfrm>
            <a:off x="588494" y="1372994"/>
            <a:ext cx="5507506" cy="4475171"/>
          </a:xfrm>
        </p:spPr>
        <p:txBody>
          <a:bodyPr>
            <a:normAutofit fontScale="92500" lnSpcReduction="10000"/>
          </a:bodyPr>
          <a:lstStyle/>
          <a:p>
            <a:pPr marL="514350" indent="-514350">
              <a:buFont typeface="+mj-lt"/>
              <a:buAutoNum type="arabicPeriod"/>
            </a:pPr>
            <a:r>
              <a:rPr lang="en-US" dirty="0"/>
              <a:t>Essay on the Shift to Open </a:t>
            </a:r>
            <a:r>
              <a:rPr lang="en-US" sz="2400" dirty="0"/>
              <a:t>(End 2019)</a:t>
            </a:r>
          </a:p>
          <a:p>
            <a:pPr marL="514350" indent="-514350">
              <a:buFont typeface="+mj-lt"/>
              <a:buAutoNum type="arabicPeriod"/>
            </a:pPr>
            <a:endParaRPr lang="en-US" sz="2400" dirty="0"/>
          </a:p>
          <a:p>
            <a:pPr marL="514350" indent="-514350">
              <a:buFont typeface="+mj-lt"/>
              <a:buAutoNum type="arabicPeriod" startAt="2"/>
            </a:pPr>
            <a:r>
              <a:rPr lang="en-US" dirty="0"/>
              <a:t>Report on Open Content support by Research Libraries </a:t>
            </a:r>
            <a:r>
              <a:rPr lang="en-US" sz="2400" dirty="0"/>
              <a:t>(Beginning 2020)</a:t>
            </a:r>
          </a:p>
          <a:p>
            <a:pPr marL="514350" indent="-514350">
              <a:buFont typeface="+mj-lt"/>
              <a:buAutoNum type="arabicPeriod" startAt="2"/>
            </a:pPr>
            <a:endParaRPr lang="en-US" sz="2400" dirty="0"/>
          </a:p>
          <a:p>
            <a:pPr marL="514350" indent="-514350">
              <a:buFont typeface="+mj-lt"/>
              <a:buAutoNum type="arabicPeriod" startAt="3"/>
            </a:pPr>
            <a:r>
              <a:rPr lang="en-US" dirty="0"/>
              <a:t>Dataset will be publicly available at:</a:t>
            </a:r>
          </a:p>
          <a:p>
            <a:pPr marL="609585" lvl="1" indent="0">
              <a:buNone/>
            </a:pPr>
            <a:r>
              <a:rPr lang="en-US" sz="2800" dirty="0">
                <a:solidFill>
                  <a:schemeClr val="accent2"/>
                </a:solidFill>
              </a:rPr>
              <a:t>oc.lc/research</a:t>
            </a:r>
            <a:endParaRPr lang="en-US" dirty="0"/>
          </a:p>
          <a:p>
            <a:pPr marL="514350" indent="-514350">
              <a:buFont typeface="+mj-lt"/>
              <a:buAutoNum type="arabicPeriod" startAt="2"/>
            </a:pPr>
            <a:endParaRPr lang="en-US" dirty="0"/>
          </a:p>
          <a:p>
            <a:endParaRPr lang="en-US" dirty="0"/>
          </a:p>
          <a:p>
            <a:endParaRPr lang="en-US" dirty="0"/>
          </a:p>
        </p:txBody>
      </p:sp>
      <p:sp>
        <p:nvSpPr>
          <p:cNvPr id="3" name="Text Placeholder 2">
            <a:extLst>
              <a:ext uri="{FF2B5EF4-FFF2-40B4-BE49-F238E27FC236}">
                <a16:creationId xmlns:a16="http://schemas.microsoft.com/office/drawing/2014/main" id="{A3B91FE5-295A-0B4E-B3AF-6E442132EAEA}"/>
              </a:ext>
            </a:extLst>
          </p:cNvPr>
          <p:cNvSpPr>
            <a:spLocks noGrp="1"/>
          </p:cNvSpPr>
          <p:nvPr>
            <p:ph type="body" sz="quarter" idx="13"/>
          </p:nvPr>
        </p:nvSpPr>
        <p:spPr/>
        <p:txBody>
          <a:bodyPr/>
          <a:lstStyle/>
          <a:p>
            <a:r>
              <a:rPr lang="en-US" dirty="0"/>
              <a:t>Publications in progress	</a:t>
            </a:r>
          </a:p>
        </p:txBody>
      </p:sp>
      <p:sp>
        <p:nvSpPr>
          <p:cNvPr id="4" name="Text Placeholder 1">
            <a:extLst>
              <a:ext uri="{FF2B5EF4-FFF2-40B4-BE49-F238E27FC236}">
                <a16:creationId xmlns:a16="http://schemas.microsoft.com/office/drawing/2014/main" id="{CABAAF16-AC95-604B-B391-FE944CDD3B87}"/>
              </a:ext>
            </a:extLst>
          </p:cNvPr>
          <p:cNvSpPr txBox="1">
            <a:spLocks/>
          </p:cNvSpPr>
          <p:nvPr/>
        </p:nvSpPr>
        <p:spPr>
          <a:xfrm>
            <a:off x="6333185" y="1374388"/>
            <a:ext cx="5507506" cy="4475171"/>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800" dirty="0">
                <a:solidFill>
                  <a:schemeClr val="accent2"/>
                </a:solidFill>
              </a:rPr>
              <a:t>  </a:t>
            </a:r>
          </a:p>
          <a:p>
            <a:pPr marL="0" indent="0" algn="ctr">
              <a:buNone/>
            </a:pPr>
            <a:endParaRPr lang="en-US" dirty="0"/>
          </a:p>
          <a:p>
            <a:pPr marL="0" indent="0" algn="ctr">
              <a:buNone/>
            </a:pPr>
            <a:r>
              <a:rPr lang="en-US" dirty="0"/>
              <a:t>Follow our blog at </a:t>
            </a:r>
            <a:r>
              <a:rPr lang="en-US" dirty="0">
                <a:solidFill>
                  <a:schemeClr val="accent2"/>
                </a:solidFill>
              </a:rPr>
              <a:t>Hangingtogether.org</a:t>
            </a:r>
          </a:p>
          <a:p>
            <a:endParaRPr lang="en-US" dirty="0"/>
          </a:p>
        </p:txBody>
      </p:sp>
    </p:spTree>
    <p:extLst>
      <p:ext uri="{BB962C8B-B14F-4D97-AF65-F5344CB8AC3E}">
        <p14:creationId xmlns:p14="http://schemas.microsoft.com/office/powerpoint/2010/main" val="2673859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856D24-E383-1A47-A1D9-2EDFD7835CEF}"/>
              </a:ext>
            </a:extLst>
          </p:cNvPr>
          <p:cNvSpPr/>
          <p:nvPr/>
        </p:nvSpPr>
        <p:spPr>
          <a:xfrm>
            <a:off x="0" y="4699221"/>
            <a:ext cx="12192000" cy="2158779"/>
          </a:xfrm>
          <a:prstGeom prst="rect">
            <a:avLst/>
          </a:prstGeom>
          <a:solidFill>
            <a:srgbClr val="225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solidFill>
                <a:prstClr val="white"/>
              </a:solidFill>
              <a:latin typeface="Arial"/>
            </a:endParaRPr>
          </a:p>
        </p:txBody>
      </p:sp>
      <p:sp>
        <p:nvSpPr>
          <p:cNvPr id="2" name="Text Placeholder 1">
            <a:extLst>
              <a:ext uri="{FF2B5EF4-FFF2-40B4-BE49-F238E27FC236}">
                <a16:creationId xmlns:a16="http://schemas.microsoft.com/office/drawing/2014/main" id="{3CCB964A-799C-474A-8597-4FD537A2350D}"/>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CE5AA5D5-337E-5248-91C3-1760E6CF0F51}"/>
              </a:ext>
            </a:extLst>
          </p:cNvPr>
          <p:cNvPicPr>
            <a:picLocks noChangeAspect="1"/>
          </p:cNvPicPr>
          <p:nvPr/>
        </p:nvPicPr>
        <p:blipFill rotWithShape="1">
          <a:blip r:embed="rId3"/>
          <a:srcRect t="70770"/>
          <a:stretch/>
        </p:blipFill>
        <p:spPr>
          <a:xfrm>
            <a:off x="0" y="4460683"/>
            <a:ext cx="12192000" cy="1842400"/>
          </a:xfrm>
          <a:prstGeom prst="rect">
            <a:avLst/>
          </a:prstGeom>
          <a:solidFill>
            <a:srgbClr val="225F92"/>
          </a:solidFill>
        </p:spPr>
      </p:pic>
      <p:pic>
        <p:nvPicPr>
          <p:cNvPr id="7" name="Picture 6">
            <a:extLst>
              <a:ext uri="{FF2B5EF4-FFF2-40B4-BE49-F238E27FC236}">
                <a16:creationId xmlns:a16="http://schemas.microsoft.com/office/drawing/2014/main" id="{CCC1CB4B-574E-624D-9515-CFB892AE6A96}"/>
              </a:ext>
            </a:extLst>
          </p:cNvPr>
          <p:cNvPicPr>
            <a:picLocks noChangeAspect="1"/>
          </p:cNvPicPr>
          <p:nvPr/>
        </p:nvPicPr>
        <p:blipFill rotWithShape="1">
          <a:blip r:embed="rId3"/>
          <a:srcRect t="74933"/>
          <a:stretch/>
        </p:blipFill>
        <p:spPr>
          <a:xfrm>
            <a:off x="0" y="5077450"/>
            <a:ext cx="12192000" cy="1580007"/>
          </a:xfrm>
          <a:prstGeom prst="rect">
            <a:avLst/>
          </a:prstGeom>
          <a:solidFill>
            <a:srgbClr val="225F92"/>
          </a:solidFill>
        </p:spPr>
      </p:pic>
      <p:pic>
        <p:nvPicPr>
          <p:cNvPr id="8" name="Picture 5">
            <a:extLst>
              <a:ext uri="{FF2B5EF4-FFF2-40B4-BE49-F238E27FC236}">
                <a16:creationId xmlns:a16="http://schemas.microsoft.com/office/drawing/2014/main" id="{6FC95FF2-9965-AE4A-8464-51CC49BDBE8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80073" y="6422994"/>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AD31906-F562-294D-AA80-19426326B552}"/>
              </a:ext>
            </a:extLst>
          </p:cNvPr>
          <p:cNvPicPr>
            <a:picLocks noChangeAspect="1"/>
          </p:cNvPicPr>
          <p:nvPr/>
        </p:nvPicPr>
        <p:blipFill rotWithShape="1">
          <a:blip r:embed="rId5"/>
          <a:srcRect l="8309" r="13233" b="44475"/>
          <a:stretch/>
        </p:blipFill>
        <p:spPr>
          <a:xfrm>
            <a:off x="0" y="0"/>
            <a:ext cx="12192000" cy="4460683"/>
          </a:xfrm>
          <a:prstGeom prst="rect">
            <a:avLst/>
          </a:prstGeom>
        </p:spPr>
      </p:pic>
      <p:sp>
        <p:nvSpPr>
          <p:cNvPr id="3" name="Rectangle 2">
            <a:extLst>
              <a:ext uri="{FF2B5EF4-FFF2-40B4-BE49-F238E27FC236}">
                <a16:creationId xmlns:a16="http://schemas.microsoft.com/office/drawing/2014/main" id="{1FBD5238-D3A0-184C-AB7C-A6F712E4A88B}"/>
              </a:ext>
            </a:extLst>
          </p:cNvPr>
          <p:cNvSpPr/>
          <p:nvPr/>
        </p:nvSpPr>
        <p:spPr>
          <a:xfrm>
            <a:off x="454382" y="3161234"/>
            <a:ext cx="7011856" cy="535531"/>
          </a:xfrm>
          <a:prstGeom prst="rect">
            <a:avLst/>
          </a:prstGeom>
        </p:spPr>
        <p:txBody>
          <a:bodyPr wrap="none">
            <a:spAutoFit/>
          </a:bodyPr>
          <a:lstStyle/>
          <a:p>
            <a:pPr marL="457178" indent="-457178">
              <a:lnSpc>
                <a:spcPct val="90000"/>
              </a:lnSpc>
              <a:spcBef>
                <a:spcPts val="1000"/>
              </a:spcBef>
              <a:buSzPts val="2960"/>
              <a:defRPr/>
            </a:pPr>
            <a:r>
              <a:rPr lang="en-US" sz="3200" dirty="0">
                <a:solidFill>
                  <a:schemeClr val="bg1"/>
                </a:solidFill>
                <a:latin typeface="Arial"/>
              </a:rPr>
              <a:t>Stay up to date at </a:t>
            </a:r>
            <a:r>
              <a:rPr lang="en-US" sz="3200" b="1" dirty="0">
                <a:solidFill>
                  <a:schemeClr val="bg1"/>
                </a:solidFill>
                <a:latin typeface="Arial"/>
              </a:rPr>
              <a:t>https://oc.lc/open </a:t>
            </a:r>
          </a:p>
        </p:txBody>
      </p:sp>
    </p:spTree>
    <p:extLst>
      <p:ext uri="{BB962C8B-B14F-4D97-AF65-F5344CB8AC3E}">
        <p14:creationId xmlns:p14="http://schemas.microsoft.com/office/powerpoint/2010/main" val="3477069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2656B5-254F-47C7-A06C-9F6A8D6BDD93}"/>
              </a:ext>
            </a:extLst>
          </p:cNvPr>
          <p:cNvSpPr>
            <a:spLocks noGrp="1"/>
          </p:cNvSpPr>
          <p:nvPr>
            <p:ph type="body" sz="quarter" idx="10"/>
          </p:nvPr>
        </p:nvSpPr>
        <p:spPr/>
        <p:txBody>
          <a:bodyPr>
            <a:normAutofit fontScale="40000" lnSpcReduction="20000"/>
          </a:bodyPr>
          <a:lstStyle/>
          <a:p>
            <a:r>
              <a:rPr lang="en-US" sz="17600" dirty="0"/>
              <a:t>Questions?</a:t>
            </a:r>
          </a:p>
          <a:p>
            <a:endParaRPr lang="en-US"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a:p>
            <a:endParaRPr lang="en-US" sz="6400" dirty="0"/>
          </a:p>
        </p:txBody>
      </p:sp>
    </p:spTree>
    <p:extLst>
      <p:ext uri="{BB962C8B-B14F-4D97-AF65-F5344CB8AC3E}">
        <p14:creationId xmlns:p14="http://schemas.microsoft.com/office/powerpoint/2010/main" val="72845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04AD8-DD86-4DC5-8986-1BF31F294B75}"/>
              </a:ext>
            </a:extLst>
          </p:cNvPr>
          <p:cNvSpPr>
            <a:spLocks noGrp="1"/>
          </p:cNvSpPr>
          <p:nvPr>
            <p:ph type="body" sz="quarter" idx="10"/>
          </p:nvPr>
        </p:nvSpPr>
        <p:spPr/>
        <p:txBody>
          <a:bodyPr/>
          <a:lstStyle/>
          <a:p>
            <a:r>
              <a:rPr lang="en-US" dirty="0"/>
              <a:t>The open content survey</a:t>
            </a:r>
          </a:p>
        </p:txBody>
      </p:sp>
      <p:sp>
        <p:nvSpPr>
          <p:cNvPr id="3" name="Text Placeholder 2">
            <a:extLst>
              <a:ext uri="{FF2B5EF4-FFF2-40B4-BE49-F238E27FC236}">
                <a16:creationId xmlns:a16="http://schemas.microsoft.com/office/drawing/2014/main" id="{8D4509B1-C6F6-4D24-9B11-408E5D38303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0CD6AC7-83CF-438E-9A88-9755AE8321F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8087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2A00C3-593F-4C63-81B1-20AD764B5ADA}"/>
              </a:ext>
            </a:extLst>
          </p:cNvPr>
          <p:cNvSpPr>
            <a:spLocks noGrp="1"/>
          </p:cNvSpPr>
          <p:nvPr>
            <p:ph type="body" sz="quarter" idx="12"/>
          </p:nvPr>
        </p:nvSpPr>
        <p:spPr/>
        <p:txBody>
          <a:bodyPr/>
          <a:lstStyle/>
          <a:p>
            <a:pPr marL="0" indent="0">
              <a:buNone/>
            </a:pPr>
            <a:r>
              <a:rPr lang="en-US" dirty="0">
                <a:solidFill>
                  <a:srgbClr val="000000"/>
                </a:solidFill>
              </a:rPr>
              <a:t>To engage a global audience of librarians in a joint exercise, asking them to:</a:t>
            </a:r>
          </a:p>
          <a:p>
            <a:r>
              <a:rPr lang="en-US" b="1" i="1" dirty="0">
                <a:solidFill>
                  <a:srgbClr val="000000"/>
                </a:solidFill>
              </a:rPr>
              <a:t>map and align </a:t>
            </a:r>
            <a:r>
              <a:rPr lang="en-US" dirty="0">
                <a:solidFill>
                  <a:srgbClr val="000000"/>
                </a:solidFill>
              </a:rPr>
              <a:t>their library’s open content efforts</a:t>
            </a:r>
          </a:p>
          <a:p>
            <a:r>
              <a:rPr lang="en-US" b="1" i="1" dirty="0">
                <a:solidFill>
                  <a:srgbClr val="000000"/>
                </a:solidFill>
              </a:rPr>
              <a:t>assess</a:t>
            </a:r>
            <a:r>
              <a:rPr lang="en-US" dirty="0">
                <a:solidFill>
                  <a:srgbClr val="000000"/>
                </a:solidFill>
              </a:rPr>
              <a:t> their library’s open content efforts </a:t>
            </a:r>
          </a:p>
          <a:p>
            <a:r>
              <a:rPr lang="en-US" dirty="0"/>
              <a:t>to explore their library’s </a:t>
            </a:r>
            <a:r>
              <a:rPr lang="en-US" b="1" i="1" dirty="0"/>
              <a:t>current investments</a:t>
            </a:r>
            <a:r>
              <a:rPr lang="en-US" dirty="0"/>
              <a:t> in this type of content </a:t>
            </a:r>
            <a:endParaRPr lang="en-US" dirty="0">
              <a:solidFill>
                <a:srgbClr val="000000"/>
              </a:solidFill>
            </a:endParaRPr>
          </a:p>
          <a:p>
            <a:endParaRPr lang="en-US" dirty="0"/>
          </a:p>
          <a:p>
            <a:endParaRPr lang="en-US" dirty="0"/>
          </a:p>
        </p:txBody>
      </p:sp>
      <p:sp>
        <p:nvSpPr>
          <p:cNvPr id="3" name="Text Placeholder 2">
            <a:extLst>
              <a:ext uri="{FF2B5EF4-FFF2-40B4-BE49-F238E27FC236}">
                <a16:creationId xmlns:a16="http://schemas.microsoft.com/office/drawing/2014/main" id="{E31C9735-A52F-428A-AA64-AB767F020E4F}"/>
              </a:ext>
            </a:extLst>
          </p:cNvPr>
          <p:cNvSpPr>
            <a:spLocks noGrp="1"/>
          </p:cNvSpPr>
          <p:nvPr>
            <p:ph type="body" sz="quarter" idx="13"/>
          </p:nvPr>
        </p:nvSpPr>
        <p:spPr/>
        <p:txBody>
          <a:bodyPr/>
          <a:lstStyle/>
          <a:p>
            <a:r>
              <a:rPr lang="en-US" dirty="0"/>
              <a:t>Purpose</a:t>
            </a:r>
          </a:p>
        </p:txBody>
      </p:sp>
    </p:spTree>
    <p:extLst>
      <p:ext uri="{BB962C8B-B14F-4D97-AF65-F5344CB8AC3E}">
        <p14:creationId xmlns:p14="http://schemas.microsoft.com/office/powerpoint/2010/main" val="18010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352C36-B55E-402E-A069-CC483A33BA2E}"/>
              </a:ext>
            </a:extLst>
          </p:cNvPr>
          <p:cNvSpPr>
            <a:spLocks noGrp="1"/>
          </p:cNvSpPr>
          <p:nvPr>
            <p:ph type="body" sz="quarter" idx="12"/>
          </p:nvPr>
        </p:nvSpPr>
        <p:spPr/>
        <p:txBody>
          <a:bodyPr>
            <a:normAutofit fontScale="92500" lnSpcReduction="10000"/>
          </a:bodyPr>
          <a:lstStyle/>
          <a:p>
            <a:r>
              <a:rPr lang="en-US" dirty="0"/>
              <a:t>Not only OA – also other freely available online open content</a:t>
            </a:r>
            <a:br>
              <a:rPr lang="en-US" dirty="0"/>
            </a:br>
            <a:endParaRPr lang="en-US" dirty="0"/>
          </a:p>
          <a:p>
            <a:r>
              <a:rPr lang="en-US" dirty="0"/>
              <a:t>Acknowledging the continuum of openness </a:t>
            </a:r>
          </a:p>
          <a:p>
            <a:endParaRPr lang="en-US" dirty="0"/>
          </a:p>
          <a:p>
            <a:r>
              <a:rPr lang="en-US" dirty="0"/>
              <a:t>Global survey</a:t>
            </a:r>
          </a:p>
          <a:p>
            <a:endParaRPr lang="en-US" dirty="0"/>
          </a:p>
          <a:p>
            <a:r>
              <a:rPr lang="en-US" dirty="0"/>
              <a:t>All library types</a:t>
            </a:r>
          </a:p>
          <a:p>
            <a:endParaRPr lang="en-US" dirty="0"/>
          </a:p>
          <a:p>
            <a:r>
              <a:rPr lang="en-US" dirty="0"/>
              <a:t>Online survey promoted via GC delegate networks and RLP</a:t>
            </a:r>
          </a:p>
          <a:p>
            <a:endParaRPr lang="en-US" dirty="0"/>
          </a:p>
        </p:txBody>
      </p:sp>
      <p:sp>
        <p:nvSpPr>
          <p:cNvPr id="3" name="Text Placeholder 2">
            <a:extLst>
              <a:ext uri="{FF2B5EF4-FFF2-40B4-BE49-F238E27FC236}">
                <a16:creationId xmlns:a16="http://schemas.microsoft.com/office/drawing/2014/main" id="{18663E60-A8FF-41FF-A3EB-BF032F8E874D}"/>
              </a:ext>
            </a:extLst>
          </p:cNvPr>
          <p:cNvSpPr>
            <a:spLocks noGrp="1"/>
          </p:cNvSpPr>
          <p:nvPr>
            <p:ph type="body" sz="quarter" idx="13"/>
          </p:nvPr>
        </p:nvSpPr>
        <p:spPr/>
        <p:txBody>
          <a:bodyPr/>
          <a:lstStyle/>
          <a:p>
            <a:r>
              <a:rPr lang="en-US" dirty="0"/>
              <a:t>Methodology</a:t>
            </a:r>
          </a:p>
        </p:txBody>
      </p:sp>
    </p:spTree>
    <p:extLst>
      <p:ext uri="{BB962C8B-B14F-4D97-AF65-F5344CB8AC3E}">
        <p14:creationId xmlns:p14="http://schemas.microsoft.com/office/powerpoint/2010/main" val="2982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352C36-B55E-402E-A069-CC483A33BA2E}"/>
              </a:ext>
            </a:extLst>
          </p:cNvPr>
          <p:cNvSpPr>
            <a:spLocks noGrp="1"/>
          </p:cNvSpPr>
          <p:nvPr>
            <p:ph type="body" sz="quarter" idx="12"/>
          </p:nvPr>
        </p:nvSpPr>
        <p:spPr/>
        <p:txBody>
          <a:bodyPr/>
          <a:lstStyle/>
          <a:p>
            <a:r>
              <a:rPr lang="en-US" dirty="0"/>
              <a:t>Survey data collected November 12, 2018 – January 31, 2019</a:t>
            </a:r>
            <a:br>
              <a:rPr lang="en-US" dirty="0"/>
            </a:br>
            <a:endParaRPr lang="en-US" dirty="0"/>
          </a:p>
          <a:p>
            <a:r>
              <a:rPr lang="en-US" dirty="0"/>
              <a:t>The pool of respondents was self-selected:                    705 respondents from 82 different countries completed,   or partially completed, the survey</a:t>
            </a:r>
          </a:p>
          <a:p>
            <a:endParaRPr lang="en-US" dirty="0"/>
          </a:p>
        </p:txBody>
      </p:sp>
      <p:sp>
        <p:nvSpPr>
          <p:cNvPr id="3" name="Text Placeholder 2">
            <a:extLst>
              <a:ext uri="{FF2B5EF4-FFF2-40B4-BE49-F238E27FC236}">
                <a16:creationId xmlns:a16="http://schemas.microsoft.com/office/drawing/2014/main" id="{18663E60-A8FF-41FF-A3EB-BF032F8E874D}"/>
              </a:ext>
            </a:extLst>
          </p:cNvPr>
          <p:cNvSpPr>
            <a:spLocks noGrp="1"/>
          </p:cNvSpPr>
          <p:nvPr>
            <p:ph type="body" sz="quarter" idx="13"/>
          </p:nvPr>
        </p:nvSpPr>
        <p:spPr/>
        <p:txBody>
          <a:bodyPr/>
          <a:lstStyle/>
          <a:p>
            <a:r>
              <a:rPr lang="en-US" dirty="0"/>
              <a:t>Methodology</a:t>
            </a:r>
          </a:p>
        </p:txBody>
      </p:sp>
    </p:spTree>
    <p:extLst>
      <p:ext uri="{BB962C8B-B14F-4D97-AF65-F5344CB8AC3E}">
        <p14:creationId xmlns:p14="http://schemas.microsoft.com/office/powerpoint/2010/main" val="362167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B9A5E-6E51-4C02-958D-49ADE79FA99D}"/>
              </a:ext>
            </a:extLst>
          </p:cNvPr>
          <p:cNvSpPr txBox="1"/>
          <p:nvPr/>
        </p:nvSpPr>
        <p:spPr>
          <a:xfrm>
            <a:off x="195943" y="1480458"/>
            <a:ext cx="5900057" cy="5632311"/>
          </a:xfrm>
          <a:prstGeom prst="rect">
            <a:avLst/>
          </a:prstGeom>
          <a:noFill/>
        </p:spPr>
        <p:txBody>
          <a:bodyPr wrap="square" rtlCol="0">
            <a:spAutoFit/>
          </a:bodyPr>
          <a:lstStyle/>
          <a:p>
            <a:r>
              <a:rPr lang="en-US" b="1" dirty="0"/>
              <a:t>1 Advocacy and policies promoting </a:t>
            </a:r>
            <a:r>
              <a:rPr lang="en-US" b="1" i="1" dirty="0"/>
              <a:t>open content </a:t>
            </a:r>
            <a:r>
              <a:rPr lang="en-US" dirty="0"/>
              <a:t>=</a:t>
            </a:r>
            <a:r>
              <a:rPr lang="en-US" b="1" i="1" dirty="0"/>
              <a:t> </a:t>
            </a:r>
            <a:r>
              <a:rPr lang="en-US" dirty="0"/>
              <a:t>awareness-raising, legislation, mandates, regulations, policies, standardization, staff training. </a:t>
            </a:r>
          </a:p>
          <a:p>
            <a:endParaRPr lang="en-US" dirty="0"/>
          </a:p>
          <a:p>
            <a:r>
              <a:rPr lang="en-US" b="1" dirty="0"/>
              <a:t>2 Publishing </a:t>
            </a:r>
            <a:r>
              <a:rPr lang="en-US" b="1" i="1" dirty="0"/>
              <a:t>open content </a:t>
            </a:r>
            <a:r>
              <a:rPr lang="en-US" dirty="0"/>
              <a:t>= library as a publisher of </a:t>
            </a:r>
            <a:r>
              <a:rPr lang="en-US" i="1" dirty="0"/>
              <a:t>open content</a:t>
            </a:r>
            <a:r>
              <a:rPr lang="en-US" dirty="0"/>
              <a:t>.</a:t>
            </a:r>
          </a:p>
          <a:p>
            <a:endParaRPr lang="en-US" b="1" dirty="0"/>
          </a:p>
          <a:p>
            <a:r>
              <a:rPr lang="en-US" b="1" dirty="0"/>
              <a:t>3 Digitizing collections </a:t>
            </a:r>
            <a:r>
              <a:rPr lang="en-US" dirty="0"/>
              <a:t>= digitize and make collections available online as </a:t>
            </a:r>
            <a:r>
              <a:rPr lang="en-US" i="1" dirty="0"/>
              <a:t>open collections; </a:t>
            </a:r>
            <a:r>
              <a:rPr lang="en-US" dirty="0"/>
              <a:t>rights clearance. </a:t>
            </a:r>
          </a:p>
          <a:p>
            <a:endParaRPr lang="en-US" b="1" dirty="0"/>
          </a:p>
          <a:p>
            <a:r>
              <a:rPr lang="en-US" b="1" dirty="0"/>
              <a:t>4 Data services </a:t>
            </a:r>
            <a:r>
              <a:rPr lang="en-US" dirty="0"/>
              <a:t>= publishing open datasets</a:t>
            </a:r>
          </a:p>
          <a:p>
            <a:r>
              <a:rPr lang="en-US" dirty="0"/>
              <a:t>(government data; research data; etc.) </a:t>
            </a:r>
          </a:p>
          <a:p>
            <a:endParaRPr lang="en-US" b="1" dirty="0"/>
          </a:p>
          <a:p>
            <a:r>
              <a:rPr lang="en-US" b="1" dirty="0"/>
              <a:t>5 Supporting authors/researchers/teachers in creating </a:t>
            </a:r>
            <a:r>
              <a:rPr lang="en-US" b="1" i="1" dirty="0"/>
              <a:t>open content </a:t>
            </a:r>
            <a:r>
              <a:rPr lang="en-US" dirty="0"/>
              <a:t>= provide guidance and training; help with OA-funding and/or negotiating discounts. </a:t>
            </a:r>
          </a:p>
          <a:p>
            <a:endParaRPr lang="en-US" b="1" dirty="0"/>
          </a:p>
          <a:p>
            <a:r>
              <a:rPr lang="en-US" b="1" dirty="0"/>
              <a:t>6 Bibliometrics </a:t>
            </a:r>
            <a:r>
              <a:rPr lang="en-US" dirty="0"/>
              <a:t>= collect metrics to help measure OA-impact; </a:t>
            </a:r>
          </a:p>
          <a:p>
            <a:endParaRPr lang="en-US" dirty="0"/>
          </a:p>
        </p:txBody>
      </p:sp>
      <p:sp>
        <p:nvSpPr>
          <p:cNvPr id="5" name="TextBox 4">
            <a:extLst>
              <a:ext uri="{FF2B5EF4-FFF2-40B4-BE49-F238E27FC236}">
                <a16:creationId xmlns:a16="http://schemas.microsoft.com/office/drawing/2014/main" id="{9AFE75F3-D82C-4CE3-8E2A-DA536FB4A098}"/>
              </a:ext>
            </a:extLst>
          </p:cNvPr>
          <p:cNvSpPr txBox="1"/>
          <p:nvPr/>
        </p:nvSpPr>
        <p:spPr>
          <a:xfrm>
            <a:off x="6531429" y="1480458"/>
            <a:ext cx="5464628" cy="5909310"/>
          </a:xfrm>
          <a:prstGeom prst="rect">
            <a:avLst/>
          </a:prstGeom>
          <a:noFill/>
        </p:spPr>
        <p:txBody>
          <a:bodyPr wrap="square" rtlCol="0">
            <a:spAutoFit/>
          </a:bodyPr>
          <a:lstStyle/>
          <a:p>
            <a:r>
              <a:rPr lang="en-US" b="1" dirty="0"/>
              <a:t>7 Supporting users/instructing/digital literacy programs </a:t>
            </a:r>
            <a:r>
              <a:rPr lang="en-US" dirty="0"/>
              <a:t>= provide instruction and help with the selection, evaluation and use of </a:t>
            </a:r>
            <a:r>
              <a:rPr lang="en-US" i="1" dirty="0"/>
              <a:t>open content</a:t>
            </a:r>
            <a:r>
              <a:rPr lang="en-US" dirty="0"/>
              <a:t>; etc. </a:t>
            </a:r>
          </a:p>
          <a:p>
            <a:endParaRPr lang="en-US" dirty="0"/>
          </a:p>
          <a:p>
            <a:r>
              <a:rPr lang="en-US" b="1" dirty="0"/>
              <a:t>8 Selecting open content not managed by the library </a:t>
            </a:r>
            <a:r>
              <a:rPr lang="en-US" dirty="0"/>
              <a:t>= select and validate </a:t>
            </a:r>
            <a:r>
              <a:rPr lang="en-US" i="1" dirty="0"/>
              <a:t>open content </a:t>
            </a:r>
            <a:r>
              <a:rPr lang="en-US" dirty="0"/>
              <a:t>to</a:t>
            </a:r>
            <a:r>
              <a:rPr lang="en-US" i="1" dirty="0"/>
              <a:t> </a:t>
            </a:r>
            <a:r>
              <a:rPr lang="en-US" dirty="0"/>
              <a:t>include in </a:t>
            </a:r>
            <a:r>
              <a:rPr lang="en-US" dirty="0" err="1"/>
              <a:t>libguides</a:t>
            </a:r>
            <a:r>
              <a:rPr lang="en-US" dirty="0"/>
              <a:t>, catalogues and discovery tools. E-resource management for OA; checking license terms of use; link to archive or last-resort copy; etc. </a:t>
            </a:r>
          </a:p>
          <a:p>
            <a:endParaRPr lang="en-US" dirty="0"/>
          </a:p>
          <a:p>
            <a:r>
              <a:rPr lang="en-US" b="1" dirty="0"/>
              <a:t>9 Promoting the discovery of </a:t>
            </a:r>
            <a:r>
              <a:rPr lang="en-US" b="1" i="1" dirty="0"/>
              <a:t>open content </a:t>
            </a:r>
            <a:r>
              <a:rPr lang="en-US" dirty="0"/>
              <a:t>= make </a:t>
            </a:r>
            <a:r>
              <a:rPr lang="en-US" i="1" dirty="0"/>
              <a:t>open content </a:t>
            </a:r>
            <a:r>
              <a:rPr lang="en-US" dirty="0"/>
              <a:t>easy to find and use; enable OA-buttons and copy-request buttons in discovery and ILL-workflows; etc.</a:t>
            </a:r>
          </a:p>
          <a:p>
            <a:endParaRPr lang="en-US" dirty="0"/>
          </a:p>
          <a:p>
            <a:r>
              <a:rPr lang="en-US" b="1" dirty="0"/>
              <a:t>10 Deep interactions with open content </a:t>
            </a:r>
            <a:r>
              <a:rPr lang="en-US" dirty="0"/>
              <a:t>= platforms/labs to interact with </a:t>
            </a:r>
            <a:r>
              <a:rPr lang="en-US" i="1" dirty="0"/>
              <a:t>open collections </a:t>
            </a:r>
            <a:r>
              <a:rPr lang="en-US" dirty="0"/>
              <a:t>or open datasets; NLP tools for close-reading; etc. </a:t>
            </a:r>
          </a:p>
          <a:p>
            <a:endParaRPr lang="en-US" b="1" dirty="0"/>
          </a:p>
          <a:p>
            <a:endParaRPr lang="en-US" dirty="0"/>
          </a:p>
          <a:p>
            <a:r>
              <a:rPr lang="en-US" dirty="0"/>
              <a:t> </a:t>
            </a:r>
          </a:p>
        </p:txBody>
      </p:sp>
      <p:sp>
        <p:nvSpPr>
          <p:cNvPr id="6" name="Text Placeholder 5">
            <a:extLst>
              <a:ext uri="{FF2B5EF4-FFF2-40B4-BE49-F238E27FC236}">
                <a16:creationId xmlns:a16="http://schemas.microsoft.com/office/drawing/2014/main" id="{ADE46A99-81C9-4E5A-9383-9443DFA09CE5}"/>
              </a:ext>
            </a:extLst>
          </p:cNvPr>
          <p:cNvSpPr>
            <a:spLocks noGrp="1"/>
          </p:cNvSpPr>
          <p:nvPr>
            <p:ph type="body" sz="quarter" idx="4294967295"/>
          </p:nvPr>
        </p:nvSpPr>
        <p:spPr>
          <a:xfrm>
            <a:off x="0" y="457200"/>
            <a:ext cx="11252200" cy="915988"/>
          </a:xfrm>
          <a:prstGeom prst="rect">
            <a:avLst/>
          </a:prstGeom>
        </p:spPr>
        <p:txBody>
          <a:bodyPr/>
          <a:lstStyle/>
          <a:p>
            <a:pPr marL="0" indent="0" algn="ctr">
              <a:buNone/>
            </a:pPr>
            <a:r>
              <a:rPr lang="en-US" sz="4800" b="1" dirty="0">
                <a:solidFill>
                  <a:schemeClr val="tx2"/>
                </a:solidFill>
              </a:rPr>
              <a:t>Open Content activity categories</a:t>
            </a:r>
          </a:p>
        </p:txBody>
      </p:sp>
    </p:spTree>
    <p:extLst>
      <p:ext uri="{BB962C8B-B14F-4D97-AF65-F5344CB8AC3E}">
        <p14:creationId xmlns:p14="http://schemas.microsoft.com/office/powerpoint/2010/main" val="4272887527"/>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1369</TotalTime>
  <Words>6331</Words>
  <Application>Microsoft Office PowerPoint</Application>
  <PresentationFormat>Widescreen</PresentationFormat>
  <Paragraphs>480</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der Werf,Titia</dc:creator>
  <cp:lastModifiedBy>van der Werf,Titia</cp:lastModifiedBy>
  <cp:revision>41</cp:revision>
  <cp:lastPrinted>2019-09-24T16:24:57Z</cp:lastPrinted>
  <dcterms:created xsi:type="dcterms:W3CDTF">2019-09-21T17:24:26Z</dcterms:created>
  <dcterms:modified xsi:type="dcterms:W3CDTF">2019-09-26T11:08:52Z</dcterms:modified>
</cp:coreProperties>
</file>