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5" r:id="rId3"/>
  </p:sldMasterIdLst>
  <p:notesMasterIdLst>
    <p:notesMasterId r:id="rId47"/>
  </p:notesMasterIdLst>
  <p:sldIdLst>
    <p:sldId id="322" r:id="rId4"/>
    <p:sldId id="340" r:id="rId5"/>
    <p:sldId id="309" r:id="rId6"/>
    <p:sldId id="341" r:id="rId7"/>
    <p:sldId id="335" r:id="rId8"/>
    <p:sldId id="292" r:id="rId9"/>
    <p:sldId id="286" r:id="rId10"/>
    <p:sldId id="348" r:id="rId11"/>
    <p:sldId id="287" r:id="rId12"/>
    <p:sldId id="308" r:id="rId13"/>
    <p:sldId id="315" r:id="rId14"/>
    <p:sldId id="291" r:id="rId15"/>
    <p:sldId id="400" r:id="rId16"/>
    <p:sldId id="401" r:id="rId17"/>
    <p:sldId id="307" r:id="rId18"/>
    <p:sldId id="311" r:id="rId19"/>
    <p:sldId id="320" r:id="rId20"/>
    <p:sldId id="329" r:id="rId21"/>
    <p:sldId id="334" r:id="rId22"/>
    <p:sldId id="403" r:id="rId23"/>
    <p:sldId id="404" r:id="rId24"/>
    <p:sldId id="405" r:id="rId25"/>
    <p:sldId id="295" r:id="rId26"/>
    <p:sldId id="338" r:id="rId27"/>
    <p:sldId id="339" r:id="rId28"/>
    <p:sldId id="302" r:id="rId29"/>
    <p:sldId id="342" r:id="rId30"/>
    <p:sldId id="349" r:id="rId31"/>
    <p:sldId id="343" r:id="rId32"/>
    <p:sldId id="399" r:id="rId33"/>
    <p:sldId id="398" r:id="rId34"/>
    <p:sldId id="396" r:id="rId35"/>
    <p:sldId id="406" r:id="rId36"/>
    <p:sldId id="325" r:id="rId37"/>
    <p:sldId id="407" r:id="rId38"/>
    <p:sldId id="326" r:id="rId39"/>
    <p:sldId id="624" r:id="rId40"/>
    <p:sldId id="625" r:id="rId41"/>
    <p:sldId id="327" r:id="rId42"/>
    <p:sldId id="395" r:id="rId43"/>
    <p:sldId id="336" r:id="rId44"/>
    <p:sldId id="402" r:id="rId45"/>
    <p:sldId id="33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1" autoAdjust="0"/>
    <p:restoredTop sz="73721" autoAdjust="0"/>
  </p:normalViewPr>
  <p:slideViewPr>
    <p:cSldViewPr snapToGrid="0">
      <p:cViewPr varScale="1">
        <p:scale>
          <a:sx n="49" d="100"/>
          <a:sy n="49" d="100"/>
        </p:scale>
        <p:origin x="1268" y="36"/>
      </p:cViewPr>
      <p:guideLst/>
    </p:cSldViewPr>
  </p:slideViewPr>
  <p:notesTextViewPr>
    <p:cViewPr>
      <p:scale>
        <a:sx n="1" d="1"/>
        <a:sy n="1" d="1"/>
      </p:scale>
      <p:origin x="0" y="0"/>
    </p:cViewPr>
  </p:notesTextViewPr>
  <p:notesViewPr>
    <p:cSldViewPr snapToGrid="0">
      <p:cViewPr varScale="1">
        <p:scale>
          <a:sx n="85" d="100"/>
          <a:sy n="85" d="100"/>
        </p:scale>
        <p:origin x="232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DA57E-6BF5-42BC-A23D-77D58091F22B}" type="datetimeFigureOut">
              <a:rPr lang="en-US" smtClean="0"/>
              <a:t>11/19/2019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750A1-88A0-4E3C-A147-4B5423E7FF43}" type="slidenum">
              <a:rPr lang="en-US" smtClean="0"/>
              <a:t>‹#›</a:t>
            </a:fld>
            <a:endParaRPr lang="en-US"/>
          </a:p>
        </p:txBody>
      </p:sp>
    </p:spTree>
    <p:extLst>
      <p:ext uri="{BB962C8B-B14F-4D97-AF65-F5344CB8AC3E}">
        <p14:creationId xmlns:p14="http://schemas.microsoft.com/office/powerpoint/2010/main" val="1514216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lickr.com/photos/kbovard/255211788/"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hotos/vintzileos/249964421/"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hotos/134376586@N07/3533515132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witter.com/oxfordwords/status/798752580872437760?lang=e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en.oxforddictionaries.com/word-of-the-year/word-of-the-year-2016"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oxforddictionaries.com/word-of-the-year/word-of-the-year-201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lickr.com/photos/youngrobv/50934090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lickr.com/photos/davidstanleytravel/40046740253/"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mmwr/volumes/67/wr/mm675152e1.htm?s_cid=mm675152e1_w#suggestedcita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cdc.gov/drugoverdose/data/statedeaths.html"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pedrosimoes7/149752714/"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weforum.org/agenda/2016/08/a-third-of-uk-internet-users-have-taken-a-digital-detox-do-you-need-one/" TargetMode="External"/><Relationship Id="rId4" Type="http://schemas.openxmlformats.org/officeDocument/2006/relationships/hyperlink" Target="https://www.statista.com/statistics/262966/number-of-internet-users-in-selected-countrie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lickr.com/photos/stevo44/2792707771/"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oclc.org/content/dam/research/presentations/dempsey/dempsey-notre-dame-oclc-research-2015.pptx"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lickr.com/photos/felix-lange/26028182137/"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lickr.com/photos/rinhello/5439213075/"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lib.ncsu.edu/projects/mobile-scavenger-hunt"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lickr.com/photos/karmor/16450327942/"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lickr.com/photos/pamontgo/24475306709/"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lickr.com/photos/lichtc/4252173556/"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cocca/5298761720/"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lickr.com/photos/91954855@N05/9129298151/"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lickr.com/photos/pedrosz/34930231294/"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lickr.com/photos/darioruglioni/2716616818/"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dbuc/2762623821/"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weforum.org/agenda/2017/08/how-the-smartphone-changed-an-entire-generation"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lickr.com/photos/pamontgo/15696166320/"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29574156@N04/14252326465/"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youtube.googleblog.com/2018/04/video-is-everywhere-helping-brands-find.html" TargetMode="External"/><Relationship Id="rId4" Type="http://schemas.openxmlformats.org/officeDocument/2006/relationships/hyperlink" Target="http://www.pewinternet.org/2016/11/11/social-media-update-2016"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kmacelwee/23886631424/"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lickr.com/photos/captspaulding/2649413856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archer10/2215901880/"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pewresearch.org/fact-tank/2016/01/06/around-half-of-newspaper-readers-rely-only-on-print-edition" TargetMode="External"/><Relationship Id="rId4" Type="http://schemas.openxmlformats.org/officeDocument/2006/relationships/hyperlink" Target="http://www.pewinternet.org/2016/09/01/book-reading-2016/"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berylm/665624382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E4854-46C1-40AE-92BF-0F44082958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237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3413" y="465138"/>
            <a:ext cx="5584825" cy="3141662"/>
          </a:xfrm>
        </p:spPr>
      </p:sp>
      <p:sp>
        <p:nvSpPr>
          <p:cNvPr id="3" name="Notes Placeholder 2"/>
          <p:cNvSpPr>
            <a:spLocks noGrp="1"/>
          </p:cNvSpPr>
          <p:nvPr>
            <p:ph type="body" idx="1"/>
          </p:nvPr>
        </p:nvSpPr>
        <p:spPr>
          <a:xfrm>
            <a:off x="363996" y="3877469"/>
            <a:ext cx="6122935" cy="426521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Arial" panose="020B0604020202020204" pitchFamily="34" charset="0"/>
                <a:cs typeface="Arial" panose="020B0604020202020204" pitchFamily="34" charset="0"/>
              </a:rPr>
              <a:t>Image: </a:t>
            </a:r>
            <a:r>
              <a:rPr lang="en-US" sz="1400" b="0" i="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https://www.flickr.com/photos/kbovard/255211788/</a:t>
            </a:r>
            <a:r>
              <a:rPr lang="en-US" sz="1400" b="0" i="0" dirty="0">
                <a:latin typeface="Arial" panose="020B0604020202020204" pitchFamily="34" charset="0"/>
                <a:cs typeface="Arial" panose="020B0604020202020204" pitchFamily="34" charset="0"/>
              </a:rPr>
              <a:t> by Kevin </a:t>
            </a:r>
            <a:r>
              <a:rPr lang="en-US" sz="1400" b="0" i="0" dirty="0" err="1">
                <a:latin typeface="Arial" panose="020B0604020202020204" pitchFamily="34" charset="0"/>
                <a:cs typeface="Arial" panose="020B0604020202020204" pitchFamily="34" charset="0"/>
              </a:rPr>
              <a:t>Bovard</a:t>
            </a:r>
            <a:r>
              <a:rPr lang="en-US" sz="1400" b="0" i="0" dirty="0">
                <a:latin typeface="Arial" panose="020B0604020202020204" pitchFamily="34" charset="0"/>
                <a:cs typeface="Arial" panose="020B0604020202020204" pitchFamily="34" charset="0"/>
              </a:rPr>
              <a:t> / </a:t>
            </a:r>
            <a:r>
              <a:rPr lang="en-US" sz="1400" b="0" i="0" kern="1200" dirty="0">
                <a:effectLst/>
                <a:latin typeface="Arial" panose="020B0604020202020204" pitchFamily="34" charset="0"/>
                <a:ea typeface="+mn-ea"/>
                <a:cs typeface="Arial" panose="020B0604020202020204" pitchFamily="34" charset="0"/>
              </a:rPr>
              <a:t>CC BY-NC-ND 2.0</a:t>
            </a:r>
          </a:p>
          <a:p>
            <a:endParaRPr lang="en-US" sz="1400" b="0" i="0" dirty="0">
              <a:latin typeface="Arial" panose="020B0604020202020204" pitchFamily="34" charset="0"/>
              <a:cs typeface="Arial" panose="020B0604020202020204" pitchFamily="34" charset="0"/>
            </a:endParaRPr>
          </a:p>
          <a:p>
            <a:pPr rtl="0" fontAlgn="base"/>
            <a:r>
              <a:rPr lang="en-US" sz="1400" b="0" i="0" kern="1200" dirty="0">
                <a:effectLst/>
                <a:latin typeface="Arial" panose="020B0604020202020204" pitchFamily="34" charset="0"/>
                <a:ea typeface="+mn-ea"/>
                <a:cs typeface="Arial" panose="020B0604020202020204" pitchFamily="34" charset="0"/>
              </a:rPr>
              <a:t>How would it be different? </a:t>
            </a:r>
          </a:p>
          <a:p>
            <a:pPr rtl="0" fontAlgn="base"/>
            <a:r>
              <a:rPr lang="en-US" sz="1400" b="0" i="0" kern="1200" dirty="0">
                <a:effectLst/>
                <a:latin typeface="Arial" panose="020B0604020202020204" pitchFamily="34" charset="0"/>
                <a:ea typeface="+mn-ea"/>
                <a:cs typeface="Arial" panose="020B0604020202020204" pitchFamily="34" charset="0"/>
              </a:rPr>
              <a:t>It would just help people become more engaged—I think most people just think of the library as a place for books, and I think you have to just let them know that this is a place where more things can happen. And that it’s your library, it’s your community place— it can be a meeting space, it can be a study space, it can be just a relaxation space—you know, it’s nice to just in a chair read the newspaper.  I think if we just push that more, the amenities at the library. </a:t>
            </a:r>
            <a:r>
              <a:rPr lang="en-US" sz="1400" b="1" dirty="0">
                <a:solidFill>
                  <a:schemeClr val="bg1"/>
                </a:solidFill>
                <a:latin typeface="Arial" panose="020B0604020202020204" pitchFamily="34" charset="0"/>
                <a:cs typeface="Arial" panose="020B0604020202020204" pitchFamily="34" charset="0"/>
              </a:rPr>
              <a:t>WL-FF5-04</a:t>
            </a:r>
            <a:endParaRPr lang="en-US" sz="1400" b="0" i="0" kern="1200" dirty="0">
              <a:effectLst/>
              <a:latin typeface="Arial" panose="020B0604020202020204" pitchFamily="34" charset="0"/>
              <a:ea typeface="+mn-ea"/>
              <a:cs typeface="Arial" panose="020B0604020202020204" pitchFamily="34" charset="0"/>
            </a:endParaRPr>
          </a:p>
          <a:p>
            <a:r>
              <a:rPr lang="en-US" sz="1400" b="0" i="0" dirty="0">
                <a:latin typeface="Arial" panose="020B0604020202020204" pitchFamily="34" charset="0"/>
                <a:cs typeface="Arial" panose="020B0604020202020204" pitchFamily="34" charset="0"/>
              </a:rPr>
              <a:t>White, David S., and Lynn </a:t>
            </a:r>
            <a:r>
              <a:rPr lang="en-US" sz="1400" b="0" i="0" dirty="0" err="1">
                <a:latin typeface="Arial" panose="020B0604020202020204" pitchFamily="34" charset="0"/>
                <a:cs typeface="Arial" panose="020B0604020202020204" pitchFamily="34" charset="0"/>
              </a:rPr>
              <a:t>Silipigni</a:t>
            </a:r>
            <a:r>
              <a:rPr lang="en-US" sz="1400" b="0" i="0" dirty="0">
                <a:latin typeface="Arial" panose="020B0604020202020204" pitchFamily="34" charset="0"/>
                <a:cs typeface="Arial" panose="020B0604020202020204" pitchFamily="34" charset="0"/>
              </a:rPr>
              <a:t> </a:t>
            </a:r>
            <a:r>
              <a:rPr lang="en-US" sz="1400" b="0" i="0" dirty="0" err="1">
                <a:latin typeface="Arial" panose="020B0604020202020204" pitchFamily="34" charset="0"/>
                <a:cs typeface="Arial" panose="020B0604020202020204" pitchFamily="34" charset="0"/>
              </a:rPr>
              <a:t>Connaway</a:t>
            </a:r>
            <a:r>
              <a:rPr lang="en-US" sz="1400" b="0" i="0" dirty="0">
                <a:latin typeface="Arial" panose="020B0604020202020204" pitchFamily="34" charset="0"/>
                <a:cs typeface="Arial" panose="020B0604020202020204" pitchFamily="34" charset="0"/>
              </a:rPr>
              <a:t>. 2011-2014. Digital Visitors and Residents: What Motivates Engagement with the Digital Information Environment. Funded by JISC, OCLC, and Oxford University. </a:t>
            </a:r>
            <a:r>
              <a:rPr lang="en-US" sz="1400" b="0" i="0" u="sng"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http://www.oclc.org/research/activities/vandr.html</a:t>
            </a:r>
            <a:endParaRPr lang="en-US" sz="14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10</a:t>
            </a:fld>
            <a:endParaRPr lang="en-US"/>
          </a:p>
        </p:txBody>
      </p:sp>
    </p:spTree>
    <p:extLst>
      <p:ext uri="{BB962C8B-B14F-4D97-AF65-F5344CB8AC3E}">
        <p14:creationId xmlns:p14="http://schemas.microsoft.com/office/powerpoint/2010/main" val="226156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194998" y="4058418"/>
            <a:ext cx="6434931" cy="408426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Arial" panose="020B0604020202020204" pitchFamily="34" charset="0"/>
                <a:cs typeface="Arial" panose="020B0604020202020204" pitchFamily="34" charset="0"/>
              </a:rPr>
              <a:t>Image: </a:t>
            </a:r>
            <a:r>
              <a:rPr lang="en-US" sz="1400" b="0" i="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https://www.flickr.com/photos/vintzileos/249964421/</a:t>
            </a:r>
            <a:r>
              <a:rPr lang="en-US" sz="1400" b="0" i="0" dirty="0">
                <a:latin typeface="Arial" panose="020B0604020202020204" pitchFamily="34" charset="0"/>
                <a:cs typeface="Arial" panose="020B0604020202020204" pitchFamily="34" charset="0"/>
              </a:rPr>
              <a:t> by </a:t>
            </a:r>
            <a:r>
              <a:rPr lang="en-US" sz="1400" b="0" i="0" dirty="0" err="1">
                <a:latin typeface="Arial" panose="020B0604020202020204" pitchFamily="34" charset="0"/>
                <a:cs typeface="Arial" panose="020B0604020202020204" pitchFamily="34" charset="0"/>
              </a:rPr>
              <a:t>Giorgos</a:t>
            </a:r>
            <a:r>
              <a:rPr lang="en-US" sz="1400" b="0" i="0" dirty="0">
                <a:latin typeface="Arial" panose="020B0604020202020204" pitchFamily="34" charset="0"/>
                <a:cs typeface="Arial" panose="020B0604020202020204" pitchFamily="34" charset="0"/>
              </a:rPr>
              <a:t>~ / </a:t>
            </a:r>
            <a:r>
              <a:rPr lang="en-US" sz="1400" b="0" i="0" kern="1200" dirty="0">
                <a:effectLst/>
                <a:latin typeface="Arial" panose="020B0604020202020204" pitchFamily="34" charset="0"/>
                <a:ea typeface="+mn-ea"/>
                <a:cs typeface="Arial" panose="020B0604020202020204" pitchFamily="34" charset="0"/>
              </a:rPr>
              <a:t>CC BY-NC-ND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kern="1200" dirty="0">
              <a:effectLst/>
              <a:latin typeface="Arial" panose="020B0604020202020204" pitchFamily="34" charset="0"/>
              <a:ea typeface="+mn-ea"/>
              <a:cs typeface="Arial" panose="020B0604020202020204" pitchFamily="34" charset="0"/>
            </a:endParaRPr>
          </a:p>
          <a:p>
            <a:pPr rtl="0" fontAlgn="base"/>
            <a:r>
              <a:rPr lang="en-US" sz="1400" b="0" i="0" kern="1200" dirty="0">
                <a:effectLst/>
                <a:latin typeface="Arial" panose="020B0604020202020204" pitchFamily="34" charset="0"/>
                <a:ea typeface="+mn-ea"/>
                <a:cs typeface="Arial" panose="020B0604020202020204" pitchFamily="34" charset="0"/>
              </a:rPr>
              <a:t>Do you interact with other library patrons? How so? </a:t>
            </a:r>
          </a:p>
          <a:p>
            <a:pPr rtl="0" fontAlgn="base"/>
            <a:r>
              <a:rPr lang="en-US" sz="1400" b="0" i="0" kern="1200" dirty="0">
                <a:effectLst/>
                <a:latin typeface="Arial" panose="020B0604020202020204" pitchFamily="34" charset="0"/>
                <a:ea typeface="+mn-ea"/>
                <a:cs typeface="Arial" panose="020B0604020202020204" pitchFamily="34" charset="0"/>
              </a:rPr>
              <a:t>Sometimes- I’ve run into a couple of my friends here before – so, stuff like that happens, but with complete strangers, probably not so much.  Other than to smile, maybe, and say “Hey” (demonstrates polite wave/greeting).  I personally feel like when I’m at the library, I’d rather keep my head down and I feel that most people are here for that, and it feels kind of awkward to-- (Unintelligible, reference to interrupting another person’s library use).  I don’t mind chit-chatting in a normal circumstance but I don’t think that the library is the most appropriate place for that. </a:t>
            </a:r>
            <a:r>
              <a:rPr lang="en-US" sz="1400" b="1" dirty="0">
                <a:solidFill>
                  <a:schemeClr val="bg1"/>
                </a:solidFill>
                <a:latin typeface="Arial" panose="020B0604020202020204" pitchFamily="34" charset="0"/>
                <a:cs typeface="Arial" panose="020B0604020202020204" pitchFamily="34" charset="0"/>
              </a:rPr>
              <a:t>WL-FM2-26</a:t>
            </a:r>
            <a:endParaRPr lang="en-US" sz="1400" b="0" i="0" kern="1200" dirty="0">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Arial" panose="020B0604020202020204" pitchFamily="34" charset="0"/>
                <a:cs typeface="Arial" panose="020B0604020202020204" pitchFamily="34" charset="0"/>
              </a:rPr>
              <a:t>White, David S., and Lynn </a:t>
            </a:r>
            <a:r>
              <a:rPr lang="en-US" sz="1400" b="0" i="0" dirty="0" err="1">
                <a:latin typeface="Arial" panose="020B0604020202020204" pitchFamily="34" charset="0"/>
                <a:cs typeface="Arial" panose="020B0604020202020204" pitchFamily="34" charset="0"/>
              </a:rPr>
              <a:t>Silipigni</a:t>
            </a:r>
            <a:r>
              <a:rPr lang="en-US" sz="1400" b="0" i="0" dirty="0">
                <a:latin typeface="Arial" panose="020B0604020202020204" pitchFamily="34" charset="0"/>
                <a:cs typeface="Arial" panose="020B0604020202020204" pitchFamily="34" charset="0"/>
              </a:rPr>
              <a:t> </a:t>
            </a:r>
            <a:r>
              <a:rPr lang="en-US" sz="1400" b="0" i="0" dirty="0" err="1">
                <a:latin typeface="Arial" panose="020B0604020202020204" pitchFamily="34" charset="0"/>
                <a:cs typeface="Arial" panose="020B0604020202020204" pitchFamily="34" charset="0"/>
              </a:rPr>
              <a:t>Connaway</a:t>
            </a:r>
            <a:r>
              <a:rPr lang="en-US" sz="1400" b="0" i="0" dirty="0">
                <a:latin typeface="Arial" panose="020B0604020202020204" pitchFamily="34" charset="0"/>
                <a:cs typeface="Arial" panose="020B0604020202020204" pitchFamily="34" charset="0"/>
              </a:rPr>
              <a:t>. 2011-2014. Digital Visitors and Residents: What Motivates Engagement with the Digital Information Environment. Funded by JISC, OCLC, and Oxford University. </a:t>
            </a:r>
            <a:r>
              <a:rPr lang="en-US" sz="1400" b="0" i="0" u="sng"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http://www.oclc.org/research/activities/vandr.html</a:t>
            </a:r>
            <a:endParaRPr lang="en-US" sz="14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11</a:t>
            </a:fld>
            <a:endParaRPr lang="en-US"/>
          </a:p>
        </p:txBody>
      </p:sp>
    </p:spTree>
    <p:extLst>
      <p:ext uri="{BB962C8B-B14F-4D97-AF65-F5344CB8AC3E}">
        <p14:creationId xmlns:p14="http://schemas.microsoft.com/office/powerpoint/2010/main" val="394396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9225" y="530225"/>
            <a:ext cx="4157663" cy="2338388"/>
          </a:xfrm>
        </p:spPr>
      </p:sp>
      <p:sp>
        <p:nvSpPr>
          <p:cNvPr id="3" name="Notes Placeholder 2"/>
          <p:cNvSpPr>
            <a:spLocks noGrp="1"/>
          </p:cNvSpPr>
          <p:nvPr>
            <p:ph type="body" idx="1"/>
          </p:nvPr>
        </p:nvSpPr>
        <p:spPr>
          <a:xfrm>
            <a:off x="181998" y="3101975"/>
            <a:ext cx="6309113" cy="577109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Image: </a:t>
            </a:r>
            <a:r>
              <a:rPr lang="en-US" b="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https://www.flickr.com/photos/134376586@N07/35335151321/</a:t>
            </a:r>
            <a:r>
              <a:rPr lang="en-US" b="0" dirty="0">
                <a:latin typeface="Arial" panose="020B0604020202020204" pitchFamily="34" charset="0"/>
                <a:cs typeface="Arial" panose="020B0604020202020204" pitchFamily="34" charset="0"/>
              </a:rPr>
              <a:t> by </a:t>
            </a:r>
            <a:r>
              <a:rPr lang="en-US" b="0" dirty="0" err="1">
                <a:latin typeface="Arial" panose="020B0604020202020204" pitchFamily="34" charset="0"/>
                <a:cs typeface="Arial" panose="020B0604020202020204" pitchFamily="34" charset="0"/>
              </a:rPr>
              <a:t>ewf.gloria</a:t>
            </a:r>
            <a:r>
              <a:rPr lang="en-US" b="0" dirty="0">
                <a:latin typeface="Arial" panose="020B0604020202020204" pitchFamily="34" charset="0"/>
                <a:cs typeface="Arial" panose="020B0604020202020204" pitchFamily="34" charset="0"/>
              </a:rPr>
              <a:t> / </a:t>
            </a:r>
            <a:r>
              <a:rPr lang="en-US" b="0" i="0" kern="1200" dirty="0">
                <a:effectLst/>
                <a:latin typeface="Arial" panose="020B0604020202020204" pitchFamily="34" charset="0"/>
                <a:ea typeface="+mn-ea"/>
                <a:cs typeface="Arial" panose="020B0604020202020204" pitchFamily="34" charset="0"/>
              </a:rPr>
              <a:t>CC BY-NC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kern="1200" dirty="0">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kern="1200" dirty="0">
                <a:effectLst/>
                <a:latin typeface="Arial" panose="020B0604020202020204" pitchFamily="34" charset="0"/>
                <a:ea typeface="+mn-ea"/>
                <a:cs typeface="Arial" panose="020B0604020202020204" pitchFamily="34" charset="0"/>
              </a:rPr>
              <a:t>Yes. Sometimes, I won't always choose dot org or dot gov because you can't always find all the sources you need. So I'll read them to see if they can help, but if they really can't, then I most likely won't use them because I've learned that if you have a topic you have to type or write about, it's good to have a source that has a lot of information than a little bit. Because if you want to use your paragraph on that, you have to have enough information to have a paragraph. So that's my thinking when I do this, is that I need to make sure that I have enough information and enough sources to make a paragraph. And if I don't, then I just don't use it. Take a look. Python Patrol. "An organization in the Everglades dedicated to the capture and removal of Burmese pythons." Solutions. Snake traps. I think this would be about coming together. So using snake traps. Okay. </a:t>
            </a:r>
            <a:r>
              <a:rPr lang="en-US" sz="1200" b="1" dirty="0">
                <a:solidFill>
                  <a:schemeClr val="bg1"/>
                </a:solidFill>
                <a:latin typeface="Arial" panose="020B0604020202020204" pitchFamily="34" charset="0"/>
                <a:cs typeface="Arial" panose="020B0604020202020204" pitchFamily="34" charset="0"/>
              </a:rPr>
              <a:t>H02,</a:t>
            </a:r>
            <a:endParaRPr lang="en-US" b="0" i="0" kern="1200" dirty="0">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kern="1200" dirty="0">
                <a:effectLst/>
                <a:latin typeface="Arial" panose="020B0604020202020204" pitchFamily="34" charset="0"/>
                <a:ea typeface="+mn-ea"/>
                <a:cs typeface="Arial" panose="020B0604020202020204" pitchFamily="34" charset="0"/>
              </a:rPr>
              <a:t>Buhler, Amy G., Tara T. Cataldo, Ixchel M. Faniel, Lynn Silipigni Connaway, Joyce K. Valenza, Randy Graff, Rachael Elrod, Samuel Putnam, Christopher Cyr, Christine Towler, Erin M. Hood, Robin Fowler, Brittany Brannon, Kailey Langer, and Shakiyl Kirlew. </a:t>
            </a:r>
            <a:r>
              <a:rPr lang="en-US" b="0" i="1" kern="1200" dirty="0">
                <a:effectLst/>
                <a:latin typeface="Arial" panose="020B0604020202020204" pitchFamily="34" charset="0"/>
                <a:ea typeface="+mn-ea"/>
                <a:cs typeface="Arial" panose="020B0604020202020204" pitchFamily="34" charset="0"/>
              </a:rPr>
              <a:t>Researching Students’ Information Choices: Determining Identity and Judging Credibility in Digital Spaces. </a:t>
            </a:r>
            <a:r>
              <a:rPr lang="en-US" b="0" i="0" kern="1200" dirty="0">
                <a:effectLst/>
                <a:latin typeface="Arial" panose="020B0604020202020204" pitchFamily="34" charset="0"/>
                <a:ea typeface="+mn-ea"/>
                <a:cs typeface="Arial" panose="020B0604020202020204" pitchFamily="34" charset="0"/>
              </a:rPr>
              <a:t>2015-2018. IMLS Grant Project LG-81-15-0155. http://guides.uflib.ufl.edu/RSIC.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kern="1200" dirty="0">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kern="1200" dirty="0">
                <a:effectLst/>
                <a:latin typeface="Arial" panose="020B0604020202020204" pitchFamily="34" charset="0"/>
                <a:cs typeface="Arial" panose="020B0604020202020204" pitchFamily="34" charset="0"/>
              </a:rPr>
              <a:t>Realistic. I really wouldn't use 20 sources online. I usually just look for a few, and if that's not enough information for me to do a research project, then I'd go to the library and get a book. But I think that the combination of a few really good sources that I recognize and textbooks is better than having 20 sources where a few of them are kind of not as familiar, or maybe material sources are not as good as textbooks. </a:t>
            </a:r>
            <a:r>
              <a:rPr lang="en-US" sz="1200" b="1" dirty="0">
                <a:solidFill>
                  <a:schemeClr val="bg1"/>
                </a:solidFill>
                <a:latin typeface="Arial" panose="020B0604020202020204" pitchFamily="34" charset="0"/>
                <a:cs typeface="Arial" panose="020B0604020202020204" pitchFamily="34" charset="0"/>
              </a:rPr>
              <a:t>U03</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kern="1200" dirty="0">
                <a:effectLst/>
                <a:latin typeface="Arial" panose="020B0604020202020204" pitchFamily="34" charset="0"/>
                <a:ea typeface="+mn-ea"/>
                <a:cs typeface="Arial" panose="020B0604020202020204" pitchFamily="34" charset="0"/>
              </a:rPr>
              <a:t>Buhler, Amy G., Tara T. Cataldo, Ixchel M. Faniel, Lynn Silipigni Connaway, Joyce K. Valenza, Randy Graff, Rachael Elrod, Samuel Putnam, Christopher Cyr, Christine Towler, Erin M. Hood, Robin Fowler, Brittany Brannon, Kailey Langer, and Shakiyl Kirlew. </a:t>
            </a:r>
            <a:r>
              <a:rPr lang="en-US" b="0" i="1" kern="1200" dirty="0">
                <a:effectLst/>
                <a:latin typeface="Arial" panose="020B0604020202020204" pitchFamily="34" charset="0"/>
                <a:ea typeface="+mn-ea"/>
                <a:cs typeface="Arial" panose="020B0604020202020204" pitchFamily="34" charset="0"/>
              </a:rPr>
              <a:t>Researching Students’ Information Choices: Determining Identity and Judging Credibility in Digital Spaces. </a:t>
            </a:r>
            <a:r>
              <a:rPr lang="en-US" b="0" i="0" kern="1200" dirty="0">
                <a:effectLst/>
                <a:latin typeface="Arial" panose="020B0604020202020204" pitchFamily="34" charset="0"/>
                <a:ea typeface="+mn-ea"/>
                <a:cs typeface="Arial" panose="020B0604020202020204" pitchFamily="34" charset="0"/>
              </a:rPr>
              <a:t>2015-2018. IMLS Grant Project LG-81-15-0155. http://guides.uflib.ufl.edu/RSIC.</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12</a:t>
            </a:fld>
            <a:endParaRPr lang="en-US" dirty="0"/>
          </a:p>
        </p:txBody>
      </p:sp>
    </p:spTree>
    <p:extLst>
      <p:ext uri="{BB962C8B-B14F-4D97-AF65-F5344CB8AC3E}">
        <p14:creationId xmlns:p14="http://schemas.microsoft.com/office/powerpoint/2010/main" val="1522045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57225"/>
            <a:ext cx="5486400" cy="3086100"/>
          </a:xfrm>
        </p:spPr>
      </p:sp>
      <p:sp>
        <p:nvSpPr>
          <p:cNvPr id="3" name="Notes Placeholder 2"/>
          <p:cNvSpPr>
            <a:spLocks noGrp="1"/>
          </p:cNvSpPr>
          <p:nvPr>
            <p:ph type="body" idx="1"/>
          </p:nvPr>
        </p:nvSpPr>
        <p:spPr>
          <a:xfrm>
            <a:off x="225778" y="4064001"/>
            <a:ext cx="6479822" cy="4842932"/>
          </a:xfrm>
        </p:spPr>
        <p:txBody>
          <a:bodyPr/>
          <a:lstStyle/>
          <a:p>
            <a:pPr marL="0" lvl="0" indent="0" algn="l" rtl="0">
              <a:lnSpc>
                <a:spcPct val="115000"/>
              </a:lnSpc>
              <a:spcBef>
                <a:spcPts val="0"/>
              </a:spcBef>
              <a:spcAft>
                <a:spcPts val="0"/>
              </a:spcAft>
              <a:buNone/>
            </a:pPr>
            <a:r>
              <a:rPr lang="en-US" sz="1400" b="0" dirty="0">
                <a:solidFill>
                  <a:schemeClr val="dk1"/>
                </a:solidFill>
                <a:latin typeface="Arial" panose="020B0604020202020204" pitchFamily="34" charset="0"/>
                <a:cs typeface="Arial" panose="020B0604020202020204" pitchFamily="34" charset="0"/>
              </a:rPr>
              <a:t>Image: Oxford Dictionaries, November 15, 2016, 9:00PM, </a:t>
            </a:r>
            <a:r>
              <a:rPr lang="en-US" sz="1400" b="0" u="sng" dirty="0">
                <a:solidFill>
                  <a:schemeClr val="hlink"/>
                </a:solidFill>
                <a:latin typeface="Arial" panose="020B0604020202020204" pitchFamily="34" charset="0"/>
                <a:cs typeface="Arial" panose="020B0604020202020204" pitchFamily="34" charset="0"/>
                <a:hlinkClick r:id="rId3"/>
              </a:rPr>
              <a:t>https://twitter.com/oxfordwords/status/798752580872437760?lang=en</a:t>
            </a:r>
            <a:r>
              <a:rPr lang="en-US" sz="1400" b="0" dirty="0">
                <a:solidFill>
                  <a:schemeClr val="dk1"/>
                </a:solidFill>
                <a:latin typeface="Arial" panose="020B0604020202020204" pitchFamily="34" charset="0"/>
                <a:cs typeface="Arial" panose="020B0604020202020204" pitchFamily="34" charset="0"/>
              </a:rPr>
              <a:t>.</a:t>
            </a:r>
          </a:p>
          <a:p>
            <a:pPr marL="0" lvl="0" indent="0" algn="l" rtl="0">
              <a:lnSpc>
                <a:spcPct val="115000"/>
              </a:lnSpc>
              <a:spcBef>
                <a:spcPts val="0"/>
              </a:spcBef>
              <a:spcAft>
                <a:spcPts val="0"/>
              </a:spcAft>
              <a:buClr>
                <a:schemeClr val="dk1"/>
              </a:buClr>
              <a:buSzPts val="1100"/>
              <a:buFont typeface="Arial"/>
              <a:buNone/>
            </a:pPr>
            <a:endParaRPr lang="en-US" sz="1400" b="0" dirty="0">
              <a:solidFill>
                <a:schemeClr val="dk1"/>
              </a:solidFill>
              <a:latin typeface="Arial" panose="020B0604020202020204" pitchFamily="34" charset="0"/>
              <a:cs typeface="Arial" panose="020B06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sz="1400" b="0" dirty="0">
                <a:solidFill>
                  <a:schemeClr val="dk1"/>
                </a:solidFill>
                <a:latin typeface="Arial" panose="020B0604020202020204" pitchFamily="34" charset="0"/>
                <a:cs typeface="Arial" panose="020B0604020202020204" pitchFamily="34" charset="0"/>
              </a:rPr>
              <a:t>“Oxford Dictionaries 2017 word of the year is “youthquake.” the word “post-truth” as the Word of the Year 2016 (Oxford Living Dictionaries 2017). Oxford Dictionaries states that the word first was used in 1965 by Diana Vreeland, editor-in-chief of </a:t>
            </a:r>
            <a:r>
              <a:rPr lang="en-US" sz="1400" b="0" i="1" dirty="0">
                <a:solidFill>
                  <a:schemeClr val="dk1"/>
                </a:solidFill>
                <a:latin typeface="Arial" panose="020B0604020202020204" pitchFamily="34" charset="0"/>
                <a:cs typeface="Arial" panose="020B0604020202020204" pitchFamily="34" charset="0"/>
              </a:rPr>
              <a:t>Vogue</a:t>
            </a:r>
            <a:r>
              <a:rPr lang="en-US" sz="1400" b="0" dirty="0">
                <a:solidFill>
                  <a:schemeClr val="dk1"/>
                </a:solidFill>
                <a:latin typeface="Arial" panose="020B0604020202020204" pitchFamily="34" charset="0"/>
                <a:cs typeface="Arial" panose="020B0604020202020204" pitchFamily="34" charset="0"/>
              </a:rPr>
              <a:t>, “to describe the youth-led fashion and music movement of the swinging sixties. The word heavily was used in June with the UK’s general election” (English Oxford Living Dictionaries 2017).”</a:t>
            </a:r>
          </a:p>
          <a:p>
            <a:pPr marL="0" lvl="0" indent="0" algn="l" rtl="0">
              <a:lnSpc>
                <a:spcPct val="115000"/>
              </a:lnSpc>
              <a:spcBef>
                <a:spcPts val="0"/>
              </a:spcBef>
              <a:spcAft>
                <a:spcPts val="0"/>
              </a:spcAft>
              <a:buClr>
                <a:schemeClr val="dk1"/>
              </a:buClr>
              <a:buSzPts val="1100"/>
              <a:buFont typeface="Arial"/>
              <a:buNone/>
            </a:pPr>
            <a:r>
              <a:rPr lang="en-US" sz="1400" b="0" dirty="0" err="1">
                <a:solidFill>
                  <a:schemeClr val="dk1"/>
                </a:solidFill>
                <a:latin typeface="Arial" panose="020B0604020202020204" pitchFamily="34" charset="0"/>
                <a:cs typeface="Arial" panose="020B0604020202020204" pitchFamily="34" charset="0"/>
              </a:rPr>
              <a:t>Connaway</a:t>
            </a:r>
            <a:r>
              <a:rPr lang="en-US" sz="1400" b="0" dirty="0">
                <a:solidFill>
                  <a:schemeClr val="dk1"/>
                </a:solidFill>
                <a:latin typeface="Arial" panose="020B0604020202020204" pitchFamily="34" charset="0"/>
                <a:cs typeface="Arial" panose="020B0604020202020204" pitchFamily="34" charset="0"/>
              </a:rPr>
              <a:t>, L. S. (2017, August 25). Can you believe it? How to determine credibility in the era of fake news. </a:t>
            </a:r>
            <a:r>
              <a:rPr lang="en-US" sz="1400" b="0" i="1" dirty="0">
                <a:solidFill>
                  <a:schemeClr val="dk1"/>
                </a:solidFill>
                <a:latin typeface="Arial" panose="020B0604020202020204" pitchFamily="34" charset="0"/>
                <a:cs typeface="Arial" panose="020B0604020202020204" pitchFamily="34" charset="0"/>
              </a:rPr>
              <a:t>Inside ASIS&amp;T President’s Column</a:t>
            </a:r>
            <a:r>
              <a:rPr lang="en-US" sz="1400" b="0" dirty="0">
                <a:solidFill>
                  <a:schemeClr val="dk1"/>
                </a:solidFill>
                <a:latin typeface="Arial" panose="020B0604020202020204" pitchFamily="34" charset="0"/>
                <a:cs typeface="Arial" panose="020B0604020202020204" pitchFamily="34" charset="0"/>
              </a:rPr>
              <a:t>, August 2017.</a:t>
            </a:r>
          </a:p>
          <a:p>
            <a:pPr marL="0" lvl="0" indent="0" algn="l" rtl="0">
              <a:lnSpc>
                <a:spcPct val="115000"/>
              </a:lnSpc>
              <a:spcBef>
                <a:spcPts val="0"/>
              </a:spcBef>
              <a:spcAft>
                <a:spcPts val="0"/>
              </a:spcAft>
              <a:buClr>
                <a:schemeClr val="dk1"/>
              </a:buClr>
              <a:buSzPts val="1100"/>
              <a:buFont typeface="Arial"/>
              <a:buNone/>
            </a:pPr>
            <a:r>
              <a:rPr lang="en-US" sz="1400" b="0" dirty="0">
                <a:solidFill>
                  <a:schemeClr val="dk1"/>
                </a:solidFill>
                <a:latin typeface="Arial" panose="020B0604020202020204" pitchFamily="34" charset="0"/>
                <a:cs typeface="Arial" panose="020B0604020202020204" pitchFamily="34" charset="0"/>
              </a:rPr>
              <a:t>English Oxford Living Dictionaries. 2016. “Word of the Year 2016 Is…” Accessed August 23, 2017. </a:t>
            </a:r>
            <a:r>
              <a:rPr lang="en-US" sz="1400" b="0" u="sng" dirty="0">
                <a:solidFill>
                  <a:schemeClr val="hlink"/>
                </a:solidFill>
                <a:latin typeface="Arial" panose="020B0604020202020204" pitchFamily="34" charset="0"/>
                <a:cs typeface="Arial" panose="020B0604020202020204" pitchFamily="34" charset="0"/>
                <a:hlinkClick r:id="rId4"/>
              </a:rPr>
              <a:t>https://en.oxforddictionaries.com/word-of-the-year/word-of-the-year-2016</a:t>
            </a:r>
            <a:r>
              <a:rPr lang="en-US" sz="1400" b="0" dirty="0">
                <a:solidFill>
                  <a:schemeClr val="dk1"/>
                </a:solidFill>
                <a:latin typeface="Arial" panose="020B0604020202020204" pitchFamily="34" charset="0"/>
                <a:cs typeface="Arial" panose="020B0604020202020204" pitchFamily="34" charset="0"/>
              </a:rPr>
              <a:t>.</a:t>
            </a:r>
          </a:p>
          <a:p>
            <a:pPr marL="0" lvl="0" indent="0" algn="l" rtl="0">
              <a:lnSpc>
                <a:spcPct val="115000"/>
              </a:lnSpc>
              <a:spcBef>
                <a:spcPts val="0"/>
              </a:spcBef>
              <a:spcAft>
                <a:spcPts val="0"/>
              </a:spcAft>
              <a:buClr>
                <a:schemeClr val="dk1"/>
              </a:buClr>
              <a:buSzPts val="1100"/>
              <a:buFont typeface="Arial"/>
              <a:buNone/>
            </a:pPr>
            <a:r>
              <a:rPr lang="en-US" sz="1400" b="0" dirty="0">
                <a:solidFill>
                  <a:schemeClr val="dk1"/>
                </a:solidFill>
                <a:latin typeface="Arial" panose="020B0604020202020204" pitchFamily="34" charset="0"/>
                <a:cs typeface="Arial" panose="020B0604020202020204" pitchFamily="34" charset="0"/>
              </a:rPr>
              <a:t>English Oxford Living Dictionaries. 2017. “Word of the Year 2017 Is…” Accessed March 25, 2018. https://en.oxforddictionaries.com/word-of-the-year/word-of-the-year-2017. </a:t>
            </a:r>
            <a:endParaRPr lang="en-US" dirty="0"/>
          </a:p>
        </p:txBody>
      </p:sp>
      <p:sp>
        <p:nvSpPr>
          <p:cNvPr id="4" name="Slide Number Placeholder 3"/>
          <p:cNvSpPr>
            <a:spLocks noGrp="1"/>
          </p:cNvSpPr>
          <p:nvPr>
            <p:ph type="sldNum" sz="quarter" idx="5"/>
          </p:nvPr>
        </p:nvSpPr>
        <p:spPr/>
        <p:txBody>
          <a:bodyPr/>
          <a:lstStyle/>
          <a:p>
            <a:fld id="{D41750A1-88A0-4E3C-A147-4B5423E7FF43}" type="slidenum">
              <a:rPr lang="en-US" smtClean="0"/>
              <a:t>13</a:t>
            </a:fld>
            <a:endParaRPr lang="en-US"/>
          </a:p>
        </p:txBody>
      </p:sp>
    </p:spTree>
    <p:extLst>
      <p:ext uri="{BB962C8B-B14F-4D97-AF65-F5344CB8AC3E}">
        <p14:creationId xmlns:p14="http://schemas.microsoft.com/office/powerpoint/2010/main" val="3053447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0063"/>
            <a:ext cx="5486400" cy="3086100"/>
          </a:xfrm>
        </p:spPr>
      </p:sp>
      <p:sp>
        <p:nvSpPr>
          <p:cNvPr id="3" name="Notes Placeholder 2"/>
          <p:cNvSpPr>
            <a:spLocks noGrp="1"/>
          </p:cNvSpPr>
          <p:nvPr>
            <p:ph type="body" idx="1"/>
          </p:nvPr>
        </p:nvSpPr>
        <p:spPr>
          <a:xfrm>
            <a:off x="293511" y="3939821"/>
            <a:ext cx="6220178" cy="4704115"/>
          </a:xfrm>
        </p:spPr>
        <p:txBody>
          <a:bodyPr/>
          <a:lstStyle/>
          <a:p>
            <a:pPr marL="0" lvl="0" indent="0" algn="l" rtl="0">
              <a:lnSpc>
                <a:spcPct val="115000"/>
              </a:lnSpc>
              <a:spcBef>
                <a:spcPts val="0"/>
              </a:spcBef>
              <a:spcAft>
                <a:spcPts val="0"/>
              </a:spcAft>
              <a:buClr>
                <a:schemeClr val="dk1"/>
              </a:buClr>
              <a:buSzPts val="1100"/>
              <a:buFont typeface="Arial"/>
              <a:buNone/>
            </a:pPr>
            <a:r>
              <a:rPr lang="en-US" sz="1400" b="0" dirty="0">
                <a:solidFill>
                  <a:schemeClr val="dk1"/>
                </a:solidFill>
                <a:latin typeface="Arial" panose="020B0604020202020204" pitchFamily="34" charset="0"/>
                <a:cs typeface="Arial" panose="020B0604020202020204" pitchFamily="34" charset="0"/>
              </a:rPr>
              <a:t>Image: Oxford Dictionaries, November 15, 2016, 9:00PM, https://twitter.com/oxfordwords/status/798752580872437760?lang=en.</a:t>
            </a:r>
          </a:p>
          <a:p>
            <a:pPr marL="0" lvl="0" indent="0" algn="l" rtl="0">
              <a:lnSpc>
                <a:spcPct val="115000"/>
              </a:lnSpc>
              <a:spcBef>
                <a:spcPts val="0"/>
              </a:spcBef>
              <a:spcAft>
                <a:spcPts val="0"/>
              </a:spcAft>
              <a:buClr>
                <a:schemeClr val="dk1"/>
              </a:buClr>
              <a:buSzPts val="1100"/>
              <a:buFont typeface="Arial"/>
              <a:buNone/>
            </a:pPr>
            <a:r>
              <a:rPr lang="en-US" sz="1400" b="0" dirty="0">
                <a:solidFill>
                  <a:schemeClr val="dk1"/>
                </a:solidFill>
                <a:latin typeface="Arial" panose="020B0604020202020204" pitchFamily="34" charset="0"/>
                <a:cs typeface="Arial" panose="020B0604020202020204" pitchFamily="34" charset="0"/>
              </a:rPr>
              <a:t>“Oxford Dictionaries 2017 word of the year is “youthquake.” the word “post-truth” as the Word of the Year 2016 (Oxford Living Dictionaries 2017). Oxford Dictionaries states that the word first was used in 1965 by Diana Vreeland, editor-in-chief of </a:t>
            </a:r>
            <a:r>
              <a:rPr lang="en-US" sz="1400" b="0" i="1" dirty="0">
                <a:solidFill>
                  <a:schemeClr val="dk1"/>
                </a:solidFill>
                <a:latin typeface="Arial" panose="020B0604020202020204" pitchFamily="34" charset="0"/>
                <a:cs typeface="Arial" panose="020B0604020202020204" pitchFamily="34" charset="0"/>
              </a:rPr>
              <a:t>Vogue</a:t>
            </a:r>
            <a:r>
              <a:rPr lang="en-US" sz="1400" b="0" dirty="0">
                <a:solidFill>
                  <a:schemeClr val="dk1"/>
                </a:solidFill>
                <a:latin typeface="Arial" panose="020B0604020202020204" pitchFamily="34" charset="0"/>
                <a:cs typeface="Arial" panose="020B0604020202020204" pitchFamily="34" charset="0"/>
              </a:rPr>
              <a:t>, “to describe the youth-led fashion and music movement of the swinging sixties. The word heavily was used in June with the UK’s general election” (English Oxford Living Dictionaries 2017).”</a:t>
            </a:r>
          </a:p>
          <a:p>
            <a:pPr marL="0" lvl="0" indent="0" algn="l" rtl="0">
              <a:lnSpc>
                <a:spcPct val="115000"/>
              </a:lnSpc>
              <a:spcBef>
                <a:spcPts val="0"/>
              </a:spcBef>
              <a:spcAft>
                <a:spcPts val="0"/>
              </a:spcAft>
              <a:buClr>
                <a:schemeClr val="dk1"/>
              </a:buClr>
              <a:buSzPts val="1100"/>
              <a:buFont typeface="Arial"/>
              <a:buNone/>
            </a:pPr>
            <a:r>
              <a:rPr lang="en-US" sz="1400" b="0" dirty="0" err="1">
                <a:solidFill>
                  <a:schemeClr val="dk1"/>
                </a:solidFill>
                <a:latin typeface="Arial" panose="020B0604020202020204" pitchFamily="34" charset="0"/>
                <a:cs typeface="Arial" panose="020B0604020202020204" pitchFamily="34" charset="0"/>
              </a:rPr>
              <a:t>Connaway</a:t>
            </a:r>
            <a:r>
              <a:rPr lang="en-US" sz="1400" b="0" dirty="0">
                <a:solidFill>
                  <a:schemeClr val="dk1"/>
                </a:solidFill>
                <a:latin typeface="Arial" panose="020B0604020202020204" pitchFamily="34" charset="0"/>
                <a:cs typeface="Arial" panose="020B0604020202020204" pitchFamily="34" charset="0"/>
              </a:rPr>
              <a:t>, L. S. (2017, August 25). Can you believe it? How to determine credibility in the era of fake news. </a:t>
            </a:r>
            <a:r>
              <a:rPr lang="en-US" sz="1400" b="0" i="1" dirty="0">
                <a:solidFill>
                  <a:schemeClr val="dk1"/>
                </a:solidFill>
                <a:latin typeface="Arial" panose="020B0604020202020204" pitchFamily="34" charset="0"/>
                <a:cs typeface="Arial" panose="020B0604020202020204" pitchFamily="34" charset="0"/>
              </a:rPr>
              <a:t>Inside ASIS&amp;T President’s Column</a:t>
            </a:r>
            <a:r>
              <a:rPr lang="en-US" sz="1400" b="0" dirty="0">
                <a:solidFill>
                  <a:schemeClr val="dk1"/>
                </a:solidFill>
                <a:latin typeface="Arial" panose="020B0604020202020204" pitchFamily="34" charset="0"/>
                <a:cs typeface="Arial" panose="020B0604020202020204" pitchFamily="34" charset="0"/>
              </a:rPr>
              <a:t>, August 2017.</a:t>
            </a:r>
          </a:p>
          <a:p>
            <a:pPr marL="0" lvl="0" indent="0" algn="l" rtl="0">
              <a:lnSpc>
                <a:spcPct val="115000"/>
              </a:lnSpc>
              <a:spcBef>
                <a:spcPts val="0"/>
              </a:spcBef>
              <a:spcAft>
                <a:spcPts val="0"/>
              </a:spcAft>
              <a:buClr>
                <a:schemeClr val="dk1"/>
              </a:buClr>
              <a:buSzPts val="1100"/>
              <a:buFont typeface="Arial"/>
              <a:buNone/>
            </a:pPr>
            <a:r>
              <a:rPr lang="en-US" sz="1400" b="0" dirty="0">
                <a:solidFill>
                  <a:schemeClr val="dk1"/>
                </a:solidFill>
                <a:latin typeface="Arial" panose="020B0604020202020204" pitchFamily="34" charset="0"/>
                <a:cs typeface="Arial" panose="020B0604020202020204" pitchFamily="34" charset="0"/>
              </a:rPr>
              <a:t>English Oxford Living Dictionaries. 2016. “Word of the Year 2016 Is…” Accessed August 23, 2017. </a:t>
            </a:r>
            <a:r>
              <a:rPr lang="en-US" sz="1400" b="0" u="sng" dirty="0">
                <a:solidFill>
                  <a:schemeClr val="hlink"/>
                </a:solidFill>
                <a:latin typeface="Arial" panose="020B0604020202020204" pitchFamily="34" charset="0"/>
                <a:cs typeface="Arial" panose="020B0604020202020204" pitchFamily="34" charset="0"/>
                <a:hlinkClick r:id="rId3"/>
              </a:rPr>
              <a:t>https://en.oxforddictionaries.com/word-of-the-year/word-of-the-year-2016</a:t>
            </a:r>
            <a:r>
              <a:rPr lang="en-US" sz="1400" b="0" dirty="0">
                <a:solidFill>
                  <a:schemeClr val="dk1"/>
                </a:solidFill>
                <a:latin typeface="Arial" panose="020B0604020202020204" pitchFamily="34" charset="0"/>
                <a:cs typeface="Arial" panose="020B0604020202020204" pitchFamily="34" charset="0"/>
              </a:rPr>
              <a:t>.</a:t>
            </a:r>
          </a:p>
          <a:p>
            <a:pPr marL="0" lvl="0" indent="0" algn="l" rtl="0">
              <a:lnSpc>
                <a:spcPct val="115000"/>
              </a:lnSpc>
              <a:spcBef>
                <a:spcPts val="0"/>
              </a:spcBef>
              <a:spcAft>
                <a:spcPts val="0"/>
              </a:spcAft>
              <a:buClr>
                <a:schemeClr val="dk1"/>
              </a:buClr>
              <a:buSzPts val="1100"/>
              <a:buFont typeface="Arial"/>
              <a:buNone/>
            </a:pPr>
            <a:r>
              <a:rPr lang="en-US" sz="1400" b="0" dirty="0">
                <a:solidFill>
                  <a:schemeClr val="dk1"/>
                </a:solidFill>
                <a:latin typeface="Arial" panose="020B0604020202020204" pitchFamily="34" charset="0"/>
                <a:cs typeface="Arial" panose="020B0604020202020204" pitchFamily="34" charset="0"/>
              </a:rPr>
              <a:t>English Oxford Living Dictionaries. 2017. “Word of the Year 2017 Is…” Accessed March 25, 2018. https://en.oxforddictionaries.com/word-of-the-year/word-of-the-year-2017. </a:t>
            </a:r>
          </a:p>
        </p:txBody>
      </p:sp>
      <p:sp>
        <p:nvSpPr>
          <p:cNvPr id="4" name="Slide Number Placeholder 3"/>
          <p:cNvSpPr>
            <a:spLocks noGrp="1"/>
          </p:cNvSpPr>
          <p:nvPr>
            <p:ph type="sldNum" sz="quarter" idx="5"/>
          </p:nvPr>
        </p:nvSpPr>
        <p:spPr/>
        <p:txBody>
          <a:bodyPr/>
          <a:lstStyle/>
          <a:p>
            <a:fld id="{D41750A1-88A0-4E3C-A147-4B5423E7FF43}" type="slidenum">
              <a:rPr lang="en-US" smtClean="0"/>
              <a:t>14</a:t>
            </a:fld>
            <a:endParaRPr lang="en-US"/>
          </a:p>
        </p:txBody>
      </p:sp>
    </p:spTree>
    <p:extLst>
      <p:ext uri="{BB962C8B-B14F-4D97-AF65-F5344CB8AC3E}">
        <p14:creationId xmlns:p14="http://schemas.microsoft.com/office/powerpoint/2010/main" val="4260762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844550"/>
            <a:ext cx="4884738" cy="2747963"/>
          </a:xfrm>
        </p:spPr>
      </p:sp>
      <p:sp>
        <p:nvSpPr>
          <p:cNvPr id="3" name="Notes Placeholder 2"/>
          <p:cNvSpPr>
            <a:spLocks noGrp="1"/>
          </p:cNvSpPr>
          <p:nvPr>
            <p:ph type="body" idx="1"/>
          </p:nvPr>
        </p:nvSpPr>
        <p:spPr>
          <a:xfrm>
            <a:off x="240498" y="3871006"/>
            <a:ext cx="6181434" cy="4930848"/>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itchFamily="34" charset="0"/>
                <a:cs typeface="Arial" pitchFamily="34" charset="0"/>
              </a:rPr>
              <a:t>Image: </a:t>
            </a:r>
            <a:r>
              <a:rPr lang="en-US" sz="1400" b="0" dirty="0">
                <a:latin typeface="Arial" panose="020B0604020202020204" pitchFamily="34" charset="0"/>
                <a:cs typeface="Arial" panose="020B0604020202020204" pitchFamily="34" charset="0"/>
                <a:hlinkClick r:id="rId3"/>
              </a:rPr>
              <a:t>https://www.flickr.com/photos/youngrobv/509340902/</a:t>
            </a:r>
            <a:r>
              <a:rPr lang="en-US" sz="1400" b="0" dirty="0">
                <a:latin typeface="Arial" panose="020B0604020202020204" pitchFamily="34" charset="0"/>
                <a:cs typeface="Arial" panose="020B0604020202020204" pitchFamily="34" charset="0"/>
              </a:rPr>
              <a:t> by </a:t>
            </a:r>
            <a:r>
              <a:rPr lang="en-US" sz="1400" b="0" dirty="0" err="1">
                <a:latin typeface="Arial" panose="020B0604020202020204" pitchFamily="34" charset="0"/>
                <a:cs typeface="Arial" panose="020B0604020202020204" pitchFamily="34" charset="0"/>
              </a:rPr>
              <a:t>youngrobv</a:t>
            </a:r>
            <a:r>
              <a:rPr lang="en-US" sz="1400" b="0" dirty="0">
                <a:latin typeface="Arial" panose="020B0604020202020204" pitchFamily="34" charset="0"/>
                <a:cs typeface="Arial" panose="020B0604020202020204" pitchFamily="34" charset="0"/>
              </a:rPr>
              <a:t> / </a:t>
            </a:r>
            <a:r>
              <a:rPr lang="en-US" sz="1400" b="0" i="0" kern="1200" dirty="0">
                <a:solidFill>
                  <a:schemeClr val="tx1"/>
                </a:solidFill>
                <a:effectLst/>
                <a:latin typeface="Arial" panose="020B0604020202020204" pitchFamily="34" charset="0"/>
                <a:ea typeface="+mn-ea"/>
                <a:cs typeface="Arial" panose="020B0604020202020204" pitchFamily="34" charset="0"/>
              </a:rPr>
              <a:t>CC BY-NC 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Arial" panose="020B0604020202020204" pitchFamily="34" charset="0"/>
                <a:ea typeface="+mn-ea"/>
                <a:cs typeface="Arial" panose="020B0604020202020204" pitchFamily="34" charset="0"/>
              </a:rPr>
              <a:t>Buhler, Amy G., Tara T. Cataldo, Ixchel M. Faniel, Lynn Silipigni Connaway, Joyce K. Valenza, Randy Graff, Rachael Elrod, Samuel Putnam, Christopher Cyr, Christine Towler, Erin M. Hood, Robin Fowler, Brittany Brannon, Kailey Langer, and Shakiyl Kirlew. </a:t>
            </a:r>
            <a:r>
              <a:rPr lang="en-US" sz="1400" b="0" i="1" kern="1200" dirty="0">
                <a:solidFill>
                  <a:schemeClr val="tx1"/>
                </a:solidFill>
                <a:effectLst/>
                <a:latin typeface="Arial" panose="020B0604020202020204" pitchFamily="34" charset="0"/>
                <a:ea typeface="+mn-ea"/>
                <a:cs typeface="Arial" panose="020B0604020202020204" pitchFamily="34" charset="0"/>
              </a:rPr>
              <a:t>Researching Students’ Information Choices: Determining Identity and Judging Credibility in Digital Spaces. </a:t>
            </a:r>
            <a:r>
              <a:rPr lang="en-US" sz="1400" b="0" i="0" kern="1200" dirty="0">
                <a:solidFill>
                  <a:schemeClr val="tx1"/>
                </a:solidFill>
                <a:effectLst/>
                <a:latin typeface="Arial" panose="020B0604020202020204" pitchFamily="34" charset="0"/>
                <a:ea typeface="+mn-ea"/>
                <a:cs typeface="Arial" panose="020B0604020202020204" pitchFamily="34" charset="0"/>
              </a:rPr>
              <a:t>2015-2018. IMLS Grant Project LG-81-15-0155. http://guides.uflib.ufl.edu/RSIC.</a:t>
            </a:r>
          </a:p>
          <a:p>
            <a:endParaRPr lang="en-US" sz="1400" dirty="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a:xfrm>
            <a:off x="6032748" y="8771765"/>
            <a:ext cx="778367" cy="308582"/>
          </a:xfrm>
        </p:spPr>
        <p:txBody>
          <a:bodyPr/>
          <a:lstStyle/>
          <a:p>
            <a:fld id="{AE921901-2D7D-404F-83CF-0310337D82A5}" type="slidenum">
              <a:rPr lang="en-US" smtClean="0"/>
              <a:pPr/>
              <a:t>15</a:t>
            </a:fld>
            <a:endParaRPr lang="en-US" dirty="0"/>
          </a:p>
        </p:txBody>
      </p:sp>
    </p:spTree>
    <p:extLst>
      <p:ext uri="{BB962C8B-B14F-4D97-AF65-F5344CB8AC3E}">
        <p14:creationId xmlns:p14="http://schemas.microsoft.com/office/powerpoint/2010/main" val="2886305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0838" y="549275"/>
            <a:ext cx="3616325" cy="2035175"/>
          </a:xfrm>
        </p:spPr>
      </p:sp>
      <p:sp>
        <p:nvSpPr>
          <p:cNvPr id="3" name="Notes Placeholder 2"/>
          <p:cNvSpPr>
            <a:spLocks noGrp="1"/>
          </p:cNvSpPr>
          <p:nvPr>
            <p:ph type="body" idx="1"/>
          </p:nvPr>
        </p:nvSpPr>
        <p:spPr>
          <a:xfrm>
            <a:off x="154024" y="3544711"/>
            <a:ext cx="6682257" cy="48429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Image: </a:t>
            </a:r>
            <a:r>
              <a:rPr lang="en-US" sz="1400" b="0" dirty="0">
                <a:latin typeface="Arial" panose="020B0604020202020204" pitchFamily="34" charset="0"/>
                <a:cs typeface="Arial" panose="020B0604020202020204" pitchFamily="34" charset="0"/>
                <a:hlinkClick r:id="rId3"/>
              </a:rPr>
              <a:t>https://www.flickr.com/photos/davidstanleytravel/40046740253/</a:t>
            </a:r>
            <a:r>
              <a:rPr lang="en-US" sz="1400" b="0" dirty="0">
                <a:latin typeface="Arial" panose="020B0604020202020204" pitchFamily="34" charset="0"/>
                <a:cs typeface="Arial" panose="020B0604020202020204" pitchFamily="34" charset="0"/>
              </a:rPr>
              <a:t> by David Stanley / </a:t>
            </a:r>
            <a:r>
              <a:rPr lang="en-US" sz="1400" b="0" i="0" kern="1200" dirty="0">
                <a:solidFill>
                  <a:schemeClr val="tx1"/>
                </a:solidFill>
                <a:effectLst/>
                <a:latin typeface="Arial" panose="020B0604020202020204" pitchFamily="34" charset="0"/>
                <a:ea typeface="+mn-ea"/>
                <a:cs typeface="Arial" panose="020B0604020202020204" pitchFamily="34" charset="0"/>
              </a:rPr>
              <a:t>CC BY 2.0</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“This morning I was looking for a homemade bread recipe that I could use to bake and then blog about.  (I just started my own food blog: gritsgonegreen.wordpress.com).   At first I started looking online, and it was a little bit overwhelming.  There were so many different recipes with different flavors and crazy combinations.  The one thing that was good about looking at the online recipes was viewing the user comments and seeing how people liked or disliked each recipe.  I ended up reaching into my mom’s cupboard and using a recipe that I found in one of her old cookbooks.  The recipe was just what I was looking for: it was a simple homemade white bread.  I was about to search on the internet how to knead and punch bread, but I flipped the page, and there was a whole glossary of bread making terms.  I must admit, I was a little bit surprised by the amount of information and instruction found in the cookbook.  I thought I was going to have to look up an instructional video online.” (</a:t>
            </a:r>
            <a:r>
              <a:rPr lang="en-US" sz="1400" i="1" dirty="0">
                <a:latin typeface="Arial" panose="020B0604020202020204" pitchFamily="34" charset="0"/>
                <a:cs typeface="Arial" panose="020B0604020202020204" pitchFamily="34" charset="0"/>
              </a:rPr>
              <a:t>Digital Visitors and Residents</a:t>
            </a:r>
            <a:r>
              <a:rPr lang="en-US" sz="1400" dirty="0">
                <a:latin typeface="Arial" panose="020B0604020202020204" pitchFamily="34" charset="0"/>
                <a:cs typeface="Arial" panose="020B0604020202020204" pitchFamily="34" charset="0"/>
              </a:rPr>
              <a:t>, USS3, Emerging, Female, Age 17, High School Student) </a:t>
            </a:r>
          </a:p>
          <a:p>
            <a:pPr marL="0" lvl="2" defTabSz="932871">
              <a:defRPr/>
            </a:pPr>
            <a:r>
              <a:rPr lang="en-US" sz="1400" dirty="0">
                <a:latin typeface="Arial" panose="020B0604020202020204" pitchFamily="34" charset="0"/>
                <a:cs typeface="Arial" panose="020B0604020202020204" pitchFamily="34" charset="0"/>
              </a:rPr>
              <a:t>White, David S., and Lynn </a:t>
            </a:r>
            <a:r>
              <a:rPr lang="en-US" sz="1400" dirty="0" err="1">
                <a:latin typeface="Arial" panose="020B0604020202020204" pitchFamily="34" charset="0"/>
                <a:cs typeface="Arial" panose="020B0604020202020204" pitchFamily="34" charset="0"/>
              </a:rPr>
              <a:t>Silipigni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Connaway</a:t>
            </a:r>
            <a:r>
              <a:rPr lang="en-US" sz="1400" dirty="0">
                <a:latin typeface="Arial" panose="020B0604020202020204" pitchFamily="34" charset="0"/>
                <a:cs typeface="Arial" panose="020B0604020202020204" pitchFamily="34" charset="0"/>
              </a:rPr>
              <a:t>. 2011-2014. </a:t>
            </a:r>
            <a:r>
              <a:rPr lang="en-US" sz="140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400" dirty="0">
                <a:latin typeface="Arial" panose="020B0604020202020204" pitchFamily="34" charset="0"/>
                <a:cs typeface="Arial" panose="020B0604020202020204" pitchFamily="34" charset="0"/>
              </a:rPr>
              <a:t> Funded by JISC, OCLC, and Oxford University. </a:t>
            </a:r>
            <a:r>
              <a:rPr lang="en-US" sz="1400" u="sng" dirty="0">
                <a:latin typeface="Arial" panose="020B0604020202020204" pitchFamily="34" charset="0"/>
                <a:cs typeface="Arial" panose="020B0604020202020204" pitchFamily="34" charset="0"/>
                <a:hlinkClick r:id="rId4"/>
              </a:rPr>
              <a:t>http://www.oclc.org/research/activities/vandr.html</a:t>
            </a:r>
            <a:r>
              <a:rPr lang="en-US" sz="1400" u="sng" dirty="0">
                <a:latin typeface="Arial" panose="020B0604020202020204" pitchFamily="34" charset="0"/>
                <a:cs typeface="Arial" panose="020B0604020202020204" pitchFamily="34" charset="0"/>
              </a:rPr>
              <a:t>.</a:t>
            </a:r>
          </a:p>
          <a:p>
            <a:endParaRPr lang="en-US" sz="9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16</a:t>
            </a:fld>
            <a:endParaRPr lang="en-US" dirty="0"/>
          </a:p>
        </p:txBody>
      </p:sp>
    </p:spTree>
    <p:extLst>
      <p:ext uri="{BB962C8B-B14F-4D97-AF65-F5344CB8AC3E}">
        <p14:creationId xmlns:p14="http://schemas.microsoft.com/office/powerpoint/2010/main" val="609261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958" y="4478479"/>
            <a:ext cx="6741042" cy="44553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going to start with a staggering statistic. In 2017, more than 130 people died everyday from an opioid-related overdose in the United States.</a:t>
            </a:r>
            <a:r>
              <a:rPr lang="en-US" u="sng" dirty="0">
                <a:hlinkClick r:id="rId3"/>
              </a:rPr>
              <a:t> </a:t>
            </a:r>
            <a:r>
              <a:rPr lang="en-US" dirty="0"/>
              <a:t>That’s over 47,600 people a year. In 2014, this number was 28,647 – this is a 66% increase in just three years, and it is indeed an epidemic. Overall, drug overdoses have killed more than 70,000 Americans.  </a:t>
            </a:r>
          </a:p>
          <a:p>
            <a:r>
              <a:rPr lang="en-US" dirty="0"/>
              <a:t> </a:t>
            </a:r>
          </a:p>
          <a:p>
            <a:r>
              <a:rPr lang="en-US" dirty="0"/>
              <a:t>More than 20 percent of patients who have been prescribed opioids misuse them, and the Midwest saw a 70 percent increase in opioid overdoses from July 2016 through September 2017</a:t>
            </a:r>
          </a:p>
          <a:p>
            <a:endParaRPr lang="en-US" dirty="0"/>
          </a:p>
          <a:p>
            <a:r>
              <a:rPr lang="en-US" dirty="0"/>
              <a:t>The story here in Mexico is remarkably different, and truly, I hope it stays that way, because this is a terrible weight on American communities. In Mexico there were just 378 reported opioid-related overdose deaths in 2016 for the entire year </a:t>
            </a:r>
          </a:p>
          <a:p>
            <a:endParaRPr lang="en-US" sz="1200" dirty="0"/>
          </a:p>
          <a:p>
            <a:r>
              <a:rPr lang="en-US" sz="1000" dirty="0"/>
              <a:t>Drug overdose deaths | drug overdose | CDC injury center. (2018, December 21). Retrieved June 10, 2019, from </a:t>
            </a:r>
            <a:r>
              <a:rPr lang="en-US" sz="1000" dirty="0">
                <a:hlinkClick r:id="rId4"/>
              </a:rPr>
              <a:t>https://www.cdc.gov/drugoverdose/data/statedeaths.html</a:t>
            </a:r>
            <a:endParaRPr lang="en-US" sz="1000" dirty="0"/>
          </a:p>
          <a:p>
            <a:br>
              <a:rPr lang="en-US" sz="1000" dirty="0"/>
            </a:br>
            <a:r>
              <a:rPr lang="en-US" sz="1000" dirty="0"/>
              <a:t>Rudd, R. A. (2016). Increases in drug and opioid-involved overdose deaths — united states, 2010–2015. </a:t>
            </a:r>
            <a:r>
              <a:rPr lang="en-US" sz="1000" i="1" dirty="0"/>
              <a:t>MMWR. Morbidity and Mortality Weekly Report</a:t>
            </a:r>
            <a:r>
              <a:rPr lang="en-US" sz="1000" dirty="0"/>
              <a:t>, </a:t>
            </a:r>
            <a:r>
              <a:rPr lang="en-US" sz="1000" i="1" dirty="0"/>
              <a:t>65</a:t>
            </a:r>
            <a:r>
              <a:rPr lang="en-US" sz="1000" dirty="0"/>
              <a:t>. https://doi.org/10.15585/mmwr.mm655051e1</a:t>
            </a:r>
          </a:p>
          <a:p>
            <a:endParaRPr lang="en-US" sz="1000" dirty="0"/>
          </a:p>
          <a:p>
            <a:r>
              <a:rPr lang="en-US" sz="1000" dirty="0"/>
              <a:t>Goodman-Meza, D., Medina-Mora, M. E., </a:t>
            </a:r>
            <a:r>
              <a:rPr lang="en-US" sz="1000" dirty="0" err="1"/>
              <a:t>Magis</a:t>
            </a:r>
            <a:r>
              <a:rPr lang="en-US" sz="1000" dirty="0"/>
              <a:t>-Rodríguez, C., </a:t>
            </a:r>
            <a:r>
              <a:rPr lang="en-US" sz="1000" dirty="0" err="1"/>
              <a:t>Landovitz</a:t>
            </a:r>
            <a:r>
              <a:rPr lang="en-US" sz="1000" dirty="0"/>
              <a:t>, R. J., </a:t>
            </a:r>
            <a:r>
              <a:rPr lang="en-US" sz="1000" dirty="0" err="1"/>
              <a:t>Shoptaw</a:t>
            </a:r>
            <a:r>
              <a:rPr lang="en-US" sz="1000" dirty="0"/>
              <a:t>, S., &amp; </a:t>
            </a:r>
            <a:r>
              <a:rPr lang="en-US" sz="1000" dirty="0" err="1"/>
              <a:t>Werb</a:t>
            </a:r>
            <a:r>
              <a:rPr lang="en-US" sz="1000" dirty="0"/>
              <a:t>, D. (2019). Where is the opioid use epidemic in </a:t>
            </a:r>
            <a:r>
              <a:rPr lang="en-US" sz="1000" dirty="0" err="1"/>
              <a:t>mexico</a:t>
            </a:r>
            <a:r>
              <a:rPr lang="en-US" sz="1000" dirty="0"/>
              <a:t>? A cautionary tale for policymakers south of the us–</a:t>
            </a:r>
            <a:r>
              <a:rPr lang="en-US" sz="1000" dirty="0" err="1"/>
              <a:t>mexico</a:t>
            </a:r>
            <a:r>
              <a:rPr lang="en-US" sz="1000" dirty="0"/>
              <a:t> border. </a:t>
            </a:r>
            <a:r>
              <a:rPr lang="en-US" sz="1000" i="1" dirty="0"/>
              <a:t>American Journal of Public Health</a:t>
            </a:r>
            <a:r>
              <a:rPr lang="en-US" sz="1000" dirty="0"/>
              <a:t>, </a:t>
            </a:r>
            <a:r>
              <a:rPr lang="en-US" sz="1000" i="1" dirty="0"/>
              <a:t>109</a:t>
            </a:r>
            <a:r>
              <a:rPr lang="en-US" sz="1000" dirty="0"/>
              <a:t>(1), 73–82. https://doi.org/10.2105/AJPH.2018.304767</a:t>
            </a:r>
          </a:p>
          <a:p>
            <a:endParaRPr lang="en-US" sz="1000" dirty="0"/>
          </a:p>
          <a:p>
            <a:r>
              <a:rPr lang="en-US" sz="1000" dirty="0"/>
              <a:t>Scholl, L. (2019). Drug and opioid-involved overdose deaths — united states, 2013–2017. </a:t>
            </a:r>
            <a:r>
              <a:rPr lang="en-US" sz="1000" i="1" dirty="0"/>
              <a:t>MMWR. Morbidity and Mortality Weekly Report</a:t>
            </a:r>
            <a:r>
              <a:rPr lang="en-US" sz="1000" dirty="0"/>
              <a:t>, </a:t>
            </a:r>
            <a:r>
              <a:rPr lang="en-US" sz="1000" i="1" dirty="0"/>
              <a:t>67</a:t>
            </a:r>
            <a:r>
              <a:rPr lang="en-US" sz="1000" dirty="0"/>
              <a:t>. https://doi.org/10.15585/mmwr.mm6751521e1</a:t>
            </a:r>
          </a:p>
        </p:txBody>
      </p:sp>
      <p:sp>
        <p:nvSpPr>
          <p:cNvPr id="4" name="Slide Number Placeholder 3"/>
          <p:cNvSpPr>
            <a:spLocks noGrp="1"/>
          </p:cNvSpPr>
          <p:nvPr>
            <p:ph type="sldNum" sz="quarter" idx="5"/>
          </p:nvPr>
        </p:nvSpPr>
        <p:spPr/>
        <p:txBody>
          <a:bodyPr/>
          <a:lstStyle/>
          <a:p>
            <a:fld id="{3B680349-3BEF-4278-8301-0A6158E9A280}" type="slidenum">
              <a:rPr lang="en-US" smtClean="0"/>
              <a:t>17</a:t>
            </a:fld>
            <a:endParaRPr lang="en-US" dirty="0"/>
          </a:p>
        </p:txBody>
      </p:sp>
    </p:spTree>
    <p:extLst>
      <p:ext uri="{BB962C8B-B14F-4D97-AF65-F5344CB8AC3E}">
        <p14:creationId xmlns:p14="http://schemas.microsoft.com/office/powerpoint/2010/main" val="377269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208088"/>
            <a:ext cx="5581650" cy="3140075"/>
          </a:xfrm>
        </p:spPr>
      </p:sp>
      <p:sp>
        <p:nvSpPr>
          <p:cNvPr id="3" name="Notes Placeholder 2"/>
          <p:cNvSpPr>
            <a:spLocks noGrp="1"/>
          </p:cNvSpPr>
          <p:nvPr>
            <p:ph type="body" idx="1"/>
          </p:nvPr>
        </p:nvSpPr>
        <p:spPr/>
        <p:txBody>
          <a:bodyPr/>
          <a:lstStyle/>
          <a:p>
            <a:pPr defTabSz="932871">
              <a:defRPr/>
            </a:pPr>
            <a:r>
              <a:rPr lang="en-US" dirty="0"/>
              <a:t>More than 20 percent of patients who have been prescribed opioids misuse them, and the Centers for Disease Control and Prevention has estimated that misuse of prescription opioids costs $78.5 billion a year. This is the cost for treatment for those experiencing addiction, emergency services for people who overdose, and policing efforts. </a:t>
            </a:r>
          </a:p>
          <a:p>
            <a:pPr defTabSz="932871">
              <a:defRPr/>
            </a:pPr>
            <a:endParaRPr lang="en-US" dirty="0"/>
          </a:p>
          <a:p>
            <a:r>
              <a:rPr lang="en-US" dirty="0"/>
              <a:t>This is a massive problem in the United States and it is impacting people deeply. It is very difficult at this point to not know someone who has been affected by this crisis – people have lost their children, their parents, their friends – or they know someone who has. It is simply devastating. Libraries are on the front line of the crisis as a welcoming public space. </a:t>
            </a:r>
          </a:p>
          <a:p>
            <a:pPr defTabSz="932871">
              <a:defRPr/>
            </a:pPr>
            <a:endParaRPr lang="en-US" dirty="0"/>
          </a:p>
          <a:p>
            <a:pPr marL="0" marR="0" lvl="0" indent="0" algn="l" defTabSz="932871" rtl="0" eaLnBrk="1" fontAlgn="auto" latinLnBrk="0" hangingPunct="1">
              <a:lnSpc>
                <a:spcPct val="100000"/>
              </a:lnSpc>
              <a:spcBef>
                <a:spcPts val="0"/>
              </a:spcBef>
              <a:spcAft>
                <a:spcPts val="0"/>
              </a:spcAft>
              <a:buClrTx/>
              <a:buSzTx/>
              <a:buFontTx/>
              <a:buNone/>
              <a:tabLst/>
              <a:defRPr/>
            </a:pPr>
            <a:r>
              <a:rPr lang="en-US" dirty="0"/>
              <a:t>Florence, C., Luo, F., Xu, L., &amp; Zhou, C. (2016). The economic burden of prescription opioid overdose, abuse and dependence in the united states, 2013. </a:t>
            </a:r>
            <a:r>
              <a:rPr lang="en-US" i="1" dirty="0"/>
              <a:t>Medical Care</a:t>
            </a:r>
            <a:r>
              <a:rPr lang="en-US" dirty="0"/>
              <a:t>, </a:t>
            </a:r>
            <a:r>
              <a:rPr lang="en-US" i="1" dirty="0"/>
              <a:t>54</a:t>
            </a:r>
            <a:r>
              <a:rPr lang="en-US" dirty="0"/>
              <a:t>(10), 901–906. https://doi.org/10.1097/MLR.0000000000000625</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defTabSz="932871">
              <a:defRPr/>
            </a:pPr>
            <a:endParaRPr lang="en-US" dirty="0"/>
          </a:p>
          <a:p>
            <a:pPr defTabSz="932871">
              <a:defRPr/>
            </a:pPr>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18</a:t>
            </a:fld>
            <a:endParaRPr lang="en-US"/>
          </a:p>
        </p:txBody>
      </p:sp>
    </p:spTree>
    <p:extLst>
      <p:ext uri="{BB962C8B-B14F-4D97-AF65-F5344CB8AC3E}">
        <p14:creationId xmlns:p14="http://schemas.microsoft.com/office/powerpoint/2010/main" val="3443366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19</a:t>
            </a:fld>
            <a:endParaRPr lang="en-US"/>
          </a:p>
        </p:txBody>
      </p:sp>
    </p:spTree>
    <p:extLst>
      <p:ext uri="{BB962C8B-B14F-4D97-AF65-F5344CB8AC3E}">
        <p14:creationId xmlns:p14="http://schemas.microsoft.com/office/powerpoint/2010/main" val="6291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296863"/>
            <a:ext cx="5486400" cy="3086100"/>
          </a:xfrm>
        </p:spPr>
      </p:sp>
      <p:sp>
        <p:nvSpPr>
          <p:cNvPr id="3" name="Notes Placeholder 2"/>
          <p:cNvSpPr>
            <a:spLocks noGrp="1"/>
          </p:cNvSpPr>
          <p:nvPr>
            <p:ph type="body" idx="1"/>
          </p:nvPr>
        </p:nvSpPr>
        <p:spPr>
          <a:xfrm>
            <a:off x="203199" y="3691467"/>
            <a:ext cx="6491111" cy="4993746"/>
          </a:xfrm>
        </p:spPr>
        <p:txBody>
          <a:bodyPr/>
          <a:lstStyle/>
          <a:p>
            <a:pPr>
              <a:defRPr/>
            </a:pPr>
            <a:r>
              <a:rPr lang="en-US" sz="1050" dirty="0">
                <a:latin typeface="Arial" panose="020B0604020202020204" pitchFamily="34" charset="0"/>
                <a:cs typeface="Arial" panose="020B0604020202020204" pitchFamily="34" charset="0"/>
              </a:rPr>
              <a:t>Image: </a:t>
            </a:r>
            <a:r>
              <a:rPr lang="en-US" sz="105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https://www.flickr.com/photos/pedrosimoes7/149752714/</a:t>
            </a:r>
            <a:r>
              <a:rPr lang="en-US" sz="1050" dirty="0">
                <a:latin typeface="Arial" panose="020B0604020202020204" pitchFamily="34" charset="0"/>
                <a:cs typeface="Arial" panose="020B0604020202020204" pitchFamily="34" charset="0"/>
              </a:rPr>
              <a:t> by Pedro Ribeiro Simos / CC BY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dirty="0">
                <a:latin typeface="Arial" panose="020B0604020202020204" pitchFamily="34" charset="0"/>
                <a:cs typeface="Arial" panose="020B0604020202020204" pitchFamily="34" charset="0"/>
              </a:rPr>
              <a:t>“Estimates place the number of internet users worldwide in the region of 3.6 billion – around half the world’s population – while Facebook has more than 2 billion active monthly users.”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err="1">
                <a:effectLst/>
                <a:latin typeface="Arial" panose="020B0604020202020204" pitchFamily="34" charset="0"/>
                <a:ea typeface="+mn-ea"/>
                <a:cs typeface="Arial" panose="020B0604020202020204" pitchFamily="34" charset="0"/>
              </a:rPr>
              <a:t>Constine</a:t>
            </a:r>
            <a:r>
              <a:rPr lang="en-US" sz="1050" b="0" i="0" kern="1200" dirty="0">
                <a:effectLst/>
                <a:latin typeface="Arial" panose="020B0604020202020204" pitchFamily="34" charset="0"/>
                <a:cs typeface="Arial" panose="020B0604020202020204" pitchFamily="34" charset="0"/>
              </a:rPr>
              <a:t>, Josh. "Facebook Now Has 2 Billion Monthly Users... and Responsibility." TechCrunch. June 27, 2017. Accessed July 10, 2019. https://techcrunch.com/2017/06/27/facebook-2-billion-users/.</a:t>
            </a:r>
            <a:endParaRPr lang="en-US" sz="1050" b="0" dirty="0">
              <a:latin typeface="Arial" panose="020B0604020202020204" pitchFamily="34" charset="0"/>
              <a:cs typeface="Arial" panose="020B0604020202020204" pitchFamily="34" charset="0"/>
            </a:endParaRPr>
          </a:p>
          <a:p>
            <a:endParaRPr lang="en-US" sz="1050" b="0" kern="1200" dirty="0">
              <a:effectLst/>
              <a:latin typeface="Arial" panose="020B0604020202020204" pitchFamily="34" charset="0"/>
              <a:ea typeface="+mn-ea"/>
              <a:cs typeface="Arial" panose="020B0604020202020204" pitchFamily="34" charset="0"/>
            </a:endParaRPr>
          </a:p>
          <a:p>
            <a:endParaRPr lang="en-US" sz="1050" b="0" kern="1200" dirty="0">
              <a:effectLst/>
              <a:latin typeface="Arial" panose="020B0604020202020204" pitchFamily="34" charset="0"/>
              <a:ea typeface="+mn-ea"/>
              <a:cs typeface="Arial" panose="020B0604020202020204" pitchFamily="34" charset="0"/>
            </a:endParaRPr>
          </a:p>
          <a:p>
            <a:r>
              <a:rPr lang="en-US" sz="1050" b="0" kern="1200" dirty="0">
                <a:effectLst/>
                <a:latin typeface="Arial" panose="020B0604020202020204" pitchFamily="34" charset="0"/>
                <a:ea typeface="+mn-ea"/>
                <a:cs typeface="Arial" panose="020B0604020202020204" pitchFamily="34" charset="0"/>
              </a:rPr>
              <a:t>The UK, while having fewer internet users than more populous countries such as India, China, the US and Brazil, was placed second, with 78% unable to contemplate getting by without it.</a:t>
            </a:r>
          </a:p>
          <a:p>
            <a:r>
              <a:rPr lang="en-US" sz="1050" b="0" kern="1200" dirty="0">
                <a:effectLst/>
                <a:latin typeface="Arial" panose="020B0604020202020204" pitchFamily="34" charset="0"/>
                <a:ea typeface="+mn-ea"/>
                <a:cs typeface="Arial" panose="020B0604020202020204" pitchFamily="34" charset="0"/>
              </a:rPr>
              <a:t>China, which has the </a:t>
            </a:r>
            <a:r>
              <a:rPr lang="en-US" sz="1050" b="0" u="sng" kern="1200" dirty="0">
                <a:effectLst/>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highest number of internet users</a:t>
            </a:r>
            <a:r>
              <a:rPr lang="en-US" sz="1050" b="0" kern="1200" dirty="0">
                <a:effectLst/>
                <a:latin typeface="Arial" panose="020B0604020202020204" pitchFamily="34" charset="0"/>
                <a:ea typeface="+mn-ea"/>
                <a:cs typeface="Arial" panose="020B0604020202020204" pitchFamily="34" charset="0"/>
              </a:rPr>
              <a:t> of any country – 731 million as of March 2017 – is third, with 77%.</a:t>
            </a:r>
          </a:p>
          <a:p>
            <a:r>
              <a:rPr lang="en-US" sz="1050" b="0" i="0" kern="1200" dirty="0">
                <a:effectLst/>
                <a:latin typeface="Arial" panose="020B0604020202020204" pitchFamily="34" charset="0"/>
                <a:ea typeface="+mn-ea"/>
                <a:cs typeface="Arial" panose="020B0604020202020204" pitchFamily="34" charset="0"/>
              </a:rPr>
              <a:t>Clement, J. "Number of Internet Users in Selected Countries 2019." Statista. May 2019. Accessed July 10, 2019. https://www.statista.com/statistics/262966/number-of-internet-users-in-selected-countries/.</a:t>
            </a:r>
            <a:endParaRPr lang="en-US" sz="1050" b="0" kern="1200" dirty="0">
              <a:effectLst/>
              <a:latin typeface="Arial" panose="020B0604020202020204" pitchFamily="34" charset="0"/>
              <a:ea typeface="+mn-ea"/>
              <a:cs typeface="Arial" panose="020B0604020202020204" pitchFamily="34" charset="0"/>
            </a:endParaRPr>
          </a:p>
          <a:p>
            <a:r>
              <a:rPr lang="en-US" sz="1050" b="0" kern="1200" dirty="0">
                <a:effectLst/>
                <a:latin typeface="Arial" panose="020B0604020202020204" pitchFamily="34" charset="0"/>
                <a:ea typeface="+mn-ea"/>
                <a:cs typeface="Arial" panose="020B0604020202020204" pitchFamily="34" charset="0"/>
              </a:rPr>
              <a:t> </a:t>
            </a:r>
          </a:p>
          <a:p>
            <a:r>
              <a:rPr lang="en-US" sz="1050" b="0" kern="1200" dirty="0">
                <a:effectLst/>
                <a:latin typeface="Arial" panose="020B0604020202020204" pitchFamily="34" charset="0"/>
                <a:ea typeface="+mn-ea"/>
                <a:cs typeface="Arial" panose="020B0604020202020204" pitchFamily="34" charset="0"/>
              </a:rPr>
              <a:t> </a:t>
            </a:r>
          </a:p>
          <a:p>
            <a:r>
              <a:rPr lang="en-US" sz="1050" b="0" kern="1200" dirty="0">
                <a:effectLst/>
                <a:latin typeface="Arial" panose="020B0604020202020204" pitchFamily="34" charset="0"/>
                <a:ea typeface="+mn-ea"/>
                <a:cs typeface="Arial" panose="020B0604020202020204" pitchFamily="34" charset="0"/>
              </a:rPr>
              <a:t>66% of people polled worldwide said they could not live without the Internet 33% of UK internet users did a “digital detox” at some point in 2015 The age group most likely to take a break were 16 to 24 year </a:t>
            </a:r>
            <a:r>
              <a:rPr lang="en-US" sz="1050" b="0" kern="1200" dirty="0" err="1">
                <a:effectLst/>
                <a:latin typeface="Arial" panose="020B0604020202020204" pitchFamily="34" charset="0"/>
                <a:ea typeface="+mn-ea"/>
                <a:cs typeface="Arial" panose="020B0604020202020204" pitchFamily="34" charset="0"/>
              </a:rPr>
              <a:t>olds</a:t>
            </a:r>
            <a:r>
              <a:rPr lang="en-US" sz="1050" b="0" kern="1200" dirty="0">
                <a:effectLst/>
                <a:latin typeface="Arial" panose="020B0604020202020204" pitchFamily="34" charset="0"/>
                <a:ea typeface="+mn-ea"/>
                <a:cs typeface="Arial" panose="020B0604020202020204" pitchFamily="34" charset="0"/>
              </a:rPr>
              <a:t>.</a:t>
            </a:r>
          </a:p>
          <a:p>
            <a:endParaRPr lang="en-US" sz="1050" b="0" kern="1200" dirty="0">
              <a:effectLst/>
              <a:latin typeface="Arial" panose="020B0604020202020204" pitchFamily="34" charset="0"/>
              <a:ea typeface="+mn-ea"/>
              <a:cs typeface="Arial" panose="020B0604020202020204" pitchFamily="34" charset="0"/>
            </a:endParaRPr>
          </a:p>
          <a:p>
            <a:r>
              <a:rPr lang="en-US" sz="1050" b="0" kern="1200" dirty="0">
                <a:effectLst/>
                <a:latin typeface="Arial" panose="020B0604020202020204" pitchFamily="34" charset="0"/>
                <a:ea typeface="+mn-ea"/>
                <a:cs typeface="Arial" panose="020B0604020202020204" pitchFamily="34" charset="0"/>
              </a:rPr>
              <a:t>In the UK adults now spend an average of 25 hours online per week, up from nine hours in 2005. This figure increased to 29 hours for young people aged 16-24, according to a </a:t>
            </a:r>
            <a:r>
              <a:rPr lang="en-US" sz="1050" b="0" u="none" strike="noStrike" kern="1200" dirty="0">
                <a:effectLst/>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survey by the country’s communications regulator </a:t>
            </a:r>
            <a:r>
              <a:rPr lang="en-US" sz="1050" b="0" u="none" strike="noStrike" kern="1200" dirty="0" err="1">
                <a:effectLst/>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Ofcom</a:t>
            </a:r>
            <a:r>
              <a:rPr lang="en-US" sz="1050" b="0" kern="1200" dirty="0">
                <a:effectLst/>
                <a:latin typeface="Arial" panose="020B0604020202020204" pitchFamily="34" charset="0"/>
                <a:ea typeface="+mn-ea"/>
                <a:cs typeface="Arial" panose="020B0604020202020204" pitchFamily="34" charset="0"/>
              </a:rPr>
              <a:t>.</a:t>
            </a:r>
          </a:p>
          <a:p>
            <a:r>
              <a:rPr lang="en-US" sz="1050" b="0" kern="1200" dirty="0">
                <a:effectLst/>
                <a:latin typeface="Arial" panose="020B0604020202020204" pitchFamily="34" charset="0"/>
                <a:ea typeface="+mn-ea"/>
                <a:cs typeface="Arial" panose="020B0604020202020204" pitchFamily="34" charset="0"/>
              </a:rPr>
              <a:t> </a:t>
            </a:r>
          </a:p>
          <a:p>
            <a:r>
              <a:rPr lang="en-US" sz="1050" b="0" kern="1200" dirty="0">
                <a:effectLst/>
                <a:latin typeface="Arial" panose="020B0604020202020204" pitchFamily="34" charset="0"/>
                <a:ea typeface="+mn-ea"/>
                <a:cs typeface="Arial" panose="020B0604020202020204" pitchFamily="34" charset="0"/>
              </a:rPr>
              <a:t>As a result of their digital detox, more than a third said they felt more productive, almost a third found it liberating and a quarter enjoyed life more. Although 16% said they experienced a “fear of missing out”, known as FOMO, and 15% felt lost and 14% cut off.</a:t>
            </a:r>
          </a:p>
          <a:p>
            <a:r>
              <a:rPr lang="en-US" sz="1050" b="0" i="0" kern="1200" dirty="0">
                <a:effectLst/>
                <a:latin typeface="Arial" panose="020B0604020202020204" pitchFamily="34" charset="0"/>
                <a:ea typeface="+mn-ea"/>
                <a:cs typeface="Arial" panose="020B0604020202020204" pitchFamily="34" charset="0"/>
              </a:rPr>
              <a:t>Hutt, Rosamond. "A Third of UK Internet Users Have Taken a Digital Detox – Do You Need One?" World Economic Forum. August 4, 2014. Accessed July 10, 2019. https://www.weforum.org/agenda/2016/08/a-third-of-uk-internet-users-have-taken-a-digital-detox-do-you-need-one/.</a:t>
            </a:r>
            <a:endParaRPr lang="en-US" sz="1050" dirty="0"/>
          </a:p>
        </p:txBody>
      </p:sp>
      <p:sp>
        <p:nvSpPr>
          <p:cNvPr id="4" name="Slide Number Placeholder 3"/>
          <p:cNvSpPr>
            <a:spLocks noGrp="1"/>
          </p:cNvSpPr>
          <p:nvPr>
            <p:ph type="sldNum" sz="quarter" idx="5"/>
          </p:nvPr>
        </p:nvSpPr>
        <p:spPr/>
        <p:txBody>
          <a:bodyPr/>
          <a:lstStyle/>
          <a:p>
            <a:fld id="{D41750A1-88A0-4E3C-A147-4B5423E7FF43}" type="slidenum">
              <a:rPr lang="en-US" smtClean="0"/>
              <a:t>2</a:t>
            </a:fld>
            <a:endParaRPr lang="en-US"/>
          </a:p>
        </p:txBody>
      </p:sp>
    </p:spTree>
    <p:extLst>
      <p:ext uri="{BB962C8B-B14F-4D97-AF65-F5344CB8AC3E}">
        <p14:creationId xmlns:p14="http://schemas.microsoft.com/office/powerpoint/2010/main" val="3029559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that part of the interview protocol is talking to community members who used the services provided by the library and their partners. We recruited community members from each location, and interviewed up to three of them about their experiences.</a:t>
            </a:r>
          </a:p>
          <a:p>
            <a:endParaRPr lang="en-US" dirty="0"/>
          </a:p>
          <a:p>
            <a:r>
              <a:rPr lang="en-US" dirty="0"/>
              <a:t>I wanted to share a few of these because they can be quite impactful and give you a sense of how important this work can be. This quote is from a community member who was sees the opportunity to hang out with librarians and be treated like a human as phenomenal.</a:t>
            </a:r>
          </a:p>
        </p:txBody>
      </p:sp>
      <p:sp>
        <p:nvSpPr>
          <p:cNvPr id="4" name="Slide Number Placeholder 3"/>
          <p:cNvSpPr>
            <a:spLocks noGrp="1"/>
          </p:cNvSpPr>
          <p:nvPr>
            <p:ph type="sldNum" sz="quarter" idx="5"/>
          </p:nvPr>
        </p:nvSpPr>
        <p:spPr/>
        <p:txBody>
          <a:bodyPr/>
          <a:lstStyle/>
          <a:p>
            <a:fld id="{3B680349-3BEF-4278-8301-0A6158E9A280}" type="slidenum">
              <a:rPr lang="en-US" smtClean="0"/>
              <a:t>20</a:t>
            </a:fld>
            <a:endParaRPr lang="en-US"/>
          </a:p>
        </p:txBody>
      </p:sp>
    </p:spTree>
    <p:extLst>
      <p:ext uri="{BB962C8B-B14F-4D97-AF65-F5344CB8AC3E}">
        <p14:creationId xmlns:p14="http://schemas.microsoft.com/office/powerpoint/2010/main" val="3589451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came from a community member who received training on how to administer naloxone, which can reverse an opioid overdose. This perceived sense of being better prepared to help someone is huge. Knowing that naloxone is available and how to use it can lead to helping someone survive an overdose. </a:t>
            </a:r>
          </a:p>
        </p:txBody>
      </p:sp>
      <p:sp>
        <p:nvSpPr>
          <p:cNvPr id="4" name="Slide Number Placeholder 3"/>
          <p:cNvSpPr>
            <a:spLocks noGrp="1"/>
          </p:cNvSpPr>
          <p:nvPr>
            <p:ph type="sldNum" sz="quarter" idx="5"/>
          </p:nvPr>
        </p:nvSpPr>
        <p:spPr/>
        <p:txBody>
          <a:bodyPr/>
          <a:lstStyle/>
          <a:p>
            <a:fld id="{3B680349-3BEF-4278-8301-0A6158E9A280}" type="slidenum">
              <a:rPr lang="en-US" smtClean="0"/>
              <a:t>21</a:t>
            </a:fld>
            <a:endParaRPr lang="en-US"/>
          </a:p>
        </p:txBody>
      </p:sp>
    </p:spTree>
    <p:extLst>
      <p:ext uri="{BB962C8B-B14F-4D97-AF65-F5344CB8AC3E}">
        <p14:creationId xmlns:p14="http://schemas.microsoft.com/office/powerpoint/2010/main" val="2455367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I’ll leave you with something that one of our interviewees, a library board member, shared when asked what they would recommend to people who are just getting started in this area.</a:t>
            </a:r>
          </a:p>
          <a:p>
            <a:endParaRPr lang="en-US" dirty="0"/>
          </a:p>
          <a:p>
            <a:r>
              <a:rPr lang="en-US" dirty="0"/>
              <a:t>Be open. Be open to people, to being human, because a drug addict is a person, and they are suffering. And I guarantee there's a whole group of people connected to them that are suffering too. It's sometimes hard to see when you're dealing with it in the moment, but it's real.”</a:t>
            </a:r>
          </a:p>
          <a:p>
            <a:endParaRPr lang="en-US" dirty="0"/>
          </a:p>
          <a:p>
            <a:r>
              <a:rPr lang="en-US" dirty="0"/>
              <a:t>You’ll be able to read the case studies from this project this summer, and the call to action white paper in the fall. </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3B680349-3BEF-4278-8301-0A6158E9A280}" type="slidenum">
              <a:rPr lang="en-US" smtClean="0"/>
              <a:t>22</a:t>
            </a:fld>
            <a:endParaRPr lang="en-US"/>
          </a:p>
        </p:txBody>
      </p:sp>
    </p:spTree>
    <p:extLst>
      <p:ext uri="{BB962C8B-B14F-4D97-AF65-F5344CB8AC3E}">
        <p14:creationId xmlns:p14="http://schemas.microsoft.com/office/powerpoint/2010/main" val="1228165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542925"/>
            <a:ext cx="4202112" cy="2363788"/>
          </a:xfrm>
        </p:spPr>
      </p:sp>
      <p:sp>
        <p:nvSpPr>
          <p:cNvPr id="3" name="Notes Placeholder 2"/>
          <p:cNvSpPr>
            <a:spLocks noGrp="1"/>
          </p:cNvSpPr>
          <p:nvPr>
            <p:ph type="body" idx="1"/>
          </p:nvPr>
        </p:nvSpPr>
        <p:spPr>
          <a:xfrm>
            <a:off x="324996" y="3269999"/>
            <a:ext cx="6278933" cy="522165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Image: </a:t>
            </a:r>
            <a:r>
              <a:rPr lang="en-US" sz="1400" b="0" dirty="0">
                <a:latin typeface="Arial" panose="020B0604020202020204" pitchFamily="34" charset="0"/>
                <a:cs typeface="Arial" panose="020B0604020202020204" pitchFamily="34" charset="0"/>
                <a:hlinkClick r:id="rId3"/>
              </a:rPr>
              <a:t>https://www.flickr.com/photos/stevo44/2792707771/</a:t>
            </a:r>
            <a:r>
              <a:rPr lang="en-US" sz="1400" b="0" dirty="0">
                <a:latin typeface="Arial" panose="020B0604020202020204" pitchFamily="34" charset="0"/>
                <a:cs typeface="Arial" panose="020B0604020202020204" pitchFamily="34" charset="0"/>
              </a:rPr>
              <a:t> by </a:t>
            </a:r>
            <a:r>
              <a:rPr lang="en-US" sz="1400" b="0" dirty="0" err="1">
                <a:latin typeface="Arial" panose="020B0604020202020204" pitchFamily="34" charset="0"/>
                <a:cs typeface="Arial" panose="020B0604020202020204" pitchFamily="34" charset="0"/>
              </a:rPr>
              <a:t>stephen</a:t>
            </a:r>
            <a:r>
              <a:rPr lang="en-US" sz="1400" b="0" dirty="0">
                <a:latin typeface="Arial" panose="020B0604020202020204" pitchFamily="34" charset="0"/>
                <a:cs typeface="Arial" panose="020B0604020202020204" pitchFamily="34" charset="0"/>
              </a:rPr>
              <a:t> </a:t>
            </a:r>
            <a:r>
              <a:rPr lang="en-US" sz="1400" b="0" dirty="0" err="1">
                <a:latin typeface="Arial" panose="020B0604020202020204" pitchFamily="34" charset="0"/>
                <a:cs typeface="Arial" panose="020B0604020202020204" pitchFamily="34" charset="0"/>
              </a:rPr>
              <a:t>frith</a:t>
            </a:r>
            <a:r>
              <a:rPr lang="en-US" sz="1400" b="0" dirty="0">
                <a:latin typeface="Arial" panose="020B0604020202020204" pitchFamily="34" charset="0"/>
                <a:cs typeface="Arial" panose="020B0604020202020204" pitchFamily="34" charset="0"/>
              </a:rPr>
              <a:t> / </a:t>
            </a:r>
            <a:r>
              <a:rPr lang="en-US" sz="1400" b="0" i="0" kern="1200" dirty="0">
                <a:solidFill>
                  <a:schemeClr val="tx1"/>
                </a:solidFill>
                <a:effectLst/>
                <a:latin typeface="Arial" panose="020B0604020202020204" pitchFamily="34" charset="0"/>
                <a:ea typeface="+mn-ea"/>
                <a:cs typeface="Arial" panose="020B0604020202020204" pitchFamily="34" charset="0"/>
              </a:rPr>
              <a:t>CC BY-SA 2.0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Dempsey, Lorcan. 2015. “Environmental Trends and OCLC Research.” Presented at the University of Notre Dame, Notre Dame, Indiana, September 28. </a:t>
            </a:r>
            <a:r>
              <a:rPr lang="en-US" sz="1400" dirty="0">
                <a:latin typeface="Arial" panose="020B0604020202020204" pitchFamily="34" charset="0"/>
                <a:cs typeface="Arial" panose="020B0604020202020204" pitchFamily="34" charset="0"/>
                <a:hlinkClick r:id="rId4"/>
              </a:rPr>
              <a:t>http://www.oclc.org/content/dam/research/presentations/dempsey/dempsey-notre-dame-oclc-research-2015.pptx</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23</a:t>
            </a:fld>
            <a:endParaRPr lang="en-US"/>
          </a:p>
        </p:txBody>
      </p:sp>
    </p:spTree>
    <p:extLst>
      <p:ext uri="{BB962C8B-B14F-4D97-AF65-F5344CB8AC3E}">
        <p14:creationId xmlns:p14="http://schemas.microsoft.com/office/powerpoint/2010/main" val="3821329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934D9-5CCE-4977-ABCE-2AEF709873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21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1638" y="273050"/>
            <a:ext cx="3514725" cy="1976438"/>
          </a:xfrm>
        </p:spPr>
      </p:sp>
      <p:sp>
        <p:nvSpPr>
          <p:cNvPr id="3" name="Notes Placeholder 2"/>
          <p:cNvSpPr>
            <a:spLocks noGrp="1"/>
          </p:cNvSpPr>
          <p:nvPr>
            <p:ph type="body" idx="1"/>
          </p:nvPr>
        </p:nvSpPr>
        <p:spPr>
          <a:xfrm>
            <a:off x="316089" y="2460979"/>
            <a:ext cx="6208889" cy="622423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Arial" panose="020B0604020202020204" pitchFamily="34" charset="0"/>
                <a:ea typeface="+mn-ea"/>
                <a:cs typeface="Arial" panose="020B0604020202020204" pitchFamily="34" charset="0"/>
              </a:rPr>
              <a:t>The higher education community now has compelling assessment findings that tell a strong story about the multiple ways that academic libraries are contributing to student learning and success. While each institutional context is unique and the </a:t>
            </a:r>
            <a:r>
              <a:rPr lang="en-US" sz="1000" b="0" kern="1200" dirty="0" err="1">
                <a:solidFill>
                  <a:schemeClr val="tx1"/>
                </a:solidFill>
                <a:effectLst/>
                <a:latin typeface="Arial" panose="020B0604020202020204" pitchFamily="34" charset="0"/>
                <a:ea typeface="+mn-ea"/>
                <a:cs typeface="Arial" panose="020B0604020202020204" pitchFamily="34" charset="0"/>
              </a:rPr>
              <a:t>AiA</a:t>
            </a:r>
            <a:r>
              <a:rPr lang="en-US" sz="1000" b="0" kern="1200" dirty="0">
                <a:solidFill>
                  <a:schemeClr val="tx1"/>
                </a:solidFill>
                <a:effectLst/>
                <a:latin typeface="Arial" panose="020B0604020202020204" pitchFamily="34" charset="0"/>
                <a:ea typeface="+mn-ea"/>
                <a:cs typeface="Arial" panose="020B0604020202020204" pitchFamily="34" charset="0"/>
              </a:rPr>
              <a:t> project findings about library impact are not generalizable to all academic settings, the demonstrations of positive connections between the library and aspects of student learning and success in five areas are particularly noteworthy.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effectLst/>
              <a:latin typeface="Arial" panose="020B0604020202020204" pitchFamily="34" charset="0"/>
              <a:ea typeface="+mn-ea"/>
              <a:cs typeface="Arial" panose="020B0604020202020204" pitchFamily="34" charset="0"/>
            </a:endParaRPr>
          </a:p>
          <a:p>
            <a:r>
              <a:rPr lang="en-US" sz="1000" b="0" kern="1200" dirty="0">
                <a:solidFill>
                  <a:schemeClr val="tx1"/>
                </a:solidFill>
                <a:effectLst/>
                <a:latin typeface="Arial" panose="020B0604020202020204" pitchFamily="34" charset="0"/>
                <a:ea typeface="+mn-ea"/>
                <a:cs typeface="Arial" panose="020B0604020202020204" pitchFamily="34" charset="0"/>
              </a:rPr>
              <a:t>2. Library use increases student success. Several </a:t>
            </a:r>
            <a:r>
              <a:rPr lang="en-US" sz="1000" b="0" kern="1200" dirty="0" err="1">
                <a:solidFill>
                  <a:schemeClr val="tx1"/>
                </a:solidFill>
                <a:effectLst/>
                <a:latin typeface="Arial" panose="020B0604020202020204" pitchFamily="34" charset="0"/>
                <a:ea typeface="+mn-ea"/>
                <a:cs typeface="Arial" panose="020B0604020202020204" pitchFamily="34" charset="0"/>
              </a:rPr>
              <a:t>AiA</a:t>
            </a:r>
            <a:r>
              <a:rPr lang="en-US" sz="1000" b="0" kern="1200" dirty="0">
                <a:solidFill>
                  <a:schemeClr val="tx1"/>
                </a:solidFill>
                <a:effectLst/>
                <a:latin typeface="Arial" panose="020B0604020202020204" pitchFamily="34" charset="0"/>
                <a:ea typeface="+mn-ea"/>
                <a:cs typeface="Arial" panose="020B0604020202020204" pitchFamily="34" charset="0"/>
              </a:rPr>
              <a:t> studies point to increased academic success when students use the library. The analysis of multiple data points (e.g., circulation, library instruction session attendance, online database access, study room use, interlibrary loan) shows that students who used the library in some way achieved higher levels of academic success (e.g., GPA, course grades, retention) than students who did not use the library.  </a:t>
            </a:r>
          </a:p>
          <a:p>
            <a:endParaRPr lang="en-US" sz="1000" b="0" kern="1200" dirty="0">
              <a:solidFill>
                <a:schemeClr val="tx1"/>
              </a:solidFill>
              <a:effectLst/>
              <a:latin typeface="Arial" panose="020B0604020202020204" pitchFamily="34" charset="0"/>
              <a:ea typeface="+mn-ea"/>
              <a:cs typeface="Arial" panose="020B0604020202020204" pitchFamily="34" charset="0"/>
            </a:endParaRPr>
          </a:p>
          <a:p>
            <a:r>
              <a:rPr lang="en-US" sz="1000" b="0" kern="1200" dirty="0">
                <a:solidFill>
                  <a:schemeClr val="tx1"/>
                </a:solidFill>
                <a:effectLst/>
                <a:latin typeface="Arial" panose="020B0604020202020204" pitchFamily="34" charset="0"/>
                <a:ea typeface="+mn-ea"/>
                <a:cs typeface="Arial" panose="020B0604020202020204" pitchFamily="34" charset="0"/>
              </a:rPr>
              <a:t>3. Collaborative academic programs and services involving the library enhance student learning. Academic library partnerships with other campus units, such as the writing center, academic enrichment, and speech lab, yield positive benefits for students (e.g., higher grades, academic confidence, retention). </a:t>
            </a:r>
          </a:p>
          <a:p>
            <a:r>
              <a:rPr lang="en-US" sz="1000" b="0" kern="1200" dirty="0">
                <a:solidFill>
                  <a:schemeClr val="tx1"/>
                </a:solidFill>
                <a:effectLst/>
                <a:latin typeface="Arial" panose="020B0604020202020204" pitchFamily="34" charset="0"/>
                <a:ea typeface="+mn-ea"/>
                <a:cs typeface="Arial" panose="020B0604020202020204" pitchFamily="34" charset="0"/>
              </a:rPr>
              <a:t> </a:t>
            </a:r>
          </a:p>
          <a:p>
            <a:r>
              <a:rPr lang="en-US" sz="1000" b="0" kern="1200" dirty="0">
                <a:solidFill>
                  <a:schemeClr val="tx1"/>
                </a:solidFill>
                <a:effectLst/>
                <a:latin typeface="Arial" panose="020B0604020202020204" pitchFamily="34" charset="0"/>
                <a:ea typeface="+mn-ea"/>
                <a:cs typeface="Arial" panose="020B0604020202020204" pitchFamily="34" charset="0"/>
              </a:rPr>
              <a:t>4. Information literacy instruction strengthens general education outcomes. Several </a:t>
            </a:r>
            <a:r>
              <a:rPr lang="en-US" sz="1000" b="0" kern="1200" dirty="0" err="1">
                <a:solidFill>
                  <a:schemeClr val="tx1"/>
                </a:solidFill>
                <a:effectLst/>
                <a:latin typeface="Arial" panose="020B0604020202020204" pitchFamily="34" charset="0"/>
                <a:ea typeface="+mn-ea"/>
                <a:cs typeface="Arial" panose="020B0604020202020204" pitchFamily="34" charset="0"/>
              </a:rPr>
              <a:t>AiA</a:t>
            </a:r>
            <a:r>
              <a:rPr lang="en-US" sz="1000" b="0" kern="1200" dirty="0">
                <a:solidFill>
                  <a:schemeClr val="tx1"/>
                </a:solidFill>
                <a:effectLst/>
                <a:latin typeface="Arial" panose="020B0604020202020204" pitchFamily="34" charset="0"/>
                <a:ea typeface="+mn-ea"/>
                <a:cs typeface="Arial" panose="020B0604020202020204" pitchFamily="34" charset="0"/>
              </a:rPr>
              <a:t> projects document that library instruction improves students’ achievement of institutional core competencies and general education outcomes. The project findings demonstrate different ways that information literacy contributes to inquiry-based and problem-solving learning, including effective identification and use of information, critical thinking, ethical reasoning, and civic engagement. </a:t>
            </a:r>
          </a:p>
          <a:p>
            <a:endParaRPr lang="en-US" sz="1000" b="0" kern="1200" dirty="0">
              <a:solidFill>
                <a:schemeClr val="tx1"/>
              </a:solidFill>
              <a:effectLst/>
              <a:latin typeface="Arial" panose="020B0604020202020204" pitchFamily="34" charset="0"/>
              <a:ea typeface="+mn-ea"/>
              <a:cs typeface="Arial" panose="020B0604020202020204" pitchFamily="34" charset="0"/>
            </a:endParaRPr>
          </a:p>
          <a:p>
            <a:r>
              <a:rPr lang="en-US" sz="1000" b="0" kern="1200" dirty="0">
                <a:solidFill>
                  <a:schemeClr val="tx1"/>
                </a:solidFill>
                <a:effectLst/>
                <a:latin typeface="Arial" panose="020B0604020202020204" pitchFamily="34" charset="0"/>
                <a:ea typeface="+mn-ea"/>
                <a:cs typeface="Arial" panose="020B0604020202020204" pitchFamily="34" charset="0"/>
              </a:rPr>
              <a:t>5. Library research consultations boost student learning. One-on-one or small-group reference and research assistance with a librarian enhances academic success, as documented by such factors as student confidence, GPAs, and improved achievement on course assignments. </a:t>
            </a:r>
          </a:p>
          <a:p>
            <a:r>
              <a:rPr lang="en-US" sz="1000" b="0" kern="1200" dirty="0">
                <a:solidFill>
                  <a:schemeClr val="tx1"/>
                </a:solidFill>
                <a:effectLst/>
                <a:latin typeface="Arial" panose="020B0604020202020204" pitchFamily="34" charset="0"/>
                <a:ea typeface="+mn-ea"/>
                <a:cs typeface="Arial" panose="020B0604020202020204" pitchFamily="34" charset="0"/>
              </a:rPr>
              <a:t> </a:t>
            </a:r>
          </a:p>
          <a:p>
            <a:r>
              <a:rPr lang="en-US" sz="1000" b="0" kern="1200" dirty="0">
                <a:solidFill>
                  <a:schemeClr val="tx1"/>
                </a:solidFill>
                <a:effectLst/>
                <a:latin typeface="Arial" panose="020B0604020202020204" pitchFamily="34" charset="0"/>
                <a:ea typeface="+mn-ea"/>
                <a:cs typeface="Arial" panose="020B0604020202020204" pitchFamily="34" charset="0"/>
              </a:rPr>
              <a:t>Having overall consistent assessment findings of library impact in these five areas—across a body of over 200 projects—is strong in part because of the variation. Each setting is unique; each library program and service differed in its design and implementation (as appropriate for that unique local context); students had many difference characteristics and backgrounds; there was a multiplicity of methods for investigating the library impact on students. </a:t>
            </a:r>
          </a:p>
          <a:p>
            <a:endParaRPr lang="en-US" sz="1000" b="0" kern="1200" dirty="0">
              <a:solidFill>
                <a:schemeClr val="tx1"/>
              </a:solidFill>
              <a:effectLst/>
              <a:latin typeface="Arial" panose="020B0604020202020204" pitchFamily="34" charset="0"/>
              <a:ea typeface="+mn-ea"/>
              <a:cs typeface="Arial" panose="020B0604020202020204" pitchFamily="34" charset="0"/>
            </a:endParaRPr>
          </a:p>
          <a:p>
            <a:r>
              <a:rPr lang="en-US" sz="1000" dirty="0">
                <a:latin typeface="Arial" panose="020B0604020202020204" pitchFamily="34" charset="0"/>
                <a:cs typeface="Arial" panose="020B0604020202020204" pitchFamily="34" charset="0"/>
              </a:rPr>
              <a:t>Association of College and Research Libraries. Academic Library Impact on Student Learning and Success: Findings from Assessment in Action Team Projects. Prepared by Karen Brown with contributions by Kara J. </a:t>
            </a:r>
            <a:r>
              <a:rPr lang="en-US" sz="1000" dirty="0" err="1">
                <a:latin typeface="Arial" panose="020B0604020202020204" pitchFamily="34" charset="0"/>
                <a:cs typeface="Arial" panose="020B0604020202020204" pitchFamily="34" charset="0"/>
              </a:rPr>
              <a:t>Malenfant</a:t>
            </a:r>
            <a:r>
              <a:rPr lang="en-US" sz="1000" dirty="0">
                <a:latin typeface="Arial" panose="020B0604020202020204" pitchFamily="34" charset="0"/>
                <a:cs typeface="Arial" panose="020B0604020202020204" pitchFamily="34" charset="0"/>
              </a:rPr>
              <a:t>. Chicago: Association of College and Research Libraries, 2017. </a:t>
            </a:r>
            <a:endParaRPr lang="en-US" sz="1000" b="0" kern="1200" dirty="0">
              <a:solidFill>
                <a:schemeClr val="tx1"/>
              </a:solidFill>
              <a:effectLst/>
              <a:latin typeface="Arial" panose="020B0604020202020204" pitchFamily="34" charset="0"/>
              <a:ea typeface="+mn-ea"/>
              <a:cs typeface="Arial" panose="020B0604020202020204" pitchFamily="34" charset="0"/>
            </a:endParaRPr>
          </a:p>
          <a:p>
            <a:endParaRPr lang="en-US" sz="10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Arial" panose="020B0604020202020204" pitchFamily="34" charset="0"/>
                <a:ea typeface="+mn-ea"/>
                <a:cs typeface="Arial" panose="020B0604020202020204" pitchFamily="34" charset="0"/>
              </a:rPr>
              <a:t>Image: </a:t>
            </a:r>
            <a:r>
              <a:rPr lang="en-US" sz="1000" b="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https://www.flickr.com/photos/felix-lange/26028182137/</a:t>
            </a:r>
            <a:r>
              <a:rPr lang="en-US" sz="1000" b="0" dirty="0">
                <a:solidFill>
                  <a:schemeClr val="tx1"/>
                </a:solidFill>
                <a:latin typeface="Arial" panose="020B0604020202020204" pitchFamily="34" charset="0"/>
                <a:cs typeface="Arial" panose="020B0604020202020204" pitchFamily="34" charset="0"/>
              </a:rPr>
              <a:t> by Felix Lange / </a:t>
            </a:r>
            <a:r>
              <a:rPr lang="en-US" sz="1000" b="0" i="0" kern="1200" dirty="0">
                <a:solidFill>
                  <a:schemeClr val="tx1"/>
                </a:solidFill>
                <a:effectLst/>
                <a:latin typeface="Arial" panose="020B0604020202020204" pitchFamily="34" charset="0"/>
                <a:ea typeface="+mn-ea"/>
                <a:cs typeface="Arial" panose="020B0604020202020204" pitchFamily="34" charset="0"/>
              </a:rPr>
              <a:t>CC BY-NC 2.0</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1750A1-88A0-4E3C-A147-4B5423E7FF43}" type="slidenum">
              <a:rPr lang="en-US" smtClean="0"/>
              <a:t>25</a:t>
            </a:fld>
            <a:endParaRPr lang="en-US"/>
          </a:p>
        </p:txBody>
      </p:sp>
    </p:spTree>
    <p:extLst>
      <p:ext uri="{BB962C8B-B14F-4D97-AF65-F5344CB8AC3E}">
        <p14:creationId xmlns:p14="http://schemas.microsoft.com/office/powerpoint/2010/main" val="2827388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7488" y="503238"/>
            <a:ext cx="4108450" cy="2311400"/>
          </a:xfrm>
        </p:spPr>
      </p:sp>
      <p:sp>
        <p:nvSpPr>
          <p:cNvPr id="3" name="Notes Placeholder 2"/>
          <p:cNvSpPr>
            <a:spLocks noGrp="1"/>
          </p:cNvSpPr>
          <p:nvPr>
            <p:ph type="body" idx="1"/>
          </p:nvPr>
        </p:nvSpPr>
        <p:spPr>
          <a:xfrm>
            <a:off x="274321" y="3251200"/>
            <a:ext cx="6423660" cy="57131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Arial" panose="020B0604020202020204" pitchFamily="34" charset="0"/>
                <a:ea typeface="+mn-ea"/>
                <a:cs typeface="Arial" panose="020B0604020202020204" pitchFamily="34" charset="0"/>
              </a:rPr>
              <a:t>Image: </a:t>
            </a:r>
            <a:r>
              <a:rPr lang="en-US" sz="1400" b="0" dirty="0">
                <a:latin typeface="Arial" panose="020B0604020202020204" pitchFamily="34" charset="0"/>
                <a:cs typeface="Arial" panose="020B0604020202020204" pitchFamily="34" charset="0"/>
                <a:hlinkClick r:id="rId3"/>
              </a:rPr>
              <a:t>https://www.flickr.com/photos/rinhello/5439213075/</a:t>
            </a:r>
            <a:r>
              <a:rPr lang="en-US" sz="1400" b="0" dirty="0">
                <a:latin typeface="Arial" panose="020B0604020202020204" pitchFamily="34" charset="0"/>
                <a:cs typeface="Arial" panose="020B0604020202020204" pitchFamily="34" charset="0"/>
              </a:rPr>
              <a:t> by Alessio </a:t>
            </a:r>
            <a:r>
              <a:rPr lang="en-US" sz="1400" b="0" dirty="0" err="1">
                <a:latin typeface="Arial" panose="020B0604020202020204" pitchFamily="34" charset="0"/>
                <a:cs typeface="Arial" panose="020B0604020202020204" pitchFamily="34" charset="0"/>
              </a:rPr>
              <a:t>MumboJombu</a:t>
            </a:r>
            <a:r>
              <a:rPr lang="en-US" sz="1400" b="0" dirty="0">
                <a:latin typeface="Arial" panose="020B0604020202020204" pitchFamily="34" charset="0"/>
                <a:cs typeface="Arial" panose="020B0604020202020204" pitchFamily="34" charset="0"/>
              </a:rPr>
              <a:t> / </a:t>
            </a:r>
            <a:r>
              <a:rPr lang="en-US" sz="1400" b="0" i="0" kern="1200" dirty="0">
                <a:solidFill>
                  <a:schemeClr val="tx1"/>
                </a:solidFill>
                <a:effectLst/>
                <a:latin typeface="Arial" panose="020B0604020202020204" pitchFamily="34" charset="0"/>
                <a:ea typeface="+mn-ea"/>
                <a:cs typeface="Arial" panose="020B0604020202020204" pitchFamily="34" charset="0"/>
              </a:rPr>
              <a:t>CC BY-ND 2.0</a:t>
            </a:r>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r>
              <a:rPr lang="en-US" sz="1400" dirty="0">
                <a:latin typeface="Arial" panose="020B0604020202020204" pitchFamily="34" charset="0"/>
                <a:cs typeface="Arial" panose="020B0604020202020204" pitchFamily="34" charset="0"/>
              </a:rPr>
              <a:t>“Our experience with a proactive chat model at John Carroll University showed us that</a:t>
            </a:r>
            <a:r>
              <a:rPr lang="en-US" sz="1400" baseline="0" dirty="0">
                <a:latin typeface="Arial" panose="020B0604020202020204" pitchFamily="34" charset="0"/>
                <a:cs typeface="Arial" panose="020B0604020202020204" pitchFamily="34" charset="0"/>
              </a:rPr>
              <a:t> there is indeed a ready-made market for our services right on our own library pages, and that our users will ask us questions when we approach them.” (Zhang and Mayer 2014, 205)</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Zhang, </a:t>
            </a:r>
            <a:r>
              <a:rPr lang="en-US" sz="1400" dirty="0" err="1">
                <a:latin typeface="Arial" panose="020B0604020202020204" pitchFamily="34" charset="0"/>
                <a:cs typeface="Arial" panose="020B0604020202020204" pitchFamily="34" charset="0"/>
              </a:rPr>
              <a:t>Jie</a:t>
            </a:r>
            <a:r>
              <a:rPr lang="en-US" sz="1400" dirty="0">
                <a:latin typeface="Arial" panose="020B0604020202020204" pitchFamily="34" charset="0"/>
                <a:cs typeface="Arial" panose="020B0604020202020204" pitchFamily="34" charset="0"/>
              </a:rPr>
              <a:t>, and Nevin Mayer. 2014. “Proactive Chat Reference:</a:t>
            </a:r>
            <a:r>
              <a:rPr lang="en-US" sz="1400" baseline="0" dirty="0">
                <a:latin typeface="Arial" panose="020B0604020202020204" pitchFamily="34" charset="0"/>
                <a:cs typeface="Arial" panose="020B0604020202020204" pitchFamily="34" charset="0"/>
              </a:rPr>
              <a:t> Getting in the Users’ Space.” </a:t>
            </a:r>
            <a:r>
              <a:rPr lang="en-US" sz="1400" i="1" baseline="0" dirty="0">
                <a:latin typeface="Arial" panose="020B0604020202020204" pitchFamily="34" charset="0"/>
                <a:cs typeface="Arial" panose="020B0604020202020204" pitchFamily="34" charset="0"/>
              </a:rPr>
              <a:t>College &amp; Research Libraries News </a:t>
            </a:r>
            <a:r>
              <a:rPr lang="en-US" sz="1400" baseline="0" dirty="0">
                <a:latin typeface="Arial" panose="020B0604020202020204" pitchFamily="34" charset="0"/>
                <a:cs typeface="Arial" panose="020B0604020202020204" pitchFamily="34" charset="0"/>
              </a:rPr>
              <a:t>75, no. 4: 202-205</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26</a:t>
            </a:fld>
            <a:endParaRPr lang="en-US"/>
          </a:p>
        </p:txBody>
      </p:sp>
    </p:spTree>
    <p:extLst>
      <p:ext uri="{BB962C8B-B14F-4D97-AF65-F5344CB8AC3E}">
        <p14:creationId xmlns:p14="http://schemas.microsoft.com/office/powerpoint/2010/main" val="3761498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kern="1200" dirty="0">
                <a:solidFill>
                  <a:schemeClr val="tx1"/>
                </a:solidFill>
                <a:effectLst/>
                <a:latin typeface="Arial" panose="020B0604020202020204" pitchFamily="34" charset="0"/>
                <a:ea typeface="+mn-ea"/>
                <a:cs typeface="Arial" panose="020B0604020202020204" pitchFamily="34" charset="0"/>
              </a:rPr>
              <a:t>Image: King County Library System.  "</a:t>
            </a:r>
            <a:r>
              <a:rPr lang="en-US" sz="1400" b="0" i="0" kern="1200" dirty="0" err="1">
                <a:solidFill>
                  <a:schemeClr val="tx1"/>
                </a:solidFill>
                <a:effectLst/>
                <a:latin typeface="Arial" panose="020B0604020202020204" pitchFamily="34" charset="0"/>
                <a:ea typeface="+mn-ea"/>
                <a:cs typeface="Arial" panose="020B0604020202020204" pitchFamily="34" charset="0"/>
              </a:rPr>
              <a:t>IdeaX</a:t>
            </a:r>
            <a:r>
              <a:rPr lang="en-US" sz="1400" b="0" i="0" kern="1200" dirty="0">
                <a:solidFill>
                  <a:schemeClr val="tx1"/>
                </a:solidFill>
                <a:effectLst/>
                <a:latin typeface="Arial" panose="020B0604020202020204" pitchFamily="34" charset="0"/>
                <a:ea typeface="+mn-ea"/>
                <a:cs typeface="Arial" panose="020B0604020202020204" pitchFamily="34" charset="0"/>
              </a:rPr>
              <a:t> Makerspace." https://kcls.org/makerspace/.</a:t>
            </a:r>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r>
              <a:rPr lang="en-US" sz="1400" b="0" dirty="0">
                <a:latin typeface="Arial" panose="020B0604020202020204" pitchFamily="34" charset="0"/>
                <a:cs typeface="Arial" panose="020B0604020202020204" pitchFamily="34" charset="0"/>
              </a:rPr>
              <a:t>Image: Chicago Public Library. “About </a:t>
            </a:r>
            <a:r>
              <a:rPr lang="en-US" sz="1400" b="0" dirty="0" err="1">
                <a:latin typeface="Arial" panose="020B0604020202020204" pitchFamily="34" charset="0"/>
                <a:cs typeface="Arial" panose="020B0604020202020204" pitchFamily="34" charset="0"/>
              </a:rPr>
              <a:t>YOUmedia</a:t>
            </a:r>
            <a:r>
              <a:rPr lang="en-US" sz="1400" b="0" dirty="0">
                <a:latin typeface="Arial" panose="020B0604020202020204" pitchFamily="34" charset="0"/>
                <a:cs typeface="Arial" panose="020B0604020202020204" pitchFamily="34" charset="0"/>
              </a:rPr>
              <a:t>” https://www.chipublib.org/youmedia-teens/</a:t>
            </a:r>
          </a:p>
          <a:p>
            <a:endParaRPr lang="en-US" sz="1400" b="0" dirty="0">
              <a:latin typeface="Arial" panose="020B0604020202020204" pitchFamily="34" charset="0"/>
              <a:cs typeface="Arial" panose="020B0604020202020204" pitchFamily="34" charset="0"/>
            </a:endParaRPr>
          </a:p>
          <a:p>
            <a:r>
              <a:rPr lang="en-US" sz="1400" b="0" dirty="0">
                <a:latin typeface="Arial" panose="020B0604020202020204" pitchFamily="34" charset="0"/>
                <a:cs typeface="Arial" panose="020B0604020202020204" pitchFamily="34" charset="0"/>
              </a:rPr>
              <a:t>Image: NC State University Library. “Mobile Scavenger Hunt” </a:t>
            </a:r>
            <a:r>
              <a:rPr lang="en-US" sz="1400" b="0" dirty="0">
                <a:latin typeface="Arial" panose="020B0604020202020204" pitchFamily="34" charset="0"/>
                <a:cs typeface="Arial" panose="020B0604020202020204" pitchFamily="34" charset="0"/>
                <a:hlinkClick r:id="rId3"/>
              </a:rPr>
              <a:t>https://www.lib.ncsu.edu/projects/mobile-scavenger-hunt</a:t>
            </a:r>
            <a:endParaRPr lang="en-US" sz="1400" b="0" dirty="0">
              <a:latin typeface="Arial" panose="020B0604020202020204" pitchFamily="34" charset="0"/>
              <a:cs typeface="Arial" panose="020B0604020202020204" pitchFamily="34" charset="0"/>
            </a:endParaRPr>
          </a:p>
          <a:p>
            <a:endParaRPr lang="en-US" sz="14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Image: </a:t>
            </a:r>
            <a:r>
              <a:rPr lang="en-US" sz="1400" b="0" dirty="0">
                <a:latin typeface="Arial" panose="020B0604020202020204" pitchFamily="34" charset="0"/>
                <a:cs typeface="Arial" panose="020B0604020202020204" pitchFamily="34" charset="0"/>
                <a:hlinkClick r:id="rId4"/>
              </a:rPr>
              <a:t>https://www.flickr.com/photos/karmor/16450327942/</a:t>
            </a:r>
            <a:r>
              <a:rPr lang="en-US" sz="1400" b="0" dirty="0">
                <a:latin typeface="Arial" panose="020B0604020202020204" pitchFamily="34" charset="0"/>
                <a:cs typeface="Arial" panose="020B0604020202020204" pitchFamily="34" charset="0"/>
              </a:rPr>
              <a:t> by John </a:t>
            </a:r>
            <a:r>
              <a:rPr lang="en-US" sz="1400" b="0" dirty="0" err="1">
                <a:latin typeface="Arial" panose="020B0604020202020204" pitchFamily="34" charset="0"/>
                <a:cs typeface="Arial" panose="020B0604020202020204" pitchFamily="34" charset="0"/>
              </a:rPr>
              <a:t>Karwoski</a:t>
            </a:r>
            <a:r>
              <a:rPr lang="en-US" sz="1400" b="0" dirty="0">
                <a:latin typeface="Arial" panose="020B0604020202020204" pitchFamily="34" charset="0"/>
                <a:cs typeface="Arial" panose="020B0604020202020204" pitchFamily="34" charset="0"/>
              </a:rPr>
              <a:t> / </a:t>
            </a:r>
            <a:r>
              <a:rPr lang="en-US" sz="1400" b="0" i="0" kern="1200" dirty="0">
                <a:solidFill>
                  <a:schemeClr val="tx1"/>
                </a:solidFill>
                <a:effectLst/>
                <a:latin typeface="Arial" panose="020B0604020202020204" pitchFamily="34" charset="0"/>
                <a:ea typeface="+mn-ea"/>
                <a:cs typeface="Arial" panose="020B0604020202020204" pitchFamily="34" charset="0"/>
              </a:rPr>
              <a:t>CC BY-NC-ND 2.0</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1750A1-88A0-4E3C-A147-4B5423E7FF43}" type="slidenum">
              <a:rPr lang="en-US" smtClean="0"/>
              <a:t>27</a:t>
            </a:fld>
            <a:endParaRPr lang="en-US"/>
          </a:p>
        </p:txBody>
      </p:sp>
    </p:spTree>
    <p:extLst>
      <p:ext uri="{BB962C8B-B14F-4D97-AF65-F5344CB8AC3E}">
        <p14:creationId xmlns:p14="http://schemas.microsoft.com/office/powerpoint/2010/main" val="1758826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latin typeface="Arial" panose="020B0604020202020204" pitchFamily="34" charset="0"/>
                <a:cs typeface="Arial" panose="020B0604020202020204" pitchFamily="34" charset="0"/>
              </a:rPr>
              <a:t>Image: Lawrence University. “Library Events.” https://www.lawrence.edu/library/about/events.  </a:t>
            </a:r>
          </a:p>
          <a:p>
            <a:endParaRPr lang="en-US" sz="1400" b="0" dirty="0">
              <a:latin typeface="Arial" panose="020B0604020202020204" pitchFamily="34" charset="0"/>
              <a:cs typeface="Arial" panose="020B0604020202020204" pitchFamily="34" charset="0"/>
            </a:endParaRPr>
          </a:p>
          <a:p>
            <a:r>
              <a:rPr lang="en-US" sz="1400" b="0" dirty="0">
                <a:latin typeface="Arial" panose="020B0604020202020204" pitchFamily="34" charset="0"/>
                <a:cs typeface="Arial" panose="020B0604020202020204" pitchFamily="34" charset="0"/>
              </a:rPr>
              <a:t>Image: University of Minnesota. “Managing Stress on the Road to Finals Week.” https://twin-cities.umn.edu/managing-stress-road-finals-week.</a:t>
            </a:r>
          </a:p>
          <a:p>
            <a:endParaRPr lang="en-US" sz="14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Image: </a:t>
            </a:r>
            <a:r>
              <a:rPr lang="en-US" sz="1400" b="0" dirty="0">
                <a:latin typeface="Arial" panose="020B0604020202020204" pitchFamily="34" charset="0"/>
                <a:cs typeface="Arial" panose="020B0604020202020204" pitchFamily="34" charset="0"/>
                <a:hlinkClick r:id="rId3"/>
              </a:rPr>
              <a:t>https://www.flickr.com/photos/pamontgo/24475306709/</a:t>
            </a:r>
            <a:r>
              <a:rPr lang="en-US" sz="1400" b="0" dirty="0">
                <a:latin typeface="Arial" panose="020B0604020202020204" pitchFamily="34" charset="0"/>
                <a:cs typeface="Arial" panose="020B0604020202020204" pitchFamily="34" charset="0"/>
              </a:rPr>
              <a:t> by Andy Montgomery / </a:t>
            </a:r>
            <a:r>
              <a:rPr lang="en-US" sz="1400" b="0" i="0" kern="1200" dirty="0">
                <a:solidFill>
                  <a:schemeClr val="tx1"/>
                </a:solidFill>
                <a:effectLst/>
                <a:latin typeface="Arial" panose="020B0604020202020204" pitchFamily="34" charset="0"/>
                <a:ea typeface="+mn-ea"/>
                <a:cs typeface="Arial" panose="020B0604020202020204" pitchFamily="34" charset="0"/>
              </a:rPr>
              <a:t>CC BY-SA 2.0</a:t>
            </a:r>
          </a:p>
          <a:p>
            <a:endParaRPr lang="en-US" dirty="0"/>
          </a:p>
        </p:txBody>
      </p:sp>
      <p:sp>
        <p:nvSpPr>
          <p:cNvPr id="4" name="Slide Number Placeholder 3"/>
          <p:cNvSpPr>
            <a:spLocks noGrp="1"/>
          </p:cNvSpPr>
          <p:nvPr>
            <p:ph type="sldNum" sz="quarter" idx="5"/>
          </p:nvPr>
        </p:nvSpPr>
        <p:spPr/>
        <p:txBody>
          <a:bodyPr/>
          <a:lstStyle/>
          <a:p>
            <a:fld id="{D41750A1-88A0-4E3C-A147-4B5423E7FF43}" type="slidenum">
              <a:rPr lang="en-US" smtClean="0"/>
              <a:t>28</a:t>
            </a:fld>
            <a:endParaRPr lang="en-US"/>
          </a:p>
        </p:txBody>
      </p:sp>
    </p:spTree>
    <p:extLst>
      <p:ext uri="{BB962C8B-B14F-4D97-AF65-F5344CB8AC3E}">
        <p14:creationId xmlns:p14="http://schemas.microsoft.com/office/powerpoint/2010/main" val="2879510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7350"/>
            <a:ext cx="5486400" cy="3086100"/>
          </a:xfrm>
        </p:spPr>
      </p:sp>
      <p:sp>
        <p:nvSpPr>
          <p:cNvPr id="3" name="Notes Placeholder 2"/>
          <p:cNvSpPr>
            <a:spLocks noGrp="1"/>
          </p:cNvSpPr>
          <p:nvPr>
            <p:ph type="body" idx="1"/>
          </p:nvPr>
        </p:nvSpPr>
        <p:spPr>
          <a:xfrm>
            <a:off x="293511" y="3657600"/>
            <a:ext cx="6321778" cy="5181600"/>
          </a:xfrm>
        </p:spPr>
        <p:txBody>
          <a:bodyPr/>
          <a:lstStyle/>
          <a:p>
            <a:r>
              <a:rPr lang="en-US" dirty="0">
                <a:latin typeface="Arial" panose="020B0604020202020204" pitchFamily="34" charset="0"/>
                <a:cs typeface="Arial" panose="020B0604020202020204" pitchFamily="34" charset="0"/>
              </a:rPr>
              <a:t>Image: </a:t>
            </a:r>
            <a:r>
              <a:rPr lang="en-US" dirty="0">
                <a:latin typeface="Arial" panose="020B0604020202020204" pitchFamily="34" charset="0"/>
                <a:cs typeface="Arial" panose="020B0604020202020204" pitchFamily="34" charset="0"/>
                <a:hlinkClick r:id="rId3"/>
              </a:rPr>
              <a:t>https://www.flickr.com/photos/lichtc/4252173556/</a:t>
            </a:r>
            <a:r>
              <a:rPr lang="en-US" dirty="0">
                <a:latin typeface="Arial" panose="020B0604020202020204" pitchFamily="34" charset="0"/>
                <a:cs typeface="Arial" panose="020B0604020202020204" pitchFamily="34" charset="0"/>
              </a:rPr>
              <a:t> by kegger / CC BY-NC-ND 2.0</a:t>
            </a:r>
          </a:p>
          <a:p>
            <a:endParaRPr lang="en-US" dirty="0">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The shift towards Google Scholar from 2015 to 2018 has primarily been driven by scientists and social scientists (see Figure 3). In the 2018 survey, 33% of scientists reported starting with Google Scholar compared to 23% in 2015. Conversely, scientists have considerably decreased their use of specific scholarly databases, though this does remain as the most frequent starting point for discovery; approximately 47% of scientists indicated specific scholarly databases as their starting point in 2015 compared to 33% in the current survey cycle. Likewise, in 2015, 26% of social scientists reported using Google Scholar as their starting point compared to 33% in 2018; 37% reported starting with a specific scholarly database in 2015 compared to 27% in 2018. Shifts in behavior of this magnitude were not observed for humanists and medical faculty.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kern="1200" dirty="0" err="1">
                <a:solidFill>
                  <a:schemeClr val="tx1"/>
                </a:solidFill>
                <a:effectLst/>
                <a:latin typeface="Arial" panose="020B0604020202020204" pitchFamily="34" charset="0"/>
                <a:cs typeface="Arial" panose="020B0604020202020204" pitchFamily="34" charset="0"/>
              </a:rPr>
              <a:t>Blankstein</a:t>
            </a:r>
            <a:r>
              <a:rPr lang="en-US" b="0" i="0" kern="1200" dirty="0">
                <a:solidFill>
                  <a:schemeClr val="tx1"/>
                </a:solidFill>
                <a:effectLst/>
                <a:latin typeface="Arial" panose="020B0604020202020204" pitchFamily="34" charset="0"/>
                <a:cs typeface="Arial" panose="020B0604020202020204" pitchFamily="34" charset="0"/>
              </a:rPr>
              <a:t>, Melissa and Christine Wolff-Eisenberg. "Ithaka S+R US Faculty Survey 2018." </a:t>
            </a:r>
            <a:r>
              <a:rPr lang="en-US" b="0" i="1" kern="1200" dirty="0">
                <a:solidFill>
                  <a:schemeClr val="tx1"/>
                </a:solidFill>
                <a:effectLst/>
                <a:latin typeface="Arial" panose="020B0604020202020204" pitchFamily="34" charset="0"/>
                <a:cs typeface="Arial" panose="020B0604020202020204" pitchFamily="34" charset="0"/>
              </a:rPr>
              <a:t>Ithaka S+R</a:t>
            </a:r>
            <a:r>
              <a:rPr lang="en-US" b="0" i="0" kern="1200" dirty="0">
                <a:solidFill>
                  <a:schemeClr val="tx1"/>
                </a:solidFill>
                <a:effectLst/>
                <a:latin typeface="Arial" panose="020B0604020202020204" pitchFamily="34" charset="0"/>
                <a:cs typeface="Arial" panose="020B0604020202020204" pitchFamily="34" charset="0"/>
              </a:rPr>
              <a:t>, April 12, 2019, 9. Accessed July 11, 2019. https://doi.org/10.18665/sr.311199.</a:t>
            </a:r>
          </a:p>
          <a:p>
            <a:endParaRPr lang="en-US"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 Discovery starting points are shifting towards Google Scholar and other general search engines. While specific scholarly databases remain the most frequent starting point for research, faculty are increasingly beginning their exploration of scholarly literature with Google Scholar and other general-purpose search engines.</a:t>
            </a:r>
            <a:endParaRPr lang="en-US"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kern="1200" dirty="0" err="1">
                <a:solidFill>
                  <a:schemeClr val="tx1"/>
                </a:solidFill>
                <a:effectLst/>
                <a:latin typeface="Arial" panose="020B0604020202020204" pitchFamily="34" charset="0"/>
                <a:cs typeface="Arial" panose="020B0604020202020204" pitchFamily="34" charset="0"/>
              </a:rPr>
              <a:t>Blankstein</a:t>
            </a:r>
            <a:r>
              <a:rPr lang="en-US" b="0" i="0" kern="1200" dirty="0">
                <a:solidFill>
                  <a:schemeClr val="tx1"/>
                </a:solidFill>
                <a:effectLst/>
                <a:latin typeface="Arial" panose="020B0604020202020204" pitchFamily="34" charset="0"/>
                <a:cs typeface="Arial" panose="020B0604020202020204" pitchFamily="34" charset="0"/>
              </a:rPr>
              <a:t>, Melissa and Christine Wolff-Eisenberg. "Ithaka S+R US Faculty Survey 2018." </a:t>
            </a:r>
            <a:r>
              <a:rPr lang="en-US" b="0" i="1" kern="1200" dirty="0">
                <a:solidFill>
                  <a:schemeClr val="tx1"/>
                </a:solidFill>
                <a:effectLst/>
                <a:latin typeface="Arial" panose="020B0604020202020204" pitchFamily="34" charset="0"/>
                <a:cs typeface="Arial" panose="020B0604020202020204" pitchFamily="34" charset="0"/>
              </a:rPr>
              <a:t>Ithaka S+R</a:t>
            </a:r>
            <a:r>
              <a:rPr lang="en-US" b="0" i="0" kern="1200" dirty="0">
                <a:solidFill>
                  <a:schemeClr val="tx1"/>
                </a:solidFill>
                <a:effectLst/>
                <a:latin typeface="Arial" panose="020B0604020202020204" pitchFamily="34" charset="0"/>
                <a:cs typeface="Arial" panose="020B0604020202020204" pitchFamily="34" charset="0"/>
              </a:rPr>
              <a:t>, April 12, 2019, 4. Accessed July 11, 2019. https://doi.org/10.18665/sr.311199.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1750A1-88A0-4E3C-A147-4B5423E7FF43}" type="slidenum">
              <a:rPr lang="en-US" smtClean="0"/>
              <a:t>29</a:t>
            </a:fld>
            <a:endParaRPr lang="en-US"/>
          </a:p>
        </p:txBody>
      </p:sp>
    </p:spTree>
    <p:extLst>
      <p:ext uri="{BB962C8B-B14F-4D97-AF65-F5344CB8AC3E}">
        <p14:creationId xmlns:p14="http://schemas.microsoft.com/office/powerpoint/2010/main" val="94189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272997" y="4174958"/>
            <a:ext cx="6343932" cy="4549347"/>
          </a:xfrm>
        </p:spPr>
        <p:txBody>
          <a:bodyPr/>
          <a:lstStyle/>
          <a:p>
            <a:pPr marL="0" marR="0" lvl="0" indent="0" algn="l" defTabSz="932871"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Image: </a:t>
            </a:r>
            <a:r>
              <a:rPr lang="en-US" b="0" dirty="0">
                <a:latin typeface="Arial" panose="020B0604020202020204" pitchFamily="34" charset="0"/>
                <a:cs typeface="Arial" panose="020B0604020202020204" pitchFamily="34" charset="0"/>
                <a:hlinkClick r:id="rId3"/>
              </a:rPr>
              <a:t>https://www.flickr.com/photos/cocca/5298761720/</a:t>
            </a:r>
            <a:r>
              <a:rPr lang="en-US" b="0" dirty="0">
                <a:latin typeface="Arial" panose="020B0604020202020204" pitchFamily="34" charset="0"/>
                <a:cs typeface="Arial" panose="020B0604020202020204" pitchFamily="34" charset="0"/>
              </a:rPr>
              <a:t> by Nigel Wilson / </a:t>
            </a:r>
            <a:r>
              <a:rPr lang="en-US" b="0" i="0" kern="1200" dirty="0">
                <a:solidFill>
                  <a:schemeClr val="tx1"/>
                </a:solidFill>
                <a:effectLst/>
                <a:latin typeface="Arial" panose="020B0604020202020204" pitchFamily="34" charset="0"/>
                <a:ea typeface="+mn-ea"/>
                <a:cs typeface="Arial" panose="020B0604020202020204" pitchFamily="34" charset="0"/>
              </a:rPr>
              <a:t>CC BY-ND 2.0</a:t>
            </a:r>
          </a:p>
          <a:p>
            <a:pPr defTabSz="932871">
              <a:defRP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Participants mentioned that they often value human sources because they mistrust information published online. Per participant UOCG3: “Regarding health affairs, I usually don’t search on Internet because… you have a pain on a finger and then you end up [thinking] you have bubonic plague…is not reliable…improbable things become sure. For this affair, I would use personal contacts.”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White, David S., and Lynn </a:t>
            </a:r>
            <a:r>
              <a:rPr lang="en-US" dirty="0" err="1">
                <a:latin typeface="Arial" panose="020B0604020202020204" pitchFamily="34" charset="0"/>
                <a:cs typeface="Arial" panose="020B0604020202020204" pitchFamily="34" charset="0"/>
              </a:rPr>
              <a:t>Silipigni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Connaway</a:t>
            </a:r>
            <a:r>
              <a:rPr lang="en-US" dirty="0">
                <a:latin typeface="Arial" panose="020B0604020202020204" pitchFamily="34" charset="0"/>
                <a:cs typeface="Arial" panose="020B0604020202020204" pitchFamily="34" charset="0"/>
              </a:rPr>
              <a:t>. 2011-2014. </a:t>
            </a:r>
            <a:r>
              <a:rPr lang="en-US" i="1" dirty="0">
                <a:latin typeface="Arial" panose="020B0604020202020204" pitchFamily="34" charset="0"/>
                <a:cs typeface="Arial" panose="020B0604020202020204" pitchFamily="34" charset="0"/>
              </a:rPr>
              <a:t>Digital Visitors and Residents: What Motivates Engagement with the Digital Information Environment.</a:t>
            </a:r>
            <a:r>
              <a:rPr lang="en-US" dirty="0">
                <a:latin typeface="Arial" panose="020B0604020202020204" pitchFamily="34" charset="0"/>
                <a:cs typeface="Arial" panose="020B0604020202020204" pitchFamily="34" charset="0"/>
              </a:rPr>
              <a:t> Funded by JISC, OCLC, and Oxford University. </a:t>
            </a:r>
            <a:r>
              <a:rPr lang="en-US" u="sng" dirty="0">
                <a:latin typeface="Arial" panose="020B0604020202020204" pitchFamily="34" charset="0"/>
                <a:cs typeface="Arial" panose="020B0604020202020204" pitchFamily="34" charset="0"/>
                <a:hlinkClick r:id="rId4"/>
              </a:rPr>
              <a:t>http://www.oclc.org/research/activities/vandr.html</a:t>
            </a:r>
            <a:r>
              <a:rPr lang="en-US" u="sng"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cs typeface="Arial" panose="020B0604020202020204" pitchFamily="34" charset="0"/>
            </a:endParaRPr>
          </a:p>
          <a:p>
            <a:pPr rtl="0" fontAlgn="base"/>
            <a:r>
              <a:rPr lang="en-US" b="0" i="0" kern="1200" dirty="0">
                <a:solidFill>
                  <a:schemeClr val="tx1"/>
                </a:solidFill>
                <a:effectLst/>
                <a:latin typeface="Arial" panose="020B0604020202020204" pitchFamily="34" charset="0"/>
                <a:ea typeface="+mn-ea"/>
                <a:cs typeface="Arial" panose="020B0604020202020204" pitchFamily="34" charset="0"/>
              </a:rPr>
              <a:t>S2 04:45 </a:t>
            </a:r>
            <a:endParaRPr lang="en-US" b="0" i="0" dirty="0">
              <a:effectLst/>
              <a:latin typeface="Arial" panose="020B0604020202020204" pitchFamily="34" charset="0"/>
              <a:cs typeface="Arial" panose="020B0604020202020204" pitchFamily="34" charset="0"/>
            </a:endParaRPr>
          </a:p>
          <a:p>
            <a:pPr rtl="0" fontAlgn="base"/>
            <a:r>
              <a:rPr lang="en-US" b="0" i="0" kern="1200" dirty="0">
                <a:solidFill>
                  <a:schemeClr val="tx1"/>
                </a:solidFill>
                <a:effectLst/>
                <a:latin typeface="Arial" panose="020B0604020202020204" pitchFamily="34" charset="0"/>
                <a:ea typeface="+mn-ea"/>
                <a:cs typeface="Arial" panose="020B0604020202020204" pitchFamily="34" charset="0"/>
              </a:rPr>
              <a:t>Probably a laptop is the bare minimum I'm going to need because, for the most part, at this point in my life, I need Internet access in some fashion. Although later on, a phone's probably going to replace that because you need that for a job. </a:t>
            </a:r>
            <a:endParaRPr lang="en-US" u="sng" dirty="0">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ea typeface="+mn-ea"/>
                <a:cs typeface="Arial" panose="020B0604020202020204" pitchFamily="34" charset="0"/>
              </a:rPr>
              <a:t>Buhler, Amy G., Tara T. Cataldo, Ixchel M. Faniel, Lynn Silipigni Connaway, Joyce K. Valenza, Randy Graff, Rachael Elrod, Samuel Putnam, Christopher Cyr, Christine Towler, Erin M. Hood, Robin Fowler, Brittany Brannon, Kailey Langer, and Shakiyl Kirlew. </a:t>
            </a:r>
            <a:r>
              <a:rPr lang="en-US" b="0" i="1" kern="1200" dirty="0">
                <a:solidFill>
                  <a:schemeClr val="tx1"/>
                </a:solidFill>
                <a:effectLst/>
                <a:latin typeface="Arial" panose="020B0604020202020204" pitchFamily="34" charset="0"/>
                <a:ea typeface="+mn-ea"/>
                <a:cs typeface="Arial" panose="020B0604020202020204" pitchFamily="34" charset="0"/>
              </a:rPr>
              <a:t>Researching Students’ Information Choices: Determining Identity and Judging Credibility in Digital Spaces. </a:t>
            </a:r>
            <a:r>
              <a:rPr lang="en-US" b="0" i="0" kern="1200" dirty="0">
                <a:solidFill>
                  <a:schemeClr val="tx1"/>
                </a:solidFill>
                <a:effectLst/>
                <a:latin typeface="Arial" panose="020B0604020202020204" pitchFamily="34" charset="0"/>
                <a:ea typeface="+mn-ea"/>
                <a:cs typeface="Arial" panose="020B0604020202020204" pitchFamily="34" charset="0"/>
              </a:rPr>
              <a:t>2015-2018. IMLS Grant Project LG-81-15-0155. http://guides.uflib.ufl.edu/RSIC.</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3</a:t>
            </a:fld>
            <a:endParaRPr lang="en-US"/>
          </a:p>
        </p:txBody>
      </p:sp>
    </p:spTree>
    <p:extLst>
      <p:ext uri="{BB962C8B-B14F-4D97-AF65-F5344CB8AC3E}">
        <p14:creationId xmlns:p14="http://schemas.microsoft.com/office/powerpoint/2010/main" val="346063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93750"/>
            <a:ext cx="5486400" cy="3086100"/>
          </a:xfrm>
        </p:spPr>
      </p:sp>
      <p:sp>
        <p:nvSpPr>
          <p:cNvPr id="3" name="Notes Placeholder 2"/>
          <p:cNvSpPr>
            <a:spLocks noGrp="1"/>
          </p:cNvSpPr>
          <p:nvPr>
            <p:ph type="body" idx="1"/>
          </p:nvPr>
        </p:nvSpPr>
        <p:spPr>
          <a:xfrm>
            <a:off x="259643" y="4400550"/>
            <a:ext cx="6152445"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Image: </a:t>
            </a:r>
            <a:r>
              <a:rPr lang="en-US" sz="1400" b="0" dirty="0">
                <a:latin typeface="Arial" panose="020B0604020202020204" pitchFamily="34" charset="0"/>
                <a:cs typeface="Arial" panose="020B0604020202020204" pitchFamily="34" charset="0"/>
                <a:hlinkClick r:id="rId3"/>
              </a:rPr>
              <a:t>https://www.flickr.com/photos/91954855@N05/9129298151/</a:t>
            </a:r>
            <a:r>
              <a:rPr lang="en-US" sz="1400" b="0" dirty="0">
                <a:latin typeface="Arial" panose="020B0604020202020204" pitchFamily="34" charset="0"/>
                <a:cs typeface="Arial" panose="020B0604020202020204" pitchFamily="34" charset="0"/>
              </a:rPr>
              <a:t> by Mike Hewitt / </a:t>
            </a:r>
            <a:r>
              <a:rPr lang="en-US" sz="1400" b="0" i="0" kern="1200" dirty="0">
                <a:solidFill>
                  <a:schemeClr val="tx1"/>
                </a:solidFill>
                <a:effectLst/>
                <a:latin typeface="Arial" panose="020B0604020202020204" pitchFamily="34" charset="0"/>
                <a:ea typeface="+mn-ea"/>
                <a:cs typeface="Arial" panose="020B0604020202020204" pitchFamily="34" charset="0"/>
              </a:rPr>
              <a:t>CC BY-NC-ND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students are completely unaware of the resources that the university</a:t>
            </a:r>
          </a:p>
          <a:p>
            <a:r>
              <a:rPr lang="en-US" sz="1400" dirty="0">
                <a:latin typeface="Arial" panose="020B0604020202020204" pitchFamily="34" charset="0"/>
                <a:cs typeface="Arial" panose="020B0604020202020204" pitchFamily="34" charset="0"/>
              </a:rPr>
              <a:t>has in repositories, databases, etc. on their subjects. Most of the</a:t>
            </a:r>
          </a:p>
          <a:p>
            <a:r>
              <a:rPr lang="en-US" sz="1400" dirty="0">
                <a:latin typeface="Arial" panose="020B0604020202020204" pitchFamily="34" charset="0"/>
                <a:cs typeface="Arial" panose="020B0604020202020204" pitchFamily="34" charset="0"/>
              </a:rPr>
              <a:t>interviewees do not know the possibility of consulting books in full text,</a:t>
            </a:r>
          </a:p>
          <a:p>
            <a:r>
              <a:rPr lang="en-US" sz="1400" dirty="0">
                <a:latin typeface="Arial" panose="020B0604020202020204" pitchFamily="34" charset="0"/>
                <a:cs typeface="Arial" panose="020B0604020202020204" pitchFamily="34" charset="0"/>
              </a:rPr>
              <a:t>being able to develop bibliographies or access remotely the funds using</a:t>
            </a:r>
          </a:p>
          <a:p>
            <a:r>
              <a:rPr lang="en-US" sz="1400" dirty="0">
                <a:latin typeface="Arial" panose="020B0604020202020204" pitchFamily="34" charset="0"/>
                <a:cs typeface="Arial" panose="020B0604020202020204" pitchFamily="34" charset="0"/>
              </a:rPr>
              <a:t>virtual contexts of the campus of its university. Although some of them</a:t>
            </a:r>
          </a:p>
          <a:p>
            <a:r>
              <a:rPr lang="en-US" sz="1400" dirty="0">
                <a:latin typeface="Arial" panose="020B0604020202020204" pitchFamily="34" charset="0"/>
                <a:cs typeface="Arial" panose="020B0604020202020204" pitchFamily="34" charset="0"/>
              </a:rPr>
              <a:t>know how to use specialized databases, they often turn to general search</a:t>
            </a:r>
          </a:p>
          <a:p>
            <a:r>
              <a:rPr lang="en-US" sz="1400" dirty="0">
                <a:latin typeface="Arial" panose="020B0604020202020204" pitchFamily="34" charset="0"/>
                <a:cs typeface="Arial" panose="020B0604020202020204" pitchFamily="34" charset="0"/>
              </a:rPr>
              <a:t>engines because ‘it's faster and I know I'll find it quicker.’ If the university</a:t>
            </a:r>
          </a:p>
          <a:p>
            <a:r>
              <a:rPr lang="en-US" sz="1400" dirty="0">
                <a:latin typeface="Arial" panose="020B0604020202020204" pitchFamily="34" charset="0"/>
                <a:cs typeface="Arial" panose="020B0604020202020204" pitchFamily="34" charset="0"/>
              </a:rPr>
              <a:t>has not had a particular resource, they do not hesitate to find another way</a:t>
            </a:r>
          </a:p>
          <a:p>
            <a:r>
              <a:rPr lang="en-US" sz="1400" dirty="0">
                <a:latin typeface="Arial" panose="020B0604020202020204" pitchFamily="34" charset="0"/>
                <a:cs typeface="Arial" panose="020B0604020202020204" pitchFamily="34" charset="0"/>
              </a:rPr>
              <a:t>to get it.”</a:t>
            </a:r>
          </a:p>
          <a:p>
            <a:r>
              <a:rPr lang="en-US" sz="1400" dirty="0">
                <a:latin typeface="Arial" panose="020B0604020202020204" pitchFamily="34" charset="0"/>
                <a:cs typeface="Arial" panose="020B0604020202020204" pitchFamily="34" charset="0"/>
              </a:rPr>
              <a:t>V&amp;R Project Team member</a:t>
            </a:r>
          </a:p>
          <a:p>
            <a:r>
              <a:rPr lang="en-US" sz="1400" dirty="0">
                <a:latin typeface="Arial" panose="020B0604020202020204" pitchFamily="34" charset="0"/>
                <a:cs typeface="Arial" panose="020B0604020202020204" pitchFamily="34" charset="0"/>
              </a:rPr>
              <a:t>UC3M (Universidad Carlos III de Madrid) </a:t>
            </a:r>
          </a:p>
        </p:txBody>
      </p:sp>
      <p:sp>
        <p:nvSpPr>
          <p:cNvPr id="4" name="Slide Number Placeholder 3"/>
          <p:cNvSpPr>
            <a:spLocks noGrp="1"/>
          </p:cNvSpPr>
          <p:nvPr>
            <p:ph type="sldNum" sz="quarter" idx="5"/>
          </p:nvPr>
        </p:nvSpPr>
        <p:spPr/>
        <p:txBody>
          <a:bodyPr/>
          <a:lstStyle/>
          <a:p>
            <a:fld id="{D41750A1-88A0-4E3C-A147-4B5423E7FF43}" type="slidenum">
              <a:rPr lang="en-US" smtClean="0"/>
              <a:t>30</a:t>
            </a:fld>
            <a:endParaRPr lang="en-US"/>
          </a:p>
        </p:txBody>
      </p:sp>
    </p:spTree>
    <p:extLst>
      <p:ext uri="{BB962C8B-B14F-4D97-AF65-F5344CB8AC3E}">
        <p14:creationId xmlns:p14="http://schemas.microsoft.com/office/powerpoint/2010/main" val="1803807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9956" y="4400550"/>
            <a:ext cx="5822244"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hlinkClick r:id="rId3"/>
              </a:rPr>
              <a:t>Image: https://www.flickr.com/photos/pedrosz/34930231294/</a:t>
            </a:r>
            <a:r>
              <a:rPr lang="en-US" sz="1400" b="0" dirty="0">
                <a:latin typeface="Arial" panose="020B0604020202020204" pitchFamily="34" charset="0"/>
                <a:cs typeface="Arial" panose="020B0604020202020204" pitchFamily="34" charset="0"/>
              </a:rPr>
              <a:t> by Pedro </a:t>
            </a:r>
            <a:r>
              <a:rPr lang="en-US" sz="1400" b="0" dirty="0" err="1">
                <a:latin typeface="Arial" panose="020B0604020202020204" pitchFamily="34" charset="0"/>
                <a:cs typeface="Arial" panose="020B0604020202020204" pitchFamily="34" charset="0"/>
              </a:rPr>
              <a:t>Szekely</a:t>
            </a:r>
            <a:r>
              <a:rPr lang="en-US" sz="1400" b="0" dirty="0">
                <a:latin typeface="Arial" panose="020B0604020202020204" pitchFamily="34" charset="0"/>
                <a:cs typeface="Arial" panose="020B0604020202020204" pitchFamily="34" charset="0"/>
              </a:rPr>
              <a:t> / </a:t>
            </a:r>
            <a:r>
              <a:rPr lang="en-US" sz="1400" b="0" i="0" kern="1200" dirty="0">
                <a:solidFill>
                  <a:schemeClr val="tx1"/>
                </a:solidFill>
                <a:effectLst/>
                <a:latin typeface="Arial" panose="020B0604020202020204" pitchFamily="34" charset="0"/>
                <a:ea typeface="+mn-ea"/>
                <a:cs typeface="Arial" panose="020B0604020202020204" pitchFamily="34" charset="0"/>
              </a:rPr>
              <a:t>CC BY-SA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While faculty are increasingly interested in an open access publication model, traditional scholarly incentives continue to motivate their decision-making. Approximately two-thirds of respondents in this survey cycle indicated they would be happy to see the traditional subscription-based publication model replaced entirely by an open access system, which represents a greater share of respondents compared to the previous survey cycle. However, only four in ten faculty indicate open access characteristics of journals as highly influential in publication decisions.</a:t>
            </a:r>
            <a:endParaRPr lang="en-US" sz="14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err="1">
                <a:solidFill>
                  <a:schemeClr val="tx1"/>
                </a:solidFill>
                <a:effectLst/>
                <a:latin typeface="Arial" panose="020B0604020202020204" pitchFamily="34" charset="0"/>
                <a:ea typeface="+mn-ea"/>
                <a:cs typeface="Arial" panose="020B0604020202020204" pitchFamily="34" charset="0"/>
              </a:rPr>
              <a:t>Blankstein</a:t>
            </a:r>
            <a:r>
              <a:rPr lang="en-US" sz="1400" b="0" i="0" kern="1200" dirty="0">
                <a:solidFill>
                  <a:schemeClr val="tx1"/>
                </a:solidFill>
                <a:effectLst/>
                <a:latin typeface="Arial" panose="020B0604020202020204" pitchFamily="34" charset="0"/>
                <a:ea typeface="+mn-ea"/>
                <a:cs typeface="Arial" panose="020B0604020202020204" pitchFamily="34" charset="0"/>
              </a:rPr>
              <a:t>, Melissa and Christine Wolff-Eisenberg. "Ithaka S+R US Faculty Survey 2018." </a:t>
            </a:r>
            <a:r>
              <a:rPr lang="en-US" sz="1400" b="0" i="1" kern="1200" dirty="0">
                <a:solidFill>
                  <a:schemeClr val="tx1"/>
                </a:solidFill>
                <a:effectLst/>
                <a:latin typeface="Arial" panose="020B0604020202020204" pitchFamily="34" charset="0"/>
                <a:ea typeface="+mn-ea"/>
                <a:cs typeface="Arial" panose="020B0604020202020204" pitchFamily="34" charset="0"/>
              </a:rPr>
              <a:t>Ithaka S+R</a:t>
            </a:r>
            <a:r>
              <a:rPr lang="en-US" sz="1400" b="0" i="0" kern="1200" dirty="0">
                <a:solidFill>
                  <a:schemeClr val="tx1"/>
                </a:solidFill>
                <a:effectLst/>
                <a:latin typeface="Arial" panose="020B0604020202020204" pitchFamily="34" charset="0"/>
                <a:ea typeface="+mn-ea"/>
                <a:cs typeface="Arial" panose="020B0604020202020204" pitchFamily="34" charset="0"/>
              </a:rPr>
              <a:t>, April 12, 2019, 4. Accessed July 11, 2019. https://doi.org/10.18665/sr.311199.</a:t>
            </a:r>
            <a:endParaRPr lang="en-US" dirty="0"/>
          </a:p>
        </p:txBody>
      </p:sp>
      <p:sp>
        <p:nvSpPr>
          <p:cNvPr id="4" name="Slide Number Placeholder 3"/>
          <p:cNvSpPr>
            <a:spLocks noGrp="1"/>
          </p:cNvSpPr>
          <p:nvPr>
            <p:ph type="sldNum" sz="quarter" idx="5"/>
          </p:nvPr>
        </p:nvSpPr>
        <p:spPr/>
        <p:txBody>
          <a:bodyPr/>
          <a:lstStyle/>
          <a:p>
            <a:fld id="{D41750A1-88A0-4E3C-A147-4B5423E7FF43}" type="slidenum">
              <a:rPr lang="en-US" smtClean="0"/>
              <a:t>31</a:t>
            </a:fld>
            <a:endParaRPr lang="en-US"/>
          </a:p>
        </p:txBody>
      </p:sp>
    </p:spTree>
    <p:extLst>
      <p:ext uri="{BB962C8B-B14F-4D97-AF65-F5344CB8AC3E}">
        <p14:creationId xmlns:p14="http://schemas.microsoft.com/office/powerpoint/2010/main" val="467899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52450"/>
            <a:ext cx="5486400" cy="3086100"/>
          </a:xfrm>
        </p:spPr>
      </p:sp>
      <p:sp>
        <p:nvSpPr>
          <p:cNvPr id="3" name="Notes Placeholder 2"/>
          <p:cNvSpPr>
            <a:spLocks noGrp="1"/>
          </p:cNvSpPr>
          <p:nvPr>
            <p:ph type="body" idx="1"/>
          </p:nvPr>
        </p:nvSpPr>
        <p:spPr>
          <a:xfrm>
            <a:off x="316089" y="3962400"/>
            <a:ext cx="6254044" cy="4628443"/>
          </a:xfrm>
        </p:spPr>
        <p:txBody>
          <a:bodyPr/>
          <a:lstStyle/>
          <a:p>
            <a:pPr>
              <a:defRPr/>
            </a:pPr>
            <a:r>
              <a:rPr lang="en-US" sz="1400" dirty="0">
                <a:latin typeface="Arial" panose="020B0604020202020204" pitchFamily="34" charset="0"/>
                <a:cs typeface="Arial" panose="020B0604020202020204" pitchFamily="34" charset="0"/>
              </a:rPr>
              <a:t>Image: </a:t>
            </a:r>
            <a:r>
              <a:rPr lang="en-US" sz="1400" dirty="0">
                <a:latin typeface="Arial" panose="020B0604020202020204" pitchFamily="34" charset="0"/>
                <a:cs typeface="Arial" panose="020B0604020202020204" pitchFamily="34" charset="0"/>
                <a:hlinkClick r:id="rId3"/>
              </a:rPr>
              <a:t>https://www.flickr.com/photos/darioruglioni/2716616818/</a:t>
            </a:r>
            <a:r>
              <a:rPr lang="en-US" sz="1400" dirty="0">
                <a:latin typeface="Arial" panose="020B0604020202020204" pitchFamily="34" charset="0"/>
                <a:cs typeface="Arial" panose="020B0604020202020204" pitchFamily="34" charset="0"/>
              </a:rPr>
              <a:t> by </a:t>
            </a:r>
            <a:r>
              <a:rPr lang="en-US" sz="1400" dirty="0" err="1">
                <a:latin typeface="Arial" panose="020B0604020202020204" pitchFamily="34" charset="0"/>
                <a:cs typeface="Arial" panose="020B0604020202020204" pitchFamily="34" charset="0"/>
              </a:rPr>
              <a:t>dariorug</a:t>
            </a:r>
            <a:r>
              <a:rPr lang="en-US" sz="1400" dirty="0">
                <a:latin typeface="Arial" panose="020B0604020202020204" pitchFamily="34" charset="0"/>
                <a:cs typeface="Arial" panose="020B0604020202020204" pitchFamily="34" charset="0"/>
              </a:rPr>
              <a:t> / CC BY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Arial" panose="020B0604020202020204" pitchFamily="34" charset="0"/>
                <a:ea typeface="+mn-ea"/>
                <a:cs typeface="Arial" panose="020B0604020202020204" pitchFamily="34" charset="0"/>
              </a:rPr>
              <a:t>While responses to the 2018 survey cycle remain relatively similar to 2015, the most notable difference from last survey cycle is respondent endorsement of the archive role. Approximately 73% of faculty indicated the library’s role as a repository of resources as highly important compared to 67% of faculty in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err="1">
                <a:solidFill>
                  <a:schemeClr val="tx1"/>
                </a:solidFill>
                <a:effectLst/>
                <a:latin typeface="Arial" panose="020B0604020202020204" pitchFamily="34" charset="0"/>
                <a:ea typeface="+mn-ea"/>
                <a:cs typeface="Arial" panose="020B0604020202020204" pitchFamily="34" charset="0"/>
              </a:rPr>
              <a:t>Blankstein</a:t>
            </a:r>
            <a:r>
              <a:rPr lang="en-US" sz="1400" b="0" i="0" kern="1200" dirty="0">
                <a:solidFill>
                  <a:schemeClr val="tx1"/>
                </a:solidFill>
                <a:effectLst/>
                <a:latin typeface="Arial" panose="020B0604020202020204" pitchFamily="34" charset="0"/>
                <a:ea typeface="+mn-ea"/>
                <a:cs typeface="Arial" panose="020B0604020202020204" pitchFamily="34" charset="0"/>
              </a:rPr>
              <a:t>, Melissa and Christine Wolff-Eisenberg. "Ithaka S+R US Faculty Survey 2018." </a:t>
            </a:r>
            <a:r>
              <a:rPr lang="en-US" sz="1400" b="0" i="1" kern="1200" dirty="0">
                <a:solidFill>
                  <a:schemeClr val="tx1"/>
                </a:solidFill>
                <a:effectLst/>
                <a:latin typeface="Arial" panose="020B0604020202020204" pitchFamily="34" charset="0"/>
                <a:ea typeface="+mn-ea"/>
                <a:cs typeface="Arial" panose="020B0604020202020204" pitchFamily="34" charset="0"/>
              </a:rPr>
              <a:t>Ithaka S+R</a:t>
            </a:r>
            <a:r>
              <a:rPr lang="en-US" sz="1400" b="0" i="0" kern="1200" dirty="0">
                <a:solidFill>
                  <a:schemeClr val="tx1"/>
                </a:solidFill>
                <a:effectLst/>
                <a:latin typeface="Arial" panose="020B0604020202020204" pitchFamily="34" charset="0"/>
                <a:ea typeface="+mn-ea"/>
                <a:cs typeface="Arial" panose="020B0604020202020204" pitchFamily="34" charset="0"/>
              </a:rPr>
              <a:t>, April 12, 2019, 61. Accessed July 11, 2019. https://doi.org/10.18665/sr.311199.</a:t>
            </a:r>
          </a:p>
          <a:p>
            <a:endParaRPr lang="en-US" sz="1400" b="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role of the library in archiving materials is increasingly important. While faculty maintain that the library’s most important function is as the buyer of resources they need, they are finding the library’s ability to serve as a repository of resources increasingly important.</a:t>
            </a:r>
            <a:endParaRPr lang="en-US" sz="14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err="1">
                <a:solidFill>
                  <a:schemeClr val="tx1"/>
                </a:solidFill>
                <a:effectLst/>
                <a:latin typeface="Arial" panose="020B0604020202020204" pitchFamily="34" charset="0"/>
                <a:ea typeface="+mn-ea"/>
                <a:cs typeface="Arial" panose="020B0604020202020204" pitchFamily="34" charset="0"/>
              </a:rPr>
              <a:t>Blankstein</a:t>
            </a:r>
            <a:r>
              <a:rPr lang="en-US" sz="1400" b="0" i="0" kern="1200" dirty="0">
                <a:solidFill>
                  <a:schemeClr val="tx1"/>
                </a:solidFill>
                <a:effectLst/>
                <a:latin typeface="Arial" panose="020B0604020202020204" pitchFamily="34" charset="0"/>
                <a:ea typeface="+mn-ea"/>
                <a:cs typeface="Arial" panose="020B0604020202020204" pitchFamily="34" charset="0"/>
              </a:rPr>
              <a:t>, Melissa and Christine Wolff-Eisenberg. "Ithaka S+R US Faculty Survey 2018." </a:t>
            </a:r>
            <a:r>
              <a:rPr lang="en-US" sz="1400" b="0" i="1" kern="1200" dirty="0">
                <a:solidFill>
                  <a:schemeClr val="tx1"/>
                </a:solidFill>
                <a:effectLst/>
                <a:latin typeface="Arial" panose="020B0604020202020204" pitchFamily="34" charset="0"/>
                <a:ea typeface="+mn-ea"/>
                <a:cs typeface="Arial" panose="020B0604020202020204" pitchFamily="34" charset="0"/>
              </a:rPr>
              <a:t>Ithaka S+R</a:t>
            </a:r>
            <a:r>
              <a:rPr lang="en-US" sz="1400" b="0" i="0" kern="1200" dirty="0">
                <a:solidFill>
                  <a:schemeClr val="tx1"/>
                </a:solidFill>
                <a:effectLst/>
                <a:latin typeface="Arial" panose="020B0604020202020204" pitchFamily="34" charset="0"/>
                <a:ea typeface="+mn-ea"/>
                <a:cs typeface="Arial" panose="020B0604020202020204" pitchFamily="34" charset="0"/>
              </a:rPr>
              <a:t>, April 12, 2019, 5. Accessed July 11, 2019. https://doi.org/10.18665/sr.311199.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41750A1-88A0-4E3C-A147-4B5423E7FF43}" type="slidenum">
              <a:rPr lang="en-US" smtClean="0"/>
              <a:t>32</a:t>
            </a:fld>
            <a:endParaRPr lang="en-US"/>
          </a:p>
        </p:txBody>
      </p:sp>
    </p:spTree>
    <p:extLst>
      <p:ext uri="{BB962C8B-B14F-4D97-AF65-F5344CB8AC3E}">
        <p14:creationId xmlns:p14="http://schemas.microsoft.com/office/powerpoint/2010/main" val="30498739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an Overdose Rescue kit – courtesy of Peoria Public Library. It contains several doses of Narcan, which is the opioid overdose reversal drug, naloxone, which can be administered to someone to revive them from an overdose. It also includes instructions for using the Narcan, and what to do to get more help.</a:t>
            </a:r>
          </a:p>
        </p:txBody>
      </p:sp>
      <p:sp>
        <p:nvSpPr>
          <p:cNvPr id="4" name="Slide Number Placeholder 3"/>
          <p:cNvSpPr>
            <a:spLocks noGrp="1"/>
          </p:cNvSpPr>
          <p:nvPr>
            <p:ph type="sldNum" sz="quarter" idx="5"/>
          </p:nvPr>
        </p:nvSpPr>
        <p:spPr/>
        <p:txBody>
          <a:bodyPr/>
          <a:lstStyle/>
          <a:p>
            <a:fld id="{3B680349-3BEF-4278-8301-0A6158E9A280}" type="slidenum">
              <a:rPr lang="en-US" smtClean="0"/>
              <a:t>33</a:t>
            </a:fld>
            <a:endParaRPr lang="en-US"/>
          </a:p>
        </p:txBody>
      </p:sp>
    </p:spTree>
    <p:extLst>
      <p:ext uri="{BB962C8B-B14F-4D97-AF65-F5344CB8AC3E}">
        <p14:creationId xmlns:p14="http://schemas.microsoft.com/office/powerpoint/2010/main" val="4003009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large display right at the checkout desk of the public library in Salt Lake County Utah. This is an example of encouraging the community to both recognize what an opioid can look like as well as to increase awareness about the potential hazards.</a:t>
            </a:r>
          </a:p>
          <a:p>
            <a:endParaRPr lang="en-US" dirty="0"/>
          </a:p>
          <a:p>
            <a:r>
              <a:rPr lang="en-US" dirty="0"/>
              <a:t>This display cannot be missed if you are in the library, and it sparks conversation with patrons, as well as in families. Staff noted that children have asked about the “candy” in the pictures. Which is a good reminder to parents that children often don’t realize a pill is a potentially dangerous medication. </a:t>
            </a:r>
          </a:p>
          <a:p>
            <a:endParaRPr lang="en-US" dirty="0"/>
          </a:p>
          <a:p>
            <a:r>
              <a:rPr lang="en-US" dirty="0"/>
              <a:t>This same library also has a large display  (see next slide)</a:t>
            </a:r>
          </a:p>
        </p:txBody>
      </p:sp>
      <p:sp>
        <p:nvSpPr>
          <p:cNvPr id="4" name="Slide Number Placeholder 3"/>
          <p:cNvSpPr>
            <a:spLocks noGrp="1"/>
          </p:cNvSpPr>
          <p:nvPr>
            <p:ph type="sldNum" sz="quarter" idx="5"/>
          </p:nvPr>
        </p:nvSpPr>
        <p:spPr/>
        <p:txBody>
          <a:bodyPr/>
          <a:lstStyle/>
          <a:p>
            <a:fld id="{3B680349-3BEF-4278-8301-0A6158E9A280}" type="slidenum">
              <a:rPr lang="en-US" smtClean="0"/>
              <a:t>34</a:t>
            </a:fld>
            <a:endParaRPr lang="en-US"/>
          </a:p>
        </p:txBody>
      </p:sp>
    </p:spTree>
    <p:extLst>
      <p:ext uri="{BB962C8B-B14F-4D97-AF65-F5344CB8AC3E}">
        <p14:creationId xmlns:p14="http://schemas.microsoft.com/office/powerpoint/2010/main" val="2383779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example of the public awareness campaign at the Salt Lake Library System. Hanging from the ceiling when you enter the library is 7,000 paper pill bottles, the kind that you would get a prescription in from the pharmacy. This represents the 7,000 prescriptions for opioids that are written everyday in the state. </a:t>
            </a:r>
            <a:r>
              <a:rPr lang="en-US" b="1" dirty="0"/>
              <a:t>Every day. </a:t>
            </a:r>
          </a:p>
          <a:p>
            <a:endParaRPr lang="en-US" b="1" dirty="0"/>
          </a:p>
          <a:p>
            <a:r>
              <a:rPr lang="en-US" b="0" dirty="0"/>
              <a:t>In 2016, there were 6,305 drug overdose deaths in Utah. (1)</a:t>
            </a:r>
          </a:p>
          <a:p>
            <a:endParaRPr lang="en-US" b="0" dirty="0"/>
          </a:p>
          <a:p>
            <a:r>
              <a:rPr lang="en-US" b="0" dirty="0"/>
              <a:t>This display and the one on the previous page were funded entirely by their partners at the health department. The library didn’t need to pay for anything, but they did provide the space to make the display possible. And everyday, hundreds of people walk through the doors of the library and can see these displays and have an opportunity to learn about how the opioid epidemic is affecting their community and maybe learn how to protect themselves and the people they love.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3">
                    <a:lumMod val="75000"/>
                  </a:schemeClr>
                </a:solidFill>
              </a:rPr>
              <a:t>Stats of the state of </a:t>
            </a:r>
            <a:r>
              <a:rPr lang="en-US" dirty="0">
                <a:solidFill>
                  <a:schemeClr val="accent3">
                    <a:lumMod val="75000"/>
                  </a:schemeClr>
                </a:solidFill>
              </a:rPr>
              <a:t>U</a:t>
            </a:r>
            <a:r>
              <a:rPr lang="en-US" sz="1400" dirty="0">
                <a:solidFill>
                  <a:schemeClr val="accent3">
                    <a:lumMod val="75000"/>
                  </a:schemeClr>
                </a:solidFill>
              </a:rPr>
              <a:t>tah. (2019, May 24). Retrieved June 10, 2019, from https://www.cdc.gov/nchs/pressroom/states/utah/utah.htm</a:t>
            </a:r>
          </a:p>
          <a:p>
            <a:pPr marL="0" indent="0">
              <a:buNone/>
            </a:pPr>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3B680349-3BEF-4278-8301-0A6158E9A280}" type="slidenum">
              <a:rPr lang="en-US" smtClean="0"/>
              <a:t>35</a:t>
            </a:fld>
            <a:endParaRPr lang="en-US"/>
          </a:p>
        </p:txBody>
      </p:sp>
    </p:spTree>
    <p:extLst>
      <p:ext uri="{BB962C8B-B14F-4D97-AF65-F5344CB8AC3E}">
        <p14:creationId xmlns:p14="http://schemas.microsoft.com/office/powerpoint/2010/main" val="37804319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Orleans Public Library has rolled out training on how to use the opioid overdose antidote, naloxone, into a training that they offer in partnership with the local health department. The program is called “Bystander Training” and it also includes how to perform CPR, and how to stop bleeding after trauma. This approach of including the naloxone training with other common health concerns helps to reduce the stigma of a drug overdose and gives people the opportunity to understand more about how addictions to opioids form and why it is impacting so many people. </a:t>
            </a:r>
          </a:p>
          <a:p>
            <a:endParaRPr lang="en-US" dirty="0"/>
          </a:p>
          <a:p>
            <a:r>
              <a:rPr lang="en-US" dirty="0"/>
              <a:t>The health department provides all of the trainers for these events, and both organizations help to promote the training. The library is scheduling these events in different locations around their system to help reach more community members. </a:t>
            </a:r>
          </a:p>
        </p:txBody>
      </p:sp>
      <p:sp>
        <p:nvSpPr>
          <p:cNvPr id="4" name="Slide Number Placeholder 3"/>
          <p:cNvSpPr>
            <a:spLocks noGrp="1"/>
          </p:cNvSpPr>
          <p:nvPr>
            <p:ph type="sldNum" sz="quarter" idx="5"/>
          </p:nvPr>
        </p:nvSpPr>
        <p:spPr/>
        <p:txBody>
          <a:bodyPr/>
          <a:lstStyle/>
          <a:p>
            <a:fld id="{3B680349-3BEF-4278-8301-0A6158E9A280}" type="slidenum">
              <a:rPr lang="en-US" smtClean="0"/>
              <a:t>36</a:t>
            </a:fld>
            <a:endParaRPr lang="en-US"/>
          </a:p>
        </p:txBody>
      </p:sp>
    </p:spTree>
    <p:extLst>
      <p:ext uri="{BB962C8B-B14F-4D97-AF65-F5344CB8AC3E}">
        <p14:creationId xmlns:p14="http://schemas.microsoft.com/office/powerpoint/2010/main" val="4261889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C6ECF5-F6AB-4E4B-9310-65569997CF8A}" type="slidenum">
              <a:rPr lang="en-US" smtClean="0"/>
              <a:t>37</a:t>
            </a:fld>
            <a:endParaRPr lang="en-US"/>
          </a:p>
        </p:txBody>
      </p:sp>
    </p:spTree>
    <p:extLst>
      <p:ext uri="{BB962C8B-B14F-4D97-AF65-F5344CB8AC3E}">
        <p14:creationId xmlns:p14="http://schemas.microsoft.com/office/powerpoint/2010/main" val="2559939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photo from Blount County. These participants are working on the nutrition model which is part of the curriculum. At the end of the module, the students go shopping for ingredients and prepare a meal for the class. It’s a great example of an active curriculum where students are engaged in the work.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680349-3BEF-4278-8301-0A6158E9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011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impactful programs that we learned about is the Denver Public Library’s Community Resource Program. This was originally designed to help with patrons who were experiencing homelessness, and as the opioid epidemic became more prevalent, the library shifted to also work with patrons on opioid-related issues.</a:t>
            </a:r>
          </a:p>
          <a:p>
            <a:endParaRPr lang="en-US" dirty="0"/>
          </a:p>
          <a:p>
            <a:r>
              <a:rPr lang="en-US" dirty="0"/>
              <a:t>A powerful aspect of the Denver program is that it includes the use of peer navigators. These peer navigators are staff members who have what is called “lived experience.” They may have formerly experienced homelessness, or addiction themselves, and now they have an opportunity to work helping others. They are able to use their experiences to connect to people and provide access to services that the library and their partners offer. </a:t>
            </a:r>
          </a:p>
          <a:p>
            <a:endParaRPr lang="en-US" dirty="0"/>
          </a:p>
          <a:p>
            <a:r>
              <a:rPr lang="en-US" dirty="0"/>
              <a:t>These peer navigators go out and meet people and introduce themselves and look for opportunities to provide some support. Some days this could be with giving them access to a phone to make a call, or it may be connecting them to a local shelter or housing assistance. And sometimes, they are literally just someone to talk to. With compassion and patience. </a:t>
            </a:r>
          </a:p>
        </p:txBody>
      </p:sp>
      <p:sp>
        <p:nvSpPr>
          <p:cNvPr id="4" name="Slide Number Placeholder 3"/>
          <p:cNvSpPr>
            <a:spLocks noGrp="1"/>
          </p:cNvSpPr>
          <p:nvPr>
            <p:ph type="sldNum" sz="quarter" idx="5"/>
          </p:nvPr>
        </p:nvSpPr>
        <p:spPr/>
        <p:txBody>
          <a:bodyPr/>
          <a:lstStyle/>
          <a:p>
            <a:fld id="{3B680349-3BEF-4278-8301-0A6158E9A280}" type="slidenum">
              <a:rPr lang="en-US" smtClean="0"/>
              <a:t>39</a:t>
            </a:fld>
            <a:endParaRPr lang="en-US"/>
          </a:p>
        </p:txBody>
      </p:sp>
    </p:spTree>
    <p:extLst>
      <p:ext uri="{BB962C8B-B14F-4D97-AF65-F5344CB8AC3E}">
        <p14:creationId xmlns:p14="http://schemas.microsoft.com/office/powerpoint/2010/main" val="1055541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dirty="0">
                <a:latin typeface="Arial" panose="020B0604020202020204" pitchFamily="34" charset="0"/>
                <a:cs typeface="Arial" panose="020B0604020202020204" pitchFamily="34" charset="0"/>
              </a:rPr>
              <a:t>Image: </a:t>
            </a:r>
            <a:r>
              <a:rPr lang="en-US" sz="1400" dirty="0">
                <a:latin typeface="Arial" panose="020B0604020202020204" pitchFamily="34" charset="0"/>
                <a:cs typeface="Arial" panose="020B0604020202020204" pitchFamily="34" charset="0"/>
                <a:hlinkClick r:id="rId3"/>
              </a:rPr>
              <a:t>https://www.flickr.com/photos/dbuc/2762623821/</a:t>
            </a:r>
            <a:r>
              <a:rPr lang="en-US" sz="1400" dirty="0">
                <a:latin typeface="Arial" panose="020B0604020202020204" pitchFamily="34" charset="0"/>
                <a:cs typeface="Arial" panose="020B0604020202020204" pitchFamily="34" charset="0"/>
              </a:rPr>
              <a:t> by Daniel John Buchanan / CC BY-NC-ND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Arial" panose="020B0604020202020204" pitchFamily="34" charset="0"/>
                <a:ea typeface="+mn-ea"/>
                <a:cs typeface="Arial" panose="020B0604020202020204" pitchFamily="34" charset="0"/>
              </a:rPr>
              <a:t>“Millennials and the post-millennial generation are more connected than any other age group, but the rise of social media has coincided with </a:t>
            </a:r>
            <a:r>
              <a:rPr lang="en-US" sz="1400" b="0" u="none" strike="noStrike" kern="1200" dirty="0">
                <a:solidFill>
                  <a:schemeClr val="tx1"/>
                </a:solidFill>
                <a:effectLst/>
                <a:latin typeface="Arial" panose="020B0604020202020204" pitchFamily="34" charset="0"/>
                <a:ea typeface="+mn-ea"/>
                <a:cs typeface="Arial" panose="020B0604020202020204" pitchFamily="34" charset="0"/>
                <a:hlinkClick r:id="rId4"/>
              </a:rPr>
              <a:t>increased levels of depression, anxiety and loneliness among young people</a:t>
            </a:r>
            <a:r>
              <a:rPr lang="en-US" sz="1400" b="0" kern="1200" dirty="0">
                <a:solidFill>
                  <a:schemeClr val="tx1"/>
                </a:solidFill>
                <a:effectLst/>
                <a:latin typeface="Arial" panose="020B0604020202020204" pitchFamily="34" charset="0"/>
                <a:ea typeface="+mn-ea"/>
                <a:cs typeface="Arial" panose="020B0604020202020204" pitchFamily="34" charset="0"/>
              </a:rPr>
              <a:t>.”</a:t>
            </a:r>
          </a:p>
          <a:p>
            <a:r>
              <a:rPr lang="en-US" sz="1400" b="0" i="0" kern="1200" dirty="0">
                <a:solidFill>
                  <a:schemeClr val="tx1"/>
                </a:solidFill>
                <a:effectLst/>
                <a:latin typeface="Arial" panose="020B0604020202020204" pitchFamily="34" charset="0"/>
                <a:ea typeface="+mn-ea"/>
                <a:cs typeface="Arial" panose="020B0604020202020204" pitchFamily="34" charset="0"/>
              </a:rPr>
              <a:t>Twenge, Jean. "This Is How the Smartphone Changed an Entire Generation." World Economic Forum. August 30, 2017. Accessed July 10, 2019. https://www.weforum.org/agenda/2017/08/how-the-smartphone-changed-an-entire-generation.</a:t>
            </a:r>
          </a:p>
          <a:p>
            <a:endParaRPr lang="en-US" sz="1400"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41750A1-88A0-4E3C-A147-4B5423E7FF43}" type="slidenum">
              <a:rPr lang="en-US" smtClean="0"/>
              <a:t>4</a:t>
            </a:fld>
            <a:endParaRPr lang="en-US"/>
          </a:p>
        </p:txBody>
      </p:sp>
    </p:spTree>
    <p:extLst>
      <p:ext uri="{BB962C8B-B14F-4D97-AF65-F5344CB8AC3E}">
        <p14:creationId xmlns:p14="http://schemas.microsoft.com/office/powerpoint/2010/main" val="2265408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5300"/>
            <a:ext cx="5486400" cy="3086100"/>
          </a:xfrm>
        </p:spPr>
      </p:sp>
      <p:sp>
        <p:nvSpPr>
          <p:cNvPr id="3" name="Notes Placeholder 2"/>
          <p:cNvSpPr>
            <a:spLocks noGrp="1"/>
          </p:cNvSpPr>
          <p:nvPr>
            <p:ph type="body" idx="1"/>
          </p:nvPr>
        </p:nvSpPr>
        <p:spPr>
          <a:xfrm>
            <a:off x="355600" y="3949700"/>
            <a:ext cx="6070600" cy="40513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Image: </a:t>
            </a:r>
            <a:r>
              <a:rPr lang="en-US" sz="1400" b="0" dirty="0">
                <a:latin typeface="Arial" panose="020B0604020202020204" pitchFamily="34" charset="0"/>
                <a:cs typeface="Arial" panose="020B0604020202020204" pitchFamily="34" charset="0"/>
                <a:hlinkClick r:id="rId3"/>
              </a:rPr>
              <a:t>https://www.flickr.com/photos/pamontgo/15696166320/</a:t>
            </a:r>
            <a:r>
              <a:rPr lang="en-US" sz="1400" b="0" dirty="0">
                <a:latin typeface="Arial" panose="020B0604020202020204" pitchFamily="34" charset="0"/>
                <a:cs typeface="Arial" panose="020B0604020202020204" pitchFamily="34" charset="0"/>
              </a:rPr>
              <a:t> by Andy Montgomery / </a:t>
            </a:r>
            <a:r>
              <a:rPr lang="en-US" sz="1400" b="0" i="0" kern="1200" dirty="0">
                <a:solidFill>
                  <a:schemeClr val="tx1"/>
                </a:solidFill>
                <a:effectLst/>
                <a:latin typeface="Arial" panose="020B0604020202020204" pitchFamily="34" charset="0"/>
                <a:ea typeface="+mn-ea"/>
                <a:cs typeface="Arial" panose="020B0604020202020204" pitchFamily="34" charset="0"/>
              </a:rPr>
              <a:t>CC BY-SA 2.0</a:t>
            </a:r>
          </a:p>
          <a:p>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Ranganathan</a:t>
            </a:r>
            <a:r>
              <a:rPr lang="en-US" sz="1400" dirty="0">
                <a:latin typeface="Arial" panose="020B0604020202020204" pitchFamily="34" charset="0"/>
                <a:cs typeface="Arial" panose="020B0604020202020204" pitchFamily="34" charset="0"/>
              </a:rPr>
              <a:t>, S. R. 1931. </a:t>
            </a:r>
            <a:r>
              <a:rPr lang="en-US" sz="1400" i="1" dirty="0">
                <a:latin typeface="Arial" panose="020B0604020202020204" pitchFamily="34" charset="0"/>
                <a:cs typeface="Arial" panose="020B0604020202020204" pitchFamily="34" charset="0"/>
              </a:rPr>
              <a:t>The Five Laws of Library Science. </a:t>
            </a:r>
            <a:r>
              <a:rPr lang="en-US" sz="1400" dirty="0">
                <a:latin typeface="Arial" panose="020B0604020202020204" pitchFamily="34" charset="0"/>
                <a:cs typeface="Arial" panose="020B0604020202020204" pitchFamily="34" charset="0"/>
              </a:rPr>
              <a:t>London: Edward </a:t>
            </a:r>
            <a:r>
              <a:rPr lang="en-US" sz="1400" dirty="0" err="1">
                <a:latin typeface="Arial" panose="020B0604020202020204" pitchFamily="34" charset="0"/>
                <a:cs typeface="Arial" panose="020B0604020202020204" pitchFamily="34" charset="0"/>
              </a:rPr>
              <a:t>Goldston</a:t>
            </a:r>
            <a:r>
              <a:rPr lang="en-US" sz="1400" dirty="0">
                <a:latin typeface="Arial" panose="020B0604020202020204" pitchFamily="34" charset="0"/>
                <a:cs typeface="Arial" panose="020B0604020202020204" pitchFamily="34" charset="0"/>
              </a:rPr>
              <a:t>, Ltd.</a:t>
            </a:r>
          </a:p>
        </p:txBody>
      </p:sp>
      <p:sp>
        <p:nvSpPr>
          <p:cNvPr id="4" name="Slide Number Placeholder 3"/>
          <p:cNvSpPr>
            <a:spLocks noGrp="1"/>
          </p:cNvSpPr>
          <p:nvPr>
            <p:ph type="sldNum" sz="quarter" idx="10"/>
          </p:nvPr>
        </p:nvSpPr>
        <p:spPr/>
        <p:txBody>
          <a:bodyPr/>
          <a:lstStyle/>
          <a:p>
            <a:fld id="{84BE4854-46C1-40AE-92BF-0F440829588D}" type="slidenum">
              <a:rPr lang="en-US" smtClean="0"/>
              <a:t>40</a:t>
            </a:fld>
            <a:endParaRPr lang="en-US"/>
          </a:p>
        </p:txBody>
      </p:sp>
    </p:spTree>
    <p:extLst>
      <p:ext uri="{BB962C8B-B14F-4D97-AF65-F5344CB8AC3E}">
        <p14:creationId xmlns:p14="http://schemas.microsoft.com/office/powerpoint/2010/main" val="12232829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1750A1-88A0-4E3C-A147-4B5423E7FF43}" type="slidenum">
              <a:rPr lang="en-US" smtClean="0"/>
              <a:t>41</a:t>
            </a:fld>
            <a:endParaRPr lang="en-US"/>
          </a:p>
        </p:txBody>
      </p:sp>
    </p:spTree>
    <p:extLst>
      <p:ext uri="{BB962C8B-B14F-4D97-AF65-F5344CB8AC3E}">
        <p14:creationId xmlns:p14="http://schemas.microsoft.com/office/powerpoint/2010/main" val="34929029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1750A1-88A0-4E3C-A147-4B5423E7FF43}" type="slidenum">
              <a:rPr lang="en-US" smtClean="0"/>
              <a:t>42</a:t>
            </a:fld>
            <a:endParaRPr lang="en-US"/>
          </a:p>
        </p:txBody>
      </p:sp>
    </p:spTree>
    <p:extLst>
      <p:ext uri="{BB962C8B-B14F-4D97-AF65-F5344CB8AC3E}">
        <p14:creationId xmlns:p14="http://schemas.microsoft.com/office/powerpoint/2010/main" val="1903658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1184275"/>
            <a:ext cx="5681663" cy="3195638"/>
          </a:xfrm>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6F2A94-4A4D-4FD9-8EB7-4970A83895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138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90538"/>
            <a:ext cx="5584825" cy="3141662"/>
          </a:xfrm>
        </p:spPr>
      </p:sp>
      <p:sp>
        <p:nvSpPr>
          <p:cNvPr id="3" name="Notes Placeholder 2"/>
          <p:cNvSpPr>
            <a:spLocks noGrp="1"/>
          </p:cNvSpPr>
          <p:nvPr>
            <p:ph type="body" idx="1"/>
          </p:nvPr>
        </p:nvSpPr>
        <p:spPr>
          <a:xfrm>
            <a:off x="240498" y="3939945"/>
            <a:ext cx="6441431" cy="4885610"/>
          </a:xfrm>
        </p:spPr>
        <p:txBody>
          <a:bodyPr/>
          <a:lstStyle/>
          <a:p>
            <a:pPr fontAlgn="base"/>
            <a:r>
              <a:rPr lang="en-US" dirty="0">
                <a:latin typeface="Arial" panose="020B0604020202020204" pitchFamily="34" charset="0"/>
                <a:cs typeface="Arial" panose="020B0604020202020204" pitchFamily="34" charset="0"/>
              </a:rPr>
              <a:t>Image: </a:t>
            </a:r>
            <a:r>
              <a:rPr lang="en-US" dirty="0">
                <a:latin typeface="Arial" panose="020B0604020202020204" pitchFamily="34" charset="0"/>
                <a:cs typeface="Arial" panose="020B0604020202020204" pitchFamily="34" charset="0"/>
                <a:hlinkClick r:id="rId3"/>
              </a:rPr>
              <a:t>https://www.flickr.com/photos/29574156@N04/14252326465/</a:t>
            </a:r>
            <a:r>
              <a:rPr lang="en-US" dirty="0">
                <a:latin typeface="Arial" panose="020B0604020202020204" pitchFamily="34" charset="0"/>
                <a:cs typeface="Arial" panose="020B0604020202020204" pitchFamily="34" charset="0"/>
              </a:rPr>
              <a:t> by Bart / CC BY-NC 2.0</a:t>
            </a:r>
          </a:p>
          <a:p>
            <a:pPr fontAlgn="base"/>
            <a:endParaRPr lang="en-US" b="0" i="0" kern="1200" dirty="0">
              <a:solidFill>
                <a:schemeClr val="tx1"/>
              </a:solidFill>
              <a:effectLst/>
              <a:latin typeface="Arial" panose="020B0604020202020204" pitchFamily="34" charset="0"/>
              <a:ea typeface="+mn-ea"/>
              <a:cs typeface="Arial" panose="020B0604020202020204" pitchFamily="34" charset="0"/>
            </a:endParaRPr>
          </a:p>
          <a:p>
            <a:pPr fontAlgn="base"/>
            <a:r>
              <a:rPr lang="en-US" b="0" i="0" kern="1200" dirty="0">
                <a:solidFill>
                  <a:schemeClr val="tx1"/>
                </a:solidFill>
                <a:effectLst/>
                <a:latin typeface="Arial" panose="020B0604020202020204" pitchFamily="34" charset="0"/>
                <a:ea typeface="+mn-ea"/>
                <a:cs typeface="Arial" panose="020B0604020202020204" pitchFamily="34" charset="0"/>
              </a:rPr>
              <a:t>“Facebook continues to be America’s most popular social networking platform by a substantial margin: Nearly eight-in-ten online Americans (79 percent) now use Facebook, more than double the share that uses Twitter (24 percent), Pinterest (31 percent), Instagram (32 percent) or LinkedIn (29 percent). On a total population basis (accounting for Americans who do not use the Internet at all), that means that 68 percent of all U.S. adults are Facebook users, while 28 percent use Instagram, 26 percent use Pinterest, 25 percent use LinkedIn and 21 percent use Twitter.”</a:t>
            </a:r>
          </a:p>
          <a:p>
            <a:pPr fontAlgn="base"/>
            <a:r>
              <a:rPr lang="en-US" b="0" i="0" kern="1200" dirty="0">
                <a:solidFill>
                  <a:schemeClr val="tx1"/>
                </a:solidFill>
                <a:effectLst/>
                <a:latin typeface="Arial" panose="020B0604020202020204" pitchFamily="34" charset="0"/>
                <a:ea typeface="+mn-ea"/>
                <a:cs typeface="Arial" panose="020B0604020202020204" pitchFamily="34" charset="0"/>
              </a:rPr>
              <a:t>Shannon Greenwood, Andrew Perrin, and Maeve Duggan, “Demographics of Social Media Users in 2016,” Pew Research Center, November 11, 2016, </a:t>
            </a:r>
            <a:r>
              <a:rPr lang="en-US" b="0" i="0" u="none" strike="noStrike" kern="1200" dirty="0">
                <a:solidFill>
                  <a:schemeClr val="tx1"/>
                </a:solidFill>
                <a:effectLst/>
                <a:latin typeface="Arial" panose="020B0604020202020204" pitchFamily="34" charset="0"/>
                <a:ea typeface="+mn-ea"/>
                <a:cs typeface="Arial" panose="020B0604020202020204" pitchFamily="34" charset="0"/>
                <a:hlinkClick r:id="rId4"/>
              </a:rPr>
              <a:t>www.pewinternet.org/2016/11/11/social-media-update-2016</a:t>
            </a:r>
            <a:r>
              <a:rPr lang="en-US" b="0" i="0" kern="1200" dirty="0">
                <a:solidFill>
                  <a:schemeClr val="tx1"/>
                </a:solidFill>
                <a:effectLst/>
                <a:latin typeface="Arial" panose="020B0604020202020204" pitchFamily="34" charset="0"/>
                <a:ea typeface="+mn-ea"/>
                <a:cs typeface="Arial" panose="020B0604020202020204" pitchFamily="34" charset="0"/>
              </a:rPr>
              <a:t> (retrieved December 6, 2016)</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Quoted in Gary Pattillo. 2017. “Fast Facts.” </a:t>
            </a:r>
            <a:r>
              <a:rPr lang="en-US" i="1" dirty="0">
                <a:latin typeface="Arial" panose="020B0604020202020204" pitchFamily="34" charset="0"/>
                <a:cs typeface="Arial" panose="020B0604020202020204" pitchFamily="34" charset="0"/>
              </a:rPr>
              <a:t>College &amp; Research Libraries News</a:t>
            </a:r>
            <a:r>
              <a:rPr lang="en-US" dirty="0">
                <a:latin typeface="Arial" panose="020B0604020202020204" pitchFamily="34" charset="0"/>
                <a:cs typeface="Arial" panose="020B0604020202020204" pitchFamily="34" charset="0"/>
              </a:rPr>
              <a:t> 78, no. 1: 56.</a:t>
            </a:r>
          </a:p>
          <a:p>
            <a:pPr fontAlgn="base"/>
            <a:endParaRPr lang="en-US"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kern="1200" dirty="0">
              <a:solidFill>
                <a:schemeClr val="tx1"/>
              </a:solidFill>
              <a:effectLst/>
              <a:latin typeface="Arial" panose="020B0604020202020204" pitchFamily="34" charset="0"/>
              <a:ea typeface="+mn-ea"/>
              <a:cs typeface="Arial" panose="020B0604020202020204" pitchFamily="34" charset="0"/>
            </a:endParaRPr>
          </a:p>
          <a:p>
            <a:pPr fontAlgn="base"/>
            <a:r>
              <a:rPr lang="en-US" b="0" i="0" kern="1200" dirty="0">
                <a:solidFill>
                  <a:schemeClr val="tx1"/>
                </a:solidFill>
                <a:effectLst/>
                <a:latin typeface="Arial" panose="020B0604020202020204" pitchFamily="34" charset="0"/>
                <a:ea typeface="+mn-ea"/>
                <a:cs typeface="Arial" panose="020B0604020202020204" pitchFamily="34" charset="0"/>
              </a:rPr>
              <a:t>“More than half of 18- to 49-year-olds in the U.S. are either light viewers of TV or do not subscribe to TV; but over 90 percent of these people watch YouTube.”</a:t>
            </a:r>
          </a:p>
          <a:p>
            <a:pPr fontAlgn="base"/>
            <a:r>
              <a:rPr lang="en-US" b="0" i="0" kern="1200" dirty="0">
                <a:solidFill>
                  <a:schemeClr val="tx1"/>
                </a:solidFill>
                <a:effectLst/>
                <a:latin typeface="Arial" panose="020B0604020202020204" pitchFamily="34" charset="0"/>
                <a:ea typeface="+mn-ea"/>
                <a:cs typeface="Arial" panose="020B0604020202020204" pitchFamily="34" charset="0"/>
              </a:rPr>
              <a:t>YouTube, “Video Is Everywhere—Helping Brands Find Their Audience in the Era of Convergence,” Official YouTube Blog, April 29, 2018, </a:t>
            </a:r>
            <a:r>
              <a:rPr lang="en-US" b="0" i="0" u="none" strike="noStrike" kern="1200" dirty="0">
                <a:solidFill>
                  <a:schemeClr val="tx1"/>
                </a:solidFill>
                <a:effectLst/>
                <a:latin typeface="Arial" panose="020B0604020202020204" pitchFamily="34" charset="0"/>
                <a:ea typeface="+mn-ea"/>
                <a:cs typeface="Arial" panose="020B0604020202020204" pitchFamily="34" charset="0"/>
                <a:hlinkClick r:id="rId5"/>
              </a:rPr>
              <a:t>https://youtube.googleblog.com/2018/04/video-is-everywhere-helping-brands-find.html</a:t>
            </a:r>
            <a:r>
              <a:rPr lang="en-US" b="0" i="0" kern="1200" dirty="0">
                <a:solidFill>
                  <a:schemeClr val="tx1"/>
                </a:solidFill>
                <a:effectLst/>
                <a:latin typeface="Arial" panose="020B0604020202020204" pitchFamily="34" charset="0"/>
                <a:ea typeface="+mn-ea"/>
                <a:cs typeface="Arial" panose="020B0604020202020204" pitchFamily="34" charset="0"/>
              </a:rPr>
              <a:t> (retrieved May 3, 2018).</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Quoted in Gary Pattillo. 2018. “Fast Facts.” </a:t>
            </a:r>
            <a:r>
              <a:rPr lang="en-US" i="1" dirty="0">
                <a:latin typeface="Arial" panose="020B0604020202020204" pitchFamily="34" charset="0"/>
                <a:cs typeface="Arial" panose="020B0604020202020204" pitchFamily="34" charset="0"/>
              </a:rPr>
              <a:t>College &amp; Research Libraries News</a:t>
            </a:r>
            <a:r>
              <a:rPr lang="en-US" dirty="0">
                <a:latin typeface="Arial" panose="020B0604020202020204" pitchFamily="34" charset="0"/>
                <a:cs typeface="Arial" panose="020B0604020202020204" pitchFamily="34" charset="0"/>
              </a:rPr>
              <a:t> 79, no. 6: 340.</a:t>
            </a:r>
          </a:p>
        </p:txBody>
      </p:sp>
      <p:sp>
        <p:nvSpPr>
          <p:cNvPr id="4" name="Slide Number Placeholder 3"/>
          <p:cNvSpPr>
            <a:spLocks noGrp="1"/>
          </p:cNvSpPr>
          <p:nvPr>
            <p:ph type="sldNum" sz="quarter" idx="10"/>
          </p:nvPr>
        </p:nvSpPr>
        <p:spPr/>
        <p:txBody>
          <a:bodyPr/>
          <a:lstStyle/>
          <a:p>
            <a:fld id="{84BE4854-46C1-40AE-92BF-0F440829588D}" type="slidenum">
              <a:rPr lang="en-US" smtClean="0"/>
              <a:t>5</a:t>
            </a:fld>
            <a:endParaRPr lang="en-US"/>
          </a:p>
        </p:txBody>
      </p:sp>
    </p:spTree>
    <p:extLst>
      <p:ext uri="{BB962C8B-B14F-4D97-AF65-F5344CB8AC3E}">
        <p14:creationId xmlns:p14="http://schemas.microsoft.com/office/powerpoint/2010/main" val="3245737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8100" y="146050"/>
            <a:ext cx="4408488" cy="2479675"/>
          </a:xfrm>
        </p:spPr>
      </p:sp>
      <p:sp>
        <p:nvSpPr>
          <p:cNvPr id="3" name="Notes Placeholder 2"/>
          <p:cNvSpPr>
            <a:spLocks noGrp="1"/>
          </p:cNvSpPr>
          <p:nvPr>
            <p:ph type="body" idx="1"/>
          </p:nvPr>
        </p:nvSpPr>
        <p:spPr>
          <a:xfrm>
            <a:off x="201416" y="2771492"/>
            <a:ext cx="6368718" cy="5913721"/>
          </a:xfrm>
        </p:spPr>
        <p:txBody>
          <a:bodyPr/>
          <a:lstStyle/>
          <a:p>
            <a:pPr marL="0" marR="0" lvl="0" indent="0" algn="l" defTabSz="932871" rtl="0" eaLnBrk="1" fontAlgn="auto" latinLnBrk="0" hangingPunct="1">
              <a:lnSpc>
                <a:spcPct val="100000"/>
              </a:lnSpc>
              <a:spcBef>
                <a:spcPts val="0"/>
              </a:spcBef>
              <a:spcAft>
                <a:spcPts val="0"/>
              </a:spcAft>
              <a:buClrTx/>
              <a:buSzTx/>
              <a:buFontTx/>
              <a:buNone/>
              <a:tabLst/>
              <a:defRPr/>
            </a:pPr>
            <a:r>
              <a:rPr lang="en-US" b="0" dirty="0">
                <a:latin typeface="Arial" pitchFamily="34" charset="0"/>
                <a:cs typeface="Arial" pitchFamily="34" charset="0"/>
              </a:rPr>
              <a:t>Image: </a:t>
            </a:r>
            <a:r>
              <a:rPr lang="en-US" b="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https://www.flickr.com/photos/kmacelwee/23886631424/</a:t>
            </a:r>
            <a:r>
              <a:rPr lang="en-US" b="0" dirty="0">
                <a:latin typeface="Arial" panose="020B0604020202020204" pitchFamily="34" charset="0"/>
                <a:cs typeface="Arial" panose="020B0604020202020204" pitchFamily="34" charset="0"/>
              </a:rPr>
              <a:t> by Kent </a:t>
            </a:r>
            <a:r>
              <a:rPr lang="en-US" b="0" dirty="0" err="1">
                <a:latin typeface="Arial" panose="020B0604020202020204" pitchFamily="34" charset="0"/>
                <a:cs typeface="Arial" panose="020B0604020202020204" pitchFamily="34" charset="0"/>
              </a:rPr>
              <a:t>MacElwee</a:t>
            </a:r>
            <a:r>
              <a:rPr lang="en-US" b="0" dirty="0">
                <a:latin typeface="Arial" panose="020B0604020202020204" pitchFamily="34" charset="0"/>
                <a:cs typeface="Arial" panose="020B0604020202020204" pitchFamily="34" charset="0"/>
              </a:rPr>
              <a:t> / </a:t>
            </a:r>
            <a:r>
              <a:rPr lang="en-US" b="0" i="0" kern="1200" dirty="0">
                <a:effectLst/>
                <a:latin typeface="Arial" panose="020B0604020202020204" pitchFamily="34" charset="0"/>
                <a:ea typeface="+mn-ea"/>
                <a:cs typeface="Arial" panose="020B0604020202020204" pitchFamily="34" charset="0"/>
              </a:rPr>
              <a:t>CC BY-NC-ND 2.0</a:t>
            </a:r>
          </a:p>
          <a:p>
            <a:pPr defTabSz="932871">
              <a:defRPr/>
            </a:pPr>
            <a:endParaRPr lang="en-US" dirty="0">
              <a:latin typeface="Arial" pitchFamily="34" charset="0"/>
              <a:cs typeface="Arial" pitchFamily="34" charset="0"/>
            </a:endParaRPr>
          </a:p>
          <a:p>
            <a:pPr rtl="0" fontAlgn="base"/>
            <a:r>
              <a:rPr lang="en-US" b="0" i="0" kern="1200" dirty="0">
                <a:effectLst/>
                <a:latin typeface="Arial" panose="020B0604020202020204" pitchFamily="34" charset="0"/>
                <a:cs typeface="Arial" panose="020B0604020202020204" pitchFamily="34" charset="0"/>
              </a:rPr>
              <a:t>S2 62:41 </a:t>
            </a:r>
            <a:endParaRPr lang="en-US" b="0" i="0" dirty="0">
              <a:effectLst/>
              <a:latin typeface="Arial" panose="020B0604020202020204" pitchFamily="34" charset="0"/>
              <a:cs typeface="Arial" panose="020B0604020202020204" pitchFamily="34" charset="0"/>
            </a:endParaRPr>
          </a:p>
          <a:p>
            <a:pPr rtl="0" fontAlgn="base"/>
            <a:r>
              <a:rPr lang="en-US" b="0" i="0" kern="1200" dirty="0">
                <a:effectLst/>
                <a:latin typeface="Arial" panose="020B0604020202020204" pitchFamily="34" charset="0"/>
                <a:cs typeface="Arial" panose="020B0604020202020204" pitchFamily="34" charset="0"/>
              </a:rPr>
              <a:t>I probably would have gone straight to Google Scholar, or Web of Science, or some other database. I'm not sure why I actually like the other databases. Yeah. I probably would have done that. If it was a topic I was knowledgeable on I wouldn't have messed around with Google. I would have gone straight to something I could trust. </a:t>
            </a:r>
            <a:endParaRPr lang="en-US" dirty="0">
              <a:latin typeface="Arial" pitchFamily="34" charset="0"/>
              <a:cs typeface="Arial" pitchFamily="34" charset="0"/>
            </a:endParaRPr>
          </a:p>
          <a:p>
            <a:r>
              <a:rPr lang="en-US" b="0" i="0" kern="1200" dirty="0">
                <a:effectLst/>
                <a:latin typeface="Arial" panose="020B0604020202020204" pitchFamily="34" charset="0"/>
                <a:ea typeface="+mn-ea"/>
                <a:cs typeface="Arial" panose="020B0604020202020204" pitchFamily="34" charset="0"/>
              </a:rPr>
              <a:t>Buhler, Amy G., Tara T. Cataldo, Ixchel M. Faniel, Lynn Silipigni Connaway, Joyce K. Valenza, Randy Graff, Rachael Elrod, Samuel Putnam, Christopher Cyr, Christine Towler, Erin M. Hood, Robin Fowler, Brittany Brannon, Kailey Langer, and Shakiyl Kirlew. </a:t>
            </a:r>
            <a:r>
              <a:rPr lang="en-US" b="0" i="1" kern="1200" dirty="0">
                <a:effectLst/>
                <a:latin typeface="Arial" panose="020B0604020202020204" pitchFamily="34" charset="0"/>
                <a:ea typeface="+mn-ea"/>
                <a:cs typeface="Arial" panose="020B0604020202020204" pitchFamily="34" charset="0"/>
              </a:rPr>
              <a:t>Researching Students’ Information Choices: Determining Identity and Judging Credibility in Digital Spaces. </a:t>
            </a:r>
            <a:r>
              <a:rPr lang="en-US" b="0" i="0" kern="1200" dirty="0">
                <a:effectLst/>
                <a:latin typeface="Arial" panose="020B0604020202020204" pitchFamily="34" charset="0"/>
                <a:ea typeface="+mn-ea"/>
                <a:cs typeface="Arial" panose="020B0604020202020204" pitchFamily="34" charset="0"/>
              </a:rPr>
              <a:t>2015-2018. IMLS Grant Project LG-81-15-0155. http://guides.uflib.ufl.edu/RSIC.</a:t>
            </a:r>
          </a:p>
          <a:p>
            <a:endParaRPr lang="en-US" b="0" i="0" kern="1200" dirty="0">
              <a:effectLst/>
              <a:latin typeface="Arial" panose="020B0604020202020204" pitchFamily="34" charset="0"/>
              <a:ea typeface="+mn-ea"/>
              <a:cs typeface="Arial" panose="020B0604020202020204" pitchFamily="34" charset="0"/>
            </a:endParaRPr>
          </a:p>
          <a:p>
            <a:r>
              <a:rPr lang="en-US" b="0" i="0" kern="1200" dirty="0">
                <a:effectLst/>
                <a:latin typeface="Arial" panose="020B0604020202020204" pitchFamily="34" charset="0"/>
                <a:ea typeface="+mn-ea"/>
                <a:cs typeface="Arial" panose="020B0604020202020204" pitchFamily="34" charset="0"/>
              </a:rPr>
              <a:t>Well, the way you phrased that is interesting. So as a general rule, even when doing research for teaching my courses, I avoid-- that's the right verb. I avoid using the search engines our library has purchased because they're frequently, in my experience, very clumsy and frustrating. I've had long discussions with our librarians at Mount St. Mary's about this and we definitely are experiencing a kind of cognitive disconnect in terms of what they claim are the functionality or utilities of these tools versus what my students and I experience. I think that the librarian at the Mount specifically asked me to participate in this to sort of get on record my frustrations. So that's why I'm giving you guys this hour, because the librarians specifically asked me to. I conducted a Lemon Laws search just because in order to sign up, you all needed that search code or whatever it is that I had to copy and paste and move over, and that was a topic that was on my mind at the moment. But we could also, if you like, talk about why, when doing research to teach my courses, I often find the databases frustrating. </a:t>
            </a:r>
          </a:p>
          <a:p>
            <a:r>
              <a:rPr lang="en-US" dirty="0">
                <a:latin typeface="Arial" panose="020B0604020202020204" pitchFamily="34" charset="0"/>
                <a:cs typeface="Arial" panose="020B0604020202020204" pitchFamily="34" charset="0"/>
              </a:rPr>
              <a:t>White, David S., and Lynn </a:t>
            </a:r>
            <a:r>
              <a:rPr lang="en-US" dirty="0" err="1">
                <a:latin typeface="Arial" panose="020B0604020202020204" pitchFamily="34" charset="0"/>
                <a:cs typeface="Arial" panose="020B0604020202020204" pitchFamily="34" charset="0"/>
              </a:rPr>
              <a:t>Silipigni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Connaway</a:t>
            </a:r>
            <a:r>
              <a:rPr lang="en-US" dirty="0">
                <a:latin typeface="Arial" panose="020B0604020202020204" pitchFamily="34" charset="0"/>
                <a:cs typeface="Arial" panose="020B0604020202020204" pitchFamily="34" charset="0"/>
              </a:rPr>
              <a:t>. 2011-2014. </a:t>
            </a:r>
            <a:r>
              <a:rPr lang="en-US" i="1" dirty="0">
                <a:latin typeface="Arial" panose="020B0604020202020204" pitchFamily="34" charset="0"/>
                <a:cs typeface="Arial" panose="020B0604020202020204" pitchFamily="34" charset="0"/>
              </a:rPr>
              <a:t>Digital Visitors and Residents: What Motivates Engagement with the Digital Information Environment.</a:t>
            </a:r>
            <a:r>
              <a:rPr lang="en-US" dirty="0">
                <a:latin typeface="Arial" panose="020B0604020202020204" pitchFamily="34" charset="0"/>
                <a:cs typeface="Arial" panose="020B0604020202020204" pitchFamily="34" charset="0"/>
              </a:rPr>
              <a:t> Funded by JISC, OCLC, and Oxford University. </a:t>
            </a:r>
            <a:r>
              <a:rPr lang="en-US" u="sng"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http://www.oclc.org/research/activities/vandr.html</a:t>
            </a:r>
            <a:endParaRPr lang="en-US" sz="105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6</a:t>
            </a:fld>
            <a:endParaRPr lang="en-US" dirty="0"/>
          </a:p>
        </p:txBody>
      </p:sp>
    </p:spTree>
    <p:extLst>
      <p:ext uri="{BB962C8B-B14F-4D97-AF65-F5344CB8AC3E}">
        <p14:creationId xmlns:p14="http://schemas.microsoft.com/office/powerpoint/2010/main" val="1532344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49300"/>
            <a:ext cx="5584825" cy="3141663"/>
          </a:xfrm>
        </p:spPr>
      </p:sp>
      <p:sp>
        <p:nvSpPr>
          <p:cNvPr id="3" name="Notes Placeholder 2"/>
          <p:cNvSpPr>
            <a:spLocks noGrp="1"/>
          </p:cNvSpPr>
          <p:nvPr>
            <p:ph type="body" idx="1"/>
          </p:nvPr>
        </p:nvSpPr>
        <p:spPr>
          <a:xfrm>
            <a:off x="311997" y="4239366"/>
            <a:ext cx="6005936" cy="3903320"/>
          </a:xfrm>
        </p:spPr>
        <p:txBody>
          <a:bodyPr/>
          <a:lstStyle/>
          <a:p>
            <a:r>
              <a:rPr lang="en-US" sz="1400" dirty="0">
                <a:latin typeface="Arial" panose="020B0604020202020204" pitchFamily="34" charset="0"/>
                <a:cs typeface="Arial" pitchFamily="34" charset="0"/>
              </a:rPr>
              <a:t>Image: </a:t>
            </a:r>
            <a:r>
              <a:rPr lang="en-US" sz="1400" dirty="0">
                <a:latin typeface="Arial" panose="020B0604020202020204" pitchFamily="34" charset="0"/>
                <a:cs typeface="Arial" panose="020B0604020202020204" pitchFamily="34" charset="0"/>
                <a:hlinkClick r:id="rId3"/>
              </a:rPr>
              <a:t>https://www.flickr.com/photos/captspaulding/26494138569/</a:t>
            </a:r>
            <a:r>
              <a:rPr lang="en-US" sz="1400" dirty="0">
                <a:latin typeface="Arial" panose="020B0604020202020204" pitchFamily="34" charset="0"/>
                <a:cs typeface="Arial" panose="020B0604020202020204" pitchFamily="34" charset="0"/>
              </a:rPr>
              <a:t> by </a:t>
            </a:r>
            <a:r>
              <a:rPr lang="en-US" sz="1400" dirty="0" err="1">
                <a:latin typeface="Arial" panose="020B0604020202020204" pitchFamily="34" charset="0"/>
                <a:cs typeface="Arial" panose="020B0604020202020204" pitchFamily="34" charset="0"/>
              </a:rPr>
              <a:t>Capt</a:t>
            </a:r>
            <a:r>
              <a:rPr lang="en-US" sz="1400" dirty="0">
                <a:latin typeface="Arial" panose="020B0604020202020204" pitchFamily="34" charset="0"/>
                <a:cs typeface="Arial" panose="020B0604020202020204" pitchFamily="34" charset="0"/>
              </a:rPr>
              <a:t> Spaulding / CC BY-NC-ND 2.0</a:t>
            </a:r>
          </a:p>
          <a:p>
            <a:endParaRPr lang="en-US" sz="1400" b="0" dirty="0">
              <a:latin typeface="Arial" panose="020B0604020202020204" pitchFamily="34" charset="0"/>
              <a:cs typeface="Arial" panose="020B0604020202020204" pitchFamily="34" charset="0"/>
            </a:endParaRPr>
          </a:p>
          <a:p>
            <a:r>
              <a:rPr lang="en-US" sz="1400" b="0" dirty="0">
                <a:latin typeface="Arial" panose="020B0604020202020204" pitchFamily="34" charset="0"/>
                <a:cs typeface="Arial" panose="020B0604020202020204" pitchFamily="34" charset="0"/>
              </a:rPr>
              <a:t>“You spend many hours, with Saint Google. We entrust ourselves to Saint Google, and that solves it for us.”</a:t>
            </a:r>
          </a:p>
          <a:p>
            <a:pPr defTabSz="932871">
              <a:defRPr/>
            </a:pPr>
            <a:r>
              <a:rPr lang="en-US" sz="1400" b="0" dirty="0">
                <a:latin typeface="Arial" panose="020B0604020202020204" pitchFamily="34" charset="0"/>
                <a:cs typeface="Arial" panose="020B0604020202020204" pitchFamily="34" charset="0"/>
              </a:rPr>
              <a:t>(UOCFI6, Male, Age 53, Arts and Humanities)</a:t>
            </a:r>
          </a:p>
          <a:p>
            <a:pPr defTabSz="932871">
              <a:defRPr/>
            </a:pPr>
            <a:endParaRPr lang="en-US" sz="1400" b="0" dirty="0">
              <a:latin typeface="Arial" panose="020B0604020202020204" pitchFamily="34" charset="0"/>
              <a:cs typeface="Arial" panose="020B0604020202020204" pitchFamily="34" charset="0"/>
            </a:endParaRPr>
          </a:p>
          <a:p>
            <a:pPr marL="0" lvl="2">
              <a:defRPr/>
            </a:pPr>
            <a:r>
              <a:rPr lang="en-US" sz="1400" b="0" dirty="0">
                <a:latin typeface="Arial" panose="020B0604020202020204" pitchFamily="34" charset="0"/>
                <a:cs typeface="Arial" panose="020B0604020202020204" pitchFamily="34" charset="0"/>
              </a:rPr>
              <a:t>White, David S., and Lynn Silipigni Connaway. 2011-2014. </a:t>
            </a:r>
            <a:r>
              <a:rPr lang="en-US" sz="1400" b="0" i="1" dirty="0">
                <a:latin typeface="Arial" panose="020B0604020202020204" pitchFamily="34" charset="0"/>
                <a:cs typeface="Arial" pitchFamily="34" charset="0"/>
              </a:rPr>
              <a:t>Visitors &amp; Residents: What Motivates Engagement with the Digital Information Environment.</a:t>
            </a:r>
            <a:r>
              <a:rPr lang="en-US" sz="1400" b="0" dirty="0">
                <a:latin typeface="Arial" panose="020B0604020202020204" pitchFamily="34" charset="0"/>
                <a:cs typeface="Arial" pitchFamily="34" charset="0"/>
              </a:rPr>
              <a:t> Funded by JISC, OCLC, and Oxford University. </a:t>
            </a:r>
            <a:r>
              <a:rPr lang="en-US" sz="1400" b="0" u="sng" dirty="0">
                <a:latin typeface="Arial" pitchFamily="34" charset="0"/>
                <a:cs typeface="Arial" pitchFamily="34" charset="0"/>
              </a:rPr>
              <a:t>http://www.oclc.org/research/activities/vandr.html.</a:t>
            </a:r>
          </a:p>
          <a:p>
            <a:pPr marL="0" lvl="2">
              <a:defRPr/>
            </a:pPr>
            <a:endParaRPr lang="en-US" sz="1400" b="0" u="sng" dirty="0">
              <a:latin typeface="Arial" pitchFamily="34" charset="0"/>
              <a:cs typeface="Arial" pitchFamily="34" charset="0"/>
            </a:endParaRPr>
          </a:p>
          <a:p>
            <a:pPr marL="0" lvl="2">
              <a:defRPr/>
            </a:pP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3AA0EB-6089-4AE8-8309-E75A42BF00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173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2938"/>
            <a:ext cx="5581650" cy="3140075"/>
          </a:xfrm>
        </p:spPr>
      </p:sp>
      <p:sp>
        <p:nvSpPr>
          <p:cNvPr id="3" name="Notes Placeholder 2"/>
          <p:cNvSpPr>
            <a:spLocks noGrp="1"/>
          </p:cNvSpPr>
          <p:nvPr>
            <p:ph type="body" idx="1"/>
          </p:nvPr>
        </p:nvSpPr>
        <p:spPr>
          <a:xfrm>
            <a:off x="191386" y="3931920"/>
            <a:ext cx="6549656" cy="5043637"/>
          </a:xfrm>
        </p:spPr>
        <p:txBody>
          <a:bodyPr/>
          <a:lstStyle/>
          <a:p>
            <a:r>
              <a:rPr lang="en-US" dirty="0">
                <a:latin typeface="Arial" panose="020B0604020202020204" pitchFamily="34" charset="0"/>
                <a:cs typeface="Arial" panose="020B0604020202020204" pitchFamily="34" charset="0"/>
              </a:rPr>
              <a:t>Image: </a:t>
            </a:r>
            <a:r>
              <a:rPr lang="en-US" dirty="0">
                <a:latin typeface="Arial" panose="020B0604020202020204" pitchFamily="34" charset="0"/>
                <a:cs typeface="Arial" panose="020B0604020202020204" pitchFamily="34" charset="0"/>
                <a:hlinkClick r:id="rId3"/>
              </a:rPr>
              <a:t>https://www.flickr.com/photos/archer10/2215901880/</a:t>
            </a:r>
            <a:r>
              <a:rPr lang="en-US" dirty="0">
                <a:latin typeface="Arial" panose="020B0604020202020204" pitchFamily="34" charset="0"/>
                <a:cs typeface="Arial" panose="020B0604020202020204" pitchFamily="34" charset="0"/>
              </a:rPr>
              <a:t> by Dennis Jarvis / CC BY-SA 2.0</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““Print books continue to be more popular than e-books or audio books. Fully 65 percent of Americans have read a print book in the last year, more than double the share that has read an e-book (28 percent) and more than four times the share that has consumed book content via audio book (14 percent). Some 73 percent of Americans report that they have read at least one book (in any format) in the last year.” When reading e-books, more Americans are reading them on tablets and cellphones rather than dedicated e-readers.” </a:t>
            </a:r>
          </a:p>
          <a:p>
            <a:r>
              <a:rPr lang="en-US" dirty="0">
                <a:latin typeface="Arial" panose="020B0604020202020204" pitchFamily="34" charset="0"/>
                <a:cs typeface="Arial" panose="020B0604020202020204" pitchFamily="34" charset="0"/>
              </a:rPr>
              <a:t>Perrin, Andrew. 2016. “Book Reading 2016.” </a:t>
            </a:r>
            <a:r>
              <a:rPr lang="en-US" i="1" dirty="0">
                <a:latin typeface="Arial" panose="020B0604020202020204" pitchFamily="34" charset="0"/>
                <a:cs typeface="Arial" panose="020B0604020202020204" pitchFamily="34" charset="0"/>
              </a:rPr>
              <a:t>Pew Research Center</a:t>
            </a:r>
            <a:r>
              <a:rPr lang="en-US" dirty="0">
                <a:latin typeface="Arial" panose="020B0604020202020204" pitchFamily="34" charset="0"/>
                <a:cs typeface="Arial" panose="020B0604020202020204" pitchFamily="34" charset="0"/>
              </a:rPr>
              <a:t>, September 1. </a:t>
            </a:r>
            <a:r>
              <a:rPr lang="en-US" dirty="0">
                <a:latin typeface="Arial" panose="020B0604020202020204" pitchFamily="34" charset="0"/>
                <a:cs typeface="Arial" panose="020B0604020202020204" pitchFamily="34" charset="0"/>
                <a:hlinkClick r:id="rId4"/>
              </a:rPr>
              <a:t>http://www.pewinternet.org/2016/09/01/book-reading-2016/</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Quoted in Gary </a:t>
            </a:r>
            <a:r>
              <a:rPr lang="en-US" dirty="0" err="1">
                <a:latin typeface="Arial" panose="020B0604020202020204" pitchFamily="34" charset="0"/>
                <a:cs typeface="Arial" panose="020B0604020202020204" pitchFamily="34" charset="0"/>
              </a:rPr>
              <a:t>Pattillo</a:t>
            </a:r>
            <a:r>
              <a:rPr lang="en-US" dirty="0">
                <a:latin typeface="Arial" panose="020B0604020202020204" pitchFamily="34" charset="0"/>
                <a:cs typeface="Arial" panose="020B0604020202020204" pitchFamily="34" charset="0"/>
              </a:rPr>
              <a:t>. 2016. “Fast Facts.” </a:t>
            </a:r>
            <a:r>
              <a:rPr lang="en-US" i="1" dirty="0">
                <a:latin typeface="Arial" panose="020B0604020202020204" pitchFamily="34" charset="0"/>
                <a:cs typeface="Arial" panose="020B0604020202020204" pitchFamily="34" charset="0"/>
              </a:rPr>
              <a:t>College &amp; Research Libraries News</a:t>
            </a:r>
            <a:r>
              <a:rPr lang="en-US" dirty="0">
                <a:latin typeface="Arial" panose="020B0604020202020204" pitchFamily="34" charset="0"/>
                <a:cs typeface="Arial" panose="020B0604020202020204" pitchFamily="34" charset="0"/>
              </a:rPr>
              <a:t> 77, no. 9: 472.</a:t>
            </a:r>
          </a:p>
          <a:p>
            <a:endParaRPr lang="en-US" dirty="0">
              <a:latin typeface="Arial" panose="020B0604020202020204" pitchFamily="34" charset="0"/>
              <a:cs typeface="Arial" panose="020B0604020202020204" pitchFamily="34" charset="0"/>
            </a:endParaRPr>
          </a:p>
          <a:p>
            <a:pPr defTabSz="932871">
              <a:defRPr/>
            </a:pPr>
            <a:r>
              <a:rPr lang="en-US" dirty="0">
                <a:latin typeface="Arial" panose="020B0604020202020204" pitchFamily="34" charset="0"/>
                <a:cs typeface="Arial" panose="020B0604020202020204" pitchFamily="34" charset="0"/>
              </a:rPr>
              <a:t>“Data from Pew Research Center and other sources show that around half of newspaper readers consume newspapers only in their printed form. They are more likely to often watch local TV news than those newspaper readers who access the paper online instead of or in addition to the print edition. This difference persists even when controlling for age.” </a:t>
            </a:r>
          </a:p>
          <a:p>
            <a:pPr defTabSz="932871">
              <a:defRPr/>
            </a:pP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Barthel, Michael. 2016. “Around Half of Newspaper Readers Rely Only on Print Edition.” </a:t>
            </a:r>
            <a:r>
              <a:rPr lang="en-US" i="1" dirty="0">
                <a:latin typeface="Arial" panose="020B0604020202020204" pitchFamily="34" charset="0"/>
                <a:cs typeface="Arial" panose="020B0604020202020204" pitchFamily="34" charset="0"/>
              </a:rPr>
              <a:t>Pew Research Center</a:t>
            </a:r>
            <a:r>
              <a:rPr lang="en-US" dirty="0">
                <a:latin typeface="Arial" panose="020B0604020202020204" pitchFamily="34" charset="0"/>
                <a:cs typeface="Arial" panose="020B0604020202020204" pitchFamily="34" charset="0"/>
              </a:rPr>
              <a:t>, January 6, </a:t>
            </a:r>
            <a:r>
              <a:rPr lang="en-US" dirty="0">
                <a:latin typeface="Arial" panose="020B0604020202020204" pitchFamily="34" charset="0"/>
                <a:cs typeface="Arial" panose="020B0604020202020204" pitchFamily="34" charset="0"/>
                <a:hlinkClick r:id="rId5"/>
              </a:rPr>
              <a:t>www.pewresearch.org/fact-tank/2016/01/06/around-half-of-newspaper-readers-rely-only-on-print-edition</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E4854-46C1-40AE-92BF-0F44082958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43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500188" y="427038"/>
            <a:ext cx="3856037" cy="2168525"/>
          </a:xfrm>
        </p:spPr>
      </p:sp>
      <p:sp>
        <p:nvSpPr>
          <p:cNvPr id="3" name="Marcador de notas 2"/>
          <p:cNvSpPr>
            <a:spLocks noGrp="1"/>
          </p:cNvSpPr>
          <p:nvPr>
            <p:ph type="body" idx="1"/>
          </p:nvPr>
        </p:nvSpPr>
        <p:spPr>
          <a:xfrm>
            <a:off x="158044" y="2946400"/>
            <a:ext cx="6471885" cy="5892077"/>
          </a:xfrm>
        </p:spPr>
        <p:txBody>
          <a:bodyPr/>
          <a:lstStyle/>
          <a:p>
            <a:r>
              <a:rPr lang="es-ES" sz="1050" dirty="0">
                <a:latin typeface="Arial" panose="020B0604020202020204" pitchFamily="34" charset="0"/>
                <a:cs typeface="Arial" panose="020B0604020202020204" pitchFamily="34" charset="0"/>
              </a:rPr>
              <a:t>Image: </a:t>
            </a:r>
            <a:r>
              <a:rPr lang="en-US" sz="1050" dirty="0">
                <a:latin typeface="Arial" panose="020B0604020202020204" pitchFamily="34" charset="0"/>
                <a:cs typeface="Arial" panose="020B0604020202020204" pitchFamily="34" charset="0"/>
                <a:hlinkClick r:id="rId3"/>
              </a:rPr>
              <a:t>https://www.flickr.com/photos/berylm/6656243821/</a:t>
            </a:r>
            <a:r>
              <a:rPr lang="en-US" sz="1050" dirty="0">
                <a:latin typeface="Arial" panose="020B0604020202020204" pitchFamily="34" charset="0"/>
                <a:cs typeface="Arial" panose="020B0604020202020204" pitchFamily="34" charset="0"/>
              </a:rPr>
              <a:t> by Beryl McMillan</a:t>
            </a:r>
          </a:p>
          <a:p>
            <a:endParaRPr lang="en-US" sz="1050" dirty="0">
              <a:latin typeface="Arial" panose="020B0604020202020204" pitchFamily="34" charset="0"/>
              <a:cs typeface="Arial" panose="020B0604020202020204" pitchFamily="34" charset="0"/>
            </a:endParaRPr>
          </a:p>
          <a:p>
            <a:pPr rtl="0" fontAlgn="base"/>
            <a:r>
              <a:rPr lang="en-US" sz="1050" b="0" i="0" kern="1200" dirty="0">
                <a:solidFill>
                  <a:schemeClr val="tx1"/>
                </a:solidFill>
                <a:effectLst/>
                <a:latin typeface="Arial" panose="020B0604020202020204" pitchFamily="34" charset="0"/>
                <a:ea typeface="+mn-ea"/>
                <a:cs typeface="Arial" panose="020B0604020202020204" pitchFamily="34" charset="0"/>
              </a:rPr>
              <a:t>S2 20:46 </a:t>
            </a:r>
            <a:endParaRPr lang="en-US" sz="1050" b="0" i="0" dirty="0">
              <a:effectLst/>
              <a:latin typeface="Arial" panose="020B0604020202020204" pitchFamily="34" charset="0"/>
              <a:cs typeface="Arial" panose="020B0604020202020204" pitchFamily="34" charset="0"/>
            </a:endParaRPr>
          </a:p>
          <a:p>
            <a:pPr rtl="0" fontAlgn="base"/>
            <a:r>
              <a:rPr lang="en-US" sz="1050" b="0" i="0" kern="1200" dirty="0">
                <a:solidFill>
                  <a:schemeClr val="tx1"/>
                </a:solidFill>
                <a:effectLst/>
                <a:latin typeface="Arial" panose="020B0604020202020204" pitchFamily="34" charset="0"/>
                <a:ea typeface="+mn-ea"/>
                <a:cs typeface="Arial" panose="020B0604020202020204" pitchFamily="34" charset="0"/>
              </a:rPr>
              <a:t>Yeah. I don't know if I would trust that. Okay. Encyclopedia. Oh, this is a book, so I can't get this unless it's in a library. So I can't use that. Severe declines in Everglades mammals linked to pythons. So this is another one. In this Science for a Changing World. This seems somewhat credible, so-- it says research news. Declines in formerly common mammals in Everglades National Park. That's linked to the presence of invasive Burmese pythons. So it has little things here with the pictures, and-- so, yeah, there's a study. This is a study. And they even have quotes, so it looks-- by director, so maybe researcher [laughter]. Scientist. This looks really official and really thought out like they know their stuff. Yeah. I would use this, which is this one. Okay. Taking over the Everglades. Time. Hmm. I'm not sure. Burmese pythons are your normal predators-- squeezing their prey. So a new study published in here confirms what the scientists feared. They even have a little video which is nice if it's good. Can I play it? </a:t>
            </a:r>
            <a:endParaRPr lang="en-US" sz="1050" b="0" i="0" dirty="0">
              <a:effectLst/>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r>
              <a:rPr lang="en-US" sz="1050" b="0" i="0" kern="1200" dirty="0">
                <a:solidFill>
                  <a:schemeClr val="tx1"/>
                </a:solidFill>
                <a:effectLst/>
                <a:latin typeface="Arial" panose="020B0604020202020204" pitchFamily="34" charset="0"/>
                <a:ea typeface="+mn-ea"/>
                <a:cs typeface="Arial" panose="020B0604020202020204" pitchFamily="34" charset="0"/>
              </a:rPr>
              <a:t>Buhler, Amy G., Tara T. Cataldo, Ixchel M. Faniel, Lynn Silipigni Connaway, Joyce K. Valenza, Randy Graff, Rachael Elrod, Samuel Putnam, Christopher Cyr, Christine Towler, Erin M. Hood, Robin Fowler, Brittany Brannon, Kailey Langer, and Shakiyl Kirlew. </a:t>
            </a:r>
            <a:r>
              <a:rPr lang="en-US" sz="1050" b="0" i="1" kern="1200" dirty="0">
                <a:solidFill>
                  <a:schemeClr val="tx1"/>
                </a:solidFill>
                <a:effectLst/>
                <a:latin typeface="Arial" panose="020B0604020202020204" pitchFamily="34" charset="0"/>
                <a:ea typeface="+mn-ea"/>
                <a:cs typeface="Arial" panose="020B0604020202020204" pitchFamily="34" charset="0"/>
              </a:rPr>
              <a:t>Researching Students’ Information Choices: Determining Identity and Judging Credibility in Digital Spaces. </a:t>
            </a:r>
            <a:r>
              <a:rPr lang="en-US" sz="1050" b="0" i="0" kern="1200" dirty="0">
                <a:solidFill>
                  <a:schemeClr val="tx1"/>
                </a:solidFill>
                <a:effectLst/>
                <a:latin typeface="Arial" panose="020B0604020202020204" pitchFamily="34" charset="0"/>
                <a:ea typeface="+mn-ea"/>
                <a:cs typeface="Arial" panose="020B0604020202020204" pitchFamily="34" charset="0"/>
              </a:rPr>
              <a:t>2015-2018. IMLS Grant Project LG-81-15-0155. http://guides.uflib.ufl.edu/RSIC.</a:t>
            </a:r>
          </a:p>
          <a:p>
            <a:endParaRPr lang="en-US" sz="1050" dirty="0">
              <a:latin typeface="Arial" panose="020B0604020202020204" pitchFamily="34" charset="0"/>
              <a:cs typeface="Arial" panose="020B0604020202020204" pitchFamily="34" charset="0"/>
            </a:endParaRPr>
          </a:p>
          <a:p>
            <a:pPr rtl="0" fontAlgn="base"/>
            <a:r>
              <a:rPr lang="en-US" sz="1050" b="0" i="0" kern="1200" dirty="0">
                <a:solidFill>
                  <a:schemeClr val="tx1"/>
                </a:solidFill>
                <a:effectLst/>
                <a:latin typeface="Arial" panose="020B0604020202020204" pitchFamily="34" charset="0"/>
                <a:ea typeface="+mn-ea"/>
                <a:cs typeface="Arial" panose="020B0604020202020204" pitchFamily="34" charset="0"/>
              </a:rPr>
              <a:t>S2 89:48 </a:t>
            </a:r>
            <a:endParaRPr lang="en-US" sz="1050" b="0" i="0" dirty="0">
              <a:effectLst/>
              <a:latin typeface="Arial" panose="020B0604020202020204" pitchFamily="34" charset="0"/>
              <a:cs typeface="Arial" panose="020B0604020202020204" pitchFamily="34" charset="0"/>
            </a:endParaRPr>
          </a:p>
          <a:p>
            <a:pPr rtl="0" fontAlgn="base"/>
            <a:r>
              <a:rPr lang="en-US" sz="1050" b="0" i="0" kern="1200" dirty="0">
                <a:solidFill>
                  <a:schemeClr val="tx1"/>
                </a:solidFill>
                <a:effectLst/>
                <a:latin typeface="Arial" panose="020B0604020202020204" pitchFamily="34" charset="0"/>
                <a:ea typeface="+mn-ea"/>
                <a:cs typeface="Arial" panose="020B0604020202020204" pitchFamily="34" charset="0"/>
              </a:rPr>
              <a:t>Invasive Pythons in the US. I didn't look at this probably because I just noticed that it said Google Books. Just wasn't interested in using an entire book or going through an entire book. Potential Problems of Removing One Invasive Species at a Time. I don't know that I looked at this one. But after clicking on it, it specifically says up top, "Not peer reviewed." Which right there isn't something I'd particularly want to include. Ah, I did look at this one. It also talks about how we're moving one species versus two co-occurring species can have an impact on the environment, but it just didn't seem to have anything particularly relevant to the Everglades. All right, hit next. </a:t>
            </a:r>
            <a:endParaRPr lang="en-US" sz="1050" dirty="0">
              <a:latin typeface="Arial" panose="020B0604020202020204" pitchFamily="34" charset="0"/>
              <a:cs typeface="Arial" panose="020B0604020202020204" pitchFamily="34" charset="0"/>
            </a:endParaRPr>
          </a:p>
          <a:p>
            <a:r>
              <a:rPr lang="en-US" sz="1050" b="0" i="0" kern="1200" dirty="0">
                <a:solidFill>
                  <a:schemeClr val="tx1"/>
                </a:solidFill>
                <a:effectLst/>
                <a:latin typeface="Arial" panose="020B0604020202020204" pitchFamily="34" charset="0"/>
                <a:ea typeface="+mn-ea"/>
                <a:cs typeface="Arial" panose="020B0604020202020204" pitchFamily="34" charset="0"/>
              </a:rPr>
              <a:t>Buhler, Amy G., Tara T. Cataldo, Ixchel M. Faniel, Lynn Silipigni Connaway, Joyce K. Valenza, Randy Graff, Rachael Elrod, Samuel Putnam, Christopher Cyr, Christine Towler, Erin M. Hood, Robin Fowler, Brittany Brannon, Kailey Langer, and Shakiyl Kirlew. </a:t>
            </a:r>
            <a:r>
              <a:rPr lang="en-US" sz="1050" b="0" i="1" kern="1200" dirty="0">
                <a:solidFill>
                  <a:schemeClr val="tx1"/>
                </a:solidFill>
                <a:effectLst/>
                <a:latin typeface="Arial" panose="020B0604020202020204" pitchFamily="34" charset="0"/>
                <a:ea typeface="+mn-ea"/>
                <a:cs typeface="Arial" panose="020B0604020202020204" pitchFamily="34" charset="0"/>
              </a:rPr>
              <a:t>Researching Students’ Information Choices: Determining Identity and Judging Credibility in Digital Spaces.</a:t>
            </a:r>
            <a:r>
              <a:rPr lang="en-US" sz="1050" b="0" i="0" kern="1200" dirty="0">
                <a:solidFill>
                  <a:schemeClr val="tx1"/>
                </a:solidFill>
                <a:effectLst/>
                <a:latin typeface="Arial" panose="020B0604020202020204" pitchFamily="34" charset="0"/>
                <a:ea typeface="+mn-ea"/>
                <a:cs typeface="Arial" panose="020B0604020202020204" pitchFamily="34" charset="0"/>
              </a:rPr>
              <a:t> 2015-2018. IMLS Grant Project LG-81-15-0155. http://guides.uflib.ufl.edu/RSIC.</a:t>
            </a:r>
          </a:p>
        </p:txBody>
      </p:sp>
      <p:sp>
        <p:nvSpPr>
          <p:cNvPr id="4" name="Marcador de número de diapositiva 3"/>
          <p:cNvSpPr>
            <a:spLocks noGrp="1"/>
          </p:cNvSpPr>
          <p:nvPr>
            <p:ph type="sldNum" sz="quarter" idx="10"/>
          </p:nvPr>
        </p:nvSpPr>
        <p:spPr/>
        <p:txBody>
          <a:bodyPr/>
          <a:lstStyle/>
          <a:p>
            <a:fld id="{8F3AA0EB-6089-4AE8-8309-E75A42BF00DD}" type="slidenum">
              <a:rPr lang="en-US" smtClean="0"/>
              <a:t>9</a:t>
            </a:fld>
            <a:endParaRPr lang="en-US"/>
          </a:p>
        </p:txBody>
      </p:sp>
    </p:spTree>
    <p:extLst>
      <p:ext uri="{BB962C8B-B14F-4D97-AF65-F5344CB8AC3E}">
        <p14:creationId xmlns:p14="http://schemas.microsoft.com/office/powerpoint/2010/main" val="1343591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4B33-E898-4922-81EB-AFFDF44C1B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AA89D0-542F-42A5-ACEA-752602949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F2E3B4-584A-4198-B465-71948B18D74E}"/>
              </a:ext>
            </a:extLst>
          </p:cNvPr>
          <p:cNvSpPr>
            <a:spLocks noGrp="1"/>
          </p:cNvSpPr>
          <p:nvPr>
            <p:ph type="dt" sz="half" idx="10"/>
          </p:nvPr>
        </p:nvSpPr>
        <p:spPr/>
        <p:txBody>
          <a:bodyPr/>
          <a:lstStyle/>
          <a:p>
            <a:fld id="{85BB1181-9DF5-4CBE-9F22-75BD04DCF1D5}" type="datetimeFigureOut">
              <a:rPr lang="en-US" smtClean="0"/>
              <a:t>11/19/2019</a:t>
            </a:fld>
            <a:endParaRPr lang="en-US"/>
          </a:p>
        </p:txBody>
      </p:sp>
      <p:sp>
        <p:nvSpPr>
          <p:cNvPr id="5" name="Footer Placeholder 4">
            <a:extLst>
              <a:ext uri="{FF2B5EF4-FFF2-40B4-BE49-F238E27FC236}">
                <a16:creationId xmlns:a16="http://schemas.microsoft.com/office/drawing/2014/main" id="{15601EE8-0B39-4570-9237-51B63F2AA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262A6-8570-4245-9B4E-EDBC9564E0CE}"/>
              </a:ext>
            </a:extLst>
          </p:cNvPr>
          <p:cNvSpPr>
            <a:spLocks noGrp="1"/>
          </p:cNvSpPr>
          <p:nvPr>
            <p:ph type="sldNum" sz="quarter" idx="12"/>
          </p:nvPr>
        </p:nvSpPr>
        <p:spPr/>
        <p:txBody>
          <a:bodyPr/>
          <a:lstStyle/>
          <a:p>
            <a:fld id="{E215B5E9-2B50-472D-A1B6-914EB192CC0A}" type="slidenum">
              <a:rPr lang="en-US" smtClean="0"/>
              <a:t>‹#›</a:t>
            </a:fld>
            <a:endParaRPr lang="en-US"/>
          </a:p>
        </p:txBody>
      </p:sp>
    </p:spTree>
    <p:extLst>
      <p:ext uri="{BB962C8B-B14F-4D97-AF65-F5344CB8AC3E}">
        <p14:creationId xmlns:p14="http://schemas.microsoft.com/office/powerpoint/2010/main" val="1464331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B279-180A-46A0-8F32-C6F2E8454C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253280-21A7-4053-B41A-64DB3AC467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E44D9-5D9F-4253-92AA-02ECBCAA98E2}"/>
              </a:ext>
            </a:extLst>
          </p:cNvPr>
          <p:cNvSpPr>
            <a:spLocks noGrp="1"/>
          </p:cNvSpPr>
          <p:nvPr>
            <p:ph type="dt" sz="half" idx="10"/>
          </p:nvPr>
        </p:nvSpPr>
        <p:spPr/>
        <p:txBody>
          <a:bodyPr/>
          <a:lstStyle/>
          <a:p>
            <a:fld id="{85BB1181-9DF5-4CBE-9F22-75BD04DCF1D5}" type="datetimeFigureOut">
              <a:rPr lang="en-US" smtClean="0"/>
              <a:t>11/19/2019</a:t>
            </a:fld>
            <a:endParaRPr lang="en-US"/>
          </a:p>
        </p:txBody>
      </p:sp>
      <p:sp>
        <p:nvSpPr>
          <p:cNvPr id="5" name="Footer Placeholder 4">
            <a:extLst>
              <a:ext uri="{FF2B5EF4-FFF2-40B4-BE49-F238E27FC236}">
                <a16:creationId xmlns:a16="http://schemas.microsoft.com/office/drawing/2014/main" id="{782ABB6A-B5EC-450B-9696-837F94B2A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7FC24-055C-4B6D-8718-DAC6D8E00BCB}"/>
              </a:ext>
            </a:extLst>
          </p:cNvPr>
          <p:cNvSpPr>
            <a:spLocks noGrp="1"/>
          </p:cNvSpPr>
          <p:nvPr>
            <p:ph type="sldNum" sz="quarter" idx="12"/>
          </p:nvPr>
        </p:nvSpPr>
        <p:spPr/>
        <p:txBody>
          <a:bodyPr/>
          <a:lstStyle/>
          <a:p>
            <a:fld id="{E215B5E9-2B50-472D-A1B6-914EB192CC0A}" type="slidenum">
              <a:rPr lang="en-US" smtClean="0"/>
              <a:t>‹#›</a:t>
            </a:fld>
            <a:endParaRPr lang="en-US"/>
          </a:p>
        </p:txBody>
      </p:sp>
    </p:spTree>
    <p:extLst>
      <p:ext uri="{BB962C8B-B14F-4D97-AF65-F5344CB8AC3E}">
        <p14:creationId xmlns:p14="http://schemas.microsoft.com/office/powerpoint/2010/main" val="19671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8BFDB4-CCFC-42E1-A209-3AF3A77807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E08B4D-65D7-4115-9D02-88D6907E04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8EA5C-E63D-4275-B201-57958E0B95CF}"/>
              </a:ext>
            </a:extLst>
          </p:cNvPr>
          <p:cNvSpPr>
            <a:spLocks noGrp="1"/>
          </p:cNvSpPr>
          <p:nvPr>
            <p:ph type="dt" sz="half" idx="10"/>
          </p:nvPr>
        </p:nvSpPr>
        <p:spPr/>
        <p:txBody>
          <a:bodyPr/>
          <a:lstStyle/>
          <a:p>
            <a:fld id="{85BB1181-9DF5-4CBE-9F22-75BD04DCF1D5}" type="datetimeFigureOut">
              <a:rPr lang="en-US" smtClean="0"/>
              <a:t>11/19/2019</a:t>
            </a:fld>
            <a:endParaRPr lang="en-US"/>
          </a:p>
        </p:txBody>
      </p:sp>
      <p:sp>
        <p:nvSpPr>
          <p:cNvPr id="5" name="Footer Placeholder 4">
            <a:extLst>
              <a:ext uri="{FF2B5EF4-FFF2-40B4-BE49-F238E27FC236}">
                <a16:creationId xmlns:a16="http://schemas.microsoft.com/office/drawing/2014/main" id="{804E2D7E-F125-452B-B08A-1F87D02B1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536B7-BA5F-4FC3-9643-8A47B60A607E}"/>
              </a:ext>
            </a:extLst>
          </p:cNvPr>
          <p:cNvSpPr>
            <a:spLocks noGrp="1"/>
          </p:cNvSpPr>
          <p:nvPr>
            <p:ph type="sldNum" sz="quarter" idx="12"/>
          </p:nvPr>
        </p:nvSpPr>
        <p:spPr/>
        <p:txBody>
          <a:bodyPr/>
          <a:lstStyle/>
          <a:p>
            <a:fld id="{E215B5E9-2B50-472D-A1B6-914EB192CC0A}" type="slidenum">
              <a:rPr lang="en-US" smtClean="0"/>
              <a:t>‹#›</a:t>
            </a:fld>
            <a:endParaRPr lang="en-US"/>
          </a:p>
        </p:txBody>
      </p:sp>
    </p:spTree>
    <p:extLst>
      <p:ext uri="{BB962C8B-B14F-4D97-AF65-F5344CB8AC3E}">
        <p14:creationId xmlns:p14="http://schemas.microsoft.com/office/powerpoint/2010/main" val="1560007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stStyle>
          <a:p>
            <a:pPr lvl="0"/>
            <a:r>
              <a:rPr lang="en-US" dirty="0"/>
              <a:t>Click to add copy</a:t>
            </a: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4113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2700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30937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59405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403048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1759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stStyle>
          <a:p>
            <a:pPr lvl="0"/>
            <a:r>
              <a:rPr lang="en-US" dirty="0"/>
              <a:t>Click to add copy</a:t>
            </a: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7254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8933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07591-F654-4EFE-B7F9-9CFFC03843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2E9DE-2C54-42A2-8427-EF8D9DFC95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F3D697-D5F1-4C05-9131-2AE206B9616F}"/>
              </a:ext>
            </a:extLst>
          </p:cNvPr>
          <p:cNvSpPr>
            <a:spLocks noGrp="1"/>
          </p:cNvSpPr>
          <p:nvPr>
            <p:ph type="dt" sz="half" idx="10"/>
          </p:nvPr>
        </p:nvSpPr>
        <p:spPr/>
        <p:txBody>
          <a:bodyPr/>
          <a:lstStyle/>
          <a:p>
            <a:fld id="{85BB1181-9DF5-4CBE-9F22-75BD04DCF1D5}" type="datetimeFigureOut">
              <a:rPr lang="en-US" smtClean="0"/>
              <a:t>11/19/2019</a:t>
            </a:fld>
            <a:endParaRPr lang="en-US"/>
          </a:p>
        </p:txBody>
      </p:sp>
      <p:sp>
        <p:nvSpPr>
          <p:cNvPr id="5" name="Footer Placeholder 4">
            <a:extLst>
              <a:ext uri="{FF2B5EF4-FFF2-40B4-BE49-F238E27FC236}">
                <a16:creationId xmlns:a16="http://schemas.microsoft.com/office/drawing/2014/main" id="{62728AE9-6FEF-445B-BE43-E09E8C2F0F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745C2-BC90-4323-B83F-DA3858BE1D8D}"/>
              </a:ext>
            </a:extLst>
          </p:cNvPr>
          <p:cNvSpPr>
            <a:spLocks noGrp="1"/>
          </p:cNvSpPr>
          <p:nvPr>
            <p:ph type="sldNum" sz="quarter" idx="12"/>
          </p:nvPr>
        </p:nvSpPr>
        <p:spPr/>
        <p:txBody>
          <a:bodyPr/>
          <a:lstStyle/>
          <a:p>
            <a:fld id="{E215B5E9-2B50-472D-A1B6-914EB192CC0A}" type="slidenum">
              <a:rPr lang="en-US" smtClean="0"/>
              <a:t>‹#›</a:t>
            </a:fld>
            <a:endParaRPr lang="en-US"/>
          </a:p>
        </p:txBody>
      </p:sp>
    </p:spTree>
    <p:extLst>
      <p:ext uri="{BB962C8B-B14F-4D97-AF65-F5344CB8AC3E}">
        <p14:creationId xmlns:p14="http://schemas.microsoft.com/office/powerpoint/2010/main" val="62218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40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7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961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62439" y="2"/>
            <a:ext cx="6129563" cy="5850665"/>
          </a:xfrm>
          <a:prstGeom prst="rect">
            <a:avLst/>
          </a:prstGeom>
        </p:spPr>
      </p:pic>
    </p:spTree>
    <p:extLst>
      <p:ext uri="{BB962C8B-B14F-4D97-AF65-F5344CB8AC3E}">
        <p14:creationId xmlns:p14="http://schemas.microsoft.com/office/powerpoint/2010/main" val="223269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5806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 Blank">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19" name="Rectangle 18"/>
          <p:cNvSpPr/>
          <p:nvPr userDrawn="1"/>
        </p:nvSpPr>
        <p:spPr>
          <a:xfrm>
            <a:off x="2946401" y="6248400"/>
            <a:ext cx="1413935"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20" name="Rectangle 19"/>
          <p:cNvSpPr/>
          <p:nvPr userDrawn="1"/>
        </p:nvSpPr>
        <p:spPr>
          <a:xfrm>
            <a:off x="4360338" y="6248400"/>
            <a:ext cx="7831668"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43828" y="6457315"/>
            <a:ext cx="990985"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userDrawn="1"/>
        </p:nvSpPr>
        <p:spPr>
          <a:xfrm>
            <a:off x="7500997" y="6357723"/>
            <a:ext cx="3367313" cy="379656"/>
          </a:xfrm>
          <a:prstGeom prst="rect">
            <a:avLst/>
          </a:prstGeom>
          <a:noFill/>
        </p:spPr>
        <p:txBody>
          <a:bodyPr wrap="square" rtlCol="0">
            <a:spAutoFit/>
          </a:bodyPr>
          <a:lstStyle/>
          <a:p>
            <a:pPr algn="ctr"/>
            <a:r>
              <a:rPr lang="en-US" sz="1867" b="1" dirty="0">
                <a:solidFill>
                  <a:schemeClr val="bg1"/>
                </a:solidFill>
              </a:rPr>
              <a:t>#</a:t>
            </a:r>
            <a:r>
              <a:rPr lang="en-US" sz="1867" b="1" dirty="0" err="1">
                <a:solidFill>
                  <a:schemeClr val="bg1"/>
                </a:solidFill>
              </a:rPr>
              <a:t>vandr</a:t>
            </a:r>
            <a:endParaRPr lang="en-US" sz="1867" b="1" dirty="0">
              <a:solidFill>
                <a:schemeClr val="bg1"/>
              </a:solidFill>
            </a:endParaRPr>
          </a:p>
        </p:txBody>
      </p:sp>
    </p:spTree>
    <p:extLst>
      <p:ext uri="{BB962C8B-B14F-4D97-AF65-F5344CB8AC3E}">
        <p14:creationId xmlns:p14="http://schemas.microsoft.com/office/powerpoint/2010/main" val="301894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164147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79472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8"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289633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543284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26219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71EC0-BA8B-4A13-BE17-2BF5DB7473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405B95-4305-4AB7-BFC1-140DA83EC6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E32F21-FC95-4619-B292-DDB6C7AE9A39}"/>
              </a:ext>
            </a:extLst>
          </p:cNvPr>
          <p:cNvSpPr>
            <a:spLocks noGrp="1"/>
          </p:cNvSpPr>
          <p:nvPr>
            <p:ph type="dt" sz="half" idx="10"/>
          </p:nvPr>
        </p:nvSpPr>
        <p:spPr/>
        <p:txBody>
          <a:bodyPr/>
          <a:lstStyle/>
          <a:p>
            <a:fld id="{85BB1181-9DF5-4CBE-9F22-75BD04DCF1D5}" type="datetimeFigureOut">
              <a:rPr lang="en-US" smtClean="0"/>
              <a:t>11/19/2019</a:t>
            </a:fld>
            <a:endParaRPr lang="en-US"/>
          </a:p>
        </p:txBody>
      </p:sp>
      <p:sp>
        <p:nvSpPr>
          <p:cNvPr id="5" name="Footer Placeholder 4">
            <a:extLst>
              <a:ext uri="{FF2B5EF4-FFF2-40B4-BE49-F238E27FC236}">
                <a16:creationId xmlns:a16="http://schemas.microsoft.com/office/drawing/2014/main" id="{7258691A-3AEF-4448-BE03-AEA363379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7A810-BBA7-4F4E-8657-2BDB7BB2D9E8}"/>
              </a:ext>
            </a:extLst>
          </p:cNvPr>
          <p:cNvSpPr>
            <a:spLocks noGrp="1"/>
          </p:cNvSpPr>
          <p:nvPr>
            <p:ph type="sldNum" sz="quarter" idx="12"/>
          </p:nvPr>
        </p:nvSpPr>
        <p:spPr/>
        <p:txBody>
          <a:bodyPr/>
          <a:lstStyle/>
          <a:p>
            <a:fld id="{E215B5E9-2B50-472D-A1B6-914EB192CC0A}" type="slidenum">
              <a:rPr lang="en-US" smtClean="0"/>
              <a:t>‹#›</a:t>
            </a:fld>
            <a:endParaRPr lang="en-US"/>
          </a:p>
        </p:txBody>
      </p:sp>
    </p:spTree>
    <p:extLst>
      <p:ext uri="{BB962C8B-B14F-4D97-AF65-F5344CB8AC3E}">
        <p14:creationId xmlns:p14="http://schemas.microsoft.com/office/powerpoint/2010/main" val="1448397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stStyle>
          <a:p>
            <a:pPr lvl="0"/>
            <a:r>
              <a:rPr lang="en-US" dirty="0"/>
              <a:t>Click to add copy</a:t>
            </a: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1918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223311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271629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259780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61567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62439" y="2"/>
            <a:ext cx="6129563" cy="5850665"/>
          </a:xfrm>
          <a:prstGeom prst="rect">
            <a:avLst/>
          </a:prstGeom>
        </p:spPr>
      </p:pic>
      <p:sp>
        <p:nvSpPr>
          <p:cNvPr id="12"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230589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17"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ysClr val="windowText" lastClr="000000">
                    <a:alpha val="50000"/>
                  </a:sysClr>
                </a:solidFill>
                <a:effectLst/>
                <a:latin typeface="Arial" charset="0"/>
                <a:ea typeface="Arial" charset="0"/>
                <a:cs typeface="Arial" charset="0"/>
              </a:rPr>
              <a:t>Confidential. Not for distribution.</a:t>
            </a:r>
          </a:p>
        </p:txBody>
      </p:sp>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2425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872541" y="6400800"/>
            <a:ext cx="1692281" cy="294325"/>
          </a:xfrm>
          <a:prstGeom prst="rect">
            <a:avLst/>
          </a:prstGeom>
        </p:spPr>
        <p:txBody>
          <a:bodyPr/>
          <a:lstStyle/>
          <a:p>
            <a:fld id="{793BC21B-894E-AB42-B567-820E81E1B58F}" type="datetimeFigureOut">
              <a:rPr lang="en-US" smtClean="0"/>
              <a:pPr/>
              <a:t>11/19/2019</a:t>
            </a:fld>
            <a:endParaRPr lang="en-US" dirty="0"/>
          </a:p>
        </p:txBody>
      </p:sp>
      <p:sp>
        <p:nvSpPr>
          <p:cNvPr id="5" name="Footer Placeholder 4"/>
          <p:cNvSpPr>
            <a:spLocks noGrp="1"/>
          </p:cNvSpPr>
          <p:nvPr>
            <p:ph type="ftr" sz="quarter" idx="11"/>
          </p:nvPr>
        </p:nvSpPr>
        <p:spPr>
          <a:xfrm>
            <a:off x="5384802" y="6400800"/>
            <a:ext cx="3288124" cy="2943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818857F2-102E-5148-ADF3-C396FE20EBDD}" type="slidenum">
              <a:rPr lang="en-US" smtClean="0"/>
              <a:pPr/>
              <a:t>‹#›</a:t>
            </a:fld>
            <a:endParaRPr lang="en-US" dirty="0"/>
          </a:p>
        </p:txBody>
      </p:sp>
    </p:spTree>
    <p:extLst>
      <p:ext uri="{BB962C8B-B14F-4D97-AF65-F5344CB8AC3E}">
        <p14:creationId xmlns:p14="http://schemas.microsoft.com/office/powerpoint/2010/main" val="243319162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7D5F9-0017-457E-94B0-8376623EF1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DC3A18-CD4E-44A3-AC0A-A46BA3BB61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417A42-6697-48EE-B814-B157561A36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E0EBB3-2EBF-46A2-B0DD-DF685DDC8207}"/>
              </a:ext>
            </a:extLst>
          </p:cNvPr>
          <p:cNvSpPr>
            <a:spLocks noGrp="1"/>
          </p:cNvSpPr>
          <p:nvPr>
            <p:ph type="dt" sz="half" idx="10"/>
          </p:nvPr>
        </p:nvSpPr>
        <p:spPr/>
        <p:txBody>
          <a:bodyPr/>
          <a:lstStyle/>
          <a:p>
            <a:fld id="{85BB1181-9DF5-4CBE-9F22-75BD04DCF1D5}" type="datetimeFigureOut">
              <a:rPr lang="en-US" smtClean="0"/>
              <a:t>11/19/2019</a:t>
            </a:fld>
            <a:endParaRPr lang="en-US"/>
          </a:p>
        </p:txBody>
      </p:sp>
      <p:sp>
        <p:nvSpPr>
          <p:cNvPr id="6" name="Footer Placeholder 5">
            <a:extLst>
              <a:ext uri="{FF2B5EF4-FFF2-40B4-BE49-F238E27FC236}">
                <a16:creationId xmlns:a16="http://schemas.microsoft.com/office/drawing/2014/main" id="{9DC8E939-9605-4ADF-9EB7-1C15D0846A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43F66-0B4F-4B9A-9199-0D3693C44885}"/>
              </a:ext>
            </a:extLst>
          </p:cNvPr>
          <p:cNvSpPr>
            <a:spLocks noGrp="1"/>
          </p:cNvSpPr>
          <p:nvPr>
            <p:ph type="sldNum" sz="quarter" idx="12"/>
          </p:nvPr>
        </p:nvSpPr>
        <p:spPr/>
        <p:txBody>
          <a:bodyPr/>
          <a:lstStyle/>
          <a:p>
            <a:fld id="{E215B5E9-2B50-472D-A1B6-914EB192CC0A}" type="slidenum">
              <a:rPr lang="en-US" smtClean="0"/>
              <a:t>‹#›</a:t>
            </a:fld>
            <a:endParaRPr lang="en-US"/>
          </a:p>
        </p:txBody>
      </p:sp>
    </p:spTree>
    <p:extLst>
      <p:ext uri="{BB962C8B-B14F-4D97-AF65-F5344CB8AC3E}">
        <p14:creationId xmlns:p14="http://schemas.microsoft.com/office/powerpoint/2010/main" val="1339198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999A-3C69-4442-8CB5-215E91F16C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43FDAA-CB4C-489E-9937-B0527FF00A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F4A05F-0520-4C0F-BF49-A2AE5B036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8AFC9A-DA31-41DC-9B38-321C9A66B9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EBC51F-D81C-4778-B4A9-29880D0ADF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206798-0EDC-4627-8059-AAF654FB6BB4}"/>
              </a:ext>
            </a:extLst>
          </p:cNvPr>
          <p:cNvSpPr>
            <a:spLocks noGrp="1"/>
          </p:cNvSpPr>
          <p:nvPr>
            <p:ph type="dt" sz="half" idx="10"/>
          </p:nvPr>
        </p:nvSpPr>
        <p:spPr/>
        <p:txBody>
          <a:bodyPr/>
          <a:lstStyle/>
          <a:p>
            <a:fld id="{85BB1181-9DF5-4CBE-9F22-75BD04DCF1D5}" type="datetimeFigureOut">
              <a:rPr lang="en-US" smtClean="0"/>
              <a:t>11/19/2019</a:t>
            </a:fld>
            <a:endParaRPr lang="en-US"/>
          </a:p>
        </p:txBody>
      </p:sp>
      <p:sp>
        <p:nvSpPr>
          <p:cNvPr id="8" name="Footer Placeholder 7">
            <a:extLst>
              <a:ext uri="{FF2B5EF4-FFF2-40B4-BE49-F238E27FC236}">
                <a16:creationId xmlns:a16="http://schemas.microsoft.com/office/drawing/2014/main" id="{994116CA-9BF9-472B-82C0-F34DDE02F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EFD42E-BAED-4B5F-A19B-97F88E17E0BD}"/>
              </a:ext>
            </a:extLst>
          </p:cNvPr>
          <p:cNvSpPr>
            <a:spLocks noGrp="1"/>
          </p:cNvSpPr>
          <p:nvPr>
            <p:ph type="sldNum" sz="quarter" idx="12"/>
          </p:nvPr>
        </p:nvSpPr>
        <p:spPr/>
        <p:txBody>
          <a:bodyPr/>
          <a:lstStyle/>
          <a:p>
            <a:fld id="{E215B5E9-2B50-472D-A1B6-914EB192CC0A}" type="slidenum">
              <a:rPr lang="en-US" smtClean="0"/>
              <a:t>‹#›</a:t>
            </a:fld>
            <a:endParaRPr lang="en-US"/>
          </a:p>
        </p:txBody>
      </p:sp>
    </p:spTree>
    <p:extLst>
      <p:ext uri="{BB962C8B-B14F-4D97-AF65-F5344CB8AC3E}">
        <p14:creationId xmlns:p14="http://schemas.microsoft.com/office/powerpoint/2010/main" val="115905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AEBDB-37CF-4A74-B3E8-55DBF18B72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C697C8-0A9A-4287-92E5-17A5F9243FD5}"/>
              </a:ext>
            </a:extLst>
          </p:cNvPr>
          <p:cNvSpPr>
            <a:spLocks noGrp="1"/>
          </p:cNvSpPr>
          <p:nvPr>
            <p:ph type="dt" sz="half" idx="10"/>
          </p:nvPr>
        </p:nvSpPr>
        <p:spPr/>
        <p:txBody>
          <a:bodyPr/>
          <a:lstStyle/>
          <a:p>
            <a:fld id="{85BB1181-9DF5-4CBE-9F22-75BD04DCF1D5}" type="datetimeFigureOut">
              <a:rPr lang="en-US" smtClean="0"/>
              <a:t>11/19/2019</a:t>
            </a:fld>
            <a:endParaRPr lang="en-US"/>
          </a:p>
        </p:txBody>
      </p:sp>
      <p:sp>
        <p:nvSpPr>
          <p:cNvPr id="4" name="Footer Placeholder 3">
            <a:extLst>
              <a:ext uri="{FF2B5EF4-FFF2-40B4-BE49-F238E27FC236}">
                <a16:creationId xmlns:a16="http://schemas.microsoft.com/office/drawing/2014/main" id="{D8E80DA2-2708-40BC-A8E2-25823B8D8F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FDBC0D-BB61-4859-8D23-2C14734F44D2}"/>
              </a:ext>
            </a:extLst>
          </p:cNvPr>
          <p:cNvSpPr>
            <a:spLocks noGrp="1"/>
          </p:cNvSpPr>
          <p:nvPr>
            <p:ph type="sldNum" sz="quarter" idx="12"/>
          </p:nvPr>
        </p:nvSpPr>
        <p:spPr/>
        <p:txBody>
          <a:bodyPr/>
          <a:lstStyle/>
          <a:p>
            <a:fld id="{E215B5E9-2B50-472D-A1B6-914EB192CC0A}" type="slidenum">
              <a:rPr lang="en-US" smtClean="0"/>
              <a:t>‹#›</a:t>
            </a:fld>
            <a:endParaRPr lang="en-US"/>
          </a:p>
        </p:txBody>
      </p:sp>
    </p:spTree>
    <p:extLst>
      <p:ext uri="{BB962C8B-B14F-4D97-AF65-F5344CB8AC3E}">
        <p14:creationId xmlns:p14="http://schemas.microsoft.com/office/powerpoint/2010/main" val="732130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C0B622-371A-4DEE-8D3C-59CFB6401461}"/>
              </a:ext>
            </a:extLst>
          </p:cNvPr>
          <p:cNvSpPr>
            <a:spLocks noGrp="1"/>
          </p:cNvSpPr>
          <p:nvPr>
            <p:ph type="dt" sz="half" idx="10"/>
          </p:nvPr>
        </p:nvSpPr>
        <p:spPr/>
        <p:txBody>
          <a:bodyPr/>
          <a:lstStyle/>
          <a:p>
            <a:fld id="{85BB1181-9DF5-4CBE-9F22-75BD04DCF1D5}" type="datetimeFigureOut">
              <a:rPr lang="en-US" smtClean="0"/>
              <a:t>11/19/2019</a:t>
            </a:fld>
            <a:endParaRPr lang="en-US"/>
          </a:p>
        </p:txBody>
      </p:sp>
      <p:sp>
        <p:nvSpPr>
          <p:cNvPr id="3" name="Footer Placeholder 2">
            <a:extLst>
              <a:ext uri="{FF2B5EF4-FFF2-40B4-BE49-F238E27FC236}">
                <a16:creationId xmlns:a16="http://schemas.microsoft.com/office/drawing/2014/main" id="{44E7E846-3E71-4F1F-AB6B-78F4FE03B9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F36089-9E45-41E8-99E9-A8DCED76E616}"/>
              </a:ext>
            </a:extLst>
          </p:cNvPr>
          <p:cNvSpPr>
            <a:spLocks noGrp="1"/>
          </p:cNvSpPr>
          <p:nvPr>
            <p:ph type="sldNum" sz="quarter" idx="12"/>
          </p:nvPr>
        </p:nvSpPr>
        <p:spPr/>
        <p:txBody>
          <a:bodyPr/>
          <a:lstStyle/>
          <a:p>
            <a:fld id="{E215B5E9-2B50-472D-A1B6-914EB192CC0A}" type="slidenum">
              <a:rPr lang="en-US" smtClean="0"/>
              <a:t>‹#›</a:t>
            </a:fld>
            <a:endParaRPr lang="en-US"/>
          </a:p>
        </p:txBody>
      </p:sp>
    </p:spTree>
    <p:extLst>
      <p:ext uri="{BB962C8B-B14F-4D97-AF65-F5344CB8AC3E}">
        <p14:creationId xmlns:p14="http://schemas.microsoft.com/office/powerpoint/2010/main" val="4116367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11396-AC3D-4D7D-8ABD-E095ED37D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AD8846-2960-4BAD-84B3-3B0EE443B8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B64ED6-98A7-48EA-BFCD-CC7E6CD30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06C71F-130E-42C3-866C-F38AF9D1A8FE}"/>
              </a:ext>
            </a:extLst>
          </p:cNvPr>
          <p:cNvSpPr>
            <a:spLocks noGrp="1"/>
          </p:cNvSpPr>
          <p:nvPr>
            <p:ph type="dt" sz="half" idx="10"/>
          </p:nvPr>
        </p:nvSpPr>
        <p:spPr/>
        <p:txBody>
          <a:bodyPr/>
          <a:lstStyle/>
          <a:p>
            <a:fld id="{85BB1181-9DF5-4CBE-9F22-75BD04DCF1D5}" type="datetimeFigureOut">
              <a:rPr lang="en-US" smtClean="0"/>
              <a:t>11/19/2019</a:t>
            </a:fld>
            <a:endParaRPr lang="en-US"/>
          </a:p>
        </p:txBody>
      </p:sp>
      <p:sp>
        <p:nvSpPr>
          <p:cNvPr id="6" name="Footer Placeholder 5">
            <a:extLst>
              <a:ext uri="{FF2B5EF4-FFF2-40B4-BE49-F238E27FC236}">
                <a16:creationId xmlns:a16="http://schemas.microsoft.com/office/drawing/2014/main" id="{4ED8F1D2-4673-406A-A313-0D188D2A6B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09A6DD-03B6-4D56-A643-F6FA7B1E792C}"/>
              </a:ext>
            </a:extLst>
          </p:cNvPr>
          <p:cNvSpPr>
            <a:spLocks noGrp="1"/>
          </p:cNvSpPr>
          <p:nvPr>
            <p:ph type="sldNum" sz="quarter" idx="12"/>
          </p:nvPr>
        </p:nvSpPr>
        <p:spPr/>
        <p:txBody>
          <a:bodyPr/>
          <a:lstStyle/>
          <a:p>
            <a:fld id="{E215B5E9-2B50-472D-A1B6-914EB192CC0A}" type="slidenum">
              <a:rPr lang="en-US" smtClean="0"/>
              <a:t>‹#›</a:t>
            </a:fld>
            <a:endParaRPr lang="en-US"/>
          </a:p>
        </p:txBody>
      </p:sp>
    </p:spTree>
    <p:extLst>
      <p:ext uri="{BB962C8B-B14F-4D97-AF65-F5344CB8AC3E}">
        <p14:creationId xmlns:p14="http://schemas.microsoft.com/office/powerpoint/2010/main" val="679952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1E9-BC08-4BF8-9BFE-70905CBBB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4E9763-97C4-4114-8DC7-585F4E0595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8F52A9-F972-489E-91FA-DD03F062B9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54909C-4E0B-4292-B5A9-C9B9F5B1E006}"/>
              </a:ext>
            </a:extLst>
          </p:cNvPr>
          <p:cNvSpPr>
            <a:spLocks noGrp="1"/>
          </p:cNvSpPr>
          <p:nvPr>
            <p:ph type="dt" sz="half" idx="10"/>
          </p:nvPr>
        </p:nvSpPr>
        <p:spPr/>
        <p:txBody>
          <a:bodyPr/>
          <a:lstStyle/>
          <a:p>
            <a:fld id="{85BB1181-9DF5-4CBE-9F22-75BD04DCF1D5}" type="datetimeFigureOut">
              <a:rPr lang="en-US" smtClean="0"/>
              <a:t>11/19/2019</a:t>
            </a:fld>
            <a:endParaRPr lang="en-US"/>
          </a:p>
        </p:txBody>
      </p:sp>
      <p:sp>
        <p:nvSpPr>
          <p:cNvPr id="6" name="Footer Placeholder 5">
            <a:extLst>
              <a:ext uri="{FF2B5EF4-FFF2-40B4-BE49-F238E27FC236}">
                <a16:creationId xmlns:a16="http://schemas.microsoft.com/office/drawing/2014/main" id="{FDEEBAE4-1D4C-44D8-954A-374784145E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F1B068-00BB-41BD-842A-E4AB9DCE57A4}"/>
              </a:ext>
            </a:extLst>
          </p:cNvPr>
          <p:cNvSpPr>
            <a:spLocks noGrp="1"/>
          </p:cNvSpPr>
          <p:nvPr>
            <p:ph type="sldNum" sz="quarter" idx="12"/>
          </p:nvPr>
        </p:nvSpPr>
        <p:spPr/>
        <p:txBody>
          <a:bodyPr/>
          <a:lstStyle/>
          <a:p>
            <a:fld id="{E215B5E9-2B50-472D-A1B6-914EB192CC0A}" type="slidenum">
              <a:rPr lang="en-US" smtClean="0"/>
              <a:t>‹#›</a:t>
            </a:fld>
            <a:endParaRPr lang="en-US"/>
          </a:p>
        </p:txBody>
      </p:sp>
    </p:spTree>
    <p:extLst>
      <p:ext uri="{BB962C8B-B14F-4D97-AF65-F5344CB8AC3E}">
        <p14:creationId xmlns:p14="http://schemas.microsoft.com/office/powerpoint/2010/main" val="181132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E295F1-BAFE-4F60-A3B7-516F62609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EECE37-838C-4D56-BB4B-CA4C6948C1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6D8-26BA-41DD-935E-075A39A3BC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B1181-9DF5-4CBE-9F22-75BD04DCF1D5}" type="datetimeFigureOut">
              <a:rPr lang="en-US" smtClean="0"/>
              <a:t>11/19/2019</a:t>
            </a:fld>
            <a:endParaRPr lang="en-US"/>
          </a:p>
        </p:txBody>
      </p:sp>
      <p:sp>
        <p:nvSpPr>
          <p:cNvPr id="5" name="Footer Placeholder 4">
            <a:extLst>
              <a:ext uri="{FF2B5EF4-FFF2-40B4-BE49-F238E27FC236}">
                <a16:creationId xmlns:a16="http://schemas.microsoft.com/office/drawing/2014/main" id="{087CCF0A-BE44-49C8-9379-FA8C8BEDEB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BD5F1B-805F-4D23-84E4-DB9112EDF7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5B5E9-2B50-472D-A1B6-914EB192CC0A}" type="slidenum">
              <a:rPr lang="en-US" smtClean="0"/>
              <a:t>‹#›</a:t>
            </a:fld>
            <a:endParaRPr lang="en-US"/>
          </a:p>
        </p:txBody>
      </p:sp>
    </p:spTree>
    <p:extLst>
      <p:ext uri="{BB962C8B-B14F-4D97-AF65-F5344CB8AC3E}">
        <p14:creationId xmlns:p14="http://schemas.microsoft.com/office/powerpoint/2010/main" val="3104321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30052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682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hyperlink" Target="https://www.flickr.com/photos/kbovard/255211788/" TargetMode="External"/><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https://www.flickr.com/photos/vintzileos/249964421/" TargetMode="External"/><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hyperlink" Target="https://www.flickr.com/photos/134376586@N07/35335151321/" TargetMode="External"/><Relationship Id="rId4" Type="http://schemas.microsoft.com/office/2007/relationships/hdphoto" Target="../media/hdphoto11.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hyperlink" Target="https://www.flickr.com/photos/youngrobv/509340902/" TargetMode="External"/><Relationship Id="rId4"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hyperlink" Target="https://www.flickr.com/photos/davidstanleytravel/40046740253/" TargetMode="External"/><Relationship Id="rId4" Type="http://schemas.microsoft.com/office/2007/relationships/hdphoto" Target="../media/hdphoto14.wdp"/></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pixabay.com/service/license/" TargetMode="External"/><Relationship Id="rId5" Type="http://schemas.openxmlformats.org/officeDocument/2006/relationships/hyperlink" Target="https://pixabay.com/users/nosheep-204378/" TargetMode="External"/><Relationship Id="rId4" Type="http://schemas.openxmlformats.org/officeDocument/2006/relationships/hyperlink" Target="https://pixabay.com/en/pills-prescription-bottle-medicine-188555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creativecommons.org/licenses/by/2.0/" TargetMode="External"/><Relationship Id="rId5" Type="http://schemas.openxmlformats.org/officeDocument/2006/relationships/hyperlink" Target="https://www.flickr.com/photos/ksrecomm/" TargetMode="External"/><Relationship Id="rId4" Type="http://schemas.openxmlformats.org/officeDocument/2006/relationships/hyperlink" Target="https://flic.kr/p/24LCWe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pixabay.com/" TargetMode="External"/><Relationship Id="rId5" Type="http://schemas.openxmlformats.org/officeDocument/2006/relationships/hyperlink" Target="https://pixabay.com/users/chriswolf-2014363/" TargetMode="External"/><Relationship Id="rId4" Type="http://schemas.openxmlformats.org/officeDocument/2006/relationships/hyperlink" Target="https://pixabay.com/images/id-203275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www.flickr.com/photos/pedrosimoes7/149752714/"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s://pixabay.com/?utm_source=link-attribution&amp;utm_medium=referral&amp;utm_campaign=image&amp;utm_content=1903104" TargetMode="External"/><Relationship Id="rId5" Type="http://schemas.openxmlformats.org/officeDocument/2006/relationships/hyperlink" Target="https://pixabay.com/users/EmilianDanaila-3606652/?utm_source=link-attribution&amp;utm_medium=referral&amp;utm_campaign=image&amp;utm_content=1903104" TargetMode="External"/><Relationship Id="rId4" Type="http://schemas.openxmlformats.org/officeDocument/2006/relationships/hyperlink" Target="https://pixabay.com/images/id-190310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hyperlink" Target="https://pixabay.com/?utm_source=link-attribution&amp;utm_medium=referral&amp;utm_campaign=image&amp;utm_content=1925875" TargetMode="External"/><Relationship Id="rId5" Type="http://schemas.openxmlformats.org/officeDocument/2006/relationships/hyperlink" Target="https://pixabay.com/users/truthseeker08-2411480/?utm_source=link-attribution&amp;utm_medium=referral&amp;utm_campaign=image&amp;utm_content=1925875" TargetMode="External"/><Relationship Id="rId4" Type="http://schemas.openxmlformats.org/officeDocument/2006/relationships/hyperlink" Target="https://pixabay.com/images/id-192587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hyperlink" Target="https://unsplash.com/@walre037" TargetMode="External"/><Relationship Id="rId4" Type="http://schemas.openxmlformats.org/officeDocument/2006/relationships/hyperlink" Target="https://unsplash.com/photos/UOwvwZ9Dy6w"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hyperlink" Target="https://www.flickr.com/photos/stevo44/2792707771/" TargetMode="External"/><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hyperlink" Target="https://www.flickr.com/photos/felix-lange/26028182137/" TargetMode="External"/><Relationship Id="rId4" Type="http://schemas.microsoft.com/office/2007/relationships/hdphoto" Target="../media/hdphoto16.wd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hyperlink" Target="https://www.flickr.com/photos/rinhello/5439213075/" TargetMode="External"/><Relationship Id="rId4" Type="http://schemas.microsoft.com/office/2007/relationships/hdphoto" Target="../media/hdphoto17.wdp"/></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8.wdp"/></Relationships>
</file>

<file path=ppt/slides/_rels/slide28.xml.rels><?xml version="1.0" encoding="UTF-8" standalone="yes"?>
<Relationships xmlns="http://schemas.openxmlformats.org/package/2006/relationships"><Relationship Id="rId8" Type="http://schemas.openxmlformats.org/officeDocument/2006/relationships/hyperlink" Target="https://www.flickr.com/photos/pamontgo/24475306709/" TargetMode="Externa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20.wdp"/><Relationship Id="rId5" Type="http://schemas.openxmlformats.org/officeDocument/2006/relationships/image" Target="../media/image35.png"/><Relationship Id="rId4" Type="http://schemas.microsoft.com/office/2007/relationships/hdphoto" Target="../media/hdphoto19.wdp"/></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hyperlink" Target="https://www.flickr.com/photos/lichtc/4252173556/" TargetMode="External"/><Relationship Id="rId5" Type="http://schemas.openxmlformats.org/officeDocument/2006/relationships/image" Target="../media/image38.png"/><Relationship Id="rId4" Type="http://schemas.microsoft.com/office/2007/relationships/hdphoto" Target="../media/hdphoto2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s://www.flickr.com/photos/cocca/5298761720/" TargetMode="Externa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hyperlink" Target="https://www.flickr.com/photos/91954855@N05/9129298151/" TargetMode="External"/><Relationship Id="rId4" Type="http://schemas.microsoft.com/office/2007/relationships/hdphoto" Target="../media/hdphoto22.wdp"/></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hyperlink" Target="https://www.flickr.com/photos/pedrosz/34930231294/" TargetMode="External"/><Relationship Id="rId5" Type="http://schemas.openxmlformats.org/officeDocument/2006/relationships/image" Target="../media/image41.png"/><Relationship Id="rId4" Type="http://schemas.microsoft.com/office/2007/relationships/hdphoto" Target="../media/hdphoto23.wdp"/></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hyperlink" Target="https://www.flickr.com/photos/darioruglioni/2716616818/" TargetMode="External"/><Relationship Id="rId5" Type="http://schemas.openxmlformats.org/officeDocument/2006/relationships/image" Target="../media/image43.png"/><Relationship Id="rId4" Type="http://schemas.microsoft.com/office/2007/relationships/hdphoto" Target="../media/hdphoto24.wdp"/></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s://www.flickr.com/photos/dbuc/2762623821/" TargetMode="Externa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hyperlink" Target="https://www.flickr.com/photos/pamontgo/15696166320/" TargetMode="External"/><Relationship Id="rId4" Type="http://schemas.microsoft.com/office/2007/relationships/hdphoto" Target="../media/hdphoto25.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s://www.flickr.com/photos/29574156@N04/14252326465/" TargetMode="Externa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hyperlink" Target="https://www.flickr.com/photos/kmacelwee/23886631424/" TargetMode="Externa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hyperlink" Target="https://www.flickr.com/photos/captspaulding/26494138569/" TargetMode="Externa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hyperlink" Target="https://www.flickr.com/photos/archer10/2215901880/" TargetMode="Externa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s://www.flickr.com/photos/berylm/6656243821/" TargetMode="External"/><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a:xfrm>
            <a:off x="1039293" y="2469870"/>
            <a:ext cx="10543107" cy="1646364"/>
          </a:xfrm>
        </p:spPr>
        <p:txBody>
          <a:bodyPr anchor="ctr">
            <a:noAutofit/>
          </a:bodyPr>
          <a:lstStyle/>
          <a:p>
            <a:r>
              <a:rPr lang="en-US" sz="2800" dirty="0"/>
              <a:t>“It [library tour] wasn't what do you do when you need to make a literature review…” </a:t>
            </a:r>
          </a:p>
          <a:p>
            <a:r>
              <a:rPr lang="en-US" sz="2800" dirty="0"/>
              <a:t>Proactively Positioning the Library in the Life of the User </a:t>
            </a:r>
          </a:p>
        </p:txBody>
      </p:sp>
      <p:sp>
        <p:nvSpPr>
          <p:cNvPr id="8" name="Text Placeholder 2"/>
          <p:cNvSpPr>
            <a:spLocks noGrp="1"/>
          </p:cNvSpPr>
          <p:nvPr>
            <p:ph type="body" sz="quarter" idx="17"/>
          </p:nvPr>
        </p:nvSpPr>
        <p:spPr>
          <a:xfrm>
            <a:off x="971593" y="4275963"/>
            <a:ext cx="4967450" cy="502766"/>
          </a:xfrm>
        </p:spPr>
        <p:txBody>
          <a:bodyPr/>
          <a:lstStyle/>
          <a:p>
            <a:r>
              <a:rPr lang="en-US" dirty="0"/>
              <a:t>Lynn Silipigni Connaway, PhD</a:t>
            </a:r>
          </a:p>
        </p:txBody>
      </p:sp>
      <p:sp>
        <p:nvSpPr>
          <p:cNvPr id="10" name="Text Placeholder 5">
            <a:extLst>
              <a:ext uri="{FF2B5EF4-FFF2-40B4-BE49-F238E27FC236}">
                <a16:creationId xmlns:a16="http://schemas.microsoft.com/office/drawing/2014/main" id="{AFD1C6D4-FAE7-4F9C-9E4E-B56457A296D1}"/>
              </a:ext>
            </a:extLst>
          </p:cNvPr>
          <p:cNvSpPr>
            <a:spLocks noGrp="1"/>
          </p:cNvSpPr>
          <p:nvPr>
            <p:ph type="body" sz="quarter" idx="12"/>
          </p:nvPr>
        </p:nvSpPr>
        <p:spPr>
          <a:xfrm>
            <a:off x="-12346" y="1629179"/>
            <a:ext cx="4095673" cy="979627"/>
          </a:xfrm>
        </p:spPr>
        <p:txBody>
          <a:bodyPr/>
          <a:lstStyle/>
          <a:p>
            <a:pPr lvl="0">
              <a:defRPr/>
            </a:pPr>
            <a:r>
              <a:rPr lang="en-US" dirty="0">
                <a:cs typeface="Arial" charset="0"/>
              </a:rPr>
              <a:t>LAC IFLA – Athens, Greece</a:t>
            </a:r>
          </a:p>
          <a:p>
            <a:pPr lvl="0">
              <a:defRPr/>
            </a:pPr>
            <a:r>
              <a:rPr lang="en-US" dirty="0">
                <a:cs typeface="Arial" charset="0"/>
              </a:rPr>
              <a:t>26 August 2019</a:t>
            </a:r>
            <a:endParaRPr lang="en-US" dirty="0"/>
          </a:p>
        </p:txBody>
      </p:sp>
      <p:sp>
        <p:nvSpPr>
          <p:cNvPr id="6" name="Text Placeholder 5">
            <a:extLst>
              <a:ext uri="{FF2B5EF4-FFF2-40B4-BE49-F238E27FC236}">
                <a16:creationId xmlns:a16="http://schemas.microsoft.com/office/drawing/2014/main" id="{95B82B81-1821-4589-AA30-1BA1E54A8B5A}"/>
              </a:ext>
            </a:extLst>
          </p:cNvPr>
          <p:cNvSpPr>
            <a:spLocks noGrp="1"/>
          </p:cNvSpPr>
          <p:nvPr>
            <p:ph type="body" sz="quarter" idx="18"/>
          </p:nvPr>
        </p:nvSpPr>
        <p:spPr>
          <a:xfrm>
            <a:off x="971594" y="4818452"/>
            <a:ext cx="5954515" cy="1650965"/>
          </a:xfrm>
        </p:spPr>
        <p:txBody>
          <a:bodyPr/>
          <a:lstStyle/>
          <a:p>
            <a:pPr lvl="0"/>
            <a:r>
              <a:rPr lang="en-US" dirty="0">
                <a:solidFill>
                  <a:srgbClr val="000000"/>
                </a:solidFill>
              </a:rPr>
              <a:t>Director of Library Trends and User Research</a:t>
            </a:r>
          </a:p>
          <a:p>
            <a:pPr lvl="0"/>
            <a:r>
              <a:rPr lang="en-US" dirty="0">
                <a:solidFill>
                  <a:srgbClr val="000000"/>
                </a:solidFill>
                <a:hlinkClick r:id="rId3">
                  <a:extLst>
                    <a:ext uri="{A12FA001-AC4F-418D-AE19-62706E023703}">
                      <ahyp:hlinkClr xmlns:ahyp="http://schemas.microsoft.com/office/drawing/2018/hyperlinkcolor" val="tx"/>
                    </a:ext>
                  </a:extLst>
                </a:hlinkClick>
              </a:rPr>
              <a:t>connawal@oclc.org</a:t>
            </a:r>
            <a:endParaRPr lang="en-US" dirty="0">
              <a:solidFill>
                <a:srgbClr val="000000"/>
              </a:solidFill>
            </a:endParaRPr>
          </a:p>
          <a:p>
            <a:pPr lvl="0"/>
            <a:r>
              <a:rPr lang="en-US" dirty="0">
                <a:solidFill>
                  <a:srgbClr val="000000"/>
                </a:solidFill>
              </a:rPr>
              <a:t>@</a:t>
            </a:r>
            <a:r>
              <a:rPr lang="en-US" dirty="0" err="1">
                <a:solidFill>
                  <a:srgbClr val="000000"/>
                </a:solidFill>
              </a:rPr>
              <a:t>LynnConnaway</a:t>
            </a:r>
            <a:endParaRPr lang="en-US" dirty="0">
              <a:solidFill>
                <a:srgbClr val="000000"/>
              </a:solidFill>
            </a:endParaRPr>
          </a:p>
          <a:p>
            <a:endParaRPr lang="en-US" dirty="0"/>
          </a:p>
        </p:txBody>
      </p:sp>
    </p:spTree>
    <p:extLst>
      <p:ext uri="{BB962C8B-B14F-4D97-AF65-F5344CB8AC3E}">
        <p14:creationId xmlns:p14="http://schemas.microsoft.com/office/powerpoint/2010/main" val="670254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51000"/>
                    </a14:imgEffect>
                    <a14:imgEffect>
                      <a14:colorTemperature colorTemp="7955"/>
                    </a14:imgEffect>
                    <a14:imgEffect>
                      <a14:saturation sat="159000"/>
                    </a14:imgEffect>
                    <a14:imgEffect>
                      <a14:brightnessContrast contrast="15000"/>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1557867"/>
            <a:ext cx="8582140" cy="3845227"/>
          </a:xfrm>
          <a:solidFill>
            <a:schemeClr val="tx1">
              <a:alpha val="70000"/>
            </a:schemeClr>
          </a:solidFill>
          <a:effectLst/>
        </p:spPr>
        <p:txBody>
          <a:bodyPr>
            <a:noAutofit/>
          </a:bodyPr>
          <a:lstStyle/>
          <a:p>
            <a:pPr marL="0" indent="0">
              <a:buNone/>
            </a:pPr>
            <a:r>
              <a:rPr lang="en-US" sz="2800" b="1" dirty="0">
                <a:solidFill>
                  <a:schemeClr val="bg1"/>
                </a:solidFill>
                <a:latin typeface="Arial" panose="020B0604020202020204" pitchFamily="34" charset="0"/>
                <a:cs typeface="Arial" panose="020B0604020202020204" pitchFamily="34" charset="0"/>
              </a:rPr>
              <a:t>“I think most people just think of the library as a place for books, and I think you have to just let them know that this is a place where more things can happen. And that it’s your library, it’s your community place— it can be a meeting space, it can be a study space, it can be just a relaxation space—you know, it’s nice to just in a chair read the newspaper.” </a:t>
            </a:r>
          </a:p>
          <a:p>
            <a:pPr marL="0" indent="0" algn="r">
              <a:buNone/>
            </a:pPr>
            <a:r>
              <a:rPr lang="en-US" sz="2000" b="1" dirty="0">
                <a:solidFill>
                  <a:schemeClr val="bg1"/>
                </a:solidFill>
                <a:latin typeface="Arial" panose="020B0604020202020204" pitchFamily="34" charset="0"/>
                <a:cs typeface="Arial" panose="020B0604020202020204" pitchFamily="34" charset="0"/>
              </a:rPr>
              <a:t>(</a:t>
            </a:r>
            <a:r>
              <a:rPr lang="en-US" sz="2000" b="1" i="1" dirty="0">
                <a:solidFill>
                  <a:schemeClr val="bg1"/>
                </a:solidFill>
                <a:latin typeface="Arial" panose="020B0604020202020204" pitchFamily="34" charset="0"/>
                <a:cs typeface="Arial" panose="020B0604020202020204" pitchFamily="34" charset="0"/>
              </a:rPr>
              <a:t>Digital Visitors and Residents, </a:t>
            </a:r>
            <a:r>
              <a:rPr lang="en-US" sz="2000" b="1" dirty="0">
                <a:solidFill>
                  <a:schemeClr val="bg1"/>
                </a:solidFill>
                <a:latin typeface="Arial" panose="020B0604020202020204" pitchFamily="34" charset="0"/>
                <a:cs typeface="Arial" panose="020B0604020202020204" pitchFamily="34" charset="0"/>
              </a:rPr>
              <a:t>Faculty, Female, Age 55-64)</a:t>
            </a:r>
            <a:endParaRPr lang="en-US" sz="2000"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B0A82B9-1D64-4D3C-810C-BFE12FBDCF0A}"/>
              </a:ext>
            </a:extLst>
          </p:cNvPr>
          <p:cNvSpPr/>
          <p:nvPr/>
        </p:nvSpPr>
        <p:spPr>
          <a:xfrm>
            <a:off x="8405870" y="623120"/>
            <a:ext cx="3786130" cy="523220"/>
          </a:xfrm>
          <a:prstGeom prst="rect">
            <a:avLst/>
          </a:prstGeom>
          <a:solidFill>
            <a:schemeClr val="tx1">
              <a:alpha val="70000"/>
            </a:schemeClr>
          </a:solidFill>
          <a:effectLst/>
        </p:spPr>
        <p:txBody>
          <a:bodyPr wrap="square">
            <a:spAutoFit/>
          </a:bodyPr>
          <a:lstStyle/>
          <a:p>
            <a:pPr algn="r"/>
            <a:r>
              <a:rPr lang="en-US" sz="2800" b="1" dirty="0">
                <a:solidFill>
                  <a:schemeClr val="bg1"/>
                </a:solidFill>
                <a:latin typeface="Arial" panose="020B0604020202020204" pitchFamily="34" charset="0"/>
                <a:cs typeface="Arial" panose="020B0604020202020204" pitchFamily="34" charset="0"/>
              </a:rPr>
              <a:t>The Library as Place</a:t>
            </a:r>
          </a:p>
        </p:txBody>
      </p:sp>
      <p:sp>
        <p:nvSpPr>
          <p:cNvPr id="4" name="Rectangle 3">
            <a:extLst>
              <a:ext uri="{FF2B5EF4-FFF2-40B4-BE49-F238E27FC236}">
                <a16:creationId xmlns:a16="http://schemas.microsoft.com/office/drawing/2014/main" id="{CE19C702-1B7F-4605-B9D8-85CE7CA980B4}"/>
              </a:ext>
            </a:extLst>
          </p:cNvPr>
          <p:cNvSpPr/>
          <p:nvPr/>
        </p:nvSpPr>
        <p:spPr>
          <a:xfrm>
            <a:off x="0" y="5963865"/>
            <a:ext cx="6242755" cy="246221"/>
          </a:xfrm>
          <a:prstGeom prst="rect">
            <a:avLst/>
          </a:prstGeom>
          <a:noFill/>
        </p:spPr>
        <p:txBody>
          <a:bodyPr wrap="square">
            <a:spAutoFit/>
          </a:bodyPr>
          <a:lstStyle/>
          <a:p>
            <a:pPr lvl="0">
              <a:defRPr/>
            </a:pPr>
            <a:r>
              <a:rPr lang="en-US" sz="1000" dirty="0">
                <a:solidFill>
                  <a:schemeClr val="bg1"/>
                </a:solidFill>
                <a:cs typeface="Arial" panose="020B0604020202020204" pitchFamily="34" charset="0"/>
              </a:rPr>
              <a:t>Image: </a:t>
            </a:r>
            <a:r>
              <a:rPr lang="en-US" sz="10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https://www.flickr.com/photos/kbovard/255211788/</a:t>
            </a:r>
            <a:r>
              <a:rPr lang="en-US" sz="1000" dirty="0">
                <a:solidFill>
                  <a:schemeClr val="bg1"/>
                </a:solidFill>
                <a:cs typeface="Arial" panose="020B0604020202020204" pitchFamily="34" charset="0"/>
              </a:rPr>
              <a:t> by Kevin </a:t>
            </a:r>
            <a:r>
              <a:rPr lang="en-US" sz="1000" dirty="0" err="1">
                <a:solidFill>
                  <a:schemeClr val="bg1"/>
                </a:solidFill>
                <a:cs typeface="Arial" panose="020B0604020202020204" pitchFamily="34" charset="0"/>
              </a:rPr>
              <a:t>Bovard</a:t>
            </a:r>
            <a:r>
              <a:rPr lang="en-US" sz="1000" dirty="0">
                <a:solidFill>
                  <a:schemeClr val="bg1"/>
                </a:solidFill>
                <a:cs typeface="Arial" panose="020B0604020202020204" pitchFamily="34" charset="0"/>
              </a:rPr>
              <a:t> / CC BY-NC-ND 2.0</a:t>
            </a:r>
          </a:p>
        </p:txBody>
      </p:sp>
    </p:spTree>
    <p:extLst>
      <p:ext uri="{BB962C8B-B14F-4D97-AF65-F5344CB8AC3E}">
        <p14:creationId xmlns:p14="http://schemas.microsoft.com/office/powerpoint/2010/main" val="1171285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57000"/>
                    </a14:imgEffect>
                    <a14:imgEffect>
                      <a14:colorTemperature colorTemp="8136"/>
                    </a14:imgEffect>
                    <a14:imgEffect>
                      <a14:saturation sat="159000"/>
                    </a14:imgEffect>
                    <a14:imgEffect>
                      <a14:brightnessContrast contrast="-6000"/>
                    </a14:imgEffect>
                  </a14:imgLayer>
                </a14:imgProps>
              </a:ext>
            </a:extLst>
          </a:blip>
          <a:srcRect/>
          <a:stretch>
            <a:fillRect l="-2000" t="-3000" b="-1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876540" y="2335576"/>
            <a:ext cx="8438920" cy="1954201"/>
          </a:xfrm>
          <a:solidFill>
            <a:schemeClr val="tx1">
              <a:alpha val="70000"/>
            </a:schemeClr>
          </a:solidFill>
          <a:effectLst/>
        </p:spPr>
        <p:txBody>
          <a:bodyPr>
            <a:noAutofit/>
          </a:bodyPr>
          <a:lstStyle/>
          <a:p>
            <a:pPr marL="0" indent="0">
              <a:buNone/>
            </a:pPr>
            <a:r>
              <a:rPr lang="en-US" b="1" dirty="0">
                <a:solidFill>
                  <a:schemeClr val="bg1"/>
                </a:solidFill>
                <a:latin typeface="Arial" panose="020B0604020202020204" pitchFamily="34" charset="0"/>
                <a:cs typeface="Arial" panose="020B0604020202020204" pitchFamily="34" charset="0"/>
              </a:rPr>
              <a:t>“I personally feel like when I’m at the library, I’d rather keep my head down and I feel that most people are here for that.”</a:t>
            </a:r>
          </a:p>
          <a:p>
            <a:pPr marL="0" indent="0" algn="r">
              <a:buNone/>
            </a:pPr>
            <a:r>
              <a:rPr lang="en-US" sz="2000" b="1" dirty="0">
                <a:solidFill>
                  <a:schemeClr val="bg1"/>
                </a:solidFill>
                <a:latin typeface="Arial" panose="020B0604020202020204" pitchFamily="34" charset="0"/>
                <a:cs typeface="Arial" panose="020B0604020202020204" pitchFamily="34" charset="0"/>
              </a:rPr>
              <a:t>(</a:t>
            </a:r>
            <a:r>
              <a:rPr lang="en-US" sz="2000" b="1" i="1" dirty="0">
                <a:solidFill>
                  <a:schemeClr val="bg1"/>
                </a:solidFill>
                <a:latin typeface="Arial" panose="020B0604020202020204" pitchFamily="34" charset="0"/>
                <a:cs typeface="Arial" panose="020B0604020202020204" pitchFamily="34" charset="0"/>
              </a:rPr>
              <a:t>Digital Visitors and Residents,</a:t>
            </a:r>
            <a:r>
              <a:rPr lang="en-US" sz="2000" b="1" dirty="0">
                <a:solidFill>
                  <a:schemeClr val="bg1"/>
                </a:solidFill>
                <a:latin typeface="Arial" panose="020B0604020202020204" pitchFamily="34" charset="0"/>
                <a:cs typeface="Arial" panose="020B0604020202020204" pitchFamily="34" charset="0"/>
              </a:rPr>
              <a:t> Faculty, Male, Age 25-34)</a:t>
            </a:r>
          </a:p>
        </p:txBody>
      </p:sp>
      <p:sp>
        <p:nvSpPr>
          <p:cNvPr id="3" name="Rectangle 2">
            <a:extLst>
              <a:ext uri="{FF2B5EF4-FFF2-40B4-BE49-F238E27FC236}">
                <a16:creationId xmlns:a16="http://schemas.microsoft.com/office/drawing/2014/main" id="{971E527F-3184-4B1F-971A-0A446A460D71}"/>
              </a:ext>
            </a:extLst>
          </p:cNvPr>
          <p:cNvSpPr/>
          <p:nvPr/>
        </p:nvSpPr>
        <p:spPr>
          <a:xfrm>
            <a:off x="0" y="5958890"/>
            <a:ext cx="6096000" cy="246221"/>
          </a:xfrm>
          <a:prstGeom prst="rect">
            <a:avLst/>
          </a:prstGeom>
          <a:noFill/>
        </p:spPr>
        <p:txBody>
          <a:bodyPr>
            <a:spAutoFit/>
          </a:bodyPr>
          <a:lstStyle/>
          <a:p>
            <a:pPr lvl="0">
              <a:defRPr/>
            </a:pPr>
            <a:r>
              <a:rPr lang="en-US" sz="1000" dirty="0">
                <a:solidFill>
                  <a:schemeClr val="bg1"/>
                </a:solidFill>
                <a:cs typeface="Arial" panose="020B0604020202020204" pitchFamily="34" charset="0"/>
              </a:rPr>
              <a:t>Image: </a:t>
            </a:r>
            <a:r>
              <a:rPr lang="en-US" sz="10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https://www.flickr.com/photos/vintzileos/249964421/</a:t>
            </a:r>
            <a:r>
              <a:rPr lang="en-US" sz="1000" dirty="0">
                <a:solidFill>
                  <a:schemeClr val="bg1"/>
                </a:solidFill>
                <a:cs typeface="Arial" panose="020B0604020202020204" pitchFamily="34" charset="0"/>
              </a:rPr>
              <a:t> by </a:t>
            </a:r>
            <a:r>
              <a:rPr lang="en-US" sz="1000" dirty="0" err="1">
                <a:solidFill>
                  <a:schemeClr val="bg1"/>
                </a:solidFill>
                <a:cs typeface="Arial" panose="020B0604020202020204" pitchFamily="34" charset="0"/>
              </a:rPr>
              <a:t>Giorgos</a:t>
            </a:r>
            <a:r>
              <a:rPr lang="en-US" sz="1000" dirty="0">
                <a:solidFill>
                  <a:schemeClr val="bg1"/>
                </a:solidFill>
                <a:cs typeface="Arial" panose="020B0604020202020204" pitchFamily="34" charset="0"/>
              </a:rPr>
              <a:t>~ / CC BY-NC-ND 2.0</a:t>
            </a:r>
          </a:p>
        </p:txBody>
      </p:sp>
    </p:spTree>
    <p:extLst>
      <p:ext uri="{BB962C8B-B14F-4D97-AF65-F5344CB8AC3E}">
        <p14:creationId xmlns:p14="http://schemas.microsoft.com/office/powerpoint/2010/main" val="1460982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30000"/>
                    </a14:imgEffect>
                    <a14:imgEffect>
                      <a14:colorTemperature colorTemp="7774"/>
                    </a14:imgEffect>
                    <a14:imgEffect>
                      <a14:saturation sat="111000"/>
                    </a14:imgEffect>
                    <a14:imgEffect>
                      <a14:brightnessContrast contrast="6000"/>
                    </a14:imgEffect>
                  </a14:imgLayer>
                </a14:imgProps>
              </a:ext>
            </a:extLst>
          </a:blip>
          <a:srcRect/>
          <a:stretch>
            <a:fillRect t="-23000" b="-2000"/>
          </a:stretch>
        </a:blipFill>
        <a:effectLst/>
      </p:bgPr>
    </p:bg>
    <p:spTree>
      <p:nvGrpSpPr>
        <p:cNvPr id="1" name=""/>
        <p:cNvGrpSpPr/>
        <p:nvPr/>
      </p:nvGrpSpPr>
      <p:grpSpPr>
        <a:xfrm>
          <a:off x="0" y="0"/>
          <a:ext cx="0" cy="0"/>
          <a:chOff x="0" y="0"/>
          <a:chExt cx="0" cy="0"/>
        </a:xfrm>
      </p:grpSpPr>
      <p:sp>
        <p:nvSpPr>
          <p:cNvPr id="3" name="Text Placeholder 1"/>
          <p:cNvSpPr txBox="1">
            <a:spLocks/>
          </p:cNvSpPr>
          <p:nvPr/>
        </p:nvSpPr>
        <p:spPr>
          <a:xfrm>
            <a:off x="1" y="172159"/>
            <a:ext cx="7447401" cy="588005"/>
          </a:xfrm>
          <a:prstGeom prst="rect">
            <a:avLst/>
          </a:prstGeom>
          <a:solidFill>
            <a:schemeClr val="tx1">
              <a:alpha val="70000"/>
            </a:schemeClr>
          </a:solidFill>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chemeClr val="bg1"/>
                </a:solidFill>
                <a:latin typeface="Arial" panose="020B0604020202020204" pitchFamily="34" charset="0"/>
                <a:cs typeface="Arial" panose="020B0604020202020204" pitchFamily="34" charset="0"/>
              </a:rPr>
              <a:t>Satisficing…What is enough information?</a:t>
            </a:r>
          </a:p>
        </p:txBody>
      </p:sp>
      <p:sp>
        <p:nvSpPr>
          <p:cNvPr id="2" name="Rectangle 1">
            <a:extLst>
              <a:ext uri="{FF2B5EF4-FFF2-40B4-BE49-F238E27FC236}">
                <a16:creationId xmlns:a16="http://schemas.microsoft.com/office/drawing/2014/main" id="{E13B8CF2-83FD-4617-8622-DAFF794D4FDB}"/>
              </a:ext>
            </a:extLst>
          </p:cNvPr>
          <p:cNvSpPr/>
          <p:nvPr/>
        </p:nvSpPr>
        <p:spPr>
          <a:xfrm>
            <a:off x="0" y="1862667"/>
            <a:ext cx="6096000" cy="3660094"/>
          </a:xfrm>
          <a:prstGeom prst="rect">
            <a:avLst/>
          </a:prstGeom>
          <a:solidFill>
            <a:schemeClr val="tx1">
              <a:alpha val="70000"/>
            </a:schemeClr>
          </a:solidFill>
          <a:effectLst/>
        </p:spPr>
        <p:txBody>
          <a:bodyPr>
            <a:noAutofit/>
          </a:bodyPr>
          <a:lstStyle/>
          <a:p>
            <a:r>
              <a:rPr lang="en-US" sz="2800" b="1" dirty="0">
                <a:solidFill>
                  <a:schemeClr val="bg1"/>
                </a:solidFill>
                <a:latin typeface="Arial" panose="020B0604020202020204" pitchFamily="34" charset="0"/>
                <a:cs typeface="Arial" panose="020B0604020202020204" pitchFamily="34" charset="0"/>
              </a:rPr>
              <a:t>“I really wouldn't use 20 sources online. I usually just look for a few, and if that's not enough information for me to do a research project, then I'd go to the library and get a book.”</a:t>
            </a:r>
          </a:p>
          <a:p>
            <a:pPr algn="r"/>
            <a:r>
              <a:rPr lang="en-US" sz="2000" b="1" dirty="0">
                <a:solidFill>
                  <a:schemeClr val="bg1"/>
                </a:solidFill>
                <a:latin typeface="Arial" panose="020B0604020202020204" pitchFamily="34" charset="0"/>
                <a:cs typeface="Arial" panose="020B0604020202020204" pitchFamily="34" charset="0"/>
              </a:rPr>
              <a:t>(</a:t>
            </a:r>
            <a:r>
              <a:rPr lang="en-US" sz="2000" b="1" i="1" dirty="0">
                <a:solidFill>
                  <a:schemeClr val="bg1"/>
                </a:solidFill>
                <a:latin typeface="Arial" panose="020B0604020202020204" pitchFamily="34" charset="0"/>
                <a:cs typeface="Arial" panose="020B0604020202020204" pitchFamily="34" charset="0"/>
              </a:rPr>
              <a:t>Researching Students’ Information Choices</a:t>
            </a:r>
            <a:r>
              <a:rPr lang="en-US" sz="2000" b="1" dirty="0">
                <a:solidFill>
                  <a:schemeClr val="bg1"/>
                </a:solidFill>
                <a:latin typeface="Arial" panose="020B0604020202020204" pitchFamily="34" charset="0"/>
                <a:cs typeface="Arial" panose="020B0604020202020204" pitchFamily="34" charset="0"/>
              </a:rPr>
              <a:t>, Undergraduate, Female, Age 18, Life Sciences)</a:t>
            </a:r>
          </a:p>
        </p:txBody>
      </p:sp>
      <p:sp>
        <p:nvSpPr>
          <p:cNvPr id="5" name="TextBox 4">
            <a:extLst>
              <a:ext uri="{FF2B5EF4-FFF2-40B4-BE49-F238E27FC236}">
                <a16:creationId xmlns:a16="http://schemas.microsoft.com/office/drawing/2014/main" id="{279086DF-A5DD-485D-9F59-E20B53156805}"/>
              </a:ext>
            </a:extLst>
          </p:cNvPr>
          <p:cNvSpPr txBox="1"/>
          <p:nvPr/>
        </p:nvSpPr>
        <p:spPr>
          <a:xfrm>
            <a:off x="7148945" y="2101140"/>
            <a:ext cx="5043055" cy="3724096"/>
          </a:xfrm>
          <a:prstGeom prst="rect">
            <a:avLst/>
          </a:prstGeom>
          <a:solidFill>
            <a:schemeClr val="tx1">
              <a:alpha val="70000"/>
            </a:schemeClr>
          </a:solidFill>
          <a:effectLst/>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“So that's my thinking when I do this, is that I need to make sure that I have enough information and enough sources to make a paragraph. And if I don't, then I just don't use it.”</a:t>
            </a:r>
          </a:p>
          <a:p>
            <a:pPr algn="r"/>
            <a:r>
              <a:rPr lang="en-US" sz="2000" b="1" dirty="0">
                <a:solidFill>
                  <a:schemeClr val="bg1"/>
                </a:solidFill>
                <a:latin typeface="Arial" panose="020B0604020202020204" pitchFamily="34" charset="0"/>
                <a:cs typeface="Arial" panose="020B0604020202020204" pitchFamily="34" charset="0"/>
              </a:rPr>
              <a:t>(</a:t>
            </a:r>
            <a:r>
              <a:rPr lang="en-US" sz="2000" b="1" i="1" dirty="0">
                <a:solidFill>
                  <a:schemeClr val="bg1"/>
                </a:solidFill>
                <a:latin typeface="Arial" panose="020B0604020202020204" pitchFamily="34" charset="0"/>
                <a:cs typeface="Arial" panose="020B0604020202020204" pitchFamily="34" charset="0"/>
              </a:rPr>
              <a:t>Researching Students’ Information Choices</a:t>
            </a:r>
            <a:r>
              <a:rPr lang="en-US" sz="2000" b="1" dirty="0">
                <a:solidFill>
                  <a:schemeClr val="bg1"/>
                </a:solidFill>
                <a:latin typeface="Arial" panose="020B0604020202020204" pitchFamily="34" charset="0"/>
                <a:cs typeface="Arial" panose="020B0604020202020204" pitchFamily="34" charset="0"/>
              </a:rPr>
              <a:t>, High School, Male, Age 12)</a:t>
            </a:r>
          </a:p>
        </p:txBody>
      </p:sp>
      <p:sp>
        <p:nvSpPr>
          <p:cNvPr id="6" name="Rectangle 5">
            <a:extLst>
              <a:ext uri="{FF2B5EF4-FFF2-40B4-BE49-F238E27FC236}">
                <a16:creationId xmlns:a16="http://schemas.microsoft.com/office/drawing/2014/main" id="{59DFC073-E3A5-42FC-A49B-C3AD0BC32DE8}"/>
              </a:ext>
            </a:extLst>
          </p:cNvPr>
          <p:cNvSpPr/>
          <p:nvPr/>
        </p:nvSpPr>
        <p:spPr>
          <a:xfrm>
            <a:off x="0" y="5992757"/>
            <a:ext cx="6705600" cy="246221"/>
          </a:xfrm>
          <a:prstGeom prst="rect">
            <a:avLst/>
          </a:prstGeom>
          <a:noFill/>
        </p:spPr>
        <p:txBody>
          <a:bodyPr wrap="square">
            <a:spAutoFit/>
          </a:bodyPr>
          <a:lstStyle/>
          <a:p>
            <a:pPr lvl="0">
              <a:defRPr/>
            </a:pPr>
            <a:r>
              <a:rPr lang="en-US" sz="1000" dirty="0">
                <a:solidFill>
                  <a:schemeClr val="bg1"/>
                </a:solidFill>
                <a:cs typeface="Arial" panose="020B0604020202020204" pitchFamily="34" charset="0"/>
              </a:rPr>
              <a:t>Image: </a:t>
            </a:r>
            <a:r>
              <a:rPr lang="en-US" sz="10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https://www.flickr.com/photos/134376586@N07/35335151321/</a:t>
            </a:r>
            <a:r>
              <a:rPr lang="en-US" sz="1000" dirty="0">
                <a:solidFill>
                  <a:schemeClr val="bg1"/>
                </a:solidFill>
                <a:cs typeface="Arial" panose="020B0604020202020204" pitchFamily="34" charset="0"/>
              </a:rPr>
              <a:t> by </a:t>
            </a:r>
            <a:r>
              <a:rPr lang="en-US" sz="1000" dirty="0" err="1">
                <a:solidFill>
                  <a:schemeClr val="bg1"/>
                </a:solidFill>
                <a:cs typeface="Arial" panose="020B0604020202020204" pitchFamily="34" charset="0"/>
              </a:rPr>
              <a:t>ewf.gloria</a:t>
            </a:r>
            <a:r>
              <a:rPr lang="en-US" sz="1000" dirty="0">
                <a:solidFill>
                  <a:schemeClr val="bg1"/>
                </a:solidFill>
                <a:cs typeface="Arial" panose="020B0604020202020204" pitchFamily="34" charset="0"/>
              </a:rPr>
              <a:t> / CC BY-NC 2.0</a:t>
            </a:r>
          </a:p>
        </p:txBody>
      </p:sp>
    </p:spTree>
    <p:extLst>
      <p:ext uri="{BB962C8B-B14F-4D97-AF65-F5344CB8AC3E}">
        <p14:creationId xmlns:p14="http://schemas.microsoft.com/office/powerpoint/2010/main" val="896310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71E6B4-A2A4-47CF-B406-10E3665CCF3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1000"/>
                    </a14:imgEffect>
                  </a14:imgLayer>
                </a14:imgProps>
              </a:ext>
            </a:extLst>
          </a:blip>
          <a:srcRect t="-9430" b="10322"/>
          <a:stretch/>
        </p:blipFill>
        <p:spPr>
          <a:xfrm>
            <a:off x="-96982" y="-748145"/>
            <a:ext cx="12385964" cy="7010399"/>
          </a:xfrm>
          <a:prstGeom prst="rect">
            <a:avLst/>
          </a:prstGeom>
          <a:effectLst/>
        </p:spPr>
      </p:pic>
    </p:spTree>
    <p:extLst>
      <p:ext uri="{BB962C8B-B14F-4D97-AF65-F5344CB8AC3E}">
        <p14:creationId xmlns:p14="http://schemas.microsoft.com/office/powerpoint/2010/main" val="3628047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116;p207">
            <a:extLst>
              <a:ext uri="{FF2B5EF4-FFF2-40B4-BE49-F238E27FC236}">
                <a16:creationId xmlns:a16="http://schemas.microsoft.com/office/drawing/2014/main" id="{58638F6D-6818-452D-BAA9-81F4FFC540AF}"/>
              </a:ext>
            </a:extLst>
          </p:cNvPr>
          <p:cNvPicPr preferRelativeResize="0"/>
          <p:nvPr/>
        </p:nvPicPr>
        <p:blipFill rotWithShape="1">
          <a:blip r:embed="rId3">
            <a:alphaModFix/>
          </a:blip>
          <a:srcRect t="507" b="8547"/>
          <a:stretch/>
        </p:blipFill>
        <p:spPr>
          <a:xfrm>
            <a:off x="0" y="0"/>
            <a:ext cx="12192000" cy="6262256"/>
          </a:xfrm>
          <a:prstGeom prst="rect">
            <a:avLst/>
          </a:prstGeom>
          <a:noFill/>
          <a:ln>
            <a:noFill/>
          </a:ln>
          <a:effectLst>
            <a:softEdge rad="12700"/>
          </a:effectLst>
        </p:spPr>
      </p:pic>
    </p:spTree>
    <p:extLst>
      <p:ext uri="{BB962C8B-B14F-4D97-AF65-F5344CB8AC3E}">
        <p14:creationId xmlns:p14="http://schemas.microsoft.com/office/powerpoint/2010/main" val="4273605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48000"/>
                    </a14:imgEffect>
                    <a14:imgEffect>
                      <a14:colorTemperature colorTemp="8138"/>
                    </a14:imgEffect>
                    <a14:imgEffect>
                      <a14:saturation sat="144000"/>
                    </a14:imgEffect>
                    <a14:imgEffect>
                      <a14:brightnessContrast contrast="12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7232073" y="2889956"/>
            <a:ext cx="4959927" cy="3102801"/>
          </a:xfrm>
          <a:prstGeom prst="rect">
            <a:avLst/>
          </a:prstGeom>
          <a:solidFill>
            <a:schemeClr val="tx1">
              <a:alpha val="70000"/>
            </a:schemeClr>
          </a:solidFill>
          <a:effectLst/>
        </p:spPr>
        <p:txBody>
          <a:bodyPr vert="horz" lIns="89381" tIns="44691" rIns="89381" bIns="44691" rtlCol="0">
            <a:noAutofit/>
          </a:bodyPr>
          <a:lstStyle/>
          <a:p>
            <a:r>
              <a:rPr lang="en-US" sz="2800" b="1" dirty="0">
                <a:solidFill>
                  <a:schemeClr val="bg1"/>
                </a:solidFill>
                <a:latin typeface="Arial" panose="020B0604020202020204" pitchFamily="34" charset="0"/>
                <a:cs typeface="Arial" panose="020B0604020202020204" pitchFamily="34" charset="0"/>
              </a:rPr>
              <a:t>“Because teachers don't like Wikipedia, even though I feel like Wikipedia's a good place to go if you know how to use it.”</a:t>
            </a:r>
          </a:p>
          <a:p>
            <a:pPr algn="r"/>
            <a:r>
              <a:rPr lang="en-US" sz="2000" b="1" dirty="0">
                <a:solidFill>
                  <a:schemeClr val="bg1"/>
                </a:solidFill>
                <a:latin typeface="Arial" panose="020B0604020202020204" pitchFamily="34" charset="0"/>
                <a:cs typeface="Arial" panose="020B0604020202020204" pitchFamily="34" charset="0"/>
              </a:rPr>
              <a:t>(</a:t>
            </a:r>
            <a:r>
              <a:rPr lang="en-US" sz="2000" b="1" i="1" dirty="0">
                <a:solidFill>
                  <a:schemeClr val="bg1"/>
                </a:solidFill>
                <a:latin typeface="Arial" panose="020B0604020202020204" pitchFamily="34" charset="0"/>
                <a:cs typeface="Arial" panose="020B0604020202020204" pitchFamily="34" charset="0"/>
              </a:rPr>
              <a:t>Researching Students’ Information Choices</a:t>
            </a:r>
            <a:r>
              <a:rPr lang="en-US" sz="2000" b="1" dirty="0">
                <a:solidFill>
                  <a:schemeClr val="bg1"/>
                </a:solidFill>
                <a:latin typeface="Arial" panose="020B0604020202020204" pitchFamily="34" charset="0"/>
                <a:cs typeface="Arial" panose="020B0604020202020204" pitchFamily="34" charset="0"/>
              </a:rPr>
              <a:t>, Undergraduate, Male, Age 20, Life Sciences)</a:t>
            </a:r>
          </a:p>
        </p:txBody>
      </p:sp>
      <p:sp>
        <p:nvSpPr>
          <p:cNvPr id="8" name="Content Placeholder 2"/>
          <p:cNvSpPr txBox="1">
            <a:spLocks/>
          </p:cNvSpPr>
          <p:nvPr/>
        </p:nvSpPr>
        <p:spPr>
          <a:xfrm>
            <a:off x="2321174" y="1072357"/>
            <a:ext cx="7549663" cy="852115"/>
          </a:xfrm>
          <a:prstGeom prst="rect">
            <a:avLst/>
          </a:prstGeom>
        </p:spPr>
        <p:txBody>
          <a:bodyPr vert="horz" lIns="89381" tIns="44691" rIns="89381" bIns="44691" rtlCol="0">
            <a:noAutofit/>
          </a:bodyPr>
          <a:lstStyle/>
          <a:p>
            <a:endParaRPr lang="en-US" sz="3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itle 6"/>
          <p:cNvSpPr>
            <a:spLocks noGrp="1"/>
          </p:cNvSpPr>
          <p:nvPr>
            <p:ph type="title" idx="4294967295"/>
          </p:nvPr>
        </p:nvSpPr>
        <p:spPr>
          <a:xfrm>
            <a:off x="7232073" y="264851"/>
            <a:ext cx="4959928" cy="852115"/>
          </a:xfrm>
          <a:prstGeom prst="rect">
            <a:avLst/>
          </a:prstGeom>
          <a:solidFill>
            <a:schemeClr val="tx1">
              <a:alpha val="70000"/>
            </a:schemeClr>
          </a:solidFill>
          <a:effectLst/>
        </p:spPr>
        <p:txBody>
          <a:bodyPr>
            <a:noAutofit/>
          </a:bodyPr>
          <a:lstStyle/>
          <a:p>
            <a:pPr algn="l"/>
            <a:r>
              <a:rPr lang="en-US" sz="2800" b="1" dirty="0">
                <a:solidFill>
                  <a:schemeClr val="bg1"/>
                </a:solidFill>
                <a:latin typeface="Arial" panose="020B0604020202020204" pitchFamily="34" charset="0"/>
                <a:cs typeface="Arial" panose="020B0604020202020204" pitchFamily="34" charset="0"/>
              </a:rPr>
              <a:t>The Learning Black Market/ Wikipedia Shaming</a:t>
            </a:r>
            <a:endParaRPr lang="en-US" sz="28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6239343-4B4E-426E-AC61-D33739A01FA8}"/>
              </a:ext>
            </a:extLst>
          </p:cNvPr>
          <p:cNvSpPr/>
          <p:nvPr/>
        </p:nvSpPr>
        <p:spPr>
          <a:xfrm>
            <a:off x="0" y="1072357"/>
            <a:ext cx="6096000" cy="4585871"/>
          </a:xfrm>
          <a:prstGeom prst="rect">
            <a:avLst/>
          </a:prstGeom>
          <a:solidFill>
            <a:schemeClr val="tx1">
              <a:alpha val="70000"/>
            </a:schemeClr>
          </a:solidFill>
          <a:effectLst/>
        </p:spPr>
        <p:txBody>
          <a:bodyPr>
            <a:spAutoFit/>
          </a:bodyPr>
          <a:lstStyle/>
          <a:p>
            <a:r>
              <a:rPr lang="en-US" sz="2800" b="1" dirty="0">
                <a:solidFill>
                  <a:schemeClr val="bg1"/>
                </a:solidFill>
                <a:latin typeface="Arial" panose="020B0604020202020204" pitchFamily="34" charset="0"/>
                <a:cs typeface="Arial" panose="020B0604020202020204" pitchFamily="34" charset="0"/>
              </a:rPr>
              <a:t>“The reason why I didn't pick the Wikipedia for the Burmese pythons in Florida was because my teachers always talk about how you shouldn't use Wikipedia because they give you false information. And so I didn't want to see what they had to talk about.”</a:t>
            </a:r>
          </a:p>
          <a:p>
            <a:pPr algn="r"/>
            <a:r>
              <a:rPr lang="en-US" sz="2000" b="1" dirty="0">
                <a:solidFill>
                  <a:schemeClr val="bg1"/>
                </a:solidFill>
                <a:latin typeface="Arial" panose="020B0604020202020204" pitchFamily="34" charset="0"/>
                <a:cs typeface="Arial" panose="020B0604020202020204" pitchFamily="34" charset="0"/>
              </a:rPr>
              <a:t>(</a:t>
            </a:r>
            <a:r>
              <a:rPr lang="en-US" sz="2000" b="1" i="1" dirty="0">
                <a:solidFill>
                  <a:schemeClr val="bg1"/>
                </a:solidFill>
                <a:latin typeface="Arial" panose="020B0604020202020204" pitchFamily="34" charset="0"/>
                <a:cs typeface="Arial" panose="020B0604020202020204" pitchFamily="34" charset="0"/>
              </a:rPr>
              <a:t>Researching Students’ Information Choices</a:t>
            </a:r>
            <a:r>
              <a:rPr lang="en-US" sz="2000" b="1" dirty="0">
                <a:solidFill>
                  <a:schemeClr val="bg1"/>
                </a:solidFill>
                <a:latin typeface="Arial" panose="020B0604020202020204" pitchFamily="34" charset="0"/>
                <a:cs typeface="Arial" panose="020B0604020202020204" pitchFamily="34" charset="0"/>
              </a:rPr>
              <a:t>, Middles School, Female, Age 13)</a:t>
            </a:r>
          </a:p>
        </p:txBody>
      </p:sp>
      <p:sp>
        <p:nvSpPr>
          <p:cNvPr id="3" name="Rectangle 2">
            <a:extLst>
              <a:ext uri="{FF2B5EF4-FFF2-40B4-BE49-F238E27FC236}">
                <a16:creationId xmlns:a16="http://schemas.microsoft.com/office/drawing/2014/main" id="{0686A5B7-0420-4AFB-8D3D-123BCE7429C8}"/>
              </a:ext>
            </a:extLst>
          </p:cNvPr>
          <p:cNvSpPr/>
          <p:nvPr/>
        </p:nvSpPr>
        <p:spPr>
          <a:xfrm>
            <a:off x="0" y="5992757"/>
            <a:ext cx="6096000" cy="246221"/>
          </a:xfrm>
          <a:prstGeom prst="rect">
            <a:avLst/>
          </a:prstGeom>
          <a:noFill/>
        </p:spPr>
        <p:txBody>
          <a:bodyPr>
            <a:spAutoFit/>
          </a:bodyPr>
          <a:lstStyle/>
          <a:p>
            <a:pPr lvl="0">
              <a:defRPr/>
            </a:pPr>
            <a:r>
              <a:rPr lang="en-US" sz="1000" b="1" dirty="0">
                <a:solidFill>
                  <a:schemeClr val="bg1"/>
                </a:solidFill>
                <a:cs typeface="Arial" pitchFamily="34" charset="0"/>
              </a:rPr>
              <a:t>Image: </a:t>
            </a:r>
            <a:r>
              <a:rPr lang="en-US" sz="1000" b="1"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https://www.flickr.com/photos/youngrobv/509340902/</a:t>
            </a:r>
            <a:r>
              <a:rPr lang="en-US" sz="1000" b="1" dirty="0">
                <a:solidFill>
                  <a:schemeClr val="bg1"/>
                </a:solidFill>
                <a:cs typeface="Arial" panose="020B0604020202020204" pitchFamily="34" charset="0"/>
              </a:rPr>
              <a:t> by </a:t>
            </a:r>
            <a:r>
              <a:rPr lang="en-US" sz="1000" b="1" dirty="0" err="1">
                <a:solidFill>
                  <a:schemeClr val="bg1"/>
                </a:solidFill>
                <a:cs typeface="Arial" panose="020B0604020202020204" pitchFamily="34" charset="0"/>
              </a:rPr>
              <a:t>youngrobv</a:t>
            </a:r>
            <a:r>
              <a:rPr lang="en-US" sz="1000" b="1" dirty="0">
                <a:solidFill>
                  <a:schemeClr val="bg1"/>
                </a:solidFill>
                <a:cs typeface="Arial" panose="020B0604020202020204" pitchFamily="34" charset="0"/>
              </a:rPr>
              <a:t> / CC BY-NC 2.0</a:t>
            </a:r>
          </a:p>
        </p:txBody>
      </p:sp>
    </p:spTree>
    <p:extLst>
      <p:ext uri="{BB962C8B-B14F-4D97-AF65-F5344CB8AC3E}">
        <p14:creationId xmlns:p14="http://schemas.microsoft.com/office/powerpoint/2010/main" val="2359202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45000"/>
                    </a14:imgEffect>
                    <a14:imgEffect>
                      <a14:colorTemperature colorTemp="8502"/>
                    </a14:imgEffect>
                    <a14:imgEffect>
                      <a14:saturation sat="121000"/>
                    </a14:imgEffect>
                    <a14:imgEffect>
                      <a14:brightnessContrast contrast="9000"/>
                    </a14:imgEffect>
                  </a14:imgLayer>
                </a14:imgProps>
              </a:ext>
            </a:extLst>
          </a:blip>
          <a:srcRect/>
          <a:stretch>
            <a:fillRect t="-24000" b="-8000"/>
          </a:stretch>
        </a:blipFill>
        <a:effectLst/>
      </p:bgPr>
    </p:bg>
    <p:spTree>
      <p:nvGrpSpPr>
        <p:cNvPr id="1" name=""/>
        <p:cNvGrpSpPr/>
        <p:nvPr/>
      </p:nvGrpSpPr>
      <p:grpSpPr>
        <a:xfrm>
          <a:off x="0" y="0"/>
          <a:ext cx="0" cy="0"/>
          <a:chOff x="0" y="0"/>
          <a:chExt cx="0" cy="0"/>
        </a:xfrm>
      </p:grpSpPr>
      <p:sp>
        <p:nvSpPr>
          <p:cNvPr id="4" name="Text Placeholder 1"/>
          <p:cNvSpPr txBox="1">
            <a:spLocks/>
          </p:cNvSpPr>
          <p:nvPr/>
        </p:nvSpPr>
        <p:spPr>
          <a:xfrm>
            <a:off x="0" y="180976"/>
            <a:ext cx="6885542" cy="1074948"/>
          </a:xfrm>
          <a:prstGeom prst="rect">
            <a:avLst/>
          </a:prstGeom>
          <a:solidFill>
            <a:schemeClr val="tx1">
              <a:alpha val="70000"/>
            </a:schemeClr>
          </a:solidFill>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latin typeface="Arial" panose="020B0604020202020204" pitchFamily="34" charset="0"/>
                <a:cs typeface="Arial" panose="020B0604020202020204" pitchFamily="34" charset="0"/>
              </a:rPr>
              <a:t>Motivation &amp; Behaviors Change Based on context &amp; situation</a:t>
            </a:r>
          </a:p>
        </p:txBody>
      </p:sp>
      <p:sp>
        <p:nvSpPr>
          <p:cNvPr id="2" name="Rectangle 1">
            <a:extLst>
              <a:ext uri="{FF2B5EF4-FFF2-40B4-BE49-F238E27FC236}">
                <a16:creationId xmlns:a16="http://schemas.microsoft.com/office/drawing/2014/main" id="{DCD1E863-1D35-4D8C-BF76-B05FA2C270FB}"/>
              </a:ext>
            </a:extLst>
          </p:cNvPr>
          <p:cNvSpPr/>
          <p:nvPr/>
        </p:nvSpPr>
        <p:spPr>
          <a:xfrm>
            <a:off x="0" y="6014710"/>
            <a:ext cx="6592711" cy="246221"/>
          </a:xfrm>
          <a:prstGeom prst="rect">
            <a:avLst/>
          </a:prstGeom>
          <a:noFill/>
        </p:spPr>
        <p:txBody>
          <a:bodyPr wrap="square">
            <a:spAutoFit/>
          </a:bodyPr>
          <a:lstStyle/>
          <a:p>
            <a:pPr lvl="0">
              <a:defRPr/>
            </a:pPr>
            <a:r>
              <a:rPr lang="en-US" sz="1000" dirty="0">
                <a:solidFill>
                  <a:schemeClr val="bg1"/>
                </a:solidFill>
                <a:cs typeface="Arial" panose="020B0604020202020204" pitchFamily="34" charset="0"/>
              </a:rPr>
              <a:t>Image: </a:t>
            </a:r>
            <a:r>
              <a:rPr lang="en-US" sz="10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https://www.flickr.com/photos/davidstanleytravel/40046740253/</a:t>
            </a:r>
            <a:r>
              <a:rPr lang="en-US" sz="1000" dirty="0">
                <a:solidFill>
                  <a:schemeClr val="bg1"/>
                </a:solidFill>
                <a:cs typeface="Arial" panose="020B0604020202020204" pitchFamily="34" charset="0"/>
              </a:rPr>
              <a:t> by David Stanley / CC BY 2.0</a:t>
            </a:r>
          </a:p>
        </p:txBody>
      </p:sp>
      <p:sp>
        <p:nvSpPr>
          <p:cNvPr id="5" name="Text Placeholder 3">
            <a:extLst>
              <a:ext uri="{FF2B5EF4-FFF2-40B4-BE49-F238E27FC236}">
                <a16:creationId xmlns:a16="http://schemas.microsoft.com/office/drawing/2014/main" id="{ADC2C9EA-3B46-4ACA-93A9-FAEB8834D4C7}"/>
              </a:ext>
            </a:extLst>
          </p:cNvPr>
          <p:cNvSpPr txBox="1">
            <a:spLocks/>
          </p:cNvSpPr>
          <p:nvPr/>
        </p:nvSpPr>
        <p:spPr>
          <a:xfrm>
            <a:off x="4876800" y="2122310"/>
            <a:ext cx="7315200" cy="3296357"/>
          </a:xfrm>
          <a:prstGeom prst="rect">
            <a:avLst/>
          </a:prstGeom>
          <a:solidFill>
            <a:schemeClr val="tx1">
              <a:alpha val="70000"/>
            </a:schemeClr>
          </a:solidFill>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latin typeface="Arial" panose="020B0604020202020204" pitchFamily="34" charset="0"/>
                <a:cs typeface="Arial" panose="020B0604020202020204" pitchFamily="34" charset="0"/>
              </a:rPr>
              <a:t>“At first I started looking online, and it was a little bit overwhelming…I ended up reaching into my mom’s cupboard and using a recipe that I found in one of her old cookbooks. The recipe was just what I was looking for...”  </a:t>
            </a:r>
          </a:p>
          <a:p>
            <a:pPr marL="0" indent="0" algn="r">
              <a:buFont typeface="Arial" panose="020B0604020202020204" pitchFamily="34" charset="0"/>
              <a:buNone/>
            </a:pPr>
            <a:r>
              <a:rPr lang="en-US" sz="1900" b="1" dirty="0">
                <a:solidFill>
                  <a:schemeClr val="bg1"/>
                </a:solidFill>
                <a:latin typeface="Arial" panose="020B0604020202020204" pitchFamily="34" charset="0"/>
                <a:cs typeface="Arial" panose="020B0604020202020204" pitchFamily="34" charset="0"/>
              </a:rPr>
              <a:t>(</a:t>
            </a:r>
            <a:r>
              <a:rPr lang="en-US" sz="1900" b="1" i="1" dirty="0">
                <a:solidFill>
                  <a:schemeClr val="bg1"/>
                </a:solidFill>
                <a:latin typeface="Arial" panose="020B0604020202020204" pitchFamily="34" charset="0"/>
                <a:cs typeface="Arial" panose="020B0604020202020204" pitchFamily="34" charset="0"/>
              </a:rPr>
              <a:t>Digital Visitors and Residents</a:t>
            </a:r>
            <a:r>
              <a:rPr lang="en-US" sz="1900" b="1" dirty="0">
                <a:solidFill>
                  <a:schemeClr val="bg1"/>
                </a:solidFill>
                <a:latin typeface="Arial" panose="020B0604020202020204" pitchFamily="34" charset="0"/>
                <a:cs typeface="Arial" panose="020B0604020202020204" pitchFamily="34" charset="0"/>
              </a:rPr>
              <a:t>, US High School, Emerging, Female, Age 17) </a:t>
            </a:r>
            <a:endParaRPr lang="en-US" sz="17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8790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ndoor&#10;&#10;Description automatically generated">
            <a:extLst>
              <a:ext uri="{FF2B5EF4-FFF2-40B4-BE49-F238E27FC236}">
                <a16:creationId xmlns:a16="http://schemas.microsoft.com/office/drawing/2014/main" id="{9DF67ECB-B604-41FF-A92A-7618BDEB4E7E}"/>
              </a:ext>
            </a:extLst>
          </p:cNvPr>
          <p:cNvPicPr>
            <a:picLocks noChangeAspect="1"/>
          </p:cNvPicPr>
          <p:nvPr/>
        </p:nvPicPr>
        <p:blipFill rotWithShape="1">
          <a:blip r:embed="rId3"/>
          <a:srcRect l="-2211" t="-5811" r="2211" b="16868"/>
          <a:stretch/>
        </p:blipFill>
        <p:spPr>
          <a:xfrm>
            <a:off x="2200112" y="0"/>
            <a:ext cx="8273856" cy="5519272"/>
          </a:xfrm>
          <a:prstGeom prst="rect">
            <a:avLst/>
          </a:prstGeom>
        </p:spPr>
      </p:pic>
      <p:sp>
        <p:nvSpPr>
          <p:cNvPr id="16" name="Rectangle 15">
            <a:extLst>
              <a:ext uri="{FF2B5EF4-FFF2-40B4-BE49-F238E27FC236}">
                <a16:creationId xmlns:a16="http://schemas.microsoft.com/office/drawing/2014/main" id="{49E8A12A-2252-40FA-8E91-A70901CD4C2E}"/>
              </a:ext>
            </a:extLst>
          </p:cNvPr>
          <p:cNvSpPr/>
          <p:nvPr/>
        </p:nvSpPr>
        <p:spPr>
          <a:xfrm>
            <a:off x="509847" y="823702"/>
            <a:ext cx="9891384" cy="4524315"/>
          </a:xfrm>
          <a:prstGeom prst="rect">
            <a:avLst/>
          </a:prstGeom>
        </p:spPr>
        <p:txBody>
          <a:bodyPr wrap="square">
            <a:spAutoFit/>
          </a:bodyPr>
          <a:lstStyle/>
          <a:p>
            <a:pPr lvl="2" algn="ctr"/>
            <a:r>
              <a:rPr lang="en-US" sz="7200" dirty="0"/>
              <a:t>More than </a:t>
            </a:r>
            <a:r>
              <a:rPr lang="en-US" sz="7200" b="1" dirty="0"/>
              <a:t>130 people die</a:t>
            </a:r>
            <a:r>
              <a:rPr lang="en-US" sz="7200" dirty="0"/>
              <a:t> in the U.S. </a:t>
            </a:r>
            <a:r>
              <a:rPr lang="en-US" sz="7200" b="1" dirty="0"/>
              <a:t>everyday</a:t>
            </a:r>
            <a:r>
              <a:rPr lang="en-US" sz="7200" dirty="0"/>
              <a:t> from an opioid overdose.</a:t>
            </a:r>
            <a:endParaRPr lang="en-US" sz="3200" baseline="90000" dirty="0"/>
          </a:p>
        </p:txBody>
      </p:sp>
      <p:sp>
        <p:nvSpPr>
          <p:cNvPr id="17" name="Rectangle 16">
            <a:extLst>
              <a:ext uri="{FF2B5EF4-FFF2-40B4-BE49-F238E27FC236}">
                <a16:creationId xmlns:a16="http://schemas.microsoft.com/office/drawing/2014/main" id="{28485CBD-524F-4176-8CD4-AF2F9DC087D5}"/>
              </a:ext>
            </a:extLst>
          </p:cNvPr>
          <p:cNvSpPr/>
          <p:nvPr/>
        </p:nvSpPr>
        <p:spPr>
          <a:xfrm>
            <a:off x="9257414" y="5890669"/>
            <a:ext cx="3090417" cy="256545"/>
          </a:xfrm>
          <a:prstGeom prst="rect">
            <a:avLst/>
          </a:prstGeom>
        </p:spPr>
        <p:txBody>
          <a:bodyPr wrap="square">
            <a:spAutoFit/>
          </a:bodyPr>
          <a:lstStyle/>
          <a:p>
            <a:r>
              <a:rPr lang="en-US" sz="1067" dirty="0">
                <a:hlinkClick r:id="rId4">
                  <a:extLst>
                    <a:ext uri="{A12FA001-AC4F-418D-AE19-62706E023703}">
                      <ahyp:hlinkClr xmlns:ahyp="http://schemas.microsoft.com/office/drawing/2018/hyperlinkcolor" val="tx"/>
                    </a:ext>
                  </a:extLst>
                </a:hlinkClick>
              </a:rPr>
              <a:t>Photo</a:t>
            </a:r>
            <a:r>
              <a:rPr lang="en-US" sz="1067" dirty="0"/>
              <a:t> by </a:t>
            </a:r>
            <a:r>
              <a:rPr lang="en-US" sz="1067" dirty="0" err="1">
                <a:hlinkClick r:id="rId5">
                  <a:extLst>
                    <a:ext uri="{A12FA001-AC4F-418D-AE19-62706E023703}">
                      <ahyp:hlinkClr xmlns:ahyp="http://schemas.microsoft.com/office/drawing/2018/hyperlinkcolor" val="tx"/>
                    </a:ext>
                  </a:extLst>
                </a:hlinkClick>
              </a:rPr>
              <a:t>nosheep</a:t>
            </a:r>
            <a:r>
              <a:rPr lang="en-US" sz="1067" dirty="0"/>
              <a:t> is licensed under </a:t>
            </a:r>
            <a:r>
              <a:rPr lang="en-US" sz="1067" dirty="0" err="1">
                <a:hlinkClick r:id="rId6">
                  <a:extLst>
                    <a:ext uri="{A12FA001-AC4F-418D-AE19-62706E023703}">
                      <ahyp:hlinkClr xmlns:ahyp="http://schemas.microsoft.com/office/drawing/2018/hyperlinkcolor" val="tx"/>
                    </a:ext>
                  </a:extLst>
                </a:hlinkClick>
              </a:rPr>
              <a:t>Pixabay</a:t>
            </a:r>
            <a:endParaRPr lang="en-US" sz="1067" dirty="0"/>
          </a:p>
        </p:txBody>
      </p:sp>
      <p:sp>
        <p:nvSpPr>
          <p:cNvPr id="2" name="TextBox 1">
            <a:extLst>
              <a:ext uri="{FF2B5EF4-FFF2-40B4-BE49-F238E27FC236}">
                <a16:creationId xmlns:a16="http://schemas.microsoft.com/office/drawing/2014/main" id="{092704A1-A03A-4557-B196-D156FC0612F6}"/>
              </a:ext>
            </a:extLst>
          </p:cNvPr>
          <p:cNvSpPr txBox="1"/>
          <p:nvPr/>
        </p:nvSpPr>
        <p:spPr>
          <a:xfrm>
            <a:off x="8600107" y="5340376"/>
            <a:ext cx="3747724" cy="461665"/>
          </a:xfrm>
          <a:prstGeom prst="rect">
            <a:avLst/>
          </a:prstGeom>
          <a:noFill/>
        </p:spPr>
        <p:txBody>
          <a:bodyPr wrap="square" rtlCol="0">
            <a:spAutoFit/>
          </a:bodyPr>
          <a:lstStyle/>
          <a:p>
            <a:r>
              <a:rPr lang="en-US" sz="2400" dirty="0"/>
              <a:t>(Rudd, 2016)</a:t>
            </a:r>
          </a:p>
        </p:txBody>
      </p:sp>
    </p:spTree>
    <p:extLst>
      <p:ext uri="{BB962C8B-B14F-4D97-AF65-F5344CB8AC3E}">
        <p14:creationId xmlns:p14="http://schemas.microsoft.com/office/powerpoint/2010/main" val="349089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DA99C7-4BEA-42B4-B436-0F2805F1FF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52787"/>
            <a:ext cx="12192000" cy="8096249"/>
          </a:xfrm>
          <a:prstGeom prst="rect">
            <a:avLst/>
          </a:prstGeom>
        </p:spPr>
      </p:pic>
      <p:sp>
        <p:nvSpPr>
          <p:cNvPr id="6" name="TextBox 5">
            <a:extLst>
              <a:ext uri="{FF2B5EF4-FFF2-40B4-BE49-F238E27FC236}">
                <a16:creationId xmlns:a16="http://schemas.microsoft.com/office/drawing/2014/main" id="{49C411D4-1E6E-4D80-9528-20CF8820951C}"/>
              </a:ext>
            </a:extLst>
          </p:cNvPr>
          <p:cNvSpPr txBox="1"/>
          <p:nvPr/>
        </p:nvSpPr>
        <p:spPr>
          <a:xfrm>
            <a:off x="895520" y="2362041"/>
            <a:ext cx="10692275" cy="1569660"/>
          </a:xfrm>
          <a:prstGeom prst="rect">
            <a:avLst/>
          </a:prstGeom>
          <a:solidFill>
            <a:srgbClr val="FFFF00">
              <a:alpha val="30000"/>
            </a:srgbClr>
          </a:solidFill>
        </p:spPr>
        <p:txBody>
          <a:bodyPr wrap="square" rtlCol="0">
            <a:spAutoFit/>
          </a:bodyPr>
          <a:lstStyle/>
          <a:p>
            <a:pPr algn="ctr"/>
            <a:r>
              <a:rPr lang="en-US" sz="4800" dirty="0">
                <a:solidFill>
                  <a:schemeClr val="bg1"/>
                </a:solidFill>
              </a:rPr>
              <a:t>Misuse of prescription opioids costs $78.5 billion a year.</a:t>
            </a:r>
          </a:p>
        </p:txBody>
      </p:sp>
      <p:sp>
        <p:nvSpPr>
          <p:cNvPr id="7" name="Rectangle 6">
            <a:extLst>
              <a:ext uri="{FF2B5EF4-FFF2-40B4-BE49-F238E27FC236}">
                <a16:creationId xmlns:a16="http://schemas.microsoft.com/office/drawing/2014/main" id="{32C23784-9AE7-4A7C-A262-FC0F67E8DD8D}"/>
              </a:ext>
            </a:extLst>
          </p:cNvPr>
          <p:cNvSpPr/>
          <p:nvPr/>
        </p:nvSpPr>
        <p:spPr>
          <a:xfrm>
            <a:off x="7485322" y="6969948"/>
            <a:ext cx="4990212" cy="256545"/>
          </a:xfrm>
          <a:prstGeom prst="rect">
            <a:avLst/>
          </a:prstGeom>
        </p:spPr>
        <p:txBody>
          <a:bodyPr wrap="square">
            <a:spAutoFit/>
          </a:bodyPr>
          <a:lstStyle/>
          <a:p>
            <a:r>
              <a:rPr lang="en-US" sz="1067" dirty="0">
                <a:solidFill>
                  <a:schemeClr val="bg1"/>
                </a:solidFill>
              </a:rPr>
              <a:t>“</a:t>
            </a:r>
            <a:r>
              <a:rPr lang="en-US" sz="1067" dirty="0">
                <a:solidFill>
                  <a:schemeClr val="bg1"/>
                </a:solidFill>
                <a:hlinkClick r:id="rId4">
                  <a:extLst>
                    <a:ext uri="{A12FA001-AC4F-418D-AE19-62706E023703}">
                      <ahyp:hlinkClr xmlns:ahyp="http://schemas.microsoft.com/office/drawing/2018/hyperlinkcolor" val="tx"/>
                    </a:ext>
                  </a:extLst>
                </a:hlinkClick>
              </a:rPr>
              <a:t>Opioids</a:t>
            </a:r>
            <a:r>
              <a:rPr lang="en-US" sz="1067" dirty="0">
                <a:solidFill>
                  <a:schemeClr val="bg1"/>
                </a:solidFill>
              </a:rPr>
              <a:t>” by </a:t>
            </a:r>
            <a:r>
              <a:rPr lang="en-US" sz="1067" dirty="0">
                <a:solidFill>
                  <a:schemeClr val="bg1"/>
                </a:solidFill>
                <a:hlinkClick r:id="rId5">
                  <a:extLst>
                    <a:ext uri="{A12FA001-AC4F-418D-AE19-62706E023703}">
                      <ahyp:hlinkClr xmlns:ahyp="http://schemas.microsoft.com/office/drawing/2018/hyperlinkcolor" val="tx"/>
                    </a:ext>
                  </a:extLst>
                </a:hlinkClick>
              </a:rPr>
              <a:t>K-State Research and Extension</a:t>
            </a:r>
            <a:r>
              <a:rPr lang="en-US" sz="1067" dirty="0">
                <a:solidFill>
                  <a:schemeClr val="bg1"/>
                </a:solidFill>
              </a:rPr>
              <a:t> is licensed under </a:t>
            </a:r>
            <a:r>
              <a:rPr lang="en-US" sz="1067" dirty="0">
                <a:solidFill>
                  <a:schemeClr val="bg1"/>
                </a:solidFill>
                <a:hlinkClick r:id="rId6">
                  <a:extLst>
                    <a:ext uri="{A12FA001-AC4F-418D-AE19-62706E023703}">
                      <ahyp:hlinkClr xmlns:ahyp="http://schemas.microsoft.com/office/drawing/2018/hyperlinkcolor" val="tx"/>
                    </a:ext>
                  </a:extLst>
                </a:hlinkClick>
              </a:rPr>
              <a:t>CC By 2.0</a:t>
            </a:r>
            <a:endParaRPr lang="en-US" sz="1067" dirty="0">
              <a:solidFill>
                <a:schemeClr val="bg1"/>
              </a:solidFill>
            </a:endParaRPr>
          </a:p>
        </p:txBody>
      </p:sp>
      <p:sp>
        <p:nvSpPr>
          <p:cNvPr id="5" name="TextBox 4">
            <a:extLst>
              <a:ext uri="{FF2B5EF4-FFF2-40B4-BE49-F238E27FC236}">
                <a16:creationId xmlns:a16="http://schemas.microsoft.com/office/drawing/2014/main" id="{788FC00F-7DF0-41E7-AD32-3B8CCCE5F52A}"/>
              </a:ext>
            </a:extLst>
          </p:cNvPr>
          <p:cNvSpPr txBox="1"/>
          <p:nvPr/>
        </p:nvSpPr>
        <p:spPr>
          <a:xfrm>
            <a:off x="7655441" y="5833733"/>
            <a:ext cx="4649972" cy="256545"/>
          </a:xfrm>
          <a:prstGeom prst="rect">
            <a:avLst/>
          </a:prstGeom>
          <a:noFill/>
        </p:spPr>
        <p:txBody>
          <a:bodyPr wrap="square" rtlCol="0">
            <a:spAutoFit/>
          </a:bodyPr>
          <a:lstStyle/>
          <a:p>
            <a:r>
              <a:rPr lang="en-US" sz="1067" dirty="0">
                <a:solidFill>
                  <a:schemeClr val="bg1"/>
                </a:solidFill>
                <a:hlinkClick r:id="rId4">
                  <a:extLst>
                    <a:ext uri="{A12FA001-AC4F-418D-AE19-62706E023703}">
                      <ahyp:hlinkClr xmlns:ahyp="http://schemas.microsoft.com/office/drawing/2018/hyperlinkcolor" val="tx"/>
                    </a:ext>
                  </a:extLst>
                </a:hlinkClick>
              </a:rPr>
              <a:t>Opioids</a:t>
            </a:r>
            <a:r>
              <a:rPr lang="en-US" sz="1067" dirty="0">
                <a:solidFill>
                  <a:schemeClr val="bg1"/>
                </a:solidFill>
              </a:rPr>
              <a:t> by </a:t>
            </a:r>
            <a:r>
              <a:rPr lang="en-US" sz="1067" dirty="0">
                <a:solidFill>
                  <a:schemeClr val="bg1"/>
                </a:solidFill>
                <a:hlinkClick r:id="rId5">
                  <a:extLst>
                    <a:ext uri="{A12FA001-AC4F-418D-AE19-62706E023703}">
                      <ahyp:hlinkClr xmlns:ahyp="http://schemas.microsoft.com/office/drawing/2018/hyperlinkcolor" val="tx"/>
                    </a:ext>
                  </a:extLst>
                </a:hlinkClick>
              </a:rPr>
              <a:t>K-State Research and Extension</a:t>
            </a:r>
            <a:r>
              <a:rPr lang="en-US" sz="1067" dirty="0">
                <a:solidFill>
                  <a:schemeClr val="bg1"/>
                </a:solidFill>
              </a:rPr>
              <a:t> is licensed under </a:t>
            </a:r>
            <a:r>
              <a:rPr lang="en-US" sz="1067" dirty="0">
                <a:solidFill>
                  <a:schemeClr val="bg1"/>
                </a:solidFill>
                <a:hlinkClick r:id="rId6">
                  <a:extLst>
                    <a:ext uri="{A12FA001-AC4F-418D-AE19-62706E023703}">
                      <ahyp:hlinkClr xmlns:ahyp="http://schemas.microsoft.com/office/drawing/2018/hyperlinkcolor" val="tx"/>
                    </a:ext>
                  </a:extLst>
                </a:hlinkClick>
              </a:rPr>
              <a:t>CC BY2.0</a:t>
            </a:r>
            <a:endParaRPr lang="en-US" sz="1067" dirty="0">
              <a:solidFill>
                <a:schemeClr val="bg1"/>
              </a:solidFill>
            </a:endParaRPr>
          </a:p>
        </p:txBody>
      </p:sp>
      <p:sp>
        <p:nvSpPr>
          <p:cNvPr id="2" name="TextBox 1">
            <a:extLst>
              <a:ext uri="{FF2B5EF4-FFF2-40B4-BE49-F238E27FC236}">
                <a16:creationId xmlns:a16="http://schemas.microsoft.com/office/drawing/2014/main" id="{4C5CB07C-B013-4360-AF4A-0ECFA825D1EE}"/>
              </a:ext>
            </a:extLst>
          </p:cNvPr>
          <p:cNvSpPr txBox="1"/>
          <p:nvPr/>
        </p:nvSpPr>
        <p:spPr>
          <a:xfrm>
            <a:off x="7909440" y="3901441"/>
            <a:ext cx="4628000" cy="420564"/>
          </a:xfrm>
          <a:prstGeom prst="rect">
            <a:avLst/>
          </a:prstGeom>
          <a:noFill/>
        </p:spPr>
        <p:txBody>
          <a:bodyPr wrap="square" rtlCol="0">
            <a:spAutoFit/>
          </a:bodyPr>
          <a:lstStyle/>
          <a:p>
            <a:r>
              <a:rPr lang="en-US" sz="2133" dirty="0">
                <a:solidFill>
                  <a:schemeClr val="bg1"/>
                </a:solidFill>
              </a:rPr>
              <a:t>(Florence, Luo, Xu, &amp; Zhou, 2016)</a:t>
            </a:r>
          </a:p>
        </p:txBody>
      </p:sp>
    </p:spTree>
    <p:extLst>
      <p:ext uri="{BB962C8B-B14F-4D97-AF65-F5344CB8AC3E}">
        <p14:creationId xmlns:p14="http://schemas.microsoft.com/office/powerpoint/2010/main" val="177971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F1341C-0C45-44D5-9A22-C7B3714AA361}"/>
              </a:ext>
            </a:extLst>
          </p:cNvPr>
          <p:cNvPicPr>
            <a:picLocks noChangeAspect="1"/>
          </p:cNvPicPr>
          <p:nvPr/>
        </p:nvPicPr>
        <p:blipFill>
          <a:blip r:embed="rId3"/>
          <a:stretch>
            <a:fillRect/>
          </a:stretch>
        </p:blipFill>
        <p:spPr>
          <a:xfrm>
            <a:off x="0" y="-1849793"/>
            <a:ext cx="12192000" cy="8119185"/>
          </a:xfrm>
          <a:prstGeom prst="rect">
            <a:avLst/>
          </a:prstGeom>
        </p:spPr>
      </p:pic>
      <p:sp>
        <p:nvSpPr>
          <p:cNvPr id="5" name="Text Placeholder 4">
            <a:extLst>
              <a:ext uri="{FF2B5EF4-FFF2-40B4-BE49-F238E27FC236}">
                <a16:creationId xmlns:a16="http://schemas.microsoft.com/office/drawing/2014/main" id="{D539642F-0289-4B9B-BDE7-2062E3D5CDBA}"/>
              </a:ext>
            </a:extLst>
          </p:cNvPr>
          <p:cNvSpPr>
            <a:spLocks noGrp="1"/>
          </p:cNvSpPr>
          <p:nvPr>
            <p:ph type="body" sz="quarter" idx="12"/>
          </p:nvPr>
        </p:nvSpPr>
        <p:spPr>
          <a:xfrm>
            <a:off x="1644502" y="947692"/>
            <a:ext cx="10547497" cy="4464099"/>
          </a:xfrm>
          <a:solidFill>
            <a:schemeClr val="accent3">
              <a:lumMod val="40000"/>
              <a:lumOff val="60000"/>
              <a:alpha val="75000"/>
            </a:schemeClr>
          </a:solidFill>
        </p:spPr>
        <p:txBody>
          <a:bodyPr/>
          <a:lstStyle/>
          <a:p>
            <a:pPr marL="0" indent="0">
              <a:buNone/>
            </a:pPr>
            <a:r>
              <a:rPr lang="en-US" b="1" dirty="0"/>
              <a:t>“We're so grateful to libraries for their willingness to do this because it is sensitive messaging. We understand that…culturally it has got a lot of stigma associated with it and a lot of misinformation and that can be a delicate thing. But their willingness to address that, and to become ambassadors, and to help eliminate some of that misinformation is a huge benefit to the community as a whole.” </a:t>
            </a:r>
          </a:p>
          <a:p>
            <a:pPr marL="0" indent="0">
              <a:buNone/>
            </a:pPr>
            <a:r>
              <a:rPr lang="en-US" sz="2667" b="1" dirty="0"/>
              <a:t>- Community Partner</a:t>
            </a:r>
          </a:p>
        </p:txBody>
      </p:sp>
      <p:sp>
        <p:nvSpPr>
          <p:cNvPr id="8" name="TextBox 7">
            <a:extLst>
              <a:ext uri="{FF2B5EF4-FFF2-40B4-BE49-F238E27FC236}">
                <a16:creationId xmlns:a16="http://schemas.microsoft.com/office/drawing/2014/main" id="{64E9E8B0-6EF7-4370-9B52-9CF1DCF1C267}"/>
              </a:ext>
            </a:extLst>
          </p:cNvPr>
          <p:cNvSpPr txBox="1"/>
          <p:nvPr/>
        </p:nvSpPr>
        <p:spPr>
          <a:xfrm>
            <a:off x="9635613" y="5899356"/>
            <a:ext cx="2556387" cy="276999"/>
          </a:xfrm>
          <a:prstGeom prst="rect">
            <a:avLst/>
          </a:prstGeom>
          <a:noFill/>
        </p:spPr>
        <p:txBody>
          <a:bodyPr wrap="square" rtlCol="0">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Image</a:t>
            </a:r>
            <a:r>
              <a:rPr lang="en-US" sz="1200" dirty="0">
                <a:solidFill>
                  <a:schemeClr val="bg1"/>
                </a:solidFill>
              </a:rPr>
              <a:t> by </a:t>
            </a:r>
            <a:r>
              <a:rPr lang="en-US" sz="1200" dirty="0">
                <a:solidFill>
                  <a:schemeClr val="bg1"/>
                </a:solidFill>
                <a:hlinkClick r:id="rId5">
                  <a:extLst>
                    <a:ext uri="{A12FA001-AC4F-418D-AE19-62706E023703}">
                      <ahyp:hlinkClr xmlns:ahyp="http://schemas.microsoft.com/office/drawing/2018/hyperlinkcolor" val="tx"/>
                    </a:ext>
                  </a:extLst>
                </a:hlinkClick>
              </a:rPr>
              <a:t>Chris Wolf</a:t>
            </a:r>
            <a:r>
              <a:rPr lang="en-US" sz="1200" dirty="0">
                <a:solidFill>
                  <a:schemeClr val="bg1"/>
                </a:solidFill>
              </a:rPr>
              <a:t> / </a:t>
            </a:r>
            <a:r>
              <a:rPr lang="en-US" sz="1200" dirty="0" err="1">
                <a:solidFill>
                  <a:schemeClr val="bg1"/>
                </a:solidFill>
                <a:hlinkClick r:id="rId6">
                  <a:extLst>
                    <a:ext uri="{A12FA001-AC4F-418D-AE19-62706E023703}">
                      <ahyp:hlinkClr xmlns:ahyp="http://schemas.microsoft.com/office/drawing/2018/hyperlinkcolor" val="tx"/>
                    </a:ext>
                  </a:extLst>
                </a:hlinkClick>
              </a:rPr>
              <a:t>Pixabay</a:t>
            </a:r>
            <a:endParaRPr lang="en-US" sz="1200" dirty="0">
              <a:solidFill>
                <a:schemeClr val="bg1"/>
              </a:solidFill>
            </a:endParaRPr>
          </a:p>
        </p:txBody>
      </p:sp>
    </p:spTree>
    <p:extLst>
      <p:ext uri="{BB962C8B-B14F-4D97-AF65-F5344CB8AC3E}">
        <p14:creationId xmlns:p14="http://schemas.microsoft.com/office/powerpoint/2010/main" val="97460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51000"/>
                    </a14:imgEffect>
                    <a14:imgEffect>
                      <a14:colorTemperature colorTemp="9592"/>
                    </a14:imgEffect>
                    <a14:imgEffect>
                      <a14:saturation sat="115000"/>
                    </a14:imgEffect>
                  </a14:imgLayer>
                </a14:imgProps>
              </a:ext>
            </a:extLst>
          </a:blip>
          <a:srcRect/>
          <a:stretch>
            <a:fillRect t="-14000" b="-14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DD1D83-1D3C-4DE6-904A-FEEC7FDAF8AB}"/>
              </a:ext>
            </a:extLst>
          </p:cNvPr>
          <p:cNvSpPr>
            <a:spLocks noGrp="1"/>
          </p:cNvSpPr>
          <p:nvPr>
            <p:ph type="body" sz="quarter" idx="12"/>
          </p:nvPr>
        </p:nvSpPr>
        <p:spPr>
          <a:xfrm>
            <a:off x="581891" y="772886"/>
            <a:ext cx="11028217" cy="4615543"/>
          </a:xfrm>
          <a:solidFill>
            <a:schemeClr val="bg2">
              <a:lumMod val="10000"/>
              <a:alpha val="70000"/>
            </a:schemeClr>
          </a:solidFill>
          <a:effectLst/>
        </p:spPr>
        <p:txBody>
          <a:bodyPr>
            <a:noAutofit/>
          </a:bodyPr>
          <a:lstStyle/>
          <a:p>
            <a:pPr marL="0" indent="0">
              <a:buNone/>
            </a:pPr>
            <a:r>
              <a:rPr lang="en-US" sz="2400" b="1" dirty="0">
                <a:solidFill>
                  <a:schemeClr val="bg1"/>
                </a:solidFill>
                <a:latin typeface="Arial" panose="020B0604020202020204" pitchFamily="34" charset="0"/>
                <a:cs typeface="Arial" panose="020B0604020202020204" pitchFamily="34" charset="0"/>
              </a:rPr>
              <a:t>“66% of people polled worldwide said they could not live without the Internet.” </a:t>
            </a:r>
          </a:p>
          <a:p>
            <a:pPr marL="0" indent="0" algn="r">
              <a:buNone/>
            </a:pPr>
            <a:r>
              <a:rPr lang="en-US" sz="2000" b="1" dirty="0">
                <a:solidFill>
                  <a:schemeClr val="bg1"/>
                </a:solidFill>
                <a:latin typeface="Arial" panose="020B0604020202020204" pitchFamily="34" charset="0"/>
                <a:cs typeface="Arial" panose="020B0604020202020204" pitchFamily="34" charset="0"/>
              </a:rPr>
              <a:t>(Hutt 2019)</a:t>
            </a:r>
          </a:p>
          <a:p>
            <a:pPr marL="0" indent="0">
              <a:buNone/>
            </a:pPr>
            <a:endParaRPr lang="en-US" sz="2000" b="1" dirty="0">
              <a:solidFill>
                <a:schemeClr val="bg1"/>
              </a:solidFill>
              <a:latin typeface="Arial" panose="020B0604020202020204" pitchFamily="34" charset="0"/>
              <a:cs typeface="Arial" panose="020B0604020202020204" pitchFamily="34" charset="0"/>
            </a:endParaRPr>
          </a:p>
          <a:p>
            <a:pPr marL="0" indent="0">
              <a:buNone/>
            </a:pPr>
            <a:r>
              <a:rPr lang="en-US" sz="2400" b="1" dirty="0">
                <a:solidFill>
                  <a:schemeClr val="bg1"/>
                </a:solidFill>
                <a:latin typeface="Arial" panose="020B0604020202020204" pitchFamily="34" charset="0"/>
                <a:cs typeface="Arial" panose="020B0604020202020204" pitchFamily="34" charset="0"/>
              </a:rPr>
              <a:t>“33% of UK internet users did a ‘digital detox’ at some point in 2015.” </a:t>
            </a:r>
          </a:p>
          <a:p>
            <a:pPr marL="0" indent="0" algn="r">
              <a:buNone/>
            </a:pPr>
            <a:r>
              <a:rPr lang="en-US" sz="2000" b="1" dirty="0">
                <a:solidFill>
                  <a:schemeClr val="bg1"/>
                </a:solidFill>
                <a:latin typeface="Arial" panose="020B0604020202020204" pitchFamily="34" charset="0"/>
                <a:cs typeface="Arial" panose="020B0604020202020204" pitchFamily="34" charset="0"/>
              </a:rPr>
              <a:t>(Hutt 2019)</a:t>
            </a:r>
          </a:p>
          <a:p>
            <a:pPr marL="0" indent="0">
              <a:buNone/>
            </a:pPr>
            <a:endParaRPr lang="en-US" sz="2000" b="1" dirty="0">
              <a:solidFill>
                <a:schemeClr val="bg1"/>
              </a:solidFill>
              <a:latin typeface="Arial" panose="020B0604020202020204" pitchFamily="34" charset="0"/>
              <a:cs typeface="Arial" panose="020B0604020202020204" pitchFamily="34" charset="0"/>
            </a:endParaRPr>
          </a:p>
          <a:p>
            <a:pPr marL="0" indent="0">
              <a:buNone/>
            </a:pPr>
            <a:r>
              <a:rPr lang="en-US" sz="2400" b="1" dirty="0">
                <a:solidFill>
                  <a:schemeClr val="bg1"/>
                </a:solidFill>
                <a:latin typeface="Arial" panose="020B0604020202020204" pitchFamily="34" charset="0"/>
                <a:cs typeface="Arial" panose="020B0604020202020204" pitchFamily="34" charset="0"/>
              </a:rPr>
              <a:t>“Estimates place the number of internet users worldwide in the region of 3.6 billion – around half the world’s population – while Facebook has more than 2 billion active monthly users.” </a:t>
            </a:r>
          </a:p>
          <a:p>
            <a:pPr marL="0" indent="0" algn="r">
              <a:buNone/>
            </a:pPr>
            <a:r>
              <a:rPr lang="en-US" sz="2000" b="1" dirty="0">
                <a:solidFill>
                  <a:schemeClr val="bg1"/>
                </a:solidFill>
                <a:latin typeface="Arial" panose="020B0604020202020204" pitchFamily="34" charset="0"/>
                <a:cs typeface="Arial" panose="020B0604020202020204" pitchFamily="34" charset="0"/>
              </a:rPr>
              <a:t>(</a:t>
            </a:r>
            <a:r>
              <a:rPr lang="en-US" sz="2000" b="1" dirty="0" err="1">
                <a:solidFill>
                  <a:schemeClr val="bg1"/>
                </a:solidFill>
                <a:latin typeface="Arial" panose="020B0604020202020204" pitchFamily="34" charset="0"/>
                <a:cs typeface="Arial" panose="020B0604020202020204" pitchFamily="34" charset="0"/>
              </a:rPr>
              <a:t>Constine</a:t>
            </a:r>
            <a:r>
              <a:rPr lang="en-US" sz="2000" b="1" dirty="0">
                <a:solidFill>
                  <a:schemeClr val="bg1"/>
                </a:solidFill>
                <a:latin typeface="Arial" panose="020B0604020202020204" pitchFamily="34" charset="0"/>
                <a:cs typeface="Arial" panose="020B0604020202020204" pitchFamily="34" charset="0"/>
              </a:rPr>
              <a:t> 2019)</a:t>
            </a:r>
          </a:p>
          <a:p>
            <a:pPr marL="0" indent="0">
              <a:buNone/>
            </a:pPr>
            <a:endParaRPr lang="en-US" b="1" dirty="0">
              <a:solidFill>
                <a:schemeClr val="bg1"/>
              </a:solidFill>
            </a:endParaRPr>
          </a:p>
        </p:txBody>
      </p:sp>
      <p:sp>
        <p:nvSpPr>
          <p:cNvPr id="5" name="Rectangle 4">
            <a:extLst>
              <a:ext uri="{FF2B5EF4-FFF2-40B4-BE49-F238E27FC236}">
                <a16:creationId xmlns:a16="http://schemas.microsoft.com/office/drawing/2014/main" id="{B8AC8076-81D1-4990-8351-9A85D621B308}"/>
              </a:ext>
            </a:extLst>
          </p:cNvPr>
          <p:cNvSpPr/>
          <p:nvPr/>
        </p:nvSpPr>
        <p:spPr>
          <a:xfrm>
            <a:off x="0" y="5987626"/>
            <a:ext cx="6096000" cy="246221"/>
          </a:xfrm>
          <a:prstGeom prst="rect">
            <a:avLst/>
          </a:prstGeom>
        </p:spPr>
        <p:txBody>
          <a:bodyPr>
            <a:spAutoFit/>
          </a:bodyPr>
          <a:lstStyle/>
          <a:p>
            <a:pPr lvl="0">
              <a:defRPr/>
            </a:pPr>
            <a:r>
              <a:rPr lang="en-US" sz="1000" dirty="0">
                <a:solidFill>
                  <a:schemeClr val="bg1"/>
                </a:solidFill>
                <a:latin typeface="Arial" panose="020B0604020202020204" pitchFamily="34" charset="0"/>
                <a:cs typeface="Arial" panose="020B0604020202020204" pitchFamily="34" charset="0"/>
              </a:rPr>
              <a:t>Image: </a:t>
            </a:r>
            <a:r>
              <a:rPr lang="en-US" sz="10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https://www.flickr.com/photos/pedrosimoes7/149752714/</a:t>
            </a:r>
            <a:r>
              <a:rPr lang="en-US" sz="1000" dirty="0">
                <a:solidFill>
                  <a:schemeClr val="bg1"/>
                </a:solidFill>
                <a:latin typeface="Arial" panose="020B0604020202020204" pitchFamily="34" charset="0"/>
                <a:cs typeface="Arial" panose="020B0604020202020204" pitchFamily="34" charset="0"/>
              </a:rPr>
              <a:t> by Pedro Ribeiro Simos / CC BY 2.0</a:t>
            </a:r>
          </a:p>
        </p:txBody>
      </p:sp>
    </p:spTree>
    <p:extLst>
      <p:ext uri="{BB962C8B-B14F-4D97-AF65-F5344CB8AC3E}">
        <p14:creationId xmlns:p14="http://schemas.microsoft.com/office/powerpoint/2010/main" val="391127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89B740-8417-45D9-B27F-458338D63B4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8161" b="5095"/>
          <a:stretch/>
        </p:blipFill>
        <p:spPr>
          <a:xfrm>
            <a:off x="-1349" y="0"/>
            <a:ext cx="12192000" cy="6237768"/>
          </a:xfrm>
          <a:prstGeom prst="rect">
            <a:avLst/>
          </a:prstGeom>
        </p:spPr>
      </p:pic>
      <p:sp>
        <p:nvSpPr>
          <p:cNvPr id="4" name="Rectangle 3">
            <a:extLst>
              <a:ext uri="{FF2B5EF4-FFF2-40B4-BE49-F238E27FC236}">
                <a16:creationId xmlns:a16="http://schemas.microsoft.com/office/drawing/2014/main" id="{B784F848-AA29-46E2-ACE2-5C5E7ED398B8}"/>
              </a:ext>
            </a:extLst>
          </p:cNvPr>
          <p:cNvSpPr/>
          <p:nvPr/>
        </p:nvSpPr>
        <p:spPr>
          <a:xfrm>
            <a:off x="964018" y="992372"/>
            <a:ext cx="10774327" cy="4158574"/>
          </a:xfrm>
          <a:prstGeom prst="rect">
            <a:avLst/>
          </a:prstGeom>
          <a:solidFill>
            <a:srgbClr val="000000">
              <a:alpha val="79000"/>
            </a:srgbClr>
          </a:solidFill>
        </p:spPr>
        <p:txBody>
          <a:bodyPr wrap="square">
            <a:spAutoFit/>
          </a:bodyPr>
          <a:lstStyle/>
          <a:p>
            <a:pPr>
              <a:lnSpc>
                <a:spcPct val="125000"/>
              </a:lnSpc>
            </a:pPr>
            <a:r>
              <a:rPr lang="en-US" sz="2667" dirty="0">
                <a:solidFill>
                  <a:schemeClr val="bg1"/>
                </a:solidFill>
              </a:rPr>
              <a:t>“I feel that there's been a lot of progress. And </a:t>
            </a:r>
            <a:r>
              <a:rPr lang="en-US" sz="2667" b="1" dirty="0">
                <a:solidFill>
                  <a:schemeClr val="bg1"/>
                </a:solidFill>
              </a:rPr>
              <a:t>for a guy like me</a:t>
            </a:r>
            <a:r>
              <a:rPr lang="en-US" sz="2667" dirty="0">
                <a:solidFill>
                  <a:schemeClr val="bg1"/>
                </a:solidFill>
              </a:rPr>
              <a:t>, who has been to prison, </a:t>
            </a:r>
            <a:r>
              <a:rPr lang="en-US" sz="2667" b="1" dirty="0">
                <a:solidFill>
                  <a:schemeClr val="bg1"/>
                </a:solidFill>
              </a:rPr>
              <a:t>who's suffered</a:t>
            </a:r>
            <a:r>
              <a:rPr lang="en-US" sz="2667" dirty="0">
                <a:solidFill>
                  <a:schemeClr val="bg1"/>
                </a:solidFill>
              </a:rPr>
              <a:t>, struggled with using for a long time, </a:t>
            </a:r>
            <a:r>
              <a:rPr lang="en-US" sz="2667" b="1" dirty="0">
                <a:solidFill>
                  <a:schemeClr val="bg1"/>
                </a:solidFill>
              </a:rPr>
              <a:t>I'm hanging out with librarians</a:t>
            </a:r>
            <a:r>
              <a:rPr lang="en-US" sz="2667" dirty="0">
                <a:solidFill>
                  <a:schemeClr val="bg1"/>
                </a:solidFill>
              </a:rPr>
              <a:t>, the police. I'm still alive. I still know people that use, and I don't use, but I'm still talking to those people…But now, there are people that have historically not liked people like me</a:t>
            </a:r>
            <a:r>
              <a:rPr lang="en-US" sz="2667" b="1" dirty="0">
                <a:solidFill>
                  <a:schemeClr val="bg1"/>
                </a:solidFill>
              </a:rPr>
              <a:t>, treating me like a human, and giving me the opportunity to be a human</a:t>
            </a:r>
            <a:r>
              <a:rPr lang="en-US" sz="2667" dirty="0">
                <a:solidFill>
                  <a:schemeClr val="bg1"/>
                </a:solidFill>
              </a:rPr>
              <a:t>, instead of just a junkie. And that is absolutely phenomenal.”</a:t>
            </a:r>
          </a:p>
          <a:p>
            <a:pPr>
              <a:lnSpc>
                <a:spcPct val="125000"/>
              </a:lnSpc>
            </a:pPr>
            <a:r>
              <a:rPr lang="en-US" sz="2667" dirty="0">
                <a:solidFill>
                  <a:schemeClr val="bg1"/>
                </a:solidFill>
              </a:rPr>
              <a:t>- Community member using the library services</a:t>
            </a:r>
          </a:p>
        </p:txBody>
      </p:sp>
      <p:sp>
        <p:nvSpPr>
          <p:cNvPr id="9" name="TextBox 8">
            <a:extLst>
              <a:ext uri="{FF2B5EF4-FFF2-40B4-BE49-F238E27FC236}">
                <a16:creationId xmlns:a16="http://schemas.microsoft.com/office/drawing/2014/main" id="{2F36C69C-2BAE-4442-A2E5-13845A0CC846}"/>
              </a:ext>
            </a:extLst>
          </p:cNvPr>
          <p:cNvSpPr txBox="1"/>
          <p:nvPr/>
        </p:nvSpPr>
        <p:spPr>
          <a:xfrm>
            <a:off x="9468717" y="5901249"/>
            <a:ext cx="2721935" cy="256545"/>
          </a:xfrm>
          <a:prstGeom prst="rect">
            <a:avLst/>
          </a:prstGeom>
          <a:noFill/>
        </p:spPr>
        <p:txBody>
          <a:bodyPr wrap="square" rtlCol="0">
            <a:spAutoFit/>
          </a:bodyPr>
          <a:lstStyle/>
          <a:p>
            <a:r>
              <a:rPr lang="en-US" sz="1067" dirty="0">
                <a:solidFill>
                  <a:schemeClr val="bg1"/>
                </a:solidFill>
                <a:hlinkClick r:id="rId4">
                  <a:extLst>
                    <a:ext uri="{A12FA001-AC4F-418D-AE19-62706E023703}">
                      <ahyp:hlinkClr xmlns:ahyp="http://schemas.microsoft.com/office/drawing/2018/hyperlinkcolor" val="tx"/>
                    </a:ext>
                  </a:extLst>
                </a:hlinkClick>
              </a:rPr>
              <a:t>Image</a:t>
            </a:r>
            <a:r>
              <a:rPr lang="en-US" sz="1067" dirty="0">
                <a:solidFill>
                  <a:schemeClr val="bg1"/>
                </a:solidFill>
              </a:rPr>
              <a:t> by </a:t>
            </a:r>
            <a:r>
              <a:rPr lang="en-US" sz="1067" dirty="0">
                <a:solidFill>
                  <a:schemeClr val="bg1"/>
                </a:solidFill>
                <a:hlinkClick r:id="rId5">
                  <a:extLst>
                    <a:ext uri="{A12FA001-AC4F-418D-AE19-62706E023703}">
                      <ahyp:hlinkClr xmlns:ahyp="http://schemas.microsoft.com/office/drawing/2018/hyperlinkcolor" val="tx"/>
                    </a:ext>
                  </a:extLst>
                </a:hlinkClick>
              </a:rPr>
              <a:t>Emilian </a:t>
            </a:r>
            <a:r>
              <a:rPr lang="en-US" sz="1067" dirty="0" err="1">
                <a:solidFill>
                  <a:schemeClr val="bg1"/>
                </a:solidFill>
                <a:hlinkClick r:id="rId5">
                  <a:extLst>
                    <a:ext uri="{A12FA001-AC4F-418D-AE19-62706E023703}">
                      <ahyp:hlinkClr xmlns:ahyp="http://schemas.microsoft.com/office/drawing/2018/hyperlinkcolor" val="tx"/>
                    </a:ext>
                  </a:extLst>
                </a:hlinkClick>
              </a:rPr>
              <a:t>Danaila</a:t>
            </a:r>
            <a:r>
              <a:rPr lang="en-US" sz="1067" dirty="0">
                <a:solidFill>
                  <a:schemeClr val="bg1"/>
                </a:solidFill>
              </a:rPr>
              <a:t> from </a:t>
            </a:r>
            <a:r>
              <a:rPr lang="en-US" sz="1067" dirty="0" err="1">
                <a:solidFill>
                  <a:schemeClr val="bg1"/>
                </a:solidFill>
                <a:hlinkClick r:id="rId6">
                  <a:extLst>
                    <a:ext uri="{A12FA001-AC4F-418D-AE19-62706E023703}">
                      <ahyp:hlinkClr xmlns:ahyp="http://schemas.microsoft.com/office/drawing/2018/hyperlinkcolor" val="tx"/>
                    </a:ext>
                  </a:extLst>
                </a:hlinkClick>
              </a:rPr>
              <a:t>Pixabay</a:t>
            </a:r>
            <a:endParaRPr lang="en-US" sz="1067" dirty="0">
              <a:solidFill>
                <a:schemeClr val="bg1"/>
              </a:solidFill>
            </a:endParaRPr>
          </a:p>
        </p:txBody>
      </p:sp>
    </p:spTree>
    <p:extLst>
      <p:ext uri="{BB962C8B-B14F-4D97-AF65-F5344CB8AC3E}">
        <p14:creationId xmlns:p14="http://schemas.microsoft.com/office/powerpoint/2010/main" val="404282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organk\AppData\Local\Temp\SNAGHTML45e2c1.PNG">
            <a:extLst>
              <a:ext uri="{FF2B5EF4-FFF2-40B4-BE49-F238E27FC236}">
                <a16:creationId xmlns:a16="http://schemas.microsoft.com/office/drawing/2014/main" id="{992658DC-331E-4E86-A1EA-C3CFD38776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62377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085E63-A2EE-42BF-BFBF-AEBFF28B8034}"/>
              </a:ext>
            </a:extLst>
          </p:cNvPr>
          <p:cNvSpPr/>
          <p:nvPr/>
        </p:nvSpPr>
        <p:spPr>
          <a:xfrm>
            <a:off x="2027275" y="1038490"/>
            <a:ext cx="7726325" cy="3557705"/>
          </a:xfrm>
          <a:prstGeom prst="rect">
            <a:avLst/>
          </a:prstGeom>
          <a:solidFill>
            <a:srgbClr val="000000">
              <a:alpha val="77000"/>
            </a:srgbClr>
          </a:solidFill>
        </p:spPr>
        <p:txBody>
          <a:bodyPr wrap="square">
            <a:spAutoFit/>
          </a:bodyPr>
          <a:lstStyle/>
          <a:p>
            <a:pPr>
              <a:lnSpc>
                <a:spcPct val="125000"/>
              </a:lnSpc>
              <a:spcBef>
                <a:spcPts val="500"/>
              </a:spcBef>
              <a:spcAft>
                <a:spcPts val="500"/>
              </a:spcAft>
              <a:tabLst>
                <a:tab pos="609585" algn="l"/>
                <a:tab pos="1219170" algn="l"/>
                <a:tab pos="1828754" algn="l"/>
                <a:tab pos="2438339" algn="l"/>
                <a:tab pos="3047924" algn="l"/>
                <a:tab pos="3657509" algn="l"/>
                <a:tab pos="4267093" algn="l"/>
                <a:tab pos="4876678" algn="l"/>
                <a:tab pos="5486263" algn="l"/>
                <a:tab pos="6095848" algn="l"/>
                <a:tab pos="6705432" algn="l"/>
                <a:tab pos="7315017" algn="l"/>
                <a:tab pos="7924602" algn="l"/>
                <a:tab pos="8534187" algn="l"/>
              </a:tabLst>
            </a:pPr>
            <a:r>
              <a:rPr lang="en-US" sz="2667" dirty="0">
                <a:solidFill>
                  <a:schemeClr val="bg1"/>
                </a:solidFill>
                <a:latin typeface="Arial" panose="020B0604020202020204" pitchFamily="34" charset="0"/>
                <a:ea typeface="Calibri" panose="020F0502020204030204" pitchFamily="34" charset="0"/>
                <a:cs typeface="Arial" panose="020B0604020202020204" pitchFamily="34" charset="0"/>
              </a:rPr>
              <a:t>“It benefits me because I feel more prepared to help someone. I think anytime you feel more prepared and trained, you're much more likely to help someone.”</a:t>
            </a:r>
          </a:p>
          <a:p>
            <a:pPr>
              <a:lnSpc>
                <a:spcPct val="107000"/>
              </a:lnSpc>
              <a:spcBef>
                <a:spcPts val="500"/>
              </a:spcBef>
              <a:spcAft>
                <a:spcPts val="500"/>
              </a:spcAft>
              <a:tabLst>
                <a:tab pos="609585" algn="l"/>
                <a:tab pos="1219170" algn="l"/>
                <a:tab pos="1828754" algn="l"/>
                <a:tab pos="2438339" algn="l"/>
                <a:tab pos="3047924" algn="l"/>
                <a:tab pos="3657509" algn="l"/>
                <a:tab pos="4267093" algn="l"/>
                <a:tab pos="4876678" algn="l"/>
                <a:tab pos="5486263" algn="l"/>
                <a:tab pos="6095848" algn="l"/>
                <a:tab pos="6705432" algn="l"/>
                <a:tab pos="7315017" algn="l"/>
                <a:tab pos="7924602" algn="l"/>
                <a:tab pos="8534187" algn="l"/>
              </a:tabLst>
            </a:pPr>
            <a:endParaRPr lang="en-US" sz="24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500"/>
              </a:spcBef>
              <a:spcAft>
                <a:spcPts val="500"/>
              </a:spcAft>
              <a:tabLst>
                <a:tab pos="609585" algn="l"/>
                <a:tab pos="1219170" algn="l"/>
                <a:tab pos="1828754" algn="l"/>
                <a:tab pos="2438339" algn="l"/>
                <a:tab pos="3047924" algn="l"/>
                <a:tab pos="3657509" algn="l"/>
                <a:tab pos="4267093" algn="l"/>
                <a:tab pos="4876678" algn="l"/>
                <a:tab pos="5486263" algn="l"/>
                <a:tab pos="6095848" algn="l"/>
                <a:tab pos="6705432" algn="l"/>
                <a:tab pos="7315017" algn="l"/>
                <a:tab pos="7924602" algn="l"/>
                <a:tab pos="8534187"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Community Member who received naloxone </a:t>
            </a:r>
            <a:b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from the library</a:t>
            </a:r>
          </a:p>
        </p:txBody>
      </p:sp>
      <p:sp>
        <p:nvSpPr>
          <p:cNvPr id="5" name="Rectangle 4">
            <a:extLst>
              <a:ext uri="{FF2B5EF4-FFF2-40B4-BE49-F238E27FC236}">
                <a16:creationId xmlns:a16="http://schemas.microsoft.com/office/drawing/2014/main" id="{20342C94-6AAC-4AA0-84C3-8D516D26D45A}"/>
              </a:ext>
            </a:extLst>
          </p:cNvPr>
          <p:cNvSpPr/>
          <p:nvPr/>
        </p:nvSpPr>
        <p:spPr>
          <a:xfrm>
            <a:off x="8293473" y="5946965"/>
            <a:ext cx="2270173" cy="256545"/>
          </a:xfrm>
          <a:prstGeom prst="rect">
            <a:avLst/>
          </a:prstGeom>
        </p:spPr>
        <p:txBody>
          <a:bodyPr wrap="none">
            <a:spAutoFit/>
          </a:bodyPr>
          <a:lstStyle/>
          <a:p>
            <a:r>
              <a:rPr lang="en-US" sz="1067" dirty="0">
                <a:hlinkClick r:id="rId4">
                  <a:extLst>
                    <a:ext uri="{A12FA001-AC4F-418D-AE19-62706E023703}">
                      <ahyp:hlinkClr xmlns:ahyp="http://schemas.microsoft.com/office/drawing/2018/hyperlinkcolor" val="tx"/>
                    </a:ext>
                  </a:extLst>
                </a:hlinkClick>
              </a:rPr>
              <a:t>Image</a:t>
            </a:r>
            <a:r>
              <a:rPr lang="en-US" sz="1067" dirty="0"/>
              <a:t> by </a:t>
            </a:r>
            <a:r>
              <a:rPr lang="en-US" sz="1067" dirty="0">
                <a:hlinkClick r:id="rId5">
                  <a:extLst>
                    <a:ext uri="{A12FA001-AC4F-418D-AE19-62706E023703}">
                      <ahyp:hlinkClr xmlns:ahyp="http://schemas.microsoft.com/office/drawing/2018/hyperlinkcolor" val="tx"/>
                    </a:ext>
                  </a:extLst>
                </a:hlinkClick>
              </a:rPr>
              <a:t>truthseeker08</a:t>
            </a:r>
            <a:r>
              <a:rPr lang="en-US" sz="1067" dirty="0"/>
              <a:t> from </a:t>
            </a:r>
            <a:r>
              <a:rPr lang="en-US" sz="1067" dirty="0" err="1">
                <a:hlinkClick r:id="rId6">
                  <a:extLst>
                    <a:ext uri="{A12FA001-AC4F-418D-AE19-62706E023703}">
                      <ahyp:hlinkClr xmlns:ahyp="http://schemas.microsoft.com/office/drawing/2018/hyperlinkcolor" val="tx"/>
                    </a:ext>
                  </a:extLst>
                </a:hlinkClick>
              </a:rPr>
              <a:t>Pixabay</a:t>
            </a:r>
            <a:endParaRPr lang="en-US" sz="1067" dirty="0"/>
          </a:p>
        </p:txBody>
      </p:sp>
    </p:spTree>
    <p:extLst>
      <p:ext uri="{BB962C8B-B14F-4D97-AF65-F5344CB8AC3E}">
        <p14:creationId xmlns:p14="http://schemas.microsoft.com/office/powerpoint/2010/main" val="65792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ground, outdoor&#10;&#10;Description automatically generated">
            <a:extLst>
              <a:ext uri="{FF2B5EF4-FFF2-40B4-BE49-F238E27FC236}">
                <a16:creationId xmlns:a16="http://schemas.microsoft.com/office/drawing/2014/main" id="{B3BDBA56-B4B9-4839-B1F2-D6B8D53AE7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14085"/>
            <a:ext cx="12192000" cy="8071556"/>
          </a:xfrm>
          <a:prstGeom prst="rect">
            <a:avLst/>
          </a:prstGeom>
        </p:spPr>
      </p:pic>
      <p:sp>
        <p:nvSpPr>
          <p:cNvPr id="3" name="Text Placeholder 2">
            <a:extLst>
              <a:ext uri="{FF2B5EF4-FFF2-40B4-BE49-F238E27FC236}">
                <a16:creationId xmlns:a16="http://schemas.microsoft.com/office/drawing/2014/main" id="{0E6B079C-0268-4577-83CA-794710E993B4}"/>
              </a:ext>
            </a:extLst>
          </p:cNvPr>
          <p:cNvSpPr>
            <a:spLocks noGrp="1"/>
          </p:cNvSpPr>
          <p:nvPr>
            <p:ph type="body" sz="quarter" idx="12"/>
          </p:nvPr>
        </p:nvSpPr>
        <p:spPr>
          <a:xfrm>
            <a:off x="1" y="503323"/>
            <a:ext cx="11567497" cy="5596944"/>
          </a:xfrm>
          <a:solidFill>
            <a:srgbClr val="000000">
              <a:alpha val="68000"/>
            </a:srgbClr>
          </a:solidFill>
        </p:spPr>
        <p:txBody>
          <a:bodyPr/>
          <a:lstStyle/>
          <a:p>
            <a:pPr marL="0" indent="0">
              <a:buNone/>
            </a:pPr>
            <a:r>
              <a:rPr lang="en-US" sz="4267" dirty="0">
                <a:solidFill>
                  <a:schemeClr val="bg1"/>
                </a:solidFill>
              </a:rPr>
              <a:t>“Be open. Be open to people, to being human, because a drug addict is a person, and they are suffering. And I guarantee there's a whole group of people connected to them that are suffering too. It's sometimes hard to see when you're dealing with it in the moment, but it's real.”</a:t>
            </a:r>
          </a:p>
          <a:p>
            <a:pPr marL="0" indent="0">
              <a:buNone/>
            </a:pPr>
            <a:r>
              <a:rPr lang="en-US" dirty="0">
                <a:solidFill>
                  <a:schemeClr val="bg1"/>
                </a:solidFill>
              </a:rPr>
              <a:t>- Library Board Member</a:t>
            </a:r>
          </a:p>
          <a:p>
            <a:pPr marL="0" indent="0">
              <a:buNone/>
            </a:pPr>
            <a:endParaRPr lang="en-US" sz="4267" dirty="0">
              <a:solidFill>
                <a:schemeClr val="bg1"/>
              </a:solidFill>
            </a:endParaRPr>
          </a:p>
          <a:p>
            <a:pPr marL="0" indent="0">
              <a:buNone/>
            </a:pPr>
            <a:endParaRPr lang="en-US" sz="4267" dirty="0">
              <a:solidFill>
                <a:schemeClr val="bg1"/>
              </a:solidFill>
            </a:endParaRPr>
          </a:p>
          <a:p>
            <a:endParaRPr lang="en-US" dirty="0"/>
          </a:p>
        </p:txBody>
      </p:sp>
      <p:sp>
        <p:nvSpPr>
          <p:cNvPr id="6" name="TextBox 5">
            <a:extLst>
              <a:ext uri="{FF2B5EF4-FFF2-40B4-BE49-F238E27FC236}">
                <a16:creationId xmlns:a16="http://schemas.microsoft.com/office/drawing/2014/main" id="{6B7F1D15-33E3-418A-8FB4-3C3EC25DF912}"/>
              </a:ext>
            </a:extLst>
          </p:cNvPr>
          <p:cNvSpPr txBox="1"/>
          <p:nvPr/>
        </p:nvSpPr>
        <p:spPr>
          <a:xfrm>
            <a:off x="8630655" y="5727667"/>
            <a:ext cx="3419215" cy="297454"/>
          </a:xfrm>
          <a:prstGeom prst="rect">
            <a:avLst/>
          </a:prstGeom>
          <a:noFill/>
        </p:spPr>
        <p:txBody>
          <a:bodyPr wrap="square" rtlCol="0">
            <a:spAutoFit/>
          </a:bodyPr>
          <a:lstStyle/>
          <a:p>
            <a:r>
              <a:rPr lang="en-US" sz="1333" dirty="0">
                <a:solidFill>
                  <a:schemeClr val="bg1"/>
                </a:solidFill>
                <a:hlinkClick r:id="rId4">
                  <a:extLst>
                    <a:ext uri="{A12FA001-AC4F-418D-AE19-62706E023703}">
                      <ahyp:hlinkClr xmlns:ahyp="http://schemas.microsoft.com/office/drawing/2018/hyperlinkcolor" val="tx"/>
                    </a:ext>
                  </a:extLst>
                </a:hlinkClick>
              </a:rPr>
              <a:t>Image</a:t>
            </a:r>
            <a:r>
              <a:rPr lang="en-US" sz="1333" dirty="0">
                <a:solidFill>
                  <a:schemeClr val="bg1"/>
                </a:solidFill>
              </a:rPr>
              <a:t> by </a:t>
            </a:r>
            <a:r>
              <a:rPr lang="en-US" sz="1333" dirty="0" err="1">
                <a:solidFill>
                  <a:schemeClr val="bg1"/>
                </a:solidFill>
                <a:hlinkClick r:id="rId5">
                  <a:extLst>
                    <a:ext uri="{A12FA001-AC4F-418D-AE19-62706E023703}">
                      <ahyp:hlinkClr xmlns:ahyp="http://schemas.microsoft.com/office/drawing/2018/hyperlinkcolor" val="tx"/>
                    </a:ext>
                  </a:extLst>
                </a:hlinkClick>
              </a:rPr>
              <a:t>Rémi</a:t>
            </a:r>
            <a:r>
              <a:rPr lang="en-US" sz="1333" dirty="0">
                <a:solidFill>
                  <a:schemeClr val="bg1"/>
                </a:solidFill>
                <a:hlinkClick r:id="rId5">
                  <a:extLst>
                    <a:ext uri="{A12FA001-AC4F-418D-AE19-62706E023703}">
                      <ahyp:hlinkClr xmlns:ahyp="http://schemas.microsoft.com/office/drawing/2018/hyperlinkcolor" val="tx"/>
                    </a:ext>
                  </a:extLst>
                </a:hlinkClick>
              </a:rPr>
              <a:t> </a:t>
            </a:r>
            <a:r>
              <a:rPr lang="en-US" sz="1333" dirty="0" err="1">
                <a:solidFill>
                  <a:schemeClr val="bg1"/>
                </a:solidFill>
                <a:hlinkClick r:id="rId5">
                  <a:extLst>
                    <a:ext uri="{A12FA001-AC4F-418D-AE19-62706E023703}">
                      <ahyp:hlinkClr xmlns:ahyp="http://schemas.microsoft.com/office/drawing/2018/hyperlinkcolor" val="tx"/>
                    </a:ext>
                  </a:extLst>
                </a:hlinkClick>
              </a:rPr>
              <a:t>Walle</a:t>
            </a:r>
            <a:r>
              <a:rPr lang="en-US" sz="1333" dirty="0">
                <a:solidFill>
                  <a:schemeClr val="bg1"/>
                </a:solidFill>
                <a:hlinkClick r:id="rId5">
                  <a:extLst>
                    <a:ext uri="{A12FA001-AC4F-418D-AE19-62706E023703}">
                      <ahyp:hlinkClr xmlns:ahyp="http://schemas.microsoft.com/office/drawing/2018/hyperlinkcolor" val="tx"/>
                    </a:ext>
                  </a:extLst>
                </a:hlinkClick>
              </a:rPr>
              <a:t> </a:t>
            </a:r>
            <a:r>
              <a:rPr lang="en-US" sz="1333" dirty="0">
                <a:solidFill>
                  <a:schemeClr val="bg1"/>
                </a:solidFill>
              </a:rPr>
              <a:t>/ </a:t>
            </a:r>
            <a:r>
              <a:rPr lang="en-US" sz="1333" dirty="0" err="1">
                <a:solidFill>
                  <a:schemeClr val="bg1"/>
                </a:solidFill>
              </a:rPr>
              <a:t>Unsplash</a:t>
            </a:r>
            <a:endParaRPr lang="en-US" sz="1333" dirty="0">
              <a:solidFill>
                <a:schemeClr val="bg1"/>
              </a:solidFill>
            </a:endParaRPr>
          </a:p>
        </p:txBody>
      </p:sp>
    </p:spTree>
    <p:extLst>
      <p:ext uri="{BB962C8B-B14F-4D97-AF65-F5344CB8AC3E}">
        <p14:creationId xmlns:p14="http://schemas.microsoft.com/office/powerpoint/2010/main" val="58547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37000"/>
                    </a14:imgEffect>
                    <a14:imgEffect>
                      <a14:colorTemperature colorTemp="8319"/>
                    </a14:imgEffect>
                    <a14:imgEffect>
                      <a14:saturation sat="114000"/>
                    </a14:imgEffect>
                    <a14:imgEffect>
                      <a14:brightnessContrast contrast="16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3" name="Rectangle 2"/>
          <p:cNvSpPr/>
          <p:nvPr/>
        </p:nvSpPr>
        <p:spPr>
          <a:xfrm>
            <a:off x="0" y="303573"/>
            <a:ext cx="7819564" cy="1066800"/>
          </a:xfrm>
          <a:prstGeom prst="rect">
            <a:avLst/>
          </a:prstGeom>
          <a:solidFill>
            <a:schemeClr val="tx1">
              <a:alpha val="70000"/>
            </a:schemeClr>
          </a:solidFill>
          <a:ln w="9525" cap="flat" cmpd="sng" algn="ctr">
            <a:noFill/>
            <a:prstDash val="solid"/>
          </a:ln>
          <a:effectLst/>
        </p:spPr>
        <p:txBody>
          <a:bodyPr rtlCol="0" anchor="ctr"/>
          <a:lstStyle/>
          <a:p>
            <a:r>
              <a:rPr lang="en-US" sz="2800" b="1" dirty="0">
                <a:solidFill>
                  <a:schemeClr val="bg1"/>
                </a:solidFill>
                <a:latin typeface="Arial" panose="020B0604020202020204" pitchFamily="34" charset="0"/>
                <a:cs typeface="Arial" panose="020B0604020202020204" pitchFamily="34" charset="0"/>
              </a:rPr>
              <a:t>Need to provide services for what people actually do, need, and expect</a:t>
            </a:r>
          </a:p>
        </p:txBody>
      </p:sp>
      <p:sp>
        <p:nvSpPr>
          <p:cNvPr id="5" name="Rectangle 4">
            <a:extLst>
              <a:ext uri="{FF2B5EF4-FFF2-40B4-BE49-F238E27FC236}">
                <a16:creationId xmlns:a16="http://schemas.microsoft.com/office/drawing/2014/main" id="{A556D027-7924-4577-8D2A-E74BD035A927}"/>
              </a:ext>
            </a:extLst>
          </p:cNvPr>
          <p:cNvSpPr/>
          <p:nvPr/>
        </p:nvSpPr>
        <p:spPr>
          <a:xfrm>
            <a:off x="0" y="6009336"/>
            <a:ext cx="6096000" cy="246221"/>
          </a:xfrm>
          <a:prstGeom prst="rect">
            <a:avLst/>
          </a:prstGeom>
          <a:noFill/>
        </p:spPr>
        <p:txBody>
          <a:bodyPr>
            <a:spAutoFit/>
          </a:bodyPr>
          <a:lstStyle/>
          <a:p>
            <a:pPr lvl="0">
              <a:defRPr/>
            </a:pPr>
            <a:r>
              <a:rPr lang="en-US" sz="1000" dirty="0">
                <a:solidFill>
                  <a:schemeClr val="bg1"/>
                </a:solidFill>
                <a:cs typeface="Arial" panose="020B0604020202020204" pitchFamily="34" charset="0"/>
              </a:rPr>
              <a:t>Image: </a:t>
            </a:r>
            <a:r>
              <a:rPr lang="en-US" sz="10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https://www.flickr.com/photos/stevo44/2792707771/</a:t>
            </a:r>
            <a:r>
              <a:rPr lang="en-US" sz="1000" dirty="0">
                <a:solidFill>
                  <a:schemeClr val="bg1"/>
                </a:solidFill>
                <a:cs typeface="Arial" panose="020B0604020202020204" pitchFamily="34" charset="0"/>
              </a:rPr>
              <a:t> by </a:t>
            </a:r>
            <a:r>
              <a:rPr lang="en-US" sz="1000" dirty="0" err="1">
                <a:solidFill>
                  <a:schemeClr val="bg1"/>
                </a:solidFill>
                <a:cs typeface="Arial" panose="020B0604020202020204" pitchFamily="34" charset="0"/>
              </a:rPr>
              <a:t>stephen</a:t>
            </a:r>
            <a:r>
              <a:rPr lang="en-US" sz="1000" dirty="0">
                <a:solidFill>
                  <a:schemeClr val="bg1"/>
                </a:solidFill>
                <a:cs typeface="Arial" panose="020B0604020202020204" pitchFamily="34" charset="0"/>
              </a:rPr>
              <a:t> </a:t>
            </a:r>
            <a:r>
              <a:rPr lang="en-US" sz="1000" dirty="0" err="1">
                <a:solidFill>
                  <a:schemeClr val="bg1"/>
                </a:solidFill>
                <a:cs typeface="Arial" panose="020B0604020202020204" pitchFamily="34" charset="0"/>
              </a:rPr>
              <a:t>frith</a:t>
            </a:r>
            <a:r>
              <a:rPr lang="en-US" sz="1000" dirty="0">
                <a:solidFill>
                  <a:schemeClr val="bg1"/>
                </a:solidFill>
                <a:cs typeface="Arial" panose="020B0604020202020204" pitchFamily="34" charset="0"/>
              </a:rPr>
              <a:t> / CC BY-SA 2.0</a:t>
            </a:r>
          </a:p>
        </p:txBody>
      </p:sp>
      <p:sp>
        <p:nvSpPr>
          <p:cNvPr id="6" name="Rectangle 5">
            <a:extLst>
              <a:ext uri="{FF2B5EF4-FFF2-40B4-BE49-F238E27FC236}">
                <a16:creationId xmlns:a16="http://schemas.microsoft.com/office/drawing/2014/main" id="{8DE0B875-3087-4454-B9FA-6E04700A2D86}"/>
              </a:ext>
            </a:extLst>
          </p:cNvPr>
          <p:cNvSpPr/>
          <p:nvPr/>
        </p:nvSpPr>
        <p:spPr>
          <a:xfrm>
            <a:off x="6327327" y="2488791"/>
            <a:ext cx="5864673" cy="3257550"/>
          </a:xfrm>
          <a:prstGeom prst="rect">
            <a:avLst/>
          </a:prstGeom>
          <a:solidFill>
            <a:schemeClr val="tx1">
              <a:alpha val="70000"/>
            </a:schemeClr>
          </a:solidFill>
          <a:ln w="9525" cap="flat" cmpd="sng" algn="ctr">
            <a:noFill/>
            <a:prstDash val="solid"/>
          </a:ln>
          <a:effectLst/>
        </p:spPr>
        <p:txBody>
          <a:bodyPr rtlCol="0" anchor="t"/>
          <a:lstStyle/>
          <a:p>
            <a:pPr algn="ctr"/>
            <a:r>
              <a:rPr lang="en-US" sz="2000" b="1" dirty="0">
                <a:solidFill>
                  <a:schemeClr val="bg1"/>
                </a:solidFill>
                <a:latin typeface="Arial" panose="020B0604020202020204" pitchFamily="34" charset="0"/>
                <a:cs typeface="Arial" panose="020B0604020202020204" pitchFamily="34" charset="0"/>
              </a:rPr>
              <a:t>The workflow context</a:t>
            </a:r>
          </a:p>
          <a:p>
            <a:pPr algn="ctr"/>
            <a:r>
              <a:rPr lang="en-US" sz="2000" dirty="0">
                <a:solidFill>
                  <a:schemeClr val="bg1"/>
                </a:solidFill>
                <a:latin typeface="Arial" panose="020B0604020202020204" pitchFamily="34" charset="0"/>
                <a:cs typeface="Arial" panose="020B0604020202020204" pitchFamily="34" charset="0"/>
              </a:rPr>
              <a:t>Convenience &amp; context switching</a:t>
            </a:r>
          </a:p>
          <a:p>
            <a:pPr algn="ctr"/>
            <a:r>
              <a:rPr lang="en-US" sz="2000" dirty="0">
                <a:solidFill>
                  <a:schemeClr val="bg1"/>
                </a:solidFill>
                <a:latin typeface="Arial" panose="020B0604020202020204" pitchFamily="34" charset="0"/>
                <a:cs typeface="Arial" panose="020B0604020202020204" pitchFamily="34" charset="0"/>
              </a:rPr>
              <a:t>Fragmentation is a deterrent</a:t>
            </a:r>
          </a:p>
          <a:p>
            <a:pPr algn="ctr"/>
            <a:endParaRPr lang="en-US" sz="2000"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The personal context</a:t>
            </a:r>
          </a:p>
          <a:p>
            <a:pPr algn="ctr"/>
            <a:r>
              <a:rPr lang="en-US" sz="2000" dirty="0">
                <a:solidFill>
                  <a:schemeClr val="bg1"/>
                </a:solidFill>
                <a:latin typeface="Arial" panose="020B0604020202020204" pitchFamily="34" charset="0"/>
                <a:cs typeface="Arial" panose="020B0604020202020204" pitchFamily="34" charset="0"/>
              </a:rPr>
              <a:t>Relationship – sharing – engagement</a:t>
            </a:r>
          </a:p>
          <a:p>
            <a:pPr algn="ctr"/>
            <a:endParaRPr lang="en-US" sz="2000"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The environmental context</a:t>
            </a:r>
          </a:p>
          <a:p>
            <a:pPr algn="ctr"/>
            <a:r>
              <a:rPr lang="en-US" sz="2000" dirty="0">
                <a:solidFill>
                  <a:schemeClr val="bg1"/>
                </a:solidFill>
                <a:latin typeface="Arial" panose="020B0604020202020204" pitchFamily="34" charset="0"/>
                <a:cs typeface="Arial" panose="020B0604020202020204" pitchFamily="34" charset="0"/>
              </a:rPr>
              <a:t>Spaces and places</a:t>
            </a:r>
          </a:p>
          <a:p>
            <a:pPr algn="r"/>
            <a:r>
              <a:rPr lang="en-US" sz="1200" b="1" dirty="0">
                <a:solidFill>
                  <a:schemeClr val="bg1"/>
                </a:solidFill>
                <a:latin typeface="Arial" panose="020B0604020202020204" pitchFamily="34" charset="0"/>
                <a:cs typeface="Arial" panose="020B0604020202020204" pitchFamily="34" charset="0"/>
              </a:rPr>
              <a:t>(Dempsey 2015)</a:t>
            </a: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136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What Can we do?</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708738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42000"/>
                    </a14:imgEffect>
                    <a14:imgEffect>
                      <a14:colorTemperature colorTemp="8866"/>
                    </a14:imgEffect>
                    <a14:imgEffect>
                      <a14:saturation sat="14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09A4D5-C51D-47C8-82DA-2856B26B8DEB}"/>
              </a:ext>
            </a:extLst>
          </p:cNvPr>
          <p:cNvSpPr/>
          <p:nvPr/>
        </p:nvSpPr>
        <p:spPr>
          <a:xfrm>
            <a:off x="-1" y="242445"/>
            <a:ext cx="10160000" cy="1077218"/>
          </a:xfrm>
          <a:prstGeom prst="rect">
            <a:avLst/>
          </a:prstGeom>
          <a:solidFill>
            <a:schemeClr val="bg2">
              <a:lumMod val="10000"/>
              <a:alpha val="70000"/>
            </a:schemeClr>
          </a:solidFill>
          <a:effectLst/>
        </p:spPr>
        <p:txBody>
          <a:bodyPr wrap="square">
            <a:spAutoFit/>
          </a:bodyPr>
          <a:lstStyle/>
          <a:p>
            <a:r>
              <a:rPr lang="en-US" sz="3200" b="1" dirty="0">
                <a:solidFill>
                  <a:schemeClr val="bg1"/>
                </a:solidFill>
                <a:latin typeface="Arial" panose="020B0604020202020204" pitchFamily="34" charset="0"/>
                <a:ea typeface="Calibri" panose="020F0502020204030204" pitchFamily="34" charset="0"/>
              </a:rPr>
              <a:t>Compelling Evidence for Academic Library Contributions to Student Learning and Success </a:t>
            </a:r>
            <a:endParaRPr lang="en-US" sz="3200" dirty="0">
              <a:solidFill>
                <a:schemeClr val="bg1"/>
              </a:solidFill>
            </a:endParaRPr>
          </a:p>
        </p:txBody>
      </p:sp>
      <p:sp>
        <p:nvSpPr>
          <p:cNvPr id="3" name="Rectangle 2">
            <a:extLst>
              <a:ext uri="{FF2B5EF4-FFF2-40B4-BE49-F238E27FC236}">
                <a16:creationId xmlns:a16="http://schemas.microsoft.com/office/drawing/2014/main" id="{F17409F9-FAEC-4806-BB28-14E5E9BE7B01}"/>
              </a:ext>
            </a:extLst>
          </p:cNvPr>
          <p:cNvSpPr/>
          <p:nvPr/>
        </p:nvSpPr>
        <p:spPr>
          <a:xfrm>
            <a:off x="1136073" y="1763009"/>
            <a:ext cx="11055927" cy="3724096"/>
          </a:xfrm>
          <a:prstGeom prst="rect">
            <a:avLst/>
          </a:prstGeom>
          <a:solidFill>
            <a:schemeClr val="bg2">
              <a:lumMod val="10000"/>
              <a:alpha val="70000"/>
            </a:schemeClr>
          </a:solidFill>
          <a:effectLst/>
        </p:spPr>
        <p:txBody>
          <a:bodyPr wrap="square">
            <a:spAutoFit/>
          </a:bodyPr>
          <a:lstStyle/>
          <a:p>
            <a:pPr marL="342900" marR="0" lvl="0" indent="-342900">
              <a:spcBef>
                <a:spcPts val="0"/>
              </a:spcBef>
              <a:spcAft>
                <a:spcPts val="0"/>
              </a:spcAft>
              <a:buFont typeface="+mj-lt"/>
              <a:buAutoNum type="arabicPeriod"/>
            </a:pPr>
            <a:r>
              <a:rPr lang="en-US" sz="2000" b="1" dirty="0">
                <a:solidFill>
                  <a:schemeClr val="bg1"/>
                </a:solidFill>
                <a:latin typeface="Arial" panose="020B0604020202020204" pitchFamily="34" charset="0"/>
                <a:ea typeface="Times New Roman" panose="02020603050405020304" pitchFamily="18" charset="0"/>
              </a:rPr>
              <a:t>Students receiving information literacy instruction during their initial coursework perform better in their courses than students who do not</a:t>
            </a:r>
            <a:endParaRPr lang="en-US" sz="2800" b="1" dirty="0">
              <a:solidFill>
                <a:schemeClr val="bg1"/>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000" b="1" dirty="0">
                <a:solidFill>
                  <a:schemeClr val="bg1"/>
                </a:solidFill>
                <a:latin typeface="Arial" panose="020B0604020202020204" pitchFamily="34" charset="0"/>
                <a:ea typeface="Times New Roman" panose="02020603050405020304" pitchFamily="18" charset="0"/>
              </a:rPr>
              <a:t>Students who used the library in some way achieved higher levels of academic success (e.g., GPA, course grades, retention) than students who did not use the library.</a:t>
            </a:r>
            <a:endParaRPr lang="en-US" sz="2800" b="1" dirty="0">
              <a:solidFill>
                <a:schemeClr val="bg1"/>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000" b="1" dirty="0">
                <a:solidFill>
                  <a:schemeClr val="bg1"/>
                </a:solidFill>
                <a:latin typeface="Arial" panose="020B0604020202020204" pitchFamily="34" charset="0"/>
                <a:ea typeface="Times New Roman" panose="02020603050405020304" pitchFamily="18" charset="0"/>
              </a:rPr>
              <a:t>Academic library partnerships with other campus units yield positive benefits for students (e.g., higher grades, academic confidence, retention).</a:t>
            </a:r>
            <a:endParaRPr lang="en-US" sz="2800" b="1" dirty="0">
              <a:solidFill>
                <a:schemeClr val="bg1"/>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000" b="1" dirty="0">
                <a:solidFill>
                  <a:schemeClr val="bg1"/>
                </a:solidFill>
                <a:latin typeface="Arial" panose="020B0604020202020204" pitchFamily="34" charset="0"/>
                <a:ea typeface="Times New Roman" panose="02020603050405020304" pitchFamily="18" charset="0"/>
              </a:rPr>
              <a:t>Library instruction improves students’ achievement of institutional core competencies and general education outcomes.</a:t>
            </a:r>
            <a:endParaRPr lang="en-US" sz="2800" b="1" dirty="0">
              <a:solidFill>
                <a:schemeClr val="bg1"/>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000" b="1" dirty="0">
                <a:solidFill>
                  <a:schemeClr val="bg1"/>
                </a:solidFill>
                <a:latin typeface="Arial" panose="020B0604020202020204" pitchFamily="34" charset="0"/>
                <a:ea typeface="Times New Roman" panose="02020603050405020304" pitchFamily="18" charset="0"/>
              </a:rPr>
              <a:t>Library research consultations boost student learning.</a:t>
            </a:r>
          </a:p>
          <a:p>
            <a:pPr marR="0" lvl="0" algn="r">
              <a:spcBef>
                <a:spcPts val="0"/>
              </a:spcBef>
              <a:spcAft>
                <a:spcPts val="0"/>
              </a:spcAft>
            </a:pPr>
            <a:endParaRPr lang="en-US" sz="2000" b="1" dirty="0">
              <a:solidFill>
                <a:schemeClr val="bg1"/>
              </a:solidFill>
              <a:latin typeface="Arial" panose="020B0604020202020204" pitchFamily="34" charset="0"/>
              <a:ea typeface="Times New Roman" panose="02020603050405020304" pitchFamily="18" charset="0"/>
            </a:endParaRPr>
          </a:p>
          <a:p>
            <a:pPr marR="0" lvl="0" algn="r">
              <a:spcBef>
                <a:spcPts val="0"/>
              </a:spcBef>
              <a:spcAft>
                <a:spcPts val="0"/>
              </a:spcAft>
            </a:pPr>
            <a:r>
              <a:rPr lang="en-US" sz="1600" b="1" dirty="0">
                <a:solidFill>
                  <a:schemeClr val="bg1"/>
                </a:solidFill>
                <a:effectLst/>
                <a:latin typeface="Arial" panose="020B0604020202020204" pitchFamily="34" charset="0"/>
                <a:ea typeface="Calibri" panose="020F0502020204030204" pitchFamily="34" charset="0"/>
              </a:rPr>
              <a:t>(Brown and </a:t>
            </a:r>
            <a:r>
              <a:rPr lang="en-US" sz="1600" b="1" dirty="0" err="1">
                <a:solidFill>
                  <a:schemeClr val="bg1"/>
                </a:solidFill>
                <a:effectLst/>
                <a:latin typeface="Arial" panose="020B0604020202020204" pitchFamily="34" charset="0"/>
                <a:ea typeface="Calibri" panose="020F0502020204030204" pitchFamily="34" charset="0"/>
              </a:rPr>
              <a:t>Malenfant</a:t>
            </a:r>
            <a:r>
              <a:rPr lang="en-US" sz="1600" b="1" dirty="0">
                <a:solidFill>
                  <a:schemeClr val="bg1"/>
                </a:solidFill>
                <a:effectLst/>
                <a:latin typeface="Arial" panose="020B0604020202020204" pitchFamily="34" charset="0"/>
                <a:ea typeface="Calibri" panose="020F0502020204030204" pitchFamily="34" charset="0"/>
              </a:rPr>
              <a:t> 2017)</a:t>
            </a:r>
            <a:endParaRPr lang="en-US" sz="2000" b="1" dirty="0">
              <a:solidFill>
                <a:schemeClr val="bg1"/>
              </a:solidFill>
              <a:effectLst/>
              <a:latin typeface="Calibri" panose="020F05020202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D4227134-7ACB-42F0-B0C2-7A6EDAA3745B}"/>
              </a:ext>
            </a:extLst>
          </p:cNvPr>
          <p:cNvSpPr/>
          <p:nvPr/>
        </p:nvSpPr>
        <p:spPr>
          <a:xfrm>
            <a:off x="0" y="5975513"/>
            <a:ext cx="6096000" cy="246221"/>
          </a:xfrm>
          <a:prstGeom prst="rect">
            <a:avLst/>
          </a:prstGeom>
        </p:spPr>
        <p:txBody>
          <a:bodyPr>
            <a:spAutoFit/>
          </a:bodyPr>
          <a:lstStyle/>
          <a:p>
            <a:pPr lvl="0">
              <a:defRPr/>
            </a:pPr>
            <a:r>
              <a:rPr lang="en-US" sz="1000" dirty="0">
                <a:solidFill>
                  <a:schemeClr val="bg1"/>
                </a:solidFill>
                <a:cs typeface="Arial" panose="020B0604020202020204" pitchFamily="34" charset="0"/>
              </a:rPr>
              <a:t>Image: </a:t>
            </a:r>
            <a:r>
              <a:rPr lang="en-US" sz="10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https://www.flickr.com/photos/felix-lange/26028182137/</a:t>
            </a:r>
            <a:r>
              <a:rPr lang="en-US" sz="1000" dirty="0">
                <a:solidFill>
                  <a:schemeClr val="bg1"/>
                </a:solidFill>
                <a:cs typeface="Arial" panose="020B0604020202020204" pitchFamily="34" charset="0"/>
              </a:rPr>
              <a:t> by Felix Lange / CC BY-NC 2.0</a:t>
            </a:r>
          </a:p>
        </p:txBody>
      </p:sp>
    </p:spTree>
    <p:extLst>
      <p:ext uri="{BB962C8B-B14F-4D97-AF65-F5344CB8AC3E}">
        <p14:creationId xmlns:p14="http://schemas.microsoft.com/office/powerpoint/2010/main" val="659063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36000"/>
                    </a14:imgEffect>
                    <a14:imgEffect>
                      <a14:colorTemperature colorTemp="8596"/>
                    </a14:imgEffect>
                    <a14:imgEffect>
                      <a14:saturation sat="86000"/>
                    </a14:imgEffect>
                    <a14:imgEffect>
                      <a14:brightnessContrast contrast="15000"/>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4" name="Text Placeholder 1"/>
          <p:cNvSpPr>
            <a:spLocks noGrp="1"/>
          </p:cNvSpPr>
          <p:nvPr>
            <p:ph type="body" sz="quarter" idx="12"/>
          </p:nvPr>
        </p:nvSpPr>
        <p:spPr>
          <a:xfrm>
            <a:off x="0" y="4526843"/>
            <a:ext cx="6096000" cy="1166787"/>
          </a:xfrm>
          <a:solidFill>
            <a:schemeClr val="tx1">
              <a:alpha val="70000"/>
            </a:schemeClr>
          </a:solidFill>
          <a:effectLst/>
        </p:spPr>
        <p:txBody>
          <a:bodyPr>
            <a:noAutofit/>
          </a:bodyPr>
          <a:lstStyle/>
          <a:p>
            <a:pPr marL="0" indent="0">
              <a:buNone/>
            </a:pPr>
            <a:r>
              <a:rPr lang="en-US" b="1" dirty="0">
                <a:solidFill>
                  <a:schemeClr val="bg1"/>
                </a:solidFill>
                <a:latin typeface="Arial" panose="020B0604020202020204" pitchFamily="34" charset="0"/>
                <a:cs typeface="Arial" panose="020B0604020202020204" pitchFamily="34" charset="0"/>
              </a:rPr>
              <a:t>Embedded librarianship</a:t>
            </a:r>
          </a:p>
          <a:p>
            <a:pPr marL="0" indent="0">
              <a:buNone/>
            </a:pPr>
            <a:r>
              <a:rPr lang="en-US" b="1" dirty="0">
                <a:solidFill>
                  <a:schemeClr val="bg1"/>
                </a:solidFill>
                <a:latin typeface="Arial" panose="020B0604020202020204" pitchFamily="34" charset="0"/>
                <a:cs typeface="Arial" panose="020B0604020202020204" pitchFamily="34" charset="0"/>
              </a:rPr>
              <a:t>…be where our users need us</a:t>
            </a:r>
          </a:p>
        </p:txBody>
      </p:sp>
      <p:sp>
        <p:nvSpPr>
          <p:cNvPr id="3" name="Rectangle 2">
            <a:extLst>
              <a:ext uri="{FF2B5EF4-FFF2-40B4-BE49-F238E27FC236}">
                <a16:creationId xmlns:a16="http://schemas.microsoft.com/office/drawing/2014/main" id="{84AEFDAB-5D46-4BDB-9388-E2188918CE83}"/>
              </a:ext>
            </a:extLst>
          </p:cNvPr>
          <p:cNvSpPr/>
          <p:nvPr/>
        </p:nvSpPr>
        <p:spPr>
          <a:xfrm>
            <a:off x="0" y="5957968"/>
            <a:ext cx="5531555" cy="246221"/>
          </a:xfrm>
          <a:prstGeom prst="rect">
            <a:avLst/>
          </a:prstGeom>
          <a:noFill/>
        </p:spPr>
        <p:txBody>
          <a:bodyPr wrap="square">
            <a:spAutoFit/>
          </a:bodyPr>
          <a:lstStyle/>
          <a:p>
            <a:pPr lvl="0">
              <a:defRPr/>
            </a:pPr>
            <a:r>
              <a:rPr lang="en-US" sz="1000" dirty="0">
                <a:solidFill>
                  <a:schemeClr val="bg1"/>
                </a:solidFill>
                <a:cs typeface="Arial" panose="020B0604020202020204" pitchFamily="34" charset="0"/>
              </a:rPr>
              <a:t>Image: </a:t>
            </a:r>
            <a:r>
              <a:rPr lang="en-US" sz="10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https://www.flickr.com/photos/rinhello/5439213075/</a:t>
            </a:r>
            <a:r>
              <a:rPr lang="en-US" sz="1000" dirty="0">
                <a:solidFill>
                  <a:schemeClr val="bg1"/>
                </a:solidFill>
                <a:cs typeface="Arial" panose="020B0604020202020204" pitchFamily="34" charset="0"/>
              </a:rPr>
              <a:t> by Alessio </a:t>
            </a:r>
            <a:r>
              <a:rPr lang="en-US" sz="1000" dirty="0" err="1">
                <a:solidFill>
                  <a:schemeClr val="bg1"/>
                </a:solidFill>
                <a:cs typeface="Arial" panose="020B0604020202020204" pitchFamily="34" charset="0"/>
              </a:rPr>
              <a:t>MumboJombu</a:t>
            </a:r>
            <a:r>
              <a:rPr lang="en-US" sz="1000" dirty="0">
                <a:solidFill>
                  <a:schemeClr val="bg1"/>
                </a:solidFill>
                <a:cs typeface="Arial" panose="020B0604020202020204" pitchFamily="34" charset="0"/>
              </a:rPr>
              <a:t> / CC BY-ND 2.0</a:t>
            </a:r>
          </a:p>
        </p:txBody>
      </p:sp>
      <p:sp>
        <p:nvSpPr>
          <p:cNvPr id="6" name="Rectangle 5">
            <a:extLst>
              <a:ext uri="{FF2B5EF4-FFF2-40B4-BE49-F238E27FC236}">
                <a16:creationId xmlns:a16="http://schemas.microsoft.com/office/drawing/2014/main" id="{17A72F48-F645-4190-B730-C3E3467B0A13}"/>
              </a:ext>
            </a:extLst>
          </p:cNvPr>
          <p:cNvSpPr/>
          <p:nvPr/>
        </p:nvSpPr>
        <p:spPr>
          <a:xfrm>
            <a:off x="5769429" y="673008"/>
            <a:ext cx="6422571" cy="1785104"/>
          </a:xfrm>
          <a:prstGeom prst="rect">
            <a:avLst/>
          </a:prstGeom>
          <a:solidFill>
            <a:schemeClr val="tx1">
              <a:alpha val="70000"/>
            </a:schemeClr>
          </a:solidFill>
          <a:effectLst/>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“Our experience with a proactive chat model… showed us that there is indeed a ready-made market for our services right on our own library pages...” </a:t>
            </a:r>
          </a:p>
          <a:p>
            <a:pPr algn="r"/>
            <a:r>
              <a:rPr lang="en-US" sz="1400" b="1" dirty="0">
                <a:solidFill>
                  <a:schemeClr val="bg1"/>
                </a:solidFill>
                <a:latin typeface="Arial" panose="020B0604020202020204" pitchFamily="34" charset="0"/>
                <a:cs typeface="Arial" panose="020B0604020202020204" pitchFamily="34" charset="0"/>
              </a:rPr>
              <a:t>(Zhang and Mayer 2014, 205)</a:t>
            </a:r>
            <a:endParaRPr lang="en-US" sz="1400" b="1" dirty="0">
              <a:solidFill>
                <a:schemeClr val="bg1"/>
              </a:solidFill>
            </a:endParaRPr>
          </a:p>
        </p:txBody>
      </p:sp>
    </p:spTree>
    <p:extLst>
      <p:ext uri="{BB962C8B-B14F-4D97-AF65-F5344CB8AC3E}">
        <p14:creationId xmlns:p14="http://schemas.microsoft.com/office/powerpoint/2010/main" val="1963731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48000"/>
                    </a14:imgEffect>
                    <a14:imgEffect>
                      <a14:colorTemperature colorTemp="8319"/>
                    </a14:imgEffect>
                    <a14:imgEffect>
                      <a14:saturation sat="14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F7B329-E3C3-4DE9-9FC6-7EAA59D4A830}"/>
              </a:ext>
            </a:extLst>
          </p:cNvPr>
          <p:cNvSpPr>
            <a:spLocks noGrp="1"/>
          </p:cNvSpPr>
          <p:nvPr>
            <p:ph type="body" sz="quarter" idx="13"/>
          </p:nvPr>
        </p:nvSpPr>
        <p:spPr>
          <a:xfrm>
            <a:off x="0" y="4572000"/>
            <a:ext cx="2991556" cy="664478"/>
          </a:xfrm>
          <a:solidFill>
            <a:schemeClr val="tx1">
              <a:lumMod val="95000"/>
              <a:lumOff val="5000"/>
              <a:alpha val="70000"/>
            </a:schemeClr>
          </a:solidFill>
          <a:effectLst/>
        </p:spPr>
        <p:txBody>
          <a:bodyPr>
            <a:noAutofit/>
          </a:bodyPr>
          <a:lstStyle/>
          <a:p>
            <a:r>
              <a:rPr lang="en-US" sz="4700" dirty="0">
                <a:solidFill>
                  <a:schemeClr val="bg1"/>
                </a:solidFill>
                <a:latin typeface="Arial" panose="020B0604020202020204" pitchFamily="34" charset="0"/>
                <a:cs typeface="Arial" panose="020B0604020202020204" pitchFamily="34" charset="0"/>
              </a:rPr>
              <a:t>Initiatives</a:t>
            </a:r>
            <a:endParaRPr lang="en-US" dirty="0">
              <a:solidFill>
                <a:schemeClr val="bg1"/>
              </a:solidFill>
              <a:latin typeface="Arial" panose="020B0604020202020204" pitchFamily="34" charset="0"/>
              <a:cs typeface="Arial" panose="020B0604020202020204" pitchFamily="34" charset="0"/>
            </a:endParaRPr>
          </a:p>
        </p:txBody>
      </p:sp>
      <p:pic>
        <p:nvPicPr>
          <p:cNvPr id="5" name="Picture 4" descr="A screenshot of a social media post&#10;&#10;Description automatically generated">
            <a:extLst>
              <a:ext uri="{FF2B5EF4-FFF2-40B4-BE49-F238E27FC236}">
                <a16:creationId xmlns:a16="http://schemas.microsoft.com/office/drawing/2014/main" id="{CC715B08-B276-4EC4-9C8F-F94946A49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1" y="110838"/>
            <a:ext cx="3915226" cy="3422071"/>
          </a:xfrm>
          <a:prstGeom prst="rect">
            <a:avLst/>
          </a:prstGeom>
          <a:effectLst>
            <a:outerShdw blurRad="50800" dist="50800" dir="5400000" algn="ctr" rotWithShape="0">
              <a:schemeClr val="bg2">
                <a:lumMod val="25000"/>
              </a:schemeClr>
            </a:outerShdw>
          </a:effectLst>
        </p:spPr>
      </p:pic>
      <p:pic>
        <p:nvPicPr>
          <p:cNvPr id="7" name="Picture 6" descr="A group of people looking at a computer&#10;&#10;Description automatically generated">
            <a:extLst>
              <a:ext uri="{FF2B5EF4-FFF2-40B4-BE49-F238E27FC236}">
                <a16:creationId xmlns:a16="http://schemas.microsoft.com/office/drawing/2014/main" id="{5C6B06CD-5120-4AA7-8D87-93DA1CB05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7542" y="473111"/>
            <a:ext cx="3361149" cy="4461162"/>
          </a:xfrm>
          <a:prstGeom prst="rect">
            <a:avLst/>
          </a:prstGeom>
          <a:effectLst>
            <a:outerShdw blurRad="50800" dist="50800" dir="5400000" algn="ctr" rotWithShape="0">
              <a:schemeClr val="bg2">
                <a:lumMod val="25000"/>
              </a:schemeClr>
            </a:outerShdw>
          </a:effectLst>
        </p:spPr>
      </p:pic>
      <p:pic>
        <p:nvPicPr>
          <p:cNvPr id="11" name="Picture 10" descr="A screenshot of a social media post&#10;&#10;Description automatically generated">
            <a:extLst>
              <a:ext uri="{FF2B5EF4-FFF2-40B4-BE49-F238E27FC236}">
                <a16:creationId xmlns:a16="http://schemas.microsoft.com/office/drawing/2014/main" id="{D7D4150E-F239-4AC6-AFF4-DB570BBE5E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8606" y="277093"/>
            <a:ext cx="4330993" cy="3811493"/>
          </a:xfrm>
          <a:prstGeom prst="rect">
            <a:avLst/>
          </a:prstGeom>
          <a:effectLst>
            <a:outerShdw blurRad="50800" dist="50800" dir="5400000" algn="ctr" rotWithShape="0">
              <a:schemeClr val="bg2">
                <a:lumMod val="25000"/>
              </a:schemeClr>
            </a:outerShdw>
          </a:effectLst>
        </p:spPr>
      </p:pic>
    </p:spTree>
    <p:extLst>
      <p:ext uri="{BB962C8B-B14F-4D97-AF65-F5344CB8AC3E}">
        <p14:creationId xmlns:p14="http://schemas.microsoft.com/office/powerpoint/2010/main" val="3782076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57000"/>
                    </a14:imgEffect>
                    <a14:imgEffect>
                      <a14:colorTemperature colorTemp="7045"/>
                    </a14:imgEffect>
                    <a14:imgEffect>
                      <a14:saturation sat="144000"/>
                    </a14:imgEffect>
                  </a14:imgLayer>
                </a14:imgProps>
              </a:ext>
            </a:extLst>
          </a:blip>
          <a:srcRect/>
          <a:stretch>
            <a:fillRect t="-4000" b="-4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2E5C9D-DBD8-4D67-92B5-6E3F26934F4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97000"/>
                    </a14:imgEffect>
                  </a14:imgLayer>
                </a14:imgProps>
              </a:ext>
              <a:ext uri="{28A0092B-C50C-407E-A947-70E740481C1C}">
                <a14:useLocalDpi xmlns:a14="http://schemas.microsoft.com/office/drawing/2010/main"/>
              </a:ext>
            </a:extLst>
          </a:blip>
          <a:stretch/>
        </p:blipFill>
        <p:spPr>
          <a:xfrm>
            <a:off x="244045" y="271316"/>
            <a:ext cx="5560034" cy="3438442"/>
          </a:xfrm>
          <a:prstGeom prst="roundRect">
            <a:avLst>
              <a:gd name="adj" fmla="val 0"/>
            </a:avLst>
          </a:prstGeom>
          <a:solidFill>
            <a:srgbClr val="FFFFFF">
              <a:shade val="85000"/>
            </a:srgbClr>
          </a:solidFill>
          <a:ln>
            <a:noFill/>
          </a:ln>
          <a:effectLst>
            <a:outerShdw blurRad="50800" dist="38100" dir="5400000" algn="t" rotWithShape="0">
              <a:schemeClr val="bg2">
                <a:lumMod val="10000"/>
                <a:alpha val="40000"/>
              </a:schemeClr>
            </a:outerShdw>
          </a:effectLst>
        </p:spPr>
      </p:pic>
      <p:pic>
        <p:nvPicPr>
          <p:cNvPr id="5" name="Picture 4">
            <a:extLst>
              <a:ext uri="{FF2B5EF4-FFF2-40B4-BE49-F238E27FC236}">
                <a16:creationId xmlns:a16="http://schemas.microsoft.com/office/drawing/2014/main" id="{D501FCF7-833E-4174-970F-CF601C422F4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04104" y="1814520"/>
            <a:ext cx="5743851" cy="3790476"/>
          </a:xfrm>
          <a:prstGeom prst="roundRect">
            <a:avLst>
              <a:gd name="adj" fmla="val 0"/>
            </a:avLst>
          </a:prstGeom>
          <a:solidFill>
            <a:srgbClr val="FFFFFF">
              <a:shade val="85000"/>
            </a:srgbClr>
          </a:solidFill>
          <a:ln>
            <a:noFill/>
          </a:ln>
          <a:effectLst>
            <a:outerShdw blurRad="50800" dist="38100" dir="5400000" algn="t" rotWithShape="0">
              <a:schemeClr val="bg2">
                <a:lumMod val="10000"/>
                <a:alpha val="40000"/>
              </a:schemeClr>
            </a:outerShdw>
          </a:effectLst>
        </p:spPr>
      </p:pic>
      <p:sp>
        <p:nvSpPr>
          <p:cNvPr id="6" name="Rectangle 5">
            <a:extLst>
              <a:ext uri="{FF2B5EF4-FFF2-40B4-BE49-F238E27FC236}">
                <a16:creationId xmlns:a16="http://schemas.microsoft.com/office/drawing/2014/main" id="{8D7370E1-D6C8-4BFF-A0C5-1322DE3C64D0}"/>
              </a:ext>
            </a:extLst>
          </p:cNvPr>
          <p:cNvSpPr/>
          <p:nvPr/>
        </p:nvSpPr>
        <p:spPr>
          <a:xfrm>
            <a:off x="-23938" y="5973771"/>
            <a:ext cx="6096000" cy="246221"/>
          </a:xfrm>
          <a:prstGeom prst="rect">
            <a:avLst/>
          </a:prstGeom>
        </p:spPr>
        <p:txBody>
          <a:bodyPr>
            <a:spAutoFit/>
          </a:bodyPr>
          <a:lstStyle/>
          <a:p>
            <a:pPr lvl="0">
              <a:defRPr/>
            </a:pPr>
            <a:r>
              <a:rPr lang="en-US" sz="1000" dirty="0">
                <a:solidFill>
                  <a:schemeClr val="bg1"/>
                </a:solidFill>
                <a:cs typeface="Arial" panose="020B0604020202020204" pitchFamily="34" charset="0"/>
              </a:rPr>
              <a:t>Image: </a:t>
            </a:r>
            <a:r>
              <a:rPr lang="en-US" sz="1000" dirty="0">
                <a:solidFill>
                  <a:schemeClr val="bg1"/>
                </a:solidFill>
                <a:cs typeface="Arial" panose="020B0604020202020204" pitchFamily="34" charset="0"/>
                <a:hlinkClick r:id="rId8">
                  <a:extLst>
                    <a:ext uri="{A12FA001-AC4F-418D-AE19-62706E023703}">
                      <ahyp:hlinkClr xmlns:ahyp="http://schemas.microsoft.com/office/drawing/2018/hyperlinkcolor" val="tx"/>
                    </a:ext>
                  </a:extLst>
                </a:hlinkClick>
              </a:rPr>
              <a:t>https://www.flickr.com/photos/pamontgo/24475306709/</a:t>
            </a:r>
            <a:r>
              <a:rPr lang="en-US" sz="1000" dirty="0">
                <a:solidFill>
                  <a:schemeClr val="bg1"/>
                </a:solidFill>
                <a:cs typeface="Arial" panose="020B0604020202020204" pitchFamily="34" charset="0"/>
              </a:rPr>
              <a:t> by Andy Montgomery / CC BY-SA 2.0</a:t>
            </a:r>
          </a:p>
        </p:txBody>
      </p:sp>
    </p:spTree>
    <p:extLst>
      <p:ext uri="{BB962C8B-B14F-4D97-AF65-F5344CB8AC3E}">
        <p14:creationId xmlns:p14="http://schemas.microsoft.com/office/powerpoint/2010/main" val="3652091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42000"/>
                    </a14:imgEffect>
                    <a14:imgEffect>
                      <a14:colorTemperature colorTemp="8500"/>
                    </a14:imgEffect>
                    <a14:imgEffect>
                      <a14:saturation sat="144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196598-FD27-4446-B582-726B1280FEE7}"/>
              </a:ext>
            </a:extLst>
          </p:cNvPr>
          <p:cNvSpPr/>
          <p:nvPr/>
        </p:nvSpPr>
        <p:spPr>
          <a:xfrm>
            <a:off x="0" y="43179"/>
            <a:ext cx="11471563" cy="1218491"/>
          </a:xfrm>
          <a:prstGeom prst="rect">
            <a:avLst/>
          </a:prstGeom>
          <a:solidFill>
            <a:schemeClr val="tx1">
              <a:alpha val="70000"/>
            </a:schemeClr>
          </a:solidFill>
          <a:effectLst/>
        </p:spPr>
        <p:txBody>
          <a:bodyPr wrap="square">
            <a:noAutofit/>
          </a:bodyPr>
          <a:lstStyle/>
          <a:p>
            <a:r>
              <a:rPr lang="en-US" sz="2800" b="1" dirty="0">
                <a:solidFill>
                  <a:schemeClr val="bg1"/>
                </a:solidFill>
                <a:latin typeface="Arial" panose="020B0604020202020204" pitchFamily="34" charset="0"/>
                <a:cs typeface="Arial" panose="020B0604020202020204" pitchFamily="34" charset="0"/>
              </a:rPr>
              <a:t>“Discovery starting points are shifting towards Google Scholar and other general search engines.” </a:t>
            </a:r>
          </a:p>
          <a:p>
            <a:pPr algn="r"/>
            <a:r>
              <a:rPr lang="en-US" sz="2000" b="1" dirty="0">
                <a:solidFill>
                  <a:schemeClr val="bg1"/>
                </a:solidFill>
                <a:latin typeface="Arial" panose="020B0604020202020204" pitchFamily="34" charset="0"/>
                <a:cs typeface="Arial" panose="020B0604020202020204" pitchFamily="34" charset="0"/>
              </a:rPr>
              <a:t>(</a:t>
            </a:r>
            <a:r>
              <a:rPr lang="en-US" sz="2000" b="1" dirty="0" err="1">
                <a:solidFill>
                  <a:schemeClr val="bg1"/>
                </a:solidFill>
                <a:latin typeface="Arial" panose="020B0604020202020204" pitchFamily="34" charset="0"/>
                <a:cs typeface="Arial" panose="020B0604020202020204" pitchFamily="34" charset="0"/>
              </a:rPr>
              <a:t>Blankstein</a:t>
            </a:r>
            <a:r>
              <a:rPr lang="en-US" sz="2000" b="1" dirty="0">
                <a:solidFill>
                  <a:schemeClr val="bg1"/>
                </a:solidFill>
                <a:latin typeface="Arial" panose="020B0604020202020204" pitchFamily="34" charset="0"/>
                <a:cs typeface="Arial" panose="020B0604020202020204" pitchFamily="34" charset="0"/>
              </a:rPr>
              <a:t> and Wolff-Eisenberg 2019, 4)</a:t>
            </a:r>
            <a:endParaRPr lang="en-US" sz="2800" b="1" dirty="0">
              <a:solidFill>
                <a:schemeClr val="bg1"/>
              </a:solidFill>
              <a:latin typeface="Arial" panose="020B0604020202020204" pitchFamily="34" charset="0"/>
              <a:cs typeface="Arial" panose="020B0604020202020204" pitchFamily="34" charset="0"/>
            </a:endParaRPr>
          </a:p>
        </p:txBody>
      </p:sp>
      <p:pic>
        <p:nvPicPr>
          <p:cNvPr id="1026" name="Picture 2" descr="http://sr.ithaka.org/wp-content/uploads/2019/03/word-image-2.png">
            <a:extLst>
              <a:ext uri="{FF2B5EF4-FFF2-40B4-BE49-F238E27FC236}">
                <a16:creationId xmlns:a16="http://schemas.microsoft.com/office/drawing/2014/main" id="{767145AD-AE41-40BF-B737-DD0DEBA38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8949" y="1489729"/>
            <a:ext cx="6257925" cy="452656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F1569D5-7CA1-41AF-8468-F2094B8C923F}"/>
              </a:ext>
            </a:extLst>
          </p:cNvPr>
          <p:cNvSpPr/>
          <p:nvPr/>
        </p:nvSpPr>
        <p:spPr>
          <a:xfrm>
            <a:off x="0" y="2334499"/>
            <a:ext cx="3882189" cy="3293209"/>
          </a:xfrm>
          <a:prstGeom prst="rect">
            <a:avLst/>
          </a:prstGeom>
          <a:solidFill>
            <a:schemeClr val="tx1">
              <a:alpha val="70000"/>
            </a:schemeClr>
          </a:solidFill>
          <a:effectLst/>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“In the 2018 survey, 33% of scientists reported starting with Google Scholar compared to 23% in 2015.”</a:t>
            </a:r>
          </a:p>
          <a:p>
            <a:pPr algn="r"/>
            <a:r>
              <a:rPr lang="en-US" sz="2000" b="1" dirty="0">
                <a:solidFill>
                  <a:schemeClr val="bg1"/>
                </a:solidFill>
                <a:latin typeface="Arial" panose="020B0604020202020204" pitchFamily="34" charset="0"/>
                <a:cs typeface="Arial" panose="020B0604020202020204" pitchFamily="34" charset="0"/>
              </a:rPr>
              <a:t>(</a:t>
            </a:r>
            <a:r>
              <a:rPr lang="en-US" sz="2000" b="1" dirty="0" err="1">
                <a:solidFill>
                  <a:schemeClr val="bg1"/>
                </a:solidFill>
                <a:latin typeface="Arial" panose="020B0604020202020204" pitchFamily="34" charset="0"/>
                <a:cs typeface="Arial" panose="020B0604020202020204" pitchFamily="34" charset="0"/>
              </a:rPr>
              <a:t>Blankstein</a:t>
            </a:r>
            <a:r>
              <a:rPr lang="en-US" sz="2000" b="1" dirty="0">
                <a:solidFill>
                  <a:schemeClr val="bg1"/>
                </a:solidFill>
                <a:latin typeface="Arial" panose="020B0604020202020204" pitchFamily="34" charset="0"/>
                <a:cs typeface="Arial" panose="020B0604020202020204" pitchFamily="34" charset="0"/>
              </a:rPr>
              <a:t> and Wolff-Eisenberg 2019, 9)</a:t>
            </a:r>
            <a:r>
              <a:rPr lang="en-US" sz="2000" dirty="0">
                <a:solidFill>
                  <a:srgbClr val="000000"/>
                </a:solidFill>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67644D3-2FA1-4A9F-917F-9B71CBEC21EB}"/>
              </a:ext>
            </a:extLst>
          </p:cNvPr>
          <p:cNvSpPr/>
          <p:nvPr/>
        </p:nvSpPr>
        <p:spPr>
          <a:xfrm>
            <a:off x="0" y="5998132"/>
            <a:ext cx="5971309" cy="246221"/>
          </a:xfrm>
          <a:prstGeom prst="rect">
            <a:avLst/>
          </a:prstGeom>
        </p:spPr>
        <p:txBody>
          <a:bodyPr wrap="square">
            <a:spAutoFit/>
          </a:bodyPr>
          <a:lstStyle/>
          <a:p>
            <a:pPr lvl="0">
              <a:defRPr/>
            </a:pPr>
            <a:r>
              <a:rPr lang="en-US" sz="1000" dirty="0">
                <a:solidFill>
                  <a:schemeClr val="bg1"/>
                </a:solidFill>
                <a:cs typeface="Arial" panose="020B0604020202020204" pitchFamily="34" charset="0"/>
              </a:rPr>
              <a:t>Image: </a:t>
            </a:r>
            <a:r>
              <a:rPr lang="en-US" sz="1000" dirty="0">
                <a:solidFill>
                  <a:schemeClr val="bg1"/>
                </a:solidFill>
                <a:cs typeface="Arial" panose="020B0604020202020204" pitchFamily="34" charset="0"/>
                <a:hlinkClick r:id="rId6">
                  <a:extLst>
                    <a:ext uri="{A12FA001-AC4F-418D-AE19-62706E023703}">
                      <ahyp:hlinkClr xmlns:ahyp="http://schemas.microsoft.com/office/drawing/2018/hyperlinkcolor" val="tx"/>
                    </a:ext>
                  </a:extLst>
                </a:hlinkClick>
              </a:rPr>
              <a:t>https://www.flickr.com/photos/lichtc/4252173556/</a:t>
            </a:r>
            <a:r>
              <a:rPr lang="en-US" sz="1000" dirty="0">
                <a:solidFill>
                  <a:schemeClr val="bg1"/>
                </a:solidFill>
                <a:cs typeface="Arial" panose="020B0604020202020204" pitchFamily="34" charset="0"/>
              </a:rPr>
              <a:t> by kegger / CC BY-NC-ND 2.0</a:t>
            </a:r>
          </a:p>
        </p:txBody>
      </p:sp>
    </p:spTree>
    <p:extLst>
      <p:ext uri="{BB962C8B-B14F-4D97-AF65-F5344CB8AC3E}">
        <p14:creationId xmlns:p14="http://schemas.microsoft.com/office/powerpoint/2010/main" val="623102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43000"/>
                    </a14:imgEffect>
                    <a14:imgEffect>
                      <a14:colorTemperature colorTemp="7410"/>
                    </a14:imgEffect>
                    <a14:imgEffect>
                      <a14:saturation sat="129000"/>
                    </a14:imgEffect>
                    <a14:imgEffect>
                      <a14:brightnessContrast contrast="21000"/>
                    </a14:imgEffect>
                  </a14:imgLayer>
                </a14:imgProps>
              </a:ext>
            </a:extLst>
          </a:blip>
          <a:srcRect/>
          <a:stretch>
            <a:fillRect t="-22000" b="3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860C10-02B2-4616-BA44-4A7B3C91236E}"/>
              </a:ext>
            </a:extLst>
          </p:cNvPr>
          <p:cNvSpPr txBox="1"/>
          <p:nvPr/>
        </p:nvSpPr>
        <p:spPr>
          <a:xfrm>
            <a:off x="6525492" y="2943943"/>
            <a:ext cx="5666508" cy="3170099"/>
          </a:xfrm>
          <a:prstGeom prst="rect">
            <a:avLst/>
          </a:prstGeom>
          <a:solidFill>
            <a:schemeClr val="tx1">
              <a:lumMod val="95000"/>
              <a:lumOff val="5000"/>
              <a:alpha val="70000"/>
            </a:schemeClr>
          </a:solidFill>
          <a:effectLst/>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“Probably a laptop is the bare minimum I'm going to need because, for the most part, at this point in my life, I need Internet access in some fashion. Although later on, a phone's probably going to replace that because you need that for a job.”</a:t>
            </a:r>
          </a:p>
          <a:p>
            <a:pPr algn="r"/>
            <a:r>
              <a:rPr lang="en-US" sz="1600" b="1" dirty="0">
                <a:solidFill>
                  <a:schemeClr val="bg1"/>
                </a:solidFill>
                <a:latin typeface="Arial" panose="020B0604020202020204" pitchFamily="34" charset="0"/>
                <a:cs typeface="Arial" panose="020B0604020202020204" pitchFamily="34" charset="0"/>
              </a:rPr>
              <a:t>(</a:t>
            </a:r>
            <a:r>
              <a:rPr lang="en-US" sz="1600" b="1" i="1" dirty="0">
                <a:solidFill>
                  <a:schemeClr val="bg1"/>
                </a:solidFill>
                <a:latin typeface="Arial" panose="020B0604020202020204" pitchFamily="34" charset="0"/>
                <a:cs typeface="Arial" panose="020B0604020202020204" pitchFamily="34" charset="0"/>
              </a:rPr>
              <a:t>Researching Students’ Information Choices</a:t>
            </a:r>
            <a:r>
              <a:rPr lang="en-US" sz="1600" b="1" dirty="0">
                <a:solidFill>
                  <a:schemeClr val="bg1"/>
                </a:solidFill>
                <a:latin typeface="Arial" panose="020B0604020202020204" pitchFamily="34" charset="0"/>
                <a:cs typeface="Arial" panose="020B0604020202020204" pitchFamily="34" charset="0"/>
              </a:rPr>
              <a:t>, H05, Male, Age 16, High School Student)</a:t>
            </a:r>
          </a:p>
        </p:txBody>
      </p:sp>
      <p:sp>
        <p:nvSpPr>
          <p:cNvPr id="5" name="Rectangle 4">
            <a:extLst>
              <a:ext uri="{FF2B5EF4-FFF2-40B4-BE49-F238E27FC236}">
                <a16:creationId xmlns:a16="http://schemas.microsoft.com/office/drawing/2014/main" id="{E6F3927D-DE9B-4A75-A408-5B424CAE21A9}"/>
              </a:ext>
            </a:extLst>
          </p:cNvPr>
          <p:cNvSpPr/>
          <p:nvPr/>
        </p:nvSpPr>
        <p:spPr>
          <a:xfrm>
            <a:off x="10014333" y="352541"/>
            <a:ext cx="2177667" cy="595328"/>
          </a:xfrm>
          <a:prstGeom prst="rect">
            <a:avLst/>
          </a:prstGeom>
          <a:solidFill>
            <a:schemeClr val="tx1">
              <a:alpha val="70000"/>
            </a:schemeClr>
          </a:solidFill>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Internet</a:t>
            </a:r>
          </a:p>
        </p:txBody>
      </p:sp>
      <p:sp>
        <p:nvSpPr>
          <p:cNvPr id="4" name="Rectangle 3">
            <a:extLst>
              <a:ext uri="{FF2B5EF4-FFF2-40B4-BE49-F238E27FC236}">
                <a16:creationId xmlns:a16="http://schemas.microsoft.com/office/drawing/2014/main" id="{FBE69D98-7520-4A37-BBFA-B24DF86455EF}"/>
              </a:ext>
            </a:extLst>
          </p:cNvPr>
          <p:cNvSpPr/>
          <p:nvPr/>
        </p:nvSpPr>
        <p:spPr>
          <a:xfrm>
            <a:off x="0" y="5990588"/>
            <a:ext cx="4933244" cy="246908"/>
          </a:xfrm>
          <a:prstGeom prst="rect">
            <a:avLst/>
          </a:prstGeom>
          <a:noFill/>
        </p:spPr>
        <p:txBody>
          <a:bodyPr wrap="square">
            <a:spAutoFit/>
          </a:bodyPr>
          <a:lstStyle/>
          <a:p>
            <a:pPr lvl="0" defTabSz="932871">
              <a:defRPr/>
            </a:pPr>
            <a:r>
              <a:rPr lang="en-US" sz="1000" dirty="0">
                <a:solidFill>
                  <a:schemeClr val="bg1"/>
                </a:solidFill>
                <a:cs typeface="Arial" panose="020B0604020202020204" pitchFamily="34" charset="0"/>
              </a:rPr>
              <a:t>Image: </a:t>
            </a:r>
            <a:r>
              <a:rPr lang="en-US" sz="10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https://www.flickr.com/photos/cocca/5298761720/</a:t>
            </a:r>
            <a:r>
              <a:rPr lang="en-US" sz="1000" dirty="0">
                <a:solidFill>
                  <a:schemeClr val="bg1"/>
                </a:solidFill>
                <a:cs typeface="Arial" panose="020B0604020202020204" pitchFamily="34" charset="0"/>
              </a:rPr>
              <a:t> by Nigel Wilson / CC BY-ND 2.0</a:t>
            </a:r>
          </a:p>
        </p:txBody>
      </p:sp>
      <p:sp>
        <p:nvSpPr>
          <p:cNvPr id="10" name="Rectangle 9">
            <a:extLst>
              <a:ext uri="{FF2B5EF4-FFF2-40B4-BE49-F238E27FC236}">
                <a16:creationId xmlns:a16="http://schemas.microsoft.com/office/drawing/2014/main" id="{260565E1-C4E2-4626-9832-B7F16C9A2BCC}"/>
              </a:ext>
            </a:extLst>
          </p:cNvPr>
          <p:cNvSpPr/>
          <p:nvPr/>
        </p:nvSpPr>
        <p:spPr>
          <a:xfrm>
            <a:off x="-1" y="776103"/>
            <a:ext cx="6096001" cy="3231654"/>
          </a:xfrm>
          <a:prstGeom prst="rect">
            <a:avLst/>
          </a:prstGeom>
          <a:solidFill>
            <a:schemeClr val="tx1">
              <a:lumMod val="95000"/>
              <a:lumOff val="5000"/>
              <a:alpha val="70000"/>
            </a:schemeClr>
          </a:solidFill>
          <a:effectLst/>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“Regarding health affairs, I usually don’t search on Internet because… you have a pain on a finger and then you end up [thinking] you have bubonic plague…is not reliable …improbable things become sure. For this affair, I would use personal contacts.” </a:t>
            </a:r>
          </a:p>
          <a:p>
            <a:pPr algn="r"/>
            <a:r>
              <a:rPr lang="en-US" b="1" dirty="0">
                <a:solidFill>
                  <a:schemeClr val="bg1"/>
                </a:solidFill>
                <a:latin typeface="Arial" panose="020B0604020202020204" pitchFamily="34" charset="0"/>
                <a:cs typeface="Arial" panose="020B0604020202020204" pitchFamily="34" charset="0"/>
              </a:rPr>
              <a:t>(</a:t>
            </a:r>
            <a:r>
              <a:rPr lang="en-US" b="1" i="1" dirty="0">
                <a:solidFill>
                  <a:schemeClr val="bg1"/>
                </a:solidFill>
                <a:latin typeface="Arial" panose="020B0604020202020204" pitchFamily="34" charset="0"/>
                <a:cs typeface="Arial" panose="020B0604020202020204" pitchFamily="34" charset="0"/>
              </a:rPr>
              <a:t>Digital Visitors and Residents</a:t>
            </a:r>
            <a:r>
              <a:rPr lang="en-US" b="1" dirty="0">
                <a:solidFill>
                  <a:schemeClr val="bg1"/>
                </a:solidFill>
                <a:latin typeface="Arial" panose="020B0604020202020204" pitchFamily="34" charset="0"/>
                <a:cs typeface="Arial" panose="020B0604020202020204" pitchFamily="34" charset="0"/>
              </a:rPr>
              <a:t>, UOCG3, Male, Age 26-34, Arts/Humanities)</a:t>
            </a:r>
          </a:p>
        </p:txBody>
      </p:sp>
    </p:spTree>
    <p:extLst>
      <p:ext uri="{BB962C8B-B14F-4D97-AF65-F5344CB8AC3E}">
        <p14:creationId xmlns:p14="http://schemas.microsoft.com/office/powerpoint/2010/main" val="1745291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45000"/>
                    </a14:imgEffect>
                    <a14:imgEffect>
                      <a14:colorTemperature colorTemp="7228"/>
                    </a14:imgEffect>
                    <a14:imgEffect>
                      <a14:saturation sat="165000"/>
                    </a14:imgEffect>
                    <a14:imgEffect>
                      <a14:brightnessContrast contrast="3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7490B1-73D1-4F42-81B1-F2FE43DC2AAB}"/>
              </a:ext>
            </a:extLst>
          </p:cNvPr>
          <p:cNvSpPr/>
          <p:nvPr/>
        </p:nvSpPr>
        <p:spPr>
          <a:xfrm>
            <a:off x="763730" y="1660514"/>
            <a:ext cx="10664537" cy="2554545"/>
          </a:xfrm>
          <a:prstGeom prst="rect">
            <a:avLst/>
          </a:prstGeom>
          <a:solidFill>
            <a:schemeClr val="tx1">
              <a:alpha val="70000"/>
            </a:schemeClr>
          </a:solidFill>
          <a:effectLst/>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“Although some of them[students] know how to use specialized databases, they often turn to general search engines because ‘it's faster and I know I'll find it quicker.’ If the university has not had a particular resource, they do not hesitate to find another way to get it.”</a:t>
            </a:r>
          </a:p>
          <a:p>
            <a:pPr algn="r"/>
            <a:r>
              <a:rPr lang="en-US" sz="2000" b="1" dirty="0">
                <a:solidFill>
                  <a:schemeClr val="bg1"/>
                </a:solidFill>
                <a:latin typeface="Arial" panose="020B0604020202020204" pitchFamily="34" charset="0"/>
                <a:cs typeface="Arial" panose="020B0604020202020204" pitchFamily="34" charset="0"/>
              </a:rPr>
              <a:t>(</a:t>
            </a:r>
            <a:r>
              <a:rPr lang="en-US" sz="2000" b="1" i="1" dirty="0">
                <a:solidFill>
                  <a:schemeClr val="bg1"/>
                </a:solidFill>
                <a:latin typeface="Arial" panose="020B0604020202020204" pitchFamily="34" charset="0"/>
                <a:cs typeface="Arial" panose="020B0604020202020204" pitchFamily="34" charset="0"/>
              </a:rPr>
              <a:t>Visitors and Residents, </a:t>
            </a:r>
            <a:r>
              <a:rPr lang="en-US" sz="2000" b="1" dirty="0">
                <a:solidFill>
                  <a:schemeClr val="bg1"/>
                </a:solidFill>
                <a:latin typeface="Arial" panose="020B0604020202020204" pitchFamily="34" charset="0"/>
                <a:cs typeface="Arial" panose="020B0604020202020204" pitchFamily="34" charset="0"/>
              </a:rPr>
              <a:t>Project Team member, Universidad Carlos III de Madrid) </a:t>
            </a:r>
          </a:p>
        </p:txBody>
      </p:sp>
      <p:sp>
        <p:nvSpPr>
          <p:cNvPr id="5" name="Rectangle 4">
            <a:extLst>
              <a:ext uri="{FF2B5EF4-FFF2-40B4-BE49-F238E27FC236}">
                <a16:creationId xmlns:a16="http://schemas.microsoft.com/office/drawing/2014/main" id="{DAE9EE82-F180-4DCE-A913-4E1B252BCD70}"/>
              </a:ext>
            </a:extLst>
          </p:cNvPr>
          <p:cNvSpPr/>
          <p:nvPr/>
        </p:nvSpPr>
        <p:spPr>
          <a:xfrm>
            <a:off x="-1" y="6001480"/>
            <a:ext cx="6096000" cy="246221"/>
          </a:xfrm>
          <a:prstGeom prst="rect">
            <a:avLst/>
          </a:prstGeom>
        </p:spPr>
        <p:txBody>
          <a:bodyPr>
            <a:spAutoFit/>
          </a:bodyPr>
          <a:lstStyle/>
          <a:p>
            <a:pPr lvl="0">
              <a:defRPr/>
            </a:pPr>
            <a:r>
              <a:rPr lang="en-US" sz="1000" dirty="0">
                <a:solidFill>
                  <a:schemeClr val="bg1"/>
                </a:solidFill>
                <a:cs typeface="Arial" panose="020B0604020202020204" pitchFamily="34" charset="0"/>
              </a:rPr>
              <a:t>Image: </a:t>
            </a:r>
            <a:r>
              <a:rPr lang="en-US" sz="10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https://www.flickr.com/photos/91954855@N05/9129298151/</a:t>
            </a:r>
            <a:r>
              <a:rPr lang="en-US" sz="1000" dirty="0">
                <a:solidFill>
                  <a:schemeClr val="bg1"/>
                </a:solidFill>
                <a:cs typeface="Arial" panose="020B0604020202020204" pitchFamily="34" charset="0"/>
              </a:rPr>
              <a:t> by Mike Hewitt / CC BY-NC-ND 2.0</a:t>
            </a:r>
          </a:p>
        </p:txBody>
      </p:sp>
    </p:spTree>
    <p:extLst>
      <p:ext uri="{BB962C8B-B14F-4D97-AF65-F5344CB8AC3E}">
        <p14:creationId xmlns:p14="http://schemas.microsoft.com/office/powerpoint/2010/main" val="1693813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60000"/>
                    </a14:imgEffect>
                    <a14:imgEffect>
                      <a14:colorTemperature colorTemp="8501"/>
                    </a14:imgEffect>
                    <a14:imgEffect>
                      <a14:saturation sat="144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B4FBAC-D000-48FA-89F9-709C884F6E91}"/>
              </a:ext>
            </a:extLst>
          </p:cNvPr>
          <p:cNvSpPr>
            <a:spLocks noGrp="1"/>
          </p:cNvSpPr>
          <p:nvPr>
            <p:ph type="body" sz="quarter" idx="13"/>
          </p:nvPr>
        </p:nvSpPr>
        <p:spPr>
          <a:xfrm>
            <a:off x="-1" y="464666"/>
            <a:ext cx="6272463" cy="4999700"/>
          </a:xfrm>
          <a:solidFill>
            <a:schemeClr val="tx1">
              <a:alpha val="70000"/>
            </a:schemeClr>
          </a:solidFill>
          <a:effectLst/>
        </p:spPr>
        <p:txBody>
          <a:bodyPr>
            <a:noAutofit/>
          </a:bodyPr>
          <a:lstStyle/>
          <a:p>
            <a:r>
              <a:rPr lang="en-US" sz="3600" dirty="0">
                <a:solidFill>
                  <a:schemeClr val="bg1"/>
                </a:solidFill>
                <a:latin typeface="Arial" panose="020B0604020202020204" pitchFamily="34" charset="0"/>
                <a:cs typeface="Arial" panose="020B0604020202020204" pitchFamily="34" charset="0"/>
              </a:rPr>
              <a:t>“While faculty are increasingly interested in an open access publication model, traditional scholarly incentives continue to motivate their decision-making.” </a:t>
            </a:r>
          </a:p>
          <a:p>
            <a:pPr algn="r"/>
            <a:r>
              <a:rPr lang="en-US" sz="2400" dirty="0">
                <a:solidFill>
                  <a:schemeClr val="bg1"/>
                </a:solidFill>
                <a:latin typeface="Arial" panose="020B0604020202020204" pitchFamily="34" charset="0"/>
                <a:cs typeface="Arial" panose="020B0604020202020204" pitchFamily="34" charset="0"/>
              </a:rPr>
              <a:t>(</a:t>
            </a:r>
            <a:r>
              <a:rPr lang="en-US" sz="2400" dirty="0" err="1">
                <a:solidFill>
                  <a:schemeClr val="bg1"/>
                </a:solidFill>
                <a:latin typeface="Arial" panose="020B0604020202020204" pitchFamily="34" charset="0"/>
                <a:cs typeface="Arial" panose="020B0604020202020204" pitchFamily="34" charset="0"/>
              </a:rPr>
              <a:t>Blankstein</a:t>
            </a:r>
            <a:r>
              <a:rPr lang="en-US" sz="2400" dirty="0">
                <a:solidFill>
                  <a:schemeClr val="bg1"/>
                </a:solidFill>
                <a:latin typeface="Arial" panose="020B0604020202020204" pitchFamily="34" charset="0"/>
                <a:cs typeface="Arial" panose="020B0604020202020204" pitchFamily="34" charset="0"/>
              </a:rPr>
              <a:t> and Wolff-Eisenberg 2019, 4)</a:t>
            </a:r>
            <a:endParaRPr lang="en-US" sz="3200" dirty="0">
              <a:solidFill>
                <a:schemeClr val="bg1"/>
              </a:solidFill>
              <a:latin typeface="Arial" panose="020B0604020202020204" pitchFamily="34" charset="0"/>
              <a:cs typeface="Arial" panose="020B0604020202020204" pitchFamily="34" charset="0"/>
            </a:endParaRPr>
          </a:p>
        </p:txBody>
      </p:sp>
      <p:pic>
        <p:nvPicPr>
          <p:cNvPr id="2050" name="Picture 2" descr="http://sr.ithaka.org/wp-content/uploads/2019/03/word-image-28.png">
            <a:extLst>
              <a:ext uri="{FF2B5EF4-FFF2-40B4-BE49-F238E27FC236}">
                <a16:creationId xmlns:a16="http://schemas.microsoft.com/office/drawing/2014/main" id="{CD9EE78A-DFE2-48F1-9C80-F0677C8648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8617" y="158918"/>
            <a:ext cx="5351896" cy="5958812"/>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C4B1561-4DFD-4CBA-9461-A1D4E014039F}"/>
              </a:ext>
            </a:extLst>
          </p:cNvPr>
          <p:cNvSpPr/>
          <p:nvPr/>
        </p:nvSpPr>
        <p:spPr>
          <a:xfrm>
            <a:off x="0" y="5994619"/>
            <a:ext cx="6096000" cy="246221"/>
          </a:xfrm>
          <a:prstGeom prst="rect">
            <a:avLst/>
          </a:prstGeom>
        </p:spPr>
        <p:txBody>
          <a:bodyPr>
            <a:spAutoFit/>
          </a:bodyPr>
          <a:lstStyle/>
          <a:p>
            <a:pPr lvl="0">
              <a:defRPr/>
            </a:pPr>
            <a:r>
              <a:rPr lang="en-US" sz="1000" dirty="0">
                <a:solidFill>
                  <a:schemeClr val="bg1"/>
                </a:solidFill>
                <a:cs typeface="Arial" panose="020B0604020202020204" pitchFamily="34" charset="0"/>
                <a:hlinkClick r:id="rId6">
                  <a:extLst>
                    <a:ext uri="{A12FA001-AC4F-418D-AE19-62706E023703}">
                      <ahyp:hlinkClr xmlns:ahyp="http://schemas.microsoft.com/office/drawing/2018/hyperlinkcolor" val="tx"/>
                    </a:ext>
                  </a:extLst>
                </a:hlinkClick>
              </a:rPr>
              <a:t>Image: https://www.flickr.com/photos/pedrosz/34930231294/</a:t>
            </a:r>
            <a:r>
              <a:rPr lang="en-US" sz="1000" dirty="0">
                <a:solidFill>
                  <a:schemeClr val="bg1"/>
                </a:solidFill>
                <a:cs typeface="Arial" panose="020B0604020202020204" pitchFamily="34" charset="0"/>
              </a:rPr>
              <a:t> by Pedro </a:t>
            </a:r>
            <a:r>
              <a:rPr lang="en-US" sz="1000" dirty="0" err="1">
                <a:solidFill>
                  <a:schemeClr val="bg1"/>
                </a:solidFill>
                <a:cs typeface="Arial" panose="020B0604020202020204" pitchFamily="34" charset="0"/>
              </a:rPr>
              <a:t>Szekely</a:t>
            </a:r>
            <a:r>
              <a:rPr lang="en-US" sz="1000" dirty="0">
                <a:solidFill>
                  <a:schemeClr val="bg1"/>
                </a:solidFill>
                <a:cs typeface="Arial" panose="020B0604020202020204" pitchFamily="34" charset="0"/>
              </a:rPr>
              <a:t> / CC BY-SA 2.0</a:t>
            </a:r>
          </a:p>
        </p:txBody>
      </p:sp>
    </p:spTree>
    <p:extLst>
      <p:ext uri="{BB962C8B-B14F-4D97-AF65-F5344CB8AC3E}">
        <p14:creationId xmlns:p14="http://schemas.microsoft.com/office/powerpoint/2010/main" val="1448121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63000"/>
                    </a14:imgEffect>
                    <a14:imgEffect>
                      <a14:colorTemperature colorTemp="8683"/>
                    </a14:imgEffect>
                    <a14:imgEffect>
                      <a14:saturation sat="15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88B751-7F62-489E-9E07-5D6713292EC7}"/>
              </a:ext>
            </a:extLst>
          </p:cNvPr>
          <p:cNvSpPr/>
          <p:nvPr/>
        </p:nvSpPr>
        <p:spPr>
          <a:xfrm>
            <a:off x="0" y="62904"/>
            <a:ext cx="10141527" cy="1508105"/>
          </a:xfrm>
          <a:prstGeom prst="rect">
            <a:avLst/>
          </a:prstGeom>
          <a:solidFill>
            <a:schemeClr val="tx1">
              <a:alpha val="70000"/>
            </a:schemeClr>
          </a:solidFill>
          <a:effectLst/>
        </p:spPr>
        <p:txBody>
          <a:bodyPr wrap="square">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“The role of the library in archiving materials is increasingly important.”</a:t>
            </a:r>
          </a:p>
          <a:p>
            <a:pPr algn="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000" b="1" dirty="0" err="1">
                <a:solidFill>
                  <a:schemeClr val="bg1"/>
                </a:solidFill>
                <a:latin typeface="Arial" panose="020B0604020202020204" pitchFamily="34" charset="0"/>
                <a:ea typeface="Calibri" panose="020F0502020204030204" pitchFamily="34" charset="0"/>
                <a:cs typeface="Arial" panose="020B0604020202020204" pitchFamily="34" charset="0"/>
              </a:rPr>
              <a:t>Blankstein</a:t>
            </a: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and Wolff-Eisenberg 2019, 5)</a:t>
            </a:r>
            <a:endParaRPr lang="en-US" sz="2800"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DD07DDA-A59E-4ADC-BD36-CEBDA7FF16FC}"/>
              </a:ext>
            </a:extLst>
          </p:cNvPr>
          <p:cNvSpPr/>
          <p:nvPr/>
        </p:nvSpPr>
        <p:spPr>
          <a:xfrm>
            <a:off x="0" y="2566931"/>
            <a:ext cx="4219460" cy="3047806"/>
          </a:xfrm>
          <a:prstGeom prst="rect">
            <a:avLst/>
          </a:prstGeom>
          <a:solidFill>
            <a:schemeClr val="tx1">
              <a:alpha val="70000"/>
            </a:schemeClr>
          </a:solidFill>
          <a:effectLst/>
        </p:spPr>
        <p:txBody>
          <a:bodyPr wrap="square">
            <a:noAutofit/>
          </a:bodyPr>
          <a:lstStyle/>
          <a:p>
            <a:r>
              <a:rPr lang="en-US" sz="2400" b="1" dirty="0">
                <a:solidFill>
                  <a:schemeClr val="bg1"/>
                </a:solidFill>
                <a:latin typeface="Arial" panose="020B0604020202020204" pitchFamily="34" charset="0"/>
                <a:cs typeface="Arial" panose="020B0604020202020204" pitchFamily="34" charset="0"/>
              </a:rPr>
              <a:t>“Approximately 73% of faculty indicated the library’s role as a repository of resources as highly important compared to 67% of faculty in 2015.”</a:t>
            </a:r>
          </a:p>
          <a:p>
            <a:pPr algn="r"/>
            <a:r>
              <a:rPr lang="en-US" b="1" dirty="0">
                <a:solidFill>
                  <a:schemeClr val="bg1"/>
                </a:solidFill>
                <a:latin typeface="Arial" panose="020B0604020202020204" pitchFamily="34" charset="0"/>
                <a:cs typeface="Arial" panose="020B0604020202020204" pitchFamily="34" charset="0"/>
              </a:rPr>
              <a:t>(</a:t>
            </a:r>
            <a:r>
              <a:rPr lang="en-US" b="1" dirty="0" err="1">
                <a:solidFill>
                  <a:schemeClr val="bg1"/>
                </a:solidFill>
                <a:latin typeface="Arial" panose="020B0604020202020204" pitchFamily="34" charset="0"/>
                <a:cs typeface="Arial" panose="020B0604020202020204" pitchFamily="34" charset="0"/>
              </a:rPr>
              <a:t>Blankstein</a:t>
            </a:r>
            <a:r>
              <a:rPr lang="en-US" b="1" dirty="0">
                <a:solidFill>
                  <a:schemeClr val="bg1"/>
                </a:solidFill>
                <a:latin typeface="Arial" panose="020B0604020202020204" pitchFamily="34" charset="0"/>
                <a:cs typeface="Arial" panose="020B0604020202020204" pitchFamily="34" charset="0"/>
              </a:rPr>
              <a:t> and Wolff-Eisenberg 2019, 61)</a:t>
            </a:r>
          </a:p>
        </p:txBody>
      </p:sp>
      <p:pic>
        <p:nvPicPr>
          <p:cNvPr id="3074" name="Picture 2" descr="http://sr.ithaka.org/wp-content/uploads/2019/03/word-image-49.png">
            <a:extLst>
              <a:ext uri="{FF2B5EF4-FFF2-40B4-BE49-F238E27FC236}">
                <a16:creationId xmlns:a16="http://schemas.microsoft.com/office/drawing/2014/main" id="{11F02CD7-3B12-422A-8AFF-BE9976251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0078" y="1690816"/>
            <a:ext cx="5995719" cy="435022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2B5C5BA-09C3-4662-91E0-7C575EF379A4}"/>
              </a:ext>
            </a:extLst>
          </p:cNvPr>
          <p:cNvSpPr/>
          <p:nvPr/>
        </p:nvSpPr>
        <p:spPr>
          <a:xfrm>
            <a:off x="0" y="5917933"/>
            <a:ext cx="6096000" cy="246221"/>
          </a:xfrm>
          <a:prstGeom prst="rect">
            <a:avLst/>
          </a:prstGeom>
        </p:spPr>
        <p:txBody>
          <a:bodyPr>
            <a:spAutoFit/>
          </a:bodyPr>
          <a:lstStyle/>
          <a:p>
            <a:pPr lvl="0">
              <a:defRPr/>
            </a:pPr>
            <a:r>
              <a:rPr lang="en-US" sz="1000" dirty="0">
                <a:solidFill>
                  <a:schemeClr val="bg1"/>
                </a:solidFill>
                <a:cs typeface="Arial" panose="020B0604020202020204" pitchFamily="34" charset="0"/>
              </a:rPr>
              <a:t>Image: </a:t>
            </a:r>
            <a:r>
              <a:rPr lang="en-US" sz="1000" dirty="0">
                <a:solidFill>
                  <a:schemeClr val="bg1"/>
                </a:solidFill>
                <a:cs typeface="Arial" panose="020B0604020202020204" pitchFamily="34" charset="0"/>
                <a:hlinkClick r:id="rId6">
                  <a:extLst>
                    <a:ext uri="{A12FA001-AC4F-418D-AE19-62706E023703}">
                      <ahyp:hlinkClr xmlns:ahyp="http://schemas.microsoft.com/office/drawing/2018/hyperlinkcolor" val="tx"/>
                    </a:ext>
                  </a:extLst>
                </a:hlinkClick>
              </a:rPr>
              <a:t>https://www.flickr.com/photos/darioruglioni/2716616818/</a:t>
            </a:r>
            <a:r>
              <a:rPr lang="en-US" sz="1000" dirty="0">
                <a:solidFill>
                  <a:schemeClr val="bg1"/>
                </a:solidFill>
                <a:cs typeface="Arial" panose="020B0604020202020204" pitchFamily="34" charset="0"/>
              </a:rPr>
              <a:t> by </a:t>
            </a:r>
            <a:r>
              <a:rPr lang="en-US" sz="1000" dirty="0" err="1">
                <a:solidFill>
                  <a:schemeClr val="bg1"/>
                </a:solidFill>
                <a:cs typeface="Arial" panose="020B0604020202020204" pitchFamily="34" charset="0"/>
              </a:rPr>
              <a:t>dariorug</a:t>
            </a:r>
            <a:r>
              <a:rPr lang="en-US" sz="1000" dirty="0">
                <a:solidFill>
                  <a:schemeClr val="bg1"/>
                </a:solidFill>
                <a:cs typeface="Arial" panose="020B0604020202020204" pitchFamily="34" charset="0"/>
              </a:rPr>
              <a:t> / CC BY 2.0</a:t>
            </a:r>
          </a:p>
        </p:txBody>
      </p:sp>
    </p:spTree>
    <p:extLst>
      <p:ext uri="{BB962C8B-B14F-4D97-AF65-F5344CB8AC3E}">
        <p14:creationId xmlns:p14="http://schemas.microsoft.com/office/powerpoint/2010/main" val="2131962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886AAE-0611-4D67-924A-023B76A303AD}"/>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6A2F8B91-22FC-49AE-9890-174694E44C60}"/>
              </a:ext>
            </a:extLst>
          </p:cNvPr>
          <p:cNvSpPr>
            <a:spLocks noGrp="1"/>
          </p:cNvSpPr>
          <p:nvPr>
            <p:ph type="body" sz="quarter" idx="12"/>
          </p:nvPr>
        </p:nvSpPr>
        <p:spPr/>
        <p:txBody>
          <a:bodyPr/>
          <a:lstStyle/>
          <a:p>
            <a:endParaRPr lang="en-US"/>
          </a:p>
        </p:txBody>
      </p:sp>
      <p:pic>
        <p:nvPicPr>
          <p:cNvPr id="4" name="Picture 3">
            <a:extLst>
              <a:ext uri="{FF2B5EF4-FFF2-40B4-BE49-F238E27FC236}">
                <a16:creationId xmlns:a16="http://schemas.microsoft.com/office/drawing/2014/main" id="{52DC9884-03FA-4AEB-81C4-959A16CBB8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404"/>
            <a:ext cx="12192000" cy="6858000"/>
          </a:xfrm>
          <a:prstGeom prst="rect">
            <a:avLst/>
          </a:prstGeom>
        </p:spPr>
      </p:pic>
      <p:sp>
        <p:nvSpPr>
          <p:cNvPr id="5" name="TextBox 4">
            <a:extLst>
              <a:ext uri="{FF2B5EF4-FFF2-40B4-BE49-F238E27FC236}">
                <a16:creationId xmlns:a16="http://schemas.microsoft.com/office/drawing/2014/main" id="{B36A6F63-DB2F-4949-8329-2AA63A8FC22D}"/>
              </a:ext>
            </a:extLst>
          </p:cNvPr>
          <p:cNvSpPr txBox="1"/>
          <p:nvPr/>
        </p:nvSpPr>
        <p:spPr>
          <a:xfrm>
            <a:off x="7247341" y="4057776"/>
            <a:ext cx="4913620" cy="2308324"/>
          </a:xfrm>
          <a:prstGeom prst="rect">
            <a:avLst/>
          </a:prstGeom>
          <a:solidFill>
            <a:schemeClr val="tx1">
              <a:alpha val="50000"/>
            </a:schemeClr>
          </a:solidFill>
        </p:spPr>
        <p:txBody>
          <a:bodyPr wrap="square" rtlCol="0">
            <a:spAutoFit/>
          </a:bodyPr>
          <a:lstStyle/>
          <a:p>
            <a:r>
              <a:rPr lang="en-US" sz="2400" dirty="0">
                <a:solidFill>
                  <a:schemeClr val="bg1"/>
                </a:solidFill>
              </a:rPr>
              <a:t>Peoria Public Library</a:t>
            </a:r>
          </a:p>
          <a:p>
            <a:r>
              <a:rPr lang="en-US" sz="2400" i="1" dirty="0">
                <a:solidFill>
                  <a:schemeClr val="bg1"/>
                </a:solidFill>
              </a:rPr>
              <a:t>Overdose Rescue Kit</a:t>
            </a:r>
            <a:endParaRPr lang="en-US" sz="2400" dirty="0">
              <a:solidFill>
                <a:schemeClr val="bg1"/>
              </a:solidFill>
            </a:endParaRPr>
          </a:p>
          <a:p>
            <a:endParaRPr lang="en-US" sz="2400" dirty="0"/>
          </a:p>
          <a:p>
            <a:r>
              <a:rPr lang="en-US" sz="2400" dirty="0">
                <a:solidFill>
                  <a:schemeClr val="bg1"/>
                </a:solidFill>
              </a:rPr>
              <a:t>Includes Narcan, instructions for use and information for more help</a:t>
            </a:r>
          </a:p>
          <a:p>
            <a:r>
              <a:rPr lang="en-US" sz="2400" dirty="0">
                <a:solidFill>
                  <a:schemeClr val="bg1"/>
                </a:solidFill>
              </a:rPr>
              <a:t> </a:t>
            </a:r>
          </a:p>
        </p:txBody>
      </p:sp>
      <p:sp>
        <p:nvSpPr>
          <p:cNvPr id="6" name="TextBox 5">
            <a:extLst>
              <a:ext uri="{FF2B5EF4-FFF2-40B4-BE49-F238E27FC236}">
                <a16:creationId xmlns:a16="http://schemas.microsoft.com/office/drawing/2014/main" id="{CD6115E7-85AF-4282-BBCA-029E903E84E0}"/>
              </a:ext>
            </a:extLst>
          </p:cNvPr>
          <p:cNvSpPr txBox="1"/>
          <p:nvPr/>
        </p:nvSpPr>
        <p:spPr>
          <a:xfrm>
            <a:off x="9651109" y="6109619"/>
            <a:ext cx="2509851" cy="256545"/>
          </a:xfrm>
          <a:prstGeom prst="rect">
            <a:avLst/>
          </a:prstGeom>
          <a:noFill/>
        </p:spPr>
        <p:txBody>
          <a:bodyPr wrap="square" rtlCol="0">
            <a:spAutoFit/>
          </a:bodyPr>
          <a:lstStyle/>
          <a:p>
            <a:r>
              <a:rPr lang="en-US" sz="1067" dirty="0">
                <a:solidFill>
                  <a:schemeClr val="bg1"/>
                </a:solidFill>
              </a:rPr>
              <a:t>Photo courtesy: Peoria Public Library</a:t>
            </a:r>
          </a:p>
        </p:txBody>
      </p:sp>
    </p:spTree>
    <p:extLst>
      <p:ext uri="{BB962C8B-B14F-4D97-AF65-F5344CB8AC3E}">
        <p14:creationId xmlns:p14="http://schemas.microsoft.com/office/powerpoint/2010/main" val="308934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22E4C1-1209-4163-AA03-9BD9853237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9981"/>
          <a:stretch/>
        </p:blipFill>
        <p:spPr>
          <a:xfrm>
            <a:off x="664490" y="-35448"/>
            <a:ext cx="11057231" cy="6893448"/>
          </a:xfrm>
          <a:prstGeom prst="rect">
            <a:avLst/>
          </a:prstGeom>
        </p:spPr>
      </p:pic>
      <p:sp>
        <p:nvSpPr>
          <p:cNvPr id="5" name="TextBox 4">
            <a:extLst>
              <a:ext uri="{FF2B5EF4-FFF2-40B4-BE49-F238E27FC236}">
                <a16:creationId xmlns:a16="http://schemas.microsoft.com/office/drawing/2014/main" id="{46424772-0753-41C3-AC53-58D2870898C0}"/>
              </a:ext>
            </a:extLst>
          </p:cNvPr>
          <p:cNvSpPr txBox="1"/>
          <p:nvPr/>
        </p:nvSpPr>
        <p:spPr>
          <a:xfrm>
            <a:off x="6808101" y="4724083"/>
            <a:ext cx="4913620" cy="2102820"/>
          </a:xfrm>
          <a:prstGeom prst="rect">
            <a:avLst/>
          </a:prstGeom>
          <a:solidFill>
            <a:schemeClr val="tx1">
              <a:alpha val="50000"/>
            </a:schemeClr>
          </a:solidFill>
        </p:spPr>
        <p:txBody>
          <a:bodyPr wrap="square" rtlCol="0">
            <a:spAutoFit/>
          </a:bodyPr>
          <a:lstStyle/>
          <a:p>
            <a:r>
              <a:rPr lang="en-US" sz="2133" dirty="0">
                <a:solidFill>
                  <a:schemeClr val="bg1"/>
                </a:solidFill>
              </a:rPr>
              <a:t>Salt Lake County Library System</a:t>
            </a:r>
          </a:p>
          <a:p>
            <a:r>
              <a:rPr lang="en-US" sz="2133" i="1" dirty="0">
                <a:solidFill>
                  <a:schemeClr val="bg1"/>
                </a:solidFill>
              </a:rPr>
              <a:t>Use Only As Directed</a:t>
            </a:r>
            <a:r>
              <a:rPr lang="en-US" sz="2133" dirty="0">
                <a:solidFill>
                  <a:schemeClr val="bg1"/>
                </a:solidFill>
              </a:rPr>
              <a:t>, public awareness campaign</a:t>
            </a:r>
          </a:p>
          <a:p>
            <a:endParaRPr lang="en-US" sz="2400" dirty="0"/>
          </a:p>
          <a:p>
            <a:pPr algn="ctr"/>
            <a:r>
              <a:rPr lang="en-US" sz="2133" dirty="0">
                <a:solidFill>
                  <a:schemeClr val="bg1"/>
                </a:solidFill>
              </a:rPr>
              <a:t>“Opioids like these can cause physical dependency in just 7 days.”</a:t>
            </a:r>
          </a:p>
        </p:txBody>
      </p:sp>
      <p:sp>
        <p:nvSpPr>
          <p:cNvPr id="6" name="TextBox 5">
            <a:extLst>
              <a:ext uri="{FF2B5EF4-FFF2-40B4-BE49-F238E27FC236}">
                <a16:creationId xmlns:a16="http://schemas.microsoft.com/office/drawing/2014/main" id="{37FB30A2-AE61-476E-809A-F663835953BE}"/>
              </a:ext>
            </a:extLst>
          </p:cNvPr>
          <p:cNvSpPr txBox="1"/>
          <p:nvPr/>
        </p:nvSpPr>
        <p:spPr>
          <a:xfrm>
            <a:off x="3722338" y="6570741"/>
            <a:ext cx="2977869" cy="256545"/>
          </a:xfrm>
          <a:prstGeom prst="rect">
            <a:avLst/>
          </a:prstGeom>
          <a:noFill/>
        </p:spPr>
        <p:txBody>
          <a:bodyPr wrap="square" rtlCol="0">
            <a:spAutoFit/>
          </a:bodyPr>
          <a:lstStyle/>
          <a:p>
            <a:r>
              <a:rPr lang="en-US" sz="1067" dirty="0">
                <a:solidFill>
                  <a:schemeClr val="bg1"/>
                </a:solidFill>
              </a:rPr>
              <a:t>Photo courtesy: Salt County Library System</a:t>
            </a:r>
          </a:p>
        </p:txBody>
      </p:sp>
    </p:spTree>
    <p:extLst>
      <p:ext uri="{BB962C8B-B14F-4D97-AF65-F5344CB8AC3E}">
        <p14:creationId xmlns:p14="http://schemas.microsoft.com/office/powerpoint/2010/main" val="385067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273F56-3B22-40A4-8A4B-93B9B20337DD}"/>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A6748336-4EBA-4030-B1B7-5EE81F000C81}"/>
              </a:ext>
            </a:extLst>
          </p:cNvPr>
          <p:cNvSpPr>
            <a:spLocks noGrp="1"/>
          </p:cNvSpPr>
          <p:nvPr>
            <p:ph type="body" sz="quarter" idx="12"/>
          </p:nvPr>
        </p:nvSpPr>
        <p:spPr/>
        <p:txBody>
          <a:bodyPr/>
          <a:lstStyle/>
          <a:p>
            <a:endParaRPr lang="en-US"/>
          </a:p>
        </p:txBody>
      </p:sp>
      <p:pic>
        <p:nvPicPr>
          <p:cNvPr id="5" name="Picture 4" descr="A picture containing colorful, road, orange&#10;&#10;Description automatically generated">
            <a:extLst>
              <a:ext uri="{FF2B5EF4-FFF2-40B4-BE49-F238E27FC236}">
                <a16:creationId xmlns:a16="http://schemas.microsoft.com/office/drawing/2014/main" id="{29A677A5-7200-4A8F-998D-60F47B9325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5000"/>
          <a:stretch/>
        </p:blipFill>
        <p:spPr>
          <a:xfrm>
            <a:off x="0" y="1"/>
            <a:ext cx="12192000" cy="6858000"/>
          </a:xfrm>
          <a:prstGeom prst="rect">
            <a:avLst/>
          </a:prstGeom>
        </p:spPr>
      </p:pic>
      <p:sp>
        <p:nvSpPr>
          <p:cNvPr id="6" name="TextBox 5">
            <a:extLst>
              <a:ext uri="{FF2B5EF4-FFF2-40B4-BE49-F238E27FC236}">
                <a16:creationId xmlns:a16="http://schemas.microsoft.com/office/drawing/2014/main" id="{1AD18496-7FDF-4E19-93E5-920944F32854}"/>
              </a:ext>
            </a:extLst>
          </p:cNvPr>
          <p:cNvSpPr txBox="1"/>
          <p:nvPr/>
        </p:nvSpPr>
        <p:spPr>
          <a:xfrm>
            <a:off x="6583680" y="3299582"/>
            <a:ext cx="5608320" cy="2636940"/>
          </a:xfrm>
          <a:prstGeom prst="rect">
            <a:avLst/>
          </a:prstGeom>
          <a:solidFill>
            <a:schemeClr val="tx1">
              <a:alpha val="50000"/>
            </a:schemeClr>
          </a:solidFill>
        </p:spPr>
        <p:txBody>
          <a:bodyPr wrap="square" rtlCol="0">
            <a:spAutoFit/>
          </a:bodyPr>
          <a:lstStyle/>
          <a:p>
            <a:r>
              <a:rPr lang="en-US" sz="2667" b="1" dirty="0">
                <a:solidFill>
                  <a:schemeClr val="bg1"/>
                </a:solidFill>
              </a:rPr>
              <a:t>Salt Lake County Library System</a:t>
            </a:r>
          </a:p>
          <a:p>
            <a:r>
              <a:rPr lang="en-US" sz="2667" b="1" i="1" dirty="0">
                <a:solidFill>
                  <a:schemeClr val="bg1"/>
                </a:solidFill>
              </a:rPr>
              <a:t>Use Only As Directed</a:t>
            </a:r>
            <a:r>
              <a:rPr lang="en-US" sz="2667" b="1" dirty="0">
                <a:solidFill>
                  <a:schemeClr val="bg1"/>
                </a:solidFill>
              </a:rPr>
              <a:t>, public awareness campaign.</a:t>
            </a:r>
          </a:p>
          <a:p>
            <a:endParaRPr lang="en-US" sz="3200" b="1" dirty="0"/>
          </a:p>
          <a:p>
            <a:pPr algn="ctr"/>
            <a:r>
              <a:rPr lang="en-US" sz="2667" b="1" dirty="0">
                <a:solidFill>
                  <a:schemeClr val="bg1"/>
                </a:solidFill>
              </a:rPr>
              <a:t>7,000 opioid prescriptions are written everyday in Utah</a:t>
            </a:r>
          </a:p>
        </p:txBody>
      </p:sp>
      <p:sp>
        <p:nvSpPr>
          <p:cNvPr id="7" name="TextBox 6">
            <a:extLst>
              <a:ext uri="{FF2B5EF4-FFF2-40B4-BE49-F238E27FC236}">
                <a16:creationId xmlns:a16="http://schemas.microsoft.com/office/drawing/2014/main" id="{EFDE3360-B6D6-4BA4-9ECE-940E3E95431A}"/>
              </a:ext>
            </a:extLst>
          </p:cNvPr>
          <p:cNvSpPr txBox="1"/>
          <p:nvPr/>
        </p:nvSpPr>
        <p:spPr>
          <a:xfrm>
            <a:off x="8973312" y="6085791"/>
            <a:ext cx="3390763" cy="256545"/>
          </a:xfrm>
          <a:prstGeom prst="rect">
            <a:avLst/>
          </a:prstGeom>
          <a:noFill/>
        </p:spPr>
        <p:txBody>
          <a:bodyPr wrap="square" rtlCol="0">
            <a:spAutoFit/>
          </a:bodyPr>
          <a:lstStyle/>
          <a:p>
            <a:r>
              <a:rPr lang="en-US" sz="1067" dirty="0">
                <a:solidFill>
                  <a:schemeClr val="bg1"/>
                </a:solidFill>
              </a:rPr>
              <a:t>Photo courtesy: Salt Lake County Library System</a:t>
            </a:r>
          </a:p>
        </p:txBody>
      </p:sp>
    </p:spTree>
    <p:extLst>
      <p:ext uri="{BB962C8B-B14F-4D97-AF65-F5344CB8AC3E}">
        <p14:creationId xmlns:p14="http://schemas.microsoft.com/office/powerpoint/2010/main" val="271585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BC4745E6-59A1-46F9-9BB6-33DED9E7AB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754" r="13710"/>
          <a:stretch/>
        </p:blipFill>
        <p:spPr>
          <a:xfrm>
            <a:off x="981834" y="1"/>
            <a:ext cx="4919957" cy="6860695"/>
          </a:xfrm>
          <a:prstGeom prst="rect">
            <a:avLst/>
          </a:prstGeom>
        </p:spPr>
      </p:pic>
      <p:pic>
        <p:nvPicPr>
          <p:cNvPr id="7" name="Picture 6" descr="A person standing next to a sink&#10;&#10;Description automatically generated">
            <a:extLst>
              <a:ext uri="{FF2B5EF4-FFF2-40B4-BE49-F238E27FC236}">
                <a16:creationId xmlns:a16="http://schemas.microsoft.com/office/drawing/2014/main" id="{06C1BF90-FC44-406B-ABC1-9C0F99BED09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7551" r="13156"/>
          <a:stretch/>
        </p:blipFill>
        <p:spPr>
          <a:xfrm>
            <a:off x="6096000" y="0"/>
            <a:ext cx="4831675" cy="6858000"/>
          </a:xfrm>
          <a:prstGeom prst="rect">
            <a:avLst/>
          </a:prstGeom>
        </p:spPr>
      </p:pic>
      <p:sp>
        <p:nvSpPr>
          <p:cNvPr id="8" name="TextBox 7">
            <a:extLst>
              <a:ext uri="{FF2B5EF4-FFF2-40B4-BE49-F238E27FC236}">
                <a16:creationId xmlns:a16="http://schemas.microsoft.com/office/drawing/2014/main" id="{E3C711BF-F8CF-462F-A518-12AF14503372}"/>
              </a:ext>
            </a:extLst>
          </p:cNvPr>
          <p:cNvSpPr txBox="1"/>
          <p:nvPr/>
        </p:nvSpPr>
        <p:spPr>
          <a:xfrm>
            <a:off x="6096000" y="4767815"/>
            <a:ext cx="4831675" cy="2061718"/>
          </a:xfrm>
          <a:prstGeom prst="rect">
            <a:avLst/>
          </a:prstGeom>
          <a:solidFill>
            <a:schemeClr val="tx1">
              <a:alpha val="50000"/>
            </a:schemeClr>
          </a:solidFill>
        </p:spPr>
        <p:txBody>
          <a:bodyPr wrap="square" rtlCol="0">
            <a:spAutoFit/>
          </a:bodyPr>
          <a:lstStyle/>
          <a:p>
            <a:r>
              <a:rPr lang="en-US" sz="2133" dirty="0">
                <a:solidFill>
                  <a:schemeClr val="bg1"/>
                </a:solidFill>
              </a:rPr>
              <a:t>New Orleans Public Library, “Bystander Training”</a:t>
            </a:r>
          </a:p>
          <a:p>
            <a:endParaRPr lang="en-US" sz="2133" dirty="0">
              <a:solidFill>
                <a:schemeClr val="bg1"/>
              </a:solidFill>
            </a:endParaRPr>
          </a:p>
          <a:p>
            <a:r>
              <a:rPr lang="en-US" sz="2133" dirty="0">
                <a:solidFill>
                  <a:schemeClr val="bg1"/>
                </a:solidFill>
              </a:rPr>
              <a:t>Provides first aid training, including an opportunity to practice administering naloxone</a:t>
            </a:r>
          </a:p>
        </p:txBody>
      </p:sp>
      <p:sp>
        <p:nvSpPr>
          <p:cNvPr id="9" name="TextBox 8">
            <a:extLst>
              <a:ext uri="{FF2B5EF4-FFF2-40B4-BE49-F238E27FC236}">
                <a16:creationId xmlns:a16="http://schemas.microsoft.com/office/drawing/2014/main" id="{857A1F78-467D-4236-80F5-0E34E5D57629}"/>
              </a:ext>
            </a:extLst>
          </p:cNvPr>
          <p:cNvSpPr txBox="1"/>
          <p:nvPr/>
        </p:nvSpPr>
        <p:spPr>
          <a:xfrm>
            <a:off x="981834" y="6542624"/>
            <a:ext cx="2977869" cy="256545"/>
          </a:xfrm>
          <a:prstGeom prst="rect">
            <a:avLst/>
          </a:prstGeom>
          <a:noFill/>
        </p:spPr>
        <p:txBody>
          <a:bodyPr wrap="square" rtlCol="0">
            <a:spAutoFit/>
          </a:bodyPr>
          <a:lstStyle/>
          <a:p>
            <a:r>
              <a:rPr lang="en-US" sz="1067" dirty="0">
                <a:solidFill>
                  <a:schemeClr val="bg1"/>
                </a:solidFill>
              </a:rPr>
              <a:t>Photos courtesy: New Orleans Public Library</a:t>
            </a:r>
          </a:p>
        </p:txBody>
      </p:sp>
    </p:spTree>
    <p:extLst>
      <p:ext uri="{BB962C8B-B14F-4D97-AF65-F5344CB8AC3E}">
        <p14:creationId xmlns:p14="http://schemas.microsoft.com/office/powerpoint/2010/main" val="389737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648994-95FC-4E8F-8902-3218FFD83A29}"/>
              </a:ext>
            </a:extLst>
          </p:cNvPr>
          <p:cNvPicPr>
            <a:picLocks noChangeAspect="1"/>
          </p:cNvPicPr>
          <p:nvPr/>
        </p:nvPicPr>
        <p:blipFill rotWithShape="1">
          <a:blip r:embed="rId3"/>
          <a:srcRect l="-2702" t="17394" r="2702" b="16057"/>
          <a:stretch/>
        </p:blipFill>
        <p:spPr>
          <a:xfrm>
            <a:off x="-332509" y="0"/>
            <a:ext cx="12524509" cy="6251173"/>
          </a:xfrm>
          <a:prstGeom prst="rect">
            <a:avLst/>
          </a:prstGeom>
        </p:spPr>
      </p:pic>
      <p:sp>
        <p:nvSpPr>
          <p:cNvPr id="5" name="TextBox 4">
            <a:extLst>
              <a:ext uri="{FF2B5EF4-FFF2-40B4-BE49-F238E27FC236}">
                <a16:creationId xmlns:a16="http://schemas.microsoft.com/office/drawing/2014/main" id="{A02F33DE-6C73-48E0-A4AD-D25E9A5B0CA8}"/>
              </a:ext>
            </a:extLst>
          </p:cNvPr>
          <p:cNvSpPr txBox="1"/>
          <p:nvPr/>
        </p:nvSpPr>
        <p:spPr>
          <a:xfrm>
            <a:off x="7278382" y="3657124"/>
            <a:ext cx="4913620" cy="2226122"/>
          </a:xfrm>
          <a:prstGeom prst="rect">
            <a:avLst/>
          </a:prstGeom>
          <a:solidFill>
            <a:schemeClr val="tx1">
              <a:alpha val="50000"/>
            </a:schemeClr>
          </a:solidFill>
        </p:spPr>
        <p:txBody>
          <a:bodyPr wrap="square" rtlCol="0">
            <a:spAutoFit/>
          </a:bodyPr>
          <a:lstStyle/>
          <a:p>
            <a:pPr defTabSz="609570"/>
            <a:r>
              <a:rPr lang="en-US" sz="2133" dirty="0">
                <a:solidFill>
                  <a:prstClr val="white"/>
                </a:solidFill>
                <a:latin typeface="Arial"/>
              </a:rPr>
              <a:t>Blount County Public Library, life skills training course</a:t>
            </a:r>
          </a:p>
          <a:p>
            <a:pPr defTabSz="609570"/>
            <a:endParaRPr lang="en-US" sz="2400" dirty="0">
              <a:solidFill>
                <a:srgbClr val="000000"/>
              </a:solidFill>
              <a:latin typeface="Arial"/>
            </a:endParaRPr>
          </a:p>
          <a:p>
            <a:pPr defTabSz="609570"/>
            <a:r>
              <a:rPr lang="en-US" sz="2400" dirty="0">
                <a:solidFill>
                  <a:prstClr val="white"/>
                </a:solidFill>
                <a:latin typeface="Arial"/>
              </a:rPr>
              <a:t>Recovery Court participants attending training sessions at the public library</a:t>
            </a:r>
          </a:p>
        </p:txBody>
      </p:sp>
      <p:sp>
        <p:nvSpPr>
          <p:cNvPr id="6" name="TextBox 5">
            <a:extLst>
              <a:ext uri="{FF2B5EF4-FFF2-40B4-BE49-F238E27FC236}">
                <a16:creationId xmlns:a16="http://schemas.microsoft.com/office/drawing/2014/main" id="{04AFEEFB-5313-441E-BA8A-30AC3A0D772A}"/>
              </a:ext>
            </a:extLst>
          </p:cNvPr>
          <p:cNvSpPr txBox="1"/>
          <p:nvPr/>
        </p:nvSpPr>
        <p:spPr>
          <a:xfrm>
            <a:off x="9214132" y="5984227"/>
            <a:ext cx="2977869" cy="256545"/>
          </a:xfrm>
          <a:prstGeom prst="rect">
            <a:avLst/>
          </a:prstGeom>
          <a:noFill/>
        </p:spPr>
        <p:txBody>
          <a:bodyPr wrap="square" rtlCol="0">
            <a:spAutoFit/>
          </a:bodyPr>
          <a:lstStyle/>
          <a:p>
            <a:pPr defTabSz="609570"/>
            <a:r>
              <a:rPr lang="en-US" sz="1067" dirty="0">
                <a:solidFill>
                  <a:prstClr val="white"/>
                </a:solidFill>
                <a:latin typeface="Arial"/>
              </a:rPr>
              <a:t>Photo courtesy: Blount County Public Library</a:t>
            </a:r>
          </a:p>
        </p:txBody>
      </p:sp>
    </p:spTree>
    <p:extLst>
      <p:ext uri="{BB962C8B-B14F-4D97-AF65-F5344CB8AC3E}">
        <p14:creationId xmlns:p14="http://schemas.microsoft.com/office/powerpoint/2010/main" val="330577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0EDD60-EC7F-42AD-B1F0-FB3BBF55C86A}"/>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446C7C12-31D3-44D2-A2D5-1676E0DCEC8E}"/>
              </a:ext>
            </a:extLst>
          </p:cNvPr>
          <p:cNvSpPr>
            <a:spLocks noGrp="1"/>
          </p:cNvSpPr>
          <p:nvPr>
            <p:ph type="body" sz="quarter" idx="12"/>
          </p:nvPr>
        </p:nvSpPr>
        <p:spPr/>
        <p:txBody>
          <a:bodyPr/>
          <a:lstStyle/>
          <a:p>
            <a:endParaRPr lang="en-US"/>
          </a:p>
        </p:txBody>
      </p:sp>
      <p:pic>
        <p:nvPicPr>
          <p:cNvPr id="4" name="Picture 3">
            <a:extLst>
              <a:ext uri="{FF2B5EF4-FFF2-40B4-BE49-F238E27FC236}">
                <a16:creationId xmlns:a16="http://schemas.microsoft.com/office/drawing/2014/main" id="{5B0DDEDD-7C0E-4AF7-83A4-2743C0DCC2E0}"/>
              </a:ext>
            </a:extLst>
          </p:cNvPr>
          <p:cNvPicPr>
            <a:picLocks noChangeAspect="1"/>
          </p:cNvPicPr>
          <p:nvPr/>
        </p:nvPicPr>
        <p:blipFill>
          <a:blip r:embed="rId3"/>
          <a:stretch>
            <a:fillRect/>
          </a:stretch>
        </p:blipFill>
        <p:spPr>
          <a:xfrm>
            <a:off x="0" y="22170"/>
            <a:ext cx="12192000" cy="6231505"/>
          </a:xfrm>
          <a:prstGeom prst="rect">
            <a:avLst/>
          </a:prstGeom>
        </p:spPr>
      </p:pic>
      <p:sp>
        <p:nvSpPr>
          <p:cNvPr id="5" name="TextBox 4">
            <a:extLst>
              <a:ext uri="{FF2B5EF4-FFF2-40B4-BE49-F238E27FC236}">
                <a16:creationId xmlns:a16="http://schemas.microsoft.com/office/drawing/2014/main" id="{03DE06A0-8B55-43FD-BBCC-EA61E0F7B34F}"/>
              </a:ext>
            </a:extLst>
          </p:cNvPr>
          <p:cNvSpPr txBox="1"/>
          <p:nvPr/>
        </p:nvSpPr>
        <p:spPr>
          <a:xfrm>
            <a:off x="7278382" y="3657124"/>
            <a:ext cx="4913620" cy="2226122"/>
          </a:xfrm>
          <a:prstGeom prst="rect">
            <a:avLst/>
          </a:prstGeom>
          <a:solidFill>
            <a:schemeClr val="tx1">
              <a:alpha val="50000"/>
            </a:schemeClr>
          </a:solidFill>
        </p:spPr>
        <p:txBody>
          <a:bodyPr wrap="square" rtlCol="0">
            <a:spAutoFit/>
          </a:bodyPr>
          <a:lstStyle/>
          <a:p>
            <a:pPr defTabSz="609570"/>
            <a:r>
              <a:rPr lang="en-US" sz="2133" dirty="0">
                <a:solidFill>
                  <a:prstClr val="white"/>
                </a:solidFill>
                <a:latin typeface="Arial"/>
              </a:rPr>
              <a:t>Blount County Public Library, life skills training course</a:t>
            </a:r>
          </a:p>
          <a:p>
            <a:pPr defTabSz="609570"/>
            <a:endParaRPr lang="en-US" sz="2400" dirty="0">
              <a:solidFill>
                <a:srgbClr val="000000"/>
              </a:solidFill>
              <a:latin typeface="Arial"/>
            </a:endParaRPr>
          </a:p>
          <a:p>
            <a:pPr defTabSz="609570"/>
            <a:r>
              <a:rPr lang="en-US" sz="2400" dirty="0">
                <a:solidFill>
                  <a:prstClr val="white"/>
                </a:solidFill>
                <a:latin typeface="Arial"/>
              </a:rPr>
              <a:t>Recovery Court participants attending training on nutrition at the library.</a:t>
            </a:r>
          </a:p>
        </p:txBody>
      </p:sp>
      <p:sp>
        <p:nvSpPr>
          <p:cNvPr id="6" name="TextBox 5">
            <a:extLst>
              <a:ext uri="{FF2B5EF4-FFF2-40B4-BE49-F238E27FC236}">
                <a16:creationId xmlns:a16="http://schemas.microsoft.com/office/drawing/2014/main" id="{61883B7C-BC82-4816-91B6-B05FA94475A3}"/>
              </a:ext>
            </a:extLst>
          </p:cNvPr>
          <p:cNvSpPr txBox="1"/>
          <p:nvPr/>
        </p:nvSpPr>
        <p:spPr>
          <a:xfrm>
            <a:off x="9214132" y="5984227"/>
            <a:ext cx="2977869" cy="256545"/>
          </a:xfrm>
          <a:prstGeom prst="rect">
            <a:avLst/>
          </a:prstGeom>
          <a:noFill/>
        </p:spPr>
        <p:txBody>
          <a:bodyPr wrap="square" rtlCol="0">
            <a:spAutoFit/>
          </a:bodyPr>
          <a:lstStyle/>
          <a:p>
            <a:pPr defTabSz="609570"/>
            <a:r>
              <a:rPr lang="en-US" sz="1067" dirty="0">
                <a:solidFill>
                  <a:prstClr val="white"/>
                </a:solidFill>
                <a:latin typeface="Arial"/>
              </a:rPr>
              <a:t>Photo courtesy: Blount County Public Library</a:t>
            </a:r>
          </a:p>
        </p:txBody>
      </p:sp>
    </p:spTree>
    <p:extLst>
      <p:ext uri="{BB962C8B-B14F-4D97-AF65-F5344CB8AC3E}">
        <p14:creationId xmlns:p14="http://schemas.microsoft.com/office/powerpoint/2010/main" val="216848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65A4EC-C1E8-42E9-B381-218C7CCA3DA5}"/>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5543786F-1F78-46AC-B774-C934FF93FB28}"/>
              </a:ext>
            </a:extLst>
          </p:cNvPr>
          <p:cNvSpPr>
            <a:spLocks noGrp="1"/>
          </p:cNvSpPr>
          <p:nvPr>
            <p:ph type="body" sz="quarter" idx="12"/>
          </p:nvPr>
        </p:nvSpPr>
        <p:spPr/>
        <p:txBody>
          <a:bodyPr/>
          <a:lstStyle/>
          <a:p>
            <a:endParaRPr lang="en-US"/>
          </a:p>
        </p:txBody>
      </p:sp>
      <p:pic>
        <p:nvPicPr>
          <p:cNvPr id="5" name="Picture 4" descr="A person sitting on a sidewalk&#10;&#10;Description automatically generated">
            <a:extLst>
              <a:ext uri="{FF2B5EF4-FFF2-40B4-BE49-F238E27FC236}">
                <a16:creationId xmlns:a16="http://schemas.microsoft.com/office/drawing/2014/main" id="{3CCB7899-8943-4505-A014-611B0F9CCD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421" y="-520991"/>
            <a:ext cx="11068488" cy="7378992"/>
          </a:xfrm>
          <a:prstGeom prst="rect">
            <a:avLst/>
          </a:prstGeom>
        </p:spPr>
      </p:pic>
      <p:sp>
        <p:nvSpPr>
          <p:cNvPr id="6" name="TextBox 5">
            <a:extLst>
              <a:ext uri="{FF2B5EF4-FFF2-40B4-BE49-F238E27FC236}">
                <a16:creationId xmlns:a16="http://schemas.microsoft.com/office/drawing/2014/main" id="{B0BA86ED-7A87-4A01-A09F-D02455B71DD7}"/>
              </a:ext>
            </a:extLst>
          </p:cNvPr>
          <p:cNvSpPr txBox="1"/>
          <p:nvPr/>
        </p:nvSpPr>
        <p:spPr>
          <a:xfrm>
            <a:off x="1046572" y="6551285"/>
            <a:ext cx="2977869" cy="256545"/>
          </a:xfrm>
          <a:prstGeom prst="rect">
            <a:avLst/>
          </a:prstGeom>
          <a:noFill/>
        </p:spPr>
        <p:txBody>
          <a:bodyPr wrap="square" rtlCol="0">
            <a:spAutoFit/>
          </a:bodyPr>
          <a:lstStyle/>
          <a:p>
            <a:r>
              <a:rPr lang="en-US" sz="1067" dirty="0">
                <a:solidFill>
                  <a:schemeClr val="bg1"/>
                </a:solidFill>
              </a:rPr>
              <a:t>Photo courtesy: Giles </a:t>
            </a:r>
            <a:r>
              <a:rPr lang="en-US" sz="1067" dirty="0" err="1">
                <a:solidFill>
                  <a:schemeClr val="bg1"/>
                </a:solidFill>
              </a:rPr>
              <a:t>Clasen</a:t>
            </a:r>
            <a:endParaRPr lang="en-US" sz="1067" dirty="0">
              <a:solidFill>
                <a:schemeClr val="bg1"/>
              </a:solidFill>
            </a:endParaRPr>
          </a:p>
        </p:txBody>
      </p:sp>
      <p:sp>
        <p:nvSpPr>
          <p:cNvPr id="8" name="TextBox 7">
            <a:extLst>
              <a:ext uri="{FF2B5EF4-FFF2-40B4-BE49-F238E27FC236}">
                <a16:creationId xmlns:a16="http://schemas.microsoft.com/office/drawing/2014/main" id="{66A8BFD4-5E00-4F2A-B1E2-A1122009F2EC}"/>
              </a:ext>
            </a:extLst>
          </p:cNvPr>
          <p:cNvSpPr txBox="1"/>
          <p:nvPr/>
        </p:nvSpPr>
        <p:spPr>
          <a:xfrm>
            <a:off x="6722235" y="3778549"/>
            <a:ext cx="4831675" cy="2389950"/>
          </a:xfrm>
          <a:prstGeom prst="rect">
            <a:avLst/>
          </a:prstGeom>
          <a:solidFill>
            <a:schemeClr val="tx1">
              <a:alpha val="50000"/>
            </a:schemeClr>
          </a:solidFill>
        </p:spPr>
        <p:txBody>
          <a:bodyPr wrap="square" rtlCol="0">
            <a:spAutoFit/>
          </a:bodyPr>
          <a:lstStyle/>
          <a:p>
            <a:r>
              <a:rPr lang="en-US" sz="2133" dirty="0">
                <a:solidFill>
                  <a:schemeClr val="bg1"/>
                </a:solidFill>
              </a:rPr>
              <a:t>Denver Public Library, Community  Resource Program</a:t>
            </a:r>
          </a:p>
          <a:p>
            <a:endParaRPr lang="en-US" sz="2133" dirty="0">
              <a:solidFill>
                <a:schemeClr val="bg1"/>
              </a:solidFill>
            </a:endParaRPr>
          </a:p>
          <a:p>
            <a:r>
              <a:rPr lang="en-US" sz="2133" dirty="0">
                <a:solidFill>
                  <a:schemeClr val="bg1"/>
                </a:solidFill>
              </a:rPr>
              <a:t>Provides access to peer navigators to help community members by providing support and connecting them to public services</a:t>
            </a:r>
          </a:p>
        </p:txBody>
      </p:sp>
    </p:spTree>
    <p:extLst>
      <p:ext uri="{BB962C8B-B14F-4D97-AF65-F5344CB8AC3E}">
        <p14:creationId xmlns:p14="http://schemas.microsoft.com/office/powerpoint/2010/main" val="97635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45000"/>
                    </a14:imgEffect>
                    <a14:imgEffect>
                      <a14:colorTemperature colorTemp="8320"/>
                    </a14:imgEffect>
                    <a14:imgEffect>
                      <a14:saturation sat="107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739F8D-81B1-4D41-B52B-1737DEC86710}"/>
              </a:ext>
            </a:extLst>
          </p:cNvPr>
          <p:cNvSpPr>
            <a:spLocks noGrp="1"/>
          </p:cNvSpPr>
          <p:nvPr>
            <p:ph type="body" sz="quarter" idx="12"/>
          </p:nvPr>
        </p:nvSpPr>
        <p:spPr>
          <a:xfrm>
            <a:off x="996118" y="1926770"/>
            <a:ext cx="10199763" cy="2810483"/>
          </a:xfrm>
          <a:solidFill>
            <a:schemeClr val="bg2">
              <a:lumMod val="10000"/>
              <a:alpha val="70000"/>
            </a:schemeClr>
          </a:solidFill>
          <a:effectLst/>
        </p:spPr>
        <p:txBody>
          <a:bodyPr>
            <a:noAutofit/>
          </a:bodyPr>
          <a:lstStyle/>
          <a:p>
            <a:pPr marL="0" indent="0">
              <a:buNone/>
            </a:pPr>
            <a:r>
              <a:rPr lang="en-US" b="1" dirty="0">
                <a:solidFill>
                  <a:schemeClr val="bg1"/>
                </a:solidFill>
                <a:latin typeface="Arial" panose="020B0604020202020204" pitchFamily="34" charset="0"/>
                <a:cs typeface="Arial" panose="020B0604020202020204" pitchFamily="34" charset="0"/>
              </a:rPr>
              <a:t>“Millennials and the post-millennial generation are more connected than any other age group, but the rise of social media has coincided with increased levels of depression, anxiety and loneliness among young people.”</a:t>
            </a:r>
          </a:p>
          <a:p>
            <a:pPr marL="0" indent="0" algn="r">
              <a:buNone/>
            </a:pPr>
            <a:r>
              <a:rPr lang="en-US" sz="2600" b="1" dirty="0">
                <a:solidFill>
                  <a:schemeClr val="bg1"/>
                </a:solidFill>
                <a:latin typeface="Arial" panose="020B0604020202020204" pitchFamily="34" charset="0"/>
                <a:cs typeface="Arial" panose="020B0604020202020204" pitchFamily="34" charset="0"/>
              </a:rPr>
              <a:t>(Twenge 2017)</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D5713E6-0001-402C-BCC9-DF5E04A520F9}"/>
              </a:ext>
            </a:extLst>
          </p:cNvPr>
          <p:cNvSpPr/>
          <p:nvPr/>
        </p:nvSpPr>
        <p:spPr>
          <a:xfrm>
            <a:off x="-1" y="5973726"/>
            <a:ext cx="6096000" cy="246221"/>
          </a:xfrm>
          <a:prstGeom prst="rect">
            <a:avLst/>
          </a:prstGeom>
        </p:spPr>
        <p:txBody>
          <a:bodyPr>
            <a:spAutoFit/>
          </a:bodyPr>
          <a:lstStyle/>
          <a:p>
            <a:pPr lvl="0">
              <a:defRPr/>
            </a:pPr>
            <a:r>
              <a:rPr lang="en-US" sz="1000" dirty="0">
                <a:solidFill>
                  <a:schemeClr val="bg1"/>
                </a:solidFill>
                <a:latin typeface="Arial" panose="020B0604020202020204" pitchFamily="34" charset="0"/>
                <a:cs typeface="Arial" panose="020B0604020202020204" pitchFamily="34" charset="0"/>
              </a:rPr>
              <a:t>Image: </a:t>
            </a:r>
            <a:r>
              <a:rPr lang="en-US" sz="10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https://www.flickr.com/photos/dbuc/2762623821/</a:t>
            </a:r>
            <a:r>
              <a:rPr lang="en-US" sz="1000" dirty="0">
                <a:solidFill>
                  <a:schemeClr val="bg1"/>
                </a:solidFill>
                <a:latin typeface="Arial" panose="020B0604020202020204" pitchFamily="34" charset="0"/>
                <a:cs typeface="Arial" panose="020B0604020202020204" pitchFamily="34" charset="0"/>
              </a:rPr>
              <a:t> by Daniel John Buchanan / CC BY-NC-ND 2.0</a:t>
            </a:r>
          </a:p>
        </p:txBody>
      </p:sp>
    </p:spTree>
    <p:extLst>
      <p:ext uri="{BB962C8B-B14F-4D97-AF65-F5344CB8AC3E}">
        <p14:creationId xmlns:p14="http://schemas.microsoft.com/office/powerpoint/2010/main" val="3905436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54000"/>
                    </a14:imgEffect>
                    <a14:imgEffect>
                      <a14:colorTemperature colorTemp="7956"/>
                    </a14:imgEffect>
                    <a14:imgEffect>
                      <a14:saturation sat="136000"/>
                    </a14:imgEffect>
                    <a14:imgEffect>
                      <a14:brightnessContrast contrast="-21000"/>
                    </a14:imgEffect>
                  </a14:imgLayer>
                </a14:imgProps>
              </a:ext>
            </a:extLst>
          </a:blip>
          <a:srcRect/>
          <a:stretch>
            <a:fillRect t="-17000" b="-7000"/>
          </a:stretch>
        </a:blipFill>
        <a:effectLst/>
      </p:bgPr>
    </p:bg>
    <p:spTree>
      <p:nvGrpSpPr>
        <p:cNvPr id="1" name=""/>
        <p:cNvGrpSpPr/>
        <p:nvPr/>
      </p:nvGrpSpPr>
      <p:grpSpPr>
        <a:xfrm>
          <a:off x="0" y="0"/>
          <a:ext cx="0" cy="0"/>
          <a:chOff x="0" y="0"/>
          <a:chExt cx="0" cy="0"/>
        </a:xfrm>
      </p:grpSpPr>
      <p:sp>
        <p:nvSpPr>
          <p:cNvPr id="5" name="Text Placeholder 3"/>
          <p:cNvSpPr txBox="1">
            <a:spLocks/>
          </p:cNvSpPr>
          <p:nvPr/>
        </p:nvSpPr>
        <p:spPr>
          <a:xfrm>
            <a:off x="2507672" y="2876769"/>
            <a:ext cx="7473609" cy="1104461"/>
          </a:xfrm>
          <a:prstGeom prst="rect">
            <a:avLst/>
          </a:prstGeom>
          <a:solidFill>
            <a:schemeClr val="tx1">
              <a:alpha val="70000"/>
            </a:schemeClr>
          </a:solidFill>
          <a:effec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“Library is a growing organism.” </a:t>
            </a:r>
          </a:p>
          <a:p>
            <a:pPr marL="0" indent="0" algn="r">
              <a:buNone/>
            </a:pPr>
            <a:r>
              <a:rPr lang="en-US" sz="1800" b="1" dirty="0">
                <a:solidFill>
                  <a:schemeClr val="bg1"/>
                </a:solidFill>
                <a:latin typeface="Arial" panose="020B0604020202020204" pitchFamily="34" charset="0"/>
                <a:cs typeface="Arial" panose="020B0604020202020204" pitchFamily="34" charset="0"/>
              </a:rPr>
              <a:t>(Ranganathan 1931) </a:t>
            </a:r>
          </a:p>
          <a:p>
            <a:pPr marL="0" indent="0">
              <a:buNone/>
            </a:pPr>
            <a:endParaRPr lang="en-US" sz="1867" b="1"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1967A8F-4FE5-441F-BF1D-9556E7186196}"/>
              </a:ext>
            </a:extLst>
          </p:cNvPr>
          <p:cNvSpPr/>
          <p:nvPr/>
        </p:nvSpPr>
        <p:spPr>
          <a:xfrm>
            <a:off x="0" y="6015335"/>
            <a:ext cx="6096000" cy="261610"/>
          </a:xfrm>
          <a:prstGeom prst="rect">
            <a:avLst/>
          </a:prstGeom>
        </p:spPr>
        <p:txBody>
          <a:bodyPr>
            <a:spAutoFit/>
          </a:bodyPr>
          <a:lstStyle/>
          <a:p>
            <a:pPr lvl="0">
              <a:defRPr/>
            </a:pPr>
            <a:r>
              <a:rPr lang="en-US" sz="1100" dirty="0">
                <a:solidFill>
                  <a:schemeClr val="bg1"/>
                </a:solidFill>
                <a:cs typeface="Arial" panose="020B0604020202020204" pitchFamily="34" charset="0"/>
              </a:rPr>
              <a:t>Image: </a:t>
            </a:r>
            <a:r>
              <a:rPr lang="en-US" sz="1100" dirty="0">
                <a:solidFill>
                  <a:schemeClr val="bg1"/>
                </a:solidFill>
                <a:hlinkClick r:id="rId5">
                  <a:extLst>
                    <a:ext uri="{A12FA001-AC4F-418D-AE19-62706E023703}">
                      <ahyp:hlinkClr xmlns:ahyp="http://schemas.microsoft.com/office/drawing/2018/hyperlinkcolor" val="tx"/>
                    </a:ext>
                  </a:extLst>
                </a:hlinkClick>
              </a:rPr>
              <a:t>https://www.flickr.com/photos/pamontgo/15696166320/</a:t>
            </a:r>
            <a:r>
              <a:rPr lang="en-US" sz="1100" dirty="0">
                <a:solidFill>
                  <a:schemeClr val="bg1"/>
                </a:solidFill>
              </a:rPr>
              <a:t> by Andy Montgomery / CC BY-SA 2.0</a:t>
            </a:r>
          </a:p>
        </p:txBody>
      </p:sp>
    </p:spTree>
    <p:extLst>
      <p:ext uri="{BB962C8B-B14F-4D97-AF65-F5344CB8AC3E}">
        <p14:creationId xmlns:p14="http://schemas.microsoft.com/office/powerpoint/2010/main" val="1506041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141519-F8E8-4C95-8206-AFB36714C51D}"/>
              </a:ext>
            </a:extLst>
          </p:cNvPr>
          <p:cNvSpPr>
            <a:spLocks noGrp="1"/>
          </p:cNvSpPr>
          <p:nvPr>
            <p:ph type="body" sz="quarter" idx="12"/>
          </p:nvPr>
        </p:nvSpPr>
        <p:spPr>
          <a:xfrm>
            <a:off x="454382" y="1145754"/>
            <a:ext cx="11252197" cy="4702413"/>
          </a:xfrm>
        </p:spPr>
        <p:txBody>
          <a:bodyPr>
            <a:noAutofit/>
          </a:bodyPr>
          <a:lstStyle/>
          <a:p>
            <a:pPr marL="461963" indent="-461963">
              <a:buNone/>
            </a:pPr>
            <a:r>
              <a:rPr lang="en-US" sz="1600" b="1" dirty="0">
                <a:latin typeface="Arial" panose="020B0604020202020204" pitchFamily="34" charset="0"/>
                <a:cs typeface="Arial" panose="020B0604020202020204" pitchFamily="34" charset="0"/>
              </a:rPr>
              <a:t>Association of College and Research Libraries. </a:t>
            </a:r>
            <a:r>
              <a:rPr lang="en-US" sz="1600" b="1" i="1" dirty="0">
                <a:latin typeface="Arial" panose="020B0604020202020204" pitchFamily="34" charset="0"/>
                <a:cs typeface="Arial" panose="020B0604020202020204" pitchFamily="34" charset="0"/>
              </a:rPr>
              <a:t>Academic Library Impact on Student Learning and Success: Findings from Assessment in Action Team Projects. </a:t>
            </a:r>
            <a:r>
              <a:rPr lang="en-US" sz="1600" b="1" dirty="0">
                <a:latin typeface="Arial" panose="020B0604020202020204" pitchFamily="34" charset="0"/>
                <a:cs typeface="Arial" panose="020B0604020202020204" pitchFamily="34" charset="0"/>
              </a:rPr>
              <a:t>Prepared by Karen Brown with contributions by Kara J. Malenfant. Chicago: Association of College and Research Libraries, 2017.</a:t>
            </a:r>
          </a:p>
          <a:p>
            <a:pPr marL="461963" indent="-461963">
              <a:buNone/>
            </a:pPr>
            <a:r>
              <a:rPr lang="en-US" sz="1600" b="1" dirty="0">
                <a:latin typeface="Arial" panose="020B0604020202020204" pitchFamily="34" charset="0"/>
                <a:cs typeface="Arial" panose="020B0604020202020204" pitchFamily="34" charset="0"/>
              </a:rPr>
              <a:t>Barthel, Michael. “Around Half of Newspaper Readers Rely Only on Print Edition.” </a:t>
            </a:r>
            <a:r>
              <a:rPr lang="en-US" sz="1600" b="1" i="1" dirty="0">
                <a:latin typeface="Arial" panose="020B0604020202020204" pitchFamily="34" charset="0"/>
                <a:cs typeface="Arial" panose="020B0604020202020204" pitchFamily="34" charset="0"/>
              </a:rPr>
              <a:t>Pew Research Center</a:t>
            </a:r>
            <a:r>
              <a:rPr lang="en-US" sz="1600" b="1" dirty="0">
                <a:latin typeface="Arial" panose="020B0604020202020204" pitchFamily="34" charset="0"/>
                <a:cs typeface="Arial" panose="020B0604020202020204" pitchFamily="34" charset="0"/>
              </a:rPr>
              <a:t>, January 6, 2016, www.pewresearch.org/fact-tank/2016/01/06/around-half-of-newspaper-readers-rely-only-on-print-edition.</a:t>
            </a:r>
          </a:p>
          <a:p>
            <a:pPr marL="461963" indent="-461963">
              <a:buNone/>
            </a:pPr>
            <a:r>
              <a:rPr lang="en-US" sz="1600" b="1" dirty="0" err="1">
                <a:latin typeface="Arial" panose="020B0604020202020204" pitchFamily="34" charset="0"/>
                <a:cs typeface="Arial" panose="020B0604020202020204" pitchFamily="34" charset="0"/>
              </a:rPr>
              <a:t>Blankstein</a:t>
            </a:r>
            <a:r>
              <a:rPr lang="en-US" sz="1600" b="1" dirty="0">
                <a:latin typeface="Arial" panose="020B0604020202020204" pitchFamily="34" charset="0"/>
                <a:cs typeface="Arial" panose="020B0604020202020204" pitchFamily="34" charset="0"/>
              </a:rPr>
              <a:t>, Melissa, and Christine Wolff-Eisenberg. “Ithaka S R US Faculty Survey 2018.” </a:t>
            </a:r>
            <a:r>
              <a:rPr lang="en-US" sz="1600" b="1" i="1" dirty="0">
                <a:latin typeface="Arial" panose="020B0604020202020204" pitchFamily="34" charset="0"/>
                <a:cs typeface="Arial" panose="020B0604020202020204" pitchFamily="34" charset="0"/>
              </a:rPr>
              <a:t>Ithaka S+R</a:t>
            </a:r>
            <a:r>
              <a:rPr lang="en-US" sz="1600" b="1" dirty="0">
                <a:latin typeface="Arial" panose="020B0604020202020204" pitchFamily="34" charset="0"/>
                <a:cs typeface="Arial" panose="020B0604020202020204" pitchFamily="34" charset="0"/>
              </a:rPr>
              <a:t>, April 12, 2019, 4. doi:10.18665/sr.311199</a:t>
            </a:r>
          </a:p>
          <a:p>
            <a:pPr marL="461963" indent="-461963">
              <a:buNone/>
            </a:pPr>
            <a:r>
              <a:rPr lang="en-US" sz="1600" b="1" dirty="0">
                <a:latin typeface="Arial" panose="020B0604020202020204" pitchFamily="34" charset="0"/>
                <a:cs typeface="Arial" panose="020B0604020202020204" pitchFamily="34" charset="0"/>
              </a:rPr>
              <a:t>Buhler, Amy G., Tara T. Cataldo, Ixchel M. Faniel, Lynn Silipigni Connaway, Joyce K. Valenza, Randy Graff, Rachael Elrod, Samuel Putnam, Christopher Cyr, Christine Towler, Erin M. Hood, Robin Fowler, Brittany Brannon, Kailey Langer, and Shakiyl Kirlew. </a:t>
            </a:r>
            <a:r>
              <a:rPr lang="en-US" sz="1600" b="1" i="1" dirty="0">
                <a:latin typeface="Arial" panose="020B0604020202020204" pitchFamily="34" charset="0"/>
                <a:cs typeface="Arial" panose="020B0604020202020204" pitchFamily="34" charset="0"/>
              </a:rPr>
              <a:t>Researching Students’ Information Choices: Determining Identity and Judging Credibility in Digital Spaces.</a:t>
            </a:r>
            <a:r>
              <a:rPr lang="en-US" sz="1600" b="1" dirty="0">
                <a:latin typeface="Arial" panose="020B0604020202020204" pitchFamily="34" charset="0"/>
                <a:cs typeface="Arial" panose="020B0604020202020204" pitchFamily="34" charset="0"/>
              </a:rPr>
              <a:t> 2015-2018. IMLS Grant Project LG-81-15-0155. http://guides.uflib.ufl.edu/RSIC.</a:t>
            </a:r>
          </a:p>
          <a:p>
            <a:pPr marL="461963" indent="-461963">
              <a:buNone/>
            </a:pPr>
            <a:r>
              <a:rPr lang="en-US" sz="1600" b="1" dirty="0" err="1">
                <a:latin typeface="Arial" panose="020B0604020202020204" pitchFamily="34" charset="0"/>
                <a:cs typeface="Arial" panose="020B0604020202020204" pitchFamily="34" charset="0"/>
              </a:rPr>
              <a:t>Constine</a:t>
            </a:r>
            <a:r>
              <a:rPr lang="en-US" sz="1600" b="1" dirty="0">
                <a:latin typeface="Arial" panose="020B0604020202020204" pitchFamily="34" charset="0"/>
                <a:cs typeface="Arial" panose="020B0604020202020204" pitchFamily="34" charset="0"/>
              </a:rPr>
              <a:t>, Josh. “Facebook Now Has 2 Billion Monthly Users... and Responsibility.” </a:t>
            </a:r>
            <a:r>
              <a:rPr lang="en-US" sz="1600" b="1" i="1" dirty="0">
                <a:latin typeface="Arial" panose="020B0604020202020204" pitchFamily="34" charset="0"/>
                <a:cs typeface="Arial" panose="020B0604020202020204" pitchFamily="34" charset="0"/>
              </a:rPr>
              <a:t>TechCrunch, </a:t>
            </a:r>
            <a:r>
              <a:rPr lang="en-US" sz="1600" b="1" dirty="0">
                <a:latin typeface="Arial" panose="020B0604020202020204" pitchFamily="34" charset="0"/>
                <a:cs typeface="Arial" panose="020B0604020202020204" pitchFamily="34" charset="0"/>
              </a:rPr>
              <a:t>June 27, 2017. https://techcrunch.com/2017/06/27/facebook-2-billion-users/.</a:t>
            </a:r>
          </a:p>
          <a:p>
            <a:pPr marL="461963" indent="-461963">
              <a:buNone/>
            </a:pPr>
            <a:r>
              <a:rPr lang="en-US" sz="1600" b="1" dirty="0">
                <a:latin typeface="Arial" panose="020B0604020202020204" pitchFamily="34" charset="0"/>
                <a:cs typeface="Arial" panose="020B0604020202020204" pitchFamily="34" charset="0"/>
              </a:rPr>
              <a:t>Dempsey, Lorcan. “Environmental Trends and OCLC Research.” Presented at the University of Notre Dame, Notre Dame, Indiana, September 28, 2015. http://www.oclc.org/content/dam/research/presentations/dempsey/dempsey-notre-dame-oclc-research-2015.pptx.</a:t>
            </a:r>
          </a:p>
        </p:txBody>
      </p:sp>
      <p:sp>
        <p:nvSpPr>
          <p:cNvPr id="3" name="Text Placeholder 2">
            <a:extLst>
              <a:ext uri="{FF2B5EF4-FFF2-40B4-BE49-F238E27FC236}">
                <a16:creationId xmlns:a16="http://schemas.microsoft.com/office/drawing/2014/main" id="{0228491E-2F0F-45FB-96E1-BFA69854CAE5}"/>
              </a:ext>
            </a:extLst>
          </p:cNvPr>
          <p:cNvSpPr>
            <a:spLocks noGrp="1"/>
          </p:cNvSpPr>
          <p:nvPr>
            <p:ph type="body" sz="quarter" idx="13"/>
          </p:nvPr>
        </p:nvSpPr>
        <p:spPr/>
        <p:txBody>
          <a:bodyPr/>
          <a:lstStyle/>
          <a:p>
            <a:r>
              <a:rPr lang="en-US" dirty="0"/>
              <a:t>References</a:t>
            </a:r>
          </a:p>
        </p:txBody>
      </p:sp>
    </p:spTree>
    <p:extLst>
      <p:ext uri="{BB962C8B-B14F-4D97-AF65-F5344CB8AC3E}">
        <p14:creationId xmlns:p14="http://schemas.microsoft.com/office/powerpoint/2010/main" val="3068867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E8C6A2-63F3-4909-A10F-18ABAD5E3173}"/>
              </a:ext>
            </a:extLst>
          </p:cNvPr>
          <p:cNvSpPr>
            <a:spLocks noGrp="1"/>
          </p:cNvSpPr>
          <p:nvPr>
            <p:ph type="body" sz="quarter" idx="12"/>
          </p:nvPr>
        </p:nvSpPr>
        <p:spPr/>
        <p:txBody>
          <a:bodyPr>
            <a:noAutofit/>
          </a:bodyPr>
          <a:lstStyle/>
          <a:p>
            <a:pPr marL="461963" indent="-461963">
              <a:buNone/>
            </a:pPr>
            <a:r>
              <a:rPr lang="en-US" sz="1600" b="1" dirty="0">
                <a:latin typeface="Arial" panose="020B0604020202020204" pitchFamily="34" charset="0"/>
                <a:cs typeface="Arial" panose="020B0604020202020204" pitchFamily="34" charset="0"/>
              </a:rPr>
              <a:t>Gary Pattillo. “Fast Facts.” </a:t>
            </a:r>
            <a:r>
              <a:rPr lang="en-US" sz="1600" b="1" i="1" dirty="0">
                <a:latin typeface="Arial" panose="020B0604020202020204" pitchFamily="34" charset="0"/>
                <a:cs typeface="Arial" panose="020B0604020202020204" pitchFamily="34" charset="0"/>
              </a:rPr>
              <a:t>College &amp; Research Libraries News</a:t>
            </a:r>
            <a:r>
              <a:rPr lang="en-US" sz="1600" b="1" dirty="0">
                <a:latin typeface="Arial" panose="020B0604020202020204" pitchFamily="34" charset="0"/>
                <a:cs typeface="Arial" panose="020B0604020202020204" pitchFamily="34" charset="0"/>
              </a:rPr>
              <a:t> 77, no. 9 (2016): 472.</a:t>
            </a:r>
          </a:p>
          <a:p>
            <a:pPr marL="461963" indent="-461963">
              <a:buNone/>
            </a:pPr>
            <a:r>
              <a:rPr lang="en-US" sz="1600" b="1" dirty="0">
                <a:latin typeface="Arial" panose="020B0604020202020204" pitchFamily="34" charset="0"/>
                <a:cs typeface="Arial" panose="020B0604020202020204" pitchFamily="34" charset="0"/>
              </a:rPr>
              <a:t>Gary Pattillo. “Fast Facts.” </a:t>
            </a:r>
            <a:r>
              <a:rPr lang="en-US" sz="1600" b="1" i="1" dirty="0">
                <a:latin typeface="Arial" panose="020B0604020202020204" pitchFamily="34" charset="0"/>
                <a:cs typeface="Arial" panose="020B0604020202020204" pitchFamily="34" charset="0"/>
              </a:rPr>
              <a:t>College &amp; Research Libraries News</a:t>
            </a:r>
            <a:r>
              <a:rPr lang="en-US" sz="1600" b="1" dirty="0">
                <a:latin typeface="Arial" panose="020B0604020202020204" pitchFamily="34" charset="0"/>
                <a:cs typeface="Arial" panose="020B0604020202020204" pitchFamily="34" charset="0"/>
              </a:rPr>
              <a:t> 78, no. 1 (2017): 56.</a:t>
            </a:r>
          </a:p>
          <a:p>
            <a:pPr marL="461963" indent="-461963">
              <a:buNone/>
            </a:pPr>
            <a:r>
              <a:rPr lang="en-US" sz="1600" b="1" dirty="0">
                <a:latin typeface="Arial" panose="020B0604020202020204" pitchFamily="34" charset="0"/>
                <a:cs typeface="Arial" panose="020B0604020202020204" pitchFamily="34" charset="0"/>
              </a:rPr>
              <a:t>Gary Pattillo. “Fast Facts.” </a:t>
            </a:r>
            <a:r>
              <a:rPr lang="en-US" sz="1600" b="1" i="1" dirty="0">
                <a:latin typeface="Arial" panose="020B0604020202020204" pitchFamily="34" charset="0"/>
                <a:cs typeface="Arial" panose="020B0604020202020204" pitchFamily="34" charset="0"/>
              </a:rPr>
              <a:t>College &amp; Research Libraries News</a:t>
            </a:r>
            <a:r>
              <a:rPr lang="en-US" sz="1600" b="1" dirty="0">
                <a:latin typeface="Arial" panose="020B0604020202020204" pitchFamily="34" charset="0"/>
                <a:cs typeface="Arial" panose="020B0604020202020204" pitchFamily="34" charset="0"/>
              </a:rPr>
              <a:t> 79, no. 6 (2018): 340.</a:t>
            </a:r>
            <a:endParaRPr lang="en-US" sz="1200" dirty="0"/>
          </a:p>
          <a:p>
            <a:pPr marL="461963" indent="-461963">
              <a:buNone/>
            </a:pPr>
            <a:r>
              <a:rPr lang="en-US" sz="1600" b="1" dirty="0">
                <a:latin typeface="Arial" panose="020B0604020202020204" pitchFamily="34" charset="0"/>
                <a:cs typeface="Arial" panose="020B0604020202020204" pitchFamily="34" charset="0"/>
              </a:rPr>
              <a:t>Hutt, Rosamond. “A Third of UK Internet Users Have Taken a Digital Detox – Do You Need One?” </a:t>
            </a:r>
            <a:r>
              <a:rPr lang="en-US" sz="1600" b="1" i="1" dirty="0">
                <a:latin typeface="Arial" panose="020B0604020202020204" pitchFamily="34" charset="0"/>
                <a:cs typeface="Arial" panose="020B0604020202020204" pitchFamily="34" charset="0"/>
              </a:rPr>
              <a:t>World Economic Forum, </a:t>
            </a:r>
            <a:r>
              <a:rPr lang="en-US" sz="1600" b="1" dirty="0">
                <a:latin typeface="Arial" panose="020B0604020202020204" pitchFamily="34" charset="0"/>
                <a:cs typeface="Arial" panose="020B0604020202020204" pitchFamily="34" charset="0"/>
              </a:rPr>
              <a:t>August 4, 2014. https://www.weforum.org/agenda/2016/08/a-third-of-uk-internet-users-have-taken-a-digital-detox-do-you-need-one/.</a:t>
            </a:r>
          </a:p>
          <a:p>
            <a:pPr marL="461963" indent="-461963">
              <a:buNone/>
            </a:pPr>
            <a:r>
              <a:rPr lang="en-US" sz="1600" b="1" dirty="0">
                <a:latin typeface="Arial" panose="020B0604020202020204" pitchFamily="34" charset="0"/>
                <a:cs typeface="Arial" panose="020B0604020202020204" pitchFamily="34" charset="0"/>
              </a:rPr>
              <a:t>Ranganathan, S. R. </a:t>
            </a:r>
            <a:r>
              <a:rPr lang="en-US" sz="1600" b="1" i="1" dirty="0">
                <a:latin typeface="Arial" panose="020B0604020202020204" pitchFamily="34" charset="0"/>
                <a:cs typeface="Arial" panose="020B0604020202020204" pitchFamily="34" charset="0"/>
              </a:rPr>
              <a:t>The Five Laws of Library Science. </a:t>
            </a:r>
            <a:r>
              <a:rPr lang="en-US" sz="1600" b="1" dirty="0">
                <a:latin typeface="Arial" panose="020B0604020202020204" pitchFamily="34" charset="0"/>
                <a:cs typeface="Arial" panose="020B0604020202020204" pitchFamily="34" charset="0"/>
              </a:rPr>
              <a:t>London: Edward Goldston, Ltd., 1931. </a:t>
            </a:r>
          </a:p>
          <a:p>
            <a:pPr marL="461963" indent="-461963">
              <a:buNone/>
            </a:pPr>
            <a:r>
              <a:rPr lang="en-US" sz="1600" b="1" dirty="0">
                <a:latin typeface="Arial" panose="020B0604020202020204" pitchFamily="34" charset="0"/>
                <a:cs typeface="Arial" panose="020B0604020202020204" pitchFamily="34" charset="0"/>
              </a:rPr>
              <a:t>Twenge, Jean. “This Is How the Smartphone Changed an Entire Generation.” </a:t>
            </a:r>
            <a:r>
              <a:rPr lang="en-US" sz="1600" b="1" i="1" dirty="0">
                <a:latin typeface="Arial" panose="020B0604020202020204" pitchFamily="34" charset="0"/>
                <a:cs typeface="Arial" panose="020B0604020202020204" pitchFamily="34" charset="0"/>
              </a:rPr>
              <a:t>World Economic Forum, </a:t>
            </a:r>
            <a:r>
              <a:rPr lang="en-US" sz="1600" b="1" dirty="0">
                <a:latin typeface="Arial" panose="020B0604020202020204" pitchFamily="34" charset="0"/>
                <a:cs typeface="Arial" panose="020B0604020202020204" pitchFamily="34" charset="0"/>
              </a:rPr>
              <a:t>August 30, 2017. https://www.weforum.org/agenda/2017/08/how-the-smartphone-changed-an-entire-generation.</a:t>
            </a:r>
          </a:p>
          <a:p>
            <a:pPr marL="461963" indent="-461963">
              <a:buNone/>
            </a:pPr>
            <a:r>
              <a:rPr lang="en-US" sz="1600" b="1" dirty="0">
                <a:latin typeface="Arial" panose="020B0604020202020204" pitchFamily="34" charset="0"/>
                <a:cs typeface="Arial" panose="020B0604020202020204" pitchFamily="34" charset="0"/>
              </a:rPr>
              <a:t>White, David S., and Lynn Silipigni Connaway. </a:t>
            </a:r>
            <a:r>
              <a:rPr lang="en-US" sz="1600" b="1"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600" b="1" dirty="0">
                <a:latin typeface="Arial" panose="020B0604020202020204" pitchFamily="34" charset="0"/>
                <a:cs typeface="Arial" panose="020B0604020202020204" pitchFamily="34" charset="0"/>
              </a:rPr>
              <a:t> 2011-2014. Funded by JISC, OCLC, and Oxford University. http://www.oclc.org/research/activities/vandr.html.</a:t>
            </a:r>
          </a:p>
          <a:p>
            <a:pPr marL="461963" indent="-461963">
              <a:buNone/>
            </a:pPr>
            <a:r>
              <a:rPr lang="en-US" sz="1600" b="1" dirty="0">
                <a:latin typeface="Arial" panose="020B0604020202020204" pitchFamily="34" charset="0"/>
                <a:cs typeface="Arial" panose="020B0604020202020204" pitchFamily="34" charset="0"/>
              </a:rPr>
              <a:t>Zhang, </a:t>
            </a:r>
            <a:r>
              <a:rPr lang="en-US" sz="1600" b="1" dirty="0" err="1">
                <a:latin typeface="Arial" panose="020B0604020202020204" pitchFamily="34" charset="0"/>
                <a:cs typeface="Arial" panose="020B0604020202020204" pitchFamily="34" charset="0"/>
              </a:rPr>
              <a:t>Jie</a:t>
            </a:r>
            <a:r>
              <a:rPr lang="en-US" sz="1600" b="1" dirty="0">
                <a:latin typeface="Arial" panose="020B0604020202020204" pitchFamily="34" charset="0"/>
                <a:cs typeface="Arial" panose="020B0604020202020204" pitchFamily="34" charset="0"/>
              </a:rPr>
              <a:t>, and Nevin Mayer. “Proactive Chat Reference: Getting in the Users’ Space.” </a:t>
            </a:r>
            <a:r>
              <a:rPr lang="en-US" sz="1600" b="1" i="1" dirty="0">
                <a:latin typeface="Arial" panose="020B0604020202020204" pitchFamily="34" charset="0"/>
                <a:cs typeface="Arial" panose="020B0604020202020204" pitchFamily="34" charset="0"/>
              </a:rPr>
              <a:t>College &amp; Research Libraries News </a:t>
            </a:r>
            <a:r>
              <a:rPr lang="en-US" sz="1600" b="1" dirty="0">
                <a:latin typeface="Arial" panose="020B0604020202020204" pitchFamily="34" charset="0"/>
                <a:cs typeface="Arial" panose="020B0604020202020204" pitchFamily="34" charset="0"/>
              </a:rPr>
              <a:t>75, no. 4 (2014): 202-205</a:t>
            </a:r>
          </a:p>
        </p:txBody>
      </p:sp>
      <p:sp>
        <p:nvSpPr>
          <p:cNvPr id="3" name="Text Placeholder 2">
            <a:extLst>
              <a:ext uri="{FF2B5EF4-FFF2-40B4-BE49-F238E27FC236}">
                <a16:creationId xmlns:a16="http://schemas.microsoft.com/office/drawing/2014/main" id="{FF1A3CAF-32BD-41C0-805C-879A8181FBD5}"/>
              </a:ext>
            </a:extLst>
          </p:cNvPr>
          <p:cNvSpPr>
            <a:spLocks noGrp="1"/>
          </p:cNvSpPr>
          <p:nvPr>
            <p:ph type="body" sz="quarter" idx="13"/>
          </p:nvPr>
        </p:nvSpPr>
        <p:spPr/>
        <p:txBody>
          <a:bodyPr/>
          <a:lstStyle/>
          <a:p>
            <a:r>
              <a:rPr lang="en-US" dirty="0"/>
              <a:t>References</a:t>
            </a:r>
          </a:p>
        </p:txBody>
      </p:sp>
    </p:spTree>
    <p:extLst>
      <p:ext uri="{BB962C8B-B14F-4D97-AF65-F5344CB8AC3E}">
        <p14:creationId xmlns:p14="http://schemas.microsoft.com/office/powerpoint/2010/main" val="3902355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Thank You!</a:t>
            </a:r>
          </a:p>
        </p:txBody>
      </p:sp>
      <p:sp>
        <p:nvSpPr>
          <p:cNvPr id="3" name="Text Placeholder 2"/>
          <p:cNvSpPr>
            <a:spLocks noGrp="1"/>
          </p:cNvSpPr>
          <p:nvPr>
            <p:ph type="body" sz="quarter" idx="11"/>
          </p:nvPr>
        </p:nvSpPr>
        <p:spPr>
          <a:xfrm>
            <a:off x="320571" y="1804971"/>
            <a:ext cx="5200815" cy="1882384"/>
          </a:xfrm>
        </p:spPr>
        <p:txBody>
          <a:bodyPr>
            <a:noAutofit/>
          </a:bodyPr>
          <a:lstStyle/>
          <a:p>
            <a:r>
              <a:rPr lang="en-US" sz="2667" dirty="0"/>
              <a:t>Lynn Silipigni Connaway, PhD</a:t>
            </a:r>
          </a:p>
          <a:p>
            <a:r>
              <a:rPr lang="en-US" sz="2133" dirty="0"/>
              <a:t>Senior Research Scientist</a:t>
            </a:r>
          </a:p>
          <a:p>
            <a:r>
              <a:rPr lang="en-US" sz="2133" dirty="0">
                <a:hlinkClick r:id="rId3"/>
              </a:rPr>
              <a:t>connawal@oclc.org</a:t>
            </a:r>
            <a:endParaRPr lang="en-US" sz="2133" dirty="0"/>
          </a:p>
          <a:p>
            <a:r>
              <a:rPr lang="en-US" sz="2133" dirty="0"/>
              <a:t>@</a:t>
            </a:r>
            <a:r>
              <a:rPr lang="en-US" sz="2133" dirty="0" err="1"/>
              <a:t>LynnConnaway</a:t>
            </a:r>
            <a:endParaRPr lang="en-US" sz="2133" dirty="0"/>
          </a:p>
          <a:p>
            <a:endParaRPr lang="en-US" sz="2667" dirty="0"/>
          </a:p>
          <a:p>
            <a:endParaRPr lang="en-US" sz="2667" dirty="0"/>
          </a:p>
        </p:txBody>
      </p:sp>
    </p:spTree>
    <p:extLst>
      <p:ext uri="{BB962C8B-B14F-4D97-AF65-F5344CB8AC3E}">
        <p14:creationId xmlns:p14="http://schemas.microsoft.com/office/powerpoint/2010/main" val="4022912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50000"/>
                    </a14:imgEffect>
                    <a14:imgEffect>
                      <a14:colorTemperature colorTemp="9226"/>
                    </a14:imgEffect>
                    <a14:imgEffect>
                      <a14:saturation sat="122000"/>
                    </a14:imgEffect>
                    <a14:imgEffect>
                      <a14:brightnessContrast contrast="1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3"/>
          </p:nvPr>
        </p:nvSpPr>
        <p:spPr>
          <a:xfrm>
            <a:off x="0" y="287108"/>
            <a:ext cx="4583017" cy="579792"/>
          </a:xfrm>
          <a:solidFill>
            <a:schemeClr val="tx1">
              <a:alpha val="70000"/>
            </a:schemeClr>
          </a:solidFill>
          <a:effectLst/>
        </p:spPr>
        <p:txBody>
          <a:bodyPr>
            <a:noAutofit/>
          </a:bodyPr>
          <a:lstStyle/>
          <a:p>
            <a:r>
              <a:rPr lang="en-US" sz="3200" dirty="0">
                <a:solidFill>
                  <a:schemeClr val="bg1"/>
                </a:solidFill>
                <a:latin typeface="Arial" panose="020B0604020202020204" pitchFamily="34" charset="0"/>
                <a:cs typeface="Arial" panose="020B0604020202020204" pitchFamily="34" charset="0"/>
              </a:rPr>
              <a:t>Social Media Presence</a:t>
            </a:r>
          </a:p>
        </p:txBody>
      </p:sp>
      <p:sp>
        <p:nvSpPr>
          <p:cNvPr id="2" name="Rectangle 1">
            <a:extLst>
              <a:ext uri="{FF2B5EF4-FFF2-40B4-BE49-F238E27FC236}">
                <a16:creationId xmlns:a16="http://schemas.microsoft.com/office/drawing/2014/main" id="{7C60AD2E-C6E6-4C9D-B898-08BF8474E7D1}"/>
              </a:ext>
            </a:extLst>
          </p:cNvPr>
          <p:cNvSpPr/>
          <p:nvPr/>
        </p:nvSpPr>
        <p:spPr>
          <a:xfrm>
            <a:off x="5292436" y="3482891"/>
            <a:ext cx="6899564" cy="1938992"/>
          </a:xfrm>
          <a:prstGeom prst="rect">
            <a:avLst/>
          </a:prstGeom>
          <a:solidFill>
            <a:schemeClr val="tx1">
              <a:alpha val="70000"/>
            </a:schemeClr>
          </a:solidFill>
          <a:effectLst/>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“68 percent of all U.S. adults are Facebook users, while 28 percent use Instagram, 26 percent use Pinterest, 25 percent use LinkedIn and 21 percent use Twitter.”</a:t>
            </a:r>
          </a:p>
          <a:p>
            <a:pPr algn="r"/>
            <a:r>
              <a:rPr lang="en-US" sz="2000" b="1" dirty="0">
                <a:solidFill>
                  <a:schemeClr val="bg1"/>
                </a:solidFill>
                <a:latin typeface="Arial" panose="020B0604020202020204" pitchFamily="34" charset="0"/>
                <a:cs typeface="Arial" panose="020B0604020202020204" pitchFamily="34" charset="0"/>
              </a:rPr>
              <a:t>(Pattillo 2017, 56)</a:t>
            </a:r>
          </a:p>
        </p:txBody>
      </p:sp>
      <p:sp>
        <p:nvSpPr>
          <p:cNvPr id="3" name="Rectangle 2">
            <a:extLst>
              <a:ext uri="{FF2B5EF4-FFF2-40B4-BE49-F238E27FC236}">
                <a16:creationId xmlns:a16="http://schemas.microsoft.com/office/drawing/2014/main" id="{30286633-A85C-4C0A-904A-E8F8FFC944BE}"/>
              </a:ext>
            </a:extLst>
          </p:cNvPr>
          <p:cNvSpPr/>
          <p:nvPr/>
        </p:nvSpPr>
        <p:spPr>
          <a:xfrm>
            <a:off x="0" y="1566716"/>
            <a:ext cx="6899563" cy="1877437"/>
          </a:xfrm>
          <a:prstGeom prst="rect">
            <a:avLst/>
          </a:prstGeom>
          <a:solidFill>
            <a:schemeClr val="tx1">
              <a:alpha val="70000"/>
            </a:schemeClr>
          </a:solidFill>
          <a:effectLst/>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“More than half of 18- to 49-year-olds in the U.S. are either light viewers of TV or do not subscribe to TV; but over 90 percent of these people watch YouTube.”</a:t>
            </a:r>
          </a:p>
          <a:p>
            <a:pPr algn="r"/>
            <a:r>
              <a:rPr lang="en-US" sz="2000" b="1" dirty="0">
                <a:solidFill>
                  <a:schemeClr val="bg1"/>
                </a:solidFill>
                <a:latin typeface="Arial" panose="020B0604020202020204" pitchFamily="34" charset="0"/>
                <a:cs typeface="Arial" panose="020B0604020202020204" pitchFamily="34" charset="0"/>
              </a:rPr>
              <a:t>(Pattillo 2018, 340)</a:t>
            </a:r>
          </a:p>
        </p:txBody>
      </p:sp>
      <p:sp>
        <p:nvSpPr>
          <p:cNvPr id="5" name="Rectangle 4">
            <a:extLst>
              <a:ext uri="{FF2B5EF4-FFF2-40B4-BE49-F238E27FC236}">
                <a16:creationId xmlns:a16="http://schemas.microsoft.com/office/drawing/2014/main" id="{162E15C9-8403-4E23-8EDF-85D33609096E}"/>
              </a:ext>
            </a:extLst>
          </p:cNvPr>
          <p:cNvSpPr/>
          <p:nvPr/>
        </p:nvSpPr>
        <p:spPr>
          <a:xfrm>
            <a:off x="0" y="5976708"/>
            <a:ext cx="6096000" cy="246221"/>
          </a:xfrm>
          <a:prstGeom prst="rect">
            <a:avLst/>
          </a:prstGeom>
          <a:noFill/>
        </p:spPr>
        <p:txBody>
          <a:bodyPr>
            <a:spAutoFit/>
          </a:bodyPr>
          <a:lstStyle/>
          <a:p>
            <a:pPr lvl="0">
              <a:defRPr/>
            </a:pPr>
            <a:r>
              <a:rPr lang="en-US" sz="1000" dirty="0">
                <a:solidFill>
                  <a:schemeClr val="bg1"/>
                </a:solidFill>
                <a:cs typeface="Arial" panose="020B0604020202020204" pitchFamily="34" charset="0"/>
              </a:rPr>
              <a:t>Image: </a:t>
            </a:r>
            <a:r>
              <a:rPr lang="en-US" sz="10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https://www.flickr.com/photos/29574156@N04/14252326465/</a:t>
            </a:r>
            <a:r>
              <a:rPr lang="en-US" sz="1000" dirty="0">
                <a:solidFill>
                  <a:schemeClr val="bg1"/>
                </a:solidFill>
                <a:cs typeface="Arial" panose="020B0604020202020204" pitchFamily="34" charset="0"/>
              </a:rPr>
              <a:t> by Bart / CC BY-NC 2.0</a:t>
            </a:r>
          </a:p>
        </p:txBody>
      </p:sp>
    </p:spTree>
    <p:extLst>
      <p:ext uri="{BB962C8B-B14F-4D97-AF65-F5344CB8AC3E}">
        <p14:creationId xmlns:p14="http://schemas.microsoft.com/office/powerpoint/2010/main" val="1535755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57000"/>
                    </a14:imgEffect>
                    <a14:imgEffect>
                      <a14:colorTemperature colorTemp="7555"/>
                    </a14:imgEffect>
                    <a14:imgEffect>
                      <a14:saturation sat="203000"/>
                    </a14:imgEffect>
                    <a14:imgEffect>
                      <a14:brightnessContrast contrast="-12000"/>
                    </a14:imgEffect>
                  </a14:imgLayer>
                </a14:imgProps>
              </a:ext>
            </a:extLst>
          </a:blip>
          <a:srcRect/>
          <a:stretch>
            <a:fillRect t="-9000" r="-4000" b="-9000"/>
          </a:stretch>
        </a:blipFill>
        <a:effectLst/>
      </p:bgPr>
    </p:bg>
    <p:spTree>
      <p:nvGrpSpPr>
        <p:cNvPr id="1" name=""/>
        <p:cNvGrpSpPr/>
        <p:nvPr/>
      </p:nvGrpSpPr>
      <p:grpSpPr>
        <a:xfrm>
          <a:off x="0" y="0"/>
          <a:ext cx="0" cy="0"/>
          <a:chOff x="0" y="0"/>
          <a:chExt cx="0" cy="0"/>
        </a:xfrm>
      </p:grpSpPr>
      <p:sp>
        <p:nvSpPr>
          <p:cNvPr id="4" name="Text Placeholder 1"/>
          <p:cNvSpPr>
            <a:spLocks noGrp="1"/>
          </p:cNvSpPr>
          <p:nvPr>
            <p:ph type="body" sz="quarter" idx="4294967295"/>
          </p:nvPr>
        </p:nvSpPr>
        <p:spPr>
          <a:xfrm>
            <a:off x="4312357" y="432667"/>
            <a:ext cx="7879644" cy="560755"/>
          </a:xfrm>
          <a:prstGeom prst="rect">
            <a:avLst/>
          </a:prstGeom>
          <a:solidFill>
            <a:schemeClr val="tx1">
              <a:alpha val="70000"/>
            </a:schemeClr>
          </a:solidFill>
          <a:effectLst/>
        </p:spPr>
        <p:txBody>
          <a:bodyPr>
            <a:noAutofit/>
          </a:bodyPr>
          <a:lstStyle/>
          <a:p>
            <a:pPr marL="0" indent="0" algn="r">
              <a:buNone/>
            </a:pPr>
            <a:r>
              <a:rPr lang="en-US" sz="3200" b="1" dirty="0">
                <a:solidFill>
                  <a:schemeClr val="bg1"/>
                </a:solidFill>
                <a:latin typeface="Arial" panose="020B0604020202020204" pitchFamily="34" charset="0"/>
                <a:cs typeface="Arial" panose="020B0604020202020204" pitchFamily="34" charset="0"/>
              </a:rPr>
              <a:t>Centrality of Google &amp; Search  Engines </a:t>
            </a:r>
          </a:p>
        </p:txBody>
      </p:sp>
      <p:sp>
        <p:nvSpPr>
          <p:cNvPr id="5" name="Rectangle 4"/>
          <p:cNvSpPr/>
          <p:nvPr/>
        </p:nvSpPr>
        <p:spPr>
          <a:xfrm>
            <a:off x="6525491" y="2771319"/>
            <a:ext cx="5666509" cy="2862322"/>
          </a:xfrm>
          <a:prstGeom prst="rect">
            <a:avLst/>
          </a:prstGeom>
          <a:solidFill>
            <a:schemeClr val="tx1">
              <a:alpha val="70000"/>
            </a:schemeClr>
          </a:solidFill>
          <a:effectLst/>
        </p:spPr>
        <p:txBody>
          <a:bodyPr wrap="square">
            <a:spAutoFit/>
          </a:bodyPr>
          <a:lstStyle/>
          <a:p>
            <a:pPr defTabSz="1219170">
              <a:defRPr/>
            </a:pPr>
            <a:r>
              <a:rPr lang="en-US" sz="2800" b="1" dirty="0">
                <a:solidFill>
                  <a:schemeClr val="bg1"/>
                </a:solidFill>
                <a:latin typeface="Arial" panose="020B0604020202020204" pitchFamily="34" charset="0"/>
                <a:cs typeface="Arial" panose="020B0604020202020204" pitchFamily="34" charset="0"/>
              </a:rPr>
              <a:t>“I avoid using the search engines our library has purchased because they're frequently, in my experience, very clumsy and frustrating.”</a:t>
            </a:r>
          </a:p>
          <a:p>
            <a:pPr algn="r" defTabSz="1219170">
              <a:defRPr/>
            </a:pPr>
            <a:r>
              <a:rPr lang="en-US" sz="2000" b="1" dirty="0">
                <a:solidFill>
                  <a:schemeClr val="bg1"/>
                </a:solidFill>
                <a:latin typeface="Arial" panose="020B0604020202020204" pitchFamily="34" charset="0"/>
                <a:cs typeface="Arial" panose="020B0604020202020204" pitchFamily="34" charset="0"/>
              </a:rPr>
              <a:t>(</a:t>
            </a:r>
            <a:r>
              <a:rPr lang="en-US" sz="2000" b="1" i="1" dirty="0">
                <a:solidFill>
                  <a:schemeClr val="bg1"/>
                </a:solidFill>
                <a:latin typeface="Arial" panose="020B0604020202020204" pitchFamily="34" charset="0"/>
                <a:cs typeface="Arial" panose="020B0604020202020204" pitchFamily="34" charset="0"/>
              </a:rPr>
              <a:t>Digital Visitors and Residents</a:t>
            </a:r>
            <a:r>
              <a:rPr lang="en-US" sz="2000" b="1" dirty="0">
                <a:solidFill>
                  <a:schemeClr val="bg1"/>
                </a:solidFill>
                <a:latin typeface="Arial" panose="020B0604020202020204" pitchFamily="34" charset="0"/>
                <a:cs typeface="Arial" panose="020B0604020202020204" pitchFamily="34" charset="0"/>
              </a:rPr>
              <a:t>, MMF22, Age 45-54, Male, Arts and Humanities)</a:t>
            </a:r>
          </a:p>
        </p:txBody>
      </p:sp>
      <p:sp>
        <p:nvSpPr>
          <p:cNvPr id="2" name="Rectangle 1">
            <a:extLst>
              <a:ext uri="{FF2B5EF4-FFF2-40B4-BE49-F238E27FC236}">
                <a16:creationId xmlns:a16="http://schemas.microsoft.com/office/drawing/2014/main" id="{26E82B25-326D-4DA1-BA68-8D0DA18A8F01}"/>
              </a:ext>
            </a:extLst>
          </p:cNvPr>
          <p:cNvSpPr/>
          <p:nvPr/>
        </p:nvSpPr>
        <p:spPr>
          <a:xfrm>
            <a:off x="0" y="1241502"/>
            <a:ext cx="5832764" cy="4585871"/>
          </a:xfrm>
          <a:prstGeom prst="rect">
            <a:avLst/>
          </a:prstGeom>
          <a:solidFill>
            <a:schemeClr val="tx1">
              <a:alpha val="70000"/>
            </a:schemeClr>
          </a:solidFill>
          <a:effectLst/>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“I probably would have gone straight to Google Scholar, or Web of Science, or some other database… If it was a topic I was knowledgeable on I wouldn't have messed around with Google. I would have gone straight to something I could trust.”</a:t>
            </a:r>
          </a:p>
          <a:p>
            <a:pPr algn="r"/>
            <a:r>
              <a:rPr lang="en-US" sz="2000" b="1" dirty="0">
                <a:solidFill>
                  <a:schemeClr val="bg1"/>
                </a:solidFill>
                <a:latin typeface="Arial" panose="020B0604020202020204" pitchFamily="34" charset="0"/>
                <a:cs typeface="Arial" panose="020B0604020202020204" pitchFamily="34" charset="0"/>
              </a:rPr>
              <a:t>(</a:t>
            </a:r>
            <a:r>
              <a:rPr lang="en-US" sz="2000" b="1" i="1" dirty="0">
                <a:solidFill>
                  <a:schemeClr val="bg1"/>
                </a:solidFill>
                <a:latin typeface="Arial" panose="020B0604020202020204" pitchFamily="34" charset="0"/>
                <a:cs typeface="Arial" panose="020B0604020202020204" pitchFamily="34" charset="0"/>
              </a:rPr>
              <a:t>Researching Students’ Information Choices</a:t>
            </a:r>
            <a:r>
              <a:rPr lang="en-US" sz="2000" b="1" dirty="0">
                <a:solidFill>
                  <a:schemeClr val="bg1"/>
                </a:solidFill>
                <a:latin typeface="Arial" panose="020B0604020202020204" pitchFamily="34" charset="0"/>
                <a:cs typeface="Arial" panose="020B0604020202020204" pitchFamily="34" charset="0"/>
              </a:rPr>
              <a:t>, U29, N/A, Age 18, Chemical Sciences)</a:t>
            </a:r>
          </a:p>
        </p:txBody>
      </p:sp>
      <p:sp>
        <p:nvSpPr>
          <p:cNvPr id="3" name="Rectangle 2">
            <a:extLst>
              <a:ext uri="{FF2B5EF4-FFF2-40B4-BE49-F238E27FC236}">
                <a16:creationId xmlns:a16="http://schemas.microsoft.com/office/drawing/2014/main" id="{BE970035-D39C-43D8-9E57-A284229F1B21}"/>
              </a:ext>
            </a:extLst>
          </p:cNvPr>
          <p:cNvSpPr/>
          <p:nvPr/>
        </p:nvSpPr>
        <p:spPr>
          <a:xfrm>
            <a:off x="0" y="6011726"/>
            <a:ext cx="6728179" cy="246221"/>
          </a:xfrm>
          <a:prstGeom prst="rect">
            <a:avLst/>
          </a:prstGeom>
          <a:noFill/>
        </p:spPr>
        <p:txBody>
          <a:bodyPr wrap="square">
            <a:spAutoFit/>
          </a:bodyPr>
          <a:lstStyle/>
          <a:p>
            <a:pPr lvl="0" defTabSz="932871">
              <a:defRPr/>
            </a:pPr>
            <a:r>
              <a:rPr lang="en-US" sz="1000" dirty="0">
                <a:solidFill>
                  <a:schemeClr val="bg1"/>
                </a:solidFill>
                <a:cs typeface="Arial" pitchFamily="34" charset="0"/>
              </a:rPr>
              <a:t>Image: </a:t>
            </a:r>
            <a:r>
              <a:rPr lang="en-US" sz="10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https://www.flickr.com/photos/kmacelwee/23886631424/</a:t>
            </a:r>
            <a:r>
              <a:rPr lang="en-US" sz="1000" dirty="0">
                <a:solidFill>
                  <a:schemeClr val="bg1"/>
                </a:solidFill>
                <a:cs typeface="Arial" panose="020B0604020202020204" pitchFamily="34" charset="0"/>
              </a:rPr>
              <a:t> by Kent </a:t>
            </a:r>
            <a:r>
              <a:rPr lang="en-US" sz="1000" dirty="0" err="1">
                <a:solidFill>
                  <a:schemeClr val="bg1"/>
                </a:solidFill>
                <a:cs typeface="Arial" panose="020B0604020202020204" pitchFamily="34" charset="0"/>
              </a:rPr>
              <a:t>MacElwee</a:t>
            </a:r>
            <a:r>
              <a:rPr lang="en-US" sz="1000" dirty="0">
                <a:solidFill>
                  <a:schemeClr val="bg1"/>
                </a:solidFill>
                <a:cs typeface="Arial" panose="020B0604020202020204" pitchFamily="34" charset="0"/>
              </a:rPr>
              <a:t> / CC BY-NC-ND 2.0</a:t>
            </a:r>
          </a:p>
        </p:txBody>
      </p:sp>
    </p:spTree>
    <p:extLst>
      <p:ext uri="{BB962C8B-B14F-4D97-AF65-F5344CB8AC3E}">
        <p14:creationId xmlns:p14="http://schemas.microsoft.com/office/powerpoint/2010/main" val="3511025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57000"/>
                    </a14:imgEffect>
                    <a14:imgEffect>
                      <a14:colorTemperature colorTemp="8682"/>
                    </a14:imgEffect>
                    <a14:imgEffect>
                      <a14:saturation sat="144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4294967295"/>
          </p:nvPr>
        </p:nvSpPr>
        <p:spPr>
          <a:xfrm>
            <a:off x="821375" y="1998461"/>
            <a:ext cx="10317680" cy="2205404"/>
          </a:xfrm>
          <a:prstGeom prst="rect">
            <a:avLst/>
          </a:prstGeom>
          <a:solidFill>
            <a:schemeClr val="tx1">
              <a:alpha val="70000"/>
            </a:schemeClr>
          </a:solidFill>
          <a:ln>
            <a:noFill/>
          </a:ln>
          <a:effectLst/>
        </p:spPr>
        <p:txBody>
          <a:bodyPr/>
          <a:lstStyle/>
          <a:p>
            <a:pPr marL="0" indent="0">
              <a:buNone/>
            </a:pPr>
            <a:r>
              <a:rPr lang="en-US" sz="3200" b="1" dirty="0">
                <a:solidFill>
                  <a:schemeClr val="bg1"/>
                </a:solidFill>
              </a:rPr>
              <a:t>“You spend many hours, with Saint Google. We entrust ourselves to Saint Google, and that solves it for us.” </a:t>
            </a:r>
          </a:p>
          <a:p>
            <a:pPr marL="0" indent="0" algn="r">
              <a:buNone/>
            </a:pPr>
            <a:r>
              <a:rPr lang="en-US" sz="2000" b="1" dirty="0">
                <a:solidFill>
                  <a:schemeClr val="bg1"/>
                </a:solidFill>
              </a:rPr>
              <a:t>(</a:t>
            </a:r>
            <a:r>
              <a:rPr lang="en-US" sz="2000" b="1" i="1" dirty="0">
                <a:solidFill>
                  <a:schemeClr val="bg1"/>
                </a:solidFill>
              </a:rPr>
              <a:t>Digital Visitors and Residents</a:t>
            </a:r>
            <a:r>
              <a:rPr lang="en-US" sz="2000" b="1" dirty="0">
                <a:solidFill>
                  <a:schemeClr val="bg1"/>
                </a:solidFill>
              </a:rPr>
              <a:t>, UOCFI6, Male, Age 53, Arts &amp; Humanities)</a:t>
            </a:r>
            <a:endParaRPr lang="en-US" sz="2667" b="1" dirty="0">
              <a:solidFill>
                <a:schemeClr val="bg1"/>
              </a:solidFill>
            </a:endParaRPr>
          </a:p>
        </p:txBody>
      </p:sp>
      <p:sp>
        <p:nvSpPr>
          <p:cNvPr id="2" name="Rectangle 1">
            <a:extLst>
              <a:ext uri="{FF2B5EF4-FFF2-40B4-BE49-F238E27FC236}">
                <a16:creationId xmlns:a16="http://schemas.microsoft.com/office/drawing/2014/main" id="{411B33DB-89BA-44E9-B754-1C856607E40A}"/>
              </a:ext>
            </a:extLst>
          </p:cNvPr>
          <p:cNvSpPr/>
          <p:nvPr/>
        </p:nvSpPr>
        <p:spPr>
          <a:xfrm>
            <a:off x="0" y="5993718"/>
            <a:ext cx="6096000" cy="246221"/>
          </a:xfrm>
          <a:prstGeom prst="rect">
            <a:avLst/>
          </a:prstGeom>
        </p:spPr>
        <p:txBody>
          <a:bodyPr>
            <a:spAutoFit/>
          </a:bodyPr>
          <a:lstStyle/>
          <a:p>
            <a:pPr marL="0" lvl="2">
              <a:defRPr/>
            </a:pPr>
            <a:r>
              <a:rPr lang="en-US" sz="1000" u="sng" dirty="0">
                <a:solidFill>
                  <a:schemeClr val="bg1"/>
                </a:solidFill>
                <a:latin typeface="Calibri" panose="020F0502020204030204" pitchFamily="34" charset="0"/>
                <a:cs typeface="Calibri" panose="020F0502020204030204" pitchFamily="34" charset="0"/>
              </a:rPr>
              <a:t>Image: </a:t>
            </a:r>
            <a:r>
              <a:rPr lang="en-US" sz="100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https://www.flickr.com/photos/captspaulding/26494138569/</a:t>
            </a:r>
            <a:r>
              <a:rPr lang="en-US" sz="1000" dirty="0">
                <a:solidFill>
                  <a:schemeClr val="bg1"/>
                </a:solidFill>
                <a:latin typeface="Calibri" panose="020F0502020204030204" pitchFamily="34" charset="0"/>
                <a:cs typeface="Calibri" panose="020F0502020204030204" pitchFamily="34" charset="0"/>
              </a:rPr>
              <a:t> by </a:t>
            </a:r>
            <a:r>
              <a:rPr lang="en-US" sz="1000" dirty="0" err="1">
                <a:solidFill>
                  <a:schemeClr val="bg1"/>
                </a:solidFill>
                <a:latin typeface="Calibri" panose="020F0502020204030204" pitchFamily="34" charset="0"/>
                <a:cs typeface="Calibri" panose="020F0502020204030204" pitchFamily="34" charset="0"/>
              </a:rPr>
              <a:t>Capt</a:t>
            </a:r>
            <a:r>
              <a:rPr lang="en-US" sz="1000" dirty="0">
                <a:solidFill>
                  <a:schemeClr val="bg1"/>
                </a:solidFill>
                <a:latin typeface="Calibri" panose="020F0502020204030204" pitchFamily="34" charset="0"/>
                <a:cs typeface="Calibri" panose="020F0502020204030204" pitchFamily="34" charset="0"/>
              </a:rPr>
              <a:t> Spaulding / CC BY-NC-ND 2.0</a:t>
            </a:r>
          </a:p>
        </p:txBody>
      </p:sp>
    </p:spTree>
    <p:extLst>
      <p:ext uri="{BB962C8B-B14F-4D97-AF65-F5344CB8AC3E}">
        <p14:creationId xmlns:p14="http://schemas.microsoft.com/office/powerpoint/2010/main" val="3589359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57000"/>
                    </a14:imgEffect>
                    <a14:imgEffect>
                      <a14:colorTemperature colorTemp="7227"/>
                    </a14:imgEffect>
                    <a14:imgEffect>
                      <a14:saturation sat="103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1506531"/>
            <a:ext cx="7980218" cy="1317591"/>
          </a:xfrm>
          <a:solidFill>
            <a:schemeClr val="tx1">
              <a:alpha val="70000"/>
            </a:schemeClr>
          </a:solidFill>
          <a:effectLst/>
        </p:spPr>
        <p:txBody>
          <a:bodyPr/>
          <a:lstStyle/>
          <a:p>
            <a:pPr marL="0" indent="0">
              <a:buNone/>
            </a:pPr>
            <a:r>
              <a:rPr lang="en-US" sz="2800" b="1" dirty="0">
                <a:solidFill>
                  <a:schemeClr val="bg1"/>
                </a:solidFill>
              </a:rPr>
              <a:t>“Print books continue to be more popular than e-books or audio books.” </a:t>
            </a:r>
          </a:p>
          <a:p>
            <a:pPr marL="0" indent="0" algn="r">
              <a:buNone/>
            </a:pPr>
            <a:r>
              <a:rPr lang="en-US" sz="1600" b="1" dirty="0">
                <a:solidFill>
                  <a:schemeClr val="bg1"/>
                </a:solidFill>
              </a:rPr>
              <a:t>(Perrin 2016, 2)</a:t>
            </a:r>
          </a:p>
        </p:txBody>
      </p:sp>
      <p:sp>
        <p:nvSpPr>
          <p:cNvPr id="7" name="Text Placeholder 1">
            <a:extLst>
              <a:ext uri="{FF2B5EF4-FFF2-40B4-BE49-F238E27FC236}">
                <a16:creationId xmlns:a16="http://schemas.microsoft.com/office/drawing/2014/main" id="{616BAF9B-CA45-4E99-BAE9-24AC624B5311}"/>
              </a:ext>
            </a:extLst>
          </p:cNvPr>
          <p:cNvSpPr txBox="1">
            <a:spLocks/>
          </p:cNvSpPr>
          <p:nvPr/>
        </p:nvSpPr>
        <p:spPr>
          <a:xfrm>
            <a:off x="3435927" y="3429000"/>
            <a:ext cx="8756073" cy="2269743"/>
          </a:xfrm>
          <a:prstGeom prst="rect">
            <a:avLst/>
          </a:prstGeom>
          <a:solidFill>
            <a:schemeClr val="tx1">
              <a:alpha val="70000"/>
            </a:schemeClr>
          </a:solidFill>
          <a:effectLst/>
        </p:spPr>
        <p:txBody>
          <a:bodyPr vert="horz"/>
          <a:lstStyle>
            <a:lvl1pPr marL="457189" indent="-457189" algn="l" defTabSz="609585" rtl="0" eaLnBrk="1" latinLnBrk="0" hangingPunct="1">
              <a:spcBef>
                <a:spcPct val="20000"/>
              </a:spcBef>
              <a:buFont typeface="Arial"/>
              <a:buChar char="•"/>
              <a:defRPr sz="3200" kern="1200" baseline="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r>
              <a:rPr lang="en-US" sz="2400" b="1" dirty="0">
                <a:solidFill>
                  <a:schemeClr val="bg1"/>
                </a:solidFill>
              </a:rPr>
              <a:t>“…around half of newspaper readers consume newspapers only in their printed form. They are more likely to often watch local TV news than those newspaper readers who access the paper online instead of or in addition to the print edition.”  </a:t>
            </a:r>
          </a:p>
          <a:p>
            <a:pPr marL="0" indent="0" algn="r">
              <a:buFont typeface="Arial"/>
              <a:buNone/>
            </a:pPr>
            <a:r>
              <a:rPr lang="en-US" sz="1600" b="1" dirty="0">
                <a:solidFill>
                  <a:schemeClr val="bg1"/>
                </a:solidFill>
              </a:rPr>
              <a:t>(Barthel 2016)</a:t>
            </a:r>
          </a:p>
        </p:txBody>
      </p:sp>
      <p:sp>
        <p:nvSpPr>
          <p:cNvPr id="8" name="TextBox 7">
            <a:extLst>
              <a:ext uri="{FF2B5EF4-FFF2-40B4-BE49-F238E27FC236}">
                <a16:creationId xmlns:a16="http://schemas.microsoft.com/office/drawing/2014/main" id="{73B5CD35-EB35-416D-984C-3A22AA564944}"/>
              </a:ext>
            </a:extLst>
          </p:cNvPr>
          <p:cNvSpPr txBox="1"/>
          <p:nvPr/>
        </p:nvSpPr>
        <p:spPr>
          <a:xfrm>
            <a:off x="0" y="379580"/>
            <a:ext cx="4572000" cy="584775"/>
          </a:xfrm>
          <a:prstGeom prst="rect">
            <a:avLst/>
          </a:prstGeom>
          <a:solidFill>
            <a:schemeClr val="tx1">
              <a:lumMod val="95000"/>
              <a:lumOff val="5000"/>
              <a:alpha val="70000"/>
            </a:schemeClr>
          </a:solidFill>
          <a:effectLst/>
        </p:spPr>
        <p:txBody>
          <a:bodyPr wrap="square" rtlCol="0">
            <a:spAutoFit/>
          </a:bodyPr>
          <a:lstStyle/>
          <a:p>
            <a:r>
              <a:rPr lang="en-US" sz="3200" b="1" dirty="0">
                <a:solidFill>
                  <a:schemeClr val="bg1"/>
                </a:solidFill>
              </a:rPr>
              <a:t>Formats of Resources</a:t>
            </a:r>
          </a:p>
        </p:txBody>
      </p:sp>
      <p:sp>
        <p:nvSpPr>
          <p:cNvPr id="9" name="Rectangle 8">
            <a:extLst>
              <a:ext uri="{FF2B5EF4-FFF2-40B4-BE49-F238E27FC236}">
                <a16:creationId xmlns:a16="http://schemas.microsoft.com/office/drawing/2014/main" id="{AFC3754D-9611-4504-B57A-CFB672A1322C}"/>
              </a:ext>
            </a:extLst>
          </p:cNvPr>
          <p:cNvSpPr/>
          <p:nvPr/>
        </p:nvSpPr>
        <p:spPr>
          <a:xfrm>
            <a:off x="0" y="6001480"/>
            <a:ext cx="6096000" cy="246221"/>
          </a:xfrm>
          <a:prstGeom prst="rect">
            <a:avLst/>
          </a:prstGeom>
        </p:spPr>
        <p:txBody>
          <a:bodyPr>
            <a:spAutoFit/>
          </a:bodyPr>
          <a:lstStyle/>
          <a:p>
            <a:pPr lvl="0">
              <a:defRPr/>
            </a:pPr>
            <a:r>
              <a:rPr lang="en-US" sz="1000" dirty="0">
                <a:solidFill>
                  <a:schemeClr val="bg1"/>
                </a:solidFill>
                <a:latin typeface="Calibri" panose="020F0502020204030204" pitchFamily="34" charset="0"/>
                <a:cs typeface="Calibri" panose="020F0502020204030204" pitchFamily="34" charset="0"/>
              </a:rPr>
              <a:t>Image: </a:t>
            </a:r>
            <a:r>
              <a:rPr lang="en-US" sz="100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https://www.flickr.com/photos/archer10/2215901880/</a:t>
            </a:r>
            <a:r>
              <a:rPr lang="en-US" sz="1000" dirty="0">
                <a:solidFill>
                  <a:schemeClr val="bg1"/>
                </a:solidFill>
                <a:latin typeface="Calibri" panose="020F0502020204030204" pitchFamily="34" charset="0"/>
                <a:cs typeface="Calibri" panose="020F0502020204030204" pitchFamily="34" charset="0"/>
              </a:rPr>
              <a:t> by Dennis Jarvis / CC BY-SA 2.0</a:t>
            </a:r>
          </a:p>
        </p:txBody>
      </p:sp>
    </p:spTree>
    <p:extLst>
      <p:ext uri="{BB962C8B-B14F-4D97-AF65-F5344CB8AC3E}">
        <p14:creationId xmlns:p14="http://schemas.microsoft.com/office/powerpoint/2010/main" val="845990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24000"/>
                    </a14:imgEffect>
                    <a14:imgEffect>
                      <a14:colorTemperature colorTemp="8133"/>
                    </a14:imgEffect>
                    <a14:imgEffect>
                      <a14:saturation sat="166000"/>
                    </a14:imgEffect>
                    <a14:imgEffect>
                      <a14:brightnessContrast contrast="15000"/>
                    </a14:imgEffect>
                  </a14:imgLayer>
                </a14:imgProps>
              </a:ext>
            </a:extLst>
          </a:blip>
          <a:srcRect/>
          <a:stretch>
            <a:fillRect t="-25000" b="-5000"/>
          </a:stretch>
        </a:blipFill>
        <a:effectLst/>
      </p:bgPr>
    </p:bg>
    <p:spTree>
      <p:nvGrpSpPr>
        <p:cNvPr id="1" name=""/>
        <p:cNvGrpSpPr/>
        <p:nvPr/>
      </p:nvGrpSpPr>
      <p:grpSpPr>
        <a:xfrm>
          <a:off x="0" y="0"/>
          <a:ext cx="0" cy="0"/>
          <a:chOff x="0" y="0"/>
          <a:chExt cx="0" cy="0"/>
        </a:xfrm>
      </p:grpSpPr>
      <p:sp>
        <p:nvSpPr>
          <p:cNvPr id="5" name="Marcador de texto 2"/>
          <p:cNvSpPr>
            <a:spLocks noGrp="1"/>
          </p:cNvSpPr>
          <p:nvPr>
            <p:ph type="body" sz="quarter" idx="4294967295"/>
          </p:nvPr>
        </p:nvSpPr>
        <p:spPr>
          <a:xfrm>
            <a:off x="0" y="695800"/>
            <a:ext cx="5514109" cy="2194337"/>
          </a:xfrm>
          <a:prstGeom prst="rect">
            <a:avLst/>
          </a:prstGeom>
          <a:solidFill>
            <a:schemeClr val="tx1">
              <a:alpha val="70000"/>
            </a:schemeClr>
          </a:solidFill>
          <a:ln>
            <a:noFill/>
          </a:ln>
          <a:effectLst/>
        </p:spPr>
        <p:txBody>
          <a:bodyPr>
            <a:noAutofit/>
          </a:bodyPr>
          <a:lstStyle/>
          <a:p>
            <a:pPr marL="0" indent="0">
              <a:buNone/>
            </a:pPr>
            <a:r>
              <a:rPr lang="en-US" b="1" dirty="0">
                <a:solidFill>
                  <a:schemeClr val="bg1"/>
                </a:solidFill>
                <a:latin typeface="Arial" panose="020B0604020202020204" pitchFamily="34" charset="0"/>
                <a:cs typeface="Arial" panose="020B0604020202020204" pitchFamily="34" charset="0"/>
              </a:rPr>
              <a:t>“Oh, this is a book, so I can't get this unless it's in a library. So I can't use that.”</a:t>
            </a:r>
          </a:p>
          <a:p>
            <a:pPr marL="0" indent="0" algn="r">
              <a:buNone/>
            </a:pPr>
            <a:r>
              <a:rPr lang="en-US" sz="2000" b="1" dirty="0">
                <a:solidFill>
                  <a:schemeClr val="bg1"/>
                </a:solidFill>
                <a:latin typeface="Arial" panose="020B0604020202020204" pitchFamily="34" charset="0"/>
                <a:cs typeface="Arial" panose="020B0604020202020204" pitchFamily="34" charset="0"/>
              </a:rPr>
              <a:t>(</a:t>
            </a:r>
            <a:r>
              <a:rPr lang="en-US" sz="2000" b="1" i="1" dirty="0">
                <a:solidFill>
                  <a:schemeClr val="bg1"/>
                </a:solidFill>
                <a:latin typeface="Arial" panose="020B0604020202020204" pitchFamily="34" charset="0"/>
                <a:cs typeface="Arial" panose="020B0604020202020204" pitchFamily="34" charset="0"/>
              </a:rPr>
              <a:t>Researching Students’ Information Choices</a:t>
            </a:r>
            <a:r>
              <a:rPr lang="en-US" sz="2000" b="1" dirty="0">
                <a:solidFill>
                  <a:schemeClr val="bg1"/>
                </a:solidFill>
                <a:latin typeface="Arial" panose="020B0604020202020204" pitchFamily="34" charset="0"/>
                <a:cs typeface="Arial" panose="020B0604020202020204" pitchFamily="34" charset="0"/>
              </a:rPr>
              <a:t>, H12, Female, Age 15, High School Student)</a:t>
            </a:r>
          </a:p>
          <a:p>
            <a:pPr marL="0" indent="0">
              <a:buNone/>
            </a:pPr>
            <a:endParaRPr lang="en-US" sz="2400" b="1" dirty="0">
              <a:solidFill>
                <a:schemeClr val="bg1"/>
              </a:solidFill>
              <a:latin typeface="Arial" panose="020B0604020202020204" pitchFamily="34" charset="0"/>
              <a:cs typeface="Arial" panose="020B0604020202020204" pitchFamily="34" charset="0"/>
            </a:endParaRPr>
          </a:p>
          <a:p>
            <a:pPr marL="0" indent="0">
              <a:buNone/>
            </a:pPr>
            <a:endParaRPr lang="es-ES" sz="1200" b="1"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8896303-D362-4FE9-B4D0-96871BED2ADE}"/>
              </a:ext>
            </a:extLst>
          </p:cNvPr>
          <p:cNvSpPr/>
          <p:nvPr/>
        </p:nvSpPr>
        <p:spPr>
          <a:xfrm>
            <a:off x="5181600" y="3417893"/>
            <a:ext cx="7010400" cy="2431435"/>
          </a:xfrm>
          <a:prstGeom prst="rect">
            <a:avLst/>
          </a:prstGeom>
          <a:solidFill>
            <a:schemeClr val="tx1">
              <a:alpha val="70000"/>
            </a:schemeClr>
          </a:solidFill>
          <a:effectLst/>
        </p:spPr>
        <p:txBody>
          <a:bodyPr wrap="square">
            <a:spAutoFit/>
          </a:bodyPr>
          <a:lstStyle/>
          <a:p>
            <a:pPr lvl="0"/>
            <a:r>
              <a:rPr lang="en-US" sz="2800" b="1" dirty="0">
                <a:solidFill>
                  <a:prstClr val="white"/>
                </a:solidFill>
                <a:latin typeface="Arial" panose="020B0604020202020204" pitchFamily="34" charset="0"/>
                <a:cs typeface="Arial" panose="020B0604020202020204" pitchFamily="34" charset="0"/>
              </a:rPr>
              <a:t>“I didn't look at this probably because I just noticed that it said Google Books. Just wasn't interested in using an entire book or going through an entire book.”</a:t>
            </a:r>
          </a:p>
          <a:p>
            <a:pPr lvl="0" algn="r"/>
            <a:r>
              <a:rPr lang="en-US" sz="2000" b="1" dirty="0">
                <a:solidFill>
                  <a:prstClr val="white"/>
                </a:solidFill>
                <a:latin typeface="Arial" panose="020B0604020202020204" pitchFamily="34" charset="0"/>
                <a:cs typeface="Arial" panose="020B0604020202020204" pitchFamily="34" charset="0"/>
              </a:rPr>
              <a:t>(</a:t>
            </a:r>
            <a:r>
              <a:rPr lang="en-US" sz="2000" b="1" i="1" dirty="0">
                <a:solidFill>
                  <a:schemeClr val="bg1"/>
                </a:solidFill>
                <a:latin typeface="Arial" panose="020B0604020202020204" pitchFamily="34" charset="0"/>
                <a:cs typeface="Arial" panose="020B0604020202020204" pitchFamily="34" charset="0"/>
              </a:rPr>
              <a:t>Researching Students’ Information Choices</a:t>
            </a:r>
            <a:r>
              <a:rPr lang="en-US" sz="2000" b="1" dirty="0">
                <a:solidFill>
                  <a:schemeClr val="bg1"/>
                </a:solidFill>
                <a:latin typeface="Arial" panose="020B0604020202020204" pitchFamily="34" charset="0"/>
                <a:cs typeface="Arial" panose="020B0604020202020204" pitchFamily="34" charset="0"/>
              </a:rPr>
              <a:t>,</a:t>
            </a:r>
            <a:r>
              <a:rPr lang="en-US" sz="2000" b="1" dirty="0">
                <a:solidFill>
                  <a:prstClr val="white"/>
                </a:solidFill>
                <a:latin typeface="Arial" panose="020B0604020202020204" pitchFamily="34" charset="0"/>
                <a:cs typeface="Arial" panose="020B0604020202020204" pitchFamily="34" charset="0"/>
              </a:rPr>
              <a:t> G04 Female, Age 22, Physical Sciences)</a:t>
            </a:r>
          </a:p>
        </p:txBody>
      </p:sp>
      <p:sp>
        <p:nvSpPr>
          <p:cNvPr id="6" name="Rectangle 5">
            <a:extLst>
              <a:ext uri="{FF2B5EF4-FFF2-40B4-BE49-F238E27FC236}">
                <a16:creationId xmlns:a16="http://schemas.microsoft.com/office/drawing/2014/main" id="{72D2872F-B02A-4BC5-A260-660D98DB4458}"/>
              </a:ext>
            </a:extLst>
          </p:cNvPr>
          <p:cNvSpPr/>
          <p:nvPr/>
        </p:nvSpPr>
        <p:spPr>
          <a:xfrm>
            <a:off x="0" y="6002283"/>
            <a:ext cx="6096000" cy="246221"/>
          </a:xfrm>
          <a:prstGeom prst="rect">
            <a:avLst/>
          </a:prstGeom>
          <a:noFill/>
        </p:spPr>
        <p:txBody>
          <a:bodyPr>
            <a:spAutoFit/>
          </a:bodyPr>
          <a:lstStyle/>
          <a:p>
            <a:r>
              <a:rPr lang="es-ES" sz="1000" dirty="0">
                <a:solidFill>
                  <a:schemeClr val="bg1"/>
                </a:solidFill>
                <a:cs typeface="Arial" panose="020B0604020202020204" pitchFamily="34" charset="0"/>
              </a:rPr>
              <a:t>Image: </a:t>
            </a:r>
            <a:r>
              <a:rPr lang="en-US" sz="1000" dirty="0">
                <a:solidFill>
                  <a:schemeClr val="bg1"/>
                </a:solidFill>
                <a:hlinkClick r:id="rId5">
                  <a:extLst>
                    <a:ext uri="{A12FA001-AC4F-418D-AE19-62706E023703}">
                      <ahyp:hlinkClr xmlns:ahyp="http://schemas.microsoft.com/office/drawing/2018/hyperlinkcolor" val="tx"/>
                    </a:ext>
                  </a:extLst>
                </a:hlinkClick>
              </a:rPr>
              <a:t>https://www.flickr.com/photos/berylm/6656243821/</a:t>
            </a:r>
            <a:r>
              <a:rPr lang="en-US" sz="1000" dirty="0">
                <a:solidFill>
                  <a:schemeClr val="bg1"/>
                </a:solidFill>
              </a:rPr>
              <a:t> by Beryl McMillan</a:t>
            </a:r>
            <a:endParaRPr lang="es-ES" sz="1000" dirty="0">
              <a:solidFill>
                <a:schemeClr val="bg1"/>
              </a:solidFill>
              <a:cs typeface="Arial" panose="020B0604020202020204" pitchFamily="34" charset="0"/>
            </a:endParaRPr>
          </a:p>
        </p:txBody>
      </p:sp>
    </p:spTree>
    <p:extLst>
      <p:ext uri="{BB962C8B-B14F-4D97-AF65-F5344CB8AC3E}">
        <p14:creationId xmlns:p14="http://schemas.microsoft.com/office/powerpoint/2010/main" val="13131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8527</TotalTime>
  <Words>7310</Words>
  <Application>Microsoft Office PowerPoint</Application>
  <PresentationFormat>Widescreen</PresentationFormat>
  <Paragraphs>469</Paragraphs>
  <Slides>43</Slides>
  <Notes>43</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43</vt:i4>
      </vt:variant>
    </vt:vector>
  </HeadingPairs>
  <TitlesOfParts>
    <vt:vector size="49" baseType="lpstr">
      <vt:lpstr>Arial</vt:lpstr>
      <vt:lpstr>Calibri</vt:lpstr>
      <vt:lpstr>Calibri Light</vt:lpstr>
      <vt:lpstr>Office Theme</vt:lpstr>
      <vt:lpstr>Nonconfidential</vt:lpstr>
      <vt:lpstr>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Learning Black Market/ Wikipedia Shaming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 [library tour] wasn't what do you do when you need to make a literature review…” </dc:title>
  <dc:creator>connawal@oclc.org</dc:creator>
  <cp:lastModifiedBy>Schadt,Erin</cp:lastModifiedBy>
  <cp:revision>124</cp:revision>
  <dcterms:created xsi:type="dcterms:W3CDTF">2019-06-27T19:34:21Z</dcterms:created>
  <dcterms:modified xsi:type="dcterms:W3CDTF">2019-11-19T22:14:24Z</dcterms:modified>
</cp:coreProperties>
</file>