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5"/>
  </p:sldMasterIdLst>
  <p:notesMasterIdLst>
    <p:notesMasterId r:id="rId62"/>
  </p:notesMasterIdLst>
  <p:sldIdLst>
    <p:sldId id="256" r:id="rId6"/>
    <p:sldId id="257" r:id="rId7"/>
    <p:sldId id="306" r:id="rId8"/>
    <p:sldId id="264" r:id="rId9"/>
    <p:sldId id="266" r:id="rId10"/>
    <p:sldId id="265" r:id="rId11"/>
    <p:sldId id="267" r:id="rId12"/>
    <p:sldId id="269" r:id="rId13"/>
    <p:sldId id="270" r:id="rId14"/>
    <p:sldId id="260" r:id="rId15"/>
    <p:sldId id="275" r:id="rId16"/>
    <p:sldId id="276" r:id="rId17"/>
    <p:sldId id="304" r:id="rId18"/>
    <p:sldId id="285" r:id="rId19"/>
    <p:sldId id="283" r:id="rId20"/>
    <p:sldId id="286" r:id="rId21"/>
    <p:sldId id="261" r:id="rId22"/>
    <p:sldId id="271" r:id="rId23"/>
    <p:sldId id="277" r:id="rId24"/>
    <p:sldId id="282" r:id="rId25"/>
    <p:sldId id="280" r:id="rId26"/>
    <p:sldId id="318" r:id="rId27"/>
    <p:sldId id="295" r:id="rId28"/>
    <p:sldId id="307" r:id="rId29"/>
    <p:sldId id="259" r:id="rId30"/>
    <p:sldId id="302" r:id="rId31"/>
    <p:sldId id="258" r:id="rId32"/>
    <p:sldId id="262" r:id="rId33"/>
    <p:sldId id="263" r:id="rId34"/>
    <p:sldId id="299" r:id="rId35"/>
    <p:sldId id="297" r:id="rId36"/>
    <p:sldId id="281" r:id="rId37"/>
    <p:sldId id="298" r:id="rId38"/>
    <p:sldId id="301" r:id="rId39"/>
    <p:sldId id="300" r:id="rId40"/>
    <p:sldId id="305" r:id="rId41"/>
    <p:sldId id="313" r:id="rId42"/>
    <p:sldId id="319" r:id="rId43"/>
    <p:sldId id="309" r:id="rId44"/>
    <p:sldId id="310" r:id="rId45"/>
    <p:sldId id="311" r:id="rId46"/>
    <p:sldId id="273" r:id="rId47"/>
    <p:sldId id="312" r:id="rId48"/>
    <p:sldId id="321" r:id="rId49"/>
    <p:sldId id="320" r:id="rId50"/>
    <p:sldId id="274" r:id="rId51"/>
    <p:sldId id="287" r:id="rId52"/>
    <p:sldId id="314" r:id="rId53"/>
    <p:sldId id="293" r:id="rId54"/>
    <p:sldId id="315" r:id="rId55"/>
    <p:sldId id="291" r:id="rId56"/>
    <p:sldId id="322" r:id="rId57"/>
    <p:sldId id="316" r:id="rId58"/>
    <p:sldId id="317" r:id="rId59"/>
    <p:sldId id="323" r:id="rId60"/>
    <p:sldId id="324"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022"/>
    <a:srgbClr val="ACAC0F"/>
    <a:srgbClr val="F0A22E"/>
    <a:srgbClr val="F4BB68"/>
    <a:srgbClr val="F8D5A2"/>
    <a:srgbClr val="FF5C39"/>
    <a:srgbClr val="565B5F"/>
    <a:srgbClr val="575B5F"/>
    <a:srgbClr val="D0CC12"/>
    <a:srgbClr val="484C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36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D96260-2B2D-4161-99CC-B4AC8B3B682C}" type="datetimeFigureOut">
              <a:rPr lang="en-US" smtClean="0"/>
              <a:t>8/27/2019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B6ABD-D855-46F2-BF56-A7E9F676CD32}" type="slidenum">
              <a:rPr lang="en-US" smtClean="0"/>
              <a:t>‹#›</a:t>
            </a:fld>
            <a:endParaRPr lang="en-US"/>
          </a:p>
        </p:txBody>
      </p:sp>
    </p:spTree>
    <p:extLst>
      <p:ext uri="{BB962C8B-B14F-4D97-AF65-F5344CB8AC3E}">
        <p14:creationId xmlns:p14="http://schemas.microsoft.com/office/powerpoint/2010/main" val="4048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ambdasolutions.net/blog/science-of-elearning-understanding-how-learners-engage-with-cont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drawtoast.com/gallery.html#.XUSkhHtlA2w"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learning.com/assets/images/blog/2015/Is-elearning-environmentally-friendly-infographic.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2</a:t>
            </a:fld>
            <a:endParaRPr lang="en-US"/>
          </a:p>
        </p:txBody>
      </p:sp>
    </p:spTree>
    <p:extLst>
      <p:ext uri="{BB962C8B-B14F-4D97-AF65-F5344CB8AC3E}">
        <p14:creationId xmlns:p14="http://schemas.microsoft.com/office/powerpoint/2010/main" val="2921855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latin typeface="+mn-lt"/>
                <a:ea typeface="+mn-ea"/>
                <a:cs typeface="+mn-cs"/>
              </a:rPr>
              <a:t>Adult learners:</a:t>
            </a:r>
          </a:p>
          <a:p>
            <a:pPr marL="171450" lvl="0" indent="-171450">
              <a:buFont typeface="Wingdings" panose="05000000000000000000" pitchFamily="2" charset="2"/>
              <a:buChar char="§"/>
            </a:pPr>
            <a:r>
              <a:rPr lang="en-US" sz="1200" kern="1200">
                <a:solidFill>
                  <a:schemeClr val="tx1"/>
                </a:solidFill>
                <a:latin typeface="+mn-lt"/>
                <a:ea typeface="+mn-ea"/>
                <a:cs typeface="+mn-cs"/>
              </a:rPr>
              <a:t>Self-directed: adults are accustomed to moving through the world with some level of autonomy; they appreciate opportunities to explore.</a:t>
            </a:r>
          </a:p>
          <a:p>
            <a:pPr marL="628650" lvl="1" indent="-171450">
              <a:buFont typeface="Wingdings" panose="05000000000000000000" pitchFamily="2" charset="2"/>
              <a:buChar char="§"/>
            </a:pPr>
            <a:r>
              <a:rPr lang="en-US" sz="1200" kern="1200">
                <a:solidFill>
                  <a:schemeClr val="tx1"/>
                </a:solidFill>
                <a:latin typeface="+mn-lt"/>
                <a:ea typeface="+mn-ea"/>
                <a:cs typeface="+mn-cs"/>
              </a:rPr>
              <a:t>Daniel Pink: Drive –autonomy is one of 3 primary motivators</a:t>
            </a:r>
          </a:p>
          <a:p>
            <a:pPr marL="171450" lvl="0" indent="-171450">
              <a:buFont typeface="Wingdings" panose="05000000000000000000" pitchFamily="2" charset="2"/>
              <a:buChar char="§"/>
            </a:pPr>
            <a:r>
              <a:rPr lang="en-US" sz="1200" kern="1200">
                <a:solidFill>
                  <a:schemeClr val="tx1"/>
                </a:solidFill>
                <a:latin typeface="+mn-lt"/>
                <a:ea typeface="+mn-ea"/>
                <a:cs typeface="+mn-cs"/>
              </a:rPr>
              <a:t>Past experience: adults bring a rich array of past experiences to any new situation; the brain learns most powerfully when it can connect new information and concepts to that which is already known and understood.</a:t>
            </a:r>
          </a:p>
          <a:p>
            <a:pPr marL="171450" lvl="0" indent="-171450">
              <a:buFont typeface="Wingdings" panose="05000000000000000000" pitchFamily="2" charset="2"/>
              <a:buChar char="§"/>
            </a:pPr>
            <a:r>
              <a:rPr lang="en-US" sz="1200" kern="1200">
                <a:solidFill>
                  <a:schemeClr val="tx1"/>
                </a:solidFill>
                <a:latin typeface="+mn-lt"/>
                <a:ea typeface="+mn-ea"/>
                <a:cs typeface="+mn-cs"/>
              </a:rPr>
              <a:t>Relevance: adults need to know why the new information is relevant; how it will make their lives and work better.</a:t>
            </a:r>
          </a:p>
          <a:p>
            <a:pPr marL="171450" lvl="0" indent="-171450">
              <a:buFont typeface="Wingdings" panose="05000000000000000000" pitchFamily="2" charset="2"/>
              <a:buChar char="§"/>
            </a:pPr>
            <a:r>
              <a:rPr lang="en-US" sz="1200" kern="1200">
                <a:solidFill>
                  <a:schemeClr val="tx1"/>
                </a:solidFill>
                <a:latin typeface="+mn-lt"/>
                <a:ea typeface="+mn-ea"/>
                <a:cs typeface="+mn-cs"/>
              </a:rPr>
              <a:t>Task-oriented: everyone—not just adults—learns by doing. Being able to practice or apply new information, including making mistakes, is the most effective way to solidify the learning.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latin typeface="+mn-lt"/>
                <a:ea typeface="+mn-ea"/>
                <a:cs typeface="+mn-cs"/>
              </a:rPr>
              <a:t>Immediate application: especially in workplace learning, adult learners want to be able to apply new knowledge immediately for problem-solving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t>
            </a:r>
            <a:r>
              <a:rPr lang="en-US" sz="1200" i="1" kern="1200">
                <a:solidFill>
                  <a:schemeClr val="tx1"/>
                </a:solidFill>
                <a:effectLst/>
                <a:latin typeface="+mn-lt"/>
                <a:ea typeface="+mn-ea"/>
                <a:cs typeface="+mn-cs"/>
              </a:rPr>
              <a:t>activity</a:t>
            </a:r>
            <a:r>
              <a:rPr lang="en-US" sz="1200" kern="1200">
                <a:solidFill>
                  <a:schemeClr val="tx1"/>
                </a:solidFill>
                <a:effectLst/>
                <a:latin typeface="+mn-lt"/>
                <a:ea typeface="+mn-ea"/>
                <a:cs typeface="+mn-cs"/>
              </a:rPr>
              <a:t>: ask: for f2f, how do you design for adult learner?;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write on FLIP CHART;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***ask which of these could you do in self-paced?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endParaRPr>
          </a:p>
          <a:p>
            <a:pPr lvl="0"/>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AD1B6ABD-D855-46F2-BF56-A7E9F676CD32}" type="slidenum">
              <a:rPr lang="en-US" smtClean="0"/>
              <a:t>12</a:t>
            </a:fld>
            <a:endParaRPr lang="en-US"/>
          </a:p>
        </p:txBody>
      </p:sp>
    </p:spTree>
    <p:extLst>
      <p:ext uri="{BB962C8B-B14F-4D97-AF65-F5344CB8AC3E}">
        <p14:creationId xmlns:p14="http://schemas.microsoft.com/office/powerpoint/2010/main" val="2331266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Familiar learning styles: visual, auditory, kinesthetic</a:t>
            </a:r>
          </a:p>
          <a:p>
            <a:endParaRPr lang="en-US"/>
          </a:p>
          <a:p>
            <a:r>
              <a:rPr lang="en-US"/>
              <a:t>A different angle:</a:t>
            </a:r>
          </a:p>
          <a:p>
            <a:pPr marL="171450" lvl="0" indent="-171450">
              <a:buFont typeface="Wingdings" panose="05000000000000000000" pitchFamily="2" charset="2"/>
              <a:buChar char="§"/>
            </a:pPr>
            <a:r>
              <a:rPr lang="en-US" sz="1200" b="1" kern="1200">
                <a:solidFill>
                  <a:schemeClr val="tx1"/>
                </a:solidFill>
                <a:effectLst/>
                <a:latin typeface="+mn-lt"/>
                <a:ea typeface="+mn-ea"/>
                <a:cs typeface="+mn-cs"/>
              </a:rPr>
              <a:t>Active and reflective learners</a:t>
            </a:r>
            <a:r>
              <a:rPr lang="en-US" sz="1200" kern="1200">
                <a:solidFill>
                  <a:schemeClr val="tx1"/>
                </a:solidFill>
                <a:effectLst/>
                <a:latin typeface="+mn-lt"/>
                <a:ea typeface="+mn-ea"/>
                <a:cs typeface="+mn-cs"/>
              </a:rPr>
              <a:t>. Active learners thrive in a situation with hands-on activities, while reflective learners need time to process new information on their own.</a:t>
            </a:r>
          </a:p>
          <a:p>
            <a:pPr marL="171450" lvl="0" indent="-171450">
              <a:buFont typeface="Wingdings" panose="05000000000000000000" pitchFamily="2" charset="2"/>
              <a:buChar char="§"/>
            </a:pPr>
            <a:r>
              <a:rPr lang="en-US" sz="1200" b="1" kern="1200">
                <a:solidFill>
                  <a:schemeClr val="tx1"/>
                </a:solidFill>
                <a:effectLst/>
                <a:latin typeface="+mn-lt"/>
                <a:ea typeface="+mn-ea"/>
                <a:cs typeface="+mn-cs"/>
              </a:rPr>
              <a:t>Sensitive and intuitive learners</a:t>
            </a:r>
            <a:r>
              <a:rPr lang="en-US" sz="1200" kern="1200">
                <a:solidFill>
                  <a:schemeClr val="tx1"/>
                </a:solidFill>
                <a:effectLst/>
                <a:latin typeface="+mn-lt"/>
                <a:ea typeface="+mn-ea"/>
                <a:cs typeface="+mn-cs"/>
              </a:rPr>
              <a:t>. Sensitive learners tend to be more interested in facts, while intuitive learners typically show interest in abstract concepts and need to find connections between concepts.</a:t>
            </a:r>
          </a:p>
          <a:p>
            <a:pPr marL="171450" lvl="0" indent="-171450">
              <a:buFont typeface="Wingdings" panose="05000000000000000000" pitchFamily="2" charset="2"/>
              <a:buChar char="§"/>
            </a:pPr>
            <a:r>
              <a:rPr lang="en-US" sz="1200" b="1" kern="1200">
                <a:solidFill>
                  <a:schemeClr val="tx1"/>
                </a:solidFill>
                <a:effectLst/>
                <a:latin typeface="+mn-lt"/>
                <a:ea typeface="+mn-ea"/>
                <a:cs typeface="+mn-cs"/>
              </a:rPr>
              <a:t>Visual and verbal learners</a:t>
            </a:r>
            <a:r>
              <a:rPr lang="en-US" sz="1200" kern="1200">
                <a:solidFill>
                  <a:schemeClr val="tx1"/>
                </a:solidFill>
                <a:effectLst/>
                <a:latin typeface="+mn-lt"/>
                <a:ea typeface="+mn-ea"/>
                <a:cs typeface="+mn-cs"/>
              </a:rPr>
              <a:t>. While a visual learner will prefer to engage with videos, images or charts, a verbal learner will retain information if they rephrase it in their own words.</a:t>
            </a:r>
          </a:p>
          <a:p>
            <a:pPr marL="171450" lvl="0" indent="-171450">
              <a:buFont typeface="Wingdings" panose="05000000000000000000" pitchFamily="2" charset="2"/>
              <a:buChar char="§"/>
            </a:pPr>
            <a:r>
              <a:rPr lang="en-US" sz="1200" b="1" kern="1200">
                <a:solidFill>
                  <a:schemeClr val="tx1"/>
                </a:solidFill>
                <a:effectLst/>
                <a:latin typeface="+mn-lt"/>
                <a:ea typeface="+mn-ea"/>
                <a:cs typeface="+mn-cs"/>
              </a:rPr>
              <a:t>Sequential and global learners</a:t>
            </a:r>
            <a:r>
              <a:rPr lang="en-US" sz="1200" kern="1200">
                <a:solidFill>
                  <a:schemeClr val="tx1"/>
                </a:solidFill>
                <a:effectLst/>
                <a:latin typeface="+mn-lt"/>
                <a:ea typeface="+mn-ea"/>
                <a:cs typeface="+mn-cs"/>
              </a:rPr>
              <a:t>. Sequential learners retain information more effectively when linear storytelling is used. On the other hand, global learners need to see the big picture first and can then learn about the details.</a:t>
            </a:r>
            <a:endParaRPr lang="en-US"/>
          </a:p>
          <a:p>
            <a:endParaRPr lang="en-US"/>
          </a:p>
          <a:p>
            <a:r>
              <a:rPr lang="en-US"/>
              <a:t>Not entirely either/or –not trying to put people into categories; more about considering a variety of ways that people learn</a:t>
            </a:r>
          </a:p>
          <a:p>
            <a:endParaRPr lang="en-US"/>
          </a:p>
          <a:p>
            <a:r>
              <a:rPr lang="en-US"/>
              <a:t>Source: </a:t>
            </a:r>
            <a:r>
              <a:rPr lang="en-US" sz="1200" kern="1200">
                <a:solidFill>
                  <a:schemeClr val="tx1"/>
                </a:solidFill>
                <a:effectLst/>
                <a:latin typeface="+mn-lt"/>
                <a:ea typeface="+mn-ea"/>
                <a:cs typeface="+mn-cs"/>
              </a:rPr>
              <a:t>Understanding Learning Styles: </a:t>
            </a:r>
            <a:r>
              <a:rPr lang="en-US" sz="1200" u="sng" kern="1200">
                <a:solidFill>
                  <a:schemeClr val="tx1"/>
                </a:solidFill>
                <a:effectLst/>
                <a:latin typeface="+mn-lt"/>
                <a:ea typeface="+mn-ea"/>
                <a:cs typeface="+mn-cs"/>
                <a:hlinkClick r:id="rId3"/>
              </a:rPr>
              <a:t>https://www.lambdasolutions.net/blog/science-of-elearning-understanding-how-learners-engage-with-content#</a:t>
            </a:r>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13</a:t>
            </a:fld>
            <a:endParaRPr lang="en-US"/>
          </a:p>
        </p:txBody>
      </p:sp>
    </p:spTree>
    <p:extLst>
      <p:ext uri="{BB962C8B-B14F-4D97-AF65-F5344CB8AC3E}">
        <p14:creationId xmlns:p14="http://schemas.microsoft.com/office/powerpoint/2010/main" val="3500583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idea of user-centered design</a:t>
            </a:r>
          </a:p>
          <a:p>
            <a:r>
              <a:rPr lang="en-US"/>
              <a:t>Empathy involves more than just analyzing an audience or users, assessing their learning needs</a:t>
            </a:r>
          </a:p>
          <a:p>
            <a:pPr marL="171450" indent="-171450">
              <a:buFont typeface="Wingdings" panose="05000000000000000000" pitchFamily="2" charset="2"/>
              <a:buChar char="§"/>
            </a:pPr>
            <a:r>
              <a:rPr lang="en-US"/>
              <a:t>You are attempting to understand what it is like to be in their job and to have their challenges.</a:t>
            </a:r>
          </a:p>
          <a:p>
            <a:pPr marL="171450" indent="-171450">
              <a:buFont typeface="Wingdings" panose="05000000000000000000" pitchFamily="2" charset="2"/>
              <a:buChar char="§"/>
            </a:pPr>
            <a:r>
              <a:rPr lang="en-US"/>
              <a:t>Trying to understand the universe of your target audience</a:t>
            </a:r>
          </a:p>
          <a:p>
            <a:pPr marL="171450" indent="-171450">
              <a:buFont typeface="Wingdings" panose="05000000000000000000" pitchFamily="2" charset="2"/>
              <a:buChar char="§"/>
            </a:pPr>
            <a:r>
              <a:rPr lang="en-US"/>
              <a:t>Empathy may even involve collaborating and co-designing with the audience. ---prototyping and revising</a:t>
            </a:r>
          </a:p>
          <a:p>
            <a:pPr marL="171450" indent="-171450">
              <a:buFont typeface="Wingdings" panose="05000000000000000000" pitchFamily="2" charset="2"/>
              <a:buChar char="§"/>
            </a:pPr>
            <a:r>
              <a:rPr lang="en-US"/>
              <a:t>Invoke this every step of the way</a:t>
            </a:r>
          </a:p>
          <a:p>
            <a:pPr marL="171450" indent="-171450">
              <a:buFont typeface="Wingdings" panose="05000000000000000000" pitchFamily="2" charset="2"/>
              <a:buChar char="§"/>
            </a:pPr>
            <a:endParaRPr lang="en-US"/>
          </a:p>
          <a:p>
            <a:pPr marL="0" indent="0">
              <a:buFont typeface="Wingdings" panose="05000000000000000000" pitchFamily="2" charset="2"/>
              <a:buNone/>
            </a:pPr>
            <a:r>
              <a:rPr lang="en-US"/>
              <a:t>Paul </a:t>
            </a:r>
            <a:r>
              <a:rPr lang="en-US" err="1"/>
              <a:t>Backett</a:t>
            </a:r>
            <a:r>
              <a:rPr lang="en-US"/>
              <a:t> quote: https://www.core77.com/posts/20375/research-learning-extreme-empathy-by-paul-backett-20375</a:t>
            </a:r>
          </a:p>
          <a:p>
            <a:pPr marL="0" indent="0">
              <a:buFont typeface="Wingdings" panose="05000000000000000000" pitchFamily="2" charset="2"/>
              <a:buNone/>
            </a:pPr>
            <a:r>
              <a:rPr lang="en-US"/>
              <a:t>Image from Pixabay: https://cdn.pixabay.com/photo/2019/05/05/22/59/empathy-4181896__340.png </a:t>
            </a:r>
          </a:p>
        </p:txBody>
      </p:sp>
      <p:sp>
        <p:nvSpPr>
          <p:cNvPr id="4" name="Slide Number Placeholder 3"/>
          <p:cNvSpPr>
            <a:spLocks noGrp="1"/>
          </p:cNvSpPr>
          <p:nvPr>
            <p:ph type="sldNum" sz="quarter" idx="5"/>
          </p:nvPr>
        </p:nvSpPr>
        <p:spPr/>
        <p:txBody>
          <a:bodyPr/>
          <a:lstStyle/>
          <a:p>
            <a:fld id="{AD1B6ABD-D855-46F2-BF56-A7E9F676CD32}" type="slidenum">
              <a:rPr lang="en-US" smtClean="0"/>
              <a:t>14</a:t>
            </a:fld>
            <a:endParaRPr lang="en-US"/>
          </a:p>
        </p:txBody>
      </p:sp>
    </p:spTree>
    <p:extLst>
      <p:ext uri="{BB962C8B-B14F-4D97-AF65-F5344CB8AC3E}">
        <p14:creationId xmlns:p14="http://schemas.microsoft.com/office/powerpoint/2010/main" val="1098981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Elephant-rider</a:t>
            </a:r>
            <a:r>
              <a:rPr lang="en-US" baseline="0"/>
              <a:t> metaphor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metaphor describes how our unconscious capacities guide and control our conscious cognitive deliberations.</a:t>
            </a:r>
            <a:endParaRPr lang="en-US" baseline="0"/>
          </a:p>
          <a:p>
            <a:r>
              <a:rPr lang="en-US" baseline="0"/>
              <a:t>Origin: Jonathan Haidt </a:t>
            </a:r>
            <a:r>
              <a:rPr lang="en-US"/>
              <a:t>professor of social psychology at the University of Virginia who studies morality and emotion. Book: The Happiness</a:t>
            </a:r>
            <a:r>
              <a:rPr lang="en-US" baseline="0"/>
              <a:t> Hypothesis</a:t>
            </a:r>
          </a:p>
          <a:p>
            <a:pPr marL="171450" indent="-171450">
              <a:buFont typeface="Wingdings" panose="05000000000000000000" pitchFamily="2" charset="2"/>
              <a:buChar char="§"/>
            </a:pPr>
            <a:r>
              <a:rPr lang="en-US"/>
              <a:t>Elephant is the emotional side –responding in terms of deep-seated emotions like fear, insecurity, desire to be liked, included; likes immediate gratification </a:t>
            </a:r>
          </a:p>
          <a:p>
            <a:pPr marL="171450" indent="-171450">
              <a:buFont typeface="Wingdings" panose="05000000000000000000" pitchFamily="2" charset="2"/>
              <a:buChar char="§"/>
            </a:pPr>
            <a:r>
              <a:rPr lang="en-US"/>
              <a:t>Rider is the rational side – thinking long-term, planning, deferring gratification for larger goals</a:t>
            </a:r>
          </a:p>
          <a:p>
            <a:pPr marL="171450" indent="-171450">
              <a:buFont typeface="Wingdings" panose="05000000000000000000" pitchFamily="2" charset="2"/>
              <a:buChar char="§"/>
            </a:pPr>
            <a:r>
              <a:rPr lang="en-US"/>
              <a:t>Rider may seem to be in control but in reality they are outmatched by size and weight of the elephant</a:t>
            </a:r>
          </a:p>
          <a:p>
            <a:endParaRPr lang="en-US"/>
          </a:p>
          <a:p>
            <a:r>
              <a:rPr lang="en-US"/>
              <a:t>SME &amp; designer tendency: talk to the rider = information dump,</a:t>
            </a:r>
            <a:r>
              <a:rPr lang="en-US" baseline="0"/>
              <a:t> comprehensive coverage, lists to memorize (commands, policies, etc.)</a:t>
            </a:r>
          </a:p>
          <a:p>
            <a:endParaRPr lang="en-US" baseline="0"/>
          </a:p>
          <a:p>
            <a:r>
              <a:rPr lang="en-US" baseline="0"/>
              <a:t>Important to develop</a:t>
            </a:r>
            <a:r>
              <a:rPr lang="en-US"/>
              <a:t> learning strategies to design</a:t>
            </a:r>
            <a:r>
              <a:rPr lang="en-US" baseline="0"/>
              <a:t> for and motivate the elephant</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15</a:t>
            </a:fld>
            <a:endParaRPr lang="en-US"/>
          </a:p>
        </p:txBody>
      </p:sp>
    </p:spTree>
    <p:extLst>
      <p:ext uri="{BB962C8B-B14F-4D97-AF65-F5344CB8AC3E}">
        <p14:creationId xmlns:p14="http://schemas.microsoft.com/office/powerpoint/2010/main" val="2429158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From Cathy Moore </a:t>
            </a:r>
            <a:r>
              <a:rPr lang="en-US" err="1"/>
              <a:t>ebook</a:t>
            </a:r>
            <a:r>
              <a:rPr lang="en-US"/>
              <a:t>: Training Designer’s Guide to Saving the World: https://s3.amazonaws.com/cathymooremedia/training-designers-guide.pdf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16</a:t>
            </a:fld>
            <a:endParaRPr lang="en-US"/>
          </a:p>
        </p:txBody>
      </p:sp>
    </p:spTree>
    <p:extLst>
      <p:ext uri="{BB962C8B-B14F-4D97-AF65-F5344CB8AC3E}">
        <p14:creationId xmlns:p14="http://schemas.microsoft.com/office/powerpoint/2010/main" val="2680085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Writing learning objectives: </a:t>
            </a:r>
          </a:p>
          <a:p>
            <a:pPr marL="228600" marR="0" lvl="0" indent="-228600">
              <a:lnSpc>
                <a:spcPct val="107000"/>
              </a:lnSpc>
              <a:spcBef>
                <a:spcPts val="0"/>
              </a:spcBef>
              <a:spcAft>
                <a:spcPts val="80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Identify the learning gap –what knowledge, skill, motivation does the learner need to acquire</a:t>
            </a:r>
          </a:p>
          <a:p>
            <a:pPr marL="228600" marR="0" lvl="0" indent="-2286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Emphasize what learner will be able to DO; use of action verbs</a:t>
            </a:r>
          </a:p>
          <a:p>
            <a:pPr marL="228600" marR="0" lvl="0" indent="-2286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NOT an outline, NOT linear; NOT a 1:1 relationship with the content</a:t>
            </a:r>
            <a:br>
              <a:rPr lang="en-US" sz="1200">
                <a:effectLst/>
                <a:latin typeface="Calibri" panose="020F0502020204030204" pitchFamily="34" charset="0"/>
                <a:ea typeface="Calibri" panose="020F0502020204030204" pitchFamily="34" charset="0"/>
                <a:cs typeface="Times New Roman" panose="02020603050405020304" pitchFamily="18" charset="0"/>
              </a:rPr>
            </a:b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spcBef>
                <a:spcPts val="0"/>
              </a:spcBef>
              <a:spcAft>
                <a:spcPts val="30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a:t>
            </a:r>
            <a:r>
              <a:rPr lang="en-US" sz="1200" i="1">
                <a:effectLst/>
                <a:latin typeface="Calibri" panose="020F0502020204030204" pitchFamily="34" charset="0"/>
                <a:ea typeface="Calibri" panose="020F0502020204030204" pitchFamily="34" charset="0"/>
                <a:cs typeface="Times New Roman" panose="02020603050405020304" pitchFamily="18" charset="0"/>
              </a:rPr>
              <a:t>activity</a:t>
            </a:r>
            <a:r>
              <a:rPr lang="en-US" sz="1200">
                <a:effectLst/>
                <a:latin typeface="Calibri" panose="020F0502020204030204" pitchFamily="34" charset="0"/>
                <a:ea typeface="Calibri" panose="020F0502020204030204" pitchFamily="34" charset="0"/>
                <a:cs typeface="Times New Roman" panose="02020603050405020304" pitchFamily="18" charset="0"/>
              </a:rPr>
              <a:t>: write at least one LO for your topics</a:t>
            </a:r>
          </a:p>
          <a:p>
            <a:r>
              <a:rPr lang="en-US" sz="1200">
                <a:effectLst/>
                <a:latin typeface="Calibri" panose="020F0502020204030204" pitchFamily="34" charset="0"/>
                <a:ea typeface="Calibri" panose="020F0502020204030204" pitchFamily="34" charset="0"/>
                <a:cs typeface="Times New Roman" panose="02020603050405020304" pitchFamily="18" charset="0"/>
              </a:rPr>
              <a:t>***Popcorn example sharing</a:t>
            </a:r>
            <a:endParaRPr lang="en-US" sz="1400" kern="1200">
              <a:solidFill>
                <a:schemeClr val="tx1"/>
              </a:solidFill>
              <a:effectLst/>
              <a:latin typeface="+mn-lt"/>
              <a:ea typeface="+mn-ea"/>
              <a:cs typeface="+mn-cs"/>
            </a:endParaRPr>
          </a:p>
          <a:p>
            <a:pPr marL="228600" marR="0" lvl="0" indent="-228600">
              <a:lnSpc>
                <a:spcPct val="107000"/>
              </a:lnSpc>
              <a:spcBef>
                <a:spcPts val="0"/>
              </a:spcBef>
              <a:spcAft>
                <a:spcPts val="800"/>
              </a:spcAft>
              <a:buFont typeface="Wingdings" panose="05000000000000000000" pitchFamily="2" charset="2"/>
              <a:buChar cha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17</a:t>
            </a:fld>
            <a:endParaRPr lang="en-US"/>
          </a:p>
        </p:txBody>
      </p:sp>
    </p:spTree>
    <p:extLst>
      <p:ext uri="{BB962C8B-B14F-4D97-AF65-F5344CB8AC3E}">
        <p14:creationId xmlns:p14="http://schemas.microsoft.com/office/powerpoint/2010/main" val="1713031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Guide the learner</a:t>
            </a:r>
          </a:p>
          <a:p>
            <a:pPr marL="228600" indent="-228600">
              <a:buAutoNum type="arabicPeriod"/>
            </a:pPr>
            <a:r>
              <a:rPr lang="en-US"/>
              <a:t>What do learners need to do? How to allow them to practice “doing” in the course</a:t>
            </a:r>
          </a:p>
          <a:p>
            <a:pPr marL="228600" indent="-228600">
              <a:buAutoNum type="arabicPeriod"/>
            </a:pPr>
            <a:r>
              <a:rPr lang="en-US" baseline="0"/>
              <a:t>Application in the real world of the learner’s work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Experiences that</a:t>
            </a:r>
            <a:r>
              <a:rPr lang="en-US" baseline="0"/>
              <a:t> are memorable; standalone info is not</a:t>
            </a:r>
            <a:endParaRPr lang="en-US"/>
          </a:p>
          <a:p>
            <a:endParaRPr lang="en-US"/>
          </a:p>
          <a:p>
            <a:r>
              <a:rPr lang="en-US"/>
              <a:t>These align with characteristics of adult learners</a:t>
            </a:r>
          </a:p>
          <a:p>
            <a:r>
              <a:rPr lang="en-US"/>
              <a:t>They include strategies to reduce cognitive load on the learner</a:t>
            </a:r>
          </a:p>
          <a:p>
            <a:r>
              <a:rPr lang="en-US"/>
              <a:t>This is all strategy to embed the instructor into the design of the course</a:t>
            </a:r>
          </a:p>
        </p:txBody>
      </p:sp>
      <p:sp>
        <p:nvSpPr>
          <p:cNvPr id="4" name="Slide Number Placeholder 3"/>
          <p:cNvSpPr>
            <a:spLocks noGrp="1"/>
          </p:cNvSpPr>
          <p:nvPr>
            <p:ph type="sldNum" sz="quarter" idx="5"/>
          </p:nvPr>
        </p:nvSpPr>
        <p:spPr/>
        <p:txBody>
          <a:bodyPr/>
          <a:lstStyle/>
          <a:p>
            <a:fld id="{AD1B6ABD-D855-46F2-BF56-A7E9F676CD32}" type="slidenum">
              <a:rPr lang="en-US" smtClean="0"/>
              <a:t>19</a:t>
            </a:fld>
            <a:endParaRPr lang="en-US"/>
          </a:p>
        </p:txBody>
      </p:sp>
    </p:spTree>
    <p:extLst>
      <p:ext uri="{BB962C8B-B14F-4D97-AF65-F5344CB8AC3E}">
        <p14:creationId xmlns:p14="http://schemas.microsoft.com/office/powerpoint/2010/main" val="2970455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It’s always critical to provide a </a:t>
            </a:r>
            <a:r>
              <a:rPr lang="en-US" sz="1200" b="1" kern="1200">
                <a:solidFill>
                  <a:schemeClr val="tx1"/>
                </a:solidFill>
                <a:effectLst/>
                <a:latin typeface="+mn-lt"/>
                <a:ea typeface="+mn-ea"/>
                <a:cs typeface="+mn-cs"/>
              </a:rPr>
              <a:t>clear learning path</a:t>
            </a:r>
            <a:r>
              <a:rPr lang="en-US" sz="1200" kern="1200">
                <a:solidFill>
                  <a:schemeClr val="tx1"/>
                </a:solidFill>
                <a:effectLst/>
                <a:latin typeface="+mn-lt"/>
                <a:ea typeface="+mn-ea"/>
                <a:cs typeface="+mn-cs"/>
              </a:rPr>
              <a:t> for the user. </a:t>
            </a:r>
          </a:p>
          <a:p>
            <a:r>
              <a:rPr lang="en-US" sz="1200" kern="1200">
                <a:solidFill>
                  <a:schemeClr val="tx1"/>
                </a:solidFill>
                <a:effectLst/>
                <a:latin typeface="+mn-lt"/>
                <a:ea typeface="+mn-ea"/>
                <a:cs typeface="+mn-cs"/>
              </a:rPr>
              <a:t>We are often tempted to include everything we know about a topic, to pile on resources and multiple aspects to make sure the learner doesn’t miss any gems of knowledge</a:t>
            </a:r>
          </a:p>
          <a:p>
            <a:r>
              <a:rPr lang="en-US" sz="1200" kern="1200">
                <a:solidFill>
                  <a:schemeClr val="tx1"/>
                </a:solidFill>
                <a:effectLst/>
                <a:latin typeface="+mn-lt"/>
                <a:ea typeface="+mn-ea"/>
                <a:cs typeface="+mn-cs"/>
              </a:rPr>
              <a:t>This is what Heath brothers refer to as the “</a:t>
            </a:r>
            <a:r>
              <a:rPr lang="en-US" sz="1200" b="1" kern="1200">
                <a:solidFill>
                  <a:schemeClr val="tx1"/>
                </a:solidFill>
                <a:effectLst/>
                <a:latin typeface="+mn-lt"/>
                <a:ea typeface="+mn-ea"/>
                <a:cs typeface="+mn-cs"/>
              </a:rPr>
              <a:t>curse of knowledge</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AND this can result in </a:t>
            </a:r>
            <a:r>
              <a:rPr lang="en-US" sz="1200" b="1" kern="1200">
                <a:solidFill>
                  <a:schemeClr val="tx1"/>
                </a:solidFill>
                <a:effectLst/>
                <a:latin typeface="+mn-lt"/>
                <a:ea typeface="+mn-ea"/>
                <a:cs typeface="+mn-cs"/>
              </a:rPr>
              <a:t>cognitive overload</a:t>
            </a:r>
            <a:endParaRPr lang="en-US" sz="1200" kern="1200">
              <a:solidFill>
                <a:schemeClr val="tx1"/>
              </a:solidFill>
              <a:effectLst/>
              <a:latin typeface="+mn-lt"/>
              <a:ea typeface="+mn-ea"/>
              <a:cs typeface="+mn-cs"/>
            </a:endParaRPr>
          </a:p>
          <a:p>
            <a:endParaRPr lang="en-US"/>
          </a:p>
          <a:p>
            <a:r>
              <a:rPr lang="en-US"/>
              <a:t>“Cognitive Load Theory suggests that if the cognitive load exceeds our processing capacity, we will struggle to complete the activity successfully.”</a:t>
            </a:r>
          </a:p>
          <a:p>
            <a:pPr marL="0" indent="0">
              <a:buFont typeface="Wingdings" panose="05000000000000000000" pitchFamily="2" charset="2"/>
              <a:buNone/>
            </a:pPr>
            <a:endParaRPr lang="en-US"/>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t>Brain-fry on Pixabay: https://pixabay.com/illustrations/unordered-chaos-3192273/</a:t>
            </a:r>
          </a:p>
        </p:txBody>
      </p:sp>
      <p:sp>
        <p:nvSpPr>
          <p:cNvPr id="4" name="Slide Number Placeholder 3"/>
          <p:cNvSpPr>
            <a:spLocks noGrp="1"/>
          </p:cNvSpPr>
          <p:nvPr>
            <p:ph type="sldNum" sz="quarter" idx="5"/>
          </p:nvPr>
        </p:nvSpPr>
        <p:spPr/>
        <p:txBody>
          <a:bodyPr/>
          <a:lstStyle/>
          <a:p>
            <a:fld id="{AD1B6ABD-D855-46F2-BF56-A7E9F676CD32}" type="slidenum">
              <a:rPr lang="en-US" smtClean="0"/>
              <a:t>20</a:t>
            </a:fld>
            <a:endParaRPr lang="en-US"/>
          </a:p>
        </p:txBody>
      </p:sp>
    </p:spTree>
    <p:extLst>
      <p:ext uri="{BB962C8B-B14F-4D97-AF65-F5344CB8AC3E}">
        <p14:creationId xmlns:p14="http://schemas.microsoft.com/office/powerpoint/2010/main" val="2701177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When designing training, it’s customary to start outlining the topic, which results in a linear progression of information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a:solidFill>
                  <a:schemeClr val="tx1"/>
                </a:solidFill>
                <a:effectLst/>
                <a:latin typeface="+mn-lt"/>
                <a:ea typeface="+mn-ea"/>
                <a:cs typeface="+mn-cs"/>
              </a:rPr>
              <a:t>Instead, start at the center –based on learning objectives, what will provide the knowledge and skills learner need to actually apply the learning?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focus on what’s most important; not overwhelm them with info and choices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Build the course around that core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You may end up scrambling the order of your original outline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This may reduce the content to about 20% of where you started. Build the course around that 20%</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What to do with other 80%?</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Some of it will be “as needed” information to support activities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Provide “deeper dive” pathways (additional resources) for the learners who want to go deep into a topic</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Put it into another training – may have started with way too much for one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***group activity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Using the sample outline for </a:t>
            </a:r>
            <a:r>
              <a:rPr lang="en-US" sz="1200" b="1" kern="1200">
                <a:solidFill>
                  <a:schemeClr val="tx1"/>
                </a:solidFill>
                <a:effectLst/>
                <a:latin typeface="+mn-lt"/>
                <a:ea typeface="+mn-ea"/>
                <a:cs typeface="+mn-cs"/>
              </a:rPr>
              <a:t>Project Ready </a:t>
            </a: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Break it down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 what is one objective; what do you want learners to be able to do?</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To achieve that objective, what’s the most essential knowledge or skill that you need to convey?</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21</a:t>
            </a:fld>
            <a:endParaRPr lang="en-US"/>
          </a:p>
        </p:txBody>
      </p:sp>
    </p:spTree>
    <p:extLst>
      <p:ext uri="{BB962C8B-B14F-4D97-AF65-F5344CB8AC3E}">
        <p14:creationId xmlns:p14="http://schemas.microsoft.com/office/powerpoint/2010/main" val="590339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MORE strategies for guiding the learner and easing cognitive load</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You don’t need fancy graphics or interactions to direct the learner’s attention to what’s important</a:t>
            </a:r>
          </a:p>
          <a:p>
            <a:pPr lvl="0"/>
            <a:r>
              <a:rPr lang="en-US" sz="1200" kern="1200">
                <a:solidFill>
                  <a:schemeClr val="tx1"/>
                </a:solidFill>
                <a:effectLst/>
                <a:latin typeface="+mn-lt"/>
                <a:ea typeface="+mn-ea"/>
                <a:cs typeface="+mn-cs"/>
              </a:rPr>
              <a:t>Signal what’s important by </a:t>
            </a:r>
            <a:r>
              <a:rPr lang="en-US" sz="1200" b="1" kern="1200">
                <a:solidFill>
                  <a:schemeClr val="tx1"/>
                </a:solidFill>
                <a:effectLst/>
                <a:latin typeface="+mn-lt"/>
                <a:ea typeface="+mn-ea"/>
                <a:cs typeface="+mn-cs"/>
              </a:rPr>
              <a:t>bolding</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rPr>
              <a:t>underlining</a:t>
            </a:r>
            <a:r>
              <a:rPr lang="en-US" sz="1200" kern="1200">
                <a:solidFill>
                  <a:schemeClr val="tx1"/>
                </a:solidFill>
                <a:effectLst/>
                <a:latin typeface="+mn-lt"/>
                <a:ea typeface="+mn-ea"/>
                <a:cs typeface="+mn-cs"/>
              </a:rPr>
              <a:t>, zooming in.</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22</a:t>
            </a:fld>
            <a:endParaRPr lang="en-US"/>
          </a:p>
        </p:txBody>
      </p:sp>
    </p:spTree>
    <p:extLst>
      <p:ext uri="{BB962C8B-B14F-4D97-AF65-F5344CB8AC3E}">
        <p14:creationId xmlns:p14="http://schemas.microsoft.com/office/powerpoint/2010/main" val="201662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3</a:t>
            </a:fld>
            <a:endParaRPr lang="en-US"/>
          </a:p>
        </p:txBody>
      </p:sp>
    </p:spTree>
    <p:extLst>
      <p:ext uri="{BB962C8B-B14F-4D97-AF65-F5344CB8AC3E}">
        <p14:creationId xmlns:p14="http://schemas.microsoft.com/office/powerpoint/2010/main" val="3641263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Breaking content into smaller chunks is another strategy for avoiding overloading working memory; the smaller chunks are easier to commit to memory</a:t>
            </a:r>
          </a:p>
          <a:p>
            <a:r>
              <a:rPr lang="en-US"/>
              <a:t>It’s a simple idea but there is some structure to the chunks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In </a:t>
            </a:r>
            <a:r>
              <a:rPr lang="en-US" sz="1200" i="1" kern="1200">
                <a:solidFill>
                  <a:schemeClr val="tx1"/>
                </a:solidFill>
                <a:effectLst/>
                <a:latin typeface="+mn-lt"/>
                <a:ea typeface="+mn-ea"/>
                <a:cs typeface="+mn-cs"/>
              </a:rPr>
              <a:t>Brain Rules</a:t>
            </a:r>
            <a:r>
              <a:rPr lang="en-US" sz="1200" kern="1200">
                <a:solidFill>
                  <a:schemeClr val="tx1"/>
                </a:solidFill>
                <a:effectLst/>
                <a:latin typeface="+mn-lt"/>
                <a:ea typeface="+mn-ea"/>
                <a:cs typeface="+mn-cs"/>
              </a:rPr>
              <a:t>, Dr. John Medina suggests gearing content chunks for the average 10-minute attention span.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kern="1200">
                <a:solidFill>
                  <a:schemeClr val="tx1"/>
                </a:solidFill>
                <a:effectLst/>
                <a:latin typeface="+mn-lt"/>
                <a:ea typeface="+mn-ea"/>
                <a:cs typeface="+mn-cs"/>
              </a:rPr>
              <a:t>But this is not a rigid rule</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kern="1200">
                <a:solidFill>
                  <a:schemeClr val="tx1"/>
                </a:solidFill>
                <a:effectLst/>
                <a:latin typeface="+mn-lt"/>
                <a:ea typeface="+mn-ea"/>
                <a:cs typeface="+mn-cs"/>
              </a:rPr>
              <a:t>Ex: videos or recorded webinars: break 1-hr into shorter segments but if a topic needs more time, go with it</a:t>
            </a:r>
            <a:endParaRPr lang="en-US"/>
          </a:p>
          <a:p>
            <a:pPr marL="171450" indent="-171450">
              <a:buFont typeface="Wingdings" panose="05000000000000000000" pitchFamily="2" charset="2"/>
              <a:buChar char="§"/>
            </a:pPr>
            <a:r>
              <a:rPr lang="en-US"/>
              <a:t>The segments should be organized and clear how they relate to the overall topic</a:t>
            </a:r>
          </a:p>
          <a:p>
            <a:pPr marL="628650" lvl="1" indent="-171450">
              <a:buFont typeface="Wingdings" panose="05000000000000000000" pitchFamily="2" charset="2"/>
              <a:buChar char="§"/>
            </a:pPr>
            <a:r>
              <a:rPr lang="en-US"/>
              <a:t>Sorting items into categories is a form of chunking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Emphasize the continuity of the chunks --define patterns or similarities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t>In self-paced content structure, the chunks can each branch off from a main page that the learner keeps coming back to</a:t>
            </a:r>
          </a:p>
          <a:p>
            <a:pPr marL="171450" indent="-171450">
              <a:buFont typeface="Wingdings" panose="05000000000000000000" pitchFamily="2" charset="2"/>
              <a:buChar char="§"/>
            </a:pPr>
            <a:r>
              <a:rPr lang="en-US"/>
              <a:t>Review each chunk before moving to the next</a:t>
            </a:r>
          </a:p>
          <a:p>
            <a:pPr marL="171450" indent="-171450">
              <a:buFont typeface="Wingdings" panose="05000000000000000000" pitchFamily="2" charset="2"/>
              <a:buChar char="§"/>
            </a:pPr>
            <a:endParaRPr lang="en-US"/>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t>Planet demo: https://storylinec.s3.eu-central-1.amazonaws.com/SLC+%23235/story_html5.html </a:t>
            </a:r>
          </a:p>
          <a:p>
            <a:pPr marL="0" indent="0">
              <a:buFont typeface="Wingdings" panose="05000000000000000000" pitchFamily="2" charset="2"/>
              <a:buNone/>
            </a:pPr>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23</a:t>
            </a:fld>
            <a:endParaRPr lang="en-US"/>
          </a:p>
        </p:txBody>
      </p:sp>
    </p:spTree>
    <p:extLst>
      <p:ext uri="{BB962C8B-B14F-4D97-AF65-F5344CB8AC3E}">
        <p14:creationId xmlns:p14="http://schemas.microsoft.com/office/powerpoint/2010/main" val="1169159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Scaffolding aids the learner in the construction of new knowledge</a:t>
            </a:r>
          </a:p>
          <a:p>
            <a:pPr marL="171450" indent="-171450">
              <a:buFont typeface="Wingdings" panose="05000000000000000000" pitchFamily="2" charset="2"/>
              <a:buChar char="§"/>
            </a:pPr>
            <a:r>
              <a:rPr lang="en-US"/>
              <a:t>Scaffolding: moving the learner progressively toward stronger understanding of the subject</a:t>
            </a:r>
          </a:p>
          <a:p>
            <a:pPr marL="171450" indent="-171450">
              <a:buFont typeface="Wingdings" panose="05000000000000000000" pitchFamily="2" charset="2"/>
              <a:buChar char="§"/>
            </a:pPr>
            <a:r>
              <a:rPr lang="en-US"/>
              <a:t>Sequencing, a form of scaffolding, can help students to learn independently, without necessarily needing the help of their teacher for each stage</a:t>
            </a:r>
          </a:p>
          <a:p>
            <a:pPr marL="0" indent="0">
              <a:buFont typeface="Wingdings" panose="05000000000000000000" pitchFamily="2" charset="2"/>
              <a:buNone/>
            </a:pPr>
            <a:endParaRPr lang="en-US"/>
          </a:p>
          <a:p>
            <a:pPr marL="0" indent="0">
              <a:buFont typeface="Wingdings" panose="05000000000000000000" pitchFamily="2" charset="2"/>
              <a:buNone/>
            </a:pPr>
            <a:r>
              <a:rPr lang="en-US" sz="1200" kern="1200">
                <a:solidFill>
                  <a:schemeClr val="tx1"/>
                </a:solidFill>
                <a:effectLst/>
                <a:latin typeface="+mn-lt"/>
                <a:ea typeface="+mn-ea"/>
                <a:cs typeface="+mn-cs"/>
              </a:rPr>
              <a:t>supports to move learner from where they are to where they need to be:</a:t>
            </a:r>
            <a:endParaRPr lang="en-US"/>
          </a:p>
          <a:p>
            <a:pPr marL="685800" marR="0" lvl="1" indent="-228600">
              <a:spcBef>
                <a:spcPts val="0"/>
              </a:spcBef>
              <a:spcAft>
                <a:spcPts val="30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Start with simple examples, gradually increase the complexity</a:t>
            </a:r>
          </a:p>
          <a:p>
            <a:pPr marL="685800" marR="0" lvl="1" indent="-228600">
              <a:spcBef>
                <a:spcPts val="0"/>
              </a:spcBef>
              <a:spcAft>
                <a:spcPts val="30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Cover one big concept at a time …and breaking it down (chunking)</a:t>
            </a:r>
          </a:p>
          <a:p>
            <a:pPr marL="685800" marR="0" lvl="1" indent="-228600">
              <a:spcBef>
                <a:spcPts val="0"/>
              </a:spcBef>
              <a:spcAft>
                <a:spcPts val="30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Describe processes or concepts in multiple ways</a:t>
            </a:r>
          </a:p>
          <a:p>
            <a:pPr marL="685800" marR="0" lvl="1" indent="-228600">
              <a:spcBef>
                <a:spcPts val="0"/>
              </a:spcBef>
              <a:spcAft>
                <a:spcPts val="30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***examples: Early Literacy Planning Tool for Supercharged Storytimes, which presented a large body of information one concept at a time with multiple entry points</a:t>
            </a:r>
          </a:p>
          <a:p>
            <a:pPr marL="1143000" marR="0" lvl="2" indent="-228600">
              <a:spcBef>
                <a:spcPts val="0"/>
              </a:spcBef>
              <a:spcAft>
                <a:spcPts val="300"/>
              </a:spcAf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Times New Roman" panose="02020603050405020304" pitchFamily="18" charset="0"/>
              </a:rPr>
              <a:t>Newbie: pick ONE strategy and try it</a:t>
            </a:r>
          </a:p>
          <a:p>
            <a:pPr marL="1143000" marR="0" lvl="2" indent="-228600">
              <a:spcBef>
                <a:spcPts val="0"/>
              </a:spcBef>
              <a:spcAft>
                <a:spcPts val="300"/>
              </a:spcAf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Times New Roman" panose="02020603050405020304" pitchFamily="18" charset="0"/>
              </a:rPr>
              <a:t>Some exp: check the things already doing and try something new</a:t>
            </a:r>
          </a:p>
          <a:p>
            <a:pPr marL="1143000" marR="0" lvl="2" indent="-228600">
              <a:spcBef>
                <a:spcPts val="0"/>
              </a:spcBef>
              <a:spcAft>
                <a:spcPts val="300"/>
              </a:spcAft>
              <a:buFont typeface="Courier New" panose="02070309020205020404" pitchFamily="49" charset="0"/>
              <a:buChar char="o"/>
            </a:pPr>
            <a:r>
              <a:rPr lang="en-US" sz="1200">
                <a:effectLst/>
                <a:latin typeface="Calibri" panose="020F0502020204030204" pitchFamily="34" charset="0"/>
                <a:ea typeface="Calibri" panose="020F0502020204030204" pitchFamily="34" charset="0"/>
                <a:cs typeface="Times New Roman" panose="02020603050405020304" pitchFamily="18" charset="0"/>
              </a:rPr>
              <a:t>More exp: be more intentional about what already doing; devise your own strategies that achieve the defined early literacy goal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Wingdings" panose="05000000000000000000" pitchFamily="2" charset="2"/>
              <a:buNone/>
            </a:pPr>
            <a:endParaRPr lang="en-US" sz="1400" kern="1200">
              <a:solidFill>
                <a:schemeClr val="tx1"/>
              </a:solidFill>
              <a:effectLst/>
              <a:latin typeface="+mn-lt"/>
              <a:ea typeface="+mn-ea"/>
              <a:cs typeface="+mn-cs"/>
            </a:endParaRPr>
          </a:p>
          <a:p>
            <a:pPr marL="0" indent="0">
              <a:buFont typeface="Wingdings" panose="05000000000000000000" pitchFamily="2" charset="2"/>
              <a:buNone/>
            </a:pPr>
            <a:r>
              <a:rPr lang="en-US" sz="1400" kern="1200">
                <a:solidFill>
                  <a:schemeClr val="tx1"/>
                </a:solidFill>
                <a:effectLst/>
                <a:latin typeface="+mn-lt"/>
                <a:ea typeface="+mn-ea"/>
                <a:cs typeface="+mn-cs"/>
              </a:rPr>
              <a:t>And remember the elephant!!</a:t>
            </a:r>
            <a:endParaRPr lang="en-US" sz="1400"/>
          </a:p>
          <a:p>
            <a:pPr marL="171450" indent="-171450">
              <a:buFont typeface="Wingdings" panose="05000000000000000000" pitchFamily="2" charset="2"/>
              <a:buChar char="§"/>
            </a:pPr>
            <a:endParaRPr lang="en-US"/>
          </a:p>
          <a:p>
            <a:pPr marL="171450" indent="-171450">
              <a:buFont typeface="Wingdings" panose="05000000000000000000" pitchFamily="2" charset="2"/>
              <a:buChar char="§"/>
            </a:pPr>
            <a:r>
              <a:rPr lang="en-US"/>
              <a:t>***retrieval practice: write down the 5 characteristics of adult learners </a:t>
            </a:r>
            <a:r>
              <a:rPr lang="en-US" i="1"/>
              <a:t>without looking at your notes</a:t>
            </a:r>
          </a:p>
          <a:p>
            <a:endParaRPr lang="en-US"/>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24</a:t>
            </a:fld>
            <a:endParaRPr lang="en-US"/>
          </a:p>
        </p:txBody>
      </p:sp>
    </p:spTree>
    <p:extLst>
      <p:ext uri="{BB962C8B-B14F-4D97-AF65-F5344CB8AC3E}">
        <p14:creationId xmlns:p14="http://schemas.microsoft.com/office/powerpoint/2010/main" val="1608412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26</a:t>
            </a:fld>
            <a:endParaRPr lang="en-US"/>
          </a:p>
        </p:txBody>
      </p:sp>
    </p:spTree>
    <p:extLst>
      <p:ext uri="{BB962C8B-B14F-4D97-AF65-F5344CB8AC3E}">
        <p14:creationId xmlns:p14="http://schemas.microsoft.com/office/powerpoint/2010/main" val="1385066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200"/>
              <a:buFont typeface="Wingdings" panose="05000000000000000000" pitchFamily="2" charset="2"/>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27</a:t>
            </a:fld>
            <a:endParaRPr lang="en-US"/>
          </a:p>
        </p:txBody>
      </p:sp>
    </p:spTree>
    <p:extLst>
      <p:ext uri="{BB962C8B-B14F-4D97-AF65-F5344CB8AC3E}">
        <p14:creationId xmlns:p14="http://schemas.microsoft.com/office/powerpoint/2010/main" val="708231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How to Make Toast challenge?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latin typeface="+mn-lt"/>
                <a:ea typeface="+mn-ea"/>
                <a:cs typeface="+mn-cs"/>
                <a:hlinkClick r:id="rId3"/>
              </a:rPr>
              <a:t>https://www.drawtoast.com/gallery.html#.XUSkhHtlA2w</a:t>
            </a:r>
            <a:r>
              <a:rPr lang="en-US" sz="1200" kern="1200">
                <a:solidFill>
                  <a:schemeClr val="tx1"/>
                </a:solidFill>
                <a:effectLst/>
                <a:latin typeface="+mn-lt"/>
                <a:ea typeface="+mn-ea"/>
                <a:cs typeface="+mn-cs"/>
              </a:rPr>
              <a:t> </a:t>
            </a:r>
            <a:endParaRPr lang="en-US"/>
          </a:p>
          <a:p>
            <a:r>
              <a:rPr lang="en-US"/>
              <a:t>How to visualize a process for clarity and understanding, without sacrificing unique and important attributes.</a:t>
            </a:r>
          </a:p>
          <a:p>
            <a:endParaRPr lang="en-US"/>
          </a:p>
          <a:p>
            <a:r>
              <a:rPr lang="en-US"/>
              <a:t>Directions:</a:t>
            </a:r>
          </a:p>
          <a:p>
            <a:pPr marL="171450" indent="-171450">
              <a:buFont typeface="Wingdings" panose="05000000000000000000" pitchFamily="2" charset="2"/>
              <a:buChar char="§"/>
            </a:pPr>
            <a:r>
              <a:rPr lang="en-US"/>
              <a:t>Each table work together to create instructions for how to make a toasted cheese sandwich</a:t>
            </a:r>
          </a:p>
          <a:p>
            <a:pPr marL="628650" lvl="1" indent="-171450">
              <a:buFont typeface="Wingdings" panose="05000000000000000000" pitchFamily="2" charset="2"/>
              <a:buChar char="§"/>
            </a:pPr>
            <a:r>
              <a:rPr lang="en-US"/>
              <a:t>FOR someone who has never done this before (think of a visitor from a very different culture, such as a Amazon Rain Forest tribal member</a:t>
            </a:r>
          </a:p>
          <a:p>
            <a:pPr marL="628650" lvl="1" indent="-171450">
              <a:buFont typeface="Wingdings" panose="05000000000000000000" pitchFamily="2" charset="2"/>
              <a:buChar char="§"/>
            </a:pPr>
            <a:r>
              <a:rPr lang="en-US"/>
              <a:t>***Large Post-it</a:t>
            </a:r>
          </a:p>
          <a:p>
            <a:pPr marL="628650" lvl="1" indent="-171450">
              <a:buFont typeface="Wingdings" panose="05000000000000000000" pitchFamily="2" charset="2"/>
              <a:buChar char="§"/>
            </a:pPr>
            <a:r>
              <a:rPr lang="en-US"/>
              <a:t>Use drawings rather than text</a:t>
            </a:r>
          </a:p>
          <a:p>
            <a:pPr marL="628650" lvl="1" indent="-171450">
              <a:buFont typeface="Wingdings" panose="05000000000000000000" pitchFamily="2" charset="2"/>
              <a:buChar char="§"/>
            </a:pPr>
            <a:r>
              <a:rPr lang="en-US"/>
              <a:t>You have 5 minutes</a:t>
            </a:r>
          </a:p>
          <a:p>
            <a:pPr marL="628650" lvl="1" indent="-171450">
              <a:buFont typeface="Wingdings" panose="05000000000000000000" pitchFamily="2" charset="2"/>
              <a:buChar char="§"/>
            </a:pPr>
            <a:r>
              <a:rPr lang="en-US"/>
              <a:t>***What questions do you have before we begin?</a:t>
            </a:r>
          </a:p>
          <a:p>
            <a:pPr marL="0" lvl="0" indent="0">
              <a:buFont typeface="Wingdings" panose="05000000000000000000" pitchFamily="2" charset="2"/>
              <a:buNone/>
            </a:pPr>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28</a:t>
            </a:fld>
            <a:endParaRPr lang="en-US"/>
          </a:p>
        </p:txBody>
      </p:sp>
    </p:spTree>
    <p:extLst>
      <p:ext uri="{BB962C8B-B14F-4D97-AF65-F5344CB8AC3E}">
        <p14:creationId xmlns:p14="http://schemas.microsoft.com/office/powerpoint/2010/main" val="3050518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
            </a:pPr>
            <a:r>
              <a:rPr lang="en-US"/>
              <a:t>Hand your instructions to another table</a:t>
            </a:r>
          </a:p>
          <a:p>
            <a:pPr marL="628650" lvl="1" indent="-171450">
              <a:buFont typeface="Wingdings" panose="05000000000000000000" pitchFamily="2" charset="2"/>
              <a:buChar char="§"/>
            </a:pPr>
            <a:r>
              <a:rPr lang="en-US"/>
              <a:t>That table will</a:t>
            </a:r>
            <a:r>
              <a:rPr lang="en-US" sz="1200" kern="1200">
                <a:solidFill>
                  <a:schemeClr val="tx1"/>
                </a:solidFill>
                <a:effectLst/>
                <a:latin typeface="+mn-lt"/>
                <a:ea typeface="+mn-ea"/>
                <a:cs typeface="+mn-cs"/>
              </a:rPr>
              <a:t> review instructions and ID where they need more instruction (or TMI) </a:t>
            </a:r>
          </a:p>
          <a:p>
            <a:pPr marL="1085850" lvl="2" indent="-171450">
              <a:buFont typeface="Wingdings" panose="05000000000000000000" pitchFamily="2" charset="2"/>
              <a:buChar char="§"/>
            </a:pPr>
            <a:r>
              <a:rPr lang="en-US" sz="1200" kern="1200">
                <a:solidFill>
                  <a:schemeClr val="tx1"/>
                </a:solidFill>
                <a:effectLst/>
                <a:latin typeface="+mn-lt"/>
                <a:ea typeface="+mn-ea"/>
                <a:cs typeface="+mn-cs"/>
              </a:rPr>
              <a:t>Write notes on the instructions</a:t>
            </a:r>
          </a:p>
          <a:p>
            <a:pPr marL="628650" lvl="1" indent="-171450">
              <a:buFont typeface="Wingdings" panose="05000000000000000000" pitchFamily="2" charset="2"/>
              <a:buChar char="§"/>
            </a:pPr>
            <a:r>
              <a:rPr lang="en-US" sz="1200" kern="1200">
                <a:solidFill>
                  <a:schemeClr val="tx1"/>
                </a:solidFill>
                <a:effectLst/>
                <a:latin typeface="+mn-lt"/>
                <a:ea typeface="+mn-ea"/>
                <a:cs typeface="+mn-cs"/>
              </a:rPr>
              <a:t>3-5 minutes</a:t>
            </a:r>
          </a:p>
          <a:p>
            <a:pPr marL="628650" lvl="1" indent="-171450">
              <a:buFont typeface="Wingdings" panose="05000000000000000000" pitchFamily="2" charset="2"/>
              <a:buChar char="§"/>
            </a:pPr>
            <a:r>
              <a:rPr lang="en-US" sz="1200" kern="1200">
                <a:solidFill>
                  <a:schemeClr val="tx1"/>
                </a:solidFill>
                <a:effectLst/>
                <a:latin typeface="+mn-lt"/>
                <a:ea typeface="+mn-ea"/>
                <a:cs typeface="+mn-cs"/>
              </a:rPr>
              <a:t>Hand back to originator table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pPr marL="171450" lvl="0" indent="-171450">
              <a:buFont typeface="Wingdings" panose="05000000000000000000" pitchFamily="2" charset="2"/>
              <a:buChar char="§"/>
            </a:pPr>
            <a:r>
              <a:rPr lang="en-US" kern="1200">
                <a:solidFill>
                  <a:schemeClr val="tx1"/>
                </a:solidFill>
                <a:effectLst/>
                <a:latin typeface="+mn-lt"/>
                <a:ea typeface="+mn-ea"/>
                <a:cs typeface="+mn-cs"/>
              </a:rPr>
              <a:t>DEBRIEF - </a:t>
            </a:r>
            <a:r>
              <a:rPr lang="en-US" sz="1200" kern="1200">
                <a:solidFill>
                  <a:schemeClr val="tx1"/>
                </a:solidFill>
                <a:effectLst/>
                <a:latin typeface="+mn-lt"/>
                <a:ea typeface="+mn-ea"/>
                <a:cs typeface="+mn-cs"/>
              </a:rPr>
              <a:t>you just practiced the second principle (SHOW rather than tell)</a:t>
            </a:r>
          </a:p>
          <a:p>
            <a:pPr marL="628650" lvl="1" indent="-171450">
              <a:buFont typeface="Wingdings" panose="05000000000000000000" pitchFamily="2" charset="2"/>
              <a:buChar char="§"/>
            </a:pPr>
            <a:r>
              <a:rPr lang="en-US" kern="1200">
                <a:solidFill>
                  <a:schemeClr val="tx1"/>
                </a:solidFill>
                <a:effectLst/>
                <a:latin typeface="+mn-lt"/>
                <a:ea typeface="+mn-ea"/>
                <a:cs typeface="+mn-cs"/>
              </a:rPr>
              <a:t>Working with constraints, you have to get creative and focus on what’s essential</a:t>
            </a:r>
            <a:endParaRPr lang="en-US"/>
          </a:p>
          <a:p>
            <a:pPr marL="171450" lvl="0" indent="-171450">
              <a:buFont typeface="Wingdings" panose="05000000000000000000" pitchFamily="2" charset="2"/>
              <a:buChar char="§"/>
            </a:pPr>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29</a:t>
            </a:fld>
            <a:endParaRPr lang="en-US"/>
          </a:p>
        </p:txBody>
      </p:sp>
    </p:spTree>
    <p:extLst>
      <p:ext uri="{BB962C8B-B14F-4D97-AF65-F5344CB8AC3E}">
        <p14:creationId xmlns:p14="http://schemas.microsoft.com/office/powerpoint/2010/main" val="2175483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SzPts val="1800"/>
              <a:buFont typeface="Symbol" panose="05050102010706020507" pitchFamily="18" charset="2"/>
              <a:buChar char="¾"/>
            </a:pPr>
            <a:r>
              <a:rPr lang="en-US" sz="1200">
                <a:effectLst/>
                <a:latin typeface="Calibri" panose="020F0502020204030204" pitchFamily="34" charset="0"/>
                <a:ea typeface="Calibri" panose="020F0502020204030204" pitchFamily="34" charset="0"/>
                <a:cs typeface="Times New Roman" panose="02020603050405020304" pitchFamily="18" charset="0"/>
              </a:rPr>
              <a:t>Draw on the </a:t>
            </a:r>
            <a:r>
              <a:rPr lang="en-US" sz="1200" b="1">
                <a:effectLst/>
                <a:latin typeface="Calibri" panose="020F0502020204030204" pitchFamily="34" charset="0"/>
                <a:ea typeface="Calibri" panose="020F0502020204030204" pitchFamily="34" charset="0"/>
                <a:cs typeface="Times New Roman" panose="02020603050405020304" pitchFamily="18" charset="0"/>
              </a:rPr>
              <a:t>power of images</a:t>
            </a:r>
            <a:r>
              <a:rPr lang="en-US" sz="1200">
                <a:effectLst/>
                <a:latin typeface="Calibri" panose="020F0502020204030204" pitchFamily="34" charset="0"/>
                <a:ea typeface="Calibri" panose="020F0502020204030204" pitchFamily="34" charset="0"/>
                <a:cs typeface="Times New Roman" panose="02020603050405020304" pitchFamily="18" charset="0"/>
              </a:rPr>
              <a:t> to convey information and to tap into </a:t>
            </a:r>
            <a:r>
              <a:rPr lang="en-US" sz="1200" b="1">
                <a:effectLst/>
                <a:latin typeface="Calibri" panose="020F0502020204030204" pitchFamily="34" charset="0"/>
                <a:ea typeface="Calibri" panose="020F0502020204030204" pitchFamily="34" charset="0"/>
                <a:cs typeface="Times New Roman" panose="02020603050405020304" pitchFamily="18" charset="0"/>
              </a:rPr>
              <a:t>emotions</a:t>
            </a:r>
            <a:r>
              <a:rPr lang="en-US" sz="120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0"/>
              </a:spcBef>
              <a:spcAft>
                <a:spcPts val="0"/>
              </a:spcAft>
              <a:buSzPts val="1800"/>
              <a:buFont typeface="Symbol" panose="05050102010706020507" pitchFamily="18" charset="2"/>
              <a:buChar char="¾"/>
            </a:pPr>
            <a:r>
              <a:rPr lang="en-US" sz="1200">
                <a:effectLst/>
                <a:latin typeface="Calibri" panose="020F0502020204030204" pitchFamily="34" charset="0"/>
                <a:ea typeface="Calibri" panose="020F0502020204030204" pitchFamily="34" charset="0"/>
                <a:cs typeface="Times New Roman" panose="02020603050405020304" pitchFamily="18" charset="0"/>
              </a:rPr>
              <a:t>Literally embed the </a:t>
            </a:r>
            <a:r>
              <a:rPr lang="en-US" sz="1200" b="1">
                <a:effectLst/>
                <a:latin typeface="Calibri" panose="020F0502020204030204" pitchFamily="34" charset="0"/>
                <a:ea typeface="Calibri" panose="020F0502020204030204" pitchFamily="34" charset="0"/>
                <a:cs typeface="Times New Roman" panose="02020603050405020304" pitchFamily="18" charset="0"/>
              </a:rPr>
              <a:t>instructor</a:t>
            </a:r>
            <a:r>
              <a:rPr lang="en-US" sz="1200">
                <a:effectLst/>
                <a:latin typeface="Calibri" panose="020F0502020204030204" pitchFamily="34" charset="0"/>
                <a:ea typeface="Calibri" panose="020F0502020204030204" pitchFamily="34" charset="0"/>
                <a:cs typeface="Times New Roman" panose="02020603050405020304" pitchFamily="18" charset="0"/>
              </a:rPr>
              <a:t> in the course through </a:t>
            </a:r>
            <a:r>
              <a:rPr lang="en-US" sz="1200" b="1">
                <a:effectLst/>
                <a:latin typeface="Calibri" panose="020F0502020204030204" pitchFamily="34" charset="0"/>
                <a:ea typeface="Calibri" panose="020F0502020204030204" pitchFamily="34" charset="0"/>
                <a:cs typeface="Times New Roman" panose="02020603050405020304" pitchFamily="18" charset="0"/>
              </a:rPr>
              <a:t>videos</a:t>
            </a:r>
            <a:r>
              <a:rPr lang="en-US" sz="1200">
                <a:effectLst/>
                <a:latin typeface="Calibri" panose="020F0502020204030204" pitchFamily="34" charset="0"/>
                <a:ea typeface="Calibri" panose="020F0502020204030204" pitchFamily="34" charset="0"/>
                <a:cs typeface="Times New Roman" panose="02020603050405020304" pitchFamily="18" charset="0"/>
              </a:rPr>
              <a:t> …but keep them as short and chunked as possible</a:t>
            </a:r>
          </a:p>
          <a:p>
            <a:pPr marL="342900" marR="0" lvl="0" indent="-342900">
              <a:spcBef>
                <a:spcPts val="0"/>
              </a:spcBef>
              <a:spcAft>
                <a:spcPts val="0"/>
              </a:spcAft>
              <a:buSzPts val="1800"/>
              <a:buFont typeface="Symbol" panose="05050102010706020507" pitchFamily="18" charset="2"/>
              <a:buChar char="¾"/>
            </a:pPr>
            <a:r>
              <a:rPr lang="en-US" sz="1200">
                <a:effectLst/>
                <a:latin typeface="Calibri" panose="020F0502020204030204" pitchFamily="34" charset="0"/>
                <a:ea typeface="Calibri" panose="020F0502020204030204" pitchFamily="34" charset="0"/>
                <a:cs typeface="Times New Roman" panose="02020603050405020304" pitchFamily="18" charset="0"/>
              </a:rPr>
              <a:t>Create </a:t>
            </a:r>
            <a:r>
              <a:rPr lang="en-US" sz="1200" b="1">
                <a:effectLst/>
                <a:latin typeface="Calibri" panose="020F0502020204030204" pitchFamily="34" charset="0"/>
                <a:ea typeface="Calibri" panose="020F0502020204030204" pitchFamily="34" charset="0"/>
                <a:cs typeface="Times New Roman" panose="02020603050405020304" pitchFamily="18" charset="0"/>
              </a:rPr>
              <a:t>how-to tutorials</a:t>
            </a:r>
            <a:r>
              <a:rPr lang="en-US" sz="1200">
                <a:effectLst/>
                <a:latin typeface="Calibri" panose="020F0502020204030204" pitchFamily="34" charset="0"/>
                <a:ea typeface="Calibri" panose="020F0502020204030204" pitchFamily="34" charset="0"/>
                <a:cs typeface="Times New Roman" panose="02020603050405020304" pitchFamily="18" charset="0"/>
              </a:rPr>
              <a:t> that demonstrate a process; think of al the YouTube videos we use for just-in-time learning</a:t>
            </a:r>
          </a:p>
          <a:p>
            <a:endParaRPr lang="en-US" sz="1200"/>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30</a:t>
            </a:fld>
            <a:endParaRPr lang="en-US"/>
          </a:p>
        </p:txBody>
      </p:sp>
    </p:spTree>
    <p:extLst>
      <p:ext uri="{BB962C8B-B14F-4D97-AF65-F5344CB8AC3E}">
        <p14:creationId xmlns:p14="http://schemas.microsoft.com/office/powerpoint/2010/main" val="1461769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Trying to tell all about a process with text is a recipe for losing learner attention and losing learner success;</a:t>
            </a:r>
          </a:p>
          <a:p>
            <a:r>
              <a:rPr lang="en-US"/>
              <a:t>That’s why most “how to assemble” instructions are mostly pictures and diagrams</a:t>
            </a:r>
          </a:p>
          <a:p>
            <a:endParaRPr lang="en-US"/>
          </a:p>
          <a:p>
            <a:r>
              <a:rPr lang="en-US"/>
              <a:t>Example: how to clear a printer jam: </a:t>
            </a:r>
            <a:r>
              <a:rPr lang="en-US" err="1"/>
              <a:t>Wikihow</a:t>
            </a:r>
            <a:r>
              <a:rPr lang="en-US"/>
              <a:t>: https://www.wikihow.com/Clear-a-Paper-Jam</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31</a:t>
            </a:fld>
            <a:endParaRPr lang="en-US"/>
          </a:p>
        </p:txBody>
      </p:sp>
    </p:spTree>
    <p:extLst>
      <p:ext uri="{BB962C8B-B14F-4D97-AF65-F5344CB8AC3E}">
        <p14:creationId xmlns:p14="http://schemas.microsoft.com/office/powerpoint/2010/main" val="3442754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Show it clearly with photos, illustrations and diagrams</a:t>
            </a:r>
          </a:p>
          <a:p>
            <a:r>
              <a:rPr lang="en-US" sz="1200" kern="1200">
                <a:solidFill>
                  <a:schemeClr val="tx1"/>
                </a:solidFill>
                <a:latin typeface="+mn-lt"/>
                <a:ea typeface="+mn-ea"/>
                <a:cs typeface="+mn-cs"/>
              </a:rPr>
              <a:t>help learners be able to practice the action(s) to gain skill or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may seem obvious for self-paced learning. But I’ve encountered many courses that involve reading and reading screen after screen –now showing, no doing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https://www.wikihow.com/Put-Ink-Cartridges-in-a-Printer</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32</a:t>
            </a:fld>
            <a:endParaRPr lang="en-US"/>
          </a:p>
        </p:txBody>
      </p:sp>
    </p:spTree>
    <p:extLst>
      <p:ext uri="{BB962C8B-B14F-4D97-AF65-F5344CB8AC3E}">
        <p14:creationId xmlns:p14="http://schemas.microsoft.com/office/powerpoint/2010/main" val="436484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It’s not all show and NO Tell –the combination of image and text is powerful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Even better to combine text and images = ***</a:t>
            </a:r>
            <a:r>
              <a:rPr lang="en-US" b="1"/>
              <a:t>DUAL CODING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Pictures alone don’t allow for important details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WikiHow</a:t>
            </a:r>
            <a:r>
              <a:rPr lang="en-US"/>
              <a:t> does this effectively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https://www.wikihow.com/Put-Ink-Cartridges-in-a-Printer</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33</a:t>
            </a:fld>
            <a:endParaRPr lang="en-US"/>
          </a:p>
        </p:txBody>
      </p:sp>
    </p:spTree>
    <p:extLst>
      <p:ext uri="{BB962C8B-B14F-4D97-AF65-F5344CB8AC3E}">
        <p14:creationId xmlns:p14="http://schemas.microsoft.com/office/powerpoint/2010/main" val="737273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 definition of asynchronous</a:t>
            </a:r>
          </a:p>
          <a:p>
            <a:r>
              <a:rPr lang="en-US"/>
              <a:t>Asynchronous simply means “not occurring at the same time”</a:t>
            </a:r>
          </a:p>
          <a:p>
            <a:endParaRPr lang="en-US"/>
          </a:p>
          <a:p>
            <a:r>
              <a:rPr lang="en-US"/>
              <a:t>***ASK: is a webinar synch or </a:t>
            </a:r>
            <a:r>
              <a:rPr lang="en-US" err="1"/>
              <a:t>Asynch</a:t>
            </a:r>
            <a:r>
              <a:rPr lang="en-US"/>
              <a:t>?</a:t>
            </a:r>
          </a:p>
          <a:p>
            <a:endParaRPr lang="en-US"/>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4</a:t>
            </a:fld>
            <a:endParaRPr lang="en-US"/>
          </a:p>
        </p:txBody>
      </p:sp>
    </p:spTree>
    <p:extLst>
      <p:ext uri="{BB962C8B-B14F-4D97-AF65-F5344CB8AC3E}">
        <p14:creationId xmlns:p14="http://schemas.microsoft.com/office/powerpoint/2010/main" val="3549372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Cognitive-Load theory:</a:t>
            </a:r>
          </a:p>
          <a:p>
            <a:pPr marL="342900" marR="0" lvl="0" indent="-342900">
              <a:spcBef>
                <a:spcPts val="0"/>
              </a:spcBef>
              <a:spcAft>
                <a:spcPts val="0"/>
              </a:spcAft>
              <a:buFont typeface="Wingdings" panose="05000000000000000000" pitchFamily="2" charset="2"/>
              <a:buChar char=""/>
              <a:tabLst>
                <a:tab pos="2286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We make sense of new material by referencing </a:t>
            </a:r>
            <a:r>
              <a:rPr lang="en-US" sz="1200" b="1">
                <a:effectLst/>
                <a:latin typeface="Calibri" panose="020F0502020204030204" pitchFamily="34" charset="0"/>
                <a:ea typeface="Calibri" panose="020F0502020204030204" pitchFamily="34" charset="0"/>
                <a:cs typeface="Times New Roman" panose="02020603050405020304" pitchFamily="18" charset="0"/>
              </a:rPr>
              <a:t>mental models of pre-existing knowledge</a:t>
            </a:r>
            <a:r>
              <a:rPr lang="en-US" sz="120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spcBef>
                <a:spcPts val="0"/>
              </a:spcBef>
              <a:spcAft>
                <a:spcPts val="0"/>
              </a:spcAft>
              <a:buFont typeface="Wingdings" panose="05000000000000000000" pitchFamily="2" charset="2"/>
              <a:buChar char=""/>
              <a:tabLst>
                <a:tab pos="2286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The brain organizes new information around this pre-existing knowledge. </a:t>
            </a:r>
          </a:p>
          <a:p>
            <a:pPr marL="342900" marR="0" lvl="0" indent="-342900">
              <a:spcBef>
                <a:spcPts val="0"/>
              </a:spcBef>
              <a:spcAft>
                <a:spcPts val="0"/>
              </a:spcAft>
              <a:buFont typeface="Wingdings" panose="05000000000000000000" pitchFamily="2" charset="2"/>
              <a:buChar char=""/>
              <a:tabLst>
                <a:tab pos="2286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The more </a:t>
            </a:r>
            <a:r>
              <a:rPr lang="en-US" sz="1200" b="1">
                <a:effectLst/>
                <a:latin typeface="Calibri" panose="020F0502020204030204" pitchFamily="34" charset="0"/>
                <a:ea typeface="Calibri" panose="020F0502020204030204" pitchFamily="34" charset="0"/>
                <a:cs typeface="Times New Roman" panose="02020603050405020304" pitchFamily="18" charset="0"/>
              </a:rPr>
              <a:t>context</a:t>
            </a:r>
            <a:r>
              <a:rPr lang="en-US" sz="1200">
                <a:effectLst/>
                <a:latin typeface="Calibri" panose="020F0502020204030204" pitchFamily="34" charset="0"/>
                <a:ea typeface="Calibri" panose="020F0502020204030204" pitchFamily="34" charset="0"/>
                <a:cs typeface="Times New Roman" panose="02020603050405020304" pitchFamily="18" charset="0"/>
              </a:rPr>
              <a:t> you can provide to something already familiar, the better the learner will be able </a:t>
            </a:r>
            <a:r>
              <a:rPr lang="en-US" sz="1200" b="1">
                <a:effectLst/>
                <a:latin typeface="Calibri" panose="020F0502020204030204" pitchFamily="34" charset="0"/>
                <a:ea typeface="Calibri" panose="020F0502020204030204" pitchFamily="34" charset="0"/>
                <a:cs typeface="Times New Roman" panose="02020603050405020304" pitchFamily="18" charset="0"/>
              </a:rPr>
              <a:t>to integrate new knowledge</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Wingdings" panose="05000000000000000000" pitchFamily="2" charset="2"/>
              <a:buChar char=""/>
              <a:tabLst>
                <a:tab pos="2286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So help the learner construct new mental models by connecting learning to something already familiar with, on the job or in personal life</a:t>
            </a:r>
          </a:p>
          <a:p>
            <a:pPr marL="742950" marR="0" lvl="1" indent="-285750">
              <a:spcBef>
                <a:spcPts val="0"/>
              </a:spcBef>
              <a:spcAft>
                <a:spcPts val="0"/>
              </a:spcAft>
              <a:buFont typeface="Wingdings" panose="05000000000000000000" pitchFamily="2" charset="2"/>
              <a:buChar char=""/>
              <a:tabLst>
                <a:tab pos="685800" algn="l"/>
              </a:tabLst>
            </a:pPr>
            <a:r>
              <a:rPr lang="en-US" sz="1200" b="1">
                <a:effectLst/>
                <a:latin typeface="Calibri" panose="020F0502020204030204" pitchFamily="34" charset="0"/>
                <a:ea typeface="Calibri" panose="020F0502020204030204" pitchFamily="34" charset="0"/>
                <a:cs typeface="Times New Roman" panose="02020603050405020304" pitchFamily="18" charset="0"/>
              </a:rPr>
              <a:t>Metaphors</a:t>
            </a:r>
            <a:r>
              <a:rPr lang="en-US" sz="1200">
                <a:effectLst/>
                <a:latin typeface="Calibri" panose="020F0502020204030204" pitchFamily="34" charset="0"/>
                <a:ea typeface="Calibri" panose="020F0502020204030204" pitchFamily="34" charset="0"/>
                <a:cs typeface="Times New Roman" panose="02020603050405020304" pitchFamily="18" charset="0"/>
              </a:rPr>
              <a:t> and </a:t>
            </a:r>
            <a:r>
              <a:rPr lang="en-US" sz="1200" b="1">
                <a:effectLst/>
                <a:latin typeface="Calibri" panose="020F0502020204030204" pitchFamily="34" charset="0"/>
                <a:ea typeface="Calibri" panose="020F0502020204030204" pitchFamily="34" charset="0"/>
                <a:cs typeface="Times New Roman" panose="02020603050405020304" pitchFamily="18" charset="0"/>
              </a:rPr>
              <a:t>analogies</a:t>
            </a:r>
            <a:r>
              <a:rPr lang="en-US" sz="1200">
                <a:effectLst/>
                <a:latin typeface="Calibri" panose="020F0502020204030204" pitchFamily="34" charset="0"/>
                <a:ea typeface="Calibri" panose="020F0502020204030204" pitchFamily="34" charset="0"/>
                <a:cs typeface="Times New Roman" panose="02020603050405020304" pitchFamily="18" charset="0"/>
              </a:rPr>
              <a:t> are helpful for connecting more abstract information to something familiar and concrete.</a:t>
            </a:r>
          </a:p>
          <a:p>
            <a:pPr marL="742950" marR="0" lvl="1" indent="-285750">
              <a:spcBef>
                <a:spcPts val="0"/>
              </a:spcBef>
              <a:spcAft>
                <a:spcPts val="0"/>
              </a:spcAft>
              <a:buFont typeface="Wingdings" panose="05000000000000000000" pitchFamily="2" charset="2"/>
              <a:buChar char=""/>
              <a:tabLst>
                <a:tab pos="6858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Try to make experiences </a:t>
            </a:r>
            <a:r>
              <a:rPr lang="en-US" sz="1200" b="1">
                <a:effectLst/>
                <a:latin typeface="Calibri" panose="020F0502020204030204" pitchFamily="34" charset="0"/>
                <a:ea typeface="Calibri" panose="020F0502020204030204" pitchFamily="34" charset="0"/>
                <a:cs typeface="Times New Roman" panose="02020603050405020304" pitchFamily="18" charset="0"/>
              </a:rPr>
              <a:t>personal and relatable</a:t>
            </a:r>
            <a:r>
              <a:rPr lang="en-US" sz="1200">
                <a:effectLst/>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0"/>
              </a:spcAft>
              <a:buFont typeface="Wingdings" panose="05000000000000000000" pitchFamily="2" charset="2"/>
              <a:buChar char=""/>
              <a:tabLst>
                <a:tab pos="685800" algn="l"/>
              </a:tabLst>
            </a:pPr>
            <a:r>
              <a:rPr lang="en-US" sz="1200" i="1">
                <a:effectLst/>
                <a:latin typeface="Calibri" panose="020F0502020204030204" pitchFamily="34" charset="0"/>
                <a:ea typeface="Calibri" panose="020F0502020204030204" pitchFamily="34" charset="0"/>
                <a:cs typeface="Times New Roman" panose="02020603050405020304" pitchFamily="18" charset="0"/>
              </a:rPr>
              <a:t>Example</a:t>
            </a:r>
            <a:r>
              <a:rPr lang="en-US" sz="1200">
                <a:effectLst/>
                <a:latin typeface="Calibri" panose="020F0502020204030204" pitchFamily="34" charset="0"/>
                <a:ea typeface="Calibri" panose="020F0502020204030204" pitchFamily="34" charset="0"/>
                <a:cs typeface="Times New Roman" panose="02020603050405020304" pitchFamily="18" charset="0"/>
              </a:rPr>
              <a:t>: Supercharged emphasis on “you already do great storytimes”</a:t>
            </a:r>
          </a:p>
          <a:p>
            <a:pPr marL="457200" lvl="1" indent="0">
              <a:buFont typeface="Wingdings" panose="05000000000000000000" pitchFamily="2" charset="2"/>
              <a:buNone/>
            </a:pPr>
            <a:endParaRPr lang="en-US"/>
          </a:p>
          <a:p>
            <a:pPr marL="0" lvl="0" indent="0">
              <a:buFont typeface="Arial" panose="020B0604020202020204" pitchFamily="34" charset="0"/>
              <a:buNone/>
            </a:pPr>
            <a:r>
              <a:rPr lang="en-US"/>
              <a:t>Photo: reference librarian helps a patron by NJLA on Flickr: https://www.flickr.com/photos/njla/4014538946/ </a:t>
            </a:r>
          </a:p>
        </p:txBody>
      </p:sp>
      <p:sp>
        <p:nvSpPr>
          <p:cNvPr id="4" name="Slide Number Placeholder 3"/>
          <p:cNvSpPr>
            <a:spLocks noGrp="1"/>
          </p:cNvSpPr>
          <p:nvPr>
            <p:ph type="sldNum" sz="quarter" idx="5"/>
          </p:nvPr>
        </p:nvSpPr>
        <p:spPr/>
        <p:txBody>
          <a:bodyPr/>
          <a:lstStyle/>
          <a:p>
            <a:fld id="{AD1B6ABD-D855-46F2-BF56-A7E9F676CD32}" type="slidenum">
              <a:rPr lang="en-US" smtClean="0"/>
              <a:t>34</a:t>
            </a:fld>
            <a:endParaRPr lang="en-US"/>
          </a:p>
        </p:txBody>
      </p:sp>
    </p:spTree>
    <p:extLst>
      <p:ext uri="{BB962C8B-B14F-4D97-AF65-F5344CB8AC3E}">
        <p14:creationId xmlns:p14="http://schemas.microsoft.com/office/powerpoint/2010/main" val="3975833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a:t>The fourth principle is closely related to the third</a:t>
            </a:r>
          </a:p>
          <a:p>
            <a:pPr marL="0" indent="0">
              <a:buFont typeface="Wingdings" panose="05000000000000000000" pitchFamily="2" charset="2"/>
              <a:buNone/>
            </a:pPr>
            <a:r>
              <a:rPr lang="en-US"/>
              <a:t>There is too much instruction that comes in the form of an information fire hose ----blah blah blah </a:t>
            </a:r>
          </a:p>
          <a:p>
            <a:pPr marL="0" indent="0">
              <a:buFont typeface="Wingdings" panose="05000000000000000000" pitchFamily="2" charset="2"/>
              <a:buNone/>
            </a:pPr>
            <a:r>
              <a:rPr lang="en-US"/>
              <a:t>Remember cognitive overload</a:t>
            </a:r>
          </a:p>
          <a:p>
            <a:pPr marL="0" indent="0">
              <a:buFont typeface="Wingdings" panose="05000000000000000000" pitchFamily="2" charset="2"/>
              <a:buNone/>
            </a:pPr>
            <a:endParaRPr lang="en-US"/>
          </a:p>
          <a:p>
            <a:pPr marL="0" indent="0">
              <a:buFont typeface="Wingdings" panose="05000000000000000000" pitchFamily="2" charset="2"/>
              <a:buNone/>
            </a:pPr>
            <a:r>
              <a:rPr lang="en-US"/>
              <a:t>Provide learning experiences that allow for the application of new information; testing the new mental models</a:t>
            </a:r>
          </a:p>
          <a:p>
            <a:pPr marL="171450" indent="-171450">
              <a:buFont typeface="Wingdings" panose="05000000000000000000" pitchFamily="2" charset="2"/>
              <a:buChar char="§"/>
            </a:pPr>
            <a:r>
              <a:rPr lang="en-US"/>
              <a:t>Adult learner characteristics ---Adults (everyone) learn by doing; they are task-oriented AND they like autonomy</a:t>
            </a:r>
          </a:p>
          <a:p>
            <a:pPr marL="628650" lvl="1" indent="-171450">
              <a:buFont typeface="Wingdings" panose="05000000000000000000" pitchFamily="2" charset="2"/>
              <a:buChar char="§"/>
            </a:pPr>
            <a:r>
              <a:rPr lang="en-US"/>
              <a:t>Blah blah blah does not honor autonomy</a:t>
            </a:r>
          </a:p>
          <a:p>
            <a:pPr marL="171450" indent="-171450">
              <a:buFont typeface="Wingdings" panose="05000000000000000000" pitchFamily="2" charset="2"/>
              <a:buChar char="§"/>
            </a:pPr>
            <a:r>
              <a:rPr lang="en-US"/>
              <a:t>Ask learners to do the actual thing they are learning, practice</a:t>
            </a:r>
          </a:p>
          <a:p>
            <a:pPr marL="628650" lvl="1" indent="-171450">
              <a:buFont typeface="Wingdings" panose="05000000000000000000" pitchFamily="2" charset="2"/>
              <a:buChar char="§"/>
            </a:pPr>
            <a:r>
              <a:rPr lang="en-US"/>
              <a:t>In real situation</a:t>
            </a:r>
          </a:p>
          <a:p>
            <a:pPr marL="628650" lvl="1" indent="-171450">
              <a:buFont typeface="Wingdings" panose="05000000000000000000" pitchFamily="2" charset="2"/>
              <a:buChar char="§"/>
            </a:pPr>
            <a:r>
              <a:rPr lang="en-US"/>
              <a:t>Or simulated situation with peers</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35</a:t>
            </a:fld>
            <a:endParaRPr lang="en-US"/>
          </a:p>
        </p:txBody>
      </p:sp>
    </p:spTree>
    <p:extLst>
      <p:ext uri="{BB962C8B-B14F-4D97-AF65-F5344CB8AC3E}">
        <p14:creationId xmlns:p14="http://schemas.microsoft.com/office/powerpoint/2010/main" val="1863947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Goal is not to stuff people with knowledge but to help them take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Move away from linear, information-based training (info &gt; info &gt; info &gt; quiz) to scenario and activity-based learning, with information provided as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problem-based learning</a:t>
            </a:r>
            <a:r>
              <a:rPr lang="en-US" sz="1200" kern="1200">
                <a:solidFill>
                  <a:schemeClr val="tx1"/>
                </a:solidFill>
                <a:effectLst/>
                <a:latin typeface="+mn-lt"/>
                <a:ea typeface="+mn-ea"/>
                <a:cs typeface="+mn-cs"/>
              </a:rPr>
              <a:t> has been shown to enhance learner control over their learning, increase content retention, and improve attitudes toward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 create activities –i.e.,</a:t>
            </a:r>
            <a:r>
              <a:rPr lang="en-US" sz="1200">
                <a:effectLst/>
                <a:latin typeface="Calibri" panose="020F0502020204030204" pitchFamily="34" charset="0"/>
                <a:ea typeface="Calibri" panose="020F0502020204030204" pitchFamily="34" charset="0"/>
                <a:cs typeface="Times New Roman" panose="02020603050405020304" pitchFamily="18" charset="0"/>
              </a:rPr>
              <a:t> challenges or problems to solve; </a:t>
            </a:r>
          </a:p>
          <a:p>
            <a:pPr marL="228600" marR="0" lvl="0" indent="-228600">
              <a:spcBef>
                <a:spcPts val="0"/>
              </a:spcBef>
              <a:spcAft>
                <a:spcPts val="300"/>
              </a:spcAft>
              <a:buFont typeface="Symbol" panose="05050102010706020507" pitchFamily="18"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make information an optional part of the activity for the user to access as needed (help and learning supports).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36</a:t>
            </a:fld>
            <a:endParaRPr lang="en-US"/>
          </a:p>
        </p:txBody>
      </p:sp>
    </p:spTree>
    <p:extLst>
      <p:ext uri="{BB962C8B-B14F-4D97-AF65-F5344CB8AC3E}">
        <p14:creationId xmlns:p14="http://schemas.microsoft.com/office/powerpoint/2010/main" val="1080108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These problem-based activities are often presented as scenarios</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Create </a:t>
            </a:r>
            <a:r>
              <a:rPr lang="en-US" sz="1200" b="1">
                <a:effectLst/>
                <a:latin typeface="Calibri" panose="020F0502020204030204" pitchFamily="34" charset="0"/>
                <a:ea typeface="Calibri" panose="020F0502020204030204" pitchFamily="34" charset="0"/>
                <a:cs typeface="Times New Roman" panose="02020603050405020304" pitchFamily="18" charset="0"/>
              </a:rPr>
              <a:t>challenges or problems to solve</a:t>
            </a:r>
            <a:r>
              <a:rPr lang="en-US" sz="1200">
                <a:effectLst/>
                <a:latin typeface="Calibri" panose="020F0502020204030204" pitchFamily="34" charset="0"/>
                <a:ea typeface="Calibri" panose="020F0502020204030204" pitchFamily="34" charset="0"/>
                <a:cs typeface="Times New Roman" panose="02020603050405020304" pitchFamily="18" charset="0"/>
              </a:rPr>
              <a:t> that are based on actual situations the learner may encounter on the job. </a:t>
            </a:r>
          </a:p>
          <a:p>
            <a:pPr marL="0" marR="0">
              <a:spcBef>
                <a:spcPts val="0"/>
              </a:spcBef>
              <a:spcAft>
                <a:spcPts val="0"/>
              </a:spcAft>
            </a:pPr>
            <a:r>
              <a:rPr lang="en-US" sz="1200">
                <a:effectLst/>
                <a:latin typeface="Calibri" panose="020F0502020204030204" pitchFamily="34" charset="0"/>
                <a:ea typeface="Calibri" panose="020F0502020204030204" pitchFamily="34" charset="0"/>
                <a:cs typeface="Times New Roman" panose="02020603050405020304" pitchFamily="18" charset="0"/>
              </a:rPr>
              <a:t>Provide access to information, help and learning supports as the user needs the resources to make decisions in the scenario.</a:t>
            </a:r>
          </a:p>
          <a:p>
            <a:pPr marL="0" marR="0">
              <a:lnSpc>
                <a:spcPct val="107000"/>
              </a:lnSpc>
              <a:spcBef>
                <a:spcPts val="0"/>
              </a:spcBef>
              <a:spcAft>
                <a:spcPts val="800"/>
              </a:spcAft>
            </a:pPr>
            <a:endParaRPr lang="en-US" sz="1200">
              <a:effectLst/>
              <a:latin typeface="Calibri Light" panose="020F03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200"/>
              <a:buFont typeface="+mj-lt"/>
              <a:buAutoNum type="arabicPeriod"/>
            </a:pPr>
            <a:r>
              <a:rPr lang="en-US" sz="1200" b="1">
                <a:effectLst/>
                <a:latin typeface="Calibri Light" panose="020F0302020204030204" pitchFamily="34" charset="0"/>
                <a:ea typeface="Calibri" panose="020F0502020204030204" pitchFamily="34" charset="0"/>
                <a:cs typeface="Times New Roman" panose="02020603050405020304" pitchFamily="18" charset="0"/>
              </a:rPr>
              <a:t>Define the objectives</a:t>
            </a:r>
            <a:r>
              <a:rPr lang="en-US" sz="1200">
                <a:effectLst/>
                <a:latin typeface="Calibri Light" panose="020F0302020204030204" pitchFamily="34" charset="0"/>
                <a:ea typeface="Calibri" panose="020F0502020204030204" pitchFamily="34" charset="0"/>
                <a:cs typeface="Times New Roman" panose="02020603050405020304" pitchFamily="18" charset="0"/>
              </a:rPr>
              <a:t>. What do you </a:t>
            </a:r>
            <a:r>
              <a:rPr lang="en-US" sz="1200" b="1">
                <a:effectLst/>
                <a:latin typeface="Calibri Light" panose="020F0302020204030204" pitchFamily="34" charset="0"/>
                <a:ea typeface="Calibri" panose="020F0502020204030204" pitchFamily="34" charset="0"/>
                <a:cs typeface="Times New Roman" panose="02020603050405020304" pitchFamily="18" charset="0"/>
              </a:rPr>
              <a:t>want students to learn</a:t>
            </a:r>
            <a:r>
              <a:rPr lang="en-US" sz="1200">
                <a:effectLst/>
                <a:latin typeface="Calibri Light" panose="020F0302020204030204" pitchFamily="34" charset="0"/>
                <a:ea typeface="Calibri" panose="020F0502020204030204" pitchFamily="34" charset="0"/>
                <a:cs typeface="Times New Roman" panose="02020603050405020304" pitchFamily="18" charset="0"/>
              </a:rPr>
              <a:t> by working through the scenario?</a:t>
            </a:r>
          </a:p>
          <a:p>
            <a:pPr marL="342900" marR="0" lvl="0" indent="-342900">
              <a:lnSpc>
                <a:spcPct val="107000"/>
              </a:lnSpc>
              <a:spcBef>
                <a:spcPts val="0"/>
              </a:spcBef>
              <a:spcAft>
                <a:spcPts val="0"/>
              </a:spcAft>
              <a:buSzPts val="1200"/>
              <a:buFont typeface="+mj-lt"/>
              <a:buAutoNum type="arabicPeriod"/>
            </a:pPr>
            <a:r>
              <a:rPr lang="en-US" sz="1200" b="1">
                <a:effectLst/>
                <a:latin typeface="Calibri Light" panose="020F0302020204030204" pitchFamily="34" charset="0"/>
                <a:ea typeface="Calibri" panose="020F0502020204030204" pitchFamily="34" charset="0"/>
                <a:cs typeface="Times New Roman" panose="02020603050405020304" pitchFamily="18" charset="0"/>
              </a:rPr>
              <a:t>Identify the situation</a:t>
            </a:r>
            <a:r>
              <a:rPr lang="en-US" sz="1200">
                <a:effectLst/>
                <a:latin typeface="Calibri Light" panose="020F0302020204030204" pitchFamily="34" charset="0"/>
                <a:ea typeface="Calibri" panose="020F0502020204030204" pitchFamily="34" charset="0"/>
                <a:cs typeface="Times New Roman" panose="02020603050405020304" pitchFamily="18" charset="0"/>
              </a:rPr>
              <a:t>. Describe a </a:t>
            </a:r>
            <a:r>
              <a:rPr lang="en-US" sz="1200" b="1">
                <a:effectLst/>
                <a:latin typeface="Calibri Light" panose="020F0302020204030204" pitchFamily="34" charset="0"/>
                <a:ea typeface="Calibri" panose="020F0502020204030204" pitchFamily="34" charset="0"/>
                <a:cs typeface="Times New Roman" panose="02020603050405020304" pitchFamily="18" charset="0"/>
              </a:rPr>
              <a:t>real-life situation</a:t>
            </a:r>
            <a:r>
              <a:rPr lang="en-US" sz="1200">
                <a:effectLst/>
                <a:latin typeface="Calibri Light" panose="020F0302020204030204" pitchFamily="34" charset="0"/>
                <a:ea typeface="Calibri" panose="020F0502020204030204" pitchFamily="34" charset="0"/>
                <a:cs typeface="Times New Roman" panose="02020603050405020304" pitchFamily="18" charset="0"/>
              </a:rPr>
              <a:t> in which learners could apply the intended objective.</a:t>
            </a:r>
          </a:p>
          <a:p>
            <a:pPr marL="342900" marR="0" lvl="0" indent="-342900">
              <a:lnSpc>
                <a:spcPct val="107000"/>
              </a:lnSpc>
              <a:spcBef>
                <a:spcPts val="0"/>
              </a:spcBef>
              <a:spcAft>
                <a:spcPts val="0"/>
              </a:spcAft>
              <a:buSzPts val="1200"/>
              <a:buFont typeface="+mj-lt"/>
              <a:buAutoNum type="arabicPeriod"/>
            </a:pPr>
            <a:r>
              <a:rPr lang="en-US" sz="1200" b="1">
                <a:effectLst/>
                <a:latin typeface="Calibri Light" panose="020F0302020204030204" pitchFamily="34" charset="0"/>
                <a:ea typeface="Calibri" panose="020F0502020204030204" pitchFamily="34" charset="0"/>
                <a:cs typeface="Times New Roman" panose="02020603050405020304" pitchFamily="18" charset="0"/>
              </a:rPr>
              <a:t>Identify the problem</a:t>
            </a:r>
            <a:r>
              <a:rPr lang="en-US" sz="1200">
                <a:effectLst/>
                <a:latin typeface="Calibri Light" panose="020F0302020204030204" pitchFamily="34" charset="0"/>
                <a:ea typeface="Calibri" panose="020F0502020204030204" pitchFamily="34" charset="0"/>
                <a:cs typeface="Times New Roman" panose="02020603050405020304" pitchFamily="18" charset="0"/>
              </a:rPr>
              <a:t>. </a:t>
            </a:r>
            <a:r>
              <a:rPr lang="en-US" sz="1200" kern="1200">
                <a:solidFill>
                  <a:schemeClr val="tx1"/>
                </a:solidFill>
                <a:effectLst/>
                <a:latin typeface="+mn-lt"/>
                <a:ea typeface="+mn-ea"/>
                <a:cs typeface="+mn-cs"/>
              </a:rPr>
              <a:t>The primary goal of a scenario is to teach learners how to resolve a problem. Select the problem/challenge that </a:t>
            </a:r>
            <a:r>
              <a:rPr lang="en-US" sz="1200" b="1" kern="1200">
                <a:solidFill>
                  <a:schemeClr val="tx1"/>
                </a:solidFill>
                <a:effectLst/>
                <a:latin typeface="+mn-lt"/>
                <a:ea typeface="+mn-ea"/>
                <a:cs typeface="+mn-cs"/>
              </a:rPr>
              <a:t>best addresses the objectives</a:t>
            </a:r>
            <a:r>
              <a:rPr lang="en-US" sz="1200" kern="1200">
                <a:solidFill>
                  <a:schemeClr val="tx1"/>
                </a:solidFill>
                <a:effectLst/>
                <a:latin typeface="+mn-lt"/>
                <a:ea typeface="+mn-ea"/>
                <a:cs typeface="+mn-cs"/>
              </a:rPr>
              <a:t> and that will be appealing and relevant to learners.</a:t>
            </a:r>
          </a:p>
          <a:p>
            <a:pPr marL="342900" marR="0" lvl="0" indent="-342900">
              <a:lnSpc>
                <a:spcPct val="107000"/>
              </a:lnSpc>
              <a:spcBef>
                <a:spcPts val="0"/>
              </a:spcBef>
              <a:spcAft>
                <a:spcPts val="0"/>
              </a:spcAft>
              <a:buSzPts val="1200"/>
              <a:buFont typeface="+mj-lt"/>
              <a:buAutoNum type="arabicPeriod"/>
            </a:pPr>
            <a:r>
              <a:rPr lang="en-US" sz="1200" b="1">
                <a:effectLst/>
                <a:latin typeface="Calibri Light" panose="020F0302020204030204" pitchFamily="34" charset="0"/>
                <a:ea typeface="Calibri" panose="020F0502020204030204" pitchFamily="34" charset="0"/>
                <a:cs typeface="Times New Roman" panose="02020603050405020304" pitchFamily="18" charset="0"/>
              </a:rPr>
              <a:t>Identify a realistic trigger event.</a:t>
            </a:r>
            <a:r>
              <a:rPr lang="en-US" sz="1200">
                <a:effectLst/>
                <a:latin typeface="Calibri Light" panose="020F0302020204030204" pitchFamily="34" charset="0"/>
                <a:ea typeface="Calibri" panose="020F0502020204030204" pitchFamily="34" charset="0"/>
                <a:cs typeface="Times New Roman" panose="02020603050405020304" pitchFamily="18" charset="0"/>
              </a:rPr>
              <a:t> </a:t>
            </a:r>
            <a:r>
              <a:rPr lang="en-US" sz="1200" kern="1200">
                <a:solidFill>
                  <a:schemeClr val="tx1"/>
                </a:solidFill>
                <a:effectLst/>
                <a:latin typeface="+mn-lt"/>
                <a:ea typeface="+mn-ea"/>
                <a:cs typeface="+mn-cs"/>
              </a:rPr>
              <a:t>The trigger event is the </a:t>
            </a:r>
            <a:r>
              <a:rPr lang="en-US" sz="1200" b="1" kern="1200">
                <a:solidFill>
                  <a:schemeClr val="tx1"/>
                </a:solidFill>
                <a:effectLst/>
                <a:latin typeface="+mn-lt"/>
                <a:ea typeface="+mn-ea"/>
                <a:cs typeface="+mn-cs"/>
              </a:rPr>
              <a:t>conflict or crisis</a:t>
            </a:r>
            <a:r>
              <a:rPr lang="en-US" sz="1200" kern="1200">
                <a:solidFill>
                  <a:schemeClr val="tx1"/>
                </a:solidFill>
                <a:effectLst/>
                <a:latin typeface="+mn-lt"/>
                <a:ea typeface="+mn-ea"/>
                <a:cs typeface="+mn-cs"/>
              </a:rPr>
              <a:t> that arises in the scenario, the point at which the learner has to choose how to respond.</a:t>
            </a:r>
          </a:p>
          <a:p>
            <a:pPr marL="342900" marR="0" lvl="0" indent="-342900">
              <a:lnSpc>
                <a:spcPct val="107000"/>
              </a:lnSpc>
              <a:spcBef>
                <a:spcPts val="0"/>
              </a:spcBef>
              <a:spcAft>
                <a:spcPts val="0"/>
              </a:spcAft>
              <a:buSzPts val="1200"/>
              <a:buFont typeface="+mj-lt"/>
              <a:buAutoNum type="arabicPeriod"/>
            </a:pPr>
            <a:r>
              <a:rPr lang="en-US" sz="1200" b="1">
                <a:effectLst/>
                <a:latin typeface="Calibri Light" panose="020F0302020204030204" pitchFamily="34" charset="0"/>
                <a:ea typeface="Calibri" panose="020F0502020204030204" pitchFamily="34" charset="0"/>
                <a:cs typeface="Times New Roman" panose="02020603050405020304" pitchFamily="18" charset="0"/>
              </a:rPr>
              <a:t>Define the choices</a:t>
            </a:r>
            <a:r>
              <a:rPr lang="en-US" sz="1200" b="0">
                <a:effectLst/>
                <a:latin typeface="Calibri Light" panose="020F0302020204030204" pitchFamily="34" charset="0"/>
                <a:ea typeface="Calibri" panose="020F0502020204030204" pitchFamily="34" charset="0"/>
                <a:cs typeface="Times New Roman" panose="02020603050405020304" pitchFamily="18" charset="0"/>
              </a:rPr>
              <a:t>. Typically, 3-5 choices are offered for each trigger event. One will be the </a:t>
            </a:r>
            <a:r>
              <a:rPr lang="en-US" sz="1200" b="1">
                <a:effectLst/>
                <a:latin typeface="Calibri Light" panose="020F0302020204030204" pitchFamily="34" charset="0"/>
                <a:ea typeface="Calibri" panose="020F0502020204030204" pitchFamily="34" charset="0"/>
                <a:cs typeface="Times New Roman" panose="02020603050405020304" pitchFamily="18" charset="0"/>
              </a:rPr>
              <a:t>optimal choice</a:t>
            </a:r>
            <a:r>
              <a:rPr lang="en-US" sz="1200" b="0">
                <a:effectLst/>
                <a:latin typeface="Calibri Light" panose="020F0302020204030204" pitchFamily="34" charset="0"/>
                <a:ea typeface="Calibri" panose="020F0502020204030204" pitchFamily="34" charset="0"/>
                <a:cs typeface="Times New Roman" panose="02020603050405020304" pitchFamily="18" charset="0"/>
              </a:rPr>
              <a:t>, with the other two being </a:t>
            </a:r>
            <a:r>
              <a:rPr lang="en-US" sz="1200" b="1">
                <a:effectLst/>
                <a:latin typeface="Calibri Light" panose="020F0302020204030204" pitchFamily="34" charset="0"/>
                <a:ea typeface="Calibri" panose="020F0502020204030204" pitchFamily="34" charset="0"/>
                <a:cs typeface="Times New Roman" panose="02020603050405020304" pitchFamily="18" charset="0"/>
              </a:rPr>
              <a:t>less desirable choices</a:t>
            </a:r>
            <a:r>
              <a:rPr lang="en-US" sz="1200" b="0">
                <a:effectLst/>
                <a:latin typeface="Calibri Light" panose="020F0302020204030204" pitchFamily="34" charset="0"/>
                <a:ea typeface="Calibri" panose="020F0502020204030204" pitchFamily="34" charset="0"/>
                <a:cs typeface="Times New Roman" panose="02020603050405020304" pitchFamily="18" charset="0"/>
              </a:rPr>
              <a:t>. Aim to craft choices that really challenge the learner to think; avoid overly obvious wrong choices.</a:t>
            </a:r>
            <a:br>
              <a:rPr lang="en-US" sz="1200" b="0">
                <a:effectLst/>
                <a:latin typeface="Calibri Light" panose="020F0302020204030204" pitchFamily="34" charset="0"/>
                <a:ea typeface="Calibri" panose="020F0502020204030204" pitchFamily="34" charset="0"/>
                <a:cs typeface="Times New Roman" panose="02020603050405020304" pitchFamily="18" charset="0"/>
              </a:rPr>
            </a:b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SzPts val="1200"/>
              <a:buFont typeface="+mj-lt"/>
              <a:buNone/>
            </a:pPr>
            <a:endParaRPr lang="en-US" sz="1200">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D1B6ABD-D855-46F2-BF56-A7E9F676CD32}" type="slidenum">
              <a:rPr lang="en-US" smtClean="0"/>
              <a:t>37</a:t>
            </a:fld>
            <a:endParaRPr lang="en-US"/>
          </a:p>
        </p:txBody>
      </p:sp>
    </p:spTree>
    <p:extLst>
      <p:ext uri="{BB962C8B-B14F-4D97-AF65-F5344CB8AC3E}">
        <p14:creationId xmlns:p14="http://schemas.microsoft.com/office/powerpoint/2010/main" val="815179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latin typeface="Calibri Light" panose="020F0302020204030204" pitchFamily="34" charset="0"/>
                <a:ea typeface="Calibri" panose="020F0502020204030204" pitchFamily="34" charset="0"/>
                <a:cs typeface="Times New Roman" panose="02020603050405020304" pitchFamily="18" charset="0"/>
              </a:rPr>
              <a:t>Aim to craft choices that really challenge the learner to think; avoid overly obvious wrong choices.</a:t>
            </a:r>
            <a:endParaRPr lang="en-US" sz="1200">
              <a:effectLst/>
              <a:latin typeface="Calibri Light" panose="020F03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38</a:t>
            </a:fld>
            <a:endParaRPr lang="en-US"/>
          </a:p>
        </p:txBody>
      </p:sp>
    </p:spTree>
    <p:extLst>
      <p:ext uri="{BB962C8B-B14F-4D97-AF65-F5344CB8AC3E}">
        <p14:creationId xmlns:p14="http://schemas.microsoft.com/office/powerpoint/2010/main" val="1150953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a:effectLst/>
                <a:latin typeface="Calibri Light" panose="020F0302020204030204" pitchFamily="34" charset="0"/>
                <a:ea typeface="Calibri" panose="020F0502020204030204" pitchFamily="34" charset="0"/>
                <a:cs typeface="Times New Roman" panose="02020603050405020304" pitchFamily="18" charset="0"/>
              </a:rPr>
              <a:t>Structure: Challenge &gt; Choices &gt; Consequences</a:t>
            </a:r>
          </a:p>
          <a:p>
            <a:pPr marL="0" marR="0">
              <a:lnSpc>
                <a:spcPct val="107000"/>
              </a:lnSpc>
              <a:spcBef>
                <a:spcPts val="0"/>
              </a:spcBef>
              <a:spcAft>
                <a:spcPts val="80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39</a:t>
            </a:fld>
            <a:endParaRPr lang="en-US"/>
          </a:p>
        </p:txBody>
      </p:sp>
    </p:spTree>
    <p:extLst>
      <p:ext uri="{BB962C8B-B14F-4D97-AF65-F5344CB8AC3E}">
        <p14:creationId xmlns:p14="http://schemas.microsoft.com/office/powerpoint/2010/main" val="2998434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Branching scenarios can get way too complicated by the third level. See the resource list for more in-depth on branching scenarios</a:t>
            </a:r>
          </a:p>
        </p:txBody>
      </p:sp>
      <p:sp>
        <p:nvSpPr>
          <p:cNvPr id="4" name="Slide Number Placeholder 3"/>
          <p:cNvSpPr>
            <a:spLocks noGrp="1"/>
          </p:cNvSpPr>
          <p:nvPr>
            <p:ph type="sldNum" sz="quarter" idx="5"/>
          </p:nvPr>
        </p:nvSpPr>
        <p:spPr/>
        <p:txBody>
          <a:bodyPr/>
          <a:lstStyle/>
          <a:p>
            <a:fld id="{AD1B6ABD-D855-46F2-BF56-A7E9F676CD32}" type="slidenum">
              <a:rPr lang="en-US" smtClean="0"/>
              <a:t>40</a:t>
            </a:fld>
            <a:endParaRPr lang="en-US"/>
          </a:p>
        </p:txBody>
      </p:sp>
    </p:spTree>
    <p:extLst>
      <p:ext uri="{BB962C8B-B14F-4D97-AF65-F5344CB8AC3E}">
        <p14:creationId xmlns:p14="http://schemas.microsoft.com/office/powerpoint/2010/main" val="2154840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tools like Articulate </a:t>
            </a:r>
          </a:p>
          <a:p>
            <a:r>
              <a:rPr lang="en-US"/>
              <a:t>Instructional design is not necessarily tech-driven</a:t>
            </a:r>
          </a:p>
          <a:p>
            <a:r>
              <a:rPr lang="en-US"/>
              <a:t>Refer to workbook for list of tools</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41</a:t>
            </a:fld>
            <a:endParaRPr lang="en-US"/>
          </a:p>
        </p:txBody>
      </p:sp>
    </p:spTree>
    <p:extLst>
      <p:ext uri="{BB962C8B-B14F-4D97-AF65-F5344CB8AC3E}">
        <p14:creationId xmlns:p14="http://schemas.microsoft.com/office/powerpoint/2010/main" val="1224675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42</a:t>
            </a:fld>
            <a:endParaRPr lang="en-US"/>
          </a:p>
        </p:txBody>
      </p:sp>
    </p:spTree>
    <p:extLst>
      <p:ext uri="{BB962C8B-B14F-4D97-AF65-F5344CB8AC3E}">
        <p14:creationId xmlns:p14="http://schemas.microsoft.com/office/powerpoint/2010/main" val="670635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a:effectLst/>
                <a:latin typeface="Calibri Light" panose="020F0302020204030204" pitchFamily="34" charset="0"/>
                <a:ea typeface="Calibri" panose="020F0502020204030204" pitchFamily="34" charset="0"/>
                <a:cs typeface="Times New Roman" panose="02020603050405020304" pitchFamily="18" charset="0"/>
              </a:rPr>
              <a:t>The logic of the power of recall:</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200">
                <a:effectLst/>
                <a:latin typeface="Calibri Light" panose="020F0302020204030204" pitchFamily="34" charset="0"/>
                <a:ea typeface="Calibri" panose="020F0502020204030204" pitchFamily="34" charset="0"/>
                <a:cs typeface="Times New Roman" panose="02020603050405020304" pitchFamily="18" charset="0"/>
              </a:rPr>
              <a:t>The brain wants to trim unnecessary information</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200">
                <a:effectLst/>
                <a:latin typeface="Calibri Light" panose="020F0302020204030204" pitchFamily="34" charset="0"/>
                <a:ea typeface="Calibri" panose="020F0502020204030204" pitchFamily="34" charset="0"/>
                <a:cs typeface="Times New Roman" panose="02020603050405020304" pitchFamily="18" charset="0"/>
              </a:rPr>
              <a:t>So, when lots of bits of information enter the brain as new short-term learning, most are quickly trimmed and don’t get stored as long-term learning.</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200">
                <a:effectLst/>
                <a:latin typeface="Calibri Light" panose="020F0302020204030204" pitchFamily="34" charset="0"/>
                <a:ea typeface="Calibri" panose="020F0502020204030204" pitchFamily="34" charset="0"/>
                <a:cs typeface="Times New Roman" panose="02020603050405020304" pitchFamily="18" charset="0"/>
              </a:rPr>
              <a:t>For long-term learning, your brain needs to go through the cycle of ‘forgetting a bit and learning a bit more’ numerous times. So recall that occurs in short bursts over time is more effective than in a single, long session.</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200">
                <a:effectLst/>
                <a:latin typeface="Calibri Light" panose="020F0302020204030204" pitchFamily="34" charset="0"/>
                <a:ea typeface="Calibri" panose="020F0502020204030204" pitchFamily="34" charset="0"/>
                <a:cs typeface="Times New Roman" panose="02020603050405020304" pitchFamily="18" charset="0"/>
              </a:rPr>
              <a:t>Testing by trying to recall what was learned will increase the storage and retrieval strength of what you already remembered.</a:t>
            </a:r>
          </a:p>
          <a:p>
            <a:pPr marL="228600" marR="0" algn="r">
              <a:lnSpc>
                <a:spcPct val="107000"/>
              </a:lnSpc>
              <a:spcBef>
                <a:spcPts val="0"/>
              </a:spcBef>
              <a:spcAft>
                <a:spcPts val="800"/>
              </a:spcAft>
            </a:pPr>
            <a:r>
              <a:rPr lang="en-US" sz="1000">
                <a:effectLst/>
                <a:latin typeface="Calibri Light" panose="020F0302020204030204" pitchFamily="34" charset="0"/>
                <a:ea typeface="Calibri" panose="020F0502020204030204" pitchFamily="34" charset="0"/>
                <a:cs typeface="Times New Roman" panose="02020603050405020304" pitchFamily="18" charset="0"/>
              </a:rPr>
              <a:t>(from How We Learn: the surprising truth about when, where, and why it happens; Benedict Carey)</a:t>
            </a:r>
            <a:endParaRPr lang="en-US" sz="1200">
              <a:effectLst/>
              <a:latin typeface="Calibri Light" panose="020F0302020204030204" pitchFamily="34" charset="0"/>
              <a:ea typeface="Calibri" panose="020F0502020204030204" pitchFamily="34" charset="0"/>
              <a:cs typeface="Times New Roman" panose="02020603050405020304" pitchFamily="18" charset="0"/>
            </a:endParaRPr>
          </a:p>
          <a:p>
            <a:pPr marL="628650" lvl="1" indent="-171450">
              <a:buFont typeface="Wingdings" panose="05000000000000000000" pitchFamily="2" charset="2"/>
              <a:buChar char="§"/>
            </a:pPr>
            <a:r>
              <a:rPr lang="en-US" sz="1200" kern="1200">
                <a:solidFill>
                  <a:schemeClr val="tx1"/>
                </a:solidFill>
                <a:effectLst/>
                <a:latin typeface="+mn-lt"/>
                <a:ea typeface="+mn-ea"/>
                <a:cs typeface="+mn-cs"/>
              </a:rPr>
              <a:t>“Self-testing is one of the strongest study techniques there is.”</a:t>
            </a:r>
          </a:p>
          <a:p>
            <a:pPr lvl="0"/>
            <a:endParaRPr lang="en-US" sz="1200" kern="1200">
              <a:solidFill>
                <a:schemeClr val="tx1"/>
              </a:solidFill>
              <a:effectLst/>
              <a:latin typeface="+mn-lt"/>
              <a:ea typeface="+mn-ea"/>
              <a:cs typeface="+mn-cs"/>
            </a:endParaRPr>
          </a:p>
          <a:p>
            <a:pPr marL="0" marR="0">
              <a:lnSpc>
                <a:spcPct val="107000"/>
              </a:lnSpc>
              <a:spcBef>
                <a:spcPts val="0"/>
              </a:spcBef>
              <a:spcAft>
                <a:spcPts val="800"/>
              </a:spcAft>
            </a:pPr>
            <a:r>
              <a:rPr lang="en-US" sz="1200" b="1">
                <a:effectLst/>
                <a:latin typeface="Calibri Light" panose="020F0302020204030204" pitchFamily="34" charset="0"/>
                <a:ea typeface="Calibri" panose="020F0502020204030204" pitchFamily="34" charset="0"/>
                <a:cs typeface="Times New Roman" panose="02020603050405020304" pitchFamily="18" charset="0"/>
              </a:rPr>
              <a:t>Retrieval practice</a:t>
            </a:r>
            <a:r>
              <a:rPr lang="en-US" sz="1200">
                <a:effectLst/>
                <a:latin typeface="Calibri Light" panose="020F0302020204030204" pitchFamily="34" charset="0"/>
                <a:ea typeface="Calibri" panose="020F0502020204030204" pitchFamily="34" charset="0"/>
                <a:cs typeface="Times New Roman" panose="02020603050405020304" pitchFamily="18" charset="0"/>
              </a:rPr>
              <a:t> is the act of trying to recall information </a:t>
            </a:r>
            <a:r>
              <a:rPr lang="en-US" sz="1200" i="1">
                <a:effectLst/>
                <a:latin typeface="Calibri Light" panose="020F0302020204030204" pitchFamily="34" charset="0"/>
                <a:ea typeface="Calibri" panose="020F0502020204030204" pitchFamily="34" charset="0"/>
                <a:cs typeface="Times New Roman" panose="02020603050405020304" pitchFamily="18" charset="0"/>
              </a:rPr>
              <a:t>without having it in front of you</a:t>
            </a:r>
            <a:r>
              <a:rPr lang="en-US" sz="1200">
                <a:effectLst/>
                <a:latin typeface="Calibri Light" panose="020F0302020204030204" pitchFamily="34" charset="0"/>
                <a:ea typeface="Calibri" panose="020F0502020204030204" pitchFamily="34" charset="0"/>
                <a:cs typeface="Times New Roman" panose="02020603050405020304" pitchFamily="18" charset="0"/>
              </a:rPr>
              <a:t>. Recall strategies include:</a:t>
            </a:r>
          </a:p>
          <a:p>
            <a:pPr marL="342900" marR="0" lvl="0" indent="-342900">
              <a:lnSpc>
                <a:spcPct val="107000"/>
              </a:lnSpc>
              <a:spcBef>
                <a:spcPts val="0"/>
              </a:spcBef>
              <a:spcAft>
                <a:spcPts val="0"/>
              </a:spcAft>
              <a:buSzPts val="1200"/>
              <a:buFont typeface="Wingdings" panose="05000000000000000000" pitchFamily="2" charset="2"/>
              <a:buChar char=""/>
            </a:pPr>
            <a:r>
              <a:rPr lang="en-US" sz="1200">
                <a:effectLst/>
                <a:latin typeface="Calibri Light" panose="020F0302020204030204" pitchFamily="34" charset="0"/>
                <a:ea typeface="Calibri" panose="020F0502020204030204" pitchFamily="34" charset="0"/>
                <a:cs typeface="Times New Roman" panose="02020603050405020304" pitchFamily="18" charset="0"/>
              </a:rPr>
              <a:t>After completing a lesson, ask learners to do a </a:t>
            </a:r>
            <a:r>
              <a:rPr lang="en-US" sz="1200" b="1">
                <a:effectLst/>
                <a:latin typeface="Calibri Light" panose="020F0302020204030204" pitchFamily="34" charset="0"/>
                <a:ea typeface="Calibri" panose="020F0502020204030204" pitchFamily="34" charset="0"/>
                <a:cs typeface="Times New Roman" panose="02020603050405020304" pitchFamily="18" charset="0"/>
              </a:rPr>
              <a:t>brain dump</a:t>
            </a:r>
            <a:r>
              <a:rPr lang="en-US" sz="1200">
                <a:effectLst/>
                <a:latin typeface="Calibri Light" panose="020F0302020204030204" pitchFamily="34" charset="0"/>
                <a:ea typeface="Calibri" panose="020F0502020204030204" pitchFamily="34" charset="0"/>
                <a:cs typeface="Times New Roman" panose="02020603050405020304" pitchFamily="18" charset="0"/>
              </a:rPr>
              <a:t> on paper </a:t>
            </a:r>
            <a:r>
              <a:rPr lang="en-US" sz="1200">
                <a:effectLst/>
                <a:latin typeface="Calibri Light" panose="020F0302020204030204" pitchFamily="34" charset="0"/>
                <a:ea typeface="Calibri" panose="020F0502020204030204" pitchFamily="34" charset="0"/>
                <a:cs typeface="Times New Roman" panose="02020603050405020304" pitchFamily="18" charset="0"/>
                <a:sym typeface="Symbol" panose="05050102010706020507" pitchFamily="18" charset="2"/>
              </a:rPr>
              <a:t></a:t>
            </a:r>
            <a:r>
              <a:rPr lang="en-US" sz="1200">
                <a:effectLst/>
                <a:latin typeface="Calibri Light" panose="020F0302020204030204" pitchFamily="34" charset="0"/>
                <a:ea typeface="Calibri" panose="020F0502020204030204" pitchFamily="34" charset="0"/>
                <a:cs typeface="Times New Roman" panose="02020603050405020304" pitchFamily="18" charset="0"/>
              </a:rPr>
              <a:t>write down as much as they can remember. Asking students to retrieve broadly encourages them to think about multiple aspects of the material. Repeat this at a later time.</a:t>
            </a:r>
          </a:p>
          <a:p>
            <a:pPr marL="342900" marR="0" lvl="0" indent="-342900">
              <a:lnSpc>
                <a:spcPct val="107000"/>
              </a:lnSpc>
              <a:spcBef>
                <a:spcPts val="0"/>
              </a:spcBef>
              <a:spcAft>
                <a:spcPts val="0"/>
              </a:spcAft>
              <a:buSzPts val="1200"/>
              <a:buFont typeface="Wingdings" panose="05000000000000000000" pitchFamily="2" charset="2"/>
              <a:buChar char=""/>
            </a:pPr>
            <a:r>
              <a:rPr lang="en-US" sz="1200">
                <a:effectLst/>
                <a:latin typeface="Calibri Light" panose="020F0302020204030204" pitchFamily="34" charset="0"/>
                <a:ea typeface="Calibri" panose="020F0502020204030204" pitchFamily="34" charset="0"/>
                <a:cs typeface="Times New Roman" panose="02020603050405020304" pitchFamily="18" charset="0"/>
              </a:rPr>
              <a:t>Use </a:t>
            </a:r>
            <a:r>
              <a:rPr lang="en-US" sz="1200" b="1">
                <a:effectLst/>
                <a:latin typeface="Calibri Light" panose="020F0302020204030204" pitchFamily="34" charset="0"/>
                <a:ea typeface="Calibri" panose="020F0502020204030204" pitchFamily="34" charset="0"/>
                <a:cs typeface="Times New Roman" panose="02020603050405020304" pitchFamily="18" charset="0"/>
              </a:rPr>
              <a:t>low-stakes quizzes</a:t>
            </a:r>
            <a:r>
              <a:rPr lang="en-US" sz="1200">
                <a:effectLst/>
                <a:latin typeface="Calibri Light" panose="020F0302020204030204" pitchFamily="34" charset="0"/>
                <a:ea typeface="Calibri" panose="020F0502020204030204" pitchFamily="34" charset="0"/>
                <a:cs typeface="Times New Roman" panose="02020603050405020304" pitchFamily="18" charset="0"/>
              </a:rPr>
              <a:t>, i.e., grades or certificate are not dependent on quiz scores; include constructive feedback about learners’ choices. </a:t>
            </a:r>
          </a:p>
          <a:p>
            <a:pPr marL="342900" marR="0" lvl="0" indent="-342900">
              <a:lnSpc>
                <a:spcPct val="107000"/>
              </a:lnSpc>
              <a:spcBef>
                <a:spcPts val="0"/>
              </a:spcBef>
              <a:spcAft>
                <a:spcPts val="800"/>
              </a:spcAft>
              <a:buSzPts val="1200"/>
              <a:buFont typeface="Wingdings" panose="05000000000000000000" pitchFamily="2" charset="2"/>
              <a:buChar char=""/>
            </a:pPr>
            <a:r>
              <a:rPr lang="en-US" sz="1200">
                <a:effectLst/>
                <a:latin typeface="Calibri Light" panose="020F0302020204030204" pitchFamily="34" charset="0"/>
                <a:ea typeface="Calibri" panose="020F0502020204030204" pitchFamily="34" charset="0"/>
                <a:cs typeface="Times New Roman" panose="02020603050405020304" pitchFamily="18" charset="0"/>
              </a:rPr>
              <a:t>Create </a:t>
            </a:r>
            <a:r>
              <a:rPr lang="en-US" sz="1200" b="1">
                <a:effectLst/>
                <a:latin typeface="Calibri Light" panose="020F0302020204030204" pitchFamily="34" charset="0"/>
                <a:ea typeface="Calibri" panose="020F0502020204030204" pitchFamily="34" charset="0"/>
                <a:cs typeface="Times New Roman" panose="02020603050405020304" pitchFamily="18" charset="0"/>
              </a:rPr>
              <a:t>flashcards</a:t>
            </a:r>
            <a:r>
              <a:rPr lang="en-US" sz="1200">
                <a:effectLst/>
                <a:latin typeface="Calibri Light" panose="020F0302020204030204" pitchFamily="34" charset="0"/>
                <a:ea typeface="Calibri" panose="020F0502020204030204" pitchFamily="34" charset="0"/>
                <a:cs typeface="Times New Roman" panose="02020603050405020304" pitchFamily="18" charset="0"/>
              </a:rPr>
              <a:t> for key points to remember. Urge learners to go through the cards on at least three different occasions and say each answer out loud; shuffle the deck each time to make the practice less predictable.</a:t>
            </a:r>
            <a:endParaRPr lang="en-US" sz="120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D1B6ABD-D855-46F2-BF56-A7E9F676CD32}" type="slidenum">
              <a:rPr lang="en-US" smtClean="0"/>
              <a:t>43</a:t>
            </a:fld>
            <a:endParaRPr lang="en-US"/>
          </a:p>
        </p:txBody>
      </p:sp>
    </p:spTree>
    <p:extLst>
      <p:ext uri="{BB962C8B-B14F-4D97-AF65-F5344CB8AC3E}">
        <p14:creationId xmlns:p14="http://schemas.microsoft.com/office/powerpoint/2010/main" val="3275148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From f2f to live-online to self-paced – the continuum</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Comparison of training formats</a:t>
            </a:r>
            <a:r>
              <a:rPr lang="en-US" sz="1200" u="sng" kern="1200">
                <a:solidFill>
                  <a:schemeClr val="tx1"/>
                </a:solidFill>
                <a:effectLst/>
                <a:latin typeface="+mn-lt"/>
                <a:ea typeface="+mn-ea"/>
                <a:cs typeface="+mn-cs"/>
              </a:rPr>
              <a:t>: </a:t>
            </a:r>
            <a:r>
              <a:rPr lang="en-US" sz="1200" kern="1200">
                <a:solidFill>
                  <a:schemeClr val="tx1"/>
                </a:solidFill>
                <a:effectLst/>
                <a:latin typeface="+mn-lt"/>
                <a:ea typeface="+mn-ea"/>
                <a:cs typeface="+mn-cs"/>
              </a:rPr>
              <a:t>f2f, live-online, </a:t>
            </a:r>
            <a:r>
              <a:rPr lang="en-US" sz="1200" kern="1200" err="1">
                <a:solidFill>
                  <a:schemeClr val="tx1"/>
                </a:solidFill>
                <a:effectLst/>
                <a:latin typeface="+mn-lt"/>
                <a:ea typeface="+mn-ea"/>
                <a:cs typeface="+mn-cs"/>
              </a:rPr>
              <a:t>asych</a:t>
            </a:r>
            <a:r>
              <a:rPr lang="en-US" sz="1200" kern="1200">
                <a:solidFill>
                  <a:schemeClr val="tx1"/>
                </a:solidFill>
                <a:effectLst/>
                <a:latin typeface="+mn-lt"/>
                <a:ea typeface="+mn-ea"/>
                <a:cs typeface="+mn-cs"/>
              </a:rPr>
              <a:t> instructor-led, self-paced;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*E-Learning Modes on WJ: https://www.webjunction.org/documents/webjunction/elearning-modes-webjunction-2014.html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kern="1200">
                <a:solidFill>
                  <a:schemeClr val="tx1"/>
                </a:solidFill>
                <a:effectLst/>
                <a:latin typeface="+mn-lt"/>
                <a:ea typeface="+mn-ea"/>
                <a:cs typeface="+mn-cs"/>
              </a:rPr>
              <a:t>Focus on S-P </a:t>
            </a:r>
            <a:r>
              <a:rPr lang="en-US" sz="1200" kern="1200">
                <a:solidFill>
                  <a:schemeClr val="tx1"/>
                </a:solidFill>
                <a:effectLst/>
                <a:latin typeface="+mn-lt"/>
                <a:ea typeface="+mn-ea"/>
                <a:cs typeface="+mn-cs"/>
              </a:rPr>
              <a:t>for this workshop because it’s the most demanding; ***clarify: this is asynchronous without the instructor</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5</a:t>
            </a:fld>
            <a:endParaRPr lang="en-US"/>
          </a:p>
        </p:txBody>
      </p:sp>
    </p:spTree>
    <p:extLst>
      <p:ext uri="{BB962C8B-B14F-4D97-AF65-F5344CB8AC3E}">
        <p14:creationId xmlns:p14="http://schemas.microsoft.com/office/powerpoint/2010/main" val="42230137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600"/>
              </a:spcAft>
              <a:buSzPts val="1200"/>
              <a:buFont typeface="+mj-lt"/>
              <a:buNone/>
            </a:pPr>
            <a:r>
              <a:rPr lang="en-US" sz="1200" b="1">
                <a:effectLst/>
                <a:latin typeface="Calibri Light" panose="020F0302020204030204" pitchFamily="34" charset="0"/>
                <a:ea typeface="Calibri" panose="020F0502020204030204" pitchFamily="34" charset="0"/>
                <a:cs typeface="Times New Roman" panose="02020603050405020304" pitchFamily="18" charset="0"/>
              </a:rPr>
              <a:t>Step 6 in the scenario-writing process is another form of assessment</a:t>
            </a:r>
            <a:endParaRPr lang="en-US" sz="1200" kern="1200">
              <a:solidFill>
                <a:schemeClr val="tx1"/>
              </a:solidFill>
              <a:effectLst/>
              <a:latin typeface="+mn-lt"/>
              <a:ea typeface="+mn-ea"/>
              <a:cs typeface="+mn-cs"/>
            </a:endParaRPr>
          </a:p>
          <a:p>
            <a:pPr marL="0" marR="0" lvl="0" indent="0">
              <a:lnSpc>
                <a:spcPct val="107000"/>
              </a:lnSpc>
              <a:spcBef>
                <a:spcPts val="0"/>
              </a:spcBef>
              <a:spcAft>
                <a:spcPts val="600"/>
              </a:spcAft>
              <a:buSzPts val="1200"/>
              <a:buFont typeface="+mj-lt"/>
              <a:buNone/>
            </a:pPr>
            <a:endParaRPr lang="en-US" sz="1200" b="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SzPts val="1200"/>
              <a:buFont typeface="+mj-lt"/>
              <a:buNone/>
            </a:pPr>
            <a:r>
              <a:rPr lang="en-US" sz="1200" b="0">
                <a:effectLst/>
                <a:latin typeface="Calibri Light" panose="020F0302020204030204" pitchFamily="34" charset="0"/>
                <a:ea typeface="Calibri" panose="020F0502020204030204" pitchFamily="34" charset="0"/>
                <a:cs typeface="Times New Roman" panose="02020603050405020304" pitchFamily="18" charset="0"/>
              </a:rPr>
              <a:t>The consequences for each choice made in the scenario is an opportunity for learning by making mistakes</a:t>
            </a:r>
          </a:p>
          <a:p>
            <a:pPr marL="0" marR="0" lvl="0" indent="0">
              <a:lnSpc>
                <a:spcPct val="107000"/>
              </a:lnSpc>
              <a:spcBef>
                <a:spcPts val="0"/>
              </a:spcBef>
              <a:spcAft>
                <a:spcPts val="600"/>
              </a:spcAft>
              <a:buSzPts val="1200"/>
              <a:buFont typeface="+mj-lt"/>
              <a:buNone/>
            </a:pPr>
            <a:endParaRPr lang="en-US" sz="1200" b="0">
              <a:effectLst/>
              <a:latin typeface="Calibri Light" panose="020F03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SzPts val="1200"/>
              <a:buFont typeface="+mj-lt"/>
              <a:buAutoNum type="arabicPeriod"/>
            </a:pPr>
            <a:r>
              <a:rPr lang="en-US" sz="1200" b="1">
                <a:effectLst/>
                <a:latin typeface="Calibri Light" panose="020F0302020204030204" pitchFamily="34" charset="0"/>
                <a:ea typeface="Calibri" panose="020F0502020204030204" pitchFamily="34" charset="0"/>
                <a:cs typeface="Times New Roman" panose="02020603050405020304" pitchFamily="18" charset="0"/>
              </a:rPr>
              <a:t>Turn feedback into effective instructional tools.</a:t>
            </a:r>
            <a:r>
              <a:rPr lang="en-US" sz="1200">
                <a:effectLst/>
                <a:latin typeface="Calibri Light" panose="020F0302020204030204" pitchFamily="34" charset="0"/>
                <a:ea typeface="Calibri" panose="020F0502020204030204" pitchFamily="34" charset="0"/>
                <a:cs typeface="Times New Roman" panose="02020603050405020304" pitchFamily="18" charset="0"/>
              </a:rPr>
              <a:t> For each “wrong” choice in the scenario you created on page 8 of the workbook, provide a thoughtful explanation of why it was not the optimal choice. Suggest alternate ways to arrive at solutions.</a:t>
            </a:r>
          </a:p>
          <a:p>
            <a:pPr marL="342900" marR="0" lvl="0" indent="-342900">
              <a:lnSpc>
                <a:spcPct val="107000"/>
              </a:lnSpc>
              <a:spcBef>
                <a:spcPts val="0"/>
              </a:spcBef>
              <a:spcAft>
                <a:spcPts val="600"/>
              </a:spcAft>
              <a:buSzPts val="1200"/>
              <a:buFont typeface="Wingdings" panose="05000000000000000000" pitchFamily="2" charset="2"/>
              <a:buChar char=""/>
            </a:pPr>
            <a:r>
              <a:rPr lang="en-US" sz="1200">
                <a:effectLst/>
                <a:latin typeface="Calibri Light" panose="020F0302020204030204" pitchFamily="34" charset="0"/>
                <a:ea typeface="Calibri" panose="020F0502020204030204" pitchFamily="34" charset="0"/>
                <a:cs typeface="Times New Roman" panose="02020603050405020304" pitchFamily="18" charset="0"/>
              </a:rPr>
              <a:t>Avoid negative statements or </a:t>
            </a:r>
            <a:r>
              <a:rPr lang="en-US" sz="1200" kern="1200">
                <a:solidFill>
                  <a:schemeClr val="tx1"/>
                </a:solidFill>
                <a:effectLst/>
                <a:latin typeface="+mn-lt"/>
                <a:ea typeface="+mn-ea"/>
                <a:cs typeface="+mn-cs"/>
              </a:rPr>
              <a:t>unconstructive “correct” or “incorrect” feedback</a:t>
            </a:r>
            <a:r>
              <a:rPr lang="en-US" sz="1200">
                <a:effectLst/>
                <a:latin typeface="Calibri Light" panose="020F0302020204030204" pitchFamily="34" charset="0"/>
                <a:ea typeface="Calibri" panose="020F0502020204030204" pitchFamily="34" charset="0"/>
                <a:cs typeface="Times New Roman" panose="02020603050405020304" pitchFamily="18" charset="0"/>
              </a:rPr>
              <a:t>. Phrase feedback to reinforce rather than discourage learning. The learner should not feel penalized for making a less-than-great choice.</a:t>
            </a:r>
          </a:p>
          <a:p>
            <a:pPr marL="342900" marR="0" lvl="0" indent="-342900">
              <a:lnSpc>
                <a:spcPct val="107000"/>
              </a:lnSpc>
              <a:spcBef>
                <a:spcPts val="0"/>
              </a:spcBef>
              <a:spcAft>
                <a:spcPts val="600"/>
              </a:spcAft>
              <a:buSzPts val="1200"/>
              <a:buFont typeface="Wingdings" panose="05000000000000000000" pitchFamily="2" charset="2"/>
              <a:buChar char=""/>
            </a:pPr>
            <a:r>
              <a:rPr lang="en-US" sz="1200">
                <a:effectLst/>
                <a:latin typeface="Calibri Light" panose="020F0302020204030204" pitchFamily="34" charset="0"/>
                <a:ea typeface="Calibri" panose="020F0502020204030204" pitchFamily="34" charset="0"/>
                <a:cs typeface="Times New Roman" panose="02020603050405020304" pitchFamily="18" charset="0"/>
              </a:rPr>
              <a:t>For the optimal choice, say more than “that’s correct!” Reinforce why it was the best path to choose.</a:t>
            </a:r>
          </a:p>
          <a:p>
            <a:pPr marL="342900" marR="0" lvl="0" indent="-342900">
              <a:lnSpc>
                <a:spcPct val="107000"/>
              </a:lnSpc>
              <a:spcBef>
                <a:spcPts val="0"/>
              </a:spcBef>
              <a:spcAft>
                <a:spcPts val="600"/>
              </a:spcAft>
              <a:buSzPts val="1200"/>
              <a:buFont typeface="Wingdings" panose="05000000000000000000" pitchFamily="2" charset="2"/>
              <a:buChar char=""/>
            </a:pPr>
            <a:endParaRPr lang="en-US" sz="120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SzPts val="1200"/>
              <a:buFont typeface="Wingdings" panose="05000000000000000000" pitchFamily="2" charset="2"/>
              <a:buNone/>
            </a:pPr>
            <a:r>
              <a:rPr lang="en-US" sz="1200">
                <a:effectLst/>
                <a:latin typeface="Calibri Light" panose="020F0302020204030204" pitchFamily="34" charset="0"/>
                <a:ea typeface="Calibri" panose="020F0502020204030204" pitchFamily="34" charset="0"/>
                <a:cs typeface="Times New Roman" panose="02020603050405020304" pitchFamily="18" charset="0"/>
              </a:rPr>
              <a:t>***activity: write consequence statements for the choices in your scenario</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44</a:t>
            </a:fld>
            <a:endParaRPr lang="en-US"/>
          </a:p>
        </p:txBody>
      </p:sp>
    </p:spTree>
    <p:extLst>
      <p:ext uri="{BB962C8B-B14F-4D97-AF65-F5344CB8AC3E}">
        <p14:creationId xmlns:p14="http://schemas.microsoft.com/office/powerpoint/2010/main" val="354709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self-paced course does not have to be somehow divorced from real-life. It’s very reasonable to ask learners to take what they are learning, apply it to their work and then do a self-reflection on how it went.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Example</a:t>
            </a:r>
            <a:r>
              <a:rPr lang="en-US" sz="1200" kern="1200">
                <a:solidFill>
                  <a:schemeClr val="tx1"/>
                </a:solidFill>
                <a:effectLst/>
                <a:latin typeface="+mn-lt"/>
                <a:ea typeface="+mn-ea"/>
                <a:cs typeface="+mn-cs"/>
              </a:rPr>
              <a:t>: Supercharged Storytimes is structured around a cycle of planning using the Early Literacy Planning Tool, practicing new strategies (delivery) and filling out a self-reflection worksheet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Self-reflection worksheet: https://www.webjunction.org/content/dam/WebJunction/Documents/webJunction/supercharged-storytimes/module4/storytime-self-reflection-worksheet.pdf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Questions (</a:t>
            </a:r>
            <a:r>
              <a:rPr lang="en-US" sz="1200" kern="1200" err="1">
                <a:solidFill>
                  <a:schemeClr val="tx1"/>
                </a:solidFill>
                <a:effectLst/>
                <a:latin typeface="+mn-lt"/>
                <a:ea typeface="+mn-ea"/>
                <a:cs typeface="+mn-cs"/>
              </a:rPr>
              <a:t>abbr</a:t>
            </a:r>
            <a:r>
              <a:rPr lang="en-US" sz="1200" kern="120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What early literacy strategies and activities did I plan for my storytime? How was I successful in carrying out my plan? If they did not go as planned, why?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What early literacy behaviors did I see in the children as a result of my strategies?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How did I model intentionality for parents/caregivers and talk with them about early literacy? How did the adults respond?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a:solidFill>
                  <a:schemeClr val="tx1"/>
                </a:solidFill>
                <a:effectLst/>
                <a:latin typeface="+mn-lt"/>
                <a:ea typeface="+mn-ea"/>
                <a:cs typeface="+mn-cs"/>
              </a:rPr>
              <a:t>What do I think went well in my storytime?  And What might I do differently in future storytimes?</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45</a:t>
            </a:fld>
            <a:endParaRPr lang="en-US"/>
          </a:p>
        </p:txBody>
      </p:sp>
    </p:spTree>
    <p:extLst>
      <p:ext uri="{BB962C8B-B14F-4D97-AF65-F5344CB8AC3E}">
        <p14:creationId xmlns:p14="http://schemas.microsoft.com/office/powerpoint/2010/main" val="2300909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asynchronous space does </a:t>
            </a:r>
            <a:r>
              <a:rPr lang="en-US" sz="1200" i="1" kern="1200">
                <a:solidFill>
                  <a:schemeClr val="tx1"/>
                </a:solidFill>
                <a:effectLst/>
                <a:latin typeface="+mn-lt"/>
                <a:ea typeface="+mn-ea"/>
                <a:cs typeface="+mn-cs"/>
              </a:rPr>
              <a:t>not</a:t>
            </a:r>
            <a:r>
              <a:rPr lang="en-US" sz="1200" kern="1200">
                <a:solidFill>
                  <a:schemeClr val="tx1"/>
                </a:solidFill>
                <a:effectLst/>
                <a:latin typeface="+mn-lt"/>
                <a:ea typeface="+mn-ea"/>
                <a:cs typeface="+mn-cs"/>
              </a:rPr>
              <a:t> have to be an empty and sterile space.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do you enliven what may feel like an empty room?</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48</a:t>
            </a:fld>
            <a:endParaRPr lang="en-US"/>
          </a:p>
        </p:txBody>
      </p:sp>
    </p:spTree>
    <p:extLst>
      <p:ext uri="{BB962C8B-B14F-4D97-AF65-F5344CB8AC3E}">
        <p14:creationId xmlns:p14="http://schemas.microsoft.com/office/powerpoint/2010/main" val="659689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panose="05000000000000000000" pitchFamily="2" charset="2"/>
              <a:buChar char=""/>
              <a:tabLst>
                <a:tab pos="2286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Liven it up with color, art, videos …use your imagination.</a:t>
            </a:r>
            <a:br>
              <a:rPr lang="en-US" sz="1200">
                <a:effectLst/>
                <a:latin typeface="Calibri" panose="020F0502020204030204" pitchFamily="34" charset="0"/>
                <a:ea typeface="Calibri" panose="020F0502020204030204" pitchFamily="34" charset="0"/>
                <a:cs typeface="Times New Roman" panose="02020603050405020304" pitchFamily="18" charset="0"/>
              </a:rPr>
            </a:b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2286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when they enroll, ask learners to introduce themselves and share favorite things in a discussion forum (</a:t>
            </a:r>
            <a:r>
              <a:rPr lang="en-US" sz="1200" i="1">
                <a:effectLst/>
                <a:latin typeface="Calibri" panose="020F0502020204030204" pitchFamily="34" charset="0"/>
                <a:ea typeface="Calibri" panose="020F0502020204030204" pitchFamily="34" charset="0"/>
                <a:cs typeface="Times New Roman" panose="02020603050405020304" pitchFamily="18" charset="0"/>
              </a:rPr>
              <a:t>more about discussion forums in a bit</a:t>
            </a:r>
            <a:r>
              <a:rPr lang="en-US" sz="1200">
                <a:effectLst/>
                <a:latin typeface="Calibri" panose="020F0502020204030204" pitchFamily="34" charset="0"/>
                <a:ea typeface="Calibri" panose="020F0502020204030204" pitchFamily="34" charset="0"/>
                <a:cs typeface="Times New Roman" panose="02020603050405020304" pitchFamily="18" charset="0"/>
              </a:rPr>
              <a:t>)</a:t>
            </a:r>
            <a:br>
              <a:rPr lang="en-US" sz="1200">
                <a:effectLst/>
                <a:latin typeface="Calibri" panose="020F0502020204030204" pitchFamily="34" charset="0"/>
                <a:ea typeface="Calibri" panose="020F0502020204030204" pitchFamily="34" charset="0"/>
                <a:cs typeface="Times New Roman" panose="02020603050405020304" pitchFamily="18" charset="0"/>
              </a:rPr>
            </a:b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2286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Provide activities that require learners to </a:t>
            </a:r>
            <a:r>
              <a:rPr lang="en-US" sz="1200" b="1">
                <a:effectLst/>
                <a:latin typeface="Calibri" panose="020F0502020204030204" pitchFamily="34" charset="0"/>
                <a:ea typeface="Calibri" panose="020F0502020204030204" pitchFamily="34" charset="0"/>
                <a:cs typeface="Times New Roman" panose="02020603050405020304" pitchFamily="18" charset="0"/>
              </a:rPr>
              <a:t>interact in real-life</a:t>
            </a:r>
            <a:r>
              <a:rPr lang="en-US" sz="1200">
                <a:effectLst/>
                <a:latin typeface="Calibri" panose="020F0502020204030204" pitchFamily="34" charset="0"/>
                <a:ea typeface="Calibri" panose="020F0502020204030204" pitchFamily="34" charset="0"/>
                <a:cs typeface="Times New Roman" panose="02020603050405020304" pitchFamily="18" charset="0"/>
              </a:rPr>
              <a:t>, such as doing practice interviews or role-plays with colleagues.</a:t>
            </a:r>
            <a:br>
              <a:rPr lang="en-US" sz="1200">
                <a:effectLst/>
                <a:latin typeface="Calibri" panose="020F0502020204030204" pitchFamily="34" charset="0"/>
                <a:ea typeface="Calibri" panose="020F0502020204030204" pitchFamily="34" charset="0"/>
                <a:cs typeface="Times New Roman" panose="02020603050405020304" pitchFamily="18" charset="0"/>
              </a:rPr>
            </a:b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tabLst>
                <a:tab pos="228600" algn="l"/>
              </a:tabLst>
            </a:pPr>
            <a:r>
              <a:rPr lang="en-US" sz="1200">
                <a:effectLst/>
                <a:latin typeface="Calibri" panose="020F0502020204030204" pitchFamily="34" charset="0"/>
                <a:ea typeface="Calibri" panose="020F0502020204030204" pitchFamily="34" charset="0"/>
                <a:cs typeface="Times New Roman" panose="02020603050405020304" pitchFamily="18" charset="0"/>
              </a:rPr>
              <a:t>Encourage learners to set up their </a:t>
            </a:r>
            <a:r>
              <a:rPr lang="en-US" sz="1200" b="1">
                <a:effectLst/>
                <a:latin typeface="Calibri" panose="020F0502020204030204" pitchFamily="34" charset="0"/>
                <a:ea typeface="Calibri" panose="020F0502020204030204" pitchFamily="34" charset="0"/>
                <a:cs typeface="Times New Roman" panose="02020603050405020304" pitchFamily="18" charset="0"/>
              </a:rPr>
              <a:t>physical environment</a:t>
            </a:r>
            <a:r>
              <a:rPr lang="en-US" sz="1200">
                <a:effectLst/>
                <a:latin typeface="Calibri" panose="020F0502020204030204" pitchFamily="34" charset="0"/>
                <a:ea typeface="Calibri" panose="020F0502020204030204" pitchFamily="34" charset="0"/>
                <a:cs typeface="Times New Roman" panose="02020603050405020304" pitchFamily="18" charset="0"/>
              </a:rPr>
              <a:t> to support learning, such as finding a quiet room, blocking out learning time on their calendars, and allowing enough time to concentrate.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49</a:t>
            </a:fld>
            <a:endParaRPr lang="en-US"/>
          </a:p>
        </p:txBody>
      </p:sp>
    </p:spTree>
    <p:extLst>
      <p:ext uri="{BB962C8B-B14F-4D97-AF65-F5344CB8AC3E}">
        <p14:creationId xmlns:p14="http://schemas.microsoft.com/office/powerpoint/2010/main" val="743059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a:solidFill>
                  <a:schemeClr val="tx1"/>
                </a:solidFill>
                <a:effectLst/>
                <a:latin typeface="+mn-lt"/>
                <a:ea typeface="+mn-ea"/>
                <a:cs typeface="+mn-cs"/>
              </a:rPr>
              <a:t>Learner Guides tap into the power of the hand-brain connection by providing a downloadable, printable study guide. It lets learners take notes and track their learning. A surprising number of people love the physicality of paper and pen.</a:t>
            </a:r>
          </a:p>
          <a:p>
            <a:pPr marL="0" indent="0">
              <a:buFont typeface="Wingdings" panose="05000000000000000000" pitchFamily="2" charset="2"/>
              <a:buNone/>
            </a:pPr>
            <a:endParaRPr lang="en-US"/>
          </a:p>
          <a:p>
            <a:pPr marL="0" indent="0">
              <a:buFont typeface="Wingdings" panose="05000000000000000000" pitchFamily="2" charset="2"/>
              <a:buNone/>
            </a:pPr>
            <a:r>
              <a:rPr lang="en-US"/>
              <a:t>Companion to the course content</a:t>
            </a:r>
          </a:p>
          <a:p>
            <a:pPr marL="171450" indent="-171450">
              <a:buFont typeface="Arial" panose="020B0604020202020204" pitchFamily="34" charset="0"/>
              <a:buChar char="•"/>
            </a:pPr>
            <a:r>
              <a:rPr lang="en-US"/>
              <a:t>Power of hand-brain connection for learning</a:t>
            </a:r>
          </a:p>
          <a:p>
            <a:pPr marL="171450" indent="-171450">
              <a:buFont typeface="Arial" panose="020B0604020202020204" pitchFamily="34" charset="0"/>
              <a:buChar char="•"/>
            </a:pPr>
            <a:r>
              <a:rPr lang="en-US"/>
              <a:t>Activates a unique neural circuit</a:t>
            </a:r>
          </a:p>
          <a:p>
            <a:pPr marL="171450" indent="-171450">
              <a:buFont typeface="Arial" panose="020B0604020202020204" pitchFamily="34" charset="0"/>
              <a:buChar char="•"/>
            </a:pPr>
            <a:r>
              <a:rPr lang="en-US"/>
              <a:t>Note-taking as a memory booster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Accommodates different learning “styles”</a:t>
            </a:r>
          </a:p>
          <a:p>
            <a:pPr marL="0" indent="0">
              <a:buFont typeface="Arial" panose="020B0604020202020204" pitchFamily="34" charset="0"/>
              <a:buNone/>
            </a:pPr>
            <a:endParaRPr lang="en-US"/>
          </a:p>
          <a:p>
            <a:pPr marL="0" indent="0">
              <a:buFont typeface="Arial" panose="020B0604020202020204" pitchFamily="34" charset="0"/>
              <a:buNone/>
            </a:pPr>
            <a:r>
              <a:rPr lang="en-US"/>
              <a:t>Image on Pixabay: https://pixabay.com/illustrations/hand-pencil-holding-sketch-drawing-1515895/</a:t>
            </a:r>
          </a:p>
        </p:txBody>
      </p:sp>
      <p:sp>
        <p:nvSpPr>
          <p:cNvPr id="4" name="Slide Number Placeholder 3"/>
          <p:cNvSpPr>
            <a:spLocks noGrp="1"/>
          </p:cNvSpPr>
          <p:nvPr>
            <p:ph type="sldNum" sz="quarter" idx="5"/>
          </p:nvPr>
        </p:nvSpPr>
        <p:spPr/>
        <p:txBody>
          <a:bodyPr/>
          <a:lstStyle/>
          <a:p>
            <a:fld id="{AD1B6ABD-D855-46F2-BF56-A7E9F676CD32}" type="slidenum">
              <a:rPr lang="en-US" smtClean="0"/>
              <a:t>50</a:t>
            </a:fld>
            <a:endParaRPr lang="en-US"/>
          </a:p>
        </p:txBody>
      </p:sp>
    </p:spTree>
    <p:extLst>
      <p:ext uri="{BB962C8B-B14F-4D97-AF65-F5344CB8AC3E}">
        <p14:creationId xmlns:p14="http://schemas.microsoft.com/office/powerpoint/2010/main" val="2315076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WJ webinars all have learner guides</a:t>
            </a:r>
          </a:p>
          <a:p>
            <a:pPr marL="171450" indent="-171450">
              <a:buFont typeface="Wingdings" panose="05000000000000000000" pitchFamily="2" charset="2"/>
              <a:buChar char="§"/>
            </a:pPr>
            <a:r>
              <a:rPr lang="en-US"/>
              <a:t>Echo key points of the topic</a:t>
            </a:r>
          </a:p>
          <a:p>
            <a:pPr marL="171450" indent="-171450">
              <a:buFont typeface="Wingdings" panose="05000000000000000000" pitchFamily="2" charset="2"/>
              <a:buChar char="§"/>
            </a:pPr>
            <a:r>
              <a:rPr lang="en-US"/>
              <a:t>Provide questions and actions to put the topic into each attendee’s own context</a:t>
            </a:r>
          </a:p>
          <a:p>
            <a:pPr marL="171450" indent="-171450">
              <a:buFont typeface="Wingdings" panose="05000000000000000000" pitchFamily="2" charset="2"/>
              <a:buChar char="§"/>
            </a:pPr>
            <a:endParaRPr lang="en-US"/>
          </a:p>
          <a:p>
            <a:pPr marL="0" indent="0">
              <a:buFont typeface="Wingdings" panose="05000000000000000000" pitchFamily="2" charset="2"/>
              <a:buNone/>
            </a:pPr>
            <a:r>
              <a:rPr lang="en-US"/>
              <a:t>Examples: WJ webinar LG; https://www.webjunction.org/content/dam/WebJunction/Documents/webJunction/2019-04/guide-power-of-small.docx</a:t>
            </a:r>
          </a:p>
        </p:txBody>
      </p:sp>
      <p:sp>
        <p:nvSpPr>
          <p:cNvPr id="4" name="Slide Number Placeholder 3"/>
          <p:cNvSpPr>
            <a:spLocks noGrp="1"/>
          </p:cNvSpPr>
          <p:nvPr>
            <p:ph type="sldNum" sz="quarter" idx="5"/>
          </p:nvPr>
        </p:nvSpPr>
        <p:spPr/>
        <p:txBody>
          <a:bodyPr/>
          <a:lstStyle/>
          <a:p>
            <a:fld id="{AD1B6ABD-D855-46F2-BF56-A7E9F676CD32}" type="slidenum">
              <a:rPr lang="en-US" smtClean="0"/>
              <a:t>51</a:t>
            </a:fld>
            <a:endParaRPr lang="en-US"/>
          </a:p>
        </p:txBody>
      </p:sp>
    </p:spTree>
    <p:extLst>
      <p:ext uri="{BB962C8B-B14F-4D97-AF65-F5344CB8AC3E}">
        <p14:creationId xmlns:p14="http://schemas.microsoft.com/office/powerpoint/2010/main" val="1535508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Learner Guide for the Small Libraries Create Smart Spaces program</a:t>
            </a:r>
          </a:p>
          <a:p>
            <a:r>
              <a:rPr lang="en-US"/>
              <a:t>15-month guided exploration of design thinking strategies for library space and service transformation</a:t>
            </a:r>
          </a:p>
          <a:p>
            <a:pPr marL="171450" indent="-171450">
              <a:buFont typeface="Wingdings" panose="05000000000000000000" pitchFamily="2" charset="2"/>
              <a:buChar char="§"/>
            </a:pPr>
            <a:r>
              <a:rPr lang="en-US"/>
              <a:t>Mirrors the content of the online learning environment, with some added reflection space and activities</a:t>
            </a:r>
          </a:p>
          <a:p>
            <a:endParaRPr lang="en-US"/>
          </a:p>
          <a:p>
            <a:r>
              <a:rPr lang="en-US"/>
              <a:t>14 of 15 current participants print them out; 2/3 put them all in a binder</a:t>
            </a:r>
          </a:p>
          <a:p>
            <a:r>
              <a:rPr lang="en-US"/>
              <a:t>Using for:</a:t>
            </a:r>
          </a:p>
          <a:p>
            <a:pPr marL="171450" indent="-171450">
              <a:buFont typeface="Wingdings" panose="05000000000000000000" pitchFamily="2" charset="2"/>
              <a:buChar char="§"/>
            </a:pPr>
            <a:r>
              <a:rPr lang="en-US"/>
              <a:t>Easy access to the program content (don’t have to login online)</a:t>
            </a:r>
          </a:p>
          <a:p>
            <a:pPr marL="171450" indent="-171450">
              <a:buFont typeface="Wingdings" panose="05000000000000000000" pitchFamily="2" charset="2"/>
              <a:buChar char="§"/>
            </a:pPr>
            <a:r>
              <a:rPr lang="en-US"/>
              <a:t>Tracking their progress</a:t>
            </a:r>
          </a:p>
          <a:p>
            <a:pPr marL="171450" indent="-171450">
              <a:buFont typeface="Wingdings" panose="05000000000000000000" pitchFamily="2" charset="2"/>
              <a:buChar char="§"/>
            </a:pPr>
            <a:r>
              <a:rPr lang="en-US"/>
              <a:t>Something to show colleagues (who don’t have online access)</a:t>
            </a:r>
          </a:p>
          <a:p>
            <a:pPr marL="171450" indent="-171450">
              <a:buFont typeface="Wingdings" panose="05000000000000000000" pitchFamily="2" charset="2"/>
              <a:buChar char="§"/>
            </a:pPr>
            <a:r>
              <a:rPr lang="en-US"/>
              <a:t>Recall, knowledge checks</a:t>
            </a:r>
          </a:p>
        </p:txBody>
      </p:sp>
      <p:sp>
        <p:nvSpPr>
          <p:cNvPr id="4" name="Slide Number Placeholder 3"/>
          <p:cNvSpPr>
            <a:spLocks noGrp="1"/>
          </p:cNvSpPr>
          <p:nvPr>
            <p:ph type="sldNum" sz="quarter" idx="5"/>
          </p:nvPr>
        </p:nvSpPr>
        <p:spPr/>
        <p:txBody>
          <a:bodyPr/>
          <a:lstStyle/>
          <a:p>
            <a:fld id="{AD1B6ABD-D855-46F2-BF56-A7E9F676CD32}" type="slidenum">
              <a:rPr lang="en-US" smtClean="0"/>
              <a:t>52</a:t>
            </a:fld>
            <a:endParaRPr lang="en-US"/>
          </a:p>
        </p:txBody>
      </p:sp>
    </p:spTree>
    <p:extLst>
      <p:ext uri="{BB962C8B-B14F-4D97-AF65-F5344CB8AC3E}">
        <p14:creationId xmlns:p14="http://schemas.microsoft.com/office/powerpoint/2010/main" val="15810098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What’s the point if it’s truly self-paced, i.e., NO instructor to chime in</a:t>
            </a:r>
          </a:p>
          <a:p>
            <a:pPr marL="171450" indent="-171450">
              <a:buFont typeface="Wingdings" panose="05000000000000000000" pitchFamily="2" charset="2"/>
              <a:buChar char="§"/>
            </a:pPr>
            <a:r>
              <a:rPr lang="en-US"/>
              <a:t>Echo chamber or social space?</a:t>
            </a:r>
          </a:p>
          <a:p>
            <a:pPr marL="171450" indent="-171450">
              <a:buFont typeface="Wingdings" panose="05000000000000000000" pitchFamily="2" charset="2"/>
              <a:buChar char="§"/>
            </a:pPr>
            <a:endParaRPr lang="en-US"/>
          </a:p>
          <a:p>
            <a:pPr marL="0" indent="0">
              <a:buFont typeface="Wingdings" panose="05000000000000000000" pitchFamily="2" charset="2"/>
              <a:buNone/>
            </a:pPr>
            <a:r>
              <a:rPr lang="en-US"/>
              <a:t>Facilitation </a:t>
            </a:r>
          </a:p>
          <a:p>
            <a:pPr marL="171450" indent="-171450">
              <a:buFont typeface="Wingdings" panose="05000000000000000000" pitchFamily="2" charset="2"/>
              <a:buChar char="§"/>
            </a:pPr>
            <a:r>
              <a:rPr lang="en-US"/>
              <a:t>To require posts or not?</a:t>
            </a:r>
          </a:p>
          <a:p>
            <a:pPr marL="171450" indent="-171450">
              <a:buFont typeface="Wingdings" panose="05000000000000000000" pitchFamily="2" charset="2"/>
              <a:buChar char="§"/>
            </a:pPr>
            <a:r>
              <a:rPr lang="en-US"/>
              <a:t>When to interject as SME or hold back</a:t>
            </a:r>
          </a:p>
          <a:p>
            <a:pPr marL="171450" indent="-171450">
              <a:buFont typeface="Wingdings" panose="05000000000000000000" pitchFamily="2" charset="2"/>
              <a:buChar char="§"/>
            </a:pPr>
            <a:r>
              <a:rPr lang="en-US"/>
              <a:t>What is intention of discussion?</a:t>
            </a:r>
          </a:p>
          <a:p>
            <a:pPr marL="628650" lvl="1" indent="-171450">
              <a:buFont typeface="Wingdings" panose="05000000000000000000" pitchFamily="2" charset="2"/>
              <a:buChar char="§"/>
            </a:pPr>
            <a:r>
              <a:rPr lang="en-US"/>
              <a:t>To see if learners know the right answer?</a:t>
            </a:r>
          </a:p>
          <a:p>
            <a:pPr marL="628650" lvl="1" indent="-171450">
              <a:buFont typeface="Wingdings" panose="05000000000000000000" pitchFamily="2" charset="2"/>
              <a:buChar char="§"/>
            </a:pPr>
            <a:r>
              <a:rPr lang="en-US"/>
              <a:t>To encourage them to reflect and share experiences?</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53</a:t>
            </a:fld>
            <a:endParaRPr lang="en-US"/>
          </a:p>
        </p:txBody>
      </p:sp>
    </p:spTree>
    <p:extLst>
      <p:ext uri="{BB962C8B-B14F-4D97-AF65-F5344CB8AC3E}">
        <p14:creationId xmlns:p14="http://schemas.microsoft.com/office/powerpoint/2010/main" val="31941739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Also referred to as “learning circles,” facilitated groups re-introduce some advantages of synchronous learning: </a:t>
            </a:r>
          </a:p>
          <a:p>
            <a:pPr marL="171450" lvl="0" indent="-171450">
              <a:buFont typeface="Wingdings" panose="05000000000000000000" pitchFamily="2" charset="2"/>
              <a:buChar char="§"/>
            </a:pPr>
            <a:r>
              <a:rPr lang="en-US" sz="1200" kern="1200">
                <a:solidFill>
                  <a:schemeClr val="tx1"/>
                </a:solidFill>
                <a:effectLst/>
                <a:latin typeface="+mn-lt"/>
                <a:ea typeface="+mn-ea"/>
                <a:cs typeface="+mn-cs"/>
              </a:rPr>
              <a:t>learners motivating and keeping each other on track</a:t>
            </a:r>
          </a:p>
          <a:p>
            <a:pPr marL="171450" lvl="0" indent="-171450">
              <a:buFont typeface="Wingdings" panose="05000000000000000000" pitchFamily="2" charset="2"/>
              <a:buChar char="§"/>
            </a:pPr>
            <a:r>
              <a:rPr lang="en-US" sz="1200" kern="1200">
                <a:solidFill>
                  <a:schemeClr val="tx1"/>
                </a:solidFill>
                <a:effectLst/>
                <a:latin typeface="+mn-lt"/>
                <a:ea typeface="+mn-ea"/>
                <a:cs typeface="+mn-cs"/>
              </a:rPr>
              <a:t>collaboration on learning activities and application </a:t>
            </a:r>
          </a:p>
          <a:p>
            <a:pPr marL="171450" lvl="0" indent="-171450">
              <a:buFont typeface="Wingdings" panose="05000000000000000000" pitchFamily="2" charset="2"/>
              <a:buChar char="§"/>
            </a:pPr>
            <a:r>
              <a:rPr lang="en-US" sz="1200" kern="1200">
                <a:solidFill>
                  <a:schemeClr val="tx1"/>
                </a:solidFill>
                <a:effectLst/>
                <a:latin typeface="+mn-lt"/>
                <a:ea typeface="+mn-ea"/>
                <a:cs typeface="+mn-cs"/>
              </a:rPr>
              <a:t>providing each other with context for their learning</a:t>
            </a:r>
          </a:p>
          <a:p>
            <a:pPr marL="171450" lvl="0" indent="-171450">
              <a:buFont typeface="Wingdings" panose="05000000000000000000" pitchFamily="2" charset="2"/>
              <a:buChar char="§"/>
            </a:pPr>
            <a:r>
              <a:rPr lang="en-US" sz="1200" kern="1200">
                <a:solidFill>
                  <a:schemeClr val="tx1"/>
                </a:solidFill>
                <a:effectLst/>
                <a:latin typeface="+mn-lt"/>
                <a:ea typeface="+mn-ea"/>
                <a:cs typeface="+mn-cs"/>
              </a:rPr>
              <a:t>sharing individual insights and perceptions</a:t>
            </a:r>
          </a:p>
          <a:p>
            <a:pPr marL="171450" lvl="0" indent="-171450">
              <a:buFont typeface="Wingdings" panose="05000000000000000000" pitchFamily="2" charset="2"/>
              <a:buChar char="§"/>
            </a:pPr>
            <a:endParaRPr lang="en-US" sz="1200" kern="1200">
              <a:solidFill>
                <a:schemeClr val="tx1"/>
              </a:solidFill>
              <a:effectLst/>
              <a:latin typeface="+mn-lt"/>
              <a:ea typeface="+mn-ea"/>
              <a:cs typeface="+mn-cs"/>
            </a:endParaRPr>
          </a:p>
          <a:p>
            <a:pPr marL="0" lvl="0" indent="0">
              <a:buFont typeface="Wingdings" panose="05000000000000000000" pitchFamily="2" charset="2"/>
              <a:buNone/>
            </a:pPr>
            <a:r>
              <a:rPr lang="en-US" sz="1200" kern="1200">
                <a:solidFill>
                  <a:schemeClr val="tx1"/>
                </a:solidFill>
                <a:effectLst/>
                <a:latin typeface="+mn-lt"/>
                <a:ea typeface="+mn-ea"/>
                <a:cs typeface="+mn-cs"/>
              </a:rPr>
              <a:t>See workbook resource list for links to WebJunction facilitator guides</a:t>
            </a:r>
          </a:p>
        </p:txBody>
      </p:sp>
      <p:sp>
        <p:nvSpPr>
          <p:cNvPr id="4" name="Slide Number Placeholder 3"/>
          <p:cNvSpPr>
            <a:spLocks noGrp="1"/>
          </p:cNvSpPr>
          <p:nvPr>
            <p:ph type="sldNum" sz="quarter" idx="5"/>
          </p:nvPr>
        </p:nvSpPr>
        <p:spPr/>
        <p:txBody>
          <a:bodyPr/>
          <a:lstStyle/>
          <a:p>
            <a:fld id="{AD1B6ABD-D855-46F2-BF56-A7E9F676CD32}" type="slidenum">
              <a:rPr lang="en-US" smtClean="0"/>
              <a:t>54</a:t>
            </a:fld>
            <a:endParaRPr lang="en-US"/>
          </a:p>
        </p:txBody>
      </p:sp>
    </p:spTree>
    <p:extLst>
      <p:ext uri="{BB962C8B-B14F-4D97-AF65-F5344CB8AC3E}">
        <p14:creationId xmlns:p14="http://schemas.microsoft.com/office/powerpoint/2010/main" val="1962263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t>
            </a:r>
            <a:r>
              <a:rPr lang="en-US" sz="1200" i="1" kern="1200">
                <a:solidFill>
                  <a:schemeClr val="tx1"/>
                </a:solidFill>
                <a:effectLst/>
                <a:latin typeface="+mn-lt"/>
                <a:ea typeface="+mn-ea"/>
                <a:cs typeface="+mn-cs"/>
              </a:rPr>
              <a:t>activity</a:t>
            </a:r>
            <a:r>
              <a:rPr lang="en-US" sz="1200" kern="1200">
                <a:solidFill>
                  <a:schemeClr val="tx1"/>
                </a:solidFill>
                <a:effectLst/>
                <a:latin typeface="+mn-lt"/>
                <a:ea typeface="+mn-ea"/>
                <a:cs typeface="+mn-cs"/>
              </a:rPr>
              <a:t>: E-learning is awesome! Rating: totally agree, seriously disagree;  somewhere in the middle?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stand </a:t>
            </a:r>
            <a:r>
              <a:rPr lang="en-US" sz="1200" u="sng" kern="1200">
                <a:solidFill>
                  <a:schemeClr val="tx1"/>
                </a:solidFill>
                <a:effectLst/>
                <a:latin typeface="+mn-lt"/>
                <a:ea typeface="+mn-ea"/>
                <a:cs typeface="+mn-cs"/>
              </a:rPr>
              <a:t>on one side or the other (no neutral);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latin typeface="+mn-lt"/>
                <a:ea typeface="+mn-ea"/>
                <a:cs typeface="+mn-cs"/>
              </a:rPr>
              <a:t>Disagree side tell other side why;  Agree side respond to each negative with a positive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6</a:t>
            </a:fld>
            <a:endParaRPr lang="en-US"/>
          </a:p>
        </p:txBody>
      </p:sp>
    </p:spTree>
    <p:extLst>
      <p:ext uri="{BB962C8B-B14F-4D97-AF65-F5344CB8AC3E}">
        <p14:creationId xmlns:p14="http://schemas.microsoft.com/office/powerpoint/2010/main" val="85092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Admin perspective can still come from a negative mindset: “we’re doing self-paced because we can’t afford f2f</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7</a:t>
            </a:fld>
            <a:endParaRPr lang="en-US"/>
          </a:p>
        </p:txBody>
      </p:sp>
    </p:spTree>
    <p:extLst>
      <p:ext uri="{BB962C8B-B14F-4D97-AF65-F5344CB8AC3E}">
        <p14:creationId xmlns:p14="http://schemas.microsoft.com/office/powerpoint/2010/main" val="418704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learners</a:t>
            </a:r>
          </a:p>
          <a:p>
            <a:pPr marL="228600" marR="0" lvl="0" indent="-228600">
              <a:spcBef>
                <a:spcPts val="0"/>
              </a:spcBef>
              <a:spcAft>
                <a:spcPts val="30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Convenient to learner, learn when it fits with individual schedules; 24/7 365 access</a:t>
            </a:r>
          </a:p>
          <a:p>
            <a:pPr marL="228600" marR="0" lvl="0" indent="-228600">
              <a:spcBef>
                <a:spcPts val="0"/>
              </a:spcBef>
              <a:spcAft>
                <a:spcPts val="30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Accommodates different learning styles: learning at different speeds, levels; skim or dig deep; go through the same learning content multiple times; easy to go back and refresh on key points; better ability to focus, avoid “distractions” of the classroom</a:t>
            </a:r>
          </a:p>
          <a:p>
            <a:pPr marL="228600" marR="0" lvl="0" indent="-228600">
              <a:spcBef>
                <a:spcPts val="0"/>
              </a:spcBef>
              <a:spcAft>
                <a:spcPts val="30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Allows autonomy: learners have more control over how they progress through the content</a:t>
            </a:r>
          </a:p>
          <a:p>
            <a:pPr marL="228600" marR="0" lvl="0" indent="-228600">
              <a:spcBef>
                <a:spcPts val="0"/>
              </a:spcBef>
              <a:spcAft>
                <a:spcPts val="30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Equalization: 1) Supports introverts, those who need time to absorb and reflect; 2) equalizing effect of forum discussions; access to quality content and great teachers for all learners</a:t>
            </a:r>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8</a:t>
            </a:fld>
            <a:endParaRPr lang="en-US"/>
          </a:p>
        </p:txBody>
      </p:sp>
    </p:spTree>
    <p:extLst>
      <p:ext uri="{BB962C8B-B14F-4D97-AF65-F5344CB8AC3E}">
        <p14:creationId xmlns:p14="http://schemas.microsoft.com/office/powerpoint/2010/main" val="427729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***question from survey: “</a:t>
            </a:r>
            <a:r>
              <a:rPr lang="en-US" sz="1200" b="1" i="1" kern="1200">
                <a:solidFill>
                  <a:schemeClr val="tx1"/>
                </a:solidFill>
                <a:effectLst/>
                <a:latin typeface="+mn-lt"/>
                <a:ea typeface="+mn-ea"/>
                <a:cs typeface="+mn-cs"/>
              </a:rPr>
              <a:t>When is asynchronous learning a poor choice</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What do you think? Let’s discuss</a:t>
            </a:r>
          </a:p>
          <a:p>
            <a:pPr lvl="0"/>
            <a:r>
              <a:rPr lang="en-US" sz="1200" kern="1200">
                <a:solidFill>
                  <a:schemeClr val="tx1"/>
                </a:solidFill>
                <a:effectLst/>
                <a:latin typeface="+mn-lt"/>
                <a:ea typeface="+mn-ea"/>
                <a:cs typeface="+mn-cs"/>
              </a:rPr>
              <a:t>It may need to be blended with live online or f2f</a:t>
            </a:r>
          </a:p>
          <a:p>
            <a:endParaRPr lang="en-US" sz="1200" kern="1200">
              <a:solidFill>
                <a:schemeClr val="tx1"/>
              </a:solidFill>
              <a:effectLst/>
              <a:latin typeface="+mn-lt"/>
              <a:ea typeface="+mn-ea"/>
              <a:cs typeface="+mn-cs"/>
            </a:endParaRPr>
          </a:p>
          <a:p>
            <a:r>
              <a:rPr lang="en-US"/>
              <a:t>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latin typeface="+mn-lt"/>
                <a:ea typeface="+mn-ea"/>
                <a:cs typeface="+mn-cs"/>
                <a:hlinkClick r:id="rId3"/>
              </a:rPr>
              <a:t>https://www.flicklearning.com/assets/images/blog/2015/Is-elearning-environmentally-friendly-infographic.pdf</a:t>
            </a:r>
            <a:r>
              <a:rPr lang="en-US" sz="1200" kern="1200">
                <a:solidFill>
                  <a:schemeClr val="tx1"/>
                </a:solidFill>
                <a:effectLst/>
                <a:latin typeface="+mn-lt"/>
                <a:ea typeface="+mn-ea"/>
                <a:cs typeface="+mn-cs"/>
              </a:rPr>
              <a:t> </a:t>
            </a:r>
            <a:br>
              <a:rPr lang="en-US" sz="1200" kern="1200">
                <a:solidFill>
                  <a:schemeClr val="tx1"/>
                </a:solidFill>
                <a:effectLst/>
                <a:latin typeface="+mn-lt"/>
                <a:ea typeface="+mn-ea"/>
                <a:cs typeface="+mn-cs"/>
              </a:rPr>
            </a:br>
            <a:endParaRPr lang="en-US"/>
          </a:p>
          <a:p>
            <a:endParaRPr lang="en-US"/>
          </a:p>
        </p:txBody>
      </p:sp>
      <p:sp>
        <p:nvSpPr>
          <p:cNvPr id="4" name="Slide Number Placeholder 3"/>
          <p:cNvSpPr>
            <a:spLocks noGrp="1"/>
          </p:cNvSpPr>
          <p:nvPr>
            <p:ph type="sldNum" sz="quarter" idx="5"/>
          </p:nvPr>
        </p:nvSpPr>
        <p:spPr/>
        <p:txBody>
          <a:bodyPr/>
          <a:lstStyle/>
          <a:p>
            <a:fld id="{AD1B6ABD-D855-46F2-BF56-A7E9F676CD32}" type="slidenum">
              <a:rPr lang="en-US" smtClean="0"/>
              <a:t>9</a:t>
            </a:fld>
            <a:endParaRPr lang="en-US"/>
          </a:p>
        </p:txBody>
      </p:sp>
    </p:spTree>
    <p:extLst>
      <p:ext uri="{BB962C8B-B14F-4D97-AF65-F5344CB8AC3E}">
        <p14:creationId xmlns:p14="http://schemas.microsoft.com/office/powerpoint/2010/main" val="2366379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*Tom Kuhlman, Rapid E-Learning Blog: https://blogs.articulate.com/rapid-elearning </a:t>
            </a:r>
          </a:p>
        </p:txBody>
      </p:sp>
      <p:sp>
        <p:nvSpPr>
          <p:cNvPr id="4" name="Slide Number Placeholder 3"/>
          <p:cNvSpPr>
            <a:spLocks noGrp="1"/>
          </p:cNvSpPr>
          <p:nvPr>
            <p:ph type="sldNum" sz="quarter" idx="5"/>
          </p:nvPr>
        </p:nvSpPr>
        <p:spPr/>
        <p:txBody>
          <a:bodyPr/>
          <a:lstStyle/>
          <a:p>
            <a:fld id="{AD1B6ABD-D855-46F2-BF56-A7E9F676CD32}" type="slidenum">
              <a:rPr lang="en-US" smtClean="0"/>
              <a:t>11</a:t>
            </a:fld>
            <a:endParaRPr lang="en-US"/>
          </a:p>
        </p:txBody>
      </p:sp>
    </p:spTree>
    <p:extLst>
      <p:ext uri="{BB962C8B-B14F-4D97-AF65-F5344CB8AC3E}">
        <p14:creationId xmlns:p14="http://schemas.microsoft.com/office/powerpoint/2010/main" val="1357717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253815-22AE-46D3-BA94-18E5ABE76FFE}"/>
              </a:ext>
            </a:extLst>
          </p:cNvPr>
          <p:cNvSpPr/>
          <p:nvPr userDrawn="1"/>
        </p:nvSpPr>
        <p:spPr>
          <a:xfrm>
            <a:off x="1" y="762001"/>
            <a:ext cx="9141619" cy="5334001"/>
          </a:xfrm>
          <a:prstGeom prst="rect">
            <a:avLst/>
          </a:prstGeom>
          <a:solidFill>
            <a:srgbClr val="F0A22E"/>
          </a:solidFill>
          <a:ln w="10795" cap="flat" cmpd="sng" algn="ctr">
            <a:noFill/>
            <a:prstDash val="solid"/>
          </a:ln>
          <a:effectLst/>
        </p:spPr>
      </p:sp>
      <p:sp>
        <p:nvSpPr>
          <p:cNvPr id="2" name="Title 1"/>
          <p:cNvSpPr>
            <a:spLocks noGrp="1"/>
          </p:cNvSpPr>
          <p:nvPr>
            <p:ph type="ctrTitle"/>
          </p:nvPr>
        </p:nvSpPr>
        <p:spPr>
          <a:xfrm>
            <a:off x="356560" y="1139106"/>
            <a:ext cx="8553561" cy="2387600"/>
          </a:xfrm>
        </p:spPr>
        <p:txBody>
          <a:bodyPr anchor="b"/>
          <a:lstStyle>
            <a:lvl1pPr algn="r">
              <a:defRPr sz="6000"/>
            </a:lvl1pPr>
          </a:lstStyle>
          <a:p>
            <a:r>
              <a:rPr lang="en-US"/>
              <a:t>Click to edit Master title style</a:t>
            </a:r>
          </a:p>
        </p:txBody>
      </p:sp>
      <p:sp>
        <p:nvSpPr>
          <p:cNvPr id="3" name="Subtitle 2"/>
          <p:cNvSpPr>
            <a:spLocks noGrp="1"/>
          </p:cNvSpPr>
          <p:nvPr>
            <p:ph type="subTitle" idx="1"/>
          </p:nvPr>
        </p:nvSpPr>
        <p:spPr>
          <a:xfrm>
            <a:off x="356560" y="3618781"/>
            <a:ext cx="8553561"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D81D67DC-5458-4F92-8129-F89ADE65758E}"/>
              </a:ext>
            </a:extLst>
          </p:cNvPr>
          <p:cNvSpPr/>
          <p:nvPr userDrawn="1"/>
        </p:nvSpPr>
        <p:spPr>
          <a:xfrm>
            <a:off x="9270263" y="762001"/>
            <a:ext cx="2925319" cy="5334001"/>
          </a:xfrm>
          <a:prstGeom prst="rect">
            <a:avLst/>
          </a:prstGeom>
          <a:solidFill>
            <a:srgbClr val="C3C3C3">
              <a:alpha val="49804"/>
            </a:srgbClr>
          </a:solidFill>
          <a:ln w="10795" cap="flat" cmpd="sng" algn="ctr">
            <a:noFill/>
            <a:prstDash val="solid"/>
          </a:ln>
          <a:effectLst/>
        </p:spPr>
      </p:sp>
      <p:grpSp>
        <p:nvGrpSpPr>
          <p:cNvPr id="9" name="Group 8">
            <a:extLst>
              <a:ext uri="{FF2B5EF4-FFF2-40B4-BE49-F238E27FC236}">
                <a16:creationId xmlns:a16="http://schemas.microsoft.com/office/drawing/2014/main" id="{8791373B-D9B1-44AB-B237-B34B255601AF}"/>
              </a:ext>
            </a:extLst>
          </p:cNvPr>
          <p:cNvGrpSpPr/>
          <p:nvPr userDrawn="1"/>
        </p:nvGrpSpPr>
        <p:grpSpPr>
          <a:xfrm>
            <a:off x="0" y="5274543"/>
            <a:ext cx="12192000" cy="310551"/>
            <a:chOff x="0" y="5274542"/>
            <a:chExt cx="9144000" cy="310551"/>
          </a:xfrm>
        </p:grpSpPr>
        <p:sp>
          <p:nvSpPr>
            <p:cNvPr id="10" name="Rectangle 9">
              <a:extLst>
                <a:ext uri="{FF2B5EF4-FFF2-40B4-BE49-F238E27FC236}">
                  <a16:creationId xmlns:a16="http://schemas.microsoft.com/office/drawing/2014/main" id="{13C5116B-AC7A-48B3-952A-E3E162606021}"/>
                </a:ext>
              </a:extLst>
            </p:cNvPr>
            <p:cNvSpPr/>
            <p:nvPr userDrawn="1"/>
          </p:nvSpPr>
          <p:spPr>
            <a:xfrm>
              <a:off x="0" y="5274542"/>
              <a:ext cx="2209800" cy="310551"/>
            </a:xfrm>
            <a:prstGeom prst="rect">
              <a:avLst/>
            </a:prstGeom>
            <a:solidFill>
              <a:srgbClr val="F27022"/>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1714475-224E-4D7D-AD0C-71397CB3E5A9}"/>
                </a:ext>
              </a:extLst>
            </p:cNvPr>
            <p:cNvSpPr/>
            <p:nvPr userDrawn="1"/>
          </p:nvSpPr>
          <p:spPr>
            <a:xfrm>
              <a:off x="2209800" y="5274542"/>
              <a:ext cx="1060450" cy="310551"/>
            </a:xfrm>
            <a:prstGeom prst="rect">
              <a:avLst/>
            </a:prstGeom>
            <a:solidFill>
              <a:srgbClr val="F7BD00"/>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E0FCAF04-2673-40E0-B622-A94417597095}"/>
                </a:ext>
              </a:extLst>
            </p:cNvPr>
            <p:cNvSpPr/>
            <p:nvPr userDrawn="1"/>
          </p:nvSpPr>
          <p:spPr>
            <a:xfrm>
              <a:off x="3270250" y="5274542"/>
              <a:ext cx="5873750" cy="310551"/>
            </a:xfrm>
            <a:prstGeom prst="rect">
              <a:avLst/>
            </a:prstGeom>
            <a:solidFill>
              <a:srgbClr val="ACAC0F"/>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grpSp>
      <p:sp>
        <p:nvSpPr>
          <p:cNvPr id="13" name="Date Placeholder 3">
            <a:extLst>
              <a:ext uri="{FF2B5EF4-FFF2-40B4-BE49-F238E27FC236}">
                <a16:creationId xmlns:a16="http://schemas.microsoft.com/office/drawing/2014/main" id="{BC7B0869-DA81-40FB-8CA9-1105A205DE27}"/>
              </a:ext>
            </a:extLst>
          </p:cNvPr>
          <p:cNvSpPr>
            <a:spLocks noGrp="1"/>
          </p:cNvSpPr>
          <p:nvPr>
            <p:ph type="dt" sz="half" idx="10"/>
          </p:nvPr>
        </p:nvSpPr>
        <p:spPr>
          <a:xfrm>
            <a:off x="621101" y="6273802"/>
            <a:ext cx="2743200" cy="365125"/>
          </a:xfrm>
          <a:prstGeom prst="rect">
            <a:avLst/>
          </a:prstGeom>
        </p:spPr>
        <p:txBody>
          <a:bodyPr/>
          <a:lstStyle>
            <a:lvl1pPr>
              <a:defRPr>
                <a:solidFill>
                  <a:schemeClr val="bg2">
                    <a:lumMod val="50000"/>
                  </a:schemeClr>
                </a:solidFill>
              </a:defRPr>
            </a:lvl1pPr>
          </a:lstStyle>
          <a:p>
            <a:r>
              <a:rPr lang="en-US"/>
              <a:t>WebJunction</a:t>
            </a:r>
          </a:p>
        </p:txBody>
      </p:sp>
      <p:sp>
        <p:nvSpPr>
          <p:cNvPr id="14" name="Footer Placeholder 4">
            <a:extLst>
              <a:ext uri="{FF2B5EF4-FFF2-40B4-BE49-F238E27FC236}">
                <a16:creationId xmlns:a16="http://schemas.microsoft.com/office/drawing/2014/main" id="{DCA01878-FA39-46AB-B525-2F5D595E200E}"/>
              </a:ext>
            </a:extLst>
          </p:cNvPr>
          <p:cNvSpPr>
            <a:spLocks noGrp="1"/>
          </p:cNvSpPr>
          <p:nvPr>
            <p:ph type="ftr" sz="quarter" idx="11"/>
          </p:nvPr>
        </p:nvSpPr>
        <p:spPr>
          <a:xfrm>
            <a:off x="9270262" y="6302078"/>
            <a:ext cx="2772212" cy="365125"/>
          </a:xfrm>
          <a:prstGeom prst="rect">
            <a:avLst/>
          </a:prstGeom>
        </p:spPr>
        <p:txBody>
          <a:bodyPr/>
          <a:lstStyle>
            <a:lvl1pPr>
              <a:defRPr>
                <a:solidFill>
                  <a:schemeClr val="bg2">
                    <a:lumMod val="50000"/>
                  </a:schemeClr>
                </a:solidFill>
              </a:defRPr>
            </a:lvl1pPr>
          </a:lstStyle>
          <a:p>
            <a:r>
              <a:rPr lang="en-US"/>
              <a:t>OCLC 2019</a:t>
            </a:r>
          </a:p>
        </p:txBody>
      </p:sp>
    </p:spTree>
    <p:extLst>
      <p:ext uri="{BB962C8B-B14F-4D97-AF65-F5344CB8AC3E}">
        <p14:creationId xmlns:p14="http://schemas.microsoft.com/office/powerpoint/2010/main" val="2990428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74F5213-7B26-4F08-971F-4AD9670BB3BF}"/>
              </a:ext>
            </a:extLst>
          </p:cNvPr>
          <p:cNvGrpSpPr/>
          <p:nvPr userDrawn="1"/>
        </p:nvGrpSpPr>
        <p:grpSpPr>
          <a:xfrm>
            <a:off x="838453" y="1277670"/>
            <a:ext cx="10521696" cy="310551"/>
            <a:chOff x="0" y="5274542"/>
            <a:chExt cx="9144000" cy="310551"/>
          </a:xfrm>
        </p:grpSpPr>
        <p:sp>
          <p:nvSpPr>
            <p:cNvPr id="16" name="Rectangle 15">
              <a:extLst>
                <a:ext uri="{FF2B5EF4-FFF2-40B4-BE49-F238E27FC236}">
                  <a16:creationId xmlns:a16="http://schemas.microsoft.com/office/drawing/2014/main" id="{F3B01E73-4C25-472F-89BE-D3930F94CD49}"/>
                </a:ext>
              </a:extLst>
            </p:cNvPr>
            <p:cNvSpPr/>
            <p:nvPr userDrawn="1"/>
          </p:nvSpPr>
          <p:spPr>
            <a:xfrm>
              <a:off x="0" y="5274542"/>
              <a:ext cx="2209800" cy="310551"/>
            </a:xfrm>
            <a:prstGeom prst="rect">
              <a:avLst/>
            </a:prstGeom>
            <a:solidFill>
              <a:srgbClr val="F27022"/>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83D6571D-4A61-4B39-A1B0-459DB1415BEC}"/>
                </a:ext>
              </a:extLst>
            </p:cNvPr>
            <p:cNvSpPr/>
            <p:nvPr userDrawn="1"/>
          </p:nvSpPr>
          <p:spPr>
            <a:xfrm>
              <a:off x="2209800" y="5274542"/>
              <a:ext cx="1060450" cy="310551"/>
            </a:xfrm>
            <a:prstGeom prst="rect">
              <a:avLst/>
            </a:prstGeom>
            <a:solidFill>
              <a:srgbClr val="F7BD00"/>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1099BD24-A11C-4184-AF71-9DDD44BA5990}"/>
                </a:ext>
              </a:extLst>
            </p:cNvPr>
            <p:cNvSpPr/>
            <p:nvPr userDrawn="1"/>
          </p:nvSpPr>
          <p:spPr>
            <a:xfrm>
              <a:off x="3270250" y="5274542"/>
              <a:ext cx="5873750" cy="310551"/>
            </a:xfrm>
            <a:prstGeom prst="rect">
              <a:avLst/>
            </a:prstGeom>
            <a:solidFill>
              <a:srgbClr val="ACAC0F"/>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grpSp>
      <p:sp>
        <p:nvSpPr>
          <p:cNvPr id="10" name="Rectangle 9">
            <a:extLst>
              <a:ext uri="{FF2B5EF4-FFF2-40B4-BE49-F238E27FC236}">
                <a16:creationId xmlns:a16="http://schemas.microsoft.com/office/drawing/2014/main" id="{E2D138D4-7D12-410D-83B2-A6CAEE31A08C}"/>
              </a:ext>
            </a:extLst>
          </p:cNvPr>
          <p:cNvSpPr/>
          <p:nvPr userDrawn="1"/>
        </p:nvSpPr>
        <p:spPr>
          <a:xfrm>
            <a:off x="844549" y="1709740"/>
            <a:ext cx="10515600" cy="4392611"/>
          </a:xfrm>
          <a:prstGeom prst="rect">
            <a:avLst/>
          </a:prstGeom>
          <a:solidFill>
            <a:srgbClr val="F0A22E"/>
          </a:solidFill>
          <a:ln w="10795" cap="flat" cmpd="sng" algn="ctr">
            <a:noFill/>
            <a:prstDash val="solid"/>
          </a:ln>
          <a:effectLst/>
        </p:spPr>
      </p:sp>
      <p:sp>
        <p:nvSpPr>
          <p:cNvPr id="2" name="Title 1"/>
          <p:cNvSpPr>
            <a:spLocks noGrp="1"/>
          </p:cNvSpPr>
          <p:nvPr>
            <p:ph type="title"/>
          </p:nvPr>
        </p:nvSpPr>
        <p:spPr>
          <a:xfrm>
            <a:off x="831851" y="1709740"/>
            <a:ext cx="10515600" cy="2852737"/>
          </a:xfrm>
        </p:spPr>
        <p:txBody>
          <a:bodyPr anchor="b">
            <a:normAutofit/>
          </a:bodyPr>
          <a:lstStyle>
            <a:lvl1pPr algn="ctr">
              <a:defRPr sz="48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1" y="4671297"/>
            <a:ext cx="10515600" cy="141835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84553438-F9BC-4A72-8F2B-19AF7BA15CB1}"/>
              </a:ext>
            </a:extLst>
          </p:cNvPr>
          <p:cNvSpPr>
            <a:spLocks noGrp="1"/>
          </p:cNvSpPr>
          <p:nvPr>
            <p:ph type="dt" sz="half" idx="10"/>
          </p:nvPr>
        </p:nvSpPr>
        <p:spPr>
          <a:xfrm>
            <a:off x="825755" y="6307291"/>
            <a:ext cx="2743200" cy="365125"/>
          </a:xfrm>
          <a:prstGeom prst="rect">
            <a:avLst/>
          </a:prstGeom>
        </p:spPr>
        <p:txBody>
          <a:bodyPr/>
          <a:lstStyle>
            <a:lvl1pPr>
              <a:defRPr>
                <a:solidFill>
                  <a:schemeClr val="bg2">
                    <a:lumMod val="50000"/>
                  </a:schemeClr>
                </a:solidFill>
              </a:defRPr>
            </a:lvl1pPr>
          </a:lstStyle>
          <a:p>
            <a:r>
              <a:rPr lang="en-US"/>
              <a:t>WebJunction</a:t>
            </a:r>
          </a:p>
        </p:txBody>
      </p:sp>
      <p:sp>
        <p:nvSpPr>
          <p:cNvPr id="9" name="Footer Placeholder 4">
            <a:extLst>
              <a:ext uri="{FF2B5EF4-FFF2-40B4-BE49-F238E27FC236}">
                <a16:creationId xmlns:a16="http://schemas.microsoft.com/office/drawing/2014/main" id="{11D6ABDE-752E-4D02-8309-0A5D5D4E1789}"/>
              </a:ext>
            </a:extLst>
          </p:cNvPr>
          <p:cNvSpPr>
            <a:spLocks noGrp="1"/>
          </p:cNvSpPr>
          <p:nvPr>
            <p:ph type="ftr" sz="quarter" idx="11"/>
          </p:nvPr>
        </p:nvSpPr>
        <p:spPr>
          <a:xfrm>
            <a:off x="9385541" y="6307291"/>
            <a:ext cx="1961911" cy="365125"/>
          </a:xfrm>
          <a:prstGeom prst="rect">
            <a:avLst/>
          </a:prstGeom>
        </p:spPr>
        <p:txBody>
          <a:bodyPr/>
          <a:lstStyle>
            <a:lvl1pPr algn="r">
              <a:defRPr>
                <a:solidFill>
                  <a:schemeClr val="bg2">
                    <a:lumMod val="50000"/>
                  </a:schemeClr>
                </a:solidFill>
              </a:defRPr>
            </a:lvl1pPr>
          </a:lstStyle>
          <a:p>
            <a:r>
              <a:rPr lang="en-US"/>
              <a:t>OCLC 2019</a:t>
            </a:r>
          </a:p>
        </p:txBody>
      </p:sp>
    </p:spTree>
    <p:extLst>
      <p:ext uri="{BB962C8B-B14F-4D97-AF65-F5344CB8AC3E}">
        <p14:creationId xmlns:p14="http://schemas.microsoft.com/office/powerpoint/2010/main" val="29044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0683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3A8D60-009E-4449-B46A-B4C11142950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Lst>
          </a:blip>
          <a:srcRect l="837" t="6323" r="1470" b="6956"/>
          <a:stretch/>
        </p:blipFill>
        <p:spPr>
          <a:xfrm>
            <a:off x="825755" y="1709739"/>
            <a:ext cx="10521696" cy="4438840"/>
          </a:xfrm>
          <a:prstGeom prst="rect">
            <a:avLst/>
          </a:prstGeom>
        </p:spPr>
      </p:pic>
      <p:sp>
        <p:nvSpPr>
          <p:cNvPr id="2" name="Title 1"/>
          <p:cNvSpPr>
            <a:spLocks noGrp="1"/>
          </p:cNvSpPr>
          <p:nvPr>
            <p:ph type="title"/>
          </p:nvPr>
        </p:nvSpPr>
        <p:spPr>
          <a:xfrm>
            <a:off x="831850" y="1709738"/>
            <a:ext cx="10515600" cy="2852737"/>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a:t>WebJunction</a:t>
            </a:r>
          </a:p>
        </p:txBody>
      </p:sp>
      <p:sp>
        <p:nvSpPr>
          <p:cNvPr id="5" name="Footer Placeholder 4"/>
          <p:cNvSpPr>
            <a:spLocks noGrp="1"/>
          </p:cNvSpPr>
          <p:nvPr>
            <p:ph type="ftr" sz="quarter" idx="11"/>
          </p:nvPr>
        </p:nvSpPr>
        <p:spPr>
          <a:xfrm>
            <a:off x="9132395" y="6370740"/>
            <a:ext cx="2215055" cy="365125"/>
          </a:xfrm>
          <a:prstGeom prst="rect">
            <a:avLst/>
          </a:prstGeom>
        </p:spPr>
        <p:txBody>
          <a:bodyPr/>
          <a:lstStyle/>
          <a:p>
            <a:r>
              <a:rPr lang="en-US"/>
              <a:t>OCLC 2019</a:t>
            </a:r>
          </a:p>
        </p:txBody>
      </p:sp>
      <p:sp>
        <p:nvSpPr>
          <p:cNvPr id="8" name="Rectangle 7">
            <a:extLst>
              <a:ext uri="{FF2B5EF4-FFF2-40B4-BE49-F238E27FC236}">
                <a16:creationId xmlns:a16="http://schemas.microsoft.com/office/drawing/2014/main" id="{60E4C216-141E-4A2F-90A6-80A77F479473}"/>
              </a:ext>
            </a:extLst>
          </p:cNvPr>
          <p:cNvSpPr/>
          <p:nvPr userDrawn="1"/>
        </p:nvSpPr>
        <p:spPr>
          <a:xfrm>
            <a:off x="835152" y="1309485"/>
            <a:ext cx="2542743" cy="310551"/>
          </a:xfrm>
          <a:prstGeom prst="rect">
            <a:avLst/>
          </a:prstGeom>
          <a:solidFill>
            <a:srgbClr val="484C50"/>
          </a:solidFill>
          <a:ln w="9525" cap="flat" cmpd="sng" algn="ctr">
            <a:noFill/>
            <a:prstDash val="solid"/>
          </a:ln>
          <a:effectLst/>
        </p:spPr>
        <p:txBody>
          <a:bodyPr anchor="ctr"/>
          <a:lstStyle/>
          <a:p>
            <a:pPr marR="0" lvl="0" indent="0" algn="ctr" defTabSz="457189" fontAlgn="auto">
              <a:lnSpc>
                <a:spcPct val="100000"/>
              </a:lnSpc>
              <a:spcBef>
                <a:spcPts val="0"/>
              </a:spcBef>
              <a:spcAft>
                <a:spcPts val="0"/>
              </a:spcAft>
              <a:buClrTx/>
              <a:buSzTx/>
              <a:buFontTx/>
              <a:buNone/>
              <a:tabLst/>
            </a:pPr>
            <a:endParaRPr kumimoji="0" lang="en-US" sz="2400" b="0" i="0" u="none" strike="noStrike" kern="0" cap="none" spc="0" normalizeH="0" baseline="0" noProof="0">
              <a:ln>
                <a:noFill/>
              </a:ln>
              <a:solidFill>
                <a:srgbClr val="3D527F"/>
              </a:solidFill>
              <a:effectLst/>
              <a:uLnTx/>
              <a:uFillTx/>
              <a:latin typeface="Arial"/>
            </a:endParaRPr>
          </a:p>
        </p:txBody>
      </p:sp>
      <p:sp>
        <p:nvSpPr>
          <p:cNvPr id="9" name="Rectangle 8">
            <a:extLst>
              <a:ext uri="{FF2B5EF4-FFF2-40B4-BE49-F238E27FC236}">
                <a16:creationId xmlns:a16="http://schemas.microsoft.com/office/drawing/2014/main" id="{99251F2F-DB18-40A9-BECF-9D4DCE7013AA}"/>
              </a:ext>
            </a:extLst>
          </p:cNvPr>
          <p:cNvSpPr/>
          <p:nvPr userDrawn="1"/>
        </p:nvSpPr>
        <p:spPr>
          <a:xfrm>
            <a:off x="3377895" y="1309485"/>
            <a:ext cx="1220224" cy="310551"/>
          </a:xfrm>
          <a:prstGeom prst="rect">
            <a:avLst/>
          </a:prstGeom>
          <a:solidFill>
            <a:srgbClr val="F0A22E"/>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5F09EF68-FE52-4024-8C98-1F611C976D09}"/>
              </a:ext>
            </a:extLst>
          </p:cNvPr>
          <p:cNvSpPr/>
          <p:nvPr userDrawn="1"/>
        </p:nvSpPr>
        <p:spPr>
          <a:xfrm>
            <a:off x="4598120" y="1309485"/>
            <a:ext cx="6758728" cy="310551"/>
          </a:xfrm>
          <a:prstGeom prst="rect">
            <a:avLst/>
          </a:prstGeom>
          <a:solidFill>
            <a:srgbClr val="F27022"/>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3469E253-F9F0-40BA-A569-F03AB8BA2566}"/>
              </a:ext>
            </a:extLst>
          </p:cNvPr>
          <p:cNvSpPr/>
          <p:nvPr userDrawn="1"/>
        </p:nvSpPr>
        <p:spPr>
          <a:xfrm>
            <a:off x="825755" y="4562477"/>
            <a:ext cx="1053439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58503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97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DF17FAA-B428-42D4-974F-303A81B9289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5574"/>
          <a:stretch/>
        </p:blipFill>
        <p:spPr>
          <a:xfrm rot="5400000">
            <a:off x="8065656" y="1969656"/>
            <a:ext cx="5330952" cy="2921737"/>
          </a:xfrm>
          <a:prstGeom prst="rect">
            <a:avLst/>
          </a:prstGeom>
        </p:spPr>
      </p:pic>
      <p:sp>
        <p:nvSpPr>
          <p:cNvPr id="7" name="Rectangle 6">
            <a:extLst>
              <a:ext uri="{FF2B5EF4-FFF2-40B4-BE49-F238E27FC236}">
                <a16:creationId xmlns:a16="http://schemas.microsoft.com/office/drawing/2014/main" id="{BF253815-22AE-46D3-BA94-18E5ABE76FFE}"/>
              </a:ext>
            </a:extLst>
          </p:cNvPr>
          <p:cNvSpPr/>
          <p:nvPr userDrawn="1"/>
        </p:nvSpPr>
        <p:spPr>
          <a:xfrm>
            <a:off x="1" y="762001"/>
            <a:ext cx="9141619" cy="5334001"/>
          </a:xfrm>
          <a:prstGeom prst="rect">
            <a:avLst/>
          </a:prstGeom>
          <a:solidFill>
            <a:srgbClr val="F0A22E"/>
          </a:solidFill>
          <a:ln w="10795" cap="flat" cmpd="sng" algn="ctr">
            <a:noFill/>
            <a:prstDash val="solid"/>
          </a:ln>
          <a:effectLst/>
        </p:spPr>
      </p:sp>
      <p:sp>
        <p:nvSpPr>
          <p:cNvPr id="2" name="Title 1"/>
          <p:cNvSpPr>
            <a:spLocks noGrp="1"/>
          </p:cNvSpPr>
          <p:nvPr>
            <p:ph type="ctrTitle"/>
          </p:nvPr>
        </p:nvSpPr>
        <p:spPr>
          <a:xfrm>
            <a:off x="356560" y="1139106"/>
            <a:ext cx="8553561" cy="2387600"/>
          </a:xfrm>
        </p:spPr>
        <p:txBody>
          <a:bodyPr anchor="b"/>
          <a:lstStyle>
            <a:lvl1pPr algn="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356560" y="3618781"/>
            <a:ext cx="8553561"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Date Placeholder 3">
            <a:extLst>
              <a:ext uri="{FF2B5EF4-FFF2-40B4-BE49-F238E27FC236}">
                <a16:creationId xmlns:a16="http://schemas.microsoft.com/office/drawing/2014/main" id="{BC7B0869-DA81-40FB-8CA9-1105A205DE27}"/>
              </a:ext>
            </a:extLst>
          </p:cNvPr>
          <p:cNvSpPr>
            <a:spLocks noGrp="1"/>
          </p:cNvSpPr>
          <p:nvPr>
            <p:ph type="dt" sz="half" idx="10"/>
          </p:nvPr>
        </p:nvSpPr>
        <p:spPr>
          <a:xfrm>
            <a:off x="621101" y="6273802"/>
            <a:ext cx="2743200" cy="365125"/>
          </a:xfrm>
          <a:prstGeom prst="rect">
            <a:avLst/>
          </a:prstGeom>
        </p:spPr>
        <p:txBody>
          <a:bodyPr/>
          <a:lstStyle>
            <a:lvl1pPr>
              <a:defRPr>
                <a:solidFill>
                  <a:schemeClr val="bg2">
                    <a:lumMod val="50000"/>
                  </a:schemeClr>
                </a:solidFill>
              </a:defRPr>
            </a:lvl1pPr>
          </a:lstStyle>
          <a:p>
            <a:r>
              <a:rPr lang="en-US"/>
              <a:t>WebJunction</a:t>
            </a:r>
          </a:p>
        </p:txBody>
      </p:sp>
      <p:sp>
        <p:nvSpPr>
          <p:cNvPr id="14" name="Footer Placeholder 4">
            <a:extLst>
              <a:ext uri="{FF2B5EF4-FFF2-40B4-BE49-F238E27FC236}">
                <a16:creationId xmlns:a16="http://schemas.microsoft.com/office/drawing/2014/main" id="{DCA01878-FA39-46AB-B525-2F5D595E200E}"/>
              </a:ext>
            </a:extLst>
          </p:cNvPr>
          <p:cNvSpPr>
            <a:spLocks noGrp="1"/>
          </p:cNvSpPr>
          <p:nvPr>
            <p:ph type="ftr" sz="quarter" idx="11"/>
          </p:nvPr>
        </p:nvSpPr>
        <p:spPr>
          <a:xfrm>
            <a:off x="9270262" y="6302078"/>
            <a:ext cx="2772212" cy="365125"/>
          </a:xfrm>
          <a:prstGeom prst="rect">
            <a:avLst/>
          </a:prstGeom>
        </p:spPr>
        <p:txBody>
          <a:bodyPr/>
          <a:lstStyle>
            <a:lvl1pPr>
              <a:defRPr>
                <a:solidFill>
                  <a:schemeClr val="bg2">
                    <a:lumMod val="50000"/>
                  </a:schemeClr>
                </a:solidFill>
              </a:defRPr>
            </a:lvl1pPr>
          </a:lstStyle>
          <a:p>
            <a:r>
              <a:rPr lang="en-US"/>
              <a:t>OCLC 2019</a:t>
            </a:r>
          </a:p>
        </p:txBody>
      </p:sp>
      <p:grpSp>
        <p:nvGrpSpPr>
          <p:cNvPr id="4" name="Group 3">
            <a:extLst>
              <a:ext uri="{FF2B5EF4-FFF2-40B4-BE49-F238E27FC236}">
                <a16:creationId xmlns:a16="http://schemas.microsoft.com/office/drawing/2014/main" id="{3A5D5516-37CC-4F02-8BDC-F8E2EFAEE168}"/>
              </a:ext>
            </a:extLst>
          </p:cNvPr>
          <p:cNvGrpSpPr/>
          <p:nvPr userDrawn="1"/>
        </p:nvGrpSpPr>
        <p:grpSpPr>
          <a:xfrm>
            <a:off x="0" y="5274543"/>
            <a:ext cx="12192000" cy="310551"/>
            <a:chOff x="0" y="5274543"/>
            <a:chExt cx="12192000" cy="310551"/>
          </a:xfrm>
        </p:grpSpPr>
        <p:sp>
          <p:nvSpPr>
            <p:cNvPr id="18" name="Rectangle 17">
              <a:extLst>
                <a:ext uri="{FF2B5EF4-FFF2-40B4-BE49-F238E27FC236}">
                  <a16:creationId xmlns:a16="http://schemas.microsoft.com/office/drawing/2014/main" id="{253CE360-6A44-49DA-8767-F7D3EAE04105}"/>
                </a:ext>
              </a:extLst>
            </p:cNvPr>
            <p:cNvSpPr/>
            <p:nvPr userDrawn="1"/>
          </p:nvSpPr>
          <p:spPr>
            <a:xfrm>
              <a:off x="0" y="5274543"/>
              <a:ext cx="2946400" cy="310551"/>
            </a:xfrm>
            <a:prstGeom prst="rect">
              <a:avLst/>
            </a:prstGeom>
            <a:solidFill>
              <a:srgbClr val="484C50"/>
            </a:solidFill>
            <a:ln w="9525" cap="flat" cmpd="sng" algn="ctr">
              <a:noFill/>
              <a:prstDash val="solid"/>
            </a:ln>
            <a:effectLst/>
          </p:spPr>
          <p:txBody>
            <a:bodyPr anchor="ctr"/>
            <a:lstStyle/>
            <a:p>
              <a:pPr marR="0" lvl="0" indent="0" algn="ctr" defTabSz="457189" fontAlgn="auto">
                <a:lnSpc>
                  <a:spcPct val="100000"/>
                </a:lnSpc>
                <a:spcBef>
                  <a:spcPts val="0"/>
                </a:spcBef>
                <a:spcAft>
                  <a:spcPts val="0"/>
                </a:spcAft>
                <a:buClrTx/>
                <a:buSzTx/>
                <a:buFontTx/>
                <a:buNone/>
                <a:tabLst/>
              </a:pPr>
              <a:endParaRPr kumimoji="0" lang="en-US" sz="2400" b="0" i="0" u="none" strike="noStrike" kern="0" cap="none" spc="0" normalizeH="0" baseline="0" noProof="0">
                <a:ln>
                  <a:noFill/>
                </a:ln>
                <a:solidFill>
                  <a:srgbClr val="3D527F"/>
                </a:solidFill>
                <a:effectLst/>
                <a:uLnTx/>
                <a:uFillTx/>
                <a:latin typeface="Arial"/>
              </a:endParaRPr>
            </a:p>
          </p:txBody>
        </p:sp>
        <p:sp>
          <p:nvSpPr>
            <p:cNvPr id="19" name="Rectangle 18">
              <a:extLst>
                <a:ext uri="{FF2B5EF4-FFF2-40B4-BE49-F238E27FC236}">
                  <a16:creationId xmlns:a16="http://schemas.microsoft.com/office/drawing/2014/main" id="{6C1BFF0F-2532-454C-824D-2BBC2DF89A9C}"/>
                </a:ext>
              </a:extLst>
            </p:cNvPr>
            <p:cNvSpPr/>
            <p:nvPr userDrawn="1"/>
          </p:nvSpPr>
          <p:spPr>
            <a:xfrm>
              <a:off x="2946400" y="5274543"/>
              <a:ext cx="1413933" cy="310551"/>
            </a:xfrm>
            <a:prstGeom prst="rect">
              <a:avLst/>
            </a:prstGeom>
            <a:solidFill>
              <a:srgbClr val="ACAC0F"/>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2E132EB3-492A-4D09-9CE0-BFF13730B809}"/>
                </a:ext>
              </a:extLst>
            </p:cNvPr>
            <p:cNvSpPr/>
            <p:nvPr userDrawn="1"/>
          </p:nvSpPr>
          <p:spPr>
            <a:xfrm>
              <a:off x="4360333" y="5274543"/>
              <a:ext cx="7831667" cy="310551"/>
            </a:xfrm>
            <a:prstGeom prst="rect">
              <a:avLst/>
            </a:prstGeom>
            <a:solidFill>
              <a:srgbClr val="F27022"/>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grpSp>
    </p:spTree>
    <p:extLst>
      <p:ext uri="{BB962C8B-B14F-4D97-AF65-F5344CB8AC3E}">
        <p14:creationId xmlns:p14="http://schemas.microsoft.com/office/powerpoint/2010/main" val="318630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a:xfrm>
            <a:off x="838200" y="1423359"/>
            <a:ext cx="10515600" cy="4753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D064D9F3-5C87-4CAB-A951-D358EF93CDBA}"/>
              </a:ext>
            </a:extLst>
          </p:cNvPr>
          <p:cNvGrpSpPr/>
          <p:nvPr userDrawn="1"/>
        </p:nvGrpSpPr>
        <p:grpSpPr>
          <a:xfrm>
            <a:off x="0" y="6547450"/>
            <a:ext cx="12192000" cy="310551"/>
            <a:chOff x="0" y="6547449"/>
            <a:chExt cx="9144000" cy="310551"/>
          </a:xfrm>
        </p:grpSpPr>
        <p:sp>
          <p:nvSpPr>
            <p:cNvPr id="5" name="Rectangle 4">
              <a:extLst>
                <a:ext uri="{FF2B5EF4-FFF2-40B4-BE49-F238E27FC236}">
                  <a16:creationId xmlns:a16="http://schemas.microsoft.com/office/drawing/2014/main" id="{1ADBE1E1-8A04-43C2-A0AF-19ABC91DF9E9}"/>
                </a:ext>
              </a:extLst>
            </p:cNvPr>
            <p:cNvSpPr/>
            <p:nvPr userDrawn="1"/>
          </p:nvSpPr>
          <p:spPr>
            <a:xfrm>
              <a:off x="0" y="6547449"/>
              <a:ext cx="2209800" cy="310551"/>
            </a:xfrm>
            <a:prstGeom prst="rect">
              <a:avLst/>
            </a:prstGeom>
            <a:solidFill>
              <a:srgbClr val="F27022"/>
            </a:solidFill>
            <a:ln w="9525" cap="flat" cmpd="sng" algn="ctr">
              <a:noFill/>
              <a:prstDash val="solid"/>
            </a:ln>
            <a:effectLst/>
          </p:spPr>
          <p:txBody>
            <a:bodyPr anchor="ctr"/>
            <a:lstStyle/>
            <a:p>
              <a:pPr marR="0" lvl="0" indent="0" algn="ctr" defTabSz="457189" fontAlgn="auto">
                <a:lnSpc>
                  <a:spcPct val="100000"/>
                </a:lnSpc>
                <a:spcBef>
                  <a:spcPts val="0"/>
                </a:spcBef>
                <a:spcAft>
                  <a:spcPts val="0"/>
                </a:spcAft>
                <a:buClrTx/>
                <a:buSzTx/>
                <a:buFontTx/>
                <a:buNone/>
                <a:tabLst/>
              </a:pPr>
              <a:endParaRPr kumimoji="0" lang="en-US" sz="2400" b="0" i="0" u="none" strike="noStrike" kern="0" cap="none" spc="0" normalizeH="0" baseline="0" noProof="0">
                <a:ln>
                  <a:noFill/>
                </a:ln>
                <a:solidFill>
                  <a:srgbClr val="3D527F"/>
                </a:solidFill>
                <a:effectLst/>
                <a:uLnTx/>
                <a:uFillTx/>
                <a:latin typeface="Arial"/>
              </a:endParaRPr>
            </a:p>
          </p:txBody>
        </p:sp>
        <p:sp>
          <p:nvSpPr>
            <p:cNvPr id="6" name="Rectangle 5">
              <a:extLst>
                <a:ext uri="{FF2B5EF4-FFF2-40B4-BE49-F238E27FC236}">
                  <a16:creationId xmlns:a16="http://schemas.microsoft.com/office/drawing/2014/main" id="{EA5BACFE-E76A-4714-AE3C-060A6F0A7453}"/>
                </a:ext>
              </a:extLst>
            </p:cNvPr>
            <p:cNvSpPr/>
            <p:nvPr userDrawn="1"/>
          </p:nvSpPr>
          <p:spPr>
            <a:xfrm>
              <a:off x="2209800" y="6547449"/>
              <a:ext cx="1060450" cy="310551"/>
            </a:xfrm>
            <a:prstGeom prst="rect">
              <a:avLst/>
            </a:prstGeom>
            <a:solidFill>
              <a:srgbClr val="F7BD00"/>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166AD02-8449-4E6A-9D92-3B57F16A4BF7}"/>
                </a:ext>
              </a:extLst>
            </p:cNvPr>
            <p:cNvSpPr/>
            <p:nvPr userDrawn="1"/>
          </p:nvSpPr>
          <p:spPr>
            <a:xfrm>
              <a:off x="3270250" y="6547449"/>
              <a:ext cx="5873750" cy="310551"/>
            </a:xfrm>
            <a:prstGeom prst="rect">
              <a:avLst/>
            </a:prstGeom>
            <a:solidFill>
              <a:srgbClr val="ACAC0F"/>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grpSp>
    </p:spTree>
    <p:extLst>
      <p:ext uri="{BB962C8B-B14F-4D97-AF65-F5344CB8AC3E}">
        <p14:creationId xmlns:p14="http://schemas.microsoft.com/office/powerpoint/2010/main" val="1692042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14400"/>
          </a:xfrm>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a:xfrm>
            <a:off x="838200" y="1423359"/>
            <a:ext cx="10515600" cy="4753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9584F64B-07F2-48C4-AF22-11D1E024AD5B}"/>
              </a:ext>
            </a:extLst>
          </p:cNvPr>
          <p:cNvSpPr/>
          <p:nvPr userDrawn="1"/>
        </p:nvSpPr>
        <p:spPr>
          <a:xfrm>
            <a:off x="0" y="6547450"/>
            <a:ext cx="2946400" cy="310551"/>
          </a:xfrm>
          <a:prstGeom prst="rect">
            <a:avLst/>
          </a:prstGeom>
          <a:solidFill>
            <a:srgbClr val="F27022"/>
          </a:solidFill>
          <a:ln w="9525" cap="flat" cmpd="sng" algn="ctr">
            <a:noFill/>
            <a:prstDash val="solid"/>
          </a:ln>
          <a:effectLst/>
        </p:spPr>
        <p:txBody>
          <a:bodyPr anchor="ctr"/>
          <a:lstStyle/>
          <a:p>
            <a:pPr marR="0" lvl="0" indent="0" algn="ctr" defTabSz="457189" fontAlgn="auto">
              <a:lnSpc>
                <a:spcPct val="100000"/>
              </a:lnSpc>
              <a:spcBef>
                <a:spcPts val="0"/>
              </a:spcBef>
              <a:spcAft>
                <a:spcPts val="0"/>
              </a:spcAft>
              <a:buClrTx/>
              <a:buSzTx/>
              <a:buFontTx/>
              <a:buNone/>
              <a:tabLst/>
            </a:pPr>
            <a:endParaRPr kumimoji="0" lang="en-US" sz="2400" b="0" i="0" u="none" strike="noStrike" kern="0" cap="none" spc="0" normalizeH="0" baseline="0" noProof="0">
              <a:ln>
                <a:noFill/>
              </a:ln>
              <a:solidFill>
                <a:srgbClr val="3D527F"/>
              </a:solidFill>
              <a:effectLst/>
              <a:uLnTx/>
              <a:uFillTx/>
              <a:latin typeface="Arial"/>
            </a:endParaRPr>
          </a:p>
        </p:txBody>
      </p:sp>
      <p:sp>
        <p:nvSpPr>
          <p:cNvPr id="14" name="Rectangle 13">
            <a:extLst>
              <a:ext uri="{FF2B5EF4-FFF2-40B4-BE49-F238E27FC236}">
                <a16:creationId xmlns:a16="http://schemas.microsoft.com/office/drawing/2014/main" id="{ED338C98-5058-4924-AD6F-803280E453A2}"/>
              </a:ext>
            </a:extLst>
          </p:cNvPr>
          <p:cNvSpPr/>
          <p:nvPr userDrawn="1"/>
        </p:nvSpPr>
        <p:spPr>
          <a:xfrm>
            <a:off x="2946400" y="6547450"/>
            <a:ext cx="1413933" cy="310551"/>
          </a:xfrm>
          <a:prstGeom prst="rect">
            <a:avLst/>
          </a:prstGeom>
          <a:solidFill>
            <a:srgbClr val="ACAC0F"/>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537F6F27-18C5-4EAA-B5D0-CD1A9F4110C5}"/>
              </a:ext>
            </a:extLst>
          </p:cNvPr>
          <p:cNvSpPr/>
          <p:nvPr userDrawn="1"/>
        </p:nvSpPr>
        <p:spPr>
          <a:xfrm>
            <a:off x="4360333" y="6547450"/>
            <a:ext cx="7831667" cy="310551"/>
          </a:xfrm>
          <a:prstGeom prst="rect">
            <a:avLst/>
          </a:prstGeom>
          <a:solidFill>
            <a:srgbClr val="484C50"/>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Tree>
    <p:extLst>
      <p:ext uri="{BB962C8B-B14F-4D97-AF65-F5344CB8AC3E}">
        <p14:creationId xmlns:p14="http://schemas.microsoft.com/office/powerpoint/2010/main" val="2375766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3A8307-30AC-41D7-A5DC-1B24F3A649BD}"/>
              </a:ext>
            </a:extLst>
          </p:cNvPr>
          <p:cNvGrpSpPr/>
          <p:nvPr userDrawn="1"/>
        </p:nvGrpSpPr>
        <p:grpSpPr>
          <a:xfrm>
            <a:off x="0" y="0"/>
            <a:ext cx="12192000" cy="1279526"/>
            <a:chOff x="0" y="0"/>
            <a:chExt cx="12192000" cy="1279526"/>
          </a:xfrm>
        </p:grpSpPr>
        <p:sp>
          <p:nvSpPr>
            <p:cNvPr id="13" name="Rectangle 12">
              <a:extLst>
                <a:ext uri="{FF2B5EF4-FFF2-40B4-BE49-F238E27FC236}">
                  <a16:creationId xmlns:a16="http://schemas.microsoft.com/office/drawing/2014/main" id="{9584F64B-07F2-48C4-AF22-11D1E024AD5B}"/>
                </a:ext>
              </a:extLst>
            </p:cNvPr>
            <p:cNvSpPr/>
            <p:nvPr userDrawn="1"/>
          </p:nvSpPr>
          <p:spPr>
            <a:xfrm>
              <a:off x="0" y="0"/>
              <a:ext cx="2946400" cy="1279526"/>
            </a:xfrm>
            <a:prstGeom prst="rect">
              <a:avLst/>
            </a:prstGeom>
            <a:solidFill>
              <a:srgbClr val="484C50"/>
            </a:solidFill>
            <a:ln w="9525" cap="flat" cmpd="sng" algn="ctr">
              <a:noFill/>
              <a:prstDash val="solid"/>
            </a:ln>
            <a:effectLst/>
          </p:spPr>
          <p:txBody>
            <a:bodyPr anchor="ctr"/>
            <a:lstStyle/>
            <a:p>
              <a:pPr marR="0" lvl="0" indent="0" algn="ctr" defTabSz="457189" fontAlgn="auto">
                <a:lnSpc>
                  <a:spcPct val="100000"/>
                </a:lnSpc>
                <a:spcBef>
                  <a:spcPts val="0"/>
                </a:spcBef>
                <a:spcAft>
                  <a:spcPts val="0"/>
                </a:spcAft>
                <a:buClrTx/>
                <a:buSzTx/>
                <a:buFontTx/>
                <a:buNone/>
                <a:tabLst/>
              </a:pPr>
              <a:endParaRPr kumimoji="0" lang="en-US" sz="2400" b="0" i="0" u="none" strike="noStrike" kern="0" cap="none" spc="0" normalizeH="0" baseline="0" noProof="0">
                <a:ln>
                  <a:noFill/>
                </a:ln>
                <a:solidFill>
                  <a:srgbClr val="3D527F"/>
                </a:solidFill>
                <a:effectLst/>
                <a:uLnTx/>
                <a:uFillTx/>
                <a:latin typeface="Arial"/>
              </a:endParaRPr>
            </a:p>
          </p:txBody>
        </p:sp>
        <p:sp>
          <p:nvSpPr>
            <p:cNvPr id="14" name="Rectangle 13">
              <a:extLst>
                <a:ext uri="{FF2B5EF4-FFF2-40B4-BE49-F238E27FC236}">
                  <a16:creationId xmlns:a16="http://schemas.microsoft.com/office/drawing/2014/main" id="{ED338C98-5058-4924-AD6F-803280E453A2}"/>
                </a:ext>
              </a:extLst>
            </p:cNvPr>
            <p:cNvSpPr/>
            <p:nvPr userDrawn="1"/>
          </p:nvSpPr>
          <p:spPr>
            <a:xfrm>
              <a:off x="2946400" y="0"/>
              <a:ext cx="1413933" cy="1279526"/>
            </a:xfrm>
            <a:prstGeom prst="rect">
              <a:avLst/>
            </a:prstGeom>
            <a:solidFill>
              <a:srgbClr val="ACAC0F"/>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537F6F27-18C5-4EAA-B5D0-CD1A9F4110C5}"/>
                </a:ext>
              </a:extLst>
            </p:cNvPr>
            <p:cNvSpPr/>
            <p:nvPr userDrawn="1"/>
          </p:nvSpPr>
          <p:spPr>
            <a:xfrm>
              <a:off x="4360333" y="0"/>
              <a:ext cx="7831667" cy="1279526"/>
            </a:xfrm>
            <a:prstGeom prst="rect">
              <a:avLst/>
            </a:prstGeom>
            <a:solidFill>
              <a:schemeClr val="accent2"/>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grpSp>
      <p:sp>
        <p:nvSpPr>
          <p:cNvPr id="2" name="Title 1"/>
          <p:cNvSpPr>
            <a:spLocks noGrp="1"/>
          </p:cNvSpPr>
          <p:nvPr>
            <p:ph type="title"/>
          </p:nvPr>
        </p:nvSpPr>
        <p:spPr>
          <a:xfrm>
            <a:off x="838200" y="365126"/>
            <a:ext cx="10515600" cy="914400"/>
          </a:xfrm>
        </p:spPr>
        <p:txBody>
          <a:bodyPr>
            <a:normAutofit/>
          </a:bodyPr>
          <a:lstStyle>
            <a:lvl1pPr>
              <a:defRPr sz="4000">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1423359"/>
            <a:ext cx="10515600" cy="4753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540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93843" y="365127"/>
            <a:ext cx="9259957" cy="914400"/>
          </a:xfrm>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a:xfrm>
            <a:off x="2093845" y="1644655"/>
            <a:ext cx="9259956" cy="4532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0C374C1-401C-4569-AA94-807FC814714F}"/>
              </a:ext>
            </a:extLst>
          </p:cNvPr>
          <p:cNvSpPr/>
          <p:nvPr userDrawn="1"/>
        </p:nvSpPr>
        <p:spPr>
          <a:xfrm>
            <a:off x="0" y="0"/>
            <a:ext cx="1828800" cy="6858000"/>
          </a:xfrm>
          <a:prstGeom prst="rect">
            <a:avLst/>
          </a:prstGeom>
          <a:solidFill>
            <a:srgbClr val="F0A22E"/>
          </a:solidFill>
          <a:ln w="10795" cap="flat" cmpd="sng" algn="ctr">
            <a:noFill/>
            <a:prstDash val="solid"/>
          </a:ln>
          <a:effectLst/>
        </p:spPr>
      </p:sp>
      <p:grpSp>
        <p:nvGrpSpPr>
          <p:cNvPr id="9" name="Group 8">
            <a:extLst>
              <a:ext uri="{FF2B5EF4-FFF2-40B4-BE49-F238E27FC236}">
                <a16:creationId xmlns:a16="http://schemas.microsoft.com/office/drawing/2014/main" id="{51CD323C-FCFD-4193-B557-10957A3B8798}"/>
              </a:ext>
            </a:extLst>
          </p:cNvPr>
          <p:cNvGrpSpPr/>
          <p:nvPr userDrawn="1"/>
        </p:nvGrpSpPr>
        <p:grpSpPr>
          <a:xfrm rot="5400000">
            <a:off x="-1803979" y="3221965"/>
            <a:ext cx="6858000" cy="414068"/>
            <a:chOff x="0" y="6547449"/>
            <a:chExt cx="9144000" cy="310551"/>
          </a:xfrm>
        </p:grpSpPr>
        <p:sp>
          <p:nvSpPr>
            <p:cNvPr id="10" name="Rectangle 9">
              <a:extLst>
                <a:ext uri="{FF2B5EF4-FFF2-40B4-BE49-F238E27FC236}">
                  <a16:creationId xmlns:a16="http://schemas.microsoft.com/office/drawing/2014/main" id="{1DC32EE1-3383-4DF1-8387-63396316ABEA}"/>
                </a:ext>
              </a:extLst>
            </p:cNvPr>
            <p:cNvSpPr/>
            <p:nvPr userDrawn="1"/>
          </p:nvSpPr>
          <p:spPr>
            <a:xfrm>
              <a:off x="0" y="6547449"/>
              <a:ext cx="2209800" cy="310551"/>
            </a:xfrm>
            <a:prstGeom prst="rect">
              <a:avLst/>
            </a:prstGeom>
            <a:solidFill>
              <a:srgbClr val="F27022"/>
            </a:solidFill>
            <a:ln w="9525" cap="flat" cmpd="sng" algn="ctr">
              <a:noFill/>
              <a:prstDash val="solid"/>
            </a:ln>
            <a:effectLst/>
          </p:spPr>
          <p:txBody>
            <a:bodyPr anchor="ctr"/>
            <a:lstStyle/>
            <a:p>
              <a:pPr marR="0" lvl="0" indent="0" algn="ctr" defTabSz="457189" fontAlgn="auto">
                <a:lnSpc>
                  <a:spcPct val="100000"/>
                </a:lnSpc>
                <a:spcBef>
                  <a:spcPts val="0"/>
                </a:spcBef>
                <a:spcAft>
                  <a:spcPts val="0"/>
                </a:spcAft>
                <a:buClrTx/>
                <a:buSzTx/>
                <a:buFontTx/>
                <a:buNone/>
                <a:tabLst/>
              </a:pPr>
              <a:endParaRPr kumimoji="0" lang="en-US" sz="2400" b="0" i="0" u="none" strike="noStrike" kern="0" cap="none" spc="0" normalizeH="0" baseline="0" noProof="0">
                <a:ln>
                  <a:noFill/>
                </a:ln>
                <a:solidFill>
                  <a:srgbClr val="3D527F"/>
                </a:solidFill>
                <a:effectLst/>
                <a:uLnTx/>
                <a:uFillTx/>
                <a:latin typeface="Arial"/>
              </a:endParaRPr>
            </a:p>
          </p:txBody>
        </p:sp>
        <p:sp>
          <p:nvSpPr>
            <p:cNvPr id="11" name="Rectangle 10">
              <a:extLst>
                <a:ext uri="{FF2B5EF4-FFF2-40B4-BE49-F238E27FC236}">
                  <a16:creationId xmlns:a16="http://schemas.microsoft.com/office/drawing/2014/main" id="{02B04396-A530-4DD5-94CB-B779E05C9C55}"/>
                </a:ext>
              </a:extLst>
            </p:cNvPr>
            <p:cNvSpPr/>
            <p:nvPr userDrawn="1"/>
          </p:nvSpPr>
          <p:spPr>
            <a:xfrm>
              <a:off x="2209800" y="6547449"/>
              <a:ext cx="1060450" cy="310551"/>
            </a:xfrm>
            <a:prstGeom prst="rect">
              <a:avLst/>
            </a:prstGeom>
            <a:solidFill>
              <a:srgbClr val="F7BD00"/>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C3041221-F3D5-4C4E-9AB2-E77E729BEEBB}"/>
                </a:ext>
              </a:extLst>
            </p:cNvPr>
            <p:cNvSpPr/>
            <p:nvPr userDrawn="1"/>
          </p:nvSpPr>
          <p:spPr>
            <a:xfrm>
              <a:off x="3270250" y="6547449"/>
              <a:ext cx="5873750" cy="310551"/>
            </a:xfrm>
            <a:prstGeom prst="rect">
              <a:avLst/>
            </a:prstGeom>
            <a:solidFill>
              <a:srgbClr val="ACAC0F"/>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grpSp>
    </p:spTree>
    <p:extLst>
      <p:ext uri="{BB962C8B-B14F-4D97-AF65-F5344CB8AC3E}">
        <p14:creationId xmlns:p14="http://schemas.microsoft.com/office/powerpoint/2010/main" val="531317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C374C1-401C-4569-AA94-807FC814714F}"/>
              </a:ext>
            </a:extLst>
          </p:cNvPr>
          <p:cNvSpPr/>
          <p:nvPr userDrawn="1"/>
        </p:nvSpPr>
        <p:spPr>
          <a:xfrm>
            <a:off x="10363200" y="0"/>
            <a:ext cx="1828800" cy="6858000"/>
          </a:xfrm>
          <a:prstGeom prst="rect">
            <a:avLst/>
          </a:prstGeom>
          <a:solidFill>
            <a:srgbClr val="F0A22E"/>
          </a:solidFill>
          <a:ln w="10795" cap="flat" cmpd="sng" algn="ctr">
            <a:noFill/>
            <a:prstDash val="solid"/>
          </a:ln>
          <a:effectLst/>
        </p:spPr>
      </p:sp>
      <p:grpSp>
        <p:nvGrpSpPr>
          <p:cNvPr id="9" name="Group 8">
            <a:extLst>
              <a:ext uri="{FF2B5EF4-FFF2-40B4-BE49-F238E27FC236}">
                <a16:creationId xmlns:a16="http://schemas.microsoft.com/office/drawing/2014/main" id="{7A5C9F82-D9AD-4FB9-B364-99417C36D76C}"/>
              </a:ext>
            </a:extLst>
          </p:cNvPr>
          <p:cNvGrpSpPr/>
          <p:nvPr userDrawn="1"/>
        </p:nvGrpSpPr>
        <p:grpSpPr>
          <a:xfrm rot="5400000">
            <a:off x="7141236" y="3221966"/>
            <a:ext cx="6858000" cy="414068"/>
            <a:chOff x="0" y="6547449"/>
            <a:chExt cx="9144000" cy="310551"/>
          </a:xfrm>
        </p:grpSpPr>
        <p:sp>
          <p:nvSpPr>
            <p:cNvPr id="10" name="Rectangle 9">
              <a:extLst>
                <a:ext uri="{FF2B5EF4-FFF2-40B4-BE49-F238E27FC236}">
                  <a16:creationId xmlns:a16="http://schemas.microsoft.com/office/drawing/2014/main" id="{1B601DD1-1B7D-4C7D-83AC-574CEB9368E9}"/>
                </a:ext>
              </a:extLst>
            </p:cNvPr>
            <p:cNvSpPr/>
            <p:nvPr userDrawn="1"/>
          </p:nvSpPr>
          <p:spPr>
            <a:xfrm>
              <a:off x="0" y="6547449"/>
              <a:ext cx="2209800" cy="310551"/>
            </a:xfrm>
            <a:prstGeom prst="rect">
              <a:avLst/>
            </a:prstGeom>
            <a:solidFill>
              <a:srgbClr val="F27022"/>
            </a:solidFill>
            <a:ln w="9525" cap="flat" cmpd="sng" algn="ctr">
              <a:noFill/>
              <a:prstDash val="solid"/>
            </a:ln>
            <a:effectLst/>
          </p:spPr>
          <p:txBody>
            <a:bodyPr anchor="ctr"/>
            <a:lstStyle/>
            <a:p>
              <a:pPr marR="0" lvl="0" indent="0" algn="ctr" defTabSz="457189" fontAlgn="auto">
                <a:lnSpc>
                  <a:spcPct val="100000"/>
                </a:lnSpc>
                <a:spcBef>
                  <a:spcPts val="0"/>
                </a:spcBef>
                <a:spcAft>
                  <a:spcPts val="0"/>
                </a:spcAft>
                <a:buClrTx/>
                <a:buSzTx/>
                <a:buFontTx/>
                <a:buNone/>
                <a:tabLst/>
              </a:pPr>
              <a:endParaRPr kumimoji="0" lang="en-US" sz="2400" b="0" i="0" u="none" strike="noStrike" kern="0" cap="none" spc="0" normalizeH="0" baseline="0" noProof="0">
                <a:ln>
                  <a:noFill/>
                </a:ln>
                <a:solidFill>
                  <a:srgbClr val="3D527F"/>
                </a:solidFill>
                <a:effectLst/>
                <a:uLnTx/>
                <a:uFillTx/>
                <a:latin typeface="Arial"/>
              </a:endParaRPr>
            </a:p>
          </p:txBody>
        </p:sp>
        <p:sp>
          <p:nvSpPr>
            <p:cNvPr id="11" name="Rectangle 10">
              <a:extLst>
                <a:ext uri="{FF2B5EF4-FFF2-40B4-BE49-F238E27FC236}">
                  <a16:creationId xmlns:a16="http://schemas.microsoft.com/office/drawing/2014/main" id="{4673B4DA-C9A2-40C3-9E3B-53E786355C67}"/>
                </a:ext>
              </a:extLst>
            </p:cNvPr>
            <p:cNvSpPr/>
            <p:nvPr userDrawn="1"/>
          </p:nvSpPr>
          <p:spPr>
            <a:xfrm>
              <a:off x="2209800" y="6547449"/>
              <a:ext cx="1060450" cy="310551"/>
            </a:xfrm>
            <a:prstGeom prst="rect">
              <a:avLst/>
            </a:prstGeom>
            <a:solidFill>
              <a:srgbClr val="F7BD00"/>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D2FCA826-D1F2-44A4-A485-7BEBB1F1C60D}"/>
                </a:ext>
              </a:extLst>
            </p:cNvPr>
            <p:cNvSpPr/>
            <p:nvPr userDrawn="1"/>
          </p:nvSpPr>
          <p:spPr>
            <a:xfrm>
              <a:off x="3270250" y="6547449"/>
              <a:ext cx="5873750" cy="310551"/>
            </a:xfrm>
            <a:prstGeom prst="rect">
              <a:avLst/>
            </a:prstGeom>
            <a:solidFill>
              <a:srgbClr val="ACAC0F"/>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grpSp>
      <p:sp>
        <p:nvSpPr>
          <p:cNvPr id="2" name="Title 1"/>
          <p:cNvSpPr>
            <a:spLocks noGrp="1"/>
          </p:cNvSpPr>
          <p:nvPr>
            <p:ph type="title"/>
          </p:nvPr>
        </p:nvSpPr>
        <p:spPr>
          <a:xfrm>
            <a:off x="989163" y="365127"/>
            <a:ext cx="9148751" cy="914400"/>
          </a:xfrm>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a:xfrm>
            <a:off x="989163" y="1644655"/>
            <a:ext cx="9148751" cy="45323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141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0891" y="373752"/>
            <a:ext cx="8984411" cy="914400"/>
          </a:xfrm>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a:xfrm>
            <a:off x="2380891" y="1295338"/>
            <a:ext cx="8972909" cy="4883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72FF621-683C-4835-9FED-7E85F62C1F3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48700"/>
          <a:stretch/>
        </p:blipFill>
        <p:spPr>
          <a:xfrm rot="5400000">
            <a:off x="-2289732" y="2289729"/>
            <a:ext cx="6865995" cy="2286537"/>
          </a:xfrm>
          <a:prstGeom prst="rect">
            <a:avLst/>
          </a:prstGeom>
        </p:spPr>
      </p:pic>
    </p:spTree>
    <p:extLst>
      <p:ext uri="{BB962C8B-B14F-4D97-AF65-F5344CB8AC3E}">
        <p14:creationId xmlns:p14="http://schemas.microsoft.com/office/powerpoint/2010/main" val="817975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5DE2615-9BDC-41C7-AFF2-07B426988D1F}"/>
              </a:ext>
            </a:extLst>
          </p:cNvPr>
          <p:cNvSpPr/>
          <p:nvPr userDrawn="1"/>
        </p:nvSpPr>
        <p:spPr>
          <a:xfrm>
            <a:off x="835152" y="1309485"/>
            <a:ext cx="2542743" cy="310551"/>
          </a:xfrm>
          <a:prstGeom prst="rect">
            <a:avLst/>
          </a:prstGeom>
          <a:solidFill>
            <a:srgbClr val="F27022"/>
          </a:solidFill>
          <a:ln w="9525" cap="flat" cmpd="sng" algn="ctr">
            <a:noFill/>
            <a:prstDash val="solid"/>
          </a:ln>
          <a:effectLst/>
        </p:spPr>
        <p:txBody>
          <a:bodyPr anchor="ctr"/>
          <a:lstStyle/>
          <a:p>
            <a:pPr marR="0" lvl="0" indent="0" algn="ctr" defTabSz="457189" fontAlgn="auto">
              <a:lnSpc>
                <a:spcPct val="100000"/>
              </a:lnSpc>
              <a:spcBef>
                <a:spcPts val="0"/>
              </a:spcBef>
              <a:spcAft>
                <a:spcPts val="0"/>
              </a:spcAft>
              <a:buClrTx/>
              <a:buSzTx/>
              <a:buFontTx/>
              <a:buNone/>
              <a:tabLst/>
            </a:pPr>
            <a:endParaRPr kumimoji="0" lang="en-US" sz="2400" b="0" i="0" u="none" strike="noStrike" kern="0" cap="none" spc="0" normalizeH="0" baseline="0" noProof="0">
              <a:ln>
                <a:noFill/>
              </a:ln>
              <a:solidFill>
                <a:srgbClr val="3D527F"/>
              </a:solidFill>
              <a:effectLst/>
              <a:uLnTx/>
              <a:uFillTx/>
              <a:latin typeface="Arial"/>
            </a:endParaRPr>
          </a:p>
        </p:txBody>
      </p:sp>
      <p:sp>
        <p:nvSpPr>
          <p:cNvPr id="17" name="Rectangle 16">
            <a:extLst>
              <a:ext uri="{FF2B5EF4-FFF2-40B4-BE49-F238E27FC236}">
                <a16:creationId xmlns:a16="http://schemas.microsoft.com/office/drawing/2014/main" id="{D97C4197-B8D2-48D4-99F6-5A3A409E2F17}"/>
              </a:ext>
            </a:extLst>
          </p:cNvPr>
          <p:cNvSpPr/>
          <p:nvPr userDrawn="1"/>
        </p:nvSpPr>
        <p:spPr>
          <a:xfrm>
            <a:off x="3377895" y="1309485"/>
            <a:ext cx="1220224" cy="310551"/>
          </a:xfrm>
          <a:prstGeom prst="rect">
            <a:avLst/>
          </a:prstGeom>
          <a:solidFill>
            <a:srgbClr val="ACAC0F"/>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28190C0A-B055-4A9C-B0D1-F7245E41E11A}"/>
              </a:ext>
            </a:extLst>
          </p:cNvPr>
          <p:cNvSpPr/>
          <p:nvPr userDrawn="1"/>
        </p:nvSpPr>
        <p:spPr>
          <a:xfrm>
            <a:off x="4598120" y="1309485"/>
            <a:ext cx="6758728" cy="310551"/>
          </a:xfrm>
          <a:prstGeom prst="rect">
            <a:avLst/>
          </a:prstGeom>
          <a:solidFill>
            <a:srgbClr val="F0A22E"/>
          </a:solidFill>
          <a:ln w="9525" cap="flat" cmpd="sng" algn="ctr">
            <a:noFill/>
            <a:prstDash val="solid"/>
          </a:ln>
          <a:effectLst/>
        </p:spPr>
        <p:txBody>
          <a:bodyPr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Arial"/>
              <a:ea typeface="+mn-ea"/>
              <a:cs typeface="+mn-cs"/>
            </a:endParaRPr>
          </a:p>
        </p:txBody>
      </p:sp>
      <p:pic>
        <p:nvPicPr>
          <p:cNvPr id="7" name="Picture 6">
            <a:extLst>
              <a:ext uri="{FF2B5EF4-FFF2-40B4-BE49-F238E27FC236}">
                <a16:creationId xmlns:a16="http://schemas.microsoft.com/office/drawing/2014/main" id="{257FE56E-7151-4291-930F-496058CBACA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0"/>
                    </a14:imgEffect>
                  </a14:imgLayer>
                </a14:imgProps>
              </a:ext>
            </a:extLst>
          </a:blip>
          <a:srcRect l="837" t="6323" r="1470" b="6956"/>
          <a:stretch/>
        </p:blipFill>
        <p:spPr>
          <a:xfrm>
            <a:off x="825755" y="1709739"/>
            <a:ext cx="10521696" cy="4438840"/>
          </a:xfrm>
          <a:prstGeom prst="rect">
            <a:avLst/>
          </a:prstGeom>
        </p:spPr>
      </p:pic>
      <p:sp>
        <p:nvSpPr>
          <p:cNvPr id="2" name="Title 1"/>
          <p:cNvSpPr>
            <a:spLocks noGrp="1"/>
          </p:cNvSpPr>
          <p:nvPr userDrawn="1">
            <p:ph type="title"/>
          </p:nvPr>
        </p:nvSpPr>
        <p:spPr>
          <a:xfrm>
            <a:off x="831851" y="1709740"/>
            <a:ext cx="10515600" cy="2629348"/>
          </a:xfrm>
        </p:spPr>
        <p:txBody>
          <a:bodyPr anchor="b">
            <a:normAutofit/>
          </a:bodyPr>
          <a:lstStyle>
            <a:lvl1pPr algn="ctr">
              <a:defRPr sz="4800" b="1">
                <a:solidFill>
                  <a:schemeClr val="bg1"/>
                </a:solidFill>
              </a:defRPr>
            </a:lvl1pPr>
          </a:lstStyle>
          <a:p>
            <a:r>
              <a:rPr lang="en-US"/>
              <a:t>Click to edit Master title style</a:t>
            </a:r>
          </a:p>
        </p:txBody>
      </p:sp>
      <p:sp>
        <p:nvSpPr>
          <p:cNvPr id="3" name="Text Placeholder 2"/>
          <p:cNvSpPr>
            <a:spLocks noGrp="1"/>
          </p:cNvSpPr>
          <p:nvPr userDrawn="1">
            <p:ph type="body" idx="1"/>
          </p:nvPr>
        </p:nvSpPr>
        <p:spPr>
          <a:xfrm>
            <a:off x="831851" y="4721187"/>
            <a:ext cx="10515600" cy="1368464"/>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84553438-F9BC-4A72-8F2B-19AF7BA15CB1}"/>
              </a:ext>
            </a:extLst>
          </p:cNvPr>
          <p:cNvSpPr>
            <a:spLocks noGrp="1"/>
          </p:cNvSpPr>
          <p:nvPr userDrawn="1">
            <p:ph type="dt" sz="half" idx="10"/>
          </p:nvPr>
        </p:nvSpPr>
        <p:spPr>
          <a:xfrm>
            <a:off x="825755" y="6307291"/>
            <a:ext cx="2743200" cy="365125"/>
          </a:xfrm>
          <a:prstGeom prst="rect">
            <a:avLst/>
          </a:prstGeom>
        </p:spPr>
        <p:txBody>
          <a:bodyPr/>
          <a:lstStyle>
            <a:lvl1pPr>
              <a:defRPr>
                <a:solidFill>
                  <a:srgbClr val="99667E"/>
                </a:solidFill>
              </a:defRPr>
            </a:lvl1pPr>
          </a:lstStyle>
          <a:p>
            <a:r>
              <a:rPr lang="en-US"/>
              <a:t>WebJunction</a:t>
            </a:r>
          </a:p>
        </p:txBody>
      </p:sp>
      <p:sp>
        <p:nvSpPr>
          <p:cNvPr id="9" name="Footer Placeholder 4">
            <a:extLst>
              <a:ext uri="{FF2B5EF4-FFF2-40B4-BE49-F238E27FC236}">
                <a16:creationId xmlns:a16="http://schemas.microsoft.com/office/drawing/2014/main" id="{11D6ABDE-752E-4D02-8309-0A5D5D4E1789}"/>
              </a:ext>
            </a:extLst>
          </p:cNvPr>
          <p:cNvSpPr>
            <a:spLocks noGrp="1"/>
          </p:cNvSpPr>
          <p:nvPr userDrawn="1">
            <p:ph type="ftr" sz="quarter" idx="11"/>
          </p:nvPr>
        </p:nvSpPr>
        <p:spPr>
          <a:xfrm>
            <a:off x="9385541" y="6307291"/>
            <a:ext cx="1961911" cy="365125"/>
          </a:xfrm>
          <a:prstGeom prst="rect">
            <a:avLst/>
          </a:prstGeom>
        </p:spPr>
        <p:txBody>
          <a:bodyPr/>
          <a:lstStyle>
            <a:lvl1pPr algn="r">
              <a:defRPr>
                <a:solidFill>
                  <a:srgbClr val="99667E"/>
                </a:solidFill>
              </a:defRPr>
            </a:lvl1pPr>
          </a:lstStyle>
          <a:p>
            <a:r>
              <a:rPr lang="en-US"/>
              <a:t>OCLC 2019</a:t>
            </a:r>
          </a:p>
        </p:txBody>
      </p:sp>
      <p:sp>
        <p:nvSpPr>
          <p:cNvPr id="10" name="Rectangle 9">
            <a:extLst>
              <a:ext uri="{FF2B5EF4-FFF2-40B4-BE49-F238E27FC236}">
                <a16:creationId xmlns:a16="http://schemas.microsoft.com/office/drawing/2014/main" id="{9DC65C1D-2B0A-4D45-B6A0-6B631317968A}"/>
              </a:ext>
            </a:extLst>
          </p:cNvPr>
          <p:cNvSpPr/>
          <p:nvPr userDrawn="1"/>
        </p:nvSpPr>
        <p:spPr>
          <a:xfrm>
            <a:off x="825755" y="4562477"/>
            <a:ext cx="1053439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08142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6193090"/>
      </p:ext>
    </p:extLst>
  </p:cSld>
  <p:clrMap bg1="lt1" tx1="dk1" bg2="lt2" tx2="dk2" accent1="accent1" accent2="accent2" accent3="accent3" accent4="accent4" accent5="accent5" accent6="accent6" hlink="hlink" folHlink="folHlink"/>
  <p:sldLayoutIdLst>
    <p:sldLayoutId id="2147483682" r:id="rId1"/>
    <p:sldLayoutId id="2147483690" r:id="rId2"/>
    <p:sldLayoutId id="2147483691" r:id="rId3"/>
    <p:sldLayoutId id="2147483692" r:id="rId4"/>
    <p:sldLayoutId id="2147483698" r:id="rId5"/>
    <p:sldLayoutId id="2147483693" r:id="rId6"/>
    <p:sldLayoutId id="2147483694" r:id="rId7"/>
    <p:sldLayoutId id="2147483695" r:id="rId8"/>
    <p:sldLayoutId id="2147483696" r:id="rId9"/>
    <p:sldLayoutId id="2147483697" r:id="rId10"/>
    <p:sldLayoutId id="2147483683" r:id="rId11"/>
    <p:sldLayoutId id="2147483684" r:id="rId12"/>
    <p:sldLayoutId id="214748368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blogs.articulate.com/rapid-elearning"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2.wmf"/><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s3.amazonaws.com/cathymooremedia/training-designers-guide.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s://pixabay.com/vectors/coffee-cup-smoking-hot-drink-3425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pixabay.com/illustrations/unordered-chaos-3192273/"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pixabay.com/illustrations/success-customer-achievement-goal-4369215/" TargetMode="Externa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https://pixabay.com/photos/toast-heat-sandwich-food-dining-1577893/" TargetMode="Externa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hyperlink" Target="https://pixabay.com/photos/toast-heat-sandwich-food-dining-1577893/" TargetMode="Externa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creativecommons.org/licenses/by-nc-nd/2.0/"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s://www.flickr.com/photos/njla/4014538946/" TargetMode="External"/><Relationship Id="rId5" Type="http://schemas.openxmlformats.org/officeDocument/2006/relationships/hyperlink" Target="https://www.flickr.com/photos/njla/" TargetMode="Externa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hyperlink" Target="https://vimeo.com/69912286"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hyperlink" Target="https://s3.amazonaws.com/cathymooremedia/training-designers-guide.pdf" TargetMode="Externa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s://learn.webjunction.org/course/search.php?search=providing+constructive+employee+feedbac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learn.webjunction.org/course/search.php?search=providing+constructive+employee+feedback"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hyperlink" Target="https://learn.webjunction.org/course/search.php?search=providing+constructive+employee+feedback"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40.png"/><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2.jpg"/><Relationship Id="rId7" Type="http://schemas.microsoft.com/office/2007/relationships/hdphoto" Target="../media/hdphoto7.wdp"/><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49.jpg"/><Relationship Id="rId5" Type="http://schemas.openxmlformats.org/officeDocument/2006/relationships/image" Target="../media/image44.JPG"/><Relationship Id="rId10" Type="http://schemas.openxmlformats.org/officeDocument/2006/relationships/image" Target="../media/image48.jpg"/><Relationship Id="rId4" Type="http://schemas.openxmlformats.org/officeDocument/2006/relationships/image" Target="../media/image43.png"/><Relationship Id="rId9" Type="http://schemas.openxmlformats.org/officeDocument/2006/relationships/image" Target="../media/image47.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hyperlink" Target="https://pixabay.com/vectors/spotlight-light-searchlamp-297727/" TargetMode="Externa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hyperlink" Target="https://pixabay.com/illustrations/hand-pencil-holding-sketch-drawing-1515895/" TargetMode="Externa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55.JPG"/><Relationship Id="rId4" Type="http://schemas.openxmlformats.org/officeDocument/2006/relationships/image" Target="../media/image54.JPG"/></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pixabay.com/illustrations/girl-skirt-smile-cute-point-1600991/"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illustrations/woman-tie-smart-thinking-yoga-1601016/"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illustrations/presentation-girl-woman-hovering-1602360/"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FA9B-E5E0-435B-9E22-A0CC53C14A5E}"/>
              </a:ext>
            </a:extLst>
          </p:cNvPr>
          <p:cNvSpPr>
            <a:spLocks noGrp="1"/>
          </p:cNvSpPr>
          <p:nvPr>
            <p:ph type="ctrTitle"/>
          </p:nvPr>
        </p:nvSpPr>
        <p:spPr/>
        <p:txBody>
          <a:bodyPr>
            <a:normAutofit fontScale="90000"/>
          </a:bodyPr>
          <a:lstStyle/>
          <a:p>
            <a:r>
              <a:rPr lang="en-US"/>
              <a:t>Where’s the Instructor? Effective Design for Asynchronous Learning</a:t>
            </a:r>
          </a:p>
        </p:txBody>
      </p:sp>
      <p:sp>
        <p:nvSpPr>
          <p:cNvPr id="3" name="Subtitle 2">
            <a:extLst>
              <a:ext uri="{FF2B5EF4-FFF2-40B4-BE49-F238E27FC236}">
                <a16:creationId xmlns:a16="http://schemas.microsoft.com/office/drawing/2014/main" id="{490501E2-F709-4392-9E45-79BDDFC241FC}"/>
              </a:ext>
            </a:extLst>
          </p:cNvPr>
          <p:cNvSpPr>
            <a:spLocks noGrp="1"/>
          </p:cNvSpPr>
          <p:nvPr>
            <p:ph type="subTitle" idx="1"/>
          </p:nvPr>
        </p:nvSpPr>
        <p:spPr/>
        <p:txBody>
          <a:bodyPr/>
          <a:lstStyle/>
          <a:p>
            <a:r>
              <a:rPr lang="en-US"/>
              <a:t>Betha Gutsche, WebJunction Programs Manager, OCLC</a:t>
            </a:r>
          </a:p>
          <a:p>
            <a:r>
              <a:rPr lang="en-US"/>
              <a:t>CE Forum, August 20, 2019</a:t>
            </a:r>
          </a:p>
        </p:txBody>
      </p:sp>
    </p:spTree>
    <p:extLst>
      <p:ext uri="{BB962C8B-B14F-4D97-AF65-F5344CB8AC3E}">
        <p14:creationId xmlns:p14="http://schemas.microsoft.com/office/powerpoint/2010/main" val="1238243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82EDDC-F326-4E5B-8F06-BB4658BD5E5D}"/>
              </a:ext>
            </a:extLst>
          </p:cNvPr>
          <p:cNvSpPr>
            <a:spLocks noGrp="1"/>
          </p:cNvSpPr>
          <p:nvPr>
            <p:ph type="title"/>
          </p:nvPr>
        </p:nvSpPr>
        <p:spPr/>
        <p:txBody>
          <a:bodyPr>
            <a:noAutofit/>
          </a:bodyPr>
          <a:lstStyle/>
          <a:p>
            <a:r>
              <a:rPr lang="en-US" b="0"/>
              <a:t>Instructional Design – the Basics</a:t>
            </a:r>
          </a:p>
        </p:txBody>
      </p:sp>
      <p:sp>
        <p:nvSpPr>
          <p:cNvPr id="5" name="Text Placeholder 4">
            <a:extLst>
              <a:ext uri="{FF2B5EF4-FFF2-40B4-BE49-F238E27FC236}">
                <a16:creationId xmlns:a16="http://schemas.microsoft.com/office/drawing/2014/main" id="{38563958-96BC-47C2-BBED-135313F183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87971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24C2CE-0F26-4266-BE8A-358DD3661EEA}"/>
              </a:ext>
            </a:extLst>
          </p:cNvPr>
          <p:cNvSpPr>
            <a:spLocks noGrp="1"/>
          </p:cNvSpPr>
          <p:nvPr>
            <p:ph idx="1"/>
          </p:nvPr>
        </p:nvSpPr>
        <p:spPr/>
        <p:txBody>
          <a:bodyPr/>
          <a:lstStyle/>
          <a:p>
            <a:pPr marL="0" indent="0" algn="ctr">
              <a:buNone/>
            </a:pPr>
            <a:r>
              <a:rPr lang="en-US" sz="4400"/>
              <a:t>The instructional designer </a:t>
            </a:r>
            <a:r>
              <a:rPr lang="en-US" sz="4400" b="1">
                <a:solidFill>
                  <a:srgbClr val="F27022"/>
                </a:solidFill>
              </a:rPr>
              <a:t>crafts</a:t>
            </a:r>
            <a:r>
              <a:rPr lang="en-US" sz="4400"/>
              <a:t> </a:t>
            </a:r>
            <a:br>
              <a:rPr lang="en-US" sz="4400"/>
            </a:br>
            <a:r>
              <a:rPr lang="en-US" sz="4400"/>
              <a:t>a learning </a:t>
            </a:r>
            <a:r>
              <a:rPr lang="en-US" sz="4400" b="1">
                <a:solidFill>
                  <a:srgbClr val="F27022"/>
                </a:solidFill>
              </a:rPr>
              <a:t>experience</a:t>
            </a:r>
            <a:r>
              <a:rPr lang="en-US" sz="4400"/>
              <a:t> that </a:t>
            </a:r>
            <a:r>
              <a:rPr lang="en-US" sz="4400" b="1">
                <a:solidFill>
                  <a:srgbClr val="F27022"/>
                </a:solidFill>
              </a:rPr>
              <a:t>guides</a:t>
            </a:r>
            <a:r>
              <a:rPr lang="en-US" sz="4400"/>
              <a:t> the learner through a </a:t>
            </a:r>
            <a:r>
              <a:rPr lang="en-US" sz="4400" b="1">
                <a:solidFill>
                  <a:srgbClr val="F27022"/>
                </a:solidFill>
              </a:rPr>
              <a:t>relevant context </a:t>
            </a:r>
            <a:br>
              <a:rPr lang="en-US" sz="4400">
                <a:solidFill>
                  <a:srgbClr val="008080"/>
                </a:solidFill>
              </a:rPr>
            </a:br>
            <a:r>
              <a:rPr lang="en-US" sz="4400"/>
              <a:t>to make decisions </a:t>
            </a:r>
            <a:r>
              <a:rPr lang="en-US" sz="4400" b="1">
                <a:solidFill>
                  <a:srgbClr val="F27022"/>
                </a:solidFill>
              </a:rPr>
              <a:t>applicable to </a:t>
            </a:r>
            <a:br>
              <a:rPr lang="en-US" sz="4400">
                <a:solidFill>
                  <a:srgbClr val="008080"/>
                </a:solidFill>
              </a:rPr>
            </a:br>
            <a:r>
              <a:rPr lang="en-US" sz="4400"/>
              <a:t>their </a:t>
            </a:r>
            <a:r>
              <a:rPr lang="en-US" sz="4400" b="1">
                <a:solidFill>
                  <a:srgbClr val="F27022"/>
                </a:solidFill>
              </a:rPr>
              <a:t>real-world work</a:t>
            </a:r>
            <a:r>
              <a:rPr lang="en-US" sz="4400"/>
              <a:t>.</a:t>
            </a:r>
          </a:p>
          <a:p>
            <a:pPr algn="ctr">
              <a:buNone/>
            </a:pPr>
            <a:endParaRPr lang="en-US" sz="2400"/>
          </a:p>
          <a:p>
            <a:pPr algn="ctr">
              <a:buNone/>
            </a:pPr>
            <a:r>
              <a:rPr lang="en-US" sz="2400">
                <a:solidFill>
                  <a:schemeClr val="tx1">
                    <a:lumMod val="65000"/>
                    <a:lumOff val="35000"/>
                  </a:schemeClr>
                </a:solidFill>
              </a:rPr>
              <a:t>(paraphrased from Tom Kuhlman, </a:t>
            </a:r>
            <a:r>
              <a:rPr lang="en-US" sz="2400">
                <a:solidFill>
                  <a:schemeClr val="tx1">
                    <a:lumMod val="65000"/>
                    <a:lumOff val="35000"/>
                  </a:schemeClr>
                </a:solidFill>
                <a:hlinkClick r:id="rId3">
                  <a:extLst>
                    <a:ext uri="{A12FA001-AC4F-418D-AE19-62706E023703}">
                      <ahyp:hlinkClr xmlns:ahyp="http://schemas.microsoft.com/office/drawing/2018/hyperlinkcolor" val="tx"/>
                    </a:ext>
                  </a:extLst>
                </a:hlinkClick>
              </a:rPr>
              <a:t>Rapid E-Learning Blog</a:t>
            </a:r>
            <a:r>
              <a:rPr lang="en-US" sz="2400">
                <a:solidFill>
                  <a:schemeClr val="tx1">
                    <a:lumMod val="65000"/>
                    <a:lumOff val="35000"/>
                  </a:schemeClr>
                </a:solidFill>
              </a:rPr>
              <a:t>)</a:t>
            </a:r>
          </a:p>
        </p:txBody>
      </p:sp>
    </p:spTree>
    <p:extLst>
      <p:ext uri="{BB962C8B-B14F-4D97-AF65-F5344CB8AC3E}">
        <p14:creationId xmlns:p14="http://schemas.microsoft.com/office/powerpoint/2010/main" val="3379719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1CE1-D321-44D9-8407-3FC5495F278C}"/>
              </a:ext>
            </a:extLst>
          </p:cNvPr>
          <p:cNvSpPr>
            <a:spLocks noGrp="1"/>
          </p:cNvSpPr>
          <p:nvPr>
            <p:ph type="title"/>
          </p:nvPr>
        </p:nvSpPr>
        <p:spPr/>
        <p:txBody>
          <a:bodyPr/>
          <a:lstStyle/>
          <a:p>
            <a:pPr algn="ctr"/>
            <a:r>
              <a:rPr lang="en-US"/>
              <a:t>What do we know about </a:t>
            </a:r>
            <a:r>
              <a:rPr lang="en-US" b="1"/>
              <a:t>adult</a:t>
            </a:r>
            <a:r>
              <a:rPr lang="en-US"/>
              <a:t> learners?</a:t>
            </a:r>
          </a:p>
        </p:txBody>
      </p:sp>
      <p:sp>
        <p:nvSpPr>
          <p:cNvPr id="4" name="Content Placeholder 3">
            <a:extLst>
              <a:ext uri="{FF2B5EF4-FFF2-40B4-BE49-F238E27FC236}">
                <a16:creationId xmlns:a16="http://schemas.microsoft.com/office/drawing/2014/main" id="{03054DCE-7F95-4309-A9DA-081EFA291C16}"/>
              </a:ext>
            </a:extLst>
          </p:cNvPr>
          <p:cNvSpPr txBox="1">
            <a:spLocks/>
          </p:cNvSpPr>
          <p:nvPr/>
        </p:nvSpPr>
        <p:spPr>
          <a:xfrm>
            <a:off x="347384" y="3663180"/>
            <a:ext cx="2098548" cy="1759155"/>
          </a:xfrm>
          <a:prstGeom prst="rect">
            <a:avLst/>
          </a:prstGeom>
        </p:spPr>
        <p:txBody>
          <a:bodyPr vert="horz" lIns="0" tIns="45720" rIns="0" bIns="45720" rtlCol="0">
            <a:noAutofit/>
          </a:bodyPr>
          <a:lstStyle/>
          <a:p>
            <a:pPr marR="0" lvl="0" algn="ctr" defTabSz="914400" rtl="0" eaLnBrk="1" fontAlgn="auto" latinLnBrk="0" hangingPunct="1">
              <a:lnSpc>
                <a:spcPct val="100000"/>
              </a:lnSpc>
              <a:spcAft>
                <a:spcPts val="0"/>
              </a:spcAft>
              <a:buClrTx/>
              <a:buSzTx/>
              <a:buFont typeface="Wingdings" pitchFamily="2" charset="2"/>
              <a:buNone/>
              <a:tabLst/>
              <a:defRPr/>
            </a:pPr>
            <a:r>
              <a:rPr lang="en-US" sz="2800">
                <a:latin typeface="+mj-lt"/>
              </a:rPr>
              <a:t>Self-directed;</a:t>
            </a:r>
          </a:p>
          <a:p>
            <a:pPr marR="0" lvl="0" algn="ctr" defTabSz="914400" rtl="0" eaLnBrk="1" fontAlgn="auto" latinLnBrk="0" hangingPunct="1">
              <a:lnSpc>
                <a:spcPct val="100000"/>
              </a:lnSpc>
              <a:spcAft>
                <a:spcPts val="0"/>
              </a:spcAft>
              <a:buClrTx/>
              <a:buSzTx/>
              <a:buFont typeface="Wingdings" pitchFamily="2" charset="2"/>
              <a:buNone/>
              <a:tabLst/>
              <a:defRPr/>
            </a:pPr>
            <a:r>
              <a:rPr lang="en-US" sz="2800">
                <a:latin typeface="+mj-lt"/>
              </a:rPr>
              <a:t>autonomous</a:t>
            </a:r>
            <a:endParaRPr kumimoji="0" lang="en-US" sz="2800" b="0" i="0" u="none" strike="noStrike" kern="1200" cap="none" spc="0" normalizeH="0" baseline="0" noProof="0">
              <a:ln>
                <a:noFill/>
              </a:ln>
              <a:solidFill>
                <a:schemeClr val="tx1"/>
              </a:solidFill>
              <a:effectLst/>
              <a:uLnTx/>
              <a:uFillTx/>
              <a:latin typeface="+mj-lt"/>
              <a:ea typeface="+mn-ea"/>
              <a:cs typeface="+mn-cs"/>
            </a:endParaRPr>
          </a:p>
        </p:txBody>
      </p:sp>
      <p:grpSp>
        <p:nvGrpSpPr>
          <p:cNvPr id="28" name="Group 27">
            <a:extLst>
              <a:ext uri="{FF2B5EF4-FFF2-40B4-BE49-F238E27FC236}">
                <a16:creationId xmlns:a16="http://schemas.microsoft.com/office/drawing/2014/main" id="{3C0736D0-7920-4496-9E1F-0C4A58EC6A92}"/>
              </a:ext>
            </a:extLst>
          </p:cNvPr>
          <p:cNvGrpSpPr>
            <a:grpSpLocks noChangeAspect="1"/>
          </p:cNvGrpSpPr>
          <p:nvPr/>
        </p:nvGrpSpPr>
        <p:grpSpPr>
          <a:xfrm>
            <a:off x="347384" y="1426608"/>
            <a:ext cx="2098547" cy="2098547"/>
            <a:chOff x="1051560" y="1680419"/>
            <a:chExt cx="1554480" cy="1554480"/>
          </a:xfrm>
        </p:grpSpPr>
        <p:sp>
          <p:nvSpPr>
            <p:cNvPr id="6" name="Oval 5">
              <a:extLst>
                <a:ext uri="{FF2B5EF4-FFF2-40B4-BE49-F238E27FC236}">
                  <a16:creationId xmlns:a16="http://schemas.microsoft.com/office/drawing/2014/main" id="{5BCE1272-68B8-463D-BD11-39CBCB4BC668}"/>
                </a:ext>
              </a:extLst>
            </p:cNvPr>
            <p:cNvSpPr>
              <a:spLocks noChangeAspect="1"/>
            </p:cNvSpPr>
            <p:nvPr/>
          </p:nvSpPr>
          <p:spPr>
            <a:xfrm>
              <a:off x="1051560" y="1680419"/>
              <a:ext cx="1554480" cy="1554480"/>
            </a:xfrm>
            <a:prstGeom prst="ellipse">
              <a:avLst/>
            </a:prstGeom>
            <a:solidFill>
              <a:srgbClr val="484C50"/>
            </a:solidFill>
            <a:ln w="38100">
              <a:solidFill>
                <a:srgbClr val="F2702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a:p>
          </p:txBody>
        </p:sp>
        <p:pic>
          <p:nvPicPr>
            <p:cNvPr id="7" name="Picture 2" descr="C:\Users\gutscheb\AppData\Local\Microsoft\Windows\Temporary Internet Files\Content.IE5\IDI29PQL\MC900078751[1].wmf">
              <a:extLst>
                <a:ext uri="{FF2B5EF4-FFF2-40B4-BE49-F238E27FC236}">
                  <a16:creationId xmlns:a16="http://schemas.microsoft.com/office/drawing/2014/main" id="{417EB7FA-13C7-4AA9-9885-73E8F74ECA99}"/>
                </a:ext>
              </a:extLst>
            </p:cNvPr>
            <p:cNvPicPr>
              <a:picLocks noChangeAspect="1" noChangeArrowheads="1"/>
            </p:cNvPicPr>
            <p:nvPr/>
          </p:nvPicPr>
          <p:blipFill>
            <a:blip r:embed="rId3" cstate="print">
              <a:lum bright="70000" contrast="-70000"/>
            </a:blip>
            <a:srcRect/>
            <a:stretch>
              <a:fillRect/>
            </a:stretch>
          </p:blipFill>
          <p:spPr bwMode="auto">
            <a:xfrm>
              <a:off x="1276381" y="1969383"/>
              <a:ext cx="1104838" cy="976552"/>
            </a:xfrm>
            <a:prstGeom prst="rect">
              <a:avLst/>
            </a:prstGeom>
            <a:noFill/>
          </p:spPr>
        </p:pic>
      </p:grpSp>
      <p:grpSp>
        <p:nvGrpSpPr>
          <p:cNvPr id="27" name="Group 26">
            <a:extLst>
              <a:ext uri="{FF2B5EF4-FFF2-40B4-BE49-F238E27FC236}">
                <a16:creationId xmlns:a16="http://schemas.microsoft.com/office/drawing/2014/main" id="{4CA14174-65D1-4DD4-8D39-CCB7D0C34D3F}"/>
              </a:ext>
            </a:extLst>
          </p:cNvPr>
          <p:cNvGrpSpPr>
            <a:grpSpLocks noChangeAspect="1"/>
          </p:cNvGrpSpPr>
          <p:nvPr/>
        </p:nvGrpSpPr>
        <p:grpSpPr>
          <a:xfrm>
            <a:off x="2682494" y="1426608"/>
            <a:ext cx="2098547" cy="2098547"/>
            <a:chOff x="1051560" y="4343400"/>
            <a:chExt cx="1554480" cy="1554480"/>
          </a:xfrm>
        </p:grpSpPr>
        <p:sp>
          <p:nvSpPr>
            <p:cNvPr id="9" name="Oval 8">
              <a:extLst>
                <a:ext uri="{FF2B5EF4-FFF2-40B4-BE49-F238E27FC236}">
                  <a16:creationId xmlns:a16="http://schemas.microsoft.com/office/drawing/2014/main" id="{E6F749D3-3501-4290-A07D-FC7228814952}"/>
                </a:ext>
              </a:extLst>
            </p:cNvPr>
            <p:cNvSpPr>
              <a:spLocks noChangeAspect="1"/>
            </p:cNvSpPr>
            <p:nvPr/>
          </p:nvSpPr>
          <p:spPr>
            <a:xfrm>
              <a:off x="1051560" y="4343400"/>
              <a:ext cx="1554480" cy="1554480"/>
            </a:xfrm>
            <a:prstGeom prst="ellipse">
              <a:avLst/>
            </a:prstGeom>
            <a:solidFill>
              <a:srgbClr val="484C50"/>
            </a:solidFill>
            <a:ln w="38100">
              <a:solidFill>
                <a:srgbClr val="F2702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a:p>
          </p:txBody>
        </p:sp>
        <p:pic>
          <p:nvPicPr>
            <p:cNvPr id="10" name="Picture 3" descr="C:\Users\gutscheb\AppData\Local\Microsoft\Windows\Temporary Internet Files\Content.IE5\IDI29PQL\MP900402848[1].jpg">
              <a:extLst>
                <a:ext uri="{FF2B5EF4-FFF2-40B4-BE49-F238E27FC236}">
                  <a16:creationId xmlns:a16="http://schemas.microsoft.com/office/drawing/2014/main" id="{8EAEDB7B-580D-4DEA-8FB2-D153B00B8CE1}"/>
                </a:ext>
              </a:extLst>
            </p:cNvPr>
            <p:cNvPicPr>
              <a:picLocks noChangeAspect="1" noChangeArrowheads="1"/>
            </p:cNvPicPr>
            <p:nvPr/>
          </p:nvPicPr>
          <p:blipFill>
            <a:blip r:embed="rId4" cstate="print">
              <a:clrChange>
                <a:clrFrom>
                  <a:srgbClr val="FFFFFF"/>
                </a:clrFrom>
                <a:clrTo>
                  <a:srgbClr val="FFFFFF">
                    <a:alpha val="0"/>
                  </a:srgbClr>
                </a:clrTo>
              </a:clrChange>
              <a:duotone>
                <a:schemeClr val="bg2">
                  <a:shade val="45000"/>
                  <a:satMod val="135000"/>
                </a:schemeClr>
                <a:prstClr val="white"/>
              </a:duotone>
            </a:blip>
            <a:srcRect l="9961" r="7031"/>
            <a:stretch>
              <a:fillRect/>
            </a:stretch>
          </p:blipFill>
          <p:spPr bwMode="auto">
            <a:xfrm>
              <a:off x="1179414" y="4533900"/>
              <a:ext cx="1298773" cy="1173480"/>
            </a:xfrm>
            <a:prstGeom prst="rect">
              <a:avLst/>
            </a:prstGeom>
            <a:noFill/>
          </p:spPr>
        </p:pic>
      </p:grpSp>
      <p:sp>
        <p:nvSpPr>
          <p:cNvPr id="11" name="Content Placeholder 3">
            <a:extLst>
              <a:ext uri="{FF2B5EF4-FFF2-40B4-BE49-F238E27FC236}">
                <a16:creationId xmlns:a16="http://schemas.microsoft.com/office/drawing/2014/main" id="{EB74C0D0-69DF-4E53-B5C5-3D7E398B1172}"/>
              </a:ext>
            </a:extLst>
          </p:cNvPr>
          <p:cNvSpPr txBox="1">
            <a:spLocks/>
          </p:cNvSpPr>
          <p:nvPr/>
        </p:nvSpPr>
        <p:spPr>
          <a:xfrm>
            <a:off x="2630569" y="3663180"/>
            <a:ext cx="2103120" cy="2098546"/>
          </a:xfrm>
          <a:prstGeom prst="rect">
            <a:avLst/>
          </a:prstGeom>
        </p:spPr>
        <p:txBody>
          <a:bodyPr vert="horz" lIns="0" tIns="45720" rIns="0" bIns="45720" rtlCol="0">
            <a:noAutofit/>
          </a:bodyPr>
          <a:lstStyle/>
          <a:p>
            <a:pPr marR="0" lvl="0" algn="ctr" defTabSz="914400" rtl="0" eaLnBrk="1" fontAlgn="auto" latinLnBrk="0" hangingPunct="1">
              <a:lnSpc>
                <a:spcPct val="100000"/>
              </a:lnSpc>
              <a:spcAft>
                <a:spcPts val="0"/>
              </a:spcAft>
              <a:buClrTx/>
              <a:buSzTx/>
              <a:buFont typeface="Wingdings" pitchFamily="2" charset="2"/>
              <a:buNone/>
              <a:tabLst/>
              <a:defRPr/>
            </a:pPr>
            <a:r>
              <a:rPr lang="en-US" sz="2800">
                <a:latin typeface="+mj-lt"/>
              </a:rPr>
              <a:t>Connect to past</a:t>
            </a:r>
          </a:p>
          <a:p>
            <a:pPr marR="0" lvl="0" algn="ctr" defTabSz="914400" rtl="0" eaLnBrk="1" fontAlgn="auto" latinLnBrk="0" hangingPunct="1">
              <a:lnSpc>
                <a:spcPct val="100000"/>
              </a:lnSpc>
              <a:spcAft>
                <a:spcPts val="0"/>
              </a:spcAft>
              <a:buClrTx/>
              <a:buSzTx/>
              <a:buFont typeface="Wingdings" pitchFamily="2" charset="2"/>
              <a:buNone/>
              <a:tabLst/>
              <a:defRPr/>
            </a:pPr>
            <a:r>
              <a:rPr lang="en-US" sz="2800">
                <a:latin typeface="+mj-lt"/>
              </a:rPr>
              <a:t>experience</a:t>
            </a:r>
            <a:endParaRPr kumimoji="0" lang="en-US" sz="2800" b="0" i="0" u="none" strike="noStrike" kern="1200" cap="none" spc="0" normalizeH="0" baseline="0" noProof="0">
              <a:ln>
                <a:noFill/>
              </a:ln>
              <a:solidFill>
                <a:schemeClr val="tx1"/>
              </a:solidFill>
              <a:effectLst/>
              <a:uLnTx/>
              <a:uFillTx/>
              <a:latin typeface="+mj-lt"/>
              <a:ea typeface="+mn-ea"/>
              <a:cs typeface="+mn-cs"/>
            </a:endParaRPr>
          </a:p>
        </p:txBody>
      </p:sp>
      <p:sp>
        <p:nvSpPr>
          <p:cNvPr id="12" name="Content Placeholder 3">
            <a:extLst>
              <a:ext uri="{FF2B5EF4-FFF2-40B4-BE49-F238E27FC236}">
                <a16:creationId xmlns:a16="http://schemas.microsoft.com/office/drawing/2014/main" id="{3B58B2AD-D9CF-46A0-9E61-E8FC4A8D614F}"/>
              </a:ext>
            </a:extLst>
          </p:cNvPr>
          <p:cNvSpPr txBox="1">
            <a:spLocks/>
          </p:cNvSpPr>
          <p:nvPr/>
        </p:nvSpPr>
        <p:spPr>
          <a:xfrm>
            <a:off x="5047075" y="3663180"/>
            <a:ext cx="2103120" cy="1058074"/>
          </a:xfrm>
          <a:prstGeom prst="rect">
            <a:avLst/>
          </a:prstGeom>
        </p:spPr>
        <p:txBody>
          <a:bodyPr vert="horz" lIns="0" tIns="45720" rIns="0" bIns="45720" rtlCol="0">
            <a:noAutofit/>
          </a:bodyPr>
          <a:lstStyle/>
          <a:p>
            <a:pPr marR="0" lvl="0" algn="ctr" defTabSz="914400" rtl="0" eaLnBrk="1" fontAlgn="auto" latinLnBrk="0" hangingPunct="1">
              <a:lnSpc>
                <a:spcPct val="100000"/>
              </a:lnSpc>
              <a:spcAft>
                <a:spcPts val="0"/>
              </a:spcAft>
              <a:buClrTx/>
              <a:buSzTx/>
              <a:buFont typeface="Wingdings" pitchFamily="2" charset="2"/>
              <a:buNone/>
              <a:tabLst/>
              <a:defRPr/>
            </a:pPr>
            <a:r>
              <a:rPr lang="en-US" sz="2800">
                <a:latin typeface="+mj-lt"/>
              </a:rPr>
              <a:t>Need relevance</a:t>
            </a:r>
            <a:endParaRPr kumimoji="0" lang="en-US" sz="2800" b="0" i="0" u="none" strike="noStrike" kern="1200" cap="none" spc="0" normalizeH="0" baseline="0" noProof="0">
              <a:ln>
                <a:noFill/>
              </a:ln>
              <a:solidFill>
                <a:schemeClr val="tx1"/>
              </a:solidFill>
              <a:effectLst/>
              <a:uLnTx/>
              <a:uFillTx/>
              <a:latin typeface="+mj-lt"/>
              <a:ea typeface="+mn-ea"/>
              <a:cs typeface="+mn-cs"/>
            </a:endParaRPr>
          </a:p>
        </p:txBody>
      </p:sp>
      <p:sp>
        <p:nvSpPr>
          <p:cNvPr id="13" name="Content Placeholder 3">
            <a:extLst>
              <a:ext uri="{FF2B5EF4-FFF2-40B4-BE49-F238E27FC236}">
                <a16:creationId xmlns:a16="http://schemas.microsoft.com/office/drawing/2014/main" id="{05CC72E5-49B1-4C0A-A278-72D5821C9B6B}"/>
              </a:ext>
            </a:extLst>
          </p:cNvPr>
          <p:cNvSpPr txBox="1">
            <a:spLocks/>
          </p:cNvSpPr>
          <p:nvPr/>
        </p:nvSpPr>
        <p:spPr>
          <a:xfrm>
            <a:off x="9944443" y="3663180"/>
            <a:ext cx="2103120" cy="1482025"/>
          </a:xfrm>
          <a:prstGeom prst="rect">
            <a:avLst/>
          </a:prstGeom>
        </p:spPr>
        <p:txBody>
          <a:bodyPr vert="horz" lIns="0" tIns="45720" rIns="0" bIns="45720" rtlCol="0">
            <a:noAutofit/>
          </a:bodyPr>
          <a:lstStyle/>
          <a:p>
            <a:pPr marR="0" lvl="0" algn="ctr" defTabSz="914400" rtl="0" eaLnBrk="1" fontAlgn="auto" latinLnBrk="0" hangingPunct="1">
              <a:lnSpc>
                <a:spcPct val="100000"/>
              </a:lnSpc>
              <a:spcAft>
                <a:spcPts val="0"/>
              </a:spcAft>
              <a:buClrTx/>
              <a:buSzTx/>
              <a:buFont typeface="Wingdings" pitchFamily="2" charset="2"/>
              <a:buNone/>
              <a:tabLst/>
              <a:defRPr/>
            </a:pPr>
            <a:r>
              <a:rPr lang="en-US" sz="2800">
                <a:latin typeface="+mj-lt"/>
              </a:rPr>
              <a:t>Application to real world</a:t>
            </a:r>
            <a:endParaRPr kumimoji="0" lang="en-US" sz="2800" b="0" i="0" u="none" strike="noStrike" kern="1200" cap="none" spc="0" normalizeH="0" baseline="0" noProof="0">
              <a:ln>
                <a:noFill/>
              </a:ln>
              <a:solidFill>
                <a:schemeClr val="tx1"/>
              </a:solidFill>
              <a:effectLst/>
              <a:uLnTx/>
              <a:uFillTx/>
              <a:latin typeface="+mj-lt"/>
              <a:ea typeface="+mn-ea"/>
              <a:cs typeface="+mn-cs"/>
            </a:endParaRPr>
          </a:p>
        </p:txBody>
      </p:sp>
      <p:sp>
        <p:nvSpPr>
          <p:cNvPr id="14" name="Content Placeholder 3">
            <a:extLst>
              <a:ext uri="{FF2B5EF4-FFF2-40B4-BE49-F238E27FC236}">
                <a16:creationId xmlns:a16="http://schemas.microsoft.com/office/drawing/2014/main" id="{1FD5E2DB-ACA1-457A-AF65-D1324FA68440}"/>
              </a:ext>
            </a:extLst>
          </p:cNvPr>
          <p:cNvSpPr txBox="1">
            <a:spLocks/>
          </p:cNvSpPr>
          <p:nvPr/>
        </p:nvSpPr>
        <p:spPr>
          <a:xfrm>
            <a:off x="7458311" y="3663180"/>
            <a:ext cx="2103120" cy="1596864"/>
          </a:xfrm>
          <a:prstGeom prst="rect">
            <a:avLst/>
          </a:prstGeom>
        </p:spPr>
        <p:txBody>
          <a:bodyPr vert="horz" lIns="0" tIns="45720" rIns="0" bIns="45720" rtlCol="0">
            <a:noAutofit/>
          </a:bodyPr>
          <a:lstStyle/>
          <a:p>
            <a:pPr marR="0" lvl="0" algn="ctr" defTabSz="914400" rtl="0" eaLnBrk="1" fontAlgn="auto" latinLnBrk="0" hangingPunct="1">
              <a:lnSpc>
                <a:spcPct val="100000"/>
              </a:lnSpc>
              <a:spcAft>
                <a:spcPts val="0"/>
              </a:spcAft>
              <a:buClrTx/>
              <a:buSzTx/>
              <a:buFont typeface="Wingdings" pitchFamily="2" charset="2"/>
              <a:buNone/>
              <a:tabLst/>
              <a:defRPr/>
            </a:pPr>
            <a:r>
              <a:rPr lang="en-US" sz="2800">
                <a:latin typeface="+mj-lt"/>
              </a:rPr>
              <a:t>Task-oriented; learn by doing</a:t>
            </a:r>
            <a:endParaRPr kumimoji="0" lang="en-US" sz="2800" b="0" i="0" u="none" strike="noStrike" kern="1200" cap="none" spc="0" normalizeH="0" baseline="0" noProof="0">
              <a:ln>
                <a:noFill/>
              </a:ln>
              <a:solidFill>
                <a:schemeClr val="tx1"/>
              </a:solidFill>
              <a:effectLst/>
              <a:uLnTx/>
              <a:uFillTx/>
              <a:latin typeface="+mj-lt"/>
              <a:ea typeface="+mn-ea"/>
              <a:cs typeface="+mn-cs"/>
            </a:endParaRPr>
          </a:p>
        </p:txBody>
      </p:sp>
      <p:grpSp>
        <p:nvGrpSpPr>
          <p:cNvPr id="25" name="Group 24">
            <a:extLst>
              <a:ext uri="{FF2B5EF4-FFF2-40B4-BE49-F238E27FC236}">
                <a16:creationId xmlns:a16="http://schemas.microsoft.com/office/drawing/2014/main" id="{79535C6D-7014-425B-81B9-9C79998ED81F}"/>
              </a:ext>
            </a:extLst>
          </p:cNvPr>
          <p:cNvGrpSpPr>
            <a:grpSpLocks noChangeAspect="1"/>
          </p:cNvGrpSpPr>
          <p:nvPr/>
        </p:nvGrpSpPr>
        <p:grpSpPr>
          <a:xfrm>
            <a:off x="9849743" y="1426608"/>
            <a:ext cx="2098547" cy="2098547"/>
            <a:chOff x="6271260" y="4343400"/>
            <a:chExt cx="1554480" cy="1554480"/>
          </a:xfrm>
        </p:grpSpPr>
        <p:sp>
          <p:nvSpPr>
            <p:cNvPr id="16" name="Oval 15">
              <a:extLst>
                <a:ext uri="{FF2B5EF4-FFF2-40B4-BE49-F238E27FC236}">
                  <a16:creationId xmlns:a16="http://schemas.microsoft.com/office/drawing/2014/main" id="{0AA12109-94F6-465B-81C7-18B6292A6643}"/>
                </a:ext>
              </a:extLst>
            </p:cNvPr>
            <p:cNvSpPr>
              <a:spLocks noChangeAspect="1"/>
            </p:cNvSpPr>
            <p:nvPr/>
          </p:nvSpPr>
          <p:spPr>
            <a:xfrm>
              <a:off x="6271260" y="4343400"/>
              <a:ext cx="1554480" cy="1554480"/>
            </a:xfrm>
            <a:prstGeom prst="ellipse">
              <a:avLst/>
            </a:prstGeom>
            <a:solidFill>
              <a:srgbClr val="484C50"/>
            </a:solidFill>
            <a:ln w="38100">
              <a:solidFill>
                <a:srgbClr val="F2702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a:p>
          </p:txBody>
        </p:sp>
        <p:pic>
          <p:nvPicPr>
            <p:cNvPr id="17" name="Picture 2" descr="C:\Users\gutscheb\AppData\Local\Microsoft\Windows\Temporary Internet Files\Content.IE5\IDI29PQL\MP900442417[1].jpg">
              <a:extLst>
                <a:ext uri="{FF2B5EF4-FFF2-40B4-BE49-F238E27FC236}">
                  <a16:creationId xmlns:a16="http://schemas.microsoft.com/office/drawing/2014/main" id="{754FB179-A3C6-4AE8-BE11-9ED95A65376D}"/>
                </a:ext>
              </a:extLst>
            </p:cNvPr>
            <p:cNvPicPr>
              <a:picLocks noChangeAspect="1" noChangeArrowheads="1"/>
            </p:cNvPicPr>
            <p:nvPr/>
          </p:nvPicPr>
          <p:blipFill>
            <a:blip r:embed="rId5" cstate="print">
              <a:clrChange>
                <a:clrFrom>
                  <a:srgbClr val="FFFFFF"/>
                </a:clrFrom>
                <a:clrTo>
                  <a:srgbClr val="FFFFFF">
                    <a:alpha val="0"/>
                  </a:srgbClr>
                </a:clrTo>
              </a:clrChange>
              <a:duotone>
                <a:schemeClr val="bg2">
                  <a:shade val="45000"/>
                  <a:satMod val="135000"/>
                </a:schemeClr>
                <a:prstClr val="white"/>
              </a:duotone>
            </a:blip>
            <a:srcRect l="11316" t="12500" b="10000"/>
            <a:stretch>
              <a:fillRect/>
            </a:stretch>
          </p:blipFill>
          <p:spPr bwMode="auto">
            <a:xfrm>
              <a:off x="6457110" y="4419600"/>
              <a:ext cx="1109550" cy="1463040"/>
            </a:xfrm>
            <a:prstGeom prst="rect">
              <a:avLst/>
            </a:prstGeom>
            <a:noFill/>
          </p:spPr>
        </p:pic>
      </p:grpSp>
      <p:grpSp>
        <p:nvGrpSpPr>
          <p:cNvPr id="24" name="Group 23">
            <a:extLst>
              <a:ext uri="{FF2B5EF4-FFF2-40B4-BE49-F238E27FC236}">
                <a16:creationId xmlns:a16="http://schemas.microsoft.com/office/drawing/2014/main" id="{EA6D184D-2520-486B-BBC6-7D1FD8E327B9}"/>
              </a:ext>
            </a:extLst>
          </p:cNvPr>
          <p:cNvGrpSpPr>
            <a:grpSpLocks noChangeAspect="1"/>
          </p:cNvGrpSpPr>
          <p:nvPr/>
        </p:nvGrpSpPr>
        <p:grpSpPr>
          <a:xfrm>
            <a:off x="7381285" y="1426611"/>
            <a:ext cx="2242564" cy="2317133"/>
            <a:chOff x="6210300" y="1680419"/>
            <a:chExt cx="1661160" cy="1716395"/>
          </a:xfrm>
        </p:grpSpPr>
        <p:sp>
          <p:nvSpPr>
            <p:cNvPr id="19" name="Oval 18">
              <a:extLst>
                <a:ext uri="{FF2B5EF4-FFF2-40B4-BE49-F238E27FC236}">
                  <a16:creationId xmlns:a16="http://schemas.microsoft.com/office/drawing/2014/main" id="{648738AA-B5AF-4EBF-A5AF-2FB5BBECECEE}"/>
                </a:ext>
              </a:extLst>
            </p:cNvPr>
            <p:cNvSpPr>
              <a:spLocks noChangeAspect="1"/>
            </p:cNvSpPr>
            <p:nvPr/>
          </p:nvSpPr>
          <p:spPr>
            <a:xfrm>
              <a:off x="6210300" y="1680419"/>
              <a:ext cx="1554480" cy="1554480"/>
            </a:xfrm>
            <a:prstGeom prst="ellipse">
              <a:avLst/>
            </a:prstGeom>
            <a:solidFill>
              <a:srgbClr val="484C50"/>
            </a:solidFill>
            <a:ln w="38100">
              <a:solidFill>
                <a:srgbClr val="F2702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a:p>
          </p:txBody>
        </p:sp>
        <p:pic>
          <p:nvPicPr>
            <p:cNvPr id="20" name="Picture 4" descr="C:\Users\gutscheb\AppData\Local\Microsoft\Windows\Temporary Internet Files\Content.IE5\6I4SV274\MC900216942[1].wmf">
              <a:extLst>
                <a:ext uri="{FF2B5EF4-FFF2-40B4-BE49-F238E27FC236}">
                  <a16:creationId xmlns:a16="http://schemas.microsoft.com/office/drawing/2014/main" id="{994256F2-E65E-4C59-AD35-63AC72017B8A}"/>
                </a:ext>
              </a:extLst>
            </p:cNvPr>
            <p:cNvPicPr>
              <a:picLocks noChangeAspect="1" noChangeArrowheads="1"/>
            </p:cNvPicPr>
            <p:nvPr/>
          </p:nvPicPr>
          <p:blipFill>
            <a:blip r:embed="rId6" cstate="print">
              <a:duotone>
                <a:schemeClr val="bg2">
                  <a:shade val="45000"/>
                  <a:satMod val="135000"/>
                </a:schemeClr>
                <a:prstClr val="white"/>
              </a:duotone>
            </a:blip>
            <a:srcRect/>
            <a:stretch>
              <a:fillRect/>
            </a:stretch>
          </p:blipFill>
          <p:spPr bwMode="auto">
            <a:xfrm>
              <a:off x="6271260" y="1800633"/>
              <a:ext cx="1600200" cy="1596181"/>
            </a:xfrm>
            <a:prstGeom prst="rect">
              <a:avLst/>
            </a:prstGeom>
            <a:noFill/>
          </p:spPr>
        </p:pic>
      </p:grpSp>
      <p:grpSp>
        <p:nvGrpSpPr>
          <p:cNvPr id="26" name="Group 25">
            <a:extLst>
              <a:ext uri="{FF2B5EF4-FFF2-40B4-BE49-F238E27FC236}">
                <a16:creationId xmlns:a16="http://schemas.microsoft.com/office/drawing/2014/main" id="{0BAF84A4-4DC6-424A-8161-B3559F7BC5D5}"/>
              </a:ext>
            </a:extLst>
          </p:cNvPr>
          <p:cNvGrpSpPr>
            <a:grpSpLocks noChangeAspect="1"/>
          </p:cNvGrpSpPr>
          <p:nvPr/>
        </p:nvGrpSpPr>
        <p:grpSpPr>
          <a:xfrm>
            <a:off x="5017604" y="1426608"/>
            <a:ext cx="2129406" cy="2098547"/>
            <a:chOff x="3669030" y="2819400"/>
            <a:chExt cx="1577340" cy="1554480"/>
          </a:xfrm>
        </p:grpSpPr>
        <p:sp>
          <p:nvSpPr>
            <p:cNvPr id="22" name="Oval 21">
              <a:extLst>
                <a:ext uri="{FF2B5EF4-FFF2-40B4-BE49-F238E27FC236}">
                  <a16:creationId xmlns:a16="http://schemas.microsoft.com/office/drawing/2014/main" id="{CCBBED72-E952-4EAC-AC91-837C93D01924}"/>
                </a:ext>
              </a:extLst>
            </p:cNvPr>
            <p:cNvSpPr>
              <a:spLocks noChangeAspect="1"/>
            </p:cNvSpPr>
            <p:nvPr/>
          </p:nvSpPr>
          <p:spPr>
            <a:xfrm>
              <a:off x="3669030" y="2819400"/>
              <a:ext cx="1554480" cy="1554480"/>
            </a:xfrm>
            <a:prstGeom prst="ellipse">
              <a:avLst/>
            </a:prstGeom>
            <a:solidFill>
              <a:srgbClr val="484C50"/>
            </a:solidFill>
            <a:ln w="38100">
              <a:solidFill>
                <a:srgbClr val="F2702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a:p>
          </p:txBody>
        </p:sp>
        <p:pic>
          <p:nvPicPr>
            <p:cNvPr id="23" name="Picture 7" descr="C:\Users\gutscheb\AppData\Local\Microsoft\Windows\Temporary Internet Files\Content.IE5\6I4SV274\MC900056795[1].wmf">
              <a:extLst>
                <a:ext uri="{FF2B5EF4-FFF2-40B4-BE49-F238E27FC236}">
                  <a16:creationId xmlns:a16="http://schemas.microsoft.com/office/drawing/2014/main" id="{BAB1545B-5159-4237-B577-9C9E5964D61C}"/>
                </a:ext>
              </a:extLst>
            </p:cNvPr>
            <p:cNvPicPr>
              <a:picLocks noChangeAspect="1" noChangeArrowheads="1"/>
            </p:cNvPicPr>
            <p:nvPr/>
          </p:nvPicPr>
          <p:blipFill>
            <a:blip r:embed="rId7" cstate="print">
              <a:clrChange>
                <a:clrFrom>
                  <a:srgbClr val="000000"/>
                </a:clrFrom>
                <a:clrTo>
                  <a:srgbClr val="000000">
                    <a:alpha val="0"/>
                  </a:srgbClr>
                </a:clrTo>
              </a:clrChange>
              <a:duotone>
                <a:schemeClr val="bg2">
                  <a:shade val="45000"/>
                  <a:satMod val="135000"/>
                </a:schemeClr>
                <a:prstClr val="white"/>
              </a:duotone>
            </a:blip>
            <a:srcRect/>
            <a:stretch>
              <a:fillRect/>
            </a:stretch>
          </p:blipFill>
          <p:spPr bwMode="auto">
            <a:xfrm>
              <a:off x="3777797" y="3032760"/>
              <a:ext cx="1468573" cy="1005840"/>
            </a:xfrm>
            <a:prstGeom prst="rect">
              <a:avLst/>
            </a:prstGeom>
            <a:noFill/>
          </p:spPr>
        </p:pic>
      </p:grpSp>
    </p:spTree>
    <p:extLst>
      <p:ext uri="{BB962C8B-B14F-4D97-AF65-F5344CB8AC3E}">
        <p14:creationId xmlns:p14="http://schemas.microsoft.com/office/powerpoint/2010/main" val="2233717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060ED-54FE-4F33-839B-ACABF71A8ACC}"/>
              </a:ext>
            </a:extLst>
          </p:cNvPr>
          <p:cNvSpPr>
            <a:spLocks noGrp="1"/>
          </p:cNvSpPr>
          <p:nvPr>
            <p:ph type="title"/>
          </p:nvPr>
        </p:nvSpPr>
        <p:spPr>
          <a:xfrm>
            <a:off x="838200" y="365125"/>
            <a:ext cx="10515600" cy="934629"/>
          </a:xfrm>
        </p:spPr>
        <p:txBody>
          <a:bodyPr/>
          <a:lstStyle/>
          <a:p>
            <a:r>
              <a:rPr lang="en-US"/>
              <a:t>A fresh take on learning styles</a:t>
            </a:r>
          </a:p>
        </p:txBody>
      </p:sp>
      <p:sp>
        <p:nvSpPr>
          <p:cNvPr id="3" name="Content Placeholder 2">
            <a:extLst>
              <a:ext uri="{FF2B5EF4-FFF2-40B4-BE49-F238E27FC236}">
                <a16:creationId xmlns:a16="http://schemas.microsoft.com/office/drawing/2014/main" id="{685302FF-DA66-48C3-9978-5100B3C9D46B}"/>
              </a:ext>
            </a:extLst>
          </p:cNvPr>
          <p:cNvSpPr>
            <a:spLocks noGrp="1"/>
          </p:cNvSpPr>
          <p:nvPr>
            <p:ph idx="1"/>
          </p:nvPr>
        </p:nvSpPr>
        <p:spPr/>
        <p:txBody>
          <a:bodyPr>
            <a:normAutofit/>
          </a:bodyPr>
          <a:lstStyle/>
          <a:p>
            <a:pPr marL="0" indent="0">
              <a:buNone/>
            </a:pPr>
            <a:r>
              <a:rPr lang="en-US" sz="3200"/>
              <a:t> </a:t>
            </a:r>
            <a:r>
              <a:rPr lang="en-US" sz="3200" b="1"/>
              <a:t>Active learners</a:t>
            </a:r>
            <a:br>
              <a:rPr lang="en-US" sz="3200" b="1"/>
            </a:br>
            <a:r>
              <a:rPr lang="en-US"/>
              <a:t>like hands-on activities</a:t>
            </a:r>
            <a:endParaRPr lang="en-US" b="1"/>
          </a:p>
          <a:p>
            <a:pPr marL="0" indent="0">
              <a:buNone/>
            </a:pPr>
            <a:r>
              <a:rPr lang="en-US" sz="3200"/>
              <a:t> </a:t>
            </a:r>
            <a:r>
              <a:rPr lang="en-US" sz="3200" b="1"/>
              <a:t>Sensitive learners</a:t>
            </a:r>
            <a:br>
              <a:rPr lang="en-US" sz="3200" b="1"/>
            </a:br>
            <a:r>
              <a:rPr lang="en-US"/>
              <a:t>more interested in facts</a:t>
            </a:r>
            <a:endParaRPr lang="en-US" b="1"/>
          </a:p>
          <a:p>
            <a:pPr marL="0" indent="0">
              <a:buNone/>
            </a:pPr>
            <a:r>
              <a:rPr lang="en-US" sz="3200" b="1"/>
              <a:t> Visual learners</a:t>
            </a:r>
            <a:br>
              <a:rPr lang="en-US" sz="3200" b="1"/>
            </a:br>
            <a:r>
              <a:rPr lang="en-US"/>
              <a:t>likes images, videos, charts</a:t>
            </a:r>
            <a:endParaRPr lang="en-US" b="1"/>
          </a:p>
          <a:p>
            <a:pPr marL="0" indent="0">
              <a:buNone/>
            </a:pPr>
            <a:r>
              <a:rPr lang="en-US" sz="3200" b="1"/>
              <a:t> Sequential learners</a:t>
            </a:r>
          </a:p>
          <a:p>
            <a:pPr marL="0" indent="0">
              <a:buNone/>
            </a:pPr>
            <a:r>
              <a:rPr lang="en-US"/>
              <a:t>Prefer linear storytelling</a:t>
            </a:r>
          </a:p>
        </p:txBody>
      </p:sp>
      <p:sp>
        <p:nvSpPr>
          <p:cNvPr id="5" name="Rectangle: Rounded Corners 4">
            <a:extLst>
              <a:ext uri="{FF2B5EF4-FFF2-40B4-BE49-F238E27FC236}">
                <a16:creationId xmlns:a16="http://schemas.microsoft.com/office/drawing/2014/main" id="{3D7ADD60-692D-4390-B1E6-5B1C393227FE}"/>
              </a:ext>
            </a:extLst>
          </p:cNvPr>
          <p:cNvSpPr/>
          <p:nvPr/>
        </p:nvSpPr>
        <p:spPr>
          <a:xfrm>
            <a:off x="838200" y="1279525"/>
            <a:ext cx="10376140" cy="5213349"/>
          </a:xfrm>
          <a:prstGeom prst="roundRect">
            <a:avLst/>
          </a:prstGeom>
          <a:solidFill>
            <a:srgbClr val="D0CC1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CEB3CB07-3E28-40AE-AC56-86FE98E63439}"/>
              </a:ext>
            </a:extLst>
          </p:cNvPr>
          <p:cNvSpPr txBox="1">
            <a:spLocks/>
          </p:cNvSpPr>
          <p:nvPr/>
        </p:nvSpPr>
        <p:spPr>
          <a:xfrm>
            <a:off x="6306213" y="1423359"/>
            <a:ext cx="4466893" cy="49459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00"/>
              </a:spcAft>
              <a:buFont typeface="Wingdings" panose="05000000000000000000" pitchFamily="2" charset="2"/>
              <a:buNone/>
            </a:pPr>
            <a:r>
              <a:rPr lang="en-US" sz="3200" b="1"/>
              <a:t>Reflective learners</a:t>
            </a:r>
            <a:br>
              <a:rPr lang="en-US" sz="3200" b="1"/>
            </a:br>
            <a:r>
              <a:rPr lang="en-US"/>
              <a:t>need time to process</a:t>
            </a:r>
            <a:endParaRPr lang="en-US" b="1"/>
          </a:p>
          <a:p>
            <a:pPr marL="0" indent="0">
              <a:lnSpc>
                <a:spcPct val="100000"/>
              </a:lnSpc>
              <a:spcAft>
                <a:spcPts val="300"/>
              </a:spcAft>
              <a:buFont typeface="Wingdings" panose="05000000000000000000" pitchFamily="2" charset="2"/>
              <a:buNone/>
            </a:pPr>
            <a:r>
              <a:rPr lang="en-US" sz="3200" b="1"/>
              <a:t>Intuitive learners</a:t>
            </a:r>
            <a:br>
              <a:rPr lang="en-US" sz="3200" b="1"/>
            </a:br>
            <a:r>
              <a:rPr lang="en-US"/>
              <a:t>more interested in concepts</a:t>
            </a:r>
            <a:endParaRPr lang="en-US" b="1"/>
          </a:p>
          <a:p>
            <a:pPr marL="0" indent="0">
              <a:lnSpc>
                <a:spcPct val="100000"/>
              </a:lnSpc>
              <a:spcAft>
                <a:spcPts val="300"/>
              </a:spcAft>
              <a:buFont typeface="Wingdings" panose="05000000000000000000" pitchFamily="2" charset="2"/>
              <a:buNone/>
            </a:pPr>
            <a:r>
              <a:rPr lang="en-US" sz="3200" b="1"/>
              <a:t>Verbal learners</a:t>
            </a:r>
            <a:br>
              <a:rPr lang="en-US" sz="3200" b="1"/>
            </a:br>
            <a:r>
              <a:rPr lang="en-US"/>
              <a:t>like to rephrase learning in own words</a:t>
            </a:r>
            <a:endParaRPr lang="en-US" b="1"/>
          </a:p>
          <a:p>
            <a:pPr marL="0" indent="0">
              <a:lnSpc>
                <a:spcPct val="100000"/>
              </a:lnSpc>
              <a:spcAft>
                <a:spcPts val="300"/>
              </a:spcAft>
              <a:buFont typeface="Wingdings" panose="05000000000000000000" pitchFamily="2" charset="2"/>
              <a:buNone/>
            </a:pPr>
            <a:r>
              <a:rPr lang="en-US" sz="3200" b="1"/>
              <a:t>Global learners</a:t>
            </a:r>
            <a:br>
              <a:rPr lang="en-US" sz="3200" b="1"/>
            </a:br>
            <a:r>
              <a:rPr lang="en-US"/>
              <a:t>prefer to see big picture first</a:t>
            </a:r>
            <a:endParaRPr lang="en-US" sz="3200"/>
          </a:p>
        </p:txBody>
      </p:sp>
      <p:sp>
        <p:nvSpPr>
          <p:cNvPr id="7" name="Content Placeholder 2">
            <a:extLst>
              <a:ext uri="{FF2B5EF4-FFF2-40B4-BE49-F238E27FC236}">
                <a16:creationId xmlns:a16="http://schemas.microsoft.com/office/drawing/2014/main" id="{939930CE-0E25-4B72-8B0A-5740F29F3F05}"/>
              </a:ext>
            </a:extLst>
          </p:cNvPr>
          <p:cNvSpPr txBox="1">
            <a:spLocks/>
          </p:cNvSpPr>
          <p:nvPr/>
        </p:nvSpPr>
        <p:spPr>
          <a:xfrm>
            <a:off x="1355834" y="1423359"/>
            <a:ext cx="4277709" cy="47536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Aft>
                <a:spcPts val="300"/>
              </a:spcAft>
              <a:buFont typeface="Wingdings" panose="05000000000000000000" pitchFamily="2" charset="2"/>
              <a:buNone/>
            </a:pPr>
            <a:r>
              <a:rPr lang="en-US" sz="3200" b="1"/>
              <a:t>Active learners</a:t>
            </a:r>
            <a:br>
              <a:rPr lang="en-US" sz="3200" b="1"/>
            </a:br>
            <a:r>
              <a:rPr lang="en-US"/>
              <a:t>like hands-on activities</a:t>
            </a:r>
            <a:endParaRPr lang="en-US" b="1"/>
          </a:p>
          <a:p>
            <a:pPr marL="0" indent="0" algn="r">
              <a:lnSpc>
                <a:spcPct val="100000"/>
              </a:lnSpc>
              <a:spcAft>
                <a:spcPts val="300"/>
              </a:spcAft>
              <a:buFont typeface="Wingdings" panose="05000000000000000000" pitchFamily="2" charset="2"/>
              <a:buNone/>
            </a:pPr>
            <a:r>
              <a:rPr lang="en-US" sz="3200" b="1"/>
              <a:t>Sensitive learners</a:t>
            </a:r>
            <a:br>
              <a:rPr lang="en-US" sz="3200" b="1"/>
            </a:br>
            <a:r>
              <a:rPr lang="en-US"/>
              <a:t>more interested in facts</a:t>
            </a:r>
            <a:endParaRPr lang="en-US" b="1"/>
          </a:p>
          <a:p>
            <a:pPr marL="0" indent="0" algn="r">
              <a:lnSpc>
                <a:spcPct val="100000"/>
              </a:lnSpc>
              <a:spcAft>
                <a:spcPts val="300"/>
              </a:spcAft>
              <a:buFont typeface="Wingdings" panose="05000000000000000000" pitchFamily="2" charset="2"/>
              <a:buNone/>
            </a:pPr>
            <a:r>
              <a:rPr lang="en-US" sz="3200" b="1"/>
              <a:t>Visual learners</a:t>
            </a:r>
            <a:br>
              <a:rPr lang="en-US" sz="3200" b="1"/>
            </a:br>
            <a:r>
              <a:rPr lang="en-US"/>
              <a:t>like images, videos, graphs, diagrams</a:t>
            </a:r>
            <a:endParaRPr lang="en-US" b="1"/>
          </a:p>
          <a:p>
            <a:pPr marL="0" indent="0" algn="r">
              <a:lnSpc>
                <a:spcPct val="100000"/>
              </a:lnSpc>
              <a:spcAft>
                <a:spcPts val="300"/>
              </a:spcAft>
              <a:buFont typeface="Wingdings" panose="05000000000000000000" pitchFamily="2" charset="2"/>
              <a:buNone/>
            </a:pPr>
            <a:r>
              <a:rPr lang="en-US" sz="3200" b="1"/>
              <a:t>Sequential learners</a:t>
            </a:r>
            <a:br>
              <a:rPr lang="en-US" sz="3200" b="1"/>
            </a:br>
            <a:r>
              <a:rPr lang="en-US"/>
              <a:t>prefer linear storytelling</a:t>
            </a:r>
          </a:p>
        </p:txBody>
      </p:sp>
      <p:cxnSp>
        <p:nvCxnSpPr>
          <p:cNvPr id="8" name="Straight Connector 7">
            <a:extLst>
              <a:ext uri="{FF2B5EF4-FFF2-40B4-BE49-F238E27FC236}">
                <a16:creationId xmlns:a16="http://schemas.microsoft.com/office/drawing/2014/main" id="{2E9A21D1-0301-4F3E-A02D-AE09A5F2B17A}"/>
              </a:ext>
            </a:extLst>
          </p:cNvPr>
          <p:cNvCxnSpPr/>
          <p:nvPr/>
        </p:nvCxnSpPr>
        <p:spPr>
          <a:xfrm>
            <a:off x="2249213" y="2469932"/>
            <a:ext cx="7315200" cy="0"/>
          </a:xfrm>
          <a:prstGeom prst="line">
            <a:avLst/>
          </a:prstGeom>
          <a:ln w="22225">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1F997A9-D9BF-4C4C-AD30-77746AB1C7D4}"/>
              </a:ext>
            </a:extLst>
          </p:cNvPr>
          <p:cNvCxnSpPr/>
          <p:nvPr/>
        </p:nvCxnSpPr>
        <p:spPr>
          <a:xfrm>
            <a:off x="2249213" y="3560376"/>
            <a:ext cx="7315200" cy="0"/>
          </a:xfrm>
          <a:prstGeom prst="line">
            <a:avLst/>
          </a:prstGeom>
          <a:ln w="22225">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A11D23-55F6-44C2-89E2-FDA281696B4C}"/>
              </a:ext>
            </a:extLst>
          </p:cNvPr>
          <p:cNvCxnSpPr/>
          <p:nvPr/>
        </p:nvCxnSpPr>
        <p:spPr>
          <a:xfrm>
            <a:off x="2249213" y="5058098"/>
            <a:ext cx="7315200" cy="0"/>
          </a:xfrm>
          <a:prstGeom prst="line">
            <a:avLst/>
          </a:prstGeom>
          <a:ln w="22225">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F6197E-B657-41C0-AA66-C6A8B8D41A04}"/>
              </a:ext>
            </a:extLst>
          </p:cNvPr>
          <p:cNvCxnSpPr/>
          <p:nvPr/>
        </p:nvCxnSpPr>
        <p:spPr>
          <a:xfrm>
            <a:off x="6001407" y="1545021"/>
            <a:ext cx="0" cy="4529958"/>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658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241B-45F2-42B0-A76F-4B9ADB595FE7}"/>
              </a:ext>
            </a:extLst>
          </p:cNvPr>
          <p:cNvSpPr>
            <a:spLocks noGrp="1"/>
          </p:cNvSpPr>
          <p:nvPr>
            <p:ph type="title"/>
          </p:nvPr>
        </p:nvSpPr>
        <p:spPr>
          <a:xfrm>
            <a:off x="152401" y="488052"/>
            <a:ext cx="2032000" cy="3944248"/>
          </a:xfrm>
        </p:spPr>
        <p:txBody>
          <a:bodyPr>
            <a:normAutofit/>
          </a:bodyPr>
          <a:lstStyle/>
          <a:p>
            <a:r>
              <a:rPr lang="en-US">
                <a:solidFill>
                  <a:schemeClr val="bg1"/>
                </a:solidFill>
              </a:rPr>
              <a:t>Design from empathy</a:t>
            </a:r>
          </a:p>
        </p:txBody>
      </p:sp>
      <p:sp>
        <p:nvSpPr>
          <p:cNvPr id="3" name="Content Placeholder 2">
            <a:extLst>
              <a:ext uri="{FF2B5EF4-FFF2-40B4-BE49-F238E27FC236}">
                <a16:creationId xmlns:a16="http://schemas.microsoft.com/office/drawing/2014/main" id="{AABAED64-0CA9-4190-AF0C-78C37664DABE}"/>
              </a:ext>
            </a:extLst>
          </p:cNvPr>
          <p:cNvSpPr>
            <a:spLocks noGrp="1"/>
          </p:cNvSpPr>
          <p:nvPr>
            <p:ph idx="1"/>
          </p:nvPr>
        </p:nvSpPr>
        <p:spPr>
          <a:xfrm>
            <a:off x="2380891" y="1601246"/>
            <a:ext cx="9303109" cy="4883002"/>
          </a:xfrm>
        </p:spPr>
        <p:txBody>
          <a:bodyPr/>
          <a:lstStyle/>
          <a:p>
            <a:pPr marL="0" indent="0" algn="ctr">
              <a:buNone/>
            </a:pPr>
            <a:r>
              <a:rPr lang="en-US" sz="4400"/>
              <a:t>“Great designers are great empathizers. </a:t>
            </a:r>
          </a:p>
          <a:p>
            <a:pPr marL="0" indent="0" algn="ctr">
              <a:buNone/>
            </a:pPr>
            <a:r>
              <a:rPr lang="en-US" sz="4400"/>
              <a:t>It’s what separates a design that has </a:t>
            </a:r>
            <a:r>
              <a:rPr lang="en-US" sz="4400" b="1">
                <a:solidFill>
                  <a:srgbClr val="FF5C39"/>
                </a:solidFill>
              </a:rPr>
              <a:t>soul</a:t>
            </a:r>
            <a:r>
              <a:rPr lang="en-US" sz="4400"/>
              <a:t> from one that’s simply </a:t>
            </a:r>
            <a:br>
              <a:rPr lang="en-US" sz="4400"/>
            </a:br>
            <a:r>
              <a:rPr lang="en-US" sz="4400"/>
              <a:t>well-realized.”</a:t>
            </a:r>
          </a:p>
          <a:p>
            <a:pPr marL="0" indent="0">
              <a:buNone/>
            </a:pPr>
            <a:endParaRPr lang="en-US">
              <a:sym typeface="Symbol" panose="05050102010706020507" pitchFamily="18" charset="2"/>
            </a:endParaRPr>
          </a:p>
          <a:p>
            <a:pPr marL="0" indent="0" algn="r">
              <a:buNone/>
            </a:pPr>
            <a:r>
              <a:rPr lang="en-US">
                <a:sym typeface="Symbol" panose="05050102010706020507" pitchFamily="18" charset="2"/>
              </a:rPr>
              <a:t>Paul </a:t>
            </a:r>
            <a:r>
              <a:rPr lang="en-US" err="1">
                <a:sym typeface="Symbol" panose="05050102010706020507" pitchFamily="18" charset="2"/>
              </a:rPr>
              <a:t>Backett</a:t>
            </a:r>
            <a:r>
              <a:rPr lang="en-US">
                <a:sym typeface="Symbol" panose="05050102010706020507" pitchFamily="18" charset="2"/>
              </a:rPr>
              <a:t>, Industrial Designer</a:t>
            </a:r>
            <a:endParaRPr lang="en-US"/>
          </a:p>
        </p:txBody>
      </p:sp>
      <p:grpSp>
        <p:nvGrpSpPr>
          <p:cNvPr id="9" name="Group 8">
            <a:extLst>
              <a:ext uri="{FF2B5EF4-FFF2-40B4-BE49-F238E27FC236}">
                <a16:creationId xmlns:a16="http://schemas.microsoft.com/office/drawing/2014/main" id="{2238BF6F-1859-434F-86DF-A7C0F39A16C9}"/>
              </a:ext>
            </a:extLst>
          </p:cNvPr>
          <p:cNvGrpSpPr/>
          <p:nvPr/>
        </p:nvGrpSpPr>
        <p:grpSpPr>
          <a:xfrm>
            <a:off x="3044954" y="4042747"/>
            <a:ext cx="2098547" cy="2098547"/>
            <a:chOff x="3044954" y="4042747"/>
            <a:chExt cx="2098547" cy="2098547"/>
          </a:xfrm>
        </p:grpSpPr>
        <p:sp>
          <p:nvSpPr>
            <p:cNvPr id="5" name="Oval 4">
              <a:extLst>
                <a:ext uri="{FF2B5EF4-FFF2-40B4-BE49-F238E27FC236}">
                  <a16:creationId xmlns:a16="http://schemas.microsoft.com/office/drawing/2014/main" id="{B6B57D38-D54C-4D11-BEAE-1E60FE761C29}"/>
                </a:ext>
              </a:extLst>
            </p:cNvPr>
            <p:cNvSpPr>
              <a:spLocks noChangeAspect="1"/>
            </p:cNvSpPr>
            <p:nvPr/>
          </p:nvSpPr>
          <p:spPr>
            <a:xfrm>
              <a:off x="3044954" y="4042747"/>
              <a:ext cx="2098547" cy="2098547"/>
            </a:xfrm>
            <a:prstGeom prst="ellipse">
              <a:avLst/>
            </a:prstGeom>
            <a:solidFill>
              <a:srgbClr val="484C50"/>
            </a:solidFill>
            <a:ln w="38100">
              <a:solidFill>
                <a:srgbClr val="F2702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a:p>
          </p:txBody>
        </p:sp>
        <p:pic>
          <p:nvPicPr>
            <p:cNvPr id="8" name="Picture 7">
              <a:extLst>
                <a:ext uri="{FF2B5EF4-FFF2-40B4-BE49-F238E27FC236}">
                  <a16:creationId xmlns:a16="http://schemas.microsoft.com/office/drawing/2014/main" id="{86DF5668-47C8-4185-8BED-EB4BD24DBC7F}"/>
                </a:ext>
              </a:extLst>
            </p:cNvPr>
            <p:cNvPicPr>
              <a:picLocks noChangeAspect="1"/>
            </p:cNvPicPr>
            <p:nvPr/>
          </p:nvPicPr>
          <p:blipFill rotWithShape="1">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8334" t="8677" r="17778"/>
            <a:stretch/>
          </p:blipFill>
          <p:spPr>
            <a:xfrm>
              <a:off x="3046476" y="4144494"/>
              <a:ext cx="1943101" cy="1895051"/>
            </a:xfrm>
            <a:prstGeom prst="rect">
              <a:avLst/>
            </a:prstGeom>
          </p:spPr>
        </p:pic>
      </p:grpSp>
    </p:spTree>
    <p:extLst>
      <p:ext uri="{BB962C8B-B14F-4D97-AF65-F5344CB8AC3E}">
        <p14:creationId xmlns:p14="http://schemas.microsoft.com/office/powerpoint/2010/main" val="1389466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utscheb\AppData\Local\Microsoft\Windows\Temporary Internet Files\Content.IE5\10UX6KWU\MP900448677[1].jpg">
            <a:extLst>
              <a:ext uri="{FF2B5EF4-FFF2-40B4-BE49-F238E27FC236}">
                <a16:creationId xmlns:a16="http://schemas.microsoft.com/office/drawing/2014/main" id="{A3348CEB-0987-47B4-A5E3-080DE20421E5}"/>
              </a:ext>
            </a:extLst>
          </p:cNvPr>
          <p:cNvPicPr>
            <a:picLocks noChangeAspect="1" noChangeArrowheads="1"/>
          </p:cNvPicPr>
          <p:nvPr/>
        </p:nvPicPr>
        <p:blipFill>
          <a:blip r:embed="rId3" cstate="print">
            <a:clrChange>
              <a:clrFrom>
                <a:srgbClr val="FFFFFF"/>
              </a:clrFrom>
              <a:clrTo>
                <a:srgbClr val="FFFFFF">
                  <a:alpha val="0"/>
                </a:srgbClr>
              </a:clrTo>
            </a:clrChange>
          </a:blip>
          <a:srcRect l="25000" r="8333"/>
          <a:stretch>
            <a:fillRect/>
          </a:stretch>
        </p:blipFill>
        <p:spPr bwMode="auto">
          <a:xfrm rot="505317">
            <a:off x="3827060" y="477488"/>
            <a:ext cx="6858000" cy="6845884"/>
          </a:xfrm>
          <a:prstGeom prst="rect">
            <a:avLst/>
          </a:prstGeom>
          <a:noFill/>
        </p:spPr>
      </p:pic>
      <p:pic>
        <p:nvPicPr>
          <p:cNvPr id="5" name="Picture 4" descr="fig-sit.jpg">
            <a:extLst>
              <a:ext uri="{FF2B5EF4-FFF2-40B4-BE49-F238E27FC236}">
                <a16:creationId xmlns:a16="http://schemas.microsoft.com/office/drawing/2014/main" id="{3EEF85D7-75BA-4BAA-A409-883949C6B012}"/>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6775761" y="697358"/>
            <a:ext cx="1384794" cy="1481451"/>
          </a:xfrm>
          <a:prstGeom prst="rect">
            <a:avLst/>
          </a:prstGeom>
        </p:spPr>
      </p:pic>
      <p:sp>
        <p:nvSpPr>
          <p:cNvPr id="6" name="Rounded Rectangular Callout 5">
            <a:extLst>
              <a:ext uri="{FF2B5EF4-FFF2-40B4-BE49-F238E27FC236}">
                <a16:creationId xmlns:a16="http://schemas.microsoft.com/office/drawing/2014/main" id="{A97EDEBE-F456-43DF-BBAB-355104BB430D}"/>
              </a:ext>
            </a:extLst>
          </p:cNvPr>
          <p:cNvSpPr/>
          <p:nvPr/>
        </p:nvSpPr>
        <p:spPr>
          <a:xfrm>
            <a:off x="1786720" y="445132"/>
            <a:ext cx="2743200" cy="1752600"/>
          </a:xfrm>
          <a:prstGeom prst="wedgeRoundRectCallout">
            <a:avLst>
              <a:gd name="adj1" fmla="val 126993"/>
              <a:gd name="adj2" fmla="val -2710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492303"/>
                </a:solidFill>
                <a:latin typeface="+mj-lt"/>
              </a:rPr>
              <a:t>Rider: </a:t>
            </a:r>
            <a:br>
              <a:rPr lang="en-US" sz="2400">
                <a:solidFill>
                  <a:srgbClr val="492303"/>
                </a:solidFill>
                <a:latin typeface="+mj-lt"/>
              </a:rPr>
            </a:br>
            <a:r>
              <a:rPr lang="en-US" sz="2400">
                <a:solidFill>
                  <a:srgbClr val="492303"/>
                </a:solidFill>
                <a:latin typeface="+mj-lt"/>
              </a:rPr>
              <a:t>the conscious, verbal, thinking brain</a:t>
            </a:r>
          </a:p>
        </p:txBody>
      </p:sp>
      <p:sp>
        <p:nvSpPr>
          <p:cNvPr id="7" name="Rounded Rectangular Callout 6">
            <a:extLst>
              <a:ext uri="{FF2B5EF4-FFF2-40B4-BE49-F238E27FC236}">
                <a16:creationId xmlns:a16="http://schemas.microsoft.com/office/drawing/2014/main" id="{2BB79B4A-137A-4727-8C57-9C39EEC9162C}"/>
              </a:ext>
            </a:extLst>
          </p:cNvPr>
          <p:cNvSpPr/>
          <p:nvPr/>
        </p:nvSpPr>
        <p:spPr>
          <a:xfrm>
            <a:off x="838200" y="4018672"/>
            <a:ext cx="2743200" cy="1752600"/>
          </a:xfrm>
          <a:prstGeom prst="wedgeRoundRectCallout">
            <a:avLst>
              <a:gd name="adj1" fmla="val 108801"/>
              <a:gd name="adj2" fmla="val -12513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492303"/>
                </a:solidFill>
                <a:latin typeface="+mj-lt"/>
              </a:rPr>
              <a:t>Elephant: </a:t>
            </a:r>
            <a:br>
              <a:rPr lang="en-US" sz="2400">
                <a:solidFill>
                  <a:srgbClr val="492303"/>
                </a:solidFill>
                <a:latin typeface="+mj-lt"/>
              </a:rPr>
            </a:br>
            <a:r>
              <a:rPr lang="en-US" sz="2400">
                <a:solidFill>
                  <a:srgbClr val="492303"/>
                </a:solidFill>
                <a:latin typeface="+mj-lt"/>
              </a:rPr>
              <a:t>the automatic, emotional, visceral brain</a:t>
            </a:r>
          </a:p>
        </p:txBody>
      </p:sp>
      <p:sp>
        <p:nvSpPr>
          <p:cNvPr id="8" name="Cloud Callout 7">
            <a:extLst>
              <a:ext uri="{FF2B5EF4-FFF2-40B4-BE49-F238E27FC236}">
                <a16:creationId xmlns:a16="http://schemas.microsoft.com/office/drawing/2014/main" id="{BC2F6AC4-7260-4EDA-943C-8589DDF316DA}"/>
              </a:ext>
            </a:extLst>
          </p:cNvPr>
          <p:cNvSpPr/>
          <p:nvPr/>
        </p:nvSpPr>
        <p:spPr>
          <a:xfrm>
            <a:off x="8952933" y="97113"/>
            <a:ext cx="2988859" cy="2073323"/>
          </a:xfrm>
          <a:prstGeom prst="cloudCallout">
            <a:avLst>
              <a:gd name="adj1" fmla="val -80166"/>
              <a:gd name="adj2" fmla="val -3230"/>
            </a:avLst>
          </a:prstGeom>
          <a:solidFill>
            <a:srgbClr val="ACAC0F"/>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3900"/>
              </a:lnSpc>
            </a:pPr>
            <a:r>
              <a:rPr lang="en-US" sz="3600" b="1">
                <a:latin typeface="+mj-lt"/>
              </a:rPr>
              <a:t>Work </a:t>
            </a:r>
            <a:br>
              <a:rPr lang="en-US" sz="3600" b="1">
                <a:latin typeface="+mj-lt"/>
              </a:rPr>
            </a:br>
            <a:r>
              <a:rPr lang="en-US" sz="3600" b="1">
                <a:latin typeface="+mj-lt"/>
              </a:rPr>
              <a:t>with the elephant</a:t>
            </a:r>
          </a:p>
        </p:txBody>
      </p:sp>
    </p:spTree>
    <p:extLst>
      <p:ext uri="{BB962C8B-B14F-4D97-AF65-F5344CB8AC3E}">
        <p14:creationId xmlns:p14="http://schemas.microsoft.com/office/powerpoint/2010/main" val="3996962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E1A3-1D65-4FFC-BA03-5E4C52BCFE4D}"/>
              </a:ext>
            </a:extLst>
          </p:cNvPr>
          <p:cNvSpPr>
            <a:spLocks noGrp="1"/>
          </p:cNvSpPr>
          <p:nvPr>
            <p:ph type="title"/>
          </p:nvPr>
        </p:nvSpPr>
        <p:spPr>
          <a:xfrm>
            <a:off x="838200" y="365126"/>
            <a:ext cx="10515600" cy="914400"/>
          </a:xfrm>
        </p:spPr>
        <p:txBody>
          <a:bodyPr/>
          <a:lstStyle/>
          <a:p>
            <a:r>
              <a:rPr lang="en-US"/>
              <a:t>Learning objectives</a:t>
            </a:r>
          </a:p>
        </p:txBody>
      </p:sp>
      <p:sp>
        <p:nvSpPr>
          <p:cNvPr id="3" name="Content Placeholder 2">
            <a:extLst>
              <a:ext uri="{FF2B5EF4-FFF2-40B4-BE49-F238E27FC236}">
                <a16:creationId xmlns:a16="http://schemas.microsoft.com/office/drawing/2014/main" id="{C6327D7D-8659-4E07-B287-428406607A39}"/>
              </a:ext>
            </a:extLst>
          </p:cNvPr>
          <p:cNvSpPr>
            <a:spLocks noGrp="1"/>
          </p:cNvSpPr>
          <p:nvPr>
            <p:ph idx="1"/>
          </p:nvPr>
        </p:nvSpPr>
        <p:spPr>
          <a:xfrm>
            <a:off x="838200" y="1355726"/>
            <a:ext cx="3446721" cy="4915781"/>
          </a:xfrm>
          <a:solidFill>
            <a:srgbClr val="ACAC0F"/>
          </a:solidFill>
        </p:spPr>
        <p:txBody>
          <a:bodyPr anchor="ctr">
            <a:normAutofit/>
          </a:bodyPr>
          <a:lstStyle/>
          <a:p>
            <a:pPr marL="0" indent="0" algn="ctr">
              <a:buNone/>
            </a:pPr>
            <a:r>
              <a:rPr lang="en-US" sz="4400" b="1">
                <a:solidFill>
                  <a:schemeClr val="bg1"/>
                </a:solidFill>
              </a:rPr>
              <a:t>Rule </a:t>
            </a:r>
            <a:br>
              <a:rPr lang="en-US" sz="4400" b="1">
                <a:solidFill>
                  <a:schemeClr val="bg1"/>
                </a:solidFill>
              </a:rPr>
            </a:br>
            <a:r>
              <a:rPr lang="en-US" sz="4400" b="1">
                <a:solidFill>
                  <a:schemeClr val="bg1"/>
                </a:solidFill>
              </a:rPr>
              <a:t>of </a:t>
            </a:r>
            <a:br>
              <a:rPr lang="en-US" sz="4400" b="1">
                <a:solidFill>
                  <a:schemeClr val="bg1"/>
                </a:solidFill>
              </a:rPr>
            </a:br>
            <a:r>
              <a:rPr lang="en-US" sz="4400" b="1">
                <a:solidFill>
                  <a:schemeClr val="bg1"/>
                </a:solidFill>
              </a:rPr>
              <a:t>thumb</a:t>
            </a:r>
          </a:p>
        </p:txBody>
      </p:sp>
      <p:pic>
        <p:nvPicPr>
          <p:cNvPr id="4" name="Picture 3" descr="CMoore_need-to-do.JPG">
            <a:extLst>
              <a:ext uri="{FF2B5EF4-FFF2-40B4-BE49-F238E27FC236}">
                <a16:creationId xmlns:a16="http://schemas.microsoft.com/office/drawing/2014/main" id="{1C01A259-DCBA-48E0-9BBA-B88ECA2DD19F}"/>
              </a:ext>
            </a:extLst>
          </p:cNvPr>
          <p:cNvPicPr>
            <a:picLocks noChangeAspect="1"/>
          </p:cNvPicPr>
          <p:nvPr/>
        </p:nvPicPr>
        <p:blipFill>
          <a:blip r:embed="rId3" cstate="print"/>
          <a:stretch>
            <a:fillRect/>
          </a:stretch>
        </p:blipFill>
        <p:spPr>
          <a:xfrm>
            <a:off x="4363687" y="1355727"/>
            <a:ext cx="7289597" cy="4915780"/>
          </a:xfrm>
          <a:prstGeom prst="rect">
            <a:avLst/>
          </a:prstGeom>
        </p:spPr>
      </p:pic>
      <p:sp>
        <p:nvSpPr>
          <p:cNvPr id="5" name="TextBox 4">
            <a:extLst>
              <a:ext uri="{FF2B5EF4-FFF2-40B4-BE49-F238E27FC236}">
                <a16:creationId xmlns:a16="http://schemas.microsoft.com/office/drawing/2014/main" id="{AB9EA59A-3AA8-450E-ADD4-C3F1C4E4D431}"/>
              </a:ext>
            </a:extLst>
          </p:cNvPr>
          <p:cNvSpPr txBox="1"/>
          <p:nvPr/>
        </p:nvSpPr>
        <p:spPr>
          <a:xfrm>
            <a:off x="4502150" y="6543674"/>
            <a:ext cx="5907314" cy="307777"/>
          </a:xfrm>
          <a:prstGeom prst="rect">
            <a:avLst/>
          </a:prstGeom>
          <a:noFill/>
        </p:spPr>
        <p:txBody>
          <a:bodyPr wrap="square" rtlCol="0">
            <a:spAutoFit/>
          </a:bodyPr>
          <a:lstStyle/>
          <a:p>
            <a:r>
              <a:rPr lang="en-US" sz="1400">
                <a:solidFill>
                  <a:schemeClr val="bg1"/>
                </a:solidFill>
                <a:latin typeface="+mj-lt"/>
              </a:rPr>
              <a:t>Image from </a:t>
            </a:r>
            <a:r>
              <a:rPr lang="en-US" sz="1400">
                <a:solidFill>
                  <a:schemeClr val="bg1"/>
                </a:solidFill>
                <a:latin typeface="+mj-lt"/>
                <a:hlinkClick r:id="rId4">
                  <a:extLst>
                    <a:ext uri="{A12FA001-AC4F-418D-AE19-62706E023703}">
                      <ahyp:hlinkClr xmlns:ahyp="http://schemas.microsoft.com/office/drawing/2018/hyperlinkcolor" val="tx"/>
                    </a:ext>
                  </a:extLst>
                </a:hlinkClick>
              </a:rPr>
              <a:t>Training Designer’s Guide </a:t>
            </a:r>
            <a:r>
              <a:rPr lang="en-US" sz="1400" err="1">
                <a:solidFill>
                  <a:schemeClr val="bg1"/>
                </a:solidFill>
                <a:latin typeface="+mj-lt"/>
              </a:rPr>
              <a:t>ebook</a:t>
            </a:r>
            <a:r>
              <a:rPr lang="en-US" sz="1400">
                <a:solidFill>
                  <a:schemeClr val="bg1"/>
                </a:solidFill>
                <a:latin typeface="+mj-lt"/>
              </a:rPr>
              <a:t> by Cathy Moore</a:t>
            </a:r>
          </a:p>
        </p:txBody>
      </p:sp>
    </p:spTree>
    <p:extLst>
      <p:ext uri="{BB962C8B-B14F-4D97-AF65-F5344CB8AC3E}">
        <p14:creationId xmlns:p14="http://schemas.microsoft.com/office/powerpoint/2010/main" val="1060445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CE0CD-7B93-4336-9FE2-1FC18C4C7335}"/>
              </a:ext>
            </a:extLst>
          </p:cNvPr>
          <p:cNvSpPr>
            <a:spLocks noGrp="1"/>
          </p:cNvSpPr>
          <p:nvPr>
            <p:ph type="title"/>
          </p:nvPr>
        </p:nvSpPr>
        <p:spPr/>
        <p:txBody>
          <a:bodyPr/>
          <a:lstStyle/>
          <a:p>
            <a:r>
              <a:rPr lang="en-US"/>
              <a:t>The Good Learning Objective</a:t>
            </a:r>
          </a:p>
        </p:txBody>
      </p:sp>
      <p:sp>
        <p:nvSpPr>
          <p:cNvPr id="5" name="Content Placeholder 4">
            <a:extLst>
              <a:ext uri="{FF2B5EF4-FFF2-40B4-BE49-F238E27FC236}">
                <a16:creationId xmlns:a16="http://schemas.microsoft.com/office/drawing/2014/main" id="{A1E71EED-D9C3-495F-9DEA-DF35860F1DA4}"/>
              </a:ext>
            </a:extLst>
          </p:cNvPr>
          <p:cNvSpPr>
            <a:spLocks noGrp="1"/>
          </p:cNvSpPr>
          <p:nvPr>
            <p:ph idx="1"/>
          </p:nvPr>
        </p:nvSpPr>
        <p:spPr/>
        <p:txBody>
          <a:bodyPr>
            <a:normAutofit/>
          </a:bodyPr>
          <a:lstStyle/>
          <a:p>
            <a:pPr marL="0" indent="0">
              <a:buNone/>
            </a:pPr>
            <a:r>
              <a:rPr lang="en-US" sz="3200"/>
              <a:t>“</a:t>
            </a:r>
            <a:r>
              <a:rPr lang="en-US" sz="3200" i="1"/>
              <a:t>As a result of this course, learners will be able to</a:t>
            </a:r>
            <a:r>
              <a:rPr lang="en-US" sz="3200"/>
              <a:t>...”</a:t>
            </a:r>
          </a:p>
          <a:p>
            <a:pPr marL="0" indent="0">
              <a:buNone/>
            </a:pPr>
            <a:endParaRPr lang="en-US" sz="3200"/>
          </a:p>
          <a:p>
            <a:r>
              <a:rPr lang="en-US" sz="3200"/>
              <a:t> Understand how libraries use learning circles</a:t>
            </a:r>
            <a:br>
              <a:rPr lang="en-US" sz="3200"/>
            </a:br>
            <a:br>
              <a:rPr lang="en-US" sz="3200"/>
            </a:br>
            <a:endParaRPr lang="en-US" sz="3200"/>
          </a:p>
          <a:p>
            <a:r>
              <a:rPr lang="en-US" sz="3200"/>
              <a:t> </a:t>
            </a:r>
            <a:r>
              <a:rPr lang="en-US" sz="3200" b="1"/>
              <a:t>Plan</a:t>
            </a:r>
            <a:r>
              <a:rPr lang="en-US" sz="3200"/>
              <a:t> and </a:t>
            </a:r>
            <a:r>
              <a:rPr lang="en-US" sz="3200" b="1"/>
              <a:t>implement</a:t>
            </a:r>
            <a:r>
              <a:rPr lang="en-US" sz="3200"/>
              <a:t> learning circles at their libraries around topics of interest to their patrons</a:t>
            </a:r>
          </a:p>
        </p:txBody>
      </p:sp>
      <p:grpSp>
        <p:nvGrpSpPr>
          <p:cNvPr id="6" name="Group 5">
            <a:extLst>
              <a:ext uri="{FF2B5EF4-FFF2-40B4-BE49-F238E27FC236}">
                <a16:creationId xmlns:a16="http://schemas.microsoft.com/office/drawing/2014/main" id="{9F7EE612-2B54-45FF-8673-B1F96A64430A}"/>
              </a:ext>
            </a:extLst>
          </p:cNvPr>
          <p:cNvGrpSpPr/>
          <p:nvPr/>
        </p:nvGrpSpPr>
        <p:grpSpPr>
          <a:xfrm>
            <a:off x="1072043" y="3884811"/>
            <a:ext cx="914400" cy="1337319"/>
            <a:chOff x="348712" y="4103177"/>
            <a:chExt cx="914400" cy="1337319"/>
          </a:xfrm>
        </p:grpSpPr>
        <p:pic>
          <p:nvPicPr>
            <p:cNvPr id="7" name="Graphic 6" descr="Dance">
              <a:extLst>
                <a:ext uri="{FF2B5EF4-FFF2-40B4-BE49-F238E27FC236}">
                  <a16:creationId xmlns:a16="http://schemas.microsoft.com/office/drawing/2014/main" id="{05D8C0F8-1A86-474D-89CB-8F86B06BC7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8712" y="4103177"/>
              <a:ext cx="914400" cy="914400"/>
            </a:xfrm>
            <a:prstGeom prst="rect">
              <a:avLst/>
            </a:prstGeom>
          </p:spPr>
        </p:pic>
        <p:sp>
          <p:nvSpPr>
            <p:cNvPr id="8" name="TextBox 7">
              <a:extLst>
                <a:ext uri="{FF2B5EF4-FFF2-40B4-BE49-F238E27FC236}">
                  <a16:creationId xmlns:a16="http://schemas.microsoft.com/office/drawing/2014/main" id="{7B9CF867-79CB-4D94-A700-AFDF78AC8B15}"/>
                </a:ext>
              </a:extLst>
            </p:cNvPr>
            <p:cNvSpPr txBox="1"/>
            <p:nvPr/>
          </p:nvSpPr>
          <p:spPr>
            <a:xfrm>
              <a:off x="417216" y="4978831"/>
              <a:ext cx="777392"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Yay!</a:t>
              </a:r>
            </a:p>
          </p:txBody>
        </p:sp>
      </p:grpSp>
      <p:grpSp>
        <p:nvGrpSpPr>
          <p:cNvPr id="9" name="Group 8">
            <a:extLst>
              <a:ext uri="{FF2B5EF4-FFF2-40B4-BE49-F238E27FC236}">
                <a16:creationId xmlns:a16="http://schemas.microsoft.com/office/drawing/2014/main" id="{1494990B-F5B2-4510-977D-0E0F101018B4}"/>
              </a:ext>
            </a:extLst>
          </p:cNvPr>
          <p:cNvGrpSpPr/>
          <p:nvPr/>
        </p:nvGrpSpPr>
        <p:grpSpPr>
          <a:xfrm>
            <a:off x="1062801" y="2203164"/>
            <a:ext cx="932884" cy="1010305"/>
            <a:chOff x="339470" y="1834674"/>
            <a:chExt cx="932884" cy="1010305"/>
          </a:xfrm>
        </p:grpSpPr>
        <p:grpSp>
          <p:nvGrpSpPr>
            <p:cNvPr id="10" name="Group 9">
              <a:extLst>
                <a:ext uri="{FF2B5EF4-FFF2-40B4-BE49-F238E27FC236}">
                  <a16:creationId xmlns:a16="http://schemas.microsoft.com/office/drawing/2014/main" id="{E16F77CB-A985-4199-B7A2-1A7AD3B426ED}"/>
                </a:ext>
              </a:extLst>
            </p:cNvPr>
            <p:cNvGrpSpPr>
              <a:grpSpLocks noChangeAspect="1"/>
            </p:cNvGrpSpPr>
            <p:nvPr/>
          </p:nvGrpSpPr>
          <p:grpSpPr>
            <a:xfrm>
              <a:off x="531592" y="1834674"/>
              <a:ext cx="548640" cy="548640"/>
              <a:chOff x="3471620" y="2805193"/>
              <a:chExt cx="1859797" cy="1859797"/>
            </a:xfrm>
          </p:grpSpPr>
          <p:sp>
            <p:nvSpPr>
              <p:cNvPr id="12" name="Oval 11">
                <a:extLst>
                  <a:ext uri="{FF2B5EF4-FFF2-40B4-BE49-F238E27FC236}">
                    <a16:creationId xmlns:a16="http://schemas.microsoft.com/office/drawing/2014/main" id="{33A10E93-3D8D-426D-BAD3-4DE9B69D1776}"/>
                  </a:ext>
                </a:extLst>
              </p:cNvPr>
              <p:cNvSpPr/>
              <p:nvPr/>
            </p:nvSpPr>
            <p:spPr>
              <a:xfrm>
                <a:off x="3471620" y="2805193"/>
                <a:ext cx="1859797" cy="18597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8A8A6D53-6314-41E2-925E-C56A36065AA2}"/>
                  </a:ext>
                </a:extLst>
              </p:cNvPr>
              <p:cNvSpPr/>
              <p:nvPr/>
            </p:nvSpPr>
            <p:spPr>
              <a:xfrm rot="7128284">
                <a:off x="3789832" y="3341141"/>
                <a:ext cx="542074" cy="433868"/>
              </a:xfrm>
              <a:prstGeom prst="arc">
                <a:avLst>
                  <a:gd name="adj1" fmla="val 17006010"/>
                  <a:gd name="adj2" fmla="val 1598439"/>
                </a:avLst>
              </a:prstGeom>
              <a:ln w="57150">
                <a:solidFill>
                  <a:srgbClr val="00AAB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c 13">
                <a:extLst>
                  <a:ext uri="{FF2B5EF4-FFF2-40B4-BE49-F238E27FC236}">
                    <a16:creationId xmlns:a16="http://schemas.microsoft.com/office/drawing/2014/main" id="{84E524B6-D62F-4DFA-92A7-B319E98B7AEE}"/>
                  </a:ext>
                </a:extLst>
              </p:cNvPr>
              <p:cNvSpPr/>
              <p:nvPr/>
            </p:nvSpPr>
            <p:spPr>
              <a:xfrm rot="7128284">
                <a:off x="4431202" y="3341141"/>
                <a:ext cx="542074" cy="433868"/>
              </a:xfrm>
              <a:prstGeom prst="arc">
                <a:avLst>
                  <a:gd name="adj1" fmla="val 17006010"/>
                  <a:gd name="adj2" fmla="val 1598439"/>
                </a:avLst>
              </a:prstGeom>
              <a:ln w="57150">
                <a:solidFill>
                  <a:srgbClr val="00AAB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E4F53E4-1D28-4474-8D85-8B4F1A1B69CE}"/>
                  </a:ext>
                </a:extLst>
              </p:cNvPr>
              <p:cNvSpPr/>
              <p:nvPr/>
            </p:nvSpPr>
            <p:spPr>
              <a:xfrm>
                <a:off x="4159250" y="3900101"/>
                <a:ext cx="412750" cy="544899"/>
              </a:xfrm>
              <a:prstGeom prst="ellipse">
                <a:avLst/>
              </a:prstGeom>
              <a:solidFill>
                <a:srgbClr val="00AABC"/>
              </a:solidFill>
              <a:ln>
                <a:solidFill>
                  <a:srgbClr val="00AA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B821EEBC-E3B7-4A35-A3EB-534D631F02D8}"/>
                </a:ext>
              </a:extLst>
            </p:cNvPr>
            <p:cNvSpPr txBox="1"/>
            <p:nvPr/>
          </p:nvSpPr>
          <p:spPr>
            <a:xfrm>
              <a:off x="339470" y="2383314"/>
              <a:ext cx="932884"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Yawn</a:t>
              </a:r>
            </a:p>
          </p:txBody>
        </p:sp>
      </p:grpSp>
    </p:spTree>
    <p:extLst>
      <p:ext uri="{BB962C8B-B14F-4D97-AF65-F5344CB8AC3E}">
        <p14:creationId xmlns:p14="http://schemas.microsoft.com/office/powerpoint/2010/main" val="1492659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3DD409-1FD6-4877-AAF0-DDD8CD6AD840}"/>
              </a:ext>
            </a:extLst>
          </p:cNvPr>
          <p:cNvSpPr>
            <a:spLocks noGrp="1"/>
          </p:cNvSpPr>
          <p:nvPr>
            <p:ph type="title"/>
          </p:nvPr>
        </p:nvSpPr>
        <p:spPr/>
        <p:txBody>
          <a:bodyPr>
            <a:noAutofit/>
          </a:bodyPr>
          <a:lstStyle/>
          <a:p>
            <a:r>
              <a:rPr lang="en-US" sz="4800"/>
              <a:t>Embedding the Instructor </a:t>
            </a:r>
            <a:br>
              <a:rPr lang="en-US" sz="4800"/>
            </a:br>
            <a:r>
              <a:rPr lang="en-US" sz="4800"/>
              <a:t>in Self-Paced Learning</a:t>
            </a:r>
          </a:p>
        </p:txBody>
      </p:sp>
      <p:sp>
        <p:nvSpPr>
          <p:cNvPr id="5" name="Text Placeholder 4">
            <a:extLst>
              <a:ext uri="{FF2B5EF4-FFF2-40B4-BE49-F238E27FC236}">
                <a16:creationId xmlns:a16="http://schemas.microsoft.com/office/drawing/2014/main" id="{9F22A525-5238-4D2E-BE52-827675FE7C7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36692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2BDF4A-B342-44F0-8462-198875E8E399}"/>
              </a:ext>
            </a:extLst>
          </p:cNvPr>
          <p:cNvSpPr>
            <a:spLocks noGrp="1"/>
          </p:cNvSpPr>
          <p:nvPr>
            <p:ph type="title"/>
          </p:nvPr>
        </p:nvSpPr>
        <p:spPr>
          <a:xfrm>
            <a:off x="838200" y="365126"/>
            <a:ext cx="10515600" cy="914400"/>
          </a:xfrm>
        </p:spPr>
        <p:txBody>
          <a:bodyPr/>
          <a:lstStyle/>
          <a:p>
            <a:r>
              <a:rPr lang="en-US" sz="5400" b="1"/>
              <a:t>4</a:t>
            </a:r>
            <a:r>
              <a:rPr lang="en-US"/>
              <a:t> Key Principles</a:t>
            </a:r>
          </a:p>
        </p:txBody>
      </p:sp>
      <p:sp>
        <p:nvSpPr>
          <p:cNvPr id="5" name="Content Placeholder 4">
            <a:extLst>
              <a:ext uri="{FF2B5EF4-FFF2-40B4-BE49-F238E27FC236}">
                <a16:creationId xmlns:a16="http://schemas.microsoft.com/office/drawing/2014/main" id="{71DAF820-298C-44FF-B711-9E555B8AB5E3}"/>
              </a:ext>
            </a:extLst>
          </p:cNvPr>
          <p:cNvSpPr>
            <a:spLocks noGrp="1"/>
          </p:cNvSpPr>
          <p:nvPr>
            <p:ph idx="1"/>
          </p:nvPr>
        </p:nvSpPr>
        <p:spPr>
          <a:xfrm>
            <a:off x="1937983" y="1423359"/>
            <a:ext cx="8577618" cy="4753605"/>
          </a:xfrm>
        </p:spPr>
        <p:txBody>
          <a:bodyPr>
            <a:normAutofit/>
          </a:bodyPr>
          <a:lstStyle/>
          <a:p>
            <a:pPr marL="0" indent="0">
              <a:lnSpc>
                <a:spcPct val="150000"/>
              </a:lnSpc>
              <a:spcBef>
                <a:spcPts val="1200"/>
              </a:spcBef>
              <a:spcAft>
                <a:spcPts val="1500"/>
              </a:spcAft>
              <a:buClr>
                <a:srgbClr val="F27022"/>
              </a:buClr>
              <a:buSzPct val="125000"/>
              <a:buNone/>
              <a:defRPr/>
            </a:pPr>
            <a:r>
              <a:rPr lang="en-US" sz="3200" b="1">
                <a:solidFill>
                  <a:srgbClr val="F27022"/>
                </a:solidFill>
              </a:rPr>
              <a:t>Guide </a:t>
            </a:r>
            <a:r>
              <a:rPr lang="en-US" sz="3200"/>
              <a:t>the learner</a:t>
            </a:r>
            <a:endParaRPr lang="en-US" sz="3200" b="1">
              <a:solidFill>
                <a:srgbClr val="F27022"/>
              </a:solidFill>
            </a:endParaRPr>
          </a:p>
          <a:p>
            <a:pPr marL="0" indent="0">
              <a:lnSpc>
                <a:spcPct val="150000"/>
              </a:lnSpc>
              <a:spcBef>
                <a:spcPts val="1200"/>
              </a:spcBef>
              <a:spcAft>
                <a:spcPts val="1500"/>
              </a:spcAft>
              <a:buClr>
                <a:srgbClr val="F27022"/>
              </a:buClr>
              <a:buSzPct val="125000"/>
              <a:buNone/>
              <a:defRPr/>
            </a:pPr>
            <a:r>
              <a:rPr lang="en-US" sz="3200" b="1">
                <a:solidFill>
                  <a:srgbClr val="F27022"/>
                </a:solidFill>
              </a:rPr>
              <a:t>Show</a:t>
            </a:r>
            <a:r>
              <a:rPr lang="en-US" sz="3200"/>
              <a:t> rather than tell</a:t>
            </a:r>
          </a:p>
          <a:p>
            <a:pPr marL="0" indent="0">
              <a:lnSpc>
                <a:spcPts val="3500"/>
              </a:lnSpc>
              <a:spcBef>
                <a:spcPts val="1200"/>
              </a:spcBef>
              <a:spcAft>
                <a:spcPts val="1500"/>
              </a:spcAft>
              <a:buClr>
                <a:srgbClr val="F27022"/>
              </a:buClr>
              <a:buSzPct val="125000"/>
              <a:buNone/>
              <a:defRPr/>
            </a:pPr>
            <a:r>
              <a:rPr lang="en-US" sz="3200"/>
              <a:t>Provide a </a:t>
            </a:r>
            <a:r>
              <a:rPr lang="en-US" sz="3200" b="1">
                <a:solidFill>
                  <a:srgbClr val="F27022"/>
                </a:solidFill>
              </a:rPr>
              <a:t>relevant context </a:t>
            </a:r>
            <a:r>
              <a:rPr lang="en-US" sz="3200"/>
              <a:t>to connect the learning to the real world </a:t>
            </a:r>
          </a:p>
          <a:p>
            <a:pPr marL="0" indent="0">
              <a:lnSpc>
                <a:spcPct val="150000"/>
              </a:lnSpc>
              <a:spcBef>
                <a:spcPts val="1200"/>
              </a:spcBef>
              <a:spcAft>
                <a:spcPts val="1500"/>
              </a:spcAft>
              <a:buClr>
                <a:srgbClr val="F27022"/>
              </a:buClr>
              <a:buSzPct val="125000"/>
              <a:buNone/>
              <a:defRPr/>
            </a:pPr>
            <a:r>
              <a:rPr lang="en-US" sz="3200"/>
              <a:t>Design </a:t>
            </a:r>
            <a:r>
              <a:rPr lang="en-US" sz="3200" b="1">
                <a:solidFill>
                  <a:srgbClr val="F27022"/>
                </a:solidFill>
              </a:rPr>
              <a:t>experiences</a:t>
            </a:r>
            <a:r>
              <a:rPr lang="en-US" sz="3200"/>
              <a:t> not information</a:t>
            </a:r>
          </a:p>
        </p:txBody>
      </p:sp>
      <p:sp>
        <p:nvSpPr>
          <p:cNvPr id="6" name="Oval 5">
            <a:extLst>
              <a:ext uri="{FF2B5EF4-FFF2-40B4-BE49-F238E27FC236}">
                <a16:creationId xmlns:a16="http://schemas.microsoft.com/office/drawing/2014/main" id="{1BAF7EE8-EBA6-433B-9614-C74CBF205538}"/>
              </a:ext>
            </a:extLst>
          </p:cNvPr>
          <p:cNvSpPr>
            <a:spLocks noChangeAspect="1"/>
          </p:cNvSpPr>
          <p:nvPr/>
        </p:nvSpPr>
        <p:spPr>
          <a:xfrm>
            <a:off x="838200" y="1423359"/>
            <a:ext cx="914400" cy="914400"/>
          </a:xfrm>
          <a:prstGeom prst="ellipse">
            <a:avLst/>
          </a:prstGeom>
          <a:solidFill>
            <a:srgbClr val="F27022"/>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1</a:t>
            </a:r>
          </a:p>
        </p:txBody>
      </p:sp>
      <p:sp>
        <p:nvSpPr>
          <p:cNvPr id="7" name="Oval 6">
            <a:extLst>
              <a:ext uri="{FF2B5EF4-FFF2-40B4-BE49-F238E27FC236}">
                <a16:creationId xmlns:a16="http://schemas.microsoft.com/office/drawing/2014/main" id="{F1083D61-AC2B-40F3-9344-9D800628DFD5}"/>
              </a:ext>
            </a:extLst>
          </p:cNvPr>
          <p:cNvSpPr>
            <a:spLocks noChangeAspect="1"/>
          </p:cNvSpPr>
          <p:nvPr/>
        </p:nvSpPr>
        <p:spPr>
          <a:xfrm>
            <a:off x="832512" y="2515101"/>
            <a:ext cx="914400" cy="914400"/>
          </a:xfrm>
          <a:prstGeom prst="ellipse">
            <a:avLst/>
          </a:prstGeom>
          <a:solidFill>
            <a:srgbClr val="F27022"/>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2</a:t>
            </a:r>
          </a:p>
        </p:txBody>
      </p:sp>
      <p:sp>
        <p:nvSpPr>
          <p:cNvPr id="8" name="Oval 7">
            <a:extLst>
              <a:ext uri="{FF2B5EF4-FFF2-40B4-BE49-F238E27FC236}">
                <a16:creationId xmlns:a16="http://schemas.microsoft.com/office/drawing/2014/main" id="{269CE594-80DA-495C-8F5E-E7F9390BC9D6}"/>
              </a:ext>
            </a:extLst>
          </p:cNvPr>
          <p:cNvSpPr>
            <a:spLocks noChangeAspect="1"/>
          </p:cNvSpPr>
          <p:nvPr/>
        </p:nvSpPr>
        <p:spPr>
          <a:xfrm>
            <a:off x="832512" y="3606843"/>
            <a:ext cx="914400" cy="914400"/>
          </a:xfrm>
          <a:prstGeom prst="ellipse">
            <a:avLst/>
          </a:prstGeom>
          <a:solidFill>
            <a:srgbClr val="F27022"/>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3</a:t>
            </a:r>
          </a:p>
        </p:txBody>
      </p:sp>
      <p:sp>
        <p:nvSpPr>
          <p:cNvPr id="9" name="Oval 8">
            <a:extLst>
              <a:ext uri="{FF2B5EF4-FFF2-40B4-BE49-F238E27FC236}">
                <a16:creationId xmlns:a16="http://schemas.microsoft.com/office/drawing/2014/main" id="{E7C1AC68-159F-414C-8B42-DB18EFC576B9}"/>
              </a:ext>
            </a:extLst>
          </p:cNvPr>
          <p:cNvSpPr>
            <a:spLocks noChangeAspect="1"/>
          </p:cNvSpPr>
          <p:nvPr/>
        </p:nvSpPr>
        <p:spPr>
          <a:xfrm>
            <a:off x="832512" y="4698585"/>
            <a:ext cx="914400" cy="914400"/>
          </a:xfrm>
          <a:prstGeom prst="ellipse">
            <a:avLst/>
          </a:prstGeom>
          <a:solidFill>
            <a:srgbClr val="F27022"/>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4</a:t>
            </a:r>
          </a:p>
        </p:txBody>
      </p:sp>
    </p:spTree>
    <p:extLst>
      <p:ext uri="{BB962C8B-B14F-4D97-AF65-F5344CB8AC3E}">
        <p14:creationId xmlns:p14="http://schemas.microsoft.com/office/powerpoint/2010/main" val="296712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9AC821-BB5E-4004-BE79-30661ED3E293}"/>
              </a:ext>
            </a:extLst>
          </p:cNvPr>
          <p:cNvSpPr>
            <a:spLocks noGrp="1"/>
          </p:cNvSpPr>
          <p:nvPr>
            <p:ph type="title"/>
          </p:nvPr>
        </p:nvSpPr>
        <p:spPr/>
        <p:txBody>
          <a:bodyPr/>
          <a:lstStyle/>
          <a:p>
            <a:r>
              <a:rPr lang="en-US" b="1">
                <a:solidFill>
                  <a:schemeClr val="bg1"/>
                </a:solidFill>
              </a:rPr>
              <a:t>Agenda</a:t>
            </a:r>
          </a:p>
        </p:txBody>
      </p:sp>
      <p:sp>
        <p:nvSpPr>
          <p:cNvPr id="5" name="Content Placeholder 4">
            <a:extLst>
              <a:ext uri="{FF2B5EF4-FFF2-40B4-BE49-F238E27FC236}">
                <a16:creationId xmlns:a16="http://schemas.microsoft.com/office/drawing/2014/main" id="{120EC2F3-4C8C-4470-BEF5-6175D41721CC}"/>
              </a:ext>
            </a:extLst>
          </p:cNvPr>
          <p:cNvSpPr>
            <a:spLocks noGrp="1"/>
          </p:cNvSpPr>
          <p:nvPr>
            <p:ph idx="1"/>
          </p:nvPr>
        </p:nvSpPr>
        <p:spPr>
          <a:xfrm>
            <a:off x="838200" y="1423359"/>
            <a:ext cx="4973053" cy="4753605"/>
          </a:xfrm>
        </p:spPr>
        <p:txBody>
          <a:bodyPr/>
          <a:lstStyle/>
          <a:p>
            <a:pPr marL="0" indent="0">
              <a:buNone/>
            </a:pPr>
            <a:r>
              <a:rPr lang="en-US" b="1"/>
              <a:t>Morning</a:t>
            </a:r>
          </a:p>
          <a:p>
            <a:r>
              <a:rPr lang="en-US"/>
              <a:t>Welcome and introductions</a:t>
            </a:r>
          </a:p>
          <a:p>
            <a:r>
              <a:rPr lang="en-US"/>
              <a:t>What’s good about asynchronous learning?</a:t>
            </a:r>
          </a:p>
          <a:p>
            <a:r>
              <a:rPr lang="en-US"/>
              <a:t>Instructional design – the basics</a:t>
            </a:r>
          </a:p>
          <a:p>
            <a:r>
              <a:rPr lang="en-US"/>
              <a:t>Embedding the instructor in  self-paced design</a:t>
            </a:r>
          </a:p>
        </p:txBody>
      </p:sp>
      <p:sp>
        <p:nvSpPr>
          <p:cNvPr id="6" name="Content Placeholder 4">
            <a:extLst>
              <a:ext uri="{FF2B5EF4-FFF2-40B4-BE49-F238E27FC236}">
                <a16:creationId xmlns:a16="http://schemas.microsoft.com/office/drawing/2014/main" id="{09F10DCB-56F6-4C9E-929E-ECCDAFAB892C}"/>
              </a:ext>
            </a:extLst>
          </p:cNvPr>
          <p:cNvSpPr txBox="1">
            <a:spLocks/>
          </p:cNvSpPr>
          <p:nvPr/>
        </p:nvSpPr>
        <p:spPr>
          <a:xfrm>
            <a:off x="6380747" y="1435391"/>
            <a:ext cx="4973053" cy="47536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a:t>Afternoon</a:t>
            </a:r>
          </a:p>
          <a:p>
            <a:r>
              <a:rPr lang="en-US"/>
              <a:t>Embedding the instructor in  self-paced design (continued)</a:t>
            </a:r>
          </a:p>
          <a:p>
            <a:r>
              <a:rPr lang="en-US"/>
              <a:t>To quiz or not to quiz?</a:t>
            </a:r>
          </a:p>
          <a:p>
            <a:r>
              <a:rPr lang="en-US"/>
              <a:t>Augmenting the learning experience</a:t>
            </a:r>
          </a:p>
          <a:p>
            <a:r>
              <a:rPr lang="en-US"/>
              <a:t>Closing</a:t>
            </a:r>
          </a:p>
        </p:txBody>
      </p:sp>
      <p:pic>
        <p:nvPicPr>
          <p:cNvPr id="8" name="Picture 7" descr="A picture containing cup, coffee, tea&#10;&#10;Description automatically generated">
            <a:extLst>
              <a:ext uri="{FF2B5EF4-FFF2-40B4-BE49-F238E27FC236}">
                <a16:creationId xmlns:a16="http://schemas.microsoft.com/office/drawing/2014/main" id="{5ECDDEBC-9695-4060-AD12-B30BFB54E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5884" y="4010730"/>
            <a:ext cx="2588473" cy="2823788"/>
          </a:xfrm>
          <a:prstGeom prst="rect">
            <a:avLst/>
          </a:prstGeom>
        </p:spPr>
      </p:pic>
      <p:sp>
        <p:nvSpPr>
          <p:cNvPr id="9" name="TextBox 8">
            <a:extLst>
              <a:ext uri="{FF2B5EF4-FFF2-40B4-BE49-F238E27FC236}">
                <a16:creationId xmlns:a16="http://schemas.microsoft.com/office/drawing/2014/main" id="{934456DC-A550-47B5-97A0-DFF98CAFDA59}"/>
              </a:ext>
            </a:extLst>
          </p:cNvPr>
          <p:cNvSpPr txBox="1"/>
          <p:nvPr/>
        </p:nvSpPr>
        <p:spPr>
          <a:xfrm>
            <a:off x="9379776" y="6465186"/>
            <a:ext cx="2543517" cy="369332"/>
          </a:xfrm>
          <a:prstGeom prst="rect">
            <a:avLst/>
          </a:prstGeom>
          <a:noFill/>
        </p:spPr>
        <p:txBody>
          <a:bodyPr wrap="none" rtlCol="0">
            <a:spAutoFit/>
          </a:bodyPr>
          <a:lstStyle/>
          <a:p>
            <a:r>
              <a:rPr lang="en-US">
                <a:solidFill>
                  <a:schemeClr val="tx1">
                    <a:lumMod val="50000"/>
                    <a:lumOff val="50000"/>
                  </a:schemeClr>
                </a:solidFill>
                <a:latin typeface="+mj-lt"/>
              </a:rPr>
              <a:t>Image: Coffee on </a:t>
            </a:r>
            <a:r>
              <a:rPr lang="en-US">
                <a:solidFill>
                  <a:schemeClr val="tx1">
                    <a:lumMod val="50000"/>
                    <a:lumOff val="50000"/>
                  </a:schemeClr>
                </a:solidFill>
                <a:latin typeface="+mj-lt"/>
                <a:hlinkClick r:id="rId4">
                  <a:extLst>
                    <a:ext uri="{A12FA001-AC4F-418D-AE19-62706E023703}">
                      <ahyp:hlinkClr xmlns:ahyp="http://schemas.microsoft.com/office/drawing/2018/hyperlinkcolor" val="tx"/>
                    </a:ext>
                  </a:extLst>
                </a:hlinkClick>
              </a:rPr>
              <a:t>Pixabay</a:t>
            </a:r>
            <a:endParaRPr lang="en-US">
              <a:solidFill>
                <a:schemeClr val="tx1">
                  <a:lumMod val="50000"/>
                  <a:lumOff val="50000"/>
                </a:schemeClr>
              </a:solidFill>
              <a:latin typeface="+mj-lt"/>
            </a:endParaRPr>
          </a:p>
        </p:txBody>
      </p:sp>
    </p:spTree>
    <p:extLst>
      <p:ext uri="{BB962C8B-B14F-4D97-AF65-F5344CB8AC3E}">
        <p14:creationId xmlns:p14="http://schemas.microsoft.com/office/powerpoint/2010/main" val="4120992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3D00-A442-4D96-B4D7-913154807466}"/>
              </a:ext>
            </a:extLst>
          </p:cNvPr>
          <p:cNvSpPr>
            <a:spLocks noGrp="1"/>
          </p:cNvSpPr>
          <p:nvPr>
            <p:ph type="title"/>
          </p:nvPr>
        </p:nvSpPr>
        <p:spPr>
          <a:xfrm>
            <a:off x="1968500" y="263526"/>
            <a:ext cx="9385300" cy="914400"/>
          </a:xfrm>
        </p:spPr>
        <p:txBody>
          <a:bodyPr/>
          <a:lstStyle/>
          <a:p>
            <a:r>
              <a:rPr lang="en-US"/>
              <a:t>Guide the learner</a:t>
            </a:r>
          </a:p>
        </p:txBody>
      </p:sp>
      <p:sp>
        <p:nvSpPr>
          <p:cNvPr id="5" name="Content Placeholder 4">
            <a:extLst>
              <a:ext uri="{FF2B5EF4-FFF2-40B4-BE49-F238E27FC236}">
                <a16:creationId xmlns:a16="http://schemas.microsoft.com/office/drawing/2014/main" id="{51515CCE-08DA-4FB9-8367-A8A6E392A6E2}"/>
              </a:ext>
            </a:extLst>
          </p:cNvPr>
          <p:cNvSpPr>
            <a:spLocks noGrp="1"/>
          </p:cNvSpPr>
          <p:nvPr>
            <p:ph idx="1"/>
          </p:nvPr>
        </p:nvSpPr>
        <p:spPr>
          <a:xfrm>
            <a:off x="4368800" y="1701800"/>
            <a:ext cx="6985000" cy="4475164"/>
          </a:xfrm>
        </p:spPr>
        <p:txBody>
          <a:bodyPr>
            <a:normAutofit/>
          </a:bodyPr>
          <a:lstStyle/>
          <a:p>
            <a:pPr marL="0" indent="0">
              <a:buNone/>
            </a:pPr>
            <a:r>
              <a:rPr lang="en-US" sz="4800"/>
              <a:t>and beware of </a:t>
            </a:r>
            <a:br>
              <a:rPr lang="en-US" sz="4800"/>
            </a:br>
            <a:r>
              <a:rPr lang="en-US" sz="4800" b="1" i="1"/>
              <a:t>cognitive overload</a:t>
            </a:r>
            <a:endParaRPr lang="en-US" sz="3200" b="1" i="1"/>
          </a:p>
        </p:txBody>
      </p:sp>
      <p:sp>
        <p:nvSpPr>
          <p:cNvPr id="4" name="Oval 3">
            <a:extLst>
              <a:ext uri="{FF2B5EF4-FFF2-40B4-BE49-F238E27FC236}">
                <a16:creationId xmlns:a16="http://schemas.microsoft.com/office/drawing/2014/main" id="{C190D86C-4F89-4870-8BB5-7B70512D281F}"/>
              </a:ext>
            </a:extLst>
          </p:cNvPr>
          <p:cNvSpPr>
            <a:spLocks noChangeAspect="1"/>
          </p:cNvSpPr>
          <p:nvPr/>
        </p:nvSpPr>
        <p:spPr>
          <a:xfrm>
            <a:off x="838200" y="174626"/>
            <a:ext cx="914400" cy="914400"/>
          </a:xfrm>
          <a:prstGeom prst="ellipse">
            <a:avLst/>
          </a:prstGeom>
          <a:solidFill>
            <a:srgbClr val="F270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1</a:t>
            </a:r>
          </a:p>
        </p:txBody>
      </p:sp>
      <p:pic>
        <p:nvPicPr>
          <p:cNvPr id="6" name="Content Placeholder 2">
            <a:extLst>
              <a:ext uri="{FF2B5EF4-FFF2-40B4-BE49-F238E27FC236}">
                <a16:creationId xmlns:a16="http://schemas.microsoft.com/office/drawing/2014/main" id="{9C5C129F-8FD5-45DD-BC7D-A4E21182C0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886" y="3235234"/>
            <a:ext cx="4528457" cy="3622766"/>
          </a:xfrm>
          <a:prstGeom prst="rect">
            <a:avLst/>
          </a:prstGeom>
        </p:spPr>
      </p:pic>
      <p:sp>
        <p:nvSpPr>
          <p:cNvPr id="7" name="TextBox 6">
            <a:extLst>
              <a:ext uri="{FF2B5EF4-FFF2-40B4-BE49-F238E27FC236}">
                <a16:creationId xmlns:a16="http://schemas.microsoft.com/office/drawing/2014/main" id="{0A67A169-BACF-4835-9EFC-301FB935330D}"/>
              </a:ext>
            </a:extLst>
          </p:cNvPr>
          <p:cNvSpPr txBox="1"/>
          <p:nvPr/>
        </p:nvSpPr>
        <p:spPr>
          <a:xfrm>
            <a:off x="8691000" y="6487886"/>
            <a:ext cx="3501000" cy="369332"/>
          </a:xfrm>
          <a:prstGeom prst="rect">
            <a:avLst/>
          </a:prstGeom>
          <a:noFill/>
        </p:spPr>
        <p:txBody>
          <a:bodyPr wrap="square" rtlCol="0">
            <a:spAutoFit/>
          </a:bodyPr>
          <a:lstStyle/>
          <a:p>
            <a:r>
              <a:rPr lang="en-US">
                <a:solidFill>
                  <a:schemeClr val="bg1">
                    <a:lumMod val="50000"/>
                  </a:schemeClr>
                </a:solidFill>
                <a:latin typeface="+mj-lt"/>
              </a:rPr>
              <a:t>Image: by </a:t>
            </a:r>
            <a:r>
              <a:rPr lang="en-US" err="1">
                <a:solidFill>
                  <a:schemeClr val="bg1">
                    <a:lumMod val="50000"/>
                  </a:schemeClr>
                </a:solidFill>
                <a:latin typeface="+mj-lt"/>
              </a:rPr>
              <a:t>Mmillustrates</a:t>
            </a:r>
            <a:r>
              <a:rPr lang="en-US">
                <a:solidFill>
                  <a:schemeClr val="bg1">
                    <a:lumMod val="50000"/>
                  </a:schemeClr>
                </a:solidFill>
                <a:latin typeface="+mj-lt"/>
              </a:rPr>
              <a:t> on </a:t>
            </a:r>
            <a:r>
              <a:rPr lang="en-US">
                <a:solidFill>
                  <a:schemeClr val="bg1">
                    <a:lumMod val="50000"/>
                  </a:schemeClr>
                </a:solidFill>
                <a:latin typeface="+mj-lt"/>
                <a:hlinkClick r:id="rId4">
                  <a:extLst>
                    <a:ext uri="{A12FA001-AC4F-418D-AE19-62706E023703}">
                      <ahyp:hlinkClr xmlns:ahyp="http://schemas.microsoft.com/office/drawing/2018/hyperlinkcolor" val="tx"/>
                    </a:ext>
                  </a:extLst>
                </a:hlinkClick>
              </a:rPr>
              <a:t>Pixabay</a:t>
            </a:r>
            <a:endParaRPr lang="en-US">
              <a:solidFill>
                <a:schemeClr val="bg1">
                  <a:lumMod val="50000"/>
                </a:schemeClr>
              </a:solidFill>
              <a:latin typeface="+mj-lt"/>
            </a:endParaRPr>
          </a:p>
        </p:txBody>
      </p:sp>
    </p:spTree>
    <p:extLst>
      <p:ext uri="{BB962C8B-B14F-4D97-AF65-F5344CB8AC3E}">
        <p14:creationId xmlns:p14="http://schemas.microsoft.com/office/powerpoint/2010/main" val="4198693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774B6-2B47-4674-925F-E73FF25B4EDD}"/>
              </a:ext>
            </a:extLst>
          </p:cNvPr>
          <p:cNvSpPr>
            <a:spLocks noGrp="1"/>
          </p:cNvSpPr>
          <p:nvPr>
            <p:ph type="title"/>
          </p:nvPr>
        </p:nvSpPr>
        <p:spPr/>
        <p:txBody>
          <a:bodyPr/>
          <a:lstStyle/>
          <a:p>
            <a:r>
              <a:rPr lang="en-US"/>
              <a:t>Find the 20%</a:t>
            </a:r>
          </a:p>
        </p:txBody>
      </p:sp>
      <p:sp>
        <p:nvSpPr>
          <p:cNvPr id="3" name="Content Placeholder 2">
            <a:extLst>
              <a:ext uri="{FF2B5EF4-FFF2-40B4-BE49-F238E27FC236}">
                <a16:creationId xmlns:a16="http://schemas.microsoft.com/office/drawing/2014/main" id="{6AF429A5-BDBA-49E6-B065-D02EAA05CBE3}"/>
              </a:ext>
            </a:extLst>
          </p:cNvPr>
          <p:cNvSpPr>
            <a:spLocks noGrp="1"/>
          </p:cNvSpPr>
          <p:nvPr>
            <p:ph idx="1"/>
          </p:nvPr>
        </p:nvSpPr>
        <p:spPr>
          <a:xfrm>
            <a:off x="838200" y="1423359"/>
            <a:ext cx="3927764" cy="4753605"/>
          </a:xfrm>
        </p:spPr>
        <p:txBody>
          <a:bodyPr/>
          <a:lstStyle/>
          <a:p>
            <a:pPr marL="0" indent="0">
              <a:buNone/>
            </a:pPr>
            <a:r>
              <a:rPr lang="en-US"/>
              <a:t>Focus on what’s most critical for the learner to be able to </a:t>
            </a:r>
            <a:r>
              <a:rPr lang="en-US" b="1"/>
              <a:t>apply</a:t>
            </a:r>
            <a:r>
              <a:rPr lang="en-US"/>
              <a:t> what they’re learning</a:t>
            </a:r>
          </a:p>
        </p:txBody>
      </p:sp>
      <p:grpSp>
        <p:nvGrpSpPr>
          <p:cNvPr id="7" name="Group 6">
            <a:extLst>
              <a:ext uri="{FF2B5EF4-FFF2-40B4-BE49-F238E27FC236}">
                <a16:creationId xmlns:a16="http://schemas.microsoft.com/office/drawing/2014/main" id="{34D447CE-4015-47D6-A36F-5CD77E1F5C1F}"/>
              </a:ext>
            </a:extLst>
          </p:cNvPr>
          <p:cNvGrpSpPr/>
          <p:nvPr/>
        </p:nvGrpSpPr>
        <p:grpSpPr>
          <a:xfrm>
            <a:off x="5070764" y="331198"/>
            <a:ext cx="5562600" cy="6161676"/>
            <a:chOff x="5791200" y="516216"/>
            <a:chExt cx="5562600" cy="6161676"/>
          </a:xfrm>
        </p:grpSpPr>
        <p:sp>
          <p:nvSpPr>
            <p:cNvPr id="4" name="Explosion 1 14">
              <a:extLst>
                <a:ext uri="{FF2B5EF4-FFF2-40B4-BE49-F238E27FC236}">
                  <a16:creationId xmlns:a16="http://schemas.microsoft.com/office/drawing/2014/main" id="{D2518540-0AFD-40AD-BE8E-CD5E5A015BF1}"/>
                </a:ext>
              </a:extLst>
            </p:cNvPr>
            <p:cNvSpPr/>
            <p:nvPr/>
          </p:nvSpPr>
          <p:spPr>
            <a:xfrm>
              <a:off x="7467600" y="2362200"/>
              <a:ext cx="2133600" cy="2133600"/>
            </a:xfrm>
            <a:prstGeom prst="irregularSeal1">
              <a:avLst/>
            </a:prstGeom>
            <a:noFill/>
            <a:ln w="38100">
              <a:solidFill>
                <a:srgbClr val="ACAC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100"/>
                </a:lnSpc>
              </a:pPr>
              <a:r>
                <a:rPr lang="en-US" sz="2200" b="1">
                  <a:solidFill>
                    <a:srgbClr val="492303"/>
                  </a:solidFill>
                  <a:latin typeface="Calibri Light" panose="020F0302020204030204" pitchFamily="34" charset="0"/>
                  <a:cs typeface="Calibri Light" panose="020F0302020204030204" pitchFamily="34" charset="0"/>
                </a:rPr>
                <a:t>What they’ll USE</a:t>
              </a:r>
            </a:p>
          </p:txBody>
        </p:sp>
        <p:sp>
          <p:nvSpPr>
            <p:cNvPr id="5" name="Rectangle 4">
              <a:extLst>
                <a:ext uri="{FF2B5EF4-FFF2-40B4-BE49-F238E27FC236}">
                  <a16:creationId xmlns:a16="http://schemas.microsoft.com/office/drawing/2014/main" id="{CEFB3001-1AB3-4FD7-8ACE-472A86DD3BB4}"/>
                </a:ext>
              </a:extLst>
            </p:cNvPr>
            <p:cNvSpPr>
              <a:spLocks noChangeAspect="1"/>
            </p:cNvSpPr>
            <p:nvPr/>
          </p:nvSpPr>
          <p:spPr>
            <a:xfrm>
              <a:off x="5791200" y="685800"/>
              <a:ext cx="5486400" cy="5486400"/>
            </a:xfrm>
            <a:prstGeom prst="rect">
              <a:avLst/>
            </a:prstGeom>
            <a:noFill/>
            <a:ln>
              <a:solidFill>
                <a:srgbClr val="492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9F2049AA-4729-45BA-9289-B517C067C158}"/>
                </a:ext>
              </a:extLst>
            </p:cNvPr>
            <p:cNvSpPr>
              <a:spLocks noChangeAspect="1"/>
            </p:cNvSpPr>
            <p:nvPr/>
          </p:nvSpPr>
          <p:spPr>
            <a:xfrm>
              <a:off x="6248400" y="1143000"/>
              <a:ext cx="4572000" cy="4572000"/>
            </a:xfrm>
            <a:prstGeom prst="rect">
              <a:avLst/>
            </a:prstGeom>
            <a:noFill/>
            <a:ln>
              <a:solidFill>
                <a:srgbClr val="492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8" name="Title 1">
              <a:extLst>
                <a:ext uri="{FF2B5EF4-FFF2-40B4-BE49-F238E27FC236}">
                  <a16:creationId xmlns:a16="http://schemas.microsoft.com/office/drawing/2014/main" id="{80F5E2B4-C031-4905-9FEA-03C1BB5C4AEA}"/>
                </a:ext>
              </a:extLst>
            </p:cNvPr>
            <p:cNvSpPr txBox="1">
              <a:spLocks/>
            </p:cNvSpPr>
            <p:nvPr/>
          </p:nvSpPr>
          <p:spPr>
            <a:xfrm>
              <a:off x="6705600" y="1905000"/>
              <a:ext cx="3657600" cy="533400"/>
            </a:xfrm>
            <a:prstGeom prst="rect">
              <a:avLst/>
            </a:prstGeom>
          </p:spPr>
          <p:txBody>
            <a:bodyPr lIns="274320" rIns="274320" anchor="ctr">
              <a:noAutofit/>
            </a:bodyPr>
            <a:lstStyle/>
            <a:p>
              <a:pPr marL="0" marR="0" lvl="0" indent="0" algn="ctr" defTabSz="914400" rtl="0" eaLnBrk="1" fontAlgn="auto" latinLnBrk="0" hangingPunct="1">
                <a:lnSpc>
                  <a:spcPts val="5600"/>
                </a:lnSpc>
                <a:spcBef>
                  <a:spcPts val="0"/>
                </a:spcBef>
                <a:spcAft>
                  <a:spcPts val="600"/>
                </a:spcAft>
                <a:buClrTx/>
                <a:buSzTx/>
                <a:buFontTx/>
                <a:buNone/>
                <a:tabLst/>
                <a:defRPr/>
              </a:pPr>
              <a:r>
                <a:rPr lang="en-US" sz="2200" kern="1400" spc="25" noProof="0">
                  <a:solidFill>
                    <a:srgbClr val="492303"/>
                  </a:solidFill>
                  <a:latin typeface="Calibri Light" panose="020F0302020204030204" pitchFamily="34" charset="0"/>
                  <a:ea typeface="+mj-ea"/>
                  <a:cs typeface="Calibri Light" panose="020F0302020204030204" pitchFamily="34" charset="0"/>
                </a:rPr>
                <a:t>What they’ll remember</a:t>
              </a:r>
              <a:endParaRPr kumimoji="0" lang="en-US" sz="2200" i="0" u="none" strike="noStrike" kern="1200" cap="none" spc="0" normalizeH="0" baseline="0" noProof="0">
                <a:ln>
                  <a:noFill/>
                </a:ln>
                <a:solidFill>
                  <a:srgbClr val="492303"/>
                </a:solidFill>
                <a:effectLst/>
                <a:uLnTx/>
                <a:uFillTx/>
                <a:latin typeface="Calibri Light" panose="020F0302020204030204" pitchFamily="34" charset="0"/>
                <a:ea typeface="+mj-ea"/>
                <a:cs typeface="Calibri Light" panose="020F0302020204030204" pitchFamily="34" charset="0"/>
              </a:endParaRPr>
            </a:p>
          </p:txBody>
        </p:sp>
        <p:sp>
          <p:nvSpPr>
            <p:cNvPr id="9" name="Rectangle 8">
              <a:extLst>
                <a:ext uri="{FF2B5EF4-FFF2-40B4-BE49-F238E27FC236}">
                  <a16:creationId xmlns:a16="http://schemas.microsoft.com/office/drawing/2014/main" id="{8219189B-1F8D-4D4C-B577-5E27730B62AF}"/>
                </a:ext>
              </a:extLst>
            </p:cNvPr>
            <p:cNvSpPr>
              <a:spLocks noChangeAspect="1"/>
            </p:cNvSpPr>
            <p:nvPr/>
          </p:nvSpPr>
          <p:spPr>
            <a:xfrm>
              <a:off x="6705600" y="1600200"/>
              <a:ext cx="3657600" cy="3657600"/>
            </a:xfrm>
            <a:prstGeom prst="rect">
              <a:avLst/>
            </a:prstGeom>
            <a:noFill/>
            <a:ln>
              <a:solidFill>
                <a:srgbClr val="492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0" name="Rectangle 9">
              <a:extLst>
                <a:ext uri="{FF2B5EF4-FFF2-40B4-BE49-F238E27FC236}">
                  <a16:creationId xmlns:a16="http://schemas.microsoft.com/office/drawing/2014/main" id="{36BD785E-5AB5-4B61-B8F5-D4F4A0A83681}"/>
                </a:ext>
              </a:extLst>
            </p:cNvPr>
            <p:cNvSpPr>
              <a:spLocks noChangeAspect="1"/>
            </p:cNvSpPr>
            <p:nvPr/>
          </p:nvSpPr>
          <p:spPr>
            <a:xfrm>
              <a:off x="7162800" y="2057400"/>
              <a:ext cx="2743200" cy="2743200"/>
            </a:xfrm>
            <a:prstGeom prst="rect">
              <a:avLst/>
            </a:prstGeom>
            <a:noFill/>
            <a:ln>
              <a:solidFill>
                <a:srgbClr val="492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0DBBD4DD-4F48-4617-AF6C-1D92B2B1CEAF}"/>
                </a:ext>
              </a:extLst>
            </p:cNvPr>
            <p:cNvSpPr>
              <a:spLocks noChangeAspect="1"/>
            </p:cNvSpPr>
            <p:nvPr/>
          </p:nvSpPr>
          <p:spPr>
            <a:xfrm>
              <a:off x="7620000" y="2514600"/>
              <a:ext cx="1828800" cy="1828800"/>
            </a:xfrm>
            <a:prstGeom prst="rect">
              <a:avLst/>
            </a:prstGeom>
            <a:noFill/>
            <a:ln>
              <a:solidFill>
                <a:srgbClr val="492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cs typeface="Calibri Light" panose="020F0302020204030204" pitchFamily="34" charset="0"/>
              </a:endParaRPr>
            </a:p>
          </p:txBody>
        </p:sp>
        <p:sp>
          <p:nvSpPr>
            <p:cNvPr id="12" name="Title 1">
              <a:extLst>
                <a:ext uri="{FF2B5EF4-FFF2-40B4-BE49-F238E27FC236}">
                  <a16:creationId xmlns:a16="http://schemas.microsoft.com/office/drawing/2014/main" id="{86334098-2DB9-4220-95DC-2D3F3B7F561D}"/>
                </a:ext>
              </a:extLst>
            </p:cNvPr>
            <p:cNvSpPr txBox="1">
              <a:spLocks/>
            </p:cNvSpPr>
            <p:nvPr/>
          </p:nvSpPr>
          <p:spPr>
            <a:xfrm>
              <a:off x="6705600" y="1447800"/>
              <a:ext cx="3657600" cy="533400"/>
            </a:xfrm>
            <a:prstGeom prst="rect">
              <a:avLst/>
            </a:prstGeom>
          </p:spPr>
          <p:txBody>
            <a:bodyPr lIns="274320" rIns="274320" anchor="ctr">
              <a:noAutofit/>
            </a:bodyPr>
            <a:lstStyle/>
            <a:p>
              <a:pPr marL="0" marR="0" lvl="0" indent="0" algn="ctr" defTabSz="914400" rtl="0" eaLnBrk="1" fontAlgn="auto" latinLnBrk="0" hangingPunct="1">
                <a:lnSpc>
                  <a:spcPts val="5600"/>
                </a:lnSpc>
                <a:spcBef>
                  <a:spcPts val="0"/>
                </a:spcBef>
                <a:spcAft>
                  <a:spcPts val="600"/>
                </a:spcAft>
                <a:buClrTx/>
                <a:buSzTx/>
                <a:buFontTx/>
                <a:buNone/>
                <a:tabLst/>
                <a:defRPr/>
              </a:pPr>
              <a:r>
                <a:rPr lang="en-US" sz="2200" kern="1400" spc="25" noProof="0">
                  <a:solidFill>
                    <a:srgbClr val="492303"/>
                  </a:solidFill>
                  <a:latin typeface="Calibri Light" panose="020F0302020204030204" pitchFamily="34" charset="0"/>
                  <a:ea typeface="+mj-ea"/>
                  <a:cs typeface="Calibri Light" panose="020F0302020204030204" pitchFamily="34" charset="0"/>
                </a:rPr>
                <a:t>What there’s time to cover</a:t>
              </a:r>
              <a:endParaRPr kumimoji="0" lang="en-US" sz="2200" i="0" u="none" strike="noStrike" kern="1200" cap="none" spc="0" normalizeH="0" baseline="0" noProof="0">
                <a:ln>
                  <a:noFill/>
                </a:ln>
                <a:solidFill>
                  <a:srgbClr val="492303"/>
                </a:solidFill>
                <a:effectLst/>
                <a:uLnTx/>
                <a:uFillTx/>
                <a:latin typeface="Calibri Light" panose="020F0302020204030204" pitchFamily="34" charset="0"/>
                <a:ea typeface="+mj-ea"/>
                <a:cs typeface="Calibri Light" panose="020F0302020204030204" pitchFamily="34" charset="0"/>
              </a:endParaRPr>
            </a:p>
          </p:txBody>
        </p:sp>
        <p:sp>
          <p:nvSpPr>
            <p:cNvPr id="13" name="Title 1">
              <a:extLst>
                <a:ext uri="{FF2B5EF4-FFF2-40B4-BE49-F238E27FC236}">
                  <a16:creationId xmlns:a16="http://schemas.microsoft.com/office/drawing/2014/main" id="{9565EBF8-4AAE-4853-B3D1-E76CCF2994C1}"/>
                </a:ext>
              </a:extLst>
            </p:cNvPr>
            <p:cNvSpPr txBox="1">
              <a:spLocks/>
            </p:cNvSpPr>
            <p:nvPr/>
          </p:nvSpPr>
          <p:spPr>
            <a:xfrm>
              <a:off x="6210300" y="1003579"/>
              <a:ext cx="4572000" cy="396874"/>
            </a:xfrm>
            <a:prstGeom prst="rect">
              <a:avLst/>
            </a:prstGeom>
          </p:spPr>
          <p:txBody>
            <a:bodyPr lIns="274320" rIns="274320" anchor="ctr">
              <a:noAutofit/>
            </a:bodyPr>
            <a:lstStyle/>
            <a:p>
              <a:pPr marL="0" marR="0" lvl="0" indent="0" algn="ctr" defTabSz="914400" rtl="0" eaLnBrk="1" fontAlgn="auto" latinLnBrk="0" hangingPunct="1">
                <a:lnSpc>
                  <a:spcPts val="5600"/>
                </a:lnSpc>
                <a:spcBef>
                  <a:spcPts val="0"/>
                </a:spcBef>
                <a:spcAft>
                  <a:spcPts val="600"/>
                </a:spcAft>
                <a:buClrTx/>
                <a:buSzTx/>
                <a:buFontTx/>
                <a:buNone/>
                <a:tabLst/>
                <a:defRPr/>
              </a:pPr>
              <a:r>
                <a:rPr lang="en-US" sz="2200" kern="1400" spc="25" noProof="0">
                  <a:solidFill>
                    <a:srgbClr val="492303"/>
                  </a:solidFill>
                  <a:latin typeface="Calibri Light" panose="020F0302020204030204" pitchFamily="34" charset="0"/>
                  <a:ea typeface="+mj-ea"/>
                  <a:cs typeface="Calibri Light" panose="020F0302020204030204" pitchFamily="34" charset="0"/>
                </a:rPr>
                <a:t>What are</a:t>
              </a:r>
              <a:r>
                <a:rPr lang="en-US" sz="2200" kern="1400" spc="25">
                  <a:solidFill>
                    <a:srgbClr val="492303"/>
                  </a:solidFill>
                  <a:latin typeface="Calibri Light" panose="020F0302020204030204" pitchFamily="34" charset="0"/>
                  <a:ea typeface="+mj-ea"/>
                  <a:cs typeface="Calibri Light" panose="020F0302020204030204" pitchFamily="34" charset="0"/>
                </a:rPr>
                <a:t> additional resources</a:t>
              </a:r>
              <a:endParaRPr kumimoji="0" lang="en-US" sz="2200" i="0" u="none" strike="noStrike" kern="1200" cap="none" spc="0" normalizeH="0" baseline="0" noProof="0">
                <a:ln>
                  <a:noFill/>
                </a:ln>
                <a:solidFill>
                  <a:srgbClr val="492303"/>
                </a:solidFill>
                <a:effectLst/>
                <a:uLnTx/>
                <a:uFillTx/>
                <a:latin typeface="Calibri Light" panose="020F0302020204030204" pitchFamily="34" charset="0"/>
                <a:ea typeface="+mj-ea"/>
                <a:cs typeface="Calibri Light" panose="020F0302020204030204" pitchFamily="34" charset="0"/>
              </a:endParaRPr>
            </a:p>
          </p:txBody>
        </p:sp>
        <p:sp>
          <p:nvSpPr>
            <p:cNvPr id="15" name="Title 1">
              <a:extLst>
                <a:ext uri="{FF2B5EF4-FFF2-40B4-BE49-F238E27FC236}">
                  <a16:creationId xmlns:a16="http://schemas.microsoft.com/office/drawing/2014/main" id="{AD4988EE-AE8A-4DC4-B8AA-7AEA53829C1D}"/>
                </a:ext>
              </a:extLst>
            </p:cNvPr>
            <p:cNvSpPr txBox="1">
              <a:spLocks/>
            </p:cNvSpPr>
            <p:nvPr/>
          </p:nvSpPr>
          <p:spPr>
            <a:xfrm>
              <a:off x="5791200" y="6248400"/>
              <a:ext cx="5562600" cy="429492"/>
            </a:xfrm>
            <a:prstGeom prst="rect">
              <a:avLst/>
            </a:prstGeom>
          </p:spPr>
          <p:txBody>
            <a:bodyPr lIns="274320" rIns="274320" anchor="ctr">
              <a:noAutofit/>
            </a:bodyPr>
            <a:lstStyle/>
            <a:p>
              <a:pPr lvl="0">
                <a:lnSpc>
                  <a:spcPts val="1800"/>
                </a:lnSpc>
                <a:spcAft>
                  <a:spcPts val="600"/>
                </a:spcAft>
                <a:defRPr/>
              </a:pPr>
              <a:r>
                <a:rPr lang="en-US" sz="1600" kern="1400" spc="25">
                  <a:solidFill>
                    <a:srgbClr val="492303"/>
                  </a:solidFill>
                  <a:latin typeface="Calibri Light" panose="020F0302020204030204" pitchFamily="34" charset="0"/>
                  <a:ea typeface="+mj-ea"/>
                  <a:cs typeface="Calibri Light" panose="020F0302020204030204" pitchFamily="34" charset="0"/>
                </a:rPr>
                <a:t>Adapted from Bozarth, J. (2008). From Analysis to Evaluation: Tools, Tips, and Techniques for Trainers </a:t>
              </a:r>
              <a:endParaRPr kumimoji="0" lang="en-US" sz="1600" i="0" u="none" strike="noStrike" kern="1200" cap="none" spc="0" normalizeH="0" baseline="0" noProof="0">
                <a:ln>
                  <a:noFill/>
                </a:ln>
                <a:solidFill>
                  <a:srgbClr val="492303"/>
                </a:solidFill>
                <a:effectLst/>
                <a:uLnTx/>
                <a:uFillTx/>
                <a:latin typeface="Calibri Light" panose="020F0302020204030204" pitchFamily="34" charset="0"/>
                <a:ea typeface="+mj-ea"/>
                <a:cs typeface="Calibri Light" panose="020F0302020204030204" pitchFamily="34" charset="0"/>
              </a:endParaRPr>
            </a:p>
          </p:txBody>
        </p:sp>
        <p:sp>
          <p:nvSpPr>
            <p:cNvPr id="16" name="Title 1">
              <a:extLst>
                <a:ext uri="{FF2B5EF4-FFF2-40B4-BE49-F238E27FC236}">
                  <a16:creationId xmlns:a16="http://schemas.microsoft.com/office/drawing/2014/main" id="{8F07D73F-425B-411F-9DBC-337F0FA41BD5}"/>
                </a:ext>
              </a:extLst>
            </p:cNvPr>
            <p:cNvSpPr txBox="1">
              <a:spLocks/>
            </p:cNvSpPr>
            <p:nvPr/>
          </p:nvSpPr>
          <p:spPr>
            <a:xfrm>
              <a:off x="6286500" y="516216"/>
              <a:ext cx="4572000" cy="533400"/>
            </a:xfrm>
            <a:prstGeom prst="rect">
              <a:avLst/>
            </a:prstGeom>
          </p:spPr>
          <p:txBody>
            <a:bodyPr lIns="274320" rIns="274320" anchor="ctr">
              <a:noAutofit/>
            </a:bodyPr>
            <a:lstStyle/>
            <a:p>
              <a:pPr marL="0" marR="0" lvl="0" indent="0" algn="ctr" defTabSz="914400" rtl="0" eaLnBrk="1" fontAlgn="auto" latinLnBrk="0" hangingPunct="1">
                <a:lnSpc>
                  <a:spcPts val="5600"/>
                </a:lnSpc>
                <a:spcBef>
                  <a:spcPts val="0"/>
                </a:spcBef>
                <a:spcAft>
                  <a:spcPts val="600"/>
                </a:spcAft>
                <a:buClrTx/>
                <a:buSzTx/>
                <a:buFontTx/>
                <a:buNone/>
                <a:tabLst/>
                <a:defRPr/>
              </a:pPr>
              <a:r>
                <a:rPr lang="en-US" sz="2200" kern="1400" spc="25" noProof="0">
                  <a:solidFill>
                    <a:srgbClr val="492303"/>
                  </a:solidFill>
                  <a:latin typeface="Calibri Light" panose="020F0302020204030204" pitchFamily="34" charset="0"/>
                  <a:ea typeface="+mj-ea"/>
                  <a:cs typeface="Calibri Light" panose="020F0302020204030204" pitchFamily="34" charset="0"/>
                </a:rPr>
                <a:t>What the topic landscape covers</a:t>
              </a:r>
              <a:endParaRPr kumimoji="0" lang="en-US" sz="2200" i="0" u="none" strike="noStrike" kern="1200" cap="none" spc="0" normalizeH="0" baseline="0" noProof="0">
                <a:ln>
                  <a:noFill/>
                </a:ln>
                <a:solidFill>
                  <a:srgbClr val="492303"/>
                </a:solidFill>
                <a:effectLst/>
                <a:uLnTx/>
                <a:uFillTx/>
                <a:latin typeface="Calibri Light" panose="020F0302020204030204" pitchFamily="34" charset="0"/>
                <a:ea typeface="+mj-ea"/>
                <a:cs typeface="Calibri Light" panose="020F0302020204030204" pitchFamily="34" charset="0"/>
              </a:endParaRPr>
            </a:p>
          </p:txBody>
        </p:sp>
      </p:grpSp>
      <p:sp>
        <p:nvSpPr>
          <p:cNvPr id="14" name="Rectangular Callout 15">
            <a:extLst>
              <a:ext uri="{FF2B5EF4-FFF2-40B4-BE49-F238E27FC236}">
                <a16:creationId xmlns:a16="http://schemas.microsoft.com/office/drawing/2014/main" id="{26E773A2-1755-4AE3-A86E-17E07DE45DC1}"/>
              </a:ext>
            </a:extLst>
          </p:cNvPr>
          <p:cNvSpPr/>
          <p:nvPr/>
        </p:nvSpPr>
        <p:spPr>
          <a:xfrm>
            <a:off x="3470564" y="3701182"/>
            <a:ext cx="1828800" cy="1600200"/>
          </a:xfrm>
          <a:prstGeom prst="wedgeRectCallout">
            <a:avLst>
              <a:gd name="adj1" fmla="val 153189"/>
              <a:gd name="adj2" fmla="val -82810"/>
            </a:avLst>
          </a:prstGeom>
          <a:solidFill>
            <a:srgbClr val="ACAC0F"/>
          </a:solidFill>
          <a:ln>
            <a:solidFill>
              <a:srgbClr val="565B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Calibri Light" panose="020F0302020204030204" pitchFamily="34" charset="0"/>
                <a:cs typeface="Calibri Light" panose="020F0302020204030204" pitchFamily="34" charset="0"/>
              </a:rPr>
              <a:t>DESIGN STARTS HERE</a:t>
            </a:r>
          </a:p>
        </p:txBody>
      </p:sp>
    </p:spTree>
    <p:extLst>
      <p:ext uri="{BB962C8B-B14F-4D97-AF65-F5344CB8AC3E}">
        <p14:creationId xmlns:p14="http://schemas.microsoft.com/office/powerpoint/2010/main" val="704027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Manual Input 9">
            <a:extLst>
              <a:ext uri="{FF2B5EF4-FFF2-40B4-BE49-F238E27FC236}">
                <a16:creationId xmlns:a16="http://schemas.microsoft.com/office/drawing/2014/main" id="{3583BC70-001D-4D5E-BBFA-D0D90D74D98A}"/>
              </a:ext>
            </a:extLst>
          </p:cNvPr>
          <p:cNvSpPr/>
          <p:nvPr/>
        </p:nvSpPr>
        <p:spPr>
          <a:xfrm>
            <a:off x="4862945" y="3848286"/>
            <a:ext cx="6490855" cy="2700009"/>
          </a:xfrm>
          <a:prstGeom prst="flowChartManualInput">
            <a:avLst/>
          </a:prstGeom>
          <a:solidFill>
            <a:srgbClr val="ACA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mj-lt"/>
              </a:rPr>
              <a:t>Z</a:t>
            </a:r>
            <a:r>
              <a:rPr lang="en-US" sz="6000">
                <a:latin typeface="+mj-lt"/>
              </a:rPr>
              <a:t>O</a:t>
            </a:r>
            <a:r>
              <a:rPr lang="en-US" sz="8800">
                <a:latin typeface="+mj-lt"/>
              </a:rPr>
              <a:t>O</a:t>
            </a:r>
            <a:r>
              <a:rPr lang="en-US" sz="11500">
                <a:latin typeface="+mj-lt"/>
              </a:rPr>
              <a:t>M</a:t>
            </a:r>
            <a:r>
              <a:rPr lang="en-US" sz="4400">
                <a:latin typeface="+mj-lt"/>
              </a:rPr>
              <a:t> </a:t>
            </a:r>
            <a:r>
              <a:rPr lang="en-US" sz="8000">
                <a:latin typeface="+mj-lt"/>
              </a:rPr>
              <a:t>i</a:t>
            </a:r>
            <a:r>
              <a:rPr lang="en-US" sz="6600">
                <a:latin typeface="+mj-lt"/>
              </a:rPr>
              <a:t>n</a:t>
            </a:r>
            <a:r>
              <a:rPr lang="en-US" sz="4400">
                <a:latin typeface="+mj-lt"/>
              </a:rPr>
              <a:t> on it</a:t>
            </a:r>
          </a:p>
        </p:txBody>
      </p:sp>
      <p:sp>
        <p:nvSpPr>
          <p:cNvPr id="2" name="Title 1">
            <a:extLst>
              <a:ext uri="{FF2B5EF4-FFF2-40B4-BE49-F238E27FC236}">
                <a16:creationId xmlns:a16="http://schemas.microsoft.com/office/drawing/2014/main" id="{CC51B096-0928-439D-B88D-9933489DD3BB}"/>
              </a:ext>
            </a:extLst>
          </p:cNvPr>
          <p:cNvSpPr>
            <a:spLocks noGrp="1"/>
          </p:cNvSpPr>
          <p:nvPr>
            <p:ph type="title"/>
          </p:nvPr>
        </p:nvSpPr>
        <p:spPr/>
        <p:txBody>
          <a:bodyPr/>
          <a:lstStyle/>
          <a:p>
            <a:r>
              <a:rPr lang="en-US"/>
              <a:t>Simple clarity</a:t>
            </a:r>
          </a:p>
        </p:txBody>
      </p:sp>
      <p:sp>
        <p:nvSpPr>
          <p:cNvPr id="3" name="Content Placeholder 2">
            <a:extLst>
              <a:ext uri="{FF2B5EF4-FFF2-40B4-BE49-F238E27FC236}">
                <a16:creationId xmlns:a16="http://schemas.microsoft.com/office/drawing/2014/main" id="{E4DB3816-083D-4357-8D8B-D894DD382D44}"/>
              </a:ext>
            </a:extLst>
          </p:cNvPr>
          <p:cNvSpPr>
            <a:spLocks noGrp="1"/>
          </p:cNvSpPr>
          <p:nvPr>
            <p:ph idx="1"/>
          </p:nvPr>
        </p:nvSpPr>
        <p:spPr>
          <a:xfrm>
            <a:off x="928265" y="1478779"/>
            <a:ext cx="3449772" cy="5069515"/>
          </a:xfrm>
          <a:solidFill>
            <a:srgbClr val="F4BB68"/>
          </a:solidFill>
        </p:spPr>
        <p:txBody>
          <a:bodyPr>
            <a:normAutofit/>
          </a:bodyPr>
          <a:lstStyle/>
          <a:p>
            <a:pPr marL="0" indent="0">
              <a:buNone/>
            </a:pPr>
            <a:r>
              <a:rPr lang="en-US" sz="4000"/>
              <a:t>Organize it</a:t>
            </a:r>
          </a:p>
          <a:p>
            <a:pPr marL="0" indent="0">
              <a:lnSpc>
                <a:spcPct val="150000"/>
              </a:lnSpc>
              <a:spcBef>
                <a:spcPts val="0"/>
              </a:spcBef>
              <a:buNone/>
            </a:pPr>
            <a:r>
              <a:rPr lang="en-US" sz="4000"/>
              <a:t>	</a:t>
            </a:r>
            <a:r>
              <a:rPr lang="en-US" sz="3600"/>
              <a:t>first</a:t>
            </a:r>
          </a:p>
          <a:p>
            <a:pPr marL="0" indent="0">
              <a:lnSpc>
                <a:spcPct val="150000"/>
              </a:lnSpc>
              <a:spcBef>
                <a:spcPts val="0"/>
              </a:spcBef>
              <a:buNone/>
            </a:pPr>
            <a:r>
              <a:rPr lang="en-US" sz="3600"/>
              <a:t>	then this</a:t>
            </a:r>
          </a:p>
          <a:p>
            <a:pPr marL="0" indent="0">
              <a:lnSpc>
                <a:spcPct val="150000"/>
              </a:lnSpc>
              <a:spcBef>
                <a:spcPts val="0"/>
              </a:spcBef>
              <a:buNone/>
            </a:pPr>
            <a:r>
              <a:rPr lang="en-US" sz="3600"/>
              <a:t>	and next</a:t>
            </a:r>
          </a:p>
          <a:p>
            <a:pPr marL="0" indent="0">
              <a:lnSpc>
                <a:spcPct val="150000"/>
              </a:lnSpc>
              <a:spcBef>
                <a:spcPts val="0"/>
              </a:spcBef>
              <a:buNone/>
            </a:pPr>
            <a:r>
              <a:rPr lang="en-US" sz="3600"/>
              <a:t>	…finally</a:t>
            </a:r>
            <a:endParaRPr lang="en-US" sz="4000"/>
          </a:p>
        </p:txBody>
      </p:sp>
      <p:sp>
        <p:nvSpPr>
          <p:cNvPr id="6" name="Oval 5">
            <a:extLst>
              <a:ext uri="{FF2B5EF4-FFF2-40B4-BE49-F238E27FC236}">
                <a16:creationId xmlns:a16="http://schemas.microsoft.com/office/drawing/2014/main" id="{F123F92D-B73C-4B9E-B3CB-69ADAEC039A6}"/>
              </a:ext>
            </a:extLst>
          </p:cNvPr>
          <p:cNvSpPr>
            <a:spLocks noChangeAspect="1"/>
          </p:cNvSpPr>
          <p:nvPr/>
        </p:nvSpPr>
        <p:spPr>
          <a:xfrm>
            <a:off x="1308973" y="2309810"/>
            <a:ext cx="548640" cy="548640"/>
          </a:xfrm>
          <a:prstGeom prst="ellipse">
            <a:avLst/>
          </a:prstGeom>
          <a:solidFill>
            <a:srgbClr val="F27022"/>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1</a:t>
            </a:r>
          </a:p>
        </p:txBody>
      </p:sp>
      <p:sp>
        <p:nvSpPr>
          <p:cNvPr id="7" name="Oval 6">
            <a:extLst>
              <a:ext uri="{FF2B5EF4-FFF2-40B4-BE49-F238E27FC236}">
                <a16:creationId xmlns:a16="http://schemas.microsoft.com/office/drawing/2014/main" id="{F6BE14F0-4A9D-4802-8A7A-B9E0C0E768F1}"/>
              </a:ext>
            </a:extLst>
          </p:cNvPr>
          <p:cNvSpPr>
            <a:spLocks noChangeAspect="1"/>
          </p:cNvSpPr>
          <p:nvPr/>
        </p:nvSpPr>
        <p:spPr>
          <a:xfrm>
            <a:off x="1308973" y="3142172"/>
            <a:ext cx="548640" cy="548640"/>
          </a:xfrm>
          <a:prstGeom prst="ellipse">
            <a:avLst/>
          </a:prstGeom>
          <a:solidFill>
            <a:srgbClr val="F27022"/>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2</a:t>
            </a:r>
          </a:p>
        </p:txBody>
      </p:sp>
      <p:sp>
        <p:nvSpPr>
          <p:cNvPr id="8" name="Oval 7">
            <a:extLst>
              <a:ext uri="{FF2B5EF4-FFF2-40B4-BE49-F238E27FC236}">
                <a16:creationId xmlns:a16="http://schemas.microsoft.com/office/drawing/2014/main" id="{2853EEA7-6710-4574-8060-60CDA82BC2C7}"/>
              </a:ext>
            </a:extLst>
          </p:cNvPr>
          <p:cNvSpPr>
            <a:spLocks noChangeAspect="1"/>
          </p:cNvSpPr>
          <p:nvPr/>
        </p:nvSpPr>
        <p:spPr>
          <a:xfrm>
            <a:off x="1308973" y="3974534"/>
            <a:ext cx="548640" cy="548640"/>
          </a:xfrm>
          <a:prstGeom prst="ellipse">
            <a:avLst/>
          </a:prstGeom>
          <a:solidFill>
            <a:srgbClr val="F27022"/>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3</a:t>
            </a:r>
          </a:p>
        </p:txBody>
      </p:sp>
      <p:sp>
        <p:nvSpPr>
          <p:cNvPr id="9" name="Oval 8">
            <a:extLst>
              <a:ext uri="{FF2B5EF4-FFF2-40B4-BE49-F238E27FC236}">
                <a16:creationId xmlns:a16="http://schemas.microsoft.com/office/drawing/2014/main" id="{A543C716-4FED-4639-96C9-8FD42D0E6928}"/>
              </a:ext>
            </a:extLst>
          </p:cNvPr>
          <p:cNvSpPr>
            <a:spLocks noChangeAspect="1"/>
          </p:cNvSpPr>
          <p:nvPr/>
        </p:nvSpPr>
        <p:spPr>
          <a:xfrm>
            <a:off x="1308973" y="4806897"/>
            <a:ext cx="548640" cy="548640"/>
          </a:xfrm>
          <a:prstGeom prst="ellipse">
            <a:avLst/>
          </a:prstGeom>
          <a:solidFill>
            <a:srgbClr val="F27022"/>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4</a:t>
            </a:r>
          </a:p>
        </p:txBody>
      </p:sp>
      <p:sp>
        <p:nvSpPr>
          <p:cNvPr id="11" name="Oval 10">
            <a:extLst>
              <a:ext uri="{FF2B5EF4-FFF2-40B4-BE49-F238E27FC236}">
                <a16:creationId xmlns:a16="http://schemas.microsoft.com/office/drawing/2014/main" id="{E88D04D7-0772-4DBC-B271-B30B40B964C7}"/>
              </a:ext>
            </a:extLst>
          </p:cNvPr>
          <p:cNvSpPr>
            <a:spLocks noChangeAspect="1"/>
          </p:cNvSpPr>
          <p:nvPr/>
        </p:nvSpPr>
        <p:spPr>
          <a:xfrm rot="516271">
            <a:off x="5550118" y="1364932"/>
            <a:ext cx="3291840" cy="3291840"/>
          </a:xfrm>
          <a:prstGeom prst="ellipse">
            <a:avLst/>
          </a:prstGeom>
          <a:solidFill>
            <a:srgbClr val="F270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mj-lt"/>
              </a:rPr>
              <a:t>Make it </a:t>
            </a:r>
            <a:r>
              <a:rPr lang="en-US" sz="3600">
                <a:latin typeface="Arial Black" panose="020B0A04020102020204" pitchFamily="34" charset="0"/>
              </a:rPr>
              <a:t>BOLD</a:t>
            </a:r>
          </a:p>
          <a:p>
            <a:pPr algn="ctr"/>
            <a:r>
              <a:rPr lang="en-US" sz="3600">
                <a:latin typeface="+mj-lt"/>
              </a:rPr>
              <a:t>or </a:t>
            </a:r>
          </a:p>
          <a:p>
            <a:pPr algn="ctr"/>
            <a:r>
              <a:rPr lang="en-US" sz="3600" u="sng">
                <a:latin typeface="+mj-lt"/>
              </a:rPr>
              <a:t>Underlined</a:t>
            </a:r>
          </a:p>
        </p:txBody>
      </p:sp>
      <p:sp>
        <p:nvSpPr>
          <p:cNvPr id="12" name="Arrow: Left 11">
            <a:extLst>
              <a:ext uri="{FF2B5EF4-FFF2-40B4-BE49-F238E27FC236}">
                <a16:creationId xmlns:a16="http://schemas.microsoft.com/office/drawing/2014/main" id="{5857D941-64B4-443A-9808-2E9468C9D05B}"/>
              </a:ext>
            </a:extLst>
          </p:cNvPr>
          <p:cNvSpPr/>
          <p:nvPr/>
        </p:nvSpPr>
        <p:spPr>
          <a:xfrm rot="20410877">
            <a:off x="8681823" y="1534491"/>
            <a:ext cx="1856509" cy="914400"/>
          </a:xfrm>
          <a:prstGeom prst="leftArrow">
            <a:avLst/>
          </a:prstGeom>
          <a:solidFill>
            <a:srgbClr val="F0A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mj-lt"/>
              </a:rPr>
              <a:t>Point</a:t>
            </a:r>
          </a:p>
        </p:txBody>
      </p:sp>
      <p:sp>
        <p:nvSpPr>
          <p:cNvPr id="13" name="Arrow: Left 12">
            <a:extLst>
              <a:ext uri="{FF2B5EF4-FFF2-40B4-BE49-F238E27FC236}">
                <a16:creationId xmlns:a16="http://schemas.microsoft.com/office/drawing/2014/main" id="{FFF362CD-E844-4728-A01F-804229EEF638}"/>
              </a:ext>
            </a:extLst>
          </p:cNvPr>
          <p:cNvSpPr/>
          <p:nvPr/>
        </p:nvSpPr>
        <p:spPr>
          <a:xfrm rot="425189">
            <a:off x="8892361" y="2771549"/>
            <a:ext cx="1856509" cy="914400"/>
          </a:xfrm>
          <a:prstGeom prst="leftArrow">
            <a:avLst/>
          </a:prstGeom>
          <a:solidFill>
            <a:srgbClr val="F0A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mj-lt"/>
              </a:rPr>
              <a:t>at it</a:t>
            </a:r>
          </a:p>
        </p:txBody>
      </p:sp>
    </p:spTree>
    <p:extLst>
      <p:ext uri="{BB962C8B-B14F-4D97-AF65-F5344CB8AC3E}">
        <p14:creationId xmlns:p14="http://schemas.microsoft.com/office/powerpoint/2010/main" val="8561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B999-A510-41CD-9D38-E89AAE5DE023}"/>
              </a:ext>
            </a:extLst>
          </p:cNvPr>
          <p:cNvSpPr>
            <a:spLocks noGrp="1"/>
          </p:cNvSpPr>
          <p:nvPr>
            <p:ph type="title"/>
          </p:nvPr>
        </p:nvSpPr>
        <p:spPr>
          <a:xfrm>
            <a:off x="207818" y="387350"/>
            <a:ext cx="2035913" cy="2702214"/>
          </a:xfrm>
        </p:spPr>
        <p:txBody>
          <a:bodyPr>
            <a:noAutofit/>
          </a:bodyPr>
          <a:lstStyle/>
          <a:p>
            <a:pPr algn="r"/>
            <a:r>
              <a:rPr lang="en-US" b="1">
                <a:solidFill>
                  <a:schemeClr val="bg1"/>
                </a:solidFill>
              </a:rPr>
              <a:t>Chunk </a:t>
            </a:r>
            <a:br>
              <a:rPr lang="en-US" b="1">
                <a:solidFill>
                  <a:schemeClr val="bg1"/>
                </a:solidFill>
              </a:rPr>
            </a:br>
            <a:r>
              <a:rPr lang="en-US" b="1">
                <a:solidFill>
                  <a:schemeClr val="bg1"/>
                </a:solidFill>
              </a:rPr>
              <a:t>the </a:t>
            </a:r>
            <a:br>
              <a:rPr lang="en-US" b="1">
                <a:solidFill>
                  <a:schemeClr val="bg1"/>
                </a:solidFill>
              </a:rPr>
            </a:br>
            <a:r>
              <a:rPr lang="en-US" b="1">
                <a:solidFill>
                  <a:schemeClr val="bg1"/>
                </a:solidFill>
              </a:rPr>
              <a:t>content</a:t>
            </a:r>
          </a:p>
        </p:txBody>
      </p:sp>
      <p:sp>
        <p:nvSpPr>
          <p:cNvPr id="6" name="Content Placeholder 5">
            <a:extLst>
              <a:ext uri="{FF2B5EF4-FFF2-40B4-BE49-F238E27FC236}">
                <a16:creationId xmlns:a16="http://schemas.microsoft.com/office/drawing/2014/main" id="{535B76E0-2A83-4CF1-80EB-CA295AC61361}"/>
              </a:ext>
            </a:extLst>
          </p:cNvPr>
          <p:cNvSpPr>
            <a:spLocks noGrp="1"/>
          </p:cNvSpPr>
          <p:nvPr>
            <p:ph idx="1"/>
          </p:nvPr>
        </p:nvSpPr>
        <p:spPr>
          <a:xfrm>
            <a:off x="8769928" y="1033783"/>
            <a:ext cx="2867890" cy="4369486"/>
          </a:xfrm>
        </p:spPr>
        <p:txBody>
          <a:bodyPr>
            <a:normAutofit/>
          </a:bodyPr>
          <a:lstStyle/>
          <a:p>
            <a:r>
              <a:rPr lang="en-US" sz="3200"/>
              <a:t>Click on a planet</a:t>
            </a:r>
            <a:br>
              <a:rPr lang="en-US" sz="3200"/>
            </a:br>
            <a:br>
              <a:rPr lang="en-US" sz="3200"/>
            </a:br>
            <a:br>
              <a:rPr lang="en-US" sz="3200"/>
            </a:br>
            <a:br>
              <a:rPr lang="en-US" sz="3200"/>
            </a:br>
            <a:endParaRPr lang="en-US" sz="3200"/>
          </a:p>
          <a:p>
            <a:r>
              <a:rPr lang="en-US" sz="3200"/>
              <a:t>for one bite-size bit of information</a:t>
            </a:r>
          </a:p>
        </p:txBody>
      </p:sp>
      <p:pic>
        <p:nvPicPr>
          <p:cNvPr id="4" name="Content Placeholder 4" descr="A picture containing ground&#10;&#10;Description automatically generated">
            <a:extLst>
              <a:ext uri="{FF2B5EF4-FFF2-40B4-BE49-F238E27FC236}">
                <a16:creationId xmlns:a16="http://schemas.microsoft.com/office/drawing/2014/main" id="{8D1F3137-23EB-4864-BE62-936B6E0C3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465" y="-2"/>
            <a:ext cx="6126480" cy="3464261"/>
          </a:xfrm>
          <a:prstGeom prst="rect">
            <a:avLst/>
          </a:prstGeom>
        </p:spPr>
      </p:pic>
      <p:pic>
        <p:nvPicPr>
          <p:cNvPr id="5" name="Picture 4" descr="A picture containing ground&#10;&#10;Description automatically generated">
            <a:extLst>
              <a:ext uri="{FF2B5EF4-FFF2-40B4-BE49-F238E27FC236}">
                <a16:creationId xmlns:a16="http://schemas.microsoft.com/office/drawing/2014/main" id="{4195C83D-4BF3-4C5E-BBEF-21D863786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466" y="3463633"/>
            <a:ext cx="6126480" cy="3445246"/>
          </a:xfrm>
          <a:prstGeom prst="rect">
            <a:avLst/>
          </a:prstGeom>
        </p:spPr>
      </p:pic>
      <p:sp>
        <p:nvSpPr>
          <p:cNvPr id="7" name="Arrow: Left 6">
            <a:extLst>
              <a:ext uri="{FF2B5EF4-FFF2-40B4-BE49-F238E27FC236}">
                <a16:creationId xmlns:a16="http://schemas.microsoft.com/office/drawing/2014/main" id="{CFA51879-AD47-431B-95B5-1449F89376AF}"/>
              </a:ext>
            </a:extLst>
          </p:cNvPr>
          <p:cNvSpPr/>
          <p:nvPr/>
        </p:nvSpPr>
        <p:spPr>
          <a:xfrm rot="19756515">
            <a:off x="7691731" y="1254289"/>
            <a:ext cx="1011382" cy="539415"/>
          </a:xfrm>
          <a:prstGeom prst="leftArrow">
            <a:avLst/>
          </a:prstGeom>
          <a:solidFill>
            <a:srgbClr val="F27022"/>
          </a:solidFill>
          <a:ln>
            <a:solidFill>
              <a:srgbClr val="F0A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73E86B1E-C0E8-4023-9BC3-32DAE3614F67}"/>
              </a:ext>
            </a:extLst>
          </p:cNvPr>
          <p:cNvSpPr/>
          <p:nvPr/>
        </p:nvSpPr>
        <p:spPr>
          <a:xfrm rot="19756515">
            <a:off x="7802780" y="4351754"/>
            <a:ext cx="1011382" cy="539415"/>
          </a:xfrm>
          <a:prstGeom prst="leftArrow">
            <a:avLst/>
          </a:prstGeom>
          <a:solidFill>
            <a:srgbClr val="F27022"/>
          </a:solidFill>
          <a:ln>
            <a:solidFill>
              <a:srgbClr val="F0A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0158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A close up of a logo&#10;&#10;Description automatically generated">
            <a:extLst>
              <a:ext uri="{FF2B5EF4-FFF2-40B4-BE49-F238E27FC236}">
                <a16:creationId xmlns:a16="http://schemas.microsoft.com/office/drawing/2014/main" id="{0CC43752-8F33-4A9F-8CB8-C2854D4A967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12192000" cy="6595370"/>
          </a:xfrm>
        </p:spPr>
      </p:pic>
      <p:sp>
        <p:nvSpPr>
          <p:cNvPr id="2" name="Title 1">
            <a:extLst>
              <a:ext uri="{FF2B5EF4-FFF2-40B4-BE49-F238E27FC236}">
                <a16:creationId xmlns:a16="http://schemas.microsoft.com/office/drawing/2014/main" id="{281931A7-1267-4B85-AB84-40A5A4CB4335}"/>
              </a:ext>
            </a:extLst>
          </p:cNvPr>
          <p:cNvSpPr>
            <a:spLocks noGrp="1"/>
          </p:cNvSpPr>
          <p:nvPr>
            <p:ph type="title"/>
          </p:nvPr>
        </p:nvSpPr>
        <p:spPr/>
        <p:txBody>
          <a:bodyPr/>
          <a:lstStyle/>
          <a:p>
            <a:r>
              <a:rPr lang="en-US">
                <a:solidFill>
                  <a:schemeClr val="bg1"/>
                </a:solidFill>
              </a:rPr>
              <a:t>Scaffolding and sequencing</a:t>
            </a:r>
          </a:p>
        </p:txBody>
      </p:sp>
      <p:sp>
        <p:nvSpPr>
          <p:cNvPr id="4" name="TextBox 3">
            <a:extLst>
              <a:ext uri="{FF2B5EF4-FFF2-40B4-BE49-F238E27FC236}">
                <a16:creationId xmlns:a16="http://schemas.microsoft.com/office/drawing/2014/main" id="{9C801883-0552-4A19-B686-EE1E4CCE6FDE}"/>
              </a:ext>
            </a:extLst>
          </p:cNvPr>
          <p:cNvSpPr txBox="1"/>
          <p:nvPr/>
        </p:nvSpPr>
        <p:spPr>
          <a:xfrm>
            <a:off x="5701139" y="6530837"/>
            <a:ext cx="5257800" cy="369332"/>
          </a:xfrm>
          <a:prstGeom prst="rect">
            <a:avLst/>
          </a:prstGeom>
          <a:noFill/>
        </p:spPr>
        <p:txBody>
          <a:bodyPr wrap="square" rtlCol="0">
            <a:spAutoFit/>
          </a:bodyPr>
          <a:lstStyle/>
          <a:p>
            <a:pPr algn="r"/>
            <a:r>
              <a:rPr lang="en-US">
                <a:solidFill>
                  <a:schemeClr val="bg1"/>
                </a:solidFill>
                <a:latin typeface="+mj-lt"/>
              </a:rPr>
              <a:t>Image: Achievement by </a:t>
            </a:r>
            <a:r>
              <a:rPr lang="en-US" err="1">
                <a:solidFill>
                  <a:schemeClr val="bg1"/>
                </a:solidFill>
                <a:latin typeface="+mj-lt"/>
              </a:rPr>
              <a:t>Tumisu</a:t>
            </a:r>
            <a:r>
              <a:rPr lang="en-US">
                <a:solidFill>
                  <a:schemeClr val="bg1"/>
                </a:solidFill>
                <a:latin typeface="+mj-lt"/>
              </a:rPr>
              <a:t> on </a:t>
            </a:r>
            <a:r>
              <a:rPr lang="en-US">
                <a:solidFill>
                  <a:schemeClr val="bg1"/>
                </a:solidFill>
                <a:latin typeface="+mj-lt"/>
                <a:hlinkClick r:id="rId5">
                  <a:extLst>
                    <a:ext uri="{A12FA001-AC4F-418D-AE19-62706E023703}">
                      <ahyp:hlinkClr xmlns:ahyp="http://schemas.microsoft.com/office/drawing/2018/hyperlinkcolor" val="tx"/>
                    </a:ext>
                  </a:extLst>
                </a:hlinkClick>
              </a:rPr>
              <a:t>Pixabay</a:t>
            </a:r>
            <a:endParaRPr lang="en-US">
              <a:solidFill>
                <a:schemeClr val="bg1"/>
              </a:solidFill>
              <a:latin typeface="+mj-lt"/>
            </a:endParaRPr>
          </a:p>
        </p:txBody>
      </p:sp>
    </p:spTree>
    <p:extLst>
      <p:ext uri="{BB962C8B-B14F-4D97-AF65-F5344CB8AC3E}">
        <p14:creationId xmlns:p14="http://schemas.microsoft.com/office/powerpoint/2010/main" val="361995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D1D115-C006-4955-982D-899E2241CAD5}"/>
              </a:ext>
            </a:extLst>
          </p:cNvPr>
          <p:cNvSpPr>
            <a:spLocks noGrp="1"/>
          </p:cNvSpPr>
          <p:nvPr>
            <p:ph type="title"/>
          </p:nvPr>
        </p:nvSpPr>
        <p:spPr/>
        <p:txBody>
          <a:bodyPr/>
          <a:lstStyle/>
          <a:p>
            <a:r>
              <a:rPr lang="en-US">
                <a:sym typeface="Wingdings" panose="05000000000000000000" pitchFamily="2" charset="2"/>
              </a:rPr>
              <a:t> </a:t>
            </a:r>
            <a:r>
              <a:rPr lang="en-US"/>
              <a:t>LUNCH </a:t>
            </a:r>
            <a:r>
              <a:rPr lang="en-US">
                <a:sym typeface="Wingdings" panose="05000000000000000000" pitchFamily="2" charset="2"/>
              </a:rPr>
              <a:t></a:t>
            </a:r>
            <a:endParaRPr lang="en-US"/>
          </a:p>
        </p:txBody>
      </p:sp>
      <p:sp>
        <p:nvSpPr>
          <p:cNvPr id="5" name="Text Placeholder 4">
            <a:extLst>
              <a:ext uri="{FF2B5EF4-FFF2-40B4-BE49-F238E27FC236}">
                <a16:creationId xmlns:a16="http://schemas.microsoft.com/office/drawing/2014/main" id="{BD454884-53C1-4CD5-99EC-5F8602D45A7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78521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3DD409-1FD6-4877-AAF0-DDD8CD6AD840}"/>
              </a:ext>
            </a:extLst>
          </p:cNvPr>
          <p:cNvSpPr>
            <a:spLocks noGrp="1"/>
          </p:cNvSpPr>
          <p:nvPr>
            <p:ph type="title"/>
          </p:nvPr>
        </p:nvSpPr>
        <p:spPr/>
        <p:txBody>
          <a:bodyPr>
            <a:noAutofit/>
          </a:bodyPr>
          <a:lstStyle/>
          <a:p>
            <a:r>
              <a:rPr lang="en-US" sz="4800"/>
              <a:t>Embedding the Instructor </a:t>
            </a:r>
            <a:br>
              <a:rPr lang="en-US" sz="4800"/>
            </a:br>
            <a:r>
              <a:rPr lang="en-US" sz="4800"/>
              <a:t>in Self-Paced Learning</a:t>
            </a:r>
          </a:p>
        </p:txBody>
      </p:sp>
      <p:sp>
        <p:nvSpPr>
          <p:cNvPr id="5" name="Text Placeholder 4">
            <a:extLst>
              <a:ext uri="{FF2B5EF4-FFF2-40B4-BE49-F238E27FC236}">
                <a16:creationId xmlns:a16="http://schemas.microsoft.com/office/drawing/2014/main" id="{9F22A525-5238-4D2E-BE52-827675FE7C79}"/>
              </a:ext>
            </a:extLst>
          </p:cNvPr>
          <p:cNvSpPr>
            <a:spLocks noGrp="1"/>
          </p:cNvSpPr>
          <p:nvPr>
            <p:ph type="body" idx="1"/>
          </p:nvPr>
        </p:nvSpPr>
        <p:spPr>
          <a:xfrm>
            <a:off x="831850" y="4562475"/>
            <a:ext cx="10515600" cy="1527175"/>
          </a:xfrm>
        </p:spPr>
        <p:txBody>
          <a:bodyPr tIns="182880">
            <a:normAutofit/>
          </a:bodyPr>
          <a:lstStyle/>
          <a:p>
            <a:r>
              <a:rPr lang="en-US" sz="3600"/>
              <a:t>Continued…</a:t>
            </a:r>
          </a:p>
        </p:txBody>
      </p:sp>
    </p:spTree>
    <p:extLst>
      <p:ext uri="{BB962C8B-B14F-4D97-AF65-F5344CB8AC3E}">
        <p14:creationId xmlns:p14="http://schemas.microsoft.com/office/powerpoint/2010/main" val="2122702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8E1089-3DDD-4FEE-936F-33F25FF0F200}"/>
              </a:ext>
            </a:extLst>
          </p:cNvPr>
          <p:cNvSpPr>
            <a:spLocks noGrp="1"/>
          </p:cNvSpPr>
          <p:nvPr>
            <p:ph type="title"/>
          </p:nvPr>
        </p:nvSpPr>
        <p:spPr/>
        <p:txBody>
          <a:bodyPr/>
          <a:lstStyle/>
          <a:p>
            <a:r>
              <a:rPr lang="en-US"/>
              <a:t>5-Minute Design</a:t>
            </a:r>
          </a:p>
        </p:txBody>
      </p:sp>
      <p:sp>
        <p:nvSpPr>
          <p:cNvPr id="7" name="Text Placeholder 6">
            <a:extLst>
              <a:ext uri="{FF2B5EF4-FFF2-40B4-BE49-F238E27FC236}">
                <a16:creationId xmlns:a16="http://schemas.microsoft.com/office/drawing/2014/main" id="{14247440-AE9A-437A-B64B-AE875EE190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88134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F04E9B-7F1D-402A-B8FA-2E5D3164EE3C}"/>
              </a:ext>
            </a:extLst>
          </p:cNvPr>
          <p:cNvSpPr>
            <a:spLocks noGrp="1"/>
          </p:cNvSpPr>
          <p:nvPr>
            <p:ph type="title"/>
          </p:nvPr>
        </p:nvSpPr>
        <p:spPr/>
        <p:txBody>
          <a:bodyPr/>
          <a:lstStyle/>
          <a:p>
            <a:r>
              <a:rPr lang="en-US"/>
              <a:t>How to make a toasted cheese sandwich</a:t>
            </a:r>
          </a:p>
        </p:txBody>
      </p:sp>
      <p:sp>
        <p:nvSpPr>
          <p:cNvPr id="5" name="Content Placeholder 4">
            <a:extLst>
              <a:ext uri="{FF2B5EF4-FFF2-40B4-BE49-F238E27FC236}">
                <a16:creationId xmlns:a16="http://schemas.microsoft.com/office/drawing/2014/main" id="{79B840F5-395E-4C88-AA54-7E757C65D66D}"/>
              </a:ext>
            </a:extLst>
          </p:cNvPr>
          <p:cNvSpPr>
            <a:spLocks noGrp="1"/>
          </p:cNvSpPr>
          <p:nvPr>
            <p:ph idx="1"/>
          </p:nvPr>
        </p:nvSpPr>
        <p:spPr/>
        <p:txBody>
          <a:bodyPr>
            <a:normAutofit/>
          </a:bodyPr>
          <a:lstStyle/>
          <a:p>
            <a:r>
              <a:rPr lang="en-US" sz="3200"/>
              <a:t> DRAW instructions for someone who has never made a toasted cheese sandwich before</a:t>
            </a:r>
            <a:br>
              <a:rPr lang="en-US" sz="3200"/>
            </a:br>
            <a:endParaRPr lang="en-US" sz="3200"/>
          </a:p>
          <a:p>
            <a:r>
              <a:rPr lang="en-US" sz="3200"/>
              <a:t> Work together at each table</a:t>
            </a:r>
            <a:br>
              <a:rPr lang="en-US" sz="3200"/>
            </a:br>
            <a:endParaRPr lang="en-US" sz="3200"/>
          </a:p>
          <a:p>
            <a:r>
              <a:rPr lang="en-US" sz="3200"/>
              <a:t> You have </a:t>
            </a:r>
            <a:r>
              <a:rPr lang="en-US" sz="6000" b="1">
                <a:solidFill>
                  <a:srgbClr val="FF5C39"/>
                </a:solidFill>
              </a:rPr>
              <a:t>5</a:t>
            </a:r>
            <a:r>
              <a:rPr lang="en-US" sz="3200"/>
              <a:t> minutes</a:t>
            </a:r>
          </a:p>
        </p:txBody>
      </p:sp>
      <p:pic>
        <p:nvPicPr>
          <p:cNvPr id="9" name="Picture 8" descr="A sandwich cut in half on a plate&#10;&#10;Description automatically generated">
            <a:extLst>
              <a:ext uri="{FF2B5EF4-FFF2-40B4-BE49-F238E27FC236}">
                <a16:creationId xmlns:a16="http://schemas.microsoft.com/office/drawing/2014/main" id="{44790FF9-8BA8-4F4C-9932-ED8C98BE98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24425" y="2323956"/>
            <a:ext cx="7021902" cy="5266427"/>
          </a:xfrm>
          <a:prstGeom prst="rect">
            <a:avLst/>
          </a:prstGeom>
        </p:spPr>
      </p:pic>
      <p:sp>
        <p:nvSpPr>
          <p:cNvPr id="10" name="TextBox 9">
            <a:extLst>
              <a:ext uri="{FF2B5EF4-FFF2-40B4-BE49-F238E27FC236}">
                <a16:creationId xmlns:a16="http://schemas.microsoft.com/office/drawing/2014/main" id="{D974D872-5262-452A-A36C-4B383525D7C6}"/>
              </a:ext>
            </a:extLst>
          </p:cNvPr>
          <p:cNvSpPr txBox="1"/>
          <p:nvPr/>
        </p:nvSpPr>
        <p:spPr>
          <a:xfrm>
            <a:off x="838200" y="6505921"/>
            <a:ext cx="5257800" cy="369332"/>
          </a:xfrm>
          <a:prstGeom prst="rect">
            <a:avLst/>
          </a:prstGeom>
          <a:noFill/>
        </p:spPr>
        <p:txBody>
          <a:bodyPr wrap="square" rtlCol="0">
            <a:spAutoFit/>
          </a:bodyPr>
          <a:lstStyle/>
          <a:p>
            <a:r>
              <a:rPr lang="en-US">
                <a:solidFill>
                  <a:schemeClr val="bg1"/>
                </a:solidFill>
                <a:latin typeface="+mj-lt"/>
              </a:rPr>
              <a:t>Image: Toast-Heat-Sandwich by mp1746 on </a:t>
            </a:r>
            <a:r>
              <a:rPr lang="en-US">
                <a:solidFill>
                  <a:schemeClr val="bg1"/>
                </a:solidFill>
                <a:latin typeface="+mj-lt"/>
                <a:hlinkClick r:id="rId5">
                  <a:extLst>
                    <a:ext uri="{A12FA001-AC4F-418D-AE19-62706E023703}">
                      <ahyp:hlinkClr xmlns:ahyp="http://schemas.microsoft.com/office/drawing/2018/hyperlinkcolor" val="tx"/>
                    </a:ext>
                  </a:extLst>
                </a:hlinkClick>
              </a:rPr>
              <a:t>Pixabay</a:t>
            </a:r>
            <a:endParaRPr lang="en-US">
              <a:solidFill>
                <a:schemeClr val="bg1"/>
              </a:solidFill>
              <a:latin typeface="+mj-lt"/>
            </a:endParaRPr>
          </a:p>
        </p:txBody>
      </p:sp>
    </p:spTree>
    <p:extLst>
      <p:ext uri="{BB962C8B-B14F-4D97-AF65-F5344CB8AC3E}">
        <p14:creationId xmlns:p14="http://schemas.microsoft.com/office/powerpoint/2010/main" val="1793946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F04E9B-7F1D-402A-B8FA-2E5D3164EE3C}"/>
              </a:ext>
            </a:extLst>
          </p:cNvPr>
          <p:cNvSpPr>
            <a:spLocks noGrp="1"/>
          </p:cNvSpPr>
          <p:nvPr>
            <p:ph type="title"/>
          </p:nvPr>
        </p:nvSpPr>
        <p:spPr/>
        <p:txBody>
          <a:bodyPr/>
          <a:lstStyle/>
          <a:p>
            <a:r>
              <a:rPr lang="en-US"/>
              <a:t>Critique the instructions</a:t>
            </a:r>
          </a:p>
        </p:txBody>
      </p:sp>
      <p:sp>
        <p:nvSpPr>
          <p:cNvPr id="5" name="Content Placeholder 4">
            <a:extLst>
              <a:ext uri="{FF2B5EF4-FFF2-40B4-BE49-F238E27FC236}">
                <a16:creationId xmlns:a16="http://schemas.microsoft.com/office/drawing/2014/main" id="{79B840F5-395E-4C88-AA54-7E757C65D66D}"/>
              </a:ext>
            </a:extLst>
          </p:cNvPr>
          <p:cNvSpPr>
            <a:spLocks noGrp="1"/>
          </p:cNvSpPr>
          <p:nvPr>
            <p:ph idx="1"/>
          </p:nvPr>
        </p:nvSpPr>
        <p:spPr>
          <a:xfrm>
            <a:off x="838200" y="1423359"/>
            <a:ext cx="5769634" cy="4753605"/>
          </a:xfrm>
        </p:spPr>
        <p:txBody>
          <a:bodyPr>
            <a:normAutofit/>
          </a:bodyPr>
          <a:lstStyle/>
          <a:p>
            <a:r>
              <a:rPr lang="en-US" sz="3200"/>
              <a:t> What’s missing?</a:t>
            </a:r>
            <a:br>
              <a:rPr lang="en-US" sz="3200"/>
            </a:br>
            <a:r>
              <a:rPr lang="en-US" sz="3200"/>
              <a:t>Where do you need more detail or information?</a:t>
            </a:r>
            <a:br>
              <a:rPr lang="en-US" sz="3200"/>
            </a:br>
            <a:endParaRPr lang="en-US" sz="3200"/>
          </a:p>
          <a:p>
            <a:r>
              <a:rPr lang="en-US" sz="3200"/>
              <a:t> Where is there too much information?</a:t>
            </a:r>
            <a:br>
              <a:rPr lang="en-US" sz="3200"/>
            </a:br>
            <a:r>
              <a:rPr lang="en-US" sz="3200"/>
              <a:t>What would you omit?</a:t>
            </a:r>
            <a:br>
              <a:rPr lang="en-US" sz="3200"/>
            </a:br>
            <a:endParaRPr lang="en-US" sz="3200"/>
          </a:p>
          <a:p>
            <a:r>
              <a:rPr lang="en-US" sz="3200"/>
              <a:t> Write comments on the drawings</a:t>
            </a:r>
          </a:p>
        </p:txBody>
      </p:sp>
      <p:pic>
        <p:nvPicPr>
          <p:cNvPr id="9" name="Picture 8" descr="A sandwich cut in half on a plate&#10;&#10;Description automatically generated">
            <a:extLst>
              <a:ext uri="{FF2B5EF4-FFF2-40B4-BE49-F238E27FC236}">
                <a16:creationId xmlns:a16="http://schemas.microsoft.com/office/drawing/2014/main" id="{44790FF9-8BA8-4F4C-9932-ED8C98BE98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24425" y="2323956"/>
            <a:ext cx="7021902" cy="5266427"/>
          </a:xfrm>
          <a:prstGeom prst="rect">
            <a:avLst/>
          </a:prstGeom>
        </p:spPr>
      </p:pic>
      <p:sp>
        <p:nvSpPr>
          <p:cNvPr id="6" name="TextBox 5">
            <a:extLst>
              <a:ext uri="{FF2B5EF4-FFF2-40B4-BE49-F238E27FC236}">
                <a16:creationId xmlns:a16="http://schemas.microsoft.com/office/drawing/2014/main" id="{9A9B0AFD-E33B-46A7-80C0-DB4E7B076AE8}"/>
              </a:ext>
            </a:extLst>
          </p:cNvPr>
          <p:cNvSpPr txBox="1"/>
          <p:nvPr/>
        </p:nvSpPr>
        <p:spPr>
          <a:xfrm>
            <a:off x="838200" y="6505921"/>
            <a:ext cx="5257800" cy="369332"/>
          </a:xfrm>
          <a:prstGeom prst="rect">
            <a:avLst/>
          </a:prstGeom>
          <a:noFill/>
        </p:spPr>
        <p:txBody>
          <a:bodyPr wrap="square" rtlCol="0">
            <a:spAutoFit/>
          </a:bodyPr>
          <a:lstStyle/>
          <a:p>
            <a:r>
              <a:rPr lang="en-US">
                <a:solidFill>
                  <a:schemeClr val="bg1"/>
                </a:solidFill>
                <a:latin typeface="+mj-lt"/>
              </a:rPr>
              <a:t>Image: Toast-Heat-Sandwich by mp1746 on </a:t>
            </a:r>
            <a:r>
              <a:rPr lang="en-US">
                <a:solidFill>
                  <a:schemeClr val="bg1"/>
                </a:solidFill>
                <a:latin typeface="+mj-lt"/>
                <a:hlinkClick r:id="rId5">
                  <a:extLst>
                    <a:ext uri="{A12FA001-AC4F-418D-AE19-62706E023703}">
                      <ahyp:hlinkClr xmlns:ahyp="http://schemas.microsoft.com/office/drawing/2018/hyperlinkcolor" val="tx"/>
                    </a:ext>
                  </a:extLst>
                </a:hlinkClick>
              </a:rPr>
              <a:t>Pixabay</a:t>
            </a:r>
            <a:endParaRPr lang="en-US">
              <a:solidFill>
                <a:schemeClr val="bg1"/>
              </a:solidFill>
              <a:latin typeface="+mj-lt"/>
            </a:endParaRPr>
          </a:p>
        </p:txBody>
      </p:sp>
    </p:spTree>
    <p:extLst>
      <p:ext uri="{BB962C8B-B14F-4D97-AF65-F5344CB8AC3E}">
        <p14:creationId xmlns:p14="http://schemas.microsoft.com/office/powerpoint/2010/main" val="2511695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FD2DD1-6555-40CC-81D2-2A580035C0C4}"/>
              </a:ext>
            </a:extLst>
          </p:cNvPr>
          <p:cNvSpPr>
            <a:spLocks noGrp="1"/>
          </p:cNvSpPr>
          <p:nvPr>
            <p:ph type="title"/>
          </p:nvPr>
        </p:nvSpPr>
        <p:spPr>
          <a:xfrm>
            <a:off x="3976914" y="21317"/>
            <a:ext cx="4368800" cy="1691367"/>
          </a:xfrm>
          <a:solidFill>
            <a:schemeClr val="bg1">
              <a:alpha val="85000"/>
            </a:schemeClr>
          </a:solidFill>
        </p:spPr>
        <p:txBody>
          <a:bodyPr>
            <a:normAutofit/>
          </a:bodyPr>
          <a:lstStyle/>
          <a:p>
            <a:pPr algn="ctr"/>
            <a:r>
              <a:rPr lang="en-US" b="1"/>
              <a:t>Who’s in the room?</a:t>
            </a:r>
          </a:p>
        </p:txBody>
      </p:sp>
      <p:sp>
        <p:nvSpPr>
          <p:cNvPr id="11" name="Content Placeholder 10">
            <a:extLst>
              <a:ext uri="{FF2B5EF4-FFF2-40B4-BE49-F238E27FC236}">
                <a16:creationId xmlns:a16="http://schemas.microsoft.com/office/drawing/2014/main" id="{050EDECC-FFC5-429E-B720-EF67380B59CA}"/>
              </a:ext>
            </a:extLst>
          </p:cNvPr>
          <p:cNvSpPr>
            <a:spLocks noGrp="1"/>
          </p:cNvSpPr>
          <p:nvPr>
            <p:ph idx="1"/>
          </p:nvPr>
        </p:nvSpPr>
        <p:spPr>
          <a:xfrm>
            <a:off x="0" y="3429000"/>
            <a:ext cx="12192000" cy="1691367"/>
          </a:xfrm>
          <a:solidFill>
            <a:schemeClr val="bg1">
              <a:alpha val="90000"/>
            </a:schemeClr>
          </a:solidFill>
        </p:spPr>
        <p:txBody>
          <a:bodyPr anchor="ctr">
            <a:noAutofit/>
          </a:bodyPr>
          <a:lstStyle/>
          <a:p>
            <a:pPr marL="0" indent="0" algn="ctr">
              <a:buNone/>
            </a:pPr>
            <a:r>
              <a:rPr lang="en-US" sz="4000" b="1"/>
              <a:t>Share something you’ve learned recently </a:t>
            </a:r>
            <a:br>
              <a:rPr lang="en-US" sz="4000" b="1"/>
            </a:br>
            <a:r>
              <a:rPr lang="en-US" sz="4000" b="1"/>
              <a:t>and how you learned it</a:t>
            </a:r>
          </a:p>
        </p:txBody>
      </p:sp>
    </p:spTree>
    <p:extLst>
      <p:ext uri="{BB962C8B-B14F-4D97-AF65-F5344CB8AC3E}">
        <p14:creationId xmlns:p14="http://schemas.microsoft.com/office/powerpoint/2010/main" val="14492622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3D00-A442-4D96-B4D7-913154807466}"/>
              </a:ext>
            </a:extLst>
          </p:cNvPr>
          <p:cNvSpPr>
            <a:spLocks noGrp="1"/>
          </p:cNvSpPr>
          <p:nvPr>
            <p:ph type="title"/>
          </p:nvPr>
        </p:nvSpPr>
        <p:spPr>
          <a:xfrm>
            <a:off x="1968500" y="263526"/>
            <a:ext cx="9385300" cy="914400"/>
          </a:xfrm>
        </p:spPr>
        <p:txBody>
          <a:bodyPr/>
          <a:lstStyle/>
          <a:p>
            <a:r>
              <a:rPr lang="en-US"/>
              <a:t>Show rather than tell</a:t>
            </a:r>
          </a:p>
        </p:txBody>
      </p:sp>
      <p:sp>
        <p:nvSpPr>
          <p:cNvPr id="5" name="Content Placeholder 4">
            <a:extLst>
              <a:ext uri="{FF2B5EF4-FFF2-40B4-BE49-F238E27FC236}">
                <a16:creationId xmlns:a16="http://schemas.microsoft.com/office/drawing/2014/main" id="{51515CCE-08DA-4FB9-8367-A8A6E392A6E2}"/>
              </a:ext>
            </a:extLst>
          </p:cNvPr>
          <p:cNvSpPr>
            <a:spLocks noGrp="1"/>
          </p:cNvSpPr>
          <p:nvPr>
            <p:ph idx="1"/>
          </p:nvPr>
        </p:nvSpPr>
        <p:spPr>
          <a:xfrm>
            <a:off x="838200" y="1739900"/>
            <a:ext cx="10515600" cy="4437064"/>
          </a:xfrm>
        </p:spPr>
        <p:txBody>
          <a:bodyPr>
            <a:normAutofit/>
          </a:bodyPr>
          <a:lstStyle/>
          <a:p>
            <a:r>
              <a:rPr lang="en-US" sz="3200"/>
              <a:t> Use the power of images and graphics</a:t>
            </a:r>
          </a:p>
          <a:p>
            <a:r>
              <a:rPr lang="en-US" sz="3200"/>
              <a:t> Use short videos from subject matter experts</a:t>
            </a:r>
          </a:p>
          <a:p>
            <a:r>
              <a:rPr lang="en-US" sz="3200"/>
              <a:t>Create how-to tutorials that demonstrate a process</a:t>
            </a:r>
          </a:p>
        </p:txBody>
      </p:sp>
      <p:sp>
        <p:nvSpPr>
          <p:cNvPr id="4" name="Oval 3">
            <a:extLst>
              <a:ext uri="{FF2B5EF4-FFF2-40B4-BE49-F238E27FC236}">
                <a16:creationId xmlns:a16="http://schemas.microsoft.com/office/drawing/2014/main" id="{C190D86C-4F89-4870-8BB5-7B70512D281F}"/>
              </a:ext>
            </a:extLst>
          </p:cNvPr>
          <p:cNvSpPr>
            <a:spLocks noChangeAspect="1"/>
          </p:cNvSpPr>
          <p:nvPr/>
        </p:nvSpPr>
        <p:spPr>
          <a:xfrm>
            <a:off x="838200" y="174626"/>
            <a:ext cx="914400" cy="914400"/>
          </a:xfrm>
          <a:prstGeom prst="ellipse">
            <a:avLst/>
          </a:prstGeom>
          <a:solidFill>
            <a:srgbClr val="F270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2</a:t>
            </a:r>
          </a:p>
        </p:txBody>
      </p:sp>
    </p:spTree>
    <p:extLst>
      <p:ext uri="{BB962C8B-B14F-4D97-AF65-F5344CB8AC3E}">
        <p14:creationId xmlns:p14="http://schemas.microsoft.com/office/powerpoint/2010/main" val="3526589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B803-2498-475D-BF26-DBB934F0CC04}"/>
              </a:ext>
            </a:extLst>
          </p:cNvPr>
          <p:cNvSpPr>
            <a:spLocks noGrp="1"/>
          </p:cNvSpPr>
          <p:nvPr>
            <p:ph type="title"/>
          </p:nvPr>
        </p:nvSpPr>
        <p:spPr>
          <a:xfrm>
            <a:off x="1992572" y="365126"/>
            <a:ext cx="9361227" cy="914400"/>
          </a:xfrm>
        </p:spPr>
        <p:txBody>
          <a:bodyPr/>
          <a:lstStyle/>
          <a:p>
            <a:r>
              <a:rPr lang="en-US"/>
              <a:t>Show it! Make it actionable</a:t>
            </a:r>
          </a:p>
        </p:txBody>
      </p:sp>
      <p:sp>
        <p:nvSpPr>
          <p:cNvPr id="7" name="Content Placeholder 6">
            <a:extLst>
              <a:ext uri="{FF2B5EF4-FFF2-40B4-BE49-F238E27FC236}">
                <a16:creationId xmlns:a16="http://schemas.microsoft.com/office/drawing/2014/main" id="{4FD79690-1724-451E-8E2A-2EA39E861D09}"/>
              </a:ext>
            </a:extLst>
          </p:cNvPr>
          <p:cNvSpPr>
            <a:spLocks noGrp="1"/>
          </p:cNvSpPr>
          <p:nvPr>
            <p:ph idx="1"/>
          </p:nvPr>
        </p:nvSpPr>
        <p:spPr>
          <a:xfrm>
            <a:off x="838200" y="1424823"/>
            <a:ext cx="10515600" cy="4753605"/>
          </a:xfrm>
        </p:spPr>
        <p:txBody>
          <a:bodyPr/>
          <a:lstStyle/>
          <a:p>
            <a:pPr marL="0" indent="0">
              <a:buNone/>
            </a:pPr>
            <a:r>
              <a:rPr lang="en-US" b="1"/>
              <a:t>Putting ink cartridges in a Canon printer</a:t>
            </a:r>
            <a:br>
              <a:rPr lang="en-US"/>
            </a:br>
            <a:endParaRPr lang="en-US"/>
          </a:p>
          <a:p>
            <a:r>
              <a:rPr lang="en-US" b="1"/>
              <a:t>Open the ink tray in the center of your printer. </a:t>
            </a:r>
            <a:r>
              <a:rPr lang="en-US"/>
              <a:t>Make sure the printer is plugged in and turned on. The cartridge holder will slide into the middle of your operations tray when you open the operation lid on top of the printer. </a:t>
            </a:r>
          </a:p>
          <a:p>
            <a:r>
              <a:rPr lang="en-US" b="1"/>
              <a:t>Remove existing ink cartridges from the printer.</a:t>
            </a:r>
            <a:r>
              <a:rPr lang="en-US"/>
              <a:t> Press down on the ink cartridge you want to remove. The cartridge lock lever will click, dislodging the cartridge. Pull it the rest of the way out.</a:t>
            </a:r>
          </a:p>
          <a:p>
            <a:r>
              <a:rPr lang="en-US" b="1"/>
              <a:t>Insert your new ink cartridges.</a:t>
            </a:r>
            <a:r>
              <a:rPr lang="en-US"/>
              <a:t> Gently slide the new cartridge into the ink slot with the ink nozzles facing away from you.</a:t>
            </a:r>
            <a:endParaRPr lang="en-US" b="1"/>
          </a:p>
        </p:txBody>
      </p:sp>
      <p:sp>
        <p:nvSpPr>
          <p:cNvPr id="9" name="Speech Bubble: Rectangle with Corners Rounded 8">
            <a:extLst>
              <a:ext uri="{FF2B5EF4-FFF2-40B4-BE49-F238E27FC236}">
                <a16:creationId xmlns:a16="http://schemas.microsoft.com/office/drawing/2014/main" id="{38B48AF5-F433-4CC8-8E01-2596DD1A414B}"/>
              </a:ext>
            </a:extLst>
          </p:cNvPr>
          <p:cNvSpPr/>
          <p:nvPr/>
        </p:nvSpPr>
        <p:spPr>
          <a:xfrm>
            <a:off x="7738280" y="510423"/>
            <a:ext cx="3439236" cy="1804868"/>
          </a:xfrm>
          <a:prstGeom prst="wedgeRoundRectCallout">
            <a:avLst>
              <a:gd name="adj1" fmla="val -68452"/>
              <a:gd name="adj2" fmla="val 48133"/>
              <a:gd name="adj3" fmla="val 16667"/>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Example:</a:t>
            </a:r>
          </a:p>
          <a:p>
            <a:pPr algn="ctr"/>
            <a:r>
              <a:rPr lang="en-US" sz="3200">
                <a:solidFill>
                  <a:schemeClr val="tx1"/>
                </a:solidFill>
              </a:rPr>
              <a:t>How to replace printer ink</a:t>
            </a:r>
          </a:p>
        </p:txBody>
      </p:sp>
      <p:sp>
        <p:nvSpPr>
          <p:cNvPr id="10" name="Oval 9">
            <a:extLst>
              <a:ext uri="{FF2B5EF4-FFF2-40B4-BE49-F238E27FC236}">
                <a16:creationId xmlns:a16="http://schemas.microsoft.com/office/drawing/2014/main" id="{AF16A06D-46C6-4B9F-9FA0-F68227D37F8A}"/>
              </a:ext>
            </a:extLst>
          </p:cNvPr>
          <p:cNvSpPr>
            <a:spLocks noChangeAspect="1"/>
          </p:cNvSpPr>
          <p:nvPr/>
        </p:nvSpPr>
        <p:spPr>
          <a:xfrm>
            <a:off x="838200" y="365126"/>
            <a:ext cx="914400" cy="914400"/>
          </a:xfrm>
          <a:prstGeom prst="ellipse">
            <a:avLst/>
          </a:prstGeom>
          <a:solidFill>
            <a:srgbClr val="F27022"/>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2</a:t>
            </a:r>
          </a:p>
        </p:txBody>
      </p:sp>
    </p:spTree>
    <p:extLst>
      <p:ext uri="{BB962C8B-B14F-4D97-AF65-F5344CB8AC3E}">
        <p14:creationId xmlns:p14="http://schemas.microsoft.com/office/powerpoint/2010/main" val="4198482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B803-2498-475D-BF26-DBB934F0CC04}"/>
              </a:ext>
            </a:extLst>
          </p:cNvPr>
          <p:cNvSpPr>
            <a:spLocks noGrp="1"/>
          </p:cNvSpPr>
          <p:nvPr>
            <p:ph type="title"/>
          </p:nvPr>
        </p:nvSpPr>
        <p:spPr/>
        <p:txBody>
          <a:bodyPr/>
          <a:lstStyle/>
          <a:p>
            <a:r>
              <a:rPr lang="en-US"/>
              <a:t>Show it! And make it actionable</a:t>
            </a:r>
          </a:p>
        </p:txBody>
      </p:sp>
      <p:sp>
        <p:nvSpPr>
          <p:cNvPr id="12" name="TextBox 11">
            <a:extLst>
              <a:ext uri="{FF2B5EF4-FFF2-40B4-BE49-F238E27FC236}">
                <a16:creationId xmlns:a16="http://schemas.microsoft.com/office/drawing/2014/main" id="{E57EF07E-167D-4B6C-8FB7-3683BA1BD573}"/>
              </a:ext>
            </a:extLst>
          </p:cNvPr>
          <p:cNvSpPr txBox="1"/>
          <p:nvPr/>
        </p:nvSpPr>
        <p:spPr>
          <a:xfrm>
            <a:off x="4372970" y="6492874"/>
            <a:ext cx="7268570" cy="369332"/>
          </a:xfrm>
          <a:prstGeom prst="rect">
            <a:avLst/>
          </a:prstGeom>
          <a:noFill/>
        </p:spPr>
        <p:txBody>
          <a:bodyPr wrap="square" rtlCol="0">
            <a:spAutoFit/>
          </a:bodyPr>
          <a:lstStyle/>
          <a:p>
            <a:r>
              <a:rPr lang="en-US">
                <a:solidFill>
                  <a:schemeClr val="bg1"/>
                </a:solidFill>
                <a:latin typeface="+mj-lt"/>
              </a:rPr>
              <a:t>Images from https://www.wikihow.com/Put-Ink-Cartridges-in-a-Printer</a:t>
            </a:r>
          </a:p>
        </p:txBody>
      </p:sp>
      <p:pic>
        <p:nvPicPr>
          <p:cNvPr id="4" name="Picture 3" descr="A person on the machine&#10;&#10;Description automatically generated">
            <a:extLst>
              <a:ext uri="{FF2B5EF4-FFF2-40B4-BE49-F238E27FC236}">
                <a16:creationId xmlns:a16="http://schemas.microsoft.com/office/drawing/2014/main" id="{3C992A34-0A90-4A0A-B5B4-AC53720BF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2391"/>
            <a:ext cx="4023360" cy="3017520"/>
          </a:xfrm>
          <a:prstGeom prst="rect">
            <a:avLst/>
          </a:prstGeom>
        </p:spPr>
      </p:pic>
      <p:pic>
        <p:nvPicPr>
          <p:cNvPr id="6" name="Picture 5" descr="A picture containing person, indoor, sitting, object&#10;&#10;Description automatically generated">
            <a:extLst>
              <a:ext uri="{FF2B5EF4-FFF2-40B4-BE49-F238E27FC236}">
                <a16:creationId xmlns:a16="http://schemas.microsoft.com/office/drawing/2014/main" id="{FAD56E77-797E-4B81-900A-634233225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282" y="1972391"/>
            <a:ext cx="4023360" cy="3017520"/>
          </a:xfrm>
          <a:prstGeom prst="rect">
            <a:avLst/>
          </a:prstGeom>
        </p:spPr>
      </p:pic>
      <p:pic>
        <p:nvPicPr>
          <p:cNvPr id="8" name="Picture 7" descr="A hand holding a cellphone&#10;&#10;Description automatically generated">
            <a:extLst>
              <a:ext uri="{FF2B5EF4-FFF2-40B4-BE49-F238E27FC236}">
                <a16:creationId xmlns:a16="http://schemas.microsoft.com/office/drawing/2014/main" id="{7088B594-F6B4-4763-A6F7-C49BAD188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8022" y="1972391"/>
            <a:ext cx="4023360" cy="3017520"/>
          </a:xfrm>
          <a:prstGeom prst="rect">
            <a:avLst/>
          </a:prstGeom>
        </p:spPr>
      </p:pic>
      <p:sp>
        <p:nvSpPr>
          <p:cNvPr id="11" name="Speech Bubble: Rectangle with Corners Rounded 10">
            <a:extLst>
              <a:ext uri="{FF2B5EF4-FFF2-40B4-BE49-F238E27FC236}">
                <a16:creationId xmlns:a16="http://schemas.microsoft.com/office/drawing/2014/main" id="{56822063-4606-4C48-8C57-D503393024F0}"/>
              </a:ext>
            </a:extLst>
          </p:cNvPr>
          <p:cNvSpPr/>
          <p:nvPr/>
        </p:nvSpPr>
        <p:spPr>
          <a:xfrm>
            <a:off x="7738280" y="510423"/>
            <a:ext cx="3439236" cy="1804868"/>
          </a:xfrm>
          <a:prstGeom prst="wedgeRoundRectCallout">
            <a:avLst>
              <a:gd name="adj1" fmla="val -68452"/>
              <a:gd name="adj2" fmla="val 48133"/>
              <a:gd name="adj3" fmla="val 16667"/>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Example:</a:t>
            </a:r>
          </a:p>
          <a:p>
            <a:pPr algn="ctr"/>
            <a:r>
              <a:rPr lang="en-US" sz="3200">
                <a:solidFill>
                  <a:schemeClr val="tx1"/>
                </a:solidFill>
              </a:rPr>
              <a:t>How to replace printer ink</a:t>
            </a:r>
          </a:p>
        </p:txBody>
      </p:sp>
    </p:spTree>
    <p:extLst>
      <p:ext uri="{BB962C8B-B14F-4D97-AF65-F5344CB8AC3E}">
        <p14:creationId xmlns:p14="http://schemas.microsoft.com/office/powerpoint/2010/main" val="49091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BB803-2498-475D-BF26-DBB934F0CC04}"/>
              </a:ext>
            </a:extLst>
          </p:cNvPr>
          <p:cNvSpPr>
            <a:spLocks noGrp="1"/>
          </p:cNvSpPr>
          <p:nvPr>
            <p:ph type="title"/>
          </p:nvPr>
        </p:nvSpPr>
        <p:spPr/>
        <p:txBody>
          <a:bodyPr/>
          <a:lstStyle/>
          <a:p>
            <a:r>
              <a:rPr lang="en-US"/>
              <a:t>Show it! And make it actionable</a:t>
            </a:r>
          </a:p>
        </p:txBody>
      </p:sp>
      <p:sp>
        <p:nvSpPr>
          <p:cNvPr id="12" name="TextBox 11">
            <a:extLst>
              <a:ext uri="{FF2B5EF4-FFF2-40B4-BE49-F238E27FC236}">
                <a16:creationId xmlns:a16="http://schemas.microsoft.com/office/drawing/2014/main" id="{E57EF07E-167D-4B6C-8FB7-3683BA1BD573}"/>
              </a:ext>
            </a:extLst>
          </p:cNvPr>
          <p:cNvSpPr txBox="1"/>
          <p:nvPr/>
        </p:nvSpPr>
        <p:spPr>
          <a:xfrm>
            <a:off x="4372970" y="6492874"/>
            <a:ext cx="7268570" cy="369332"/>
          </a:xfrm>
          <a:prstGeom prst="rect">
            <a:avLst/>
          </a:prstGeom>
          <a:noFill/>
        </p:spPr>
        <p:txBody>
          <a:bodyPr wrap="square" rtlCol="0">
            <a:spAutoFit/>
          </a:bodyPr>
          <a:lstStyle/>
          <a:p>
            <a:r>
              <a:rPr lang="en-US">
                <a:solidFill>
                  <a:schemeClr val="bg1"/>
                </a:solidFill>
                <a:latin typeface="+mj-lt"/>
              </a:rPr>
              <a:t>Images from https://www.wikihow.com/Put-Ink-Cartridges-in-a-Printer</a:t>
            </a:r>
          </a:p>
        </p:txBody>
      </p:sp>
      <p:pic>
        <p:nvPicPr>
          <p:cNvPr id="4" name="Picture 3" descr="A person on the machine&#10;&#10;Description automatically generated">
            <a:extLst>
              <a:ext uri="{FF2B5EF4-FFF2-40B4-BE49-F238E27FC236}">
                <a16:creationId xmlns:a16="http://schemas.microsoft.com/office/drawing/2014/main" id="{3C992A34-0A90-4A0A-B5B4-AC53720BF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2391"/>
            <a:ext cx="4023360" cy="3017520"/>
          </a:xfrm>
          <a:prstGeom prst="rect">
            <a:avLst/>
          </a:prstGeom>
        </p:spPr>
      </p:pic>
      <p:pic>
        <p:nvPicPr>
          <p:cNvPr id="6" name="Picture 5" descr="A picture containing person, indoor, sitting, object&#10;&#10;Description automatically generated">
            <a:extLst>
              <a:ext uri="{FF2B5EF4-FFF2-40B4-BE49-F238E27FC236}">
                <a16:creationId xmlns:a16="http://schemas.microsoft.com/office/drawing/2014/main" id="{FAD56E77-797E-4B81-900A-634233225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5282" y="1972391"/>
            <a:ext cx="4023360" cy="3017520"/>
          </a:xfrm>
          <a:prstGeom prst="rect">
            <a:avLst/>
          </a:prstGeom>
        </p:spPr>
      </p:pic>
      <p:pic>
        <p:nvPicPr>
          <p:cNvPr id="8" name="Picture 7" descr="A hand holding a cellphone&#10;&#10;Description automatically generated">
            <a:extLst>
              <a:ext uri="{FF2B5EF4-FFF2-40B4-BE49-F238E27FC236}">
                <a16:creationId xmlns:a16="http://schemas.microsoft.com/office/drawing/2014/main" id="{7088B594-F6B4-4763-A6F7-C49BAD188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8022" y="1972391"/>
            <a:ext cx="4023360" cy="3017520"/>
          </a:xfrm>
          <a:prstGeom prst="rect">
            <a:avLst/>
          </a:prstGeom>
        </p:spPr>
      </p:pic>
      <p:sp>
        <p:nvSpPr>
          <p:cNvPr id="11" name="Speech Bubble: Rectangle with Corners Rounded 10">
            <a:extLst>
              <a:ext uri="{FF2B5EF4-FFF2-40B4-BE49-F238E27FC236}">
                <a16:creationId xmlns:a16="http://schemas.microsoft.com/office/drawing/2014/main" id="{56822063-4606-4C48-8C57-D503393024F0}"/>
              </a:ext>
            </a:extLst>
          </p:cNvPr>
          <p:cNvSpPr/>
          <p:nvPr/>
        </p:nvSpPr>
        <p:spPr>
          <a:xfrm>
            <a:off x="7738280" y="510423"/>
            <a:ext cx="3439236" cy="1804868"/>
          </a:xfrm>
          <a:prstGeom prst="wedgeRoundRectCallout">
            <a:avLst>
              <a:gd name="adj1" fmla="val -68452"/>
              <a:gd name="adj2" fmla="val 48133"/>
              <a:gd name="adj3" fmla="val 16667"/>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Example:</a:t>
            </a:r>
          </a:p>
          <a:p>
            <a:pPr algn="ctr"/>
            <a:r>
              <a:rPr lang="en-US" sz="3200">
                <a:solidFill>
                  <a:schemeClr val="tx1"/>
                </a:solidFill>
              </a:rPr>
              <a:t>How to replace printer ink</a:t>
            </a:r>
          </a:p>
        </p:txBody>
      </p:sp>
      <p:sp>
        <p:nvSpPr>
          <p:cNvPr id="3" name="TextBox 2">
            <a:extLst>
              <a:ext uri="{FF2B5EF4-FFF2-40B4-BE49-F238E27FC236}">
                <a16:creationId xmlns:a16="http://schemas.microsoft.com/office/drawing/2014/main" id="{6BC663B1-F8F5-4A21-955D-D2179C3253DB}"/>
              </a:ext>
            </a:extLst>
          </p:cNvPr>
          <p:cNvSpPr txBox="1"/>
          <p:nvPr/>
        </p:nvSpPr>
        <p:spPr>
          <a:xfrm>
            <a:off x="0" y="5346638"/>
            <a:ext cx="3886200" cy="646331"/>
          </a:xfrm>
          <a:prstGeom prst="rect">
            <a:avLst/>
          </a:prstGeom>
          <a:noFill/>
        </p:spPr>
        <p:txBody>
          <a:bodyPr wrap="square" rtlCol="0">
            <a:noAutofit/>
          </a:bodyPr>
          <a:lstStyle/>
          <a:p>
            <a:r>
              <a:rPr lang="en-US" sz="2200" b="1">
                <a:latin typeface="+mj-lt"/>
              </a:rPr>
              <a:t>Lift the lid to open the ink tray in the center of your printer.</a:t>
            </a:r>
          </a:p>
        </p:txBody>
      </p:sp>
      <p:sp>
        <p:nvSpPr>
          <p:cNvPr id="9" name="TextBox 8">
            <a:extLst>
              <a:ext uri="{FF2B5EF4-FFF2-40B4-BE49-F238E27FC236}">
                <a16:creationId xmlns:a16="http://schemas.microsoft.com/office/drawing/2014/main" id="{83C1745E-0F80-4DCA-9D4C-425E91A9B03A}"/>
              </a:ext>
            </a:extLst>
          </p:cNvPr>
          <p:cNvSpPr txBox="1"/>
          <p:nvPr/>
        </p:nvSpPr>
        <p:spPr>
          <a:xfrm>
            <a:off x="4023360" y="5346638"/>
            <a:ext cx="4023360" cy="646331"/>
          </a:xfrm>
          <a:prstGeom prst="rect">
            <a:avLst/>
          </a:prstGeom>
          <a:noFill/>
        </p:spPr>
        <p:txBody>
          <a:bodyPr wrap="square" rtlCol="0">
            <a:noAutofit/>
          </a:bodyPr>
          <a:lstStyle/>
          <a:p>
            <a:r>
              <a:rPr lang="en-US" sz="2200" b="1">
                <a:latin typeface="+mj-lt"/>
              </a:rPr>
              <a:t>Remove existing ink cartridges from the printer. </a:t>
            </a:r>
          </a:p>
        </p:txBody>
      </p:sp>
      <p:sp>
        <p:nvSpPr>
          <p:cNvPr id="10" name="TextBox 9">
            <a:extLst>
              <a:ext uri="{FF2B5EF4-FFF2-40B4-BE49-F238E27FC236}">
                <a16:creationId xmlns:a16="http://schemas.microsoft.com/office/drawing/2014/main" id="{532CAF23-B38A-4DD6-9BC5-8C20974D3BC1}"/>
              </a:ext>
            </a:extLst>
          </p:cNvPr>
          <p:cNvSpPr txBox="1"/>
          <p:nvPr/>
        </p:nvSpPr>
        <p:spPr>
          <a:xfrm>
            <a:off x="8288022" y="5346638"/>
            <a:ext cx="4023360" cy="646331"/>
          </a:xfrm>
          <a:prstGeom prst="rect">
            <a:avLst/>
          </a:prstGeom>
          <a:noFill/>
        </p:spPr>
        <p:txBody>
          <a:bodyPr wrap="square" rtlCol="0">
            <a:noAutofit/>
          </a:bodyPr>
          <a:lstStyle/>
          <a:p>
            <a:r>
              <a:rPr lang="en-US" sz="2200" b="1">
                <a:latin typeface="+mj-lt"/>
              </a:rPr>
              <a:t>Insert your new ink cartridges. </a:t>
            </a:r>
          </a:p>
        </p:txBody>
      </p:sp>
    </p:spTree>
    <p:extLst>
      <p:ext uri="{BB962C8B-B14F-4D97-AF65-F5344CB8AC3E}">
        <p14:creationId xmlns:p14="http://schemas.microsoft.com/office/powerpoint/2010/main" val="2837046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3D00-A442-4D96-B4D7-913154807466}"/>
              </a:ext>
            </a:extLst>
          </p:cNvPr>
          <p:cNvSpPr>
            <a:spLocks noGrp="1"/>
          </p:cNvSpPr>
          <p:nvPr>
            <p:ph type="title"/>
          </p:nvPr>
        </p:nvSpPr>
        <p:spPr>
          <a:xfrm>
            <a:off x="1968500" y="263526"/>
            <a:ext cx="9385300" cy="914400"/>
          </a:xfrm>
        </p:spPr>
        <p:txBody>
          <a:bodyPr/>
          <a:lstStyle/>
          <a:p>
            <a:r>
              <a:rPr lang="en-US"/>
              <a:t>Provide a relevant context</a:t>
            </a:r>
          </a:p>
        </p:txBody>
      </p:sp>
      <p:sp>
        <p:nvSpPr>
          <p:cNvPr id="5" name="Content Placeholder 4">
            <a:extLst>
              <a:ext uri="{FF2B5EF4-FFF2-40B4-BE49-F238E27FC236}">
                <a16:creationId xmlns:a16="http://schemas.microsoft.com/office/drawing/2014/main" id="{51515CCE-08DA-4FB9-8367-A8A6E392A6E2}"/>
              </a:ext>
            </a:extLst>
          </p:cNvPr>
          <p:cNvSpPr>
            <a:spLocks noGrp="1"/>
          </p:cNvSpPr>
          <p:nvPr>
            <p:ph idx="1"/>
          </p:nvPr>
        </p:nvSpPr>
        <p:spPr>
          <a:xfrm>
            <a:off x="7509164" y="1854200"/>
            <a:ext cx="3844636" cy="4322764"/>
          </a:xfrm>
        </p:spPr>
        <p:txBody>
          <a:bodyPr>
            <a:normAutofit/>
          </a:bodyPr>
          <a:lstStyle/>
          <a:p>
            <a:r>
              <a:rPr lang="en-US" sz="3200"/>
              <a:t> Connect learning </a:t>
            </a:r>
            <a:br>
              <a:rPr lang="en-US" sz="3200"/>
            </a:br>
            <a:r>
              <a:rPr lang="en-US" sz="3200"/>
              <a:t>to the real world</a:t>
            </a:r>
          </a:p>
          <a:p>
            <a:r>
              <a:rPr lang="en-US" sz="3200"/>
              <a:t> Use problem-based strategies</a:t>
            </a:r>
          </a:p>
        </p:txBody>
      </p:sp>
      <p:sp>
        <p:nvSpPr>
          <p:cNvPr id="4" name="Oval 3">
            <a:extLst>
              <a:ext uri="{FF2B5EF4-FFF2-40B4-BE49-F238E27FC236}">
                <a16:creationId xmlns:a16="http://schemas.microsoft.com/office/drawing/2014/main" id="{C190D86C-4F89-4870-8BB5-7B70512D281F}"/>
              </a:ext>
            </a:extLst>
          </p:cNvPr>
          <p:cNvSpPr>
            <a:spLocks noChangeAspect="1"/>
          </p:cNvSpPr>
          <p:nvPr/>
        </p:nvSpPr>
        <p:spPr>
          <a:xfrm>
            <a:off x="838200" y="174626"/>
            <a:ext cx="914400" cy="914400"/>
          </a:xfrm>
          <a:prstGeom prst="ellipse">
            <a:avLst/>
          </a:prstGeom>
          <a:solidFill>
            <a:srgbClr val="F270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3</a:t>
            </a:r>
          </a:p>
        </p:txBody>
      </p:sp>
      <p:pic>
        <p:nvPicPr>
          <p:cNvPr id="6" name="Picture 5" descr="A group of people in a room&#10;&#10;Description automatically generated">
            <a:extLst>
              <a:ext uri="{FF2B5EF4-FFF2-40B4-BE49-F238E27FC236}">
                <a16:creationId xmlns:a16="http://schemas.microsoft.com/office/drawing/2014/main" id="{D982DDDD-7EF9-424C-9507-F716C089A6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273492"/>
            <a:ext cx="7384473" cy="5584507"/>
          </a:xfrm>
          <a:prstGeom prst="rect">
            <a:avLst/>
          </a:prstGeom>
        </p:spPr>
      </p:pic>
      <p:sp>
        <p:nvSpPr>
          <p:cNvPr id="7" name="TextBox 6">
            <a:extLst>
              <a:ext uri="{FF2B5EF4-FFF2-40B4-BE49-F238E27FC236}">
                <a16:creationId xmlns:a16="http://schemas.microsoft.com/office/drawing/2014/main" id="{DA1E685D-F915-413F-ACB1-64CE2D25BD1C}"/>
              </a:ext>
            </a:extLst>
          </p:cNvPr>
          <p:cNvSpPr txBox="1"/>
          <p:nvPr/>
        </p:nvSpPr>
        <p:spPr>
          <a:xfrm>
            <a:off x="7384473" y="6183405"/>
            <a:ext cx="4797400" cy="646331"/>
          </a:xfrm>
          <a:prstGeom prst="rect">
            <a:avLst/>
          </a:prstGeom>
          <a:noFill/>
        </p:spPr>
        <p:txBody>
          <a:bodyPr wrap="square" rtlCol="0">
            <a:spAutoFit/>
          </a:bodyPr>
          <a:lstStyle/>
          <a:p>
            <a:r>
              <a:rPr lang="en-US">
                <a:solidFill>
                  <a:schemeClr val="bg1">
                    <a:lumMod val="50000"/>
                  </a:schemeClr>
                </a:solidFill>
                <a:latin typeface="+mj-lt"/>
              </a:rPr>
              <a:t>Photo: reference librarian helps a patron by </a:t>
            </a:r>
            <a:r>
              <a:rPr lang="en-US">
                <a:solidFill>
                  <a:schemeClr val="bg1">
                    <a:lumMod val="50000"/>
                  </a:schemeClr>
                </a:solidFill>
                <a:latin typeface="+mj-lt"/>
                <a:hlinkClick r:id="rId5">
                  <a:extLst>
                    <a:ext uri="{A12FA001-AC4F-418D-AE19-62706E023703}">
                      <ahyp:hlinkClr xmlns:ahyp="http://schemas.microsoft.com/office/drawing/2018/hyperlinkcolor" val="tx"/>
                    </a:ext>
                  </a:extLst>
                </a:hlinkClick>
              </a:rPr>
              <a:t>NJLA</a:t>
            </a:r>
            <a:r>
              <a:rPr lang="en-US">
                <a:solidFill>
                  <a:schemeClr val="bg1">
                    <a:lumMod val="50000"/>
                  </a:schemeClr>
                </a:solidFill>
                <a:latin typeface="+mj-lt"/>
              </a:rPr>
              <a:t> on </a:t>
            </a:r>
            <a:r>
              <a:rPr lang="en-US">
                <a:solidFill>
                  <a:schemeClr val="bg1">
                    <a:lumMod val="50000"/>
                  </a:schemeClr>
                </a:solidFill>
                <a:latin typeface="+mj-lt"/>
                <a:hlinkClick r:id="rId6">
                  <a:extLst>
                    <a:ext uri="{A12FA001-AC4F-418D-AE19-62706E023703}">
                      <ahyp:hlinkClr xmlns:ahyp="http://schemas.microsoft.com/office/drawing/2018/hyperlinkcolor" val="tx"/>
                    </a:ext>
                  </a:extLst>
                </a:hlinkClick>
              </a:rPr>
              <a:t>Flickr</a:t>
            </a:r>
            <a:r>
              <a:rPr lang="en-US">
                <a:solidFill>
                  <a:schemeClr val="bg1">
                    <a:lumMod val="50000"/>
                  </a:schemeClr>
                </a:solidFill>
                <a:latin typeface="+mj-lt"/>
              </a:rPr>
              <a:t> </a:t>
            </a:r>
            <a:r>
              <a:rPr lang="en-US">
                <a:solidFill>
                  <a:schemeClr val="bg1">
                    <a:lumMod val="50000"/>
                  </a:schemeClr>
                </a:solidFill>
                <a:hlinkClick r:id="rId7">
                  <a:extLst>
                    <a:ext uri="{A12FA001-AC4F-418D-AE19-62706E023703}">
                      <ahyp:hlinkClr xmlns:ahyp="http://schemas.microsoft.com/office/drawing/2018/hyperlinkcolor" val="tx"/>
                    </a:ext>
                  </a:extLst>
                </a:hlinkClick>
              </a:rPr>
              <a:t>CC BY-NC-ND 2.0</a:t>
            </a:r>
            <a:endParaRPr lang="en-US">
              <a:solidFill>
                <a:schemeClr val="bg1">
                  <a:lumMod val="50000"/>
                </a:schemeClr>
              </a:solidFill>
              <a:latin typeface="+mj-lt"/>
            </a:endParaRPr>
          </a:p>
        </p:txBody>
      </p:sp>
    </p:spTree>
    <p:extLst>
      <p:ext uri="{BB962C8B-B14F-4D97-AF65-F5344CB8AC3E}">
        <p14:creationId xmlns:p14="http://schemas.microsoft.com/office/powerpoint/2010/main" val="3380178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3D00-A442-4D96-B4D7-913154807466}"/>
              </a:ext>
            </a:extLst>
          </p:cNvPr>
          <p:cNvSpPr>
            <a:spLocks noGrp="1"/>
          </p:cNvSpPr>
          <p:nvPr>
            <p:ph type="title"/>
          </p:nvPr>
        </p:nvSpPr>
        <p:spPr>
          <a:xfrm>
            <a:off x="1968500" y="263526"/>
            <a:ext cx="9385300" cy="914400"/>
          </a:xfrm>
        </p:spPr>
        <p:txBody>
          <a:bodyPr/>
          <a:lstStyle/>
          <a:p>
            <a:r>
              <a:rPr lang="en-US"/>
              <a:t>Design experiences not information</a:t>
            </a:r>
          </a:p>
        </p:txBody>
      </p:sp>
      <p:pic>
        <p:nvPicPr>
          <p:cNvPr id="9" name="Content Placeholder 8">
            <a:extLst>
              <a:ext uri="{FF2B5EF4-FFF2-40B4-BE49-F238E27FC236}">
                <a16:creationId xmlns:a16="http://schemas.microsoft.com/office/drawing/2014/main" id="{13F4A04E-5D74-4CD3-8DC1-1DACC76D61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39596" y="1277710"/>
            <a:ext cx="9277311" cy="5280478"/>
          </a:xfrm>
        </p:spPr>
      </p:pic>
      <p:sp>
        <p:nvSpPr>
          <p:cNvPr id="4" name="Oval 3">
            <a:extLst>
              <a:ext uri="{FF2B5EF4-FFF2-40B4-BE49-F238E27FC236}">
                <a16:creationId xmlns:a16="http://schemas.microsoft.com/office/drawing/2014/main" id="{C190D86C-4F89-4870-8BB5-7B70512D281F}"/>
              </a:ext>
            </a:extLst>
          </p:cNvPr>
          <p:cNvSpPr>
            <a:spLocks noChangeAspect="1"/>
          </p:cNvSpPr>
          <p:nvPr/>
        </p:nvSpPr>
        <p:spPr>
          <a:xfrm>
            <a:off x="838200" y="174626"/>
            <a:ext cx="914400" cy="914400"/>
          </a:xfrm>
          <a:prstGeom prst="ellipse">
            <a:avLst/>
          </a:prstGeom>
          <a:solidFill>
            <a:srgbClr val="F2702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4</a:t>
            </a:r>
          </a:p>
        </p:txBody>
      </p:sp>
      <p:sp>
        <p:nvSpPr>
          <p:cNvPr id="6" name="TextBox 5">
            <a:extLst>
              <a:ext uri="{FF2B5EF4-FFF2-40B4-BE49-F238E27FC236}">
                <a16:creationId xmlns:a16="http://schemas.microsoft.com/office/drawing/2014/main" id="{4DEDBCF4-CED8-4CA3-AFB3-418E41C91A34}"/>
              </a:ext>
            </a:extLst>
          </p:cNvPr>
          <p:cNvSpPr txBox="1"/>
          <p:nvPr/>
        </p:nvSpPr>
        <p:spPr>
          <a:xfrm>
            <a:off x="2939596" y="6556374"/>
            <a:ext cx="5907314" cy="307777"/>
          </a:xfrm>
          <a:prstGeom prst="rect">
            <a:avLst/>
          </a:prstGeom>
          <a:noFill/>
        </p:spPr>
        <p:txBody>
          <a:bodyPr wrap="square" rtlCol="0">
            <a:spAutoFit/>
          </a:bodyPr>
          <a:lstStyle/>
          <a:p>
            <a:r>
              <a:rPr lang="en-US" sz="1400">
                <a:solidFill>
                  <a:schemeClr val="tx1">
                    <a:lumMod val="50000"/>
                    <a:lumOff val="50000"/>
                  </a:schemeClr>
                </a:solidFill>
                <a:latin typeface="+mj-lt"/>
              </a:rPr>
              <a:t>Image screenshot from </a:t>
            </a:r>
            <a:r>
              <a:rPr lang="en-US" sz="1400">
                <a:solidFill>
                  <a:schemeClr val="tx1">
                    <a:lumMod val="50000"/>
                    <a:lumOff val="50000"/>
                  </a:schemeClr>
                </a:solidFill>
                <a:latin typeface="+mj-lt"/>
                <a:hlinkClick r:id="rId4">
                  <a:extLst>
                    <a:ext uri="{A12FA001-AC4F-418D-AE19-62706E023703}">
                      <ahyp:hlinkClr xmlns:ahyp="http://schemas.microsoft.com/office/drawing/2018/hyperlinkcolor" val="tx"/>
                    </a:ext>
                  </a:extLst>
                </a:hlinkClick>
              </a:rPr>
              <a:t>Save the World</a:t>
            </a:r>
            <a:r>
              <a:rPr lang="en-US" sz="1400">
                <a:solidFill>
                  <a:schemeClr val="tx1">
                    <a:lumMod val="50000"/>
                    <a:lumOff val="50000"/>
                  </a:schemeClr>
                </a:solidFill>
                <a:latin typeface="+mj-lt"/>
              </a:rPr>
              <a:t> video by Cathy Moore</a:t>
            </a:r>
          </a:p>
        </p:txBody>
      </p:sp>
      <p:sp>
        <p:nvSpPr>
          <p:cNvPr id="10" name="TextBox 9">
            <a:extLst>
              <a:ext uri="{FF2B5EF4-FFF2-40B4-BE49-F238E27FC236}">
                <a16:creationId xmlns:a16="http://schemas.microsoft.com/office/drawing/2014/main" id="{34D5A0B2-9A4A-4ACE-BE24-238A6D68C126}"/>
              </a:ext>
            </a:extLst>
          </p:cNvPr>
          <p:cNvSpPr txBox="1"/>
          <p:nvPr/>
        </p:nvSpPr>
        <p:spPr>
          <a:xfrm>
            <a:off x="497115" y="2670629"/>
            <a:ext cx="1596570" cy="1770742"/>
          </a:xfrm>
          <a:prstGeom prst="rect">
            <a:avLst/>
          </a:prstGeom>
          <a:noFill/>
        </p:spPr>
        <p:txBody>
          <a:bodyPr wrap="none" rtlCol="0" anchor="ctr">
            <a:noAutofit/>
          </a:bodyPr>
          <a:lstStyle/>
          <a:p>
            <a:pPr algn="ctr"/>
            <a:r>
              <a:rPr lang="en-US" sz="7200" b="1">
                <a:latin typeface="+mj-lt"/>
              </a:rPr>
              <a:t>TMI!</a:t>
            </a:r>
          </a:p>
        </p:txBody>
      </p:sp>
    </p:spTree>
    <p:extLst>
      <p:ext uri="{BB962C8B-B14F-4D97-AF65-F5344CB8AC3E}">
        <p14:creationId xmlns:p14="http://schemas.microsoft.com/office/powerpoint/2010/main" val="1528981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B3A7F4A-D137-4EC0-95EF-30FFAAAC90D8}"/>
              </a:ext>
            </a:extLst>
          </p:cNvPr>
          <p:cNvSpPr>
            <a:spLocks noGrp="1"/>
          </p:cNvSpPr>
          <p:nvPr>
            <p:ph idx="1"/>
          </p:nvPr>
        </p:nvSpPr>
        <p:spPr>
          <a:xfrm>
            <a:off x="838200" y="682171"/>
            <a:ext cx="4260056" cy="5494793"/>
          </a:xfrm>
        </p:spPr>
        <p:txBody>
          <a:bodyPr/>
          <a:lstStyle/>
          <a:p>
            <a:r>
              <a:rPr lang="en-US" b="1"/>
              <a:t> Linear, information-based</a:t>
            </a:r>
            <a:br>
              <a:rPr lang="en-US" b="1"/>
            </a:br>
            <a:br>
              <a:rPr lang="en-US" b="1"/>
            </a:br>
            <a:br>
              <a:rPr lang="en-US" b="1"/>
            </a:br>
            <a:br>
              <a:rPr lang="en-US" b="1"/>
            </a:br>
            <a:br>
              <a:rPr lang="en-US" b="1"/>
            </a:br>
            <a:endParaRPr lang="en-US" b="1"/>
          </a:p>
          <a:p>
            <a:r>
              <a:rPr lang="en-US" b="1"/>
              <a:t> Activity-based, information as needed</a:t>
            </a:r>
          </a:p>
        </p:txBody>
      </p:sp>
      <p:pic>
        <p:nvPicPr>
          <p:cNvPr id="6" name="Picture 5">
            <a:extLst>
              <a:ext uri="{FF2B5EF4-FFF2-40B4-BE49-F238E27FC236}">
                <a16:creationId xmlns:a16="http://schemas.microsoft.com/office/drawing/2014/main" id="{BF752DE9-70C3-4545-A612-532A05E688FC}"/>
              </a:ext>
            </a:extLst>
          </p:cNvPr>
          <p:cNvPicPr>
            <a:picLocks noChangeAspect="1"/>
          </p:cNvPicPr>
          <p:nvPr/>
        </p:nvPicPr>
        <p:blipFill>
          <a:blip r:embed="rId3"/>
          <a:stretch>
            <a:fillRect/>
          </a:stretch>
        </p:blipFill>
        <p:spPr>
          <a:xfrm>
            <a:off x="5098256" y="257789"/>
            <a:ext cx="6485845" cy="1767432"/>
          </a:xfrm>
          <a:prstGeom prst="rect">
            <a:avLst/>
          </a:prstGeom>
        </p:spPr>
      </p:pic>
      <p:pic>
        <p:nvPicPr>
          <p:cNvPr id="7" name="Picture 6">
            <a:extLst>
              <a:ext uri="{FF2B5EF4-FFF2-40B4-BE49-F238E27FC236}">
                <a16:creationId xmlns:a16="http://schemas.microsoft.com/office/drawing/2014/main" id="{D7EAC949-E98D-4244-8770-B29948545D60}"/>
              </a:ext>
            </a:extLst>
          </p:cNvPr>
          <p:cNvPicPr>
            <a:picLocks noChangeAspect="1"/>
          </p:cNvPicPr>
          <p:nvPr/>
        </p:nvPicPr>
        <p:blipFill>
          <a:blip r:embed="rId4"/>
          <a:stretch>
            <a:fillRect/>
          </a:stretch>
        </p:blipFill>
        <p:spPr>
          <a:xfrm>
            <a:off x="4691802" y="2787698"/>
            <a:ext cx="6661998" cy="3566906"/>
          </a:xfrm>
          <a:prstGeom prst="rect">
            <a:avLst/>
          </a:prstGeom>
        </p:spPr>
      </p:pic>
      <p:sp>
        <p:nvSpPr>
          <p:cNvPr id="8" name="TextBox 7">
            <a:extLst>
              <a:ext uri="{FF2B5EF4-FFF2-40B4-BE49-F238E27FC236}">
                <a16:creationId xmlns:a16="http://schemas.microsoft.com/office/drawing/2014/main" id="{99B7B37F-DAFB-41E9-A52D-FFD650CF8380}"/>
              </a:ext>
            </a:extLst>
          </p:cNvPr>
          <p:cNvSpPr txBox="1"/>
          <p:nvPr/>
        </p:nvSpPr>
        <p:spPr>
          <a:xfrm>
            <a:off x="4502150" y="6543674"/>
            <a:ext cx="5907314" cy="307777"/>
          </a:xfrm>
          <a:prstGeom prst="rect">
            <a:avLst/>
          </a:prstGeom>
          <a:noFill/>
        </p:spPr>
        <p:txBody>
          <a:bodyPr wrap="square" rtlCol="0">
            <a:spAutoFit/>
          </a:bodyPr>
          <a:lstStyle/>
          <a:p>
            <a:r>
              <a:rPr lang="en-US" sz="1400">
                <a:solidFill>
                  <a:schemeClr val="bg1"/>
                </a:solidFill>
                <a:latin typeface="+mj-lt"/>
              </a:rPr>
              <a:t>Image from </a:t>
            </a:r>
            <a:r>
              <a:rPr lang="en-US" sz="1400">
                <a:solidFill>
                  <a:schemeClr val="bg1"/>
                </a:solidFill>
                <a:latin typeface="+mj-lt"/>
                <a:hlinkClick r:id="rId5">
                  <a:extLst>
                    <a:ext uri="{A12FA001-AC4F-418D-AE19-62706E023703}">
                      <ahyp:hlinkClr xmlns:ahyp="http://schemas.microsoft.com/office/drawing/2018/hyperlinkcolor" val="tx"/>
                    </a:ext>
                  </a:extLst>
                </a:hlinkClick>
              </a:rPr>
              <a:t>Training Designer’s Guide </a:t>
            </a:r>
            <a:r>
              <a:rPr lang="en-US" sz="1400" err="1">
                <a:solidFill>
                  <a:schemeClr val="bg1"/>
                </a:solidFill>
                <a:latin typeface="+mj-lt"/>
              </a:rPr>
              <a:t>ebook</a:t>
            </a:r>
            <a:r>
              <a:rPr lang="en-US" sz="1400">
                <a:solidFill>
                  <a:schemeClr val="bg1"/>
                </a:solidFill>
                <a:latin typeface="+mj-lt"/>
              </a:rPr>
              <a:t> by Cathy Moore</a:t>
            </a:r>
          </a:p>
        </p:txBody>
      </p:sp>
    </p:spTree>
    <p:extLst>
      <p:ext uri="{BB962C8B-B14F-4D97-AF65-F5344CB8AC3E}">
        <p14:creationId xmlns:p14="http://schemas.microsoft.com/office/powerpoint/2010/main" val="2181687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7E2C-98A4-4100-9B18-6214848CDF4D}"/>
              </a:ext>
            </a:extLst>
          </p:cNvPr>
          <p:cNvSpPr>
            <a:spLocks noGrp="1"/>
          </p:cNvSpPr>
          <p:nvPr>
            <p:ph type="title"/>
          </p:nvPr>
        </p:nvSpPr>
        <p:spPr/>
        <p:txBody>
          <a:bodyPr/>
          <a:lstStyle/>
          <a:p>
            <a:r>
              <a:rPr lang="en-US"/>
              <a:t>Creating scenarios – the story</a:t>
            </a:r>
          </a:p>
        </p:txBody>
      </p:sp>
      <p:sp>
        <p:nvSpPr>
          <p:cNvPr id="3" name="Content Placeholder 2">
            <a:extLst>
              <a:ext uri="{FF2B5EF4-FFF2-40B4-BE49-F238E27FC236}">
                <a16:creationId xmlns:a16="http://schemas.microsoft.com/office/drawing/2014/main" id="{2640049E-D4F0-414B-8562-0FD8F37FE258}"/>
              </a:ext>
            </a:extLst>
          </p:cNvPr>
          <p:cNvSpPr>
            <a:spLocks noGrp="1"/>
          </p:cNvSpPr>
          <p:nvPr>
            <p:ph idx="1"/>
          </p:nvPr>
        </p:nvSpPr>
        <p:spPr>
          <a:xfrm>
            <a:off x="838200" y="1423359"/>
            <a:ext cx="4864100" cy="4753605"/>
          </a:xfrm>
        </p:spPr>
        <p:txBody>
          <a:bodyPr>
            <a:normAutofit/>
          </a:bodyPr>
          <a:lstStyle/>
          <a:p>
            <a:pPr marL="512763" marR="0" lvl="0" indent="-512763">
              <a:lnSpc>
                <a:spcPct val="100000"/>
              </a:lnSpc>
              <a:spcBef>
                <a:spcPts val="0"/>
              </a:spcBef>
              <a:spcAft>
                <a:spcPts val="1800"/>
              </a:spcAft>
              <a:buClr>
                <a:srgbClr val="F27022"/>
              </a:buClr>
              <a:buSzPct val="125000"/>
              <a:buFont typeface="+mj-lt"/>
              <a:buAutoNum type="arabicPeriod"/>
            </a:pPr>
            <a:r>
              <a:rPr lang="en-US" sz="3200" b="1">
                <a:latin typeface="Calibri Light" panose="020F0302020204030204" pitchFamily="34" charset="0"/>
                <a:ea typeface="Calibri" panose="020F0502020204030204" pitchFamily="34" charset="0"/>
                <a:cs typeface="Times New Roman" panose="02020603050405020304" pitchFamily="18" charset="0"/>
              </a:rPr>
              <a:t>Define the objectives</a:t>
            </a:r>
            <a:r>
              <a:rPr lang="en-US" sz="3200">
                <a:latin typeface="Calibri Light" panose="020F0302020204030204" pitchFamily="34" charset="0"/>
                <a:ea typeface="Calibri" panose="020F0502020204030204" pitchFamily="34" charset="0"/>
                <a:cs typeface="Times New Roman" panose="02020603050405020304" pitchFamily="18" charset="0"/>
              </a:rPr>
              <a:t>.</a:t>
            </a:r>
          </a:p>
          <a:p>
            <a:pPr marL="512763" marR="0" lvl="0" indent="-512763">
              <a:lnSpc>
                <a:spcPct val="100000"/>
              </a:lnSpc>
              <a:spcBef>
                <a:spcPts val="0"/>
              </a:spcBef>
              <a:spcAft>
                <a:spcPts val="1800"/>
              </a:spcAft>
              <a:buClr>
                <a:srgbClr val="F27022"/>
              </a:buClr>
              <a:buSzPct val="125000"/>
              <a:buFont typeface="+mj-lt"/>
              <a:buAutoNum type="arabicPeriod"/>
            </a:pPr>
            <a:r>
              <a:rPr lang="en-US" sz="3200" b="1">
                <a:latin typeface="Calibri Light" panose="020F0302020204030204" pitchFamily="34" charset="0"/>
                <a:ea typeface="Calibri" panose="020F0502020204030204" pitchFamily="34" charset="0"/>
                <a:cs typeface="Times New Roman" panose="02020603050405020304" pitchFamily="18" charset="0"/>
              </a:rPr>
              <a:t>Identify the situation</a:t>
            </a:r>
            <a:r>
              <a:rPr lang="en-US" sz="3200">
                <a:latin typeface="Calibri Light" panose="020F0302020204030204" pitchFamily="34" charset="0"/>
                <a:ea typeface="Calibri" panose="020F0502020204030204" pitchFamily="34" charset="0"/>
                <a:cs typeface="Times New Roman" panose="02020603050405020304" pitchFamily="18" charset="0"/>
              </a:rPr>
              <a:t>.</a:t>
            </a:r>
          </a:p>
          <a:p>
            <a:pPr marL="512763" marR="0" lvl="0" indent="-512763">
              <a:lnSpc>
                <a:spcPct val="100000"/>
              </a:lnSpc>
              <a:spcBef>
                <a:spcPts val="0"/>
              </a:spcBef>
              <a:spcAft>
                <a:spcPts val="1800"/>
              </a:spcAft>
              <a:buClr>
                <a:srgbClr val="F27022"/>
              </a:buClr>
              <a:buSzPct val="125000"/>
              <a:buFont typeface="+mj-lt"/>
              <a:buAutoNum type="arabicPeriod"/>
            </a:pPr>
            <a:r>
              <a:rPr lang="en-US" sz="3200" b="1">
                <a:latin typeface="Calibri Light" panose="020F0302020204030204" pitchFamily="34" charset="0"/>
                <a:ea typeface="Calibri" panose="020F0502020204030204" pitchFamily="34" charset="0"/>
                <a:cs typeface="Times New Roman" panose="02020603050405020304" pitchFamily="18" charset="0"/>
              </a:rPr>
              <a:t>Identify the problem</a:t>
            </a:r>
            <a:r>
              <a:rPr lang="en-US" sz="3200">
                <a:latin typeface="Calibri Light" panose="020F0302020204030204" pitchFamily="34" charset="0"/>
                <a:ea typeface="Calibri" panose="020F0502020204030204" pitchFamily="34" charset="0"/>
                <a:cs typeface="Times New Roman" panose="02020603050405020304" pitchFamily="18" charset="0"/>
              </a:rPr>
              <a:t>.</a:t>
            </a:r>
          </a:p>
          <a:p>
            <a:pPr marL="512763" marR="0" lvl="0" indent="-512763">
              <a:lnSpc>
                <a:spcPct val="100000"/>
              </a:lnSpc>
              <a:spcBef>
                <a:spcPts val="0"/>
              </a:spcBef>
              <a:spcAft>
                <a:spcPts val="1800"/>
              </a:spcAft>
              <a:buClr>
                <a:srgbClr val="F27022"/>
              </a:buClr>
              <a:buSzPct val="125000"/>
              <a:buFont typeface="+mj-lt"/>
              <a:buAutoNum type="arabicPeriod"/>
            </a:pPr>
            <a:r>
              <a:rPr lang="en-US" sz="3200" b="1">
                <a:latin typeface="Calibri Light" panose="020F0302020204030204" pitchFamily="34" charset="0"/>
                <a:ea typeface="Calibri" panose="020F0502020204030204" pitchFamily="34" charset="0"/>
                <a:cs typeface="Times New Roman" panose="02020603050405020304" pitchFamily="18" charset="0"/>
              </a:rPr>
              <a:t>Identify a realistic trigger event.</a:t>
            </a:r>
            <a:endParaRPr lang="en-US" sz="3200">
              <a:latin typeface="Calibri Light" panose="020F0302020204030204" pitchFamily="34" charset="0"/>
              <a:ea typeface="Calibri" panose="020F0502020204030204" pitchFamily="34" charset="0"/>
              <a:cs typeface="Times New Roman" panose="02020603050405020304" pitchFamily="18" charset="0"/>
            </a:endParaRPr>
          </a:p>
          <a:p>
            <a:pPr marL="512763" marR="0" lvl="0" indent="-512763">
              <a:lnSpc>
                <a:spcPct val="100000"/>
              </a:lnSpc>
              <a:spcBef>
                <a:spcPts val="0"/>
              </a:spcBef>
              <a:spcAft>
                <a:spcPts val="1800"/>
              </a:spcAft>
              <a:buClr>
                <a:srgbClr val="F27022"/>
              </a:buClr>
              <a:buSzPct val="125000"/>
              <a:buFont typeface="+mj-lt"/>
              <a:buAutoNum type="arabicPeriod"/>
            </a:pPr>
            <a:r>
              <a:rPr lang="en-US" sz="3200" b="1">
                <a:latin typeface="Calibri Light" panose="020F0302020204030204" pitchFamily="34" charset="0"/>
                <a:ea typeface="Calibri" panose="020F0502020204030204" pitchFamily="34" charset="0"/>
                <a:cs typeface="Times New Roman" panose="02020603050405020304" pitchFamily="18" charset="0"/>
              </a:rPr>
              <a:t>Define the choices</a:t>
            </a:r>
            <a:r>
              <a:rPr lang="en-US" sz="3200">
                <a:latin typeface="Calibri Light" panose="020F0302020204030204" pitchFamily="34" charset="0"/>
                <a:ea typeface="Calibri" panose="020F0502020204030204" pitchFamily="34" charset="0"/>
                <a:cs typeface="Times New Roman" panose="02020603050405020304" pitchFamily="18" charset="0"/>
              </a:rPr>
              <a:t>. </a:t>
            </a:r>
            <a:endParaRPr lang="en-US" sz="3200"/>
          </a:p>
        </p:txBody>
      </p:sp>
      <p:pic>
        <p:nvPicPr>
          <p:cNvPr id="5" name="Picture 4" descr="A screenshot of a cell phone&#10;&#10;Description automatically generated">
            <a:extLst>
              <a:ext uri="{FF2B5EF4-FFF2-40B4-BE49-F238E27FC236}">
                <a16:creationId xmlns:a16="http://schemas.microsoft.com/office/drawing/2014/main" id="{70BAAB7D-C5C1-45CA-A1F3-4E06EFADE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801" y="1423359"/>
            <a:ext cx="5785579" cy="4370320"/>
          </a:xfrm>
          <a:prstGeom prst="rect">
            <a:avLst/>
          </a:prstGeom>
        </p:spPr>
      </p:pic>
      <p:sp>
        <p:nvSpPr>
          <p:cNvPr id="6" name="Speech Bubble: Rectangle 5">
            <a:extLst>
              <a:ext uri="{FF2B5EF4-FFF2-40B4-BE49-F238E27FC236}">
                <a16:creationId xmlns:a16="http://schemas.microsoft.com/office/drawing/2014/main" id="{7F0DB645-8D3A-4A47-92E8-1D2FC861246A}"/>
              </a:ext>
            </a:extLst>
          </p:cNvPr>
          <p:cNvSpPr/>
          <p:nvPr/>
        </p:nvSpPr>
        <p:spPr>
          <a:xfrm>
            <a:off x="8786590" y="365126"/>
            <a:ext cx="2269337" cy="914400"/>
          </a:xfrm>
          <a:prstGeom prst="wedgeRectCallout">
            <a:avLst>
              <a:gd name="adj1" fmla="val -20833"/>
              <a:gd name="adj2" fmla="val 82197"/>
            </a:avLst>
          </a:prstGeom>
          <a:solidFill>
            <a:srgbClr val="F2702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sz="3200">
                <a:latin typeface="+mj-lt"/>
              </a:rPr>
              <a:t>The Situation</a:t>
            </a:r>
          </a:p>
        </p:txBody>
      </p:sp>
      <p:sp>
        <p:nvSpPr>
          <p:cNvPr id="7" name="TextBox 6">
            <a:extLst>
              <a:ext uri="{FF2B5EF4-FFF2-40B4-BE49-F238E27FC236}">
                <a16:creationId xmlns:a16="http://schemas.microsoft.com/office/drawing/2014/main" id="{005DB703-B962-464E-91C8-834A1A732D1C}"/>
              </a:ext>
            </a:extLst>
          </p:cNvPr>
          <p:cNvSpPr txBox="1"/>
          <p:nvPr/>
        </p:nvSpPr>
        <p:spPr>
          <a:xfrm>
            <a:off x="4502724" y="6520584"/>
            <a:ext cx="7403605" cy="307777"/>
          </a:xfrm>
          <a:prstGeom prst="rect">
            <a:avLst/>
          </a:prstGeom>
          <a:noFill/>
        </p:spPr>
        <p:txBody>
          <a:bodyPr wrap="square" rtlCol="0">
            <a:spAutoFit/>
          </a:bodyPr>
          <a:lstStyle/>
          <a:p>
            <a:pPr algn="r"/>
            <a:r>
              <a:rPr lang="en-US" sz="1400">
                <a:solidFill>
                  <a:schemeClr val="bg1"/>
                </a:solidFill>
                <a:latin typeface="+mj-lt"/>
              </a:rPr>
              <a:t>Image screenshot from Providing Constructive Employee Feedback, </a:t>
            </a:r>
            <a:r>
              <a:rPr lang="en-US" sz="1400">
                <a:solidFill>
                  <a:schemeClr val="bg1"/>
                </a:solidFill>
                <a:latin typeface="+mj-lt"/>
                <a:hlinkClick r:id="rId4">
                  <a:extLst>
                    <a:ext uri="{A12FA001-AC4F-418D-AE19-62706E023703}">
                      <ahyp:hlinkClr xmlns:ahyp="http://schemas.microsoft.com/office/drawing/2018/hyperlinkcolor" val="tx"/>
                    </a:ext>
                  </a:extLst>
                </a:hlinkClick>
              </a:rPr>
              <a:t>WebJunction course</a:t>
            </a:r>
            <a:endParaRPr lang="en-US" sz="1400">
              <a:solidFill>
                <a:schemeClr val="bg1"/>
              </a:solidFill>
              <a:latin typeface="+mj-lt"/>
            </a:endParaRPr>
          </a:p>
        </p:txBody>
      </p:sp>
    </p:spTree>
    <p:extLst>
      <p:ext uri="{BB962C8B-B14F-4D97-AF65-F5344CB8AC3E}">
        <p14:creationId xmlns:p14="http://schemas.microsoft.com/office/powerpoint/2010/main" val="2716086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text on a white background&#10;&#10;Description automatically generated">
            <a:extLst>
              <a:ext uri="{FF2B5EF4-FFF2-40B4-BE49-F238E27FC236}">
                <a16:creationId xmlns:a16="http://schemas.microsoft.com/office/drawing/2014/main" id="{390C2896-B6FD-44F9-AE24-4BEAD84A24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2891" y="1544205"/>
            <a:ext cx="6229508" cy="4752975"/>
          </a:xfrm>
        </p:spPr>
      </p:pic>
      <p:sp>
        <p:nvSpPr>
          <p:cNvPr id="6" name="TextBox 5">
            <a:extLst>
              <a:ext uri="{FF2B5EF4-FFF2-40B4-BE49-F238E27FC236}">
                <a16:creationId xmlns:a16="http://schemas.microsoft.com/office/drawing/2014/main" id="{3C6DF24D-447C-48F2-BD70-A89CF7260E0A}"/>
              </a:ext>
            </a:extLst>
          </p:cNvPr>
          <p:cNvSpPr txBox="1"/>
          <p:nvPr/>
        </p:nvSpPr>
        <p:spPr>
          <a:xfrm>
            <a:off x="4502724" y="6520584"/>
            <a:ext cx="7403605" cy="307777"/>
          </a:xfrm>
          <a:prstGeom prst="rect">
            <a:avLst/>
          </a:prstGeom>
          <a:noFill/>
        </p:spPr>
        <p:txBody>
          <a:bodyPr wrap="square" rtlCol="0">
            <a:spAutoFit/>
          </a:bodyPr>
          <a:lstStyle/>
          <a:p>
            <a:pPr algn="r"/>
            <a:r>
              <a:rPr lang="en-US" sz="1400">
                <a:solidFill>
                  <a:schemeClr val="bg1"/>
                </a:solidFill>
                <a:latin typeface="+mj-lt"/>
              </a:rPr>
              <a:t>Image screenshots from Providing Constructive Employee Feedback, </a:t>
            </a:r>
            <a:r>
              <a:rPr lang="en-US" sz="1400">
                <a:solidFill>
                  <a:schemeClr val="bg1"/>
                </a:solidFill>
                <a:latin typeface="+mj-lt"/>
                <a:hlinkClick r:id="rId4">
                  <a:extLst>
                    <a:ext uri="{A12FA001-AC4F-418D-AE19-62706E023703}">
                      <ahyp:hlinkClr xmlns:ahyp="http://schemas.microsoft.com/office/drawing/2018/hyperlinkcolor" val="tx"/>
                    </a:ext>
                  </a:extLst>
                </a:hlinkClick>
              </a:rPr>
              <a:t>WebJunction course</a:t>
            </a:r>
            <a:endParaRPr lang="en-US" sz="1400">
              <a:solidFill>
                <a:schemeClr val="bg1"/>
              </a:solidFill>
              <a:latin typeface="+mj-lt"/>
            </a:endParaRPr>
          </a:p>
        </p:txBody>
      </p:sp>
      <p:sp>
        <p:nvSpPr>
          <p:cNvPr id="7" name="Speech Bubble: Rectangle 6">
            <a:extLst>
              <a:ext uri="{FF2B5EF4-FFF2-40B4-BE49-F238E27FC236}">
                <a16:creationId xmlns:a16="http://schemas.microsoft.com/office/drawing/2014/main" id="{17C8C3BA-E894-4D90-9A03-EEA1E1E7F658}"/>
              </a:ext>
            </a:extLst>
          </p:cNvPr>
          <p:cNvSpPr/>
          <p:nvPr/>
        </p:nvSpPr>
        <p:spPr>
          <a:xfrm>
            <a:off x="3133936" y="406401"/>
            <a:ext cx="2269337" cy="914400"/>
          </a:xfrm>
          <a:prstGeom prst="wedgeRectCallout">
            <a:avLst>
              <a:gd name="adj1" fmla="val -20222"/>
              <a:gd name="adj2" fmla="val 118561"/>
            </a:avLst>
          </a:prstGeom>
          <a:solidFill>
            <a:srgbClr val="F2702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100"/>
              </a:lnSpc>
            </a:pPr>
            <a:r>
              <a:rPr lang="en-US" sz="3200">
                <a:latin typeface="+mj-lt"/>
              </a:rPr>
              <a:t>The Trigger</a:t>
            </a:r>
          </a:p>
        </p:txBody>
      </p:sp>
      <p:sp>
        <p:nvSpPr>
          <p:cNvPr id="8" name="Rectangle 7">
            <a:extLst>
              <a:ext uri="{FF2B5EF4-FFF2-40B4-BE49-F238E27FC236}">
                <a16:creationId xmlns:a16="http://schemas.microsoft.com/office/drawing/2014/main" id="{BDD8178C-84B4-4058-A540-C1C18F81AEAB}"/>
              </a:ext>
            </a:extLst>
          </p:cNvPr>
          <p:cNvSpPr/>
          <p:nvPr/>
        </p:nvSpPr>
        <p:spPr>
          <a:xfrm>
            <a:off x="9365672" y="3290959"/>
            <a:ext cx="2022764" cy="1662546"/>
          </a:xfrm>
          <a:prstGeom prst="rect">
            <a:avLst/>
          </a:prstGeom>
          <a:solidFill>
            <a:srgbClr val="F2702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3100"/>
              </a:lnSpc>
            </a:pPr>
            <a:r>
              <a:rPr lang="en-US" sz="3200">
                <a:latin typeface="+mj-lt"/>
              </a:rPr>
              <a:t>The Choices</a:t>
            </a:r>
          </a:p>
        </p:txBody>
      </p:sp>
      <p:sp>
        <p:nvSpPr>
          <p:cNvPr id="9" name="Oval 8">
            <a:extLst>
              <a:ext uri="{FF2B5EF4-FFF2-40B4-BE49-F238E27FC236}">
                <a16:creationId xmlns:a16="http://schemas.microsoft.com/office/drawing/2014/main" id="{16D98EEB-8B2C-4C55-A229-184B0F4569B2}"/>
              </a:ext>
            </a:extLst>
          </p:cNvPr>
          <p:cNvSpPr>
            <a:spLocks noChangeAspect="1"/>
          </p:cNvSpPr>
          <p:nvPr/>
        </p:nvSpPr>
        <p:spPr>
          <a:xfrm>
            <a:off x="7460673" y="2323903"/>
            <a:ext cx="914400" cy="914400"/>
          </a:xfrm>
          <a:prstGeom prst="ellipse">
            <a:avLst/>
          </a:prstGeom>
          <a:solidFill>
            <a:srgbClr val="F2702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3100"/>
              </a:lnSpc>
            </a:pPr>
            <a:r>
              <a:rPr lang="en-US" sz="3200">
                <a:latin typeface="+mj-lt"/>
              </a:rPr>
              <a:t>1</a:t>
            </a:r>
          </a:p>
        </p:txBody>
      </p:sp>
      <p:sp>
        <p:nvSpPr>
          <p:cNvPr id="10" name="Oval 9">
            <a:extLst>
              <a:ext uri="{FF2B5EF4-FFF2-40B4-BE49-F238E27FC236}">
                <a16:creationId xmlns:a16="http://schemas.microsoft.com/office/drawing/2014/main" id="{E0C166A5-EFB4-40F2-8229-B6DB71B70272}"/>
              </a:ext>
            </a:extLst>
          </p:cNvPr>
          <p:cNvSpPr>
            <a:spLocks noChangeAspect="1"/>
          </p:cNvSpPr>
          <p:nvPr/>
        </p:nvSpPr>
        <p:spPr>
          <a:xfrm>
            <a:off x="7454985" y="3665032"/>
            <a:ext cx="914400" cy="914400"/>
          </a:xfrm>
          <a:prstGeom prst="ellipse">
            <a:avLst/>
          </a:prstGeom>
          <a:solidFill>
            <a:srgbClr val="F2702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3100"/>
              </a:lnSpc>
            </a:pPr>
            <a:r>
              <a:rPr lang="en-US" sz="3200">
                <a:latin typeface="+mj-lt"/>
              </a:rPr>
              <a:t>2</a:t>
            </a:r>
          </a:p>
        </p:txBody>
      </p:sp>
      <p:sp>
        <p:nvSpPr>
          <p:cNvPr id="11" name="Oval 10">
            <a:extLst>
              <a:ext uri="{FF2B5EF4-FFF2-40B4-BE49-F238E27FC236}">
                <a16:creationId xmlns:a16="http://schemas.microsoft.com/office/drawing/2014/main" id="{B5D0F4B2-0618-4237-BDCE-D5DA88067B59}"/>
              </a:ext>
            </a:extLst>
          </p:cNvPr>
          <p:cNvSpPr>
            <a:spLocks noChangeAspect="1"/>
          </p:cNvSpPr>
          <p:nvPr/>
        </p:nvSpPr>
        <p:spPr>
          <a:xfrm>
            <a:off x="7454985" y="5047716"/>
            <a:ext cx="914400" cy="914400"/>
          </a:xfrm>
          <a:prstGeom prst="ellipse">
            <a:avLst/>
          </a:prstGeom>
          <a:solidFill>
            <a:srgbClr val="F2702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3100"/>
              </a:lnSpc>
            </a:pPr>
            <a:r>
              <a:rPr lang="en-US" sz="3200">
                <a:latin typeface="+mj-lt"/>
              </a:rPr>
              <a:t>3</a:t>
            </a:r>
          </a:p>
        </p:txBody>
      </p:sp>
      <p:cxnSp>
        <p:nvCxnSpPr>
          <p:cNvPr id="13" name="Straight Connector 12">
            <a:extLst>
              <a:ext uri="{FF2B5EF4-FFF2-40B4-BE49-F238E27FC236}">
                <a16:creationId xmlns:a16="http://schemas.microsoft.com/office/drawing/2014/main" id="{04F87193-F0AA-412E-8A6C-98E65205F99D}"/>
              </a:ext>
            </a:extLst>
          </p:cNvPr>
          <p:cNvCxnSpPr>
            <a:stCxn id="10" idx="6"/>
            <a:endCxn id="8" idx="1"/>
          </p:cNvCxnSpPr>
          <p:nvPr/>
        </p:nvCxnSpPr>
        <p:spPr>
          <a:xfrm>
            <a:off x="8369385" y="4122232"/>
            <a:ext cx="996287" cy="0"/>
          </a:xfrm>
          <a:prstGeom prst="line">
            <a:avLst/>
          </a:prstGeom>
          <a:ln w="41275">
            <a:solidFill>
              <a:srgbClr val="ACAC0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996082-9547-4DB0-922E-3FD297B3EE17}"/>
              </a:ext>
            </a:extLst>
          </p:cNvPr>
          <p:cNvCxnSpPr>
            <a:stCxn id="8" idx="1"/>
            <a:endCxn id="9" idx="6"/>
          </p:cNvCxnSpPr>
          <p:nvPr/>
        </p:nvCxnSpPr>
        <p:spPr>
          <a:xfrm flipH="1" flipV="1">
            <a:off x="8375073" y="2781103"/>
            <a:ext cx="990599" cy="1341129"/>
          </a:xfrm>
          <a:prstGeom prst="line">
            <a:avLst/>
          </a:prstGeom>
          <a:ln w="41275">
            <a:solidFill>
              <a:srgbClr val="ACAC0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CB57D8-F585-4287-B2BD-51063AF0497F}"/>
              </a:ext>
            </a:extLst>
          </p:cNvPr>
          <p:cNvCxnSpPr>
            <a:stCxn id="8" idx="1"/>
            <a:endCxn id="11" idx="6"/>
          </p:cNvCxnSpPr>
          <p:nvPr/>
        </p:nvCxnSpPr>
        <p:spPr>
          <a:xfrm flipH="1">
            <a:off x="8369385" y="4122232"/>
            <a:ext cx="996287" cy="1382684"/>
          </a:xfrm>
          <a:prstGeom prst="line">
            <a:avLst/>
          </a:prstGeom>
          <a:ln w="41275">
            <a:solidFill>
              <a:srgbClr val="ACAC0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537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AE99-D270-4543-9F04-9B64A4DD9BA8}"/>
              </a:ext>
            </a:extLst>
          </p:cNvPr>
          <p:cNvSpPr>
            <a:spLocks noGrp="1"/>
          </p:cNvSpPr>
          <p:nvPr>
            <p:ph type="title"/>
          </p:nvPr>
        </p:nvSpPr>
        <p:spPr/>
        <p:txBody>
          <a:bodyPr/>
          <a:lstStyle/>
          <a:p>
            <a:r>
              <a:rPr lang="en-US"/>
              <a:t>Creating scenarios – basic structure</a:t>
            </a:r>
          </a:p>
        </p:txBody>
      </p:sp>
      <p:sp>
        <p:nvSpPr>
          <p:cNvPr id="8" name="Rectangle: Rounded Corners 7">
            <a:extLst>
              <a:ext uri="{FF2B5EF4-FFF2-40B4-BE49-F238E27FC236}">
                <a16:creationId xmlns:a16="http://schemas.microsoft.com/office/drawing/2014/main" id="{E3AF3B60-362F-486A-960C-15AEBD0E6321}"/>
              </a:ext>
            </a:extLst>
          </p:cNvPr>
          <p:cNvSpPr/>
          <p:nvPr/>
        </p:nvSpPr>
        <p:spPr>
          <a:xfrm>
            <a:off x="1277257" y="2864076"/>
            <a:ext cx="2220686" cy="1175657"/>
          </a:xfrm>
          <a:prstGeom prst="roundRect">
            <a:avLst/>
          </a:prstGeom>
          <a:solidFill>
            <a:srgbClr val="FF5C39"/>
          </a:solidFill>
          <a:ln>
            <a:solidFill>
              <a:srgbClr val="F0A22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200" b="1">
                <a:latin typeface="+mj-lt"/>
              </a:rPr>
              <a:t>Challenge</a:t>
            </a:r>
          </a:p>
        </p:txBody>
      </p:sp>
      <p:sp>
        <p:nvSpPr>
          <p:cNvPr id="10" name="Rectangle: Rounded Corners 9">
            <a:extLst>
              <a:ext uri="{FF2B5EF4-FFF2-40B4-BE49-F238E27FC236}">
                <a16:creationId xmlns:a16="http://schemas.microsoft.com/office/drawing/2014/main" id="{7272F8CA-9A91-473B-8A10-F4CEB8EC5493}"/>
              </a:ext>
            </a:extLst>
          </p:cNvPr>
          <p:cNvSpPr/>
          <p:nvPr/>
        </p:nvSpPr>
        <p:spPr>
          <a:xfrm>
            <a:off x="4731657" y="1402897"/>
            <a:ext cx="2220686" cy="1175657"/>
          </a:xfrm>
          <a:prstGeom prst="roundRect">
            <a:avLst/>
          </a:prstGeom>
          <a:solidFill>
            <a:srgbClr val="575B5F"/>
          </a:solidFill>
          <a:ln>
            <a:solidFill>
              <a:srgbClr val="F0A2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200" b="1">
                <a:latin typeface="+mj-lt"/>
              </a:rPr>
              <a:t>Choice</a:t>
            </a:r>
          </a:p>
        </p:txBody>
      </p:sp>
      <p:sp>
        <p:nvSpPr>
          <p:cNvPr id="12" name="Rectangle: Rounded Corners 11">
            <a:extLst>
              <a:ext uri="{FF2B5EF4-FFF2-40B4-BE49-F238E27FC236}">
                <a16:creationId xmlns:a16="http://schemas.microsoft.com/office/drawing/2014/main" id="{79297E7D-D5A0-48C0-B947-7E4DBC68CAE0}"/>
              </a:ext>
            </a:extLst>
          </p:cNvPr>
          <p:cNvSpPr/>
          <p:nvPr/>
        </p:nvSpPr>
        <p:spPr>
          <a:xfrm>
            <a:off x="4731657" y="2864076"/>
            <a:ext cx="2220686" cy="1175657"/>
          </a:xfrm>
          <a:prstGeom prst="roundRect">
            <a:avLst/>
          </a:prstGeom>
          <a:solidFill>
            <a:srgbClr val="575B5F"/>
          </a:solidFill>
          <a:ln>
            <a:solidFill>
              <a:srgbClr val="F0A2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200" b="1">
                <a:latin typeface="+mj-lt"/>
              </a:rPr>
              <a:t>Choice</a:t>
            </a:r>
          </a:p>
        </p:txBody>
      </p:sp>
      <p:sp>
        <p:nvSpPr>
          <p:cNvPr id="13" name="Rectangle: Rounded Corners 12">
            <a:extLst>
              <a:ext uri="{FF2B5EF4-FFF2-40B4-BE49-F238E27FC236}">
                <a16:creationId xmlns:a16="http://schemas.microsoft.com/office/drawing/2014/main" id="{93C72CFF-AAE5-4D95-9626-64FDF52E4D97}"/>
              </a:ext>
            </a:extLst>
          </p:cNvPr>
          <p:cNvSpPr/>
          <p:nvPr/>
        </p:nvSpPr>
        <p:spPr>
          <a:xfrm>
            <a:off x="4731657" y="4325254"/>
            <a:ext cx="2220686" cy="1175657"/>
          </a:xfrm>
          <a:prstGeom prst="roundRect">
            <a:avLst/>
          </a:prstGeom>
          <a:solidFill>
            <a:srgbClr val="ACAC0F"/>
          </a:solidFill>
          <a:ln>
            <a:solidFill>
              <a:srgbClr val="F0A2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200" b="1">
                <a:latin typeface="+mj-lt"/>
              </a:rPr>
              <a:t>Choice</a:t>
            </a:r>
          </a:p>
        </p:txBody>
      </p:sp>
      <p:sp>
        <p:nvSpPr>
          <p:cNvPr id="14" name="Rectangle: Rounded Corners 13">
            <a:extLst>
              <a:ext uri="{FF2B5EF4-FFF2-40B4-BE49-F238E27FC236}">
                <a16:creationId xmlns:a16="http://schemas.microsoft.com/office/drawing/2014/main" id="{70BB11D9-B92E-4BAE-B362-F2B9B5F7D5D9}"/>
              </a:ext>
            </a:extLst>
          </p:cNvPr>
          <p:cNvSpPr/>
          <p:nvPr/>
        </p:nvSpPr>
        <p:spPr>
          <a:xfrm>
            <a:off x="8186057" y="1402897"/>
            <a:ext cx="2612572" cy="1175657"/>
          </a:xfrm>
          <a:prstGeom prst="roundRect">
            <a:avLst/>
          </a:prstGeom>
          <a:solidFill>
            <a:srgbClr val="575B5F"/>
          </a:solidFill>
          <a:ln>
            <a:solidFill>
              <a:srgbClr val="F0A2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200" b="1">
                <a:latin typeface="+mj-lt"/>
              </a:rPr>
              <a:t>Consequence</a:t>
            </a:r>
          </a:p>
        </p:txBody>
      </p:sp>
      <p:sp>
        <p:nvSpPr>
          <p:cNvPr id="15" name="Rectangle: Rounded Corners 14">
            <a:extLst>
              <a:ext uri="{FF2B5EF4-FFF2-40B4-BE49-F238E27FC236}">
                <a16:creationId xmlns:a16="http://schemas.microsoft.com/office/drawing/2014/main" id="{253DA698-142F-4151-A340-33E383462E94}"/>
              </a:ext>
            </a:extLst>
          </p:cNvPr>
          <p:cNvSpPr/>
          <p:nvPr/>
        </p:nvSpPr>
        <p:spPr>
          <a:xfrm>
            <a:off x="8186057" y="2864076"/>
            <a:ext cx="2612572" cy="1175657"/>
          </a:xfrm>
          <a:prstGeom prst="roundRect">
            <a:avLst/>
          </a:prstGeom>
          <a:solidFill>
            <a:srgbClr val="575B5F"/>
          </a:solidFill>
          <a:ln>
            <a:solidFill>
              <a:srgbClr val="F0A2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200" b="1">
                <a:latin typeface="+mj-lt"/>
              </a:rPr>
              <a:t>Consequence</a:t>
            </a:r>
          </a:p>
        </p:txBody>
      </p:sp>
      <p:sp>
        <p:nvSpPr>
          <p:cNvPr id="16" name="Rectangle: Rounded Corners 15">
            <a:extLst>
              <a:ext uri="{FF2B5EF4-FFF2-40B4-BE49-F238E27FC236}">
                <a16:creationId xmlns:a16="http://schemas.microsoft.com/office/drawing/2014/main" id="{D6B32F39-AAF5-47EA-9DA9-094732CB99B5}"/>
              </a:ext>
            </a:extLst>
          </p:cNvPr>
          <p:cNvSpPr/>
          <p:nvPr/>
        </p:nvSpPr>
        <p:spPr>
          <a:xfrm>
            <a:off x="8186057" y="4325255"/>
            <a:ext cx="2612572" cy="1175657"/>
          </a:xfrm>
          <a:prstGeom prst="roundRect">
            <a:avLst/>
          </a:prstGeom>
          <a:solidFill>
            <a:srgbClr val="ACAC0F"/>
          </a:solidFill>
          <a:ln>
            <a:solidFill>
              <a:srgbClr val="F0A2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200" b="1">
                <a:latin typeface="+mj-lt"/>
              </a:rPr>
              <a:t>Consequence</a:t>
            </a:r>
          </a:p>
        </p:txBody>
      </p:sp>
      <p:cxnSp>
        <p:nvCxnSpPr>
          <p:cNvPr id="18" name="Straight Connector 17">
            <a:extLst>
              <a:ext uri="{FF2B5EF4-FFF2-40B4-BE49-F238E27FC236}">
                <a16:creationId xmlns:a16="http://schemas.microsoft.com/office/drawing/2014/main" id="{9DE4838B-21A1-4C3D-802B-95E73031302B}"/>
              </a:ext>
            </a:extLst>
          </p:cNvPr>
          <p:cNvCxnSpPr/>
          <p:nvPr/>
        </p:nvCxnSpPr>
        <p:spPr>
          <a:xfrm>
            <a:off x="3497943" y="3464605"/>
            <a:ext cx="1233714" cy="0"/>
          </a:xfrm>
          <a:prstGeom prst="line">
            <a:avLst/>
          </a:prstGeom>
          <a:ln w="22225">
            <a:solidFill>
              <a:srgbClr val="FF5C3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39E7E91-A117-41DA-8CD8-32525D5DB5BE}"/>
              </a:ext>
            </a:extLst>
          </p:cNvPr>
          <p:cNvCxnSpPr/>
          <p:nvPr/>
        </p:nvCxnSpPr>
        <p:spPr>
          <a:xfrm>
            <a:off x="6952343" y="3464605"/>
            <a:ext cx="1233714" cy="0"/>
          </a:xfrm>
          <a:prstGeom prst="line">
            <a:avLst/>
          </a:prstGeom>
          <a:ln w="22225">
            <a:solidFill>
              <a:srgbClr val="FF5C3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B88E6D5-F5BF-406B-A8F3-C2296A45D4B5}"/>
              </a:ext>
            </a:extLst>
          </p:cNvPr>
          <p:cNvCxnSpPr/>
          <p:nvPr/>
        </p:nvCxnSpPr>
        <p:spPr>
          <a:xfrm>
            <a:off x="6952343" y="2037216"/>
            <a:ext cx="1233714" cy="0"/>
          </a:xfrm>
          <a:prstGeom prst="line">
            <a:avLst/>
          </a:prstGeom>
          <a:ln w="22225">
            <a:solidFill>
              <a:srgbClr val="FF5C3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1E6A76-5EF1-456E-BD46-CF22D789E3F5}"/>
              </a:ext>
            </a:extLst>
          </p:cNvPr>
          <p:cNvCxnSpPr/>
          <p:nvPr/>
        </p:nvCxnSpPr>
        <p:spPr>
          <a:xfrm>
            <a:off x="6952343" y="4913082"/>
            <a:ext cx="1233714" cy="0"/>
          </a:xfrm>
          <a:prstGeom prst="line">
            <a:avLst/>
          </a:prstGeom>
          <a:ln w="22225">
            <a:solidFill>
              <a:srgbClr val="FF5C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23FE636-9DC2-4CE1-9759-544265BEB951}"/>
              </a:ext>
            </a:extLst>
          </p:cNvPr>
          <p:cNvCxnSpPr>
            <a:stCxn id="8" idx="3"/>
            <a:endCxn id="10" idx="1"/>
          </p:cNvCxnSpPr>
          <p:nvPr/>
        </p:nvCxnSpPr>
        <p:spPr>
          <a:xfrm flipV="1">
            <a:off x="3497943" y="1990726"/>
            <a:ext cx="1233714" cy="1461179"/>
          </a:xfrm>
          <a:prstGeom prst="line">
            <a:avLst/>
          </a:prstGeom>
          <a:ln w="22225">
            <a:solidFill>
              <a:srgbClr val="FF5C3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AA84D6-A6DC-4E87-8830-69B216FA092A}"/>
              </a:ext>
            </a:extLst>
          </p:cNvPr>
          <p:cNvCxnSpPr>
            <a:stCxn id="8" idx="3"/>
            <a:endCxn id="13" idx="1"/>
          </p:cNvCxnSpPr>
          <p:nvPr/>
        </p:nvCxnSpPr>
        <p:spPr>
          <a:xfrm>
            <a:off x="3497943" y="3451905"/>
            <a:ext cx="1233714" cy="1461178"/>
          </a:xfrm>
          <a:prstGeom prst="line">
            <a:avLst/>
          </a:prstGeom>
          <a:ln w="22225">
            <a:solidFill>
              <a:srgbClr val="FF5C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802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28799D-8566-4454-87BF-F69B7B5C2E81}"/>
              </a:ext>
            </a:extLst>
          </p:cNvPr>
          <p:cNvSpPr>
            <a:spLocks noGrp="1"/>
          </p:cNvSpPr>
          <p:nvPr>
            <p:ph type="title"/>
          </p:nvPr>
        </p:nvSpPr>
        <p:spPr/>
        <p:txBody>
          <a:bodyPr>
            <a:noAutofit/>
          </a:bodyPr>
          <a:lstStyle/>
          <a:p>
            <a:r>
              <a:rPr lang="en-US" sz="4800"/>
              <a:t>What’s Good About </a:t>
            </a:r>
            <a:br>
              <a:rPr lang="en-US" sz="4800"/>
            </a:br>
            <a:r>
              <a:rPr lang="en-US" sz="4800"/>
              <a:t>Asynchronous Learning?</a:t>
            </a:r>
          </a:p>
        </p:txBody>
      </p:sp>
      <p:sp>
        <p:nvSpPr>
          <p:cNvPr id="5" name="Text Placeholder 4">
            <a:extLst>
              <a:ext uri="{FF2B5EF4-FFF2-40B4-BE49-F238E27FC236}">
                <a16:creationId xmlns:a16="http://schemas.microsoft.com/office/drawing/2014/main" id="{681ED5A6-7C57-44CD-BABE-94329C63D5B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62932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6229-2059-4B84-9298-EBF4453EF2B3}"/>
              </a:ext>
            </a:extLst>
          </p:cNvPr>
          <p:cNvSpPr>
            <a:spLocks noGrp="1"/>
          </p:cNvSpPr>
          <p:nvPr>
            <p:ph type="title"/>
          </p:nvPr>
        </p:nvSpPr>
        <p:spPr/>
        <p:txBody>
          <a:bodyPr/>
          <a:lstStyle/>
          <a:p>
            <a:r>
              <a:rPr lang="en-US"/>
              <a:t>Branching scenarios</a:t>
            </a:r>
          </a:p>
        </p:txBody>
      </p:sp>
      <p:pic>
        <p:nvPicPr>
          <p:cNvPr id="5" name="Content Placeholder 4">
            <a:extLst>
              <a:ext uri="{FF2B5EF4-FFF2-40B4-BE49-F238E27FC236}">
                <a16:creationId xmlns:a16="http://schemas.microsoft.com/office/drawing/2014/main" id="{A4E3310C-B1F8-4524-ACEF-775EA109CF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890988"/>
            <a:ext cx="2286000" cy="1088886"/>
          </a:xfrm>
        </p:spPr>
      </p:pic>
      <p:pic>
        <p:nvPicPr>
          <p:cNvPr id="6" name="Content Placeholder 4">
            <a:extLst>
              <a:ext uri="{FF2B5EF4-FFF2-40B4-BE49-F238E27FC236}">
                <a16:creationId xmlns:a16="http://schemas.microsoft.com/office/drawing/2014/main" id="{A07FE323-FBF5-411F-B335-C036433F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4337186"/>
            <a:ext cx="2286000" cy="1088886"/>
          </a:xfrm>
          <a:prstGeom prst="rect">
            <a:avLst/>
          </a:prstGeom>
        </p:spPr>
      </p:pic>
      <p:pic>
        <p:nvPicPr>
          <p:cNvPr id="7" name="Content Placeholder 4">
            <a:extLst>
              <a:ext uri="{FF2B5EF4-FFF2-40B4-BE49-F238E27FC236}">
                <a16:creationId xmlns:a16="http://schemas.microsoft.com/office/drawing/2014/main" id="{2D53318A-F286-4331-AED6-4847FB474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884557"/>
            <a:ext cx="2286000" cy="1088886"/>
          </a:xfrm>
          <a:prstGeom prst="rect">
            <a:avLst/>
          </a:prstGeom>
        </p:spPr>
      </p:pic>
      <p:pic>
        <p:nvPicPr>
          <p:cNvPr id="8" name="Content Placeholder 4">
            <a:extLst>
              <a:ext uri="{FF2B5EF4-FFF2-40B4-BE49-F238E27FC236}">
                <a16:creationId xmlns:a16="http://schemas.microsoft.com/office/drawing/2014/main" id="{9862CA9F-8CE7-4E3A-9E8A-127F200C2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431928"/>
            <a:ext cx="2286000" cy="1088886"/>
          </a:xfrm>
          <a:prstGeom prst="rect">
            <a:avLst/>
          </a:prstGeom>
        </p:spPr>
      </p:pic>
      <p:grpSp>
        <p:nvGrpSpPr>
          <p:cNvPr id="12" name="Group 11">
            <a:extLst>
              <a:ext uri="{FF2B5EF4-FFF2-40B4-BE49-F238E27FC236}">
                <a16:creationId xmlns:a16="http://schemas.microsoft.com/office/drawing/2014/main" id="{1436DD40-5253-4487-B17A-4AB195202230}"/>
              </a:ext>
            </a:extLst>
          </p:cNvPr>
          <p:cNvGrpSpPr/>
          <p:nvPr/>
        </p:nvGrpSpPr>
        <p:grpSpPr>
          <a:xfrm>
            <a:off x="6789057" y="-7610"/>
            <a:ext cx="1554480" cy="2296200"/>
            <a:chOff x="6629400" y="365126"/>
            <a:chExt cx="1554480" cy="2296200"/>
          </a:xfrm>
        </p:grpSpPr>
        <p:pic>
          <p:nvPicPr>
            <p:cNvPr id="9" name="Content Placeholder 4">
              <a:extLst>
                <a:ext uri="{FF2B5EF4-FFF2-40B4-BE49-F238E27FC236}">
                  <a16:creationId xmlns:a16="http://schemas.microsoft.com/office/drawing/2014/main" id="{D3098B05-D221-407B-8552-BE4EC84A5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920882"/>
              <a:ext cx="1554480" cy="740444"/>
            </a:xfrm>
            <a:prstGeom prst="rect">
              <a:avLst/>
            </a:prstGeom>
          </p:spPr>
        </p:pic>
        <p:pic>
          <p:nvPicPr>
            <p:cNvPr id="10" name="Content Placeholder 4">
              <a:extLst>
                <a:ext uri="{FF2B5EF4-FFF2-40B4-BE49-F238E27FC236}">
                  <a16:creationId xmlns:a16="http://schemas.microsoft.com/office/drawing/2014/main" id="{E50331A2-EA28-4D3C-919B-CE96FF76F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143004"/>
              <a:ext cx="1554480" cy="740444"/>
            </a:xfrm>
            <a:prstGeom prst="rect">
              <a:avLst/>
            </a:prstGeom>
          </p:spPr>
        </p:pic>
        <p:pic>
          <p:nvPicPr>
            <p:cNvPr id="11" name="Content Placeholder 4">
              <a:extLst>
                <a:ext uri="{FF2B5EF4-FFF2-40B4-BE49-F238E27FC236}">
                  <a16:creationId xmlns:a16="http://schemas.microsoft.com/office/drawing/2014/main" id="{98BFDC43-F849-4CBF-8F55-825E1E4AF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65126"/>
              <a:ext cx="1554480" cy="740444"/>
            </a:xfrm>
            <a:prstGeom prst="rect">
              <a:avLst/>
            </a:prstGeom>
          </p:spPr>
        </p:pic>
      </p:grpSp>
      <p:grpSp>
        <p:nvGrpSpPr>
          <p:cNvPr id="13" name="Group 12">
            <a:extLst>
              <a:ext uri="{FF2B5EF4-FFF2-40B4-BE49-F238E27FC236}">
                <a16:creationId xmlns:a16="http://schemas.microsoft.com/office/drawing/2014/main" id="{ACC4BDCC-47F9-4D3A-8506-4EA26179C805}"/>
              </a:ext>
            </a:extLst>
          </p:cNvPr>
          <p:cNvGrpSpPr/>
          <p:nvPr/>
        </p:nvGrpSpPr>
        <p:grpSpPr>
          <a:xfrm>
            <a:off x="6789057" y="2288590"/>
            <a:ext cx="1554480" cy="2296200"/>
            <a:chOff x="6629400" y="365126"/>
            <a:chExt cx="1554480" cy="2296200"/>
          </a:xfrm>
        </p:grpSpPr>
        <p:pic>
          <p:nvPicPr>
            <p:cNvPr id="14" name="Content Placeholder 4">
              <a:extLst>
                <a:ext uri="{FF2B5EF4-FFF2-40B4-BE49-F238E27FC236}">
                  <a16:creationId xmlns:a16="http://schemas.microsoft.com/office/drawing/2014/main" id="{479E39E3-0181-4A55-A9C5-B14BEA48C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920882"/>
              <a:ext cx="1554480" cy="740444"/>
            </a:xfrm>
            <a:prstGeom prst="rect">
              <a:avLst/>
            </a:prstGeom>
          </p:spPr>
        </p:pic>
        <p:pic>
          <p:nvPicPr>
            <p:cNvPr id="15" name="Content Placeholder 4">
              <a:extLst>
                <a:ext uri="{FF2B5EF4-FFF2-40B4-BE49-F238E27FC236}">
                  <a16:creationId xmlns:a16="http://schemas.microsoft.com/office/drawing/2014/main" id="{9DB5FD66-E8D9-474A-9A4E-76BB9242A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143004"/>
              <a:ext cx="1554480" cy="740444"/>
            </a:xfrm>
            <a:prstGeom prst="rect">
              <a:avLst/>
            </a:prstGeom>
          </p:spPr>
        </p:pic>
        <p:pic>
          <p:nvPicPr>
            <p:cNvPr id="16" name="Content Placeholder 4">
              <a:extLst>
                <a:ext uri="{FF2B5EF4-FFF2-40B4-BE49-F238E27FC236}">
                  <a16:creationId xmlns:a16="http://schemas.microsoft.com/office/drawing/2014/main" id="{D8D11D1B-4CE4-4A07-B423-4E3C179CE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65126"/>
              <a:ext cx="1554480" cy="740444"/>
            </a:xfrm>
            <a:prstGeom prst="rect">
              <a:avLst/>
            </a:prstGeom>
          </p:spPr>
        </p:pic>
      </p:grpSp>
      <p:grpSp>
        <p:nvGrpSpPr>
          <p:cNvPr id="17" name="Group 16">
            <a:extLst>
              <a:ext uri="{FF2B5EF4-FFF2-40B4-BE49-F238E27FC236}">
                <a16:creationId xmlns:a16="http://schemas.microsoft.com/office/drawing/2014/main" id="{D68E6BC4-FB69-4DD2-9FC6-E94B0F2C8B21}"/>
              </a:ext>
            </a:extLst>
          </p:cNvPr>
          <p:cNvGrpSpPr/>
          <p:nvPr/>
        </p:nvGrpSpPr>
        <p:grpSpPr>
          <a:xfrm>
            <a:off x="6789057" y="4584790"/>
            <a:ext cx="1554480" cy="2296200"/>
            <a:chOff x="6629400" y="365126"/>
            <a:chExt cx="1554480" cy="2296200"/>
          </a:xfrm>
        </p:grpSpPr>
        <p:pic>
          <p:nvPicPr>
            <p:cNvPr id="18" name="Content Placeholder 4">
              <a:extLst>
                <a:ext uri="{FF2B5EF4-FFF2-40B4-BE49-F238E27FC236}">
                  <a16:creationId xmlns:a16="http://schemas.microsoft.com/office/drawing/2014/main" id="{9B5BFEF5-E6EC-4213-A60A-A593F6DC9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920882"/>
              <a:ext cx="1554480" cy="740444"/>
            </a:xfrm>
            <a:prstGeom prst="rect">
              <a:avLst/>
            </a:prstGeom>
          </p:spPr>
        </p:pic>
        <p:pic>
          <p:nvPicPr>
            <p:cNvPr id="19" name="Content Placeholder 4">
              <a:extLst>
                <a:ext uri="{FF2B5EF4-FFF2-40B4-BE49-F238E27FC236}">
                  <a16:creationId xmlns:a16="http://schemas.microsoft.com/office/drawing/2014/main" id="{747A85A0-273C-4770-9499-DB1DEDD6E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1143004"/>
              <a:ext cx="1554480" cy="740444"/>
            </a:xfrm>
            <a:prstGeom prst="rect">
              <a:avLst/>
            </a:prstGeom>
          </p:spPr>
        </p:pic>
        <p:pic>
          <p:nvPicPr>
            <p:cNvPr id="20" name="Content Placeholder 4">
              <a:extLst>
                <a:ext uri="{FF2B5EF4-FFF2-40B4-BE49-F238E27FC236}">
                  <a16:creationId xmlns:a16="http://schemas.microsoft.com/office/drawing/2014/main" id="{F9595880-C1FB-479D-8761-2C8A750D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65126"/>
              <a:ext cx="1554480" cy="740444"/>
            </a:xfrm>
            <a:prstGeom prst="rect">
              <a:avLst/>
            </a:prstGeom>
          </p:spPr>
        </p:pic>
      </p:grpSp>
      <p:cxnSp>
        <p:nvCxnSpPr>
          <p:cNvPr id="22" name="Straight Connector 21">
            <a:extLst>
              <a:ext uri="{FF2B5EF4-FFF2-40B4-BE49-F238E27FC236}">
                <a16:creationId xmlns:a16="http://schemas.microsoft.com/office/drawing/2014/main" id="{8324CA3D-5EEC-4E07-AF62-8341E6A3DEAD}"/>
              </a:ext>
            </a:extLst>
          </p:cNvPr>
          <p:cNvCxnSpPr>
            <a:stCxn id="5" idx="3"/>
            <a:endCxn id="7" idx="1"/>
          </p:cNvCxnSpPr>
          <p:nvPr/>
        </p:nvCxnSpPr>
        <p:spPr>
          <a:xfrm flipV="1">
            <a:off x="3124200" y="3429000"/>
            <a:ext cx="609600" cy="6431"/>
          </a:xfrm>
          <a:prstGeom prst="line">
            <a:avLst/>
          </a:prstGeom>
          <a:ln w="15875">
            <a:solidFill>
              <a:srgbClr val="565B5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964EFF-A2AA-4F0F-9DDE-36234B74F73B}"/>
              </a:ext>
            </a:extLst>
          </p:cNvPr>
          <p:cNvCxnSpPr/>
          <p:nvPr/>
        </p:nvCxnSpPr>
        <p:spPr>
          <a:xfrm flipV="1">
            <a:off x="6096000" y="3419354"/>
            <a:ext cx="609600" cy="6431"/>
          </a:xfrm>
          <a:prstGeom prst="line">
            <a:avLst/>
          </a:prstGeom>
          <a:ln w="15875">
            <a:solidFill>
              <a:srgbClr val="565B5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0CDC3C-63D3-41AF-A9E1-58837F9D78E9}"/>
              </a:ext>
            </a:extLst>
          </p:cNvPr>
          <p:cNvCxnSpPr>
            <a:cxnSpLocks/>
          </p:cNvCxnSpPr>
          <p:nvPr/>
        </p:nvCxnSpPr>
        <p:spPr>
          <a:xfrm>
            <a:off x="5988958" y="4546747"/>
            <a:ext cx="727528" cy="296840"/>
          </a:xfrm>
          <a:prstGeom prst="line">
            <a:avLst/>
          </a:prstGeom>
          <a:ln w="15875">
            <a:solidFill>
              <a:srgbClr val="565B5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A1C3F-CB5A-41B8-9568-41BACF298E7D}"/>
              </a:ext>
            </a:extLst>
          </p:cNvPr>
          <p:cNvCxnSpPr>
            <a:cxnSpLocks/>
            <a:endCxn id="9" idx="1"/>
          </p:cNvCxnSpPr>
          <p:nvPr/>
        </p:nvCxnSpPr>
        <p:spPr>
          <a:xfrm flipV="1">
            <a:off x="6056085" y="1918368"/>
            <a:ext cx="732972" cy="404473"/>
          </a:xfrm>
          <a:prstGeom prst="line">
            <a:avLst/>
          </a:prstGeom>
          <a:ln w="15875">
            <a:solidFill>
              <a:srgbClr val="565B5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139A5E-29DD-4F81-92AB-2BF517DFC252}"/>
              </a:ext>
            </a:extLst>
          </p:cNvPr>
          <p:cNvCxnSpPr>
            <a:cxnSpLocks/>
          </p:cNvCxnSpPr>
          <p:nvPr/>
        </p:nvCxnSpPr>
        <p:spPr>
          <a:xfrm flipV="1">
            <a:off x="3124200" y="1927068"/>
            <a:ext cx="609600" cy="1090097"/>
          </a:xfrm>
          <a:prstGeom prst="line">
            <a:avLst/>
          </a:prstGeom>
          <a:ln w="15875">
            <a:solidFill>
              <a:srgbClr val="575B5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B2E0F4-96E9-4864-8B41-3FA3B0AC737E}"/>
              </a:ext>
            </a:extLst>
          </p:cNvPr>
          <p:cNvCxnSpPr>
            <a:cxnSpLocks/>
            <a:endCxn id="10" idx="1"/>
          </p:cNvCxnSpPr>
          <p:nvPr/>
        </p:nvCxnSpPr>
        <p:spPr>
          <a:xfrm flipV="1">
            <a:off x="6016897" y="1140490"/>
            <a:ext cx="772160" cy="837094"/>
          </a:xfrm>
          <a:prstGeom prst="line">
            <a:avLst/>
          </a:prstGeom>
          <a:ln w="15875">
            <a:solidFill>
              <a:srgbClr val="575B5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298512-639C-4713-B5D5-32EE810D5594}"/>
              </a:ext>
            </a:extLst>
          </p:cNvPr>
          <p:cNvCxnSpPr>
            <a:cxnSpLocks/>
          </p:cNvCxnSpPr>
          <p:nvPr/>
        </p:nvCxnSpPr>
        <p:spPr>
          <a:xfrm flipV="1">
            <a:off x="6016897" y="471640"/>
            <a:ext cx="699589" cy="1182716"/>
          </a:xfrm>
          <a:prstGeom prst="line">
            <a:avLst/>
          </a:prstGeom>
          <a:ln w="15875">
            <a:solidFill>
              <a:srgbClr val="575B5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20EA5E7-DCB9-4285-9B88-AB9CDC87A2DC}"/>
              </a:ext>
            </a:extLst>
          </p:cNvPr>
          <p:cNvCxnSpPr>
            <a:cxnSpLocks/>
          </p:cNvCxnSpPr>
          <p:nvPr/>
        </p:nvCxnSpPr>
        <p:spPr>
          <a:xfrm flipV="1">
            <a:off x="6016897" y="2679120"/>
            <a:ext cx="732972" cy="404473"/>
          </a:xfrm>
          <a:prstGeom prst="line">
            <a:avLst/>
          </a:prstGeom>
          <a:ln w="15875">
            <a:solidFill>
              <a:srgbClr val="565B5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DC7BC0-AF5A-48BE-A330-2E9F1428BAE6}"/>
              </a:ext>
            </a:extLst>
          </p:cNvPr>
          <p:cNvCxnSpPr>
            <a:cxnSpLocks/>
          </p:cNvCxnSpPr>
          <p:nvPr/>
        </p:nvCxnSpPr>
        <p:spPr>
          <a:xfrm>
            <a:off x="6012542" y="3912056"/>
            <a:ext cx="727528" cy="296840"/>
          </a:xfrm>
          <a:prstGeom prst="line">
            <a:avLst/>
          </a:prstGeom>
          <a:ln w="15875">
            <a:solidFill>
              <a:srgbClr val="565B5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873CEC6-7F65-45ED-ABBF-F65C77B288A0}"/>
              </a:ext>
            </a:extLst>
          </p:cNvPr>
          <p:cNvCxnSpPr>
            <a:cxnSpLocks/>
            <a:endCxn id="19" idx="1"/>
          </p:cNvCxnSpPr>
          <p:nvPr/>
        </p:nvCxnSpPr>
        <p:spPr>
          <a:xfrm>
            <a:off x="6096000" y="4901054"/>
            <a:ext cx="693057" cy="831836"/>
          </a:xfrm>
          <a:prstGeom prst="line">
            <a:avLst/>
          </a:prstGeom>
          <a:ln w="15875">
            <a:solidFill>
              <a:srgbClr val="565B5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D4BDAD4-4379-479D-9F4D-A0D1D4D61224}"/>
              </a:ext>
            </a:extLst>
          </p:cNvPr>
          <p:cNvCxnSpPr>
            <a:cxnSpLocks/>
          </p:cNvCxnSpPr>
          <p:nvPr/>
        </p:nvCxnSpPr>
        <p:spPr>
          <a:xfrm>
            <a:off x="6047013" y="5228777"/>
            <a:ext cx="658587" cy="1157583"/>
          </a:xfrm>
          <a:prstGeom prst="line">
            <a:avLst/>
          </a:prstGeom>
          <a:ln w="15875">
            <a:solidFill>
              <a:srgbClr val="565B5F"/>
            </a:solidFill>
          </a:ln>
        </p:spPr>
        <p:style>
          <a:lnRef idx="1">
            <a:schemeClr val="accent1"/>
          </a:lnRef>
          <a:fillRef idx="0">
            <a:schemeClr val="accent1"/>
          </a:fillRef>
          <a:effectRef idx="0">
            <a:schemeClr val="accent1"/>
          </a:effectRef>
          <a:fontRef idx="minor">
            <a:schemeClr val="tx1"/>
          </a:fontRef>
        </p:style>
      </p:cxnSp>
      <p:pic>
        <p:nvPicPr>
          <p:cNvPr id="42" name="Picture 41" descr="A close up of a logo&#10;&#10;Description automatically generated">
            <a:extLst>
              <a:ext uri="{FF2B5EF4-FFF2-40B4-BE49-F238E27FC236}">
                <a16:creationId xmlns:a16="http://schemas.microsoft.com/office/drawing/2014/main" id="{055166F8-9CD2-421F-82E7-10156CC80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5057" y="2658812"/>
            <a:ext cx="2045963" cy="3992122"/>
          </a:xfrm>
          <a:prstGeom prst="rect">
            <a:avLst/>
          </a:prstGeom>
        </p:spPr>
      </p:pic>
      <p:sp>
        <p:nvSpPr>
          <p:cNvPr id="43" name="Thought Bubble: Cloud 42">
            <a:extLst>
              <a:ext uri="{FF2B5EF4-FFF2-40B4-BE49-F238E27FC236}">
                <a16:creationId xmlns:a16="http://schemas.microsoft.com/office/drawing/2014/main" id="{66D5D3D0-72D4-4090-BAF4-FB63FF669B6B}"/>
              </a:ext>
            </a:extLst>
          </p:cNvPr>
          <p:cNvSpPr/>
          <p:nvPr/>
        </p:nvSpPr>
        <p:spPr>
          <a:xfrm>
            <a:off x="9075057" y="471640"/>
            <a:ext cx="3011715" cy="1632931"/>
          </a:xfrm>
          <a:prstGeom prst="cloudCallout">
            <a:avLst>
              <a:gd name="adj1" fmla="val -13604"/>
              <a:gd name="adj2" fmla="val 74944"/>
            </a:avLst>
          </a:prstGeom>
          <a:noFill/>
          <a:ln>
            <a:solidFill>
              <a:srgbClr val="575B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a:solidFill>
                  <a:srgbClr val="565B5F"/>
                </a:solidFill>
                <a:latin typeface="+mj-lt"/>
              </a:rPr>
              <a:t>This could go on </a:t>
            </a:r>
            <a:r>
              <a:rPr lang="en-US" sz="2800" i="1">
                <a:solidFill>
                  <a:srgbClr val="565B5F"/>
                </a:solidFill>
                <a:latin typeface="+mj-lt"/>
              </a:rPr>
              <a:t>forever</a:t>
            </a:r>
            <a:r>
              <a:rPr lang="en-US" sz="2800">
                <a:solidFill>
                  <a:srgbClr val="565B5F"/>
                </a:solidFill>
                <a:latin typeface="+mj-lt"/>
              </a:rPr>
              <a:t>!</a:t>
            </a:r>
          </a:p>
        </p:txBody>
      </p:sp>
      <p:cxnSp>
        <p:nvCxnSpPr>
          <p:cNvPr id="33" name="Straight Connector 32">
            <a:extLst>
              <a:ext uri="{FF2B5EF4-FFF2-40B4-BE49-F238E27FC236}">
                <a16:creationId xmlns:a16="http://schemas.microsoft.com/office/drawing/2014/main" id="{217EFC04-2BBE-4FF3-961C-4F62DE37A38E}"/>
              </a:ext>
            </a:extLst>
          </p:cNvPr>
          <p:cNvCxnSpPr>
            <a:cxnSpLocks/>
            <a:endCxn id="6" idx="1"/>
          </p:cNvCxnSpPr>
          <p:nvPr/>
        </p:nvCxnSpPr>
        <p:spPr>
          <a:xfrm>
            <a:off x="3078480" y="3785958"/>
            <a:ext cx="731520" cy="1095671"/>
          </a:xfrm>
          <a:prstGeom prst="line">
            <a:avLst/>
          </a:prstGeom>
          <a:ln w="15875">
            <a:solidFill>
              <a:srgbClr val="565B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312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50C40-1215-45F7-8FAA-23FC9C4F5E34}"/>
              </a:ext>
            </a:extLst>
          </p:cNvPr>
          <p:cNvSpPr>
            <a:spLocks noGrp="1"/>
          </p:cNvSpPr>
          <p:nvPr>
            <p:ph type="title"/>
          </p:nvPr>
        </p:nvSpPr>
        <p:spPr>
          <a:xfrm>
            <a:off x="101601" y="386411"/>
            <a:ext cx="2133599" cy="2603531"/>
          </a:xfrm>
        </p:spPr>
        <p:txBody>
          <a:bodyPr>
            <a:normAutofit fontScale="90000"/>
          </a:bodyPr>
          <a:lstStyle/>
          <a:p>
            <a:r>
              <a:rPr lang="en-US">
                <a:solidFill>
                  <a:schemeClr val="bg1"/>
                </a:solidFill>
              </a:rPr>
              <a:t>A note </a:t>
            </a:r>
            <a:br>
              <a:rPr lang="en-US">
                <a:solidFill>
                  <a:schemeClr val="bg1"/>
                </a:solidFill>
              </a:rPr>
            </a:br>
            <a:r>
              <a:rPr lang="en-US">
                <a:solidFill>
                  <a:schemeClr val="bg1"/>
                </a:solidFill>
              </a:rPr>
              <a:t>about course authoring </a:t>
            </a:r>
            <a:br>
              <a:rPr lang="en-US">
                <a:solidFill>
                  <a:schemeClr val="bg1"/>
                </a:solidFill>
              </a:rPr>
            </a:br>
            <a:r>
              <a:rPr lang="en-US">
                <a:solidFill>
                  <a:schemeClr val="bg1"/>
                </a:solidFill>
              </a:rPr>
              <a:t>tools</a:t>
            </a:r>
          </a:p>
        </p:txBody>
      </p:sp>
      <p:pic>
        <p:nvPicPr>
          <p:cNvPr id="6" name="Content Placeholder 4" descr="A screenshot of a cell phone&#10;&#10;Description automatically generated">
            <a:extLst>
              <a:ext uri="{FF2B5EF4-FFF2-40B4-BE49-F238E27FC236}">
                <a16:creationId xmlns:a16="http://schemas.microsoft.com/office/drawing/2014/main" id="{8FDE70D0-6111-46C9-B410-DFE4462BD321}"/>
              </a:ext>
            </a:extLst>
          </p:cNvPr>
          <p:cNvPicPr>
            <a:picLocks noChangeAspect="1"/>
          </p:cNvPicPr>
          <p:nvPr/>
        </p:nvPicPr>
        <p:blipFill rotWithShape="1">
          <a:blip r:embed="rId3">
            <a:extLst>
              <a:ext uri="{28A0092B-C50C-407E-A947-70E740481C1C}">
                <a14:useLocalDpi xmlns:a14="http://schemas.microsoft.com/office/drawing/2010/main" val="0"/>
              </a:ext>
            </a:extLst>
          </a:blip>
          <a:srcRect t="15342"/>
          <a:stretch/>
        </p:blipFill>
        <p:spPr>
          <a:xfrm>
            <a:off x="5384525" y="0"/>
            <a:ext cx="4879742" cy="6885181"/>
          </a:xfrm>
          <a:prstGeom prst="rect">
            <a:avLst/>
          </a:prstGeom>
        </p:spPr>
      </p:pic>
      <p:sp>
        <p:nvSpPr>
          <p:cNvPr id="8" name="Content Placeholder 7">
            <a:extLst>
              <a:ext uri="{FF2B5EF4-FFF2-40B4-BE49-F238E27FC236}">
                <a16:creationId xmlns:a16="http://schemas.microsoft.com/office/drawing/2014/main" id="{7A81BF7C-80D7-462E-9E46-EB099FF87BE4}"/>
              </a:ext>
            </a:extLst>
          </p:cNvPr>
          <p:cNvSpPr>
            <a:spLocks noGrp="1"/>
          </p:cNvSpPr>
          <p:nvPr>
            <p:ph idx="1"/>
          </p:nvPr>
        </p:nvSpPr>
        <p:spPr>
          <a:xfrm>
            <a:off x="2380617" y="1077624"/>
            <a:ext cx="3003908" cy="838262"/>
          </a:xfrm>
        </p:spPr>
        <p:txBody>
          <a:bodyPr lIns="0" rIns="0">
            <a:noAutofit/>
          </a:bodyPr>
          <a:lstStyle/>
          <a:p>
            <a:pPr marL="0" indent="0" algn="r">
              <a:buNone/>
            </a:pPr>
            <a:r>
              <a:rPr lang="en-US" sz="2400"/>
              <a:t>Interactions built in </a:t>
            </a:r>
            <a:br>
              <a:rPr lang="en-US" sz="2400"/>
            </a:br>
            <a:r>
              <a:rPr lang="en-US" sz="2400"/>
              <a:t>PowerPoint</a:t>
            </a:r>
          </a:p>
        </p:txBody>
      </p:sp>
      <p:sp>
        <p:nvSpPr>
          <p:cNvPr id="9" name="Content Placeholder 7">
            <a:extLst>
              <a:ext uri="{FF2B5EF4-FFF2-40B4-BE49-F238E27FC236}">
                <a16:creationId xmlns:a16="http://schemas.microsoft.com/office/drawing/2014/main" id="{5FC097C4-50F2-49F0-98F6-E5111BBC65E2}"/>
              </a:ext>
            </a:extLst>
          </p:cNvPr>
          <p:cNvSpPr txBox="1">
            <a:spLocks/>
          </p:cNvSpPr>
          <p:nvPr/>
        </p:nvSpPr>
        <p:spPr>
          <a:xfrm>
            <a:off x="9310638" y="3791858"/>
            <a:ext cx="2300241" cy="91440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a:t>Interactions built in Storyline</a:t>
            </a:r>
          </a:p>
        </p:txBody>
      </p:sp>
      <p:sp>
        <p:nvSpPr>
          <p:cNvPr id="10" name="Arrow: Right 9">
            <a:extLst>
              <a:ext uri="{FF2B5EF4-FFF2-40B4-BE49-F238E27FC236}">
                <a16:creationId xmlns:a16="http://schemas.microsoft.com/office/drawing/2014/main" id="{C7EC68E6-EC4D-406F-9467-01829D95B6D3}"/>
              </a:ext>
            </a:extLst>
          </p:cNvPr>
          <p:cNvSpPr/>
          <p:nvPr/>
        </p:nvSpPr>
        <p:spPr>
          <a:xfrm>
            <a:off x="4832982" y="1799772"/>
            <a:ext cx="551543" cy="522514"/>
          </a:xfrm>
          <a:prstGeom prst="rightArrow">
            <a:avLst/>
          </a:prstGeom>
          <a:solidFill>
            <a:schemeClr val="accent2"/>
          </a:solidFill>
          <a:ln>
            <a:solidFill>
              <a:srgbClr val="F0A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1E991D9-D5A4-4FB2-A008-5F0612EECBA1}"/>
              </a:ext>
            </a:extLst>
          </p:cNvPr>
          <p:cNvSpPr/>
          <p:nvPr/>
        </p:nvSpPr>
        <p:spPr>
          <a:xfrm rot="16200000">
            <a:off x="9430246" y="3181332"/>
            <a:ext cx="551543" cy="522514"/>
          </a:xfrm>
          <a:prstGeom prst="rightArrow">
            <a:avLst/>
          </a:prstGeom>
          <a:solidFill>
            <a:schemeClr val="accent2"/>
          </a:solidFill>
          <a:ln>
            <a:solidFill>
              <a:srgbClr val="F0A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150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CFCFB6-A8C6-4CB4-9B21-5D1A09B5A6B1}"/>
              </a:ext>
            </a:extLst>
          </p:cNvPr>
          <p:cNvSpPr>
            <a:spLocks noGrp="1"/>
          </p:cNvSpPr>
          <p:nvPr>
            <p:ph type="title"/>
          </p:nvPr>
        </p:nvSpPr>
        <p:spPr/>
        <p:txBody>
          <a:bodyPr>
            <a:noAutofit/>
          </a:bodyPr>
          <a:lstStyle/>
          <a:p>
            <a:r>
              <a:rPr lang="en-US" sz="4800"/>
              <a:t>To Quiz or Not to Quiz?</a:t>
            </a:r>
          </a:p>
        </p:txBody>
      </p:sp>
      <p:sp>
        <p:nvSpPr>
          <p:cNvPr id="5" name="Text Placeholder 4">
            <a:extLst>
              <a:ext uri="{FF2B5EF4-FFF2-40B4-BE49-F238E27FC236}">
                <a16:creationId xmlns:a16="http://schemas.microsoft.com/office/drawing/2014/main" id="{4B0FCA01-42CD-4000-BA6D-A6693F0D148D}"/>
              </a:ext>
            </a:extLst>
          </p:cNvPr>
          <p:cNvSpPr>
            <a:spLocks noGrp="1"/>
          </p:cNvSpPr>
          <p:nvPr>
            <p:ph type="body" idx="1"/>
          </p:nvPr>
        </p:nvSpPr>
        <p:spPr>
          <a:xfrm>
            <a:off x="831850" y="4738255"/>
            <a:ext cx="10515600" cy="1351395"/>
          </a:xfrm>
        </p:spPr>
        <p:txBody>
          <a:bodyPr/>
          <a:lstStyle/>
          <a:p>
            <a:r>
              <a:rPr lang="en-US"/>
              <a:t>Quizzes, application, and self-reflection</a:t>
            </a:r>
          </a:p>
        </p:txBody>
      </p:sp>
    </p:spTree>
    <p:extLst>
      <p:ext uri="{BB962C8B-B14F-4D97-AF65-F5344CB8AC3E}">
        <p14:creationId xmlns:p14="http://schemas.microsoft.com/office/powerpoint/2010/main" val="4044517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46AB72-9F71-4911-9F2A-80D2BB3D9A74}"/>
              </a:ext>
            </a:extLst>
          </p:cNvPr>
          <p:cNvSpPr>
            <a:spLocks noGrp="1"/>
          </p:cNvSpPr>
          <p:nvPr>
            <p:ph type="title"/>
          </p:nvPr>
        </p:nvSpPr>
        <p:spPr/>
        <p:txBody>
          <a:bodyPr/>
          <a:lstStyle/>
          <a:p>
            <a:r>
              <a:rPr lang="en-US"/>
              <a:t>Rethinking quizzes – the power of recall</a:t>
            </a:r>
          </a:p>
        </p:txBody>
      </p:sp>
      <p:sp>
        <p:nvSpPr>
          <p:cNvPr id="5" name="Content Placeholder 4">
            <a:extLst>
              <a:ext uri="{FF2B5EF4-FFF2-40B4-BE49-F238E27FC236}">
                <a16:creationId xmlns:a16="http://schemas.microsoft.com/office/drawing/2014/main" id="{FF870ACD-0A7C-4F22-AB6F-B0BE30D5FCA1}"/>
              </a:ext>
            </a:extLst>
          </p:cNvPr>
          <p:cNvSpPr>
            <a:spLocks noGrp="1"/>
          </p:cNvSpPr>
          <p:nvPr>
            <p:ph idx="1"/>
          </p:nvPr>
        </p:nvSpPr>
        <p:spPr>
          <a:xfrm>
            <a:off x="5611090" y="1739153"/>
            <a:ext cx="5742709" cy="3083859"/>
          </a:xfrm>
        </p:spPr>
        <p:txBody>
          <a:bodyPr>
            <a:noAutofit/>
          </a:bodyPr>
          <a:lstStyle/>
          <a:p>
            <a:pPr marL="0" indent="0">
              <a:spcAft>
                <a:spcPts val="600"/>
              </a:spcAft>
              <a:buNone/>
            </a:pPr>
            <a:r>
              <a:rPr lang="en-US" sz="3600" b="1"/>
              <a:t>Retrieval practice</a:t>
            </a:r>
          </a:p>
          <a:p>
            <a:pPr marL="393700" indent="-393700">
              <a:spcAft>
                <a:spcPts val="600"/>
              </a:spcAft>
            </a:pPr>
            <a:r>
              <a:rPr lang="en-US" sz="3600"/>
              <a:t>Brain dump on paper</a:t>
            </a:r>
          </a:p>
          <a:p>
            <a:pPr marL="393700" indent="-393700">
              <a:spcAft>
                <a:spcPts val="600"/>
              </a:spcAft>
            </a:pPr>
            <a:r>
              <a:rPr lang="en-US" sz="3600"/>
              <a:t>Low-stakes quizzes</a:t>
            </a:r>
          </a:p>
          <a:p>
            <a:pPr marL="393700" indent="-393700">
              <a:spcAft>
                <a:spcPts val="600"/>
              </a:spcAft>
            </a:pPr>
            <a:r>
              <a:rPr lang="en-US" sz="3600"/>
              <a:t>flashcards</a:t>
            </a:r>
          </a:p>
        </p:txBody>
      </p:sp>
      <p:pic>
        <p:nvPicPr>
          <p:cNvPr id="3" name="Picture 2">
            <a:extLst>
              <a:ext uri="{FF2B5EF4-FFF2-40B4-BE49-F238E27FC236}">
                <a16:creationId xmlns:a16="http://schemas.microsoft.com/office/drawing/2014/main" id="{9CE5C408-2C50-4421-8A88-F0F4199BF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120" y="1279526"/>
            <a:ext cx="4276897" cy="5320145"/>
          </a:xfrm>
          <a:prstGeom prst="rect">
            <a:avLst/>
          </a:prstGeom>
        </p:spPr>
      </p:pic>
      <p:sp>
        <p:nvSpPr>
          <p:cNvPr id="6" name="Content Placeholder 4">
            <a:extLst>
              <a:ext uri="{FF2B5EF4-FFF2-40B4-BE49-F238E27FC236}">
                <a16:creationId xmlns:a16="http://schemas.microsoft.com/office/drawing/2014/main" id="{B31B45D9-AE51-4606-B629-80D262AB91FE}"/>
              </a:ext>
            </a:extLst>
          </p:cNvPr>
          <p:cNvSpPr txBox="1">
            <a:spLocks/>
          </p:cNvSpPr>
          <p:nvPr/>
        </p:nvSpPr>
        <p:spPr>
          <a:xfrm>
            <a:off x="1381071" y="4501928"/>
            <a:ext cx="2993703" cy="2133601"/>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en-US" sz="4400"/>
              <a:t>“</a:t>
            </a:r>
            <a:r>
              <a:rPr lang="en-US" sz="4400" i="1"/>
              <a:t>Self-testing is one of the strongest study techniques there is</a:t>
            </a:r>
            <a:r>
              <a:rPr lang="en-US" sz="4400"/>
              <a:t>.”</a:t>
            </a:r>
          </a:p>
        </p:txBody>
      </p:sp>
    </p:spTree>
    <p:extLst>
      <p:ext uri="{BB962C8B-B14F-4D97-AF65-F5344CB8AC3E}">
        <p14:creationId xmlns:p14="http://schemas.microsoft.com/office/powerpoint/2010/main" val="4261729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F098A-622C-4261-A635-CB4F7BFFB368}"/>
              </a:ext>
            </a:extLst>
          </p:cNvPr>
          <p:cNvSpPr>
            <a:spLocks noGrp="1"/>
          </p:cNvSpPr>
          <p:nvPr>
            <p:ph type="title"/>
          </p:nvPr>
        </p:nvSpPr>
        <p:spPr/>
        <p:txBody>
          <a:bodyPr/>
          <a:lstStyle/>
          <a:p>
            <a:r>
              <a:rPr lang="en-US"/>
              <a:t>Time for the consequences</a:t>
            </a:r>
          </a:p>
        </p:txBody>
      </p:sp>
      <p:pic>
        <p:nvPicPr>
          <p:cNvPr id="5" name="Content Placeholder 4" descr="A screenshot of a cell phone&#10;&#10;Description automatically generated">
            <a:extLst>
              <a:ext uri="{FF2B5EF4-FFF2-40B4-BE49-F238E27FC236}">
                <a16:creationId xmlns:a16="http://schemas.microsoft.com/office/drawing/2014/main" id="{8385FA95-6D4B-47B1-8BCA-C61B48FBB5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80747" y="1279526"/>
            <a:ext cx="6573054" cy="4977839"/>
          </a:xfrm>
        </p:spPr>
      </p:pic>
      <p:pic>
        <p:nvPicPr>
          <p:cNvPr id="7" name="Picture 6" descr="A screenshot of a cell phone&#10;&#10;Description automatically generated">
            <a:extLst>
              <a:ext uri="{FF2B5EF4-FFF2-40B4-BE49-F238E27FC236}">
                <a16:creationId xmlns:a16="http://schemas.microsoft.com/office/drawing/2014/main" id="{AA40220F-589D-4413-A105-61C9DDEA0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2849" y="2599391"/>
            <a:ext cx="5146388" cy="1659218"/>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8EE335BD-42A4-4FE6-976D-F448E97CFC2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83" b="98954" l="3505" r="92991">
                        <a14:foregroundMark x1="9579" y1="42050" x2="701" y2="55230"/>
                        <a14:foregroundMark x1="701" y1="55230" x2="0" y2="71339"/>
                        <a14:foregroundMark x1="0" y1="71339" x2="9346" y2="95607"/>
                        <a14:foregroundMark x1="9346" y1="95607" x2="26402" y2="98954"/>
                        <a14:foregroundMark x1="26402" y1="98954" x2="36215" y2="87866"/>
                        <a14:foregroundMark x1="89252" y1="72385" x2="88084" y2="81172"/>
                        <a14:foregroundMark x1="92757" y1="74268" x2="92991" y2="75314"/>
                        <a14:foregroundMark x1="9813" y1="22594" x2="11916" y2="7531"/>
                        <a14:foregroundMark x1="11916" y1="7531" x2="27570" y2="2301"/>
                        <a14:foregroundMark x1="27570" y1="2301" x2="37617" y2="14226"/>
                        <a14:foregroundMark x1="37617" y1="14226" x2="10280" y2="21548"/>
                        <a14:foregroundMark x1="5841" y1="44770" x2="234" y2="63808"/>
                        <a14:foregroundMark x1="234" y1="63808" x2="0" y2="94142"/>
                        <a14:foregroundMark x1="0" y1="94142" x2="10280" y2="80962"/>
                        <a14:foregroundMark x1="10280" y1="80962" x2="10047" y2="50418"/>
                        <a14:foregroundMark x1="10047" y1="50418" x2="6542" y2="44979"/>
                        <a14:foregroundMark x1="3037" y1="64435" x2="2804" y2="94979"/>
                        <a14:foregroundMark x1="2804" y1="94979" x2="6542" y2="79916"/>
                        <a14:foregroundMark x1="6542" y1="79916" x2="3505" y2="66736"/>
                      </a14:backgroundRemoval>
                    </a14:imgEffect>
                  </a14:imgLayer>
                </a14:imgProps>
              </a:ext>
              <a:ext uri="{28A0092B-C50C-407E-A947-70E740481C1C}">
                <a14:useLocalDpi xmlns:a14="http://schemas.microsoft.com/office/drawing/2010/main" val="0"/>
              </a:ext>
            </a:extLst>
          </a:blip>
          <a:srcRect l="4809"/>
          <a:stretch/>
        </p:blipFill>
        <p:spPr>
          <a:xfrm>
            <a:off x="3368841" y="2825602"/>
            <a:ext cx="2925029" cy="3431763"/>
          </a:xfrm>
          <a:prstGeom prst="rect">
            <a:avLst/>
          </a:prstGeom>
        </p:spPr>
      </p:pic>
      <p:sp>
        <p:nvSpPr>
          <p:cNvPr id="10" name="TextBox 9">
            <a:extLst>
              <a:ext uri="{FF2B5EF4-FFF2-40B4-BE49-F238E27FC236}">
                <a16:creationId xmlns:a16="http://schemas.microsoft.com/office/drawing/2014/main" id="{55F93E56-882D-4B2E-9CA4-3B76134DBE10}"/>
              </a:ext>
            </a:extLst>
          </p:cNvPr>
          <p:cNvSpPr txBox="1"/>
          <p:nvPr/>
        </p:nvSpPr>
        <p:spPr>
          <a:xfrm>
            <a:off x="838199" y="1595627"/>
            <a:ext cx="3460166" cy="1229975"/>
          </a:xfrm>
          <a:prstGeom prst="rect">
            <a:avLst/>
          </a:prstGeom>
          <a:noFill/>
        </p:spPr>
        <p:txBody>
          <a:bodyPr wrap="square" rtlCol="0">
            <a:noAutofit/>
          </a:bodyPr>
          <a:lstStyle/>
          <a:p>
            <a:r>
              <a:rPr lang="en-US" sz="2800">
                <a:latin typeface="+mj-lt"/>
              </a:rPr>
              <a:t>Turn feedback into a learning opportunity</a:t>
            </a:r>
          </a:p>
        </p:txBody>
      </p:sp>
      <p:sp>
        <p:nvSpPr>
          <p:cNvPr id="11" name="TextBox 10">
            <a:extLst>
              <a:ext uri="{FF2B5EF4-FFF2-40B4-BE49-F238E27FC236}">
                <a16:creationId xmlns:a16="http://schemas.microsoft.com/office/drawing/2014/main" id="{015FABAB-B094-4CA0-85D0-EED0B4E8A53D}"/>
              </a:ext>
            </a:extLst>
          </p:cNvPr>
          <p:cNvSpPr txBox="1"/>
          <p:nvPr/>
        </p:nvSpPr>
        <p:spPr>
          <a:xfrm>
            <a:off x="4368387" y="6519672"/>
            <a:ext cx="6985413" cy="307777"/>
          </a:xfrm>
          <a:prstGeom prst="rect">
            <a:avLst/>
          </a:prstGeom>
          <a:noFill/>
        </p:spPr>
        <p:txBody>
          <a:bodyPr wrap="square" rtlCol="0">
            <a:spAutoFit/>
          </a:bodyPr>
          <a:lstStyle/>
          <a:p>
            <a:pPr algn="r"/>
            <a:r>
              <a:rPr lang="en-US" sz="1400">
                <a:solidFill>
                  <a:schemeClr val="bg1"/>
                </a:solidFill>
                <a:latin typeface="+mj-lt"/>
              </a:rPr>
              <a:t>Image screenshot from Providing Constructive Employee Feedback, </a:t>
            </a:r>
            <a:r>
              <a:rPr lang="en-US" sz="1400">
                <a:solidFill>
                  <a:schemeClr val="bg1"/>
                </a:solidFill>
                <a:latin typeface="+mj-lt"/>
                <a:hlinkClick r:id="rId7">
                  <a:extLst>
                    <a:ext uri="{A12FA001-AC4F-418D-AE19-62706E023703}">
                      <ahyp:hlinkClr xmlns:ahyp="http://schemas.microsoft.com/office/drawing/2018/hyperlinkcolor" val="tx"/>
                    </a:ext>
                  </a:extLst>
                </a:hlinkClick>
              </a:rPr>
              <a:t>WebJunction course</a:t>
            </a:r>
            <a:endParaRPr lang="en-US" sz="1400">
              <a:solidFill>
                <a:schemeClr val="bg1"/>
              </a:solidFill>
              <a:latin typeface="+mj-lt"/>
            </a:endParaRPr>
          </a:p>
        </p:txBody>
      </p:sp>
    </p:spTree>
    <p:extLst>
      <p:ext uri="{BB962C8B-B14F-4D97-AF65-F5344CB8AC3E}">
        <p14:creationId xmlns:p14="http://schemas.microsoft.com/office/powerpoint/2010/main" val="2913107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8BF23-7B26-448C-88CC-FC8F2B1D8111}"/>
              </a:ext>
            </a:extLst>
          </p:cNvPr>
          <p:cNvSpPr>
            <a:spLocks noGrp="1"/>
          </p:cNvSpPr>
          <p:nvPr>
            <p:ph type="title"/>
          </p:nvPr>
        </p:nvSpPr>
        <p:spPr/>
        <p:txBody>
          <a:bodyPr/>
          <a:lstStyle/>
          <a:p>
            <a:r>
              <a:rPr lang="en-US"/>
              <a:t>Application and self-reflection</a:t>
            </a:r>
          </a:p>
        </p:txBody>
      </p:sp>
      <p:sp>
        <p:nvSpPr>
          <p:cNvPr id="3" name="Content Placeholder 2">
            <a:extLst>
              <a:ext uri="{FF2B5EF4-FFF2-40B4-BE49-F238E27FC236}">
                <a16:creationId xmlns:a16="http://schemas.microsoft.com/office/drawing/2014/main" id="{32F1C6F1-F700-4EB4-8CA9-BCEA1CD497DF}"/>
              </a:ext>
            </a:extLst>
          </p:cNvPr>
          <p:cNvSpPr>
            <a:spLocks noGrp="1"/>
          </p:cNvSpPr>
          <p:nvPr>
            <p:ph idx="1"/>
          </p:nvPr>
        </p:nvSpPr>
        <p:spPr>
          <a:xfrm>
            <a:off x="838200" y="5882185"/>
            <a:ext cx="10515600" cy="491319"/>
          </a:xfrm>
        </p:spPr>
        <p:txBody>
          <a:bodyPr anchor="ctr">
            <a:noAutofit/>
          </a:bodyPr>
          <a:lstStyle/>
          <a:p>
            <a:pPr marL="0" indent="0" algn="ctr">
              <a:buNone/>
            </a:pPr>
            <a:r>
              <a:rPr lang="en-US" sz="3200" i="1"/>
              <a:t>Learning isn’t learning until you apply it.</a:t>
            </a:r>
          </a:p>
        </p:txBody>
      </p:sp>
      <p:pic>
        <p:nvPicPr>
          <p:cNvPr id="10" name="Picture 9" descr="A close up of a sign&#10;&#10;Description automatically generated">
            <a:extLst>
              <a:ext uri="{FF2B5EF4-FFF2-40B4-BE49-F238E27FC236}">
                <a16:creationId xmlns:a16="http://schemas.microsoft.com/office/drawing/2014/main" id="{289C9F6C-369D-4F14-9D47-5AE299AD8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250476"/>
            <a:ext cx="5882184" cy="4415147"/>
          </a:xfrm>
          <a:prstGeom prst="rect">
            <a:avLst/>
          </a:prstGeom>
        </p:spPr>
      </p:pic>
      <p:sp>
        <p:nvSpPr>
          <p:cNvPr id="11" name="TextBox 10">
            <a:extLst>
              <a:ext uri="{FF2B5EF4-FFF2-40B4-BE49-F238E27FC236}">
                <a16:creationId xmlns:a16="http://schemas.microsoft.com/office/drawing/2014/main" id="{ACFFE663-0C14-484F-937A-FFE42CD146CD}"/>
              </a:ext>
            </a:extLst>
          </p:cNvPr>
          <p:cNvSpPr txBox="1"/>
          <p:nvPr/>
        </p:nvSpPr>
        <p:spPr>
          <a:xfrm>
            <a:off x="7034282" y="1279526"/>
            <a:ext cx="4525371" cy="4386097"/>
          </a:xfrm>
          <a:prstGeom prst="rect">
            <a:avLst/>
          </a:prstGeom>
          <a:noFill/>
        </p:spPr>
        <p:txBody>
          <a:bodyPr wrap="square" rtlCol="0">
            <a:noAutofit/>
          </a:bodyPr>
          <a:lstStyle/>
          <a:p>
            <a:r>
              <a:rPr lang="en-US" sz="2800" b="1">
                <a:latin typeface="+mj-lt"/>
              </a:rPr>
              <a:t>Self-reflection worksheet</a:t>
            </a:r>
          </a:p>
          <a:p>
            <a:pPr marL="457200" indent="-457200">
              <a:buFont typeface="Wingdings" panose="05000000000000000000" pitchFamily="2" charset="2"/>
              <a:buChar char="§"/>
            </a:pPr>
            <a:r>
              <a:rPr lang="en-US" sz="2800">
                <a:latin typeface="+mj-lt"/>
              </a:rPr>
              <a:t>What early literacy strategies did I plan to do?</a:t>
            </a:r>
          </a:p>
          <a:p>
            <a:pPr marL="457200" indent="-457200">
              <a:buFont typeface="Wingdings" panose="05000000000000000000" pitchFamily="2" charset="2"/>
              <a:buChar char="§"/>
            </a:pPr>
            <a:r>
              <a:rPr lang="en-US" sz="2800">
                <a:latin typeface="+mj-lt"/>
              </a:rPr>
              <a:t>What behaviors did I observed in the children?</a:t>
            </a:r>
          </a:p>
          <a:p>
            <a:pPr marL="457200" indent="-457200">
              <a:buFont typeface="Wingdings" panose="05000000000000000000" pitchFamily="2" charset="2"/>
              <a:buChar char="§"/>
            </a:pPr>
            <a:r>
              <a:rPr lang="en-US" sz="2800">
                <a:latin typeface="+mj-lt"/>
              </a:rPr>
              <a:t>What worked well?</a:t>
            </a:r>
          </a:p>
          <a:p>
            <a:pPr marL="457200" indent="-457200">
              <a:buFont typeface="Wingdings" panose="05000000000000000000" pitchFamily="2" charset="2"/>
              <a:buChar char="§"/>
            </a:pPr>
            <a:r>
              <a:rPr lang="en-US" sz="2800">
                <a:latin typeface="+mj-lt"/>
              </a:rPr>
              <a:t>What might I do differently next time?</a:t>
            </a:r>
          </a:p>
        </p:txBody>
      </p:sp>
    </p:spTree>
    <p:extLst>
      <p:ext uri="{BB962C8B-B14F-4D97-AF65-F5344CB8AC3E}">
        <p14:creationId xmlns:p14="http://schemas.microsoft.com/office/powerpoint/2010/main" val="28719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869E1-68AF-429A-A4F3-F5882EF8D5AB}"/>
              </a:ext>
            </a:extLst>
          </p:cNvPr>
          <p:cNvSpPr>
            <a:spLocks noGrp="1"/>
          </p:cNvSpPr>
          <p:nvPr>
            <p:ph type="title"/>
          </p:nvPr>
        </p:nvSpPr>
        <p:spPr/>
        <p:txBody>
          <a:bodyPr>
            <a:noAutofit/>
          </a:bodyPr>
          <a:lstStyle/>
          <a:p>
            <a:r>
              <a:rPr lang="en-US" b="0"/>
              <a:t>Augmenting the Learning Experience</a:t>
            </a:r>
          </a:p>
        </p:txBody>
      </p:sp>
      <p:sp>
        <p:nvSpPr>
          <p:cNvPr id="3" name="Text Placeholder 2">
            <a:extLst>
              <a:ext uri="{FF2B5EF4-FFF2-40B4-BE49-F238E27FC236}">
                <a16:creationId xmlns:a16="http://schemas.microsoft.com/office/drawing/2014/main" id="{D28C0D34-D840-4E61-A67A-438400F76EF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908418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22E784-EF04-44DA-9DE1-D49838DF27FB}"/>
              </a:ext>
            </a:extLst>
          </p:cNvPr>
          <p:cNvSpPr>
            <a:spLocks noGrp="1"/>
          </p:cNvSpPr>
          <p:nvPr>
            <p:ph type="title"/>
          </p:nvPr>
        </p:nvSpPr>
        <p:spPr/>
        <p:txBody>
          <a:bodyPr/>
          <a:lstStyle/>
          <a:p>
            <a:r>
              <a:rPr lang="en-US" sz="5400" b="1"/>
              <a:t>4</a:t>
            </a:r>
            <a:r>
              <a:rPr lang="en-US"/>
              <a:t> ways to augment learning</a:t>
            </a:r>
          </a:p>
        </p:txBody>
      </p:sp>
      <p:sp>
        <p:nvSpPr>
          <p:cNvPr id="5" name="Content Placeholder 4">
            <a:extLst>
              <a:ext uri="{FF2B5EF4-FFF2-40B4-BE49-F238E27FC236}">
                <a16:creationId xmlns:a16="http://schemas.microsoft.com/office/drawing/2014/main" id="{8A24A6AB-725E-4A94-9725-FF0F9C2DB19F}"/>
              </a:ext>
            </a:extLst>
          </p:cNvPr>
          <p:cNvSpPr>
            <a:spLocks noGrp="1"/>
          </p:cNvSpPr>
          <p:nvPr>
            <p:ph idx="1"/>
          </p:nvPr>
        </p:nvSpPr>
        <p:spPr>
          <a:xfrm>
            <a:off x="1930400" y="1562100"/>
            <a:ext cx="9423400" cy="4614864"/>
          </a:xfrm>
        </p:spPr>
        <p:txBody>
          <a:bodyPr>
            <a:normAutofit/>
          </a:bodyPr>
          <a:lstStyle/>
          <a:p>
            <a:pPr marL="0" indent="0">
              <a:spcAft>
                <a:spcPts val="600"/>
              </a:spcAft>
              <a:buNone/>
            </a:pPr>
            <a:r>
              <a:rPr lang="en-US" sz="3600"/>
              <a:t>The Learning Environment</a:t>
            </a:r>
            <a:br>
              <a:rPr lang="en-US" sz="3600"/>
            </a:br>
            <a:endParaRPr lang="en-US" sz="3600"/>
          </a:p>
          <a:p>
            <a:pPr marL="0" indent="0">
              <a:spcAft>
                <a:spcPts val="600"/>
              </a:spcAft>
              <a:buNone/>
            </a:pPr>
            <a:r>
              <a:rPr lang="en-US" sz="3600"/>
              <a:t>Learner Guides</a:t>
            </a:r>
          </a:p>
          <a:p>
            <a:pPr marL="0" indent="0">
              <a:spcAft>
                <a:spcPts val="600"/>
              </a:spcAft>
              <a:buNone/>
            </a:pPr>
            <a:endParaRPr lang="en-US" sz="3600"/>
          </a:p>
          <a:p>
            <a:pPr marL="0" indent="0">
              <a:spcAft>
                <a:spcPts val="600"/>
              </a:spcAft>
              <a:buNone/>
            </a:pPr>
            <a:r>
              <a:rPr lang="en-US" sz="3600"/>
              <a:t>Discussion Forums</a:t>
            </a:r>
          </a:p>
          <a:p>
            <a:pPr marL="0" indent="0">
              <a:buNone/>
            </a:pPr>
            <a:endParaRPr lang="en-US" sz="3600"/>
          </a:p>
          <a:p>
            <a:pPr marL="0" indent="0">
              <a:buNone/>
            </a:pPr>
            <a:r>
              <a:rPr lang="en-US" sz="3600"/>
              <a:t>Facilitated Learning Groups</a:t>
            </a:r>
          </a:p>
        </p:txBody>
      </p:sp>
      <p:sp>
        <p:nvSpPr>
          <p:cNvPr id="6" name="Oval 5">
            <a:extLst>
              <a:ext uri="{FF2B5EF4-FFF2-40B4-BE49-F238E27FC236}">
                <a16:creationId xmlns:a16="http://schemas.microsoft.com/office/drawing/2014/main" id="{F4AE66B1-860F-4C05-810D-B27E88C91E03}"/>
              </a:ext>
            </a:extLst>
          </p:cNvPr>
          <p:cNvSpPr>
            <a:spLocks noChangeAspect="1"/>
          </p:cNvSpPr>
          <p:nvPr/>
        </p:nvSpPr>
        <p:spPr>
          <a:xfrm>
            <a:off x="838200" y="1423359"/>
            <a:ext cx="914400" cy="914400"/>
          </a:xfrm>
          <a:prstGeom prst="ellipse">
            <a:avLst/>
          </a:prstGeom>
          <a:solidFill>
            <a:srgbClr val="ACAC0F"/>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1</a:t>
            </a:r>
          </a:p>
        </p:txBody>
      </p:sp>
      <p:sp>
        <p:nvSpPr>
          <p:cNvPr id="7" name="Oval 6">
            <a:extLst>
              <a:ext uri="{FF2B5EF4-FFF2-40B4-BE49-F238E27FC236}">
                <a16:creationId xmlns:a16="http://schemas.microsoft.com/office/drawing/2014/main" id="{FA7AE364-60A6-414B-B20C-B37CF34DA3DF}"/>
              </a:ext>
            </a:extLst>
          </p:cNvPr>
          <p:cNvSpPr>
            <a:spLocks noChangeAspect="1"/>
          </p:cNvSpPr>
          <p:nvPr/>
        </p:nvSpPr>
        <p:spPr>
          <a:xfrm>
            <a:off x="832512" y="2646445"/>
            <a:ext cx="914400" cy="914400"/>
          </a:xfrm>
          <a:prstGeom prst="ellipse">
            <a:avLst/>
          </a:prstGeom>
          <a:solidFill>
            <a:srgbClr val="ACAC0F"/>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2</a:t>
            </a:r>
          </a:p>
        </p:txBody>
      </p:sp>
      <p:sp>
        <p:nvSpPr>
          <p:cNvPr id="8" name="Oval 7">
            <a:extLst>
              <a:ext uri="{FF2B5EF4-FFF2-40B4-BE49-F238E27FC236}">
                <a16:creationId xmlns:a16="http://schemas.microsoft.com/office/drawing/2014/main" id="{BB910D5A-5EAE-4195-8B30-42E2F1EC7C56}"/>
              </a:ext>
            </a:extLst>
          </p:cNvPr>
          <p:cNvSpPr>
            <a:spLocks noChangeAspect="1"/>
          </p:cNvSpPr>
          <p:nvPr/>
        </p:nvSpPr>
        <p:spPr>
          <a:xfrm>
            <a:off x="832512" y="3884046"/>
            <a:ext cx="914400" cy="914400"/>
          </a:xfrm>
          <a:prstGeom prst="ellipse">
            <a:avLst/>
          </a:prstGeom>
          <a:solidFill>
            <a:srgbClr val="ACAC0F"/>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3</a:t>
            </a:r>
          </a:p>
        </p:txBody>
      </p:sp>
      <p:sp>
        <p:nvSpPr>
          <p:cNvPr id="9" name="Oval 8">
            <a:extLst>
              <a:ext uri="{FF2B5EF4-FFF2-40B4-BE49-F238E27FC236}">
                <a16:creationId xmlns:a16="http://schemas.microsoft.com/office/drawing/2014/main" id="{CEE5B6EB-D7C0-48DC-999F-6F937EA778AA}"/>
              </a:ext>
            </a:extLst>
          </p:cNvPr>
          <p:cNvSpPr>
            <a:spLocks noChangeAspect="1"/>
          </p:cNvSpPr>
          <p:nvPr/>
        </p:nvSpPr>
        <p:spPr>
          <a:xfrm>
            <a:off x="760596" y="5118732"/>
            <a:ext cx="1058232" cy="1058232"/>
          </a:xfrm>
          <a:prstGeom prst="ellipse">
            <a:avLst/>
          </a:prstGeom>
          <a:solidFill>
            <a:srgbClr val="ACAC0F"/>
          </a:solidFill>
          <a:ln>
            <a:solidFill>
              <a:srgbClr val="484C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4</a:t>
            </a:r>
          </a:p>
        </p:txBody>
      </p:sp>
    </p:spTree>
    <p:extLst>
      <p:ext uri="{BB962C8B-B14F-4D97-AF65-F5344CB8AC3E}">
        <p14:creationId xmlns:p14="http://schemas.microsoft.com/office/powerpoint/2010/main" val="701832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B5CE7C-D7A5-4816-9440-117E31D434F5}"/>
              </a:ext>
            </a:extLst>
          </p:cNvPr>
          <p:cNvSpPr>
            <a:spLocks noGrp="1"/>
          </p:cNvSpPr>
          <p:nvPr>
            <p:ph type="title"/>
          </p:nvPr>
        </p:nvSpPr>
        <p:spPr>
          <a:xfrm>
            <a:off x="1884218" y="212721"/>
            <a:ext cx="9469582" cy="914400"/>
          </a:xfrm>
        </p:spPr>
        <p:txBody>
          <a:bodyPr/>
          <a:lstStyle/>
          <a:p>
            <a:r>
              <a:rPr lang="en-US"/>
              <a:t>The Learning Environment</a:t>
            </a:r>
          </a:p>
        </p:txBody>
      </p:sp>
      <p:sp>
        <p:nvSpPr>
          <p:cNvPr id="5" name="Content Placeholder 4">
            <a:extLst>
              <a:ext uri="{FF2B5EF4-FFF2-40B4-BE49-F238E27FC236}">
                <a16:creationId xmlns:a16="http://schemas.microsoft.com/office/drawing/2014/main" id="{2901987D-2AE4-4879-99A7-65436BD34B26}"/>
              </a:ext>
            </a:extLst>
          </p:cNvPr>
          <p:cNvSpPr>
            <a:spLocks noGrp="1"/>
          </p:cNvSpPr>
          <p:nvPr>
            <p:ph idx="1"/>
          </p:nvPr>
        </p:nvSpPr>
        <p:spPr>
          <a:xfrm>
            <a:off x="838200" y="1423359"/>
            <a:ext cx="6436057" cy="1101477"/>
          </a:xfrm>
        </p:spPr>
        <p:txBody>
          <a:bodyPr/>
          <a:lstStyle/>
          <a:p>
            <a:pPr marL="0" indent="0">
              <a:buNone/>
            </a:pPr>
            <a:r>
              <a:rPr lang="en-US"/>
              <a:t>The asynchronous space does </a:t>
            </a:r>
            <a:r>
              <a:rPr lang="en-US" i="1"/>
              <a:t>not</a:t>
            </a:r>
            <a:r>
              <a:rPr lang="en-US"/>
              <a:t> have to be an empty and sterile space.</a:t>
            </a:r>
          </a:p>
        </p:txBody>
      </p:sp>
      <p:sp>
        <p:nvSpPr>
          <p:cNvPr id="6" name="Oval 5">
            <a:extLst>
              <a:ext uri="{FF2B5EF4-FFF2-40B4-BE49-F238E27FC236}">
                <a16:creationId xmlns:a16="http://schemas.microsoft.com/office/drawing/2014/main" id="{B68AA19E-08D7-4AB3-888D-BE0ABCD7A939}"/>
              </a:ext>
            </a:extLst>
          </p:cNvPr>
          <p:cNvSpPr>
            <a:spLocks noChangeAspect="1"/>
          </p:cNvSpPr>
          <p:nvPr/>
        </p:nvSpPr>
        <p:spPr>
          <a:xfrm>
            <a:off x="838200" y="198866"/>
            <a:ext cx="914400" cy="914400"/>
          </a:xfrm>
          <a:prstGeom prst="ellipse">
            <a:avLst/>
          </a:prstGeom>
          <a:solidFill>
            <a:srgbClr val="ACAC0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1</a:t>
            </a:r>
          </a:p>
        </p:txBody>
      </p:sp>
      <p:pic>
        <p:nvPicPr>
          <p:cNvPr id="7" name="Picture 6">
            <a:extLst>
              <a:ext uri="{FF2B5EF4-FFF2-40B4-BE49-F238E27FC236}">
                <a16:creationId xmlns:a16="http://schemas.microsoft.com/office/drawing/2014/main" id="{30212079-AA04-4183-B2B8-A9579AAABD0B}"/>
              </a:ext>
            </a:extLst>
          </p:cNvPr>
          <p:cNvPicPr>
            <a:picLocks noChangeAspect="1"/>
          </p:cNvPicPr>
          <p:nvPr/>
        </p:nvPicPr>
        <p:blipFill rotWithShape="1">
          <a:blip r:embed="rId3">
            <a:extLst>
              <a:ext uri="{28A0092B-C50C-407E-A947-70E740481C1C}">
                <a14:useLocalDpi xmlns:a14="http://schemas.microsoft.com/office/drawing/2010/main" val="0"/>
              </a:ext>
            </a:extLst>
          </a:blip>
          <a:srcRect l="34167" r="19747" b="-1"/>
          <a:stretch/>
        </p:blipFill>
        <p:spPr>
          <a:xfrm>
            <a:off x="7457137" y="13"/>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Content Placeholder 3">
            <a:extLst>
              <a:ext uri="{FF2B5EF4-FFF2-40B4-BE49-F238E27FC236}">
                <a16:creationId xmlns:a16="http://schemas.microsoft.com/office/drawing/2014/main" id="{89614DED-F3D2-4FD3-8EC8-0145AA55DCBC}"/>
              </a:ext>
            </a:extLst>
          </p:cNvPr>
          <p:cNvSpPr txBox="1">
            <a:spLocks/>
          </p:cNvSpPr>
          <p:nvPr/>
        </p:nvSpPr>
        <p:spPr>
          <a:xfrm>
            <a:off x="3534770" y="2816346"/>
            <a:ext cx="3433721" cy="14963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en-US"/>
              <a:t>How do you enliven what may feel like an empty room?</a:t>
            </a:r>
          </a:p>
        </p:txBody>
      </p:sp>
    </p:spTree>
    <p:extLst>
      <p:ext uri="{BB962C8B-B14F-4D97-AF65-F5344CB8AC3E}">
        <p14:creationId xmlns:p14="http://schemas.microsoft.com/office/powerpoint/2010/main" val="1129321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E599-4627-4DB4-ACBC-A05022D9E428}"/>
              </a:ext>
            </a:extLst>
          </p:cNvPr>
          <p:cNvSpPr>
            <a:spLocks noGrp="1"/>
          </p:cNvSpPr>
          <p:nvPr>
            <p:ph type="title"/>
          </p:nvPr>
        </p:nvSpPr>
        <p:spPr/>
        <p:txBody>
          <a:bodyPr/>
          <a:lstStyle/>
          <a:p>
            <a:r>
              <a:rPr lang="en-US"/>
              <a:t>Add color, people, and sharing</a:t>
            </a:r>
          </a:p>
        </p:txBody>
      </p:sp>
      <p:sp>
        <p:nvSpPr>
          <p:cNvPr id="3" name="Content Placeholder 2">
            <a:extLst>
              <a:ext uri="{FF2B5EF4-FFF2-40B4-BE49-F238E27FC236}">
                <a16:creationId xmlns:a16="http://schemas.microsoft.com/office/drawing/2014/main" id="{E3C6AA3B-4EAD-4769-846C-1400C42C07A9}"/>
              </a:ext>
            </a:extLst>
          </p:cNvPr>
          <p:cNvSpPr>
            <a:spLocks noGrp="1"/>
          </p:cNvSpPr>
          <p:nvPr>
            <p:ph idx="1"/>
          </p:nvPr>
        </p:nvSpPr>
        <p:spPr/>
        <p:txBody>
          <a:bodyPr/>
          <a:lstStyle/>
          <a:p>
            <a:endParaRPr lang="en-US"/>
          </a:p>
        </p:txBody>
      </p:sp>
      <p:cxnSp>
        <p:nvCxnSpPr>
          <p:cNvPr id="5" name="Straight Arrow Connector 4">
            <a:extLst>
              <a:ext uri="{FF2B5EF4-FFF2-40B4-BE49-F238E27FC236}">
                <a16:creationId xmlns:a16="http://schemas.microsoft.com/office/drawing/2014/main" id="{C4CA2179-2ABE-41E2-8300-013B967061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B7CB646-1A52-4AA5-8B40-C37D2729BAC6}"/>
              </a:ext>
            </a:extLst>
          </p:cNvPr>
          <p:cNvPicPr>
            <a:picLocks noChangeAspect="1"/>
          </p:cNvPicPr>
          <p:nvPr/>
        </p:nvPicPr>
        <p:blipFill rotWithShape="1">
          <a:blip r:embed="rId3">
            <a:extLst>
              <a:ext uri="{28A0092B-C50C-407E-A947-70E740481C1C}">
                <a14:useLocalDpi xmlns:a14="http://schemas.microsoft.com/office/drawing/2010/main" val="0"/>
              </a:ext>
            </a:extLst>
          </a:blip>
          <a:srcRect l="34167" r="19747" b="-1"/>
          <a:stretch/>
        </p:blipFill>
        <p:spPr>
          <a:xfrm>
            <a:off x="7457137" y="13"/>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Picture 6">
            <a:extLst>
              <a:ext uri="{FF2B5EF4-FFF2-40B4-BE49-F238E27FC236}">
                <a16:creationId xmlns:a16="http://schemas.microsoft.com/office/drawing/2014/main" id="{F050EEAB-16D3-4C71-8E35-AA1E422AA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482" y="1983927"/>
            <a:ext cx="3986614" cy="1993307"/>
          </a:xfrm>
          <a:prstGeom prst="rect">
            <a:avLst/>
          </a:prstGeom>
        </p:spPr>
      </p:pic>
      <p:sp>
        <p:nvSpPr>
          <p:cNvPr id="8" name="Content Placeholder 3">
            <a:extLst>
              <a:ext uri="{FF2B5EF4-FFF2-40B4-BE49-F238E27FC236}">
                <a16:creationId xmlns:a16="http://schemas.microsoft.com/office/drawing/2014/main" id="{53F74D96-CF3B-46BE-ABD1-5A89283872EB}"/>
              </a:ext>
            </a:extLst>
          </p:cNvPr>
          <p:cNvSpPr txBox="1">
            <a:spLocks/>
          </p:cNvSpPr>
          <p:nvPr/>
        </p:nvSpPr>
        <p:spPr>
          <a:xfrm>
            <a:off x="7664240" y="1082672"/>
            <a:ext cx="4320655" cy="761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3600" b="1">
                <a:solidFill>
                  <a:schemeClr val="bg1"/>
                </a:solidFill>
              </a:rPr>
              <a:t>Introduce yourselves!</a:t>
            </a:r>
          </a:p>
        </p:txBody>
      </p:sp>
      <p:pic>
        <p:nvPicPr>
          <p:cNvPr id="9" name="Picture 8">
            <a:extLst>
              <a:ext uri="{FF2B5EF4-FFF2-40B4-BE49-F238E27FC236}">
                <a16:creationId xmlns:a16="http://schemas.microsoft.com/office/drawing/2014/main" id="{7D31F03E-E27E-4114-9341-102555E30C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03677">
            <a:off x="1180558" y="1237309"/>
            <a:ext cx="4295374" cy="5130768"/>
          </a:xfrm>
          <a:prstGeom prst="rect">
            <a:avLst/>
          </a:prstGeom>
        </p:spPr>
      </p:pic>
      <p:pic>
        <p:nvPicPr>
          <p:cNvPr id="10" name="Picture 9">
            <a:extLst>
              <a:ext uri="{FF2B5EF4-FFF2-40B4-BE49-F238E27FC236}">
                <a16:creationId xmlns:a16="http://schemas.microsoft.com/office/drawing/2014/main" id="{852E3444-3D48-4830-B0A3-E22331216B80}"/>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rot="20784158">
            <a:off x="6941725" y="4176215"/>
            <a:ext cx="1885631" cy="1617871"/>
          </a:xfrm>
          <a:prstGeom prst="rect">
            <a:avLst/>
          </a:prstGeom>
        </p:spPr>
      </p:pic>
      <p:sp>
        <p:nvSpPr>
          <p:cNvPr id="11" name="Content Placeholder 3">
            <a:extLst>
              <a:ext uri="{FF2B5EF4-FFF2-40B4-BE49-F238E27FC236}">
                <a16:creationId xmlns:a16="http://schemas.microsoft.com/office/drawing/2014/main" id="{1FE6BE0A-6C02-4144-9FD5-B4B3BF40DCB2}"/>
              </a:ext>
            </a:extLst>
          </p:cNvPr>
          <p:cNvSpPr txBox="1">
            <a:spLocks/>
          </p:cNvSpPr>
          <p:nvPr/>
        </p:nvSpPr>
        <p:spPr>
          <a:xfrm>
            <a:off x="4449170" y="1673975"/>
            <a:ext cx="2856907" cy="2015829"/>
          </a:xfrm>
          <a:prstGeom prst="rect">
            <a:avLst/>
          </a:prstGeom>
          <a:solidFill>
            <a:schemeClr val="bg1">
              <a:alpha val="69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b="1">
                <a:solidFill>
                  <a:srgbClr val="F27022"/>
                </a:solidFill>
                <a:latin typeface="+mj-lt"/>
              </a:rPr>
              <a:t>Talk</a:t>
            </a:r>
          </a:p>
          <a:p>
            <a:pPr marL="0" indent="0" algn="ctr">
              <a:buFont typeface="Wingdings" panose="05000000000000000000" pitchFamily="2" charset="2"/>
              <a:buNone/>
            </a:pPr>
            <a:r>
              <a:rPr lang="en-US" b="1">
                <a:solidFill>
                  <a:srgbClr val="F27022"/>
                </a:solidFill>
                <a:latin typeface="+mj-lt"/>
              </a:rPr>
              <a:t>Share favorite things</a:t>
            </a:r>
          </a:p>
          <a:p>
            <a:pPr marL="0" indent="0" algn="ctr">
              <a:buFont typeface="Wingdings" panose="05000000000000000000" pitchFamily="2" charset="2"/>
              <a:buNone/>
            </a:pPr>
            <a:r>
              <a:rPr lang="en-US" b="1">
                <a:solidFill>
                  <a:srgbClr val="F27022"/>
                </a:solidFill>
                <a:latin typeface="+mj-lt"/>
              </a:rPr>
              <a:t>Share reflections</a:t>
            </a:r>
          </a:p>
        </p:txBody>
      </p:sp>
      <p:pic>
        <p:nvPicPr>
          <p:cNvPr id="12" name="Picture 11">
            <a:extLst>
              <a:ext uri="{FF2B5EF4-FFF2-40B4-BE49-F238E27FC236}">
                <a16:creationId xmlns:a16="http://schemas.microsoft.com/office/drawing/2014/main" id="{866020EF-17B1-4027-8350-D72A3B0CBD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96504">
            <a:off x="4699723" y="4125584"/>
            <a:ext cx="1557338" cy="1557338"/>
          </a:xfrm>
          <a:prstGeom prst="rect">
            <a:avLst/>
          </a:prstGeom>
        </p:spPr>
      </p:pic>
      <p:pic>
        <p:nvPicPr>
          <p:cNvPr id="13" name="Picture 12">
            <a:extLst>
              <a:ext uri="{FF2B5EF4-FFF2-40B4-BE49-F238E27FC236}">
                <a16:creationId xmlns:a16="http://schemas.microsoft.com/office/drawing/2014/main" id="{2FE62ADF-720D-4F10-9F1E-19F12CF834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13030">
            <a:off x="5923940" y="5109621"/>
            <a:ext cx="1557338" cy="1557338"/>
          </a:xfrm>
          <a:prstGeom prst="rect">
            <a:avLst/>
          </a:prstGeom>
        </p:spPr>
      </p:pic>
      <p:pic>
        <p:nvPicPr>
          <p:cNvPr id="14" name="Picture 13">
            <a:extLst>
              <a:ext uri="{FF2B5EF4-FFF2-40B4-BE49-F238E27FC236}">
                <a16:creationId xmlns:a16="http://schemas.microsoft.com/office/drawing/2014/main" id="{E5DC8684-031B-48ED-8772-CEC63660C1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94453">
            <a:off x="8208994" y="5155092"/>
            <a:ext cx="1557338" cy="1557338"/>
          </a:xfrm>
          <a:prstGeom prst="rect">
            <a:avLst/>
          </a:prstGeom>
        </p:spPr>
      </p:pic>
      <p:pic>
        <p:nvPicPr>
          <p:cNvPr id="15" name="Picture 14">
            <a:extLst>
              <a:ext uri="{FF2B5EF4-FFF2-40B4-BE49-F238E27FC236}">
                <a16:creationId xmlns:a16="http://schemas.microsoft.com/office/drawing/2014/main" id="{9BF24191-376F-4624-B871-09D0828A81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69261">
            <a:off x="3340935" y="4834315"/>
            <a:ext cx="1557338" cy="1557338"/>
          </a:xfrm>
          <a:prstGeom prst="rect">
            <a:avLst/>
          </a:prstGeom>
        </p:spPr>
      </p:pic>
    </p:spTree>
    <p:extLst>
      <p:ext uri="{BB962C8B-B14F-4D97-AF65-F5344CB8AC3E}">
        <p14:creationId xmlns:p14="http://schemas.microsoft.com/office/powerpoint/2010/main" val="4271289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9D1CA2-453A-4BAF-91E6-1BDBF2C35BCD}"/>
              </a:ext>
            </a:extLst>
          </p:cNvPr>
          <p:cNvSpPr>
            <a:spLocks noGrp="1"/>
          </p:cNvSpPr>
          <p:nvPr>
            <p:ph type="title"/>
          </p:nvPr>
        </p:nvSpPr>
        <p:spPr/>
        <p:txBody>
          <a:bodyPr/>
          <a:lstStyle/>
          <a:p>
            <a:r>
              <a:rPr lang="en-US"/>
              <a:t>Training formats</a:t>
            </a:r>
          </a:p>
        </p:txBody>
      </p:sp>
      <p:sp>
        <p:nvSpPr>
          <p:cNvPr id="13" name="Scroll: Horizontal 12">
            <a:extLst>
              <a:ext uri="{FF2B5EF4-FFF2-40B4-BE49-F238E27FC236}">
                <a16:creationId xmlns:a16="http://schemas.microsoft.com/office/drawing/2014/main" id="{0BE27B22-C4BC-44B3-A88A-B36ED331F83C}"/>
              </a:ext>
            </a:extLst>
          </p:cNvPr>
          <p:cNvSpPr/>
          <p:nvPr/>
        </p:nvSpPr>
        <p:spPr>
          <a:xfrm>
            <a:off x="5500049" y="366852"/>
            <a:ext cx="5554638" cy="1554480"/>
          </a:xfrm>
          <a:prstGeom prst="horizontalScroll">
            <a:avLst/>
          </a:prstGeom>
          <a:gradFill flip="none" rotWithShape="1">
            <a:gsLst>
              <a:gs pos="0">
                <a:srgbClr val="F8D5A2"/>
              </a:gs>
              <a:gs pos="79000">
                <a:srgbClr val="F0A22E"/>
              </a:gs>
            </a:gsLst>
            <a:lin ang="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200" b="1">
                <a:solidFill>
                  <a:schemeClr val="tx1">
                    <a:lumMod val="75000"/>
                    <a:lumOff val="25000"/>
                  </a:schemeClr>
                </a:solidFill>
                <a:latin typeface="+mj-lt"/>
              </a:rPr>
              <a:t>Face-to Face</a:t>
            </a:r>
          </a:p>
        </p:txBody>
      </p:sp>
      <p:sp>
        <p:nvSpPr>
          <p:cNvPr id="14" name="Scroll: Horizontal 13">
            <a:extLst>
              <a:ext uri="{FF2B5EF4-FFF2-40B4-BE49-F238E27FC236}">
                <a16:creationId xmlns:a16="http://schemas.microsoft.com/office/drawing/2014/main" id="{E8B4F77B-3AC2-47D0-A157-3E13B33E863B}"/>
              </a:ext>
            </a:extLst>
          </p:cNvPr>
          <p:cNvSpPr/>
          <p:nvPr/>
        </p:nvSpPr>
        <p:spPr>
          <a:xfrm>
            <a:off x="5500049" y="1972162"/>
            <a:ext cx="5554638" cy="1554480"/>
          </a:xfrm>
          <a:prstGeom prst="horizontalScroll">
            <a:avLst/>
          </a:prstGeom>
          <a:gradFill flip="none" rotWithShape="1">
            <a:gsLst>
              <a:gs pos="0">
                <a:srgbClr val="F8D5A2"/>
              </a:gs>
              <a:gs pos="79000">
                <a:srgbClr val="F0A22E"/>
              </a:gs>
            </a:gsLst>
            <a:lin ang="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200" b="1">
                <a:solidFill>
                  <a:schemeClr val="tx1">
                    <a:lumMod val="75000"/>
                    <a:lumOff val="25000"/>
                  </a:schemeClr>
                </a:solidFill>
                <a:latin typeface="+mj-lt"/>
              </a:rPr>
              <a:t>Live Online</a:t>
            </a:r>
          </a:p>
        </p:txBody>
      </p:sp>
      <p:pic>
        <p:nvPicPr>
          <p:cNvPr id="18" name="Picture 17">
            <a:extLst>
              <a:ext uri="{FF2B5EF4-FFF2-40B4-BE49-F238E27FC236}">
                <a16:creationId xmlns:a16="http://schemas.microsoft.com/office/drawing/2014/main" id="{FEFC1739-EA84-4433-9CEC-4F2056027B3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2353618"/>
            <a:ext cx="8488907" cy="4507612"/>
          </a:xfrm>
          <a:prstGeom prst="rect">
            <a:avLst/>
          </a:prstGeom>
        </p:spPr>
      </p:pic>
      <p:sp>
        <p:nvSpPr>
          <p:cNvPr id="15" name="Scroll: Horizontal 14">
            <a:extLst>
              <a:ext uri="{FF2B5EF4-FFF2-40B4-BE49-F238E27FC236}">
                <a16:creationId xmlns:a16="http://schemas.microsoft.com/office/drawing/2014/main" id="{968FC83B-DF18-492E-80F7-50D31E9DCFD3}"/>
              </a:ext>
            </a:extLst>
          </p:cNvPr>
          <p:cNvSpPr/>
          <p:nvPr/>
        </p:nvSpPr>
        <p:spPr>
          <a:xfrm>
            <a:off x="5500049" y="3577472"/>
            <a:ext cx="5554638" cy="1554480"/>
          </a:xfrm>
          <a:prstGeom prst="horizontalScroll">
            <a:avLst/>
          </a:prstGeom>
          <a:gradFill flip="none" rotWithShape="1">
            <a:gsLst>
              <a:gs pos="0">
                <a:srgbClr val="F8D5A2"/>
              </a:gs>
              <a:gs pos="79000">
                <a:srgbClr val="F0A22E"/>
              </a:gs>
            </a:gsLst>
            <a:lin ang="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200" b="1">
                <a:solidFill>
                  <a:schemeClr val="tx1">
                    <a:lumMod val="75000"/>
                    <a:lumOff val="25000"/>
                  </a:schemeClr>
                </a:solidFill>
                <a:latin typeface="+mj-lt"/>
              </a:rPr>
              <a:t>Asynchronous Instructor-led</a:t>
            </a:r>
          </a:p>
        </p:txBody>
      </p:sp>
      <p:sp>
        <p:nvSpPr>
          <p:cNvPr id="16" name="Scroll: Horizontal 15">
            <a:extLst>
              <a:ext uri="{FF2B5EF4-FFF2-40B4-BE49-F238E27FC236}">
                <a16:creationId xmlns:a16="http://schemas.microsoft.com/office/drawing/2014/main" id="{7899240F-FD69-45EE-881C-6AC8DFC97DE0}"/>
              </a:ext>
            </a:extLst>
          </p:cNvPr>
          <p:cNvSpPr/>
          <p:nvPr/>
        </p:nvSpPr>
        <p:spPr>
          <a:xfrm>
            <a:off x="5500049" y="5182782"/>
            <a:ext cx="5554638" cy="1554480"/>
          </a:xfrm>
          <a:prstGeom prst="horizontalScroll">
            <a:avLst/>
          </a:prstGeom>
          <a:gradFill flip="none" rotWithShape="1">
            <a:gsLst>
              <a:gs pos="0">
                <a:srgbClr val="F8D5A2"/>
              </a:gs>
              <a:gs pos="79000">
                <a:srgbClr val="F0A22E"/>
              </a:gs>
            </a:gsLst>
            <a:lin ang="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3200" b="1">
                <a:solidFill>
                  <a:schemeClr val="tx1">
                    <a:lumMod val="75000"/>
                    <a:lumOff val="25000"/>
                  </a:schemeClr>
                </a:solidFill>
                <a:latin typeface="+mj-lt"/>
              </a:rPr>
              <a:t>Self-Paced</a:t>
            </a:r>
          </a:p>
        </p:txBody>
      </p:sp>
      <p:sp>
        <p:nvSpPr>
          <p:cNvPr id="19" name="TextBox 18">
            <a:extLst>
              <a:ext uri="{FF2B5EF4-FFF2-40B4-BE49-F238E27FC236}">
                <a16:creationId xmlns:a16="http://schemas.microsoft.com/office/drawing/2014/main" id="{FDA22608-25EF-45B0-9583-EDBEFEA82CE9}"/>
              </a:ext>
            </a:extLst>
          </p:cNvPr>
          <p:cNvSpPr txBox="1"/>
          <p:nvPr/>
        </p:nvSpPr>
        <p:spPr>
          <a:xfrm>
            <a:off x="838200" y="6458278"/>
            <a:ext cx="2914933" cy="369332"/>
          </a:xfrm>
          <a:prstGeom prst="rect">
            <a:avLst/>
          </a:prstGeom>
          <a:noFill/>
        </p:spPr>
        <p:txBody>
          <a:bodyPr wrap="square" rtlCol="0">
            <a:spAutoFit/>
          </a:bodyPr>
          <a:lstStyle/>
          <a:p>
            <a:r>
              <a:rPr lang="en-US">
                <a:solidFill>
                  <a:schemeClr val="tx1">
                    <a:lumMod val="50000"/>
                    <a:lumOff val="50000"/>
                  </a:schemeClr>
                </a:solidFill>
                <a:latin typeface="+mj-lt"/>
              </a:rPr>
              <a:t>Image: Spotlight on </a:t>
            </a:r>
            <a:r>
              <a:rPr lang="en-US">
                <a:solidFill>
                  <a:schemeClr val="tx1">
                    <a:lumMod val="50000"/>
                    <a:lumOff val="50000"/>
                  </a:schemeClr>
                </a:solidFill>
                <a:latin typeface="+mj-lt"/>
                <a:hlinkClick r:id="rId5">
                  <a:extLst>
                    <a:ext uri="{A12FA001-AC4F-418D-AE19-62706E023703}">
                      <ahyp:hlinkClr xmlns:ahyp="http://schemas.microsoft.com/office/drawing/2018/hyperlinkcolor" val="tx"/>
                    </a:ext>
                  </a:extLst>
                </a:hlinkClick>
              </a:rPr>
              <a:t>Pixabay</a:t>
            </a:r>
            <a:endParaRPr lang="en-US">
              <a:solidFill>
                <a:schemeClr val="tx1">
                  <a:lumMod val="50000"/>
                  <a:lumOff val="50000"/>
                </a:schemeClr>
              </a:solidFill>
              <a:latin typeface="+mj-lt"/>
            </a:endParaRPr>
          </a:p>
        </p:txBody>
      </p:sp>
    </p:spTree>
    <p:extLst>
      <p:ext uri="{BB962C8B-B14F-4D97-AF65-F5344CB8AC3E}">
        <p14:creationId xmlns:p14="http://schemas.microsoft.com/office/powerpoint/2010/main" val="3938511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72FD10B-55D0-46A7-800F-6F4AF7FAE86D}"/>
              </a:ext>
            </a:extLst>
          </p:cNvPr>
          <p:cNvSpPr txBox="1">
            <a:spLocks/>
          </p:cNvSpPr>
          <p:nvPr/>
        </p:nvSpPr>
        <p:spPr>
          <a:xfrm>
            <a:off x="838200" y="1423359"/>
            <a:ext cx="10515600" cy="5578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200"/>
              <a:t>Power of the hand-brain connection for learning</a:t>
            </a:r>
          </a:p>
        </p:txBody>
      </p:sp>
      <p:sp>
        <p:nvSpPr>
          <p:cNvPr id="4" name="Title 3">
            <a:extLst>
              <a:ext uri="{FF2B5EF4-FFF2-40B4-BE49-F238E27FC236}">
                <a16:creationId xmlns:a16="http://schemas.microsoft.com/office/drawing/2014/main" id="{78B5CE7C-D7A5-4816-9440-117E31D434F5}"/>
              </a:ext>
            </a:extLst>
          </p:cNvPr>
          <p:cNvSpPr>
            <a:spLocks noGrp="1"/>
          </p:cNvSpPr>
          <p:nvPr>
            <p:ph type="title"/>
          </p:nvPr>
        </p:nvSpPr>
        <p:spPr>
          <a:xfrm>
            <a:off x="1884218" y="212721"/>
            <a:ext cx="9469582" cy="914400"/>
          </a:xfrm>
        </p:spPr>
        <p:txBody>
          <a:bodyPr/>
          <a:lstStyle/>
          <a:p>
            <a:r>
              <a:rPr lang="en-US"/>
              <a:t>Learner Guides</a:t>
            </a:r>
          </a:p>
        </p:txBody>
      </p:sp>
      <p:sp>
        <p:nvSpPr>
          <p:cNvPr id="6" name="Oval 5">
            <a:extLst>
              <a:ext uri="{FF2B5EF4-FFF2-40B4-BE49-F238E27FC236}">
                <a16:creationId xmlns:a16="http://schemas.microsoft.com/office/drawing/2014/main" id="{B68AA19E-08D7-4AB3-888D-BE0ABCD7A939}"/>
              </a:ext>
            </a:extLst>
          </p:cNvPr>
          <p:cNvSpPr>
            <a:spLocks noChangeAspect="1"/>
          </p:cNvSpPr>
          <p:nvPr/>
        </p:nvSpPr>
        <p:spPr>
          <a:xfrm>
            <a:off x="838200" y="198866"/>
            <a:ext cx="914400" cy="914400"/>
          </a:xfrm>
          <a:prstGeom prst="ellipse">
            <a:avLst/>
          </a:prstGeom>
          <a:solidFill>
            <a:srgbClr val="ACAC0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2</a:t>
            </a:r>
          </a:p>
        </p:txBody>
      </p:sp>
      <p:pic>
        <p:nvPicPr>
          <p:cNvPr id="7" name="Picture 6" descr="A close up of a logo&#10;&#10;Description automatically generated">
            <a:extLst>
              <a:ext uri="{FF2B5EF4-FFF2-40B4-BE49-F238E27FC236}">
                <a16:creationId xmlns:a16="http://schemas.microsoft.com/office/drawing/2014/main" id="{921492B4-840C-477B-BBDA-7234AE78A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36" y="1945242"/>
            <a:ext cx="5680074" cy="5067300"/>
          </a:xfrm>
          <a:prstGeom prst="rect">
            <a:avLst/>
          </a:prstGeom>
        </p:spPr>
      </p:pic>
      <p:pic>
        <p:nvPicPr>
          <p:cNvPr id="9" name="Picture 8" descr="A picture containing bathroom&#10;&#10;Description automatically generated">
            <a:extLst>
              <a:ext uri="{FF2B5EF4-FFF2-40B4-BE49-F238E27FC236}">
                <a16:creationId xmlns:a16="http://schemas.microsoft.com/office/drawing/2014/main" id="{1FC49416-E8BC-4BEF-B414-DD92F521F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70574">
            <a:off x="6163376" y="1123823"/>
            <a:ext cx="6421998" cy="6421998"/>
          </a:xfrm>
          <a:prstGeom prst="rect">
            <a:avLst/>
          </a:prstGeom>
        </p:spPr>
      </p:pic>
      <p:sp>
        <p:nvSpPr>
          <p:cNvPr id="10" name="TextBox 9">
            <a:extLst>
              <a:ext uri="{FF2B5EF4-FFF2-40B4-BE49-F238E27FC236}">
                <a16:creationId xmlns:a16="http://schemas.microsoft.com/office/drawing/2014/main" id="{64B08B8A-5A70-486E-8437-2F79FF5AF595}"/>
              </a:ext>
            </a:extLst>
          </p:cNvPr>
          <p:cNvSpPr txBox="1"/>
          <p:nvPr/>
        </p:nvSpPr>
        <p:spPr>
          <a:xfrm>
            <a:off x="1854200" y="2808842"/>
            <a:ext cx="4343400" cy="3314700"/>
          </a:xfrm>
          <a:prstGeom prst="rect">
            <a:avLst/>
          </a:prstGeom>
          <a:noFill/>
        </p:spPr>
        <p:txBody>
          <a:bodyPr wrap="square" rtlCol="0">
            <a:noAutofit/>
          </a:bodyPr>
          <a:lstStyle/>
          <a:p>
            <a:pPr marL="285750" indent="-285750">
              <a:buFont typeface="Wingdings" panose="05000000000000000000" pitchFamily="2" charset="2"/>
              <a:buChar char="§"/>
            </a:pPr>
            <a:r>
              <a:rPr lang="en-US" sz="3200" b="1">
                <a:latin typeface="Ink Free" panose="03080402000500000000" pitchFamily="66" charset="0"/>
              </a:rPr>
              <a:t>Activates a unique neural circuit</a:t>
            </a:r>
          </a:p>
          <a:p>
            <a:pPr marL="285750" indent="-285750">
              <a:buFont typeface="Wingdings" panose="05000000000000000000" pitchFamily="2" charset="2"/>
              <a:buChar char="§"/>
            </a:pPr>
            <a:r>
              <a:rPr lang="en-US" sz="3200" b="1">
                <a:latin typeface="Ink Free" panose="03080402000500000000" pitchFamily="66" charset="0"/>
              </a:rPr>
              <a:t>Note-taking as a memory booster</a:t>
            </a:r>
          </a:p>
        </p:txBody>
      </p:sp>
      <p:sp>
        <p:nvSpPr>
          <p:cNvPr id="11" name="TextBox 10">
            <a:extLst>
              <a:ext uri="{FF2B5EF4-FFF2-40B4-BE49-F238E27FC236}">
                <a16:creationId xmlns:a16="http://schemas.microsoft.com/office/drawing/2014/main" id="{C9BB2375-C337-45B3-B6BF-D6F0CEDC3161}"/>
              </a:ext>
            </a:extLst>
          </p:cNvPr>
          <p:cNvSpPr txBox="1"/>
          <p:nvPr/>
        </p:nvSpPr>
        <p:spPr>
          <a:xfrm>
            <a:off x="7568418" y="6504542"/>
            <a:ext cx="4061346" cy="338554"/>
          </a:xfrm>
          <a:prstGeom prst="rect">
            <a:avLst/>
          </a:prstGeom>
          <a:noFill/>
        </p:spPr>
        <p:txBody>
          <a:bodyPr wrap="square" rtlCol="0">
            <a:spAutoFit/>
          </a:bodyPr>
          <a:lstStyle/>
          <a:p>
            <a:r>
              <a:rPr lang="en-US" sz="1600">
                <a:solidFill>
                  <a:schemeClr val="tx1">
                    <a:lumMod val="50000"/>
                    <a:lumOff val="50000"/>
                  </a:schemeClr>
                </a:solidFill>
                <a:latin typeface="+mj-lt"/>
              </a:rPr>
              <a:t>Image: hand by </a:t>
            </a:r>
            <a:r>
              <a:rPr lang="en-US" sz="1600" err="1">
                <a:solidFill>
                  <a:schemeClr val="tx1">
                    <a:lumMod val="50000"/>
                    <a:lumOff val="50000"/>
                  </a:schemeClr>
                </a:solidFill>
                <a:latin typeface="+mj-lt"/>
              </a:rPr>
              <a:t>HeatherPaque</a:t>
            </a:r>
            <a:r>
              <a:rPr lang="en-US" sz="1600">
                <a:solidFill>
                  <a:schemeClr val="tx1">
                    <a:lumMod val="50000"/>
                    <a:lumOff val="50000"/>
                  </a:schemeClr>
                </a:solidFill>
                <a:latin typeface="+mj-lt"/>
              </a:rPr>
              <a:t> on </a:t>
            </a:r>
            <a:r>
              <a:rPr lang="en-US" sz="1600">
                <a:solidFill>
                  <a:schemeClr val="tx1">
                    <a:lumMod val="50000"/>
                    <a:lumOff val="50000"/>
                  </a:schemeClr>
                </a:solidFill>
                <a:latin typeface="+mj-lt"/>
                <a:hlinkClick r:id="rId5">
                  <a:extLst>
                    <a:ext uri="{A12FA001-AC4F-418D-AE19-62706E023703}">
                      <ahyp:hlinkClr xmlns:ahyp="http://schemas.microsoft.com/office/drawing/2018/hyperlinkcolor" val="tx"/>
                    </a:ext>
                  </a:extLst>
                </a:hlinkClick>
              </a:rPr>
              <a:t>Pixabay</a:t>
            </a:r>
            <a:endParaRPr lang="en-US" sz="1600">
              <a:solidFill>
                <a:schemeClr val="tx1">
                  <a:lumMod val="50000"/>
                  <a:lumOff val="50000"/>
                </a:schemeClr>
              </a:solidFill>
              <a:latin typeface="+mj-lt"/>
            </a:endParaRPr>
          </a:p>
        </p:txBody>
      </p:sp>
    </p:spTree>
    <p:extLst>
      <p:ext uri="{BB962C8B-B14F-4D97-AF65-F5344CB8AC3E}">
        <p14:creationId xmlns:p14="http://schemas.microsoft.com/office/powerpoint/2010/main" val="2681425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1E7C95-550B-4CE2-99A8-F1AB8A30FEF2}"/>
              </a:ext>
            </a:extLst>
          </p:cNvPr>
          <p:cNvSpPr>
            <a:spLocks noGrp="1"/>
          </p:cNvSpPr>
          <p:nvPr>
            <p:ph type="title"/>
          </p:nvPr>
        </p:nvSpPr>
        <p:spPr/>
        <p:txBody>
          <a:bodyPr/>
          <a:lstStyle/>
          <a:p>
            <a:r>
              <a:rPr lang="en-US"/>
              <a:t>What to put in it?</a:t>
            </a:r>
          </a:p>
        </p:txBody>
      </p:sp>
      <p:pic>
        <p:nvPicPr>
          <p:cNvPr id="7" name="Content Placeholder 6" descr="A screenshot of a cell phone&#10;&#10;Description automatically generated">
            <a:extLst>
              <a:ext uri="{FF2B5EF4-FFF2-40B4-BE49-F238E27FC236}">
                <a16:creationId xmlns:a16="http://schemas.microsoft.com/office/drawing/2014/main" id="{7333AD8F-403C-469A-A07C-BD732560F5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7379" y="1612900"/>
            <a:ext cx="10817241"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69C5E0F8-A8F7-4720-BA4A-03272A576520}"/>
              </a:ext>
            </a:extLst>
          </p:cNvPr>
          <p:cNvSpPr txBox="1"/>
          <p:nvPr/>
        </p:nvSpPr>
        <p:spPr>
          <a:xfrm>
            <a:off x="4372970" y="6492874"/>
            <a:ext cx="7268570" cy="369332"/>
          </a:xfrm>
          <a:prstGeom prst="rect">
            <a:avLst/>
          </a:prstGeom>
          <a:noFill/>
        </p:spPr>
        <p:txBody>
          <a:bodyPr wrap="square" rtlCol="0">
            <a:spAutoFit/>
          </a:bodyPr>
          <a:lstStyle/>
          <a:p>
            <a:r>
              <a:rPr lang="en-US">
                <a:solidFill>
                  <a:schemeClr val="bg1"/>
                </a:solidFill>
                <a:latin typeface="+mj-lt"/>
              </a:rPr>
              <a:t>Example: WebJunction webinar Learner Guide</a:t>
            </a:r>
          </a:p>
        </p:txBody>
      </p:sp>
      <p:sp>
        <p:nvSpPr>
          <p:cNvPr id="9" name="Speech Bubble: Rectangle with Corners Rounded 8">
            <a:extLst>
              <a:ext uri="{FF2B5EF4-FFF2-40B4-BE49-F238E27FC236}">
                <a16:creationId xmlns:a16="http://schemas.microsoft.com/office/drawing/2014/main" id="{EE5D2784-D0D0-437A-8549-CEE1CD92EEF6}"/>
              </a:ext>
            </a:extLst>
          </p:cNvPr>
          <p:cNvSpPr/>
          <p:nvPr/>
        </p:nvSpPr>
        <p:spPr>
          <a:xfrm>
            <a:off x="3073400" y="2171700"/>
            <a:ext cx="1422400" cy="774700"/>
          </a:xfrm>
          <a:prstGeom prst="wedgeRoundRectCallout">
            <a:avLst>
              <a:gd name="adj1" fmla="val -30654"/>
              <a:gd name="adj2" fmla="val 82172"/>
              <a:gd name="adj3" fmla="val 16667"/>
            </a:avLst>
          </a:prstGeom>
          <a:solidFill>
            <a:srgbClr val="ACAC0F"/>
          </a:solidFill>
          <a:ln>
            <a:solidFill>
              <a:srgbClr val="565B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mj-lt"/>
              </a:rPr>
              <a:t>Personal </a:t>
            </a:r>
            <a:br>
              <a:rPr lang="en-US" b="1">
                <a:latin typeface="+mj-lt"/>
              </a:rPr>
            </a:br>
            <a:r>
              <a:rPr lang="en-US" b="1">
                <a:latin typeface="+mj-lt"/>
              </a:rPr>
              <a:t>goals</a:t>
            </a:r>
          </a:p>
        </p:txBody>
      </p:sp>
      <p:sp>
        <p:nvSpPr>
          <p:cNvPr id="10" name="Speech Bubble: Rectangle with Corners Rounded 9">
            <a:extLst>
              <a:ext uri="{FF2B5EF4-FFF2-40B4-BE49-F238E27FC236}">
                <a16:creationId xmlns:a16="http://schemas.microsoft.com/office/drawing/2014/main" id="{813C5900-B89C-4E90-8708-F95035E104D3}"/>
              </a:ext>
            </a:extLst>
          </p:cNvPr>
          <p:cNvSpPr/>
          <p:nvPr/>
        </p:nvSpPr>
        <p:spPr>
          <a:xfrm>
            <a:off x="3073400" y="3987800"/>
            <a:ext cx="1422400" cy="1257300"/>
          </a:xfrm>
          <a:prstGeom prst="wedgeRoundRectCallout">
            <a:avLst>
              <a:gd name="adj1" fmla="val -30654"/>
              <a:gd name="adj2" fmla="val 82172"/>
              <a:gd name="adj3" fmla="val 16667"/>
            </a:avLst>
          </a:prstGeom>
          <a:solidFill>
            <a:srgbClr val="ACAC0F"/>
          </a:solidFill>
          <a:ln>
            <a:solidFill>
              <a:srgbClr val="565B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mj-lt"/>
              </a:rPr>
              <a:t>Thought-provoking questions</a:t>
            </a:r>
          </a:p>
        </p:txBody>
      </p:sp>
      <p:sp>
        <p:nvSpPr>
          <p:cNvPr id="11" name="Speech Bubble: Rectangle with Corners Rounded 10">
            <a:extLst>
              <a:ext uri="{FF2B5EF4-FFF2-40B4-BE49-F238E27FC236}">
                <a16:creationId xmlns:a16="http://schemas.microsoft.com/office/drawing/2014/main" id="{591E2B58-7BF2-4662-A898-3C35D41C300D}"/>
              </a:ext>
            </a:extLst>
          </p:cNvPr>
          <p:cNvSpPr/>
          <p:nvPr/>
        </p:nvSpPr>
        <p:spPr>
          <a:xfrm>
            <a:off x="6273802" y="2819400"/>
            <a:ext cx="1422400" cy="774700"/>
          </a:xfrm>
          <a:prstGeom prst="wedgeRoundRectCallout">
            <a:avLst>
              <a:gd name="adj1" fmla="val -30654"/>
              <a:gd name="adj2" fmla="val 82172"/>
              <a:gd name="adj3" fmla="val 16667"/>
            </a:avLst>
          </a:prstGeom>
          <a:solidFill>
            <a:srgbClr val="ACAC0F"/>
          </a:solidFill>
          <a:ln>
            <a:solidFill>
              <a:srgbClr val="565B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mj-lt"/>
              </a:rPr>
              <a:t>Recall </a:t>
            </a:r>
            <a:br>
              <a:rPr lang="en-US" b="1">
                <a:latin typeface="+mj-lt"/>
              </a:rPr>
            </a:br>
            <a:r>
              <a:rPr lang="en-US" b="1">
                <a:latin typeface="+mj-lt"/>
              </a:rPr>
              <a:t>lists</a:t>
            </a:r>
          </a:p>
        </p:txBody>
      </p:sp>
      <p:sp>
        <p:nvSpPr>
          <p:cNvPr id="12" name="Speech Bubble: Rectangle with Corners Rounded 11">
            <a:extLst>
              <a:ext uri="{FF2B5EF4-FFF2-40B4-BE49-F238E27FC236}">
                <a16:creationId xmlns:a16="http://schemas.microsoft.com/office/drawing/2014/main" id="{8F27CBA2-B58F-4F20-9CC2-9F5C28AAF598}"/>
              </a:ext>
            </a:extLst>
          </p:cNvPr>
          <p:cNvSpPr/>
          <p:nvPr/>
        </p:nvSpPr>
        <p:spPr>
          <a:xfrm>
            <a:off x="9652000" y="715963"/>
            <a:ext cx="1422400" cy="1257300"/>
          </a:xfrm>
          <a:prstGeom prst="wedgeRoundRectCallout">
            <a:avLst>
              <a:gd name="adj1" fmla="val -30654"/>
              <a:gd name="adj2" fmla="val 82172"/>
              <a:gd name="adj3" fmla="val 16667"/>
            </a:avLst>
          </a:prstGeom>
          <a:solidFill>
            <a:srgbClr val="ACAC0F"/>
          </a:solidFill>
          <a:ln>
            <a:solidFill>
              <a:srgbClr val="565B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mj-lt"/>
              </a:rPr>
              <a:t>Application </a:t>
            </a:r>
            <a:br>
              <a:rPr lang="en-US" b="1">
                <a:latin typeface="+mj-lt"/>
              </a:rPr>
            </a:br>
            <a:r>
              <a:rPr lang="en-US" b="1">
                <a:latin typeface="+mj-lt"/>
              </a:rPr>
              <a:t>to own context</a:t>
            </a:r>
          </a:p>
        </p:txBody>
      </p:sp>
      <p:sp>
        <p:nvSpPr>
          <p:cNvPr id="13" name="Speech Bubble: Rectangle with Corners Rounded 12">
            <a:extLst>
              <a:ext uri="{FF2B5EF4-FFF2-40B4-BE49-F238E27FC236}">
                <a16:creationId xmlns:a16="http://schemas.microsoft.com/office/drawing/2014/main" id="{ADADD902-B82E-4237-B7C8-63D960C06D60}"/>
              </a:ext>
            </a:extLst>
          </p:cNvPr>
          <p:cNvSpPr/>
          <p:nvPr/>
        </p:nvSpPr>
        <p:spPr>
          <a:xfrm>
            <a:off x="10219140" y="2965450"/>
            <a:ext cx="1422400" cy="1257300"/>
          </a:xfrm>
          <a:prstGeom prst="wedgeRoundRectCallout">
            <a:avLst>
              <a:gd name="adj1" fmla="val -30654"/>
              <a:gd name="adj2" fmla="val 82172"/>
              <a:gd name="adj3" fmla="val 16667"/>
            </a:avLst>
          </a:prstGeom>
          <a:solidFill>
            <a:srgbClr val="ACAC0F"/>
          </a:solidFill>
          <a:ln>
            <a:solidFill>
              <a:srgbClr val="565B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mj-lt"/>
              </a:rPr>
              <a:t>Next steps post-course</a:t>
            </a:r>
          </a:p>
        </p:txBody>
      </p:sp>
    </p:spTree>
    <p:extLst>
      <p:ext uri="{BB962C8B-B14F-4D97-AF65-F5344CB8AC3E}">
        <p14:creationId xmlns:p14="http://schemas.microsoft.com/office/powerpoint/2010/main" val="3467461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C30026-900D-4544-92FC-0367EED2D56B}"/>
              </a:ext>
            </a:extLst>
          </p:cNvPr>
          <p:cNvSpPr>
            <a:spLocks noGrp="1"/>
          </p:cNvSpPr>
          <p:nvPr>
            <p:ph type="title"/>
          </p:nvPr>
        </p:nvSpPr>
        <p:spPr/>
        <p:txBody>
          <a:bodyPr/>
          <a:lstStyle/>
          <a:p>
            <a:r>
              <a:rPr lang="en-US"/>
              <a:t>Another approach</a:t>
            </a:r>
          </a:p>
        </p:txBody>
      </p:sp>
      <p:pic>
        <p:nvPicPr>
          <p:cNvPr id="7" name="Content Placeholder 6" descr="A screenshot of a social media post&#10;&#10;Description automatically generated">
            <a:extLst>
              <a:ext uri="{FF2B5EF4-FFF2-40B4-BE49-F238E27FC236}">
                <a16:creationId xmlns:a16="http://schemas.microsoft.com/office/drawing/2014/main" id="{8F4744BD-7507-4824-8A30-9BD383245E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7383" y="1653606"/>
            <a:ext cx="3358225"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screenshot of a cell phone&#10;&#10;Description automatically generated">
            <a:extLst>
              <a:ext uri="{FF2B5EF4-FFF2-40B4-BE49-F238E27FC236}">
                <a16:creationId xmlns:a16="http://schemas.microsoft.com/office/drawing/2014/main" id="{FCA8D907-4281-4D8B-BDDA-EA707B722E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5124" y="1653606"/>
            <a:ext cx="3372607"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screenshot of a cell phone&#10;&#10;Description automatically generated">
            <a:extLst>
              <a:ext uri="{FF2B5EF4-FFF2-40B4-BE49-F238E27FC236}">
                <a16:creationId xmlns:a16="http://schemas.microsoft.com/office/drawing/2014/main" id="{615AF788-6507-4970-B0CB-920EAE646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7246" y="1653606"/>
            <a:ext cx="3346554"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Speech Bubble: Rectangle with Corners Rounded 12">
            <a:extLst>
              <a:ext uri="{FF2B5EF4-FFF2-40B4-BE49-F238E27FC236}">
                <a16:creationId xmlns:a16="http://schemas.microsoft.com/office/drawing/2014/main" id="{60E7EEB1-51AA-439E-B680-70F394C10882}"/>
              </a:ext>
            </a:extLst>
          </p:cNvPr>
          <p:cNvSpPr/>
          <p:nvPr/>
        </p:nvSpPr>
        <p:spPr>
          <a:xfrm>
            <a:off x="2892723" y="1417425"/>
            <a:ext cx="1422400" cy="914400"/>
          </a:xfrm>
          <a:prstGeom prst="wedgeRoundRectCallout">
            <a:avLst>
              <a:gd name="adj1" fmla="val -30654"/>
              <a:gd name="adj2" fmla="val 82172"/>
              <a:gd name="adj3" fmla="val 16667"/>
            </a:avLst>
          </a:prstGeom>
          <a:solidFill>
            <a:srgbClr val="ACAC0F"/>
          </a:solidFill>
          <a:ln>
            <a:solidFill>
              <a:srgbClr val="565B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mj-lt"/>
              </a:rPr>
              <a:t>Companion to learning community</a:t>
            </a:r>
          </a:p>
        </p:txBody>
      </p:sp>
      <p:sp>
        <p:nvSpPr>
          <p:cNvPr id="14" name="Speech Bubble: Rectangle with Corners Rounded 13">
            <a:extLst>
              <a:ext uri="{FF2B5EF4-FFF2-40B4-BE49-F238E27FC236}">
                <a16:creationId xmlns:a16="http://schemas.microsoft.com/office/drawing/2014/main" id="{43C247E4-4E65-4A06-9276-505C3BD5BF04}"/>
              </a:ext>
            </a:extLst>
          </p:cNvPr>
          <p:cNvSpPr/>
          <p:nvPr/>
        </p:nvSpPr>
        <p:spPr>
          <a:xfrm>
            <a:off x="8969323" y="1804775"/>
            <a:ext cx="1422400" cy="774700"/>
          </a:xfrm>
          <a:prstGeom prst="wedgeRoundRectCallout">
            <a:avLst>
              <a:gd name="adj1" fmla="val -30654"/>
              <a:gd name="adj2" fmla="val 82172"/>
              <a:gd name="adj3" fmla="val 16667"/>
            </a:avLst>
          </a:prstGeom>
          <a:solidFill>
            <a:srgbClr val="ACAC0F"/>
          </a:solidFill>
          <a:ln>
            <a:solidFill>
              <a:srgbClr val="565B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mj-lt"/>
              </a:rPr>
              <a:t>Checklist activity</a:t>
            </a:r>
          </a:p>
        </p:txBody>
      </p:sp>
      <p:sp>
        <p:nvSpPr>
          <p:cNvPr id="16" name="Speech Bubble: Rectangle with Corners Rounded 15">
            <a:extLst>
              <a:ext uri="{FF2B5EF4-FFF2-40B4-BE49-F238E27FC236}">
                <a16:creationId xmlns:a16="http://schemas.microsoft.com/office/drawing/2014/main" id="{03283710-63F8-4EEA-BE57-05D9825F5A28}"/>
              </a:ext>
            </a:extLst>
          </p:cNvPr>
          <p:cNvSpPr/>
          <p:nvPr/>
        </p:nvSpPr>
        <p:spPr>
          <a:xfrm>
            <a:off x="3289592" y="4327266"/>
            <a:ext cx="1422400" cy="774700"/>
          </a:xfrm>
          <a:prstGeom prst="wedgeRoundRectCallout">
            <a:avLst>
              <a:gd name="adj1" fmla="val 44186"/>
              <a:gd name="adj2" fmla="val 75126"/>
              <a:gd name="adj3" fmla="val 16667"/>
            </a:avLst>
          </a:prstGeom>
          <a:solidFill>
            <a:srgbClr val="ACAC0F"/>
          </a:solidFill>
          <a:ln>
            <a:solidFill>
              <a:srgbClr val="565B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b="1">
              <a:latin typeface="+mj-lt"/>
            </a:endParaRPr>
          </a:p>
        </p:txBody>
      </p:sp>
      <p:sp>
        <p:nvSpPr>
          <p:cNvPr id="15" name="Speech Bubble: Rectangle with Corners Rounded 14">
            <a:extLst>
              <a:ext uri="{FF2B5EF4-FFF2-40B4-BE49-F238E27FC236}">
                <a16:creationId xmlns:a16="http://schemas.microsoft.com/office/drawing/2014/main" id="{1438E291-5343-4626-99CC-079C8C323045}"/>
              </a:ext>
            </a:extLst>
          </p:cNvPr>
          <p:cNvSpPr/>
          <p:nvPr/>
        </p:nvSpPr>
        <p:spPr>
          <a:xfrm>
            <a:off x="6096000" y="1888996"/>
            <a:ext cx="1422400" cy="914400"/>
          </a:xfrm>
          <a:prstGeom prst="wedgeRoundRectCallout">
            <a:avLst>
              <a:gd name="adj1" fmla="val -30654"/>
              <a:gd name="adj2" fmla="val 82172"/>
              <a:gd name="adj3" fmla="val 16667"/>
            </a:avLst>
          </a:prstGeom>
          <a:solidFill>
            <a:srgbClr val="ACAC0F"/>
          </a:solidFill>
          <a:ln>
            <a:solidFill>
              <a:srgbClr val="565B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mj-lt"/>
              </a:rPr>
              <a:t>Links to resources</a:t>
            </a:r>
          </a:p>
        </p:txBody>
      </p:sp>
      <p:sp>
        <p:nvSpPr>
          <p:cNvPr id="12" name="Speech Bubble: Rectangle with Corners Rounded 11">
            <a:extLst>
              <a:ext uri="{FF2B5EF4-FFF2-40B4-BE49-F238E27FC236}">
                <a16:creationId xmlns:a16="http://schemas.microsoft.com/office/drawing/2014/main" id="{8EC47D77-8F34-41FF-8F51-1A57D6FF936D}"/>
              </a:ext>
            </a:extLst>
          </p:cNvPr>
          <p:cNvSpPr/>
          <p:nvPr/>
        </p:nvSpPr>
        <p:spPr>
          <a:xfrm>
            <a:off x="3289592" y="4327266"/>
            <a:ext cx="1422400" cy="774700"/>
          </a:xfrm>
          <a:prstGeom prst="wedgeRoundRectCallout">
            <a:avLst>
              <a:gd name="adj1" fmla="val -30654"/>
              <a:gd name="adj2" fmla="val 82172"/>
              <a:gd name="adj3" fmla="val 16667"/>
            </a:avLst>
          </a:prstGeom>
          <a:solidFill>
            <a:srgbClr val="ACAC0F"/>
          </a:solidFill>
          <a:ln>
            <a:solidFill>
              <a:srgbClr val="565B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mj-lt"/>
              </a:rPr>
              <a:t>Reflection questions</a:t>
            </a:r>
          </a:p>
        </p:txBody>
      </p:sp>
      <p:sp>
        <p:nvSpPr>
          <p:cNvPr id="17" name="Speech Bubble: Rectangle with Corners Rounded 16">
            <a:extLst>
              <a:ext uri="{FF2B5EF4-FFF2-40B4-BE49-F238E27FC236}">
                <a16:creationId xmlns:a16="http://schemas.microsoft.com/office/drawing/2014/main" id="{CA7CDB9A-AA68-4CF9-B488-41E2F8167B6A}"/>
              </a:ext>
            </a:extLst>
          </p:cNvPr>
          <p:cNvSpPr/>
          <p:nvPr/>
        </p:nvSpPr>
        <p:spPr>
          <a:xfrm>
            <a:off x="10132217" y="3402796"/>
            <a:ext cx="1422400" cy="774700"/>
          </a:xfrm>
          <a:prstGeom prst="wedgeRoundRectCallout">
            <a:avLst>
              <a:gd name="adj1" fmla="val -30654"/>
              <a:gd name="adj2" fmla="val 82172"/>
              <a:gd name="adj3" fmla="val 16667"/>
            </a:avLst>
          </a:prstGeom>
          <a:solidFill>
            <a:srgbClr val="ACAC0F"/>
          </a:solidFill>
          <a:ln>
            <a:solidFill>
              <a:srgbClr val="565B5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mj-lt"/>
              </a:rPr>
              <a:t>Photo challenge</a:t>
            </a:r>
          </a:p>
        </p:txBody>
      </p:sp>
      <p:sp>
        <p:nvSpPr>
          <p:cNvPr id="18" name="TextBox 17">
            <a:extLst>
              <a:ext uri="{FF2B5EF4-FFF2-40B4-BE49-F238E27FC236}">
                <a16:creationId xmlns:a16="http://schemas.microsoft.com/office/drawing/2014/main" id="{17A9B449-CEFB-4D2F-AA72-F6D933B8FB0F}"/>
              </a:ext>
            </a:extLst>
          </p:cNvPr>
          <p:cNvSpPr txBox="1"/>
          <p:nvPr/>
        </p:nvSpPr>
        <p:spPr>
          <a:xfrm>
            <a:off x="4372970" y="6492874"/>
            <a:ext cx="7268570" cy="369332"/>
          </a:xfrm>
          <a:prstGeom prst="rect">
            <a:avLst/>
          </a:prstGeom>
          <a:noFill/>
        </p:spPr>
        <p:txBody>
          <a:bodyPr wrap="square" rtlCol="0">
            <a:spAutoFit/>
          </a:bodyPr>
          <a:lstStyle/>
          <a:p>
            <a:r>
              <a:rPr lang="en-US">
                <a:solidFill>
                  <a:schemeClr val="bg1"/>
                </a:solidFill>
                <a:latin typeface="+mj-lt"/>
              </a:rPr>
              <a:t>Example: Small Libraries Create Smart Spaces course, WebJunction</a:t>
            </a:r>
          </a:p>
        </p:txBody>
      </p:sp>
    </p:spTree>
    <p:extLst>
      <p:ext uri="{BB962C8B-B14F-4D97-AF65-F5344CB8AC3E}">
        <p14:creationId xmlns:p14="http://schemas.microsoft.com/office/powerpoint/2010/main" val="552805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B5CE7C-D7A5-4816-9440-117E31D434F5}"/>
              </a:ext>
            </a:extLst>
          </p:cNvPr>
          <p:cNvSpPr>
            <a:spLocks noGrp="1"/>
          </p:cNvSpPr>
          <p:nvPr>
            <p:ph type="title"/>
          </p:nvPr>
        </p:nvSpPr>
        <p:spPr>
          <a:xfrm>
            <a:off x="1884218" y="212721"/>
            <a:ext cx="9469582" cy="914400"/>
          </a:xfrm>
        </p:spPr>
        <p:txBody>
          <a:bodyPr/>
          <a:lstStyle/>
          <a:p>
            <a:r>
              <a:rPr lang="en-US"/>
              <a:t>Discussion Forums</a:t>
            </a:r>
          </a:p>
        </p:txBody>
      </p:sp>
      <p:sp>
        <p:nvSpPr>
          <p:cNvPr id="5" name="Content Placeholder 4">
            <a:extLst>
              <a:ext uri="{FF2B5EF4-FFF2-40B4-BE49-F238E27FC236}">
                <a16:creationId xmlns:a16="http://schemas.microsoft.com/office/drawing/2014/main" id="{2901987D-2AE4-4879-99A7-65436BD34B26}"/>
              </a:ext>
            </a:extLst>
          </p:cNvPr>
          <p:cNvSpPr>
            <a:spLocks noGrp="1"/>
          </p:cNvSpPr>
          <p:nvPr>
            <p:ph idx="1"/>
          </p:nvPr>
        </p:nvSpPr>
        <p:spPr>
          <a:xfrm>
            <a:off x="8038530" y="1423359"/>
            <a:ext cx="3315269" cy="4753605"/>
          </a:xfrm>
        </p:spPr>
        <p:txBody>
          <a:bodyPr/>
          <a:lstStyle/>
          <a:p>
            <a:pPr marL="0" indent="0">
              <a:buNone/>
            </a:pPr>
            <a:r>
              <a:rPr lang="en-US"/>
              <a:t>Is it an echo chamber or a social space?</a:t>
            </a:r>
          </a:p>
        </p:txBody>
      </p:sp>
      <p:sp>
        <p:nvSpPr>
          <p:cNvPr id="6" name="Oval 5">
            <a:extLst>
              <a:ext uri="{FF2B5EF4-FFF2-40B4-BE49-F238E27FC236}">
                <a16:creationId xmlns:a16="http://schemas.microsoft.com/office/drawing/2014/main" id="{B68AA19E-08D7-4AB3-888D-BE0ABCD7A939}"/>
              </a:ext>
            </a:extLst>
          </p:cNvPr>
          <p:cNvSpPr>
            <a:spLocks noChangeAspect="1"/>
          </p:cNvSpPr>
          <p:nvPr/>
        </p:nvSpPr>
        <p:spPr>
          <a:xfrm>
            <a:off x="838200" y="198866"/>
            <a:ext cx="914400" cy="914400"/>
          </a:xfrm>
          <a:prstGeom prst="ellipse">
            <a:avLst/>
          </a:prstGeom>
          <a:solidFill>
            <a:srgbClr val="ACAC0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3</a:t>
            </a:r>
          </a:p>
        </p:txBody>
      </p:sp>
      <p:pic>
        <p:nvPicPr>
          <p:cNvPr id="3" name="Picture 2" descr="A dining room table and chairs in a library&#10;&#10;Description automatically generated">
            <a:extLst>
              <a:ext uri="{FF2B5EF4-FFF2-40B4-BE49-F238E27FC236}">
                <a16:creationId xmlns:a16="http://schemas.microsoft.com/office/drawing/2014/main" id="{3998D539-E200-40C9-A81C-36A924611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1773"/>
            <a:ext cx="7809158" cy="5576227"/>
          </a:xfrm>
          <a:prstGeom prst="rect">
            <a:avLst/>
          </a:prstGeom>
        </p:spPr>
      </p:pic>
    </p:spTree>
    <p:extLst>
      <p:ext uri="{BB962C8B-B14F-4D97-AF65-F5344CB8AC3E}">
        <p14:creationId xmlns:p14="http://schemas.microsoft.com/office/powerpoint/2010/main" val="2755598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B5CE7C-D7A5-4816-9440-117E31D434F5}"/>
              </a:ext>
            </a:extLst>
          </p:cNvPr>
          <p:cNvSpPr>
            <a:spLocks noGrp="1"/>
          </p:cNvSpPr>
          <p:nvPr>
            <p:ph type="title"/>
          </p:nvPr>
        </p:nvSpPr>
        <p:spPr>
          <a:xfrm>
            <a:off x="1884218" y="212721"/>
            <a:ext cx="9469582" cy="914400"/>
          </a:xfrm>
        </p:spPr>
        <p:txBody>
          <a:bodyPr/>
          <a:lstStyle/>
          <a:p>
            <a:r>
              <a:rPr lang="en-US"/>
              <a:t>Facilitated Learning Groups</a:t>
            </a:r>
          </a:p>
        </p:txBody>
      </p:sp>
      <p:sp>
        <p:nvSpPr>
          <p:cNvPr id="5" name="Content Placeholder 4">
            <a:extLst>
              <a:ext uri="{FF2B5EF4-FFF2-40B4-BE49-F238E27FC236}">
                <a16:creationId xmlns:a16="http://schemas.microsoft.com/office/drawing/2014/main" id="{2901987D-2AE4-4879-99A7-65436BD34B26}"/>
              </a:ext>
            </a:extLst>
          </p:cNvPr>
          <p:cNvSpPr>
            <a:spLocks noGrp="1"/>
          </p:cNvSpPr>
          <p:nvPr>
            <p:ph idx="1"/>
          </p:nvPr>
        </p:nvSpPr>
        <p:spPr>
          <a:xfrm>
            <a:off x="838200" y="2825087"/>
            <a:ext cx="2614684" cy="3351877"/>
          </a:xfrm>
        </p:spPr>
        <p:txBody>
          <a:bodyPr>
            <a:normAutofit/>
          </a:bodyPr>
          <a:lstStyle/>
          <a:p>
            <a:pPr marL="0" indent="0" algn="r">
              <a:buNone/>
            </a:pPr>
            <a:r>
              <a:rPr lang="en-US" sz="3200"/>
              <a:t>Taking the “solo” out of self-paced learning</a:t>
            </a:r>
          </a:p>
        </p:txBody>
      </p:sp>
      <p:sp>
        <p:nvSpPr>
          <p:cNvPr id="6" name="Oval 5">
            <a:extLst>
              <a:ext uri="{FF2B5EF4-FFF2-40B4-BE49-F238E27FC236}">
                <a16:creationId xmlns:a16="http://schemas.microsoft.com/office/drawing/2014/main" id="{B68AA19E-08D7-4AB3-888D-BE0ABCD7A939}"/>
              </a:ext>
            </a:extLst>
          </p:cNvPr>
          <p:cNvSpPr>
            <a:spLocks noChangeAspect="1"/>
          </p:cNvSpPr>
          <p:nvPr/>
        </p:nvSpPr>
        <p:spPr>
          <a:xfrm>
            <a:off x="838200" y="198866"/>
            <a:ext cx="914400" cy="914400"/>
          </a:xfrm>
          <a:prstGeom prst="ellipse">
            <a:avLst/>
          </a:prstGeom>
          <a:solidFill>
            <a:srgbClr val="ACAC0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b="1">
                <a:latin typeface="+mj-lt"/>
              </a:rPr>
              <a:t>4</a:t>
            </a:r>
          </a:p>
        </p:txBody>
      </p:sp>
      <p:pic>
        <p:nvPicPr>
          <p:cNvPr id="3" name="Picture 2" descr="A group of people sitting posing for the camera&#10;&#10;Description automatically generated">
            <a:extLst>
              <a:ext uri="{FF2B5EF4-FFF2-40B4-BE49-F238E27FC236}">
                <a16:creationId xmlns:a16="http://schemas.microsoft.com/office/drawing/2014/main" id="{9D03A84F-62F5-41A9-9367-59107B525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678" y="1269498"/>
            <a:ext cx="8535322" cy="5588502"/>
          </a:xfrm>
          <a:prstGeom prst="rect">
            <a:avLst/>
          </a:prstGeom>
        </p:spPr>
      </p:pic>
    </p:spTree>
    <p:extLst>
      <p:ext uri="{BB962C8B-B14F-4D97-AF65-F5344CB8AC3E}">
        <p14:creationId xmlns:p14="http://schemas.microsoft.com/office/powerpoint/2010/main" val="2839091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AE6955-6773-43CE-8739-1E765FF1BD23}"/>
              </a:ext>
            </a:extLst>
          </p:cNvPr>
          <p:cNvSpPr>
            <a:spLocks noGrp="1"/>
          </p:cNvSpPr>
          <p:nvPr>
            <p:ph type="title"/>
          </p:nvPr>
        </p:nvSpPr>
        <p:spPr/>
        <p:txBody>
          <a:bodyPr/>
          <a:lstStyle/>
          <a:p>
            <a:r>
              <a:rPr lang="en-US"/>
              <a:t>Closing Thoughts</a:t>
            </a:r>
          </a:p>
        </p:txBody>
      </p:sp>
      <p:sp>
        <p:nvSpPr>
          <p:cNvPr id="5" name="Text Placeholder 4">
            <a:extLst>
              <a:ext uri="{FF2B5EF4-FFF2-40B4-BE49-F238E27FC236}">
                <a16:creationId xmlns:a16="http://schemas.microsoft.com/office/drawing/2014/main" id="{7E8BFF0F-59AF-4FD1-81FB-BE6EAD5D577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83886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2D1D5E-BF2C-4FEE-B922-67F5F5DBA138}"/>
              </a:ext>
            </a:extLst>
          </p:cNvPr>
          <p:cNvSpPr>
            <a:spLocks noGrp="1"/>
          </p:cNvSpPr>
          <p:nvPr>
            <p:ph type="title"/>
          </p:nvPr>
        </p:nvSpPr>
        <p:spPr/>
        <p:txBody>
          <a:bodyPr/>
          <a:lstStyle/>
          <a:p>
            <a:r>
              <a:rPr lang="en-US"/>
              <a:t>Thank you!</a:t>
            </a:r>
          </a:p>
        </p:txBody>
      </p:sp>
      <p:sp>
        <p:nvSpPr>
          <p:cNvPr id="5" name="Text Placeholder 4">
            <a:extLst>
              <a:ext uri="{FF2B5EF4-FFF2-40B4-BE49-F238E27FC236}">
                <a16:creationId xmlns:a16="http://schemas.microsoft.com/office/drawing/2014/main" id="{945D0121-ACDB-47F6-9692-098D94390FA2}"/>
              </a:ext>
            </a:extLst>
          </p:cNvPr>
          <p:cNvSpPr>
            <a:spLocks noGrp="1"/>
          </p:cNvSpPr>
          <p:nvPr>
            <p:ph type="body" idx="1"/>
          </p:nvPr>
        </p:nvSpPr>
        <p:spPr/>
        <p:txBody>
          <a:bodyPr>
            <a:normAutofit/>
          </a:bodyPr>
          <a:lstStyle/>
          <a:p>
            <a:r>
              <a:rPr lang="en-US" sz="2800"/>
              <a:t>Please feel welcome to contact me</a:t>
            </a:r>
          </a:p>
          <a:p>
            <a:r>
              <a:rPr lang="en-US" sz="2800"/>
              <a:t>gutscheb@oclc.org</a:t>
            </a:r>
          </a:p>
        </p:txBody>
      </p:sp>
    </p:spTree>
    <p:extLst>
      <p:ext uri="{BB962C8B-B14F-4D97-AF65-F5344CB8AC3E}">
        <p14:creationId xmlns:p14="http://schemas.microsoft.com/office/powerpoint/2010/main" val="1597292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DB79BA-7776-45DE-A30F-DBCF521D0E39}"/>
              </a:ext>
            </a:extLst>
          </p:cNvPr>
          <p:cNvSpPr>
            <a:spLocks noGrp="1"/>
          </p:cNvSpPr>
          <p:nvPr>
            <p:ph type="title"/>
          </p:nvPr>
        </p:nvSpPr>
        <p:spPr>
          <a:xfrm>
            <a:off x="831851" y="1709741"/>
            <a:ext cx="10515600" cy="1033459"/>
          </a:xfrm>
        </p:spPr>
        <p:txBody>
          <a:bodyPr/>
          <a:lstStyle/>
          <a:p>
            <a:r>
              <a:rPr lang="en-US"/>
              <a:t>Self-Paced Learning is AWESOME!</a:t>
            </a:r>
          </a:p>
        </p:txBody>
      </p:sp>
      <p:sp>
        <p:nvSpPr>
          <p:cNvPr id="5" name="Text Placeholder 4">
            <a:extLst>
              <a:ext uri="{FF2B5EF4-FFF2-40B4-BE49-F238E27FC236}">
                <a16:creationId xmlns:a16="http://schemas.microsoft.com/office/drawing/2014/main" id="{A36D8090-0960-45DF-BEA8-F9CED4C48D9A}"/>
              </a:ext>
            </a:extLst>
          </p:cNvPr>
          <p:cNvSpPr>
            <a:spLocks noGrp="1"/>
          </p:cNvSpPr>
          <p:nvPr>
            <p:ph type="body" idx="1"/>
          </p:nvPr>
        </p:nvSpPr>
        <p:spPr>
          <a:xfrm>
            <a:off x="8802145" y="2926062"/>
            <a:ext cx="2470907" cy="678323"/>
          </a:xfrm>
        </p:spPr>
        <p:txBody>
          <a:bodyPr>
            <a:normAutofit fontScale="92500" lnSpcReduction="20000"/>
          </a:bodyPr>
          <a:lstStyle/>
          <a:p>
            <a:r>
              <a:rPr lang="en-US" sz="2800" b="1"/>
              <a:t>Totally </a:t>
            </a:r>
            <a:br>
              <a:rPr lang="en-US" sz="2800" b="1"/>
            </a:br>
            <a:r>
              <a:rPr lang="en-US" sz="2800" b="1"/>
              <a:t>agree!</a:t>
            </a:r>
          </a:p>
        </p:txBody>
      </p:sp>
      <p:sp>
        <p:nvSpPr>
          <p:cNvPr id="6" name="Text Placeholder 4">
            <a:extLst>
              <a:ext uri="{FF2B5EF4-FFF2-40B4-BE49-F238E27FC236}">
                <a16:creationId xmlns:a16="http://schemas.microsoft.com/office/drawing/2014/main" id="{BB1A98E4-78CA-4F14-B772-AACE01845E3D}"/>
              </a:ext>
            </a:extLst>
          </p:cNvPr>
          <p:cNvSpPr txBox="1">
            <a:spLocks/>
          </p:cNvSpPr>
          <p:nvPr/>
        </p:nvSpPr>
        <p:spPr>
          <a:xfrm>
            <a:off x="831851" y="2926062"/>
            <a:ext cx="2470907" cy="678323"/>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Wingdings" panose="05000000000000000000" pitchFamily="2" charset="2"/>
              <a:buNone/>
              <a:defRPr sz="2400" kern="1200">
                <a:solidFill>
                  <a:schemeClr val="bg1"/>
                </a:solidFill>
                <a:latin typeface="+mj-lt"/>
                <a:ea typeface="+mn-ea"/>
                <a:cs typeface="+mn-cs"/>
              </a:defRPr>
            </a:lvl1pPr>
            <a:lvl2pPr marL="457200" indent="0" algn="l" defTabSz="914400" rtl="0" eaLnBrk="1" latinLnBrk="0" hangingPunct="1">
              <a:lnSpc>
                <a:spcPct val="90000"/>
              </a:lnSpc>
              <a:spcBef>
                <a:spcPts val="500"/>
              </a:spcBef>
              <a:buFont typeface="Wingdings" panose="05000000000000000000" pitchFamily="2" charset="2"/>
              <a:buNone/>
              <a:defRPr sz="2000" kern="1200">
                <a:solidFill>
                  <a:schemeClr val="tx1">
                    <a:tint val="75000"/>
                  </a:schemeClr>
                </a:solidFill>
                <a:latin typeface="+mj-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sz="1800" kern="1200">
                <a:solidFill>
                  <a:schemeClr val="tx1">
                    <a:tint val="75000"/>
                  </a:schemeClr>
                </a:solidFill>
                <a:latin typeface="+mj-lt"/>
                <a:ea typeface="+mn-ea"/>
                <a:cs typeface="+mn-cs"/>
              </a:defRPr>
            </a:lvl3pPr>
            <a:lvl4pPr marL="1371600" indent="0" algn="l" defTabSz="914400" rtl="0" eaLnBrk="1" latinLnBrk="0" hangingPunct="1">
              <a:lnSpc>
                <a:spcPct val="90000"/>
              </a:lnSpc>
              <a:spcBef>
                <a:spcPts val="500"/>
              </a:spcBef>
              <a:buFont typeface="Wingdings" panose="05000000000000000000" pitchFamily="2" charset="2"/>
              <a:buNone/>
              <a:defRPr sz="1600" kern="1200">
                <a:solidFill>
                  <a:schemeClr val="tx1">
                    <a:tint val="75000"/>
                  </a:schemeClr>
                </a:solidFill>
                <a:latin typeface="+mj-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1600" kern="1200">
                <a:solidFill>
                  <a:schemeClr val="tx1">
                    <a:tint val="7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800" b="1"/>
              <a:t>Seriously </a:t>
            </a:r>
            <a:r>
              <a:rPr lang="en-US" sz="2800" b="1" err="1"/>
              <a:t>DISagree</a:t>
            </a:r>
            <a:r>
              <a:rPr lang="en-US" sz="2800" b="1"/>
              <a:t>!</a:t>
            </a:r>
          </a:p>
        </p:txBody>
      </p:sp>
      <p:sp>
        <p:nvSpPr>
          <p:cNvPr id="7" name="Arrow: Left-Right 6">
            <a:extLst>
              <a:ext uri="{FF2B5EF4-FFF2-40B4-BE49-F238E27FC236}">
                <a16:creationId xmlns:a16="http://schemas.microsoft.com/office/drawing/2014/main" id="{194CEA20-93C6-4B1E-903F-B7285675EC7C}"/>
              </a:ext>
            </a:extLst>
          </p:cNvPr>
          <p:cNvSpPr/>
          <p:nvPr/>
        </p:nvSpPr>
        <p:spPr>
          <a:xfrm>
            <a:off x="1162335" y="3768161"/>
            <a:ext cx="9867331" cy="2277797"/>
          </a:xfrm>
          <a:prstGeom prst="leftRightArrow">
            <a:avLst/>
          </a:prstGeom>
          <a:gradFill>
            <a:gsLst>
              <a:gs pos="21000">
                <a:srgbClr val="F27022"/>
              </a:gs>
              <a:gs pos="52000">
                <a:srgbClr val="F4BD6B"/>
              </a:gs>
              <a:gs pos="81000">
                <a:srgbClr val="F27022"/>
              </a:gs>
            </a:gsLst>
            <a:lin ang="0" scaled="1"/>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373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805645DE-9C33-4200-B0E7-E8CBC8CB2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5126"/>
            <a:ext cx="6132159" cy="6492874"/>
          </a:xfrm>
          <a:prstGeom prst="rect">
            <a:avLst/>
          </a:prstGeom>
        </p:spPr>
      </p:pic>
      <p:sp>
        <p:nvSpPr>
          <p:cNvPr id="5" name="Content Placeholder 4">
            <a:extLst>
              <a:ext uri="{FF2B5EF4-FFF2-40B4-BE49-F238E27FC236}">
                <a16:creationId xmlns:a16="http://schemas.microsoft.com/office/drawing/2014/main" id="{6B9316F9-7EBC-4135-9833-17DA3D185762}"/>
              </a:ext>
            </a:extLst>
          </p:cNvPr>
          <p:cNvSpPr>
            <a:spLocks noGrp="1"/>
          </p:cNvSpPr>
          <p:nvPr>
            <p:ph idx="1"/>
          </p:nvPr>
        </p:nvSpPr>
        <p:spPr>
          <a:xfrm>
            <a:off x="838200" y="1990216"/>
            <a:ext cx="5057633" cy="3823730"/>
          </a:xfrm>
          <a:solidFill>
            <a:schemeClr val="bg1"/>
          </a:solidFill>
        </p:spPr>
        <p:txBody>
          <a:bodyPr>
            <a:normAutofit/>
          </a:bodyPr>
          <a:lstStyle/>
          <a:p>
            <a:pPr marL="0" indent="0">
              <a:buNone/>
            </a:pPr>
            <a:r>
              <a:rPr lang="en-US" sz="3200" b="1"/>
              <a:t>Administrative</a:t>
            </a:r>
            <a:r>
              <a:rPr lang="en-US" sz="3200"/>
              <a:t> Perspective</a:t>
            </a:r>
          </a:p>
          <a:p>
            <a:pPr marL="0" indent="0">
              <a:buNone/>
            </a:pPr>
            <a:endParaRPr lang="en-US" sz="3200"/>
          </a:p>
          <a:p>
            <a:r>
              <a:rPr lang="en-US" sz="3200"/>
              <a:t>Saves time and money</a:t>
            </a:r>
          </a:p>
          <a:p>
            <a:r>
              <a:rPr lang="en-US" sz="3200"/>
              <a:t>Cost-effective coverage</a:t>
            </a:r>
          </a:p>
          <a:p>
            <a:r>
              <a:rPr lang="en-US" sz="3200"/>
              <a:t>Provides consistent instruction delivered across a system or state</a:t>
            </a:r>
          </a:p>
        </p:txBody>
      </p:sp>
      <p:sp>
        <p:nvSpPr>
          <p:cNvPr id="4" name="Title 3">
            <a:extLst>
              <a:ext uri="{FF2B5EF4-FFF2-40B4-BE49-F238E27FC236}">
                <a16:creationId xmlns:a16="http://schemas.microsoft.com/office/drawing/2014/main" id="{6AD92F17-9A25-4BC9-B0FB-D5E092891165}"/>
              </a:ext>
            </a:extLst>
          </p:cNvPr>
          <p:cNvSpPr>
            <a:spLocks noGrp="1"/>
          </p:cNvSpPr>
          <p:nvPr>
            <p:ph type="title"/>
          </p:nvPr>
        </p:nvSpPr>
        <p:spPr/>
        <p:txBody>
          <a:bodyPr/>
          <a:lstStyle/>
          <a:p>
            <a:r>
              <a:rPr lang="en-US"/>
              <a:t>Advantages of self-paced learning</a:t>
            </a:r>
          </a:p>
        </p:txBody>
      </p:sp>
      <p:sp>
        <p:nvSpPr>
          <p:cNvPr id="9" name="TextBox 8">
            <a:extLst>
              <a:ext uri="{FF2B5EF4-FFF2-40B4-BE49-F238E27FC236}">
                <a16:creationId xmlns:a16="http://schemas.microsoft.com/office/drawing/2014/main" id="{303D8DC4-F631-470C-9861-8EC79E046ECF}"/>
              </a:ext>
            </a:extLst>
          </p:cNvPr>
          <p:cNvSpPr txBox="1"/>
          <p:nvPr/>
        </p:nvSpPr>
        <p:spPr>
          <a:xfrm>
            <a:off x="838200" y="6488668"/>
            <a:ext cx="4061346" cy="369332"/>
          </a:xfrm>
          <a:prstGeom prst="rect">
            <a:avLst/>
          </a:prstGeom>
          <a:noFill/>
        </p:spPr>
        <p:txBody>
          <a:bodyPr wrap="square" rtlCol="0">
            <a:spAutoFit/>
          </a:bodyPr>
          <a:lstStyle/>
          <a:p>
            <a:r>
              <a:rPr lang="en-US">
                <a:solidFill>
                  <a:schemeClr val="bg1"/>
                </a:solidFill>
                <a:latin typeface="+mj-lt"/>
              </a:rPr>
              <a:t>Image: by </a:t>
            </a:r>
            <a:r>
              <a:rPr lang="en-US" err="1">
                <a:solidFill>
                  <a:schemeClr val="bg1"/>
                </a:solidFill>
                <a:latin typeface="+mj-lt"/>
              </a:rPr>
              <a:t>GraphicMama</a:t>
            </a:r>
            <a:r>
              <a:rPr lang="en-US">
                <a:solidFill>
                  <a:schemeClr val="bg1"/>
                </a:solidFill>
                <a:latin typeface="+mj-lt"/>
              </a:rPr>
              <a:t> Team on </a:t>
            </a:r>
            <a:r>
              <a:rPr lang="en-US">
                <a:solidFill>
                  <a:schemeClr val="bg1"/>
                </a:solidFill>
                <a:latin typeface="+mj-lt"/>
                <a:hlinkClick r:id="rId4">
                  <a:extLst>
                    <a:ext uri="{A12FA001-AC4F-418D-AE19-62706E023703}">
                      <ahyp:hlinkClr xmlns:ahyp="http://schemas.microsoft.com/office/drawing/2018/hyperlinkcolor" val="tx"/>
                    </a:ext>
                  </a:extLst>
                </a:hlinkClick>
              </a:rPr>
              <a:t>Pixabay</a:t>
            </a:r>
            <a:endParaRPr lang="en-US">
              <a:solidFill>
                <a:schemeClr val="bg1"/>
              </a:solidFill>
              <a:latin typeface="+mj-lt"/>
            </a:endParaRPr>
          </a:p>
        </p:txBody>
      </p:sp>
    </p:spTree>
    <p:extLst>
      <p:ext uri="{BB962C8B-B14F-4D97-AF65-F5344CB8AC3E}">
        <p14:creationId xmlns:p14="http://schemas.microsoft.com/office/powerpoint/2010/main" val="855753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7B5C68-A63E-44EA-A9CB-CA227F37FE3C}"/>
              </a:ext>
            </a:extLst>
          </p:cNvPr>
          <p:cNvSpPr txBox="1"/>
          <p:nvPr/>
        </p:nvSpPr>
        <p:spPr>
          <a:xfrm>
            <a:off x="838200" y="6488668"/>
            <a:ext cx="4061346" cy="369332"/>
          </a:xfrm>
          <a:prstGeom prst="rect">
            <a:avLst/>
          </a:prstGeom>
          <a:noFill/>
        </p:spPr>
        <p:txBody>
          <a:bodyPr wrap="square" rtlCol="0">
            <a:spAutoFit/>
          </a:bodyPr>
          <a:lstStyle/>
          <a:p>
            <a:r>
              <a:rPr lang="en-US">
                <a:solidFill>
                  <a:schemeClr val="bg1"/>
                </a:solidFill>
                <a:latin typeface="+mj-lt"/>
              </a:rPr>
              <a:t>Image: by </a:t>
            </a:r>
            <a:r>
              <a:rPr lang="en-US" err="1">
                <a:solidFill>
                  <a:schemeClr val="bg1"/>
                </a:solidFill>
                <a:latin typeface="+mj-lt"/>
              </a:rPr>
              <a:t>GraphicMama</a:t>
            </a:r>
            <a:r>
              <a:rPr lang="en-US">
                <a:solidFill>
                  <a:schemeClr val="bg1"/>
                </a:solidFill>
                <a:latin typeface="+mj-lt"/>
              </a:rPr>
              <a:t> Team on </a:t>
            </a:r>
            <a:r>
              <a:rPr lang="en-US">
                <a:solidFill>
                  <a:schemeClr val="bg1"/>
                </a:solidFill>
                <a:latin typeface="+mj-lt"/>
                <a:hlinkClick r:id="rId3">
                  <a:extLst>
                    <a:ext uri="{A12FA001-AC4F-418D-AE19-62706E023703}">
                      <ahyp:hlinkClr xmlns:ahyp="http://schemas.microsoft.com/office/drawing/2018/hyperlinkcolor" val="tx"/>
                    </a:ext>
                  </a:extLst>
                </a:hlinkClick>
              </a:rPr>
              <a:t>Pixabay</a:t>
            </a:r>
            <a:endParaRPr lang="en-US">
              <a:solidFill>
                <a:schemeClr val="bg1"/>
              </a:solidFill>
              <a:latin typeface="+mj-lt"/>
            </a:endParaRPr>
          </a:p>
        </p:txBody>
      </p:sp>
      <p:sp>
        <p:nvSpPr>
          <p:cNvPr id="5" name="Content Placeholder 4">
            <a:extLst>
              <a:ext uri="{FF2B5EF4-FFF2-40B4-BE49-F238E27FC236}">
                <a16:creationId xmlns:a16="http://schemas.microsoft.com/office/drawing/2014/main" id="{6B9316F9-7EBC-4135-9833-17DA3D185762}"/>
              </a:ext>
            </a:extLst>
          </p:cNvPr>
          <p:cNvSpPr>
            <a:spLocks noGrp="1"/>
          </p:cNvSpPr>
          <p:nvPr>
            <p:ph idx="1"/>
          </p:nvPr>
        </p:nvSpPr>
        <p:spPr>
          <a:xfrm>
            <a:off x="838200" y="1647315"/>
            <a:ext cx="6122158" cy="4123981"/>
          </a:xfrm>
          <a:solidFill>
            <a:schemeClr val="bg1"/>
          </a:solidFill>
        </p:spPr>
        <p:txBody>
          <a:bodyPr>
            <a:normAutofit lnSpcReduction="10000"/>
          </a:bodyPr>
          <a:lstStyle/>
          <a:p>
            <a:pPr marL="0" indent="0">
              <a:buNone/>
            </a:pPr>
            <a:r>
              <a:rPr lang="en-US" sz="3200" b="1"/>
              <a:t>Learner </a:t>
            </a:r>
            <a:r>
              <a:rPr lang="en-US" sz="3200"/>
              <a:t>Perspective</a:t>
            </a:r>
          </a:p>
          <a:p>
            <a:pPr marL="0" indent="0">
              <a:buNone/>
            </a:pPr>
            <a:endParaRPr lang="en-US" sz="3200"/>
          </a:p>
          <a:p>
            <a:r>
              <a:rPr lang="en-US" sz="3200"/>
              <a:t> Convenient: fits with individual schedules; 24/7 365 access</a:t>
            </a:r>
          </a:p>
          <a:p>
            <a:r>
              <a:rPr lang="en-US" sz="3200"/>
              <a:t> Accommodates different learning styles</a:t>
            </a:r>
          </a:p>
          <a:p>
            <a:r>
              <a:rPr lang="en-US" sz="3200"/>
              <a:t> Allows autonomy</a:t>
            </a:r>
          </a:p>
          <a:p>
            <a:r>
              <a:rPr lang="en-US" sz="3200"/>
              <a:t> Equalizing</a:t>
            </a:r>
          </a:p>
          <a:p>
            <a:endParaRPr lang="en-US" sz="3200"/>
          </a:p>
        </p:txBody>
      </p:sp>
      <p:sp>
        <p:nvSpPr>
          <p:cNvPr id="4" name="Title 3">
            <a:extLst>
              <a:ext uri="{FF2B5EF4-FFF2-40B4-BE49-F238E27FC236}">
                <a16:creationId xmlns:a16="http://schemas.microsoft.com/office/drawing/2014/main" id="{6AD92F17-9A25-4BC9-B0FB-D5E092891165}"/>
              </a:ext>
            </a:extLst>
          </p:cNvPr>
          <p:cNvSpPr>
            <a:spLocks noGrp="1"/>
          </p:cNvSpPr>
          <p:nvPr>
            <p:ph type="title"/>
          </p:nvPr>
        </p:nvSpPr>
        <p:spPr/>
        <p:txBody>
          <a:bodyPr/>
          <a:lstStyle/>
          <a:p>
            <a:r>
              <a:rPr lang="en-US"/>
              <a:t>Advantages of self-paced learning</a:t>
            </a:r>
          </a:p>
        </p:txBody>
      </p:sp>
      <p:pic>
        <p:nvPicPr>
          <p:cNvPr id="3" name="Picture 2" descr="A close up of a logo&#10;&#10;Description automatically generated">
            <a:extLst>
              <a:ext uri="{FF2B5EF4-FFF2-40B4-BE49-F238E27FC236}">
                <a16:creationId xmlns:a16="http://schemas.microsoft.com/office/drawing/2014/main" id="{D4BBCCA8-CBBF-40FA-B6B8-208541DFC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358" y="451318"/>
            <a:ext cx="4952238" cy="6126480"/>
          </a:xfrm>
          <a:prstGeom prst="rect">
            <a:avLst/>
          </a:prstGeom>
        </p:spPr>
      </p:pic>
    </p:spTree>
    <p:extLst>
      <p:ext uri="{BB962C8B-B14F-4D97-AF65-F5344CB8AC3E}">
        <p14:creationId xmlns:p14="http://schemas.microsoft.com/office/powerpoint/2010/main" val="1083754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7B5C68-A63E-44EA-A9CB-CA227F37FE3C}"/>
              </a:ext>
            </a:extLst>
          </p:cNvPr>
          <p:cNvSpPr txBox="1"/>
          <p:nvPr/>
        </p:nvSpPr>
        <p:spPr>
          <a:xfrm>
            <a:off x="838200" y="6488668"/>
            <a:ext cx="4061346" cy="369332"/>
          </a:xfrm>
          <a:prstGeom prst="rect">
            <a:avLst/>
          </a:prstGeom>
          <a:noFill/>
        </p:spPr>
        <p:txBody>
          <a:bodyPr wrap="square" rtlCol="0">
            <a:spAutoFit/>
          </a:bodyPr>
          <a:lstStyle/>
          <a:p>
            <a:r>
              <a:rPr lang="en-US">
                <a:solidFill>
                  <a:schemeClr val="bg1"/>
                </a:solidFill>
                <a:latin typeface="+mj-lt"/>
              </a:rPr>
              <a:t>Image: by </a:t>
            </a:r>
            <a:r>
              <a:rPr lang="en-US" err="1">
                <a:solidFill>
                  <a:schemeClr val="bg1"/>
                </a:solidFill>
                <a:latin typeface="+mj-lt"/>
              </a:rPr>
              <a:t>GraphicMama</a:t>
            </a:r>
            <a:r>
              <a:rPr lang="en-US">
                <a:solidFill>
                  <a:schemeClr val="bg1"/>
                </a:solidFill>
                <a:latin typeface="+mj-lt"/>
              </a:rPr>
              <a:t> Team on </a:t>
            </a:r>
            <a:r>
              <a:rPr lang="en-US">
                <a:solidFill>
                  <a:schemeClr val="bg1"/>
                </a:solidFill>
                <a:latin typeface="+mj-lt"/>
                <a:hlinkClick r:id="rId3">
                  <a:extLst>
                    <a:ext uri="{A12FA001-AC4F-418D-AE19-62706E023703}">
                      <ahyp:hlinkClr xmlns:ahyp="http://schemas.microsoft.com/office/drawing/2018/hyperlinkcolor" val="tx"/>
                    </a:ext>
                  </a:extLst>
                </a:hlinkClick>
              </a:rPr>
              <a:t>Pixabay</a:t>
            </a:r>
            <a:endParaRPr lang="en-US">
              <a:solidFill>
                <a:schemeClr val="bg1"/>
              </a:solidFill>
              <a:latin typeface="+mj-lt"/>
            </a:endParaRPr>
          </a:p>
        </p:txBody>
      </p:sp>
      <p:sp>
        <p:nvSpPr>
          <p:cNvPr id="5" name="Content Placeholder 4">
            <a:extLst>
              <a:ext uri="{FF2B5EF4-FFF2-40B4-BE49-F238E27FC236}">
                <a16:creationId xmlns:a16="http://schemas.microsoft.com/office/drawing/2014/main" id="{6B9316F9-7EBC-4135-9833-17DA3D185762}"/>
              </a:ext>
            </a:extLst>
          </p:cNvPr>
          <p:cNvSpPr>
            <a:spLocks noGrp="1"/>
          </p:cNvSpPr>
          <p:nvPr>
            <p:ph idx="1"/>
          </p:nvPr>
        </p:nvSpPr>
        <p:spPr>
          <a:xfrm>
            <a:off x="838200" y="2006772"/>
            <a:ext cx="5103125" cy="4123981"/>
          </a:xfrm>
          <a:solidFill>
            <a:schemeClr val="bg1"/>
          </a:solidFill>
        </p:spPr>
        <p:txBody>
          <a:bodyPr>
            <a:normAutofit/>
          </a:bodyPr>
          <a:lstStyle/>
          <a:p>
            <a:pPr marL="0" indent="0">
              <a:buNone/>
            </a:pPr>
            <a:r>
              <a:rPr lang="en-US" sz="3200" b="1"/>
              <a:t>Environmental </a:t>
            </a:r>
            <a:r>
              <a:rPr lang="en-US" sz="3200"/>
              <a:t>Perspective</a:t>
            </a:r>
          </a:p>
          <a:p>
            <a:pPr marL="0" indent="0">
              <a:buNone/>
            </a:pPr>
            <a:endParaRPr lang="en-US" sz="3200"/>
          </a:p>
          <a:p>
            <a:r>
              <a:rPr lang="en-US" sz="3200"/>
              <a:t>Uses 90% less electricity</a:t>
            </a:r>
          </a:p>
          <a:p>
            <a:r>
              <a:rPr lang="en-US" sz="3200"/>
              <a:t>Reduces CO2 emissions by  up to 85% per student</a:t>
            </a:r>
          </a:p>
          <a:p>
            <a:endParaRPr lang="en-US" sz="3200"/>
          </a:p>
          <a:p>
            <a:pPr marL="0" indent="0">
              <a:buNone/>
            </a:pPr>
            <a:r>
              <a:rPr lang="en-US" sz="2000"/>
              <a:t>-Open University Study, 2013</a:t>
            </a:r>
          </a:p>
        </p:txBody>
      </p:sp>
      <p:pic>
        <p:nvPicPr>
          <p:cNvPr id="7" name="Picture 6">
            <a:extLst>
              <a:ext uri="{FF2B5EF4-FFF2-40B4-BE49-F238E27FC236}">
                <a16:creationId xmlns:a16="http://schemas.microsoft.com/office/drawing/2014/main" id="{FD839FF8-79DA-412E-9617-25B5B30F7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98622"/>
            <a:ext cx="6041408" cy="6359377"/>
          </a:xfrm>
          <a:prstGeom prst="rect">
            <a:avLst/>
          </a:prstGeom>
        </p:spPr>
      </p:pic>
      <p:sp>
        <p:nvSpPr>
          <p:cNvPr id="8" name="TextBox 7">
            <a:extLst>
              <a:ext uri="{FF2B5EF4-FFF2-40B4-BE49-F238E27FC236}">
                <a16:creationId xmlns:a16="http://schemas.microsoft.com/office/drawing/2014/main" id="{1CB04BBF-A3BB-4B65-9741-0EA8003EE626}"/>
              </a:ext>
            </a:extLst>
          </p:cNvPr>
          <p:cNvSpPr txBox="1"/>
          <p:nvPr/>
        </p:nvSpPr>
        <p:spPr>
          <a:xfrm>
            <a:off x="6250676" y="2006772"/>
            <a:ext cx="3207224" cy="2578876"/>
          </a:xfrm>
          <a:prstGeom prst="rect">
            <a:avLst/>
          </a:prstGeom>
          <a:noFill/>
        </p:spPr>
        <p:txBody>
          <a:bodyPr wrap="square" rtlCol="0">
            <a:noAutofit/>
          </a:bodyPr>
          <a:lstStyle/>
          <a:p>
            <a:pPr algn="ctr"/>
            <a:r>
              <a:rPr lang="en-US" sz="3600">
                <a:latin typeface="+mj-lt"/>
              </a:rPr>
              <a:t>E-learning is eco-friendly!!! </a:t>
            </a:r>
          </a:p>
        </p:txBody>
      </p:sp>
      <p:sp>
        <p:nvSpPr>
          <p:cNvPr id="4" name="Title 3">
            <a:extLst>
              <a:ext uri="{FF2B5EF4-FFF2-40B4-BE49-F238E27FC236}">
                <a16:creationId xmlns:a16="http://schemas.microsoft.com/office/drawing/2014/main" id="{6AD92F17-9A25-4BC9-B0FB-D5E092891165}"/>
              </a:ext>
            </a:extLst>
          </p:cNvPr>
          <p:cNvSpPr>
            <a:spLocks noGrp="1"/>
          </p:cNvSpPr>
          <p:nvPr>
            <p:ph type="title"/>
          </p:nvPr>
        </p:nvSpPr>
        <p:spPr/>
        <p:txBody>
          <a:bodyPr/>
          <a:lstStyle/>
          <a:p>
            <a:r>
              <a:rPr lang="en-US"/>
              <a:t>Advantages of self-paced learning</a:t>
            </a:r>
          </a:p>
        </p:txBody>
      </p:sp>
    </p:spTree>
    <p:extLst>
      <p:ext uri="{BB962C8B-B14F-4D97-AF65-F5344CB8AC3E}">
        <p14:creationId xmlns:p14="http://schemas.microsoft.com/office/powerpoint/2010/main" val="25788488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Forum_PPT-template-WIDE" id="{E9ACDEDF-568F-426D-8904-C519679D981B}" vid="{E220308F-FC9A-4263-B9B7-D4F92FD153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C1F82E2E0DA94CB4ED56BA3A96B145" ma:contentTypeVersion="70" ma:contentTypeDescription="Create a new document." ma:contentTypeScope="" ma:versionID="08a62df14ee14a961dda5be700a4e3b5">
  <xsd:schema xmlns:xsd="http://www.w3.org/2001/XMLSchema" xmlns:xs="http://www.w3.org/2001/XMLSchema" xmlns:p="http://schemas.microsoft.com/office/2006/metadata/properties" xmlns:ns2="http://schemas.microsoft.com/sharepoint/v3/fields" xmlns:ns3="74016bb7-0198-40b3-8381-5acd8052638b" xmlns:ns4="6b67d80f-331f-4b51-b18e-81b8c101c29d" xmlns:ns5="1e61f529-8f22-46c7-a76f-bf56c3f12971" xmlns:ns6="1d93b8bd-1dbf-4915-81d5-1211768f65bd" targetNamespace="http://schemas.microsoft.com/office/2006/metadata/properties" ma:root="true" ma:fieldsID="5ae2c7436ce18ebf1950c8a69f3f4869" ns2:_="" ns3:_="" ns4:_="" ns5:_="" ns6:_="">
    <xsd:import namespace="http://schemas.microsoft.com/sharepoint/v3/fields"/>
    <xsd:import namespace="74016bb7-0198-40b3-8381-5acd8052638b"/>
    <xsd:import namespace="6b67d80f-331f-4b51-b18e-81b8c101c29d"/>
    <xsd:import namespace="1e61f529-8f22-46c7-a76f-bf56c3f12971"/>
    <xsd:import namespace="1d93b8bd-1dbf-4915-81d5-1211768f65bd"/>
    <xsd:element name="properties">
      <xsd:complexType>
        <xsd:sequence>
          <xsd:element name="documentManagement">
            <xsd:complexType>
              <xsd:all>
                <xsd:element ref="ns2:_Status" minOccurs="0"/>
                <xsd:element ref="ns3:SharedWithUsers" minOccurs="0"/>
                <xsd:element ref="ns4:SharingHintHash" minOccurs="0"/>
                <xsd:element ref="ns4:SharedWithDetails" minOccurs="0"/>
                <xsd:element ref="ns5:LastSharedByUser" minOccurs="0"/>
                <xsd:element ref="ns5:LastSharedByTime" minOccurs="0"/>
                <xsd:element ref="ns6:MediaServiceMetadata" minOccurs="0"/>
                <xsd:element ref="ns6:MediaServiceFastMetadata" minOccurs="0"/>
                <xsd:element ref="ns6:MediaServiceDateTaken" minOccurs="0"/>
                <xsd:element ref="ns6:MediaServiceAutoTags" minOccurs="0"/>
                <xsd:element ref="ns6:MediaServiceEventHashCode" minOccurs="0"/>
                <xsd:element ref="ns6:MediaServiceGenerationTime" minOccurs="0"/>
                <xsd:element ref="ns6:MediaServiceAutoKeyPoints" minOccurs="0"/>
                <xsd:element ref="ns6: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4016bb7-0198-40b3-8381-5acd8052638b"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61f529-8f22-46c7-a76f-bf56c3f12971" elementFormDefault="qualified">
    <xsd:import namespace="http://schemas.microsoft.com/office/2006/documentManagement/types"/>
    <xsd:import namespace="http://schemas.microsoft.com/office/infopath/2007/PartnerControls"/>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d93b8bd-1dbf-4915-81d5-1211768f65bd"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MediaServiceAutoTags" ma:internalName="MediaServiceAutoTags"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Status xmlns="http://schemas.microsoft.com/sharepoint/v3/fields">Not Started</_Status>
  </documentManagement>
</p:properties>
</file>

<file path=customXml/item3.xml><?xml version="1.0" encoding="utf-8"?>
<?mso-contentType ?>
<SharedContentType xmlns="Microsoft.SharePoint.Taxonomy.ContentTypeSync" SourceId="e1e867eb-0ccf-46b3-a8be-678a344b5681"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4B8EA6-8A54-44FE-9CA5-A6D4D9174C5C}">
  <ds:schemaRefs>
    <ds:schemaRef ds:uri="1d93b8bd-1dbf-4915-81d5-1211768f65bd"/>
    <ds:schemaRef ds:uri="1e61f529-8f22-46c7-a76f-bf56c3f12971"/>
    <ds:schemaRef ds:uri="6b67d80f-331f-4b51-b18e-81b8c101c29d"/>
    <ds:schemaRef ds:uri="74016bb7-0198-40b3-8381-5acd805263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0CF6FC-0436-4E4F-B14E-8A4EF4ACB334}">
  <ds:schemaRefs>
    <ds:schemaRef ds:uri="http://purl.org/dc/elements/1.1/"/>
    <ds:schemaRef ds:uri="6b67d80f-331f-4b51-b18e-81b8c101c29d"/>
    <ds:schemaRef ds:uri="http://schemas.microsoft.com/office/2006/metadata/properties"/>
    <ds:schemaRef ds:uri="74016bb7-0198-40b3-8381-5acd8052638b"/>
    <ds:schemaRef ds:uri="http://purl.org/dc/terms/"/>
    <ds:schemaRef ds:uri="http://schemas.microsoft.com/office/infopath/2007/PartnerControls"/>
    <ds:schemaRef ds:uri="1e61f529-8f22-46c7-a76f-bf56c3f12971"/>
    <ds:schemaRef ds:uri="http://schemas.microsoft.com/office/2006/documentManagement/types"/>
    <ds:schemaRef ds:uri="http://schemas.openxmlformats.org/package/2006/metadata/core-properties"/>
    <ds:schemaRef ds:uri="1d93b8bd-1dbf-4915-81d5-1211768f65bd"/>
    <ds:schemaRef ds:uri="http://schemas.microsoft.com/sharepoint/v3/fields"/>
    <ds:schemaRef ds:uri="http://www.w3.org/XML/1998/namespace"/>
    <ds:schemaRef ds:uri="http://purl.org/dc/dcmitype/"/>
  </ds:schemaRefs>
</ds:datastoreItem>
</file>

<file path=customXml/itemProps3.xml><?xml version="1.0" encoding="utf-8"?>
<ds:datastoreItem xmlns:ds="http://schemas.openxmlformats.org/officeDocument/2006/customXml" ds:itemID="{F3D561F5-C433-4893-AD38-AC033DD69A8B}">
  <ds:schemaRefs>
    <ds:schemaRef ds:uri="Microsoft.SharePoint.Taxonomy.ContentTypeSync"/>
  </ds:schemaRefs>
</ds:datastoreItem>
</file>

<file path=customXml/itemProps4.xml><?xml version="1.0" encoding="utf-8"?>
<ds:datastoreItem xmlns:ds="http://schemas.openxmlformats.org/officeDocument/2006/customXml" ds:itemID="{D824EA91-2B7D-41BF-8729-BDB4FEBB68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Wheres-Instructor_PPT-draft-1</Template>
  <TotalTime>0</TotalTime>
  <Words>4761</Words>
  <Application>Microsoft Office PowerPoint</Application>
  <PresentationFormat>Widescreen</PresentationFormat>
  <Paragraphs>633</Paragraphs>
  <Slides>56</Slides>
  <Notes>48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Arial Black</vt:lpstr>
      <vt:lpstr>Calibri</vt:lpstr>
      <vt:lpstr>Calibri Light</vt:lpstr>
      <vt:lpstr>Courier New</vt:lpstr>
      <vt:lpstr>Ink Free</vt:lpstr>
      <vt:lpstr>Symbol</vt:lpstr>
      <vt:lpstr>Wingdings</vt:lpstr>
      <vt:lpstr>Office Theme</vt:lpstr>
      <vt:lpstr>Where’s the Instructor? Effective Design for Asynchronous Learning</vt:lpstr>
      <vt:lpstr>Agenda</vt:lpstr>
      <vt:lpstr>Who’s in the room?</vt:lpstr>
      <vt:lpstr>What’s Good About  Asynchronous Learning?</vt:lpstr>
      <vt:lpstr>Training formats</vt:lpstr>
      <vt:lpstr>Self-Paced Learning is AWESOME!</vt:lpstr>
      <vt:lpstr>Advantages of self-paced learning</vt:lpstr>
      <vt:lpstr>Advantages of self-paced learning</vt:lpstr>
      <vt:lpstr>Advantages of self-paced learning</vt:lpstr>
      <vt:lpstr>Instructional Design – the Basics</vt:lpstr>
      <vt:lpstr>PowerPoint Presentation</vt:lpstr>
      <vt:lpstr>What do we know about adult learners?</vt:lpstr>
      <vt:lpstr>A fresh take on learning styles</vt:lpstr>
      <vt:lpstr>Design from empathy</vt:lpstr>
      <vt:lpstr>PowerPoint Presentation</vt:lpstr>
      <vt:lpstr>Learning objectives</vt:lpstr>
      <vt:lpstr>The Good Learning Objective</vt:lpstr>
      <vt:lpstr>Embedding the Instructor  in Self-Paced Learning</vt:lpstr>
      <vt:lpstr>4 Key Principles</vt:lpstr>
      <vt:lpstr>Guide the learner</vt:lpstr>
      <vt:lpstr>Find the 20%</vt:lpstr>
      <vt:lpstr>Simple clarity</vt:lpstr>
      <vt:lpstr>Chunk  the  content</vt:lpstr>
      <vt:lpstr>Scaffolding and sequencing</vt:lpstr>
      <vt:lpstr> LUNCH </vt:lpstr>
      <vt:lpstr>Embedding the Instructor  in Self-Paced Learning</vt:lpstr>
      <vt:lpstr>5-Minute Design</vt:lpstr>
      <vt:lpstr>How to make a toasted cheese sandwich</vt:lpstr>
      <vt:lpstr>Critique the instructions</vt:lpstr>
      <vt:lpstr>Show rather than tell</vt:lpstr>
      <vt:lpstr>Show it! Make it actionable</vt:lpstr>
      <vt:lpstr>Show it! And make it actionable</vt:lpstr>
      <vt:lpstr>Show it! And make it actionable</vt:lpstr>
      <vt:lpstr>Provide a relevant context</vt:lpstr>
      <vt:lpstr>Design experiences not information</vt:lpstr>
      <vt:lpstr>PowerPoint Presentation</vt:lpstr>
      <vt:lpstr>Creating scenarios – the story</vt:lpstr>
      <vt:lpstr>PowerPoint Presentation</vt:lpstr>
      <vt:lpstr>Creating scenarios – basic structure</vt:lpstr>
      <vt:lpstr>Branching scenarios</vt:lpstr>
      <vt:lpstr>A note  about course authoring  tools</vt:lpstr>
      <vt:lpstr>To Quiz or Not to Quiz?</vt:lpstr>
      <vt:lpstr>Rethinking quizzes – the power of recall</vt:lpstr>
      <vt:lpstr>Time for the consequences</vt:lpstr>
      <vt:lpstr>Application and self-reflection</vt:lpstr>
      <vt:lpstr>Augmenting the Learning Experience</vt:lpstr>
      <vt:lpstr>4 ways to augment learning</vt:lpstr>
      <vt:lpstr>The Learning Environment</vt:lpstr>
      <vt:lpstr>Add color, people, and sharing</vt:lpstr>
      <vt:lpstr>Learner Guides</vt:lpstr>
      <vt:lpstr>What to put in it?</vt:lpstr>
      <vt:lpstr>Another approach</vt:lpstr>
      <vt:lpstr>Discussion Forums</vt:lpstr>
      <vt:lpstr>Facilitated Learning Groups</vt:lpstr>
      <vt:lpstr>Closing Thoughts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Where’s the Instructor? Effective Design for Asynchronous Learning</dc:title>
  <dc:creator>Gutsche,Betha</dc:creator>
  <cp:lastModifiedBy>Schadt,Erin</cp:lastModifiedBy>
  <cp:revision>1</cp:revision>
  <dcterms:created xsi:type="dcterms:W3CDTF">2019-08-05T21:35:09Z</dcterms:created>
  <dcterms:modified xsi:type="dcterms:W3CDTF">2019-08-27T20:15:55Z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0x0101007AC1F82E2E0DA94CB4ED56BA3A96B145</vt:lpwstr>
  </property>
</Properties>
</file>