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 id="2147483765" r:id="rId2"/>
    <p:sldMasterId id="2147483779" r:id="rId3"/>
    <p:sldMasterId id="2147483794" r:id="rId4"/>
    <p:sldMasterId id="2147483809" r:id="rId5"/>
  </p:sldMasterIdLst>
  <p:notesMasterIdLst>
    <p:notesMasterId r:id="rId37"/>
  </p:notesMasterIdLst>
  <p:sldIdLst>
    <p:sldId id="588" r:id="rId6"/>
    <p:sldId id="590" r:id="rId7"/>
    <p:sldId id="353" r:id="rId8"/>
    <p:sldId id="571" r:id="rId9"/>
    <p:sldId id="575" r:id="rId10"/>
    <p:sldId id="586" r:id="rId11"/>
    <p:sldId id="587" r:id="rId12"/>
    <p:sldId id="574" r:id="rId13"/>
    <p:sldId id="266" r:id="rId14"/>
    <p:sldId id="589" r:id="rId15"/>
    <p:sldId id="581" r:id="rId16"/>
    <p:sldId id="591" r:id="rId17"/>
    <p:sldId id="269" r:id="rId18"/>
    <p:sldId id="260" r:id="rId19"/>
    <p:sldId id="257" r:id="rId20"/>
    <p:sldId id="258" r:id="rId21"/>
    <p:sldId id="268" r:id="rId22"/>
    <p:sldId id="592" r:id="rId23"/>
    <p:sldId id="280" r:id="rId24"/>
    <p:sldId id="285" r:id="rId25"/>
    <p:sldId id="282" r:id="rId26"/>
    <p:sldId id="284" r:id="rId27"/>
    <p:sldId id="264" r:id="rId28"/>
    <p:sldId id="599" r:id="rId29"/>
    <p:sldId id="596" r:id="rId30"/>
    <p:sldId id="598" r:id="rId31"/>
    <p:sldId id="597" r:id="rId32"/>
    <p:sldId id="595" r:id="rId33"/>
    <p:sldId id="572" r:id="rId34"/>
    <p:sldId id="360" r:id="rId35"/>
    <p:sldId id="58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48"/>
    <p:restoredTop sz="85307" autoAdjust="0"/>
  </p:normalViewPr>
  <p:slideViewPr>
    <p:cSldViewPr snapToGrid="0" snapToObjects="1">
      <p:cViewPr varScale="1">
        <p:scale>
          <a:sx n="124" d="100"/>
          <a:sy n="124" d="100"/>
        </p:scale>
        <p:origin x="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2D637-A9E2-4AFC-9E5E-EBBB1E327C80}"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B003015-332E-467A-9589-A4FBA2DD1DCF}">
      <dgm:prSet custT="1"/>
      <dgm:spPr/>
      <dgm:t>
        <a:bodyPr/>
        <a:lstStyle/>
        <a:p>
          <a:pPr>
            <a:lnSpc>
              <a:spcPct val="100000"/>
            </a:lnSpc>
          </a:pPr>
          <a:r>
            <a:rPr lang="en-US" sz="3200" b="0" i="0" baseline="0" dirty="0"/>
            <a:t>Annotated Bibliography</a:t>
          </a:r>
          <a:endParaRPr lang="en-US" sz="3200" dirty="0"/>
        </a:p>
      </dgm:t>
    </dgm:pt>
    <dgm:pt modelId="{FCBE1CCF-5B59-46AC-A389-E112E12FDA1A}" type="parTrans" cxnId="{1206A884-FD24-4B1D-8A36-1FD7997567F3}">
      <dgm:prSet/>
      <dgm:spPr/>
      <dgm:t>
        <a:bodyPr/>
        <a:lstStyle/>
        <a:p>
          <a:endParaRPr lang="en-US"/>
        </a:p>
      </dgm:t>
    </dgm:pt>
    <dgm:pt modelId="{2EF99426-931E-472C-9349-16B64ACE706B}" type="sibTrans" cxnId="{1206A884-FD24-4B1D-8A36-1FD7997567F3}">
      <dgm:prSet/>
      <dgm:spPr/>
      <dgm:t>
        <a:bodyPr/>
        <a:lstStyle/>
        <a:p>
          <a:endParaRPr lang="en-US"/>
        </a:p>
      </dgm:t>
    </dgm:pt>
    <dgm:pt modelId="{3AB8BFF9-D187-45B1-B9E5-13C56DCC31E7}">
      <dgm:prSet custT="1"/>
      <dgm:spPr/>
      <dgm:t>
        <a:bodyPr/>
        <a:lstStyle/>
        <a:p>
          <a:pPr>
            <a:lnSpc>
              <a:spcPct val="100000"/>
            </a:lnSpc>
          </a:pPr>
          <a:r>
            <a:rPr lang="en-US" sz="3200" b="0" i="0" baseline="0"/>
            <a:t>Communication Tools</a:t>
          </a:r>
          <a:endParaRPr lang="en-US" sz="3200" dirty="0"/>
        </a:p>
      </dgm:t>
    </dgm:pt>
    <dgm:pt modelId="{A49F34C7-D17E-46AB-B5AF-213E6A4EC090}" type="parTrans" cxnId="{A26B00EE-1C2A-43D5-A714-0F1041550628}">
      <dgm:prSet/>
      <dgm:spPr/>
      <dgm:t>
        <a:bodyPr/>
        <a:lstStyle/>
        <a:p>
          <a:endParaRPr lang="en-US"/>
        </a:p>
      </dgm:t>
    </dgm:pt>
    <dgm:pt modelId="{617874FB-7A96-4ECE-B731-DFAD22C1276D}" type="sibTrans" cxnId="{A26B00EE-1C2A-43D5-A714-0F1041550628}">
      <dgm:prSet/>
      <dgm:spPr/>
      <dgm:t>
        <a:bodyPr/>
        <a:lstStyle/>
        <a:p>
          <a:endParaRPr lang="en-US"/>
        </a:p>
      </dgm:t>
    </dgm:pt>
    <dgm:pt modelId="{70E86D22-01DB-4F25-9330-EA8AFA5F07B1}">
      <dgm:prSet/>
      <dgm:spPr/>
      <dgm:t>
        <a:bodyPr/>
        <a:lstStyle/>
        <a:p>
          <a:pPr>
            <a:lnSpc>
              <a:spcPct val="100000"/>
            </a:lnSpc>
          </a:pPr>
          <a:r>
            <a:rPr lang="en-US" dirty="0"/>
            <a:t>Cost Estimation Tools</a:t>
          </a:r>
        </a:p>
      </dgm:t>
    </dgm:pt>
    <dgm:pt modelId="{5F0B891F-C166-4A86-911F-847E3F8D4CD9}" type="parTrans" cxnId="{AA5162E5-6B20-45F4-BE76-2D9387043CED}">
      <dgm:prSet/>
      <dgm:spPr/>
      <dgm:t>
        <a:bodyPr/>
        <a:lstStyle/>
        <a:p>
          <a:endParaRPr lang="en-US"/>
        </a:p>
      </dgm:t>
    </dgm:pt>
    <dgm:pt modelId="{E0FC5CCA-4DD1-40B9-B34C-A491B7C6D6C2}" type="sibTrans" cxnId="{AA5162E5-6B20-45F4-BE76-2D9387043CED}">
      <dgm:prSet/>
      <dgm:spPr/>
      <dgm:t>
        <a:bodyPr/>
        <a:lstStyle/>
        <a:p>
          <a:endParaRPr lang="en-US"/>
        </a:p>
      </dgm:t>
    </dgm:pt>
    <dgm:pt modelId="{415BD2F8-11B9-4C4E-A536-892DB8279407}" type="pres">
      <dgm:prSet presAssocID="{D6E2D637-A9E2-4AFC-9E5E-EBBB1E327C80}" presName="root" presStyleCnt="0">
        <dgm:presLayoutVars>
          <dgm:dir/>
          <dgm:resizeHandles val="exact"/>
        </dgm:presLayoutVars>
      </dgm:prSet>
      <dgm:spPr/>
    </dgm:pt>
    <dgm:pt modelId="{D2F574CF-696D-45FA-86AA-4C7570470B74}" type="pres">
      <dgm:prSet presAssocID="{AB003015-332E-467A-9589-A4FBA2DD1DCF}" presName="compNode" presStyleCnt="0"/>
      <dgm:spPr/>
    </dgm:pt>
    <dgm:pt modelId="{151A122E-2BF7-4083-A0B6-76FC05611BE3}" type="pres">
      <dgm:prSet presAssocID="{AB003015-332E-467A-9589-A4FBA2DD1DCF}" presName="iconRect" presStyleLbl="node1" presStyleIdx="0" presStyleCnt="3" custScaleX="126817" custScaleY="12279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10C00D00-FA88-4BEF-8887-7B3E308268D9}" type="pres">
      <dgm:prSet presAssocID="{AB003015-332E-467A-9589-A4FBA2DD1DCF}" presName="spaceRect" presStyleCnt="0"/>
      <dgm:spPr/>
    </dgm:pt>
    <dgm:pt modelId="{F523B79E-1E5C-4CFD-8A72-F2D0C52F5909}" type="pres">
      <dgm:prSet presAssocID="{AB003015-332E-467A-9589-A4FBA2DD1DCF}" presName="textRect" presStyleLbl="revTx" presStyleIdx="0" presStyleCnt="3">
        <dgm:presLayoutVars>
          <dgm:chMax val="1"/>
          <dgm:chPref val="1"/>
        </dgm:presLayoutVars>
      </dgm:prSet>
      <dgm:spPr/>
    </dgm:pt>
    <dgm:pt modelId="{E7C1A072-30BD-421D-8D5A-682B33156C84}" type="pres">
      <dgm:prSet presAssocID="{2EF99426-931E-472C-9349-16B64ACE706B}" presName="sibTrans" presStyleCnt="0"/>
      <dgm:spPr/>
    </dgm:pt>
    <dgm:pt modelId="{A2B590A0-1010-4109-9A47-4A817F260731}" type="pres">
      <dgm:prSet presAssocID="{3AB8BFF9-D187-45B1-B9E5-13C56DCC31E7}" presName="compNode" presStyleCnt="0"/>
      <dgm:spPr/>
    </dgm:pt>
    <dgm:pt modelId="{AC065473-3B42-45A9-8CC5-8AA2EBD99AEE}" type="pres">
      <dgm:prSet presAssocID="{3AB8BFF9-D187-45B1-B9E5-13C56DCC31E7}" presName="iconRect" presStyleLbl="node1" presStyleIdx="1" presStyleCnt="3" custScaleX="126520" custScaleY="13049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B8C45AED-84D3-4FF8-A3F5-8FA9DDC3F137}" type="pres">
      <dgm:prSet presAssocID="{3AB8BFF9-D187-45B1-B9E5-13C56DCC31E7}" presName="spaceRect" presStyleCnt="0"/>
      <dgm:spPr/>
    </dgm:pt>
    <dgm:pt modelId="{DBA2DAEE-0EA8-4E29-8FAC-CE97F1005B41}" type="pres">
      <dgm:prSet presAssocID="{3AB8BFF9-D187-45B1-B9E5-13C56DCC31E7}" presName="textRect" presStyleLbl="revTx" presStyleIdx="1" presStyleCnt="3">
        <dgm:presLayoutVars>
          <dgm:chMax val="1"/>
          <dgm:chPref val="1"/>
        </dgm:presLayoutVars>
      </dgm:prSet>
      <dgm:spPr/>
    </dgm:pt>
    <dgm:pt modelId="{8B7BB0DB-9A7B-4C6B-8FD1-1E9C3787D90B}" type="pres">
      <dgm:prSet presAssocID="{617874FB-7A96-4ECE-B731-DFAD22C1276D}" presName="sibTrans" presStyleCnt="0"/>
      <dgm:spPr/>
    </dgm:pt>
    <dgm:pt modelId="{F3ABABCD-93CD-4B1F-87C1-D5DB3B60A94F}" type="pres">
      <dgm:prSet presAssocID="{70E86D22-01DB-4F25-9330-EA8AFA5F07B1}" presName="compNode" presStyleCnt="0"/>
      <dgm:spPr/>
    </dgm:pt>
    <dgm:pt modelId="{154A1FFB-E17D-437D-A77F-1ECB5F8C5135}" type="pres">
      <dgm:prSet presAssocID="{70E86D22-01DB-4F25-9330-EA8AFA5F07B1}" presName="iconRect" presStyleLbl="node1" presStyleIdx="2" presStyleCnt="3" custScaleX="128532" custScaleY="113157"/>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000" b="-7000"/>
          </a:stretch>
        </a:blipFill>
        <a:ln>
          <a:noFill/>
        </a:ln>
      </dgm:spPr>
      <dgm:extLst>
        <a:ext uri="{E40237B7-FDA0-4F09-8148-C483321AD2D9}">
          <dgm14:cNvPr xmlns:dgm14="http://schemas.microsoft.com/office/drawing/2010/diagram" id="0" name="" descr="Tools"/>
        </a:ext>
      </dgm:extLst>
    </dgm:pt>
    <dgm:pt modelId="{A41FA156-5ACA-4D38-A6E7-64546DF01391}" type="pres">
      <dgm:prSet presAssocID="{70E86D22-01DB-4F25-9330-EA8AFA5F07B1}" presName="spaceRect" presStyleCnt="0"/>
      <dgm:spPr/>
    </dgm:pt>
    <dgm:pt modelId="{4F493500-B209-4A73-86F5-C85E88AF0975}" type="pres">
      <dgm:prSet presAssocID="{70E86D22-01DB-4F25-9330-EA8AFA5F07B1}" presName="textRect" presStyleLbl="revTx" presStyleIdx="2" presStyleCnt="3">
        <dgm:presLayoutVars>
          <dgm:chMax val="1"/>
          <dgm:chPref val="1"/>
        </dgm:presLayoutVars>
      </dgm:prSet>
      <dgm:spPr/>
    </dgm:pt>
  </dgm:ptLst>
  <dgm:cxnLst>
    <dgm:cxn modelId="{14A6961F-C083-974C-9503-61CEBEA47127}" type="presOf" srcId="{3AB8BFF9-D187-45B1-B9E5-13C56DCC31E7}" destId="{DBA2DAEE-0EA8-4E29-8FAC-CE97F1005B41}" srcOrd="0" destOrd="0" presId="urn:microsoft.com/office/officeart/2018/2/layout/IconLabelList"/>
    <dgm:cxn modelId="{9168D738-9818-4F42-8CA8-50DD1E0C3015}" type="presOf" srcId="{D6E2D637-A9E2-4AFC-9E5E-EBBB1E327C80}" destId="{415BD2F8-11B9-4C4E-A536-892DB8279407}" srcOrd="0" destOrd="0" presId="urn:microsoft.com/office/officeart/2018/2/layout/IconLabelList"/>
    <dgm:cxn modelId="{0930CE47-67B7-F847-83EF-568025ED9690}" type="presOf" srcId="{AB003015-332E-467A-9589-A4FBA2DD1DCF}" destId="{F523B79E-1E5C-4CFD-8A72-F2D0C52F5909}" srcOrd="0" destOrd="0" presId="urn:microsoft.com/office/officeart/2018/2/layout/IconLabelList"/>
    <dgm:cxn modelId="{1206A884-FD24-4B1D-8A36-1FD7997567F3}" srcId="{D6E2D637-A9E2-4AFC-9E5E-EBBB1E327C80}" destId="{AB003015-332E-467A-9589-A4FBA2DD1DCF}" srcOrd="0" destOrd="0" parTransId="{FCBE1CCF-5B59-46AC-A389-E112E12FDA1A}" sibTransId="{2EF99426-931E-472C-9349-16B64ACE706B}"/>
    <dgm:cxn modelId="{8F062CDB-7379-4E43-B568-ADE7E10DC08D}" type="presOf" srcId="{70E86D22-01DB-4F25-9330-EA8AFA5F07B1}" destId="{4F493500-B209-4A73-86F5-C85E88AF0975}" srcOrd="0" destOrd="0" presId="urn:microsoft.com/office/officeart/2018/2/layout/IconLabelList"/>
    <dgm:cxn modelId="{AA5162E5-6B20-45F4-BE76-2D9387043CED}" srcId="{D6E2D637-A9E2-4AFC-9E5E-EBBB1E327C80}" destId="{70E86D22-01DB-4F25-9330-EA8AFA5F07B1}" srcOrd="2" destOrd="0" parTransId="{5F0B891F-C166-4A86-911F-847E3F8D4CD9}" sibTransId="{E0FC5CCA-4DD1-40B9-B34C-A491B7C6D6C2}"/>
    <dgm:cxn modelId="{A26B00EE-1C2A-43D5-A714-0F1041550628}" srcId="{D6E2D637-A9E2-4AFC-9E5E-EBBB1E327C80}" destId="{3AB8BFF9-D187-45B1-B9E5-13C56DCC31E7}" srcOrd="1" destOrd="0" parTransId="{A49F34C7-D17E-46AB-B5AF-213E6A4EC090}" sibTransId="{617874FB-7A96-4ECE-B731-DFAD22C1276D}"/>
    <dgm:cxn modelId="{9BEDDE91-E548-AF4A-9406-E4717A692F79}" type="presParOf" srcId="{415BD2F8-11B9-4C4E-A536-892DB8279407}" destId="{D2F574CF-696D-45FA-86AA-4C7570470B74}" srcOrd="0" destOrd="0" presId="urn:microsoft.com/office/officeart/2018/2/layout/IconLabelList"/>
    <dgm:cxn modelId="{7A4B2C03-B03D-334F-B170-215C91B6185A}" type="presParOf" srcId="{D2F574CF-696D-45FA-86AA-4C7570470B74}" destId="{151A122E-2BF7-4083-A0B6-76FC05611BE3}" srcOrd="0" destOrd="0" presId="urn:microsoft.com/office/officeart/2018/2/layout/IconLabelList"/>
    <dgm:cxn modelId="{0104EAE2-A2E4-B844-9382-567CE442B9AB}" type="presParOf" srcId="{D2F574CF-696D-45FA-86AA-4C7570470B74}" destId="{10C00D00-FA88-4BEF-8887-7B3E308268D9}" srcOrd="1" destOrd="0" presId="urn:microsoft.com/office/officeart/2018/2/layout/IconLabelList"/>
    <dgm:cxn modelId="{067E16F7-A28C-784E-8028-6B958F0A09F8}" type="presParOf" srcId="{D2F574CF-696D-45FA-86AA-4C7570470B74}" destId="{F523B79E-1E5C-4CFD-8A72-F2D0C52F5909}" srcOrd="2" destOrd="0" presId="urn:microsoft.com/office/officeart/2018/2/layout/IconLabelList"/>
    <dgm:cxn modelId="{419E0AFD-9920-6644-93B9-35974FDB7140}" type="presParOf" srcId="{415BD2F8-11B9-4C4E-A536-892DB8279407}" destId="{E7C1A072-30BD-421D-8D5A-682B33156C84}" srcOrd="1" destOrd="0" presId="urn:microsoft.com/office/officeart/2018/2/layout/IconLabelList"/>
    <dgm:cxn modelId="{34B4873F-B3CC-314D-8660-A23F9247804D}" type="presParOf" srcId="{415BD2F8-11B9-4C4E-A536-892DB8279407}" destId="{A2B590A0-1010-4109-9A47-4A817F260731}" srcOrd="2" destOrd="0" presId="urn:microsoft.com/office/officeart/2018/2/layout/IconLabelList"/>
    <dgm:cxn modelId="{16E4165D-C227-DA49-A0B3-75F7B29C74E6}" type="presParOf" srcId="{A2B590A0-1010-4109-9A47-4A817F260731}" destId="{AC065473-3B42-45A9-8CC5-8AA2EBD99AEE}" srcOrd="0" destOrd="0" presId="urn:microsoft.com/office/officeart/2018/2/layout/IconLabelList"/>
    <dgm:cxn modelId="{AB9CC453-6CA9-334A-B23D-1148322C6A5A}" type="presParOf" srcId="{A2B590A0-1010-4109-9A47-4A817F260731}" destId="{B8C45AED-84D3-4FF8-A3F5-8FA9DDC3F137}" srcOrd="1" destOrd="0" presId="urn:microsoft.com/office/officeart/2018/2/layout/IconLabelList"/>
    <dgm:cxn modelId="{4C699268-A317-114D-86DD-E5D4F31EB4D9}" type="presParOf" srcId="{A2B590A0-1010-4109-9A47-4A817F260731}" destId="{DBA2DAEE-0EA8-4E29-8FAC-CE97F1005B41}" srcOrd="2" destOrd="0" presId="urn:microsoft.com/office/officeart/2018/2/layout/IconLabelList"/>
    <dgm:cxn modelId="{5A39162B-D617-874E-B91B-EE0ACD4CE127}" type="presParOf" srcId="{415BD2F8-11B9-4C4E-A536-892DB8279407}" destId="{8B7BB0DB-9A7B-4C6B-8FD1-1E9C3787D90B}" srcOrd="3" destOrd="0" presId="urn:microsoft.com/office/officeart/2018/2/layout/IconLabelList"/>
    <dgm:cxn modelId="{5A5FF5ED-C960-0A47-955F-043FF3802E63}" type="presParOf" srcId="{415BD2F8-11B9-4C4E-A536-892DB8279407}" destId="{F3ABABCD-93CD-4B1F-87C1-D5DB3B60A94F}" srcOrd="4" destOrd="0" presId="urn:microsoft.com/office/officeart/2018/2/layout/IconLabelList"/>
    <dgm:cxn modelId="{829D82BF-4D7B-C744-A9FB-EAE978344A63}" type="presParOf" srcId="{F3ABABCD-93CD-4B1F-87C1-D5DB3B60A94F}" destId="{154A1FFB-E17D-437D-A77F-1ECB5F8C5135}" srcOrd="0" destOrd="0" presId="urn:microsoft.com/office/officeart/2018/2/layout/IconLabelList"/>
    <dgm:cxn modelId="{E11295E2-0BFE-884A-B93B-74A19F444CE2}" type="presParOf" srcId="{F3ABABCD-93CD-4B1F-87C1-D5DB3B60A94F}" destId="{A41FA156-5ACA-4D38-A6E7-64546DF01391}" srcOrd="1" destOrd="0" presId="urn:microsoft.com/office/officeart/2018/2/layout/IconLabelList"/>
    <dgm:cxn modelId="{92C72FAE-BCC3-1741-84AD-B4096B275858}" type="presParOf" srcId="{F3ABABCD-93CD-4B1F-87C1-D5DB3B60A94F}" destId="{4F493500-B209-4A73-86F5-C85E88AF097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122E-2BF7-4083-A0B6-76FC05611BE3}">
      <dsp:nvSpPr>
        <dsp:cNvPr id="0" name=""/>
        <dsp:cNvSpPr/>
      </dsp:nvSpPr>
      <dsp:spPr>
        <a:xfrm>
          <a:off x="1038225" y="741111"/>
          <a:ext cx="1648941" cy="15965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23B79E-1E5C-4CFD-8A72-F2D0C52F5909}">
      <dsp:nvSpPr>
        <dsp:cNvPr id="0" name=""/>
        <dsp:cNvSpPr/>
      </dsp:nvSpPr>
      <dsp:spPr>
        <a:xfrm>
          <a:off x="417971" y="2597726"/>
          <a:ext cx="288945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b="0" i="0" kern="1200" baseline="0" dirty="0"/>
            <a:t>Annotated Bibliography</a:t>
          </a:r>
          <a:endParaRPr lang="en-US" sz="3200" kern="1200" dirty="0"/>
        </a:p>
      </dsp:txBody>
      <dsp:txXfrm>
        <a:off x="417971" y="2597726"/>
        <a:ext cx="2889450" cy="1012500"/>
      </dsp:txXfrm>
    </dsp:sp>
    <dsp:sp modelId="{AC065473-3B42-45A9-8CC5-8AA2EBD99AEE}">
      <dsp:nvSpPr>
        <dsp:cNvPr id="0" name=""/>
        <dsp:cNvSpPr/>
      </dsp:nvSpPr>
      <dsp:spPr>
        <a:xfrm>
          <a:off x="4435260" y="716058"/>
          <a:ext cx="1645079" cy="16968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A2DAEE-0EA8-4E29-8FAC-CE97F1005B41}">
      <dsp:nvSpPr>
        <dsp:cNvPr id="0" name=""/>
        <dsp:cNvSpPr/>
      </dsp:nvSpPr>
      <dsp:spPr>
        <a:xfrm>
          <a:off x="3813075" y="2622779"/>
          <a:ext cx="288945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b="0" i="0" kern="1200" baseline="0"/>
            <a:t>Communication Tools</a:t>
          </a:r>
          <a:endParaRPr lang="en-US" sz="3200" kern="1200" dirty="0"/>
        </a:p>
      </dsp:txBody>
      <dsp:txXfrm>
        <a:off x="3813075" y="2622779"/>
        <a:ext cx="2889450" cy="1012500"/>
      </dsp:txXfrm>
    </dsp:sp>
    <dsp:sp modelId="{154A1FFB-E17D-437D-A77F-1ECB5F8C5135}">
      <dsp:nvSpPr>
        <dsp:cNvPr id="0" name=""/>
        <dsp:cNvSpPr/>
      </dsp:nvSpPr>
      <dsp:spPr>
        <a:xfrm>
          <a:off x="7817283" y="772427"/>
          <a:ext cx="1671240" cy="1471326"/>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000" b="-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493500-B209-4A73-86F5-C85E88AF0975}">
      <dsp:nvSpPr>
        <dsp:cNvPr id="0" name=""/>
        <dsp:cNvSpPr/>
      </dsp:nvSpPr>
      <dsp:spPr>
        <a:xfrm>
          <a:off x="7208178" y="2566410"/>
          <a:ext cx="288945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dirty="0"/>
            <a:t>Cost Estimation Tools</a:t>
          </a:r>
        </a:p>
      </dsp:txBody>
      <dsp:txXfrm>
        <a:off x="7208178" y="2566410"/>
        <a:ext cx="2889450" cy="10125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0C19F-FC4D-43B0-9B7F-C1B3BCDDAAEF}" type="datetimeFigureOut">
              <a:rPr lang="en-US" smtClean="0"/>
              <a:t>8/15/2019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53787-02A0-48A9-A589-095B8D426A07}" type="slidenum">
              <a:rPr lang="en-US" smtClean="0"/>
              <a:t>‹#›</a:t>
            </a:fld>
            <a:endParaRPr lang="en-US"/>
          </a:p>
        </p:txBody>
      </p:sp>
    </p:spTree>
    <p:extLst>
      <p:ext uri="{BB962C8B-B14F-4D97-AF65-F5344CB8AC3E}">
        <p14:creationId xmlns:p14="http://schemas.microsoft.com/office/powerpoint/2010/main" val="409296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Thanks for having me here today. I’m excited to be here today representing the work of all of the members of our Operational Impact Working Group.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42323-5C0F-6149-881E-3E671F009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75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work led us to the creation of three focused subgroups</a:t>
            </a:r>
          </a:p>
          <a:p>
            <a:endParaRPr lang="en-US" dirty="0"/>
          </a:p>
          <a:p>
            <a:r>
              <a:rPr lang="en-US" dirty="0"/>
              <a:t>Lit review, to ground our work</a:t>
            </a:r>
          </a:p>
          <a:p>
            <a:endParaRPr lang="en-US" dirty="0"/>
          </a:p>
          <a:p>
            <a:r>
              <a:rPr lang="en-US" dirty="0"/>
              <a:t>Communication tools, to facilitate discussion of both tangible (labor, supply, and other costs) and intangible (research value, community and other relationships, </a:t>
            </a:r>
            <a:r>
              <a:rPr lang="en-US" dirty="0" err="1"/>
              <a:t>etc</a:t>
            </a:r>
            <a:r>
              <a:rPr lang="en-US" dirty="0"/>
              <a:t>) factors that are weighed in collection decisions</a:t>
            </a:r>
          </a:p>
          <a:p>
            <a:endParaRPr lang="en-US" dirty="0"/>
          </a:p>
          <a:p>
            <a:r>
              <a:rPr lang="en-US" dirty="0"/>
              <a:t>Cost Estimation tools, to facilitate estimation of the tangible costs of addressing collection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22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Annotated bibliography:</a:t>
            </a:r>
          </a:p>
          <a:p>
            <a:r>
              <a:rPr lang="en-US" sz="1200" kern="1200" dirty="0">
                <a:solidFill>
                  <a:schemeClr val="tx1"/>
                </a:solidFill>
                <a:effectLst/>
                <a:latin typeface="+mn-lt"/>
                <a:ea typeface="+mn-ea"/>
                <a:cs typeface="+mn-cs"/>
              </a:rPr>
              <a:t>Led by Gordon </a:t>
            </a:r>
            <a:r>
              <a:rPr lang="en-US" sz="1200" kern="1200" dirty="0" err="1">
                <a:solidFill>
                  <a:schemeClr val="tx1"/>
                </a:solidFill>
                <a:effectLst/>
                <a:latin typeface="+mn-lt"/>
                <a:ea typeface="+mn-ea"/>
                <a:cs typeface="+mn-cs"/>
              </a:rPr>
              <a:t>Daines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Articles focus on the impact that each function has on other functions, interconnection between functions</a:t>
            </a:r>
          </a:p>
          <a:p>
            <a:r>
              <a:rPr lang="en-US" sz="1200" kern="1200" dirty="0">
                <a:solidFill>
                  <a:schemeClr val="tx1"/>
                </a:solidFill>
                <a:effectLst/>
                <a:latin typeface="+mn-lt"/>
                <a:ea typeface="+mn-ea"/>
                <a:cs typeface="+mn-cs"/>
              </a:rPr>
              <a:t>Cost calculation, appraisal and tech services</a:t>
            </a:r>
          </a:p>
          <a:p>
            <a:pPr lvl="0"/>
            <a:endParaRPr lang="en-US" dirty="0"/>
          </a:p>
        </p:txBody>
      </p:sp>
      <p:sp>
        <p:nvSpPr>
          <p:cNvPr id="4" name="Slide Number Placeholder 3"/>
          <p:cNvSpPr>
            <a:spLocks noGrp="1"/>
          </p:cNvSpPr>
          <p:nvPr>
            <p:ph type="sldNum" sz="quarter" idx="5"/>
          </p:nvPr>
        </p:nvSpPr>
        <p:spPr/>
        <p:txBody>
          <a:bodyPr/>
          <a:lstStyle/>
          <a:p>
            <a:fld id="{B1FD13A9-095E-FD48-A75A-053D90DBC244}" type="slidenum">
              <a:rPr lang="en-US" smtClean="0"/>
              <a:t>11</a:t>
            </a:fld>
            <a:endParaRPr lang="en-US"/>
          </a:p>
        </p:txBody>
      </p:sp>
    </p:spTree>
    <p:extLst>
      <p:ext uri="{BB962C8B-B14F-4D97-AF65-F5344CB8AC3E}">
        <p14:creationId xmlns:p14="http://schemas.microsoft.com/office/powerpoint/2010/main" val="304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Communication Tools:</a:t>
            </a:r>
          </a:p>
          <a:p>
            <a:r>
              <a:rPr lang="en-US" sz="1200" kern="1200" dirty="0">
                <a:solidFill>
                  <a:schemeClr val="tx1"/>
                </a:solidFill>
                <a:effectLst/>
                <a:latin typeface="+mn-lt"/>
                <a:ea typeface="+mn-ea"/>
                <a:cs typeface="+mn-cs"/>
              </a:rPr>
              <a:t>Led by Carrie Hintz</a:t>
            </a:r>
          </a:p>
          <a:p>
            <a:pPr lvl="0"/>
            <a:endParaRPr lang="en-US" dirty="0"/>
          </a:p>
        </p:txBody>
      </p:sp>
      <p:sp>
        <p:nvSpPr>
          <p:cNvPr id="4" name="Slide Number Placeholder 3"/>
          <p:cNvSpPr>
            <a:spLocks noGrp="1"/>
          </p:cNvSpPr>
          <p:nvPr>
            <p:ph type="sldNum" sz="quarter" idx="5"/>
          </p:nvPr>
        </p:nvSpPr>
        <p:spPr/>
        <p:txBody>
          <a:bodyPr/>
          <a:lstStyle/>
          <a:p>
            <a:fld id="{B1FD13A9-095E-FD48-A75A-053D90DBC244}" type="slidenum">
              <a:rPr lang="en-US" smtClean="0"/>
              <a:t>12</a:t>
            </a:fld>
            <a:endParaRPr lang="en-US"/>
          </a:p>
        </p:txBody>
      </p:sp>
    </p:spTree>
    <p:extLst>
      <p:ext uri="{BB962C8B-B14F-4D97-AF65-F5344CB8AC3E}">
        <p14:creationId xmlns:p14="http://schemas.microsoft.com/office/powerpoint/2010/main" val="971297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subgroup created this scoping statement, to help guide their work and priorities.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Communication Tools subgroup will create </a:t>
            </a:r>
            <a:r>
              <a:rPr lang="en-US" sz="1200" b="1" kern="1200" dirty="0">
                <a:solidFill>
                  <a:schemeClr val="tx1"/>
                </a:solidFill>
                <a:effectLst/>
                <a:latin typeface="+mn-lt"/>
                <a:ea typeface="+mn-ea"/>
                <a:cs typeface="+mn-cs"/>
              </a:rPr>
              <a:t>a suite of tools</a:t>
            </a:r>
            <a:r>
              <a:rPr lang="en-US" sz="1200" kern="1200" dirty="0">
                <a:solidFill>
                  <a:schemeClr val="tx1"/>
                </a:solidFill>
                <a:effectLst/>
                <a:latin typeface="+mn-lt"/>
                <a:ea typeface="+mn-ea"/>
                <a:cs typeface="+mn-cs"/>
              </a:rPr>
              <a:t> to assist selectors and other special collections professionals responsible for collection development to </a:t>
            </a:r>
            <a:r>
              <a:rPr lang="en-US" sz="1200" b="1" kern="1200" dirty="0">
                <a:solidFill>
                  <a:schemeClr val="tx1"/>
                </a:solidFill>
                <a:effectLst/>
                <a:latin typeface="+mn-lt"/>
                <a:ea typeface="+mn-ea"/>
                <a:cs typeface="+mn-cs"/>
              </a:rPr>
              <a:t>collect and share information regarding potential acquisitions</a:t>
            </a:r>
            <a:r>
              <a:rPr lang="en-US" sz="1200" kern="1200" dirty="0">
                <a:solidFill>
                  <a:schemeClr val="tx1"/>
                </a:solidFill>
                <a:effectLst/>
                <a:latin typeface="+mn-lt"/>
                <a:ea typeface="+mn-ea"/>
                <a:cs typeface="+mn-cs"/>
              </a:rPr>
              <a:t> with stakeholders. These tools will help repositories develop policies and best practices to </a:t>
            </a:r>
            <a:r>
              <a:rPr lang="en-US" sz="1200" b="1" kern="1200" dirty="0">
                <a:solidFill>
                  <a:schemeClr val="tx1"/>
                </a:solidFill>
                <a:effectLst/>
                <a:latin typeface="+mn-lt"/>
                <a:ea typeface="+mn-ea"/>
                <a:cs typeface="+mn-cs"/>
              </a:rPr>
              <a:t>support sound collection development</a:t>
            </a:r>
            <a:r>
              <a:rPr lang="en-US" sz="1200" kern="1200" dirty="0">
                <a:solidFill>
                  <a:schemeClr val="tx1"/>
                </a:solidFill>
                <a:effectLst/>
                <a:latin typeface="+mn-lt"/>
                <a:ea typeface="+mn-ea"/>
                <a:cs typeface="+mn-cs"/>
              </a:rPr>
              <a:t>, and will support selectors’ efforts to gather and share information about potential acquisitions, </a:t>
            </a:r>
            <a:r>
              <a:rPr lang="en-US" sz="1200" b="1" kern="1200" dirty="0">
                <a:solidFill>
                  <a:schemeClr val="tx1"/>
                </a:solidFill>
                <a:effectLst/>
                <a:latin typeface="+mn-lt"/>
                <a:ea typeface="+mn-ea"/>
                <a:cs typeface="+mn-cs"/>
              </a:rPr>
              <a:t>assess and communicate the impact</a:t>
            </a:r>
            <a:r>
              <a:rPr lang="en-US" sz="1200" kern="1200" dirty="0">
                <a:solidFill>
                  <a:schemeClr val="tx1"/>
                </a:solidFill>
                <a:effectLst/>
                <a:latin typeface="+mn-lt"/>
                <a:ea typeface="+mn-ea"/>
                <a:cs typeface="+mn-cs"/>
              </a:rPr>
              <a:t> an acquisition will have on repository staff and operations, to </a:t>
            </a:r>
            <a:r>
              <a:rPr lang="en-US" sz="1200" b="1" kern="1200" dirty="0">
                <a:solidFill>
                  <a:schemeClr val="tx1"/>
                </a:solidFill>
                <a:effectLst/>
                <a:latin typeface="+mn-lt"/>
                <a:ea typeface="+mn-ea"/>
                <a:cs typeface="+mn-cs"/>
              </a:rPr>
              <a:t>communicate with donors and administrators</a:t>
            </a:r>
            <a:r>
              <a:rPr lang="en-US" sz="1200" kern="1200" dirty="0">
                <a:solidFill>
                  <a:schemeClr val="tx1"/>
                </a:solidFill>
                <a:effectLst/>
                <a:latin typeface="+mn-lt"/>
                <a:ea typeface="+mn-ea"/>
                <a:cs typeface="+mn-cs"/>
              </a:rPr>
              <a:t> about the resources required to effectively steward a collection, and to articulate and </a:t>
            </a:r>
            <a:r>
              <a:rPr lang="en-US" sz="1200" b="1" kern="1200" dirty="0">
                <a:solidFill>
                  <a:schemeClr val="tx1"/>
                </a:solidFill>
                <a:effectLst/>
                <a:latin typeface="+mn-lt"/>
                <a:ea typeface="+mn-ea"/>
                <a:cs typeface="+mn-cs"/>
              </a:rPr>
              <a:t>promote the value that library workers’ labor and expertise</a:t>
            </a:r>
            <a:r>
              <a:rPr lang="en-US" sz="1200" kern="1200" dirty="0">
                <a:solidFill>
                  <a:schemeClr val="tx1"/>
                </a:solidFill>
                <a:effectLst/>
                <a:latin typeface="+mn-lt"/>
                <a:ea typeface="+mn-ea"/>
                <a:cs typeface="+mn-cs"/>
              </a:rPr>
              <a:t> bring to bear on collections and collecting decisions.</a:t>
            </a:r>
          </a:p>
          <a:p>
            <a:endParaRPr lang="en-US" dirty="0"/>
          </a:p>
        </p:txBody>
      </p:sp>
      <p:sp>
        <p:nvSpPr>
          <p:cNvPr id="4" name="Slide Number Placeholder 3"/>
          <p:cNvSpPr>
            <a:spLocks noGrp="1"/>
          </p:cNvSpPr>
          <p:nvPr>
            <p:ph type="sldNum" sz="quarter" idx="5"/>
          </p:nvPr>
        </p:nvSpPr>
        <p:spPr/>
        <p:txBody>
          <a:bodyPr/>
          <a:lstStyle/>
          <a:p>
            <a:fld id="{AED53787-02A0-48A9-A589-095B8D426A07}" type="slidenum">
              <a:rPr lang="en-US" smtClean="0"/>
              <a:t>13</a:t>
            </a:fld>
            <a:endParaRPr lang="en-US"/>
          </a:p>
        </p:txBody>
      </p:sp>
    </p:spTree>
    <p:extLst>
      <p:ext uri="{BB962C8B-B14F-4D97-AF65-F5344CB8AC3E}">
        <p14:creationId xmlns:p14="http://schemas.microsoft.com/office/powerpoint/2010/main" val="1225495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Goals: Suite of tools to assist selectors, resource allocators, and technical services managers </a:t>
            </a:r>
            <a:r>
              <a:rPr lang="en-US" sz="1200" b="1" i="1" kern="1200" dirty="0">
                <a:solidFill>
                  <a:schemeClr val="tx1"/>
                </a:solidFill>
                <a:effectLst/>
                <a:latin typeface="+mn-lt"/>
                <a:ea typeface="+mn-ea"/>
                <a:cs typeface="+mn-cs"/>
              </a:rPr>
              <a:t>collaborate</a:t>
            </a:r>
            <a:r>
              <a:rPr lang="en-US" sz="1200" kern="1200" dirty="0">
                <a:solidFill>
                  <a:schemeClr val="tx1"/>
                </a:solidFill>
                <a:effectLst/>
                <a:latin typeface="+mn-lt"/>
                <a:ea typeface="+mn-ea"/>
                <a:cs typeface="+mn-cs"/>
              </a:rPr>
              <a:t> to select, resource, appraise, and steward new acquisitions</a:t>
            </a:r>
          </a:p>
          <a:p>
            <a:endParaRPr lang="en-US" dirty="0"/>
          </a:p>
        </p:txBody>
      </p:sp>
      <p:sp>
        <p:nvSpPr>
          <p:cNvPr id="4" name="Slide Number Placeholder 3"/>
          <p:cNvSpPr>
            <a:spLocks noGrp="1"/>
          </p:cNvSpPr>
          <p:nvPr>
            <p:ph type="sldNum" sz="quarter" idx="5"/>
          </p:nvPr>
        </p:nvSpPr>
        <p:spPr/>
        <p:txBody>
          <a:bodyPr/>
          <a:lstStyle/>
          <a:p>
            <a:fld id="{AED53787-02A0-48A9-A589-095B8D426A07}" type="slidenum">
              <a:rPr lang="en-US" smtClean="0"/>
              <a:t>14</a:t>
            </a:fld>
            <a:endParaRPr lang="en-US"/>
          </a:p>
        </p:txBody>
      </p:sp>
    </p:spTree>
    <p:extLst>
      <p:ext uri="{BB962C8B-B14F-4D97-AF65-F5344CB8AC3E}">
        <p14:creationId xmlns:p14="http://schemas.microsoft.com/office/powerpoint/2010/main" val="4166462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Workflow analysis: </a:t>
            </a:r>
          </a:p>
          <a:p>
            <a:r>
              <a:rPr lang="en-US" sz="1200" kern="1200" dirty="0">
                <a:solidFill>
                  <a:schemeClr val="tx1"/>
                </a:solidFill>
                <a:effectLst/>
                <a:latin typeface="+mn-lt"/>
                <a:ea typeface="+mn-ea"/>
                <a:cs typeface="+mn-cs"/>
              </a:rPr>
              <a:t>From the same workflow analysis exercise I showed earlier, we Identified three overarching lifecycle phases:</a:t>
            </a:r>
          </a:p>
          <a:p>
            <a:pPr lvl="0"/>
            <a:r>
              <a:rPr lang="en-US" sz="1200" kern="1200" dirty="0">
                <a:solidFill>
                  <a:schemeClr val="tx1"/>
                </a:solidFill>
                <a:effectLst/>
                <a:latin typeface="+mn-lt"/>
                <a:ea typeface="+mn-ea"/>
                <a:cs typeface="+mn-cs"/>
              </a:rPr>
              <a:t>Pre-Custodial</a:t>
            </a:r>
          </a:p>
          <a:p>
            <a:pPr lvl="0"/>
            <a:r>
              <a:rPr lang="en-US" sz="1200" kern="1200" dirty="0">
                <a:solidFill>
                  <a:schemeClr val="tx1"/>
                </a:solidFill>
                <a:effectLst/>
                <a:latin typeface="+mn-lt"/>
                <a:ea typeface="+mn-ea"/>
                <a:cs typeface="+mn-cs"/>
              </a:rPr>
              <a:t>Acquisition and Transfer</a:t>
            </a:r>
          </a:p>
          <a:p>
            <a:pPr lvl="0"/>
            <a:r>
              <a:rPr lang="en-US" sz="1200" kern="1200" dirty="0">
                <a:solidFill>
                  <a:schemeClr val="tx1"/>
                </a:solidFill>
                <a:effectLst/>
                <a:latin typeface="+mn-lt"/>
                <a:ea typeface="+mn-ea"/>
                <a:cs typeface="+mn-cs"/>
              </a:rPr>
              <a:t>Ongoing Stewardship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tools would be mapped to these phases</a:t>
            </a:r>
          </a:p>
          <a:p>
            <a:endParaRPr lang="en-US" dirty="0"/>
          </a:p>
        </p:txBody>
      </p:sp>
      <p:sp>
        <p:nvSpPr>
          <p:cNvPr id="4" name="Slide Number Placeholder 3"/>
          <p:cNvSpPr>
            <a:spLocks noGrp="1"/>
          </p:cNvSpPr>
          <p:nvPr>
            <p:ph type="sldNum" sz="quarter" idx="5"/>
          </p:nvPr>
        </p:nvSpPr>
        <p:spPr/>
        <p:txBody>
          <a:bodyPr/>
          <a:lstStyle/>
          <a:p>
            <a:fld id="{AED53787-02A0-48A9-A589-095B8D426A07}" type="slidenum">
              <a:rPr lang="en-US" smtClean="0"/>
              <a:t>15</a:t>
            </a:fld>
            <a:endParaRPr lang="en-US"/>
          </a:p>
        </p:txBody>
      </p:sp>
    </p:spTree>
    <p:extLst>
      <p:ext uri="{BB962C8B-B14F-4D97-AF65-F5344CB8AC3E}">
        <p14:creationId xmlns:p14="http://schemas.microsoft.com/office/powerpoint/2010/main" val="4099792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each phase, we would consider needs for communication tools across these categories </a:t>
            </a:r>
          </a:p>
          <a:p>
            <a:endParaRPr lang="en-US" dirty="0"/>
          </a:p>
          <a:p>
            <a:r>
              <a:rPr lang="en-US" dirty="0"/>
              <a:t>Policy &amp; Practice </a:t>
            </a:r>
          </a:p>
          <a:p>
            <a:pPr marL="171450" indent="-171450">
              <a:buFont typeface="Arial" panose="020B0604020202020204" pitchFamily="34" charset="0"/>
              <a:buChar char="•"/>
            </a:pPr>
            <a:r>
              <a:rPr lang="en-US" sz="1200" dirty="0"/>
              <a:t>Collection development policy templates, checklists, or examples</a:t>
            </a:r>
          </a:p>
          <a:p>
            <a:pPr marL="171450" indent="-171450">
              <a:buFont typeface="Arial" panose="020B0604020202020204" pitchFamily="34" charset="0"/>
              <a:buChar char="•"/>
            </a:pPr>
            <a:r>
              <a:rPr lang="en-US" sz="1200" dirty="0"/>
              <a:t>Levels of description document</a:t>
            </a:r>
          </a:p>
          <a:p>
            <a:pPr marL="171450" indent="-171450">
              <a:buFont typeface="Arial" panose="020B0604020202020204" pitchFamily="34" charset="0"/>
              <a:buChar char="•"/>
            </a:pPr>
            <a:r>
              <a:rPr lang="en-US" sz="1200" dirty="0"/>
              <a:t>Processing/Cataloging plan template</a:t>
            </a:r>
          </a:p>
          <a:p>
            <a:pPr marL="171450" indent="-171450">
              <a:buFont typeface="Arial" panose="020B0604020202020204" pitchFamily="34" charset="0"/>
              <a:buChar char="•"/>
            </a:pPr>
            <a:r>
              <a:rPr lang="en-US" sz="1200" dirty="0"/>
              <a:t>Checklist of pre-acquisition and acquisition steps</a:t>
            </a:r>
          </a:p>
          <a:p>
            <a:pPr marL="171450" indent="-171450">
              <a:buFont typeface="Arial" panose="020B0604020202020204" pitchFamily="34" charset="0"/>
              <a:buChar char="•"/>
            </a:pPr>
            <a:r>
              <a:rPr lang="en-US" sz="1200" dirty="0"/>
              <a:t>Documentation checklist</a:t>
            </a:r>
          </a:p>
          <a:p>
            <a:pPr marL="171450" indent="-171450">
              <a:buFont typeface="Arial" panose="020B0604020202020204" pitchFamily="34" charset="0"/>
              <a:buChar char="•"/>
            </a:pPr>
            <a:r>
              <a:rPr lang="en-US" sz="1200" dirty="0"/>
              <a:t>Transfer tools for electronic records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Internal Communication &amp; Advocacy</a:t>
            </a:r>
          </a:p>
          <a:p>
            <a:r>
              <a:rPr lang="en-US" sz="1200" dirty="0"/>
              <a:t>Operational Impact Report</a:t>
            </a:r>
          </a:p>
          <a:p>
            <a:r>
              <a:rPr lang="en-US" sz="1200" dirty="0"/>
              <a:t>Digitization Consideration Form</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Collection Assessment Tools</a:t>
            </a:r>
          </a:p>
          <a:p>
            <a:pPr marL="171450" indent="-171450">
              <a:buFont typeface="Arial" panose="020B0604020202020204" pitchFamily="34" charset="0"/>
              <a:buChar char="•"/>
            </a:pPr>
            <a:r>
              <a:rPr lang="en-US" sz="1200" dirty="0"/>
              <a:t>Background Research Form</a:t>
            </a:r>
          </a:p>
          <a:p>
            <a:pPr marL="171450" indent="-171450">
              <a:buFont typeface="Arial" panose="020B0604020202020204" pitchFamily="34" charset="0"/>
              <a:buChar char="•"/>
            </a:pPr>
            <a:r>
              <a:rPr lang="en-US" sz="1200" dirty="0"/>
              <a:t>Field Notes Template</a:t>
            </a:r>
          </a:p>
          <a:p>
            <a:pPr marL="171450" indent="-171450">
              <a:buFont typeface="Arial" panose="020B0604020202020204" pitchFamily="34" charset="0"/>
              <a:buChar char="•"/>
            </a:pPr>
            <a:r>
              <a:rPr lang="en-US" sz="1200" dirty="0"/>
              <a:t>Electronic records Survey</a:t>
            </a:r>
          </a:p>
          <a:p>
            <a:pPr marL="171450" indent="-171450">
              <a:buFont typeface="Arial" panose="020B0604020202020204" pitchFamily="34" charset="0"/>
              <a:buChar char="•"/>
            </a:pPr>
            <a:r>
              <a:rPr lang="en-US" sz="1200" dirty="0"/>
              <a:t>Talking Points document to guide conversations with donors</a:t>
            </a:r>
          </a:p>
          <a:p>
            <a:pPr marL="171450" indent="-171450">
              <a:buFont typeface="Arial" panose="020B0604020202020204" pitchFamily="34" charset="0"/>
              <a:buChar char="•"/>
            </a:pPr>
            <a:r>
              <a:rPr lang="en-US" sz="1200" dirty="0"/>
              <a:t>Ingest Checklist</a:t>
            </a:r>
          </a:p>
          <a:p>
            <a:pPr marL="171450" indent="-171450">
              <a:buFont typeface="Arial" panose="020B0604020202020204" pitchFamily="34" charset="0"/>
              <a:buChar char="•"/>
            </a:pPr>
            <a:r>
              <a:rPr lang="en-US" sz="1200" dirty="0"/>
              <a:t>Preservation Assessment Template</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Internal Communication and Advocacy</a:t>
            </a:r>
          </a:p>
          <a:p>
            <a:pPr marL="171450" indent="-171450">
              <a:buFont typeface="Arial" panose="020B0604020202020204" pitchFamily="34" charset="0"/>
              <a:buChar char="•"/>
            </a:pPr>
            <a:r>
              <a:rPr lang="en-US" sz="1200" dirty="0"/>
              <a:t>Operational Impact Report</a:t>
            </a:r>
          </a:p>
          <a:p>
            <a:pPr marL="171450" indent="-171450">
              <a:buFont typeface="Arial" panose="020B0604020202020204" pitchFamily="34" charset="0"/>
              <a:buChar char="•"/>
            </a:pPr>
            <a:r>
              <a:rPr lang="en-US" sz="1200" dirty="0"/>
              <a:t>Digitization Consideration Report</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Donor and External Communication</a:t>
            </a:r>
          </a:p>
          <a:p>
            <a:pPr marL="171450" indent="-171450">
              <a:buFont typeface="Arial" panose="020B0604020202020204" pitchFamily="34" charset="0"/>
              <a:buChar char="•"/>
            </a:pPr>
            <a:r>
              <a:rPr lang="en-US" sz="1200" dirty="0"/>
              <a:t>Information Packet for Potential Donors</a:t>
            </a:r>
          </a:p>
          <a:p>
            <a:pPr marL="171450" indent="-171450">
              <a:buFont typeface="Arial" panose="020B0604020202020204" pitchFamily="34" charset="0"/>
              <a:buChar char="•"/>
            </a:pPr>
            <a:r>
              <a:rPr lang="en-US" sz="1200" dirty="0"/>
              <a:t>Donor Communication Checklist</a:t>
            </a: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AED53787-02A0-48A9-A589-095B8D426A07}" type="slidenum">
              <a:rPr lang="en-US" smtClean="0"/>
              <a:t>16</a:t>
            </a:fld>
            <a:endParaRPr lang="en-US"/>
          </a:p>
        </p:txBody>
      </p:sp>
    </p:spTree>
    <p:extLst>
      <p:ext uri="{BB962C8B-B14F-4D97-AF65-F5344CB8AC3E}">
        <p14:creationId xmlns:p14="http://schemas.microsoft.com/office/powerpoint/2010/main" val="339050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current estimated timeline for the subgroup</a:t>
            </a:r>
          </a:p>
        </p:txBody>
      </p:sp>
      <p:sp>
        <p:nvSpPr>
          <p:cNvPr id="4" name="Slide Number Placeholder 3"/>
          <p:cNvSpPr>
            <a:spLocks noGrp="1"/>
          </p:cNvSpPr>
          <p:nvPr>
            <p:ph type="sldNum" sz="quarter" idx="5"/>
          </p:nvPr>
        </p:nvSpPr>
        <p:spPr/>
        <p:txBody>
          <a:bodyPr/>
          <a:lstStyle/>
          <a:p>
            <a:fld id="{AED53787-02A0-48A9-A589-095B8D426A07}" type="slidenum">
              <a:rPr lang="en-US" smtClean="0"/>
              <a:t>17</a:t>
            </a:fld>
            <a:endParaRPr lang="en-US"/>
          </a:p>
        </p:txBody>
      </p:sp>
    </p:spTree>
    <p:extLst>
      <p:ext uri="{BB962C8B-B14F-4D97-AF65-F5344CB8AC3E}">
        <p14:creationId xmlns:p14="http://schemas.microsoft.com/office/powerpoint/2010/main" val="3461723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Operational Impact Estimator Working Group</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Led by Mary Kidd </a:t>
            </a:r>
            <a:endParaRPr lang="en-US" dirty="0"/>
          </a:p>
        </p:txBody>
      </p:sp>
      <p:sp>
        <p:nvSpPr>
          <p:cNvPr id="4" name="Slide Number Placeholder 3"/>
          <p:cNvSpPr>
            <a:spLocks noGrp="1"/>
          </p:cNvSpPr>
          <p:nvPr>
            <p:ph type="sldNum" sz="quarter" idx="5"/>
          </p:nvPr>
        </p:nvSpPr>
        <p:spPr/>
        <p:txBody>
          <a:bodyPr/>
          <a:lstStyle/>
          <a:p>
            <a:fld id="{B1FD13A9-095E-FD48-A75A-053D90DBC244}" type="slidenum">
              <a:rPr lang="en-US" smtClean="0"/>
              <a:t>18</a:t>
            </a:fld>
            <a:endParaRPr lang="en-US"/>
          </a:p>
        </p:txBody>
      </p:sp>
    </p:spTree>
    <p:extLst>
      <p:ext uri="{BB962C8B-B14F-4D97-AF65-F5344CB8AC3E}">
        <p14:creationId xmlns:p14="http://schemas.microsoft.com/office/powerpoint/2010/main" val="432339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45ec4f327830bd8f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45ec4f327830bd8f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Scope statement for the estimator group</a:t>
            </a:r>
          </a:p>
          <a:p>
            <a:pPr marL="0" lvl="0" indent="0" algn="l" rtl="0">
              <a:spcBef>
                <a:spcPts val="0"/>
              </a:spcBef>
              <a:spcAft>
                <a:spcPts val="0"/>
              </a:spcAft>
              <a:buNone/>
            </a:pPr>
            <a:endParaRPr lang="en-US" dirty="0"/>
          </a:p>
          <a:p>
            <a:r>
              <a:rPr lang="en-US" sz="1200" kern="1200" dirty="0">
                <a:solidFill>
                  <a:schemeClr val="tx1"/>
                </a:solidFill>
                <a:effectLst/>
                <a:latin typeface="+mn-lt"/>
                <a:ea typeface="+mn-ea"/>
                <a:cs typeface="+mn-cs"/>
              </a:rPr>
              <a:t> The Operational Impact Estimator, or OIE, will provide a total </a:t>
            </a:r>
            <a:r>
              <a:rPr lang="en-US" sz="1200" b="1" kern="1200" dirty="0">
                <a:solidFill>
                  <a:schemeClr val="tx1"/>
                </a:solidFill>
                <a:effectLst/>
                <a:latin typeface="+mn-lt"/>
                <a:ea typeface="+mn-ea"/>
                <a:cs typeface="+mn-cs"/>
              </a:rPr>
              <a:t>estimated dollar value for a single acquisition</a:t>
            </a:r>
            <a:r>
              <a:rPr lang="en-US" sz="1200" kern="1200" dirty="0">
                <a:solidFill>
                  <a:schemeClr val="tx1"/>
                </a:solidFill>
                <a:effectLst/>
                <a:latin typeface="+mn-lt"/>
                <a:ea typeface="+mn-ea"/>
                <a:cs typeface="+mn-cs"/>
              </a:rPr>
              <a:t>. The total estimate will encompass, mainly, the </a:t>
            </a:r>
            <a:r>
              <a:rPr lang="en-US" sz="1200" b="1" kern="1200" dirty="0">
                <a:solidFill>
                  <a:schemeClr val="tx1"/>
                </a:solidFill>
                <a:effectLst/>
                <a:latin typeface="+mn-lt"/>
                <a:ea typeface="+mn-ea"/>
                <a:cs typeface="+mn-cs"/>
              </a:rPr>
              <a:t>cost of labor, supplies and transport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tool will take on the form of </a:t>
            </a:r>
            <a:r>
              <a:rPr lang="en-US" sz="1200" b="1" kern="1200" dirty="0">
                <a:solidFill>
                  <a:schemeClr val="tx1"/>
                </a:solidFill>
                <a:effectLst/>
                <a:latin typeface="+mn-lt"/>
                <a:ea typeface="+mn-ea"/>
                <a:cs typeface="+mn-cs"/>
              </a:rPr>
              <a:t>a spreadsheet template</a:t>
            </a:r>
            <a:r>
              <a:rPr lang="en-US" sz="1200" kern="1200" dirty="0">
                <a:solidFill>
                  <a:schemeClr val="tx1"/>
                </a:solidFill>
                <a:effectLst/>
                <a:latin typeface="+mn-lt"/>
                <a:ea typeface="+mn-ea"/>
                <a:cs typeface="+mn-cs"/>
              </a:rPr>
              <a:t>. The user will input certain variables that will influence one or many calculations. </a:t>
            </a:r>
          </a:p>
          <a:p>
            <a:r>
              <a:rPr lang="en-US" sz="1200" kern="1200" dirty="0">
                <a:solidFill>
                  <a:schemeClr val="tx1"/>
                </a:solidFill>
                <a:effectLst/>
                <a:latin typeface="+mn-lt"/>
                <a:ea typeface="+mn-ea"/>
                <a:cs typeface="+mn-cs"/>
              </a:rPr>
              <a:t>The tool will be tested by the smaller subgroup using example collections; from there, it will be presented to the greater CBOI working group and refined, and then </a:t>
            </a:r>
            <a:r>
              <a:rPr lang="en-US" sz="1200" b="1" kern="1200" dirty="0">
                <a:solidFill>
                  <a:schemeClr val="tx1"/>
                </a:solidFill>
                <a:effectLst/>
                <a:latin typeface="+mn-lt"/>
                <a:ea typeface="+mn-ea"/>
                <a:cs typeface="+mn-cs"/>
              </a:rPr>
              <a:t>shared widely</a:t>
            </a:r>
            <a:r>
              <a:rPr lang="en-US" sz="1200" kern="1200" dirty="0">
                <a:solidFill>
                  <a:schemeClr val="tx1"/>
                </a:solidFill>
                <a:effectLst/>
                <a:latin typeface="+mn-lt"/>
                <a:ea typeface="+mn-ea"/>
                <a:cs typeface="+mn-cs"/>
              </a:rPr>
              <a:t>.</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I’m here to present the work of the group to you all, and get your feedback about our next steps. I’ll start with some brief background, outline the goals and scope of our work, share progress so far and give you a preview of some of what will be released with the final report.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232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a1b6cae3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a1b6cae3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Looked at tools that already existed, both for models and to help shape scope and not produce redundant work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found tools like the excellent DLF digitization cost calculator</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1a8dcde56a382fd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41a8dcde56a382fd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our tool review, we built a matrix of both scope and functionality, both to identify models and to help shape our scope and not produce redundant work</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a1b6cae3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5a1b6cae3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Major Functions &amp; Activities – mirror the workflow used in the communication tools group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identified major functions, their associated activities, and costs associated with that activity</a:t>
            </a: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a1b6cae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a1b6cae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Calculation Building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From that thinking, we started building out calculations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a1b6cae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a1b6cae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Processing Levels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major part of our calculations is identifying the processing or cataloging level at which the collection will be worked 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the processing levels for archival collections, and we are building a similar one for bibliographic cataloging</a:t>
            </a:r>
            <a:endParaRPr dirty="0"/>
          </a:p>
        </p:txBody>
      </p:sp>
    </p:spTree>
    <p:extLst>
      <p:ext uri="{BB962C8B-B14F-4D97-AF65-F5344CB8AC3E}">
        <p14:creationId xmlns:p14="http://schemas.microsoft.com/office/powerpoint/2010/main" val="279458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a1b6cae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a1b6cae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Calculation Building – Define staff type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begin our calculations by defining staff types who will work on a collection – we have calculations for hourly and salaried employees, and allow for variable rates of benefits, all broken down to an hourly increment to use in calculations</a:t>
            </a:r>
            <a:endParaRPr dirty="0"/>
          </a:p>
        </p:txBody>
      </p:sp>
    </p:spTree>
    <p:extLst>
      <p:ext uri="{BB962C8B-B14F-4D97-AF65-F5344CB8AC3E}">
        <p14:creationId xmlns:p14="http://schemas.microsoft.com/office/powerpoint/2010/main" val="4136627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a1b6cae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a1b6cae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Calculation Building – define inventory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next step is to define the collection inventory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still very basic, we anticipate it might get more detailed as we test and iterate</a:t>
            </a:r>
            <a:endParaRPr dirty="0"/>
          </a:p>
        </p:txBody>
      </p:sp>
    </p:spTree>
    <p:extLst>
      <p:ext uri="{BB962C8B-B14F-4D97-AF65-F5344CB8AC3E}">
        <p14:creationId xmlns:p14="http://schemas.microsoft.com/office/powerpoint/2010/main" val="301220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a1b6cae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a1b6cae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Calculation Building – define hours, supplies, staff, type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Next you assign staff types to different activities, estimate number of hours of labor, and add supply costs. Processing and cataloging costs are estimated based on inventory and level of processing or cataloging effort</a:t>
            </a:r>
            <a:endParaRPr dirty="0"/>
          </a:p>
        </p:txBody>
      </p:sp>
    </p:spTree>
    <p:extLst>
      <p:ext uri="{BB962C8B-B14F-4D97-AF65-F5344CB8AC3E}">
        <p14:creationId xmlns:p14="http://schemas.microsoft.com/office/powerpoint/2010/main" val="696999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a1b6cae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a1b6cae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Calculation Building – Testing with user stories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Our next step is to test the current tool using user stories like the one on this slide to see if the tool works for different scenarios. I used this one on purpose because we know it doesn’t easily do this, and we’re going to have to work on that. </a:t>
            </a:r>
            <a:endParaRPr dirty="0"/>
          </a:p>
        </p:txBody>
      </p:sp>
    </p:spTree>
    <p:extLst>
      <p:ext uri="{BB962C8B-B14F-4D97-AF65-F5344CB8AC3E}">
        <p14:creationId xmlns:p14="http://schemas.microsoft.com/office/powerpoint/2010/main" val="1072192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timeline – current estimates</a:t>
            </a:r>
          </a:p>
          <a:p>
            <a:pPr lvl="0"/>
            <a:r>
              <a:rPr lang="en-US" sz="1200" b="1" kern="1200" dirty="0">
                <a:solidFill>
                  <a:schemeClr val="tx1"/>
                </a:solidFill>
                <a:effectLst/>
                <a:latin typeface="+mn-lt"/>
                <a:ea typeface="+mn-ea"/>
                <a:cs typeface="+mn-cs"/>
              </a:rPr>
              <a:t>Fall 2019: </a:t>
            </a:r>
            <a:r>
              <a:rPr lang="en-US" sz="1200" kern="1200" dirty="0">
                <a:solidFill>
                  <a:schemeClr val="tx1"/>
                </a:solidFill>
                <a:effectLst/>
                <a:latin typeface="+mn-lt"/>
                <a:ea typeface="+mn-ea"/>
                <a:cs typeface="+mn-cs"/>
              </a:rPr>
              <a:t>Working group testing of tools</a:t>
            </a:r>
          </a:p>
          <a:p>
            <a:pPr lvl="0"/>
            <a:r>
              <a:rPr lang="en-US" sz="1200" b="1" kern="1200" dirty="0">
                <a:solidFill>
                  <a:schemeClr val="tx1"/>
                </a:solidFill>
                <a:effectLst/>
                <a:latin typeface="+mn-lt"/>
                <a:ea typeface="+mn-ea"/>
                <a:cs typeface="+mn-cs"/>
              </a:rPr>
              <a:t>Winter 2019: </a:t>
            </a:r>
            <a:r>
              <a:rPr lang="en-US" sz="1200" kern="1200" dirty="0">
                <a:solidFill>
                  <a:schemeClr val="tx1"/>
                </a:solidFill>
                <a:effectLst/>
                <a:latin typeface="+mn-lt"/>
                <a:ea typeface="+mn-ea"/>
                <a:cs typeface="+mn-cs"/>
              </a:rPr>
              <a:t>Public testing of tools and begin writing white paper</a:t>
            </a:r>
          </a:p>
          <a:p>
            <a:pPr lvl="0"/>
            <a:r>
              <a:rPr lang="en-US" sz="1200" b="1" kern="1200" dirty="0">
                <a:solidFill>
                  <a:schemeClr val="tx1"/>
                </a:solidFill>
                <a:effectLst/>
                <a:latin typeface="+mn-lt"/>
                <a:ea typeface="+mn-ea"/>
                <a:cs typeface="+mn-cs"/>
              </a:rPr>
              <a:t>Spring/Summer 2020: </a:t>
            </a:r>
            <a:r>
              <a:rPr lang="en-US" sz="1200" kern="1200" dirty="0">
                <a:solidFill>
                  <a:schemeClr val="tx1"/>
                </a:solidFill>
                <a:effectLst/>
                <a:latin typeface="+mn-lt"/>
                <a:ea typeface="+mn-ea"/>
                <a:cs typeface="+mn-cs"/>
              </a:rPr>
              <a:t>Publication</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uk-UA"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uk-U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028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OCLC Research has a long history of work in the area of archives, special, and distinctive collections in research libraries. We work in special collections because they are an important sight of knowledge creation, made possible by library’s commitment to the stewardship of their distinctive collections. The unique nature of material in special collections can make scaling a challenge, and we work to identify areas of common need and patterns of innovation to help libraries scale learning and expertise with these collections. </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In October, we released the Research &amp; Learning Agenda for Archives, Special, and Distinctive Collections. </a:t>
            </a:r>
          </a:p>
          <a:p>
            <a:pPr marL="400050" indent="-171450">
              <a:buFont typeface="Arial" panose="020B0604020202020204" pitchFamily="34" charset="0"/>
              <a:buChar char="•"/>
            </a:pPr>
            <a:r>
              <a:rPr lang="en-US" dirty="0"/>
              <a:t>articulates the shared challenges and opportunities research libraries are are facing in this sphere, and suggests approaches for working on them together. </a:t>
            </a:r>
          </a:p>
          <a:p>
            <a:pPr marL="400050" indent="-171450">
              <a:buFont typeface="Arial" panose="020B0604020202020204" pitchFamily="34" charset="0"/>
              <a:buChar char="•"/>
            </a:pPr>
            <a:r>
              <a:rPr lang="en-US" dirty="0"/>
              <a:t>The agenda is guiding OCLC Research work in this area, and the working group is a part of that</a:t>
            </a:r>
            <a:endParaRPr lang="en-US" sz="1200" b="0" i="0" u="none" strike="noStrike" cap="none" dirty="0">
              <a:solidFill>
                <a:schemeClr val="dk1"/>
              </a:solidFill>
              <a:effectLst/>
              <a:latin typeface="+mn-lt"/>
              <a:ea typeface="Calibri"/>
              <a:cs typeface="Calibri"/>
              <a:sym typeface="Calibri"/>
            </a:endParaRPr>
          </a:p>
          <a:p>
            <a:pPr marL="228600" indent="0">
              <a:buFont typeface="Arial" panose="020B0604020202020204" pitchFamily="34" charset="0"/>
              <a:buNone/>
            </a:pPr>
            <a:endParaRPr lang="en-US" sz="1200" b="0" i="0" u="none" strike="noStrike" cap="none" dirty="0">
              <a:solidFill>
                <a:schemeClr val="dk1"/>
              </a:solidFill>
              <a:effectLst/>
              <a:latin typeface="+mn-lt"/>
              <a:ea typeface="Calibri"/>
              <a:cs typeface="Calibri"/>
              <a:sym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AD2DB-6206-6849-8A28-45575CC17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909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Ways you can get involved</a:t>
            </a:r>
          </a:p>
        </p:txBody>
      </p:sp>
      <p:sp>
        <p:nvSpPr>
          <p:cNvPr id="4" name="Slide Number Placeholder 3"/>
          <p:cNvSpPr>
            <a:spLocks noGrp="1"/>
          </p:cNvSpPr>
          <p:nvPr>
            <p:ph type="sldNum" sz="quarter" idx="5"/>
          </p:nvPr>
        </p:nvSpPr>
        <p:spPr/>
        <p:txBody>
          <a:bodyPr/>
          <a:lstStyle/>
          <a:p>
            <a:fld id="{DC5AD2DB-6206-6849-8A28-45575CC17613}" type="slidenum">
              <a:rPr lang="en-US" smtClean="0"/>
              <a:t>30</a:t>
            </a:fld>
            <a:endParaRPr lang="en-US"/>
          </a:p>
        </p:txBody>
      </p:sp>
    </p:spTree>
    <p:extLst>
      <p:ext uri="{BB962C8B-B14F-4D97-AF65-F5344CB8AC3E}">
        <p14:creationId xmlns:p14="http://schemas.microsoft.com/office/powerpoint/2010/main" val="186158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81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this working group as responding to multiple needs in the agenda: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Appraisal – The agenda calls for a renewed </a:t>
            </a:r>
            <a:r>
              <a:rPr lang="en-US" sz="1200" kern="1200" dirty="0">
                <a:solidFill>
                  <a:schemeClr val="tx1"/>
                </a:solidFill>
                <a:effectLst/>
                <a:latin typeface="+mn-lt"/>
                <a:ea typeface="+mn-ea"/>
                <a:cs typeface="+mn-cs"/>
              </a:rPr>
              <a:t>emphasis on appraisal being a key skill and activity, and a call for a renewed emphasis on and engagement with appraisal in our practice</a:t>
            </a:r>
            <a:endParaRPr lang="en-US" dirty="0"/>
          </a:p>
          <a:p>
            <a:endParaRPr lang="en-US" dirty="0"/>
          </a:p>
          <a:p>
            <a:r>
              <a:rPr lang="en-US" dirty="0"/>
              <a:t>Beyond appraisal, we think this work also addresses other issues raised in the agenda:</a:t>
            </a:r>
          </a:p>
          <a:p>
            <a:r>
              <a:rPr lang="en-US" dirty="0"/>
              <a:t>Advocacy </a:t>
            </a:r>
          </a:p>
          <a:p>
            <a:r>
              <a:rPr lang="en-US" dirty="0"/>
              <a:t>Data collection for reporting and assessment</a:t>
            </a:r>
          </a:p>
          <a:p>
            <a:r>
              <a:rPr lang="en-US" dirty="0"/>
              <a:t>Stewardship Responsibilities and Collection Management</a:t>
            </a:r>
          </a:p>
          <a:p>
            <a:r>
              <a:rPr lang="en-US" dirty="0"/>
              <a:t>Valuing special collections and the labor that goes into their responsible stewardship and care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90A4-B448-094A-92D2-AD4CB7DF3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944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Recognize the connection between the work of collection building and collection management, and our ultimate ability to live up to our obligations to our donors, collections, and users.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working group was started in response to a presentation by Carrie Hintz at the RBMS conference last year. I saw Carrie give a presentation about work she’d been doing at Emory to think about operational impact and build processes for informed, shared collection making decisions. The response from the room in that presentation was engaged and enthusiastic, and it was clear to me that this was something that was timely and would be broadly useful across many institutions.  Carrie had been working with colleagues at Duke, Yale, and Harvard on generalizing the tool. The group thought more input would be useful, and I was grateful that they agreed to collaborate.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90A4-B448-094A-92D2-AD4CB7DF3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204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Working Group Goals</a:t>
            </a:r>
          </a:p>
          <a:p>
            <a:pPr lvl="0"/>
            <a:r>
              <a:rPr lang="en-US" sz="1200" kern="1200" dirty="0">
                <a:solidFill>
                  <a:schemeClr val="tx1"/>
                </a:solidFill>
                <a:effectLst/>
                <a:latin typeface="+mn-lt"/>
                <a:ea typeface="+mn-ea"/>
                <a:cs typeface="+mn-cs"/>
              </a:rPr>
              <a:t>explore the intersections between current collecting and collection management practices </a:t>
            </a:r>
          </a:p>
          <a:p>
            <a:pPr lvl="0"/>
            <a:r>
              <a:rPr lang="en-US" sz="1200" kern="1200" dirty="0">
                <a:solidFill>
                  <a:schemeClr val="tx1"/>
                </a:solidFill>
                <a:effectLst/>
                <a:latin typeface="+mn-lt"/>
                <a:ea typeface="+mn-ea"/>
                <a:cs typeface="+mn-cs"/>
              </a:rPr>
              <a:t>seek ways to better integrate collection management considerations into the collection development process </a:t>
            </a:r>
          </a:p>
          <a:p>
            <a:pPr lvl="0"/>
            <a:r>
              <a:rPr lang="en-US" sz="1200" kern="1200" dirty="0">
                <a:solidFill>
                  <a:schemeClr val="tx1"/>
                </a:solidFill>
                <a:effectLst/>
                <a:latin typeface="+mn-lt"/>
                <a:ea typeface="+mn-ea"/>
                <a:cs typeface="+mn-cs"/>
              </a:rPr>
              <a:t>bring together colleagues across these important, interdependent functions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32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Clr>
                <a:srgbClr val="000000"/>
              </a:buClr>
              <a:buFont typeface="Arial" panose="020B0604020202020204" pitchFamily="34" charset="0"/>
              <a:buNone/>
              <a:defRPr/>
            </a:pPr>
            <a:r>
              <a:rPr lang="en-US" dirty="0"/>
              <a:t>We will create</a:t>
            </a:r>
          </a:p>
          <a:p>
            <a:pPr marL="285750" lvl="0" indent="-285750">
              <a:buClr>
                <a:srgbClr val="000000"/>
              </a:buClr>
              <a:buFont typeface="Arial" panose="020B0604020202020204" pitchFamily="34" charset="0"/>
              <a:buChar char="•"/>
              <a:defRPr/>
            </a:pPr>
            <a:r>
              <a:rPr lang="en-US" dirty="0"/>
              <a:t>a white paper, toolkit, and sample documentation</a:t>
            </a:r>
          </a:p>
          <a:p>
            <a:pPr marL="285750" lvl="0" indent="-285750">
              <a:buClr>
                <a:srgbClr val="000000"/>
              </a:buClr>
              <a:buFont typeface="Arial" panose="020B0604020202020204" pitchFamily="34" charset="0"/>
              <a:buChar char="•"/>
              <a:defRPr/>
            </a:pPr>
            <a:r>
              <a:rPr lang="en-US" dirty="0"/>
              <a:t>practical strategies for enacting responsible collecting</a:t>
            </a:r>
          </a:p>
          <a:p>
            <a:pPr marL="285750" lvl="0" indent="-285750">
              <a:buClr>
                <a:srgbClr val="000000"/>
              </a:buClr>
              <a:buFont typeface="Arial" panose="020B0604020202020204" pitchFamily="34" charset="0"/>
              <a:buChar char="•"/>
              <a:defRPr/>
            </a:pPr>
            <a:r>
              <a:rPr lang="en-US" dirty="0"/>
              <a:t>a toolkit to help institutions implement these strategies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96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the members of our working group, all of whom have been making vital contributions to moving this forward.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It’s a great group, who hold a wide range of curatorial, collection management, and admin roles in both academic and independent research libraries</a:t>
            </a:r>
          </a:p>
          <a:p>
            <a:pPr lvl="0"/>
            <a:r>
              <a:rPr lang="en-US" sz="1200" kern="1200" dirty="0">
                <a:solidFill>
                  <a:schemeClr val="tx1"/>
                </a:solidFill>
                <a:effectLst/>
                <a:latin typeface="+mn-lt"/>
                <a:ea typeface="+mn-ea"/>
                <a:cs typeface="+mn-cs"/>
              </a:rPr>
              <a:t>Grateful to everyone for the time and work they are putting 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3FD2D-386B-B945-B879-20EDCDEED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337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our work with a workflow analysis, identifying points of decision making, communication, appraisal, and places where we think about labor and cost. </a:t>
            </a:r>
          </a:p>
          <a:p>
            <a:endParaRPr lang="en-US" dirty="0"/>
          </a:p>
          <a:p>
            <a:r>
              <a:rPr lang="en-US" dirty="0"/>
              <a:t>This work helped us realize that these points are present all across the lifecycle of acquisition and stewardship, as work happens iteratively over time.</a:t>
            </a:r>
          </a:p>
          <a:p>
            <a:endParaRPr lang="en-US" dirty="0"/>
          </a:p>
          <a:p>
            <a:r>
              <a:rPr lang="en-US" dirty="0"/>
              <a:t>It also helped to bring into relief the many factors and people involved in these processes.  </a:t>
            </a:r>
          </a:p>
        </p:txBody>
      </p:sp>
      <p:sp>
        <p:nvSpPr>
          <p:cNvPr id="4" name="Slide Number Placeholder 3"/>
          <p:cNvSpPr>
            <a:spLocks noGrp="1"/>
          </p:cNvSpPr>
          <p:nvPr>
            <p:ph type="sldNum" sz="quarter" idx="5"/>
          </p:nvPr>
        </p:nvSpPr>
        <p:spPr/>
        <p:txBody>
          <a:bodyPr/>
          <a:lstStyle/>
          <a:p>
            <a:fld id="{AED53787-02A0-48A9-A589-095B8D426A07}" type="slidenum">
              <a:rPr lang="en-US" smtClean="0"/>
              <a:t>9</a:t>
            </a:fld>
            <a:endParaRPr lang="en-US"/>
          </a:p>
        </p:txBody>
      </p:sp>
    </p:spTree>
    <p:extLst>
      <p:ext uri="{BB962C8B-B14F-4D97-AF65-F5344CB8AC3E}">
        <p14:creationId xmlns:p14="http://schemas.microsoft.com/office/powerpoint/2010/main" val="249136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8.tiff"/><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58BBA-E413-3542-A0B8-D8D03D6E85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723C9E-7258-5140-B79D-F0846E87F0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292412-7C17-3841-A53F-923182991790}"/>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5" name="Footer Placeholder 4">
            <a:extLst>
              <a:ext uri="{FF2B5EF4-FFF2-40B4-BE49-F238E27FC236}">
                <a16:creationId xmlns:a16="http://schemas.microsoft.com/office/drawing/2014/main" id="{D709722F-179E-9D40-857F-2652FB19E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B7406-F833-BB43-A1A8-AEF26B922D18}"/>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176937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28F5-FC7D-9443-B97D-477CFA33A6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F963D9-C467-9341-9186-37062CF04F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D5895-5695-EC40-A4E6-9DD73C1C75C3}"/>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5" name="Footer Placeholder 4">
            <a:extLst>
              <a:ext uri="{FF2B5EF4-FFF2-40B4-BE49-F238E27FC236}">
                <a16:creationId xmlns:a16="http://schemas.microsoft.com/office/drawing/2014/main" id="{FC4D4A74-B6AF-2C4A-A942-246CA254A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06312-D8E0-AB49-8899-CBFEC5D142EB}"/>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221447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D2F5E4-FAFF-5749-937C-C7875FEFD6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7AA9B6-5FF1-C846-9E54-FDF80F1AF7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949BA-4550-7D47-8C6E-D742B13D2102}"/>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5" name="Footer Placeholder 4">
            <a:extLst>
              <a:ext uri="{FF2B5EF4-FFF2-40B4-BE49-F238E27FC236}">
                <a16:creationId xmlns:a16="http://schemas.microsoft.com/office/drawing/2014/main" id="{0B0EE748-FADE-3845-9008-618E1B7BF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7C9C2-FE3D-9C48-9FA9-9518DA15BA76}"/>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209218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5D7C-01CF-DB40-9DF9-24BA12C89E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6B027-D526-F24E-B8DB-4400983C1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4F88-F9C7-F641-89ED-CFA3ECF61DCA}"/>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5" name="Footer Placeholder 4">
            <a:extLst>
              <a:ext uri="{FF2B5EF4-FFF2-40B4-BE49-F238E27FC236}">
                <a16:creationId xmlns:a16="http://schemas.microsoft.com/office/drawing/2014/main" id="{FDEF442F-832A-6649-A393-C1866E55A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8E6EDC-B09D-864A-9AF6-1DDED90E32AD}"/>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4020545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40F0-F625-104A-99BD-08CDFD67A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207F8-5852-0E40-84E0-B57D91D53C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F43FF-2EF6-4342-B3B3-C8E0D9CC232A}"/>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5" name="Footer Placeholder 4">
            <a:extLst>
              <a:ext uri="{FF2B5EF4-FFF2-40B4-BE49-F238E27FC236}">
                <a16:creationId xmlns:a16="http://schemas.microsoft.com/office/drawing/2014/main" id="{91EE8D27-0EB2-2E42-B898-78441E247E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EA4AA1-9EFE-6D4C-AF9D-6815B5C052AF}"/>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1997684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699F-3411-B84A-A76D-43CD821043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A16446-8B5A-AC45-B556-96BA60846D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4B87B9-7CCC-9B4B-8F12-3735D4F2A041}"/>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5" name="Footer Placeholder 4">
            <a:extLst>
              <a:ext uri="{FF2B5EF4-FFF2-40B4-BE49-F238E27FC236}">
                <a16:creationId xmlns:a16="http://schemas.microsoft.com/office/drawing/2014/main" id="{EE1F8096-EB89-9441-B98C-2ABF6EAB66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7DF922-AD2E-104F-B78A-35DD3CB99BF4}"/>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3866704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27ED-049E-1C42-8862-CE1430DED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EA98C2-4A79-C647-B424-84F49D0B64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60A4E4-21D3-8046-9B97-0768C74B43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3B571-F555-9343-9914-EFA92E8EC080}"/>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6" name="Footer Placeholder 5">
            <a:extLst>
              <a:ext uri="{FF2B5EF4-FFF2-40B4-BE49-F238E27FC236}">
                <a16:creationId xmlns:a16="http://schemas.microsoft.com/office/drawing/2014/main" id="{369B4298-FDEF-4944-A62F-CCCE572B2C5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18D4C-13B4-F34D-B73F-820C3F3A892E}"/>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948683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20D3-72A1-D548-A95B-1DDD31FC3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C5DCA1-326C-AD41-AF73-48457BA898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73399-72DD-1F45-B00A-3D631DC3E6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134B90-1E36-394B-B31E-21E1CA203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F2654-EAE1-704B-99A1-6921FFB89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B3EC2-5410-CF42-9A2C-34DE15A96519}"/>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8" name="Footer Placeholder 7">
            <a:extLst>
              <a:ext uri="{FF2B5EF4-FFF2-40B4-BE49-F238E27FC236}">
                <a16:creationId xmlns:a16="http://schemas.microsoft.com/office/drawing/2014/main" id="{B08695FD-6E22-D241-A8F9-0341A747D5E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5DFDE1-33E0-4743-A0F0-84CD11EB34FC}"/>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1035352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898A-DE55-CE47-8D49-3A5DF3D6CD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05E645-FA21-C94D-8173-E3360AAE2EE5}"/>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4" name="Footer Placeholder 3">
            <a:extLst>
              <a:ext uri="{FF2B5EF4-FFF2-40B4-BE49-F238E27FC236}">
                <a16:creationId xmlns:a16="http://schemas.microsoft.com/office/drawing/2014/main" id="{549DB3CE-DFAB-284E-B098-87915E0D9B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66ABCB-C8BC-2C42-AEEB-68512F5FA64D}"/>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1180646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76B86-FEA4-1449-A879-ED940B77FD15}"/>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3" name="Footer Placeholder 2">
            <a:extLst>
              <a:ext uri="{FF2B5EF4-FFF2-40B4-BE49-F238E27FC236}">
                <a16:creationId xmlns:a16="http://schemas.microsoft.com/office/drawing/2014/main" id="{ED70972F-0741-C842-8919-BC41FE541AD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57D151D-426F-9B40-8CA7-CB8B174A7373}"/>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421856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4DA8-E1C0-E844-BD50-2C31C02C4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ABC30-1185-B741-A261-095790CCEE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5586BB-AA21-7D41-9AF8-484D2B43D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8A4E0-D5E1-DA43-A0A9-1EC5DFF8E442}"/>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6" name="Footer Placeholder 5">
            <a:extLst>
              <a:ext uri="{FF2B5EF4-FFF2-40B4-BE49-F238E27FC236}">
                <a16:creationId xmlns:a16="http://schemas.microsoft.com/office/drawing/2014/main" id="{305A26CB-169A-964B-AC68-97AD431F3F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400686-ED91-AF45-8336-246BD41D7778}"/>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394472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1159-119C-9A47-8F53-D9ED6559D0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1FCE6C-D26F-2B4F-B147-69C6120DEF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0E546-DA56-A348-B2CD-426BE80B38EC}"/>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5" name="Footer Placeholder 4">
            <a:extLst>
              <a:ext uri="{FF2B5EF4-FFF2-40B4-BE49-F238E27FC236}">
                <a16:creationId xmlns:a16="http://schemas.microsoft.com/office/drawing/2014/main" id="{AF475D48-27A2-D044-9908-D512FD5C1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0945B-4510-814C-912F-2BFC384055AE}"/>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3187852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5B96F-5047-2544-84B2-823A1B3EF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37CE9-84CB-FC42-9CAD-D9A6449CD5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D9666D7-46D0-E846-8CC8-CA3883434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977B7-F82F-FA49-9AB5-E48A4F982654}"/>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6" name="Footer Placeholder 5">
            <a:extLst>
              <a:ext uri="{FF2B5EF4-FFF2-40B4-BE49-F238E27FC236}">
                <a16:creationId xmlns:a16="http://schemas.microsoft.com/office/drawing/2014/main" id="{DA686379-74E3-3F45-8ACA-88E9D51FB4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21031C-FD6F-0B4B-A3ED-943BD54ABDA3}"/>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2793617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4185-2211-1F4F-B088-7274C3E5B1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CF1AF5-1DFE-354B-9BBC-D1A31D629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93051-42FB-304A-A972-089A5F4BE4C8}"/>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5" name="Footer Placeholder 4">
            <a:extLst>
              <a:ext uri="{FF2B5EF4-FFF2-40B4-BE49-F238E27FC236}">
                <a16:creationId xmlns:a16="http://schemas.microsoft.com/office/drawing/2014/main" id="{01CBD94B-1CA5-2642-86D5-25096F8A63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CC75B3-B749-AA41-AA29-7451E5397ED4}"/>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2635809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084144-DD2C-744B-AADB-8CC3162363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541CA6-CFF2-2049-BB6A-8648A09C78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0AFC5-BCE6-7A49-9D7D-9B36B51B8579}"/>
              </a:ext>
            </a:extLst>
          </p:cNvPr>
          <p:cNvSpPr>
            <a:spLocks noGrp="1"/>
          </p:cNvSpPr>
          <p:nvPr>
            <p:ph type="dt" sz="half" idx="10"/>
          </p:nvPr>
        </p:nvSpPr>
        <p:spPr/>
        <p:txBody>
          <a:bodyPr/>
          <a:lstStyle/>
          <a:p>
            <a:fld id="{D475EF07-7385-324F-8C82-928D4CB83AA9}" type="datetimeFigureOut">
              <a:rPr lang="en-US" smtClean="0"/>
              <a:t>8/15/2019</a:t>
            </a:fld>
            <a:endParaRPr lang="en-US" dirty="0"/>
          </a:p>
        </p:txBody>
      </p:sp>
      <p:sp>
        <p:nvSpPr>
          <p:cNvPr id="5" name="Footer Placeholder 4">
            <a:extLst>
              <a:ext uri="{FF2B5EF4-FFF2-40B4-BE49-F238E27FC236}">
                <a16:creationId xmlns:a16="http://schemas.microsoft.com/office/drawing/2014/main" id="{1BF791E1-2A50-BD4C-95FF-D7F7B9C6FD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093CF0-7E6D-9949-9834-6965BE5FFB34}"/>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1544646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9236"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9" name="Rectangle 18"/>
          <p:cNvSpPr/>
          <p:nvPr userDrawn="1"/>
        </p:nvSpPr>
        <p:spPr>
          <a:xfrm>
            <a:off x="2955636"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20" name="Rectangle 19"/>
          <p:cNvSpPr/>
          <p:nvPr userDrawn="1"/>
        </p:nvSpPr>
        <p:spPr>
          <a:xfrm>
            <a:off x="4360329"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5" name="Picture 4">
            <a:extLst>
              <a:ext uri="{FF2B5EF4-FFF2-40B4-BE49-F238E27FC236}">
                <a16:creationId xmlns:a16="http://schemas.microsoft.com/office/drawing/2014/main" id="{91A9483E-5FE2-4298-8430-AB0A107D157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147631" y="6407387"/>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542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2" y="6422994"/>
            <a:ext cx="916227" cy="291625"/>
          </a:xfrm>
          <a:prstGeom prst="rect">
            <a:avLst/>
          </a:prstGeom>
          <a:noFill/>
          <a:ln>
            <a:noFill/>
          </a:ln>
        </p:spPr>
      </p:pic>
      <p:sp>
        <p:nvSpPr>
          <p:cNvPr id="28" name="Shape 28"/>
          <p:cNvSpPr txBox="1">
            <a:spLocks noGrp="1"/>
          </p:cNvSpPr>
          <p:nvPr>
            <p:ph type="body" idx="2"/>
          </p:nvPr>
        </p:nvSpPr>
        <p:spPr>
          <a:xfrm>
            <a:off x="454382" y="1372997"/>
            <a:ext cx="11252197" cy="447517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9090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7D8D-EB22-6544-BD05-05B2C3268B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072643-B188-4143-8729-378B3F068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A197CD-DA73-DC4B-B346-9678C72A81C8}"/>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5" name="Footer Placeholder 4">
            <a:extLst>
              <a:ext uri="{FF2B5EF4-FFF2-40B4-BE49-F238E27FC236}">
                <a16:creationId xmlns:a16="http://schemas.microsoft.com/office/drawing/2014/main" id="{706E5BD6-E0CB-B747-8831-B11473F4C1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5CE6F8-84FA-264C-BB00-8A4EC343FF80}"/>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661505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3A05-55C3-874D-9CF3-228F45016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9B3D5-8A0B-F141-8A42-8EFB509D96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2611E-FDD6-2D4C-BC66-5FE56DE34ADD}"/>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5" name="Footer Placeholder 4">
            <a:extLst>
              <a:ext uri="{FF2B5EF4-FFF2-40B4-BE49-F238E27FC236}">
                <a16:creationId xmlns:a16="http://schemas.microsoft.com/office/drawing/2014/main" id="{0BD73643-5C9C-534C-8E7F-8ACADB573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443B33-C939-4E49-9DA8-52846237FAE9}"/>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2326966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661A-2D77-C649-85BC-A456D2BA2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A7D096-2472-7048-9E80-8BE0FE958E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0639C5-F5B5-774F-807F-18C1B0CBF602}"/>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5" name="Footer Placeholder 4">
            <a:extLst>
              <a:ext uri="{FF2B5EF4-FFF2-40B4-BE49-F238E27FC236}">
                <a16:creationId xmlns:a16="http://schemas.microsoft.com/office/drawing/2014/main" id="{DA2ECC1D-518B-3140-BBDD-87A091AA12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245539-AF49-B641-AE96-FB5AEA6D4F62}"/>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530559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C211-B572-9549-A1B6-F3D5A68935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4F4A5F-81BD-304F-8423-989642BA20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F23700-475E-5645-8DDF-14027C2E62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471530-29E3-BE43-8666-8F0680775F6C}"/>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6" name="Footer Placeholder 5">
            <a:extLst>
              <a:ext uri="{FF2B5EF4-FFF2-40B4-BE49-F238E27FC236}">
                <a16:creationId xmlns:a16="http://schemas.microsoft.com/office/drawing/2014/main" id="{25F7E171-B967-A24D-AEE3-34CCF21D72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136077-A362-7A45-8E0C-5074321D8D5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436679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7947-4495-F642-9E32-DBC571F67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27C91E-9F03-6A44-8FD1-F182592B1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F248F4-0E3C-8A44-A085-B5C575CB62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E74CA9-9A16-C441-9E34-285B3D74B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EC7862-A413-1B40-9169-BE920F9E8C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E857-DC07-C54A-A624-378410792439}"/>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8" name="Footer Placeholder 7">
            <a:extLst>
              <a:ext uri="{FF2B5EF4-FFF2-40B4-BE49-F238E27FC236}">
                <a16:creationId xmlns:a16="http://schemas.microsoft.com/office/drawing/2014/main" id="{39CB7E9A-BF9B-784E-AB10-13A7A7BCD00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26A17B9-60B7-E348-B13F-58DD9B6072C3}"/>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46982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6CA0-C86D-9D47-9020-307215E539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58C168-E742-054E-938D-16512E7E0D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3DC244-DBEB-9849-B44E-BFD261BF2B67}"/>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5" name="Footer Placeholder 4">
            <a:extLst>
              <a:ext uri="{FF2B5EF4-FFF2-40B4-BE49-F238E27FC236}">
                <a16:creationId xmlns:a16="http://schemas.microsoft.com/office/drawing/2014/main" id="{4347CA0D-98B1-4F40-AE7E-204916A3E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D41C3-F0B6-D94A-BBC6-6B787A84B5AE}"/>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2274843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617C-E346-BF47-9812-7FFE8CA46C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07D7E2-A597-804F-BDE4-1F5CD9122CEC}"/>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4" name="Footer Placeholder 3">
            <a:extLst>
              <a:ext uri="{FF2B5EF4-FFF2-40B4-BE49-F238E27FC236}">
                <a16:creationId xmlns:a16="http://schemas.microsoft.com/office/drawing/2014/main" id="{02EC7BD2-F336-B245-85D9-A38F9286BF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1A28C5-3924-D44D-9B5D-2FCE2DF8524A}"/>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2322167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078A4-8C28-7D4D-86F8-E24525C93F37}"/>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3" name="Footer Placeholder 2">
            <a:extLst>
              <a:ext uri="{FF2B5EF4-FFF2-40B4-BE49-F238E27FC236}">
                <a16:creationId xmlns:a16="http://schemas.microsoft.com/office/drawing/2014/main" id="{0DC7FDEF-CAF7-F941-B8F4-D1DA529418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A930BAB-8E99-B243-9550-645DCA19A18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123134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B344-AD5A-B545-BBC5-959D701AEF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7420F2-2EAA-0544-824A-A79981CE65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26C3A9-965F-644B-A9F6-CD21F916D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300C2D-A8B4-9E4C-BBD8-6557657AEE88}"/>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6" name="Footer Placeholder 5">
            <a:extLst>
              <a:ext uri="{FF2B5EF4-FFF2-40B4-BE49-F238E27FC236}">
                <a16:creationId xmlns:a16="http://schemas.microsoft.com/office/drawing/2014/main" id="{55792B61-D4C2-384E-B4DC-7ED41707FD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A5CF4E-8F53-084A-BF79-4566715958E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543543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EDBE-6384-9E44-AA0E-552175A6A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9D06A2-B0C2-C048-8DC1-B77A0AF10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3617B0C-2559-5C44-A19B-ADAB2D177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3ED095-D4AE-BC49-8520-10ADE6BC4690}"/>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6" name="Footer Placeholder 5">
            <a:extLst>
              <a:ext uri="{FF2B5EF4-FFF2-40B4-BE49-F238E27FC236}">
                <a16:creationId xmlns:a16="http://schemas.microsoft.com/office/drawing/2014/main" id="{FE20BF0E-9C9B-2E45-86BE-82263670E3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1334D7-1947-624B-8AF2-362F9E63B63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830811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DFF5-A58A-6847-B184-E88A3CA06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C8B83B-FD55-1644-910F-BB2AC0E1B9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5E609-080B-7C4E-8725-68EF3F6CC3E8}"/>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5" name="Footer Placeholder 4">
            <a:extLst>
              <a:ext uri="{FF2B5EF4-FFF2-40B4-BE49-F238E27FC236}">
                <a16:creationId xmlns:a16="http://schemas.microsoft.com/office/drawing/2014/main" id="{F873969A-192D-6449-A286-322112B74A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C1E067-1EE4-A74C-B39D-2B0743738F07}"/>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4275031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59D410-E5C1-F644-A687-D7ECCBECE5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E4F0B-C9CB-764C-845D-0D2750C513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9370F-DD6D-A74E-B9C5-5382D2B0C4EA}"/>
              </a:ext>
            </a:extLst>
          </p:cNvPr>
          <p:cNvSpPr>
            <a:spLocks noGrp="1"/>
          </p:cNvSpPr>
          <p:nvPr>
            <p:ph type="dt" sz="half" idx="10"/>
          </p:nvPr>
        </p:nvSpPr>
        <p:spPr/>
        <p:txBody>
          <a:bodyPr/>
          <a:lstStyle/>
          <a:p>
            <a:fld id="{C4556E1A-61B5-8040-A1A5-164DBCFA834B}" type="datetimeFigureOut">
              <a:rPr lang="en-US" smtClean="0"/>
              <a:t>8/15/2019</a:t>
            </a:fld>
            <a:endParaRPr lang="en-US" dirty="0"/>
          </a:p>
        </p:txBody>
      </p:sp>
      <p:sp>
        <p:nvSpPr>
          <p:cNvPr id="5" name="Footer Placeholder 4">
            <a:extLst>
              <a:ext uri="{FF2B5EF4-FFF2-40B4-BE49-F238E27FC236}">
                <a16:creationId xmlns:a16="http://schemas.microsoft.com/office/drawing/2014/main" id="{C927EE93-496D-5242-9CD4-7E5B6C4EAF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3E78D7-67C0-FC49-892C-A79AB851A163}"/>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276864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9236"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9" name="Rectangle 18"/>
          <p:cNvSpPr/>
          <p:nvPr userDrawn="1"/>
        </p:nvSpPr>
        <p:spPr>
          <a:xfrm>
            <a:off x="2955636"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20" name="Rectangle 19"/>
          <p:cNvSpPr/>
          <p:nvPr userDrawn="1"/>
        </p:nvSpPr>
        <p:spPr>
          <a:xfrm>
            <a:off x="4360329"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5" name="Picture 4">
            <a:extLst>
              <a:ext uri="{FF2B5EF4-FFF2-40B4-BE49-F238E27FC236}">
                <a16:creationId xmlns:a16="http://schemas.microsoft.com/office/drawing/2014/main" id="{91A9483E-5FE2-4298-8430-AB0A107D157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147631" y="6407387"/>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10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56388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9" name="Rectangle 18"/>
          <p:cNvSpPr/>
          <p:nvPr userDrawn="1"/>
        </p:nvSpPr>
        <p:spPr>
          <a:xfrm>
            <a:off x="2946400" y="56388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20" name="Rectangle 19"/>
          <p:cNvSpPr/>
          <p:nvPr userDrawn="1"/>
        </p:nvSpPr>
        <p:spPr>
          <a:xfrm>
            <a:off x="4351093" y="56388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5" name="Picture 5">
            <a:extLst>
              <a:ext uri="{FF2B5EF4-FFF2-40B4-BE49-F238E27FC236}">
                <a16:creationId xmlns:a16="http://schemas.microsoft.com/office/drawing/2014/main" id="{AAFE1985-1056-4231-96F8-B7076DB7E26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01A6733-70DD-4449-8C03-80A8F13C842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147631" y="5797787"/>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11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23295" b="48278"/>
          <a:stretch/>
        </p:blipFill>
        <p:spPr>
          <a:xfrm>
            <a:off x="4218519" y="5"/>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36" name="Text Placeholder 35"/>
          <p:cNvSpPr>
            <a:spLocks noGrp="1"/>
          </p:cNvSpPr>
          <p:nvPr>
            <p:ph type="body" sz="quarter" idx="12" hasCustomPrompt="1"/>
          </p:nvPr>
        </p:nvSpPr>
        <p:spPr>
          <a:xfrm>
            <a:off x="4" y="1773170"/>
            <a:ext cx="4218334" cy="651397"/>
          </a:xfrm>
          <a:prstGeom prst="rect">
            <a:avLst/>
          </a:prstGeom>
          <a:solidFill>
            <a:schemeClr val="accent2"/>
          </a:solidFill>
          <a:ln>
            <a:noFill/>
          </a:ln>
        </p:spPr>
        <p:txBody>
          <a:bodyPr vert="horz" wrap="none" lIns="457200" tIns="137160" rIns="274320" bIns="182880">
            <a:spAutoFit/>
          </a:bodyPr>
          <a:lstStyle>
            <a:lvl1pPr marL="0" marR="0" indent="0" algn="l" defTabSz="609570"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1"/>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146037" cy="461729"/>
          </a:xfrm>
          <a:prstGeom prst="rect">
            <a:avLst/>
          </a:prstGeom>
        </p:spPr>
        <p:txBody>
          <a:bodyPr vert="horz" wrap="none" lIns="0">
            <a:spAutoFit/>
          </a:bodyPr>
          <a:lstStyle>
            <a:lvl1pPr marL="0" indent="0">
              <a:buNone/>
              <a:defRPr sz="2667" b="1"/>
            </a:lvl1pPr>
            <a:lvl2pPr marL="609570" indent="0">
              <a:buNone/>
              <a:defRPr/>
            </a:lvl2pPr>
            <a:lvl5pPr marL="2438278"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5" y="4818453"/>
            <a:ext cx="1612236" cy="360163"/>
          </a:xfrm>
          <a:prstGeom prst="rect">
            <a:avLst/>
          </a:prstGeom>
        </p:spPr>
        <p:txBody>
          <a:bodyPr vert="horz" wrap="none" lIns="0" tIns="0">
            <a:spAutoFit/>
          </a:bodyPr>
          <a:lstStyle>
            <a:lvl1pPr marL="0" indent="0">
              <a:buNone/>
              <a:defRPr sz="2267" b="0"/>
            </a:lvl1pPr>
            <a:lvl2pPr marL="609570" indent="0">
              <a:buNone/>
              <a:defRPr/>
            </a:lvl2pPr>
            <a:lvl5pPr marL="2438278" indent="0">
              <a:buNone/>
              <a:defRPr/>
            </a:lvl5pPr>
          </a:lstStyle>
          <a:p>
            <a:pPr lvl="0"/>
            <a:r>
              <a:rPr lang="en-US" dirty="0"/>
              <a:t>Speaker Title</a:t>
            </a:r>
          </a:p>
        </p:txBody>
      </p:sp>
      <p:sp>
        <p:nvSpPr>
          <p:cNvPr id="15" name="Rectangle 14"/>
          <p:cNvSpPr/>
          <p:nvPr userDrawn="1"/>
        </p:nvSpPr>
        <p:spPr>
          <a:xfrm>
            <a:off x="4182536" y="2"/>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2434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401409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21FD-726C-8F41-AD30-C9CAB3E67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19D38-469C-F041-9079-D1AD8D6257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A1CFFD-D42D-3345-B5ED-E0142CEFC7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99650A-5059-5A41-BC29-64F6751DB3E2}"/>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6" name="Footer Placeholder 5">
            <a:extLst>
              <a:ext uri="{FF2B5EF4-FFF2-40B4-BE49-F238E27FC236}">
                <a16:creationId xmlns:a16="http://schemas.microsoft.com/office/drawing/2014/main" id="{5CBF3801-F2F2-9942-B025-45385FC5C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C0CC4-47DF-B141-A0C6-5E1464A98F72}"/>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720201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8190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9582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82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38097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94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23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2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52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Tree>
    <p:extLst>
      <p:ext uri="{BB962C8B-B14F-4D97-AF65-F5344CB8AC3E}">
        <p14:creationId xmlns:p14="http://schemas.microsoft.com/office/powerpoint/2010/main" val="276128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243199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C9A0-CBFE-9348-AEED-3DA05F09D1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7F23D8-288F-964E-8FFC-C179649E05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2CCC9-2650-C14C-AE32-FFC72A4159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1E68E-F01A-D846-B9A2-0A0B4A3CCF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2DC0BB-C38A-454B-9E14-A09593C082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280700-F03F-5149-A8CE-C51E05E789E4}"/>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8" name="Footer Placeholder 7">
            <a:extLst>
              <a:ext uri="{FF2B5EF4-FFF2-40B4-BE49-F238E27FC236}">
                <a16:creationId xmlns:a16="http://schemas.microsoft.com/office/drawing/2014/main" id="{FE02CC43-A255-E147-81E7-57509D599B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007091-88F5-FD4C-8C2A-D96308D4AFF3}"/>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11434780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8/15/2019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150910532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12192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203200" y="0"/>
            <a:ext cx="11379200" cy="609600"/>
          </a:xfrm>
        </p:spPr>
        <p:txBody>
          <a:bodyPr wrap="none" lIns="0" rIns="0">
            <a:noAutofit/>
          </a:bodyPr>
          <a:lstStyle>
            <a:lvl1pPr algn="l">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5015999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8293552" y="3375593"/>
            <a:ext cx="3898449" cy="257245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7" name="Picture Placeholder 3"/>
          <p:cNvSpPr>
            <a:spLocks noGrp="1"/>
          </p:cNvSpPr>
          <p:nvPr>
            <p:ph type="pic" sz="quarter" idx="16"/>
          </p:nvPr>
        </p:nvSpPr>
        <p:spPr>
          <a:xfrm>
            <a:off x="4997754" y="4691887"/>
            <a:ext cx="3296765" cy="2166112"/>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6" name="Picture Placeholder 3"/>
          <p:cNvSpPr>
            <a:spLocks noGrp="1"/>
          </p:cNvSpPr>
          <p:nvPr>
            <p:ph type="pic" sz="quarter" idx="15"/>
          </p:nvPr>
        </p:nvSpPr>
        <p:spPr>
          <a:xfrm>
            <a:off x="4202975" y="2357097"/>
            <a:ext cx="4091544" cy="230054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5" name="Picture Placeholder 3"/>
          <p:cNvSpPr>
            <a:spLocks noGrp="1"/>
          </p:cNvSpPr>
          <p:nvPr>
            <p:ph type="pic" sz="quarter" idx="14"/>
          </p:nvPr>
        </p:nvSpPr>
        <p:spPr>
          <a:xfrm>
            <a:off x="1" y="4657642"/>
            <a:ext cx="3284075" cy="220892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4" name="Picture Placeholder 3"/>
          <p:cNvSpPr>
            <a:spLocks noGrp="1"/>
          </p:cNvSpPr>
          <p:nvPr>
            <p:ph type="pic" sz="quarter" idx="13"/>
          </p:nvPr>
        </p:nvSpPr>
        <p:spPr>
          <a:xfrm>
            <a:off x="1" y="1852918"/>
            <a:ext cx="4202975" cy="280472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3" name="Rectangle 42"/>
          <p:cNvSpPr/>
          <p:nvPr userDrawn="1"/>
        </p:nvSpPr>
        <p:spPr>
          <a:xfrm>
            <a:off x="8294519" y="2562443"/>
            <a:ext cx="3897480" cy="81336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Picture Placeholder 3"/>
          <p:cNvSpPr>
            <a:spLocks noGrp="1"/>
          </p:cNvSpPr>
          <p:nvPr>
            <p:ph type="pic" sz="quarter" idx="11"/>
          </p:nvPr>
        </p:nvSpPr>
        <p:spPr>
          <a:xfrm>
            <a:off x="4200332" y="-27347"/>
            <a:ext cx="4095152" cy="238444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7" name="Picture Placeholder 3"/>
          <p:cNvSpPr>
            <a:spLocks noGrp="1"/>
          </p:cNvSpPr>
          <p:nvPr>
            <p:ph type="pic" sz="quarter" idx="12"/>
          </p:nvPr>
        </p:nvSpPr>
        <p:spPr>
          <a:xfrm>
            <a:off x="8295484" y="-27346"/>
            <a:ext cx="3896515" cy="260815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5" name="Picture Placeholder 3"/>
          <p:cNvSpPr>
            <a:spLocks noGrp="1"/>
          </p:cNvSpPr>
          <p:nvPr>
            <p:ph type="pic" sz="quarter" idx="10"/>
          </p:nvPr>
        </p:nvSpPr>
        <p:spPr>
          <a:xfrm>
            <a:off x="878123" y="-27347"/>
            <a:ext cx="3315956" cy="1880267"/>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17" name="Rectangle 16"/>
          <p:cNvSpPr/>
          <p:nvPr userDrawn="1"/>
        </p:nvSpPr>
        <p:spPr>
          <a:xfrm>
            <a:off x="-1" y="1755"/>
            <a:ext cx="884377" cy="18692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8" name="Rectangle 17"/>
          <p:cNvSpPr/>
          <p:nvPr userDrawn="1"/>
        </p:nvSpPr>
        <p:spPr>
          <a:xfrm>
            <a:off x="3286721" y="4674779"/>
            <a:ext cx="1711033" cy="21832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3" name="Rectangle 22"/>
          <p:cNvSpPr/>
          <p:nvPr userDrawn="1"/>
        </p:nvSpPr>
        <p:spPr>
          <a:xfrm>
            <a:off x="8294519" y="5938249"/>
            <a:ext cx="3897483" cy="919751"/>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751" y="6421967"/>
            <a:ext cx="91651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1" y="4666211"/>
            <a:ext cx="829548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8295488" y="2580807"/>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8295488" y="337580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8295488" y="595661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295487" y="1"/>
            <a:ext cx="0" cy="68579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998720"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3287687"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 y="1857049"/>
            <a:ext cx="420297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202977" y="0"/>
            <a:ext cx="0" cy="466621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202977" y="2357096"/>
            <a:ext cx="4092507" cy="105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889507" y="1"/>
            <a:ext cx="0" cy="185704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947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Content- Header">
  <p:cSld name="2_Content- Header">
    <p:spTree>
      <p:nvGrpSpPr>
        <p:cNvPr id="1" name="Shape 96"/>
        <p:cNvGrpSpPr/>
        <p:nvPr/>
      </p:nvGrpSpPr>
      <p:grpSpPr>
        <a:xfrm>
          <a:off x="0" y="0"/>
          <a:ext cx="0" cy="0"/>
          <a:chOff x="0" y="0"/>
          <a:chExt cx="0" cy="0"/>
        </a:xfrm>
      </p:grpSpPr>
      <p:sp>
        <p:nvSpPr>
          <p:cNvPr id="97" name="Shape 97"/>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98" name="Shape 98"/>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99" name="Shape 99"/>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0" name="Shape 100"/>
          <p:cNvSpPr txBox="1">
            <a:spLocks noGrp="1"/>
          </p:cNvSpPr>
          <p:nvPr>
            <p:ph type="body" idx="1"/>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1" name="Shape 101"/>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102" name="Shape 102"/>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0380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22180850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19"/>
        <p:cNvGrpSpPr/>
        <p:nvPr/>
      </p:nvGrpSpPr>
      <p:grpSpPr>
        <a:xfrm>
          <a:off x="0" y="0"/>
          <a:ext cx="0" cy="0"/>
          <a:chOff x="0" y="0"/>
          <a:chExt cx="0" cy="0"/>
        </a:xfrm>
      </p:grpSpPr>
      <p:pic>
        <p:nvPicPr>
          <p:cNvPr id="120" name="Shape 120" descr="OCLC_H_PMS.eps"/>
          <p:cNvPicPr preferRelativeResize="0"/>
          <p:nvPr/>
        </p:nvPicPr>
        <p:blipFill rotWithShape="1">
          <a:blip r:embed="rId2">
            <a:alphaModFix/>
          </a:blip>
          <a:srcRect/>
          <a:stretch/>
        </p:blipFill>
        <p:spPr>
          <a:xfrm>
            <a:off x="10982567" y="6347609"/>
            <a:ext cx="964583" cy="320913"/>
          </a:xfrm>
          <a:prstGeom prst="rect">
            <a:avLst/>
          </a:prstGeom>
          <a:noFill/>
          <a:ln>
            <a:noFill/>
          </a:ln>
        </p:spPr>
      </p:pic>
      <p:sp>
        <p:nvSpPr>
          <p:cNvPr id="121" name="Shape 121"/>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965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124"/>
        <p:cNvGrpSpPr/>
        <p:nvPr/>
      </p:nvGrpSpPr>
      <p:grpSpPr>
        <a:xfrm>
          <a:off x="0" y="0"/>
          <a:ext cx="0" cy="0"/>
          <a:chOff x="0" y="0"/>
          <a:chExt cx="0" cy="0"/>
        </a:xfrm>
      </p:grpSpPr>
      <p:sp>
        <p:nvSpPr>
          <p:cNvPr id="125" name="Shape 125"/>
          <p:cNvSpPr>
            <a:spLocks noGrp="1"/>
          </p:cNvSpPr>
          <p:nvPr>
            <p:ph type="pic" idx="2"/>
          </p:nvPr>
        </p:nvSpPr>
        <p:spPr>
          <a:xfrm>
            <a:off x="1176867" y="1990727"/>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 name="Shape 126"/>
          <p:cNvSpPr/>
          <p:nvPr/>
        </p:nvSpPr>
        <p:spPr>
          <a:xfrm rot="5400000">
            <a:off x="-699029" y="2686582"/>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27" name="Shape 127"/>
          <p:cNvSpPr txBox="1">
            <a:spLocks noGrp="1"/>
          </p:cNvSpPr>
          <p:nvPr>
            <p:ph type="body" idx="1"/>
          </p:nvPr>
        </p:nvSpPr>
        <p:spPr>
          <a:xfrm>
            <a:off x="4555076" y="2764533"/>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28" name="Shape 128"/>
          <p:cNvCxnSpPr/>
          <p:nvPr/>
        </p:nvCxnSpPr>
        <p:spPr>
          <a:xfrm>
            <a:off x="4555069" y="3616703"/>
            <a:ext cx="7636932" cy="0"/>
          </a:xfrm>
          <a:prstGeom prst="straightConnector1">
            <a:avLst/>
          </a:prstGeom>
          <a:noFill/>
          <a:ln w="19050" cap="flat" cmpd="sng">
            <a:solidFill>
              <a:srgbClr val="3F3F3F"/>
            </a:solidFill>
            <a:prstDash val="solid"/>
            <a:round/>
            <a:headEnd type="none" w="sm" len="sm"/>
            <a:tailEnd type="none" w="sm" len="sm"/>
          </a:ln>
        </p:spPr>
      </p:cxnSp>
      <p:sp>
        <p:nvSpPr>
          <p:cNvPr id="129" name="Shape 129"/>
          <p:cNvSpPr txBox="1">
            <a:spLocks noGrp="1"/>
          </p:cNvSpPr>
          <p:nvPr>
            <p:ph type="body" idx="3"/>
          </p:nvPr>
        </p:nvSpPr>
        <p:spPr>
          <a:xfrm>
            <a:off x="4555069" y="1987552"/>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body" idx="4"/>
          </p:nvPr>
        </p:nvSpPr>
        <p:spPr>
          <a:xfrm>
            <a:off x="1176869" y="1990723"/>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585345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144"/>
        <p:cNvGrpSpPr/>
        <p:nvPr/>
      </p:nvGrpSpPr>
      <p:grpSpPr>
        <a:xfrm>
          <a:off x="0" y="0"/>
          <a:ext cx="0" cy="0"/>
          <a:chOff x="0" y="0"/>
          <a:chExt cx="0" cy="0"/>
        </a:xfrm>
      </p:grpSpPr>
      <p:sp>
        <p:nvSpPr>
          <p:cNvPr id="145" name="Shape 145"/>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6" name="Shape 146"/>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7" name="Shape 147"/>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pic>
        <p:nvPicPr>
          <p:cNvPr id="148" name="Shape 148"/>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149" name="Shape 149"/>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0610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52"/>
        <p:cNvGrpSpPr/>
        <p:nvPr/>
      </p:nvGrpSpPr>
      <p:grpSpPr>
        <a:xfrm>
          <a:off x="0" y="0"/>
          <a:ext cx="0" cy="0"/>
          <a:chOff x="0" y="0"/>
          <a:chExt cx="0" cy="0"/>
        </a:xfrm>
      </p:grpSpPr>
      <p:sp>
        <p:nvSpPr>
          <p:cNvPr id="153" name="Shape 153"/>
          <p:cNvSpPr>
            <a:spLocks noGrp="1"/>
          </p:cNvSpPr>
          <p:nvPr>
            <p:ph type="pic" idx="2"/>
          </p:nvPr>
        </p:nvSpPr>
        <p:spPr>
          <a:xfrm>
            <a:off x="0" y="2"/>
            <a:ext cx="12192000" cy="6857999"/>
          </a:xfrm>
          <a:prstGeom prst="rect">
            <a:avLst/>
          </a:prstGeom>
          <a:noFill/>
          <a:ln>
            <a:noFill/>
          </a:ln>
        </p:spPr>
        <p:txBody>
          <a:bodyPr spcFirstLastPara="1" wrap="square" lIns="91425" tIns="91425" rIns="91425" bIns="91425" anchor="ctr" anchorCtr="0"/>
          <a:lstStyle>
            <a:lvl1pPr marR="0" lvl="0" algn="l" rtl="0">
              <a:lnSpc>
                <a:spcPct val="100000"/>
              </a:lnSpc>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body" idx="1"/>
          </p:nvPr>
        </p:nvSpPr>
        <p:spPr>
          <a:xfrm>
            <a:off x="10111320" y="-20638"/>
            <a:ext cx="577848" cy="6899275"/>
          </a:xfrm>
          <a:prstGeom prst="rect">
            <a:avLst/>
          </a:prstGeom>
          <a:solidFill>
            <a:schemeClr val="accent1">
              <a:alpha val="77254"/>
            </a:scheme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3"/>
          </p:nvPr>
        </p:nvSpPr>
        <p:spPr>
          <a:xfrm>
            <a:off x="10689173" y="-20638"/>
            <a:ext cx="1502833" cy="6899275"/>
          </a:xfrm>
          <a:prstGeom prst="rect">
            <a:avLst/>
          </a:prstGeom>
          <a:solidFill>
            <a:schemeClr val="accent1"/>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body" idx="4"/>
          </p:nvPr>
        </p:nvSpPr>
        <p:spPr>
          <a:xfrm>
            <a:off x="-18814" y="4997710"/>
            <a:ext cx="8204199" cy="954107"/>
          </a:xfrm>
          <a:prstGeom prst="rect">
            <a:avLst/>
          </a:prstGeom>
          <a:solidFill>
            <a:schemeClr val="lt1"/>
          </a:solidFill>
          <a:ln>
            <a:noFill/>
          </a:ln>
        </p:spPr>
        <p:txBody>
          <a:bodyPr spcFirstLastPara="1" wrap="square" lIns="91425" tIns="91425" rIns="91425" bIns="91425" anchor="t" anchorCtr="0"/>
          <a:lstStyle>
            <a:lvl1pPr marL="457200" marR="0" lvl="0" indent="-228600" algn="l" rtl="0">
              <a:lnSpc>
                <a:spcPct val="100000"/>
              </a:lnSpc>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5"/>
          </p:nvPr>
        </p:nvSpPr>
        <p:spPr>
          <a:xfrm>
            <a:off x="713221" y="5447287"/>
            <a:ext cx="7480299" cy="35242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58" name="Shape 158"/>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30142745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63"/>
        <p:cNvGrpSpPr/>
        <p:nvPr/>
      </p:nvGrpSpPr>
      <p:grpSpPr>
        <a:xfrm>
          <a:off x="0" y="0"/>
          <a:ext cx="0" cy="0"/>
          <a:chOff x="0" y="0"/>
          <a:chExt cx="0" cy="0"/>
        </a:xfrm>
      </p:grpSpPr>
      <p:sp>
        <p:nvSpPr>
          <p:cNvPr id="164" name="Shape 164"/>
          <p:cNvSpPr/>
          <p:nvPr/>
        </p:nvSpPr>
        <p:spPr>
          <a:xfrm>
            <a:off x="0" y="2"/>
            <a:ext cx="12192000" cy="6857999"/>
          </a:xfrm>
          <a:prstGeom prst="rect">
            <a:avLst/>
          </a:prstGeom>
          <a:solidFill>
            <a:srgbClr val="00AFD7"/>
          </a:solidFill>
          <a:ln w="9525" cap="flat" cmpd="sng">
            <a:solidFill>
              <a:srgbClr val="00ADD7"/>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65" name="Shape 165"/>
          <p:cNvSpPr txBox="1">
            <a:spLocks noGrp="1"/>
          </p:cNvSpPr>
          <p:nvPr>
            <p:ph type="body" idx="1"/>
          </p:nvPr>
        </p:nvSpPr>
        <p:spPr>
          <a:xfrm>
            <a:off x="420347" y="1108083"/>
            <a:ext cx="10898716" cy="861775"/>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body" idx="2"/>
          </p:nvPr>
        </p:nvSpPr>
        <p:spPr>
          <a:xfrm>
            <a:off x="234953" y="850901"/>
            <a:ext cx="353481" cy="6007100"/>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body" idx="3"/>
          </p:nvPr>
        </p:nvSpPr>
        <p:spPr>
          <a:xfrm>
            <a:off x="11215944" y="850901"/>
            <a:ext cx="353481" cy="5432837"/>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68" name="Shape 168"/>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302131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1DB2-7190-BC42-BEC3-662D4E78F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E130B-E7B7-C74D-B000-8699A53A74E3}"/>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4" name="Footer Placeholder 3">
            <a:extLst>
              <a:ext uri="{FF2B5EF4-FFF2-40B4-BE49-F238E27FC236}">
                <a16:creationId xmlns:a16="http://schemas.microsoft.com/office/drawing/2014/main" id="{01E1159D-86F1-7A43-948D-57FB9AF23E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A9A38D-1239-C349-95D8-4DA0AF7E8AC6}"/>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2558171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838200" y="365128"/>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171" name="Shape 171"/>
          <p:cNvSpPr txBox="1">
            <a:spLocks noGrp="1"/>
          </p:cNvSpPr>
          <p:nvPr>
            <p:ph type="body" idx="1"/>
          </p:nvPr>
        </p:nvSpPr>
        <p:spPr>
          <a:xfrm>
            <a:off x="838200" y="1825625"/>
            <a:ext cx="10515600" cy="4351339"/>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dt" idx="10"/>
          </p:nvPr>
        </p:nvSpPr>
        <p:spPr>
          <a:xfrm>
            <a:off x="838200" y="6356353"/>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ftr" idx="11"/>
          </p:nvPr>
        </p:nvSpPr>
        <p:spPr>
          <a:xfrm>
            <a:off x="4038600" y="6356353"/>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1pPr>
            <a:lvl2pPr marL="0" marR="0" lvl="1"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2pPr>
            <a:lvl3pPr marL="0" marR="0" lvl="2"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3pPr>
            <a:lvl4pPr marL="0" marR="0" lvl="3"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4pPr>
            <a:lvl5pPr marL="0" marR="0" lvl="4"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5pPr>
            <a:lvl6pPr marL="0" marR="0" lvl="5"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6pPr>
            <a:lvl7pPr marL="0" marR="0" lvl="6"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7pPr>
            <a:lvl8pPr marL="0" marR="0" lvl="7"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8pPr>
            <a:lvl9pPr marL="0" marR="0" lvl="8"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9925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0B6119-79A3-6146-8577-42553420051B}"/>
              </a:ext>
            </a:extLst>
          </p:cNvPr>
          <p:cNvSpPr>
            <a:spLocks noGrp="1"/>
          </p:cNvSpPr>
          <p:nvPr>
            <p:ph type="dt" sz="half" idx="10"/>
          </p:nvPr>
        </p:nvSpPr>
        <p:spPr/>
        <p:txBody>
          <a:bodyPr/>
          <a:lstStyle>
            <a:lvl1pPr>
              <a:defRPr/>
            </a:lvl1pPr>
          </a:lstStyle>
          <a:p>
            <a:pPr>
              <a:defRPr/>
            </a:pPr>
            <a:fld id="{7A89162B-6905-0640-86FF-7C5708B4AC86}" type="datetimeFigureOut">
              <a:rPr lang="en-US"/>
              <a:pPr>
                <a:defRPr/>
              </a:pPr>
              <a:t>8/15/2019</a:t>
            </a:fld>
            <a:endParaRPr lang="en-US"/>
          </a:p>
        </p:txBody>
      </p:sp>
      <p:sp>
        <p:nvSpPr>
          <p:cNvPr id="3" name="Footer Placeholder 4">
            <a:extLst>
              <a:ext uri="{FF2B5EF4-FFF2-40B4-BE49-F238E27FC236}">
                <a16:creationId xmlns:a16="http://schemas.microsoft.com/office/drawing/2014/main" id="{25EB3270-DAD6-E343-BDA7-983E1068D8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30D7C95-0621-8F4A-BD1F-4B4E1C07D39A}"/>
              </a:ext>
            </a:extLst>
          </p:cNvPr>
          <p:cNvSpPr>
            <a:spLocks noGrp="1"/>
          </p:cNvSpPr>
          <p:nvPr>
            <p:ph type="sldNum" sz="quarter" idx="12"/>
          </p:nvPr>
        </p:nvSpPr>
        <p:spPr/>
        <p:txBody>
          <a:bodyPr/>
          <a:lstStyle>
            <a:lvl1pPr>
              <a:defRPr/>
            </a:lvl1pPr>
          </a:lstStyle>
          <a:p>
            <a:pPr>
              <a:defRPr/>
            </a:pPr>
            <a:fld id="{DDEC2820-A77C-284F-97A2-474893AF60CB}" type="slidenum">
              <a:rPr lang="en-US"/>
              <a:pPr>
                <a:defRPr/>
              </a:pPr>
              <a:t>‹#›</a:t>
            </a:fld>
            <a:endParaRPr lang="en-US"/>
          </a:p>
        </p:txBody>
      </p:sp>
    </p:spTree>
    <p:extLst>
      <p:ext uri="{BB962C8B-B14F-4D97-AF65-F5344CB8AC3E}">
        <p14:creationId xmlns:p14="http://schemas.microsoft.com/office/powerpoint/2010/main" val="3387770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739776" y="4934480"/>
            <a:ext cx="603251"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0" name="TextBox 8"/>
          <p:cNvSpPr txBox="1">
            <a:spLocks noChangeArrowheads="1"/>
          </p:cNvSpPr>
          <p:nvPr userDrawn="1"/>
        </p:nvSpPr>
        <p:spPr bwMode="auto">
          <a:xfrm>
            <a:off x="7899907" y="4935542"/>
            <a:ext cx="563033" cy="14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338">
                <a:solidFill>
                  <a:schemeClr val="bg1"/>
                </a:solidFill>
              </a:rPr>
              <a:t>SM</a:t>
            </a:r>
          </a:p>
        </p:txBody>
      </p:sp>
      <p:sp>
        <p:nvSpPr>
          <p:cNvPr id="11" name="Rectangle 10"/>
          <p:cNvSpPr/>
          <p:nvPr userDrawn="1"/>
        </p:nvSpPr>
        <p:spPr>
          <a:xfrm>
            <a:off x="0" y="4827590"/>
            <a:ext cx="846667" cy="60325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2" name="Text Placeholder 18"/>
          <p:cNvSpPr>
            <a:spLocks noGrp="1"/>
          </p:cNvSpPr>
          <p:nvPr>
            <p:ph type="body" sz="quarter" idx="10" hasCustomPrompt="1"/>
          </p:nvPr>
        </p:nvSpPr>
        <p:spPr>
          <a:xfrm>
            <a:off x="975789" y="1108609"/>
            <a:ext cx="2825453" cy="1122487"/>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3094"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811392" y="2860155"/>
            <a:ext cx="5183717" cy="405719"/>
          </a:xfrm>
          <a:prstGeom prst="rect">
            <a:avLst/>
          </a:prstGeom>
        </p:spPr>
        <p:txBody>
          <a:bodyPr vert="horz">
            <a:normAutofit/>
          </a:bodyPr>
          <a:lstStyle>
            <a:lvl1pPr marL="0" indent="0">
              <a:buNone/>
              <a:defRPr sz="1013"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811143" y="3229585"/>
            <a:ext cx="5183717" cy="359027"/>
          </a:xfrm>
          <a:prstGeom prst="rect">
            <a:avLst/>
          </a:prstGeom>
        </p:spPr>
        <p:txBody>
          <a:bodyPr vert="horz">
            <a:normAutofit/>
          </a:bodyPr>
          <a:lstStyle>
            <a:lvl1pPr marL="0" indent="0">
              <a:buNone/>
              <a:defRPr sz="788"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811143" y="3588615"/>
            <a:ext cx="5183717" cy="305495"/>
          </a:xfrm>
          <a:prstGeom prst="rect">
            <a:avLst/>
          </a:prstGeom>
        </p:spPr>
        <p:txBody>
          <a:bodyPr vert="horz">
            <a:normAutofit/>
          </a:bodyPr>
          <a:lstStyle>
            <a:lvl1pPr marL="0" indent="0">
              <a:buNone/>
              <a:defRPr sz="788"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6" y="587634"/>
            <a:ext cx="4906433" cy="431657"/>
          </a:xfrm>
          <a:prstGeom prst="rect">
            <a:avLst/>
          </a:prstGeom>
          <a:solidFill>
            <a:srgbClr val="236192"/>
          </a:solidFill>
        </p:spPr>
        <p:txBody>
          <a:bodyPr vert="horz" wrap="square" lIns="640080" tIns="91440" bIns="164592">
            <a:spAutoFit/>
          </a:bodyPr>
          <a:lstStyle>
            <a:lvl1pPr marL="0" indent="0">
              <a:buNone/>
              <a:defRPr sz="1125" baseline="0">
                <a:solidFill>
                  <a:schemeClr val="bg1"/>
                </a:solidFill>
              </a:defRPr>
            </a:lvl1pPr>
          </a:lstStyle>
          <a:p>
            <a:pPr lvl="0"/>
            <a:r>
              <a:rPr lang="en-US"/>
              <a:t>Event Title</a:t>
            </a:r>
          </a:p>
        </p:txBody>
      </p:sp>
      <p:sp>
        <p:nvSpPr>
          <p:cNvPr id="2" name="Rectangle 1"/>
          <p:cNvSpPr/>
          <p:nvPr userDrawn="1"/>
        </p:nvSpPr>
        <p:spPr>
          <a:xfrm>
            <a:off x="1236133" y="4827590"/>
            <a:ext cx="10955867" cy="60325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125" b="1">
                <a:solidFill>
                  <a:schemeClr val="bg1"/>
                </a:solidFill>
                <a:latin typeface="+mj-lt"/>
              </a:rPr>
              <a:t>Together we make breakthroughs</a:t>
            </a:r>
            <a:r>
              <a:rPr lang="en-US" sz="1125" b="1" baseline="0">
                <a:solidFill>
                  <a:schemeClr val="bg1"/>
                </a:solidFill>
                <a:latin typeface="+mj-lt"/>
              </a:rPr>
              <a:t> possible.</a:t>
            </a:r>
            <a:endParaRPr lang="en-US" sz="1125" b="1">
              <a:solidFill>
                <a:schemeClr val="bg1"/>
              </a:solidFill>
              <a:latin typeface="+mj-lt"/>
            </a:endParaRPr>
          </a:p>
        </p:txBody>
      </p:sp>
      <p:pic>
        <p:nvPicPr>
          <p:cNvPr id="1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1612" y="6456548"/>
            <a:ext cx="990509" cy="24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3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2025"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7"/>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36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D16B57-15B6-EE40-905C-F019E69A8C9B}"/>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3" name="Footer Placeholder 2">
            <a:extLst>
              <a:ext uri="{FF2B5EF4-FFF2-40B4-BE49-F238E27FC236}">
                <a16:creationId xmlns:a16="http://schemas.microsoft.com/office/drawing/2014/main" id="{88A20888-D48F-AE48-8C94-E49E673A14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04542F-A8AD-F845-8046-D73FC2053894}"/>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57464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95D3-452A-1442-BB08-5677C6F49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0AC62-CCF0-9A48-ABE1-095C9554F8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093020-40EC-1840-839A-5686AD7DC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6B617-ACDD-194D-A765-31DEDC078139}"/>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6" name="Footer Placeholder 5">
            <a:extLst>
              <a:ext uri="{FF2B5EF4-FFF2-40B4-BE49-F238E27FC236}">
                <a16:creationId xmlns:a16="http://schemas.microsoft.com/office/drawing/2014/main" id="{625ECC95-C171-7743-956A-BE6FEC310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79D33-4D13-8942-A146-07B599A73237}"/>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3461482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8961-5238-134A-BD91-896DE6CD0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08AB0-88AB-8042-81DD-10817717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2E42B-FF20-574B-805E-54DD9D34F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8DBB3-49B0-8B40-B495-A5B0B7897FF6}"/>
              </a:ext>
            </a:extLst>
          </p:cNvPr>
          <p:cNvSpPr>
            <a:spLocks noGrp="1"/>
          </p:cNvSpPr>
          <p:nvPr>
            <p:ph type="dt" sz="half" idx="10"/>
          </p:nvPr>
        </p:nvSpPr>
        <p:spPr/>
        <p:txBody>
          <a:bodyPr/>
          <a:lstStyle/>
          <a:p>
            <a:fld id="{D8636371-51A4-5343-A30C-AAA05ED87732}" type="datetimeFigureOut">
              <a:rPr lang="en-US" smtClean="0"/>
              <a:t>8/15/2019</a:t>
            </a:fld>
            <a:endParaRPr lang="en-US"/>
          </a:p>
        </p:txBody>
      </p:sp>
      <p:sp>
        <p:nvSpPr>
          <p:cNvPr id="6" name="Footer Placeholder 5">
            <a:extLst>
              <a:ext uri="{FF2B5EF4-FFF2-40B4-BE49-F238E27FC236}">
                <a16:creationId xmlns:a16="http://schemas.microsoft.com/office/drawing/2014/main" id="{1441511D-A041-8646-8DA3-8E30CFBCE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BDABF-441C-CF48-924D-41930D0F13DD}"/>
              </a:ext>
            </a:extLst>
          </p:cNvPr>
          <p:cNvSpPr>
            <a:spLocks noGrp="1"/>
          </p:cNvSpPr>
          <p:nvPr>
            <p:ph type="sldNum" sz="quarter" idx="12"/>
          </p:nvPr>
        </p:nvSpPr>
        <p:spPr/>
        <p:txBody>
          <a:bodyPr/>
          <a:lstStyle/>
          <a:p>
            <a:fld id="{31DF119A-9CF7-6A4D-878D-00953F2551C9}" type="slidenum">
              <a:rPr lang="en-US" smtClean="0"/>
              <a:t>‹#›</a:t>
            </a:fld>
            <a:endParaRPr lang="en-US"/>
          </a:p>
        </p:txBody>
      </p:sp>
    </p:spTree>
    <p:extLst>
      <p:ext uri="{BB962C8B-B14F-4D97-AF65-F5344CB8AC3E}">
        <p14:creationId xmlns:p14="http://schemas.microsoft.com/office/powerpoint/2010/main" val="35999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333EB3-2E3D-8D49-BF48-C1CEDE0D5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710E4-1ED7-8F40-9FF7-592883838C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BFA50-3E2D-E449-8362-8AAC158B99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36371-51A4-5343-A30C-AAA05ED87732}" type="datetimeFigureOut">
              <a:rPr lang="en-US" smtClean="0"/>
              <a:t>8/15/2019</a:t>
            </a:fld>
            <a:endParaRPr lang="en-US"/>
          </a:p>
        </p:txBody>
      </p:sp>
      <p:sp>
        <p:nvSpPr>
          <p:cNvPr id="5" name="Footer Placeholder 4">
            <a:extLst>
              <a:ext uri="{FF2B5EF4-FFF2-40B4-BE49-F238E27FC236}">
                <a16:creationId xmlns:a16="http://schemas.microsoft.com/office/drawing/2014/main" id="{DDF81F49-70E1-684E-BCA0-12556FD41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38F853-578E-8745-9FA0-B7DFC52E9E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F119A-9CF7-6A4D-878D-00953F2551C9}" type="slidenum">
              <a:rPr lang="en-US" smtClean="0"/>
              <a:t>‹#›</a:t>
            </a:fld>
            <a:endParaRPr lang="en-US"/>
          </a:p>
        </p:txBody>
      </p:sp>
    </p:spTree>
    <p:extLst>
      <p:ext uri="{BB962C8B-B14F-4D97-AF65-F5344CB8AC3E}">
        <p14:creationId xmlns:p14="http://schemas.microsoft.com/office/powerpoint/2010/main" val="242027155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50"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5CF70D-97BF-4C4C-93C0-62A88A389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311680-3DAE-3C4C-96CD-93F4052E4A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1DEA0-57F0-9A43-BCD9-AF230ACC3D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5EF07-7385-324F-8C82-928D4CB83AA9}" type="datetimeFigureOut">
              <a:rPr lang="en-US" smtClean="0"/>
              <a:t>8/15/2019</a:t>
            </a:fld>
            <a:endParaRPr lang="en-US" dirty="0"/>
          </a:p>
        </p:txBody>
      </p:sp>
      <p:sp>
        <p:nvSpPr>
          <p:cNvPr id="5" name="Footer Placeholder 4">
            <a:extLst>
              <a:ext uri="{FF2B5EF4-FFF2-40B4-BE49-F238E27FC236}">
                <a16:creationId xmlns:a16="http://schemas.microsoft.com/office/drawing/2014/main" id="{9B8F930C-0A59-BF42-A72B-AB624C2311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0222D8D-DE63-5040-9811-74A0076C0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F1F50-5555-4C46-9A16-72E8E64108B3}" type="slidenum">
              <a:rPr lang="en-US" smtClean="0"/>
              <a:t>‹#›</a:t>
            </a:fld>
            <a:endParaRPr lang="en-US" dirty="0"/>
          </a:p>
        </p:txBody>
      </p:sp>
    </p:spTree>
    <p:extLst>
      <p:ext uri="{BB962C8B-B14F-4D97-AF65-F5344CB8AC3E}">
        <p14:creationId xmlns:p14="http://schemas.microsoft.com/office/powerpoint/2010/main" val="92002122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2B966-3137-364B-85A8-FAB146EA3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AC8D1-6493-A244-9733-4250F5F6FA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C2064-5C9C-304C-BC4D-985D19581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56E1A-61B5-8040-A1A5-164DBCFA834B}" type="datetimeFigureOut">
              <a:rPr lang="en-US" smtClean="0"/>
              <a:t>8/15/2019</a:t>
            </a:fld>
            <a:endParaRPr lang="en-US" dirty="0"/>
          </a:p>
        </p:txBody>
      </p:sp>
      <p:sp>
        <p:nvSpPr>
          <p:cNvPr id="5" name="Footer Placeholder 4">
            <a:extLst>
              <a:ext uri="{FF2B5EF4-FFF2-40B4-BE49-F238E27FC236}">
                <a16:creationId xmlns:a16="http://schemas.microsoft.com/office/drawing/2014/main" id="{86963934-AFB0-D14A-9DC7-E97B7A211F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67343F-BA39-CE4E-8005-C12A8D35A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0AC6A-8F67-D84A-8BC1-3EC98026FBCF}" type="slidenum">
              <a:rPr lang="en-US" smtClean="0"/>
              <a:t>‹#›</a:t>
            </a:fld>
            <a:endParaRPr lang="en-US" dirty="0"/>
          </a:p>
        </p:txBody>
      </p:sp>
    </p:spTree>
    <p:extLst>
      <p:ext uri="{BB962C8B-B14F-4D97-AF65-F5344CB8AC3E}">
        <p14:creationId xmlns:p14="http://schemas.microsoft.com/office/powerpoint/2010/main" val="26652169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2444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25787904"/>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11.(nul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hyperlink" Target="mailto:weberc@oclc.org" TargetMode="External"/><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45.xml"/><Relationship Id="rId5" Type="http://schemas.openxmlformats.org/officeDocument/2006/relationships/image" Target="../media/image32.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44AAE-7D7B-2441-AB74-5DABFCF2D6F5}"/>
              </a:ext>
            </a:extLst>
          </p:cNvPr>
          <p:cNvSpPr>
            <a:spLocks noGrp="1"/>
          </p:cNvSpPr>
          <p:nvPr>
            <p:ph type="body" sz="quarter" idx="12"/>
          </p:nvPr>
        </p:nvSpPr>
        <p:spPr>
          <a:xfrm>
            <a:off x="0" y="1818473"/>
            <a:ext cx="3241272" cy="651397"/>
          </a:xfrm>
        </p:spPr>
        <p:txBody>
          <a:bodyPr/>
          <a:lstStyle/>
          <a:p>
            <a:r>
              <a:rPr lang="en-US" dirty="0"/>
              <a:t>SAA | 3 August 2019</a:t>
            </a:r>
          </a:p>
        </p:txBody>
      </p:sp>
      <p:sp>
        <p:nvSpPr>
          <p:cNvPr id="3" name="Text Placeholder 2">
            <a:extLst>
              <a:ext uri="{FF2B5EF4-FFF2-40B4-BE49-F238E27FC236}">
                <a16:creationId xmlns:a16="http://schemas.microsoft.com/office/drawing/2014/main" id="{F9EA3DFA-7504-974F-B7AE-A5D966CAB008}"/>
              </a:ext>
            </a:extLst>
          </p:cNvPr>
          <p:cNvSpPr>
            <a:spLocks noGrp="1"/>
          </p:cNvSpPr>
          <p:nvPr>
            <p:ph type="body" sz="quarter" idx="16"/>
          </p:nvPr>
        </p:nvSpPr>
        <p:spPr>
          <a:xfrm>
            <a:off x="1535987" y="2469869"/>
            <a:ext cx="9842999" cy="2184323"/>
          </a:xfrm>
        </p:spPr>
        <p:txBody>
          <a:bodyPr anchor="ctr">
            <a:noAutofit/>
          </a:bodyPr>
          <a:lstStyle/>
          <a:p>
            <a:pPr algn="ctr"/>
            <a:r>
              <a:rPr lang="en-US" sz="2800" dirty="0"/>
              <a:t>Building Tools for Informed Decision-Making: </a:t>
            </a:r>
            <a:br>
              <a:rPr lang="en-US" sz="2800" dirty="0"/>
            </a:br>
            <a:r>
              <a:rPr lang="en-US" sz="2800" b="0" dirty="0"/>
              <a:t>an update from the OCLC Research Collection Building &amp; Operational Impacts Working Group</a:t>
            </a:r>
            <a:endParaRPr lang="en-US" sz="2800" dirty="0"/>
          </a:p>
        </p:txBody>
      </p:sp>
      <p:sp>
        <p:nvSpPr>
          <p:cNvPr id="4" name="Text Placeholder 3">
            <a:extLst>
              <a:ext uri="{FF2B5EF4-FFF2-40B4-BE49-F238E27FC236}">
                <a16:creationId xmlns:a16="http://schemas.microsoft.com/office/drawing/2014/main" id="{D41CFA2E-011C-D241-AAE5-BF8D8E2834F6}"/>
              </a:ext>
            </a:extLst>
          </p:cNvPr>
          <p:cNvSpPr>
            <a:spLocks noGrp="1"/>
          </p:cNvSpPr>
          <p:nvPr>
            <p:ph type="body" sz="quarter" idx="17"/>
          </p:nvPr>
        </p:nvSpPr>
        <p:spPr>
          <a:xfrm>
            <a:off x="971592" y="4769119"/>
            <a:ext cx="3106235" cy="502766"/>
          </a:xfrm>
        </p:spPr>
        <p:txBody>
          <a:bodyPr/>
          <a:lstStyle/>
          <a:p>
            <a:r>
              <a:rPr lang="en-US" dirty="0"/>
              <a:t>Chela Scott Weber</a:t>
            </a:r>
          </a:p>
        </p:txBody>
      </p:sp>
      <p:sp>
        <p:nvSpPr>
          <p:cNvPr id="5" name="Text Placeholder 4">
            <a:extLst>
              <a:ext uri="{FF2B5EF4-FFF2-40B4-BE49-F238E27FC236}">
                <a16:creationId xmlns:a16="http://schemas.microsoft.com/office/drawing/2014/main" id="{9107BEFA-81D4-3E43-8D7C-877A9F20A95B}"/>
              </a:ext>
            </a:extLst>
          </p:cNvPr>
          <p:cNvSpPr>
            <a:spLocks noGrp="1"/>
          </p:cNvSpPr>
          <p:nvPr>
            <p:ph type="body" sz="quarter" idx="18"/>
          </p:nvPr>
        </p:nvSpPr>
        <p:spPr>
          <a:xfrm>
            <a:off x="971593" y="5302599"/>
            <a:ext cx="4484561" cy="768287"/>
          </a:xfrm>
        </p:spPr>
        <p:txBody>
          <a:bodyPr/>
          <a:lstStyle/>
          <a:p>
            <a:r>
              <a:rPr lang="en-US" sz="2133" dirty="0"/>
              <a:t>Sr. Program Officer</a:t>
            </a:r>
          </a:p>
          <a:p>
            <a:r>
              <a:rPr lang="en-US" sz="2133" dirty="0"/>
              <a:t>OCLC Research Library Partnership</a:t>
            </a:r>
          </a:p>
        </p:txBody>
      </p:sp>
    </p:spTree>
    <p:extLst>
      <p:ext uri="{BB962C8B-B14F-4D97-AF65-F5344CB8AC3E}">
        <p14:creationId xmlns:p14="http://schemas.microsoft.com/office/powerpoint/2010/main" val="167239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5" name="TextBox 2">
            <a:extLst>
              <a:ext uri="{FF2B5EF4-FFF2-40B4-BE49-F238E27FC236}">
                <a16:creationId xmlns:a16="http://schemas.microsoft.com/office/drawing/2014/main" id="{2E4BB2A5-735E-471E-B465-53BD43A7E2EF}"/>
              </a:ext>
            </a:extLst>
          </p:cNvPr>
          <p:cNvGraphicFramePr/>
          <p:nvPr>
            <p:extLst>
              <p:ext uri="{D42A27DB-BD31-4B8C-83A1-F6EECF244321}">
                <p14:modId xmlns:p14="http://schemas.microsoft.com/office/powerpoint/2010/main" val="16425867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2">
            <a:extLst>
              <a:ext uri="{FF2B5EF4-FFF2-40B4-BE49-F238E27FC236}">
                <a16:creationId xmlns:a16="http://schemas.microsoft.com/office/drawing/2014/main" id="{B4F9DEC6-8A3E-3B42-9809-4DFD291836C9}"/>
              </a:ext>
            </a:extLst>
          </p:cNvPr>
          <p:cNvSpPr txBox="1">
            <a:spLocks/>
          </p:cNvSpPr>
          <p:nvPr/>
        </p:nvSpPr>
        <p:spPr>
          <a:xfrm>
            <a:off x="1876426" y="557370"/>
            <a:ext cx="8439148" cy="941072"/>
          </a:xfrm>
          <a:prstGeom prst="rect">
            <a:avLst/>
          </a:prstGeom>
          <a:solidFill>
            <a:srgbClr val="236192"/>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chemeClr val="bg1"/>
                </a:solidFill>
                <a:latin typeface="Arial" panose="020B0604020202020204" pitchFamily="34" charset="0"/>
                <a:cs typeface="Arial" panose="020B0604020202020204" pitchFamily="34" charset="0"/>
              </a:rPr>
              <a:t>Three Task Focused Subgroups</a:t>
            </a:r>
          </a:p>
        </p:txBody>
      </p:sp>
    </p:spTree>
    <p:extLst>
      <p:ext uri="{BB962C8B-B14F-4D97-AF65-F5344CB8AC3E}">
        <p14:creationId xmlns:p14="http://schemas.microsoft.com/office/powerpoint/2010/main" val="3890548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0" y="749167"/>
            <a:ext cx="8439148" cy="915256"/>
          </a:xfrm>
          <a:solidFill>
            <a:schemeClr val="bg2"/>
          </a:solidFill>
        </p:spPr>
        <p:txBody>
          <a:bodyPr/>
          <a:lstStyle/>
          <a:p>
            <a:pPr marL="76200" indent="0" algn="ctr">
              <a:buNone/>
            </a:pPr>
            <a:r>
              <a:rPr lang="en-US" sz="3200" b="1" dirty="0">
                <a:solidFill>
                  <a:schemeClr val="bg1"/>
                </a:solidFill>
              </a:rPr>
              <a:t>Annotated Bibliography Working Group</a:t>
            </a:r>
          </a:p>
        </p:txBody>
      </p:sp>
      <p:sp>
        <p:nvSpPr>
          <p:cNvPr id="7" name="Shape 734">
            <a:extLst>
              <a:ext uri="{FF2B5EF4-FFF2-40B4-BE49-F238E27FC236}">
                <a16:creationId xmlns:a16="http://schemas.microsoft.com/office/drawing/2014/main" id="{63074A96-D416-9C43-87E5-EA54005D24F2}"/>
              </a:ext>
            </a:extLst>
          </p:cNvPr>
          <p:cNvSpPr/>
          <p:nvPr/>
        </p:nvSpPr>
        <p:spPr>
          <a:xfrm>
            <a:off x="3675507" y="2021228"/>
            <a:ext cx="7990467" cy="4087605"/>
          </a:xfrm>
          <a:prstGeom prst="rect">
            <a:avLst/>
          </a:prstGeom>
          <a:noFill/>
          <a:ln>
            <a:noFill/>
          </a:ln>
        </p:spPr>
        <p:txBody>
          <a:bodyPr spcFirstLastPara="1" wrap="square" lIns="91425" tIns="45700" rIns="91425" bIns="45700" anchor="t" anchorCtr="0">
            <a:noAutofit/>
          </a:bodyPr>
          <a:lstStyle/>
          <a:p>
            <a:pPr marL="457200" indent="-457200">
              <a:buClr>
                <a:srgbClr val="000000"/>
              </a:buClr>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Led by Gordon </a:t>
            </a:r>
            <a:r>
              <a:rPr lang="en-US" sz="2800" dirty="0" err="1">
                <a:latin typeface="Calibri" panose="020F0502020204030204" pitchFamily="34" charset="0"/>
                <a:cs typeface="Calibri" panose="020F0502020204030204" pitchFamily="34" charset="0"/>
              </a:rPr>
              <a:t>Daines</a:t>
            </a:r>
            <a:r>
              <a:rPr lang="en-US" sz="2800" dirty="0">
                <a:latin typeface="Calibri" panose="020F0502020204030204" pitchFamily="34" charset="0"/>
                <a:cs typeface="Calibri" panose="020F0502020204030204" pitchFamily="34" charset="0"/>
              </a:rPr>
              <a:t>, Special Collections Dept Chair, L. Tom Perry Special Collections, Brigham Young University</a:t>
            </a:r>
          </a:p>
          <a:p>
            <a:pPr>
              <a:buClr>
                <a:srgbClr val="000000"/>
              </a:buClr>
              <a:defRPr/>
            </a:pPr>
            <a:endParaRPr lang="en-US" sz="2800" dirty="0">
              <a:latin typeface="Calibri" panose="020F0502020204030204" pitchFamily="34" charset="0"/>
              <a:cs typeface="Calibri" panose="020F0502020204030204" pitchFamily="34" charset="0"/>
            </a:endParaRPr>
          </a:p>
          <a:p>
            <a:pPr marL="457200" indent="-457200">
              <a:buClr>
                <a:srgbClr val="000000"/>
              </a:buClr>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Annotated Bibliography is available at: </a:t>
            </a:r>
            <a:r>
              <a:rPr lang="en-US" sz="2800" b="1" u="sng" dirty="0" err="1">
                <a:solidFill>
                  <a:schemeClr val="accent2"/>
                </a:solidFill>
                <a:latin typeface="Calibri" panose="020F0502020204030204" pitchFamily="34" charset="0"/>
                <a:cs typeface="Calibri" panose="020F0502020204030204" pitchFamily="34" charset="0"/>
              </a:rPr>
              <a:t>shorturl.at</a:t>
            </a:r>
            <a:r>
              <a:rPr lang="en-US" sz="2800" b="1" u="sng" dirty="0">
                <a:solidFill>
                  <a:schemeClr val="accent2"/>
                </a:solidFill>
                <a:latin typeface="Calibri" panose="020F0502020204030204" pitchFamily="34" charset="0"/>
                <a:cs typeface="Calibri" panose="020F0502020204030204" pitchFamily="34" charset="0"/>
              </a:rPr>
              <a:t>/gnT27</a:t>
            </a:r>
          </a:p>
          <a:p>
            <a:pPr>
              <a:buClr>
                <a:srgbClr val="000000"/>
              </a:buClr>
              <a:defRPr/>
            </a:pPr>
            <a:endParaRPr lang="fr-FR" sz="2800" b="1" dirty="0">
              <a:latin typeface="Calibri" panose="020F0502020204030204" pitchFamily="34" charset="0"/>
              <a:cs typeface="Calibri" panose="020F0502020204030204" pitchFamily="34" charset="0"/>
            </a:endParaRPr>
          </a:p>
          <a:p>
            <a:pPr marL="457200" indent="-457200">
              <a:buClr>
                <a:srgbClr val="000000"/>
              </a:buClr>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Completed their work in May 2019</a:t>
            </a:r>
          </a:p>
          <a:p>
            <a:pPr>
              <a:buClr>
                <a:srgbClr val="000000"/>
              </a:buClr>
              <a:defRPr/>
            </a:pPr>
            <a:endParaRPr lang="en-US" sz="2800" dirty="0">
              <a:solidFill>
                <a:schemeClr val="accent3"/>
              </a:solidFill>
              <a:latin typeface="Calibri" panose="020F0502020204030204" pitchFamily="34" charset="0"/>
              <a:cs typeface="Calibri" panose="020F0502020204030204" pitchFamily="34" charset="0"/>
            </a:endParaRPr>
          </a:p>
          <a:p>
            <a:pPr>
              <a:buClr>
                <a:srgbClr val="000000"/>
              </a:buClr>
              <a:defRPr/>
            </a:pPr>
            <a:endParaRPr lang="en-US" sz="2800" kern="0" dirty="0">
              <a:latin typeface="Calibri"/>
              <a:ea typeface="Calibri"/>
              <a:cs typeface="Calibri"/>
              <a:sym typeface="Calibri"/>
            </a:endParaRPr>
          </a:p>
        </p:txBody>
      </p:sp>
      <p:sp>
        <p:nvSpPr>
          <p:cNvPr id="8" name="Rectangle 7" descr="Books">
            <a:extLst>
              <a:ext uri="{FF2B5EF4-FFF2-40B4-BE49-F238E27FC236}">
                <a16:creationId xmlns:a16="http://schemas.microsoft.com/office/drawing/2014/main" id="{731D5BAA-732B-B544-920D-FDB4F1F9DEC9}"/>
              </a:ext>
            </a:extLst>
          </p:cNvPr>
          <p:cNvSpPr/>
          <p:nvPr/>
        </p:nvSpPr>
        <p:spPr>
          <a:xfrm>
            <a:off x="1047136" y="2702400"/>
            <a:ext cx="2038754" cy="208533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p:spPr>
      </p:sp>
    </p:spTree>
    <p:extLst>
      <p:ext uri="{BB962C8B-B14F-4D97-AF65-F5344CB8AC3E}">
        <p14:creationId xmlns:p14="http://schemas.microsoft.com/office/powerpoint/2010/main" val="1001297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0" y="749167"/>
            <a:ext cx="8439148" cy="915256"/>
          </a:xfrm>
          <a:solidFill>
            <a:schemeClr val="bg2"/>
          </a:solidFill>
        </p:spPr>
        <p:txBody>
          <a:bodyPr/>
          <a:lstStyle/>
          <a:p>
            <a:pPr marL="76200" indent="0" algn="ctr">
              <a:buNone/>
            </a:pPr>
            <a:r>
              <a:rPr lang="en-US" sz="3200" b="1" dirty="0">
                <a:solidFill>
                  <a:schemeClr val="bg1"/>
                </a:solidFill>
              </a:rPr>
              <a:t>Communication Tools Working Group</a:t>
            </a:r>
          </a:p>
        </p:txBody>
      </p:sp>
      <p:sp>
        <p:nvSpPr>
          <p:cNvPr id="7" name="Shape 734">
            <a:extLst>
              <a:ext uri="{FF2B5EF4-FFF2-40B4-BE49-F238E27FC236}">
                <a16:creationId xmlns:a16="http://schemas.microsoft.com/office/drawing/2014/main" id="{63074A96-D416-9C43-87E5-EA54005D24F2}"/>
              </a:ext>
            </a:extLst>
          </p:cNvPr>
          <p:cNvSpPr/>
          <p:nvPr/>
        </p:nvSpPr>
        <p:spPr>
          <a:xfrm>
            <a:off x="3690256" y="2436929"/>
            <a:ext cx="7813486" cy="2250551"/>
          </a:xfrm>
          <a:prstGeom prst="rect">
            <a:avLst/>
          </a:prstGeom>
          <a:noFill/>
          <a:ln>
            <a:noFill/>
          </a:ln>
        </p:spPr>
        <p:txBody>
          <a:bodyPr spcFirstLastPara="1" wrap="square" lIns="91425" tIns="45700" rIns="91425" bIns="45700" anchor="t" anchorCtr="0">
            <a:noAutofit/>
          </a:bodyPr>
          <a:lstStyle/>
          <a:p>
            <a:pPr marL="457200" indent="-457200">
              <a:buFont typeface="Arial" panose="020B0604020202020204" pitchFamily="34" charset="0"/>
              <a:buChar char="•"/>
            </a:pPr>
            <a:r>
              <a:rPr lang="en-US" sz="2800" kern="0" dirty="0">
                <a:latin typeface="Calibri"/>
                <a:ea typeface="Calibri"/>
                <a:cs typeface="Calibri"/>
                <a:sym typeface="Calibri"/>
              </a:rPr>
              <a:t>Led </a:t>
            </a:r>
            <a:r>
              <a:rPr lang="en-US" sz="2800" kern="0" dirty="0">
                <a:latin typeface="Calibri" panose="020F0502020204030204" pitchFamily="34" charset="0"/>
                <a:ea typeface="Calibri"/>
                <a:cs typeface="Calibri" panose="020F0502020204030204" pitchFamily="34" charset="0"/>
                <a:sym typeface="Calibri"/>
              </a:rPr>
              <a:t>by Carrie Hintz, </a:t>
            </a:r>
            <a:r>
              <a:rPr lang="en-US" sz="2800" dirty="0">
                <a:solidFill>
                  <a:schemeClr val="tx1">
                    <a:lumMod val="85000"/>
                    <a:lumOff val="15000"/>
                  </a:schemeClr>
                </a:solidFill>
                <a:latin typeface="Calibri" panose="020F0502020204030204" pitchFamily="34" charset="0"/>
                <a:cs typeface="Calibri" panose="020F0502020204030204" pitchFamily="34" charset="0"/>
              </a:rPr>
              <a:t>Head of Collection Services, Rose Library, Emory University</a:t>
            </a:r>
          </a:p>
          <a:p>
            <a:pPr marL="457200" indent="-457200">
              <a:buFont typeface="Arial" panose="020B0604020202020204" pitchFamily="34" charset="0"/>
              <a:buChar char="•"/>
            </a:pPr>
            <a:endParaRPr lang="en-US" sz="2800" dirty="0">
              <a:solidFill>
                <a:schemeClr val="tx1">
                  <a:lumMod val="85000"/>
                  <a:lumOff val="1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chemeClr val="tx1">
                    <a:lumMod val="85000"/>
                    <a:lumOff val="15000"/>
                  </a:schemeClr>
                </a:solidFill>
                <a:latin typeface="Calibri" panose="020F0502020204030204" pitchFamily="34" charset="0"/>
                <a:cs typeface="Calibri" panose="020F0502020204030204" pitchFamily="34" charset="0"/>
              </a:rPr>
              <a:t>Work is ongoing</a:t>
            </a:r>
          </a:p>
          <a:p>
            <a:pPr algn="ctr">
              <a:buClr>
                <a:srgbClr val="000000"/>
              </a:buClr>
              <a:defRPr/>
            </a:pPr>
            <a:endParaRPr lang="en-US" sz="2800" kern="0" dirty="0">
              <a:latin typeface="Calibri"/>
              <a:ea typeface="Calibri"/>
              <a:cs typeface="Calibri"/>
              <a:sym typeface="Calibri"/>
            </a:endParaRPr>
          </a:p>
        </p:txBody>
      </p:sp>
      <p:sp>
        <p:nvSpPr>
          <p:cNvPr id="6" name="Rectangle 5" descr="Chat">
            <a:extLst>
              <a:ext uri="{FF2B5EF4-FFF2-40B4-BE49-F238E27FC236}">
                <a16:creationId xmlns:a16="http://schemas.microsoft.com/office/drawing/2014/main" id="{FBF6FB59-FEA0-6040-9C1E-FF435C0D0938}"/>
              </a:ext>
            </a:extLst>
          </p:cNvPr>
          <p:cNvSpPr/>
          <p:nvPr/>
        </p:nvSpPr>
        <p:spPr>
          <a:xfrm>
            <a:off x="796413" y="2488548"/>
            <a:ext cx="2713703" cy="254065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3379271"/>
              <a:satOff val="-8710"/>
              <a:lumOff val="-5883"/>
              <a:alphaOff val="0"/>
            </a:schemeClr>
          </a:effectRef>
          <a:fontRef idx="minor">
            <a:schemeClr val="lt1"/>
          </a:fontRef>
        </p:style>
      </p:sp>
    </p:spTree>
    <p:extLst>
      <p:ext uri="{BB962C8B-B14F-4D97-AF65-F5344CB8AC3E}">
        <p14:creationId xmlns:p14="http://schemas.microsoft.com/office/powerpoint/2010/main" val="843693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9E1ACC7-6409-B546-8C0D-A42DDF7383B0}"/>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3146C78E-5393-2940-9DF5-15A31C857DEA}"/>
              </a:ext>
            </a:extLst>
          </p:cNvPr>
          <p:cNvSpPr>
            <a:spLocks noGrp="1"/>
          </p:cNvSpPr>
          <p:nvPr>
            <p:ph type="body" sz="quarter" idx="14"/>
          </p:nvPr>
        </p:nvSpPr>
        <p:spPr/>
        <p:txBody>
          <a:bodyPr/>
          <a:lstStyle/>
          <a:p>
            <a:endParaRPr lang="en-US"/>
          </a:p>
        </p:txBody>
      </p:sp>
      <p:sp>
        <p:nvSpPr>
          <p:cNvPr id="3" name="Content Placeholder 2">
            <a:extLst>
              <a:ext uri="{FF2B5EF4-FFF2-40B4-BE49-F238E27FC236}">
                <a16:creationId xmlns:a16="http://schemas.microsoft.com/office/drawing/2014/main" id="{DA227F7E-A9CB-E845-8CF7-16EB48738FF8}"/>
              </a:ext>
            </a:extLst>
          </p:cNvPr>
          <p:cNvSpPr>
            <a:spLocks noGrp="1"/>
          </p:cNvSpPr>
          <p:nvPr>
            <p:ph type="body" sz="quarter" idx="11"/>
          </p:nvPr>
        </p:nvSpPr>
        <p:spPr>
          <a:xfrm>
            <a:off x="0" y="280219"/>
            <a:ext cx="10003474" cy="6297561"/>
          </a:xfrm>
          <a:prstGeom prst="rect">
            <a:avLst/>
          </a:prstGeom>
        </p:spPr>
        <p:txBody>
          <a:bodyPr>
            <a:noAutofit/>
          </a:bodyPr>
          <a:lstStyle/>
          <a:p>
            <a:pPr marL="0" indent="0">
              <a:lnSpc>
                <a:spcPct val="150000"/>
              </a:lnSpc>
              <a:buNone/>
            </a:pPr>
            <a:r>
              <a:rPr lang="en-US" sz="2300" b="0" dirty="0">
                <a:solidFill>
                  <a:schemeClr val="tx1"/>
                </a:solidFill>
              </a:rPr>
              <a:t>The Communication Tools subgroup will create </a:t>
            </a:r>
            <a:r>
              <a:rPr lang="en-US" sz="2300" dirty="0">
                <a:solidFill>
                  <a:schemeClr val="accent3"/>
                </a:solidFill>
              </a:rPr>
              <a:t>a suite of tools</a:t>
            </a:r>
            <a:r>
              <a:rPr lang="en-US" sz="2300" b="0" dirty="0">
                <a:solidFill>
                  <a:schemeClr val="tx1"/>
                </a:solidFill>
              </a:rPr>
              <a:t> to assist selectors and other special collections professionals responsible for collection development to </a:t>
            </a:r>
            <a:r>
              <a:rPr lang="en-US" sz="2300" dirty="0">
                <a:solidFill>
                  <a:schemeClr val="accent3"/>
                </a:solidFill>
              </a:rPr>
              <a:t>collect and share information regarding potential acquisitions</a:t>
            </a:r>
            <a:r>
              <a:rPr lang="en-US" sz="2300" b="0" dirty="0">
                <a:solidFill>
                  <a:schemeClr val="tx1"/>
                </a:solidFill>
              </a:rPr>
              <a:t> with stakeholders. These tools will help repositories develop policies and best practices to </a:t>
            </a:r>
            <a:r>
              <a:rPr lang="en-US" sz="2300" dirty="0">
                <a:solidFill>
                  <a:schemeClr val="accent3"/>
                </a:solidFill>
              </a:rPr>
              <a:t>support sound collection development</a:t>
            </a:r>
            <a:r>
              <a:rPr lang="en-US" sz="2300" b="0" dirty="0">
                <a:solidFill>
                  <a:schemeClr val="tx1"/>
                </a:solidFill>
              </a:rPr>
              <a:t>, and will support selectors’ efforts to gather and share information about potential acquisitions, </a:t>
            </a:r>
            <a:r>
              <a:rPr lang="en-US" sz="2300" dirty="0">
                <a:solidFill>
                  <a:schemeClr val="accent3"/>
                </a:solidFill>
              </a:rPr>
              <a:t>assess and communicate the impact</a:t>
            </a:r>
            <a:r>
              <a:rPr lang="en-US" sz="2300" b="0" dirty="0">
                <a:solidFill>
                  <a:schemeClr val="tx1"/>
                </a:solidFill>
              </a:rPr>
              <a:t> an acquisition will have on repository staff and operations, to </a:t>
            </a:r>
            <a:r>
              <a:rPr lang="en-US" sz="2300" dirty="0">
                <a:solidFill>
                  <a:schemeClr val="accent3"/>
                </a:solidFill>
              </a:rPr>
              <a:t>communicate with donors and administrators</a:t>
            </a:r>
            <a:r>
              <a:rPr lang="en-US" sz="2300" b="0" dirty="0">
                <a:solidFill>
                  <a:schemeClr val="tx1"/>
                </a:solidFill>
              </a:rPr>
              <a:t> about the resources required to effectively steward a collection, and to articulate and </a:t>
            </a:r>
            <a:r>
              <a:rPr lang="en-US" sz="2300" dirty="0">
                <a:solidFill>
                  <a:schemeClr val="accent3"/>
                </a:solidFill>
              </a:rPr>
              <a:t>promote the value that library workers’ labor and expertise</a:t>
            </a:r>
            <a:r>
              <a:rPr lang="en-US" sz="2300" b="0" dirty="0">
                <a:solidFill>
                  <a:schemeClr val="accent3"/>
                </a:solidFill>
              </a:rPr>
              <a:t> </a:t>
            </a:r>
            <a:r>
              <a:rPr lang="en-US" sz="2300" b="0" dirty="0">
                <a:solidFill>
                  <a:schemeClr val="tx1"/>
                </a:solidFill>
              </a:rPr>
              <a:t>bring to bear on collections and collecting decisions.</a:t>
            </a:r>
          </a:p>
        </p:txBody>
      </p:sp>
    </p:spTree>
    <p:extLst>
      <p:ext uri="{BB962C8B-B14F-4D97-AF65-F5344CB8AC3E}">
        <p14:creationId xmlns:p14="http://schemas.microsoft.com/office/powerpoint/2010/main" val="110881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BE75C-3E17-094E-8B06-726473A3A5AB}"/>
              </a:ext>
            </a:extLst>
          </p:cNvPr>
          <p:cNvSpPr>
            <a:spLocks noGrp="1"/>
          </p:cNvSpPr>
          <p:nvPr>
            <p:ph type="title" idx="4294967295"/>
          </p:nvPr>
        </p:nvSpPr>
        <p:spPr>
          <a:xfrm>
            <a:off x="838200" y="963877"/>
            <a:ext cx="3494362" cy="4930246"/>
          </a:xfrm>
        </p:spPr>
        <p:txBody>
          <a:bodyPr vert="horz" lIns="91440" tIns="45720" rIns="91440" bIns="45720" rtlCol="0" anchor="ctr">
            <a:normAutofit/>
          </a:bodyPr>
          <a:lstStyle/>
          <a:p>
            <a:pPr algn="r"/>
            <a:r>
              <a:rPr lang="en-US" b="1" kern="1200" dirty="0">
                <a:solidFill>
                  <a:schemeClr val="accent1"/>
                </a:solidFill>
                <a:latin typeface="+mj-lt"/>
                <a:ea typeface="+mj-ea"/>
                <a:cs typeface="+mj-cs"/>
              </a:rPr>
              <a:t>Goals and Outcomes </a:t>
            </a:r>
          </a:p>
        </p:txBody>
      </p:sp>
      <p:cxnSp>
        <p:nvCxnSpPr>
          <p:cNvPr id="6"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9E2607-6D96-C748-9B53-0F9D7AD58D34}"/>
              </a:ext>
            </a:extLst>
          </p:cNvPr>
          <p:cNvSpPr>
            <a:spLocks noGrp="1"/>
          </p:cNvSpPr>
          <p:nvPr>
            <p:ph idx="4294967295"/>
          </p:nvPr>
        </p:nvSpPr>
        <p:spPr>
          <a:xfrm>
            <a:off x="4976031" y="963877"/>
            <a:ext cx="6377769" cy="4930246"/>
          </a:xfrm>
        </p:spPr>
        <p:txBody>
          <a:bodyPr vert="horz" lIns="91440" tIns="45720" rIns="91440" bIns="45720" rtlCol="0" anchor="ctr">
            <a:normAutofit/>
          </a:bodyPr>
          <a:lstStyle/>
          <a:p>
            <a:pPr marL="0"/>
            <a:endParaRPr lang="en-US" sz="2400" dirty="0"/>
          </a:p>
          <a:p>
            <a:pPr marL="0" indent="0">
              <a:buNone/>
            </a:pPr>
            <a:r>
              <a:rPr lang="en-US" dirty="0"/>
              <a:t>Suite of tools to assist selectors, resource allocators, and technical services managers </a:t>
            </a:r>
            <a:r>
              <a:rPr lang="en-US" b="1" i="1" dirty="0"/>
              <a:t>collaborate</a:t>
            </a:r>
            <a:r>
              <a:rPr lang="en-US" dirty="0"/>
              <a:t> to select, resource, appraise, and steward new acquisitions</a:t>
            </a:r>
          </a:p>
        </p:txBody>
      </p:sp>
    </p:spTree>
    <p:extLst>
      <p:ext uri="{BB962C8B-B14F-4D97-AF65-F5344CB8AC3E}">
        <p14:creationId xmlns:p14="http://schemas.microsoft.com/office/powerpoint/2010/main" val="229060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4CC3C5-7F24-234A-8A8D-029ECD0BD974}"/>
              </a:ext>
            </a:extLst>
          </p:cNvPr>
          <p:cNvSpPr>
            <a:spLocks noGrp="1"/>
          </p:cNvSpPr>
          <p:nvPr>
            <p:ph type="title" idx="4294967295"/>
          </p:nvPr>
        </p:nvSpPr>
        <p:spPr>
          <a:xfrm>
            <a:off x="838200" y="963877"/>
            <a:ext cx="3494362" cy="4930246"/>
          </a:xfrm>
        </p:spPr>
        <p:txBody>
          <a:bodyPr vert="horz" lIns="91440" tIns="45720" rIns="91440" bIns="45720" rtlCol="0" anchor="ctr">
            <a:normAutofit/>
          </a:bodyPr>
          <a:lstStyle/>
          <a:p>
            <a:pPr algn="r"/>
            <a:r>
              <a:rPr lang="en-US" b="1" kern="1200" dirty="0">
                <a:solidFill>
                  <a:schemeClr val="accent1"/>
                </a:solidFill>
                <a:latin typeface="+mj-lt"/>
                <a:ea typeface="+mj-ea"/>
                <a:cs typeface="+mj-cs"/>
              </a:rPr>
              <a:t>Workflow Analysis</a:t>
            </a:r>
          </a:p>
        </p:txBody>
      </p:sp>
      <p:cxnSp>
        <p:nvCxnSpPr>
          <p:cNvPr id="7"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134F1DC-205B-2B45-A775-05AA041887F5}"/>
              </a:ext>
            </a:extLst>
          </p:cNvPr>
          <p:cNvSpPr>
            <a:spLocks noGrp="1"/>
          </p:cNvSpPr>
          <p:nvPr>
            <p:ph idx="4294967295"/>
          </p:nvPr>
        </p:nvSpPr>
        <p:spPr>
          <a:xfrm>
            <a:off x="4976031" y="963877"/>
            <a:ext cx="6377769" cy="4930246"/>
          </a:xfrm>
        </p:spPr>
        <p:txBody>
          <a:bodyPr vert="horz" lIns="91440" tIns="45720" rIns="91440" bIns="45720" rtlCol="0" anchor="ctr">
            <a:normAutofit/>
          </a:bodyPr>
          <a:lstStyle/>
          <a:p>
            <a:r>
              <a:rPr lang="en-US" dirty="0"/>
              <a:t>Pre-Custodial</a:t>
            </a:r>
          </a:p>
          <a:p>
            <a:r>
              <a:rPr lang="en-US" dirty="0"/>
              <a:t>Acquisition and Transfer</a:t>
            </a:r>
          </a:p>
          <a:p>
            <a:r>
              <a:rPr lang="en-US" dirty="0"/>
              <a:t>Ongoing Stewardship </a:t>
            </a:r>
          </a:p>
        </p:txBody>
      </p:sp>
    </p:spTree>
    <p:extLst>
      <p:ext uri="{BB962C8B-B14F-4D97-AF65-F5344CB8AC3E}">
        <p14:creationId xmlns:p14="http://schemas.microsoft.com/office/powerpoint/2010/main" val="101189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11F117D-D769-5547-A17D-15E54F4D9937}"/>
              </a:ext>
            </a:extLst>
          </p:cNvPr>
          <p:cNvSpPr>
            <a:spLocks noGrp="1"/>
          </p:cNvSpPr>
          <p:nvPr>
            <p:ph type="title" idx="4294967295"/>
          </p:nvPr>
        </p:nvSpPr>
        <p:spPr>
          <a:xfrm>
            <a:off x="838200" y="963877"/>
            <a:ext cx="3494362" cy="4930246"/>
          </a:xfrm>
        </p:spPr>
        <p:txBody>
          <a:bodyPr vert="horz" lIns="91440" tIns="45720" rIns="91440" bIns="45720" rtlCol="0" anchor="ctr">
            <a:normAutofit/>
          </a:bodyPr>
          <a:lstStyle/>
          <a:p>
            <a:pPr algn="r"/>
            <a:r>
              <a:rPr lang="en-US" b="1" kern="1200">
                <a:solidFill>
                  <a:schemeClr val="accent1"/>
                </a:solidFill>
                <a:latin typeface="+mj-lt"/>
                <a:ea typeface="+mj-ea"/>
                <a:cs typeface="+mj-cs"/>
              </a:rPr>
              <a:t>Categorized</a:t>
            </a:r>
          </a:p>
        </p:txBody>
      </p:sp>
      <p:cxnSp>
        <p:nvCxnSpPr>
          <p:cNvPr id="11"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CA5085AB-2692-A74B-A040-4DA352F51540}"/>
              </a:ext>
            </a:extLst>
          </p:cNvPr>
          <p:cNvSpPr>
            <a:spLocks noGrp="1"/>
          </p:cNvSpPr>
          <p:nvPr>
            <p:ph idx="4294967295"/>
          </p:nvPr>
        </p:nvSpPr>
        <p:spPr>
          <a:xfrm>
            <a:off x="4976031" y="963877"/>
            <a:ext cx="6377769" cy="4930246"/>
          </a:xfrm>
        </p:spPr>
        <p:txBody>
          <a:bodyPr vert="horz" lIns="91440" tIns="45720" rIns="91440" bIns="45720" rtlCol="0" anchor="ctr">
            <a:normAutofit/>
          </a:bodyPr>
          <a:lstStyle/>
          <a:p>
            <a:r>
              <a:rPr lang="en-US" dirty="0"/>
              <a:t>Policy and Local Practice</a:t>
            </a:r>
          </a:p>
          <a:p>
            <a:r>
              <a:rPr lang="en-US" dirty="0"/>
              <a:t>Collection Assessment Tools</a:t>
            </a:r>
          </a:p>
          <a:p>
            <a:r>
              <a:rPr lang="en-US" dirty="0"/>
              <a:t>Internal Communication and Advocacy</a:t>
            </a:r>
          </a:p>
          <a:p>
            <a:r>
              <a:rPr lang="en-US" dirty="0"/>
              <a:t>Donor and External Communication</a:t>
            </a:r>
          </a:p>
        </p:txBody>
      </p:sp>
    </p:spTree>
    <p:extLst>
      <p:ext uri="{BB962C8B-B14F-4D97-AF65-F5344CB8AC3E}">
        <p14:creationId xmlns:p14="http://schemas.microsoft.com/office/powerpoint/2010/main" val="377342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77F008-FD51-484D-B8C5-76B173C5A08E}"/>
              </a:ext>
            </a:extLst>
          </p:cNvPr>
          <p:cNvSpPr>
            <a:spLocks noGrp="1"/>
          </p:cNvSpPr>
          <p:nvPr>
            <p:ph type="title" idx="4294967295"/>
          </p:nvPr>
        </p:nvSpPr>
        <p:spPr>
          <a:xfrm>
            <a:off x="838200" y="963877"/>
            <a:ext cx="3494362" cy="4930246"/>
          </a:xfrm>
        </p:spPr>
        <p:txBody>
          <a:bodyPr vert="horz" lIns="91440" tIns="45720" rIns="91440" bIns="45720" rtlCol="0" anchor="ctr">
            <a:normAutofit/>
          </a:bodyPr>
          <a:lstStyle/>
          <a:p>
            <a:pPr algn="r"/>
            <a:r>
              <a:rPr lang="en-US" b="1" kern="1200" dirty="0">
                <a:solidFill>
                  <a:schemeClr val="accent1"/>
                </a:solidFill>
                <a:latin typeface="+mj-lt"/>
                <a:ea typeface="+mj-ea"/>
                <a:cs typeface="+mj-cs"/>
              </a:rPr>
              <a:t>Timeline</a:t>
            </a:r>
          </a:p>
        </p:txBody>
      </p:sp>
      <p:cxnSp>
        <p:nvCxnSpPr>
          <p:cNvPr id="6"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075FF6-CC60-4F43-A42C-ED2F89F8D6AB}"/>
              </a:ext>
            </a:extLst>
          </p:cNvPr>
          <p:cNvSpPr>
            <a:spLocks noGrp="1"/>
          </p:cNvSpPr>
          <p:nvPr>
            <p:ph idx="4294967295"/>
          </p:nvPr>
        </p:nvSpPr>
        <p:spPr>
          <a:xfrm>
            <a:off x="4976031" y="495946"/>
            <a:ext cx="6771681" cy="5563891"/>
          </a:xfrm>
        </p:spPr>
        <p:txBody>
          <a:bodyPr vert="horz" lIns="91440" tIns="45720" rIns="91440" bIns="45720" rtlCol="0" anchor="ctr">
            <a:normAutofit fontScale="92500"/>
          </a:bodyPr>
          <a:lstStyle/>
          <a:p>
            <a:pPr fontAlgn="base"/>
            <a:r>
              <a:rPr lang="en-US" b="1" dirty="0"/>
              <a:t>Winter 2019: </a:t>
            </a:r>
            <a:r>
              <a:rPr lang="en-US" dirty="0"/>
              <a:t>Draft sample workflows &amp; identify where a communication tool could facilitate effective transfer of knowledge</a:t>
            </a:r>
          </a:p>
          <a:p>
            <a:pPr marL="0" fontAlgn="base"/>
            <a:endParaRPr lang="en-US" dirty="0"/>
          </a:p>
          <a:p>
            <a:pPr fontAlgn="base"/>
            <a:r>
              <a:rPr lang="en-US" b="1" dirty="0"/>
              <a:t>Spring 2019: </a:t>
            </a:r>
            <a:r>
              <a:rPr lang="en-US" dirty="0"/>
              <a:t>Identify the tools to create and call for community samples</a:t>
            </a:r>
          </a:p>
          <a:p>
            <a:pPr marL="0" fontAlgn="base"/>
            <a:endParaRPr lang="en-US" b="1" dirty="0"/>
          </a:p>
          <a:p>
            <a:pPr fontAlgn="base"/>
            <a:r>
              <a:rPr lang="en-US" b="1" dirty="0"/>
              <a:t>Summer 2019:</a:t>
            </a:r>
            <a:r>
              <a:rPr lang="en-US" dirty="0"/>
              <a:t> Create, modify, or identify and aggregate tools; refine and test tool suite</a:t>
            </a:r>
          </a:p>
          <a:p>
            <a:pPr marL="0" fontAlgn="base"/>
            <a:endParaRPr lang="en-US" dirty="0"/>
          </a:p>
          <a:p>
            <a:pPr fontAlgn="base"/>
            <a:r>
              <a:rPr lang="en-US" b="1" dirty="0"/>
              <a:t>Fall 2019:</a:t>
            </a:r>
            <a:r>
              <a:rPr lang="en-US" dirty="0"/>
              <a:t> Present tool suite to broader CBOI group, request feedback, refine as needed.</a:t>
            </a:r>
          </a:p>
        </p:txBody>
      </p:sp>
    </p:spTree>
    <p:extLst>
      <p:ext uri="{BB962C8B-B14F-4D97-AF65-F5344CB8AC3E}">
        <p14:creationId xmlns:p14="http://schemas.microsoft.com/office/powerpoint/2010/main" val="11848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1" y="749167"/>
            <a:ext cx="9350477" cy="915256"/>
          </a:xfrm>
          <a:solidFill>
            <a:schemeClr val="bg2"/>
          </a:solidFill>
        </p:spPr>
        <p:txBody>
          <a:bodyPr/>
          <a:lstStyle/>
          <a:p>
            <a:pPr marL="76200" indent="0" algn="ctr">
              <a:buNone/>
            </a:pPr>
            <a:r>
              <a:rPr lang="en-US" sz="3200" b="1" dirty="0">
                <a:solidFill>
                  <a:schemeClr val="bg1"/>
                </a:solidFill>
              </a:rPr>
              <a:t>Operational Impact Estimator Working Group</a:t>
            </a:r>
          </a:p>
        </p:txBody>
      </p:sp>
      <p:sp>
        <p:nvSpPr>
          <p:cNvPr id="7" name="Shape 734">
            <a:extLst>
              <a:ext uri="{FF2B5EF4-FFF2-40B4-BE49-F238E27FC236}">
                <a16:creationId xmlns:a16="http://schemas.microsoft.com/office/drawing/2014/main" id="{63074A96-D416-9C43-87E5-EA54005D24F2}"/>
              </a:ext>
            </a:extLst>
          </p:cNvPr>
          <p:cNvSpPr/>
          <p:nvPr/>
        </p:nvSpPr>
        <p:spPr>
          <a:xfrm>
            <a:off x="3690256" y="2436929"/>
            <a:ext cx="7857731" cy="2250551"/>
          </a:xfrm>
          <a:prstGeom prst="rect">
            <a:avLst/>
          </a:prstGeom>
          <a:noFill/>
          <a:ln>
            <a:noFill/>
          </a:ln>
        </p:spPr>
        <p:txBody>
          <a:bodyPr spcFirstLastPara="1" wrap="square" lIns="91425" tIns="45700" rIns="91425" bIns="45700" anchor="t" anchorCtr="0">
            <a:noAutofit/>
          </a:bodyPr>
          <a:lstStyle/>
          <a:p>
            <a:pPr marL="457200" indent="-457200">
              <a:buFont typeface="Arial" panose="020B0604020202020204" pitchFamily="34" charset="0"/>
              <a:buChar char="•"/>
            </a:pPr>
            <a:r>
              <a:rPr lang="en-US" sz="2800" kern="0" dirty="0">
                <a:latin typeface="Calibri" panose="020F0502020204030204" pitchFamily="34" charset="0"/>
                <a:ea typeface="Calibri"/>
                <a:cs typeface="Calibri" panose="020F0502020204030204" pitchFamily="34" charset="0"/>
                <a:sym typeface="Calibri"/>
              </a:rPr>
              <a:t>Led by Mary Kidd, </a:t>
            </a:r>
            <a:r>
              <a:rPr lang="en-US" sz="2800" dirty="0">
                <a:latin typeface="Calibri" panose="020F0502020204030204" pitchFamily="34" charset="0"/>
                <a:cs typeface="Calibri" panose="020F0502020204030204" pitchFamily="34" charset="0"/>
              </a:rPr>
              <a:t>Operations and Systems Coordinator, New York Public Library</a:t>
            </a:r>
            <a:r>
              <a:rPr lang="en-US" sz="2800" kern="0" dirty="0">
                <a:latin typeface="Calibri" panose="020F0502020204030204" pitchFamily="34" charset="0"/>
                <a:ea typeface="Calibri"/>
                <a:cs typeface="Calibri" panose="020F0502020204030204" pitchFamily="34" charset="0"/>
                <a:sym typeface="Calibri"/>
              </a:rPr>
              <a:t> </a:t>
            </a:r>
          </a:p>
          <a:p>
            <a:pPr marL="457200" indent="-457200">
              <a:buFont typeface="Arial" panose="020B0604020202020204" pitchFamily="34" charset="0"/>
              <a:buChar char="•"/>
            </a:pPr>
            <a:endParaRPr lang="en-US" sz="2800" kern="0" dirty="0">
              <a:latin typeface="Calibri" panose="020F0502020204030204" pitchFamily="34" charset="0"/>
              <a:ea typeface="Calibri"/>
              <a:cs typeface="Calibri" panose="020F0502020204030204" pitchFamily="34" charset="0"/>
              <a:sym typeface="Calibri"/>
            </a:endParaRPr>
          </a:p>
          <a:p>
            <a:pPr marL="457200" indent="-457200">
              <a:buFont typeface="Arial" panose="020B0604020202020204" pitchFamily="34" charset="0"/>
              <a:buChar char="•"/>
            </a:pPr>
            <a:r>
              <a:rPr lang="en-US" sz="2800" kern="0" dirty="0">
                <a:latin typeface="Calibri" panose="020F0502020204030204" pitchFamily="34" charset="0"/>
                <a:ea typeface="Calibri"/>
                <a:cs typeface="Calibri" panose="020F0502020204030204" pitchFamily="34" charset="0"/>
                <a:sym typeface="Calibri"/>
              </a:rPr>
              <a:t>Work is ongoing</a:t>
            </a:r>
          </a:p>
        </p:txBody>
      </p:sp>
      <p:sp>
        <p:nvSpPr>
          <p:cNvPr id="6" name="Rectangle 5" descr="Tools">
            <a:extLst>
              <a:ext uri="{FF2B5EF4-FFF2-40B4-BE49-F238E27FC236}">
                <a16:creationId xmlns:a16="http://schemas.microsoft.com/office/drawing/2014/main" id="{5B0CE780-74E6-2746-8D69-B0F4B1585EE0}"/>
              </a:ext>
            </a:extLst>
          </p:cNvPr>
          <p:cNvSpPr/>
          <p:nvPr/>
        </p:nvSpPr>
        <p:spPr>
          <a:xfrm>
            <a:off x="870155" y="2518675"/>
            <a:ext cx="2610464" cy="2439103"/>
          </a:xfrm>
          <a:prstGeom prst="rect">
            <a:avLst/>
          </a:prstGeom>
          <a: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000" b="-7000"/>
            </a:stretch>
          </a:blipFill>
          <a:ln>
            <a:noFill/>
          </a:ln>
        </p:spPr>
        <p:style>
          <a:lnRef idx="2">
            <a:scrgbClr r="0" g="0" b="0"/>
          </a:lnRef>
          <a:fillRef idx="1">
            <a:scrgbClr r="0" g="0" b="0"/>
          </a:fillRef>
          <a:effectRef idx="0">
            <a:schemeClr val="accent5">
              <a:hueOff val="-6758543"/>
              <a:satOff val="-17419"/>
              <a:lumOff val="-11765"/>
              <a:alphaOff val="0"/>
            </a:schemeClr>
          </a:effectRef>
          <a:fontRef idx="minor">
            <a:schemeClr val="lt1"/>
          </a:fontRef>
        </p:style>
      </p:sp>
    </p:spTree>
    <p:extLst>
      <p:ext uri="{BB962C8B-B14F-4D97-AF65-F5344CB8AC3E}">
        <p14:creationId xmlns:p14="http://schemas.microsoft.com/office/powerpoint/2010/main" val="237952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4" name="Text Placeholder 3">
            <a:extLst>
              <a:ext uri="{FF2B5EF4-FFF2-40B4-BE49-F238E27FC236}">
                <a16:creationId xmlns:a16="http://schemas.microsoft.com/office/drawing/2014/main" id="{D4A9F23A-1273-054A-BB62-599E314CE52E}"/>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CF44E480-163E-4943-9679-7263D851C516}"/>
              </a:ext>
            </a:extLst>
          </p:cNvPr>
          <p:cNvSpPr>
            <a:spLocks noGrp="1"/>
          </p:cNvSpPr>
          <p:nvPr>
            <p:ph type="body" idx="3"/>
          </p:nvPr>
        </p:nvSpPr>
        <p:spPr/>
        <p:txBody>
          <a:bodyPr/>
          <a:lstStyle/>
          <a:p>
            <a:endParaRPr lang="en-US"/>
          </a:p>
        </p:txBody>
      </p:sp>
      <p:sp>
        <p:nvSpPr>
          <p:cNvPr id="77" name="Google Shape;77;p15"/>
          <p:cNvSpPr txBox="1"/>
          <p:nvPr/>
        </p:nvSpPr>
        <p:spPr>
          <a:xfrm>
            <a:off x="418454" y="471930"/>
            <a:ext cx="9469465" cy="5914137"/>
          </a:xfrm>
          <a:prstGeom prst="rect">
            <a:avLst/>
          </a:prstGeom>
          <a:noFill/>
          <a:ln>
            <a:noFill/>
          </a:ln>
        </p:spPr>
        <p:txBody>
          <a:bodyPr spcFirstLastPara="1" wrap="square" lIns="121900" tIns="121900" rIns="121900" bIns="121900" anchor="t" anchorCtr="0">
            <a:noAutofit/>
          </a:bodyPr>
          <a:lstStyle/>
          <a:p>
            <a:pPr defTabSz="1219170">
              <a:lnSpc>
                <a:spcPct val="150000"/>
              </a:lnSpc>
              <a:buClr>
                <a:srgbClr val="000000"/>
              </a:buClr>
            </a:pPr>
            <a:r>
              <a:rPr lang="en" sz="2400" kern="0" dirty="0">
                <a:solidFill>
                  <a:srgbClr val="000000"/>
                </a:solidFill>
                <a:latin typeface="Arial"/>
                <a:cs typeface="Arial"/>
                <a:sym typeface="Arial"/>
              </a:rPr>
              <a:t>The Operational Impact Estimator, or OIE, will provide a total </a:t>
            </a:r>
            <a:r>
              <a:rPr lang="en" sz="2400" b="1" kern="0" dirty="0">
                <a:solidFill>
                  <a:schemeClr val="accent3"/>
                </a:solidFill>
                <a:latin typeface="Arial"/>
                <a:cs typeface="Arial"/>
                <a:sym typeface="Arial"/>
              </a:rPr>
              <a:t>estimated dollar value for a single acquisition</a:t>
            </a:r>
            <a:r>
              <a:rPr lang="en" sz="2400" kern="0" dirty="0">
                <a:solidFill>
                  <a:srgbClr val="000000"/>
                </a:solidFill>
                <a:latin typeface="Arial"/>
                <a:cs typeface="Arial"/>
                <a:sym typeface="Arial"/>
              </a:rPr>
              <a:t>. The total estimate will encompass, mainly, the </a:t>
            </a:r>
            <a:r>
              <a:rPr lang="en" sz="2400" b="1" kern="0" dirty="0">
                <a:solidFill>
                  <a:schemeClr val="accent3"/>
                </a:solidFill>
                <a:latin typeface="Arial"/>
                <a:cs typeface="Arial"/>
                <a:sym typeface="Arial"/>
              </a:rPr>
              <a:t>cost of labor, supplies and transport</a:t>
            </a:r>
            <a:r>
              <a:rPr lang="en" sz="2400" kern="0" dirty="0">
                <a:solidFill>
                  <a:srgbClr val="000000"/>
                </a:solidFill>
                <a:latin typeface="Arial"/>
                <a:cs typeface="Arial"/>
                <a:sym typeface="Arial"/>
              </a:rPr>
              <a:t>.</a:t>
            </a:r>
            <a:endParaRPr sz="2400" kern="0" dirty="0">
              <a:solidFill>
                <a:srgbClr val="000000"/>
              </a:solidFill>
              <a:latin typeface="Arial"/>
              <a:cs typeface="Arial"/>
              <a:sym typeface="Arial"/>
            </a:endParaRPr>
          </a:p>
          <a:p>
            <a:pPr defTabSz="1219170">
              <a:lnSpc>
                <a:spcPct val="115000"/>
              </a:lnSpc>
              <a:buClr>
                <a:srgbClr val="000000"/>
              </a:buClr>
            </a:pPr>
            <a:endParaRPr sz="2400" kern="0" dirty="0">
              <a:solidFill>
                <a:srgbClr val="000000"/>
              </a:solidFill>
              <a:latin typeface="Arial"/>
              <a:cs typeface="Arial"/>
              <a:sym typeface="Arial"/>
            </a:endParaRPr>
          </a:p>
          <a:p>
            <a:pPr defTabSz="1219170">
              <a:lnSpc>
                <a:spcPct val="150000"/>
              </a:lnSpc>
              <a:buClr>
                <a:srgbClr val="000000"/>
              </a:buClr>
            </a:pPr>
            <a:r>
              <a:rPr lang="en" sz="2400" kern="0" dirty="0">
                <a:solidFill>
                  <a:srgbClr val="000000"/>
                </a:solidFill>
                <a:latin typeface="Arial"/>
                <a:cs typeface="Arial"/>
                <a:sym typeface="Arial"/>
              </a:rPr>
              <a:t>The tool will take on the form of </a:t>
            </a:r>
            <a:r>
              <a:rPr lang="en" sz="2400" b="1" kern="0" dirty="0">
                <a:solidFill>
                  <a:schemeClr val="accent3"/>
                </a:solidFill>
                <a:latin typeface="Arial"/>
                <a:cs typeface="Arial"/>
                <a:sym typeface="Arial"/>
              </a:rPr>
              <a:t>a spreadsheet template</a:t>
            </a:r>
            <a:r>
              <a:rPr lang="en" sz="2400" kern="0" dirty="0">
                <a:solidFill>
                  <a:srgbClr val="000000"/>
                </a:solidFill>
                <a:latin typeface="Arial"/>
                <a:cs typeface="Arial"/>
                <a:sym typeface="Arial"/>
              </a:rPr>
              <a:t>. The user will input certain variables that will influence one or many calculations. </a:t>
            </a:r>
          </a:p>
          <a:p>
            <a:pPr defTabSz="1219170">
              <a:lnSpc>
                <a:spcPct val="115000"/>
              </a:lnSpc>
              <a:buClr>
                <a:srgbClr val="000000"/>
              </a:buClr>
            </a:pPr>
            <a:endParaRPr lang="en" sz="2400" kern="0" dirty="0">
              <a:solidFill>
                <a:srgbClr val="000000"/>
              </a:solidFill>
              <a:latin typeface="Arial"/>
              <a:cs typeface="Arial"/>
              <a:sym typeface="Arial"/>
            </a:endParaRPr>
          </a:p>
          <a:p>
            <a:pPr defTabSz="1219170">
              <a:lnSpc>
                <a:spcPct val="150000"/>
              </a:lnSpc>
              <a:buClr>
                <a:srgbClr val="000000"/>
              </a:buClr>
            </a:pPr>
            <a:r>
              <a:rPr lang="en" sz="2400" kern="0" dirty="0">
                <a:solidFill>
                  <a:srgbClr val="000000"/>
                </a:solidFill>
                <a:latin typeface="Arial"/>
                <a:cs typeface="Arial"/>
                <a:sym typeface="Arial"/>
              </a:rPr>
              <a:t>The tool will be tested by the smaller subgroup using example collections; from there, it will be presented to the greater CBOI working group and refined, and then </a:t>
            </a:r>
            <a:r>
              <a:rPr lang="en" sz="2400" b="1" kern="0" dirty="0">
                <a:solidFill>
                  <a:schemeClr val="accent3"/>
                </a:solidFill>
                <a:latin typeface="Arial"/>
                <a:cs typeface="Arial"/>
                <a:sym typeface="Arial"/>
              </a:rPr>
              <a:t>shared widely</a:t>
            </a:r>
            <a:r>
              <a:rPr lang="en" sz="2400" kern="0" dirty="0">
                <a:solidFill>
                  <a:srgbClr val="000000"/>
                </a:solidFill>
                <a:latin typeface="Arial"/>
                <a:cs typeface="Arial"/>
                <a:sym typeface="Arial"/>
              </a:rPr>
              <a:t>.</a:t>
            </a:r>
            <a:endParaRPr sz="2400" kern="0" dirty="0">
              <a:solidFill>
                <a:srgbClr val="000000"/>
              </a:solidFill>
              <a:latin typeface="Arial"/>
              <a:cs typeface="Arial"/>
              <a:sym typeface="Arial"/>
            </a:endParaRPr>
          </a:p>
          <a:p>
            <a:pPr defTabSz="1219170">
              <a:buClr>
                <a:srgbClr val="000000"/>
              </a:buClr>
            </a:pPr>
            <a:endParaRPr sz="2267" kern="0" dirty="0">
              <a:solidFill>
                <a:srgbClr val="000000"/>
              </a:solidFill>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3A2EC6-5BBF-6648-9A01-FA377A7E81D1}"/>
              </a:ext>
            </a:extLst>
          </p:cNvPr>
          <p:cNvSpPr txBox="1"/>
          <p:nvPr/>
        </p:nvSpPr>
        <p:spPr>
          <a:xfrm>
            <a:off x="715620" y="963877"/>
            <a:ext cx="3616942" cy="4930246"/>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Presentation Overview</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D8D2D-B1A9-6D4C-8777-6DFA14F19A30}"/>
              </a:ext>
            </a:extLst>
          </p:cNvPr>
          <p:cNvSpPr txBox="1"/>
          <p:nvPr/>
        </p:nvSpPr>
        <p:spPr>
          <a:xfrm>
            <a:off x="4849198" y="963877"/>
            <a:ext cx="7021235" cy="4930246"/>
          </a:xfrm>
          <a:prstGeom prst="rect">
            <a:avLst/>
          </a:prstGeom>
        </p:spPr>
        <p:txBody>
          <a:bodyPr vert="horz" lIns="91440" tIns="45720" rIns="91440" bIns="45720" rtlCol="0" anchor="ctr">
            <a:norm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Background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Goals &amp; Scope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Progress &amp; Next Steps</a:t>
            </a:r>
          </a:p>
        </p:txBody>
      </p:sp>
    </p:spTree>
    <p:extLst>
      <p:ext uri="{BB962C8B-B14F-4D97-AF65-F5344CB8AC3E}">
        <p14:creationId xmlns:p14="http://schemas.microsoft.com/office/powerpoint/2010/main" val="207842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rotWithShape="1">
          <a:blip r:embed="rId3">
            <a:alphaModFix/>
          </a:blip>
          <a:srcRect t="6307" b="4976"/>
          <a:stretch/>
        </p:blipFill>
        <p:spPr>
          <a:xfrm>
            <a:off x="1312191" y="308890"/>
            <a:ext cx="7330698" cy="4664989"/>
          </a:xfrm>
          <a:prstGeom prst="rect">
            <a:avLst/>
          </a:prstGeom>
          <a:noFill/>
          <a:ln>
            <a:solidFill>
              <a:schemeClr val="tx1"/>
            </a:solidFill>
          </a:ln>
        </p:spPr>
      </p:pic>
      <p:pic>
        <p:nvPicPr>
          <p:cNvPr id="4" name="Google Shape;82;p16">
            <a:extLst>
              <a:ext uri="{FF2B5EF4-FFF2-40B4-BE49-F238E27FC236}">
                <a16:creationId xmlns:a16="http://schemas.microsoft.com/office/drawing/2014/main" id="{6876B4AE-34FF-B043-81F4-FE478F87F1B7}"/>
              </a:ext>
            </a:extLst>
          </p:cNvPr>
          <p:cNvPicPr preferRelativeResize="0"/>
          <p:nvPr/>
        </p:nvPicPr>
        <p:blipFill>
          <a:blip r:embed="rId4">
            <a:alphaModFix/>
          </a:blip>
          <a:stretch>
            <a:fillRect/>
          </a:stretch>
        </p:blipFill>
        <p:spPr>
          <a:xfrm>
            <a:off x="8198603" y="516731"/>
            <a:ext cx="3070868" cy="5328592"/>
          </a:xfrm>
          <a:prstGeom prst="rect">
            <a:avLst/>
          </a:prstGeom>
          <a:noFill/>
          <a:ln>
            <a:solidFill>
              <a:schemeClr val="tx1"/>
            </a:solidFill>
          </a:ln>
        </p:spPr>
      </p:pic>
      <p:sp>
        <p:nvSpPr>
          <p:cNvPr id="6" name="Text Placeholder 2">
            <a:extLst>
              <a:ext uri="{FF2B5EF4-FFF2-40B4-BE49-F238E27FC236}">
                <a16:creationId xmlns:a16="http://schemas.microsoft.com/office/drawing/2014/main" id="{6DCB8DA5-FB48-4943-B056-8F9B50C61908}"/>
              </a:ext>
            </a:extLst>
          </p:cNvPr>
          <p:cNvSpPr txBox="1">
            <a:spLocks/>
          </p:cNvSpPr>
          <p:nvPr/>
        </p:nvSpPr>
        <p:spPr>
          <a:xfrm>
            <a:off x="273804" y="5178040"/>
            <a:ext cx="8622223" cy="915256"/>
          </a:xfrm>
          <a:prstGeom prst="rect">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Existing Literature &amp; Cost Calculation Tool Review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9" name="Google Shape;89;p17"/>
          <p:cNvPicPr preferRelativeResize="0"/>
          <p:nvPr/>
        </p:nvPicPr>
        <p:blipFill rotWithShape="1">
          <a:blip r:embed="rId3">
            <a:alphaModFix/>
          </a:blip>
          <a:srcRect t="7185" b="4098"/>
          <a:stretch/>
        </p:blipFill>
        <p:spPr>
          <a:xfrm>
            <a:off x="1687486" y="373694"/>
            <a:ext cx="9994899" cy="4987667"/>
          </a:xfrm>
          <a:prstGeom prst="rect">
            <a:avLst/>
          </a:prstGeom>
          <a:noFill/>
          <a:ln>
            <a:noFill/>
          </a:ln>
        </p:spPr>
      </p:pic>
      <p:sp>
        <p:nvSpPr>
          <p:cNvPr id="4" name="Text Placeholder 2">
            <a:extLst>
              <a:ext uri="{FF2B5EF4-FFF2-40B4-BE49-F238E27FC236}">
                <a16:creationId xmlns:a16="http://schemas.microsoft.com/office/drawing/2014/main" id="{E1CCFA38-456B-D14C-AA0D-DE8874DB8CAE}"/>
              </a:ext>
            </a:extLst>
          </p:cNvPr>
          <p:cNvSpPr txBox="1">
            <a:spLocks/>
          </p:cNvSpPr>
          <p:nvPr/>
        </p:nvSpPr>
        <p:spPr>
          <a:xfrm>
            <a:off x="216976" y="5209037"/>
            <a:ext cx="6467959" cy="915256"/>
          </a:xfrm>
          <a:prstGeom prst="rect">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Scope &amp; Functionality Review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1" name="Google Shape;101;p19"/>
          <p:cNvPicPr preferRelativeResize="0"/>
          <p:nvPr/>
        </p:nvPicPr>
        <p:blipFill rotWithShape="1">
          <a:blip r:embed="rId3">
            <a:alphaModFix/>
          </a:blip>
          <a:srcRect t="6912" b="5036"/>
          <a:stretch/>
        </p:blipFill>
        <p:spPr>
          <a:xfrm>
            <a:off x="1424015" y="258804"/>
            <a:ext cx="9994899" cy="4950233"/>
          </a:xfrm>
          <a:prstGeom prst="rect">
            <a:avLst/>
          </a:prstGeom>
          <a:noFill/>
          <a:ln>
            <a:noFill/>
          </a:ln>
        </p:spPr>
      </p:pic>
      <p:sp>
        <p:nvSpPr>
          <p:cNvPr id="3" name="Text Placeholder 2">
            <a:extLst>
              <a:ext uri="{FF2B5EF4-FFF2-40B4-BE49-F238E27FC236}">
                <a16:creationId xmlns:a16="http://schemas.microsoft.com/office/drawing/2014/main" id="{E2748419-CA18-8746-AA14-5A3D44BC478D}"/>
              </a:ext>
            </a:extLst>
          </p:cNvPr>
          <p:cNvSpPr txBox="1">
            <a:spLocks/>
          </p:cNvSpPr>
          <p:nvPr/>
        </p:nvSpPr>
        <p:spPr>
          <a:xfrm>
            <a:off x="201476" y="5209037"/>
            <a:ext cx="8524069" cy="915256"/>
          </a:xfrm>
          <a:prstGeom prst="rect">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Identify Major Workflow Functions &amp; Activities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21"/>
          <p:cNvPicPr preferRelativeResize="0"/>
          <p:nvPr/>
        </p:nvPicPr>
        <p:blipFill rotWithShape="1">
          <a:blip r:embed="rId3">
            <a:alphaModFix/>
          </a:blip>
          <a:srcRect t="7179" b="3527"/>
          <a:stretch/>
        </p:blipFill>
        <p:spPr>
          <a:xfrm>
            <a:off x="1325859" y="337217"/>
            <a:ext cx="9994899" cy="5020467"/>
          </a:xfrm>
          <a:prstGeom prst="rect">
            <a:avLst/>
          </a:prstGeom>
          <a:noFill/>
          <a:ln>
            <a:noFill/>
          </a:ln>
        </p:spPr>
      </p:pic>
      <p:sp>
        <p:nvSpPr>
          <p:cNvPr id="4" name="Text Placeholder 2">
            <a:extLst>
              <a:ext uri="{FF2B5EF4-FFF2-40B4-BE49-F238E27FC236}">
                <a16:creationId xmlns:a16="http://schemas.microsoft.com/office/drawing/2014/main" id="{3CACE3D2-D7FF-1048-BA2F-ADC7EE910706}"/>
              </a:ext>
            </a:extLst>
          </p:cNvPr>
          <p:cNvSpPr txBox="1">
            <a:spLocks/>
          </p:cNvSpPr>
          <p:nvPr/>
        </p:nvSpPr>
        <p:spPr>
          <a:xfrm>
            <a:off x="216977" y="5209037"/>
            <a:ext cx="6106332" cy="915256"/>
          </a:xfrm>
          <a:prstGeom prst="rect">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Calculation Building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21"/>
          <p:cNvPicPr preferRelativeResize="0"/>
          <p:nvPr/>
        </p:nvPicPr>
        <p:blipFill>
          <a:blip r:embed="rId3"/>
          <a:srcRect/>
          <a:stretch/>
        </p:blipFill>
        <p:spPr>
          <a:xfrm>
            <a:off x="1079546" y="160421"/>
            <a:ext cx="8815750" cy="6021131"/>
          </a:xfrm>
          <a:prstGeom prst="rect">
            <a:avLst/>
          </a:prstGeom>
          <a:noFill/>
          <a:ln>
            <a:noFill/>
          </a:ln>
        </p:spPr>
      </p:pic>
      <p:sp>
        <p:nvSpPr>
          <p:cNvPr id="4" name="Text Placeholder 2">
            <a:extLst>
              <a:ext uri="{FF2B5EF4-FFF2-40B4-BE49-F238E27FC236}">
                <a16:creationId xmlns:a16="http://schemas.microsoft.com/office/drawing/2014/main" id="{3CACE3D2-D7FF-1048-BA2F-ADC7EE910706}"/>
              </a:ext>
            </a:extLst>
          </p:cNvPr>
          <p:cNvSpPr txBox="1">
            <a:spLocks/>
          </p:cNvSpPr>
          <p:nvPr/>
        </p:nvSpPr>
        <p:spPr>
          <a:xfrm>
            <a:off x="7933229" y="4199513"/>
            <a:ext cx="4258771" cy="915256"/>
          </a:xfrm>
          <a:prstGeom prst="rect">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Draft Tool Preview</a:t>
            </a:r>
          </a:p>
        </p:txBody>
      </p:sp>
    </p:spTree>
    <p:extLst>
      <p:ext uri="{BB962C8B-B14F-4D97-AF65-F5344CB8AC3E}">
        <p14:creationId xmlns:p14="http://schemas.microsoft.com/office/powerpoint/2010/main" val="581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21"/>
          <p:cNvPicPr preferRelativeResize="0"/>
          <p:nvPr/>
        </p:nvPicPr>
        <p:blipFill>
          <a:blip r:embed="rId3"/>
          <a:srcRect/>
          <a:stretch/>
        </p:blipFill>
        <p:spPr>
          <a:xfrm>
            <a:off x="1391117" y="660405"/>
            <a:ext cx="9409765" cy="5537189"/>
          </a:xfrm>
          <a:prstGeom prst="rect">
            <a:avLst/>
          </a:prstGeom>
          <a:noFill/>
          <a:ln>
            <a:noFill/>
          </a:ln>
        </p:spPr>
      </p:pic>
      <p:sp>
        <p:nvSpPr>
          <p:cNvPr id="4" name="Text Placeholder 2">
            <a:extLst>
              <a:ext uri="{FF2B5EF4-FFF2-40B4-BE49-F238E27FC236}">
                <a16:creationId xmlns:a16="http://schemas.microsoft.com/office/drawing/2014/main" id="{3CACE3D2-D7FF-1048-BA2F-ADC7EE910706}"/>
              </a:ext>
            </a:extLst>
          </p:cNvPr>
          <p:cNvSpPr txBox="1">
            <a:spLocks/>
          </p:cNvSpPr>
          <p:nvPr/>
        </p:nvSpPr>
        <p:spPr>
          <a:xfrm>
            <a:off x="7933229" y="4199513"/>
            <a:ext cx="4258771" cy="915256"/>
          </a:xfrm>
          <a:prstGeom prst="rect">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Draft Tool Preview</a:t>
            </a:r>
          </a:p>
        </p:txBody>
      </p:sp>
    </p:spTree>
    <p:extLst>
      <p:ext uri="{BB962C8B-B14F-4D97-AF65-F5344CB8AC3E}">
        <p14:creationId xmlns:p14="http://schemas.microsoft.com/office/powerpoint/2010/main" val="116409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21"/>
          <p:cNvPicPr preferRelativeResize="0"/>
          <p:nvPr/>
        </p:nvPicPr>
        <p:blipFill>
          <a:blip r:embed="rId3"/>
          <a:srcRect/>
          <a:stretch/>
        </p:blipFill>
        <p:spPr>
          <a:xfrm>
            <a:off x="1486664" y="499983"/>
            <a:ext cx="9218671" cy="5537189"/>
          </a:xfrm>
          <a:prstGeom prst="rect">
            <a:avLst/>
          </a:prstGeom>
          <a:noFill/>
          <a:ln>
            <a:noFill/>
          </a:ln>
        </p:spPr>
      </p:pic>
      <p:sp>
        <p:nvSpPr>
          <p:cNvPr id="4" name="Text Placeholder 2">
            <a:extLst>
              <a:ext uri="{FF2B5EF4-FFF2-40B4-BE49-F238E27FC236}">
                <a16:creationId xmlns:a16="http://schemas.microsoft.com/office/drawing/2014/main" id="{3CACE3D2-D7FF-1048-BA2F-ADC7EE910706}"/>
              </a:ext>
            </a:extLst>
          </p:cNvPr>
          <p:cNvSpPr txBox="1">
            <a:spLocks/>
          </p:cNvSpPr>
          <p:nvPr/>
        </p:nvSpPr>
        <p:spPr>
          <a:xfrm>
            <a:off x="7933229" y="4199513"/>
            <a:ext cx="4258771" cy="915256"/>
          </a:xfrm>
          <a:prstGeom prst="rect">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Draft Tool Preview</a:t>
            </a:r>
          </a:p>
        </p:txBody>
      </p:sp>
    </p:spTree>
    <p:extLst>
      <p:ext uri="{BB962C8B-B14F-4D97-AF65-F5344CB8AC3E}">
        <p14:creationId xmlns:p14="http://schemas.microsoft.com/office/powerpoint/2010/main" val="405536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21"/>
          <p:cNvPicPr preferRelativeResize="0"/>
          <p:nvPr/>
        </p:nvPicPr>
        <p:blipFill>
          <a:blip r:embed="rId3"/>
          <a:srcRect/>
          <a:stretch/>
        </p:blipFill>
        <p:spPr>
          <a:xfrm>
            <a:off x="1515166" y="516026"/>
            <a:ext cx="9161666" cy="5537189"/>
          </a:xfrm>
          <a:prstGeom prst="rect">
            <a:avLst/>
          </a:prstGeom>
          <a:noFill/>
          <a:ln>
            <a:noFill/>
          </a:ln>
        </p:spPr>
      </p:pic>
      <p:sp>
        <p:nvSpPr>
          <p:cNvPr id="4" name="Text Placeholder 2">
            <a:extLst>
              <a:ext uri="{FF2B5EF4-FFF2-40B4-BE49-F238E27FC236}">
                <a16:creationId xmlns:a16="http://schemas.microsoft.com/office/drawing/2014/main" id="{3CACE3D2-D7FF-1048-BA2F-ADC7EE910706}"/>
              </a:ext>
            </a:extLst>
          </p:cNvPr>
          <p:cNvSpPr txBox="1">
            <a:spLocks/>
          </p:cNvSpPr>
          <p:nvPr/>
        </p:nvSpPr>
        <p:spPr>
          <a:xfrm>
            <a:off x="7933229" y="4199513"/>
            <a:ext cx="4258771" cy="915256"/>
          </a:xfrm>
          <a:prstGeom prst="rect">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Draft Tool Preview</a:t>
            </a:r>
          </a:p>
        </p:txBody>
      </p:sp>
    </p:spTree>
    <p:extLst>
      <p:ext uri="{BB962C8B-B14F-4D97-AF65-F5344CB8AC3E}">
        <p14:creationId xmlns:p14="http://schemas.microsoft.com/office/powerpoint/2010/main" val="229389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21"/>
          <p:cNvPicPr preferRelativeResize="0"/>
          <p:nvPr/>
        </p:nvPicPr>
        <p:blipFill>
          <a:blip r:embed="rId3"/>
          <a:srcRect/>
          <a:stretch/>
        </p:blipFill>
        <p:spPr>
          <a:xfrm>
            <a:off x="1063047" y="289090"/>
            <a:ext cx="8995353" cy="5453983"/>
          </a:xfrm>
          <a:prstGeom prst="rect">
            <a:avLst/>
          </a:prstGeom>
          <a:noFill/>
          <a:ln>
            <a:noFill/>
          </a:ln>
        </p:spPr>
      </p:pic>
      <p:sp>
        <p:nvSpPr>
          <p:cNvPr id="4" name="Text Placeholder 2">
            <a:extLst>
              <a:ext uri="{FF2B5EF4-FFF2-40B4-BE49-F238E27FC236}">
                <a16:creationId xmlns:a16="http://schemas.microsoft.com/office/drawing/2014/main" id="{3CACE3D2-D7FF-1048-BA2F-ADC7EE910706}"/>
              </a:ext>
            </a:extLst>
          </p:cNvPr>
          <p:cNvSpPr txBox="1">
            <a:spLocks/>
          </p:cNvSpPr>
          <p:nvPr/>
        </p:nvSpPr>
        <p:spPr>
          <a:xfrm>
            <a:off x="216976" y="5209037"/>
            <a:ext cx="6400799" cy="915256"/>
          </a:xfrm>
          <a:prstGeom prst="rect">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Draft Tool Testing with User Stories</a:t>
            </a:r>
          </a:p>
        </p:txBody>
      </p:sp>
      <p:sp>
        <p:nvSpPr>
          <p:cNvPr id="2" name="TextBox 1">
            <a:extLst>
              <a:ext uri="{FF2B5EF4-FFF2-40B4-BE49-F238E27FC236}">
                <a16:creationId xmlns:a16="http://schemas.microsoft.com/office/drawing/2014/main" id="{614C6BB4-84A5-AE44-9B46-5BE017445F4E}"/>
              </a:ext>
            </a:extLst>
          </p:cNvPr>
          <p:cNvSpPr txBox="1"/>
          <p:nvPr/>
        </p:nvSpPr>
        <p:spPr>
          <a:xfrm>
            <a:off x="6617775" y="1510748"/>
            <a:ext cx="5173172" cy="3539430"/>
          </a:xfrm>
          <a:prstGeom prst="rect">
            <a:avLst/>
          </a:prstGeom>
          <a:solidFill>
            <a:schemeClr val="bg1"/>
          </a:solidFill>
          <a:ln>
            <a:solidFill>
              <a:schemeClr val="tx1"/>
            </a:solidFill>
          </a:ln>
        </p:spPr>
        <p:txBody>
          <a:bodyPr wrap="square" rtlCol="0">
            <a:spAutoFit/>
          </a:bodyPr>
          <a:lstStyle/>
          <a:p>
            <a:r>
              <a:rPr lang="en-US" sz="2800" dirty="0"/>
              <a:t>As an archivist, I want to be able to calculate the cost of processing a collection using different levels of processing on individual series, so that I can accurately reflect the cost of the effort that the curator and I have decided the research value of the collection warrants.</a:t>
            </a:r>
          </a:p>
        </p:txBody>
      </p:sp>
    </p:spTree>
    <p:extLst>
      <p:ext uri="{BB962C8B-B14F-4D97-AF65-F5344CB8AC3E}">
        <p14:creationId xmlns:p14="http://schemas.microsoft.com/office/powerpoint/2010/main" val="183481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3"/>
          </p:nvPr>
        </p:nvSpPr>
        <p:spPr/>
        <p:txBody>
          <a:bodyPr/>
          <a:lstStyle/>
          <a:p>
            <a:endParaRPr lang="en-US" dirty="0"/>
          </a:p>
        </p:txBody>
      </p:sp>
      <p:sp>
        <p:nvSpPr>
          <p:cNvPr id="5" name="Text Placeholder 4"/>
          <p:cNvSpPr>
            <a:spLocks noGrp="1"/>
          </p:cNvSpPr>
          <p:nvPr>
            <p:ph type="body" idx="4"/>
          </p:nvPr>
        </p:nvSpPr>
        <p:spPr>
          <a:xfrm>
            <a:off x="0" y="806265"/>
            <a:ext cx="6589888" cy="787846"/>
          </a:xfrm>
          <a:solidFill>
            <a:schemeClr val="accent6"/>
          </a:solidFill>
        </p:spPr>
        <p:txBody>
          <a:bodyPr/>
          <a:lstStyle/>
          <a:p>
            <a:pPr algn="ctr"/>
            <a:r>
              <a:rPr lang="en-US" sz="3200">
                <a:solidFill>
                  <a:schemeClr val="bg1"/>
                </a:solidFill>
              </a:rPr>
              <a:t>Action and Next Steps</a:t>
            </a:r>
          </a:p>
        </p:txBody>
      </p:sp>
      <p:sp>
        <p:nvSpPr>
          <p:cNvPr id="6" name="Text Placeholder 5"/>
          <p:cNvSpPr>
            <a:spLocks noGrp="1"/>
          </p:cNvSpPr>
          <p:nvPr>
            <p:ph type="body" idx="5"/>
          </p:nvPr>
        </p:nvSpPr>
        <p:spPr>
          <a:xfrm>
            <a:off x="643467" y="1774928"/>
            <a:ext cx="9093200" cy="4805754"/>
          </a:xfrm>
        </p:spPr>
        <p:txBody>
          <a:bodyPr/>
          <a:lstStyle/>
          <a:p>
            <a:pPr marL="685800" indent="-457200">
              <a:buSzPct val="60000"/>
              <a:buFont typeface="Arial" panose="020B0604020202020204" pitchFamily="34" charset="0"/>
              <a:buChar char="•"/>
            </a:pPr>
            <a:endParaRPr lang="en-US" sz="3200" dirty="0"/>
          </a:p>
          <a:p>
            <a:pPr marL="685800" indent="-457200">
              <a:buSzPct val="100000"/>
              <a:buFont typeface="Arial" panose="020B0604020202020204" pitchFamily="34" charset="0"/>
              <a:buChar char="•"/>
            </a:pPr>
            <a:r>
              <a:rPr lang="en-US" sz="3200" b="1" dirty="0"/>
              <a:t>Fall 2019: </a:t>
            </a:r>
            <a:r>
              <a:rPr lang="en-US" sz="3200" dirty="0"/>
              <a:t>Working group testing of tools</a:t>
            </a:r>
          </a:p>
          <a:p>
            <a:pPr marL="685800" indent="-457200">
              <a:buSzPct val="100000"/>
              <a:buFont typeface="Arial" panose="020B0604020202020204" pitchFamily="34" charset="0"/>
              <a:buChar char="•"/>
            </a:pPr>
            <a:endParaRPr lang="en-US" sz="3200" dirty="0"/>
          </a:p>
          <a:p>
            <a:pPr marL="685800" indent="-457200">
              <a:buSzPct val="100000"/>
              <a:buFont typeface="Arial" panose="020B0604020202020204" pitchFamily="34" charset="0"/>
              <a:buChar char="•"/>
            </a:pPr>
            <a:r>
              <a:rPr lang="en-US" sz="3200" b="1" dirty="0"/>
              <a:t>Winter 2019: </a:t>
            </a:r>
            <a:r>
              <a:rPr lang="en-US" sz="3200" dirty="0"/>
              <a:t>Public testing of tools and begin writing white paper</a:t>
            </a:r>
          </a:p>
          <a:p>
            <a:pPr marL="685800" indent="-457200">
              <a:buSzPct val="100000"/>
              <a:buFont typeface="Arial" panose="020B0604020202020204" pitchFamily="34" charset="0"/>
              <a:buChar char="•"/>
            </a:pPr>
            <a:endParaRPr lang="en-US" sz="3200" dirty="0"/>
          </a:p>
          <a:p>
            <a:pPr marL="685800" indent="-457200">
              <a:buSzPct val="100000"/>
              <a:buFont typeface="Arial" panose="020B0604020202020204" pitchFamily="34" charset="0"/>
              <a:buChar char="•"/>
            </a:pPr>
            <a:r>
              <a:rPr lang="en-US" sz="3200" b="1" dirty="0"/>
              <a:t>Spring/Summer 2020: </a:t>
            </a:r>
            <a:r>
              <a:rPr lang="en-US" sz="3200" dirty="0"/>
              <a:t>Publication</a:t>
            </a:r>
          </a:p>
          <a:p>
            <a:pPr marL="228600" indent="0">
              <a:lnSpc>
                <a:spcPct val="80000"/>
              </a:lnSpc>
            </a:pPr>
            <a:endParaRPr lang="en-US" sz="3200" dirty="0"/>
          </a:p>
        </p:txBody>
      </p:sp>
    </p:spTree>
    <p:extLst>
      <p:ext uri="{BB962C8B-B14F-4D97-AF65-F5344CB8AC3E}">
        <p14:creationId xmlns:p14="http://schemas.microsoft.com/office/powerpoint/2010/main" val="3709696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8CDE2F-AE3D-6A4E-9FFA-8C81B8BD9AD7}"/>
              </a:ext>
            </a:extLst>
          </p:cNvPr>
          <p:cNvSpPr txBox="1"/>
          <p:nvPr/>
        </p:nvSpPr>
        <p:spPr>
          <a:xfrm>
            <a:off x="381000" y="279433"/>
            <a:ext cx="10912642"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Our Work in Archives, Special,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Distinctive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6DA831-FDE9-E046-9DB6-10C95F2EBAA5}"/>
              </a:ext>
            </a:extLst>
          </p:cNvPr>
          <p:cNvPicPr>
            <a:picLocks noChangeAspect="1"/>
          </p:cNvPicPr>
          <p:nvPr/>
        </p:nvPicPr>
        <p:blipFill>
          <a:blip r:embed="rId3"/>
          <a:stretch>
            <a:fillRect/>
          </a:stretch>
        </p:blipFill>
        <p:spPr>
          <a:xfrm>
            <a:off x="1028701" y="1675090"/>
            <a:ext cx="6937867" cy="4306362"/>
          </a:xfrm>
          <a:prstGeom prst="rect">
            <a:avLst/>
          </a:prstGeom>
        </p:spPr>
      </p:pic>
      <p:pic>
        <p:nvPicPr>
          <p:cNvPr id="5" name="Picture 4">
            <a:extLst>
              <a:ext uri="{FF2B5EF4-FFF2-40B4-BE49-F238E27FC236}">
                <a16:creationId xmlns:a16="http://schemas.microsoft.com/office/drawing/2014/main" id="{D34AE21D-53D0-FE41-9366-D400ACF04519}"/>
              </a:ext>
            </a:extLst>
          </p:cNvPr>
          <p:cNvPicPr>
            <a:picLocks noChangeAspect="1"/>
          </p:cNvPicPr>
          <p:nvPr/>
        </p:nvPicPr>
        <p:blipFill>
          <a:blip r:embed="rId4"/>
          <a:stretch>
            <a:fillRect/>
          </a:stretch>
        </p:blipFill>
        <p:spPr>
          <a:xfrm>
            <a:off x="8699551" y="1141208"/>
            <a:ext cx="2898891" cy="38364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Shape 734">
            <a:extLst>
              <a:ext uri="{FF2B5EF4-FFF2-40B4-BE49-F238E27FC236}">
                <a16:creationId xmlns:a16="http://schemas.microsoft.com/office/drawing/2014/main" id="{C8EF3114-7FE6-5745-B62D-7CA691ADD797}"/>
              </a:ext>
            </a:extLst>
          </p:cNvPr>
          <p:cNvSpPr/>
          <p:nvPr/>
        </p:nvSpPr>
        <p:spPr>
          <a:xfrm>
            <a:off x="8472490" y="5147011"/>
            <a:ext cx="3492449" cy="569781"/>
          </a:xfrm>
          <a:prstGeom prst="rect">
            <a:avLst/>
          </a:prstGeom>
          <a:solidFill>
            <a:srgbClr val="A9306F"/>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t>oc.lc/rlp-agenda</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Picture 6" descr="research-and-learning-cover-500.png">
            <a:extLst>
              <a:ext uri="{FF2B5EF4-FFF2-40B4-BE49-F238E27FC236}">
                <a16:creationId xmlns:a16="http://schemas.microsoft.com/office/drawing/2014/main" id="{13D6A589-407C-E749-914F-A99489CEC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9299" y="1065007"/>
            <a:ext cx="3231497" cy="3987667"/>
          </a:xfrm>
          <a:prstGeom prst="rect">
            <a:avLst/>
          </a:prstGeom>
          <a:solidFill>
            <a:schemeClr val="bg1"/>
          </a:solidFill>
          <a:ln>
            <a:solidFill>
              <a:schemeClr val="accent3"/>
            </a:solidFill>
          </a:ln>
        </p:spPr>
      </p:pic>
    </p:spTree>
    <p:extLst>
      <p:ext uri="{BB962C8B-B14F-4D97-AF65-F5344CB8AC3E}">
        <p14:creationId xmlns:p14="http://schemas.microsoft.com/office/powerpoint/2010/main" val="62848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accent1"/>
                </a:solidFill>
                <a:latin typeface="+mj-lt"/>
                <a:ea typeface="+mj-ea"/>
                <a:cs typeface="+mj-cs"/>
              </a:rPr>
              <a:t>Get Involved:</a:t>
            </a:r>
          </a:p>
        </p:txBody>
      </p:sp>
      <p:sp>
        <p:nvSpPr>
          <p:cNvPr id="3" name="TextBox 2">
            <a:extLst>
              <a:ext uri="{FF2B5EF4-FFF2-40B4-BE49-F238E27FC236}">
                <a16:creationId xmlns:a16="http://schemas.microsoft.com/office/drawing/2014/main" id="{0A6D8D2D-B1A9-6D4C-8777-6DFA14F19A30}"/>
              </a:ext>
            </a:extLst>
          </p:cNvPr>
          <p:cNvSpPr txBox="1"/>
          <p:nvPr/>
        </p:nvSpPr>
        <p:spPr>
          <a:xfrm>
            <a:off x="4618893" y="963877"/>
            <a:ext cx="6734908" cy="4930246"/>
          </a:xfrm>
          <a:prstGeom prst="rect">
            <a:avLst/>
          </a:prstGeom>
        </p:spPr>
        <p:txBody>
          <a:bodyPr vert="horz" lIns="91440" tIns="45720" rIns="91440" bIns="45720" rtlCol="0" anchor="ctr">
            <a:normAutofit/>
          </a:bodyPr>
          <a:lstStyle/>
          <a:p>
            <a:pPr lvl="1" indent="-228600">
              <a:lnSpc>
                <a:spcPct val="90000"/>
              </a:lnSpc>
              <a:spcAft>
                <a:spcPts val="600"/>
              </a:spcAft>
              <a:buFont typeface="Arial" panose="020B0604020202020204" pitchFamily="34" charset="0"/>
              <a:buChar char="•"/>
            </a:pPr>
            <a:r>
              <a:rPr lang="en-US" sz="2400" dirty="0"/>
              <a:t>Volunteer to be a tester</a:t>
            </a:r>
          </a:p>
          <a:p>
            <a:pPr>
              <a:lnSpc>
                <a:spcPct val="90000"/>
              </a:lnSpc>
              <a:spcAft>
                <a:spcPts val="600"/>
              </a:spcAft>
            </a:pPr>
            <a:endParaRPr lang="en-US" sz="2400" dirty="0"/>
          </a:p>
          <a:p>
            <a:pPr lvl="1" indent="-228600">
              <a:lnSpc>
                <a:spcPct val="90000"/>
              </a:lnSpc>
              <a:spcAft>
                <a:spcPts val="600"/>
              </a:spcAft>
              <a:buFont typeface="Arial" panose="020B0604020202020204" pitchFamily="34" charset="0"/>
              <a:buChar char="•"/>
            </a:pPr>
            <a:r>
              <a:rPr lang="en-US" sz="2400" dirty="0"/>
              <a:t>Watch our update webinar for more detail </a:t>
            </a:r>
            <a:r>
              <a:rPr lang="en-US" sz="2400" b="1" dirty="0" err="1">
                <a:solidFill>
                  <a:schemeClr val="accent1"/>
                </a:solidFill>
              </a:rPr>
              <a:t>oc.lc</a:t>
            </a:r>
            <a:r>
              <a:rPr lang="en-US" sz="2400" b="1" dirty="0">
                <a:solidFill>
                  <a:schemeClr val="accent1"/>
                </a:solidFill>
              </a:rPr>
              <a:t>/</a:t>
            </a:r>
            <a:r>
              <a:rPr lang="en-US" sz="2400" b="1" dirty="0" err="1">
                <a:solidFill>
                  <a:schemeClr val="accent1"/>
                </a:solidFill>
              </a:rPr>
              <a:t>wipwebinars</a:t>
            </a:r>
            <a:endParaRPr lang="en-US" sz="2400" dirty="0">
              <a:solidFill>
                <a:schemeClr val="accent1"/>
              </a:solidFill>
            </a:endParaRPr>
          </a:p>
          <a:p>
            <a:pPr marL="228600" lvl="1">
              <a:lnSpc>
                <a:spcPct val="90000"/>
              </a:lnSpc>
              <a:spcAft>
                <a:spcPts val="600"/>
              </a:spcAft>
            </a:pPr>
            <a:endParaRPr lang="en-US" sz="2400" u="sng" dirty="0">
              <a:solidFill>
                <a:schemeClr val="accent1"/>
              </a:solidFill>
            </a:endParaRPr>
          </a:p>
          <a:p>
            <a:pPr lvl="1" indent="-228600">
              <a:lnSpc>
                <a:spcPct val="90000"/>
              </a:lnSpc>
              <a:spcAft>
                <a:spcPts val="600"/>
              </a:spcAft>
              <a:buFont typeface="Arial" panose="020B0604020202020204" pitchFamily="34" charset="0"/>
              <a:buChar char="•"/>
            </a:pPr>
            <a:r>
              <a:rPr lang="en-US" sz="2400" dirty="0"/>
              <a:t>Join the Primary Sources email list</a:t>
            </a:r>
          </a:p>
          <a:p>
            <a:pPr lvl="1" indent="-228600">
              <a:lnSpc>
                <a:spcPct val="90000"/>
              </a:lnSpc>
              <a:spcAft>
                <a:spcPts val="600"/>
              </a:spcAft>
              <a:buFont typeface="Arial" panose="020B0604020202020204" pitchFamily="34" charset="0"/>
              <a:buChar char="•"/>
            </a:pPr>
            <a:endParaRPr lang="en-US" sz="2400" dirty="0"/>
          </a:p>
          <a:p>
            <a:pPr lvl="1" indent="-228600">
              <a:lnSpc>
                <a:spcPct val="90000"/>
              </a:lnSpc>
              <a:spcAft>
                <a:spcPts val="600"/>
              </a:spcAft>
              <a:buFont typeface="Arial" panose="020B0604020202020204" pitchFamily="34" charset="0"/>
              <a:buChar char="•"/>
            </a:pPr>
            <a:r>
              <a:rPr lang="en-US" sz="2400" dirty="0"/>
              <a:t>Keep an eye out on Hanging Together blog</a:t>
            </a:r>
          </a:p>
          <a:p>
            <a:pPr marL="228600" lvl="1">
              <a:lnSpc>
                <a:spcPct val="90000"/>
              </a:lnSpc>
              <a:spcAft>
                <a:spcPts val="600"/>
              </a:spcAft>
            </a:pPr>
            <a:endParaRPr lang="en-US" sz="2400" dirty="0">
              <a:solidFill>
                <a:schemeClr val="accent1"/>
              </a:solidFill>
            </a:endParaRPr>
          </a:p>
          <a:p>
            <a:pPr lvl="1" indent="-228600">
              <a:lnSpc>
                <a:spcPct val="90000"/>
              </a:lnSpc>
              <a:spcAft>
                <a:spcPts val="600"/>
              </a:spcAft>
              <a:buFont typeface="Arial" panose="020B0604020202020204" pitchFamily="34" charset="0"/>
              <a:buChar char="•"/>
            </a:pPr>
            <a:r>
              <a:rPr lang="en-US" sz="2400" dirty="0"/>
              <a:t>Be in touch! </a:t>
            </a:r>
            <a:r>
              <a:rPr lang="en-US" sz="2400" b="1" dirty="0">
                <a:solidFill>
                  <a:schemeClr val="accent1"/>
                </a:solidFill>
                <a:hlinkClick r:id="rId3">
                  <a:extLst>
                    <a:ext uri="{A12FA001-AC4F-418D-AE19-62706E023703}">
                      <ahyp:hlinkClr xmlns:ahyp="http://schemas.microsoft.com/office/drawing/2018/hyperlinkcolor" val="tx"/>
                    </a:ext>
                  </a:extLst>
                </a:hlinkClick>
              </a:rPr>
              <a:t>weberc@oclc.org</a:t>
            </a:r>
            <a:r>
              <a:rPr lang="en-US" sz="2400" dirty="0">
                <a:solidFill>
                  <a:schemeClr val="accent1"/>
                </a:solidFill>
              </a:rPr>
              <a:t>	</a:t>
            </a:r>
          </a:p>
          <a:p>
            <a:pPr marL="228600" lvl="1">
              <a:lnSpc>
                <a:spcPct val="90000"/>
              </a:lnSpc>
              <a:spcAft>
                <a:spcPts val="600"/>
              </a:spcAft>
            </a:pPr>
            <a:endParaRPr lang="en-US" sz="2400" dirty="0"/>
          </a:p>
        </p:txBody>
      </p:sp>
      <p:pic>
        <p:nvPicPr>
          <p:cNvPr id="4" name="Picture 3">
            <a:extLst>
              <a:ext uri="{FF2B5EF4-FFF2-40B4-BE49-F238E27FC236}">
                <a16:creationId xmlns:a16="http://schemas.microsoft.com/office/drawing/2014/main" id="{1454EDC7-BCF1-C444-BB28-8780EFCFEC08}"/>
              </a:ext>
            </a:extLst>
          </p:cNvPr>
          <p:cNvPicPr>
            <a:picLocks noChangeAspect="1"/>
          </p:cNvPicPr>
          <p:nvPr/>
        </p:nvPicPr>
        <p:blipFill rotWithShape="1">
          <a:blip r:embed="rId4">
            <a:lum bright="-100000" contrast="-70000"/>
          </a:blip>
          <a:srcRect l="-16615" t="-8437" r="-16615" b="-8437"/>
          <a:stretch/>
        </p:blipFill>
        <p:spPr>
          <a:xfrm>
            <a:off x="1453243" y="1401547"/>
            <a:ext cx="1826661" cy="1538327"/>
          </a:xfrm>
          <a:prstGeom prst="rect">
            <a:avLst/>
          </a:prstGeom>
        </p:spPr>
      </p:pic>
    </p:spTree>
    <p:extLst>
      <p:ext uri="{BB962C8B-B14F-4D97-AF65-F5344CB8AC3E}">
        <p14:creationId xmlns:p14="http://schemas.microsoft.com/office/powerpoint/2010/main" val="404909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p:nvSpPr>
        <p:spPr>
          <a:xfrm>
            <a:off x="0" y="0"/>
            <a:ext cx="1162493"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latin typeface="Aria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162495" y="0"/>
            <a:ext cx="661581" cy="6858000"/>
          </a:xfrm>
          <a:prstGeom prst="rect">
            <a:avLst/>
          </a:prstGeom>
          <a:solidFill>
            <a:srgbClr val="E87722">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latin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26697" y="2368296"/>
            <a:ext cx="9111488" cy="2121408"/>
          </a:xfrm>
          <a:prstGeom prst="rect">
            <a:avLst/>
          </a:prstGeom>
        </p:spPr>
      </p:pic>
    </p:spTree>
    <p:extLst>
      <p:ext uri="{BB962C8B-B14F-4D97-AF65-F5344CB8AC3E}">
        <p14:creationId xmlns:p14="http://schemas.microsoft.com/office/powerpoint/2010/main" val="162144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0" y="440267"/>
            <a:ext cx="8439148" cy="941072"/>
          </a:xfrm>
          <a:solidFill>
            <a:srgbClr val="236192"/>
          </a:solidFill>
        </p:spPr>
        <p:txBody>
          <a:bodyPr anchor="ctr"/>
          <a:lstStyle/>
          <a:p>
            <a:pPr algn="ctr"/>
            <a:r>
              <a:rPr lang="en-US" dirty="0">
                <a:solidFill>
                  <a:schemeClr val="bg1"/>
                </a:solidFill>
              </a:rPr>
              <a:t>Responding to the Agenda</a:t>
            </a:r>
          </a:p>
        </p:txBody>
      </p:sp>
      <p:sp>
        <p:nvSpPr>
          <p:cNvPr id="7" name="Shape 734">
            <a:extLst>
              <a:ext uri="{FF2B5EF4-FFF2-40B4-BE49-F238E27FC236}">
                <a16:creationId xmlns:a16="http://schemas.microsoft.com/office/drawing/2014/main" id="{63074A96-D416-9C43-87E5-EA54005D24F2}"/>
              </a:ext>
            </a:extLst>
          </p:cNvPr>
          <p:cNvSpPr/>
          <p:nvPr/>
        </p:nvSpPr>
        <p:spPr>
          <a:xfrm>
            <a:off x="879231" y="1570892"/>
            <a:ext cx="10433538" cy="424486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ED94446-4336-5D48-9284-B28F4A5BF79B}"/>
              </a:ext>
            </a:extLst>
          </p:cNvPr>
          <p:cNvSpPr txBox="1"/>
          <p:nvPr/>
        </p:nvSpPr>
        <p:spPr>
          <a:xfrm>
            <a:off x="879231" y="1861357"/>
            <a:ext cx="10610640" cy="3908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an ever-expanding universe of information to steward and sizable existing backlogs, it is time to </a:t>
            </a:r>
            <a:r>
              <a:rPr kumimoji="0" lang="en-US" sz="3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re-emphasize the importance of appraisal.”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continued backlogs and resource challenges require a renewed energy be put toward </a:t>
            </a:r>
            <a:r>
              <a:rPr kumimoji="0" lang="en-US" sz="3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appraisal and reappraisal as part of</a:t>
            </a: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comprehensive strategies to fulfill our stewardship obligations</a:t>
            </a: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103810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0" y="440267"/>
            <a:ext cx="8439148" cy="1414980"/>
          </a:xfrm>
          <a:solidFill>
            <a:srgbClr val="236192"/>
          </a:solidFill>
        </p:spPr>
        <p:txBody>
          <a:bodyPr anchor="ctr">
            <a:normAutofit fontScale="92500"/>
          </a:bodyPr>
          <a:lstStyle/>
          <a:p>
            <a:pPr algn="ctr">
              <a:spcAft>
                <a:spcPts val="600"/>
              </a:spcAft>
            </a:pPr>
            <a:r>
              <a:rPr lang="en-US" dirty="0">
                <a:solidFill>
                  <a:schemeClr val="bg1"/>
                </a:solidFill>
              </a:rPr>
              <a:t>Taking Action: Collection Building &amp; Operational Impacts Working Group</a:t>
            </a:r>
          </a:p>
        </p:txBody>
      </p:sp>
      <p:sp>
        <p:nvSpPr>
          <p:cNvPr id="7" name="Shape 734">
            <a:extLst>
              <a:ext uri="{FF2B5EF4-FFF2-40B4-BE49-F238E27FC236}">
                <a16:creationId xmlns:a16="http://schemas.microsoft.com/office/drawing/2014/main" id="{63074A96-D416-9C43-87E5-EA54005D24F2}"/>
              </a:ext>
            </a:extLst>
          </p:cNvPr>
          <p:cNvSpPr/>
          <p:nvPr/>
        </p:nvSpPr>
        <p:spPr>
          <a:xfrm>
            <a:off x="879231" y="1570892"/>
            <a:ext cx="10433538" cy="424486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ED94446-4336-5D48-9284-B28F4A5BF79B}"/>
              </a:ext>
            </a:extLst>
          </p:cNvPr>
          <p:cNvSpPr txBox="1"/>
          <p:nvPr/>
        </p:nvSpPr>
        <p:spPr>
          <a:xfrm>
            <a:off x="879231" y="2100892"/>
            <a:ext cx="10433539" cy="34692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key to making informed collection development, appraisal, and processing decisions is </a:t>
            </a:r>
            <a:r>
              <a:rPr kumimoji="0" lang="en-US" sz="3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strong understanding of the necessary institutional resources and capacity</a:t>
            </a: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the work to preserve, describe, store, and make accessible collection material.” </a:t>
            </a:r>
          </a:p>
        </p:txBody>
      </p:sp>
    </p:spTree>
    <p:extLst>
      <p:ext uri="{BB962C8B-B14F-4D97-AF65-F5344CB8AC3E}">
        <p14:creationId xmlns:p14="http://schemas.microsoft.com/office/powerpoint/2010/main" val="1478141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3A2EC6-5BBF-6648-9A01-FA377A7E81D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Working Group Goals</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D8D2D-B1A9-6D4C-8777-6DFA14F19A30}"/>
              </a:ext>
            </a:extLst>
          </p:cNvPr>
          <p:cNvSpPr txBox="1"/>
          <p:nvPr/>
        </p:nvSpPr>
        <p:spPr>
          <a:xfrm>
            <a:off x="4849198" y="963877"/>
            <a:ext cx="7021235" cy="4930246"/>
          </a:xfrm>
          <a:prstGeom prst="rect">
            <a:avLst/>
          </a:prstGeom>
        </p:spPr>
        <p:txBody>
          <a:bodyPr vert="horz" lIns="91440" tIns="45720" rIns="91440" bIns="45720" rtlCol="0" anchor="ctr">
            <a:norm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explore the intersections between current collecting and collection management practices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seek ways to better integrate collection management considerations into the collection development process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bring together colleagues across these important, interdependent functions </a:t>
            </a:r>
          </a:p>
        </p:txBody>
      </p:sp>
    </p:spTree>
    <p:extLst>
      <p:ext uri="{BB962C8B-B14F-4D97-AF65-F5344CB8AC3E}">
        <p14:creationId xmlns:p14="http://schemas.microsoft.com/office/powerpoint/2010/main" val="386438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3A2EC6-5BBF-6648-9A01-FA377A7E81D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To Help Us All</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D8D2D-B1A9-6D4C-8777-6DFA14F19A30}"/>
              </a:ext>
            </a:extLst>
          </p:cNvPr>
          <p:cNvSpPr txBox="1"/>
          <p:nvPr/>
        </p:nvSpPr>
        <p:spPr>
          <a:xfrm>
            <a:off x="4849198" y="963877"/>
            <a:ext cx="7021235" cy="4930246"/>
          </a:xfrm>
          <a:prstGeom prst="rect">
            <a:avLst/>
          </a:prstGeom>
        </p:spPr>
        <p:txBody>
          <a:bodyPr vert="horz" lIns="91440" tIns="45720" rIns="91440" bIns="45720" rtlCol="0" anchor="ctr">
            <a:norm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assess total cost of ownership of collections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determine operational impact of collections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facilitate better communication across our orgs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enable informed decision-making in collection building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advocate for the necessary resources to steward our collections.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928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EBCD0-54B1-6343-851F-15D820972FB0}"/>
              </a:ext>
            </a:extLst>
          </p:cNvPr>
          <p:cNvSpPr>
            <a:spLocks noGrp="1"/>
          </p:cNvSpPr>
          <p:nvPr>
            <p:ph type="body" idx="1"/>
          </p:nvPr>
        </p:nvSpPr>
        <p:spPr>
          <a:xfrm>
            <a:off x="485421" y="307427"/>
            <a:ext cx="11252197" cy="1194802"/>
          </a:xfrm>
          <a:solidFill>
            <a:srgbClr val="A9306F"/>
          </a:solidFill>
        </p:spPr>
        <p:txBody>
          <a:bodyPr>
            <a:noAutofit/>
          </a:bodyPr>
          <a:lstStyle/>
          <a:p>
            <a:pPr algn="ctr"/>
            <a:r>
              <a:rPr lang="en-US" sz="2800" dirty="0">
                <a:solidFill>
                  <a:schemeClr val="bg1"/>
                </a:solidFill>
              </a:rPr>
              <a:t>Collection Building &amp; Operational Impact</a:t>
            </a:r>
          </a:p>
          <a:p>
            <a:pPr algn="ctr"/>
            <a:r>
              <a:rPr lang="en-US" sz="2800" dirty="0">
                <a:solidFill>
                  <a:schemeClr val="bg1"/>
                </a:solidFill>
              </a:rPr>
              <a:t>Working Group Members</a:t>
            </a:r>
          </a:p>
        </p:txBody>
      </p:sp>
      <p:sp>
        <p:nvSpPr>
          <p:cNvPr id="3" name="Text Placeholder 2">
            <a:extLst>
              <a:ext uri="{FF2B5EF4-FFF2-40B4-BE49-F238E27FC236}">
                <a16:creationId xmlns:a16="http://schemas.microsoft.com/office/drawing/2014/main" id="{58330053-FE39-0C4A-8F59-05AAEFF5A5FD}"/>
              </a:ext>
            </a:extLst>
          </p:cNvPr>
          <p:cNvSpPr>
            <a:spLocks noGrp="1"/>
          </p:cNvSpPr>
          <p:nvPr>
            <p:ph type="body" idx="2"/>
          </p:nvPr>
        </p:nvSpPr>
        <p:spPr>
          <a:xfrm>
            <a:off x="454382" y="1502229"/>
            <a:ext cx="11252197" cy="4637314"/>
          </a:xfrm>
        </p:spPr>
        <p:txBody>
          <a:bodyPr numCol="3">
            <a:noAutofit/>
          </a:bodyPr>
          <a:lstStyle/>
          <a:p>
            <a:pPr marL="76200" indent="0" algn="ctr" fontAlgn="base">
              <a:buNone/>
            </a:pPr>
            <a:r>
              <a:rPr lang="en-US" sz="1800" b="1" dirty="0"/>
              <a:t>Matthew Beacom</a:t>
            </a:r>
            <a:br>
              <a:rPr lang="en-US" sz="1800" dirty="0"/>
            </a:br>
            <a:r>
              <a:rPr lang="en-US" sz="1800" dirty="0"/>
              <a:t>Yale University</a:t>
            </a:r>
          </a:p>
          <a:p>
            <a:pPr marL="76200" indent="0" algn="ctr" fontAlgn="base">
              <a:buNone/>
            </a:pPr>
            <a:endParaRPr lang="en-US" sz="800" dirty="0"/>
          </a:p>
          <a:p>
            <a:pPr marL="76200" indent="0" algn="ctr" fontAlgn="base">
              <a:buNone/>
            </a:pPr>
            <a:r>
              <a:rPr lang="en-US" sz="1800" b="1" dirty="0"/>
              <a:t>Heather Briston</a:t>
            </a:r>
            <a:br>
              <a:rPr lang="en-US" sz="1800" dirty="0"/>
            </a:br>
            <a:r>
              <a:rPr lang="en-US" sz="1800" dirty="0"/>
              <a:t>UCLA</a:t>
            </a:r>
          </a:p>
          <a:p>
            <a:pPr marL="76200" indent="0" algn="ctr" fontAlgn="base">
              <a:buNone/>
            </a:pPr>
            <a:endParaRPr lang="en-US" sz="800" dirty="0"/>
          </a:p>
          <a:p>
            <a:pPr marL="76200" indent="0" algn="ctr" fontAlgn="base">
              <a:buNone/>
            </a:pPr>
            <a:r>
              <a:rPr lang="en-US" sz="1800" b="1" dirty="0"/>
              <a:t>Paul Constantine</a:t>
            </a:r>
            <a:br>
              <a:rPr lang="en-US" sz="1800" dirty="0"/>
            </a:br>
            <a:r>
              <a:rPr lang="en-US" sz="1800" dirty="0"/>
              <a:t>University of Washington</a:t>
            </a:r>
          </a:p>
          <a:p>
            <a:pPr marL="76200" indent="0" algn="ctr" fontAlgn="base">
              <a:buNone/>
            </a:pPr>
            <a:endParaRPr lang="en-US" sz="800" dirty="0"/>
          </a:p>
          <a:p>
            <a:pPr marL="76200" indent="0" algn="ctr" fontAlgn="base">
              <a:buNone/>
            </a:pPr>
            <a:r>
              <a:rPr lang="en-US" sz="1800" b="1" dirty="0"/>
              <a:t>Martha Conway</a:t>
            </a:r>
            <a:br>
              <a:rPr lang="en-US" sz="1800" dirty="0"/>
            </a:br>
            <a:r>
              <a:rPr lang="en-US" sz="1800" dirty="0"/>
              <a:t>University of Michigan</a:t>
            </a:r>
          </a:p>
          <a:p>
            <a:pPr marL="76200" indent="0" algn="ctr" fontAlgn="base">
              <a:buNone/>
            </a:pPr>
            <a:endParaRPr lang="en-US" sz="800" dirty="0"/>
          </a:p>
          <a:p>
            <a:pPr marL="76200" indent="0" algn="ctr" fontAlgn="base">
              <a:buNone/>
            </a:pPr>
            <a:r>
              <a:rPr lang="en-US" sz="1800" b="1" dirty="0"/>
              <a:t>Gordon Daines</a:t>
            </a:r>
            <a:br>
              <a:rPr lang="en-US" sz="1800" dirty="0"/>
            </a:br>
            <a:r>
              <a:rPr lang="en-US" sz="1800" dirty="0"/>
              <a:t>Brigham Young University</a:t>
            </a:r>
          </a:p>
          <a:p>
            <a:pPr marL="76200" indent="0" algn="ctr" fontAlgn="base">
              <a:buNone/>
            </a:pPr>
            <a:endParaRPr lang="en-US" sz="800" dirty="0"/>
          </a:p>
          <a:p>
            <a:pPr marL="76200" indent="0" algn="ctr" fontAlgn="base">
              <a:buNone/>
            </a:pPr>
            <a:r>
              <a:rPr lang="en-US" sz="1800" b="1" dirty="0"/>
              <a:t>Andra Darlington</a:t>
            </a:r>
            <a:br>
              <a:rPr lang="en-US" sz="1800" dirty="0"/>
            </a:br>
            <a:r>
              <a:rPr lang="en-US" sz="1800" dirty="0"/>
              <a:t>Getty Research Institute</a:t>
            </a:r>
          </a:p>
          <a:p>
            <a:pPr marL="76200" indent="0" algn="ctr" fontAlgn="base">
              <a:buNone/>
            </a:pPr>
            <a:endParaRPr lang="en-US" sz="800" dirty="0"/>
          </a:p>
          <a:p>
            <a:pPr marL="76200" indent="0" algn="ctr" fontAlgn="base">
              <a:buNone/>
            </a:pPr>
            <a:r>
              <a:rPr lang="en-US" sz="1800" b="1" dirty="0"/>
              <a:t>Audra Eagle Yun</a:t>
            </a:r>
            <a:br>
              <a:rPr lang="en-US" sz="1800" dirty="0"/>
            </a:br>
            <a:r>
              <a:rPr lang="en-US" sz="1800" dirty="0"/>
              <a:t>University of California Irvine</a:t>
            </a:r>
          </a:p>
          <a:p>
            <a:pPr marL="76200" indent="0" algn="ctr" fontAlgn="base">
              <a:buNone/>
            </a:pPr>
            <a:endParaRPr lang="en-US" sz="800" b="1" dirty="0"/>
          </a:p>
          <a:p>
            <a:pPr marL="76200" indent="0" algn="ctr" fontAlgn="base">
              <a:buNone/>
            </a:pPr>
            <a:r>
              <a:rPr lang="en-US" sz="1800" b="1" dirty="0"/>
              <a:t>Ed Galloway</a:t>
            </a:r>
            <a:br>
              <a:rPr lang="en-US" sz="1800" dirty="0"/>
            </a:br>
            <a:r>
              <a:rPr lang="en-US" sz="1800" dirty="0"/>
              <a:t>University of Pittsburgh</a:t>
            </a:r>
          </a:p>
          <a:p>
            <a:pPr marL="76200" indent="0" algn="ctr" fontAlgn="base">
              <a:buNone/>
            </a:pPr>
            <a:endParaRPr lang="en-US" sz="800" b="1" dirty="0"/>
          </a:p>
          <a:p>
            <a:pPr marL="76200" indent="0" algn="ctr" fontAlgn="base">
              <a:buNone/>
            </a:pPr>
            <a:r>
              <a:rPr lang="en-US" sz="1800" b="1" dirty="0"/>
              <a:t>Carrie Hintz</a:t>
            </a:r>
            <a:br>
              <a:rPr lang="en-US" sz="1800" dirty="0"/>
            </a:br>
            <a:r>
              <a:rPr lang="en-US" sz="1800" dirty="0"/>
              <a:t>Emory University</a:t>
            </a:r>
          </a:p>
          <a:p>
            <a:pPr marL="76200" indent="0" algn="ctr" fontAlgn="base">
              <a:buNone/>
            </a:pPr>
            <a:endParaRPr lang="en-US" sz="800" dirty="0"/>
          </a:p>
          <a:p>
            <a:pPr marL="76200" indent="0" algn="ctr" fontAlgn="base">
              <a:buNone/>
            </a:pPr>
            <a:r>
              <a:rPr lang="en-US" sz="1800" b="1" dirty="0"/>
              <a:t>Jasmine Jones</a:t>
            </a:r>
            <a:br>
              <a:rPr lang="en-US" sz="1800" dirty="0"/>
            </a:br>
            <a:r>
              <a:rPr lang="en-US" sz="1800" dirty="0"/>
              <a:t>UCLA</a:t>
            </a:r>
          </a:p>
          <a:p>
            <a:pPr marL="76200" indent="0" algn="ctr" fontAlgn="base">
              <a:buNone/>
            </a:pPr>
            <a:endParaRPr lang="en-US" sz="800" dirty="0"/>
          </a:p>
          <a:p>
            <a:pPr marL="76200" indent="0" algn="ctr" fontAlgn="base">
              <a:buNone/>
            </a:pPr>
            <a:r>
              <a:rPr lang="en-US" sz="1800" b="1" dirty="0"/>
              <a:t>Brigette Kamsler</a:t>
            </a:r>
            <a:br>
              <a:rPr lang="en-US" sz="1800" dirty="0"/>
            </a:br>
            <a:r>
              <a:rPr lang="en-US" sz="1800" dirty="0"/>
              <a:t>George Washington University</a:t>
            </a:r>
          </a:p>
          <a:p>
            <a:pPr marL="76200" indent="0" algn="ctr" fontAlgn="base">
              <a:buNone/>
            </a:pPr>
            <a:endParaRPr lang="en-US" sz="800" dirty="0"/>
          </a:p>
          <a:p>
            <a:pPr marL="76200" indent="0" algn="ctr" fontAlgn="base">
              <a:buNone/>
            </a:pPr>
            <a:r>
              <a:rPr lang="en-US" sz="1800" b="1" dirty="0"/>
              <a:t>Mary Kidd</a:t>
            </a:r>
            <a:br>
              <a:rPr lang="en-US" sz="1800" dirty="0"/>
            </a:br>
            <a:r>
              <a:rPr lang="en-US" sz="1800" dirty="0"/>
              <a:t>New York Public Library  </a:t>
            </a:r>
          </a:p>
          <a:p>
            <a:pPr marL="76200" indent="0" algn="ctr" fontAlgn="base">
              <a:buNone/>
            </a:pPr>
            <a:endParaRPr lang="en-US" sz="1800" dirty="0"/>
          </a:p>
          <a:p>
            <a:pPr marL="76200" indent="0" algn="ctr" fontAlgn="base">
              <a:buNone/>
            </a:pPr>
            <a:r>
              <a:rPr lang="en-US" sz="1800" b="1" dirty="0"/>
              <a:t>Sue Luftschein</a:t>
            </a:r>
            <a:br>
              <a:rPr lang="en-US" sz="1800" dirty="0"/>
            </a:br>
            <a:r>
              <a:rPr lang="en-US" sz="1800" dirty="0"/>
              <a:t>University of Southern California</a:t>
            </a:r>
          </a:p>
          <a:p>
            <a:pPr marL="76200" indent="0" algn="ctr" fontAlgn="base">
              <a:buNone/>
            </a:pPr>
            <a:endParaRPr lang="en-US" sz="800" dirty="0"/>
          </a:p>
          <a:p>
            <a:pPr marL="76200" indent="0" algn="ctr" fontAlgn="base">
              <a:buNone/>
            </a:pPr>
            <a:r>
              <a:rPr lang="en-US" sz="1800" b="1" dirty="0"/>
              <a:t>Nicholas Martin</a:t>
            </a:r>
            <a:br>
              <a:rPr lang="en-US" sz="1800" dirty="0"/>
            </a:br>
            <a:r>
              <a:rPr lang="en-US" sz="1800" dirty="0"/>
              <a:t>New York University</a:t>
            </a:r>
          </a:p>
          <a:p>
            <a:pPr marL="76200" indent="0" algn="ctr" fontAlgn="base">
              <a:buNone/>
            </a:pPr>
            <a:endParaRPr lang="en-US" sz="800" dirty="0"/>
          </a:p>
          <a:p>
            <a:pPr marL="76200" indent="0" algn="ctr" fontAlgn="base">
              <a:buNone/>
            </a:pPr>
            <a:r>
              <a:rPr lang="en-US" sz="1800" b="1" dirty="0"/>
              <a:t>Erik Moore</a:t>
            </a:r>
            <a:br>
              <a:rPr lang="en-US" sz="1800" dirty="0"/>
            </a:br>
            <a:r>
              <a:rPr lang="en-US" sz="1800" dirty="0"/>
              <a:t>University of Minnesota</a:t>
            </a:r>
          </a:p>
          <a:p>
            <a:pPr marL="76200" indent="0" algn="ctr" fontAlgn="base">
              <a:buNone/>
            </a:pPr>
            <a:endParaRPr lang="en-US" sz="800" dirty="0"/>
          </a:p>
          <a:p>
            <a:pPr marL="76200" indent="0" algn="ctr" fontAlgn="base">
              <a:buNone/>
            </a:pPr>
            <a:r>
              <a:rPr lang="en-US" sz="1800" b="1" dirty="0"/>
              <a:t>Susan Pyzynski</a:t>
            </a:r>
            <a:br>
              <a:rPr lang="en-US" sz="1800" dirty="0"/>
            </a:br>
            <a:r>
              <a:rPr lang="en-US" sz="1800" dirty="0"/>
              <a:t>Harvard University</a:t>
            </a:r>
          </a:p>
          <a:p>
            <a:pPr marL="76200" indent="0" algn="ctr" fontAlgn="base">
              <a:buNone/>
            </a:pPr>
            <a:endParaRPr lang="en-US" sz="800" dirty="0"/>
          </a:p>
          <a:p>
            <a:pPr marL="76200" indent="0" algn="ctr" fontAlgn="base">
              <a:buNone/>
            </a:pPr>
            <a:r>
              <a:rPr lang="en-US" sz="1800" b="1" dirty="0"/>
              <a:t>Andrea Riley</a:t>
            </a:r>
            <a:br>
              <a:rPr lang="en-US" sz="1800" dirty="0"/>
            </a:br>
            <a:r>
              <a:rPr lang="en-US" sz="1800" dirty="0"/>
              <a:t>NARA</a:t>
            </a:r>
          </a:p>
          <a:p>
            <a:pPr marL="76200" indent="0" algn="ctr" fontAlgn="base">
              <a:buNone/>
            </a:pPr>
            <a:endParaRPr lang="en-US" sz="800" dirty="0"/>
          </a:p>
          <a:p>
            <a:pPr marL="76200" indent="0" algn="ctr" fontAlgn="base">
              <a:buNone/>
            </a:pPr>
            <a:r>
              <a:rPr lang="en-US" sz="1800" b="1" dirty="0"/>
              <a:t>Gioia Stevens</a:t>
            </a:r>
            <a:br>
              <a:rPr lang="en-US" sz="1800" dirty="0"/>
            </a:br>
            <a:r>
              <a:rPr lang="en-US" sz="1800" dirty="0"/>
              <a:t>New York University</a:t>
            </a:r>
          </a:p>
        </p:txBody>
      </p:sp>
    </p:spTree>
    <p:extLst>
      <p:ext uri="{BB962C8B-B14F-4D97-AF65-F5344CB8AC3E}">
        <p14:creationId xmlns:p14="http://schemas.microsoft.com/office/powerpoint/2010/main" val="110217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FD0E-5343-C14A-BD57-445A05EC9A6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60CEBED-F551-9045-B406-8AAF463AE8BB}"/>
              </a:ext>
            </a:extLst>
          </p:cNvPr>
          <p:cNvPicPr>
            <a:picLocks noGrp="1" noChangeAspect="1"/>
          </p:cNvPicPr>
          <p:nvPr>
            <p:ph idx="1"/>
          </p:nvPr>
        </p:nvPicPr>
        <p:blipFill>
          <a:blip r:embed="rId3"/>
          <a:stretch>
            <a:fillRect/>
          </a:stretch>
        </p:blipFill>
        <p:spPr>
          <a:xfrm>
            <a:off x="947753" y="365125"/>
            <a:ext cx="10296494" cy="6400313"/>
          </a:xfrm>
        </p:spPr>
      </p:pic>
    </p:spTree>
    <p:extLst>
      <p:ext uri="{BB962C8B-B14F-4D97-AF65-F5344CB8AC3E}">
        <p14:creationId xmlns:p14="http://schemas.microsoft.com/office/powerpoint/2010/main" val="798017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1776</TotalTime>
  <Words>2273</Words>
  <Application>Microsoft Office PowerPoint</Application>
  <PresentationFormat>Widescreen</PresentationFormat>
  <Paragraphs>300</Paragraphs>
  <Slides>31</Slides>
  <Notes>31</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31</vt:i4>
      </vt:variant>
    </vt:vector>
  </HeadingPairs>
  <TitlesOfParts>
    <vt:vector size="39" baseType="lpstr">
      <vt:lpstr>Arial</vt:lpstr>
      <vt:lpstr>Calibri</vt:lpstr>
      <vt:lpstr>Calibri Light</vt:lpstr>
      <vt:lpstr>Office Theme</vt:lpstr>
      <vt:lpstr>1_Office Theme</vt:lpstr>
      <vt:lpstr>2_Office Theme</vt:lpstr>
      <vt:lpstr>Nonconfidential</vt:lpstr>
      <vt:lpstr>1_Nonconfidential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Goals and Outcomes </vt:lpstr>
      <vt:lpstr>Workflow Analysis</vt:lpstr>
      <vt:lpstr>Categorized</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Tools for Informed Decision-Making: ​an update from the OCLC Research​ Collection Building &amp; Operational Impacts Working Group</dc:title>
  <dc:creator>Chela Scott Weber</dc:creator>
  <dc:description>Society of American Archivists Conference, Research Library Section Meeting, 3 August 2019, Austin, Texas (USA)</dc:description>
  <cp:lastModifiedBy>McNicol,Jeanette</cp:lastModifiedBy>
  <cp:revision>6</cp:revision>
  <dcterms:created xsi:type="dcterms:W3CDTF">2019-08-02T17:24:29Z</dcterms:created>
  <dcterms:modified xsi:type="dcterms:W3CDTF">2019-08-15T18:24:54Z</dcterms:modified>
</cp:coreProperties>
</file>