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4"/>
  </p:notesMasterIdLst>
  <p:sldIdLst>
    <p:sldId id="256" r:id="rId3"/>
    <p:sldId id="308" r:id="rId4"/>
    <p:sldId id="341" r:id="rId5"/>
    <p:sldId id="527" r:id="rId6"/>
    <p:sldId id="335" r:id="rId7"/>
    <p:sldId id="337" r:id="rId8"/>
    <p:sldId id="340" r:id="rId9"/>
    <p:sldId id="266" r:id="rId10"/>
    <p:sldId id="324" r:id="rId11"/>
    <p:sldId id="325" r:id="rId12"/>
    <p:sldId id="326" r:id="rId13"/>
    <p:sldId id="327" r:id="rId14"/>
    <p:sldId id="338" r:id="rId15"/>
    <p:sldId id="339" r:id="rId16"/>
    <p:sldId id="525" r:id="rId17"/>
    <p:sldId id="332" r:id="rId18"/>
    <p:sldId id="330" r:id="rId19"/>
    <p:sldId id="275" r:id="rId20"/>
    <p:sldId id="309" r:id="rId21"/>
    <p:sldId id="333" r:id="rId22"/>
    <p:sldId id="334"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0000"/>
    <a:srgbClr val="FFBCBC"/>
    <a:srgbClr val="F2E7E7"/>
    <a:srgbClr val="E4CB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38" autoAdjust="0"/>
    <p:restoredTop sz="93635" autoAdjust="0"/>
  </p:normalViewPr>
  <p:slideViewPr>
    <p:cSldViewPr snapToGrid="0">
      <p:cViewPr varScale="1">
        <p:scale>
          <a:sx n="77" d="100"/>
          <a:sy n="77" d="100"/>
        </p:scale>
        <p:origin x="994" y="67"/>
      </p:cViewPr>
      <p:guideLst>
        <p:guide orient="horz" pos="2160"/>
        <p:guide pos="2880"/>
      </p:guideLst>
    </p:cSldViewPr>
  </p:slideViewPr>
  <p:notesTextViewPr>
    <p:cViewPr>
      <p:scale>
        <a:sx n="1" d="1"/>
        <a:sy n="1" d="1"/>
      </p:scale>
      <p:origin x="0" y="0"/>
    </p:cViewPr>
  </p:notesTextViewPr>
  <p:sorterViewPr>
    <p:cViewPr>
      <p:scale>
        <a:sx n="100" d="100"/>
        <a:sy n="100" d="100"/>
      </p:scale>
      <p:origin x="0" y="-83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5D1F9D-5D1C-49F9-B5E6-6DBC43E2A73B}" type="doc">
      <dgm:prSet loTypeId="urn:microsoft.com/office/officeart/2005/8/layout/gear1" loCatId="process" qsTypeId="urn:microsoft.com/office/officeart/2005/8/quickstyle/simple1" qsCatId="simple" csTypeId="urn:microsoft.com/office/officeart/2005/8/colors/accent1_2" csCatId="accent1" phldr="1"/>
      <dgm:spPr/>
    </dgm:pt>
    <dgm:pt modelId="{DA556247-3649-491C-A9A0-6B38F1DA8193}">
      <dgm:prSet phldrT="[Text]" custT="1"/>
      <dgm:spPr/>
      <dgm:t>
        <a:bodyPr/>
        <a:lstStyle/>
        <a:p>
          <a:r>
            <a:rPr lang="en-US" sz="1800" b="1" dirty="0"/>
            <a:t>Interpreting</a:t>
          </a:r>
        </a:p>
      </dgm:t>
    </dgm:pt>
    <dgm:pt modelId="{7DD1AF9C-9057-4937-805F-1E1919ACE8ED}" type="parTrans" cxnId="{BD2F8145-2080-4A4C-9E36-D0ACF4FBF34C}">
      <dgm:prSet/>
      <dgm:spPr/>
      <dgm:t>
        <a:bodyPr/>
        <a:lstStyle/>
        <a:p>
          <a:endParaRPr lang="en-US"/>
        </a:p>
      </dgm:t>
    </dgm:pt>
    <dgm:pt modelId="{4BBC1E07-1CE9-460C-93B5-6688CC44A642}" type="sibTrans" cxnId="{BD2F8145-2080-4A4C-9E36-D0ACF4FBF34C}">
      <dgm:prSet/>
      <dgm:spPr/>
      <dgm:t>
        <a:bodyPr/>
        <a:lstStyle/>
        <a:p>
          <a:endParaRPr lang="en-US"/>
        </a:p>
      </dgm:t>
    </dgm:pt>
    <dgm:pt modelId="{27AAC3DC-476F-41B4-8F21-7C1028A19A9A}">
      <dgm:prSet phldrT="[Text]"/>
      <dgm:spPr/>
      <dgm:t>
        <a:bodyPr/>
        <a:lstStyle/>
        <a:p>
          <a:r>
            <a:rPr lang="en-US" b="1" dirty="0"/>
            <a:t>Analyzing</a:t>
          </a:r>
        </a:p>
      </dgm:t>
    </dgm:pt>
    <dgm:pt modelId="{2B88534E-210F-41F3-A1F7-D1C9732D628E}" type="parTrans" cxnId="{81920725-E7C2-4965-AD34-F4DBDC4C6F2E}">
      <dgm:prSet/>
      <dgm:spPr/>
      <dgm:t>
        <a:bodyPr/>
        <a:lstStyle/>
        <a:p>
          <a:endParaRPr lang="en-US"/>
        </a:p>
      </dgm:t>
    </dgm:pt>
    <dgm:pt modelId="{1BA71A29-C4E2-48BC-A681-17BA459D40E2}" type="sibTrans" cxnId="{81920725-E7C2-4965-AD34-F4DBDC4C6F2E}">
      <dgm:prSet/>
      <dgm:spPr/>
      <dgm:t>
        <a:bodyPr/>
        <a:lstStyle/>
        <a:p>
          <a:endParaRPr lang="en-US"/>
        </a:p>
      </dgm:t>
    </dgm:pt>
    <dgm:pt modelId="{3A654BE4-5915-4A25-AF6A-1B56F32C3108}">
      <dgm:prSet phldrT="[Text]"/>
      <dgm:spPr/>
      <dgm:t>
        <a:bodyPr/>
        <a:lstStyle/>
        <a:p>
          <a:r>
            <a:rPr lang="en-US" b="1" dirty="0"/>
            <a:t>Collecting</a:t>
          </a:r>
        </a:p>
      </dgm:t>
    </dgm:pt>
    <dgm:pt modelId="{BE904242-3597-419D-A737-0F6FF2D5DD4C}" type="sibTrans" cxnId="{836F6027-3F19-4231-8286-D2B1F174DA90}">
      <dgm:prSet/>
      <dgm:spPr/>
      <dgm:t>
        <a:bodyPr/>
        <a:lstStyle/>
        <a:p>
          <a:endParaRPr lang="en-US"/>
        </a:p>
      </dgm:t>
    </dgm:pt>
    <dgm:pt modelId="{E1B16E0A-FF1E-470D-93C0-AFE5C067DF8C}" type="parTrans" cxnId="{836F6027-3F19-4231-8286-D2B1F174DA90}">
      <dgm:prSet/>
      <dgm:spPr/>
      <dgm:t>
        <a:bodyPr/>
        <a:lstStyle/>
        <a:p>
          <a:endParaRPr lang="en-US"/>
        </a:p>
      </dgm:t>
    </dgm:pt>
    <dgm:pt modelId="{983BFB68-0A00-408C-B239-A47CA844D099}" type="pres">
      <dgm:prSet presAssocID="{B25D1F9D-5D1C-49F9-B5E6-6DBC43E2A73B}" presName="composite" presStyleCnt="0">
        <dgm:presLayoutVars>
          <dgm:chMax val="3"/>
          <dgm:animLvl val="lvl"/>
          <dgm:resizeHandles val="exact"/>
        </dgm:presLayoutVars>
      </dgm:prSet>
      <dgm:spPr/>
    </dgm:pt>
    <dgm:pt modelId="{1A26911D-553C-42F2-AC0D-89EBC39C2939}" type="pres">
      <dgm:prSet presAssocID="{DA556247-3649-491C-A9A0-6B38F1DA8193}" presName="gear1" presStyleLbl="node1" presStyleIdx="0" presStyleCnt="3">
        <dgm:presLayoutVars>
          <dgm:chMax val="1"/>
          <dgm:bulletEnabled val="1"/>
        </dgm:presLayoutVars>
      </dgm:prSet>
      <dgm:spPr/>
    </dgm:pt>
    <dgm:pt modelId="{52E41785-E406-45E0-913F-DDAED997F192}" type="pres">
      <dgm:prSet presAssocID="{DA556247-3649-491C-A9A0-6B38F1DA8193}" presName="gear1srcNode" presStyleLbl="node1" presStyleIdx="0" presStyleCnt="3"/>
      <dgm:spPr/>
    </dgm:pt>
    <dgm:pt modelId="{BFF822B6-6E38-4D9B-8D06-F42C6F0E49B9}" type="pres">
      <dgm:prSet presAssocID="{DA556247-3649-491C-A9A0-6B38F1DA8193}" presName="gear1dstNode" presStyleLbl="node1" presStyleIdx="0" presStyleCnt="3"/>
      <dgm:spPr/>
    </dgm:pt>
    <dgm:pt modelId="{B04269A5-2DED-4997-BB99-2406AA6190C8}" type="pres">
      <dgm:prSet presAssocID="{27AAC3DC-476F-41B4-8F21-7C1028A19A9A}" presName="gear2" presStyleLbl="node1" presStyleIdx="1" presStyleCnt="3">
        <dgm:presLayoutVars>
          <dgm:chMax val="1"/>
          <dgm:bulletEnabled val="1"/>
        </dgm:presLayoutVars>
      </dgm:prSet>
      <dgm:spPr/>
    </dgm:pt>
    <dgm:pt modelId="{5CB6B822-A047-496B-8C4B-105DCC03D455}" type="pres">
      <dgm:prSet presAssocID="{27AAC3DC-476F-41B4-8F21-7C1028A19A9A}" presName="gear2srcNode" presStyleLbl="node1" presStyleIdx="1" presStyleCnt="3"/>
      <dgm:spPr/>
    </dgm:pt>
    <dgm:pt modelId="{E3091A4E-8BDE-401A-92BD-79D9B2C01C59}" type="pres">
      <dgm:prSet presAssocID="{27AAC3DC-476F-41B4-8F21-7C1028A19A9A}" presName="gear2dstNode" presStyleLbl="node1" presStyleIdx="1" presStyleCnt="3"/>
      <dgm:spPr/>
    </dgm:pt>
    <dgm:pt modelId="{06D3C737-8843-4C6C-ADFC-A701FB05D019}" type="pres">
      <dgm:prSet presAssocID="{3A654BE4-5915-4A25-AF6A-1B56F32C3108}" presName="gear3" presStyleLbl="node1" presStyleIdx="2" presStyleCnt="3"/>
      <dgm:spPr/>
    </dgm:pt>
    <dgm:pt modelId="{3805EE31-A07D-4D93-89F9-E9B5EEC67F4B}" type="pres">
      <dgm:prSet presAssocID="{3A654BE4-5915-4A25-AF6A-1B56F32C3108}" presName="gear3tx" presStyleLbl="node1" presStyleIdx="2" presStyleCnt="3">
        <dgm:presLayoutVars>
          <dgm:chMax val="1"/>
          <dgm:bulletEnabled val="1"/>
        </dgm:presLayoutVars>
      </dgm:prSet>
      <dgm:spPr/>
    </dgm:pt>
    <dgm:pt modelId="{223DE47B-3632-4FB2-9727-99D512ECC9A6}" type="pres">
      <dgm:prSet presAssocID="{3A654BE4-5915-4A25-AF6A-1B56F32C3108}" presName="gear3srcNode" presStyleLbl="node1" presStyleIdx="2" presStyleCnt="3"/>
      <dgm:spPr/>
    </dgm:pt>
    <dgm:pt modelId="{AC543720-B15A-474F-A914-5936247D9817}" type="pres">
      <dgm:prSet presAssocID="{3A654BE4-5915-4A25-AF6A-1B56F32C3108}" presName="gear3dstNode" presStyleLbl="node1" presStyleIdx="2" presStyleCnt="3"/>
      <dgm:spPr/>
    </dgm:pt>
    <dgm:pt modelId="{13C5F172-E822-41F7-9206-9C9A7826B09E}" type="pres">
      <dgm:prSet presAssocID="{4BBC1E07-1CE9-460C-93B5-6688CC44A642}" presName="connector1" presStyleLbl="sibTrans2D1" presStyleIdx="0" presStyleCnt="3"/>
      <dgm:spPr/>
    </dgm:pt>
    <dgm:pt modelId="{E605FB2D-0C95-4E9A-BE83-859B959CBC48}" type="pres">
      <dgm:prSet presAssocID="{1BA71A29-C4E2-48BC-A681-17BA459D40E2}" presName="connector2" presStyleLbl="sibTrans2D1" presStyleIdx="1" presStyleCnt="3"/>
      <dgm:spPr/>
    </dgm:pt>
    <dgm:pt modelId="{EE468359-7DBC-443E-B116-4F6D252AEF00}" type="pres">
      <dgm:prSet presAssocID="{BE904242-3597-419D-A737-0F6FF2D5DD4C}" presName="connector3" presStyleLbl="sibTrans2D1" presStyleIdx="2" presStyleCnt="3"/>
      <dgm:spPr/>
    </dgm:pt>
  </dgm:ptLst>
  <dgm:cxnLst>
    <dgm:cxn modelId="{B64A8021-C1EA-48C0-9EA1-16AB09B62307}" type="presOf" srcId="{3A654BE4-5915-4A25-AF6A-1B56F32C3108}" destId="{223DE47B-3632-4FB2-9727-99D512ECC9A6}" srcOrd="2" destOrd="0" presId="urn:microsoft.com/office/officeart/2005/8/layout/gear1"/>
    <dgm:cxn modelId="{78830924-37DA-48CB-815E-8CBE23EBBD3F}" type="presOf" srcId="{DA556247-3649-491C-A9A0-6B38F1DA8193}" destId="{52E41785-E406-45E0-913F-DDAED997F192}" srcOrd="1" destOrd="0" presId="urn:microsoft.com/office/officeart/2005/8/layout/gear1"/>
    <dgm:cxn modelId="{81920725-E7C2-4965-AD34-F4DBDC4C6F2E}" srcId="{B25D1F9D-5D1C-49F9-B5E6-6DBC43E2A73B}" destId="{27AAC3DC-476F-41B4-8F21-7C1028A19A9A}" srcOrd="1" destOrd="0" parTransId="{2B88534E-210F-41F3-A1F7-D1C9732D628E}" sibTransId="{1BA71A29-C4E2-48BC-A681-17BA459D40E2}"/>
    <dgm:cxn modelId="{836F6027-3F19-4231-8286-D2B1F174DA90}" srcId="{B25D1F9D-5D1C-49F9-B5E6-6DBC43E2A73B}" destId="{3A654BE4-5915-4A25-AF6A-1B56F32C3108}" srcOrd="2" destOrd="0" parTransId="{E1B16E0A-FF1E-470D-93C0-AFE5C067DF8C}" sibTransId="{BE904242-3597-419D-A737-0F6FF2D5DD4C}"/>
    <dgm:cxn modelId="{BD2F8145-2080-4A4C-9E36-D0ACF4FBF34C}" srcId="{B25D1F9D-5D1C-49F9-B5E6-6DBC43E2A73B}" destId="{DA556247-3649-491C-A9A0-6B38F1DA8193}" srcOrd="0" destOrd="0" parTransId="{7DD1AF9C-9057-4937-805F-1E1919ACE8ED}" sibTransId="{4BBC1E07-1CE9-460C-93B5-6688CC44A642}"/>
    <dgm:cxn modelId="{CB4C0B6A-0FDE-4165-AA7B-29D113ECFA96}" type="presOf" srcId="{3A654BE4-5915-4A25-AF6A-1B56F32C3108}" destId="{06D3C737-8843-4C6C-ADFC-A701FB05D019}" srcOrd="0" destOrd="0" presId="urn:microsoft.com/office/officeart/2005/8/layout/gear1"/>
    <dgm:cxn modelId="{65F6686B-EE8E-42CE-9824-7FD4D9103269}" type="presOf" srcId="{BE904242-3597-419D-A737-0F6FF2D5DD4C}" destId="{EE468359-7DBC-443E-B116-4F6D252AEF00}" srcOrd="0" destOrd="0" presId="urn:microsoft.com/office/officeart/2005/8/layout/gear1"/>
    <dgm:cxn modelId="{B22C8171-84C5-48EF-844B-E7A7EB550AF4}" type="presOf" srcId="{B25D1F9D-5D1C-49F9-B5E6-6DBC43E2A73B}" destId="{983BFB68-0A00-408C-B239-A47CA844D099}" srcOrd="0" destOrd="0" presId="urn:microsoft.com/office/officeart/2005/8/layout/gear1"/>
    <dgm:cxn modelId="{CFE6BC75-0FFA-4487-A2EF-EF806C537C52}" type="presOf" srcId="{DA556247-3649-491C-A9A0-6B38F1DA8193}" destId="{1A26911D-553C-42F2-AC0D-89EBC39C2939}" srcOrd="0" destOrd="0" presId="urn:microsoft.com/office/officeart/2005/8/layout/gear1"/>
    <dgm:cxn modelId="{57167381-86C4-4169-BE49-78BE2E16365D}" type="presOf" srcId="{27AAC3DC-476F-41B4-8F21-7C1028A19A9A}" destId="{5CB6B822-A047-496B-8C4B-105DCC03D455}" srcOrd="1" destOrd="0" presId="urn:microsoft.com/office/officeart/2005/8/layout/gear1"/>
    <dgm:cxn modelId="{9E1B1C9D-108B-4135-A54C-746D9FBCFCDB}" type="presOf" srcId="{4BBC1E07-1CE9-460C-93B5-6688CC44A642}" destId="{13C5F172-E822-41F7-9206-9C9A7826B09E}" srcOrd="0" destOrd="0" presId="urn:microsoft.com/office/officeart/2005/8/layout/gear1"/>
    <dgm:cxn modelId="{7A72F69E-FD7B-4CBF-A632-60E6DA5E7C09}" type="presOf" srcId="{3A654BE4-5915-4A25-AF6A-1B56F32C3108}" destId="{AC543720-B15A-474F-A914-5936247D9817}" srcOrd="3" destOrd="0" presId="urn:microsoft.com/office/officeart/2005/8/layout/gear1"/>
    <dgm:cxn modelId="{34FC929F-1D27-4B8C-84E8-028145051C68}" type="presOf" srcId="{DA556247-3649-491C-A9A0-6B38F1DA8193}" destId="{BFF822B6-6E38-4D9B-8D06-F42C6F0E49B9}" srcOrd="2" destOrd="0" presId="urn:microsoft.com/office/officeart/2005/8/layout/gear1"/>
    <dgm:cxn modelId="{9BAD9FB1-4AD6-4E3A-8D3A-D96C2D4F3B34}" type="presOf" srcId="{27AAC3DC-476F-41B4-8F21-7C1028A19A9A}" destId="{E3091A4E-8BDE-401A-92BD-79D9B2C01C59}" srcOrd="2" destOrd="0" presId="urn:microsoft.com/office/officeart/2005/8/layout/gear1"/>
    <dgm:cxn modelId="{BE7544BF-A006-496F-96CF-64AE449B2903}" type="presOf" srcId="{3A654BE4-5915-4A25-AF6A-1B56F32C3108}" destId="{3805EE31-A07D-4D93-89F9-E9B5EEC67F4B}" srcOrd="1" destOrd="0" presId="urn:microsoft.com/office/officeart/2005/8/layout/gear1"/>
    <dgm:cxn modelId="{EB6BBCCE-055B-4504-B556-0FC04959822E}" type="presOf" srcId="{1BA71A29-C4E2-48BC-A681-17BA459D40E2}" destId="{E605FB2D-0C95-4E9A-BE83-859B959CBC48}" srcOrd="0" destOrd="0" presId="urn:microsoft.com/office/officeart/2005/8/layout/gear1"/>
    <dgm:cxn modelId="{8942D2FA-08C9-44B1-9EE8-5682C071B773}" type="presOf" srcId="{27AAC3DC-476F-41B4-8F21-7C1028A19A9A}" destId="{B04269A5-2DED-4997-BB99-2406AA6190C8}" srcOrd="0" destOrd="0" presId="urn:microsoft.com/office/officeart/2005/8/layout/gear1"/>
    <dgm:cxn modelId="{B07B5E70-B4BA-416D-93AA-52E9D2C2A029}" type="presParOf" srcId="{983BFB68-0A00-408C-B239-A47CA844D099}" destId="{1A26911D-553C-42F2-AC0D-89EBC39C2939}" srcOrd="0" destOrd="0" presId="urn:microsoft.com/office/officeart/2005/8/layout/gear1"/>
    <dgm:cxn modelId="{4ED2BEE6-B11A-443B-A31F-B976F6E9ECEC}" type="presParOf" srcId="{983BFB68-0A00-408C-B239-A47CA844D099}" destId="{52E41785-E406-45E0-913F-DDAED997F192}" srcOrd="1" destOrd="0" presId="urn:microsoft.com/office/officeart/2005/8/layout/gear1"/>
    <dgm:cxn modelId="{7A7E7387-6392-41F5-89E9-A66779FEA0EB}" type="presParOf" srcId="{983BFB68-0A00-408C-B239-A47CA844D099}" destId="{BFF822B6-6E38-4D9B-8D06-F42C6F0E49B9}" srcOrd="2" destOrd="0" presId="urn:microsoft.com/office/officeart/2005/8/layout/gear1"/>
    <dgm:cxn modelId="{F882898E-582F-4F89-89C6-730F3036B4B4}" type="presParOf" srcId="{983BFB68-0A00-408C-B239-A47CA844D099}" destId="{B04269A5-2DED-4997-BB99-2406AA6190C8}" srcOrd="3" destOrd="0" presId="urn:microsoft.com/office/officeart/2005/8/layout/gear1"/>
    <dgm:cxn modelId="{9AA00E68-3015-4CBB-9E02-D6C73CF974AC}" type="presParOf" srcId="{983BFB68-0A00-408C-B239-A47CA844D099}" destId="{5CB6B822-A047-496B-8C4B-105DCC03D455}" srcOrd="4" destOrd="0" presId="urn:microsoft.com/office/officeart/2005/8/layout/gear1"/>
    <dgm:cxn modelId="{49C373D5-B744-44C1-8D00-D0728C011541}" type="presParOf" srcId="{983BFB68-0A00-408C-B239-A47CA844D099}" destId="{E3091A4E-8BDE-401A-92BD-79D9B2C01C59}" srcOrd="5" destOrd="0" presId="urn:microsoft.com/office/officeart/2005/8/layout/gear1"/>
    <dgm:cxn modelId="{8654BC1A-A3F4-40FC-8F0D-6E6E491ED199}" type="presParOf" srcId="{983BFB68-0A00-408C-B239-A47CA844D099}" destId="{06D3C737-8843-4C6C-ADFC-A701FB05D019}" srcOrd="6" destOrd="0" presId="urn:microsoft.com/office/officeart/2005/8/layout/gear1"/>
    <dgm:cxn modelId="{7F484494-1CF2-4791-A870-82CFB79FB62D}" type="presParOf" srcId="{983BFB68-0A00-408C-B239-A47CA844D099}" destId="{3805EE31-A07D-4D93-89F9-E9B5EEC67F4B}" srcOrd="7" destOrd="0" presId="urn:microsoft.com/office/officeart/2005/8/layout/gear1"/>
    <dgm:cxn modelId="{7A8F8DDF-979F-4881-AE46-E3B9BA6844BA}" type="presParOf" srcId="{983BFB68-0A00-408C-B239-A47CA844D099}" destId="{223DE47B-3632-4FB2-9727-99D512ECC9A6}" srcOrd="8" destOrd="0" presId="urn:microsoft.com/office/officeart/2005/8/layout/gear1"/>
    <dgm:cxn modelId="{42A88212-DBED-4E7F-9142-44A93AEEA1E0}" type="presParOf" srcId="{983BFB68-0A00-408C-B239-A47CA844D099}" destId="{AC543720-B15A-474F-A914-5936247D9817}" srcOrd="9" destOrd="0" presId="urn:microsoft.com/office/officeart/2005/8/layout/gear1"/>
    <dgm:cxn modelId="{780B1230-B48E-4ACF-BF74-7683BDC45598}" type="presParOf" srcId="{983BFB68-0A00-408C-B239-A47CA844D099}" destId="{13C5F172-E822-41F7-9206-9C9A7826B09E}" srcOrd="10" destOrd="0" presId="urn:microsoft.com/office/officeart/2005/8/layout/gear1"/>
    <dgm:cxn modelId="{32428232-B9CE-4CAB-A06C-B555BE0E6F1D}" type="presParOf" srcId="{983BFB68-0A00-408C-B239-A47CA844D099}" destId="{E605FB2D-0C95-4E9A-BE83-859B959CBC48}" srcOrd="11" destOrd="0" presId="urn:microsoft.com/office/officeart/2005/8/layout/gear1"/>
    <dgm:cxn modelId="{08223FAB-349C-4827-B73B-DDF3439F38EF}" type="presParOf" srcId="{983BFB68-0A00-408C-B239-A47CA844D099}" destId="{EE468359-7DBC-443E-B116-4F6D252AEF00}"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902516-9E21-4F5B-AEF0-C0E79ED691F0}"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AD54FB4-7599-4BC3-8808-0306E782F696}">
      <dgm:prSet custT="1"/>
      <dgm:spPr/>
      <dgm:t>
        <a:bodyPr/>
        <a:lstStyle/>
        <a:p>
          <a:pPr>
            <a:defRPr b="1"/>
          </a:pPr>
          <a:r>
            <a:rPr lang="en-US" sz="2400" b="1" dirty="0"/>
            <a:t>Important factors: </a:t>
          </a:r>
          <a:endParaRPr lang="en-US" sz="2400" dirty="0"/>
        </a:p>
      </dgm:t>
    </dgm:pt>
    <dgm:pt modelId="{EBEBD8C7-5D42-484B-BEE0-298AF03FEAF7}" type="parTrans" cxnId="{1B0A9177-F73C-410C-B29E-F9390FF12ED9}">
      <dgm:prSet/>
      <dgm:spPr/>
      <dgm:t>
        <a:bodyPr/>
        <a:lstStyle/>
        <a:p>
          <a:endParaRPr lang="en-US" sz="2400"/>
        </a:p>
      </dgm:t>
    </dgm:pt>
    <dgm:pt modelId="{9251CE6B-CBB6-4B41-9EF5-F37F0E151B8D}" type="sibTrans" cxnId="{1B0A9177-F73C-410C-B29E-F9390FF12ED9}">
      <dgm:prSet/>
      <dgm:spPr/>
      <dgm:t>
        <a:bodyPr/>
        <a:lstStyle/>
        <a:p>
          <a:endParaRPr lang="en-US" sz="2400"/>
        </a:p>
      </dgm:t>
    </dgm:pt>
    <dgm:pt modelId="{EE3B6CF2-D372-4215-8ED1-1E226189ED82}">
      <dgm:prSet custT="1"/>
      <dgm:spPr/>
      <dgm:t>
        <a:bodyPr/>
        <a:lstStyle/>
        <a:p>
          <a:pPr>
            <a:buFont typeface="Arial" panose="020B0604020202020204" pitchFamily="34" charset="0"/>
            <a:buChar char="•"/>
          </a:pPr>
          <a:r>
            <a:rPr lang="en-US" sz="1800" b="1" dirty="0"/>
            <a:t>How is it measured, and why?</a:t>
          </a:r>
          <a:endParaRPr lang="en-US" sz="1800" dirty="0"/>
        </a:p>
      </dgm:t>
    </dgm:pt>
    <dgm:pt modelId="{69830756-977F-4CC6-9793-5E230B191494}" type="parTrans" cxnId="{2CC6ADF1-EFD1-42B1-AA65-42178491A14A}">
      <dgm:prSet/>
      <dgm:spPr/>
      <dgm:t>
        <a:bodyPr/>
        <a:lstStyle/>
        <a:p>
          <a:endParaRPr lang="en-US" sz="2400"/>
        </a:p>
      </dgm:t>
    </dgm:pt>
    <dgm:pt modelId="{2A3B8A32-8729-473E-B9D2-4065725F75E1}" type="sibTrans" cxnId="{2CC6ADF1-EFD1-42B1-AA65-42178491A14A}">
      <dgm:prSet/>
      <dgm:spPr/>
      <dgm:t>
        <a:bodyPr/>
        <a:lstStyle/>
        <a:p>
          <a:endParaRPr lang="en-US" sz="2400"/>
        </a:p>
      </dgm:t>
    </dgm:pt>
    <dgm:pt modelId="{C567BB87-57F9-4D19-B76A-FA2B6FF70256}">
      <dgm:prSet custT="1"/>
      <dgm:spPr/>
      <dgm:t>
        <a:bodyPr/>
        <a:lstStyle/>
        <a:p>
          <a:pPr>
            <a:buFont typeface="Arial" panose="020B0604020202020204" pitchFamily="34" charset="0"/>
            <a:buChar char="•"/>
          </a:pPr>
          <a:r>
            <a:rPr lang="en-US" sz="1800" b="1" dirty="0"/>
            <a:t>What is being done with it?</a:t>
          </a:r>
          <a:endParaRPr lang="en-US" sz="1800" dirty="0"/>
        </a:p>
      </dgm:t>
    </dgm:pt>
    <dgm:pt modelId="{E5DC7E0B-F702-4627-8919-0C16EF223C39}" type="parTrans" cxnId="{BB04C1FA-5E6B-48FA-8BE5-DB32CEAA57AF}">
      <dgm:prSet/>
      <dgm:spPr/>
      <dgm:t>
        <a:bodyPr/>
        <a:lstStyle/>
        <a:p>
          <a:endParaRPr lang="en-US" sz="2400"/>
        </a:p>
      </dgm:t>
    </dgm:pt>
    <dgm:pt modelId="{EDD6B21F-DFE9-4E74-99E2-8FB959142B57}" type="sibTrans" cxnId="{BB04C1FA-5E6B-48FA-8BE5-DB32CEAA57AF}">
      <dgm:prSet/>
      <dgm:spPr/>
      <dgm:t>
        <a:bodyPr/>
        <a:lstStyle/>
        <a:p>
          <a:endParaRPr lang="en-US" sz="2400"/>
        </a:p>
      </dgm:t>
    </dgm:pt>
    <dgm:pt modelId="{F94C9780-0448-4645-B2BB-69D45A7973B7}">
      <dgm:prSet custT="1"/>
      <dgm:spPr/>
      <dgm:t>
        <a:bodyPr/>
        <a:lstStyle/>
        <a:p>
          <a:pPr>
            <a:buFont typeface="Arial" panose="020B0604020202020204" pitchFamily="34" charset="0"/>
            <a:buChar char="•"/>
          </a:pPr>
          <a:r>
            <a:rPr lang="en-US" sz="1800" b="1" dirty="0"/>
            <a:t>Based on the above, are there alternative data?</a:t>
          </a:r>
          <a:endParaRPr lang="en-US" sz="1800" dirty="0"/>
        </a:p>
      </dgm:t>
    </dgm:pt>
    <dgm:pt modelId="{A629B3B8-E743-4341-81B8-40A2B65456D1}" type="parTrans" cxnId="{434D4C6F-AA71-4C83-B0CE-675F66DDF7DC}">
      <dgm:prSet/>
      <dgm:spPr/>
      <dgm:t>
        <a:bodyPr/>
        <a:lstStyle/>
        <a:p>
          <a:endParaRPr lang="en-US" sz="2400"/>
        </a:p>
      </dgm:t>
    </dgm:pt>
    <dgm:pt modelId="{C59D3BB8-4C45-439A-82D4-036AFE80FFCB}" type="sibTrans" cxnId="{434D4C6F-AA71-4C83-B0CE-675F66DDF7DC}">
      <dgm:prSet/>
      <dgm:spPr/>
      <dgm:t>
        <a:bodyPr/>
        <a:lstStyle/>
        <a:p>
          <a:endParaRPr lang="en-US" sz="2400"/>
        </a:p>
      </dgm:t>
    </dgm:pt>
    <dgm:pt modelId="{6A4F9C3C-599F-4993-AD0E-43B612DF9B5D}">
      <dgm:prSet custT="1"/>
      <dgm:spPr/>
      <dgm:t>
        <a:bodyPr/>
        <a:lstStyle/>
        <a:p>
          <a:pPr>
            <a:defRPr b="1"/>
          </a:pPr>
          <a:r>
            <a:rPr lang="en-US" sz="2400" b="1" dirty="0"/>
            <a:t>Data types: Qualitative, quantitative, and mixed</a:t>
          </a:r>
          <a:endParaRPr lang="en-US" sz="2400" dirty="0"/>
        </a:p>
      </dgm:t>
    </dgm:pt>
    <dgm:pt modelId="{AC6CAC4D-152D-4C2C-B719-CC83531D147D}" type="parTrans" cxnId="{1E427A20-7F84-4564-85DE-C42C049BE639}">
      <dgm:prSet/>
      <dgm:spPr/>
      <dgm:t>
        <a:bodyPr/>
        <a:lstStyle/>
        <a:p>
          <a:endParaRPr lang="en-US" sz="2400"/>
        </a:p>
      </dgm:t>
    </dgm:pt>
    <dgm:pt modelId="{168BC873-D0BA-4011-A79E-EEFA408E95E1}" type="sibTrans" cxnId="{1E427A20-7F84-4564-85DE-C42C049BE639}">
      <dgm:prSet/>
      <dgm:spPr/>
      <dgm:t>
        <a:bodyPr/>
        <a:lstStyle/>
        <a:p>
          <a:endParaRPr lang="en-US" sz="2400"/>
        </a:p>
      </dgm:t>
    </dgm:pt>
    <dgm:pt modelId="{A574903C-C2C0-49F3-B3D6-574CDAF9D932}">
      <dgm:prSet custT="1"/>
      <dgm:spPr/>
      <dgm:t>
        <a:bodyPr/>
        <a:lstStyle/>
        <a:p>
          <a:pPr>
            <a:defRPr b="1"/>
          </a:pPr>
          <a:r>
            <a:rPr lang="en-US" sz="2400" b="1" dirty="0"/>
            <a:t>From data to narrative (Grieves, 2017)</a:t>
          </a:r>
          <a:endParaRPr lang="en-US" sz="2400" dirty="0"/>
        </a:p>
      </dgm:t>
    </dgm:pt>
    <dgm:pt modelId="{CDEB4198-23DF-4E3F-B518-3979114D1391}" type="parTrans" cxnId="{4518360B-D448-4862-9D73-59C461D95D16}">
      <dgm:prSet/>
      <dgm:spPr/>
      <dgm:t>
        <a:bodyPr/>
        <a:lstStyle/>
        <a:p>
          <a:endParaRPr lang="en-US" sz="2400"/>
        </a:p>
      </dgm:t>
    </dgm:pt>
    <dgm:pt modelId="{400908B5-C2B9-4941-A21C-60CEC334A634}" type="sibTrans" cxnId="{4518360B-D448-4862-9D73-59C461D95D16}">
      <dgm:prSet/>
      <dgm:spPr/>
      <dgm:t>
        <a:bodyPr/>
        <a:lstStyle/>
        <a:p>
          <a:endParaRPr lang="en-US" sz="2400"/>
        </a:p>
      </dgm:t>
    </dgm:pt>
    <dgm:pt modelId="{239489FB-EEFB-4388-BC24-7E8431362FE3}">
      <dgm:prSet custT="1"/>
      <dgm:spPr/>
      <dgm:t>
        <a:bodyPr/>
        <a:lstStyle/>
        <a:p>
          <a:r>
            <a:rPr lang="en-US" sz="1800" b="1"/>
            <a:t>Collection</a:t>
          </a:r>
          <a:endParaRPr lang="en-US" sz="1800"/>
        </a:p>
      </dgm:t>
    </dgm:pt>
    <dgm:pt modelId="{D568AEF0-5B84-4216-ACF6-D78DF7B0D0B0}" type="parTrans" cxnId="{7DBB9768-6D88-4294-AE88-517232DCBD6F}">
      <dgm:prSet/>
      <dgm:spPr/>
      <dgm:t>
        <a:bodyPr/>
        <a:lstStyle/>
        <a:p>
          <a:endParaRPr lang="en-US" sz="2400"/>
        </a:p>
      </dgm:t>
    </dgm:pt>
    <dgm:pt modelId="{33EB0F5F-7C90-4675-BD27-9B1E5C0C00D5}" type="sibTrans" cxnId="{7DBB9768-6D88-4294-AE88-517232DCBD6F}">
      <dgm:prSet/>
      <dgm:spPr/>
      <dgm:t>
        <a:bodyPr/>
        <a:lstStyle/>
        <a:p>
          <a:endParaRPr lang="en-US" sz="2400"/>
        </a:p>
      </dgm:t>
    </dgm:pt>
    <dgm:pt modelId="{4F1D3D8B-AAEB-4D21-B61F-2B2A43F6017F}">
      <dgm:prSet custT="1"/>
      <dgm:spPr/>
      <dgm:t>
        <a:bodyPr/>
        <a:lstStyle/>
        <a:p>
          <a:r>
            <a:rPr lang="en-US" sz="1800" b="1" dirty="0"/>
            <a:t>Analytics</a:t>
          </a:r>
          <a:endParaRPr lang="en-US" sz="1800" dirty="0"/>
        </a:p>
      </dgm:t>
    </dgm:pt>
    <dgm:pt modelId="{9781BDA7-CD45-4445-980C-2D9458884DFD}" type="parTrans" cxnId="{8DC0B83A-06CB-4830-86D5-E7A6CC2F4F1E}">
      <dgm:prSet/>
      <dgm:spPr/>
      <dgm:t>
        <a:bodyPr/>
        <a:lstStyle/>
        <a:p>
          <a:endParaRPr lang="en-US" sz="2400"/>
        </a:p>
      </dgm:t>
    </dgm:pt>
    <dgm:pt modelId="{9B0FB40F-8A70-464D-96D2-E1930D665001}" type="sibTrans" cxnId="{8DC0B83A-06CB-4830-86D5-E7A6CC2F4F1E}">
      <dgm:prSet/>
      <dgm:spPr/>
      <dgm:t>
        <a:bodyPr/>
        <a:lstStyle/>
        <a:p>
          <a:endParaRPr lang="en-US" sz="2400"/>
        </a:p>
      </dgm:t>
    </dgm:pt>
    <dgm:pt modelId="{D29EC360-4031-4C0D-A376-04458C444045}">
      <dgm:prSet custT="1"/>
      <dgm:spPr/>
      <dgm:t>
        <a:bodyPr/>
        <a:lstStyle/>
        <a:p>
          <a:r>
            <a:rPr lang="en-US" sz="1800" b="1" dirty="0"/>
            <a:t>Insights</a:t>
          </a:r>
          <a:endParaRPr lang="en-US" sz="1800" dirty="0"/>
        </a:p>
      </dgm:t>
    </dgm:pt>
    <dgm:pt modelId="{E65B6F8E-9811-4864-91FF-5C9046E51838}" type="parTrans" cxnId="{8B0385AA-F765-4081-9FCD-220A89600745}">
      <dgm:prSet/>
      <dgm:spPr/>
      <dgm:t>
        <a:bodyPr/>
        <a:lstStyle/>
        <a:p>
          <a:endParaRPr lang="en-US" sz="2400"/>
        </a:p>
      </dgm:t>
    </dgm:pt>
    <dgm:pt modelId="{91A9BCD7-2194-4D38-AB49-B22BDAB3A045}" type="sibTrans" cxnId="{8B0385AA-F765-4081-9FCD-220A89600745}">
      <dgm:prSet/>
      <dgm:spPr/>
      <dgm:t>
        <a:bodyPr/>
        <a:lstStyle/>
        <a:p>
          <a:endParaRPr lang="en-US" sz="2400"/>
        </a:p>
      </dgm:t>
    </dgm:pt>
    <dgm:pt modelId="{9EB25A23-ADB1-4498-923C-209A24DF7D10}">
      <dgm:prSet custT="1"/>
      <dgm:spPr/>
      <dgm:t>
        <a:bodyPr/>
        <a:lstStyle/>
        <a:p>
          <a:pPr>
            <a:buFont typeface="Arial" panose="020B0604020202020204" pitchFamily="34" charset="0"/>
            <a:buChar char="•"/>
          </a:pPr>
          <a:r>
            <a:rPr lang="en-US" sz="1800" b="1" dirty="0"/>
            <a:t>What data exist, and what questions do they answer?</a:t>
          </a:r>
          <a:endParaRPr lang="en-US" sz="1800" dirty="0"/>
        </a:p>
      </dgm:t>
    </dgm:pt>
    <dgm:pt modelId="{A9313BE5-F403-475F-85D5-6B483E48839A}" type="sibTrans" cxnId="{689FFD47-431D-45A1-AD75-2D120BEB8BBF}">
      <dgm:prSet/>
      <dgm:spPr/>
      <dgm:t>
        <a:bodyPr/>
        <a:lstStyle/>
        <a:p>
          <a:endParaRPr lang="en-US" sz="2400"/>
        </a:p>
      </dgm:t>
    </dgm:pt>
    <dgm:pt modelId="{761BC72D-3086-46B5-8151-3A2FF87C859C}" type="parTrans" cxnId="{689FFD47-431D-45A1-AD75-2D120BEB8BBF}">
      <dgm:prSet/>
      <dgm:spPr/>
      <dgm:t>
        <a:bodyPr/>
        <a:lstStyle/>
        <a:p>
          <a:endParaRPr lang="en-US" sz="2400"/>
        </a:p>
      </dgm:t>
    </dgm:pt>
    <dgm:pt modelId="{6DC24B5B-6D85-4455-BCB2-0D40F43ECC38}" type="pres">
      <dgm:prSet presAssocID="{E1902516-9E21-4F5B-AEF0-C0E79ED691F0}" presName="root" presStyleCnt="0">
        <dgm:presLayoutVars>
          <dgm:dir/>
          <dgm:resizeHandles val="exact"/>
        </dgm:presLayoutVars>
      </dgm:prSet>
      <dgm:spPr/>
    </dgm:pt>
    <dgm:pt modelId="{E42CDDC9-DEF4-4485-AD22-09E50D6D2930}" type="pres">
      <dgm:prSet presAssocID="{6AD54FB4-7599-4BC3-8808-0306E782F696}" presName="compNode" presStyleCnt="0"/>
      <dgm:spPr/>
    </dgm:pt>
    <dgm:pt modelId="{5E335DE8-AEAE-44A5-BE83-478B3A33CDA7}" type="pres">
      <dgm:prSet presAssocID="{6AD54FB4-7599-4BC3-8808-0306E782F696}"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atabase"/>
        </a:ext>
      </dgm:extLst>
    </dgm:pt>
    <dgm:pt modelId="{013F5798-4740-43F3-B270-440662C38AAA}" type="pres">
      <dgm:prSet presAssocID="{6AD54FB4-7599-4BC3-8808-0306E782F696}" presName="iconSpace" presStyleCnt="0"/>
      <dgm:spPr/>
    </dgm:pt>
    <dgm:pt modelId="{5188CBBE-C7ED-4D02-966D-D92054DF9AAF}" type="pres">
      <dgm:prSet presAssocID="{6AD54FB4-7599-4BC3-8808-0306E782F696}" presName="parTx" presStyleLbl="revTx" presStyleIdx="0" presStyleCnt="6">
        <dgm:presLayoutVars>
          <dgm:chMax val="0"/>
          <dgm:chPref val="0"/>
        </dgm:presLayoutVars>
      </dgm:prSet>
      <dgm:spPr/>
    </dgm:pt>
    <dgm:pt modelId="{7EC95EC9-7CDC-4AA3-829E-481EE375B63C}" type="pres">
      <dgm:prSet presAssocID="{6AD54FB4-7599-4BC3-8808-0306E782F696}" presName="txSpace" presStyleCnt="0"/>
      <dgm:spPr/>
    </dgm:pt>
    <dgm:pt modelId="{EB467020-589C-4044-8EDB-8107D46A2722}" type="pres">
      <dgm:prSet presAssocID="{6AD54FB4-7599-4BC3-8808-0306E782F696}" presName="desTx" presStyleLbl="revTx" presStyleIdx="1" presStyleCnt="6">
        <dgm:presLayoutVars/>
      </dgm:prSet>
      <dgm:spPr/>
    </dgm:pt>
    <dgm:pt modelId="{19A24995-537C-48FC-BDFB-89FF95280B30}" type="pres">
      <dgm:prSet presAssocID="{9251CE6B-CBB6-4B41-9EF5-F37F0E151B8D}" presName="sibTrans" presStyleCnt="0"/>
      <dgm:spPr/>
    </dgm:pt>
    <dgm:pt modelId="{090AEDC8-814B-402D-870A-99962EBB401C}" type="pres">
      <dgm:prSet presAssocID="{6A4F9C3C-599F-4993-AD0E-43B612DF9B5D}" presName="compNode" presStyleCnt="0"/>
      <dgm:spPr/>
    </dgm:pt>
    <dgm:pt modelId="{72DCA2BA-5EF6-4113-BC4C-5C379C0DFC79}" type="pres">
      <dgm:prSet presAssocID="{6A4F9C3C-599F-4993-AD0E-43B612DF9B5D}"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atistics"/>
        </a:ext>
      </dgm:extLst>
    </dgm:pt>
    <dgm:pt modelId="{4E9CF634-DA0A-44EF-8836-9B4B293A1646}" type="pres">
      <dgm:prSet presAssocID="{6A4F9C3C-599F-4993-AD0E-43B612DF9B5D}" presName="iconSpace" presStyleCnt="0"/>
      <dgm:spPr/>
    </dgm:pt>
    <dgm:pt modelId="{B9BD2493-4092-446B-81F9-6C249FC33720}" type="pres">
      <dgm:prSet presAssocID="{6A4F9C3C-599F-4993-AD0E-43B612DF9B5D}" presName="parTx" presStyleLbl="revTx" presStyleIdx="2" presStyleCnt="6">
        <dgm:presLayoutVars>
          <dgm:chMax val="0"/>
          <dgm:chPref val="0"/>
        </dgm:presLayoutVars>
      </dgm:prSet>
      <dgm:spPr/>
    </dgm:pt>
    <dgm:pt modelId="{8FF3715D-8CA7-4365-AC61-76D443695F1A}" type="pres">
      <dgm:prSet presAssocID="{6A4F9C3C-599F-4993-AD0E-43B612DF9B5D}" presName="txSpace" presStyleCnt="0"/>
      <dgm:spPr/>
    </dgm:pt>
    <dgm:pt modelId="{5207302C-9BF7-4897-980C-EA920BB33CF9}" type="pres">
      <dgm:prSet presAssocID="{6A4F9C3C-599F-4993-AD0E-43B612DF9B5D}" presName="desTx" presStyleLbl="revTx" presStyleIdx="3" presStyleCnt="6">
        <dgm:presLayoutVars/>
      </dgm:prSet>
      <dgm:spPr/>
    </dgm:pt>
    <dgm:pt modelId="{7E824805-C5FE-4725-AE1D-457907493103}" type="pres">
      <dgm:prSet presAssocID="{168BC873-D0BA-4011-A79E-EEFA408E95E1}" presName="sibTrans" presStyleCnt="0"/>
      <dgm:spPr/>
    </dgm:pt>
    <dgm:pt modelId="{D3705A61-C5D7-48A6-BCF8-83EADC9CC7AA}" type="pres">
      <dgm:prSet presAssocID="{A574903C-C2C0-49F3-B3D6-574CDAF9D932}" presName="compNode" presStyleCnt="0"/>
      <dgm:spPr/>
    </dgm:pt>
    <dgm:pt modelId="{E62C5680-009E-4666-9D7D-FAFF4B442252}" type="pres">
      <dgm:prSet presAssocID="{A574903C-C2C0-49F3-B3D6-574CDAF9D932}"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r chart"/>
        </a:ext>
      </dgm:extLst>
    </dgm:pt>
    <dgm:pt modelId="{6AA421B1-59D5-41EC-AFBF-E26B1F39E7A8}" type="pres">
      <dgm:prSet presAssocID="{A574903C-C2C0-49F3-B3D6-574CDAF9D932}" presName="iconSpace" presStyleCnt="0"/>
      <dgm:spPr/>
    </dgm:pt>
    <dgm:pt modelId="{1A4F0145-7A3D-4998-B7B0-FB7A4099FA8F}" type="pres">
      <dgm:prSet presAssocID="{A574903C-C2C0-49F3-B3D6-574CDAF9D932}" presName="parTx" presStyleLbl="revTx" presStyleIdx="4" presStyleCnt="6">
        <dgm:presLayoutVars>
          <dgm:chMax val="0"/>
          <dgm:chPref val="0"/>
        </dgm:presLayoutVars>
      </dgm:prSet>
      <dgm:spPr/>
    </dgm:pt>
    <dgm:pt modelId="{2337D1BE-38C5-4F29-9A0F-DDBE08AB183E}" type="pres">
      <dgm:prSet presAssocID="{A574903C-C2C0-49F3-B3D6-574CDAF9D932}" presName="txSpace" presStyleCnt="0"/>
      <dgm:spPr/>
    </dgm:pt>
    <dgm:pt modelId="{AC6EA1FF-20B4-42A1-8246-8066041008FB}" type="pres">
      <dgm:prSet presAssocID="{A574903C-C2C0-49F3-B3D6-574CDAF9D932}" presName="desTx" presStyleLbl="revTx" presStyleIdx="5" presStyleCnt="6">
        <dgm:presLayoutVars/>
      </dgm:prSet>
      <dgm:spPr/>
    </dgm:pt>
  </dgm:ptLst>
  <dgm:cxnLst>
    <dgm:cxn modelId="{4518360B-D448-4862-9D73-59C461D95D16}" srcId="{E1902516-9E21-4F5B-AEF0-C0E79ED691F0}" destId="{A574903C-C2C0-49F3-B3D6-574CDAF9D932}" srcOrd="2" destOrd="0" parTransId="{CDEB4198-23DF-4E3F-B518-3979114D1391}" sibTransId="{400908B5-C2B9-4941-A21C-60CEC334A634}"/>
    <dgm:cxn modelId="{7149CA18-0CD3-4A4E-90A4-2F297495F5AA}" type="presOf" srcId="{239489FB-EEFB-4388-BC24-7E8431362FE3}" destId="{AC6EA1FF-20B4-42A1-8246-8066041008FB}" srcOrd="0" destOrd="0" presId="urn:microsoft.com/office/officeart/2018/2/layout/IconLabelDescriptionList"/>
    <dgm:cxn modelId="{1E427A20-7F84-4564-85DE-C42C049BE639}" srcId="{E1902516-9E21-4F5B-AEF0-C0E79ED691F0}" destId="{6A4F9C3C-599F-4993-AD0E-43B612DF9B5D}" srcOrd="1" destOrd="0" parTransId="{AC6CAC4D-152D-4C2C-B719-CC83531D147D}" sibTransId="{168BC873-D0BA-4011-A79E-EEFA408E95E1}"/>
    <dgm:cxn modelId="{3A9DA72D-6B8B-45DD-8CDF-97147C08F144}" type="presOf" srcId="{C567BB87-57F9-4D19-B76A-FA2B6FF70256}" destId="{EB467020-589C-4044-8EDB-8107D46A2722}" srcOrd="0" destOrd="2" presId="urn:microsoft.com/office/officeart/2018/2/layout/IconLabelDescriptionList"/>
    <dgm:cxn modelId="{A3E63A37-4BE6-46A4-A519-6A3C52541FA1}" type="presOf" srcId="{4F1D3D8B-AAEB-4D21-B61F-2B2A43F6017F}" destId="{AC6EA1FF-20B4-42A1-8246-8066041008FB}" srcOrd="0" destOrd="1" presId="urn:microsoft.com/office/officeart/2018/2/layout/IconLabelDescriptionList"/>
    <dgm:cxn modelId="{8DC0B83A-06CB-4830-86D5-E7A6CC2F4F1E}" srcId="{A574903C-C2C0-49F3-B3D6-574CDAF9D932}" destId="{4F1D3D8B-AAEB-4D21-B61F-2B2A43F6017F}" srcOrd="1" destOrd="0" parTransId="{9781BDA7-CD45-4445-980C-2D9458884DFD}" sibTransId="{9B0FB40F-8A70-464D-96D2-E1930D665001}"/>
    <dgm:cxn modelId="{E0381C41-A84F-42EC-8B8F-357FB94384C4}" type="presOf" srcId="{E1902516-9E21-4F5B-AEF0-C0E79ED691F0}" destId="{6DC24B5B-6D85-4455-BCB2-0D40F43ECC38}" srcOrd="0" destOrd="0" presId="urn:microsoft.com/office/officeart/2018/2/layout/IconLabelDescriptionList"/>
    <dgm:cxn modelId="{689FFD47-431D-45A1-AD75-2D120BEB8BBF}" srcId="{6AD54FB4-7599-4BC3-8808-0306E782F696}" destId="{9EB25A23-ADB1-4498-923C-209A24DF7D10}" srcOrd="0" destOrd="0" parTransId="{761BC72D-3086-46B5-8151-3A2FF87C859C}" sibTransId="{A9313BE5-F403-475F-85D5-6B483E48839A}"/>
    <dgm:cxn modelId="{7DBB9768-6D88-4294-AE88-517232DCBD6F}" srcId="{A574903C-C2C0-49F3-B3D6-574CDAF9D932}" destId="{239489FB-EEFB-4388-BC24-7E8431362FE3}" srcOrd="0" destOrd="0" parTransId="{D568AEF0-5B84-4216-ACF6-D78DF7B0D0B0}" sibTransId="{33EB0F5F-7C90-4675-BD27-9B1E5C0C00D5}"/>
    <dgm:cxn modelId="{82406C4C-0131-425A-AA69-B10771314490}" type="presOf" srcId="{D29EC360-4031-4C0D-A376-04458C444045}" destId="{AC6EA1FF-20B4-42A1-8246-8066041008FB}" srcOrd="0" destOrd="2" presId="urn:microsoft.com/office/officeart/2018/2/layout/IconLabelDescriptionList"/>
    <dgm:cxn modelId="{434D4C6F-AA71-4C83-B0CE-675F66DDF7DC}" srcId="{6AD54FB4-7599-4BC3-8808-0306E782F696}" destId="{F94C9780-0448-4645-B2BB-69D45A7973B7}" srcOrd="3" destOrd="0" parTransId="{A629B3B8-E743-4341-81B8-40A2B65456D1}" sibTransId="{C59D3BB8-4C45-439A-82D4-036AFE80FFCB}"/>
    <dgm:cxn modelId="{1B0A9177-F73C-410C-B29E-F9390FF12ED9}" srcId="{E1902516-9E21-4F5B-AEF0-C0E79ED691F0}" destId="{6AD54FB4-7599-4BC3-8808-0306E782F696}" srcOrd="0" destOrd="0" parTransId="{EBEBD8C7-5D42-484B-BEE0-298AF03FEAF7}" sibTransId="{9251CE6B-CBB6-4B41-9EF5-F37F0E151B8D}"/>
    <dgm:cxn modelId="{F5BF247D-8BBA-4B68-A31C-205222276EC7}" type="presOf" srcId="{EE3B6CF2-D372-4215-8ED1-1E226189ED82}" destId="{EB467020-589C-4044-8EDB-8107D46A2722}" srcOrd="0" destOrd="1" presId="urn:microsoft.com/office/officeart/2018/2/layout/IconLabelDescriptionList"/>
    <dgm:cxn modelId="{CB424783-453B-4A88-8F9B-7A1924428DCE}" type="presOf" srcId="{6AD54FB4-7599-4BC3-8808-0306E782F696}" destId="{5188CBBE-C7ED-4D02-966D-D92054DF9AAF}" srcOrd="0" destOrd="0" presId="urn:microsoft.com/office/officeart/2018/2/layout/IconLabelDescriptionList"/>
    <dgm:cxn modelId="{8E35B788-1234-4CA9-9304-89479E09796B}" type="presOf" srcId="{F94C9780-0448-4645-B2BB-69D45A7973B7}" destId="{EB467020-589C-4044-8EDB-8107D46A2722}" srcOrd="0" destOrd="3" presId="urn:microsoft.com/office/officeart/2018/2/layout/IconLabelDescriptionList"/>
    <dgm:cxn modelId="{8B0385AA-F765-4081-9FCD-220A89600745}" srcId="{A574903C-C2C0-49F3-B3D6-574CDAF9D932}" destId="{D29EC360-4031-4C0D-A376-04458C444045}" srcOrd="2" destOrd="0" parTransId="{E65B6F8E-9811-4864-91FF-5C9046E51838}" sibTransId="{91A9BCD7-2194-4D38-AB49-B22BDAB3A045}"/>
    <dgm:cxn modelId="{0CFCBAD4-6916-4731-A785-3C056B5578E7}" type="presOf" srcId="{6A4F9C3C-599F-4993-AD0E-43B612DF9B5D}" destId="{B9BD2493-4092-446B-81F9-6C249FC33720}" srcOrd="0" destOrd="0" presId="urn:microsoft.com/office/officeart/2018/2/layout/IconLabelDescriptionList"/>
    <dgm:cxn modelId="{6DD1FED8-FE7E-4C12-8E6A-F977AF36933C}" type="presOf" srcId="{A574903C-C2C0-49F3-B3D6-574CDAF9D932}" destId="{1A4F0145-7A3D-4998-B7B0-FB7A4099FA8F}" srcOrd="0" destOrd="0" presId="urn:microsoft.com/office/officeart/2018/2/layout/IconLabelDescriptionList"/>
    <dgm:cxn modelId="{4927ACE0-C67A-4D86-8E23-D40EC3CD7D4F}" type="presOf" srcId="{9EB25A23-ADB1-4498-923C-209A24DF7D10}" destId="{EB467020-589C-4044-8EDB-8107D46A2722}" srcOrd="0" destOrd="0" presId="urn:microsoft.com/office/officeart/2018/2/layout/IconLabelDescriptionList"/>
    <dgm:cxn modelId="{2CC6ADF1-EFD1-42B1-AA65-42178491A14A}" srcId="{6AD54FB4-7599-4BC3-8808-0306E782F696}" destId="{EE3B6CF2-D372-4215-8ED1-1E226189ED82}" srcOrd="1" destOrd="0" parTransId="{69830756-977F-4CC6-9793-5E230B191494}" sibTransId="{2A3B8A32-8729-473E-B9D2-4065725F75E1}"/>
    <dgm:cxn modelId="{BB04C1FA-5E6B-48FA-8BE5-DB32CEAA57AF}" srcId="{6AD54FB4-7599-4BC3-8808-0306E782F696}" destId="{C567BB87-57F9-4D19-B76A-FA2B6FF70256}" srcOrd="2" destOrd="0" parTransId="{E5DC7E0B-F702-4627-8919-0C16EF223C39}" sibTransId="{EDD6B21F-DFE9-4E74-99E2-8FB959142B57}"/>
    <dgm:cxn modelId="{DC4E90D3-7FEE-4F14-BCD5-B0E55E62EEBD}" type="presParOf" srcId="{6DC24B5B-6D85-4455-BCB2-0D40F43ECC38}" destId="{E42CDDC9-DEF4-4485-AD22-09E50D6D2930}" srcOrd="0" destOrd="0" presId="urn:microsoft.com/office/officeart/2018/2/layout/IconLabelDescriptionList"/>
    <dgm:cxn modelId="{C51B65BD-8F47-4CA2-A072-060F5AA5BB4B}" type="presParOf" srcId="{E42CDDC9-DEF4-4485-AD22-09E50D6D2930}" destId="{5E335DE8-AEAE-44A5-BE83-478B3A33CDA7}" srcOrd="0" destOrd="0" presId="urn:microsoft.com/office/officeart/2018/2/layout/IconLabelDescriptionList"/>
    <dgm:cxn modelId="{3137FC0B-4883-4C4D-A83F-E025ACABBA01}" type="presParOf" srcId="{E42CDDC9-DEF4-4485-AD22-09E50D6D2930}" destId="{013F5798-4740-43F3-B270-440662C38AAA}" srcOrd="1" destOrd="0" presId="urn:microsoft.com/office/officeart/2018/2/layout/IconLabelDescriptionList"/>
    <dgm:cxn modelId="{BD0AC038-B1AA-44FC-AFE2-B999980B0641}" type="presParOf" srcId="{E42CDDC9-DEF4-4485-AD22-09E50D6D2930}" destId="{5188CBBE-C7ED-4D02-966D-D92054DF9AAF}" srcOrd="2" destOrd="0" presId="urn:microsoft.com/office/officeart/2018/2/layout/IconLabelDescriptionList"/>
    <dgm:cxn modelId="{95342BC3-7060-4C77-9839-A3E12D4A6235}" type="presParOf" srcId="{E42CDDC9-DEF4-4485-AD22-09E50D6D2930}" destId="{7EC95EC9-7CDC-4AA3-829E-481EE375B63C}" srcOrd="3" destOrd="0" presId="urn:microsoft.com/office/officeart/2018/2/layout/IconLabelDescriptionList"/>
    <dgm:cxn modelId="{51DC87EA-0410-44D2-A18C-C91DEF52A988}" type="presParOf" srcId="{E42CDDC9-DEF4-4485-AD22-09E50D6D2930}" destId="{EB467020-589C-4044-8EDB-8107D46A2722}" srcOrd="4" destOrd="0" presId="urn:microsoft.com/office/officeart/2018/2/layout/IconLabelDescriptionList"/>
    <dgm:cxn modelId="{BA67BBDB-A2E8-42A5-A7E1-0ECFFA05039A}" type="presParOf" srcId="{6DC24B5B-6D85-4455-BCB2-0D40F43ECC38}" destId="{19A24995-537C-48FC-BDFB-89FF95280B30}" srcOrd="1" destOrd="0" presId="urn:microsoft.com/office/officeart/2018/2/layout/IconLabelDescriptionList"/>
    <dgm:cxn modelId="{F764AC54-497C-4B71-BBD9-027F67023195}" type="presParOf" srcId="{6DC24B5B-6D85-4455-BCB2-0D40F43ECC38}" destId="{090AEDC8-814B-402D-870A-99962EBB401C}" srcOrd="2" destOrd="0" presId="urn:microsoft.com/office/officeart/2018/2/layout/IconLabelDescriptionList"/>
    <dgm:cxn modelId="{99B22E47-4B96-4508-AE4F-94597C08871F}" type="presParOf" srcId="{090AEDC8-814B-402D-870A-99962EBB401C}" destId="{72DCA2BA-5EF6-4113-BC4C-5C379C0DFC79}" srcOrd="0" destOrd="0" presId="urn:microsoft.com/office/officeart/2018/2/layout/IconLabelDescriptionList"/>
    <dgm:cxn modelId="{FDE69AC9-1916-4033-AFFD-391055446CC2}" type="presParOf" srcId="{090AEDC8-814B-402D-870A-99962EBB401C}" destId="{4E9CF634-DA0A-44EF-8836-9B4B293A1646}" srcOrd="1" destOrd="0" presId="urn:microsoft.com/office/officeart/2018/2/layout/IconLabelDescriptionList"/>
    <dgm:cxn modelId="{4B083B91-E198-44AF-87FE-FC8D4018FCFC}" type="presParOf" srcId="{090AEDC8-814B-402D-870A-99962EBB401C}" destId="{B9BD2493-4092-446B-81F9-6C249FC33720}" srcOrd="2" destOrd="0" presId="urn:microsoft.com/office/officeart/2018/2/layout/IconLabelDescriptionList"/>
    <dgm:cxn modelId="{FE890664-C51D-4B82-8476-5B753FD5F912}" type="presParOf" srcId="{090AEDC8-814B-402D-870A-99962EBB401C}" destId="{8FF3715D-8CA7-4365-AC61-76D443695F1A}" srcOrd="3" destOrd="0" presId="urn:microsoft.com/office/officeart/2018/2/layout/IconLabelDescriptionList"/>
    <dgm:cxn modelId="{65C5C4CE-03A1-4E3E-A247-1470EE6ED174}" type="presParOf" srcId="{090AEDC8-814B-402D-870A-99962EBB401C}" destId="{5207302C-9BF7-4897-980C-EA920BB33CF9}" srcOrd="4" destOrd="0" presId="urn:microsoft.com/office/officeart/2018/2/layout/IconLabelDescriptionList"/>
    <dgm:cxn modelId="{690C2A9A-903A-40B2-9F26-FA942411AEAC}" type="presParOf" srcId="{6DC24B5B-6D85-4455-BCB2-0D40F43ECC38}" destId="{7E824805-C5FE-4725-AE1D-457907493103}" srcOrd="3" destOrd="0" presId="urn:microsoft.com/office/officeart/2018/2/layout/IconLabelDescriptionList"/>
    <dgm:cxn modelId="{2C3473A7-DC48-42F2-9B91-65AB597746E0}" type="presParOf" srcId="{6DC24B5B-6D85-4455-BCB2-0D40F43ECC38}" destId="{D3705A61-C5D7-48A6-BCF8-83EADC9CC7AA}" srcOrd="4" destOrd="0" presId="urn:microsoft.com/office/officeart/2018/2/layout/IconLabelDescriptionList"/>
    <dgm:cxn modelId="{D7D0F557-1E41-4AF0-ADB4-38FE8337F865}" type="presParOf" srcId="{D3705A61-C5D7-48A6-BCF8-83EADC9CC7AA}" destId="{E62C5680-009E-4666-9D7D-FAFF4B442252}" srcOrd="0" destOrd="0" presId="urn:microsoft.com/office/officeart/2018/2/layout/IconLabelDescriptionList"/>
    <dgm:cxn modelId="{1FA9ABA2-74C0-4656-AD7D-82122A282EC3}" type="presParOf" srcId="{D3705A61-C5D7-48A6-BCF8-83EADC9CC7AA}" destId="{6AA421B1-59D5-41EC-AFBF-E26B1F39E7A8}" srcOrd="1" destOrd="0" presId="urn:microsoft.com/office/officeart/2018/2/layout/IconLabelDescriptionList"/>
    <dgm:cxn modelId="{8EB77D8B-F847-4551-BB12-63B8535E919E}" type="presParOf" srcId="{D3705A61-C5D7-48A6-BCF8-83EADC9CC7AA}" destId="{1A4F0145-7A3D-4998-B7B0-FB7A4099FA8F}" srcOrd="2" destOrd="0" presId="urn:microsoft.com/office/officeart/2018/2/layout/IconLabelDescriptionList"/>
    <dgm:cxn modelId="{F26093C1-6BE6-4749-B9D9-73FDBDC15E2D}" type="presParOf" srcId="{D3705A61-C5D7-48A6-BCF8-83EADC9CC7AA}" destId="{2337D1BE-38C5-4F29-9A0F-DDBE08AB183E}" srcOrd="3" destOrd="0" presId="urn:microsoft.com/office/officeart/2018/2/layout/IconLabelDescriptionList"/>
    <dgm:cxn modelId="{784EB6EE-D800-4096-A3E5-A11ACF7E0B13}" type="presParOf" srcId="{D3705A61-C5D7-48A6-BCF8-83EADC9CC7AA}" destId="{AC6EA1FF-20B4-42A1-8246-8066041008FB}"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26911D-553C-42F2-AC0D-89EBC39C2939}">
      <dsp:nvSpPr>
        <dsp:cNvPr id="0" name=""/>
        <dsp:cNvSpPr/>
      </dsp:nvSpPr>
      <dsp:spPr>
        <a:xfrm>
          <a:off x="3020250" y="2093118"/>
          <a:ext cx="2558256" cy="2558256"/>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Interpreting</a:t>
          </a:r>
        </a:p>
      </dsp:txBody>
      <dsp:txXfrm>
        <a:off x="3534573" y="2692377"/>
        <a:ext cx="1529610" cy="1314997"/>
      </dsp:txXfrm>
    </dsp:sp>
    <dsp:sp modelId="{B04269A5-2DED-4997-BB99-2406AA6190C8}">
      <dsp:nvSpPr>
        <dsp:cNvPr id="0" name=""/>
        <dsp:cNvSpPr/>
      </dsp:nvSpPr>
      <dsp:spPr>
        <a:xfrm>
          <a:off x="1531810" y="1488439"/>
          <a:ext cx="1860550" cy="1860550"/>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t>Analyzing</a:t>
          </a:r>
        </a:p>
      </dsp:txBody>
      <dsp:txXfrm>
        <a:off x="2000209" y="1959669"/>
        <a:ext cx="923752" cy="918090"/>
      </dsp:txXfrm>
    </dsp:sp>
    <dsp:sp modelId="{06D3C737-8843-4C6C-ADFC-A701FB05D019}">
      <dsp:nvSpPr>
        <dsp:cNvPr id="0" name=""/>
        <dsp:cNvSpPr/>
      </dsp:nvSpPr>
      <dsp:spPr>
        <a:xfrm rot="20700000">
          <a:off x="2573908" y="204850"/>
          <a:ext cx="1822959" cy="1822959"/>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t>Collecting</a:t>
          </a:r>
        </a:p>
      </dsp:txBody>
      <dsp:txXfrm rot="-20700000">
        <a:off x="2973736" y="604678"/>
        <a:ext cx="1023302" cy="1023302"/>
      </dsp:txXfrm>
    </dsp:sp>
    <dsp:sp modelId="{13C5F172-E822-41F7-9206-9C9A7826B09E}">
      <dsp:nvSpPr>
        <dsp:cNvPr id="0" name=""/>
        <dsp:cNvSpPr/>
      </dsp:nvSpPr>
      <dsp:spPr>
        <a:xfrm>
          <a:off x="2828584" y="1704206"/>
          <a:ext cx="3274568" cy="3274568"/>
        </a:xfrm>
        <a:prstGeom prst="circularArrow">
          <a:avLst>
            <a:gd name="adj1" fmla="val 4687"/>
            <a:gd name="adj2" fmla="val 299029"/>
            <a:gd name="adj3" fmla="val 2526103"/>
            <a:gd name="adj4" fmla="val 15840034"/>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605FB2D-0C95-4E9A-BE83-859B959CBC48}">
      <dsp:nvSpPr>
        <dsp:cNvPr id="0" name=""/>
        <dsp:cNvSpPr/>
      </dsp:nvSpPr>
      <dsp:spPr>
        <a:xfrm>
          <a:off x="1202310" y="1074809"/>
          <a:ext cx="2379178" cy="2379178"/>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E468359-7DBC-443E-B116-4F6D252AEF00}">
      <dsp:nvSpPr>
        <dsp:cNvPr id="0" name=""/>
        <dsp:cNvSpPr/>
      </dsp:nvSpPr>
      <dsp:spPr>
        <a:xfrm>
          <a:off x="2152239" y="-196407"/>
          <a:ext cx="2565233" cy="2565233"/>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335DE8-AEAE-44A5-BE83-478B3A33CDA7}">
      <dsp:nvSpPr>
        <dsp:cNvPr id="0" name=""/>
        <dsp:cNvSpPr/>
      </dsp:nvSpPr>
      <dsp:spPr>
        <a:xfrm>
          <a:off x="12934" y="0"/>
          <a:ext cx="795787" cy="637064"/>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188CBBE-C7ED-4D02-966D-D92054DF9AAF}">
      <dsp:nvSpPr>
        <dsp:cNvPr id="0" name=""/>
        <dsp:cNvSpPr/>
      </dsp:nvSpPr>
      <dsp:spPr>
        <a:xfrm>
          <a:off x="12934" y="780679"/>
          <a:ext cx="2273677" cy="1084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90000"/>
            </a:lnSpc>
            <a:spcBef>
              <a:spcPct val="0"/>
            </a:spcBef>
            <a:spcAft>
              <a:spcPct val="35000"/>
            </a:spcAft>
            <a:buNone/>
            <a:defRPr b="1"/>
          </a:pPr>
          <a:r>
            <a:rPr lang="en-US" sz="2400" b="1" kern="1200" dirty="0"/>
            <a:t>Important factors: </a:t>
          </a:r>
          <a:endParaRPr lang="en-US" sz="2400" kern="1200" dirty="0"/>
        </a:p>
      </dsp:txBody>
      <dsp:txXfrm>
        <a:off x="12934" y="780679"/>
        <a:ext cx="2273677" cy="1084069"/>
      </dsp:txXfrm>
    </dsp:sp>
    <dsp:sp modelId="{EB467020-589C-4044-8EDB-8107D46A2722}">
      <dsp:nvSpPr>
        <dsp:cNvPr id="0" name=""/>
        <dsp:cNvSpPr/>
      </dsp:nvSpPr>
      <dsp:spPr>
        <a:xfrm>
          <a:off x="12934" y="1931546"/>
          <a:ext cx="2273677" cy="2244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US" sz="1800" b="1" kern="1200" dirty="0"/>
            <a:t>What data exist, and what questions do they answer?</a:t>
          </a:r>
          <a:endParaRPr lang="en-US" sz="1800" kern="1200" dirty="0"/>
        </a:p>
        <a:p>
          <a:pPr marL="0" lvl="0" indent="0" algn="l" defTabSz="800100">
            <a:lnSpc>
              <a:spcPct val="90000"/>
            </a:lnSpc>
            <a:spcBef>
              <a:spcPct val="0"/>
            </a:spcBef>
            <a:spcAft>
              <a:spcPct val="35000"/>
            </a:spcAft>
            <a:buFont typeface="Arial" panose="020B0604020202020204" pitchFamily="34" charset="0"/>
            <a:buNone/>
          </a:pPr>
          <a:r>
            <a:rPr lang="en-US" sz="1800" b="1" kern="1200" dirty="0"/>
            <a:t>How is it measured, and why?</a:t>
          </a:r>
          <a:endParaRPr lang="en-US" sz="1800" kern="1200" dirty="0"/>
        </a:p>
        <a:p>
          <a:pPr marL="0" lvl="0" indent="0" algn="l" defTabSz="800100">
            <a:lnSpc>
              <a:spcPct val="90000"/>
            </a:lnSpc>
            <a:spcBef>
              <a:spcPct val="0"/>
            </a:spcBef>
            <a:spcAft>
              <a:spcPct val="35000"/>
            </a:spcAft>
            <a:buFont typeface="Arial" panose="020B0604020202020204" pitchFamily="34" charset="0"/>
            <a:buNone/>
          </a:pPr>
          <a:r>
            <a:rPr lang="en-US" sz="1800" b="1" kern="1200" dirty="0"/>
            <a:t>What is being done with it?</a:t>
          </a:r>
          <a:endParaRPr lang="en-US" sz="1800" kern="1200" dirty="0"/>
        </a:p>
        <a:p>
          <a:pPr marL="0" lvl="0" indent="0" algn="l" defTabSz="800100">
            <a:lnSpc>
              <a:spcPct val="90000"/>
            </a:lnSpc>
            <a:spcBef>
              <a:spcPct val="0"/>
            </a:spcBef>
            <a:spcAft>
              <a:spcPct val="35000"/>
            </a:spcAft>
            <a:buFont typeface="Arial" panose="020B0604020202020204" pitchFamily="34" charset="0"/>
            <a:buNone/>
          </a:pPr>
          <a:r>
            <a:rPr lang="en-US" sz="1800" b="1" kern="1200" dirty="0"/>
            <a:t>Based on the above, are there alternative data?</a:t>
          </a:r>
          <a:endParaRPr lang="en-US" sz="1800" kern="1200" dirty="0"/>
        </a:p>
      </dsp:txBody>
      <dsp:txXfrm>
        <a:off x="12934" y="1931546"/>
        <a:ext cx="2273677" cy="2244521"/>
      </dsp:txXfrm>
    </dsp:sp>
    <dsp:sp modelId="{72DCA2BA-5EF6-4113-BC4C-5C379C0DFC79}">
      <dsp:nvSpPr>
        <dsp:cNvPr id="0" name=""/>
        <dsp:cNvSpPr/>
      </dsp:nvSpPr>
      <dsp:spPr>
        <a:xfrm>
          <a:off x="2684505" y="0"/>
          <a:ext cx="795787" cy="637064"/>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9BD2493-4092-446B-81F9-6C249FC33720}">
      <dsp:nvSpPr>
        <dsp:cNvPr id="0" name=""/>
        <dsp:cNvSpPr/>
      </dsp:nvSpPr>
      <dsp:spPr>
        <a:xfrm>
          <a:off x="2684505" y="780679"/>
          <a:ext cx="2273677" cy="1084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90000"/>
            </a:lnSpc>
            <a:spcBef>
              <a:spcPct val="0"/>
            </a:spcBef>
            <a:spcAft>
              <a:spcPct val="35000"/>
            </a:spcAft>
            <a:buNone/>
            <a:defRPr b="1"/>
          </a:pPr>
          <a:r>
            <a:rPr lang="en-US" sz="2400" b="1" kern="1200" dirty="0"/>
            <a:t>Data types: Qualitative, quantitative, and mixed</a:t>
          </a:r>
          <a:endParaRPr lang="en-US" sz="2400" kern="1200" dirty="0"/>
        </a:p>
      </dsp:txBody>
      <dsp:txXfrm>
        <a:off x="2684505" y="780679"/>
        <a:ext cx="2273677" cy="1084069"/>
      </dsp:txXfrm>
    </dsp:sp>
    <dsp:sp modelId="{5207302C-9BF7-4897-980C-EA920BB33CF9}">
      <dsp:nvSpPr>
        <dsp:cNvPr id="0" name=""/>
        <dsp:cNvSpPr/>
      </dsp:nvSpPr>
      <dsp:spPr>
        <a:xfrm>
          <a:off x="2684505" y="1931546"/>
          <a:ext cx="2273677" cy="2244521"/>
        </a:xfrm>
        <a:prstGeom prst="rect">
          <a:avLst/>
        </a:prstGeom>
        <a:noFill/>
        <a:ln>
          <a:noFill/>
        </a:ln>
        <a:effectLst/>
      </dsp:spPr>
      <dsp:style>
        <a:lnRef idx="0">
          <a:scrgbClr r="0" g="0" b="0"/>
        </a:lnRef>
        <a:fillRef idx="0">
          <a:scrgbClr r="0" g="0" b="0"/>
        </a:fillRef>
        <a:effectRef idx="0">
          <a:scrgbClr r="0" g="0" b="0"/>
        </a:effectRef>
        <a:fontRef idx="minor"/>
      </dsp:style>
    </dsp:sp>
    <dsp:sp modelId="{E62C5680-009E-4666-9D7D-FAFF4B442252}">
      <dsp:nvSpPr>
        <dsp:cNvPr id="0" name=""/>
        <dsp:cNvSpPr/>
      </dsp:nvSpPr>
      <dsp:spPr>
        <a:xfrm>
          <a:off x="5356076" y="0"/>
          <a:ext cx="795787" cy="637064"/>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A4F0145-7A3D-4998-B7B0-FB7A4099FA8F}">
      <dsp:nvSpPr>
        <dsp:cNvPr id="0" name=""/>
        <dsp:cNvSpPr/>
      </dsp:nvSpPr>
      <dsp:spPr>
        <a:xfrm>
          <a:off x="5356076" y="780679"/>
          <a:ext cx="2273677" cy="1084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90000"/>
            </a:lnSpc>
            <a:spcBef>
              <a:spcPct val="0"/>
            </a:spcBef>
            <a:spcAft>
              <a:spcPct val="35000"/>
            </a:spcAft>
            <a:buNone/>
            <a:defRPr b="1"/>
          </a:pPr>
          <a:r>
            <a:rPr lang="en-US" sz="2400" b="1" kern="1200" dirty="0"/>
            <a:t>From data to narrative (Grieves, 2017)</a:t>
          </a:r>
          <a:endParaRPr lang="en-US" sz="2400" kern="1200" dirty="0"/>
        </a:p>
      </dsp:txBody>
      <dsp:txXfrm>
        <a:off x="5356076" y="780679"/>
        <a:ext cx="2273677" cy="1084069"/>
      </dsp:txXfrm>
    </dsp:sp>
    <dsp:sp modelId="{AC6EA1FF-20B4-42A1-8246-8066041008FB}">
      <dsp:nvSpPr>
        <dsp:cNvPr id="0" name=""/>
        <dsp:cNvSpPr/>
      </dsp:nvSpPr>
      <dsp:spPr>
        <a:xfrm>
          <a:off x="5356076" y="1931546"/>
          <a:ext cx="2273677" cy="2244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pPr>
          <a:r>
            <a:rPr lang="en-US" sz="1800" b="1" kern="1200"/>
            <a:t>Collection</a:t>
          </a:r>
          <a:endParaRPr lang="en-US" sz="1800" kern="1200"/>
        </a:p>
        <a:p>
          <a:pPr marL="0" lvl="0" indent="0" algn="l" defTabSz="800100">
            <a:lnSpc>
              <a:spcPct val="90000"/>
            </a:lnSpc>
            <a:spcBef>
              <a:spcPct val="0"/>
            </a:spcBef>
            <a:spcAft>
              <a:spcPct val="35000"/>
            </a:spcAft>
            <a:buNone/>
          </a:pPr>
          <a:r>
            <a:rPr lang="en-US" sz="1800" b="1" kern="1200" dirty="0"/>
            <a:t>Analytics</a:t>
          </a:r>
          <a:endParaRPr lang="en-US" sz="1800" kern="1200" dirty="0"/>
        </a:p>
        <a:p>
          <a:pPr marL="0" lvl="0" indent="0" algn="l" defTabSz="800100">
            <a:lnSpc>
              <a:spcPct val="90000"/>
            </a:lnSpc>
            <a:spcBef>
              <a:spcPct val="0"/>
            </a:spcBef>
            <a:spcAft>
              <a:spcPct val="35000"/>
            </a:spcAft>
            <a:buNone/>
          </a:pPr>
          <a:r>
            <a:rPr lang="en-US" sz="1800" b="1" kern="1200" dirty="0"/>
            <a:t>Insights</a:t>
          </a:r>
          <a:endParaRPr lang="en-US" sz="1800" kern="1200" dirty="0"/>
        </a:p>
      </dsp:txBody>
      <dsp:txXfrm>
        <a:off x="5356076" y="1931546"/>
        <a:ext cx="2273677" cy="2244521"/>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940420-552D-DB43-9615-08AA0C989743}" type="datetimeFigureOut">
              <a:rPr lang="en-US" smtClean="0"/>
              <a:t>8/22/2019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D87665-A1CF-6D44-86AF-58931A447999}" type="slidenum">
              <a:rPr lang="en-US" smtClean="0"/>
              <a:t>‹#›</a:t>
            </a:fld>
            <a:endParaRPr lang="en-US"/>
          </a:p>
        </p:txBody>
      </p:sp>
    </p:spTree>
    <p:extLst>
      <p:ext uri="{BB962C8B-B14F-4D97-AF65-F5344CB8AC3E}">
        <p14:creationId xmlns:p14="http://schemas.microsoft.com/office/powerpoint/2010/main" val="466231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a:t>
            </a:r>
          </a:p>
        </p:txBody>
      </p:sp>
      <p:sp>
        <p:nvSpPr>
          <p:cNvPr id="4" name="Slide Number Placeholder 3"/>
          <p:cNvSpPr>
            <a:spLocks noGrp="1"/>
          </p:cNvSpPr>
          <p:nvPr>
            <p:ph type="sldNum" sz="quarter" idx="10"/>
          </p:nvPr>
        </p:nvSpPr>
        <p:spPr/>
        <p:txBody>
          <a:bodyPr/>
          <a:lstStyle/>
          <a:p>
            <a:fld id="{6ED87665-A1CF-6D44-86AF-58931A447999}" type="slidenum">
              <a:rPr lang="en-US" smtClean="0"/>
              <a:t>1</a:t>
            </a:fld>
            <a:endParaRPr lang="en-US"/>
          </a:p>
        </p:txBody>
      </p:sp>
    </p:spTree>
    <p:extLst>
      <p:ext uri="{BB962C8B-B14F-4D97-AF65-F5344CB8AC3E}">
        <p14:creationId xmlns:p14="http://schemas.microsoft.com/office/powerpoint/2010/main" val="1199454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Kelly &amp; O’Gara (2018):</a:t>
            </a:r>
            <a:r>
              <a:rPr lang="en-US" baseline="0" dirty="0"/>
              <a:t> “libraries have access to more data than they can ever hope to use. That said, understanding the data that already exist, and what questions data can help to answer about the use of a collection, is key to developing a sound assessment approach”</a:t>
            </a:r>
          </a:p>
          <a:p>
            <a:endParaRPr lang="en-US" baseline="0" dirty="0"/>
          </a:p>
          <a:p>
            <a:r>
              <a:rPr lang="en-US" baseline="0" dirty="0"/>
              <a:t>VK</a:t>
            </a:r>
            <a:endParaRPr lang="en-US" dirty="0"/>
          </a:p>
        </p:txBody>
      </p:sp>
      <p:sp>
        <p:nvSpPr>
          <p:cNvPr id="4" name="Slide Number Placeholder 3"/>
          <p:cNvSpPr>
            <a:spLocks noGrp="1"/>
          </p:cNvSpPr>
          <p:nvPr>
            <p:ph type="sldNum" sz="quarter" idx="10"/>
          </p:nvPr>
        </p:nvSpPr>
        <p:spPr/>
        <p:txBody>
          <a:bodyPr/>
          <a:lstStyle/>
          <a:p>
            <a:fld id="{6ED87665-A1CF-6D44-86AF-58931A447999}" type="slidenum">
              <a:rPr lang="en-US" smtClean="0"/>
              <a:t>10</a:t>
            </a:fld>
            <a:endParaRPr lang="en-US"/>
          </a:p>
        </p:txBody>
      </p:sp>
    </p:spTree>
    <p:extLst>
      <p:ext uri="{BB962C8B-B14F-4D97-AF65-F5344CB8AC3E}">
        <p14:creationId xmlns:p14="http://schemas.microsoft.com/office/powerpoint/2010/main" val="4226999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Grieves (2017): data vs analytics (evidence ordered by</a:t>
            </a:r>
            <a:r>
              <a:rPr lang="en-US" baseline="0" dirty="0"/>
              <a:t> pattern/trend) </a:t>
            </a:r>
            <a:r>
              <a:rPr lang="en-US" dirty="0"/>
              <a:t>vs insights (value/intelligence</a:t>
            </a:r>
            <a:r>
              <a:rPr lang="en-US" baseline="0" dirty="0"/>
              <a:t> gained through analytics, the story/narrative)</a:t>
            </a:r>
          </a:p>
          <a:p>
            <a:endParaRPr lang="en-US" baseline="0" dirty="0"/>
          </a:p>
          <a:p>
            <a:r>
              <a:rPr lang="en-US" baseline="0" dirty="0"/>
              <a:t>Kelly &amp; O’Gara (2018): data inventory fields: metric (name of thing being measured), category [e.g., collection, space, service], difficulty to obtain (1-5, easy-difficult), data source, compiled (how frequently), purpose; mapping assessment to tools/techniques and data fields: question, tools/techniques, readily available data, wish-list data</a:t>
            </a:r>
          </a:p>
          <a:p>
            <a:endParaRPr lang="en-US" baseline="0" dirty="0"/>
          </a:p>
          <a:p>
            <a:r>
              <a:rPr lang="en-US" baseline="0" dirty="0"/>
              <a:t>VK</a:t>
            </a:r>
            <a:endParaRPr lang="en-US" dirty="0"/>
          </a:p>
        </p:txBody>
      </p:sp>
      <p:sp>
        <p:nvSpPr>
          <p:cNvPr id="4" name="Slide Number Placeholder 3"/>
          <p:cNvSpPr>
            <a:spLocks noGrp="1"/>
          </p:cNvSpPr>
          <p:nvPr>
            <p:ph type="sldNum" sz="quarter" idx="10"/>
          </p:nvPr>
        </p:nvSpPr>
        <p:spPr/>
        <p:txBody>
          <a:bodyPr/>
          <a:lstStyle/>
          <a:p>
            <a:fld id="{6ED87665-A1CF-6D44-86AF-58931A447999}" type="slidenum">
              <a:rPr lang="en-US" smtClean="0"/>
              <a:t>11</a:t>
            </a:fld>
            <a:endParaRPr lang="en-US"/>
          </a:p>
        </p:txBody>
      </p:sp>
    </p:spTree>
    <p:extLst>
      <p:ext uri="{BB962C8B-B14F-4D97-AF65-F5344CB8AC3E}">
        <p14:creationId xmlns:p14="http://schemas.microsoft.com/office/powerpoint/2010/main" val="3633774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Grieves (2017): relationship</a:t>
            </a:r>
            <a:r>
              <a:rPr lang="en-US" baseline="0" dirty="0"/>
              <a:t> management “Makes a conscious shift from the academic support role to one of expert, active and trusted partner”</a:t>
            </a:r>
          </a:p>
          <a:p>
            <a:endParaRPr lang="en-US" baseline="0" dirty="0"/>
          </a:p>
          <a:p>
            <a:r>
              <a:rPr lang="en-US" baseline="0" dirty="0"/>
              <a:t>Murray &amp; Ireland (2017): reciprocal value propositions can make “’explicit the benefits expected to be gained and given up’ by all involved parties, may be informal or formal, allows for coordinated meaning-making, and serves as the basis of trust for longer=term relationships” (Ballantyne et al., 2011); ideally reciprocal rather than unidirectional</a:t>
            </a:r>
          </a:p>
          <a:p>
            <a:endParaRPr lang="en-US" baseline="0" dirty="0"/>
          </a:p>
          <a:p>
            <a:r>
              <a:rPr lang="en-US" baseline="0" dirty="0"/>
              <a:t>68/271 library directors/deans at public comprehensive US universities w/ a master’s level Carnegie classification as of Jan 2013</a:t>
            </a:r>
          </a:p>
          <a:p>
            <a:r>
              <a:rPr lang="en-US" baseline="0" dirty="0"/>
              <a:t>RQ1: How do academic library deans/directors document the impact of library services and resources on student retention? </a:t>
            </a:r>
          </a:p>
          <a:p>
            <a:r>
              <a:rPr lang="en-US" baseline="0" dirty="0"/>
              <a:t>	Relating info lit efforts to retention; User/student satisfaction/feedback surveys on services/resources</a:t>
            </a:r>
          </a:p>
          <a:p>
            <a:r>
              <a:rPr lang="en-US" baseline="0" dirty="0"/>
              <a:t>RQ2: How do academic library deans/directors communicate the impact of library services and resources on student retention?</a:t>
            </a:r>
          </a:p>
          <a:p>
            <a:r>
              <a:rPr lang="en-US" baseline="0" dirty="0"/>
              <a:t>	Often none!; Formal presentations and reports&gt;annual reports&gt;informal communication</a:t>
            </a:r>
          </a:p>
          <a:p>
            <a:endParaRPr lang="en-US" baseline="0" dirty="0"/>
          </a:p>
          <a:p>
            <a:r>
              <a:rPr lang="en-US" baseline="0" dirty="0"/>
              <a:t>VK</a:t>
            </a:r>
            <a:endParaRPr lang="en-US" dirty="0"/>
          </a:p>
        </p:txBody>
      </p:sp>
      <p:sp>
        <p:nvSpPr>
          <p:cNvPr id="4" name="Slide Number Placeholder 3"/>
          <p:cNvSpPr>
            <a:spLocks noGrp="1"/>
          </p:cNvSpPr>
          <p:nvPr>
            <p:ph type="sldNum" sz="quarter" idx="10"/>
          </p:nvPr>
        </p:nvSpPr>
        <p:spPr/>
        <p:txBody>
          <a:bodyPr/>
          <a:lstStyle/>
          <a:p>
            <a:fld id="{6ED87665-A1CF-6D44-86AF-58931A447999}" type="slidenum">
              <a:rPr lang="en-US" smtClean="0"/>
              <a:t>12</a:t>
            </a:fld>
            <a:endParaRPr lang="en-US"/>
          </a:p>
        </p:txBody>
      </p:sp>
    </p:spTree>
    <p:extLst>
      <p:ext uri="{BB962C8B-B14F-4D97-AF65-F5344CB8AC3E}">
        <p14:creationId xmlns:p14="http://schemas.microsoft.com/office/powerpoint/2010/main" val="3309975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Kelly &amp; O’Gara (2018): “The choice</a:t>
            </a:r>
            <a:r>
              <a:rPr lang="en-US" baseline="0" dirty="0"/>
              <a:t> of medium should be based on stakeholder preferences…When determining how results are communicated, consider what stakeholder actions the results should prompt. It can be helpful to think of communication as storytelling”</a:t>
            </a:r>
          </a:p>
          <a:p>
            <a:endParaRPr lang="en-US" baseline="0" dirty="0"/>
          </a:p>
          <a:p>
            <a:r>
              <a:rPr lang="en-US" baseline="0" dirty="0"/>
              <a:t>VK</a:t>
            </a:r>
            <a:endParaRPr lang="en-US" dirty="0"/>
          </a:p>
        </p:txBody>
      </p:sp>
      <p:sp>
        <p:nvSpPr>
          <p:cNvPr id="4" name="Slide Number Placeholder 3"/>
          <p:cNvSpPr>
            <a:spLocks noGrp="1"/>
          </p:cNvSpPr>
          <p:nvPr>
            <p:ph type="sldNum" sz="quarter" idx="10"/>
          </p:nvPr>
        </p:nvSpPr>
        <p:spPr/>
        <p:txBody>
          <a:bodyPr/>
          <a:lstStyle/>
          <a:p>
            <a:fld id="{6ED87665-A1CF-6D44-86AF-58931A447999}" type="slidenum">
              <a:rPr lang="en-US" smtClean="0"/>
              <a:t>13</a:t>
            </a:fld>
            <a:endParaRPr lang="en-US"/>
          </a:p>
        </p:txBody>
      </p:sp>
    </p:spTree>
    <p:extLst>
      <p:ext uri="{BB962C8B-B14F-4D97-AF65-F5344CB8AC3E}">
        <p14:creationId xmlns:p14="http://schemas.microsoft.com/office/powerpoint/2010/main" val="4000092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Twitter: http://www.stickpng.com/assets/images/580b57fcd9996e24bc43c53e.png</a:t>
            </a:r>
          </a:p>
          <a:p>
            <a:r>
              <a:rPr lang="en-US" baseline="0" dirty="0"/>
              <a:t>Instagram: https://diylogodesigns.com/wp-content/uploads/2016/05/instagram-Logo-PNG-Transparent-Background-download-768x768.png</a:t>
            </a:r>
          </a:p>
          <a:p>
            <a:r>
              <a:rPr lang="en-US" baseline="0" dirty="0"/>
              <a:t>Apple podcast: https://communities.apple.com/kb20181115/securedImage.jsp?productid=PODCASTSFORIOS&amp;size=240x240</a:t>
            </a:r>
          </a:p>
          <a:p>
            <a:r>
              <a:rPr lang="en-US" baseline="0" dirty="0"/>
              <a:t>Facebook: https://www.jolttx.org/wp-content/uploads/2017/04/photos-facebook-logo-png-transparent-background-13-300x169.png</a:t>
            </a:r>
          </a:p>
          <a:p>
            <a:r>
              <a:rPr lang="en-US" baseline="0" dirty="0"/>
              <a:t>Checkmark: http://clipart-library.com/images/dc9rkjRc7.png</a:t>
            </a:r>
          </a:p>
          <a:p>
            <a:endParaRPr lang="en-US" baseline="0" dirty="0"/>
          </a:p>
          <a:p>
            <a:r>
              <a:rPr lang="en-US" baseline="0" dirty="0"/>
              <a:t>VK</a:t>
            </a:r>
            <a:endParaRPr lang="en-US" dirty="0"/>
          </a:p>
        </p:txBody>
      </p:sp>
      <p:sp>
        <p:nvSpPr>
          <p:cNvPr id="4" name="Slide Number Placeholder 3"/>
          <p:cNvSpPr>
            <a:spLocks noGrp="1"/>
          </p:cNvSpPr>
          <p:nvPr>
            <p:ph type="sldNum" sz="quarter" idx="10"/>
          </p:nvPr>
        </p:nvSpPr>
        <p:spPr/>
        <p:txBody>
          <a:bodyPr/>
          <a:lstStyle/>
          <a:p>
            <a:fld id="{6ED87665-A1CF-6D44-86AF-58931A447999}" type="slidenum">
              <a:rPr lang="en-US" smtClean="0"/>
              <a:t>14</a:t>
            </a:fld>
            <a:endParaRPr lang="en-US"/>
          </a:p>
        </p:txBody>
      </p:sp>
    </p:spTree>
    <p:extLst>
      <p:ext uri="{BB962C8B-B14F-4D97-AF65-F5344CB8AC3E}">
        <p14:creationId xmlns:p14="http://schemas.microsoft.com/office/powerpoint/2010/main" val="20018353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VK</a:t>
            </a:r>
          </a:p>
        </p:txBody>
      </p:sp>
      <p:sp>
        <p:nvSpPr>
          <p:cNvPr id="4" name="Slide Number Placeholder 3"/>
          <p:cNvSpPr>
            <a:spLocks noGrp="1"/>
          </p:cNvSpPr>
          <p:nvPr>
            <p:ph type="sldNum" sz="quarter" idx="10"/>
          </p:nvPr>
        </p:nvSpPr>
        <p:spPr/>
        <p:txBody>
          <a:bodyPr/>
          <a:lstStyle/>
          <a:p>
            <a:fld id="{6ED87665-A1CF-6D44-86AF-58931A447999}" type="slidenum">
              <a:rPr lang="en-US" smtClean="0"/>
              <a:t>15</a:t>
            </a:fld>
            <a:endParaRPr lang="en-US"/>
          </a:p>
        </p:txBody>
      </p:sp>
    </p:spTree>
    <p:extLst>
      <p:ext uri="{BB962C8B-B14F-4D97-AF65-F5344CB8AC3E}">
        <p14:creationId xmlns:p14="http://schemas.microsoft.com/office/powerpoint/2010/main" val="33582044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a:t>
            </a:r>
          </a:p>
        </p:txBody>
      </p:sp>
      <p:sp>
        <p:nvSpPr>
          <p:cNvPr id="4" name="Slide Number Placeholder 3"/>
          <p:cNvSpPr>
            <a:spLocks noGrp="1"/>
          </p:cNvSpPr>
          <p:nvPr>
            <p:ph type="sldNum" sz="quarter" idx="10"/>
          </p:nvPr>
        </p:nvSpPr>
        <p:spPr/>
        <p:txBody>
          <a:bodyPr/>
          <a:lstStyle/>
          <a:p>
            <a:fld id="{6ED87665-A1CF-6D44-86AF-58931A447999}" type="slidenum">
              <a:rPr lang="en-US" smtClean="0"/>
              <a:t>16</a:t>
            </a:fld>
            <a:endParaRPr lang="en-US"/>
          </a:p>
        </p:txBody>
      </p:sp>
    </p:spTree>
    <p:extLst>
      <p:ext uri="{BB962C8B-B14F-4D97-AF65-F5344CB8AC3E}">
        <p14:creationId xmlns:p14="http://schemas.microsoft.com/office/powerpoint/2010/main" val="25191723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SM</a:t>
            </a:r>
            <a:endParaRPr lang="en-US" dirty="0"/>
          </a:p>
        </p:txBody>
      </p:sp>
      <p:sp>
        <p:nvSpPr>
          <p:cNvPr id="4" name="Slide Number Placeholder 3"/>
          <p:cNvSpPr>
            <a:spLocks noGrp="1"/>
          </p:cNvSpPr>
          <p:nvPr>
            <p:ph type="sldNum" sz="quarter" idx="10"/>
          </p:nvPr>
        </p:nvSpPr>
        <p:spPr/>
        <p:txBody>
          <a:bodyPr/>
          <a:lstStyle/>
          <a:p>
            <a:fld id="{6ED87665-A1CF-6D44-86AF-58931A447999}" type="slidenum">
              <a:rPr lang="en-US" smtClean="0"/>
              <a:t>17</a:t>
            </a:fld>
            <a:endParaRPr lang="en-US"/>
          </a:p>
        </p:txBody>
      </p:sp>
    </p:spTree>
    <p:extLst>
      <p:ext uri="{BB962C8B-B14F-4D97-AF65-F5344CB8AC3E}">
        <p14:creationId xmlns:p14="http://schemas.microsoft.com/office/powerpoint/2010/main" val="24538043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D87665-A1CF-6D44-86AF-58931A447999}" type="slidenum">
              <a:rPr lang="en-US" smtClean="0"/>
              <a:t>18</a:t>
            </a:fld>
            <a:endParaRPr lang="en-US"/>
          </a:p>
        </p:txBody>
      </p:sp>
    </p:spTree>
    <p:extLst>
      <p:ext uri="{BB962C8B-B14F-4D97-AF65-F5344CB8AC3E}">
        <p14:creationId xmlns:p14="http://schemas.microsoft.com/office/powerpoint/2010/main" val="689569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a:t>
            </a:r>
          </a:p>
        </p:txBody>
      </p:sp>
      <p:sp>
        <p:nvSpPr>
          <p:cNvPr id="4" name="Slide Number Placeholder 3"/>
          <p:cNvSpPr>
            <a:spLocks noGrp="1"/>
          </p:cNvSpPr>
          <p:nvPr>
            <p:ph type="sldNum" sz="quarter" idx="5"/>
          </p:nvPr>
        </p:nvSpPr>
        <p:spPr/>
        <p:txBody>
          <a:bodyPr/>
          <a:lstStyle/>
          <a:p>
            <a:fld id="{6ED87665-A1CF-6D44-86AF-58931A447999}" type="slidenum">
              <a:rPr lang="en-US" smtClean="0"/>
              <a:t>2</a:t>
            </a:fld>
            <a:endParaRPr lang="en-US"/>
          </a:p>
        </p:txBody>
      </p:sp>
    </p:spTree>
    <p:extLst>
      <p:ext uri="{BB962C8B-B14F-4D97-AF65-F5344CB8AC3E}">
        <p14:creationId xmlns:p14="http://schemas.microsoft.com/office/powerpoint/2010/main" val="616475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a:t>
            </a:r>
          </a:p>
        </p:txBody>
      </p:sp>
      <p:sp>
        <p:nvSpPr>
          <p:cNvPr id="4" name="Slide Number Placeholder 3"/>
          <p:cNvSpPr>
            <a:spLocks noGrp="1"/>
          </p:cNvSpPr>
          <p:nvPr>
            <p:ph type="sldNum" sz="quarter" idx="10"/>
          </p:nvPr>
        </p:nvSpPr>
        <p:spPr/>
        <p:txBody>
          <a:bodyPr/>
          <a:lstStyle/>
          <a:p>
            <a:fld id="{6ED87665-A1CF-6D44-86AF-58931A447999}" type="slidenum">
              <a:rPr lang="en-US" smtClean="0"/>
              <a:t>3</a:t>
            </a:fld>
            <a:endParaRPr lang="en-US"/>
          </a:p>
        </p:txBody>
      </p:sp>
    </p:spTree>
    <p:extLst>
      <p:ext uri="{BB962C8B-B14F-4D97-AF65-F5344CB8AC3E}">
        <p14:creationId xmlns:p14="http://schemas.microsoft.com/office/powerpoint/2010/main" val="2456501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From IES (2011)</a:t>
            </a:r>
          </a:p>
          <a:p>
            <a:endParaRPr lang="en-US" baseline="0" dirty="0"/>
          </a:p>
          <a:p>
            <a:r>
              <a:rPr lang="en-US" baseline="0" dirty="0"/>
              <a:t>SM</a:t>
            </a:r>
          </a:p>
        </p:txBody>
      </p:sp>
      <p:sp>
        <p:nvSpPr>
          <p:cNvPr id="4" name="Slide Number Placeholder 3"/>
          <p:cNvSpPr>
            <a:spLocks noGrp="1"/>
          </p:cNvSpPr>
          <p:nvPr>
            <p:ph type="sldNum" sz="quarter" idx="10"/>
          </p:nvPr>
        </p:nvSpPr>
        <p:spPr/>
        <p:txBody>
          <a:bodyPr/>
          <a:lstStyle/>
          <a:p>
            <a:fld id="{6ED87665-A1CF-6D44-86AF-58931A447999}" type="slidenum">
              <a:rPr lang="en-US" smtClean="0"/>
              <a:t>4</a:t>
            </a:fld>
            <a:endParaRPr lang="en-US"/>
          </a:p>
        </p:txBody>
      </p:sp>
    </p:spTree>
    <p:extLst>
      <p:ext uri="{BB962C8B-B14F-4D97-AF65-F5344CB8AC3E}">
        <p14:creationId xmlns:p14="http://schemas.microsoft.com/office/powerpoint/2010/main" val="675173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LSC</a:t>
            </a:r>
          </a:p>
        </p:txBody>
      </p:sp>
      <p:sp>
        <p:nvSpPr>
          <p:cNvPr id="4" name="Slide Number Placeholder 3"/>
          <p:cNvSpPr>
            <a:spLocks noGrp="1"/>
          </p:cNvSpPr>
          <p:nvPr>
            <p:ph type="sldNum" sz="quarter" idx="10"/>
          </p:nvPr>
        </p:nvSpPr>
        <p:spPr/>
        <p:txBody>
          <a:bodyPr/>
          <a:lstStyle/>
          <a:p>
            <a:fld id="{6ED87665-A1CF-6D44-86AF-58931A447999}" type="slidenum">
              <a:rPr lang="en-US" smtClean="0"/>
              <a:t>5</a:t>
            </a:fld>
            <a:endParaRPr lang="en-US"/>
          </a:p>
        </p:txBody>
      </p:sp>
    </p:spTree>
    <p:extLst>
      <p:ext uri="{BB962C8B-B14F-4D97-AF65-F5344CB8AC3E}">
        <p14:creationId xmlns:p14="http://schemas.microsoft.com/office/powerpoint/2010/main" val="1432051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From IES (2011)</a:t>
            </a:r>
          </a:p>
          <a:p>
            <a:endParaRPr lang="en-US" baseline="0" dirty="0"/>
          </a:p>
          <a:p>
            <a:r>
              <a:rPr lang="en-US" baseline="0" dirty="0"/>
              <a:t>LSC</a:t>
            </a:r>
          </a:p>
        </p:txBody>
      </p:sp>
      <p:sp>
        <p:nvSpPr>
          <p:cNvPr id="4" name="Slide Number Placeholder 3"/>
          <p:cNvSpPr>
            <a:spLocks noGrp="1"/>
          </p:cNvSpPr>
          <p:nvPr>
            <p:ph type="sldNum" sz="quarter" idx="10"/>
          </p:nvPr>
        </p:nvSpPr>
        <p:spPr/>
        <p:txBody>
          <a:bodyPr/>
          <a:lstStyle/>
          <a:p>
            <a:fld id="{6ED87665-A1CF-6D44-86AF-58931A447999}" type="slidenum">
              <a:rPr lang="en-US" smtClean="0"/>
              <a:t>6</a:t>
            </a:fld>
            <a:endParaRPr lang="en-US"/>
          </a:p>
        </p:txBody>
      </p:sp>
    </p:spTree>
    <p:extLst>
      <p:ext uri="{BB962C8B-B14F-4D97-AF65-F5344CB8AC3E}">
        <p14:creationId xmlns:p14="http://schemas.microsoft.com/office/powerpoint/2010/main" val="592458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Murray &amp; Ireland (2017) on Payne, Ballantyne, &amp; Christopher’s (2005) markets</a:t>
            </a:r>
          </a:p>
          <a:p>
            <a:pPr marL="171450" indent="-171450">
              <a:buFont typeface="Arial" panose="020B0604020202020204" pitchFamily="34" charset="0"/>
              <a:buChar char="•"/>
            </a:pPr>
            <a:r>
              <a:rPr lang="en-US" baseline="0" dirty="0"/>
              <a:t>customer [students]</a:t>
            </a:r>
          </a:p>
          <a:p>
            <a:pPr marL="171450" indent="-171450">
              <a:buFont typeface="Arial" panose="020B0604020202020204" pitchFamily="34" charset="0"/>
              <a:buChar char="•"/>
            </a:pPr>
            <a:r>
              <a:rPr lang="en-US" baseline="0" dirty="0"/>
              <a:t>internal [library employees]</a:t>
            </a:r>
          </a:p>
          <a:p>
            <a:pPr marL="171450" indent="-171450">
              <a:buFont typeface="Arial" panose="020B0604020202020204" pitchFamily="34" charset="0"/>
              <a:buChar char="•"/>
            </a:pPr>
            <a:r>
              <a:rPr lang="en-US" baseline="0" dirty="0"/>
              <a:t>supplier/alliance [publishers, vendors, provost/chief academic officer, university president, board members]</a:t>
            </a:r>
          </a:p>
          <a:p>
            <a:pPr marL="171450" indent="-171450">
              <a:buFont typeface="Arial" panose="020B0604020202020204" pitchFamily="34" charset="0"/>
              <a:buChar char="•"/>
            </a:pPr>
            <a:r>
              <a:rPr lang="en-US" baseline="0" dirty="0"/>
              <a:t>referral [customers and non-customers, faculty]</a:t>
            </a:r>
          </a:p>
          <a:p>
            <a:pPr marL="171450" indent="-171450">
              <a:buFont typeface="Arial" panose="020B0604020202020204" pitchFamily="34" charset="0"/>
              <a:buChar char="•"/>
            </a:pPr>
            <a:r>
              <a:rPr lang="en-US" baseline="0" dirty="0"/>
              <a:t>recruitment [potential employees]</a:t>
            </a:r>
          </a:p>
          <a:p>
            <a:pPr marL="171450" indent="-171450">
              <a:buFont typeface="Arial" panose="020B0604020202020204" pitchFamily="34" charset="0"/>
              <a:buChar char="•"/>
            </a:pPr>
            <a:r>
              <a:rPr lang="en-US" baseline="0" dirty="0"/>
              <a:t>influence [groups/individuals including student government, deans, CFOs, other libraries, consortia, associations]</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LSC</a:t>
            </a:r>
          </a:p>
        </p:txBody>
      </p:sp>
      <p:sp>
        <p:nvSpPr>
          <p:cNvPr id="4" name="Slide Number Placeholder 3"/>
          <p:cNvSpPr>
            <a:spLocks noGrp="1"/>
          </p:cNvSpPr>
          <p:nvPr>
            <p:ph type="sldNum" sz="quarter" idx="10"/>
          </p:nvPr>
        </p:nvSpPr>
        <p:spPr/>
        <p:txBody>
          <a:bodyPr/>
          <a:lstStyle/>
          <a:p>
            <a:fld id="{6ED87665-A1CF-6D44-86AF-58931A447999}" type="slidenum">
              <a:rPr lang="en-US" smtClean="0"/>
              <a:t>7</a:t>
            </a:fld>
            <a:endParaRPr lang="en-US"/>
          </a:p>
        </p:txBody>
      </p:sp>
    </p:spTree>
    <p:extLst>
      <p:ext uri="{BB962C8B-B14F-4D97-AF65-F5344CB8AC3E}">
        <p14:creationId xmlns:p14="http://schemas.microsoft.com/office/powerpoint/2010/main" val="3965356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LSC</a:t>
            </a:r>
          </a:p>
        </p:txBody>
      </p:sp>
      <p:sp>
        <p:nvSpPr>
          <p:cNvPr id="4" name="Slide Number Placeholder 3"/>
          <p:cNvSpPr>
            <a:spLocks noGrp="1"/>
          </p:cNvSpPr>
          <p:nvPr>
            <p:ph type="sldNum" sz="quarter" idx="10"/>
          </p:nvPr>
        </p:nvSpPr>
        <p:spPr/>
        <p:txBody>
          <a:bodyPr/>
          <a:lstStyle/>
          <a:p>
            <a:fld id="{6ED87665-A1CF-6D44-86AF-58931A447999}" type="slidenum">
              <a:rPr lang="en-US" smtClean="0"/>
              <a:t>8</a:t>
            </a:fld>
            <a:endParaRPr lang="en-US"/>
          </a:p>
        </p:txBody>
      </p:sp>
    </p:spTree>
    <p:extLst>
      <p:ext uri="{BB962C8B-B14F-4D97-AF65-F5344CB8AC3E}">
        <p14:creationId xmlns:p14="http://schemas.microsoft.com/office/powerpoint/2010/main" val="3857668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basic</a:t>
            </a:r>
            <a:r>
              <a:rPr lang="en-US" baseline="0" dirty="0"/>
              <a:t> ones according to </a:t>
            </a:r>
            <a:r>
              <a:rPr lang="en-US" dirty="0"/>
              <a:t>Grieves</a:t>
            </a:r>
            <a:r>
              <a:rPr lang="en-US" baseline="0" dirty="0"/>
              <a:t> (2017): value for money; value/impact in achieving institutional objectives</a:t>
            </a:r>
          </a:p>
          <a:p>
            <a:endParaRPr lang="en-US" dirty="0"/>
          </a:p>
          <a:p>
            <a:r>
              <a:rPr lang="en-US" dirty="0"/>
              <a:t>Libraries have been slow to frame things in these terms because according to Kelly &amp; O’Gara (2018): “Far too often, libraries report and evaluate based on what has historically been done</a:t>
            </a:r>
            <a:r>
              <a:rPr lang="en-US" baseline="0" dirty="0"/>
              <a:t> – collecting stats because they are available, because “we always have,” or because they answer a question the parent institution </a:t>
            </a:r>
            <a:r>
              <a:rPr lang="en-US" i="1" baseline="0" dirty="0"/>
              <a:t>used </a:t>
            </a:r>
            <a:r>
              <a:rPr lang="en-US" i="0" baseline="0" dirty="0"/>
              <a:t>to have”</a:t>
            </a:r>
          </a:p>
          <a:p>
            <a:endParaRPr lang="en-US" baseline="0" dirty="0"/>
          </a:p>
          <a:p>
            <a:r>
              <a:rPr lang="en-US" baseline="0" dirty="0"/>
              <a:t>Linking the library to these concerns/goals can be difficult! According to a study by Murray &amp; Ireland (2017) of 68 university (Master’s as of 2013) library directors: “A final, strongly prevalent theme identified in this data was the lack of any known methods to document library impact on retention. Several respondents commented that, while they desire to initiate a process, they do not know how to start.”</a:t>
            </a:r>
          </a:p>
          <a:p>
            <a:endParaRPr lang="en-US" baseline="0" dirty="0"/>
          </a:p>
          <a:p>
            <a:r>
              <a:rPr lang="en-US" baseline="0" dirty="0"/>
              <a:t>LSC</a:t>
            </a:r>
            <a:endParaRPr lang="en-US" dirty="0"/>
          </a:p>
        </p:txBody>
      </p:sp>
      <p:sp>
        <p:nvSpPr>
          <p:cNvPr id="4" name="Slide Number Placeholder 3"/>
          <p:cNvSpPr>
            <a:spLocks noGrp="1"/>
          </p:cNvSpPr>
          <p:nvPr>
            <p:ph type="sldNum" sz="quarter" idx="10"/>
          </p:nvPr>
        </p:nvSpPr>
        <p:spPr/>
        <p:txBody>
          <a:bodyPr/>
          <a:lstStyle/>
          <a:p>
            <a:fld id="{6ED87665-A1CF-6D44-86AF-58931A447999}" type="slidenum">
              <a:rPr lang="en-US" smtClean="0"/>
              <a:t>9</a:t>
            </a:fld>
            <a:endParaRPr lang="en-US"/>
          </a:p>
        </p:txBody>
      </p:sp>
    </p:spTree>
    <p:extLst>
      <p:ext uri="{BB962C8B-B14F-4D97-AF65-F5344CB8AC3E}">
        <p14:creationId xmlns:p14="http://schemas.microsoft.com/office/powerpoint/2010/main" val="42946791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tif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9.jpe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tif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Master" Target="../slideMasters/slideMaster1.xml"/><Relationship Id="rId4" Type="http://schemas.openxmlformats.org/officeDocument/2006/relationships/image" Target="../media/image3.tif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Master" Target="../slideMasters/slideMaster1.xml"/><Relationship Id="rId4" Type="http://schemas.openxmlformats.org/officeDocument/2006/relationships/image" Target="../media/image3.tif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tif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tif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tif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tif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3.tiff"/><Relationship Id="rId4" Type="http://schemas.openxmlformats.org/officeDocument/2006/relationships/image" Target="../media/image2.tif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8.jpe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tif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MAL 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1639" t="39498" b="5021"/>
          <a:stretch/>
        </p:blipFill>
        <p:spPr>
          <a:xfrm>
            <a:off x="0" y="0"/>
            <a:ext cx="9144000" cy="4262607"/>
          </a:xfrm>
          <a:prstGeom prst="rect">
            <a:avLst/>
          </a:prstGeom>
        </p:spPr>
      </p:pic>
      <p:sp>
        <p:nvSpPr>
          <p:cNvPr id="9" name="Rectangle 8"/>
          <p:cNvSpPr/>
          <p:nvPr userDrawn="1"/>
        </p:nvSpPr>
        <p:spPr>
          <a:xfrm>
            <a:off x="0" y="3886200"/>
            <a:ext cx="9144000" cy="2971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09600" y="4164111"/>
            <a:ext cx="8001000" cy="1447800"/>
          </a:xfrm>
          <a:prstGeom prst="rect">
            <a:avLst/>
          </a:prstGeom>
        </p:spPr>
        <p:txBody>
          <a:bodyPr/>
          <a:lstStyle>
            <a:lvl1pPr algn="l">
              <a:defRPr sz="4000">
                <a:solidFill>
                  <a:schemeClr val="bg1"/>
                </a:solidFill>
                <a:effectLst>
                  <a:outerShdw blurRad="38100" dist="38100" dir="2700000" algn="tl">
                    <a:srgbClr val="000000">
                      <a:alpha val="43137"/>
                    </a:srgbClr>
                  </a:outerShdw>
                </a:effectLst>
              </a:defRPr>
            </a:lvl1pPr>
          </a:lstStyle>
          <a:p>
            <a:r>
              <a:rPr lang="en-US" dirty="0"/>
              <a:t>PowerPoint</a:t>
            </a:r>
            <a:br>
              <a:rPr lang="en-US" dirty="0"/>
            </a:br>
            <a:r>
              <a:rPr lang="en-US" dirty="0"/>
              <a:t>Title Here</a:t>
            </a:r>
          </a:p>
        </p:txBody>
      </p:sp>
      <p:grpSp>
        <p:nvGrpSpPr>
          <p:cNvPr id="28" name="Group 27"/>
          <p:cNvGrpSpPr/>
          <p:nvPr userDrawn="1"/>
        </p:nvGrpSpPr>
        <p:grpSpPr>
          <a:xfrm>
            <a:off x="5770547" y="6569340"/>
            <a:ext cx="3373453" cy="288660"/>
            <a:chOff x="5389710" y="6033775"/>
            <a:chExt cx="3373453" cy="288660"/>
          </a:xfrm>
        </p:grpSpPr>
        <p:grpSp>
          <p:nvGrpSpPr>
            <p:cNvPr id="29" name="Group 28"/>
            <p:cNvGrpSpPr/>
            <p:nvPr/>
          </p:nvGrpSpPr>
          <p:grpSpPr>
            <a:xfrm>
              <a:off x="5389710" y="6038276"/>
              <a:ext cx="3373453" cy="284159"/>
              <a:chOff x="5213867" y="6575862"/>
              <a:chExt cx="3373453" cy="284159"/>
            </a:xfrm>
          </p:grpSpPr>
          <p:pic>
            <p:nvPicPr>
              <p:cNvPr id="31" name="Picture 30">
                <a:extLst>
                  <a:ext uri="{FF2B5EF4-FFF2-40B4-BE49-F238E27FC236}">
                    <a16:creationId xmlns:a16="http://schemas.microsoft.com/office/drawing/2014/main" id="{B553C97E-EE48-2B4A-B12F-E73A62E9841C}"/>
                  </a:ext>
                </a:extLst>
              </p:cNvPr>
              <p:cNvPicPr>
                <a:picLocks noChangeAspect="1"/>
              </p:cNvPicPr>
              <p:nvPr/>
            </p:nvPicPr>
            <p:blipFill>
              <a:blip r:embed="rId3"/>
              <a:stretch>
                <a:fillRect/>
              </a:stretch>
            </p:blipFill>
            <p:spPr>
              <a:xfrm>
                <a:off x="6842093" y="6579526"/>
                <a:ext cx="764597" cy="278653"/>
              </a:xfrm>
              <a:prstGeom prst="rect">
                <a:avLst/>
              </a:prstGeom>
            </p:spPr>
          </p:pic>
          <p:pic>
            <p:nvPicPr>
              <p:cNvPr id="32" name="Picture 31">
                <a:extLst>
                  <a:ext uri="{FF2B5EF4-FFF2-40B4-BE49-F238E27FC236}">
                    <a16:creationId xmlns:a16="http://schemas.microsoft.com/office/drawing/2014/main" id="{C821DE1D-7B9B-4C4C-99DE-7EB96A190D2E}"/>
                  </a:ext>
                </a:extLst>
              </p:cNvPr>
              <p:cNvPicPr>
                <a:picLocks noChangeAspect="1"/>
              </p:cNvPicPr>
              <p:nvPr/>
            </p:nvPicPr>
            <p:blipFill>
              <a:blip r:embed="rId4"/>
              <a:stretch>
                <a:fillRect/>
              </a:stretch>
            </p:blipFill>
            <p:spPr>
              <a:xfrm>
                <a:off x="7606690" y="6576557"/>
                <a:ext cx="980630" cy="283464"/>
              </a:xfrm>
              <a:prstGeom prst="rect">
                <a:avLst/>
              </a:prstGeom>
            </p:spPr>
          </p:pic>
          <p:pic>
            <p:nvPicPr>
              <p:cNvPr id="33" name="Picture 32">
                <a:extLst>
                  <a:ext uri="{FF2B5EF4-FFF2-40B4-BE49-F238E27FC236}">
                    <a16:creationId xmlns:a16="http://schemas.microsoft.com/office/drawing/2014/main" id="{6F81332B-0A35-7749-B525-7DA6592C238E}"/>
                  </a:ext>
                </a:extLst>
              </p:cNvPr>
              <p:cNvPicPr>
                <a:picLocks noChangeAspect="1"/>
              </p:cNvPicPr>
              <p:nvPr/>
            </p:nvPicPr>
            <p:blipFill>
              <a:blip r:embed="rId5"/>
              <a:stretch>
                <a:fillRect/>
              </a:stretch>
            </p:blipFill>
            <p:spPr>
              <a:xfrm>
                <a:off x="6312005" y="6576557"/>
                <a:ext cx="537789" cy="281443"/>
              </a:xfrm>
              <a:prstGeom prst="rect">
                <a:avLst/>
              </a:prstGeom>
            </p:spPr>
          </p:pic>
          <p:pic>
            <p:nvPicPr>
              <p:cNvPr id="34" name="Picture 2" descr="Image result for library of congress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13867" y="6575862"/>
                <a:ext cx="1102972" cy="283464"/>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30" name="Straight Connector 29"/>
            <p:cNvCxnSpPr/>
            <p:nvPr/>
          </p:nvCxnSpPr>
          <p:spPr>
            <a:xfrm>
              <a:off x="6261123" y="6033775"/>
              <a:ext cx="250204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19295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REATIVE SLIDE VRS 2">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1534"/>
          <a:stretch/>
        </p:blipFill>
        <p:spPr>
          <a:xfrm>
            <a:off x="0" y="1"/>
            <a:ext cx="9144000" cy="6877810"/>
          </a:xfrm>
          <a:prstGeom prst="rect">
            <a:avLst/>
          </a:prstGeom>
        </p:spPr>
      </p:pic>
      <p:sp>
        <p:nvSpPr>
          <p:cNvPr id="8" name="Rectangle 7"/>
          <p:cNvSpPr/>
          <p:nvPr userDrawn="1"/>
        </p:nvSpPr>
        <p:spPr>
          <a:xfrm>
            <a:off x="0" y="0"/>
            <a:ext cx="9144000" cy="83820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5257800" y="1600200"/>
            <a:ext cx="3429000" cy="3429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 name="Rectangle 10"/>
          <p:cNvSpPr/>
          <p:nvPr userDrawn="1"/>
        </p:nvSpPr>
        <p:spPr>
          <a:xfrm>
            <a:off x="0" y="0"/>
            <a:ext cx="9144000" cy="228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5"/>
          <p:cNvSpPr>
            <a:spLocks noGrp="1"/>
          </p:cNvSpPr>
          <p:nvPr>
            <p:ph type="body" sz="quarter" idx="10" hasCustomPrompt="1"/>
          </p:nvPr>
        </p:nvSpPr>
        <p:spPr>
          <a:xfrm>
            <a:off x="381000" y="279400"/>
            <a:ext cx="7410450" cy="558800"/>
          </a:xfrm>
          <a:prstGeom prst="rect">
            <a:avLst/>
          </a:prstGeom>
        </p:spPr>
        <p:txBody>
          <a:bodyPr/>
          <a:lstStyle>
            <a:lvl1pPr marL="0" indent="0">
              <a:buFontTx/>
              <a:buNone/>
              <a:defRPr sz="2400">
                <a:solidFill>
                  <a:schemeClr val="bg1"/>
                </a:solidFill>
                <a:effectLst>
                  <a:outerShdw blurRad="38100" dist="38100" dir="2700000" algn="tl">
                    <a:srgbClr val="000000">
                      <a:alpha val="43137"/>
                    </a:srgbClr>
                  </a:outerShdw>
                </a:effectLs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SLIDE TITLE HERE</a:t>
            </a:r>
          </a:p>
        </p:txBody>
      </p:sp>
      <p:sp>
        <p:nvSpPr>
          <p:cNvPr id="14" name="Text Placeholder 17"/>
          <p:cNvSpPr>
            <a:spLocks noGrp="1"/>
          </p:cNvSpPr>
          <p:nvPr>
            <p:ph type="body" sz="quarter" idx="11" hasCustomPrompt="1"/>
          </p:nvPr>
        </p:nvSpPr>
        <p:spPr>
          <a:xfrm>
            <a:off x="5343525" y="1685925"/>
            <a:ext cx="3162300" cy="3724275"/>
          </a:xfrm>
          <a:prstGeom prst="rect">
            <a:avLst/>
          </a:prstGeom>
        </p:spPr>
        <p:txBody>
          <a:bodyPr/>
          <a:lstStyle>
            <a:lvl1pPr marL="0" indent="0">
              <a:spcBef>
                <a:spcPts val="0"/>
              </a:spcBef>
              <a:spcAft>
                <a:spcPts val="900"/>
              </a:spcAft>
              <a:buFontTx/>
              <a:buNone/>
              <a:defRPr sz="2800"/>
            </a:lvl1pPr>
          </a:lstStyle>
          <a:p>
            <a:pPr>
              <a:spcBef>
                <a:spcPts val="0"/>
              </a:spcBef>
              <a:spcAft>
                <a:spcPts val="900"/>
              </a:spcAft>
            </a:pPr>
            <a:r>
              <a:rPr lang="en-US" sz="2400" dirty="0">
                <a:latin typeface="Calibri" panose="020F0502020204030204" pitchFamily="34" charset="0"/>
                <a:cs typeface="Calibri" panose="020F0502020204030204" pitchFamily="34" charset="0"/>
              </a:rPr>
              <a:t>Body text which will contain info pertaining to the photo on the left.</a:t>
            </a:r>
          </a:p>
          <a:p>
            <a:r>
              <a:rPr lang="en-US" sz="2400" dirty="0">
                <a:latin typeface="Calibri" panose="020F0502020204030204" pitchFamily="34" charset="0"/>
                <a:cs typeface="Calibri" panose="020F0502020204030204" pitchFamily="34" charset="0"/>
              </a:rPr>
              <a:t>Body text which will contain info pertaining to the photo on the left.</a:t>
            </a:r>
          </a:p>
        </p:txBody>
      </p:sp>
      <p:grpSp>
        <p:nvGrpSpPr>
          <p:cNvPr id="20" name="Group 19"/>
          <p:cNvGrpSpPr/>
          <p:nvPr userDrawn="1"/>
        </p:nvGrpSpPr>
        <p:grpSpPr>
          <a:xfrm>
            <a:off x="5770547" y="6578865"/>
            <a:ext cx="3373453" cy="288660"/>
            <a:chOff x="5389710" y="6033775"/>
            <a:chExt cx="3373453" cy="288660"/>
          </a:xfrm>
        </p:grpSpPr>
        <p:grpSp>
          <p:nvGrpSpPr>
            <p:cNvPr id="21" name="Group 20"/>
            <p:cNvGrpSpPr/>
            <p:nvPr/>
          </p:nvGrpSpPr>
          <p:grpSpPr>
            <a:xfrm>
              <a:off x="5389710" y="6038276"/>
              <a:ext cx="3373453" cy="284159"/>
              <a:chOff x="5213867" y="6575862"/>
              <a:chExt cx="3373453" cy="284159"/>
            </a:xfrm>
          </p:grpSpPr>
          <p:pic>
            <p:nvPicPr>
              <p:cNvPr id="23" name="Picture 22">
                <a:extLst>
                  <a:ext uri="{FF2B5EF4-FFF2-40B4-BE49-F238E27FC236}">
                    <a16:creationId xmlns:a16="http://schemas.microsoft.com/office/drawing/2014/main" id="{B553C97E-EE48-2B4A-B12F-E73A62E9841C}"/>
                  </a:ext>
                </a:extLst>
              </p:cNvPr>
              <p:cNvPicPr>
                <a:picLocks noChangeAspect="1"/>
              </p:cNvPicPr>
              <p:nvPr/>
            </p:nvPicPr>
            <p:blipFill>
              <a:blip r:embed="rId3"/>
              <a:stretch>
                <a:fillRect/>
              </a:stretch>
            </p:blipFill>
            <p:spPr>
              <a:xfrm>
                <a:off x="6842093" y="6579526"/>
                <a:ext cx="764597" cy="278653"/>
              </a:xfrm>
              <a:prstGeom prst="rect">
                <a:avLst/>
              </a:prstGeom>
            </p:spPr>
          </p:pic>
          <p:pic>
            <p:nvPicPr>
              <p:cNvPr id="24" name="Picture 23">
                <a:extLst>
                  <a:ext uri="{FF2B5EF4-FFF2-40B4-BE49-F238E27FC236}">
                    <a16:creationId xmlns:a16="http://schemas.microsoft.com/office/drawing/2014/main" id="{C821DE1D-7B9B-4C4C-99DE-7EB96A190D2E}"/>
                  </a:ext>
                </a:extLst>
              </p:cNvPr>
              <p:cNvPicPr>
                <a:picLocks noChangeAspect="1"/>
              </p:cNvPicPr>
              <p:nvPr/>
            </p:nvPicPr>
            <p:blipFill>
              <a:blip r:embed="rId4"/>
              <a:stretch>
                <a:fillRect/>
              </a:stretch>
            </p:blipFill>
            <p:spPr>
              <a:xfrm>
                <a:off x="7606690" y="6576557"/>
                <a:ext cx="980630" cy="283464"/>
              </a:xfrm>
              <a:prstGeom prst="rect">
                <a:avLst/>
              </a:prstGeom>
            </p:spPr>
          </p:pic>
          <p:pic>
            <p:nvPicPr>
              <p:cNvPr id="25" name="Picture 24">
                <a:extLst>
                  <a:ext uri="{FF2B5EF4-FFF2-40B4-BE49-F238E27FC236}">
                    <a16:creationId xmlns:a16="http://schemas.microsoft.com/office/drawing/2014/main" id="{6F81332B-0A35-7749-B525-7DA6592C238E}"/>
                  </a:ext>
                </a:extLst>
              </p:cNvPr>
              <p:cNvPicPr>
                <a:picLocks noChangeAspect="1"/>
              </p:cNvPicPr>
              <p:nvPr/>
            </p:nvPicPr>
            <p:blipFill>
              <a:blip r:embed="rId5"/>
              <a:stretch>
                <a:fillRect/>
              </a:stretch>
            </p:blipFill>
            <p:spPr>
              <a:xfrm>
                <a:off x="6312005" y="6576557"/>
                <a:ext cx="537789" cy="281443"/>
              </a:xfrm>
              <a:prstGeom prst="rect">
                <a:avLst/>
              </a:prstGeom>
            </p:spPr>
          </p:pic>
          <p:pic>
            <p:nvPicPr>
              <p:cNvPr id="26" name="Picture 2" descr="Image result for library of congress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13867" y="6575862"/>
                <a:ext cx="1102972" cy="283464"/>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22" name="Straight Connector 21"/>
            <p:cNvCxnSpPr/>
            <p:nvPr/>
          </p:nvCxnSpPr>
          <p:spPr>
            <a:xfrm>
              <a:off x="6261123" y="6033775"/>
              <a:ext cx="250204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84647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CI LOGO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62518" y="349626"/>
            <a:ext cx="6078071" cy="706038"/>
          </a:xfrm>
          <a:prstGeom prst="rect">
            <a:avLst/>
          </a:prstGeom>
        </p:spPr>
        <p:txBody>
          <a:bodyPr/>
          <a:lstStyle>
            <a:lvl1pPr algn="r">
              <a:defRPr sz="2400">
                <a:solidFill>
                  <a:schemeClr val="tx1"/>
                </a:solidFill>
                <a:effectLst>
                  <a:outerShdw blurRad="38100" dist="38100" dir="2700000" algn="tl">
                    <a:srgbClr val="000000">
                      <a:alpha val="43137"/>
                    </a:srgbClr>
                  </a:outerShdw>
                </a:effectLst>
              </a:defRPr>
            </a:lvl1pPr>
          </a:lstStyle>
          <a:p>
            <a:r>
              <a:rPr lang="en-US" dirty="0"/>
              <a:t>SLIDE TITLE HERE</a:t>
            </a:r>
          </a:p>
        </p:txBody>
      </p:sp>
      <p:sp>
        <p:nvSpPr>
          <p:cNvPr id="10" name="Text Placeholder 9"/>
          <p:cNvSpPr>
            <a:spLocks noGrp="1"/>
          </p:cNvSpPr>
          <p:nvPr>
            <p:ph type="body" sz="quarter" idx="11" hasCustomPrompt="1"/>
          </p:nvPr>
        </p:nvSpPr>
        <p:spPr>
          <a:xfrm>
            <a:off x="654050" y="1452903"/>
            <a:ext cx="7889875" cy="3594225"/>
          </a:xfrm>
          <a:prstGeom prst="rect">
            <a:avLst/>
          </a:prstGeom>
        </p:spPr>
        <p:txBody>
          <a:bodyPr/>
          <a:lstStyle>
            <a:lvl1pPr marL="0" indent="0">
              <a:buFontTx/>
              <a:buNone/>
              <a:defRPr sz="1800"/>
            </a:lvl1pPr>
          </a:lstStyle>
          <a:p>
            <a:r>
              <a:rPr lang="en-US" dirty="0"/>
              <a:t>"</a:t>
            </a:r>
            <a:r>
              <a:rPr lang="en-US" dirty="0" err="1"/>
              <a:t>Sed</a:t>
            </a:r>
            <a:r>
              <a:rPr lang="en-US" dirty="0"/>
              <a:t>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 </a:t>
            </a:r>
            <a:r>
              <a:rPr lang="en-US" dirty="0" err="1"/>
              <a:t>laudantium</a:t>
            </a:r>
            <a:r>
              <a:rPr lang="en-US" dirty="0"/>
              <a:t>, </a:t>
            </a:r>
            <a:r>
              <a:rPr lang="en-US" dirty="0" err="1"/>
              <a:t>totam</a:t>
            </a:r>
            <a:r>
              <a:rPr lang="en-US" dirty="0"/>
              <a:t> rem </a:t>
            </a:r>
            <a:r>
              <a:rPr lang="en-US" dirty="0" err="1"/>
              <a:t>aperiam</a:t>
            </a:r>
            <a:r>
              <a:rPr lang="en-US" dirty="0"/>
              <a:t>, </a:t>
            </a:r>
            <a:r>
              <a:rPr lang="en-US" dirty="0" err="1"/>
              <a:t>eaque</a:t>
            </a:r>
            <a:r>
              <a:rPr lang="en-US" dirty="0"/>
              <a:t> </a:t>
            </a:r>
            <a:r>
              <a:rPr lang="en-US" dirty="0" err="1"/>
              <a:t>ipsa</a:t>
            </a:r>
            <a:r>
              <a:rPr lang="en-US" dirty="0"/>
              <a:t> quae ab </a:t>
            </a:r>
            <a:r>
              <a:rPr lang="en-US" dirty="0" err="1"/>
              <a:t>illo</a:t>
            </a:r>
            <a:r>
              <a:rPr lang="en-US" dirty="0"/>
              <a:t> </a:t>
            </a:r>
            <a:r>
              <a:rPr lang="en-US" dirty="0" err="1"/>
              <a:t>inventore</a:t>
            </a:r>
            <a:r>
              <a:rPr lang="en-US" dirty="0"/>
              <a:t> </a:t>
            </a:r>
            <a:r>
              <a:rPr lang="en-US" dirty="0" err="1"/>
              <a:t>veritatis</a:t>
            </a:r>
            <a:r>
              <a:rPr lang="en-US" dirty="0"/>
              <a:t> et quasi </a:t>
            </a:r>
            <a:r>
              <a:rPr lang="en-US" dirty="0" err="1"/>
              <a:t>architecto</a:t>
            </a:r>
            <a:r>
              <a:rPr lang="en-US" dirty="0"/>
              <a:t> </a:t>
            </a:r>
            <a:r>
              <a:rPr lang="en-US" dirty="0" err="1"/>
              <a:t>beatae</a:t>
            </a:r>
            <a:r>
              <a:rPr lang="en-US" dirty="0"/>
              <a:t> vitae dicta </a:t>
            </a:r>
            <a:r>
              <a:rPr lang="en-US" dirty="0" err="1"/>
              <a:t>sunt</a:t>
            </a:r>
            <a:r>
              <a:rPr lang="en-US" dirty="0"/>
              <a:t> </a:t>
            </a:r>
            <a:r>
              <a:rPr lang="en-US" dirty="0" err="1"/>
              <a:t>explicabo</a:t>
            </a:r>
            <a:r>
              <a:rPr lang="en-US" dirty="0"/>
              <a:t>. Nemo </a:t>
            </a:r>
            <a:r>
              <a:rPr lang="en-US" dirty="0" err="1"/>
              <a:t>enim</a:t>
            </a:r>
            <a:r>
              <a:rPr lang="en-US" dirty="0"/>
              <a:t> </a:t>
            </a:r>
            <a:r>
              <a:rPr lang="en-US" dirty="0" err="1"/>
              <a:t>ipsam</a:t>
            </a:r>
            <a:r>
              <a:rPr lang="en-US" dirty="0"/>
              <a:t> </a:t>
            </a:r>
            <a:r>
              <a:rPr lang="en-US" dirty="0" err="1"/>
              <a:t>voluptatem</a:t>
            </a:r>
            <a:r>
              <a:rPr lang="en-US" dirty="0"/>
              <a:t> </a:t>
            </a:r>
            <a:r>
              <a:rPr lang="en-US" dirty="0" err="1"/>
              <a:t>quia</a:t>
            </a:r>
            <a:r>
              <a:rPr lang="en-US" dirty="0"/>
              <a:t> </a:t>
            </a:r>
            <a:r>
              <a:rPr lang="en-US" dirty="0" err="1"/>
              <a:t>voluptas</a:t>
            </a:r>
            <a:r>
              <a:rPr lang="en-US" dirty="0"/>
              <a:t> sit </a:t>
            </a:r>
            <a:r>
              <a:rPr lang="en-US" dirty="0" err="1"/>
              <a:t>aspernatur</a:t>
            </a:r>
            <a:r>
              <a:rPr lang="en-US" dirty="0"/>
              <a:t> </a:t>
            </a:r>
            <a:r>
              <a:rPr lang="en-US" dirty="0" err="1"/>
              <a:t>aut</a:t>
            </a:r>
            <a:r>
              <a:rPr lang="en-US" dirty="0"/>
              <a:t> </a:t>
            </a:r>
            <a:r>
              <a:rPr lang="en-US" dirty="0" err="1"/>
              <a:t>odit</a:t>
            </a:r>
            <a:r>
              <a:rPr lang="en-US" dirty="0"/>
              <a:t> </a:t>
            </a:r>
            <a:r>
              <a:rPr lang="en-US" dirty="0" err="1"/>
              <a:t>aut</a:t>
            </a:r>
            <a:r>
              <a:rPr lang="en-US" dirty="0"/>
              <a:t> fugit, </a:t>
            </a:r>
            <a:r>
              <a:rPr lang="en-US" dirty="0" err="1"/>
              <a:t>sed</a:t>
            </a:r>
            <a:r>
              <a:rPr lang="en-US" dirty="0"/>
              <a:t> </a:t>
            </a:r>
            <a:r>
              <a:rPr lang="en-US" dirty="0" err="1"/>
              <a:t>quia</a:t>
            </a:r>
            <a:r>
              <a:rPr lang="en-US" dirty="0"/>
              <a:t> </a:t>
            </a:r>
            <a:r>
              <a:rPr lang="en-US" dirty="0" err="1"/>
              <a:t>consequuntur</a:t>
            </a:r>
            <a:r>
              <a:rPr lang="en-US" dirty="0"/>
              <a:t> </a:t>
            </a:r>
            <a:r>
              <a:rPr lang="en-US" dirty="0" err="1"/>
              <a:t>magni</a:t>
            </a:r>
            <a:r>
              <a:rPr lang="en-US" dirty="0"/>
              <a:t> </a:t>
            </a:r>
            <a:r>
              <a:rPr lang="en-US" dirty="0" err="1"/>
              <a:t>dolores</a:t>
            </a:r>
            <a:r>
              <a:rPr lang="en-US" dirty="0"/>
              <a:t> </a:t>
            </a:r>
            <a:r>
              <a:rPr lang="en-US" dirty="0" err="1"/>
              <a:t>eos</a:t>
            </a:r>
            <a:r>
              <a:rPr lang="en-US" dirty="0"/>
              <a:t> qui </a:t>
            </a:r>
            <a:r>
              <a:rPr lang="en-US" dirty="0" err="1"/>
              <a:t>ratione</a:t>
            </a:r>
            <a:r>
              <a:rPr lang="en-US" dirty="0"/>
              <a:t> </a:t>
            </a:r>
            <a:r>
              <a:rPr lang="en-US" dirty="0" err="1"/>
              <a:t>voluptatem</a:t>
            </a:r>
            <a:r>
              <a:rPr lang="en-US" dirty="0"/>
              <a:t> </a:t>
            </a:r>
            <a:r>
              <a:rPr lang="en-US" dirty="0" err="1"/>
              <a:t>sequi</a:t>
            </a:r>
            <a:r>
              <a:rPr lang="en-US" dirty="0"/>
              <a:t> </a:t>
            </a:r>
            <a:r>
              <a:rPr lang="en-US" dirty="0" err="1"/>
              <a:t>nesciunt</a:t>
            </a:r>
            <a:r>
              <a:rPr lang="en-US" dirty="0"/>
              <a:t>. </a:t>
            </a:r>
            <a:r>
              <a:rPr lang="en-US" dirty="0" err="1"/>
              <a:t>Neque</a:t>
            </a:r>
            <a:r>
              <a:rPr lang="en-US" dirty="0"/>
              <a:t> </a:t>
            </a:r>
            <a:r>
              <a:rPr lang="en-US" dirty="0" err="1"/>
              <a:t>porro</a:t>
            </a:r>
            <a:r>
              <a:rPr lang="en-US" dirty="0"/>
              <a:t> </a:t>
            </a:r>
            <a:r>
              <a:rPr lang="en-US" dirty="0" err="1"/>
              <a:t>quisquam</a:t>
            </a:r>
            <a:r>
              <a:rPr lang="en-US" dirty="0"/>
              <a:t> </a:t>
            </a:r>
            <a:r>
              <a:rPr lang="en-US" dirty="0" err="1"/>
              <a:t>est</a:t>
            </a:r>
            <a:r>
              <a:rPr lang="en-US" dirty="0"/>
              <a:t>, qui </a:t>
            </a:r>
            <a:r>
              <a:rPr lang="en-US" dirty="0" err="1"/>
              <a:t>dolorem</a:t>
            </a:r>
            <a:r>
              <a:rPr lang="en-US" dirty="0"/>
              <a:t> ipsum </a:t>
            </a:r>
            <a:r>
              <a:rPr lang="en-US" dirty="0" err="1"/>
              <a:t>quia</a:t>
            </a:r>
            <a:r>
              <a:rPr lang="en-US" dirty="0"/>
              <a:t> dolor sit </a:t>
            </a:r>
            <a:r>
              <a:rPr lang="en-US" dirty="0" err="1"/>
              <a:t>amet</a:t>
            </a:r>
            <a:r>
              <a:rPr lang="en-US" dirty="0"/>
              <a:t>, </a:t>
            </a:r>
            <a:r>
              <a:rPr lang="en-US" dirty="0" err="1"/>
              <a:t>consectetur</a:t>
            </a:r>
            <a:r>
              <a:rPr lang="en-US" dirty="0"/>
              <a:t>, </a:t>
            </a:r>
            <a:r>
              <a:rPr lang="en-US" dirty="0" err="1"/>
              <a:t>adipisci</a:t>
            </a:r>
            <a:r>
              <a:rPr lang="en-US" dirty="0"/>
              <a:t> </a:t>
            </a:r>
            <a:r>
              <a:rPr lang="en-US" dirty="0" err="1"/>
              <a:t>velit</a:t>
            </a:r>
            <a:r>
              <a:rPr lang="en-US" dirty="0"/>
              <a:t>, </a:t>
            </a:r>
            <a:r>
              <a:rPr lang="en-US" dirty="0" err="1"/>
              <a:t>sed</a:t>
            </a:r>
            <a:r>
              <a:rPr lang="en-US" dirty="0"/>
              <a:t> </a:t>
            </a:r>
            <a:r>
              <a:rPr lang="en-US" dirty="0" err="1"/>
              <a:t>quia</a:t>
            </a:r>
            <a:r>
              <a:rPr lang="en-US" dirty="0"/>
              <a:t> non </a:t>
            </a:r>
            <a:r>
              <a:rPr lang="en-US" dirty="0" err="1"/>
              <a:t>numquam</a:t>
            </a:r>
            <a:r>
              <a:rPr lang="en-US" dirty="0"/>
              <a:t> </a:t>
            </a:r>
            <a:r>
              <a:rPr lang="en-US" dirty="0" err="1"/>
              <a:t>eius</a:t>
            </a:r>
            <a:r>
              <a:rPr lang="en-US" dirty="0"/>
              <a:t> </a:t>
            </a:r>
            <a:r>
              <a:rPr lang="en-US" dirty="0" err="1"/>
              <a:t>modi</a:t>
            </a:r>
            <a:r>
              <a:rPr lang="en-US" dirty="0"/>
              <a:t> </a:t>
            </a:r>
            <a:r>
              <a:rPr lang="en-US" dirty="0" err="1"/>
              <a:t>tempora</a:t>
            </a:r>
            <a:r>
              <a:rPr lang="en-US" dirty="0"/>
              <a:t> </a:t>
            </a:r>
            <a:r>
              <a:rPr lang="en-US" dirty="0" err="1"/>
              <a:t>incidunt</a:t>
            </a:r>
            <a:r>
              <a:rPr lang="en-US" dirty="0"/>
              <a:t> </a:t>
            </a:r>
            <a:r>
              <a:rPr lang="en-US" dirty="0" err="1"/>
              <a:t>ut</a:t>
            </a:r>
            <a:r>
              <a:rPr lang="en-US" dirty="0"/>
              <a:t> </a:t>
            </a:r>
            <a:r>
              <a:rPr lang="en-US" dirty="0" err="1"/>
              <a:t>labore</a:t>
            </a:r>
            <a:r>
              <a:rPr lang="en-US" dirty="0"/>
              <a:t> et </a:t>
            </a:r>
            <a:r>
              <a:rPr lang="en-US" dirty="0" err="1"/>
              <a:t>dolore</a:t>
            </a:r>
            <a:r>
              <a:rPr lang="en-US" dirty="0"/>
              <a:t> </a:t>
            </a:r>
            <a:r>
              <a:rPr lang="en-US" dirty="0" err="1"/>
              <a:t>magnam</a:t>
            </a:r>
            <a:r>
              <a:rPr lang="en-US" dirty="0"/>
              <a:t> </a:t>
            </a:r>
            <a:r>
              <a:rPr lang="en-US" dirty="0" err="1"/>
              <a:t>aliquam</a:t>
            </a:r>
            <a:r>
              <a:rPr lang="en-US" dirty="0"/>
              <a:t> </a:t>
            </a:r>
            <a:r>
              <a:rPr lang="en-US" dirty="0" err="1"/>
              <a:t>quaerat</a:t>
            </a:r>
            <a:r>
              <a:rPr lang="en-US" dirty="0"/>
              <a:t> </a:t>
            </a:r>
            <a:r>
              <a:rPr lang="en-US" dirty="0" err="1"/>
              <a:t>voluptatem</a:t>
            </a:r>
            <a:r>
              <a:rPr lang="en-US" dirty="0"/>
              <a:t>. </a:t>
            </a:r>
            <a:r>
              <a:rPr lang="en-US" dirty="0" err="1"/>
              <a:t>Ut</a:t>
            </a:r>
            <a:r>
              <a:rPr lang="en-US" dirty="0"/>
              <a: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a:t>
            </a:r>
            <a:r>
              <a:rPr lang="en-US" dirty="0" err="1"/>
              <a:t>corporis</a:t>
            </a:r>
            <a:r>
              <a:rPr lang="en-US" dirty="0"/>
              <a:t>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ex </a:t>
            </a:r>
            <a:r>
              <a:rPr lang="en-US" dirty="0" err="1"/>
              <a:t>ea</a:t>
            </a:r>
            <a:r>
              <a:rPr lang="en-US" dirty="0"/>
              <a:t> </a:t>
            </a:r>
            <a:r>
              <a:rPr lang="en-US" dirty="0" err="1"/>
              <a:t>commodi</a:t>
            </a:r>
            <a:r>
              <a:rPr lang="en-US" dirty="0"/>
              <a:t> </a:t>
            </a:r>
            <a:r>
              <a:rPr lang="en-US" dirty="0" err="1"/>
              <a:t>consequatur</a:t>
            </a:r>
            <a:r>
              <a:rPr lang="en-US" dirty="0"/>
              <a:t>? </a:t>
            </a:r>
            <a:r>
              <a:rPr lang="en-US" dirty="0" err="1"/>
              <a:t>Quis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iure</a:t>
            </a:r>
            <a:r>
              <a:rPr lang="en-US" dirty="0"/>
              <a:t> </a:t>
            </a:r>
            <a:r>
              <a:rPr lang="en-US" dirty="0" err="1"/>
              <a:t>reprehenderit</a:t>
            </a:r>
            <a:r>
              <a:rPr lang="en-US" dirty="0"/>
              <a:t> qui in </a:t>
            </a:r>
            <a:r>
              <a:rPr lang="en-US" dirty="0" err="1"/>
              <a:t>ea</a:t>
            </a:r>
            <a:r>
              <a:rPr lang="en-US" dirty="0"/>
              <a:t> </a:t>
            </a:r>
            <a:r>
              <a:rPr lang="en-US" dirty="0" err="1"/>
              <a:t>voluptate</a:t>
            </a:r>
            <a:r>
              <a:rPr lang="en-US" dirty="0"/>
              <a:t> </a:t>
            </a:r>
            <a:r>
              <a:rPr lang="en-US" dirty="0" err="1"/>
              <a:t>velit</a:t>
            </a:r>
            <a:r>
              <a:rPr lang="en-US" dirty="0"/>
              <a:t> </a:t>
            </a:r>
            <a:r>
              <a:rPr lang="en-US" dirty="0" err="1"/>
              <a:t>esse</a:t>
            </a:r>
            <a:r>
              <a:rPr lang="en-US" dirty="0"/>
              <a:t> quam nihil </a:t>
            </a:r>
            <a:r>
              <a:rPr lang="en-US" dirty="0" err="1"/>
              <a:t>molestiae</a:t>
            </a:r>
            <a:r>
              <a:rPr lang="en-US" dirty="0"/>
              <a:t> </a:t>
            </a:r>
            <a:r>
              <a:rPr lang="en-US" dirty="0" err="1"/>
              <a:t>consequatur</a:t>
            </a:r>
            <a:r>
              <a:rPr lang="en-US" dirty="0"/>
              <a:t>, </a:t>
            </a:r>
            <a:r>
              <a:rPr lang="en-US" dirty="0" err="1"/>
              <a:t>vel</a:t>
            </a:r>
            <a:r>
              <a:rPr lang="en-US" dirty="0"/>
              <a:t> </a:t>
            </a:r>
            <a:r>
              <a:rPr lang="en-US" dirty="0" err="1"/>
              <a:t>illum</a:t>
            </a:r>
            <a:r>
              <a:rPr lang="en-US" dirty="0"/>
              <a:t> qui </a:t>
            </a:r>
            <a:r>
              <a:rPr lang="en-US" dirty="0" err="1"/>
              <a:t>dolorem</a:t>
            </a:r>
            <a:r>
              <a:rPr lang="en-US" dirty="0"/>
              <a:t> </a:t>
            </a:r>
            <a:r>
              <a:rPr lang="en-US" dirty="0" err="1"/>
              <a:t>eum</a:t>
            </a:r>
            <a:r>
              <a:rPr lang="en-US" dirty="0"/>
              <a:t> </a:t>
            </a:r>
            <a:r>
              <a:rPr lang="en-US" dirty="0" err="1"/>
              <a:t>fugiat</a:t>
            </a:r>
            <a:r>
              <a:rPr lang="en-US" dirty="0"/>
              <a:t> quo </a:t>
            </a:r>
            <a:r>
              <a:rPr lang="en-US" dirty="0" err="1"/>
              <a:t>voluptas</a:t>
            </a:r>
            <a:r>
              <a:rPr lang="en-US" dirty="0"/>
              <a:t> </a:t>
            </a:r>
            <a:r>
              <a:rPr lang="en-US" dirty="0" err="1"/>
              <a:t>nulla</a:t>
            </a:r>
            <a:r>
              <a:rPr lang="en-US" dirty="0"/>
              <a:t> </a:t>
            </a:r>
            <a:r>
              <a:rPr lang="en-US" dirty="0" err="1"/>
              <a:t>pariatur</a:t>
            </a:r>
            <a:r>
              <a:rPr lang="en-US" dirty="0"/>
              <a:t>?"</a:t>
            </a:r>
          </a:p>
        </p:txBody>
      </p:sp>
      <p:grpSp>
        <p:nvGrpSpPr>
          <p:cNvPr id="12" name="Group 11"/>
          <p:cNvGrpSpPr/>
          <p:nvPr userDrawn="1"/>
        </p:nvGrpSpPr>
        <p:grpSpPr>
          <a:xfrm>
            <a:off x="5770547" y="6569340"/>
            <a:ext cx="3373453" cy="288660"/>
            <a:chOff x="5389710" y="6033775"/>
            <a:chExt cx="3373453" cy="288660"/>
          </a:xfrm>
        </p:grpSpPr>
        <p:grpSp>
          <p:nvGrpSpPr>
            <p:cNvPr id="13" name="Group 12"/>
            <p:cNvGrpSpPr/>
            <p:nvPr/>
          </p:nvGrpSpPr>
          <p:grpSpPr>
            <a:xfrm>
              <a:off x="5389710" y="6038276"/>
              <a:ext cx="3373453" cy="284159"/>
              <a:chOff x="5213867" y="6575862"/>
              <a:chExt cx="3373453" cy="284159"/>
            </a:xfrm>
          </p:grpSpPr>
          <p:pic>
            <p:nvPicPr>
              <p:cNvPr id="15" name="Picture 14">
                <a:extLst>
                  <a:ext uri="{FF2B5EF4-FFF2-40B4-BE49-F238E27FC236}">
                    <a16:creationId xmlns:a16="http://schemas.microsoft.com/office/drawing/2014/main" id="{B553C97E-EE48-2B4A-B12F-E73A62E9841C}"/>
                  </a:ext>
                </a:extLst>
              </p:cNvPr>
              <p:cNvPicPr>
                <a:picLocks noChangeAspect="1"/>
              </p:cNvPicPr>
              <p:nvPr/>
            </p:nvPicPr>
            <p:blipFill>
              <a:blip r:embed="rId2"/>
              <a:stretch>
                <a:fillRect/>
              </a:stretch>
            </p:blipFill>
            <p:spPr>
              <a:xfrm>
                <a:off x="6842093" y="6579526"/>
                <a:ext cx="764597" cy="278653"/>
              </a:xfrm>
              <a:prstGeom prst="rect">
                <a:avLst/>
              </a:prstGeom>
            </p:spPr>
          </p:pic>
          <p:pic>
            <p:nvPicPr>
              <p:cNvPr id="16" name="Picture 15">
                <a:extLst>
                  <a:ext uri="{FF2B5EF4-FFF2-40B4-BE49-F238E27FC236}">
                    <a16:creationId xmlns:a16="http://schemas.microsoft.com/office/drawing/2014/main" id="{C821DE1D-7B9B-4C4C-99DE-7EB96A190D2E}"/>
                  </a:ext>
                </a:extLst>
              </p:cNvPr>
              <p:cNvPicPr>
                <a:picLocks noChangeAspect="1"/>
              </p:cNvPicPr>
              <p:nvPr/>
            </p:nvPicPr>
            <p:blipFill>
              <a:blip r:embed="rId3"/>
              <a:stretch>
                <a:fillRect/>
              </a:stretch>
            </p:blipFill>
            <p:spPr>
              <a:xfrm>
                <a:off x="7606690" y="6576557"/>
                <a:ext cx="980630" cy="283464"/>
              </a:xfrm>
              <a:prstGeom prst="rect">
                <a:avLst/>
              </a:prstGeom>
            </p:spPr>
          </p:pic>
          <p:pic>
            <p:nvPicPr>
              <p:cNvPr id="17" name="Picture 16">
                <a:extLst>
                  <a:ext uri="{FF2B5EF4-FFF2-40B4-BE49-F238E27FC236}">
                    <a16:creationId xmlns:a16="http://schemas.microsoft.com/office/drawing/2014/main" id="{6F81332B-0A35-7749-B525-7DA6592C238E}"/>
                  </a:ext>
                </a:extLst>
              </p:cNvPr>
              <p:cNvPicPr>
                <a:picLocks noChangeAspect="1"/>
              </p:cNvPicPr>
              <p:nvPr/>
            </p:nvPicPr>
            <p:blipFill>
              <a:blip r:embed="rId4"/>
              <a:stretch>
                <a:fillRect/>
              </a:stretch>
            </p:blipFill>
            <p:spPr>
              <a:xfrm>
                <a:off x="6312005" y="6576557"/>
                <a:ext cx="537789" cy="281443"/>
              </a:xfrm>
              <a:prstGeom prst="rect">
                <a:avLst/>
              </a:prstGeom>
            </p:spPr>
          </p:pic>
          <p:pic>
            <p:nvPicPr>
              <p:cNvPr id="18" name="Picture 2" descr="Image result for library of congress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13867" y="6575862"/>
                <a:ext cx="1102972" cy="283464"/>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4" name="Straight Connector 13"/>
            <p:cNvCxnSpPr/>
            <p:nvPr/>
          </p:nvCxnSpPr>
          <p:spPr>
            <a:xfrm>
              <a:off x="6261123" y="6033775"/>
              <a:ext cx="250204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Rectangle 10"/>
          <p:cNvSpPr/>
          <p:nvPr userDrawn="1"/>
        </p:nvSpPr>
        <p:spPr>
          <a:xfrm>
            <a:off x="5753100" y="6556640"/>
            <a:ext cx="1115585" cy="2866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1425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FORMAL 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0" y="3048000"/>
            <a:ext cx="9144000" cy="1752600"/>
          </a:xfrm>
          <a:prstGeom prst="rect">
            <a:avLst/>
          </a:prstGeom>
        </p:spPr>
        <p:txBody>
          <a:bodyPr/>
          <a:lstStyle>
            <a:lvl1pPr>
              <a:defRPr sz="4000">
                <a:solidFill>
                  <a:schemeClr val="bg1"/>
                </a:solidFill>
                <a:effectLst>
                  <a:outerShdw blurRad="38100" dist="38100" dir="2700000" algn="tl">
                    <a:srgbClr val="000000">
                      <a:alpha val="43137"/>
                    </a:srgbClr>
                  </a:outerShdw>
                </a:effectLst>
              </a:defRPr>
            </a:lvl1pPr>
          </a:lstStyle>
          <a:p>
            <a:r>
              <a:rPr lang="en-US" dirty="0"/>
              <a:t>PowerPoint</a:t>
            </a:r>
            <a:br>
              <a:rPr lang="en-US" dirty="0"/>
            </a:br>
            <a:r>
              <a:rPr lang="en-US" dirty="0"/>
              <a:t>Title Here</a:t>
            </a:r>
          </a:p>
        </p:txBody>
      </p:sp>
      <p:sp>
        <p:nvSpPr>
          <p:cNvPr id="4" name="Rectangle 3"/>
          <p:cNvSpPr/>
          <p:nvPr userDrawn="1"/>
        </p:nvSpPr>
        <p:spPr>
          <a:xfrm>
            <a:off x="0" y="0"/>
            <a:ext cx="9144000" cy="9906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userDrawn="1"/>
        </p:nvGrpSpPr>
        <p:grpSpPr>
          <a:xfrm>
            <a:off x="6868685" y="6569340"/>
            <a:ext cx="2275315" cy="288660"/>
            <a:chOff x="6487848" y="6033775"/>
            <a:chExt cx="2275315" cy="288660"/>
          </a:xfrm>
        </p:grpSpPr>
        <p:grpSp>
          <p:nvGrpSpPr>
            <p:cNvPr id="27" name="Group 26"/>
            <p:cNvGrpSpPr/>
            <p:nvPr/>
          </p:nvGrpSpPr>
          <p:grpSpPr>
            <a:xfrm>
              <a:off x="6487848" y="6038971"/>
              <a:ext cx="2275315" cy="283464"/>
              <a:chOff x="6312005" y="6576557"/>
              <a:chExt cx="2275315" cy="283464"/>
            </a:xfrm>
          </p:grpSpPr>
          <p:pic>
            <p:nvPicPr>
              <p:cNvPr id="29" name="Picture 28">
                <a:extLst>
                  <a:ext uri="{FF2B5EF4-FFF2-40B4-BE49-F238E27FC236}">
                    <a16:creationId xmlns:a16="http://schemas.microsoft.com/office/drawing/2014/main" id="{B553C97E-EE48-2B4A-B12F-E73A62E9841C}"/>
                  </a:ext>
                </a:extLst>
              </p:cNvPr>
              <p:cNvPicPr>
                <a:picLocks noChangeAspect="1"/>
              </p:cNvPicPr>
              <p:nvPr/>
            </p:nvPicPr>
            <p:blipFill>
              <a:blip r:embed="rId2"/>
              <a:stretch>
                <a:fillRect/>
              </a:stretch>
            </p:blipFill>
            <p:spPr>
              <a:xfrm>
                <a:off x="6842093" y="6579526"/>
                <a:ext cx="764597" cy="278653"/>
              </a:xfrm>
              <a:prstGeom prst="rect">
                <a:avLst/>
              </a:prstGeom>
            </p:spPr>
          </p:pic>
          <p:pic>
            <p:nvPicPr>
              <p:cNvPr id="30" name="Picture 29">
                <a:extLst>
                  <a:ext uri="{FF2B5EF4-FFF2-40B4-BE49-F238E27FC236}">
                    <a16:creationId xmlns:a16="http://schemas.microsoft.com/office/drawing/2014/main" id="{C821DE1D-7B9B-4C4C-99DE-7EB96A190D2E}"/>
                  </a:ext>
                </a:extLst>
              </p:cNvPr>
              <p:cNvPicPr>
                <a:picLocks noChangeAspect="1"/>
              </p:cNvPicPr>
              <p:nvPr/>
            </p:nvPicPr>
            <p:blipFill>
              <a:blip r:embed="rId3"/>
              <a:stretch>
                <a:fillRect/>
              </a:stretch>
            </p:blipFill>
            <p:spPr>
              <a:xfrm>
                <a:off x="7606690" y="6576557"/>
                <a:ext cx="980630" cy="283464"/>
              </a:xfrm>
              <a:prstGeom prst="rect">
                <a:avLst/>
              </a:prstGeom>
            </p:spPr>
          </p:pic>
          <p:pic>
            <p:nvPicPr>
              <p:cNvPr id="31" name="Picture 30">
                <a:extLst>
                  <a:ext uri="{FF2B5EF4-FFF2-40B4-BE49-F238E27FC236}">
                    <a16:creationId xmlns:a16="http://schemas.microsoft.com/office/drawing/2014/main" id="{6F81332B-0A35-7749-B525-7DA6592C238E}"/>
                  </a:ext>
                </a:extLst>
              </p:cNvPr>
              <p:cNvPicPr>
                <a:picLocks noChangeAspect="1"/>
              </p:cNvPicPr>
              <p:nvPr/>
            </p:nvPicPr>
            <p:blipFill>
              <a:blip r:embed="rId4"/>
              <a:stretch>
                <a:fillRect/>
              </a:stretch>
            </p:blipFill>
            <p:spPr>
              <a:xfrm>
                <a:off x="6312005" y="6576557"/>
                <a:ext cx="537789" cy="281443"/>
              </a:xfrm>
              <a:prstGeom prst="rect">
                <a:avLst/>
              </a:prstGeom>
            </p:spPr>
          </p:pic>
        </p:grpSp>
        <p:cxnSp>
          <p:nvCxnSpPr>
            <p:cNvPr id="28" name="Straight Connector 27"/>
            <p:cNvCxnSpPr/>
            <p:nvPr userDrawn="1"/>
          </p:nvCxnSpPr>
          <p:spPr>
            <a:xfrm>
              <a:off x="6487848" y="6033775"/>
              <a:ext cx="22753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37960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D BAR HEADER">
    <p:spTree>
      <p:nvGrpSpPr>
        <p:cNvPr id="1" name=""/>
        <p:cNvGrpSpPr/>
        <p:nvPr/>
      </p:nvGrpSpPr>
      <p:grpSpPr>
        <a:xfrm>
          <a:off x="0" y="0"/>
          <a:ext cx="0" cy="0"/>
          <a:chOff x="0" y="0"/>
          <a:chExt cx="0" cy="0"/>
        </a:xfrm>
      </p:grpSpPr>
      <p:sp>
        <p:nvSpPr>
          <p:cNvPr id="7" name="Rectangle 6"/>
          <p:cNvSpPr/>
          <p:nvPr userDrawn="1"/>
        </p:nvSpPr>
        <p:spPr>
          <a:xfrm>
            <a:off x="0" y="206829"/>
            <a:ext cx="9144000" cy="58783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9144000" cy="206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81000" y="263979"/>
            <a:ext cx="8229600" cy="1061359"/>
          </a:xfrm>
          <a:prstGeom prst="rect">
            <a:avLst/>
          </a:prstGeom>
        </p:spPr>
        <p:txBody>
          <a:bodyPr/>
          <a:lstStyle>
            <a:lvl1pPr algn="l">
              <a:defRPr sz="2400">
                <a:solidFill>
                  <a:schemeClr val="bg1"/>
                </a:solidFill>
                <a:effectLst>
                  <a:outerShdw blurRad="38100" dist="38100" dir="2700000" algn="tl">
                    <a:srgbClr val="000000">
                      <a:alpha val="43137"/>
                    </a:srgbClr>
                  </a:outerShdw>
                </a:effectLst>
                <a:latin typeface="+mn-lt"/>
              </a:defRPr>
            </a:lvl1pPr>
          </a:lstStyle>
          <a:p>
            <a:r>
              <a:rPr lang="en-US" dirty="0"/>
              <a:t>SLIDE TITLE</a:t>
            </a:r>
          </a:p>
        </p:txBody>
      </p:sp>
      <p:sp>
        <p:nvSpPr>
          <p:cNvPr id="14" name="Text Placeholder 13"/>
          <p:cNvSpPr>
            <a:spLocks noGrp="1"/>
          </p:cNvSpPr>
          <p:nvPr>
            <p:ph type="body" sz="quarter" idx="11" hasCustomPrompt="1"/>
          </p:nvPr>
        </p:nvSpPr>
        <p:spPr>
          <a:xfrm>
            <a:off x="398602" y="1192506"/>
            <a:ext cx="8310936" cy="4007023"/>
          </a:xfrm>
          <a:prstGeom prst="rect">
            <a:avLst/>
          </a:prstGeom>
        </p:spPr>
        <p:txBody>
          <a:bodyPr/>
          <a:lstStyle>
            <a:lvl1pPr marL="0" indent="0">
              <a:buFontTx/>
              <a:buNone/>
              <a:defRPr sz="1800"/>
            </a:lvl1pPr>
          </a:lstStyle>
          <a:p>
            <a:r>
              <a:rPr lang="en-US" dirty="0"/>
              <a:t>"</a:t>
            </a:r>
            <a:r>
              <a:rPr lang="en-US" dirty="0" err="1"/>
              <a:t>Sed</a:t>
            </a:r>
            <a:r>
              <a:rPr lang="en-US" dirty="0"/>
              <a:t>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 </a:t>
            </a:r>
            <a:r>
              <a:rPr lang="en-US" dirty="0" err="1"/>
              <a:t>laudantium</a:t>
            </a:r>
            <a:r>
              <a:rPr lang="en-US" dirty="0"/>
              <a:t>, </a:t>
            </a:r>
            <a:r>
              <a:rPr lang="en-US" dirty="0" err="1"/>
              <a:t>totam</a:t>
            </a:r>
            <a:r>
              <a:rPr lang="en-US" dirty="0"/>
              <a:t> rem </a:t>
            </a:r>
            <a:r>
              <a:rPr lang="en-US" dirty="0" err="1"/>
              <a:t>aperiam</a:t>
            </a:r>
            <a:r>
              <a:rPr lang="en-US" dirty="0"/>
              <a:t>, </a:t>
            </a:r>
            <a:r>
              <a:rPr lang="en-US" dirty="0" err="1"/>
              <a:t>eaque</a:t>
            </a:r>
            <a:r>
              <a:rPr lang="en-US" dirty="0"/>
              <a:t> </a:t>
            </a:r>
            <a:r>
              <a:rPr lang="en-US" dirty="0" err="1"/>
              <a:t>ipsa</a:t>
            </a:r>
            <a:r>
              <a:rPr lang="en-US" dirty="0"/>
              <a:t> quae ab </a:t>
            </a:r>
            <a:r>
              <a:rPr lang="en-US" dirty="0" err="1"/>
              <a:t>illo</a:t>
            </a:r>
            <a:r>
              <a:rPr lang="en-US" dirty="0"/>
              <a:t> </a:t>
            </a:r>
            <a:r>
              <a:rPr lang="en-US" dirty="0" err="1"/>
              <a:t>inventore</a:t>
            </a:r>
            <a:r>
              <a:rPr lang="en-US" dirty="0"/>
              <a:t> </a:t>
            </a:r>
            <a:r>
              <a:rPr lang="en-US" dirty="0" err="1"/>
              <a:t>veritatis</a:t>
            </a:r>
            <a:r>
              <a:rPr lang="en-US" dirty="0"/>
              <a:t> et quasi </a:t>
            </a:r>
            <a:r>
              <a:rPr lang="en-US" dirty="0" err="1"/>
              <a:t>architecto</a:t>
            </a:r>
            <a:r>
              <a:rPr lang="en-US" dirty="0"/>
              <a:t> </a:t>
            </a:r>
            <a:r>
              <a:rPr lang="en-US" dirty="0" err="1"/>
              <a:t>beatae</a:t>
            </a:r>
            <a:r>
              <a:rPr lang="en-US" dirty="0"/>
              <a:t> vitae dicta </a:t>
            </a:r>
            <a:r>
              <a:rPr lang="en-US" dirty="0" err="1"/>
              <a:t>sunt</a:t>
            </a:r>
            <a:r>
              <a:rPr lang="en-US" dirty="0"/>
              <a:t> </a:t>
            </a:r>
            <a:r>
              <a:rPr lang="en-US" dirty="0" err="1"/>
              <a:t>explicabo</a:t>
            </a:r>
            <a:r>
              <a:rPr lang="en-US" dirty="0"/>
              <a:t>. Nemo </a:t>
            </a:r>
            <a:r>
              <a:rPr lang="en-US" dirty="0" err="1"/>
              <a:t>enim</a:t>
            </a:r>
            <a:r>
              <a:rPr lang="en-US" dirty="0"/>
              <a:t> </a:t>
            </a:r>
            <a:r>
              <a:rPr lang="en-US" dirty="0" err="1"/>
              <a:t>ipsam</a:t>
            </a:r>
            <a:r>
              <a:rPr lang="en-US" dirty="0"/>
              <a:t> </a:t>
            </a:r>
            <a:r>
              <a:rPr lang="en-US" dirty="0" err="1"/>
              <a:t>voluptatem</a:t>
            </a:r>
            <a:r>
              <a:rPr lang="en-US" dirty="0"/>
              <a:t> </a:t>
            </a:r>
            <a:r>
              <a:rPr lang="en-US" dirty="0" err="1"/>
              <a:t>quia</a:t>
            </a:r>
            <a:r>
              <a:rPr lang="en-US" dirty="0"/>
              <a:t> </a:t>
            </a:r>
            <a:r>
              <a:rPr lang="en-US" dirty="0" err="1"/>
              <a:t>voluptas</a:t>
            </a:r>
            <a:r>
              <a:rPr lang="en-US" dirty="0"/>
              <a:t> sit </a:t>
            </a:r>
            <a:r>
              <a:rPr lang="en-US" dirty="0" err="1"/>
              <a:t>aspernatur</a:t>
            </a:r>
            <a:r>
              <a:rPr lang="en-US" dirty="0"/>
              <a:t> </a:t>
            </a:r>
            <a:r>
              <a:rPr lang="en-US" dirty="0" err="1"/>
              <a:t>aut</a:t>
            </a:r>
            <a:r>
              <a:rPr lang="en-US" dirty="0"/>
              <a:t> </a:t>
            </a:r>
            <a:r>
              <a:rPr lang="en-US" dirty="0" err="1"/>
              <a:t>odit</a:t>
            </a:r>
            <a:r>
              <a:rPr lang="en-US" dirty="0"/>
              <a:t> </a:t>
            </a:r>
            <a:r>
              <a:rPr lang="en-US" dirty="0" err="1"/>
              <a:t>aut</a:t>
            </a:r>
            <a:r>
              <a:rPr lang="en-US" dirty="0"/>
              <a:t> fugit, </a:t>
            </a:r>
            <a:r>
              <a:rPr lang="en-US" dirty="0" err="1"/>
              <a:t>sed</a:t>
            </a:r>
            <a:r>
              <a:rPr lang="en-US" dirty="0"/>
              <a:t> </a:t>
            </a:r>
            <a:r>
              <a:rPr lang="en-US" dirty="0" err="1"/>
              <a:t>quia</a:t>
            </a:r>
            <a:r>
              <a:rPr lang="en-US" dirty="0"/>
              <a:t> </a:t>
            </a:r>
            <a:r>
              <a:rPr lang="en-US" dirty="0" err="1"/>
              <a:t>consequuntur</a:t>
            </a:r>
            <a:r>
              <a:rPr lang="en-US" dirty="0"/>
              <a:t> </a:t>
            </a:r>
            <a:r>
              <a:rPr lang="en-US" dirty="0" err="1"/>
              <a:t>magni</a:t>
            </a:r>
            <a:r>
              <a:rPr lang="en-US" dirty="0"/>
              <a:t> </a:t>
            </a:r>
            <a:r>
              <a:rPr lang="en-US" dirty="0" err="1"/>
              <a:t>dolores</a:t>
            </a:r>
            <a:r>
              <a:rPr lang="en-US" dirty="0"/>
              <a:t> </a:t>
            </a:r>
            <a:r>
              <a:rPr lang="en-US" dirty="0" err="1"/>
              <a:t>eos</a:t>
            </a:r>
            <a:r>
              <a:rPr lang="en-US" dirty="0"/>
              <a:t> qui </a:t>
            </a:r>
            <a:r>
              <a:rPr lang="en-US" dirty="0" err="1"/>
              <a:t>ratione</a:t>
            </a:r>
            <a:r>
              <a:rPr lang="en-US" dirty="0"/>
              <a:t> </a:t>
            </a:r>
            <a:r>
              <a:rPr lang="en-US" dirty="0" err="1"/>
              <a:t>voluptatem</a:t>
            </a:r>
            <a:r>
              <a:rPr lang="en-US" dirty="0"/>
              <a:t> </a:t>
            </a:r>
            <a:r>
              <a:rPr lang="en-US" dirty="0" err="1"/>
              <a:t>sequi</a:t>
            </a:r>
            <a:r>
              <a:rPr lang="en-US" dirty="0"/>
              <a:t> </a:t>
            </a:r>
            <a:r>
              <a:rPr lang="en-US" dirty="0" err="1"/>
              <a:t>nesciunt</a:t>
            </a:r>
            <a:r>
              <a:rPr lang="en-US" dirty="0"/>
              <a:t>. </a:t>
            </a:r>
            <a:r>
              <a:rPr lang="en-US" dirty="0" err="1"/>
              <a:t>Neque</a:t>
            </a:r>
            <a:r>
              <a:rPr lang="en-US" dirty="0"/>
              <a:t> </a:t>
            </a:r>
            <a:r>
              <a:rPr lang="en-US" dirty="0" err="1"/>
              <a:t>porro</a:t>
            </a:r>
            <a:r>
              <a:rPr lang="en-US" dirty="0"/>
              <a:t> </a:t>
            </a:r>
            <a:r>
              <a:rPr lang="en-US" dirty="0" err="1"/>
              <a:t>quisquam</a:t>
            </a:r>
            <a:r>
              <a:rPr lang="en-US" dirty="0"/>
              <a:t> </a:t>
            </a:r>
            <a:r>
              <a:rPr lang="en-US" dirty="0" err="1"/>
              <a:t>est</a:t>
            </a:r>
            <a:r>
              <a:rPr lang="en-US" dirty="0"/>
              <a:t>, qui </a:t>
            </a:r>
            <a:r>
              <a:rPr lang="en-US" dirty="0" err="1"/>
              <a:t>dolorem</a:t>
            </a:r>
            <a:r>
              <a:rPr lang="en-US" dirty="0"/>
              <a:t> ipsum </a:t>
            </a:r>
            <a:r>
              <a:rPr lang="en-US" dirty="0" err="1"/>
              <a:t>quia</a:t>
            </a:r>
            <a:r>
              <a:rPr lang="en-US" dirty="0"/>
              <a:t> dolor sit </a:t>
            </a:r>
            <a:r>
              <a:rPr lang="en-US" dirty="0" err="1"/>
              <a:t>amet</a:t>
            </a:r>
            <a:r>
              <a:rPr lang="en-US" dirty="0"/>
              <a:t>, </a:t>
            </a:r>
            <a:r>
              <a:rPr lang="en-US" dirty="0" err="1"/>
              <a:t>consectetur</a:t>
            </a:r>
            <a:r>
              <a:rPr lang="en-US" dirty="0"/>
              <a:t>, </a:t>
            </a:r>
            <a:r>
              <a:rPr lang="en-US" dirty="0" err="1"/>
              <a:t>adipisci</a:t>
            </a:r>
            <a:r>
              <a:rPr lang="en-US" dirty="0"/>
              <a:t> </a:t>
            </a:r>
            <a:r>
              <a:rPr lang="en-US" dirty="0" err="1"/>
              <a:t>velit</a:t>
            </a:r>
            <a:r>
              <a:rPr lang="en-US" dirty="0"/>
              <a:t>, </a:t>
            </a:r>
            <a:r>
              <a:rPr lang="en-US" dirty="0" err="1"/>
              <a:t>sed</a:t>
            </a:r>
            <a:r>
              <a:rPr lang="en-US" dirty="0"/>
              <a:t> </a:t>
            </a:r>
            <a:r>
              <a:rPr lang="en-US" dirty="0" err="1"/>
              <a:t>quia</a:t>
            </a:r>
            <a:r>
              <a:rPr lang="en-US" dirty="0"/>
              <a:t> non </a:t>
            </a:r>
            <a:r>
              <a:rPr lang="en-US" dirty="0" err="1"/>
              <a:t>numquam</a:t>
            </a:r>
            <a:r>
              <a:rPr lang="en-US" dirty="0"/>
              <a:t> </a:t>
            </a:r>
            <a:r>
              <a:rPr lang="en-US" dirty="0" err="1"/>
              <a:t>eius</a:t>
            </a:r>
            <a:r>
              <a:rPr lang="en-US" dirty="0"/>
              <a:t> </a:t>
            </a:r>
            <a:r>
              <a:rPr lang="en-US" dirty="0" err="1"/>
              <a:t>modi</a:t>
            </a:r>
            <a:r>
              <a:rPr lang="en-US" dirty="0"/>
              <a:t> </a:t>
            </a:r>
            <a:r>
              <a:rPr lang="en-US" dirty="0" err="1"/>
              <a:t>tempora</a:t>
            </a:r>
            <a:r>
              <a:rPr lang="en-US" dirty="0"/>
              <a:t> </a:t>
            </a:r>
            <a:r>
              <a:rPr lang="en-US" dirty="0" err="1"/>
              <a:t>incidunt</a:t>
            </a:r>
            <a:r>
              <a:rPr lang="en-US" dirty="0"/>
              <a:t> </a:t>
            </a:r>
            <a:r>
              <a:rPr lang="en-US" dirty="0" err="1"/>
              <a:t>ut</a:t>
            </a:r>
            <a:r>
              <a:rPr lang="en-US" dirty="0"/>
              <a:t> </a:t>
            </a:r>
            <a:r>
              <a:rPr lang="en-US" dirty="0" err="1"/>
              <a:t>labore</a:t>
            </a:r>
            <a:r>
              <a:rPr lang="en-US" dirty="0"/>
              <a:t> et </a:t>
            </a:r>
            <a:r>
              <a:rPr lang="en-US" dirty="0" err="1"/>
              <a:t>dolore</a:t>
            </a:r>
            <a:r>
              <a:rPr lang="en-US" dirty="0"/>
              <a:t> </a:t>
            </a:r>
            <a:r>
              <a:rPr lang="en-US" dirty="0" err="1"/>
              <a:t>magnam</a:t>
            </a:r>
            <a:r>
              <a:rPr lang="en-US" dirty="0"/>
              <a:t> </a:t>
            </a:r>
            <a:r>
              <a:rPr lang="en-US" dirty="0" err="1"/>
              <a:t>aliquam</a:t>
            </a:r>
            <a:r>
              <a:rPr lang="en-US" dirty="0"/>
              <a:t> </a:t>
            </a:r>
            <a:r>
              <a:rPr lang="en-US" dirty="0" err="1"/>
              <a:t>quaerat</a:t>
            </a:r>
            <a:r>
              <a:rPr lang="en-US" dirty="0"/>
              <a:t> </a:t>
            </a:r>
            <a:r>
              <a:rPr lang="en-US" dirty="0" err="1"/>
              <a:t>voluptatem</a:t>
            </a:r>
            <a:r>
              <a:rPr lang="en-US" dirty="0"/>
              <a:t>. </a:t>
            </a:r>
            <a:r>
              <a:rPr lang="en-US" dirty="0" err="1"/>
              <a:t>Ut</a:t>
            </a:r>
            <a:r>
              <a:rPr lang="en-US" dirty="0"/>
              <a: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a:t>
            </a:r>
            <a:r>
              <a:rPr lang="en-US" dirty="0" err="1"/>
              <a:t>corporis</a:t>
            </a:r>
            <a:r>
              <a:rPr lang="en-US" dirty="0"/>
              <a:t>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ex </a:t>
            </a:r>
            <a:r>
              <a:rPr lang="en-US" dirty="0" err="1"/>
              <a:t>ea</a:t>
            </a:r>
            <a:r>
              <a:rPr lang="en-US" dirty="0"/>
              <a:t> </a:t>
            </a:r>
            <a:r>
              <a:rPr lang="en-US" dirty="0" err="1"/>
              <a:t>commodi</a:t>
            </a:r>
            <a:r>
              <a:rPr lang="en-US" dirty="0"/>
              <a:t> </a:t>
            </a:r>
            <a:r>
              <a:rPr lang="en-US" dirty="0" err="1"/>
              <a:t>consequatur</a:t>
            </a:r>
            <a:r>
              <a:rPr lang="en-US" dirty="0"/>
              <a:t>? </a:t>
            </a:r>
            <a:r>
              <a:rPr lang="en-US" dirty="0" err="1"/>
              <a:t>Quis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iure</a:t>
            </a:r>
            <a:r>
              <a:rPr lang="en-US" dirty="0"/>
              <a:t> </a:t>
            </a:r>
            <a:r>
              <a:rPr lang="en-US" dirty="0" err="1"/>
              <a:t>reprehenderit</a:t>
            </a:r>
            <a:r>
              <a:rPr lang="en-US" dirty="0"/>
              <a:t> qui in </a:t>
            </a:r>
            <a:r>
              <a:rPr lang="en-US" dirty="0" err="1"/>
              <a:t>ea</a:t>
            </a:r>
            <a:r>
              <a:rPr lang="en-US" dirty="0"/>
              <a:t> </a:t>
            </a:r>
            <a:r>
              <a:rPr lang="en-US" dirty="0" err="1"/>
              <a:t>voluptate</a:t>
            </a:r>
            <a:r>
              <a:rPr lang="en-US" dirty="0"/>
              <a:t> </a:t>
            </a:r>
            <a:r>
              <a:rPr lang="en-US" dirty="0" err="1"/>
              <a:t>velit</a:t>
            </a:r>
            <a:r>
              <a:rPr lang="en-US" dirty="0"/>
              <a:t> </a:t>
            </a:r>
            <a:r>
              <a:rPr lang="en-US" dirty="0" err="1"/>
              <a:t>esse</a:t>
            </a:r>
            <a:r>
              <a:rPr lang="en-US" dirty="0"/>
              <a:t> quam nihil </a:t>
            </a:r>
            <a:r>
              <a:rPr lang="en-US" dirty="0" err="1"/>
              <a:t>molestiae</a:t>
            </a:r>
            <a:r>
              <a:rPr lang="en-US" dirty="0"/>
              <a:t> </a:t>
            </a:r>
            <a:r>
              <a:rPr lang="en-US" dirty="0" err="1"/>
              <a:t>consequatur</a:t>
            </a:r>
            <a:r>
              <a:rPr lang="en-US" dirty="0"/>
              <a:t>, </a:t>
            </a:r>
            <a:r>
              <a:rPr lang="en-US" dirty="0" err="1"/>
              <a:t>vel</a:t>
            </a:r>
            <a:r>
              <a:rPr lang="en-US" dirty="0"/>
              <a:t> </a:t>
            </a:r>
            <a:r>
              <a:rPr lang="en-US" dirty="0" err="1"/>
              <a:t>illum</a:t>
            </a:r>
            <a:r>
              <a:rPr lang="en-US" dirty="0"/>
              <a:t> qui </a:t>
            </a:r>
            <a:r>
              <a:rPr lang="en-US" dirty="0" err="1"/>
              <a:t>dolorem</a:t>
            </a:r>
            <a:r>
              <a:rPr lang="en-US" dirty="0"/>
              <a:t> </a:t>
            </a:r>
            <a:r>
              <a:rPr lang="en-US" dirty="0" err="1"/>
              <a:t>eum</a:t>
            </a:r>
            <a:r>
              <a:rPr lang="en-US" dirty="0"/>
              <a:t> </a:t>
            </a:r>
            <a:r>
              <a:rPr lang="en-US" dirty="0" err="1"/>
              <a:t>fugiat</a:t>
            </a:r>
            <a:r>
              <a:rPr lang="en-US" dirty="0"/>
              <a:t> quo </a:t>
            </a:r>
            <a:r>
              <a:rPr lang="en-US" dirty="0" err="1"/>
              <a:t>voluptas</a:t>
            </a:r>
            <a:r>
              <a:rPr lang="en-US" dirty="0"/>
              <a:t> </a:t>
            </a:r>
            <a:r>
              <a:rPr lang="en-US" dirty="0" err="1"/>
              <a:t>nulla</a:t>
            </a:r>
            <a:r>
              <a:rPr lang="en-US" dirty="0"/>
              <a:t> </a:t>
            </a:r>
            <a:r>
              <a:rPr lang="en-US" dirty="0" err="1"/>
              <a:t>pariatur</a:t>
            </a:r>
            <a:r>
              <a:rPr lang="en-US" dirty="0"/>
              <a:t>?"</a:t>
            </a:r>
          </a:p>
        </p:txBody>
      </p:sp>
      <p:sp>
        <p:nvSpPr>
          <p:cNvPr id="15" name="Rectangle 14"/>
          <p:cNvSpPr/>
          <p:nvPr userDrawn="1"/>
        </p:nvSpPr>
        <p:spPr>
          <a:xfrm>
            <a:off x="470643" y="5117200"/>
            <a:ext cx="1295401" cy="12954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5"/>
          <p:cNvSpPr>
            <a:spLocks noGrp="1"/>
          </p:cNvSpPr>
          <p:nvPr>
            <p:ph type="body" sz="quarter" idx="12" hasCustomPrompt="1"/>
          </p:nvPr>
        </p:nvSpPr>
        <p:spPr>
          <a:xfrm>
            <a:off x="470644" y="5432618"/>
            <a:ext cx="1295399" cy="815509"/>
          </a:xfrm>
          <a:prstGeom prst="rect">
            <a:avLst/>
          </a:prstGeom>
        </p:spPr>
        <p:txBody>
          <a:bodyPr/>
          <a:lstStyle>
            <a:lvl1pPr marL="0" indent="0" algn="ctr">
              <a:spcBef>
                <a:spcPts val="0"/>
              </a:spcBef>
              <a:buFontTx/>
              <a:buNone/>
              <a:defRPr sz="1800"/>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US" dirty="0"/>
              <a:t>CHART</a:t>
            </a:r>
          </a:p>
          <a:p>
            <a:pPr lvl="0"/>
            <a:r>
              <a:rPr lang="en-US" dirty="0"/>
              <a:t>A</a:t>
            </a:r>
          </a:p>
        </p:txBody>
      </p:sp>
      <p:grpSp>
        <p:nvGrpSpPr>
          <p:cNvPr id="26" name="Group 25"/>
          <p:cNvGrpSpPr/>
          <p:nvPr userDrawn="1"/>
        </p:nvGrpSpPr>
        <p:grpSpPr>
          <a:xfrm>
            <a:off x="6641960" y="6569340"/>
            <a:ext cx="2502040" cy="288660"/>
            <a:chOff x="6261123" y="6033775"/>
            <a:chExt cx="2502040" cy="288660"/>
          </a:xfrm>
        </p:grpSpPr>
        <p:grpSp>
          <p:nvGrpSpPr>
            <p:cNvPr id="27" name="Group 26"/>
            <p:cNvGrpSpPr/>
            <p:nvPr/>
          </p:nvGrpSpPr>
          <p:grpSpPr>
            <a:xfrm>
              <a:off x="6487848" y="6038971"/>
              <a:ext cx="2275315" cy="283464"/>
              <a:chOff x="6312005" y="6576557"/>
              <a:chExt cx="2275315" cy="283464"/>
            </a:xfrm>
          </p:grpSpPr>
          <p:pic>
            <p:nvPicPr>
              <p:cNvPr id="29" name="Picture 28">
                <a:extLst>
                  <a:ext uri="{FF2B5EF4-FFF2-40B4-BE49-F238E27FC236}">
                    <a16:creationId xmlns:a16="http://schemas.microsoft.com/office/drawing/2014/main" id="{B553C97E-EE48-2B4A-B12F-E73A62E9841C}"/>
                  </a:ext>
                </a:extLst>
              </p:cNvPr>
              <p:cNvPicPr>
                <a:picLocks noChangeAspect="1"/>
              </p:cNvPicPr>
              <p:nvPr/>
            </p:nvPicPr>
            <p:blipFill>
              <a:blip r:embed="rId2"/>
              <a:stretch>
                <a:fillRect/>
              </a:stretch>
            </p:blipFill>
            <p:spPr>
              <a:xfrm>
                <a:off x="6842093" y="6579526"/>
                <a:ext cx="764597" cy="278653"/>
              </a:xfrm>
              <a:prstGeom prst="rect">
                <a:avLst/>
              </a:prstGeom>
            </p:spPr>
          </p:pic>
          <p:pic>
            <p:nvPicPr>
              <p:cNvPr id="30" name="Picture 29">
                <a:extLst>
                  <a:ext uri="{FF2B5EF4-FFF2-40B4-BE49-F238E27FC236}">
                    <a16:creationId xmlns:a16="http://schemas.microsoft.com/office/drawing/2014/main" id="{C821DE1D-7B9B-4C4C-99DE-7EB96A190D2E}"/>
                  </a:ext>
                </a:extLst>
              </p:cNvPr>
              <p:cNvPicPr>
                <a:picLocks noChangeAspect="1"/>
              </p:cNvPicPr>
              <p:nvPr/>
            </p:nvPicPr>
            <p:blipFill>
              <a:blip r:embed="rId3"/>
              <a:stretch>
                <a:fillRect/>
              </a:stretch>
            </p:blipFill>
            <p:spPr>
              <a:xfrm>
                <a:off x="7606690" y="6576557"/>
                <a:ext cx="980630" cy="283464"/>
              </a:xfrm>
              <a:prstGeom prst="rect">
                <a:avLst/>
              </a:prstGeom>
            </p:spPr>
          </p:pic>
          <p:pic>
            <p:nvPicPr>
              <p:cNvPr id="31" name="Picture 30">
                <a:extLst>
                  <a:ext uri="{FF2B5EF4-FFF2-40B4-BE49-F238E27FC236}">
                    <a16:creationId xmlns:a16="http://schemas.microsoft.com/office/drawing/2014/main" id="{6F81332B-0A35-7749-B525-7DA6592C238E}"/>
                  </a:ext>
                </a:extLst>
              </p:cNvPr>
              <p:cNvPicPr>
                <a:picLocks noChangeAspect="1"/>
              </p:cNvPicPr>
              <p:nvPr/>
            </p:nvPicPr>
            <p:blipFill>
              <a:blip r:embed="rId4"/>
              <a:stretch>
                <a:fillRect/>
              </a:stretch>
            </p:blipFill>
            <p:spPr>
              <a:xfrm>
                <a:off x="6312005" y="6576557"/>
                <a:ext cx="537789" cy="281443"/>
              </a:xfrm>
              <a:prstGeom prst="rect">
                <a:avLst/>
              </a:prstGeom>
            </p:spPr>
          </p:pic>
        </p:grpSp>
        <p:cxnSp>
          <p:nvCxnSpPr>
            <p:cNvPr id="28" name="Straight Connector 27"/>
            <p:cNvCxnSpPr/>
            <p:nvPr/>
          </p:nvCxnSpPr>
          <p:spPr>
            <a:xfrm>
              <a:off x="6261123" y="6033775"/>
              <a:ext cx="250204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 name="Rectangle 2"/>
          <p:cNvSpPr/>
          <p:nvPr userDrawn="1"/>
        </p:nvSpPr>
        <p:spPr>
          <a:xfrm>
            <a:off x="5753100" y="6556640"/>
            <a:ext cx="1115585" cy="2866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7020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EY BAR HEADER">
    <p:spTree>
      <p:nvGrpSpPr>
        <p:cNvPr id="1" name=""/>
        <p:cNvGrpSpPr/>
        <p:nvPr/>
      </p:nvGrpSpPr>
      <p:grpSpPr>
        <a:xfrm>
          <a:off x="0" y="0"/>
          <a:ext cx="0" cy="0"/>
          <a:chOff x="0" y="0"/>
          <a:chExt cx="0" cy="0"/>
        </a:xfrm>
      </p:grpSpPr>
      <p:sp>
        <p:nvSpPr>
          <p:cNvPr id="7" name="Rectangle 6"/>
          <p:cNvSpPr/>
          <p:nvPr userDrawn="1"/>
        </p:nvSpPr>
        <p:spPr>
          <a:xfrm>
            <a:off x="0" y="206829"/>
            <a:ext cx="9144000" cy="58783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9144000" cy="206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hasCustomPrompt="1"/>
          </p:nvPr>
        </p:nvSpPr>
        <p:spPr>
          <a:xfrm>
            <a:off x="380999" y="262466"/>
            <a:ext cx="7162800" cy="685800"/>
          </a:xfrm>
          <a:prstGeom prst="rect">
            <a:avLst/>
          </a:prstGeom>
        </p:spPr>
        <p:txBody>
          <a:bodyPr anchor="t"/>
          <a:lstStyle>
            <a:lvl1pPr marL="0" indent="0">
              <a:buNone/>
              <a:defRPr sz="2400">
                <a:solidFill>
                  <a:schemeClr val="bg1"/>
                </a:solidFill>
                <a:effectLst>
                  <a:outerShdw blurRad="38100" dist="38100" dir="2700000" algn="tl">
                    <a:srgbClr val="000000">
                      <a:alpha val="43137"/>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SLIDE TITLE</a:t>
            </a:r>
          </a:p>
        </p:txBody>
      </p:sp>
      <p:sp>
        <p:nvSpPr>
          <p:cNvPr id="11" name="Text Placeholder 10"/>
          <p:cNvSpPr>
            <a:spLocks noGrp="1"/>
          </p:cNvSpPr>
          <p:nvPr>
            <p:ph type="body" sz="quarter" idx="11" hasCustomPrompt="1"/>
          </p:nvPr>
        </p:nvSpPr>
        <p:spPr>
          <a:xfrm>
            <a:off x="403225" y="1192743"/>
            <a:ext cx="8202613" cy="3890962"/>
          </a:xfrm>
          <a:prstGeom prst="rect">
            <a:avLst/>
          </a:prstGeom>
        </p:spPr>
        <p:txBody>
          <a:bodyPr/>
          <a:lstStyle>
            <a:lvl1pPr marL="0" indent="0">
              <a:buNone/>
              <a:defRPr sz="1800"/>
            </a:lvl1pPr>
          </a:lstStyle>
          <a:p>
            <a:r>
              <a:rPr lang="en-US" dirty="0"/>
              <a:t>"</a:t>
            </a:r>
            <a:r>
              <a:rPr lang="en-US" dirty="0" err="1"/>
              <a:t>Sed</a:t>
            </a:r>
            <a:r>
              <a:rPr lang="en-US" dirty="0"/>
              <a:t>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 </a:t>
            </a:r>
            <a:r>
              <a:rPr lang="en-US" dirty="0" err="1"/>
              <a:t>laudantium</a:t>
            </a:r>
            <a:r>
              <a:rPr lang="en-US" dirty="0"/>
              <a:t>, </a:t>
            </a:r>
            <a:r>
              <a:rPr lang="en-US" dirty="0" err="1"/>
              <a:t>totam</a:t>
            </a:r>
            <a:r>
              <a:rPr lang="en-US" dirty="0"/>
              <a:t> rem </a:t>
            </a:r>
            <a:r>
              <a:rPr lang="en-US" dirty="0" err="1"/>
              <a:t>aperiam</a:t>
            </a:r>
            <a:r>
              <a:rPr lang="en-US" dirty="0"/>
              <a:t>, </a:t>
            </a:r>
            <a:r>
              <a:rPr lang="en-US" dirty="0" err="1"/>
              <a:t>eaque</a:t>
            </a:r>
            <a:r>
              <a:rPr lang="en-US" dirty="0"/>
              <a:t> </a:t>
            </a:r>
            <a:r>
              <a:rPr lang="en-US" dirty="0" err="1"/>
              <a:t>ipsa</a:t>
            </a:r>
            <a:r>
              <a:rPr lang="en-US" dirty="0"/>
              <a:t> quae ab </a:t>
            </a:r>
            <a:r>
              <a:rPr lang="en-US" dirty="0" err="1"/>
              <a:t>illo</a:t>
            </a:r>
            <a:r>
              <a:rPr lang="en-US" dirty="0"/>
              <a:t> </a:t>
            </a:r>
            <a:r>
              <a:rPr lang="en-US" dirty="0" err="1"/>
              <a:t>inventore</a:t>
            </a:r>
            <a:r>
              <a:rPr lang="en-US" dirty="0"/>
              <a:t> </a:t>
            </a:r>
            <a:r>
              <a:rPr lang="en-US" dirty="0" err="1"/>
              <a:t>veritatis</a:t>
            </a:r>
            <a:r>
              <a:rPr lang="en-US" dirty="0"/>
              <a:t> et quasi </a:t>
            </a:r>
            <a:r>
              <a:rPr lang="en-US" dirty="0" err="1"/>
              <a:t>architecto</a:t>
            </a:r>
            <a:r>
              <a:rPr lang="en-US" dirty="0"/>
              <a:t> </a:t>
            </a:r>
            <a:r>
              <a:rPr lang="en-US" dirty="0" err="1"/>
              <a:t>beatae</a:t>
            </a:r>
            <a:r>
              <a:rPr lang="en-US" dirty="0"/>
              <a:t> vitae dicta </a:t>
            </a:r>
            <a:r>
              <a:rPr lang="en-US" dirty="0" err="1"/>
              <a:t>sunt</a:t>
            </a:r>
            <a:r>
              <a:rPr lang="en-US" dirty="0"/>
              <a:t> </a:t>
            </a:r>
            <a:r>
              <a:rPr lang="en-US" dirty="0" err="1"/>
              <a:t>explicabo</a:t>
            </a:r>
            <a:r>
              <a:rPr lang="en-US" dirty="0"/>
              <a:t>. Nemo </a:t>
            </a:r>
            <a:r>
              <a:rPr lang="en-US" dirty="0" err="1"/>
              <a:t>enim</a:t>
            </a:r>
            <a:r>
              <a:rPr lang="en-US" dirty="0"/>
              <a:t> </a:t>
            </a:r>
            <a:r>
              <a:rPr lang="en-US" dirty="0" err="1"/>
              <a:t>ipsam</a:t>
            </a:r>
            <a:r>
              <a:rPr lang="en-US" dirty="0"/>
              <a:t> </a:t>
            </a:r>
            <a:r>
              <a:rPr lang="en-US" dirty="0" err="1"/>
              <a:t>voluptatem</a:t>
            </a:r>
            <a:r>
              <a:rPr lang="en-US" dirty="0"/>
              <a:t> </a:t>
            </a:r>
            <a:r>
              <a:rPr lang="en-US" dirty="0" err="1"/>
              <a:t>quia</a:t>
            </a:r>
            <a:r>
              <a:rPr lang="en-US" dirty="0"/>
              <a:t> </a:t>
            </a:r>
            <a:r>
              <a:rPr lang="en-US" dirty="0" err="1"/>
              <a:t>voluptas</a:t>
            </a:r>
            <a:r>
              <a:rPr lang="en-US" dirty="0"/>
              <a:t> sit </a:t>
            </a:r>
            <a:r>
              <a:rPr lang="en-US" dirty="0" err="1"/>
              <a:t>aspernatur</a:t>
            </a:r>
            <a:r>
              <a:rPr lang="en-US" dirty="0"/>
              <a:t> </a:t>
            </a:r>
            <a:r>
              <a:rPr lang="en-US" dirty="0" err="1"/>
              <a:t>aut</a:t>
            </a:r>
            <a:r>
              <a:rPr lang="en-US" dirty="0"/>
              <a:t> </a:t>
            </a:r>
            <a:r>
              <a:rPr lang="en-US" dirty="0" err="1"/>
              <a:t>odit</a:t>
            </a:r>
            <a:r>
              <a:rPr lang="en-US" dirty="0"/>
              <a:t> </a:t>
            </a:r>
            <a:r>
              <a:rPr lang="en-US" dirty="0" err="1"/>
              <a:t>aut</a:t>
            </a:r>
            <a:r>
              <a:rPr lang="en-US" dirty="0"/>
              <a:t> fugit, </a:t>
            </a:r>
            <a:r>
              <a:rPr lang="en-US" dirty="0" err="1"/>
              <a:t>sed</a:t>
            </a:r>
            <a:r>
              <a:rPr lang="en-US" dirty="0"/>
              <a:t> </a:t>
            </a:r>
            <a:r>
              <a:rPr lang="en-US" dirty="0" err="1"/>
              <a:t>quia</a:t>
            </a:r>
            <a:r>
              <a:rPr lang="en-US" dirty="0"/>
              <a:t> </a:t>
            </a:r>
            <a:r>
              <a:rPr lang="en-US" dirty="0" err="1"/>
              <a:t>consequuntur</a:t>
            </a:r>
            <a:r>
              <a:rPr lang="en-US" dirty="0"/>
              <a:t> </a:t>
            </a:r>
            <a:r>
              <a:rPr lang="en-US" dirty="0" err="1"/>
              <a:t>magni</a:t>
            </a:r>
            <a:r>
              <a:rPr lang="en-US" dirty="0"/>
              <a:t> </a:t>
            </a:r>
            <a:r>
              <a:rPr lang="en-US" dirty="0" err="1"/>
              <a:t>dolores</a:t>
            </a:r>
            <a:r>
              <a:rPr lang="en-US" dirty="0"/>
              <a:t> </a:t>
            </a:r>
            <a:r>
              <a:rPr lang="en-US" dirty="0" err="1"/>
              <a:t>eos</a:t>
            </a:r>
            <a:r>
              <a:rPr lang="en-US" dirty="0"/>
              <a:t> qui </a:t>
            </a:r>
            <a:r>
              <a:rPr lang="en-US" dirty="0" err="1"/>
              <a:t>ratione</a:t>
            </a:r>
            <a:r>
              <a:rPr lang="en-US" dirty="0"/>
              <a:t> </a:t>
            </a:r>
            <a:r>
              <a:rPr lang="en-US" dirty="0" err="1"/>
              <a:t>voluptatem</a:t>
            </a:r>
            <a:r>
              <a:rPr lang="en-US" dirty="0"/>
              <a:t> </a:t>
            </a:r>
            <a:r>
              <a:rPr lang="en-US" dirty="0" err="1"/>
              <a:t>sequi</a:t>
            </a:r>
            <a:r>
              <a:rPr lang="en-US" dirty="0"/>
              <a:t> </a:t>
            </a:r>
            <a:r>
              <a:rPr lang="en-US" dirty="0" err="1"/>
              <a:t>nesciunt</a:t>
            </a:r>
            <a:r>
              <a:rPr lang="en-US" dirty="0"/>
              <a:t>. </a:t>
            </a:r>
            <a:r>
              <a:rPr lang="en-US" dirty="0" err="1"/>
              <a:t>Neque</a:t>
            </a:r>
            <a:r>
              <a:rPr lang="en-US" dirty="0"/>
              <a:t> </a:t>
            </a:r>
            <a:r>
              <a:rPr lang="en-US" dirty="0" err="1"/>
              <a:t>porro</a:t>
            </a:r>
            <a:r>
              <a:rPr lang="en-US" dirty="0"/>
              <a:t> </a:t>
            </a:r>
            <a:r>
              <a:rPr lang="en-US" dirty="0" err="1"/>
              <a:t>quisquam</a:t>
            </a:r>
            <a:r>
              <a:rPr lang="en-US" dirty="0"/>
              <a:t> </a:t>
            </a:r>
            <a:r>
              <a:rPr lang="en-US" dirty="0" err="1"/>
              <a:t>est</a:t>
            </a:r>
            <a:r>
              <a:rPr lang="en-US" dirty="0"/>
              <a:t>, qui </a:t>
            </a:r>
            <a:r>
              <a:rPr lang="en-US" dirty="0" err="1"/>
              <a:t>dolorem</a:t>
            </a:r>
            <a:r>
              <a:rPr lang="en-US" dirty="0"/>
              <a:t> ipsum </a:t>
            </a:r>
            <a:r>
              <a:rPr lang="en-US" dirty="0" err="1"/>
              <a:t>quia</a:t>
            </a:r>
            <a:r>
              <a:rPr lang="en-US" dirty="0"/>
              <a:t> dolor sit </a:t>
            </a:r>
            <a:r>
              <a:rPr lang="en-US" dirty="0" err="1"/>
              <a:t>amet</a:t>
            </a:r>
            <a:r>
              <a:rPr lang="en-US" dirty="0"/>
              <a:t>, </a:t>
            </a:r>
            <a:r>
              <a:rPr lang="en-US" dirty="0" err="1"/>
              <a:t>consectetur</a:t>
            </a:r>
            <a:r>
              <a:rPr lang="en-US" dirty="0"/>
              <a:t>, </a:t>
            </a:r>
            <a:r>
              <a:rPr lang="en-US" dirty="0" err="1"/>
              <a:t>adipisci</a:t>
            </a:r>
            <a:r>
              <a:rPr lang="en-US" dirty="0"/>
              <a:t> </a:t>
            </a:r>
            <a:r>
              <a:rPr lang="en-US" dirty="0" err="1"/>
              <a:t>velit</a:t>
            </a:r>
            <a:r>
              <a:rPr lang="en-US" dirty="0"/>
              <a:t>, </a:t>
            </a:r>
            <a:r>
              <a:rPr lang="en-US" dirty="0" err="1"/>
              <a:t>sed</a:t>
            </a:r>
            <a:r>
              <a:rPr lang="en-US" dirty="0"/>
              <a:t> </a:t>
            </a:r>
            <a:r>
              <a:rPr lang="en-US" dirty="0" err="1"/>
              <a:t>quia</a:t>
            </a:r>
            <a:r>
              <a:rPr lang="en-US" dirty="0"/>
              <a:t> non </a:t>
            </a:r>
            <a:r>
              <a:rPr lang="en-US" dirty="0" err="1"/>
              <a:t>numquam</a:t>
            </a:r>
            <a:r>
              <a:rPr lang="en-US" dirty="0"/>
              <a:t> </a:t>
            </a:r>
            <a:r>
              <a:rPr lang="en-US" dirty="0" err="1"/>
              <a:t>eius</a:t>
            </a:r>
            <a:r>
              <a:rPr lang="en-US" dirty="0"/>
              <a:t> </a:t>
            </a:r>
            <a:r>
              <a:rPr lang="en-US" dirty="0" err="1"/>
              <a:t>modi</a:t>
            </a:r>
            <a:r>
              <a:rPr lang="en-US" dirty="0"/>
              <a:t> </a:t>
            </a:r>
            <a:r>
              <a:rPr lang="en-US" dirty="0" err="1"/>
              <a:t>tempora</a:t>
            </a:r>
            <a:r>
              <a:rPr lang="en-US" dirty="0"/>
              <a:t> </a:t>
            </a:r>
            <a:r>
              <a:rPr lang="en-US" dirty="0" err="1"/>
              <a:t>incidunt</a:t>
            </a:r>
            <a:r>
              <a:rPr lang="en-US" dirty="0"/>
              <a:t> </a:t>
            </a:r>
            <a:r>
              <a:rPr lang="en-US" dirty="0" err="1"/>
              <a:t>ut</a:t>
            </a:r>
            <a:r>
              <a:rPr lang="en-US" dirty="0"/>
              <a:t> </a:t>
            </a:r>
            <a:r>
              <a:rPr lang="en-US" dirty="0" err="1"/>
              <a:t>labore</a:t>
            </a:r>
            <a:r>
              <a:rPr lang="en-US" dirty="0"/>
              <a:t> et </a:t>
            </a:r>
            <a:r>
              <a:rPr lang="en-US" dirty="0" err="1"/>
              <a:t>dolore</a:t>
            </a:r>
            <a:r>
              <a:rPr lang="en-US" dirty="0"/>
              <a:t> </a:t>
            </a:r>
            <a:r>
              <a:rPr lang="en-US" dirty="0" err="1"/>
              <a:t>magnam</a:t>
            </a:r>
            <a:r>
              <a:rPr lang="en-US" dirty="0"/>
              <a:t> </a:t>
            </a:r>
            <a:r>
              <a:rPr lang="en-US" dirty="0" err="1"/>
              <a:t>aliquam</a:t>
            </a:r>
            <a:r>
              <a:rPr lang="en-US" dirty="0"/>
              <a:t> </a:t>
            </a:r>
            <a:r>
              <a:rPr lang="en-US" dirty="0" err="1"/>
              <a:t>quaerat</a:t>
            </a:r>
            <a:r>
              <a:rPr lang="en-US" dirty="0"/>
              <a:t> </a:t>
            </a:r>
            <a:r>
              <a:rPr lang="en-US" dirty="0" err="1"/>
              <a:t>voluptatem</a:t>
            </a:r>
            <a:r>
              <a:rPr lang="en-US" dirty="0"/>
              <a:t>. </a:t>
            </a:r>
            <a:r>
              <a:rPr lang="en-US" dirty="0" err="1"/>
              <a:t>Ut</a:t>
            </a:r>
            <a:r>
              <a:rPr lang="en-US" dirty="0"/>
              <a: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a:t>
            </a:r>
            <a:r>
              <a:rPr lang="en-US" dirty="0" err="1"/>
              <a:t>corporis</a:t>
            </a:r>
            <a:r>
              <a:rPr lang="en-US" dirty="0"/>
              <a:t>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ex </a:t>
            </a:r>
            <a:r>
              <a:rPr lang="en-US" dirty="0" err="1"/>
              <a:t>ea</a:t>
            </a:r>
            <a:r>
              <a:rPr lang="en-US" dirty="0"/>
              <a:t> </a:t>
            </a:r>
            <a:r>
              <a:rPr lang="en-US" dirty="0" err="1"/>
              <a:t>commodi</a:t>
            </a:r>
            <a:r>
              <a:rPr lang="en-US" dirty="0"/>
              <a:t> </a:t>
            </a:r>
            <a:r>
              <a:rPr lang="en-US" dirty="0" err="1"/>
              <a:t>consequatur</a:t>
            </a:r>
            <a:r>
              <a:rPr lang="en-US" dirty="0"/>
              <a:t>? </a:t>
            </a:r>
            <a:r>
              <a:rPr lang="en-US" dirty="0" err="1"/>
              <a:t>Quis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iure</a:t>
            </a:r>
            <a:r>
              <a:rPr lang="en-US" dirty="0"/>
              <a:t> </a:t>
            </a:r>
            <a:r>
              <a:rPr lang="en-US" dirty="0" err="1"/>
              <a:t>reprehenderit</a:t>
            </a:r>
            <a:r>
              <a:rPr lang="en-US" dirty="0"/>
              <a:t> qui in </a:t>
            </a:r>
            <a:r>
              <a:rPr lang="en-US" dirty="0" err="1"/>
              <a:t>ea</a:t>
            </a:r>
            <a:r>
              <a:rPr lang="en-US" dirty="0"/>
              <a:t> </a:t>
            </a:r>
            <a:r>
              <a:rPr lang="en-US" dirty="0" err="1"/>
              <a:t>voluptate</a:t>
            </a:r>
            <a:r>
              <a:rPr lang="en-US" dirty="0"/>
              <a:t> </a:t>
            </a:r>
            <a:r>
              <a:rPr lang="en-US" dirty="0" err="1"/>
              <a:t>velit</a:t>
            </a:r>
            <a:r>
              <a:rPr lang="en-US" dirty="0"/>
              <a:t> </a:t>
            </a:r>
            <a:r>
              <a:rPr lang="en-US" dirty="0" err="1"/>
              <a:t>esse</a:t>
            </a:r>
            <a:r>
              <a:rPr lang="en-US" dirty="0"/>
              <a:t> quam nihil </a:t>
            </a:r>
            <a:r>
              <a:rPr lang="en-US" dirty="0" err="1"/>
              <a:t>molestiae</a:t>
            </a:r>
            <a:r>
              <a:rPr lang="en-US" dirty="0"/>
              <a:t> </a:t>
            </a:r>
            <a:r>
              <a:rPr lang="en-US" dirty="0" err="1"/>
              <a:t>consequatur</a:t>
            </a:r>
            <a:r>
              <a:rPr lang="en-US" dirty="0"/>
              <a:t>, </a:t>
            </a:r>
            <a:r>
              <a:rPr lang="en-US" dirty="0" err="1"/>
              <a:t>vel</a:t>
            </a:r>
            <a:r>
              <a:rPr lang="en-US" dirty="0"/>
              <a:t> </a:t>
            </a:r>
            <a:r>
              <a:rPr lang="en-US" dirty="0" err="1"/>
              <a:t>illum</a:t>
            </a:r>
            <a:r>
              <a:rPr lang="en-US" dirty="0"/>
              <a:t> qui </a:t>
            </a:r>
            <a:r>
              <a:rPr lang="en-US" dirty="0" err="1"/>
              <a:t>dolorem</a:t>
            </a:r>
            <a:r>
              <a:rPr lang="en-US" dirty="0"/>
              <a:t> </a:t>
            </a:r>
            <a:r>
              <a:rPr lang="en-US" dirty="0" err="1"/>
              <a:t>eum</a:t>
            </a:r>
            <a:r>
              <a:rPr lang="en-US" dirty="0"/>
              <a:t> </a:t>
            </a:r>
            <a:r>
              <a:rPr lang="en-US" dirty="0" err="1"/>
              <a:t>fugiat</a:t>
            </a:r>
            <a:r>
              <a:rPr lang="en-US" dirty="0"/>
              <a:t> quo </a:t>
            </a:r>
            <a:r>
              <a:rPr lang="en-US" dirty="0" err="1"/>
              <a:t>voluptas</a:t>
            </a:r>
            <a:r>
              <a:rPr lang="en-US" dirty="0"/>
              <a:t> </a:t>
            </a:r>
            <a:r>
              <a:rPr lang="en-US" dirty="0" err="1"/>
              <a:t>nulla</a:t>
            </a:r>
            <a:r>
              <a:rPr lang="en-US" dirty="0"/>
              <a:t> </a:t>
            </a:r>
            <a:r>
              <a:rPr lang="en-US" dirty="0" err="1"/>
              <a:t>pariatur</a:t>
            </a:r>
            <a:r>
              <a:rPr lang="en-US" dirty="0"/>
              <a:t>?"</a:t>
            </a:r>
          </a:p>
        </p:txBody>
      </p:sp>
      <p:sp>
        <p:nvSpPr>
          <p:cNvPr id="14" name="Rectangle 13"/>
          <p:cNvSpPr/>
          <p:nvPr userDrawn="1"/>
        </p:nvSpPr>
        <p:spPr>
          <a:xfrm>
            <a:off x="470643" y="5117200"/>
            <a:ext cx="1295401" cy="12954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5"/>
          <p:cNvSpPr>
            <a:spLocks noGrp="1"/>
          </p:cNvSpPr>
          <p:nvPr>
            <p:ph type="body" sz="quarter" idx="12" hasCustomPrompt="1"/>
          </p:nvPr>
        </p:nvSpPr>
        <p:spPr>
          <a:xfrm>
            <a:off x="470644" y="5432618"/>
            <a:ext cx="1295399" cy="815509"/>
          </a:xfrm>
          <a:prstGeom prst="rect">
            <a:avLst/>
          </a:prstGeom>
        </p:spPr>
        <p:txBody>
          <a:bodyPr/>
          <a:lstStyle>
            <a:lvl1pPr marL="0" indent="0" algn="ctr">
              <a:spcBef>
                <a:spcPts val="0"/>
              </a:spcBef>
              <a:buFontTx/>
              <a:buNone/>
              <a:defRPr sz="1800"/>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US" dirty="0"/>
              <a:t>CHART</a:t>
            </a:r>
          </a:p>
          <a:p>
            <a:pPr lvl="0"/>
            <a:r>
              <a:rPr lang="en-US" dirty="0"/>
              <a:t>B</a:t>
            </a:r>
          </a:p>
        </p:txBody>
      </p:sp>
      <p:grpSp>
        <p:nvGrpSpPr>
          <p:cNvPr id="33" name="Group 32"/>
          <p:cNvGrpSpPr/>
          <p:nvPr userDrawn="1"/>
        </p:nvGrpSpPr>
        <p:grpSpPr>
          <a:xfrm>
            <a:off x="5770547" y="6569340"/>
            <a:ext cx="3373453" cy="288660"/>
            <a:chOff x="5389710" y="6033775"/>
            <a:chExt cx="3373453" cy="288660"/>
          </a:xfrm>
        </p:grpSpPr>
        <p:grpSp>
          <p:nvGrpSpPr>
            <p:cNvPr id="34" name="Group 33"/>
            <p:cNvGrpSpPr/>
            <p:nvPr/>
          </p:nvGrpSpPr>
          <p:grpSpPr>
            <a:xfrm>
              <a:off x="5389710" y="6038276"/>
              <a:ext cx="3373453" cy="284159"/>
              <a:chOff x="5213867" y="6575862"/>
              <a:chExt cx="3373453" cy="284159"/>
            </a:xfrm>
          </p:grpSpPr>
          <p:pic>
            <p:nvPicPr>
              <p:cNvPr id="36" name="Picture 35">
                <a:extLst>
                  <a:ext uri="{FF2B5EF4-FFF2-40B4-BE49-F238E27FC236}">
                    <a16:creationId xmlns:a16="http://schemas.microsoft.com/office/drawing/2014/main" id="{B553C97E-EE48-2B4A-B12F-E73A62E9841C}"/>
                  </a:ext>
                </a:extLst>
              </p:cNvPr>
              <p:cNvPicPr>
                <a:picLocks noChangeAspect="1"/>
              </p:cNvPicPr>
              <p:nvPr/>
            </p:nvPicPr>
            <p:blipFill>
              <a:blip r:embed="rId2"/>
              <a:stretch>
                <a:fillRect/>
              </a:stretch>
            </p:blipFill>
            <p:spPr>
              <a:xfrm>
                <a:off x="6842093" y="6579526"/>
                <a:ext cx="764597" cy="278653"/>
              </a:xfrm>
              <a:prstGeom prst="rect">
                <a:avLst/>
              </a:prstGeom>
            </p:spPr>
          </p:pic>
          <p:pic>
            <p:nvPicPr>
              <p:cNvPr id="37" name="Picture 36">
                <a:extLst>
                  <a:ext uri="{FF2B5EF4-FFF2-40B4-BE49-F238E27FC236}">
                    <a16:creationId xmlns:a16="http://schemas.microsoft.com/office/drawing/2014/main" id="{C821DE1D-7B9B-4C4C-99DE-7EB96A190D2E}"/>
                  </a:ext>
                </a:extLst>
              </p:cNvPr>
              <p:cNvPicPr>
                <a:picLocks noChangeAspect="1"/>
              </p:cNvPicPr>
              <p:nvPr/>
            </p:nvPicPr>
            <p:blipFill>
              <a:blip r:embed="rId3"/>
              <a:stretch>
                <a:fillRect/>
              </a:stretch>
            </p:blipFill>
            <p:spPr>
              <a:xfrm>
                <a:off x="7606690" y="6576557"/>
                <a:ext cx="980630" cy="283464"/>
              </a:xfrm>
              <a:prstGeom prst="rect">
                <a:avLst/>
              </a:prstGeom>
            </p:spPr>
          </p:pic>
          <p:pic>
            <p:nvPicPr>
              <p:cNvPr id="38" name="Picture 37">
                <a:extLst>
                  <a:ext uri="{FF2B5EF4-FFF2-40B4-BE49-F238E27FC236}">
                    <a16:creationId xmlns:a16="http://schemas.microsoft.com/office/drawing/2014/main" id="{6F81332B-0A35-7749-B525-7DA6592C238E}"/>
                  </a:ext>
                </a:extLst>
              </p:cNvPr>
              <p:cNvPicPr>
                <a:picLocks noChangeAspect="1"/>
              </p:cNvPicPr>
              <p:nvPr/>
            </p:nvPicPr>
            <p:blipFill>
              <a:blip r:embed="rId4"/>
              <a:stretch>
                <a:fillRect/>
              </a:stretch>
            </p:blipFill>
            <p:spPr>
              <a:xfrm>
                <a:off x="6312005" y="6576557"/>
                <a:ext cx="537789" cy="281443"/>
              </a:xfrm>
              <a:prstGeom prst="rect">
                <a:avLst/>
              </a:prstGeom>
            </p:spPr>
          </p:pic>
          <p:pic>
            <p:nvPicPr>
              <p:cNvPr id="39" name="Picture 2" descr="Image result for library of congress logo"/>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213867" y="6575862"/>
                <a:ext cx="1102972" cy="283464"/>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35" name="Straight Connector 34"/>
            <p:cNvCxnSpPr/>
            <p:nvPr/>
          </p:nvCxnSpPr>
          <p:spPr>
            <a:xfrm>
              <a:off x="6261123" y="6033775"/>
              <a:ext cx="250204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6" name="Rectangle 15"/>
          <p:cNvSpPr/>
          <p:nvPr userDrawn="1"/>
        </p:nvSpPr>
        <p:spPr>
          <a:xfrm>
            <a:off x="5753100" y="6556640"/>
            <a:ext cx="1115585" cy="2866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6201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CI LOGO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62518" y="349626"/>
            <a:ext cx="6078071" cy="706038"/>
          </a:xfrm>
          <a:prstGeom prst="rect">
            <a:avLst/>
          </a:prstGeom>
        </p:spPr>
        <p:txBody>
          <a:bodyPr/>
          <a:lstStyle>
            <a:lvl1pPr algn="r">
              <a:defRPr sz="2400">
                <a:solidFill>
                  <a:schemeClr val="tx1"/>
                </a:solidFill>
                <a:effectLst>
                  <a:outerShdw blurRad="38100" dist="38100" dir="2700000" algn="tl">
                    <a:srgbClr val="000000">
                      <a:alpha val="43137"/>
                    </a:srgbClr>
                  </a:outerShdw>
                </a:effectLst>
              </a:defRPr>
            </a:lvl1pPr>
          </a:lstStyle>
          <a:p>
            <a:r>
              <a:rPr lang="en-US" dirty="0"/>
              <a:t>SLIDE TITLE HERE</a:t>
            </a:r>
          </a:p>
        </p:txBody>
      </p:sp>
      <p:sp>
        <p:nvSpPr>
          <p:cNvPr id="10" name="Text Placeholder 9"/>
          <p:cNvSpPr>
            <a:spLocks noGrp="1"/>
          </p:cNvSpPr>
          <p:nvPr>
            <p:ph type="body" sz="quarter" idx="11" hasCustomPrompt="1"/>
          </p:nvPr>
        </p:nvSpPr>
        <p:spPr>
          <a:xfrm>
            <a:off x="654050" y="1452903"/>
            <a:ext cx="7889875" cy="3594225"/>
          </a:xfrm>
          <a:prstGeom prst="rect">
            <a:avLst/>
          </a:prstGeom>
        </p:spPr>
        <p:txBody>
          <a:bodyPr/>
          <a:lstStyle>
            <a:lvl1pPr marL="0" indent="0">
              <a:buFontTx/>
              <a:buNone/>
              <a:defRPr sz="1800"/>
            </a:lvl1pPr>
          </a:lstStyle>
          <a:p>
            <a:r>
              <a:rPr lang="en-US" dirty="0"/>
              <a:t>"</a:t>
            </a:r>
            <a:r>
              <a:rPr lang="en-US" dirty="0" err="1"/>
              <a:t>Sed</a:t>
            </a:r>
            <a:r>
              <a:rPr lang="en-US" dirty="0"/>
              <a:t>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 </a:t>
            </a:r>
            <a:r>
              <a:rPr lang="en-US" dirty="0" err="1"/>
              <a:t>laudantium</a:t>
            </a:r>
            <a:r>
              <a:rPr lang="en-US" dirty="0"/>
              <a:t>, </a:t>
            </a:r>
            <a:r>
              <a:rPr lang="en-US" dirty="0" err="1"/>
              <a:t>totam</a:t>
            </a:r>
            <a:r>
              <a:rPr lang="en-US" dirty="0"/>
              <a:t> rem </a:t>
            </a:r>
            <a:r>
              <a:rPr lang="en-US" dirty="0" err="1"/>
              <a:t>aperiam</a:t>
            </a:r>
            <a:r>
              <a:rPr lang="en-US" dirty="0"/>
              <a:t>, </a:t>
            </a:r>
            <a:r>
              <a:rPr lang="en-US" dirty="0" err="1"/>
              <a:t>eaque</a:t>
            </a:r>
            <a:r>
              <a:rPr lang="en-US" dirty="0"/>
              <a:t> </a:t>
            </a:r>
            <a:r>
              <a:rPr lang="en-US" dirty="0" err="1"/>
              <a:t>ipsa</a:t>
            </a:r>
            <a:r>
              <a:rPr lang="en-US" dirty="0"/>
              <a:t> quae ab </a:t>
            </a:r>
            <a:r>
              <a:rPr lang="en-US" dirty="0" err="1"/>
              <a:t>illo</a:t>
            </a:r>
            <a:r>
              <a:rPr lang="en-US" dirty="0"/>
              <a:t> </a:t>
            </a:r>
            <a:r>
              <a:rPr lang="en-US" dirty="0" err="1"/>
              <a:t>inventore</a:t>
            </a:r>
            <a:r>
              <a:rPr lang="en-US" dirty="0"/>
              <a:t> </a:t>
            </a:r>
            <a:r>
              <a:rPr lang="en-US" dirty="0" err="1"/>
              <a:t>veritatis</a:t>
            </a:r>
            <a:r>
              <a:rPr lang="en-US" dirty="0"/>
              <a:t> et quasi </a:t>
            </a:r>
            <a:r>
              <a:rPr lang="en-US" dirty="0" err="1"/>
              <a:t>architecto</a:t>
            </a:r>
            <a:r>
              <a:rPr lang="en-US" dirty="0"/>
              <a:t> </a:t>
            </a:r>
            <a:r>
              <a:rPr lang="en-US" dirty="0" err="1"/>
              <a:t>beatae</a:t>
            </a:r>
            <a:r>
              <a:rPr lang="en-US" dirty="0"/>
              <a:t> vitae dicta </a:t>
            </a:r>
            <a:r>
              <a:rPr lang="en-US" dirty="0" err="1"/>
              <a:t>sunt</a:t>
            </a:r>
            <a:r>
              <a:rPr lang="en-US" dirty="0"/>
              <a:t> </a:t>
            </a:r>
            <a:r>
              <a:rPr lang="en-US" dirty="0" err="1"/>
              <a:t>explicabo</a:t>
            </a:r>
            <a:r>
              <a:rPr lang="en-US" dirty="0"/>
              <a:t>. Nemo </a:t>
            </a:r>
            <a:r>
              <a:rPr lang="en-US" dirty="0" err="1"/>
              <a:t>enim</a:t>
            </a:r>
            <a:r>
              <a:rPr lang="en-US" dirty="0"/>
              <a:t> </a:t>
            </a:r>
            <a:r>
              <a:rPr lang="en-US" dirty="0" err="1"/>
              <a:t>ipsam</a:t>
            </a:r>
            <a:r>
              <a:rPr lang="en-US" dirty="0"/>
              <a:t> </a:t>
            </a:r>
            <a:r>
              <a:rPr lang="en-US" dirty="0" err="1"/>
              <a:t>voluptatem</a:t>
            </a:r>
            <a:r>
              <a:rPr lang="en-US" dirty="0"/>
              <a:t> </a:t>
            </a:r>
            <a:r>
              <a:rPr lang="en-US" dirty="0" err="1"/>
              <a:t>quia</a:t>
            </a:r>
            <a:r>
              <a:rPr lang="en-US" dirty="0"/>
              <a:t> </a:t>
            </a:r>
            <a:r>
              <a:rPr lang="en-US" dirty="0" err="1"/>
              <a:t>voluptas</a:t>
            </a:r>
            <a:r>
              <a:rPr lang="en-US" dirty="0"/>
              <a:t> sit </a:t>
            </a:r>
            <a:r>
              <a:rPr lang="en-US" dirty="0" err="1"/>
              <a:t>aspernatur</a:t>
            </a:r>
            <a:r>
              <a:rPr lang="en-US" dirty="0"/>
              <a:t> </a:t>
            </a:r>
            <a:r>
              <a:rPr lang="en-US" dirty="0" err="1"/>
              <a:t>aut</a:t>
            </a:r>
            <a:r>
              <a:rPr lang="en-US" dirty="0"/>
              <a:t> </a:t>
            </a:r>
            <a:r>
              <a:rPr lang="en-US" dirty="0" err="1"/>
              <a:t>odit</a:t>
            </a:r>
            <a:r>
              <a:rPr lang="en-US" dirty="0"/>
              <a:t> </a:t>
            </a:r>
            <a:r>
              <a:rPr lang="en-US" dirty="0" err="1"/>
              <a:t>aut</a:t>
            </a:r>
            <a:r>
              <a:rPr lang="en-US" dirty="0"/>
              <a:t> fugit, </a:t>
            </a:r>
            <a:r>
              <a:rPr lang="en-US" dirty="0" err="1"/>
              <a:t>sed</a:t>
            </a:r>
            <a:r>
              <a:rPr lang="en-US" dirty="0"/>
              <a:t> </a:t>
            </a:r>
            <a:r>
              <a:rPr lang="en-US" dirty="0" err="1"/>
              <a:t>quia</a:t>
            </a:r>
            <a:r>
              <a:rPr lang="en-US" dirty="0"/>
              <a:t> </a:t>
            </a:r>
            <a:r>
              <a:rPr lang="en-US" dirty="0" err="1"/>
              <a:t>consequuntur</a:t>
            </a:r>
            <a:r>
              <a:rPr lang="en-US" dirty="0"/>
              <a:t> </a:t>
            </a:r>
            <a:r>
              <a:rPr lang="en-US" dirty="0" err="1"/>
              <a:t>magni</a:t>
            </a:r>
            <a:r>
              <a:rPr lang="en-US" dirty="0"/>
              <a:t> </a:t>
            </a:r>
            <a:r>
              <a:rPr lang="en-US" dirty="0" err="1"/>
              <a:t>dolores</a:t>
            </a:r>
            <a:r>
              <a:rPr lang="en-US" dirty="0"/>
              <a:t> </a:t>
            </a:r>
            <a:r>
              <a:rPr lang="en-US" dirty="0" err="1"/>
              <a:t>eos</a:t>
            </a:r>
            <a:r>
              <a:rPr lang="en-US" dirty="0"/>
              <a:t> qui </a:t>
            </a:r>
            <a:r>
              <a:rPr lang="en-US" dirty="0" err="1"/>
              <a:t>ratione</a:t>
            </a:r>
            <a:r>
              <a:rPr lang="en-US" dirty="0"/>
              <a:t> </a:t>
            </a:r>
            <a:r>
              <a:rPr lang="en-US" dirty="0" err="1"/>
              <a:t>voluptatem</a:t>
            </a:r>
            <a:r>
              <a:rPr lang="en-US" dirty="0"/>
              <a:t> </a:t>
            </a:r>
            <a:r>
              <a:rPr lang="en-US" dirty="0" err="1"/>
              <a:t>sequi</a:t>
            </a:r>
            <a:r>
              <a:rPr lang="en-US" dirty="0"/>
              <a:t> </a:t>
            </a:r>
            <a:r>
              <a:rPr lang="en-US" dirty="0" err="1"/>
              <a:t>nesciunt</a:t>
            </a:r>
            <a:r>
              <a:rPr lang="en-US" dirty="0"/>
              <a:t>. </a:t>
            </a:r>
            <a:r>
              <a:rPr lang="en-US" dirty="0" err="1"/>
              <a:t>Neque</a:t>
            </a:r>
            <a:r>
              <a:rPr lang="en-US" dirty="0"/>
              <a:t> </a:t>
            </a:r>
            <a:r>
              <a:rPr lang="en-US" dirty="0" err="1"/>
              <a:t>porro</a:t>
            </a:r>
            <a:r>
              <a:rPr lang="en-US" dirty="0"/>
              <a:t> </a:t>
            </a:r>
            <a:r>
              <a:rPr lang="en-US" dirty="0" err="1"/>
              <a:t>quisquam</a:t>
            </a:r>
            <a:r>
              <a:rPr lang="en-US" dirty="0"/>
              <a:t> </a:t>
            </a:r>
            <a:r>
              <a:rPr lang="en-US" dirty="0" err="1"/>
              <a:t>est</a:t>
            </a:r>
            <a:r>
              <a:rPr lang="en-US" dirty="0"/>
              <a:t>, qui </a:t>
            </a:r>
            <a:r>
              <a:rPr lang="en-US" dirty="0" err="1"/>
              <a:t>dolorem</a:t>
            </a:r>
            <a:r>
              <a:rPr lang="en-US" dirty="0"/>
              <a:t> ipsum </a:t>
            </a:r>
            <a:r>
              <a:rPr lang="en-US" dirty="0" err="1"/>
              <a:t>quia</a:t>
            </a:r>
            <a:r>
              <a:rPr lang="en-US" dirty="0"/>
              <a:t> dolor sit </a:t>
            </a:r>
            <a:r>
              <a:rPr lang="en-US" dirty="0" err="1"/>
              <a:t>amet</a:t>
            </a:r>
            <a:r>
              <a:rPr lang="en-US" dirty="0"/>
              <a:t>, </a:t>
            </a:r>
            <a:r>
              <a:rPr lang="en-US" dirty="0" err="1"/>
              <a:t>consectetur</a:t>
            </a:r>
            <a:r>
              <a:rPr lang="en-US" dirty="0"/>
              <a:t>, </a:t>
            </a:r>
            <a:r>
              <a:rPr lang="en-US" dirty="0" err="1"/>
              <a:t>adipisci</a:t>
            </a:r>
            <a:r>
              <a:rPr lang="en-US" dirty="0"/>
              <a:t> </a:t>
            </a:r>
            <a:r>
              <a:rPr lang="en-US" dirty="0" err="1"/>
              <a:t>velit</a:t>
            </a:r>
            <a:r>
              <a:rPr lang="en-US" dirty="0"/>
              <a:t>, </a:t>
            </a:r>
            <a:r>
              <a:rPr lang="en-US" dirty="0" err="1"/>
              <a:t>sed</a:t>
            </a:r>
            <a:r>
              <a:rPr lang="en-US" dirty="0"/>
              <a:t> </a:t>
            </a:r>
            <a:r>
              <a:rPr lang="en-US" dirty="0" err="1"/>
              <a:t>quia</a:t>
            </a:r>
            <a:r>
              <a:rPr lang="en-US" dirty="0"/>
              <a:t> non </a:t>
            </a:r>
            <a:r>
              <a:rPr lang="en-US" dirty="0" err="1"/>
              <a:t>numquam</a:t>
            </a:r>
            <a:r>
              <a:rPr lang="en-US" dirty="0"/>
              <a:t> </a:t>
            </a:r>
            <a:r>
              <a:rPr lang="en-US" dirty="0" err="1"/>
              <a:t>eius</a:t>
            </a:r>
            <a:r>
              <a:rPr lang="en-US" dirty="0"/>
              <a:t> </a:t>
            </a:r>
            <a:r>
              <a:rPr lang="en-US" dirty="0" err="1"/>
              <a:t>modi</a:t>
            </a:r>
            <a:r>
              <a:rPr lang="en-US" dirty="0"/>
              <a:t> </a:t>
            </a:r>
            <a:r>
              <a:rPr lang="en-US" dirty="0" err="1"/>
              <a:t>tempora</a:t>
            </a:r>
            <a:r>
              <a:rPr lang="en-US" dirty="0"/>
              <a:t> </a:t>
            </a:r>
            <a:r>
              <a:rPr lang="en-US" dirty="0" err="1"/>
              <a:t>incidunt</a:t>
            </a:r>
            <a:r>
              <a:rPr lang="en-US" dirty="0"/>
              <a:t> </a:t>
            </a:r>
            <a:r>
              <a:rPr lang="en-US" dirty="0" err="1"/>
              <a:t>ut</a:t>
            </a:r>
            <a:r>
              <a:rPr lang="en-US" dirty="0"/>
              <a:t> </a:t>
            </a:r>
            <a:r>
              <a:rPr lang="en-US" dirty="0" err="1"/>
              <a:t>labore</a:t>
            </a:r>
            <a:r>
              <a:rPr lang="en-US" dirty="0"/>
              <a:t> et </a:t>
            </a:r>
            <a:r>
              <a:rPr lang="en-US" dirty="0" err="1"/>
              <a:t>dolore</a:t>
            </a:r>
            <a:r>
              <a:rPr lang="en-US" dirty="0"/>
              <a:t> </a:t>
            </a:r>
            <a:r>
              <a:rPr lang="en-US" dirty="0" err="1"/>
              <a:t>magnam</a:t>
            </a:r>
            <a:r>
              <a:rPr lang="en-US" dirty="0"/>
              <a:t> </a:t>
            </a:r>
            <a:r>
              <a:rPr lang="en-US" dirty="0" err="1"/>
              <a:t>aliquam</a:t>
            </a:r>
            <a:r>
              <a:rPr lang="en-US" dirty="0"/>
              <a:t> </a:t>
            </a:r>
            <a:r>
              <a:rPr lang="en-US" dirty="0" err="1"/>
              <a:t>quaerat</a:t>
            </a:r>
            <a:r>
              <a:rPr lang="en-US" dirty="0"/>
              <a:t> </a:t>
            </a:r>
            <a:r>
              <a:rPr lang="en-US" dirty="0" err="1"/>
              <a:t>voluptatem</a:t>
            </a:r>
            <a:r>
              <a:rPr lang="en-US" dirty="0"/>
              <a:t>. </a:t>
            </a:r>
            <a:r>
              <a:rPr lang="en-US" dirty="0" err="1"/>
              <a:t>Ut</a:t>
            </a:r>
            <a:r>
              <a:rPr lang="en-US" dirty="0"/>
              <a: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a:t>
            </a:r>
            <a:r>
              <a:rPr lang="en-US" dirty="0" err="1"/>
              <a:t>corporis</a:t>
            </a:r>
            <a:r>
              <a:rPr lang="en-US" dirty="0"/>
              <a:t>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ex </a:t>
            </a:r>
            <a:r>
              <a:rPr lang="en-US" dirty="0" err="1"/>
              <a:t>ea</a:t>
            </a:r>
            <a:r>
              <a:rPr lang="en-US" dirty="0"/>
              <a:t> </a:t>
            </a:r>
            <a:r>
              <a:rPr lang="en-US" dirty="0" err="1"/>
              <a:t>commodi</a:t>
            </a:r>
            <a:r>
              <a:rPr lang="en-US" dirty="0"/>
              <a:t> </a:t>
            </a:r>
            <a:r>
              <a:rPr lang="en-US" dirty="0" err="1"/>
              <a:t>consequatur</a:t>
            </a:r>
            <a:r>
              <a:rPr lang="en-US" dirty="0"/>
              <a:t>? </a:t>
            </a:r>
            <a:r>
              <a:rPr lang="en-US" dirty="0" err="1"/>
              <a:t>Quis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iure</a:t>
            </a:r>
            <a:r>
              <a:rPr lang="en-US" dirty="0"/>
              <a:t> </a:t>
            </a:r>
            <a:r>
              <a:rPr lang="en-US" dirty="0" err="1"/>
              <a:t>reprehenderit</a:t>
            </a:r>
            <a:r>
              <a:rPr lang="en-US" dirty="0"/>
              <a:t> qui in </a:t>
            </a:r>
            <a:r>
              <a:rPr lang="en-US" dirty="0" err="1"/>
              <a:t>ea</a:t>
            </a:r>
            <a:r>
              <a:rPr lang="en-US" dirty="0"/>
              <a:t> </a:t>
            </a:r>
            <a:r>
              <a:rPr lang="en-US" dirty="0" err="1"/>
              <a:t>voluptate</a:t>
            </a:r>
            <a:r>
              <a:rPr lang="en-US" dirty="0"/>
              <a:t> </a:t>
            </a:r>
            <a:r>
              <a:rPr lang="en-US" dirty="0" err="1"/>
              <a:t>velit</a:t>
            </a:r>
            <a:r>
              <a:rPr lang="en-US" dirty="0"/>
              <a:t> </a:t>
            </a:r>
            <a:r>
              <a:rPr lang="en-US" dirty="0" err="1"/>
              <a:t>esse</a:t>
            </a:r>
            <a:r>
              <a:rPr lang="en-US" dirty="0"/>
              <a:t> quam nihil </a:t>
            </a:r>
            <a:r>
              <a:rPr lang="en-US" dirty="0" err="1"/>
              <a:t>molestiae</a:t>
            </a:r>
            <a:r>
              <a:rPr lang="en-US" dirty="0"/>
              <a:t> </a:t>
            </a:r>
            <a:r>
              <a:rPr lang="en-US" dirty="0" err="1"/>
              <a:t>consequatur</a:t>
            </a:r>
            <a:r>
              <a:rPr lang="en-US" dirty="0"/>
              <a:t>, </a:t>
            </a:r>
            <a:r>
              <a:rPr lang="en-US" dirty="0" err="1"/>
              <a:t>vel</a:t>
            </a:r>
            <a:r>
              <a:rPr lang="en-US" dirty="0"/>
              <a:t> </a:t>
            </a:r>
            <a:r>
              <a:rPr lang="en-US" dirty="0" err="1"/>
              <a:t>illum</a:t>
            </a:r>
            <a:r>
              <a:rPr lang="en-US" dirty="0"/>
              <a:t> qui </a:t>
            </a:r>
            <a:r>
              <a:rPr lang="en-US" dirty="0" err="1"/>
              <a:t>dolorem</a:t>
            </a:r>
            <a:r>
              <a:rPr lang="en-US" dirty="0"/>
              <a:t> </a:t>
            </a:r>
            <a:r>
              <a:rPr lang="en-US" dirty="0" err="1"/>
              <a:t>eum</a:t>
            </a:r>
            <a:r>
              <a:rPr lang="en-US" dirty="0"/>
              <a:t> </a:t>
            </a:r>
            <a:r>
              <a:rPr lang="en-US" dirty="0" err="1"/>
              <a:t>fugiat</a:t>
            </a:r>
            <a:r>
              <a:rPr lang="en-US" dirty="0"/>
              <a:t> quo </a:t>
            </a:r>
            <a:r>
              <a:rPr lang="en-US" dirty="0" err="1"/>
              <a:t>voluptas</a:t>
            </a:r>
            <a:r>
              <a:rPr lang="en-US" dirty="0"/>
              <a:t> </a:t>
            </a:r>
            <a:r>
              <a:rPr lang="en-US" dirty="0" err="1"/>
              <a:t>nulla</a:t>
            </a:r>
            <a:r>
              <a:rPr lang="en-US" dirty="0"/>
              <a:t> </a:t>
            </a:r>
            <a:r>
              <a:rPr lang="en-US" dirty="0" err="1"/>
              <a:t>pariatur</a:t>
            </a:r>
            <a:r>
              <a:rPr lang="en-US" dirty="0"/>
              <a:t>?"</a:t>
            </a:r>
          </a:p>
        </p:txBody>
      </p:sp>
      <p:grpSp>
        <p:nvGrpSpPr>
          <p:cNvPr id="12" name="Group 11"/>
          <p:cNvGrpSpPr/>
          <p:nvPr userDrawn="1"/>
        </p:nvGrpSpPr>
        <p:grpSpPr>
          <a:xfrm>
            <a:off x="5770547" y="6569340"/>
            <a:ext cx="3373453" cy="288660"/>
            <a:chOff x="5389710" y="6033775"/>
            <a:chExt cx="3373453" cy="288660"/>
          </a:xfrm>
        </p:grpSpPr>
        <p:grpSp>
          <p:nvGrpSpPr>
            <p:cNvPr id="13" name="Group 12"/>
            <p:cNvGrpSpPr/>
            <p:nvPr/>
          </p:nvGrpSpPr>
          <p:grpSpPr>
            <a:xfrm>
              <a:off x="5389710" y="6038276"/>
              <a:ext cx="3373453" cy="284159"/>
              <a:chOff x="5213867" y="6575862"/>
              <a:chExt cx="3373453" cy="284159"/>
            </a:xfrm>
          </p:grpSpPr>
          <p:pic>
            <p:nvPicPr>
              <p:cNvPr id="15" name="Picture 14">
                <a:extLst>
                  <a:ext uri="{FF2B5EF4-FFF2-40B4-BE49-F238E27FC236}">
                    <a16:creationId xmlns:a16="http://schemas.microsoft.com/office/drawing/2014/main" id="{B553C97E-EE48-2B4A-B12F-E73A62E9841C}"/>
                  </a:ext>
                </a:extLst>
              </p:cNvPr>
              <p:cNvPicPr>
                <a:picLocks noChangeAspect="1"/>
              </p:cNvPicPr>
              <p:nvPr/>
            </p:nvPicPr>
            <p:blipFill>
              <a:blip r:embed="rId2"/>
              <a:stretch>
                <a:fillRect/>
              </a:stretch>
            </p:blipFill>
            <p:spPr>
              <a:xfrm>
                <a:off x="6842093" y="6579526"/>
                <a:ext cx="764597" cy="278653"/>
              </a:xfrm>
              <a:prstGeom prst="rect">
                <a:avLst/>
              </a:prstGeom>
            </p:spPr>
          </p:pic>
          <p:pic>
            <p:nvPicPr>
              <p:cNvPr id="16" name="Picture 15">
                <a:extLst>
                  <a:ext uri="{FF2B5EF4-FFF2-40B4-BE49-F238E27FC236}">
                    <a16:creationId xmlns:a16="http://schemas.microsoft.com/office/drawing/2014/main" id="{C821DE1D-7B9B-4C4C-99DE-7EB96A190D2E}"/>
                  </a:ext>
                </a:extLst>
              </p:cNvPr>
              <p:cNvPicPr>
                <a:picLocks noChangeAspect="1"/>
              </p:cNvPicPr>
              <p:nvPr/>
            </p:nvPicPr>
            <p:blipFill>
              <a:blip r:embed="rId3"/>
              <a:stretch>
                <a:fillRect/>
              </a:stretch>
            </p:blipFill>
            <p:spPr>
              <a:xfrm>
                <a:off x="7606690" y="6576557"/>
                <a:ext cx="980630" cy="283464"/>
              </a:xfrm>
              <a:prstGeom prst="rect">
                <a:avLst/>
              </a:prstGeom>
            </p:spPr>
          </p:pic>
          <p:pic>
            <p:nvPicPr>
              <p:cNvPr id="17" name="Picture 16">
                <a:extLst>
                  <a:ext uri="{FF2B5EF4-FFF2-40B4-BE49-F238E27FC236}">
                    <a16:creationId xmlns:a16="http://schemas.microsoft.com/office/drawing/2014/main" id="{6F81332B-0A35-7749-B525-7DA6592C238E}"/>
                  </a:ext>
                </a:extLst>
              </p:cNvPr>
              <p:cNvPicPr>
                <a:picLocks noChangeAspect="1"/>
              </p:cNvPicPr>
              <p:nvPr/>
            </p:nvPicPr>
            <p:blipFill>
              <a:blip r:embed="rId4"/>
              <a:stretch>
                <a:fillRect/>
              </a:stretch>
            </p:blipFill>
            <p:spPr>
              <a:xfrm>
                <a:off x="6312005" y="6576557"/>
                <a:ext cx="537789" cy="281443"/>
              </a:xfrm>
              <a:prstGeom prst="rect">
                <a:avLst/>
              </a:prstGeom>
            </p:spPr>
          </p:pic>
          <p:pic>
            <p:nvPicPr>
              <p:cNvPr id="18" name="Picture 2" descr="Image result for library of congress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13867" y="6575862"/>
                <a:ext cx="1102972" cy="283464"/>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4" name="Straight Connector 13"/>
            <p:cNvCxnSpPr/>
            <p:nvPr/>
          </p:nvCxnSpPr>
          <p:spPr>
            <a:xfrm>
              <a:off x="6261123" y="6033775"/>
              <a:ext cx="250204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Rectangle 10"/>
          <p:cNvSpPr/>
          <p:nvPr userDrawn="1"/>
        </p:nvSpPr>
        <p:spPr>
          <a:xfrm>
            <a:off x="5753100" y="6556640"/>
            <a:ext cx="1115585" cy="2866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142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50th LOGO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09845" y="466166"/>
            <a:ext cx="6621780" cy="582706"/>
          </a:xfrm>
          <a:prstGeom prst="rect">
            <a:avLst/>
          </a:prstGeom>
        </p:spPr>
        <p:txBody>
          <a:bodyPr/>
          <a:lstStyle>
            <a:lvl1pPr algn="r">
              <a:defRPr sz="2400">
                <a:effectLst>
                  <a:outerShdw blurRad="38100" dist="38100" dir="2700000" algn="tl">
                    <a:srgbClr val="000000">
                      <a:alpha val="43137"/>
                    </a:srgbClr>
                  </a:outerShdw>
                </a:effectLst>
              </a:defRPr>
            </a:lvl1pPr>
          </a:lstStyle>
          <a:p>
            <a:r>
              <a:rPr lang="en-US" dirty="0"/>
              <a:t>SLIDE TITLE HERE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4820" y="310108"/>
            <a:ext cx="1600200" cy="909092"/>
          </a:xfrm>
          <a:prstGeom prst="rect">
            <a:avLst/>
          </a:prstGeom>
        </p:spPr>
      </p:pic>
      <p:sp>
        <p:nvSpPr>
          <p:cNvPr id="12" name="Text Placeholder 11"/>
          <p:cNvSpPr>
            <a:spLocks noGrp="1"/>
          </p:cNvSpPr>
          <p:nvPr>
            <p:ph type="body" sz="quarter" idx="11" hasCustomPrompt="1"/>
          </p:nvPr>
        </p:nvSpPr>
        <p:spPr>
          <a:xfrm>
            <a:off x="663575" y="1685068"/>
            <a:ext cx="7907338" cy="4652962"/>
          </a:xfrm>
          <a:prstGeom prst="rect">
            <a:avLst/>
          </a:prstGeom>
        </p:spPr>
        <p:txBody>
          <a:bodyPr/>
          <a:lstStyle>
            <a:lvl1pPr marL="0" indent="0">
              <a:buFontTx/>
              <a:buNone/>
              <a:defRPr sz="1800"/>
            </a:lvl1pPr>
          </a:lstStyle>
          <a:p>
            <a:r>
              <a:rPr lang="en-US" dirty="0"/>
              <a:t>"</a:t>
            </a:r>
            <a:r>
              <a:rPr lang="en-US" dirty="0" err="1"/>
              <a:t>Sed</a:t>
            </a:r>
            <a:r>
              <a:rPr lang="en-US" dirty="0"/>
              <a:t>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 </a:t>
            </a:r>
            <a:r>
              <a:rPr lang="en-US" dirty="0" err="1"/>
              <a:t>laudantium</a:t>
            </a:r>
            <a:r>
              <a:rPr lang="en-US" dirty="0"/>
              <a:t>, </a:t>
            </a:r>
            <a:r>
              <a:rPr lang="en-US" dirty="0" err="1"/>
              <a:t>totam</a:t>
            </a:r>
            <a:r>
              <a:rPr lang="en-US" dirty="0"/>
              <a:t> rem </a:t>
            </a:r>
            <a:r>
              <a:rPr lang="en-US" dirty="0" err="1"/>
              <a:t>aperiam</a:t>
            </a:r>
            <a:r>
              <a:rPr lang="en-US" dirty="0"/>
              <a:t>, </a:t>
            </a:r>
            <a:r>
              <a:rPr lang="en-US" dirty="0" err="1"/>
              <a:t>eaque</a:t>
            </a:r>
            <a:r>
              <a:rPr lang="en-US" dirty="0"/>
              <a:t> </a:t>
            </a:r>
            <a:r>
              <a:rPr lang="en-US" dirty="0" err="1"/>
              <a:t>ipsa</a:t>
            </a:r>
            <a:r>
              <a:rPr lang="en-US" dirty="0"/>
              <a:t> quae ab </a:t>
            </a:r>
            <a:r>
              <a:rPr lang="en-US" dirty="0" err="1"/>
              <a:t>illo</a:t>
            </a:r>
            <a:r>
              <a:rPr lang="en-US" dirty="0"/>
              <a:t> </a:t>
            </a:r>
            <a:r>
              <a:rPr lang="en-US" dirty="0" err="1"/>
              <a:t>inventore</a:t>
            </a:r>
            <a:r>
              <a:rPr lang="en-US" dirty="0"/>
              <a:t> </a:t>
            </a:r>
            <a:r>
              <a:rPr lang="en-US" dirty="0" err="1"/>
              <a:t>veritatis</a:t>
            </a:r>
            <a:r>
              <a:rPr lang="en-US" dirty="0"/>
              <a:t> et quasi </a:t>
            </a:r>
            <a:r>
              <a:rPr lang="en-US" dirty="0" err="1"/>
              <a:t>architecto</a:t>
            </a:r>
            <a:r>
              <a:rPr lang="en-US" dirty="0"/>
              <a:t> </a:t>
            </a:r>
            <a:r>
              <a:rPr lang="en-US" dirty="0" err="1"/>
              <a:t>beatae</a:t>
            </a:r>
            <a:r>
              <a:rPr lang="en-US" dirty="0"/>
              <a:t> vitae dicta </a:t>
            </a:r>
            <a:r>
              <a:rPr lang="en-US" dirty="0" err="1"/>
              <a:t>sunt</a:t>
            </a:r>
            <a:r>
              <a:rPr lang="en-US" dirty="0"/>
              <a:t> </a:t>
            </a:r>
            <a:r>
              <a:rPr lang="en-US" dirty="0" err="1"/>
              <a:t>explicabo</a:t>
            </a:r>
            <a:r>
              <a:rPr lang="en-US" dirty="0"/>
              <a:t>. Nemo </a:t>
            </a:r>
            <a:r>
              <a:rPr lang="en-US" dirty="0" err="1"/>
              <a:t>enim</a:t>
            </a:r>
            <a:r>
              <a:rPr lang="en-US" dirty="0"/>
              <a:t> </a:t>
            </a:r>
            <a:r>
              <a:rPr lang="en-US" dirty="0" err="1"/>
              <a:t>ipsam</a:t>
            </a:r>
            <a:r>
              <a:rPr lang="en-US" dirty="0"/>
              <a:t> </a:t>
            </a:r>
            <a:r>
              <a:rPr lang="en-US" dirty="0" err="1"/>
              <a:t>voluptatem</a:t>
            </a:r>
            <a:r>
              <a:rPr lang="en-US" dirty="0"/>
              <a:t> </a:t>
            </a:r>
            <a:r>
              <a:rPr lang="en-US" dirty="0" err="1"/>
              <a:t>quia</a:t>
            </a:r>
            <a:r>
              <a:rPr lang="en-US" dirty="0"/>
              <a:t> </a:t>
            </a:r>
            <a:r>
              <a:rPr lang="en-US" dirty="0" err="1"/>
              <a:t>voluptas</a:t>
            </a:r>
            <a:r>
              <a:rPr lang="en-US" dirty="0"/>
              <a:t> sit </a:t>
            </a:r>
            <a:r>
              <a:rPr lang="en-US" dirty="0" err="1"/>
              <a:t>aspernatur</a:t>
            </a:r>
            <a:r>
              <a:rPr lang="en-US" dirty="0"/>
              <a:t> </a:t>
            </a:r>
            <a:r>
              <a:rPr lang="en-US" dirty="0" err="1"/>
              <a:t>aut</a:t>
            </a:r>
            <a:r>
              <a:rPr lang="en-US" dirty="0"/>
              <a:t> </a:t>
            </a:r>
            <a:r>
              <a:rPr lang="en-US" dirty="0" err="1"/>
              <a:t>odit</a:t>
            </a:r>
            <a:r>
              <a:rPr lang="en-US" dirty="0"/>
              <a:t> </a:t>
            </a:r>
            <a:r>
              <a:rPr lang="en-US" dirty="0" err="1"/>
              <a:t>aut</a:t>
            </a:r>
            <a:r>
              <a:rPr lang="en-US" dirty="0"/>
              <a:t> fugit, </a:t>
            </a:r>
            <a:r>
              <a:rPr lang="en-US" dirty="0" err="1"/>
              <a:t>sed</a:t>
            </a:r>
            <a:r>
              <a:rPr lang="en-US" dirty="0"/>
              <a:t> </a:t>
            </a:r>
            <a:r>
              <a:rPr lang="en-US" dirty="0" err="1"/>
              <a:t>quia</a:t>
            </a:r>
            <a:r>
              <a:rPr lang="en-US" dirty="0"/>
              <a:t> </a:t>
            </a:r>
            <a:r>
              <a:rPr lang="en-US" dirty="0" err="1"/>
              <a:t>consequuntur</a:t>
            </a:r>
            <a:r>
              <a:rPr lang="en-US" dirty="0"/>
              <a:t> </a:t>
            </a:r>
            <a:r>
              <a:rPr lang="en-US" dirty="0" err="1"/>
              <a:t>magni</a:t>
            </a:r>
            <a:r>
              <a:rPr lang="en-US" dirty="0"/>
              <a:t> </a:t>
            </a:r>
            <a:r>
              <a:rPr lang="en-US" dirty="0" err="1"/>
              <a:t>dolores</a:t>
            </a:r>
            <a:r>
              <a:rPr lang="en-US" dirty="0"/>
              <a:t> </a:t>
            </a:r>
            <a:r>
              <a:rPr lang="en-US" dirty="0" err="1"/>
              <a:t>eos</a:t>
            </a:r>
            <a:r>
              <a:rPr lang="en-US" dirty="0"/>
              <a:t> qui </a:t>
            </a:r>
            <a:r>
              <a:rPr lang="en-US" dirty="0" err="1"/>
              <a:t>ratione</a:t>
            </a:r>
            <a:r>
              <a:rPr lang="en-US" dirty="0"/>
              <a:t> </a:t>
            </a:r>
            <a:r>
              <a:rPr lang="en-US" dirty="0" err="1"/>
              <a:t>voluptatem</a:t>
            </a:r>
            <a:r>
              <a:rPr lang="en-US" dirty="0"/>
              <a:t> </a:t>
            </a:r>
            <a:r>
              <a:rPr lang="en-US" dirty="0" err="1"/>
              <a:t>sequi</a:t>
            </a:r>
            <a:r>
              <a:rPr lang="en-US" dirty="0"/>
              <a:t> </a:t>
            </a:r>
            <a:r>
              <a:rPr lang="en-US" dirty="0" err="1"/>
              <a:t>nesciunt</a:t>
            </a:r>
            <a:r>
              <a:rPr lang="en-US" dirty="0"/>
              <a:t>. </a:t>
            </a:r>
            <a:r>
              <a:rPr lang="en-US" dirty="0" err="1"/>
              <a:t>Ut</a:t>
            </a:r>
            <a:r>
              <a:rPr lang="en-US" dirty="0"/>
              <a: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a:t>
            </a:r>
            <a:r>
              <a:rPr lang="en-US" dirty="0" err="1"/>
              <a:t>corporis</a:t>
            </a:r>
            <a:r>
              <a:rPr lang="en-US" dirty="0"/>
              <a:t>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ex </a:t>
            </a:r>
            <a:r>
              <a:rPr lang="en-US" dirty="0" err="1"/>
              <a:t>ea</a:t>
            </a:r>
            <a:r>
              <a:rPr lang="en-US" dirty="0"/>
              <a:t> </a:t>
            </a:r>
            <a:r>
              <a:rPr lang="en-US" dirty="0" err="1"/>
              <a:t>commodi</a:t>
            </a:r>
            <a:r>
              <a:rPr lang="en-US" dirty="0"/>
              <a:t> </a:t>
            </a:r>
            <a:r>
              <a:rPr lang="en-US" dirty="0" err="1"/>
              <a:t>consequatur</a:t>
            </a:r>
            <a:r>
              <a:rPr lang="en-US" dirty="0"/>
              <a:t>? </a:t>
            </a:r>
            <a:r>
              <a:rPr lang="en-US" dirty="0" err="1"/>
              <a:t>Quis</a:t>
            </a:r>
            <a:r>
              <a:rPr lang="en-US" dirty="0"/>
              <a:t> </a:t>
            </a:r>
            <a:r>
              <a:rPr lang="en-US" dirty="0" err="1"/>
              <a:t>autem</a:t>
            </a:r>
            <a:r>
              <a:rPr lang="en-US" dirty="0"/>
              <a:t> </a:t>
            </a:r>
            <a:r>
              <a:rPr lang="en-US" dirty="0" err="1"/>
              <a:t>vel</a:t>
            </a:r>
            <a:r>
              <a:rPr lang="en-US" dirty="0"/>
              <a:t> </a:t>
            </a:r>
            <a:r>
              <a:rPr lang="en-US" dirty="0" err="1"/>
              <a:t>eum</a:t>
            </a:r>
            <a:r>
              <a:rPr lang="en-US" dirty="0"/>
              <a:t> </a:t>
            </a:r>
            <a:r>
              <a:rPr lang="en-US" dirty="0" err="1"/>
              <a:t>iure</a:t>
            </a:r>
            <a:r>
              <a:rPr lang="en-US" dirty="0"/>
              <a:t> </a:t>
            </a:r>
            <a:r>
              <a:rPr lang="en-US" dirty="0" err="1"/>
              <a:t>reprehenderit</a:t>
            </a:r>
            <a:r>
              <a:rPr lang="en-US" dirty="0"/>
              <a:t> qui in </a:t>
            </a:r>
            <a:r>
              <a:rPr lang="en-US" dirty="0" err="1"/>
              <a:t>ea</a:t>
            </a:r>
            <a:r>
              <a:rPr lang="en-US" dirty="0"/>
              <a:t> </a:t>
            </a:r>
            <a:r>
              <a:rPr lang="en-US" dirty="0" err="1"/>
              <a:t>voluptate</a:t>
            </a:r>
            <a:r>
              <a:rPr lang="en-US" dirty="0"/>
              <a:t> </a:t>
            </a:r>
            <a:r>
              <a:rPr lang="en-US" dirty="0" err="1"/>
              <a:t>velit</a:t>
            </a:r>
            <a:r>
              <a:rPr lang="en-US" dirty="0"/>
              <a:t> </a:t>
            </a:r>
            <a:r>
              <a:rPr lang="en-US" dirty="0" err="1"/>
              <a:t>esse</a:t>
            </a:r>
            <a:r>
              <a:rPr lang="en-US" dirty="0"/>
              <a:t> quam nihil </a:t>
            </a:r>
            <a:r>
              <a:rPr lang="en-US" dirty="0" err="1"/>
              <a:t>molestiae</a:t>
            </a:r>
            <a:r>
              <a:rPr lang="en-US" dirty="0"/>
              <a:t> </a:t>
            </a:r>
            <a:r>
              <a:rPr lang="en-US" dirty="0" err="1"/>
              <a:t>consequatur</a:t>
            </a:r>
            <a:r>
              <a:rPr lang="en-US" dirty="0"/>
              <a:t>, </a:t>
            </a:r>
            <a:r>
              <a:rPr lang="en-US" dirty="0" err="1"/>
              <a:t>vel</a:t>
            </a:r>
            <a:r>
              <a:rPr lang="en-US" dirty="0"/>
              <a:t> </a:t>
            </a:r>
            <a:r>
              <a:rPr lang="en-US" dirty="0" err="1"/>
              <a:t>illum</a:t>
            </a:r>
            <a:r>
              <a:rPr lang="en-US" dirty="0"/>
              <a:t> qui </a:t>
            </a:r>
            <a:r>
              <a:rPr lang="en-US" dirty="0" err="1"/>
              <a:t>dolorem</a:t>
            </a:r>
            <a:r>
              <a:rPr lang="en-US" dirty="0"/>
              <a:t> </a:t>
            </a:r>
            <a:r>
              <a:rPr lang="en-US" dirty="0" err="1"/>
              <a:t>eum</a:t>
            </a:r>
            <a:r>
              <a:rPr lang="en-US" dirty="0"/>
              <a:t> </a:t>
            </a:r>
            <a:r>
              <a:rPr lang="en-US" dirty="0" err="1"/>
              <a:t>fugiat</a:t>
            </a:r>
            <a:r>
              <a:rPr lang="en-US" dirty="0"/>
              <a:t> quo </a:t>
            </a:r>
            <a:r>
              <a:rPr lang="en-US" dirty="0" err="1"/>
              <a:t>voluptas</a:t>
            </a:r>
            <a:r>
              <a:rPr lang="en-US" dirty="0"/>
              <a:t> </a:t>
            </a:r>
            <a:r>
              <a:rPr lang="en-US" dirty="0" err="1"/>
              <a:t>nulla</a:t>
            </a:r>
            <a:r>
              <a:rPr lang="en-US" dirty="0"/>
              <a:t> </a:t>
            </a:r>
            <a:r>
              <a:rPr lang="en-US" dirty="0" err="1"/>
              <a:t>pariatur</a:t>
            </a:r>
            <a:r>
              <a:rPr lang="en-US" dirty="0"/>
              <a:t>?"</a:t>
            </a:r>
          </a:p>
        </p:txBody>
      </p:sp>
      <p:grpSp>
        <p:nvGrpSpPr>
          <p:cNvPr id="14" name="Group 13"/>
          <p:cNvGrpSpPr/>
          <p:nvPr userDrawn="1"/>
        </p:nvGrpSpPr>
        <p:grpSpPr>
          <a:xfrm>
            <a:off x="5770547" y="6569340"/>
            <a:ext cx="3373453" cy="288660"/>
            <a:chOff x="5389710" y="6033775"/>
            <a:chExt cx="3373453" cy="288660"/>
          </a:xfrm>
        </p:grpSpPr>
        <p:grpSp>
          <p:nvGrpSpPr>
            <p:cNvPr id="15" name="Group 14"/>
            <p:cNvGrpSpPr/>
            <p:nvPr/>
          </p:nvGrpSpPr>
          <p:grpSpPr>
            <a:xfrm>
              <a:off x="5389710" y="6038276"/>
              <a:ext cx="3373453" cy="284159"/>
              <a:chOff x="5213867" y="6575862"/>
              <a:chExt cx="3373453" cy="284159"/>
            </a:xfrm>
          </p:grpSpPr>
          <p:pic>
            <p:nvPicPr>
              <p:cNvPr id="17" name="Picture 16">
                <a:extLst>
                  <a:ext uri="{FF2B5EF4-FFF2-40B4-BE49-F238E27FC236}">
                    <a16:creationId xmlns:a16="http://schemas.microsoft.com/office/drawing/2014/main" id="{B553C97E-EE48-2B4A-B12F-E73A62E9841C}"/>
                  </a:ext>
                </a:extLst>
              </p:cNvPr>
              <p:cNvPicPr>
                <a:picLocks noChangeAspect="1"/>
              </p:cNvPicPr>
              <p:nvPr/>
            </p:nvPicPr>
            <p:blipFill>
              <a:blip r:embed="rId3"/>
              <a:stretch>
                <a:fillRect/>
              </a:stretch>
            </p:blipFill>
            <p:spPr>
              <a:xfrm>
                <a:off x="6842093" y="6579526"/>
                <a:ext cx="764597" cy="278653"/>
              </a:xfrm>
              <a:prstGeom prst="rect">
                <a:avLst/>
              </a:prstGeom>
            </p:spPr>
          </p:pic>
          <p:pic>
            <p:nvPicPr>
              <p:cNvPr id="18" name="Picture 17">
                <a:extLst>
                  <a:ext uri="{FF2B5EF4-FFF2-40B4-BE49-F238E27FC236}">
                    <a16:creationId xmlns:a16="http://schemas.microsoft.com/office/drawing/2014/main" id="{C821DE1D-7B9B-4C4C-99DE-7EB96A190D2E}"/>
                  </a:ext>
                </a:extLst>
              </p:cNvPr>
              <p:cNvPicPr>
                <a:picLocks noChangeAspect="1"/>
              </p:cNvPicPr>
              <p:nvPr/>
            </p:nvPicPr>
            <p:blipFill>
              <a:blip r:embed="rId4"/>
              <a:stretch>
                <a:fillRect/>
              </a:stretch>
            </p:blipFill>
            <p:spPr>
              <a:xfrm>
                <a:off x="7606690" y="6576557"/>
                <a:ext cx="980630" cy="283464"/>
              </a:xfrm>
              <a:prstGeom prst="rect">
                <a:avLst/>
              </a:prstGeom>
            </p:spPr>
          </p:pic>
          <p:pic>
            <p:nvPicPr>
              <p:cNvPr id="19" name="Picture 18">
                <a:extLst>
                  <a:ext uri="{FF2B5EF4-FFF2-40B4-BE49-F238E27FC236}">
                    <a16:creationId xmlns:a16="http://schemas.microsoft.com/office/drawing/2014/main" id="{6F81332B-0A35-7749-B525-7DA6592C238E}"/>
                  </a:ext>
                </a:extLst>
              </p:cNvPr>
              <p:cNvPicPr>
                <a:picLocks noChangeAspect="1"/>
              </p:cNvPicPr>
              <p:nvPr/>
            </p:nvPicPr>
            <p:blipFill>
              <a:blip r:embed="rId5"/>
              <a:stretch>
                <a:fillRect/>
              </a:stretch>
            </p:blipFill>
            <p:spPr>
              <a:xfrm>
                <a:off x="6312005" y="6576557"/>
                <a:ext cx="537789" cy="281443"/>
              </a:xfrm>
              <a:prstGeom prst="rect">
                <a:avLst/>
              </a:prstGeom>
            </p:spPr>
          </p:pic>
          <p:pic>
            <p:nvPicPr>
              <p:cNvPr id="20" name="Picture 2" descr="Image result for library of congress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13867" y="6575862"/>
                <a:ext cx="1102972" cy="283464"/>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6" name="Straight Connector 15"/>
            <p:cNvCxnSpPr/>
            <p:nvPr/>
          </p:nvCxnSpPr>
          <p:spPr>
            <a:xfrm>
              <a:off x="6261123" y="6033775"/>
              <a:ext cx="250204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3" name="Rectangle 12"/>
          <p:cNvSpPr/>
          <p:nvPr userDrawn="1"/>
        </p:nvSpPr>
        <p:spPr>
          <a:xfrm>
            <a:off x="5753100" y="6556640"/>
            <a:ext cx="1115585" cy="2866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9396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grpSp>
        <p:nvGrpSpPr>
          <p:cNvPr id="2" name="Group 1"/>
          <p:cNvGrpSpPr/>
          <p:nvPr userDrawn="1"/>
        </p:nvGrpSpPr>
        <p:grpSpPr>
          <a:xfrm>
            <a:off x="5762596" y="6573841"/>
            <a:ext cx="3381404" cy="284159"/>
            <a:chOff x="5381759" y="6038276"/>
            <a:chExt cx="3381404" cy="284159"/>
          </a:xfrm>
        </p:grpSpPr>
        <p:grpSp>
          <p:nvGrpSpPr>
            <p:cNvPr id="3" name="Group 2"/>
            <p:cNvGrpSpPr/>
            <p:nvPr/>
          </p:nvGrpSpPr>
          <p:grpSpPr>
            <a:xfrm>
              <a:off x="5381759" y="6038276"/>
              <a:ext cx="3381404" cy="284159"/>
              <a:chOff x="5205916" y="6575862"/>
              <a:chExt cx="3381404" cy="284159"/>
            </a:xfrm>
          </p:grpSpPr>
          <p:pic>
            <p:nvPicPr>
              <p:cNvPr id="5" name="Picture 4">
                <a:extLst>
                  <a:ext uri="{FF2B5EF4-FFF2-40B4-BE49-F238E27FC236}">
                    <a16:creationId xmlns:a16="http://schemas.microsoft.com/office/drawing/2014/main" id="{B553C97E-EE48-2B4A-B12F-E73A62E9841C}"/>
                  </a:ext>
                </a:extLst>
              </p:cNvPr>
              <p:cNvPicPr>
                <a:picLocks noChangeAspect="1"/>
              </p:cNvPicPr>
              <p:nvPr/>
            </p:nvPicPr>
            <p:blipFill>
              <a:blip r:embed="rId2"/>
              <a:stretch>
                <a:fillRect/>
              </a:stretch>
            </p:blipFill>
            <p:spPr>
              <a:xfrm>
                <a:off x="6842093" y="6579526"/>
                <a:ext cx="764597" cy="278653"/>
              </a:xfrm>
              <a:prstGeom prst="rect">
                <a:avLst/>
              </a:prstGeom>
            </p:spPr>
          </p:pic>
          <p:pic>
            <p:nvPicPr>
              <p:cNvPr id="6" name="Picture 5">
                <a:extLst>
                  <a:ext uri="{FF2B5EF4-FFF2-40B4-BE49-F238E27FC236}">
                    <a16:creationId xmlns:a16="http://schemas.microsoft.com/office/drawing/2014/main" id="{C821DE1D-7B9B-4C4C-99DE-7EB96A190D2E}"/>
                  </a:ext>
                </a:extLst>
              </p:cNvPr>
              <p:cNvPicPr>
                <a:picLocks noChangeAspect="1"/>
              </p:cNvPicPr>
              <p:nvPr/>
            </p:nvPicPr>
            <p:blipFill>
              <a:blip r:embed="rId3"/>
              <a:stretch>
                <a:fillRect/>
              </a:stretch>
            </p:blipFill>
            <p:spPr>
              <a:xfrm>
                <a:off x="7606690" y="6576557"/>
                <a:ext cx="980630" cy="283464"/>
              </a:xfrm>
              <a:prstGeom prst="rect">
                <a:avLst/>
              </a:prstGeom>
            </p:spPr>
          </p:pic>
          <p:pic>
            <p:nvPicPr>
              <p:cNvPr id="7" name="Picture 6">
                <a:extLst>
                  <a:ext uri="{FF2B5EF4-FFF2-40B4-BE49-F238E27FC236}">
                    <a16:creationId xmlns:a16="http://schemas.microsoft.com/office/drawing/2014/main" id="{6F81332B-0A35-7749-B525-7DA6592C238E}"/>
                  </a:ext>
                </a:extLst>
              </p:cNvPr>
              <p:cNvPicPr>
                <a:picLocks noChangeAspect="1"/>
              </p:cNvPicPr>
              <p:nvPr/>
            </p:nvPicPr>
            <p:blipFill>
              <a:blip r:embed="rId4"/>
              <a:stretch>
                <a:fillRect/>
              </a:stretch>
            </p:blipFill>
            <p:spPr>
              <a:xfrm>
                <a:off x="6312005" y="6576557"/>
                <a:ext cx="537789" cy="281443"/>
              </a:xfrm>
              <a:prstGeom prst="rect">
                <a:avLst/>
              </a:prstGeom>
            </p:spPr>
          </p:pic>
          <p:pic>
            <p:nvPicPr>
              <p:cNvPr id="8" name="Picture 2" descr="Image result for library of congress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5916" y="6575862"/>
                <a:ext cx="1102972" cy="283464"/>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4" name="Straight Connector 3"/>
            <p:cNvCxnSpPr/>
            <p:nvPr/>
          </p:nvCxnSpPr>
          <p:spPr>
            <a:xfrm>
              <a:off x="6261123" y="6043300"/>
              <a:ext cx="250204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userDrawn="1"/>
        </p:nvGrpSpPr>
        <p:grpSpPr>
          <a:xfrm>
            <a:off x="5770547" y="6569340"/>
            <a:ext cx="3373453" cy="288660"/>
            <a:chOff x="5389710" y="6033775"/>
            <a:chExt cx="3373453" cy="288660"/>
          </a:xfrm>
        </p:grpSpPr>
        <p:grpSp>
          <p:nvGrpSpPr>
            <p:cNvPr id="17" name="Group 16"/>
            <p:cNvGrpSpPr/>
            <p:nvPr/>
          </p:nvGrpSpPr>
          <p:grpSpPr>
            <a:xfrm>
              <a:off x="5389710" y="6038276"/>
              <a:ext cx="3373453" cy="284159"/>
              <a:chOff x="5213867" y="6575862"/>
              <a:chExt cx="3373453" cy="284159"/>
            </a:xfrm>
          </p:grpSpPr>
          <p:pic>
            <p:nvPicPr>
              <p:cNvPr id="19" name="Picture 18">
                <a:extLst>
                  <a:ext uri="{FF2B5EF4-FFF2-40B4-BE49-F238E27FC236}">
                    <a16:creationId xmlns:a16="http://schemas.microsoft.com/office/drawing/2014/main" id="{B553C97E-EE48-2B4A-B12F-E73A62E9841C}"/>
                  </a:ext>
                </a:extLst>
              </p:cNvPr>
              <p:cNvPicPr>
                <a:picLocks noChangeAspect="1"/>
              </p:cNvPicPr>
              <p:nvPr/>
            </p:nvPicPr>
            <p:blipFill>
              <a:blip r:embed="rId2"/>
              <a:stretch>
                <a:fillRect/>
              </a:stretch>
            </p:blipFill>
            <p:spPr>
              <a:xfrm>
                <a:off x="6842093" y="6579526"/>
                <a:ext cx="764597" cy="278653"/>
              </a:xfrm>
              <a:prstGeom prst="rect">
                <a:avLst/>
              </a:prstGeom>
            </p:spPr>
          </p:pic>
          <p:pic>
            <p:nvPicPr>
              <p:cNvPr id="20" name="Picture 19">
                <a:extLst>
                  <a:ext uri="{FF2B5EF4-FFF2-40B4-BE49-F238E27FC236}">
                    <a16:creationId xmlns:a16="http://schemas.microsoft.com/office/drawing/2014/main" id="{C821DE1D-7B9B-4C4C-99DE-7EB96A190D2E}"/>
                  </a:ext>
                </a:extLst>
              </p:cNvPr>
              <p:cNvPicPr>
                <a:picLocks noChangeAspect="1"/>
              </p:cNvPicPr>
              <p:nvPr/>
            </p:nvPicPr>
            <p:blipFill>
              <a:blip r:embed="rId3"/>
              <a:stretch>
                <a:fillRect/>
              </a:stretch>
            </p:blipFill>
            <p:spPr>
              <a:xfrm>
                <a:off x="7606690" y="6576557"/>
                <a:ext cx="980630" cy="283464"/>
              </a:xfrm>
              <a:prstGeom prst="rect">
                <a:avLst/>
              </a:prstGeom>
            </p:spPr>
          </p:pic>
          <p:pic>
            <p:nvPicPr>
              <p:cNvPr id="21" name="Picture 20">
                <a:extLst>
                  <a:ext uri="{FF2B5EF4-FFF2-40B4-BE49-F238E27FC236}">
                    <a16:creationId xmlns:a16="http://schemas.microsoft.com/office/drawing/2014/main" id="{6F81332B-0A35-7749-B525-7DA6592C238E}"/>
                  </a:ext>
                </a:extLst>
              </p:cNvPr>
              <p:cNvPicPr>
                <a:picLocks noChangeAspect="1"/>
              </p:cNvPicPr>
              <p:nvPr/>
            </p:nvPicPr>
            <p:blipFill>
              <a:blip r:embed="rId4"/>
              <a:stretch>
                <a:fillRect/>
              </a:stretch>
            </p:blipFill>
            <p:spPr>
              <a:xfrm>
                <a:off x="6312005" y="6576557"/>
                <a:ext cx="537789" cy="281443"/>
              </a:xfrm>
              <a:prstGeom prst="rect">
                <a:avLst/>
              </a:prstGeom>
            </p:spPr>
          </p:pic>
          <p:pic>
            <p:nvPicPr>
              <p:cNvPr id="22" name="Picture 2" descr="Image result for library of congress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13867" y="6575862"/>
                <a:ext cx="1102972" cy="283464"/>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8" name="Straight Connector 17"/>
            <p:cNvCxnSpPr/>
            <p:nvPr/>
          </p:nvCxnSpPr>
          <p:spPr>
            <a:xfrm>
              <a:off x="6261123" y="6033775"/>
              <a:ext cx="250204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3" name="Rectangle 22"/>
          <p:cNvSpPr/>
          <p:nvPr userDrawn="1"/>
        </p:nvSpPr>
        <p:spPr>
          <a:xfrm>
            <a:off x="5753100" y="6556640"/>
            <a:ext cx="1115585" cy="2866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3293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a:spLocks noGrp="1"/>
          </p:cNvSpPr>
          <p:nvPr>
            <p:ph type="ctrTitle" hasCustomPrompt="1"/>
          </p:nvPr>
        </p:nvSpPr>
        <p:spPr>
          <a:xfrm>
            <a:off x="0" y="4114800"/>
            <a:ext cx="9144000" cy="1470025"/>
          </a:xfrm>
          <a:prstGeom prst="rect">
            <a:avLst/>
          </a:prstGeom>
        </p:spPr>
        <p:txBody>
          <a:bodyPr/>
          <a:lstStyle>
            <a:lvl1pPr>
              <a:defRPr sz="1400" baseline="0">
                <a:solidFill>
                  <a:schemeClr val="bg1"/>
                </a:solidFill>
              </a:defRPr>
            </a:lvl1pPr>
          </a:lstStyle>
          <a:p>
            <a:r>
              <a:rPr lang="en-US" sz="1300"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School of Communication and Information</a:t>
            </a:r>
            <a:br>
              <a:rPr lang="en-US" sz="1300"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br>
            <a:r>
              <a:rPr lang="en-US" sz="1300"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4 Huntington Street New Brunswick, NJ 08901</a:t>
            </a:r>
            <a:br>
              <a:rPr lang="en-US" sz="1300"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br>
            <a:r>
              <a:rPr lang="en-US" sz="1300"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(848) 932-7500</a:t>
            </a:r>
            <a:br>
              <a:rPr lang="en-US" sz="1300"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br>
            <a:r>
              <a:rPr lang="en-US" sz="1300" b="1"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comminfo.rutgers.edu</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95917" y="2823608"/>
            <a:ext cx="2743200" cy="892262"/>
          </a:xfrm>
          <a:prstGeom prst="rect">
            <a:avLst/>
          </a:prstGeom>
        </p:spPr>
      </p:pic>
      <p:grpSp>
        <p:nvGrpSpPr>
          <p:cNvPr id="29" name="Group 28"/>
          <p:cNvGrpSpPr/>
          <p:nvPr userDrawn="1"/>
        </p:nvGrpSpPr>
        <p:grpSpPr>
          <a:xfrm>
            <a:off x="6868685" y="6574536"/>
            <a:ext cx="2275315" cy="283464"/>
            <a:chOff x="6487848" y="6038971"/>
            <a:chExt cx="2275315" cy="283464"/>
          </a:xfrm>
        </p:grpSpPr>
        <p:grpSp>
          <p:nvGrpSpPr>
            <p:cNvPr id="30" name="Group 29"/>
            <p:cNvGrpSpPr/>
            <p:nvPr/>
          </p:nvGrpSpPr>
          <p:grpSpPr>
            <a:xfrm>
              <a:off x="6487848" y="6038971"/>
              <a:ext cx="2275315" cy="283464"/>
              <a:chOff x="6312005" y="6576557"/>
              <a:chExt cx="2275315" cy="283464"/>
            </a:xfrm>
          </p:grpSpPr>
          <p:pic>
            <p:nvPicPr>
              <p:cNvPr id="32" name="Picture 31">
                <a:extLst>
                  <a:ext uri="{FF2B5EF4-FFF2-40B4-BE49-F238E27FC236}">
                    <a16:creationId xmlns:a16="http://schemas.microsoft.com/office/drawing/2014/main" id="{B553C97E-EE48-2B4A-B12F-E73A62E9841C}"/>
                  </a:ext>
                </a:extLst>
              </p:cNvPr>
              <p:cNvPicPr>
                <a:picLocks noChangeAspect="1"/>
              </p:cNvPicPr>
              <p:nvPr/>
            </p:nvPicPr>
            <p:blipFill>
              <a:blip r:embed="rId3"/>
              <a:stretch>
                <a:fillRect/>
              </a:stretch>
            </p:blipFill>
            <p:spPr>
              <a:xfrm>
                <a:off x="6842093" y="6579526"/>
                <a:ext cx="764597" cy="278653"/>
              </a:xfrm>
              <a:prstGeom prst="rect">
                <a:avLst/>
              </a:prstGeom>
            </p:spPr>
          </p:pic>
          <p:pic>
            <p:nvPicPr>
              <p:cNvPr id="33" name="Picture 32">
                <a:extLst>
                  <a:ext uri="{FF2B5EF4-FFF2-40B4-BE49-F238E27FC236}">
                    <a16:creationId xmlns:a16="http://schemas.microsoft.com/office/drawing/2014/main" id="{C821DE1D-7B9B-4C4C-99DE-7EB96A190D2E}"/>
                  </a:ext>
                </a:extLst>
              </p:cNvPr>
              <p:cNvPicPr>
                <a:picLocks noChangeAspect="1"/>
              </p:cNvPicPr>
              <p:nvPr/>
            </p:nvPicPr>
            <p:blipFill>
              <a:blip r:embed="rId4"/>
              <a:stretch>
                <a:fillRect/>
              </a:stretch>
            </p:blipFill>
            <p:spPr>
              <a:xfrm>
                <a:off x="7606690" y="6576557"/>
                <a:ext cx="980630" cy="283464"/>
              </a:xfrm>
              <a:prstGeom prst="rect">
                <a:avLst/>
              </a:prstGeom>
            </p:spPr>
          </p:pic>
          <p:pic>
            <p:nvPicPr>
              <p:cNvPr id="34" name="Picture 33">
                <a:extLst>
                  <a:ext uri="{FF2B5EF4-FFF2-40B4-BE49-F238E27FC236}">
                    <a16:creationId xmlns:a16="http://schemas.microsoft.com/office/drawing/2014/main" id="{6F81332B-0A35-7749-B525-7DA6592C238E}"/>
                  </a:ext>
                </a:extLst>
              </p:cNvPr>
              <p:cNvPicPr>
                <a:picLocks noChangeAspect="1"/>
              </p:cNvPicPr>
              <p:nvPr/>
            </p:nvPicPr>
            <p:blipFill>
              <a:blip r:embed="rId5"/>
              <a:stretch>
                <a:fillRect/>
              </a:stretch>
            </p:blipFill>
            <p:spPr>
              <a:xfrm>
                <a:off x="6312005" y="6576557"/>
                <a:ext cx="537789" cy="281443"/>
              </a:xfrm>
              <a:prstGeom prst="rect">
                <a:avLst/>
              </a:prstGeom>
            </p:spPr>
          </p:pic>
        </p:grpSp>
        <p:cxnSp>
          <p:nvCxnSpPr>
            <p:cNvPr id="31" name="Straight Connector 30"/>
            <p:cNvCxnSpPr/>
            <p:nvPr userDrawn="1"/>
          </p:nvCxnSpPr>
          <p:spPr>
            <a:xfrm>
              <a:off x="6487848" y="6038971"/>
              <a:ext cx="22753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555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REATIVE SLIDE VRS 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0" y="0"/>
            <a:ext cx="4572000" cy="6858000"/>
          </a:xfrm>
          <a:prstGeom prst="rect">
            <a:avLst/>
          </a:prstGeom>
        </p:spPr>
      </p:pic>
      <p:sp>
        <p:nvSpPr>
          <p:cNvPr id="8" name="Rectangle 7"/>
          <p:cNvSpPr/>
          <p:nvPr userDrawn="1"/>
        </p:nvSpPr>
        <p:spPr>
          <a:xfrm>
            <a:off x="1" y="838200"/>
            <a:ext cx="4571999" cy="6019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 y="0"/>
            <a:ext cx="9143999" cy="8382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0"/>
            <a:ext cx="9144000" cy="228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533398" y="5005135"/>
            <a:ext cx="1295401" cy="129540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endParaRPr>
          </a:p>
        </p:txBody>
      </p:sp>
      <p:sp>
        <p:nvSpPr>
          <p:cNvPr id="13" name="Subtitle 2"/>
          <p:cNvSpPr txBox="1">
            <a:spLocks/>
          </p:cNvSpPr>
          <p:nvPr userDrawn="1"/>
        </p:nvSpPr>
        <p:spPr>
          <a:xfrm>
            <a:off x="533398" y="5309935"/>
            <a:ext cx="1295402" cy="1090865"/>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pPr>
            <a:r>
              <a:rPr lang="en-US" sz="1800"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CHART</a:t>
            </a:r>
          </a:p>
          <a:p>
            <a:pPr marL="0" indent="0" algn="ctr">
              <a:spcBef>
                <a:spcPts val="0"/>
              </a:spcBef>
              <a:buNone/>
            </a:pPr>
            <a:r>
              <a:rPr lang="en-US" sz="1800"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TITLE</a:t>
            </a:r>
          </a:p>
        </p:txBody>
      </p:sp>
      <p:sp>
        <p:nvSpPr>
          <p:cNvPr id="16" name="Text Placeholder 15"/>
          <p:cNvSpPr>
            <a:spLocks noGrp="1"/>
          </p:cNvSpPr>
          <p:nvPr>
            <p:ph type="body" sz="quarter" idx="10" hasCustomPrompt="1"/>
          </p:nvPr>
        </p:nvSpPr>
        <p:spPr>
          <a:xfrm>
            <a:off x="381000" y="279400"/>
            <a:ext cx="4089400" cy="501650"/>
          </a:xfrm>
          <a:prstGeom prst="rect">
            <a:avLst/>
          </a:prstGeom>
        </p:spPr>
        <p:txBody>
          <a:bodyPr/>
          <a:lstStyle>
            <a:lvl1pPr marL="0" indent="0">
              <a:buFontTx/>
              <a:buNone/>
              <a:defRPr sz="2400">
                <a:solidFill>
                  <a:schemeClr val="bg1"/>
                </a:solidFill>
                <a:effectLst>
                  <a:outerShdw blurRad="38100" dist="38100" dir="2700000" algn="tl">
                    <a:srgbClr val="000000">
                      <a:alpha val="43137"/>
                    </a:srgbClr>
                  </a:outerShdw>
                </a:effectLs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SLIDE TITLE HERE</a:t>
            </a:r>
          </a:p>
        </p:txBody>
      </p:sp>
      <p:sp>
        <p:nvSpPr>
          <p:cNvPr id="18" name="Text Placeholder 17"/>
          <p:cNvSpPr>
            <a:spLocks noGrp="1"/>
          </p:cNvSpPr>
          <p:nvPr>
            <p:ph type="body" sz="quarter" idx="11" hasCustomPrompt="1"/>
          </p:nvPr>
        </p:nvSpPr>
        <p:spPr>
          <a:xfrm>
            <a:off x="619124" y="2057400"/>
            <a:ext cx="3667126" cy="3724275"/>
          </a:xfrm>
          <a:prstGeom prst="rect">
            <a:avLst/>
          </a:prstGeom>
        </p:spPr>
        <p:txBody>
          <a:bodyPr/>
          <a:lstStyle>
            <a:lvl1pPr marL="0" indent="0">
              <a:spcBef>
                <a:spcPts val="0"/>
              </a:spcBef>
              <a:buFontTx/>
              <a:buNone/>
              <a:defRPr sz="3200"/>
            </a:lvl1pPr>
          </a:lstStyle>
          <a:p>
            <a:r>
              <a:rPr lang="en-US" sz="2800"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Body text for the slide goes here.</a:t>
            </a:r>
          </a:p>
          <a:p>
            <a:endParaRPr lang="en-US" sz="2800"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endParaRPr>
          </a:p>
          <a:p>
            <a:r>
              <a:rPr lang="en-US" sz="2800"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Body text for the slide goes here.</a:t>
            </a:r>
          </a:p>
        </p:txBody>
      </p:sp>
      <p:grpSp>
        <p:nvGrpSpPr>
          <p:cNvPr id="22" name="Group 21"/>
          <p:cNvGrpSpPr/>
          <p:nvPr userDrawn="1"/>
        </p:nvGrpSpPr>
        <p:grpSpPr>
          <a:xfrm>
            <a:off x="5770547" y="6569340"/>
            <a:ext cx="3373453" cy="288660"/>
            <a:chOff x="5389710" y="6033775"/>
            <a:chExt cx="3373453" cy="288660"/>
          </a:xfrm>
        </p:grpSpPr>
        <p:grpSp>
          <p:nvGrpSpPr>
            <p:cNvPr id="23" name="Group 22"/>
            <p:cNvGrpSpPr/>
            <p:nvPr/>
          </p:nvGrpSpPr>
          <p:grpSpPr>
            <a:xfrm>
              <a:off x="5389710" y="6038276"/>
              <a:ext cx="3373453" cy="284159"/>
              <a:chOff x="5213867" y="6575862"/>
              <a:chExt cx="3373453" cy="284159"/>
            </a:xfrm>
          </p:grpSpPr>
          <p:pic>
            <p:nvPicPr>
              <p:cNvPr id="25" name="Picture 24">
                <a:extLst>
                  <a:ext uri="{FF2B5EF4-FFF2-40B4-BE49-F238E27FC236}">
                    <a16:creationId xmlns:a16="http://schemas.microsoft.com/office/drawing/2014/main" id="{B553C97E-EE48-2B4A-B12F-E73A62E9841C}"/>
                  </a:ext>
                </a:extLst>
              </p:cNvPr>
              <p:cNvPicPr>
                <a:picLocks noChangeAspect="1"/>
              </p:cNvPicPr>
              <p:nvPr/>
            </p:nvPicPr>
            <p:blipFill>
              <a:blip r:embed="rId3"/>
              <a:stretch>
                <a:fillRect/>
              </a:stretch>
            </p:blipFill>
            <p:spPr>
              <a:xfrm>
                <a:off x="6842093" y="6579526"/>
                <a:ext cx="764597" cy="278653"/>
              </a:xfrm>
              <a:prstGeom prst="rect">
                <a:avLst/>
              </a:prstGeom>
            </p:spPr>
          </p:pic>
          <p:pic>
            <p:nvPicPr>
              <p:cNvPr id="26" name="Picture 25">
                <a:extLst>
                  <a:ext uri="{FF2B5EF4-FFF2-40B4-BE49-F238E27FC236}">
                    <a16:creationId xmlns:a16="http://schemas.microsoft.com/office/drawing/2014/main" id="{C821DE1D-7B9B-4C4C-99DE-7EB96A190D2E}"/>
                  </a:ext>
                </a:extLst>
              </p:cNvPr>
              <p:cNvPicPr>
                <a:picLocks noChangeAspect="1"/>
              </p:cNvPicPr>
              <p:nvPr/>
            </p:nvPicPr>
            <p:blipFill>
              <a:blip r:embed="rId4"/>
              <a:stretch>
                <a:fillRect/>
              </a:stretch>
            </p:blipFill>
            <p:spPr>
              <a:xfrm>
                <a:off x="7606690" y="6576557"/>
                <a:ext cx="980630" cy="283464"/>
              </a:xfrm>
              <a:prstGeom prst="rect">
                <a:avLst/>
              </a:prstGeom>
            </p:spPr>
          </p:pic>
          <p:pic>
            <p:nvPicPr>
              <p:cNvPr id="27" name="Picture 26">
                <a:extLst>
                  <a:ext uri="{FF2B5EF4-FFF2-40B4-BE49-F238E27FC236}">
                    <a16:creationId xmlns:a16="http://schemas.microsoft.com/office/drawing/2014/main" id="{6F81332B-0A35-7749-B525-7DA6592C238E}"/>
                  </a:ext>
                </a:extLst>
              </p:cNvPr>
              <p:cNvPicPr>
                <a:picLocks noChangeAspect="1"/>
              </p:cNvPicPr>
              <p:nvPr/>
            </p:nvPicPr>
            <p:blipFill>
              <a:blip r:embed="rId5"/>
              <a:stretch>
                <a:fillRect/>
              </a:stretch>
            </p:blipFill>
            <p:spPr>
              <a:xfrm>
                <a:off x="6312005" y="6576557"/>
                <a:ext cx="537789" cy="281443"/>
              </a:xfrm>
              <a:prstGeom prst="rect">
                <a:avLst/>
              </a:prstGeom>
            </p:spPr>
          </p:pic>
          <p:pic>
            <p:nvPicPr>
              <p:cNvPr id="28" name="Picture 2" descr="Image result for library of congress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13867" y="6575862"/>
                <a:ext cx="1102972" cy="283464"/>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24" name="Straight Connector 23"/>
            <p:cNvCxnSpPr/>
            <p:nvPr/>
          </p:nvCxnSpPr>
          <p:spPr>
            <a:xfrm>
              <a:off x="6261123" y="6033775"/>
              <a:ext cx="250204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20168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tif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tiff"/><Relationship Id="rId5" Type="http://schemas.openxmlformats.org/officeDocument/2006/relationships/slideLayout" Target="../slideLayouts/slideLayout5.xml"/><Relationship Id="rId10" Type="http://schemas.openxmlformats.org/officeDocument/2006/relationships/image" Target="../media/image1.tif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1.xml"/><Relationship Id="rId7" Type="http://schemas.openxmlformats.org/officeDocument/2006/relationships/image" Target="../media/image3.tiff"/><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2.tiff"/><Relationship Id="rId5" Type="http://schemas.openxmlformats.org/officeDocument/2006/relationships/image" Target="../media/image1.tiff"/><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3" name="Group 22"/>
          <p:cNvGrpSpPr/>
          <p:nvPr userDrawn="1"/>
        </p:nvGrpSpPr>
        <p:grpSpPr>
          <a:xfrm>
            <a:off x="5770547" y="6569340"/>
            <a:ext cx="3373453" cy="288660"/>
            <a:chOff x="5389710" y="6033775"/>
            <a:chExt cx="3373453" cy="288660"/>
          </a:xfrm>
        </p:grpSpPr>
        <p:grpSp>
          <p:nvGrpSpPr>
            <p:cNvPr id="24" name="Group 23"/>
            <p:cNvGrpSpPr/>
            <p:nvPr/>
          </p:nvGrpSpPr>
          <p:grpSpPr>
            <a:xfrm>
              <a:off x="5389710" y="6038276"/>
              <a:ext cx="3373453" cy="284159"/>
              <a:chOff x="5213867" y="6575862"/>
              <a:chExt cx="3373453" cy="284159"/>
            </a:xfrm>
          </p:grpSpPr>
          <p:pic>
            <p:nvPicPr>
              <p:cNvPr id="26" name="Picture 25">
                <a:extLst>
                  <a:ext uri="{FF2B5EF4-FFF2-40B4-BE49-F238E27FC236}">
                    <a16:creationId xmlns:a16="http://schemas.microsoft.com/office/drawing/2014/main" id="{B553C97E-EE48-2B4A-B12F-E73A62E9841C}"/>
                  </a:ext>
                </a:extLst>
              </p:cNvPr>
              <p:cNvPicPr>
                <a:picLocks noChangeAspect="1"/>
              </p:cNvPicPr>
              <p:nvPr/>
            </p:nvPicPr>
            <p:blipFill>
              <a:blip r:embed="rId10"/>
              <a:stretch>
                <a:fillRect/>
              </a:stretch>
            </p:blipFill>
            <p:spPr>
              <a:xfrm>
                <a:off x="6842093" y="6579526"/>
                <a:ext cx="764597" cy="278653"/>
              </a:xfrm>
              <a:prstGeom prst="rect">
                <a:avLst/>
              </a:prstGeom>
            </p:spPr>
          </p:pic>
          <p:pic>
            <p:nvPicPr>
              <p:cNvPr id="27" name="Picture 26">
                <a:extLst>
                  <a:ext uri="{FF2B5EF4-FFF2-40B4-BE49-F238E27FC236}">
                    <a16:creationId xmlns:a16="http://schemas.microsoft.com/office/drawing/2014/main" id="{C821DE1D-7B9B-4C4C-99DE-7EB96A190D2E}"/>
                  </a:ext>
                </a:extLst>
              </p:cNvPr>
              <p:cNvPicPr>
                <a:picLocks noChangeAspect="1"/>
              </p:cNvPicPr>
              <p:nvPr/>
            </p:nvPicPr>
            <p:blipFill>
              <a:blip r:embed="rId11"/>
              <a:stretch>
                <a:fillRect/>
              </a:stretch>
            </p:blipFill>
            <p:spPr>
              <a:xfrm>
                <a:off x="7606690" y="6576557"/>
                <a:ext cx="980630" cy="283464"/>
              </a:xfrm>
              <a:prstGeom prst="rect">
                <a:avLst/>
              </a:prstGeom>
            </p:spPr>
          </p:pic>
          <p:pic>
            <p:nvPicPr>
              <p:cNvPr id="28" name="Picture 27">
                <a:extLst>
                  <a:ext uri="{FF2B5EF4-FFF2-40B4-BE49-F238E27FC236}">
                    <a16:creationId xmlns:a16="http://schemas.microsoft.com/office/drawing/2014/main" id="{6F81332B-0A35-7749-B525-7DA6592C238E}"/>
                  </a:ext>
                </a:extLst>
              </p:cNvPr>
              <p:cNvPicPr>
                <a:picLocks noChangeAspect="1"/>
              </p:cNvPicPr>
              <p:nvPr/>
            </p:nvPicPr>
            <p:blipFill>
              <a:blip r:embed="rId12"/>
              <a:stretch>
                <a:fillRect/>
              </a:stretch>
            </p:blipFill>
            <p:spPr>
              <a:xfrm>
                <a:off x="6312005" y="6576557"/>
                <a:ext cx="537789" cy="281443"/>
              </a:xfrm>
              <a:prstGeom prst="rect">
                <a:avLst/>
              </a:prstGeom>
            </p:spPr>
          </p:pic>
          <p:pic>
            <p:nvPicPr>
              <p:cNvPr id="29" name="Picture 2" descr="Image result for library of congress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213867" y="6575862"/>
                <a:ext cx="1102972" cy="283464"/>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25" name="Straight Connector 24"/>
            <p:cNvCxnSpPr/>
            <p:nvPr/>
          </p:nvCxnSpPr>
          <p:spPr>
            <a:xfrm>
              <a:off x="6261123" y="6033775"/>
              <a:ext cx="250204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0104798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6"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9" name="Group 8"/>
          <p:cNvGrpSpPr/>
          <p:nvPr userDrawn="1"/>
        </p:nvGrpSpPr>
        <p:grpSpPr>
          <a:xfrm>
            <a:off x="5770547" y="6569340"/>
            <a:ext cx="3373453" cy="288660"/>
            <a:chOff x="5389710" y="6033775"/>
            <a:chExt cx="3373453" cy="288660"/>
          </a:xfrm>
        </p:grpSpPr>
        <p:grpSp>
          <p:nvGrpSpPr>
            <p:cNvPr id="10" name="Group 9"/>
            <p:cNvGrpSpPr/>
            <p:nvPr/>
          </p:nvGrpSpPr>
          <p:grpSpPr>
            <a:xfrm>
              <a:off x="5389710" y="6038276"/>
              <a:ext cx="3373453" cy="284159"/>
              <a:chOff x="5213867" y="6575862"/>
              <a:chExt cx="3373453" cy="284159"/>
            </a:xfrm>
          </p:grpSpPr>
          <p:pic>
            <p:nvPicPr>
              <p:cNvPr id="12" name="Picture 11">
                <a:extLst>
                  <a:ext uri="{FF2B5EF4-FFF2-40B4-BE49-F238E27FC236}">
                    <a16:creationId xmlns:a16="http://schemas.microsoft.com/office/drawing/2014/main" id="{B553C97E-EE48-2B4A-B12F-E73A62E9841C}"/>
                  </a:ext>
                </a:extLst>
              </p:cNvPr>
              <p:cNvPicPr>
                <a:picLocks noChangeAspect="1"/>
              </p:cNvPicPr>
              <p:nvPr/>
            </p:nvPicPr>
            <p:blipFill>
              <a:blip r:embed="rId5"/>
              <a:stretch>
                <a:fillRect/>
              </a:stretch>
            </p:blipFill>
            <p:spPr>
              <a:xfrm>
                <a:off x="6842093" y="6579526"/>
                <a:ext cx="764597" cy="278653"/>
              </a:xfrm>
              <a:prstGeom prst="rect">
                <a:avLst/>
              </a:prstGeom>
            </p:spPr>
          </p:pic>
          <p:pic>
            <p:nvPicPr>
              <p:cNvPr id="13" name="Picture 12">
                <a:extLst>
                  <a:ext uri="{FF2B5EF4-FFF2-40B4-BE49-F238E27FC236}">
                    <a16:creationId xmlns:a16="http://schemas.microsoft.com/office/drawing/2014/main" id="{C821DE1D-7B9B-4C4C-99DE-7EB96A190D2E}"/>
                  </a:ext>
                </a:extLst>
              </p:cNvPr>
              <p:cNvPicPr>
                <a:picLocks noChangeAspect="1"/>
              </p:cNvPicPr>
              <p:nvPr/>
            </p:nvPicPr>
            <p:blipFill>
              <a:blip r:embed="rId6"/>
              <a:stretch>
                <a:fillRect/>
              </a:stretch>
            </p:blipFill>
            <p:spPr>
              <a:xfrm>
                <a:off x="7606690" y="6576557"/>
                <a:ext cx="980630" cy="283464"/>
              </a:xfrm>
              <a:prstGeom prst="rect">
                <a:avLst/>
              </a:prstGeom>
            </p:spPr>
          </p:pic>
          <p:pic>
            <p:nvPicPr>
              <p:cNvPr id="14" name="Picture 13">
                <a:extLst>
                  <a:ext uri="{FF2B5EF4-FFF2-40B4-BE49-F238E27FC236}">
                    <a16:creationId xmlns:a16="http://schemas.microsoft.com/office/drawing/2014/main" id="{6F81332B-0A35-7749-B525-7DA6592C238E}"/>
                  </a:ext>
                </a:extLst>
              </p:cNvPr>
              <p:cNvPicPr>
                <a:picLocks noChangeAspect="1"/>
              </p:cNvPicPr>
              <p:nvPr/>
            </p:nvPicPr>
            <p:blipFill>
              <a:blip r:embed="rId7"/>
              <a:stretch>
                <a:fillRect/>
              </a:stretch>
            </p:blipFill>
            <p:spPr>
              <a:xfrm>
                <a:off x="6312005" y="6576557"/>
                <a:ext cx="537789" cy="281443"/>
              </a:xfrm>
              <a:prstGeom prst="rect">
                <a:avLst/>
              </a:prstGeom>
            </p:spPr>
          </p:pic>
          <p:pic>
            <p:nvPicPr>
              <p:cNvPr id="15" name="Picture 2" descr="Image result for library of congress 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13867" y="6575862"/>
                <a:ext cx="1102972" cy="283464"/>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1" name="Straight Connector 10"/>
            <p:cNvCxnSpPr/>
            <p:nvPr/>
          </p:nvCxnSpPr>
          <p:spPr>
            <a:xfrm>
              <a:off x="6261123" y="6033775"/>
              <a:ext cx="250204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6" name="Rectangle 15"/>
          <p:cNvSpPr/>
          <p:nvPr userDrawn="1"/>
        </p:nvSpPr>
        <p:spPr>
          <a:xfrm>
            <a:off x="5753100" y="6556640"/>
            <a:ext cx="1115585" cy="2866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97923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tiff"/><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tiff"/><Relationship Id="rId4" Type="http://schemas.openxmlformats.org/officeDocument/2006/relationships/image" Target="../media/image2.tif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hyperlink" Target="https://nces.ed.gov/programs/slds/pdf/best_practices.pdf" TargetMode="Externa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233"/>
            <a:ext cx="9144000" cy="1752600"/>
          </a:xfrm>
        </p:spPr>
        <p:txBody>
          <a:bodyPr/>
          <a:lstStyle/>
          <a:p>
            <a:r>
              <a:rPr lang="en-US" sz="2400" b="1" dirty="0"/>
              <a:t>ALA 2019, Washington, DC</a:t>
            </a:r>
            <a:br>
              <a:rPr lang="en-US" sz="2400" b="1" dirty="0"/>
            </a:br>
            <a:r>
              <a:rPr lang="en-US" sz="2400" b="1" dirty="0"/>
              <a:t>June 23, 2019</a:t>
            </a:r>
            <a:br>
              <a:rPr lang="en-US" sz="2400" b="1" dirty="0"/>
            </a:br>
            <a:br>
              <a:rPr lang="en-US" sz="2400" b="1" dirty="0"/>
            </a:br>
            <a:r>
              <a:rPr lang="en-US" b="1" dirty="0">
                <a:effectLst/>
              </a:rPr>
              <a:t>Update on ACRL's Value of Academic Libraries Initiative: </a:t>
            </a:r>
            <a:br>
              <a:rPr lang="en-US" b="1" dirty="0">
                <a:effectLst/>
              </a:rPr>
            </a:br>
            <a:r>
              <a:rPr lang="en-US" b="1" dirty="0">
                <a:effectLst/>
              </a:rPr>
              <a:t>Communicating Assessment Results to Stakeholders</a:t>
            </a:r>
            <a:br>
              <a:rPr lang="en-US" sz="2400" b="1" dirty="0"/>
            </a:br>
            <a:br>
              <a:rPr lang="en-US" sz="2800" b="1" dirty="0"/>
            </a:br>
            <a:r>
              <a:rPr lang="en-US" sz="2400" b="1" dirty="0"/>
              <a:t>Stephanie Mikitish, Ph.D., Library of Congress</a:t>
            </a:r>
            <a:br>
              <a:rPr lang="en-US" sz="2400" b="1" dirty="0"/>
            </a:br>
            <a:r>
              <a:rPr lang="en-US" sz="2400" b="1" dirty="0"/>
              <a:t>Lynn </a:t>
            </a:r>
            <a:r>
              <a:rPr lang="en-US" sz="2400" b="1" dirty="0" err="1"/>
              <a:t>Silipigni</a:t>
            </a:r>
            <a:r>
              <a:rPr lang="en-US" sz="2400" b="1" dirty="0"/>
              <a:t> </a:t>
            </a:r>
            <a:r>
              <a:rPr lang="en-US" sz="2400" b="1" dirty="0" err="1"/>
              <a:t>Connaway</a:t>
            </a:r>
            <a:r>
              <a:rPr lang="en-US" sz="2400" b="1" dirty="0"/>
              <a:t>, Ph.D., OCLC</a:t>
            </a:r>
            <a:br>
              <a:rPr lang="en-US" sz="2400" b="1" dirty="0"/>
            </a:br>
            <a:r>
              <a:rPr lang="en-US" sz="2400" b="1" dirty="0"/>
              <a:t>Marie L. Radford, Ph.D.  Rutgers University </a:t>
            </a:r>
            <a:br>
              <a:rPr lang="en-US" sz="2400" b="1" dirty="0"/>
            </a:br>
            <a:r>
              <a:rPr lang="en-US" sz="2400" b="1" dirty="0"/>
              <a:t>Vanessa </a:t>
            </a:r>
            <a:r>
              <a:rPr lang="en-US" sz="2400" b="1" dirty="0" err="1"/>
              <a:t>Kitzie</a:t>
            </a:r>
            <a:r>
              <a:rPr lang="en-US" sz="2400" b="1" dirty="0"/>
              <a:t>, Ph.D., University of South Carolina</a:t>
            </a:r>
            <a:br>
              <a:rPr lang="en-US" sz="2400" b="1" dirty="0"/>
            </a:br>
            <a:r>
              <a:rPr lang="en-US" sz="2400" b="1" dirty="0"/>
              <a:t>Diana </a:t>
            </a:r>
            <a:r>
              <a:rPr lang="en-US" sz="2400" b="1" dirty="0" err="1"/>
              <a:t>Floegel</a:t>
            </a:r>
            <a:r>
              <a:rPr lang="en-US" sz="2400" b="1" dirty="0"/>
              <a:t>, MLIS, Doctoral Student, Rutgers University</a:t>
            </a:r>
            <a:br>
              <a:rPr lang="en-US" sz="2400" b="1" dirty="0"/>
            </a:br>
            <a:r>
              <a:rPr lang="en-US" sz="2400" b="1" dirty="0"/>
              <a:t>Laura Costello, MLIS, Doctoral Student, Rutgers University</a:t>
            </a:r>
          </a:p>
        </p:txBody>
      </p:sp>
      <p:grpSp>
        <p:nvGrpSpPr>
          <p:cNvPr id="10" name="Group 9"/>
          <p:cNvGrpSpPr/>
          <p:nvPr/>
        </p:nvGrpSpPr>
        <p:grpSpPr>
          <a:xfrm>
            <a:off x="6868685" y="6574536"/>
            <a:ext cx="2275315" cy="283464"/>
            <a:chOff x="6487848" y="6038971"/>
            <a:chExt cx="2275315" cy="283464"/>
          </a:xfrm>
        </p:grpSpPr>
        <p:grpSp>
          <p:nvGrpSpPr>
            <p:cNvPr id="8" name="Group 7"/>
            <p:cNvGrpSpPr/>
            <p:nvPr/>
          </p:nvGrpSpPr>
          <p:grpSpPr>
            <a:xfrm>
              <a:off x="6487848" y="6038971"/>
              <a:ext cx="2275315" cy="283464"/>
              <a:chOff x="6312005" y="6576557"/>
              <a:chExt cx="2275315" cy="283464"/>
            </a:xfrm>
          </p:grpSpPr>
          <p:pic>
            <p:nvPicPr>
              <p:cNvPr id="4" name="Picture 3">
                <a:extLst>
                  <a:ext uri="{FF2B5EF4-FFF2-40B4-BE49-F238E27FC236}">
                    <a16:creationId xmlns:a16="http://schemas.microsoft.com/office/drawing/2014/main" id="{B553C97E-EE48-2B4A-B12F-E73A62E9841C}"/>
                  </a:ext>
                </a:extLst>
              </p:cNvPr>
              <p:cNvPicPr>
                <a:picLocks noChangeAspect="1"/>
              </p:cNvPicPr>
              <p:nvPr/>
            </p:nvPicPr>
            <p:blipFill>
              <a:blip r:embed="rId3"/>
              <a:stretch>
                <a:fillRect/>
              </a:stretch>
            </p:blipFill>
            <p:spPr>
              <a:xfrm>
                <a:off x="6842093" y="6579526"/>
                <a:ext cx="764597" cy="278653"/>
              </a:xfrm>
              <a:prstGeom prst="rect">
                <a:avLst/>
              </a:prstGeom>
            </p:spPr>
          </p:pic>
          <p:pic>
            <p:nvPicPr>
              <p:cNvPr id="5" name="Picture 4">
                <a:extLst>
                  <a:ext uri="{FF2B5EF4-FFF2-40B4-BE49-F238E27FC236}">
                    <a16:creationId xmlns:a16="http://schemas.microsoft.com/office/drawing/2014/main" id="{C821DE1D-7B9B-4C4C-99DE-7EB96A190D2E}"/>
                  </a:ext>
                </a:extLst>
              </p:cNvPr>
              <p:cNvPicPr>
                <a:picLocks noChangeAspect="1"/>
              </p:cNvPicPr>
              <p:nvPr/>
            </p:nvPicPr>
            <p:blipFill>
              <a:blip r:embed="rId4"/>
              <a:stretch>
                <a:fillRect/>
              </a:stretch>
            </p:blipFill>
            <p:spPr>
              <a:xfrm>
                <a:off x="7606690" y="6576557"/>
                <a:ext cx="980630" cy="283464"/>
              </a:xfrm>
              <a:prstGeom prst="rect">
                <a:avLst/>
              </a:prstGeom>
            </p:spPr>
          </p:pic>
          <p:pic>
            <p:nvPicPr>
              <p:cNvPr id="6" name="Picture 5">
                <a:extLst>
                  <a:ext uri="{FF2B5EF4-FFF2-40B4-BE49-F238E27FC236}">
                    <a16:creationId xmlns:a16="http://schemas.microsoft.com/office/drawing/2014/main" id="{6F81332B-0A35-7749-B525-7DA6592C238E}"/>
                  </a:ext>
                </a:extLst>
              </p:cNvPr>
              <p:cNvPicPr>
                <a:picLocks noChangeAspect="1"/>
              </p:cNvPicPr>
              <p:nvPr/>
            </p:nvPicPr>
            <p:blipFill>
              <a:blip r:embed="rId5"/>
              <a:stretch>
                <a:fillRect/>
              </a:stretch>
            </p:blipFill>
            <p:spPr>
              <a:xfrm>
                <a:off x="6312005" y="6576557"/>
                <a:ext cx="537789" cy="281443"/>
              </a:xfrm>
              <a:prstGeom prst="rect">
                <a:avLst/>
              </a:prstGeom>
            </p:spPr>
          </p:pic>
        </p:grpSp>
        <p:cxnSp>
          <p:nvCxnSpPr>
            <p:cNvPr id="7" name="Straight Connector 6"/>
            <p:cNvCxnSpPr/>
            <p:nvPr/>
          </p:nvCxnSpPr>
          <p:spPr>
            <a:xfrm>
              <a:off x="6487848" y="6043300"/>
              <a:ext cx="22753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84799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C3E1C3D-633C-4756-B09B-9AD080714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501" y="640080"/>
            <a:ext cx="8186439" cy="5263134"/>
          </a:xfrm>
          <a:prstGeom prst="rect">
            <a:avLst/>
          </a:prstGeom>
          <a:noFill/>
          <a:ln w="317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1295DAF8-54BC-4834-A4B1-7DD2F7AFE5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140" y="802767"/>
            <a:ext cx="7938874" cy="493776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F7E003E-9815-1044-91D7-D288E3AE2751}"/>
              </a:ext>
            </a:extLst>
          </p:cNvPr>
          <p:cNvSpPr txBox="1"/>
          <p:nvPr/>
        </p:nvSpPr>
        <p:spPr>
          <a:xfrm>
            <a:off x="840468" y="1122807"/>
            <a:ext cx="7465832" cy="4297680"/>
          </a:xfrm>
          <a:prstGeom prst="rect">
            <a:avLst/>
          </a:prstGeom>
          <a:noFill/>
          <a:ln>
            <a:noFill/>
          </a:ln>
        </p:spPr>
        <p:txBody>
          <a:bodyPr vert="horz" lIns="91440" tIns="45720" rIns="91440" bIns="45720" rtlCol="0" anchor="ctr">
            <a:normAutofit/>
          </a:bodyPr>
          <a:lstStyle/>
          <a:p>
            <a:pPr algn="ctr">
              <a:lnSpc>
                <a:spcPct val="90000"/>
              </a:lnSpc>
              <a:spcBef>
                <a:spcPct val="0"/>
              </a:spcBef>
              <a:spcAft>
                <a:spcPts val="600"/>
              </a:spcAft>
            </a:pPr>
            <a:r>
              <a:rPr lang="en-US" sz="5200" b="1">
                <a:solidFill>
                  <a:srgbClr val="FFFFFF"/>
                </a:solidFill>
                <a:latin typeface="+mj-lt"/>
                <a:ea typeface="+mj-ea"/>
                <a:cs typeface="+mj-cs"/>
              </a:rPr>
              <a:t>Library data</a:t>
            </a:r>
          </a:p>
        </p:txBody>
      </p:sp>
      <p:sp>
        <p:nvSpPr>
          <p:cNvPr id="4" name="AutoShape 2" descr="rg">
            <a:extLst>
              <a:ext uri="{FF2B5EF4-FFF2-40B4-BE49-F238E27FC236}">
                <a16:creationId xmlns:a16="http://schemas.microsoft.com/office/drawing/2014/main" id="{F4DDFE30-F836-44B5-B4AE-B81860EB7F69}"/>
              </a:ext>
            </a:extLst>
          </p:cNvPr>
          <p:cNvSpPr>
            <a:spLocks noChangeAspect="1" noChangeArrowheads="1"/>
          </p:cNvSpPr>
          <p:nvPr/>
        </p:nvSpPr>
        <p:spPr bwMode="auto">
          <a:xfrm>
            <a:off x="4419600" y="3276600"/>
            <a:ext cx="631610" cy="63161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6" descr="rg">
            <a:extLst>
              <a:ext uri="{FF2B5EF4-FFF2-40B4-BE49-F238E27FC236}">
                <a16:creationId xmlns:a16="http://schemas.microsoft.com/office/drawing/2014/main" id="{256B0086-36BF-49AC-9049-9D0C707EEC3A}"/>
              </a:ext>
            </a:extLst>
          </p:cNvPr>
          <p:cNvSpPr>
            <a:spLocks noChangeAspect="1" noChangeArrowheads="1"/>
          </p:cNvSpPr>
          <p:nvPr/>
        </p:nvSpPr>
        <p:spPr bwMode="auto">
          <a:xfrm>
            <a:off x="4571999" y="3023795"/>
            <a:ext cx="710005" cy="71000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AutoShape 8" descr="Academia logo redesign 2015">
            <a:extLst>
              <a:ext uri="{FF2B5EF4-FFF2-40B4-BE49-F238E27FC236}">
                <a16:creationId xmlns:a16="http://schemas.microsoft.com/office/drawing/2014/main" id="{42E81936-505E-4171-AE05-B38918157D77}"/>
              </a:ext>
            </a:extLst>
          </p:cNvPr>
          <p:cNvSpPr>
            <a:spLocks noChangeAspect="1" noChangeArrowheads="1"/>
          </p:cNvSpPr>
          <p:nvPr/>
        </p:nvSpPr>
        <p:spPr bwMode="auto">
          <a:xfrm>
            <a:off x="4572000" y="3571912"/>
            <a:ext cx="605652" cy="16188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14" descr="Image result for Research gate">
            <a:extLst>
              <a:ext uri="{FF2B5EF4-FFF2-40B4-BE49-F238E27FC236}">
                <a16:creationId xmlns:a16="http://schemas.microsoft.com/office/drawing/2014/main" id="{6E8A53A9-26E5-4959-B320-D7ED2A080250}"/>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08159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2653" y="606564"/>
            <a:ext cx="7838694" cy="1325563"/>
          </a:xfrm>
        </p:spPr>
        <p:txBody>
          <a:bodyPr vert="horz" lIns="91440" tIns="45720" rIns="91440" bIns="45720" rtlCol="0" anchor="ctr">
            <a:normAutofit/>
          </a:bodyPr>
          <a:lstStyle/>
          <a:p>
            <a:pPr algn="l">
              <a:lnSpc>
                <a:spcPct val="90000"/>
              </a:lnSpc>
            </a:pPr>
            <a:r>
              <a:rPr lang="en-US" sz="4400" b="1" dirty="0">
                <a:effectLst/>
              </a:rPr>
              <a:t>Library data</a:t>
            </a:r>
          </a:p>
        </p:txBody>
      </p:sp>
      <p:sp>
        <p:nvSpPr>
          <p:cNvPr id="19" name="Rectangle 16">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0655" y="2043803"/>
            <a:ext cx="7642689"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0" name="Text Placeholder 2">
            <a:extLst>
              <a:ext uri="{FF2B5EF4-FFF2-40B4-BE49-F238E27FC236}">
                <a16:creationId xmlns:a16="http://schemas.microsoft.com/office/drawing/2014/main" id="{39B6FFF7-3D76-4837-8FBC-75082113A066}"/>
              </a:ext>
            </a:extLst>
          </p:cNvPr>
          <p:cNvGraphicFramePr/>
          <p:nvPr>
            <p:extLst>
              <p:ext uri="{D42A27DB-BD31-4B8C-83A1-F6EECF244321}">
                <p14:modId xmlns:p14="http://schemas.microsoft.com/office/powerpoint/2010/main" val="1847758767"/>
              </p:ext>
            </p:extLst>
          </p:nvPr>
        </p:nvGraphicFramePr>
        <p:xfrm>
          <a:off x="750655" y="2144722"/>
          <a:ext cx="7642689" cy="41760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55019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C3E1C3D-633C-4756-B09B-9AD080714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501" y="640080"/>
            <a:ext cx="8186439" cy="5263134"/>
          </a:xfrm>
          <a:prstGeom prst="rect">
            <a:avLst/>
          </a:prstGeom>
          <a:noFill/>
          <a:ln w="317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1295DAF8-54BC-4834-A4B1-7DD2F7AFE5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140" y="802767"/>
            <a:ext cx="7938874" cy="493776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F7E003E-9815-1044-91D7-D288E3AE2751}"/>
              </a:ext>
            </a:extLst>
          </p:cNvPr>
          <p:cNvSpPr txBox="1"/>
          <p:nvPr/>
        </p:nvSpPr>
        <p:spPr>
          <a:xfrm>
            <a:off x="840468" y="1122807"/>
            <a:ext cx="7465832" cy="4297680"/>
          </a:xfrm>
          <a:prstGeom prst="rect">
            <a:avLst/>
          </a:prstGeom>
          <a:noFill/>
          <a:ln>
            <a:noFill/>
          </a:ln>
        </p:spPr>
        <p:txBody>
          <a:bodyPr vert="horz" lIns="91440" tIns="45720" rIns="91440" bIns="45720" rtlCol="0" anchor="ctr">
            <a:normAutofit/>
          </a:bodyPr>
          <a:lstStyle/>
          <a:p>
            <a:pPr algn="ctr">
              <a:lnSpc>
                <a:spcPct val="90000"/>
              </a:lnSpc>
              <a:spcBef>
                <a:spcPct val="0"/>
              </a:spcBef>
              <a:spcAft>
                <a:spcPts val="600"/>
              </a:spcAft>
            </a:pPr>
            <a:r>
              <a:rPr lang="en-US" sz="5200" b="1">
                <a:solidFill>
                  <a:srgbClr val="FFFFFF"/>
                </a:solidFill>
                <a:latin typeface="+mj-lt"/>
                <a:ea typeface="+mj-ea"/>
                <a:cs typeface="+mj-cs"/>
              </a:rPr>
              <a:t>Communication</a:t>
            </a:r>
          </a:p>
        </p:txBody>
      </p:sp>
      <p:sp>
        <p:nvSpPr>
          <p:cNvPr id="4" name="AutoShape 2" descr="rg">
            <a:extLst>
              <a:ext uri="{FF2B5EF4-FFF2-40B4-BE49-F238E27FC236}">
                <a16:creationId xmlns:a16="http://schemas.microsoft.com/office/drawing/2014/main" id="{F4DDFE30-F836-44B5-B4AE-B81860EB7F69}"/>
              </a:ext>
            </a:extLst>
          </p:cNvPr>
          <p:cNvSpPr>
            <a:spLocks noChangeAspect="1" noChangeArrowheads="1"/>
          </p:cNvSpPr>
          <p:nvPr/>
        </p:nvSpPr>
        <p:spPr bwMode="auto">
          <a:xfrm>
            <a:off x="4419600" y="3276600"/>
            <a:ext cx="631610" cy="63161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6" descr="rg">
            <a:extLst>
              <a:ext uri="{FF2B5EF4-FFF2-40B4-BE49-F238E27FC236}">
                <a16:creationId xmlns:a16="http://schemas.microsoft.com/office/drawing/2014/main" id="{256B0086-36BF-49AC-9049-9D0C707EEC3A}"/>
              </a:ext>
            </a:extLst>
          </p:cNvPr>
          <p:cNvSpPr>
            <a:spLocks noChangeAspect="1" noChangeArrowheads="1"/>
          </p:cNvSpPr>
          <p:nvPr/>
        </p:nvSpPr>
        <p:spPr bwMode="auto">
          <a:xfrm>
            <a:off x="4571999" y="3023795"/>
            <a:ext cx="710005" cy="71000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AutoShape 8" descr="Academia logo redesign 2015">
            <a:extLst>
              <a:ext uri="{FF2B5EF4-FFF2-40B4-BE49-F238E27FC236}">
                <a16:creationId xmlns:a16="http://schemas.microsoft.com/office/drawing/2014/main" id="{42E81936-505E-4171-AE05-B38918157D77}"/>
              </a:ext>
            </a:extLst>
          </p:cNvPr>
          <p:cNvSpPr>
            <a:spLocks noChangeAspect="1" noChangeArrowheads="1"/>
          </p:cNvSpPr>
          <p:nvPr/>
        </p:nvSpPr>
        <p:spPr bwMode="auto">
          <a:xfrm>
            <a:off x="4572000" y="3571912"/>
            <a:ext cx="605652" cy="16188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14" descr="Image result for Research gate">
            <a:extLst>
              <a:ext uri="{FF2B5EF4-FFF2-40B4-BE49-F238E27FC236}">
                <a16:creationId xmlns:a16="http://schemas.microsoft.com/office/drawing/2014/main" id="{6E8A53A9-26E5-4959-B320-D7ED2A080250}"/>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007531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78858" y="1573586"/>
            <a:ext cx="6841938" cy="1325563"/>
          </a:xfrm>
        </p:spPr>
        <p:txBody>
          <a:bodyPr vert="horz" lIns="91440" tIns="45720" rIns="91440" bIns="45720" rtlCol="0" anchor="ctr">
            <a:normAutofit/>
          </a:bodyPr>
          <a:lstStyle/>
          <a:p>
            <a:pPr algn="l">
              <a:lnSpc>
                <a:spcPct val="90000"/>
              </a:lnSpc>
            </a:pPr>
            <a:r>
              <a:rPr lang="en-US" sz="4400" b="1" kern="1200" dirty="0">
                <a:solidFill>
                  <a:schemeClr val="tx1"/>
                </a:solidFill>
                <a:effectLst/>
                <a:latin typeface="+mj-lt"/>
                <a:ea typeface="+mj-ea"/>
                <a:cs typeface="+mj-cs"/>
              </a:rPr>
              <a:t>Communication methods</a:t>
            </a:r>
          </a:p>
        </p:txBody>
      </p:sp>
      <p:sp>
        <p:nvSpPr>
          <p:cNvPr id="3" name="Text Placeholder 2"/>
          <p:cNvSpPr>
            <a:spLocks noGrp="1"/>
          </p:cNvSpPr>
          <p:nvPr>
            <p:ph type="body" sz="quarter" idx="11"/>
          </p:nvPr>
        </p:nvSpPr>
        <p:spPr>
          <a:xfrm>
            <a:off x="1178858" y="3060017"/>
            <a:ext cx="4549588" cy="2438546"/>
          </a:xfrm>
        </p:spPr>
        <p:txBody>
          <a:bodyPr vert="horz" lIns="91440" tIns="45720" rIns="91440" bIns="45720" rtlCol="0">
            <a:normAutofit/>
          </a:bodyPr>
          <a:lstStyle/>
          <a:p>
            <a:pPr marL="457200" indent="-228600">
              <a:lnSpc>
                <a:spcPct val="90000"/>
              </a:lnSpc>
              <a:buFont typeface="Arial" panose="020B0604020202020204" pitchFamily="34" charset="0"/>
              <a:buChar char="•"/>
            </a:pPr>
            <a:r>
              <a:rPr lang="en-US" sz="2100" b="1" dirty="0"/>
              <a:t>Factors to consider:</a:t>
            </a:r>
          </a:p>
          <a:p>
            <a:pPr marL="1200150" lvl="1" indent="-228600">
              <a:lnSpc>
                <a:spcPct val="90000"/>
              </a:lnSpc>
              <a:buFont typeface="Arial" panose="020B0604020202020204" pitchFamily="34" charset="0"/>
              <a:buChar char="•"/>
            </a:pPr>
            <a:r>
              <a:rPr lang="en-US" sz="2100" b="1" dirty="0"/>
              <a:t>Platforms (e.g., electronic, physical)</a:t>
            </a:r>
          </a:p>
          <a:p>
            <a:pPr marL="1200150" lvl="1" indent="-228600">
              <a:lnSpc>
                <a:spcPct val="90000"/>
              </a:lnSpc>
              <a:buFont typeface="Arial" panose="020B0604020202020204" pitchFamily="34" charset="0"/>
              <a:buChar char="•"/>
            </a:pPr>
            <a:r>
              <a:rPr lang="en-US" sz="2100" b="1" dirty="0"/>
              <a:t>Targeted audience</a:t>
            </a:r>
          </a:p>
          <a:p>
            <a:pPr marL="1200150" lvl="1" indent="-228600">
              <a:lnSpc>
                <a:spcPct val="90000"/>
              </a:lnSpc>
              <a:buFont typeface="Arial" panose="020B0604020202020204" pitchFamily="34" charset="0"/>
              <a:buChar char="•"/>
            </a:pPr>
            <a:r>
              <a:rPr lang="en-US" sz="2100" b="1" dirty="0"/>
              <a:t>Findability (i.e., is it Google-able?)</a:t>
            </a:r>
          </a:p>
          <a:p>
            <a:pPr marL="1200150" lvl="1" indent="-228600">
              <a:lnSpc>
                <a:spcPct val="90000"/>
              </a:lnSpc>
              <a:buFont typeface="Arial" panose="020B0604020202020204" pitchFamily="34" charset="0"/>
              <a:buChar char="•"/>
            </a:pPr>
            <a:r>
              <a:rPr lang="en-US" sz="2100" b="1" dirty="0"/>
              <a:t>Frequency</a:t>
            </a:r>
          </a:p>
        </p:txBody>
      </p:sp>
      <p:sp>
        <p:nvSpPr>
          <p:cNvPr id="10" name="Freeform 6">
            <a:extLst>
              <a:ext uri="{FF2B5EF4-FFF2-40B4-BE49-F238E27FC236}">
                <a16:creationId xmlns:a16="http://schemas.microsoft.com/office/drawing/2014/main" id="{A9616D99-AEFB-4C95-84EF-5DEC698D9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564643" y="744469"/>
            <a:ext cx="2456751"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sp>
        <p:nvSpPr>
          <p:cNvPr id="12" name="Freeform 6">
            <a:extLst>
              <a:ext uri="{FF2B5EF4-FFF2-40B4-BE49-F238E27FC236}">
                <a16:creationId xmlns:a16="http://schemas.microsoft.com/office/drawing/2014/main" id="{D0F97023-F626-4FC5-8C2D-753B5C7F4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113971" y="1685652"/>
            <a:ext cx="2456260"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sp>
      <p:pic>
        <p:nvPicPr>
          <p:cNvPr id="5" name="Picture 4">
            <a:extLst>
              <a:ext uri="{FF2B5EF4-FFF2-40B4-BE49-F238E27FC236}">
                <a16:creationId xmlns:a16="http://schemas.microsoft.com/office/drawing/2014/main" id="{477F78BD-7BA7-2145-9C02-B41838D8CF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3971" y="3435526"/>
            <a:ext cx="1906825" cy="1706608"/>
          </a:xfrm>
          <a:prstGeom prst="rect">
            <a:avLst/>
          </a:prstGeom>
        </p:spPr>
      </p:pic>
    </p:spTree>
    <p:extLst>
      <p:ext uri="{BB962C8B-B14F-4D97-AF65-F5344CB8AC3E}">
        <p14:creationId xmlns:p14="http://schemas.microsoft.com/office/powerpoint/2010/main" val="299945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4508" y="278189"/>
            <a:ext cx="6567544" cy="706038"/>
          </a:xfrm>
        </p:spPr>
        <p:txBody>
          <a:bodyPr/>
          <a:lstStyle/>
          <a:p>
            <a:r>
              <a:rPr lang="en-US" sz="4400" b="1" dirty="0">
                <a:effectLst/>
              </a:rPr>
              <a:t>Communication content</a:t>
            </a:r>
          </a:p>
        </p:txBody>
      </p:sp>
      <p:graphicFrame>
        <p:nvGraphicFramePr>
          <p:cNvPr id="5" name="Table 4"/>
          <p:cNvGraphicFramePr>
            <a:graphicFrameLocks noGrp="1"/>
          </p:cNvGraphicFramePr>
          <p:nvPr>
            <p:extLst>
              <p:ext uri="{D42A27DB-BD31-4B8C-83A1-F6EECF244321}">
                <p14:modId xmlns:p14="http://schemas.microsoft.com/office/powerpoint/2010/main" val="856020847"/>
              </p:ext>
            </p:extLst>
          </p:nvPr>
        </p:nvGraphicFramePr>
        <p:xfrm>
          <a:off x="346710" y="1295421"/>
          <a:ext cx="8191500" cy="4659608"/>
        </p:xfrm>
        <a:graphic>
          <a:graphicData uri="http://schemas.openxmlformats.org/drawingml/2006/table">
            <a:tbl>
              <a:tblPr firstRow="1" bandRow="1">
                <a:tableStyleId>{5C22544A-7EE6-4342-B048-85BDC9FD1C3A}</a:tableStyleId>
              </a:tblPr>
              <a:tblGrid>
                <a:gridCol w="2047875">
                  <a:extLst>
                    <a:ext uri="{9D8B030D-6E8A-4147-A177-3AD203B41FA5}">
                      <a16:colId xmlns:a16="http://schemas.microsoft.com/office/drawing/2014/main" val="1269118522"/>
                    </a:ext>
                  </a:extLst>
                </a:gridCol>
                <a:gridCol w="2047875">
                  <a:extLst>
                    <a:ext uri="{9D8B030D-6E8A-4147-A177-3AD203B41FA5}">
                      <a16:colId xmlns:a16="http://schemas.microsoft.com/office/drawing/2014/main" val="1862661708"/>
                    </a:ext>
                  </a:extLst>
                </a:gridCol>
                <a:gridCol w="2047875">
                  <a:extLst>
                    <a:ext uri="{9D8B030D-6E8A-4147-A177-3AD203B41FA5}">
                      <a16:colId xmlns:a16="http://schemas.microsoft.com/office/drawing/2014/main" val="1579577824"/>
                    </a:ext>
                  </a:extLst>
                </a:gridCol>
                <a:gridCol w="2047875">
                  <a:extLst>
                    <a:ext uri="{9D8B030D-6E8A-4147-A177-3AD203B41FA5}">
                      <a16:colId xmlns:a16="http://schemas.microsoft.com/office/drawing/2014/main" val="4088241684"/>
                    </a:ext>
                  </a:extLst>
                </a:gridCol>
              </a:tblGrid>
              <a:tr h="582451">
                <a:tc>
                  <a:txBody>
                    <a:bodyPr/>
                    <a:lstStyle/>
                    <a:p>
                      <a:pPr algn="ctr"/>
                      <a:r>
                        <a:rPr lang="en-US" sz="2400" dirty="0"/>
                        <a:t>Name</a:t>
                      </a:r>
                    </a:p>
                  </a:txBody>
                  <a:tcPr/>
                </a:tc>
                <a:tc>
                  <a:txBody>
                    <a:bodyPr/>
                    <a:lstStyle/>
                    <a:p>
                      <a:pPr algn="ctr"/>
                      <a:r>
                        <a:rPr lang="en-US" sz="2400" dirty="0"/>
                        <a:t>Text</a:t>
                      </a:r>
                    </a:p>
                  </a:txBody>
                  <a:tcPr/>
                </a:tc>
                <a:tc>
                  <a:txBody>
                    <a:bodyPr/>
                    <a:lstStyle/>
                    <a:p>
                      <a:pPr algn="ctr"/>
                      <a:r>
                        <a:rPr lang="en-US" sz="2400" dirty="0"/>
                        <a:t>Image</a:t>
                      </a:r>
                    </a:p>
                  </a:txBody>
                  <a:tcPr/>
                </a:tc>
                <a:tc>
                  <a:txBody>
                    <a:bodyPr/>
                    <a:lstStyle/>
                    <a:p>
                      <a:pPr algn="ctr"/>
                      <a:r>
                        <a:rPr lang="en-US" sz="2400" dirty="0"/>
                        <a:t>Sound</a:t>
                      </a:r>
                    </a:p>
                  </a:txBody>
                  <a:tcPr/>
                </a:tc>
                <a:extLst>
                  <a:ext uri="{0D108BD9-81ED-4DB2-BD59-A6C34878D82A}">
                    <a16:rowId xmlns:a16="http://schemas.microsoft.com/office/drawing/2014/main" val="2494401673"/>
                  </a:ext>
                </a:extLst>
              </a:tr>
              <a:tr h="582451">
                <a:tc>
                  <a:txBody>
                    <a:bodyPr/>
                    <a:lstStyle/>
                    <a:p>
                      <a:endParaRPr lang="en-US" sz="2400"/>
                    </a:p>
                  </a:txBody>
                  <a:tcPr/>
                </a:tc>
                <a:tc>
                  <a:txBody>
                    <a:bodyPr/>
                    <a:lstStyle/>
                    <a:p>
                      <a:endParaRPr lang="en-US" sz="2400" dirty="0"/>
                    </a:p>
                  </a:txBody>
                  <a:tcPr/>
                </a:tc>
                <a:tc>
                  <a:txBody>
                    <a:bodyPr/>
                    <a:lstStyle/>
                    <a:p>
                      <a:endParaRPr lang="en-US" sz="2400"/>
                    </a:p>
                  </a:txBody>
                  <a:tcPr/>
                </a:tc>
                <a:tc>
                  <a:txBody>
                    <a:bodyPr/>
                    <a:lstStyle/>
                    <a:p>
                      <a:endParaRPr lang="en-US" sz="2400"/>
                    </a:p>
                  </a:txBody>
                  <a:tcPr/>
                </a:tc>
                <a:extLst>
                  <a:ext uri="{0D108BD9-81ED-4DB2-BD59-A6C34878D82A}">
                    <a16:rowId xmlns:a16="http://schemas.microsoft.com/office/drawing/2014/main" val="2016245535"/>
                  </a:ext>
                </a:extLst>
              </a:tr>
              <a:tr h="582451">
                <a:tc>
                  <a:txBody>
                    <a:bodyPr/>
                    <a:lstStyle/>
                    <a:p>
                      <a:endParaRPr lang="en-US" sz="2400" dirty="0"/>
                    </a:p>
                  </a:txBody>
                  <a:tcPr/>
                </a:tc>
                <a:tc>
                  <a:txBody>
                    <a:bodyPr/>
                    <a:lstStyle/>
                    <a:p>
                      <a:endParaRPr lang="en-US" sz="2400"/>
                    </a:p>
                  </a:txBody>
                  <a:tcPr/>
                </a:tc>
                <a:tc>
                  <a:txBody>
                    <a:bodyPr/>
                    <a:lstStyle/>
                    <a:p>
                      <a:endParaRPr lang="en-US" sz="2400" dirty="0"/>
                    </a:p>
                  </a:txBody>
                  <a:tcPr/>
                </a:tc>
                <a:tc>
                  <a:txBody>
                    <a:bodyPr/>
                    <a:lstStyle/>
                    <a:p>
                      <a:endParaRPr lang="en-US" sz="2400"/>
                    </a:p>
                  </a:txBody>
                  <a:tcPr/>
                </a:tc>
                <a:extLst>
                  <a:ext uri="{0D108BD9-81ED-4DB2-BD59-A6C34878D82A}">
                    <a16:rowId xmlns:a16="http://schemas.microsoft.com/office/drawing/2014/main" val="520094516"/>
                  </a:ext>
                </a:extLst>
              </a:tr>
              <a:tr h="582451">
                <a:tc>
                  <a:txBody>
                    <a:bodyPr/>
                    <a:lstStyle/>
                    <a:p>
                      <a:endParaRPr lang="en-US" sz="2400" dirty="0"/>
                    </a:p>
                  </a:txBody>
                  <a:tcPr/>
                </a:tc>
                <a:tc>
                  <a:txBody>
                    <a:bodyPr/>
                    <a:lstStyle/>
                    <a:p>
                      <a:endParaRPr lang="en-US" sz="2400" dirty="0"/>
                    </a:p>
                  </a:txBody>
                  <a:tcPr/>
                </a:tc>
                <a:tc>
                  <a:txBody>
                    <a:bodyPr/>
                    <a:lstStyle/>
                    <a:p>
                      <a:endParaRPr lang="en-US" sz="2400"/>
                    </a:p>
                  </a:txBody>
                  <a:tcPr/>
                </a:tc>
                <a:tc>
                  <a:txBody>
                    <a:bodyPr/>
                    <a:lstStyle/>
                    <a:p>
                      <a:endParaRPr lang="en-US" sz="2400"/>
                    </a:p>
                  </a:txBody>
                  <a:tcPr/>
                </a:tc>
                <a:extLst>
                  <a:ext uri="{0D108BD9-81ED-4DB2-BD59-A6C34878D82A}">
                    <a16:rowId xmlns:a16="http://schemas.microsoft.com/office/drawing/2014/main" val="2378358214"/>
                  </a:ext>
                </a:extLst>
              </a:tr>
              <a:tr h="582451">
                <a:tc>
                  <a:txBody>
                    <a:bodyPr/>
                    <a:lstStyle/>
                    <a:p>
                      <a:endParaRPr lang="en-US" sz="2400" dirty="0"/>
                    </a:p>
                  </a:txBody>
                  <a:tcPr/>
                </a:tc>
                <a:tc>
                  <a:txBody>
                    <a:bodyPr/>
                    <a:lstStyle/>
                    <a:p>
                      <a:endParaRPr lang="en-US" sz="2400" dirty="0"/>
                    </a:p>
                  </a:txBody>
                  <a:tcPr/>
                </a:tc>
                <a:tc>
                  <a:txBody>
                    <a:bodyPr/>
                    <a:lstStyle/>
                    <a:p>
                      <a:endParaRPr lang="en-US" sz="2400"/>
                    </a:p>
                  </a:txBody>
                  <a:tcPr/>
                </a:tc>
                <a:tc>
                  <a:txBody>
                    <a:bodyPr/>
                    <a:lstStyle/>
                    <a:p>
                      <a:endParaRPr lang="en-US" sz="2400"/>
                    </a:p>
                  </a:txBody>
                  <a:tcPr/>
                </a:tc>
                <a:extLst>
                  <a:ext uri="{0D108BD9-81ED-4DB2-BD59-A6C34878D82A}">
                    <a16:rowId xmlns:a16="http://schemas.microsoft.com/office/drawing/2014/main" val="201047260"/>
                  </a:ext>
                </a:extLst>
              </a:tr>
              <a:tr h="582451">
                <a:tc>
                  <a:txBody>
                    <a:bodyPr/>
                    <a:lstStyle/>
                    <a:p>
                      <a:pPr algn="ctr"/>
                      <a:r>
                        <a:rPr lang="en-US" sz="2400" dirty="0"/>
                        <a:t>Website</a:t>
                      </a:r>
                    </a:p>
                  </a:txBody>
                  <a:tcPr/>
                </a:tc>
                <a:tc>
                  <a:txBody>
                    <a:bodyPr/>
                    <a:lstStyle/>
                    <a:p>
                      <a:endParaRPr lang="en-US" sz="2400" dirty="0"/>
                    </a:p>
                  </a:txBody>
                  <a:tcPr/>
                </a:tc>
                <a:tc>
                  <a:txBody>
                    <a:bodyPr/>
                    <a:lstStyle/>
                    <a:p>
                      <a:endParaRPr lang="en-US" sz="2400" dirty="0"/>
                    </a:p>
                  </a:txBody>
                  <a:tcPr/>
                </a:tc>
                <a:tc>
                  <a:txBody>
                    <a:bodyPr/>
                    <a:lstStyle/>
                    <a:p>
                      <a:endParaRPr lang="en-US" sz="2400" dirty="0"/>
                    </a:p>
                  </a:txBody>
                  <a:tcPr/>
                </a:tc>
                <a:extLst>
                  <a:ext uri="{0D108BD9-81ED-4DB2-BD59-A6C34878D82A}">
                    <a16:rowId xmlns:a16="http://schemas.microsoft.com/office/drawing/2014/main" val="2679610073"/>
                  </a:ext>
                </a:extLst>
              </a:tr>
              <a:tr h="582451">
                <a:tc>
                  <a:txBody>
                    <a:bodyPr/>
                    <a:lstStyle/>
                    <a:p>
                      <a:pPr algn="ctr"/>
                      <a:r>
                        <a:rPr lang="en-US" sz="2400" dirty="0"/>
                        <a:t>Report</a:t>
                      </a:r>
                    </a:p>
                  </a:txBody>
                  <a:tcPr/>
                </a:tc>
                <a:tc>
                  <a:txBody>
                    <a:bodyPr/>
                    <a:lstStyle/>
                    <a:p>
                      <a:endParaRPr lang="en-US" sz="2400" dirty="0"/>
                    </a:p>
                  </a:txBody>
                  <a:tcPr/>
                </a:tc>
                <a:tc>
                  <a:txBody>
                    <a:bodyPr/>
                    <a:lstStyle/>
                    <a:p>
                      <a:endParaRPr lang="en-US" sz="2400" dirty="0"/>
                    </a:p>
                  </a:txBody>
                  <a:tcPr/>
                </a:tc>
                <a:tc>
                  <a:txBody>
                    <a:bodyPr/>
                    <a:lstStyle/>
                    <a:p>
                      <a:endParaRPr lang="en-US" sz="2400"/>
                    </a:p>
                  </a:txBody>
                  <a:tcPr/>
                </a:tc>
                <a:extLst>
                  <a:ext uri="{0D108BD9-81ED-4DB2-BD59-A6C34878D82A}">
                    <a16:rowId xmlns:a16="http://schemas.microsoft.com/office/drawing/2014/main" val="4211382056"/>
                  </a:ext>
                </a:extLst>
              </a:tr>
              <a:tr h="582451">
                <a:tc>
                  <a:txBody>
                    <a:bodyPr/>
                    <a:lstStyle/>
                    <a:p>
                      <a:pPr algn="ctr"/>
                      <a:r>
                        <a:rPr lang="en-US" sz="2400" dirty="0"/>
                        <a:t>Blog</a:t>
                      </a:r>
                    </a:p>
                  </a:txBody>
                  <a:tcPr/>
                </a:tc>
                <a:tc>
                  <a:txBody>
                    <a:bodyPr/>
                    <a:lstStyle/>
                    <a:p>
                      <a:endParaRPr lang="en-US" sz="2400" dirty="0"/>
                    </a:p>
                  </a:txBody>
                  <a:tcPr/>
                </a:tc>
                <a:tc>
                  <a:txBody>
                    <a:bodyPr/>
                    <a:lstStyle/>
                    <a:p>
                      <a:endParaRPr lang="en-US" sz="2400" dirty="0"/>
                    </a:p>
                  </a:txBody>
                  <a:tcPr/>
                </a:tc>
                <a:tc>
                  <a:txBody>
                    <a:bodyPr/>
                    <a:lstStyle/>
                    <a:p>
                      <a:endParaRPr lang="en-US" sz="2400" dirty="0"/>
                    </a:p>
                  </a:txBody>
                  <a:tcPr/>
                </a:tc>
                <a:extLst>
                  <a:ext uri="{0D108BD9-81ED-4DB2-BD59-A6C34878D82A}">
                    <a16:rowId xmlns:a16="http://schemas.microsoft.com/office/drawing/2014/main" val="4195785441"/>
                  </a:ext>
                </a:extLst>
              </a:tr>
            </a:tbl>
          </a:graphicData>
        </a:graphic>
      </p:graphicFrame>
      <p:pic>
        <p:nvPicPr>
          <p:cNvPr id="1028" name="Picture 4" descr="Image result for twitter clear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7249" y="1788115"/>
            <a:ext cx="811599" cy="81159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instagram clear backgrou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8728" y="2519705"/>
            <a:ext cx="548640" cy="54864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apple podcast clear backgroun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1649" y="3134187"/>
            <a:ext cx="482798" cy="48279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facebook clear backgroun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7249" y="3745297"/>
            <a:ext cx="811599" cy="45720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age result for check mark clear backgroun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27375" y="1925345"/>
            <a:ext cx="482798" cy="4572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0" descr="Image result for check mark clear backgroun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27375" y="2519705"/>
            <a:ext cx="482798" cy="4572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0" descr="Image result for check mark clear backgroun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27375" y="3658964"/>
            <a:ext cx="482798" cy="4572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0" descr="Image result for check mark clear backgroun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27375" y="4241894"/>
            <a:ext cx="482798" cy="4572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0" descr="Image result for check mark clear backgroun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27375" y="4837618"/>
            <a:ext cx="482798" cy="4572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0" descr="Image result for check mark clear backgroun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27375" y="5433342"/>
            <a:ext cx="482798" cy="4572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Image result for check mark clear backgroun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45482" y="1925345"/>
            <a:ext cx="482798" cy="4572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0" descr="Image result for check mark clear backgroun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45482" y="2519705"/>
            <a:ext cx="482798" cy="4572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0" descr="Image result for check mark clear backgroun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45482" y="3655016"/>
            <a:ext cx="482798" cy="4572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0" descr="Image result for check mark clear backgroun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45482" y="4241894"/>
            <a:ext cx="482798" cy="4572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0" descr="Image result for check mark clear backgroun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45482" y="4837618"/>
            <a:ext cx="482798" cy="4572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0" descr="Image result for check mark clear backgroun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45482" y="5434354"/>
            <a:ext cx="482798" cy="4572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0" descr="Image result for check mark clear backgroun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63589" y="1925345"/>
            <a:ext cx="482798" cy="4572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0" descr="Image result for check mark clear backgroun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63589" y="2519705"/>
            <a:ext cx="482798" cy="4572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0" descr="Image result for check mark clear backgroun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63589" y="3114065"/>
            <a:ext cx="482798" cy="4572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0" descr="Image result for check mark clear backgroun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63589" y="3699579"/>
            <a:ext cx="482798" cy="4572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0" descr="Image result for check mark clear backgroun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63589" y="4239373"/>
            <a:ext cx="482798" cy="4572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0" descr="Image result for check mark clear backgroun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63589" y="5433342"/>
            <a:ext cx="482798"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6305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44583-F328-4ED0-B2BF-A01AAB5BDF28}"/>
              </a:ext>
            </a:extLst>
          </p:cNvPr>
          <p:cNvSpPr>
            <a:spLocks noGrp="1"/>
          </p:cNvSpPr>
          <p:nvPr>
            <p:ph type="title"/>
          </p:nvPr>
        </p:nvSpPr>
        <p:spPr>
          <a:xfrm>
            <a:off x="2228850" y="349626"/>
            <a:ext cx="6511739" cy="706038"/>
          </a:xfrm>
        </p:spPr>
        <p:txBody>
          <a:bodyPr/>
          <a:lstStyle/>
          <a:p>
            <a:r>
              <a:rPr lang="en-US" sz="4400" b="1" dirty="0">
                <a:effectLst/>
              </a:rPr>
              <a:t>Communication strategies</a:t>
            </a:r>
            <a:endParaRPr lang="en-US" sz="4400" dirty="0"/>
          </a:p>
        </p:txBody>
      </p:sp>
      <p:sp>
        <p:nvSpPr>
          <p:cNvPr id="3" name="Text Placeholder 2">
            <a:extLst>
              <a:ext uri="{FF2B5EF4-FFF2-40B4-BE49-F238E27FC236}">
                <a16:creationId xmlns:a16="http://schemas.microsoft.com/office/drawing/2014/main" id="{D1CDB704-2F0E-436D-9A40-CE1F85742878}"/>
              </a:ext>
            </a:extLst>
          </p:cNvPr>
          <p:cNvSpPr>
            <a:spLocks noGrp="1"/>
          </p:cNvSpPr>
          <p:nvPr>
            <p:ph type="body" sz="quarter" idx="11"/>
          </p:nvPr>
        </p:nvSpPr>
        <p:spPr/>
        <p:txBody>
          <a:bodyPr/>
          <a:lstStyle/>
          <a:p>
            <a:pPr fontAlgn="base"/>
            <a:r>
              <a:rPr lang="en-US" sz="2800" b="1" dirty="0"/>
              <a:t>Primary Consideration – Stakeholder Group</a:t>
            </a:r>
          </a:p>
          <a:p>
            <a:pPr fontAlgn="base"/>
            <a:r>
              <a:rPr lang="en-US" sz="2800" b="1" dirty="0"/>
              <a:t>Next – What are your assessment findings that are of greatest importance to groups?</a:t>
            </a:r>
          </a:p>
          <a:p>
            <a:pPr marL="285750" indent="-285750" fontAlgn="base">
              <a:buFont typeface="Arial" panose="020B0604020202020204" pitchFamily="34" charset="0"/>
              <a:buChar char="•"/>
            </a:pPr>
            <a:r>
              <a:rPr lang="en-US" sz="2400" b="1" dirty="0"/>
              <a:t>Decide which data points are important for each group.</a:t>
            </a:r>
          </a:p>
          <a:p>
            <a:pPr marL="285750" indent="-285750" fontAlgn="base">
              <a:buFont typeface="Arial" panose="020B0604020202020204" pitchFamily="34" charset="0"/>
              <a:buChar char="•"/>
            </a:pPr>
            <a:r>
              <a:rPr lang="en-US" sz="2400" b="1" dirty="0"/>
              <a:t>Think about their priorities - what in your data speaks to these?</a:t>
            </a:r>
          </a:p>
          <a:p>
            <a:pPr marL="285750" indent="-285750" fontAlgn="base">
              <a:buFont typeface="Arial" panose="020B0604020202020204" pitchFamily="34" charset="0"/>
              <a:buChar char="•"/>
            </a:pPr>
            <a:r>
              <a:rPr lang="en-US" sz="2400" b="1" dirty="0"/>
              <a:t>Design visualizations that are attractive and can easily be grasped.</a:t>
            </a:r>
          </a:p>
          <a:p>
            <a:pPr marL="285750" indent="-285750" fontAlgn="base">
              <a:buFont typeface="Arial" panose="020B0604020202020204" pitchFamily="34" charset="0"/>
              <a:buChar char="•"/>
            </a:pPr>
            <a:r>
              <a:rPr lang="en-US" sz="2400" b="1" dirty="0"/>
              <a:t>Bring data to life - select juicy quotes (or stats!) for illustrations that pertain to that group.</a:t>
            </a:r>
          </a:p>
          <a:p>
            <a:pPr marL="285750" indent="-285750" fontAlgn="base">
              <a:buFont typeface="Arial" panose="020B0604020202020204" pitchFamily="34" charset="0"/>
              <a:buChar char="•"/>
            </a:pPr>
            <a:r>
              <a:rPr lang="en-US" sz="2400" b="1" dirty="0"/>
              <a:t>Which method will reach each group most effectively?</a:t>
            </a:r>
          </a:p>
          <a:p>
            <a:endParaRPr lang="en-US" sz="1600" b="1" dirty="0"/>
          </a:p>
        </p:txBody>
      </p:sp>
    </p:spTree>
    <p:extLst>
      <p:ext uri="{BB962C8B-B14F-4D97-AF65-F5344CB8AC3E}">
        <p14:creationId xmlns:p14="http://schemas.microsoft.com/office/powerpoint/2010/main" val="1076147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C3E1C3D-633C-4756-B09B-9AD080714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501" y="640080"/>
            <a:ext cx="8186439" cy="5263134"/>
          </a:xfrm>
          <a:prstGeom prst="rect">
            <a:avLst/>
          </a:prstGeom>
          <a:noFill/>
          <a:ln w="317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1295DAF8-54BC-4834-A4B1-7DD2F7AFE5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140" y="802767"/>
            <a:ext cx="7938874" cy="493776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F7E003E-9815-1044-91D7-D288E3AE2751}"/>
              </a:ext>
            </a:extLst>
          </p:cNvPr>
          <p:cNvSpPr txBox="1"/>
          <p:nvPr/>
        </p:nvSpPr>
        <p:spPr>
          <a:xfrm>
            <a:off x="840468" y="1122807"/>
            <a:ext cx="7465832" cy="4297680"/>
          </a:xfrm>
          <a:prstGeom prst="rect">
            <a:avLst/>
          </a:prstGeom>
          <a:noFill/>
          <a:ln>
            <a:noFill/>
          </a:ln>
        </p:spPr>
        <p:txBody>
          <a:bodyPr vert="horz" lIns="91440" tIns="45720" rIns="91440" bIns="45720" rtlCol="0" anchor="ctr">
            <a:normAutofit/>
          </a:bodyPr>
          <a:lstStyle/>
          <a:p>
            <a:pPr algn="ctr">
              <a:lnSpc>
                <a:spcPct val="90000"/>
              </a:lnSpc>
              <a:spcBef>
                <a:spcPct val="0"/>
              </a:spcBef>
              <a:spcAft>
                <a:spcPts val="600"/>
              </a:spcAft>
            </a:pPr>
            <a:r>
              <a:rPr lang="en-US" sz="5200" b="1">
                <a:solidFill>
                  <a:srgbClr val="FFFFFF"/>
                </a:solidFill>
                <a:latin typeface="+mj-lt"/>
                <a:ea typeface="+mj-ea"/>
                <a:cs typeface="+mj-cs"/>
              </a:rPr>
              <a:t>Group activity</a:t>
            </a:r>
          </a:p>
        </p:txBody>
      </p:sp>
      <p:sp>
        <p:nvSpPr>
          <p:cNvPr id="4" name="AutoShape 2" descr="rg">
            <a:extLst>
              <a:ext uri="{FF2B5EF4-FFF2-40B4-BE49-F238E27FC236}">
                <a16:creationId xmlns:a16="http://schemas.microsoft.com/office/drawing/2014/main" id="{F4DDFE30-F836-44B5-B4AE-B81860EB7F69}"/>
              </a:ext>
            </a:extLst>
          </p:cNvPr>
          <p:cNvSpPr>
            <a:spLocks noChangeAspect="1" noChangeArrowheads="1"/>
          </p:cNvSpPr>
          <p:nvPr/>
        </p:nvSpPr>
        <p:spPr bwMode="auto">
          <a:xfrm>
            <a:off x="4419600" y="3276600"/>
            <a:ext cx="631610" cy="63161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6" descr="rg">
            <a:extLst>
              <a:ext uri="{FF2B5EF4-FFF2-40B4-BE49-F238E27FC236}">
                <a16:creationId xmlns:a16="http://schemas.microsoft.com/office/drawing/2014/main" id="{256B0086-36BF-49AC-9049-9D0C707EEC3A}"/>
              </a:ext>
            </a:extLst>
          </p:cNvPr>
          <p:cNvSpPr>
            <a:spLocks noChangeAspect="1" noChangeArrowheads="1"/>
          </p:cNvSpPr>
          <p:nvPr/>
        </p:nvSpPr>
        <p:spPr bwMode="auto">
          <a:xfrm>
            <a:off x="4571999" y="3023795"/>
            <a:ext cx="710005" cy="71000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AutoShape 8" descr="Academia logo redesign 2015">
            <a:extLst>
              <a:ext uri="{FF2B5EF4-FFF2-40B4-BE49-F238E27FC236}">
                <a16:creationId xmlns:a16="http://schemas.microsoft.com/office/drawing/2014/main" id="{42E81936-505E-4171-AE05-B38918157D77}"/>
              </a:ext>
            </a:extLst>
          </p:cNvPr>
          <p:cNvSpPr>
            <a:spLocks noChangeAspect="1" noChangeArrowheads="1"/>
          </p:cNvSpPr>
          <p:nvPr/>
        </p:nvSpPr>
        <p:spPr bwMode="auto">
          <a:xfrm>
            <a:off x="4572000" y="3571912"/>
            <a:ext cx="605652" cy="16188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14" descr="Image result for Research gate">
            <a:extLst>
              <a:ext uri="{FF2B5EF4-FFF2-40B4-BE49-F238E27FC236}">
                <a16:creationId xmlns:a16="http://schemas.microsoft.com/office/drawing/2014/main" id="{6E8A53A9-26E5-4959-B320-D7ED2A080250}"/>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16039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A7D4D44-2A12-E54B-9419-0090A636D503}"/>
              </a:ext>
            </a:extLst>
          </p:cNvPr>
          <p:cNvPicPr>
            <a:picLocks noChangeAspect="1"/>
          </p:cNvPicPr>
          <p:nvPr/>
        </p:nvPicPr>
        <p:blipFill rotWithShape="1">
          <a:blip r:embed="rId3">
            <a:extLst>
              <a:ext uri="{28A0092B-C50C-407E-A947-70E740481C1C}">
                <a14:useLocalDpi xmlns:a14="http://schemas.microsoft.com/office/drawing/2010/main" val="0"/>
              </a:ext>
            </a:extLst>
          </a:blip>
          <a:srcRect t="3968" b="4289"/>
          <a:stretch/>
        </p:blipFill>
        <p:spPr>
          <a:xfrm>
            <a:off x="-1" y="10"/>
            <a:ext cx="9144000" cy="6857990"/>
          </a:xfrm>
          <a:prstGeom prst="rect">
            <a:avLst/>
          </a:prstGeom>
        </p:spPr>
      </p:pic>
      <p:sp>
        <p:nvSpPr>
          <p:cNvPr id="10"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1" y="2463131"/>
            <a:ext cx="4512879" cy="4394869"/>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68580" tIns="34290" rIns="68580" bIns="34290" rtlCol="0" anchor="t">
            <a:normAutofit/>
          </a:bodyPr>
          <a:lstStyle/>
          <a:p>
            <a:pPr algn="ctr">
              <a:spcAft>
                <a:spcPts val="750"/>
              </a:spcAft>
              <a:buClr>
                <a:schemeClr val="tx1"/>
              </a:buClr>
              <a:buSzPct val="100000"/>
            </a:pPr>
            <a:endParaRPr lang="en-US" sz="1200" cap="all"/>
          </a:p>
        </p:txBody>
      </p:sp>
      <p:sp>
        <p:nvSpPr>
          <p:cNvPr id="2" name="Title 1"/>
          <p:cNvSpPr>
            <a:spLocks noGrp="1"/>
          </p:cNvSpPr>
          <p:nvPr>
            <p:ph type="title"/>
          </p:nvPr>
        </p:nvSpPr>
        <p:spPr>
          <a:xfrm>
            <a:off x="-1" y="3149961"/>
            <a:ext cx="4199467" cy="1007066"/>
          </a:xfrm>
        </p:spPr>
        <p:txBody>
          <a:bodyPr vert="horz" lIns="91440" tIns="45720" rIns="91440" bIns="45720" rtlCol="0" anchor="ctr">
            <a:noAutofit/>
          </a:bodyPr>
          <a:lstStyle/>
          <a:p>
            <a:pPr algn="ctr">
              <a:lnSpc>
                <a:spcPct val="90000"/>
              </a:lnSpc>
            </a:pPr>
            <a:r>
              <a:rPr lang="en-US" sz="4400" b="1" kern="1200" dirty="0">
                <a:solidFill>
                  <a:schemeClr val="tx1"/>
                </a:solidFill>
                <a:effectLst/>
                <a:latin typeface="+mj-lt"/>
                <a:ea typeface="+mj-ea"/>
                <a:cs typeface="+mj-cs"/>
              </a:rPr>
              <a:t>Group activity</a:t>
            </a:r>
          </a:p>
        </p:txBody>
      </p:sp>
      <p:cxnSp>
        <p:nvCxnSpPr>
          <p:cNvPr id="12" name="Straight Connector 11">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95115" y="4226880"/>
            <a:ext cx="701565"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1"/>
          </p:nvPr>
        </p:nvSpPr>
        <p:spPr>
          <a:xfrm>
            <a:off x="-220134" y="4560001"/>
            <a:ext cx="4512879" cy="1964879"/>
          </a:xfrm>
        </p:spPr>
        <p:txBody>
          <a:bodyPr vert="horz" lIns="91440" tIns="45720" rIns="91440" bIns="45720" rtlCol="0" anchor="ctr">
            <a:normAutofit/>
          </a:bodyPr>
          <a:lstStyle/>
          <a:p>
            <a:pPr marL="457200" indent="-228600" algn="ctr">
              <a:lnSpc>
                <a:spcPct val="90000"/>
              </a:lnSpc>
              <a:buFont typeface="Arial" panose="020B0604020202020204" pitchFamily="34" charset="0"/>
              <a:buChar char="•"/>
            </a:pPr>
            <a:r>
              <a:rPr lang="en-US" sz="2400" b="1" dirty="0"/>
              <a:t>Choose a group from worksheet</a:t>
            </a:r>
          </a:p>
          <a:p>
            <a:pPr marL="457200" indent="-228600" algn="ctr">
              <a:lnSpc>
                <a:spcPct val="90000"/>
              </a:lnSpc>
              <a:buFont typeface="Arial" panose="020B0604020202020204" pitchFamily="34" charset="0"/>
              <a:buChar char="•"/>
            </a:pPr>
            <a:r>
              <a:rPr lang="en-US" sz="2400" b="1" dirty="0"/>
              <a:t>Individual work</a:t>
            </a:r>
          </a:p>
          <a:p>
            <a:pPr marL="457200" indent="-228600" algn="ctr">
              <a:lnSpc>
                <a:spcPct val="90000"/>
              </a:lnSpc>
              <a:buFont typeface="Arial" panose="020B0604020202020204" pitchFamily="34" charset="0"/>
              <a:buChar char="•"/>
            </a:pPr>
            <a:r>
              <a:rPr lang="en-US" sz="2400" b="1" dirty="0"/>
              <a:t>Share with a partner</a:t>
            </a:r>
          </a:p>
          <a:p>
            <a:pPr marL="457200" indent="-228600" algn="ctr">
              <a:lnSpc>
                <a:spcPct val="90000"/>
              </a:lnSpc>
              <a:buFont typeface="Arial" panose="020B0604020202020204" pitchFamily="34" charset="0"/>
              <a:buChar char="•"/>
            </a:pPr>
            <a:r>
              <a:rPr lang="en-US" sz="2400" b="1" dirty="0"/>
              <a:t>Report results</a:t>
            </a:r>
          </a:p>
          <a:p>
            <a:pPr marL="457200" indent="-228600" algn="ctr">
              <a:lnSpc>
                <a:spcPct val="90000"/>
              </a:lnSpc>
              <a:buFont typeface="Arial" panose="020B0604020202020204" pitchFamily="34" charset="0"/>
              <a:buChar char="•"/>
            </a:pPr>
            <a:endParaRPr lang="en-US" sz="2400" b="1" dirty="0"/>
          </a:p>
        </p:txBody>
      </p:sp>
    </p:spTree>
    <p:extLst>
      <p:ext uri="{BB962C8B-B14F-4D97-AF65-F5344CB8AC3E}">
        <p14:creationId xmlns:p14="http://schemas.microsoft.com/office/powerpoint/2010/main" val="30607116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C3E1C3D-633C-4756-B09B-9AD080714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501" y="640080"/>
            <a:ext cx="8186439" cy="5263134"/>
          </a:xfrm>
          <a:prstGeom prst="rect">
            <a:avLst/>
          </a:prstGeom>
          <a:noFill/>
          <a:ln w="317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295DAF8-54BC-4834-A4B1-7DD2F7AFE5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140" y="802767"/>
            <a:ext cx="7938874" cy="493776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F7E003E-9815-1044-91D7-D288E3AE2751}"/>
              </a:ext>
            </a:extLst>
          </p:cNvPr>
          <p:cNvSpPr txBox="1"/>
          <p:nvPr/>
        </p:nvSpPr>
        <p:spPr>
          <a:xfrm>
            <a:off x="840468" y="1122807"/>
            <a:ext cx="7465832" cy="4297680"/>
          </a:xfrm>
          <a:prstGeom prst="rect">
            <a:avLst/>
          </a:prstGeom>
          <a:noFill/>
          <a:ln>
            <a:noFill/>
          </a:ln>
        </p:spPr>
        <p:txBody>
          <a:bodyPr vert="horz" lIns="91440" tIns="45720" rIns="91440" bIns="45720" rtlCol="0" anchor="ctr">
            <a:normAutofit/>
          </a:bodyPr>
          <a:lstStyle/>
          <a:p>
            <a:pPr algn="ctr">
              <a:lnSpc>
                <a:spcPct val="90000"/>
              </a:lnSpc>
              <a:spcBef>
                <a:spcPct val="0"/>
              </a:spcBef>
              <a:spcAft>
                <a:spcPts val="600"/>
              </a:spcAft>
            </a:pPr>
            <a:r>
              <a:rPr lang="en-US" sz="5200" b="1">
                <a:solidFill>
                  <a:srgbClr val="FFFFFF"/>
                </a:solidFill>
                <a:latin typeface="+mj-lt"/>
                <a:ea typeface="+mj-ea"/>
                <a:cs typeface="+mj-cs"/>
              </a:rPr>
              <a:t>        						       Closing</a:t>
            </a:r>
          </a:p>
        </p:txBody>
      </p:sp>
    </p:spTree>
    <p:extLst>
      <p:ext uri="{BB962C8B-B14F-4D97-AF65-F5344CB8AC3E}">
        <p14:creationId xmlns:p14="http://schemas.microsoft.com/office/powerpoint/2010/main" val="338174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24072" y="629268"/>
            <a:ext cx="4939868" cy="1286160"/>
          </a:xfrm>
        </p:spPr>
        <p:txBody>
          <a:bodyPr vert="horz" lIns="91440" tIns="45720" rIns="91440" bIns="45720" rtlCol="0" anchor="b">
            <a:normAutofit/>
          </a:bodyPr>
          <a:lstStyle/>
          <a:p>
            <a:pPr algn="l">
              <a:lnSpc>
                <a:spcPct val="90000"/>
              </a:lnSpc>
            </a:pPr>
            <a:r>
              <a:rPr lang="en-US" sz="4100" b="1">
                <a:effectLst/>
              </a:rPr>
              <a:t>Thanks &amp; Questions?</a:t>
            </a:r>
          </a:p>
        </p:txBody>
      </p:sp>
      <p:pic>
        <p:nvPicPr>
          <p:cNvPr id="5" name="Picture Placeholder 3">
            <a:extLst>
              <a:ext uri="{FF2B5EF4-FFF2-40B4-BE49-F238E27FC236}">
                <a16:creationId xmlns:a16="http://schemas.microsoft.com/office/drawing/2014/main" id="{5C3F5887-BBF5-5745-9B7A-069F21BE73E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762" r="8807"/>
          <a:stretch/>
        </p:blipFill>
        <p:spPr>
          <a:xfrm>
            <a:off x="20" y="10"/>
            <a:ext cx="3476673" cy="6857990"/>
          </a:xfrm>
          <a:prstGeom prst="rect">
            <a:avLst/>
          </a:prstGeom>
          <a:effectLst/>
        </p:spPr>
      </p:pic>
      <p:cxnSp>
        <p:nvCxnSpPr>
          <p:cNvPr id="17" name="Straight Connector 16">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A0A258"/>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BD8CD3E3-D286-694F-B7D1-29B88A10C831}"/>
              </a:ext>
            </a:extLst>
          </p:cNvPr>
          <p:cNvSpPr>
            <a:spLocks noGrp="1"/>
          </p:cNvSpPr>
          <p:nvPr>
            <p:ph type="body" sz="quarter" idx="11"/>
          </p:nvPr>
        </p:nvSpPr>
        <p:spPr>
          <a:xfrm>
            <a:off x="3724073" y="2438400"/>
            <a:ext cx="4939867" cy="3785419"/>
          </a:xfrm>
        </p:spPr>
        <p:txBody>
          <a:bodyPr vert="horz" lIns="91440" tIns="45720" rIns="91440" bIns="45720" rtlCol="0">
            <a:normAutofit/>
          </a:bodyPr>
          <a:lstStyle/>
          <a:p>
            <a:pPr marL="285750" indent="-285750">
              <a:lnSpc>
                <a:spcPct val="90000"/>
              </a:lnSpc>
              <a:buFont typeface="Arial" panose="020B0604020202020204" pitchFamily="34" charset="0"/>
              <a:buChar char="•"/>
            </a:pPr>
            <a:r>
              <a:rPr lang="en-US" sz="1700" dirty="0"/>
              <a:t>Stephanie </a:t>
            </a:r>
            <a:r>
              <a:rPr lang="en-US" sz="1700" dirty="0" err="1"/>
              <a:t>Mikitish</a:t>
            </a:r>
            <a:r>
              <a:rPr lang="en-US" sz="1700" dirty="0"/>
              <a:t>, Ph.D. (</a:t>
            </a:r>
            <a:r>
              <a:rPr lang="en-US" sz="1700" dirty="0" err="1"/>
              <a:t>smik@loc.gov</a:t>
            </a:r>
            <a:r>
              <a:rPr lang="en-US" sz="1700" dirty="0"/>
              <a:t>)</a:t>
            </a:r>
          </a:p>
          <a:p>
            <a:pPr marL="285750" indent="-285750">
              <a:lnSpc>
                <a:spcPct val="90000"/>
              </a:lnSpc>
              <a:buFont typeface="Arial" panose="020B0604020202020204" pitchFamily="34" charset="0"/>
              <a:buChar char="•"/>
            </a:pPr>
            <a:r>
              <a:rPr lang="en-US" sz="1700" dirty="0"/>
              <a:t>Lynn </a:t>
            </a:r>
            <a:r>
              <a:rPr lang="en-US" sz="1700" dirty="0" err="1"/>
              <a:t>Silipigni</a:t>
            </a:r>
            <a:r>
              <a:rPr lang="en-US" sz="1700" dirty="0"/>
              <a:t> </a:t>
            </a:r>
            <a:r>
              <a:rPr lang="en-US" sz="1700" dirty="0" err="1"/>
              <a:t>Connaway</a:t>
            </a:r>
            <a:r>
              <a:rPr lang="en-US" sz="1700" dirty="0"/>
              <a:t>, Ph.D. (</a:t>
            </a:r>
            <a:r>
              <a:rPr lang="en-US" sz="1700" dirty="0" err="1"/>
              <a:t>connawal@oclc.org</a:t>
            </a:r>
            <a:r>
              <a:rPr lang="en-US" sz="1700" dirty="0"/>
              <a:t>; @</a:t>
            </a:r>
            <a:r>
              <a:rPr lang="en-US" sz="1700" dirty="0" err="1"/>
              <a:t>LynnConnaway</a:t>
            </a:r>
            <a:r>
              <a:rPr lang="en-US" sz="1700" dirty="0"/>
              <a:t>)</a:t>
            </a:r>
          </a:p>
          <a:p>
            <a:pPr marL="285750" indent="-285750">
              <a:lnSpc>
                <a:spcPct val="90000"/>
              </a:lnSpc>
              <a:buFont typeface="Arial" panose="020B0604020202020204" pitchFamily="34" charset="0"/>
              <a:buChar char="•"/>
            </a:pPr>
            <a:r>
              <a:rPr lang="en-US" sz="1700" dirty="0"/>
              <a:t>Marie L. Radford, Ph.D. (mardford@rutgers.edu; @</a:t>
            </a:r>
            <a:r>
              <a:rPr lang="en-US" sz="1700" dirty="0" err="1"/>
              <a:t>MarieLRadford</a:t>
            </a:r>
            <a:r>
              <a:rPr lang="en-US" sz="1700" dirty="0"/>
              <a:t>)</a:t>
            </a:r>
          </a:p>
          <a:p>
            <a:pPr marL="285750" indent="-285750">
              <a:lnSpc>
                <a:spcPct val="90000"/>
              </a:lnSpc>
              <a:buFont typeface="Arial" panose="020B0604020202020204" pitchFamily="34" charset="0"/>
              <a:buChar char="•"/>
            </a:pPr>
            <a:r>
              <a:rPr lang="en-US" sz="1700" dirty="0"/>
              <a:t>Vanessa Kitzie, Ph.D.  (</a:t>
            </a:r>
            <a:r>
              <a:rPr lang="en-US" sz="1700" dirty="0" err="1"/>
              <a:t>kitzie@mailbox.sc.edu</a:t>
            </a:r>
            <a:r>
              <a:rPr lang="en-US" sz="1700" dirty="0"/>
              <a:t>; @</a:t>
            </a:r>
            <a:r>
              <a:rPr lang="en-US" sz="1700" dirty="0" err="1"/>
              <a:t>vkitzie</a:t>
            </a:r>
            <a:r>
              <a:rPr lang="en-US" sz="1700" dirty="0"/>
              <a:t>)</a:t>
            </a:r>
          </a:p>
          <a:p>
            <a:pPr marL="285750" indent="-285750">
              <a:lnSpc>
                <a:spcPct val="90000"/>
              </a:lnSpc>
              <a:buFont typeface="Arial" panose="020B0604020202020204" pitchFamily="34" charset="0"/>
              <a:buChar char="•"/>
            </a:pPr>
            <a:r>
              <a:rPr lang="en-US" sz="1700" dirty="0"/>
              <a:t>Diana </a:t>
            </a:r>
            <a:r>
              <a:rPr lang="en-US" sz="1700" dirty="0" err="1"/>
              <a:t>Floegel</a:t>
            </a:r>
            <a:r>
              <a:rPr lang="en-US" sz="1700" dirty="0"/>
              <a:t>, Ph.D. student (</a:t>
            </a:r>
            <a:r>
              <a:rPr lang="en-US" sz="1700" dirty="0" err="1"/>
              <a:t>diana.floegel@rutgers.edu</a:t>
            </a:r>
            <a:r>
              <a:rPr lang="en-US" sz="1700" dirty="0"/>
              <a:t>; @</a:t>
            </a:r>
            <a:r>
              <a:rPr lang="en-US" sz="1700" dirty="0" err="1"/>
              <a:t>floeginator</a:t>
            </a:r>
            <a:r>
              <a:rPr lang="en-US" sz="1700" dirty="0"/>
              <a:t>)</a:t>
            </a:r>
          </a:p>
          <a:p>
            <a:pPr marL="285750" indent="-285750">
              <a:lnSpc>
                <a:spcPct val="90000"/>
              </a:lnSpc>
              <a:buFont typeface="Arial" panose="020B0604020202020204" pitchFamily="34" charset="0"/>
              <a:buChar char="•"/>
            </a:pPr>
            <a:r>
              <a:rPr lang="en-US" sz="1700" dirty="0"/>
              <a:t>Laura Costello, Ph.D. student (</a:t>
            </a:r>
            <a:r>
              <a:rPr lang="en-US" sz="1700" dirty="0" err="1"/>
              <a:t>laura.costello@Rutgers.edu</a:t>
            </a:r>
            <a:r>
              <a:rPr lang="en-US" sz="1700" dirty="0"/>
              <a:t>)</a:t>
            </a:r>
          </a:p>
        </p:txBody>
      </p:sp>
    </p:spTree>
    <p:extLst>
      <p:ext uri="{BB962C8B-B14F-4D97-AF65-F5344CB8AC3E}">
        <p14:creationId xmlns:p14="http://schemas.microsoft.com/office/powerpoint/2010/main" val="806883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65463" y="349250"/>
            <a:ext cx="6078537" cy="706438"/>
          </a:xfrm>
          <a:prstGeom prst="rect">
            <a:avLst/>
          </a:prstGeom>
        </p:spPr>
        <p:txBody>
          <a:bodyPr/>
          <a:lstStyle/>
          <a:p>
            <a:r>
              <a:rPr lang="en-US" b="1" dirty="0">
                <a:effectLst/>
              </a:rPr>
              <a:t>Today’s Agenda</a:t>
            </a:r>
          </a:p>
        </p:txBody>
      </p:sp>
      <p:sp>
        <p:nvSpPr>
          <p:cNvPr id="4" name="TextBox 3">
            <a:extLst>
              <a:ext uri="{FF2B5EF4-FFF2-40B4-BE49-F238E27FC236}">
                <a16:creationId xmlns:a16="http://schemas.microsoft.com/office/drawing/2014/main" id="{958D3EF5-1754-8544-A2F7-D31EAE429088}"/>
              </a:ext>
            </a:extLst>
          </p:cNvPr>
          <p:cNvSpPr txBox="1"/>
          <p:nvPr/>
        </p:nvSpPr>
        <p:spPr>
          <a:xfrm>
            <a:off x="807496" y="1396207"/>
            <a:ext cx="7743825" cy="4832092"/>
          </a:xfrm>
          <a:prstGeom prst="rect">
            <a:avLst/>
          </a:prstGeom>
          <a:noFill/>
        </p:spPr>
        <p:txBody>
          <a:bodyPr wrap="square" rtlCol="0">
            <a:spAutoFit/>
          </a:bodyPr>
          <a:lstStyle/>
          <a:p>
            <a:r>
              <a:rPr lang="en-US" sz="2800" b="1" dirty="0"/>
              <a:t>Assessment defined</a:t>
            </a:r>
          </a:p>
          <a:p>
            <a:endParaRPr lang="en-US" sz="2800" b="1" dirty="0"/>
          </a:p>
          <a:p>
            <a:r>
              <a:rPr lang="en-US" sz="2800" b="1" dirty="0"/>
              <a:t>Stakeholder categories</a:t>
            </a:r>
          </a:p>
          <a:p>
            <a:endParaRPr lang="en-US" sz="2800" b="1" dirty="0"/>
          </a:p>
          <a:p>
            <a:r>
              <a:rPr lang="en-US" sz="2800" b="1" dirty="0"/>
              <a:t>Common concerns/goals of stakeholders</a:t>
            </a:r>
          </a:p>
          <a:p>
            <a:endParaRPr lang="en-US" sz="2800" b="1" dirty="0"/>
          </a:p>
          <a:p>
            <a:r>
              <a:rPr lang="en-US" sz="2800" b="1" dirty="0"/>
              <a:t>Library data</a:t>
            </a:r>
          </a:p>
          <a:p>
            <a:endParaRPr lang="en-US" sz="2800" b="1" dirty="0"/>
          </a:p>
          <a:p>
            <a:r>
              <a:rPr lang="en-US" sz="2800" b="1" dirty="0"/>
              <a:t>Communication channels/methods/strategies</a:t>
            </a:r>
          </a:p>
          <a:p>
            <a:endParaRPr lang="en-US" sz="2800" b="1" dirty="0"/>
          </a:p>
          <a:p>
            <a:r>
              <a:rPr lang="en-US" sz="2800" b="1" dirty="0"/>
              <a:t>Group activity</a:t>
            </a:r>
          </a:p>
        </p:txBody>
      </p:sp>
      <p:grpSp>
        <p:nvGrpSpPr>
          <p:cNvPr id="11" name="Group 10"/>
          <p:cNvGrpSpPr/>
          <p:nvPr/>
        </p:nvGrpSpPr>
        <p:grpSpPr>
          <a:xfrm>
            <a:off x="6641960" y="6574536"/>
            <a:ext cx="2502040" cy="283464"/>
            <a:chOff x="6261123" y="6038971"/>
            <a:chExt cx="2502040" cy="283464"/>
          </a:xfrm>
        </p:grpSpPr>
        <p:grpSp>
          <p:nvGrpSpPr>
            <p:cNvPr id="12" name="Group 11"/>
            <p:cNvGrpSpPr/>
            <p:nvPr/>
          </p:nvGrpSpPr>
          <p:grpSpPr>
            <a:xfrm>
              <a:off x="6487848" y="6038971"/>
              <a:ext cx="2275315" cy="283464"/>
              <a:chOff x="6312005" y="6576557"/>
              <a:chExt cx="2275315" cy="283464"/>
            </a:xfrm>
          </p:grpSpPr>
          <p:pic>
            <p:nvPicPr>
              <p:cNvPr id="14" name="Picture 13">
                <a:extLst>
                  <a:ext uri="{FF2B5EF4-FFF2-40B4-BE49-F238E27FC236}">
                    <a16:creationId xmlns:a16="http://schemas.microsoft.com/office/drawing/2014/main" id="{B553C97E-EE48-2B4A-B12F-E73A62E9841C}"/>
                  </a:ext>
                </a:extLst>
              </p:cNvPr>
              <p:cNvPicPr>
                <a:picLocks noChangeAspect="1"/>
              </p:cNvPicPr>
              <p:nvPr/>
            </p:nvPicPr>
            <p:blipFill>
              <a:blip r:embed="rId3"/>
              <a:stretch>
                <a:fillRect/>
              </a:stretch>
            </p:blipFill>
            <p:spPr>
              <a:xfrm>
                <a:off x="6842093" y="6579526"/>
                <a:ext cx="764597" cy="278653"/>
              </a:xfrm>
              <a:prstGeom prst="rect">
                <a:avLst/>
              </a:prstGeom>
            </p:spPr>
          </p:pic>
          <p:pic>
            <p:nvPicPr>
              <p:cNvPr id="15" name="Picture 14">
                <a:extLst>
                  <a:ext uri="{FF2B5EF4-FFF2-40B4-BE49-F238E27FC236}">
                    <a16:creationId xmlns:a16="http://schemas.microsoft.com/office/drawing/2014/main" id="{C821DE1D-7B9B-4C4C-99DE-7EB96A190D2E}"/>
                  </a:ext>
                </a:extLst>
              </p:cNvPr>
              <p:cNvPicPr>
                <a:picLocks noChangeAspect="1"/>
              </p:cNvPicPr>
              <p:nvPr/>
            </p:nvPicPr>
            <p:blipFill>
              <a:blip r:embed="rId4"/>
              <a:stretch>
                <a:fillRect/>
              </a:stretch>
            </p:blipFill>
            <p:spPr>
              <a:xfrm>
                <a:off x="7606690" y="6576557"/>
                <a:ext cx="980630" cy="283464"/>
              </a:xfrm>
              <a:prstGeom prst="rect">
                <a:avLst/>
              </a:prstGeom>
            </p:spPr>
          </p:pic>
          <p:pic>
            <p:nvPicPr>
              <p:cNvPr id="16" name="Picture 15">
                <a:extLst>
                  <a:ext uri="{FF2B5EF4-FFF2-40B4-BE49-F238E27FC236}">
                    <a16:creationId xmlns:a16="http://schemas.microsoft.com/office/drawing/2014/main" id="{6F81332B-0A35-7749-B525-7DA6592C238E}"/>
                  </a:ext>
                </a:extLst>
              </p:cNvPr>
              <p:cNvPicPr>
                <a:picLocks noChangeAspect="1"/>
              </p:cNvPicPr>
              <p:nvPr/>
            </p:nvPicPr>
            <p:blipFill>
              <a:blip r:embed="rId5"/>
              <a:stretch>
                <a:fillRect/>
              </a:stretch>
            </p:blipFill>
            <p:spPr>
              <a:xfrm>
                <a:off x="6312005" y="6576557"/>
                <a:ext cx="537789" cy="281443"/>
              </a:xfrm>
              <a:prstGeom prst="rect">
                <a:avLst/>
              </a:prstGeom>
            </p:spPr>
          </p:pic>
        </p:grpSp>
        <p:cxnSp>
          <p:nvCxnSpPr>
            <p:cNvPr id="13" name="Straight Connector 12"/>
            <p:cNvCxnSpPr/>
            <p:nvPr/>
          </p:nvCxnSpPr>
          <p:spPr>
            <a:xfrm>
              <a:off x="6261123" y="6043300"/>
              <a:ext cx="250204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178621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effectLst/>
              </a:rPr>
              <a:t>References</a:t>
            </a:r>
          </a:p>
        </p:txBody>
      </p:sp>
      <p:sp>
        <p:nvSpPr>
          <p:cNvPr id="3" name="Rectangle 2"/>
          <p:cNvSpPr/>
          <p:nvPr/>
        </p:nvSpPr>
        <p:spPr>
          <a:xfrm>
            <a:off x="295274" y="1541919"/>
            <a:ext cx="8503920" cy="3970318"/>
          </a:xfrm>
          <a:prstGeom prst="rect">
            <a:avLst/>
          </a:prstGeom>
        </p:spPr>
        <p:txBody>
          <a:bodyPr wrap="square">
            <a:spAutoFit/>
          </a:bodyPr>
          <a:lstStyle/>
          <a:p>
            <a:r>
              <a:rPr lang="en-US" b="1" dirty="0">
                <a:solidFill>
                  <a:srgbClr val="000000"/>
                </a:solidFill>
                <a:latin typeface="Arial" panose="020B0604020202020204" pitchFamily="34" charset="0"/>
              </a:rPr>
              <a:t>Identifying audience/stakeholders</a:t>
            </a:r>
            <a:endParaRPr lang="en-US" b="1" dirty="0"/>
          </a:p>
          <a:p>
            <a:pPr fontAlgn="base"/>
            <a:endParaRPr lang="en-US" dirty="0">
              <a:solidFill>
                <a:srgbClr val="000000"/>
              </a:solidFill>
              <a:latin typeface="Arial" panose="020B0604020202020204" pitchFamily="34" charset="0"/>
            </a:endParaRPr>
          </a:p>
          <a:p>
            <a:pPr fontAlgn="base"/>
            <a:r>
              <a:rPr lang="en-US" dirty="0">
                <a:solidFill>
                  <a:srgbClr val="000000"/>
                </a:solidFill>
                <a:latin typeface="Arial" panose="020B0604020202020204" pitchFamily="34" charset="0"/>
              </a:rPr>
              <a:t>Association of College and Research Libraries. (2017). Provost semi-structured individual interviews. In </a:t>
            </a:r>
            <a:r>
              <a:rPr lang="en-US" i="1" dirty="0">
                <a:solidFill>
                  <a:srgbClr val="000000"/>
                </a:solidFill>
                <a:latin typeface="Arial" panose="020B0604020202020204" pitchFamily="34" charset="0"/>
              </a:rPr>
              <a:t>Academic library impact: Improving practice and essential areas to research </a:t>
            </a:r>
            <a:r>
              <a:rPr lang="en-US" dirty="0">
                <a:solidFill>
                  <a:srgbClr val="000000"/>
                </a:solidFill>
                <a:latin typeface="Arial" panose="020B0604020202020204" pitchFamily="34" charset="0"/>
              </a:rPr>
              <a:t>(pp. 31-36)</a:t>
            </a:r>
            <a:r>
              <a:rPr lang="en-US" i="1" dirty="0">
                <a:solidFill>
                  <a:srgbClr val="000000"/>
                </a:solidFill>
                <a:latin typeface="Arial" panose="020B0604020202020204" pitchFamily="34" charset="0"/>
              </a:rPr>
              <a:t>.</a:t>
            </a:r>
            <a:r>
              <a:rPr lang="en-US" dirty="0">
                <a:solidFill>
                  <a:srgbClr val="000000"/>
                </a:solidFill>
                <a:latin typeface="Arial" panose="020B0604020202020204" pitchFamily="34" charset="0"/>
              </a:rPr>
              <a:t> Prepared by L.S. </a:t>
            </a:r>
            <a:r>
              <a:rPr lang="en-US" dirty="0" err="1">
                <a:solidFill>
                  <a:srgbClr val="000000"/>
                </a:solidFill>
                <a:latin typeface="Arial" panose="020B0604020202020204" pitchFamily="34" charset="0"/>
              </a:rPr>
              <a:t>Connaway</a:t>
            </a:r>
            <a:r>
              <a:rPr lang="en-US" dirty="0">
                <a:solidFill>
                  <a:srgbClr val="000000"/>
                </a:solidFill>
                <a:latin typeface="Arial" panose="020B0604020202020204" pitchFamily="34" charset="0"/>
              </a:rPr>
              <a:t>, W. Harvey, V. </a:t>
            </a:r>
            <a:r>
              <a:rPr lang="en-US" dirty="0" err="1">
                <a:solidFill>
                  <a:srgbClr val="000000"/>
                </a:solidFill>
                <a:latin typeface="Arial" panose="020B0604020202020204" pitchFamily="34" charset="0"/>
              </a:rPr>
              <a:t>Kitzie</a:t>
            </a:r>
            <a:r>
              <a:rPr lang="en-US" dirty="0">
                <a:solidFill>
                  <a:srgbClr val="000000"/>
                </a:solidFill>
                <a:latin typeface="Arial" panose="020B0604020202020204" pitchFamily="34" charset="0"/>
              </a:rPr>
              <a:t>, and S. Mikitish. Chicago: Association of College and Research Libraries.</a:t>
            </a:r>
          </a:p>
          <a:p>
            <a:pPr fontAlgn="base"/>
            <a:endParaRPr lang="en-US" dirty="0">
              <a:solidFill>
                <a:srgbClr val="000000"/>
              </a:solidFill>
              <a:latin typeface="Arial" panose="020B0604020202020204" pitchFamily="34" charset="0"/>
            </a:endParaRPr>
          </a:p>
          <a:p>
            <a:pPr fontAlgn="base"/>
            <a:r>
              <a:rPr lang="en-US" dirty="0">
                <a:solidFill>
                  <a:srgbClr val="000000"/>
                </a:solidFill>
                <a:latin typeface="Arial" panose="020B0604020202020204" pitchFamily="34" charset="0"/>
              </a:rPr>
              <a:t>Murray, A. L., &amp; Ireland, A. P. (2017). Communicating library impact on retention: A framework for developing reciprocal value propositions. </a:t>
            </a:r>
            <a:r>
              <a:rPr lang="en-US" i="1" dirty="0">
                <a:solidFill>
                  <a:srgbClr val="000000"/>
                </a:solidFill>
                <a:latin typeface="Arial" panose="020B0604020202020204" pitchFamily="34" charset="0"/>
              </a:rPr>
              <a:t>Journal of Library Administration, 57</a:t>
            </a:r>
            <a:r>
              <a:rPr lang="en-US" dirty="0">
                <a:solidFill>
                  <a:srgbClr val="000000"/>
                </a:solidFill>
                <a:latin typeface="Arial" panose="020B0604020202020204" pitchFamily="34" charset="0"/>
              </a:rPr>
              <a:t>(3), 311-326.</a:t>
            </a:r>
          </a:p>
          <a:p>
            <a:pPr fontAlgn="base"/>
            <a:endParaRPr lang="en-US" dirty="0">
              <a:solidFill>
                <a:srgbClr val="000000"/>
              </a:solidFill>
              <a:latin typeface="Arial" panose="020B0604020202020204" pitchFamily="34" charset="0"/>
            </a:endParaRPr>
          </a:p>
          <a:p>
            <a:pPr fontAlgn="base"/>
            <a:r>
              <a:rPr lang="en-US" dirty="0">
                <a:solidFill>
                  <a:srgbClr val="000000"/>
                </a:solidFill>
                <a:latin typeface="Arial" panose="020B0604020202020204" pitchFamily="34" charset="0"/>
              </a:rPr>
              <a:t>Robertson, M. (2015). Perceptions of Canadian provosts on the institutional role of academic libraries. </a:t>
            </a:r>
            <a:r>
              <a:rPr lang="en-US" i="1" dirty="0">
                <a:solidFill>
                  <a:srgbClr val="000000"/>
                </a:solidFill>
                <a:latin typeface="Arial" panose="020B0604020202020204" pitchFamily="34" charset="0"/>
              </a:rPr>
              <a:t>College &amp; Research Libraries, 76</a:t>
            </a:r>
            <a:r>
              <a:rPr lang="en-US" dirty="0">
                <a:solidFill>
                  <a:srgbClr val="000000"/>
                </a:solidFill>
                <a:latin typeface="Arial" panose="020B0604020202020204" pitchFamily="34" charset="0"/>
              </a:rPr>
              <a:t>(4), 490-511.</a:t>
            </a:r>
          </a:p>
        </p:txBody>
      </p:sp>
    </p:spTree>
    <p:extLst>
      <p:ext uri="{BB962C8B-B14F-4D97-AF65-F5344CB8AC3E}">
        <p14:creationId xmlns:p14="http://schemas.microsoft.com/office/powerpoint/2010/main" val="1537218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effectLst/>
              </a:rPr>
              <a:t>References</a:t>
            </a:r>
          </a:p>
        </p:txBody>
      </p:sp>
      <p:sp>
        <p:nvSpPr>
          <p:cNvPr id="3" name="Rectangle 2"/>
          <p:cNvSpPr/>
          <p:nvPr/>
        </p:nvSpPr>
        <p:spPr>
          <a:xfrm>
            <a:off x="304799" y="970419"/>
            <a:ext cx="8503920" cy="5355312"/>
          </a:xfrm>
          <a:prstGeom prst="rect">
            <a:avLst/>
          </a:prstGeom>
          <a:solidFill>
            <a:schemeClr val="bg1"/>
          </a:solidFill>
        </p:spPr>
        <p:txBody>
          <a:bodyPr wrap="square">
            <a:spAutoFit/>
          </a:bodyPr>
          <a:lstStyle/>
          <a:p>
            <a:r>
              <a:rPr lang="en-US" b="1" dirty="0">
                <a:solidFill>
                  <a:srgbClr val="000000"/>
                </a:solidFill>
                <a:latin typeface="Arial" panose="020B0604020202020204" pitchFamily="34" charset="0"/>
              </a:rPr>
              <a:t>Communication do’s/don’ts and best practices</a:t>
            </a:r>
            <a:endParaRPr lang="en-US" b="1" dirty="0"/>
          </a:p>
          <a:p>
            <a:pPr fontAlgn="base"/>
            <a:br>
              <a:rPr lang="en-US" dirty="0"/>
            </a:br>
            <a:r>
              <a:rPr lang="en-US" dirty="0">
                <a:solidFill>
                  <a:srgbClr val="000000"/>
                </a:solidFill>
                <a:latin typeface="Arial" panose="020B0604020202020204" pitchFamily="34" charset="0"/>
              </a:rPr>
              <a:t>Association of College and Research Libraries. (2017). Communicate the library's contributions. In </a:t>
            </a:r>
            <a:r>
              <a:rPr lang="en-US" i="1" dirty="0">
                <a:solidFill>
                  <a:srgbClr val="000000"/>
                </a:solidFill>
                <a:latin typeface="Arial" panose="020B0604020202020204" pitchFamily="34" charset="0"/>
              </a:rPr>
              <a:t>Academic library impact: Improving practice and essential areas to research </a:t>
            </a:r>
            <a:r>
              <a:rPr lang="en-US" dirty="0">
                <a:solidFill>
                  <a:srgbClr val="000000"/>
                </a:solidFill>
                <a:latin typeface="Arial" panose="020B0604020202020204" pitchFamily="34" charset="0"/>
              </a:rPr>
              <a:t>(pp. 45-50)</a:t>
            </a:r>
            <a:r>
              <a:rPr lang="en-US" i="1" dirty="0">
                <a:solidFill>
                  <a:srgbClr val="000000"/>
                </a:solidFill>
                <a:latin typeface="Arial" panose="020B0604020202020204" pitchFamily="34" charset="0"/>
              </a:rPr>
              <a:t>.</a:t>
            </a:r>
            <a:r>
              <a:rPr lang="en-US" dirty="0">
                <a:solidFill>
                  <a:srgbClr val="000000"/>
                </a:solidFill>
                <a:latin typeface="Arial" panose="020B0604020202020204" pitchFamily="34" charset="0"/>
              </a:rPr>
              <a:t> Prepared by L.S. </a:t>
            </a:r>
            <a:r>
              <a:rPr lang="en-US" dirty="0" err="1">
                <a:solidFill>
                  <a:srgbClr val="000000"/>
                </a:solidFill>
                <a:latin typeface="Arial" panose="020B0604020202020204" pitchFamily="34" charset="0"/>
              </a:rPr>
              <a:t>Connaway</a:t>
            </a:r>
            <a:r>
              <a:rPr lang="en-US" dirty="0">
                <a:solidFill>
                  <a:srgbClr val="000000"/>
                </a:solidFill>
                <a:latin typeface="Arial" panose="020B0604020202020204" pitchFamily="34" charset="0"/>
              </a:rPr>
              <a:t>, W. Harvey, V. </a:t>
            </a:r>
            <a:r>
              <a:rPr lang="en-US" dirty="0" err="1">
                <a:solidFill>
                  <a:srgbClr val="000000"/>
                </a:solidFill>
                <a:latin typeface="Arial" panose="020B0604020202020204" pitchFamily="34" charset="0"/>
              </a:rPr>
              <a:t>Kitzie</a:t>
            </a:r>
            <a:r>
              <a:rPr lang="en-US" dirty="0">
                <a:solidFill>
                  <a:srgbClr val="000000"/>
                </a:solidFill>
                <a:latin typeface="Arial" panose="020B0604020202020204" pitchFamily="34" charset="0"/>
              </a:rPr>
              <a:t>, and S. Mikitish. Chicago: Association of College and Research Libraries.</a:t>
            </a:r>
          </a:p>
          <a:p>
            <a:pPr fontAlgn="base"/>
            <a:endParaRPr lang="en-US" dirty="0">
              <a:solidFill>
                <a:srgbClr val="000000"/>
              </a:solidFill>
              <a:latin typeface="Arial" panose="020B0604020202020204" pitchFamily="34" charset="0"/>
            </a:endParaRPr>
          </a:p>
          <a:p>
            <a:pPr fontAlgn="base"/>
            <a:r>
              <a:rPr lang="en-US" dirty="0">
                <a:solidFill>
                  <a:srgbClr val="000000"/>
                </a:solidFill>
                <a:latin typeface="Arial" panose="020B0604020202020204" pitchFamily="34" charset="0"/>
              </a:rPr>
              <a:t>Institute of Education Sciences. (2011). Stakeholder communication. </a:t>
            </a:r>
            <a:r>
              <a:rPr lang="en-US" i="1" dirty="0">
                <a:solidFill>
                  <a:srgbClr val="000000"/>
                </a:solidFill>
                <a:latin typeface="Arial" panose="020B0604020202020204" pitchFamily="34" charset="0"/>
              </a:rPr>
              <a:t>SLDS Best Practices Brief, 1</a:t>
            </a:r>
            <a:r>
              <a:rPr lang="en-US" dirty="0">
                <a:solidFill>
                  <a:srgbClr val="000000"/>
                </a:solidFill>
                <a:latin typeface="Arial" panose="020B0604020202020204" pitchFamily="34" charset="0"/>
              </a:rPr>
              <a:t>. Retrieved from </a:t>
            </a:r>
            <a:r>
              <a:rPr lang="en-US" u="sng" dirty="0">
                <a:latin typeface="Arial" panose="020B0604020202020204" pitchFamily="34" charset="0"/>
                <a:hlinkClick r:id="rId2"/>
              </a:rPr>
              <a:t>https://nces.ed.gov/programs/slds/pdf/best_practices.pdf</a:t>
            </a:r>
            <a:r>
              <a:rPr lang="en-US" dirty="0">
                <a:latin typeface="Arial" panose="020B0604020202020204" pitchFamily="34" charset="0"/>
              </a:rPr>
              <a:t> </a:t>
            </a:r>
          </a:p>
          <a:p>
            <a:pPr fontAlgn="base"/>
            <a:endParaRPr lang="en-US" dirty="0">
              <a:latin typeface="Arial" panose="020B0604020202020204" pitchFamily="34" charset="0"/>
            </a:endParaRPr>
          </a:p>
          <a:p>
            <a:r>
              <a:rPr lang="en-US" b="1" dirty="0">
                <a:solidFill>
                  <a:srgbClr val="000000"/>
                </a:solidFill>
                <a:latin typeface="Arial" panose="020B0604020202020204" pitchFamily="34" charset="0"/>
              </a:rPr>
              <a:t>Library communication examples</a:t>
            </a:r>
            <a:endParaRPr lang="en-US" b="1" dirty="0"/>
          </a:p>
          <a:p>
            <a:pPr fontAlgn="base"/>
            <a:endParaRPr lang="en-US" dirty="0"/>
          </a:p>
          <a:p>
            <a:pPr fontAlgn="base"/>
            <a:r>
              <a:rPr lang="en-US" dirty="0">
                <a:solidFill>
                  <a:srgbClr val="000000"/>
                </a:solidFill>
                <a:latin typeface="Arial" panose="020B0604020202020204" pitchFamily="34" charset="0"/>
              </a:rPr>
              <a:t>Grieves, K. (2018). Generating bespoke value and impact evidence to inform a thought leadership approach to service engagement at The University of Sunderland. </a:t>
            </a:r>
            <a:r>
              <a:rPr lang="en-US" i="1" dirty="0">
                <a:solidFill>
                  <a:srgbClr val="000000"/>
                </a:solidFill>
                <a:latin typeface="Arial" panose="020B0604020202020204" pitchFamily="34" charset="0"/>
              </a:rPr>
              <a:t>Performance Measurement and Metrics, 19</a:t>
            </a:r>
            <a:r>
              <a:rPr lang="en-US" dirty="0">
                <a:solidFill>
                  <a:srgbClr val="000000"/>
                </a:solidFill>
                <a:latin typeface="Arial" panose="020B0604020202020204" pitchFamily="34" charset="0"/>
              </a:rPr>
              <a:t>(1), 53-65.</a:t>
            </a:r>
          </a:p>
          <a:p>
            <a:pPr fontAlgn="base"/>
            <a:endParaRPr lang="en-US" dirty="0">
              <a:solidFill>
                <a:srgbClr val="000000"/>
              </a:solidFill>
              <a:latin typeface="Arial" panose="020B0604020202020204" pitchFamily="34" charset="0"/>
            </a:endParaRPr>
          </a:p>
          <a:p>
            <a:pPr fontAlgn="base"/>
            <a:r>
              <a:rPr lang="en-US" dirty="0">
                <a:solidFill>
                  <a:srgbClr val="000000"/>
                </a:solidFill>
                <a:latin typeface="Arial" panose="020B0604020202020204" pitchFamily="34" charset="0"/>
              </a:rPr>
              <a:t>Kelly, M., &amp; O’Gara, G. (2018). Collections assessment: Developing sustainable programs and projects. </a:t>
            </a:r>
            <a:r>
              <a:rPr lang="en-US" i="1" dirty="0">
                <a:solidFill>
                  <a:srgbClr val="000000"/>
                </a:solidFill>
                <a:latin typeface="Arial" panose="020B0604020202020204" pitchFamily="34" charset="0"/>
              </a:rPr>
              <a:t>The Serials Librarian, 74</a:t>
            </a:r>
            <a:r>
              <a:rPr lang="en-US" dirty="0">
                <a:solidFill>
                  <a:srgbClr val="000000"/>
                </a:solidFill>
                <a:latin typeface="Arial" panose="020B0604020202020204" pitchFamily="34" charset="0"/>
              </a:rPr>
              <a:t>, 19-29.</a:t>
            </a:r>
            <a:endParaRPr lang="en-US" dirty="0">
              <a:latin typeface="Arial" panose="020B0604020202020204" pitchFamily="34" charset="0"/>
            </a:endParaRPr>
          </a:p>
        </p:txBody>
      </p:sp>
    </p:spTree>
    <p:extLst>
      <p:ext uri="{BB962C8B-B14F-4D97-AF65-F5344CB8AC3E}">
        <p14:creationId xmlns:p14="http://schemas.microsoft.com/office/powerpoint/2010/main" val="3256897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C3E1C3D-633C-4756-B09B-9AD080714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501" y="640080"/>
            <a:ext cx="8186439" cy="5263134"/>
          </a:xfrm>
          <a:prstGeom prst="rect">
            <a:avLst/>
          </a:prstGeom>
          <a:noFill/>
          <a:ln w="317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1295DAF8-54BC-4834-A4B1-7DD2F7AFE5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140" y="802767"/>
            <a:ext cx="7938874" cy="493776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F7E003E-9815-1044-91D7-D288E3AE2751}"/>
              </a:ext>
            </a:extLst>
          </p:cNvPr>
          <p:cNvSpPr txBox="1"/>
          <p:nvPr/>
        </p:nvSpPr>
        <p:spPr>
          <a:xfrm>
            <a:off x="840468" y="1122807"/>
            <a:ext cx="7465832" cy="4297680"/>
          </a:xfrm>
          <a:prstGeom prst="rect">
            <a:avLst/>
          </a:prstGeom>
          <a:noFill/>
          <a:ln>
            <a:noFill/>
          </a:ln>
        </p:spPr>
        <p:txBody>
          <a:bodyPr vert="horz" lIns="91440" tIns="45720" rIns="91440" bIns="45720" rtlCol="0" anchor="ctr">
            <a:normAutofit/>
          </a:bodyPr>
          <a:lstStyle/>
          <a:p>
            <a:pPr algn="ctr">
              <a:lnSpc>
                <a:spcPct val="90000"/>
              </a:lnSpc>
              <a:spcBef>
                <a:spcPct val="0"/>
              </a:spcBef>
              <a:spcAft>
                <a:spcPts val="600"/>
              </a:spcAft>
            </a:pPr>
            <a:r>
              <a:rPr lang="en-US" sz="5200" b="1">
                <a:solidFill>
                  <a:srgbClr val="FFFFFF"/>
                </a:solidFill>
                <a:latin typeface="+mj-lt"/>
                <a:ea typeface="+mj-ea"/>
                <a:cs typeface="+mj-cs"/>
              </a:rPr>
              <a:t>Assessment</a:t>
            </a:r>
          </a:p>
        </p:txBody>
      </p:sp>
      <p:sp>
        <p:nvSpPr>
          <p:cNvPr id="4" name="AutoShape 2" descr="rg">
            <a:extLst>
              <a:ext uri="{FF2B5EF4-FFF2-40B4-BE49-F238E27FC236}">
                <a16:creationId xmlns:a16="http://schemas.microsoft.com/office/drawing/2014/main" id="{F4DDFE30-F836-44B5-B4AE-B81860EB7F69}"/>
              </a:ext>
            </a:extLst>
          </p:cNvPr>
          <p:cNvSpPr>
            <a:spLocks noChangeAspect="1" noChangeArrowheads="1"/>
          </p:cNvSpPr>
          <p:nvPr/>
        </p:nvSpPr>
        <p:spPr bwMode="auto">
          <a:xfrm>
            <a:off x="4419600" y="3276600"/>
            <a:ext cx="631610" cy="63161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6" descr="rg">
            <a:extLst>
              <a:ext uri="{FF2B5EF4-FFF2-40B4-BE49-F238E27FC236}">
                <a16:creationId xmlns:a16="http://schemas.microsoft.com/office/drawing/2014/main" id="{256B0086-36BF-49AC-9049-9D0C707EEC3A}"/>
              </a:ext>
            </a:extLst>
          </p:cNvPr>
          <p:cNvSpPr>
            <a:spLocks noChangeAspect="1" noChangeArrowheads="1"/>
          </p:cNvSpPr>
          <p:nvPr/>
        </p:nvSpPr>
        <p:spPr bwMode="auto">
          <a:xfrm>
            <a:off x="4571999" y="3023795"/>
            <a:ext cx="710005" cy="71000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AutoShape 8" descr="Academia logo redesign 2015">
            <a:extLst>
              <a:ext uri="{FF2B5EF4-FFF2-40B4-BE49-F238E27FC236}">
                <a16:creationId xmlns:a16="http://schemas.microsoft.com/office/drawing/2014/main" id="{42E81936-505E-4171-AE05-B38918157D77}"/>
              </a:ext>
            </a:extLst>
          </p:cNvPr>
          <p:cNvSpPr>
            <a:spLocks noChangeAspect="1" noChangeArrowheads="1"/>
          </p:cNvSpPr>
          <p:nvPr/>
        </p:nvSpPr>
        <p:spPr bwMode="auto">
          <a:xfrm>
            <a:off x="4572000" y="3571912"/>
            <a:ext cx="605652" cy="16188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14" descr="Image result for Research gate">
            <a:extLst>
              <a:ext uri="{FF2B5EF4-FFF2-40B4-BE49-F238E27FC236}">
                <a16:creationId xmlns:a16="http://schemas.microsoft.com/office/drawing/2014/main" id="{6E8A53A9-26E5-4959-B320-D7ED2A080250}"/>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37861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p:spPr>
        <p:txBody>
          <a:bodyPr vert="horz" lIns="91440" tIns="45720" rIns="91440" bIns="45720" rtlCol="0" anchor="ctr">
            <a:normAutofit/>
          </a:bodyPr>
          <a:lstStyle/>
          <a:p>
            <a:pPr>
              <a:lnSpc>
                <a:spcPct val="90000"/>
              </a:lnSpc>
            </a:pPr>
            <a:r>
              <a:rPr lang="en-US" sz="4400" b="1" kern="1200" dirty="0">
                <a:solidFill>
                  <a:schemeClr val="tx1"/>
                </a:solidFill>
                <a:effectLst/>
                <a:latin typeface="+mj-lt"/>
                <a:ea typeface="+mj-ea"/>
                <a:cs typeface="+mj-cs"/>
              </a:rPr>
              <a:t>Assessment Defined</a:t>
            </a:r>
          </a:p>
        </p:txBody>
      </p:sp>
      <p:sp>
        <p:nvSpPr>
          <p:cNvPr id="3" name="Rectangle 2"/>
          <p:cNvSpPr/>
          <p:nvPr/>
        </p:nvSpPr>
        <p:spPr>
          <a:xfrm>
            <a:off x="480060" y="1831628"/>
            <a:ext cx="5829300" cy="3847207"/>
          </a:xfrm>
          <a:prstGeom prst="rect">
            <a:avLst/>
          </a:prstGeom>
        </p:spPr>
        <p:txBody>
          <a:bodyPr wrap="square">
            <a:spAutoFit/>
          </a:bodyPr>
          <a:lstStyle/>
          <a:p>
            <a:pPr marL="457200" indent="-457200">
              <a:buFont typeface="Arial" panose="020B0604020202020204" pitchFamily="34" charset="0"/>
              <a:buChar char="•"/>
            </a:pPr>
            <a:r>
              <a:rPr lang="en-US" sz="2800" b="1" dirty="0"/>
              <a:t>Process of…</a:t>
            </a:r>
          </a:p>
          <a:p>
            <a:pPr marL="1200150" lvl="1" indent="-457200">
              <a:buFont typeface="Arial" panose="020B0604020202020204" pitchFamily="34" charset="0"/>
              <a:buChar char="•"/>
            </a:pPr>
            <a:r>
              <a:rPr lang="en-US" sz="2400" b="1" dirty="0"/>
              <a:t>Defining</a:t>
            </a:r>
          </a:p>
          <a:p>
            <a:pPr marL="1200150" lvl="1" indent="-457200">
              <a:buFont typeface="Arial" panose="020B0604020202020204" pitchFamily="34" charset="0"/>
              <a:buChar char="•"/>
            </a:pPr>
            <a:r>
              <a:rPr lang="en-US" sz="2400" b="1" dirty="0"/>
              <a:t>Selecting</a:t>
            </a:r>
          </a:p>
          <a:p>
            <a:pPr marL="1200150" lvl="1" indent="-457200">
              <a:buFont typeface="Arial" panose="020B0604020202020204" pitchFamily="34" charset="0"/>
              <a:buChar char="•"/>
            </a:pPr>
            <a:r>
              <a:rPr lang="en-US" sz="2400" b="1" dirty="0"/>
              <a:t>Designing</a:t>
            </a:r>
          </a:p>
          <a:p>
            <a:pPr marL="1200150" lvl="1" indent="-457200">
              <a:buFont typeface="Arial" panose="020B0604020202020204" pitchFamily="34" charset="0"/>
              <a:buChar char="•"/>
            </a:pPr>
            <a:r>
              <a:rPr lang="en-US" sz="2400" b="1" dirty="0"/>
              <a:t>Collecting</a:t>
            </a:r>
          </a:p>
          <a:p>
            <a:pPr marL="1200150" lvl="1" indent="-457200">
              <a:buFont typeface="Arial" panose="020B0604020202020204" pitchFamily="34" charset="0"/>
              <a:buChar char="•"/>
            </a:pPr>
            <a:r>
              <a:rPr lang="en-US" sz="2400" b="1" dirty="0"/>
              <a:t>Analyzing</a:t>
            </a:r>
          </a:p>
          <a:p>
            <a:pPr marL="1200150" lvl="1" indent="-457200">
              <a:buFont typeface="Arial" panose="020B0604020202020204" pitchFamily="34" charset="0"/>
              <a:buChar char="•"/>
            </a:pPr>
            <a:r>
              <a:rPr lang="en-US" sz="2400" b="1" dirty="0"/>
              <a:t>Interpreting</a:t>
            </a:r>
          </a:p>
          <a:p>
            <a:pPr marL="1200150" lvl="1" indent="-457200">
              <a:buFont typeface="Arial" panose="020B0604020202020204" pitchFamily="34" charset="0"/>
              <a:buChar char="•"/>
            </a:pPr>
            <a:r>
              <a:rPr lang="en-US" sz="2400" b="1" dirty="0"/>
              <a:t>Using</a:t>
            </a:r>
          </a:p>
          <a:p>
            <a:pPr marL="285750"/>
            <a:r>
              <a:rPr lang="en-US" sz="2400" b="1" dirty="0"/>
              <a:t>Information to increase service/ </a:t>
            </a:r>
          </a:p>
          <a:p>
            <a:pPr marL="285750"/>
            <a:r>
              <a:rPr lang="en-US" sz="2400" b="1" dirty="0"/>
              <a:t>Program effectiveness</a:t>
            </a:r>
          </a:p>
        </p:txBody>
      </p:sp>
      <p:graphicFrame>
        <p:nvGraphicFramePr>
          <p:cNvPr id="5" name="Diagram 4"/>
          <p:cNvGraphicFramePr/>
          <p:nvPr>
            <p:extLst>
              <p:ext uri="{D42A27DB-BD31-4B8C-83A1-F6EECF244321}">
                <p14:modId xmlns:p14="http://schemas.microsoft.com/office/powerpoint/2010/main" val="3957071001"/>
              </p:ext>
            </p:extLst>
          </p:nvPr>
        </p:nvGraphicFramePr>
        <p:xfrm>
          <a:off x="2100056" y="1168400"/>
          <a:ext cx="6505639" cy="4651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93246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C3E1C3D-633C-4756-B09B-9AD080714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501" y="640080"/>
            <a:ext cx="8186439" cy="5263134"/>
          </a:xfrm>
          <a:prstGeom prst="rect">
            <a:avLst/>
          </a:prstGeom>
          <a:noFill/>
          <a:ln w="317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1295DAF8-54BC-4834-A4B1-7DD2F7AFE5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140" y="802767"/>
            <a:ext cx="7938874" cy="493776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F7E003E-9815-1044-91D7-D288E3AE2751}"/>
              </a:ext>
            </a:extLst>
          </p:cNvPr>
          <p:cNvSpPr txBox="1"/>
          <p:nvPr/>
        </p:nvSpPr>
        <p:spPr>
          <a:xfrm>
            <a:off x="840468" y="1122807"/>
            <a:ext cx="7465832" cy="4297680"/>
          </a:xfrm>
          <a:prstGeom prst="rect">
            <a:avLst/>
          </a:prstGeom>
          <a:noFill/>
          <a:ln>
            <a:noFill/>
          </a:ln>
        </p:spPr>
        <p:txBody>
          <a:bodyPr vert="horz" lIns="91440" tIns="45720" rIns="91440" bIns="45720" rtlCol="0" anchor="ctr">
            <a:normAutofit/>
          </a:bodyPr>
          <a:lstStyle/>
          <a:p>
            <a:pPr algn="ctr">
              <a:lnSpc>
                <a:spcPct val="90000"/>
              </a:lnSpc>
              <a:spcBef>
                <a:spcPct val="0"/>
              </a:spcBef>
              <a:spcAft>
                <a:spcPts val="600"/>
              </a:spcAft>
            </a:pPr>
            <a:r>
              <a:rPr lang="en-US" sz="5200" b="1">
                <a:solidFill>
                  <a:srgbClr val="FFFFFF"/>
                </a:solidFill>
                <a:latin typeface="+mj-lt"/>
                <a:ea typeface="+mj-ea"/>
                <a:cs typeface="+mj-cs"/>
              </a:rPr>
              <a:t>Stakeholders</a:t>
            </a:r>
          </a:p>
        </p:txBody>
      </p:sp>
      <p:sp>
        <p:nvSpPr>
          <p:cNvPr id="4" name="AutoShape 2" descr="rg">
            <a:extLst>
              <a:ext uri="{FF2B5EF4-FFF2-40B4-BE49-F238E27FC236}">
                <a16:creationId xmlns:a16="http://schemas.microsoft.com/office/drawing/2014/main" id="{F4DDFE30-F836-44B5-B4AE-B81860EB7F69}"/>
              </a:ext>
            </a:extLst>
          </p:cNvPr>
          <p:cNvSpPr>
            <a:spLocks noChangeAspect="1" noChangeArrowheads="1"/>
          </p:cNvSpPr>
          <p:nvPr/>
        </p:nvSpPr>
        <p:spPr bwMode="auto">
          <a:xfrm>
            <a:off x="4419600" y="3276600"/>
            <a:ext cx="631610" cy="63161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6" descr="rg">
            <a:extLst>
              <a:ext uri="{FF2B5EF4-FFF2-40B4-BE49-F238E27FC236}">
                <a16:creationId xmlns:a16="http://schemas.microsoft.com/office/drawing/2014/main" id="{256B0086-36BF-49AC-9049-9D0C707EEC3A}"/>
              </a:ext>
            </a:extLst>
          </p:cNvPr>
          <p:cNvSpPr>
            <a:spLocks noChangeAspect="1" noChangeArrowheads="1"/>
          </p:cNvSpPr>
          <p:nvPr/>
        </p:nvSpPr>
        <p:spPr bwMode="auto">
          <a:xfrm>
            <a:off x="4571999" y="3023795"/>
            <a:ext cx="710005" cy="71000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AutoShape 8" descr="Academia logo redesign 2015">
            <a:extLst>
              <a:ext uri="{FF2B5EF4-FFF2-40B4-BE49-F238E27FC236}">
                <a16:creationId xmlns:a16="http://schemas.microsoft.com/office/drawing/2014/main" id="{42E81936-505E-4171-AE05-B38918157D77}"/>
              </a:ext>
            </a:extLst>
          </p:cNvPr>
          <p:cNvSpPr>
            <a:spLocks noChangeAspect="1" noChangeArrowheads="1"/>
          </p:cNvSpPr>
          <p:nvPr/>
        </p:nvSpPr>
        <p:spPr bwMode="auto">
          <a:xfrm>
            <a:off x="4572000" y="3571912"/>
            <a:ext cx="605652" cy="16188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14" descr="Image result for Research gate">
            <a:extLst>
              <a:ext uri="{FF2B5EF4-FFF2-40B4-BE49-F238E27FC236}">
                <a16:creationId xmlns:a16="http://schemas.microsoft.com/office/drawing/2014/main" id="{6E8A53A9-26E5-4959-B320-D7ED2A080250}"/>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454862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p:spPr>
        <p:txBody>
          <a:bodyPr vert="horz" lIns="91440" tIns="45720" rIns="91440" bIns="45720" rtlCol="0" anchor="ctr">
            <a:normAutofit/>
          </a:bodyPr>
          <a:lstStyle/>
          <a:p>
            <a:pPr>
              <a:lnSpc>
                <a:spcPct val="90000"/>
              </a:lnSpc>
            </a:pPr>
            <a:r>
              <a:rPr lang="en-US" sz="4400" b="1" kern="1200" dirty="0">
                <a:solidFill>
                  <a:schemeClr val="tx1"/>
                </a:solidFill>
                <a:effectLst/>
                <a:latin typeface="+mj-lt"/>
                <a:ea typeface="+mj-ea"/>
                <a:cs typeface="+mj-cs"/>
              </a:rPr>
              <a:t>Stakeholder categories</a:t>
            </a:r>
          </a:p>
        </p:txBody>
      </p:sp>
      <p:graphicFrame>
        <p:nvGraphicFramePr>
          <p:cNvPr id="4" name="Table 3"/>
          <p:cNvGraphicFramePr>
            <a:graphicFrameLocks noGrp="1"/>
          </p:cNvGraphicFramePr>
          <p:nvPr>
            <p:extLst>
              <p:ext uri="{D42A27DB-BD31-4B8C-83A1-F6EECF244321}">
                <p14:modId xmlns:p14="http://schemas.microsoft.com/office/powerpoint/2010/main" val="1119324049"/>
              </p:ext>
            </p:extLst>
          </p:nvPr>
        </p:nvGraphicFramePr>
        <p:xfrm>
          <a:off x="621506" y="1583968"/>
          <a:ext cx="7893845" cy="4678264"/>
        </p:xfrm>
        <a:graphic>
          <a:graphicData uri="http://schemas.openxmlformats.org/drawingml/2006/table">
            <a:tbl>
              <a:tblPr firstRow="1" bandRow="1">
                <a:tableStyleId>{5C22544A-7EE6-4342-B048-85BDC9FD1C3A}</a:tableStyleId>
              </a:tblPr>
              <a:tblGrid>
                <a:gridCol w="2142580">
                  <a:extLst>
                    <a:ext uri="{9D8B030D-6E8A-4147-A177-3AD203B41FA5}">
                      <a16:colId xmlns:a16="http://schemas.microsoft.com/office/drawing/2014/main" val="2394365780"/>
                    </a:ext>
                  </a:extLst>
                </a:gridCol>
                <a:gridCol w="2810523">
                  <a:extLst>
                    <a:ext uri="{9D8B030D-6E8A-4147-A177-3AD203B41FA5}">
                      <a16:colId xmlns:a16="http://schemas.microsoft.com/office/drawing/2014/main" val="4048813433"/>
                    </a:ext>
                  </a:extLst>
                </a:gridCol>
                <a:gridCol w="2940742">
                  <a:extLst>
                    <a:ext uri="{9D8B030D-6E8A-4147-A177-3AD203B41FA5}">
                      <a16:colId xmlns:a16="http://schemas.microsoft.com/office/drawing/2014/main" val="3388562118"/>
                    </a:ext>
                  </a:extLst>
                </a:gridCol>
              </a:tblGrid>
              <a:tr h="390345">
                <a:tc>
                  <a:txBody>
                    <a:bodyPr/>
                    <a:lstStyle/>
                    <a:p>
                      <a:r>
                        <a:rPr lang="en-US" sz="2400"/>
                        <a:t>Type</a:t>
                      </a:r>
                    </a:p>
                  </a:txBody>
                  <a:tcPr marL="72286" marR="72286" marT="36143" marB="36143"/>
                </a:tc>
                <a:tc>
                  <a:txBody>
                    <a:bodyPr/>
                    <a:lstStyle/>
                    <a:p>
                      <a:r>
                        <a:rPr lang="en-US" sz="2400" dirty="0"/>
                        <a:t>Definition</a:t>
                      </a:r>
                    </a:p>
                  </a:txBody>
                  <a:tcPr marL="72286" marR="72286" marT="36143" marB="36143"/>
                </a:tc>
                <a:tc>
                  <a:txBody>
                    <a:bodyPr/>
                    <a:lstStyle/>
                    <a:p>
                      <a:r>
                        <a:rPr lang="en-US" sz="2400" dirty="0"/>
                        <a:t>Examples</a:t>
                      </a:r>
                    </a:p>
                  </a:txBody>
                  <a:tcPr marL="72286" marR="72286" marT="36143" marB="36143"/>
                </a:tc>
                <a:extLst>
                  <a:ext uri="{0D108BD9-81ED-4DB2-BD59-A6C34878D82A}">
                    <a16:rowId xmlns:a16="http://schemas.microsoft.com/office/drawing/2014/main" val="2683989733"/>
                  </a:ext>
                </a:extLst>
              </a:tr>
              <a:tr h="968634">
                <a:tc>
                  <a:txBody>
                    <a:bodyPr/>
                    <a:lstStyle/>
                    <a:p>
                      <a:r>
                        <a:rPr lang="en-US" sz="2400" b="1" dirty="0"/>
                        <a:t>Steering/ executive</a:t>
                      </a:r>
                    </a:p>
                  </a:txBody>
                  <a:tcPr marL="72286" marR="72286" marT="36143" marB="36143"/>
                </a:tc>
                <a:tc>
                  <a:txBody>
                    <a:bodyPr/>
                    <a:lstStyle/>
                    <a:p>
                      <a:r>
                        <a:rPr lang="en-US" sz="2400" dirty="0"/>
                        <a:t>Leaders who develop</a:t>
                      </a:r>
                      <a:r>
                        <a:rPr lang="en-US" sz="2400" baseline="0" dirty="0"/>
                        <a:t>, coordinate, &amp; gather feedback</a:t>
                      </a:r>
                      <a:endParaRPr lang="en-US" sz="2400" dirty="0"/>
                    </a:p>
                  </a:txBody>
                  <a:tcPr marL="72286" marR="72286" marT="36143" marB="36143"/>
                </a:tc>
                <a:tc>
                  <a:txBody>
                    <a:bodyPr/>
                    <a:lstStyle/>
                    <a:p>
                      <a:r>
                        <a:rPr lang="en-US" sz="2400" dirty="0"/>
                        <a:t>Task</a:t>
                      </a:r>
                      <a:r>
                        <a:rPr lang="en-US" sz="2400" baseline="0" dirty="0"/>
                        <a:t> force members, officials</a:t>
                      </a:r>
                      <a:endParaRPr lang="en-US" sz="2400" dirty="0"/>
                    </a:p>
                  </a:txBody>
                  <a:tcPr marL="72286" marR="72286" marT="36143" marB="36143"/>
                </a:tc>
                <a:extLst>
                  <a:ext uri="{0D108BD9-81ED-4DB2-BD59-A6C34878D82A}">
                    <a16:rowId xmlns:a16="http://schemas.microsoft.com/office/drawing/2014/main" val="201592366"/>
                  </a:ext>
                </a:extLst>
              </a:tr>
              <a:tr h="1546922">
                <a:tc>
                  <a:txBody>
                    <a:bodyPr/>
                    <a:lstStyle/>
                    <a:p>
                      <a:r>
                        <a:rPr lang="en-US" sz="2400" b="1" dirty="0"/>
                        <a:t>Advisory</a:t>
                      </a:r>
                    </a:p>
                  </a:txBody>
                  <a:tcPr marL="72286" marR="72286" marT="36143" marB="36143"/>
                </a:tc>
                <a:tc>
                  <a:txBody>
                    <a:bodyPr/>
                    <a:lstStyle/>
                    <a:p>
                      <a:r>
                        <a:rPr lang="en-US" sz="2400" dirty="0"/>
                        <a:t>Members</a:t>
                      </a:r>
                      <a:r>
                        <a:rPr lang="en-US" sz="2400" baseline="0" dirty="0"/>
                        <a:t> who gather feedback &amp; speak for their groups</a:t>
                      </a:r>
                      <a:endParaRPr lang="en-US" sz="2400" dirty="0"/>
                    </a:p>
                  </a:txBody>
                  <a:tcPr marL="72286" marR="72286" marT="36143" marB="36143"/>
                </a:tc>
                <a:tc>
                  <a:txBody>
                    <a:bodyPr/>
                    <a:lstStyle/>
                    <a:p>
                      <a:r>
                        <a:rPr lang="en-US" sz="2400"/>
                        <a:t>Representatives (e.g., school board), policymakers, researchers, teachers, parents, students</a:t>
                      </a:r>
                    </a:p>
                  </a:txBody>
                  <a:tcPr marL="72286" marR="72286" marT="36143" marB="36143"/>
                </a:tc>
                <a:extLst>
                  <a:ext uri="{0D108BD9-81ED-4DB2-BD59-A6C34878D82A}">
                    <a16:rowId xmlns:a16="http://schemas.microsoft.com/office/drawing/2014/main" val="2994431112"/>
                  </a:ext>
                </a:extLst>
              </a:tr>
              <a:tr h="968634">
                <a:tc>
                  <a:txBody>
                    <a:bodyPr/>
                    <a:lstStyle/>
                    <a:p>
                      <a:r>
                        <a:rPr lang="en-US" sz="2400" b="1" dirty="0"/>
                        <a:t>Associations</a:t>
                      </a:r>
                    </a:p>
                  </a:txBody>
                  <a:tcPr marL="72286" marR="72286" marT="36143" marB="36143"/>
                </a:tc>
                <a:tc>
                  <a:txBody>
                    <a:bodyPr/>
                    <a:lstStyle/>
                    <a:p>
                      <a:r>
                        <a:rPr lang="en-US" sz="2400" dirty="0"/>
                        <a:t>Engage, promote, &amp; gather feedback regarding library</a:t>
                      </a:r>
                    </a:p>
                  </a:txBody>
                  <a:tcPr marL="72286" marR="72286" marT="36143" marB="36143"/>
                </a:tc>
                <a:tc>
                  <a:txBody>
                    <a:bodyPr/>
                    <a:lstStyle/>
                    <a:p>
                      <a:r>
                        <a:rPr lang="en-US" sz="2400" dirty="0"/>
                        <a:t> ACRL, ALA</a:t>
                      </a:r>
                    </a:p>
                  </a:txBody>
                  <a:tcPr marL="72286" marR="72286" marT="36143" marB="36143"/>
                </a:tc>
                <a:extLst>
                  <a:ext uri="{0D108BD9-81ED-4DB2-BD59-A6C34878D82A}">
                    <a16:rowId xmlns:a16="http://schemas.microsoft.com/office/drawing/2014/main" val="2979358402"/>
                  </a:ext>
                </a:extLst>
              </a:tr>
            </a:tbl>
          </a:graphicData>
        </a:graphic>
      </p:graphicFrame>
    </p:spTree>
    <p:extLst>
      <p:ext uri="{BB962C8B-B14F-4D97-AF65-F5344CB8AC3E}">
        <p14:creationId xmlns:p14="http://schemas.microsoft.com/office/powerpoint/2010/main" val="3635207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p:spPr>
        <p:txBody>
          <a:bodyPr vert="horz" lIns="91440" tIns="45720" rIns="91440" bIns="45720" rtlCol="0" anchor="ctr">
            <a:normAutofit/>
          </a:bodyPr>
          <a:lstStyle/>
          <a:p>
            <a:pPr>
              <a:lnSpc>
                <a:spcPct val="90000"/>
              </a:lnSpc>
            </a:pPr>
            <a:r>
              <a:rPr lang="en-US" sz="4400" b="1" kern="1200" dirty="0">
                <a:solidFill>
                  <a:schemeClr val="tx1"/>
                </a:solidFill>
                <a:effectLst/>
                <a:latin typeface="+mj-lt"/>
                <a:ea typeface="+mj-ea"/>
                <a:cs typeface="+mj-cs"/>
              </a:rPr>
              <a:t>Stakeholder categories</a:t>
            </a:r>
          </a:p>
        </p:txBody>
      </p:sp>
      <p:graphicFrame>
        <p:nvGraphicFramePr>
          <p:cNvPr id="4" name="Table 3"/>
          <p:cNvGraphicFramePr>
            <a:graphicFrameLocks noGrp="1"/>
          </p:cNvGraphicFramePr>
          <p:nvPr>
            <p:extLst>
              <p:ext uri="{D42A27DB-BD31-4B8C-83A1-F6EECF244321}">
                <p14:modId xmlns:p14="http://schemas.microsoft.com/office/powerpoint/2010/main" val="887075966"/>
              </p:ext>
            </p:extLst>
          </p:nvPr>
        </p:nvGraphicFramePr>
        <p:xfrm>
          <a:off x="251460" y="1402716"/>
          <a:ext cx="8652511" cy="5107674"/>
        </p:xfrm>
        <a:graphic>
          <a:graphicData uri="http://schemas.openxmlformats.org/drawingml/2006/table">
            <a:tbl>
              <a:tblPr firstRow="1" bandRow="1">
                <a:tableStyleId>{5C22544A-7EE6-4342-B048-85BDC9FD1C3A}</a:tableStyleId>
              </a:tblPr>
              <a:tblGrid>
                <a:gridCol w="2193575">
                  <a:extLst>
                    <a:ext uri="{9D8B030D-6E8A-4147-A177-3AD203B41FA5}">
                      <a16:colId xmlns:a16="http://schemas.microsoft.com/office/drawing/2014/main" val="2394365780"/>
                    </a:ext>
                  </a:extLst>
                </a:gridCol>
                <a:gridCol w="3167579">
                  <a:extLst>
                    <a:ext uri="{9D8B030D-6E8A-4147-A177-3AD203B41FA5}">
                      <a16:colId xmlns:a16="http://schemas.microsoft.com/office/drawing/2014/main" val="4048813433"/>
                    </a:ext>
                  </a:extLst>
                </a:gridCol>
                <a:gridCol w="3291357">
                  <a:extLst>
                    <a:ext uri="{9D8B030D-6E8A-4147-A177-3AD203B41FA5}">
                      <a16:colId xmlns:a16="http://schemas.microsoft.com/office/drawing/2014/main" val="3388562118"/>
                    </a:ext>
                  </a:extLst>
                </a:gridCol>
              </a:tblGrid>
              <a:tr h="380214">
                <a:tc>
                  <a:txBody>
                    <a:bodyPr/>
                    <a:lstStyle/>
                    <a:p>
                      <a:r>
                        <a:rPr lang="en-US" sz="2400"/>
                        <a:t>Market name</a:t>
                      </a:r>
                    </a:p>
                  </a:txBody>
                  <a:tcPr marL="70410" marR="70410" marT="35205" marB="35205"/>
                </a:tc>
                <a:tc>
                  <a:txBody>
                    <a:bodyPr/>
                    <a:lstStyle/>
                    <a:p>
                      <a:r>
                        <a:rPr lang="en-US" sz="2400"/>
                        <a:t>Definition</a:t>
                      </a:r>
                    </a:p>
                  </a:txBody>
                  <a:tcPr marL="70410" marR="70410" marT="35205" marB="35205"/>
                </a:tc>
                <a:tc>
                  <a:txBody>
                    <a:bodyPr/>
                    <a:lstStyle/>
                    <a:p>
                      <a:r>
                        <a:rPr lang="en-US" sz="2400"/>
                        <a:t>Examples</a:t>
                      </a:r>
                    </a:p>
                  </a:txBody>
                  <a:tcPr marL="70410" marR="70410" marT="35205" marB="35205"/>
                </a:tc>
                <a:extLst>
                  <a:ext uri="{0D108BD9-81ED-4DB2-BD59-A6C34878D82A}">
                    <a16:rowId xmlns:a16="http://schemas.microsoft.com/office/drawing/2014/main" val="2683989733"/>
                  </a:ext>
                </a:extLst>
              </a:tr>
              <a:tr h="661854">
                <a:tc>
                  <a:txBody>
                    <a:bodyPr/>
                    <a:lstStyle/>
                    <a:p>
                      <a:r>
                        <a:rPr lang="en-US" sz="2400" b="1" dirty="0"/>
                        <a:t>Customer</a:t>
                      </a:r>
                    </a:p>
                  </a:txBody>
                  <a:tcPr marL="70410" marR="70410" marT="35205" marB="35205"/>
                </a:tc>
                <a:tc>
                  <a:txBody>
                    <a:bodyPr/>
                    <a:lstStyle/>
                    <a:p>
                      <a:r>
                        <a:rPr lang="en-US" sz="2400" dirty="0"/>
                        <a:t>Use library’s resources</a:t>
                      </a:r>
                    </a:p>
                  </a:txBody>
                  <a:tcPr marL="70410" marR="70410" marT="35205" marB="35205"/>
                </a:tc>
                <a:tc>
                  <a:txBody>
                    <a:bodyPr/>
                    <a:lstStyle/>
                    <a:p>
                      <a:r>
                        <a:rPr lang="en-US" sz="2400"/>
                        <a:t>Adults, children, students</a:t>
                      </a:r>
                    </a:p>
                  </a:txBody>
                  <a:tcPr marL="70410" marR="70410" marT="35205" marB="35205"/>
                </a:tc>
                <a:extLst>
                  <a:ext uri="{0D108BD9-81ED-4DB2-BD59-A6C34878D82A}">
                    <a16:rowId xmlns:a16="http://schemas.microsoft.com/office/drawing/2014/main" val="201592366"/>
                  </a:ext>
                </a:extLst>
              </a:tr>
              <a:tr h="380214">
                <a:tc>
                  <a:txBody>
                    <a:bodyPr/>
                    <a:lstStyle/>
                    <a:p>
                      <a:r>
                        <a:rPr lang="en-US" sz="2400" b="1" dirty="0"/>
                        <a:t>Internal</a:t>
                      </a:r>
                    </a:p>
                  </a:txBody>
                  <a:tcPr marL="70410" marR="70410" marT="35205" marB="35205"/>
                </a:tc>
                <a:tc>
                  <a:txBody>
                    <a:bodyPr/>
                    <a:lstStyle/>
                    <a:p>
                      <a:r>
                        <a:rPr lang="en-US" sz="2400" dirty="0"/>
                        <a:t>Employees</a:t>
                      </a:r>
                    </a:p>
                  </a:txBody>
                  <a:tcPr marL="70410" marR="70410" marT="35205" marB="35205"/>
                </a:tc>
                <a:tc>
                  <a:txBody>
                    <a:bodyPr/>
                    <a:lstStyle/>
                    <a:p>
                      <a:r>
                        <a:rPr lang="en-US" sz="2400"/>
                        <a:t>Librarians,</a:t>
                      </a:r>
                      <a:r>
                        <a:rPr lang="en-US" sz="2400" baseline="0"/>
                        <a:t> staff, pages</a:t>
                      </a:r>
                      <a:endParaRPr lang="en-US" sz="2400"/>
                    </a:p>
                  </a:txBody>
                  <a:tcPr marL="70410" marR="70410" marT="35205" marB="35205"/>
                </a:tc>
                <a:extLst>
                  <a:ext uri="{0D108BD9-81ED-4DB2-BD59-A6C34878D82A}">
                    <a16:rowId xmlns:a16="http://schemas.microsoft.com/office/drawing/2014/main" val="2994431112"/>
                  </a:ext>
                </a:extLst>
              </a:tr>
              <a:tr h="943494">
                <a:tc>
                  <a:txBody>
                    <a:bodyPr/>
                    <a:lstStyle/>
                    <a:p>
                      <a:r>
                        <a:rPr lang="en-US" sz="2400" b="1" dirty="0"/>
                        <a:t>Supplier/ Alliance</a:t>
                      </a:r>
                    </a:p>
                  </a:txBody>
                  <a:tcPr marL="70410" marR="70410" marT="35205" marB="35205"/>
                </a:tc>
                <a:tc>
                  <a:txBody>
                    <a:bodyPr/>
                    <a:lstStyle/>
                    <a:p>
                      <a:r>
                        <a:rPr lang="en-US" sz="2400" dirty="0"/>
                        <a:t>Provide</a:t>
                      </a:r>
                      <a:r>
                        <a:rPr lang="en-US" sz="2400" baseline="0" dirty="0"/>
                        <a:t> resources to library</a:t>
                      </a:r>
                      <a:endParaRPr lang="en-US" sz="2400" dirty="0"/>
                    </a:p>
                  </a:txBody>
                  <a:tcPr marL="70410" marR="70410" marT="35205" marB="35205"/>
                </a:tc>
                <a:tc>
                  <a:txBody>
                    <a:bodyPr/>
                    <a:lstStyle/>
                    <a:p>
                      <a:r>
                        <a:rPr lang="en-US" sz="2400" dirty="0"/>
                        <a:t>Publishers, vendors, board</a:t>
                      </a:r>
                      <a:r>
                        <a:rPr lang="en-US" sz="2400" baseline="0" dirty="0"/>
                        <a:t> members, provosts, CAOs</a:t>
                      </a:r>
                      <a:endParaRPr lang="en-US" sz="2400" dirty="0"/>
                    </a:p>
                  </a:txBody>
                  <a:tcPr marL="70410" marR="70410" marT="35205" marB="35205"/>
                </a:tc>
                <a:extLst>
                  <a:ext uri="{0D108BD9-81ED-4DB2-BD59-A6C34878D82A}">
                    <a16:rowId xmlns:a16="http://schemas.microsoft.com/office/drawing/2014/main" val="2979358402"/>
                  </a:ext>
                </a:extLst>
              </a:tr>
              <a:tr h="661854">
                <a:tc>
                  <a:txBody>
                    <a:bodyPr/>
                    <a:lstStyle/>
                    <a:p>
                      <a:r>
                        <a:rPr lang="en-US" sz="2400" b="1" dirty="0"/>
                        <a:t>Referral</a:t>
                      </a:r>
                    </a:p>
                  </a:txBody>
                  <a:tcPr marL="70410" marR="70410" marT="35205" marB="35205"/>
                </a:tc>
                <a:tc>
                  <a:txBody>
                    <a:bodyPr/>
                    <a:lstStyle/>
                    <a:p>
                      <a:r>
                        <a:rPr lang="en-US" sz="2400" dirty="0"/>
                        <a:t>Refer customers</a:t>
                      </a:r>
                      <a:r>
                        <a:rPr lang="en-US" sz="2400" baseline="0" dirty="0"/>
                        <a:t> to library</a:t>
                      </a:r>
                      <a:endParaRPr lang="en-US" sz="2400" dirty="0"/>
                    </a:p>
                  </a:txBody>
                  <a:tcPr marL="70410" marR="70410" marT="35205" marB="35205"/>
                </a:tc>
                <a:tc>
                  <a:txBody>
                    <a:bodyPr/>
                    <a:lstStyle/>
                    <a:p>
                      <a:r>
                        <a:rPr lang="en-US" sz="2400"/>
                        <a:t>Parents, teachers,</a:t>
                      </a:r>
                      <a:r>
                        <a:rPr lang="en-US" sz="2400" baseline="0"/>
                        <a:t> faculty</a:t>
                      </a:r>
                      <a:endParaRPr lang="en-US" sz="2400"/>
                    </a:p>
                  </a:txBody>
                  <a:tcPr marL="70410" marR="70410" marT="35205" marB="35205"/>
                </a:tc>
                <a:extLst>
                  <a:ext uri="{0D108BD9-81ED-4DB2-BD59-A6C34878D82A}">
                    <a16:rowId xmlns:a16="http://schemas.microsoft.com/office/drawing/2014/main" val="3339400396"/>
                  </a:ext>
                </a:extLst>
              </a:tr>
              <a:tr h="661854">
                <a:tc>
                  <a:txBody>
                    <a:bodyPr/>
                    <a:lstStyle/>
                    <a:p>
                      <a:r>
                        <a:rPr lang="en-US" sz="2400" b="1" dirty="0"/>
                        <a:t>Recruitment</a:t>
                      </a:r>
                    </a:p>
                  </a:txBody>
                  <a:tcPr marL="70410" marR="70410" marT="35205" marB="35205"/>
                </a:tc>
                <a:tc>
                  <a:txBody>
                    <a:bodyPr/>
                    <a:lstStyle/>
                    <a:p>
                      <a:r>
                        <a:rPr lang="en-US" sz="2400"/>
                        <a:t>Are or refer potential library employees</a:t>
                      </a:r>
                    </a:p>
                  </a:txBody>
                  <a:tcPr marL="70410" marR="70410" marT="35205" marB="35205"/>
                </a:tc>
                <a:tc>
                  <a:txBody>
                    <a:bodyPr/>
                    <a:lstStyle/>
                    <a:p>
                      <a:r>
                        <a:rPr lang="en-US" sz="2400"/>
                        <a:t>MLIS/MI students, interns</a:t>
                      </a:r>
                    </a:p>
                  </a:txBody>
                  <a:tcPr marL="70410" marR="70410" marT="35205" marB="35205"/>
                </a:tc>
                <a:extLst>
                  <a:ext uri="{0D108BD9-81ED-4DB2-BD59-A6C34878D82A}">
                    <a16:rowId xmlns:a16="http://schemas.microsoft.com/office/drawing/2014/main" val="2909541854"/>
                  </a:ext>
                </a:extLst>
              </a:tr>
              <a:tr h="661854">
                <a:tc>
                  <a:txBody>
                    <a:bodyPr/>
                    <a:lstStyle/>
                    <a:p>
                      <a:r>
                        <a:rPr lang="en-US" sz="2400" b="1" dirty="0"/>
                        <a:t>Influence</a:t>
                      </a:r>
                    </a:p>
                  </a:txBody>
                  <a:tcPr marL="70410" marR="70410" marT="35205" marB="35205"/>
                </a:tc>
                <a:tc>
                  <a:txBody>
                    <a:bodyPr/>
                    <a:lstStyle/>
                    <a:p>
                      <a:r>
                        <a:rPr lang="en-US" sz="2400" dirty="0"/>
                        <a:t>Affect institution</a:t>
                      </a:r>
                    </a:p>
                  </a:txBody>
                  <a:tcPr marL="70410" marR="70410" marT="35205" marB="35205"/>
                </a:tc>
                <a:tc>
                  <a:txBody>
                    <a:bodyPr/>
                    <a:lstStyle/>
                    <a:p>
                      <a:r>
                        <a:rPr lang="en-US" sz="2400" dirty="0"/>
                        <a:t>Accreditors, governing</a:t>
                      </a:r>
                      <a:r>
                        <a:rPr lang="en-US" sz="2400" baseline="0" dirty="0"/>
                        <a:t> bodies, consortia</a:t>
                      </a:r>
                      <a:endParaRPr lang="en-US" sz="2400" dirty="0"/>
                    </a:p>
                  </a:txBody>
                  <a:tcPr marL="70410" marR="70410" marT="35205" marB="35205"/>
                </a:tc>
                <a:extLst>
                  <a:ext uri="{0D108BD9-81ED-4DB2-BD59-A6C34878D82A}">
                    <a16:rowId xmlns:a16="http://schemas.microsoft.com/office/drawing/2014/main" val="2763841271"/>
                  </a:ext>
                </a:extLst>
              </a:tr>
            </a:tbl>
          </a:graphicData>
        </a:graphic>
      </p:graphicFrame>
    </p:spTree>
    <p:extLst>
      <p:ext uri="{BB962C8B-B14F-4D97-AF65-F5344CB8AC3E}">
        <p14:creationId xmlns:p14="http://schemas.microsoft.com/office/powerpoint/2010/main" val="1517646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C3E1C3D-633C-4756-B09B-9AD080714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501" y="640080"/>
            <a:ext cx="8186439" cy="5263134"/>
          </a:xfrm>
          <a:prstGeom prst="rect">
            <a:avLst/>
          </a:prstGeom>
          <a:noFill/>
          <a:ln w="317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1295DAF8-54BC-4834-A4B1-7DD2F7AFE5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140" y="802767"/>
            <a:ext cx="7938874" cy="493776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F7E003E-9815-1044-91D7-D288E3AE2751}"/>
              </a:ext>
            </a:extLst>
          </p:cNvPr>
          <p:cNvSpPr txBox="1"/>
          <p:nvPr/>
        </p:nvSpPr>
        <p:spPr>
          <a:xfrm>
            <a:off x="840468" y="1122807"/>
            <a:ext cx="7465832" cy="4297680"/>
          </a:xfrm>
          <a:prstGeom prst="rect">
            <a:avLst/>
          </a:prstGeom>
          <a:noFill/>
          <a:ln>
            <a:noFill/>
          </a:ln>
        </p:spPr>
        <p:txBody>
          <a:bodyPr vert="horz" lIns="91440" tIns="45720" rIns="91440" bIns="45720" rtlCol="0" anchor="ctr">
            <a:normAutofit/>
          </a:bodyPr>
          <a:lstStyle/>
          <a:p>
            <a:pPr algn="ctr">
              <a:lnSpc>
                <a:spcPct val="90000"/>
              </a:lnSpc>
              <a:spcBef>
                <a:spcPct val="0"/>
              </a:spcBef>
              <a:spcAft>
                <a:spcPts val="600"/>
              </a:spcAft>
            </a:pPr>
            <a:r>
              <a:rPr lang="en-US" sz="5200" b="1" dirty="0">
                <a:solidFill>
                  <a:srgbClr val="FFFFFF"/>
                </a:solidFill>
                <a:latin typeface="+mj-lt"/>
                <a:ea typeface="+mj-ea"/>
                <a:cs typeface="+mj-cs"/>
              </a:rPr>
              <a:t>Concerns/Goals of Stakeholders</a:t>
            </a:r>
          </a:p>
        </p:txBody>
      </p:sp>
      <p:sp>
        <p:nvSpPr>
          <p:cNvPr id="4" name="AutoShape 2" descr="rg">
            <a:extLst>
              <a:ext uri="{FF2B5EF4-FFF2-40B4-BE49-F238E27FC236}">
                <a16:creationId xmlns:a16="http://schemas.microsoft.com/office/drawing/2014/main" id="{F4DDFE30-F836-44B5-B4AE-B81860EB7F69}"/>
              </a:ext>
            </a:extLst>
          </p:cNvPr>
          <p:cNvSpPr>
            <a:spLocks noChangeAspect="1" noChangeArrowheads="1"/>
          </p:cNvSpPr>
          <p:nvPr/>
        </p:nvSpPr>
        <p:spPr bwMode="auto">
          <a:xfrm>
            <a:off x="4419600" y="3276600"/>
            <a:ext cx="631610" cy="63161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6" descr="rg">
            <a:extLst>
              <a:ext uri="{FF2B5EF4-FFF2-40B4-BE49-F238E27FC236}">
                <a16:creationId xmlns:a16="http://schemas.microsoft.com/office/drawing/2014/main" id="{256B0086-36BF-49AC-9049-9D0C707EEC3A}"/>
              </a:ext>
            </a:extLst>
          </p:cNvPr>
          <p:cNvSpPr>
            <a:spLocks noChangeAspect="1" noChangeArrowheads="1"/>
          </p:cNvSpPr>
          <p:nvPr/>
        </p:nvSpPr>
        <p:spPr bwMode="auto">
          <a:xfrm>
            <a:off x="4571999" y="3023795"/>
            <a:ext cx="710005" cy="71000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AutoShape 8" descr="Academia logo redesign 2015">
            <a:extLst>
              <a:ext uri="{FF2B5EF4-FFF2-40B4-BE49-F238E27FC236}">
                <a16:creationId xmlns:a16="http://schemas.microsoft.com/office/drawing/2014/main" id="{42E81936-505E-4171-AE05-B38918157D77}"/>
              </a:ext>
            </a:extLst>
          </p:cNvPr>
          <p:cNvSpPr>
            <a:spLocks noChangeAspect="1" noChangeArrowheads="1"/>
          </p:cNvSpPr>
          <p:nvPr/>
        </p:nvSpPr>
        <p:spPr bwMode="auto">
          <a:xfrm>
            <a:off x="4572000" y="3571912"/>
            <a:ext cx="605652" cy="16188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14" descr="Image result for Research gate">
            <a:extLst>
              <a:ext uri="{FF2B5EF4-FFF2-40B4-BE49-F238E27FC236}">
                <a16:creationId xmlns:a16="http://schemas.microsoft.com/office/drawing/2014/main" id="{6E8A53A9-26E5-4959-B320-D7ED2A080250}"/>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980453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6129"/>
            <a:ext cx="4851603" cy="5925741"/>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5" name="Picture 11">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13200"/>
          <a:stretch/>
        </p:blipFill>
        <p:spPr>
          <a:xfrm>
            <a:off x="0" y="466129"/>
            <a:ext cx="9144000" cy="5925741"/>
          </a:xfrm>
          <a:prstGeom prst="rect">
            <a:avLst/>
          </a:prstGeom>
        </p:spPr>
      </p:pic>
      <p:sp>
        <p:nvSpPr>
          <p:cNvPr id="14"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86286"/>
            <a:ext cx="4320692" cy="4666770"/>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5" name="Picture 4">
            <a:extLst>
              <a:ext uri="{FF2B5EF4-FFF2-40B4-BE49-F238E27FC236}">
                <a16:creationId xmlns:a16="http://schemas.microsoft.com/office/drawing/2014/main" id="{37CD69F2-7192-E84C-905D-BB812255DD8B}"/>
              </a:ext>
            </a:extLst>
          </p:cNvPr>
          <p:cNvPicPr>
            <a:picLocks noChangeAspect="1"/>
          </p:cNvPicPr>
          <p:nvPr/>
        </p:nvPicPr>
        <p:blipFill rotWithShape="1">
          <a:blip r:embed="rId4">
            <a:alphaModFix/>
            <a:extLst>
              <a:ext uri="{28A0092B-C50C-407E-A947-70E740481C1C}">
                <a14:useLocalDpi xmlns:a14="http://schemas.microsoft.com/office/drawing/2010/main" val="0"/>
              </a:ext>
            </a:extLst>
          </a:blip>
          <a:srcRect t="9239" r="3" b="11480"/>
          <a:stretch/>
        </p:blipFill>
        <p:spPr>
          <a:xfrm>
            <a:off x="20" y="1351210"/>
            <a:ext cx="4180350" cy="4375387"/>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Text Placeholder 2"/>
          <p:cNvSpPr>
            <a:spLocks noGrp="1"/>
          </p:cNvSpPr>
          <p:nvPr>
            <p:ph type="body" sz="quarter" idx="11"/>
          </p:nvPr>
        </p:nvSpPr>
        <p:spPr>
          <a:xfrm>
            <a:off x="4974330" y="2673512"/>
            <a:ext cx="3733184" cy="2729467"/>
          </a:xfrm>
        </p:spPr>
        <p:txBody>
          <a:bodyPr vert="horz" lIns="91440" tIns="45720" rIns="91440" bIns="45720" rtlCol="0" anchor="ctr">
            <a:noAutofit/>
          </a:bodyPr>
          <a:lstStyle/>
          <a:p>
            <a:pPr marL="457200" indent="-228600">
              <a:lnSpc>
                <a:spcPct val="90000"/>
              </a:lnSpc>
              <a:buFont typeface="Arial" panose="020B0604020202020204" pitchFamily="34" charset="0"/>
              <a:buChar char="•"/>
            </a:pPr>
            <a:r>
              <a:rPr lang="en-US" sz="2400" b="1" dirty="0">
                <a:solidFill>
                  <a:srgbClr val="000000"/>
                </a:solidFill>
              </a:rPr>
              <a:t>Stewardship of funds</a:t>
            </a:r>
          </a:p>
          <a:p>
            <a:pPr marL="457200" indent="-228600">
              <a:lnSpc>
                <a:spcPct val="90000"/>
              </a:lnSpc>
              <a:buFont typeface="Arial" panose="020B0604020202020204" pitchFamily="34" charset="0"/>
              <a:buChar char="•"/>
            </a:pPr>
            <a:r>
              <a:rPr lang="en-US" sz="2400" b="1" dirty="0">
                <a:solidFill>
                  <a:srgbClr val="000000"/>
                </a:solidFill>
              </a:rPr>
              <a:t>Effect on institutional objectives</a:t>
            </a:r>
          </a:p>
          <a:p>
            <a:pPr marL="1200150" lvl="1" indent="-228600">
              <a:lnSpc>
                <a:spcPct val="90000"/>
              </a:lnSpc>
              <a:buFont typeface="Arial" panose="020B0604020202020204" pitchFamily="34" charset="0"/>
              <a:buChar char="•"/>
            </a:pPr>
            <a:r>
              <a:rPr lang="en-US" sz="2400" b="1" dirty="0">
                <a:solidFill>
                  <a:srgbClr val="000000"/>
                </a:solidFill>
              </a:rPr>
              <a:t>Recruitment</a:t>
            </a:r>
          </a:p>
          <a:p>
            <a:pPr marL="1200150" lvl="1" indent="-228600">
              <a:lnSpc>
                <a:spcPct val="90000"/>
              </a:lnSpc>
              <a:buFont typeface="Arial" panose="020B0604020202020204" pitchFamily="34" charset="0"/>
              <a:buChar char="•"/>
            </a:pPr>
            <a:r>
              <a:rPr lang="en-US" sz="2400" b="1" dirty="0">
                <a:solidFill>
                  <a:srgbClr val="000000"/>
                </a:solidFill>
              </a:rPr>
              <a:t>Achievement</a:t>
            </a:r>
          </a:p>
          <a:p>
            <a:pPr marL="1200150" lvl="1" indent="-228600">
              <a:lnSpc>
                <a:spcPct val="90000"/>
              </a:lnSpc>
              <a:buFont typeface="Arial" panose="020B0604020202020204" pitchFamily="34" charset="0"/>
              <a:buChar char="•"/>
            </a:pPr>
            <a:r>
              <a:rPr lang="en-US" sz="2400" b="1" dirty="0">
                <a:solidFill>
                  <a:srgbClr val="000000"/>
                </a:solidFill>
              </a:rPr>
              <a:t>Retention</a:t>
            </a:r>
          </a:p>
          <a:p>
            <a:pPr marL="1200150" lvl="1" indent="-228600">
              <a:lnSpc>
                <a:spcPct val="90000"/>
              </a:lnSpc>
              <a:buFont typeface="Arial" panose="020B0604020202020204" pitchFamily="34" charset="0"/>
              <a:buChar char="•"/>
            </a:pPr>
            <a:r>
              <a:rPr lang="en-US" sz="2400" b="1" dirty="0">
                <a:solidFill>
                  <a:srgbClr val="000000"/>
                </a:solidFill>
              </a:rPr>
              <a:t>Job placement</a:t>
            </a:r>
          </a:p>
          <a:p>
            <a:pPr marL="1200150" lvl="1" indent="-228600">
              <a:lnSpc>
                <a:spcPct val="90000"/>
              </a:lnSpc>
              <a:buFont typeface="Arial" panose="020B0604020202020204" pitchFamily="34" charset="0"/>
              <a:buChar char="•"/>
            </a:pPr>
            <a:r>
              <a:rPr lang="en-US" sz="2400" b="1" dirty="0">
                <a:solidFill>
                  <a:srgbClr val="000000"/>
                </a:solidFill>
              </a:rPr>
              <a:t>Learning</a:t>
            </a:r>
          </a:p>
          <a:p>
            <a:pPr marL="1200150" lvl="1" indent="-228600">
              <a:lnSpc>
                <a:spcPct val="90000"/>
              </a:lnSpc>
              <a:buFont typeface="Arial" panose="020B0604020202020204" pitchFamily="34" charset="0"/>
              <a:buChar char="•"/>
            </a:pPr>
            <a:r>
              <a:rPr lang="en-US" sz="2400" b="1" dirty="0">
                <a:solidFill>
                  <a:srgbClr val="000000"/>
                </a:solidFill>
              </a:rPr>
              <a:t>Literacy</a:t>
            </a:r>
          </a:p>
          <a:p>
            <a:pPr marL="1200150" lvl="1" indent="-228600">
              <a:lnSpc>
                <a:spcPct val="90000"/>
              </a:lnSpc>
              <a:buFont typeface="Arial" panose="020B0604020202020204" pitchFamily="34" charset="0"/>
              <a:buChar char="•"/>
            </a:pPr>
            <a:r>
              <a:rPr lang="en-US" sz="2400" b="1" dirty="0">
                <a:solidFill>
                  <a:srgbClr val="000000"/>
                </a:solidFill>
              </a:rPr>
              <a:t>Learning</a:t>
            </a:r>
          </a:p>
          <a:p>
            <a:pPr marL="457200" indent="-228600">
              <a:lnSpc>
                <a:spcPct val="90000"/>
              </a:lnSpc>
              <a:buFont typeface="Arial" panose="020B0604020202020204" pitchFamily="34" charset="0"/>
              <a:buChar char="•"/>
            </a:pPr>
            <a:endParaRPr lang="en-US" sz="2400" b="1" dirty="0">
              <a:solidFill>
                <a:srgbClr val="000000"/>
              </a:solidFill>
            </a:endParaRPr>
          </a:p>
        </p:txBody>
      </p:sp>
      <p:sp>
        <p:nvSpPr>
          <p:cNvPr id="17" name="Title 1">
            <a:extLst>
              <a:ext uri="{FF2B5EF4-FFF2-40B4-BE49-F238E27FC236}">
                <a16:creationId xmlns:a16="http://schemas.microsoft.com/office/drawing/2014/main" id="{F7AFE117-26FE-2340-BFD6-1CECC915676C}"/>
              </a:ext>
            </a:extLst>
          </p:cNvPr>
          <p:cNvSpPr>
            <a:spLocks noGrp="1"/>
          </p:cNvSpPr>
          <p:nvPr>
            <p:ph type="title"/>
          </p:nvPr>
        </p:nvSpPr>
        <p:spPr>
          <a:xfrm>
            <a:off x="642798" y="129458"/>
            <a:ext cx="7886700" cy="1325563"/>
          </a:xfrm>
        </p:spPr>
        <p:txBody>
          <a:bodyPr vert="horz" lIns="91440" tIns="45720" rIns="91440" bIns="45720" rtlCol="0" anchor="ctr">
            <a:normAutofit/>
          </a:bodyPr>
          <a:lstStyle/>
          <a:p>
            <a:pPr>
              <a:lnSpc>
                <a:spcPct val="90000"/>
              </a:lnSpc>
            </a:pPr>
            <a:r>
              <a:rPr lang="en-US" sz="4400" b="1" kern="1200" dirty="0">
                <a:solidFill>
                  <a:schemeClr val="tx1"/>
                </a:solidFill>
                <a:effectLst/>
                <a:latin typeface="+mj-lt"/>
                <a:ea typeface="+mj-ea"/>
                <a:cs typeface="+mj-cs"/>
              </a:rPr>
              <a:t>Stakeholder Concerns/Goals</a:t>
            </a:r>
          </a:p>
        </p:txBody>
      </p:sp>
    </p:spTree>
    <p:extLst>
      <p:ext uri="{BB962C8B-B14F-4D97-AF65-F5344CB8AC3E}">
        <p14:creationId xmlns:p14="http://schemas.microsoft.com/office/powerpoint/2010/main" val="4002453978"/>
      </p:ext>
    </p:extLst>
  </p:cSld>
  <p:clrMapOvr>
    <a:masterClrMapping/>
  </p:clrMapOvr>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TotalTime>
  <Words>1378</Words>
  <Application>Microsoft Office PowerPoint</Application>
  <PresentationFormat>On-screen Show (4:3)</PresentationFormat>
  <Paragraphs>220</Paragraphs>
  <Slides>21</Slides>
  <Notes>18</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21</vt:i4>
      </vt:variant>
    </vt:vector>
  </HeadingPairs>
  <TitlesOfParts>
    <vt:vector size="25" baseType="lpstr">
      <vt:lpstr>Arial</vt:lpstr>
      <vt:lpstr>Calibri</vt:lpstr>
      <vt:lpstr>Office Theme</vt:lpstr>
      <vt:lpstr>Custom Design</vt:lpstr>
      <vt:lpstr>ALA 2019, Washington, DC June 23, 2019  Update on ACRL's Value of Academic Libraries Initiative:  Communicating Assessment Results to Stakeholders  Stephanie Mikitish, Ph.D., Library of Congress Lynn Silipigni Connaway, Ph.D., OCLC Marie L. Radford, Ph.D.  Rutgers University  Vanessa Kitzie, Ph.D., University of South Carolina Diana Floegel, MLIS, Doctoral Student, Rutgers University Laura Costello, MLIS, Doctoral Student, Rutgers University</vt:lpstr>
      <vt:lpstr>Today’s Agenda</vt:lpstr>
      <vt:lpstr>PowerPoint Presentation</vt:lpstr>
      <vt:lpstr>Assessment Defined</vt:lpstr>
      <vt:lpstr>PowerPoint Presentation</vt:lpstr>
      <vt:lpstr>Stakeholder categories</vt:lpstr>
      <vt:lpstr>Stakeholder categories</vt:lpstr>
      <vt:lpstr>PowerPoint Presentation</vt:lpstr>
      <vt:lpstr>Stakeholder Concerns/Goals</vt:lpstr>
      <vt:lpstr>PowerPoint Presentation</vt:lpstr>
      <vt:lpstr>Library data</vt:lpstr>
      <vt:lpstr>PowerPoint Presentation</vt:lpstr>
      <vt:lpstr>Communication methods</vt:lpstr>
      <vt:lpstr>Communication content</vt:lpstr>
      <vt:lpstr>Communication strategies</vt:lpstr>
      <vt:lpstr>PowerPoint Presentation</vt:lpstr>
      <vt:lpstr>Group activity</vt:lpstr>
      <vt:lpstr>PowerPoint Presentation</vt:lpstr>
      <vt:lpstr>Thanks &amp; Questions?</vt:lpstr>
      <vt:lpstr>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on ACRL's Value of Academic Libraries Initiative</dc:title>
  <dc:creator>HEALTH, SLIS;connawal@oclc.org</dc:creator>
  <cp:keywords>assessment</cp:keywords>
  <cp:lastModifiedBy>Schadt,Erin</cp:lastModifiedBy>
  <cp:revision>26</cp:revision>
  <dcterms:created xsi:type="dcterms:W3CDTF">2019-05-21T17:54:37Z</dcterms:created>
  <dcterms:modified xsi:type="dcterms:W3CDTF">2019-08-22T22:06:27Z</dcterms:modified>
</cp:coreProperties>
</file>