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24"/>
  </p:notesMasterIdLst>
  <p:handoutMasterIdLst>
    <p:handoutMasterId r:id="rId25"/>
  </p:handoutMasterIdLst>
  <p:sldIdLst>
    <p:sldId id="269" r:id="rId5"/>
    <p:sldId id="394" r:id="rId6"/>
    <p:sldId id="396" r:id="rId7"/>
    <p:sldId id="432" r:id="rId8"/>
    <p:sldId id="404" r:id="rId9"/>
    <p:sldId id="395" r:id="rId10"/>
    <p:sldId id="405" r:id="rId11"/>
    <p:sldId id="442" r:id="rId12"/>
    <p:sldId id="438" r:id="rId13"/>
    <p:sldId id="440" r:id="rId14"/>
    <p:sldId id="406" r:id="rId15"/>
    <p:sldId id="418" r:id="rId16"/>
    <p:sldId id="434" r:id="rId17"/>
    <p:sldId id="435" r:id="rId18"/>
    <p:sldId id="436" r:id="rId19"/>
    <p:sldId id="437" r:id="rId20"/>
    <p:sldId id="439" r:id="rId21"/>
    <p:sldId id="441" r:id="rId22"/>
    <p:sldId id="270" r:id="rId23"/>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7DBA"/>
    <a:srgbClr val="17375E"/>
    <a:srgbClr val="4EDEFF"/>
    <a:srgbClr val="5332A6"/>
    <a:srgbClr val="00AFD7"/>
    <a:srgbClr val="946643"/>
    <a:srgbClr val="B55813"/>
    <a:srgbClr val="C99871"/>
    <a:srgbClr val="976E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5" autoAdjust="0"/>
    <p:restoredTop sz="71127" autoAdjust="0"/>
  </p:normalViewPr>
  <p:slideViewPr>
    <p:cSldViewPr snapToGrid="0" snapToObjects="1">
      <p:cViewPr varScale="1">
        <p:scale>
          <a:sx n="77" d="100"/>
          <a:sy n="77" d="100"/>
        </p:scale>
        <p:origin x="1310" y="67"/>
      </p:cViewPr>
      <p:guideLst/>
    </p:cSldViewPr>
  </p:slideViewPr>
  <p:notesTextViewPr>
    <p:cViewPr>
      <p:scale>
        <a:sx n="100" d="100"/>
        <a:sy n="100" d="100"/>
      </p:scale>
      <p:origin x="0" y="0"/>
    </p:cViewPr>
  </p:notesTextViewPr>
  <p:notesViewPr>
    <p:cSldViewPr snapToGrid="0" snapToObjects="1">
      <p:cViewPr varScale="1">
        <p:scale>
          <a:sx n="101" d="100"/>
          <a:sy n="101" d="100"/>
        </p:scale>
        <p:origin x="136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Interviewees by </a:t>
            </a:r>
            <a:r>
              <a:rPr lang="en-US" sz="1600" b="1"/>
              <a:t>Gender</a:t>
            </a:r>
          </a:p>
        </c:rich>
      </c:tx>
      <c:layout>
        <c:manualLayout>
          <c:xMode val="edge"/>
          <c:yMode val="edge"/>
          <c:x val="1.2060338527896779E-2"/>
          <c:y val="8.104348270008806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069427932939381E-2"/>
          <c:y val="0.31359111502113934"/>
          <c:w val="0.87348673912756736"/>
          <c:h val="0.68282043786712943"/>
        </c:manualLayout>
      </c:layout>
      <c:barChart>
        <c:barDir val="bar"/>
        <c:grouping val="percentStacked"/>
        <c:varyColors val="0"/>
        <c:ser>
          <c:idx val="0"/>
          <c:order val="0"/>
          <c:tx>
            <c:strRef>
              <c:f>Sheet1!$B$1</c:f>
              <c:strCache>
                <c:ptCount val="1"/>
                <c:pt idx="0">
                  <c:v>Female</c:v>
                </c:pt>
              </c:strCache>
            </c:strRef>
          </c:tx>
          <c:spPr>
            <a:solidFill>
              <a:schemeClr val="accent1"/>
            </a:solidFill>
            <a:ln w="19050">
              <a:solidFill>
                <a:schemeClr val="lt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78FB-488F-BF42-D1F1AF8CD69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9</c:v>
                </c:pt>
              </c:numCache>
            </c:numRef>
          </c:val>
          <c:extLst>
            <c:ext xmlns:c16="http://schemas.microsoft.com/office/drawing/2014/chart" uri="{C3380CC4-5D6E-409C-BE32-E72D297353CC}">
              <c16:uniqueId val="{00000000-78FB-488F-BF42-D1F1AF8CD695}"/>
            </c:ext>
          </c:extLst>
        </c:ser>
        <c:ser>
          <c:idx val="1"/>
          <c:order val="1"/>
          <c:tx>
            <c:strRef>
              <c:f>Sheet1!$C$1</c:f>
              <c:strCache>
                <c:ptCount val="1"/>
                <c:pt idx="0">
                  <c:v>Male</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4</c:v>
                </c:pt>
              </c:numCache>
            </c:numRef>
          </c:val>
          <c:extLst>
            <c:ext xmlns:c16="http://schemas.microsoft.com/office/drawing/2014/chart" uri="{C3380CC4-5D6E-409C-BE32-E72D297353CC}">
              <c16:uniqueId val="{00000007-78FB-488F-BF42-D1F1AF8CD695}"/>
            </c:ext>
          </c:extLst>
        </c:ser>
        <c:ser>
          <c:idx val="2"/>
          <c:order val="2"/>
          <c:tx>
            <c:strRef>
              <c:f>Sheet1!$D$1</c:f>
              <c:strCache>
                <c:ptCount val="1"/>
                <c:pt idx="0">
                  <c:v>Genderqueer</c:v>
                </c:pt>
              </c:strCache>
            </c:strRef>
          </c:tx>
          <c:spPr>
            <a:solidFill>
              <a:schemeClr val="accent3"/>
            </a:solidFill>
            <a:ln w="19050">
              <a:solidFill>
                <a:schemeClr val="lt1"/>
              </a:solidFill>
            </a:ln>
            <a:effectLst/>
          </c:spPr>
          <c:invertIfNegative val="0"/>
          <c:dLbls>
            <c:dLbl>
              <c:idx val="0"/>
              <c:layout>
                <c:manualLayout>
                  <c:x val="1.0905866351151832E-2"/>
                  <c:y val="-0.45384350312049315"/>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78FB-488F-BF42-D1F1AF8CD69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1</c:v>
                </c:pt>
              </c:numCache>
            </c:numRef>
          </c:val>
          <c:extLst>
            <c:ext xmlns:c16="http://schemas.microsoft.com/office/drawing/2014/chart" uri="{C3380CC4-5D6E-409C-BE32-E72D297353CC}">
              <c16:uniqueId val="{00000008-78FB-488F-BF42-D1F1AF8CD695}"/>
            </c:ext>
          </c:extLst>
        </c:ser>
        <c:dLbls>
          <c:showLegendKey val="0"/>
          <c:showVal val="0"/>
          <c:showCatName val="0"/>
          <c:showSerName val="0"/>
          <c:showPercent val="0"/>
          <c:showBubbleSize val="0"/>
        </c:dLbls>
        <c:gapWidth val="100"/>
        <c:overlap val="100"/>
        <c:axId val="292312664"/>
        <c:axId val="728807296"/>
      </c:barChart>
      <c:valAx>
        <c:axId val="72880729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292312664"/>
        <c:crosses val="autoZero"/>
        <c:crossBetween val="between"/>
      </c:valAx>
      <c:catAx>
        <c:axId val="2923126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88072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Interviewees by </a:t>
            </a:r>
            <a:r>
              <a:rPr lang="en-US" sz="1400" b="1"/>
              <a:t>Academic Level</a:t>
            </a:r>
          </a:p>
        </c:rich>
      </c:tx>
      <c:layout>
        <c:manualLayout>
          <c:xMode val="edge"/>
          <c:yMode val="edge"/>
          <c:x val="0.14731828342572326"/>
          <c:y val="1.52110564018785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789616141732285"/>
          <c:y val="0.27302848140558145"/>
          <c:w val="0.40281026956667693"/>
          <c:h val="0.7233831465487470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06-4D97-82D5-A65227A1D0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06-4D97-82D5-A65227A1D0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06-4D97-82D5-A65227A1D0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06-4D97-82D5-A65227A1D035}"/>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06-4D97-82D5-A65227A1D035}"/>
                </c:ext>
              </c:extLst>
            </c:dLbl>
            <c:dLbl>
              <c:idx val="1"/>
              <c:layout>
                <c:manualLayout>
                  <c:x val="-1.2811972722159729E-2"/>
                  <c:y val="0.1403161581606430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06-4D97-82D5-A65227A1D035}"/>
                </c:ext>
              </c:extLst>
            </c:dLbl>
            <c:dLbl>
              <c:idx val="2"/>
              <c:layout>
                <c:manualLayout>
                  <c:x val="-4.139195157114766E-2"/>
                  <c:y val="0.16483255661128005"/>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2287946428571428"/>
                      <c:h val="0.17506591168254804"/>
                    </c:manualLayout>
                  </c15:layout>
                </c:ext>
                <c:ext xmlns:c16="http://schemas.microsoft.com/office/drawing/2014/chart" uri="{C3380CC4-5D6E-409C-BE32-E72D297353CC}">
                  <c16:uniqueId val="{00000005-DE06-4D97-82D5-A65227A1D035}"/>
                </c:ext>
              </c:extLst>
            </c:dLbl>
            <c:dLbl>
              <c:idx val="3"/>
              <c:layout>
                <c:manualLayout>
                  <c:x val="-0.14073712608197378"/>
                  <c:y val="0.1001558234990460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DE06-4D97-82D5-A65227A1D03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Undergrad</c:v>
                </c:pt>
                <c:pt idx="1">
                  <c:v>Grad/post-grad student</c:v>
                </c:pt>
                <c:pt idx="2">
                  <c:v>Faculty</c:v>
                </c:pt>
                <c:pt idx="3">
                  <c:v>Staff member</c:v>
                </c:pt>
              </c:strCache>
            </c:strRef>
          </c:cat>
          <c:val>
            <c:numRef>
              <c:f>Sheet1!$B$2:$B$5</c:f>
              <c:numCache>
                <c:formatCode>General</c:formatCode>
                <c:ptCount val="4"/>
                <c:pt idx="0">
                  <c:v>9</c:v>
                </c:pt>
                <c:pt idx="1">
                  <c:v>2</c:v>
                </c:pt>
                <c:pt idx="2">
                  <c:v>2</c:v>
                </c:pt>
                <c:pt idx="3">
                  <c:v>1</c:v>
                </c:pt>
              </c:numCache>
            </c:numRef>
          </c:val>
          <c:extLst>
            <c:ext xmlns:c16="http://schemas.microsoft.com/office/drawing/2014/chart" uri="{C3380CC4-5D6E-409C-BE32-E72D297353CC}">
              <c16:uniqueId val="{00000006-DE06-4D97-82D5-A65227A1D0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Interviewees by </a:t>
            </a:r>
            <a:r>
              <a:rPr lang="en-US" sz="1400" b="1"/>
              <a:t>Academic Discipline</a:t>
            </a:r>
          </a:p>
        </c:rich>
      </c:tx>
      <c:layout>
        <c:manualLayout>
          <c:xMode val="edge"/>
          <c:yMode val="edge"/>
          <c:x val="0.1480576993405059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18470542744657"/>
          <c:y val="0.26288777713766248"/>
          <c:w val="0.40845704173609337"/>
          <c:h val="0.7335238508166659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B4-49B3-BBE6-F3AAAD0765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B4-49B3-BBE6-F3AAAD0765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B4-49B3-BBE6-F3AAAD0765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B4-49B3-BBE6-F3AAAD0765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6B4-49B3-BBE6-F3AAAD07659F}"/>
              </c:ext>
            </c:extLst>
          </c:dPt>
          <c:dLbls>
            <c:dLbl>
              <c:idx val="0"/>
              <c:layout>
                <c:manualLayout>
                  <c:x val="-0.18705421901695032"/>
                  <c:y val="0.13374031892115681"/>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B4-49B3-BBE6-F3AAAD07659F}"/>
                </c:ext>
              </c:extLst>
            </c:dLbl>
            <c:dLbl>
              <c:idx val="1"/>
              <c:layout>
                <c:manualLayout>
                  <c:x val="8.4644892505688463E-2"/>
                  <c:y val="-1.5708509847462249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540168224901599"/>
                      <c:h val="0.30398278156324149"/>
                    </c:manualLayout>
                  </c15:layout>
                </c:ext>
                <c:ext xmlns:c16="http://schemas.microsoft.com/office/drawing/2014/chart" uri="{C3380CC4-5D6E-409C-BE32-E72D297353CC}">
                  <c16:uniqueId val="{00000003-26B4-49B3-BBE6-F3AAAD07659F}"/>
                </c:ext>
              </c:extLst>
            </c:dLbl>
            <c:dLbl>
              <c:idx val="2"/>
              <c:layout>
                <c:manualLayout>
                  <c:x val="-5.1413338328337069E-2"/>
                  <c:y val="0.12997338663990166"/>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287948062072527"/>
                      <c:h val="0.25492383093449783"/>
                    </c:manualLayout>
                  </c15:layout>
                </c:ext>
                <c:ext xmlns:c16="http://schemas.microsoft.com/office/drawing/2014/chart" uri="{C3380CC4-5D6E-409C-BE32-E72D297353CC}">
                  <c16:uniqueId val="{00000005-26B4-49B3-BBE6-F3AAAD07659F}"/>
                </c:ext>
              </c:extLst>
            </c:dLbl>
            <c:dLbl>
              <c:idx val="3"/>
              <c:layout>
                <c:manualLayout>
                  <c:x val="-0.15315824634377059"/>
                  <c:y val="0.1546916527231982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26B4-49B3-BBE6-F3AAAD07659F}"/>
                </c:ext>
              </c:extLst>
            </c:dLbl>
            <c:dLbl>
              <c:idx val="4"/>
              <c:layout>
                <c:manualLayout>
                  <c:x val="-0.10460912220481999"/>
                  <c:y val="4.837395404025220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6B4-49B3-BBE6-F3AAAD07659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Humanities</c:v>
                </c:pt>
                <c:pt idx="1">
                  <c:v>Professional &amp; Applied Sciences</c:v>
                </c:pt>
                <c:pt idx="2">
                  <c:v>Social Sciences</c:v>
                </c:pt>
                <c:pt idx="3">
                  <c:v>Natural Sciences</c:v>
                </c:pt>
                <c:pt idx="4">
                  <c:v>Formal Sciences</c:v>
                </c:pt>
              </c:strCache>
            </c:strRef>
          </c:cat>
          <c:val>
            <c:numRef>
              <c:f>Sheet1!$B$2:$B$6</c:f>
              <c:numCache>
                <c:formatCode>General</c:formatCode>
                <c:ptCount val="5"/>
                <c:pt idx="0">
                  <c:v>5</c:v>
                </c:pt>
                <c:pt idx="1">
                  <c:v>5</c:v>
                </c:pt>
                <c:pt idx="2">
                  <c:v>2</c:v>
                </c:pt>
                <c:pt idx="3">
                  <c:v>1</c:v>
                </c:pt>
                <c:pt idx="4">
                  <c:v>1</c:v>
                </c:pt>
              </c:numCache>
            </c:numRef>
          </c:val>
          <c:extLst>
            <c:ext xmlns:c16="http://schemas.microsoft.com/office/drawing/2014/chart" uri="{C3380CC4-5D6E-409C-BE32-E72D297353CC}">
              <c16:uniqueId val="{00000008-26B4-49B3-BBE6-F3AAAD0765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Interviewees by </a:t>
            </a:r>
            <a:r>
              <a:rPr lang="en-US" sz="1600" b="1"/>
              <a:t>Age</a:t>
            </a:r>
          </a:p>
        </c:rich>
      </c:tx>
      <c:layout>
        <c:manualLayout>
          <c:xMode val="edge"/>
          <c:yMode val="edge"/>
          <c:x val="5.1295828704171306E-2"/>
          <c:y val="2.9715943656698957E-2"/>
        </c:manualLayout>
      </c:layout>
      <c:overlay val="0"/>
      <c:spPr>
        <a:noFill/>
        <a:ln>
          <a:noFill/>
        </a:ln>
        <a:effectLst/>
      </c:spPr>
    </c:title>
    <c:autoTitleDeleted val="0"/>
    <c:plotArea>
      <c:layout>
        <c:manualLayout>
          <c:layoutTarget val="inner"/>
          <c:xMode val="edge"/>
          <c:yMode val="edge"/>
          <c:x val="4.5069427932939381E-2"/>
          <c:y val="0.31359111502113934"/>
          <c:w val="0.87348673912756736"/>
          <c:h val="0.68282043786712943"/>
        </c:manualLayout>
      </c:layout>
      <c:barChart>
        <c:barDir val="bar"/>
        <c:grouping val="percentStacked"/>
        <c:varyColors val="0"/>
        <c:ser>
          <c:idx val="0"/>
          <c:order val="0"/>
          <c:tx>
            <c:strRef>
              <c:f>Sheet1!$B$1</c:f>
              <c:strCache>
                <c:ptCount val="1"/>
                <c:pt idx="0">
                  <c:v>19-25 years</c:v>
                </c:pt>
              </c:strCache>
            </c:strRef>
          </c:tx>
          <c:spPr>
            <a:solidFill>
              <a:schemeClr val="accent1"/>
            </a:solidFill>
            <a:ln w="19050">
              <a:solidFill>
                <a:schemeClr val="lt1"/>
              </a:solid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47C-47B2-BADD-C2D675FCB2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8</c:v>
                </c:pt>
              </c:numCache>
            </c:numRef>
          </c:val>
          <c:extLst>
            <c:ext xmlns:c16="http://schemas.microsoft.com/office/drawing/2014/chart" uri="{C3380CC4-5D6E-409C-BE32-E72D297353CC}">
              <c16:uniqueId val="{00000001-447C-47B2-BADD-C2D675FCB2AB}"/>
            </c:ext>
          </c:extLst>
        </c:ser>
        <c:ser>
          <c:idx val="1"/>
          <c:order val="1"/>
          <c:tx>
            <c:strRef>
              <c:f>Sheet1!$C$1</c:f>
              <c:strCache>
                <c:ptCount val="1"/>
                <c:pt idx="0">
                  <c:v>26-34 years</c:v>
                </c:pt>
              </c:strCache>
            </c:strRef>
          </c:tx>
          <c:spPr>
            <a:solidFill>
              <a:schemeClr val="accent2"/>
            </a:solidFill>
            <a:ln w="19050">
              <a:solidFill>
                <a:schemeClr val="lt1"/>
              </a:solid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7C-47B2-BADD-C2D675FCB2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4</c:v>
                </c:pt>
              </c:numCache>
            </c:numRef>
          </c:val>
          <c:extLst>
            <c:ext xmlns:c16="http://schemas.microsoft.com/office/drawing/2014/chart" uri="{C3380CC4-5D6E-409C-BE32-E72D297353CC}">
              <c16:uniqueId val="{00000002-447C-47B2-BADD-C2D675FCB2AB}"/>
            </c:ext>
          </c:extLst>
        </c:ser>
        <c:ser>
          <c:idx val="2"/>
          <c:order val="2"/>
          <c:tx>
            <c:strRef>
              <c:f>Sheet1!$D$1</c:f>
              <c:strCache>
                <c:ptCount val="1"/>
                <c:pt idx="0">
                  <c:v>35-44 years</c:v>
                </c:pt>
              </c:strCache>
            </c:strRef>
          </c:tx>
          <c:spPr>
            <a:solidFill>
              <a:schemeClr val="accent3"/>
            </a:solidFill>
            <a:ln w="19050">
              <a:solidFill>
                <a:schemeClr val="lt1"/>
              </a:solidFill>
            </a:ln>
            <a:effectLst/>
          </c:spPr>
          <c:invertIfNegative val="0"/>
          <c:dLbls>
            <c:dLbl>
              <c:idx val="0"/>
              <c:layout>
                <c:manualLayout>
                  <c:x val="-0.11468835589987951"/>
                  <c:y val="-0.42682900888713049"/>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447C-47B2-BADD-C2D675FCB2A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1</c:v>
                </c:pt>
              </c:numCache>
            </c:numRef>
          </c:val>
          <c:extLst>
            <c:ext xmlns:c16="http://schemas.microsoft.com/office/drawing/2014/chart" uri="{C3380CC4-5D6E-409C-BE32-E72D297353CC}">
              <c16:uniqueId val="{00000004-447C-47B2-BADD-C2D675FCB2AB}"/>
            </c:ext>
          </c:extLst>
        </c:ser>
        <c:ser>
          <c:idx val="3"/>
          <c:order val="3"/>
          <c:tx>
            <c:strRef>
              <c:f>Sheet1!$E$1</c:f>
              <c:strCache>
                <c:ptCount val="1"/>
                <c:pt idx="0">
                  <c:v>45-54 years</c:v>
                </c:pt>
              </c:strCache>
            </c:strRef>
          </c:tx>
          <c:spPr>
            <a:solidFill>
              <a:schemeClr val="accent4"/>
            </a:solidFill>
            <a:ln w="19050">
              <a:solidFill>
                <a:schemeClr val="lt1"/>
              </a:solidFill>
            </a:ln>
            <a:effectLst/>
          </c:spPr>
          <c:invertIfNegative val="0"/>
          <c:dLbls>
            <c:dLbl>
              <c:idx val="0"/>
              <c:layout>
                <c:manualLayout>
                  <c:x val="1.8108689925401465E-2"/>
                  <c:y val="-0.42142611004045794"/>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447C-47B2-BADD-C2D675FCB2A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1</c:v>
                </c:pt>
              </c:numCache>
            </c:numRef>
          </c:val>
          <c:extLst>
            <c:ext xmlns:c16="http://schemas.microsoft.com/office/drawing/2014/chart" uri="{C3380CC4-5D6E-409C-BE32-E72D297353CC}">
              <c16:uniqueId val="{00000005-447C-47B2-BADD-C2D675FCB2AB}"/>
            </c:ext>
          </c:extLst>
        </c:ser>
        <c:dLbls>
          <c:showLegendKey val="0"/>
          <c:showVal val="0"/>
          <c:showCatName val="0"/>
          <c:showSerName val="0"/>
          <c:showPercent val="0"/>
          <c:showBubbleSize val="0"/>
        </c:dLbls>
        <c:gapWidth val="100"/>
        <c:overlap val="100"/>
        <c:axId val="292312664"/>
        <c:axId val="728807296"/>
      </c:barChart>
      <c:valAx>
        <c:axId val="72880729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292312664"/>
        <c:crosses val="autoZero"/>
        <c:crossBetween val="between"/>
      </c:valAx>
      <c:catAx>
        <c:axId val="2923126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88072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8/26/2019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332F71D-008B-4437-8B8A-4E172003FFE1}" type="datetimeFigureOut">
              <a:rPr lang="en-US" smtClean="0"/>
              <a:t>8/26/2019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F171970-1D19-4F18-84E2-6A8A9332B73B}" type="slidenum">
              <a:rPr lang="en-US" smtClean="0"/>
              <a:t>‹#›</a:t>
            </a:fld>
            <a:endParaRPr lang="en-US"/>
          </a:p>
        </p:txBody>
      </p:sp>
    </p:spTree>
    <p:extLst>
      <p:ext uri="{BB962C8B-B14F-4D97-AF65-F5344CB8AC3E}">
        <p14:creationId xmlns:p14="http://schemas.microsoft.com/office/powerpoint/2010/main" val="208734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ep_jhu/69136661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michaelfoleyphotography/206032231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donahos/893197303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photophiend/479302227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7926147@N06/363529885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gog/13883828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andallthatmalarkey/631982267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brownpau/848786105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lops/69007920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7926147@N06/363532405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7926147@N06/363534638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pedrosz/3608595880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F171970-1D19-4F18-84E2-6A8A9332B73B}" type="slidenum">
              <a:rPr lang="en-US" smtClean="0"/>
              <a:t>1</a:t>
            </a:fld>
            <a:endParaRPr lang="en-US"/>
          </a:p>
        </p:txBody>
      </p:sp>
    </p:spTree>
    <p:extLst>
      <p:ext uri="{BB962C8B-B14F-4D97-AF65-F5344CB8AC3E}">
        <p14:creationId xmlns:p14="http://schemas.microsoft.com/office/powerpoint/2010/main" val="243054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https://www.flickr.com/photos/ep_jhu/6913666125/</a:t>
            </a:r>
            <a:r>
              <a:rPr lang="en-US" sz="1400" dirty="0">
                <a:latin typeface="Arial" panose="020B0604020202020204" pitchFamily="34" charset="0"/>
                <a:cs typeface="Arial" panose="020B0604020202020204" pitchFamily="34" charset="0"/>
              </a:rPr>
              <a:t> by </a:t>
            </a:r>
            <a:r>
              <a:rPr lang="en-US" sz="1400" dirty="0" err="1">
                <a:latin typeface="Arial" panose="020B0604020202020204" pitchFamily="34" charset="0"/>
                <a:cs typeface="Arial" panose="020B0604020202020204" pitchFamily="34" charset="0"/>
              </a:rPr>
              <a:t>ep_jhu</a:t>
            </a:r>
            <a:r>
              <a:rPr lang="en-US" sz="140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10</a:t>
            </a:fld>
            <a:endParaRPr lang="en-US"/>
          </a:p>
        </p:txBody>
      </p:sp>
    </p:spTree>
    <p:extLst>
      <p:ext uri="{BB962C8B-B14F-4D97-AF65-F5344CB8AC3E}">
        <p14:creationId xmlns:p14="http://schemas.microsoft.com/office/powerpoint/2010/main" val="141512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https://www.flickr.com/photos/michaelfoleyphotography/2060322319/</a:t>
            </a:r>
            <a:r>
              <a:rPr lang="en-US" sz="1400" dirty="0">
                <a:latin typeface="Arial" panose="020B0604020202020204" pitchFamily="34" charset="0"/>
                <a:cs typeface="Arial" panose="020B0604020202020204" pitchFamily="34" charset="0"/>
              </a:rPr>
              <a:t> by Michael Foley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p:txBody>
      </p:sp>
      <p:sp>
        <p:nvSpPr>
          <p:cNvPr id="4" name="Slide Number Placeholder 3"/>
          <p:cNvSpPr>
            <a:spLocks noGrp="1"/>
          </p:cNvSpPr>
          <p:nvPr>
            <p:ph type="sldNum" sz="quarter" idx="5"/>
          </p:nvPr>
        </p:nvSpPr>
        <p:spPr/>
        <p:txBody>
          <a:bodyPr/>
          <a:lstStyle/>
          <a:p>
            <a:fld id="{C0B51768-C57D-48A5-83AB-F6E7E8AAB26A}" type="slidenum">
              <a:rPr lang="en-US" smtClean="0"/>
              <a:t>11</a:t>
            </a:fld>
            <a:endParaRPr lang="en-US"/>
          </a:p>
        </p:txBody>
      </p:sp>
    </p:spTree>
    <p:extLst>
      <p:ext uri="{BB962C8B-B14F-4D97-AF65-F5344CB8AC3E}">
        <p14:creationId xmlns:p14="http://schemas.microsoft.com/office/powerpoint/2010/main" val="427798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Connaway L. S, Cyr, C., Brannon, B., Gallagher, P., &amp; Hood, E. (Under Review). “Speaking on the record: Combining interviews with search log analysis in user research.” Under review for publication in the ALISE/ProQuest Methodology Paper Competition.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BA2AC9B-B5FB-46DE-B115-5EF706C9C407}" type="slidenum">
              <a:rPr lang="en-US" smtClean="0"/>
              <a:t>12</a:t>
            </a:fld>
            <a:endParaRPr lang="en-US"/>
          </a:p>
        </p:txBody>
      </p:sp>
    </p:spTree>
    <p:extLst>
      <p:ext uri="{BB962C8B-B14F-4D97-AF65-F5344CB8AC3E}">
        <p14:creationId xmlns:p14="http://schemas.microsoft.com/office/powerpoint/2010/main" val="54523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https://www.flickr.com/photos/donahos/8931973032/</a:t>
            </a:r>
            <a:r>
              <a:rPr lang="en-US" sz="1400" dirty="0">
                <a:latin typeface="Arial" panose="020B0604020202020204" pitchFamily="34" charset="0"/>
                <a:cs typeface="Arial" panose="020B0604020202020204" pitchFamily="34" charset="0"/>
              </a:rPr>
              <a:t> by Jerry and Pat </a:t>
            </a:r>
            <a:r>
              <a:rPr lang="en-US" sz="1400" dirty="0" err="1">
                <a:latin typeface="Arial" panose="020B0604020202020204" pitchFamily="34" charset="0"/>
                <a:cs typeface="Arial" panose="020B0604020202020204" pitchFamily="34" charset="0"/>
              </a:rPr>
              <a:t>Donaho</a:t>
            </a:r>
            <a:r>
              <a:rPr lang="en-US" sz="140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13</a:t>
            </a:fld>
            <a:endParaRPr lang="en-US"/>
          </a:p>
        </p:txBody>
      </p:sp>
    </p:spTree>
    <p:extLst>
      <p:ext uri="{BB962C8B-B14F-4D97-AF65-F5344CB8AC3E}">
        <p14:creationId xmlns:p14="http://schemas.microsoft.com/office/powerpoint/2010/main" val="4154800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https://www.flickr.com/photos/photophiend/4793022276/</a:t>
            </a:r>
            <a:r>
              <a:rPr lang="en-US" sz="1400" dirty="0">
                <a:latin typeface="Arial" panose="020B0604020202020204" pitchFamily="34" charset="0"/>
                <a:cs typeface="Arial" panose="020B0604020202020204" pitchFamily="34" charset="0"/>
              </a:rPr>
              <a:t> by Photo </a:t>
            </a:r>
            <a:r>
              <a:rPr lang="en-US" sz="1400" dirty="0" err="1">
                <a:latin typeface="Arial" panose="020B0604020202020204" pitchFamily="34" charset="0"/>
                <a:cs typeface="Arial" panose="020B0604020202020204" pitchFamily="34" charset="0"/>
              </a:rPr>
              <a:t>Phiend</a:t>
            </a:r>
            <a:r>
              <a:rPr lang="en-US" sz="140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14</a:t>
            </a:fld>
            <a:endParaRPr lang="en-US"/>
          </a:p>
        </p:txBody>
      </p:sp>
    </p:spTree>
    <p:extLst>
      <p:ext uri="{BB962C8B-B14F-4D97-AF65-F5344CB8AC3E}">
        <p14:creationId xmlns:p14="http://schemas.microsoft.com/office/powerpoint/2010/main" val="303319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https://www.flickr.com/photos/7926147@N06/3635298854/</a:t>
            </a:r>
            <a:r>
              <a:rPr lang="en-US" sz="1400" dirty="0">
                <a:latin typeface="Arial" panose="020B0604020202020204" pitchFamily="34" charset="0"/>
                <a:cs typeface="Arial" panose="020B0604020202020204" pitchFamily="34" charset="0"/>
              </a:rPr>
              <a:t> by S Chia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15</a:t>
            </a:fld>
            <a:endParaRPr lang="en-US"/>
          </a:p>
        </p:txBody>
      </p:sp>
    </p:spTree>
    <p:extLst>
      <p:ext uri="{BB962C8B-B14F-4D97-AF65-F5344CB8AC3E}">
        <p14:creationId xmlns:p14="http://schemas.microsoft.com/office/powerpoint/2010/main" val="1913500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https://www.flickr.com/photos/gog/138838289/</a:t>
            </a:r>
            <a:r>
              <a:rPr lang="en-US" sz="1400" dirty="0">
                <a:latin typeface="Arial" panose="020B0604020202020204" pitchFamily="34" charset="0"/>
                <a:cs typeface="Arial" panose="020B0604020202020204" pitchFamily="34" charset="0"/>
              </a:rPr>
              <a:t> by George Goodman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16</a:t>
            </a:fld>
            <a:endParaRPr lang="en-US"/>
          </a:p>
        </p:txBody>
      </p:sp>
    </p:spTree>
    <p:extLst>
      <p:ext uri="{BB962C8B-B14F-4D97-AF65-F5344CB8AC3E}">
        <p14:creationId xmlns:p14="http://schemas.microsoft.com/office/powerpoint/2010/main" val="357900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https://www.flickr.com/photos/andallthatmalarkey/6319822679/</a:t>
            </a:r>
            <a:r>
              <a:rPr lang="en-US" sz="1400" dirty="0">
                <a:latin typeface="Arial" panose="020B0604020202020204" pitchFamily="34" charset="0"/>
                <a:cs typeface="Arial" panose="020B0604020202020204" pitchFamily="34" charset="0"/>
              </a:rPr>
              <a:t> by Andy Clarke / </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17</a:t>
            </a:fld>
            <a:endParaRPr lang="en-US"/>
          </a:p>
        </p:txBody>
      </p:sp>
    </p:spTree>
    <p:extLst>
      <p:ext uri="{BB962C8B-B14F-4D97-AF65-F5344CB8AC3E}">
        <p14:creationId xmlns:p14="http://schemas.microsoft.com/office/powerpoint/2010/main" val="1615906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https://www.flickr.com/photos/brownpau/8487861052/</a:t>
            </a:r>
            <a:r>
              <a:rPr lang="en-US" sz="1400" dirty="0">
                <a:latin typeface="Arial" panose="020B0604020202020204" pitchFamily="34" charset="0"/>
                <a:cs typeface="Arial" panose="020B0604020202020204" pitchFamily="34" charset="0"/>
              </a:rPr>
              <a:t> by Paulo O / </a:t>
            </a:r>
            <a:r>
              <a:rPr lang="en-US" sz="1400" b="0" i="0" kern="1200" dirty="0">
                <a:solidFill>
                  <a:schemeClr val="tx1"/>
                </a:solidFill>
                <a:effectLst/>
                <a:latin typeface="Arial" panose="020B0604020202020204" pitchFamily="34" charset="0"/>
                <a:ea typeface="+mn-ea"/>
                <a:cs typeface="Arial" panose="020B0604020202020204" pitchFamily="34" charset="0"/>
              </a:rPr>
              <a:t>CC BY-NC-ND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18</a:t>
            </a:fld>
            <a:endParaRPr lang="en-US"/>
          </a:p>
        </p:txBody>
      </p:sp>
    </p:spTree>
    <p:extLst>
      <p:ext uri="{BB962C8B-B14F-4D97-AF65-F5344CB8AC3E}">
        <p14:creationId xmlns:p14="http://schemas.microsoft.com/office/powerpoint/2010/main" val="223408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F171970-1D19-4F18-84E2-6A8A9332B73B}" type="slidenum">
              <a:rPr lang="en-US" smtClean="0"/>
              <a:t>19</a:t>
            </a:fld>
            <a:endParaRPr lang="en-US"/>
          </a:p>
        </p:txBody>
      </p:sp>
    </p:spTree>
    <p:extLst>
      <p:ext uri="{BB962C8B-B14F-4D97-AF65-F5344CB8AC3E}">
        <p14:creationId xmlns:p14="http://schemas.microsoft.com/office/powerpoint/2010/main" val="93037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https://www.flickr.com/photos/lops/690079200/</a:t>
            </a:r>
            <a:r>
              <a:rPr lang="en-US" sz="1400" dirty="0">
                <a:latin typeface="Arial" panose="020B0604020202020204" pitchFamily="34" charset="0"/>
                <a:cs typeface="Arial" panose="020B0604020202020204" pitchFamily="34" charset="0"/>
              </a:rPr>
              <a:t> by </a:t>
            </a:r>
            <a:r>
              <a:rPr lang="en-US" sz="1400" dirty="0" err="1">
                <a:latin typeface="Arial" panose="020B0604020202020204" pitchFamily="34" charset="0"/>
                <a:cs typeface="Arial" panose="020B0604020202020204" pitchFamily="34" charset="0"/>
              </a:rPr>
              <a:t>Mookiefl</a:t>
            </a:r>
            <a:r>
              <a:rPr lang="en-US" sz="1400" dirty="0">
                <a:latin typeface="Arial" panose="020B0604020202020204" pitchFamily="34" charset="0"/>
                <a:cs typeface="Arial" panose="020B0604020202020204" pitchFamily="34" charset="0"/>
              </a:rPr>
              <a:t>/</a:t>
            </a:r>
            <a:r>
              <a:rPr lang="en-US" sz="1400" b="1" i="0" kern="1200" dirty="0">
                <a:solidFill>
                  <a:schemeClr val="tx1"/>
                </a:solidFill>
                <a:effectLst/>
                <a:latin typeface="Arial" panose="020B0604020202020204" pitchFamily="34" charset="0"/>
                <a:ea typeface="+mn-ea"/>
                <a:cs typeface="Arial" panose="020B0604020202020204" pitchFamily="34" charset="0"/>
              </a:rPr>
              <a:t> </a:t>
            </a:r>
            <a:r>
              <a:rPr lang="en-US" sz="1400" b="0" i="0" kern="1200" dirty="0">
                <a:solidFill>
                  <a:schemeClr val="tx1"/>
                </a:solidFill>
                <a:effectLst/>
                <a:latin typeface="Arial" panose="020B0604020202020204" pitchFamily="34" charset="0"/>
                <a:ea typeface="+mn-ea"/>
                <a:cs typeface="Arial" panose="020B0604020202020204" pitchFamily="34" charset="0"/>
              </a:rPr>
              <a:t>CC BY-NC 2.0</a:t>
            </a:r>
          </a:p>
          <a:p>
            <a:endParaRPr lang="en-US" dirty="0"/>
          </a:p>
        </p:txBody>
      </p:sp>
      <p:sp>
        <p:nvSpPr>
          <p:cNvPr id="4" name="Slide Number Placeholder 3"/>
          <p:cNvSpPr>
            <a:spLocks noGrp="1"/>
          </p:cNvSpPr>
          <p:nvPr>
            <p:ph type="sldNum" sz="quarter" idx="5"/>
          </p:nvPr>
        </p:nvSpPr>
        <p:spPr/>
        <p:txBody>
          <a:bodyPr/>
          <a:lstStyle/>
          <a:p>
            <a:fld id="{C0B51768-C57D-48A5-83AB-F6E7E8AAB26A}" type="slidenum">
              <a:rPr lang="en-US" smtClean="0"/>
              <a:t>2</a:t>
            </a:fld>
            <a:endParaRPr lang="en-US"/>
          </a:p>
        </p:txBody>
      </p:sp>
    </p:spTree>
    <p:extLst>
      <p:ext uri="{BB962C8B-B14F-4D97-AF65-F5344CB8AC3E}">
        <p14:creationId xmlns:p14="http://schemas.microsoft.com/office/powerpoint/2010/main" val="19752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Jansen, Bernard J. 2017. “Log Analysis.” In </a:t>
            </a:r>
            <a:r>
              <a:rPr lang="en-US" sz="1400" i="1" dirty="0">
                <a:latin typeface="Arial" panose="020B0604020202020204" pitchFamily="34" charset="0"/>
                <a:cs typeface="Arial" panose="020B0604020202020204" pitchFamily="34" charset="0"/>
              </a:rPr>
              <a:t>Research Methods for Library and Information Science</a:t>
            </a:r>
            <a:r>
              <a:rPr lang="en-US" sz="1400" dirty="0">
                <a:latin typeface="Arial" panose="020B0604020202020204" pitchFamily="34" charset="0"/>
                <a:cs typeface="Arial" panose="020B0604020202020204" pitchFamily="34" charset="0"/>
              </a:rPr>
              <a:t>, 6th ed., edited by Lynn Silipigni Connaway and Marie L. Radford, 348-349. Westport, CT: Libraries Unlimited. </a:t>
            </a:r>
          </a:p>
          <a:p>
            <a:endParaRPr lang="en-US" dirty="0"/>
          </a:p>
        </p:txBody>
      </p:sp>
      <p:sp>
        <p:nvSpPr>
          <p:cNvPr id="4" name="Slide Number Placeholder 3"/>
          <p:cNvSpPr>
            <a:spLocks noGrp="1"/>
          </p:cNvSpPr>
          <p:nvPr>
            <p:ph type="sldNum" sz="quarter" idx="5"/>
          </p:nvPr>
        </p:nvSpPr>
        <p:spPr/>
        <p:txBody>
          <a:bodyPr/>
          <a:lstStyle/>
          <a:p>
            <a:fld id="{ABA2AC9B-B5FB-46DE-B115-5EF706C9C407}" type="slidenum">
              <a:rPr lang="en-US" smtClean="0"/>
              <a:t>3</a:t>
            </a:fld>
            <a:endParaRPr lang="en-US"/>
          </a:p>
        </p:txBody>
      </p:sp>
    </p:spTree>
    <p:extLst>
      <p:ext uri="{BB962C8B-B14F-4D97-AF65-F5344CB8AC3E}">
        <p14:creationId xmlns:p14="http://schemas.microsoft.com/office/powerpoint/2010/main" val="426460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https://www.flickr.com/photos/7926147@N06/3635324054/</a:t>
            </a:r>
            <a:r>
              <a:rPr lang="en-US" sz="1400" dirty="0">
                <a:latin typeface="Arial" panose="020B0604020202020204" pitchFamily="34" charset="0"/>
                <a:cs typeface="Arial" panose="020B0604020202020204" pitchFamily="34" charset="0"/>
              </a:rPr>
              <a:t> by S Chia/ </a:t>
            </a:r>
            <a:r>
              <a:rPr lang="en-US" sz="1400" b="0" i="0" kern="1200" dirty="0">
                <a:solidFill>
                  <a:schemeClr val="tx1"/>
                </a:solidFill>
                <a:effectLst/>
                <a:latin typeface="Arial" panose="020B0604020202020204" pitchFamily="34" charset="0"/>
                <a:ea typeface="+mn-ea"/>
                <a:cs typeface="Arial" panose="020B0604020202020204" pitchFamily="34" charset="0"/>
              </a:rPr>
              <a:t>CC BY-NC-ND 2.0 </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4</a:t>
            </a:fld>
            <a:endParaRPr lang="en-US"/>
          </a:p>
        </p:txBody>
      </p:sp>
    </p:spTree>
    <p:extLst>
      <p:ext uri="{BB962C8B-B14F-4D97-AF65-F5344CB8AC3E}">
        <p14:creationId xmlns:p14="http://schemas.microsoft.com/office/powerpoint/2010/main" val="297329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Connaway L. S, Cyr, C., Brannon, B., Gallagher, P., &amp; Hood, E. (Under Review). “Speaking on the record: Combining interviews with search log analysis in user research.” Under review for publication in the ALISE/ProQuest Methodology Paper Competition.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0B51768-C57D-48A5-83AB-F6E7E8AAB26A}" type="slidenum">
              <a:rPr lang="en-US" smtClean="0"/>
              <a:t>5</a:t>
            </a:fld>
            <a:endParaRPr lang="en-US"/>
          </a:p>
        </p:txBody>
      </p:sp>
    </p:spTree>
    <p:extLst>
      <p:ext uri="{BB962C8B-B14F-4D97-AF65-F5344CB8AC3E}">
        <p14:creationId xmlns:p14="http://schemas.microsoft.com/office/powerpoint/2010/main" val="4024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0B51768-C57D-48A5-83AB-F6E7E8AAB26A}" type="slidenum">
              <a:rPr lang="en-US" smtClean="0"/>
              <a:t>6</a:t>
            </a:fld>
            <a:endParaRPr lang="en-US"/>
          </a:p>
        </p:txBody>
      </p:sp>
    </p:spTree>
    <p:extLst>
      <p:ext uri="{BB962C8B-B14F-4D97-AF65-F5344CB8AC3E}">
        <p14:creationId xmlns:p14="http://schemas.microsoft.com/office/powerpoint/2010/main" val="366853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0B51768-C57D-48A5-83AB-F6E7E8AAB26A}" type="slidenum">
              <a:rPr lang="en-US" smtClean="0"/>
              <a:t>7</a:t>
            </a:fld>
            <a:endParaRPr lang="en-US"/>
          </a:p>
        </p:txBody>
      </p:sp>
    </p:spTree>
    <p:extLst>
      <p:ext uri="{BB962C8B-B14F-4D97-AF65-F5344CB8AC3E}">
        <p14:creationId xmlns:p14="http://schemas.microsoft.com/office/powerpoint/2010/main" val="387012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https://www.flickr.com/photos/7926147@N06/3635346382/</a:t>
            </a:r>
            <a:r>
              <a:rPr lang="en-US" sz="1400" dirty="0">
                <a:latin typeface="Arial" panose="020B0604020202020204" pitchFamily="34" charset="0"/>
                <a:cs typeface="Arial" panose="020B0604020202020204" pitchFamily="34" charset="0"/>
              </a:rPr>
              <a:t> by S Chia / </a:t>
            </a:r>
            <a:r>
              <a:rPr lang="en-US" sz="1400" b="0" i="0" kern="1200" dirty="0">
                <a:effectLst/>
                <a:latin typeface="Arial" panose="020B0604020202020204" pitchFamily="34" charset="0"/>
                <a:cs typeface="Arial" panose="020B0604020202020204" pitchFamily="34" charset="0"/>
              </a:rPr>
              <a:t>CC BY-NC-ND 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Flanagan, J. C. “The critical incident technique.” </a:t>
            </a:r>
            <a:r>
              <a:rPr lang="en-US" sz="1400" i="1" dirty="0">
                <a:latin typeface="Arial" panose="020B0604020202020204" pitchFamily="34" charset="0"/>
                <a:cs typeface="Arial" panose="020B0604020202020204" pitchFamily="34" charset="0"/>
              </a:rPr>
              <a:t>Psychological Bulletin, 51</a:t>
            </a:r>
            <a:r>
              <a:rPr lang="en-US" sz="1400" dirty="0">
                <a:latin typeface="Arial" panose="020B0604020202020204" pitchFamily="34" charset="0"/>
                <a:cs typeface="Arial" panose="020B0604020202020204" pitchFamily="34" charset="0"/>
              </a:rPr>
              <a:t>(4), 327-358. 1954.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Connaway, L. S., &amp; Radford, M. L. (2018). </a:t>
            </a:r>
            <a:r>
              <a:rPr lang="en-US" sz="1400" i="1" dirty="0">
                <a:latin typeface="Arial" panose="020B0604020202020204" pitchFamily="34" charset="0"/>
                <a:cs typeface="Arial" panose="020B0604020202020204" pitchFamily="34" charset="0"/>
              </a:rPr>
              <a:t>Survey research</a:t>
            </a:r>
            <a:r>
              <a:rPr lang="en-US" sz="1400" dirty="0">
                <a:latin typeface="Arial" panose="020B0604020202020204" pitchFamily="34" charset="0"/>
                <a:cs typeface="Arial" panose="020B0604020202020204" pitchFamily="34" charset="0"/>
              </a:rPr>
              <a:t>. Webinar presented by ASIS&amp;T, January 23, 2018. Retrieved from https://www.slideshare.net/LynnConnaway/survey-research-methods-with-lynn-silipigni-connaway and https://www.youtube.com/watch?v=4dlpAT7MXh0</a:t>
            </a:r>
          </a:p>
        </p:txBody>
      </p:sp>
      <p:sp>
        <p:nvSpPr>
          <p:cNvPr id="4" name="Slide Number Placeholder 3"/>
          <p:cNvSpPr>
            <a:spLocks noGrp="1"/>
          </p:cNvSpPr>
          <p:nvPr>
            <p:ph type="sldNum" sz="quarter" idx="5"/>
          </p:nvPr>
        </p:nvSpPr>
        <p:spPr/>
        <p:txBody>
          <a:bodyPr/>
          <a:lstStyle/>
          <a:p>
            <a:fld id="{BF171970-1D19-4F18-84E2-6A8A9332B73B}" type="slidenum">
              <a:rPr lang="en-US" smtClean="0"/>
              <a:t>8</a:t>
            </a:fld>
            <a:endParaRPr lang="en-US"/>
          </a:p>
        </p:txBody>
      </p:sp>
    </p:spTree>
    <p:extLst>
      <p:ext uri="{BB962C8B-B14F-4D97-AF65-F5344CB8AC3E}">
        <p14:creationId xmlns:p14="http://schemas.microsoft.com/office/powerpoint/2010/main" val="349628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https://www.flickr.com/photos/pedrosz/36085958805/</a:t>
            </a:r>
            <a:r>
              <a:rPr lang="en-US" sz="1400" dirty="0">
                <a:latin typeface="Arial" panose="020B0604020202020204" pitchFamily="34" charset="0"/>
                <a:cs typeface="Arial" panose="020B0604020202020204" pitchFamily="34" charset="0"/>
              </a:rPr>
              <a:t> by Pablo </a:t>
            </a:r>
            <a:r>
              <a:rPr lang="en-US" sz="1400" dirty="0" err="1">
                <a:latin typeface="Arial" panose="020B0604020202020204" pitchFamily="34" charset="0"/>
                <a:cs typeface="Arial" panose="020B0604020202020204" pitchFamily="34" charset="0"/>
              </a:rPr>
              <a:t>Szekely</a:t>
            </a:r>
            <a:r>
              <a:rPr lang="en-US" sz="1400" dirty="0">
                <a:latin typeface="Arial" panose="020B0604020202020204" pitchFamily="34" charset="0"/>
                <a:cs typeface="Arial" panose="020B0604020202020204" pitchFamily="34" charset="0"/>
              </a:rPr>
              <a:t> / </a:t>
            </a:r>
            <a:r>
              <a:rPr lang="en-US" sz="1400" b="0" i="0" kern="1200" dirty="0">
                <a:solidFill>
                  <a:schemeClr val="tx1"/>
                </a:solidFill>
                <a:effectLst/>
                <a:latin typeface="Arial" panose="020B0604020202020204" pitchFamily="34" charset="0"/>
                <a:ea typeface="+mn-ea"/>
                <a:cs typeface="Arial" panose="020B0604020202020204" pitchFamily="34" charset="0"/>
              </a:rPr>
              <a:t>CC BY-SA 2.0</a:t>
            </a:r>
          </a:p>
          <a:p>
            <a:endParaRPr lang="en-US" dirty="0"/>
          </a:p>
        </p:txBody>
      </p:sp>
      <p:sp>
        <p:nvSpPr>
          <p:cNvPr id="4" name="Slide Number Placeholder 3"/>
          <p:cNvSpPr>
            <a:spLocks noGrp="1"/>
          </p:cNvSpPr>
          <p:nvPr>
            <p:ph type="sldNum" sz="quarter" idx="5"/>
          </p:nvPr>
        </p:nvSpPr>
        <p:spPr/>
        <p:txBody>
          <a:bodyPr/>
          <a:lstStyle/>
          <a:p>
            <a:fld id="{BF171970-1D19-4F18-84E2-6A8A9332B73B}" type="slidenum">
              <a:rPr lang="en-US" smtClean="0"/>
              <a:t>9</a:t>
            </a:fld>
            <a:endParaRPr lang="en-US"/>
          </a:p>
        </p:txBody>
      </p:sp>
    </p:spTree>
    <p:extLst>
      <p:ext uri="{BB962C8B-B14F-4D97-AF65-F5344CB8AC3E}">
        <p14:creationId xmlns:p14="http://schemas.microsoft.com/office/powerpoint/2010/main" val="820069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4.tiff"/><Relationship Id="rId5" Type="http://schemas.openxmlformats.org/officeDocument/2006/relationships/image" Target="../media/image8.tiff"/><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0E87235-7673-FF40-A4EF-CABE92A723D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125" t="7055" r="6657" b="17694"/>
          <a:stretch/>
        </p:blipFill>
        <p:spPr>
          <a:xfrm>
            <a:off x="2675962" y="-8314"/>
            <a:ext cx="6468037" cy="1069601"/>
          </a:xfrm>
          <a:prstGeom prst="rect">
            <a:avLst/>
          </a:prstGeom>
        </p:spPr>
      </p:pic>
      <p:sp>
        <p:nvSpPr>
          <p:cNvPr id="16" name="Rectangle 15"/>
          <p:cNvSpPr/>
          <p:nvPr userDrawn="1"/>
        </p:nvSpPr>
        <p:spPr>
          <a:xfrm>
            <a:off x="-9493" y="-8314"/>
            <a:ext cx="2685458" cy="10683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7" name="Rectangle 16"/>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8" name="Rectangle 17"/>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2" name="Rectangle 2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27" name="Picture 5"/>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29"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34" name="Rectangle 33"/>
          <p:cNvSpPr/>
          <p:nvPr userDrawn="1"/>
        </p:nvSpPr>
        <p:spPr>
          <a:xfrm>
            <a:off x="2675965" y="0"/>
            <a:ext cx="418704" cy="1060065"/>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TextBox 2"/>
          <p:cNvSpPr txBox="1"/>
          <p:nvPr userDrawn="1"/>
        </p:nvSpPr>
        <p:spPr>
          <a:xfrm>
            <a:off x="-9493" y="1329876"/>
            <a:ext cx="2685458" cy="569387"/>
          </a:xfrm>
          <a:prstGeom prst="rect">
            <a:avLst/>
          </a:prstGeom>
          <a:solidFill>
            <a:srgbClr val="226092"/>
          </a:solidFill>
        </p:spPr>
        <p:txBody>
          <a:bodyPr wrap="none" rtlCol="0" anchor="ctr">
            <a:noAutofit/>
          </a:bodyPr>
          <a:lstStyle/>
          <a:p>
            <a:pPr algn="ctr"/>
            <a:r>
              <a:rPr lang="en-US" dirty="0">
                <a:solidFill>
                  <a:schemeClr val="bg1"/>
                </a:solidFill>
              </a:rPr>
              <a:t>June 20–25, 2019</a:t>
            </a:r>
          </a:p>
        </p:txBody>
      </p:sp>
      <p:sp>
        <p:nvSpPr>
          <p:cNvPr id="21" name="TextBox 20">
            <a:extLst>
              <a:ext uri="{FF2B5EF4-FFF2-40B4-BE49-F238E27FC236}">
                <a16:creationId xmlns:a16="http://schemas.microsoft.com/office/drawing/2014/main" id="{FAD61F4C-FFD2-E34A-B7A8-D18156BD8945}"/>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pic>
        <p:nvPicPr>
          <p:cNvPr id="4" name="Picture 3">
            <a:extLst>
              <a:ext uri="{FF2B5EF4-FFF2-40B4-BE49-F238E27FC236}">
                <a16:creationId xmlns:a16="http://schemas.microsoft.com/office/drawing/2014/main" id="{02F37FE3-D4CA-3744-8C3A-5DED2B341696}"/>
              </a:ext>
            </a:extLst>
          </p:cNvPr>
          <p:cNvPicPr>
            <a:picLocks noChangeAspect="1"/>
          </p:cNvPicPr>
          <p:nvPr userDrawn="1"/>
        </p:nvPicPr>
        <p:blipFill rotWithShape="1">
          <a:blip r:embed="rId5"/>
          <a:srcRect l="1" r="1313"/>
          <a:stretch/>
        </p:blipFill>
        <p:spPr>
          <a:xfrm>
            <a:off x="567439" y="207041"/>
            <a:ext cx="1531592" cy="583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6220163" y="2531694"/>
            <a:ext cx="2923837" cy="1929341"/>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7" name="Picture Placeholder 3"/>
          <p:cNvSpPr>
            <a:spLocks noGrp="1"/>
          </p:cNvSpPr>
          <p:nvPr>
            <p:ph type="pic" sz="quarter" idx="16"/>
          </p:nvPr>
        </p:nvSpPr>
        <p:spPr>
          <a:xfrm>
            <a:off x="3748315" y="3518915"/>
            <a:ext cx="2472574" cy="162458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6" name="Picture Placeholder 3"/>
          <p:cNvSpPr>
            <a:spLocks noGrp="1"/>
          </p:cNvSpPr>
          <p:nvPr>
            <p:ph type="pic" sz="quarter" idx="15"/>
          </p:nvPr>
        </p:nvSpPr>
        <p:spPr>
          <a:xfrm>
            <a:off x="3152231" y="1767823"/>
            <a:ext cx="3068658" cy="1725408"/>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5" name="Picture Placeholder 3"/>
          <p:cNvSpPr>
            <a:spLocks noGrp="1"/>
          </p:cNvSpPr>
          <p:nvPr>
            <p:ph type="pic" sz="quarter" idx="14"/>
          </p:nvPr>
        </p:nvSpPr>
        <p:spPr>
          <a:xfrm>
            <a:off x="1" y="3493231"/>
            <a:ext cx="2463056" cy="1656694"/>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4" name="Picture Placeholder 3"/>
          <p:cNvSpPr>
            <a:spLocks noGrp="1"/>
          </p:cNvSpPr>
          <p:nvPr>
            <p:ph type="pic" sz="quarter" idx="13"/>
          </p:nvPr>
        </p:nvSpPr>
        <p:spPr>
          <a:xfrm>
            <a:off x="0" y="1389688"/>
            <a:ext cx="3152231" cy="2103543"/>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43" name="Rectangle 42"/>
          <p:cNvSpPr/>
          <p:nvPr userDrawn="1"/>
        </p:nvSpPr>
        <p:spPr>
          <a:xfrm>
            <a:off x="6220889" y="1921832"/>
            <a:ext cx="2923110" cy="6100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Picture Placeholder 3"/>
          <p:cNvSpPr>
            <a:spLocks noGrp="1"/>
          </p:cNvSpPr>
          <p:nvPr>
            <p:ph type="pic" sz="quarter" idx="11"/>
          </p:nvPr>
        </p:nvSpPr>
        <p:spPr>
          <a:xfrm>
            <a:off x="3150249" y="-20510"/>
            <a:ext cx="3071364" cy="1788332"/>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7" name="Picture Placeholder 3"/>
          <p:cNvSpPr>
            <a:spLocks noGrp="1"/>
          </p:cNvSpPr>
          <p:nvPr>
            <p:ph type="pic" sz="quarter" idx="12"/>
          </p:nvPr>
        </p:nvSpPr>
        <p:spPr>
          <a:xfrm>
            <a:off x="6221613" y="-20510"/>
            <a:ext cx="2922386" cy="1956115"/>
          </a:xfrm>
          <a:prstGeom prst="rect">
            <a:avLst/>
          </a:prstGeom>
          <a:solidFill>
            <a:schemeClr val="bg1">
              <a:lumMod val="95000"/>
            </a:schemeClr>
          </a:solidFill>
        </p:spPr>
        <p:txBody>
          <a:bodyPr vert="horz" lIns="0" tIns="0" rIns="0" bIns="0" rtlCol="0" anchor="ctr">
            <a:normAutofit/>
          </a:bodyPr>
          <a:lstStyle>
            <a:lvl1pPr>
              <a:defRPr lang="en-US" sz="800"/>
            </a:lvl1pPr>
          </a:lstStyle>
          <a:p>
            <a:pPr marL="0" lvl="0" indent="0" algn="ctr">
              <a:buNone/>
            </a:pPr>
            <a:endParaRPr lang="en-US"/>
          </a:p>
        </p:txBody>
      </p:sp>
      <p:sp>
        <p:nvSpPr>
          <p:cNvPr id="25" name="Picture Placeholder 3"/>
          <p:cNvSpPr>
            <a:spLocks noGrp="1"/>
          </p:cNvSpPr>
          <p:nvPr>
            <p:ph type="pic" sz="quarter" idx="10"/>
          </p:nvPr>
        </p:nvSpPr>
        <p:spPr>
          <a:xfrm>
            <a:off x="658592" y="-20510"/>
            <a:ext cx="2486967" cy="1410200"/>
          </a:xfrm>
          <a:prstGeom prst="rect">
            <a:avLst/>
          </a:prstGeom>
          <a:solidFill>
            <a:schemeClr val="bg1">
              <a:lumMod val="95000"/>
            </a:schemeClr>
          </a:solidFill>
        </p:spPr>
        <p:txBody>
          <a:bodyPr vert="horz" lIns="0" tIns="0" rIns="0" bIns="0" rtlCol="0" anchor="ctr">
            <a:normAutofit/>
          </a:bodyPr>
          <a:lstStyle>
            <a:lvl1pPr>
              <a:defRPr lang="en-US" sz="800" dirty="0"/>
            </a:lvl1pPr>
          </a:lstStyle>
          <a:p>
            <a:pPr marL="0" lvl="0" indent="0" algn="ctr">
              <a:buNone/>
            </a:pPr>
            <a:endParaRPr lang="en-US" dirty="0"/>
          </a:p>
        </p:txBody>
      </p:sp>
      <p:sp>
        <p:nvSpPr>
          <p:cNvPr id="17" name="Rectangle 16"/>
          <p:cNvSpPr/>
          <p:nvPr userDrawn="1"/>
        </p:nvSpPr>
        <p:spPr>
          <a:xfrm>
            <a:off x="-1" y="1316"/>
            <a:ext cx="663283" cy="1401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userDrawn="1"/>
        </p:nvSpPr>
        <p:spPr>
          <a:xfrm>
            <a:off x="2465040" y="3506084"/>
            <a:ext cx="1283275" cy="163741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userDrawn="1"/>
        </p:nvSpPr>
        <p:spPr>
          <a:xfrm>
            <a:off x="6220889" y="4453686"/>
            <a:ext cx="2923112" cy="689813"/>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563" y="4816475"/>
            <a:ext cx="687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0" y="3499658"/>
            <a:ext cx="622161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6221615" y="1935605"/>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21615" y="2531854"/>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6221615" y="4467461"/>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6221615" y="0"/>
            <a:ext cx="0" cy="51434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749040"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2465765" y="3499658"/>
            <a:ext cx="0" cy="165026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0" y="1392787"/>
            <a:ext cx="315223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3152233" y="0"/>
            <a:ext cx="0" cy="349965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3152233" y="1767822"/>
            <a:ext cx="3069380" cy="7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667130" y="0"/>
            <a:ext cx="0" cy="139278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3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0669" b="20669"/>
          <a:stretch/>
        </p:blipFill>
        <p:spPr>
          <a:xfrm>
            <a:off x="-13078" y="0"/>
            <a:ext cx="9157078" cy="5143500"/>
          </a:xfrm>
          <a:prstGeom prst="rect">
            <a:avLst/>
          </a:prstGeom>
        </p:spPr>
      </p:pic>
      <p:sp>
        <p:nvSpPr>
          <p:cNvPr id="19" name="Rectangle 18"/>
          <p:cNvSpPr/>
          <p:nvPr userDrawn="1"/>
        </p:nvSpPr>
        <p:spPr>
          <a:xfrm>
            <a:off x="-13078" y="4259766"/>
            <a:ext cx="9157078" cy="883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63089" y="4547745"/>
            <a:ext cx="1111202" cy="307777"/>
          </a:xfrm>
          <a:prstGeom prst="rect">
            <a:avLst/>
          </a:prstGeom>
          <a:noFill/>
        </p:spPr>
        <p:txBody>
          <a:bodyPr wrap="none" rtlCol="0">
            <a:spAutoFit/>
          </a:bodyPr>
          <a:lstStyle/>
          <a:p>
            <a:pPr algn="ctr"/>
            <a:r>
              <a:rPr lang="en-US" sz="1400" b="1" dirty="0">
                <a:solidFill>
                  <a:schemeClr val="bg1"/>
                </a:solidFill>
                <a:latin typeface="Arial" charset="0"/>
                <a:ea typeface="Arial" charset="0"/>
                <a:cs typeface="Arial" charset="0"/>
              </a:rPr>
              <a:t>#ALAAC19</a:t>
            </a:r>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56628" y="4527413"/>
            <a:ext cx="1094726" cy="34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userDrawn="1"/>
        </p:nvPicPr>
        <p:blipFill rotWithShape="1">
          <a:blip r:embed="rId4"/>
          <a:srcRect l="8889" t="20420" r="7949" b="21490"/>
          <a:stretch/>
        </p:blipFill>
        <p:spPr>
          <a:xfrm>
            <a:off x="1733823" y="1222477"/>
            <a:ext cx="5632636" cy="1482782"/>
          </a:xfrm>
          <a:prstGeom prst="rect">
            <a:avLst/>
          </a:prstGeom>
        </p:spPr>
      </p:pic>
      <p:sp>
        <p:nvSpPr>
          <p:cNvPr id="32" name="Text Placeholder 20"/>
          <p:cNvSpPr>
            <a:spLocks noGrp="1"/>
          </p:cNvSpPr>
          <p:nvPr>
            <p:ph type="body" sz="quarter" idx="11" hasCustomPrompt="1"/>
          </p:nvPr>
        </p:nvSpPr>
        <p:spPr>
          <a:xfrm>
            <a:off x="349973"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dirty="0"/>
              <a:t>Speaker Name</a:t>
            </a:r>
          </a:p>
        </p:txBody>
      </p:sp>
      <p:sp>
        <p:nvSpPr>
          <p:cNvPr id="33" name="Text Placeholder 20"/>
          <p:cNvSpPr>
            <a:spLocks noGrp="1"/>
          </p:cNvSpPr>
          <p:nvPr>
            <p:ph type="body" sz="quarter" idx="12" hasCustomPrompt="1"/>
          </p:nvPr>
        </p:nvSpPr>
        <p:spPr>
          <a:xfrm>
            <a:off x="349787"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dirty="0"/>
              <a:t>Speaker Title</a:t>
            </a:r>
          </a:p>
        </p:txBody>
      </p:sp>
      <p:sp>
        <p:nvSpPr>
          <p:cNvPr id="34" name="Text Placeholder 20"/>
          <p:cNvSpPr>
            <a:spLocks noGrp="1"/>
          </p:cNvSpPr>
          <p:nvPr>
            <p:ph type="body" sz="quarter" idx="13" hasCustomPrompt="1"/>
          </p:nvPr>
        </p:nvSpPr>
        <p:spPr>
          <a:xfrm>
            <a:off x="349787"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dirty="0"/>
              <a:t>Speaker Contact</a:t>
            </a:r>
          </a:p>
        </p:txBody>
      </p:sp>
      <p:sp>
        <p:nvSpPr>
          <p:cNvPr id="35" name="Text Placeholder 20"/>
          <p:cNvSpPr>
            <a:spLocks noGrp="1"/>
          </p:cNvSpPr>
          <p:nvPr>
            <p:ph type="body" sz="quarter" idx="14" hasCustomPrompt="1"/>
          </p:nvPr>
        </p:nvSpPr>
        <p:spPr>
          <a:xfrm>
            <a:off x="3209151"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3208965"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dirty="0"/>
              <a:t>Speaker Title</a:t>
            </a:r>
          </a:p>
        </p:txBody>
      </p:sp>
      <p:sp>
        <p:nvSpPr>
          <p:cNvPr id="37" name="Text Placeholder 20"/>
          <p:cNvSpPr>
            <a:spLocks noGrp="1"/>
          </p:cNvSpPr>
          <p:nvPr>
            <p:ph type="body" sz="quarter" idx="16" hasCustomPrompt="1"/>
          </p:nvPr>
        </p:nvSpPr>
        <p:spPr>
          <a:xfrm>
            <a:off x="3208965"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dirty="0"/>
              <a:t>Speaker Contact</a:t>
            </a:r>
          </a:p>
        </p:txBody>
      </p:sp>
      <p:sp>
        <p:nvSpPr>
          <p:cNvPr id="38" name="Text Placeholder 20"/>
          <p:cNvSpPr>
            <a:spLocks noGrp="1"/>
          </p:cNvSpPr>
          <p:nvPr>
            <p:ph type="body" sz="quarter" idx="17" hasCustomPrompt="1"/>
          </p:nvPr>
        </p:nvSpPr>
        <p:spPr>
          <a:xfrm>
            <a:off x="6067957"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dirty="0"/>
              <a:t>Speaker Name</a:t>
            </a:r>
          </a:p>
        </p:txBody>
      </p:sp>
      <p:sp>
        <p:nvSpPr>
          <p:cNvPr id="39" name="Text Placeholder 20"/>
          <p:cNvSpPr>
            <a:spLocks noGrp="1"/>
          </p:cNvSpPr>
          <p:nvPr>
            <p:ph type="body" sz="quarter" idx="18" hasCustomPrompt="1"/>
          </p:nvPr>
        </p:nvSpPr>
        <p:spPr>
          <a:xfrm>
            <a:off x="6067771"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dirty="0"/>
              <a:t>Speaker Title</a:t>
            </a:r>
          </a:p>
        </p:txBody>
      </p:sp>
      <p:sp>
        <p:nvSpPr>
          <p:cNvPr id="40" name="Text Placeholder 20"/>
          <p:cNvSpPr>
            <a:spLocks noGrp="1"/>
          </p:cNvSpPr>
          <p:nvPr>
            <p:ph type="body" sz="quarter" idx="19" hasCustomPrompt="1"/>
          </p:nvPr>
        </p:nvSpPr>
        <p:spPr>
          <a:xfrm>
            <a:off x="6067771"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dirty="0"/>
              <a:t>Speaker Contact</a:t>
            </a:r>
          </a:p>
        </p:txBody>
      </p:sp>
      <p:pic>
        <p:nvPicPr>
          <p:cNvPr id="42" name="Picture 41"/>
          <p:cNvPicPr>
            <a:picLocks noChangeAspect="1"/>
          </p:cNvPicPr>
          <p:nvPr userDrawn="1"/>
        </p:nvPicPr>
        <p:blipFill rotWithShape="1">
          <a:blip r:embed="rId5"/>
          <a:srcRect t="37217"/>
          <a:stretch/>
        </p:blipFill>
        <p:spPr>
          <a:xfrm>
            <a:off x="3602240" y="4663558"/>
            <a:ext cx="1926441" cy="315830"/>
          </a:xfrm>
          <a:prstGeom prst="rect">
            <a:avLst/>
          </a:prstGeom>
        </p:spPr>
      </p:pic>
      <p:sp>
        <p:nvSpPr>
          <p:cNvPr id="4" name="TextBox 3"/>
          <p:cNvSpPr txBox="1"/>
          <p:nvPr userDrawn="1"/>
        </p:nvSpPr>
        <p:spPr>
          <a:xfrm>
            <a:off x="3947472" y="4374665"/>
            <a:ext cx="1235975" cy="276999"/>
          </a:xfrm>
          <a:prstGeom prst="rect">
            <a:avLst/>
          </a:prstGeom>
          <a:noFill/>
        </p:spPr>
        <p:txBody>
          <a:bodyPr wrap="square" rtlCol="0">
            <a:spAutoFit/>
          </a:bodyPr>
          <a:lstStyle/>
          <a:p>
            <a:r>
              <a:rPr lang="en-US" sz="1200" dirty="0">
                <a:solidFill>
                  <a:schemeClr val="bg1"/>
                </a:solidFill>
              </a:rPr>
              <a:t>Stay connected</a:t>
            </a:r>
          </a:p>
        </p:txBody>
      </p:sp>
      <p:pic>
        <p:nvPicPr>
          <p:cNvPr id="20" name="Picture 19">
            <a:extLst>
              <a:ext uri="{FF2B5EF4-FFF2-40B4-BE49-F238E27FC236}">
                <a16:creationId xmlns:a16="http://schemas.microsoft.com/office/drawing/2014/main" id="{40168C16-FB02-D149-A23A-63DA5A17141C}"/>
              </a:ext>
            </a:extLst>
          </p:cNvPr>
          <p:cNvPicPr>
            <a:picLocks noChangeAspect="1"/>
          </p:cNvPicPr>
          <p:nvPr userDrawn="1"/>
        </p:nvPicPr>
        <p:blipFill rotWithShape="1">
          <a:blip r:embed="rId6"/>
          <a:srcRect l="1" r="1313"/>
          <a:stretch/>
        </p:blipFill>
        <p:spPr>
          <a:xfrm>
            <a:off x="3707765" y="500375"/>
            <a:ext cx="1684751" cy="641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145811"/>
          </a:xfrm>
          <a:prstGeom prst="rect">
            <a:avLst/>
          </a:prstGeom>
          <a:solidFill>
            <a:schemeClr val="accent1"/>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chemeClr val="accent1"/>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0BAB32E3-35EF-3248-B485-9A9B853D7BF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Rectangle 13"/>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5" name="Rectangle 14"/>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B280BC75-1D4D-5147-B843-75A9725BC127}"/>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Rectangle 1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Rectangle 12"/>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4030"/>
            <a:ext cx="687170" cy="22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3" y="1032943"/>
            <a:ext cx="4030978"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userDrawn="1">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5" name="Text Placeholder 16"/>
          <p:cNvSpPr>
            <a:spLocks noGrp="1"/>
          </p:cNvSpPr>
          <p:nvPr>
            <p:ph type="body" sz="quarter" idx="16"/>
          </p:nvPr>
        </p:nvSpPr>
        <p:spPr>
          <a:xfrm>
            <a:off x="340787" y="1032943"/>
            <a:ext cx="4030979"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4140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62" name="Rectangle 6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3" name="Rectangle 6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4" name="Rectangle 6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Picture Placeholder 3"/>
          <p:cNvSpPr>
            <a:spLocks noGrp="1"/>
          </p:cNvSpPr>
          <p:nvPr>
            <p:ph type="pic" sz="quarter" idx="10"/>
          </p:nvPr>
        </p:nvSpPr>
        <p:spPr>
          <a:xfrm>
            <a:off x="347335" y="1160694"/>
            <a:ext cx="2745943" cy="2179439"/>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dirty="0"/>
          </a:p>
        </p:txBody>
      </p:sp>
      <p:sp>
        <p:nvSpPr>
          <p:cNvPr id="26" name="Picture Placeholder 3"/>
          <p:cNvSpPr>
            <a:spLocks noGrp="1"/>
          </p:cNvSpPr>
          <p:nvPr>
            <p:ph type="pic" sz="quarter" idx="11"/>
          </p:nvPr>
        </p:nvSpPr>
        <p:spPr>
          <a:xfrm>
            <a:off x="3199029" y="1160693"/>
            <a:ext cx="2745943" cy="2179439"/>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27" name="Picture Placeholder 3"/>
          <p:cNvSpPr>
            <a:spLocks noGrp="1"/>
          </p:cNvSpPr>
          <p:nvPr>
            <p:ph type="pic" sz="quarter" idx="12"/>
          </p:nvPr>
        </p:nvSpPr>
        <p:spPr>
          <a:xfrm>
            <a:off x="6050723" y="1160691"/>
            <a:ext cx="2745943" cy="2179439"/>
          </a:xfrm>
          <a:prstGeom prst="rect">
            <a:avLst/>
          </a:prstGeom>
          <a:solidFill>
            <a:schemeClr val="bg1">
              <a:lumMod val="95000"/>
            </a:schemeClr>
          </a:solidFill>
        </p:spPr>
        <p:txBody>
          <a:bodyPr vert="horz" lIns="0" tIns="0" rIns="0" bIns="0" rtlCol="0" anchor="ctr">
            <a:normAutofit/>
          </a:bodyPr>
          <a:lstStyle>
            <a:lvl1pPr>
              <a:defRPr lang="en-US" sz="1050"/>
            </a:lvl1pPr>
          </a:lstStyle>
          <a:p>
            <a:pPr marL="0" lvl="0" indent="0" algn="ctr">
              <a:buNone/>
            </a:pPr>
            <a:endParaRPr lang="en-US"/>
          </a:p>
        </p:txBody>
      </p:sp>
      <p:sp>
        <p:nvSpPr>
          <p:cNvPr id="13" name="Text Placeholder 9"/>
          <p:cNvSpPr>
            <a:spLocks noGrp="1"/>
          </p:cNvSpPr>
          <p:nvPr>
            <p:ph type="body" sz="quarter" idx="14"/>
          </p:nvPr>
        </p:nvSpPr>
        <p:spPr>
          <a:xfrm>
            <a:off x="342740" y="3412069"/>
            <a:ext cx="2750757" cy="958851"/>
          </a:xfrm>
          <a:prstGeom prst="rect">
            <a:avLst/>
          </a:prstGeom>
        </p:spPr>
        <p:txBody>
          <a:bodyPr>
            <a:noAutofit/>
          </a:bodyPr>
          <a:lstStyle>
            <a:lvl1pPr marL="0" indent="0">
              <a:buNone/>
              <a:defRPr sz="1200"/>
            </a:lvl1pPr>
            <a:lvl2pPr marL="152396" indent="-152396">
              <a:buFont typeface="Arial" panose="020B0604020202020204" pitchFamily="34" charset="0"/>
              <a:buChar char="•"/>
              <a:defRPr sz="1200"/>
            </a:lvl2pPr>
            <a:lvl3pPr marL="304792" indent="-152396">
              <a:defRPr sz="1200"/>
            </a:lvl3pPr>
            <a:lvl4pPr marL="533387" indent="-228594">
              <a:defRPr sz="1200"/>
            </a:lvl4pPr>
            <a:lvl5pPr marL="761981" indent="-228594">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98810" y="3412069"/>
            <a:ext cx="2750757" cy="958851"/>
          </a:xfrm>
          <a:prstGeom prst="rect">
            <a:avLst/>
          </a:prstGeom>
        </p:spPr>
        <p:txBody>
          <a:bodyPr>
            <a:noAutofit/>
          </a:bodyPr>
          <a:lstStyle>
            <a:lvl1pPr marL="0" indent="0">
              <a:buNone/>
              <a:defRPr sz="1200"/>
            </a:lvl1pPr>
            <a:lvl2pPr marL="152396" indent="-152396">
              <a:buClr>
                <a:schemeClr val="accent4"/>
              </a:buClr>
              <a:buFont typeface="Arial" panose="020B0604020202020204" pitchFamily="34" charset="0"/>
              <a:buChar char="•"/>
              <a:defRPr sz="1200"/>
            </a:lvl2pPr>
            <a:lvl3pPr marL="304792" indent="-152396">
              <a:buClr>
                <a:schemeClr val="accent4"/>
              </a:buClr>
              <a:defRPr sz="1200"/>
            </a:lvl3pPr>
            <a:lvl4pPr marL="533387" indent="-228594">
              <a:buClr>
                <a:schemeClr val="accent4"/>
              </a:buClr>
              <a:defRPr sz="1200"/>
            </a:lvl4pPr>
            <a:lvl5pPr marL="761981" indent="-228594">
              <a:buClr>
                <a:schemeClr val="accent4"/>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6"/>
          </p:nvPr>
        </p:nvSpPr>
        <p:spPr>
          <a:xfrm>
            <a:off x="6050504" y="3412069"/>
            <a:ext cx="2750757" cy="958851"/>
          </a:xfrm>
          <a:prstGeom prst="rect">
            <a:avLst/>
          </a:prstGeom>
        </p:spPr>
        <p:txBody>
          <a:bodyPr>
            <a:noAutofit/>
          </a:bodyPr>
          <a:lstStyle>
            <a:lvl1pPr marL="0" indent="0">
              <a:buNone/>
              <a:defRPr sz="1200"/>
            </a:lvl1pPr>
            <a:lvl2pPr marL="152396" indent="-152396">
              <a:buClr>
                <a:schemeClr val="accent2"/>
              </a:buClr>
              <a:buFont typeface="Arial" panose="020B0604020202020204" pitchFamily="34" charset="0"/>
              <a:buChar char="•"/>
              <a:defRPr sz="1200"/>
            </a:lvl2pPr>
            <a:lvl3pPr marL="304792" indent="-152396">
              <a:buClr>
                <a:schemeClr val="accent2"/>
              </a:buClr>
              <a:defRPr sz="1200"/>
            </a:lvl3pPr>
            <a:lvl4pPr marL="533387" indent="-228594">
              <a:buClr>
                <a:schemeClr val="accent2"/>
              </a:buClr>
              <a:defRPr sz="1200"/>
            </a:lvl4pPr>
            <a:lvl5pPr marL="761981" indent="-228594">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174271" y="4781058"/>
            <a:ext cx="823646"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15767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75" r:id="rId1"/>
    <p:sldLayoutId id="2147483664" r:id="rId2"/>
    <p:sldLayoutId id="2147483666" r:id="rId3"/>
    <p:sldLayoutId id="2147483667" r:id="rId4"/>
    <p:sldLayoutId id="2147483668" r:id="rId5"/>
    <p:sldLayoutId id="2147483669" r:id="rId6"/>
    <p:sldLayoutId id="2147483670" r:id="rId7"/>
    <p:sldLayoutId id="2147483679" r:id="rId8"/>
    <p:sldLayoutId id="2147483680" r:id="rId9"/>
    <p:sldLayoutId id="2147483681"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flickr.com/photos/ep_jhu/6913666125/" TargetMode="Externa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www.flickr.com/photos/michaelfoleyphotography/2060322319/" TargetMode="Externa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flickr.com/photos/donahos/8931973032/" TargetMode="Externa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flickr.com/photos/photophiend/4793022276/" TargetMode="Externa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www.flickr.com/photos/7926147@N06/3635298854/" TargetMode="Externa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www.flickr.com/photos/gog/138838289/" TargetMode="Externa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flickr.com/photos/andallthatmalarkey/6319822679/" TargetMode="Externa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www.flickr.com/photos/brownpau/8487861052/" TargetMode="Externa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ww.flickr.com/photos/lops/690079200/"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flickr.com/photos/7926147@N06/3635324054/" TargetMode="Externa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flickr.com/photos/7926147@N06/3635346382/" TargetMode="Externa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flickr.com/photos/pedrosz/36085958805/" TargetMode="Externa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normAutofit fontScale="92500"/>
          </a:bodyPr>
          <a:lstStyle/>
          <a:p>
            <a:r>
              <a:rPr lang="en-US" dirty="0"/>
              <a:t>Hot Topic: User Experience</a:t>
            </a:r>
          </a:p>
        </p:txBody>
      </p:sp>
      <p:sp>
        <p:nvSpPr>
          <p:cNvPr id="4" name="Text Placeholder 3"/>
          <p:cNvSpPr>
            <a:spLocks noGrp="1"/>
          </p:cNvSpPr>
          <p:nvPr>
            <p:ph type="body" sz="quarter" idx="17"/>
          </p:nvPr>
        </p:nvSpPr>
        <p:spPr>
          <a:xfrm>
            <a:off x="728694" y="3206972"/>
            <a:ext cx="3894977" cy="400110"/>
          </a:xfrm>
        </p:spPr>
        <p:txBody>
          <a:bodyPr/>
          <a:lstStyle/>
          <a:p>
            <a:r>
              <a:rPr lang="en-US" dirty="0"/>
              <a:t>Lynn Silipigni Connaway, Ph.D.</a:t>
            </a:r>
          </a:p>
        </p:txBody>
      </p:sp>
      <p:sp>
        <p:nvSpPr>
          <p:cNvPr id="5" name="Text Placeholder 4"/>
          <p:cNvSpPr>
            <a:spLocks noGrp="1"/>
          </p:cNvSpPr>
          <p:nvPr>
            <p:ph type="body" sz="quarter" idx="18"/>
          </p:nvPr>
        </p:nvSpPr>
        <p:spPr>
          <a:xfrm>
            <a:off x="728695" y="3613838"/>
            <a:ext cx="4303422" cy="307777"/>
          </a:xfrm>
        </p:spPr>
        <p:txBody>
          <a:bodyPr/>
          <a:lstStyle/>
          <a:p>
            <a:r>
              <a:rPr lang="en-US" dirty="0"/>
              <a:t>Director, Library Trends and User Research</a:t>
            </a:r>
          </a:p>
        </p:txBody>
      </p:sp>
      <p:sp>
        <p:nvSpPr>
          <p:cNvPr id="2" name="TextBox 1">
            <a:extLst>
              <a:ext uri="{FF2B5EF4-FFF2-40B4-BE49-F238E27FC236}">
                <a16:creationId xmlns:a16="http://schemas.microsoft.com/office/drawing/2014/main" id="{E6F8CAC7-11E6-463E-8F35-89D342C0C2B1}"/>
              </a:ext>
            </a:extLst>
          </p:cNvPr>
          <p:cNvSpPr txBox="1"/>
          <p:nvPr/>
        </p:nvSpPr>
        <p:spPr>
          <a:xfrm>
            <a:off x="651203" y="3847726"/>
            <a:ext cx="4168769" cy="307777"/>
          </a:xfrm>
          <a:prstGeom prst="rect">
            <a:avLst/>
          </a:prstGeom>
          <a:noFill/>
        </p:spPr>
        <p:txBody>
          <a:bodyPr wrap="square" rtlCol="0">
            <a:spAutoFit/>
          </a:bodyPr>
          <a:lstStyle/>
          <a:p>
            <a:r>
              <a:rPr lang="en-US" sz="1400" dirty="0"/>
              <a:t>connawal@oclc.org | @</a:t>
            </a:r>
            <a:r>
              <a:rPr lang="en-US" sz="1400" dirty="0" err="1"/>
              <a:t>LynnConnaway</a:t>
            </a:r>
            <a:endParaRPr lang="en-US" sz="1400" dirty="0"/>
          </a:p>
        </p:txBody>
      </p:sp>
    </p:spTree>
    <p:extLst>
      <p:ext uri="{BB962C8B-B14F-4D97-AF65-F5344CB8AC3E}">
        <p14:creationId xmlns:p14="http://schemas.microsoft.com/office/powerpoint/2010/main" val="19026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18000"/>
                    </a14:imgEffect>
                    <a14:imgEffect>
                      <a14:colorTemperature colorTemp="3043"/>
                    </a14:imgEffect>
                    <a14:imgEffect>
                      <a14:saturation sat="237000"/>
                    </a14:imgEffect>
                    <a14:imgEffect>
                      <a14:brightnessContrast bright="-9000" contrast="-42000"/>
                    </a14:imgEffect>
                  </a14:imgLayer>
                </a14:imgProps>
              </a:ext>
            </a:extLst>
          </a:blip>
          <a:srcRect/>
          <a:stretch>
            <a:fillRect t="-83000" b="-83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9AFA92-2F2B-4C51-8FE4-8B8A3F391DD8}"/>
              </a:ext>
            </a:extLst>
          </p:cNvPr>
          <p:cNvSpPr>
            <a:spLocks noGrp="1"/>
          </p:cNvSpPr>
          <p:nvPr>
            <p:ph type="body" sz="quarter" idx="13"/>
          </p:nvPr>
        </p:nvSpPr>
        <p:spPr>
          <a:solidFill>
            <a:schemeClr val="bg1">
              <a:lumMod val="50000"/>
              <a:alpha val="25000"/>
            </a:schemeClr>
          </a:solidFill>
          <a:effectLst/>
        </p:spPr>
        <p:txBody>
          <a:bodyPr/>
          <a:lstStyle/>
          <a:p>
            <a:r>
              <a:rPr lang="en-US" dirty="0"/>
              <a:t>Example questions</a:t>
            </a:r>
          </a:p>
        </p:txBody>
      </p:sp>
      <p:sp>
        <p:nvSpPr>
          <p:cNvPr id="3" name="Text Placeholder 2">
            <a:extLst>
              <a:ext uri="{FF2B5EF4-FFF2-40B4-BE49-F238E27FC236}">
                <a16:creationId xmlns:a16="http://schemas.microsoft.com/office/drawing/2014/main" id="{70F09337-B143-49DA-B010-3BFB6CB38E30}"/>
              </a:ext>
            </a:extLst>
          </p:cNvPr>
          <p:cNvSpPr>
            <a:spLocks noGrp="1"/>
          </p:cNvSpPr>
          <p:nvPr>
            <p:ph type="body" sz="quarter" idx="12"/>
          </p:nvPr>
        </p:nvSpPr>
        <p:spPr>
          <a:solidFill>
            <a:schemeClr val="bg1">
              <a:lumMod val="50000"/>
              <a:alpha val="25000"/>
            </a:schemeClr>
          </a:solidFill>
          <a:effectLst/>
        </p:spPr>
        <p:txBody>
          <a:bodyPr/>
          <a:lstStyle/>
          <a:p>
            <a:pPr>
              <a:spcBef>
                <a:spcPts val="600"/>
              </a:spcBef>
            </a:pPr>
            <a:r>
              <a:rPr lang="en-US" sz="2000" dirty="0"/>
              <a:t> </a:t>
            </a:r>
            <a:r>
              <a:rPr lang="en-US" sz="2000" dirty="0">
                <a:solidFill>
                  <a:srgbClr val="1F497D"/>
                </a:solidFill>
              </a:rPr>
              <a:t>“Please tell us what you were looking for and why you decided to do an online search.” </a:t>
            </a:r>
          </a:p>
          <a:p>
            <a:pPr>
              <a:spcBef>
                <a:spcPts val="600"/>
              </a:spcBef>
            </a:pPr>
            <a:r>
              <a:rPr lang="en-US" sz="2000" dirty="0">
                <a:solidFill>
                  <a:srgbClr val="1F497D"/>
                </a:solidFill>
              </a:rPr>
              <a:t>“Did the item you were searching for come up in your search results? In other words, did you find it?”</a:t>
            </a:r>
          </a:p>
          <a:p>
            <a:pPr>
              <a:spcBef>
                <a:spcPts val="600"/>
              </a:spcBef>
            </a:pPr>
            <a:r>
              <a:rPr lang="en-US" sz="2000" dirty="0">
                <a:solidFill>
                  <a:srgbClr val="1F497D"/>
                </a:solidFill>
              </a:rPr>
              <a:t> ”I’d like to understand how you felt about your search experience overall. Would you say you were delighted with your search experience?”</a:t>
            </a:r>
            <a:endParaRPr lang="en-US" sz="2000" dirty="0"/>
          </a:p>
        </p:txBody>
      </p:sp>
      <p:sp>
        <p:nvSpPr>
          <p:cNvPr id="4" name="TextBox 3">
            <a:extLst>
              <a:ext uri="{FF2B5EF4-FFF2-40B4-BE49-F238E27FC236}">
                <a16:creationId xmlns:a16="http://schemas.microsoft.com/office/drawing/2014/main" id="{B6DB4665-4C24-49FA-80E0-2695B1803B1D}"/>
              </a:ext>
            </a:extLst>
          </p:cNvPr>
          <p:cNvSpPr txBox="1"/>
          <p:nvPr/>
        </p:nvSpPr>
        <p:spPr>
          <a:xfrm>
            <a:off x="340786" y="4113752"/>
            <a:ext cx="8338265" cy="523220"/>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https://www.flickr.com/photos/ep_jhu/6913666125/</a:t>
            </a:r>
            <a:r>
              <a:rPr lang="en-US" sz="1000" dirty="0">
                <a:solidFill>
                  <a:srgbClr val="17375E"/>
                </a:solidFill>
              </a:rPr>
              <a:t> by </a:t>
            </a:r>
            <a:r>
              <a:rPr lang="en-US" sz="1000" dirty="0" err="1">
                <a:solidFill>
                  <a:srgbClr val="17375E"/>
                </a:solidFill>
              </a:rPr>
              <a:t>ep_jhu</a:t>
            </a:r>
            <a:r>
              <a:rPr lang="en-US" sz="1000" dirty="0">
                <a:solidFill>
                  <a:srgbClr val="17375E"/>
                </a:solidFill>
              </a:rPr>
              <a:t> / CC BY-NC 2.0</a:t>
            </a:r>
          </a:p>
          <a:p>
            <a:endParaRPr lang="en-US" dirty="0"/>
          </a:p>
        </p:txBody>
      </p:sp>
    </p:spTree>
    <p:extLst>
      <p:ext uri="{BB962C8B-B14F-4D97-AF65-F5344CB8AC3E}">
        <p14:creationId xmlns:p14="http://schemas.microsoft.com/office/powerpoint/2010/main" val="368590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21000"/>
                    </a14:imgEffect>
                    <a14:imgEffect>
                      <a14:colorTemperature colorTemp="3507"/>
                    </a14:imgEffect>
                    <a14:imgEffect>
                      <a14:saturation sat="123000"/>
                    </a14:imgEffect>
                  </a14:imgLayer>
                </a14:imgProps>
              </a:ext>
            </a:extLst>
          </a:blip>
          <a:srcRect/>
          <a:stretch>
            <a:fillRect l="-30000" r="-30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395CD5-5616-4CC3-BAFF-BB6B3D5040A7}"/>
              </a:ext>
            </a:extLst>
          </p:cNvPr>
          <p:cNvSpPr>
            <a:spLocks noGrp="1"/>
          </p:cNvSpPr>
          <p:nvPr>
            <p:ph type="body" sz="quarter" idx="13"/>
          </p:nvPr>
        </p:nvSpPr>
        <p:spPr>
          <a:xfrm>
            <a:off x="316230" y="312421"/>
            <a:ext cx="8511540" cy="4000500"/>
          </a:xfrm>
          <a:solidFill>
            <a:schemeClr val="bg1">
              <a:lumMod val="50000"/>
              <a:alpha val="25000"/>
            </a:schemeClr>
          </a:solidFill>
          <a:effectLst/>
        </p:spPr>
        <p:txBody>
          <a:bodyPr/>
          <a:lstStyle/>
          <a:p>
            <a:r>
              <a:rPr lang="en-US" dirty="0"/>
              <a:t>Interview coding themes</a:t>
            </a:r>
          </a:p>
        </p:txBody>
      </p:sp>
      <p:sp>
        <p:nvSpPr>
          <p:cNvPr id="9" name="TextBox 8">
            <a:extLst>
              <a:ext uri="{FF2B5EF4-FFF2-40B4-BE49-F238E27FC236}">
                <a16:creationId xmlns:a16="http://schemas.microsoft.com/office/drawing/2014/main" id="{33100176-D3AE-4F29-A423-3A6C51D99AF4}"/>
              </a:ext>
            </a:extLst>
          </p:cNvPr>
          <p:cNvSpPr txBox="1"/>
          <p:nvPr/>
        </p:nvSpPr>
        <p:spPr>
          <a:xfrm>
            <a:off x="6679967" y="1166590"/>
            <a:ext cx="1828800" cy="914400"/>
          </a:xfrm>
          <a:prstGeom prst="rect">
            <a:avLst/>
          </a:prstGeom>
          <a:solidFill>
            <a:schemeClr val="accent1">
              <a:alpha val="60000"/>
            </a:schemeClr>
          </a:solidFill>
          <a:effectLst>
            <a:outerShdw blurRad="50800" dist="38100" dir="2700000" algn="tl" rotWithShape="0">
              <a:schemeClr val="accent1">
                <a:lumMod val="50000"/>
                <a:alpha val="40000"/>
              </a:schemeClr>
            </a:outerShdw>
          </a:effectLst>
        </p:spPr>
        <p:txBody>
          <a:bodyPr wrap="square" rtlCol="0" anchor="ctr" anchorCtr="0">
            <a:spAutoFit/>
          </a:bodyPr>
          <a:lstStyle/>
          <a:p>
            <a:pPr algn="ctr"/>
            <a:r>
              <a:rPr lang="en-US" sz="1600">
                <a:solidFill>
                  <a:schemeClr val="bg1"/>
                </a:solidFill>
              </a:rPr>
              <a:t>Evaluation of resources</a:t>
            </a:r>
          </a:p>
        </p:txBody>
      </p:sp>
      <p:sp>
        <p:nvSpPr>
          <p:cNvPr id="8" name="TextBox 7">
            <a:extLst>
              <a:ext uri="{FF2B5EF4-FFF2-40B4-BE49-F238E27FC236}">
                <a16:creationId xmlns:a16="http://schemas.microsoft.com/office/drawing/2014/main" id="{7D668F9A-D1FD-45FE-97BD-C34F8428B00E}"/>
              </a:ext>
            </a:extLst>
          </p:cNvPr>
          <p:cNvSpPr txBox="1"/>
          <p:nvPr/>
        </p:nvSpPr>
        <p:spPr>
          <a:xfrm>
            <a:off x="4648983" y="1166590"/>
            <a:ext cx="1828800" cy="914400"/>
          </a:xfrm>
          <a:prstGeom prst="rect">
            <a:avLst/>
          </a:prstGeom>
          <a:solidFill>
            <a:schemeClr val="accent1">
              <a:alpha val="60000"/>
            </a:schemeClr>
          </a:solidFill>
          <a:effectLst>
            <a:outerShdw blurRad="50800" dist="38100" dir="2700000" algn="tl" rotWithShape="0">
              <a:schemeClr val="accent1">
                <a:lumMod val="50000"/>
                <a:alpha val="40000"/>
              </a:schemeClr>
            </a:outerShdw>
          </a:effectLst>
        </p:spPr>
        <p:txBody>
          <a:bodyPr wrap="square" rtlCol="0" anchor="ctr">
            <a:spAutoFit/>
          </a:bodyPr>
          <a:lstStyle/>
          <a:p>
            <a:pPr algn="ctr"/>
            <a:r>
              <a:rPr lang="en-US" sz="1600">
                <a:solidFill>
                  <a:schemeClr val="bg1"/>
                </a:solidFill>
              </a:rPr>
              <a:t>Item formats</a:t>
            </a:r>
          </a:p>
        </p:txBody>
      </p:sp>
      <p:sp>
        <p:nvSpPr>
          <p:cNvPr id="7" name="TextBox 6">
            <a:extLst>
              <a:ext uri="{FF2B5EF4-FFF2-40B4-BE49-F238E27FC236}">
                <a16:creationId xmlns:a16="http://schemas.microsoft.com/office/drawing/2014/main" id="{331C95F5-4FDF-4E68-878C-48F8FCC63505}"/>
              </a:ext>
            </a:extLst>
          </p:cNvPr>
          <p:cNvSpPr txBox="1"/>
          <p:nvPr/>
        </p:nvSpPr>
        <p:spPr>
          <a:xfrm>
            <a:off x="2642108" y="1166590"/>
            <a:ext cx="1828800" cy="914400"/>
          </a:xfrm>
          <a:prstGeom prst="rect">
            <a:avLst/>
          </a:prstGeom>
          <a:solidFill>
            <a:schemeClr val="accent1">
              <a:alpha val="60000"/>
            </a:schemeClr>
          </a:solidFill>
          <a:effectLst>
            <a:outerShdw blurRad="50800" dist="38100" dir="2700000" algn="tl" rotWithShape="0">
              <a:schemeClr val="accent1">
                <a:lumMod val="50000"/>
                <a:alpha val="40000"/>
              </a:schemeClr>
            </a:outerShdw>
          </a:effectLst>
        </p:spPr>
        <p:txBody>
          <a:bodyPr wrap="square" rtlCol="0" anchor="ctr">
            <a:spAutoFit/>
          </a:bodyPr>
          <a:lstStyle/>
          <a:p>
            <a:pPr algn="ctr"/>
            <a:r>
              <a:rPr lang="en-US" sz="1600">
                <a:solidFill>
                  <a:schemeClr val="bg1"/>
                </a:solidFill>
              </a:rPr>
              <a:t>Search strategies</a:t>
            </a:r>
          </a:p>
        </p:txBody>
      </p:sp>
      <p:sp>
        <p:nvSpPr>
          <p:cNvPr id="6" name="TextBox 5">
            <a:extLst>
              <a:ext uri="{FF2B5EF4-FFF2-40B4-BE49-F238E27FC236}">
                <a16:creationId xmlns:a16="http://schemas.microsoft.com/office/drawing/2014/main" id="{644D6E1D-FCC8-429D-A5F8-80EAA02F98B6}"/>
              </a:ext>
            </a:extLst>
          </p:cNvPr>
          <p:cNvSpPr txBox="1"/>
          <p:nvPr/>
        </p:nvSpPr>
        <p:spPr>
          <a:xfrm>
            <a:off x="611124" y="1155938"/>
            <a:ext cx="1828800" cy="914400"/>
          </a:xfrm>
          <a:prstGeom prst="rect">
            <a:avLst/>
          </a:prstGeom>
          <a:solidFill>
            <a:schemeClr val="accent1">
              <a:alpha val="60000"/>
            </a:schemeClr>
          </a:solidFill>
          <a:effectLst>
            <a:outerShdw blurRad="50800" dist="38100" dir="2700000" algn="tl" rotWithShape="0">
              <a:schemeClr val="accent1">
                <a:lumMod val="50000"/>
                <a:alpha val="40000"/>
              </a:schemeClr>
            </a:outerShdw>
          </a:effectLst>
        </p:spPr>
        <p:txBody>
          <a:bodyPr wrap="square" rtlCol="0" anchor="ctr">
            <a:spAutoFit/>
          </a:bodyPr>
          <a:lstStyle/>
          <a:p>
            <a:pPr algn="ctr"/>
            <a:r>
              <a:rPr lang="en-US" sz="1600" dirty="0">
                <a:solidFill>
                  <a:schemeClr val="bg1"/>
                </a:solidFill>
              </a:rPr>
              <a:t>Decision-making factors</a:t>
            </a:r>
          </a:p>
        </p:txBody>
      </p:sp>
      <p:sp>
        <p:nvSpPr>
          <p:cNvPr id="10" name="TextBox 9">
            <a:extLst>
              <a:ext uri="{FF2B5EF4-FFF2-40B4-BE49-F238E27FC236}">
                <a16:creationId xmlns:a16="http://schemas.microsoft.com/office/drawing/2014/main" id="{ABB6991B-D2C8-4097-A40F-41C6E0F584F7}"/>
              </a:ext>
            </a:extLst>
          </p:cNvPr>
          <p:cNvSpPr txBox="1"/>
          <p:nvPr/>
        </p:nvSpPr>
        <p:spPr>
          <a:xfrm>
            <a:off x="611124" y="2369471"/>
            <a:ext cx="1828800" cy="914400"/>
          </a:xfrm>
          <a:prstGeom prst="rect">
            <a:avLst/>
          </a:prstGeom>
          <a:solidFill>
            <a:schemeClr val="accent1">
              <a:alpha val="65000"/>
            </a:schemeClr>
          </a:solidFill>
          <a:effectLst>
            <a:outerShdw blurRad="50800" dist="38100" dir="2700000" algn="tl" rotWithShape="0">
              <a:schemeClr val="accent1">
                <a:lumMod val="50000"/>
                <a:alpha val="40000"/>
              </a:schemeClr>
            </a:outerShdw>
          </a:effectLst>
        </p:spPr>
        <p:txBody>
          <a:bodyPr wrap="square" rtlCol="0" anchor="ctr">
            <a:spAutoFit/>
          </a:bodyPr>
          <a:lstStyle/>
          <a:p>
            <a:pPr algn="ctr"/>
            <a:r>
              <a:rPr lang="en-US" sz="1600" dirty="0">
                <a:solidFill>
                  <a:schemeClr val="bg1"/>
                </a:solidFill>
              </a:rPr>
              <a:t>Liked or</a:t>
            </a:r>
          </a:p>
          <a:p>
            <a:pPr algn="ctr"/>
            <a:r>
              <a:rPr lang="en-US" sz="1600" dirty="0">
                <a:solidFill>
                  <a:schemeClr val="bg1"/>
                </a:solidFill>
              </a:rPr>
              <a:t>desired features</a:t>
            </a:r>
          </a:p>
        </p:txBody>
      </p:sp>
      <p:sp>
        <p:nvSpPr>
          <p:cNvPr id="11" name="TextBox 10">
            <a:extLst>
              <a:ext uri="{FF2B5EF4-FFF2-40B4-BE49-F238E27FC236}">
                <a16:creationId xmlns:a16="http://schemas.microsoft.com/office/drawing/2014/main" id="{07F79B7F-1504-4039-BB4C-C60031C0943E}"/>
              </a:ext>
            </a:extLst>
          </p:cNvPr>
          <p:cNvSpPr txBox="1"/>
          <p:nvPr/>
        </p:nvSpPr>
        <p:spPr>
          <a:xfrm>
            <a:off x="2655811" y="2369471"/>
            <a:ext cx="1828800" cy="914400"/>
          </a:xfrm>
          <a:prstGeom prst="rect">
            <a:avLst/>
          </a:prstGeom>
          <a:solidFill>
            <a:schemeClr val="accent1">
              <a:alpha val="65000"/>
            </a:schemeClr>
          </a:solidFill>
        </p:spPr>
        <p:txBody>
          <a:bodyPr wrap="square" rtlCol="0" anchor="ctr">
            <a:spAutoFit/>
          </a:bodyPr>
          <a:lstStyle/>
          <a:p>
            <a:pPr algn="ctr"/>
            <a:r>
              <a:rPr lang="en-US" sz="1600" dirty="0">
                <a:solidFill>
                  <a:schemeClr val="bg1"/>
                </a:solidFill>
              </a:rPr>
              <a:t>Feelings of frustration and delight</a:t>
            </a:r>
          </a:p>
        </p:txBody>
      </p:sp>
      <p:sp>
        <p:nvSpPr>
          <p:cNvPr id="12" name="TextBox 11">
            <a:extLst>
              <a:ext uri="{FF2B5EF4-FFF2-40B4-BE49-F238E27FC236}">
                <a16:creationId xmlns:a16="http://schemas.microsoft.com/office/drawing/2014/main" id="{3BECC305-3B5B-49B7-AFF2-E87EA939F3C6}"/>
              </a:ext>
            </a:extLst>
          </p:cNvPr>
          <p:cNvSpPr txBox="1"/>
          <p:nvPr/>
        </p:nvSpPr>
        <p:spPr>
          <a:xfrm>
            <a:off x="4655834" y="2369471"/>
            <a:ext cx="1828800" cy="914400"/>
          </a:xfrm>
          <a:prstGeom prst="rect">
            <a:avLst/>
          </a:prstGeom>
          <a:solidFill>
            <a:schemeClr val="accent1">
              <a:alpha val="65000"/>
            </a:schemeClr>
          </a:solidFill>
        </p:spPr>
        <p:txBody>
          <a:bodyPr wrap="square" rtlCol="0" anchor="ctr">
            <a:spAutoFit/>
          </a:bodyPr>
          <a:lstStyle/>
          <a:p>
            <a:pPr algn="ctr"/>
            <a:r>
              <a:rPr lang="en-US" sz="1600" dirty="0">
                <a:solidFill>
                  <a:schemeClr val="bg1"/>
                </a:solidFill>
              </a:rPr>
              <a:t>Influence of librarian</a:t>
            </a:r>
          </a:p>
        </p:txBody>
      </p:sp>
      <p:sp>
        <p:nvSpPr>
          <p:cNvPr id="13" name="TextBox 12">
            <a:extLst>
              <a:ext uri="{FF2B5EF4-FFF2-40B4-BE49-F238E27FC236}">
                <a16:creationId xmlns:a16="http://schemas.microsoft.com/office/drawing/2014/main" id="{BC79F171-5676-40DA-A202-AB62E699F472}"/>
              </a:ext>
            </a:extLst>
          </p:cNvPr>
          <p:cNvSpPr txBox="1"/>
          <p:nvPr/>
        </p:nvSpPr>
        <p:spPr>
          <a:xfrm>
            <a:off x="6655858" y="2369471"/>
            <a:ext cx="1828800" cy="914400"/>
          </a:xfrm>
          <a:prstGeom prst="rect">
            <a:avLst/>
          </a:prstGeom>
          <a:solidFill>
            <a:schemeClr val="accent1">
              <a:alpha val="65000"/>
            </a:schemeClr>
          </a:solidFill>
        </p:spPr>
        <p:txBody>
          <a:bodyPr wrap="square" rtlCol="0" anchor="ctr">
            <a:spAutoFit/>
          </a:bodyPr>
          <a:lstStyle/>
          <a:p>
            <a:pPr algn="ctr"/>
            <a:r>
              <a:rPr lang="en-US" sz="1600" dirty="0">
                <a:solidFill>
                  <a:schemeClr val="bg1"/>
                </a:solidFill>
              </a:rPr>
              <a:t>Privacy concerns</a:t>
            </a:r>
          </a:p>
        </p:txBody>
      </p:sp>
      <p:sp>
        <p:nvSpPr>
          <p:cNvPr id="2" name="TextBox 1">
            <a:extLst>
              <a:ext uri="{FF2B5EF4-FFF2-40B4-BE49-F238E27FC236}">
                <a16:creationId xmlns:a16="http://schemas.microsoft.com/office/drawing/2014/main" id="{6D43A92C-CACC-407D-8A44-CB00E3E20F67}"/>
              </a:ext>
            </a:extLst>
          </p:cNvPr>
          <p:cNvSpPr txBox="1"/>
          <p:nvPr/>
        </p:nvSpPr>
        <p:spPr>
          <a:xfrm>
            <a:off x="347227" y="3912811"/>
            <a:ext cx="8511540" cy="246221"/>
          </a:xfrm>
          <a:prstGeom prst="rect">
            <a:avLst/>
          </a:prstGeom>
          <a:noFill/>
        </p:spPr>
        <p:txBody>
          <a:bodyPr wrap="square" rtlCol="0">
            <a:spAutoFit/>
          </a:bodyPr>
          <a:lstStyle/>
          <a:p>
            <a:pPr lvl="0" defTabSz="914400">
              <a:defRPr/>
            </a:pPr>
            <a:r>
              <a:rPr lang="en-US" sz="1000" dirty="0">
                <a:solidFill>
                  <a:srgbClr val="1F497D"/>
                </a:solidFill>
              </a:rPr>
              <a:t>Image: </a:t>
            </a:r>
            <a:r>
              <a:rPr lang="en-US" sz="1000" dirty="0">
                <a:solidFill>
                  <a:srgbClr val="1F497D"/>
                </a:solidFill>
                <a:hlinkClick r:id="rId5">
                  <a:extLst>
                    <a:ext uri="{A12FA001-AC4F-418D-AE19-62706E023703}">
                      <ahyp:hlinkClr xmlns:ahyp="http://schemas.microsoft.com/office/drawing/2018/hyperlinkcolor" val="tx"/>
                    </a:ext>
                  </a:extLst>
                </a:hlinkClick>
              </a:rPr>
              <a:t>https://www.flickr.com/photos/michaelfoleyphotography/2060322319/</a:t>
            </a:r>
            <a:r>
              <a:rPr lang="en-US" sz="1000" dirty="0">
                <a:solidFill>
                  <a:srgbClr val="1F497D"/>
                </a:solidFill>
              </a:rPr>
              <a:t> by Michael Foley / CC BY-NC-ND 2.0</a:t>
            </a:r>
          </a:p>
        </p:txBody>
      </p:sp>
    </p:spTree>
    <p:extLst>
      <p:ext uri="{BB962C8B-B14F-4D97-AF65-F5344CB8AC3E}">
        <p14:creationId xmlns:p14="http://schemas.microsoft.com/office/powerpoint/2010/main" val="3956301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0DAEB-DE6D-C74E-9FD1-8261353EEAF1}"/>
              </a:ext>
            </a:extLst>
          </p:cNvPr>
          <p:cNvSpPr>
            <a:spLocks noGrp="1"/>
          </p:cNvSpPr>
          <p:nvPr>
            <p:ph type="body" sz="quarter" idx="10"/>
          </p:nvPr>
        </p:nvSpPr>
        <p:spPr/>
        <p:txBody>
          <a:bodyPr/>
          <a:lstStyle/>
          <a:p>
            <a:r>
              <a:rPr lang="en-US"/>
              <a:t>Applying findings</a:t>
            </a:r>
          </a:p>
        </p:txBody>
      </p:sp>
      <p:sp>
        <p:nvSpPr>
          <p:cNvPr id="3" name="Text Placeholder 2">
            <a:extLst>
              <a:ext uri="{FF2B5EF4-FFF2-40B4-BE49-F238E27FC236}">
                <a16:creationId xmlns:a16="http://schemas.microsoft.com/office/drawing/2014/main" id="{F40CD6CE-EF18-FC4E-B4FC-F49278F61C7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71EDB91-DEDC-5F4C-BD23-B2A9AEC15ED9}"/>
              </a:ext>
            </a:extLst>
          </p:cNvPr>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63C9EE65-CBC0-4323-AE18-986FCE18FD17}"/>
              </a:ext>
            </a:extLst>
          </p:cNvPr>
          <p:cNvSpPr txBox="1"/>
          <p:nvPr/>
        </p:nvSpPr>
        <p:spPr>
          <a:xfrm>
            <a:off x="466933" y="1477393"/>
            <a:ext cx="7469502" cy="1200329"/>
          </a:xfrm>
          <a:prstGeom prst="rect">
            <a:avLst/>
          </a:prstGeom>
          <a:noFill/>
        </p:spPr>
        <p:txBody>
          <a:bodyPr wrap="square" rtlCol="0">
            <a:spAutoFit/>
          </a:bodyPr>
          <a:lstStyle/>
          <a:p>
            <a:r>
              <a:rPr lang="en-US" i="1" dirty="0">
                <a:solidFill>
                  <a:schemeClr val="bg1"/>
                </a:solidFill>
              </a:rPr>
              <a:t>“The methodology used for this study also could be extended beyond discovery systems. Other computerized activities that leave digital traces could be studied using interview protocols based on log analysis.” (Connaway, Cyr, Brannon, Gallagher, &amp; Hood, under review)</a:t>
            </a:r>
          </a:p>
        </p:txBody>
      </p:sp>
    </p:spTree>
    <p:extLst>
      <p:ext uri="{BB962C8B-B14F-4D97-AF65-F5344CB8AC3E}">
        <p14:creationId xmlns:p14="http://schemas.microsoft.com/office/powerpoint/2010/main" val="97046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36000"/>
                    </a14:imgEffect>
                    <a14:imgEffect>
                      <a14:colorTemperature colorTemp="3044"/>
                    </a14:imgEffect>
                    <a14:imgEffect>
                      <a14:saturation sat="142000"/>
                    </a14:imgEffect>
                  </a14:imgLayer>
                </a14:imgProps>
              </a:ext>
            </a:extLst>
          </a:blip>
          <a:srcRect/>
          <a:stretch>
            <a:fillRect t="-11000" b="-11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570D85-C251-4487-A71B-09B311AADDB5}"/>
              </a:ext>
            </a:extLst>
          </p:cNvPr>
          <p:cNvSpPr>
            <a:spLocks noGrp="1"/>
          </p:cNvSpPr>
          <p:nvPr>
            <p:ph type="body" sz="quarter" idx="13"/>
          </p:nvPr>
        </p:nvSpPr>
        <p:spPr>
          <a:solidFill>
            <a:schemeClr val="bg1">
              <a:lumMod val="50000"/>
              <a:alpha val="25000"/>
            </a:schemeClr>
          </a:solidFill>
          <a:effectLst/>
        </p:spPr>
        <p:txBody>
          <a:bodyPr/>
          <a:lstStyle/>
          <a:p>
            <a:r>
              <a:rPr lang="en-US" dirty="0"/>
              <a:t>Decision-making factors</a:t>
            </a:r>
          </a:p>
        </p:txBody>
      </p:sp>
      <p:sp>
        <p:nvSpPr>
          <p:cNvPr id="3" name="Text Placeholder 2">
            <a:extLst>
              <a:ext uri="{FF2B5EF4-FFF2-40B4-BE49-F238E27FC236}">
                <a16:creationId xmlns:a16="http://schemas.microsoft.com/office/drawing/2014/main" id="{09B72F70-2993-4638-B8F7-ADD0BAC97CEB}"/>
              </a:ext>
            </a:extLst>
          </p:cNvPr>
          <p:cNvSpPr>
            <a:spLocks noGrp="1"/>
          </p:cNvSpPr>
          <p:nvPr>
            <p:ph type="body" sz="quarter" idx="12"/>
          </p:nvPr>
        </p:nvSpPr>
        <p:spPr>
          <a:solidFill>
            <a:schemeClr val="bg1">
              <a:lumMod val="50000"/>
              <a:alpha val="25000"/>
            </a:schemeClr>
          </a:solidFill>
          <a:effectLst/>
        </p:spPr>
        <p:txBody>
          <a:bodyPr/>
          <a:lstStyle/>
          <a:p>
            <a:pPr marL="213995" indent="-213995">
              <a:spcBef>
                <a:spcPts val="0"/>
              </a:spcBef>
              <a:buFont typeface="Arial" panose="020B0604020202020204" pitchFamily="34" charset="0"/>
              <a:buChar char="•"/>
            </a:pPr>
            <a:r>
              <a:rPr lang="en-US" dirty="0">
                <a:solidFill>
                  <a:srgbClr val="1F497D"/>
                </a:solidFill>
              </a:rPr>
              <a:t>Convenience/ease of access is a major factor</a:t>
            </a:r>
          </a:p>
          <a:p>
            <a:pPr marL="556895" lvl="1" indent="-213995">
              <a:spcBef>
                <a:spcPts val="0"/>
              </a:spcBef>
              <a:buFont typeface="Arial" panose="020B0604020202020204" pitchFamily="34" charset="0"/>
              <a:buChar char="•"/>
            </a:pPr>
            <a:r>
              <a:rPr lang="en-US" sz="2400" dirty="0">
                <a:solidFill>
                  <a:srgbClr val="1F497D"/>
                </a:solidFill>
              </a:rPr>
              <a:t> Timing/immediacy of access</a:t>
            </a:r>
            <a:endParaRPr lang="en-US" sz="2400" dirty="0">
              <a:solidFill>
                <a:srgbClr val="1F497D"/>
              </a:solidFill>
              <a:cs typeface="Arial"/>
            </a:endParaRPr>
          </a:p>
          <a:p>
            <a:pPr marL="556895" lvl="1" indent="-213995">
              <a:spcBef>
                <a:spcPts val="0"/>
              </a:spcBef>
              <a:buFont typeface="Arial" panose="020B0604020202020204" pitchFamily="34" charset="0"/>
              <a:buChar char="•"/>
            </a:pPr>
            <a:r>
              <a:rPr lang="en-US" sz="2400" b="1" dirty="0">
                <a:solidFill>
                  <a:srgbClr val="1F497D"/>
                </a:solidFill>
              </a:rPr>
              <a:t> “Held by” </a:t>
            </a:r>
            <a:r>
              <a:rPr lang="en-US" sz="2400" dirty="0">
                <a:solidFill>
                  <a:srgbClr val="1F497D"/>
                </a:solidFill>
              </a:rPr>
              <a:t>feature</a:t>
            </a:r>
          </a:p>
          <a:p>
            <a:pPr marL="213995" indent="-213995">
              <a:spcBef>
                <a:spcPts val="0"/>
              </a:spcBef>
              <a:buFont typeface="Arial" panose="020B0604020202020204" pitchFamily="34" charset="0"/>
              <a:buChar char="•"/>
            </a:pPr>
            <a:r>
              <a:rPr lang="en-US" dirty="0">
                <a:solidFill>
                  <a:srgbClr val="1F497D"/>
                </a:solidFill>
              </a:rPr>
              <a:t>Users are familiar with ILL – some </a:t>
            </a:r>
            <a:r>
              <a:rPr lang="en-US" b="1" dirty="0">
                <a:solidFill>
                  <a:srgbClr val="1F497D"/>
                </a:solidFill>
              </a:rPr>
              <a:t>love</a:t>
            </a:r>
            <a:r>
              <a:rPr lang="en-US" dirty="0">
                <a:solidFill>
                  <a:srgbClr val="1F497D"/>
                </a:solidFill>
              </a:rPr>
              <a:t> it, some </a:t>
            </a:r>
            <a:r>
              <a:rPr lang="en-US" b="1" dirty="0">
                <a:solidFill>
                  <a:srgbClr val="1F497D"/>
                </a:solidFill>
              </a:rPr>
              <a:t>avoid</a:t>
            </a:r>
            <a:r>
              <a:rPr lang="en-US" dirty="0">
                <a:solidFill>
                  <a:srgbClr val="1F497D"/>
                </a:solidFill>
              </a:rPr>
              <a:t> it</a:t>
            </a:r>
            <a:endParaRPr lang="en-US" dirty="0">
              <a:solidFill>
                <a:srgbClr val="1F497D"/>
              </a:solidFill>
              <a:cs typeface="Arial"/>
            </a:endParaRPr>
          </a:p>
        </p:txBody>
      </p:sp>
      <p:sp>
        <p:nvSpPr>
          <p:cNvPr id="4" name="TextBox 3">
            <a:extLst>
              <a:ext uri="{FF2B5EF4-FFF2-40B4-BE49-F238E27FC236}">
                <a16:creationId xmlns:a16="http://schemas.microsoft.com/office/drawing/2014/main" id="{B8FC563A-7031-4A72-BBFA-418CE7E1B0C1}"/>
              </a:ext>
            </a:extLst>
          </p:cNvPr>
          <p:cNvSpPr txBox="1"/>
          <p:nvPr/>
        </p:nvSpPr>
        <p:spPr>
          <a:xfrm>
            <a:off x="364065" y="3957621"/>
            <a:ext cx="8547459" cy="523220"/>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https://www.flickr.com/photos/donahos/8931973032/</a:t>
            </a:r>
            <a:r>
              <a:rPr lang="en-US" sz="1000" dirty="0">
                <a:solidFill>
                  <a:srgbClr val="17375E"/>
                </a:solidFill>
              </a:rPr>
              <a:t> by Jerry and Pat </a:t>
            </a:r>
            <a:r>
              <a:rPr lang="en-US" sz="1000" dirty="0" err="1">
                <a:solidFill>
                  <a:srgbClr val="17375E"/>
                </a:solidFill>
              </a:rPr>
              <a:t>Donaho</a:t>
            </a:r>
            <a:r>
              <a:rPr lang="en-US" sz="1000" dirty="0">
                <a:solidFill>
                  <a:srgbClr val="17375E"/>
                </a:solidFill>
              </a:rPr>
              <a:t> / CC BY-NC-ND 2.0</a:t>
            </a:r>
          </a:p>
          <a:p>
            <a:endParaRPr lang="en-US" dirty="0"/>
          </a:p>
        </p:txBody>
      </p:sp>
    </p:spTree>
    <p:extLst>
      <p:ext uri="{BB962C8B-B14F-4D97-AF65-F5344CB8AC3E}">
        <p14:creationId xmlns:p14="http://schemas.microsoft.com/office/powerpoint/2010/main" val="85187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25000"/>
                    </a14:imgEffect>
                    <a14:imgEffect>
                      <a14:colorTemperature colorTemp="3771"/>
                    </a14:imgEffect>
                    <a14:imgEffect>
                      <a14:saturation sat="159000"/>
                    </a14:imgEffect>
                    <a14:imgEffect>
                      <a14:brightnessContrast contras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FB54B-1C6A-436C-9F7D-4D6FCFDA97EE}"/>
              </a:ext>
            </a:extLst>
          </p:cNvPr>
          <p:cNvSpPr>
            <a:spLocks noGrp="1"/>
          </p:cNvSpPr>
          <p:nvPr>
            <p:ph type="body" sz="quarter" idx="13"/>
          </p:nvPr>
        </p:nvSpPr>
        <p:spPr>
          <a:xfrm>
            <a:off x="340786" y="343305"/>
            <a:ext cx="8439148" cy="686442"/>
          </a:xfrm>
          <a:solidFill>
            <a:schemeClr val="bg1">
              <a:lumMod val="50000"/>
              <a:alpha val="25000"/>
            </a:schemeClr>
          </a:solidFill>
          <a:effectLst/>
        </p:spPr>
        <p:txBody>
          <a:bodyPr/>
          <a:lstStyle/>
          <a:p>
            <a:r>
              <a:rPr lang="en-US" dirty="0"/>
              <a:t>Search strategies</a:t>
            </a:r>
          </a:p>
        </p:txBody>
      </p:sp>
      <p:sp>
        <p:nvSpPr>
          <p:cNvPr id="3" name="Text Placeholder 2">
            <a:extLst>
              <a:ext uri="{FF2B5EF4-FFF2-40B4-BE49-F238E27FC236}">
                <a16:creationId xmlns:a16="http://schemas.microsoft.com/office/drawing/2014/main" id="{90D4B37C-2518-4307-88BA-68391633611C}"/>
              </a:ext>
            </a:extLst>
          </p:cNvPr>
          <p:cNvSpPr>
            <a:spLocks noGrp="1"/>
          </p:cNvSpPr>
          <p:nvPr>
            <p:ph type="body" sz="quarter" idx="12"/>
          </p:nvPr>
        </p:nvSpPr>
        <p:spPr>
          <a:solidFill>
            <a:schemeClr val="bg1">
              <a:lumMod val="50000"/>
              <a:alpha val="25000"/>
            </a:schemeClr>
          </a:solidFill>
          <a:effectLst/>
        </p:spPr>
        <p:txBody>
          <a:bodyPr/>
          <a:lstStyle/>
          <a:p>
            <a:pPr marL="213995" indent="-213995">
              <a:spcBef>
                <a:spcPts val="0"/>
              </a:spcBef>
              <a:buFont typeface="Arial" panose="020B0604020202020204" pitchFamily="34" charset="0"/>
              <a:buChar char="•"/>
            </a:pPr>
            <a:r>
              <a:rPr lang="en-US" sz="2000" dirty="0">
                <a:solidFill>
                  <a:srgbClr val="1F497D"/>
                </a:solidFill>
              </a:rPr>
              <a:t>Interviewees refine their searches in various ways:</a:t>
            </a:r>
            <a:endParaRPr lang="en-US" dirty="0">
              <a:solidFill>
                <a:srgbClr val="1F497D"/>
              </a:solidFill>
            </a:endParaRPr>
          </a:p>
          <a:p>
            <a:pPr marL="556895" lvl="1" indent="-213995">
              <a:spcBef>
                <a:spcPts val="0"/>
              </a:spcBef>
              <a:buFont typeface="Arial" panose="020B0604020202020204" pitchFamily="34" charset="0"/>
              <a:buChar char="•"/>
            </a:pPr>
            <a:r>
              <a:rPr lang="en-US" dirty="0">
                <a:solidFill>
                  <a:srgbClr val="1F497D"/>
                </a:solidFill>
              </a:rPr>
              <a:t>Identifiers</a:t>
            </a:r>
            <a:endParaRPr lang="en-US" dirty="0">
              <a:solidFill>
                <a:srgbClr val="1F497D"/>
              </a:solidFill>
              <a:cs typeface="Arial"/>
            </a:endParaRPr>
          </a:p>
          <a:p>
            <a:pPr marL="556895" lvl="1" indent="-213995">
              <a:spcBef>
                <a:spcPts val="0"/>
              </a:spcBef>
              <a:buFont typeface="Arial" panose="020B0604020202020204" pitchFamily="34" charset="0"/>
              <a:buChar char="•"/>
            </a:pPr>
            <a:r>
              <a:rPr lang="en-US" dirty="0">
                <a:solidFill>
                  <a:srgbClr val="1F497D"/>
                </a:solidFill>
              </a:rPr>
              <a:t>Limiters</a:t>
            </a:r>
            <a:endParaRPr lang="en-US" dirty="0">
              <a:solidFill>
                <a:srgbClr val="1F497D"/>
              </a:solidFill>
              <a:cs typeface="Arial"/>
            </a:endParaRPr>
          </a:p>
          <a:p>
            <a:pPr marL="556895" lvl="1" indent="-213995">
              <a:spcBef>
                <a:spcPts val="0"/>
              </a:spcBef>
              <a:buFont typeface="Arial" panose="020B0604020202020204" pitchFamily="34" charset="0"/>
              <a:buChar char="•"/>
            </a:pPr>
            <a:r>
              <a:rPr lang="en-US" dirty="0">
                <a:solidFill>
                  <a:srgbClr val="1F497D"/>
                </a:solidFill>
              </a:rPr>
              <a:t>Different/additional search terms</a:t>
            </a:r>
            <a:endParaRPr lang="en-US" dirty="0">
              <a:solidFill>
                <a:srgbClr val="1F497D"/>
              </a:solidFill>
              <a:cs typeface="Arial"/>
            </a:endParaRPr>
          </a:p>
          <a:p>
            <a:pPr marL="556895" lvl="1" indent="-213995">
              <a:spcBef>
                <a:spcPts val="0"/>
              </a:spcBef>
              <a:buFont typeface="Arial" panose="020B0604020202020204" pitchFamily="34" charset="0"/>
              <a:buChar char="•"/>
            </a:pPr>
            <a:r>
              <a:rPr lang="en-US" dirty="0">
                <a:solidFill>
                  <a:srgbClr val="1F497D"/>
                </a:solidFill>
              </a:rPr>
              <a:t>Topic refinement</a:t>
            </a:r>
            <a:endParaRPr lang="en-US" dirty="0">
              <a:solidFill>
                <a:srgbClr val="1F497D"/>
              </a:solidFill>
              <a:cs typeface="Arial"/>
            </a:endParaRPr>
          </a:p>
          <a:p>
            <a:pPr marL="213995" indent="-213995">
              <a:spcBef>
                <a:spcPts val="0"/>
              </a:spcBef>
              <a:buFont typeface="Arial" panose="020B0604020202020204" pitchFamily="34" charset="0"/>
              <a:buChar char="•"/>
            </a:pPr>
            <a:r>
              <a:rPr lang="en-US" sz="2000" dirty="0">
                <a:solidFill>
                  <a:srgbClr val="1F497D"/>
                </a:solidFill>
              </a:rPr>
              <a:t>Using a broad-to-narrow search strategy is prevalent</a:t>
            </a:r>
            <a:endParaRPr lang="en-US" sz="2000" dirty="0">
              <a:solidFill>
                <a:srgbClr val="1F497D"/>
              </a:solidFill>
              <a:cs typeface="Arial"/>
            </a:endParaRPr>
          </a:p>
          <a:p>
            <a:pPr marL="213995" indent="-213995">
              <a:spcBef>
                <a:spcPts val="0"/>
              </a:spcBef>
              <a:buFont typeface="Arial" panose="020B0604020202020204" pitchFamily="34" charset="0"/>
              <a:buChar char="•"/>
            </a:pPr>
            <a:r>
              <a:rPr lang="en-US" sz="2000" dirty="0">
                <a:solidFill>
                  <a:srgbClr val="1F497D"/>
                </a:solidFill>
              </a:rPr>
              <a:t>Interviewees search both Google/ Google Scholar and library databases</a:t>
            </a:r>
            <a:endParaRPr lang="en-US" sz="2000" dirty="0">
              <a:solidFill>
                <a:srgbClr val="1F497D"/>
              </a:solidFill>
              <a:cs typeface="Arial"/>
            </a:endParaRPr>
          </a:p>
          <a:p>
            <a:pPr marL="213995" indent="-213995">
              <a:spcBef>
                <a:spcPts val="0"/>
              </a:spcBef>
              <a:buFont typeface="Arial" panose="020B0604020202020204" pitchFamily="34" charset="0"/>
              <a:buChar char="•"/>
            </a:pPr>
            <a:r>
              <a:rPr lang="en-US" sz="2000" b="1" dirty="0">
                <a:solidFill>
                  <a:srgbClr val="1F497D"/>
                </a:solidFill>
              </a:rPr>
              <a:t> Titles</a:t>
            </a:r>
            <a:r>
              <a:rPr lang="en-US" sz="2000" b="1" dirty="0">
                <a:solidFill>
                  <a:srgbClr val="B55813"/>
                </a:solidFill>
              </a:rPr>
              <a:t> </a:t>
            </a:r>
            <a:r>
              <a:rPr lang="en-US" sz="2000" dirty="0">
                <a:solidFill>
                  <a:srgbClr val="1F497D"/>
                </a:solidFill>
              </a:rPr>
              <a:t>are the</a:t>
            </a:r>
            <a:r>
              <a:rPr lang="en-US" sz="2000" b="1" dirty="0">
                <a:solidFill>
                  <a:srgbClr val="B55813"/>
                </a:solidFill>
              </a:rPr>
              <a:t> </a:t>
            </a:r>
            <a:r>
              <a:rPr lang="en-US" sz="2000" b="1" dirty="0">
                <a:solidFill>
                  <a:srgbClr val="1F497D"/>
                </a:solidFill>
              </a:rPr>
              <a:t>most-used identifiers</a:t>
            </a:r>
            <a:endParaRPr lang="en-US" sz="2000" b="1" dirty="0">
              <a:solidFill>
                <a:srgbClr val="1F497D"/>
              </a:solidFill>
              <a:cs typeface="Arial"/>
            </a:endParaRPr>
          </a:p>
          <a:p>
            <a:endParaRPr lang="en-US" dirty="0"/>
          </a:p>
        </p:txBody>
      </p:sp>
      <p:sp>
        <p:nvSpPr>
          <p:cNvPr id="4" name="TextBox 3">
            <a:extLst>
              <a:ext uri="{FF2B5EF4-FFF2-40B4-BE49-F238E27FC236}">
                <a16:creationId xmlns:a16="http://schemas.microsoft.com/office/drawing/2014/main" id="{01B60C9F-8A23-432D-A917-8050AB38C13D}"/>
              </a:ext>
            </a:extLst>
          </p:cNvPr>
          <p:cNvSpPr txBox="1"/>
          <p:nvPr/>
        </p:nvSpPr>
        <p:spPr>
          <a:xfrm>
            <a:off x="364066" y="3944319"/>
            <a:ext cx="8439149" cy="523220"/>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https://www.flickr.com/photos/photophiend/4793022276/</a:t>
            </a:r>
            <a:r>
              <a:rPr lang="en-US" sz="1000" dirty="0">
                <a:solidFill>
                  <a:srgbClr val="17375E"/>
                </a:solidFill>
              </a:rPr>
              <a:t> by Photo </a:t>
            </a:r>
            <a:r>
              <a:rPr lang="en-US" sz="1000" dirty="0" err="1">
                <a:solidFill>
                  <a:srgbClr val="17375E"/>
                </a:solidFill>
              </a:rPr>
              <a:t>Phiend</a:t>
            </a:r>
            <a:r>
              <a:rPr lang="en-US" sz="1000" dirty="0">
                <a:solidFill>
                  <a:srgbClr val="17375E"/>
                </a:solidFill>
              </a:rPr>
              <a:t>/ CC BY-NC-ND 2.0</a:t>
            </a:r>
          </a:p>
          <a:p>
            <a:endParaRPr lang="en-US" dirty="0"/>
          </a:p>
        </p:txBody>
      </p:sp>
    </p:spTree>
    <p:extLst>
      <p:ext uri="{BB962C8B-B14F-4D97-AF65-F5344CB8AC3E}">
        <p14:creationId xmlns:p14="http://schemas.microsoft.com/office/powerpoint/2010/main" val="297854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25000"/>
                    </a14:imgEffect>
                    <a14:imgEffect>
                      <a14:colorTemperature colorTemp="3590"/>
                    </a14:imgEffect>
                    <a14:imgEffect>
                      <a14:saturation sat="132000"/>
                    </a14:imgEffect>
                    <a14:imgEffect>
                      <a14:brightnessContrast contras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D03B2-34F0-4EDB-8DDF-B926715931BF}"/>
              </a:ext>
            </a:extLst>
          </p:cNvPr>
          <p:cNvSpPr>
            <a:spLocks noGrp="1"/>
          </p:cNvSpPr>
          <p:nvPr>
            <p:ph type="body" sz="quarter" idx="13"/>
          </p:nvPr>
        </p:nvSpPr>
        <p:spPr>
          <a:xfrm>
            <a:off x="352426" y="343304"/>
            <a:ext cx="8439148" cy="686442"/>
          </a:xfrm>
          <a:solidFill>
            <a:schemeClr val="bg1">
              <a:lumMod val="50000"/>
              <a:alpha val="25000"/>
            </a:schemeClr>
          </a:solidFill>
          <a:effectLst/>
        </p:spPr>
        <p:txBody>
          <a:bodyPr/>
          <a:lstStyle/>
          <a:p>
            <a:r>
              <a:rPr lang="en-US" dirty="0"/>
              <a:t>Item formats</a:t>
            </a:r>
          </a:p>
        </p:txBody>
      </p:sp>
      <p:sp>
        <p:nvSpPr>
          <p:cNvPr id="3" name="Text Placeholder 2">
            <a:extLst>
              <a:ext uri="{FF2B5EF4-FFF2-40B4-BE49-F238E27FC236}">
                <a16:creationId xmlns:a16="http://schemas.microsoft.com/office/drawing/2014/main" id="{B6E88ABA-9C9C-4FBE-A227-CD0E88259DC9}"/>
              </a:ext>
            </a:extLst>
          </p:cNvPr>
          <p:cNvSpPr>
            <a:spLocks noGrp="1"/>
          </p:cNvSpPr>
          <p:nvPr>
            <p:ph type="body" sz="quarter" idx="12"/>
          </p:nvPr>
        </p:nvSpPr>
        <p:spPr>
          <a:xfrm>
            <a:off x="340786" y="1029747"/>
            <a:ext cx="8439148" cy="3356378"/>
          </a:xfrm>
          <a:solidFill>
            <a:schemeClr val="bg1">
              <a:lumMod val="50000"/>
              <a:alpha val="25000"/>
            </a:schemeClr>
          </a:solidFill>
          <a:effectLst/>
        </p:spPr>
        <p:txBody>
          <a:bodyPr/>
          <a:lstStyle/>
          <a:p>
            <a:pPr marL="213995" indent="-213995">
              <a:buFont typeface="Arial" panose="020B0604020202020204" pitchFamily="34" charset="0"/>
              <a:buChar char="•"/>
            </a:pPr>
            <a:r>
              <a:rPr lang="en-US" sz="3200" dirty="0">
                <a:solidFill>
                  <a:srgbClr val="1F497D"/>
                </a:solidFill>
              </a:rPr>
              <a:t> Users </a:t>
            </a:r>
            <a:r>
              <a:rPr lang="en-US" sz="3200" b="1" dirty="0">
                <a:solidFill>
                  <a:srgbClr val="1F497D"/>
                </a:solidFill>
              </a:rPr>
              <a:t>want PDFs </a:t>
            </a:r>
            <a:r>
              <a:rPr lang="en-US" sz="3200" dirty="0">
                <a:solidFill>
                  <a:srgbClr val="1F497D"/>
                </a:solidFill>
              </a:rPr>
              <a:t>and look for</a:t>
            </a:r>
            <a:r>
              <a:rPr lang="en-US" sz="3200" dirty="0">
                <a:solidFill>
                  <a:srgbClr val="B55813"/>
                </a:solidFill>
              </a:rPr>
              <a:t> </a:t>
            </a:r>
            <a:r>
              <a:rPr lang="en-US" sz="3200" b="1" dirty="0">
                <a:solidFill>
                  <a:srgbClr val="1F497D"/>
                </a:solidFill>
              </a:rPr>
              <a:t>obvious indicators</a:t>
            </a:r>
            <a:r>
              <a:rPr lang="en-US" sz="3200" dirty="0">
                <a:solidFill>
                  <a:schemeClr val="bg1"/>
                </a:solidFill>
              </a:rPr>
              <a:t> </a:t>
            </a:r>
            <a:r>
              <a:rPr lang="en-US" sz="3200" dirty="0">
                <a:solidFill>
                  <a:srgbClr val="1F497D"/>
                </a:solidFill>
              </a:rPr>
              <a:t>of availability</a:t>
            </a:r>
            <a:endParaRPr lang="en-US" sz="3200" dirty="0">
              <a:solidFill>
                <a:srgbClr val="1F497D"/>
              </a:solidFill>
              <a:cs typeface="Arial"/>
            </a:endParaRPr>
          </a:p>
          <a:p>
            <a:pPr marL="213995" indent="-213995">
              <a:buFont typeface="Arial" panose="020B0604020202020204" pitchFamily="34" charset="0"/>
              <a:buChar char="•"/>
            </a:pPr>
            <a:r>
              <a:rPr lang="en-US" sz="3200" b="1" dirty="0">
                <a:solidFill>
                  <a:srgbClr val="1F497D"/>
                </a:solidFill>
              </a:rPr>
              <a:t> No clear preference</a:t>
            </a:r>
            <a:r>
              <a:rPr lang="en-US" sz="3200" dirty="0">
                <a:solidFill>
                  <a:srgbClr val="1F497D"/>
                </a:solidFill>
              </a:rPr>
              <a:t> for print versus online materials was  noted</a:t>
            </a:r>
            <a:endParaRPr lang="en-US" sz="3200" dirty="0">
              <a:solidFill>
                <a:srgbClr val="1F497D"/>
              </a:solidFill>
              <a:cs typeface="Arial"/>
            </a:endParaRPr>
          </a:p>
          <a:p>
            <a:endParaRPr lang="en-US" dirty="0"/>
          </a:p>
        </p:txBody>
      </p:sp>
      <p:sp>
        <p:nvSpPr>
          <p:cNvPr id="4" name="TextBox 3">
            <a:extLst>
              <a:ext uri="{FF2B5EF4-FFF2-40B4-BE49-F238E27FC236}">
                <a16:creationId xmlns:a16="http://schemas.microsoft.com/office/drawing/2014/main" id="{74F548C3-B10F-4797-90AB-4E7EC4D11DF3}"/>
              </a:ext>
            </a:extLst>
          </p:cNvPr>
          <p:cNvSpPr txBox="1"/>
          <p:nvPr/>
        </p:nvSpPr>
        <p:spPr>
          <a:xfrm>
            <a:off x="352425" y="3984060"/>
            <a:ext cx="8303377" cy="523220"/>
          </a:xfrm>
          <a:prstGeom prst="rect">
            <a:avLst/>
          </a:prstGeom>
          <a:noFill/>
        </p:spPr>
        <p:txBody>
          <a:bodyPr wrap="square" rtlCol="0">
            <a:spAutoFit/>
          </a:bodyPr>
          <a:lstStyle/>
          <a:p>
            <a:r>
              <a:rPr lang="en-US" sz="1000" dirty="0">
                <a:solidFill>
                  <a:schemeClr val="tx2">
                    <a:lumMod val="50000"/>
                  </a:schemeClr>
                </a:solidFill>
              </a:rPr>
              <a:t>Image: </a:t>
            </a:r>
            <a:r>
              <a:rPr lang="en-US" sz="1000" dirty="0">
                <a:solidFill>
                  <a:schemeClr val="tx2">
                    <a:lumMod val="50000"/>
                  </a:schemeClr>
                </a:solidFill>
                <a:hlinkClick r:id="rId5">
                  <a:extLst>
                    <a:ext uri="{A12FA001-AC4F-418D-AE19-62706E023703}">
                      <ahyp:hlinkClr xmlns:ahyp="http://schemas.microsoft.com/office/drawing/2018/hyperlinkcolor" val="tx"/>
                    </a:ext>
                  </a:extLst>
                </a:hlinkClick>
              </a:rPr>
              <a:t>https://www.flickr.com/photos/7926147@N06/3635298854/</a:t>
            </a:r>
            <a:r>
              <a:rPr lang="en-US" sz="1000" dirty="0">
                <a:solidFill>
                  <a:schemeClr val="tx2">
                    <a:lumMod val="50000"/>
                  </a:schemeClr>
                </a:solidFill>
              </a:rPr>
              <a:t> by S Chia / CC BY-NC-ND 2.0</a:t>
            </a:r>
          </a:p>
          <a:p>
            <a:endParaRPr lang="en-US" dirty="0"/>
          </a:p>
        </p:txBody>
      </p:sp>
    </p:spTree>
    <p:extLst>
      <p:ext uri="{BB962C8B-B14F-4D97-AF65-F5344CB8AC3E}">
        <p14:creationId xmlns:p14="http://schemas.microsoft.com/office/powerpoint/2010/main" val="813879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25000"/>
                    </a14:imgEffect>
                    <a14:imgEffect>
                      <a14:colorTemperature colorTemp="3126"/>
                    </a14:imgEffect>
                    <a14:imgEffect>
                      <a14:saturation sat="212000"/>
                    </a14:imgEffect>
                    <a14:imgEffect>
                      <a14:brightnessContrast contrast="-25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E5C68-55B5-4755-9F83-C445CFDBCCAD}"/>
              </a:ext>
            </a:extLst>
          </p:cNvPr>
          <p:cNvSpPr>
            <a:spLocks noGrp="1"/>
          </p:cNvSpPr>
          <p:nvPr>
            <p:ph type="body" sz="quarter" idx="13"/>
          </p:nvPr>
        </p:nvSpPr>
        <p:spPr>
          <a:solidFill>
            <a:schemeClr val="bg1">
              <a:lumMod val="50000"/>
              <a:alpha val="25000"/>
            </a:schemeClr>
          </a:solidFill>
          <a:effectLst/>
        </p:spPr>
        <p:txBody>
          <a:bodyPr/>
          <a:lstStyle/>
          <a:p>
            <a:r>
              <a:rPr lang="en-US" dirty="0"/>
              <a:t>Feelings of Frustration/Delight</a:t>
            </a:r>
          </a:p>
        </p:txBody>
      </p:sp>
      <p:sp>
        <p:nvSpPr>
          <p:cNvPr id="3" name="Text Placeholder 2">
            <a:extLst>
              <a:ext uri="{FF2B5EF4-FFF2-40B4-BE49-F238E27FC236}">
                <a16:creationId xmlns:a16="http://schemas.microsoft.com/office/drawing/2014/main" id="{2443EF0A-C82B-4773-9741-D5AACEDB35B1}"/>
              </a:ext>
            </a:extLst>
          </p:cNvPr>
          <p:cNvSpPr>
            <a:spLocks noGrp="1"/>
          </p:cNvSpPr>
          <p:nvPr>
            <p:ph type="body" sz="quarter" idx="12"/>
          </p:nvPr>
        </p:nvSpPr>
        <p:spPr>
          <a:solidFill>
            <a:schemeClr val="bg1">
              <a:lumMod val="50000"/>
              <a:alpha val="25000"/>
            </a:schemeClr>
          </a:solidFill>
          <a:effectLst/>
        </p:spPr>
        <p:txBody>
          <a:bodyPr/>
          <a:lstStyle/>
          <a:p>
            <a:pPr>
              <a:buFont typeface="Arial" panose="020B0604020202020204" pitchFamily="34" charset="0"/>
              <a:buChar char="•"/>
            </a:pPr>
            <a:r>
              <a:rPr lang="en-US" sz="2800" dirty="0">
                <a:solidFill>
                  <a:srgbClr val="1F497D"/>
                </a:solidFill>
              </a:rPr>
              <a:t>Greatest frustration: Having</a:t>
            </a:r>
            <a:r>
              <a:rPr lang="en-US" sz="2800" b="1" dirty="0">
                <a:solidFill>
                  <a:srgbClr val="1F497D"/>
                </a:solidFill>
              </a:rPr>
              <a:t> too many results</a:t>
            </a:r>
            <a:endParaRPr lang="en-US" sz="2800" b="1" dirty="0">
              <a:solidFill>
                <a:srgbClr val="1F497D"/>
              </a:solidFill>
              <a:cs typeface="Arial"/>
            </a:endParaRPr>
          </a:p>
          <a:p>
            <a:pPr>
              <a:buFont typeface="Arial" panose="020B0604020202020204" pitchFamily="34" charset="0"/>
              <a:buChar char="•"/>
            </a:pPr>
            <a:r>
              <a:rPr lang="en-US" sz="2800" dirty="0">
                <a:solidFill>
                  <a:srgbClr val="1F497D"/>
                </a:solidFill>
              </a:rPr>
              <a:t>Interviewees were satisfied, but </a:t>
            </a:r>
            <a:r>
              <a:rPr lang="en-US" sz="2800" b="1" dirty="0">
                <a:solidFill>
                  <a:srgbClr val="1F497D"/>
                </a:solidFill>
              </a:rPr>
              <a:t>not</a:t>
            </a:r>
            <a:r>
              <a:rPr lang="en-US" sz="2800" dirty="0">
                <a:solidFill>
                  <a:srgbClr val="1F497D"/>
                </a:solidFill>
              </a:rPr>
              <a:t> </a:t>
            </a:r>
            <a:r>
              <a:rPr lang="en-US" sz="2800" b="1" dirty="0">
                <a:solidFill>
                  <a:srgbClr val="1F497D"/>
                </a:solidFill>
              </a:rPr>
              <a:t>“delighted” </a:t>
            </a:r>
            <a:r>
              <a:rPr lang="en-US" sz="2800" dirty="0">
                <a:solidFill>
                  <a:srgbClr val="1F497D"/>
                </a:solidFill>
              </a:rPr>
              <a:t>by their search experience</a:t>
            </a:r>
            <a:endParaRPr lang="en-US" sz="2800" dirty="0">
              <a:solidFill>
                <a:srgbClr val="1F497D"/>
              </a:solidFill>
              <a:cs typeface="Arial"/>
            </a:endParaRPr>
          </a:p>
        </p:txBody>
      </p:sp>
      <p:sp>
        <p:nvSpPr>
          <p:cNvPr id="4" name="TextBox 3">
            <a:extLst>
              <a:ext uri="{FF2B5EF4-FFF2-40B4-BE49-F238E27FC236}">
                <a16:creationId xmlns:a16="http://schemas.microsoft.com/office/drawing/2014/main" id="{8969D590-98F6-4524-8B4B-97885E5D2A25}"/>
              </a:ext>
            </a:extLst>
          </p:cNvPr>
          <p:cNvSpPr txBox="1"/>
          <p:nvPr/>
        </p:nvSpPr>
        <p:spPr>
          <a:xfrm>
            <a:off x="364066" y="3957234"/>
            <a:ext cx="8415868" cy="523220"/>
          </a:xfrm>
          <a:prstGeom prst="rect">
            <a:avLst/>
          </a:prstGeom>
          <a:noFill/>
        </p:spPr>
        <p:txBody>
          <a:bodyPr wrap="square" rtlCol="0">
            <a:spAutoFit/>
          </a:bodyPr>
          <a:lstStyle/>
          <a:p>
            <a:pPr lvl="0" defTabSz="914400">
              <a:defRPr/>
            </a:pPr>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https://www.flickr.com/photos/gog/138838289/</a:t>
            </a:r>
            <a:r>
              <a:rPr lang="en-US" sz="1000" dirty="0">
                <a:solidFill>
                  <a:srgbClr val="17375E"/>
                </a:solidFill>
              </a:rPr>
              <a:t> by George Goodman / CC BY-NC-ND 2.0</a:t>
            </a:r>
          </a:p>
          <a:p>
            <a:endParaRPr lang="en-US" dirty="0"/>
          </a:p>
        </p:txBody>
      </p:sp>
    </p:spTree>
    <p:extLst>
      <p:ext uri="{BB962C8B-B14F-4D97-AF65-F5344CB8AC3E}">
        <p14:creationId xmlns:p14="http://schemas.microsoft.com/office/powerpoint/2010/main" val="112909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33000"/>
                    </a14:imgEffect>
                    <a14:imgEffect>
                      <a14:colorTemperature colorTemp="3225"/>
                    </a14:imgEffect>
                    <a14:imgEffect>
                      <a14:saturation sat="147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107A79-92D5-4FD2-BC2F-C47DB8230458}"/>
              </a:ext>
            </a:extLst>
          </p:cNvPr>
          <p:cNvSpPr>
            <a:spLocks noGrp="1"/>
          </p:cNvSpPr>
          <p:nvPr>
            <p:ph type="body" sz="quarter" idx="13"/>
          </p:nvPr>
        </p:nvSpPr>
        <p:spPr>
          <a:solidFill>
            <a:schemeClr val="bg1">
              <a:lumMod val="50000"/>
              <a:alpha val="25000"/>
            </a:schemeClr>
          </a:solidFill>
          <a:effectLst/>
        </p:spPr>
        <p:txBody>
          <a:bodyPr/>
          <a:lstStyle/>
          <a:p>
            <a:r>
              <a:rPr lang="en-US" dirty="0"/>
              <a:t>Conclusions for practice</a:t>
            </a:r>
          </a:p>
        </p:txBody>
      </p:sp>
      <p:sp>
        <p:nvSpPr>
          <p:cNvPr id="3" name="Text Placeholder 2">
            <a:extLst>
              <a:ext uri="{FF2B5EF4-FFF2-40B4-BE49-F238E27FC236}">
                <a16:creationId xmlns:a16="http://schemas.microsoft.com/office/drawing/2014/main" id="{072D6408-ECF4-4A54-9CD9-084F9D79E42E}"/>
              </a:ext>
            </a:extLst>
          </p:cNvPr>
          <p:cNvSpPr>
            <a:spLocks noGrp="1"/>
          </p:cNvSpPr>
          <p:nvPr>
            <p:ph type="body" sz="quarter" idx="12"/>
          </p:nvPr>
        </p:nvSpPr>
        <p:spPr>
          <a:xfrm>
            <a:off x="352426" y="1029747"/>
            <a:ext cx="8439148" cy="3356378"/>
          </a:xfrm>
          <a:solidFill>
            <a:schemeClr val="bg1">
              <a:lumMod val="50000"/>
              <a:alpha val="25000"/>
            </a:schemeClr>
          </a:solidFill>
          <a:effectLst/>
        </p:spPr>
        <p:txBody>
          <a:bodyPr/>
          <a:lstStyle/>
          <a:p>
            <a:r>
              <a:rPr lang="en-US" sz="2800" dirty="0">
                <a:solidFill>
                  <a:srgbClr val="1F497D"/>
                </a:solidFill>
              </a:rPr>
              <a:t>Tandem use of log data and user interviews </a:t>
            </a:r>
          </a:p>
          <a:p>
            <a:pPr lvl="1"/>
            <a:r>
              <a:rPr lang="en-US" sz="2800" dirty="0">
                <a:solidFill>
                  <a:srgbClr val="1F497D"/>
                </a:solidFill>
              </a:rPr>
              <a:t> </a:t>
            </a:r>
            <a:r>
              <a:rPr lang="en-US" sz="2800" b="1" dirty="0">
                <a:solidFill>
                  <a:srgbClr val="1F497D"/>
                </a:solidFill>
              </a:rPr>
              <a:t>Clarify </a:t>
            </a:r>
            <a:r>
              <a:rPr lang="en-US" sz="2800" dirty="0">
                <a:solidFill>
                  <a:srgbClr val="1F497D"/>
                </a:solidFill>
              </a:rPr>
              <a:t>qualitative data</a:t>
            </a:r>
          </a:p>
          <a:p>
            <a:pPr lvl="1"/>
            <a:r>
              <a:rPr lang="en-US" sz="2800" dirty="0">
                <a:solidFill>
                  <a:srgbClr val="1F497D"/>
                </a:solidFill>
              </a:rPr>
              <a:t> Provide </a:t>
            </a:r>
            <a:r>
              <a:rPr lang="en-US" sz="2800" b="1" dirty="0">
                <a:solidFill>
                  <a:srgbClr val="1F497D"/>
                </a:solidFill>
              </a:rPr>
              <a:t>context</a:t>
            </a:r>
            <a:r>
              <a:rPr lang="en-US" sz="2800" dirty="0">
                <a:solidFill>
                  <a:srgbClr val="1F497D"/>
                </a:solidFill>
              </a:rPr>
              <a:t> for quantitative data</a:t>
            </a:r>
          </a:p>
          <a:p>
            <a:pPr lvl="1"/>
            <a:r>
              <a:rPr lang="en-US" sz="2800" dirty="0">
                <a:solidFill>
                  <a:srgbClr val="1F497D"/>
                </a:solidFill>
              </a:rPr>
              <a:t> Most effective when </a:t>
            </a:r>
            <a:r>
              <a:rPr lang="en-US" sz="2800" b="1" dirty="0">
                <a:solidFill>
                  <a:srgbClr val="1F497D"/>
                </a:solidFill>
              </a:rPr>
              <a:t>digital traces</a:t>
            </a:r>
            <a:r>
              <a:rPr lang="en-US" sz="2800" dirty="0">
                <a:solidFill>
                  <a:srgbClr val="1F497D"/>
                </a:solidFill>
              </a:rPr>
              <a:t> are present</a:t>
            </a:r>
          </a:p>
          <a:p>
            <a:pPr lvl="1"/>
            <a:r>
              <a:rPr lang="en-US" sz="2800" dirty="0">
                <a:solidFill>
                  <a:srgbClr val="1F497D"/>
                </a:solidFill>
              </a:rPr>
              <a:t> </a:t>
            </a:r>
            <a:r>
              <a:rPr lang="en-US" sz="2800" b="1" dirty="0">
                <a:solidFill>
                  <a:srgbClr val="1F497D"/>
                </a:solidFill>
              </a:rPr>
              <a:t>Inform</a:t>
            </a:r>
            <a:r>
              <a:rPr lang="en-US" sz="2800" dirty="0">
                <a:solidFill>
                  <a:srgbClr val="1F497D"/>
                </a:solidFill>
              </a:rPr>
              <a:t> development of literary instruction</a:t>
            </a:r>
          </a:p>
        </p:txBody>
      </p:sp>
      <p:sp>
        <p:nvSpPr>
          <p:cNvPr id="4" name="TextBox 3">
            <a:extLst>
              <a:ext uri="{FF2B5EF4-FFF2-40B4-BE49-F238E27FC236}">
                <a16:creationId xmlns:a16="http://schemas.microsoft.com/office/drawing/2014/main" id="{972A9B8A-0622-4CD2-BE0A-65307719D4DC}"/>
              </a:ext>
            </a:extLst>
          </p:cNvPr>
          <p:cNvSpPr txBox="1"/>
          <p:nvPr/>
        </p:nvSpPr>
        <p:spPr>
          <a:xfrm>
            <a:off x="352426" y="4113752"/>
            <a:ext cx="8439148" cy="536217"/>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https://www.flickr.com/photos/andallthatmalarkey/6319822679/</a:t>
            </a:r>
            <a:r>
              <a:rPr lang="en-US" sz="1000" dirty="0">
                <a:solidFill>
                  <a:srgbClr val="17375E"/>
                </a:solidFill>
              </a:rPr>
              <a:t> by Andy Clarke / CC BY-NC 2.0</a:t>
            </a:r>
          </a:p>
          <a:p>
            <a:endParaRPr lang="en-US" dirty="0"/>
          </a:p>
        </p:txBody>
      </p:sp>
    </p:spTree>
    <p:extLst>
      <p:ext uri="{BB962C8B-B14F-4D97-AF65-F5344CB8AC3E}">
        <p14:creationId xmlns:p14="http://schemas.microsoft.com/office/powerpoint/2010/main" val="1196965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42000"/>
                    </a14:imgEffect>
                    <a14:imgEffect>
                      <a14:colorTemperature colorTemp="3103"/>
                    </a14:imgEffect>
                    <a14:imgEffect>
                      <a14:saturation sat="18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987994-7F62-4472-A586-FA94EF3E4E53}"/>
              </a:ext>
            </a:extLst>
          </p:cNvPr>
          <p:cNvSpPr>
            <a:spLocks noGrp="1"/>
          </p:cNvSpPr>
          <p:nvPr>
            <p:ph type="body" sz="quarter" idx="13"/>
          </p:nvPr>
        </p:nvSpPr>
        <p:spPr>
          <a:xfrm>
            <a:off x="340786" y="230902"/>
            <a:ext cx="8439148" cy="686442"/>
          </a:xfrm>
          <a:solidFill>
            <a:schemeClr val="bg1">
              <a:lumMod val="50000"/>
              <a:alpha val="25000"/>
            </a:schemeClr>
          </a:solidFill>
          <a:effectLst/>
        </p:spPr>
        <p:txBody>
          <a:bodyPr/>
          <a:lstStyle/>
          <a:p>
            <a:r>
              <a:rPr lang="en-US" dirty="0">
                <a:solidFill>
                  <a:srgbClr val="1F497D"/>
                </a:solidFill>
              </a:rPr>
              <a:t>References</a:t>
            </a:r>
          </a:p>
        </p:txBody>
      </p:sp>
      <p:sp>
        <p:nvSpPr>
          <p:cNvPr id="3" name="Text Placeholder 2">
            <a:extLst>
              <a:ext uri="{FF2B5EF4-FFF2-40B4-BE49-F238E27FC236}">
                <a16:creationId xmlns:a16="http://schemas.microsoft.com/office/drawing/2014/main" id="{8BDAF35D-964A-48AF-A635-0ACFBAE08BAA}"/>
              </a:ext>
            </a:extLst>
          </p:cNvPr>
          <p:cNvSpPr>
            <a:spLocks noGrp="1"/>
          </p:cNvSpPr>
          <p:nvPr>
            <p:ph type="body" sz="quarter" idx="12"/>
          </p:nvPr>
        </p:nvSpPr>
        <p:spPr>
          <a:xfrm>
            <a:off x="156753" y="1029747"/>
            <a:ext cx="8874035" cy="3585796"/>
          </a:xfrm>
          <a:solidFill>
            <a:schemeClr val="bg1">
              <a:lumMod val="50000"/>
              <a:alpha val="25000"/>
            </a:schemeClr>
          </a:solidFill>
          <a:effectLst/>
        </p:spPr>
        <p:txBody>
          <a:bodyPr/>
          <a:lstStyle/>
          <a:p>
            <a:r>
              <a:rPr lang="en-US" sz="1600" dirty="0">
                <a:solidFill>
                  <a:srgbClr val="1F497D"/>
                </a:solidFill>
              </a:rPr>
              <a:t>Connaway, L. S., &amp; Radford, M. L. (2018). </a:t>
            </a:r>
            <a:r>
              <a:rPr lang="en-US" sz="1600" i="1" dirty="0">
                <a:solidFill>
                  <a:srgbClr val="1F497D"/>
                </a:solidFill>
              </a:rPr>
              <a:t>Survey research</a:t>
            </a:r>
            <a:r>
              <a:rPr lang="en-US" sz="1600" dirty="0">
                <a:solidFill>
                  <a:srgbClr val="1F497D"/>
                </a:solidFill>
              </a:rPr>
              <a:t>. Webinar presented by ASIS&amp;T, January 23, 2018. Retrieved from https://www.slideshare.net/LynnConnaway/survey-research-methods-with-lynn-silipigni-connaway and https://www.youtube.com/watch?v=4dlpAT7MXh0</a:t>
            </a:r>
          </a:p>
          <a:p>
            <a:r>
              <a:rPr lang="en-US" sz="1600" dirty="0">
                <a:solidFill>
                  <a:srgbClr val="1F497D"/>
                </a:solidFill>
              </a:rPr>
              <a:t>Connaway L. S, Cyr, C., Brannon, B., Gallagher, P., &amp; Hood, E. (Under Review). “Speaking on the record: Combining interviews with search log analysis in user research.” Under review for publication in the ALISE/ProQuest Methodology Paper Competition. </a:t>
            </a:r>
          </a:p>
          <a:p>
            <a:r>
              <a:rPr lang="en-US" sz="1600" dirty="0">
                <a:solidFill>
                  <a:srgbClr val="1F497D"/>
                </a:solidFill>
                <a:latin typeface="Arial" panose="020B0604020202020204" pitchFamily="34" charset="0"/>
                <a:cs typeface="Arial" panose="020B0604020202020204" pitchFamily="34" charset="0"/>
              </a:rPr>
              <a:t>Flanagan, J. C. “The critical incident technique.” </a:t>
            </a:r>
            <a:r>
              <a:rPr lang="en-US" sz="1600" i="1" dirty="0">
                <a:solidFill>
                  <a:srgbClr val="1F497D"/>
                </a:solidFill>
                <a:latin typeface="Arial" panose="020B0604020202020204" pitchFamily="34" charset="0"/>
                <a:cs typeface="Arial" panose="020B0604020202020204" pitchFamily="34" charset="0"/>
              </a:rPr>
              <a:t>Psychological Bulletin, 51</a:t>
            </a:r>
            <a:r>
              <a:rPr lang="en-US" sz="1600" dirty="0">
                <a:solidFill>
                  <a:srgbClr val="1F497D"/>
                </a:solidFill>
                <a:latin typeface="Arial" panose="020B0604020202020204" pitchFamily="34" charset="0"/>
                <a:cs typeface="Arial" panose="020B0604020202020204" pitchFamily="34" charset="0"/>
              </a:rPr>
              <a:t>(4), 327-358. 1954.</a:t>
            </a:r>
            <a:endParaRPr lang="en-US" sz="1600" dirty="0">
              <a:solidFill>
                <a:srgbClr val="1F497D"/>
              </a:solidFill>
            </a:endParaRPr>
          </a:p>
          <a:p>
            <a:r>
              <a:rPr lang="en-US" sz="1600" dirty="0">
                <a:solidFill>
                  <a:srgbClr val="1F497D"/>
                </a:solidFill>
              </a:rPr>
              <a:t>Jansen, Bernard J. 2017. “Log Analysis.” In </a:t>
            </a:r>
            <a:r>
              <a:rPr lang="en-US" sz="1600" i="1" dirty="0">
                <a:solidFill>
                  <a:srgbClr val="1F497D"/>
                </a:solidFill>
              </a:rPr>
              <a:t>Research Methods for Library and Information Science</a:t>
            </a:r>
            <a:r>
              <a:rPr lang="en-US" sz="1600" dirty="0">
                <a:solidFill>
                  <a:srgbClr val="1F497D"/>
                </a:solidFill>
              </a:rPr>
              <a:t>, 6th ed., edited by Lynn Silipigni Connaway and Marie L. Radford, 348-349. Westport, CT: Libraries Unlimited. </a:t>
            </a:r>
          </a:p>
          <a:p>
            <a:endParaRPr lang="en-US" sz="1600" dirty="0">
              <a:solidFill>
                <a:srgbClr val="1F497D"/>
              </a:solidFill>
            </a:endParaRPr>
          </a:p>
        </p:txBody>
      </p:sp>
      <p:sp>
        <p:nvSpPr>
          <p:cNvPr id="4" name="Rectangle 3">
            <a:extLst>
              <a:ext uri="{FF2B5EF4-FFF2-40B4-BE49-F238E27FC236}">
                <a16:creationId xmlns:a16="http://schemas.microsoft.com/office/drawing/2014/main" id="{6BAB5258-7E8C-42F6-9F53-AD15ADE4D921}"/>
              </a:ext>
            </a:extLst>
          </p:cNvPr>
          <p:cNvSpPr/>
          <p:nvPr/>
        </p:nvSpPr>
        <p:spPr>
          <a:xfrm>
            <a:off x="352426" y="4244624"/>
            <a:ext cx="8415868" cy="246221"/>
          </a:xfrm>
          <a:prstGeom prst="rect">
            <a:avLst/>
          </a:prstGeom>
        </p:spPr>
        <p:txBody>
          <a:bodyPr wrap="square">
            <a:spAutoFit/>
          </a:bodyPr>
          <a:lstStyle/>
          <a:p>
            <a:pPr lvl="0" defTabSz="914400">
              <a:defRPr/>
            </a:pPr>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https://www.flickr.com/photos/brownpau/8487861052/</a:t>
            </a:r>
            <a:r>
              <a:rPr lang="en-US" sz="1000" dirty="0">
                <a:solidFill>
                  <a:srgbClr val="17375E"/>
                </a:solidFill>
              </a:rPr>
              <a:t> by Paulo O / CC BY-NC-ND 2.0</a:t>
            </a:r>
          </a:p>
        </p:txBody>
      </p:sp>
    </p:spTree>
    <p:extLst>
      <p:ext uri="{BB962C8B-B14F-4D97-AF65-F5344CB8AC3E}">
        <p14:creationId xmlns:p14="http://schemas.microsoft.com/office/powerpoint/2010/main" val="1708074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3000605" y="2488065"/>
            <a:ext cx="3942061" cy="405706"/>
          </a:xfrm>
        </p:spPr>
        <p:txBody>
          <a:bodyPr/>
          <a:lstStyle/>
          <a:p>
            <a:r>
              <a:rPr lang="en-US" dirty="0"/>
              <a:t>Lynn Silipigni Connaway, Ph.D. </a:t>
            </a:r>
          </a:p>
          <a:p>
            <a:endParaRPr lang="en-US" dirty="0"/>
          </a:p>
        </p:txBody>
      </p:sp>
      <p:sp>
        <p:nvSpPr>
          <p:cNvPr id="15" name="Text Placeholder 14"/>
          <p:cNvSpPr>
            <a:spLocks noGrp="1"/>
          </p:cNvSpPr>
          <p:nvPr>
            <p:ph type="body" sz="quarter" idx="15"/>
          </p:nvPr>
        </p:nvSpPr>
        <p:spPr>
          <a:xfrm>
            <a:off x="2686406" y="2807706"/>
            <a:ext cx="3771188" cy="577205"/>
          </a:xfrm>
        </p:spPr>
        <p:txBody>
          <a:bodyPr/>
          <a:lstStyle/>
          <a:p>
            <a:r>
              <a:rPr lang="en-US" dirty="0"/>
              <a:t>Director, Library Trends and User Research</a:t>
            </a:r>
          </a:p>
          <a:p>
            <a:endParaRPr lang="en-US" dirty="0"/>
          </a:p>
        </p:txBody>
      </p:sp>
      <p:sp>
        <p:nvSpPr>
          <p:cNvPr id="16" name="Text Placeholder 15"/>
          <p:cNvSpPr>
            <a:spLocks noGrp="1"/>
          </p:cNvSpPr>
          <p:nvPr>
            <p:ph type="body" sz="quarter" idx="16"/>
          </p:nvPr>
        </p:nvSpPr>
        <p:spPr>
          <a:xfrm>
            <a:off x="3208965" y="3051028"/>
            <a:ext cx="2682353" cy="491141"/>
          </a:xfrm>
        </p:spPr>
        <p:txBody>
          <a:bodyPr>
            <a:normAutofit lnSpcReduction="10000"/>
          </a:bodyPr>
          <a:lstStyle/>
          <a:p>
            <a:r>
              <a:rPr lang="en-US" dirty="0"/>
              <a:t>connawal@oclc.org @</a:t>
            </a:r>
            <a:r>
              <a:rPr lang="en-US" dirty="0" err="1"/>
              <a:t>LynnConnaway</a:t>
            </a:r>
            <a:endParaRPr lang="en-US" dirty="0"/>
          </a:p>
        </p:txBody>
      </p:sp>
    </p:spTree>
    <p:extLst>
      <p:ext uri="{BB962C8B-B14F-4D97-AF65-F5344CB8AC3E}">
        <p14:creationId xmlns:p14="http://schemas.microsoft.com/office/powerpoint/2010/main" val="1241631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25000"/>
                    </a14:imgEffect>
                    <a14:imgEffect>
                      <a14:colorTemperature colorTemp="3854"/>
                    </a14:imgEffect>
                    <a14:imgEffect>
                      <a14:saturation sat="93000"/>
                    </a14:imgEffect>
                    <a14:imgEffect>
                      <a14:brightnessContrast contrast="-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941A5A-93DE-49C6-AD10-1D6B8D3872DC}"/>
              </a:ext>
            </a:extLst>
          </p:cNvPr>
          <p:cNvSpPr>
            <a:spLocks noGrp="1"/>
          </p:cNvSpPr>
          <p:nvPr>
            <p:ph type="body" sz="quarter" idx="13"/>
          </p:nvPr>
        </p:nvSpPr>
        <p:spPr>
          <a:xfrm>
            <a:off x="404014" y="389352"/>
            <a:ext cx="8335973" cy="686442"/>
          </a:xfrm>
          <a:solidFill>
            <a:schemeClr val="bg1">
              <a:lumMod val="50000"/>
              <a:alpha val="25000"/>
            </a:schemeClr>
          </a:solidFill>
          <a:effectLst/>
        </p:spPr>
        <p:txBody>
          <a:bodyPr vert="horz" anchor="t"/>
          <a:lstStyle/>
          <a:p>
            <a:r>
              <a:rPr lang="en-US" sz="2800" dirty="0"/>
              <a:t>Discovery and Access Project</a:t>
            </a:r>
          </a:p>
        </p:txBody>
      </p:sp>
      <p:sp>
        <p:nvSpPr>
          <p:cNvPr id="2" name="Text Placeholder 5">
            <a:extLst>
              <a:ext uri="{FF2B5EF4-FFF2-40B4-BE49-F238E27FC236}">
                <a16:creationId xmlns:a16="http://schemas.microsoft.com/office/drawing/2014/main" id="{94DE649E-C1EA-43B0-867A-8782E84F8FE3}"/>
              </a:ext>
            </a:extLst>
          </p:cNvPr>
          <p:cNvSpPr txBox="1">
            <a:spLocks/>
          </p:cNvSpPr>
          <p:nvPr/>
        </p:nvSpPr>
        <p:spPr>
          <a:xfrm>
            <a:off x="406267" y="1075794"/>
            <a:ext cx="8333720" cy="3256662"/>
          </a:xfrm>
          <a:prstGeom prst="rect">
            <a:avLst/>
          </a:prstGeom>
          <a:solidFill>
            <a:schemeClr val="bg1">
              <a:lumMod val="50000"/>
              <a:alpha val="25000"/>
            </a:schemeClr>
          </a:solidFill>
          <a:effectLst/>
        </p:spPr>
        <p:txBody>
          <a:bodyPr vert="horz"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600"/>
              </a:spcBef>
              <a:buFont typeface="Arial"/>
              <a:buChar char="•"/>
            </a:pPr>
            <a:r>
              <a:rPr lang="en-US" sz="1800" dirty="0"/>
              <a:t>How do academic library users navigate the path from discovery to access?</a:t>
            </a:r>
            <a:endParaRPr lang="en-US" sz="1800" dirty="0">
              <a:solidFill>
                <a:schemeClr val="tx1"/>
              </a:solidFill>
            </a:endParaRPr>
          </a:p>
          <a:p>
            <a:pPr marL="1085850" lvl="1" indent="-342900">
              <a:spcBef>
                <a:spcPts val="0"/>
              </a:spcBef>
              <a:buFont typeface="Arial"/>
              <a:buChar char="•"/>
            </a:pPr>
            <a:r>
              <a:rPr lang="en-US" sz="1800" dirty="0">
                <a:solidFill>
                  <a:schemeClr val="tx2"/>
                </a:solidFill>
              </a:rPr>
              <a:t>What do academic users do when searches don't result in fulfillment?</a:t>
            </a:r>
          </a:p>
          <a:p>
            <a:pPr marL="1085850" lvl="1" indent="-342900">
              <a:spcBef>
                <a:spcPts val="0"/>
              </a:spcBef>
              <a:buFont typeface="Arial"/>
              <a:buChar char="•"/>
            </a:pPr>
            <a:r>
              <a:rPr lang="en-US" sz="1800" dirty="0">
                <a:solidFill>
                  <a:schemeClr val="tx2"/>
                </a:solidFill>
                <a:ea typeface="+mn-lt"/>
                <a:cs typeface="+mn-lt"/>
              </a:rPr>
              <a:t>What differentiates searches that lead to access from searches that don’t?</a:t>
            </a:r>
          </a:p>
          <a:p>
            <a:pPr marL="1085850" lvl="1" indent="-342900">
              <a:spcBef>
                <a:spcPts val="0"/>
              </a:spcBef>
              <a:buFont typeface="Arial"/>
              <a:buChar char="•"/>
            </a:pPr>
            <a:r>
              <a:rPr lang="en-US" sz="1800" dirty="0">
                <a:solidFill>
                  <a:schemeClr val="tx2"/>
                </a:solidFill>
                <a:ea typeface="+mn-lt"/>
                <a:cs typeface="+mn-lt"/>
              </a:rPr>
              <a:t>What demographic characteristics influence the access of users?</a:t>
            </a:r>
          </a:p>
          <a:p>
            <a:pPr marL="1085850" lvl="1" indent="-342900">
              <a:spcBef>
                <a:spcPts val="0"/>
              </a:spcBef>
              <a:buFont typeface="Arial"/>
              <a:buChar char="•"/>
            </a:pPr>
            <a:r>
              <a:rPr lang="en-US" sz="1800" dirty="0">
                <a:solidFill>
                  <a:schemeClr val="tx2"/>
                </a:solidFill>
                <a:ea typeface="+mn-lt"/>
                <a:cs typeface="+mn-lt"/>
              </a:rPr>
              <a:t>How does </a:t>
            </a:r>
            <a:r>
              <a:rPr lang="en-US" sz="1800" b="1" dirty="0">
                <a:solidFill>
                  <a:srgbClr val="1F497D"/>
                </a:solidFill>
                <a:ea typeface="+mn-lt"/>
                <a:cs typeface="+mn-lt"/>
              </a:rPr>
              <a:t>access</a:t>
            </a:r>
            <a:r>
              <a:rPr lang="en-US" sz="1800" dirty="0">
                <a:solidFill>
                  <a:schemeClr val="tx2"/>
                </a:solidFill>
                <a:ea typeface="+mn-lt"/>
                <a:cs typeface="+mn-lt"/>
              </a:rPr>
              <a:t> correlate with </a:t>
            </a:r>
            <a:r>
              <a:rPr lang="en-US" sz="1800" b="1" dirty="0">
                <a:solidFill>
                  <a:srgbClr val="1F497D"/>
                </a:solidFill>
                <a:ea typeface="+mn-lt"/>
                <a:cs typeface="+mn-lt"/>
              </a:rPr>
              <a:t>success</a:t>
            </a:r>
            <a:r>
              <a:rPr lang="en-US" sz="1800" dirty="0">
                <a:solidFill>
                  <a:schemeClr val="tx2"/>
                </a:solidFill>
                <a:ea typeface="+mn-lt"/>
                <a:cs typeface="+mn-lt"/>
              </a:rPr>
              <a:t>?</a:t>
            </a:r>
            <a:endParaRPr lang="en-US" sz="1800" dirty="0">
              <a:solidFill>
                <a:schemeClr val="tx2"/>
              </a:solidFill>
              <a:cs typeface="Arial"/>
            </a:endParaRPr>
          </a:p>
        </p:txBody>
      </p:sp>
      <p:sp>
        <p:nvSpPr>
          <p:cNvPr id="10" name="Text Placeholder 5">
            <a:extLst>
              <a:ext uri="{FF2B5EF4-FFF2-40B4-BE49-F238E27FC236}">
                <a16:creationId xmlns:a16="http://schemas.microsoft.com/office/drawing/2014/main" id="{56B71924-76C1-41EF-BD00-2A6B5CCAAECC}"/>
              </a:ext>
            </a:extLst>
          </p:cNvPr>
          <p:cNvSpPr txBox="1">
            <a:spLocks/>
          </p:cNvSpPr>
          <p:nvPr/>
        </p:nvSpPr>
        <p:spPr>
          <a:xfrm>
            <a:off x="90942" y="3937465"/>
            <a:ext cx="8814030" cy="686442"/>
          </a:xfrm>
          <a:prstGeom prst="rect">
            <a:avLst/>
          </a:prstGeom>
        </p:spPr>
        <p:txBody>
          <a:bodyPr vert="horz" anchor="t"/>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a:cs typeface="Arial"/>
            </a:endParaRPr>
          </a:p>
        </p:txBody>
      </p:sp>
      <p:sp>
        <p:nvSpPr>
          <p:cNvPr id="3" name="TextBox 2">
            <a:extLst>
              <a:ext uri="{FF2B5EF4-FFF2-40B4-BE49-F238E27FC236}">
                <a16:creationId xmlns:a16="http://schemas.microsoft.com/office/drawing/2014/main" id="{6ACBEE80-8753-4794-8597-44691AB2CCB1}"/>
              </a:ext>
            </a:extLst>
          </p:cNvPr>
          <p:cNvSpPr txBox="1"/>
          <p:nvPr/>
        </p:nvSpPr>
        <p:spPr>
          <a:xfrm>
            <a:off x="406266" y="4067706"/>
            <a:ext cx="8646791" cy="410476"/>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https://www.flickr.com/photos/lops/690079200/</a:t>
            </a:r>
            <a:r>
              <a:rPr lang="en-US" sz="1000" dirty="0">
                <a:solidFill>
                  <a:srgbClr val="17375E"/>
                </a:solidFill>
              </a:rPr>
              <a:t> by </a:t>
            </a:r>
            <a:r>
              <a:rPr lang="en-US" sz="1000" dirty="0" err="1">
                <a:solidFill>
                  <a:srgbClr val="17375E"/>
                </a:solidFill>
              </a:rPr>
              <a:t>Mookiefl</a:t>
            </a:r>
            <a:r>
              <a:rPr lang="en-US" sz="1000" dirty="0">
                <a:solidFill>
                  <a:srgbClr val="17375E"/>
                </a:solidFill>
              </a:rPr>
              <a:t>/ CC BY-NC 2.0</a:t>
            </a:r>
          </a:p>
          <a:p>
            <a:endParaRPr lang="en-US" sz="1000" dirty="0"/>
          </a:p>
        </p:txBody>
      </p:sp>
    </p:spTree>
    <p:extLst>
      <p:ext uri="{BB962C8B-B14F-4D97-AF65-F5344CB8AC3E}">
        <p14:creationId xmlns:p14="http://schemas.microsoft.com/office/powerpoint/2010/main" val="113167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3F80A-C33A-4279-AD5B-A17EE02D7594}"/>
              </a:ext>
            </a:extLst>
          </p:cNvPr>
          <p:cNvSpPr>
            <a:spLocks noGrp="1"/>
          </p:cNvSpPr>
          <p:nvPr>
            <p:ph type="body" sz="quarter" idx="10"/>
          </p:nvPr>
        </p:nvSpPr>
        <p:spPr>
          <a:xfrm>
            <a:off x="315260" y="831062"/>
            <a:ext cx="8174038" cy="1200329"/>
          </a:xfrm>
        </p:spPr>
        <p:txBody>
          <a:bodyPr/>
          <a:lstStyle/>
          <a:p>
            <a:pPr>
              <a:spcBef>
                <a:spcPts val="0"/>
              </a:spcBef>
            </a:pPr>
            <a:r>
              <a:rPr lang="en-US" dirty="0" err="1"/>
              <a:t>Worldcat</a:t>
            </a:r>
            <a:r>
              <a:rPr lang="en-US" dirty="0"/>
              <a:t> discovery </a:t>
            </a:r>
          </a:p>
          <a:p>
            <a:pPr>
              <a:spcBef>
                <a:spcPts val="0"/>
              </a:spcBef>
            </a:pPr>
            <a:r>
              <a:rPr lang="en-US" dirty="0"/>
              <a:t>bulk log analysis</a:t>
            </a:r>
          </a:p>
        </p:txBody>
      </p:sp>
      <p:sp>
        <p:nvSpPr>
          <p:cNvPr id="4" name="Text Placeholder 3">
            <a:extLst>
              <a:ext uri="{FF2B5EF4-FFF2-40B4-BE49-F238E27FC236}">
                <a16:creationId xmlns:a16="http://schemas.microsoft.com/office/drawing/2014/main" id="{4A9B1ED8-D4DC-49F8-B42F-21302FE5C98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2263F73-420F-431A-92AC-EB5F06A377EE}"/>
              </a:ext>
            </a:extLst>
          </p:cNvPr>
          <p:cNvSpPr>
            <a:spLocks noGrp="1"/>
          </p:cNvSpPr>
          <p:nvPr>
            <p:ph type="body" sz="quarter" idx="12"/>
          </p:nvPr>
        </p:nvSpPr>
        <p:spPr/>
        <p:txBody>
          <a:bodyPr/>
          <a:lstStyle/>
          <a:p>
            <a:endParaRPr lang="en-US"/>
          </a:p>
        </p:txBody>
      </p:sp>
      <p:sp>
        <p:nvSpPr>
          <p:cNvPr id="2" name="TextBox 1">
            <a:extLst>
              <a:ext uri="{FF2B5EF4-FFF2-40B4-BE49-F238E27FC236}">
                <a16:creationId xmlns:a16="http://schemas.microsoft.com/office/drawing/2014/main" id="{1B1FAC1B-61EE-4829-A822-4B924533B9E3}"/>
              </a:ext>
            </a:extLst>
          </p:cNvPr>
          <p:cNvSpPr txBox="1"/>
          <p:nvPr/>
        </p:nvSpPr>
        <p:spPr>
          <a:xfrm>
            <a:off x="466932" y="2064749"/>
            <a:ext cx="7460672" cy="646331"/>
          </a:xfrm>
          <a:prstGeom prst="rect">
            <a:avLst/>
          </a:prstGeom>
          <a:noFill/>
        </p:spPr>
        <p:txBody>
          <a:bodyPr wrap="square" rtlCol="0">
            <a:spAutoFit/>
          </a:bodyPr>
          <a:lstStyle/>
          <a:p>
            <a:r>
              <a:rPr lang="en-US" i="1" dirty="0">
                <a:solidFill>
                  <a:schemeClr val="bg1"/>
                </a:solidFill>
              </a:rPr>
              <a:t>“Log analysis is everything that a lab study is not.”</a:t>
            </a:r>
          </a:p>
          <a:p>
            <a:r>
              <a:rPr lang="en-US" i="1" dirty="0">
                <a:solidFill>
                  <a:schemeClr val="bg1"/>
                </a:solidFill>
              </a:rPr>
              <a:t>(Jansen 2016, 349).</a:t>
            </a:r>
          </a:p>
        </p:txBody>
      </p:sp>
    </p:spTree>
    <p:extLst>
      <p:ext uri="{BB962C8B-B14F-4D97-AF65-F5344CB8AC3E}">
        <p14:creationId xmlns:p14="http://schemas.microsoft.com/office/powerpoint/2010/main" val="304128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25000"/>
                    </a14:imgEffect>
                    <a14:imgEffect>
                      <a14:colorTemperature colorTemp="5838"/>
                    </a14:imgEffect>
                    <a14:imgEffect>
                      <a14:saturation sat="188000"/>
                    </a14:imgEffect>
                    <a14:imgEffect>
                      <a14:brightnessContrast contrast="-19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87D6D-CC23-0642-BCF6-F110C572FF57}"/>
              </a:ext>
            </a:extLst>
          </p:cNvPr>
          <p:cNvSpPr>
            <a:spLocks noGrp="1"/>
          </p:cNvSpPr>
          <p:nvPr>
            <p:ph type="body" sz="quarter" idx="12"/>
          </p:nvPr>
        </p:nvSpPr>
        <p:spPr>
          <a:xfrm>
            <a:off x="340786" y="1108129"/>
            <a:ext cx="8439148" cy="3029918"/>
          </a:xfrm>
          <a:solidFill>
            <a:schemeClr val="bg1">
              <a:lumMod val="50000"/>
              <a:alpha val="30000"/>
            </a:schemeClr>
          </a:solidFill>
          <a:effectLst/>
        </p:spPr>
        <p:txBody>
          <a:bodyPr/>
          <a:lstStyle/>
          <a:p>
            <a:pPr>
              <a:spcBef>
                <a:spcPts val="0"/>
              </a:spcBef>
            </a:pPr>
            <a:r>
              <a:rPr lang="en-US" dirty="0">
                <a:solidFill>
                  <a:srgbClr val="1F497D"/>
                </a:solidFill>
              </a:rPr>
              <a:t>Average of </a:t>
            </a:r>
            <a:r>
              <a:rPr lang="en-US" b="1" dirty="0">
                <a:solidFill>
                  <a:srgbClr val="1F497D"/>
                </a:solidFill>
              </a:rPr>
              <a:t>5 minutes </a:t>
            </a:r>
            <a:r>
              <a:rPr lang="en-US" dirty="0">
                <a:solidFill>
                  <a:srgbClr val="1F497D"/>
                </a:solidFill>
              </a:rPr>
              <a:t>per session</a:t>
            </a:r>
          </a:p>
          <a:p>
            <a:pPr>
              <a:spcBef>
                <a:spcPts val="0"/>
              </a:spcBef>
            </a:pPr>
            <a:r>
              <a:rPr lang="en-US" dirty="0">
                <a:solidFill>
                  <a:srgbClr val="1F497D"/>
                </a:solidFill>
              </a:rPr>
              <a:t>Average of </a:t>
            </a:r>
            <a:r>
              <a:rPr lang="en-US" b="1" dirty="0">
                <a:solidFill>
                  <a:srgbClr val="1F497D"/>
                </a:solidFill>
              </a:rPr>
              <a:t>2.2 searches </a:t>
            </a:r>
            <a:r>
              <a:rPr lang="en-US" dirty="0">
                <a:solidFill>
                  <a:srgbClr val="1F497D"/>
                </a:solidFill>
              </a:rPr>
              <a:t>per session</a:t>
            </a:r>
          </a:p>
          <a:p>
            <a:pPr>
              <a:spcBef>
                <a:spcPts val="0"/>
              </a:spcBef>
            </a:pPr>
            <a:r>
              <a:rPr lang="en-US" dirty="0">
                <a:solidFill>
                  <a:srgbClr val="1F497D"/>
                </a:solidFill>
              </a:rPr>
              <a:t>Average of </a:t>
            </a:r>
            <a:r>
              <a:rPr lang="en-US" b="1" dirty="0">
                <a:solidFill>
                  <a:srgbClr val="1F497D"/>
                </a:solidFill>
              </a:rPr>
              <a:t>5.1 words </a:t>
            </a:r>
            <a:r>
              <a:rPr lang="en-US" dirty="0">
                <a:solidFill>
                  <a:srgbClr val="1F497D"/>
                </a:solidFill>
              </a:rPr>
              <a:t>per search</a:t>
            </a:r>
          </a:p>
          <a:p>
            <a:pPr>
              <a:spcBef>
                <a:spcPts val="0"/>
              </a:spcBef>
            </a:pPr>
            <a:r>
              <a:rPr lang="en-US" dirty="0">
                <a:solidFill>
                  <a:srgbClr val="1F497D"/>
                </a:solidFill>
              </a:rPr>
              <a:t> </a:t>
            </a:r>
            <a:r>
              <a:rPr lang="en-US" b="1" dirty="0">
                <a:solidFill>
                  <a:srgbClr val="1F497D"/>
                </a:solidFill>
              </a:rPr>
              <a:t>12% </a:t>
            </a:r>
            <a:r>
              <a:rPr lang="en-US" dirty="0">
                <a:solidFill>
                  <a:srgbClr val="1F497D"/>
                </a:solidFill>
              </a:rPr>
              <a:t>of sessions had search refinements</a:t>
            </a:r>
          </a:p>
          <a:p>
            <a:pPr>
              <a:spcBef>
                <a:spcPts val="0"/>
              </a:spcBef>
            </a:pPr>
            <a:r>
              <a:rPr lang="en-US" dirty="0">
                <a:solidFill>
                  <a:srgbClr val="1F497D"/>
                </a:solidFill>
              </a:rPr>
              <a:t> </a:t>
            </a:r>
            <a:r>
              <a:rPr lang="en-US" b="1" dirty="0">
                <a:solidFill>
                  <a:srgbClr val="1F497D"/>
                </a:solidFill>
              </a:rPr>
              <a:t>33%</a:t>
            </a:r>
            <a:r>
              <a:rPr lang="en-US" dirty="0">
                <a:solidFill>
                  <a:srgbClr val="1F497D"/>
                </a:solidFill>
              </a:rPr>
              <a:t> of sessions had multiple searches</a:t>
            </a:r>
          </a:p>
          <a:p>
            <a:endParaRPr lang="en-US" dirty="0"/>
          </a:p>
        </p:txBody>
      </p:sp>
      <p:sp>
        <p:nvSpPr>
          <p:cNvPr id="5" name="Text Placeholder 4">
            <a:extLst>
              <a:ext uri="{FF2B5EF4-FFF2-40B4-BE49-F238E27FC236}">
                <a16:creationId xmlns:a16="http://schemas.microsoft.com/office/drawing/2014/main" id="{C90F04DC-0B9B-D842-9C24-28154A2645F1}"/>
              </a:ext>
            </a:extLst>
          </p:cNvPr>
          <p:cNvSpPr>
            <a:spLocks noGrp="1"/>
          </p:cNvSpPr>
          <p:nvPr>
            <p:ph type="body" sz="quarter" idx="13"/>
          </p:nvPr>
        </p:nvSpPr>
        <p:spPr>
          <a:xfrm>
            <a:off x="340786" y="343303"/>
            <a:ext cx="8439148" cy="764826"/>
          </a:xfrm>
          <a:solidFill>
            <a:schemeClr val="bg1">
              <a:lumMod val="50000"/>
              <a:alpha val="30000"/>
            </a:schemeClr>
          </a:solidFill>
          <a:effectLst/>
        </p:spPr>
        <p:txBody>
          <a:bodyPr/>
          <a:lstStyle/>
          <a:p>
            <a:r>
              <a:rPr lang="en-US" sz="2800" dirty="0"/>
              <a:t>Summary of results for all academic institutions</a:t>
            </a:r>
          </a:p>
        </p:txBody>
      </p:sp>
      <p:sp>
        <p:nvSpPr>
          <p:cNvPr id="2" name="TextBox 1">
            <a:extLst>
              <a:ext uri="{FF2B5EF4-FFF2-40B4-BE49-F238E27FC236}">
                <a16:creationId xmlns:a16="http://schemas.microsoft.com/office/drawing/2014/main" id="{584161DF-AAA5-49CC-A76D-C03F6865ED3F}"/>
              </a:ext>
            </a:extLst>
          </p:cNvPr>
          <p:cNvSpPr txBox="1"/>
          <p:nvPr/>
        </p:nvSpPr>
        <p:spPr>
          <a:xfrm>
            <a:off x="364065" y="3696817"/>
            <a:ext cx="8500965" cy="523220"/>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https://www.flickr.com/photos/7926147@N06/3635324054/</a:t>
            </a:r>
            <a:r>
              <a:rPr lang="en-US" sz="1000" dirty="0">
                <a:solidFill>
                  <a:srgbClr val="17375E"/>
                </a:solidFill>
              </a:rPr>
              <a:t> by S Chia/ CC BY-NC-ND 2.0</a:t>
            </a:r>
          </a:p>
          <a:p>
            <a:endParaRPr lang="en-US" dirty="0"/>
          </a:p>
        </p:txBody>
      </p:sp>
    </p:spTree>
    <p:extLst>
      <p:ext uri="{BB962C8B-B14F-4D97-AF65-F5344CB8AC3E}">
        <p14:creationId xmlns:p14="http://schemas.microsoft.com/office/powerpoint/2010/main" val="191982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3F80A-C33A-4279-AD5B-A17EE02D7594}"/>
              </a:ext>
            </a:extLst>
          </p:cNvPr>
          <p:cNvSpPr>
            <a:spLocks noGrp="1"/>
          </p:cNvSpPr>
          <p:nvPr>
            <p:ph type="body" sz="quarter" idx="10"/>
          </p:nvPr>
        </p:nvSpPr>
        <p:spPr>
          <a:xfrm>
            <a:off x="315260" y="831062"/>
            <a:ext cx="8174038" cy="646331"/>
          </a:xfrm>
        </p:spPr>
        <p:txBody>
          <a:bodyPr/>
          <a:lstStyle/>
          <a:p>
            <a:r>
              <a:rPr lang="en-US" dirty="0"/>
              <a:t>User interviews</a:t>
            </a:r>
          </a:p>
        </p:txBody>
      </p:sp>
      <p:sp>
        <p:nvSpPr>
          <p:cNvPr id="4" name="Text Placeholder 3">
            <a:extLst>
              <a:ext uri="{FF2B5EF4-FFF2-40B4-BE49-F238E27FC236}">
                <a16:creationId xmlns:a16="http://schemas.microsoft.com/office/drawing/2014/main" id="{4A9B1ED8-D4DC-49F8-B42F-21302FE5C98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2263F73-420F-431A-92AC-EB5F06A377EE}"/>
              </a:ext>
            </a:extLst>
          </p:cNvPr>
          <p:cNvSpPr>
            <a:spLocks noGrp="1"/>
          </p:cNvSpPr>
          <p:nvPr>
            <p:ph type="body" sz="quarter" idx="12"/>
          </p:nvPr>
        </p:nvSpPr>
        <p:spPr/>
        <p:txBody>
          <a:bodyPr/>
          <a:lstStyle/>
          <a:p>
            <a:endParaRPr lang="en-US"/>
          </a:p>
        </p:txBody>
      </p:sp>
      <p:sp>
        <p:nvSpPr>
          <p:cNvPr id="2" name="TextBox 1">
            <a:extLst>
              <a:ext uri="{FF2B5EF4-FFF2-40B4-BE49-F238E27FC236}">
                <a16:creationId xmlns:a16="http://schemas.microsoft.com/office/drawing/2014/main" id="{D694129C-7BB3-49EE-8E36-995FD282D148}"/>
              </a:ext>
            </a:extLst>
          </p:cNvPr>
          <p:cNvSpPr txBox="1"/>
          <p:nvPr/>
        </p:nvSpPr>
        <p:spPr>
          <a:xfrm>
            <a:off x="554179" y="1538661"/>
            <a:ext cx="7207751" cy="1200329"/>
          </a:xfrm>
          <a:prstGeom prst="rect">
            <a:avLst/>
          </a:prstGeom>
          <a:noFill/>
        </p:spPr>
        <p:txBody>
          <a:bodyPr wrap="square" rtlCol="0">
            <a:spAutoFit/>
          </a:bodyPr>
          <a:lstStyle/>
          <a:p>
            <a:r>
              <a:rPr lang="en-US" i="1" dirty="0">
                <a:solidFill>
                  <a:schemeClr val="bg1"/>
                </a:solidFill>
              </a:rPr>
              <a:t>“User interviews can help capture search and discovery behavior as the user understands it, rather than as a computer system understands it.”  (Connaway, Cyr, Brannon, Gallagher, &amp; Hood, under review)</a:t>
            </a:r>
          </a:p>
        </p:txBody>
      </p:sp>
    </p:spTree>
    <p:extLst>
      <p:ext uri="{BB962C8B-B14F-4D97-AF65-F5344CB8AC3E}">
        <p14:creationId xmlns:p14="http://schemas.microsoft.com/office/powerpoint/2010/main" val="408677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65B9FE-26A9-4C4E-A66C-A34A906A409A}"/>
              </a:ext>
            </a:extLst>
          </p:cNvPr>
          <p:cNvSpPr>
            <a:spLocks noGrp="1"/>
          </p:cNvSpPr>
          <p:nvPr>
            <p:ph type="body" sz="quarter" idx="13"/>
          </p:nvPr>
        </p:nvSpPr>
        <p:spPr>
          <a:xfrm>
            <a:off x="60934" y="25151"/>
            <a:ext cx="8439148" cy="686442"/>
          </a:xfrm>
          <a:noFill/>
        </p:spPr>
        <p:txBody>
          <a:bodyPr/>
          <a:lstStyle/>
          <a:p>
            <a:r>
              <a:rPr lang="en-US" dirty="0"/>
              <a:t>Five participating institutions</a:t>
            </a:r>
          </a:p>
        </p:txBody>
      </p:sp>
      <p:pic>
        <p:nvPicPr>
          <p:cNvPr id="1026" name="Picture 2" descr="Image result for christian brothers university">
            <a:extLst>
              <a:ext uri="{FF2B5EF4-FFF2-40B4-BE49-F238E27FC236}">
                <a16:creationId xmlns:a16="http://schemas.microsoft.com/office/drawing/2014/main" id="{9851D0B3-5C63-4E2F-B2BC-02799E205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03"/>
          <a:stretch/>
        </p:blipFill>
        <p:spPr bwMode="auto">
          <a:xfrm>
            <a:off x="6857404" y="598174"/>
            <a:ext cx="2225663" cy="2081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0A8D846-29BE-4D0B-A6C4-59A1FF706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04" y="1367134"/>
            <a:ext cx="3919256" cy="902735"/>
          </a:xfrm>
          <a:prstGeom prst="rect">
            <a:avLst/>
          </a:prstGeom>
          <a:solidFill>
            <a:schemeClr val="bg1"/>
          </a:solidFill>
        </p:spPr>
      </p:pic>
      <p:pic>
        <p:nvPicPr>
          <p:cNvPr id="6" name="Picture 5" descr="A picture containing clipart&#10;&#10;Description generated with very high confidence">
            <a:extLst>
              <a:ext uri="{FF2B5EF4-FFF2-40B4-BE49-F238E27FC236}">
                <a16:creationId xmlns:a16="http://schemas.microsoft.com/office/drawing/2014/main" id="{CCD894E4-7740-4FC5-9E9D-296A393B3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903" y="3165959"/>
            <a:ext cx="3902202" cy="1323594"/>
          </a:xfrm>
          <a:prstGeom prst="rect">
            <a:avLst/>
          </a:prstGeom>
          <a:solidFill>
            <a:schemeClr val="bg1"/>
          </a:solidFill>
        </p:spPr>
      </p:pic>
      <p:pic>
        <p:nvPicPr>
          <p:cNvPr id="8" name="Picture 7" descr="A close up of a sign&#10;&#10;Description generated with very high confidence">
            <a:extLst>
              <a:ext uri="{FF2B5EF4-FFF2-40B4-BE49-F238E27FC236}">
                <a16:creationId xmlns:a16="http://schemas.microsoft.com/office/drawing/2014/main" id="{01714A9B-99AD-4D93-9EE6-2947FEDB9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6872" y="1121216"/>
            <a:ext cx="1557338" cy="1707356"/>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96335867-045C-4F3C-9278-E575901D9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46" y="2679492"/>
            <a:ext cx="3292170" cy="1854301"/>
          </a:xfrm>
          <a:prstGeom prst="rect">
            <a:avLst/>
          </a:prstGeom>
        </p:spPr>
      </p:pic>
      <p:sp>
        <p:nvSpPr>
          <p:cNvPr id="13" name="TextBox 12">
            <a:extLst>
              <a:ext uri="{FF2B5EF4-FFF2-40B4-BE49-F238E27FC236}">
                <a16:creationId xmlns:a16="http://schemas.microsoft.com/office/drawing/2014/main" id="{1644741D-D9E6-47EA-B176-F4ABC518C023}"/>
              </a:ext>
            </a:extLst>
          </p:cNvPr>
          <p:cNvSpPr txBox="1"/>
          <p:nvPr/>
        </p:nvSpPr>
        <p:spPr>
          <a:xfrm>
            <a:off x="6857404" y="2373924"/>
            <a:ext cx="2225662" cy="553998"/>
          </a:xfrm>
          <a:prstGeom prst="rect">
            <a:avLst/>
          </a:prstGeom>
          <a:solidFill>
            <a:schemeClr val="bg1"/>
          </a:solidFill>
        </p:spPr>
        <p:txBody>
          <a:bodyPr wrap="square" rtlCol="0">
            <a:spAutoFit/>
          </a:bodyPr>
          <a:lstStyle/>
          <a:p>
            <a:pPr algn="ctr"/>
            <a:r>
              <a:rPr lang="en-US" sz="1500" dirty="0"/>
              <a:t>Christian Brothers University</a:t>
            </a:r>
          </a:p>
        </p:txBody>
      </p:sp>
    </p:spTree>
    <p:extLst>
      <p:ext uri="{BB962C8B-B14F-4D97-AF65-F5344CB8AC3E}">
        <p14:creationId xmlns:p14="http://schemas.microsoft.com/office/powerpoint/2010/main" val="3485385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649EC9-273F-4599-9C9A-3E15D6541266}"/>
              </a:ext>
            </a:extLst>
          </p:cNvPr>
          <p:cNvSpPr>
            <a:spLocks noGrp="1"/>
          </p:cNvSpPr>
          <p:nvPr>
            <p:ph type="body" sz="quarter" idx="13"/>
          </p:nvPr>
        </p:nvSpPr>
        <p:spPr>
          <a:xfrm>
            <a:off x="123826" y="14372"/>
            <a:ext cx="8848724" cy="686442"/>
          </a:xfrm>
        </p:spPr>
        <p:txBody>
          <a:bodyPr/>
          <a:lstStyle/>
          <a:p>
            <a:r>
              <a:rPr lang="en-US" dirty="0"/>
              <a:t>Demographics of 14 interviewees</a:t>
            </a:r>
          </a:p>
        </p:txBody>
      </p:sp>
      <p:graphicFrame>
        <p:nvGraphicFramePr>
          <p:cNvPr id="9" name="Chart 8">
            <a:extLst>
              <a:ext uri="{FF2B5EF4-FFF2-40B4-BE49-F238E27FC236}">
                <a16:creationId xmlns:a16="http://schemas.microsoft.com/office/drawing/2014/main" id="{B149B8F3-6684-474D-B0AE-3CE09A1633B8}"/>
              </a:ext>
            </a:extLst>
          </p:cNvPr>
          <p:cNvGraphicFramePr/>
          <p:nvPr>
            <p:extLst>
              <p:ext uri="{D42A27DB-BD31-4B8C-83A1-F6EECF244321}">
                <p14:modId xmlns:p14="http://schemas.microsoft.com/office/powerpoint/2010/main" val="116940858"/>
              </p:ext>
            </p:extLst>
          </p:nvPr>
        </p:nvGraphicFramePr>
        <p:xfrm>
          <a:off x="123825" y="667185"/>
          <a:ext cx="4746528" cy="1175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2625A3F-7C86-4504-A33C-C9C9930A76E4}"/>
              </a:ext>
            </a:extLst>
          </p:cNvPr>
          <p:cNvGraphicFramePr/>
          <p:nvPr/>
        </p:nvGraphicFramePr>
        <p:xfrm>
          <a:off x="266480" y="2048642"/>
          <a:ext cx="4498145" cy="25047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B61E4A91-B69F-4A74-915F-0014573A0491}"/>
              </a:ext>
            </a:extLst>
          </p:cNvPr>
          <p:cNvGraphicFramePr/>
          <p:nvPr/>
        </p:nvGraphicFramePr>
        <p:xfrm>
          <a:off x="4662826" y="2082271"/>
          <a:ext cx="4498145" cy="25047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59518278-8DE0-43F7-9866-01924038AD7D}"/>
              </a:ext>
            </a:extLst>
          </p:cNvPr>
          <p:cNvGraphicFramePr/>
          <p:nvPr/>
        </p:nvGraphicFramePr>
        <p:xfrm>
          <a:off x="4764625" y="633556"/>
          <a:ext cx="4207925" cy="117529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9566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30000"/>
                    </a14:imgEffect>
                    <a14:imgEffect>
                      <a14:colorTemperature colorTemp="3859"/>
                    </a14:imgEffect>
                    <a14:imgEffect>
                      <a14:saturation sat="168000"/>
                    </a14:imgEffect>
                    <a14:imgEffect>
                      <a14:brightnessContrast bright="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0C0AD9-FBDD-4338-A17C-81E416D0AC44}"/>
              </a:ext>
            </a:extLst>
          </p:cNvPr>
          <p:cNvSpPr>
            <a:spLocks noGrp="1"/>
          </p:cNvSpPr>
          <p:nvPr>
            <p:ph type="body" sz="quarter" idx="13"/>
          </p:nvPr>
        </p:nvSpPr>
        <p:spPr>
          <a:solidFill>
            <a:schemeClr val="bg1">
              <a:lumMod val="50000"/>
              <a:alpha val="30000"/>
            </a:schemeClr>
          </a:solidFill>
          <a:effectLst/>
        </p:spPr>
        <p:txBody>
          <a:bodyPr/>
          <a:lstStyle/>
          <a:p>
            <a:r>
              <a:rPr lang="en-US" dirty="0">
                <a:solidFill>
                  <a:srgbClr val="1F497D"/>
                </a:solidFill>
              </a:rPr>
              <a:t>Critical Incident Technique (CIT)</a:t>
            </a:r>
          </a:p>
          <a:p>
            <a:endParaRPr lang="en-US" dirty="0"/>
          </a:p>
        </p:txBody>
      </p:sp>
      <p:sp>
        <p:nvSpPr>
          <p:cNvPr id="3" name="Text Placeholder 2">
            <a:extLst>
              <a:ext uri="{FF2B5EF4-FFF2-40B4-BE49-F238E27FC236}">
                <a16:creationId xmlns:a16="http://schemas.microsoft.com/office/drawing/2014/main" id="{2E6D9906-F511-4C8A-A600-388A78DD416B}"/>
              </a:ext>
            </a:extLst>
          </p:cNvPr>
          <p:cNvSpPr>
            <a:spLocks noGrp="1"/>
          </p:cNvSpPr>
          <p:nvPr>
            <p:ph type="body" sz="quarter" idx="12"/>
          </p:nvPr>
        </p:nvSpPr>
        <p:spPr>
          <a:xfrm>
            <a:off x="340786" y="1029746"/>
            <a:ext cx="8439148" cy="3356378"/>
          </a:xfrm>
          <a:solidFill>
            <a:schemeClr val="bg1">
              <a:lumMod val="50000"/>
              <a:alpha val="30000"/>
            </a:schemeClr>
          </a:solidFill>
          <a:effectLst/>
        </p:spPr>
        <p:txBody>
          <a:bodyPr/>
          <a:lstStyle/>
          <a:p>
            <a:pPr>
              <a:buFont typeface="Arial" panose="020B0604020202020204" pitchFamily="34" charset="0"/>
              <a:buChar char="•"/>
            </a:pPr>
            <a:r>
              <a:rPr lang="en-US" dirty="0">
                <a:solidFill>
                  <a:srgbClr val="1F497D"/>
                </a:solidFill>
              </a:rPr>
              <a:t>Online surveys with CIT</a:t>
            </a:r>
          </a:p>
          <a:p>
            <a:pPr lvl="1">
              <a:buFont typeface="Arial" panose="020B0604020202020204" pitchFamily="34" charset="0"/>
              <a:buChar char="•"/>
            </a:pPr>
            <a:r>
              <a:rPr lang="en-US" sz="2400" dirty="0">
                <a:solidFill>
                  <a:srgbClr val="1F497D"/>
                </a:solidFill>
              </a:rPr>
              <a:t>Flanagan (1954)</a:t>
            </a:r>
          </a:p>
          <a:p>
            <a:pPr lvl="1">
              <a:buFont typeface="Arial" panose="020B0604020202020204" pitchFamily="34" charset="0"/>
              <a:buChar char="•"/>
            </a:pPr>
            <a:r>
              <a:rPr lang="en-US" sz="2400" dirty="0">
                <a:solidFill>
                  <a:srgbClr val="1F497D"/>
                </a:solidFill>
              </a:rPr>
              <a:t>Qualitative technique</a:t>
            </a:r>
          </a:p>
          <a:p>
            <a:pPr lvl="1">
              <a:buFont typeface="Arial" panose="020B0604020202020204" pitchFamily="34" charset="0"/>
              <a:buChar char="•"/>
            </a:pPr>
            <a:r>
              <a:rPr lang="en-US" sz="2400" dirty="0">
                <a:solidFill>
                  <a:srgbClr val="1F497D"/>
                </a:solidFill>
              </a:rPr>
              <a:t>Focuses on most </a:t>
            </a:r>
            <a:r>
              <a:rPr lang="en-US" sz="2400" b="1" dirty="0">
                <a:solidFill>
                  <a:srgbClr val="1F497D"/>
                </a:solidFill>
              </a:rPr>
              <a:t>memorable</a:t>
            </a:r>
            <a:r>
              <a:rPr lang="en-US" sz="2400" dirty="0">
                <a:solidFill>
                  <a:srgbClr val="1F497D"/>
                </a:solidFill>
              </a:rPr>
              <a:t> event/experience</a:t>
            </a:r>
          </a:p>
          <a:p>
            <a:pPr lvl="1">
              <a:buFont typeface="Arial" panose="020B0604020202020204" pitchFamily="34" charset="0"/>
              <a:buChar char="•"/>
            </a:pPr>
            <a:r>
              <a:rPr lang="en-US" sz="2400" dirty="0">
                <a:solidFill>
                  <a:srgbClr val="1F497D"/>
                </a:solidFill>
              </a:rPr>
              <a:t>Allows categories or themes to </a:t>
            </a:r>
            <a:r>
              <a:rPr lang="en-US" sz="2400" b="1" dirty="0">
                <a:solidFill>
                  <a:srgbClr val="1F497D"/>
                </a:solidFill>
              </a:rPr>
              <a:t>emerge</a:t>
            </a:r>
            <a:r>
              <a:rPr lang="en-US" sz="2400" dirty="0">
                <a:solidFill>
                  <a:srgbClr val="1F497D"/>
                </a:solidFill>
              </a:rPr>
              <a:t> rather than be </a:t>
            </a:r>
            <a:r>
              <a:rPr lang="en-US" sz="2400" b="1" dirty="0">
                <a:solidFill>
                  <a:srgbClr val="1F497D"/>
                </a:solidFill>
              </a:rPr>
              <a:t>imposed</a:t>
            </a:r>
          </a:p>
          <a:p>
            <a:endParaRPr lang="en-US" dirty="0"/>
          </a:p>
        </p:txBody>
      </p:sp>
      <p:sp>
        <p:nvSpPr>
          <p:cNvPr id="4" name="Rectangle 3">
            <a:extLst>
              <a:ext uri="{FF2B5EF4-FFF2-40B4-BE49-F238E27FC236}">
                <a16:creationId xmlns:a16="http://schemas.microsoft.com/office/drawing/2014/main" id="{F4EF249E-D6C6-47F8-8ED1-B8C68D7EEE35}"/>
              </a:ext>
            </a:extLst>
          </p:cNvPr>
          <p:cNvSpPr/>
          <p:nvPr/>
        </p:nvSpPr>
        <p:spPr>
          <a:xfrm>
            <a:off x="6680108" y="3571866"/>
            <a:ext cx="2099826" cy="246221"/>
          </a:xfrm>
          <a:prstGeom prst="rect">
            <a:avLst/>
          </a:prstGeom>
        </p:spPr>
        <p:txBody>
          <a:bodyPr wrap="square">
            <a:spAutoFit/>
          </a:bodyPr>
          <a:lstStyle/>
          <a:p>
            <a:pPr lvl="0" defTabSz="914400">
              <a:defRPr/>
            </a:pPr>
            <a:r>
              <a:rPr lang="en-US" sz="1000" dirty="0">
                <a:solidFill>
                  <a:srgbClr val="17375E"/>
                </a:solidFill>
              </a:rPr>
              <a:t>(Connaway, &amp; Radford, 2018)</a:t>
            </a:r>
          </a:p>
        </p:txBody>
      </p:sp>
      <p:sp>
        <p:nvSpPr>
          <p:cNvPr id="5" name="Rectangle 4">
            <a:extLst>
              <a:ext uri="{FF2B5EF4-FFF2-40B4-BE49-F238E27FC236}">
                <a16:creationId xmlns:a16="http://schemas.microsoft.com/office/drawing/2014/main" id="{EE514769-A2ED-4E0A-AA98-545BC48F9FB8}"/>
              </a:ext>
            </a:extLst>
          </p:cNvPr>
          <p:cNvSpPr/>
          <p:nvPr/>
        </p:nvSpPr>
        <p:spPr>
          <a:xfrm>
            <a:off x="578604" y="4066099"/>
            <a:ext cx="8353729" cy="246221"/>
          </a:xfrm>
          <a:prstGeom prst="rect">
            <a:avLst/>
          </a:prstGeom>
        </p:spPr>
        <p:txBody>
          <a:bodyPr wrap="square">
            <a:spAutoFit/>
          </a:bodyPr>
          <a:lstStyle/>
          <a:p>
            <a:pPr lvl="0" defTabSz="914400">
              <a:defRPr/>
            </a:pPr>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https://www.flickr.com/photos/7926147@N06/3635346382/</a:t>
            </a:r>
            <a:r>
              <a:rPr lang="en-US" sz="1000" dirty="0">
                <a:solidFill>
                  <a:srgbClr val="17375E"/>
                </a:solidFill>
              </a:rPr>
              <a:t> by S Chia </a:t>
            </a:r>
            <a:r>
              <a:rPr lang="en-US" sz="1000" b="1" dirty="0">
                <a:solidFill>
                  <a:srgbClr val="17375E"/>
                </a:solidFill>
              </a:rPr>
              <a:t>/ </a:t>
            </a:r>
            <a:r>
              <a:rPr lang="en-US" sz="1000" dirty="0">
                <a:solidFill>
                  <a:srgbClr val="17375E"/>
                </a:solidFill>
              </a:rPr>
              <a:t>CC BY-NC-ND 2.0 </a:t>
            </a:r>
          </a:p>
        </p:txBody>
      </p:sp>
    </p:spTree>
    <p:extLst>
      <p:ext uri="{BB962C8B-B14F-4D97-AF65-F5344CB8AC3E}">
        <p14:creationId xmlns:p14="http://schemas.microsoft.com/office/powerpoint/2010/main" val="22313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sharpenSoften amount="-37000"/>
                    </a14:imgEffect>
                    <a14:imgEffect>
                      <a14:colorTemperature colorTemp="4887"/>
                    </a14:imgEffect>
                    <a14:imgEffect>
                      <a14:saturation sat="218000"/>
                    </a14:imgEffect>
                    <a14:imgEffect>
                      <a14:brightnessContrast contrast="-21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86AD0B-7EF0-4184-873C-EB929FA6309F}"/>
              </a:ext>
            </a:extLst>
          </p:cNvPr>
          <p:cNvSpPr>
            <a:spLocks noGrp="1"/>
          </p:cNvSpPr>
          <p:nvPr>
            <p:ph type="body" sz="quarter" idx="13"/>
          </p:nvPr>
        </p:nvSpPr>
        <p:spPr>
          <a:xfrm>
            <a:off x="340786" y="343305"/>
            <a:ext cx="8439148" cy="686442"/>
          </a:xfrm>
          <a:solidFill>
            <a:schemeClr val="bg1">
              <a:lumMod val="50000"/>
              <a:alpha val="25000"/>
            </a:schemeClr>
          </a:solidFill>
          <a:effectLst/>
        </p:spPr>
        <p:txBody>
          <a:bodyPr/>
          <a:lstStyle/>
          <a:p>
            <a:r>
              <a:rPr lang="en-US" dirty="0"/>
              <a:t>Unique methodology</a:t>
            </a:r>
          </a:p>
        </p:txBody>
      </p:sp>
      <p:sp>
        <p:nvSpPr>
          <p:cNvPr id="3" name="Text Placeholder 2">
            <a:extLst>
              <a:ext uri="{FF2B5EF4-FFF2-40B4-BE49-F238E27FC236}">
                <a16:creationId xmlns:a16="http://schemas.microsoft.com/office/drawing/2014/main" id="{81880233-FEEC-4EE0-BEFB-C84CCCE837E6}"/>
              </a:ext>
            </a:extLst>
          </p:cNvPr>
          <p:cNvSpPr>
            <a:spLocks noGrp="1"/>
          </p:cNvSpPr>
          <p:nvPr>
            <p:ph type="body" sz="quarter" idx="12"/>
          </p:nvPr>
        </p:nvSpPr>
        <p:spPr>
          <a:solidFill>
            <a:schemeClr val="bg1">
              <a:lumMod val="50000"/>
              <a:alpha val="25000"/>
            </a:schemeClr>
          </a:solidFill>
          <a:effectLst/>
        </p:spPr>
        <p:txBody>
          <a:bodyPr/>
          <a:lstStyle/>
          <a:p>
            <a:pPr>
              <a:spcBef>
                <a:spcPts val="0"/>
              </a:spcBef>
            </a:pPr>
            <a:r>
              <a:rPr lang="en-US" dirty="0">
                <a:solidFill>
                  <a:srgbClr val="1F497D"/>
                </a:solidFill>
              </a:rPr>
              <a:t>Benefits of tandem use of log analysis and user interviews</a:t>
            </a:r>
          </a:p>
          <a:p>
            <a:pPr lvl="1">
              <a:spcBef>
                <a:spcPts val="0"/>
              </a:spcBef>
            </a:pPr>
            <a:r>
              <a:rPr lang="en-US" sz="2400" b="1" dirty="0">
                <a:solidFill>
                  <a:srgbClr val="1F497D"/>
                </a:solidFill>
              </a:rPr>
              <a:t> Categorization</a:t>
            </a:r>
            <a:r>
              <a:rPr lang="en-US" sz="2400" dirty="0">
                <a:solidFill>
                  <a:srgbClr val="1F497D"/>
                </a:solidFill>
              </a:rPr>
              <a:t> of log data</a:t>
            </a:r>
          </a:p>
          <a:p>
            <a:pPr lvl="1">
              <a:spcBef>
                <a:spcPts val="0"/>
              </a:spcBef>
            </a:pPr>
            <a:r>
              <a:rPr lang="en-US" sz="2400" dirty="0">
                <a:solidFill>
                  <a:srgbClr val="1F497D"/>
                </a:solidFill>
              </a:rPr>
              <a:t> </a:t>
            </a:r>
            <a:r>
              <a:rPr lang="en-US" sz="2400" b="1" dirty="0">
                <a:solidFill>
                  <a:srgbClr val="1F497D"/>
                </a:solidFill>
              </a:rPr>
              <a:t>Filling gaps </a:t>
            </a:r>
            <a:r>
              <a:rPr lang="en-US" sz="2400" dirty="0">
                <a:solidFill>
                  <a:srgbClr val="1F497D"/>
                </a:solidFill>
              </a:rPr>
              <a:t>in interviewee recall</a:t>
            </a:r>
          </a:p>
          <a:p>
            <a:pPr lvl="1">
              <a:spcBef>
                <a:spcPts val="0"/>
              </a:spcBef>
            </a:pPr>
            <a:r>
              <a:rPr lang="en-US" sz="2400" dirty="0">
                <a:solidFill>
                  <a:srgbClr val="1F497D"/>
                </a:solidFill>
              </a:rPr>
              <a:t> Increased qualitative </a:t>
            </a:r>
            <a:r>
              <a:rPr lang="en-US" sz="2400" b="1" dirty="0">
                <a:solidFill>
                  <a:srgbClr val="1F497D"/>
                </a:solidFill>
              </a:rPr>
              <a:t>specificity</a:t>
            </a:r>
            <a:endParaRPr lang="en-US" sz="2400" dirty="0">
              <a:solidFill>
                <a:srgbClr val="1F497D"/>
              </a:solidFill>
            </a:endParaRPr>
          </a:p>
          <a:p>
            <a:pPr lvl="1">
              <a:spcBef>
                <a:spcPts val="0"/>
              </a:spcBef>
            </a:pPr>
            <a:r>
              <a:rPr lang="en-US" sz="2400" dirty="0">
                <a:solidFill>
                  <a:srgbClr val="1F497D"/>
                </a:solidFill>
              </a:rPr>
              <a:t> Bias mitigation </a:t>
            </a:r>
          </a:p>
        </p:txBody>
      </p:sp>
      <p:sp>
        <p:nvSpPr>
          <p:cNvPr id="4" name="TextBox 3">
            <a:extLst>
              <a:ext uri="{FF2B5EF4-FFF2-40B4-BE49-F238E27FC236}">
                <a16:creationId xmlns:a16="http://schemas.microsoft.com/office/drawing/2014/main" id="{AED1ECEC-4B00-473C-9790-E4B8122E3B70}"/>
              </a:ext>
            </a:extLst>
          </p:cNvPr>
          <p:cNvSpPr txBox="1"/>
          <p:nvPr/>
        </p:nvSpPr>
        <p:spPr>
          <a:xfrm>
            <a:off x="340786" y="4113753"/>
            <a:ext cx="8531994" cy="523220"/>
          </a:xfrm>
          <a:prstGeom prst="rect">
            <a:avLst/>
          </a:prstGeom>
          <a:noFill/>
        </p:spPr>
        <p:txBody>
          <a:bodyPr wrap="square" rtlCol="0">
            <a:spAutoFit/>
          </a:bodyPr>
          <a:lstStyle/>
          <a:p>
            <a:r>
              <a:rPr lang="en-US" sz="1000" dirty="0">
                <a:solidFill>
                  <a:srgbClr val="17375E"/>
                </a:solidFill>
              </a:rPr>
              <a:t>Image: </a:t>
            </a:r>
            <a:r>
              <a:rPr lang="en-US" sz="1000" dirty="0">
                <a:solidFill>
                  <a:srgbClr val="17375E"/>
                </a:solidFill>
                <a:hlinkClick r:id="rId5">
                  <a:extLst>
                    <a:ext uri="{A12FA001-AC4F-418D-AE19-62706E023703}">
                      <ahyp:hlinkClr xmlns:ahyp="http://schemas.microsoft.com/office/drawing/2018/hyperlinkcolor" val="tx"/>
                    </a:ext>
                  </a:extLst>
                </a:hlinkClick>
              </a:rPr>
              <a:t>https://www.flickr.com/photos/pedrosz/36085958805/</a:t>
            </a:r>
            <a:r>
              <a:rPr lang="en-US" sz="1000" dirty="0">
                <a:solidFill>
                  <a:srgbClr val="17375E"/>
                </a:solidFill>
              </a:rPr>
              <a:t> by Pablo </a:t>
            </a:r>
            <a:r>
              <a:rPr lang="en-US" sz="1000" dirty="0" err="1">
                <a:solidFill>
                  <a:srgbClr val="17375E"/>
                </a:solidFill>
              </a:rPr>
              <a:t>Szekely</a:t>
            </a:r>
            <a:r>
              <a:rPr lang="en-US" sz="1000" dirty="0">
                <a:solidFill>
                  <a:srgbClr val="17375E"/>
                </a:solidFill>
              </a:rPr>
              <a:t> / CC BY-SA 2.0</a:t>
            </a:r>
          </a:p>
          <a:p>
            <a:endParaRPr lang="en-US" dirty="0"/>
          </a:p>
        </p:txBody>
      </p:sp>
    </p:spTree>
    <p:extLst>
      <p:ext uri="{BB962C8B-B14F-4D97-AF65-F5344CB8AC3E}">
        <p14:creationId xmlns:p14="http://schemas.microsoft.com/office/powerpoint/2010/main" val="266553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C84EF51586334EA51980C2026598FA" ma:contentTypeVersion="13" ma:contentTypeDescription="Create a new document." ma:contentTypeScope="" ma:versionID="3ac1bcae2a7c689cad22db3a180b5cf8">
  <xsd:schema xmlns:xsd="http://www.w3.org/2001/XMLSchema" xmlns:xs="http://www.w3.org/2001/XMLSchema" xmlns:p="http://schemas.microsoft.com/office/2006/metadata/properties" xmlns:ns2="c908eeb5-9d00-41e0-9796-81e9ccc774c3" xmlns:ns3="0ac97d2b-64c0-48c1-b4f7-95a54c37de94" targetNamespace="http://schemas.microsoft.com/office/2006/metadata/properties" ma:root="true" ma:fieldsID="9d1c2b9bf78824573ffcb2e6f60841eb" ns2:_="" ns3:_="">
    <xsd:import namespace="c908eeb5-9d00-41e0-9796-81e9ccc774c3"/>
    <xsd:import namespace="0ac97d2b-64c0-48c1-b4f7-95a54c37de9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ac97d2b-64c0-48c1-b4f7-95a54c37de9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988F0-95B4-4FCA-A550-26E1636850F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EF15D3A-84D6-4F29-B9B2-AEA9C37C6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0ac97d2b-64c0-48c1-b4f7-95a54c37d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14335</TotalTime>
  <Words>1441</Words>
  <Application>Microsoft Office PowerPoint</Application>
  <PresentationFormat>On-screen Show (16:9)</PresentationFormat>
  <Paragraphs>142</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Topic: User Experience</dc:title>
  <dc:creator>connawal@oclc.org</dc:creator>
  <cp:lastModifiedBy>Schadt,Erin</cp:lastModifiedBy>
  <cp:revision>274</cp:revision>
  <dcterms:created xsi:type="dcterms:W3CDTF">2015-04-17T19:58:50Z</dcterms:created>
  <dcterms:modified xsi:type="dcterms:W3CDTF">2019-08-26T14:01:50Z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0x01010081C84EF51586334EA51980C2026598FA</vt:lpwstr>
  </property>
</Properties>
</file>