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77" r:id="rId5"/>
  </p:sldMasterIdLst>
  <p:notesMasterIdLst>
    <p:notesMasterId r:id="rId23"/>
  </p:notesMasterIdLst>
  <p:handoutMasterIdLst>
    <p:handoutMasterId r:id="rId24"/>
  </p:handoutMasterIdLst>
  <p:sldIdLst>
    <p:sldId id="265" r:id="rId6"/>
    <p:sldId id="261" r:id="rId7"/>
    <p:sldId id="610" r:id="rId8"/>
    <p:sldId id="275" r:id="rId9"/>
    <p:sldId id="258" r:id="rId10"/>
    <p:sldId id="601" r:id="rId11"/>
    <p:sldId id="602" r:id="rId12"/>
    <p:sldId id="606" r:id="rId13"/>
    <p:sldId id="619" r:id="rId14"/>
    <p:sldId id="597" r:id="rId15"/>
    <p:sldId id="616" r:id="rId16"/>
    <p:sldId id="615" r:id="rId17"/>
    <p:sldId id="613" r:id="rId18"/>
    <p:sldId id="617" r:id="rId19"/>
    <p:sldId id="611" r:id="rId20"/>
    <p:sldId id="582" r:id="rId21"/>
    <p:sldId id="618"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0" autoAdjust="0"/>
    <p:restoredTop sz="60838"/>
  </p:normalViewPr>
  <p:slideViewPr>
    <p:cSldViewPr snapToGrid="0" snapToObjects="1">
      <p:cViewPr varScale="1">
        <p:scale>
          <a:sx n="144" d="100"/>
          <a:sy n="144" d="100"/>
        </p:scale>
        <p:origin x="2176" y="88"/>
      </p:cViewPr>
      <p:guideLst>
        <p:guide orient="horz" pos="1808"/>
        <p:guide pos="557"/>
      </p:guideLst>
    </p:cSldViewPr>
  </p:slideViewPr>
  <p:notesTextViewPr>
    <p:cViewPr>
      <p:scale>
        <a:sx n="100" d="100"/>
        <a:sy n="100" d="100"/>
      </p:scale>
      <p:origin x="0" y="0"/>
    </p:cViewPr>
  </p:notesTextViewPr>
  <p:notesViewPr>
    <p:cSldViewPr snapToGrid="0" snapToObjects="1">
      <p:cViewPr varScale="1">
        <p:scale>
          <a:sx n="95" d="100"/>
          <a:sy n="95" d="100"/>
        </p:scale>
        <p:origin x="24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7/8/2019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405C5B56-6D68-1144-B88F-ED32C9DA9891}" type="datetimeFigureOut">
              <a:rPr lang="en-US" smtClean="0"/>
              <a:t>7/8/2019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54342323-5C0F-6149-881E-3E671F00958B}" type="slidenum">
              <a:rPr lang="en-US" smtClean="0"/>
              <a:t>‹#›</a:t>
            </a:fld>
            <a:endParaRPr lang="en-US"/>
          </a:p>
        </p:txBody>
      </p:sp>
    </p:spTree>
    <p:extLst>
      <p:ext uri="{BB962C8B-B14F-4D97-AF65-F5344CB8AC3E}">
        <p14:creationId xmlns:p14="http://schemas.microsoft.com/office/powerpoint/2010/main" val="31507860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going to start us off today with some framing thoughts and an introduction, which my colleagues will build on in their presentations</a:t>
            </a:r>
          </a:p>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1</a:t>
            </a:fld>
            <a:endParaRPr lang="en-US"/>
          </a:p>
        </p:txBody>
      </p:sp>
    </p:spTree>
    <p:extLst>
      <p:ext uri="{BB962C8B-B14F-4D97-AF65-F5344CB8AC3E}">
        <p14:creationId xmlns:p14="http://schemas.microsoft.com/office/powerpoint/2010/main" val="304244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started this work with a few research questions:</a:t>
            </a:r>
          </a:p>
          <a:p>
            <a:r>
              <a:rPr lang="en-US" sz="1200" kern="1200" dirty="0">
                <a:solidFill>
                  <a:schemeClr val="tx1"/>
                </a:solidFill>
                <a:effectLst/>
                <a:latin typeface="+mn-lt"/>
                <a:ea typeface="+mn-ea"/>
                <a:cs typeface="+mn-cs"/>
              </a:rPr>
              <a:t>Can we confidently identify special collections holdings among World Cat records? </a:t>
            </a:r>
          </a:p>
          <a:p>
            <a:r>
              <a:rPr lang="en-US" sz="1200" kern="1200" dirty="0">
                <a:solidFill>
                  <a:schemeClr val="tx1"/>
                </a:solidFill>
                <a:effectLst/>
                <a:latin typeface="+mn-lt"/>
                <a:ea typeface="+mn-ea"/>
                <a:cs typeface="+mn-cs"/>
              </a:rPr>
              <a:t>What is the “recipe” of metadata elements that will best identify special collections holdings in World Cat?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6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geographic distribution of special collections holdings in North America? </a:t>
            </a:r>
          </a:p>
          <a:p>
            <a:r>
              <a:rPr lang="en-US" sz="1200" kern="1200" dirty="0">
                <a:solidFill>
                  <a:schemeClr val="tx1"/>
                </a:solidFill>
                <a:effectLst/>
                <a:latin typeface="+mn-lt"/>
                <a:ea typeface="+mn-ea"/>
                <a:cs typeface="+mn-cs"/>
              </a:rPr>
              <a:t>How scarce are holdings in special collections in North America, and what is the distribution of duplication in holdings across institutions?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we are in early stages of this work. </a:t>
            </a:r>
          </a:p>
          <a:p>
            <a:endParaRPr lang="en-US" dirty="0"/>
          </a:p>
          <a:p>
            <a:r>
              <a:rPr lang="en-US" sz="1200" kern="1200" dirty="0">
                <a:solidFill>
                  <a:schemeClr val="tx1"/>
                </a:solidFill>
                <a:effectLst/>
                <a:latin typeface="+mn-lt"/>
                <a:ea typeface="+mn-ea"/>
                <a:cs typeface="+mn-cs"/>
              </a:rPr>
              <a:t>Definitional: what do we consider special collections </a:t>
            </a:r>
          </a:p>
          <a:p>
            <a:r>
              <a:rPr lang="en-US" sz="1200" kern="1200" dirty="0">
                <a:solidFill>
                  <a:schemeClr val="tx1"/>
                </a:solidFill>
                <a:effectLst/>
                <a:latin typeface="+mn-lt"/>
                <a:ea typeface="+mn-ea"/>
                <a:cs typeface="+mn-cs"/>
              </a:rPr>
              <a:t>The tautological definition that it’s special if it’s in special collections isn’t especially useful for this data set, especially because most special collections don’t have their own OCLC or MARC institution code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does our data support identifying special collections</a:t>
            </a:r>
          </a:p>
          <a:p>
            <a:r>
              <a:rPr lang="en-US" dirty="0"/>
              <a:t>We know we currently don’t have quite the right query parameters to confidently identify a significant majority of the special collections holdings in </a:t>
            </a:r>
            <a:r>
              <a:rPr lang="en-US" dirty="0" err="1"/>
              <a:t>WorldCat</a:t>
            </a:r>
            <a:r>
              <a:rPr lang="en-US" dirty="0"/>
              <a:t>, and are working on refining this. I welcome any discussion or suggestions anyone in the audience might have.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18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this is a diagram of the holdings of a stand alone special collections repository at a major US ARL library, mapped in what Dan Cohen has dubbed the Wilkins Curve, after some work John Wilkins did comparing Hathi Trust holdings to individual research library holdings, back when John was the director of Hathi.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X axis is the number of libraries that hold a particular record, the Y axis is the number of records held in this specific library. </a:t>
            </a:r>
          </a:p>
          <a:p>
            <a:endParaRPr lang="en-US" dirty="0"/>
          </a:p>
          <a:p>
            <a:r>
              <a:rPr lang="en-US" dirty="0"/>
              <a:t>We have more work to do before I can tell you if this is a typical Wilkins curve for special collections repositories. </a:t>
            </a:r>
          </a:p>
          <a:p>
            <a:endParaRPr lang="en-US" dirty="0"/>
          </a:p>
          <a:p>
            <a:r>
              <a:rPr lang="en-US" dirty="0"/>
              <a:t>But I’d like to ask us to reflect on this graph today, nonetheless. Given the way that we talk about rarity, scarcity, and value in special collections: </a:t>
            </a:r>
          </a:p>
          <a:p>
            <a:r>
              <a:rPr lang="en-US" dirty="0"/>
              <a:t>Is this what you would expect to see?</a:t>
            </a:r>
          </a:p>
          <a:p>
            <a:r>
              <a:rPr lang="en-US" dirty="0"/>
              <a:t>What do you think your institution look like?</a:t>
            </a:r>
          </a:p>
        </p:txBody>
      </p:sp>
      <p:sp>
        <p:nvSpPr>
          <p:cNvPr id="4" name="Slide Number Placeholder 3"/>
          <p:cNvSpPr>
            <a:spLocks noGrp="1"/>
          </p:cNvSpPr>
          <p:nvPr>
            <p:ph type="sldNum" sz="quarter" idx="5"/>
          </p:nvPr>
        </p:nvSpPr>
        <p:spPr/>
        <p:txBody>
          <a:bodyPr/>
          <a:lstStyle/>
          <a:p>
            <a:fld id="{54342323-5C0F-6149-881E-3E671F00958B}" type="slidenum">
              <a:rPr lang="en-US" smtClean="0"/>
              <a:t>13</a:t>
            </a:fld>
            <a:endParaRPr lang="en-US"/>
          </a:p>
        </p:txBody>
      </p:sp>
    </p:spTree>
    <p:extLst>
      <p:ext uri="{BB962C8B-B14F-4D97-AF65-F5344CB8AC3E}">
        <p14:creationId xmlns:p14="http://schemas.microsoft.com/office/powerpoint/2010/main" val="49295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colleague </a:t>
            </a:r>
            <a:r>
              <a:rPr lang="en-US" dirty="0" err="1"/>
              <a:t>Eira</a:t>
            </a:r>
            <a:r>
              <a:rPr lang="en-US" dirty="0"/>
              <a:t> Tansey, in a 2015 article in </a:t>
            </a:r>
            <a:r>
              <a:rPr lang="en-US" i="1" dirty="0"/>
              <a:t>Sustainability: Science, Practice</a:t>
            </a:r>
            <a:r>
              <a:rPr lang="en-US" dirty="0"/>
              <a:t>, </a:t>
            </a:r>
            <a:r>
              <a:rPr lang="en-US" i="1" dirty="0"/>
              <a:t>and Policy</a:t>
            </a:r>
            <a:r>
              <a:rPr lang="en-US" dirty="0"/>
              <a:t> wrote: </a:t>
            </a:r>
          </a:p>
          <a:p>
            <a:r>
              <a:rPr lang="en-US" sz="1200" kern="1200" dirty="0">
                <a:solidFill>
                  <a:schemeClr val="tx1"/>
                </a:solidFill>
                <a:effectLst/>
                <a:latin typeface="+mn-lt"/>
                <a:ea typeface="+mn-ea"/>
                <a:cs typeface="+mn-cs"/>
              </a:rPr>
              <a:t>Sustainability is not just about building design or waste streams—it is also about the acquisition, appraisal, processing, and outreach choices archivists make on a daily basis as part of professional practice.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goes on to say that:</a:t>
            </a:r>
          </a:p>
          <a:p>
            <a:r>
              <a:rPr lang="en-US" sz="1200" kern="1200" dirty="0">
                <a:solidFill>
                  <a:schemeClr val="tx1"/>
                </a:solidFill>
                <a:effectLst/>
                <a:latin typeface="+mn-lt"/>
                <a:ea typeface="+mn-ea"/>
                <a:cs typeface="+mn-cs"/>
              </a:rPr>
              <a:t>Sustainability and resiliency in an archival context form a complementary relationship. Sustainable choices enable archives [and special collections] to be resilient in the face of climate-change threats. Sustainable archival [&amp; special collections] practice means making present-day archival [&amp; special collections] choices that enable future archivists [and special collections librarians] to carry out their jobs and ensures survival of cultural heritage. </a:t>
            </a:r>
          </a:p>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14</a:t>
            </a:fld>
            <a:endParaRPr lang="en-US"/>
          </a:p>
        </p:txBody>
      </p:sp>
    </p:spTree>
    <p:extLst>
      <p:ext uri="{BB962C8B-B14F-4D97-AF65-F5344CB8AC3E}">
        <p14:creationId xmlns:p14="http://schemas.microsoft.com/office/powerpoint/2010/main" val="3833053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panel today aims to think about what sustainable choices might look like, that could support resiliency for our repositories and our parent institutions in the long run. Today we will hear from three panelists who will explore our responsibilities related to resource allocation and collection growth in the age of climate change, imagine what it might look like to alter our growth patterns, and consider what we might lose or gain in the process. </a:t>
            </a:r>
          </a:p>
          <a:p>
            <a:endParaRPr lang="en-US" sz="1200" b="0" i="0" kern="1200" dirty="0">
              <a:solidFill>
                <a:schemeClr val="tx1"/>
              </a:solidFill>
              <a:effectLst/>
              <a:latin typeface="+mn-lt"/>
              <a:ea typeface="+mn-ea"/>
              <a:cs typeface="+mn-cs"/>
            </a:endParaRPr>
          </a:p>
          <a:p>
            <a:r>
              <a:rPr lang="en-US" sz="1200" dirty="0"/>
              <a:t>Maureen Callahan  </a:t>
            </a:r>
          </a:p>
          <a:p>
            <a:r>
              <a:rPr lang="en-US" sz="1200" dirty="0"/>
              <a:t>Shannon K. Supple </a:t>
            </a:r>
          </a:p>
          <a:p>
            <a:r>
              <a:rPr lang="en-US" sz="1200" dirty="0"/>
              <a:t>William Stingone </a:t>
            </a:r>
          </a:p>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15</a:t>
            </a:fld>
            <a:endParaRPr lang="en-US"/>
          </a:p>
        </p:txBody>
      </p:sp>
    </p:spTree>
    <p:extLst>
      <p:ext uri="{BB962C8B-B14F-4D97-AF65-F5344CB8AC3E}">
        <p14:creationId xmlns:p14="http://schemas.microsoft.com/office/powerpoint/2010/main" val="906350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a:p>
            <a:endParaRPr lang="en-US"/>
          </a:p>
          <a:p>
            <a:endParaRPr lang="en-US"/>
          </a:p>
        </p:txBody>
      </p:sp>
      <p:sp>
        <p:nvSpPr>
          <p:cNvPr id="4" name="Slide Number Placeholder 3"/>
          <p:cNvSpPr>
            <a:spLocks noGrp="1"/>
          </p:cNvSpPr>
          <p:nvPr>
            <p:ph type="sldNum" sz="quarter" idx="10"/>
          </p:nvPr>
        </p:nvSpPr>
        <p:spPr/>
        <p:txBody>
          <a:bodyPr/>
          <a:lstStyle/>
          <a:p>
            <a:fld id="{C1E2F63F-4F53-43AD-BF4E-943A34CC6B7C}" type="slidenum">
              <a:rPr lang="en-US" smtClean="0"/>
              <a:t>16</a:t>
            </a:fld>
            <a:endParaRPr lang="en-US"/>
          </a:p>
        </p:txBody>
      </p:sp>
    </p:spTree>
    <p:extLst>
      <p:ext uri="{BB962C8B-B14F-4D97-AF65-F5344CB8AC3E}">
        <p14:creationId xmlns:p14="http://schemas.microsoft.com/office/powerpoint/2010/main" val="351288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17</a:t>
            </a:fld>
            <a:endParaRPr lang="en-US"/>
          </a:p>
        </p:txBody>
      </p:sp>
    </p:spTree>
    <p:extLst>
      <p:ext uri="{BB962C8B-B14F-4D97-AF65-F5344CB8AC3E}">
        <p14:creationId xmlns:p14="http://schemas.microsoft.com/office/powerpoint/2010/main" val="429394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1972, researchers from MIT published The Limits to Growth, sharing results of computer simulations predicting outcomes for the earth’s resources related to population and economic growth. If growth continued unchecked, they predicted “overshoot and collapse” of global systems by the late 21st century, but that a “sustainable world” was possible if growth patterns altered. Now a touchstone in the environmental movement, it sparked conversations about sustainability that continue today.</a:t>
            </a:r>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2</a:t>
            </a:fld>
            <a:endParaRPr lang="en-US"/>
          </a:p>
        </p:txBody>
      </p:sp>
    </p:spTree>
    <p:extLst>
      <p:ext uri="{BB962C8B-B14F-4D97-AF65-F5344CB8AC3E}">
        <p14:creationId xmlns:p14="http://schemas.microsoft.com/office/powerpoint/2010/main" val="2617630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Limits to Growth was a warning and call to action, that the world’s rate of consumption was outpacing our available resources.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It urged that there could be no more business as usual, we were quickly approaching a crisis moment. Growth patterns had to be altered to stay living within the means of our environmental resources, and to avoid “overshoot and collapse” of global systems and communities.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I’d like us to think about whether or not we are in our own crisis moment, relative to available resources and collection growth?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add a little fuel to those thoughts, I offer some facts and figures to reflect on:</a:t>
            </a: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Space</a:t>
            </a:r>
          </a:p>
          <a:p>
            <a:pPr marL="800100" marR="0" lvl="1"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2006 ARL Spec Kit survey indicated that 65% of responding ARL libraries are using offsite storage for special collections</a:t>
            </a:r>
          </a:p>
          <a:p>
            <a:pPr marL="800100" marR="0" lvl="1"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2015 survey by McCann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Priddle</a:t>
            </a:r>
            <a:r>
              <a:rPr lang="en-US" sz="1200" dirty="0">
                <a:effectLst/>
                <a:latin typeface="Calibri" panose="020F0502020204030204" pitchFamily="34" charset="0"/>
                <a:ea typeface="Calibri" panose="020F0502020204030204" pitchFamily="34" charset="0"/>
                <a:cs typeface="Times New Roman" panose="02020603050405020304" pitchFamily="18" charset="0"/>
              </a:rPr>
              <a:t> indicated that 81% of respondents are using offsite for special collections </a:t>
            </a: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Backlogs</a:t>
            </a:r>
          </a:p>
          <a:p>
            <a:pPr marL="800100" marR="0" lvl="1"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2009 OCLC report indicated that 50% of archival holdings, 68% of map, 75% of visual materials, and 15% of printed materials in our special collections did not have online catalog records. Certainly this has changed in the ensuing decade, but I’d be very surprised if we’ve fully addressed these backlogs.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Resource consumption in the era of climate change</a:t>
            </a:r>
            <a:r>
              <a:rPr lang="en-US" dirty="0">
                <a:effectLst/>
              </a:rPr>
              <a:t> </a:t>
            </a:r>
          </a:p>
          <a:p>
            <a:pPr marL="800100" marR="0" lvl="1"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dirty="0">
                <a:effectLst/>
              </a:rPr>
              <a:t>Tansey has written that HVAC costs will only continue to grow as the environment warms and environmental disasters threaten our collections; insurance costs will grow as risk increases in some areas and collections continue to grow</a:t>
            </a:r>
          </a:p>
          <a:p>
            <a:pPr marL="800100" marR="0" lvl="1"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dirty="0">
                <a:effectLst/>
              </a:rPr>
              <a:t>We know that many repositories are reaching or beyond capacity of their storage spaces, and allocating resources to new facilities and to transportation between offsite storage and reading rooms</a:t>
            </a:r>
          </a:p>
          <a:p>
            <a:pPr marL="800100" marR="0" lvl="1"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dirty="0">
                <a:effectLst/>
              </a:rPr>
              <a:t>Server space and attendant energy consumption will continue to grow as born digital collections and digitization programs grow</a:t>
            </a:r>
            <a:endParaRPr lang="en-US" dirty="0"/>
          </a:p>
          <a:p>
            <a:pPr marL="342900" marR="0" lvl="0" indent="-342900">
              <a:spcBef>
                <a:spcPts val="0"/>
              </a:spcBef>
              <a:spcAft>
                <a:spcPts val="0"/>
              </a:spcAft>
              <a:buFont typeface="Symbol" pitchFamily="2"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Even with significant growth in collections, we recognize that our collections are not at all diverse, equitable, or representative</a:t>
            </a:r>
          </a:p>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3</a:t>
            </a:fld>
            <a:endParaRPr lang="en-US"/>
          </a:p>
        </p:txBody>
      </p:sp>
    </p:spTree>
    <p:extLst>
      <p:ext uri="{BB962C8B-B14F-4D97-AF65-F5344CB8AC3E}">
        <p14:creationId xmlns:p14="http://schemas.microsoft.com/office/powerpoint/2010/main" val="257820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imperative and how we talk about value, growth, improvement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use growth as a metric of value, and our imperative to grow our collections hasn’t been closely examined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2009 survey I previously cited indicated a 50% growth of special collections between 1998-2009.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all quotes taken from the websites of special collections libraries – some where I have worked, some which employ many colleagues who I respect and admire – nearly all of speak about our collections in this way, using size and growth as short hand for value and prestige</a:t>
            </a:r>
          </a:p>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4</a:t>
            </a:fld>
            <a:endParaRPr lang="en-US"/>
          </a:p>
        </p:txBody>
      </p:sp>
    </p:spTree>
    <p:extLst>
      <p:ext uri="{BB962C8B-B14F-4D97-AF65-F5344CB8AC3E}">
        <p14:creationId xmlns:p14="http://schemas.microsoft.com/office/powerpoint/2010/main" val="427123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a crisis of competing resources of their own, o</a:t>
            </a:r>
            <a:r>
              <a:rPr lang="en-US" sz="1200" kern="1200" dirty="0">
                <a:solidFill>
                  <a:schemeClr val="tx1"/>
                </a:solidFill>
                <a:effectLst/>
                <a:latin typeface="+mn-lt"/>
                <a:ea typeface="+mn-ea"/>
                <a:cs typeface="+mn-cs"/>
              </a:rPr>
              <a:t>ur colleagues in the circulating library have developed sophisticated collective collection strategies and technologies as an alternative to building comprehensive collections, and may offer an example of how to rethink goals and value, do intense analysis, and build new models of shared responsibility and regional cooperation</a:t>
            </a:r>
          </a:p>
        </p:txBody>
      </p:sp>
      <p:sp>
        <p:nvSpPr>
          <p:cNvPr id="4" name="Slide Number Placeholder 3"/>
          <p:cNvSpPr>
            <a:spLocks noGrp="1"/>
          </p:cNvSpPr>
          <p:nvPr>
            <p:ph type="sldNum" sz="quarter" idx="5"/>
          </p:nvPr>
        </p:nvSpPr>
        <p:spPr/>
        <p:txBody>
          <a:bodyPr/>
          <a:lstStyle/>
          <a:p>
            <a:fld id="{54342323-5C0F-6149-881E-3E671F00958B}" type="slidenum">
              <a:rPr lang="en-US" smtClean="0"/>
              <a:t>5</a:t>
            </a:fld>
            <a:endParaRPr lang="en-US"/>
          </a:p>
        </p:txBody>
      </p:sp>
    </p:spTree>
    <p:extLst>
      <p:ext uri="{BB962C8B-B14F-4D97-AF65-F5344CB8AC3E}">
        <p14:creationId xmlns:p14="http://schemas.microsoft.com/office/powerpoint/2010/main" val="4226515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2012, some of my colleagues at OCLC did work to help us think about our collections collectively, and about what new models for collaboration might look like. They used Richard Florida’s megaregions – large networks of metropolitan regions tied together by infrastructure and circulation of labor and capital, seen in the map above – as a framework for visualizing our collective collections</a:t>
            </a:r>
          </a:p>
        </p:txBody>
      </p:sp>
      <p:sp>
        <p:nvSpPr>
          <p:cNvPr id="4" name="Slide Number Placeholder 3"/>
          <p:cNvSpPr>
            <a:spLocks noGrp="1"/>
          </p:cNvSpPr>
          <p:nvPr>
            <p:ph type="sldNum" sz="quarter" idx="5"/>
          </p:nvPr>
        </p:nvSpPr>
        <p:spPr/>
        <p:txBody>
          <a:bodyPr/>
          <a:lstStyle/>
          <a:p>
            <a:fld id="{54342323-5C0F-6149-881E-3E671F00958B}" type="slidenum">
              <a:rPr lang="en-US" smtClean="0"/>
              <a:t>6</a:t>
            </a:fld>
            <a:endParaRPr lang="en-US"/>
          </a:p>
        </p:txBody>
      </p:sp>
    </p:spTree>
    <p:extLst>
      <p:ext uri="{BB962C8B-B14F-4D97-AF65-F5344CB8AC3E}">
        <p14:creationId xmlns:p14="http://schemas.microsoft.com/office/powerpoint/2010/main" val="4032045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you can see holdings data from </a:t>
            </a:r>
            <a:r>
              <a:rPr lang="en-US" dirty="0" err="1"/>
              <a:t>WorldCat</a:t>
            </a:r>
            <a:r>
              <a:rPr lang="en-US" dirty="0"/>
              <a:t> mapped to North American megaregions </a:t>
            </a:r>
          </a:p>
          <a:p>
            <a:r>
              <a:rPr lang="en-US" dirty="0"/>
              <a:t>45.7 million distinct publications</a:t>
            </a:r>
          </a:p>
          <a:p>
            <a:r>
              <a:rPr lang="en-US" dirty="0"/>
              <a:t>889.5 million total library holdings</a:t>
            </a:r>
          </a:p>
          <a:p>
            <a:r>
              <a:rPr lang="en-US" dirty="0"/>
              <a:t>Perhaps not surprisingly, the largest area of holdings in the Bosh-Wash region along the NE corridor</a:t>
            </a:r>
          </a:p>
        </p:txBody>
      </p:sp>
      <p:sp>
        <p:nvSpPr>
          <p:cNvPr id="4" name="Slide Number Placeholder 3"/>
          <p:cNvSpPr>
            <a:spLocks noGrp="1"/>
          </p:cNvSpPr>
          <p:nvPr>
            <p:ph type="sldNum" sz="quarter" idx="10"/>
          </p:nvPr>
        </p:nvSpPr>
        <p:spPr/>
        <p:txBody>
          <a:bodyPr/>
          <a:lstStyle/>
          <a:p>
            <a:fld id="{AE921901-2D7D-404F-83CF-0310337D82A5}" type="slidenum">
              <a:rPr lang="en-US" smtClean="0"/>
              <a:pPr/>
              <a:t>7</a:t>
            </a:fld>
            <a:endParaRPr lang="en-US" dirty="0"/>
          </a:p>
        </p:txBody>
      </p:sp>
    </p:spTree>
    <p:extLst>
      <p:ext uri="{BB962C8B-B14F-4D97-AF65-F5344CB8AC3E}">
        <p14:creationId xmlns:p14="http://schemas.microsoft.com/office/powerpoint/2010/main" val="220611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overlap of the holdings in Bos-Wash with other megaregion collections</a:t>
            </a:r>
          </a:p>
          <a:p>
            <a:r>
              <a:rPr lang="en-US" dirty="0"/>
              <a:t>You can also see, on both of these maps, how some of these megaregions are or might make sense for regional consortia for ILL and shared collection development.</a:t>
            </a:r>
          </a:p>
        </p:txBody>
      </p:sp>
      <p:sp>
        <p:nvSpPr>
          <p:cNvPr id="4" name="Slide Number Placeholder 3"/>
          <p:cNvSpPr>
            <a:spLocks noGrp="1"/>
          </p:cNvSpPr>
          <p:nvPr>
            <p:ph type="sldNum" sz="quarter" idx="5"/>
          </p:nvPr>
        </p:nvSpPr>
        <p:spPr/>
        <p:txBody>
          <a:bodyPr/>
          <a:lstStyle/>
          <a:p>
            <a:fld id="{54342323-5C0F-6149-881E-3E671F00958B}" type="slidenum">
              <a:rPr lang="en-US" smtClean="0"/>
              <a:t>8</a:t>
            </a:fld>
            <a:endParaRPr lang="en-US"/>
          </a:p>
        </p:txBody>
      </p:sp>
    </p:spTree>
    <p:extLst>
      <p:ext uri="{BB962C8B-B14F-4D97-AF65-F5344CB8AC3E}">
        <p14:creationId xmlns:p14="http://schemas.microsoft.com/office/powerpoint/2010/main" val="320518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Inspired by this work and by collective collections work more generally, with my colleagues Bruce Washburn and Brian Lavoie, I am in early stages of a research project to use World Cat holdings to identify and map special collections holdings.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interested in </a:t>
            </a:r>
            <a:r>
              <a:rPr lang="en-US" sz="1200" kern="1200" dirty="0">
                <a:solidFill>
                  <a:schemeClr val="tx1"/>
                </a:solidFill>
                <a:effectLst/>
                <a:latin typeface="+mn-lt"/>
                <a:ea typeface="+mn-ea"/>
                <a:cs typeface="+mn-cs"/>
              </a:rPr>
              <a:t>what we can understand about special collections from looking at and thinking about them collectively, and what evolution of practice might that understanding support.</a:t>
            </a:r>
          </a:p>
          <a:p>
            <a:endParaRPr lang="en-US" dirty="0"/>
          </a:p>
        </p:txBody>
      </p:sp>
      <p:sp>
        <p:nvSpPr>
          <p:cNvPr id="4" name="Slide Number Placeholder 3"/>
          <p:cNvSpPr>
            <a:spLocks noGrp="1"/>
          </p:cNvSpPr>
          <p:nvPr>
            <p:ph type="sldNum" sz="quarter" idx="5"/>
          </p:nvPr>
        </p:nvSpPr>
        <p:spPr/>
        <p:txBody>
          <a:bodyPr/>
          <a:lstStyle/>
          <a:p>
            <a:fld id="{54342323-5C0F-6149-881E-3E671F00958B}" type="slidenum">
              <a:rPr lang="en-US" smtClean="0"/>
              <a:t>9</a:t>
            </a:fld>
            <a:endParaRPr lang="en-US"/>
          </a:p>
        </p:txBody>
      </p:sp>
    </p:spTree>
    <p:extLst>
      <p:ext uri="{BB962C8B-B14F-4D97-AF65-F5344CB8AC3E}">
        <p14:creationId xmlns:p14="http://schemas.microsoft.com/office/powerpoint/2010/main" val="313311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7/8/2019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200733183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641358"/>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342900" rtl="0" eaLnBrk="1" latinLnBrk="0" hangingPunct="1"/>
              <a:endParaRPr lang="en-US" sz="135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342900" rtl="0" eaLnBrk="1" latinLnBrk="0" hangingPunct="1"/>
              <a:endParaRPr lang="en-US" sz="135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7/8/2019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457200"/>
          </a:xfrm>
        </p:spPr>
        <p:txBody>
          <a:bodyPr wrap="none" lIns="0" rIns="0">
            <a:noAutofit/>
          </a:bodyPr>
          <a:lstStyle>
            <a:lvl1pPr algn="l">
              <a:defRPr sz="1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1349893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6220163" y="2531694"/>
            <a:ext cx="2923837" cy="1929341"/>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7" name="Picture Placeholder 3"/>
          <p:cNvSpPr>
            <a:spLocks noGrp="1"/>
          </p:cNvSpPr>
          <p:nvPr>
            <p:ph type="pic" sz="quarter" idx="16"/>
          </p:nvPr>
        </p:nvSpPr>
        <p:spPr>
          <a:xfrm>
            <a:off x="3748315" y="3518915"/>
            <a:ext cx="2472574" cy="162458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6" name="Picture Placeholder 3"/>
          <p:cNvSpPr>
            <a:spLocks noGrp="1"/>
          </p:cNvSpPr>
          <p:nvPr>
            <p:ph type="pic" sz="quarter" idx="15"/>
          </p:nvPr>
        </p:nvSpPr>
        <p:spPr>
          <a:xfrm>
            <a:off x="3152231" y="1767823"/>
            <a:ext cx="3068658" cy="1725408"/>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5" name="Picture Placeholder 3"/>
          <p:cNvSpPr>
            <a:spLocks noGrp="1"/>
          </p:cNvSpPr>
          <p:nvPr>
            <p:ph type="pic" sz="quarter" idx="14"/>
          </p:nvPr>
        </p:nvSpPr>
        <p:spPr>
          <a:xfrm>
            <a:off x="1" y="3493231"/>
            <a:ext cx="2463056" cy="165669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4" name="Picture Placeholder 3"/>
          <p:cNvSpPr>
            <a:spLocks noGrp="1"/>
          </p:cNvSpPr>
          <p:nvPr>
            <p:ph type="pic" sz="quarter" idx="13"/>
          </p:nvPr>
        </p:nvSpPr>
        <p:spPr>
          <a:xfrm>
            <a:off x="0" y="1389688"/>
            <a:ext cx="3152231" cy="2103543"/>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3" name="Rectangle 42"/>
          <p:cNvSpPr/>
          <p:nvPr userDrawn="1"/>
        </p:nvSpPr>
        <p:spPr>
          <a:xfrm>
            <a:off x="6220889" y="1921832"/>
            <a:ext cx="2923110" cy="6100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icture Placeholder 3"/>
          <p:cNvSpPr>
            <a:spLocks noGrp="1"/>
          </p:cNvSpPr>
          <p:nvPr>
            <p:ph type="pic" sz="quarter" idx="11"/>
          </p:nvPr>
        </p:nvSpPr>
        <p:spPr>
          <a:xfrm>
            <a:off x="3150249" y="-20510"/>
            <a:ext cx="3071364" cy="1788332"/>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7" name="Picture Placeholder 3"/>
          <p:cNvSpPr>
            <a:spLocks noGrp="1"/>
          </p:cNvSpPr>
          <p:nvPr>
            <p:ph type="pic" sz="quarter" idx="12"/>
          </p:nvPr>
        </p:nvSpPr>
        <p:spPr>
          <a:xfrm>
            <a:off x="6221613" y="-20510"/>
            <a:ext cx="2922386" cy="1956115"/>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5" name="Picture Placeholder 3"/>
          <p:cNvSpPr>
            <a:spLocks noGrp="1"/>
          </p:cNvSpPr>
          <p:nvPr>
            <p:ph type="pic" sz="quarter" idx="10"/>
          </p:nvPr>
        </p:nvSpPr>
        <p:spPr>
          <a:xfrm>
            <a:off x="658592" y="-20510"/>
            <a:ext cx="2486967" cy="1410200"/>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17" name="Rectangle 16"/>
          <p:cNvSpPr/>
          <p:nvPr userDrawn="1"/>
        </p:nvSpPr>
        <p:spPr>
          <a:xfrm>
            <a:off x="-1" y="1316"/>
            <a:ext cx="663283" cy="1401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userDrawn="1"/>
        </p:nvSpPr>
        <p:spPr>
          <a:xfrm>
            <a:off x="2465040" y="3506084"/>
            <a:ext cx="1283275" cy="163741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userDrawn="1"/>
        </p:nvSpPr>
        <p:spPr>
          <a:xfrm>
            <a:off x="6220889" y="4453686"/>
            <a:ext cx="2923112" cy="689813"/>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563" y="4816475"/>
            <a:ext cx="687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0" y="3499658"/>
            <a:ext cx="622161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6221615" y="1935605"/>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21615" y="2531854"/>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221615" y="4467461"/>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221615" y="0"/>
            <a:ext cx="0" cy="51434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749040"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2465765"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0" y="1392787"/>
            <a:ext cx="315223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3152233" y="0"/>
            <a:ext cx="0" cy="349965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3152233" y="1767822"/>
            <a:ext cx="3069380" cy="7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667130" y="0"/>
            <a:ext cx="0" cy="139278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33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D8D-EB22-6544-BD05-05B2C3268BF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9072643-B188-4143-8729-378B3F0682C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A197CD-DA73-DC4B-B346-9678C72A81C8}"/>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5" name="Footer Placeholder 4">
            <a:extLst>
              <a:ext uri="{FF2B5EF4-FFF2-40B4-BE49-F238E27FC236}">
                <a16:creationId xmlns:a16="http://schemas.microsoft.com/office/drawing/2014/main" id="{706E5BD6-E0CB-B747-8831-B11473F4C1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5CE6F8-84FA-264C-BB00-8A4EC343FF80}"/>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855096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3A05-55C3-874D-9CF3-228F45016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9B3D5-8A0B-F141-8A42-8EFB509D96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2611E-FDD6-2D4C-BC66-5FE56DE34ADD}"/>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5" name="Footer Placeholder 4">
            <a:extLst>
              <a:ext uri="{FF2B5EF4-FFF2-40B4-BE49-F238E27FC236}">
                <a16:creationId xmlns:a16="http://schemas.microsoft.com/office/drawing/2014/main" id="{0BD73643-5C9C-534C-8E7F-8ACADB573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43B33-C939-4E49-9DA8-52846237FAE9}"/>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96958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661A-2D77-C649-85BC-A456D2BA289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A7D096-2472-7048-9E80-8BE0FE958EC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0639C5-F5B5-774F-807F-18C1B0CBF602}"/>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5" name="Footer Placeholder 4">
            <a:extLst>
              <a:ext uri="{FF2B5EF4-FFF2-40B4-BE49-F238E27FC236}">
                <a16:creationId xmlns:a16="http://schemas.microsoft.com/office/drawing/2014/main" id="{DA2ECC1D-518B-3140-BBDD-87A091AA12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245539-AF49-B641-AE96-FB5AEA6D4F62}"/>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498217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C211-B572-9549-A1B6-F3D5A6893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F4A5F-81BD-304F-8423-989642BA20C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23700-475E-5645-8DDF-14027C2E624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471530-29E3-BE43-8666-8F0680775F6C}"/>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6" name="Footer Placeholder 5">
            <a:extLst>
              <a:ext uri="{FF2B5EF4-FFF2-40B4-BE49-F238E27FC236}">
                <a16:creationId xmlns:a16="http://schemas.microsoft.com/office/drawing/2014/main" id="{25F7E171-B967-A24D-AEE3-34CCF21D72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136077-A362-7A45-8E0C-5074321D8D5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709825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7947-4495-F642-9E32-DBC571F67EB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27C91E-9F03-6A44-8FD1-F182592B181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EF248F4-0E3C-8A44-A085-B5C575CB62A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E74CA9-9A16-C441-9E34-285B3D74B53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EC7862-A413-1B40-9169-BE920F9E8C47}"/>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E857-DC07-C54A-A624-378410792439}"/>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8" name="Footer Placeholder 7">
            <a:extLst>
              <a:ext uri="{FF2B5EF4-FFF2-40B4-BE49-F238E27FC236}">
                <a16:creationId xmlns:a16="http://schemas.microsoft.com/office/drawing/2014/main" id="{39CB7E9A-BF9B-784E-AB10-13A7A7BCD0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6A17B9-60B7-E348-B13F-58DD9B6072C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97275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617C-E346-BF47-9812-7FFE8CA46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07D7E2-A597-804F-BDE4-1F5CD9122CEC}"/>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4" name="Footer Placeholder 3">
            <a:extLst>
              <a:ext uri="{FF2B5EF4-FFF2-40B4-BE49-F238E27FC236}">
                <a16:creationId xmlns:a16="http://schemas.microsoft.com/office/drawing/2014/main" id="{02EC7BD2-F336-B245-85D9-A38F9286BF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1A28C5-3924-D44D-9B5D-2FCE2DF8524A}"/>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897281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078A4-8C28-7D4D-86F8-E24525C93F37}"/>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3" name="Footer Placeholder 2">
            <a:extLst>
              <a:ext uri="{FF2B5EF4-FFF2-40B4-BE49-F238E27FC236}">
                <a16:creationId xmlns:a16="http://schemas.microsoft.com/office/drawing/2014/main" id="{0DC7FDEF-CAF7-F941-B8F4-D1DA529418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930BAB-8E99-B243-9550-645DCA19A18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4176238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B344-AD5A-B545-BBC5-959D701AEF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7420F2-2EAA-0544-824A-A79981CE650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6C3A9-965F-644B-A9F6-CD21F916DA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300C2D-A8B4-9E4C-BBD8-6557657AEE88}"/>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6" name="Footer Placeholder 5">
            <a:extLst>
              <a:ext uri="{FF2B5EF4-FFF2-40B4-BE49-F238E27FC236}">
                <a16:creationId xmlns:a16="http://schemas.microsoft.com/office/drawing/2014/main" id="{55792B61-D4C2-384E-B4DC-7ED41707FD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5CF4E-8F53-084A-BF79-4566715958E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298683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EDBE-6384-9E44-AA0E-552175A6A9B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49D06A2-B0C2-C048-8DC1-B77A0AF101A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3617B0C-2559-5C44-A19B-ADAB2D1774A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A3ED095-D4AE-BC49-8520-10ADE6BC4690}"/>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6" name="Footer Placeholder 5">
            <a:extLst>
              <a:ext uri="{FF2B5EF4-FFF2-40B4-BE49-F238E27FC236}">
                <a16:creationId xmlns:a16="http://schemas.microsoft.com/office/drawing/2014/main" id="{FE20BF0E-9C9B-2E45-86BE-82263670E3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1334D7-1947-624B-8AF2-362F9E63B63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519718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DFF5-A58A-6847-B184-E88A3CA06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C8B83B-FD55-1644-910F-BB2AC0E1B9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5E609-080B-7C4E-8725-68EF3F6CC3E8}"/>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5" name="Footer Placeholder 4">
            <a:extLst>
              <a:ext uri="{FF2B5EF4-FFF2-40B4-BE49-F238E27FC236}">
                <a16:creationId xmlns:a16="http://schemas.microsoft.com/office/drawing/2014/main" id="{F873969A-192D-6449-A286-322112B74A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C1E067-1EE4-A74C-B39D-2B0743738F07}"/>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973362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9D410-E5C1-F644-A687-D7ECCBECE5C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E4F0B-C9CB-764C-845D-0D2750C5137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9370F-DD6D-A74E-B9C5-5382D2B0C4EA}"/>
              </a:ext>
            </a:extLst>
          </p:cNvPr>
          <p:cNvSpPr>
            <a:spLocks noGrp="1"/>
          </p:cNvSpPr>
          <p:nvPr>
            <p:ph type="dt" sz="half" idx="10"/>
          </p:nvPr>
        </p:nvSpPr>
        <p:spPr/>
        <p:txBody>
          <a:bodyPr/>
          <a:lstStyle/>
          <a:p>
            <a:fld id="{C4556E1A-61B5-8040-A1A5-164DBCFA834B}" type="datetimeFigureOut">
              <a:rPr lang="en-US" smtClean="0"/>
              <a:t>7/8/2019</a:t>
            </a:fld>
            <a:endParaRPr lang="en-US" dirty="0"/>
          </a:p>
        </p:txBody>
      </p:sp>
      <p:sp>
        <p:nvSpPr>
          <p:cNvPr id="5" name="Footer Placeholder 4">
            <a:extLst>
              <a:ext uri="{FF2B5EF4-FFF2-40B4-BE49-F238E27FC236}">
                <a16:creationId xmlns:a16="http://schemas.microsoft.com/office/drawing/2014/main" id="{C927EE93-496D-5242-9CD4-7E5B6C4EA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E78D7-67C0-FC49-892C-A79AB851A16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110819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6927"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16727"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47"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60724" y="4805541"/>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989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2291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2291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63320" y="42291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5" name="Picture 5">
            <a:extLst>
              <a:ext uri="{FF2B5EF4-FFF2-40B4-BE49-F238E27FC236}">
                <a16:creationId xmlns:a16="http://schemas.microsoft.com/office/drawing/2014/main" id="{AAFE1985-1056-4231-96F8-B7076DB7E26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5" y="4817246"/>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1A6733-70DD-4449-8C03-80A8F13C842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60724" y="4348341"/>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210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3295" b="48278"/>
          <a:stretch/>
        </p:blipFill>
        <p:spPr>
          <a:xfrm>
            <a:off x="3163889" y="4"/>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3" y="1329878"/>
            <a:ext cx="3352008" cy="569387"/>
          </a:xfrm>
          <a:prstGeom prst="rect">
            <a:avLst/>
          </a:prstGeom>
          <a:solidFill>
            <a:schemeClr val="accent2"/>
          </a:solidFill>
          <a:ln>
            <a:noFill/>
          </a:ln>
        </p:spPr>
        <p:txBody>
          <a:bodyPr vert="horz" wrap="none" lIns="457200" tIns="137160" rIns="274320" bIns="182880">
            <a:spAutoFit/>
          </a:bodyPr>
          <a:lstStyle>
            <a:lvl1pPr marL="0" marR="0" indent="0" algn="l" defTabSz="457178"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310055" y="4817246"/>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3"/>
            <a:ext cx="1637051" cy="369332"/>
          </a:xfrm>
          <a:prstGeom prst="rect">
            <a:avLst/>
          </a:prstGeom>
        </p:spPr>
        <p:txBody>
          <a:bodyPr vert="horz" wrap="none" lIns="0">
            <a:spAutoFit/>
          </a:bodyPr>
          <a:lstStyle>
            <a:lvl1pPr marL="0" indent="0">
              <a:buNone/>
              <a:defRPr sz="2000" b="1"/>
            </a:lvl1pPr>
            <a:lvl2pPr marL="457178" indent="0">
              <a:buNone/>
              <a:defRPr/>
            </a:lvl2pPr>
            <a:lvl5pPr marL="1828709" indent="0">
              <a:buNone/>
              <a:defRPr/>
            </a:lvl5pPr>
          </a:lstStyle>
          <a:p>
            <a:pPr lvl="0"/>
            <a:r>
              <a:rPr lang="en-US"/>
              <a:t>Speaker Name</a:t>
            </a:r>
          </a:p>
        </p:txBody>
      </p:sp>
      <p:sp>
        <p:nvSpPr>
          <p:cNvPr id="17" name="Text Placeholder 2"/>
          <p:cNvSpPr>
            <a:spLocks noGrp="1"/>
          </p:cNvSpPr>
          <p:nvPr>
            <p:ph type="body" sz="quarter" idx="18" hasCustomPrompt="1"/>
          </p:nvPr>
        </p:nvSpPr>
        <p:spPr>
          <a:xfrm>
            <a:off x="728696" y="3613840"/>
            <a:ext cx="1233030" cy="281616"/>
          </a:xfrm>
          <a:prstGeom prst="rect">
            <a:avLst/>
          </a:prstGeom>
        </p:spPr>
        <p:txBody>
          <a:bodyPr vert="horz" wrap="none" lIns="0" tIns="0">
            <a:spAutoFit/>
          </a:bodyPr>
          <a:lstStyle>
            <a:lvl1pPr marL="0" indent="0">
              <a:buNone/>
              <a:defRPr sz="1700" b="0"/>
            </a:lvl1pPr>
            <a:lvl2pPr marL="457178" indent="0">
              <a:buNone/>
              <a:defRPr/>
            </a:lvl2pPr>
            <a:lvl5pPr marL="1828709" indent="0">
              <a:buNone/>
              <a:defRPr/>
            </a:lvl5pPr>
          </a:lstStyle>
          <a:p>
            <a:pPr lvl="0"/>
            <a:r>
              <a:rPr lang="en-US"/>
              <a:t>Speaker Title</a:t>
            </a:r>
          </a:p>
        </p:txBody>
      </p:sp>
      <p:sp>
        <p:nvSpPr>
          <p:cNvPr id="15" name="Rectangle 14"/>
          <p:cNvSpPr/>
          <p:nvPr userDrawn="1"/>
        </p:nvSpPr>
        <p:spPr>
          <a:xfrm>
            <a:off x="3136902" y="2"/>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133054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2B966-3137-364B-85A8-FAB146EA37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AC8D1-6493-A244-9733-4250F5F6FA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2064-5C9C-304C-BC4D-985D1958129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4556E1A-61B5-8040-A1A5-164DBCFA834B}" type="datetimeFigureOut">
              <a:rPr lang="en-US" smtClean="0"/>
              <a:t>7/8/2019</a:t>
            </a:fld>
            <a:endParaRPr lang="en-US" dirty="0"/>
          </a:p>
        </p:txBody>
      </p:sp>
      <p:sp>
        <p:nvSpPr>
          <p:cNvPr id="5" name="Footer Placeholder 4">
            <a:extLst>
              <a:ext uri="{FF2B5EF4-FFF2-40B4-BE49-F238E27FC236}">
                <a16:creationId xmlns:a16="http://schemas.microsoft.com/office/drawing/2014/main" id="{86963934-AFB0-D14A-9DC7-E97B7A211F3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67343F-BA39-CE4E-8005-C12A8D35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90AC6A-8F67-D84A-8BC1-3EC98026FBCF}" type="slidenum">
              <a:rPr lang="en-US" smtClean="0"/>
              <a:t>‹#›</a:t>
            </a:fld>
            <a:endParaRPr lang="en-US" dirty="0"/>
          </a:p>
        </p:txBody>
      </p:sp>
    </p:spTree>
    <p:extLst>
      <p:ext uri="{BB962C8B-B14F-4D97-AF65-F5344CB8AC3E}">
        <p14:creationId xmlns:p14="http://schemas.microsoft.com/office/powerpoint/2010/main" val="33221878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7.tiff"/><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hyperlink" Target="http://dancohen.org/2012/12/13/visualizing-the-uniqueness-and-conformity-of-libraries/" TargetMode="External"/><Relationship Id="rId7" Type="http://schemas.openxmlformats.org/officeDocument/2006/relationships/hyperlink" Target="https://doi.org/doi:10.7945/C2RC7N"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doi.org/10.5860/crl.76.5.652" TargetMode="External"/><Relationship Id="rId5" Type="http://schemas.openxmlformats.org/officeDocument/2006/relationships/hyperlink" Target="http://www.oclc.org/content/dam/research/publications/library/2010/2010-11.pdf" TargetMode="External"/><Relationship Id="rId4" Type="http://schemas.openxmlformats.org/officeDocument/2006/relationships/hyperlink" Target="https://www.oclc.org/research/publications/library/2013/2013-09r.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tiff"/><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44AAE-7D7B-2441-AB74-5DABFCF2D6F5}"/>
              </a:ext>
            </a:extLst>
          </p:cNvPr>
          <p:cNvSpPr>
            <a:spLocks noGrp="1"/>
          </p:cNvSpPr>
          <p:nvPr>
            <p:ph type="body" sz="quarter" idx="12"/>
          </p:nvPr>
        </p:nvSpPr>
        <p:spPr>
          <a:xfrm>
            <a:off x="2" y="1329876"/>
            <a:ext cx="2740815" cy="569387"/>
          </a:xfrm>
        </p:spPr>
        <p:txBody>
          <a:bodyPr/>
          <a:lstStyle/>
          <a:p>
            <a:r>
              <a:rPr lang="en-US" dirty="0"/>
              <a:t>RBMS | 19 June 2019</a:t>
            </a:r>
          </a:p>
        </p:txBody>
      </p:sp>
      <p:sp>
        <p:nvSpPr>
          <p:cNvPr id="3" name="Text Placeholder 2">
            <a:extLst>
              <a:ext uri="{FF2B5EF4-FFF2-40B4-BE49-F238E27FC236}">
                <a16:creationId xmlns:a16="http://schemas.microsoft.com/office/drawing/2014/main" id="{F9EA3DFA-7504-974F-B7AE-A5D966CAB008}"/>
              </a:ext>
            </a:extLst>
          </p:cNvPr>
          <p:cNvSpPr>
            <a:spLocks noGrp="1"/>
          </p:cNvSpPr>
          <p:nvPr>
            <p:ph type="body" sz="quarter" idx="16"/>
          </p:nvPr>
        </p:nvSpPr>
        <p:spPr/>
        <p:txBody>
          <a:bodyPr anchor="ctr">
            <a:normAutofit fontScale="62500" lnSpcReduction="20000"/>
          </a:bodyPr>
          <a:lstStyle/>
          <a:p>
            <a:pPr algn="ctr"/>
            <a:r>
              <a:rPr lang="en-US" dirty="0"/>
              <a:t>The Limits to Growth: an Introduction</a:t>
            </a:r>
          </a:p>
        </p:txBody>
      </p:sp>
      <p:sp>
        <p:nvSpPr>
          <p:cNvPr id="4" name="Text Placeholder 3">
            <a:extLst>
              <a:ext uri="{FF2B5EF4-FFF2-40B4-BE49-F238E27FC236}">
                <a16:creationId xmlns:a16="http://schemas.microsoft.com/office/drawing/2014/main" id="{D41CFA2E-011C-D241-AAE5-BF8D8E2834F6}"/>
              </a:ext>
            </a:extLst>
          </p:cNvPr>
          <p:cNvSpPr>
            <a:spLocks noGrp="1"/>
          </p:cNvSpPr>
          <p:nvPr>
            <p:ph type="body" sz="quarter" idx="17"/>
          </p:nvPr>
        </p:nvSpPr>
        <p:spPr>
          <a:xfrm>
            <a:off x="728694" y="3206972"/>
            <a:ext cx="2352760" cy="400110"/>
          </a:xfrm>
        </p:spPr>
        <p:txBody>
          <a:bodyPr/>
          <a:lstStyle/>
          <a:p>
            <a:r>
              <a:rPr lang="en-US" dirty="0"/>
              <a:t>Chela Scott Weber</a:t>
            </a:r>
          </a:p>
        </p:txBody>
      </p:sp>
      <p:sp>
        <p:nvSpPr>
          <p:cNvPr id="5" name="Text Placeholder 4">
            <a:extLst>
              <a:ext uri="{FF2B5EF4-FFF2-40B4-BE49-F238E27FC236}">
                <a16:creationId xmlns:a16="http://schemas.microsoft.com/office/drawing/2014/main" id="{9107BEFA-81D4-3E43-8D7C-877A9F20A95B}"/>
              </a:ext>
            </a:extLst>
          </p:cNvPr>
          <p:cNvSpPr>
            <a:spLocks noGrp="1"/>
          </p:cNvSpPr>
          <p:nvPr>
            <p:ph type="body" sz="quarter" idx="18"/>
          </p:nvPr>
        </p:nvSpPr>
        <p:spPr>
          <a:xfrm>
            <a:off x="728694" y="3607082"/>
            <a:ext cx="3386504" cy="587853"/>
          </a:xfrm>
        </p:spPr>
        <p:txBody>
          <a:bodyPr/>
          <a:lstStyle/>
          <a:p>
            <a:r>
              <a:rPr lang="en-US" sz="1600" dirty="0"/>
              <a:t>Sr. Program Officer</a:t>
            </a:r>
          </a:p>
          <a:p>
            <a:r>
              <a:rPr lang="en-US" sz="1600" dirty="0"/>
              <a:t>OCLC Research Library Partnership</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628650" y="722908"/>
            <a:ext cx="2620772" cy="3697685"/>
          </a:xfrm>
          <a:prstGeom prst="rect">
            <a:avLst/>
          </a:prstGeom>
        </p:spPr>
        <p:txBody>
          <a:bodyPr vert="horz" lIns="68580" tIns="34290" rIns="68580" bIns="34290" rtlCol="0" anchor="ctr">
            <a:normAutofit/>
          </a:bodyPr>
          <a:lstStyle/>
          <a:p>
            <a:pPr algn="r" defTabSz="685800">
              <a:lnSpc>
                <a:spcPct val="90000"/>
              </a:lnSpc>
              <a:spcBef>
                <a:spcPct val="0"/>
              </a:spcBef>
              <a:spcAft>
                <a:spcPts val="450"/>
              </a:spcAft>
              <a:defRPr/>
            </a:pPr>
            <a:r>
              <a:rPr lang="en-US" sz="3300" b="1" dirty="0">
                <a:solidFill>
                  <a:srgbClr val="4472C4"/>
                </a:solidFill>
                <a:latin typeface="Arial" panose="020B0604020202020204" pitchFamily="34" charset="0"/>
                <a:cs typeface="Arial" panose="020B0604020202020204" pitchFamily="34" charset="0"/>
              </a:rPr>
              <a:t>Research Questions</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3961641" y="960120"/>
            <a:ext cx="4941181" cy="3567153"/>
          </a:xfrm>
          <a:prstGeom prst="rect">
            <a:avLst/>
          </a:prstGeom>
        </p:spPr>
        <p:txBody>
          <a:bodyPr vert="horz" lIns="68580" tIns="34290" rIns="68580" bIns="34290" rtlCol="0" anchor="ctr">
            <a:normAutofit/>
          </a:bodyPr>
          <a:lstStyle/>
          <a:p>
            <a:r>
              <a:rPr lang="en-US" sz="2400" dirty="0"/>
              <a:t>Can we confidently identify special collections holdings among World Cat records?</a:t>
            </a:r>
          </a:p>
          <a:p>
            <a:endParaRPr lang="en-US" sz="2400" dirty="0"/>
          </a:p>
          <a:p>
            <a:endParaRPr lang="en-US" sz="2400" dirty="0"/>
          </a:p>
          <a:p>
            <a:r>
              <a:rPr lang="en-US" sz="2400" dirty="0"/>
              <a:t>What is “recipe” of metadata elements to best identify special collections holdings in among World Cat records?</a:t>
            </a:r>
          </a:p>
          <a:p>
            <a:endParaRPr lang="en-US" sz="2400" dirty="0"/>
          </a:p>
          <a:p>
            <a:pPr marL="285750" indent="-285750" defTabSz="68580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57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628650" y="722908"/>
            <a:ext cx="2620772" cy="3697685"/>
          </a:xfrm>
          <a:prstGeom prst="rect">
            <a:avLst/>
          </a:prstGeom>
        </p:spPr>
        <p:txBody>
          <a:bodyPr vert="horz" lIns="68580" tIns="34290" rIns="68580" bIns="34290" rtlCol="0" anchor="ctr">
            <a:normAutofit/>
          </a:bodyPr>
          <a:lstStyle/>
          <a:p>
            <a:pPr algn="r" defTabSz="685800">
              <a:lnSpc>
                <a:spcPct val="90000"/>
              </a:lnSpc>
              <a:spcBef>
                <a:spcPct val="0"/>
              </a:spcBef>
              <a:spcAft>
                <a:spcPts val="450"/>
              </a:spcAft>
              <a:defRPr/>
            </a:pPr>
            <a:r>
              <a:rPr lang="en-US" sz="3300" b="1" dirty="0">
                <a:solidFill>
                  <a:srgbClr val="4472C4"/>
                </a:solidFill>
                <a:latin typeface="Arial" panose="020B0604020202020204" pitchFamily="34" charset="0"/>
                <a:cs typeface="Arial" panose="020B0604020202020204" pitchFamily="34" charset="0"/>
              </a:rPr>
              <a:t>Research Questions</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3732023" y="411480"/>
            <a:ext cx="5019420" cy="4009113"/>
          </a:xfrm>
          <a:prstGeom prst="rect">
            <a:avLst/>
          </a:prstGeom>
        </p:spPr>
        <p:txBody>
          <a:bodyPr vert="horz" lIns="68580" tIns="34290" rIns="68580" bIns="34290" rtlCol="0" anchor="ctr">
            <a:normAutofit/>
          </a:bodyPr>
          <a:lstStyle/>
          <a:p>
            <a:endParaRPr lang="en-US" sz="2400" dirty="0"/>
          </a:p>
          <a:p>
            <a:r>
              <a:rPr lang="en-US" sz="2400" dirty="0"/>
              <a:t>What is the geographic distribution of special collections holdings in North America?</a:t>
            </a:r>
          </a:p>
          <a:p>
            <a:endParaRPr lang="en-US" sz="2400" dirty="0"/>
          </a:p>
          <a:p>
            <a:r>
              <a:rPr lang="en-US" sz="2400" dirty="0"/>
              <a:t>How scarce are are holdings in special collections in North American, and what is the distribution of duplication in holdings across institutions?</a:t>
            </a:r>
          </a:p>
          <a:p>
            <a:pPr defTabSz="68580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3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628650" y="722908"/>
            <a:ext cx="2620772" cy="3697685"/>
          </a:xfrm>
          <a:prstGeom prst="rect">
            <a:avLst/>
          </a:prstGeom>
        </p:spPr>
        <p:txBody>
          <a:bodyPr vert="horz" lIns="68580" tIns="34290" rIns="68580" bIns="34290" rtlCol="0" anchor="ctr">
            <a:normAutofit/>
          </a:bodyPr>
          <a:lstStyle/>
          <a:p>
            <a:pPr algn="r" defTabSz="685800">
              <a:lnSpc>
                <a:spcPct val="90000"/>
              </a:lnSpc>
              <a:spcBef>
                <a:spcPct val="0"/>
              </a:spcBef>
              <a:spcAft>
                <a:spcPts val="450"/>
              </a:spcAft>
              <a:defRPr/>
            </a:pPr>
            <a:r>
              <a:rPr lang="en-US" sz="3300" b="1" dirty="0">
                <a:solidFill>
                  <a:srgbClr val="4472C4"/>
                </a:solidFill>
                <a:latin typeface="Arial" panose="020B0604020202020204" pitchFamily="34" charset="0"/>
                <a:cs typeface="Arial" panose="020B0604020202020204" pitchFamily="34" charset="0"/>
              </a:rPr>
              <a:t>Challenges (so far)</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3636899" y="929640"/>
            <a:ext cx="5265926" cy="3490953"/>
          </a:xfrm>
          <a:prstGeom prst="rect">
            <a:avLst/>
          </a:prstGeom>
        </p:spPr>
        <p:txBody>
          <a:bodyPr vert="horz" lIns="68580" tIns="34290" rIns="68580" bIns="34290" rtlCol="0" anchor="ctr">
            <a:normAutofit/>
          </a:bodyPr>
          <a:lstStyle/>
          <a:p>
            <a:pPr marL="342900" indent="-342900">
              <a:buFont typeface="Arial" panose="020B0604020202020204" pitchFamily="34" charset="0"/>
              <a:buChar char="•"/>
            </a:pPr>
            <a:r>
              <a:rPr lang="en-US" sz="2400" dirty="0"/>
              <a:t>Definitional challenge: what do we consider special collections?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Data challenge: does our data support identifying special collections?</a:t>
            </a:r>
          </a:p>
          <a:p>
            <a:pPr defTabSz="68580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16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9145E-A01A-EB4A-8364-74B4BBEF30C0}"/>
              </a:ext>
            </a:extLst>
          </p:cNvPr>
          <p:cNvPicPr>
            <a:picLocks noChangeAspect="1"/>
          </p:cNvPicPr>
          <p:nvPr/>
        </p:nvPicPr>
        <p:blipFill>
          <a:blip r:embed="rId3"/>
          <a:stretch>
            <a:fillRect/>
          </a:stretch>
        </p:blipFill>
        <p:spPr>
          <a:xfrm>
            <a:off x="995473" y="133076"/>
            <a:ext cx="7153054" cy="4453127"/>
          </a:xfrm>
          <a:prstGeom prst="rect">
            <a:avLst/>
          </a:prstGeom>
        </p:spPr>
      </p:pic>
    </p:spTree>
    <p:extLst>
      <p:ext uri="{BB962C8B-B14F-4D97-AF65-F5344CB8AC3E}">
        <p14:creationId xmlns:p14="http://schemas.microsoft.com/office/powerpoint/2010/main" val="24441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715AD8-666C-354C-8BDE-EA6DB9B951A5}"/>
              </a:ext>
            </a:extLst>
          </p:cNvPr>
          <p:cNvSpPr>
            <a:spLocks noGrp="1"/>
          </p:cNvSpPr>
          <p:nvPr>
            <p:ph type="body" sz="quarter" idx="13"/>
          </p:nvPr>
        </p:nvSpPr>
        <p:spPr>
          <a:xfrm>
            <a:off x="0" y="343303"/>
            <a:ext cx="9144000" cy="1200329"/>
          </a:xfrm>
        </p:spPr>
        <p:txBody>
          <a:bodyPr/>
          <a:lstStyle/>
          <a:p>
            <a:pPr algn="ctr"/>
            <a:r>
              <a:rPr lang="en-US" dirty="0"/>
              <a:t>Embedding Sustainability &amp; Resiliency</a:t>
            </a:r>
          </a:p>
          <a:p>
            <a:pPr algn="ctr"/>
            <a:r>
              <a:rPr lang="en-US" dirty="0"/>
              <a:t>In Our Practice </a:t>
            </a:r>
          </a:p>
        </p:txBody>
      </p:sp>
      <p:sp>
        <p:nvSpPr>
          <p:cNvPr id="3" name="TextBox 2">
            <a:extLst>
              <a:ext uri="{FF2B5EF4-FFF2-40B4-BE49-F238E27FC236}">
                <a16:creationId xmlns:a16="http://schemas.microsoft.com/office/drawing/2014/main" id="{2067BC66-050C-0A45-B062-E284011D419D}"/>
              </a:ext>
            </a:extLst>
          </p:cNvPr>
          <p:cNvSpPr txBox="1"/>
          <p:nvPr/>
        </p:nvSpPr>
        <p:spPr>
          <a:xfrm>
            <a:off x="265670" y="1845542"/>
            <a:ext cx="8612659" cy="2954655"/>
          </a:xfrm>
          <a:prstGeom prst="rect">
            <a:avLst/>
          </a:prstGeom>
          <a:noFill/>
        </p:spPr>
        <p:txBody>
          <a:bodyPr wrap="square" rtlCol="0">
            <a:spAutoFit/>
          </a:bodyPr>
          <a:lstStyle/>
          <a:p>
            <a:pPr algn="ctr"/>
            <a:r>
              <a:rPr lang="en-US" sz="2800" dirty="0"/>
              <a:t>“Sustainability is not just about building design or waste streams—it is also about the acquisition, appraisal, processing, and outreach choices archivists make on a daily basis as part of professional practice.“</a:t>
            </a:r>
          </a:p>
          <a:p>
            <a:pPr algn="r"/>
            <a:r>
              <a:rPr lang="en-US" sz="2800" dirty="0"/>
              <a:t> – Tansey, 2015</a:t>
            </a:r>
          </a:p>
          <a:p>
            <a:endParaRPr lang="en-US" dirty="0"/>
          </a:p>
        </p:txBody>
      </p:sp>
    </p:spTree>
    <p:extLst>
      <p:ext uri="{BB962C8B-B14F-4D97-AF65-F5344CB8AC3E}">
        <p14:creationId xmlns:p14="http://schemas.microsoft.com/office/powerpoint/2010/main" val="274244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22B61-DBF8-3A41-8D67-75076AAA12CE}"/>
              </a:ext>
            </a:extLst>
          </p:cNvPr>
          <p:cNvPicPr>
            <a:picLocks noChangeAspect="1"/>
          </p:cNvPicPr>
          <p:nvPr/>
        </p:nvPicPr>
        <p:blipFill>
          <a:blip r:embed="rId3"/>
          <a:stretch>
            <a:fillRect/>
          </a:stretch>
        </p:blipFill>
        <p:spPr>
          <a:xfrm>
            <a:off x="560232" y="407817"/>
            <a:ext cx="2672366" cy="2672366"/>
          </a:xfrm>
          <a:prstGeom prst="rect">
            <a:avLst/>
          </a:prstGeom>
        </p:spPr>
      </p:pic>
      <p:sp>
        <p:nvSpPr>
          <p:cNvPr id="3" name="Rectangle 2">
            <a:extLst>
              <a:ext uri="{FF2B5EF4-FFF2-40B4-BE49-F238E27FC236}">
                <a16:creationId xmlns:a16="http://schemas.microsoft.com/office/drawing/2014/main" id="{25D10CA2-9FF0-6949-B2E1-1B4C43D13843}"/>
              </a:ext>
            </a:extLst>
          </p:cNvPr>
          <p:cNvSpPr/>
          <p:nvPr/>
        </p:nvSpPr>
        <p:spPr>
          <a:xfrm>
            <a:off x="456195" y="3258356"/>
            <a:ext cx="2880439" cy="1754326"/>
          </a:xfrm>
          <a:prstGeom prst="rect">
            <a:avLst/>
          </a:prstGeom>
        </p:spPr>
        <p:txBody>
          <a:bodyPr wrap="square">
            <a:spAutoFit/>
          </a:bodyPr>
          <a:lstStyle/>
          <a:p>
            <a:pPr fontAlgn="base"/>
            <a:r>
              <a:rPr lang="en-US" b="1" dirty="0">
                <a:solidFill>
                  <a:srgbClr val="333333"/>
                </a:solidFill>
              </a:rPr>
              <a:t>William Stingone</a:t>
            </a:r>
          </a:p>
          <a:p>
            <a:pPr fontAlgn="base"/>
            <a:r>
              <a:rPr lang="en-US" b="1" dirty="0">
                <a:solidFill>
                  <a:srgbClr val="333333"/>
                </a:solidFill>
              </a:rPr>
              <a:t>New York Public Library</a:t>
            </a:r>
            <a:br>
              <a:rPr lang="en-US" dirty="0">
                <a:solidFill>
                  <a:srgbClr val="333333"/>
                </a:solidFill>
              </a:rPr>
            </a:br>
            <a:r>
              <a:rPr lang="en-US" dirty="0">
                <a:solidFill>
                  <a:srgbClr val="333333"/>
                </a:solidFill>
              </a:rPr>
              <a:t>Associate Director, Preservation &amp; Special Collections Processing</a:t>
            </a:r>
            <a:br>
              <a:rPr lang="en-US" dirty="0">
                <a:solidFill>
                  <a:srgbClr val="333333"/>
                </a:solidFill>
                <a:latin typeface="Avenir Next" panose="020B0503020202020204" pitchFamily="34" charset="0"/>
              </a:rPr>
            </a:br>
            <a:endParaRPr lang="en-US" b="0" i="0" dirty="0">
              <a:solidFill>
                <a:srgbClr val="333333"/>
              </a:solidFill>
              <a:effectLst/>
              <a:latin typeface="Avenir Next" panose="020B0503020202020204" pitchFamily="34" charset="0"/>
            </a:endParaRPr>
          </a:p>
        </p:txBody>
      </p:sp>
      <p:pic>
        <p:nvPicPr>
          <p:cNvPr id="4" name="Picture 3">
            <a:extLst>
              <a:ext uri="{FF2B5EF4-FFF2-40B4-BE49-F238E27FC236}">
                <a16:creationId xmlns:a16="http://schemas.microsoft.com/office/drawing/2014/main" id="{CC911475-FC42-884A-BB8E-04BE7326479C}"/>
              </a:ext>
            </a:extLst>
          </p:cNvPr>
          <p:cNvPicPr>
            <a:picLocks noChangeAspect="1"/>
          </p:cNvPicPr>
          <p:nvPr/>
        </p:nvPicPr>
        <p:blipFill>
          <a:blip r:embed="rId4"/>
          <a:stretch>
            <a:fillRect/>
          </a:stretch>
        </p:blipFill>
        <p:spPr>
          <a:xfrm>
            <a:off x="3286124" y="458124"/>
            <a:ext cx="2625279" cy="2625279"/>
          </a:xfrm>
          <a:prstGeom prst="rect">
            <a:avLst/>
          </a:prstGeom>
        </p:spPr>
      </p:pic>
      <p:pic>
        <p:nvPicPr>
          <p:cNvPr id="5" name="Picture 4">
            <a:extLst>
              <a:ext uri="{FF2B5EF4-FFF2-40B4-BE49-F238E27FC236}">
                <a16:creationId xmlns:a16="http://schemas.microsoft.com/office/drawing/2014/main" id="{C619C180-E0CE-C545-B56C-AA9C55E73841}"/>
              </a:ext>
            </a:extLst>
          </p:cNvPr>
          <p:cNvPicPr>
            <a:picLocks noChangeAspect="1"/>
          </p:cNvPicPr>
          <p:nvPr/>
        </p:nvPicPr>
        <p:blipFill>
          <a:blip r:embed="rId5"/>
          <a:stretch>
            <a:fillRect/>
          </a:stretch>
        </p:blipFill>
        <p:spPr>
          <a:xfrm>
            <a:off x="6012016" y="407817"/>
            <a:ext cx="2672366" cy="2672366"/>
          </a:xfrm>
          <a:prstGeom prst="rect">
            <a:avLst/>
          </a:prstGeom>
        </p:spPr>
      </p:pic>
      <p:sp>
        <p:nvSpPr>
          <p:cNvPr id="6" name="Rectangle 5">
            <a:extLst>
              <a:ext uri="{FF2B5EF4-FFF2-40B4-BE49-F238E27FC236}">
                <a16:creationId xmlns:a16="http://schemas.microsoft.com/office/drawing/2014/main" id="{2F24F734-4A97-B24A-881B-129755E82DEA}"/>
              </a:ext>
            </a:extLst>
          </p:cNvPr>
          <p:cNvSpPr/>
          <p:nvPr/>
        </p:nvSpPr>
        <p:spPr>
          <a:xfrm>
            <a:off x="6224517" y="3258356"/>
            <a:ext cx="2919483" cy="1200329"/>
          </a:xfrm>
          <a:prstGeom prst="rect">
            <a:avLst/>
          </a:prstGeom>
        </p:spPr>
        <p:txBody>
          <a:bodyPr wrap="square">
            <a:spAutoFit/>
          </a:bodyPr>
          <a:lstStyle/>
          <a:p>
            <a:pPr fontAlgn="base"/>
            <a:r>
              <a:rPr lang="en-US" b="1" dirty="0">
                <a:solidFill>
                  <a:srgbClr val="333333"/>
                </a:solidFill>
              </a:rPr>
              <a:t>Maureen Callahan</a:t>
            </a:r>
          </a:p>
          <a:p>
            <a:pPr fontAlgn="base"/>
            <a:r>
              <a:rPr lang="en-US" b="1" dirty="0">
                <a:solidFill>
                  <a:srgbClr val="333333"/>
                </a:solidFill>
              </a:rPr>
              <a:t>Smith College</a:t>
            </a:r>
            <a:br>
              <a:rPr lang="en-US" dirty="0">
                <a:solidFill>
                  <a:srgbClr val="333333"/>
                </a:solidFill>
              </a:rPr>
            </a:br>
            <a:r>
              <a:rPr lang="en-US" dirty="0">
                <a:solidFill>
                  <a:srgbClr val="333333"/>
                </a:solidFill>
              </a:rPr>
              <a:t>Sophia Smith Collection Archivist</a:t>
            </a:r>
            <a:endParaRPr lang="en-US" b="0" i="0" dirty="0">
              <a:solidFill>
                <a:srgbClr val="333333"/>
              </a:solidFill>
              <a:effectLst/>
            </a:endParaRPr>
          </a:p>
        </p:txBody>
      </p:sp>
      <p:sp>
        <p:nvSpPr>
          <p:cNvPr id="7" name="Rectangle 6">
            <a:extLst>
              <a:ext uri="{FF2B5EF4-FFF2-40B4-BE49-F238E27FC236}">
                <a16:creationId xmlns:a16="http://schemas.microsoft.com/office/drawing/2014/main" id="{B3426ED8-B6B9-9F49-9F5E-690434966BED}"/>
              </a:ext>
            </a:extLst>
          </p:cNvPr>
          <p:cNvSpPr/>
          <p:nvPr/>
        </p:nvSpPr>
        <p:spPr>
          <a:xfrm>
            <a:off x="3387145" y="3258356"/>
            <a:ext cx="2524258" cy="923330"/>
          </a:xfrm>
          <a:prstGeom prst="rect">
            <a:avLst/>
          </a:prstGeom>
        </p:spPr>
        <p:txBody>
          <a:bodyPr wrap="square">
            <a:spAutoFit/>
          </a:bodyPr>
          <a:lstStyle/>
          <a:p>
            <a:pPr fontAlgn="base"/>
            <a:r>
              <a:rPr lang="en-US" b="1" dirty="0">
                <a:solidFill>
                  <a:srgbClr val="333333"/>
                </a:solidFill>
              </a:rPr>
              <a:t>Shannon K. Supple</a:t>
            </a:r>
          </a:p>
          <a:p>
            <a:pPr fontAlgn="base"/>
            <a:r>
              <a:rPr lang="en-US" b="1" dirty="0">
                <a:solidFill>
                  <a:srgbClr val="333333"/>
                </a:solidFill>
              </a:rPr>
              <a:t>Smith College</a:t>
            </a:r>
            <a:br>
              <a:rPr lang="en-US" dirty="0">
                <a:solidFill>
                  <a:srgbClr val="333333"/>
                </a:solidFill>
              </a:rPr>
            </a:br>
            <a:r>
              <a:rPr lang="en-US" dirty="0">
                <a:solidFill>
                  <a:srgbClr val="333333"/>
                </a:solidFill>
              </a:rPr>
              <a:t>Curator of Rare Books</a:t>
            </a:r>
            <a:endParaRPr lang="en-US" b="0" i="0" dirty="0">
              <a:solidFill>
                <a:srgbClr val="333333"/>
              </a:solidFill>
              <a:effectLst/>
            </a:endParaRPr>
          </a:p>
        </p:txBody>
      </p:sp>
    </p:spTree>
    <p:extLst>
      <p:ext uri="{BB962C8B-B14F-4D97-AF65-F5344CB8AC3E}">
        <p14:creationId xmlns:p14="http://schemas.microsoft.com/office/powerpoint/2010/main" val="40886786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p:nvSpPr>
        <p:spPr>
          <a:xfrm>
            <a:off x="0" y="0"/>
            <a:ext cx="87187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3D527F"/>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871871" y="0"/>
            <a:ext cx="496186" cy="5143500"/>
          </a:xfrm>
          <a:prstGeom prst="rect">
            <a:avLst/>
          </a:prstGeom>
          <a:solidFill>
            <a:srgbClr val="E8772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3D527F"/>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20023" y="1776222"/>
            <a:ext cx="6833616" cy="1591056"/>
          </a:xfrm>
          <a:prstGeom prst="rect">
            <a:avLst/>
          </a:prstGeom>
        </p:spPr>
      </p:pic>
    </p:spTree>
    <p:extLst>
      <p:ext uri="{BB962C8B-B14F-4D97-AF65-F5344CB8AC3E}">
        <p14:creationId xmlns:p14="http://schemas.microsoft.com/office/powerpoint/2010/main" val="218083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FFB3D-3785-154F-ACBD-C5BAABD19F40}"/>
              </a:ext>
            </a:extLst>
          </p:cNvPr>
          <p:cNvSpPr>
            <a:spLocks noGrp="1"/>
          </p:cNvSpPr>
          <p:nvPr>
            <p:ph type="body" sz="quarter" idx="13"/>
          </p:nvPr>
        </p:nvSpPr>
        <p:spPr>
          <a:xfrm>
            <a:off x="352427" y="129426"/>
            <a:ext cx="8439148" cy="686442"/>
          </a:xfrm>
        </p:spPr>
        <p:txBody>
          <a:bodyPr/>
          <a:lstStyle/>
          <a:p>
            <a:r>
              <a:rPr lang="en-US" sz="2800" dirty="0"/>
              <a:t>Works Cited</a:t>
            </a:r>
          </a:p>
        </p:txBody>
      </p:sp>
      <p:sp>
        <p:nvSpPr>
          <p:cNvPr id="3" name="Text Placeholder 2">
            <a:extLst>
              <a:ext uri="{FF2B5EF4-FFF2-40B4-BE49-F238E27FC236}">
                <a16:creationId xmlns:a16="http://schemas.microsoft.com/office/drawing/2014/main" id="{9B4DD8BB-2585-C24F-BD1C-47E0E9777686}"/>
              </a:ext>
            </a:extLst>
          </p:cNvPr>
          <p:cNvSpPr>
            <a:spLocks noGrp="1"/>
          </p:cNvSpPr>
          <p:nvPr>
            <p:ph type="body" sz="quarter" idx="12"/>
          </p:nvPr>
        </p:nvSpPr>
        <p:spPr>
          <a:xfrm>
            <a:off x="352425" y="550339"/>
            <a:ext cx="8581509" cy="3777293"/>
          </a:xfrm>
        </p:spPr>
        <p:txBody>
          <a:bodyPr/>
          <a:lstStyle/>
          <a:p>
            <a:pPr marL="0" indent="0">
              <a:buNone/>
            </a:pPr>
            <a:r>
              <a:rPr lang="en-US" sz="1400" dirty="0"/>
              <a:t>Cohen, Dan. “Visualizing the Uniqueness, and Conformity, of Libraries – Dan Cohen.” </a:t>
            </a:r>
            <a:r>
              <a:rPr lang="en-US" sz="1400" i="1" dirty="0" err="1"/>
              <a:t>Dancohen.Org</a:t>
            </a:r>
            <a:r>
              <a:rPr lang="en-US" sz="1400" dirty="0"/>
              <a:t> (blog), December 13, 2012. </a:t>
            </a:r>
            <a:r>
              <a:rPr lang="en-US" sz="1400" dirty="0">
                <a:hlinkClick r:id="rId3"/>
              </a:rPr>
              <a:t>http://dancohen.org/2012/12/13/visualizing-the-uniqueness-and-conformity-of-libraries/</a:t>
            </a:r>
            <a:r>
              <a:rPr lang="en-US" sz="1400" dirty="0"/>
              <a:t>.</a:t>
            </a:r>
          </a:p>
          <a:p>
            <a:pPr marL="0" indent="0">
              <a:buNone/>
            </a:pPr>
            <a:endParaRPr lang="en-US" sz="900" dirty="0"/>
          </a:p>
          <a:p>
            <a:pPr marL="0" indent="0">
              <a:buNone/>
            </a:pPr>
            <a:r>
              <a:rPr lang="en-US" sz="1400" dirty="0"/>
              <a:t>Dempsey, Lorcan, Brian Lavoie, Constance Malpas, Lynn </a:t>
            </a:r>
            <a:r>
              <a:rPr lang="en-US" sz="1400" dirty="0" err="1"/>
              <a:t>Silipigni</a:t>
            </a:r>
            <a:r>
              <a:rPr lang="en-US" sz="1400" dirty="0"/>
              <a:t> </a:t>
            </a:r>
            <a:r>
              <a:rPr lang="en-US" sz="1400" dirty="0" err="1"/>
              <a:t>Connaway</a:t>
            </a:r>
            <a:r>
              <a:rPr lang="en-US" sz="1400" dirty="0"/>
              <a:t>, Roger </a:t>
            </a:r>
            <a:r>
              <a:rPr lang="en-US" sz="1400" dirty="0" err="1"/>
              <a:t>Schonfeld</a:t>
            </a:r>
            <a:r>
              <a:rPr lang="en-US" sz="1400" dirty="0"/>
              <a:t>, JD </a:t>
            </a:r>
            <a:r>
              <a:rPr lang="en-US" sz="1400" dirty="0" err="1"/>
              <a:t>Shipengrover</a:t>
            </a:r>
            <a:r>
              <a:rPr lang="en-US" sz="1400" dirty="0"/>
              <a:t>, and Gunter Waibel. “Understanding the Collective Collection: Towards a System-Wide Perspective on Library Print Collections.” Dublin, OH: OCLC Research, 2013. </a:t>
            </a:r>
            <a:r>
              <a:rPr lang="en-US" sz="1400" dirty="0">
                <a:hlinkClick r:id="rId4"/>
              </a:rPr>
              <a:t>https://www.oclc.org/research/publications/library/2013/2013-09r.html</a:t>
            </a:r>
            <a:r>
              <a:rPr lang="en-US" sz="1400" dirty="0"/>
              <a:t>.</a:t>
            </a:r>
          </a:p>
          <a:p>
            <a:pPr marL="0" indent="0">
              <a:buNone/>
            </a:pPr>
            <a:endParaRPr lang="en-US" sz="900" dirty="0"/>
          </a:p>
          <a:p>
            <a:pPr marL="0" indent="0">
              <a:buNone/>
            </a:pPr>
            <a:r>
              <a:rPr lang="en-US" sz="1400" dirty="0"/>
              <a:t>Dooley, Jackie, and Katherine Luce. “Taking Our Pulse: The OCLC Research Survey of Special Collections and Archives.” Dublin, OH: OCLC Research, 2010. </a:t>
            </a:r>
            <a:r>
              <a:rPr lang="en-US" sz="1400" dirty="0">
                <a:hlinkClick r:id="rId5"/>
              </a:rPr>
              <a:t>http://www.oclc.org/content/dam/research/publications/library/2010/2010-11.pdf</a:t>
            </a:r>
            <a:r>
              <a:rPr lang="en-US" sz="1400" dirty="0"/>
              <a:t>.</a:t>
            </a:r>
          </a:p>
          <a:p>
            <a:pPr marL="0" indent="0">
              <a:buNone/>
            </a:pPr>
            <a:endParaRPr lang="en-US" sz="900" dirty="0"/>
          </a:p>
          <a:p>
            <a:pPr marL="0" indent="0">
              <a:buNone/>
            </a:pPr>
            <a:r>
              <a:rPr lang="en-US" sz="1400" dirty="0" err="1"/>
              <a:t>Priddle</a:t>
            </a:r>
            <a:r>
              <a:rPr lang="en-US" sz="1400" dirty="0"/>
              <a:t>, Charlotte, and Laura McCann. “Off-Site Storage and Special Collections: A Study in Use and Impact in ARL Libraries in the United States.” </a:t>
            </a:r>
            <a:r>
              <a:rPr lang="en-US" sz="1400" i="1" dirty="0"/>
              <a:t>College &amp; Research Libraries</a:t>
            </a:r>
            <a:r>
              <a:rPr lang="en-US" sz="1400" dirty="0"/>
              <a:t> 76, no. 5 (2015): 652–70. </a:t>
            </a:r>
            <a:r>
              <a:rPr lang="en-US" sz="1400" dirty="0">
                <a:hlinkClick r:id="rId6"/>
              </a:rPr>
              <a:t>https://doi.org/10.5860/crl.76.5.652</a:t>
            </a:r>
            <a:r>
              <a:rPr lang="en-US" sz="1400" dirty="0"/>
              <a:t>.</a:t>
            </a:r>
          </a:p>
          <a:p>
            <a:pPr marL="0" indent="0">
              <a:buNone/>
            </a:pPr>
            <a:endParaRPr lang="en-US" sz="900" dirty="0"/>
          </a:p>
          <a:p>
            <a:pPr marL="0" indent="0">
              <a:buNone/>
            </a:pPr>
            <a:r>
              <a:rPr lang="en-US" sz="1400" dirty="0"/>
              <a:t>Tansey, </a:t>
            </a:r>
            <a:r>
              <a:rPr lang="en-US" sz="1400" dirty="0" err="1"/>
              <a:t>Eira</a:t>
            </a:r>
            <a:r>
              <a:rPr lang="en-US" sz="1400" dirty="0"/>
              <a:t>. “Archival Adaptation to Climate Change.” </a:t>
            </a:r>
            <a:r>
              <a:rPr lang="en-US" sz="1400" i="1" dirty="0"/>
              <a:t>Sustainability: Science, Practice, &amp; Policy</a:t>
            </a:r>
            <a:r>
              <a:rPr lang="en-US" sz="1400" dirty="0"/>
              <a:t> 11, no. 2 (Fall 2015). </a:t>
            </a:r>
            <a:r>
              <a:rPr lang="en-US" sz="1400" dirty="0">
                <a:hlinkClick r:id="rId7"/>
              </a:rPr>
              <a:t>https://doi.org/doi:10.7945/C2RC7N</a:t>
            </a:r>
            <a:r>
              <a:rPr lang="en-US" sz="1400" dirty="0"/>
              <a:t>.</a:t>
            </a:r>
          </a:p>
          <a:p>
            <a:pPr marL="0" indent="0">
              <a:buNone/>
            </a:pPr>
            <a:endParaRPr lang="en-US" sz="1400" dirty="0"/>
          </a:p>
          <a:p>
            <a:endParaRPr lang="en-US" dirty="0"/>
          </a:p>
        </p:txBody>
      </p:sp>
    </p:spTree>
    <p:extLst>
      <p:ext uri="{BB962C8B-B14F-4D97-AF65-F5344CB8AC3E}">
        <p14:creationId xmlns:p14="http://schemas.microsoft.com/office/powerpoint/2010/main" val="379471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E351A9-E8DD-644A-AA1D-16EFF8045CF0}"/>
              </a:ext>
            </a:extLst>
          </p:cNvPr>
          <p:cNvPicPr>
            <a:picLocks noChangeAspect="1"/>
          </p:cNvPicPr>
          <p:nvPr/>
        </p:nvPicPr>
        <p:blipFill>
          <a:blip r:embed="rId3"/>
          <a:stretch>
            <a:fillRect/>
          </a:stretch>
        </p:blipFill>
        <p:spPr>
          <a:xfrm>
            <a:off x="266608" y="312287"/>
            <a:ext cx="3208705" cy="4518926"/>
          </a:xfrm>
          <a:prstGeom prst="rect">
            <a:avLst/>
          </a:prstGeom>
        </p:spPr>
      </p:pic>
      <p:pic>
        <p:nvPicPr>
          <p:cNvPr id="9" name="Picture 8">
            <a:extLst>
              <a:ext uri="{FF2B5EF4-FFF2-40B4-BE49-F238E27FC236}">
                <a16:creationId xmlns:a16="http://schemas.microsoft.com/office/drawing/2014/main" id="{081CB9B0-F4CB-D440-9EB3-EB2F9C1863D8}"/>
              </a:ext>
            </a:extLst>
          </p:cNvPr>
          <p:cNvPicPr>
            <a:picLocks noChangeAspect="1"/>
          </p:cNvPicPr>
          <p:nvPr/>
        </p:nvPicPr>
        <p:blipFill>
          <a:blip r:embed="rId4"/>
          <a:stretch>
            <a:fillRect/>
          </a:stretch>
        </p:blipFill>
        <p:spPr>
          <a:xfrm>
            <a:off x="2725611" y="0"/>
            <a:ext cx="4424285" cy="4146997"/>
          </a:xfrm>
          <a:prstGeom prst="rect">
            <a:avLst/>
          </a:prstGeom>
        </p:spPr>
      </p:pic>
      <p:pic>
        <p:nvPicPr>
          <p:cNvPr id="10" name="Picture 9">
            <a:extLst>
              <a:ext uri="{FF2B5EF4-FFF2-40B4-BE49-F238E27FC236}">
                <a16:creationId xmlns:a16="http://schemas.microsoft.com/office/drawing/2014/main" id="{AA2E7518-35B1-B04C-9829-AE470C190F66}"/>
              </a:ext>
            </a:extLst>
          </p:cNvPr>
          <p:cNvPicPr>
            <a:picLocks noChangeAspect="1"/>
          </p:cNvPicPr>
          <p:nvPr/>
        </p:nvPicPr>
        <p:blipFill>
          <a:blip r:embed="rId5"/>
          <a:stretch>
            <a:fillRect/>
          </a:stretch>
        </p:blipFill>
        <p:spPr>
          <a:xfrm>
            <a:off x="5668689" y="996503"/>
            <a:ext cx="3877051" cy="3634060"/>
          </a:xfrm>
          <a:prstGeom prst="rect">
            <a:avLst/>
          </a:prstGeom>
        </p:spPr>
      </p:pic>
    </p:spTree>
    <p:extLst>
      <p:ext uri="{BB962C8B-B14F-4D97-AF65-F5344CB8AC3E}">
        <p14:creationId xmlns:p14="http://schemas.microsoft.com/office/powerpoint/2010/main" val="392273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BD9552-7D17-F14B-84A9-471E0527B896}"/>
              </a:ext>
            </a:extLst>
          </p:cNvPr>
          <p:cNvSpPr>
            <a:spLocks noGrp="1"/>
          </p:cNvSpPr>
          <p:nvPr>
            <p:ph type="body" sz="quarter" idx="10"/>
          </p:nvPr>
        </p:nvSpPr>
        <p:spPr>
          <a:xfrm>
            <a:off x="315259" y="831061"/>
            <a:ext cx="8174038" cy="1311128"/>
          </a:xfrm>
        </p:spPr>
        <p:txBody>
          <a:bodyPr/>
          <a:lstStyle/>
          <a:p>
            <a:r>
              <a:rPr lang="en-US" dirty="0"/>
              <a:t>A CRISIS MOMENT </a:t>
            </a:r>
          </a:p>
          <a:p>
            <a:r>
              <a:rPr lang="en-US" dirty="0"/>
              <a:t>AND A CALL TO ACTION</a:t>
            </a:r>
          </a:p>
        </p:txBody>
      </p:sp>
      <p:sp>
        <p:nvSpPr>
          <p:cNvPr id="3" name="Text Placeholder 2">
            <a:extLst>
              <a:ext uri="{FF2B5EF4-FFF2-40B4-BE49-F238E27FC236}">
                <a16:creationId xmlns:a16="http://schemas.microsoft.com/office/drawing/2014/main" id="{ACAD0A00-7D87-4648-85C7-70DECBBFF62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3619B07-3966-774F-B559-66F4C9708AC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0468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368B1EC-F40D-0B4B-ABC9-4BD20E974CFE}"/>
              </a:ext>
            </a:extLst>
          </p:cNvPr>
          <p:cNvSpPr txBox="1"/>
          <p:nvPr/>
        </p:nvSpPr>
        <p:spPr>
          <a:xfrm>
            <a:off x="5273749" y="3334374"/>
            <a:ext cx="3870251"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600" i="1" dirty="0">
                <a:latin typeface="Avenir Book" panose="02000503020000020003" pitchFamily="2" charset="0"/>
                <a:ea typeface="Baskerville" panose="02020502070401020303" pitchFamily="18" charset="0"/>
                <a:cs typeface="Bangla Sangam MN" panose="02000000000000000000" pitchFamily="2" charset="0"/>
              </a:rPr>
              <a:t>“over 33,000 books, 1600 archival collections, 1200 oral history interviews, 50,000 photographs, 8,000 artifacts, 300 paintings, and 2,000 maps …”</a:t>
            </a:r>
            <a:r>
              <a:rPr lang="en-US" sz="1600" i="1" dirty="0">
                <a:latin typeface="Avenir Book" panose="02000503020000020003" pitchFamily="2" charset="0"/>
              </a:rPr>
              <a:t> </a:t>
            </a:r>
          </a:p>
        </p:txBody>
      </p:sp>
      <p:sp>
        <p:nvSpPr>
          <p:cNvPr id="23" name="TextBox 22">
            <a:extLst>
              <a:ext uri="{FF2B5EF4-FFF2-40B4-BE49-F238E27FC236}">
                <a16:creationId xmlns:a16="http://schemas.microsoft.com/office/drawing/2014/main" id="{3469C3A8-A849-C640-B8DD-D77D333C5DDF}"/>
              </a:ext>
            </a:extLst>
          </p:cNvPr>
          <p:cNvSpPr txBox="1"/>
          <p:nvPr/>
        </p:nvSpPr>
        <p:spPr>
          <a:xfrm>
            <a:off x="6624084" y="104538"/>
            <a:ext cx="2519916" cy="1569660"/>
          </a:xfrm>
          <a:prstGeom prst="rect">
            <a:avLst/>
          </a:prstGeom>
          <a:noFill/>
        </p:spPr>
        <p:txBody>
          <a:bodyPr wrap="square" rtlCol="0" anchor="ctr">
            <a:spAutoFit/>
          </a:bodyPr>
          <a:lstStyle/>
          <a:p>
            <a:r>
              <a:rPr lang="en-US" sz="1600" i="1" dirty="0">
                <a:latin typeface="Avenir Book" panose="02000503020000020003" pitchFamily="2" charset="0"/>
              </a:rPr>
              <a:t>“over thirteen million manuscripts, 350,000 volumes and bound periodicals, 250,000 images, and thousands of hours of audio tape...”</a:t>
            </a:r>
          </a:p>
        </p:txBody>
      </p:sp>
      <p:sp>
        <p:nvSpPr>
          <p:cNvPr id="29" name="Rectangle 28">
            <a:extLst>
              <a:ext uri="{FF2B5EF4-FFF2-40B4-BE49-F238E27FC236}">
                <a16:creationId xmlns:a16="http://schemas.microsoft.com/office/drawing/2014/main" id="{302E6CDE-14C8-EB48-BF4D-3BC4EADF549C}"/>
              </a:ext>
            </a:extLst>
          </p:cNvPr>
          <p:cNvSpPr/>
          <p:nvPr/>
        </p:nvSpPr>
        <p:spPr>
          <a:xfrm>
            <a:off x="2445488" y="3424985"/>
            <a:ext cx="265815" cy="1718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96720B8-030E-8D4F-BE21-25A0D5000D5B}"/>
              </a:ext>
            </a:extLst>
          </p:cNvPr>
          <p:cNvSpPr txBox="1"/>
          <p:nvPr/>
        </p:nvSpPr>
        <p:spPr>
          <a:xfrm>
            <a:off x="0" y="3499412"/>
            <a:ext cx="2849526" cy="1569660"/>
          </a:xfrm>
          <a:prstGeom prst="rect">
            <a:avLst/>
          </a:prstGeom>
          <a:noFill/>
        </p:spPr>
        <p:txBody>
          <a:bodyPr wrap="square" rtlCol="0">
            <a:spAutoFit/>
          </a:bodyPr>
          <a:lstStyle/>
          <a:p>
            <a:r>
              <a:rPr lang="en-US" sz="1600" i="1" dirty="0">
                <a:latin typeface="Avenir Book" panose="02000503020000020003" pitchFamily="2" charset="0"/>
              </a:rPr>
              <a:t>“over 350,000 volumes of books and other printed materials; more than 11,000 linear feet of archives, and over 100,000 individual and unique media elements”</a:t>
            </a:r>
          </a:p>
        </p:txBody>
      </p:sp>
      <p:sp>
        <p:nvSpPr>
          <p:cNvPr id="26" name="Rectangle 25">
            <a:extLst>
              <a:ext uri="{FF2B5EF4-FFF2-40B4-BE49-F238E27FC236}">
                <a16:creationId xmlns:a16="http://schemas.microsoft.com/office/drawing/2014/main" id="{E23B4282-4A51-4E44-B3D1-A29BF028FE9E}"/>
              </a:ext>
            </a:extLst>
          </p:cNvPr>
          <p:cNvSpPr/>
          <p:nvPr/>
        </p:nvSpPr>
        <p:spPr>
          <a:xfrm>
            <a:off x="6251943" y="1881963"/>
            <a:ext cx="478466" cy="689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8DCEB7-D0FB-B140-8EFD-93C6C78196EA}"/>
              </a:ext>
            </a:extLst>
          </p:cNvPr>
          <p:cNvSpPr txBox="1"/>
          <p:nvPr/>
        </p:nvSpPr>
        <p:spPr>
          <a:xfrm>
            <a:off x="659219" y="1718515"/>
            <a:ext cx="6145618" cy="1200329"/>
          </a:xfrm>
          <a:prstGeom prst="rect">
            <a:avLst/>
          </a:prstGeom>
          <a:noFill/>
        </p:spPr>
        <p:txBody>
          <a:bodyPr wrap="square" rtlCol="0">
            <a:spAutoFit/>
          </a:bodyPr>
          <a:lstStyle/>
          <a:p>
            <a:r>
              <a:rPr lang="en-US" b="1" i="1" dirty="0"/>
              <a:t>“On average, the library adds between 10,000 and 15,000 books, 1,200 feet of archival material, and more than 3,000 discrete manuscripts to its holdings each year.”</a:t>
            </a:r>
          </a:p>
        </p:txBody>
      </p:sp>
      <p:sp>
        <p:nvSpPr>
          <p:cNvPr id="27" name="Rectangle 26">
            <a:extLst>
              <a:ext uri="{FF2B5EF4-FFF2-40B4-BE49-F238E27FC236}">
                <a16:creationId xmlns:a16="http://schemas.microsoft.com/office/drawing/2014/main" id="{E6A98578-A036-9D4C-A016-BCC36ABAC1E5}"/>
              </a:ext>
            </a:extLst>
          </p:cNvPr>
          <p:cNvSpPr/>
          <p:nvPr/>
        </p:nvSpPr>
        <p:spPr>
          <a:xfrm>
            <a:off x="6730409" y="1709051"/>
            <a:ext cx="2413591" cy="103414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12961B-4732-364C-A803-27CE880B48F2}"/>
              </a:ext>
            </a:extLst>
          </p:cNvPr>
          <p:cNvSpPr/>
          <p:nvPr/>
        </p:nvSpPr>
        <p:spPr>
          <a:xfrm>
            <a:off x="5273749" y="4484440"/>
            <a:ext cx="978194" cy="66446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65DD60A-899D-6040-B542-21DDCFCEDAE3}"/>
              </a:ext>
            </a:extLst>
          </p:cNvPr>
          <p:cNvSpPr txBox="1"/>
          <p:nvPr/>
        </p:nvSpPr>
        <p:spPr>
          <a:xfrm>
            <a:off x="627321" y="49588"/>
            <a:ext cx="4391246" cy="1323439"/>
          </a:xfrm>
          <a:prstGeom prst="rect">
            <a:avLst/>
          </a:prstGeom>
          <a:noFill/>
        </p:spPr>
        <p:txBody>
          <a:bodyPr wrap="square" rtlCol="0">
            <a:spAutoFit/>
          </a:bodyPr>
          <a:lstStyle/>
          <a:p>
            <a:r>
              <a:rPr lang="en-US" sz="1600" i="1" dirty="0">
                <a:latin typeface="Avenir Book" panose="02000503020000020003" pitchFamily="2" charset="0"/>
              </a:rPr>
              <a:t>“over 29,000 linear feet of manuscripts and archives in over 5,500 collections…Among the [institution’s] treasures are approximately 700 cuneiform tablets; 160 medieval and renaissance illuminated manuscripts…”</a:t>
            </a:r>
          </a:p>
        </p:txBody>
      </p:sp>
    </p:spTree>
    <p:extLst>
      <p:ext uri="{BB962C8B-B14F-4D97-AF65-F5344CB8AC3E}">
        <p14:creationId xmlns:p14="http://schemas.microsoft.com/office/powerpoint/2010/main" val="216074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1371226"/>
          </a:xfrm>
        </p:spPr>
        <p:txBody>
          <a:bodyPr/>
          <a:lstStyle/>
          <a:p>
            <a:r>
              <a:rPr lang="en-US" dirty="0"/>
              <a:t>Collective collections &amp; Shared Print</a:t>
            </a:r>
          </a:p>
        </p:txBody>
      </p:sp>
      <p:sp>
        <p:nvSpPr>
          <p:cNvPr id="5" name="Text Placeholder 4">
            <a:extLst>
              <a:ext uri="{FF2B5EF4-FFF2-40B4-BE49-F238E27FC236}">
                <a16:creationId xmlns:a16="http://schemas.microsoft.com/office/drawing/2014/main" id="{5C961373-8724-D843-AD26-E968A62BB654}"/>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703DAD79-A343-1244-B57A-9D3DABCFB32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433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003" r="4107"/>
          <a:stretch>
            <a:fillRect/>
          </a:stretch>
        </p:blipFill>
        <p:spPr bwMode="auto">
          <a:xfrm>
            <a:off x="1229899" y="285750"/>
            <a:ext cx="6656018" cy="4457700"/>
          </a:xfrm>
          <a:prstGeom prst="rect">
            <a:avLst/>
          </a:prstGeom>
          <a:ln>
            <a:noFill/>
          </a:ln>
          <a:effectLst>
            <a:softEdge rad="112500"/>
          </a:effectLst>
        </p:spPr>
      </p:pic>
      <p:sp>
        <p:nvSpPr>
          <p:cNvPr id="3" name="TextBox 2"/>
          <p:cNvSpPr txBox="1"/>
          <p:nvPr/>
        </p:nvSpPr>
        <p:spPr>
          <a:xfrm>
            <a:off x="2686050" y="228601"/>
            <a:ext cx="3714750" cy="408623"/>
          </a:xfrm>
          <a:prstGeom prst="round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rPr>
              <a:t>North American Mega-regions</a:t>
            </a:r>
          </a:p>
        </p:txBody>
      </p:sp>
    </p:spTree>
    <p:extLst>
      <p:ext uri="{BB962C8B-B14F-4D97-AF65-F5344CB8AC3E}">
        <p14:creationId xmlns:p14="http://schemas.microsoft.com/office/powerpoint/2010/main" val="411916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orthAmerican\Blog\MR-publications-upd-b.png"/>
          <p:cNvPicPr/>
          <p:nvPr/>
        </p:nvPicPr>
        <p:blipFill>
          <a:blip r:embed="rId3" cstate="print"/>
          <a:srcRect/>
          <a:stretch>
            <a:fillRect/>
          </a:stretch>
        </p:blipFill>
        <p:spPr bwMode="auto">
          <a:xfrm>
            <a:off x="1371600" y="114300"/>
            <a:ext cx="6343650" cy="4457700"/>
          </a:xfrm>
          <a:prstGeom prst="rect">
            <a:avLst/>
          </a:prstGeom>
          <a:noFill/>
          <a:ln w="9525">
            <a:noFill/>
            <a:miter lim="800000"/>
            <a:headEnd/>
            <a:tailEnd/>
          </a:ln>
        </p:spPr>
      </p:pic>
      <p:sp>
        <p:nvSpPr>
          <p:cNvPr id="9" name="TextBox 8"/>
          <p:cNvSpPr txBox="1"/>
          <p:nvPr/>
        </p:nvSpPr>
        <p:spPr>
          <a:xfrm>
            <a:off x="141667" y="3340437"/>
            <a:ext cx="3696237" cy="868323"/>
          </a:xfrm>
          <a:prstGeom prst="roundRect">
            <a:avLst/>
          </a:prstGeom>
          <a:solidFill>
            <a:schemeClr val="bg1">
              <a:alpha val="70000"/>
            </a:schemeClr>
          </a:solidFill>
          <a:effectLst>
            <a:outerShdw blurRad="50800" dist="38100" dir="2700000" algn="tl" rotWithShape="0">
              <a:prstClr val="black">
                <a:alpha val="40000"/>
              </a:prstClr>
            </a:outerShdw>
          </a:effectLst>
        </p:spPr>
        <p:txBody>
          <a:bodyPr wrap="square" rtlCol="0">
            <a:spAutoFit/>
          </a:bodyPr>
          <a:lstStyle/>
          <a:p>
            <a:r>
              <a:rPr lang="en-US" sz="1500" b="1" dirty="0">
                <a:latin typeface="Calibri" pitchFamily="34" charset="0"/>
              </a:rPr>
              <a:t>North American print book resource:</a:t>
            </a:r>
            <a:endParaRPr lang="en-US" sz="1500" dirty="0">
              <a:latin typeface="Calibri" pitchFamily="34" charset="0"/>
            </a:endParaRPr>
          </a:p>
          <a:p>
            <a:r>
              <a:rPr lang="en-US" sz="1500" b="1" dirty="0">
                <a:latin typeface="Calibri" pitchFamily="34" charset="0"/>
              </a:rPr>
              <a:t>  45.7 million distinct publications</a:t>
            </a:r>
            <a:endParaRPr lang="en-US" sz="1500" dirty="0">
              <a:latin typeface="Calibri" pitchFamily="34" charset="0"/>
            </a:endParaRPr>
          </a:p>
          <a:p>
            <a:r>
              <a:rPr lang="en-US" sz="1500" b="1" dirty="0">
                <a:latin typeface="Calibri" pitchFamily="34" charset="0"/>
              </a:rPr>
              <a:t>  889.5 million total library holdings</a:t>
            </a:r>
            <a:endParaRPr lang="en-US" sz="1500" dirty="0">
              <a:latin typeface="Calibri" pitchFamily="34" charset="0"/>
            </a:endParaRPr>
          </a:p>
        </p:txBody>
      </p:sp>
      <p:sp>
        <p:nvSpPr>
          <p:cNvPr id="6" name="TextBox 5">
            <a:extLst>
              <a:ext uri="{FF2B5EF4-FFF2-40B4-BE49-F238E27FC236}">
                <a16:creationId xmlns:a16="http://schemas.microsoft.com/office/drawing/2014/main" id="{C3B54870-2B41-A144-91A7-D5024B79D6B1}"/>
              </a:ext>
            </a:extLst>
          </p:cNvPr>
          <p:cNvSpPr txBox="1"/>
          <p:nvPr/>
        </p:nvSpPr>
        <p:spPr>
          <a:xfrm>
            <a:off x="2498501" y="114300"/>
            <a:ext cx="3979572" cy="408623"/>
          </a:xfrm>
          <a:prstGeom prst="round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rPr>
              <a:t>Regional Print Book Collections*</a:t>
            </a:r>
          </a:p>
        </p:txBody>
      </p:sp>
    </p:spTree>
    <p:extLst>
      <p:ext uri="{BB962C8B-B14F-4D97-AF65-F5344CB8AC3E}">
        <p14:creationId xmlns:p14="http://schemas.microsoft.com/office/powerpoint/2010/main" val="408998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972355" y="72080"/>
            <a:ext cx="6958589" cy="4394897"/>
          </a:xfrm>
          <a:prstGeom prst="rect">
            <a:avLst/>
          </a:prstGeom>
          <a:noFill/>
          <a:ln w="9525">
            <a:noFill/>
            <a:miter lim="800000"/>
            <a:headEnd/>
            <a:tailEnd/>
          </a:ln>
        </p:spPr>
      </p:pic>
      <p:sp>
        <p:nvSpPr>
          <p:cNvPr id="6" name="TextBox 5">
            <a:extLst>
              <a:ext uri="{FF2B5EF4-FFF2-40B4-BE49-F238E27FC236}">
                <a16:creationId xmlns:a16="http://schemas.microsoft.com/office/drawing/2014/main" id="{6047F802-1BD8-9A44-8B71-C12BE294D747}"/>
              </a:ext>
            </a:extLst>
          </p:cNvPr>
          <p:cNvSpPr txBox="1"/>
          <p:nvPr/>
        </p:nvSpPr>
        <p:spPr>
          <a:xfrm>
            <a:off x="2437729" y="98974"/>
            <a:ext cx="4268542" cy="408623"/>
          </a:xfrm>
          <a:prstGeom prst="round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rPr>
              <a:t>Overlap with BOS-WASH, by region</a:t>
            </a:r>
          </a:p>
        </p:txBody>
      </p:sp>
      <p:sp>
        <p:nvSpPr>
          <p:cNvPr id="5" name="TextBox 4">
            <a:extLst>
              <a:ext uri="{FF2B5EF4-FFF2-40B4-BE49-F238E27FC236}">
                <a16:creationId xmlns:a16="http://schemas.microsoft.com/office/drawing/2014/main" id="{F306A551-05AA-4940-8469-EC1B23B34B7A}"/>
              </a:ext>
            </a:extLst>
          </p:cNvPr>
          <p:cNvSpPr txBox="1"/>
          <p:nvPr/>
        </p:nvSpPr>
        <p:spPr>
          <a:xfrm>
            <a:off x="2350394" y="4372178"/>
            <a:ext cx="4443211" cy="261610"/>
          </a:xfrm>
          <a:prstGeom prst="rect">
            <a:avLst/>
          </a:prstGeom>
          <a:noFill/>
        </p:spPr>
        <p:txBody>
          <a:bodyPr wrap="square" rtlCol="0">
            <a:spAutoFit/>
          </a:bodyPr>
          <a:lstStyle/>
          <a:p>
            <a:r>
              <a:rPr lang="en-US" sz="1100" i="1" dirty="0">
                <a:solidFill>
                  <a:schemeClr val="tx1">
                    <a:lumMod val="50000"/>
                    <a:lumOff val="50000"/>
                  </a:schemeClr>
                </a:solidFill>
              </a:rPr>
              <a:t>Lavoie, Malpas, and Shipengrover for OCLC Research, 2012. </a:t>
            </a:r>
          </a:p>
        </p:txBody>
      </p:sp>
    </p:spTree>
    <p:extLst>
      <p:ext uri="{BB962C8B-B14F-4D97-AF65-F5344CB8AC3E}">
        <p14:creationId xmlns:p14="http://schemas.microsoft.com/office/powerpoint/2010/main" val="14165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77F13-65CE-A844-8EC7-DDCBFD3E029F}"/>
              </a:ext>
            </a:extLst>
          </p:cNvPr>
          <p:cNvSpPr txBox="1"/>
          <p:nvPr/>
        </p:nvSpPr>
        <p:spPr>
          <a:xfrm rot="10800000" flipV="1">
            <a:off x="1087394" y="1108102"/>
            <a:ext cx="7525264" cy="2554545"/>
          </a:xfrm>
          <a:prstGeom prst="rect">
            <a:avLst/>
          </a:prstGeom>
          <a:noFill/>
        </p:spPr>
        <p:txBody>
          <a:bodyPr wrap="square" rtlCol="0">
            <a:spAutoFit/>
          </a:bodyPr>
          <a:lstStyle/>
          <a:p>
            <a:pPr algn="ctr"/>
            <a:r>
              <a:rPr lang="en-US" sz="3200" dirty="0"/>
              <a:t>What can we understand about special collections from looking at and thinking about them collectively, and what evolution of practice might that understanding support? </a:t>
            </a:r>
          </a:p>
        </p:txBody>
      </p:sp>
    </p:spTree>
    <p:extLst>
      <p:ext uri="{BB962C8B-B14F-4D97-AF65-F5344CB8AC3E}">
        <p14:creationId xmlns:p14="http://schemas.microsoft.com/office/powerpoint/2010/main" val="4201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BF0AE2D1389649808D9472CB064CCE" ma:contentTypeVersion="5" ma:contentTypeDescription="Create a new document." ma:contentTypeScope="" ma:versionID="71b5f4facd498cbc3a3df13ecc85d613">
  <xsd:schema xmlns:xsd="http://www.w3.org/2001/XMLSchema" xmlns:xs="http://www.w3.org/2001/XMLSchema" xmlns:p="http://schemas.microsoft.com/office/2006/metadata/properties" xmlns:ns1="http://schemas.microsoft.com/sharepoint/v3" xmlns:ns2="6d6d3201-fbff-4ac4-a4b7-e0a0217f93fc" xmlns:ns3="cbe0efe5-0ef0-41ce-a9ab-fad89b5ef4cb" targetNamespace="http://schemas.microsoft.com/office/2006/metadata/properties" ma:root="true" ma:fieldsID="65c677518e38937a1a4f6f645bcd4b79" ns1:_="" ns2:_="" ns3:_="">
    <xsd:import namespace="http://schemas.microsoft.com/sharepoint/v3"/>
    <xsd:import namespace="6d6d3201-fbff-4ac4-a4b7-e0a0217f93fc"/>
    <xsd:import namespace="cbe0efe5-0ef0-41ce-a9ab-fad89b5ef4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d3201-fbff-4ac4-a4b7-e0a0217f93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0efe5-0ef0-41ce-a9ab-fad89b5ef4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988F0-95B4-4FCA-A550-26E1636850FD}">
  <ds:schemaRefs>
    <ds:schemaRef ds:uri="http://schemas.microsoft.com/sharepoint/v3"/>
    <ds:schemaRef ds:uri="http://purl.org/dc/terms/"/>
    <ds:schemaRef ds:uri="cbe0efe5-0ef0-41ce-a9ab-fad89b5ef4cb"/>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purl.org/dc/elements/1.1/"/>
    <ds:schemaRef ds:uri="6d6d3201-fbff-4ac4-a4b7-e0a0217f93f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DACF713D-0081-4503-945B-D24318CCC5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6d3201-fbff-4ac4-a4b7-e0a0217f93fc"/>
    <ds:schemaRef ds:uri="cbe0efe5-0ef0-41ce-a9ab-fad89b5ef4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2586</TotalTime>
  <Words>1586</Words>
  <Application>Microsoft Office PowerPoint</Application>
  <PresentationFormat>On-screen Show (16:9)</PresentationFormat>
  <Paragraphs>141</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Avenir Book</vt:lpstr>
      <vt:lpstr>Avenir Next</vt:lpstr>
      <vt:lpstr>Calibri</vt:lpstr>
      <vt:lpstr>Calibri Light</vt:lpstr>
      <vt:lpstr>Symbol</vt:lpstr>
      <vt:lpstr>Nonconfidential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oclc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Limits to Growth: an Introduction</dc:title>
  <dc:subject/>
  <dc:creator>Chela Scott Weber</dc:creator>
  <cp:keywords/>
  <dc:description>For decades, archives and special collections have measured progress by rate of collection growth and prestige by size of collections. While colleagues in the circulating library have developed sophisticated collective collection strategies as an alternative to building comprehensive collections, the growth imperative has gone relatively unexamined in special collections. This panel explores our responsibilities related to resource allocation and collection growth in the age of climate change, imagine what it might look like to alter our growth patterns, and consider what we might lose or gain in the process.</dc:description>
  <cp:lastModifiedBy>McNicol,Jeanette</cp:lastModifiedBy>
  <cp:revision>6</cp:revision>
  <cp:lastPrinted>2019-06-27T23:49:47Z</cp:lastPrinted>
  <dcterms:created xsi:type="dcterms:W3CDTF">2019-06-13T21:29:38Z</dcterms:created>
  <dcterms:modified xsi:type="dcterms:W3CDTF">2019-07-09T02:26:13Z</dcterms:modified>
  <cp:category/>
</cp:coreProperties>
</file>