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13" r:id="rId2"/>
    <p:sldMasterId id="2147483727" r:id="rId3"/>
  </p:sldMasterIdLst>
  <p:notesMasterIdLst>
    <p:notesMasterId r:id="rId90"/>
  </p:notesMasterIdLst>
  <p:sldIdLst>
    <p:sldId id="401" r:id="rId4"/>
    <p:sldId id="268" r:id="rId5"/>
    <p:sldId id="269" r:id="rId6"/>
    <p:sldId id="531" r:id="rId7"/>
    <p:sldId id="586" r:id="rId8"/>
    <p:sldId id="315" r:id="rId9"/>
    <p:sldId id="293" r:id="rId10"/>
    <p:sldId id="294" r:id="rId11"/>
    <p:sldId id="585" r:id="rId12"/>
    <p:sldId id="587" r:id="rId13"/>
    <p:sldId id="367" r:id="rId14"/>
    <p:sldId id="378" r:id="rId15"/>
    <p:sldId id="394" r:id="rId16"/>
    <p:sldId id="559" r:id="rId17"/>
    <p:sldId id="540" r:id="rId18"/>
    <p:sldId id="542" r:id="rId19"/>
    <p:sldId id="589" r:id="rId20"/>
    <p:sldId id="588" r:id="rId21"/>
    <p:sldId id="675" r:id="rId22"/>
    <p:sldId id="705" r:id="rId23"/>
    <p:sldId id="676" r:id="rId24"/>
    <p:sldId id="545" r:id="rId25"/>
    <p:sldId id="591" r:id="rId26"/>
    <p:sldId id="546" r:id="rId27"/>
    <p:sldId id="547" r:id="rId28"/>
    <p:sldId id="719" r:id="rId29"/>
    <p:sldId id="711" r:id="rId30"/>
    <p:sldId id="716" r:id="rId31"/>
    <p:sldId id="720" r:id="rId32"/>
    <p:sldId id="548" r:id="rId33"/>
    <p:sldId id="743" r:id="rId34"/>
    <p:sldId id="560" r:id="rId35"/>
    <p:sldId id="550" r:id="rId36"/>
    <p:sldId id="551" r:id="rId37"/>
    <p:sldId id="552" r:id="rId38"/>
    <p:sldId id="553" r:id="rId39"/>
    <p:sldId id="582" r:id="rId40"/>
    <p:sldId id="583" r:id="rId41"/>
    <p:sldId id="584" r:id="rId42"/>
    <p:sldId id="554" r:id="rId43"/>
    <p:sldId id="555" r:id="rId44"/>
    <p:sldId id="556" r:id="rId45"/>
    <p:sldId id="485" r:id="rId46"/>
    <p:sldId id="532" r:id="rId47"/>
    <p:sldId id="328" r:id="rId48"/>
    <p:sldId id="399" r:id="rId49"/>
    <p:sldId id="597" r:id="rId50"/>
    <p:sldId id="598" r:id="rId51"/>
    <p:sldId id="509" r:id="rId52"/>
    <p:sldId id="593" r:id="rId53"/>
    <p:sldId id="594" r:id="rId54"/>
    <p:sldId id="596" r:id="rId55"/>
    <p:sldId id="595" r:id="rId56"/>
    <p:sldId id="751" r:id="rId57"/>
    <p:sldId id="503" r:id="rId58"/>
    <p:sldId id="341" r:id="rId59"/>
    <p:sldId id="486" r:id="rId60"/>
    <p:sldId id="492" r:id="rId61"/>
    <p:sldId id="395" r:id="rId62"/>
    <p:sldId id="410" r:id="rId63"/>
    <p:sldId id="400" r:id="rId64"/>
    <p:sldId id="405" r:id="rId65"/>
    <p:sldId id="406" r:id="rId66"/>
    <p:sldId id="390" r:id="rId67"/>
    <p:sldId id="752" r:id="rId68"/>
    <p:sldId id="601" r:id="rId69"/>
    <p:sldId id="754" r:id="rId70"/>
    <p:sldId id="497" r:id="rId71"/>
    <p:sldId id="494" r:id="rId72"/>
    <p:sldId id="603" r:id="rId73"/>
    <p:sldId id="605" r:id="rId74"/>
    <p:sldId id="428" r:id="rId75"/>
    <p:sldId id="473" r:id="rId76"/>
    <p:sldId id="502" r:id="rId77"/>
    <p:sldId id="604" r:id="rId78"/>
    <p:sldId id="501" r:id="rId79"/>
    <p:sldId id="606" r:id="rId80"/>
    <p:sldId id="608" r:id="rId81"/>
    <p:sldId id="402" r:id="rId82"/>
    <p:sldId id="391" r:id="rId83"/>
    <p:sldId id="472" r:id="rId84"/>
    <p:sldId id="357" r:id="rId85"/>
    <p:sldId id="515" r:id="rId86"/>
    <p:sldId id="358" r:id="rId87"/>
    <p:sldId id="755" r:id="rId88"/>
    <p:sldId id="389" r:id="rId89"/>
  </p:sldIdLst>
  <p:sldSz cx="12192000" cy="6858000"/>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non,Brittany" initials="B" lastIdx="21" clrIdx="0">
    <p:extLst/>
  </p:cmAuthor>
  <p:cmAuthor id="2" name="Connaway,Lynn" initials="C"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FD7"/>
    <a:srgbClr val="DFA653"/>
    <a:srgbClr val="858585"/>
    <a:srgbClr val="8B8B8B"/>
    <a:srgbClr val="3193D0"/>
    <a:srgbClr val="221F18"/>
    <a:srgbClr val="8C8C8C"/>
    <a:srgbClr val="DDA04F"/>
    <a:srgbClr val="F9E499"/>
    <a:srgbClr val="4C7F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43" autoAdjust="0"/>
    <p:restoredTop sz="79526" autoAdjust="0"/>
  </p:normalViewPr>
  <p:slideViewPr>
    <p:cSldViewPr snapToGrid="0">
      <p:cViewPr varScale="1">
        <p:scale>
          <a:sx n="65" d="100"/>
          <a:sy n="65" d="100"/>
        </p:scale>
        <p:origin x="667" y="4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 d="2"/>
        <a:sy n="1" d="2"/>
      </p:scale>
      <p:origin x="0" y="0"/>
    </p:cViewPr>
  </p:sorterViewPr>
  <p:notesViewPr>
    <p:cSldViewPr snapToGrid="0">
      <p:cViewPr varScale="1">
        <p:scale>
          <a:sx n="89" d="100"/>
          <a:sy n="89" d="100"/>
        </p:scale>
        <p:origin x="375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E8F8B8-BFDA-4973-84A9-01B6E9EF7DF1}" type="doc">
      <dgm:prSet loTypeId="urn:microsoft.com/office/officeart/2005/8/layout/matrix1" loCatId="matrix" qsTypeId="urn:microsoft.com/office/officeart/2005/8/quickstyle/simple1" qsCatId="simple" csTypeId="urn:microsoft.com/office/officeart/2005/8/colors/accent2_2" csCatId="accent2" phldr="1"/>
      <dgm:spPr/>
      <dgm:t>
        <a:bodyPr/>
        <a:lstStyle/>
        <a:p>
          <a:endParaRPr lang="en-US"/>
        </a:p>
      </dgm:t>
    </dgm:pt>
    <dgm:pt modelId="{9DD9A829-8846-460E-AAF2-5355F2D10C32}">
      <dgm:prSet phldrT="[Text]"/>
      <dgm:spPr>
        <a:solidFill>
          <a:schemeClr val="accent1"/>
        </a:solidFill>
      </dgm:spPr>
      <dgm:t>
        <a:bodyPr/>
        <a:lstStyle/>
        <a:p>
          <a:r>
            <a:rPr lang="en-US" b="1" dirty="0">
              <a:solidFill>
                <a:schemeClr val="bg1"/>
              </a:solidFill>
            </a:rPr>
            <a:t>Qualitative Research Data Collection</a:t>
          </a:r>
        </a:p>
      </dgm:t>
    </dgm:pt>
    <dgm:pt modelId="{83272AB6-2776-4634-B59A-F17B0C82C9CF}" type="parTrans" cxnId="{A90CA369-6786-464A-91CA-F35D271647D1}">
      <dgm:prSet/>
      <dgm:spPr/>
      <dgm:t>
        <a:bodyPr/>
        <a:lstStyle/>
        <a:p>
          <a:endParaRPr lang="en-US"/>
        </a:p>
      </dgm:t>
    </dgm:pt>
    <dgm:pt modelId="{92BE2A2D-8CC2-4DA4-A5C7-F0ED2E46B9D4}" type="sibTrans" cxnId="{A90CA369-6786-464A-91CA-F35D271647D1}">
      <dgm:prSet/>
      <dgm:spPr/>
      <dgm:t>
        <a:bodyPr/>
        <a:lstStyle/>
        <a:p>
          <a:endParaRPr lang="en-US"/>
        </a:p>
      </dgm:t>
    </dgm:pt>
    <dgm:pt modelId="{3DE0C06C-A10D-42AE-9180-32744535ACAD}">
      <dgm:prSet phldrT="[Text]"/>
      <dgm:spPr>
        <a:solidFill>
          <a:schemeClr val="tx1">
            <a:alpha val="75000"/>
          </a:schemeClr>
        </a:solidFill>
      </dgm:spPr>
      <dgm:t>
        <a:bodyPr/>
        <a:lstStyle/>
        <a:p>
          <a:r>
            <a:rPr lang="en-US" b="1" dirty="0"/>
            <a:t>Interviews</a:t>
          </a:r>
        </a:p>
      </dgm:t>
    </dgm:pt>
    <dgm:pt modelId="{3799D625-663B-4F45-9A3D-A1D664B9D6AE}" type="parTrans" cxnId="{E4EAEA0A-51D7-4EC1-B2B0-FD6854D3AF52}">
      <dgm:prSet/>
      <dgm:spPr/>
      <dgm:t>
        <a:bodyPr/>
        <a:lstStyle/>
        <a:p>
          <a:endParaRPr lang="en-US"/>
        </a:p>
      </dgm:t>
    </dgm:pt>
    <dgm:pt modelId="{38AF56CF-EE85-4BFB-ACE1-38B286960B58}" type="sibTrans" cxnId="{E4EAEA0A-51D7-4EC1-B2B0-FD6854D3AF52}">
      <dgm:prSet/>
      <dgm:spPr/>
      <dgm:t>
        <a:bodyPr/>
        <a:lstStyle/>
        <a:p>
          <a:endParaRPr lang="en-US"/>
        </a:p>
      </dgm:t>
    </dgm:pt>
    <dgm:pt modelId="{8525AF82-44A7-4B3B-9651-E00EFB4199AE}">
      <dgm:prSet phldrT="[Text]"/>
      <dgm:spPr>
        <a:solidFill>
          <a:schemeClr val="tx1">
            <a:alpha val="75000"/>
          </a:schemeClr>
        </a:solidFill>
      </dgm:spPr>
      <dgm:t>
        <a:bodyPr/>
        <a:lstStyle/>
        <a:p>
          <a:r>
            <a:rPr lang="en-US" b="1" dirty="0"/>
            <a:t>Diaries</a:t>
          </a:r>
        </a:p>
      </dgm:t>
    </dgm:pt>
    <dgm:pt modelId="{07B467C9-894F-40F0-AC09-76734BE2F82D}" type="parTrans" cxnId="{EAD93379-4DBB-4693-BE1B-D6D7BE851931}">
      <dgm:prSet/>
      <dgm:spPr/>
      <dgm:t>
        <a:bodyPr/>
        <a:lstStyle/>
        <a:p>
          <a:endParaRPr lang="en-US"/>
        </a:p>
      </dgm:t>
    </dgm:pt>
    <dgm:pt modelId="{A7751E6C-12C2-4D83-AEF6-D60CD7AEF7DE}" type="sibTrans" cxnId="{EAD93379-4DBB-4693-BE1B-D6D7BE851931}">
      <dgm:prSet/>
      <dgm:spPr/>
      <dgm:t>
        <a:bodyPr/>
        <a:lstStyle/>
        <a:p>
          <a:endParaRPr lang="en-US"/>
        </a:p>
      </dgm:t>
    </dgm:pt>
    <dgm:pt modelId="{608761A9-F897-46E2-AF2D-145159DE9A12}">
      <dgm:prSet phldrT="[Text]"/>
      <dgm:spPr>
        <a:solidFill>
          <a:schemeClr val="tx1">
            <a:alpha val="75000"/>
          </a:schemeClr>
        </a:solidFill>
      </dgm:spPr>
      <dgm:t>
        <a:bodyPr/>
        <a:lstStyle/>
        <a:p>
          <a:r>
            <a:rPr lang="en-US" b="1" dirty="0"/>
            <a:t>Observation</a:t>
          </a:r>
        </a:p>
      </dgm:t>
    </dgm:pt>
    <dgm:pt modelId="{913BE3D1-DA56-49E1-925D-842E2BFDB769}" type="parTrans" cxnId="{74275D82-30E5-4444-A3D3-6B835F778F7E}">
      <dgm:prSet/>
      <dgm:spPr/>
      <dgm:t>
        <a:bodyPr/>
        <a:lstStyle/>
        <a:p>
          <a:endParaRPr lang="en-US"/>
        </a:p>
      </dgm:t>
    </dgm:pt>
    <dgm:pt modelId="{F9E346C2-53D0-497B-9C2E-3242D4E908CD}" type="sibTrans" cxnId="{74275D82-30E5-4444-A3D3-6B835F778F7E}">
      <dgm:prSet/>
      <dgm:spPr/>
      <dgm:t>
        <a:bodyPr/>
        <a:lstStyle/>
        <a:p>
          <a:endParaRPr lang="en-US"/>
        </a:p>
      </dgm:t>
    </dgm:pt>
    <dgm:pt modelId="{5286C1C3-80AA-4957-BD64-3BF95396A8E4}">
      <dgm:prSet phldrT="[Text]"/>
      <dgm:spPr>
        <a:solidFill>
          <a:schemeClr val="tx1">
            <a:alpha val="75000"/>
          </a:schemeClr>
        </a:solidFill>
      </dgm:spPr>
      <dgm:t>
        <a:bodyPr/>
        <a:lstStyle/>
        <a:p>
          <a:r>
            <a:rPr lang="en-US" b="1" dirty="0"/>
            <a:t>Usability Testing</a:t>
          </a:r>
        </a:p>
      </dgm:t>
    </dgm:pt>
    <dgm:pt modelId="{F4B750CF-398B-4A01-88BF-FDC7ED19F0DB}" type="parTrans" cxnId="{19659AEE-D353-4A2D-AB3D-90D7EDAA4804}">
      <dgm:prSet/>
      <dgm:spPr/>
      <dgm:t>
        <a:bodyPr/>
        <a:lstStyle/>
        <a:p>
          <a:endParaRPr lang="en-US"/>
        </a:p>
      </dgm:t>
    </dgm:pt>
    <dgm:pt modelId="{4220B0B6-8648-4583-8E28-0213B217A747}" type="sibTrans" cxnId="{19659AEE-D353-4A2D-AB3D-90D7EDAA4804}">
      <dgm:prSet/>
      <dgm:spPr/>
      <dgm:t>
        <a:bodyPr/>
        <a:lstStyle/>
        <a:p>
          <a:endParaRPr lang="en-US"/>
        </a:p>
      </dgm:t>
    </dgm:pt>
    <dgm:pt modelId="{944066DC-9845-4E5C-BD02-0E5B387684D5}" type="pres">
      <dgm:prSet presAssocID="{4EE8F8B8-BFDA-4973-84A9-01B6E9EF7DF1}" presName="diagram" presStyleCnt="0">
        <dgm:presLayoutVars>
          <dgm:chMax val="1"/>
          <dgm:dir/>
          <dgm:animLvl val="ctr"/>
          <dgm:resizeHandles val="exact"/>
        </dgm:presLayoutVars>
      </dgm:prSet>
      <dgm:spPr/>
    </dgm:pt>
    <dgm:pt modelId="{A7B8E627-7059-4642-A727-739C9AAE546F}" type="pres">
      <dgm:prSet presAssocID="{4EE8F8B8-BFDA-4973-84A9-01B6E9EF7DF1}" presName="matrix" presStyleCnt="0"/>
      <dgm:spPr/>
    </dgm:pt>
    <dgm:pt modelId="{1149EA98-8AFE-4946-9838-FC12D606AD3F}" type="pres">
      <dgm:prSet presAssocID="{4EE8F8B8-BFDA-4973-84A9-01B6E9EF7DF1}" presName="tile1" presStyleLbl="node1" presStyleIdx="0" presStyleCnt="4"/>
      <dgm:spPr/>
    </dgm:pt>
    <dgm:pt modelId="{3C883111-90DC-40B3-BCC8-49C5E0F6530B}" type="pres">
      <dgm:prSet presAssocID="{4EE8F8B8-BFDA-4973-84A9-01B6E9EF7DF1}" presName="tile1text" presStyleLbl="node1" presStyleIdx="0" presStyleCnt="4">
        <dgm:presLayoutVars>
          <dgm:chMax val="0"/>
          <dgm:chPref val="0"/>
          <dgm:bulletEnabled val="1"/>
        </dgm:presLayoutVars>
      </dgm:prSet>
      <dgm:spPr/>
    </dgm:pt>
    <dgm:pt modelId="{72149AFC-793B-45D4-8B67-32391A1F8781}" type="pres">
      <dgm:prSet presAssocID="{4EE8F8B8-BFDA-4973-84A9-01B6E9EF7DF1}" presName="tile2" presStyleLbl="node1" presStyleIdx="1" presStyleCnt="4"/>
      <dgm:spPr/>
    </dgm:pt>
    <dgm:pt modelId="{7705D16C-6F7F-45E0-A962-9727575635AA}" type="pres">
      <dgm:prSet presAssocID="{4EE8F8B8-BFDA-4973-84A9-01B6E9EF7DF1}" presName="tile2text" presStyleLbl="node1" presStyleIdx="1" presStyleCnt="4">
        <dgm:presLayoutVars>
          <dgm:chMax val="0"/>
          <dgm:chPref val="0"/>
          <dgm:bulletEnabled val="1"/>
        </dgm:presLayoutVars>
      </dgm:prSet>
      <dgm:spPr/>
    </dgm:pt>
    <dgm:pt modelId="{56305286-21C5-4A98-BE61-47D85756B55C}" type="pres">
      <dgm:prSet presAssocID="{4EE8F8B8-BFDA-4973-84A9-01B6E9EF7DF1}" presName="tile3" presStyleLbl="node1" presStyleIdx="2" presStyleCnt="4"/>
      <dgm:spPr/>
    </dgm:pt>
    <dgm:pt modelId="{78E19777-E2E5-43BF-8546-E67D69F9121C}" type="pres">
      <dgm:prSet presAssocID="{4EE8F8B8-BFDA-4973-84A9-01B6E9EF7DF1}" presName="tile3text" presStyleLbl="node1" presStyleIdx="2" presStyleCnt="4">
        <dgm:presLayoutVars>
          <dgm:chMax val="0"/>
          <dgm:chPref val="0"/>
          <dgm:bulletEnabled val="1"/>
        </dgm:presLayoutVars>
      </dgm:prSet>
      <dgm:spPr/>
    </dgm:pt>
    <dgm:pt modelId="{D5BE99C1-7389-4F90-B9D0-85D8DD4DE082}" type="pres">
      <dgm:prSet presAssocID="{4EE8F8B8-BFDA-4973-84A9-01B6E9EF7DF1}" presName="tile4" presStyleLbl="node1" presStyleIdx="3" presStyleCnt="4"/>
      <dgm:spPr/>
    </dgm:pt>
    <dgm:pt modelId="{D9056425-165A-4D68-A584-971DEAAF72FA}" type="pres">
      <dgm:prSet presAssocID="{4EE8F8B8-BFDA-4973-84A9-01B6E9EF7DF1}" presName="tile4text" presStyleLbl="node1" presStyleIdx="3" presStyleCnt="4">
        <dgm:presLayoutVars>
          <dgm:chMax val="0"/>
          <dgm:chPref val="0"/>
          <dgm:bulletEnabled val="1"/>
        </dgm:presLayoutVars>
      </dgm:prSet>
      <dgm:spPr/>
    </dgm:pt>
    <dgm:pt modelId="{31883FD8-3E1C-4902-9E58-D478CE8FE17E}" type="pres">
      <dgm:prSet presAssocID="{4EE8F8B8-BFDA-4973-84A9-01B6E9EF7DF1}" presName="centerTile" presStyleLbl="fgShp" presStyleIdx="0" presStyleCnt="1" custScaleX="123316" custScaleY="123457">
        <dgm:presLayoutVars>
          <dgm:chMax val="0"/>
          <dgm:chPref val="0"/>
        </dgm:presLayoutVars>
      </dgm:prSet>
      <dgm:spPr/>
    </dgm:pt>
  </dgm:ptLst>
  <dgm:cxnLst>
    <dgm:cxn modelId="{E4EAEA0A-51D7-4EC1-B2B0-FD6854D3AF52}" srcId="{9DD9A829-8846-460E-AAF2-5355F2D10C32}" destId="{3DE0C06C-A10D-42AE-9180-32744535ACAD}" srcOrd="0" destOrd="0" parTransId="{3799D625-663B-4F45-9A3D-A1D664B9D6AE}" sibTransId="{38AF56CF-EE85-4BFB-ACE1-38B286960B58}"/>
    <dgm:cxn modelId="{B484681F-3D3E-4822-8B90-638EEF0F4945}" type="presOf" srcId="{608761A9-F897-46E2-AF2D-145159DE9A12}" destId="{78E19777-E2E5-43BF-8546-E67D69F9121C}" srcOrd="1" destOrd="0" presId="urn:microsoft.com/office/officeart/2005/8/layout/matrix1"/>
    <dgm:cxn modelId="{67FC5E24-723F-4A10-8398-0BB3B94B697B}" type="presOf" srcId="{5286C1C3-80AA-4957-BD64-3BF95396A8E4}" destId="{D5BE99C1-7389-4F90-B9D0-85D8DD4DE082}" srcOrd="0" destOrd="0" presId="urn:microsoft.com/office/officeart/2005/8/layout/matrix1"/>
    <dgm:cxn modelId="{11462D25-7C49-419D-A164-859D77BDF4A8}" type="presOf" srcId="{8525AF82-44A7-4B3B-9651-E00EFB4199AE}" destId="{72149AFC-793B-45D4-8B67-32391A1F8781}" srcOrd="0" destOrd="0" presId="urn:microsoft.com/office/officeart/2005/8/layout/matrix1"/>
    <dgm:cxn modelId="{7194FA33-A99C-42D5-9D6E-0948CECC68A2}" type="presOf" srcId="{4EE8F8B8-BFDA-4973-84A9-01B6E9EF7DF1}" destId="{944066DC-9845-4E5C-BD02-0E5B387684D5}" srcOrd="0" destOrd="0" presId="urn:microsoft.com/office/officeart/2005/8/layout/matrix1"/>
    <dgm:cxn modelId="{EB472B42-1C53-4C5A-96BF-9E21116CE31C}" type="presOf" srcId="{5286C1C3-80AA-4957-BD64-3BF95396A8E4}" destId="{D9056425-165A-4D68-A584-971DEAAF72FA}" srcOrd="1" destOrd="0" presId="urn:microsoft.com/office/officeart/2005/8/layout/matrix1"/>
    <dgm:cxn modelId="{D7A0D047-BCD6-470A-A92A-E425992FBD4F}" type="presOf" srcId="{9DD9A829-8846-460E-AAF2-5355F2D10C32}" destId="{31883FD8-3E1C-4902-9E58-D478CE8FE17E}" srcOrd="0" destOrd="0" presId="urn:microsoft.com/office/officeart/2005/8/layout/matrix1"/>
    <dgm:cxn modelId="{EBEA8D69-BE1C-4E4D-9CF1-8C0A34B55A75}" type="presOf" srcId="{608761A9-F897-46E2-AF2D-145159DE9A12}" destId="{56305286-21C5-4A98-BE61-47D85756B55C}" srcOrd="0" destOrd="0" presId="urn:microsoft.com/office/officeart/2005/8/layout/matrix1"/>
    <dgm:cxn modelId="{A90CA369-6786-464A-91CA-F35D271647D1}" srcId="{4EE8F8B8-BFDA-4973-84A9-01B6E9EF7DF1}" destId="{9DD9A829-8846-460E-AAF2-5355F2D10C32}" srcOrd="0" destOrd="0" parTransId="{83272AB6-2776-4634-B59A-F17B0C82C9CF}" sibTransId="{92BE2A2D-8CC2-4DA4-A5C7-F0ED2E46B9D4}"/>
    <dgm:cxn modelId="{EAD93379-4DBB-4693-BE1B-D6D7BE851931}" srcId="{9DD9A829-8846-460E-AAF2-5355F2D10C32}" destId="{8525AF82-44A7-4B3B-9651-E00EFB4199AE}" srcOrd="1" destOrd="0" parTransId="{07B467C9-894F-40F0-AC09-76734BE2F82D}" sibTransId="{A7751E6C-12C2-4D83-AEF6-D60CD7AEF7DE}"/>
    <dgm:cxn modelId="{A190417B-282E-4CA0-A766-B3C25960AE6A}" type="presOf" srcId="{3DE0C06C-A10D-42AE-9180-32744535ACAD}" destId="{3C883111-90DC-40B3-BCC8-49C5E0F6530B}" srcOrd="1" destOrd="0" presId="urn:microsoft.com/office/officeart/2005/8/layout/matrix1"/>
    <dgm:cxn modelId="{74275D82-30E5-4444-A3D3-6B835F778F7E}" srcId="{9DD9A829-8846-460E-AAF2-5355F2D10C32}" destId="{608761A9-F897-46E2-AF2D-145159DE9A12}" srcOrd="2" destOrd="0" parTransId="{913BE3D1-DA56-49E1-925D-842E2BFDB769}" sibTransId="{F9E346C2-53D0-497B-9C2E-3242D4E908CD}"/>
    <dgm:cxn modelId="{6A3E02E3-410D-4C2D-9691-2D1C179B22A2}" type="presOf" srcId="{8525AF82-44A7-4B3B-9651-E00EFB4199AE}" destId="{7705D16C-6F7F-45E0-A962-9727575635AA}" srcOrd="1" destOrd="0" presId="urn:microsoft.com/office/officeart/2005/8/layout/matrix1"/>
    <dgm:cxn modelId="{19659AEE-D353-4A2D-AB3D-90D7EDAA4804}" srcId="{9DD9A829-8846-460E-AAF2-5355F2D10C32}" destId="{5286C1C3-80AA-4957-BD64-3BF95396A8E4}" srcOrd="3" destOrd="0" parTransId="{F4B750CF-398B-4A01-88BF-FDC7ED19F0DB}" sibTransId="{4220B0B6-8648-4583-8E28-0213B217A747}"/>
    <dgm:cxn modelId="{503E71FB-4590-4E1C-A4C7-5C342357B2EC}" type="presOf" srcId="{3DE0C06C-A10D-42AE-9180-32744535ACAD}" destId="{1149EA98-8AFE-4946-9838-FC12D606AD3F}" srcOrd="0" destOrd="0" presId="urn:microsoft.com/office/officeart/2005/8/layout/matrix1"/>
    <dgm:cxn modelId="{319A9FC0-A0EF-439F-A8E2-62658079CB80}" type="presParOf" srcId="{944066DC-9845-4E5C-BD02-0E5B387684D5}" destId="{A7B8E627-7059-4642-A727-739C9AAE546F}" srcOrd="0" destOrd="0" presId="urn:microsoft.com/office/officeart/2005/8/layout/matrix1"/>
    <dgm:cxn modelId="{61212BA6-FFB5-4ECF-941D-7C0E3262B194}" type="presParOf" srcId="{A7B8E627-7059-4642-A727-739C9AAE546F}" destId="{1149EA98-8AFE-4946-9838-FC12D606AD3F}" srcOrd="0" destOrd="0" presId="urn:microsoft.com/office/officeart/2005/8/layout/matrix1"/>
    <dgm:cxn modelId="{6E743222-1B45-428C-8817-E4C52BC7502D}" type="presParOf" srcId="{A7B8E627-7059-4642-A727-739C9AAE546F}" destId="{3C883111-90DC-40B3-BCC8-49C5E0F6530B}" srcOrd="1" destOrd="0" presId="urn:microsoft.com/office/officeart/2005/8/layout/matrix1"/>
    <dgm:cxn modelId="{A69FB5CA-FBC9-4C77-ACD1-00D74C4D64D7}" type="presParOf" srcId="{A7B8E627-7059-4642-A727-739C9AAE546F}" destId="{72149AFC-793B-45D4-8B67-32391A1F8781}" srcOrd="2" destOrd="0" presId="urn:microsoft.com/office/officeart/2005/8/layout/matrix1"/>
    <dgm:cxn modelId="{9544AA2F-57A2-440B-943F-5B1BBA257C98}" type="presParOf" srcId="{A7B8E627-7059-4642-A727-739C9AAE546F}" destId="{7705D16C-6F7F-45E0-A962-9727575635AA}" srcOrd="3" destOrd="0" presId="urn:microsoft.com/office/officeart/2005/8/layout/matrix1"/>
    <dgm:cxn modelId="{5AF36378-3DC5-4300-BEF0-93E1D1B5C06B}" type="presParOf" srcId="{A7B8E627-7059-4642-A727-739C9AAE546F}" destId="{56305286-21C5-4A98-BE61-47D85756B55C}" srcOrd="4" destOrd="0" presId="urn:microsoft.com/office/officeart/2005/8/layout/matrix1"/>
    <dgm:cxn modelId="{456434FA-B320-4BF3-9300-F74B7F5B180A}" type="presParOf" srcId="{A7B8E627-7059-4642-A727-739C9AAE546F}" destId="{78E19777-E2E5-43BF-8546-E67D69F9121C}" srcOrd="5" destOrd="0" presId="urn:microsoft.com/office/officeart/2005/8/layout/matrix1"/>
    <dgm:cxn modelId="{9DC37F8C-5A87-4CDD-A0AC-D30608D9099C}" type="presParOf" srcId="{A7B8E627-7059-4642-A727-739C9AAE546F}" destId="{D5BE99C1-7389-4F90-B9D0-85D8DD4DE082}" srcOrd="6" destOrd="0" presId="urn:microsoft.com/office/officeart/2005/8/layout/matrix1"/>
    <dgm:cxn modelId="{8395694F-EB33-4433-8371-C378A82F05CB}" type="presParOf" srcId="{A7B8E627-7059-4642-A727-739C9AAE546F}" destId="{D9056425-165A-4D68-A584-971DEAAF72FA}" srcOrd="7" destOrd="0" presId="urn:microsoft.com/office/officeart/2005/8/layout/matrix1"/>
    <dgm:cxn modelId="{358D0137-A236-43D3-9D86-BFF254CC919C}" type="presParOf" srcId="{944066DC-9845-4E5C-BD02-0E5B387684D5}" destId="{31883FD8-3E1C-4902-9E58-D478CE8FE17E}"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49EA98-8AFE-4946-9838-FC12D606AD3F}">
      <dsp:nvSpPr>
        <dsp:cNvPr id="0" name=""/>
        <dsp:cNvSpPr/>
      </dsp:nvSpPr>
      <dsp:spPr>
        <a:xfrm rot="16200000">
          <a:off x="1288228" y="-1288228"/>
          <a:ext cx="2614108" cy="5190565"/>
        </a:xfrm>
        <a:prstGeom prst="round1Rect">
          <a:avLst/>
        </a:prstGeom>
        <a:solidFill>
          <a:schemeClr val="tx1">
            <a:alpha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b="1" kern="1200" dirty="0"/>
            <a:t>Interviews</a:t>
          </a:r>
        </a:p>
      </dsp:txBody>
      <dsp:txXfrm rot="5400000">
        <a:off x="0" y="0"/>
        <a:ext cx="5190565" cy="1960581"/>
      </dsp:txXfrm>
    </dsp:sp>
    <dsp:sp modelId="{72149AFC-793B-45D4-8B67-32391A1F8781}">
      <dsp:nvSpPr>
        <dsp:cNvPr id="0" name=""/>
        <dsp:cNvSpPr/>
      </dsp:nvSpPr>
      <dsp:spPr>
        <a:xfrm>
          <a:off x="5190565" y="0"/>
          <a:ext cx="5190565" cy="2614108"/>
        </a:xfrm>
        <a:prstGeom prst="round1Rect">
          <a:avLst/>
        </a:prstGeom>
        <a:solidFill>
          <a:schemeClr val="tx1">
            <a:alpha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b="1" kern="1200" dirty="0"/>
            <a:t>Diaries</a:t>
          </a:r>
        </a:p>
      </dsp:txBody>
      <dsp:txXfrm>
        <a:off x="5190565" y="0"/>
        <a:ext cx="5190565" cy="1960581"/>
      </dsp:txXfrm>
    </dsp:sp>
    <dsp:sp modelId="{56305286-21C5-4A98-BE61-47D85756B55C}">
      <dsp:nvSpPr>
        <dsp:cNvPr id="0" name=""/>
        <dsp:cNvSpPr/>
      </dsp:nvSpPr>
      <dsp:spPr>
        <a:xfrm rot="10800000">
          <a:off x="0" y="2614108"/>
          <a:ext cx="5190565" cy="2614108"/>
        </a:xfrm>
        <a:prstGeom prst="round1Rect">
          <a:avLst/>
        </a:prstGeom>
        <a:solidFill>
          <a:schemeClr val="tx1">
            <a:alpha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b="1" kern="1200" dirty="0"/>
            <a:t>Observation</a:t>
          </a:r>
        </a:p>
      </dsp:txBody>
      <dsp:txXfrm rot="10800000">
        <a:off x="0" y="3267635"/>
        <a:ext cx="5190565" cy="1960581"/>
      </dsp:txXfrm>
    </dsp:sp>
    <dsp:sp modelId="{D5BE99C1-7389-4F90-B9D0-85D8DD4DE082}">
      <dsp:nvSpPr>
        <dsp:cNvPr id="0" name=""/>
        <dsp:cNvSpPr/>
      </dsp:nvSpPr>
      <dsp:spPr>
        <a:xfrm rot="5400000">
          <a:off x="6478794" y="1325880"/>
          <a:ext cx="2614108" cy="5190565"/>
        </a:xfrm>
        <a:prstGeom prst="round1Rect">
          <a:avLst/>
        </a:prstGeom>
        <a:solidFill>
          <a:schemeClr val="tx1">
            <a:alpha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b="1" kern="1200" dirty="0"/>
            <a:t>Usability Testing</a:t>
          </a:r>
        </a:p>
      </dsp:txBody>
      <dsp:txXfrm rot="-5400000">
        <a:off x="5190565" y="3267635"/>
        <a:ext cx="5190565" cy="1960581"/>
      </dsp:txXfrm>
    </dsp:sp>
    <dsp:sp modelId="{31883FD8-3E1C-4902-9E58-D478CE8FE17E}">
      <dsp:nvSpPr>
        <dsp:cNvPr id="0" name=""/>
        <dsp:cNvSpPr/>
      </dsp:nvSpPr>
      <dsp:spPr>
        <a:xfrm>
          <a:off x="3270326" y="1807283"/>
          <a:ext cx="3840478" cy="1613649"/>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bg1"/>
              </a:solidFill>
            </a:rPr>
            <a:t>Qualitative Research Data Collection</a:t>
          </a:r>
        </a:p>
      </dsp:txBody>
      <dsp:txXfrm>
        <a:off x="3349098" y="1886055"/>
        <a:ext cx="3682934" cy="1456105"/>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6912"/>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333" y="0"/>
            <a:ext cx="3041968" cy="466912"/>
          </a:xfrm>
          <a:prstGeom prst="rect">
            <a:avLst/>
          </a:prstGeom>
        </p:spPr>
        <p:txBody>
          <a:bodyPr vert="horz" lIns="93287" tIns="46644" rIns="93287" bIns="46644" rtlCol="0"/>
          <a:lstStyle>
            <a:lvl1pPr algn="r">
              <a:defRPr sz="1200"/>
            </a:lvl1pPr>
          </a:lstStyle>
          <a:p>
            <a:fld id="{3C973B9B-E457-4D6B-B735-65636897F970}" type="datetimeFigureOut">
              <a:rPr lang="en-US" smtClean="0"/>
              <a:t>8/22/2019</a:t>
            </a:fld>
            <a:endParaRPr lang="en-US"/>
          </a:p>
        </p:txBody>
      </p:sp>
      <p:sp>
        <p:nvSpPr>
          <p:cNvPr id="4" name="Slide Image Placeholder 3"/>
          <p:cNvSpPr>
            <a:spLocks noGrp="1" noRot="1" noChangeAspect="1"/>
          </p:cNvSpPr>
          <p:nvPr>
            <p:ph type="sldImg" idx="2"/>
          </p:nvPr>
        </p:nvSpPr>
        <p:spPr>
          <a:xfrm>
            <a:off x="719138" y="1163638"/>
            <a:ext cx="5581650" cy="314007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78476"/>
            <a:ext cx="5615940" cy="3664208"/>
          </a:xfrm>
          <a:prstGeom prst="rect">
            <a:avLst/>
          </a:prstGeom>
        </p:spPr>
        <p:txBody>
          <a:bodyPr vert="horz" lIns="93287" tIns="46644" rIns="93287" bIns="46644"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39014"/>
            <a:ext cx="3041968" cy="466911"/>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333" y="8839014"/>
            <a:ext cx="3041968" cy="466911"/>
          </a:xfrm>
          <a:prstGeom prst="rect">
            <a:avLst/>
          </a:prstGeom>
        </p:spPr>
        <p:txBody>
          <a:bodyPr vert="horz" lIns="93287" tIns="46644" rIns="93287" bIns="46644" rtlCol="0" anchor="b"/>
          <a:lstStyle>
            <a:lvl1pPr algn="r">
              <a:defRPr sz="1200"/>
            </a:lvl1pPr>
          </a:lstStyle>
          <a:p>
            <a:fld id="{35A6DD34-2E5D-44F1-8091-20CC79DD3A1A}" type="slidenum">
              <a:rPr lang="en-US" smtClean="0"/>
              <a:t>‹#›</a:t>
            </a:fld>
            <a:endParaRPr lang="en-US"/>
          </a:p>
        </p:txBody>
      </p:sp>
    </p:spTree>
    <p:extLst>
      <p:ext uri="{BB962C8B-B14F-4D97-AF65-F5344CB8AC3E}">
        <p14:creationId xmlns:p14="http://schemas.microsoft.com/office/powerpoint/2010/main" val="522266935"/>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oclc.org/research/activities/vandr.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www.oclc.org/content/dam/research/activities/vandr/resources/vandr-interview-diary-codebook.pdf"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www.oclc.org/research/activities/vandr.html" TargetMode="External"/><Relationship Id="rId2" Type="http://schemas.openxmlformats.org/officeDocument/2006/relationships/slide" Target="../slides/slide74.xml"/><Relationship Id="rId1" Type="http://schemas.openxmlformats.org/officeDocument/2006/relationships/notesMaster" Target="../notesMasters/notesMaster1.xml"/><Relationship Id="rId5" Type="http://schemas.openxmlformats.org/officeDocument/2006/relationships/hyperlink" Target="http://informationr.net/ir/18-1/infres181.html" TargetMode="External"/><Relationship Id="rId4" Type="http://schemas.openxmlformats.org/officeDocument/2006/relationships/hyperlink" Target="http://www.ala.org/acrl/sites/ala.org.acrl/files/content/conferences/confsandpreconfs/2013/papers/Connaway_Google.pdf" TargetMode="Externa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download.qsrinternational.com/Document/NVivo9/NVivo9-Getting-Started-Guide.pdf"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A6DD34-2E5D-44F1-8091-20CC79DD3A1A}" type="slidenum">
              <a:rPr lang="en-US" smtClean="0"/>
              <a:t>1</a:t>
            </a:fld>
            <a:endParaRPr lang="en-US"/>
          </a:p>
        </p:txBody>
      </p:sp>
    </p:spTree>
    <p:extLst>
      <p:ext uri="{BB962C8B-B14F-4D97-AF65-F5344CB8AC3E}">
        <p14:creationId xmlns:p14="http://schemas.microsoft.com/office/powerpoint/2010/main" val="1137411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https://www.flickr.com/photos/katesheets/5772901616/ by </a:t>
            </a:r>
            <a:r>
              <a:rPr lang="en-US" dirty="0" err="1"/>
              <a:t>katesheets</a:t>
            </a:r>
            <a:r>
              <a:rPr lang="en-US" dirty="0"/>
              <a:t> / CC BY-NC 2.0</a:t>
            </a:r>
          </a:p>
        </p:txBody>
      </p:sp>
      <p:sp>
        <p:nvSpPr>
          <p:cNvPr id="4" name="Slide Number Placeholder 3"/>
          <p:cNvSpPr>
            <a:spLocks noGrp="1"/>
          </p:cNvSpPr>
          <p:nvPr>
            <p:ph type="sldNum" sz="quarter" idx="10"/>
          </p:nvPr>
        </p:nvSpPr>
        <p:spPr/>
        <p:txBody>
          <a:bodyPr/>
          <a:lstStyle/>
          <a:p>
            <a:fld id="{35A6DD34-2E5D-44F1-8091-20CC79DD3A1A}" type="slidenum">
              <a:rPr lang="en-US" smtClean="0"/>
              <a:t>10</a:t>
            </a:fld>
            <a:endParaRPr lang="en-US"/>
          </a:p>
        </p:txBody>
      </p:sp>
    </p:spTree>
    <p:extLst>
      <p:ext uri="{BB962C8B-B14F-4D97-AF65-F5344CB8AC3E}">
        <p14:creationId xmlns:p14="http://schemas.microsoft.com/office/powerpoint/2010/main" val="1930280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Image: https://www.flickr.com/photos/ddrmaxgt37/387453140/ by </a:t>
            </a:r>
            <a:r>
              <a:rPr lang="en-US" dirty="0" err="1"/>
              <a:t>Arun</a:t>
            </a:r>
            <a:r>
              <a:rPr lang="en-US" dirty="0"/>
              <a:t> Venkatesan / CC BY-NC 2.0</a:t>
            </a:r>
          </a:p>
          <a:p>
            <a:pPr>
              <a:defRPr/>
            </a:pPr>
            <a:endParaRPr lang="en-US" dirty="0"/>
          </a:p>
          <a:p>
            <a:pPr defTabSz="932871">
              <a:defRPr/>
            </a:pPr>
            <a:r>
              <a:rPr lang="en-US" dirty="0"/>
              <a:t>The content for this slide is from Marie L. Radford, Ph.D. qualitative research methods lecture notes.</a:t>
            </a:r>
            <a:endParaRPr lang="en-US" dirty="0">
              <a:effectLst>
                <a:outerShdw blurRad="38100" dist="38100" dir="2700000" algn="tl">
                  <a:srgbClr val="000000">
                    <a:alpha val="43137"/>
                  </a:srgbClr>
                </a:outerShdw>
              </a:effectLst>
            </a:endParaRPr>
          </a:p>
          <a:p>
            <a:pPr defTabSz="932871">
              <a:defRPr/>
            </a:pPr>
            <a:endParaRPr lang="en-US" dirty="0"/>
          </a:p>
          <a:p>
            <a:pPr defTabSz="932871">
              <a:defRPr/>
            </a:pPr>
            <a:r>
              <a:rPr lang="en-US" dirty="0"/>
              <a:t>Denzin, Norman K., and </a:t>
            </a:r>
            <a:r>
              <a:rPr lang="en-US" dirty="0" err="1"/>
              <a:t>Yvonna</a:t>
            </a:r>
            <a:r>
              <a:rPr lang="en-US" dirty="0"/>
              <a:t> S. Lincoln. 2005. </a:t>
            </a:r>
            <a:r>
              <a:rPr lang="en-US" i="1" dirty="0"/>
              <a:t>The Sage Handbook of Qualitative Research</a:t>
            </a:r>
            <a:r>
              <a:rPr lang="en-US" dirty="0"/>
              <a:t>, 4</a:t>
            </a:r>
            <a:r>
              <a:rPr lang="en-US" baseline="30000" dirty="0"/>
              <a:t>th</a:t>
            </a:r>
            <a:r>
              <a:rPr lang="en-US" dirty="0"/>
              <a:t> ed. Thousand Oaks, CA: Sage Publications.</a:t>
            </a:r>
          </a:p>
          <a:p>
            <a:endParaRPr lang="en-US" dirty="0"/>
          </a:p>
        </p:txBody>
      </p:sp>
      <p:sp>
        <p:nvSpPr>
          <p:cNvPr id="4" name="Slide Number Placeholder 3"/>
          <p:cNvSpPr>
            <a:spLocks noGrp="1"/>
          </p:cNvSpPr>
          <p:nvPr>
            <p:ph type="sldNum" sz="quarter" idx="10"/>
          </p:nvPr>
        </p:nvSpPr>
        <p:spPr/>
        <p:txBody>
          <a:bodyPr/>
          <a:lstStyle/>
          <a:p>
            <a:fld id="{35A6DD34-2E5D-44F1-8091-20CC79DD3A1A}" type="slidenum">
              <a:rPr lang="en-US" smtClean="0"/>
              <a:t>11</a:t>
            </a:fld>
            <a:endParaRPr lang="en-US"/>
          </a:p>
        </p:txBody>
      </p:sp>
    </p:spTree>
    <p:extLst>
      <p:ext uri="{BB962C8B-B14F-4D97-AF65-F5344CB8AC3E}">
        <p14:creationId xmlns:p14="http://schemas.microsoft.com/office/powerpoint/2010/main" val="1170138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A6DD34-2E5D-44F1-8091-20CC79DD3A1A}" type="slidenum">
              <a:rPr lang="en-US" smtClean="0"/>
              <a:t>12</a:t>
            </a:fld>
            <a:endParaRPr lang="en-US"/>
          </a:p>
        </p:txBody>
      </p:sp>
    </p:spTree>
    <p:extLst>
      <p:ext uri="{BB962C8B-B14F-4D97-AF65-F5344CB8AC3E}">
        <p14:creationId xmlns:p14="http://schemas.microsoft.com/office/powerpoint/2010/main" val="1718737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738188"/>
            <a:ext cx="5584825" cy="3141662"/>
          </a:xfrm>
        </p:spPr>
      </p:sp>
      <p:sp>
        <p:nvSpPr>
          <p:cNvPr id="3" name="Notes Placeholder 2"/>
          <p:cNvSpPr>
            <a:spLocks noGrp="1"/>
          </p:cNvSpPr>
          <p:nvPr>
            <p:ph type="body" idx="1"/>
          </p:nvPr>
        </p:nvSpPr>
        <p:spPr/>
        <p:txBody>
          <a:bodyPr/>
          <a:lstStyle/>
          <a:p>
            <a:pPr lvl="0">
              <a:defRPr/>
            </a:pPr>
            <a:r>
              <a:rPr lang="en-US" dirty="0"/>
              <a:t>Image: https://www.flickr.com/photos/28481088@N00/3091698923/ by </a:t>
            </a:r>
            <a:r>
              <a:rPr lang="en-US" dirty="0" err="1"/>
              <a:t>tanakawho</a:t>
            </a:r>
            <a:r>
              <a:rPr lang="en-US" dirty="0"/>
              <a:t> / CC BY-NC 2.0</a:t>
            </a:r>
          </a:p>
          <a:p>
            <a:pPr defTabSz="932871">
              <a:defRPr/>
            </a:pPr>
            <a:endParaRPr lang="en-US" dirty="0"/>
          </a:p>
          <a:p>
            <a:pPr defTabSz="932871">
              <a:defRPr/>
            </a:pPr>
            <a:r>
              <a:rPr lang="en-US" dirty="0"/>
              <a:t>“For me, the power of ethnographic research derives from its </a:t>
            </a:r>
            <a:r>
              <a:rPr lang="en-US" b="1" dirty="0"/>
              <a:t>synthetic approach of integrating multiple data sources</a:t>
            </a:r>
            <a:r>
              <a:rPr lang="en-US" dirty="0"/>
              <a:t> to create interpretive understandings of social and cultural processes.” </a:t>
            </a:r>
          </a:p>
          <a:p>
            <a:pPr defTabSz="932871">
              <a:defRPr/>
            </a:pPr>
            <a:r>
              <a:rPr lang="en-US" dirty="0"/>
              <a:t>~Andrew Asher, in Connaway &amp; Radford (2017), page 264</a:t>
            </a:r>
          </a:p>
          <a:p>
            <a:pPr defTabSz="932871">
              <a:defRPr/>
            </a:pPr>
            <a:endParaRPr lang="en-US" dirty="0"/>
          </a:p>
          <a:p>
            <a:pPr defTabSz="932871">
              <a:defRPr/>
            </a:pPr>
            <a:r>
              <a:rPr lang="en-US" dirty="0"/>
              <a:t>Asher, Andrew. 2017. “On Ethnographic Research: How do Students Find the Information They Need?” In </a:t>
            </a:r>
            <a:r>
              <a:rPr lang="en-US" i="1" dirty="0"/>
              <a:t>Research methods for library and information science,</a:t>
            </a:r>
            <a:r>
              <a:rPr lang="en-US" dirty="0"/>
              <a:t> 6th ed., edited by Lynn Silipigni Connaway and Marie L. Radford, 264. Santa Barbara: Libraries Unlimited.</a:t>
            </a:r>
          </a:p>
        </p:txBody>
      </p:sp>
      <p:sp>
        <p:nvSpPr>
          <p:cNvPr id="4" name="Slide Number Placeholder 3"/>
          <p:cNvSpPr>
            <a:spLocks noGrp="1"/>
          </p:cNvSpPr>
          <p:nvPr>
            <p:ph type="sldNum" sz="quarter" idx="10"/>
          </p:nvPr>
        </p:nvSpPr>
        <p:spPr/>
        <p:txBody>
          <a:bodyPr/>
          <a:lstStyle/>
          <a:p>
            <a:fld id="{35A6DD34-2E5D-44F1-8091-20CC79DD3A1A}" type="slidenum">
              <a:rPr lang="en-US" smtClean="0"/>
              <a:t>13</a:t>
            </a:fld>
            <a:endParaRPr lang="en-US"/>
          </a:p>
        </p:txBody>
      </p:sp>
    </p:spTree>
    <p:extLst>
      <p:ext uri="{BB962C8B-B14F-4D97-AF65-F5344CB8AC3E}">
        <p14:creationId xmlns:p14="http://schemas.microsoft.com/office/powerpoint/2010/main" val="1582701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3950" cy="3489325"/>
          </a:xfrm>
        </p:spPr>
      </p:sp>
      <p:sp>
        <p:nvSpPr>
          <p:cNvPr id="3" name="Notes Placeholder 2"/>
          <p:cNvSpPr>
            <a:spLocks noGrp="1"/>
          </p:cNvSpPr>
          <p:nvPr>
            <p:ph type="body" idx="1"/>
          </p:nvPr>
        </p:nvSpPr>
        <p:spPr/>
        <p:txBody>
          <a:bodyPr>
            <a:normAutofit/>
          </a:bodyPr>
          <a:lstStyle/>
          <a:p>
            <a:r>
              <a:rPr lang="en-US" sz="1200" dirty="0">
                <a:latin typeface="+mn-lt"/>
                <a:cs typeface="+mn-cs"/>
              </a:rPr>
              <a:t> </a:t>
            </a:r>
          </a:p>
          <a:p>
            <a:r>
              <a:rPr lang="en-US" kern="1200" dirty="0">
                <a:solidFill>
                  <a:schemeClr val="tx1"/>
                </a:solidFill>
                <a:effectLst/>
              </a:rPr>
              <a:t>Adapted from</a:t>
            </a:r>
          </a:p>
          <a:p>
            <a:pPr marL="0" lvl="2" defTabSz="466435">
              <a:defRPr/>
            </a:pPr>
            <a:r>
              <a:rPr lang="en-US" dirty="0"/>
              <a:t>Lederman, L. C. (1996). </a:t>
            </a:r>
            <a:r>
              <a:rPr lang="en-US" i="1" dirty="0"/>
              <a:t>Asking questions and listening to answers: A guide to using individual, focus group, and debriefing interviews</a:t>
            </a:r>
            <a:r>
              <a:rPr lang="en-US" dirty="0"/>
              <a:t>. Dubuque, IA: Kendall/Hunt.</a:t>
            </a:r>
          </a:p>
          <a:p>
            <a:endParaRPr lang="en-US" kern="1200" dirty="0">
              <a:solidFill>
                <a:schemeClr val="tx1"/>
              </a:solidFill>
              <a:effectLst/>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14</a:t>
            </a:fld>
            <a:endParaRPr lang="en-US" dirty="0"/>
          </a:p>
        </p:txBody>
      </p:sp>
    </p:spTree>
    <p:extLst>
      <p:ext uri="{BB962C8B-B14F-4D97-AF65-F5344CB8AC3E}">
        <p14:creationId xmlns:p14="http://schemas.microsoft.com/office/powerpoint/2010/main" val="156801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3950" cy="3489325"/>
          </a:xfrm>
        </p:spPr>
      </p:sp>
      <p:sp>
        <p:nvSpPr>
          <p:cNvPr id="3" name="Notes Placeholder 2"/>
          <p:cNvSpPr>
            <a:spLocks noGrp="1"/>
          </p:cNvSpPr>
          <p:nvPr>
            <p:ph type="body" idx="1"/>
          </p:nvPr>
        </p:nvSpPr>
        <p:spPr/>
        <p:txBody>
          <a:bodyPr>
            <a:normAutofit/>
          </a:bodyPr>
          <a:lstStyle/>
          <a:p>
            <a:pPr defTabSz="466435">
              <a:defRPr/>
            </a:pPr>
            <a:r>
              <a:rPr lang="en-US" dirty="0"/>
              <a:t>Image:</a:t>
            </a:r>
            <a:r>
              <a:rPr lang="en-US" baseline="0" dirty="0"/>
              <a:t> https://www.flickr.com/photos/allkindsofnew/9500650217 by Harold Navarro / CC BY-ND 2.0</a:t>
            </a:r>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15</a:t>
            </a:fld>
            <a:endParaRPr lang="en-US" dirty="0"/>
          </a:p>
        </p:txBody>
      </p:sp>
    </p:spTree>
    <p:extLst>
      <p:ext uri="{BB962C8B-B14F-4D97-AF65-F5344CB8AC3E}">
        <p14:creationId xmlns:p14="http://schemas.microsoft.com/office/powerpoint/2010/main" val="2329105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3950" cy="3489325"/>
          </a:xfrm>
        </p:spPr>
      </p:sp>
      <p:sp>
        <p:nvSpPr>
          <p:cNvPr id="3" name="Notes Placeholder 2"/>
          <p:cNvSpPr>
            <a:spLocks noGrp="1"/>
          </p:cNvSpPr>
          <p:nvPr>
            <p:ph type="body" idx="1"/>
          </p:nvPr>
        </p:nvSpPr>
        <p:spPr/>
        <p:txBody>
          <a:bodyPr>
            <a:normAutofit/>
          </a:bodyPr>
          <a:lstStyle/>
          <a:p>
            <a:r>
              <a:rPr lang="en-US" dirty="0"/>
              <a:t>Image:</a:t>
            </a:r>
            <a:r>
              <a:rPr lang="en-US" baseline="0" dirty="0"/>
              <a:t> https://www.flickr.com/photos/10332960@N03/13305699454 by John Blower / CC BY-NC-ND 2.0</a:t>
            </a:r>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16</a:t>
            </a:fld>
            <a:endParaRPr lang="en-US" dirty="0"/>
          </a:p>
        </p:txBody>
      </p:sp>
    </p:spTree>
    <p:extLst>
      <p:ext uri="{BB962C8B-B14F-4D97-AF65-F5344CB8AC3E}">
        <p14:creationId xmlns:p14="http://schemas.microsoft.com/office/powerpoint/2010/main" val="3394523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4700" y="623888"/>
            <a:ext cx="5581650" cy="3140075"/>
          </a:xfrm>
        </p:spPr>
      </p:sp>
      <p:sp>
        <p:nvSpPr>
          <p:cNvPr id="3" name="Notes Placeholder 2"/>
          <p:cNvSpPr>
            <a:spLocks noGrp="1"/>
          </p:cNvSpPr>
          <p:nvPr>
            <p:ph type="body" idx="1"/>
          </p:nvPr>
        </p:nvSpPr>
        <p:spPr>
          <a:xfrm>
            <a:off x="670215" y="4239366"/>
            <a:ext cx="5800828" cy="4342765"/>
          </a:xfrm>
        </p:spPr>
        <p:txBody>
          <a:bodyPr/>
          <a:lstStyle/>
          <a:p>
            <a:r>
              <a:rPr lang="en-US" dirty="0">
                <a:ea typeface="Adobe Song Std L" pitchFamily="18" charset="-128"/>
              </a:rPr>
              <a:t>Image: https://www.flickr.com/photos/meanestindian/903380690 by Meena Kadri / CC BY 2.0</a:t>
            </a:r>
          </a:p>
          <a:p>
            <a:endParaRPr lang="en-US" dirty="0">
              <a:ea typeface="Adobe Song Std L" pitchFamily="18" charset="-128"/>
            </a:endParaRPr>
          </a:p>
          <a:p>
            <a:r>
              <a:rPr lang="en-US" dirty="0">
                <a:ea typeface="Adobe Song Std L" pitchFamily="18" charset="-128"/>
              </a:rPr>
              <a:t>“</a:t>
            </a:r>
            <a:r>
              <a:rPr lang="en-US" dirty="0" err="1">
                <a:ea typeface="Adobe Song Std L" pitchFamily="18" charset="-128"/>
              </a:rPr>
              <a:t>Thematizing</a:t>
            </a:r>
            <a:r>
              <a:rPr lang="en-US" dirty="0">
                <a:ea typeface="Adobe Song Std L" pitchFamily="18" charset="-128"/>
              </a:rPr>
              <a:t>: Clarifying the interview’s purpose and the concepts to be explored.</a:t>
            </a:r>
          </a:p>
          <a:p>
            <a:r>
              <a:rPr lang="en-US" dirty="0">
                <a:ea typeface="Adobe Song Std L" pitchFamily="18" charset="-128"/>
              </a:rPr>
              <a:t>Designing: Defining the interview’s purpose and the concepts to be considerations. </a:t>
            </a:r>
          </a:p>
          <a:p>
            <a:r>
              <a:rPr lang="en-US" dirty="0">
                <a:ea typeface="Adobe Song Std L" pitchFamily="18" charset="-128"/>
              </a:rPr>
              <a:t>Interviewing: Conducting the interview.</a:t>
            </a:r>
          </a:p>
          <a:p>
            <a:r>
              <a:rPr lang="en-US" dirty="0">
                <a:ea typeface="Adobe Song Std L" pitchFamily="18" charset="-128"/>
              </a:rPr>
              <a:t>Transcribing: Creating a written verbatim text of the interview.</a:t>
            </a:r>
          </a:p>
          <a:p>
            <a:r>
              <a:rPr lang="en-US" dirty="0">
                <a:ea typeface="Adobe Song Std L" pitchFamily="18" charset="-128"/>
              </a:rPr>
              <a:t>Analyzing: Figuring out the meaning of data in relation to the study’s research questions.</a:t>
            </a:r>
          </a:p>
          <a:p>
            <a:r>
              <a:rPr lang="en-US" dirty="0">
                <a:ea typeface="Adobe Song Std L" pitchFamily="18" charset="-128"/>
              </a:rPr>
              <a:t>Verifying: Determining the reliability and validity of the data.</a:t>
            </a:r>
          </a:p>
          <a:p>
            <a:r>
              <a:rPr lang="en-US" dirty="0">
                <a:ea typeface="Adobe Song Std L" pitchFamily="18" charset="-128"/>
              </a:rPr>
              <a:t>Reporting: Telling others about the findings.” (Connaway and Radford 2017, 244)</a:t>
            </a:r>
            <a:endParaRPr lang="en-US" dirty="0"/>
          </a:p>
          <a:p>
            <a:pPr defTabSz="932871">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err="1">
                <a:solidFill>
                  <a:schemeClr val="tx1"/>
                </a:solidFill>
                <a:effectLst/>
                <a:latin typeface="Arial" panose="020B0604020202020204" pitchFamily="34" charset="0"/>
                <a:ea typeface="+mn-ea"/>
                <a:cs typeface="Arial" panose="020B0604020202020204" pitchFamily="34" charset="0"/>
              </a:rPr>
              <a:t>Connaway</a:t>
            </a:r>
            <a:r>
              <a:rPr lang="en-US" sz="1400" kern="1200" dirty="0">
                <a:solidFill>
                  <a:schemeClr val="tx1"/>
                </a:solidFill>
                <a:effectLst/>
                <a:latin typeface="Arial" panose="020B0604020202020204" pitchFamily="34" charset="0"/>
                <a:ea typeface="+mn-ea"/>
                <a:cs typeface="Arial" panose="020B0604020202020204" pitchFamily="34" charset="0"/>
              </a:rPr>
              <a:t>, L. S., &amp; Radford, M. L. (2017). </a:t>
            </a:r>
            <a:r>
              <a:rPr lang="en-US" sz="1400" i="1" kern="1200" dirty="0">
                <a:solidFill>
                  <a:schemeClr val="tx1"/>
                </a:solidFill>
                <a:effectLst/>
                <a:latin typeface="Arial" panose="020B0604020202020204" pitchFamily="34" charset="0"/>
                <a:ea typeface="+mn-ea"/>
                <a:cs typeface="Arial" panose="020B0604020202020204" pitchFamily="34" charset="0"/>
              </a:rPr>
              <a:t>Research methods in library and information science.</a:t>
            </a:r>
            <a:r>
              <a:rPr lang="en-US" sz="1400" kern="1200" dirty="0">
                <a:solidFill>
                  <a:schemeClr val="tx1"/>
                </a:solidFill>
                <a:effectLst/>
                <a:latin typeface="Arial" panose="020B0604020202020204" pitchFamily="34" charset="0"/>
                <a:ea typeface="+mn-ea"/>
                <a:cs typeface="Arial" panose="020B0604020202020204" pitchFamily="34" charset="0"/>
              </a:rPr>
              <a:t> Santa Barbara: Libraries Unlimited. </a:t>
            </a:r>
          </a:p>
          <a:p>
            <a:endParaRPr lang="en-US" dirty="0"/>
          </a:p>
        </p:txBody>
      </p:sp>
      <p:sp>
        <p:nvSpPr>
          <p:cNvPr id="4" name="Slide Number Placeholder 3"/>
          <p:cNvSpPr>
            <a:spLocks noGrp="1"/>
          </p:cNvSpPr>
          <p:nvPr>
            <p:ph type="sldNum" sz="quarter" idx="10"/>
          </p:nvPr>
        </p:nvSpPr>
        <p:spPr/>
        <p:txBody>
          <a:bodyPr/>
          <a:lstStyle/>
          <a:p>
            <a:fld id="{35A6DD34-2E5D-44F1-8091-20CC79DD3A1A}" type="slidenum">
              <a:rPr lang="en-US" smtClean="0"/>
              <a:t>17</a:t>
            </a:fld>
            <a:endParaRPr lang="en-US"/>
          </a:p>
        </p:txBody>
      </p:sp>
    </p:spTree>
    <p:extLst>
      <p:ext uri="{BB962C8B-B14F-4D97-AF65-F5344CB8AC3E}">
        <p14:creationId xmlns:p14="http://schemas.microsoft.com/office/powerpoint/2010/main" val="408892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p:txBody>
          <a:bodyPr/>
          <a:lstStyle/>
          <a:p>
            <a:pPr lvl="0">
              <a:defRPr/>
            </a:pPr>
            <a:r>
              <a:rPr lang="en-US" dirty="0"/>
              <a:t>Image: https://www.flickr.com/photos/nordforsk/32225539214 by </a:t>
            </a:r>
            <a:r>
              <a:rPr lang="en-US" dirty="0" err="1"/>
              <a:t>NordForsk</a:t>
            </a:r>
            <a:r>
              <a:rPr lang="en-US" dirty="0"/>
              <a:t> / CC BY-NC-ND 2.0</a:t>
            </a:r>
          </a:p>
          <a:p>
            <a:pPr lvl="0">
              <a:defRPr/>
            </a:pPr>
            <a:endParaRPr lang="en-US" dirty="0"/>
          </a:p>
          <a:p>
            <a:r>
              <a:rPr lang="en-US" dirty="0"/>
              <a:t>Ethnographic interviews are immersive. Generally the interviewee is in their natural habitat. The interviewer is observing them in this habitat. The interviewer is asking pointed questions about what the respondent is doing and feeling. These are typically conducted one on one.</a:t>
            </a:r>
          </a:p>
          <a:p>
            <a:endParaRPr lang="en-US" dirty="0"/>
          </a:p>
          <a:p>
            <a:pPr marL="0" marR="0" lvl="0" indent="0" algn="l" defTabSz="932871" rtl="0" eaLnBrk="1" fontAlgn="auto" latinLnBrk="0" hangingPunct="1">
              <a:lnSpc>
                <a:spcPct val="100000"/>
              </a:lnSpc>
              <a:spcBef>
                <a:spcPts val="0"/>
              </a:spcBef>
              <a:spcAft>
                <a:spcPts val="0"/>
              </a:spcAft>
              <a:buClrTx/>
              <a:buSzTx/>
              <a:buFontTx/>
              <a:buNone/>
              <a:tabLst/>
              <a:defRPr/>
            </a:pPr>
            <a:r>
              <a:rPr lang="en-US" sz="1400" kern="1200" dirty="0" err="1">
                <a:solidFill>
                  <a:schemeClr val="tx1"/>
                </a:solidFill>
                <a:effectLst/>
                <a:latin typeface="Arial" panose="020B0604020202020204" pitchFamily="34" charset="0"/>
                <a:ea typeface="+mn-ea"/>
                <a:cs typeface="Arial" panose="020B0604020202020204" pitchFamily="34" charset="0"/>
              </a:rPr>
              <a:t>Connaway</a:t>
            </a:r>
            <a:r>
              <a:rPr lang="en-US" sz="1400" kern="1200" dirty="0">
                <a:solidFill>
                  <a:schemeClr val="tx1"/>
                </a:solidFill>
                <a:effectLst/>
                <a:latin typeface="Arial" panose="020B0604020202020204" pitchFamily="34" charset="0"/>
                <a:ea typeface="+mn-ea"/>
                <a:cs typeface="Arial" panose="020B0604020202020204" pitchFamily="34" charset="0"/>
              </a:rPr>
              <a:t>, L. S., &amp; Radford, M. L. (2017). </a:t>
            </a:r>
            <a:r>
              <a:rPr lang="en-US" sz="1400" i="1" kern="1200" dirty="0">
                <a:solidFill>
                  <a:schemeClr val="tx1"/>
                </a:solidFill>
                <a:effectLst/>
                <a:latin typeface="Arial" panose="020B0604020202020204" pitchFamily="34" charset="0"/>
                <a:ea typeface="+mn-ea"/>
                <a:cs typeface="Arial" panose="020B0604020202020204" pitchFamily="34" charset="0"/>
              </a:rPr>
              <a:t>Research methods in library and information science.</a:t>
            </a:r>
            <a:r>
              <a:rPr lang="en-US" sz="1400" kern="1200" dirty="0">
                <a:solidFill>
                  <a:schemeClr val="tx1"/>
                </a:solidFill>
                <a:effectLst/>
                <a:latin typeface="Arial" panose="020B0604020202020204" pitchFamily="34" charset="0"/>
                <a:ea typeface="+mn-ea"/>
                <a:cs typeface="Arial" panose="020B0604020202020204" pitchFamily="34" charset="0"/>
              </a:rPr>
              <a:t> Santa Barbara: Libraries Unlimited. </a:t>
            </a:r>
          </a:p>
          <a:p>
            <a:pPr defTabSz="932871">
              <a:defRPr/>
            </a:pPr>
            <a:endParaRPr lang="en-US" dirty="0"/>
          </a:p>
          <a:p>
            <a:r>
              <a:rPr lang="en-US" dirty="0"/>
              <a:t>Khoo, M., Rozaklis, L., &amp; Hall, C. (2012). A survey of the use of ethnographic methods in the study of libraries and library users. </a:t>
            </a:r>
            <a:r>
              <a:rPr lang="en-US" i="1" dirty="0"/>
              <a:t>Library and Information Science Research, 34</a:t>
            </a:r>
            <a:r>
              <a:rPr lang="en-US" dirty="0"/>
              <a:t>(2), 82-91.</a:t>
            </a:r>
            <a:endParaRPr lang="en-US" b="1" dirty="0"/>
          </a:p>
        </p:txBody>
      </p:sp>
      <p:sp>
        <p:nvSpPr>
          <p:cNvPr id="4" name="Slide Number Placeholder 3"/>
          <p:cNvSpPr>
            <a:spLocks noGrp="1"/>
          </p:cNvSpPr>
          <p:nvPr>
            <p:ph type="sldNum" sz="quarter" idx="10"/>
          </p:nvPr>
        </p:nvSpPr>
        <p:spPr/>
        <p:txBody>
          <a:bodyPr/>
          <a:lstStyle/>
          <a:p>
            <a:fld id="{35A6DD34-2E5D-44F1-8091-20CC79DD3A1A}" type="slidenum">
              <a:rPr lang="en-US" smtClean="0"/>
              <a:t>18</a:t>
            </a:fld>
            <a:endParaRPr lang="en-US"/>
          </a:p>
        </p:txBody>
      </p:sp>
    </p:spTree>
    <p:extLst>
      <p:ext uri="{BB962C8B-B14F-4D97-AF65-F5344CB8AC3E}">
        <p14:creationId xmlns:p14="http://schemas.microsoft.com/office/powerpoint/2010/main" val="468338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Image: https://www.flickr.com/photos/anyalogic/2315310261 by Anna </a:t>
            </a:r>
            <a:r>
              <a:rPr lang="en-US" dirty="0" err="1"/>
              <a:t>Levinzon</a:t>
            </a:r>
            <a:r>
              <a:rPr lang="en-US" dirty="0"/>
              <a:t> / CC BY 2.0</a:t>
            </a:r>
          </a:p>
          <a:p>
            <a:endParaRPr lang="en-US" dirty="0"/>
          </a:p>
          <a:p>
            <a:r>
              <a:rPr lang="en-US" dirty="0"/>
              <a:t>This type of interview is in-depth. </a:t>
            </a:r>
          </a:p>
          <a:p>
            <a:r>
              <a:rPr lang="en-US" dirty="0"/>
              <a:t>The interview centers around the interviewer and interviewee building a rapport. </a:t>
            </a:r>
          </a:p>
          <a:p>
            <a:r>
              <a:rPr lang="en-US" dirty="0"/>
              <a:t>This rapport allows the interviewee to feel comfortable and relaxed in the environment. This is key as it allows the interviewer to ask questions that may be considered personal.</a:t>
            </a:r>
          </a:p>
        </p:txBody>
      </p:sp>
      <p:sp>
        <p:nvSpPr>
          <p:cNvPr id="4" name="Slide Number Placeholder 3"/>
          <p:cNvSpPr>
            <a:spLocks noGrp="1"/>
          </p:cNvSpPr>
          <p:nvPr>
            <p:ph type="sldNum" sz="quarter" idx="10"/>
          </p:nvPr>
        </p:nvSpPr>
        <p:spPr/>
        <p:txBody>
          <a:bodyPr/>
          <a:lstStyle/>
          <a:p>
            <a:fld id="{931E8577-7E78-41DF-96AC-A776B0057BBB}" type="slidenum">
              <a:rPr lang="en-US" smtClean="0"/>
              <a:pPr/>
              <a:t>19</a:t>
            </a:fld>
            <a:endParaRPr lang="en-US"/>
          </a:p>
        </p:txBody>
      </p:sp>
    </p:spTree>
    <p:extLst>
      <p:ext uri="{BB962C8B-B14F-4D97-AF65-F5344CB8AC3E}">
        <p14:creationId xmlns:p14="http://schemas.microsoft.com/office/powerpoint/2010/main" val="3965444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265113"/>
            <a:ext cx="5581650" cy="3140075"/>
          </a:xfrm>
        </p:spPr>
      </p:sp>
      <p:sp>
        <p:nvSpPr>
          <p:cNvPr id="3" name="Notes Placeholder 2"/>
          <p:cNvSpPr>
            <a:spLocks noGrp="1"/>
          </p:cNvSpPr>
          <p:nvPr>
            <p:ph type="body" idx="1"/>
          </p:nvPr>
        </p:nvSpPr>
        <p:spPr>
          <a:xfrm>
            <a:off x="542448" y="3614472"/>
            <a:ext cx="6147753" cy="5458805"/>
          </a:xfrm>
        </p:spPr>
        <p:txBody>
          <a:bodyPr/>
          <a:lstStyle/>
          <a:p>
            <a:r>
              <a:rPr lang="en-US" dirty="0">
                <a:latin typeface="Arial" charset="0"/>
                <a:ea typeface="Arial" charset="0"/>
                <a:cs typeface="Arial" charset="0"/>
              </a:rPr>
              <a:t>Image: https://pixabay.com/photos/mexico-city-mexico-city-mexican-2706607/ by Xavier Espinosa / </a:t>
            </a:r>
            <a:r>
              <a:rPr lang="en-US" dirty="0" err="1">
                <a:latin typeface="Arial" charset="0"/>
                <a:ea typeface="Arial" charset="0"/>
                <a:cs typeface="Arial" charset="0"/>
              </a:rPr>
              <a:t>Pixabay</a:t>
            </a:r>
            <a:r>
              <a:rPr lang="en-US" dirty="0">
                <a:latin typeface="Arial" charset="0"/>
                <a:ea typeface="Arial" charset="0"/>
                <a:cs typeface="Arial" charset="0"/>
              </a:rPr>
              <a:t> License</a:t>
            </a:r>
          </a:p>
          <a:p>
            <a:pPr marL="174913" indent="-174913">
              <a:buFont typeface="Arial" charset="0"/>
              <a:buChar char="•"/>
            </a:pPr>
            <a:r>
              <a:rPr lang="en-US" dirty="0">
                <a:latin typeface="Arial" charset="0"/>
                <a:ea typeface="Arial" charset="0"/>
                <a:cs typeface="Arial" charset="0"/>
              </a:rPr>
              <a:t>Two types of research:</a:t>
            </a:r>
          </a:p>
          <a:p>
            <a:pPr marL="641349" lvl="1" indent="-174913">
              <a:buFont typeface="Arial" charset="0"/>
              <a:buChar char="•"/>
            </a:pPr>
            <a:r>
              <a:rPr lang="en-US" dirty="0">
                <a:latin typeface="Arial" charset="0"/>
                <a:ea typeface="Arial" charset="0"/>
                <a:cs typeface="Arial" charset="0"/>
              </a:rPr>
              <a:t>Basic: </a:t>
            </a:r>
          </a:p>
          <a:p>
            <a:pPr marL="1107784" lvl="2" indent="-174913">
              <a:buFont typeface="Arial" charset="0"/>
              <a:buChar char="•"/>
            </a:pPr>
            <a:r>
              <a:rPr lang="en-US" dirty="0">
                <a:latin typeface="Arial" charset="0"/>
                <a:ea typeface="Arial" charset="0"/>
                <a:cs typeface="Arial" charset="0"/>
              </a:rPr>
              <a:t>“</a:t>
            </a:r>
            <a:r>
              <a:rPr lang="en-US" dirty="0" err="1">
                <a:latin typeface="Arial" charset="0"/>
                <a:ea typeface="Arial" charset="0"/>
                <a:cs typeface="Arial" charset="0"/>
              </a:rPr>
              <a:t>deriv</a:t>
            </a:r>
            <a:r>
              <a:rPr lang="en-US" dirty="0">
                <a:latin typeface="Arial" charset="0"/>
                <a:ea typeface="Arial" charset="0"/>
                <a:cs typeface="Arial" charset="0"/>
              </a:rPr>
              <a:t>[es] new knowledge and is at most only indirectly involved with how that knowledge will be applied to specific, practical, or real problems” (Connaway &amp; Radford, 2017)</a:t>
            </a:r>
          </a:p>
          <a:p>
            <a:pPr marL="1107784" lvl="2" indent="-174913">
              <a:buFont typeface="Arial" charset="0"/>
              <a:buChar char="•"/>
            </a:pPr>
            <a:r>
              <a:rPr lang="en-US" dirty="0">
                <a:latin typeface="Arial" charset="0"/>
                <a:ea typeface="Arial" charset="0"/>
                <a:cs typeface="Arial" charset="0"/>
              </a:rPr>
              <a:t>Produces generalizable findings; can be applied to a larger population than the sample</a:t>
            </a:r>
          </a:p>
          <a:p>
            <a:pPr marL="641349" lvl="1" indent="-174913">
              <a:buFont typeface="Arial" charset="0"/>
              <a:buChar char="•"/>
            </a:pPr>
            <a:r>
              <a:rPr lang="en-US" dirty="0">
                <a:latin typeface="Arial" charset="0"/>
                <a:ea typeface="Arial" charset="0"/>
                <a:cs typeface="Arial" charset="0"/>
              </a:rPr>
              <a:t>Applied: </a:t>
            </a:r>
          </a:p>
          <a:p>
            <a:pPr marL="1107784" lvl="2" indent="-174913">
              <a:buFont typeface="Arial" charset="0"/>
              <a:buChar char="•"/>
            </a:pPr>
            <a:r>
              <a:rPr lang="en-US" dirty="0">
                <a:latin typeface="Arial" charset="0"/>
                <a:ea typeface="Arial" charset="0"/>
                <a:cs typeface="Arial" charset="0"/>
              </a:rPr>
              <a:t>Solves specific problems in real situations </a:t>
            </a:r>
          </a:p>
          <a:p>
            <a:pPr marL="1107784" lvl="2" indent="-174913">
              <a:buFont typeface="Arial" charset="0"/>
              <a:buChar char="•"/>
            </a:pPr>
            <a:r>
              <a:rPr lang="en-US" dirty="0">
                <a:latin typeface="Arial" charset="0"/>
                <a:ea typeface="Arial" charset="0"/>
                <a:cs typeface="Arial" charset="0"/>
              </a:rPr>
              <a:t>Majority of LIS research</a:t>
            </a:r>
          </a:p>
          <a:p>
            <a:pPr marL="641349" lvl="1" indent="-174913">
              <a:buFont typeface="Arial" charset="0"/>
              <a:buChar char="•"/>
            </a:pPr>
            <a:r>
              <a:rPr lang="en-US" dirty="0">
                <a:latin typeface="Arial" charset="0"/>
                <a:ea typeface="Arial" charset="0"/>
                <a:cs typeface="Arial" charset="0"/>
              </a:rPr>
              <a:t>Basic and applied research are not dichotomous</a:t>
            </a:r>
          </a:p>
          <a:p>
            <a:pPr marL="0" lvl="1"/>
            <a:endParaRPr lang="en-US" dirty="0">
              <a:latin typeface="Arial" charset="0"/>
              <a:ea typeface="Arial" charset="0"/>
              <a:cs typeface="Arial"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400" kern="1200" dirty="0" err="1">
                <a:solidFill>
                  <a:schemeClr val="tx1"/>
                </a:solidFill>
                <a:effectLst/>
                <a:latin typeface="Arial" panose="020B0604020202020204" pitchFamily="34" charset="0"/>
                <a:ea typeface="+mn-ea"/>
                <a:cs typeface="Arial" panose="020B0604020202020204" pitchFamily="34" charset="0"/>
              </a:rPr>
              <a:t>Connaway</a:t>
            </a:r>
            <a:r>
              <a:rPr lang="en-US" sz="1400" kern="1200" dirty="0">
                <a:solidFill>
                  <a:schemeClr val="tx1"/>
                </a:solidFill>
                <a:effectLst/>
                <a:latin typeface="Arial" panose="020B0604020202020204" pitchFamily="34" charset="0"/>
                <a:ea typeface="+mn-ea"/>
                <a:cs typeface="Arial" panose="020B0604020202020204" pitchFamily="34" charset="0"/>
              </a:rPr>
              <a:t>, L. S., &amp; Radford, M. L. (2017). </a:t>
            </a:r>
            <a:r>
              <a:rPr lang="en-US" sz="1400" i="1" kern="1200" dirty="0">
                <a:solidFill>
                  <a:schemeClr val="tx1"/>
                </a:solidFill>
                <a:effectLst/>
                <a:latin typeface="Arial" panose="020B0604020202020204" pitchFamily="34" charset="0"/>
                <a:ea typeface="+mn-ea"/>
                <a:cs typeface="Arial" panose="020B0604020202020204" pitchFamily="34" charset="0"/>
              </a:rPr>
              <a:t>Research methods in library and information science.</a:t>
            </a:r>
            <a:r>
              <a:rPr lang="en-US" sz="1400" kern="1200" dirty="0">
                <a:solidFill>
                  <a:schemeClr val="tx1"/>
                </a:solidFill>
                <a:effectLst/>
                <a:latin typeface="Arial" panose="020B0604020202020204" pitchFamily="34" charset="0"/>
                <a:ea typeface="+mn-ea"/>
                <a:cs typeface="Arial" panose="020B0604020202020204" pitchFamily="34" charset="0"/>
              </a:rPr>
              <a:t> Santa Barbara: Libraries Unlimited. </a:t>
            </a:r>
          </a:p>
          <a:p>
            <a:pPr marL="0" lvl="1"/>
            <a:endParaRPr lang="en-US"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2</a:t>
            </a:fld>
            <a:endParaRPr lang="en-US"/>
          </a:p>
        </p:txBody>
      </p:sp>
    </p:spTree>
    <p:extLst>
      <p:ext uri="{BB962C8B-B14F-4D97-AF65-F5344CB8AC3E}">
        <p14:creationId xmlns:p14="http://schemas.microsoft.com/office/powerpoint/2010/main" val="396404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2871">
              <a:defRPr/>
            </a:pPr>
            <a:r>
              <a:rPr lang="en-US" dirty="0"/>
              <a:t>Image: https://pixabay.com/photos/library-la-trobe-study-students-1400313/ by Andrew Tan / </a:t>
            </a:r>
            <a:r>
              <a:rPr lang="en-US" dirty="0" err="1"/>
              <a:t>Pixabay</a:t>
            </a:r>
            <a:r>
              <a:rPr lang="en-US" dirty="0"/>
              <a:t> License</a:t>
            </a:r>
          </a:p>
          <a:p>
            <a:endParaRPr lang="en-US" dirty="0"/>
          </a:p>
          <a:p>
            <a:r>
              <a:rPr lang="en-US" dirty="0"/>
              <a:t>The content for this slide is from Marquette Workshop Presentation</a:t>
            </a:r>
          </a:p>
          <a:p>
            <a:pPr marL="0" lvl="2"/>
            <a:r>
              <a:rPr lang="en-US" dirty="0"/>
              <a:t>White, D. S., &amp; Connaway, L. S. (2011-2014). </a:t>
            </a:r>
            <a:r>
              <a:rPr lang="en-US" i="1" dirty="0"/>
              <a:t>Digital visitors and residents: What motivates engagement with the digital information environment.</a:t>
            </a:r>
            <a:r>
              <a:rPr lang="en-US" dirty="0"/>
              <a:t> Funded by JISC, OCLC, and Oxford University. </a:t>
            </a:r>
            <a:r>
              <a:rPr lang="en-US" u="sng" dirty="0">
                <a:hlinkClick r:id="rId3"/>
              </a:rPr>
              <a:t>http://www.oclc.org/research/activities/vandr.html</a:t>
            </a:r>
            <a:r>
              <a:rPr lang="en-US" dirty="0"/>
              <a:t> </a:t>
            </a: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20</a:t>
            </a:fld>
            <a:endParaRPr lang="en-US" dirty="0"/>
          </a:p>
        </p:txBody>
      </p:sp>
    </p:spTree>
    <p:extLst>
      <p:ext uri="{BB962C8B-B14F-4D97-AF65-F5344CB8AC3E}">
        <p14:creationId xmlns:p14="http://schemas.microsoft.com/office/powerpoint/2010/main" val="3170505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https://pixabay.com/photos/friends-male-men-outside-winter-1209740 by Free-Photos / </a:t>
            </a:r>
            <a:r>
              <a:rPr lang="en-US" dirty="0" err="1"/>
              <a:t>Pixabay</a:t>
            </a:r>
            <a:r>
              <a:rPr lang="en-US" dirty="0"/>
              <a:t> License</a:t>
            </a:r>
          </a:p>
          <a:p>
            <a:endParaRPr lang="en-US" dirty="0"/>
          </a:p>
          <a:p>
            <a:r>
              <a:rPr lang="en-US" dirty="0"/>
              <a:t>This type of interview is about letting the respondent tell a story. They are narrating the interview and there is not  lot of input from the interviewer. </a:t>
            </a:r>
          </a:p>
          <a:p>
            <a:r>
              <a:rPr lang="en-US" dirty="0"/>
              <a:t>Interviewers keep their questions to a minimum so as not to lead the respondent. </a:t>
            </a:r>
          </a:p>
          <a:p>
            <a:r>
              <a:rPr lang="en-US" dirty="0"/>
              <a:t>It is unstructured. </a:t>
            </a:r>
          </a:p>
          <a:p>
            <a:r>
              <a:rPr lang="en-US" dirty="0"/>
              <a:t>These interviews are conducted one-on-one.</a:t>
            </a:r>
          </a:p>
        </p:txBody>
      </p:sp>
      <p:sp>
        <p:nvSpPr>
          <p:cNvPr id="4" name="Slide Number Placeholder 3"/>
          <p:cNvSpPr>
            <a:spLocks noGrp="1"/>
          </p:cNvSpPr>
          <p:nvPr>
            <p:ph type="sldNum" sz="quarter" idx="10"/>
          </p:nvPr>
        </p:nvSpPr>
        <p:spPr/>
        <p:txBody>
          <a:bodyPr/>
          <a:lstStyle/>
          <a:p>
            <a:fld id="{931E8577-7E78-41DF-96AC-A776B0057BBB}" type="slidenum">
              <a:rPr lang="en-US" smtClean="0"/>
              <a:pPr/>
              <a:t>21</a:t>
            </a:fld>
            <a:endParaRPr lang="en-US"/>
          </a:p>
        </p:txBody>
      </p:sp>
    </p:spTree>
    <p:extLst>
      <p:ext uri="{BB962C8B-B14F-4D97-AF65-F5344CB8AC3E}">
        <p14:creationId xmlns:p14="http://schemas.microsoft.com/office/powerpoint/2010/main" val="2416633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3950" cy="3489325"/>
          </a:xfrm>
        </p:spPr>
      </p:sp>
      <p:sp>
        <p:nvSpPr>
          <p:cNvPr id="3" name="Notes Placeholder 2"/>
          <p:cNvSpPr>
            <a:spLocks noGrp="1"/>
          </p:cNvSpPr>
          <p:nvPr>
            <p:ph type="body" idx="1"/>
          </p:nvPr>
        </p:nvSpPr>
        <p:spPr/>
        <p:txBody>
          <a:bodyPr>
            <a:normAutofit/>
          </a:bodyPr>
          <a:lstStyle/>
          <a:p>
            <a:pPr defTabSz="466435">
              <a:defRPr/>
            </a:pPr>
            <a:r>
              <a:rPr lang="en-US" dirty="0"/>
              <a:t>Image: https://www.flickr.com/photos/robwatling/5089229734 by Rob Watling / </a:t>
            </a:r>
            <a:r>
              <a:rPr lang="en-US" b="0" dirty="0"/>
              <a:t>CC BY-NC-ND 2.0</a:t>
            </a:r>
          </a:p>
          <a:p>
            <a:pPr defTabSz="466435">
              <a:defRPr/>
            </a:pPr>
            <a:endParaRPr lang="en-US" dirty="0"/>
          </a:p>
          <a:p>
            <a:pPr defTabSz="466435">
              <a:defRPr/>
            </a:pPr>
            <a:endParaRPr lang="en-US" dirty="0"/>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22</a:t>
            </a:fld>
            <a:endParaRPr lang="en-US" dirty="0"/>
          </a:p>
        </p:txBody>
      </p:sp>
    </p:spTree>
    <p:extLst>
      <p:ext uri="{BB962C8B-B14F-4D97-AF65-F5344CB8AC3E}">
        <p14:creationId xmlns:p14="http://schemas.microsoft.com/office/powerpoint/2010/main" val="2868792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A6DD34-2E5D-44F1-8091-20CC79DD3A1A}" type="slidenum">
              <a:rPr lang="en-US" smtClean="0"/>
              <a:t>23</a:t>
            </a:fld>
            <a:endParaRPr lang="en-US"/>
          </a:p>
        </p:txBody>
      </p:sp>
    </p:spTree>
    <p:extLst>
      <p:ext uri="{BB962C8B-B14F-4D97-AF65-F5344CB8AC3E}">
        <p14:creationId xmlns:p14="http://schemas.microsoft.com/office/powerpoint/2010/main" val="3513777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3950" cy="3489325"/>
          </a:xfrm>
        </p:spPr>
      </p:sp>
      <p:sp>
        <p:nvSpPr>
          <p:cNvPr id="3" name="Notes Placeholder 2"/>
          <p:cNvSpPr>
            <a:spLocks noGrp="1"/>
          </p:cNvSpPr>
          <p:nvPr>
            <p:ph type="body" idx="1"/>
          </p:nvPr>
        </p:nvSpPr>
        <p:spPr/>
        <p:txBody>
          <a:bodyPr>
            <a:normAutofit/>
          </a:bodyPr>
          <a:lstStyle/>
          <a:p>
            <a:pPr defTabSz="466435">
              <a:defRPr/>
            </a:pPr>
            <a:r>
              <a:rPr lang="en-US" dirty="0"/>
              <a:t>Image: https://www.flickr.com/photos/thomashawk/12012985364 by Thomas Hawk / </a:t>
            </a:r>
            <a:r>
              <a:rPr lang="en-US" b="0" dirty="0"/>
              <a:t>CC BY-NC 2.0</a:t>
            </a:r>
          </a:p>
          <a:p>
            <a:pPr defTabSz="466435">
              <a:defRPr/>
            </a:pPr>
            <a:endParaRPr lang="en-US" dirty="0"/>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24</a:t>
            </a:fld>
            <a:endParaRPr lang="en-US" dirty="0"/>
          </a:p>
        </p:txBody>
      </p:sp>
    </p:spTree>
    <p:extLst>
      <p:ext uri="{BB962C8B-B14F-4D97-AF65-F5344CB8AC3E}">
        <p14:creationId xmlns:p14="http://schemas.microsoft.com/office/powerpoint/2010/main" val="19225521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3950" cy="3489325"/>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defTabSz="466435">
                  <a:defRPr/>
                </a:pPr>
                <a:r>
                  <a:rPr lang="en-US" dirty="0"/>
                  <a:t>Image: https://www.flickr.com/photos/29668365@N08/2777606227 by D</a:t>
                </a:r>
                <a14:m>
                  <m:oMath xmlns:m="http://schemas.openxmlformats.org/officeDocument/2006/math">
                    <m:acc>
                      <m:accPr>
                        <m:chr m:val="́"/>
                        <m:ctrlPr>
                          <a:rPr lang="en-US" i="1" smtClean="0">
                            <a:latin typeface="Cambria Math" panose="02040503050406030204" pitchFamily="18" charset="0"/>
                          </a:rPr>
                        </m:ctrlPr>
                      </m:accPr>
                      <m:e>
                        <m:r>
                          <m:rPr>
                            <m:nor/>
                          </m:rPr>
                          <a:rPr lang="en-US" dirty="0" smtClean="0"/>
                          <m:t>a</m:t>
                        </m:r>
                      </m:e>
                    </m:acc>
                  </m:oMath>
                </a14:m>
                <a:r>
                  <a:rPr lang="en-US" dirty="0"/>
                  <a:t>nae /</a:t>
                </a:r>
                <a:r>
                  <a:rPr lang="en-US" b="0" dirty="0"/>
                  <a:t> CC BY 2.0</a:t>
                </a:r>
              </a:p>
              <a:p>
                <a:pPr defTabSz="466435">
                  <a:defRPr/>
                </a:pPr>
                <a:endParaRPr lang="en-US" dirty="0"/>
              </a:p>
              <a:p>
                <a:pPr defTabSz="466435">
                  <a:defRPr/>
                </a:pPr>
                <a:endParaRPr lang="en-US" dirty="0"/>
              </a:p>
            </p:txBody>
          </p:sp>
        </mc:Choice>
        <mc:Fallback xmlns="">
          <p:sp>
            <p:nvSpPr>
              <p:cNvPr id="3" name="Notes Placeholder 2"/>
              <p:cNvSpPr>
                <a:spLocks noGrp="1"/>
              </p:cNvSpPr>
              <p:nvPr>
                <p:ph type="body" idx="1"/>
              </p:nvPr>
            </p:nvSpPr>
            <p:spPr/>
            <p:txBody>
              <a:bodyPr>
                <a:normAutofit/>
              </a:bodyPr>
              <a:lstStyle/>
              <a:p>
                <a:pPr defTabSz="466435">
                  <a:defRPr/>
                </a:pPr>
                <a:r>
                  <a:rPr lang="en-US" dirty="0"/>
                  <a:t>Image: https://www.flickr.com/photos/29668365@N08/2777606227 by D</a:t>
                </a:r>
                <a:r>
                  <a:rPr lang="en-US" i="0" dirty="0"/>
                  <a:t>"a</a:t>
                </a:r>
                <a:r>
                  <a:rPr lang="en-US" i="0">
                    <a:latin typeface="Cambria Math" panose="02040503050406030204" pitchFamily="18" charset="0"/>
                  </a:rPr>
                  <a:t>"  ́</a:t>
                </a:r>
                <a:r>
                  <a:rPr lang="en-US" dirty="0"/>
                  <a:t>nae /</a:t>
                </a:r>
                <a:r>
                  <a:rPr lang="en-US" b="0" dirty="0"/>
                  <a:t> CC BY 2.0</a:t>
                </a:r>
              </a:p>
              <a:p>
                <a:pPr defTabSz="466435">
                  <a:defRPr/>
                </a:pPr>
                <a:endParaRPr lang="en-US" dirty="0"/>
              </a:p>
              <a:p>
                <a:pPr defTabSz="466435">
                  <a:defRPr/>
                </a:pPr>
                <a:endParaRPr lang="en-US" dirty="0"/>
              </a:p>
            </p:txBody>
          </p:sp>
        </mc:Fallback>
      </mc:AlternateContent>
      <p:sp>
        <p:nvSpPr>
          <p:cNvPr id="4" name="Slide Number Placeholder 3"/>
          <p:cNvSpPr>
            <a:spLocks noGrp="1"/>
          </p:cNvSpPr>
          <p:nvPr>
            <p:ph type="sldNum" sz="quarter" idx="10"/>
          </p:nvPr>
        </p:nvSpPr>
        <p:spPr/>
        <p:txBody>
          <a:bodyPr/>
          <a:lstStyle/>
          <a:p>
            <a:fld id="{AE921901-2D7D-404F-83CF-0310337D82A5}" type="slidenum">
              <a:rPr lang="en-US" smtClean="0"/>
              <a:pPr/>
              <a:t>25</a:t>
            </a:fld>
            <a:endParaRPr lang="en-US" dirty="0"/>
          </a:p>
        </p:txBody>
      </p:sp>
    </p:spTree>
    <p:extLst>
      <p:ext uri="{BB962C8B-B14F-4D97-AF65-F5344CB8AC3E}">
        <p14:creationId xmlns:p14="http://schemas.microsoft.com/office/powerpoint/2010/main" val="2945831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2871">
              <a:defRPr/>
            </a:pPr>
            <a:r>
              <a:rPr lang="en-US" dirty="0"/>
              <a:t>Image: https://www.flickr.com/photos/khouri/6793949601 by Michael Cory / </a:t>
            </a:r>
            <a:r>
              <a:rPr lang="en-US" b="0" dirty="0"/>
              <a:t>CC BY-NC 2.0</a:t>
            </a:r>
          </a:p>
          <a:p>
            <a:pPr defTabSz="932871">
              <a:defRPr/>
            </a:pPr>
            <a:endParaRPr lang="en-US" dirty="0"/>
          </a:p>
          <a:p>
            <a:pPr defTabSz="932871">
              <a:defRPr/>
            </a:pPr>
            <a:r>
              <a:rPr lang="en-US" sz="1400" kern="1200" dirty="0" err="1">
                <a:solidFill>
                  <a:schemeClr val="tx1"/>
                </a:solidFill>
                <a:effectLst/>
                <a:latin typeface="Arial" panose="020B0604020202020204" pitchFamily="34" charset="0"/>
                <a:ea typeface="+mn-ea"/>
                <a:cs typeface="Arial" panose="020B0604020202020204" pitchFamily="34" charset="0"/>
              </a:rPr>
              <a:t>Baik</a:t>
            </a:r>
            <a:r>
              <a:rPr lang="en-US" sz="1400" kern="1200" dirty="0">
                <a:solidFill>
                  <a:schemeClr val="tx1"/>
                </a:solidFill>
                <a:effectLst/>
                <a:latin typeface="Arial" panose="020B0604020202020204" pitchFamily="34" charset="0"/>
                <a:ea typeface="+mn-ea"/>
                <a:cs typeface="Arial" panose="020B0604020202020204" pitchFamily="34" charset="0"/>
              </a:rPr>
              <a:t>, E., </a:t>
            </a:r>
            <a:r>
              <a:rPr lang="en-US" sz="1400" kern="1200" dirty="0" err="1">
                <a:solidFill>
                  <a:schemeClr val="tx1"/>
                </a:solidFill>
                <a:effectLst/>
                <a:latin typeface="Arial" panose="020B0604020202020204" pitchFamily="34" charset="0"/>
                <a:ea typeface="+mn-ea"/>
                <a:cs typeface="Arial" panose="020B0604020202020204" pitchFamily="34" charset="0"/>
              </a:rPr>
              <a:t>Seol</a:t>
            </a:r>
            <a:r>
              <a:rPr lang="en-US" sz="1400" kern="1200" dirty="0">
                <a:solidFill>
                  <a:schemeClr val="tx1"/>
                </a:solidFill>
                <a:effectLst/>
                <a:latin typeface="Arial" panose="020B0604020202020204" pitchFamily="34" charset="0"/>
                <a:ea typeface="+mn-ea"/>
                <a:cs typeface="Arial" panose="020B0604020202020204" pitchFamily="34" charset="0"/>
              </a:rPr>
              <a:t>, K., </a:t>
            </a:r>
            <a:r>
              <a:rPr lang="en-US" sz="1400" kern="1200" dirty="0" err="1">
                <a:solidFill>
                  <a:schemeClr val="tx1"/>
                </a:solidFill>
                <a:effectLst/>
                <a:latin typeface="Arial" panose="020B0604020202020204" pitchFamily="34" charset="0"/>
                <a:ea typeface="+mn-ea"/>
                <a:cs typeface="Arial" panose="020B0604020202020204" pitchFamily="34" charset="0"/>
              </a:rPr>
              <a:t>Pichugin</a:t>
            </a:r>
            <a:r>
              <a:rPr lang="en-US" sz="1400" kern="1200" dirty="0">
                <a:solidFill>
                  <a:schemeClr val="tx1"/>
                </a:solidFill>
                <a:effectLst/>
                <a:latin typeface="Arial" panose="020B0604020202020204" pitchFamily="34" charset="0"/>
                <a:ea typeface="+mn-ea"/>
                <a:cs typeface="Arial" panose="020B0604020202020204" pitchFamily="34" charset="0"/>
              </a:rPr>
              <a:t>, A.E., &amp; Sun, Si. </a:t>
            </a:r>
            <a:r>
              <a:rPr lang="en-US" dirty="0"/>
              <a:t>Presentation 603: Qualitative Approaches Seminar Asking Questions - The Interview. </a:t>
            </a:r>
          </a:p>
          <a:p>
            <a:pPr defTabSz="932871">
              <a:defRPr/>
            </a:pPr>
            <a:endParaRPr lang="en-US" dirty="0"/>
          </a:p>
          <a:p>
            <a:pPr marL="0" lvl="2">
              <a:lnSpc>
                <a:spcPct val="120000"/>
              </a:lnSpc>
            </a:pPr>
            <a:r>
              <a:rPr lang="en-US" dirty="0"/>
              <a:t>Miles, M., &amp; Huberman, A. M. (1994). </a:t>
            </a:r>
            <a:r>
              <a:rPr lang="en-US" i="1" dirty="0"/>
              <a:t>Qualitative data analysis:  An expanded sourcebook</a:t>
            </a:r>
            <a:r>
              <a:rPr lang="en-US" dirty="0"/>
              <a:t> (2nd ed.). Thousand Oaks, CA: Sage Publications.</a:t>
            </a:r>
          </a:p>
        </p:txBody>
      </p:sp>
      <p:sp>
        <p:nvSpPr>
          <p:cNvPr id="4" name="Slide Number Placeholder 3"/>
          <p:cNvSpPr>
            <a:spLocks noGrp="1"/>
          </p:cNvSpPr>
          <p:nvPr>
            <p:ph type="sldNum" sz="quarter" idx="10"/>
          </p:nvPr>
        </p:nvSpPr>
        <p:spPr/>
        <p:txBody>
          <a:bodyPr/>
          <a:lstStyle/>
          <a:p>
            <a:fld id="{931E8577-7E78-41DF-96AC-A776B0057BBB}" type="slidenum">
              <a:rPr lang="en-US" smtClean="0"/>
              <a:pPr/>
              <a:t>26</a:t>
            </a:fld>
            <a:endParaRPr lang="en-US"/>
          </a:p>
        </p:txBody>
      </p:sp>
    </p:spTree>
    <p:extLst>
      <p:ext uri="{BB962C8B-B14F-4D97-AF65-F5344CB8AC3E}">
        <p14:creationId xmlns:p14="http://schemas.microsoft.com/office/powerpoint/2010/main" val="5275057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2871">
              <a:defRPr/>
            </a:pPr>
            <a:r>
              <a:rPr lang="en-US" dirty="0"/>
              <a:t>Image: https://commons.wikimedia.org/w/index.php?curid=42053729 by Ralf </a:t>
            </a:r>
            <a:r>
              <a:rPr lang="en-US" dirty="0" err="1"/>
              <a:t>Roletschek</a:t>
            </a:r>
            <a:r>
              <a:rPr lang="en-US" dirty="0"/>
              <a:t> / </a:t>
            </a:r>
            <a:r>
              <a:rPr lang="en-US" sz="1400" kern="1200" dirty="0">
                <a:solidFill>
                  <a:schemeClr val="tx1"/>
                </a:solidFill>
                <a:effectLst/>
                <a:latin typeface="Arial" panose="020B0604020202020204" pitchFamily="34" charset="0"/>
                <a:ea typeface="+mn-ea"/>
                <a:cs typeface="Arial" panose="020B0604020202020204" pitchFamily="34" charset="0"/>
              </a:rPr>
              <a:t>GNU FDL Version 1.2</a:t>
            </a:r>
            <a:endParaRPr lang="en-US" dirty="0">
              <a:highlight>
                <a:srgbClr val="FFFF00"/>
              </a:highlight>
            </a:endParaRPr>
          </a:p>
          <a:p>
            <a:pPr defTabSz="932871">
              <a:defRPr/>
            </a:pPr>
            <a:endParaRPr lang="en-US" dirty="0"/>
          </a:p>
          <a:p>
            <a:pPr marL="0" marR="0" lvl="0" indent="0" algn="l" defTabSz="932871" rtl="0" eaLnBrk="1" fontAlgn="auto" latinLnBrk="0" hangingPunct="1">
              <a:lnSpc>
                <a:spcPct val="100000"/>
              </a:lnSpc>
              <a:spcBef>
                <a:spcPts val="0"/>
              </a:spcBef>
              <a:spcAft>
                <a:spcPts val="0"/>
              </a:spcAft>
              <a:buClrTx/>
              <a:buSzTx/>
              <a:buFontTx/>
              <a:buNone/>
              <a:tabLst/>
              <a:defRPr/>
            </a:pPr>
            <a:r>
              <a:rPr lang="en-US" sz="1400" kern="1200" dirty="0" err="1">
                <a:solidFill>
                  <a:schemeClr val="tx1"/>
                </a:solidFill>
                <a:effectLst/>
                <a:latin typeface="Arial" panose="020B0604020202020204" pitchFamily="34" charset="0"/>
                <a:ea typeface="+mn-ea"/>
                <a:cs typeface="Arial" panose="020B0604020202020204" pitchFamily="34" charset="0"/>
              </a:rPr>
              <a:t>Baik</a:t>
            </a:r>
            <a:r>
              <a:rPr lang="en-US" sz="1400" kern="1200" dirty="0">
                <a:solidFill>
                  <a:schemeClr val="tx1"/>
                </a:solidFill>
                <a:effectLst/>
                <a:latin typeface="Arial" panose="020B0604020202020204" pitchFamily="34" charset="0"/>
                <a:ea typeface="+mn-ea"/>
                <a:cs typeface="Arial" panose="020B0604020202020204" pitchFamily="34" charset="0"/>
              </a:rPr>
              <a:t>, E., </a:t>
            </a:r>
            <a:r>
              <a:rPr lang="en-US" sz="1400" kern="1200" dirty="0" err="1">
                <a:solidFill>
                  <a:schemeClr val="tx1"/>
                </a:solidFill>
                <a:effectLst/>
                <a:latin typeface="Arial" panose="020B0604020202020204" pitchFamily="34" charset="0"/>
                <a:ea typeface="+mn-ea"/>
                <a:cs typeface="Arial" panose="020B0604020202020204" pitchFamily="34" charset="0"/>
              </a:rPr>
              <a:t>Seol</a:t>
            </a:r>
            <a:r>
              <a:rPr lang="en-US" sz="1400" kern="1200" dirty="0">
                <a:solidFill>
                  <a:schemeClr val="tx1"/>
                </a:solidFill>
                <a:effectLst/>
                <a:latin typeface="Arial" panose="020B0604020202020204" pitchFamily="34" charset="0"/>
                <a:ea typeface="+mn-ea"/>
                <a:cs typeface="Arial" panose="020B0604020202020204" pitchFamily="34" charset="0"/>
              </a:rPr>
              <a:t>, K., </a:t>
            </a:r>
            <a:r>
              <a:rPr lang="en-US" sz="1400" kern="1200" dirty="0" err="1">
                <a:solidFill>
                  <a:schemeClr val="tx1"/>
                </a:solidFill>
                <a:effectLst/>
                <a:latin typeface="Arial" panose="020B0604020202020204" pitchFamily="34" charset="0"/>
                <a:ea typeface="+mn-ea"/>
                <a:cs typeface="Arial" panose="020B0604020202020204" pitchFamily="34" charset="0"/>
              </a:rPr>
              <a:t>Pichugin</a:t>
            </a:r>
            <a:r>
              <a:rPr lang="en-US" sz="1400" kern="1200" dirty="0">
                <a:solidFill>
                  <a:schemeClr val="tx1"/>
                </a:solidFill>
                <a:effectLst/>
                <a:latin typeface="Arial" panose="020B0604020202020204" pitchFamily="34" charset="0"/>
                <a:ea typeface="+mn-ea"/>
                <a:cs typeface="Arial" panose="020B0604020202020204" pitchFamily="34" charset="0"/>
              </a:rPr>
              <a:t>, A.E., &amp; Sun, Si. </a:t>
            </a:r>
            <a:r>
              <a:rPr lang="en-US" dirty="0"/>
              <a:t>Presentation 603: Qualitative Approaches Seminar Asking Questions - The Interview. </a:t>
            </a:r>
          </a:p>
          <a:p>
            <a:pPr defTabSz="932871">
              <a:defRPr/>
            </a:pPr>
            <a:endParaRPr lang="en-US" dirty="0"/>
          </a:p>
          <a:p>
            <a:pPr marL="0" lvl="2">
              <a:lnSpc>
                <a:spcPct val="120000"/>
              </a:lnSpc>
            </a:pPr>
            <a:r>
              <a:rPr lang="en-US" dirty="0" err="1"/>
              <a:t>Lindlof</a:t>
            </a:r>
            <a:r>
              <a:rPr lang="en-US" dirty="0"/>
              <a:t>, T., &amp; Taylor, B. (2010). </a:t>
            </a:r>
            <a:r>
              <a:rPr lang="en-US" i="1" dirty="0"/>
              <a:t>Qualitative communication research methods</a:t>
            </a:r>
            <a:r>
              <a:rPr lang="en-US" dirty="0"/>
              <a:t> (3rd ed.). Thousand Oaks, CA: Sage Publications. </a:t>
            </a: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27</a:t>
            </a:fld>
            <a:endParaRPr lang="en-US"/>
          </a:p>
        </p:txBody>
      </p:sp>
    </p:spTree>
    <p:extLst>
      <p:ext uri="{BB962C8B-B14F-4D97-AF65-F5344CB8AC3E}">
        <p14:creationId xmlns:p14="http://schemas.microsoft.com/office/powerpoint/2010/main" val="12084023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2871">
              <a:defRPr/>
            </a:pPr>
            <a:r>
              <a:rPr lang="en-US" dirty="0"/>
              <a:t>Image: https://www.flickr.com/photos/108404544@N07/12941711194 by Chris Searle / </a:t>
            </a:r>
            <a:r>
              <a:rPr lang="en-US" b="0" dirty="0"/>
              <a:t>CC BY-NC-ND 2.0</a:t>
            </a:r>
          </a:p>
          <a:p>
            <a:pPr defTabSz="932871">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err="1">
                <a:solidFill>
                  <a:schemeClr val="tx1"/>
                </a:solidFill>
                <a:effectLst/>
                <a:latin typeface="Arial" panose="020B0604020202020204" pitchFamily="34" charset="0"/>
                <a:ea typeface="+mn-ea"/>
                <a:cs typeface="Arial" panose="020B0604020202020204" pitchFamily="34" charset="0"/>
              </a:rPr>
              <a:t>Baik</a:t>
            </a:r>
            <a:r>
              <a:rPr lang="en-US" sz="1400" kern="1200" dirty="0">
                <a:solidFill>
                  <a:schemeClr val="tx1"/>
                </a:solidFill>
                <a:effectLst/>
                <a:latin typeface="Arial" panose="020B0604020202020204" pitchFamily="34" charset="0"/>
                <a:ea typeface="+mn-ea"/>
                <a:cs typeface="Arial" panose="020B0604020202020204" pitchFamily="34" charset="0"/>
              </a:rPr>
              <a:t>, E., </a:t>
            </a:r>
            <a:r>
              <a:rPr lang="en-US" sz="1400" kern="1200" dirty="0" err="1">
                <a:solidFill>
                  <a:schemeClr val="tx1"/>
                </a:solidFill>
                <a:effectLst/>
                <a:latin typeface="Arial" panose="020B0604020202020204" pitchFamily="34" charset="0"/>
                <a:ea typeface="+mn-ea"/>
                <a:cs typeface="Arial" panose="020B0604020202020204" pitchFamily="34" charset="0"/>
              </a:rPr>
              <a:t>Seol</a:t>
            </a:r>
            <a:r>
              <a:rPr lang="en-US" sz="1400" kern="1200" dirty="0">
                <a:solidFill>
                  <a:schemeClr val="tx1"/>
                </a:solidFill>
                <a:effectLst/>
                <a:latin typeface="Arial" panose="020B0604020202020204" pitchFamily="34" charset="0"/>
                <a:ea typeface="+mn-ea"/>
                <a:cs typeface="Arial" panose="020B0604020202020204" pitchFamily="34" charset="0"/>
              </a:rPr>
              <a:t>, K., </a:t>
            </a:r>
            <a:r>
              <a:rPr lang="en-US" sz="1400" kern="1200" dirty="0" err="1">
                <a:solidFill>
                  <a:schemeClr val="tx1"/>
                </a:solidFill>
                <a:effectLst/>
                <a:latin typeface="Arial" panose="020B0604020202020204" pitchFamily="34" charset="0"/>
                <a:ea typeface="+mn-ea"/>
                <a:cs typeface="Arial" panose="020B0604020202020204" pitchFamily="34" charset="0"/>
              </a:rPr>
              <a:t>Pichugin</a:t>
            </a:r>
            <a:r>
              <a:rPr lang="en-US" sz="1400" kern="1200" dirty="0">
                <a:solidFill>
                  <a:schemeClr val="tx1"/>
                </a:solidFill>
                <a:effectLst/>
                <a:latin typeface="Arial" panose="020B0604020202020204" pitchFamily="34" charset="0"/>
                <a:ea typeface="+mn-ea"/>
                <a:cs typeface="Arial" panose="020B0604020202020204" pitchFamily="34" charset="0"/>
              </a:rPr>
              <a:t>, A.E., &amp; Sun, Si. </a:t>
            </a:r>
            <a:r>
              <a:rPr lang="en-US" dirty="0"/>
              <a:t>Presentation 603: Qualitative Approaches Seminar Asking Questions - The Interview. </a:t>
            </a:r>
          </a:p>
          <a:p>
            <a:endParaRPr lang="en-US" dirty="0"/>
          </a:p>
          <a:p>
            <a:pPr marL="0" lvl="2">
              <a:lnSpc>
                <a:spcPct val="120000"/>
              </a:lnSpc>
            </a:pPr>
            <a:r>
              <a:rPr lang="en-US" dirty="0" err="1"/>
              <a:t>Lindlof</a:t>
            </a:r>
            <a:r>
              <a:rPr lang="en-US" dirty="0"/>
              <a:t>, T., &amp; Taylor, B. (2010). </a:t>
            </a:r>
            <a:r>
              <a:rPr lang="en-US" i="1" dirty="0"/>
              <a:t>Qualitative communication research methods</a:t>
            </a:r>
            <a:r>
              <a:rPr lang="en-US" dirty="0"/>
              <a:t> (3rd ed.). Thousand Oaks, CA: Sage Publications. </a:t>
            </a:r>
          </a:p>
        </p:txBody>
      </p:sp>
      <p:sp>
        <p:nvSpPr>
          <p:cNvPr id="4" name="Slide Number Placeholder 3"/>
          <p:cNvSpPr>
            <a:spLocks noGrp="1"/>
          </p:cNvSpPr>
          <p:nvPr>
            <p:ph type="sldNum" sz="quarter" idx="10"/>
          </p:nvPr>
        </p:nvSpPr>
        <p:spPr/>
        <p:txBody>
          <a:bodyPr/>
          <a:lstStyle/>
          <a:p>
            <a:fld id="{931E8577-7E78-41DF-96AC-A776B0057BBB}" type="slidenum">
              <a:rPr lang="en-US" smtClean="0"/>
              <a:pPr/>
              <a:t>28</a:t>
            </a:fld>
            <a:endParaRPr lang="en-US"/>
          </a:p>
        </p:txBody>
      </p:sp>
    </p:spTree>
    <p:extLst>
      <p:ext uri="{BB962C8B-B14F-4D97-AF65-F5344CB8AC3E}">
        <p14:creationId xmlns:p14="http://schemas.microsoft.com/office/powerpoint/2010/main" val="5142584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A6DD34-2E5D-44F1-8091-20CC79DD3A1A}" type="slidenum">
              <a:rPr lang="en-US" smtClean="0"/>
              <a:t>29</a:t>
            </a:fld>
            <a:endParaRPr lang="en-US"/>
          </a:p>
        </p:txBody>
      </p:sp>
    </p:spTree>
    <p:extLst>
      <p:ext uri="{BB962C8B-B14F-4D97-AF65-F5344CB8AC3E}">
        <p14:creationId xmlns:p14="http://schemas.microsoft.com/office/powerpoint/2010/main" val="602632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6138" y="190500"/>
            <a:ext cx="5360987" cy="3016250"/>
          </a:xfrm>
        </p:spPr>
      </p:sp>
      <p:sp>
        <p:nvSpPr>
          <p:cNvPr id="3" name="Notes Placeholder 2"/>
          <p:cNvSpPr>
            <a:spLocks noGrp="1"/>
          </p:cNvSpPr>
          <p:nvPr>
            <p:ph type="body" idx="1"/>
          </p:nvPr>
        </p:nvSpPr>
        <p:spPr>
          <a:xfrm>
            <a:off x="394133" y="3350101"/>
            <a:ext cx="6434341" cy="5818350"/>
          </a:xfrm>
        </p:spPr>
        <p:txBody>
          <a:bodyPr/>
          <a:lstStyle/>
          <a:p>
            <a:r>
              <a:rPr lang="en-US" sz="1300" dirty="0">
                <a:latin typeface="Arial" charset="0"/>
                <a:ea typeface="Arial" charset="0"/>
                <a:cs typeface="Arial" charset="0"/>
              </a:rPr>
              <a:t>Image: https://pixabay.com/photos/books-students-library-university-1281581/ by </a:t>
            </a:r>
            <a:r>
              <a:rPr lang="en-US" sz="1300" dirty="0" err="1">
                <a:latin typeface="Arial" charset="0"/>
                <a:ea typeface="Arial" charset="0"/>
                <a:cs typeface="Arial" charset="0"/>
              </a:rPr>
              <a:t>Pexels</a:t>
            </a:r>
            <a:r>
              <a:rPr lang="en-US" sz="1300" dirty="0">
                <a:latin typeface="Arial" charset="0"/>
                <a:ea typeface="Arial" charset="0"/>
                <a:cs typeface="Arial" charset="0"/>
              </a:rPr>
              <a:t> / </a:t>
            </a:r>
            <a:r>
              <a:rPr lang="en-US" sz="1300" dirty="0" err="1">
                <a:latin typeface="Arial" charset="0"/>
                <a:ea typeface="Arial" charset="0"/>
                <a:cs typeface="Arial" charset="0"/>
              </a:rPr>
              <a:t>Pixabay</a:t>
            </a:r>
            <a:r>
              <a:rPr lang="en-US" sz="1300" dirty="0">
                <a:latin typeface="Arial" charset="0"/>
                <a:ea typeface="Arial" charset="0"/>
                <a:cs typeface="Arial" charset="0"/>
              </a:rPr>
              <a:t> license</a:t>
            </a:r>
          </a:p>
          <a:p>
            <a:endParaRPr lang="en-US" sz="1300" dirty="0">
              <a:latin typeface="Arial" charset="0"/>
              <a:ea typeface="Arial" charset="0"/>
              <a:cs typeface="Arial" charset="0"/>
            </a:endParaRPr>
          </a:p>
          <a:p>
            <a:pPr marL="174913" indent="-174913">
              <a:buFont typeface="Arial" charset="0"/>
              <a:buChar char="•"/>
            </a:pPr>
            <a:r>
              <a:rPr lang="en-US" sz="1300" dirty="0">
                <a:latin typeface="Arial" charset="0"/>
                <a:ea typeface="Arial" charset="0"/>
                <a:cs typeface="Arial" charset="0"/>
              </a:rPr>
              <a:t>Methods and methodology:</a:t>
            </a:r>
          </a:p>
          <a:p>
            <a:pPr marL="641349" lvl="1" indent="-174913">
              <a:buFont typeface="Arial" charset="0"/>
              <a:buChar char="•"/>
            </a:pPr>
            <a:r>
              <a:rPr lang="en-US" sz="1300" dirty="0">
                <a:latin typeface="Arial" charset="0"/>
                <a:ea typeface="Arial" charset="0"/>
                <a:cs typeface="Arial" charset="0"/>
              </a:rPr>
              <a:t>Methods and methodology often used interchangeably when that’s not the case</a:t>
            </a:r>
          </a:p>
          <a:p>
            <a:pPr marL="641349" lvl="1" indent="-174913">
              <a:buFont typeface="Arial" charset="0"/>
              <a:buChar char="•"/>
            </a:pPr>
            <a:r>
              <a:rPr lang="en-US" sz="1300" dirty="0">
                <a:latin typeface="Arial" charset="0"/>
                <a:ea typeface="Arial" charset="0"/>
                <a:cs typeface="Arial" charset="0"/>
              </a:rPr>
              <a:t>Method: </a:t>
            </a:r>
          </a:p>
          <a:p>
            <a:pPr marL="1107784" lvl="2" indent="-174913">
              <a:buFont typeface="Arial" charset="0"/>
              <a:buChar char="•"/>
            </a:pPr>
            <a:r>
              <a:rPr lang="en-US" sz="1300" dirty="0">
                <a:latin typeface="Arial" charset="0"/>
                <a:ea typeface="Arial" charset="0"/>
                <a:cs typeface="Arial" charset="0"/>
              </a:rPr>
              <a:t>“Any procedure employed to attain a certain end” (Runes, 2001, 346)</a:t>
            </a:r>
          </a:p>
          <a:p>
            <a:pPr marL="1107784" lvl="2" indent="-174913">
              <a:buFont typeface="Arial" charset="0"/>
              <a:buChar char="•"/>
            </a:pPr>
            <a:r>
              <a:rPr lang="en-US" sz="1300" dirty="0">
                <a:latin typeface="Arial" charset="0"/>
                <a:ea typeface="Arial" charset="0"/>
                <a:cs typeface="Arial" charset="0"/>
              </a:rPr>
              <a:t>End is the data to be gathered and method is the means by which data is gathered </a:t>
            </a:r>
          </a:p>
          <a:p>
            <a:pPr marL="1107784" lvl="2" indent="-174913">
              <a:buFont typeface="Arial" charset="0"/>
              <a:buChar char="•"/>
            </a:pPr>
            <a:r>
              <a:rPr lang="en-US" sz="1300" dirty="0">
                <a:latin typeface="Arial" charset="0"/>
                <a:ea typeface="Arial" charset="0"/>
                <a:cs typeface="Arial" charset="0"/>
              </a:rPr>
              <a:t>Quantitative (numbers), qualitative (participant accounts), mixed methods (e.g., combination of quant and qual)</a:t>
            </a:r>
          </a:p>
          <a:p>
            <a:pPr marL="641349" lvl="1" indent="-174913">
              <a:buFont typeface="Arial" charset="0"/>
              <a:buChar char="•"/>
            </a:pPr>
            <a:r>
              <a:rPr lang="en-US" sz="1300" dirty="0">
                <a:latin typeface="Arial" charset="0"/>
                <a:ea typeface="Arial" charset="0"/>
                <a:cs typeface="Arial" charset="0"/>
              </a:rPr>
              <a:t>Methodology: </a:t>
            </a:r>
          </a:p>
          <a:p>
            <a:pPr marL="1107784" lvl="2" indent="-174913">
              <a:buFont typeface="Arial" charset="0"/>
              <a:buChar char="•"/>
            </a:pPr>
            <a:r>
              <a:rPr lang="en-US" sz="1300" dirty="0">
                <a:latin typeface="Arial" charset="0"/>
                <a:ea typeface="Arial" charset="0"/>
                <a:cs typeface="Arial" charset="0"/>
              </a:rPr>
              <a:t>Broader term than method</a:t>
            </a:r>
          </a:p>
          <a:p>
            <a:pPr marL="1107784" lvl="2" indent="-174913">
              <a:buFont typeface="Arial" charset="0"/>
              <a:buChar char="•"/>
            </a:pPr>
            <a:r>
              <a:rPr lang="en-US" sz="1300" dirty="0">
                <a:latin typeface="Arial" charset="0"/>
                <a:ea typeface="Arial" charset="0"/>
                <a:cs typeface="Arial" charset="0"/>
              </a:rPr>
              <a:t>“A study of the plans which are used to obtain knowledge” as defined by (</a:t>
            </a:r>
            <a:r>
              <a:rPr lang="en-US" sz="1300" dirty="0" err="1">
                <a:latin typeface="Arial" charset="0"/>
                <a:ea typeface="Arial" charset="0"/>
                <a:cs typeface="Arial" charset="0"/>
              </a:rPr>
              <a:t>Polkinghorne</a:t>
            </a:r>
            <a:r>
              <a:rPr lang="en-US" sz="1300" dirty="0">
                <a:latin typeface="Arial" charset="0"/>
                <a:ea typeface="Arial" charset="0"/>
                <a:cs typeface="Arial" charset="0"/>
              </a:rPr>
              <a:t>, 1983, 5) </a:t>
            </a:r>
          </a:p>
          <a:p>
            <a:pPr marL="1107784" lvl="2" indent="-174913">
              <a:buFont typeface="Arial" charset="0"/>
              <a:buChar char="•"/>
            </a:pPr>
            <a:r>
              <a:rPr lang="en-US" sz="1300" dirty="0">
                <a:latin typeface="Arial" charset="0"/>
                <a:ea typeface="Arial" charset="0"/>
                <a:cs typeface="Arial" charset="0"/>
              </a:rPr>
              <a:t>Strategies surrounding the use of multiple methods to achieve higher degrees of reliability and validity</a:t>
            </a:r>
          </a:p>
          <a:p>
            <a:r>
              <a:rPr lang="en-US" sz="1300" dirty="0"/>
              <a:t>Runes, D. D. (Ed.). (2001). </a:t>
            </a:r>
            <a:r>
              <a:rPr lang="en-US" sz="1300" i="1" dirty="0"/>
              <a:t>The dictionary of philosophy</a:t>
            </a:r>
            <a:r>
              <a:rPr lang="en-US" sz="1300" dirty="0"/>
              <a:t>. New York, NY: Citadel Press.</a:t>
            </a:r>
          </a:p>
          <a:p>
            <a:endParaRPr lang="en-US" sz="1300" dirty="0">
              <a:latin typeface="Arial" charset="0"/>
              <a:ea typeface="Arial" charset="0"/>
              <a:cs typeface="Arial" charset="0"/>
            </a:endParaRPr>
          </a:p>
          <a:p>
            <a:pPr defTabSz="932871">
              <a:defRPr/>
            </a:pPr>
            <a:r>
              <a:rPr lang="en-US" sz="1300" dirty="0"/>
              <a:t>Polkinghorne, D. (1983). </a:t>
            </a:r>
            <a:r>
              <a:rPr lang="en-US" sz="1300" i="1" dirty="0"/>
              <a:t>Methodology for the human sciences: Systems of inquiry</a:t>
            </a:r>
            <a:r>
              <a:rPr lang="en-US" sz="1300" dirty="0"/>
              <a:t>. Albany, NY: State University of New York Press. </a:t>
            </a:r>
          </a:p>
          <a:p>
            <a:endParaRPr lang="en-US" sz="1300" dirty="0">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err="1">
                <a:solidFill>
                  <a:schemeClr val="tx1"/>
                </a:solidFill>
                <a:effectLst/>
                <a:latin typeface="Arial" panose="020B0604020202020204" pitchFamily="34" charset="0"/>
                <a:ea typeface="+mn-ea"/>
                <a:cs typeface="Arial" panose="020B0604020202020204" pitchFamily="34" charset="0"/>
              </a:rPr>
              <a:t>Connaway</a:t>
            </a:r>
            <a:r>
              <a:rPr lang="en-US" sz="1400" kern="1200" dirty="0">
                <a:solidFill>
                  <a:schemeClr val="tx1"/>
                </a:solidFill>
                <a:effectLst/>
                <a:latin typeface="Arial" panose="020B0604020202020204" pitchFamily="34" charset="0"/>
                <a:ea typeface="+mn-ea"/>
                <a:cs typeface="Arial" panose="020B0604020202020204" pitchFamily="34" charset="0"/>
              </a:rPr>
              <a:t>, L. S., &amp; Radford, M. L. (2017). </a:t>
            </a:r>
            <a:r>
              <a:rPr lang="en-US" sz="1400" i="1" kern="1200" dirty="0">
                <a:solidFill>
                  <a:schemeClr val="tx1"/>
                </a:solidFill>
                <a:effectLst/>
                <a:latin typeface="Arial" panose="020B0604020202020204" pitchFamily="34" charset="0"/>
                <a:ea typeface="+mn-ea"/>
                <a:cs typeface="Arial" panose="020B0604020202020204" pitchFamily="34" charset="0"/>
              </a:rPr>
              <a:t>Research methods in library and information science.</a:t>
            </a:r>
            <a:r>
              <a:rPr lang="en-US" sz="1400" kern="1200" dirty="0">
                <a:solidFill>
                  <a:schemeClr val="tx1"/>
                </a:solidFill>
                <a:effectLst/>
                <a:latin typeface="Arial" panose="020B0604020202020204" pitchFamily="34" charset="0"/>
                <a:ea typeface="+mn-ea"/>
                <a:cs typeface="Arial" panose="020B0604020202020204" pitchFamily="34" charset="0"/>
              </a:rPr>
              <a:t> Santa Barbara: Libraries Unlimited. </a:t>
            </a:r>
          </a:p>
          <a:p>
            <a:endParaRPr lang="en-US"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3</a:t>
            </a:fld>
            <a:endParaRPr lang="en-US" dirty="0"/>
          </a:p>
        </p:txBody>
      </p:sp>
    </p:spTree>
    <p:extLst>
      <p:ext uri="{BB962C8B-B14F-4D97-AF65-F5344CB8AC3E}">
        <p14:creationId xmlns:p14="http://schemas.microsoft.com/office/powerpoint/2010/main" val="15322908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3950" cy="3489325"/>
          </a:xfrm>
        </p:spPr>
      </p:sp>
      <p:sp>
        <p:nvSpPr>
          <p:cNvPr id="3" name="Notes Placeholder 2"/>
          <p:cNvSpPr>
            <a:spLocks noGrp="1"/>
          </p:cNvSpPr>
          <p:nvPr>
            <p:ph type="body" idx="1"/>
          </p:nvPr>
        </p:nvSpPr>
        <p:spPr/>
        <p:txBody>
          <a:bodyPr>
            <a:normAutofit/>
          </a:bodyPr>
          <a:lstStyle/>
          <a:p>
            <a:pPr defTabSz="932871"/>
            <a:r>
              <a:rPr lang="en-US" dirty="0"/>
              <a:t>Image: https://www.flickr.com/photos/62833283@N00/17217078330 by Seamus McCauley / </a:t>
            </a:r>
            <a:r>
              <a:rPr lang="en-US" b="0" dirty="0"/>
              <a:t>CC BY 2.0</a:t>
            </a: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30</a:t>
            </a:fld>
            <a:endParaRPr lang="en-US" dirty="0"/>
          </a:p>
        </p:txBody>
      </p:sp>
    </p:spTree>
    <p:extLst>
      <p:ext uri="{BB962C8B-B14F-4D97-AF65-F5344CB8AC3E}">
        <p14:creationId xmlns:p14="http://schemas.microsoft.com/office/powerpoint/2010/main" val="41425780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3950" cy="348932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E921901-2D7D-404F-83CF-0310337D82A5}" type="slidenum">
              <a:rPr lang="en-US" smtClean="0"/>
              <a:pPr/>
              <a:t>31</a:t>
            </a:fld>
            <a:endParaRPr lang="en-US" dirty="0"/>
          </a:p>
        </p:txBody>
      </p:sp>
    </p:spTree>
    <p:extLst>
      <p:ext uri="{BB962C8B-B14F-4D97-AF65-F5344CB8AC3E}">
        <p14:creationId xmlns:p14="http://schemas.microsoft.com/office/powerpoint/2010/main" val="34316332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3950" cy="3489325"/>
          </a:xfrm>
        </p:spPr>
      </p:sp>
      <p:sp>
        <p:nvSpPr>
          <p:cNvPr id="3" name="Notes Placeholder 2"/>
          <p:cNvSpPr>
            <a:spLocks noGrp="1"/>
          </p:cNvSpPr>
          <p:nvPr>
            <p:ph type="body" idx="1"/>
          </p:nvPr>
        </p:nvSpPr>
        <p:spPr/>
        <p:txBody>
          <a:bodyPr>
            <a:normAutofit/>
          </a:bodyPr>
          <a:lstStyle/>
          <a:p>
            <a:pPr marL="466435" indent="-466435"/>
            <a:r>
              <a:rPr lang="en-US" dirty="0" err="1"/>
              <a:t>Zweizig</a:t>
            </a:r>
            <a:r>
              <a:rPr lang="en-US" dirty="0"/>
              <a:t>, D., Johnson, D. W., Robbins, J., &amp; Besant, M. (1996). </a:t>
            </a:r>
            <a:r>
              <a:rPr lang="en-US" i="1" dirty="0"/>
              <a:t>The tell it! manual.</a:t>
            </a:r>
            <a:r>
              <a:rPr lang="en-US" dirty="0"/>
              <a:t> Chicago: ALA.</a:t>
            </a:r>
          </a:p>
          <a:p>
            <a:pPr eaLnBrk="1" hangingPunct="1">
              <a:lnSpc>
                <a:spcPct val="90000"/>
              </a:lnSpc>
              <a:buFont typeface="Wingdings" pitchFamily="2" charset="2"/>
              <a:buNone/>
            </a:pPr>
            <a:endParaRPr lang="en-US" sz="1200" i="1"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32</a:t>
            </a:fld>
            <a:endParaRPr lang="en-US" dirty="0"/>
          </a:p>
        </p:txBody>
      </p:sp>
    </p:spTree>
    <p:extLst>
      <p:ext uri="{BB962C8B-B14F-4D97-AF65-F5344CB8AC3E}">
        <p14:creationId xmlns:p14="http://schemas.microsoft.com/office/powerpoint/2010/main" val="4251253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3950" cy="3489325"/>
          </a:xfrm>
        </p:spPr>
      </p:sp>
      <p:sp>
        <p:nvSpPr>
          <p:cNvPr id="3" name="Notes Placeholder 2"/>
          <p:cNvSpPr>
            <a:spLocks noGrp="1"/>
          </p:cNvSpPr>
          <p:nvPr>
            <p:ph type="body" idx="1"/>
          </p:nvPr>
        </p:nvSpPr>
        <p:spPr/>
        <p:txBody>
          <a:bodyPr>
            <a:normAutofit/>
          </a:bodyPr>
          <a:lstStyle/>
          <a:p>
            <a:pPr defTabSz="932871">
              <a:lnSpc>
                <a:spcPct val="90000"/>
              </a:lnSpc>
            </a:pPr>
            <a:r>
              <a:rPr lang="en-US" b="0" dirty="0"/>
              <a:t>Image: https://www.flickr.com/photos/bensonkua/4839019821/ by Benson </a:t>
            </a:r>
            <a:r>
              <a:rPr lang="en-US" b="0" dirty="0" err="1"/>
              <a:t>Kua</a:t>
            </a:r>
            <a:r>
              <a:rPr lang="en-US" b="0" dirty="0"/>
              <a:t> / CC BY-SA 2.0</a:t>
            </a:r>
          </a:p>
          <a:p>
            <a:pPr eaLnBrk="1" hangingPunct="1">
              <a:lnSpc>
                <a:spcPct val="90000"/>
              </a:lnSpc>
            </a:pPr>
            <a:endParaRPr lang="en-US" b="0" dirty="0"/>
          </a:p>
          <a:p>
            <a:pPr eaLnBrk="1" hangingPunct="1">
              <a:lnSpc>
                <a:spcPct val="90000"/>
              </a:lnSpc>
            </a:pPr>
            <a:endParaRPr lang="en-US" b="0" dirty="0"/>
          </a:p>
          <a:p>
            <a:pPr eaLnBrk="1" hangingPunct="1">
              <a:lnSpc>
                <a:spcPct val="90000"/>
              </a:lnSpc>
            </a:pPr>
            <a:r>
              <a:rPr lang="en-US" b="0" dirty="0"/>
              <a:t>Create synergy</a:t>
            </a:r>
          </a:p>
          <a:p>
            <a:pPr lvl="1" eaLnBrk="1" hangingPunct="1">
              <a:lnSpc>
                <a:spcPct val="90000"/>
              </a:lnSpc>
            </a:pPr>
            <a:r>
              <a:rPr lang="en-US" b="0" dirty="0"/>
              <a:t>Comments stimulate others</a:t>
            </a:r>
          </a:p>
          <a:p>
            <a:pPr lvl="1" eaLnBrk="1" hangingPunct="1">
              <a:lnSpc>
                <a:spcPct val="90000"/>
              </a:lnSpc>
            </a:pPr>
            <a:r>
              <a:rPr lang="en-US" b="0" dirty="0"/>
              <a:t>Unexpected insight</a:t>
            </a:r>
          </a:p>
          <a:p>
            <a:pPr lvl="1" eaLnBrk="1" hangingPunct="1">
              <a:lnSpc>
                <a:spcPct val="90000"/>
              </a:lnSpc>
            </a:pPr>
            <a:r>
              <a:rPr lang="en-US" b="0" dirty="0"/>
              <a:t>More complete information</a:t>
            </a:r>
          </a:p>
          <a:p>
            <a:pPr lvl="1" eaLnBrk="1" hangingPunct="1">
              <a:lnSpc>
                <a:spcPct val="90000"/>
              </a:lnSpc>
            </a:pPr>
            <a:r>
              <a:rPr lang="en-US" b="0" dirty="0"/>
              <a:t>Elicit strong &amp; common opinions</a:t>
            </a:r>
          </a:p>
          <a:p>
            <a:pPr lvl="1" eaLnBrk="1" hangingPunct="1">
              <a:lnSpc>
                <a:spcPct val="90000"/>
              </a:lnSpc>
            </a:pPr>
            <a:r>
              <a:rPr lang="en-US" b="0" dirty="0"/>
              <a:t>Less inhibiting, less formal</a:t>
            </a: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33</a:t>
            </a:fld>
            <a:endParaRPr lang="en-US" dirty="0"/>
          </a:p>
        </p:txBody>
      </p:sp>
    </p:spTree>
    <p:extLst>
      <p:ext uri="{BB962C8B-B14F-4D97-AF65-F5344CB8AC3E}">
        <p14:creationId xmlns:p14="http://schemas.microsoft.com/office/powerpoint/2010/main" val="18724512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3950" cy="3489325"/>
          </a:xfrm>
        </p:spPr>
      </p:sp>
      <p:sp>
        <p:nvSpPr>
          <p:cNvPr id="3" name="Notes Placeholder 2"/>
          <p:cNvSpPr>
            <a:spLocks noGrp="1"/>
          </p:cNvSpPr>
          <p:nvPr>
            <p:ph type="body" idx="1"/>
          </p:nvPr>
        </p:nvSpPr>
        <p:spPr/>
        <p:txBody>
          <a:bodyPr>
            <a:normAutofit/>
          </a:bodyPr>
          <a:lstStyle/>
          <a:p>
            <a:pPr defTabSz="932871"/>
            <a:r>
              <a:rPr lang="en-US" dirty="0"/>
              <a:t>Image: https://www.flickr.com/photos/17989497@N00/8651401959 by Monika / </a:t>
            </a:r>
            <a:r>
              <a:rPr lang="en-US" b="0" dirty="0"/>
              <a:t>CC BY-SA 2.0</a:t>
            </a:r>
          </a:p>
          <a:p>
            <a:endParaRPr lang="en-US" dirty="0"/>
          </a:p>
          <a:p>
            <a:r>
              <a:rPr lang="en-US" dirty="0"/>
              <a:t> </a:t>
            </a:r>
          </a:p>
        </p:txBody>
      </p:sp>
      <p:sp>
        <p:nvSpPr>
          <p:cNvPr id="4" name="Slide Number Placeholder 3"/>
          <p:cNvSpPr>
            <a:spLocks noGrp="1"/>
          </p:cNvSpPr>
          <p:nvPr>
            <p:ph type="sldNum" sz="quarter" idx="10"/>
          </p:nvPr>
        </p:nvSpPr>
        <p:spPr/>
        <p:txBody>
          <a:bodyPr/>
          <a:lstStyle/>
          <a:p>
            <a:fld id="{AE921901-2D7D-404F-83CF-0310337D82A5}" type="slidenum">
              <a:rPr lang="en-US" smtClean="0"/>
              <a:pPr/>
              <a:t>34</a:t>
            </a:fld>
            <a:endParaRPr lang="en-US" dirty="0"/>
          </a:p>
        </p:txBody>
      </p:sp>
    </p:spTree>
    <p:extLst>
      <p:ext uri="{BB962C8B-B14F-4D97-AF65-F5344CB8AC3E}">
        <p14:creationId xmlns:p14="http://schemas.microsoft.com/office/powerpoint/2010/main" val="21327743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3950" cy="3489325"/>
          </a:xfrm>
        </p:spPr>
      </p:sp>
      <p:sp>
        <p:nvSpPr>
          <p:cNvPr id="3" name="Notes Placeholder 2"/>
          <p:cNvSpPr>
            <a:spLocks noGrp="1"/>
          </p:cNvSpPr>
          <p:nvPr>
            <p:ph type="body" idx="1"/>
          </p:nvPr>
        </p:nvSpPr>
        <p:spPr/>
        <p:txBody>
          <a:bodyPr>
            <a:normAutofit/>
          </a:bodyPr>
          <a:lstStyle/>
          <a:p>
            <a:r>
              <a:rPr lang="en-US" dirty="0"/>
              <a:t>Image</a:t>
            </a:r>
            <a:r>
              <a:rPr lang="en-US" baseline="0" dirty="0"/>
              <a:t>:  https://www.flickr.com/photos/cogdog/5841058123 by Alan Levine / CC by 2.0</a:t>
            </a:r>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35</a:t>
            </a:fld>
            <a:endParaRPr lang="en-US" dirty="0"/>
          </a:p>
        </p:txBody>
      </p:sp>
    </p:spTree>
    <p:extLst>
      <p:ext uri="{BB962C8B-B14F-4D97-AF65-F5344CB8AC3E}">
        <p14:creationId xmlns:p14="http://schemas.microsoft.com/office/powerpoint/2010/main" val="26552225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3950" cy="3489325"/>
          </a:xfrm>
        </p:spPr>
      </p:sp>
      <p:sp>
        <p:nvSpPr>
          <p:cNvPr id="3" name="Notes Placeholder 2"/>
          <p:cNvSpPr>
            <a:spLocks noGrp="1"/>
          </p:cNvSpPr>
          <p:nvPr>
            <p:ph type="body" idx="1"/>
          </p:nvPr>
        </p:nvSpPr>
        <p:spPr/>
        <p:txBody>
          <a:bodyPr>
            <a:normAutofit/>
          </a:bodyPr>
          <a:lstStyle/>
          <a:p>
            <a:pPr defTabSz="932871"/>
            <a:r>
              <a:rPr lang="en-US" dirty="0"/>
              <a:t>Image: https://www.flickr.com/photos/gozalewis/4776747298 by </a:t>
            </a:r>
            <a:r>
              <a:rPr lang="en-US" dirty="0" err="1"/>
              <a:t>timlewisnm</a:t>
            </a:r>
            <a:r>
              <a:rPr lang="en-US" dirty="0"/>
              <a:t>/ </a:t>
            </a:r>
            <a:r>
              <a:rPr lang="en-US" b="0" dirty="0"/>
              <a:t>CC BY-NC-ND 2.0</a:t>
            </a: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36</a:t>
            </a:fld>
            <a:endParaRPr lang="en-US" dirty="0"/>
          </a:p>
        </p:txBody>
      </p:sp>
    </p:spTree>
    <p:extLst>
      <p:ext uri="{BB962C8B-B14F-4D97-AF65-F5344CB8AC3E}">
        <p14:creationId xmlns:p14="http://schemas.microsoft.com/office/powerpoint/2010/main" val="15377672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0"/>
            <a:ext cx="6203950" cy="3489325"/>
          </a:xfrm>
        </p:spPr>
      </p:sp>
      <p:sp>
        <p:nvSpPr>
          <p:cNvPr id="3" name="Notes Placeholder 2"/>
          <p:cNvSpPr>
            <a:spLocks noGrp="1"/>
          </p:cNvSpPr>
          <p:nvPr>
            <p:ph type="body" idx="1"/>
          </p:nvPr>
        </p:nvSpPr>
        <p:spPr>
          <a:xfrm>
            <a:off x="155998" y="3565403"/>
            <a:ext cx="6863927" cy="4809930"/>
          </a:xfrm>
        </p:spPr>
        <p:txBody>
          <a:bodyPr>
            <a:noAutofit/>
          </a:bodyPr>
          <a:lstStyle/>
          <a:p>
            <a:pPr defTabSz="466435">
              <a:defRPr/>
            </a:pPr>
            <a:r>
              <a:rPr lang="en-US" sz="1200" dirty="0"/>
              <a:t>Image: https://pixabay.com/photos/school-geography-world-globe-earth-622766/ by </a:t>
            </a:r>
            <a:r>
              <a:rPr lang="en-US" sz="1200" dirty="0" err="1"/>
              <a:t>DWilliams</a:t>
            </a:r>
            <a:r>
              <a:rPr lang="en-US" sz="1200" dirty="0"/>
              <a:t> / </a:t>
            </a:r>
            <a:r>
              <a:rPr lang="en-US" sz="1200" dirty="0" err="1"/>
              <a:t>Pixabay</a:t>
            </a:r>
            <a:r>
              <a:rPr lang="en-US" sz="1200" dirty="0"/>
              <a:t> License </a:t>
            </a:r>
          </a:p>
          <a:p>
            <a:pPr defTabSz="466435">
              <a:defRPr/>
            </a:pPr>
            <a:endParaRPr lang="en-US" sz="1200" dirty="0"/>
          </a:p>
          <a:p>
            <a:pPr defTabSz="466435">
              <a:defRPr/>
            </a:pPr>
            <a:r>
              <a:rPr lang="en-US" sz="1200" dirty="0" err="1"/>
              <a:t>Connaway</a:t>
            </a:r>
            <a:r>
              <a:rPr lang="en-US" sz="1200" dirty="0"/>
              <a:t>, L. S., &amp; </a:t>
            </a:r>
            <a:r>
              <a:rPr lang="en-US" sz="1200" dirty="0" err="1"/>
              <a:t>Wakeling</a:t>
            </a:r>
            <a:r>
              <a:rPr lang="en-US" sz="1200" dirty="0"/>
              <a:t>, S. (2012). </a:t>
            </a:r>
            <a:r>
              <a:rPr lang="en-US" sz="1200" i="1" dirty="0"/>
              <a:t>To use or not to use Worldcat.org: An international perspective from different user groups. </a:t>
            </a:r>
            <a:r>
              <a:rPr lang="en-US" sz="1200" dirty="0"/>
              <a:t>OCLC Internal Report. </a:t>
            </a:r>
          </a:p>
          <a:p>
            <a:endParaRPr lang="en-US" sz="1200" dirty="0"/>
          </a:p>
          <a:p>
            <a:r>
              <a:rPr lang="en-US" sz="1200" dirty="0"/>
              <a:t>To recruit the librarians, key contacts at participating institutions provided email addresses for suitable staff members, or distributed the invitations themselves. In both cases a standard email was used that informed potential participants of the focus group interview details, explained the aims of the research, and specified what would be required of participants.</a:t>
            </a:r>
          </a:p>
          <a:p>
            <a:endParaRPr lang="en-US" sz="1200" dirty="0"/>
          </a:p>
          <a:p>
            <a:r>
              <a:rPr lang="en-US" sz="1200" dirty="0"/>
              <a:t>Library contacts were used to identify the subject liaison librarian for History departments, which resulted in a limited number of introductions to historians. Invitation emails were sent to interested parties, but overall recruitment numbers were low. Antiquarian Booksellers required a different approach, since in most cases our library contacts were unable to help with this group. Booksellers were identified through their membership of professional bodies (the Australian &amp; New Zealand Association of Antiquarian Booksellers, the Antiquarian Booksellers Association (UK), and the Antiquarian Booksellers' Association of America), whose websites include contact details for members. Emails were sent to all booksellers included in the online membership directories, explaining the research and inviting them to attend a session. While this approach was unsuccessful in Australia and the US, we were able to recruit enough UK-based booksellers to conduct a focus group interview session.</a:t>
            </a:r>
          </a:p>
          <a:p>
            <a:endParaRPr lang="en-US" sz="1200" dirty="0"/>
          </a:p>
          <a:p>
            <a:r>
              <a:rPr lang="en-US" sz="1200" dirty="0"/>
              <a:t>Students were recruited with fliers distributed around libraries, academic departments, and student library assistants. </a:t>
            </a:r>
          </a:p>
        </p:txBody>
      </p:sp>
      <p:sp>
        <p:nvSpPr>
          <p:cNvPr id="4" name="Slide Number Placeholder 3"/>
          <p:cNvSpPr>
            <a:spLocks noGrp="1"/>
          </p:cNvSpPr>
          <p:nvPr>
            <p:ph type="sldNum" sz="quarter" idx="10"/>
          </p:nvPr>
        </p:nvSpPr>
        <p:spPr/>
        <p:txBody>
          <a:bodyPr/>
          <a:lstStyle/>
          <a:p>
            <a:fld id="{AE921901-2D7D-404F-83CF-0310337D82A5}" type="slidenum">
              <a:rPr lang="en-US" smtClean="0"/>
              <a:pPr/>
              <a:t>37</a:t>
            </a:fld>
            <a:endParaRPr lang="en-US" dirty="0"/>
          </a:p>
        </p:txBody>
      </p:sp>
    </p:spTree>
    <p:extLst>
      <p:ext uri="{BB962C8B-B14F-4D97-AF65-F5344CB8AC3E}">
        <p14:creationId xmlns:p14="http://schemas.microsoft.com/office/powerpoint/2010/main" val="29678352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0"/>
            <a:ext cx="6203950" cy="3489325"/>
          </a:xfrm>
        </p:spPr>
      </p:sp>
      <p:sp>
        <p:nvSpPr>
          <p:cNvPr id="3" name="Notes Placeholder 2"/>
          <p:cNvSpPr>
            <a:spLocks noGrp="1"/>
          </p:cNvSpPr>
          <p:nvPr>
            <p:ph type="body" idx="1"/>
          </p:nvPr>
        </p:nvSpPr>
        <p:spPr>
          <a:xfrm>
            <a:off x="0" y="3567272"/>
            <a:ext cx="6863927" cy="5581940"/>
          </a:xfrm>
        </p:spPr>
        <p:txBody>
          <a:bodyPr>
            <a:noAutofit/>
          </a:bodyPr>
          <a:lstStyle/>
          <a:p>
            <a:pPr defTabSz="932681" fontAlgn="base">
              <a:lnSpc>
                <a:spcPct val="120000"/>
              </a:lnSpc>
              <a:defRPr/>
            </a:pPr>
            <a:r>
              <a:rPr lang="en-US" sz="1200" dirty="0" err="1"/>
              <a:t>Connaway</a:t>
            </a:r>
            <a:r>
              <a:rPr lang="en-US" sz="1200" dirty="0"/>
              <a:t>, L. S., &amp; </a:t>
            </a:r>
            <a:r>
              <a:rPr lang="en-US" sz="1200" dirty="0" err="1"/>
              <a:t>Wakeling</a:t>
            </a:r>
            <a:r>
              <a:rPr lang="en-US" sz="1200" dirty="0"/>
              <a:t>, S. (2012). </a:t>
            </a:r>
            <a:r>
              <a:rPr lang="en-US" sz="1200" i="1" dirty="0"/>
              <a:t>To use or not to use Worldcat.org: An international perspective from different user groups. </a:t>
            </a:r>
            <a:r>
              <a:rPr lang="en-US" sz="1200" dirty="0"/>
              <a:t>OCLC Internal Report. </a:t>
            </a:r>
          </a:p>
          <a:p>
            <a:pPr defTabSz="466435">
              <a:defRPr/>
            </a:pPr>
            <a:endParaRPr lang="en-US" sz="1200" dirty="0"/>
          </a:p>
          <a:p>
            <a:pPr defTabSz="932681" fontAlgn="base">
              <a:lnSpc>
                <a:spcPct val="120000"/>
              </a:lnSpc>
              <a:defRPr/>
            </a:pPr>
            <a:r>
              <a:rPr lang="en-US" sz="1200" dirty="0"/>
              <a:t>Flanagan, J. C. (1954). The critical incident technique. </a:t>
            </a:r>
            <a:r>
              <a:rPr lang="en-US" sz="1200" i="1" dirty="0"/>
              <a:t>Psychological Bulletin, 51</a:t>
            </a:r>
            <a:r>
              <a:rPr lang="en-US" sz="1200" dirty="0"/>
              <a:t>(4), 327-358.</a:t>
            </a:r>
          </a:p>
          <a:p>
            <a:pPr rtl="0" eaLnBrk="1" fontAlgn="ctr" latinLnBrk="0" hangingPunct="1"/>
            <a:endParaRPr lang="en-US" sz="1200" dirty="0"/>
          </a:p>
          <a:p>
            <a:pPr rtl="0" eaLnBrk="1" fontAlgn="ctr" latinLnBrk="0" hangingPunct="1"/>
            <a:r>
              <a:rPr lang="en-GB" sz="1200" dirty="0"/>
              <a:t>1. Tell us about your experiences with WorldCat.org</a:t>
            </a:r>
            <a:endParaRPr lang="en-US" sz="1200" dirty="0"/>
          </a:p>
          <a:p>
            <a:pPr rtl="0" eaLnBrk="1" fontAlgn="ctr" latinLnBrk="0" hangingPunct="1"/>
            <a:r>
              <a:rPr lang="en-GB" sz="1200" dirty="0"/>
              <a:t>A broad introductory question intended to reveal the extent to which users have engaged with WorldCat.org, and the information-seeking contexts within which they use the system.</a:t>
            </a:r>
            <a:endParaRPr lang="en-US" sz="1200" dirty="0"/>
          </a:p>
          <a:p>
            <a:pPr rtl="0" eaLnBrk="1" fontAlgn="ctr" latinLnBrk="0" hangingPunct="1"/>
            <a:r>
              <a:rPr lang="en-GB" sz="1200" dirty="0"/>
              <a:t>2. Describe a time when you used WorldCat.org that you considered a success.</a:t>
            </a:r>
            <a:endParaRPr lang="en-US" sz="1200" dirty="0"/>
          </a:p>
          <a:p>
            <a:pPr rtl="0" eaLnBrk="1" fontAlgn="ctr" latinLnBrk="0" hangingPunct="1"/>
            <a:r>
              <a:rPr lang="en-GB" sz="1200" dirty="0"/>
              <a:t>Explores the features and functions of WorldCat.org that participants view positively. Requiring participants to discuss a particular instance provides richer data about the range of uses of the system.</a:t>
            </a:r>
            <a:endParaRPr lang="en-US" sz="1200" dirty="0"/>
          </a:p>
          <a:p>
            <a:pPr rtl="0" eaLnBrk="1" fontAlgn="ctr" latinLnBrk="0" hangingPunct="1"/>
            <a:r>
              <a:rPr lang="en-GB" sz="1200" dirty="0"/>
              <a:t>3. Describe a time when using WorldCat.org  was unsuccessful – i.e., you did not get what you wanted.</a:t>
            </a:r>
            <a:endParaRPr lang="en-US" sz="1200" dirty="0"/>
          </a:p>
          <a:p>
            <a:pPr rtl="0" eaLnBrk="1" fontAlgn="ctr" latinLnBrk="0" hangingPunct="1"/>
            <a:r>
              <a:rPr lang="en-GB" sz="1200" dirty="0"/>
              <a:t>Explores the features and functions (or lack thereof) of WorldCat.org that participants view negatively.</a:t>
            </a:r>
            <a:endParaRPr lang="en-US" sz="1200" dirty="0"/>
          </a:p>
          <a:p>
            <a:pPr rtl="0" eaLnBrk="1" fontAlgn="ctr" latinLnBrk="0" hangingPunct="1"/>
            <a:r>
              <a:rPr lang="en-GB" sz="1200" dirty="0"/>
              <a:t>4. Think of a time when you did not find what you were looking for, but did find something else of interest or useful to your work?</a:t>
            </a:r>
            <a:endParaRPr lang="en-US" sz="1200" dirty="0"/>
          </a:p>
          <a:p>
            <a:pPr rtl="0" eaLnBrk="1" fontAlgn="ctr" latinLnBrk="0" hangingPunct="1"/>
            <a:r>
              <a:rPr lang="en-GB" sz="1200" dirty="0"/>
              <a:t>Intended to encourage discussion about the role of serendipity in information seeking, and the extent to which WorldCat.org facilitates resource discovery .</a:t>
            </a:r>
            <a:endParaRPr lang="en-US" sz="1200" dirty="0"/>
          </a:p>
          <a:p>
            <a:pPr rtl="0" eaLnBrk="1" fontAlgn="ctr" latinLnBrk="0" hangingPunct="1"/>
            <a:r>
              <a:rPr lang="en-GB" sz="1200" dirty="0"/>
              <a:t>5. If you had a magic wand, what would your ideal WorldCat.org provide?</a:t>
            </a:r>
            <a:endParaRPr lang="en-US" sz="1200" dirty="0"/>
          </a:p>
          <a:p>
            <a:pPr rtl="0" eaLnBrk="1" fontAlgn="ctr" latinLnBrk="0" hangingPunct="1"/>
            <a:r>
              <a:rPr lang="en-GB" sz="1200" dirty="0"/>
              <a:t>Encourages participants to discuss potential improvements to WorldCat.org. The use of the phrase “magic wand” ensures that participants are not restricted by what they believe to be practical or realistic.</a:t>
            </a:r>
          </a:p>
          <a:p>
            <a:pPr rtl="0" eaLnBrk="1" fontAlgn="ctr" latinLnBrk="0" hangingPunct="1"/>
            <a:endParaRPr lang="en-GB" sz="1200" dirty="0"/>
          </a:p>
          <a:p>
            <a:pPr defTabSz="466435" fontAlgn="ctr">
              <a:defRPr/>
            </a:pPr>
            <a:r>
              <a:rPr lang="en-GB" sz="1200" dirty="0"/>
              <a:t>*</a:t>
            </a:r>
            <a:r>
              <a:rPr lang="en-US" sz="1200" dirty="0"/>
              <a:t>Questions 2-4 employ the Critical Incident Technique</a:t>
            </a:r>
          </a:p>
          <a:p>
            <a:pPr rtl="0" eaLnBrk="1" fontAlgn="ctr" latinLnBrk="0" hangingPunct="1"/>
            <a:endParaRPr lang="en-US" sz="1200" dirty="0">
              <a:latin typeface="+mn-lt"/>
              <a:cs typeface="+mn-cs"/>
            </a:endParaRPr>
          </a:p>
          <a:p>
            <a:endParaRPr lang="en-US" sz="1200"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38</a:t>
            </a:fld>
            <a:endParaRPr lang="en-US" dirty="0"/>
          </a:p>
        </p:txBody>
      </p:sp>
    </p:spTree>
    <p:extLst>
      <p:ext uri="{BB962C8B-B14F-4D97-AF65-F5344CB8AC3E}">
        <p14:creationId xmlns:p14="http://schemas.microsoft.com/office/powerpoint/2010/main" val="14428166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3950" cy="3489325"/>
          </a:xfrm>
        </p:spPr>
      </p:sp>
      <p:sp>
        <p:nvSpPr>
          <p:cNvPr id="3" name="Notes Placeholder 2"/>
          <p:cNvSpPr>
            <a:spLocks noGrp="1"/>
          </p:cNvSpPr>
          <p:nvPr>
            <p:ph type="body" idx="1"/>
          </p:nvPr>
        </p:nvSpPr>
        <p:spPr/>
        <p:txBody>
          <a:bodyPr>
            <a:normAutofit/>
          </a:bodyPr>
          <a:lstStyle/>
          <a:p>
            <a:pPr defTabSz="932681" fontAlgn="base">
              <a:lnSpc>
                <a:spcPct val="120000"/>
              </a:lnSpc>
              <a:defRPr/>
            </a:pPr>
            <a:r>
              <a:rPr lang="en-US" dirty="0" err="1"/>
              <a:t>Connaway</a:t>
            </a:r>
            <a:r>
              <a:rPr lang="en-US" dirty="0"/>
              <a:t>, L. S., &amp; </a:t>
            </a:r>
            <a:r>
              <a:rPr lang="en-US" dirty="0" err="1"/>
              <a:t>Wakeling</a:t>
            </a:r>
            <a:r>
              <a:rPr lang="en-US" dirty="0"/>
              <a:t>, S. (2012). </a:t>
            </a:r>
            <a:r>
              <a:rPr lang="en-US" i="1" dirty="0"/>
              <a:t>To use or not to use Worldcat.org: An international perspective from different user groups. </a:t>
            </a:r>
            <a:r>
              <a:rPr lang="en-US" dirty="0"/>
              <a:t>OCLC Internal Report. </a:t>
            </a:r>
          </a:p>
          <a:p>
            <a:pPr defTabSz="466435">
              <a:defRPr/>
            </a:pPr>
            <a:endParaRPr lang="en-US" dirty="0"/>
          </a:p>
          <a:p>
            <a:pPr defTabSz="932681" fontAlgn="base">
              <a:lnSpc>
                <a:spcPct val="120000"/>
              </a:lnSpc>
              <a:defRPr/>
            </a:pPr>
            <a:r>
              <a:rPr lang="en-US" dirty="0"/>
              <a:t>Flanagan, J. C. (1954). The critical incident technique. </a:t>
            </a:r>
            <a:r>
              <a:rPr lang="en-US" i="1" dirty="0"/>
              <a:t>Psychological Bulletin, 51</a:t>
            </a:r>
            <a:r>
              <a:rPr lang="en-US" dirty="0"/>
              <a:t>(4), 327-358.</a:t>
            </a:r>
          </a:p>
          <a:p>
            <a:pPr defTabSz="466387">
              <a:defRPr/>
            </a:pPr>
            <a:endParaRPr lang="en-US" dirty="0"/>
          </a:p>
          <a:p>
            <a:pPr defTabSz="466387">
              <a:defRPr/>
            </a:pPr>
            <a:r>
              <a:rPr lang="en-GB" dirty="0">
                <a:ea typeface="Times New Roman"/>
                <a:cs typeface="Arial"/>
              </a:rPr>
              <a:t>The use of the phrase “magic wand” ensures that participants are not restricted by what they believe to be practical or realistic.</a:t>
            </a:r>
            <a:endParaRPr lang="en-US" dirty="0"/>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39</a:t>
            </a:fld>
            <a:endParaRPr lang="en-US" dirty="0"/>
          </a:p>
        </p:txBody>
      </p:sp>
    </p:spTree>
    <p:extLst>
      <p:ext uri="{BB962C8B-B14F-4D97-AF65-F5344CB8AC3E}">
        <p14:creationId xmlns:p14="http://schemas.microsoft.com/office/powerpoint/2010/main" val="3873570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8568" y="4557786"/>
            <a:ext cx="5730989" cy="4437205"/>
          </a:xfrm>
        </p:spPr>
        <p:txBody>
          <a:bodyPr/>
          <a:lstStyle/>
          <a:p>
            <a:r>
              <a:rPr lang="en-US" dirty="0"/>
              <a:t>Image: https://www.flickr.com/photos/pjotr_savitski/2701378287 by </a:t>
            </a:r>
            <a:r>
              <a:rPr lang="en-US" dirty="0" err="1"/>
              <a:t>Pjotr</a:t>
            </a:r>
            <a:r>
              <a:rPr lang="en-US" dirty="0"/>
              <a:t> </a:t>
            </a:r>
            <a:r>
              <a:rPr lang="en-US" dirty="0" err="1"/>
              <a:t>Savitski</a:t>
            </a:r>
            <a:r>
              <a:rPr lang="en-US" dirty="0"/>
              <a:t> / CC BY 2.0</a:t>
            </a:r>
          </a:p>
          <a:p>
            <a:endParaRPr lang="en-US" dirty="0"/>
          </a:p>
          <a:p>
            <a:r>
              <a:rPr lang="en-US" dirty="0"/>
              <a:t>“Unless we understand students’ lives, we will not be able to fit within their natural information flows. Opportunities become clearer when we begin by simply walking on campus, sitting in on classes, and strolling through the library, student centers, and other campus locations. These actions allow librarians to observe, listen, and note how students and faculty are communicating, studying, learning, teaching, and interacting in everyday life situations.“</a:t>
            </a:r>
          </a:p>
          <a:p>
            <a:endParaRPr lang="en-US" dirty="0"/>
          </a:p>
          <a:p>
            <a:r>
              <a:rPr lang="en-US" dirty="0"/>
              <a:t>Connaway, L. S. (2017, June 19). Putting the library in the life of the user: Listen, then lead, to promote a unique and compelling role for academic libraries. </a:t>
            </a:r>
            <a:r>
              <a:rPr lang="en-US" i="1" dirty="0"/>
              <a:t>Guest of Choice, Choice360 blog</a:t>
            </a:r>
            <a:r>
              <a:rPr lang="en-US" dirty="0"/>
              <a:t>. Retrieved from http://www.choice360.org/blog/putting-the-library-in-the-life-of-the-user</a:t>
            </a:r>
          </a:p>
        </p:txBody>
      </p:sp>
      <p:sp>
        <p:nvSpPr>
          <p:cNvPr id="4" name="Slide Number Placeholder 3"/>
          <p:cNvSpPr>
            <a:spLocks noGrp="1"/>
          </p:cNvSpPr>
          <p:nvPr>
            <p:ph type="sldNum" sz="quarter" idx="10"/>
          </p:nvPr>
        </p:nvSpPr>
        <p:spPr/>
        <p:txBody>
          <a:bodyPr/>
          <a:lstStyle/>
          <a:p>
            <a:fld id="{A035E6FC-CCC7-F34C-83D9-78C7523946F2}" type="slidenum">
              <a:rPr lang="en-US" smtClean="0"/>
              <a:t>4</a:t>
            </a:fld>
            <a:endParaRPr lang="en-US"/>
          </a:p>
        </p:txBody>
      </p:sp>
    </p:spTree>
    <p:extLst>
      <p:ext uri="{BB962C8B-B14F-4D97-AF65-F5344CB8AC3E}">
        <p14:creationId xmlns:p14="http://schemas.microsoft.com/office/powerpoint/2010/main" val="37086423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3950" cy="3489325"/>
          </a:xfrm>
        </p:spPr>
      </p:sp>
      <p:sp>
        <p:nvSpPr>
          <p:cNvPr id="3" name="Notes Placeholder 2"/>
          <p:cNvSpPr>
            <a:spLocks noGrp="1"/>
          </p:cNvSpPr>
          <p:nvPr>
            <p:ph type="body" idx="1"/>
          </p:nvPr>
        </p:nvSpPr>
        <p:spPr/>
        <p:txBody>
          <a:bodyPr>
            <a:normAutofit/>
          </a:bodyPr>
          <a:lstStyle/>
          <a:p>
            <a:pPr defTabSz="932871"/>
            <a:r>
              <a:rPr lang="en-US" b="0" dirty="0"/>
              <a:t>Image: https://www.flickr.com/photos/arwilkinson/10830400356 by Andy Wilkinson / CC BY-SA 2.0</a:t>
            </a: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40</a:t>
            </a:fld>
            <a:endParaRPr lang="en-US" dirty="0"/>
          </a:p>
        </p:txBody>
      </p:sp>
    </p:spTree>
    <p:extLst>
      <p:ext uri="{BB962C8B-B14F-4D97-AF65-F5344CB8AC3E}">
        <p14:creationId xmlns:p14="http://schemas.microsoft.com/office/powerpoint/2010/main" val="30804498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3950" cy="3489325"/>
          </a:xfrm>
        </p:spPr>
      </p:sp>
      <p:sp>
        <p:nvSpPr>
          <p:cNvPr id="3" name="Notes Placeholder 2"/>
          <p:cNvSpPr>
            <a:spLocks noGrp="1"/>
          </p:cNvSpPr>
          <p:nvPr>
            <p:ph type="body" idx="1"/>
          </p:nvPr>
        </p:nvSpPr>
        <p:spPr/>
        <p:txBody>
          <a:bodyPr>
            <a:normAutofit/>
          </a:bodyPr>
          <a:lstStyle/>
          <a:p>
            <a:pPr defTabSz="932871"/>
            <a:r>
              <a:rPr lang="en-US" b="0" dirty="0"/>
              <a:t>Image: https://www.flickr.com/photos/jenosaur/4731463366 by </a:t>
            </a:r>
            <a:r>
              <a:rPr lang="en-US" b="0" dirty="0" err="1"/>
              <a:t>jen</a:t>
            </a:r>
            <a:r>
              <a:rPr lang="en-US" b="0" dirty="0"/>
              <a:t> Collins / CC BY-NC-ND 2.0</a:t>
            </a: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41</a:t>
            </a:fld>
            <a:endParaRPr lang="en-US" dirty="0"/>
          </a:p>
        </p:txBody>
      </p:sp>
    </p:spTree>
    <p:extLst>
      <p:ext uri="{BB962C8B-B14F-4D97-AF65-F5344CB8AC3E}">
        <p14:creationId xmlns:p14="http://schemas.microsoft.com/office/powerpoint/2010/main" val="23063500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3950" cy="3489325"/>
          </a:xfrm>
        </p:spPr>
      </p:sp>
      <p:sp>
        <p:nvSpPr>
          <p:cNvPr id="3" name="Notes Placeholder 2"/>
          <p:cNvSpPr>
            <a:spLocks noGrp="1"/>
          </p:cNvSpPr>
          <p:nvPr>
            <p:ph type="body" idx="1"/>
          </p:nvPr>
        </p:nvSpPr>
        <p:spPr/>
        <p:txBody>
          <a:bodyPr>
            <a:normAutofit/>
          </a:bodyPr>
          <a:lstStyle/>
          <a:p>
            <a:pPr defTabSz="932871"/>
            <a:r>
              <a:rPr lang="en-US" b="0" dirty="0"/>
              <a:t>Image:</a:t>
            </a:r>
            <a:r>
              <a:rPr lang="en-US" b="0" baseline="0" dirty="0"/>
              <a:t> https://www.flickr.com/photos/furibond/3267102279 by </a:t>
            </a:r>
            <a:r>
              <a:rPr lang="en-US" b="0" baseline="0" dirty="0" err="1"/>
              <a:t>jim</a:t>
            </a:r>
            <a:r>
              <a:rPr lang="en-US" b="0" baseline="0" dirty="0"/>
              <a:t> / </a:t>
            </a:r>
            <a:r>
              <a:rPr lang="en-US" b="0" dirty="0"/>
              <a:t>CC BY-SA 2.0</a:t>
            </a: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42</a:t>
            </a:fld>
            <a:endParaRPr lang="en-US" dirty="0"/>
          </a:p>
        </p:txBody>
      </p:sp>
    </p:spTree>
    <p:extLst>
      <p:ext uri="{BB962C8B-B14F-4D97-AF65-F5344CB8AC3E}">
        <p14:creationId xmlns:p14="http://schemas.microsoft.com/office/powerpoint/2010/main" val="3183043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3950" cy="3489325"/>
          </a:xfrm>
        </p:spPr>
      </p:sp>
      <p:sp>
        <p:nvSpPr>
          <p:cNvPr id="3" name="Notes Placeholder 2"/>
          <p:cNvSpPr>
            <a:spLocks noGrp="1"/>
          </p:cNvSpPr>
          <p:nvPr>
            <p:ph type="body" idx="1"/>
          </p:nvPr>
        </p:nvSpPr>
        <p:spPr/>
        <p:txBody>
          <a:bodyPr>
            <a:normAutofit/>
          </a:bodyPr>
          <a:lstStyle/>
          <a:p>
            <a:pPr defTabSz="932681" fontAlgn="base">
              <a:lnSpc>
                <a:spcPct val="120000"/>
              </a:lnSpc>
              <a:defRPr/>
            </a:pPr>
            <a:endParaRPr lang="en-US" dirty="0"/>
          </a:p>
          <a:p>
            <a:pPr marL="0" marR="0" lvl="0" indent="0" algn="l" defTabSz="932681" rtl="0" eaLnBrk="1" fontAlgn="base" latinLnBrk="0" hangingPunct="1">
              <a:lnSpc>
                <a:spcPct val="120000"/>
              </a:lnSpc>
              <a:spcBef>
                <a:spcPts val="0"/>
              </a:spcBef>
              <a:spcAft>
                <a:spcPts val="0"/>
              </a:spcAft>
              <a:buClrTx/>
              <a:buSzTx/>
              <a:buFontTx/>
              <a:buNone/>
              <a:tabLst/>
              <a:defRPr/>
            </a:pPr>
            <a:r>
              <a:rPr lang="en-US" sz="1400" b="0" kern="1200" dirty="0" err="1">
                <a:solidFill>
                  <a:schemeClr val="tx1"/>
                </a:solidFill>
                <a:effectLst/>
                <a:latin typeface="Arial" panose="020B0604020202020204" pitchFamily="34" charset="0"/>
                <a:ea typeface="+mn-ea"/>
                <a:cs typeface="Arial" panose="020B0604020202020204" pitchFamily="34" charset="0"/>
              </a:rPr>
              <a:t>Connaway</a:t>
            </a:r>
            <a:r>
              <a:rPr lang="en-US" sz="1400" b="0" kern="1200" dirty="0">
                <a:solidFill>
                  <a:schemeClr val="tx1"/>
                </a:solidFill>
                <a:effectLst/>
                <a:latin typeface="Arial" panose="020B0604020202020204" pitchFamily="34" charset="0"/>
                <a:ea typeface="+mn-ea"/>
                <a:cs typeface="Arial" panose="020B0604020202020204" pitchFamily="34" charset="0"/>
              </a:rPr>
              <a:t>, L. S., &amp; Radford, M. L. (2017). </a:t>
            </a:r>
            <a:r>
              <a:rPr lang="en-US" sz="1400" b="0" i="1" kern="1200" dirty="0">
                <a:solidFill>
                  <a:schemeClr val="tx1"/>
                </a:solidFill>
                <a:effectLst/>
                <a:latin typeface="Arial" panose="020B0604020202020204" pitchFamily="34" charset="0"/>
                <a:ea typeface="+mn-ea"/>
                <a:cs typeface="Arial" panose="020B0604020202020204" pitchFamily="34" charset="0"/>
              </a:rPr>
              <a:t>Research methods in library and information science.</a:t>
            </a:r>
            <a:r>
              <a:rPr lang="en-US" sz="1400" b="0" kern="1200" dirty="0">
                <a:solidFill>
                  <a:schemeClr val="tx1"/>
                </a:solidFill>
                <a:effectLst/>
                <a:latin typeface="Arial" panose="020B0604020202020204" pitchFamily="34" charset="0"/>
                <a:ea typeface="+mn-ea"/>
                <a:cs typeface="Arial" panose="020B0604020202020204" pitchFamily="34" charset="0"/>
              </a:rPr>
              <a:t> Santa Barbara: Libraries Unlimited. </a:t>
            </a:r>
          </a:p>
        </p:txBody>
      </p:sp>
      <p:sp>
        <p:nvSpPr>
          <p:cNvPr id="4" name="Slide Number Placeholder 3"/>
          <p:cNvSpPr>
            <a:spLocks noGrp="1"/>
          </p:cNvSpPr>
          <p:nvPr>
            <p:ph type="sldNum" sz="quarter" idx="10"/>
          </p:nvPr>
        </p:nvSpPr>
        <p:spPr/>
        <p:txBody>
          <a:bodyPr/>
          <a:lstStyle/>
          <a:p>
            <a:fld id="{AE921901-2D7D-404F-83CF-0310337D82A5}" type="slidenum">
              <a:rPr lang="en-US" smtClean="0"/>
              <a:pPr/>
              <a:t>43</a:t>
            </a:fld>
            <a:endParaRPr lang="en-US" dirty="0"/>
          </a:p>
        </p:txBody>
      </p:sp>
    </p:spTree>
    <p:extLst>
      <p:ext uri="{BB962C8B-B14F-4D97-AF65-F5344CB8AC3E}">
        <p14:creationId xmlns:p14="http://schemas.microsoft.com/office/powerpoint/2010/main" val="22387966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8350" y="911225"/>
            <a:ext cx="5581650" cy="3140075"/>
          </a:xfrm>
        </p:spPr>
      </p:sp>
      <p:sp>
        <p:nvSpPr>
          <p:cNvPr id="3" name="Notes Placeholder 2"/>
          <p:cNvSpPr>
            <a:spLocks noGrp="1"/>
          </p:cNvSpPr>
          <p:nvPr>
            <p:ph type="body" idx="1"/>
          </p:nvPr>
        </p:nvSpPr>
        <p:spPr>
          <a:xfrm>
            <a:off x="670216" y="4319787"/>
            <a:ext cx="5696828" cy="4718725"/>
          </a:xfrm>
        </p:spPr>
        <p:txBody>
          <a:bodyPr>
            <a:noAutofit/>
          </a:bodyPr>
          <a:lstStyle/>
          <a:p>
            <a:r>
              <a:rPr lang="en-US" dirty="0"/>
              <a:t>Image: https://www.flickr.com/photos/anjan58/7346141798 by anjan58 / CC BY-NC-ND 2.0</a:t>
            </a:r>
          </a:p>
          <a:p>
            <a:endParaRPr lang="en-US" dirty="0"/>
          </a:p>
          <a:p>
            <a:r>
              <a:rPr lang="en-US" dirty="0"/>
              <a:t>Save time of the reader, previously #4, is now more important (#1) (107)</a:t>
            </a:r>
          </a:p>
          <a:p>
            <a:endParaRPr lang="en-US" dirty="0"/>
          </a:p>
          <a:p>
            <a:pPr lvl="0">
              <a:defRPr/>
            </a:pPr>
            <a:r>
              <a:rPr lang="en-US" dirty="0">
                <a:solidFill>
                  <a:prstClr val="black"/>
                </a:solidFill>
              </a:rPr>
              <a:t>Connaway, L. S., &amp; </a:t>
            </a:r>
            <a:r>
              <a:rPr lang="en-US" dirty="0" err="1">
                <a:solidFill>
                  <a:prstClr val="black"/>
                </a:solidFill>
              </a:rPr>
              <a:t>Faniel</a:t>
            </a:r>
            <a:r>
              <a:rPr lang="en-US" dirty="0">
                <a:solidFill>
                  <a:prstClr val="black"/>
                </a:solidFill>
              </a:rPr>
              <a:t>, I. M. (2014). </a:t>
            </a:r>
            <a:r>
              <a:rPr lang="en-US" i="1" dirty="0">
                <a:solidFill>
                  <a:prstClr val="black"/>
                </a:solidFill>
              </a:rPr>
              <a:t>Reordering Ranganathan: Shifting user behaviors, shifting priorities</a:t>
            </a:r>
            <a:r>
              <a:rPr lang="en-US" dirty="0">
                <a:solidFill>
                  <a:prstClr val="black"/>
                </a:solidFill>
              </a:rPr>
              <a:t>. Dublin, OH: OCLC Research. http://www.oclc.org/content/dam/research/publications/library/2014/oclcresearch-reordering-ranganathan-2014.pdf.</a:t>
            </a:r>
          </a:p>
          <a:p>
            <a:endParaRPr lang="en-US" dirty="0"/>
          </a:p>
          <a:p>
            <a:pPr defTabSz="932871">
              <a:defRPr/>
            </a:pPr>
            <a:r>
              <a:rPr lang="en-US" dirty="0">
                <a:solidFill>
                  <a:prstClr val="black"/>
                </a:solidFill>
              </a:rPr>
              <a:t>Ranganathan, S. R. (1931). </a:t>
            </a:r>
            <a:r>
              <a:rPr lang="en-US" i="1" dirty="0">
                <a:solidFill>
                  <a:prstClr val="black"/>
                </a:solidFill>
              </a:rPr>
              <a:t>The five laws of library science</a:t>
            </a:r>
            <a:r>
              <a:rPr lang="en-US" dirty="0">
                <a:solidFill>
                  <a:prstClr val="black"/>
                </a:solidFill>
              </a:rPr>
              <a:t>. London: Edward Goldston, Ltd.</a:t>
            </a: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44</a:t>
            </a:fld>
            <a:endParaRPr lang="en-US" dirty="0"/>
          </a:p>
        </p:txBody>
      </p:sp>
    </p:spTree>
    <p:extLst>
      <p:ext uri="{BB962C8B-B14F-4D97-AF65-F5344CB8AC3E}">
        <p14:creationId xmlns:p14="http://schemas.microsoft.com/office/powerpoint/2010/main" val="41958226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8513" y="942975"/>
            <a:ext cx="5584825" cy="3141663"/>
          </a:xfrm>
        </p:spPr>
      </p:sp>
      <p:sp>
        <p:nvSpPr>
          <p:cNvPr id="3" name="Notes Placeholder 2"/>
          <p:cNvSpPr>
            <a:spLocks noGrp="1"/>
          </p:cNvSpPr>
          <p:nvPr>
            <p:ph type="body" idx="1"/>
          </p:nvPr>
        </p:nvSpPr>
        <p:spPr>
          <a:xfrm>
            <a:off x="589327" y="4457654"/>
            <a:ext cx="6048812" cy="3685031"/>
          </a:xfrm>
        </p:spPr>
        <p:txBody>
          <a:bodyPr>
            <a:normAutofit/>
          </a:bodyPr>
          <a:lstStyle/>
          <a:p>
            <a:pPr marL="0" lvl="1" defTabSz="466435">
              <a:defRPr/>
            </a:pPr>
            <a:r>
              <a:rPr lang="en-US" dirty="0"/>
              <a:t>Image: https://www.flickr.com/photos/njla/3306454031/ by NJLA: New Jersey Library Association  CC BY-NC-ND 2.0 </a:t>
            </a:r>
          </a:p>
          <a:p>
            <a:pPr marL="0" lvl="1" defTabSz="466435">
              <a:defRPr/>
            </a:pPr>
            <a:endParaRPr lang="en-US" dirty="0"/>
          </a:p>
          <a:p>
            <a:pPr marL="0" lvl="1" defTabSz="466435">
              <a:defRPr/>
            </a:pPr>
            <a:r>
              <a:rPr lang="en-US" dirty="0"/>
              <a:t>Example of participant observation: researcher appears to reference librarians as a patron.</a:t>
            </a:r>
          </a:p>
          <a:p>
            <a:pPr marL="0" lvl="1" defTabSz="466435">
              <a:defRPr/>
            </a:pPr>
            <a:endParaRPr lang="en-US" dirty="0"/>
          </a:p>
          <a:p>
            <a:pPr marL="0" marR="0" lvl="1" indent="0" algn="l" defTabSz="466435" rtl="0" eaLnBrk="1" fontAlgn="auto" latinLnBrk="0" hangingPunct="1">
              <a:lnSpc>
                <a:spcPct val="100000"/>
              </a:lnSpc>
              <a:spcBef>
                <a:spcPts val="0"/>
              </a:spcBef>
              <a:spcAft>
                <a:spcPts val="0"/>
              </a:spcAft>
              <a:buClrTx/>
              <a:buSzTx/>
              <a:buFontTx/>
              <a:buNone/>
              <a:tabLst/>
              <a:defRPr/>
            </a:pPr>
            <a:r>
              <a:rPr lang="en-US" sz="1400" kern="1200" dirty="0" err="1">
                <a:solidFill>
                  <a:schemeClr val="tx1"/>
                </a:solidFill>
                <a:effectLst/>
                <a:latin typeface="Arial" panose="020B0604020202020204" pitchFamily="34" charset="0"/>
                <a:ea typeface="+mn-ea"/>
                <a:cs typeface="Arial" panose="020B0604020202020204" pitchFamily="34" charset="0"/>
              </a:rPr>
              <a:t>Connaway</a:t>
            </a:r>
            <a:r>
              <a:rPr lang="en-US" sz="1400" kern="1200" dirty="0">
                <a:solidFill>
                  <a:schemeClr val="tx1"/>
                </a:solidFill>
                <a:effectLst/>
                <a:latin typeface="Arial" panose="020B0604020202020204" pitchFamily="34" charset="0"/>
                <a:ea typeface="+mn-ea"/>
                <a:cs typeface="Arial" panose="020B0604020202020204" pitchFamily="34" charset="0"/>
              </a:rPr>
              <a:t>, L. S., &amp; Radford, M. L. (2017). </a:t>
            </a:r>
            <a:r>
              <a:rPr lang="en-US" sz="1400" i="1" kern="1200" dirty="0">
                <a:solidFill>
                  <a:schemeClr val="tx1"/>
                </a:solidFill>
                <a:effectLst/>
                <a:latin typeface="Arial" panose="020B0604020202020204" pitchFamily="34" charset="0"/>
                <a:ea typeface="+mn-ea"/>
                <a:cs typeface="Arial" panose="020B0604020202020204" pitchFamily="34" charset="0"/>
              </a:rPr>
              <a:t>Research methods in library and information science.</a:t>
            </a:r>
            <a:r>
              <a:rPr lang="en-US" sz="1400" kern="1200" dirty="0">
                <a:solidFill>
                  <a:schemeClr val="tx1"/>
                </a:solidFill>
                <a:effectLst/>
                <a:latin typeface="Arial" panose="020B0604020202020204" pitchFamily="34" charset="0"/>
                <a:ea typeface="+mn-ea"/>
                <a:cs typeface="Arial" panose="020B0604020202020204" pitchFamily="34" charset="0"/>
              </a:rPr>
              <a:t> Santa Barbara: Libraries Unlimited. </a:t>
            </a:r>
          </a:p>
          <a:p>
            <a:pPr marL="0" lvl="1" defTabSz="466435">
              <a:defRPr/>
            </a:pPr>
            <a:endParaRPr lang="en-US" dirty="0"/>
          </a:p>
          <a:p>
            <a:pPr>
              <a:buFont typeface="Arial" pitchFamily="34" charset="0"/>
              <a:buChar char="•"/>
            </a:pPr>
            <a:endParaRPr lang="en-US" dirty="0"/>
          </a:p>
          <a:p>
            <a:pPr lvl="2">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45</a:t>
            </a:fld>
            <a:endParaRPr lang="en-US" dirty="0"/>
          </a:p>
        </p:txBody>
      </p:sp>
    </p:spTree>
    <p:extLst>
      <p:ext uri="{BB962C8B-B14F-4D97-AF65-F5344CB8AC3E}">
        <p14:creationId xmlns:p14="http://schemas.microsoft.com/office/powerpoint/2010/main" val="40773495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lvl="1" defTabSz="466435">
              <a:defRPr/>
            </a:pPr>
            <a:r>
              <a:rPr lang="en-US" dirty="0"/>
              <a:t>Image: https://www.flickr.com/photos/jafsegal/5438336871 by Juan Antonio Segal / CC BY 2.0 </a:t>
            </a:r>
          </a:p>
          <a:p>
            <a:pPr marL="0" marR="0" lvl="1" indent="0" algn="l" defTabSz="466435"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0" marR="0" lvl="1" indent="0" algn="l" defTabSz="466435" rtl="0" eaLnBrk="1" fontAlgn="auto" latinLnBrk="0" hangingPunct="1">
              <a:lnSpc>
                <a:spcPct val="100000"/>
              </a:lnSpc>
              <a:spcBef>
                <a:spcPts val="0"/>
              </a:spcBef>
              <a:spcAft>
                <a:spcPts val="0"/>
              </a:spcAft>
              <a:buClrTx/>
              <a:buSzTx/>
              <a:buFontTx/>
              <a:buNone/>
              <a:tabLst/>
              <a:defRPr/>
            </a:pPr>
            <a:r>
              <a:rPr lang="en-US" sz="1400" kern="1200" dirty="0" err="1">
                <a:solidFill>
                  <a:schemeClr val="tx1"/>
                </a:solidFill>
                <a:effectLst/>
                <a:latin typeface="Arial" panose="020B0604020202020204" pitchFamily="34" charset="0"/>
                <a:ea typeface="+mn-ea"/>
                <a:cs typeface="Arial" panose="020B0604020202020204" pitchFamily="34" charset="0"/>
              </a:rPr>
              <a:t>Connaway</a:t>
            </a:r>
            <a:r>
              <a:rPr lang="en-US" sz="1400" kern="1200" dirty="0">
                <a:solidFill>
                  <a:schemeClr val="tx1"/>
                </a:solidFill>
                <a:effectLst/>
                <a:latin typeface="Arial" panose="020B0604020202020204" pitchFamily="34" charset="0"/>
                <a:ea typeface="+mn-ea"/>
                <a:cs typeface="Arial" panose="020B0604020202020204" pitchFamily="34" charset="0"/>
              </a:rPr>
              <a:t>, L. S., &amp; Radford, M. L. (2017). </a:t>
            </a:r>
            <a:r>
              <a:rPr lang="en-US" sz="1400" i="1" kern="1200" dirty="0">
                <a:solidFill>
                  <a:schemeClr val="tx1"/>
                </a:solidFill>
                <a:effectLst/>
                <a:latin typeface="Arial" panose="020B0604020202020204" pitchFamily="34" charset="0"/>
                <a:ea typeface="+mn-ea"/>
                <a:cs typeface="Arial" panose="020B0604020202020204" pitchFamily="34" charset="0"/>
              </a:rPr>
              <a:t>Research methods in library and information science.</a:t>
            </a:r>
            <a:r>
              <a:rPr lang="en-US" sz="1400" kern="1200" dirty="0">
                <a:solidFill>
                  <a:schemeClr val="tx1"/>
                </a:solidFill>
                <a:effectLst/>
                <a:latin typeface="Arial" panose="020B0604020202020204" pitchFamily="34" charset="0"/>
                <a:ea typeface="+mn-ea"/>
                <a:cs typeface="Arial" panose="020B0604020202020204" pitchFamily="34" charset="0"/>
              </a:rPr>
              <a:t> Santa Barbara: Libraries Unlimited. </a:t>
            </a:r>
          </a:p>
          <a:p>
            <a:pPr marL="0" lvl="1" defTabSz="466435">
              <a:defRPr/>
            </a:pPr>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46</a:t>
            </a:fld>
            <a:endParaRPr lang="en-US" dirty="0"/>
          </a:p>
        </p:txBody>
      </p:sp>
    </p:spTree>
    <p:extLst>
      <p:ext uri="{BB962C8B-B14F-4D97-AF65-F5344CB8AC3E}">
        <p14:creationId xmlns:p14="http://schemas.microsoft.com/office/powerpoint/2010/main" val="20651988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871">
              <a:defRPr/>
            </a:pPr>
            <a:r>
              <a:rPr lang="en-US" dirty="0"/>
              <a:t>Image: https://www.flickr.com/photos/28481088@N00/14270095212 by </a:t>
            </a:r>
            <a:r>
              <a:rPr lang="en-US" dirty="0" err="1"/>
              <a:t>tanakawho</a:t>
            </a:r>
            <a:r>
              <a:rPr lang="en-US" dirty="0"/>
              <a:t> / CC BY 2.0</a:t>
            </a:r>
          </a:p>
          <a:p>
            <a:pPr defTabSz="932871">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err="1">
                <a:solidFill>
                  <a:schemeClr val="tx1"/>
                </a:solidFill>
                <a:effectLst/>
                <a:latin typeface="Arial" panose="020B0604020202020204" pitchFamily="34" charset="0"/>
                <a:ea typeface="+mn-ea"/>
                <a:cs typeface="Arial" panose="020B0604020202020204" pitchFamily="34" charset="0"/>
              </a:rPr>
              <a:t>Connaway</a:t>
            </a:r>
            <a:r>
              <a:rPr lang="en-US" sz="1400" kern="1200" dirty="0">
                <a:solidFill>
                  <a:schemeClr val="tx1"/>
                </a:solidFill>
                <a:effectLst/>
                <a:latin typeface="Arial" panose="020B0604020202020204" pitchFamily="34" charset="0"/>
                <a:ea typeface="+mn-ea"/>
                <a:cs typeface="Arial" panose="020B0604020202020204" pitchFamily="34" charset="0"/>
              </a:rPr>
              <a:t>, L. S., &amp; Radford, M. L. (2017). </a:t>
            </a:r>
            <a:r>
              <a:rPr lang="en-US" sz="1400" i="1" kern="1200" dirty="0">
                <a:solidFill>
                  <a:schemeClr val="tx1"/>
                </a:solidFill>
                <a:effectLst/>
                <a:latin typeface="Arial" panose="020B0604020202020204" pitchFamily="34" charset="0"/>
                <a:ea typeface="+mn-ea"/>
                <a:cs typeface="Arial" panose="020B0604020202020204" pitchFamily="34" charset="0"/>
              </a:rPr>
              <a:t>Research methods in library and information science.</a:t>
            </a:r>
            <a:r>
              <a:rPr lang="en-US" sz="1400" kern="1200" dirty="0">
                <a:solidFill>
                  <a:schemeClr val="tx1"/>
                </a:solidFill>
                <a:effectLst/>
                <a:latin typeface="Arial" panose="020B0604020202020204" pitchFamily="34" charset="0"/>
                <a:ea typeface="+mn-ea"/>
                <a:cs typeface="Arial" panose="020B0604020202020204" pitchFamily="34" charset="0"/>
              </a:rPr>
              <a:t> Santa Barbara: Libraries Unlimited. </a:t>
            </a:r>
          </a:p>
          <a:p>
            <a:endParaRPr lang="en-US" dirty="0"/>
          </a:p>
        </p:txBody>
      </p:sp>
      <p:sp>
        <p:nvSpPr>
          <p:cNvPr id="4" name="Slide Number Placeholder 3"/>
          <p:cNvSpPr>
            <a:spLocks noGrp="1"/>
          </p:cNvSpPr>
          <p:nvPr>
            <p:ph type="sldNum" sz="quarter" idx="5"/>
          </p:nvPr>
        </p:nvSpPr>
        <p:spPr/>
        <p:txBody>
          <a:bodyPr/>
          <a:lstStyle/>
          <a:p>
            <a:fld id="{35A6DD34-2E5D-44F1-8091-20CC79DD3A1A}" type="slidenum">
              <a:rPr lang="en-US" smtClean="0"/>
              <a:t>47</a:t>
            </a:fld>
            <a:endParaRPr lang="en-US"/>
          </a:p>
        </p:txBody>
      </p:sp>
    </p:spTree>
    <p:extLst>
      <p:ext uri="{BB962C8B-B14F-4D97-AF65-F5344CB8AC3E}">
        <p14:creationId xmlns:p14="http://schemas.microsoft.com/office/powerpoint/2010/main" val="15440070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871">
              <a:defRPr/>
            </a:pPr>
            <a:r>
              <a:rPr lang="en-US" dirty="0"/>
              <a:t>Image: https://www.flickr.com/photos/fng_photo/32806522008 by </a:t>
            </a:r>
            <a:r>
              <a:rPr lang="en-US" dirty="0" err="1"/>
              <a:t>fnugry</a:t>
            </a:r>
            <a:r>
              <a:rPr lang="en-US" dirty="0"/>
              <a:t> / CC BY-NC 2.0</a:t>
            </a:r>
          </a:p>
          <a:p>
            <a:pPr defTabSz="932871">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err="1">
                <a:solidFill>
                  <a:schemeClr val="tx1"/>
                </a:solidFill>
                <a:effectLst/>
                <a:latin typeface="Arial" panose="020B0604020202020204" pitchFamily="34" charset="0"/>
                <a:ea typeface="+mn-ea"/>
                <a:cs typeface="Arial" panose="020B0604020202020204" pitchFamily="34" charset="0"/>
              </a:rPr>
              <a:t>Connaway</a:t>
            </a:r>
            <a:r>
              <a:rPr lang="en-US" sz="1400" kern="1200" dirty="0">
                <a:solidFill>
                  <a:schemeClr val="tx1"/>
                </a:solidFill>
                <a:effectLst/>
                <a:latin typeface="Arial" panose="020B0604020202020204" pitchFamily="34" charset="0"/>
                <a:ea typeface="+mn-ea"/>
                <a:cs typeface="Arial" panose="020B0604020202020204" pitchFamily="34" charset="0"/>
              </a:rPr>
              <a:t>, L. S., &amp; Radford, M. L. (2017). </a:t>
            </a:r>
            <a:r>
              <a:rPr lang="en-US" sz="1400" i="1" kern="1200" dirty="0">
                <a:solidFill>
                  <a:schemeClr val="tx1"/>
                </a:solidFill>
                <a:effectLst/>
                <a:latin typeface="Arial" panose="020B0604020202020204" pitchFamily="34" charset="0"/>
                <a:ea typeface="+mn-ea"/>
                <a:cs typeface="Arial" panose="020B0604020202020204" pitchFamily="34" charset="0"/>
              </a:rPr>
              <a:t>Research methods in library and information science.</a:t>
            </a:r>
            <a:r>
              <a:rPr lang="en-US" sz="1400" kern="1200" dirty="0">
                <a:solidFill>
                  <a:schemeClr val="tx1"/>
                </a:solidFill>
                <a:effectLst/>
                <a:latin typeface="Arial" panose="020B0604020202020204" pitchFamily="34" charset="0"/>
                <a:ea typeface="+mn-ea"/>
                <a:cs typeface="Arial" panose="020B0604020202020204" pitchFamily="34" charset="0"/>
              </a:rPr>
              <a:t> Santa Barbara: Libraries Unlimited. </a:t>
            </a:r>
          </a:p>
          <a:p>
            <a:endParaRPr lang="en-US" dirty="0"/>
          </a:p>
        </p:txBody>
      </p:sp>
      <p:sp>
        <p:nvSpPr>
          <p:cNvPr id="4" name="Slide Number Placeholder 3"/>
          <p:cNvSpPr>
            <a:spLocks noGrp="1"/>
          </p:cNvSpPr>
          <p:nvPr>
            <p:ph type="sldNum" sz="quarter" idx="5"/>
          </p:nvPr>
        </p:nvSpPr>
        <p:spPr/>
        <p:txBody>
          <a:bodyPr/>
          <a:lstStyle/>
          <a:p>
            <a:fld id="{35A6DD34-2E5D-44F1-8091-20CC79DD3A1A}" type="slidenum">
              <a:rPr lang="en-US" smtClean="0"/>
              <a:t>48</a:t>
            </a:fld>
            <a:endParaRPr lang="en-US"/>
          </a:p>
        </p:txBody>
      </p:sp>
    </p:spTree>
    <p:extLst>
      <p:ext uri="{BB962C8B-B14F-4D97-AF65-F5344CB8AC3E}">
        <p14:creationId xmlns:p14="http://schemas.microsoft.com/office/powerpoint/2010/main" val="28407311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46E784-F7E5-4484-BA1A-F73816F967E5}" type="slidenum">
              <a:rPr lang="en-US"/>
              <a:pPr/>
              <a:t>49</a:t>
            </a:fld>
            <a:endParaRPr lang="en-US"/>
          </a:p>
        </p:txBody>
      </p:sp>
      <p:sp>
        <p:nvSpPr>
          <p:cNvPr id="322562" name="Rectangle 2"/>
          <p:cNvSpPr>
            <a:spLocks noGrp="1" noRot="1" noChangeAspect="1" noChangeArrowheads="1" noTextEdit="1"/>
          </p:cNvSpPr>
          <p:nvPr>
            <p:ph type="sldImg"/>
          </p:nvPr>
        </p:nvSpPr>
        <p:spPr>
          <a:xfrm>
            <a:off x="407988" y="544513"/>
            <a:ext cx="6203950" cy="3489325"/>
          </a:xfrm>
          <a:ln/>
        </p:spPr>
      </p:sp>
      <p:sp>
        <p:nvSpPr>
          <p:cNvPr id="322563" name="Rectangle 3"/>
          <p:cNvSpPr>
            <a:spLocks noGrp="1" noChangeArrowheads="1"/>
          </p:cNvSpPr>
          <p:nvPr>
            <p:ph type="body" idx="1"/>
          </p:nvPr>
        </p:nvSpPr>
        <p:spPr>
          <a:xfrm>
            <a:off x="389997" y="4265216"/>
            <a:ext cx="6239933" cy="4808063"/>
          </a:xfrm>
        </p:spPr>
        <p:txBody>
          <a:bodyPr>
            <a:noAutofit/>
          </a:bodyPr>
          <a:lstStyle/>
          <a:p>
            <a:pPr defTabSz="466387">
              <a:defRPr/>
            </a:pPr>
            <a:r>
              <a:rPr lang="en-US" b="0" dirty="0"/>
              <a:t>Image: https://www.flickr.com/photos/kaeru/1599676842 by Kars </a:t>
            </a:r>
            <a:r>
              <a:rPr lang="en-US" b="0" dirty="0" err="1"/>
              <a:t>Alfrink</a:t>
            </a:r>
            <a:r>
              <a:rPr lang="en-US" b="0" dirty="0"/>
              <a:t> / CC BY 2.0</a:t>
            </a:r>
          </a:p>
          <a:p>
            <a:pPr defTabSz="466387">
              <a:defRPr/>
            </a:pPr>
            <a:endParaRPr lang="en-US" dirty="0"/>
          </a:p>
          <a:p>
            <a:pPr marL="0" marR="0" lvl="0" indent="0" algn="l" defTabSz="466387" rtl="0" eaLnBrk="1" fontAlgn="auto" latinLnBrk="0" hangingPunct="1">
              <a:lnSpc>
                <a:spcPct val="100000"/>
              </a:lnSpc>
              <a:spcBef>
                <a:spcPts val="0"/>
              </a:spcBef>
              <a:spcAft>
                <a:spcPts val="0"/>
              </a:spcAft>
              <a:buClrTx/>
              <a:buSzTx/>
              <a:buFontTx/>
              <a:buNone/>
              <a:tabLst/>
              <a:defRPr/>
            </a:pPr>
            <a:r>
              <a:rPr lang="en-US" sz="1400" b="0" kern="1200" dirty="0" err="1">
                <a:solidFill>
                  <a:schemeClr val="tx1"/>
                </a:solidFill>
                <a:effectLst/>
                <a:latin typeface="Arial" panose="020B0604020202020204" pitchFamily="34" charset="0"/>
                <a:ea typeface="+mn-ea"/>
                <a:cs typeface="Arial" panose="020B0604020202020204" pitchFamily="34" charset="0"/>
              </a:rPr>
              <a:t>Connaway</a:t>
            </a:r>
            <a:r>
              <a:rPr lang="en-US" sz="1400" b="0" kern="1200" dirty="0">
                <a:solidFill>
                  <a:schemeClr val="tx1"/>
                </a:solidFill>
                <a:effectLst/>
                <a:latin typeface="Arial" panose="020B0604020202020204" pitchFamily="34" charset="0"/>
                <a:ea typeface="+mn-ea"/>
                <a:cs typeface="Arial" panose="020B0604020202020204" pitchFamily="34" charset="0"/>
              </a:rPr>
              <a:t>, L. S., &amp; Radford, M. L. (2017). </a:t>
            </a:r>
            <a:r>
              <a:rPr lang="en-US" sz="1400" b="0" i="1" kern="1200" dirty="0">
                <a:solidFill>
                  <a:schemeClr val="tx1"/>
                </a:solidFill>
                <a:effectLst/>
                <a:latin typeface="Arial" panose="020B0604020202020204" pitchFamily="34" charset="0"/>
                <a:ea typeface="+mn-ea"/>
                <a:cs typeface="Arial" panose="020B0604020202020204" pitchFamily="34" charset="0"/>
              </a:rPr>
              <a:t>Research methods in library and information science.</a:t>
            </a:r>
            <a:r>
              <a:rPr lang="en-US" sz="1400" b="0" kern="1200" dirty="0">
                <a:solidFill>
                  <a:schemeClr val="tx1"/>
                </a:solidFill>
                <a:effectLst/>
                <a:latin typeface="Arial" panose="020B0604020202020204" pitchFamily="34" charset="0"/>
                <a:ea typeface="+mn-ea"/>
                <a:cs typeface="Arial" panose="020B0604020202020204" pitchFamily="34" charset="0"/>
              </a:rPr>
              <a:t> Santa Barbara: Libraries Unlimited. </a:t>
            </a:r>
          </a:p>
          <a:p>
            <a:pPr defTabSz="466387">
              <a:defRPr/>
            </a:pPr>
            <a:endParaRPr lang="en-US" dirty="0"/>
          </a:p>
        </p:txBody>
      </p:sp>
    </p:spTree>
    <p:extLst>
      <p:ext uri="{BB962C8B-B14F-4D97-AF65-F5344CB8AC3E}">
        <p14:creationId xmlns:p14="http://schemas.microsoft.com/office/powerpoint/2010/main" val="738869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A6DD34-2E5D-44F1-8091-20CC79DD3A1A}" type="slidenum">
              <a:rPr lang="en-US" smtClean="0"/>
              <a:t>5</a:t>
            </a:fld>
            <a:endParaRPr lang="en-US"/>
          </a:p>
        </p:txBody>
      </p:sp>
    </p:spTree>
    <p:extLst>
      <p:ext uri="{BB962C8B-B14F-4D97-AF65-F5344CB8AC3E}">
        <p14:creationId xmlns:p14="http://schemas.microsoft.com/office/powerpoint/2010/main" val="28015718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441325"/>
            <a:ext cx="5581650" cy="3140075"/>
          </a:xfrm>
        </p:spPr>
      </p:sp>
      <p:sp>
        <p:nvSpPr>
          <p:cNvPr id="3" name="Notes Placeholder 2"/>
          <p:cNvSpPr>
            <a:spLocks noGrp="1"/>
          </p:cNvSpPr>
          <p:nvPr>
            <p:ph type="body" idx="1"/>
          </p:nvPr>
        </p:nvSpPr>
        <p:spPr>
          <a:xfrm>
            <a:off x="566521" y="3991753"/>
            <a:ext cx="5899200" cy="4150932"/>
          </a:xfrm>
        </p:spPr>
        <p:txBody>
          <a:bodyPr/>
          <a:lstStyle/>
          <a:p>
            <a:r>
              <a:rPr lang="en-US" dirty="0"/>
              <a:t>Image: https://www.flickr.com/photos/deanhochman/14481958642/ by Dean Hochman / CC BY 2.0 </a:t>
            </a:r>
          </a:p>
          <a:p>
            <a:endParaRPr lang="en-US" dirty="0"/>
          </a:p>
          <a:p>
            <a:r>
              <a:rPr lang="en-US" dirty="0"/>
              <a:t>Dumas, Joseph S., and Janice C. </a:t>
            </a:r>
            <a:r>
              <a:rPr lang="en-US" dirty="0" err="1"/>
              <a:t>Redish</a:t>
            </a:r>
            <a:r>
              <a:rPr lang="en-US" dirty="0"/>
              <a:t>. 1993. </a:t>
            </a:r>
            <a:r>
              <a:rPr lang="en-US" i="1" dirty="0"/>
              <a:t>A Practical Guide to Usability Testing</a:t>
            </a:r>
            <a:r>
              <a:rPr lang="en-US" dirty="0"/>
              <a:t>. Portland, OR: Intellect Books.</a:t>
            </a:r>
          </a:p>
        </p:txBody>
      </p:sp>
      <p:sp>
        <p:nvSpPr>
          <p:cNvPr id="4" name="Slide Number Placeholder 3"/>
          <p:cNvSpPr>
            <a:spLocks noGrp="1"/>
          </p:cNvSpPr>
          <p:nvPr>
            <p:ph type="sldNum" sz="quarter" idx="10"/>
          </p:nvPr>
        </p:nvSpPr>
        <p:spPr/>
        <p:txBody>
          <a:bodyPr/>
          <a:lstStyle/>
          <a:p>
            <a:fld id="{35A6DD34-2E5D-44F1-8091-20CC79DD3A1A}" type="slidenum">
              <a:rPr lang="en-US" smtClean="0"/>
              <a:t>50</a:t>
            </a:fld>
            <a:endParaRPr lang="en-US"/>
          </a:p>
        </p:txBody>
      </p:sp>
    </p:spTree>
    <p:extLst>
      <p:ext uri="{BB962C8B-B14F-4D97-AF65-F5344CB8AC3E}">
        <p14:creationId xmlns:p14="http://schemas.microsoft.com/office/powerpoint/2010/main" val="17728566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527050"/>
            <a:ext cx="5581650" cy="3140075"/>
          </a:xfrm>
        </p:spPr>
      </p:sp>
      <p:sp>
        <p:nvSpPr>
          <p:cNvPr id="3" name="Notes Placeholder 2"/>
          <p:cNvSpPr>
            <a:spLocks noGrp="1"/>
          </p:cNvSpPr>
          <p:nvPr>
            <p:ph type="body" idx="1"/>
          </p:nvPr>
        </p:nvSpPr>
        <p:spPr>
          <a:xfrm>
            <a:off x="492626" y="3979508"/>
            <a:ext cx="6010042" cy="4163177"/>
          </a:xfrm>
        </p:spPr>
        <p:txBody>
          <a:bodyPr/>
          <a:lstStyle/>
          <a:p>
            <a:r>
              <a:rPr lang="en-US" dirty="0"/>
              <a:t>Image: https://www.flickr.com/photos/78428166@N00/8120708019/ by Tony Alter / CC BY 2.0</a:t>
            </a:r>
          </a:p>
          <a:p>
            <a:endParaRPr lang="en-US" dirty="0"/>
          </a:p>
          <a:p>
            <a:r>
              <a:rPr lang="en-US" dirty="0"/>
              <a:t>Tang, Rong. 2017. “Usability Research.” In </a:t>
            </a:r>
            <a:r>
              <a:rPr lang="en-US" i="1" dirty="0"/>
              <a:t>Research methods for library and information science,</a:t>
            </a:r>
            <a:r>
              <a:rPr lang="en-US" dirty="0"/>
              <a:t> 6th ed., edited by Lynn Silipigni Connaway and Marie L. Radford, 277-278. Santa Barbara: Libraries Unlimited. </a:t>
            </a:r>
          </a:p>
          <a:p>
            <a:endParaRPr lang="en-US" dirty="0"/>
          </a:p>
        </p:txBody>
      </p:sp>
      <p:sp>
        <p:nvSpPr>
          <p:cNvPr id="4" name="Slide Number Placeholder 3"/>
          <p:cNvSpPr>
            <a:spLocks noGrp="1"/>
          </p:cNvSpPr>
          <p:nvPr>
            <p:ph type="sldNum" sz="quarter" idx="10"/>
          </p:nvPr>
        </p:nvSpPr>
        <p:spPr/>
        <p:txBody>
          <a:bodyPr/>
          <a:lstStyle/>
          <a:p>
            <a:fld id="{35A6DD34-2E5D-44F1-8091-20CC79DD3A1A}" type="slidenum">
              <a:rPr lang="en-US" smtClean="0"/>
              <a:t>51</a:t>
            </a:fld>
            <a:endParaRPr lang="en-US"/>
          </a:p>
        </p:txBody>
      </p:sp>
    </p:spTree>
    <p:extLst>
      <p:ext uri="{BB962C8B-B14F-4D97-AF65-F5344CB8AC3E}">
        <p14:creationId xmlns:p14="http://schemas.microsoft.com/office/powerpoint/2010/main" val="4165248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DEE17C3A-6E08-469F-9C69-22423D9B3FA4}" type="slidenum">
              <a:rPr lang="en-US" altLang="en-US"/>
              <a:pPr/>
              <a:t>52</a:t>
            </a:fld>
            <a:endParaRPr lang="en-US" altLang="en-US"/>
          </a:p>
        </p:txBody>
      </p:sp>
      <p:sp>
        <p:nvSpPr>
          <p:cNvPr id="103426" name="Rectangle 2"/>
          <p:cNvSpPr>
            <a:spLocks noGrp="1" noRot="1" noChangeAspect="1" noChangeArrowheads="1" noTextEdit="1"/>
          </p:cNvSpPr>
          <p:nvPr>
            <p:ph type="sldImg"/>
          </p:nvPr>
        </p:nvSpPr>
        <p:spPr>
          <a:xfrm>
            <a:off x="804863" y="641350"/>
            <a:ext cx="5581650" cy="3140075"/>
          </a:xfrm>
          <a:ln/>
        </p:spPr>
      </p:sp>
      <p:sp>
        <p:nvSpPr>
          <p:cNvPr id="103427" name="Rectangle 3"/>
          <p:cNvSpPr>
            <a:spLocks noGrp="1" noChangeArrowheads="1"/>
          </p:cNvSpPr>
          <p:nvPr>
            <p:ph type="body" idx="1"/>
          </p:nvPr>
        </p:nvSpPr>
        <p:spPr>
          <a:xfrm>
            <a:off x="578835" y="4163178"/>
            <a:ext cx="5997725" cy="3979507"/>
          </a:xfrm>
        </p:spPr>
        <p:txBody>
          <a:bodyPr/>
          <a:lstStyle/>
          <a:p>
            <a:r>
              <a:rPr lang="en-US" altLang="en-US" dirty="0"/>
              <a:t>Image: https://www.flickr.com/photos/carnesaurus/32160924864/ by Stinson Beach Playground / CC BY-NC-ND 2.0 </a:t>
            </a:r>
          </a:p>
          <a:p>
            <a:endParaRPr lang="en-US" altLang="en-US" dirty="0"/>
          </a:p>
          <a:p>
            <a:r>
              <a:rPr lang="en-US" altLang="en-US" dirty="0"/>
              <a:t>Key tip: A major lesson I learned over the years of conducting usability research is that in addition to producing results and recommendations that are practical for stakeholders, it is necessary to pay attention to the scholarly value of your work. Relevant theoretical frameworks might be applied to guide you through analyzing the interplay among behavior variables and interaction patterns (Tang 2017, 278). </a:t>
            </a:r>
          </a:p>
          <a:p>
            <a:endParaRPr lang="en-US" altLang="en-US" dirty="0"/>
          </a:p>
          <a:p>
            <a:r>
              <a:rPr lang="en-US" dirty="0"/>
              <a:t>Tang, </a:t>
            </a:r>
            <a:r>
              <a:rPr lang="en-US" dirty="0" err="1"/>
              <a:t>Rong</a:t>
            </a:r>
            <a:r>
              <a:rPr lang="en-US" dirty="0"/>
              <a:t>. 2017. “Usability Research.” In </a:t>
            </a:r>
            <a:r>
              <a:rPr lang="en-US" i="1" dirty="0"/>
              <a:t>Research methods for library and information science,</a:t>
            </a:r>
            <a:r>
              <a:rPr lang="en-US" dirty="0"/>
              <a:t> 6th ed., edited by Lynn Silipigni Connaway and Marie L. Radford, 277-278. Santa Barbara: Libraries Unlimited. </a:t>
            </a:r>
          </a:p>
          <a:p>
            <a:endParaRPr lang="en-US" altLang="en-US" dirty="0"/>
          </a:p>
        </p:txBody>
      </p:sp>
    </p:spTree>
    <p:extLst>
      <p:ext uri="{BB962C8B-B14F-4D97-AF65-F5344CB8AC3E}">
        <p14:creationId xmlns:p14="http://schemas.microsoft.com/office/powerpoint/2010/main" val="3819724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solidFill>
                  <a:prstClr val="black"/>
                </a:solidFill>
              </a:rPr>
              <a:t>Image: https://www.flickr.com/photos/marcelxxl/14217231657/ by M.G.N. – Marcel / CC BY-NC-ND 2.0 </a:t>
            </a:r>
          </a:p>
          <a:p>
            <a:pPr defTabSz="932871">
              <a:defRPr/>
            </a:pPr>
            <a:endParaRPr lang="en-US" dirty="0">
              <a:solidFill>
                <a:prstClr val="black"/>
              </a:solidFill>
            </a:endParaRPr>
          </a:p>
          <a:p>
            <a:pPr defTabSz="932871">
              <a:defRPr/>
            </a:pPr>
            <a:r>
              <a:rPr lang="en-US" dirty="0">
                <a:solidFill>
                  <a:prstClr val="black"/>
                </a:solidFill>
              </a:rPr>
              <a:t>White, David S., and Lynn Silipigni Connaway. 2011-2014. </a:t>
            </a:r>
            <a:r>
              <a:rPr lang="en-US" i="1" dirty="0">
                <a:solidFill>
                  <a:prstClr val="black"/>
                </a:solidFill>
              </a:rPr>
              <a:t>Visitors &amp; Residents: What Motivates Engagement with the Digital Information Environment.</a:t>
            </a:r>
            <a:r>
              <a:rPr lang="en-US" dirty="0">
                <a:solidFill>
                  <a:prstClr val="black"/>
                </a:solidFill>
              </a:rPr>
              <a:t> Funded by JISC, OCLC, and Oxford University. </a:t>
            </a:r>
            <a:r>
              <a:rPr lang="en-US" u="sng" dirty="0">
                <a:solidFill>
                  <a:prstClr val="black"/>
                </a:solidFill>
                <a:hlinkClick r:id="rId3"/>
              </a:rPr>
              <a:t>http://www.oclc.org/research/activities/vandr/</a:t>
            </a:r>
            <a:r>
              <a:rPr lang="en-US" dirty="0">
                <a:solidFill>
                  <a:prstClr val="black"/>
                </a:solidFill>
              </a:rPr>
              <a:t>.</a:t>
            </a:r>
          </a:p>
        </p:txBody>
      </p:sp>
      <p:sp>
        <p:nvSpPr>
          <p:cNvPr id="4" name="Slide Number Placeholder 3"/>
          <p:cNvSpPr>
            <a:spLocks noGrp="1"/>
          </p:cNvSpPr>
          <p:nvPr>
            <p:ph type="sldNum" sz="quarter" idx="10"/>
          </p:nvPr>
        </p:nvSpPr>
        <p:spPr/>
        <p:txBody>
          <a:bodyPr/>
          <a:lstStyle/>
          <a:p>
            <a:fld id="{35A6DD34-2E5D-44F1-8091-20CC79DD3A1A}" type="slidenum">
              <a:rPr lang="en-US" smtClean="0"/>
              <a:t>53</a:t>
            </a:fld>
            <a:endParaRPr lang="en-US"/>
          </a:p>
        </p:txBody>
      </p:sp>
    </p:spTree>
    <p:extLst>
      <p:ext uri="{BB962C8B-B14F-4D97-AF65-F5344CB8AC3E}">
        <p14:creationId xmlns:p14="http://schemas.microsoft.com/office/powerpoint/2010/main" val="40608692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871"/>
            <a:r>
              <a:rPr lang="en-US" b="0" dirty="0"/>
              <a:t>Image: https://www.flickr.com/photos/glassholic/16948415183/ by Etienne / CC BY-NC-ND 2.0</a:t>
            </a:r>
          </a:p>
          <a:p>
            <a:endParaRPr lang="en-US" dirty="0"/>
          </a:p>
          <a:p>
            <a:endParaRPr lang="en-US" dirty="0"/>
          </a:p>
          <a:p>
            <a:r>
              <a:rPr lang="en-US" dirty="0"/>
              <a:t>Some</a:t>
            </a:r>
            <a:r>
              <a:rPr lang="en-US" baseline="0" dirty="0"/>
              <a:t> additional questions that are a little less generic:</a:t>
            </a:r>
          </a:p>
          <a:p>
            <a:endParaRPr lang="en-US" baseline="0" dirty="0"/>
          </a:p>
          <a:p>
            <a:pPr marL="291522" indent="-291522">
              <a:buFontTx/>
              <a:buChar char="-"/>
            </a:pPr>
            <a:r>
              <a:rPr lang="en-US" baseline="0" dirty="0"/>
              <a:t>Would it have been helpful to have a list of online services, apps, resources to use as examples or prompts?</a:t>
            </a:r>
          </a:p>
          <a:p>
            <a:pPr marL="291522" indent="-291522">
              <a:buFontTx/>
              <a:buChar char="-"/>
            </a:pPr>
            <a:r>
              <a:rPr lang="en-US" baseline="0" dirty="0"/>
              <a:t>Besides those you already mentioned or used in the app evaluation, what other sources, sites, apps, etc. do you use for academics, career, and professional interests?</a:t>
            </a:r>
          </a:p>
          <a:p>
            <a:pPr marL="291522" indent="-291522">
              <a:buFontTx/>
              <a:buChar char="-"/>
            </a:pPr>
            <a:r>
              <a:rPr lang="en-US" baseline="0" dirty="0"/>
              <a:t>What do you think about having access to a YouTube video instead of, or in addition to, the printed help we sent you?</a:t>
            </a:r>
          </a:p>
          <a:p>
            <a:pPr marL="291522" indent="-291522">
              <a:buFontTx/>
              <a:buChar char="-"/>
            </a:pPr>
            <a:endParaRPr lang="en-US" baseline="0"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54</a:t>
            </a:fld>
            <a:endParaRPr lang="en-US" dirty="0"/>
          </a:p>
        </p:txBody>
      </p:sp>
    </p:spTree>
    <p:extLst>
      <p:ext uri="{BB962C8B-B14F-4D97-AF65-F5344CB8AC3E}">
        <p14:creationId xmlns:p14="http://schemas.microsoft.com/office/powerpoint/2010/main" val="7565362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3950" cy="3489325"/>
          </a:xfrm>
        </p:spPr>
      </p:sp>
      <p:sp>
        <p:nvSpPr>
          <p:cNvPr id="3" name="Notes Placeholder 2"/>
          <p:cNvSpPr>
            <a:spLocks noGrp="1"/>
          </p:cNvSpPr>
          <p:nvPr>
            <p:ph type="body" idx="1"/>
          </p:nvPr>
        </p:nvSpPr>
        <p:spPr/>
        <p:txBody>
          <a:bodyPr>
            <a:normAutofit/>
          </a:bodyPr>
          <a:lstStyle/>
          <a:p>
            <a:pPr marL="0" marR="0" lvl="0" indent="0" algn="l" defTabSz="466387" rtl="0" eaLnBrk="1" fontAlgn="auto" latinLnBrk="0" hangingPunct="1">
              <a:lnSpc>
                <a:spcPct val="100000"/>
              </a:lnSpc>
              <a:spcBef>
                <a:spcPts val="0"/>
              </a:spcBef>
              <a:spcAft>
                <a:spcPts val="0"/>
              </a:spcAft>
              <a:buClrTx/>
              <a:buSzTx/>
              <a:buFontTx/>
              <a:buNone/>
              <a:tabLst/>
              <a:defRPr/>
            </a:pPr>
            <a:r>
              <a:rPr lang="en-US" sz="1400" b="0" kern="1200" dirty="0" err="1">
                <a:solidFill>
                  <a:schemeClr val="tx1"/>
                </a:solidFill>
                <a:effectLst/>
                <a:latin typeface="Arial" panose="020B0604020202020204" pitchFamily="34" charset="0"/>
                <a:ea typeface="+mn-ea"/>
                <a:cs typeface="Arial" panose="020B0604020202020204" pitchFamily="34" charset="0"/>
              </a:rPr>
              <a:t>Connaway</a:t>
            </a:r>
            <a:r>
              <a:rPr lang="en-US" sz="1400" b="0" kern="1200" dirty="0">
                <a:solidFill>
                  <a:schemeClr val="tx1"/>
                </a:solidFill>
                <a:effectLst/>
                <a:latin typeface="Arial" panose="020B0604020202020204" pitchFamily="34" charset="0"/>
                <a:ea typeface="+mn-ea"/>
                <a:cs typeface="Arial" panose="020B0604020202020204" pitchFamily="34" charset="0"/>
              </a:rPr>
              <a:t>, L. S., &amp; Radford, M. L. (2017). </a:t>
            </a:r>
            <a:r>
              <a:rPr lang="en-US" sz="1400" b="0" i="1" kern="1200" dirty="0">
                <a:solidFill>
                  <a:schemeClr val="tx1"/>
                </a:solidFill>
                <a:effectLst/>
                <a:latin typeface="Arial" panose="020B0604020202020204" pitchFamily="34" charset="0"/>
                <a:ea typeface="+mn-ea"/>
                <a:cs typeface="Arial" panose="020B0604020202020204" pitchFamily="34" charset="0"/>
              </a:rPr>
              <a:t>Research methods in library and information science.</a:t>
            </a:r>
            <a:r>
              <a:rPr lang="en-US" sz="1400" b="0" kern="1200" dirty="0">
                <a:solidFill>
                  <a:schemeClr val="tx1"/>
                </a:solidFill>
                <a:effectLst/>
                <a:latin typeface="Arial" panose="020B0604020202020204" pitchFamily="34" charset="0"/>
                <a:ea typeface="+mn-ea"/>
                <a:cs typeface="Arial" panose="020B0604020202020204" pitchFamily="34" charset="0"/>
              </a:rPr>
              <a:t> Santa Barbara: Libraries Unlimited. </a:t>
            </a:r>
          </a:p>
          <a:p>
            <a:pPr defTabSz="466387">
              <a:defRPr/>
            </a:pPr>
            <a:endParaRPr lang="en-US" dirty="0"/>
          </a:p>
          <a:p>
            <a:pPr defTabSz="466387">
              <a:defRPr/>
            </a:pPr>
            <a:r>
              <a:rPr lang="en-US" dirty="0"/>
              <a:t>“The study of the culture and social </a:t>
            </a:r>
            <a:r>
              <a:rPr lang="en-US" dirty="0" err="1"/>
              <a:t>organisation</a:t>
            </a:r>
            <a:r>
              <a:rPr lang="en-US" dirty="0"/>
              <a:t> of a particular group, as well as the published result of such study” (</a:t>
            </a:r>
            <a:r>
              <a:rPr lang="pl-PL" dirty="0"/>
              <a:t>Khoo, Rozaklis &amp; Hall, 2012, p. 83</a:t>
            </a:r>
            <a:r>
              <a:rPr lang="en-US" dirty="0"/>
              <a:t>).</a:t>
            </a:r>
          </a:p>
          <a:p>
            <a:endParaRPr lang="en-US" b="0" i="0" kern="1200" dirty="0">
              <a:solidFill>
                <a:schemeClr val="tx1"/>
              </a:solidFill>
            </a:endParaRPr>
          </a:p>
          <a:p>
            <a:pPr defTabSz="932681" fontAlgn="base">
              <a:lnSpc>
                <a:spcPct val="120000"/>
              </a:lnSpc>
              <a:defRPr/>
            </a:pPr>
            <a:r>
              <a:rPr lang="en-US" dirty="0" err="1"/>
              <a:t>Khoo</a:t>
            </a:r>
            <a:r>
              <a:rPr lang="en-US" dirty="0"/>
              <a:t>, M., Rozaklis, L., &amp; Hall, C. (2012). A survey of the use of ethnographic methods in the study of libraries and library users. </a:t>
            </a:r>
            <a:r>
              <a:rPr lang="en-US" i="1" dirty="0"/>
              <a:t>Library and Information Science Research, 34</a:t>
            </a:r>
            <a:r>
              <a:rPr lang="en-US" dirty="0"/>
              <a:t>(2), 82-91.</a:t>
            </a:r>
          </a:p>
          <a:p>
            <a:pPr defTabSz="466387">
              <a:defRPr/>
            </a:pPr>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55</a:t>
            </a:fld>
            <a:endParaRPr lang="en-US" dirty="0"/>
          </a:p>
        </p:txBody>
      </p:sp>
    </p:spTree>
    <p:extLst>
      <p:ext uri="{BB962C8B-B14F-4D97-AF65-F5344CB8AC3E}">
        <p14:creationId xmlns:p14="http://schemas.microsoft.com/office/powerpoint/2010/main" val="14624951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434975"/>
            <a:ext cx="4198937" cy="2362200"/>
          </a:xfrm>
        </p:spPr>
      </p:sp>
      <p:sp>
        <p:nvSpPr>
          <p:cNvPr id="3" name="Notes Placeholder 2"/>
          <p:cNvSpPr>
            <a:spLocks noGrp="1"/>
          </p:cNvSpPr>
          <p:nvPr>
            <p:ph type="body" idx="1"/>
          </p:nvPr>
        </p:nvSpPr>
        <p:spPr>
          <a:xfrm>
            <a:off x="290480" y="3085649"/>
            <a:ext cx="6455104" cy="5931472"/>
          </a:xfrm>
        </p:spPr>
        <p:txBody>
          <a:bodyPr/>
          <a:lstStyle/>
          <a:p>
            <a:pPr defTabSz="466387">
              <a:defRPr/>
            </a:pPr>
            <a:r>
              <a:rPr lang="en-US" dirty="0"/>
              <a:t>Image: https://www.flickr.com/photos/pmillera4/13570027834/ by Peter Miller / CC BY-NC-ND 2.0</a:t>
            </a:r>
          </a:p>
          <a:p>
            <a:pPr defTabSz="466387">
              <a:defRPr/>
            </a:pPr>
            <a:endParaRPr lang="en-US" dirty="0"/>
          </a:p>
          <a:p>
            <a:pPr defTabSz="466387">
              <a:defRPr/>
            </a:pPr>
            <a:r>
              <a:rPr lang="en-US" dirty="0"/>
              <a:t>“The study of the culture and social </a:t>
            </a:r>
            <a:r>
              <a:rPr lang="en-US" dirty="0" err="1"/>
              <a:t>organisation</a:t>
            </a:r>
            <a:r>
              <a:rPr lang="en-US" dirty="0"/>
              <a:t> of a particular group, as well as the published result of such study” (</a:t>
            </a:r>
            <a:r>
              <a:rPr lang="pl-PL" dirty="0"/>
              <a:t>Khoo, Rozaklis</a:t>
            </a:r>
            <a:r>
              <a:rPr lang="en-US" dirty="0"/>
              <a:t>,</a:t>
            </a:r>
            <a:r>
              <a:rPr lang="pl-PL" dirty="0"/>
              <a:t> </a:t>
            </a:r>
            <a:r>
              <a:rPr lang="en-US" dirty="0"/>
              <a:t>and</a:t>
            </a:r>
            <a:r>
              <a:rPr lang="pl-PL" dirty="0"/>
              <a:t> Hall 2012, 83</a:t>
            </a:r>
            <a:r>
              <a:rPr lang="en-US" dirty="0"/>
              <a:t>).</a:t>
            </a:r>
          </a:p>
          <a:p>
            <a:endParaRPr lang="en-US" dirty="0"/>
          </a:p>
          <a:p>
            <a:r>
              <a:rPr lang="en-US" dirty="0"/>
              <a:t>Because ethnographic methods focus on directly observing, recording, and explaining what people are doing in practice, they are a particularly good strategy for approaching difficult and complex questions like understanding the myriad ways people approach searching for information (Asher 2017, 263).</a:t>
            </a:r>
          </a:p>
          <a:p>
            <a:endParaRPr lang="en-US" dirty="0"/>
          </a:p>
          <a:p>
            <a:pPr defTabSz="932871">
              <a:defRPr/>
            </a:pPr>
            <a:r>
              <a:rPr lang="en-US" dirty="0"/>
              <a:t>Asher, Andrew. 2017. “On Ethnographic Research: How do Students Find the Information They Need?” In </a:t>
            </a:r>
            <a:r>
              <a:rPr lang="en-US" i="1" dirty="0"/>
              <a:t>Research methods for library and information science,</a:t>
            </a:r>
            <a:r>
              <a:rPr lang="en-US" dirty="0"/>
              <a:t> 6th ed., edited by Lynn Silipigni Connaway and Marie L. Radford, 263. Santa Barbara: Libraries Unlimited.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err="1">
                <a:solidFill>
                  <a:schemeClr val="tx1"/>
                </a:solidFill>
                <a:effectLst/>
                <a:latin typeface="Arial" panose="020B0604020202020204" pitchFamily="34" charset="0"/>
                <a:ea typeface="+mn-ea"/>
                <a:cs typeface="Arial" panose="020B0604020202020204" pitchFamily="34" charset="0"/>
              </a:rPr>
              <a:t>Connaway</a:t>
            </a:r>
            <a:r>
              <a:rPr lang="en-US" sz="1400" kern="1200" dirty="0">
                <a:solidFill>
                  <a:schemeClr val="tx1"/>
                </a:solidFill>
                <a:effectLst/>
                <a:latin typeface="Arial" panose="020B0604020202020204" pitchFamily="34" charset="0"/>
                <a:ea typeface="+mn-ea"/>
                <a:cs typeface="Arial" panose="020B0604020202020204" pitchFamily="34" charset="0"/>
              </a:rPr>
              <a:t>, L. S., &amp; Radford, M. L. (2017). </a:t>
            </a:r>
            <a:r>
              <a:rPr lang="en-US" sz="1400" i="1" kern="1200" dirty="0">
                <a:solidFill>
                  <a:schemeClr val="tx1"/>
                </a:solidFill>
                <a:effectLst/>
                <a:latin typeface="Arial" panose="020B0604020202020204" pitchFamily="34" charset="0"/>
                <a:ea typeface="+mn-ea"/>
                <a:cs typeface="Arial" panose="020B0604020202020204" pitchFamily="34" charset="0"/>
              </a:rPr>
              <a:t>Research methods in library and information science.</a:t>
            </a:r>
            <a:r>
              <a:rPr lang="en-US" sz="1400" kern="1200" dirty="0">
                <a:solidFill>
                  <a:schemeClr val="tx1"/>
                </a:solidFill>
                <a:effectLst/>
                <a:latin typeface="Arial" panose="020B0604020202020204" pitchFamily="34" charset="0"/>
                <a:ea typeface="+mn-ea"/>
                <a:cs typeface="Arial" panose="020B0604020202020204" pitchFamily="34" charset="0"/>
              </a:rPr>
              <a:t> Santa Barbara: Libraries Unlimited. </a:t>
            </a:r>
          </a:p>
          <a:p>
            <a:endParaRPr lang="en-US" dirty="0"/>
          </a:p>
          <a:p>
            <a:r>
              <a:rPr lang="en-US" dirty="0" err="1"/>
              <a:t>Khoo</a:t>
            </a:r>
            <a:r>
              <a:rPr lang="en-US" dirty="0"/>
              <a:t>, Michael, Lily Rozaklis, and Catherine Hall. 2012. “A Survey of the Use of Ethnographic Methods in the Study of Libraries and Library Users.” </a:t>
            </a:r>
            <a:r>
              <a:rPr lang="en-US" i="1" dirty="0"/>
              <a:t>Library and Information Science Research </a:t>
            </a:r>
            <a:r>
              <a:rPr lang="en-US" dirty="0"/>
              <a:t>34, no. 2: 82-91. </a:t>
            </a:r>
          </a:p>
        </p:txBody>
      </p:sp>
      <p:sp>
        <p:nvSpPr>
          <p:cNvPr id="4" name="Slide Number Placeholder 3"/>
          <p:cNvSpPr>
            <a:spLocks noGrp="1"/>
          </p:cNvSpPr>
          <p:nvPr>
            <p:ph type="sldNum" sz="quarter" idx="10"/>
          </p:nvPr>
        </p:nvSpPr>
        <p:spPr/>
        <p:txBody>
          <a:bodyPr/>
          <a:lstStyle/>
          <a:p>
            <a:fld id="{35A6DD34-2E5D-44F1-8091-20CC79DD3A1A}" type="slidenum">
              <a:rPr lang="en-US" smtClean="0"/>
              <a:t>56</a:t>
            </a:fld>
            <a:endParaRPr lang="en-US"/>
          </a:p>
        </p:txBody>
      </p:sp>
    </p:spTree>
    <p:extLst>
      <p:ext uri="{BB962C8B-B14F-4D97-AF65-F5344CB8AC3E}">
        <p14:creationId xmlns:p14="http://schemas.microsoft.com/office/powerpoint/2010/main" val="2270550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258763"/>
            <a:ext cx="6203950" cy="3489325"/>
          </a:xfrm>
        </p:spPr>
      </p:sp>
      <p:sp>
        <p:nvSpPr>
          <p:cNvPr id="3" name="Notes Placeholder 2"/>
          <p:cNvSpPr>
            <a:spLocks noGrp="1"/>
          </p:cNvSpPr>
          <p:nvPr>
            <p:ph type="body" idx="1"/>
          </p:nvPr>
        </p:nvSpPr>
        <p:spPr>
          <a:xfrm>
            <a:off x="183673" y="3876048"/>
            <a:ext cx="6744252" cy="5267952"/>
          </a:xfrm>
        </p:spPr>
        <p:txBody>
          <a:bodyPr>
            <a:normAutofit fontScale="85000" lnSpcReduction="20000"/>
          </a:bodyPr>
          <a:lstStyle/>
          <a:p>
            <a:pPr defTabSz="466387">
              <a:defRPr/>
            </a:pPr>
            <a:r>
              <a:rPr lang="en-US" b="0" dirty="0"/>
              <a:t>Image: https://www.flickr.com/photos/severalseconds/8476908394/ by shadow group / CC BY-NC-ND 2.0</a:t>
            </a:r>
          </a:p>
          <a:p>
            <a:pPr defTabSz="466387">
              <a:defRPr/>
            </a:pPr>
            <a:endParaRPr lang="en-US" dirty="0"/>
          </a:p>
          <a:p>
            <a:pPr marL="0" marR="0" lvl="0" indent="0" algn="l" defTabSz="466387" rtl="0" eaLnBrk="1" fontAlgn="auto" latinLnBrk="0" hangingPunct="1">
              <a:lnSpc>
                <a:spcPct val="100000"/>
              </a:lnSpc>
              <a:spcBef>
                <a:spcPts val="0"/>
              </a:spcBef>
              <a:spcAft>
                <a:spcPts val="0"/>
              </a:spcAft>
              <a:buClrTx/>
              <a:buSzTx/>
              <a:buFontTx/>
              <a:buNone/>
              <a:tabLst/>
              <a:defRPr/>
            </a:pPr>
            <a:r>
              <a:rPr lang="en-US" sz="1400" kern="1200" dirty="0" err="1">
                <a:solidFill>
                  <a:schemeClr val="tx1"/>
                </a:solidFill>
                <a:effectLst/>
                <a:latin typeface="Arial" panose="020B0604020202020204" pitchFamily="34" charset="0"/>
                <a:ea typeface="+mn-ea"/>
                <a:cs typeface="Arial" panose="020B0604020202020204" pitchFamily="34" charset="0"/>
              </a:rPr>
              <a:t>Connaway</a:t>
            </a:r>
            <a:r>
              <a:rPr lang="en-US" sz="1400" kern="1200" dirty="0">
                <a:solidFill>
                  <a:schemeClr val="tx1"/>
                </a:solidFill>
                <a:effectLst/>
                <a:latin typeface="Arial" panose="020B0604020202020204" pitchFamily="34" charset="0"/>
                <a:ea typeface="+mn-ea"/>
                <a:cs typeface="Arial" panose="020B0604020202020204" pitchFamily="34" charset="0"/>
              </a:rPr>
              <a:t>, L. S., &amp; Powell, R. R. (2010). </a:t>
            </a:r>
            <a:r>
              <a:rPr lang="en-US" sz="1400" i="1" kern="1200" dirty="0">
                <a:solidFill>
                  <a:schemeClr val="tx1"/>
                </a:solidFill>
                <a:effectLst/>
                <a:latin typeface="Arial" panose="020B0604020202020204" pitchFamily="34" charset="0"/>
                <a:ea typeface="+mn-ea"/>
                <a:cs typeface="Arial" panose="020B0604020202020204" pitchFamily="34" charset="0"/>
              </a:rPr>
              <a:t>Basic research methods for librarians </a:t>
            </a:r>
            <a:r>
              <a:rPr lang="en-US" sz="1400" kern="1200" dirty="0">
                <a:solidFill>
                  <a:schemeClr val="tx1"/>
                </a:solidFill>
                <a:effectLst/>
                <a:latin typeface="Arial" panose="020B0604020202020204" pitchFamily="34" charset="0"/>
                <a:ea typeface="+mn-ea"/>
                <a:cs typeface="Arial" panose="020B0604020202020204" pitchFamily="34" charset="0"/>
              </a:rPr>
              <a:t>(5</a:t>
            </a:r>
            <a:r>
              <a:rPr lang="en-US" sz="1400" kern="1200" baseline="30000" dirty="0">
                <a:solidFill>
                  <a:schemeClr val="tx1"/>
                </a:solidFill>
                <a:effectLst/>
                <a:latin typeface="Arial" panose="020B0604020202020204" pitchFamily="34" charset="0"/>
                <a:ea typeface="+mn-ea"/>
                <a:cs typeface="Arial" panose="020B0604020202020204" pitchFamily="34" charset="0"/>
              </a:rPr>
              <a:t>th</a:t>
            </a:r>
            <a:r>
              <a:rPr lang="en-US" sz="1400" kern="1200" dirty="0">
                <a:solidFill>
                  <a:schemeClr val="tx1"/>
                </a:solidFill>
                <a:effectLst/>
                <a:latin typeface="Arial" panose="020B0604020202020204" pitchFamily="34" charset="0"/>
                <a:ea typeface="+mn-ea"/>
                <a:cs typeface="Arial" panose="020B0604020202020204" pitchFamily="34" charset="0"/>
              </a:rPr>
              <a:t> ed.). Littleton, CO: Libraries Unlimited.</a:t>
            </a:r>
          </a:p>
          <a:p>
            <a:pPr defTabSz="466387">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err="1">
                <a:solidFill>
                  <a:schemeClr val="tx1"/>
                </a:solidFill>
                <a:effectLst/>
                <a:latin typeface="Arial" panose="020B0604020202020204" pitchFamily="34" charset="0"/>
                <a:ea typeface="+mn-ea"/>
                <a:cs typeface="Arial" panose="020B0604020202020204" pitchFamily="34" charset="0"/>
              </a:rPr>
              <a:t>Connaway</a:t>
            </a:r>
            <a:r>
              <a:rPr lang="en-US" sz="1400" b="0" kern="1200" dirty="0">
                <a:solidFill>
                  <a:schemeClr val="tx1"/>
                </a:solidFill>
                <a:effectLst/>
                <a:latin typeface="Arial" panose="020B0604020202020204" pitchFamily="34" charset="0"/>
                <a:ea typeface="+mn-ea"/>
                <a:cs typeface="Arial" panose="020B0604020202020204" pitchFamily="34" charset="0"/>
              </a:rPr>
              <a:t>, L. S., &amp; Radford, M. L. (2017). </a:t>
            </a:r>
            <a:r>
              <a:rPr lang="en-US" sz="1400" b="0" i="1" kern="1200" dirty="0">
                <a:solidFill>
                  <a:schemeClr val="tx1"/>
                </a:solidFill>
                <a:effectLst/>
                <a:latin typeface="Arial" panose="020B0604020202020204" pitchFamily="34" charset="0"/>
                <a:ea typeface="+mn-ea"/>
                <a:cs typeface="Arial" panose="020B0604020202020204" pitchFamily="34" charset="0"/>
              </a:rPr>
              <a:t>Research methods in library and information science.</a:t>
            </a:r>
            <a:r>
              <a:rPr lang="en-US" sz="1400" b="0" kern="1200" dirty="0">
                <a:solidFill>
                  <a:schemeClr val="tx1"/>
                </a:solidFill>
                <a:effectLst/>
                <a:latin typeface="Arial" panose="020B0604020202020204" pitchFamily="34" charset="0"/>
                <a:ea typeface="+mn-ea"/>
                <a:cs typeface="Arial" panose="020B0604020202020204" pitchFamily="34" charset="0"/>
              </a:rPr>
              <a:t> Santa Barbara: Libraries Unlimited. </a:t>
            </a:r>
          </a:p>
          <a:p>
            <a:endParaRPr lang="en-US" b="0" i="0" kern="1200" dirty="0">
              <a:solidFill>
                <a:schemeClr val="tx1"/>
              </a:solidFill>
            </a:endParaRPr>
          </a:p>
          <a:p>
            <a:pPr defTabSz="932681" fontAlgn="base">
              <a:lnSpc>
                <a:spcPct val="120000"/>
              </a:lnSpc>
              <a:defRPr/>
            </a:pPr>
            <a:r>
              <a:rPr lang="en-US" dirty="0" err="1"/>
              <a:t>Khoo</a:t>
            </a:r>
            <a:r>
              <a:rPr lang="en-US" dirty="0"/>
              <a:t>, M., Rozaklis, L., &amp; Hall, C. (2012). A survey of the use of ethnographic methods in the study of libraries and library users. </a:t>
            </a:r>
            <a:r>
              <a:rPr lang="en-US" i="1" dirty="0"/>
              <a:t>Library and Information Science Research, 34</a:t>
            </a:r>
            <a:r>
              <a:rPr lang="en-US" dirty="0"/>
              <a:t>(2), 82-91.</a:t>
            </a:r>
          </a:p>
          <a:p>
            <a:endParaRPr lang="en-US" dirty="0"/>
          </a:p>
          <a:p>
            <a:r>
              <a:rPr lang="en-US" dirty="0"/>
              <a:t>“Wolcott described ethnography as “a way of seeing” (as indicated by the subtitle of his book, Ethnography: A Way of Seeing). He also referred to ethnography as a technique and not necessarily a method. Ethnography is a way of seeing how individuals interact and behave in situations by utilizing different qualitative data collection and analysis methods.” (Connaway &amp; Radford, 2017, p. 263)</a:t>
            </a:r>
          </a:p>
          <a:p>
            <a:endParaRPr lang="en-US" dirty="0"/>
          </a:p>
          <a:p>
            <a:r>
              <a:rPr lang="en-US" dirty="0"/>
              <a:t>“Geertz believed that none of these approaches adequately defines the venture; rather, it is a kind of intellectual effort that is “an elaborate venture in ‘thick description.’” (Connaway &amp; Radford, 2017, p. 263)</a:t>
            </a:r>
          </a:p>
          <a:p>
            <a:endParaRPr lang="en-US" b="1" dirty="0"/>
          </a:p>
          <a:p>
            <a:r>
              <a:rPr lang="en-US" b="1" dirty="0"/>
              <a:t>Ethnography</a:t>
            </a:r>
            <a:endParaRPr lang="en-US" dirty="0"/>
          </a:p>
          <a:p>
            <a:r>
              <a:rPr lang="en-US" b="1" dirty="0"/>
              <a:t>(From Basic Research Methods 5</a:t>
            </a:r>
            <a:r>
              <a:rPr lang="en-US" b="1" baseline="30000" dirty="0"/>
              <a:t>th</a:t>
            </a:r>
            <a:r>
              <a:rPr lang="en-US" b="1" dirty="0"/>
              <a:t> Edition, p. 175-176)</a:t>
            </a:r>
            <a:endParaRPr lang="en-US" dirty="0"/>
          </a:p>
          <a:p>
            <a:r>
              <a:rPr lang="en-US" dirty="0"/>
              <a:t>Ethnography involves establishing rapport, selecting research participants, transcribing observations and conversations, and keeping diaries, although Geertz believes that none of these techniques or procedures adequately defines the venture. He believes ethnography is defined by the kind of intellectual effort it is, “an elaborate venture in ‘thick description.’ ”  </a:t>
            </a:r>
          </a:p>
          <a:p>
            <a:endParaRPr lang="en-US" dirty="0"/>
          </a:p>
          <a:p>
            <a:r>
              <a:rPr lang="en-US" dirty="0"/>
              <a:t>Reality, as perceived by the observer, is described in such detail that the reader can experience the total event as if he or she had actually been involved in it. </a:t>
            </a:r>
          </a:p>
          <a:p>
            <a:pPr defTabSz="932681">
              <a:defRPr/>
            </a:pPr>
            <a:endParaRPr lang="en-US" sz="1200" dirty="0"/>
          </a:p>
          <a:p>
            <a:pPr defTabSz="932681" fontAlgn="base">
              <a:lnSpc>
                <a:spcPct val="120000"/>
              </a:lnSpc>
              <a:defRPr/>
            </a:pPr>
            <a:r>
              <a:rPr lang="en-US" sz="1200" dirty="0"/>
              <a:t>Geertz, C. (1973). </a:t>
            </a:r>
            <a:r>
              <a:rPr lang="en-US" sz="1200" i="1" dirty="0"/>
              <a:t>The interpretation of cultures: Selected essays</a:t>
            </a:r>
            <a:r>
              <a:rPr lang="en-US" sz="1200" dirty="0"/>
              <a:t>. New York: Basic Books. </a:t>
            </a:r>
          </a:p>
        </p:txBody>
      </p:sp>
      <p:sp>
        <p:nvSpPr>
          <p:cNvPr id="4" name="Slide Number Placeholder 3"/>
          <p:cNvSpPr>
            <a:spLocks noGrp="1"/>
          </p:cNvSpPr>
          <p:nvPr>
            <p:ph type="sldNum" sz="quarter" idx="10"/>
          </p:nvPr>
        </p:nvSpPr>
        <p:spPr/>
        <p:txBody>
          <a:bodyPr/>
          <a:lstStyle/>
          <a:p>
            <a:fld id="{AE921901-2D7D-404F-83CF-0310337D82A5}" type="slidenum">
              <a:rPr lang="en-US" smtClean="0"/>
              <a:pPr/>
              <a:t>57</a:t>
            </a:fld>
            <a:endParaRPr lang="en-US" dirty="0"/>
          </a:p>
        </p:txBody>
      </p:sp>
    </p:spTree>
    <p:extLst>
      <p:ext uri="{BB962C8B-B14F-4D97-AF65-F5344CB8AC3E}">
        <p14:creationId xmlns:p14="http://schemas.microsoft.com/office/powerpoint/2010/main" val="9110865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5100" y="465138"/>
            <a:ext cx="4133850" cy="2325687"/>
          </a:xfrm>
        </p:spPr>
      </p:sp>
      <p:sp>
        <p:nvSpPr>
          <p:cNvPr id="3" name="Notes Placeholder 2"/>
          <p:cNvSpPr>
            <a:spLocks noGrp="1"/>
          </p:cNvSpPr>
          <p:nvPr>
            <p:ph type="body" idx="1"/>
          </p:nvPr>
        </p:nvSpPr>
        <p:spPr>
          <a:xfrm>
            <a:off x="135323" y="3101976"/>
            <a:ext cx="6732362" cy="5893753"/>
          </a:xfrm>
        </p:spPr>
        <p:txBody>
          <a:bodyPr>
            <a:noAutofit/>
          </a:bodyPr>
          <a:lstStyle/>
          <a:p>
            <a:pPr defTabSz="914212" fontAlgn="base">
              <a:spcBef>
                <a:spcPct val="30000"/>
              </a:spcBef>
              <a:spcAft>
                <a:spcPct val="0"/>
              </a:spcAft>
              <a:defRPr/>
            </a:pPr>
            <a:r>
              <a:rPr lang="en-US" dirty="0"/>
              <a:t>Image: https://www.flickr.com/photos/gbsk/4980421657/ by Barry Silver / CC BY 2.0</a:t>
            </a:r>
          </a:p>
          <a:p>
            <a:endParaRPr lang="en-US" b="1" dirty="0"/>
          </a:p>
          <a:p>
            <a:r>
              <a:rPr lang="en-US" dirty="0"/>
              <a:t>“The inclusion of diaries can broaden the amount of data collected, since the participants are creating the data without the immediate involvement of the researcher. Diaries enable the researchers to capture data from the participants’ daily lives that may not be readily available because the researchers cannot be with the participants during their everyday lives.” (</a:t>
            </a:r>
            <a:r>
              <a:rPr lang="en-US" dirty="0" err="1"/>
              <a:t>Connaway</a:t>
            </a:r>
            <a:r>
              <a:rPr lang="en-US" dirty="0"/>
              <a:t> &amp; Radford, 2017, p. 270)</a:t>
            </a:r>
          </a:p>
          <a:p>
            <a:pPr marL="0" marR="0" lvl="0" indent="0" algn="l" defTabSz="914212" rtl="0" eaLnBrk="1" fontAlgn="base" latinLnBrk="0" hangingPunct="1">
              <a:lnSpc>
                <a:spcPct val="100000"/>
              </a:lnSpc>
              <a:spcBef>
                <a:spcPct val="30000"/>
              </a:spcBef>
              <a:spcAft>
                <a:spcPct val="0"/>
              </a:spcAft>
              <a:buClrTx/>
              <a:buSzTx/>
              <a:buFontTx/>
              <a:buNone/>
              <a:tabLst/>
              <a:defRPr/>
            </a:pPr>
            <a:endParaRPr lang="en-US" b="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212" rtl="0" eaLnBrk="1" fontAlgn="base" latinLnBrk="0" hangingPunct="1">
              <a:lnSpc>
                <a:spcPct val="100000"/>
              </a:lnSpc>
              <a:spcBef>
                <a:spcPct val="30000"/>
              </a:spcBef>
              <a:spcAft>
                <a:spcPct val="0"/>
              </a:spcAft>
              <a:buClrTx/>
              <a:buSzTx/>
              <a:buFontTx/>
              <a:buNone/>
              <a:tabLst/>
              <a:defRPr/>
            </a:pPr>
            <a:r>
              <a:rPr lang="en-US" b="0" kern="1200" dirty="0">
                <a:solidFill>
                  <a:schemeClr val="tx1"/>
                </a:solidFill>
                <a:effectLst/>
                <a:latin typeface="Arial" panose="020B0604020202020204" pitchFamily="34" charset="0"/>
                <a:ea typeface="+mn-ea"/>
                <a:cs typeface="Arial" panose="020B0604020202020204" pitchFamily="34" charset="0"/>
              </a:rPr>
              <a:t>Connaway, L. S., &amp; Radford, M. L. (2017). </a:t>
            </a:r>
            <a:r>
              <a:rPr lang="en-US" b="0" i="1" kern="1200" dirty="0">
                <a:solidFill>
                  <a:schemeClr val="tx1"/>
                </a:solidFill>
                <a:effectLst/>
                <a:latin typeface="Arial" panose="020B0604020202020204" pitchFamily="34" charset="0"/>
                <a:ea typeface="+mn-ea"/>
                <a:cs typeface="Arial" panose="020B0604020202020204" pitchFamily="34" charset="0"/>
              </a:rPr>
              <a:t>Research methods in library and information science.</a:t>
            </a:r>
            <a:r>
              <a:rPr lang="en-US" b="0" kern="1200" dirty="0">
                <a:solidFill>
                  <a:schemeClr val="tx1"/>
                </a:solidFill>
                <a:effectLst/>
                <a:latin typeface="Arial" panose="020B0604020202020204" pitchFamily="34" charset="0"/>
                <a:ea typeface="+mn-ea"/>
                <a:cs typeface="Arial" panose="020B0604020202020204" pitchFamily="34" charset="0"/>
              </a:rPr>
              <a:t> Santa Barbara: Libraries Unlimited. </a:t>
            </a:r>
          </a:p>
          <a:p>
            <a:pPr defTabSz="914212" fontAlgn="base">
              <a:spcBef>
                <a:spcPct val="30000"/>
              </a:spcBef>
              <a:spcAft>
                <a:spcPct val="0"/>
              </a:spcAft>
              <a:defRPr/>
            </a:pPr>
            <a:endParaRPr lang="en-US" sz="1100" dirty="0"/>
          </a:p>
          <a:p>
            <a:endParaRPr lang="en-US" sz="1100" dirty="0"/>
          </a:p>
        </p:txBody>
      </p:sp>
      <p:sp>
        <p:nvSpPr>
          <p:cNvPr id="4" name="Slide Number Placeholder 3"/>
          <p:cNvSpPr>
            <a:spLocks noGrp="1"/>
          </p:cNvSpPr>
          <p:nvPr>
            <p:ph type="sldNum" sz="quarter" idx="10"/>
          </p:nvPr>
        </p:nvSpPr>
        <p:spPr/>
        <p:txBody>
          <a:bodyPr/>
          <a:lstStyle/>
          <a:p>
            <a:fld id="{32CF4C4C-19F4-4555-84AC-DDCE43DBCD2E}" type="slidenum">
              <a:rPr lang="en-US" smtClean="0"/>
              <a:pPr/>
              <a:t>58</a:t>
            </a:fld>
            <a:endParaRPr lang="en-US"/>
          </a:p>
        </p:txBody>
      </p:sp>
    </p:spTree>
    <p:extLst>
      <p:ext uri="{BB962C8B-B14F-4D97-AF65-F5344CB8AC3E}">
        <p14:creationId xmlns:p14="http://schemas.microsoft.com/office/powerpoint/2010/main" val="33716767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https://www.flickr.com/photos/10154402@N03/8421806383 by Bruce </a:t>
            </a:r>
            <a:r>
              <a:rPr lang="en-US" dirty="0" err="1"/>
              <a:t>Guenter</a:t>
            </a:r>
            <a:r>
              <a:rPr lang="en-US" dirty="0"/>
              <a:t> / CC BY 2.0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err="1">
                <a:solidFill>
                  <a:schemeClr val="tx1"/>
                </a:solidFill>
                <a:effectLst/>
                <a:latin typeface="Arial" panose="020B0604020202020204" pitchFamily="34" charset="0"/>
                <a:ea typeface="+mn-ea"/>
                <a:cs typeface="Arial" panose="020B0604020202020204" pitchFamily="34" charset="0"/>
              </a:rPr>
              <a:t>Connaway</a:t>
            </a:r>
            <a:r>
              <a:rPr lang="en-US" sz="1400" kern="1200" dirty="0">
                <a:solidFill>
                  <a:schemeClr val="tx1"/>
                </a:solidFill>
                <a:effectLst/>
                <a:latin typeface="Arial" panose="020B0604020202020204" pitchFamily="34" charset="0"/>
                <a:ea typeface="+mn-ea"/>
                <a:cs typeface="Arial" panose="020B0604020202020204" pitchFamily="34" charset="0"/>
              </a:rPr>
              <a:t>, L. S., &amp; Radford, M. L. (2017). </a:t>
            </a:r>
            <a:r>
              <a:rPr lang="en-US" sz="1400" i="1" kern="1200" dirty="0">
                <a:solidFill>
                  <a:schemeClr val="tx1"/>
                </a:solidFill>
                <a:effectLst/>
                <a:latin typeface="Arial" panose="020B0604020202020204" pitchFamily="34" charset="0"/>
                <a:ea typeface="+mn-ea"/>
                <a:cs typeface="Arial" panose="020B0604020202020204" pitchFamily="34" charset="0"/>
              </a:rPr>
              <a:t>Research methods in library and information science.</a:t>
            </a:r>
            <a:r>
              <a:rPr lang="en-US" sz="1400" kern="1200" dirty="0">
                <a:solidFill>
                  <a:schemeClr val="tx1"/>
                </a:solidFill>
                <a:effectLst/>
                <a:latin typeface="Arial" panose="020B0604020202020204" pitchFamily="34" charset="0"/>
                <a:ea typeface="+mn-ea"/>
                <a:cs typeface="Arial" panose="020B0604020202020204" pitchFamily="34" charset="0"/>
              </a:rPr>
              <a:t> Santa Barbara: Libraries Unlimited. </a:t>
            </a:r>
          </a:p>
          <a:p>
            <a:endParaRPr lang="en-US" dirty="0"/>
          </a:p>
        </p:txBody>
      </p:sp>
      <p:sp>
        <p:nvSpPr>
          <p:cNvPr id="4" name="Slide Number Placeholder 3"/>
          <p:cNvSpPr>
            <a:spLocks noGrp="1"/>
          </p:cNvSpPr>
          <p:nvPr>
            <p:ph type="sldNum" sz="quarter" idx="10"/>
          </p:nvPr>
        </p:nvSpPr>
        <p:spPr/>
        <p:txBody>
          <a:bodyPr/>
          <a:lstStyle/>
          <a:p>
            <a:fld id="{35A6DD34-2E5D-44F1-8091-20CC79DD3A1A}" type="slidenum">
              <a:rPr lang="en-US" smtClean="0"/>
              <a:t>59</a:t>
            </a:fld>
            <a:endParaRPr lang="en-US"/>
          </a:p>
        </p:txBody>
      </p:sp>
    </p:spTree>
    <p:extLst>
      <p:ext uri="{BB962C8B-B14F-4D97-AF65-F5344CB8AC3E}">
        <p14:creationId xmlns:p14="http://schemas.microsoft.com/office/powerpoint/2010/main" val="2644136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https://www.flickr.com/photos/iain/13298441884 by Iain Farrell / CC BY-ND 2.0</a:t>
            </a:r>
          </a:p>
          <a:p>
            <a:endParaRPr lang="en-US" dirty="0"/>
          </a:p>
          <a:p>
            <a:r>
              <a:rPr lang="en-US" dirty="0"/>
              <a:t>First step</a:t>
            </a:r>
            <a:r>
              <a:rPr lang="en-US" baseline="0" dirty="0"/>
              <a:t> in the process is about defining the problem, which is about finding focus.</a:t>
            </a:r>
          </a:p>
          <a:p>
            <a:endParaRPr lang="en-US" baseline="0" dirty="0"/>
          </a:p>
          <a:p>
            <a:r>
              <a:rPr lang="en-US" baseline="0" dirty="0"/>
              <a:t>We’re talking about ethnography today, so you shouldn’t be surprised to see that our focus is the user.</a:t>
            </a:r>
          </a:p>
          <a:p>
            <a:pPr marL="176821" indent="-176821">
              <a:buFont typeface="Arial" panose="020B0604020202020204" pitchFamily="34" charset="0"/>
              <a:buChar char="•"/>
            </a:pPr>
            <a:r>
              <a:rPr lang="en-US" baseline="0" dirty="0"/>
              <a:t>In this step, we want to learn about users and our communities.</a:t>
            </a:r>
          </a:p>
          <a:p>
            <a:pPr marL="176821" indent="-176821">
              <a:buFont typeface="Arial" panose="020B0604020202020204" pitchFamily="34" charset="0"/>
              <a:buChar char="•"/>
            </a:pPr>
            <a:r>
              <a:rPr lang="en-US" baseline="0" dirty="0"/>
              <a:t>And we need to figure out what questions to ask.</a:t>
            </a:r>
          </a:p>
        </p:txBody>
      </p:sp>
      <p:sp>
        <p:nvSpPr>
          <p:cNvPr id="4" name="Slide Number Placeholder 3"/>
          <p:cNvSpPr>
            <a:spLocks noGrp="1"/>
          </p:cNvSpPr>
          <p:nvPr>
            <p:ph type="sldNum" sz="quarter" idx="10"/>
          </p:nvPr>
        </p:nvSpPr>
        <p:spPr/>
        <p:txBody>
          <a:bodyPr/>
          <a:lstStyle/>
          <a:p>
            <a:pPr defTabSz="466435">
              <a:defRPr/>
            </a:pPr>
            <a:fld id="{078FD51F-9E0C-49B4-9DE1-B67A45BE74F9}" type="slidenum">
              <a:rPr lang="en-US">
                <a:solidFill>
                  <a:prstClr val="black"/>
                </a:solidFill>
                <a:latin typeface="Calibri" panose="020F0502020204030204"/>
              </a:rPr>
              <a:pPr defTabSz="466435">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33397544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646113"/>
            <a:ext cx="5586412" cy="3141662"/>
          </a:xfrm>
        </p:spPr>
      </p:sp>
      <p:sp>
        <p:nvSpPr>
          <p:cNvPr id="3" name="Notes Placeholder 2"/>
          <p:cNvSpPr>
            <a:spLocks noGrp="1"/>
          </p:cNvSpPr>
          <p:nvPr>
            <p:ph type="body" idx="1"/>
          </p:nvPr>
        </p:nvSpPr>
        <p:spPr>
          <a:xfrm>
            <a:off x="298347" y="3890950"/>
            <a:ext cx="6423231" cy="54149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rial" pitchFamily="34" charset="0"/>
                <a:cs typeface="Arial" pitchFamily="34" charset="0"/>
              </a:rPr>
              <a:t>Image: https://www.flickr.com/photos/ahawkins/3182186456 by Amanda Hawkins /</a:t>
            </a:r>
            <a:r>
              <a:rPr lang="en-US" b="0" dirty="0"/>
              <a:t>CC BY-NC-ND 2.0</a:t>
            </a:r>
          </a:p>
          <a:p>
            <a:pPr lvl="0">
              <a:defRPr/>
            </a:pPr>
            <a:endParaRPr lang="en-GB" dirty="0">
              <a:solidFill>
                <a:prstClr val="black"/>
              </a:solidFill>
            </a:endParaRPr>
          </a:p>
          <a:p>
            <a:pPr marL="233218" indent="-233218" defTabSz="932871">
              <a:buFontTx/>
              <a:buAutoNum type="arabicPeriod"/>
              <a:defRPr/>
            </a:pPr>
            <a:r>
              <a:rPr lang="en-GB" dirty="0">
                <a:solidFill>
                  <a:prstClr val="black"/>
                </a:solidFill>
              </a:rPr>
              <a:t>Explain a time in the past month when you were </a:t>
            </a:r>
            <a:r>
              <a:rPr lang="en-GB" b="1" dirty="0">
                <a:solidFill>
                  <a:prstClr val="black"/>
                </a:solidFill>
              </a:rPr>
              <a:t>SUCCESSFUL</a:t>
            </a:r>
            <a:r>
              <a:rPr lang="en-GB" dirty="0">
                <a:solidFill>
                  <a:prstClr val="black"/>
                </a:solidFill>
              </a:rPr>
              <a:t> in completing an </a:t>
            </a:r>
            <a:r>
              <a:rPr lang="en-GB" b="1" dirty="0">
                <a:solidFill>
                  <a:prstClr val="black"/>
                </a:solidFill>
              </a:rPr>
              <a:t>ACADEMIC</a:t>
            </a:r>
            <a:r>
              <a:rPr lang="en-GB" dirty="0">
                <a:solidFill>
                  <a:prstClr val="black"/>
                </a:solidFill>
              </a:rPr>
              <a:t> assignment. What steps did you take? </a:t>
            </a:r>
          </a:p>
          <a:p>
            <a:pPr marL="233218" indent="-233218" defTabSz="932871">
              <a:buFontTx/>
              <a:buAutoNum type="arabicPeriod"/>
              <a:defRPr/>
            </a:pPr>
            <a:r>
              <a:rPr lang="en-GB" dirty="0">
                <a:solidFill>
                  <a:prstClr val="black"/>
                </a:solidFill>
              </a:rPr>
              <a:t>Think of a time fairly recently when you </a:t>
            </a:r>
            <a:r>
              <a:rPr lang="en-GB" b="1" dirty="0">
                <a:solidFill>
                  <a:prstClr val="black"/>
                </a:solidFill>
              </a:rPr>
              <a:t>struggled</a:t>
            </a:r>
            <a:r>
              <a:rPr lang="en-GB" dirty="0">
                <a:solidFill>
                  <a:prstClr val="black"/>
                </a:solidFill>
              </a:rPr>
              <a:t> to find appropriate resources to help you complete an </a:t>
            </a:r>
            <a:r>
              <a:rPr lang="en-GB" b="1" dirty="0">
                <a:solidFill>
                  <a:prstClr val="black"/>
                </a:solidFill>
              </a:rPr>
              <a:t>ACADEMIC </a:t>
            </a:r>
            <a:r>
              <a:rPr lang="en-GB" dirty="0">
                <a:solidFill>
                  <a:prstClr val="black"/>
                </a:solidFill>
              </a:rPr>
              <a:t>assignment. What happened? </a:t>
            </a:r>
            <a:endParaRPr lang="en-US" dirty="0">
              <a:solidFill>
                <a:prstClr val="black"/>
              </a:solidFill>
            </a:endParaRPr>
          </a:p>
          <a:p>
            <a:pPr marL="233218" indent="-233218" defTabSz="932871">
              <a:buFontTx/>
              <a:buAutoNum type="arabicPeriod"/>
              <a:defRPr/>
            </a:pPr>
            <a:r>
              <a:rPr lang="en-GB" dirty="0">
                <a:solidFill>
                  <a:prstClr val="black"/>
                </a:solidFill>
              </a:rPr>
              <a:t>Explain a time in the past month when you were successful in getting what you needed in a </a:t>
            </a:r>
            <a:r>
              <a:rPr lang="en-GB" b="1" dirty="0">
                <a:solidFill>
                  <a:prstClr val="black"/>
                </a:solidFill>
              </a:rPr>
              <a:t>PERSONAL</a:t>
            </a:r>
            <a:r>
              <a:rPr lang="en-GB" dirty="0">
                <a:solidFill>
                  <a:prstClr val="black"/>
                </a:solidFill>
              </a:rPr>
              <a:t> situation. What steps did you take? </a:t>
            </a:r>
            <a:endParaRPr lang="en-US" dirty="0">
              <a:solidFill>
                <a:prstClr val="black"/>
              </a:solidFill>
            </a:endParaRPr>
          </a:p>
          <a:p>
            <a:pPr marL="233218" indent="-233218" defTabSz="932871">
              <a:buFontTx/>
              <a:buAutoNum type="arabicPeriod"/>
              <a:defRPr/>
            </a:pPr>
            <a:r>
              <a:rPr lang="en-GB" dirty="0">
                <a:solidFill>
                  <a:prstClr val="black"/>
                </a:solidFill>
              </a:rPr>
              <a:t>Explain a time in the past month when you were </a:t>
            </a:r>
            <a:r>
              <a:rPr lang="en-GB" b="1" dirty="0">
                <a:solidFill>
                  <a:prstClr val="black"/>
                </a:solidFill>
              </a:rPr>
              <a:t>NOT</a:t>
            </a:r>
            <a:r>
              <a:rPr lang="en-GB" dirty="0">
                <a:solidFill>
                  <a:prstClr val="black"/>
                </a:solidFill>
              </a:rPr>
              <a:t> successful in getting what you needed in a </a:t>
            </a:r>
            <a:r>
              <a:rPr lang="en-GB" b="1" dirty="0">
                <a:solidFill>
                  <a:prstClr val="black"/>
                </a:solidFill>
              </a:rPr>
              <a:t>PERSONAL</a:t>
            </a:r>
            <a:r>
              <a:rPr lang="en-GB" dirty="0">
                <a:solidFill>
                  <a:prstClr val="black"/>
                </a:solidFill>
              </a:rPr>
              <a:t> situation. What steps did you take? </a:t>
            </a:r>
            <a:endParaRPr lang="en-US" dirty="0">
              <a:solidFill>
                <a:prstClr val="black"/>
              </a:solidFill>
            </a:endParaRPr>
          </a:p>
          <a:p>
            <a:pPr marL="233218" indent="-233218" defTabSz="932871">
              <a:buFontTx/>
              <a:buAutoNum type="arabicPeriod"/>
              <a:defRPr/>
            </a:pPr>
            <a:r>
              <a:rPr lang="en-GB" dirty="0">
                <a:solidFill>
                  <a:prstClr val="black"/>
                </a:solidFill>
              </a:rPr>
              <a:t>Tell me something interesting that has happened in the past month in the social media that you used for </a:t>
            </a:r>
            <a:r>
              <a:rPr lang="en-GB" b="1" dirty="0">
                <a:solidFill>
                  <a:prstClr val="black"/>
                </a:solidFill>
              </a:rPr>
              <a:t>ACADEMIC purposes</a:t>
            </a:r>
            <a:r>
              <a:rPr lang="en-GB" dirty="0">
                <a:solidFill>
                  <a:prstClr val="black"/>
                </a:solidFill>
              </a:rPr>
              <a:t>.</a:t>
            </a:r>
            <a:endParaRPr lang="en-US" dirty="0">
              <a:solidFill>
                <a:prstClr val="black"/>
              </a:solidFill>
            </a:endParaRPr>
          </a:p>
          <a:p>
            <a:pPr marL="233218" indent="-233218" defTabSz="932871">
              <a:buFontTx/>
              <a:buAutoNum type="arabicPeriod"/>
              <a:defRPr/>
            </a:pPr>
            <a:r>
              <a:rPr lang="en-GB" dirty="0">
                <a:solidFill>
                  <a:prstClr val="black"/>
                </a:solidFill>
              </a:rPr>
              <a:t>Tell me something interesting that has happened in the past month in the social media that you used for </a:t>
            </a:r>
            <a:r>
              <a:rPr lang="en-GB" b="1" dirty="0">
                <a:solidFill>
                  <a:prstClr val="black"/>
                </a:solidFill>
              </a:rPr>
              <a:t>PERSONAL</a:t>
            </a:r>
            <a:r>
              <a:rPr lang="en-GB" dirty="0">
                <a:solidFill>
                  <a:prstClr val="black"/>
                </a:solidFill>
              </a:rPr>
              <a:t> situations.  </a:t>
            </a:r>
            <a:endParaRPr lang="en-US" dirty="0">
              <a:solidFill>
                <a:prstClr val="black"/>
              </a:solidFill>
            </a:endParaRPr>
          </a:p>
          <a:p>
            <a:pPr marL="233218" indent="-233218" defTabSz="932871">
              <a:buFontTx/>
              <a:buAutoNum type="arabicPeriod"/>
              <a:defRPr/>
            </a:pPr>
            <a:r>
              <a:rPr lang="en-GB" dirty="0">
                <a:solidFill>
                  <a:prstClr val="black"/>
                </a:solidFill>
              </a:rPr>
              <a:t>What do you have to add to our discussion today about how you got information in the past month for both </a:t>
            </a:r>
            <a:r>
              <a:rPr lang="en-GB" b="1" dirty="0">
                <a:solidFill>
                  <a:prstClr val="black"/>
                </a:solidFill>
              </a:rPr>
              <a:t>PERSONAL </a:t>
            </a:r>
            <a:r>
              <a:rPr lang="en-GB" dirty="0">
                <a:solidFill>
                  <a:prstClr val="black"/>
                </a:solidFill>
              </a:rPr>
              <a:t>and </a:t>
            </a:r>
            <a:r>
              <a:rPr lang="en-GB" b="1" dirty="0">
                <a:solidFill>
                  <a:prstClr val="black"/>
                </a:solidFill>
              </a:rPr>
              <a:t>ACADEMIC</a:t>
            </a:r>
            <a:r>
              <a:rPr lang="en-GB" dirty="0">
                <a:solidFill>
                  <a:prstClr val="black"/>
                </a:solidFill>
              </a:rPr>
              <a:t> situations?</a:t>
            </a:r>
            <a:endParaRPr lang="en-US" dirty="0">
              <a:solidFill>
                <a:prstClr val="black"/>
              </a:solidFill>
            </a:endParaRPr>
          </a:p>
          <a:p>
            <a:pPr marL="233218" indent="-233218" defTabSz="932871">
              <a:buFontTx/>
              <a:buAutoNum type="arabicPeriod"/>
              <a:defRPr/>
            </a:pPr>
            <a:endParaRPr lang="en-US" dirty="0">
              <a:solidFill>
                <a:prstClr val="black"/>
              </a:solidFill>
            </a:endParaRPr>
          </a:p>
          <a:p>
            <a:pPr marL="0" lvl="2" defTabSz="466435">
              <a:defRPr/>
            </a:pPr>
            <a:r>
              <a:rPr lang="en-US" dirty="0">
                <a:solidFill>
                  <a:prstClr val="black"/>
                </a:solidFill>
              </a:rPr>
              <a:t>White, D. S., &amp; Connaway, L. S. (2011-2014). </a:t>
            </a:r>
            <a:r>
              <a:rPr lang="en-US" i="1" dirty="0">
                <a:solidFill>
                  <a:prstClr val="black"/>
                </a:solidFill>
              </a:rPr>
              <a:t>Visitors &amp; Residents: What Motivates Engagement with the Digital Information Environment.</a:t>
            </a:r>
            <a:r>
              <a:rPr lang="en-US" dirty="0">
                <a:solidFill>
                  <a:prstClr val="black"/>
                </a:solidFill>
              </a:rPr>
              <a:t> Funded by JISC, OCLC, and Oxford University. </a:t>
            </a:r>
            <a:r>
              <a:rPr lang="en-US" u="sng" dirty="0">
                <a:solidFill>
                  <a:prstClr val="black"/>
                </a:solidFill>
                <a:hlinkClick r:id="rId3"/>
              </a:rPr>
              <a:t>http://www.oclc.org/research/activities/vandr/</a:t>
            </a:r>
            <a:r>
              <a:rPr lang="en-US" dirty="0">
                <a:solidFill>
                  <a:prstClr val="black"/>
                </a:solidFill>
              </a:rPr>
              <a:t>.</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5A6DD34-2E5D-44F1-8091-20CC79DD3A1A}" type="slidenum">
              <a:rPr lang="en-US" smtClean="0"/>
              <a:t>60</a:t>
            </a:fld>
            <a:endParaRPr lang="en-US" dirty="0"/>
          </a:p>
        </p:txBody>
      </p:sp>
    </p:spTree>
    <p:extLst>
      <p:ext uri="{BB962C8B-B14F-4D97-AF65-F5344CB8AC3E}">
        <p14:creationId xmlns:p14="http://schemas.microsoft.com/office/powerpoint/2010/main" val="40807329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9925" y="792163"/>
            <a:ext cx="5581650" cy="3140075"/>
          </a:xfrm>
        </p:spPr>
      </p:sp>
      <p:sp>
        <p:nvSpPr>
          <p:cNvPr id="3" name="Notes Placeholder 2"/>
          <p:cNvSpPr>
            <a:spLocks noGrp="1"/>
          </p:cNvSpPr>
          <p:nvPr>
            <p:ph type="body" idx="1"/>
          </p:nvPr>
        </p:nvSpPr>
        <p:spPr>
          <a:xfrm>
            <a:off x="193654" y="4181923"/>
            <a:ext cx="6535065" cy="5006340"/>
          </a:xfrm>
        </p:spPr>
        <p:txBody>
          <a:bodyPr>
            <a:noAutofit/>
          </a:bodyPr>
          <a:lstStyle/>
          <a:p>
            <a:r>
              <a:rPr lang="pl-PL" dirty="0"/>
              <a:t>Image: https://www.flickr.com/photos/dancingpapa2007/3674686528 by Naoki Tomeno / CC BY 2.0</a:t>
            </a:r>
            <a:endParaRPr lang="en-US" dirty="0"/>
          </a:p>
          <a:p>
            <a:endParaRPr lang="en-US" dirty="0"/>
          </a:p>
          <a:p>
            <a:r>
              <a:rPr lang="en-US" dirty="0"/>
              <a:t>Screenshot: USU7 </a:t>
            </a:r>
            <a:r>
              <a:rPr lang="en-US" dirty="0" err="1"/>
              <a:t>Emg</a:t>
            </a:r>
            <a:r>
              <a:rPr lang="en-US" dirty="0"/>
              <a:t> Dry1 Ph1  (Digital Visitors and Residents, USU7, Female, Age 19)</a:t>
            </a:r>
          </a:p>
          <a:p>
            <a:endParaRPr lang="en-US" dirty="0"/>
          </a:p>
          <a:p>
            <a:r>
              <a:rPr lang="en-US" dirty="0"/>
              <a:t>“March was a little more serious. We’re nearing election time and all that jazz, and this is the first election I’ll be able to vote in, so I’ve been doing a bit of reading on a few of the candidates (not much, mind you). As a side note, I’m kind of debating whether or not I should actually vote in this election since I have such little knowledge on the candidates.”  (Digital Visitors and Residents, USU12, Male, Age 19)  USU12 </a:t>
            </a:r>
            <a:r>
              <a:rPr lang="en-US" dirty="0" err="1"/>
              <a:t>Est</a:t>
            </a:r>
            <a:r>
              <a:rPr lang="en-US" dirty="0"/>
              <a:t> Dry2 Ph2</a:t>
            </a:r>
          </a:p>
          <a:p>
            <a:endParaRPr lang="en-US" dirty="0"/>
          </a:p>
          <a:p>
            <a:pPr defTabSz="466435">
              <a:defRPr/>
            </a:pPr>
            <a:r>
              <a:rPr lang="en-US" dirty="0"/>
              <a:t>“Um they do have a search box but I didn’t—I didn’t use that. Um I pretty much just, I pretty much just clicked links.” (Digital Visitors and Residents, USU12, Male, Age 19, 30:37) USU12 </a:t>
            </a:r>
            <a:r>
              <a:rPr lang="en-US" dirty="0" err="1"/>
              <a:t>Est</a:t>
            </a:r>
            <a:r>
              <a:rPr lang="en-US" dirty="0"/>
              <a:t> </a:t>
            </a:r>
            <a:r>
              <a:rPr lang="en-US" dirty="0" err="1"/>
              <a:t>Follup</a:t>
            </a:r>
            <a:r>
              <a:rPr lang="en-US" dirty="0"/>
              <a:t> Int1 Ph3</a:t>
            </a:r>
          </a:p>
          <a:p>
            <a:endParaRPr lang="en-US" dirty="0"/>
          </a:p>
          <a:p>
            <a:pPr marL="0" lvl="2" defTabSz="466435">
              <a:defRPr/>
            </a:pPr>
            <a:r>
              <a:rPr lang="en-US" dirty="0">
                <a:solidFill>
                  <a:prstClr val="black"/>
                </a:solidFill>
              </a:rPr>
              <a:t>White, D. S., &amp; Connaway, L. S. (2011-2014). </a:t>
            </a:r>
            <a:r>
              <a:rPr lang="en-US" i="1" dirty="0">
                <a:solidFill>
                  <a:prstClr val="black"/>
                </a:solidFill>
              </a:rPr>
              <a:t>Visitors &amp; Residents: What Motivates Engagement with the Digital Information Environment.</a:t>
            </a:r>
            <a:r>
              <a:rPr lang="en-US" dirty="0">
                <a:solidFill>
                  <a:prstClr val="black"/>
                </a:solidFill>
              </a:rPr>
              <a:t> Funded by JISC, OCLC, and Oxford University. </a:t>
            </a:r>
            <a:r>
              <a:rPr lang="en-US" u="sng" dirty="0">
                <a:solidFill>
                  <a:prstClr val="black"/>
                </a:solidFill>
                <a:hlinkClick r:id="rId3"/>
              </a:rPr>
              <a:t>http://www.oclc.org/research/activities/vandr/</a:t>
            </a:r>
            <a:r>
              <a:rPr lang="en-US" dirty="0">
                <a:solidFill>
                  <a:prstClr val="black"/>
                </a:solidFill>
              </a:rPr>
              <a:t>.</a:t>
            </a:r>
          </a:p>
        </p:txBody>
      </p:sp>
      <p:sp>
        <p:nvSpPr>
          <p:cNvPr id="4" name="Slide Number Placeholder 3"/>
          <p:cNvSpPr>
            <a:spLocks noGrp="1"/>
          </p:cNvSpPr>
          <p:nvPr>
            <p:ph type="sldNum" sz="quarter" idx="10"/>
          </p:nvPr>
        </p:nvSpPr>
        <p:spPr/>
        <p:txBody>
          <a:bodyPr/>
          <a:lstStyle/>
          <a:p>
            <a:fld id="{AE921901-2D7D-404F-83CF-0310337D82A5}" type="slidenum">
              <a:rPr lang="en-US" smtClean="0"/>
              <a:pPr/>
              <a:t>61</a:t>
            </a:fld>
            <a:endParaRPr lang="en-US" dirty="0"/>
          </a:p>
        </p:txBody>
      </p:sp>
    </p:spTree>
    <p:extLst>
      <p:ext uri="{BB962C8B-B14F-4D97-AF65-F5344CB8AC3E}">
        <p14:creationId xmlns:p14="http://schemas.microsoft.com/office/powerpoint/2010/main" val="26598446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993" y="4687430"/>
            <a:ext cx="5615940" cy="3455255"/>
          </a:xfrm>
        </p:spPr>
        <p:txBody>
          <a:bodyPr/>
          <a:lstStyle/>
          <a:p>
            <a:r>
              <a:rPr lang="en-US" dirty="0"/>
              <a:t>Image: https://www.flickr.com/photos/dutchsimba/15704925354 by Dutch Simba / CC BY-NC-ND 2.0</a:t>
            </a:r>
          </a:p>
          <a:p>
            <a:endParaRPr lang="en-US" dirty="0"/>
          </a:p>
          <a:p>
            <a:r>
              <a:rPr lang="en-US" dirty="0"/>
              <a:t>Asher, A. &amp; Miller, S. (2011). </a:t>
            </a:r>
            <a:r>
              <a:rPr lang="en-US" i="1" dirty="0"/>
              <a:t>So You Want to Do Anthropology in Your Library? Or a Practical Guide to Ethnographic Research in Academic Libraries</a:t>
            </a:r>
            <a:r>
              <a:rPr lang="en-US" dirty="0"/>
              <a:t>. Chicago: The ERIAL Project.</a:t>
            </a:r>
          </a:p>
        </p:txBody>
      </p:sp>
      <p:sp>
        <p:nvSpPr>
          <p:cNvPr id="4" name="Slide Number Placeholder 3"/>
          <p:cNvSpPr>
            <a:spLocks noGrp="1"/>
          </p:cNvSpPr>
          <p:nvPr>
            <p:ph type="sldNum" sz="quarter" idx="10"/>
          </p:nvPr>
        </p:nvSpPr>
        <p:spPr/>
        <p:txBody>
          <a:bodyPr/>
          <a:lstStyle/>
          <a:p>
            <a:fld id="{35A6DD34-2E5D-44F1-8091-20CC79DD3A1A}" type="slidenum">
              <a:rPr lang="en-US" smtClean="0"/>
              <a:t>62</a:t>
            </a:fld>
            <a:endParaRPr lang="en-US"/>
          </a:p>
        </p:txBody>
      </p:sp>
    </p:spTree>
    <p:extLst>
      <p:ext uri="{BB962C8B-B14F-4D97-AF65-F5344CB8AC3E}">
        <p14:creationId xmlns:p14="http://schemas.microsoft.com/office/powerpoint/2010/main" val="39990663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Clark, K. (2007). Mapping Diaries, or Where Do They Go All Day? In N. Foster &amp; S. Gibbons (Eds.), </a:t>
            </a:r>
            <a:r>
              <a:rPr lang="en-US" i="1" dirty="0"/>
              <a:t>Studying Students: The Undergraduate Research Project at the University of Rochester</a:t>
            </a:r>
            <a:r>
              <a:rPr lang="en-US" dirty="0"/>
              <a:t>. Chicago: Association College and Research Libraries.</a:t>
            </a:r>
          </a:p>
        </p:txBody>
      </p:sp>
      <p:sp>
        <p:nvSpPr>
          <p:cNvPr id="4" name="Slide Number Placeholder 3"/>
          <p:cNvSpPr>
            <a:spLocks noGrp="1"/>
          </p:cNvSpPr>
          <p:nvPr>
            <p:ph type="sldNum" sz="quarter" idx="10"/>
          </p:nvPr>
        </p:nvSpPr>
        <p:spPr/>
        <p:txBody>
          <a:bodyPr/>
          <a:lstStyle/>
          <a:p>
            <a:fld id="{35A6DD34-2E5D-44F1-8091-20CC79DD3A1A}" type="slidenum">
              <a:rPr lang="en-US" smtClean="0"/>
              <a:t>63</a:t>
            </a:fld>
            <a:endParaRPr lang="en-US"/>
          </a:p>
        </p:txBody>
      </p:sp>
    </p:spTree>
    <p:extLst>
      <p:ext uri="{BB962C8B-B14F-4D97-AF65-F5344CB8AC3E}">
        <p14:creationId xmlns:p14="http://schemas.microsoft.com/office/powerpoint/2010/main" val="2591174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85738"/>
            <a:ext cx="4410075" cy="2481262"/>
          </a:xfrm>
        </p:spPr>
      </p:sp>
      <p:sp>
        <p:nvSpPr>
          <p:cNvPr id="3" name="Notes Placeholder 2"/>
          <p:cNvSpPr>
            <a:spLocks noGrp="1"/>
          </p:cNvSpPr>
          <p:nvPr>
            <p:ph type="body" idx="1"/>
          </p:nvPr>
        </p:nvSpPr>
        <p:spPr>
          <a:xfrm>
            <a:off x="339296" y="2754555"/>
            <a:ext cx="6271133" cy="6084459"/>
          </a:xfrm>
        </p:spPr>
        <p:txBody>
          <a:bodyPr/>
          <a:lstStyle/>
          <a:p>
            <a:pPr defTabSz="932871">
              <a:defRPr/>
            </a:pPr>
            <a:r>
              <a:rPr lang="en-US" dirty="0">
                <a:latin typeface="Arial" panose="020B0604020202020204" pitchFamily="34" charset="0"/>
                <a:cs typeface="Arial" panose="020B0604020202020204" pitchFamily="34" charset="0"/>
              </a:rPr>
              <a:t>Quadrant 1: </a:t>
            </a:r>
          </a:p>
          <a:p>
            <a:pPr defTabSz="932871">
              <a:defRPr/>
            </a:pPr>
            <a:r>
              <a:rPr lang="en-US" dirty="0">
                <a:latin typeface="Arial" panose="020B0604020202020204" pitchFamily="34" charset="0"/>
                <a:cs typeface="Arial" panose="020B0604020202020204" pitchFamily="34" charset="0"/>
              </a:rPr>
              <a:t>HKU, 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year</a:t>
            </a:r>
            <a:r>
              <a:rPr lang="en-US" baseline="0" dirty="0">
                <a:latin typeface="Arial" panose="020B0604020202020204" pitchFamily="34" charset="0"/>
                <a:cs typeface="Arial" panose="020B0604020202020204" pitchFamily="34" charset="0"/>
              </a:rPr>
              <a:t> undergrad</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Realized I am not that hard working </a:t>
            </a:r>
          </a:p>
          <a:p>
            <a:r>
              <a:rPr lang="en-US" dirty="0">
                <a:latin typeface="Arial" panose="020B0604020202020204" pitchFamily="34" charset="0"/>
                <a:cs typeface="Arial" panose="020B0604020202020204" pitchFamily="34" charset="0"/>
              </a:rPr>
              <a:t>In desperation when I have to directly go to library website</a:t>
            </a:r>
          </a:p>
          <a:p>
            <a:r>
              <a:rPr lang="en-US" dirty="0">
                <a:latin typeface="Arial" panose="020B0604020202020204" pitchFamily="34" charset="0"/>
                <a:cs typeface="Arial" panose="020B0604020202020204" pitchFamily="34" charset="0"/>
              </a:rPr>
              <a:t>Google search: usually don’t login, just search, more on visitor side</a:t>
            </a:r>
          </a:p>
          <a:p>
            <a:r>
              <a:rPr lang="en-US" dirty="0">
                <a:latin typeface="Arial" panose="020B0604020202020204" pitchFamily="34" charset="0"/>
                <a:cs typeface="Arial" panose="020B0604020202020204" pitchFamily="34" charset="0"/>
              </a:rPr>
              <a:t>Snapchat …Hotmail : Not too often do sharing</a:t>
            </a:r>
          </a:p>
          <a:p>
            <a:r>
              <a:rPr lang="en-US" dirty="0">
                <a:latin typeface="Arial" panose="020B0604020202020204" pitchFamily="34" charset="0"/>
                <a:cs typeface="Arial" panose="020B0604020202020204" pitchFamily="34" charset="0"/>
              </a:rPr>
              <a:t>A way to release my burden </a:t>
            </a:r>
          </a:p>
          <a:p>
            <a:r>
              <a:rPr lang="en-US" dirty="0">
                <a:latin typeface="Arial" panose="020B0604020202020204" pitchFamily="34" charset="0"/>
                <a:cs typeface="Arial" panose="020B0604020202020204" pitchFamily="34" charset="0"/>
              </a:rPr>
              <a:t>FB try not to post/share, look at what my friends share</a:t>
            </a:r>
          </a:p>
          <a:p>
            <a:endParaRPr lang="en-US" dirty="0"/>
          </a:p>
          <a:p>
            <a:r>
              <a:rPr lang="en-US" dirty="0"/>
              <a:t>Quadrant 2: </a:t>
            </a:r>
          </a:p>
          <a:p>
            <a:r>
              <a:rPr lang="en-US" dirty="0">
                <a:latin typeface="Arial" panose="020B0604020202020204" pitchFamily="34" charset="0"/>
                <a:cs typeface="Arial" panose="020B0604020202020204" pitchFamily="34" charset="0"/>
              </a:rPr>
              <a:t>HKU, upper undergrad</a:t>
            </a:r>
          </a:p>
          <a:p>
            <a:r>
              <a:rPr lang="en-US" dirty="0">
                <a:latin typeface="Arial" panose="020B0604020202020204" pitchFamily="34" charset="0"/>
                <a:cs typeface="Arial" panose="020B0604020202020204" pitchFamily="34" charset="0"/>
              </a:rPr>
              <a:t>Library- Borrow book for personal </a:t>
            </a:r>
          </a:p>
          <a:p>
            <a:r>
              <a:rPr lang="en-US" dirty="0">
                <a:latin typeface="Arial" panose="020B0604020202020204" pitchFamily="34" charset="0"/>
                <a:cs typeface="Arial" panose="020B0604020202020204" pitchFamily="34" charset="0"/>
              </a:rPr>
              <a:t>Google drive – only for group project (visitor)</a:t>
            </a:r>
          </a:p>
          <a:p>
            <a:r>
              <a:rPr lang="en-US" dirty="0">
                <a:latin typeface="Arial" panose="020B0604020202020204" pitchFamily="34" charset="0"/>
                <a:cs typeface="Arial" panose="020B0604020202020204" pitchFamily="34" charset="0"/>
              </a:rPr>
              <a:t>Social media apps make us anti – social </a:t>
            </a:r>
          </a:p>
          <a:p>
            <a:endParaRPr lang="en-US" dirty="0"/>
          </a:p>
          <a:p>
            <a:r>
              <a:rPr lang="en-US" dirty="0"/>
              <a:t>Quadrant 3:</a:t>
            </a:r>
          </a:p>
          <a:p>
            <a:r>
              <a:rPr lang="en-US" dirty="0">
                <a:latin typeface="Arial" panose="020B0604020202020204" pitchFamily="34" charset="0"/>
                <a:cs typeface="Arial" panose="020B0604020202020204" pitchFamily="34" charset="0"/>
              </a:rPr>
              <a:t>HKU, faculty researcher and/or scholar</a:t>
            </a:r>
          </a:p>
          <a:p>
            <a:r>
              <a:rPr lang="en-US" dirty="0">
                <a:latin typeface="Arial" panose="020B0604020202020204" pitchFamily="34" charset="0"/>
                <a:cs typeface="Arial" panose="020B0604020202020204" pitchFamily="34" charset="0"/>
              </a:rPr>
              <a:t>Research assistant</a:t>
            </a:r>
          </a:p>
          <a:p>
            <a:r>
              <a:rPr lang="en-US" dirty="0">
                <a:latin typeface="Arial" panose="020B0604020202020204" pitchFamily="34" charset="0"/>
                <a:cs typeface="Arial" panose="020B0604020202020204" pitchFamily="34" charset="0"/>
              </a:rPr>
              <a:t>Least Digital footprint as possible, substantial, good thing to live (the left side of the map) </a:t>
            </a:r>
          </a:p>
          <a:p>
            <a:r>
              <a:rPr lang="en-US" dirty="0">
                <a:latin typeface="Arial" panose="020B0604020202020204" pitchFamily="34" charset="0"/>
                <a:cs typeface="Arial" panose="020B0604020202020204" pitchFamily="34" charset="0"/>
              </a:rPr>
              <a:t>Middle – use a lot in work, create contacts</a:t>
            </a:r>
          </a:p>
          <a:p>
            <a:r>
              <a:rPr lang="en-US" dirty="0">
                <a:latin typeface="Arial" panose="020B0604020202020204" pitchFamily="34" charset="0"/>
                <a:cs typeface="Arial" panose="020B0604020202020204" pitchFamily="34" charset="0"/>
              </a:rPr>
              <a:t>Use HKU specific apps for work, </a:t>
            </a:r>
            <a:r>
              <a:rPr lang="en-US" dirty="0" err="1">
                <a:latin typeface="Arial" panose="020B0604020202020204" pitchFamily="34" charset="0"/>
                <a:cs typeface="Arial" panose="020B0604020202020204" pitchFamily="34" charset="0"/>
              </a:rPr>
              <a:t>wordpress</a:t>
            </a:r>
            <a:r>
              <a:rPr lang="en-US" dirty="0">
                <a:latin typeface="Arial" panose="020B0604020202020204" pitchFamily="34" charset="0"/>
                <a:cs typeface="Arial" panose="020B0604020202020204" pitchFamily="34" charset="0"/>
              </a:rPr>
              <a:t>, create webpage</a:t>
            </a:r>
          </a:p>
          <a:p>
            <a:r>
              <a:rPr lang="en-US" dirty="0">
                <a:latin typeface="Arial" panose="020B0604020202020204" pitchFamily="34" charset="0"/>
                <a:cs typeface="Arial" panose="020B0604020202020204" pitchFamily="34" charset="0"/>
              </a:rPr>
              <a:t>Learn about yourself: need to learn more &amp; contribute more in digital footprint (at work and in personal)</a:t>
            </a:r>
          </a:p>
          <a:p>
            <a:endParaRPr lang="en-US" dirty="0"/>
          </a:p>
          <a:p>
            <a:pPr lvl="0">
              <a:defRPr/>
            </a:pPr>
            <a:r>
              <a:rPr lang="en-US" dirty="0"/>
              <a:t>White, D. S., &amp; Connaway, L. S. (2011-2014). </a:t>
            </a:r>
            <a:r>
              <a:rPr lang="en-US" i="1" dirty="0"/>
              <a:t>Visitors &amp; Residents: What Motivates Engagement with the Digital Information Environment.</a:t>
            </a:r>
            <a:r>
              <a:rPr lang="en-US" dirty="0"/>
              <a:t> Funded by JISC, OCLC, and Oxford University. </a:t>
            </a:r>
            <a:r>
              <a:rPr lang="en-US" u="sng" dirty="0">
                <a:hlinkClick r:id="rId3"/>
              </a:rPr>
              <a:t>http://www.oclc.org/research/activities/vandr/</a:t>
            </a:r>
            <a:r>
              <a:rPr lang="en-US" dirty="0"/>
              <a:t>.</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35A6DD34-2E5D-44F1-8091-20CC79DD3A1A}" type="slidenum">
              <a:rPr lang="en-US" smtClean="0"/>
              <a:t>64</a:t>
            </a:fld>
            <a:endParaRPr lang="en-US"/>
          </a:p>
        </p:txBody>
      </p:sp>
    </p:spTree>
    <p:extLst>
      <p:ext uri="{BB962C8B-B14F-4D97-AF65-F5344CB8AC3E}">
        <p14:creationId xmlns:p14="http://schemas.microsoft.com/office/powerpoint/2010/main" val="3780956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OCLC Research. (2016, May 5). </a:t>
            </a:r>
            <a:r>
              <a:rPr lang="en-US" i="1" dirty="0"/>
              <a:t>Using the Digital Visitors and Residents app. </a:t>
            </a:r>
            <a:r>
              <a:rPr lang="en-US" dirty="0"/>
              <a:t>[</a:t>
            </a:r>
            <a:r>
              <a:rPr lang="en-US" i="1" dirty="0"/>
              <a:t>YouTube </a:t>
            </a:r>
            <a:r>
              <a:rPr lang="en-US" dirty="0"/>
              <a:t>video]. [Available: https://www.youtube.com/watch?v=6ai0ZO3lDR4]. </a:t>
            </a:r>
          </a:p>
          <a:p>
            <a:endParaRPr lang="en-US" dirty="0"/>
          </a:p>
          <a:p>
            <a:r>
              <a:rPr lang="en-US" dirty="0"/>
              <a:t>The app is available at http://oc.lc/vrmap.</a:t>
            </a:r>
          </a:p>
        </p:txBody>
      </p:sp>
      <p:sp>
        <p:nvSpPr>
          <p:cNvPr id="4" name="Slide Number Placeholder 3"/>
          <p:cNvSpPr>
            <a:spLocks noGrp="1"/>
          </p:cNvSpPr>
          <p:nvPr>
            <p:ph type="sldNum" sz="quarter" idx="10"/>
          </p:nvPr>
        </p:nvSpPr>
        <p:spPr/>
        <p:txBody>
          <a:bodyPr/>
          <a:lstStyle/>
          <a:p>
            <a:fld id="{AE921901-2D7D-404F-83CF-0310337D82A5}" type="slidenum">
              <a:rPr lang="en-US" smtClean="0"/>
              <a:pPr/>
              <a:t>65</a:t>
            </a:fld>
            <a:endParaRPr lang="en-US" dirty="0"/>
          </a:p>
        </p:txBody>
      </p:sp>
    </p:spTree>
    <p:extLst>
      <p:ext uri="{BB962C8B-B14F-4D97-AF65-F5344CB8AC3E}">
        <p14:creationId xmlns:p14="http://schemas.microsoft.com/office/powerpoint/2010/main" val="40330597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A6DD34-2E5D-44F1-8091-20CC79DD3A1A}" type="slidenum">
              <a:rPr lang="en-US" smtClean="0"/>
              <a:t>66</a:t>
            </a:fld>
            <a:endParaRPr lang="en-US"/>
          </a:p>
        </p:txBody>
      </p:sp>
    </p:spTree>
    <p:extLst>
      <p:ext uri="{BB962C8B-B14F-4D97-AF65-F5344CB8AC3E}">
        <p14:creationId xmlns:p14="http://schemas.microsoft.com/office/powerpoint/2010/main" val="8222222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3950" cy="34893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67</a:t>
            </a:fld>
            <a:endParaRPr lang="en-US" dirty="0"/>
          </a:p>
        </p:txBody>
      </p:sp>
    </p:spTree>
    <p:extLst>
      <p:ext uri="{BB962C8B-B14F-4D97-AF65-F5344CB8AC3E}">
        <p14:creationId xmlns:p14="http://schemas.microsoft.com/office/powerpoint/2010/main" val="29326694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3950" cy="3489325"/>
          </a:xfrm>
        </p:spPr>
      </p:sp>
      <p:sp>
        <p:nvSpPr>
          <p:cNvPr id="3" name="Notes Placeholder 2"/>
          <p:cNvSpPr>
            <a:spLocks noGrp="1"/>
          </p:cNvSpPr>
          <p:nvPr>
            <p:ph type="body" idx="1"/>
          </p:nvPr>
        </p:nvSpPr>
        <p:spPr/>
        <p:txBody>
          <a:bodyPr>
            <a:normAutofit/>
          </a:bodyPr>
          <a:lstStyle/>
          <a:p>
            <a:pPr marL="0" marR="0" lvl="0" indent="0" algn="l" defTabSz="932681" rtl="0" eaLnBrk="1" fontAlgn="base" latinLnBrk="0" hangingPunct="1">
              <a:lnSpc>
                <a:spcPct val="120000"/>
              </a:lnSpc>
              <a:spcBef>
                <a:spcPts val="0"/>
              </a:spcBef>
              <a:spcAft>
                <a:spcPts val="0"/>
              </a:spcAft>
              <a:buClrTx/>
              <a:buSzTx/>
              <a:buFontTx/>
              <a:buNone/>
              <a:tabLst/>
              <a:defRPr/>
            </a:pPr>
            <a:r>
              <a:rPr lang="en-US" sz="1400" b="0" kern="1200" dirty="0" err="1">
                <a:solidFill>
                  <a:schemeClr val="tx1"/>
                </a:solidFill>
                <a:effectLst/>
                <a:latin typeface="Arial" panose="020B0604020202020204" pitchFamily="34" charset="0"/>
                <a:ea typeface="+mn-ea"/>
                <a:cs typeface="Arial" panose="020B0604020202020204" pitchFamily="34" charset="0"/>
              </a:rPr>
              <a:t>Connaway</a:t>
            </a:r>
            <a:r>
              <a:rPr lang="en-US" sz="1400" b="0" kern="1200" dirty="0">
                <a:solidFill>
                  <a:schemeClr val="tx1"/>
                </a:solidFill>
                <a:effectLst/>
                <a:latin typeface="Arial" panose="020B0604020202020204" pitchFamily="34" charset="0"/>
                <a:ea typeface="+mn-ea"/>
                <a:cs typeface="Arial" panose="020B0604020202020204" pitchFamily="34" charset="0"/>
              </a:rPr>
              <a:t>, L. S., &amp; Radford, M. L. (2017). </a:t>
            </a:r>
            <a:r>
              <a:rPr lang="en-US" sz="1400" b="0" i="1" kern="1200" dirty="0">
                <a:solidFill>
                  <a:schemeClr val="tx1"/>
                </a:solidFill>
                <a:effectLst/>
                <a:latin typeface="Arial" panose="020B0604020202020204" pitchFamily="34" charset="0"/>
                <a:ea typeface="+mn-ea"/>
                <a:cs typeface="Arial" panose="020B0604020202020204" pitchFamily="34" charset="0"/>
              </a:rPr>
              <a:t>Research methods in library and information science.</a:t>
            </a:r>
            <a:r>
              <a:rPr lang="en-US" sz="1400" b="0" kern="1200" dirty="0">
                <a:solidFill>
                  <a:schemeClr val="tx1"/>
                </a:solidFill>
                <a:effectLst/>
                <a:latin typeface="Arial" panose="020B0604020202020204" pitchFamily="34" charset="0"/>
                <a:ea typeface="+mn-ea"/>
                <a:cs typeface="Arial" panose="020B0604020202020204" pitchFamily="34" charset="0"/>
              </a:rPr>
              <a:t> Santa Barbara: Libraries Unlimited. </a:t>
            </a:r>
          </a:p>
          <a:p>
            <a:pPr defTabSz="932681" fontAlgn="base">
              <a:lnSpc>
                <a:spcPct val="120000"/>
              </a:lnSpc>
              <a:defRPr/>
            </a:pPr>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68</a:t>
            </a:fld>
            <a:endParaRPr lang="en-US" dirty="0"/>
          </a:p>
        </p:txBody>
      </p:sp>
    </p:spTree>
    <p:extLst>
      <p:ext uri="{BB962C8B-B14F-4D97-AF65-F5344CB8AC3E}">
        <p14:creationId xmlns:p14="http://schemas.microsoft.com/office/powerpoint/2010/main" val="13414107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3950" cy="3489325"/>
          </a:xfrm>
        </p:spPr>
      </p:sp>
      <p:sp>
        <p:nvSpPr>
          <p:cNvPr id="3" name="Notes Placeholder 2"/>
          <p:cNvSpPr>
            <a:spLocks noGrp="1"/>
          </p:cNvSpPr>
          <p:nvPr>
            <p:ph type="body" idx="1"/>
          </p:nvPr>
        </p:nvSpPr>
        <p:spPr/>
        <p:txBody>
          <a:bodyPr>
            <a:normAutofit/>
          </a:bodyPr>
          <a:lstStyle/>
          <a:p>
            <a:pPr defTabSz="932871"/>
            <a:r>
              <a:rPr lang="en-US" b="0" dirty="0"/>
              <a:t>Image: https://www.flickr.com/photos/creatocrat/4423113441/ by </a:t>
            </a:r>
            <a:r>
              <a:rPr lang="en-US" b="0" dirty="0" err="1"/>
              <a:t>creatocrat</a:t>
            </a:r>
            <a:r>
              <a:rPr lang="en-US" b="0" dirty="0"/>
              <a:t> / CC BY-NC-ND 2.0</a:t>
            </a: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69</a:t>
            </a:fld>
            <a:endParaRPr lang="en-US" dirty="0"/>
          </a:p>
        </p:txBody>
      </p:sp>
    </p:spTree>
    <p:extLst>
      <p:ext uri="{BB962C8B-B14F-4D97-AF65-F5344CB8AC3E}">
        <p14:creationId xmlns:p14="http://schemas.microsoft.com/office/powerpoint/2010/main" val="234706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Image: https://www.flickr.com/photos/sugarhiccuphiccup/4843083598 by Troy Tolley / CC BY-ND 2.0</a:t>
            </a:r>
          </a:p>
          <a:p>
            <a:endParaRPr lang="en-US" dirty="0"/>
          </a:p>
          <a:p>
            <a:r>
              <a:rPr lang="en-US" dirty="0"/>
              <a:t>It should be obvious to be</a:t>
            </a:r>
            <a:r>
              <a:rPr lang="en-US" baseline="0" dirty="0"/>
              <a:t> thinking about users, but…</a:t>
            </a:r>
            <a:endParaRPr lang="en-US" dirty="0"/>
          </a:p>
          <a:p>
            <a:pPr marL="176821" indent="-176821">
              <a:buFont typeface="Arial" panose="020B0604020202020204" pitchFamily="34" charset="0"/>
              <a:buChar char="•"/>
            </a:pPr>
            <a:r>
              <a:rPr lang="en-US" dirty="0"/>
              <a:t>Because we’re thinking about libraries and library service all the time, it’s easy to become too focused on ourselves, our organizations and our processes.</a:t>
            </a:r>
          </a:p>
          <a:p>
            <a:pPr marL="176821" indent="-176821">
              <a:buFont typeface="Arial" panose="020B0604020202020204" pitchFamily="34" charset="0"/>
              <a:buChar char="•"/>
            </a:pPr>
            <a:r>
              <a:rPr lang="en-US" dirty="0"/>
              <a:t>We want to serve our patrons, our students, our customers, so we need to FOCUS on them.</a:t>
            </a:r>
          </a:p>
          <a:p>
            <a:endParaRPr lang="en-US" dirty="0"/>
          </a:p>
          <a:p>
            <a:r>
              <a:rPr lang="en-US" dirty="0"/>
              <a:t>Don’t forget about the context!</a:t>
            </a:r>
          </a:p>
          <a:p>
            <a:pPr marL="176821" indent="-176821">
              <a:buFont typeface="Arial" panose="020B0604020202020204" pitchFamily="34" charset="0"/>
              <a:buChar char="•"/>
            </a:pPr>
            <a:r>
              <a:rPr lang="en-US" dirty="0"/>
              <a:t>People exist in complex contexts – they have different families and traditions, backgrounds and challenges – and, as a result, have different needs, perspectives and behaviors.</a:t>
            </a:r>
          </a:p>
          <a:p>
            <a:endParaRPr lang="en-US" dirty="0"/>
          </a:p>
          <a:p>
            <a:r>
              <a:rPr lang="en-US" dirty="0"/>
              <a:t>As we’re developing our focus, we want to be thinking about how we can learn about </a:t>
            </a:r>
            <a:r>
              <a:rPr lang="en-US" b="1" dirty="0"/>
              <a:t>people</a:t>
            </a:r>
            <a:r>
              <a:rPr lang="en-US" dirty="0"/>
              <a:t> and their </a:t>
            </a:r>
            <a:r>
              <a:rPr lang="en-US" b="1" dirty="0"/>
              <a:t>lives</a:t>
            </a:r>
            <a:r>
              <a:rPr lang="en-US" dirty="0"/>
              <a:t>.</a:t>
            </a:r>
          </a:p>
          <a:p>
            <a:endParaRPr lang="en-US" dirty="0"/>
          </a:p>
        </p:txBody>
      </p:sp>
      <p:sp>
        <p:nvSpPr>
          <p:cNvPr id="4" name="Slide Number Placeholder 3"/>
          <p:cNvSpPr>
            <a:spLocks noGrp="1"/>
          </p:cNvSpPr>
          <p:nvPr>
            <p:ph type="sldNum" sz="quarter" idx="10"/>
          </p:nvPr>
        </p:nvSpPr>
        <p:spPr/>
        <p:txBody>
          <a:bodyPr/>
          <a:lstStyle/>
          <a:p>
            <a:pPr defTabSz="466435">
              <a:defRPr/>
            </a:pPr>
            <a:fld id="{078FD51F-9E0C-49B4-9DE1-B67A45BE74F9}" type="slidenum">
              <a:rPr lang="en-US">
                <a:solidFill>
                  <a:prstClr val="black"/>
                </a:solidFill>
                <a:latin typeface="Calibri" panose="020F0502020204030204"/>
              </a:rPr>
              <a:pPr defTabSz="466435">
                <a:defRPr/>
              </a:pPr>
              <a:t>7</a:t>
            </a:fld>
            <a:endParaRPr lang="en-US">
              <a:solidFill>
                <a:prstClr val="black"/>
              </a:solidFill>
              <a:latin typeface="Calibri" panose="020F0502020204030204"/>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3015134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1023938"/>
            <a:ext cx="4654550" cy="2617787"/>
          </a:xfrm>
        </p:spPr>
      </p:sp>
      <p:sp>
        <p:nvSpPr>
          <p:cNvPr id="3" name="Notes Placeholder 2"/>
          <p:cNvSpPr>
            <a:spLocks noGrp="1"/>
          </p:cNvSpPr>
          <p:nvPr>
            <p:ph type="body" idx="1"/>
          </p:nvPr>
        </p:nvSpPr>
        <p:spPr>
          <a:xfrm>
            <a:off x="301239" y="3754419"/>
            <a:ext cx="6465321" cy="5443369"/>
          </a:xfrm>
        </p:spPr>
        <p:txBody>
          <a:bodyPr>
            <a:noAutofit/>
          </a:bodyPr>
          <a:lstStyle/>
          <a:p>
            <a:pPr defTabSz="466387">
              <a:defRPr/>
            </a:pPr>
            <a:r>
              <a:rPr lang="en-US" sz="1050" dirty="0"/>
              <a:t>Image: https://www.flickr.com/photos/respres/6041698098/ by Jeff Turner / CC BY 2.0</a:t>
            </a:r>
          </a:p>
          <a:p>
            <a:pPr defTabSz="466387">
              <a:defRPr/>
            </a:pPr>
            <a:endParaRPr lang="en-US" sz="1100" dirty="0"/>
          </a:p>
          <a:p>
            <a:pPr defTabSz="466387">
              <a:defRPr/>
            </a:pPr>
            <a:r>
              <a:rPr lang="en-US" sz="1200" dirty="0"/>
              <a:t>Ethnographic research methods seek to use people’s own categories of analysis as a way of understanding social and cultural processes on their own terms. Researchers using ethnographic approaches must be careful to avoid making assumptions about what they will find, to suspend judgment about people’s actions, and to attend to both people’s own explanations of the processes being studied as well as analytical or theoretical explanations. While ethnographic methods usually emphasize qualitative data, they should not be seen as opposed to quantitative approaches to research, but instead as a different, and often complementary, way of gathering evidence and discovering meaning within the complexities of human behavior (Asher 2017, 264). </a:t>
            </a:r>
          </a:p>
          <a:p>
            <a:pPr defTabSz="466387">
              <a:defRPr/>
            </a:pPr>
            <a:endParaRPr lang="en-US" sz="1200" dirty="0"/>
          </a:p>
          <a:p>
            <a:pPr defTabSz="932871">
              <a:defRPr/>
            </a:pPr>
            <a:r>
              <a:rPr lang="en-US" sz="1200" dirty="0"/>
              <a:t>Asher, Andrew. 2017. “On Ethnographic Research: How do Students Find the Information They Need?” In </a:t>
            </a:r>
            <a:r>
              <a:rPr lang="en-US" sz="1200" i="1" dirty="0"/>
              <a:t>Research methods for library and information Science,</a:t>
            </a:r>
            <a:r>
              <a:rPr lang="en-US" sz="1200" dirty="0"/>
              <a:t> 6th ed., edited by Lynn Silipigni Connaway and Marie L. Radford, 264. Santa Barbara: Libraries Unlimited. </a:t>
            </a:r>
          </a:p>
          <a:p>
            <a:pPr defTabSz="932871">
              <a:defRPr/>
            </a:pPr>
            <a:endParaRPr lang="en-US" sz="1200" dirty="0"/>
          </a:p>
          <a:p>
            <a:pPr defTabSz="932871">
              <a:defRPr/>
            </a:pPr>
            <a:r>
              <a:rPr lang="en-US" sz="1200" dirty="0"/>
              <a:t>“The data collection methods discussed above are used in ethnographic research studies. The data analysis methods used for the qualitative data collected in diaries, journals, interviews, and mapping are the same as those discussed in chapters 7 and 8. The data must be interpreted in a manner that retains their richness. This “thick description,” including group interactions, is one of their advantages of the ethnographic approach. The ethnographic summary and the content analysis approach of open and thematic coding are not conflicting means of analysis. If quantitative data are collected in the interviews and </a:t>
            </a:r>
            <a:r>
              <a:rPr lang="en-US" sz="1200" dirty="0" err="1"/>
              <a:t>FtF</a:t>
            </a:r>
            <a:r>
              <a:rPr lang="en-US" sz="1200" dirty="0"/>
              <a:t> survey questions, the data analysis methods should be compatible. The analyses most likely will include descriptive statistics but may include inferential statistics, which are discussed in chapter 6.” (Connaway and Radford 2017, 282)</a:t>
            </a:r>
          </a:p>
          <a:p>
            <a:pPr marL="0" marR="0" lvl="0" indent="0" algn="l" defTabSz="932871"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32871"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Arial" panose="020B0604020202020204" pitchFamily="34" charset="0"/>
                <a:ea typeface="+mn-ea"/>
                <a:cs typeface="Arial" panose="020B0604020202020204" pitchFamily="34" charset="0"/>
              </a:rPr>
              <a:t>Connaway, L. S., &amp; Radford, M. L. (2017). </a:t>
            </a:r>
            <a:r>
              <a:rPr lang="en-US" sz="1000" i="1" kern="1200" dirty="0">
                <a:solidFill>
                  <a:schemeClr val="tx1"/>
                </a:solidFill>
                <a:effectLst/>
                <a:latin typeface="Arial" panose="020B0604020202020204" pitchFamily="34" charset="0"/>
                <a:ea typeface="+mn-ea"/>
                <a:cs typeface="Arial" panose="020B0604020202020204" pitchFamily="34" charset="0"/>
              </a:rPr>
              <a:t>Research methods in library and information science.</a:t>
            </a:r>
            <a:r>
              <a:rPr lang="en-US" sz="1000" kern="1200" dirty="0">
                <a:solidFill>
                  <a:schemeClr val="tx1"/>
                </a:solidFill>
                <a:effectLst/>
                <a:latin typeface="Arial" panose="020B0604020202020204" pitchFamily="34" charset="0"/>
                <a:ea typeface="+mn-ea"/>
                <a:cs typeface="Arial" panose="020B0604020202020204" pitchFamily="34" charset="0"/>
              </a:rPr>
              <a:t> Santa Barbara: Libraries Unlimited. </a:t>
            </a:r>
          </a:p>
          <a:p>
            <a:pPr defTabSz="932871">
              <a:defRPr/>
            </a:pPr>
            <a:endParaRPr lang="en-US" sz="1100"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70</a:t>
            </a:fld>
            <a:endParaRPr lang="en-US" dirty="0"/>
          </a:p>
        </p:txBody>
      </p:sp>
    </p:spTree>
    <p:extLst>
      <p:ext uri="{BB962C8B-B14F-4D97-AF65-F5344CB8AC3E}">
        <p14:creationId xmlns:p14="http://schemas.microsoft.com/office/powerpoint/2010/main" val="21296842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5650" y="612775"/>
            <a:ext cx="5583238" cy="3140075"/>
          </a:xfrm>
        </p:spPr>
      </p:sp>
      <p:sp>
        <p:nvSpPr>
          <p:cNvPr id="3" name="Notes Placeholder 2"/>
          <p:cNvSpPr>
            <a:spLocks noGrp="1"/>
          </p:cNvSpPr>
          <p:nvPr>
            <p:ph type="body" idx="1"/>
          </p:nvPr>
        </p:nvSpPr>
        <p:spPr>
          <a:xfrm>
            <a:off x="231109" y="4478476"/>
            <a:ext cx="6632818" cy="4218543"/>
          </a:xfrm>
        </p:spPr>
        <p:txBody>
          <a:bodyPr/>
          <a:lstStyle/>
          <a:p>
            <a:r>
              <a:rPr lang="en-US" dirty="0"/>
              <a:t>Image: https://www.flickr.com/photos/adambindslev/4727853016/ by Adam </a:t>
            </a:r>
            <a:r>
              <a:rPr lang="en-US" dirty="0" err="1"/>
              <a:t>Bindslev</a:t>
            </a:r>
            <a:r>
              <a:rPr lang="en-US" dirty="0"/>
              <a:t> / CC BY-NC 2.0</a:t>
            </a:r>
          </a:p>
          <a:p>
            <a:endParaRPr lang="en-US" dirty="0"/>
          </a:p>
          <a:p>
            <a:r>
              <a:rPr lang="en-US" dirty="0"/>
              <a:t>“1. Conduct data collection and analysis simultaneously in an iterative process.</a:t>
            </a:r>
          </a:p>
          <a:p>
            <a:r>
              <a:rPr lang="en-US" dirty="0"/>
              <a:t>2. Analyze actions and processes rather than themes and structure.</a:t>
            </a:r>
          </a:p>
          <a:p>
            <a:r>
              <a:rPr lang="en-US" dirty="0"/>
              <a:t>3. Use comparative methods.</a:t>
            </a:r>
          </a:p>
          <a:p>
            <a:r>
              <a:rPr lang="en-US" dirty="0"/>
              <a:t>4. Draw on data (e.g., narratives and descriptions) in service of developing new conceptual categories.</a:t>
            </a:r>
          </a:p>
          <a:p>
            <a:r>
              <a:rPr lang="en-US" dirty="0"/>
              <a:t>5. Develop inductive abstract analytic categories through systematic data analysis. </a:t>
            </a:r>
          </a:p>
          <a:p>
            <a:r>
              <a:rPr lang="en-US" dirty="0"/>
              <a:t>6. Emphasize theory construction rather than description or application of current theories.</a:t>
            </a:r>
          </a:p>
          <a:p>
            <a:r>
              <a:rPr lang="en-US" dirty="0"/>
              <a:t>7. Engage in theoretical sampling. </a:t>
            </a:r>
          </a:p>
          <a:p>
            <a:r>
              <a:rPr lang="en-US" dirty="0"/>
              <a:t>8. Search for variation in the studied categories or process.</a:t>
            </a:r>
          </a:p>
          <a:p>
            <a:r>
              <a:rPr lang="en-US" dirty="0"/>
              <a:t>9. Pursue developing a category rather than covering a specific empirical topic.”  (Connaway and Radford 2017, 297)</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err="1">
                <a:solidFill>
                  <a:schemeClr val="tx1"/>
                </a:solidFill>
                <a:effectLst/>
                <a:latin typeface="Arial" panose="020B0604020202020204" pitchFamily="34" charset="0"/>
                <a:ea typeface="+mn-ea"/>
                <a:cs typeface="Arial" panose="020B0604020202020204" pitchFamily="34" charset="0"/>
              </a:rPr>
              <a:t>Connaway</a:t>
            </a:r>
            <a:r>
              <a:rPr lang="en-US" sz="1400" kern="1200" dirty="0">
                <a:solidFill>
                  <a:schemeClr val="tx1"/>
                </a:solidFill>
                <a:effectLst/>
                <a:latin typeface="Arial" panose="020B0604020202020204" pitchFamily="34" charset="0"/>
                <a:ea typeface="+mn-ea"/>
                <a:cs typeface="Arial" panose="020B0604020202020204" pitchFamily="34" charset="0"/>
              </a:rPr>
              <a:t>, L. S., &amp; Radford, M. L. (2017). </a:t>
            </a:r>
            <a:r>
              <a:rPr lang="en-US" sz="1400" i="1" kern="1200" dirty="0">
                <a:solidFill>
                  <a:schemeClr val="tx1"/>
                </a:solidFill>
                <a:effectLst/>
                <a:latin typeface="Arial" panose="020B0604020202020204" pitchFamily="34" charset="0"/>
                <a:ea typeface="+mn-ea"/>
                <a:cs typeface="Arial" panose="020B0604020202020204" pitchFamily="34" charset="0"/>
              </a:rPr>
              <a:t>Research methods in library and information science.</a:t>
            </a:r>
            <a:r>
              <a:rPr lang="en-US" sz="1400" kern="1200" dirty="0">
                <a:solidFill>
                  <a:schemeClr val="tx1"/>
                </a:solidFill>
                <a:effectLst/>
                <a:latin typeface="Arial" panose="020B0604020202020204" pitchFamily="34" charset="0"/>
                <a:ea typeface="+mn-ea"/>
                <a:cs typeface="Arial" panose="020B0604020202020204" pitchFamily="34" charset="0"/>
              </a:rPr>
              <a:t> Santa Barbara: Libraries Unlimited. </a:t>
            </a:r>
          </a:p>
          <a:p>
            <a:endParaRPr lang="en-US" dirty="0"/>
          </a:p>
        </p:txBody>
      </p:sp>
      <p:sp>
        <p:nvSpPr>
          <p:cNvPr id="4" name="Slide Number Placeholder 3"/>
          <p:cNvSpPr>
            <a:spLocks noGrp="1"/>
          </p:cNvSpPr>
          <p:nvPr>
            <p:ph type="sldNum" sz="quarter" idx="10"/>
          </p:nvPr>
        </p:nvSpPr>
        <p:spPr/>
        <p:txBody>
          <a:bodyPr/>
          <a:lstStyle/>
          <a:p>
            <a:fld id="{35A6DD34-2E5D-44F1-8091-20CC79DD3A1A}" type="slidenum">
              <a:rPr lang="en-US" smtClean="0"/>
              <a:t>71</a:t>
            </a:fld>
            <a:endParaRPr lang="en-US"/>
          </a:p>
        </p:txBody>
      </p:sp>
    </p:spTree>
    <p:extLst>
      <p:ext uri="{BB962C8B-B14F-4D97-AF65-F5344CB8AC3E}">
        <p14:creationId xmlns:p14="http://schemas.microsoft.com/office/powerpoint/2010/main" val="10246621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a:xfrm>
            <a:off x="750888" y="493713"/>
            <a:ext cx="5684837" cy="3197225"/>
          </a:xfrm>
          <a:ln/>
        </p:spPr>
      </p:sp>
      <p:sp>
        <p:nvSpPr>
          <p:cNvPr id="76802" name="Notes Placeholder 2"/>
          <p:cNvSpPr>
            <a:spLocks noGrp="1"/>
          </p:cNvSpPr>
          <p:nvPr>
            <p:ph type="body" idx="1"/>
          </p:nvPr>
        </p:nvSpPr>
        <p:spPr>
          <a:xfrm>
            <a:off x="718568" y="3989182"/>
            <a:ext cx="5748539" cy="4620561"/>
          </a:xfrm>
          <a:noFill/>
          <a:ln/>
        </p:spPr>
        <p:txBody>
          <a:bodyPr/>
          <a:lstStyle/>
          <a:p>
            <a:r>
              <a:rPr lang="en-US" sz="1400" u="sng" kern="1200" dirty="0">
                <a:solidFill>
                  <a:schemeClr val="tx1"/>
                </a:solidFill>
                <a:effectLst/>
                <a:latin typeface="Arial" panose="020B0604020202020204" pitchFamily="34" charset="0"/>
                <a:ea typeface="+mn-ea"/>
                <a:cs typeface="Arial" panose="020B0604020202020204" pitchFamily="34" charset="0"/>
                <a:hlinkClick r:id="rId3"/>
              </a:rPr>
              <a:t>https://www.oclc.org/content/dam/research/activities/vandr/resources/vandr-interview-diary-codebook.pdf</a:t>
            </a:r>
            <a:r>
              <a:rPr lang="en-US" sz="1400" kern="1200" dirty="0">
                <a:solidFill>
                  <a:schemeClr val="tx1"/>
                </a:solidFill>
                <a:effectLst/>
                <a:latin typeface="Arial" panose="020B0604020202020204" pitchFamily="34" charset="0"/>
                <a:ea typeface="+mn-ea"/>
                <a:cs typeface="Arial" panose="020B0604020202020204" pitchFamily="34" charset="0"/>
              </a:rPr>
              <a:t>.</a:t>
            </a:r>
          </a:p>
          <a:p>
            <a:endParaRPr lang="en-US" dirty="0">
              <a:latin typeface="Arial" charset="0"/>
              <a:cs typeface="Arial" charset="0"/>
            </a:endParaRPr>
          </a:p>
          <a:p>
            <a:r>
              <a:rPr lang="en-US" dirty="0">
                <a:latin typeface="Arial" charset="0"/>
                <a:cs typeface="Arial" charset="0"/>
              </a:rPr>
              <a:t>This is just a very small part of our codebook from Visitors  &amp; Residents. Here we have a parent-node of Place and its child-nodes or sub-nodes of Internet, Library, Home, School, and Other.  Within those we have even more child-nodes. As we code, we want to be as specific as possible.</a:t>
            </a:r>
          </a:p>
        </p:txBody>
      </p:sp>
      <p:sp>
        <p:nvSpPr>
          <p:cNvPr id="76803" name="Slide Number Placeholder 3"/>
          <p:cNvSpPr>
            <a:spLocks noGrp="1"/>
          </p:cNvSpPr>
          <p:nvPr>
            <p:ph type="sldNum" sz="quarter" idx="5"/>
          </p:nvPr>
        </p:nvSpPr>
        <p:spPr>
          <a:noFill/>
        </p:spPr>
        <p:txBody>
          <a:bodyPr/>
          <a:lstStyle/>
          <a:p>
            <a:fld id="{2177A651-6162-4D24-9DF1-E81FC356E405}"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23129581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a:xfrm>
            <a:off x="750888" y="493713"/>
            <a:ext cx="5684837" cy="3197225"/>
          </a:xfrm>
          <a:ln/>
        </p:spPr>
      </p:sp>
      <p:sp>
        <p:nvSpPr>
          <p:cNvPr id="76802" name="Notes Placeholder 2"/>
          <p:cNvSpPr>
            <a:spLocks noGrp="1"/>
          </p:cNvSpPr>
          <p:nvPr>
            <p:ph type="body" idx="1"/>
          </p:nvPr>
        </p:nvSpPr>
        <p:spPr>
          <a:xfrm>
            <a:off x="718568" y="3989182"/>
            <a:ext cx="5748539" cy="4620561"/>
          </a:xfrm>
          <a:noFill/>
          <a:ln/>
        </p:spPr>
        <p:txBody>
          <a:bodyPr/>
          <a:lstStyle/>
          <a:p>
            <a:pPr>
              <a:defRPr/>
            </a:pPr>
            <a:r>
              <a:rPr lang="en-US" dirty="0"/>
              <a:t>Image: https://www.flickr.com/photos/69502532@N00/2947286593/</a:t>
            </a:r>
          </a:p>
          <a:p>
            <a:pPr>
              <a:defRPr/>
            </a:pPr>
            <a:endParaRPr lang="en-US" dirty="0"/>
          </a:p>
          <a:p>
            <a:pPr>
              <a:defRPr/>
            </a:pPr>
            <a:r>
              <a:rPr lang="en-US" dirty="0"/>
              <a:t>Here is another small snippet. This just shows how many sub-nodes we have for Human Sources, which has yielded a lot of interesting data for us and we will very likely be using in some of our upcoming papers and presentations.  </a:t>
            </a:r>
          </a:p>
          <a:p>
            <a:pPr>
              <a:defRPr/>
            </a:pPr>
            <a:endParaRPr lang="en-US" dirty="0"/>
          </a:p>
          <a:p>
            <a:pPr>
              <a:defRPr/>
            </a:pPr>
            <a:r>
              <a:rPr lang="en-US" dirty="0"/>
              <a:t>When we started back several years ago, we started with Emerging participants which are our last year high school students and first year university students from the US and UK and we didn’t have any of them mention Librarians.  However, even now, we are still finding just how important Humans are as Sources for information and help to all our participants.</a:t>
            </a:r>
          </a:p>
        </p:txBody>
      </p:sp>
      <p:sp>
        <p:nvSpPr>
          <p:cNvPr id="76803" name="Slide Number Placeholder 3"/>
          <p:cNvSpPr>
            <a:spLocks noGrp="1"/>
          </p:cNvSpPr>
          <p:nvPr>
            <p:ph type="sldNum" sz="quarter" idx="5"/>
          </p:nvPr>
        </p:nvSpPr>
        <p:spPr>
          <a:noFill/>
        </p:spPr>
        <p:txBody>
          <a:bodyPr/>
          <a:lstStyle/>
          <a:p>
            <a:fld id="{2177A651-6162-4D24-9DF1-E81FC356E405}"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24621582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309563"/>
            <a:ext cx="3035300" cy="1706562"/>
          </a:xfrm>
        </p:spPr>
      </p:sp>
      <p:sp>
        <p:nvSpPr>
          <p:cNvPr id="3" name="Notes Placeholder 2"/>
          <p:cNvSpPr>
            <a:spLocks noGrp="1"/>
          </p:cNvSpPr>
          <p:nvPr>
            <p:ph type="body" idx="1"/>
          </p:nvPr>
        </p:nvSpPr>
        <p:spPr>
          <a:xfrm>
            <a:off x="0" y="2093834"/>
            <a:ext cx="7018301" cy="6979444"/>
          </a:xfrm>
        </p:spPr>
        <p:txBody>
          <a:bodyPr>
            <a:noAutofit/>
          </a:bodyPr>
          <a:lstStyle/>
          <a:p>
            <a:pPr indent="-238052" defTabSz="932871">
              <a:spcBef>
                <a:spcPts val="918"/>
              </a:spcBef>
              <a:defRPr/>
            </a:pPr>
            <a:r>
              <a:rPr lang="en-US" sz="900" dirty="0"/>
              <a:t>Image: https://www.flickr.com/photos/derekbruff/11302153574/ by Derek </a:t>
            </a:r>
            <a:r>
              <a:rPr lang="en-US" sz="900" dirty="0" err="1"/>
              <a:t>Bruff</a:t>
            </a:r>
            <a:r>
              <a:rPr lang="en-US" sz="900" dirty="0"/>
              <a:t> / CC BY-NC 2.0</a:t>
            </a:r>
          </a:p>
          <a:p>
            <a:pPr indent="-238052">
              <a:spcBef>
                <a:spcPts val="918"/>
              </a:spcBef>
              <a:defRPr/>
            </a:pPr>
            <a:endParaRPr lang="en-US" sz="900" dirty="0"/>
          </a:p>
          <a:p>
            <a:pPr indent="-238052">
              <a:buFont typeface="Arial" pitchFamily="34" charset="0"/>
              <a:buChar char="•"/>
              <a:defRPr/>
            </a:pPr>
            <a:r>
              <a:rPr lang="en-US" sz="900" dirty="0"/>
              <a:t>Covert online study habits</a:t>
            </a:r>
          </a:p>
          <a:p>
            <a:pPr lvl="1" indent="-238052">
              <a:buFont typeface="Arial" pitchFamily="34" charset="0"/>
              <a:buChar char="•"/>
              <a:defRPr/>
            </a:pPr>
            <a:r>
              <a:rPr lang="en-US" sz="900" dirty="0"/>
              <a:t>Wikipedia</a:t>
            </a:r>
          </a:p>
          <a:p>
            <a:pPr lvl="1" indent="-238052">
              <a:buFont typeface="Arial" pitchFamily="34" charset="0"/>
              <a:buChar char="•"/>
              <a:defRPr/>
            </a:pPr>
            <a:r>
              <a:rPr lang="en-US" sz="900" dirty="0"/>
              <a:t>Don’t cite</a:t>
            </a:r>
          </a:p>
          <a:p>
            <a:pPr lvl="1" indent="-238052">
              <a:buFont typeface="Arial" pitchFamily="34" charset="0"/>
              <a:buChar char="•"/>
              <a:defRPr/>
            </a:pPr>
            <a:r>
              <a:rPr lang="en-US" sz="900" dirty="0"/>
              <a:t>Widely used</a:t>
            </a:r>
          </a:p>
          <a:p>
            <a:pPr lvl="1" indent="-238052">
              <a:buFont typeface="Arial" pitchFamily="34" charset="0"/>
              <a:buChar char="•"/>
              <a:defRPr/>
            </a:pPr>
            <a:r>
              <a:rPr lang="en-US" sz="900" dirty="0"/>
              <a:t>Guilt</a:t>
            </a:r>
          </a:p>
          <a:p>
            <a:pPr indent="-238052">
              <a:buFont typeface="Arial" pitchFamily="34" charset="0"/>
              <a:buChar char="•"/>
              <a:defRPr/>
            </a:pPr>
            <a:r>
              <a:rPr lang="en-US" sz="900" dirty="0"/>
              <a:t>Students &amp; teachers disagree</a:t>
            </a:r>
          </a:p>
          <a:p>
            <a:pPr lvl="1" indent="-238052">
              <a:buFont typeface="Arial" pitchFamily="34" charset="0"/>
              <a:buChar char="•"/>
              <a:defRPr/>
            </a:pPr>
            <a:r>
              <a:rPr lang="en-US" sz="900" dirty="0"/>
              <a:t>Quality sources</a:t>
            </a:r>
          </a:p>
          <a:p>
            <a:r>
              <a:rPr lang="en-US" sz="900" dirty="0"/>
              <a:t>There is a “Learning Black Market”: learners use non-traditional sources but feel they cannot talk about them in an institutional context. Wikipedia usage is an example of this. (White &amp; </a:t>
            </a:r>
            <a:r>
              <a:rPr lang="en-US" sz="900" dirty="0" err="1"/>
              <a:t>Connaway</a:t>
            </a:r>
            <a:r>
              <a:rPr lang="en-US" sz="900" dirty="0"/>
              <a:t>, 2011)</a:t>
            </a:r>
          </a:p>
          <a:p>
            <a:endParaRPr lang="en-US" sz="900" dirty="0">
              <a:solidFill>
                <a:srgbClr val="FF0000"/>
              </a:solidFill>
            </a:endParaRPr>
          </a:p>
          <a:p>
            <a:r>
              <a:rPr lang="en-US" sz="900" dirty="0"/>
              <a:t> “I mean if teachers don’t like using Wikipedia they don’t want you to use Wikipedia.  A lot of students will still use Wikipedia and then cite another source.  As long as it has the same information and it is not word for word or anything they’ll use Wikipedia because it is the easiest thing to go look up on Wikipedia.  It will give you a full in-depth detailed thing about the information.  Teachers don’t just like it because it’s not the most reliable source since anyone can post something on there even though the site is monitored, it’s because it’s too easy.” (Digital Visitors and Residents, USU3 0:30:59, Male Age 19)</a:t>
            </a:r>
          </a:p>
          <a:p>
            <a:r>
              <a:rPr lang="en-US" sz="900" dirty="0"/>
              <a:t>  </a:t>
            </a:r>
            <a:endParaRPr lang="en-US" sz="900" b="1" dirty="0"/>
          </a:p>
          <a:p>
            <a:pPr>
              <a:defRPr/>
            </a:pPr>
            <a:r>
              <a:rPr lang="en-US" sz="900" b="1" dirty="0"/>
              <a:t>Students’ Perceptions of Teachers’ opinions of Wikipedia:</a:t>
            </a:r>
            <a:endParaRPr lang="en-US" sz="900" dirty="0"/>
          </a:p>
          <a:p>
            <a:pPr>
              <a:defRPr/>
            </a:pPr>
            <a:r>
              <a:rPr lang="en-US" sz="900" dirty="0"/>
              <a:t>“Avoid it.” (</a:t>
            </a:r>
            <a:r>
              <a:rPr lang="en-US" sz="900" i="1" dirty="0"/>
              <a:t>Digital Visitors and Residents, </a:t>
            </a:r>
            <a:r>
              <a:rPr lang="en-US" sz="900" dirty="0"/>
              <a:t>UKS8 0:28:28.3, Female Age 16)</a:t>
            </a:r>
          </a:p>
          <a:p>
            <a:pPr>
              <a:defRPr/>
            </a:pPr>
            <a:r>
              <a:rPr lang="en-US" sz="900" dirty="0"/>
              <a:t>  </a:t>
            </a:r>
          </a:p>
          <a:p>
            <a:pPr>
              <a:defRPr/>
            </a:pPr>
            <a:r>
              <a:rPr lang="en-US" sz="900" dirty="0"/>
              <a:t>“They say it’s because anyone can make up – I mean, anyone can add information on there but I mean when I’ve actually looked into information it seemed the same as any information I find anywhere else. I mean, it’s not like if you look up fourth of July, it’s not like it gives you like some weird explanation of aliens or something.” (</a:t>
            </a:r>
            <a:r>
              <a:rPr lang="en-US" sz="900" i="1" dirty="0"/>
              <a:t>Digital Visitors and Residents</a:t>
            </a:r>
            <a:r>
              <a:rPr lang="en-US" sz="900" dirty="0"/>
              <a:t>, USU7 0:33:14, Female Age 19)</a:t>
            </a:r>
          </a:p>
          <a:p>
            <a:pPr>
              <a:defRPr/>
            </a:pPr>
            <a:r>
              <a:rPr lang="en-US" sz="900" dirty="0"/>
              <a:t> </a:t>
            </a:r>
          </a:p>
          <a:p>
            <a:pPr>
              <a:defRPr/>
            </a:pPr>
            <a:r>
              <a:rPr lang="en-US" sz="900" b="1" dirty="0"/>
              <a:t>Students’ on Wikipedia:</a:t>
            </a:r>
          </a:p>
          <a:p>
            <a:pPr>
              <a:defRPr/>
            </a:pPr>
            <a:r>
              <a:rPr lang="en-US" sz="900" dirty="0"/>
              <a:t>“I use it, kind of like, I won't cite it on my papers but I, kind of, use it as a like, as a start off line. I go there and look up the general information, kind of, read through it so I get a general idea what it is. Then I start going through my research.” (</a:t>
            </a:r>
            <a:r>
              <a:rPr lang="en-US" sz="900" i="1" dirty="0"/>
              <a:t>Digital Visitors and Residents</a:t>
            </a:r>
            <a:r>
              <a:rPr lang="en-US" sz="900" dirty="0"/>
              <a:t>, USU7, 0:33:49, Female, Age 19)</a:t>
            </a:r>
          </a:p>
          <a:p>
            <a:pPr>
              <a:defRPr/>
            </a:pPr>
            <a:r>
              <a:rPr lang="en-US" sz="900" dirty="0"/>
              <a:t> </a:t>
            </a:r>
          </a:p>
          <a:p>
            <a:pPr>
              <a:defRPr/>
            </a:pPr>
            <a:r>
              <a:rPr lang="en-US" sz="900" dirty="0"/>
              <a:t>“Everyone knows that you try not to use Wikipedia as a source because it is a cardinal sin.”  (</a:t>
            </a:r>
            <a:r>
              <a:rPr lang="en-US" sz="900" i="1" dirty="0"/>
              <a:t>Digital Visitors and Residents</a:t>
            </a:r>
            <a:r>
              <a:rPr lang="en-US" sz="900" dirty="0"/>
              <a:t>, UKU3, 0:31:03, Female Age 19)</a:t>
            </a:r>
          </a:p>
          <a:p>
            <a:pPr>
              <a:defRPr/>
            </a:pPr>
            <a:endParaRPr lang="en-US" sz="900" dirty="0"/>
          </a:p>
          <a:p>
            <a:r>
              <a:rPr lang="en-US" sz="900" b="1" dirty="0"/>
              <a:t>Student:</a:t>
            </a:r>
            <a:r>
              <a:rPr lang="en-US" sz="900" dirty="0"/>
              <a:t> “Ha </a:t>
            </a:r>
            <a:r>
              <a:rPr lang="en-US" sz="900" dirty="0" err="1"/>
              <a:t>ha</a:t>
            </a:r>
            <a:r>
              <a:rPr lang="en-US" sz="900" dirty="0"/>
              <a:t>.” I </a:t>
            </a:r>
            <a:r>
              <a:rPr lang="en-US" sz="900" dirty="0" err="1"/>
              <a:t>realised</a:t>
            </a:r>
            <a:r>
              <a:rPr lang="en-US" sz="900" dirty="0"/>
              <a:t> that there were some undergraduates that had some papers due yesterday because they were like “Oh, Wikipedia was down! Now where am I going to get my information?”</a:t>
            </a:r>
          </a:p>
          <a:p>
            <a:r>
              <a:rPr lang="en-US" sz="900" b="1" dirty="0"/>
              <a:t>Interviewer:</a:t>
            </a:r>
            <a:r>
              <a:rPr lang="en-US" sz="900" dirty="0"/>
              <a:t> I know, now it’s not going to happen. But that’s not your problem because you don’t do that.</a:t>
            </a:r>
          </a:p>
          <a:p>
            <a:r>
              <a:rPr lang="en-US" sz="900" b="1" dirty="0"/>
              <a:t>Student:</a:t>
            </a:r>
            <a:r>
              <a:rPr lang="en-US" sz="900" dirty="0"/>
              <a:t> Exactly. No. I like going to Wikipedia and going “Ha </a:t>
            </a:r>
            <a:r>
              <a:rPr lang="en-US" sz="900" dirty="0" err="1"/>
              <a:t>ha</a:t>
            </a:r>
            <a:r>
              <a:rPr lang="en-US" sz="900" dirty="0"/>
              <a:t> </a:t>
            </a:r>
            <a:r>
              <a:rPr lang="en-US" sz="900" dirty="0" err="1"/>
              <a:t>ha</a:t>
            </a:r>
            <a:r>
              <a:rPr lang="en-US" sz="900" dirty="0"/>
              <a:t> </a:t>
            </a:r>
            <a:r>
              <a:rPr lang="en-US" sz="900" dirty="0" err="1"/>
              <a:t>ha</a:t>
            </a:r>
            <a:r>
              <a:rPr lang="en-US" sz="900" dirty="0"/>
              <a:t> </a:t>
            </a:r>
            <a:r>
              <a:rPr lang="en-US" sz="900" dirty="0" err="1"/>
              <a:t>ha</a:t>
            </a:r>
            <a:r>
              <a:rPr lang="en-US" sz="900" dirty="0"/>
              <a:t>.” (</a:t>
            </a:r>
            <a:r>
              <a:rPr lang="en-US" sz="900" i="1" dirty="0"/>
              <a:t>Digital Visitors and Residents</a:t>
            </a:r>
            <a:r>
              <a:rPr lang="en-US" sz="900" dirty="0"/>
              <a:t>, USG5 , 0:57:26, Female,  Age 30)</a:t>
            </a:r>
          </a:p>
          <a:p>
            <a:pPr marL="466435" lvl="2" indent="-466435"/>
            <a:r>
              <a:rPr lang="en-US" sz="800" dirty="0"/>
              <a:t>White, D. S., &amp; Connaway, L. S. (2011-2014). </a:t>
            </a:r>
            <a:r>
              <a:rPr lang="en-US" sz="800" i="1" dirty="0"/>
              <a:t>Digital visitors and residents: What motivates engagement with the digital information environment.</a:t>
            </a:r>
            <a:r>
              <a:rPr lang="en-US" sz="800" dirty="0"/>
              <a:t> Funded by JISC, OCLC, and Oxford University. </a:t>
            </a:r>
            <a:r>
              <a:rPr lang="en-US" sz="800" u="sng" dirty="0">
                <a:hlinkClick r:id="rId3"/>
              </a:rPr>
              <a:t>http://www.oclc.org/research/activities/vandr.html</a:t>
            </a:r>
            <a:r>
              <a:rPr lang="en-US" sz="800" dirty="0"/>
              <a:t> </a:t>
            </a:r>
          </a:p>
          <a:p>
            <a:pPr defTabSz="932681" fontAlgn="base">
              <a:lnSpc>
                <a:spcPct val="120000"/>
              </a:lnSpc>
              <a:defRPr/>
            </a:pPr>
            <a:endParaRPr lang="en-US" sz="800" b="1" dirty="0"/>
          </a:p>
          <a:p>
            <a:pPr defTabSz="932681" fontAlgn="base">
              <a:lnSpc>
                <a:spcPct val="120000"/>
              </a:lnSpc>
              <a:defRPr/>
            </a:pPr>
            <a:r>
              <a:rPr lang="en-US" sz="800" dirty="0"/>
              <a:t>Connaway, L. S., Lanclos, D., &amp; Hood, E. M. (2013). “I find Google a lot easier than going to the library website.” Imagine ways to innovate and inspire students to use the academic library. In </a:t>
            </a:r>
            <a:r>
              <a:rPr lang="en-US" sz="800" i="1" dirty="0"/>
              <a:t>Proceedings of the Association of College &amp; Research Libraries (ACRL) 2013 conference, </a:t>
            </a:r>
            <a:r>
              <a:rPr lang="en-US" sz="800" dirty="0"/>
              <a:t>289-300. Retrieved from </a:t>
            </a:r>
            <a:r>
              <a:rPr lang="en-US" sz="800" u="sng" dirty="0">
                <a:hlinkClick r:id="rId4"/>
              </a:rPr>
              <a:t>http://www.ala.org/acrl/sites/ala.org.acrl/files/content/conferences/confsandpreconfs/2013/papers/Connaway_Google.pdf</a:t>
            </a:r>
            <a:endParaRPr lang="en-US" sz="800" dirty="0"/>
          </a:p>
          <a:p>
            <a:pPr>
              <a:defRPr/>
            </a:pPr>
            <a:endParaRPr lang="en-US" sz="800" dirty="0"/>
          </a:p>
          <a:p>
            <a:pPr>
              <a:defRPr/>
            </a:pPr>
            <a:r>
              <a:rPr lang="en-US" sz="800" dirty="0" err="1"/>
              <a:t>Connaway</a:t>
            </a:r>
            <a:r>
              <a:rPr lang="en-US" sz="800" dirty="0"/>
              <a:t>, L. S., </a:t>
            </a:r>
            <a:r>
              <a:rPr lang="en-US" sz="800" dirty="0" err="1"/>
              <a:t>Lanclos</a:t>
            </a:r>
            <a:r>
              <a:rPr lang="en-US" sz="800" dirty="0"/>
              <a:t>, D., White, D., Le </a:t>
            </a:r>
            <a:r>
              <a:rPr lang="en-US" sz="800" dirty="0" err="1"/>
              <a:t>Cornu</a:t>
            </a:r>
            <a:r>
              <a:rPr lang="en-US" sz="800" dirty="0"/>
              <a:t>, A., &amp; Hood, E. M. (2013). User-centered decision making: A new model for developing academic library services and systems. </a:t>
            </a:r>
            <a:r>
              <a:rPr lang="en-US" sz="800" i="1" dirty="0"/>
              <a:t>IFLA Journal, 39</a:t>
            </a:r>
            <a:r>
              <a:rPr lang="en-US" sz="800" dirty="0"/>
              <a:t>(1), 30-36. </a:t>
            </a:r>
          </a:p>
          <a:p>
            <a:endParaRPr lang="en-US" sz="800" dirty="0"/>
          </a:p>
          <a:p>
            <a:pPr defTabSz="932681" fontAlgn="base">
              <a:lnSpc>
                <a:spcPct val="120000"/>
              </a:lnSpc>
              <a:defRPr/>
            </a:pPr>
            <a:r>
              <a:rPr lang="en-US" sz="800" dirty="0"/>
              <a:t>Connaway, L. S., White, D., Lanclos, D., &amp; Le </a:t>
            </a:r>
            <a:r>
              <a:rPr lang="en-US" sz="800" dirty="0" err="1"/>
              <a:t>Cornu</a:t>
            </a:r>
            <a:r>
              <a:rPr lang="en-US" sz="800" dirty="0"/>
              <a:t>, A. (2013). Visitors and residents: What motivates engagement with the digital information environment? </a:t>
            </a:r>
            <a:r>
              <a:rPr lang="en-US" sz="800" i="1" dirty="0"/>
              <a:t>Information Research</a:t>
            </a:r>
            <a:r>
              <a:rPr lang="en-US" sz="800" dirty="0"/>
              <a:t>, </a:t>
            </a:r>
            <a:r>
              <a:rPr lang="en-US" sz="800" i="1" dirty="0"/>
              <a:t>18</a:t>
            </a:r>
            <a:r>
              <a:rPr lang="en-US" sz="800" dirty="0"/>
              <a:t>(1). Retrieved from </a:t>
            </a:r>
            <a:r>
              <a:rPr lang="en-US" sz="800" u="sng" dirty="0">
                <a:hlinkClick r:id="rId5"/>
              </a:rPr>
              <a:t>http://informationr.net/ir/18-1/infres181.html</a:t>
            </a:r>
            <a:endParaRPr lang="en-US" sz="800" u="sng" dirty="0"/>
          </a:p>
          <a:p>
            <a:endParaRPr lang="en-US" sz="900" dirty="0"/>
          </a:p>
        </p:txBody>
      </p:sp>
      <p:sp>
        <p:nvSpPr>
          <p:cNvPr id="4" name="Slide Number Placeholder 3"/>
          <p:cNvSpPr>
            <a:spLocks noGrp="1"/>
          </p:cNvSpPr>
          <p:nvPr>
            <p:ph type="sldNum" sz="quarter" idx="10"/>
          </p:nvPr>
        </p:nvSpPr>
        <p:spPr>
          <a:xfrm>
            <a:off x="6239934" y="8995727"/>
            <a:ext cx="778367" cy="308582"/>
          </a:xfrm>
        </p:spPr>
        <p:txBody>
          <a:bodyPr/>
          <a:lstStyle/>
          <a:p>
            <a:fld id="{AE921901-2D7D-404F-83CF-0310337D82A5}" type="slidenum">
              <a:rPr lang="en-US" smtClean="0"/>
              <a:pPr/>
              <a:t>74</a:t>
            </a:fld>
            <a:endParaRPr lang="en-US" dirty="0"/>
          </a:p>
        </p:txBody>
      </p:sp>
    </p:spTree>
    <p:extLst>
      <p:ext uri="{BB962C8B-B14F-4D97-AF65-F5344CB8AC3E}">
        <p14:creationId xmlns:p14="http://schemas.microsoft.com/office/powerpoint/2010/main" val="17857470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911225"/>
            <a:ext cx="5581650" cy="3140075"/>
          </a:xfrm>
        </p:spPr>
      </p:sp>
      <p:sp>
        <p:nvSpPr>
          <p:cNvPr id="3" name="Notes Placeholder 2"/>
          <p:cNvSpPr>
            <a:spLocks noGrp="1"/>
          </p:cNvSpPr>
          <p:nvPr>
            <p:ph type="body" idx="1"/>
          </p:nvPr>
        </p:nvSpPr>
        <p:spPr>
          <a:xfrm>
            <a:off x="207998" y="4478475"/>
            <a:ext cx="6598152" cy="4528741"/>
          </a:xfrm>
        </p:spPr>
        <p:txBody>
          <a:bodyPr/>
          <a:lstStyle/>
          <a:p>
            <a:r>
              <a:rPr lang="en-US" dirty="0"/>
              <a:t>Image: https://www.flickr.com/photos/flakepardigm/4687752030/ by Tyler </a:t>
            </a:r>
            <a:r>
              <a:rPr lang="en-US" dirty="0" err="1"/>
              <a:t>Nienhouse</a:t>
            </a:r>
            <a:r>
              <a:rPr lang="en-US" dirty="0"/>
              <a:t> / CC BY 2.0</a:t>
            </a:r>
          </a:p>
          <a:p>
            <a:endParaRPr lang="en-US" dirty="0"/>
          </a:p>
          <a:p>
            <a:r>
              <a:rPr lang="en-US" dirty="0"/>
              <a:t>“The CAQDAS packages help to provide a place to contain all data sources and have multiple affordances, especially for large data sets common in qualitative projects. There is a growing number of these products available, in both proprietary and open source versions. Proprietary products include </a:t>
            </a:r>
            <a:r>
              <a:rPr lang="en-US" dirty="0" err="1"/>
              <a:t>ATLAS.ti</a:t>
            </a:r>
            <a:r>
              <a:rPr lang="en-US" dirty="0"/>
              <a:t>, </a:t>
            </a:r>
            <a:r>
              <a:rPr lang="en-US" dirty="0" err="1"/>
              <a:t>Dedoose</a:t>
            </a:r>
            <a:r>
              <a:rPr lang="en-US" dirty="0"/>
              <a:t>, </a:t>
            </a:r>
            <a:r>
              <a:rPr lang="en-US" dirty="0" err="1"/>
              <a:t>HyperRESEARCH</a:t>
            </a:r>
            <a:r>
              <a:rPr lang="en-US" dirty="0"/>
              <a:t>, MAXQDA, </a:t>
            </a:r>
            <a:r>
              <a:rPr lang="en-US" dirty="0" err="1"/>
              <a:t>Nvivo</a:t>
            </a:r>
            <a:r>
              <a:rPr lang="en-US" dirty="0"/>
              <a:t>, QDA Minder </a:t>
            </a:r>
            <a:r>
              <a:rPr lang="en-US" dirty="0" err="1"/>
              <a:t>Qiqqa</a:t>
            </a:r>
            <a:r>
              <a:rPr lang="en-US" dirty="0"/>
              <a:t>, and </a:t>
            </a:r>
            <a:r>
              <a:rPr lang="en-US" dirty="0" err="1"/>
              <a:t>Xsight</a:t>
            </a:r>
            <a:r>
              <a:rPr lang="en-US" dirty="0"/>
              <a:t>. Open source software includes </a:t>
            </a:r>
            <a:r>
              <a:rPr lang="en-US" dirty="0" err="1"/>
              <a:t>Aquad</a:t>
            </a:r>
            <a:r>
              <a:rPr lang="en-US" dirty="0"/>
              <a:t>, Coding Analysis Toolkit, Compendium, and RQDA.” (Connaway and Radford 2017, 290)</a:t>
            </a:r>
          </a:p>
          <a:p>
            <a:endParaRPr lang="en-US" dirty="0"/>
          </a:p>
          <a:p>
            <a:pPr defTabSz="932871">
              <a:defRPr/>
            </a:pPr>
            <a:r>
              <a:rPr lang="en-US" dirty="0"/>
              <a:t>“Common features of all these packages include creating and applying codes. Some...have advanced features that support such enhancements as enabling queries (to explore data to discover patterns, connections, etc.), supporting visualizations (to create charts, models, maps, and cluster analyses), and delivering reports (to document and export findings).” (Connaway and Radford 2017, 290)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err="1">
                <a:solidFill>
                  <a:schemeClr val="tx1"/>
                </a:solidFill>
                <a:effectLst/>
                <a:latin typeface="Arial" panose="020B0604020202020204" pitchFamily="34" charset="0"/>
                <a:ea typeface="+mn-ea"/>
                <a:cs typeface="Arial" panose="020B0604020202020204" pitchFamily="34" charset="0"/>
              </a:rPr>
              <a:t>Connaway</a:t>
            </a:r>
            <a:r>
              <a:rPr lang="en-US" sz="1400" kern="1200" dirty="0">
                <a:solidFill>
                  <a:schemeClr val="tx1"/>
                </a:solidFill>
                <a:effectLst/>
                <a:latin typeface="Arial" panose="020B0604020202020204" pitchFamily="34" charset="0"/>
                <a:ea typeface="+mn-ea"/>
                <a:cs typeface="Arial" panose="020B0604020202020204" pitchFamily="34" charset="0"/>
              </a:rPr>
              <a:t>, L. S., &amp; Radford, M. L. (2017). </a:t>
            </a:r>
            <a:r>
              <a:rPr lang="en-US" sz="1400" i="1" kern="1200" dirty="0">
                <a:solidFill>
                  <a:schemeClr val="tx1"/>
                </a:solidFill>
                <a:effectLst/>
                <a:latin typeface="Arial" panose="020B0604020202020204" pitchFamily="34" charset="0"/>
                <a:ea typeface="+mn-ea"/>
                <a:cs typeface="Arial" panose="020B0604020202020204" pitchFamily="34" charset="0"/>
              </a:rPr>
              <a:t>Research methods in library and information science.</a:t>
            </a:r>
            <a:r>
              <a:rPr lang="en-US" sz="1400" kern="1200" dirty="0">
                <a:solidFill>
                  <a:schemeClr val="tx1"/>
                </a:solidFill>
                <a:effectLst/>
                <a:latin typeface="Arial" panose="020B0604020202020204" pitchFamily="34" charset="0"/>
                <a:ea typeface="+mn-ea"/>
                <a:cs typeface="Arial" panose="020B0604020202020204" pitchFamily="34" charset="0"/>
              </a:rPr>
              <a:t> Santa Barbara: Libraries Unlimited. </a:t>
            </a:r>
          </a:p>
          <a:p>
            <a:endParaRPr lang="en-US" dirty="0"/>
          </a:p>
        </p:txBody>
      </p:sp>
      <p:sp>
        <p:nvSpPr>
          <p:cNvPr id="4" name="Slide Number Placeholder 3"/>
          <p:cNvSpPr>
            <a:spLocks noGrp="1"/>
          </p:cNvSpPr>
          <p:nvPr>
            <p:ph type="sldNum" sz="quarter" idx="10"/>
          </p:nvPr>
        </p:nvSpPr>
        <p:spPr/>
        <p:txBody>
          <a:bodyPr/>
          <a:lstStyle/>
          <a:p>
            <a:fld id="{35A6DD34-2E5D-44F1-8091-20CC79DD3A1A}" type="slidenum">
              <a:rPr lang="en-US" smtClean="0"/>
              <a:t>75</a:t>
            </a:fld>
            <a:endParaRPr lang="en-US"/>
          </a:p>
        </p:txBody>
      </p:sp>
    </p:spTree>
    <p:extLst>
      <p:ext uri="{BB962C8B-B14F-4D97-AF65-F5344CB8AC3E}">
        <p14:creationId xmlns:p14="http://schemas.microsoft.com/office/powerpoint/2010/main" val="4586634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3950" cy="3489325"/>
          </a:xfrm>
        </p:spPr>
      </p:sp>
      <p:sp>
        <p:nvSpPr>
          <p:cNvPr id="3" name="Notes Placeholder 2"/>
          <p:cNvSpPr>
            <a:spLocks noGrp="1"/>
          </p:cNvSpPr>
          <p:nvPr>
            <p:ph type="body" idx="1"/>
          </p:nvPr>
        </p:nvSpPr>
        <p:spPr/>
        <p:txBody>
          <a:bodyPr>
            <a:noAutofit/>
          </a:bodyPr>
          <a:lstStyle/>
          <a:p>
            <a:pPr defTabSz="914212" fontAlgn="base">
              <a:spcAft>
                <a:spcPct val="0"/>
              </a:spcAft>
              <a:defRPr/>
            </a:pPr>
            <a:r>
              <a:rPr lang="en-US" b="0" dirty="0"/>
              <a:t>Image: https://www.flickr.com/photos/mervynchua/5441109097/ by Mervyn Chua / CC BY-NC 2.0</a:t>
            </a:r>
          </a:p>
          <a:p>
            <a:pPr defTabSz="914212" fontAlgn="base">
              <a:spcAft>
                <a:spcPct val="0"/>
              </a:spcAft>
              <a:defRPr/>
            </a:pPr>
            <a:endParaRPr lang="en-US" dirty="0"/>
          </a:p>
          <a:p>
            <a:pPr defTabSz="914212" fontAlgn="base">
              <a:spcAft>
                <a:spcPct val="0"/>
              </a:spcAft>
              <a:defRPr/>
            </a:pPr>
            <a:endParaRPr lang="en-US" dirty="0"/>
          </a:p>
          <a:p>
            <a:pPr marL="0" lvl="2">
              <a:lnSpc>
                <a:spcPct val="120000"/>
              </a:lnSpc>
            </a:pPr>
            <a:r>
              <a:rPr lang="en-US" dirty="0"/>
              <a:t>QSR International. (2011). </a:t>
            </a:r>
            <a:r>
              <a:rPr lang="en-US" i="1" dirty="0" err="1"/>
              <a:t>NVivo</a:t>
            </a:r>
            <a:r>
              <a:rPr lang="en-US" i="1" dirty="0"/>
              <a:t> 9: Getting started. </a:t>
            </a:r>
            <a:r>
              <a:rPr lang="en-US" dirty="0"/>
              <a:t>Retrieved from </a:t>
            </a:r>
            <a:r>
              <a:rPr lang="en-US" dirty="0">
                <a:hlinkClick r:id="rId3"/>
              </a:rPr>
              <a:t>http://download.qsrinternational.com/Document/NVivo9/NVivo9-Getting-Started-Guide.pdf</a:t>
            </a:r>
            <a:r>
              <a:rPr lang="en-US" i="1" dirty="0"/>
              <a:t> </a:t>
            </a:r>
          </a:p>
          <a:p>
            <a:pPr defTabSz="914212" fontAlgn="base">
              <a:spcAft>
                <a:spcPct val="0"/>
              </a:spcAft>
              <a:defRPr/>
            </a:pPr>
            <a:endParaRPr lang="en-US" dirty="0"/>
          </a:p>
          <a:p>
            <a:pPr defTabSz="914212" fontAlgn="base">
              <a:spcAft>
                <a:spcPct val="0"/>
              </a:spcAft>
              <a:defRPr/>
            </a:pPr>
            <a:r>
              <a:rPr lang="en-US" dirty="0"/>
              <a:t>Screenshot of our codebook in </a:t>
            </a:r>
            <a:r>
              <a:rPr lang="en-US" dirty="0" err="1"/>
              <a:t>Nvivo</a:t>
            </a:r>
            <a:r>
              <a:rPr lang="en-US" dirty="0"/>
              <a:t> 9</a:t>
            </a:r>
          </a:p>
          <a:p>
            <a:endParaRPr lang="en-US" dirty="0"/>
          </a:p>
        </p:txBody>
      </p:sp>
      <p:sp>
        <p:nvSpPr>
          <p:cNvPr id="4" name="Slide Number Placeholder 3"/>
          <p:cNvSpPr>
            <a:spLocks noGrp="1"/>
          </p:cNvSpPr>
          <p:nvPr>
            <p:ph type="sldNum" sz="quarter" idx="10"/>
          </p:nvPr>
        </p:nvSpPr>
        <p:spPr/>
        <p:txBody>
          <a:bodyPr/>
          <a:lstStyle/>
          <a:p>
            <a:fld id="{32CF4C4C-19F4-4555-84AC-DDCE43DBCD2E}" type="slidenum">
              <a:rPr lang="en-US" smtClean="0"/>
              <a:pPr/>
              <a:t>76</a:t>
            </a:fld>
            <a:endParaRPr lang="en-US"/>
          </a:p>
        </p:txBody>
      </p:sp>
    </p:spTree>
    <p:extLst>
      <p:ext uri="{BB962C8B-B14F-4D97-AF65-F5344CB8AC3E}">
        <p14:creationId xmlns:p14="http://schemas.microsoft.com/office/powerpoint/2010/main" val="340313604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492125"/>
            <a:ext cx="5584825" cy="3141663"/>
          </a:xfrm>
        </p:spPr>
      </p:sp>
      <p:sp>
        <p:nvSpPr>
          <p:cNvPr id="3" name="Notes Placeholder 2"/>
          <p:cNvSpPr>
            <a:spLocks noGrp="1"/>
          </p:cNvSpPr>
          <p:nvPr>
            <p:ph type="body" idx="1"/>
          </p:nvPr>
        </p:nvSpPr>
        <p:spPr>
          <a:xfrm>
            <a:off x="311996" y="4181922"/>
            <a:ext cx="6436376" cy="3960762"/>
          </a:xfrm>
        </p:spPr>
        <p:txBody>
          <a:bodyPr/>
          <a:lstStyle/>
          <a:p>
            <a:r>
              <a:rPr lang="en-US" dirty="0"/>
              <a:t>Image: https://www.flickr.com/photos/carleycomartin/4030726428/ by Carley </a:t>
            </a:r>
            <a:r>
              <a:rPr lang="en-US" dirty="0" err="1"/>
              <a:t>Comartin</a:t>
            </a:r>
            <a:r>
              <a:rPr lang="en-US" dirty="0"/>
              <a:t> / CC BY-NC 2.0 </a:t>
            </a:r>
          </a:p>
          <a:p>
            <a:endParaRPr lang="en-US" dirty="0"/>
          </a:p>
          <a:p>
            <a:r>
              <a:rPr lang="en-US" dirty="0"/>
              <a:t>“A major strategy for analysis of qualitative data is the use of the constant comparative method, which embraces “constant comparisons” defined as “the analytic process of comparing different pieces of data against each other for similarities and differences.” It requires the researcher to ask continually: “What is this piece of data saying?” “Is this different from or similar to the next segment?” This involves comparing and aggregating pieces of data on the basis of similar characteristics and beginning the process of sorting these into interim groups or emerging themes.” (Connaway and Radford 2017, 298)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err="1">
                <a:solidFill>
                  <a:schemeClr val="tx1"/>
                </a:solidFill>
                <a:effectLst/>
                <a:latin typeface="Arial" panose="020B0604020202020204" pitchFamily="34" charset="0"/>
                <a:ea typeface="+mn-ea"/>
                <a:cs typeface="Arial" panose="020B0604020202020204" pitchFamily="34" charset="0"/>
              </a:rPr>
              <a:t>Connaway</a:t>
            </a:r>
            <a:r>
              <a:rPr lang="en-US" sz="1400" kern="1200" dirty="0">
                <a:solidFill>
                  <a:schemeClr val="tx1"/>
                </a:solidFill>
                <a:effectLst/>
                <a:latin typeface="Arial" panose="020B0604020202020204" pitchFamily="34" charset="0"/>
                <a:ea typeface="+mn-ea"/>
                <a:cs typeface="Arial" panose="020B0604020202020204" pitchFamily="34" charset="0"/>
              </a:rPr>
              <a:t>, L. S., &amp; Radford, M. L. (2017). </a:t>
            </a:r>
            <a:r>
              <a:rPr lang="en-US" sz="1400" i="1" kern="1200" dirty="0">
                <a:solidFill>
                  <a:schemeClr val="tx1"/>
                </a:solidFill>
                <a:effectLst/>
                <a:latin typeface="Arial" panose="020B0604020202020204" pitchFamily="34" charset="0"/>
                <a:ea typeface="+mn-ea"/>
                <a:cs typeface="Arial" panose="020B0604020202020204" pitchFamily="34" charset="0"/>
              </a:rPr>
              <a:t>Research methods in library and information science.</a:t>
            </a:r>
            <a:r>
              <a:rPr lang="en-US" sz="1400" kern="1200" dirty="0">
                <a:solidFill>
                  <a:schemeClr val="tx1"/>
                </a:solidFill>
                <a:effectLst/>
                <a:latin typeface="Arial" panose="020B0604020202020204" pitchFamily="34" charset="0"/>
                <a:ea typeface="+mn-ea"/>
                <a:cs typeface="Arial" panose="020B0604020202020204" pitchFamily="34" charset="0"/>
              </a:rPr>
              <a:t> Santa Barbara: Libraries Unlimited. </a:t>
            </a:r>
          </a:p>
          <a:p>
            <a:endParaRPr lang="en-US" dirty="0"/>
          </a:p>
          <a:p>
            <a:endParaRPr lang="en-US" dirty="0"/>
          </a:p>
        </p:txBody>
      </p:sp>
      <p:sp>
        <p:nvSpPr>
          <p:cNvPr id="4" name="Slide Number Placeholder 3"/>
          <p:cNvSpPr>
            <a:spLocks noGrp="1"/>
          </p:cNvSpPr>
          <p:nvPr>
            <p:ph type="sldNum" sz="quarter" idx="10"/>
          </p:nvPr>
        </p:nvSpPr>
        <p:spPr/>
        <p:txBody>
          <a:bodyPr/>
          <a:lstStyle/>
          <a:p>
            <a:fld id="{35A6DD34-2E5D-44F1-8091-20CC79DD3A1A}" type="slidenum">
              <a:rPr lang="en-US" smtClean="0"/>
              <a:t>77</a:t>
            </a:fld>
            <a:endParaRPr lang="en-US"/>
          </a:p>
        </p:txBody>
      </p:sp>
    </p:spTree>
    <p:extLst>
      <p:ext uri="{BB962C8B-B14F-4D97-AF65-F5344CB8AC3E}">
        <p14:creationId xmlns:p14="http://schemas.microsoft.com/office/powerpoint/2010/main" val="2421096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0575" y="417513"/>
            <a:ext cx="5581650" cy="3140075"/>
          </a:xfrm>
        </p:spPr>
      </p:sp>
      <p:sp>
        <p:nvSpPr>
          <p:cNvPr id="3" name="Notes Placeholder 2"/>
          <p:cNvSpPr>
            <a:spLocks noGrp="1"/>
          </p:cNvSpPr>
          <p:nvPr>
            <p:ph type="body" idx="1"/>
          </p:nvPr>
        </p:nvSpPr>
        <p:spPr>
          <a:xfrm>
            <a:off x="443364" y="3795838"/>
            <a:ext cx="6182460" cy="4346847"/>
          </a:xfrm>
        </p:spPr>
        <p:txBody>
          <a:bodyPr/>
          <a:lstStyle/>
          <a:p>
            <a:pPr>
              <a:defRPr/>
            </a:pPr>
            <a:r>
              <a:rPr lang="en-US" dirty="0"/>
              <a:t>Image: https://www.flickr.com/photos/therichbrooks/2600080329/ by Rich Brooks / CC BY 2.0</a:t>
            </a:r>
          </a:p>
          <a:p>
            <a:pPr>
              <a:defRPr/>
            </a:pPr>
            <a:endParaRPr lang="en-US" dirty="0"/>
          </a:p>
          <a:p>
            <a:pPr defTabSz="932871">
              <a:defRPr/>
            </a:pPr>
            <a:r>
              <a:rPr lang="en-US" dirty="0"/>
              <a:t>Ethnographic research is time-consuming</a:t>
            </a:r>
          </a:p>
          <a:p>
            <a:pPr marL="291522" indent="-291522" defTabSz="932871">
              <a:buFontTx/>
              <a:buChar char="-"/>
              <a:defRPr/>
            </a:pPr>
            <a:r>
              <a:rPr lang="en-US" dirty="0"/>
              <a:t>Staff time needed for collection, analysis, and presentation is expensive</a:t>
            </a:r>
          </a:p>
          <a:p>
            <a:pPr marL="291522" indent="-291522" defTabSz="932871">
              <a:buFontTx/>
              <a:buChar char="-"/>
              <a:defRPr/>
            </a:pPr>
            <a:r>
              <a:rPr lang="en-US" dirty="0"/>
              <a:t>Need staff who are trained or need to train staff</a:t>
            </a:r>
          </a:p>
          <a:p>
            <a:pPr defTabSz="932871">
              <a:defRPr/>
            </a:pPr>
            <a:endParaRPr lang="en-US" dirty="0"/>
          </a:p>
          <a:p>
            <a:pPr defTabSz="932871">
              <a:defRPr/>
            </a:pPr>
            <a:r>
              <a:rPr lang="en-US" dirty="0"/>
              <a:t>Bias presents a threat to validity , particularly the interviewer because of over-reacting to responses, etc. </a:t>
            </a:r>
          </a:p>
          <a:p>
            <a:pPr defTabSz="932871">
              <a:defRPr/>
            </a:pPr>
            <a:endParaRPr lang="en-US" dirty="0"/>
          </a:p>
          <a:p>
            <a:pPr defTabSz="932871">
              <a:defRPr/>
            </a:pPr>
            <a:r>
              <a:rPr lang="en-US" dirty="0"/>
              <a:t>If samples are small and non-representative, results aren’t generalizable.</a:t>
            </a:r>
          </a:p>
          <a:p>
            <a:pPr marL="0" indent="0" defTabSz="932871">
              <a:buFontTx/>
              <a:buNone/>
              <a:defRPr/>
            </a:pPr>
            <a:r>
              <a:rPr lang="en-US" dirty="0"/>
              <a:t>In some collection methods (observation), may not be able to gather demographic data or choose your sample at all.</a:t>
            </a:r>
          </a:p>
          <a:p>
            <a:pPr marL="285750" indent="-285750" defTabSz="932871">
              <a:buFontTx/>
              <a:buChar char="-"/>
              <a:defRPr/>
            </a:pPr>
            <a:endParaRPr lang="en-US" dirty="0"/>
          </a:p>
          <a:p>
            <a:pPr marL="0" marR="0" lvl="0" indent="0" algn="l" defTabSz="932871" rtl="0" eaLnBrk="1" fontAlgn="auto" latinLnBrk="0" hangingPunct="1">
              <a:lnSpc>
                <a:spcPct val="100000"/>
              </a:lnSpc>
              <a:spcBef>
                <a:spcPts val="0"/>
              </a:spcBef>
              <a:spcAft>
                <a:spcPts val="0"/>
              </a:spcAft>
              <a:buClrTx/>
              <a:buSzTx/>
              <a:buFontTx/>
              <a:buNone/>
              <a:tabLst/>
              <a:defRPr/>
            </a:pPr>
            <a:r>
              <a:rPr lang="en-US" sz="1400" kern="1200" dirty="0" err="1">
                <a:solidFill>
                  <a:schemeClr val="tx1"/>
                </a:solidFill>
                <a:effectLst/>
                <a:latin typeface="Arial" panose="020B0604020202020204" pitchFamily="34" charset="0"/>
                <a:ea typeface="+mn-ea"/>
                <a:cs typeface="Arial" panose="020B0604020202020204" pitchFamily="34" charset="0"/>
              </a:rPr>
              <a:t>Connaway</a:t>
            </a:r>
            <a:r>
              <a:rPr lang="en-US" sz="1400" kern="1200" dirty="0">
                <a:solidFill>
                  <a:schemeClr val="tx1"/>
                </a:solidFill>
                <a:effectLst/>
                <a:latin typeface="Arial" panose="020B0604020202020204" pitchFamily="34" charset="0"/>
                <a:ea typeface="+mn-ea"/>
                <a:cs typeface="Arial" panose="020B0604020202020204" pitchFamily="34" charset="0"/>
              </a:rPr>
              <a:t>, L. S., &amp; Radford, M. L. (2017). </a:t>
            </a:r>
            <a:r>
              <a:rPr lang="en-US" sz="1400" i="1" kern="1200" dirty="0">
                <a:solidFill>
                  <a:schemeClr val="tx1"/>
                </a:solidFill>
                <a:effectLst/>
                <a:latin typeface="Arial" panose="020B0604020202020204" pitchFamily="34" charset="0"/>
                <a:ea typeface="+mn-ea"/>
                <a:cs typeface="Arial" panose="020B0604020202020204" pitchFamily="34" charset="0"/>
              </a:rPr>
              <a:t>Research methods in library and information science.</a:t>
            </a:r>
            <a:r>
              <a:rPr lang="en-US" sz="1400" kern="1200" dirty="0">
                <a:solidFill>
                  <a:schemeClr val="tx1"/>
                </a:solidFill>
                <a:effectLst/>
                <a:latin typeface="Arial" panose="020B0604020202020204" pitchFamily="34" charset="0"/>
                <a:ea typeface="+mn-ea"/>
                <a:cs typeface="Arial" panose="020B0604020202020204" pitchFamily="34" charset="0"/>
              </a:rPr>
              <a:t> Santa Barbara: Libraries Unlimited. </a:t>
            </a:r>
          </a:p>
          <a:p>
            <a:pPr defTabSz="932871">
              <a:defRPr/>
            </a:pPr>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78</a:t>
            </a:fld>
            <a:endParaRPr lang="en-US"/>
          </a:p>
        </p:txBody>
      </p:sp>
    </p:spTree>
    <p:extLst>
      <p:ext uri="{BB962C8B-B14F-4D97-AF65-F5344CB8AC3E}">
        <p14:creationId xmlns:p14="http://schemas.microsoft.com/office/powerpoint/2010/main" val="10093288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https://www.flickr.com/photos/dougww/2132598574 by Doug Waldron / CC BY-SA 2.0</a:t>
            </a:r>
          </a:p>
          <a:p>
            <a:endParaRPr lang="en-US" dirty="0"/>
          </a:p>
          <a:p>
            <a:pPr lvl="0">
              <a:defRPr/>
            </a:pPr>
            <a:r>
              <a:rPr lang="en-US" dirty="0"/>
              <a:t>Asher, A. &amp; Miller, S. (2011). </a:t>
            </a:r>
            <a:r>
              <a:rPr lang="en-US" i="1" dirty="0"/>
              <a:t>So You Want to Do Anthropology in Your Library? Or a Practical Guide to Ethnographic Research in Academic Libraries</a:t>
            </a:r>
            <a:r>
              <a:rPr lang="en-US" dirty="0"/>
              <a:t>. Chicago: The ERIAL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err="1">
                <a:solidFill>
                  <a:schemeClr val="tx1"/>
                </a:solidFill>
                <a:effectLst/>
                <a:latin typeface="Arial" panose="020B0604020202020204" pitchFamily="34" charset="0"/>
                <a:ea typeface="+mn-ea"/>
                <a:cs typeface="Arial" panose="020B0604020202020204" pitchFamily="34" charset="0"/>
              </a:rPr>
              <a:t>Connaway</a:t>
            </a:r>
            <a:r>
              <a:rPr lang="en-US" sz="1400" kern="1200" dirty="0">
                <a:solidFill>
                  <a:schemeClr val="tx1"/>
                </a:solidFill>
                <a:effectLst/>
                <a:latin typeface="Arial" panose="020B0604020202020204" pitchFamily="34" charset="0"/>
                <a:ea typeface="+mn-ea"/>
                <a:cs typeface="Arial" panose="020B0604020202020204" pitchFamily="34" charset="0"/>
              </a:rPr>
              <a:t>, L. S., &amp; Radford, M. L. (2017). </a:t>
            </a:r>
            <a:r>
              <a:rPr lang="en-US" sz="1400" i="1" kern="1200" dirty="0">
                <a:solidFill>
                  <a:schemeClr val="tx1"/>
                </a:solidFill>
                <a:effectLst/>
                <a:latin typeface="Arial" panose="020B0604020202020204" pitchFamily="34" charset="0"/>
                <a:ea typeface="+mn-ea"/>
                <a:cs typeface="Arial" panose="020B0604020202020204" pitchFamily="34" charset="0"/>
              </a:rPr>
              <a:t>Research methods in library and information science.</a:t>
            </a:r>
            <a:r>
              <a:rPr lang="en-US" sz="1400" kern="1200" dirty="0">
                <a:solidFill>
                  <a:schemeClr val="tx1"/>
                </a:solidFill>
                <a:effectLst/>
                <a:latin typeface="Arial" panose="020B0604020202020204" pitchFamily="34" charset="0"/>
                <a:ea typeface="+mn-ea"/>
                <a:cs typeface="Arial" panose="020B0604020202020204" pitchFamily="34" charset="0"/>
              </a:rPr>
              <a:t> Santa Barbara: Libraries Unlimited. </a:t>
            </a:r>
          </a:p>
          <a:p>
            <a:pPr lvl="0">
              <a:defRPr/>
            </a:pPr>
            <a:endParaRPr lang="en-US" dirty="0"/>
          </a:p>
        </p:txBody>
      </p:sp>
      <p:sp>
        <p:nvSpPr>
          <p:cNvPr id="4" name="Slide Number Placeholder 3"/>
          <p:cNvSpPr>
            <a:spLocks noGrp="1"/>
          </p:cNvSpPr>
          <p:nvPr>
            <p:ph type="sldNum" sz="quarter" idx="10"/>
          </p:nvPr>
        </p:nvSpPr>
        <p:spPr/>
        <p:txBody>
          <a:bodyPr/>
          <a:lstStyle/>
          <a:p>
            <a:fld id="{35A6DD34-2E5D-44F1-8091-20CC79DD3A1A}" type="slidenum">
              <a:rPr lang="en-US" smtClean="0"/>
              <a:t>79</a:t>
            </a:fld>
            <a:endParaRPr lang="en-US"/>
          </a:p>
        </p:txBody>
      </p:sp>
    </p:spTree>
    <p:extLst>
      <p:ext uri="{BB962C8B-B14F-4D97-AF65-F5344CB8AC3E}">
        <p14:creationId xmlns:p14="http://schemas.microsoft.com/office/powerpoint/2010/main" val="3073911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701993" y="4032567"/>
            <a:ext cx="5615940" cy="4110117"/>
          </a:xfrm>
        </p:spPr>
        <p:txBody>
          <a:bodyPr/>
          <a:lstStyle/>
          <a:p>
            <a:r>
              <a:rPr lang="en-US" dirty="0"/>
              <a:t>Image: https://www.flickr.com/photos/grongar/8736701984 by Rebecca Siegel / CC BY 2.0</a:t>
            </a:r>
          </a:p>
          <a:p>
            <a:endParaRPr lang="en-US" dirty="0"/>
          </a:p>
          <a:p>
            <a:r>
              <a:rPr lang="en-US" dirty="0"/>
              <a:t>People have their personal contexts, but also their community contexts</a:t>
            </a:r>
          </a:p>
          <a:p>
            <a:pPr marL="176821" indent="-176821">
              <a:buFont typeface="Arial" panose="020B0604020202020204" pitchFamily="34" charset="0"/>
              <a:buChar char="•"/>
            </a:pPr>
            <a:r>
              <a:rPr lang="en-US" dirty="0"/>
              <a:t>Other services</a:t>
            </a:r>
            <a:r>
              <a:rPr lang="en-US" baseline="0" dirty="0"/>
              <a:t> – e.g., rec centers, museums, parks</a:t>
            </a:r>
            <a:endParaRPr lang="en-US" dirty="0"/>
          </a:p>
          <a:p>
            <a:pPr marL="176821" indent="-176821">
              <a:buFont typeface="Arial" panose="020B0604020202020204" pitchFamily="34" charset="0"/>
              <a:buChar char="•"/>
            </a:pPr>
            <a:r>
              <a:rPr lang="en-US" dirty="0"/>
              <a:t>Social issues – e.g., opioid</a:t>
            </a:r>
            <a:r>
              <a:rPr lang="en-US" baseline="0" dirty="0"/>
              <a:t> crisis</a:t>
            </a:r>
            <a:endParaRPr lang="en-US" dirty="0"/>
          </a:p>
          <a:p>
            <a:pPr marL="176821" indent="-176821">
              <a:buFont typeface="Arial" panose="020B0604020202020204" pitchFamily="34" charset="0"/>
              <a:buChar char="•"/>
            </a:pPr>
            <a:r>
              <a:rPr lang="en-US" dirty="0"/>
              <a:t>Political issues – e.g., funding issues</a:t>
            </a:r>
            <a:endParaRPr lang="en-US" baseline="0" dirty="0"/>
          </a:p>
          <a:p>
            <a:pPr marL="176821" indent="-176821">
              <a:buFont typeface="Arial" panose="020B0604020202020204" pitchFamily="34" charset="0"/>
              <a:buChar char="•"/>
            </a:pPr>
            <a:r>
              <a:rPr lang="en-US" dirty="0"/>
              <a:t>What is</a:t>
            </a:r>
            <a:r>
              <a:rPr lang="en-US" baseline="0" dirty="0"/>
              <a:t> going on in the community? </a:t>
            </a:r>
            <a:r>
              <a:rPr lang="en-US" dirty="0"/>
              <a:t>How are</a:t>
            </a:r>
            <a:r>
              <a:rPr lang="en-US" baseline="0" dirty="0"/>
              <a:t> community issues impacting people’s lives</a:t>
            </a:r>
            <a:r>
              <a:rPr lang="en-US" dirty="0"/>
              <a:t>? Where does the library fit in?</a:t>
            </a:r>
          </a:p>
          <a:p>
            <a:endParaRPr lang="en-US" dirty="0"/>
          </a:p>
          <a:p>
            <a:r>
              <a:rPr lang="en-US" dirty="0"/>
              <a:t>Also, coming from a public library perspective, we offer so many services and most people only use a small sample of what we offer</a:t>
            </a:r>
          </a:p>
          <a:p>
            <a:pPr marL="176821" indent="-176821">
              <a:buFont typeface="Arial" panose="020B0604020202020204" pitchFamily="34" charset="0"/>
              <a:buChar char="•"/>
            </a:pPr>
            <a:r>
              <a:rPr lang="en-US" dirty="0"/>
              <a:t>Upper middle class folks don’t use free printing for job seekers</a:t>
            </a:r>
          </a:p>
          <a:p>
            <a:pPr marL="176821" indent="-176821">
              <a:buFont typeface="Arial" panose="020B0604020202020204" pitchFamily="34" charset="0"/>
              <a:buChar char="•"/>
            </a:pPr>
            <a:r>
              <a:rPr lang="en-US" dirty="0"/>
              <a:t>Empty-nesters don’t come to story times</a:t>
            </a:r>
          </a:p>
          <a:p>
            <a:endParaRPr lang="en-US" dirty="0"/>
          </a:p>
          <a:p>
            <a:r>
              <a:rPr lang="en-US" dirty="0"/>
              <a:t>If we focus only on what people PERSONALLY value, we’re only seeing part of the story. </a:t>
            </a:r>
          </a:p>
          <a:p>
            <a:endParaRPr lang="en-US" dirty="0"/>
          </a:p>
          <a:p>
            <a:r>
              <a:rPr lang="en-US" dirty="0"/>
              <a:t>If we focus on what is of value to the community as a WHOLE, those upper middle class folks and empty nesters probably support free resume printing and </a:t>
            </a:r>
            <a:r>
              <a:rPr lang="en-US" dirty="0" err="1"/>
              <a:t>storytimes</a:t>
            </a:r>
            <a:r>
              <a:rPr lang="en-US" dirty="0"/>
              <a:t>.</a:t>
            </a:r>
          </a:p>
          <a:p>
            <a:endParaRPr lang="en-US" dirty="0"/>
          </a:p>
        </p:txBody>
      </p:sp>
      <p:sp>
        <p:nvSpPr>
          <p:cNvPr id="4" name="Slide Number Placeholder 3"/>
          <p:cNvSpPr>
            <a:spLocks noGrp="1"/>
          </p:cNvSpPr>
          <p:nvPr>
            <p:ph type="sldNum" sz="quarter" idx="10"/>
          </p:nvPr>
        </p:nvSpPr>
        <p:spPr/>
        <p:txBody>
          <a:bodyPr/>
          <a:lstStyle/>
          <a:p>
            <a:pPr defTabSz="466435">
              <a:defRPr/>
            </a:pPr>
            <a:fld id="{078FD51F-9E0C-49B4-9DE1-B67A45BE74F9}" type="slidenum">
              <a:rPr lang="en-US">
                <a:solidFill>
                  <a:prstClr val="black"/>
                </a:solidFill>
                <a:latin typeface="Calibri" panose="020F0502020204030204"/>
              </a:rPr>
              <a:pPr defTabSz="466435">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155461047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https://flic.kr/p/AuDyn by Pete Hunt / CC BY-NC 2.0 </a:t>
            </a:r>
          </a:p>
          <a:p>
            <a:endParaRPr lang="en-US" dirty="0"/>
          </a:p>
          <a:p>
            <a:r>
              <a:rPr lang="en-US" dirty="0"/>
              <a:t>https://www.brainyquote.com/quotes/quotes/c/carltoncus644835.html </a:t>
            </a:r>
          </a:p>
          <a:p>
            <a:endParaRPr lang="en-US" dirty="0"/>
          </a:p>
          <a:p>
            <a:endParaRPr lang="en-US" dirty="0"/>
          </a:p>
          <a:p>
            <a:pPr>
              <a:buFont typeface="Arial" pitchFamily="34" charset="0"/>
              <a:buChar char="•"/>
            </a:pPr>
            <a:endParaRPr lang="en-US" sz="1200" dirty="0">
              <a:latin typeface="+mn-lt"/>
              <a:cs typeface="+mn-cs"/>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80</a:t>
            </a:fld>
            <a:endParaRPr lang="en-US"/>
          </a:p>
        </p:txBody>
      </p:sp>
    </p:spTree>
    <p:extLst>
      <p:ext uri="{BB962C8B-B14F-4D97-AF65-F5344CB8AC3E}">
        <p14:creationId xmlns:p14="http://schemas.microsoft.com/office/powerpoint/2010/main" val="40950605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42D9BD-ECE9-F44B-A193-E8522ECD7795}" type="slidenum">
              <a:rPr lang="en-US" smtClean="0"/>
              <a:t>81</a:t>
            </a:fld>
            <a:endParaRPr lang="en-US"/>
          </a:p>
        </p:txBody>
      </p:sp>
    </p:spTree>
    <p:extLst>
      <p:ext uri="{BB962C8B-B14F-4D97-AF65-F5344CB8AC3E}">
        <p14:creationId xmlns:p14="http://schemas.microsoft.com/office/powerpoint/2010/main" val="23485760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A6DD34-2E5D-44F1-8091-20CC79DD3A1A}" type="slidenum">
              <a:rPr lang="en-US" smtClean="0"/>
              <a:t>82</a:t>
            </a:fld>
            <a:endParaRPr lang="en-US"/>
          </a:p>
        </p:txBody>
      </p:sp>
    </p:spTree>
    <p:extLst>
      <p:ext uri="{BB962C8B-B14F-4D97-AF65-F5344CB8AC3E}">
        <p14:creationId xmlns:p14="http://schemas.microsoft.com/office/powerpoint/2010/main" val="352987555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3950" cy="34893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83</a:t>
            </a:fld>
            <a:endParaRPr lang="en-US" dirty="0"/>
          </a:p>
        </p:txBody>
      </p:sp>
    </p:spTree>
    <p:extLst>
      <p:ext uri="{BB962C8B-B14F-4D97-AF65-F5344CB8AC3E}">
        <p14:creationId xmlns:p14="http://schemas.microsoft.com/office/powerpoint/2010/main" val="383550203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A6DD34-2E5D-44F1-8091-20CC79DD3A1A}" type="slidenum">
              <a:rPr lang="en-US" smtClean="0"/>
              <a:t>84</a:t>
            </a:fld>
            <a:endParaRPr lang="en-US"/>
          </a:p>
        </p:txBody>
      </p:sp>
    </p:spTree>
    <p:extLst>
      <p:ext uri="{BB962C8B-B14F-4D97-AF65-F5344CB8AC3E}">
        <p14:creationId xmlns:p14="http://schemas.microsoft.com/office/powerpoint/2010/main" val="17381367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A6DD34-2E5D-44F1-8091-20CC79DD3A1A}" type="slidenum">
              <a:rPr lang="en-US" smtClean="0"/>
              <a:t>85</a:t>
            </a:fld>
            <a:endParaRPr lang="en-US"/>
          </a:p>
        </p:txBody>
      </p:sp>
    </p:spTree>
    <p:extLst>
      <p:ext uri="{BB962C8B-B14F-4D97-AF65-F5344CB8AC3E}">
        <p14:creationId xmlns:p14="http://schemas.microsoft.com/office/powerpoint/2010/main" val="24271286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A6DD34-2E5D-44F1-8091-20CC79DD3A1A}" type="slidenum">
              <a:rPr lang="en-US" smtClean="0"/>
              <a:t>86</a:t>
            </a:fld>
            <a:endParaRPr lang="en-US"/>
          </a:p>
        </p:txBody>
      </p:sp>
    </p:spTree>
    <p:extLst>
      <p:ext uri="{BB962C8B-B14F-4D97-AF65-F5344CB8AC3E}">
        <p14:creationId xmlns:p14="http://schemas.microsoft.com/office/powerpoint/2010/main" val="412658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87037" y="2891041"/>
            <a:ext cx="6564410" cy="5251644"/>
          </a:xfrm>
        </p:spPr>
        <p:txBody>
          <a:bodyPr/>
          <a:lstStyle/>
          <a:p>
            <a:r>
              <a:rPr lang="en-US" sz="1300" dirty="0"/>
              <a:t>Image: https://www.flickr.com/photos/mcleod/7150176087 by Scott McLeod / CC BY 2.0</a:t>
            </a:r>
          </a:p>
          <a:p>
            <a:endParaRPr lang="en-US" sz="1300" dirty="0"/>
          </a:p>
          <a:p>
            <a:r>
              <a:rPr lang="en-US" sz="1300" dirty="0"/>
              <a:t>Here, as we’re defining the problem, you may be asking yourself questions like </a:t>
            </a:r>
          </a:p>
          <a:p>
            <a:pPr marL="176821" indent="-176821">
              <a:buFont typeface="Arial" panose="020B0604020202020204" pitchFamily="34" charset="0"/>
              <a:buChar char="•"/>
            </a:pPr>
            <a:r>
              <a:rPr lang="en-US" sz="1300" dirty="0"/>
              <a:t>when should we staff our reference desk?</a:t>
            </a:r>
          </a:p>
          <a:p>
            <a:pPr marL="176821" indent="-176821">
              <a:buFont typeface="Arial" panose="020B0604020202020204" pitchFamily="34" charset="0"/>
              <a:buChar char="•"/>
            </a:pPr>
            <a:r>
              <a:rPr lang="en-US" sz="1300" dirty="0"/>
              <a:t>how should we furnish our study rooms?</a:t>
            </a:r>
          </a:p>
          <a:p>
            <a:pPr marL="176821" indent="-176821">
              <a:buFont typeface="Arial" panose="020B0604020202020204" pitchFamily="34" charset="0"/>
              <a:buChar char="•"/>
            </a:pPr>
            <a:r>
              <a:rPr lang="en-US" sz="1300" dirty="0"/>
              <a:t>what topics should we focus on for programming? </a:t>
            </a:r>
          </a:p>
          <a:p>
            <a:pPr marL="176821" indent="-176821">
              <a:buFont typeface="Arial" panose="020B0604020202020204" pitchFamily="34" charset="0"/>
              <a:buChar char="•"/>
            </a:pPr>
            <a:r>
              <a:rPr lang="en-US" sz="1300" dirty="0"/>
              <a:t>what new services should we offer?</a:t>
            </a:r>
          </a:p>
          <a:p>
            <a:r>
              <a:rPr lang="en-US" sz="1300" dirty="0"/>
              <a:t>But these are NOT the right questions to pose to your users.</a:t>
            </a:r>
          </a:p>
          <a:p>
            <a:pPr lvl="0"/>
            <a:endParaRPr lang="en-US" sz="1300" dirty="0"/>
          </a:p>
          <a:p>
            <a:pPr lvl="0"/>
            <a:r>
              <a:rPr lang="en-US" sz="1300" dirty="0"/>
              <a:t>As much as we may wish it were so, the library is not the center of people’s lives.</a:t>
            </a:r>
          </a:p>
          <a:p>
            <a:pPr lvl="0"/>
            <a:endParaRPr lang="en-US" sz="1300" dirty="0"/>
          </a:p>
          <a:p>
            <a:pPr lvl="0"/>
            <a:r>
              <a:rPr lang="en-US" sz="1300" dirty="0"/>
              <a:t>You are a library expert.</a:t>
            </a:r>
          </a:p>
          <a:p>
            <a:pPr marL="176821" indent="-176821">
              <a:buFont typeface="Arial" panose="020B0604020202020204" pitchFamily="34" charset="0"/>
              <a:buChar char="•"/>
            </a:pPr>
            <a:r>
              <a:rPr lang="en-US" sz="1300" dirty="0"/>
              <a:t>You know about staffing models and limitations.</a:t>
            </a:r>
          </a:p>
          <a:p>
            <a:pPr marL="176821" indent="-176821">
              <a:buFont typeface="Arial" panose="020B0604020202020204" pitchFamily="34" charset="0"/>
              <a:buChar char="•"/>
            </a:pPr>
            <a:r>
              <a:rPr lang="en-US" sz="1300" dirty="0"/>
              <a:t>You know about the furniture </a:t>
            </a:r>
            <a:r>
              <a:rPr lang="en-US" sz="1300" dirty="0" err="1"/>
              <a:t>Demco</a:t>
            </a:r>
            <a:r>
              <a:rPr lang="en-US" sz="1300" dirty="0"/>
              <a:t> offers.</a:t>
            </a:r>
          </a:p>
          <a:p>
            <a:pPr marL="176821" indent="-176821">
              <a:buFont typeface="Arial" panose="020B0604020202020204" pitchFamily="34" charset="0"/>
              <a:buChar char="•"/>
            </a:pPr>
            <a:r>
              <a:rPr lang="en-US" sz="1300" dirty="0"/>
              <a:t>You hear about the buzz around wireless hotspots, or makerspaces or 3D printers.</a:t>
            </a:r>
          </a:p>
          <a:p>
            <a:pPr lvl="0"/>
            <a:endParaRPr lang="en-US" sz="1300" dirty="0"/>
          </a:p>
          <a:p>
            <a:pPr lvl="0"/>
            <a:r>
              <a:rPr lang="en-US" sz="1300" dirty="0"/>
              <a:t>Your users are the experts in their own lives.</a:t>
            </a:r>
          </a:p>
          <a:p>
            <a:pPr lvl="0"/>
            <a:endParaRPr lang="en-US" sz="1300" dirty="0"/>
          </a:p>
          <a:p>
            <a:pPr lvl="0"/>
            <a:r>
              <a:rPr lang="en-US" sz="1300" dirty="0"/>
              <a:t>Separate your overarching research question from the question(s) that you post to your users.</a:t>
            </a:r>
          </a:p>
          <a:p>
            <a:pPr lvl="0"/>
            <a:endParaRPr lang="en-US" sz="1300" dirty="0"/>
          </a:p>
          <a:p>
            <a:pPr lvl="0"/>
            <a:r>
              <a:rPr lang="en-US" sz="1300" dirty="0"/>
              <a:t>The right questions will focus on your audience in the context of their everyday lives and within your community. You should NOT be asking them how to do your job.</a:t>
            </a:r>
          </a:p>
          <a:p>
            <a:endParaRPr lang="en-US" sz="1300" dirty="0"/>
          </a:p>
          <a:p>
            <a:r>
              <a:rPr lang="en-US" sz="1300" dirty="0"/>
              <a:t>The idea of a “stupid question” sounds harsh, but I’m going to give you an example later of a stupid question I myself asked.</a:t>
            </a:r>
          </a:p>
        </p:txBody>
      </p:sp>
      <p:sp>
        <p:nvSpPr>
          <p:cNvPr id="4" name="Slide Number Placeholder 3"/>
          <p:cNvSpPr>
            <a:spLocks noGrp="1"/>
          </p:cNvSpPr>
          <p:nvPr>
            <p:ph type="sldNum" sz="quarter" idx="10"/>
          </p:nvPr>
        </p:nvSpPr>
        <p:spPr/>
        <p:txBody>
          <a:bodyPr/>
          <a:lstStyle/>
          <a:p>
            <a:pPr defTabSz="466435">
              <a:defRPr/>
            </a:pPr>
            <a:fld id="{078FD51F-9E0C-49B4-9DE1-B67A45BE74F9}" type="slidenum">
              <a:rPr lang="en-US">
                <a:solidFill>
                  <a:prstClr val="black"/>
                </a:solidFill>
                <a:latin typeface="Calibri" panose="020F0502020204030204"/>
              </a:rPr>
              <a:pPr defTabSz="466435">
                <a:defRPr/>
              </a:pPr>
              <a:t>9</a:t>
            </a:fld>
            <a:endParaRPr lang="en-US">
              <a:solidFill>
                <a:prstClr val="black"/>
              </a:solidFill>
              <a:latin typeface="Calibri" panose="020F0502020204030204"/>
            </a:endParaRPr>
          </a:p>
        </p:txBody>
      </p:sp>
      <p:sp>
        <p:nvSpPr>
          <p:cNvPr id="7" name="Slide Image Placeholder 6"/>
          <p:cNvSpPr>
            <a:spLocks noGrp="1" noRot="1" noChangeAspect="1"/>
          </p:cNvSpPr>
          <p:nvPr>
            <p:ph type="sldImg"/>
          </p:nvPr>
        </p:nvSpPr>
        <p:spPr>
          <a:xfrm>
            <a:off x="1249363" y="158750"/>
            <a:ext cx="4678362" cy="2632075"/>
          </a:xfrm>
        </p:spPr>
      </p:sp>
    </p:spTree>
    <p:extLst>
      <p:ext uri="{BB962C8B-B14F-4D97-AF65-F5344CB8AC3E}">
        <p14:creationId xmlns:p14="http://schemas.microsoft.com/office/powerpoint/2010/main" val="1306032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jpeg"/><Relationship Id="rId5" Type="http://schemas.microsoft.com/office/2007/relationships/hdphoto" Target="../media/hdphoto1.wdp"/><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tif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5867"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dirty="0"/>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Tree>
    <p:extLst>
      <p:ext uri="{BB962C8B-B14F-4D97-AF65-F5344CB8AC3E}">
        <p14:creationId xmlns:p14="http://schemas.microsoft.com/office/powerpoint/2010/main" val="340752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dirty="0"/>
              <a:t>Closing Message</a:t>
            </a: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dirty="0"/>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dirty="0"/>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dirty="0"/>
              <a:t>Speaker Contact</a:t>
            </a:r>
          </a:p>
        </p:txBody>
      </p:sp>
      <p:pic>
        <p:nvPicPr>
          <p:cNvPr id="11" name="Picture 10" descr="ppt-because-pattern.psd"/>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62439" y="2"/>
            <a:ext cx="6129563" cy="5442225"/>
          </a:xfrm>
          <a:prstGeom prst="rect">
            <a:avLst/>
          </a:prstGeom>
        </p:spPr>
      </p:pic>
      <p:sp>
        <p:nvSpPr>
          <p:cNvPr id="9" name="Rectangle 8"/>
          <p:cNvSpPr/>
          <p:nvPr userDrawn="1"/>
        </p:nvSpPr>
        <p:spPr>
          <a:xfrm rot="10800000">
            <a:off x="15117" y="5239201"/>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pic>
        <p:nvPicPr>
          <p:cNvPr id="12" name="Picture 9" descr="OCLC_H_PMS.eps"/>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836604" y="5839974"/>
            <a:ext cx="1997453" cy="65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userDrawn="1"/>
        </p:nvPicPr>
        <p:blipFill rotWithShape="1">
          <a:blip r:embed="rId4" cstate="email">
            <a:duotone>
              <a:schemeClr val="bg2">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rcRect/>
          <a:stretch/>
        </p:blipFill>
        <p:spPr>
          <a:xfrm>
            <a:off x="320571" y="5942065"/>
            <a:ext cx="833847" cy="400600"/>
          </a:xfrm>
          <a:prstGeom prst="rect">
            <a:avLst/>
          </a:prstGeom>
        </p:spPr>
      </p:pic>
      <p:pic>
        <p:nvPicPr>
          <p:cNvPr id="2" name="Picture 1"/>
          <p:cNvPicPr>
            <a:picLocks noChangeAspect="1"/>
          </p:cNvPicPr>
          <p:nvPr userDrawn="1"/>
        </p:nvPicPr>
        <p:blipFill>
          <a:blip r:embed="rId6" cstate="email">
            <a:alphaModFix/>
            <a:extLst>
              <a:ext uri="{28A0092B-C50C-407E-A947-70E740481C1C}">
                <a14:useLocalDpi xmlns:a14="http://schemas.microsoft.com/office/drawing/2010/main"/>
              </a:ext>
            </a:extLst>
          </a:blip>
          <a:stretch>
            <a:fillRect/>
          </a:stretch>
        </p:blipFill>
        <p:spPr>
          <a:xfrm>
            <a:off x="301521" y="5967987"/>
            <a:ext cx="811868" cy="432864"/>
          </a:xfrm>
          <a:prstGeom prst="rect">
            <a:avLst/>
          </a:prstGeom>
        </p:spPr>
      </p:pic>
    </p:spTree>
    <p:extLst>
      <p:ext uri="{BB962C8B-B14F-4D97-AF65-F5344CB8AC3E}">
        <p14:creationId xmlns:p14="http://schemas.microsoft.com/office/powerpoint/2010/main" val="118148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636253" y="4865763"/>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0" name="TextBox 8"/>
          <p:cNvSpPr txBox="1">
            <a:spLocks noChangeArrowheads="1"/>
          </p:cNvSpPr>
          <p:nvPr userDrawn="1"/>
        </p:nvSpPr>
        <p:spPr bwMode="auto">
          <a:xfrm>
            <a:off x="7899907" y="4963811"/>
            <a:ext cx="5630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800" dirty="0">
                <a:solidFill>
                  <a:schemeClr val="bg1"/>
                </a:solidFill>
              </a:rPr>
              <a:t>SM</a:t>
            </a:r>
          </a:p>
        </p:txBody>
      </p:sp>
      <p:sp>
        <p:nvSpPr>
          <p:cNvPr id="11" name="Rectangle 10"/>
          <p:cNvSpPr/>
          <p:nvPr userDrawn="1"/>
        </p:nvSpPr>
        <p:spPr>
          <a:xfrm>
            <a:off x="0" y="4655349"/>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8"/>
          <p:cNvSpPr>
            <a:spLocks noGrp="1"/>
          </p:cNvSpPr>
          <p:nvPr>
            <p:ph type="body" sz="quarter" idx="10" hasCustomPrompt="1"/>
          </p:nvPr>
        </p:nvSpPr>
        <p:spPr>
          <a:xfrm>
            <a:off x="975786" y="967252"/>
            <a:ext cx="5229124" cy="1774781"/>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7333"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931002" y="3055369"/>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930752" y="3442815"/>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930752" y="3801845"/>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2" y="275235"/>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dirty="0"/>
              <a:t>Event Title</a:t>
            </a:r>
          </a:p>
        </p:txBody>
      </p:sp>
      <p:pic>
        <p:nvPicPr>
          <p:cNvPr id="16" name="Picture 15" descr="ppt-because-tag.ps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4844" y="4655349"/>
            <a:ext cx="10955859" cy="810295"/>
          </a:xfrm>
          <a:prstGeom prst="rect">
            <a:avLst/>
          </a:prstGeom>
        </p:spPr>
      </p:pic>
      <p:pic>
        <p:nvPicPr>
          <p:cNvPr id="20" name="Picture 9" descr="OCLC_H_PMS.eps"/>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836604" y="5839974"/>
            <a:ext cx="1997453" cy="65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userDrawn="1"/>
        </p:nvPicPr>
        <p:blipFill>
          <a:blip r:embed="rId4" cstate="email">
            <a:alphaModFix/>
            <a:extLst>
              <a:ext uri="{28A0092B-C50C-407E-A947-70E740481C1C}">
                <a14:useLocalDpi xmlns:a14="http://schemas.microsoft.com/office/drawing/2010/main"/>
              </a:ext>
            </a:extLst>
          </a:blip>
          <a:stretch>
            <a:fillRect/>
          </a:stretch>
        </p:blipFill>
        <p:spPr>
          <a:xfrm>
            <a:off x="301521" y="5967987"/>
            <a:ext cx="811868" cy="432864"/>
          </a:xfrm>
          <a:prstGeom prst="rect">
            <a:avLst/>
          </a:prstGeom>
        </p:spPr>
      </p:pic>
    </p:spTree>
    <p:extLst>
      <p:ext uri="{BB962C8B-B14F-4D97-AF65-F5344CB8AC3E}">
        <p14:creationId xmlns:p14="http://schemas.microsoft.com/office/powerpoint/2010/main" val="181441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23826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arge Head and Two Content">
    <p:spTree>
      <p:nvGrpSpPr>
        <p:cNvPr id="1" name=""/>
        <p:cNvGrpSpPr/>
        <p:nvPr/>
      </p:nvGrpSpPr>
      <p:grpSpPr>
        <a:xfrm>
          <a:off x="0" y="0"/>
          <a:ext cx="0" cy="0"/>
          <a:chOff x="0" y="0"/>
          <a:chExt cx="0" cy="0"/>
        </a:xfrm>
      </p:grpSpPr>
      <p:grpSp>
        <p:nvGrpSpPr>
          <p:cNvPr id="2" name="Group 7"/>
          <p:cNvGrpSpPr/>
          <p:nvPr userDrawn="1"/>
        </p:nvGrpSpPr>
        <p:grpSpPr>
          <a:xfrm>
            <a:off x="0" y="0"/>
            <a:ext cx="12192000" cy="1759220"/>
            <a:chOff x="228600" y="228600"/>
            <a:chExt cx="9144000" cy="1759220"/>
          </a:xfrm>
          <a:solidFill>
            <a:srgbClr val="195A88"/>
          </a:solidFill>
        </p:grpSpPr>
        <p:sp>
          <p:nvSpPr>
            <p:cNvPr id="6" name="Rounded Rectangle 5"/>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 name="Isosceles Triangle 6"/>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sz="half" idx="1"/>
          </p:nvPr>
        </p:nvSpPr>
        <p:spPr>
          <a:xfrm>
            <a:off x="952501" y="2000251"/>
            <a:ext cx="4953001" cy="4143375"/>
          </a:xfrm>
          <a:prstGeom prst="rect">
            <a:avLst/>
          </a:prstGeo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86500" y="2000251"/>
            <a:ext cx="4953000" cy="4143375"/>
          </a:xfrm>
          <a:prstGeom prst="rect">
            <a:avLst/>
          </a:prstGeo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609600" y="381000"/>
            <a:ext cx="10972800" cy="914400"/>
          </a:xfrm>
          <a:prstGeom prst="rect">
            <a:avLst/>
          </a:prstGeom>
        </p:spPr>
        <p:txBody>
          <a:bodyPr wrap="none"/>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4600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3866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254498" y="-4969"/>
            <a:ext cx="7998343" cy="1418391"/>
          </a:xfrm>
          <a:prstGeom prst="rect">
            <a:avLst/>
          </a:prstGeom>
        </p:spPr>
      </p:pic>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6" name="Text Placeholder 18"/>
          <p:cNvSpPr>
            <a:spLocks noGrp="1"/>
          </p:cNvSpPr>
          <p:nvPr>
            <p:ph type="body" sz="quarter" idx="16" hasCustomPrompt="1"/>
          </p:nvPr>
        </p:nvSpPr>
        <p:spPr>
          <a:xfrm>
            <a:off x="1039293" y="2469871"/>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70" indent="0">
              <a:buNone/>
              <a:defRPr/>
            </a:lvl2pPr>
            <a:lvl5pPr marL="2438278"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971595" y="4818453"/>
            <a:ext cx="1819631" cy="410369"/>
          </a:xfrm>
          <a:prstGeom prst="rect">
            <a:avLst/>
          </a:prstGeom>
        </p:spPr>
        <p:txBody>
          <a:bodyPr vert="horz" wrap="none" lIns="0" tIns="0">
            <a:spAutoFit/>
          </a:bodyPr>
          <a:lstStyle>
            <a:lvl1pPr marL="0" indent="0">
              <a:buNone/>
              <a:defRPr sz="2267" b="0"/>
            </a:lvl1pPr>
            <a:lvl2pPr marL="609570" indent="0">
              <a:buNone/>
              <a:defRPr/>
            </a:lvl2pPr>
            <a:lvl5pPr marL="2438278" indent="0">
              <a:buNone/>
              <a:defRPr/>
            </a:lvl5pPr>
          </a:lstStyle>
          <a:p>
            <a:pPr lvl="0"/>
            <a:r>
              <a:rPr lang="en-US" dirty="0"/>
              <a:t>Speaker Title</a:t>
            </a:r>
          </a:p>
        </p:txBody>
      </p:sp>
      <p:sp>
        <p:nvSpPr>
          <p:cNvPr id="15" name="Rectangle 14"/>
          <p:cNvSpPr/>
          <p:nvPr userDrawn="1"/>
        </p:nvSpPr>
        <p:spPr>
          <a:xfrm>
            <a:off x="4182536" y="2"/>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3" name="Footer Placeholder 4"/>
          <p:cNvSpPr txBox="1">
            <a:spLocks/>
          </p:cNvSpPr>
          <p:nvPr userDrawn="1"/>
        </p:nvSpPr>
        <p:spPr>
          <a:xfrm>
            <a:off x="7039" y="6384426"/>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bg1">
                    <a:alpha val="50000"/>
                  </a:schemeClr>
                </a:solidFill>
                <a:effectLst/>
                <a:latin typeface="Arial" charset="0"/>
                <a:ea typeface="Arial" charset="0"/>
                <a:cs typeface="Arial" charset="0"/>
              </a:rPr>
              <a:t>Confidential. Not for distribution.</a:t>
            </a:r>
          </a:p>
        </p:txBody>
      </p:sp>
      <p:sp>
        <p:nvSpPr>
          <p:cNvPr id="24" name="Rectangle 23"/>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5" name="Rectangle 24"/>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6" name="Rectangle 25"/>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27" name="Picture 5"/>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userDrawn="1"/>
        </p:nvSpPr>
        <p:spPr>
          <a:xfrm>
            <a:off x="2" y="1866900"/>
            <a:ext cx="4922518" cy="563247"/>
          </a:xfrm>
          <a:prstGeom prst="rect">
            <a:avLst/>
          </a:prstGeom>
          <a:solidFill>
            <a:schemeClr val="accent2"/>
          </a:solidFill>
        </p:spPr>
        <p:txBody>
          <a:bodyPr wrap="square" lIns="118872" tIns="118872" rIns="121920" bIns="118872" rtlCol="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mn-lt"/>
                <a:ea typeface="+mn-ea"/>
                <a:cs typeface="Arial" charset="0"/>
              </a:rPr>
              <a:t>Mexico City • 14 June 2019</a:t>
            </a:r>
          </a:p>
        </p:txBody>
      </p:sp>
    </p:spTree>
    <p:extLst>
      <p:ext uri="{BB962C8B-B14F-4D97-AF65-F5344CB8AC3E}">
        <p14:creationId xmlns:p14="http://schemas.microsoft.com/office/powerpoint/2010/main" val="376414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95969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550911"/>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1246767"/>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1324718"/>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176889"/>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547737"/>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550909"/>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1176869" y="3595110"/>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699030" y="4290965"/>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2"/>
          <p:cNvSpPr>
            <a:spLocks noGrp="1"/>
          </p:cNvSpPr>
          <p:nvPr>
            <p:ph type="body" sz="quarter" idx="17" hasCustomPrompt="1"/>
          </p:nvPr>
        </p:nvSpPr>
        <p:spPr>
          <a:xfrm>
            <a:off x="4555078" y="4368917"/>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221088"/>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591936"/>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1176869" y="3595108"/>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129526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783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2" hasCustomPrompt="1"/>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933"/>
            </a:lvl2pPr>
            <a:lvl3pPr>
              <a:defRPr sz="3067"/>
            </a:lvl3pPr>
            <a:lvl4pPr>
              <a:defRPr/>
            </a:lvl4pPr>
            <a:lvl5pPr>
              <a:defRPr/>
            </a:lvl5pPr>
            <a:lvl6pPr>
              <a:defRPr/>
            </a:lvl6pPr>
            <a:lvl7pPr>
              <a:defRPr/>
            </a:lvl7pPr>
            <a:lvl8pPr marL="4267093" indent="0">
              <a:buNone/>
              <a:defRPr/>
            </a:lvl8pPr>
            <a:lvl9pPr marL="4876678" indent="0">
              <a:buNone/>
              <a:defRPr/>
            </a:lvl9pPr>
          </a:lstStyle>
          <a:p>
            <a:pPr lvl="0"/>
            <a:r>
              <a:rPr lang="en-US" dirty="0"/>
              <a:t>Click to add copy</a:t>
            </a:r>
          </a:p>
        </p:txBody>
      </p:sp>
    </p:spTree>
    <p:extLst>
      <p:ext uri="{BB962C8B-B14F-4D97-AF65-F5344CB8AC3E}">
        <p14:creationId xmlns:p14="http://schemas.microsoft.com/office/powerpoint/2010/main" val="331337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156423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6398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587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765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dirty="0"/>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57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dirty="0"/>
              <a:t>Closing Message</a:t>
            </a:r>
          </a:p>
        </p:txBody>
      </p:sp>
      <p:sp>
        <p:nvSpPr>
          <p:cNvPr id="9" name="Rectangle 8"/>
          <p:cNvSpPr/>
          <p:nvPr userDrawn="1"/>
        </p:nvSpPr>
        <p:spPr>
          <a:xfrm rot="10800000">
            <a:off x="15117" y="5850668"/>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dirty="0"/>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dirty="0"/>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87533" y="-2848"/>
            <a:ext cx="6119584" cy="5853515"/>
          </a:xfrm>
          <a:prstGeom prst="rect">
            <a:avLst/>
          </a:prstGeom>
        </p:spPr>
      </p:pic>
    </p:spTree>
    <p:extLst>
      <p:ext uri="{BB962C8B-B14F-4D97-AF65-F5344CB8AC3E}">
        <p14:creationId xmlns:p14="http://schemas.microsoft.com/office/powerpoint/2010/main" val="122584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636253" y="5149331"/>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0" name="TextBox 8"/>
          <p:cNvSpPr txBox="1">
            <a:spLocks noChangeArrowheads="1"/>
          </p:cNvSpPr>
          <p:nvPr userDrawn="1"/>
        </p:nvSpPr>
        <p:spPr bwMode="auto">
          <a:xfrm>
            <a:off x="7899907" y="4935539"/>
            <a:ext cx="5630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800" dirty="0">
                <a:solidFill>
                  <a:schemeClr val="bg1"/>
                </a:solidFill>
              </a:rPr>
              <a:t>SM</a:t>
            </a:r>
          </a:p>
        </p:txBody>
      </p:sp>
      <p:sp>
        <p:nvSpPr>
          <p:cNvPr id="11" name="Rectangle 10"/>
          <p:cNvSpPr/>
          <p:nvPr userDrawn="1"/>
        </p:nvSpPr>
        <p:spPr>
          <a:xfrm>
            <a:off x="0" y="4938917"/>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8"/>
          <p:cNvSpPr>
            <a:spLocks noGrp="1"/>
          </p:cNvSpPr>
          <p:nvPr>
            <p:ph type="body" sz="quarter" idx="10" hasCustomPrompt="1"/>
          </p:nvPr>
        </p:nvSpPr>
        <p:spPr>
          <a:xfrm>
            <a:off x="975786" y="1108608"/>
            <a:ext cx="5229124" cy="1682448"/>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7333"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931002" y="3196723"/>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930752" y="3584169"/>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930752" y="3943199"/>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dirty="0"/>
              <a:t>Speaker Contact</a:t>
            </a:r>
          </a:p>
        </p:txBody>
      </p:sp>
      <p:pic>
        <p:nvPicPr>
          <p:cNvPr id="16" name="Picture 15" descr="ppt-because-tag.ps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36133" y="4938917"/>
            <a:ext cx="10955859" cy="810295"/>
          </a:xfrm>
          <a:prstGeom prst="rect">
            <a:avLst/>
          </a:prstGeom>
        </p:spPr>
      </p:pic>
      <p:pic>
        <p:nvPicPr>
          <p:cNvPr id="17" name="Picture 26" descr="OCLC_H_PMS.eps"/>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userDrawn="1"/>
        </p:nvSpPr>
        <p:spPr>
          <a:xfrm>
            <a:off x="1" y="359771"/>
            <a:ext cx="5126963" cy="820674"/>
          </a:xfrm>
          <a:prstGeom prst="rect">
            <a:avLst/>
          </a:prstGeom>
          <a:solidFill>
            <a:schemeClr val="accent2"/>
          </a:solidFill>
        </p:spPr>
        <p:txBody>
          <a:bodyPr wrap="square" lIns="243840" tIns="243840" rIns="121920" bIns="24384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mn-lt"/>
                <a:ea typeface="+mn-ea"/>
                <a:cs typeface="Arial" charset="0"/>
              </a:rPr>
              <a:t>IFLA </a:t>
            </a:r>
            <a:r>
              <a:rPr kumimoji="0" lang="en-US" sz="2133" b="0" i="0" u="none" strike="noStrike" kern="1200" cap="none" spc="0" normalizeH="0" baseline="0" noProof="0" dirty="0" err="1">
                <a:ln>
                  <a:noFill/>
                </a:ln>
                <a:solidFill>
                  <a:prstClr val="white"/>
                </a:solidFill>
                <a:effectLst/>
                <a:uLnTx/>
                <a:uFillTx/>
                <a:latin typeface="+mn-lt"/>
                <a:ea typeface="+mn-ea"/>
                <a:cs typeface="Arial" charset="0"/>
              </a:rPr>
              <a:t>Wrocław</a:t>
            </a:r>
            <a:r>
              <a:rPr kumimoji="0" lang="en-US" sz="2133" b="0" i="0" u="none" strike="noStrike" kern="1200" cap="none" spc="0" normalizeH="0" baseline="0" noProof="0" dirty="0">
                <a:ln>
                  <a:noFill/>
                </a:ln>
                <a:solidFill>
                  <a:prstClr val="white"/>
                </a:solidFill>
                <a:effectLst/>
                <a:uLnTx/>
                <a:uFillTx/>
                <a:latin typeface="+mn-lt"/>
                <a:ea typeface="+mn-ea"/>
                <a:cs typeface="Arial" charset="0"/>
              </a:rPr>
              <a:t> • 19</a:t>
            </a:r>
            <a:r>
              <a:rPr kumimoji="0" lang="en-US" sz="2133" b="0" i="0" u="none" strike="noStrike" kern="1200" cap="none" spc="-187" normalizeH="0" baseline="0" noProof="0" dirty="0">
                <a:ln>
                  <a:noFill/>
                </a:ln>
                <a:solidFill>
                  <a:prstClr val="white"/>
                </a:solidFill>
                <a:effectLst/>
                <a:uLnTx/>
                <a:uFillTx/>
                <a:latin typeface="+mn-lt"/>
                <a:ea typeface="+mn-ea"/>
                <a:cs typeface="Arial" charset="0"/>
              </a:rPr>
              <a:t> </a:t>
            </a:r>
            <a:r>
              <a:rPr kumimoji="0" lang="en-US" sz="2133" b="0" i="0" u="none" strike="noStrike" kern="1200" cap="none" spc="0" normalizeH="0" baseline="0" noProof="0" dirty="0">
                <a:ln>
                  <a:noFill/>
                </a:ln>
                <a:solidFill>
                  <a:prstClr val="white"/>
                </a:solidFill>
                <a:effectLst/>
                <a:uLnTx/>
                <a:uFillTx/>
                <a:latin typeface="+mn-lt"/>
                <a:ea typeface="+mn-ea"/>
                <a:cs typeface="Arial" charset="0"/>
              </a:rPr>
              <a:t>–</a:t>
            </a:r>
            <a:r>
              <a:rPr kumimoji="0" lang="en-US" sz="2133" b="0" i="0" u="none" strike="noStrike" kern="1200" cap="none" spc="-267" normalizeH="0" baseline="0" noProof="0" dirty="0">
                <a:ln>
                  <a:noFill/>
                </a:ln>
                <a:solidFill>
                  <a:prstClr val="white"/>
                </a:solidFill>
                <a:effectLst/>
                <a:uLnTx/>
                <a:uFillTx/>
                <a:latin typeface="+mn-lt"/>
                <a:ea typeface="+mn-ea"/>
                <a:cs typeface="Arial" charset="0"/>
              </a:rPr>
              <a:t> </a:t>
            </a:r>
            <a:r>
              <a:rPr kumimoji="0" lang="en-US" sz="2133" b="0" i="0" u="none" strike="noStrike" kern="1200" cap="none" spc="0" normalizeH="0" baseline="0" noProof="0" dirty="0">
                <a:ln>
                  <a:noFill/>
                </a:ln>
                <a:solidFill>
                  <a:prstClr val="white"/>
                </a:solidFill>
                <a:effectLst/>
                <a:uLnTx/>
                <a:uFillTx/>
                <a:latin typeface="+mn-lt"/>
                <a:ea typeface="+mn-ea"/>
                <a:cs typeface="Arial" charset="0"/>
              </a:rPr>
              <a:t>25 August 2017</a:t>
            </a:r>
          </a:p>
        </p:txBody>
      </p:sp>
      <p:pic>
        <p:nvPicPr>
          <p:cNvPr id="18" name="Picture 17" descr="ppt-because-tag.psd"/>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49459" y="5037667"/>
            <a:ext cx="1812100" cy="296333"/>
          </a:xfrm>
          <a:prstGeom prst="rect">
            <a:avLst/>
          </a:prstGeom>
        </p:spPr>
      </p:pic>
      <p:sp>
        <p:nvSpPr>
          <p:cNvPr id="2" name="TextBox 1"/>
          <p:cNvSpPr txBox="1"/>
          <p:nvPr userDrawn="1"/>
        </p:nvSpPr>
        <p:spPr>
          <a:xfrm>
            <a:off x="7581900" y="5107625"/>
            <a:ext cx="260008" cy="215444"/>
          </a:xfrm>
          <a:prstGeom prst="rect">
            <a:avLst/>
          </a:prstGeom>
          <a:noFill/>
        </p:spPr>
        <p:txBody>
          <a:bodyPr wrap="none" rtlCol="0">
            <a:spAutoFit/>
          </a:bodyPr>
          <a:lstStyle/>
          <a:p>
            <a:r>
              <a:rPr lang="en-US" sz="800" dirty="0">
                <a:solidFill>
                  <a:schemeClr val="bg1"/>
                </a:solidFill>
              </a:rPr>
              <a:t>®</a:t>
            </a:r>
          </a:p>
        </p:txBody>
      </p:sp>
    </p:spTree>
    <p:extLst>
      <p:ext uri="{BB962C8B-B14F-4D97-AF65-F5344CB8AC3E}">
        <p14:creationId xmlns:p14="http://schemas.microsoft.com/office/powerpoint/2010/main" val="241347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12192000" cy="6248400"/>
          </a:xfrm>
          <a:prstGeom prst="rect">
            <a:avLst/>
          </a:prstGeom>
        </p:spPr>
        <p:txBody>
          <a:bodyPr/>
          <a:lstStyle/>
          <a:p>
            <a:endParaRPr lang="en-US"/>
          </a:p>
        </p:txBody>
      </p:sp>
      <p:sp>
        <p:nvSpPr>
          <p:cNvPr id="5" name="Text Placeholder 4"/>
          <p:cNvSpPr>
            <a:spLocks noGrp="1"/>
          </p:cNvSpPr>
          <p:nvPr>
            <p:ph type="body" sz="quarter" idx="11"/>
          </p:nvPr>
        </p:nvSpPr>
        <p:spPr>
          <a:xfrm>
            <a:off x="7190317" y="1"/>
            <a:ext cx="5001684" cy="5295900"/>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0" y="6185684"/>
            <a:ext cx="12192000" cy="646331"/>
            <a:chOff x="0" y="4639262"/>
            <a:chExt cx="9144000" cy="484748"/>
          </a:xfrm>
        </p:grpSpPr>
        <p:pic>
          <p:nvPicPr>
            <p:cNvPr id="10" name="Picture 9"/>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1" name="Rectangle 10"/>
            <p:cNvSpPr/>
            <p:nvPr userDrawn="1"/>
          </p:nvSpPr>
          <p:spPr>
            <a:xfrm>
              <a:off x="0" y="4639262"/>
              <a:ext cx="9144000" cy="484748"/>
            </a:xfrm>
            <a:prstGeom prst="rect">
              <a:avLst/>
            </a:prstGeom>
          </p:spPr>
          <p:txBody>
            <a:bodyPr wrap="square">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a:ln>
                    <a:noFill/>
                  </a:ln>
                  <a:solidFill>
                    <a:schemeClr val="bg1"/>
                  </a:solidFill>
                  <a:effectLst/>
                  <a:uLnTx/>
                  <a:uFillTx/>
                  <a:latin typeface="Myriad Pro" pitchFamily="34" charset="0"/>
                </a:rPr>
                <a:t>Value</a:t>
              </a:r>
              <a:br>
                <a:rPr kumimoji="0" lang="en-US" sz="2400" b="1" i="0" u="none" strike="noStrike" kern="0" cap="none" spc="0" normalizeH="0" baseline="0" noProof="0">
                  <a:ln>
                    <a:noFill/>
                  </a:ln>
                  <a:solidFill>
                    <a:schemeClr val="bg1"/>
                  </a:solidFill>
                  <a:effectLst/>
                  <a:uLnTx/>
                  <a:uFillTx/>
                  <a:latin typeface="Myriad Pro" pitchFamily="34" charset="0"/>
                </a:rPr>
              </a:br>
              <a:r>
                <a:rPr kumimoji="0" lang="en-US" sz="12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ext uri="{BB962C8B-B14F-4D97-AF65-F5344CB8AC3E}">
        <p14:creationId xmlns:p14="http://schemas.microsoft.com/office/powerpoint/2010/main" val="46897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Content- Head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248400"/>
          </a:xfrm>
          <a:prstGeom prst="rect">
            <a:avLst/>
          </a:prstGeom>
        </p:spPr>
        <p:txBody>
          <a:bodyPr/>
          <a:lstStyle/>
          <a:p>
            <a:endParaRPr lang="en-US"/>
          </a:p>
        </p:txBody>
      </p:sp>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userDrawn="1"/>
        </p:nvSpPr>
        <p:spPr>
          <a:xfrm>
            <a:off x="0" y="0"/>
            <a:ext cx="12192000" cy="6248400"/>
          </a:xfrm>
          <a:prstGeom prst="rect">
            <a:avLst/>
          </a:prstGeom>
          <a:solidFill>
            <a:schemeClr val="bg1">
              <a:alpha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Text Placeholder 4"/>
          <p:cNvSpPr>
            <a:spLocks noGrp="1"/>
          </p:cNvSpPr>
          <p:nvPr>
            <p:ph type="body" sz="quarter" idx="11"/>
          </p:nvPr>
        </p:nvSpPr>
        <p:spPr>
          <a:xfrm>
            <a:off x="1" y="742951"/>
            <a:ext cx="12192000" cy="1583155"/>
          </a:xfrm>
          <a:prstGeom prst="rect">
            <a:avLst/>
          </a:prstGeom>
          <a:solidFill>
            <a:schemeClr val="tx1"/>
          </a:solidFill>
        </p:spPr>
        <p:txBody>
          <a:bodyPr/>
          <a:lstStyle>
            <a:lvl1pPr marL="0" indent="0">
              <a:buNone/>
              <a:defRPr sz="3200">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dirty="0"/>
              <a:t>Click to edit Master text styles</a:t>
            </a:r>
          </a:p>
        </p:txBody>
      </p:sp>
      <p:sp>
        <p:nvSpPr>
          <p:cNvPr id="11" name="Text Placeholder 10"/>
          <p:cNvSpPr>
            <a:spLocks noGrp="1"/>
          </p:cNvSpPr>
          <p:nvPr>
            <p:ph type="body" sz="quarter" idx="12"/>
          </p:nvPr>
        </p:nvSpPr>
        <p:spPr>
          <a:xfrm>
            <a:off x="9827683" y="1748590"/>
            <a:ext cx="2364317" cy="577516"/>
          </a:xfrm>
          <a:prstGeom prst="rect">
            <a:avLst/>
          </a:prstGeom>
        </p:spPr>
        <p:txBody>
          <a:bodyPr anchor="b"/>
          <a:lstStyle>
            <a:lvl1pPr marL="0" indent="0" algn="r">
              <a:buNone/>
              <a:defRPr sz="1333" b="1">
                <a:solidFill>
                  <a:schemeClr val="bg1"/>
                </a:solidFill>
              </a:defRPr>
            </a:lvl1pPr>
            <a:lvl2pPr marL="609585" indent="0">
              <a:buNone/>
              <a:defRPr sz="1333" b="1">
                <a:solidFill>
                  <a:schemeClr val="bg1"/>
                </a:solidFill>
              </a:defRPr>
            </a:lvl2pPr>
            <a:lvl3pPr marL="1219170" indent="0">
              <a:buNone/>
              <a:defRPr sz="1333" b="1">
                <a:solidFill>
                  <a:schemeClr val="bg1"/>
                </a:solidFill>
              </a:defRPr>
            </a:lvl3pPr>
            <a:lvl4pPr marL="1828754" indent="0">
              <a:buNone/>
              <a:defRPr sz="1333" b="1">
                <a:solidFill>
                  <a:schemeClr val="bg1"/>
                </a:solidFill>
              </a:defRPr>
            </a:lvl4pPr>
            <a:lvl5pPr marL="2438339" indent="0">
              <a:buNone/>
              <a:defRPr sz="1333" b="1">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03939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Content- Head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248400"/>
          </a:xfrm>
          <a:prstGeom prst="rect">
            <a:avLst/>
          </a:prstGeom>
        </p:spPr>
        <p:txBody>
          <a:bodyPr/>
          <a:lstStyle/>
          <a:p>
            <a:endParaRPr lang="en-US"/>
          </a:p>
        </p:txBody>
      </p:sp>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userDrawn="1"/>
        </p:nvSpPr>
        <p:spPr>
          <a:xfrm>
            <a:off x="0" y="0"/>
            <a:ext cx="12192000" cy="6248400"/>
          </a:xfrm>
          <a:prstGeom prst="rect">
            <a:avLst/>
          </a:prstGeom>
          <a:solidFill>
            <a:schemeClr val="bg1">
              <a:alpha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Text Placeholder 4"/>
          <p:cNvSpPr>
            <a:spLocks noGrp="1"/>
          </p:cNvSpPr>
          <p:nvPr>
            <p:ph type="body" sz="quarter" idx="11"/>
          </p:nvPr>
        </p:nvSpPr>
        <p:spPr>
          <a:xfrm>
            <a:off x="6880773" y="742951"/>
            <a:ext cx="5311228" cy="5156200"/>
          </a:xfrm>
          <a:prstGeom prst="rect">
            <a:avLst/>
          </a:prstGeom>
          <a:solidFill>
            <a:schemeClr val="tx1"/>
          </a:solidFill>
        </p:spPr>
        <p:txBody>
          <a:bodyPr/>
          <a:lstStyle>
            <a:lvl1pPr marL="0" indent="0">
              <a:buNone/>
              <a:defRPr sz="3200">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dirty="0"/>
              <a:t>Click to edit Master text styles</a:t>
            </a:r>
          </a:p>
        </p:txBody>
      </p:sp>
      <p:sp>
        <p:nvSpPr>
          <p:cNvPr id="11" name="Text Placeholder 10"/>
          <p:cNvSpPr>
            <a:spLocks noGrp="1"/>
          </p:cNvSpPr>
          <p:nvPr>
            <p:ph type="body" sz="quarter" idx="12"/>
          </p:nvPr>
        </p:nvSpPr>
        <p:spPr>
          <a:xfrm>
            <a:off x="9827172" y="5020734"/>
            <a:ext cx="2364317" cy="878417"/>
          </a:xfrm>
          <a:prstGeom prst="rect">
            <a:avLst/>
          </a:prstGeom>
        </p:spPr>
        <p:txBody>
          <a:bodyPr anchor="b"/>
          <a:lstStyle>
            <a:lvl1pPr marL="0" indent="0" algn="r">
              <a:buNone/>
              <a:defRPr sz="1333" b="1">
                <a:solidFill>
                  <a:schemeClr val="bg1"/>
                </a:solidFill>
              </a:defRPr>
            </a:lvl1pPr>
            <a:lvl2pPr marL="609585" indent="0">
              <a:buNone/>
              <a:defRPr sz="1333" b="1">
                <a:solidFill>
                  <a:schemeClr val="bg1"/>
                </a:solidFill>
              </a:defRPr>
            </a:lvl2pPr>
            <a:lvl3pPr marL="1219170" indent="0">
              <a:buNone/>
              <a:defRPr sz="1333" b="1">
                <a:solidFill>
                  <a:schemeClr val="bg1"/>
                </a:solidFill>
              </a:defRPr>
            </a:lvl3pPr>
            <a:lvl4pPr marL="1828754" indent="0">
              <a:buNone/>
              <a:defRPr sz="1333" b="1">
                <a:solidFill>
                  <a:schemeClr val="bg1"/>
                </a:solidFill>
              </a:defRPr>
            </a:lvl4pPr>
            <a:lvl5pPr marL="2438339" indent="0">
              <a:buNone/>
              <a:defRPr sz="1333" b="1">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4711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4"/>
          </p:nvPr>
        </p:nvSpPr>
        <p:spPr>
          <a:xfrm>
            <a:off x="455084" y="1373718"/>
            <a:ext cx="11252200" cy="4423833"/>
          </a:xfrm>
          <a:prstGeom prst="rect">
            <a:avLst/>
          </a:prstGeom>
        </p:spPr>
        <p:txBody>
          <a:bodyPr vert="horz"/>
          <a:lstStyle>
            <a:lvl1pPr>
              <a:defRPr sz="3733"/>
            </a:lvl1pPr>
            <a:lvl2pPr>
              <a:defRPr sz="3200"/>
            </a:lvl2pPr>
            <a:lvl3pPr>
              <a:defRPr sz="2667"/>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630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787658"/>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1483513"/>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1561465"/>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413636"/>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784484"/>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787656"/>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1176869" y="3831857"/>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699030" y="4527712"/>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2"/>
          <p:cNvSpPr>
            <a:spLocks noGrp="1"/>
          </p:cNvSpPr>
          <p:nvPr>
            <p:ph type="body" sz="quarter" idx="17" hasCustomPrompt="1"/>
          </p:nvPr>
        </p:nvSpPr>
        <p:spPr>
          <a:xfrm>
            <a:off x="4555078" y="460566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457835"/>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82868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1176869" y="3831855"/>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340990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Content- Header Only">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kern="1200" dirty="0">
                <a:solidFill>
                  <a:schemeClr val="bg1"/>
                </a:solidFill>
                <a:ea typeface="+mn-ea"/>
              </a:rPr>
              <a:t>#libdata4impact</a:t>
            </a:r>
            <a:endParaRPr lang="en-US" sz="1400" dirty="0">
              <a:solidFill>
                <a:schemeClr val="bg1"/>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6" name="Text Placeholder 5"/>
          <p:cNvSpPr>
            <a:spLocks noGrp="1"/>
          </p:cNvSpPr>
          <p:nvPr>
            <p:ph type="body" sz="quarter" idx="13" hasCustomPrompt="1"/>
          </p:nvPr>
        </p:nvSpPr>
        <p:spPr>
          <a:xfrm>
            <a:off x="637118" y="220663"/>
            <a:ext cx="10909300" cy="915256"/>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spTree>
    <p:extLst>
      <p:ext uri="{BB962C8B-B14F-4D97-AF65-F5344CB8AC3E}">
        <p14:creationId xmlns:p14="http://schemas.microsoft.com/office/powerpoint/2010/main" val="375042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3566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dirty="0"/>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Tree>
    <p:extLst>
      <p:ext uri="{BB962C8B-B14F-4D97-AF65-F5344CB8AC3E}">
        <p14:creationId xmlns:p14="http://schemas.microsoft.com/office/powerpoint/2010/main" val="184561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7301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550911"/>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1246767"/>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1324718"/>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176889"/>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547737"/>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550909"/>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1176869" y="3595110"/>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699030" y="4290965"/>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2"/>
          <p:cNvSpPr>
            <a:spLocks noGrp="1"/>
          </p:cNvSpPr>
          <p:nvPr>
            <p:ph type="body" sz="quarter" idx="17" hasCustomPrompt="1"/>
          </p:nvPr>
        </p:nvSpPr>
        <p:spPr>
          <a:xfrm>
            <a:off x="4555078" y="4368917"/>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221088"/>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591936"/>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1176869" y="3595108"/>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5277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0368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4" name="Text Placeholder 3"/>
          <p:cNvSpPr>
            <a:spLocks noGrp="1"/>
          </p:cNvSpPr>
          <p:nvPr>
            <p:ph type="body" sz="quarter" idx="12" hasCustomPrompt="1"/>
          </p:nvPr>
        </p:nvSpPr>
        <p:spPr>
          <a:xfrm>
            <a:off x="454382" y="1372996"/>
            <a:ext cx="11252197" cy="4475171"/>
          </a:xfrm>
          <a:prstGeom prst="rect">
            <a:avLst/>
          </a:prstGeom>
        </p:spPr>
        <p:txBody>
          <a:bodyPr vert="horz"/>
          <a:lstStyle>
            <a:lvl1pPr marL="457189" indent="-457189">
              <a:buFont typeface="Arial"/>
              <a:buChar char="•"/>
              <a:defRPr sz="3200" baseline="0"/>
            </a:lvl1pPr>
          </a:lstStyle>
          <a:p>
            <a:pPr lvl="0"/>
            <a:r>
              <a:rPr lang="en-US" dirty="0"/>
              <a:t>Click to add copy</a:t>
            </a: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101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716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3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0050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77163"/>
          </a:xfrm>
          <a:prstGeom prst="rect">
            <a:avLst/>
          </a:prstGeom>
          <a:ln w="28575" cmpd="sng">
            <a:solidFill>
              <a:srgbClr val="FFFFFF"/>
            </a:solidFill>
          </a:ln>
        </p:spPr>
        <p:txBody>
          <a:bodyPr vert="horz" lIns="274320" tIns="45720" rIns="274320" bIns="9144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810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dirty="0"/>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122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dirty="0"/>
              <a:t>Closing Message</a:t>
            </a:r>
          </a:p>
        </p:txBody>
      </p:sp>
      <p:sp>
        <p:nvSpPr>
          <p:cNvPr id="9" name="Rectangle 8"/>
          <p:cNvSpPr/>
          <p:nvPr userDrawn="1"/>
        </p:nvSpPr>
        <p:spPr>
          <a:xfrm rot="10800000">
            <a:off x="15117" y="5850668"/>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dirty="0"/>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dirty="0"/>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ppt-because-pattern.psd"/>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062439" y="2"/>
            <a:ext cx="6129563" cy="5850665"/>
          </a:xfrm>
          <a:prstGeom prst="rect">
            <a:avLst/>
          </a:prstGeom>
        </p:spPr>
      </p:pic>
    </p:spTree>
    <p:extLst>
      <p:ext uri="{BB962C8B-B14F-4D97-AF65-F5344CB8AC3E}">
        <p14:creationId xmlns:p14="http://schemas.microsoft.com/office/powerpoint/2010/main" val="427912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636253" y="5149331"/>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0" name="TextBox 8"/>
          <p:cNvSpPr txBox="1">
            <a:spLocks noChangeArrowheads="1"/>
          </p:cNvSpPr>
          <p:nvPr userDrawn="1"/>
        </p:nvSpPr>
        <p:spPr bwMode="auto">
          <a:xfrm>
            <a:off x="7899907" y="4935539"/>
            <a:ext cx="5630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800" dirty="0">
                <a:solidFill>
                  <a:schemeClr val="bg1"/>
                </a:solidFill>
              </a:rPr>
              <a:t>SM</a:t>
            </a:r>
          </a:p>
        </p:txBody>
      </p:sp>
      <p:sp>
        <p:nvSpPr>
          <p:cNvPr id="11" name="Rectangle 10"/>
          <p:cNvSpPr/>
          <p:nvPr userDrawn="1"/>
        </p:nvSpPr>
        <p:spPr>
          <a:xfrm>
            <a:off x="0" y="4938917"/>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8"/>
          <p:cNvSpPr>
            <a:spLocks noGrp="1"/>
          </p:cNvSpPr>
          <p:nvPr>
            <p:ph type="body" sz="quarter" idx="10" hasCustomPrompt="1"/>
          </p:nvPr>
        </p:nvSpPr>
        <p:spPr>
          <a:xfrm>
            <a:off x="975786" y="1108608"/>
            <a:ext cx="5229124" cy="1682448"/>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7333"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931002" y="3196723"/>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930752" y="3584169"/>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930752" y="3943199"/>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2" y="416590"/>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dirty="0"/>
              <a:t>Event Title</a:t>
            </a:r>
          </a:p>
        </p:txBody>
      </p:sp>
      <p:pic>
        <p:nvPicPr>
          <p:cNvPr id="16" name="Picture 15" descr="ppt-because-tag.ps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36133" y="4938917"/>
            <a:ext cx="10955859" cy="810295"/>
          </a:xfrm>
          <a:prstGeom prst="rect">
            <a:avLst/>
          </a:prstGeom>
        </p:spPr>
      </p:pic>
      <p:pic>
        <p:nvPicPr>
          <p:cNvPr id="17" name="Picture 26" descr="OCLC_H_PMS.eps"/>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428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ontent - Blank">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1">
              <a:solidFill>
                <a:srgbClr val="3D527F"/>
              </a:solidFill>
            </a:endParaRPr>
          </a:p>
        </p:txBody>
      </p:sp>
      <p:sp>
        <p:nvSpPr>
          <p:cNvPr id="19" name="Rectangle 18"/>
          <p:cNvSpPr/>
          <p:nvPr userDrawn="1"/>
        </p:nvSpPr>
        <p:spPr>
          <a:xfrm>
            <a:off x="2946401" y="6248400"/>
            <a:ext cx="1413935"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1">
              <a:solidFill>
                <a:srgbClr val="3D527F"/>
              </a:solidFill>
            </a:endParaRPr>
          </a:p>
        </p:txBody>
      </p:sp>
      <p:sp>
        <p:nvSpPr>
          <p:cNvPr id="20" name="Rectangle 19"/>
          <p:cNvSpPr/>
          <p:nvPr userDrawn="1"/>
        </p:nvSpPr>
        <p:spPr>
          <a:xfrm>
            <a:off x="4360338" y="6248400"/>
            <a:ext cx="7831668"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1">
              <a:solidFill>
                <a:srgbClr val="3D527F"/>
              </a:solidFill>
            </a:endParaRPr>
          </a:p>
        </p:txBody>
      </p:sp>
      <p:pic>
        <p:nvPicPr>
          <p:cNvPr id="7"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943828" y="6457315"/>
            <a:ext cx="990985" cy="24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userDrawn="1"/>
        </p:nvSpPr>
        <p:spPr>
          <a:xfrm>
            <a:off x="7500997" y="6357723"/>
            <a:ext cx="3367313" cy="379656"/>
          </a:xfrm>
          <a:prstGeom prst="rect">
            <a:avLst/>
          </a:prstGeom>
          <a:noFill/>
        </p:spPr>
        <p:txBody>
          <a:bodyPr wrap="square" rtlCol="0">
            <a:spAutoFit/>
          </a:bodyPr>
          <a:lstStyle/>
          <a:p>
            <a:pPr algn="ctr"/>
            <a:r>
              <a:rPr lang="en-US" sz="1867" b="1" dirty="0">
                <a:solidFill>
                  <a:schemeClr val="bg1"/>
                </a:solidFill>
              </a:rPr>
              <a:t>#</a:t>
            </a:r>
            <a:r>
              <a:rPr lang="en-US" sz="1867" b="1" dirty="0" err="1">
                <a:solidFill>
                  <a:schemeClr val="bg1"/>
                </a:solidFill>
              </a:rPr>
              <a:t>vandr</a:t>
            </a:r>
            <a:endParaRPr lang="en-US" sz="1867" b="1" dirty="0">
              <a:solidFill>
                <a:schemeClr val="bg1"/>
              </a:solidFill>
            </a:endParaRPr>
          </a:p>
        </p:txBody>
      </p:sp>
    </p:spTree>
    <p:extLst>
      <p:ext uri="{BB962C8B-B14F-4D97-AF65-F5344CB8AC3E}">
        <p14:creationId xmlns:p14="http://schemas.microsoft.com/office/powerpoint/2010/main" val="362365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4"/>
          </p:nvPr>
        </p:nvSpPr>
        <p:spPr>
          <a:xfrm>
            <a:off x="455084" y="1373718"/>
            <a:ext cx="11252200" cy="4423833"/>
          </a:xfrm>
          <a:prstGeom prst="rect">
            <a:avLst/>
          </a:prstGeom>
        </p:spPr>
        <p:txBody>
          <a:bodyPr vert="horz"/>
          <a:lstStyle>
            <a:lvl1pPr>
              <a:defRPr sz="3733"/>
            </a:lvl1pPr>
            <a:lvl2pPr>
              <a:defRPr sz="3200"/>
            </a:lvl2pPr>
            <a:lvl3pPr>
              <a:defRPr sz="2667"/>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15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534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19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551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dirty="0"/>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556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7654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686" r:id="rId13"/>
    <p:sldLayoutId id="2147483712" r:id="rId14"/>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42740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90" r:id="rId12"/>
    <p:sldLayoutId id="2147483801" r:id="rId13"/>
    <p:sldLayoutId id="2147483802" r:id="rId14"/>
    <p:sldLayoutId id="2147483804" r:id="rId15"/>
    <p:sldLayoutId id="2147483814" r:id="rId16"/>
    <p:sldLayoutId id="2147483815"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907935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onnawal@oclc.org"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jpeg"/><Relationship Id="rId7" Type="http://schemas.openxmlformats.org/officeDocument/2006/relationships/diagramColors" Target="../diagrams/colors1.xml"/><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4.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7.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8.xml"/><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0.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1.xml"/><Relationship Id="rId1" Type="http://schemas.openxmlformats.org/officeDocument/2006/relationships/slideLayout" Target="../slideLayouts/slideLayout21.xml"/><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2.xml"/><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63.xml"/><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4.xml"/><Relationship Id="rId1" Type="http://schemas.openxmlformats.org/officeDocument/2006/relationships/slideLayout" Target="../slideLayouts/slideLayout29.xml"/><Relationship Id="rId5" Type="http://schemas.openxmlformats.org/officeDocument/2006/relationships/image" Target="../media/image68.jpeg"/><Relationship Id="rId4" Type="http://schemas.openxmlformats.org/officeDocument/2006/relationships/image" Target="../media/image67.jpeg"/></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hyperlink" Target="http://oc.lc/vrmap" TargetMode="External"/><Relationship Id="rId2" Type="http://schemas.openxmlformats.org/officeDocument/2006/relationships/notesSlide" Target="../notesSlides/notesSlide65.xml"/><Relationship Id="rId1" Type="http://schemas.openxmlformats.org/officeDocument/2006/relationships/slideLayout" Target="../slideLayouts/slideLayout29.xml"/><Relationship Id="rId6" Type="http://schemas.openxmlformats.org/officeDocument/2006/relationships/hyperlink" Target="http://oc.lc/VRmap" TargetMode="External"/><Relationship Id="rId5" Type="http://schemas.openxmlformats.org/officeDocument/2006/relationships/image" Target="../media/image70.png"/><Relationship Id="rId4" Type="http://schemas.openxmlformats.org/officeDocument/2006/relationships/hyperlink" Target="https://youtu.be/6ai0ZO3lDR4"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9.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0.xml"/><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1.xml"/><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4.xml"/><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5.xml"/><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6.xml"/><Relationship Id="rId1" Type="http://schemas.openxmlformats.org/officeDocument/2006/relationships/slideLayout" Target="../slideLayouts/slideLayout29.xml"/><Relationship Id="rId4" Type="http://schemas.openxmlformats.org/officeDocument/2006/relationships/image" Target="../media/image77.png"/></Relationships>
</file>

<file path=ppt/slides/_rels/slide7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7.xml"/><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8.xml"/><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9.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0.xml"/><Relationship Id="rId1" Type="http://schemas.openxmlformats.org/officeDocument/2006/relationships/slideLayout" Target="../slideLayouts/slideLayout31.xml"/><Relationship Id="rId4" Type="http://schemas.microsoft.com/office/2007/relationships/hdphoto" Target="../media/hdphoto2.wdp"/></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hyperlink" Target="http://www.choice360.org/blog/putting-the-library-in-the-life-of-the-user" TargetMode="External"/><Relationship Id="rId2" Type="http://schemas.openxmlformats.org/officeDocument/2006/relationships/notesSlide" Target="../notesSlides/notesSlide82.xml"/><Relationship Id="rId1" Type="http://schemas.openxmlformats.org/officeDocument/2006/relationships/slideLayout" Target="../slideLayouts/slideLayout5.xml"/><Relationship Id="rId5" Type="http://schemas.openxmlformats.org/officeDocument/2006/relationships/hyperlink" Target="http://www.ala.org/acrl/sites/ala.org.acrl/files/content/conferences/confsandpreconfs/2013/papers/Connaway_Google.pdf" TargetMode="External"/><Relationship Id="rId4" Type="http://schemas.openxmlformats.org/officeDocument/2006/relationships/hyperlink" Target="http://www.oclc.org/content/dam/research/publications/library/2014/oclcresearch-reordering-ranganathan-2014.pdf"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informationr.net/ir/18-1/infres181.html" TargetMode="External"/><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v=6ai0ZO3lDR4" TargetMode="External"/><Relationship Id="rId2" Type="http://schemas.openxmlformats.org/officeDocument/2006/relationships/notesSlide" Target="../notesSlides/notesSlide84.xml"/><Relationship Id="rId1" Type="http://schemas.openxmlformats.org/officeDocument/2006/relationships/slideLayout" Target="../slideLayouts/slideLayout5.xml"/><Relationship Id="rId4" Type="http://schemas.openxmlformats.org/officeDocument/2006/relationships/hyperlink" Target="http://download.qsrinternational.com/Document/NVivo9/NVivo9-Getting-Started-Guide.pdf"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www.oclc.org/research/activities/vandr.html" TargetMode="External"/><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hyperlink" Target="mailto:connawal@oclc.org" TargetMode="External"/><Relationship Id="rId2" Type="http://schemas.openxmlformats.org/officeDocument/2006/relationships/notesSlide" Target="../notesSlides/notesSlide8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6"/>
          </p:nvPr>
        </p:nvSpPr>
        <p:spPr>
          <a:xfrm>
            <a:off x="603844" y="2431735"/>
            <a:ext cx="11138977" cy="1827070"/>
          </a:xfrm>
        </p:spPr>
        <p:txBody>
          <a:bodyPr anchor="ctr">
            <a:normAutofit fontScale="62500" lnSpcReduction="20000"/>
          </a:bodyPr>
          <a:lstStyle/>
          <a:p>
            <a:r>
              <a:rPr lang="en-US" sz="5800" dirty="0"/>
              <a:t>Using Qualitative Methods for Library and Information Science Research: </a:t>
            </a:r>
          </a:p>
          <a:p>
            <a:r>
              <a:rPr lang="en-US" sz="4500" dirty="0"/>
              <a:t>An Interactive Workshop</a:t>
            </a:r>
          </a:p>
        </p:txBody>
      </p:sp>
      <p:sp>
        <p:nvSpPr>
          <p:cNvPr id="9" name="Text Placeholder 8"/>
          <p:cNvSpPr>
            <a:spLocks noGrp="1"/>
          </p:cNvSpPr>
          <p:nvPr>
            <p:ph type="body" sz="quarter" idx="17"/>
          </p:nvPr>
        </p:nvSpPr>
        <p:spPr>
          <a:xfrm>
            <a:off x="971592" y="4275963"/>
            <a:ext cx="4967450" cy="502766"/>
          </a:xfrm>
        </p:spPr>
        <p:txBody>
          <a:bodyPr/>
          <a:lstStyle/>
          <a:p>
            <a:r>
              <a:rPr lang="en-US" dirty="0"/>
              <a:t>Lynn Silipigni Connaway, PhD</a:t>
            </a:r>
          </a:p>
        </p:txBody>
      </p:sp>
      <p:sp>
        <p:nvSpPr>
          <p:cNvPr id="5" name="Text Placeholder 7">
            <a:extLst>
              <a:ext uri="{FF2B5EF4-FFF2-40B4-BE49-F238E27FC236}">
                <a16:creationId xmlns:a16="http://schemas.microsoft.com/office/drawing/2014/main" id="{1AB1FB9F-083D-4609-89F1-954D8BAAED73}"/>
              </a:ext>
            </a:extLst>
          </p:cNvPr>
          <p:cNvSpPr txBox="1">
            <a:spLocks/>
          </p:cNvSpPr>
          <p:nvPr/>
        </p:nvSpPr>
        <p:spPr>
          <a:xfrm>
            <a:off x="971592" y="4814353"/>
            <a:ext cx="6922729" cy="1195392"/>
          </a:xfrm>
          <a:prstGeom prst="rect">
            <a:avLst/>
          </a:prstGeom>
        </p:spPr>
        <p:txBody>
          <a:bodyPr vert="horz" wrap="none" lIns="0" tIns="0" anchor="ctr">
            <a:spAutoFit/>
          </a:bodyPr>
          <a:lstStyle>
            <a:lvl1pPr marL="0" indent="0" algn="l" defTabSz="609585" rtl="0" eaLnBrk="1" latinLnBrk="0" hangingPunct="1">
              <a:spcBef>
                <a:spcPct val="20000"/>
              </a:spcBef>
              <a:buFont typeface="Arial"/>
              <a:buNone/>
              <a:defRPr sz="2267" b="0" kern="1200">
                <a:solidFill>
                  <a:schemeClr val="tx1"/>
                </a:solidFill>
                <a:latin typeface="+mn-lt"/>
                <a:ea typeface="+mn-ea"/>
                <a:cs typeface="+mn-cs"/>
              </a:defRPr>
            </a:lvl1pPr>
            <a:lvl2pPr marL="609570" indent="0" algn="l" defTabSz="609585" rtl="0" eaLnBrk="1" latinLnBrk="0" hangingPunct="1">
              <a:spcBef>
                <a:spcPct val="20000"/>
              </a:spcBef>
              <a:buFont typeface="Arial"/>
              <a:buNone/>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438278" indent="0" algn="l" defTabSz="609585" rtl="0" eaLnBrk="1" latinLnBrk="0" hangingPunct="1">
              <a:spcBef>
                <a:spcPct val="20000"/>
              </a:spcBef>
              <a:buFont typeface="Arial"/>
              <a:buNone/>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400"/>
              </a:spcBef>
            </a:pPr>
            <a:r>
              <a:rPr lang="en-US" dirty="0"/>
              <a:t>Director of Library Trends and User Research, OCLC</a:t>
            </a:r>
          </a:p>
          <a:p>
            <a:pPr>
              <a:spcBef>
                <a:spcPts val="400"/>
              </a:spcBef>
            </a:pPr>
            <a:r>
              <a:rPr lang="en-US" dirty="0">
                <a:hlinkClick r:id="rId3"/>
              </a:rPr>
              <a:t>connawal@oclc.org</a:t>
            </a:r>
            <a:endParaRPr lang="en-US" dirty="0"/>
          </a:p>
          <a:p>
            <a:pPr>
              <a:spcBef>
                <a:spcPts val="400"/>
              </a:spcBef>
            </a:pPr>
            <a:r>
              <a:rPr lang="en-US" dirty="0"/>
              <a:t>@</a:t>
            </a:r>
            <a:r>
              <a:rPr lang="en-US" dirty="0" err="1"/>
              <a:t>LynnConnaway</a:t>
            </a:r>
            <a:endParaRPr lang="en-US" dirty="0"/>
          </a:p>
        </p:txBody>
      </p:sp>
    </p:spTree>
    <p:extLst>
      <p:ext uri="{BB962C8B-B14F-4D97-AF65-F5344CB8AC3E}">
        <p14:creationId xmlns:p14="http://schemas.microsoft.com/office/powerpoint/2010/main" val="13772260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291619"/>
          </a:xfrm>
          <a:prstGeom prst="rect">
            <a:avLst/>
          </a:prstGeom>
        </p:spPr>
      </p:pic>
      <p:sp>
        <p:nvSpPr>
          <p:cNvPr id="2" name="Text Placeholder 1"/>
          <p:cNvSpPr>
            <a:spLocks noGrp="1"/>
          </p:cNvSpPr>
          <p:nvPr>
            <p:ph type="body" sz="quarter" idx="13"/>
          </p:nvPr>
        </p:nvSpPr>
        <p:spPr>
          <a:xfrm>
            <a:off x="0" y="417190"/>
            <a:ext cx="7747000" cy="702321"/>
          </a:xfrm>
          <a:solidFill>
            <a:schemeClr val="tx1">
              <a:alpha val="65000"/>
            </a:schemeClr>
          </a:solidFill>
        </p:spPr>
        <p:txBody>
          <a:bodyPr/>
          <a:lstStyle/>
          <a:p>
            <a:r>
              <a:rPr lang="en-US" sz="4000" dirty="0">
                <a:solidFill>
                  <a:schemeClr val="bg1"/>
                </a:solidFill>
                <a:latin typeface="Arial" pitchFamily="34" charset="0"/>
                <a:cs typeface="Arial" pitchFamily="34" charset="0"/>
              </a:rPr>
              <a:t>Qualitative Research Definition</a:t>
            </a:r>
            <a:endParaRPr lang="en-US" sz="4000" dirty="0">
              <a:solidFill>
                <a:schemeClr val="bg1"/>
              </a:solidFill>
            </a:endParaRPr>
          </a:p>
        </p:txBody>
      </p:sp>
      <p:sp>
        <p:nvSpPr>
          <p:cNvPr id="3" name="Text Placeholder 2"/>
          <p:cNvSpPr>
            <a:spLocks noGrp="1"/>
          </p:cNvSpPr>
          <p:nvPr>
            <p:ph type="body" sz="quarter" idx="14"/>
          </p:nvPr>
        </p:nvSpPr>
        <p:spPr>
          <a:xfrm>
            <a:off x="3639562" y="1439469"/>
            <a:ext cx="8552438" cy="4557594"/>
          </a:xfrm>
          <a:solidFill>
            <a:schemeClr val="tx1">
              <a:alpha val="65000"/>
            </a:schemeClr>
          </a:solidFill>
        </p:spPr>
        <p:txBody>
          <a:bodyPr/>
          <a:lstStyle/>
          <a:p>
            <a:pPr marL="0" indent="0">
              <a:buNone/>
            </a:pPr>
            <a:r>
              <a:rPr lang="en-US" sz="2800" b="1" dirty="0">
                <a:solidFill>
                  <a:schemeClr val="bg1"/>
                </a:solidFill>
                <a:latin typeface="Arial" pitchFamily="34" charset="0"/>
                <a:cs typeface="Arial" pitchFamily="34" charset="0"/>
              </a:rPr>
              <a:t>A type of scientific research that:</a:t>
            </a:r>
          </a:p>
          <a:p>
            <a:pPr lvl="1">
              <a:buFont typeface="Arial" panose="020B0604020202020204" pitchFamily="34" charset="0"/>
              <a:buChar char="•"/>
            </a:pPr>
            <a:r>
              <a:rPr lang="en-US" sz="2800" b="1" dirty="0">
                <a:solidFill>
                  <a:schemeClr val="bg1"/>
                </a:solidFill>
                <a:latin typeface="Arial" pitchFamily="34" charset="0"/>
                <a:cs typeface="Arial" pitchFamily="34" charset="0"/>
              </a:rPr>
              <a:t>Seeks answers to a question</a:t>
            </a:r>
          </a:p>
          <a:p>
            <a:pPr lvl="1">
              <a:buFont typeface="Arial" panose="020B0604020202020204" pitchFamily="34" charset="0"/>
              <a:buChar char="•"/>
            </a:pPr>
            <a:r>
              <a:rPr lang="en-US" sz="2800" b="1" dirty="0">
                <a:solidFill>
                  <a:schemeClr val="bg1"/>
                </a:solidFill>
                <a:latin typeface="Arial" pitchFamily="34" charset="0"/>
                <a:cs typeface="Arial" pitchFamily="34" charset="0"/>
              </a:rPr>
              <a:t>Systematically uses predefined set of procedures to answer question</a:t>
            </a:r>
          </a:p>
          <a:p>
            <a:pPr lvl="1">
              <a:buFont typeface="Arial" panose="020B0604020202020204" pitchFamily="34" charset="0"/>
              <a:buChar char="•"/>
            </a:pPr>
            <a:r>
              <a:rPr lang="en-US" sz="2800" b="1" dirty="0">
                <a:solidFill>
                  <a:schemeClr val="bg1"/>
                </a:solidFill>
                <a:latin typeface="Arial" pitchFamily="34" charset="0"/>
                <a:cs typeface="Arial" pitchFamily="34" charset="0"/>
              </a:rPr>
              <a:t>Collects evidence</a:t>
            </a:r>
          </a:p>
          <a:p>
            <a:pPr lvl="1">
              <a:buFont typeface="Arial" panose="020B0604020202020204" pitchFamily="34" charset="0"/>
              <a:buChar char="•"/>
            </a:pPr>
            <a:r>
              <a:rPr lang="en-US" sz="2800" b="1" dirty="0">
                <a:solidFill>
                  <a:schemeClr val="bg1"/>
                </a:solidFill>
                <a:latin typeface="Arial" pitchFamily="34" charset="0"/>
                <a:cs typeface="Arial" pitchFamily="34" charset="0"/>
              </a:rPr>
              <a:t>Produces findings that:</a:t>
            </a:r>
          </a:p>
          <a:p>
            <a:pPr lvl="2">
              <a:buFont typeface="Arial" panose="020B0604020202020204" pitchFamily="34" charset="0"/>
              <a:buChar char="•"/>
            </a:pPr>
            <a:r>
              <a:rPr lang="en-US" sz="2800" b="1" dirty="0">
                <a:solidFill>
                  <a:schemeClr val="bg1"/>
                </a:solidFill>
                <a:latin typeface="Arial" pitchFamily="34" charset="0"/>
                <a:cs typeface="Arial" pitchFamily="34" charset="0"/>
              </a:rPr>
              <a:t>Are not determined in advance</a:t>
            </a:r>
          </a:p>
          <a:p>
            <a:pPr lvl="2">
              <a:buFont typeface="Arial" panose="020B0604020202020204" pitchFamily="34" charset="0"/>
              <a:buChar char="•"/>
            </a:pPr>
            <a:r>
              <a:rPr lang="en-US" sz="2800" b="1" dirty="0">
                <a:solidFill>
                  <a:schemeClr val="bg1"/>
                </a:solidFill>
                <a:latin typeface="Arial" pitchFamily="34" charset="0"/>
                <a:cs typeface="Arial" pitchFamily="34" charset="0"/>
              </a:rPr>
              <a:t>Apply beyond immediate boundaries of study</a:t>
            </a:r>
            <a:endParaRPr lang="en-US" sz="2800" b="1" dirty="0">
              <a:solidFill>
                <a:schemeClr val="bg1"/>
              </a:solidFill>
            </a:endParaRPr>
          </a:p>
        </p:txBody>
      </p:sp>
      <p:sp>
        <p:nvSpPr>
          <p:cNvPr id="5" name="Rectangle 4">
            <a:extLst>
              <a:ext uri="{FF2B5EF4-FFF2-40B4-BE49-F238E27FC236}">
                <a16:creationId xmlns:a16="http://schemas.microsoft.com/office/drawing/2014/main" id="{04A867E8-525D-4BA6-A164-FA98A127636C}"/>
              </a:ext>
            </a:extLst>
          </p:cNvPr>
          <p:cNvSpPr/>
          <p:nvPr/>
        </p:nvSpPr>
        <p:spPr>
          <a:xfrm>
            <a:off x="0" y="6082266"/>
            <a:ext cx="6096000" cy="246221"/>
          </a:xfrm>
          <a:prstGeom prst="rect">
            <a:avLst/>
          </a:prstGeom>
        </p:spPr>
        <p:txBody>
          <a:bodyPr>
            <a:spAutoFit/>
          </a:bodyPr>
          <a:lstStyle/>
          <a:p>
            <a:r>
              <a:rPr lang="en-US" sz="1000" dirty="0">
                <a:solidFill>
                  <a:schemeClr val="bg1"/>
                </a:solidFill>
                <a:latin typeface="Arial" panose="020B0604020202020204" pitchFamily="34" charset="0"/>
                <a:cs typeface="Arial" panose="020B0604020202020204" pitchFamily="34" charset="0"/>
              </a:rPr>
              <a:t>Image: https://www.flickr.com/photos/katesheets/5772901616/ by </a:t>
            </a:r>
            <a:r>
              <a:rPr lang="en-US" sz="1000" dirty="0" err="1">
                <a:solidFill>
                  <a:schemeClr val="bg1"/>
                </a:solidFill>
                <a:latin typeface="Arial" panose="020B0604020202020204" pitchFamily="34" charset="0"/>
                <a:cs typeface="Arial" panose="020B0604020202020204" pitchFamily="34" charset="0"/>
              </a:rPr>
              <a:t>katesheets</a:t>
            </a:r>
            <a:r>
              <a:rPr lang="en-US" sz="1000" dirty="0">
                <a:solidFill>
                  <a:schemeClr val="bg1"/>
                </a:solidFill>
                <a:latin typeface="Arial" panose="020B0604020202020204" pitchFamily="34" charset="0"/>
                <a:cs typeface="Arial" panose="020B0604020202020204" pitchFamily="34" charset="0"/>
              </a:rPr>
              <a:t> / CC BY-NC 2.0</a:t>
            </a:r>
          </a:p>
        </p:txBody>
      </p:sp>
    </p:spTree>
    <p:extLst>
      <p:ext uri="{BB962C8B-B14F-4D97-AF65-F5344CB8AC3E}">
        <p14:creationId xmlns:p14="http://schemas.microsoft.com/office/powerpoint/2010/main" val="321850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9380"/>
            <a:ext cx="12192000" cy="6285315"/>
          </a:xfrm>
          <a:prstGeom prst="rect">
            <a:avLst/>
          </a:prstGeom>
        </p:spPr>
      </p:pic>
      <p:sp>
        <p:nvSpPr>
          <p:cNvPr id="4" name="Text Placeholder 3"/>
          <p:cNvSpPr>
            <a:spLocks noGrp="1"/>
          </p:cNvSpPr>
          <p:nvPr>
            <p:ph type="body" sz="quarter" idx="13"/>
          </p:nvPr>
        </p:nvSpPr>
        <p:spPr>
          <a:xfrm>
            <a:off x="0" y="212079"/>
            <a:ext cx="7588155" cy="784208"/>
          </a:xfrm>
          <a:solidFill>
            <a:schemeClr val="tx1">
              <a:alpha val="65000"/>
            </a:schemeClr>
          </a:solidFill>
        </p:spPr>
        <p:txBody>
          <a:bodyPr/>
          <a:lstStyle/>
          <a:p>
            <a:r>
              <a:rPr lang="en-US" sz="4000" dirty="0">
                <a:solidFill>
                  <a:schemeClr val="bg1"/>
                </a:solidFill>
                <a:latin typeface="Arial" pitchFamily="34" charset="0"/>
                <a:cs typeface="Arial" pitchFamily="34" charset="0"/>
              </a:rPr>
              <a:t>What is Qualitative Research?</a:t>
            </a:r>
            <a:endParaRPr lang="en-US" sz="4000" dirty="0">
              <a:solidFill>
                <a:schemeClr val="bg1"/>
              </a:solidFill>
            </a:endParaRPr>
          </a:p>
        </p:txBody>
      </p:sp>
      <p:sp>
        <p:nvSpPr>
          <p:cNvPr id="5" name="Text Placeholder 4"/>
          <p:cNvSpPr>
            <a:spLocks noGrp="1"/>
          </p:cNvSpPr>
          <p:nvPr>
            <p:ph type="body" sz="quarter" idx="14"/>
          </p:nvPr>
        </p:nvSpPr>
        <p:spPr>
          <a:xfrm>
            <a:off x="-1" y="1278184"/>
            <a:ext cx="11306175" cy="4570166"/>
          </a:xfrm>
          <a:solidFill>
            <a:schemeClr val="tx1">
              <a:alpha val="65000"/>
            </a:schemeClr>
          </a:solidFill>
        </p:spPr>
        <p:txBody>
          <a:bodyPr/>
          <a:lstStyle/>
          <a:p>
            <a:pPr>
              <a:buNone/>
            </a:pPr>
            <a:r>
              <a:rPr lang="en-US" sz="2400" b="1" dirty="0">
                <a:solidFill>
                  <a:schemeClr val="bg1"/>
                </a:solidFill>
                <a:latin typeface="Arial" pitchFamily="34" charset="0"/>
                <a:cs typeface="Arial" pitchFamily="34" charset="0"/>
              </a:rPr>
              <a:t>“…a situated activity that locates the observer in the world. It consists of a set of interpretive, material practices that make the world visible. These practices transform the world. They turn the world into a series of representations, including field notes, interviews, conversations, photographs, recordings, &amp; memos to the self. </a:t>
            </a:r>
          </a:p>
          <a:p>
            <a:endParaRPr lang="en-US" sz="2400" b="1" dirty="0">
              <a:solidFill>
                <a:schemeClr val="bg1"/>
              </a:solidFill>
              <a:latin typeface="Arial" pitchFamily="34" charset="0"/>
              <a:cs typeface="Arial" pitchFamily="34" charset="0"/>
            </a:endParaRPr>
          </a:p>
          <a:p>
            <a:pPr marL="455613" indent="1588">
              <a:buNone/>
            </a:pPr>
            <a:r>
              <a:rPr lang="en-US" sz="2400" b="1" dirty="0">
                <a:solidFill>
                  <a:schemeClr val="bg1"/>
                </a:solidFill>
                <a:latin typeface="Arial" pitchFamily="34" charset="0"/>
                <a:cs typeface="Arial" pitchFamily="34" charset="0"/>
              </a:rPr>
              <a:t>At this level, qualitative research involves an interpretive, naturalistic approach to the world. This means that qualitative researchers study things in their natural settings, attempting to make sense of, or to interpret, phenomena in terms of the meanings people bring to them.” </a:t>
            </a:r>
          </a:p>
          <a:p>
            <a:pPr algn="r">
              <a:buNone/>
            </a:pPr>
            <a:br>
              <a:rPr lang="en-US" sz="2000" b="1" dirty="0">
                <a:solidFill>
                  <a:schemeClr val="bg1"/>
                </a:solidFill>
                <a:latin typeface="Arial" pitchFamily="34" charset="0"/>
                <a:ea typeface="Open Sans" pitchFamily="34" charset="0"/>
                <a:cs typeface="Arial" pitchFamily="34" charset="0"/>
              </a:rPr>
            </a:br>
            <a:r>
              <a:rPr lang="en-US" sz="2000" b="1" dirty="0">
                <a:solidFill>
                  <a:schemeClr val="bg1"/>
                </a:solidFill>
                <a:latin typeface="Arial" pitchFamily="34" charset="0"/>
                <a:ea typeface="Open Sans" pitchFamily="34" charset="0"/>
                <a:cs typeface="Arial" pitchFamily="34" charset="0"/>
              </a:rPr>
              <a:t>(Denzin and Lincoln, 2005)</a:t>
            </a:r>
            <a:endParaRPr lang="en-US" sz="2000" b="1"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6549F0A-F151-4476-9EE5-484D816918C9}"/>
              </a:ext>
            </a:extLst>
          </p:cNvPr>
          <p:cNvSpPr/>
          <p:nvPr/>
        </p:nvSpPr>
        <p:spPr>
          <a:xfrm>
            <a:off x="6096000" y="6047552"/>
            <a:ext cx="6096000" cy="246221"/>
          </a:xfrm>
          <a:prstGeom prst="rect">
            <a:avLst/>
          </a:prstGeom>
        </p:spPr>
        <p:txBody>
          <a:bodyPr>
            <a:spAutoFit/>
          </a:bodyPr>
          <a:lstStyle/>
          <a:p>
            <a:pPr algn="r">
              <a:defRPr/>
            </a:pPr>
            <a:r>
              <a:rPr lang="en-US" sz="1000" dirty="0">
                <a:solidFill>
                  <a:schemeClr val="bg1"/>
                </a:solidFill>
                <a:latin typeface="Arial" pitchFamily="34" charset="0"/>
                <a:cs typeface="Arial" pitchFamily="34" charset="0"/>
              </a:rPr>
              <a:t>Image: https://www.flickr.com/photos/ddrmaxgt37/387453140/ by Arun Venkatesan / CC BY-NC 2.0</a:t>
            </a:r>
          </a:p>
        </p:txBody>
      </p:sp>
    </p:spTree>
    <p:extLst>
      <p:ext uri="{BB962C8B-B14F-4D97-AF65-F5344CB8AC3E}">
        <p14:creationId xmlns:p14="http://schemas.microsoft.com/office/powerpoint/2010/main" val="1087445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20346" y="1108082"/>
            <a:ext cx="10795595" cy="2456057"/>
          </a:xfrm>
        </p:spPr>
        <p:txBody>
          <a:bodyPr/>
          <a:lstStyle/>
          <a:p>
            <a:r>
              <a:rPr lang="en-US" dirty="0"/>
              <a:t>Qualitative Research </a:t>
            </a:r>
          </a:p>
          <a:p>
            <a:r>
              <a:rPr lang="en-US" dirty="0"/>
              <a:t>Data collection Methods and Tools</a:t>
            </a:r>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124698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F7A961-E06E-43DF-8686-EE3EA4C66C4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6336632"/>
          </a:xfrm>
          <a:prstGeom prst="rect">
            <a:avLst/>
          </a:prstGeom>
        </p:spPr>
      </p:pic>
      <p:graphicFrame>
        <p:nvGraphicFramePr>
          <p:cNvPr id="5" name="Diagram 4">
            <a:extLst>
              <a:ext uri="{FF2B5EF4-FFF2-40B4-BE49-F238E27FC236}">
                <a16:creationId xmlns:a16="http://schemas.microsoft.com/office/drawing/2014/main" id="{CCD131F3-4581-4EFE-89CC-81C3F561D494}"/>
              </a:ext>
            </a:extLst>
          </p:cNvPr>
          <p:cNvGraphicFramePr/>
          <p:nvPr>
            <p:extLst>
              <p:ext uri="{D42A27DB-BD31-4B8C-83A1-F6EECF244321}">
                <p14:modId xmlns:p14="http://schemas.microsoft.com/office/powerpoint/2010/main" val="2440366501"/>
              </p:ext>
            </p:extLst>
          </p:nvPr>
        </p:nvGraphicFramePr>
        <p:xfrm>
          <a:off x="785307" y="570155"/>
          <a:ext cx="10381131" cy="52282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angle 1">
            <a:extLst>
              <a:ext uri="{FF2B5EF4-FFF2-40B4-BE49-F238E27FC236}">
                <a16:creationId xmlns:a16="http://schemas.microsoft.com/office/drawing/2014/main" id="{D87EFD22-ABE2-44A8-B7C7-508B46506424}"/>
              </a:ext>
            </a:extLst>
          </p:cNvPr>
          <p:cNvSpPr/>
          <p:nvPr/>
        </p:nvSpPr>
        <p:spPr>
          <a:xfrm>
            <a:off x="0" y="6090412"/>
            <a:ext cx="6096000" cy="246221"/>
          </a:xfrm>
          <a:prstGeom prst="rect">
            <a:avLst/>
          </a:prstGeom>
        </p:spPr>
        <p:txBody>
          <a:bodyPr>
            <a:spAutoFit/>
          </a:bodyPr>
          <a:lstStyle/>
          <a:p>
            <a:pPr lvl="0">
              <a:defRPr/>
            </a:pPr>
            <a:r>
              <a:rPr lang="en-US" sz="1000" dirty="0">
                <a:latin typeface="Arial" panose="020B0604020202020204" pitchFamily="34" charset="0"/>
                <a:cs typeface="Arial" panose="020B0604020202020204" pitchFamily="34" charset="0"/>
              </a:rPr>
              <a:t>Image: https://www.flickr.com/photos/28481088@N00/3091698923/ by </a:t>
            </a:r>
            <a:r>
              <a:rPr lang="en-US" sz="1000" dirty="0" err="1">
                <a:latin typeface="Arial" panose="020B0604020202020204" pitchFamily="34" charset="0"/>
                <a:cs typeface="Arial" panose="020B0604020202020204" pitchFamily="34" charset="0"/>
              </a:rPr>
              <a:t>tanakawho</a:t>
            </a:r>
            <a:r>
              <a:rPr lang="en-US" sz="1000" dirty="0">
                <a:latin typeface="Arial" panose="020B0604020202020204" pitchFamily="34" charset="0"/>
                <a:cs typeface="Arial" panose="020B0604020202020204" pitchFamily="34" charset="0"/>
              </a:rPr>
              <a:t> / CC BY-NC 2.0</a:t>
            </a:r>
          </a:p>
        </p:txBody>
      </p:sp>
    </p:spTree>
    <p:extLst>
      <p:ext uri="{BB962C8B-B14F-4D97-AF65-F5344CB8AC3E}">
        <p14:creationId xmlns:p14="http://schemas.microsoft.com/office/powerpoint/2010/main" val="848741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17766" y="861897"/>
            <a:ext cx="10869666" cy="2492990"/>
          </a:xfrm>
        </p:spPr>
        <p:txBody>
          <a:bodyPr/>
          <a:lstStyle/>
          <a:p>
            <a:r>
              <a:rPr lang="en-US" sz="5400" dirty="0"/>
              <a:t>Interviews</a:t>
            </a:r>
            <a:br>
              <a:rPr lang="en-US" sz="5400" dirty="0"/>
            </a:br>
            <a:br>
              <a:rPr lang="en-US" sz="5400" dirty="0"/>
            </a:br>
            <a:endParaRPr lang="en-US" dirty="0"/>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
        <p:nvSpPr>
          <p:cNvPr id="2" name="TextBox 1">
            <a:extLst>
              <a:ext uri="{FF2B5EF4-FFF2-40B4-BE49-F238E27FC236}">
                <a16:creationId xmlns:a16="http://schemas.microsoft.com/office/drawing/2014/main" id="{2BF1D329-4F97-42FC-8224-9D83400B8846}"/>
              </a:ext>
            </a:extLst>
          </p:cNvPr>
          <p:cNvSpPr txBox="1"/>
          <p:nvPr/>
        </p:nvSpPr>
        <p:spPr>
          <a:xfrm rot="10800000" flipV="1">
            <a:off x="756137" y="2488382"/>
            <a:ext cx="10304585" cy="1569660"/>
          </a:xfrm>
          <a:prstGeom prst="rect">
            <a:avLst/>
          </a:prstGeom>
          <a:noFill/>
        </p:spPr>
        <p:txBody>
          <a:bodyPr wrap="square" rtlCol="0">
            <a:spAutoFit/>
          </a:bodyPr>
          <a:lstStyle/>
          <a:p>
            <a:r>
              <a:rPr lang="en-US" sz="3600" b="1" dirty="0">
                <a:solidFill>
                  <a:schemeClr val="bg1"/>
                </a:solidFill>
              </a:rPr>
              <a:t>Conversation involving two or more people guided by a predetermined purpose.</a:t>
            </a:r>
            <a:br>
              <a:rPr lang="en-US" sz="2400" b="1" dirty="0">
                <a:solidFill>
                  <a:schemeClr val="bg1"/>
                </a:solidFill>
              </a:rPr>
            </a:br>
            <a:endParaRPr lang="en-US" sz="2400" b="1" dirty="0">
              <a:solidFill>
                <a:schemeClr val="bg1"/>
              </a:solidFill>
            </a:endParaRPr>
          </a:p>
        </p:txBody>
      </p:sp>
    </p:spTree>
    <p:extLst>
      <p:ext uri="{BB962C8B-B14F-4D97-AF65-F5344CB8AC3E}">
        <p14:creationId xmlns:p14="http://schemas.microsoft.com/office/powerpoint/2010/main" val="2894796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192000" cy="6248400"/>
          </a:xfrm>
          <a:prstGeom prst="rect">
            <a:avLst/>
          </a:prstGeom>
        </p:spPr>
      </p:pic>
      <p:sp>
        <p:nvSpPr>
          <p:cNvPr id="2" name="Content Placeholder 1"/>
          <p:cNvSpPr>
            <a:spLocks noGrp="1"/>
          </p:cNvSpPr>
          <p:nvPr>
            <p:ph type="body" sz="quarter" idx="13"/>
          </p:nvPr>
        </p:nvSpPr>
        <p:spPr>
          <a:xfrm>
            <a:off x="3922892" y="237608"/>
            <a:ext cx="4346218" cy="685261"/>
          </a:xfrm>
          <a:solidFill>
            <a:schemeClr val="tx1"/>
          </a:solidFill>
        </p:spPr>
        <p:txBody>
          <a:bodyPr>
            <a:noAutofit/>
          </a:bodyPr>
          <a:lstStyle/>
          <a:p>
            <a:r>
              <a:rPr lang="en-US" sz="2800" dirty="0">
                <a:solidFill>
                  <a:schemeClr val="bg1"/>
                </a:solidFill>
              </a:rPr>
              <a:t>Types of Interviews</a:t>
            </a:r>
          </a:p>
          <a:p>
            <a:endParaRPr lang="en-US" sz="2800" dirty="0">
              <a:solidFill>
                <a:schemeClr val="bg1"/>
              </a:solidFill>
            </a:endParaRPr>
          </a:p>
        </p:txBody>
      </p:sp>
      <p:sp>
        <p:nvSpPr>
          <p:cNvPr id="4" name="Text Placeholder 3"/>
          <p:cNvSpPr>
            <a:spLocks noGrp="1"/>
          </p:cNvSpPr>
          <p:nvPr>
            <p:ph type="body" sz="quarter" idx="14"/>
          </p:nvPr>
        </p:nvSpPr>
        <p:spPr>
          <a:xfrm>
            <a:off x="3922892" y="1149895"/>
            <a:ext cx="5412316" cy="4423833"/>
          </a:xfrm>
          <a:solidFill>
            <a:schemeClr val="tx1"/>
          </a:solidFill>
        </p:spPr>
        <p:txBody>
          <a:bodyPr/>
          <a:lstStyle/>
          <a:p>
            <a:pPr marL="228600" indent="-228600"/>
            <a:r>
              <a:rPr lang="en-US" sz="2800" b="1" dirty="0">
                <a:solidFill>
                  <a:schemeClr val="bg1"/>
                </a:solidFill>
              </a:rPr>
              <a:t>Structured </a:t>
            </a:r>
          </a:p>
          <a:p>
            <a:pPr marL="228600" indent="-228600"/>
            <a:r>
              <a:rPr lang="en-US" sz="2800" b="1" dirty="0">
                <a:solidFill>
                  <a:schemeClr val="bg1"/>
                </a:solidFill>
              </a:rPr>
              <a:t>Semi-structured</a:t>
            </a:r>
          </a:p>
          <a:p>
            <a:pPr marL="228600" indent="-228600"/>
            <a:r>
              <a:rPr lang="en-US" sz="2800" b="1" dirty="0">
                <a:solidFill>
                  <a:schemeClr val="bg1"/>
                </a:solidFill>
              </a:rPr>
              <a:t>Formats</a:t>
            </a:r>
          </a:p>
          <a:p>
            <a:pPr lvl="1"/>
            <a:r>
              <a:rPr lang="en-US" sz="2800" b="1" dirty="0">
                <a:solidFill>
                  <a:schemeClr val="bg1"/>
                </a:solidFill>
              </a:rPr>
              <a:t>Individual</a:t>
            </a:r>
          </a:p>
          <a:p>
            <a:pPr lvl="2"/>
            <a:r>
              <a:rPr lang="en-US" sz="2800" b="1" dirty="0">
                <a:solidFill>
                  <a:schemeClr val="bg1"/>
                </a:solidFill>
              </a:rPr>
              <a:t>Face-to-face</a:t>
            </a:r>
          </a:p>
          <a:p>
            <a:pPr lvl="2"/>
            <a:r>
              <a:rPr lang="en-US" sz="2800" b="1" dirty="0">
                <a:solidFill>
                  <a:schemeClr val="bg1"/>
                </a:solidFill>
              </a:rPr>
              <a:t>Telephone</a:t>
            </a:r>
          </a:p>
          <a:p>
            <a:pPr lvl="2"/>
            <a:r>
              <a:rPr lang="en-US" sz="2800" b="1" dirty="0">
                <a:solidFill>
                  <a:schemeClr val="bg1"/>
                </a:solidFill>
              </a:rPr>
              <a:t>Skype</a:t>
            </a:r>
          </a:p>
          <a:p>
            <a:pPr lvl="1"/>
            <a:r>
              <a:rPr lang="en-US" sz="2800" b="1" dirty="0">
                <a:solidFill>
                  <a:schemeClr val="bg1"/>
                </a:solidFill>
              </a:rPr>
              <a:t>Focus group interviews</a:t>
            </a:r>
            <a:endParaRPr lang="en-US" sz="2800" dirty="0">
              <a:solidFill>
                <a:schemeClr val="bg1"/>
              </a:solidFill>
            </a:endParaRPr>
          </a:p>
        </p:txBody>
      </p:sp>
      <p:sp>
        <p:nvSpPr>
          <p:cNvPr id="5" name="TextBox 4">
            <a:extLst>
              <a:ext uri="{FF2B5EF4-FFF2-40B4-BE49-F238E27FC236}">
                <a16:creationId xmlns:a16="http://schemas.microsoft.com/office/drawing/2014/main" id="{D430B04C-4FD5-4B0A-9612-6C769550EA17}"/>
              </a:ext>
            </a:extLst>
          </p:cNvPr>
          <p:cNvSpPr txBox="1"/>
          <p:nvPr/>
        </p:nvSpPr>
        <p:spPr>
          <a:xfrm>
            <a:off x="6282812" y="5992582"/>
            <a:ext cx="5820697" cy="246221"/>
          </a:xfrm>
          <a:prstGeom prst="rect">
            <a:avLst/>
          </a:prstGeom>
          <a:noFill/>
        </p:spPr>
        <p:txBody>
          <a:bodyPr wrap="square" rtlCol="0">
            <a:spAutoFit/>
          </a:bodyPr>
          <a:lstStyle/>
          <a:p>
            <a:pPr defTabSz="457200">
              <a:defRPr/>
            </a:pPr>
            <a:r>
              <a:rPr lang="en-US" sz="1000" dirty="0">
                <a:solidFill>
                  <a:schemeClr val="bg1"/>
                </a:solidFill>
              </a:rPr>
              <a:t>Image: https://www.flickr.com/photos/allkindsofnew/9500650217 by Harold Navarro / CC BY-ND 2.0</a:t>
            </a:r>
          </a:p>
        </p:txBody>
      </p:sp>
    </p:spTree>
    <p:extLst>
      <p:ext uri="{BB962C8B-B14F-4D97-AF65-F5344CB8AC3E}">
        <p14:creationId xmlns:p14="http://schemas.microsoft.com/office/powerpoint/2010/main" val="9033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697"/>
            <a:ext cx="12197262" cy="6251097"/>
          </a:xfrm>
          <a:prstGeom prst="rect">
            <a:avLst/>
          </a:prstGeom>
        </p:spPr>
      </p:pic>
      <p:sp>
        <p:nvSpPr>
          <p:cNvPr id="2" name="Content Placeholder 1"/>
          <p:cNvSpPr>
            <a:spLocks noGrp="1"/>
          </p:cNvSpPr>
          <p:nvPr>
            <p:ph type="body" sz="quarter" idx="13"/>
          </p:nvPr>
        </p:nvSpPr>
        <p:spPr>
          <a:xfrm>
            <a:off x="2286000" y="3810000"/>
            <a:ext cx="3660417" cy="465130"/>
          </a:xfrm>
          <a:solidFill>
            <a:schemeClr val="tx1"/>
          </a:solidFill>
        </p:spPr>
        <p:txBody>
          <a:bodyPr/>
          <a:lstStyle/>
          <a:p>
            <a:r>
              <a:rPr lang="en-US" sz="2800" dirty="0">
                <a:solidFill>
                  <a:schemeClr val="bg1"/>
                </a:solidFill>
              </a:rPr>
              <a:t>Key components</a:t>
            </a:r>
          </a:p>
        </p:txBody>
      </p:sp>
      <p:sp>
        <p:nvSpPr>
          <p:cNvPr id="4" name="Text Placeholder 3"/>
          <p:cNvSpPr>
            <a:spLocks noGrp="1"/>
          </p:cNvSpPr>
          <p:nvPr>
            <p:ph type="body" sz="quarter" idx="14"/>
          </p:nvPr>
        </p:nvSpPr>
        <p:spPr>
          <a:xfrm>
            <a:off x="896764" y="4495800"/>
            <a:ext cx="5183716" cy="1752600"/>
          </a:xfrm>
          <a:solidFill>
            <a:schemeClr val="tx1"/>
          </a:solidFill>
        </p:spPr>
        <p:txBody>
          <a:bodyPr/>
          <a:lstStyle/>
          <a:p>
            <a:pPr marL="228600" indent="-228600">
              <a:buFont typeface="Arial" pitchFamily="34" charset="0"/>
              <a:buChar char="•"/>
            </a:pPr>
            <a:r>
              <a:rPr lang="en-US" sz="2800" b="1" dirty="0">
                <a:solidFill>
                  <a:schemeClr val="bg1"/>
                </a:solidFill>
              </a:rPr>
              <a:t>Good questions</a:t>
            </a:r>
          </a:p>
          <a:p>
            <a:pPr marL="228600" indent="-228600">
              <a:buFont typeface="Arial" pitchFamily="34" charset="0"/>
              <a:buChar char="•"/>
            </a:pPr>
            <a:r>
              <a:rPr lang="en-US" sz="2800" b="1" dirty="0">
                <a:solidFill>
                  <a:schemeClr val="bg1"/>
                </a:solidFill>
              </a:rPr>
              <a:t>Good listening skills</a:t>
            </a:r>
          </a:p>
          <a:p>
            <a:pPr marL="228600" indent="-228600">
              <a:buFont typeface="Arial" pitchFamily="34" charset="0"/>
              <a:buChar char="•"/>
            </a:pPr>
            <a:r>
              <a:rPr lang="en-US" sz="2800" b="1" dirty="0">
                <a:solidFill>
                  <a:schemeClr val="bg1"/>
                </a:solidFill>
              </a:rPr>
              <a:t>Good interpersonal skills</a:t>
            </a:r>
            <a:endParaRPr lang="en-US" sz="2800" dirty="0">
              <a:solidFill>
                <a:schemeClr val="bg1"/>
              </a:solidFill>
            </a:endParaRPr>
          </a:p>
        </p:txBody>
      </p:sp>
      <p:sp>
        <p:nvSpPr>
          <p:cNvPr id="5" name="TextBox 4">
            <a:extLst>
              <a:ext uri="{FF2B5EF4-FFF2-40B4-BE49-F238E27FC236}">
                <a16:creationId xmlns:a16="http://schemas.microsoft.com/office/drawing/2014/main" id="{F021A92F-EC50-405D-8784-D02C4523F697}"/>
              </a:ext>
            </a:extLst>
          </p:cNvPr>
          <p:cNvSpPr txBox="1"/>
          <p:nvPr/>
        </p:nvSpPr>
        <p:spPr>
          <a:xfrm>
            <a:off x="5761703" y="1"/>
            <a:ext cx="6184491" cy="523220"/>
          </a:xfrm>
          <a:prstGeom prst="rect">
            <a:avLst/>
          </a:prstGeom>
          <a:noFill/>
        </p:spPr>
        <p:txBody>
          <a:bodyPr wrap="square" rtlCol="0">
            <a:spAutoFit/>
          </a:bodyPr>
          <a:lstStyle/>
          <a:p>
            <a:r>
              <a:rPr lang="en-US" sz="1000" dirty="0"/>
              <a:t>Image: https://www.flickr.com/photos/10332960@N03/13305699454 by John Blower / CC BY-NC-ND 2.0</a:t>
            </a:r>
          </a:p>
          <a:p>
            <a:endParaRPr lang="en-US" dirty="0"/>
          </a:p>
        </p:txBody>
      </p:sp>
    </p:spTree>
    <p:extLst>
      <p:ext uri="{BB962C8B-B14F-4D97-AF65-F5344CB8AC3E}">
        <p14:creationId xmlns:p14="http://schemas.microsoft.com/office/powerpoint/2010/main" val="2915104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332562"/>
          </a:xfrm>
          <a:prstGeom prst="rect">
            <a:avLst/>
          </a:prstGeom>
        </p:spPr>
      </p:pic>
      <p:sp>
        <p:nvSpPr>
          <p:cNvPr id="2" name="Text Placeholder 1"/>
          <p:cNvSpPr>
            <a:spLocks noGrp="1"/>
          </p:cNvSpPr>
          <p:nvPr>
            <p:ph type="body" sz="quarter" idx="13"/>
          </p:nvPr>
        </p:nvSpPr>
        <p:spPr>
          <a:xfrm>
            <a:off x="1" y="292486"/>
            <a:ext cx="6313713" cy="699032"/>
          </a:xfrm>
          <a:solidFill>
            <a:schemeClr val="tx1">
              <a:alpha val="65000"/>
            </a:schemeClr>
          </a:solidFill>
        </p:spPr>
        <p:txBody>
          <a:bodyPr/>
          <a:lstStyle/>
          <a:p>
            <a:r>
              <a:rPr lang="en-US" sz="4000" dirty="0">
                <a:solidFill>
                  <a:schemeClr val="bg1"/>
                </a:solidFill>
              </a:rPr>
              <a:t>Conducting the Interview</a:t>
            </a:r>
          </a:p>
        </p:txBody>
      </p:sp>
      <p:sp>
        <p:nvSpPr>
          <p:cNvPr id="3" name="Text Placeholder 2"/>
          <p:cNvSpPr>
            <a:spLocks noGrp="1"/>
          </p:cNvSpPr>
          <p:nvPr>
            <p:ph type="body" sz="quarter" idx="14"/>
          </p:nvPr>
        </p:nvSpPr>
        <p:spPr>
          <a:xfrm>
            <a:off x="0" y="1340667"/>
            <a:ext cx="9749928" cy="3775619"/>
          </a:xfrm>
          <a:solidFill>
            <a:schemeClr val="tx1">
              <a:alpha val="65000"/>
            </a:schemeClr>
          </a:solidFill>
        </p:spPr>
        <p:txBody>
          <a:bodyPr/>
          <a:lstStyle/>
          <a:p>
            <a:pPr marL="341313" indent="-341313">
              <a:buFont typeface="+mj-lt"/>
              <a:buAutoNum type="arabicPeriod"/>
            </a:pPr>
            <a:r>
              <a:rPr lang="en-US" sz="2400" b="1" dirty="0" err="1">
                <a:solidFill>
                  <a:schemeClr val="bg1"/>
                </a:solidFill>
                <a:latin typeface="Arial" pitchFamily="34" charset="0"/>
                <a:ea typeface="Adobe Song Std L" pitchFamily="18" charset="-128"/>
                <a:cs typeface="Arial" pitchFamily="34" charset="0"/>
              </a:rPr>
              <a:t>Thematizing</a:t>
            </a:r>
            <a:r>
              <a:rPr lang="en-US" sz="2400" b="1" dirty="0">
                <a:solidFill>
                  <a:schemeClr val="bg1"/>
                </a:solidFill>
                <a:latin typeface="Arial" pitchFamily="34" charset="0"/>
                <a:ea typeface="Adobe Song Std L" pitchFamily="18" charset="-128"/>
                <a:cs typeface="Arial" pitchFamily="34" charset="0"/>
              </a:rPr>
              <a:t>: Clarifying the interview’s purpose</a:t>
            </a:r>
          </a:p>
          <a:p>
            <a:pPr marL="341313" indent="-341313">
              <a:buFont typeface="+mj-lt"/>
              <a:buAutoNum type="arabicPeriod"/>
            </a:pPr>
            <a:r>
              <a:rPr lang="en-US" sz="2400" b="1" dirty="0">
                <a:solidFill>
                  <a:schemeClr val="bg1"/>
                </a:solidFill>
                <a:latin typeface="Arial" pitchFamily="34" charset="0"/>
                <a:ea typeface="Adobe Song Std L" pitchFamily="18" charset="-128"/>
                <a:cs typeface="Arial" pitchFamily="34" charset="0"/>
              </a:rPr>
              <a:t>Designing: Defining the interview’s purpose</a:t>
            </a:r>
          </a:p>
          <a:p>
            <a:pPr marL="341313" indent="-341313">
              <a:buFont typeface="+mj-lt"/>
              <a:buAutoNum type="arabicPeriod"/>
            </a:pPr>
            <a:r>
              <a:rPr lang="en-US" sz="2400" b="1" dirty="0">
                <a:solidFill>
                  <a:schemeClr val="bg1"/>
                </a:solidFill>
                <a:latin typeface="Arial" pitchFamily="34" charset="0"/>
                <a:ea typeface="Adobe Song Std L" pitchFamily="18" charset="-128"/>
                <a:cs typeface="Arial" pitchFamily="34" charset="0"/>
              </a:rPr>
              <a:t>Interviewing: Conducting the interview</a:t>
            </a:r>
          </a:p>
          <a:p>
            <a:pPr marL="341313" indent="-341313">
              <a:buFont typeface="+mj-lt"/>
              <a:buAutoNum type="arabicPeriod"/>
            </a:pPr>
            <a:r>
              <a:rPr lang="en-US" sz="2400" b="1" dirty="0">
                <a:solidFill>
                  <a:schemeClr val="bg1"/>
                </a:solidFill>
                <a:latin typeface="Arial" pitchFamily="34" charset="0"/>
                <a:ea typeface="Adobe Song Std L" pitchFamily="18" charset="-128"/>
                <a:cs typeface="Arial" pitchFamily="34" charset="0"/>
              </a:rPr>
              <a:t>Transcribing: Creating a written verbatim text of the interview</a:t>
            </a:r>
          </a:p>
          <a:p>
            <a:pPr marL="341313" indent="-341313">
              <a:buFont typeface="+mj-lt"/>
              <a:buAutoNum type="arabicPeriod"/>
            </a:pPr>
            <a:r>
              <a:rPr lang="en-US" sz="2400" b="1" dirty="0">
                <a:solidFill>
                  <a:schemeClr val="bg1"/>
                </a:solidFill>
                <a:latin typeface="Arial" pitchFamily="34" charset="0"/>
                <a:ea typeface="Adobe Song Std L" pitchFamily="18" charset="-128"/>
                <a:cs typeface="Arial" pitchFamily="34" charset="0"/>
              </a:rPr>
              <a:t>Analyzing: Figuring out the meaning of data</a:t>
            </a:r>
          </a:p>
          <a:p>
            <a:pPr marL="341313" indent="-341313">
              <a:buFont typeface="+mj-lt"/>
              <a:buAutoNum type="arabicPeriod"/>
            </a:pPr>
            <a:r>
              <a:rPr lang="en-US" sz="2400" b="1" dirty="0">
                <a:solidFill>
                  <a:schemeClr val="bg1"/>
                </a:solidFill>
                <a:latin typeface="Arial" pitchFamily="34" charset="0"/>
                <a:ea typeface="Adobe Song Std L" pitchFamily="18" charset="-128"/>
                <a:cs typeface="Arial" pitchFamily="34" charset="0"/>
              </a:rPr>
              <a:t>Verifying: Determining the reliability &amp; validity of the data</a:t>
            </a:r>
          </a:p>
          <a:p>
            <a:pPr marL="341313" indent="-341313">
              <a:buFont typeface="+mj-lt"/>
              <a:buAutoNum type="arabicPeriod"/>
            </a:pPr>
            <a:r>
              <a:rPr lang="en-US" sz="2400" b="1" dirty="0">
                <a:solidFill>
                  <a:schemeClr val="bg1"/>
                </a:solidFill>
                <a:latin typeface="Arial" pitchFamily="34" charset="0"/>
                <a:ea typeface="Adobe Song Std L" pitchFamily="18" charset="-128"/>
                <a:cs typeface="Arial" pitchFamily="34" charset="0"/>
              </a:rPr>
              <a:t>Reporting: Telling others about the findings </a:t>
            </a:r>
          </a:p>
          <a:p>
            <a:pPr marL="0" indent="0" algn="r">
              <a:buNone/>
            </a:pPr>
            <a:endParaRPr lang="en-US" sz="1800" b="1" dirty="0">
              <a:solidFill>
                <a:schemeClr val="bg1"/>
              </a:solidFill>
              <a:latin typeface="Arial" pitchFamily="34" charset="0"/>
              <a:ea typeface="Adobe Song Std L" pitchFamily="18" charset="-128"/>
              <a:cs typeface="Arial" pitchFamily="34" charset="0"/>
            </a:endParaRPr>
          </a:p>
          <a:p>
            <a:pPr marL="0" indent="0" algn="r">
              <a:buNone/>
            </a:pPr>
            <a:r>
              <a:rPr lang="en-US" sz="1800" b="1" dirty="0">
                <a:solidFill>
                  <a:schemeClr val="bg1"/>
                </a:solidFill>
                <a:latin typeface="Arial" pitchFamily="34" charset="0"/>
                <a:ea typeface="Adobe Song Std L" pitchFamily="18" charset="-128"/>
                <a:cs typeface="Arial" pitchFamily="34" charset="0"/>
              </a:rPr>
              <a:t>(Connaway and Radford 2017, 244)</a:t>
            </a:r>
            <a:endParaRPr lang="en-US" sz="1800" b="1" dirty="0">
              <a:solidFill>
                <a:schemeClr val="bg1"/>
              </a:solidFill>
            </a:endParaRPr>
          </a:p>
        </p:txBody>
      </p:sp>
      <p:sp>
        <p:nvSpPr>
          <p:cNvPr id="4" name="Rectangle 3">
            <a:extLst>
              <a:ext uri="{FF2B5EF4-FFF2-40B4-BE49-F238E27FC236}">
                <a16:creationId xmlns:a16="http://schemas.microsoft.com/office/drawing/2014/main" id="{E15C9D13-ADBE-42E2-8470-C08E047EB92D}"/>
              </a:ext>
            </a:extLst>
          </p:cNvPr>
          <p:cNvSpPr/>
          <p:nvPr/>
        </p:nvSpPr>
        <p:spPr>
          <a:xfrm>
            <a:off x="6096001" y="6086341"/>
            <a:ext cx="6096000" cy="246221"/>
          </a:xfrm>
          <a:prstGeom prst="rect">
            <a:avLst/>
          </a:prstGeom>
        </p:spPr>
        <p:txBody>
          <a:bodyPr>
            <a:spAutoFit/>
          </a:bodyPr>
          <a:lstStyle/>
          <a:p>
            <a:pPr algn="r"/>
            <a:r>
              <a:rPr lang="en-US" sz="1000" dirty="0">
                <a:solidFill>
                  <a:schemeClr val="bg1"/>
                </a:solidFill>
                <a:latin typeface="Arial" pitchFamily="34" charset="0"/>
                <a:ea typeface="Adobe Song Std L" pitchFamily="18" charset="-128"/>
                <a:cs typeface="Arial" pitchFamily="34" charset="0"/>
              </a:rPr>
              <a:t>Image: https://www.flickr.com/photos/meanestindian/903380690 by Meena Kadri / CC BY 2.0</a:t>
            </a:r>
          </a:p>
        </p:txBody>
      </p:sp>
    </p:spTree>
    <p:extLst>
      <p:ext uri="{BB962C8B-B14F-4D97-AF65-F5344CB8AC3E}">
        <p14:creationId xmlns:p14="http://schemas.microsoft.com/office/powerpoint/2010/main" val="3800842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008276-6080-445D-8B70-83C3ACF32D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345936"/>
          </a:xfrm>
          <a:prstGeom prst="rect">
            <a:avLst/>
          </a:prstGeom>
        </p:spPr>
      </p:pic>
      <p:sp>
        <p:nvSpPr>
          <p:cNvPr id="2" name="Text Placeholder 1">
            <a:extLst>
              <a:ext uri="{FF2B5EF4-FFF2-40B4-BE49-F238E27FC236}">
                <a16:creationId xmlns:a16="http://schemas.microsoft.com/office/drawing/2014/main" id="{7D55A542-7064-4C4C-8821-B70136508C87}"/>
              </a:ext>
            </a:extLst>
          </p:cNvPr>
          <p:cNvSpPr>
            <a:spLocks noGrp="1"/>
          </p:cNvSpPr>
          <p:nvPr>
            <p:ph type="body" sz="quarter" idx="13"/>
          </p:nvPr>
        </p:nvSpPr>
        <p:spPr>
          <a:xfrm>
            <a:off x="-1" y="1035405"/>
            <a:ext cx="6840416" cy="999892"/>
          </a:xfrm>
          <a:solidFill>
            <a:schemeClr val="tx1">
              <a:alpha val="65000"/>
            </a:schemeClr>
          </a:solidFill>
        </p:spPr>
        <p:txBody>
          <a:bodyPr anchor="ctr"/>
          <a:lstStyle/>
          <a:p>
            <a:pPr>
              <a:spcBef>
                <a:spcPts val="0"/>
              </a:spcBef>
            </a:pPr>
            <a:r>
              <a:rPr lang="en-US" sz="4000" dirty="0">
                <a:solidFill>
                  <a:schemeClr val="bg1"/>
                </a:solidFill>
              </a:rPr>
              <a:t>Ethnographic Interview</a:t>
            </a:r>
          </a:p>
        </p:txBody>
      </p:sp>
      <p:sp>
        <p:nvSpPr>
          <p:cNvPr id="3" name="Text Placeholder 2">
            <a:extLst>
              <a:ext uri="{FF2B5EF4-FFF2-40B4-BE49-F238E27FC236}">
                <a16:creationId xmlns:a16="http://schemas.microsoft.com/office/drawing/2014/main" id="{4989AD8B-A7E7-4F87-8FD7-1847E76A7C04}"/>
              </a:ext>
            </a:extLst>
          </p:cNvPr>
          <p:cNvSpPr>
            <a:spLocks noGrp="1"/>
          </p:cNvSpPr>
          <p:nvPr>
            <p:ph type="body" sz="quarter" idx="14"/>
          </p:nvPr>
        </p:nvSpPr>
        <p:spPr>
          <a:xfrm>
            <a:off x="-1" y="2517982"/>
            <a:ext cx="6618514" cy="3099048"/>
          </a:xfrm>
          <a:solidFill>
            <a:schemeClr val="tx1">
              <a:alpha val="65000"/>
            </a:schemeClr>
          </a:solidFill>
        </p:spPr>
        <p:txBody>
          <a:bodyPr/>
          <a:lstStyle/>
          <a:p>
            <a:r>
              <a:rPr lang="en-US" sz="2800" b="1" dirty="0">
                <a:solidFill>
                  <a:schemeClr val="bg1"/>
                </a:solidFill>
                <a:latin typeface="Arial" pitchFamily="34" charset="0"/>
                <a:cs typeface="Arial" pitchFamily="34" charset="0"/>
              </a:rPr>
              <a:t>Incredibly detailed data</a:t>
            </a:r>
          </a:p>
          <a:p>
            <a:r>
              <a:rPr lang="en-US" sz="2800" b="1" dirty="0">
                <a:solidFill>
                  <a:schemeClr val="bg1"/>
                </a:solidFill>
                <a:latin typeface="Arial" pitchFamily="34" charset="0"/>
                <a:cs typeface="Arial" pitchFamily="34" charset="0"/>
              </a:rPr>
              <a:t>Time consuming</a:t>
            </a:r>
          </a:p>
          <a:p>
            <a:pPr lvl="1">
              <a:buFont typeface="Arial" panose="020B0604020202020204" pitchFamily="34" charset="0"/>
              <a:buChar char="•"/>
            </a:pPr>
            <a:r>
              <a:rPr lang="en-US" sz="2800" b="1" dirty="0">
                <a:solidFill>
                  <a:schemeClr val="bg1"/>
                </a:solidFill>
                <a:latin typeface="Arial" pitchFamily="34" charset="0"/>
                <a:cs typeface="Arial" pitchFamily="34" charset="0"/>
              </a:rPr>
              <a:t>Establishing rapport</a:t>
            </a:r>
          </a:p>
          <a:p>
            <a:pPr lvl="1">
              <a:buFont typeface="Arial" panose="020B0604020202020204" pitchFamily="34" charset="0"/>
              <a:buChar char="•"/>
            </a:pPr>
            <a:r>
              <a:rPr lang="en-US" sz="2800" b="1" dirty="0">
                <a:solidFill>
                  <a:schemeClr val="bg1"/>
                </a:solidFill>
                <a:latin typeface="Arial" pitchFamily="34" charset="0"/>
                <a:cs typeface="Arial" pitchFamily="34" charset="0"/>
              </a:rPr>
              <a:t>Selecting research participants</a:t>
            </a:r>
          </a:p>
          <a:p>
            <a:pPr lvl="1">
              <a:buFont typeface="Arial" panose="020B0604020202020204" pitchFamily="34" charset="0"/>
              <a:buChar char="•"/>
            </a:pPr>
            <a:r>
              <a:rPr lang="en-US" sz="2800" b="1" dirty="0">
                <a:solidFill>
                  <a:schemeClr val="bg1"/>
                </a:solidFill>
                <a:latin typeface="Arial" pitchFamily="34" charset="0"/>
                <a:cs typeface="Arial" pitchFamily="34" charset="0"/>
              </a:rPr>
              <a:t>Transcribing observations &amp; conversations</a:t>
            </a:r>
          </a:p>
        </p:txBody>
      </p:sp>
      <p:sp>
        <p:nvSpPr>
          <p:cNvPr id="5" name="Rectangle 4">
            <a:extLst>
              <a:ext uri="{FF2B5EF4-FFF2-40B4-BE49-F238E27FC236}">
                <a16:creationId xmlns:a16="http://schemas.microsoft.com/office/drawing/2014/main" id="{CA31C55B-AD04-440B-BDE3-97F351A8FE13}"/>
              </a:ext>
            </a:extLst>
          </p:cNvPr>
          <p:cNvSpPr/>
          <p:nvPr/>
        </p:nvSpPr>
        <p:spPr>
          <a:xfrm>
            <a:off x="6096000" y="6099715"/>
            <a:ext cx="6096000" cy="246221"/>
          </a:xfrm>
          <a:prstGeom prst="rect">
            <a:avLst/>
          </a:prstGeom>
        </p:spPr>
        <p:txBody>
          <a:bodyPr>
            <a:spAutoFit/>
          </a:bodyPr>
          <a:lstStyle/>
          <a:p>
            <a:pPr lvl="0" algn="r">
              <a:defRPr/>
            </a:pPr>
            <a:r>
              <a:rPr lang="en-US" sz="1000" dirty="0">
                <a:solidFill>
                  <a:schemeClr val="bg1"/>
                </a:solidFill>
                <a:latin typeface="Arial" panose="020B0604020202020204" pitchFamily="34" charset="0"/>
                <a:cs typeface="Arial" panose="020B0604020202020204" pitchFamily="34" charset="0"/>
              </a:rPr>
              <a:t>Image: https://www.flickr.com/photos/nordforsk/32225539214 by </a:t>
            </a:r>
            <a:r>
              <a:rPr lang="en-US" sz="1000" dirty="0" err="1">
                <a:solidFill>
                  <a:schemeClr val="bg1"/>
                </a:solidFill>
                <a:latin typeface="Arial" panose="020B0604020202020204" pitchFamily="34" charset="0"/>
                <a:cs typeface="Arial" panose="020B0604020202020204" pitchFamily="34" charset="0"/>
              </a:rPr>
              <a:t>NordForsk</a:t>
            </a:r>
            <a:r>
              <a:rPr lang="en-US" sz="1000" dirty="0">
                <a:solidFill>
                  <a:schemeClr val="bg1"/>
                </a:solidFill>
                <a:latin typeface="Arial" panose="020B0604020202020204" pitchFamily="34" charset="0"/>
                <a:cs typeface="Arial" panose="020B0604020202020204" pitchFamily="34" charset="0"/>
              </a:rPr>
              <a:t> / CC BY-NC-ND 2.0</a:t>
            </a:r>
          </a:p>
        </p:txBody>
      </p:sp>
    </p:spTree>
    <p:extLst>
      <p:ext uri="{BB962C8B-B14F-4D97-AF65-F5344CB8AC3E}">
        <p14:creationId xmlns:p14="http://schemas.microsoft.com/office/powerpoint/2010/main" val="3725404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22780"/>
          <a:stretch/>
        </p:blipFill>
        <p:spPr>
          <a:xfrm>
            <a:off x="1" y="0"/>
            <a:ext cx="12203100" cy="6248400"/>
          </a:xfrm>
          <a:prstGeom prst="rect">
            <a:avLst/>
          </a:prstGeom>
        </p:spPr>
      </p:pic>
      <p:sp>
        <p:nvSpPr>
          <p:cNvPr id="5" name="Text Placeholder 4"/>
          <p:cNvSpPr>
            <a:spLocks noGrp="1"/>
          </p:cNvSpPr>
          <p:nvPr>
            <p:ph type="body" sz="quarter" idx="13"/>
          </p:nvPr>
        </p:nvSpPr>
        <p:spPr>
          <a:xfrm>
            <a:off x="0" y="3657600"/>
            <a:ext cx="3721099" cy="533400"/>
          </a:xfrm>
          <a:solidFill>
            <a:schemeClr val="tx1"/>
          </a:solidFill>
        </p:spPr>
        <p:txBody>
          <a:bodyPr/>
          <a:lstStyle/>
          <a:p>
            <a:r>
              <a:rPr lang="en-US" sz="2400" dirty="0">
                <a:solidFill>
                  <a:schemeClr val="bg1"/>
                </a:solidFill>
                <a:latin typeface="Arial" pitchFamily="34" charset="0"/>
                <a:cs typeface="Arial" pitchFamily="34" charset="0"/>
              </a:rPr>
              <a:t>Respondent Interviews</a:t>
            </a:r>
            <a:endParaRPr lang="en-US" sz="2400" dirty="0">
              <a:solidFill>
                <a:schemeClr val="bg1"/>
              </a:solidFill>
            </a:endParaRPr>
          </a:p>
        </p:txBody>
      </p:sp>
      <p:sp>
        <p:nvSpPr>
          <p:cNvPr id="6" name="Text Placeholder 5"/>
          <p:cNvSpPr>
            <a:spLocks noGrp="1"/>
          </p:cNvSpPr>
          <p:nvPr>
            <p:ph type="body" sz="quarter" idx="14"/>
          </p:nvPr>
        </p:nvSpPr>
        <p:spPr>
          <a:xfrm>
            <a:off x="1" y="4419600"/>
            <a:ext cx="6159499" cy="1828800"/>
          </a:xfrm>
          <a:solidFill>
            <a:schemeClr val="tx1"/>
          </a:solidFill>
        </p:spPr>
        <p:txBody>
          <a:bodyPr/>
          <a:lstStyle/>
          <a:p>
            <a:pPr marL="228600" indent="-228600"/>
            <a:r>
              <a:rPr lang="en-US" sz="2400" b="1" dirty="0">
                <a:solidFill>
                  <a:schemeClr val="bg1"/>
                </a:solidFill>
                <a:latin typeface="Arial" pitchFamily="34" charset="0"/>
                <a:cs typeface="Arial" pitchFamily="34" charset="0"/>
              </a:rPr>
              <a:t>In-depth</a:t>
            </a:r>
          </a:p>
          <a:p>
            <a:pPr marL="228600" indent="-228600"/>
            <a:r>
              <a:rPr lang="en-US" sz="2400" b="1" dirty="0">
                <a:solidFill>
                  <a:schemeClr val="bg1"/>
                </a:solidFill>
                <a:latin typeface="Arial" pitchFamily="34" charset="0"/>
                <a:cs typeface="Arial" pitchFamily="34" charset="0"/>
              </a:rPr>
              <a:t>Social relationship/rapport between interviewee &amp; interviewer</a:t>
            </a:r>
          </a:p>
          <a:p>
            <a:pPr marL="228600" indent="-228600"/>
            <a:r>
              <a:rPr lang="en-US" sz="2400" b="1" dirty="0">
                <a:solidFill>
                  <a:schemeClr val="bg1"/>
                </a:solidFill>
                <a:latin typeface="Arial" pitchFamily="34" charset="0"/>
                <a:cs typeface="Arial" pitchFamily="34" charset="0"/>
              </a:rPr>
              <a:t>Rapport/relationship key element</a:t>
            </a:r>
          </a:p>
          <a:p>
            <a:endParaRPr lang="en-US" sz="2400" b="1" dirty="0">
              <a:solidFill>
                <a:schemeClr val="bg1"/>
              </a:solidFill>
            </a:endParaRPr>
          </a:p>
        </p:txBody>
      </p:sp>
      <p:sp>
        <p:nvSpPr>
          <p:cNvPr id="2" name="TextBox 1">
            <a:extLst>
              <a:ext uri="{FF2B5EF4-FFF2-40B4-BE49-F238E27FC236}">
                <a16:creationId xmlns:a16="http://schemas.microsoft.com/office/drawing/2014/main" id="{8056F5C3-187F-4FB7-9B6F-913D2779962D}"/>
              </a:ext>
            </a:extLst>
          </p:cNvPr>
          <p:cNvSpPr txBox="1"/>
          <p:nvPr/>
        </p:nvSpPr>
        <p:spPr>
          <a:xfrm>
            <a:off x="6833419" y="5978013"/>
            <a:ext cx="5358580" cy="523220"/>
          </a:xfrm>
          <a:prstGeom prst="rect">
            <a:avLst/>
          </a:prstGeom>
          <a:noFill/>
        </p:spPr>
        <p:txBody>
          <a:bodyPr wrap="square" rtlCol="0">
            <a:spAutoFit/>
          </a:bodyPr>
          <a:lstStyle/>
          <a:p>
            <a:r>
              <a:rPr lang="en-US" sz="1000" dirty="0">
                <a:solidFill>
                  <a:schemeClr val="bg1"/>
                </a:solidFill>
                <a:latin typeface="Arial" pitchFamily="34" charset="0"/>
                <a:cs typeface="Arial" pitchFamily="34" charset="0"/>
              </a:rPr>
              <a:t>Image: https://www.flickr.com/photos/anyalogic/2315310261 by Anna </a:t>
            </a:r>
            <a:r>
              <a:rPr lang="en-US" sz="1000" dirty="0" err="1">
                <a:solidFill>
                  <a:schemeClr val="bg1"/>
                </a:solidFill>
                <a:latin typeface="Arial" pitchFamily="34" charset="0"/>
                <a:cs typeface="Arial" pitchFamily="34" charset="0"/>
              </a:rPr>
              <a:t>Levinzon</a:t>
            </a:r>
            <a:r>
              <a:rPr lang="en-US" sz="1000" dirty="0">
                <a:solidFill>
                  <a:schemeClr val="bg1"/>
                </a:solidFill>
                <a:latin typeface="Arial" pitchFamily="34" charset="0"/>
                <a:cs typeface="Arial" pitchFamily="34" charset="0"/>
              </a:rPr>
              <a:t> / CC BY 2.0</a:t>
            </a:r>
          </a:p>
          <a:p>
            <a:endParaRPr lang="en-US" dirty="0"/>
          </a:p>
        </p:txBody>
      </p:sp>
    </p:spTree>
    <p:extLst>
      <p:ext uri="{BB962C8B-B14F-4D97-AF65-F5344CB8AC3E}">
        <p14:creationId xmlns:p14="http://schemas.microsoft.com/office/powerpoint/2010/main" val="1985400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41D1C57A-43B1-4967-981B-96A7FA1F4A4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318" b="4318"/>
          <a:stretch>
            <a:fillRect/>
          </a:stretch>
        </p:blipFill>
        <p:spPr>
          <a:xfrm>
            <a:off x="0" y="9525"/>
            <a:ext cx="12192000" cy="6248400"/>
          </a:xfrm>
        </p:spPr>
      </p:pic>
      <p:sp>
        <p:nvSpPr>
          <p:cNvPr id="3" name="Text Placeholder 2"/>
          <p:cNvSpPr>
            <a:spLocks noGrp="1"/>
          </p:cNvSpPr>
          <p:nvPr>
            <p:ph type="body" sz="quarter" idx="11"/>
          </p:nvPr>
        </p:nvSpPr>
        <p:spPr>
          <a:xfrm>
            <a:off x="0" y="2998939"/>
            <a:ext cx="12192000" cy="2049311"/>
          </a:xfrm>
        </p:spPr>
        <p:txBody>
          <a:bodyPr/>
          <a:lstStyle/>
          <a:p>
            <a:r>
              <a:rPr lang="en-US" sz="2933" b="1" dirty="0"/>
              <a:t>“Much of the library-related research has been applied research dealing with everything from evaluating e-collections, to assessment of reference services, to analyzing integrated library systems.”</a:t>
            </a:r>
          </a:p>
        </p:txBody>
      </p:sp>
      <p:sp>
        <p:nvSpPr>
          <p:cNvPr id="4" name="Text Placeholder 3"/>
          <p:cNvSpPr>
            <a:spLocks noGrp="1"/>
          </p:cNvSpPr>
          <p:nvPr>
            <p:ph type="body" sz="quarter" idx="12"/>
          </p:nvPr>
        </p:nvSpPr>
        <p:spPr>
          <a:xfrm>
            <a:off x="8048625" y="4696310"/>
            <a:ext cx="3895724" cy="351940"/>
          </a:xfrm>
        </p:spPr>
        <p:txBody>
          <a:bodyPr/>
          <a:lstStyle/>
          <a:p>
            <a:r>
              <a:rPr lang="en-US" sz="2000" dirty="0"/>
              <a:t>(Connaway &amp; Radford, 2017</a:t>
            </a:r>
            <a:r>
              <a:rPr lang="en-US" dirty="0"/>
              <a:t>)</a:t>
            </a:r>
          </a:p>
        </p:txBody>
      </p:sp>
      <p:sp>
        <p:nvSpPr>
          <p:cNvPr id="2" name="Rectangle 1">
            <a:extLst>
              <a:ext uri="{FF2B5EF4-FFF2-40B4-BE49-F238E27FC236}">
                <a16:creationId xmlns:a16="http://schemas.microsoft.com/office/drawing/2014/main" id="{E2C19F5A-D511-4E23-8041-090656D1E144}"/>
              </a:ext>
            </a:extLst>
          </p:cNvPr>
          <p:cNvSpPr/>
          <p:nvPr/>
        </p:nvSpPr>
        <p:spPr>
          <a:xfrm>
            <a:off x="-49695" y="6021755"/>
            <a:ext cx="6977270" cy="400110"/>
          </a:xfrm>
          <a:prstGeom prst="rect">
            <a:avLst/>
          </a:prstGeom>
        </p:spPr>
        <p:txBody>
          <a:bodyPr wrap="square">
            <a:spAutoFit/>
          </a:bodyPr>
          <a:lstStyle/>
          <a:p>
            <a:r>
              <a:rPr lang="en-US" sz="1000" dirty="0">
                <a:solidFill>
                  <a:schemeClr val="bg1"/>
                </a:solidFill>
                <a:latin typeface="Arial" charset="0"/>
                <a:ea typeface="Arial" charset="0"/>
                <a:cs typeface="Arial" charset="0"/>
              </a:rPr>
              <a:t>Image: https://pixabay.com/photos/mexico-city-mexico-city-mexican-2706607/ by Xavier Espinosa / </a:t>
            </a:r>
            <a:r>
              <a:rPr lang="en-US" sz="1000" dirty="0" err="1">
                <a:solidFill>
                  <a:schemeClr val="bg1"/>
                </a:solidFill>
                <a:latin typeface="Arial" charset="0"/>
                <a:ea typeface="Arial" charset="0"/>
                <a:cs typeface="Arial" charset="0"/>
              </a:rPr>
              <a:t>Pixabay</a:t>
            </a:r>
            <a:r>
              <a:rPr lang="en-US" sz="1000" dirty="0">
                <a:solidFill>
                  <a:schemeClr val="bg1"/>
                </a:solidFill>
                <a:latin typeface="Arial" charset="0"/>
                <a:ea typeface="Arial" charset="0"/>
                <a:cs typeface="Arial" charset="0"/>
              </a:rPr>
              <a:t> License</a:t>
            </a:r>
          </a:p>
          <a:p>
            <a:endParaRPr lang="en-US" sz="10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629430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10;&#10;Description automatically generated">
            <a:extLst>
              <a:ext uri="{FF2B5EF4-FFF2-40B4-BE49-F238E27FC236}">
                <a16:creationId xmlns:a16="http://schemas.microsoft.com/office/drawing/2014/main" id="{9BF2911F-0D78-4007-9E2D-ADA0D5DC8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5" y="-387626"/>
            <a:ext cx="12221355" cy="6640916"/>
          </a:xfrm>
          <a:prstGeom prst="rect">
            <a:avLst/>
          </a:prstGeom>
        </p:spPr>
      </p:pic>
      <p:sp>
        <p:nvSpPr>
          <p:cNvPr id="3" name="Text Placeholder 2"/>
          <p:cNvSpPr>
            <a:spLocks noGrp="1"/>
          </p:cNvSpPr>
          <p:nvPr>
            <p:ph type="body" sz="quarter" idx="13"/>
          </p:nvPr>
        </p:nvSpPr>
        <p:spPr>
          <a:xfrm>
            <a:off x="0" y="152399"/>
            <a:ext cx="8001000" cy="990601"/>
          </a:xfrm>
          <a:solidFill>
            <a:schemeClr val="tx1"/>
          </a:solidFill>
        </p:spPr>
        <p:txBody>
          <a:bodyPr/>
          <a:lstStyle/>
          <a:p>
            <a:r>
              <a:rPr lang="en-US" sz="2600" dirty="0">
                <a:solidFill>
                  <a:schemeClr val="bg1"/>
                </a:solidFill>
                <a:latin typeface="Arial" pitchFamily="34" charset="0"/>
                <a:cs typeface="Arial" pitchFamily="34" charset="0"/>
              </a:rPr>
              <a:t>Example: </a:t>
            </a:r>
          </a:p>
          <a:p>
            <a:r>
              <a:rPr lang="en-US" sz="2600" dirty="0">
                <a:solidFill>
                  <a:schemeClr val="bg1"/>
                </a:solidFill>
                <a:latin typeface="Arial" pitchFamily="34" charset="0"/>
                <a:cs typeface="Arial" pitchFamily="34" charset="0"/>
              </a:rPr>
              <a:t>Digital Visitors &amp; Residents Informant Questions</a:t>
            </a:r>
            <a:endParaRPr lang="en-US" sz="2600" dirty="0">
              <a:solidFill>
                <a:schemeClr val="bg1"/>
              </a:solidFill>
            </a:endParaRPr>
          </a:p>
        </p:txBody>
      </p:sp>
      <p:sp>
        <p:nvSpPr>
          <p:cNvPr id="9" name="Text Placeholder 8"/>
          <p:cNvSpPr>
            <a:spLocks noGrp="1"/>
          </p:cNvSpPr>
          <p:nvPr>
            <p:ph type="body" sz="quarter" idx="14"/>
          </p:nvPr>
        </p:nvSpPr>
        <p:spPr>
          <a:xfrm>
            <a:off x="-10886" y="1371600"/>
            <a:ext cx="5725886" cy="4191000"/>
          </a:xfrm>
          <a:solidFill>
            <a:schemeClr val="tx1"/>
          </a:solidFill>
        </p:spPr>
        <p:txBody>
          <a:bodyPr/>
          <a:lstStyle/>
          <a:p>
            <a:pPr>
              <a:spcBef>
                <a:spcPts val="600"/>
              </a:spcBef>
              <a:buNone/>
            </a:pPr>
            <a:r>
              <a:rPr lang="en-US" sz="2400" b="1" dirty="0">
                <a:solidFill>
                  <a:schemeClr val="bg1"/>
                </a:solidFill>
                <a:cs typeface="Arial" pitchFamily="34" charset="0"/>
              </a:rPr>
              <a:t>1. Describe the things you enjoy doing with technology and the web each week. </a:t>
            </a:r>
          </a:p>
          <a:p>
            <a:pPr>
              <a:spcBef>
                <a:spcPts val="600"/>
              </a:spcBef>
              <a:buNone/>
            </a:pPr>
            <a:r>
              <a:rPr lang="en-US" sz="2400" b="1" dirty="0">
                <a:solidFill>
                  <a:schemeClr val="bg1"/>
                </a:solidFill>
                <a:cs typeface="Arial" pitchFamily="34" charset="0"/>
              </a:rPr>
              <a:t>2. Think of the ways you have used technology and the web for your studies. Describe a typical week.</a:t>
            </a:r>
          </a:p>
          <a:p>
            <a:pPr>
              <a:spcBef>
                <a:spcPts val="600"/>
              </a:spcBef>
              <a:buNone/>
            </a:pPr>
            <a:r>
              <a:rPr lang="en-US" sz="2400" b="1" dirty="0">
                <a:solidFill>
                  <a:schemeClr val="bg1"/>
                </a:solidFill>
                <a:cs typeface="Arial" pitchFamily="34" charset="0"/>
              </a:rPr>
              <a:t>3. Think about the next stage of your education. Tell me what you think this will be like.</a:t>
            </a:r>
          </a:p>
          <a:p>
            <a:pPr algn="r">
              <a:spcBef>
                <a:spcPts val="600"/>
              </a:spcBef>
              <a:buNone/>
            </a:pPr>
            <a:br>
              <a:rPr lang="en-US" sz="2000" b="1" dirty="0">
                <a:solidFill>
                  <a:schemeClr val="bg1"/>
                </a:solidFill>
                <a:cs typeface="Arial" pitchFamily="34" charset="0"/>
              </a:rPr>
            </a:br>
            <a:r>
              <a:rPr lang="en-US" sz="2000" b="1" dirty="0">
                <a:solidFill>
                  <a:schemeClr val="bg1"/>
                </a:solidFill>
                <a:cs typeface="Arial" pitchFamily="34" charset="0"/>
              </a:rPr>
              <a:t>(White &amp; Connaway, 2011)</a:t>
            </a:r>
          </a:p>
          <a:p>
            <a:pPr>
              <a:spcBef>
                <a:spcPts val="600"/>
              </a:spcBef>
              <a:buNone/>
            </a:pPr>
            <a:endParaRPr lang="en-US" sz="2400" b="1" dirty="0">
              <a:solidFill>
                <a:schemeClr val="bg1"/>
              </a:solidFill>
            </a:endParaRPr>
          </a:p>
        </p:txBody>
      </p:sp>
      <p:sp>
        <p:nvSpPr>
          <p:cNvPr id="2" name="TextBox 1">
            <a:extLst>
              <a:ext uri="{FF2B5EF4-FFF2-40B4-BE49-F238E27FC236}">
                <a16:creationId xmlns:a16="http://schemas.microsoft.com/office/drawing/2014/main" id="{FA7E7FAA-21BB-4DA2-A6AF-88DA2EB72D1A}"/>
              </a:ext>
            </a:extLst>
          </p:cNvPr>
          <p:cNvSpPr txBox="1"/>
          <p:nvPr/>
        </p:nvSpPr>
        <p:spPr>
          <a:xfrm>
            <a:off x="-69576" y="6028243"/>
            <a:ext cx="6400801" cy="523220"/>
          </a:xfrm>
          <a:prstGeom prst="rect">
            <a:avLst/>
          </a:prstGeom>
          <a:noFill/>
        </p:spPr>
        <p:txBody>
          <a:bodyPr wrap="square" rtlCol="0">
            <a:spAutoFit/>
          </a:bodyPr>
          <a:lstStyle/>
          <a:p>
            <a:r>
              <a:rPr lang="en-US" sz="1000" dirty="0">
                <a:solidFill>
                  <a:schemeClr val="bg1"/>
                </a:solidFill>
              </a:rPr>
              <a:t>Image: https://pixabay.com/photos/library-la-trobe-study-students-1400313/ by Andrew Tan / </a:t>
            </a:r>
            <a:r>
              <a:rPr lang="en-US" sz="1000" dirty="0" err="1">
                <a:solidFill>
                  <a:schemeClr val="bg1"/>
                </a:solidFill>
              </a:rPr>
              <a:t>Pixabay</a:t>
            </a:r>
            <a:r>
              <a:rPr lang="en-US" sz="1000" dirty="0">
                <a:solidFill>
                  <a:schemeClr val="bg1"/>
                </a:solidFill>
              </a:rPr>
              <a:t> License</a:t>
            </a:r>
          </a:p>
          <a:p>
            <a:endParaRPr lang="en-US" dirty="0"/>
          </a:p>
        </p:txBody>
      </p:sp>
    </p:spTree>
    <p:extLst>
      <p:ext uri="{BB962C8B-B14F-4D97-AF65-F5344CB8AC3E}">
        <p14:creationId xmlns:p14="http://schemas.microsoft.com/office/powerpoint/2010/main" val="287994213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1" y="783771"/>
            <a:ext cx="3352800" cy="533400"/>
          </a:xfrm>
          <a:solidFill>
            <a:schemeClr val="tx1"/>
          </a:solidFill>
        </p:spPr>
        <p:txBody>
          <a:bodyPr/>
          <a:lstStyle/>
          <a:p>
            <a:r>
              <a:rPr lang="en-US" sz="2400" dirty="0">
                <a:solidFill>
                  <a:schemeClr val="bg1"/>
                </a:solidFill>
                <a:latin typeface="Arial" pitchFamily="34" charset="0"/>
                <a:ea typeface="Adobe Song Std L" pitchFamily="18" charset="-128"/>
                <a:cs typeface="Arial" pitchFamily="34" charset="0"/>
              </a:rPr>
              <a:t>Narrative interviews</a:t>
            </a:r>
            <a:endParaRPr lang="en-US" sz="2400" dirty="0">
              <a:solidFill>
                <a:schemeClr val="bg1"/>
              </a:solidFill>
            </a:endParaRPr>
          </a:p>
        </p:txBody>
      </p:sp>
      <p:sp>
        <p:nvSpPr>
          <p:cNvPr id="6" name="Text Placeholder 5"/>
          <p:cNvSpPr>
            <a:spLocks noGrp="1"/>
          </p:cNvSpPr>
          <p:nvPr>
            <p:ph type="body" sz="quarter" idx="14"/>
          </p:nvPr>
        </p:nvSpPr>
        <p:spPr>
          <a:xfrm>
            <a:off x="1" y="1981200"/>
            <a:ext cx="3676649" cy="3162300"/>
          </a:xfrm>
          <a:solidFill>
            <a:schemeClr val="tx1"/>
          </a:solidFill>
        </p:spPr>
        <p:txBody>
          <a:bodyPr/>
          <a:lstStyle/>
          <a:p>
            <a:pPr marL="228600" indent="-228600"/>
            <a:r>
              <a:rPr lang="en-US" sz="2400" b="1" dirty="0">
                <a:solidFill>
                  <a:schemeClr val="bg1"/>
                </a:solidFill>
                <a:latin typeface="Arial" pitchFamily="34" charset="0"/>
                <a:cs typeface="Arial" pitchFamily="34" charset="0"/>
              </a:rPr>
              <a:t>One-on-One environment</a:t>
            </a:r>
          </a:p>
          <a:p>
            <a:pPr marL="228600" indent="-228600"/>
            <a:r>
              <a:rPr lang="en-US" sz="2400" b="1" dirty="0">
                <a:solidFill>
                  <a:schemeClr val="bg1"/>
                </a:solidFill>
                <a:latin typeface="Arial" pitchFamily="34" charset="0"/>
                <a:cs typeface="Arial" pitchFamily="34" charset="0"/>
              </a:rPr>
              <a:t>Unstructured</a:t>
            </a:r>
          </a:p>
          <a:p>
            <a:pPr marL="228600" indent="-228600"/>
            <a:r>
              <a:rPr lang="en-US" sz="2400" b="1" dirty="0">
                <a:solidFill>
                  <a:schemeClr val="bg1"/>
                </a:solidFill>
                <a:latin typeface="Arial" pitchFamily="34" charset="0"/>
                <a:cs typeface="Arial" pitchFamily="34" charset="0"/>
              </a:rPr>
              <a:t>Interviewees are telling a story</a:t>
            </a:r>
          </a:p>
          <a:p>
            <a:pPr marL="228600" indent="-228600"/>
            <a:r>
              <a:rPr lang="en-US" sz="2400" b="1" dirty="0">
                <a:solidFill>
                  <a:schemeClr val="bg1"/>
                </a:solidFill>
                <a:latin typeface="Arial" pitchFamily="34" charset="0"/>
                <a:cs typeface="Arial" pitchFamily="34" charset="0"/>
              </a:rPr>
              <a:t>Interviewer questions are minimal</a:t>
            </a:r>
            <a:endParaRPr lang="en-US" sz="2400" b="1" dirty="0">
              <a:solidFill>
                <a:schemeClr val="bg1"/>
              </a:solidFill>
            </a:endParaRPr>
          </a:p>
        </p:txBody>
      </p:sp>
      <p:pic>
        <p:nvPicPr>
          <p:cNvPr id="7" name="Picture 6" descr="Two people sitting on a bench&#10;&#10;Description automatically generated">
            <a:extLst>
              <a:ext uri="{FF2B5EF4-FFF2-40B4-BE49-F238E27FC236}">
                <a16:creationId xmlns:a16="http://schemas.microsoft.com/office/drawing/2014/main" id="{AE37AF58-429D-4591-8EEF-935EE9A833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0707" y="-196199"/>
            <a:ext cx="8421293" cy="6450680"/>
          </a:xfrm>
          <a:prstGeom prst="rect">
            <a:avLst/>
          </a:prstGeom>
        </p:spPr>
      </p:pic>
      <p:sp>
        <p:nvSpPr>
          <p:cNvPr id="9" name="TextBox 8">
            <a:extLst>
              <a:ext uri="{FF2B5EF4-FFF2-40B4-BE49-F238E27FC236}">
                <a16:creationId xmlns:a16="http://schemas.microsoft.com/office/drawing/2014/main" id="{35265C61-8DFC-494C-8E05-DAA9BA66EC33}"/>
              </a:ext>
            </a:extLst>
          </p:cNvPr>
          <p:cNvSpPr txBox="1"/>
          <p:nvPr/>
        </p:nvSpPr>
        <p:spPr>
          <a:xfrm>
            <a:off x="6231833" y="5992871"/>
            <a:ext cx="6142382" cy="523220"/>
          </a:xfrm>
          <a:prstGeom prst="rect">
            <a:avLst/>
          </a:prstGeom>
          <a:noFill/>
        </p:spPr>
        <p:txBody>
          <a:bodyPr wrap="square" rtlCol="0">
            <a:spAutoFit/>
          </a:bodyPr>
          <a:lstStyle/>
          <a:p>
            <a:r>
              <a:rPr lang="en-US" sz="1000" dirty="0">
                <a:solidFill>
                  <a:schemeClr val="bg1"/>
                </a:solidFill>
                <a:latin typeface="Arial" pitchFamily="34" charset="0"/>
                <a:cs typeface="Arial" pitchFamily="34" charset="0"/>
              </a:rPr>
              <a:t>https://pixabay.com/photos/friends-male-men-outside-winter-1209740 by Free-Photos / </a:t>
            </a:r>
            <a:r>
              <a:rPr lang="en-US" sz="1000" dirty="0" err="1">
                <a:solidFill>
                  <a:schemeClr val="bg1"/>
                </a:solidFill>
                <a:latin typeface="Arial" pitchFamily="34" charset="0"/>
                <a:cs typeface="Arial" pitchFamily="34" charset="0"/>
              </a:rPr>
              <a:t>Pixabay</a:t>
            </a:r>
            <a:r>
              <a:rPr lang="en-US" sz="1000" dirty="0">
                <a:solidFill>
                  <a:schemeClr val="bg1"/>
                </a:solidFill>
                <a:latin typeface="Arial" pitchFamily="34" charset="0"/>
                <a:cs typeface="Arial" pitchFamily="34" charset="0"/>
              </a:rPr>
              <a:t> License</a:t>
            </a:r>
          </a:p>
          <a:p>
            <a:endParaRPr lang="en-US" dirty="0"/>
          </a:p>
        </p:txBody>
      </p:sp>
    </p:spTree>
    <p:extLst>
      <p:ext uri="{BB962C8B-B14F-4D97-AF65-F5344CB8AC3E}">
        <p14:creationId xmlns:p14="http://schemas.microsoft.com/office/powerpoint/2010/main" val="2038094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6200"/>
            <a:ext cx="12192000" cy="6342070"/>
          </a:xfrm>
          <a:prstGeom prst="rect">
            <a:avLst/>
          </a:prstGeom>
        </p:spPr>
      </p:pic>
      <p:sp>
        <p:nvSpPr>
          <p:cNvPr id="57347" name="Rectangle 3"/>
          <p:cNvSpPr>
            <a:spLocks noGrp="1" noChangeArrowheads="1"/>
          </p:cNvSpPr>
          <p:nvPr>
            <p:ph type="body" sz="quarter" idx="13"/>
          </p:nvPr>
        </p:nvSpPr>
        <p:spPr>
          <a:xfrm>
            <a:off x="0" y="628344"/>
            <a:ext cx="4025899" cy="971856"/>
          </a:xfrm>
          <a:solidFill>
            <a:schemeClr val="tx1"/>
          </a:solidFill>
        </p:spPr>
        <p:txBody>
          <a:bodyPr>
            <a:normAutofit/>
          </a:bodyPr>
          <a:lstStyle/>
          <a:p>
            <a:r>
              <a:rPr lang="en-US" sz="2800" dirty="0">
                <a:solidFill>
                  <a:schemeClr val="bg1"/>
                </a:solidFill>
              </a:rPr>
              <a:t>Neutral, Leading, &amp; Loaded Questions</a:t>
            </a:r>
            <a:endParaRPr lang="en-US" sz="2800" b="1" dirty="0">
              <a:solidFill>
                <a:schemeClr val="bg1"/>
              </a:solidFill>
            </a:endParaRPr>
          </a:p>
        </p:txBody>
      </p:sp>
      <p:sp>
        <p:nvSpPr>
          <p:cNvPr id="2" name="Text Placeholder 1"/>
          <p:cNvSpPr>
            <a:spLocks noGrp="1"/>
          </p:cNvSpPr>
          <p:nvPr>
            <p:ph type="body" sz="quarter" idx="14"/>
          </p:nvPr>
        </p:nvSpPr>
        <p:spPr>
          <a:xfrm>
            <a:off x="7467600" y="228600"/>
            <a:ext cx="4724400" cy="5715000"/>
          </a:xfrm>
          <a:solidFill>
            <a:schemeClr val="tx1"/>
          </a:solidFill>
        </p:spPr>
        <p:txBody>
          <a:bodyPr/>
          <a:lstStyle/>
          <a:p>
            <a:pPr marL="0" indent="0">
              <a:buNone/>
            </a:pPr>
            <a:r>
              <a:rPr lang="en-US" sz="2400" b="1" dirty="0">
                <a:solidFill>
                  <a:schemeClr val="bg1"/>
                </a:solidFill>
              </a:rPr>
              <a:t>Neutral</a:t>
            </a:r>
            <a:endParaRPr lang="en-US" sz="2400" dirty="0">
              <a:solidFill>
                <a:schemeClr val="bg1"/>
              </a:solidFill>
            </a:endParaRPr>
          </a:p>
          <a:p>
            <a:pPr marL="228600" lvl="1" indent="-228600">
              <a:lnSpc>
                <a:spcPct val="120000"/>
              </a:lnSpc>
              <a:buFont typeface="Arial" panose="020B0604020202020204" pitchFamily="34" charset="0"/>
              <a:buChar char="•"/>
            </a:pPr>
            <a:r>
              <a:rPr lang="en-US" sz="2400" b="1" dirty="0">
                <a:solidFill>
                  <a:schemeClr val="bg1"/>
                </a:solidFill>
              </a:rPr>
              <a:t>“What are your impressions of </a:t>
            </a:r>
            <a:r>
              <a:rPr lang="en-US" sz="2400" b="1" dirty="0" err="1">
                <a:solidFill>
                  <a:schemeClr val="bg1"/>
                </a:solidFill>
              </a:rPr>
              <a:t>Raynor</a:t>
            </a:r>
            <a:r>
              <a:rPr lang="en-US" sz="2400" b="1" dirty="0">
                <a:solidFill>
                  <a:schemeClr val="bg1"/>
                </a:solidFill>
              </a:rPr>
              <a:t> Memorial Libraries?”</a:t>
            </a:r>
          </a:p>
          <a:p>
            <a:pPr marL="0" indent="0">
              <a:buNone/>
            </a:pPr>
            <a:r>
              <a:rPr lang="en-US" sz="2400" b="1" dirty="0">
                <a:solidFill>
                  <a:schemeClr val="bg1"/>
                </a:solidFill>
              </a:rPr>
              <a:t>Leading</a:t>
            </a:r>
          </a:p>
          <a:p>
            <a:pPr marL="228600" lvl="1" indent="-228600">
              <a:lnSpc>
                <a:spcPct val="120000"/>
              </a:lnSpc>
              <a:buFont typeface="Arial" panose="020B0604020202020204" pitchFamily="34" charset="0"/>
              <a:buChar char="•"/>
            </a:pPr>
            <a:r>
              <a:rPr lang="en-US" sz="2400" b="1" dirty="0">
                <a:solidFill>
                  <a:schemeClr val="bg1"/>
                </a:solidFill>
              </a:rPr>
              <a:t>“You don’t like the librarians at </a:t>
            </a:r>
            <a:r>
              <a:rPr lang="en-US" sz="2400" b="1" dirty="0" err="1">
                <a:solidFill>
                  <a:schemeClr val="bg1"/>
                </a:solidFill>
              </a:rPr>
              <a:t>Raynor</a:t>
            </a:r>
            <a:r>
              <a:rPr lang="en-US" sz="2400" b="1" dirty="0">
                <a:solidFill>
                  <a:schemeClr val="bg1"/>
                </a:solidFill>
              </a:rPr>
              <a:t> Memorial Libraries, do you?”</a:t>
            </a:r>
          </a:p>
          <a:p>
            <a:pPr marL="0" indent="0">
              <a:buNone/>
            </a:pPr>
            <a:r>
              <a:rPr lang="en-US" sz="2400" b="1" dirty="0">
                <a:solidFill>
                  <a:schemeClr val="bg1"/>
                </a:solidFill>
              </a:rPr>
              <a:t>Loaded</a:t>
            </a:r>
          </a:p>
          <a:p>
            <a:pPr marL="228600" lvl="1" indent="-228600">
              <a:buFont typeface="Arial" panose="020B0604020202020204" pitchFamily="34" charset="0"/>
              <a:buChar char="•"/>
            </a:pPr>
            <a:r>
              <a:rPr lang="en-US" sz="2400" b="1" dirty="0">
                <a:solidFill>
                  <a:schemeClr val="bg1"/>
                </a:solidFill>
              </a:rPr>
              <a:t>“How many other unreasonable requests have you made to our librarians?”</a:t>
            </a:r>
          </a:p>
          <a:p>
            <a:endParaRPr lang="en-US" sz="2400" dirty="0">
              <a:solidFill>
                <a:schemeClr val="bg1"/>
              </a:solidFill>
            </a:endParaRPr>
          </a:p>
        </p:txBody>
      </p:sp>
      <p:sp>
        <p:nvSpPr>
          <p:cNvPr id="4" name="TextBox 3">
            <a:extLst>
              <a:ext uri="{FF2B5EF4-FFF2-40B4-BE49-F238E27FC236}">
                <a16:creationId xmlns:a16="http://schemas.microsoft.com/office/drawing/2014/main" id="{5EAA37FC-AF7E-4B73-ABD6-B221FAC80B9F}"/>
              </a:ext>
            </a:extLst>
          </p:cNvPr>
          <p:cNvSpPr txBox="1"/>
          <p:nvPr/>
        </p:nvSpPr>
        <p:spPr>
          <a:xfrm>
            <a:off x="6573072" y="6062870"/>
            <a:ext cx="5830957" cy="523220"/>
          </a:xfrm>
          <a:prstGeom prst="rect">
            <a:avLst/>
          </a:prstGeom>
          <a:noFill/>
        </p:spPr>
        <p:txBody>
          <a:bodyPr wrap="square" rtlCol="0">
            <a:spAutoFit/>
          </a:bodyPr>
          <a:lstStyle/>
          <a:p>
            <a:r>
              <a:rPr lang="en-US" sz="1000" dirty="0">
                <a:solidFill>
                  <a:schemeClr val="bg1"/>
                </a:solidFill>
              </a:rPr>
              <a:t>Image: https://www.flickr.com/photos/robwatling/5089229734 by Rob Watling / CC BY-NC-ND 2.0</a:t>
            </a:r>
          </a:p>
          <a:p>
            <a:endParaRPr lang="en-US" dirty="0"/>
          </a:p>
        </p:txBody>
      </p:sp>
    </p:spTree>
    <p:extLst>
      <p:ext uri="{BB962C8B-B14F-4D97-AF65-F5344CB8AC3E}">
        <p14:creationId xmlns:p14="http://schemas.microsoft.com/office/powerpoint/2010/main" val="809171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A01E1A-88FB-4FD0-9D98-598066019C7D}"/>
              </a:ext>
            </a:extLst>
          </p:cNvPr>
          <p:cNvSpPr txBox="1"/>
          <p:nvPr/>
        </p:nvSpPr>
        <p:spPr>
          <a:xfrm>
            <a:off x="2842260" y="1691640"/>
            <a:ext cx="6507480" cy="830997"/>
          </a:xfrm>
          <a:prstGeom prst="rect">
            <a:avLst/>
          </a:prstGeom>
          <a:noFill/>
        </p:spPr>
        <p:txBody>
          <a:bodyPr wrap="square" rtlCol="0">
            <a:spAutoFit/>
          </a:bodyPr>
          <a:lstStyle/>
          <a:p>
            <a:pPr algn="ctr"/>
            <a:r>
              <a:rPr lang="en-US" sz="4800" b="1" dirty="0">
                <a:solidFill>
                  <a:schemeClr val="bg1"/>
                </a:solidFill>
              </a:rPr>
              <a:t>ACTIVITY</a:t>
            </a:r>
          </a:p>
        </p:txBody>
      </p:sp>
      <p:sp>
        <p:nvSpPr>
          <p:cNvPr id="5" name="TextBox 4">
            <a:extLst>
              <a:ext uri="{FF2B5EF4-FFF2-40B4-BE49-F238E27FC236}">
                <a16:creationId xmlns:a16="http://schemas.microsoft.com/office/drawing/2014/main" id="{E347C910-3E06-427C-8A45-D45F894BAA48}"/>
              </a:ext>
            </a:extLst>
          </p:cNvPr>
          <p:cNvSpPr txBox="1"/>
          <p:nvPr/>
        </p:nvSpPr>
        <p:spPr>
          <a:xfrm>
            <a:off x="2491740" y="2813149"/>
            <a:ext cx="7208520" cy="646331"/>
          </a:xfrm>
          <a:prstGeom prst="rect">
            <a:avLst/>
          </a:prstGeom>
          <a:noFill/>
        </p:spPr>
        <p:txBody>
          <a:bodyPr wrap="square" rtlCol="0">
            <a:spAutoFit/>
          </a:bodyPr>
          <a:lstStyle/>
          <a:p>
            <a:pPr algn="ctr"/>
            <a:r>
              <a:rPr lang="en-US" sz="3600" b="1" dirty="0">
                <a:solidFill>
                  <a:schemeClr val="bg1"/>
                </a:solidFill>
              </a:rPr>
              <a:t>Interviewing Exercise </a:t>
            </a:r>
          </a:p>
        </p:txBody>
      </p:sp>
    </p:spTree>
    <p:extLst>
      <p:ext uri="{BB962C8B-B14F-4D97-AF65-F5344CB8AC3E}">
        <p14:creationId xmlns:p14="http://schemas.microsoft.com/office/powerpoint/2010/main" val="273984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b="1205"/>
          <a:stretch/>
        </p:blipFill>
        <p:spPr>
          <a:xfrm>
            <a:off x="0" y="0"/>
            <a:ext cx="12192000" cy="6248400"/>
          </a:xfrm>
          <a:prstGeom prst="rect">
            <a:avLst/>
          </a:prstGeom>
        </p:spPr>
      </p:pic>
      <p:sp>
        <p:nvSpPr>
          <p:cNvPr id="58371" name="Rectangle 3"/>
          <p:cNvSpPr>
            <a:spLocks noGrp="1" noChangeArrowheads="1"/>
          </p:cNvSpPr>
          <p:nvPr>
            <p:ph type="body" sz="quarter" idx="13"/>
          </p:nvPr>
        </p:nvSpPr>
        <p:spPr>
          <a:xfrm>
            <a:off x="0" y="191308"/>
            <a:ext cx="4193818" cy="532861"/>
          </a:xfrm>
          <a:solidFill>
            <a:schemeClr val="tx1"/>
          </a:solidFill>
        </p:spPr>
        <p:txBody>
          <a:bodyPr>
            <a:noAutofit/>
          </a:bodyPr>
          <a:lstStyle/>
          <a:p>
            <a:r>
              <a:rPr lang="en-US" sz="2400" dirty="0">
                <a:solidFill>
                  <a:schemeClr val="bg1"/>
                </a:solidFill>
              </a:rPr>
              <a:t>Interviews: Advantages</a:t>
            </a:r>
            <a:endParaRPr lang="en-US" sz="2400" b="1" dirty="0">
              <a:solidFill>
                <a:schemeClr val="bg1"/>
              </a:solidFill>
            </a:endParaRPr>
          </a:p>
        </p:txBody>
      </p:sp>
      <p:sp>
        <p:nvSpPr>
          <p:cNvPr id="2" name="Text Placeholder 1"/>
          <p:cNvSpPr>
            <a:spLocks noGrp="1"/>
          </p:cNvSpPr>
          <p:nvPr>
            <p:ph type="body" sz="quarter" idx="14"/>
          </p:nvPr>
        </p:nvSpPr>
        <p:spPr>
          <a:xfrm>
            <a:off x="0" y="914400"/>
            <a:ext cx="5867400" cy="4191000"/>
          </a:xfrm>
          <a:solidFill>
            <a:schemeClr val="tx1"/>
          </a:solidFill>
        </p:spPr>
        <p:txBody>
          <a:bodyPr/>
          <a:lstStyle/>
          <a:p>
            <a:pPr marL="228600" indent="-228600"/>
            <a:r>
              <a:rPr lang="en-US" sz="2400" b="1" dirty="0">
                <a:solidFill>
                  <a:schemeClr val="bg1"/>
                </a:solidFill>
              </a:rPr>
              <a:t>Face-2-face interaction</a:t>
            </a:r>
          </a:p>
          <a:p>
            <a:pPr marL="228600" indent="-228600"/>
            <a:r>
              <a:rPr lang="en-US" sz="2400" b="1" dirty="0">
                <a:solidFill>
                  <a:schemeClr val="bg1"/>
                </a:solidFill>
              </a:rPr>
              <a:t>In-depth information</a:t>
            </a:r>
          </a:p>
          <a:p>
            <a:pPr marL="228600" indent="-228600"/>
            <a:r>
              <a:rPr lang="en-US" sz="2400" b="1" dirty="0">
                <a:solidFill>
                  <a:schemeClr val="bg1"/>
                </a:solidFill>
              </a:rPr>
              <a:t>Understand experiences &amp; meanings</a:t>
            </a:r>
          </a:p>
          <a:p>
            <a:pPr marL="228600" indent="-228600"/>
            <a:r>
              <a:rPr lang="en-US" sz="2400" b="1" dirty="0">
                <a:solidFill>
                  <a:schemeClr val="bg1"/>
                </a:solidFill>
              </a:rPr>
              <a:t>Highlight individual’s voice</a:t>
            </a:r>
          </a:p>
          <a:p>
            <a:pPr marL="228600" indent="-228600"/>
            <a:r>
              <a:rPr lang="en-US" sz="2400" b="1" dirty="0">
                <a:solidFill>
                  <a:schemeClr val="bg1"/>
                </a:solidFill>
              </a:rPr>
              <a:t>Preliminary information to “triangulate”</a:t>
            </a:r>
          </a:p>
          <a:p>
            <a:pPr marL="228600" indent="-228600"/>
            <a:r>
              <a:rPr lang="en-US" sz="2400" b="1" dirty="0">
                <a:solidFill>
                  <a:schemeClr val="bg1"/>
                </a:solidFill>
              </a:rPr>
              <a:t>Control sampling</a:t>
            </a:r>
          </a:p>
          <a:p>
            <a:pPr marL="685800" lvl="1" indent="-228600"/>
            <a:r>
              <a:rPr lang="en-US" sz="2400" b="1" dirty="0">
                <a:solidFill>
                  <a:schemeClr val="bg1"/>
                </a:solidFill>
              </a:rPr>
              <a:t>Include underrepresented groups</a:t>
            </a:r>
          </a:p>
          <a:p>
            <a:pPr marL="228600" indent="-228600"/>
            <a:r>
              <a:rPr lang="en-US" sz="2400" b="1" dirty="0">
                <a:solidFill>
                  <a:schemeClr val="bg1"/>
                </a:solidFill>
              </a:rPr>
              <a:t>Greater range of topics</a:t>
            </a:r>
            <a:endParaRPr lang="en-US" sz="2400" dirty="0">
              <a:solidFill>
                <a:schemeClr val="bg1"/>
              </a:solidFill>
            </a:endParaRPr>
          </a:p>
        </p:txBody>
      </p:sp>
      <p:sp>
        <p:nvSpPr>
          <p:cNvPr id="4" name="TextBox 3">
            <a:extLst>
              <a:ext uri="{FF2B5EF4-FFF2-40B4-BE49-F238E27FC236}">
                <a16:creationId xmlns:a16="http://schemas.microsoft.com/office/drawing/2014/main" id="{0EA58E99-6BC1-4663-84F3-5D83C148B105}"/>
              </a:ext>
            </a:extLst>
          </p:cNvPr>
          <p:cNvSpPr txBox="1"/>
          <p:nvPr/>
        </p:nvSpPr>
        <p:spPr>
          <a:xfrm>
            <a:off x="6458511" y="0"/>
            <a:ext cx="5941142" cy="523220"/>
          </a:xfrm>
          <a:prstGeom prst="rect">
            <a:avLst/>
          </a:prstGeom>
          <a:noFill/>
        </p:spPr>
        <p:txBody>
          <a:bodyPr wrap="square" rtlCol="0">
            <a:spAutoFit/>
          </a:bodyPr>
          <a:lstStyle/>
          <a:p>
            <a:r>
              <a:rPr lang="en-US" sz="1000" dirty="0">
                <a:solidFill>
                  <a:schemeClr val="bg1"/>
                </a:solidFill>
              </a:rPr>
              <a:t>Image: https://www.flickr.com/photos/thomashawk/12012985364 by Thomas Hawk / CC BY-NC 2.0</a:t>
            </a:r>
          </a:p>
          <a:p>
            <a:endParaRPr lang="en-US" dirty="0"/>
          </a:p>
        </p:txBody>
      </p:sp>
    </p:spTree>
    <p:extLst>
      <p:ext uri="{BB962C8B-B14F-4D97-AF65-F5344CB8AC3E}">
        <p14:creationId xmlns:p14="http://schemas.microsoft.com/office/powerpoint/2010/main" val="619206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700" y="0"/>
            <a:ext cx="12192000" cy="6248400"/>
          </a:xfrm>
          <a:prstGeom prst="rect">
            <a:avLst/>
          </a:prstGeom>
        </p:spPr>
      </p:pic>
      <p:sp>
        <p:nvSpPr>
          <p:cNvPr id="60419" name="Rectangle 3"/>
          <p:cNvSpPr>
            <a:spLocks noGrp="1" noChangeArrowheads="1"/>
          </p:cNvSpPr>
          <p:nvPr>
            <p:ph type="body" sz="quarter" idx="13"/>
          </p:nvPr>
        </p:nvSpPr>
        <p:spPr>
          <a:xfrm>
            <a:off x="12700" y="313808"/>
            <a:ext cx="4803418" cy="609061"/>
          </a:xfrm>
          <a:solidFill>
            <a:schemeClr val="tx1"/>
          </a:solidFill>
        </p:spPr>
        <p:txBody>
          <a:bodyPr>
            <a:normAutofit/>
          </a:bodyPr>
          <a:lstStyle/>
          <a:p>
            <a:r>
              <a:rPr lang="en-US" sz="2800" dirty="0">
                <a:solidFill>
                  <a:schemeClr val="bg1"/>
                </a:solidFill>
              </a:rPr>
              <a:t>Interviews: Disadvantages</a:t>
            </a:r>
            <a:endParaRPr lang="en-US" sz="2800" b="1" dirty="0">
              <a:solidFill>
                <a:schemeClr val="bg1"/>
              </a:solidFill>
            </a:endParaRPr>
          </a:p>
        </p:txBody>
      </p:sp>
      <p:sp>
        <p:nvSpPr>
          <p:cNvPr id="2" name="Text Placeholder 1"/>
          <p:cNvSpPr>
            <a:spLocks noGrp="1"/>
          </p:cNvSpPr>
          <p:nvPr>
            <p:ph type="body" sz="quarter" idx="14"/>
          </p:nvPr>
        </p:nvSpPr>
        <p:spPr>
          <a:xfrm>
            <a:off x="12700" y="1238795"/>
            <a:ext cx="6388100" cy="4423833"/>
          </a:xfrm>
          <a:solidFill>
            <a:schemeClr val="tx1"/>
          </a:solidFill>
        </p:spPr>
        <p:txBody>
          <a:bodyPr/>
          <a:lstStyle/>
          <a:p>
            <a:r>
              <a:rPr lang="en-US" sz="2800" b="1" dirty="0">
                <a:solidFill>
                  <a:schemeClr val="bg1"/>
                </a:solidFill>
              </a:rPr>
              <a:t>Time Factors</a:t>
            </a:r>
            <a:endParaRPr lang="en-US" sz="2800" dirty="0">
              <a:solidFill>
                <a:schemeClr val="bg1"/>
              </a:solidFill>
            </a:endParaRPr>
          </a:p>
          <a:p>
            <a:pPr lvl="1"/>
            <a:r>
              <a:rPr lang="en-US" sz="2800" b="1" dirty="0">
                <a:solidFill>
                  <a:schemeClr val="bg1"/>
                </a:solidFill>
              </a:rPr>
              <a:t>Varies by # &amp; depth</a:t>
            </a:r>
          </a:p>
          <a:p>
            <a:pPr lvl="1"/>
            <a:r>
              <a:rPr lang="en-US" sz="2800" b="1" dirty="0">
                <a:solidFill>
                  <a:schemeClr val="bg1"/>
                </a:solidFill>
              </a:rPr>
              <a:t>Staff intensive</a:t>
            </a:r>
          </a:p>
          <a:p>
            <a:r>
              <a:rPr lang="en-US" sz="2800" b="1" dirty="0">
                <a:solidFill>
                  <a:schemeClr val="bg1"/>
                </a:solidFill>
              </a:rPr>
              <a:t>Cost Factors</a:t>
            </a:r>
          </a:p>
          <a:p>
            <a:pPr lvl="1"/>
            <a:r>
              <a:rPr lang="en-US" sz="2800" b="1" dirty="0">
                <a:solidFill>
                  <a:schemeClr val="bg1"/>
                </a:solidFill>
              </a:rPr>
              <a:t>Higher the #, higher the cost</a:t>
            </a:r>
          </a:p>
          <a:p>
            <a:r>
              <a:rPr lang="en-US" sz="2800" b="1" dirty="0">
                <a:solidFill>
                  <a:schemeClr val="bg1"/>
                </a:solidFill>
              </a:rPr>
              <a:t>Additional Factors</a:t>
            </a:r>
          </a:p>
          <a:p>
            <a:pPr lvl="1"/>
            <a:r>
              <a:rPr lang="en-US" sz="2800" b="1" dirty="0">
                <a:solidFill>
                  <a:schemeClr val="bg1"/>
                </a:solidFill>
              </a:rPr>
              <a:t>Self-reported data</a:t>
            </a:r>
          </a:p>
          <a:p>
            <a:pPr lvl="1"/>
            <a:r>
              <a:rPr lang="en-US" sz="2800" b="1" dirty="0">
                <a:solidFill>
                  <a:schemeClr val="bg1"/>
                </a:solidFill>
              </a:rPr>
              <a:t>Errors in note taking possible</a:t>
            </a:r>
            <a:endParaRPr lang="en-US" sz="2800" dirty="0">
              <a:solidFill>
                <a:schemeClr val="bg1"/>
              </a:solidFil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853A0D7-7601-49CC-BA5D-B4103FDCB4CE}"/>
                  </a:ext>
                </a:extLst>
              </p:cNvPr>
              <p:cNvSpPr txBox="1"/>
              <p:nvPr/>
            </p:nvSpPr>
            <p:spPr>
              <a:xfrm>
                <a:off x="0" y="6038988"/>
                <a:ext cx="6695768" cy="523220"/>
              </a:xfrm>
              <a:prstGeom prst="rect">
                <a:avLst/>
              </a:prstGeom>
              <a:noFill/>
            </p:spPr>
            <p:txBody>
              <a:bodyPr wrap="square" rtlCol="0">
                <a:spAutoFit/>
              </a:bodyPr>
              <a:lstStyle/>
              <a:p>
                <a:r>
                  <a:rPr lang="en-US" sz="1000" dirty="0">
                    <a:solidFill>
                      <a:schemeClr val="bg1"/>
                    </a:solidFill>
                  </a:rPr>
                  <a:t>Image: https://www.flickr.com/photos/29668365@N08/2777606227 by D</a:t>
                </a:r>
                <a14:m>
                  <m:oMath xmlns:m="http://schemas.openxmlformats.org/officeDocument/2006/math">
                    <m:acc>
                      <m:accPr>
                        <m:chr m:val="́"/>
                        <m:ctrlPr>
                          <a:rPr lang="en-US" sz="1000" i="1">
                            <a:solidFill>
                              <a:schemeClr val="bg1"/>
                            </a:solidFill>
                            <a:latin typeface="Cambria Math" panose="02040503050406030204" pitchFamily="18" charset="0"/>
                          </a:rPr>
                        </m:ctrlPr>
                      </m:accPr>
                      <m:e>
                        <m:r>
                          <m:rPr>
                            <m:nor/>
                          </m:rPr>
                          <a:rPr lang="en-US" sz="1000" dirty="0">
                            <a:solidFill>
                              <a:schemeClr val="bg1"/>
                            </a:solidFill>
                          </a:rPr>
                          <m:t>a</m:t>
                        </m:r>
                      </m:e>
                    </m:acc>
                  </m:oMath>
                </a14:m>
                <a:r>
                  <a:rPr lang="en-US" sz="1000" dirty="0">
                    <a:solidFill>
                      <a:schemeClr val="bg1"/>
                    </a:solidFill>
                  </a:rPr>
                  <a:t>nae / CC BY 2.0</a:t>
                </a:r>
              </a:p>
              <a:p>
                <a:endParaRPr lang="en-US" dirty="0"/>
              </a:p>
            </p:txBody>
          </p:sp>
        </mc:Choice>
        <mc:Fallback xmlns="">
          <p:sp>
            <p:nvSpPr>
              <p:cNvPr id="4" name="TextBox 3">
                <a:extLst>
                  <a:ext uri="{FF2B5EF4-FFF2-40B4-BE49-F238E27FC236}">
                    <a16:creationId xmlns:a16="http://schemas.microsoft.com/office/drawing/2014/main" id="{9853A0D7-7601-49CC-BA5D-B4103FDCB4CE}"/>
                  </a:ext>
                </a:extLst>
              </p:cNvPr>
              <p:cNvSpPr txBox="1">
                <a:spLocks noRot="1" noChangeAspect="1" noMove="1" noResize="1" noEditPoints="1" noAdjustHandles="1" noChangeArrowheads="1" noChangeShapeType="1" noTextEdit="1"/>
              </p:cNvSpPr>
              <p:nvPr/>
            </p:nvSpPr>
            <p:spPr>
              <a:xfrm>
                <a:off x="0" y="6038988"/>
                <a:ext cx="6695768" cy="523220"/>
              </a:xfrm>
              <a:prstGeom prst="rect">
                <a:avLst/>
              </a:prstGeom>
              <a:blipFill>
                <a:blip r:embed="rId4"/>
                <a:stretch>
                  <a:fillRect t="-1176"/>
                </a:stretch>
              </a:blipFill>
            </p:spPr>
            <p:txBody>
              <a:bodyPr/>
              <a:lstStyle/>
              <a:p>
                <a:r>
                  <a:rPr lang="en-US">
                    <a:noFill/>
                  </a:rPr>
                  <a:t> </a:t>
                </a:r>
              </a:p>
            </p:txBody>
          </p:sp>
        </mc:Fallback>
      </mc:AlternateContent>
    </p:spTree>
    <p:extLst>
      <p:ext uri="{BB962C8B-B14F-4D97-AF65-F5344CB8AC3E}">
        <p14:creationId xmlns:p14="http://schemas.microsoft.com/office/powerpoint/2010/main" val="3835126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2037"/>
          <a:stretch/>
        </p:blipFill>
        <p:spPr>
          <a:xfrm>
            <a:off x="0" y="0"/>
            <a:ext cx="12192000" cy="6245122"/>
          </a:xfrm>
          <a:prstGeom prst="rect">
            <a:avLst/>
          </a:prstGeom>
        </p:spPr>
      </p:pic>
      <p:sp>
        <p:nvSpPr>
          <p:cNvPr id="2" name="Text Placeholder 1"/>
          <p:cNvSpPr>
            <a:spLocks noGrp="1"/>
          </p:cNvSpPr>
          <p:nvPr>
            <p:ph type="body" sz="quarter" idx="13"/>
          </p:nvPr>
        </p:nvSpPr>
        <p:spPr>
          <a:xfrm>
            <a:off x="0" y="304801"/>
            <a:ext cx="5181600" cy="524160"/>
          </a:xfrm>
          <a:solidFill>
            <a:schemeClr val="tx1"/>
          </a:solidFill>
        </p:spPr>
        <p:txBody>
          <a:bodyPr/>
          <a:lstStyle/>
          <a:p>
            <a:r>
              <a:rPr lang="en-US" sz="2800" dirty="0">
                <a:solidFill>
                  <a:schemeClr val="bg1"/>
                </a:solidFill>
                <a:latin typeface="Arial" pitchFamily="34" charset="0"/>
                <a:ea typeface="Open Sans Semibold" charset="0"/>
                <a:cs typeface="Arial" pitchFamily="34" charset="0"/>
              </a:rPr>
              <a:t>Sampling for the Interview</a:t>
            </a:r>
            <a:endParaRPr lang="en-US" sz="2800" dirty="0">
              <a:solidFill>
                <a:schemeClr val="bg1"/>
              </a:solidFill>
            </a:endParaRPr>
          </a:p>
        </p:txBody>
      </p:sp>
      <p:sp>
        <p:nvSpPr>
          <p:cNvPr id="3" name="Text Placeholder 2"/>
          <p:cNvSpPr>
            <a:spLocks noGrp="1"/>
          </p:cNvSpPr>
          <p:nvPr>
            <p:ph type="body" sz="quarter" idx="14"/>
          </p:nvPr>
        </p:nvSpPr>
        <p:spPr>
          <a:xfrm>
            <a:off x="0" y="1175900"/>
            <a:ext cx="7315200" cy="4722282"/>
          </a:xfrm>
          <a:solidFill>
            <a:schemeClr val="tx1"/>
          </a:solidFill>
        </p:spPr>
        <p:txBody>
          <a:bodyPr/>
          <a:lstStyle/>
          <a:p>
            <a:pPr marL="341313" indent="-341313">
              <a:buNone/>
            </a:pPr>
            <a:r>
              <a:rPr lang="en-US" sz="2600" b="1" dirty="0">
                <a:solidFill>
                  <a:schemeClr val="bg1"/>
                </a:solidFill>
                <a:ea typeface="Adobe Song Std L" pitchFamily="18" charset="-128"/>
                <a:cs typeface="Arial" pitchFamily="34" charset="0"/>
              </a:rPr>
              <a:t>Key features of qualitative sampling </a:t>
            </a:r>
          </a:p>
          <a:p>
            <a:pPr marL="1144583" lvl="2" indent="-342900">
              <a:buFont typeface="Arial" panose="020B0604020202020204" pitchFamily="34" charset="0"/>
              <a:buChar char="•"/>
            </a:pPr>
            <a:r>
              <a:rPr lang="en-US" sz="2400" b="1" dirty="0">
                <a:solidFill>
                  <a:schemeClr val="bg1"/>
                </a:solidFill>
                <a:ea typeface="Adobe Song Std L" pitchFamily="18" charset="-128"/>
                <a:cs typeface="Arial" pitchFamily="34" charset="0"/>
              </a:rPr>
              <a:t>Work with small samples of people nested in their context</a:t>
            </a:r>
          </a:p>
          <a:p>
            <a:pPr marL="1144583" lvl="2" indent="-342900">
              <a:buFont typeface="Arial" panose="020B0604020202020204" pitchFamily="34" charset="0"/>
              <a:buChar char="•"/>
            </a:pPr>
            <a:r>
              <a:rPr lang="en-US" sz="2400" b="1" dirty="0">
                <a:solidFill>
                  <a:schemeClr val="bg1"/>
                </a:solidFill>
                <a:ea typeface="Adobe Song Std L" pitchFamily="18" charset="-128"/>
                <a:cs typeface="Arial" pitchFamily="34" charset="0"/>
              </a:rPr>
              <a:t>Tend to be purposive rather than random</a:t>
            </a:r>
          </a:p>
          <a:p>
            <a:pPr marL="1144583" lvl="2" indent="-342900">
              <a:buFont typeface="Arial" panose="020B0604020202020204" pitchFamily="34" charset="0"/>
              <a:buChar char="•"/>
            </a:pPr>
            <a:r>
              <a:rPr lang="en-US" sz="2400" b="1" dirty="0">
                <a:solidFill>
                  <a:schemeClr val="bg1"/>
                </a:solidFill>
                <a:ea typeface="Adobe Song Std L" pitchFamily="18" charset="-128"/>
                <a:cs typeface="Arial" pitchFamily="34" charset="0"/>
              </a:rPr>
              <a:t>Often theory-driven</a:t>
            </a:r>
          </a:p>
          <a:p>
            <a:pPr marL="801683" lvl="2" indent="0">
              <a:buNone/>
            </a:pPr>
            <a:endParaRPr lang="en-US" sz="2400" b="1" dirty="0">
              <a:solidFill>
                <a:schemeClr val="bg1"/>
              </a:solidFill>
              <a:ea typeface="Adobe Song Std L" pitchFamily="18" charset="-128"/>
              <a:cs typeface="Arial" pitchFamily="34" charset="0"/>
            </a:endParaRPr>
          </a:p>
          <a:p>
            <a:pPr marL="0" indent="0">
              <a:buNone/>
            </a:pPr>
            <a:r>
              <a:rPr lang="en-US" sz="2600" b="1" dirty="0">
                <a:solidFill>
                  <a:schemeClr val="bg1"/>
                </a:solidFill>
                <a:ea typeface="Adobe Song Std L" pitchFamily="18" charset="-128"/>
                <a:cs typeface="Arial" pitchFamily="34" charset="0"/>
              </a:rPr>
              <a:t>Actions involving the sampling for interview </a:t>
            </a:r>
          </a:p>
          <a:p>
            <a:pPr marL="874700" lvl="2" indent="0">
              <a:buNone/>
            </a:pPr>
            <a:r>
              <a:rPr lang="en-US" sz="2400" b="1" dirty="0">
                <a:solidFill>
                  <a:schemeClr val="bg1"/>
                </a:solidFill>
                <a:ea typeface="Adobe Song Std L" pitchFamily="18" charset="-128"/>
                <a:cs typeface="Arial" pitchFamily="34" charset="0"/>
              </a:rPr>
              <a:t> Setting boundaries</a:t>
            </a:r>
          </a:p>
          <a:p>
            <a:pPr marL="874700" lvl="2" indent="0">
              <a:buNone/>
            </a:pPr>
            <a:r>
              <a:rPr lang="en-US" sz="2400" b="1" dirty="0">
                <a:solidFill>
                  <a:schemeClr val="bg1"/>
                </a:solidFill>
                <a:ea typeface="Adobe Song Std L" pitchFamily="18" charset="-128"/>
                <a:cs typeface="Arial" pitchFamily="34" charset="0"/>
              </a:rPr>
              <a:t>Creation of a sampling frame</a:t>
            </a:r>
          </a:p>
          <a:p>
            <a:pPr marL="0" indent="0" algn="r">
              <a:buNone/>
            </a:pPr>
            <a:endParaRPr lang="en-US" sz="1600" b="1" dirty="0">
              <a:solidFill>
                <a:schemeClr val="bg1"/>
              </a:solidFill>
              <a:ea typeface="Adobe Song Std L" pitchFamily="18" charset="-128"/>
              <a:cs typeface="Arial" pitchFamily="34" charset="0"/>
            </a:endParaRPr>
          </a:p>
          <a:p>
            <a:pPr marL="0" indent="0" algn="r">
              <a:buNone/>
            </a:pPr>
            <a:r>
              <a:rPr lang="en-US" sz="2000" b="1" dirty="0">
                <a:solidFill>
                  <a:schemeClr val="bg1"/>
                </a:solidFill>
                <a:ea typeface="Adobe Song Std L" pitchFamily="18" charset="-128"/>
                <a:cs typeface="Arial" pitchFamily="34" charset="0"/>
              </a:rPr>
              <a:t>(Miles &amp; Huberman, 1994)</a:t>
            </a:r>
          </a:p>
          <a:p>
            <a:pPr marL="0" indent="0" algn="r">
              <a:buNone/>
            </a:pPr>
            <a:endParaRPr lang="en-US" sz="2000" b="1" dirty="0">
              <a:solidFill>
                <a:schemeClr val="bg1"/>
              </a:solidFill>
              <a:ea typeface="Adobe Song Std L" pitchFamily="18" charset="-128"/>
              <a:cs typeface="Arial" pitchFamily="34" charset="0"/>
            </a:endParaRPr>
          </a:p>
          <a:p>
            <a:pPr marL="0" indent="0" algn="r">
              <a:buNone/>
            </a:pPr>
            <a:endParaRPr lang="en-US" sz="1600" b="1" dirty="0">
              <a:solidFill>
                <a:schemeClr val="bg1"/>
              </a:solidFill>
              <a:ea typeface="Adobe Song Std L" pitchFamily="18" charset="-128"/>
              <a:cs typeface="Arial" pitchFamily="34" charset="0"/>
            </a:endParaRPr>
          </a:p>
          <a:p>
            <a:pPr marL="0" indent="0" algn="r">
              <a:buNone/>
            </a:pPr>
            <a:r>
              <a:rPr lang="en-US" sz="1600" b="1" dirty="0">
                <a:solidFill>
                  <a:schemeClr val="bg1"/>
                </a:solidFill>
                <a:ea typeface="Adobe Song Std L" pitchFamily="18" charset="-128"/>
                <a:cs typeface="Arial" pitchFamily="34" charset="0"/>
              </a:rPr>
              <a:t>(Miles &amp; Huberman, 1994)</a:t>
            </a:r>
          </a:p>
          <a:p>
            <a:pPr marL="0" indent="0">
              <a:buNone/>
            </a:pPr>
            <a:endParaRPr lang="en-US" sz="2400" b="1" dirty="0">
              <a:solidFill>
                <a:schemeClr val="bg1"/>
              </a:solidFill>
              <a:ea typeface="Adobe Song Std L" pitchFamily="18" charset="-128"/>
            </a:endParaRPr>
          </a:p>
          <a:p>
            <a:pPr marL="0" indent="0">
              <a:buNone/>
            </a:pPr>
            <a:endParaRPr lang="en-US" sz="2400" b="1" dirty="0">
              <a:solidFill>
                <a:schemeClr val="bg1"/>
              </a:solidFill>
            </a:endParaRPr>
          </a:p>
        </p:txBody>
      </p:sp>
      <p:sp>
        <p:nvSpPr>
          <p:cNvPr id="7" name="Rectangle 3"/>
          <p:cNvSpPr txBox="1">
            <a:spLocks noChangeArrowheads="1"/>
          </p:cNvSpPr>
          <p:nvPr/>
        </p:nvSpPr>
        <p:spPr bwMode="auto">
          <a:xfrm>
            <a:off x="2438400" y="6019800"/>
            <a:ext cx="7315200" cy="45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200">
                <a:solidFill>
                  <a:srgbClr val="5F5F5F"/>
                </a:solidFill>
                <a:latin typeface="+mn-lt"/>
                <a:ea typeface="+mn-ea"/>
                <a:cs typeface="+mn-cs"/>
              </a:defRPr>
            </a:lvl1pPr>
            <a:lvl2pPr marL="742950" indent="-285750" algn="l" rtl="0" fontAlgn="base">
              <a:spcBef>
                <a:spcPct val="20000"/>
              </a:spcBef>
              <a:spcAft>
                <a:spcPct val="0"/>
              </a:spcAft>
              <a:buChar char="–"/>
              <a:defRPr>
                <a:solidFill>
                  <a:srgbClr val="5F5F5F"/>
                </a:solidFill>
                <a:latin typeface="+mn-lt"/>
              </a:defRPr>
            </a:lvl2pPr>
            <a:lvl3pPr marL="1143000" indent="-228600" algn="l" rtl="0" fontAlgn="base">
              <a:spcBef>
                <a:spcPct val="20000"/>
              </a:spcBef>
              <a:spcAft>
                <a:spcPct val="0"/>
              </a:spcAft>
              <a:buChar char="•"/>
              <a:defRPr sz="1600">
                <a:solidFill>
                  <a:srgbClr val="5F5F5F"/>
                </a:solidFill>
                <a:latin typeface="+mn-lt"/>
              </a:defRPr>
            </a:lvl3pPr>
            <a:lvl4pPr marL="1600200" indent="-228600" algn="l" rtl="0" fontAlgn="base">
              <a:spcBef>
                <a:spcPct val="20000"/>
              </a:spcBef>
              <a:spcAft>
                <a:spcPct val="0"/>
              </a:spcAft>
              <a:buChar char="–"/>
              <a:defRPr sz="1400">
                <a:solidFill>
                  <a:srgbClr val="5F5F5F"/>
                </a:solidFill>
                <a:latin typeface="+mn-lt"/>
              </a:defRPr>
            </a:lvl4pPr>
            <a:lvl5pPr marL="2057400" indent="-228600" algn="l" rtl="0" fontAlgn="base">
              <a:spcBef>
                <a:spcPct val="20000"/>
              </a:spcBef>
              <a:spcAft>
                <a:spcPct val="0"/>
              </a:spcAft>
              <a:buChar char="»"/>
              <a:defRPr sz="1400">
                <a:solidFill>
                  <a:srgbClr val="5F5F5F"/>
                </a:solidFill>
                <a:latin typeface="+mn-lt"/>
              </a:defRPr>
            </a:lvl5pPr>
            <a:lvl6pPr marL="2514600" indent="-228600" algn="l" rtl="0" fontAlgn="base">
              <a:spcBef>
                <a:spcPct val="20000"/>
              </a:spcBef>
              <a:spcAft>
                <a:spcPct val="0"/>
              </a:spcAft>
              <a:buChar char="»"/>
              <a:defRPr sz="1400">
                <a:solidFill>
                  <a:srgbClr val="5F5F5F"/>
                </a:solidFill>
                <a:latin typeface="+mn-lt"/>
              </a:defRPr>
            </a:lvl6pPr>
            <a:lvl7pPr marL="2971800" indent="-228600" algn="l" rtl="0" fontAlgn="base">
              <a:spcBef>
                <a:spcPct val="20000"/>
              </a:spcBef>
              <a:spcAft>
                <a:spcPct val="0"/>
              </a:spcAft>
              <a:buChar char="»"/>
              <a:defRPr sz="1400">
                <a:solidFill>
                  <a:srgbClr val="5F5F5F"/>
                </a:solidFill>
                <a:latin typeface="+mn-lt"/>
              </a:defRPr>
            </a:lvl7pPr>
            <a:lvl8pPr marL="3429000" indent="-228600" algn="l" rtl="0" fontAlgn="base">
              <a:spcBef>
                <a:spcPct val="20000"/>
              </a:spcBef>
              <a:spcAft>
                <a:spcPct val="0"/>
              </a:spcAft>
              <a:buChar char="»"/>
              <a:defRPr sz="1400">
                <a:solidFill>
                  <a:srgbClr val="5F5F5F"/>
                </a:solidFill>
                <a:latin typeface="+mn-lt"/>
              </a:defRPr>
            </a:lvl8pPr>
            <a:lvl9pPr marL="3886200" indent="-228600" algn="l" rtl="0" fontAlgn="base">
              <a:spcBef>
                <a:spcPct val="20000"/>
              </a:spcBef>
              <a:spcAft>
                <a:spcPct val="0"/>
              </a:spcAft>
              <a:buChar char="»"/>
              <a:defRPr sz="1400">
                <a:solidFill>
                  <a:srgbClr val="5F5F5F"/>
                </a:solidFill>
                <a:latin typeface="+mn-lt"/>
              </a:defRPr>
            </a:lvl9pPr>
          </a:lstStyle>
          <a:p>
            <a:pPr marL="341313" indent="-341313">
              <a:buFont typeface="+mj-lt"/>
              <a:buAutoNum type="arabicPeriod"/>
            </a:pPr>
            <a:endParaRPr lang="en-US" sz="2400" dirty="0">
              <a:solidFill>
                <a:srgbClr val="003399"/>
              </a:solidFill>
              <a:latin typeface="Arial Narrow" pitchFamily="34" charset="0"/>
              <a:ea typeface="Adobe Song Std L" pitchFamily="18" charset="-128"/>
            </a:endParaRPr>
          </a:p>
        </p:txBody>
      </p:sp>
      <p:sp>
        <p:nvSpPr>
          <p:cNvPr id="5" name="TextBox 4">
            <a:extLst>
              <a:ext uri="{FF2B5EF4-FFF2-40B4-BE49-F238E27FC236}">
                <a16:creationId xmlns:a16="http://schemas.microsoft.com/office/drawing/2014/main" id="{CC09461A-5DEC-4C11-B332-93A71C13BD7E}"/>
              </a:ext>
            </a:extLst>
          </p:cNvPr>
          <p:cNvSpPr txBox="1"/>
          <p:nvPr/>
        </p:nvSpPr>
        <p:spPr>
          <a:xfrm>
            <a:off x="0" y="6019800"/>
            <a:ext cx="6941574" cy="646331"/>
          </a:xfrm>
          <a:prstGeom prst="rect">
            <a:avLst/>
          </a:prstGeom>
          <a:noFill/>
        </p:spPr>
        <p:txBody>
          <a:bodyPr wrap="square" rtlCol="0">
            <a:spAutoFit/>
          </a:bodyPr>
          <a:lstStyle/>
          <a:p>
            <a:endParaRPr lang="en-US" dirty="0">
              <a:latin typeface="Arial" pitchFamily="34" charset="0"/>
              <a:cs typeface="Arial" pitchFamily="34" charset="0"/>
            </a:endParaRPr>
          </a:p>
          <a:p>
            <a:endParaRPr lang="en-US" dirty="0"/>
          </a:p>
        </p:txBody>
      </p:sp>
      <p:sp>
        <p:nvSpPr>
          <p:cNvPr id="6" name="TextBox 5">
            <a:extLst>
              <a:ext uri="{FF2B5EF4-FFF2-40B4-BE49-F238E27FC236}">
                <a16:creationId xmlns:a16="http://schemas.microsoft.com/office/drawing/2014/main" id="{6970E303-1B76-45B8-A01E-73E56EF47B4B}"/>
              </a:ext>
            </a:extLst>
          </p:cNvPr>
          <p:cNvSpPr txBox="1"/>
          <p:nvPr/>
        </p:nvSpPr>
        <p:spPr>
          <a:xfrm>
            <a:off x="0" y="6029979"/>
            <a:ext cx="7413522" cy="523220"/>
          </a:xfrm>
          <a:prstGeom prst="rect">
            <a:avLst/>
          </a:prstGeom>
          <a:noFill/>
        </p:spPr>
        <p:txBody>
          <a:bodyPr wrap="square" rtlCol="0">
            <a:spAutoFit/>
          </a:bodyPr>
          <a:lstStyle/>
          <a:p>
            <a:r>
              <a:rPr lang="en-US" sz="1000" dirty="0">
                <a:solidFill>
                  <a:schemeClr val="bg1"/>
                </a:solidFill>
                <a:latin typeface="Arial" pitchFamily="34" charset="0"/>
                <a:cs typeface="Arial" pitchFamily="34" charset="0"/>
              </a:rPr>
              <a:t>Image: https://www.flickr.com/photos/khouri/6793949601/ by Michael Cory  </a:t>
            </a:r>
            <a:r>
              <a:rPr lang="en-US" sz="1000" dirty="0">
                <a:solidFill>
                  <a:schemeClr val="bg1"/>
                </a:solidFill>
              </a:rPr>
              <a:t>CC BY-NC 2.0</a:t>
            </a:r>
          </a:p>
          <a:p>
            <a:endParaRPr lang="en-US" dirty="0"/>
          </a:p>
        </p:txBody>
      </p:sp>
      <p:sp>
        <p:nvSpPr>
          <p:cNvPr id="10" name="Rectangle 9">
            <a:extLst>
              <a:ext uri="{FF2B5EF4-FFF2-40B4-BE49-F238E27FC236}">
                <a16:creationId xmlns:a16="http://schemas.microsoft.com/office/drawing/2014/main" id="{20B65211-986A-4CC8-B8E2-D66BF8363854}"/>
              </a:ext>
            </a:extLst>
          </p:cNvPr>
          <p:cNvSpPr/>
          <p:nvPr/>
        </p:nvSpPr>
        <p:spPr>
          <a:xfrm>
            <a:off x="4526972" y="6270120"/>
            <a:ext cx="3138055" cy="421009"/>
          </a:xfrm>
          <a:prstGeom prst="rect">
            <a:avLst/>
          </a:prstGeom>
          <a:solidFill>
            <a:srgbClr val="00AFD7"/>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32660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walking on a city street&#10;&#10;Description automatically generated">
            <a:extLst>
              <a:ext uri="{FF2B5EF4-FFF2-40B4-BE49-F238E27FC236}">
                <a16:creationId xmlns:a16="http://schemas.microsoft.com/office/drawing/2014/main" id="{E660C53A-87D1-4C48-9AC9-4934596645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7579"/>
            <a:ext cx="12192000" cy="6558515"/>
          </a:xfrm>
          <a:prstGeom prst="rect">
            <a:avLst/>
          </a:prstGeom>
        </p:spPr>
      </p:pic>
      <p:sp>
        <p:nvSpPr>
          <p:cNvPr id="2" name="Text Placeholder 1"/>
          <p:cNvSpPr>
            <a:spLocks noGrp="1"/>
          </p:cNvSpPr>
          <p:nvPr>
            <p:ph type="body" sz="quarter" idx="13"/>
          </p:nvPr>
        </p:nvSpPr>
        <p:spPr>
          <a:xfrm>
            <a:off x="7160039" y="587064"/>
            <a:ext cx="5029199" cy="555069"/>
          </a:xfrm>
          <a:solidFill>
            <a:schemeClr val="tx1"/>
          </a:solidFill>
        </p:spPr>
        <p:txBody>
          <a:bodyPr/>
          <a:lstStyle/>
          <a:p>
            <a:r>
              <a:rPr lang="en-US" sz="2800" dirty="0">
                <a:solidFill>
                  <a:schemeClr val="bg1"/>
                </a:solidFill>
                <a:latin typeface="Arial" pitchFamily="34" charset="0"/>
                <a:ea typeface="Open Sans Semibold" charset="0"/>
                <a:cs typeface="Arial" pitchFamily="34" charset="0"/>
              </a:rPr>
              <a:t>Conducting the Interview</a:t>
            </a:r>
            <a:endParaRPr lang="en-US" sz="2800" dirty="0">
              <a:solidFill>
                <a:schemeClr val="bg1"/>
              </a:solidFill>
            </a:endParaRPr>
          </a:p>
        </p:txBody>
      </p:sp>
      <p:sp>
        <p:nvSpPr>
          <p:cNvPr id="3" name="Text Placeholder 2"/>
          <p:cNvSpPr>
            <a:spLocks noGrp="1"/>
          </p:cNvSpPr>
          <p:nvPr>
            <p:ph type="body" sz="quarter" idx="14"/>
          </p:nvPr>
        </p:nvSpPr>
        <p:spPr>
          <a:xfrm>
            <a:off x="4658139" y="1377381"/>
            <a:ext cx="7531099" cy="4798132"/>
          </a:xfrm>
          <a:solidFill>
            <a:schemeClr val="tx1"/>
          </a:solidFill>
        </p:spPr>
        <p:txBody>
          <a:bodyPr/>
          <a:lstStyle/>
          <a:p>
            <a:pPr marL="341313" indent="-341313">
              <a:buNone/>
            </a:pPr>
            <a:r>
              <a:rPr lang="en-US" sz="2400" b="1" dirty="0">
                <a:solidFill>
                  <a:schemeClr val="bg1"/>
                </a:solidFill>
                <a:ea typeface="Adobe Song Std L" pitchFamily="18" charset="-128"/>
                <a:cs typeface="Arial" pitchFamily="34" charset="0"/>
              </a:rPr>
              <a:t>Recording</a:t>
            </a:r>
            <a:r>
              <a:rPr lang="en-US" sz="2400" b="1" dirty="0">
                <a:solidFill>
                  <a:schemeClr val="bg1"/>
                </a:solidFill>
                <a:effectLst>
                  <a:outerShdw blurRad="38100" dist="38100" dir="2700000" algn="tl">
                    <a:srgbClr val="000000">
                      <a:alpha val="43137"/>
                    </a:srgbClr>
                  </a:outerShdw>
                </a:effectLst>
                <a:ea typeface="Adobe Song Std L" pitchFamily="18" charset="-128"/>
                <a:cs typeface="Arial" pitchFamily="34" charset="0"/>
              </a:rPr>
              <a:t> the Interview</a:t>
            </a:r>
          </a:p>
          <a:p>
            <a:pPr>
              <a:buFont typeface="Arial" panose="020B0604020202020204" pitchFamily="34" charset="0"/>
              <a:buChar char="•"/>
            </a:pPr>
            <a:r>
              <a:rPr lang="en-US" sz="2400" b="1" dirty="0">
                <a:solidFill>
                  <a:schemeClr val="bg1"/>
                </a:solidFill>
                <a:ea typeface="Adobe Song Std L" pitchFamily="18" charset="-128"/>
                <a:cs typeface="Arial" pitchFamily="34" charset="0"/>
              </a:rPr>
              <a:t>Note Taking can be done anywhere/ not depending on devices/ avoiding mechanical failure/ but a deterrent to mind wandering and distractions/ limitation on loss of data (can’t write down everything) </a:t>
            </a:r>
          </a:p>
          <a:p>
            <a:pPr>
              <a:buFont typeface="Arial" panose="020B0604020202020204" pitchFamily="34" charset="0"/>
              <a:buChar char="•"/>
            </a:pPr>
            <a:r>
              <a:rPr lang="en-US" sz="2400" b="1" dirty="0">
                <a:solidFill>
                  <a:schemeClr val="bg1"/>
                </a:solidFill>
                <a:ea typeface="Adobe Song Std L" pitchFamily="18" charset="-128"/>
                <a:cs typeface="Arial" pitchFamily="34" charset="0"/>
              </a:rPr>
              <a:t>Audio Recording is capturing and preserving all interview discourses with little effort by the researcher/ engage in more fully in the conversation/ peruse the content of the talk and its paralinguistic aspects</a:t>
            </a:r>
          </a:p>
          <a:p>
            <a:pPr marL="0" indent="0">
              <a:buNone/>
            </a:pPr>
            <a:r>
              <a:rPr lang="en-US" sz="1600" b="1" dirty="0">
                <a:solidFill>
                  <a:schemeClr val="bg1"/>
                </a:solidFill>
                <a:ea typeface="Adobe Song Std L" pitchFamily="18" charset="-128"/>
                <a:cs typeface="Arial" pitchFamily="34" charset="0"/>
              </a:rPr>
              <a:t>							</a:t>
            </a:r>
            <a:r>
              <a:rPr lang="en-US" sz="2000" b="1" dirty="0">
                <a:solidFill>
                  <a:schemeClr val="bg1"/>
                </a:solidFill>
                <a:ea typeface="Adobe Song Std L" pitchFamily="18" charset="-128"/>
                <a:cs typeface="Arial" pitchFamily="34" charset="0"/>
              </a:rPr>
              <a:t>(</a:t>
            </a:r>
            <a:r>
              <a:rPr lang="en-US" sz="2000" b="1" dirty="0" err="1">
                <a:solidFill>
                  <a:schemeClr val="bg1"/>
                </a:solidFill>
                <a:ea typeface="Adobe Song Std L" pitchFamily="18" charset="-128"/>
                <a:cs typeface="Arial" pitchFamily="34" charset="0"/>
              </a:rPr>
              <a:t>Lindlof</a:t>
            </a:r>
            <a:r>
              <a:rPr lang="en-US" sz="2000" b="1" dirty="0">
                <a:solidFill>
                  <a:schemeClr val="bg1"/>
                </a:solidFill>
                <a:ea typeface="Adobe Song Std L" pitchFamily="18" charset="-128"/>
                <a:cs typeface="Arial" pitchFamily="34" charset="0"/>
              </a:rPr>
              <a:t> &amp; Taylor, 2010)</a:t>
            </a:r>
            <a:endParaRPr lang="en-US" sz="2000" b="1" dirty="0">
              <a:solidFill>
                <a:schemeClr val="bg1"/>
              </a:solidFill>
            </a:endParaRPr>
          </a:p>
        </p:txBody>
      </p:sp>
      <p:sp>
        <p:nvSpPr>
          <p:cNvPr id="8" name="TextBox 7">
            <a:extLst>
              <a:ext uri="{FF2B5EF4-FFF2-40B4-BE49-F238E27FC236}">
                <a16:creationId xmlns:a16="http://schemas.microsoft.com/office/drawing/2014/main" id="{ECE34B71-EAFE-4A7D-81CD-A5E4C491B1D2}"/>
              </a:ext>
            </a:extLst>
          </p:cNvPr>
          <p:cNvSpPr txBox="1"/>
          <p:nvPr/>
        </p:nvSpPr>
        <p:spPr>
          <a:xfrm>
            <a:off x="-9525" y="-287579"/>
            <a:ext cx="6762223" cy="523220"/>
          </a:xfrm>
          <a:prstGeom prst="rect">
            <a:avLst/>
          </a:prstGeom>
          <a:noFill/>
        </p:spPr>
        <p:txBody>
          <a:bodyPr wrap="square" rtlCol="0">
            <a:spAutoFit/>
          </a:bodyPr>
          <a:lstStyle/>
          <a:p>
            <a:r>
              <a:rPr lang="en-US" sz="1000" dirty="0">
                <a:solidFill>
                  <a:schemeClr val="bg1"/>
                </a:solidFill>
              </a:rPr>
              <a:t>Image: https://commons.wikimedia.org/w/index.php?curid=42053729 by Ralf </a:t>
            </a:r>
            <a:r>
              <a:rPr lang="en-US" sz="1000" dirty="0" err="1">
                <a:solidFill>
                  <a:schemeClr val="bg1"/>
                </a:solidFill>
              </a:rPr>
              <a:t>Roletschek</a:t>
            </a:r>
            <a:r>
              <a:rPr lang="en-US" sz="1000" dirty="0">
                <a:solidFill>
                  <a:schemeClr val="bg1"/>
                </a:solidFill>
              </a:rPr>
              <a:t> / GNU FDL Version 1.2</a:t>
            </a:r>
          </a:p>
          <a:p>
            <a:endParaRPr lang="en-US" dirty="0"/>
          </a:p>
        </p:txBody>
      </p:sp>
    </p:spTree>
    <p:extLst>
      <p:ext uri="{BB962C8B-B14F-4D97-AF65-F5344CB8AC3E}">
        <p14:creationId xmlns:p14="http://schemas.microsoft.com/office/powerpoint/2010/main" val="2597145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48750"/>
          <a:stretch/>
        </p:blipFill>
        <p:spPr>
          <a:xfrm>
            <a:off x="1" y="-1"/>
            <a:ext cx="12191999" cy="6248401"/>
          </a:xfrm>
          <a:prstGeom prst="rect">
            <a:avLst/>
          </a:prstGeom>
        </p:spPr>
      </p:pic>
      <p:sp>
        <p:nvSpPr>
          <p:cNvPr id="2" name="Text Placeholder 1"/>
          <p:cNvSpPr>
            <a:spLocks noGrp="1"/>
          </p:cNvSpPr>
          <p:nvPr>
            <p:ph type="body" sz="quarter" idx="13"/>
          </p:nvPr>
        </p:nvSpPr>
        <p:spPr>
          <a:xfrm>
            <a:off x="0" y="280870"/>
            <a:ext cx="5105399" cy="633529"/>
          </a:xfrm>
          <a:solidFill>
            <a:schemeClr val="tx1"/>
          </a:solidFill>
        </p:spPr>
        <p:txBody>
          <a:bodyPr/>
          <a:lstStyle/>
          <a:p>
            <a:r>
              <a:rPr lang="en-US" sz="2800" dirty="0">
                <a:solidFill>
                  <a:schemeClr val="bg1"/>
                </a:solidFill>
                <a:latin typeface="Arial" pitchFamily="34" charset="0"/>
                <a:ea typeface="Open Sans Semibold" charset="0"/>
                <a:cs typeface="Arial" pitchFamily="34" charset="0"/>
              </a:rPr>
              <a:t>Conducting the Interview</a:t>
            </a:r>
            <a:endParaRPr lang="en-US" sz="2800" dirty="0">
              <a:solidFill>
                <a:schemeClr val="bg1"/>
              </a:solidFill>
            </a:endParaRPr>
          </a:p>
        </p:txBody>
      </p:sp>
      <p:sp>
        <p:nvSpPr>
          <p:cNvPr id="3" name="Text Placeholder 2"/>
          <p:cNvSpPr>
            <a:spLocks noGrp="1"/>
          </p:cNvSpPr>
          <p:nvPr>
            <p:ph type="body" sz="quarter" idx="14"/>
          </p:nvPr>
        </p:nvSpPr>
        <p:spPr>
          <a:xfrm>
            <a:off x="1" y="1031805"/>
            <a:ext cx="8134349" cy="4549845"/>
          </a:xfrm>
          <a:solidFill>
            <a:schemeClr val="tx1"/>
          </a:solidFill>
        </p:spPr>
        <p:txBody>
          <a:bodyPr/>
          <a:lstStyle/>
          <a:p>
            <a:pPr marL="341313" indent="-341313">
              <a:buNone/>
            </a:pPr>
            <a:r>
              <a:rPr lang="en-US" sz="2400" b="1" dirty="0">
                <a:solidFill>
                  <a:schemeClr val="bg1"/>
                </a:solidFill>
                <a:ea typeface="Adobe Song Std L" pitchFamily="18" charset="-128"/>
                <a:cs typeface="Arial" pitchFamily="34" charset="0"/>
              </a:rPr>
              <a:t>Listening</a:t>
            </a:r>
          </a:p>
          <a:p>
            <a:pPr>
              <a:spcBef>
                <a:spcPts val="0"/>
              </a:spcBef>
            </a:pPr>
            <a:r>
              <a:rPr lang="en-US" sz="2400" b="1" dirty="0">
                <a:solidFill>
                  <a:schemeClr val="bg1"/>
                </a:solidFill>
                <a:ea typeface="Adobe Song Std L" pitchFamily="18" charset="-128"/>
                <a:cs typeface="Arial" pitchFamily="34" charset="0"/>
              </a:rPr>
              <a:t>Listening = the most crucial way to build rapport after an interview has started</a:t>
            </a:r>
          </a:p>
          <a:p>
            <a:pPr>
              <a:spcBef>
                <a:spcPts val="0"/>
              </a:spcBef>
            </a:pPr>
            <a:r>
              <a:rPr lang="en-US" sz="2400" b="1" dirty="0">
                <a:solidFill>
                  <a:schemeClr val="bg1"/>
                </a:solidFill>
                <a:ea typeface="Adobe Song Std L" pitchFamily="18" charset="-128"/>
                <a:cs typeface="Arial" pitchFamily="34" charset="0"/>
              </a:rPr>
              <a:t>Listening = paying attention</a:t>
            </a:r>
          </a:p>
          <a:p>
            <a:pPr>
              <a:spcBef>
                <a:spcPts val="0"/>
              </a:spcBef>
            </a:pPr>
            <a:r>
              <a:rPr lang="en-US" sz="2400" b="1" dirty="0">
                <a:solidFill>
                  <a:schemeClr val="bg1"/>
                </a:solidFill>
                <a:ea typeface="Adobe Song Std L" pitchFamily="18" charset="-128"/>
                <a:cs typeface="Arial" pitchFamily="34" charset="0"/>
              </a:rPr>
              <a:t>Active listening</a:t>
            </a:r>
          </a:p>
          <a:p>
            <a:pPr marL="573088" lvl="1" indent="-231775">
              <a:spcBef>
                <a:spcPts val="0"/>
              </a:spcBef>
            </a:pPr>
            <a:r>
              <a:rPr lang="en-US" sz="2000" b="1" dirty="0">
                <a:solidFill>
                  <a:schemeClr val="bg1"/>
                </a:solidFill>
                <a:ea typeface="Adobe Song Std L" pitchFamily="18" charset="-128"/>
                <a:cs typeface="Arial" pitchFamily="34" charset="0"/>
              </a:rPr>
              <a:t>as the conversation unfolds, you monitor your own understandings in relation to the possible meanings of what the person is saying</a:t>
            </a:r>
          </a:p>
          <a:p>
            <a:pPr marL="573088" lvl="1" indent="-231775">
              <a:spcBef>
                <a:spcPts val="0"/>
              </a:spcBef>
            </a:pPr>
            <a:r>
              <a:rPr lang="en-US" sz="2000" b="1" dirty="0">
                <a:solidFill>
                  <a:schemeClr val="bg1"/>
                </a:solidFill>
                <a:ea typeface="Adobe Song Std L" pitchFamily="18" charset="-128"/>
                <a:cs typeface="Arial" pitchFamily="34" charset="0"/>
              </a:rPr>
              <a:t>suggest questions that are urgent enough to warrant breaking into the subject’s talk</a:t>
            </a:r>
          </a:p>
          <a:p>
            <a:pPr marL="573088" lvl="1" indent="-231775">
              <a:spcBef>
                <a:spcPts val="0"/>
              </a:spcBef>
            </a:pPr>
            <a:r>
              <a:rPr lang="en-US" sz="2000" b="1" dirty="0">
                <a:solidFill>
                  <a:schemeClr val="bg1"/>
                </a:solidFill>
                <a:ea typeface="Adobe Song Std L" pitchFamily="18" charset="-128"/>
                <a:cs typeface="Arial" pitchFamily="34" charset="0"/>
              </a:rPr>
              <a:t>not being a caretaker for the audio recorder</a:t>
            </a:r>
          </a:p>
          <a:p>
            <a:pPr marL="0" indent="0" algn="r">
              <a:buNone/>
            </a:pPr>
            <a:endParaRPr lang="en-US" sz="1600" b="1" dirty="0">
              <a:solidFill>
                <a:schemeClr val="bg1"/>
              </a:solidFill>
              <a:latin typeface="Arial" pitchFamily="34" charset="0"/>
              <a:ea typeface="Adobe Song Std L" pitchFamily="18" charset="-128"/>
              <a:cs typeface="Arial" pitchFamily="34" charset="0"/>
            </a:endParaRPr>
          </a:p>
          <a:p>
            <a:pPr marL="0" indent="0" algn="r">
              <a:buNone/>
            </a:pPr>
            <a:r>
              <a:rPr lang="en-US" sz="2000" b="1" dirty="0">
                <a:solidFill>
                  <a:schemeClr val="bg1"/>
                </a:solidFill>
                <a:latin typeface="Arial" pitchFamily="34" charset="0"/>
                <a:ea typeface="Adobe Song Std L" pitchFamily="18" charset="-128"/>
                <a:cs typeface="Arial" pitchFamily="34" charset="0"/>
              </a:rPr>
              <a:t>(</a:t>
            </a:r>
            <a:r>
              <a:rPr lang="en-US" sz="2000" b="1" dirty="0" err="1">
                <a:solidFill>
                  <a:schemeClr val="bg1"/>
                </a:solidFill>
                <a:latin typeface="Arial" pitchFamily="34" charset="0"/>
                <a:ea typeface="Adobe Song Std L" pitchFamily="18" charset="-128"/>
                <a:cs typeface="Arial" pitchFamily="34" charset="0"/>
              </a:rPr>
              <a:t>Lindlof</a:t>
            </a:r>
            <a:r>
              <a:rPr lang="en-US" sz="2000" b="1" dirty="0">
                <a:solidFill>
                  <a:schemeClr val="bg1"/>
                </a:solidFill>
                <a:latin typeface="Arial" pitchFamily="34" charset="0"/>
                <a:ea typeface="Adobe Song Std L" pitchFamily="18" charset="-128"/>
                <a:cs typeface="Arial" pitchFamily="34" charset="0"/>
              </a:rPr>
              <a:t> &amp; Taylor, 2010)</a:t>
            </a:r>
            <a:endParaRPr lang="en-US" sz="2000" b="1" dirty="0">
              <a:solidFill>
                <a:schemeClr val="bg1"/>
              </a:solidFill>
            </a:endParaRPr>
          </a:p>
        </p:txBody>
      </p:sp>
      <p:sp>
        <p:nvSpPr>
          <p:cNvPr id="5" name="TextBox 4">
            <a:extLst>
              <a:ext uri="{FF2B5EF4-FFF2-40B4-BE49-F238E27FC236}">
                <a16:creationId xmlns:a16="http://schemas.microsoft.com/office/drawing/2014/main" id="{C5BC81B4-4EE7-4B99-8B47-89A89BA8E1E4}"/>
              </a:ext>
            </a:extLst>
          </p:cNvPr>
          <p:cNvSpPr txBox="1"/>
          <p:nvPr/>
        </p:nvSpPr>
        <p:spPr>
          <a:xfrm>
            <a:off x="-68827" y="6037005"/>
            <a:ext cx="7993626" cy="523220"/>
          </a:xfrm>
          <a:prstGeom prst="rect">
            <a:avLst/>
          </a:prstGeom>
          <a:noFill/>
        </p:spPr>
        <p:txBody>
          <a:bodyPr wrap="square" rtlCol="0">
            <a:spAutoFit/>
          </a:bodyPr>
          <a:lstStyle/>
          <a:p>
            <a:r>
              <a:rPr lang="en-US" sz="1000" dirty="0">
                <a:solidFill>
                  <a:schemeClr val="bg1"/>
                </a:solidFill>
                <a:latin typeface="Arial" pitchFamily="34" charset="0"/>
                <a:cs typeface="Arial" pitchFamily="34" charset="0"/>
              </a:rPr>
              <a:t>Image: https://www.flickr.com/photos/108404544@N07/12941711194 by Chris Searle / </a:t>
            </a:r>
            <a:r>
              <a:rPr lang="en-US" sz="1000" dirty="0">
                <a:solidFill>
                  <a:schemeClr val="bg1"/>
                </a:solidFill>
              </a:rPr>
              <a:t>CC BY-NC-ND 2.0</a:t>
            </a:r>
          </a:p>
          <a:p>
            <a:endParaRPr lang="en-US" dirty="0"/>
          </a:p>
        </p:txBody>
      </p:sp>
    </p:spTree>
    <p:extLst>
      <p:ext uri="{BB962C8B-B14F-4D97-AF65-F5344CB8AC3E}">
        <p14:creationId xmlns:p14="http://schemas.microsoft.com/office/powerpoint/2010/main" val="370677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A01E1A-88FB-4FD0-9D98-598066019C7D}"/>
              </a:ext>
            </a:extLst>
          </p:cNvPr>
          <p:cNvSpPr txBox="1"/>
          <p:nvPr/>
        </p:nvSpPr>
        <p:spPr>
          <a:xfrm>
            <a:off x="2842260" y="1691640"/>
            <a:ext cx="6507480" cy="830997"/>
          </a:xfrm>
          <a:prstGeom prst="rect">
            <a:avLst/>
          </a:prstGeom>
          <a:noFill/>
        </p:spPr>
        <p:txBody>
          <a:bodyPr wrap="square" rtlCol="0">
            <a:spAutoFit/>
          </a:bodyPr>
          <a:lstStyle/>
          <a:p>
            <a:pPr algn="ctr"/>
            <a:r>
              <a:rPr lang="en-US" sz="4800" b="1" dirty="0">
                <a:solidFill>
                  <a:schemeClr val="bg1"/>
                </a:solidFill>
              </a:rPr>
              <a:t>ACTIVITY</a:t>
            </a:r>
          </a:p>
        </p:txBody>
      </p:sp>
      <p:sp>
        <p:nvSpPr>
          <p:cNvPr id="5" name="TextBox 4">
            <a:extLst>
              <a:ext uri="{FF2B5EF4-FFF2-40B4-BE49-F238E27FC236}">
                <a16:creationId xmlns:a16="http://schemas.microsoft.com/office/drawing/2014/main" id="{E347C910-3E06-427C-8A45-D45F894BAA48}"/>
              </a:ext>
            </a:extLst>
          </p:cNvPr>
          <p:cNvSpPr txBox="1"/>
          <p:nvPr/>
        </p:nvSpPr>
        <p:spPr>
          <a:xfrm>
            <a:off x="2491740" y="2813149"/>
            <a:ext cx="7208520" cy="1200329"/>
          </a:xfrm>
          <a:prstGeom prst="rect">
            <a:avLst/>
          </a:prstGeom>
          <a:noFill/>
        </p:spPr>
        <p:txBody>
          <a:bodyPr wrap="square" rtlCol="0">
            <a:spAutoFit/>
          </a:bodyPr>
          <a:lstStyle/>
          <a:p>
            <a:pPr algn="ctr"/>
            <a:r>
              <a:rPr lang="en-US" sz="3600" b="1" dirty="0">
                <a:solidFill>
                  <a:schemeClr val="bg1"/>
                </a:solidFill>
              </a:rPr>
              <a:t>Listening Behaviors Exercise: Self-Assessment</a:t>
            </a:r>
          </a:p>
        </p:txBody>
      </p:sp>
    </p:spTree>
    <p:extLst>
      <p:ext uri="{BB962C8B-B14F-4D97-AF65-F5344CB8AC3E}">
        <p14:creationId xmlns:p14="http://schemas.microsoft.com/office/powerpoint/2010/main" val="1939815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4DCA25DE-D682-4998-ADF9-C08AF926D0C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008" r="13008"/>
          <a:stretch>
            <a:fillRect/>
          </a:stretch>
        </p:blipFill>
        <p:spPr/>
      </p:pic>
      <p:sp>
        <p:nvSpPr>
          <p:cNvPr id="3" name="Text Placeholder 2"/>
          <p:cNvSpPr>
            <a:spLocks noGrp="1"/>
          </p:cNvSpPr>
          <p:nvPr>
            <p:ph type="body" sz="quarter" idx="11"/>
          </p:nvPr>
        </p:nvSpPr>
        <p:spPr>
          <a:xfrm>
            <a:off x="6880774" y="609600"/>
            <a:ext cx="5311228" cy="5156200"/>
          </a:xfrm>
        </p:spPr>
        <p:txBody>
          <a:bodyPr/>
          <a:lstStyle/>
          <a:p>
            <a:r>
              <a:rPr lang="en-US" sz="3467" b="1" dirty="0"/>
              <a:t>Method: “Any procedure employed to attain a certain end” (e.g., focus groups)</a:t>
            </a:r>
          </a:p>
          <a:p>
            <a:endParaRPr lang="en-US" sz="3467" b="1" dirty="0"/>
          </a:p>
          <a:p>
            <a:r>
              <a:rPr lang="en-US" sz="3467" b="1" dirty="0"/>
              <a:t>Methodology: “A study of the plans which are used to obtain knowledge”</a:t>
            </a:r>
          </a:p>
        </p:txBody>
      </p:sp>
      <p:sp>
        <p:nvSpPr>
          <p:cNvPr id="4" name="Text Placeholder 3"/>
          <p:cNvSpPr>
            <a:spLocks noGrp="1"/>
          </p:cNvSpPr>
          <p:nvPr>
            <p:ph type="body" sz="quarter" idx="12"/>
          </p:nvPr>
        </p:nvSpPr>
        <p:spPr>
          <a:xfrm>
            <a:off x="9827683" y="4887383"/>
            <a:ext cx="2364317" cy="878417"/>
          </a:xfrm>
        </p:spPr>
        <p:txBody>
          <a:bodyPr/>
          <a:lstStyle/>
          <a:p>
            <a:r>
              <a:rPr lang="is-IS" dirty="0"/>
              <a:t>(Runes, 2001, 346)</a:t>
            </a:r>
            <a:endParaRPr lang="nl-NL" dirty="0"/>
          </a:p>
          <a:p>
            <a:r>
              <a:rPr lang="nl-NL" dirty="0"/>
              <a:t>(</a:t>
            </a:r>
            <a:r>
              <a:rPr lang="nl-NL" dirty="0" err="1"/>
              <a:t>Polkinghorne</a:t>
            </a:r>
            <a:r>
              <a:rPr lang="nl-NL" dirty="0"/>
              <a:t>, 1983, 5) </a:t>
            </a:r>
          </a:p>
        </p:txBody>
      </p:sp>
      <p:sp>
        <p:nvSpPr>
          <p:cNvPr id="2" name="Rectangle 1">
            <a:extLst>
              <a:ext uri="{FF2B5EF4-FFF2-40B4-BE49-F238E27FC236}">
                <a16:creationId xmlns:a16="http://schemas.microsoft.com/office/drawing/2014/main" id="{64D88D88-9E76-4343-9599-B3897C2FF584}"/>
              </a:ext>
            </a:extLst>
          </p:cNvPr>
          <p:cNvSpPr/>
          <p:nvPr/>
        </p:nvSpPr>
        <p:spPr>
          <a:xfrm>
            <a:off x="4983481" y="0"/>
            <a:ext cx="7208520" cy="400110"/>
          </a:xfrm>
          <a:prstGeom prst="rect">
            <a:avLst/>
          </a:prstGeom>
        </p:spPr>
        <p:txBody>
          <a:bodyPr wrap="square">
            <a:spAutoFit/>
          </a:bodyPr>
          <a:lstStyle/>
          <a:p>
            <a:pPr algn="r"/>
            <a:r>
              <a:rPr lang="en-US" sz="1000" dirty="0">
                <a:latin typeface="Arial" charset="0"/>
                <a:ea typeface="Arial" charset="0"/>
                <a:cs typeface="Arial" charset="0"/>
              </a:rPr>
              <a:t>Image: https://pixabay.com/photos/books-students-library-university-1281581/ by </a:t>
            </a:r>
            <a:r>
              <a:rPr lang="en-US" sz="1000" dirty="0" err="1">
                <a:latin typeface="Arial" charset="0"/>
                <a:ea typeface="Arial" charset="0"/>
                <a:cs typeface="Arial" charset="0"/>
              </a:rPr>
              <a:t>Pexels</a:t>
            </a:r>
            <a:r>
              <a:rPr lang="en-US" sz="1000" dirty="0">
                <a:latin typeface="Arial" charset="0"/>
                <a:ea typeface="Arial" charset="0"/>
                <a:cs typeface="Arial" charset="0"/>
              </a:rPr>
              <a:t> / </a:t>
            </a:r>
            <a:r>
              <a:rPr lang="en-US" sz="1000" dirty="0" err="1">
                <a:latin typeface="Arial" charset="0"/>
                <a:ea typeface="Arial" charset="0"/>
                <a:cs typeface="Arial" charset="0"/>
              </a:rPr>
              <a:t>Pixabay</a:t>
            </a:r>
            <a:r>
              <a:rPr lang="en-US" sz="1000" dirty="0">
                <a:latin typeface="Arial" charset="0"/>
                <a:ea typeface="Arial" charset="0"/>
                <a:cs typeface="Arial" charset="0"/>
              </a:rPr>
              <a:t> license</a:t>
            </a:r>
          </a:p>
          <a:p>
            <a:pPr algn="r"/>
            <a:endParaRPr lang="en-US" sz="10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611283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b="1205"/>
          <a:stretch/>
        </p:blipFill>
        <p:spPr>
          <a:xfrm>
            <a:off x="0" y="0"/>
            <a:ext cx="12192000" cy="6248400"/>
          </a:xfrm>
          <a:prstGeom prst="rect">
            <a:avLst/>
          </a:prstGeom>
        </p:spPr>
      </p:pic>
      <p:sp>
        <p:nvSpPr>
          <p:cNvPr id="66563" name="Rectangle 3"/>
          <p:cNvSpPr>
            <a:spLocks noGrp="1" noChangeArrowheads="1"/>
          </p:cNvSpPr>
          <p:nvPr>
            <p:ph type="body" sz="quarter" idx="13"/>
          </p:nvPr>
        </p:nvSpPr>
        <p:spPr>
          <a:xfrm>
            <a:off x="0" y="266700"/>
            <a:ext cx="6096001" cy="609060"/>
          </a:xfrm>
          <a:solidFill>
            <a:schemeClr val="tx1"/>
          </a:solidFill>
        </p:spPr>
        <p:txBody>
          <a:bodyPr>
            <a:noAutofit/>
          </a:bodyPr>
          <a:lstStyle/>
          <a:p>
            <a:pPr>
              <a:lnSpc>
                <a:spcPct val="90000"/>
              </a:lnSpc>
            </a:pPr>
            <a:r>
              <a:rPr lang="en-US" sz="2800" dirty="0">
                <a:solidFill>
                  <a:schemeClr val="bg1"/>
                </a:solidFill>
              </a:rPr>
              <a:t>Conducting Interviews</a:t>
            </a:r>
            <a:endParaRPr lang="en-US" sz="2800" b="1" dirty="0">
              <a:solidFill>
                <a:schemeClr val="bg1"/>
              </a:solidFill>
            </a:endParaRPr>
          </a:p>
        </p:txBody>
      </p:sp>
      <p:sp>
        <p:nvSpPr>
          <p:cNvPr id="2" name="Text Placeholder 1"/>
          <p:cNvSpPr>
            <a:spLocks noGrp="1"/>
          </p:cNvSpPr>
          <p:nvPr>
            <p:ph type="body" sz="quarter" idx="14"/>
          </p:nvPr>
        </p:nvSpPr>
        <p:spPr>
          <a:xfrm>
            <a:off x="-10886" y="1142460"/>
            <a:ext cx="7068911" cy="3172365"/>
          </a:xfrm>
          <a:solidFill>
            <a:schemeClr val="tx1"/>
          </a:solidFill>
        </p:spPr>
        <p:txBody>
          <a:bodyPr/>
          <a:lstStyle/>
          <a:p>
            <a:pPr marL="228600" indent="-228600">
              <a:lnSpc>
                <a:spcPct val="90000"/>
              </a:lnSpc>
            </a:pPr>
            <a:r>
              <a:rPr lang="en-US" sz="2400" b="1" dirty="0">
                <a:solidFill>
                  <a:schemeClr val="bg1"/>
                </a:solidFill>
              </a:rPr>
              <a:t>Obtain permission to use information</a:t>
            </a:r>
          </a:p>
          <a:p>
            <a:pPr lvl="1">
              <a:lnSpc>
                <a:spcPct val="90000"/>
              </a:lnSpc>
            </a:pPr>
            <a:r>
              <a:rPr lang="en-US" sz="2400" b="1" dirty="0">
                <a:solidFill>
                  <a:schemeClr val="bg1"/>
                </a:solidFill>
              </a:rPr>
              <a:t>Report and/or publication</a:t>
            </a:r>
          </a:p>
          <a:p>
            <a:pPr marL="228600" indent="-228600">
              <a:lnSpc>
                <a:spcPct val="90000"/>
              </a:lnSpc>
            </a:pPr>
            <a:r>
              <a:rPr lang="en-US" sz="2400" b="1" dirty="0">
                <a:solidFill>
                  <a:schemeClr val="bg1"/>
                </a:solidFill>
              </a:rPr>
              <a:t>Create safe climate, assure confidentiality</a:t>
            </a:r>
          </a:p>
          <a:p>
            <a:pPr marL="228600" indent="-228600">
              <a:lnSpc>
                <a:spcPct val="90000"/>
              </a:lnSpc>
            </a:pPr>
            <a:r>
              <a:rPr lang="en-US" sz="2400" b="1" dirty="0">
                <a:solidFill>
                  <a:schemeClr val="bg1"/>
                </a:solidFill>
              </a:rPr>
              <a:t>Be prepared, flexible, &amp; stay on task</a:t>
            </a:r>
          </a:p>
          <a:p>
            <a:pPr marL="228600" indent="-228600">
              <a:lnSpc>
                <a:spcPct val="90000"/>
              </a:lnSpc>
            </a:pPr>
            <a:r>
              <a:rPr lang="en-US" sz="2400" b="1" dirty="0">
                <a:solidFill>
                  <a:schemeClr val="bg1"/>
                </a:solidFill>
              </a:rPr>
              <a:t>Listen &amp; know when to probe</a:t>
            </a:r>
          </a:p>
          <a:p>
            <a:pPr marL="228600" indent="-228600">
              <a:lnSpc>
                <a:spcPct val="90000"/>
              </a:lnSpc>
            </a:pPr>
            <a:r>
              <a:rPr lang="en-US" sz="2400" b="1" dirty="0">
                <a:solidFill>
                  <a:schemeClr val="bg1"/>
                </a:solidFill>
              </a:rPr>
              <a:t>Accept that some interviews won’t go well</a:t>
            </a:r>
          </a:p>
          <a:p>
            <a:pPr marL="228600" indent="-228600">
              <a:lnSpc>
                <a:spcPct val="90000"/>
              </a:lnSpc>
            </a:pPr>
            <a:r>
              <a:rPr lang="en-US" sz="2400" b="1" dirty="0">
                <a:solidFill>
                  <a:schemeClr val="bg1"/>
                </a:solidFill>
              </a:rPr>
              <a:t>Thank them!</a:t>
            </a:r>
            <a:endParaRPr lang="en-US" sz="2400" dirty="0">
              <a:solidFill>
                <a:schemeClr val="bg1"/>
              </a:solidFill>
            </a:endParaRPr>
          </a:p>
        </p:txBody>
      </p:sp>
      <p:sp>
        <p:nvSpPr>
          <p:cNvPr id="4" name="TextBox 3">
            <a:extLst>
              <a:ext uri="{FF2B5EF4-FFF2-40B4-BE49-F238E27FC236}">
                <a16:creationId xmlns:a16="http://schemas.microsoft.com/office/drawing/2014/main" id="{F2DBDA9D-FDA5-4740-98FF-77C81F424CAB}"/>
              </a:ext>
            </a:extLst>
          </p:cNvPr>
          <p:cNvSpPr txBox="1"/>
          <p:nvPr/>
        </p:nvSpPr>
        <p:spPr>
          <a:xfrm>
            <a:off x="6233653" y="0"/>
            <a:ext cx="7246374" cy="523220"/>
          </a:xfrm>
          <a:prstGeom prst="rect">
            <a:avLst/>
          </a:prstGeom>
          <a:noFill/>
        </p:spPr>
        <p:txBody>
          <a:bodyPr wrap="square" rtlCol="0">
            <a:spAutoFit/>
          </a:bodyPr>
          <a:lstStyle/>
          <a:p>
            <a:r>
              <a:rPr lang="en-US" sz="1000" dirty="0">
                <a:solidFill>
                  <a:schemeClr val="bg1"/>
                </a:solidFill>
              </a:rPr>
              <a:t>Image: https://www.flickr.com/photos/62833283@N00/17217078330 by Seamus McCauley / CC BY 2.0</a:t>
            </a:r>
          </a:p>
          <a:p>
            <a:endParaRPr lang="en-US" dirty="0"/>
          </a:p>
        </p:txBody>
      </p:sp>
    </p:spTree>
    <p:extLst>
      <p:ext uri="{BB962C8B-B14F-4D97-AF65-F5344CB8AC3E}">
        <p14:creationId xmlns:p14="http://schemas.microsoft.com/office/powerpoint/2010/main" val="1643325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Break Time!</a:t>
            </a:r>
            <a:endParaRPr lang="en-US" dirty="0"/>
          </a:p>
        </p:txBody>
      </p:sp>
      <p:sp>
        <p:nvSpPr>
          <p:cNvPr id="4" name="Text Placeholder 3"/>
          <p:cNvSpPr>
            <a:spLocks noGrp="1"/>
          </p:cNvSpPr>
          <p:nvPr>
            <p:ph type="body" sz="quarter" idx="11"/>
          </p:nvPr>
        </p:nvSpPr>
        <p:spPr/>
        <p:txBody>
          <a:bodyPr/>
          <a:lstStyle/>
          <a:p>
            <a:endParaRPr lang="en-US"/>
          </a:p>
        </p:txBody>
      </p:sp>
      <p:sp>
        <p:nvSpPr>
          <p:cNvPr id="5" name="Text Placeholder 4"/>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749784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Focus Group Interviews</a:t>
            </a:r>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
        <p:nvSpPr>
          <p:cNvPr id="4" name="Title 3"/>
          <p:cNvSpPr>
            <a:spLocks noGrp="1"/>
          </p:cNvSpPr>
          <p:nvPr>
            <p:ph type="title" idx="4294967295"/>
          </p:nvPr>
        </p:nvSpPr>
        <p:spPr>
          <a:xfrm>
            <a:off x="591256" y="2178051"/>
            <a:ext cx="8939606" cy="2288441"/>
          </a:xfrm>
          <a:prstGeom prst="rect">
            <a:avLst/>
          </a:prstGeom>
        </p:spPr>
        <p:txBody>
          <a:bodyPr>
            <a:noAutofit/>
          </a:bodyPr>
          <a:lstStyle/>
          <a:p>
            <a:pPr algn="l"/>
            <a:r>
              <a:rPr lang="en-US" sz="3600" b="1" dirty="0">
                <a:solidFill>
                  <a:schemeClr val="bg1"/>
                </a:solidFill>
              </a:rPr>
              <a:t>“…interview of a group of 8 to 12 people representing some target group and centered on a single topic.” </a:t>
            </a:r>
            <a:endParaRPr lang="en-US" sz="9600" dirty="0">
              <a:solidFill>
                <a:schemeClr val="bg1"/>
              </a:solidFill>
            </a:endParaRPr>
          </a:p>
        </p:txBody>
      </p:sp>
      <p:sp>
        <p:nvSpPr>
          <p:cNvPr id="3" name="TextBox 2"/>
          <p:cNvSpPr txBox="1"/>
          <p:nvPr/>
        </p:nvSpPr>
        <p:spPr>
          <a:xfrm>
            <a:off x="4838700" y="4133850"/>
            <a:ext cx="5904810" cy="369332"/>
          </a:xfrm>
          <a:prstGeom prst="rect">
            <a:avLst/>
          </a:prstGeom>
          <a:noFill/>
        </p:spPr>
        <p:txBody>
          <a:bodyPr wrap="square" rtlCol="0">
            <a:spAutoFit/>
          </a:bodyPr>
          <a:lstStyle/>
          <a:p>
            <a:pPr>
              <a:lnSpc>
                <a:spcPct val="90000"/>
              </a:lnSpc>
            </a:pPr>
            <a:r>
              <a:rPr lang="en-US" sz="2000" b="1" dirty="0">
                <a:solidFill>
                  <a:schemeClr val="bg1"/>
                </a:solidFill>
              </a:rPr>
              <a:t>(</a:t>
            </a:r>
            <a:r>
              <a:rPr lang="en-US" sz="2000" b="1" dirty="0" err="1">
                <a:solidFill>
                  <a:schemeClr val="bg1"/>
                </a:solidFill>
              </a:rPr>
              <a:t>Zweizig</a:t>
            </a:r>
            <a:r>
              <a:rPr lang="en-US" sz="2000" b="1" dirty="0">
                <a:solidFill>
                  <a:schemeClr val="bg1"/>
                </a:solidFill>
              </a:rPr>
              <a:t>, Johnson, Robbins, &amp; Besant, 1996)</a:t>
            </a:r>
          </a:p>
        </p:txBody>
      </p:sp>
    </p:spTree>
    <p:extLst>
      <p:ext uri="{BB962C8B-B14F-4D97-AF65-F5344CB8AC3E}">
        <p14:creationId xmlns:p14="http://schemas.microsoft.com/office/powerpoint/2010/main" val="2822590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b="1205"/>
          <a:stretch/>
        </p:blipFill>
        <p:spPr>
          <a:xfrm>
            <a:off x="0" y="0"/>
            <a:ext cx="12192000" cy="6248400"/>
          </a:xfrm>
          <a:prstGeom prst="rect">
            <a:avLst/>
          </a:prstGeom>
        </p:spPr>
      </p:pic>
      <p:sp>
        <p:nvSpPr>
          <p:cNvPr id="68611" name="Rectangle 3"/>
          <p:cNvSpPr>
            <a:spLocks noGrp="1" noChangeArrowheads="1"/>
          </p:cNvSpPr>
          <p:nvPr>
            <p:ph type="body" sz="quarter" idx="13"/>
          </p:nvPr>
        </p:nvSpPr>
        <p:spPr>
          <a:xfrm>
            <a:off x="0" y="490935"/>
            <a:ext cx="7086600" cy="575865"/>
          </a:xfrm>
          <a:solidFill>
            <a:schemeClr val="tx1"/>
          </a:solidFill>
        </p:spPr>
        <p:txBody>
          <a:bodyPr>
            <a:normAutofit/>
          </a:bodyPr>
          <a:lstStyle/>
          <a:p>
            <a:pPr>
              <a:lnSpc>
                <a:spcPct val="90000"/>
              </a:lnSpc>
            </a:pPr>
            <a:r>
              <a:rPr lang="en-US" sz="2800" dirty="0">
                <a:solidFill>
                  <a:schemeClr val="bg1"/>
                </a:solidFill>
              </a:rPr>
              <a:t>Focus Group Interviews: Advantages </a:t>
            </a:r>
            <a:endParaRPr lang="en-US" sz="2800" b="1" dirty="0">
              <a:solidFill>
                <a:schemeClr val="bg1"/>
              </a:solidFill>
            </a:endParaRPr>
          </a:p>
        </p:txBody>
      </p:sp>
      <p:sp>
        <p:nvSpPr>
          <p:cNvPr id="2" name="Text Placeholder 1"/>
          <p:cNvSpPr>
            <a:spLocks noGrp="1"/>
          </p:cNvSpPr>
          <p:nvPr>
            <p:ph type="body" sz="quarter" idx="14"/>
          </p:nvPr>
        </p:nvSpPr>
        <p:spPr>
          <a:xfrm>
            <a:off x="0" y="1639359"/>
            <a:ext cx="4191000" cy="3847042"/>
          </a:xfrm>
          <a:solidFill>
            <a:schemeClr val="tx1"/>
          </a:solidFill>
        </p:spPr>
        <p:txBody>
          <a:bodyPr/>
          <a:lstStyle/>
          <a:p>
            <a:pPr marL="228600" indent="-228600">
              <a:lnSpc>
                <a:spcPct val="90000"/>
              </a:lnSpc>
            </a:pPr>
            <a:r>
              <a:rPr lang="en-US" sz="2400" b="1" dirty="0">
                <a:solidFill>
                  <a:schemeClr val="bg1"/>
                </a:solidFill>
              </a:rPr>
              <a:t>Advantages of individual interviews plus…</a:t>
            </a:r>
          </a:p>
          <a:p>
            <a:pPr marL="228600" indent="-228600">
              <a:lnSpc>
                <a:spcPct val="90000"/>
              </a:lnSpc>
            </a:pPr>
            <a:r>
              <a:rPr lang="en-US" sz="2400" b="1" dirty="0">
                <a:solidFill>
                  <a:schemeClr val="bg1"/>
                </a:solidFill>
              </a:rPr>
              <a:t>Take less time.</a:t>
            </a:r>
          </a:p>
          <a:p>
            <a:pPr marL="228600" indent="-228600">
              <a:lnSpc>
                <a:spcPct val="90000"/>
              </a:lnSpc>
            </a:pPr>
            <a:r>
              <a:rPr lang="en-US" sz="2400" b="1" dirty="0">
                <a:solidFill>
                  <a:schemeClr val="bg1"/>
                </a:solidFill>
              </a:rPr>
              <a:t>Create synergy</a:t>
            </a:r>
          </a:p>
          <a:p>
            <a:pPr lvl="1">
              <a:lnSpc>
                <a:spcPct val="90000"/>
              </a:lnSpc>
            </a:pPr>
            <a:r>
              <a:rPr lang="en-US" sz="2000" b="1" dirty="0">
                <a:solidFill>
                  <a:schemeClr val="bg1"/>
                </a:solidFill>
              </a:rPr>
              <a:t>Comments stimulate others</a:t>
            </a:r>
          </a:p>
          <a:p>
            <a:pPr lvl="1">
              <a:lnSpc>
                <a:spcPct val="90000"/>
              </a:lnSpc>
            </a:pPr>
            <a:r>
              <a:rPr lang="en-US" sz="2000" b="1" dirty="0">
                <a:solidFill>
                  <a:schemeClr val="bg1"/>
                </a:solidFill>
              </a:rPr>
              <a:t>Unexpected insight</a:t>
            </a:r>
          </a:p>
          <a:p>
            <a:pPr marL="228600" indent="-228600">
              <a:lnSpc>
                <a:spcPct val="90000"/>
              </a:lnSpc>
            </a:pPr>
            <a:r>
              <a:rPr lang="en-US" sz="2400" b="1" dirty="0">
                <a:solidFill>
                  <a:schemeClr val="bg1"/>
                </a:solidFill>
              </a:rPr>
              <a:t>Access needs of under-served or underrepresented groups</a:t>
            </a:r>
            <a:endParaRPr lang="en-US" sz="2400" dirty="0">
              <a:solidFill>
                <a:schemeClr val="bg1"/>
              </a:solidFill>
            </a:endParaRPr>
          </a:p>
        </p:txBody>
      </p:sp>
      <p:sp>
        <p:nvSpPr>
          <p:cNvPr id="4" name="TextBox 3">
            <a:extLst>
              <a:ext uri="{FF2B5EF4-FFF2-40B4-BE49-F238E27FC236}">
                <a16:creationId xmlns:a16="http://schemas.microsoft.com/office/drawing/2014/main" id="{84CEC6DF-5655-4A1F-BE0B-D5CA8434F2C8}"/>
              </a:ext>
            </a:extLst>
          </p:cNvPr>
          <p:cNvSpPr txBox="1"/>
          <p:nvPr/>
        </p:nvSpPr>
        <p:spPr>
          <a:xfrm>
            <a:off x="-58992" y="6027174"/>
            <a:ext cx="6096000" cy="523220"/>
          </a:xfrm>
          <a:prstGeom prst="rect">
            <a:avLst/>
          </a:prstGeom>
          <a:noFill/>
        </p:spPr>
        <p:txBody>
          <a:bodyPr wrap="square" rtlCol="0">
            <a:spAutoFit/>
          </a:bodyPr>
          <a:lstStyle/>
          <a:p>
            <a:r>
              <a:rPr lang="en-US" sz="1000" dirty="0">
                <a:solidFill>
                  <a:schemeClr val="bg1"/>
                </a:solidFill>
              </a:rPr>
              <a:t>Image: https://www.flickr.com/photos/bensonkua/4839019821/ by Benson </a:t>
            </a:r>
            <a:r>
              <a:rPr lang="en-US" sz="1000" dirty="0" err="1">
                <a:solidFill>
                  <a:schemeClr val="bg1"/>
                </a:solidFill>
              </a:rPr>
              <a:t>Kua</a:t>
            </a:r>
            <a:r>
              <a:rPr lang="en-US" sz="1000" dirty="0">
                <a:solidFill>
                  <a:schemeClr val="bg1"/>
                </a:solidFill>
              </a:rPr>
              <a:t> / CC BY-SA 2.0</a:t>
            </a:r>
          </a:p>
          <a:p>
            <a:endParaRPr lang="en-US" dirty="0"/>
          </a:p>
        </p:txBody>
      </p:sp>
    </p:spTree>
    <p:extLst>
      <p:ext uri="{BB962C8B-B14F-4D97-AF65-F5344CB8AC3E}">
        <p14:creationId xmlns:p14="http://schemas.microsoft.com/office/powerpoint/2010/main" val="1465427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b="1205"/>
          <a:stretch/>
        </p:blipFill>
        <p:spPr>
          <a:xfrm>
            <a:off x="0" y="0"/>
            <a:ext cx="12192000" cy="6248400"/>
          </a:xfrm>
          <a:prstGeom prst="rect">
            <a:avLst/>
          </a:prstGeom>
        </p:spPr>
      </p:pic>
      <p:sp>
        <p:nvSpPr>
          <p:cNvPr id="69635" name="Rectangle 3"/>
          <p:cNvSpPr>
            <a:spLocks noGrp="1" noChangeArrowheads="1"/>
          </p:cNvSpPr>
          <p:nvPr>
            <p:ph type="body" sz="quarter" idx="13"/>
          </p:nvPr>
        </p:nvSpPr>
        <p:spPr>
          <a:xfrm>
            <a:off x="0" y="237608"/>
            <a:ext cx="7543800" cy="676791"/>
          </a:xfrm>
          <a:solidFill>
            <a:schemeClr val="tx1"/>
          </a:solidFill>
        </p:spPr>
        <p:txBody>
          <a:bodyPr>
            <a:normAutofit/>
          </a:bodyPr>
          <a:lstStyle/>
          <a:p>
            <a:r>
              <a:rPr lang="en-US" sz="2800" dirty="0">
                <a:solidFill>
                  <a:schemeClr val="bg1"/>
                </a:solidFill>
              </a:rPr>
              <a:t>Focus Group Interviews: Disadvantages</a:t>
            </a:r>
            <a:endParaRPr lang="en-US" sz="2800" b="1" dirty="0">
              <a:solidFill>
                <a:schemeClr val="bg1"/>
              </a:solidFill>
            </a:endParaRPr>
          </a:p>
        </p:txBody>
      </p:sp>
      <p:sp>
        <p:nvSpPr>
          <p:cNvPr id="2" name="Text Placeholder 1"/>
          <p:cNvSpPr>
            <a:spLocks noGrp="1"/>
          </p:cNvSpPr>
          <p:nvPr>
            <p:ph type="body" sz="quarter" idx="14"/>
          </p:nvPr>
        </p:nvSpPr>
        <p:spPr>
          <a:xfrm>
            <a:off x="0" y="1177527"/>
            <a:ext cx="7772400" cy="3261123"/>
          </a:xfrm>
          <a:solidFill>
            <a:schemeClr val="tx1"/>
          </a:solidFill>
        </p:spPr>
        <p:txBody>
          <a:bodyPr/>
          <a:lstStyle/>
          <a:p>
            <a:pPr>
              <a:buFont typeface="Arial" panose="020B0604020202020204" pitchFamily="34" charset="0"/>
              <a:buChar char="•"/>
            </a:pPr>
            <a:r>
              <a:rPr lang="en-US" sz="2400" b="1" dirty="0">
                <a:solidFill>
                  <a:schemeClr val="bg1"/>
                </a:solidFill>
              </a:rPr>
              <a:t>Planning &amp; administrative time</a:t>
            </a:r>
          </a:p>
          <a:p>
            <a:pPr>
              <a:buFont typeface="Arial" panose="020B0604020202020204" pitchFamily="34" charset="0"/>
              <a:buChar char="•"/>
            </a:pPr>
            <a:r>
              <a:rPr lang="en-US" sz="2400" b="1" dirty="0">
                <a:solidFill>
                  <a:schemeClr val="bg1"/>
                </a:solidFill>
              </a:rPr>
              <a:t>Experienced moderator required </a:t>
            </a:r>
          </a:p>
          <a:p>
            <a:pPr lvl="1">
              <a:buFont typeface="Arial" panose="020B0604020202020204" pitchFamily="34" charset="0"/>
              <a:buChar char="‒"/>
            </a:pPr>
            <a:r>
              <a:rPr lang="en-US" sz="2000" b="1" dirty="0">
                <a:solidFill>
                  <a:schemeClr val="bg1"/>
                </a:solidFill>
              </a:rPr>
              <a:t>See handout</a:t>
            </a:r>
          </a:p>
          <a:p>
            <a:pPr>
              <a:buFont typeface="Arial" panose="020B0604020202020204" pitchFamily="34" charset="0"/>
              <a:buChar char="•"/>
            </a:pPr>
            <a:r>
              <a:rPr lang="en-US" sz="2400" b="1" dirty="0">
                <a:solidFill>
                  <a:schemeClr val="bg1"/>
                </a:solidFill>
              </a:rPr>
              <a:t>Participants may be too quiet or too outspoken</a:t>
            </a:r>
          </a:p>
          <a:p>
            <a:pPr>
              <a:buFont typeface="Arial" panose="020B0604020202020204" pitchFamily="34" charset="0"/>
              <a:buChar char="•"/>
            </a:pPr>
            <a:r>
              <a:rPr lang="en-US" sz="2400" b="1" dirty="0">
                <a:solidFill>
                  <a:schemeClr val="bg1"/>
                </a:solidFill>
              </a:rPr>
              <a:t>Participants may not have sufficient time</a:t>
            </a:r>
          </a:p>
          <a:p>
            <a:pPr>
              <a:buFont typeface="Arial" panose="020B0604020202020204" pitchFamily="34" charset="0"/>
              <a:buChar char="•"/>
            </a:pPr>
            <a:r>
              <a:rPr lang="en-US" sz="2400" b="1" dirty="0">
                <a:solidFill>
                  <a:schemeClr val="bg1"/>
                </a:solidFill>
              </a:rPr>
              <a:t>Analysis, summarization &amp; interpretation of responses difficult</a:t>
            </a:r>
            <a:endParaRPr lang="en-US" sz="2400" dirty="0">
              <a:solidFill>
                <a:schemeClr val="bg1"/>
              </a:solidFill>
            </a:endParaRPr>
          </a:p>
        </p:txBody>
      </p:sp>
      <p:sp>
        <p:nvSpPr>
          <p:cNvPr id="4" name="TextBox 3">
            <a:extLst>
              <a:ext uri="{FF2B5EF4-FFF2-40B4-BE49-F238E27FC236}">
                <a16:creationId xmlns:a16="http://schemas.microsoft.com/office/drawing/2014/main" id="{82EA1135-FD80-4A56-B725-E41FE8102856}"/>
              </a:ext>
            </a:extLst>
          </p:cNvPr>
          <p:cNvSpPr txBox="1"/>
          <p:nvPr/>
        </p:nvSpPr>
        <p:spPr>
          <a:xfrm>
            <a:off x="-58992" y="6017341"/>
            <a:ext cx="5781368" cy="523220"/>
          </a:xfrm>
          <a:prstGeom prst="rect">
            <a:avLst/>
          </a:prstGeom>
          <a:noFill/>
        </p:spPr>
        <p:txBody>
          <a:bodyPr wrap="square" rtlCol="0">
            <a:spAutoFit/>
          </a:bodyPr>
          <a:lstStyle/>
          <a:p>
            <a:r>
              <a:rPr lang="en-US" sz="1000" dirty="0">
                <a:solidFill>
                  <a:schemeClr val="bg1"/>
                </a:solidFill>
              </a:rPr>
              <a:t>Image: https://www.flickr.com/photos/17989497@N00/8651401959 by Monika / CC BY-SA 2.0</a:t>
            </a:r>
          </a:p>
          <a:p>
            <a:endParaRPr lang="en-US" dirty="0"/>
          </a:p>
        </p:txBody>
      </p:sp>
    </p:spTree>
    <p:extLst>
      <p:ext uri="{BB962C8B-B14F-4D97-AF65-F5344CB8AC3E}">
        <p14:creationId xmlns:p14="http://schemas.microsoft.com/office/powerpoint/2010/main" val="2116740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248400"/>
          </a:xfrm>
          <a:prstGeom prst="rect">
            <a:avLst/>
          </a:prstGeom>
        </p:spPr>
      </p:pic>
      <p:sp>
        <p:nvSpPr>
          <p:cNvPr id="73731" name="Rectangle 3"/>
          <p:cNvSpPr>
            <a:spLocks noGrp="1" noChangeArrowheads="1"/>
          </p:cNvSpPr>
          <p:nvPr>
            <p:ph type="body" sz="quarter" idx="13"/>
          </p:nvPr>
        </p:nvSpPr>
        <p:spPr>
          <a:xfrm>
            <a:off x="5867400" y="533400"/>
            <a:ext cx="6324600" cy="586226"/>
          </a:xfrm>
          <a:solidFill>
            <a:schemeClr val="tx1"/>
          </a:solidFill>
        </p:spPr>
        <p:txBody>
          <a:bodyPr/>
          <a:lstStyle/>
          <a:p>
            <a:r>
              <a:rPr lang="en-US" sz="2800" dirty="0">
                <a:solidFill>
                  <a:schemeClr val="bg1"/>
                </a:solidFill>
              </a:rPr>
              <a:t>Conducting Focus Group Interviews</a:t>
            </a:r>
          </a:p>
        </p:txBody>
      </p:sp>
      <p:sp>
        <p:nvSpPr>
          <p:cNvPr id="2" name="Text Placeholder 1"/>
          <p:cNvSpPr>
            <a:spLocks noGrp="1"/>
          </p:cNvSpPr>
          <p:nvPr>
            <p:ph type="body" sz="quarter" idx="14"/>
          </p:nvPr>
        </p:nvSpPr>
        <p:spPr>
          <a:xfrm>
            <a:off x="6400800" y="1472097"/>
            <a:ext cx="5791200" cy="2718903"/>
          </a:xfrm>
          <a:solidFill>
            <a:schemeClr val="tx1"/>
          </a:solidFill>
        </p:spPr>
        <p:txBody>
          <a:bodyPr/>
          <a:lstStyle/>
          <a:p>
            <a:pPr marL="228600" indent="-228600"/>
            <a:r>
              <a:rPr lang="en-US" sz="2400" b="1" dirty="0">
                <a:solidFill>
                  <a:schemeClr val="bg1"/>
                </a:solidFill>
              </a:rPr>
              <a:t>Obtain permission to use information &amp; if taping</a:t>
            </a:r>
          </a:p>
          <a:p>
            <a:pPr lvl="1"/>
            <a:r>
              <a:rPr lang="en-US" sz="2400" b="1" dirty="0">
                <a:solidFill>
                  <a:schemeClr val="bg1"/>
                </a:solidFill>
              </a:rPr>
              <a:t> </a:t>
            </a:r>
            <a:r>
              <a:rPr lang="en-US" sz="2000" b="1" dirty="0">
                <a:solidFill>
                  <a:schemeClr val="bg1"/>
                </a:solidFill>
              </a:rPr>
              <a:t>Report and/or publication</a:t>
            </a:r>
            <a:endParaRPr lang="en-US" sz="2400" b="1" dirty="0">
              <a:solidFill>
                <a:schemeClr val="bg1"/>
              </a:solidFill>
            </a:endParaRPr>
          </a:p>
          <a:p>
            <a:pPr marL="228600" indent="-228600"/>
            <a:r>
              <a:rPr lang="en-US" sz="2400" b="1" dirty="0">
                <a:solidFill>
                  <a:schemeClr val="bg1"/>
                </a:solidFill>
              </a:rPr>
              <a:t>Enlist note-taker or, if recording, check equipment, bring back-up</a:t>
            </a:r>
          </a:p>
          <a:p>
            <a:pPr marL="228600" indent="-228600"/>
            <a:r>
              <a:rPr lang="en-US" sz="2400" b="1" dirty="0">
                <a:solidFill>
                  <a:schemeClr val="bg1"/>
                </a:solidFill>
              </a:rPr>
              <a:t>Begin by creating safe climate</a:t>
            </a:r>
            <a:endParaRPr lang="en-US" sz="2400" dirty="0">
              <a:solidFill>
                <a:schemeClr val="bg1"/>
              </a:solidFill>
            </a:endParaRPr>
          </a:p>
        </p:txBody>
      </p:sp>
      <p:sp>
        <p:nvSpPr>
          <p:cNvPr id="4" name="TextBox 3">
            <a:extLst>
              <a:ext uri="{FF2B5EF4-FFF2-40B4-BE49-F238E27FC236}">
                <a16:creationId xmlns:a16="http://schemas.microsoft.com/office/drawing/2014/main" id="{CAC55D3D-6B89-46D6-BB80-B49706EE0828}"/>
              </a:ext>
            </a:extLst>
          </p:cNvPr>
          <p:cNvSpPr txBox="1"/>
          <p:nvPr/>
        </p:nvSpPr>
        <p:spPr>
          <a:xfrm>
            <a:off x="7157884" y="5986790"/>
            <a:ext cx="5191431" cy="523220"/>
          </a:xfrm>
          <a:prstGeom prst="rect">
            <a:avLst/>
          </a:prstGeom>
          <a:noFill/>
        </p:spPr>
        <p:txBody>
          <a:bodyPr wrap="square" rtlCol="0">
            <a:spAutoFit/>
          </a:bodyPr>
          <a:lstStyle/>
          <a:p>
            <a:r>
              <a:rPr lang="en-US" sz="1000" dirty="0"/>
              <a:t>Image:  https://www.flickr.com/photos/cogdog/5841058123 by Alan Levine / CC by 2.0</a:t>
            </a:r>
          </a:p>
          <a:p>
            <a:endParaRPr lang="en-US" dirty="0"/>
          </a:p>
        </p:txBody>
      </p:sp>
    </p:spTree>
    <p:extLst>
      <p:ext uri="{BB962C8B-B14F-4D97-AF65-F5344CB8AC3E}">
        <p14:creationId xmlns:p14="http://schemas.microsoft.com/office/powerpoint/2010/main" val="2066841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6200"/>
            <a:ext cx="12192000" cy="6343650"/>
          </a:xfrm>
          <a:prstGeom prst="rect">
            <a:avLst/>
          </a:prstGeom>
        </p:spPr>
      </p:pic>
      <p:sp>
        <p:nvSpPr>
          <p:cNvPr id="74755" name="Rectangle 3"/>
          <p:cNvSpPr>
            <a:spLocks noGrp="1" noChangeArrowheads="1"/>
          </p:cNvSpPr>
          <p:nvPr>
            <p:ph type="body" sz="quarter" idx="13"/>
          </p:nvPr>
        </p:nvSpPr>
        <p:spPr>
          <a:xfrm>
            <a:off x="0" y="370958"/>
            <a:ext cx="6403618" cy="532861"/>
          </a:xfrm>
          <a:solidFill>
            <a:schemeClr val="tx1"/>
          </a:solidFill>
        </p:spPr>
        <p:txBody>
          <a:bodyPr/>
          <a:lstStyle/>
          <a:p>
            <a:pPr>
              <a:lnSpc>
                <a:spcPct val="90000"/>
              </a:lnSpc>
            </a:pPr>
            <a:r>
              <a:rPr lang="en-US" sz="2800" dirty="0">
                <a:solidFill>
                  <a:schemeClr val="bg1"/>
                </a:solidFill>
              </a:rPr>
              <a:t>Conducting Focus Group Interviews</a:t>
            </a:r>
            <a:endParaRPr lang="en-US" sz="2800" b="1" dirty="0">
              <a:solidFill>
                <a:schemeClr val="bg1"/>
              </a:solidFill>
            </a:endParaRPr>
          </a:p>
        </p:txBody>
      </p:sp>
      <p:sp>
        <p:nvSpPr>
          <p:cNvPr id="2" name="Text Placeholder 1"/>
          <p:cNvSpPr>
            <a:spLocks noGrp="1"/>
          </p:cNvSpPr>
          <p:nvPr>
            <p:ph type="body" sz="quarter" idx="14"/>
          </p:nvPr>
        </p:nvSpPr>
        <p:spPr>
          <a:xfrm>
            <a:off x="0" y="1219200"/>
            <a:ext cx="6860116" cy="2590800"/>
          </a:xfrm>
          <a:solidFill>
            <a:schemeClr val="tx1"/>
          </a:solidFill>
        </p:spPr>
        <p:txBody>
          <a:bodyPr/>
          <a:lstStyle/>
          <a:p>
            <a:pPr marL="228600" indent="-228600">
              <a:lnSpc>
                <a:spcPct val="90000"/>
              </a:lnSpc>
            </a:pPr>
            <a:r>
              <a:rPr lang="en-US" sz="2400" b="1" dirty="0">
                <a:solidFill>
                  <a:schemeClr val="bg1"/>
                </a:solidFill>
              </a:rPr>
              <a:t>Help quiet people talk, limit talkative people</a:t>
            </a:r>
          </a:p>
          <a:p>
            <a:pPr marL="228600" indent="-228600">
              <a:lnSpc>
                <a:spcPct val="90000"/>
              </a:lnSpc>
            </a:pPr>
            <a:r>
              <a:rPr lang="en-US" sz="2400" b="1" dirty="0">
                <a:solidFill>
                  <a:schemeClr val="bg1"/>
                </a:solidFill>
              </a:rPr>
              <a:t>Design well constructed guide, including:</a:t>
            </a:r>
          </a:p>
          <a:p>
            <a:pPr lvl="1">
              <a:lnSpc>
                <a:spcPct val="90000"/>
              </a:lnSpc>
            </a:pPr>
            <a:r>
              <a:rPr lang="en-US" sz="2000" b="1" dirty="0">
                <a:solidFill>
                  <a:schemeClr val="bg1"/>
                </a:solidFill>
              </a:rPr>
              <a:t>Introduction (purpose, ground rules)</a:t>
            </a:r>
          </a:p>
          <a:p>
            <a:pPr lvl="1">
              <a:lnSpc>
                <a:spcPct val="90000"/>
              </a:lnSpc>
            </a:pPr>
            <a:r>
              <a:rPr lang="en-US" sz="2000" b="1" dirty="0">
                <a:solidFill>
                  <a:schemeClr val="bg1"/>
                </a:solidFill>
              </a:rPr>
              <a:t>Small set of questions (4 or 5 tops!)</a:t>
            </a:r>
          </a:p>
          <a:p>
            <a:pPr lvl="1">
              <a:lnSpc>
                <a:spcPct val="90000"/>
              </a:lnSpc>
            </a:pPr>
            <a:r>
              <a:rPr lang="en-US" sz="2000" b="1" dirty="0">
                <a:solidFill>
                  <a:schemeClr val="bg1"/>
                </a:solidFill>
              </a:rPr>
              <a:t>Relevant major/probe questions</a:t>
            </a:r>
          </a:p>
          <a:p>
            <a:pPr marL="228600" indent="-228600"/>
            <a:r>
              <a:rPr lang="en-US" sz="2400" b="1" dirty="0">
                <a:solidFill>
                  <a:schemeClr val="bg1"/>
                </a:solidFill>
              </a:rPr>
              <a:t>Effective listening essential</a:t>
            </a:r>
            <a:endParaRPr lang="en-US" sz="2400" dirty="0">
              <a:solidFill>
                <a:schemeClr val="bg1"/>
              </a:solidFill>
            </a:endParaRPr>
          </a:p>
        </p:txBody>
      </p:sp>
      <p:sp>
        <p:nvSpPr>
          <p:cNvPr id="3" name="TextBox 2">
            <a:extLst>
              <a:ext uri="{FF2B5EF4-FFF2-40B4-BE49-F238E27FC236}">
                <a16:creationId xmlns:a16="http://schemas.microsoft.com/office/drawing/2014/main" id="{15B567DE-5DDA-4C45-881E-BEB09207EE38}"/>
              </a:ext>
            </a:extLst>
          </p:cNvPr>
          <p:cNvSpPr txBox="1"/>
          <p:nvPr/>
        </p:nvSpPr>
        <p:spPr>
          <a:xfrm>
            <a:off x="0" y="6003649"/>
            <a:ext cx="6096000" cy="523220"/>
          </a:xfrm>
          <a:prstGeom prst="rect">
            <a:avLst/>
          </a:prstGeom>
          <a:noFill/>
        </p:spPr>
        <p:txBody>
          <a:bodyPr wrap="square" rtlCol="0">
            <a:spAutoFit/>
          </a:bodyPr>
          <a:lstStyle/>
          <a:p>
            <a:r>
              <a:rPr lang="en-US" sz="1000" dirty="0">
                <a:solidFill>
                  <a:schemeClr val="bg1"/>
                </a:solidFill>
              </a:rPr>
              <a:t>Image: https://www.flickr.com/photos/gozalewis/4776747298/ by </a:t>
            </a:r>
            <a:r>
              <a:rPr lang="en-US" sz="1000" dirty="0" err="1">
                <a:solidFill>
                  <a:schemeClr val="bg1"/>
                </a:solidFill>
              </a:rPr>
              <a:t>timlewisnm</a:t>
            </a:r>
            <a:r>
              <a:rPr lang="en-US" sz="1000" dirty="0">
                <a:solidFill>
                  <a:schemeClr val="bg1"/>
                </a:solidFill>
              </a:rPr>
              <a:t> CC BY-NC-ND 2.0</a:t>
            </a:r>
          </a:p>
          <a:p>
            <a:endParaRPr lang="en-US" dirty="0"/>
          </a:p>
        </p:txBody>
      </p:sp>
    </p:spTree>
    <p:extLst>
      <p:ext uri="{BB962C8B-B14F-4D97-AF65-F5344CB8AC3E}">
        <p14:creationId xmlns:p14="http://schemas.microsoft.com/office/powerpoint/2010/main" val="3907372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able, indoor, sitting, plant&#10;&#10;Description automatically generated">
            <a:extLst>
              <a:ext uri="{FF2B5EF4-FFF2-40B4-BE49-F238E27FC236}">
                <a16:creationId xmlns:a16="http://schemas.microsoft.com/office/drawing/2014/main" id="{CECA0475-DA7A-4020-937F-F1750CAC2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670" y="-2962512"/>
            <a:ext cx="12463670" cy="9269855"/>
          </a:xfrm>
          <a:prstGeom prst="rect">
            <a:avLst/>
          </a:prstGeom>
        </p:spPr>
      </p:pic>
      <p:sp>
        <p:nvSpPr>
          <p:cNvPr id="2" name="Content Placeholder 1"/>
          <p:cNvSpPr>
            <a:spLocks noGrp="1"/>
          </p:cNvSpPr>
          <p:nvPr>
            <p:ph type="body" sz="quarter" idx="13"/>
          </p:nvPr>
        </p:nvSpPr>
        <p:spPr>
          <a:xfrm>
            <a:off x="16014" y="1532209"/>
            <a:ext cx="5854700" cy="583660"/>
          </a:xfrm>
          <a:solidFill>
            <a:schemeClr val="tx1"/>
          </a:solidFill>
        </p:spPr>
        <p:txBody>
          <a:bodyPr>
            <a:normAutofit/>
          </a:bodyPr>
          <a:lstStyle/>
          <a:p>
            <a:r>
              <a:rPr lang="en-US" sz="2800" dirty="0">
                <a:solidFill>
                  <a:schemeClr val="bg1"/>
                </a:solidFill>
              </a:rPr>
              <a:t>WorldCat.org Study Recruitment</a:t>
            </a:r>
            <a:endParaRPr lang="en-US" sz="2800" b="1" dirty="0">
              <a:solidFill>
                <a:schemeClr val="bg1"/>
              </a:solidFill>
            </a:endParaRPr>
          </a:p>
        </p:txBody>
      </p:sp>
      <p:sp>
        <p:nvSpPr>
          <p:cNvPr id="3" name="Text Placeholder 2"/>
          <p:cNvSpPr>
            <a:spLocks noGrp="1"/>
          </p:cNvSpPr>
          <p:nvPr>
            <p:ph type="body" sz="quarter" idx="14"/>
          </p:nvPr>
        </p:nvSpPr>
        <p:spPr>
          <a:xfrm>
            <a:off x="-3864" y="2211567"/>
            <a:ext cx="5854700" cy="4000078"/>
          </a:xfrm>
          <a:solidFill>
            <a:schemeClr val="tx1"/>
          </a:solidFill>
        </p:spPr>
        <p:txBody>
          <a:bodyPr/>
          <a:lstStyle/>
          <a:p>
            <a:pPr marL="228600" indent="-228600"/>
            <a:r>
              <a:rPr lang="en-US" sz="2400" b="1" dirty="0">
                <a:solidFill>
                  <a:schemeClr val="bg1"/>
                </a:solidFill>
              </a:rPr>
              <a:t>Difficult</a:t>
            </a:r>
          </a:p>
          <a:p>
            <a:pPr lvl="1"/>
            <a:r>
              <a:rPr lang="en-US" sz="2000" b="1" dirty="0">
                <a:solidFill>
                  <a:schemeClr val="bg1"/>
                </a:solidFill>
              </a:rPr>
              <a:t>Little data of user-base</a:t>
            </a:r>
          </a:p>
          <a:p>
            <a:pPr lvl="1"/>
            <a:r>
              <a:rPr lang="en-US" sz="2000" b="1" dirty="0">
                <a:solidFill>
                  <a:schemeClr val="bg1"/>
                </a:solidFill>
              </a:rPr>
              <a:t>Participants across 3 continents</a:t>
            </a:r>
          </a:p>
          <a:p>
            <a:pPr lvl="1"/>
            <a:r>
              <a:rPr lang="en-US" sz="2000" b="1" dirty="0">
                <a:solidFill>
                  <a:schemeClr val="bg1"/>
                </a:solidFill>
              </a:rPr>
              <a:t>Hard-to-reach populations</a:t>
            </a:r>
          </a:p>
          <a:p>
            <a:pPr lvl="2"/>
            <a:r>
              <a:rPr lang="en-US" sz="2000" b="1" dirty="0">
                <a:solidFill>
                  <a:schemeClr val="bg1"/>
                </a:solidFill>
              </a:rPr>
              <a:t>Historians</a:t>
            </a:r>
          </a:p>
          <a:p>
            <a:pPr lvl="2"/>
            <a:r>
              <a:rPr lang="en-US" sz="2000" b="1" dirty="0">
                <a:solidFill>
                  <a:schemeClr val="bg1"/>
                </a:solidFill>
              </a:rPr>
              <a:t>Antiquarian booksellers</a:t>
            </a:r>
          </a:p>
          <a:p>
            <a:pPr marL="228600" indent="-228600"/>
            <a:r>
              <a:rPr lang="en-US" sz="2400" b="1" dirty="0">
                <a:solidFill>
                  <a:schemeClr val="bg1"/>
                </a:solidFill>
              </a:rPr>
              <a:t>Non-probabilistic methods</a:t>
            </a:r>
          </a:p>
          <a:p>
            <a:pPr lvl="1"/>
            <a:r>
              <a:rPr lang="en-US" sz="2000" b="1" dirty="0">
                <a:solidFill>
                  <a:schemeClr val="bg1"/>
                </a:solidFill>
              </a:rPr>
              <a:t>Convenience sampling</a:t>
            </a:r>
          </a:p>
          <a:p>
            <a:pPr lvl="1"/>
            <a:r>
              <a:rPr lang="en-US" sz="2000" b="1" dirty="0">
                <a:solidFill>
                  <a:schemeClr val="bg1"/>
                </a:solidFill>
              </a:rPr>
              <a:t>Snowball sampling</a:t>
            </a:r>
          </a:p>
          <a:p>
            <a:pPr marL="609585" lvl="1" indent="0" algn="r">
              <a:buNone/>
            </a:pPr>
            <a:endParaRPr lang="en-US" sz="1000" b="1" dirty="0">
              <a:solidFill>
                <a:schemeClr val="bg1"/>
              </a:solidFill>
            </a:endParaRPr>
          </a:p>
          <a:p>
            <a:pPr marL="609585" lvl="1" indent="0" algn="r">
              <a:buNone/>
            </a:pPr>
            <a:r>
              <a:rPr lang="en-US" sz="2000" b="1" dirty="0">
                <a:solidFill>
                  <a:schemeClr val="bg1"/>
                </a:solidFill>
              </a:rPr>
              <a:t>(Connaway &amp; Wakeling, 2012)</a:t>
            </a:r>
          </a:p>
          <a:p>
            <a:pPr marL="609585" lvl="1" indent="0">
              <a:buNone/>
            </a:pPr>
            <a:endParaRPr lang="en-US" sz="2400" b="1" dirty="0">
              <a:solidFill>
                <a:schemeClr val="bg1"/>
              </a:solidFill>
            </a:endParaRPr>
          </a:p>
        </p:txBody>
      </p:sp>
      <p:sp>
        <p:nvSpPr>
          <p:cNvPr id="120836" name="AutoShape 4" descr="data:image/jpeg;base64,/9j/4AAQSkZJRgABAQAAAQABAAD/2wCEAAkGBxQTEhQTExQSFhQXFxsaGBgYFxoeGBkZFRsdHBYXGRcaHCgiGxwoHhkaITEhJSkrLi4xGR8zODMtNygtLisBCgoKDg0OGxAQGywkICQvLywvLy8sLCwsLCwvLCwsLCwsLCwsLCwsLCwsLCwsLCwsLCwsLCwvLCwsLCwsLCwsLP/AABEIASYAqwMBEQACEQEDEQH/xAAcAAEAAgIDAQAAAAAAAAAAAAAABgcFCAIDBAH/xABLEAACAQIDBQUDCQUEBwkBAAABAgMAEQQSIQUGBzFBEyJRYXEUMoEjM0JScnOCkbIkNJKhsSVidLM1Q5OiwdHSFVNUZIOjw9PiCP/EABsBAQACAwEBAAAAAAAAAAAAAAAEBQIDBgEH/8QANhEAAgEDAgMFBgYCAgMAAAAAAAECAwQREjEFIUETMlFxsTM0YYHB0RQicpHh8EKhUvEVJEP/2gAMAwEAAhEDEQA/ALxoBQCgOLuACSQABck9AOZoCj9/tu7Rw88OMSaRIsTHmjQXyoFN1jdDoWyMrajmzC3dqbbUadWLT3NU5OLO7ZHGqZVtiMOkh6MjZCfUWYflavZ2Mv8AFniqrqd+I43NY5MIoNtC0hIB6XAUX/MV4rGfVo97VEp4fE7RwgxWKeVpGkkFllkSMBWIUCNGC8utrmtFemqc9KM4vKyZPEbLhhxuEYRKqkSqr2uxmKjIpJ1t2YmN+VwOWl9JkSmgFAKAUAoBQCgFAKAUAoBQCgFAKAUBht6O9GkHL2iRYmP9whnlHxjR1HmwoDy7+7tjHYKSAAdoBnhPhIg7o8gRdT5Ma3UKvZzTMZLKwawkEEgggjQgixBHMEdDV2RT5Xp4X3wkx6QbHEj3sssmg1ZmL2VFHViSAB1JFU957V/Ik0+6S3Bwyy4gTTRmJY0IjQsrEvJ845ykgWUBR9p/GopsM1QCgFAKAUAoBQCgFAKAUAoBQCgFACaAwm0G7XFQRL/qG7aRugzI8ccf2mzs3kE/vCgM3QGv3Gfdv2bGe0ILRYm7acllHzg/Fo/mS/hVtZ1dUNL3XoR6kcPJC9l7InxDZYIpJD/dUm3mT0HnW6pXhT3ZgoN7GwXD/cs4OCITt2kiFmVfoRM/vFR9J+mY8hcDQm9RWqdpPUSYx0rBM61GQoBQCgFAKAUAoBQCgFAKAUAoDhLIFUsxCqASSTYADmSTyFAeLZG2I8RnKBxkIHfUqSGAZHAOuRgdD5GgKv4w4uYYlIjI3Y9mrqg0GbMQSbczdQQTy6VGuJyjjBdcHt6NZy7RZa/Yz/CLbQlilhckzK2csxJaRWAAZmOpK2C+QCVlQq61h7mvitjG3kpQ7r/0ywa3lSR/frd4Y7BSwaZ7Zoiekiapr0B90+TGttGp2c1IxlHKwU5w53rxeHPsOGgjaSSU/OZrq3Js1iLAZdfCxqXd0V7TO5rpy/xwX7BmVB2jKWC99gMq36kAk2HqarzcdqsCLjUHkaAA0B9oBQCgFAKAUAoBQCgFAKAUBQPFPfeeeV8IFeGGNrMh0ZyDzfy6gcuuulrC0t4ta3zNNSbXJEl4R7wGcwRk/LRRvFJ/fw6WbDsfNWZkHkW8a1XdLRPK2ZlTllGB4m4ppNoS5gQEyxrfwUAn/eYn0I8aprp/mSOs4HBKlKXVsxO7O2WwmJjnF7KbOB9JG0cflqPMCtNOeiWSyu7dXFF0/wBvPobFQTK6q6kFWAKkciCLgj4VaLmcNKLi8M50PCm96NtHZmMxWKw+FQ9vJ2Yme+USIimUKotzYm/iUfwNSqVOVf8AK3sa5NR54JHw4k/7SwxxON+WcTMoVvmlCZStovcuCfeIJ86wuKSpz0o9hLUsmQ3y2SmHweImwxkw7BCbQuUQ3Ot4x3QTc94AN51FqScYNom2VKNWvCEtmyl8Jj5YgRFLLGDzCOyg+uUi9V6rTXU6yfDbWW8F6HYu1sQNRPOD5Sv/AM697afiePhlq/8AD1LW4TbxNPHJBM7PJGcysxJZo253J1OVv5MoqZRqa489zmuJWit62I9180T+txXigFAKAUAoBQCgFAKAr/ipuOMZH28K/tMY5D/WKPo/aHTx5eFt9Cs6UvgYTjqRUu4W9J2biTI0YZWGSQfSC3BJU+NwOfP+Yn3FLtoqUTVCWl4ZZG/GymxytisPDKFWLOWdcmcpb3EPfJKE3OUA9nHYmqO4p6o/FF3wq67Gth92XL7MrAVXHYFv8IdvdpC2Fc9+HVPOMnl+E6ehWp1tPK0+By/GrXRU7WO0t/P+fuWFUkpCPb27spi8DLhRYMQWjY9JQSwc+rE38mattGp2c1IxksrBHeB0bLs+RWBVlxMisp5hgEBB8wdK3XrTqZXgjGksIke/w/s7F/dGoFbuMseHe9U/NGv1Vh2woC4uE27nYwnFSD5SYdy/NYuY/iOvoFqyo09ETi+I3f4itlbLkvv8yf1tIAoBQCgFAKAUAoBQCgFAQrercXAuuIxJwxeYqzAKz96S3dAVTa5a3TUms41ZxWEzxxTMfuEuKV4sDiJox7NFnaJPf77HsY3YHUIvRdPm7k309qPU9SXILlyINv7sH2PFuqi0Unfj8ACe8n4Tp6Zaqa0NEjteG3X4igm91yf3+Zjd3trthMRHOtzkPeA+kh0dfy5eYFYwnolk33Vurik6b67efQ2Lw06yIroQyMoZSORDC4P5VZp5WThpRcW4vdHbXpieTAbOSJpigt2snaMOmYqqkj1yA+pNeuTeM9DxIxm/n+jsX9y39K1Ve4ybw/3qn5o18qsO3OUYNxYZjcWW17noLDnflWdPvojXmOwnl45GzOCzdmmdVV8q5lX3Q1tQvkDVocKd1AKAUAoBQCgFAKAUAoBQEb29vzg8G5jnkZZAAcvZvqDyINrEeYPQ1nGEp91ZPG0tylG3sWDbBx8DyPE0hLhh3jHJ84lvLmo/uLVjTouVFwksM0uSUsouHiBsZcbgu0iszoO1iI+kpF2UeIZdR5hapq9PVHHVFxwy67Css918n9GUYDVadkW3wf29nifCOe9F3o79Y2Oo/Cx/Jl8Km208rS+hzHGrXRNVo7S38/5+5Y1SijFAYLfr/R+L+5f+la6vcZLsPeafmjXuqw7gmfC3YZnxiysp7KEZ7kd0yDRBfxB734RUu2pvOpnPcZu4uKowefH7F3VMOdFAKAUAoBQCgFAKAUAoD4aAo7ivvYJicNLgWjdDdXkbvgHnly6ZTbxYHn0qZa0pSeqMsGqpJLk0VgBVq3hZZHL14KbxdpC+BdryYfVNecR5gfYY5fIMlVFzDOKi2f8Af9kqD6ES4i7B9kxbZRaKW8kfgLnvp8CfyYVSV4aZeZ2vC7rt6CT3jyf0Zhtg7VbC4iOdL3RrkfWU6OvxF/jatcJaZJkq5oKvSdN9fXobGYTErKiSIQUdQynxDC4NWieVlHCzg4ScZbo7q9MTB78D+z8X9w/6TWur3GS7D3mn5ooDB4V5ZEijGZ3YKo8Sf+HUnoL1X04OcsHX3dxG3pOb+XxZsdsXZy4eCKBdRGgW/iRzb1JufjVocM228s9tDwUAoBQCgFAKAUAoBQCgOLuACSQABck8gBzJNAa+7/bRxO1MUTh4ZpII+7FkRjcdX0HU/wAreFT7aVOmtUnzZpqKUuSG7+4s8IlxeMiMcUETOqvbvyW+TUre9s1ib+nWlxcqotEBCGObIvuzt18Hi4sUtzkbvL9ZG0kX4g6eYB6VNnSUqeg1KWHk2B322Su0MBnhs7BRNAw+lcXsPJlNvW3hXP16baa6ouuG3X4esm9nyfl/BRANVh2hbPB7b2aN8G570d3jv1QnvL8GN/RvKpttPK0s5njdrpmq0dnyfn/JZNSiiMLvp/o/F/4eT9BrCr3H5Eqy95p/qXqRHhBh8IIy6srYs3zg+8iX0CA/RIsSRfU2PICsKKio8jdxOpVlXfaZWNvIsitxXigFAKAUAoBQCgFAKAUAoD4wvoeVAAKArTjptns8JHh1Pema7fYj1/Vl/hNSbSGqovhzMKjxEomrgil28DN5M8T4GQ96LvxX6xMe8v4WP5OB0qsvaeJa119SRSlywYHiZsH2bFl1Fop7uvgGv8ov5kN+Lyqhrw0yz4nacJuu2o6XvHl8un2I9sTabYaeOdOaNe31l5MvxBI+Na6bakmiXeQhOhKNTbx8PibF7Ox8c8ayxMGRgCCD49D4HxHSrQ4ZrDwYreJmnzYGO15Y27VydIom7uijUu2oUaDukk6WPjWVhmVObhJSjuuZgN0dw4MNOzySrNPGbooNuzU3yOy3uWI8dPC/OsIUow2JFzfVbhJT6f3JPa2EQUAoBQCgFAKAUAoBQCgFAKAUBT3/APQOG/dJPvFP+6R/U1NsX+dr4GqrsRHeTc9o8BhMcgJV4wJR9UknI3oRYeo8xWy3r4qOL2bPJw5ZMNszaUmBxUE6A5owjFfrow7y+jKf5g9K3QSrU5J+LMX+Vo2A3q2cm0tn5oiGLKJYG8Ta4HlcEqfXyqlr0m04vdFpw+6/D1lPo+T8ihv5VVnbcmvgWTw62AuMw7ySSOsiS9mrKsROUIhAu8bH6RHPlYVY0JuUcs5DittToVlGmsJrP+2SfG7GlwWHxEmGnVQI3ds2HhzlkUlcrRqi+udX8q2SeItkGhBVKkYPq0il2x0plM3aP2pOYyBiHueuYaj4VXdtPOcnYrh9uqfZ6eX+/wByb7tcTZ42RMVlljJALnuuoJ1YkCzADXkD51Jp3Gp4kU17wfsoupTfJdGXEDUoohQCgFAKAUAoBQCgFAKAUAoCk+N+PM2Lw+DTUqBcD68pFh65Qp+NTLX8qlUfQ1VOeEWzhNjIMGmEcB0ESxtfqAoBPl41DNpSXF7ddsLLDIoJhMUcYbqGhQJZvMhQfPXwqwsai5wZpqx6kl4Fby5kkwEh1S8kN/qE/KJ8GIb8Z8K8vaWHrXzFKXLBjOKWwfZ8V2qC0U92HgJB84PjcN8W8KoLiGmWfE7PhF12tHQ94+nT7fsSzgt+6T/4g/5cdb7XusreO+2j5fVku3qH7FivuJP0Gt1TusrLX28PNeprkKqzuxQ8aTWGWdubxIjjhSHF9pdO6soGYZB7ucA5rjlcA3sOtT6deLXPc5O84VVpybprMSz4JldVdTdWAZT4gi4P5VIKk7KAUAoBQCgFAKAUAoBQCgKY3d2PNiN4JZcRGydkzS2YdB3YbHkfom455TUmVSKoqC+ZrSerLLnqMbCqONm9SonsKors4DOx1yC91A8GPO/gfPSVa0XOWeiNdSWFgqHYm1HwuIixEXvxMGA+sOTIfJlJU+tWs4KcXF9SPF4eTY7b2Dj2ps68RB7RBLCx6OBdQfDqp8Lmuer0m04vctrG67CsqnTr5GE4MKRhsQCCCMQQQeYIjQEHzrRa91+ZY8cadWDX/H6smO8g/ZMT9xJ+g1vn3WVVt7aHmvU1uFVR3x9oeCgexsLuQjDAYUMQT2Sm48CLqPgCB8KtlsfPptOTaM5XpiKAUAoBQCgFAKAUAoBQHy3XrQHm2pj0ghkmkNkjUsfh0HmeXxoDVTbm1WxOIlnkPekYnnyHQDyA0q9oUuzgkRJyy8nhzDxFbcGJcPAjeYfKYB2HWSHXofnUHx749X8Krr6l/wDRfM30pdC0tm7KWGSd05TSCQjwbKFa3rlv6k1WKKTfxJlStKpGKf8AisfI+7wfuuI+5k/QaT7rPKHtY+a9TWxeVVR37PtDwUBcvCHa3a4VoGPegaw+w9yv88w9AKsqM9UEcXxKh2NxJLZ818yeVtIAoBQCgFAKAUAoBQCgFAKAwe8USvJhYpQDC8rZlIuHdY2aJHB0y3Ut9pEHWgPSu7+EHLC4X4Qx/wDTWWuXieYRzGxcNe3s+Hv92n/KmuXiMI7odmwoQyxRKw5EIoI9CBXjk31PcHlxm3YkYxpmmlHOOIBmH2ySFj9XZa8B4ItoyYjAzzOiorxy9mA2YlApCuW0BzcxboRzvWMu6zbQ9pHzXqUAvKqo79n2h4KAke4G3BhMYjsbRv8AJyeADWs3wYA+l6k208Sx4lNxm2dSkqi3j6F/VOOVFAKAUAoBQCgFAKAUAoBQHk2ps9Z48jFl7ysGQ2ZSjBgVPTl/M0BjW3cWK0mEPZTDmWLMs3lPc3c+Dk5h0NrggY7BYOXFzzSzxyYWSILFCUe5UjM8kitlCujZkGUgg5NRfl4evHQyY2PNLpicQWX6kIMStbq7Bi5v1AYLrYg16eGA4gbZiwOHTDRRqO1OscdktED8pqB3S3u3tfVjzFa6lRQWSXZ2krmpoXLxfgR3FcVC8TRDBqoZCgtN7oItoOy6eFRndZWMF1DgajJS7Tb4fyVyBUUvj7QCgFDxpNYZdvC/eH2jC9k5+VgshJ+kpB7M+ZspB+zfrVnSnrjk4i+tnb1nDpuvImlbCIKAUAoBQCgFAKAUAoBQCgFAKAUBSnFrZ0iY3tWJZJVGQ/VyABo/ge9+P1qHdRfJnRcDqw/NT67+f/RCaiHQigFAKAUA/wCd/iORrJTklhM0VLWlUlqnFN4xzJPu/vzi8M6ZpXliBGZHOYleoVm1Bty1tUincPOJFVecHpuDlR5Pw6F6YPErKiyRkMjqGUjqCLg1NOYO6gFAKAUAoBQCgFAKAUAoBQCgMDvrsEYzCvELdoO9GfB15C/gRdT61jKKksM20K0qNRTjujX1lIJBBBBsQeYI0II8b1WODUtJ28binKkqucI+Vi1g3RkpLKeUKHooBQCgFATzh7vyMKpw+IzdjclGAJKE6lSBqVJ101BJ530m0a6xiRzXEuGT1upSWU914Ft7N2hHPGssTZo291rEXtpyYA1KKE9VAKAUAoBQCgFAKAUAoBQCgFAQbefCYTZzSbRMReeRwI1PuCQqSWA+jfKWLannbnrhJxjmTJFFVa7jRi+vJdCncbimlkeR7ZnYsbAAXPgByquqTc3k7K0tY29PQjprAkigFAKAUAr2Lw8mutT7SnKGcZRsXurtRMThYZYwqgqAUHJGXRkA6AEaeVqtU8rKODnBwk4y3Rlq9MBQCgFAKAUAoBQCgFAKAUAoCKcR9gS4zDJHDkzJKHIZrXAR1sDY63Yc7DnrWFSGqOCTaV1QrKo1nBRk0RViptcEg2IYXHgykgjzBqunBweGdlbXMbiGuKaXxOFYEgUAoD14XZc8gzRwTuvLMkbstxzFwLVkoyeyNU69KDxKST+LR3jd/F/+FxP+xf8A6a97OfgzD8Xb/wDOP7oPu/iwCThsSABckxPYAcydKyjRk3ho01+IUacdUZKXwTWfkTThftCTC4g4WdWRMR3o8w7pcDmrcmDKOYJ91fGpdFSitMjneJVKNaSq0nvuuvmW3W8rBQCgFAKAUAoBQCgFAKAUAoDAb5p8irOT2CuO3UG2aNgVuSNcqsVYjkVVgb8qM9jujXtOQ9KqD6FhLY5UAoBQF2cIT/Z4+9k/rVhbdw5HjXvT8l6E1reVQoDAY3d4KrNhSY3HeWInNAzLqoMTXCa9UykUBldmY1ZoklW4DqDY8wTzU+YNwfMUB6qAUAoBQCgFAKAUBjN48XNFh5JMPEJZVFwhJFx1IAF2I+rpfxr1Ao2LifiTNHJKuZkkBvnYALyZFiFksVJFyCet9KnuyjozF5NPavOGi5I988LIyxwO08rLmEcQu1tL5ibKtrgHMRYm1QNLxnBuyejtMZJ7qQ4dfFyZZPPuIVVT552rwGBxsUkeKRsagmgYZFl1MUcg9yRoSSI2a+UtqLhSCtyAPVuUnHyHoKqD6GcqHgoBQF1cIP3D/wBZ/wDhU+27hyXGven5L0JhjMWkQDObAsq385GCr+ZIHxre3gq4wcnhf3BG+JG2sXg8L7RhVhYIw7USIzWRtAy5XXk1r+RvpapFvCE56ZGuTaWUVWeMm0fq4P8A2Un/ANtT/wAFT+Jq7Vk/4P7fkxcOIMoQETFgEBCjte8wAJNu9mbnzY1AuKapz0o2wlqWSwK0GQoBQCgFAKAUAoBQGvHGCHCLjW9mPyh+eAtkD9bf3vEePne1lYueH4GirgnnBDdzscK2LcfKYj3b8xEvu/xG7eYy1pvKmqWlbL1M6ccLJZdQzYcXW4IOoIoEavRch6Cqg+iHKh4KAUBdPB/9wP3z/wBFqfbdw5LjXvXyR7OKQ/s2fprGfylSsq/s2auE+9x+fozt3R2qm0cDaUBiVMU6nqbWa48GUg/HyrKjUylJbmviFr+HrOPR815f3kULtDdCePaDYBFLvnshP0kbVHJ5e7z8CG8KvfxMey1/3JU6HqwXrsHY0Ox8BIfeKKZJW+uwGgHgOg9fOqmc5VJZZISSRCxxv/8AJ/8Avf8A4qT+BqeKNfao90HGvDn38PMv2Srf1tWLs6p72sSa7sb3YXHLeCTvdY20kH4eo8xcVHnCUHiSM009jO1ieigFAKAUBEuIe1sXFD2eCgmklcG8iKSIx4i30j08OfhWcFFy/M8I8eccistz+Fk+KJlxeeGM30YfKufQ+6PM/kedTKt2ktNI1Rp9ZFz7tTZ8LAbBSECso5K0fcdQPAMpHwqAbjJ0B8NAauoNBVQfQzlQCgFAXRwe/cW++f8AotT7buHJca95+SMhxOH9m4j8H+YlZV/Zs08K97h8/RlacNNv+y4sKxtFPZG8A1/k2/M29G8qi0J6ZY8ToOK2vbUdS3jz+XX7ko42bvF4Fx0VxLh9HI5mIm9/wMc3kGeru0ms9nLZ+pxdRPGUVZi998ZLhWwkspkjYjVtWspuBm5kXsdfAVMVpBTUl+xq7R4wRypZrFAduGxDxsHjZlYG4ZSQQfIisJwjNYkj1NrY2i3P2t7RgsPMWuzRjMSebL3XP5g1QyWG0S08mbrw9FAKAUAoBQGG3WNonhPvwyyI/mS3aKx82R1b1Y0BmaA+GgNYCLE1UM+hR2R8oeigFAXNwcP7C/37fpSp9t3Dk+N+8/JGU4lC+zcT6IfykW9Z1/Zsj8Lf/tw/vQoUiq07QvfcTbK47BZZbM6gxTA/S0tcjwZTf1uOlWVCpqjnqji+JWv4es0tnzX2+RQG+GwWwOLlw5vlU3jJ+lG2qH1t3T5qa6KjU7SCkUs44Zhq2mIoBQF1bj7p4h8DA4xDxhlJCaaAs1unXn8aoq0lKo2iXFYSLYrUZCgFAKAUBxdwASSAALknkAOZoDE7sIWjbEMCGxDmWx5hCAsK26WjVLjxLUB5dnbe7baE+HU9yCJb+cjN3vyFh65q1qeZuPgTKls6dvCq/wDJv9kSKthDNYZx3m+0f6mql7n0GHdXkjhXhkKAUBcfBk/sUv37foSp1r3DleOe8LyXqyc4nDrIjRuAyOpVgeRDCxH5VIazyKiMnFqS3RrpvDshsJiJIGuch7pP0kOqN8Rz8warJw0Swd1a3Cr0lUXXfz6mW4d7e9kxa5jaKW0cngLnuP8AAn8mas6E9MvMi8Ute3oPG8ea+qJlxs3b7fCjFIPlMPctbmYT7/8ACbN6BvGr2zq6Z6Xs/U4mpHKyULVsRhQH1eY9awm8RZ6tzbXY8ITDwoBYLGgt6KBVATD2UAoBQHCWVVBZiFUC5JNgB4knlQGHXbTz/ucfaL/3z3WH8OmaX8Iy6e8KA5LsHtNcVI2IP1CMsA9IQbMPvC586A+717ZGDwsk2l1FkHi7aIPS+p8gawqT0RbJNpbuvWjTXz8upXfBmQtisSWJLNGCSeZJckk/E1FtX+Zl5xyKVKmlsm/RFuVNOaNY8V77/bb9Rqpluz6BS7kfJeh1V4ZigFAXDwXP7HN/iD/lx1Ote6/M5bjvt4/p+rLAqSUpXvF7YPaQrikHfh0fzjY8/wAJ19Gao1zDK1eBd8FutFR0pbS28/5+xUBFQTqC8+HW3BjMHkks0kY7OQH6S27rHxuuh8w1WNCpqj8UcbxS17Cs8d1819UURvvu8cDjJcPrkvmiJ6xPfLr1I1U+ak9a6KhV7SCkUk44Zgq3GBZ/Cnh+MQRi8SoMAPyaXBEjDmWt9EeHX0verurnP5I/M304Y5svIC1QTcfaAUB8blpzoCk99vbsdtGLZ8kkaqzAmOFiyxp7zO7FRdwouLjqLWvUu30Ri5yW37GueW8Fz4PCrFGkUYCoihVUcgqiwH5CorbbyzYePG7dgikWJnvIzKoRQWILmyl7e4L9Wt5V4CrOLe3e1xAwyHuQe95ysNf4VNvVmqDczzLT4HU8FttFJ1XvLby/lndwW/eZ/uh+uvbXvMx477KHm/Qt+ppzBrJjPnJPtv8AqNVMt2fQKXs4+S9Dpph4yNcdejruK8MxQFwcFv3Sb/EH/Ljqda91+Zy/Hfbx/T9WWDUkpDrnhV1ZGAKsCrA8iCLEH4Uayexk4vK3Ndt5tjthMTJAb2U3Qn6SNqh/LQ+YNVdSGiWDubS4VxRVRfPz6nu3D297Hi0djaJ+5L4ZWOjfhNj6ZvGsqM9EjTxG1/EUGluua+3z+xPeM+7XtOD9ojF5cNdtObRH5xfhYP8AhI61e2dXRPD2Zw9SOUVpuluN/wBoYbPC5EqzBHzWCKhUnODckkEWtbqK31rmdOo10MIwUo5Lw3O3Zj2fB2MbO9zmZmPNiACQvJRpy/mar5zc5ambksLBnaxPRQCgFARvH7HEOL9vhhDyMvZzKts5UkESJcgZgQAwJFxre62Pup4x0GDuxMuIxAEYhlw6MwzyNIgkCDVgnZOxDNbLe4IzE8wK8B4N7VXB4aM4eC+WZWCIpJZgGYFrC5uwF2NzXkm0uRspRjKaUnhdWU7LsbFtd2w+KJYksxhk1Zjdie71JvVe6NR88HXR4nZxxFS5L4Mn/BrZTqZ8QwKj5oAixJU3fn4aD1v4Vvt6bi22VfGbunVjCMHnr9C0KlFCa3ybNmlmcRRSPmlYKVUlTdyB3uVvO9qruxm5bHY/+St6dJfmy0ly+ODt3m2cmHm7BWDmNFEjA3BkPee3kLhfw+N6zuEo4ijRwiUqrqVp7t4MTUYuRQFv8Fj+yz/fn/LSp1r3X5nL8d9tH9P1ZYVSSkFAQDi5sHtcOMSg78PvecR5/wAJ73pmqNcwzHV4Fzwa67Or2T2l6/zsU7UE6otPc3fiRoI4Xh7XJliZ89ixclYVsVK3IGW7soJ61Y0J6o/FHH8VtuxrtpfllzX1JLw/3Z9hilWwUSzNIsd7mND7kZYaEgeGnmeZk1Kjm9TKtLBKCawPT7QCgFAKAUAoBQCgMNi8HJFKZ8OobtNJoi2UMQLLKpOgcWAP1lt1UUB0z4PEYkqmISGOANd0WVnaUAECN/k1AS5DEXN8tuRNAVpvxvu8zGDDFosOnd7t1Z7aagWKp0C/n4CLWrtPTEvuGcMjUiqtXbovuQgCoTbe50cYxisRWEKGQoC3eCv7tiPvv/jWp1r3X5nMcd9tH9P1ZYlSSjFAcJYwylWAKkEEHkQdCDQ9TaeUa771bFODxUkBvlBuhPWNvcPw1U+amqupDRLB3FncK4oqp16+f95nXu5jVhxMUjlggazMpsyg6ZgehHP4EdazpVnF46Ea+4fGvByWdXTny8sFqb+bKxgwMr4fG4lmjGcKOzBZF1cZ40VicuoHW1je+ltQ0OaU9jjZ5xyKa3UxUs+PwgkkkkvPH7zE/TGutT7mlThTbSNMJNyNoKqyQKAUAoBQCgOnGyFY3ZQCyqxAPIkC4BoCE7l7axu0VkkZ44IlIVTFHdma121kLDQFdbdfKtdOblnkTLu1jQUUpZbWfI5bP2tiG2hiMFBie0EEau7Txo13Y96MGER2AUrr3rEkW0qTKlppqb6kHVzwSH2PFyfOTrAOi4dQzepkmUjXwCC3ia1GRQe2SfaJ7kk9rJcm1zZzqbaXNVdSTlJ5O5sqMaVCKj4J/ujx1gShQCgLb4K/u+I++H6Fqba91nMcd9tDy+rJ3tf5ib7t/wBJqXHco2YTh1vIMfgYpiR2qjJKPCRQLm3gwIYfarbcUuzm4mMXlEmrSZED4tbB7bDDEIPlILk+cR9/+HRvQN41HuIZjnwLjg112dXs3tL16fYpqoB1Zb3D7e2+C7JlaSaFliVRa7q+kWrEAAWKknll86n29TVHHgclxe17KtrW0ufz6/c9+5nD+HByviCF7ZyxVRrHCrEnJGSATYHLmIGnQa3m1K06mNXQp1FImlajIUAoBQCgOLmwJAubcvHyoCh8VvjtDEu0ayuvbNlEShRbObKgbLmHQXuOt6hzrz1OKOjt+F2/YxrVG3yy/AtLFSx7I2YToexj06dpK3L+Jz8AfKp1Clqagv74lBc1u0m5v/pdEVvwKxDPj8U7nM7xF2Y9WaQFj8STVjfJKEUiJSfNl4VWG81q21+84j76X9bVVT7zO9t/Yw/SvRHjrE3CgFAWHwq26sCzoy3TMru4OsakBc7LbVAbXa9xe9rAkT7dLTyOS4xKbrJTxyXLHgT3b+8kEaTI3aGy5SyozJmlXuLmUHU3GnmKkrcqSl+Du8fsmKySEiCdQrn6Kutyj38Oan7Q8KtL1RlHOeaNFNvJd42+WJMOGxE0QsDIoRQT1yrK6lwNNQCNbC9jaqN58l3kwwDCZjFobrMjIWFtQuYWk06Leh6njmiu9m8MJZJQzkRYYsWCk3nCE3RCLZQ1rAm5t51FjbJPL2LurxupKnpisS6ssLAbn4OF1eOAK62IOZ+nK921+NSUktimlUnLvNv5mdr0wFAKAUAoBQFZcQOIGXNhsI3e5STKfd8VjP1vFunTXUaK1ZQ5LctOH8OlcPVLlH18jF8Idh9rO+Kcd2HupfrIw1P4VP8AvjwrTbxcpObLHjFaNGlG3hyz6L7v0Mfx03i7SdMEh7kNnkt1kYd1T9lDf8flXQWVLCc31OTqy6HTwEP7dP8A4c/5iV7fdxeZ5R3Ldl2y0rGPCKshBs0rfMIRoRmGsjD6qeFiy1VkgguN4VSuZJPaYzI7s1uzIU5iTzzEjnysbedR3bRfPJcU+NVYJR0rCSX7EJ2ju3iIcSMKyAytbJlYZXvyKs1tNCNbaio7t5KWEWtPi9GVJ1JJprljc47Q3axcAzS4eVRe17XFzyF1vXqt5J81k8lxajOLUJaX8UWLs3hXh2jR5HxSsVBZM0fdJFypIT4VJVCn4FJLi10/8v8ASJzsvZEOHj7KGNUTqLe95sTqx8zW5LBXyk5PL3Ph2Lh+zaLsIRG5uyKigE/WsAO9oNeegoeHzYmxYcLEsUCBEX8zfqW5k16228sGQrwHFlB5gH18uVAcqAUAoBQCgFAKAhnFTa4hwZjWQpLKQFCnvFQQZOXJbaE/3gOta6stMWyXY0O2rxjjKzz8ik4oyxVVF2YhVA5ksbKB6mwqt5tnbflhHwS9EXkmKw+yMBkd4zJFCZCmYB5HJ1IUm9jIQoPS4q2oUtoI4W8uXWqyqPr6dDXHH4h5JZJJTeR2LOfFmNz8Kv6enStOxWSznmSbhyyiTEFjoIVOS5+VtPFeCwN2Li6hepI0NRL7uLzNlLc2ShQKoVQFUAAACwA6ADp6VVkg50B4No7GhneKSWNXaFs0ZPQ/8RcA2PVQelD3J76HgoBQCgFAKAUAoBQCgFAKA6cXikiQySMqIvNmNgOg/npQEc2zvTJFE86xKkSLcGclHlOgCxxWLC5IF3sfKxvWMpKKyzbQoyrVFCO7Kh2nicTtGeSYRySMB7sas3ZpeyqABy1+JufGoctVZ5WyOlodhw6KjUf5pbv+9CebhbgFA0uMQXYL2aBiHSxuWLIRlblyN+d/CpFGloXMp+I334ma08kuRNTu1hTG8bQq6ubtnJdiQLA53JbQctdOlbitMRt3h/g5o3KwIJuyyRuSwAZVtGWsdbaXJBJt1rKM5R2Z40mRXhluDiMFjXlxCJlEZCMrAjMxA06ju5uYHOpFxcdqkkjCENJa9RTYKAUAoBQCgFAKAUAoBQCgFAKAUB59oYRZonie+V1Km3PUWuD0I5g0BjcNu1DYmcDEytbPJMqsTboq2si+Crbx1JJIEW3N3JbD4uaUTsIo5CqohN3FgyiW+hADDTqdbjrhGGltkqvdOtCMWllcs9WWHWZFFAKAUAoBQCgFAKAUAoBQCgFAKAUAoBQH/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0838" name="AutoShape 6" descr="data:image/jpeg;base64,/9j/4AAQSkZJRgABAQAAAQABAAD/2wCEAAkGBxQTEhQTExQSFhQXFxsaGBgYFxoeGBkZFRsdHBYXGRcaHCgiGxwoHhkaITEhJSkrLi4xGR8zODMtNygtLisBCgoKDg0OGxAQGywkICQvLywvLy8sLCwsLCwvLCwsLCwsLCwsLCwsLCwsLCwsLCwsLCwsLCwvLCwsLCwsLCwsLP/AABEIASYAqwMBEQACEQEDEQH/xAAcAAEAAgIDAQAAAAAAAAAAAAAABgcFCAIDBAH/xABLEAACAQIDBQUDCQUEBwkBAAABAgMAEQQSIQUGBzFBEyJRYXEUMoEjM0JScnOCkbIkNJKhsSVidLM1Q5OiwdHSFVNUZIOjw9PiCP/EABsBAQACAwEBAAAAAAAAAAAAAAAEBQIDBgEH/8QANhEAAgEDAgMFBgYCAgMAAAAAAAECAwQREjEFIUETMlFxsTM0YYHB0RQicpHh8EKhUvEVJEP/2gAMAwEAAhEDEQA/ALxoBQCgOLuACSQABck9AOZoCj9/tu7Rw88OMSaRIsTHmjQXyoFN1jdDoWyMrajmzC3dqbbUadWLT3NU5OLO7ZHGqZVtiMOkh6MjZCfUWYflavZ2Mv8AFniqrqd+I43NY5MIoNtC0hIB6XAUX/MV4rGfVo97VEp4fE7RwgxWKeVpGkkFllkSMBWIUCNGC8utrmtFemqc9KM4vKyZPEbLhhxuEYRKqkSqr2uxmKjIpJ1t2YmN+VwOWl9JkSmgFAKAUAoBQCgFAKAUAoBQCgFAKAUBht6O9GkHL2iRYmP9whnlHxjR1HmwoDy7+7tjHYKSAAdoBnhPhIg7o8gRdT5Ma3UKvZzTMZLKwawkEEgggjQgixBHMEdDV2RT5Xp4X3wkx6QbHEj3sssmg1ZmL2VFHViSAB1JFU957V/Ik0+6S3Bwyy4gTTRmJY0IjQsrEvJ845ykgWUBR9p/GopsM1QCgFAKAUAoBQCgFAKAUAoBQCgFACaAwm0G7XFQRL/qG7aRugzI8ccf2mzs3kE/vCgM3QGv3Gfdv2bGe0ILRYm7acllHzg/Fo/mS/hVtZ1dUNL3XoR6kcPJC9l7InxDZYIpJD/dUm3mT0HnW6pXhT3ZgoN7GwXD/cs4OCITt2kiFmVfoRM/vFR9J+mY8hcDQm9RWqdpPUSYx0rBM61GQoBQCgFAKAUAoBQCgFAKAUAoDhLIFUsxCqASSTYADmSTyFAeLZG2I8RnKBxkIHfUqSGAZHAOuRgdD5GgKv4w4uYYlIjI3Y9mrqg0GbMQSbczdQQTy6VGuJyjjBdcHt6NZy7RZa/Yz/CLbQlilhckzK2csxJaRWAAZmOpK2C+QCVlQq61h7mvitjG3kpQ7r/0ywa3lSR/frd4Y7BSwaZ7Zoiekiapr0B90+TGttGp2c1IxlHKwU5w53rxeHPsOGgjaSSU/OZrq3Js1iLAZdfCxqXd0V7TO5rpy/xwX7BmVB2jKWC99gMq36kAk2HqarzcdqsCLjUHkaAA0B9oBQCgFAKAUAoBQCgFAKAUBQPFPfeeeV8IFeGGNrMh0ZyDzfy6gcuuulrC0t4ta3zNNSbXJEl4R7wGcwRk/LRRvFJ/fw6WbDsfNWZkHkW8a1XdLRPK2ZlTllGB4m4ppNoS5gQEyxrfwUAn/eYn0I8aprp/mSOs4HBKlKXVsxO7O2WwmJjnF7KbOB9JG0cflqPMCtNOeiWSyu7dXFF0/wBvPobFQTK6q6kFWAKkciCLgj4VaLmcNKLi8M50PCm96NtHZmMxWKw+FQ9vJ2Yme+USIimUKotzYm/iUfwNSqVOVf8AK3sa5NR54JHw4k/7SwxxON+WcTMoVvmlCZStovcuCfeIJ86wuKSpz0o9hLUsmQ3y2SmHweImwxkw7BCbQuUQ3Ot4x3QTc94AN51FqScYNom2VKNWvCEtmyl8Jj5YgRFLLGDzCOyg+uUi9V6rTXU6yfDbWW8F6HYu1sQNRPOD5Sv/AM697afiePhlq/8AD1LW4TbxNPHJBM7PJGcysxJZo253J1OVv5MoqZRqa489zmuJWit62I9180T+txXigFAKAUAoBQCgFAKAr/ipuOMZH28K/tMY5D/WKPo/aHTx5eFt9Cs6UvgYTjqRUu4W9J2biTI0YZWGSQfSC3BJU+NwOfP+Yn3FLtoqUTVCWl4ZZG/GymxytisPDKFWLOWdcmcpb3EPfJKE3OUA9nHYmqO4p6o/FF3wq67Gth92XL7MrAVXHYFv8IdvdpC2Fc9+HVPOMnl+E6ehWp1tPK0+By/GrXRU7WO0t/P+fuWFUkpCPb27spi8DLhRYMQWjY9JQSwc+rE38mattGp2c1IxksrBHeB0bLs+RWBVlxMisp5hgEBB8wdK3XrTqZXgjGksIke/w/s7F/dGoFbuMseHe9U/NGv1Vh2woC4uE27nYwnFSD5SYdy/NYuY/iOvoFqyo09ETi+I3f4itlbLkvv8yf1tIAoBQCgFAKAUAoBQCgFAQrercXAuuIxJwxeYqzAKz96S3dAVTa5a3TUms41ZxWEzxxTMfuEuKV4sDiJox7NFnaJPf77HsY3YHUIvRdPm7k309qPU9SXILlyINv7sH2PFuqi0Unfj8ACe8n4Tp6Zaqa0NEjteG3X4igm91yf3+Zjd3trthMRHOtzkPeA+kh0dfy5eYFYwnolk33Vurik6b67efQ2Lw06yIroQyMoZSORDC4P5VZp5WThpRcW4vdHbXpieTAbOSJpigt2snaMOmYqqkj1yA+pNeuTeM9DxIxm/n+jsX9y39K1Ve4ybw/3qn5o18qsO3OUYNxYZjcWW17noLDnflWdPvojXmOwnl45GzOCzdmmdVV8q5lX3Q1tQvkDVocKd1AKAUAoBQCgFAKAUAoBQEb29vzg8G5jnkZZAAcvZvqDyINrEeYPQ1nGEp91ZPG0tylG3sWDbBx8DyPE0hLhh3jHJ84lvLmo/uLVjTouVFwksM0uSUsouHiBsZcbgu0iszoO1iI+kpF2UeIZdR5hapq9PVHHVFxwy67Css918n9GUYDVadkW3wf29nifCOe9F3o79Y2Oo/Cx/Jl8Km208rS+hzHGrXRNVo7S38/5+5Y1SijFAYLfr/R+L+5f+la6vcZLsPeafmjXuqw7gmfC3YZnxiysp7KEZ7kd0yDRBfxB734RUu2pvOpnPcZu4uKowefH7F3VMOdFAKAUAoBQCgFAKAUAoD4aAo7ivvYJicNLgWjdDdXkbvgHnly6ZTbxYHn0qZa0pSeqMsGqpJLk0VgBVq3hZZHL14KbxdpC+BdryYfVNecR5gfYY5fIMlVFzDOKi2f8Af9kqD6ES4i7B9kxbZRaKW8kfgLnvp8CfyYVSV4aZeZ2vC7rt6CT3jyf0Zhtg7VbC4iOdL3RrkfWU6OvxF/jatcJaZJkq5oKvSdN9fXobGYTErKiSIQUdQynxDC4NWieVlHCzg4ScZbo7q9MTB78D+z8X9w/6TWur3GS7D3mn5ooDB4V5ZEijGZ3YKo8Sf+HUnoL1X04OcsHX3dxG3pOb+XxZsdsXZy4eCKBdRGgW/iRzb1JufjVocM228s9tDwUAoBQCgFAKAUAoBQCgOLuACSQABck8gBzJNAa+7/bRxO1MUTh4ZpII+7FkRjcdX0HU/wAreFT7aVOmtUnzZpqKUuSG7+4s8IlxeMiMcUETOqvbvyW+TUre9s1ib+nWlxcqotEBCGObIvuzt18Hi4sUtzkbvL9ZG0kX4g6eYB6VNnSUqeg1KWHk2B322Su0MBnhs7BRNAw+lcXsPJlNvW3hXP16baa6ouuG3X4esm9nyfl/BRANVh2hbPB7b2aN8G570d3jv1QnvL8GN/RvKpttPK0s5njdrpmq0dnyfn/JZNSiiMLvp/o/F/4eT9BrCr3H5Eqy95p/qXqRHhBh8IIy6srYs3zg+8iX0CA/RIsSRfU2PICsKKio8jdxOpVlXfaZWNvIsitxXigFAKAUAoBQCgFAKAUAoD4wvoeVAAKArTjptns8JHh1Pema7fYj1/Vl/hNSbSGqovhzMKjxEomrgil28DN5M8T4GQ96LvxX6xMe8v4WP5OB0qsvaeJa119SRSlywYHiZsH2bFl1Fop7uvgGv8ov5kN+Lyqhrw0yz4nacJuu2o6XvHl8un2I9sTabYaeOdOaNe31l5MvxBI+Na6bakmiXeQhOhKNTbx8PibF7Ox8c8ayxMGRgCCD49D4HxHSrQ4ZrDwYreJmnzYGO15Y27VydIom7uijUu2oUaDukk6WPjWVhmVObhJSjuuZgN0dw4MNOzySrNPGbooNuzU3yOy3uWI8dPC/OsIUow2JFzfVbhJT6f3JPa2EQUAoBQCgFAKAUAoBQCgFAKAUBT3/APQOG/dJPvFP+6R/U1NsX+dr4GqrsRHeTc9o8BhMcgJV4wJR9UknI3oRYeo8xWy3r4qOL2bPJw5ZMNszaUmBxUE6A5owjFfrow7y+jKf5g9K3QSrU5J+LMX+Vo2A3q2cm0tn5oiGLKJYG8Ta4HlcEqfXyqlr0m04vdFpw+6/D1lPo+T8ihv5VVnbcmvgWTw62AuMw7ySSOsiS9mrKsROUIhAu8bH6RHPlYVY0JuUcs5DittToVlGmsJrP+2SfG7GlwWHxEmGnVQI3ds2HhzlkUlcrRqi+udX8q2SeItkGhBVKkYPq0il2x0plM3aP2pOYyBiHueuYaj4VXdtPOcnYrh9uqfZ6eX+/wByb7tcTZ42RMVlljJALnuuoJ1YkCzADXkD51Jp3Gp4kU17wfsoupTfJdGXEDUoohQCgFAKAUAoBQCgFAKAUAoCk+N+PM2Lw+DTUqBcD68pFh65Qp+NTLX8qlUfQ1VOeEWzhNjIMGmEcB0ESxtfqAoBPl41DNpSXF7ddsLLDIoJhMUcYbqGhQJZvMhQfPXwqwsai5wZpqx6kl4Fby5kkwEh1S8kN/qE/KJ8GIb8Z8K8vaWHrXzFKXLBjOKWwfZ8V2qC0U92HgJB84PjcN8W8KoLiGmWfE7PhF12tHQ94+nT7fsSzgt+6T/4g/5cdb7XusreO+2j5fVku3qH7FivuJP0Gt1TusrLX28PNeprkKqzuxQ8aTWGWdubxIjjhSHF9pdO6soGYZB7ucA5rjlcA3sOtT6deLXPc5O84VVpybprMSz4JldVdTdWAZT4gi4P5VIKk7KAUAoBQCgFAKAUAoBQCgKY3d2PNiN4JZcRGydkzS2YdB3YbHkfom455TUmVSKoqC+ZrSerLLnqMbCqONm9SonsKors4DOx1yC91A8GPO/gfPSVa0XOWeiNdSWFgqHYm1HwuIixEXvxMGA+sOTIfJlJU+tWs4KcXF9SPF4eTY7b2Dj2ps68RB7RBLCx6OBdQfDqp8Lmuer0m04vctrG67CsqnTr5GE4MKRhsQCCCMQQQeYIjQEHzrRa91+ZY8cadWDX/H6smO8g/ZMT9xJ+g1vn3WVVt7aHmvU1uFVR3x9oeCgexsLuQjDAYUMQT2Sm48CLqPgCB8KtlsfPptOTaM5XpiKAUAoBQCgFAKAUAoBQHy3XrQHm2pj0ghkmkNkjUsfh0HmeXxoDVTbm1WxOIlnkPekYnnyHQDyA0q9oUuzgkRJyy8nhzDxFbcGJcPAjeYfKYB2HWSHXofnUHx749X8Krr6l/wDRfM30pdC0tm7KWGSd05TSCQjwbKFa3rlv6k1WKKTfxJlStKpGKf8AisfI+7wfuuI+5k/QaT7rPKHtY+a9TWxeVVR37PtDwUBcvCHa3a4VoGPegaw+w9yv88w9AKsqM9UEcXxKh2NxJLZ818yeVtIAoBQCgFAKAUAoBQCgFAKAwe8USvJhYpQDC8rZlIuHdY2aJHB0y3Ut9pEHWgPSu7+EHLC4X4Qx/wDTWWuXieYRzGxcNe3s+Hv92n/KmuXiMI7odmwoQyxRKw5EIoI9CBXjk31PcHlxm3YkYxpmmlHOOIBmH2ySFj9XZa8B4ItoyYjAzzOiorxy9mA2YlApCuW0BzcxboRzvWMu6zbQ9pHzXqUAvKqo79n2h4KAke4G3BhMYjsbRv8AJyeADWs3wYA+l6k208Sx4lNxm2dSkqi3j6F/VOOVFAKAUAoBQCgFAKAUAoBQHk2ps9Z48jFl7ysGQ2ZSjBgVPTl/M0BjW3cWK0mEPZTDmWLMs3lPc3c+Dk5h0NrggY7BYOXFzzSzxyYWSILFCUe5UjM8kitlCujZkGUgg5NRfl4evHQyY2PNLpicQWX6kIMStbq7Bi5v1AYLrYg16eGA4gbZiwOHTDRRqO1OscdktED8pqB3S3u3tfVjzFa6lRQWSXZ2krmpoXLxfgR3FcVC8TRDBqoZCgtN7oItoOy6eFRndZWMF1DgajJS7Tb4fyVyBUUvj7QCgFDxpNYZdvC/eH2jC9k5+VgshJ+kpB7M+ZspB+zfrVnSnrjk4i+tnb1nDpuvImlbCIKAUAoBQCgFAKAUAoBQCgFAKAUBSnFrZ0iY3tWJZJVGQ/VyABo/ge9+P1qHdRfJnRcDqw/NT67+f/RCaiHQigFAKAUA/wCd/iORrJTklhM0VLWlUlqnFN4xzJPu/vzi8M6ZpXliBGZHOYleoVm1Bty1tUincPOJFVecHpuDlR5Pw6F6YPErKiyRkMjqGUjqCLg1NOYO6gFAKAUAoBQCgFAKAUAoBQCgMDvrsEYzCvELdoO9GfB15C/gRdT61jKKksM20K0qNRTjujX1lIJBBBBsQeYI0II8b1WODUtJ28binKkqucI+Vi1g3RkpLKeUKHooBQCgFATzh7vyMKpw+IzdjclGAJKE6lSBqVJ101BJ530m0a6xiRzXEuGT1upSWU914Ft7N2hHPGssTZo291rEXtpyYA1KKE9VAKAUAoBQCgFAKAUAoBQCgFAQbefCYTZzSbRMReeRwI1PuCQqSWA+jfKWLannbnrhJxjmTJFFVa7jRi+vJdCncbimlkeR7ZnYsbAAXPgByquqTc3k7K0tY29PQjprAkigFAKAUAr2Lw8mutT7SnKGcZRsXurtRMThYZYwqgqAUHJGXRkA6AEaeVqtU8rKODnBwk4y3Rlq9MBQCgFAKAUAoBQCgFAKAUAoCKcR9gS4zDJHDkzJKHIZrXAR1sDY63Yc7DnrWFSGqOCTaV1QrKo1nBRk0RViptcEg2IYXHgykgjzBqunBweGdlbXMbiGuKaXxOFYEgUAoD14XZc8gzRwTuvLMkbstxzFwLVkoyeyNU69KDxKST+LR3jd/F/+FxP+xf8A6a97OfgzD8Xb/wDOP7oPu/iwCThsSABckxPYAcydKyjRk3ho01+IUacdUZKXwTWfkTThftCTC4g4WdWRMR3o8w7pcDmrcmDKOYJ91fGpdFSitMjneJVKNaSq0nvuuvmW3W8rBQCgFAKAUAoBQCgFAKAUAoDAb5p8irOT2CuO3UG2aNgVuSNcqsVYjkVVgb8qM9jujXtOQ9KqD6FhLY5UAoBQF2cIT/Z4+9k/rVhbdw5HjXvT8l6E1reVQoDAY3d4KrNhSY3HeWInNAzLqoMTXCa9UykUBldmY1ZoklW4DqDY8wTzU+YNwfMUB6qAUAoBQCgFAKAUBjN48XNFh5JMPEJZVFwhJFx1IAF2I+rpfxr1Ao2LifiTNHJKuZkkBvnYALyZFiFksVJFyCet9KnuyjozF5NPavOGi5I988LIyxwO08rLmEcQu1tL5ibKtrgHMRYm1QNLxnBuyejtMZJ7qQ4dfFyZZPPuIVVT552rwGBxsUkeKRsagmgYZFl1MUcg9yRoSSI2a+UtqLhSCtyAPVuUnHyHoKqD6GcqHgoBQF1cIP3D/wBZ/wDhU+27hyXGven5L0JhjMWkQDObAsq385GCr+ZIHxre3gq4wcnhf3BG+JG2sXg8L7RhVhYIw7USIzWRtAy5XXk1r+RvpapFvCE56ZGuTaWUVWeMm0fq4P8A2Un/ANtT/wAFT+Jq7Vk/4P7fkxcOIMoQETFgEBCjte8wAJNu9mbnzY1AuKapz0o2wlqWSwK0GQoBQCgFAKAUAoBQGvHGCHCLjW9mPyh+eAtkD9bf3vEePne1lYueH4GirgnnBDdzscK2LcfKYj3b8xEvu/xG7eYy1pvKmqWlbL1M6ccLJZdQzYcXW4IOoIoEavRch6Cqg+iHKh4KAUBdPB/9wP3z/wBFqfbdw5LjXvXyR7OKQ/s2fprGfylSsq/s2auE+9x+fozt3R2qm0cDaUBiVMU6nqbWa48GUg/HyrKjUylJbmviFr+HrOPR815f3kULtDdCePaDYBFLvnshP0kbVHJ5e7z8CG8KvfxMey1/3JU6HqwXrsHY0Ox8BIfeKKZJW+uwGgHgOg9fOqmc5VJZZISSRCxxv/8AJ/8Avf8A4qT+BqeKNfao90HGvDn38PMv2Srf1tWLs6p72sSa7sb3YXHLeCTvdY20kH4eo8xcVHnCUHiSM009jO1ieigFAKAUBEuIe1sXFD2eCgmklcG8iKSIx4i30j08OfhWcFFy/M8I8eccistz+Fk+KJlxeeGM30YfKufQ+6PM/kedTKt2ktNI1Rp9ZFz7tTZ8LAbBSECso5K0fcdQPAMpHwqAbjJ0B8NAauoNBVQfQzlQCgFAXRwe/cW++f8AotT7buHJca95+SMhxOH9m4j8H+YlZV/Zs08K97h8/RlacNNv+y4sKxtFPZG8A1/k2/M29G8qi0J6ZY8ToOK2vbUdS3jz+XX7ko42bvF4Fx0VxLh9HI5mIm9/wMc3kGeru0ms9nLZ+pxdRPGUVZi998ZLhWwkspkjYjVtWspuBm5kXsdfAVMVpBTUl+xq7R4wRypZrFAduGxDxsHjZlYG4ZSQQfIisJwjNYkj1NrY2i3P2t7RgsPMWuzRjMSebL3XP5g1QyWG0S08mbrw9FAKAUAoBQGG3WNonhPvwyyI/mS3aKx82R1b1Y0BmaA+GgNYCLE1UM+hR2R8oeigFAXNwcP7C/37fpSp9t3Dk+N+8/JGU4lC+zcT6IfykW9Z1/Zsj8Lf/tw/vQoUiq07QvfcTbK47BZZbM6gxTA/S0tcjwZTf1uOlWVCpqjnqji+JWv4es0tnzX2+RQG+GwWwOLlw5vlU3jJ+lG2qH1t3T5qa6KjU7SCkUs44Zhq2mIoBQF1bj7p4h8DA4xDxhlJCaaAs1unXn8aoq0lKo2iXFYSLYrUZCgFAKAUBxdwASSAALknkAOZoDE7sIWjbEMCGxDmWx5hCAsK26WjVLjxLUB5dnbe7baE+HU9yCJb+cjN3vyFh65q1qeZuPgTKls6dvCq/wDJv9kSKthDNYZx3m+0f6mql7n0GHdXkjhXhkKAUBcfBk/sUv37foSp1r3DleOe8LyXqyc4nDrIjRuAyOpVgeRDCxH5VIazyKiMnFqS3RrpvDshsJiJIGuch7pP0kOqN8Rz8warJw0Swd1a3Cr0lUXXfz6mW4d7e9kxa5jaKW0cngLnuP8AAn8mas6E9MvMi8Ute3oPG8ea+qJlxs3b7fCjFIPlMPctbmYT7/8ACbN6BvGr2zq6Z6Xs/U4mpHKyULVsRhQH1eY9awm8RZ6tzbXY8ITDwoBYLGgt6KBVATD2UAoBQHCWVVBZiFUC5JNgB4knlQGHXbTz/ucfaL/3z3WH8OmaX8Iy6e8KA5LsHtNcVI2IP1CMsA9IQbMPvC586A+717ZGDwsk2l1FkHi7aIPS+p8gawqT0RbJNpbuvWjTXz8upXfBmQtisSWJLNGCSeZJckk/E1FtX+Zl5xyKVKmlsm/RFuVNOaNY8V77/bb9Rqpluz6BS7kfJeh1V4ZigFAXDwXP7HN/iD/lx1Ote6/M5bjvt4/p+rLAqSUpXvF7YPaQrikHfh0fzjY8/wAJ19Gao1zDK1eBd8FutFR0pbS28/5+xUBFQTqC8+HW3BjMHkks0kY7OQH6S27rHxuuh8w1WNCpqj8UcbxS17Cs8d1819UURvvu8cDjJcPrkvmiJ6xPfLr1I1U+ak9a6KhV7SCkUk44Zgq3GBZ/Cnh+MQRi8SoMAPyaXBEjDmWt9EeHX0verurnP5I/M304Y5svIC1QTcfaAUB8blpzoCk99vbsdtGLZ8kkaqzAmOFiyxp7zO7FRdwouLjqLWvUu30Ri5yW37GueW8Fz4PCrFGkUYCoihVUcgqiwH5CorbbyzYePG7dgikWJnvIzKoRQWILmyl7e4L9Wt5V4CrOLe3e1xAwyHuQe95ysNf4VNvVmqDczzLT4HU8FttFJ1XvLby/lndwW/eZ/uh+uvbXvMx477KHm/Qt+ppzBrJjPnJPtv8AqNVMt2fQKXs4+S9Dpph4yNcdejruK8MxQFwcFv3Sb/EH/Ljqda91+Zy/Hfbx/T9WWDUkpDrnhV1ZGAKsCrA8iCLEH4Uayexk4vK3Ndt5tjthMTJAb2U3Qn6SNqh/LQ+YNVdSGiWDubS4VxRVRfPz6nu3D297Hi0djaJ+5L4ZWOjfhNj6ZvGsqM9EjTxG1/EUGluua+3z+xPeM+7XtOD9ojF5cNdtObRH5xfhYP8AhI61e2dXRPD2Zw9SOUVpuluN/wBoYbPC5EqzBHzWCKhUnODckkEWtbqK31rmdOo10MIwUo5Lw3O3Zj2fB2MbO9zmZmPNiACQvJRpy/mar5zc5ambksLBnaxPRQCgFARvH7HEOL9vhhDyMvZzKts5UkESJcgZgQAwJFxre62Pup4x0GDuxMuIxAEYhlw6MwzyNIgkCDVgnZOxDNbLe4IzE8wK8B4N7VXB4aM4eC+WZWCIpJZgGYFrC5uwF2NzXkm0uRspRjKaUnhdWU7LsbFtd2w+KJYksxhk1Zjdie71JvVe6NR88HXR4nZxxFS5L4Mn/BrZTqZ8QwKj5oAixJU3fn4aD1v4Vvt6bi22VfGbunVjCMHnr9C0KlFCa3ybNmlmcRRSPmlYKVUlTdyB3uVvO9qruxm5bHY/+St6dJfmy0ly+ODt3m2cmHm7BWDmNFEjA3BkPee3kLhfw+N6zuEo4ijRwiUqrqVp7t4MTUYuRQFv8Fj+yz/fn/LSp1r3X5nL8d9tH9P1ZYVSSkFAQDi5sHtcOMSg78PvecR5/wAJ73pmqNcwzHV4Fzwa67Or2T2l6/zsU7UE6otPc3fiRoI4Xh7XJliZ89ixclYVsVK3IGW7soJ61Y0J6o/FHH8VtuxrtpfllzX1JLw/3Z9hilWwUSzNIsd7mND7kZYaEgeGnmeZk1Kjm9TKtLBKCawPT7QCgFAKAUAoBQCgMNi8HJFKZ8OobtNJoi2UMQLLKpOgcWAP1lt1UUB0z4PEYkqmISGOANd0WVnaUAECN/k1AS5DEXN8tuRNAVpvxvu8zGDDFosOnd7t1Z7aagWKp0C/n4CLWrtPTEvuGcMjUiqtXbovuQgCoTbe50cYxisRWEKGQoC3eCv7tiPvv/jWp1r3X5nMcd9tH9P1ZYlSSjFAcJYwylWAKkEEHkQdCDQ9TaeUa771bFODxUkBvlBuhPWNvcPw1U+amqupDRLB3FncK4oqp16+f95nXu5jVhxMUjlggazMpsyg6ZgehHP4EdazpVnF46Ea+4fGvByWdXTny8sFqb+bKxgwMr4fG4lmjGcKOzBZF1cZ40VicuoHW1je+ltQ0OaU9jjZ5xyKa3UxUs+PwgkkkkvPH7zE/TGutT7mlThTbSNMJNyNoKqyQKAUAoBQCgOnGyFY3ZQCyqxAPIkC4BoCE7l7axu0VkkZ44IlIVTFHdma121kLDQFdbdfKtdOblnkTLu1jQUUpZbWfI5bP2tiG2hiMFBie0EEau7Txo13Y96MGER2AUrr3rEkW0qTKlppqb6kHVzwSH2PFyfOTrAOi4dQzepkmUjXwCC3ia1GRQe2SfaJ7kk9rJcm1zZzqbaXNVdSTlJ5O5sqMaVCKj4J/ujx1gShQCgLb4K/u+I++H6Fqba91nMcd9tDy+rJ3tf5ib7t/wBJqXHco2YTh1vIMfgYpiR2qjJKPCRQLm3gwIYfarbcUuzm4mMXlEmrSZED4tbB7bDDEIPlILk+cR9/+HRvQN41HuIZjnwLjg112dXs3tL16fYpqoB1Zb3D7e2+C7JlaSaFliVRa7q+kWrEAAWKknll86n29TVHHgclxe17KtrW0ufz6/c9+5nD+HByviCF7ZyxVRrHCrEnJGSATYHLmIGnQa3m1K06mNXQp1FImlajIUAoBQCgOLmwJAubcvHyoCh8VvjtDEu0ayuvbNlEShRbObKgbLmHQXuOt6hzrz1OKOjt+F2/YxrVG3yy/AtLFSx7I2YToexj06dpK3L+Jz8AfKp1Clqagv74lBc1u0m5v/pdEVvwKxDPj8U7nM7xF2Y9WaQFj8STVjfJKEUiJSfNl4VWG81q21+84j76X9bVVT7zO9t/Yw/SvRHjrE3CgFAWHwq26sCzoy3TMru4OsakBc7LbVAbXa9xe9rAkT7dLTyOS4xKbrJTxyXLHgT3b+8kEaTI3aGy5SyozJmlXuLmUHU3GnmKkrcqSl+Du8fsmKySEiCdQrn6Kutyj38Oan7Q8KtL1RlHOeaNFNvJd42+WJMOGxE0QsDIoRQT1yrK6lwNNQCNbC9jaqN58l3kwwDCZjFobrMjIWFtQuYWk06Leh6njmiu9m8MJZJQzkRYYsWCk3nCE3RCLZQ1rAm5t51FjbJPL2LurxupKnpisS6ssLAbn4OF1eOAK62IOZ+nK921+NSUktimlUnLvNv5mdr0wFAKAUAoBQFZcQOIGXNhsI3e5STKfd8VjP1vFunTXUaK1ZQ5LctOH8OlcPVLlH18jF8Idh9rO+Kcd2HupfrIw1P4VP8AvjwrTbxcpObLHjFaNGlG3hyz6L7v0Mfx03i7SdMEh7kNnkt1kYd1T9lDf8flXQWVLCc31OTqy6HTwEP7dP8A4c/5iV7fdxeZ5R3Ldl2y0rGPCKshBs0rfMIRoRmGsjD6qeFiy1VkgguN4VSuZJPaYzI7s1uzIU5iTzzEjnysbedR3bRfPJcU+NVYJR0rCSX7EJ2ju3iIcSMKyAytbJlYZXvyKs1tNCNbaio7t5KWEWtPi9GVJ1JJprljc47Q3axcAzS4eVRe17XFzyF1vXqt5J81k8lxajOLUJaX8UWLs3hXh2jR5HxSsVBZM0fdJFypIT4VJVCn4FJLi10/8v8ASJzsvZEOHj7KGNUTqLe95sTqx8zW5LBXyk5PL3Ph2Lh+zaLsIRG5uyKigE/WsAO9oNeegoeHzYmxYcLEsUCBEX8zfqW5k16228sGQrwHFlB5gH18uVAcqAUAoBQCgFAKAhnFTa4hwZjWQpLKQFCnvFQQZOXJbaE/3gOta6stMWyXY0O2rxjjKzz8ik4oyxVVF2YhVA5ksbKB6mwqt5tnbflhHwS9EXkmKw+yMBkd4zJFCZCmYB5HJ1IUm9jIQoPS4q2oUtoI4W8uXWqyqPr6dDXHH4h5JZJJTeR2LOfFmNz8Kv6enStOxWSznmSbhyyiTEFjoIVOS5+VtPFeCwN2Li6hepI0NRL7uLzNlLc2ShQKoVQFUAAACwA6ADp6VVkg50B4No7GhneKSWNXaFs0ZPQ/8RcA2PVQelD3J76HgoBQCgFAKAUAoBQCgFAKA6cXikiQySMqIvNmNgOg/npQEc2zvTJFE86xKkSLcGclHlOgCxxWLC5IF3sfKxvWMpKKyzbQoyrVFCO7Kh2nicTtGeSYRySMB7sas3ZpeyqABy1+JufGoctVZ5WyOlodhw6KjUf5pbv+9CebhbgFA0uMQXYL2aBiHSxuWLIRlblyN+d/CpFGloXMp+I334ma08kuRNTu1hTG8bQq6ubtnJdiQLA53JbQctdOlbitMRt3h/g5o3KwIJuyyRuSwAZVtGWsdbaXJBJt1rKM5R2Z40mRXhluDiMFjXlxCJlEZCMrAjMxA06ju5uYHOpFxcdqkkjCENJa9RTYKAUAoBQCgFAKAUAoBQCgFAKAUB59oYRZonie+V1Km3PUWuD0I5g0BjcNu1DYmcDEytbPJMqsTboq2si+Crbx1JJIEW3N3JbD4uaUTsIo5CqohN3FgyiW+hADDTqdbjrhGGltkqvdOtCMWllcs9WWHWZFFAKAUAoBQCgFAKAUAoBQCgFAKAUAoBQH/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DDB54D7D-E29D-4E37-BAB1-2309EF635F15}"/>
              </a:ext>
            </a:extLst>
          </p:cNvPr>
          <p:cNvSpPr txBox="1"/>
          <p:nvPr/>
        </p:nvSpPr>
        <p:spPr>
          <a:xfrm>
            <a:off x="5787138" y="6087370"/>
            <a:ext cx="6577889" cy="523220"/>
          </a:xfrm>
          <a:prstGeom prst="rect">
            <a:avLst/>
          </a:prstGeom>
          <a:noFill/>
        </p:spPr>
        <p:txBody>
          <a:bodyPr wrap="square" rtlCol="0">
            <a:spAutoFit/>
          </a:bodyPr>
          <a:lstStyle/>
          <a:p>
            <a:r>
              <a:rPr lang="en-US" sz="1000" dirty="0"/>
              <a:t>Image: https://pixabay.com/photos/school-geography-world-globe-earth-622766/ by </a:t>
            </a:r>
            <a:r>
              <a:rPr lang="en-US" sz="1000" dirty="0" err="1"/>
              <a:t>DWilliams</a:t>
            </a:r>
            <a:r>
              <a:rPr lang="en-US" sz="1000" dirty="0"/>
              <a:t> / </a:t>
            </a:r>
            <a:r>
              <a:rPr lang="en-US" sz="1000" dirty="0" err="1"/>
              <a:t>Pixabay</a:t>
            </a:r>
            <a:r>
              <a:rPr lang="en-US" sz="1000" dirty="0"/>
              <a:t> License </a:t>
            </a:r>
          </a:p>
          <a:p>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244199"/>
            <a:ext cx="10137418" cy="1203601"/>
          </a:xfrm>
          <a:solidFill>
            <a:schemeClr val="tx1"/>
          </a:solidFill>
        </p:spPr>
        <p:txBody>
          <a:bodyPr/>
          <a:lstStyle/>
          <a:p>
            <a:r>
              <a:rPr lang="en-US" sz="2800" dirty="0">
                <a:solidFill>
                  <a:schemeClr val="bg1"/>
                </a:solidFill>
              </a:rPr>
              <a:t>Example: </a:t>
            </a:r>
          </a:p>
          <a:p>
            <a:r>
              <a:rPr lang="en-US" sz="2800" dirty="0">
                <a:solidFill>
                  <a:schemeClr val="bg1"/>
                </a:solidFill>
              </a:rPr>
              <a:t>WorldCat.org Focus Group Interview Questions</a:t>
            </a:r>
          </a:p>
        </p:txBody>
      </p:sp>
      <p:sp>
        <p:nvSpPr>
          <p:cNvPr id="13" name="Rounded Rectangle 12"/>
          <p:cNvSpPr/>
          <p:nvPr/>
        </p:nvSpPr>
        <p:spPr>
          <a:xfrm>
            <a:off x="1981200" y="2133600"/>
            <a:ext cx="4114800" cy="2658992"/>
          </a:xfrm>
          <a:prstGeom prst="roundRect">
            <a:avLst>
              <a:gd name="adj" fmla="val 4488"/>
            </a:avLst>
          </a:prstGeom>
          <a:solidFill>
            <a:srgbClr val="2178B5"/>
          </a:solidFill>
          <a:ln>
            <a:noFill/>
          </a:ln>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lnSpc>
                <a:spcPct val="150000"/>
              </a:lnSpc>
            </a:pPr>
            <a:r>
              <a:rPr lang="en-GB" sz="2000" b="1" dirty="0">
                <a:ea typeface="Times New Roman"/>
                <a:cs typeface="Arial"/>
              </a:rPr>
              <a:t>Tell us about your experiences with WorldCat.org</a:t>
            </a:r>
            <a:endParaRPr lang="en-US" sz="2000" b="1" dirty="0">
              <a:ea typeface="Calibri"/>
              <a:cs typeface="Times New Roman"/>
            </a:endParaRPr>
          </a:p>
        </p:txBody>
      </p:sp>
      <p:grpSp>
        <p:nvGrpSpPr>
          <p:cNvPr id="3" name="Group 2"/>
          <p:cNvGrpSpPr/>
          <p:nvPr/>
        </p:nvGrpSpPr>
        <p:grpSpPr>
          <a:xfrm>
            <a:off x="6248401" y="2133600"/>
            <a:ext cx="4114800" cy="2658992"/>
            <a:chOff x="6248401" y="2450068"/>
            <a:chExt cx="4114800" cy="2658992"/>
          </a:xfrm>
        </p:grpSpPr>
        <p:sp>
          <p:nvSpPr>
            <p:cNvPr id="8" name="Rounded Rectangle 7"/>
            <p:cNvSpPr/>
            <p:nvPr/>
          </p:nvSpPr>
          <p:spPr>
            <a:xfrm>
              <a:off x="6248401" y="2450068"/>
              <a:ext cx="4114800" cy="2658992"/>
            </a:xfrm>
            <a:prstGeom prst="roundRect">
              <a:avLst>
                <a:gd name="adj" fmla="val 4488"/>
              </a:avLst>
            </a:prstGeom>
            <a:solidFill>
              <a:srgbClr val="2178B5"/>
            </a:solidFill>
            <a:ln>
              <a:noFill/>
            </a:ln>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Bef>
                  <a:spcPts val="1200"/>
                </a:spcBef>
              </a:pPr>
              <a:endParaRPr lang="en-US" sz="1600" b="1" cap="all" dirty="0">
                <a:solidFill>
                  <a:schemeClr val="bg1"/>
                </a:solidFill>
                <a:cs typeface="Tahoma"/>
              </a:endParaRPr>
            </a:p>
            <a:p>
              <a:pPr algn="ctr"/>
              <a:r>
                <a:rPr lang="en-GB" b="1" dirty="0">
                  <a:solidFill>
                    <a:schemeClr val="bg1"/>
                  </a:solidFill>
                  <a:ea typeface="Times New Roman"/>
                  <a:cs typeface="Arial"/>
                </a:rPr>
                <a:t>Broad introductory question to reveal the extent to which users have engaged with WorldCat.org, and the information-seeking contexts within which they use the system.</a:t>
              </a:r>
              <a:endParaRPr lang="en-US" b="1" dirty="0">
                <a:solidFill>
                  <a:schemeClr val="bg1"/>
                </a:solidFill>
                <a:ea typeface="Calibri"/>
                <a:cs typeface="Times New Roman"/>
              </a:endParaRPr>
            </a:p>
          </p:txBody>
        </p:sp>
        <p:sp>
          <p:nvSpPr>
            <p:cNvPr id="9" name="TextBox 8"/>
            <p:cNvSpPr txBox="1"/>
            <p:nvPr/>
          </p:nvSpPr>
          <p:spPr>
            <a:xfrm>
              <a:off x="7467600" y="2647890"/>
              <a:ext cx="1676400" cy="400110"/>
            </a:xfrm>
            <a:prstGeom prst="rect">
              <a:avLst/>
            </a:prstGeom>
            <a:noFill/>
          </p:spPr>
          <p:txBody>
            <a:bodyPr wrap="square" rtlCol="0">
              <a:spAutoFit/>
            </a:bodyPr>
            <a:lstStyle/>
            <a:p>
              <a:pPr algn="ctr">
                <a:spcBef>
                  <a:spcPts val="1200"/>
                </a:spcBef>
              </a:pPr>
              <a:r>
                <a:rPr lang="en-US" sz="2000" b="1" cap="all" dirty="0">
                  <a:solidFill>
                    <a:schemeClr val="bg1"/>
                  </a:solidFill>
                  <a:cs typeface="Tahoma"/>
                </a:rPr>
                <a:t>Purpose</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533399"/>
            <a:ext cx="11252197" cy="954017"/>
          </a:xfrm>
          <a:solidFill>
            <a:schemeClr val="tx1"/>
          </a:solidFill>
        </p:spPr>
        <p:txBody>
          <a:bodyPr/>
          <a:lstStyle/>
          <a:p>
            <a:r>
              <a:rPr lang="en-US" sz="2800" dirty="0">
                <a:solidFill>
                  <a:schemeClr val="bg1"/>
                </a:solidFill>
              </a:rPr>
              <a:t>Example: </a:t>
            </a:r>
          </a:p>
          <a:p>
            <a:r>
              <a:rPr lang="en-US" sz="2800" dirty="0">
                <a:solidFill>
                  <a:schemeClr val="bg1"/>
                </a:solidFill>
              </a:rPr>
              <a:t>WorldCat.org Focus Group  Interview Questions</a:t>
            </a:r>
          </a:p>
        </p:txBody>
      </p:sp>
      <p:sp>
        <p:nvSpPr>
          <p:cNvPr id="13" name="Rounded Rectangle 12"/>
          <p:cNvSpPr/>
          <p:nvPr/>
        </p:nvSpPr>
        <p:spPr>
          <a:xfrm>
            <a:off x="1981200" y="2209800"/>
            <a:ext cx="4114800" cy="2658992"/>
          </a:xfrm>
          <a:prstGeom prst="roundRect">
            <a:avLst>
              <a:gd name="adj" fmla="val 4488"/>
            </a:avLst>
          </a:prstGeom>
          <a:solidFill>
            <a:srgbClr val="2178B5"/>
          </a:solidFill>
          <a:ln>
            <a:noFill/>
          </a:ln>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lnSpc>
                <a:spcPct val="150000"/>
              </a:lnSpc>
            </a:pPr>
            <a:r>
              <a:rPr lang="en-GB" sz="2000" b="1" dirty="0">
                <a:ea typeface="Times New Roman"/>
                <a:cs typeface="Arial"/>
              </a:rPr>
              <a:t>If you had a magic wand, what would your ideal WorldCat.org provide?</a:t>
            </a:r>
            <a:endParaRPr lang="en-US" sz="2000" b="1" dirty="0">
              <a:ea typeface="Calibri"/>
              <a:cs typeface="Times New Roman"/>
            </a:endParaRPr>
          </a:p>
        </p:txBody>
      </p:sp>
      <p:grpSp>
        <p:nvGrpSpPr>
          <p:cNvPr id="3" name="Group 2"/>
          <p:cNvGrpSpPr/>
          <p:nvPr/>
        </p:nvGrpSpPr>
        <p:grpSpPr>
          <a:xfrm>
            <a:off x="6248401" y="2209800"/>
            <a:ext cx="4114800" cy="2658992"/>
            <a:chOff x="6248401" y="2209800"/>
            <a:chExt cx="4114800" cy="2658992"/>
          </a:xfrm>
        </p:grpSpPr>
        <p:sp>
          <p:nvSpPr>
            <p:cNvPr id="8" name="Rounded Rectangle 7"/>
            <p:cNvSpPr/>
            <p:nvPr/>
          </p:nvSpPr>
          <p:spPr>
            <a:xfrm>
              <a:off x="6248401" y="2209800"/>
              <a:ext cx="4114800" cy="2658992"/>
            </a:xfrm>
            <a:prstGeom prst="roundRect">
              <a:avLst>
                <a:gd name="adj" fmla="val 4488"/>
              </a:avLst>
            </a:prstGeom>
            <a:solidFill>
              <a:srgbClr val="2178B5"/>
            </a:solidFill>
            <a:ln>
              <a:noFill/>
            </a:ln>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r>
                <a:rPr lang="en-GB" b="1" dirty="0">
                  <a:solidFill>
                    <a:schemeClr val="bg1"/>
                  </a:solidFill>
                  <a:ea typeface="Times New Roman"/>
                  <a:cs typeface="Arial"/>
                </a:rPr>
                <a:t>Encourages participants to discuss potential improvements to WorldCat.org. </a:t>
              </a:r>
              <a:endParaRPr lang="en-US" b="1" dirty="0">
                <a:solidFill>
                  <a:schemeClr val="bg1"/>
                </a:solidFill>
                <a:ea typeface="Calibri"/>
                <a:cs typeface="Times New Roman"/>
              </a:endParaRPr>
            </a:p>
          </p:txBody>
        </p:sp>
        <p:sp>
          <p:nvSpPr>
            <p:cNvPr id="9" name="TextBox 8"/>
            <p:cNvSpPr txBox="1"/>
            <p:nvPr/>
          </p:nvSpPr>
          <p:spPr>
            <a:xfrm>
              <a:off x="7467600" y="2514600"/>
              <a:ext cx="1676400" cy="400110"/>
            </a:xfrm>
            <a:prstGeom prst="rect">
              <a:avLst/>
            </a:prstGeom>
            <a:noFill/>
          </p:spPr>
          <p:txBody>
            <a:bodyPr wrap="square" rtlCol="0">
              <a:spAutoFit/>
            </a:bodyPr>
            <a:lstStyle/>
            <a:p>
              <a:pPr algn="ctr">
                <a:spcBef>
                  <a:spcPts val="1200"/>
                </a:spcBef>
              </a:pPr>
              <a:r>
                <a:rPr lang="en-US" sz="2000" b="1" cap="all" dirty="0">
                  <a:solidFill>
                    <a:schemeClr val="bg1"/>
                  </a:solidFill>
                  <a:cs typeface="Tahoma"/>
                </a:rPr>
                <a:t>Purpose</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CAFD0D8-A9D7-438E-A901-58F8C367CEE1}"/>
              </a:ext>
            </a:extLst>
          </p:cNvPr>
          <p:cNvPicPr>
            <a:picLocks noGrp="1" noChangeAspect="1"/>
          </p:cNvPicPr>
          <p:nvPr>
            <p:ph type="pic" sz="quarter" idx="4294967295"/>
          </p:nvPr>
        </p:nvPicPr>
        <p:blipFill>
          <a:blip r:embed="rId3" cstate="email">
            <a:extLst>
              <a:ext uri="{28A0092B-C50C-407E-A947-70E740481C1C}">
                <a14:useLocalDpi xmlns:a14="http://schemas.microsoft.com/office/drawing/2010/main"/>
              </a:ext>
            </a:extLst>
          </a:blip>
          <a:srcRect/>
          <a:stretch>
            <a:fillRect/>
          </a:stretch>
        </p:blipFill>
        <p:spPr>
          <a:xfrm>
            <a:off x="0" y="0"/>
            <a:ext cx="12192000" cy="6248400"/>
          </a:xfrm>
          <a:prstGeom prst="rect">
            <a:avLst/>
          </a:prstGeom>
        </p:spPr>
      </p:pic>
      <p:sp>
        <p:nvSpPr>
          <p:cNvPr id="3" name="Text Placeholder 2">
            <a:extLst>
              <a:ext uri="{FF2B5EF4-FFF2-40B4-BE49-F238E27FC236}">
                <a16:creationId xmlns:a16="http://schemas.microsoft.com/office/drawing/2014/main" id="{2469D498-E18B-44F3-A975-7A1B5146C88A}"/>
              </a:ext>
            </a:extLst>
          </p:cNvPr>
          <p:cNvSpPr>
            <a:spLocks noGrp="1"/>
          </p:cNvSpPr>
          <p:nvPr>
            <p:ph type="body" sz="quarter" idx="4294967295"/>
          </p:nvPr>
        </p:nvSpPr>
        <p:spPr>
          <a:xfrm>
            <a:off x="3940175" y="2003425"/>
            <a:ext cx="8251825" cy="2133600"/>
          </a:xfrm>
          <a:prstGeom prst="rect">
            <a:avLst/>
          </a:prstGeom>
        </p:spPr>
        <p:txBody>
          <a:bodyPr/>
          <a:lstStyle/>
          <a:p>
            <a:pPr marL="0" indent="0">
              <a:buNone/>
            </a:pPr>
            <a:endParaRPr lang="en-US" sz="1600" b="1" dirty="0">
              <a:solidFill>
                <a:schemeClr val="bg1"/>
              </a:solidFill>
            </a:endParaRPr>
          </a:p>
        </p:txBody>
      </p:sp>
      <p:sp>
        <p:nvSpPr>
          <p:cNvPr id="2" name="Rectangle 1">
            <a:extLst>
              <a:ext uri="{FF2B5EF4-FFF2-40B4-BE49-F238E27FC236}">
                <a16:creationId xmlns:a16="http://schemas.microsoft.com/office/drawing/2014/main" id="{ED6DDD97-EE2F-4BC5-AB57-F34177FD1A08}"/>
              </a:ext>
            </a:extLst>
          </p:cNvPr>
          <p:cNvSpPr/>
          <p:nvPr/>
        </p:nvSpPr>
        <p:spPr>
          <a:xfrm>
            <a:off x="0" y="5971401"/>
            <a:ext cx="6901543" cy="276999"/>
          </a:xfrm>
          <a:prstGeom prst="rect">
            <a:avLst/>
          </a:prstGeom>
        </p:spPr>
        <p:txBody>
          <a:bodyPr wrap="square">
            <a:spAutoFit/>
          </a:bodyPr>
          <a:lstStyle/>
          <a:p>
            <a:r>
              <a:rPr lang="en-US" sz="1200" dirty="0">
                <a:solidFill>
                  <a:schemeClr val="bg1"/>
                </a:solidFill>
                <a:latin typeface="Arial" panose="020B0604020202020204" pitchFamily="34" charset="0"/>
                <a:cs typeface="Arial" panose="020B0604020202020204" pitchFamily="34" charset="0"/>
              </a:rPr>
              <a:t>Image: https://www.flickr.com/photos/pjotr_savitski/2701378287 by </a:t>
            </a:r>
            <a:r>
              <a:rPr lang="en-US" sz="1200" dirty="0" err="1">
                <a:solidFill>
                  <a:schemeClr val="bg1"/>
                </a:solidFill>
                <a:latin typeface="Arial" panose="020B0604020202020204" pitchFamily="34" charset="0"/>
                <a:cs typeface="Arial" panose="020B0604020202020204" pitchFamily="34" charset="0"/>
              </a:rPr>
              <a:t>Pjotr</a:t>
            </a:r>
            <a:r>
              <a:rPr lang="en-US" sz="1200" dirty="0">
                <a:solidFill>
                  <a:schemeClr val="bg1"/>
                </a:solidFill>
                <a:latin typeface="Arial" panose="020B0604020202020204" pitchFamily="34" charset="0"/>
                <a:cs typeface="Arial" panose="020B0604020202020204" pitchFamily="34" charset="0"/>
              </a:rPr>
              <a:t> </a:t>
            </a:r>
            <a:r>
              <a:rPr lang="en-US" sz="1200" dirty="0" err="1">
                <a:solidFill>
                  <a:schemeClr val="bg1"/>
                </a:solidFill>
                <a:latin typeface="Arial" panose="020B0604020202020204" pitchFamily="34" charset="0"/>
                <a:cs typeface="Arial" panose="020B0604020202020204" pitchFamily="34" charset="0"/>
              </a:rPr>
              <a:t>Savitski</a:t>
            </a:r>
            <a:r>
              <a:rPr lang="en-US" sz="1200" dirty="0">
                <a:solidFill>
                  <a:schemeClr val="bg1"/>
                </a:solidFill>
                <a:latin typeface="Arial" panose="020B0604020202020204" pitchFamily="34" charset="0"/>
                <a:cs typeface="Arial" panose="020B0604020202020204" pitchFamily="34" charset="0"/>
              </a:rPr>
              <a:t> / CC BY 2.0</a:t>
            </a:r>
          </a:p>
        </p:txBody>
      </p:sp>
      <p:sp>
        <p:nvSpPr>
          <p:cNvPr id="4" name="Rectangle 3">
            <a:extLst>
              <a:ext uri="{FF2B5EF4-FFF2-40B4-BE49-F238E27FC236}">
                <a16:creationId xmlns:a16="http://schemas.microsoft.com/office/drawing/2014/main" id="{AFF85F1D-16EE-4CD3-BC52-4597143FA2D3}"/>
              </a:ext>
            </a:extLst>
          </p:cNvPr>
          <p:cNvSpPr/>
          <p:nvPr/>
        </p:nvSpPr>
        <p:spPr>
          <a:xfrm>
            <a:off x="4204855" y="1831538"/>
            <a:ext cx="7987145" cy="230548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BBF5D31-38A8-4D00-9F46-D7D858ADBF5E}"/>
              </a:ext>
            </a:extLst>
          </p:cNvPr>
          <p:cNvSpPr txBox="1"/>
          <p:nvPr/>
        </p:nvSpPr>
        <p:spPr>
          <a:xfrm>
            <a:off x="4204855" y="1925148"/>
            <a:ext cx="7987145" cy="2354491"/>
          </a:xfrm>
          <a:prstGeom prst="rect">
            <a:avLst/>
          </a:prstGeom>
          <a:noFill/>
        </p:spPr>
        <p:txBody>
          <a:bodyPr wrap="square" rtlCol="0">
            <a:spAutoFit/>
          </a:bodyPr>
          <a:lstStyle/>
          <a:p>
            <a:r>
              <a:rPr lang="en-US" sz="3500" b="1" dirty="0">
                <a:solidFill>
                  <a:schemeClr val="bg1"/>
                </a:solidFill>
              </a:rPr>
              <a:t>“To identify how and why people get information, it is necessary first to listen.”</a:t>
            </a:r>
          </a:p>
          <a:p>
            <a:pPr algn="r"/>
            <a:r>
              <a:rPr lang="en-US" sz="2000" b="1" dirty="0">
                <a:solidFill>
                  <a:schemeClr val="bg1"/>
                </a:solidFill>
              </a:rPr>
              <a:t>(</a:t>
            </a:r>
            <a:r>
              <a:rPr lang="en-US" sz="2000" b="1" dirty="0" err="1">
                <a:solidFill>
                  <a:schemeClr val="bg1"/>
                </a:solidFill>
              </a:rPr>
              <a:t>Connaway</a:t>
            </a:r>
            <a:r>
              <a:rPr lang="en-US" sz="2000" b="1" dirty="0">
                <a:solidFill>
                  <a:schemeClr val="bg1"/>
                </a:solidFill>
              </a:rPr>
              <a:t>, 2017)</a:t>
            </a:r>
          </a:p>
          <a:p>
            <a:endParaRPr lang="en-US" dirty="0"/>
          </a:p>
        </p:txBody>
      </p:sp>
    </p:spTree>
    <p:extLst>
      <p:ext uri="{BB962C8B-B14F-4D97-AF65-F5344CB8AC3E}">
        <p14:creationId xmlns:p14="http://schemas.microsoft.com/office/powerpoint/2010/main" val="1536886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248400"/>
          </a:xfrm>
          <a:prstGeom prst="rect">
            <a:avLst/>
          </a:prstGeom>
        </p:spPr>
      </p:pic>
      <p:sp>
        <p:nvSpPr>
          <p:cNvPr id="76803" name="Rectangle 3"/>
          <p:cNvSpPr>
            <a:spLocks noGrp="1" noChangeArrowheads="1"/>
          </p:cNvSpPr>
          <p:nvPr>
            <p:ph type="body" sz="quarter" idx="13"/>
          </p:nvPr>
        </p:nvSpPr>
        <p:spPr>
          <a:xfrm>
            <a:off x="2250831" y="404447"/>
            <a:ext cx="8845061" cy="967153"/>
          </a:xfrm>
          <a:solidFill>
            <a:schemeClr val="tx1"/>
          </a:solidFill>
        </p:spPr>
        <p:txBody>
          <a:bodyPr>
            <a:noAutofit/>
          </a:bodyPr>
          <a:lstStyle/>
          <a:p>
            <a:pPr>
              <a:lnSpc>
                <a:spcPct val="90000"/>
              </a:lnSpc>
            </a:pPr>
            <a:r>
              <a:rPr lang="en-US" sz="2800" dirty="0">
                <a:solidFill>
                  <a:schemeClr val="bg1"/>
                </a:solidFill>
              </a:rPr>
              <a:t>Individual Interviews &amp; Focus Group Interviews</a:t>
            </a:r>
          </a:p>
          <a:p>
            <a:pPr>
              <a:lnSpc>
                <a:spcPct val="90000"/>
              </a:lnSpc>
            </a:pPr>
            <a:r>
              <a:rPr lang="en-US" sz="2800" dirty="0">
                <a:solidFill>
                  <a:schemeClr val="bg1"/>
                </a:solidFill>
              </a:rPr>
              <a:t> Analysis</a:t>
            </a:r>
            <a:endParaRPr lang="en-US" sz="2800" b="1" dirty="0">
              <a:solidFill>
                <a:schemeClr val="bg1"/>
              </a:solidFill>
            </a:endParaRPr>
          </a:p>
        </p:txBody>
      </p:sp>
      <p:sp>
        <p:nvSpPr>
          <p:cNvPr id="2" name="Text Placeholder 1"/>
          <p:cNvSpPr>
            <a:spLocks noGrp="1"/>
          </p:cNvSpPr>
          <p:nvPr>
            <p:ph type="body" sz="quarter" idx="14"/>
          </p:nvPr>
        </p:nvSpPr>
        <p:spPr>
          <a:xfrm>
            <a:off x="5753100" y="1374392"/>
            <a:ext cx="6286500" cy="4112008"/>
          </a:xfrm>
          <a:solidFill>
            <a:schemeClr val="tx1"/>
          </a:solidFill>
        </p:spPr>
        <p:txBody>
          <a:bodyPr/>
          <a:lstStyle/>
          <a:p>
            <a:pPr marL="228600" indent="-228600">
              <a:lnSpc>
                <a:spcPct val="90000"/>
              </a:lnSpc>
            </a:pPr>
            <a:r>
              <a:rPr lang="en-US" sz="2400" b="1" dirty="0">
                <a:solidFill>
                  <a:schemeClr val="bg1"/>
                </a:solidFill>
              </a:rPr>
              <a:t>Review notes/transcribe tapes</a:t>
            </a:r>
          </a:p>
          <a:p>
            <a:pPr marL="228600" indent="-228600">
              <a:lnSpc>
                <a:spcPct val="90000"/>
              </a:lnSpc>
            </a:pPr>
            <a:r>
              <a:rPr lang="en-US" sz="2400" b="1" dirty="0">
                <a:solidFill>
                  <a:schemeClr val="bg1"/>
                </a:solidFill>
              </a:rPr>
              <a:t>Ways to analyze:</a:t>
            </a:r>
          </a:p>
          <a:p>
            <a:pPr lvl="1">
              <a:lnSpc>
                <a:spcPct val="90000"/>
              </a:lnSpc>
            </a:pPr>
            <a:r>
              <a:rPr lang="en-US" sz="2000" b="1" dirty="0">
                <a:solidFill>
                  <a:schemeClr val="bg1"/>
                </a:solidFill>
              </a:rPr>
              <a:t>Code data into pre-determined categories</a:t>
            </a:r>
          </a:p>
          <a:p>
            <a:pPr lvl="1">
              <a:lnSpc>
                <a:spcPct val="90000"/>
              </a:lnSpc>
            </a:pPr>
            <a:r>
              <a:rPr lang="en-US" sz="2000" b="1" dirty="0">
                <a:solidFill>
                  <a:schemeClr val="bg1"/>
                </a:solidFill>
              </a:rPr>
              <a:t>Use data to identify categories</a:t>
            </a:r>
          </a:p>
          <a:p>
            <a:pPr lvl="1">
              <a:lnSpc>
                <a:spcPct val="90000"/>
              </a:lnSpc>
            </a:pPr>
            <a:r>
              <a:rPr lang="en-US" sz="2000" b="1" dirty="0">
                <a:solidFill>
                  <a:schemeClr val="bg1"/>
                </a:solidFill>
              </a:rPr>
              <a:t>Use data for summary statements “capture the essence”</a:t>
            </a:r>
          </a:p>
          <a:p>
            <a:pPr marL="228600" indent="-228600">
              <a:lnSpc>
                <a:spcPct val="90000"/>
              </a:lnSpc>
            </a:pPr>
            <a:r>
              <a:rPr lang="en-US" sz="2400" b="1" dirty="0">
                <a:solidFill>
                  <a:schemeClr val="bg1"/>
                </a:solidFill>
              </a:rPr>
              <a:t>Compare all groups</a:t>
            </a:r>
          </a:p>
          <a:p>
            <a:pPr marL="228600" indent="-228600">
              <a:lnSpc>
                <a:spcPct val="90000"/>
              </a:lnSpc>
            </a:pPr>
            <a:r>
              <a:rPr lang="en-US" sz="2400" b="1" dirty="0">
                <a:solidFill>
                  <a:schemeClr val="bg1"/>
                </a:solidFill>
              </a:rPr>
              <a:t>Compile &amp; summarize</a:t>
            </a:r>
          </a:p>
          <a:p>
            <a:pPr marL="228600" indent="-228600">
              <a:lnSpc>
                <a:spcPct val="90000"/>
              </a:lnSpc>
            </a:pPr>
            <a:r>
              <a:rPr lang="en-US" sz="2400" b="1" dirty="0">
                <a:solidFill>
                  <a:schemeClr val="bg1"/>
                </a:solidFill>
              </a:rPr>
              <a:t>Look for trends/patterns</a:t>
            </a:r>
          </a:p>
          <a:p>
            <a:pPr marL="228600" indent="-228600">
              <a:lnSpc>
                <a:spcPct val="90000"/>
              </a:lnSpc>
            </a:pPr>
            <a:r>
              <a:rPr lang="en-US" sz="2400" b="1" dirty="0">
                <a:solidFill>
                  <a:schemeClr val="bg1"/>
                </a:solidFill>
              </a:rPr>
              <a:t>Don’t overgeneralize from results</a:t>
            </a:r>
            <a:endParaRPr lang="en-US" sz="2400" dirty="0">
              <a:solidFill>
                <a:schemeClr val="bg1"/>
              </a:solidFill>
            </a:endParaRPr>
          </a:p>
        </p:txBody>
      </p:sp>
      <p:sp>
        <p:nvSpPr>
          <p:cNvPr id="3" name="TextBox 2">
            <a:extLst>
              <a:ext uri="{FF2B5EF4-FFF2-40B4-BE49-F238E27FC236}">
                <a16:creationId xmlns:a16="http://schemas.microsoft.com/office/drawing/2014/main" id="{1131B99E-52A4-4021-BB56-8EF51556AA41}"/>
              </a:ext>
            </a:extLst>
          </p:cNvPr>
          <p:cNvSpPr txBox="1"/>
          <p:nvPr/>
        </p:nvSpPr>
        <p:spPr>
          <a:xfrm>
            <a:off x="6530437" y="6027167"/>
            <a:ext cx="6086167" cy="523220"/>
          </a:xfrm>
          <a:prstGeom prst="rect">
            <a:avLst/>
          </a:prstGeom>
          <a:noFill/>
        </p:spPr>
        <p:txBody>
          <a:bodyPr wrap="square" rtlCol="0">
            <a:spAutoFit/>
          </a:bodyPr>
          <a:lstStyle/>
          <a:p>
            <a:r>
              <a:rPr lang="en-US" sz="1000" dirty="0">
                <a:solidFill>
                  <a:schemeClr val="bg1"/>
                </a:solidFill>
              </a:rPr>
              <a:t>Image: https://www.flickr.com/photos/arwilkinson/10830400356 by Andy Wilkinson / CC BY-SA 2.0</a:t>
            </a:r>
          </a:p>
          <a:p>
            <a:endParaRPr lang="en-US" dirty="0"/>
          </a:p>
        </p:txBody>
      </p:sp>
    </p:spTree>
    <p:extLst>
      <p:ext uri="{BB962C8B-B14F-4D97-AF65-F5344CB8AC3E}">
        <p14:creationId xmlns:p14="http://schemas.microsoft.com/office/powerpoint/2010/main" val="3824589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248400"/>
          </a:xfrm>
          <a:prstGeom prst="rect">
            <a:avLst/>
          </a:prstGeom>
        </p:spPr>
      </p:pic>
      <p:sp>
        <p:nvSpPr>
          <p:cNvPr id="2" name="Text Placeholder 1"/>
          <p:cNvSpPr>
            <a:spLocks noGrp="1"/>
          </p:cNvSpPr>
          <p:nvPr>
            <p:ph type="body" sz="quarter" idx="14"/>
          </p:nvPr>
        </p:nvSpPr>
        <p:spPr>
          <a:xfrm>
            <a:off x="-27008" y="2095928"/>
            <a:ext cx="7772400" cy="3276600"/>
          </a:xfrm>
          <a:solidFill>
            <a:schemeClr val="tx1"/>
          </a:solidFill>
        </p:spPr>
        <p:txBody>
          <a:bodyPr/>
          <a:lstStyle/>
          <a:p>
            <a:pPr marL="228600" indent="-228600">
              <a:lnSpc>
                <a:spcPct val="90000"/>
              </a:lnSpc>
            </a:pPr>
            <a:r>
              <a:rPr lang="en-US" sz="2400" b="1" dirty="0">
                <a:solidFill>
                  <a:schemeClr val="bg1"/>
                </a:solidFill>
              </a:rPr>
              <a:t>Parts of Report</a:t>
            </a:r>
          </a:p>
          <a:p>
            <a:pPr lvl="1">
              <a:lnSpc>
                <a:spcPct val="90000"/>
              </a:lnSpc>
            </a:pPr>
            <a:r>
              <a:rPr lang="en-US" sz="2000" b="1" dirty="0">
                <a:solidFill>
                  <a:schemeClr val="bg1"/>
                </a:solidFill>
              </a:rPr>
              <a:t>List of issues</a:t>
            </a:r>
          </a:p>
          <a:p>
            <a:pPr lvl="1">
              <a:lnSpc>
                <a:spcPct val="90000"/>
              </a:lnSpc>
            </a:pPr>
            <a:r>
              <a:rPr lang="en-US" sz="2000" b="1" dirty="0">
                <a:solidFill>
                  <a:schemeClr val="bg1"/>
                </a:solidFill>
              </a:rPr>
              <a:t>Explain how data collected/analyzed</a:t>
            </a:r>
          </a:p>
          <a:p>
            <a:pPr lvl="1">
              <a:lnSpc>
                <a:spcPct val="90000"/>
              </a:lnSpc>
            </a:pPr>
            <a:r>
              <a:rPr lang="en-US" sz="2000" b="1" dirty="0">
                <a:solidFill>
                  <a:schemeClr val="bg1"/>
                </a:solidFill>
              </a:rPr>
              <a:t>Summary of findings: What was said on each issue?</a:t>
            </a:r>
          </a:p>
          <a:p>
            <a:pPr lvl="1">
              <a:lnSpc>
                <a:spcPct val="90000"/>
              </a:lnSpc>
            </a:pPr>
            <a:r>
              <a:rPr lang="en-US" sz="2000" b="1" dirty="0">
                <a:solidFill>
                  <a:schemeClr val="bg1"/>
                </a:solidFill>
              </a:rPr>
              <a:t>Sample quotes (anonymous)</a:t>
            </a:r>
          </a:p>
          <a:p>
            <a:pPr lvl="1">
              <a:lnSpc>
                <a:spcPct val="90000"/>
              </a:lnSpc>
            </a:pPr>
            <a:r>
              <a:rPr lang="en-US" sz="2000" b="1" dirty="0">
                <a:solidFill>
                  <a:schemeClr val="bg1"/>
                </a:solidFill>
              </a:rPr>
              <a:t>Interviewer’s impressions</a:t>
            </a:r>
          </a:p>
          <a:p>
            <a:pPr lvl="1">
              <a:lnSpc>
                <a:spcPct val="90000"/>
              </a:lnSpc>
            </a:pPr>
            <a:r>
              <a:rPr lang="en-US" sz="2000" b="1" dirty="0">
                <a:solidFill>
                  <a:schemeClr val="bg1"/>
                </a:solidFill>
              </a:rPr>
              <a:t>Recommendations:</a:t>
            </a:r>
          </a:p>
          <a:p>
            <a:pPr lvl="2">
              <a:lnSpc>
                <a:spcPct val="90000"/>
              </a:lnSpc>
            </a:pPr>
            <a:r>
              <a:rPr lang="en-US" sz="2000" b="1" dirty="0">
                <a:solidFill>
                  <a:schemeClr val="bg1"/>
                </a:solidFill>
              </a:rPr>
              <a:t>Short term (low hanging fruit)</a:t>
            </a:r>
          </a:p>
          <a:p>
            <a:pPr lvl="2">
              <a:lnSpc>
                <a:spcPct val="90000"/>
              </a:lnSpc>
            </a:pPr>
            <a:r>
              <a:rPr lang="en-US" sz="2000" b="1" dirty="0">
                <a:solidFill>
                  <a:schemeClr val="bg1"/>
                </a:solidFill>
              </a:rPr>
              <a:t>Long term</a:t>
            </a:r>
            <a:endParaRPr lang="en-US" sz="2000" dirty="0">
              <a:solidFill>
                <a:schemeClr val="bg1"/>
              </a:solidFill>
            </a:endParaRPr>
          </a:p>
        </p:txBody>
      </p:sp>
      <p:sp>
        <p:nvSpPr>
          <p:cNvPr id="3" name="Text Placeholder 2"/>
          <p:cNvSpPr>
            <a:spLocks noGrp="1"/>
          </p:cNvSpPr>
          <p:nvPr>
            <p:ph type="body" sz="quarter" idx="13"/>
          </p:nvPr>
        </p:nvSpPr>
        <p:spPr>
          <a:xfrm>
            <a:off x="0" y="304800"/>
            <a:ext cx="8839200" cy="915256"/>
          </a:xfrm>
          <a:solidFill>
            <a:schemeClr val="tx1"/>
          </a:solidFill>
        </p:spPr>
        <p:txBody>
          <a:bodyPr/>
          <a:lstStyle/>
          <a:p>
            <a:r>
              <a:rPr lang="en-US" sz="2800" dirty="0">
                <a:solidFill>
                  <a:schemeClr val="bg1"/>
                </a:solidFill>
              </a:rPr>
              <a:t>Individual Interviews &amp; Focus Group Interviews Reporting Results </a:t>
            </a:r>
          </a:p>
        </p:txBody>
      </p:sp>
      <p:sp>
        <p:nvSpPr>
          <p:cNvPr id="5" name="TextBox 4">
            <a:extLst>
              <a:ext uri="{FF2B5EF4-FFF2-40B4-BE49-F238E27FC236}">
                <a16:creationId xmlns:a16="http://schemas.microsoft.com/office/drawing/2014/main" id="{5E7AABAC-8567-4AB1-958C-EA8D04A7BA4D}"/>
              </a:ext>
            </a:extLst>
          </p:cNvPr>
          <p:cNvSpPr txBox="1"/>
          <p:nvPr/>
        </p:nvSpPr>
        <p:spPr>
          <a:xfrm>
            <a:off x="-68822" y="6027173"/>
            <a:ext cx="7502013" cy="523220"/>
          </a:xfrm>
          <a:prstGeom prst="rect">
            <a:avLst/>
          </a:prstGeom>
          <a:noFill/>
        </p:spPr>
        <p:txBody>
          <a:bodyPr wrap="square" rtlCol="0">
            <a:spAutoFit/>
          </a:bodyPr>
          <a:lstStyle/>
          <a:p>
            <a:r>
              <a:rPr lang="en-US" sz="1000" dirty="0">
                <a:solidFill>
                  <a:schemeClr val="bg1"/>
                </a:solidFill>
              </a:rPr>
              <a:t>Image: https://www.flickr.com/photos/jenosaur/4731463366 by </a:t>
            </a:r>
            <a:r>
              <a:rPr lang="en-US" sz="1000" dirty="0" err="1">
                <a:solidFill>
                  <a:schemeClr val="bg1"/>
                </a:solidFill>
              </a:rPr>
              <a:t>jen</a:t>
            </a:r>
            <a:r>
              <a:rPr lang="en-US" sz="1000" dirty="0">
                <a:solidFill>
                  <a:schemeClr val="bg1"/>
                </a:solidFill>
              </a:rPr>
              <a:t> Collins / CC BY-NC-ND 2.0</a:t>
            </a:r>
          </a:p>
          <a:p>
            <a:endParaRPr lang="en-US" dirty="0"/>
          </a:p>
        </p:txBody>
      </p:sp>
    </p:spTree>
    <p:extLst>
      <p:ext uri="{BB962C8B-B14F-4D97-AF65-F5344CB8AC3E}">
        <p14:creationId xmlns:p14="http://schemas.microsoft.com/office/powerpoint/2010/main" val="1271460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204699" cy="6248400"/>
          </a:xfrm>
          <a:prstGeom prst="rect">
            <a:avLst/>
          </a:prstGeom>
        </p:spPr>
      </p:pic>
      <p:sp>
        <p:nvSpPr>
          <p:cNvPr id="78851" name="Rectangle 3"/>
          <p:cNvSpPr>
            <a:spLocks noGrp="1" noChangeArrowheads="1"/>
          </p:cNvSpPr>
          <p:nvPr>
            <p:ph type="body" sz="quarter" idx="13"/>
          </p:nvPr>
        </p:nvSpPr>
        <p:spPr>
          <a:xfrm>
            <a:off x="0" y="220540"/>
            <a:ext cx="8792309" cy="990600"/>
          </a:xfrm>
          <a:solidFill>
            <a:schemeClr val="tx1"/>
          </a:solidFill>
        </p:spPr>
        <p:txBody>
          <a:bodyPr>
            <a:noAutofit/>
          </a:bodyPr>
          <a:lstStyle/>
          <a:p>
            <a:pPr>
              <a:lnSpc>
                <a:spcPct val="90000"/>
              </a:lnSpc>
            </a:pPr>
            <a:r>
              <a:rPr lang="en-US" sz="2800" dirty="0">
                <a:solidFill>
                  <a:schemeClr val="bg1"/>
                </a:solidFill>
              </a:rPr>
              <a:t>Individual Interviews &amp; Focus Group Interviews</a:t>
            </a:r>
          </a:p>
          <a:p>
            <a:pPr>
              <a:lnSpc>
                <a:spcPct val="90000"/>
              </a:lnSpc>
            </a:pPr>
            <a:r>
              <a:rPr lang="en-US" sz="2800" dirty="0">
                <a:solidFill>
                  <a:schemeClr val="bg1"/>
                </a:solidFill>
              </a:rPr>
              <a:t> Limitations</a:t>
            </a:r>
            <a:endParaRPr lang="en-US" sz="2800" b="1" dirty="0">
              <a:solidFill>
                <a:schemeClr val="bg1"/>
              </a:solidFill>
            </a:endParaRPr>
          </a:p>
        </p:txBody>
      </p:sp>
      <p:sp>
        <p:nvSpPr>
          <p:cNvPr id="2" name="Text Placeholder 1"/>
          <p:cNvSpPr>
            <a:spLocks noGrp="1"/>
          </p:cNvSpPr>
          <p:nvPr>
            <p:ph type="body" sz="quarter" idx="14"/>
          </p:nvPr>
        </p:nvSpPr>
        <p:spPr>
          <a:xfrm>
            <a:off x="0" y="1790700"/>
            <a:ext cx="5694743" cy="4124325"/>
          </a:xfrm>
          <a:solidFill>
            <a:schemeClr val="tx1"/>
          </a:solidFill>
        </p:spPr>
        <p:txBody>
          <a:bodyPr/>
          <a:lstStyle/>
          <a:p>
            <a:pPr marL="228600" indent="-228600">
              <a:lnSpc>
                <a:spcPct val="90000"/>
              </a:lnSpc>
            </a:pPr>
            <a:r>
              <a:rPr lang="en-US" sz="2400" b="1" dirty="0">
                <a:solidFill>
                  <a:schemeClr val="bg1"/>
                </a:solidFill>
              </a:rPr>
              <a:t>Difficult to generalize</a:t>
            </a:r>
          </a:p>
          <a:p>
            <a:pPr marL="228600" indent="-228600">
              <a:lnSpc>
                <a:spcPct val="90000"/>
              </a:lnSpc>
            </a:pPr>
            <a:r>
              <a:rPr lang="en-US" sz="2400" b="1" dirty="0">
                <a:solidFill>
                  <a:schemeClr val="bg1"/>
                </a:solidFill>
              </a:rPr>
              <a:t>May not be representative</a:t>
            </a:r>
          </a:p>
          <a:p>
            <a:pPr marL="228600" indent="-228600">
              <a:lnSpc>
                <a:spcPct val="90000"/>
              </a:lnSpc>
            </a:pPr>
            <a:r>
              <a:rPr lang="en-US" sz="2400" b="1" dirty="0">
                <a:solidFill>
                  <a:schemeClr val="bg1"/>
                </a:solidFill>
              </a:rPr>
              <a:t>Analyzes perceptions, not facts</a:t>
            </a:r>
          </a:p>
          <a:p>
            <a:pPr marL="228600" indent="-228600">
              <a:lnSpc>
                <a:spcPct val="90000"/>
              </a:lnSpc>
            </a:pPr>
            <a:r>
              <a:rPr lang="en-US" sz="2400" b="1" dirty="0">
                <a:solidFill>
                  <a:schemeClr val="bg1"/>
                </a:solidFill>
              </a:rPr>
              <a:t>Subjective analysis (reliability)</a:t>
            </a:r>
          </a:p>
          <a:p>
            <a:pPr marL="228600" indent="-228600">
              <a:lnSpc>
                <a:spcPct val="90000"/>
              </a:lnSpc>
            </a:pPr>
            <a:r>
              <a:rPr lang="en-US" sz="2400" b="1" dirty="0">
                <a:solidFill>
                  <a:schemeClr val="bg1"/>
                </a:solidFill>
              </a:rPr>
              <a:t>Raw data could be misleading</a:t>
            </a:r>
          </a:p>
          <a:p>
            <a:pPr marL="228600" indent="-228600">
              <a:lnSpc>
                <a:spcPct val="90000"/>
              </a:lnSpc>
            </a:pPr>
            <a:r>
              <a:rPr lang="en-US" sz="2400" b="1" dirty="0">
                <a:solidFill>
                  <a:schemeClr val="bg1"/>
                </a:solidFill>
              </a:rPr>
              <a:t>Results can be limited by:</a:t>
            </a:r>
          </a:p>
          <a:p>
            <a:pPr lvl="1">
              <a:lnSpc>
                <a:spcPct val="90000"/>
              </a:lnSpc>
            </a:pPr>
            <a:r>
              <a:rPr lang="en-US" sz="2000" b="1" dirty="0">
                <a:solidFill>
                  <a:schemeClr val="bg1"/>
                </a:solidFill>
              </a:rPr>
              <a:t>Poor/inexperienced moderator/ interviewer</a:t>
            </a:r>
          </a:p>
          <a:p>
            <a:pPr lvl="1">
              <a:lnSpc>
                <a:spcPct val="90000"/>
              </a:lnSpc>
            </a:pPr>
            <a:r>
              <a:rPr lang="en-US" sz="2000" b="1" dirty="0">
                <a:solidFill>
                  <a:schemeClr val="bg1"/>
                </a:solidFill>
              </a:rPr>
              <a:t>Poorly constructed discussion guide/interview questions </a:t>
            </a:r>
          </a:p>
          <a:p>
            <a:pPr marL="228600" indent="-228600">
              <a:lnSpc>
                <a:spcPct val="90000"/>
              </a:lnSpc>
            </a:pPr>
            <a:r>
              <a:rPr lang="en-US" sz="2400" b="1" dirty="0">
                <a:solidFill>
                  <a:schemeClr val="bg1"/>
                </a:solidFill>
              </a:rPr>
              <a:t>Compensate by combining methods</a:t>
            </a:r>
            <a:endParaRPr lang="en-US" sz="2400" dirty="0">
              <a:solidFill>
                <a:schemeClr val="bg1"/>
              </a:solidFill>
            </a:endParaRPr>
          </a:p>
        </p:txBody>
      </p:sp>
      <p:sp>
        <p:nvSpPr>
          <p:cNvPr id="4" name="TextBox 3">
            <a:extLst>
              <a:ext uri="{FF2B5EF4-FFF2-40B4-BE49-F238E27FC236}">
                <a16:creationId xmlns:a16="http://schemas.microsoft.com/office/drawing/2014/main" id="{D8A909AC-9ABC-4903-B1C3-FBF69B1A5CDE}"/>
              </a:ext>
            </a:extLst>
          </p:cNvPr>
          <p:cNvSpPr txBox="1"/>
          <p:nvPr/>
        </p:nvSpPr>
        <p:spPr>
          <a:xfrm>
            <a:off x="7513987" y="6046841"/>
            <a:ext cx="5978013" cy="523220"/>
          </a:xfrm>
          <a:prstGeom prst="rect">
            <a:avLst/>
          </a:prstGeom>
          <a:noFill/>
        </p:spPr>
        <p:txBody>
          <a:bodyPr wrap="square" rtlCol="0">
            <a:spAutoFit/>
          </a:bodyPr>
          <a:lstStyle/>
          <a:p>
            <a:r>
              <a:rPr lang="en-US" sz="1000" dirty="0"/>
              <a:t>Image: https://www.flickr.com/photos/furibond/3267102279 by </a:t>
            </a:r>
            <a:r>
              <a:rPr lang="en-US" sz="1000" dirty="0" err="1"/>
              <a:t>jim</a:t>
            </a:r>
            <a:r>
              <a:rPr lang="en-US" sz="1000" dirty="0"/>
              <a:t> / CC BY-SA 2.0</a:t>
            </a:r>
          </a:p>
          <a:p>
            <a:endParaRPr lang="en-US" dirty="0"/>
          </a:p>
        </p:txBody>
      </p:sp>
    </p:spTree>
    <p:extLst>
      <p:ext uri="{BB962C8B-B14F-4D97-AF65-F5344CB8AC3E}">
        <p14:creationId xmlns:p14="http://schemas.microsoft.com/office/powerpoint/2010/main" val="1688632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Structured observations:</a:t>
            </a:r>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
        <p:nvSpPr>
          <p:cNvPr id="4" name="Title 3"/>
          <p:cNvSpPr>
            <a:spLocks noGrp="1"/>
          </p:cNvSpPr>
          <p:nvPr>
            <p:ph type="title" idx="4294967295"/>
          </p:nvPr>
        </p:nvSpPr>
        <p:spPr>
          <a:xfrm>
            <a:off x="608190" y="2178051"/>
            <a:ext cx="9144000" cy="3352800"/>
          </a:xfrm>
          <a:prstGeom prst="rect">
            <a:avLst/>
          </a:prstGeom>
        </p:spPr>
        <p:txBody>
          <a:bodyPr>
            <a:noAutofit/>
          </a:bodyPr>
          <a:lstStyle/>
          <a:p>
            <a:pPr algn="l"/>
            <a:r>
              <a:rPr lang="en-US" sz="3600" dirty="0">
                <a:solidFill>
                  <a:schemeClr val="bg1"/>
                </a:solidFill>
              </a:rPr>
              <a:t>Systematic description focusing on designated aspects of behavior to test causal hypotheses.</a:t>
            </a:r>
            <a:endParaRPr lang="en-US" sz="9600" dirty="0">
              <a:solidFill>
                <a:schemeClr val="bg1"/>
              </a:solidFill>
            </a:endParaRPr>
          </a:p>
        </p:txBody>
      </p:sp>
      <p:sp>
        <p:nvSpPr>
          <p:cNvPr id="3" name="TextBox 2"/>
          <p:cNvSpPr txBox="1"/>
          <p:nvPr/>
        </p:nvSpPr>
        <p:spPr>
          <a:xfrm>
            <a:off x="6487427" y="3715352"/>
            <a:ext cx="4606138" cy="400110"/>
          </a:xfrm>
          <a:prstGeom prst="rect">
            <a:avLst/>
          </a:prstGeom>
          <a:noFill/>
        </p:spPr>
        <p:txBody>
          <a:bodyPr wrap="square" rtlCol="0">
            <a:spAutoFit/>
          </a:bodyPr>
          <a:lstStyle/>
          <a:p>
            <a:pPr algn="r"/>
            <a:r>
              <a:rPr lang="en-US" sz="2000" b="1" dirty="0">
                <a:solidFill>
                  <a:schemeClr val="bg1"/>
                </a:solidFill>
              </a:rPr>
              <a:t>(Connaway &amp; Radford, 2017, 272)</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1B4675-F16D-4211-96E9-2F78146231D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263640"/>
          </a:xfrm>
          <a:prstGeom prst="rect">
            <a:avLst/>
          </a:prstGeom>
        </p:spPr>
      </p:pic>
      <p:sp>
        <p:nvSpPr>
          <p:cNvPr id="4" name="Text Placeholder 4"/>
          <p:cNvSpPr txBox="1">
            <a:spLocks/>
          </p:cNvSpPr>
          <p:nvPr/>
        </p:nvSpPr>
        <p:spPr>
          <a:xfrm>
            <a:off x="0" y="3182982"/>
            <a:ext cx="7970520" cy="3080658"/>
          </a:xfrm>
          <a:prstGeom prst="rect">
            <a:avLst/>
          </a:prstGeom>
          <a:solidFill>
            <a:schemeClr val="tx1">
              <a:alpha val="45000"/>
            </a:schemeClr>
          </a:solidFill>
        </p:spPr>
        <p:txBody>
          <a:bodyPr/>
          <a:lstStyle/>
          <a:p>
            <a:pPr defTabSz="457200">
              <a:lnSpc>
                <a:spcPct val="110000"/>
              </a:lnSpc>
              <a:spcBef>
                <a:spcPts val="900"/>
              </a:spcBef>
              <a:defRPr/>
            </a:pPr>
            <a:r>
              <a:rPr lang="en-US" sz="3200" b="1" dirty="0">
                <a:solidFill>
                  <a:schemeClr val="bg1"/>
                </a:solidFill>
                <a:latin typeface="Arial"/>
                <a:cs typeface="Arial"/>
              </a:rPr>
              <a:t>“Perhaps the most convenient method of studying the consequences of this law will be to follow the reader from the moment he enters the library to the moment he leaves it…” </a:t>
            </a:r>
          </a:p>
          <a:p>
            <a:pPr marL="233363" indent="-233363" algn="r" defTabSz="457200">
              <a:lnSpc>
                <a:spcPct val="110000"/>
              </a:lnSpc>
              <a:defRPr/>
            </a:pPr>
            <a:r>
              <a:rPr lang="en-US" sz="2000" b="1" dirty="0">
                <a:solidFill>
                  <a:schemeClr val="bg1"/>
                </a:solidFill>
                <a:effectLst>
                  <a:outerShdw blurRad="38100" dist="38100" dir="2700000" algn="tl">
                    <a:srgbClr val="000000">
                      <a:alpha val="43137"/>
                    </a:srgbClr>
                  </a:outerShdw>
                </a:effectLst>
                <a:latin typeface="Arial"/>
                <a:cs typeface="Arial"/>
              </a:rPr>
              <a:t>(Ranganathan 1931, 337)</a:t>
            </a:r>
          </a:p>
        </p:txBody>
      </p:sp>
      <p:sp>
        <p:nvSpPr>
          <p:cNvPr id="3" name="Rectangle 2">
            <a:extLst>
              <a:ext uri="{FF2B5EF4-FFF2-40B4-BE49-F238E27FC236}">
                <a16:creationId xmlns:a16="http://schemas.microsoft.com/office/drawing/2014/main" id="{C58F7962-139A-4651-98F4-1719C2E6B988}"/>
              </a:ext>
            </a:extLst>
          </p:cNvPr>
          <p:cNvSpPr/>
          <p:nvPr/>
        </p:nvSpPr>
        <p:spPr>
          <a:xfrm>
            <a:off x="5532120" y="0"/>
            <a:ext cx="6659880" cy="276999"/>
          </a:xfrm>
          <a:prstGeom prst="rect">
            <a:avLst/>
          </a:prstGeom>
        </p:spPr>
        <p:txBody>
          <a:bodyPr wrap="square">
            <a:spAutoFit/>
          </a:bodyPr>
          <a:lstStyle/>
          <a:p>
            <a:pPr algn="r"/>
            <a:r>
              <a:rPr lang="en-US" sz="1200" dirty="0">
                <a:latin typeface="Arial" pitchFamily="34" charset="0"/>
                <a:cs typeface="Arial" pitchFamily="34" charset="0"/>
              </a:rPr>
              <a:t>Image: https://www.flickr.com/photos/anjan58/7346141798 by anjan58 / CC BY-NC-ND 2.0</a:t>
            </a:r>
          </a:p>
        </p:txBody>
      </p:sp>
      <p:sp>
        <p:nvSpPr>
          <p:cNvPr id="5" name="Text Placeholder 1">
            <a:extLst>
              <a:ext uri="{FF2B5EF4-FFF2-40B4-BE49-F238E27FC236}">
                <a16:creationId xmlns:a16="http://schemas.microsoft.com/office/drawing/2014/main" id="{D192443A-7249-4E68-BB8E-7C52DFD0AE14}"/>
              </a:ext>
            </a:extLst>
          </p:cNvPr>
          <p:cNvSpPr txBox="1">
            <a:spLocks/>
          </p:cNvSpPr>
          <p:nvPr/>
        </p:nvSpPr>
        <p:spPr>
          <a:xfrm>
            <a:off x="1" y="1799925"/>
            <a:ext cx="3234087" cy="510138"/>
          </a:xfrm>
          <a:prstGeom prst="rect">
            <a:avLst/>
          </a:prstGeom>
          <a:solidFill>
            <a:schemeClr val="tx1">
              <a:alpha val="65000"/>
            </a:schemeClr>
          </a:solidFill>
        </p:spPr>
        <p:txBody>
          <a:bodyPr anchor="ct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ts val="0"/>
              </a:spcBef>
              <a:buNone/>
            </a:pPr>
            <a:r>
              <a:rPr lang="en-US" sz="4000" b="1" dirty="0">
                <a:solidFill>
                  <a:schemeClr val="bg1"/>
                </a:solidFill>
              </a:rPr>
              <a:t>Observation</a:t>
            </a:r>
          </a:p>
        </p:txBody>
      </p:sp>
    </p:spTree>
    <p:extLst>
      <p:ext uri="{BB962C8B-B14F-4D97-AF65-F5344CB8AC3E}">
        <p14:creationId xmlns:p14="http://schemas.microsoft.com/office/powerpoint/2010/main" val="3786915588"/>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6277971"/>
          </a:xfrm>
          <a:prstGeom prst="rect">
            <a:avLst/>
          </a:prstGeom>
        </p:spPr>
      </p:pic>
      <p:sp>
        <p:nvSpPr>
          <p:cNvPr id="2" name="Content Placeholder 1"/>
          <p:cNvSpPr>
            <a:spLocks noGrp="1"/>
          </p:cNvSpPr>
          <p:nvPr>
            <p:ph type="body" sz="quarter" idx="13"/>
          </p:nvPr>
        </p:nvSpPr>
        <p:spPr>
          <a:xfrm>
            <a:off x="3188483" y="229231"/>
            <a:ext cx="9003517" cy="915256"/>
          </a:xfrm>
          <a:solidFill>
            <a:schemeClr val="tx1">
              <a:alpha val="65000"/>
            </a:schemeClr>
          </a:solidFill>
        </p:spPr>
        <p:txBody>
          <a:bodyPr anchor="ctr">
            <a:normAutofit/>
          </a:bodyPr>
          <a:lstStyle/>
          <a:p>
            <a:pPr algn="ctr"/>
            <a:r>
              <a:rPr lang="en-US" sz="4000" dirty="0">
                <a:solidFill>
                  <a:schemeClr val="bg1"/>
                </a:solidFill>
              </a:rPr>
              <a:t>Participant/Immersive Observations</a:t>
            </a:r>
            <a:endParaRPr lang="en-US" sz="4000" b="1" dirty="0">
              <a:solidFill>
                <a:schemeClr val="bg1"/>
              </a:solidFill>
            </a:endParaRPr>
          </a:p>
        </p:txBody>
      </p:sp>
      <p:sp>
        <p:nvSpPr>
          <p:cNvPr id="3" name="Text Placeholder 2"/>
          <p:cNvSpPr>
            <a:spLocks noGrp="1"/>
          </p:cNvSpPr>
          <p:nvPr>
            <p:ph type="body" sz="quarter" idx="14"/>
          </p:nvPr>
        </p:nvSpPr>
        <p:spPr>
          <a:xfrm>
            <a:off x="5441066" y="1633026"/>
            <a:ext cx="6750934" cy="3976204"/>
          </a:xfrm>
          <a:solidFill>
            <a:schemeClr val="tx1">
              <a:alpha val="65000"/>
            </a:schemeClr>
          </a:solidFill>
        </p:spPr>
        <p:txBody>
          <a:bodyPr/>
          <a:lstStyle/>
          <a:p>
            <a:pPr>
              <a:buFont typeface="Arial" panose="020B0604020202020204" pitchFamily="34" charset="0"/>
              <a:buChar char="•"/>
            </a:pPr>
            <a:r>
              <a:rPr lang="en-US" sz="2800" b="1" dirty="0">
                <a:solidFill>
                  <a:schemeClr val="bg1"/>
                </a:solidFill>
              </a:rPr>
              <a:t>Move into the setting as deeply as possible</a:t>
            </a:r>
          </a:p>
          <a:p>
            <a:pPr>
              <a:buFont typeface="Arial" panose="020B0604020202020204" pitchFamily="34" charset="0"/>
              <a:buChar char="•"/>
            </a:pPr>
            <a:r>
              <a:rPr lang="en-US" sz="2800" b="1" dirty="0">
                <a:solidFill>
                  <a:schemeClr val="bg1"/>
                </a:solidFill>
              </a:rPr>
              <a:t>Disturb participants as little as possible</a:t>
            </a:r>
          </a:p>
          <a:p>
            <a:pPr>
              <a:buFont typeface="Arial" panose="020B0604020202020204" pitchFamily="34" charset="0"/>
              <a:buChar char="•"/>
            </a:pPr>
            <a:r>
              <a:rPr lang="en-US" sz="2800" b="1" dirty="0">
                <a:solidFill>
                  <a:schemeClr val="bg1"/>
                </a:solidFill>
              </a:rPr>
              <a:t>Participant observation</a:t>
            </a:r>
          </a:p>
          <a:p>
            <a:pPr lvl="1">
              <a:buFont typeface="Arial" panose="020B0604020202020204" pitchFamily="34" charset="0"/>
              <a:buChar char="•"/>
            </a:pPr>
            <a:r>
              <a:rPr lang="en-US" sz="2800" b="1" dirty="0">
                <a:solidFill>
                  <a:schemeClr val="bg1"/>
                </a:solidFill>
              </a:rPr>
              <a:t>Open, direct interaction &amp; observation as part of the group</a:t>
            </a:r>
          </a:p>
        </p:txBody>
      </p:sp>
      <p:sp>
        <p:nvSpPr>
          <p:cNvPr id="6" name="TextBox 5"/>
          <p:cNvSpPr txBox="1"/>
          <p:nvPr/>
        </p:nvSpPr>
        <p:spPr>
          <a:xfrm>
            <a:off x="8315325" y="5083358"/>
            <a:ext cx="3876675" cy="400110"/>
          </a:xfrm>
          <a:prstGeom prst="rect">
            <a:avLst/>
          </a:prstGeom>
          <a:solidFill>
            <a:schemeClr val="tx1">
              <a:alpha val="0"/>
            </a:schemeClr>
          </a:solidFill>
        </p:spPr>
        <p:txBody>
          <a:bodyPr wrap="square" rtlCol="0" anchor="ctr">
            <a:spAutoFit/>
          </a:bodyPr>
          <a:lstStyle/>
          <a:p>
            <a:pPr algn="r"/>
            <a:r>
              <a:rPr lang="en-US" sz="2000" b="1" dirty="0">
                <a:solidFill>
                  <a:schemeClr val="bg1"/>
                </a:solidFill>
                <a:ea typeface="Gill Sans MT" charset="0"/>
                <a:cs typeface="Gill Sans MT" charset="0"/>
              </a:rPr>
              <a:t>(Connaway &amp; Radford, 2017)</a:t>
            </a:r>
          </a:p>
        </p:txBody>
      </p:sp>
      <p:sp>
        <p:nvSpPr>
          <p:cNvPr id="4" name="Rectangle 3">
            <a:extLst>
              <a:ext uri="{FF2B5EF4-FFF2-40B4-BE49-F238E27FC236}">
                <a16:creationId xmlns:a16="http://schemas.microsoft.com/office/drawing/2014/main" id="{90FE88E8-C81C-49DB-9AA2-35E45D566C26}"/>
              </a:ext>
            </a:extLst>
          </p:cNvPr>
          <p:cNvSpPr/>
          <p:nvPr/>
        </p:nvSpPr>
        <p:spPr>
          <a:xfrm>
            <a:off x="5441066" y="6031749"/>
            <a:ext cx="6750934" cy="246221"/>
          </a:xfrm>
          <a:prstGeom prst="rect">
            <a:avLst/>
          </a:prstGeom>
        </p:spPr>
        <p:txBody>
          <a:bodyPr wrap="square">
            <a:spAutoFit/>
          </a:bodyPr>
          <a:lstStyle/>
          <a:p>
            <a:r>
              <a:rPr lang="en-US" sz="1000" dirty="0">
                <a:solidFill>
                  <a:schemeClr val="bg1"/>
                </a:solidFill>
                <a:latin typeface="Arial" panose="020B0604020202020204" pitchFamily="34" charset="0"/>
                <a:cs typeface="Arial" panose="020B0604020202020204" pitchFamily="34" charset="0"/>
              </a:rPr>
              <a:t>Image: https://www.flickr.com/photos/njla/3306454031/ by NJLA: New Jersey Library Association  CC BY-NC-ND 2.0</a:t>
            </a:r>
            <a:endParaRPr lang="en-US" sz="1000" dirty="0">
              <a:solidFill>
                <a:schemeClr val="bg1"/>
              </a:solidFill>
            </a:endParaRPr>
          </a:p>
        </p:txBody>
      </p:sp>
    </p:spTree>
    <p:extLst>
      <p:ext uri="{BB962C8B-B14F-4D97-AF65-F5344CB8AC3E}">
        <p14:creationId xmlns:p14="http://schemas.microsoft.com/office/powerpoint/2010/main" val="3851330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A82C50-DB6B-46CC-80E4-63A871C6DAE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5557"/>
            <a:ext cx="12192000" cy="6266657"/>
          </a:xfrm>
          <a:prstGeom prst="rect">
            <a:avLst/>
          </a:prstGeom>
        </p:spPr>
      </p:pic>
      <p:sp>
        <p:nvSpPr>
          <p:cNvPr id="4" name="Title 3"/>
          <p:cNvSpPr>
            <a:spLocks noGrp="1"/>
          </p:cNvSpPr>
          <p:nvPr>
            <p:ph type="title" idx="4294967295"/>
          </p:nvPr>
        </p:nvSpPr>
        <p:spPr>
          <a:xfrm>
            <a:off x="0" y="320895"/>
            <a:ext cx="10530840" cy="731520"/>
          </a:xfrm>
          <a:prstGeom prst="rect">
            <a:avLst/>
          </a:prstGeom>
          <a:solidFill>
            <a:schemeClr val="tx1">
              <a:alpha val="65000"/>
            </a:schemeClr>
          </a:solidFill>
        </p:spPr>
        <p:txBody>
          <a:bodyPr>
            <a:noAutofit/>
          </a:bodyPr>
          <a:lstStyle/>
          <a:p>
            <a:r>
              <a:rPr lang="en-US" sz="4000" b="1" dirty="0">
                <a:solidFill>
                  <a:schemeClr val="bg1"/>
                </a:solidFill>
                <a:latin typeface="+mn-lt"/>
              </a:rPr>
              <a:t>Unstructured vs. Structured Observations</a:t>
            </a:r>
          </a:p>
        </p:txBody>
      </p:sp>
      <p:sp>
        <p:nvSpPr>
          <p:cNvPr id="6" name="TextBox 5">
            <a:extLst>
              <a:ext uri="{FF2B5EF4-FFF2-40B4-BE49-F238E27FC236}">
                <a16:creationId xmlns:a16="http://schemas.microsoft.com/office/drawing/2014/main" id="{2614E94B-7D35-4AA9-B7BD-3D8DE0F29A80}"/>
              </a:ext>
            </a:extLst>
          </p:cNvPr>
          <p:cNvSpPr txBox="1"/>
          <p:nvPr/>
        </p:nvSpPr>
        <p:spPr>
          <a:xfrm>
            <a:off x="0" y="1378867"/>
            <a:ext cx="9633857" cy="4632037"/>
          </a:xfrm>
          <a:prstGeom prst="rect">
            <a:avLst/>
          </a:prstGeom>
          <a:solidFill>
            <a:schemeClr val="tx1">
              <a:alpha val="65000"/>
            </a:schemeClr>
          </a:solidFill>
        </p:spPr>
        <p:txBody>
          <a:bodyPr wrap="square" rtlCol="0">
            <a:spAutoFit/>
          </a:bodyPr>
          <a:lstStyle/>
          <a:p>
            <a:pPr marL="457200" indent="-457200">
              <a:spcBef>
                <a:spcPts val="600"/>
              </a:spcBef>
              <a:buFont typeface="Arial" panose="020B0604020202020204" pitchFamily="34" charset="0"/>
              <a:buChar char="•"/>
            </a:pPr>
            <a:r>
              <a:rPr lang="en-US" sz="2800" b="1" dirty="0">
                <a:solidFill>
                  <a:schemeClr val="bg1"/>
                </a:solidFill>
              </a:rPr>
              <a:t>Unstructured observation</a:t>
            </a:r>
          </a:p>
          <a:p>
            <a:pPr marL="914400" lvl="1" indent="-457200">
              <a:spcBef>
                <a:spcPts val="600"/>
              </a:spcBef>
              <a:buFont typeface="Arial" panose="020B0604020202020204" pitchFamily="34" charset="0"/>
              <a:buChar char="•"/>
            </a:pPr>
            <a:r>
              <a:rPr lang="en-US" sz="2800" b="1" dirty="0">
                <a:solidFill>
                  <a:schemeClr val="bg1"/>
                </a:solidFill>
              </a:rPr>
              <a:t>No predetermined categories of behavior</a:t>
            </a:r>
          </a:p>
          <a:p>
            <a:pPr marL="914400" lvl="1" indent="-457200">
              <a:spcBef>
                <a:spcPts val="600"/>
              </a:spcBef>
              <a:buFont typeface="Arial" panose="020B0604020202020204" pitchFamily="34" charset="0"/>
              <a:buChar char="•"/>
            </a:pPr>
            <a:r>
              <a:rPr lang="en-US" sz="2800" b="1" dirty="0">
                <a:solidFill>
                  <a:schemeClr val="bg1"/>
                </a:solidFill>
              </a:rPr>
              <a:t>Flexible, exploratory</a:t>
            </a:r>
          </a:p>
          <a:p>
            <a:pPr marL="914400" lvl="1" indent="-457200">
              <a:spcBef>
                <a:spcPts val="600"/>
              </a:spcBef>
              <a:buFont typeface="Arial" panose="020B0604020202020204" pitchFamily="34" charset="0"/>
              <a:buChar char="•"/>
            </a:pPr>
            <a:r>
              <a:rPr lang="en-US" sz="2800" b="1" dirty="0">
                <a:solidFill>
                  <a:schemeClr val="bg1"/>
                </a:solidFill>
              </a:rPr>
              <a:t>Notes should be recorded as soon as possible</a:t>
            </a:r>
          </a:p>
          <a:p>
            <a:pPr marL="457200" indent="-457200">
              <a:spcBef>
                <a:spcPts val="600"/>
              </a:spcBef>
              <a:buFont typeface="Arial" panose="020B0604020202020204" pitchFamily="34" charset="0"/>
              <a:buChar char="•"/>
            </a:pPr>
            <a:r>
              <a:rPr lang="en-US" sz="2800" b="1" dirty="0">
                <a:solidFill>
                  <a:schemeClr val="bg1"/>
                </a:solidFill>
              </a:rPr>
              <a:t>Structured observation</a:t>
            </a:r>
          </a:p>
          <a:p>
            <a:pPr marL="914400" lvl="1" indent="-457200">
              <a:spcBef>
                <a:spcPts val="600"/>
              </a:spcBef>
              <a:buFont typeface="Arial" panose="020B0604020202020204" pitchFamily="34" charset="0"/>
              <a:buChar char="•"/>
            </a:pPr>
            <a:r>
              <a:rPr lang="en-US" sz="2800" b="1" dirty="0">
                <a:solidFill>
                  <a:schemeClr val="bg1"/>
                </a:solidFill>
              </a:rPr>
              <a:t>Predeveloped observational categories</a:t>
            </a:r>
          </a:p>
          <a:p>
            <a:pPr marL="914400" lvl="1" indent="-457200">
              <a:spcBef>
                <a:spcPts val="600"/>
              </a:spcBef>
              <a:buFont typeface="Arial" panose="020B0604020202020204" pitchFamily="34" charset="0"/>
              <a:buChar char="•"/>
            </a:pPr>
            <a:r>
              <a:rPr lang="en-US" sz="2800" b="1" dirty="0">
                <a:solidFill>
                  <a:schemeClr val="bg1"/>
                </a:solidFill>
              </a:rPr>
              <a:t>Rating scales and/or checklists</a:t>
            </a:r>
          </a:p>
          <a:p>
            <a:pPr marL="914400" lvl="1" indent="-457200">
              <a:spcBef>
                <a:spcPts val="600"/>
              </a:spcBef>
              <a:buFont typeface="Arial" panose="020B0604020202020204" pitchFamily="34" charset="0"/>
              <a:buChar char="•"/>
            </a:pPr>
            <a:r>
              <a:rPr lang="en-US" sz="2800" b="1" dirty="0">
                <a:solidFill>
                  <a:schemeClr val="bg1"/>
                </a:solidFill>
              </a:rPr>
              <a:t>Audio and/or video recording</a:t>
            </a:r>
          </a:p>
          <a:p>
            <a:pPr algn="r"/>
            <a:endParaRPr lang="en-US" b="1" dirty="0">
              <a:solidFill>
                <a:schemeClr val="bg1"/>
              </a:solidFill>
            </a:endParaRPr>
          </a:p>
          <a:p>
            <a:pPr algn="r"/>
            <a:r>
              <a:rPr lang="en-US" sz="2000" b="1" dirty="0">
                <a:solidFill>
                  <a:schemeClr val="bg1"/>
                </a:solidFill>
              </a:rPr>
              <a:t>(Connaway and Radford, 2017)</a:t>
            </a:r>
          </a:p>
        </p:txBody>
      </p:sp>
      <p:sp>
        <p:nvSpPr>
          <p:cNvPr id="2" name="Rectangle 1">
            <a:extLst>
              <a:ext uri="{FF2B5EF4-FFF2-40B4-BE49-F238E27FC236}">
                <a16:creationId xmlns:a16="http://schemas.microsoft.com/office/drawing/2014/main" id="{B462DACA-8DF2-4143-AC27-C4F5C64D87FC}"/>
              </a:ext>
            </a:extLst>
          </p:cNvPr>
          <p:cNvSpPr/>
          <p:nvPr/>
        </p:nvSpPr>
        <p:spPr>
          <a:xfrm>
            <a:off x="5715000" y="-5557"/>
            <a:ext cx="6477000" cy="246221"/>
          </a:xfrm>
          <a:prstGeom prst="rect">
            <a:avLst/>
          </a:prstGeom>
        </p:spPr>
        <p:txBody>
          <a:bodyPr wrap="square">
            <a:spAutoFit/>
          </a:bodyPr>
          <a:lstStyle/>
          <a:p>
            <a:pPr marL="0" lvl="1" algn="r" defTabSz="457200">
              <a:defRPr/>
            </a:pPr>
            <a:r>
              <a:rPr lang="en-US" sz="1000" dirty="0">
                <a:solidFill>
                  <a:schemeClr val="bg1"/>
                </a:solidFill>
                <a:latin typeface="Arial" panose="020B0604020202020204" pitchFamily="34" charset="0"/>
                <a:cs typeface="Arial" panose="020B0604020202020204" pitchFamily="34" charset="0"/>
              </a:rPr>
              <a:t>Image: https://www.flickr.com/photos/jafsegal/5438336871 by Juan Antonio Segal / CC BY 2.0</a:t>
            </a:r>
          </a:p>
        </p:txBody>
      </p:sp>
    </p:spTree>
    <p:extLst>
      <p:ext uri="{BB962C8B-B14F-4D97-AF65-F5344CB8AC3E}">
        <p14:creationId xmlns:p14="http://schemas.microsoft.com/office/powerpoint/2010/main" val="887721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FBCB66-8298-4DAB-9C91-935C0D1F720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278880"/>
          </a:xfrm>
          <a:prstGeom prst="rect">
            <a:avLst/>
          </a:prstGeom>
        </p:spPr>
      </p:pic>
      <p:sp>
        <p:nvSpPr>
          <p:cNvPr id="2" name="Text Placeholder 1">
            <a:extLst>
              <a:ext uri="{FF2B5EF4-FFF2-40B4-BE49-F238E27FC236}">
                <a16:creationId xmlns:a16="http://schemas.microsoft.com/office/drawing/2014/main" id="{E4B3AB58-AEF0-49A9-B956-9A2727B61754}"/>
              </a:ext>
            </a:extLst>
          </p:cNvPr>
          <p:cNvSpPr>
            <a:spLocks noGrp="1"/>
          </p:cNvSpPr>
          <p:nvPr>
            <p:ph type="body" sz="quarter" idx="13"/>
          </p:nvPr>
        </p:nvSpPr>
        <p:spPr>
          <a:xfrm>
            <a:off x="0" y="457740"/>
            <a:ext cx="8186698" cy="915256"/>
          </a:xfrm>
          <a:solidFill>
            <a:schemeClr val="bg2">
              <a:lumMod val="25000"/>
              <a:alpha val="55000"/>
            </a:schemeClr>
          </a:solidFill>
        </p:spPr>
        <p:txBody>
          <a:bodyPr/>
          <a:lstStyle/>
          <a:p>
            <a:r>
              <a:rPr lang="en-US" dirty="0">
                <a:solidFill>
                  <a:schemeClr val="bg1"/>
                </a:solidFill>
              </a:rPr>
              <a:t>Unstructured Observations</a:t>
            </a:r>
          </a:p>
        </p:txBody>
      </p:sp>
      <p:sp>
        <p:nvSpPr>
          <p:cNvPr id="3" name="Text Placeholder 2">
            <a:extLst>
              <a:ext uri="{FF2B5EF4-FFF2-40B4-BE49-F238E27FC236}">
                <a16:creationId xmlns:a16="http://schemas.microsoft.com/office/drawing/2014/main" id="{F893E843-BA67-4C53-A348-1EA47E8C3C30}"/>
              </a:ext>
            </a:extLst>
          </p:cNvPr>
          <p:cNvSpPr>
            <a:spLocks noGrp="1"/>
          </p:cNvSpPr>
          <p:nvPr>
            <p:ph type="body" sz="quarter" idx="12"/>
          </p:nvPr>
        </p:nvSpPr>
        <p:spPr>
          <a:xfrm>
            <a:off x="1" y="1372996"/>
            <a:ext cx="8186698" cy="4475171"/>
          </a:xfrm>
          <a:solidFill>
            <a:schemeClr val="bg2">
              <a:lumMod val="25000"/>
              <a:alpha val="55000"/>
            </a:schemeClr>
          </a:solidFill>
        </p:spPr>
        <p:txBody>
          <a:bodyPr/>
          <a:lstStyle/>
          <a:p>
            <a:r>
              <a:rPr lang="en-US" b="1" dirty="0">
                <a:solidFill>
                  <a:schemeClr val="bg1"/>
                </a:solidFill>
              </a:rPr>
              <a:t>Obtrusive vs. Unobtrusive</a:t>
            </a:r>
          </a:p>
          <a:p>
            <a:r>
              <a:rPr lang="en-US" b="1" dirty="0">
                <a:solidFill>
                  <a:schemeClr val="bg1"/>
                </a:solidFill>
              </a:rPr>
              <a:t>Active vs. Passive</a:t>
            </a:r>
          </a:p>
          <a:p>
            <a:r>
              <a:rPr lang="en-US" b="1" dirty="0">
                <a:solidFill>
                  <a:schemeClr val="bg1"/>
                </a:solidFill>
              </a:rPr>
              <a:t>Improve accuracy by:</a:t>
            </a:r>
          </a:p>
          <a:p>
            <a:pPr lvl="1">
              <a:buFont typeface="Arial" panose="020B0604020202020204" pitchFamily="34" charset="0"/>
              <a:buChar char="•"/>
            </a:pPr>
            <a:r>
              <a:rPr lang="en-US" b="1" dirty="0">
                <a:solidFill>
                  <a:schemeClr val="bg1"/>
                </a:solidFill>
              </a:rPr>
              <a:t>Comparing data from two sources</a:t>
            </a:r>
          </a:p>
          <a:p>
            <a:pPr lvl="1">
              <a:buFont typeface="Arial" panose="020B0604020202020204" pitchFamily="34" charset="0"/>
              <a:buChar char="•"/>
            </a:pPr>
            <a:r>
              <a:rPr lang="en-US" b="1" dirty="0">
                <a:solidFill>
                  <a:schemeClr val="bg1"/>
                </a:solidFill>
              </a:rPr>
              <a:t>Avoiding interpretation</a:t>
            </a:r>
          </a:p>
          <a:p>
            <a:pPr lvl="1">
              <a:buFont typeface="Arial" panose="020B0604020202020204" pitchFamily="34" charset="0"/>
              <a:buChar char="•"/>
            </a:pPr>
            <a:r>
              <a:rPr lang="en-US" b="1" dirty="0">
                <a:solidFill>
                  <a:schemeClr val="bg1"/>
                </a:solidFill>
              </a:rPr>
              <a:t>Not taking behavior for granted</a:t>
            </a:r>
          </a:p>
          <a:p>
            <a:pPr lvl="1">
              <a:buFont typeface="Arial" panose="020B0604020202020204" pitchFamily="34" charset="0"/>
              <a:buChar char="•"/>
            </a:pPr>
            <a:r>
              <a:rPr lang="en-US" b="1" dirty="0">
                <a:solidFill>
                  <a:schemeClr val="bg1"/>
                </a:solidFill>
              </a:rPr>
              <a:t>Getting feedback from participants</a:t>
            </a:r>
          </a:p>
        </p:txBody>
      </p:sp>
      <p:sp>
        <p:nvSpPr>
          <p:cNvPr id="4" name="TextBox 3">
            <a:extLst>
              <a:ext uri="{FF2B5EF4-FFF2-40B4-BE49-F238E27FC236}">
                <a16:creationId xmlns:a16="http://schemas.microsoft.com/office/drawing/2014/main" id="{A064A829-2D73-415E-8758-C8BE55DD3F1F}"/>
              </a:ext>
            </a:extLst>
          </p:cNvPr>
          <p:cNvSpPr txBox="1"/>
          <p:nvPr/>
        </p:nvSpPr>
        <p:spPr>
          <a:xfrm>
            <a:off x="4343400" y="5291167"/>
            <a:ext cx="3843300" cy="400110"/>
          </a:xfrm>
          <a:prstGeom prst="rect">
            <a:avLst/>
          </a:prstGeom>
          <a:solidFill>
            <a:schemeClr val="tx1">
              <a:alpha val="0"/>
            </a:schemeClr>
          </a:solidFill>
        </p:spPr>
        <p:txBody>
          <a:bodyPr wrap="square" rtlCol="0" anchor="ctr">
            <a:spAutoFit/>
          </a:bodyPr>
          <a:lstStyle/>
          <a:p>
            <a:pPr algn="r"/>
            <a:r>
              <a:rPr lang="en-US" sz="2000" b="1" dirty="0">
                <a:solidFill>
                  <a:schemeClr val="bg1"/>
                </a:solidFill>
                <a:ea typeface="Gill Sans MT" charset="0"/>
                <a:cs typeface="Gill Sans MT" charset="0"/>
              </a:rPr>
              <a:t>(Connaway &amp; Radford, 2017)</a:t>
            </a:r>
          </a:p>
        </p:txBody>
      </p:sp>
      <p:sp>
        <p:nvSpPr>
          <p:cNvPr id="6" name="Rectangle 5">
            <a:extLst>
              <a:ext uri="{FF2B5EF4-FFF2-40B4-BE49-F238E27FC236}">
                <a16:creationId xmlns:a16="http://schemas.microsoft.com/office/drawing/2014/main" id="{0C207A87-4A9C-4D4A-AB3A-8A887CB746AD}"/>
              </a:ext>
            </a:extLst>
          </p:cNvPr>
          <p:cNvSpPr/>
          <p:nvPr/>
        </p:nvSpPr>
        <p:spPr>
          <a:xfrm>
            <a:off x="0" y="0"/>
            <a:ext cx="6096000" cy="246221"/>
          </a:xfrm>
          <a:prstGeom prst="rect">
            <a:avLst/>
          </a:prstGeom>
        </p:spPr>
        <p:txBody>
          <a:bodyPr>
            <a:spAutoFit/>
          </a:bodyPr>
          <a:lstStyle/>
          <a:p>
            <a:pPr lvl="0">
              <a:defRPr/>
            </a:pPr>
            <a:r>
              <a:rPr lang="en-US" sz="1000" dirty="0"/>
              <a:t>Image: https://www.flickr.com/photos/28481088@N00/14270095212 by </a:t>
            </a:r>
            <a:r>
              <a:rPr lang="en-US" sz="1000" dirty="0" err="1"/>
              <a:t>tanakawho</a:t>
            </a:r>
            <a:r>
              <a:rPr lang="en-US" sz="1000" dirty="0"/>
              <a:t> / CC BY 2.0</a:t>
            </a:r>
          </a:p>
        </p:txBody>
      </p:sp>
    </p:spTree>
    <p:extLst>
      <p:ext uri="{BB962C8B-B14F-4D97-AF65-F5344CB8AC3E}">
        <p14:creationId xmlns:p14="http://schemas.microsoft.com/office/powerpoint/2010/main" val="864138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BD74B3-9304-4DD2-BC64-F4D4648FC33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263640"/>
          </a:xfrm>
          <a:prstGeom prst="rect">
            <a:avLst/>
          </a:prstGeom>
        </p:spPr>
      </p:pic>
      <p:sp>
        <p:nvSpPr>
          <p:cNvPr id="2" name="Text Placeholder 1">
            <a:extLst>
              <a:ext uri="{FF2B5EF4-FFF2-40B4-BE49-F238E27FC236}">
                <a16:creationId xmlns:a16="http://schemas.microsoft.com/office/drawing/2014/main" id="{E4B3AB58-AEF0-49A9-B956-9A2727B61754}"/>
              </a:ext>
            </a:extLst>
          </p:cNvPr>
          <p:cNvSpPr>
            <a:spLocks noGrp="1"/>
          </p:cNvSpPr>
          <p:nvPr>
            <p:ph type="body" sz="quarter" idx="13"/>
          </p:nvPr>
        </p:nvSpPr>
        <p:spPr>
          <a:xfrm>
            <a:off x="-1" y="225029"/>
            <a:ext cx="8138161" cy="750331"/>
          </a:xfrm>
          <a:solidFill>
            <a:schemeClr val="bg2">
              <a:lumMod val="25000"/>
              <a:alpha val="65000"/>
            </a:schemeClr>
          </a:solidFill>
        </p:spPr>
        <p:txBody>
          <a:bodyPr/>
          <a:lstStyle/>
          <a:p>
            <a:r>
              <a:rPr lang="en-US" dirty="0">
                <a:solidFill>
                  <a:schemeClr val="bg1"/>
                </a:solidFill>
              </a:rPr>
              <a:t>Structured Observations</a:t>
            </a:r>
          </a:p>
        </p:txBody>
      </p:sp>
      <p:sp>
        <p:nvSpPr>
          <p:cNvPr id="3" name="Text Placeholder 2">
            <a:extLst>
              <a:ext uri="{FF2B5EF4-FFF2-40B4-BE49-F238E27FC236}">
                <a16:creationId xmlns:a16="http://schemas.microsoft.com/office/drawing/2014/main" id="{F893E843-BA67-4C53-A348-1EA47E8C3C30}"/>
              </a:ext>
            </a:extLst>
          </p:cNvPr>
          <p:cNvSpPr>
            <a:spLocks noGrp="1"/>
          </p:cNvSpPr>
          <p:nvPr>
            <p:ph type="body" sz="quarter" idx="12"/>
          </p:nvPr>
        </p:nvSpPr>
        <p:spPr>
          <a:xfrm>
            <a:off x="-1" y="975359"/>
            <a:ext cx="8138161" cy="5188341"/>
          </a:xfrm>
          <a:solidFill>
            <a:schemeClr val="bg2">
              <a:lumMod val="25000"/>
              <a:alpha val="65000"/>
            </a:schemeClr>
          </a:solidFill>
        </p:spPr>
        <p:txBody>
          <a:bodyPr/>
          <a:lstStyle/>
          <a:p>
            <a:r>
              <a:rPr lang="en-US" b="1" dirty="0">
                <a:solidFill>
                  <a:schemeClr val="bg1"/>
                </a:solidFill>
              </a:rPr>
              <a:t>More formal, quantitative</a:t>
            </a:r>
          </a:p>
          <a:p>
            <a:r>
              <a:rPr lang="en-US" b="1" dirty="0">
                <a:solidFill>
                  <a:schemeClr val="bg1"/>
                </a:solidFill>
              </a:rPr>
              <a:t>Develop observational categories</a:t>
            </a:r>
          </a:p>
          <a:p>
            <a:pPr lvl="1">
              <a:buFont typeface="Arial" panose="020B0604020202020204" pitchFamily="34" charset="0"/>
              <a:buChar char="•"/>
            </a:pPr>
            <a:r>
              <a:rPr lang="en-US" b="1" dirty="0">
                <a:solidFill>
                  <a:schemeClr val="bg1"/>
                </a:solidFill>
              </a:rPr>
              <a:t>Define appropriate, measurable actions</a:t>
            </a:r>
          </a:p>
          <a:p>
            <a:pPr lvl="1">
              <a:buFont typeface="Arial" panose="020B0604020202020204" pitchFamily="34" charset="0"/>
              <a:buChar char="•"/>
            </a:pPr>
            <a:r>
              <a:rPr lang="en-US" b="1" dirty="0">
                <a:solidFill>
                  <a:schemeClr val="bg1"/>
                </a:solidFill>
              </a:rPr>
              <a:t>Establish units of time or length of observations</a:t>
            </a:r>
          </a:p>
          <a:p>
            <a:pPr lvl="1">
              <a:buFont typeface="Arial" panose="020B0604020202020204" pitchFamily="34" charset="0"/>
              <a:buChar char="•"/>
            </a:pPr>
            <a:r>
              <a:rPr lang="en-US" b="1" dirty="0">
                <a:solidFill>
                  <a:schemeClr val="bg1"/>
                </a:solidFill>
              </a:rPr>
              <a:t>Anticipate patterns</a:t>
            </a:r>
          </a:p>
          <a:p>
            <a:pPr lvl="1">
              <a:buFont typeface="Arial" panose="020B0604020202020204" pitchFamily="34" charset="0"/>
              <a:buChar char="•"/>
            </a:pPr>
            <a:r>
              <a:rPr lang="en-US" b="1" dirty="0">
                <a:solidFill>
                  <a:schemeClr val="bg1"/>
                </a:solidFill>
              </a:rPr>
              <a:t>Determine frame of reference</a:t>
            </a:r>
          </a:p>
          <a:p>
            <a:pPr lvl="1">
              <a:buFont typeface="Arial" panose="020B0604020202020204" pitchFamily="34" charset="0"/>
              <a:buChar char="•"/>
            </a:pPr>
            <a:r>
              <a:rPr lang="en-US" b="1" dirty="0">
                <a:solidFill>
                  <a:schemeClr val="bg1"/>
                </a:solidFill>
              </a:rPr>
              <a:t>Select a rating scale</a:t>
            </a:r>
          </a:p>
          <a:p>
            <a:pPr lvl="1">
              <a:buFont typeface="Arial" panose="020B0604020202020204" pitchFamily="34" charset="0"/>
              <a:buChar char="•"/>
            </a:pPr>
            <a:r>
              <a:rPr lang="en-US" b="1" dirty="0">
                <a:solidFill>
                  <a:schemeClr val="bg1"/>
                </a:solidFill>
              </a:rPr>
              <a:t>Create a checklist sheet if applicable</a:t>
            </a:r>
          </a:p>
        </p:txBody>
      </p:sp>
      <p:sp>
        <p:nvSpPr>
          <p:cNvPr id="4" name="TextBox 3">
            <a:extLst>
              <a:ext uri="{FF2B5EF4-FFF2-40B4-BE49-F238E27FC236}">
                <a16:creationId xmlns:a16="http://schemas.microsoft.com/office/drawing/2014/main" id="{C9C6B197-EFB9-4167-8E45-6A9B0B49C329}"/>
              </a:ext>
            </a:extLst>
          </p:cNvPr>
          <p:cNvSpPr txBox="1"/>
          <p:nvPr/>
        </p:nvSpPr>
        <p:spPr>
          <a:xfrm>
            <a:off x="4076700" y="5742399"/>
            <a:ext cx="4061460" cy="400110"/>
          </a:xfrm>
          <a:prstGeom prst="rect">
            <a:avLst/>
          </a:prstGeom>
          <a:solidFill>
            <a:schemeClr val="tx1">
              <a:alpha val="0"/>
            </a:schemeClr>
          </a:solidFill>
        </p:spPr>
        <p:txBody>
          <a:bodyPr wrap="square" rtlCol="0" anchor="ctr">
            <a:spAutoFit/>
          </a:bodyPr>
          <a:lstStyle/>
          <a:p>
            <a:pPr algn="r"/>
            <a:r>
              <a:rPr lang="en-US" sz="2000" b="1" dirty="0">
                <a:solidFill>
                  <a:schemeClr val="bg1"/>
                </a:solidFill>
                <a:ea typeface="Gill Sans MT" charset="0"/>
                <a:cs typeface="Gill Sans MT" charset="0"/>
              </a:rPr>
              <a:t>(Connaway &amp; Radford, 2017)</a:t>
            </a:r>
          </a:p>
        </p:txBody>
      </p:sp>
      <p:sp>
        <p:nvSpPr>
          <p:cNvPr id="6" name="Rectangle 5">
            <a:extLst>
              <a:ext uri="{FF2B5EF4-FFF2-40B4-BE49-F238E27FC236}">
                <a16:creationId xmlns:a16="http://schemas.microsoft.com/office/drawing/2014/main" id="{5BDB4911-6B8A-464E-B2D6-326186B723B6}"/>
              </a:ext>
            </a:extLst>
          </p:cNvPr>
          <p:cNvSpPr/>
          <p:nvPr/>
        </p:nvSpPr>
        <p:spPr>
          <a:xfrm>
            <a:off x="6096000" y="-21192"/>
            <a:ext cx="6096000" cy="246221"/>
          </a:xfrm>
          <a:prstGeom prst="rect">
            <a:avLst/>
          </a:prstGeom>
        </p:spPr>
        <p:txBody>
          <a:bodyPr>
            <a:spAutoFit/>
          </a:bodyPr>
          <a:lstStyle/>
          <a:p>
            <a:pPr lvl="0" algn="r">
              <a:defRPr/>
            </a:pPr>
            <a:r>
              <a:rPr lang="en-US" sz="1000" dirty="0"/>
              <a:t>Image: https://www.flickr.com/photos/fng_photo/32806522008 by </a:t>
            </a:r>
            <a:r>
              <a:rPr lang="en-US" sz="1000" dirty="0" err="1"/>
              <a:t>fnugry</a:t>
            </a:r>
            <a:r>
              <a:rPr lang="en-US" sz="1000" dirty="0"/>
              <a:t> / CC BY-NC 2.0</a:t>
            </a:r>
          </a:p>
        </p:txBody>
      </p:sp>
    </p:spTree>
    <p:extLst>
      <p:ext uri="{BB962C8B-B14F-4D97-AF65-F5344CB8AC3E}">
        <p14:creationId xmlns:p14="http://schemas.microsoft.com/office/powerpoint/2010/main" val="2430335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28800"/>
            <a:ext cx="8915400" cy="4419600"/>
          </a:xfrm>
          <a:prstGeom prst="rect">
            <a:avLst/>
          </a:prstGeom>
        </p:spPr>
      </p:pic>
      <p:sp>
        <p:nvSpPr>
          <p:cNvPr id="5" name="Content Placeholder 4"/>
          <p:cNvSpPr>
            <a:spLocks noGrp="1"/>
          </p:cNvSpPr>
          <p:nvPr>
            <p:ph type="body" sz="quarter" idx="13"/>
          </p:nvPr>
        </p:nvSpPr>
        <p:spPr>
          <a:xfrm>
            <a:off x="0" y="264851"/>
            <a:ext cx="4422418" cy="532861"/>
          </a:xfrm>
          <a:solidFill>
            <a:schemeClr val="tx1"/>
          </a:solidFill>
        </p:spPr>
        <p:txBody>
          <a:bodyPr anchor="t">
            <a:noAutofit/>
          </a:bodyPr>
          <a:lstStyle/>
          <a:p>
            <a:r>
              <a:rPr lang="en-US" sz="2800" dirty="0">
                <a:solidFill>
                  <a:schemeClr val="bg1"/>
                </a:solidFill>
              </a:rPr>
              <a:t>Usability Testing History</a:t>
            </a:r>
            <a:endParaRPr lang="en-US" sz="2800" b="1" dirty="0">
              <a:solidFill>
                <a:schemeClr val="bg1"/>
              </a:solidFill>
            </a:endParaRPr>
          </a:p>
        </p:txBody>
      </p:sp>
      <p:sp>
        <p:nvSpPr>
          <p:cNvPr id="2" name="Text Placeholder 1"/>
          <p:cNvSpPr>
            <a:spLocks noGrp="1"/>
          </p:cNvSpPr>
          <p:nvPr>
            <p:ph type="body" sz="quarter" idx="14"/>
          </p:nvPr>
        </p:nvSpPr>
        <p:spPr>
          <a:xfrm>
            <a:off x="6553200" y="152401"/>
            <a:ext cx="5638800" cy="2914650"/>
          </a:xfrm>
          <a:solidFill>
            <a:schemeClr val="tx1"/>
          </a:solidFill>
        </p:spPr>
        <p:txBody>
          <a:bodyPr/>
          <a:lstStyle/>
          <a:p>
            <a:pPr marL="228600" indent="-228600">
              <a:buFont typeface="Arial" pitchFamily="34" charset="0"/>
              <a:buChar char="•"/>
            </a:pPr>
            <a:r>
              <a:rPr lang="en-US" sz="2800" b="1" dirty="0">
                <a:solidFill>
                  <a:schemeClr val="bg1"/>
                </a:solidFill>
              </a:rPr>
              <a:t>Human ethnographic observation </a:t>
            </a:r>
          </a:p>
          <a:p>
            <a:pPr lvl="1">
              <a:buFont typeface="Arial" pitchFamily="34" charset="0"/>
              <a:buChar char="•"/>
            </a:pPr>
            <a:r>
              <a:rPr lang="en-US" sz="2800" b="1" dirty="0">
                <a:solidFill>
                  <a:schemeClr val="bg1"/>
                </a:solidFill>
              </a:rPr>
              <a:t>Ergonomics </a:t>
            </a:r>
          </a:p>
          <a:p>
            <a:pPr lvl="1">
              <a:buFont typeface="Arial" pitchFamily="34" charset="0"/>
              <a:buChar char="•"/>
            </a:pPr>
            <a:r>
              <a:rPr lang="en-US" sz="2800" b="1" dirty="0">
                <a:solidFill>
                  <a:schemeClr val="bg1"/>
                </a:solidFill>
              </a:rPr>
              <a:t>Cognitive psychology</a:t>
            </a:r>
          </a:p>
          <a:p>
            <a:pPr marL="228600" indent="-228600">
              <a:buFont typeface="Arial" pitchFamily="34" charset="0"/>
              <a:buChar char="•"/>
            </a:pPr>
            <a:r>
              <a:rPr lang="en-US" sz="2800" b="1" dirty="0">
                <a:solidFill>
                  <a:schemeClr val="bg1"/>
                </a:solidFill>
              </a:rPr>
              <a:t>Became popular in 1980s</a:t>
            </a:r>
          </a:p>
          <a:p>
            <a:pPr marL="0" indent="0" algn="r">
              <a:buNone/>
            </a:pPr>
            <a:r>
              <a:rPr lang="en-US" sz="2000" b="1" dirty="0">
                <a:solidFill>
                  <a:schemeClr val="bg1"/>
                </a:solidFill>
              </a:rPr>
              <a:t>(Connaway &amp; Radford, 2017, 277)</a:t>
            </a:r>
          </a:p>
          <a:p>
            <a:pPr marL="0" indent="0">
              <a:buNone/>
            </a:pPr>
            <a:endParaRPr lang="en-US" sz="2800" b="1" dirty="0">
              <a:solidFill>
                <a:schemeClr val="bg1"/>
              </a:solidFill>
            </a:endParaRPr>
          </a:p>
        </p:txBody>
      </p:sp>
      <p:sp>
        <p:nvSpPr>
          <p:cNvPr id="4" name="TextBox 3">
            <a:extLst>
              <a:ext uri="{FF2B5EF4-FFF2-40B4-BE49-F238E27FC236}">
                <a16:creationId xmlns:a16="http://schemas.microsoft.com/office/drawing/2014/main" id="{4C93C0C8-C20B-4C04-9DB7-D8FC73C4EEC1}"/>
              </a:ext>
            </a:extLst>
          </p:cNvPr>
          <p:cNvSpPr txBox="1"/>
          <p:nvPr/>
        </p:nvSpPr>
        <p:spPr>
          <a:xfrm>
            <a:off x="-69572" y="6052930"/>
            <a:ext cx="6162261" cy="523220"/>
          </a:xfrm>
          <a:prstGeom prst="rect">
            <a:avLst/>
          </a:prstGeom>
          <a:noFill/>
        </p:spPr>
        <p:txBody>
          <a:bodyPr wrap="square" rtlCol="0">
            <a:spAutoFit/>
          </a:bodyPr>
          <a:lstStyle/>
          <a:p>
            <a:r>
              <a:rPr lang="en-US" sz="1000" dirty="0"/>
              <a:t>Image: https://www.flickr.com/photos/kaeru/1599676842 by Kars </a:t>
            </a:r>
            <a:r>
              <a:rPr lang="en-US" sz="1000" dirty="0" err="1"/>
              <a:t>Alfrink</a:t>
            </a:r>
            <a:r>
              <a:rPr lang="en-US" sz="1000" dirty="0"/>
              <a:t> / CC BY 2.0</a:t>
            </a:r>
          </a:p>
          <a:p>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EEF554-F596-459B-8E77-A707853DE985}"/>
              </a:ext>
            </a:extLst>
          </p:cNvPr>
          <p:cNvSpPr>
            <a:spLocks noGrp="1"/>
          </p:cNvSpPr>
          <p:nvPr>
            <p:ph type="body" sz="quarter" idx="10"/>
          </p:nvPr>
        </p:nvSpPr>
        <p:spPr/>
        <p:txBody>
          <a:bodyPr/>
          <a:lstStyle/>
          <a:p>
            <a:r>
              <a:rPr lang="en-US" dirty="0"/>
              <a:t>Define the problem</a:t>
            </a:r>
          </a:p>
        </p:txBody>
      </p:sp>
      <p:sp>
        <p:nvSpPr>
          <p:cNvPr id="3" name="Text Placeholder 2">
            <a:extLst>
              <a:ext uri="{FF2B5EF4-FFF2-40B4-BE49-F238E27FC236}">
                <a16:creationId xmlns:a16="http://schemas.microsoft.com/office/drawing/2014/main" id="{0EA9975E-08B0-49D6-A3A9-25286FF788A7}"/>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375ABE31-8A57-4066-B148-D1ED91F95D7A}"/>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653338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6275597"/>
          </a:xfrm>
          <a:prstGeom prst="rect">
            <a:avLst/>
          </a:prstGeom>
        </p:spPr>
      </p:pic>
      <p:sp>
        <p:nvSpPr>
          <p:cNvPr id="25603" name="Rectangle 3"/>
          <p:cNvSpPr>
            <a:spLocks noGrp="1" noChangeArrowheads="1"/>
          </p:cNvSpPr>
          <p:nvPr>
            <p:ph type="body" sz="quarter" idx="13"/>
          </p:nvPr>
        </p:nvSpPr>
        <p:spPr>
          <a:xfrm>
            <a:off x="7881257" y="529389"/>
            <a:ext cx="4310744" cy="734423"/>
          </a:xfrm>
          <a:solidFill>
            <a:schemeClr val="tx1">
              <a:alpha val="65000"/>
            </a:schemeClr>
          </a:solidFill>
        </p:spPr>
        <p:txBody>
          <a:bodyPr anchor="ctr">
            <a:normAutofit/>
          </a:bodyPr>
          <a:lstStyle/>
          <a:p>
            <a:r>
              <a:rPr lang="en-US" altLang="en-US" sz="4000" dirty="0">
                <a:solidFill>
                  <a:schemeClr val="bg1"/>
                </a:solidFill>
              </a:rPr>
              <a:t>Usability Testing</a:t>
            </a:r>
          </a:p>
        </p:txBody>
      </p:sp>
      <p:sp>
        <p:nvSpPr>
          <p:cNvPr id="2" name="Text Placeholder 1"/>
          <p:cNvSpPr>
            <a:spLocks noGrp="1"/>
          </p:cNvSpPr>
          <p:nvPr>
            <p:ph type="body" sz="quarter" idx="14"/>
          </p:nvPr>
        </p:nvSpPr>
        <p:spPr>
          <a:xfrm>
            <a:off x="3646714" y="1633028"/>
            <a:ext cx="8545286" cy="3341744"/>
          </a:xfrm>
          <a:solidFill>
            <a:schemeClr val="tx1">
              <a:alpha val="65000"/>
            </a:schemeClr>
          </a:solidFill>
        </p:spPr>
        <p:txBody>
          <a:bodyPr anchor="ctr"/>
          <a:lstStyle/>
          <a:p>
            <a:r>
              <a:rPr lang="en-US" altLang="en-US" sz="2800" b="1" dirty="0">
                <a:solidFill>
                  <a:schemeClr val="bg1"/>
                </a:solidFill>
              </a:rPr>
              <a:t>Degree to which a user can successfully learn &amp; use a product to achieve a goal </a:t>
            </a:r>
          </a:p>
          <a:p>
            <a:r>
              <a:rPr lang="en-US" altLang="en-US" sz="2800" b="1" dirty="0">
                <a:solidFill>
                  <a:schemeClr val="bg1"/>
                </a:solidFill>
              </a:rPr>
              <a:t>Evaluation research methodology</a:t>
            </a:r>
          </a:p>
          <a:p>
            <a:r>
              <a:rPr lang="en-US" altLang="en-US" sz="2800" b="1" dirty="0">
                <a:solidFill>
                  <a:schemeClr val="bg1"/>
                </a:solidFill>
              </a:rPr>
              <a:t>Observation &amp; analysis of user behavior while users use a product or product prototype to achieve a goal </a:t>
            </a:r>
          </a:p>
          <a:p>
            <a:pPr marL="0" indent="0" algn="r">
              <a:buNone/>
            </a:pPr>
            <a:r>
              <a:rPr lang="en-US" altLang="en-US" sz="2000" b="1" dirty="0">
                <a:solidFill>
                  <a:schemeClr val="bg1"/>
                </a:solidFill>
              </a:rPr>
              <a:t>(Dumas and </a:t>
            </a:r>
            <a:r>
              <a:rPr lang="en-US" altLang="en-US" sz="2000" b="1" dirty="0" err="1">
                <a:solidFill>
                  <a:schemeClr val="bg1"/>
                </a:solidFill>
              </a:rPr>
              <a:t>Redish</a:t>
            </a:r>
            <a:r>
              <a:rPr lang="en-US" altLang="en-US" sz="2000" b="1" dirty="0">
                <a:solidFill>
                  <a:schemeClr val="bg1"/>
                </a:solidFill>
              </a:rPr>
              <a:t> 1993, 22)</a:t>
            </a:r>
            <a:endParaRPr lang="en-US" sz="2000" b="1" dirty="0">
              <a:solidFill>
                <a:schemeClr val="bg1"/>
              </a:solidFill>
            </a:endParaRPr>
          </a:p>
        </p:txBody>
      </p:sp>
      <p:sp>
        <p:nvSpPr>
          <p:cNvPr id="4" name="Rectangle 3">
            <a:extLst>
              <a:ext uri="{FF2B5EF4-FFF2-40B4-BE49-F238E27FC236}">
                <a16:creationId xmlns:a16="http://schemas.microsoft.com/office/drawing/2014/main" id="{1F957BB0-25CF-49EE-9CD5-C65AD52D4FDD}"/>
              </a:ext>
            </a:extLst>
          </p:cNvPr>
          <p:cNvSpPr/>
          <p:nvPr/>
        </p:nvSpPr>
        <p:spPr>
          <a:xfrm>
            <a:off x="-1" y="0"/>
            <a:ext cx="6096000" cy="246221"/>
          </a:xfrm>
          <a:prstGeom prst="rect">
            <a:avLst/>
          </a:prstGeom>
        </p:spPr>
        <p:txBody>
          <a:bodyPr>
            <a:spAutoFit/>
          </a:bodyPr>
          <a:lstStyle/>
          <a:p>
            <a:r>
              <a:rPr lang="en-US" sz="1000" dirty="0">
                <a:solidFill>
                  <a:schemeClr val="bg1"/>
                </a:solidFill>
                <a:latin typeface="Arial" panose="020B0604020202020204" pitchFamily="34" charset="0"/>
                <a:cs typeface="Arial" panose="020B0604020202020204" pitchFamily="34" charset="0"/>
              </a:rPr>
              <a:t>Image: https://www.flickr.com/photos/deanhochman/14481958642/ by Dean Hochman / CC BY 2.0 </a:t>
            </a:r>
          </a:p>
        </p:txBody>
      </p:sp>
    </p:spTree>
    <p:extLst>
      <p:ext uri="{BB962C8B-B14F-4D97-AF65-F5344CB8AC3E}">
        <p14:creationId xmlns:p14="http://schemas.microsoft.com/office/powerpoint/2010/main" val="3613531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318913"/>
          </a:xfrm>
          <a:prstGeom prst="rect">
            <a:avLst/>
          </a:prstGeom>
        </p:spPr>
      </p:pic>
      <p:sp>
        <p:nvSpPr>
          <p:cNvPr id="41987" name="Rectangle 3"/>
          <p:cNvSpPr>
            <a:spLocks noGrp="1" noChangeArrowheads="1"/>
          </p:cNvSpPr>
          <p:nvPr>
            <p:ph type="body" sz="quarter" idx="13"/>
          </p:nvPr>
        </p:nvSpPr>
        <p:spPr>
          <a:xfrm>
            <a:off x="4330890" y="5317958"/>
            <a:ext cx="7861110" cy="665398"/>
          </a:xfrm>
          <a:solidFill>
            <a:schemeClr val="tx1">
              <a:alpha val="65000"/>
            </a:schemeClr>
          </a:solidFill>
        </p:spPr>
        <p:txBody>
          <a:bodyPr anchor="ctr">
            <a:normAutofit lnSpcReduction="10000"/>
          </a:bodyPr>
          <a:lstStyle/>
          <a:p>
            <a:r>
              <a:rPr lang="en-US" altLang="en-US" sz="4000" dirty="0">
                <a:solidFill>
                  <a:schemeClr val="bg1"/>
                </a:solidFill>
              </a:rPr>
              <a:t>Usability Testing: Components</a:t>
            </a:r>
          </a:p>
        </p:txBody>
      </p:sp>
      <p:sp>
        <p:nvSpPr>
          <p:cNvPr id="2" name="Text Placeholder 1"/>
          <p:cNvSpPr>
            <a:spLocks noGrp="1"/>
          </p:cNvSpPr>
          <p:nvPr>
            <p:ph type="body" sz="quarter" idx="14"/>
          </p:nvPr>
        </p:nvSpPr>
        <p:spPr>
          <a:xfrm>
            <a:off x="0" y="747577"/>
            <a:ext cx="4640239" cy="3078465"/>
          </a:xfrm>
          <a:solidFill>
            <a:schemeClr val="tx1">
              <a:alpha val="65000"/>
            </a:schemeClr>
          </a:solidFill>
        </p:spPr>
        <p:txBody>
          <a:bodyPr/>
          <a:lstStyle/>
          <a:p>
            <a:pPr marL="0" indent="0">
              <a:buNone/>
            </a:pPr>
            <a:r>
              <a:rPr lang="en-US" altLang="en-US" sz="2800" b="1" dirty="0">
                <a:solidFill>
                  <a:schemeClr val="bg1"/>
                </a:solidFill>
              </a:rPr>
              <a:t>Comprised of three parts:</a:t>
            </a:r>
          </a:p>
          <a:p>
            <a:pPr marL="514350" indent="-514350">
              <a:buFont typeface="+mj-lt"/>
              <a:buAutoNum type="arabicPeriod"/>
            </a:pPr>
            <a:r>
              <a:rPr lang="en-US" altLang="en-US" sz="2800" b="1" dirty="0">
                <a:solidFill>
                  <a:schemeClr val="bg1"/>
                </a:solidFill>
              </a:rPr>
              <a:t>Pre-session interview</a:t>
            </a:r>
          </a:p>
          <a:p>
            <a:pPr marL="514350" indent="-514350">
              <a:buFont typeface="+mj-lt"/>
              <a:buAutoNum type="arabicPeriod"/>
            </a:pPr>
            <a:r>
              <a:rPr lang="en-US" altLang="en-US" sz="2800" b="1" dirty="0">
                <a:solidFill>
                  <a:schemeClr val="bg1"/>
                </a:solidFill>
              </a:rPr>
              <a:t>Scenario and task structured test</a:t>
            </a:r>
          </a:p>
          <a:p>
            <a:pPr marL="514350" indent="-514350">
              <a:buFont typeface="+mj-lt"/>
              <a:buAutoNum type="arabicPeriod"/>
            </a:pPr>
            <a:r>
              <a:rPr lang="en-US" altLang="en-US" sz="2800" b="1" dirty="0">
                <a:solidFill>
                  <a:schemeClr val="bg1"/>
                </a:solidFill>
              </a:rPr>
              <a:t>Post-session survey</a:t>
            </a:r>
            <a:endParaRPr lang="en-US" sz="2800" b="1" dirty="0">
              <a:solidFill>
                <a:schemeClr val="bg1"/>
              </a:solidFill>
            </a:endParaRPr>
          </a:p>
        </p:txBody>
      </p:sp>
      <p:sp>
        <p:nvSpPr>
          <p:cNvPr id="5" name="TextBox 4"/>
          <p:cNvSpPr txBox="1"/>
          <p:nvPr/>
        </p:nvSpPr>
        <p:spPr>
          <a:xfrm>
            <a:off x="2216927" y="3335578"/>
            <a:ext cx="2423312" cy="400110"/>
          </a:xfrm>
          <a:prstGeom prst="rect">
            <a:avLst/>
          </a:prstGeom>
          <a:noFill/>
        </p:spPr>
        <p:txBody>
          <a:bodyPr wrap="square" rtlCol="0">
            <a:spAutoFit/>
          </a:bodyPr>
          <a:lstStyle/>
          <a:p>
            <a:pPr algn="r"/>
            <a:r>
              <a:rPr lang="en-US" sz="2000" b="1" dirty="0">
                <a:solidFill>
                  <a:schemeClr val="bg1"/>
                </a:solidFill>
                <a:ea typeface="Gill Sans MT" charset="0"/>
                <a:cs typeface="Gill Sans MT" charset="0"/>
              </a:rPr>
              <a:t>(Tang 2017, 278)</a:t>
            </a:r>
          </a:p>
        </p:txBody>
      </p:sp>
      <p:sp>
        <p:nvSpPr>
          <p:cNvPr id="4" name="Rectangle 3">
            <a:extLst>
              <a:ext uri="{FF2B5EF4-FFF2-40B4-BE49-F238E27FC236}">
                <a16:creationId xmlns:a16="http://schemas.microsoft.com/office/drawing/2014/main" id="{ACD7DCB0-9675-4D70-88F4-79A58DBE31FC}"/>
              </a:ext>
            </a:extLst>
          </p:cNvPr>
          <p:cNvSpPr/>
          <p:nvPr/>
        </p:nvSpPr>
        <p:spPr>
          <a:xfrm>
            <a:off x="0" y="6110423"/>
            <a:ext cx="6096000" cy="246221"/>
          </a:xfrm>
          <a:prstGeom prst="rect">
            <a:avLst/>
          </a:prstGeom>
        </p:spPr>
        <p:txBody>
          <a:bodyPr>
            <a:spAutoFit/>
          </a:bodyPr>
          <a:lstStyle/>
          <a:p>
            <a:r>
              <a:rPr lang="en-US" sz="1000" dirty="0">
                <a:solidFill>
                  <a:schemeClr val="bg1"/>
                </a:solidFill>
                <a:latin typeface="Arial" panose="020B0604020202020204" pitchFamily="34" charset="0"/>
                <a:cs typeface="Arial" panose="020B0604020202020204" pitchFamily="34" charset="0"/>
              </a:rPr>
              <a:t>Image: https://www.flickr.com/photos/78428166@N00/8120708019/ by Tony Alter / CC BY 2.0</a:t>
            </a:r>
          </a:p>
        </p:txBody>
      </p:sp>
    </p:spTree>
    <p:extLst>
      <p:ext uri="{BB962C8B-B14F-4D97-AF65-F5344CB8AC3E}">
        <p14:creationId xmlns:p14="http://schemas.microsoft.com/office/powerpoint/2010/main" val="284156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250674"/>
          </a:xfrm>
          <a:prstGeom prst="rect">
            <a:avLst/>
          </a:prstGeom>
        </p:spPr>
      </p:pic>
      <p:sp>
        <p:nvSpPr>
          <p:cNvPr id="12291" name="Rectangle 3"/>
          <p:cNvSpPr>
            <a:spLocks noGrp="1" noChangeArrowheads="1"/>
          </p:cNvSpPr>
          <p:nvPr>
            <p:ph type="body" sz="quarter" idx="13"/>
          </p:nvPr>
        </p:nvSpPr>
        <p:spPr>
          <a:xfrm>
            <a:off x="0" y="175247"/>
            <a:ext cx="7820167" cy="797854"/>
          </a:xfrm>
          <a:solidFill>
            <a:schemeClr val="tx1">
              <a:alpha val="65000"/>
            </a:schemeClr>
          </a:solidFill>
        </p:spPr>
        <p:txBody>
          <a:bodyPr anchor="ctr">
            <a:noAutofit/>
          </a:bodyPr>
          <a:lstStyle/>
          <a:p>
            <a:r>
              <a:rPr lang="en-US" altLang="en-US" sz="4000" dirty="0">
                <a:solidFill>
                  <a:schemeClr val="bg1"/>
                </a:solidFill>
              </a:rPr>
              <a:t>Usability Testing: Methodology</a:t>
            </a:r>
          </a:p>
        </p:txBody>
      </p:sp>
      <p:sp>
        <p:nvSpPr>
          <p:cNvPr id="2" name="Text Placeholder 1"/>
          <p:cNvSpPr>
            <a:spLocks noGrp="1"/>
          </p:cNvSpPr>
          <p:nvPr>
            <p:ph type="body" sz="quarter" idx="14"/>
          </p:nvPr>
        </p:nvSpPr>
        <p:spPr>
          <a:xfrm>
            <a:off x="7274256" y="1602889"/>
            <a:ext cx="4917743" cy="4647784"/>
          </a:xfrm>
          <a:solidFill>
            <a:schemeClr val="tx1">
              <a:alpha val="65000"/>
            </a:schemeClr>
          </a:solidFill>
        </p:spPr>
        <p:txBody>
          <a:bodyPr/>
          <a:lstStyle/>
          <a:p>
            <a:pPr>
              <a:buFont typeface="Arial" panose="020B0604020202020204" pitchFamily="34" charset="0"/>
              <a:buChar char="•"/>
            </a:pPr>
            <a:r>
              <a:rPr lang="en-US" altLang="en-US" sz="2400" b="1" dirty="0">
                <a:solidFill>
                  <a:schemeClr val="bg1"/>
                </a:solidFill>
              </a:rPr>
              <a:t>Artificial environment (laboratory)</a:t>
            </a:r>
          </a:p>
          <a:p>
            <a:pPr lvl="1">
              <a:buFont typeface="Arial" panose="020B0604020202020204" pitchFamily="34" charset="0"/>
              <a:buChar char="•"/>
            </a:pPr>
            <a:r>
              <a:rPr lang="en-US" altLang="en-US" sz="2400" b="1" dirty="0">
                <a:solidFill>
                  <a:schemeClr val="bg1"/>
                </a:solidFill>
              </a:rPr>
              <a:t>Maintain more control</a:t>
            </a:r>
          </a:p>
          <a:p>
            <a:pPr lvl="1">
              <a:buFont typeface="Arial" panose="020B0604020202020204" pitchFamily="34" charset="0"/>
              <a:buChar char="•"/>
            </a:pPr>
            <a:r>
              <a:rPr lang="en-US" altLang="en-US" sz="2400" b="1" dirty="0">
                <a:solidFill>
                  <a:schemeClr val="bg1"/>
                </a:solidFill>
              </a:rPr>
              <a:t>May provide more specific data on a particular feature</a:t>
            </a:r>
          </a:p>
          <a:p>
            <a:pPr>
              <a:buFont typeface="Arial" panose="020B0604020202020204" pitchFamily="34" charset="0"/>
              <a:buChar char="•"/>
            </a:pPr>
            <a:r>
              <a:rPr lang="en-US" altLang="en-US" sz="2400" b="1" dirty="0">
                <a:solidFill>
                  <a:schemeClr val="bg1"/>
                </a:solidFill>
              </a:rPr>
              <a:t>Natural environment</a:t>
            </a:r>
          </a:p>
          <a:p>
            <a:pPr lvl="1">
              <a:buFont typeface="Arial" panose="020B0604020202020204" pitchFamily="34" charset="0"/>
              <a:buChar char="•"/>
            </a:pPr>
            <a:r>
              <a:rPr lang="en-US" altLang="en-US" sz="2400" b="1" dirty="0">
                <a:solidFill>
                  <a:schemeClr val="bg1"/>
                </a:solidFill>
              </a:rPr>
              <a:t>Better holistic representation of real people doing real work</a:t>
            </a:r>
          </a:p>
          <a:p>
            <a:pPr lvl="1">
              <a:buFont typeface="Arial" panose="020B0604020202020204" pitchFamily="34" charset="0"/>
              <a:buChar char="•"/>
            </a:pPr>
            <a:endParaRPr lang="en-US" sz="2400" b="1" dirty="0">
              <a:solidFill>
                <a:schemeClr val="bg1"/>
              </a:solidFill>
            </a:endParaRPr>
          </a:p>
        </p:txBody>
      </p:sp>
      <p:sp>
        <p:nvSpPr>
          <p:cNvPr id="5" name="TextBox 4"/>
          <p:cNvSpPr txBox="1"/>
          <p:nvPr/>
        </p:nvSpPr>
        <p:spPr>
          <a:xfrm>
            <a:off x="10079915" y="5782760"/>
            <a:ext cx="2112085" cy="369332"/>
          </a:xfrm>
          <a:prstGeom prst="rect">
            <a:avLst/>
          </a:prstGeom>
          <a:solidFill>
            <a:schemeClr val="tx1">
              <a:alpha val="0"/>
            </a:schemeClr>
          </a:solidFill>
        </p:spPr>
        <p:txBody>
          <a:bodyPr wrap="square" rtlCol="0" anchor="ctr">
            <a:spAutoFit/>
          </a:bodyPr>
          <a:lstStyle/>
          <a:p>
            <a:pPr algn="r"/>
            <a:r>
              <a:rPr lang="en-US" b="1" dirty="0">
                <a:solidFill>
                  <a:schemeClr val="bg1"/>
                </a:solidFill>
                <a:ea typeface="Gill Sans MT" charset="0"/>
                <a:cs typeface="Gill Sans MT" charset="0"/>
              </a:rPr>
              <a:t>(Tang 2017, 278)</a:t>
            </a:r>
          </a:p>
        </p:txBody>
      </p:sp>
      <p:sp>
        <p:nvSpPr>
          <p:cNvPr id="4" name="Rectangle 3">
            <a:extLst>
              <a:ext uri="{FF2B5EF4-FFF2-40B4-BE49-F238E27FC236}">
                <a16:creationId xmlns:a16="http://schemas.microsoft.com/office/drawing/2014/main" id="{A8D75509-8BD8-4FEF-8318-21348EB97302}"/>
              </a:ext>
            </a:extLst>
          </p:cNvPr>
          <p:cNvSpPr/>
          <p:nvPr/>
        </p:nvSpPr>
        <p:spPr>
          <a:xfrm>
            <a:off x="0" y="5980772"/>
            <a:ext cx="6832295" cy="246221"/>
          </a:xfrm>
          <a:prstGeom prst="rect">
            <a:avLst/>
          </a:prstGeom>
        </p:spPr>
        <p:txBody>
          <a:bodyPr wrap="square">
            <a:spAutoFit/>
          </a:bodyPr>
          <a:lstStyle/>
          <a:p>
            <a:r>
              <a:rPr lang="en-US" altLang="en-US" sz="1000" dirty="0">
                <a:solidFill>
                  <a:schemeClr val="bg1"/>
                </a:solidFill>
                <a:latin typeface="Arial" panose="020B0604020202020204" pitchFamily="34" charset="0"/>
                <a:cs typeface="Arial" panose="020B0604020202020204" pitchFamily="34" charset="0"/>
              </a:rPr>
              <a:t>Image: https://www.flickr.com/photos/carnesaurus/32160924864/ by Stinson Beach Playground / CC BY-NC-ND 2.0 </a:t>
            </a:r>
          </a:p>
        </p:txBody>
      </p:sp>
    </p:spTree>
    <p:extLst>
      <p:ext uri="{BB962C8B-B14F-4D97-AF65-F5344CB8AC3E}">
        <p14:creationId xmlns:p14="http://schemas.microsoft.com/office/powerpoint/2010/main" val="2835779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A751C8-36A8-4193-83A5-79421C47DB3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6261101"/>
          </a:xfrm>
          <a:prstGeom prst="rect">
            <a:avLst/>
          </a:prstGeom>
        </p:spPr>
      </p:pic>
      <p:sp>
        <p:nvSpPr>
          <p:cNvPr id="2" name="Text Placeholder 1">
            <a:extLst>
              <a:ext uri="{FF2B5EF4-FFF2-40B4-BE49-F238E27FC236}">
                <a16:creationId xmlns:a16="http://schemas.microsoft.com/office/drawing/2014/main" id="{D47FCEE4-61B6-4CCE-991E-9E409C838171}"/>
              </a:ext>
            </a:extLst>
          </p:cNvPr>
          <p:cNvSpPr>
            <a:spLocks noGrp="1"/>
          </p:cNvSpPr>
          <p:nvPr>
            <p:ph type="body" sz="quarter" idx="13"/>
          </p:nvPr>
        </p:nvSpPr>
        <p:spPr>
          <a:xfrm>
            <a:off x="0" y="325178"/>
            <a:ext cx="8867418" cy="723361"/>
          </a:xfrm>
          <a:solidFill>
            <a:schemeClr val="tx1">
              <a:alpha val="65000"/>
            </a:schemeClr>
          </a:solidFill>
        </p:spPr>
        <p:txBody>
          <a:bodyPr/>
          <a:lstStyle/>
          <a:p>
            <a:pPr algn="ctr"/>
            <a:r>
              <a:rPr lang="en-US" sz="4000" dirty="0">
                <a:solidFill>
                  <a:schemeClr val="bg1"/>
                </a:solidFill>
              </a:rPr>
              <a:t>V&amp;R Mapping App Usability Testing</a:t>
            </a:r>
          </a:p>
        </p:txBody>
      </p:sp>
      <p:sp>
        <p:nvSpPr>
          <p:cNvPr id="3" name="Text Placeholder 2">
            <a:extLst>
              <a:ext uri="{FF2B5EF4-FFF2-40B4-BE49-F238E27FC236}">
                <a16:creationId xmlns:a16="http://schemas.microsoft.com/office/drawing/2014/main" id="{13757095-82D2-4216-88DD-10CE6D3C426D}"/>
              </a:ext>
            </a:extLst>
          </p:cNvPr>
          <p:cNvSpPr>
            <a:spLocks noGrp="1"/>
          </p:cNvSpPr>
          <p:nvPr>
            <p:ph type="body" sz="quarter" idx="14"/>
          </p:nvPr>
        </p:nvSpPr>
        <p:spPr>
          <a:xfrm>
            <a:off x="0" y="1373718"/>
            <a:ext cx="10896600" cy="4696882"/>
          </a:xfrm>
          <a:solidFill>
            <a:schemeClr val="tx1">
              <a:alpha val="65000"/>
            </a:schemeClr>
          </a:solidFill>
        </p:spPr>
        <p:txBody>
          <a:bodyPr/>
          <a:lstStyle/>
          <a:p>
            <a:pPr marL="0" indent="0">
              <a:buNone/>
            </a:pPr>
            <a:r>
              <a:rPr lang="en-US" sz="2600" b="1" dirty="0">
                <a:solidFill>
                  <a:schemeClr val="bg1"/>
                </a:solidFill>
              </a:rPr>
              <a:t>TASK</a:t>
            </a:r>
          </a:p>
          <a:p>
            <a:r>
              <a:rPr lang="en-US" sz="2600" b="1" dirty="0">
                <a:solidFill>
                  <a:schemeClr val="bg1"/>
                </a:solidFill>
              </a:rPr>
              <a:t>Think of around 10 websites you use or online activities that you regularly perform. Place each of these websites or activities on the map in a way that represents how you feel you use them (as a 'Visitor' or as a 'Resident') and the typical context in which you use them ('Personal' or 'Institutional’).</a:t>
            </a:r>
          </a:p>
          <a:p>
            <a:pPr marL="0" indent="0">
              <a:spcBef>
                <a:spcPts val="1200"/>
              </a:spcBef>
              <a:buNone/>
            </a:pPr>
            <a:r>
              <a:rPr lang="en-US" sz="2600" b="1" dirty="0">
                <a:solidFill>
                  <a:schemeClr val="bg1"/>
                </a:solidFill>
              </a:rPr>
              <a:t>PROCEDURE</a:t>
            </a:r>
          </a:p>
          <a:p>
            <a:pPr marL="457200" indent="-457200">
              <a:buFont typeface="+mj-lt"/>
              <a:buAutoNum type="arabicPeriod"/>
            </a:pPr>
            <a:r>
              <a:rPr lang="en-US" sz="2600" b="1" dirty="0">
                <a:solidFill>
                  <a:schemeClr val="bg1"/>
                </a:solidFill>
              </a:rPr>
              <a:t>Read the task aloud</a:t>
            </a:r>
          </a:p>
          <a:p>
            <a:pPr marL="457200" indent="-457200">
              <a:buFont typeface="+mj-lt"/>
              <a:buAutoNum type="arabicPeriod"/>
            </a:pPr>
            <a:r>
              <a:rPr lang="en-US" sz="2600" b="1" dirty="0">
                <a:solidFill>
                  <a:schemeClr val="bg1"/>
                </a:solidFill>
              </a:rPr>
              <a:t>Using the app, complete the task while thinking aloud</a:t>
            </a:r>
          </a:p>
          <a:p>
            <a:pPr marL="457200" indent="-457200">
              <a:buFont typeface="+mj-lt"/>
              <a:buAutoNum type="arabicPeriod"/>
            </a:pPr>
            <a:r>
              <a:rPr lang="en-US" sz="2600" b="1" dirty="0">
                <a:solidFill>
                  <a:schemeClr val="bg1"/>
                </a:solidFill>
              </a:rPr>
              <a:t>Indicate when they felt they had completed the task</a:t>
            </a:r>
          </a:p>
        </p:txBody>
      </p:sp>
      <p:sp>
        <p:nvSpPr>
          <p:cNvPr id="4" name="Rectangle 3">
            <a:extLst>
              <a:ext uri="{FF2B5EF4-FFF2-40B4-BE49-F238E27FC236}">
                <a16:creationId xmlns:a16="http://schemas.microsoft.com/office/drawing/2014/main" id="{39A6A215-B06A-436B-9273-AECAEB6B31AF}"/>
              </a:ext>
            </a:extLst>
          </p:cNvPr>
          <p:cNvSpPr/>
          <p:nvPr/>
        </p:nvSpPr>
        <p:spPr>
          <a:xfrm>
            <a:off x="6096000" y="-1"/>
            <a:ext cx="6096000" cy="246221"/>
          </a:xfrm>
          <a:prstGeom prst="rect">
            <a:avLst/>
          </a:prstGeom>
        </p:spPr>
        <p:txBody>
          <a:bodyPr>
            <a:spAutoFit/>
          </a:bodyPr>
          <a:lstStyle/>
          <a:p>
            <a:pPr lvl="0" algn="r">
              <a:defRPr/>
            </a:pPr>
            <a:r>
              <a:rPr lang="en-US" sz="1000" dirty="0">
                <a:solidFill>
                  <a:prstClr val="black"/>
                </a:solidFill>
                <a:latin typeface="Arial" pitchFamily="34" charset="0"/>
                <a:cs typeface="Arial" pitchFamily="34" charset="0"/>
              </a:rPr>
              <a:t>Image: https://www.flickr.com/photos/marcelxxl/14217231657/ by M.G.N. – Marcel / CC BY-NC-ND 2.0 </a:t>
            </a:r>
          </a:p>
        </p:txBody>
      </p:sp>
    </p:spTree>
    <p:extLst>
      <p:ext uri="{BB962C8B-B14F-4D97-AF65-F5344CB8AC3E}">
        <p14:creationId xmlns:p14="http://schemas.microsoft.com/office/powerpoint/2010/main" val="2472157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8889"/>
          <a:stretch/>
        </p:blipFill>
        <p:spPr>
          <a:xfrm>
            <a:off x="0" y="0"/>
            <a:ext cx="12192000" cy="6248400"/>
          </a:xfrm>
          <a:prstGeom prst="rect">
            <a:avLst/>
          </a:prstGeom>
        </p:spPr>
      </p:pic>
      <p:sp>
        <p:nvSpPr>
          <p:cNvPr id="2" name="Text Placeholder 1"/>
          <p:cNvSpPr>
            <a:spLocks noGrp="1"/>
          </p:cNvSpPr>
          <p:nvPr>
            <p:ph type="body" sz="quarter" idx="13"/>
          </p:nvPr>
        </p:nvSpPr>
        <p:spPr>
          <a:xfrm>
            <a:off x="0" y="152400"/>
            <a:ext cx="7924799" cy="533400"/>
          </a:xfrm>
          <a:solidFill>
            <a:schemeClr val="tx1"/>
          </a:solidFill>
        </p:spPr>
        <p:txBody>
          <a:bodyPr/>
          <a:lstStyle/>
          <a:p>
            <a:r>
              <a:rPr lang="en-US" sz="2800" dirty="0">
                <a:solidFill>
                  <a:schemeClr val="bg1"/>
                </a:solidFill>
              </a:rPr>
              <a:t>V&amp;R Mapping App Usability Study Questions</a:t>
            </a:r>
          </a:p>
        </p:txBody>
      </p:sp>
      <p:sp>
        <p:nvSpPr>
          <p:cNvPr id="3" name="Text Placeholder 2"/>
          <p:cNvSpPr>
            <a:spLocks noGrp="1"/>
          </p:cNvSpPr>
          <p:nvPr>
            <p:ph type="body" sz="quarter" idx="14"/>
          </p:nvPr>
        </p:nvSpPr>
        <p:spPr>
          <a:xfrm>
            <a:off x="1" y="1373719"/>
            <a:ext cx="8079316" cy="3350682"/>
          </a:xfrm>
          <a:solidFill>
            <a:schemeClr val="tx1"/>
          </a:solidFill>
        </p:spPr>
        <p:txBody>
          <a:bodyPr/>
          <a:lstStyle/>
          <a:p>
            <a:r>
              <a:rPr lang="en-US" sz="2400" b="1" dirty="0">
                <a:solidFill>
                  <a:schemeClr val="bg1"/>
                </a:solidFill>
              </a:rPr>
              <a:t>Why did you select the shapes you did?</a:t>
            </a:r>
          </a:p>
          <a:p>
            <a:r>
              <a:rPr lang="en-US" sz="2400" b="1" dirty="0">
                <a:solidFill>
                  <a:schemeClr val="bg1"/>
                </a:solidFill>
              </a:rPr>
              <a:t>Why did you place them in these locations?</a:t>
            </a:r>
          </a:p>
          <a:p>
            <a:r>
              <a:rPr lang="en-US" sz="2400" b="1" dirty="0">
                <a:solidFill>
                  <a:schemeClr val="bg1"/>
                </a:solidFill>
              </a:rPr>
              <a:t>Were the tasks fun to do?  Discuss your answer.</a:t>
            </a:r>
          </a:p>
          <a:p>
            <a:r>
              <a:rPr lang="en-US" sz="2400" b="1" dirty="0">
                <a:solidFill>
                  <a:schemeClr val="bg1"/>
                </a:solidFill>
              </a:rPr>
              <a:t>What would make it more fun?</a:t>
            </a:r>
          </a:p>
          <a:p>
            <a:r>
              <a:rPr lang="en-US" sz="2400" b="1" dirty="0">
                <a:solidFill>
                  <a:schemeClr val="bg1"/>
                </a:solidFill>
              </a:rPr>
              <a:t>What devices do you use to access the web?</a:t>
            </a:r>
          </a:p>
          <a:p>
            <a:r>
              <a:rPr lang="en-US" sz="2400" b="1" dirty="0">
                <a:solidFill>
                  <a:schemeClr val="bg1"/>
                </a:solidFill>
              </a:rPr>
              <a:t>If you could change this product in any way, what would you do?</a:t>
            </a:r>
          </a:p>
        </p:txBody>
      </p:sp>
      <p:sp>
        <p:nvSpPr>
          <p:cNvPr id="5" name="TextBox 4">
            <a:extLst>
              <a:ext uri="{FF2B5EF4-FFF2-40B4-BE49-F238E27FC236}">
                <a16:creationId xmlns:a16="http://schemas.microsoft.com/office/drawing/2014/main" id="{F06C6D8B-52B0-47E1-9F4C-29E64AE28ED1}"/>
              </a:ext>
            </a:extLst>
          </p:cNvPr>
          <p:cNvSpPr txBox="1"/>
          <p:nvPr/>
        </p:nvSpPr>
        <p:spPr>
          <a:xfrm>
            <a:off x="-76200" y="5986790"/>
            <a:ext cx="6172200" cy="523220"/>
          </a:xfrm>
          <a:prstGeom prst="rect">
            <a:avLst/>
          </a:prstGeom>
          <a:noFill/>
        </p:spPr>
        <p:txBody>
          <a:bodyPr wrap="square" rtlCol="0">
            <a:spAutoFit/>
          </a:bodyPr>
          <a:lstStyle/>
          <a:p>
            <a:r>
              <a:rPr lang="en-US" sz="1000" dirty="0">
                <a:solidFill>
                  <a:schemeClr val="bg1"/>
                </a:solidFill>
              </a:rPr>
              <a:t>Image: https://www.flickr.com/photos/glassholic/16948415183/ by Etienne / CC BY-NC-ND 2.0</a:t>
            </a:r>
          </a:p>
          <a:p>
            <a:endParaRPr lang="en-US" dirty="0"/>
          </a:p>
        </p:txBody>
      </p:sp>
    </p:spTree>
    <p:extLst>
      <p:ext uri="{BB962C8B-B14F-4D97-AF65-F5344CB8AC3E}">
        <p14:creationId xmlns:p14="http://schemas.microsoft.com/office/powerpoint/2010/main" val="1514676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20346" y="1108082"/>
            <a:ext cx="10898717" cy="877163"/>
          </a:xfrm>
        </p:spPr>
        <p:txBody>
          <a:bodyPr/>
          <a:lstStyle/>
          <a:p>
            <a:r>
              <a:rPr lang="en-US" dirty="0"/>
              <a:t>Ethnographic research:</a:t>
            </a:r>
            <a:r>
              <a:rPr lang="en-US" sz="3600" dirty="0"/>
              <a:t> </a:t>
            </a:r>
          </a:p>
        </p:txBody>
      </p:sp>
      <p:sp>
        <p:nvSpPr>
          <p:cNvPr id="6" name="Text Placeholder 5"/>
          <p:cNvSpPr>
            <a:spLocks noGrp="1"/>
          </p:cNvSpPr>
          <p:nvPr>
            <p:ph type="body" sz="quarter" idx="11"/>
          </p:nvPr>
        </p:nvSpPr>
        <p:spPr/>
        <p:txBody>
          <a:bodyPr/>
          <a:lstStyle/>
          <a:p>
            <a:endParaRPr lang="en-US"/>
          </a:p>
        </p:txBody>
      </p:sp>
      <p:sp>
        <p:nvSpPr>
          <p:cNvPr id="7" name="Text Placeholder 6"/>
          <p:cNvSpPr>
            <a:spLocks noGrp="1"/>
          </p:cNvSpPr>
          <p:nvPr>
            <p:ph type="body" sz="quarter" idx="12"/>
          </p:nvPr>
        </p:nvSpPr>
        <p:spPr/>
        <p:txBody>
          <a:bodyPr/>
          <a:lstStyle/>
          <a:p>
            <a:endParaRPr lang="en-US"/>
          </a:p>
        </p:txBody>
      </p:sp>
      <p:sp>
        <p:nvSpPr>
          <p:cNvPr id="3" name="TextBox 2"/>
          <p:cNvSpPr txBox="1"/>
          <p:nvPr/>
        </p:nvSpPr>
        <p:spPr>
          <a:xfrm>
            <a:off x="6610351" y="2914650"/>
            <a:ext cx="4408524" cy="400110"/>
          </a:xfrm>
          <a:prstGeom prst="rect">
            <a:avLst/>
          </a:prstGeom>
          <a:noFill/>
        </p:spPr>
        <p:txBody>
          <a:bodyPr wrap="square" rtlCol="0">
            <a:spAutoFit/>
          </a:bodyPr>
          <a:lstStyle/>
          <a:p>
            <a:pPr algn="r"/>
            <a:r>
              <a:rPr lang="en-US" sz="2000" b="1" dirty="0">
                <a:solidFill>
                  <a:schemeClr val="bg1"/>
                </a:solidFill>
              </a:rPr>
              <a:t>(Connaway &amp; Radford, 2017, 263)</a:t>
            </a:r>
          </a:p>
        </p:txBody>
      </p:sp>
      <p:sp>
        <p:nvSpPr>
          <p:cNvPr id="2" name="TextBox 1"/>
          <p:cNvSpPr txBox="1"/>
          <p:nvPr/>
        </p:nvSpPr>
        <p:spPr>
          <a:xfrm>
            <a:off x="762000" y="2133600"/>
            <a:ext cx="8912942" cy="1200329"/>
          </a:xfrm>
          <a:prstGeom prst="rect">
            <a:avLst/>
          </a:prstGeom>
          <a:noFill/>
        </p:spPr>
        <p:txBody>
          <a:bodyPr wrap="square" rtlCol="0">
            <a:spAutoFit/>
          </a:bodyPr>
          <a:lstStyle/>
          <a:p>
            <a:r>
              <a:rPr lang="en-US" sz="3600" b="1" dirty="0">
                <a:solidFill>
                  <a:schemeClr val="bg1"/>
                </a:solidFill>
              </a:rPr>
              <a:t>How individuals interact and behave</a:t>
            </a:r>
          </a:p>
          <a:p>
            <a:endParaRPr lang="en-US" sz="3600"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328612"/>
          </a:xfrm>
          <a:prstGeom prst="rect">
            <a:avLst/>
          </a:prstGeom>
        </p:spPr>
      </p:pic>
      <p:sp>
        <p:nvSpPr>
          <p:cNvPr id="3" name="Content Placeholder 2"/>
          <p:cNvSpPr>
            <a:spLocks noGrp="1"/>
          </p:cNvSpPr>
          <p:nvPr>
            <p:ph type="body" sz="quarter" idx="13"/>
          </p:nvPr>
        </p:nvSpPr>
        <p:spPr>
          <a:xfrm>
            <a:off x="0" y="241170"/>
            <a:ext cx="6233021" cy="745419"/>
          </a:xfrm>
          <a:solidFill>
            <a:schemeClr val="tx1">
              <a:alpha val="65000"/>
            </a:schemeClr>
          </a:solidFill>
        </p:spPr>
        <p:txBody>
          <a:bodyPr>
            <a:noAutofit/>
          </a:bodyPr>
          <a:lstStyle/>
          <a:p>
            <a:pPr algn="ctr"/>
            <a:r>
              <a:rPr lang="en-US" sz="4000" dirty="0">
                <a:solidFill>
                  <a:schemeClr val="bg1"/>
                </a:solidFill>
              </a:rPr>
              <a:t>Ethnographic Research</a:t>
            </a:r>
          </a:p>
        </p:txBody>
      </p:sp>
      <p:sp>
        <p:nvSpPr>
          <p:cNvPr id="4" name="Text Placeholder 3"/>
          <p:cNvSpPr>
            <a:spLocks noGrp="1"/>
          </p:cNvSpPr>
          <p:nvPr>
            <p:ph type="body" sz="quarter" idx="14"/>
          </p:nvPr>
        </p:nvSpPr>
        <p:spPr>
          <a:xfrm>
            <a:off x="0" y="1967038"/>
            <a:ext cx="11252200" cy="1786816"/>
          </a:xfrm>
          <a:solidFill>
            <a:schemeClr val="tx1">
              <a:alpha val="65000"/>
            </a:schemeClr>
          </a:solidFill>
        </p:spPr>
        <p:txBody>
          <a:bodyPr/>
          <a:lstStyle/>
          <a:p>
            <a:pPr marL="0" indent="0" algn="ctr">
              <a:buNone/>
            </a:pPr>
            <a:r>
              <a:rPr lang="en-US" sz="2800" b="1" dirty="0">
                <a:solidFill>
                  <a:schemeClr val="bg1"/>
                </a:solidFill>
              </a:rPr>
              <a:t>“…a way of seeing how individuals interact and behave in situations by utilizing different qualitative data collection and analysis methods.” </a:t>
            </a:r>
          </a:p>
          <a:p>
            <a:pPr marL="0" indent="0" algn="r">
              <a:buNone/>
            </a:pPr>
            <a:r>
              <a:rPr lang="en-US" sz="2000" b="1" dirty="0">
                <a:solidFill>
                  <a:schemeClr val="bg1"/>
                </a:solidFill>
              </a:rPr>
              <a:t>(Connaway and Radford 2017, 263)</a:t>
            </a:r>
          </a:p>
        </p:txBody>
      </p:sp>
      <p:sp>
        <p:nvSpPr>
          <p:cNvPr id="5" name="Rectangle 4">
            <a:extLst>
              <a:ext uri="{FF2B5EF4-FFF2-40B4-BE49-F238E27FC236}">
                <a16:creationId xmlns:a16="http://schemas.microsoft.com/office/drawing/2014/main" id="{CD645B8D-60AC-4105-94E2-ADF880A0FD13}"/>
              </a:ext>
            </a:extLst>
          </p:cNvPr>
          <p:cNvSpPr/>
          <p:nvPr/>
        </p:nvSpPr>
        <p:spPr>
          <a:xfrm>
            <a:off x="6096000" y="6082391"/>
            <a:ext cx="6096000" cy="246221"/>
          </a:xfrm>
          <a:prstGeom prst="rect">
            <a:avLst/>
          </a:prstGeom>
        </p:spPr>
        <p:txBody>
          <a:bodyPr>
            <a:spAutoFit/>
          </a:bodyPr>
          <a:lstStyle/>
          <a:p>
            <a:pPr algn="r" defTabSz="457153">
              <a:defRPr/>
            </a:pPr>
            <a:r>
              <a:rPr lang="en-US" sz="1000" dirty="0">
                <a:latin typeface="Arial" panose="020B0604020202020204" pitchFamily="34" charset="0"/>
                <a:cs typeface="Arial" panose="020B0604020202020204" pitchFamily="34" charset="0"/>
              </a:rPr>
              <a:t>Image: https://www.flickr.com/photos/pmillera4/13570027834/ by Peter Miller / CC BY-NC-ND 2.0</a:t>
            </a:r>
          </a:p>
        </p:txBody>
      </p:sp>
    </p:spTree>
    <p:extLst>
      <p:ext uri="{BB962C8B-B14F-4D97-AF65-F5344CB8AC3E}">
        <p14:creationId xmlns:p14="http://schemas.microsoft.com/office/powerpoint/2010/main" val="3435621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248400"/>
          </a:xfrm>
          <a:prstGeom prst="rect">
            <a:avLst/>
          </a:prstGeom>
        </p:spPr>
      </p:pic>
      <p:sp>
        <p:nvSpPr>
          <p:cNvPr id="5" name="Content Placeholder 4"/>
          <p:cNvSpPr>
            <a:spLocks noGrp="1"/>
          </p:cNvSpPr>
          <p:nvPr>
            <p:ph type="body" sz="quarter" idx="13"/>
          </p:nvPr>
        </p:nvSpPr>
        <p:spPr>
          <a:xfrm>
            <a:off x="0" y="191308"/>
            <a:ext cx="4191000" cy="570692"/>
          </a:xfrm>
          <a:solidFill>
            <a:schemeClr val="tx1"/>
          </a:solidFill>
        </p:spPr>
        <p:txBody>
          <a:bodyPr anchor="t">
            <a:noAutofit/>
          </a:bodyPr>
          <a:lstStyle/>
          <a:p>
            <a:r>
              <a:rPr lang="en-US" sz="2800" dirty="0">
                <a:solidFill>
                  <a:schemeClr val="bg1"/>
                </a:solidFill>
              </a:rPr>
              <a:t>Ethnographic research</a:t>
            </a:r>
            <a:endParaRPr lang="en-US" sz="2800" b="1" dirty="0">
              <a:solidFill>
                <a:schemeClr val="bg1"/>
              </a:solidFill>
            </a:endParaRPr>
          </a:p>
        </p:txBody>
      </p:sp>
      <p:sp>
        <p:nvSpPr>
          <p:cNvPr id="2" name="Text Placeholder 1"/>
          <p:cNvSpPr>
            <a:spLocks noGrp="1"/>
          </p:cNvSpPr>
          <p:nvPr>
            <p:ph type="body" sz="quarter" idx="14"/>
          </p:nvPr>
        </p:nvSpPr>
        <p:spPr>
          <a:xfrm>
            <a:off x="6248400" y="2362200"/>
            <a:ext cx="5943600" cy="3886200"/>
          </a:xfrm>
          <a:solidFill>
            <a:schemeClr val="tx1"/>
          </a:solidFill>
        </p:spPr>
        <p:txBody>
          <a:bodyPr/>
          <a:lstStyle/>
          <a:p>
            <a:pPr marL="228600" indent="-228600"/>
            <a:r>
              <a:rPr lang="en-US" sz="2400" b="1" dirty="0">
                <a:solidFill>
                  <a:schemeClr val="bg1"/>
                </a:solidFill>
              </a:rPr>
              <a:t>Incredibly detailed data</a:t>
            </a:r>
          </a:p>
          <a:p>
            <a:pPr marL="228600" indent="-228600"/>
            <a:r>
              <a:rPr lang="en-US" sz="2400" b="1" dirty="0">
                <a:solidFill>
                  <a:schemeClr val="bg1"/>
                </a:solidFill>
              </a:rPr>
              <a:t>Time consuming</a:t>
            </a:r>
          </a:p>
          <a:p>
            <a:pPr lvl="1"/>
            <a:r>
              <a:rPr lang="en-US" sz="2000" b="1" dirty="0">
                <a:solidFill>
                  <a:schemeClr val="bg1"/>
                </a:solidFill>
              </a:rPr>
              <a:t>Establishing rapport</a:t>
            </a:r>
          </a:p>
          <a:p>
            <a:pPr lvl="1"/>
            <a:r>
              <a:rPr lang="en-US" sz="2000" b="1" dirty="0">
                <a:solidFill>
                  <a:schemeClr val="bg1"/>
                </a:solidFill>
              </a:rPr>
              <a:t>Selecting research participants</a:t>
            </a:r>
          </a:p>
          <a:p>
            <a:pPr lvl="1"/>
            <a:r>
              <a:rPr lang="en-US" sz="2000" b="1" dirty="0">
                <a:solidFill>
                  <a:schemeClr val="bg1"/>
                </a:solidFill>
              </a:rPr>
              <a:t>Transcribing observations &amp; conversations</a:t>
            </a:r>
          </a:p>
          <a:p>
            <a:pPr lvl="1"/>
            <a:r>
              <a:rPr lang="en-US" sz="2000" b="1" dirty="0">
                <a:solidFill>
                  <a:schemeClr val="bg1"/>
                </a:solidFill>
              </a:rPr>
              <a:t>Keeping diaries</a:t>
            </a:r>
            <a:endParaRPr lang="en-US" sz="1000" b="1" dirty="0">
              <a:solidFill>
                <a:schemeClr val="bg1"/>
              </a:solidFill>
            </a:endParaRPr>
          </a:p>
          <a:p>
            <a:pPr marL="609585" lvl="1" indent="0" algn="r">
              <a:buNone/>
            </a:pPr>
            <a:endParaRPr lang="en-US" sz="1000" b="1" dirty="0">
              <a:solidFill>
                <a:schemeClr val="bg1"/>
              </a:solidFill>
            </a:endParaRPr>
          </a:p>
          <a:p>
            <a:pPr marL="609585" lvl="1" indent="0" algn="r">
              <a:buNone/>
            </a:pPr>
            <a:r>
              <a:rPr lang="en-US" sz="2000" b="1" dirty="0">
                <a:solidFill>
                  <a:schemeClr val="bg1"/>
                </a:solidFill>
              </a:rPr>
              <a:t>(</a:t>
            </a:r>
            <a:r>
              <a:rPr lang="en-US" sz="2000" b="1" dirty="0" err="1">
                <a:solidFill>
                  <a:schemeClr val="bg1"/>
                </a:solidFill>
              </a:rPr>
              <a:t>Connaway</a:t>
            </a:r>
            <a:r>
              <a:rPr lang="en-US" sz="2000" b="1" dirty="0">
                <a:solidFill>
                  <a:schemeClr val="bg1"/>
                </a:solidFill>
              </a:rPr>
              <a:t> &amp; Radford, 2017, 254-255)</a:t>
            </a:r>
          </a:p>
          <a:p>
            <a:pPr marL="609585" lvl="1" indent="0" algn="r">
              <a:buNone/>
            </a:pPr>
            <a:r>
              <a:rPr lang="en-US" sz="2000" b="1" dirty="0">
                <a:solidFill>
                  <a:schemeClr val="bg1"/>
                </a:solidFill>
              </a:rPr>
              <a:t>(Khoo, Rozaklis, &amp; Hall, 2012, 83)</a:t>
            </a:r>
          </a:p>
        </p:txBody>
      </p:sp>
      <p:sp>
        <p:nvSpPr>
          <p:cNvPr id="4" name="TextBox 3">
            <a:extLst>
              <a:ext uri="{FF2B5EF4-FFF2-40B4-BE49-F238E27FC236}">
                <a16:creationId xmlns:a16="http://schemas.microsoft.com/office/drawing/2014/main" id="{C1EDC358-8A21-404E-A40B-ECB740267940}"/>
              </a:ext>
            </a:extLst>
          </p:cNvPr>
          <p:cNvSpPr txBox="1"/>
          <p:nvPr/>
        </p:nvSpPr>
        <p:spPr>
          <a:xfrm>
            <a:off x="-49162" y="6037004"/>
            <a:ext cx="6150077" cy="523220"/>
          </a:xfrm>
          <a:prstGeom prst="rect">
            <a:avLst/>
          </a:prstGeom>
          <a:noFill/>
        </p:spPr>
        <p:txBody>
          <a:bodyPr wrap="square" rtlCol="0">
            <a:spAutoFit/>
          </a:bodyPr>
          <a:lstStyle/>
          <a:p>
            <a:r>
              <a:rPr lang="en-US" sz="1000" dirty="0"/>
              <a:t>Image: https://www.flickr.com/photos/severalseconds/8476908394/ by shadow group / CC BY-NC-ND 2.0</a:t>
            </a:r>
          </a:p>
          <a:p>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b="1205"/>
          <a:stretch/>
        </p:blipFill>
        <p:spPr>
          <a:xfrm>
            <a:off x="0" y="0"/>
            <a:ext cx="12192000" cy="6248400"/>
          </a:xfrm>
          <a:prstGeom prst="rect">
            <a:avLst/>
          </a:prstGeom>
        </p:spPr>
      </p:pic>
      <p:sp>
        <p:nvSpPr>
          <p:cNvPr id="7" name="Content Placeholder 6"/>
          <p:cNvSpPr>
            <a:spLocks noGrp="1"/>
          </p:cNvSpPr>
          <p:nvPr>
            <p:ph type="body" sz="quarter" idx="13"/>
          </p:nvPr>
        </p:nvSpPr>
        <p:spPr>
          <a:xfrm>
            <a:off x="0" y="483678"/>
            <a:ext cx="1828800" cy="583121"/>
          </a:xfrm>
          <a:solidFill>
            <a:schemeClr val="tx1"/>
          </a:solidFill>
        </p:spPr>
        <p:txBody>
          <a:bodyPr>
            <a:noAutofit/>
          </a:bodyPr>
          <a:lstStyle/>
          <a:p>
            <a:r>
              <a:rPr lang="en-US" sz="2800" dirty="0">
                <a:solidFill>
                  <a:schemeClr val="bg1"/>
                </a:solidFill>
              </a:rPr>
              <a:t>Diaries</a:t>
            </a:r>
          </a:p>
        </p:txBody>
      </p:sp>
      <p:sp>
        <p:nvSpPr>
          <p:cNvPr id="3" name="Text Placeholder 2"/>
          <p:cNvSpPr>
            <a:spLocks noGrp="1"/>
          </p:cNvSpPr>
          <p:nvPr>
            <p:ph type="body" sz="quarter" idx="14"/>
          </p:nvPr>
        </p:nvSpPr>
        <p:spPr>
          <a:xfrm>
            <a:off x="0" y="1447799"/>
            <a:ext cx="7648575" cy="1914525"/>
          </a:xfrm>
          <a:solidFill>
            <a:schemeClr val="tx1"/>
          </a:solidFill>
        </p:spPr>
        <p:txBody>
          <a:bodyPr/>
          <a:lstStyle/>
          <a:p>
            <a:pPr marL="228600" indent="-228600"/>
            <a:r>
              <a:rPr lang="en-US" sz="2400" b="1" dirty="0">
                <a:solidFill>
                  <a:schemeClr val="bg1"/>
                </a:solidFill>
              </a:rPr>
              <a:t>Ethnographic data collection technique</a:t>
            </a:r>
          </a:p>
          <a:p>
            <a:pPr marL="228600" indent="-228600"/>
            <a:r>
              <a:rPr lang="en-US" sz="2400" b="1" dirty="0">
                <a:solidFill>
                  <a:schemeClr val="bg1"/>
                </a:solidFill>
              </a:rPr>
              <a:t>Get people to describe what has happened</a:t>
            </a:r>
          </a:p>
          <a:p>
            <a:pPr marL="228600" indent="-228600"/>
            <a:r>
              <a:rPr lang="en-US" sz="2400" b="1" dirty="0">
                <a:solidFill>
                  <a:schemeClr val="bg1"/>
                </a:solidFill>
              </a:rPr>
              <a:t>Center on defined events or moments</a:t>
            </a:r>
          </a:p>
          <a:p>
            <a:pPr marL="0" indent="0">
              <a:buNone/>
            </a:pPr>
            <a:r>
              <a:rPr lang="en-US" sz="2400" b="1" dirty="0">
                <a:solidFill>
                  <a:schemeClr val="bg1"/>
                </a:solidFill>
              </a:rPr>
              <a:t>						 </a:t>
            </a:r>
            <a:r>
              <a:rPr lang="en-US" sz="2000" b="1" dirty="0">
                <a:solidFill>
                  <a:schemeClr val="bg1"/>
                </a:solidFill>
              </a:rPr>
              <a:t>(</a:t>
            </a:r>
            <a:r>
              <a:rPr lang="en-US" sz="2000" b="1" dirty="0" err="1">
                <a:solidFill>
                  <a:schemeClr val="bg1"/>
                </a:solidFill>
              </a:rPr>
              <a:t>Connaway</a:t>
            </a:r>
            <a:r>
              <a:rPr lang="en-US" sz="2000" b="1" dirty="0">
                <a:solidFill>
                  <a:schemeClr val="bg1"/>
                </a:solidFill>
              </a:rPr>
              <a:t> &amp; Radford, 2017)</a:t>
            </a:r>
          </a:p>
          <a:p>
            <a:pPr marL="228600" indent="-228600"/>
            <a:endParaRPr lang="en-US" sz="2400" b="1" dirty="0">
              <a:solidFill>
                <a:schemeClr val="bg1"/>
              </a:solidFill>
            </a:endParaRPr>
          </a:p>
          <a:p>
            <a:pPr marL="228600" indent="-228600"/>
            <a:endParaRPr lang="en-US" sz="2400" b="1" dirty="0">
              <a:solidFill>
                <a:schemeClr val="bg1"/>
              </a:solidFill>
            </a:endParaRPr>
          </a:p>
          <a:p>
            <a:pPr marL="0" indent="0" algn="r">
              <a:buNone/>
            </a:pPr>
            <a:endParaRPr lang="en-US" sz="1600" b="1" dirty="0">
              <a:solidFill>
                <a:schemeClr val="bg1"/>
              </a:solidFill>
            </a:endParaRPr>
          </a:p>
        </p:txBody>
      </p:sp>
      <p:sp>
        <p:nvSpPr>
          <p:cNvPr id="4" name="TextBox 3">
            <a:extLst>
              <a:ext uri="{FF2B5EF4-FFF2-40B4-BE49-F238E27FC236}">
                <a16:creationId xmlns:a16="http://schemas.microsoft.com/office/drawing/2014/main" id="{B4E9C554-A510-4675-8135-F229F72E8CE7}"/>
              </a:ext>
            </a:extLst>
          </p:cNvPr>
          <p:cNvSpPr txBox="1"/>
          <p:nvPr/>
        </p:nvSpPr>
        <p:spPr>
          <a:xfrm>
            <a:off x="7346082" y="-33833"/>
            <a:ext cx="5043949" cy="523220"/>
          </a:xfrm>
          <a:prstGeom prst="rect">
            <a:avLst/>
          </a:prstGeom>
          <a:noFill/>
        </p:spPr>
        <p:txBody>
          <a:bodyPr wrap="square" rtlCol="0">
            <a:spAutoFit/>
          </a:bodyPr>
          <a:lstStyle/>
          <a:p>
            <a:r>
              <a:rPr lang="en-US" sz="1000" dirty="0"/>
              <a:t>Image: https://www.flickr.com/photos/gbsk/4980421657/ by Barry Silver / CC BY 2.0</a:t>
            </a:r>
          </a:p>
          <a:p>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3E583B-479C-4CB5-8727-36E6B2078D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324600"/>
          </a:xfrm>
          <a:prstGeom prst="rect">
            <a:avLst/>
          </a:prstGeom>
        </p:spPr>
      </p:pic>
      <p:sp>
        <p:nvSpPr>
          <p:cNvPr id="2" name="Content Placeholder 1">
            <a:extLst>
              <a:ext uri="{FF2B5EF4-FFF2-40B4-BE49-F238E27FC236}">
                <a16:creationId xmlns:a16="http://schemas.microsoft.com/office/drawing/2014/main" id="{92D05EC5-7EA0-4E15-8CE4-F486A5824ADA}"/>
              </a:ext>
            </a:extLst>
          </p:cNvPr>
          <p:cNvSpPr txBox="1">
            <a:spLocks/>
          </p:cNvSpPr>
          <p:nvPr/>
        </p:nvSpPr>
        <p:spPr>
          <a:xfrm>
            <a:off x="10276114" y="424395"/>
            <a:ext cx="1915886" cy="685168"/>
          </a:xfrm>
          <a:prstGeom prst="rect">
            <a:avLst/>
          </a:prstGeom>
          <a:solidFill>
            <a:schemeClr val="tx1">
              <a:alpha val="65000"/>
            </a:schemeClr>
          </a:solidFill>
        </p:spPr>
        <p:txBody>
          <a:bodyPr anchor="ctr">
            <a:normAutofit lnSpcReduction="10000"/>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4000" b="1" dirty="0">
                <a:solidFill>
                  <a:schemeClr val="bg1"/>
                </a:solidFill>
              </a:rPr>
              <a:t>Diaries</a:t>
            </a:r>
          </a:p>
        </p:txBody>
      </p:sp>
      <p:sp>
        <p:nvSpPr>
          <p:cNvPr id="6" name="TextBox 5">
            <a:extLst>
              <a:ext uri="{FF2B5EF4-FFF2-40B4-BE49-F238E27FC236}">
                <a16:creationId xmlns:a16="http://schemas.microsoft.com/office/drawing/2014/main" id="{958BFD07-16EE-4EA6-9753-9DC6358B3CDF}"/>
              </a:ext>
            </a:extLst>
          </p:cNvPr>
          <p:cNvSpPr txBox="1"/>
          <p:nvPr/>
        </p:nvSpPr>
        <p:spPr>
          <a:xfrm>
            <a:off x="2208904" y="1210961"/>
            <a:ext cx="9983096" cy="4632037"/>
          </a:xfrm>
          <a:prstGeom prst="rect">
            <a:avLst/>
          </a:prstGeom>
          <a:solidFill>
            <a:schemeClr val="tx1">
              <a:alpha val="65000"/>
            </a:schemeClr>
          </a:solidFill>
        </p:spPr>
        <p:txBody>
          <a:bodyPr wrap="square" rtlCol="0">
            <a:spAutoFit/>
          </a:bodyPr>
          <a:lstStyle/>
          <a:p>
            <a:pPr marL="457200" indent="-457200">
              <a:spcBef>
                <a:spcPts val="600"/>
              </a:spcBef>
              <a:buFont typeface="Arial" panose="020B0604020202020204" pitchFamily="34" charset="0"/>
              <a:buChar char="•"/>
            </a:pPr>
            <a:r>
              <a:rPr lang="en-US" sz="2800" b="1" dirty="0">
                <a:solidFill>
                  <a:schemeClr val="bg1"/>
                </a:solidFill>
              </a:rPr>
              <a:t>Keep directions minimal and open</a:t>
            </a:r>
          </a:p>
          <a:p>
            <a:pPr marL="457200" indent="-457200">
              <a:spcBef>
                <a:spcPts val="600"/>
              </a:spcBef>
              <a:buFont typeface="Arial" panose="020B0604020202020204" pitchFamily="34" charset="0"/>
              <a:buChar char="•"/>
            </a:pPr>
            <a:r>
              <a:rPr lang="en-US" sz="2800" b="1" dirty="0">
                <a:solidFill>
                  <a:schemeClr val="bg1"/>
                </a:solidFill>
              </a:rPr>
              <a:t>Offer participants a variety of ways to report</a:t>
            </a:r>
          </a:p>
          <a:p>
            <a:pPr marL="914400" lvl="1" indent="-457200">
              <a:spcBef>
                <a:spcPts val="600"/>
              </a:spcBef>
              <a:buFont typeface="Arial" panose="020B0604020202020204" pitchFamily="34" charset="0"/>
              <a:buChar char="•"/>
            </a:pPr>
            <a:r>
              <a:rPr lang="en-US" sz="2800" b="1" dirty="0">
                <a:solidFill>
                  <a:schemeClr val="bg1"/>
                </a:solidFill>
              </a:rPr>
              <a:t>Written</a:t>
            </a:r>
          </a:p>
          <a:p>
            <a:pPr marL="914400" lvl="1" indent="-457200">
              <a:spcBef>
                <a:spcPts val="600"/>
              </a:spcBef>
              <a:buFont typeface="Arial" panose="020B0604020202020204" pitchFamily="34" charset="0"/>
              <a:buChar char="•"/>
            </a:pPr>
            <a:r>
              <a:rPr lang="en-US" sz="2800" b="1" dirty="0">
                <a:solidFill>
                  <a:schemeClr val="bg1"/>
                </a:solidFill>
              </a:rPr>
              <a:t>Photo</a:t>
            </a:r>
          </a:p>
          <a:p>
            <a:pPr marL="914400" lvl="1" indent="-457200">
              <a:spcBef>
                <a:spcPts val="600"/>
              </a:spcBef>
              <a:buFont typeface="Arial" panose="020B0604020202020204" pitchFamily="34" charset="0"/>
              <a:buChar char="•"/>
            </a:pPr>
            <a:r>
              <a:rPr lang="en-US" sz="2800" b="1" dirty="0">
                <a:solidFill>
                  <a:schemeClr val="bg1"/>
                </a:solidFill>
              </a:rPr>
              <a:t>Video</a:t>
            </a:r>
          </a:p>
          <a:p>
            <a:pPr marL="914400" lvl="1" indent="-457200">
              <a:spcBef>
                <a:spcPts val="600"/>
              </a:spcBef>
              <a:buFont typeface="Arial" panose="020B0604020202020204" pitchFamily="34" charset="0"/>
              <a:buChar char="•"/>
            </a:pPr>
            <a:r>
              <a:rPr lang="en-US" sz="2800" b="1" dirty="0">
                <a:solidFill>
                  <a:schemeClr val="bg1"/>
                </a:solidFill>
              </a:rPr>
              <a:t>Audio</a:t>
            </a:r>
          </a:p>
          <a:p>
            <a:pPr marL="457200" indent="-457200">
              <a:spcBef>
                <a:spcPts val="600"/>
              </a:spcBef>
              <a:buFont typeface="Arial" panose="020B0604020202020204" pitchFamily="34" charset="0"/>
              <a:buChar char="•"/>
            </a:pPr>
            <a:r>
              <a:rPr lang="en-US" sz="2800" b="1" dirty="0">
                <a:solidFill>
                  <a:schemeClr val="bg1"/>
                </a:solidFill>
              </a:rPr>
              <a:t>Data can be rich and detailed, but is self-reported</a:t>
            </a:r>
          </a:p>
          <a:p>
            <a:pPr marL="457200" indent="-457200">
              <a:spcBef>
                <a:spcPts val="600"/>
              </a:spcBef>
              <a:buFont typeface="Arial" panose="020B0604020202020204" pitchFamily="34" charset="0"/>
              <a:buChar char="•"/>
            </a:pPr>
            <a:r>
              <a:rPr lang="en-US" sz="2800" b="1" dirty="0">
                <a:solidFill>
                  <a:schemeClr val="bg1"/>
                </a:solidFill>
              </a:rPr>
              <a:t>Does not require researcher presence</a:t>
            </a:r>
          </a:p>
          <a:p>
            <a:pPr algn="r"/>
            <a:endParaRPr lang="en-US" b="1" dirty="0">
              <a:solidFill>
                <a:schemeClr val="bg1"/>
              </a:solidFill>
            </a:endParaRPr>
          </a:p>
          <a:p>
            <a:pPr algn="r"/>
            <a:r>
              <a:rPr lang="en-US" sz="2000" b="1" dirty="0">
                <a:solidFill>
                  <a:schemeClr val="bg1"/>
                </a:solidFill>
              </a:rPr>
              <a:t>(Connaway and Radford, 2017)</a:t>
            </a:r>
          </a:p>
        </p:txBody>
      </p:sp>
      <p:sp>
        <p:nvSpPr>
          <p:cNvPr id="4" name="Rectangle 3">
            <a:extLst>
              <a:ext uri="{FF2B5EF4-FFF2-40B4-BE49-F238E27FC236}">
                <a16:creationId xmlns:a16="http://schemas.microsoft.com/office/drawing/2014/main" id="{26ED22DC-2D95-4DF1-A12B-675D6D17544E}"/>
              </a:ext>
            </a:extLst>
          </p:cNvPr>
          <p:cNvSpPr/>
          <p:nvPr/>
        </p:nvSpPr>
        <p:spPr>
          <a:xfrm>
            <a:off x="0" y="6047601"/>
            <a:ext cx="7086600" cy="276999"/>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Image: https://www.flickr.com/photos/10154402@N03/8421806383 by Bruce </a:t>
            </a:r>
            <a:r>
              <a:rPr lang="en-US" sz="1200" dirty="0" err="1">
                <a:latin typeface="Arial" panose="020B0604020202020204" pitchFamily="34" charset="0"/>
                <a:cs typeface="Arial" panose="020B0604020202020204" pitchFamily="34" charset="0"/>
              </a:rPr>
              <a:t>Guenter</a:t>
            </a:r>
            <a:r>
              <a:rPr lang="en-US" sz="1200" dirty="0">
                <a:latin typeface="Arial" panose="020B0604020202020204" pitchFamily="34" charset="0"/>
                <a:cs typeface="Arial" panose="020B0604020202020204" pitchFamily="34" charset="0"/>
              </a:rPr>
              <a:t> / CC BY 2.0</a:t>
            </a:r>
          </a:p>
        </p:txBody>
      </p:sp>
    </p:spTree>
    <p:extLst>
      <p:ext uri="{BB962C8B-B14F-4D97-AF65-F5344CB8AC3E}">
        <p14:creationId xmlns:p14="http://schemas.microsoft.com/office/powerpoint/2010/main" val="48228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4294967295"/>
          </p:nvPr>
        </p:nvPicPr>
        <p:blipFill rotWithShape="1">
          <a:blip r:embed="rId3" cstate="email">
            <a:extLst>
              <a:ext uri="{28A0092B-C50C-407E-A947-70E740481C1C}">
                <a14:useLocalDpi xmlns:a14="http://schemas.microsoft.com/office/drawing/2010/main"/>
              </a:ext>
            </a:extLst>
          </a:blip>
          <a:srcRect/>
          <a:stretch/>
        </p:blipFill>
        <p:spPr>
          <a:xfrm>
            <a:off x="0" y="0"/>
            <a:ext cx="12192000" cy="6278563"/>
          </a:xfrm>
          <a:prstGeom prst="rect">
            <a:avLst/>
          </a:prstGeom>
        </p:spPr>
      </p:pic>
      <p:sp>
        <p:nvSpPr>
          <p:cNvPr id="4" name="Text Placeholder 3"/>
          <p:cNvSpPr>
            <a:spLocks noGrp="1"/>
          </p:cNvSpPr>
          <p:nvPr>
            <p:ph type="body" sz="quarter" idx="4294967295"/>
          </p:nvPr>
        </p:nvSpPr>
        <p:spPr>
          <a:xfrm>
            <a:off x="0" y="781050"/>
            <a:ext cx="3576638" cy="3151188"/>
          </a:xfrm>
          <a:prstGeom prst="rect">
            <a:avLst/>
          </a:prstGeom>
          <a:solidFill>
            <a:schemeClr val="tx2">
              <a:alpha val="55000"/>
            </a:schemeClr>
          </a:solidFill>
        </p:spPr>
        <p:txBody>
          <a:bodyPr/>
          <a:lstStyle/>
          <a:p>
            <a:pPr marL="514350" indent="-514350">
              <a:lnSpc>
                <a:spcPct val="95000"/>
              </a:lnSpc>
              <a:buFont typeface="+mj-lt"/>
              <a:buAutoNum type="arabicPeriod"/>
            </a:pPr>
            <a:r>
              <a:rPr lang="en-US" sz="3200" dirty="0">
                <a:solidFill>
                  <a:schemeClr val="bg1"/>
                </a:solidFill>
              </a:rPr>
              <a:t>User in context</a:t>
            </a:r>
          </a:p>
          <a:p>
            <a:pPr marL="514350" indent="-514350">
              <a:lnSpc>
                <a:spcPct val="95000"/>
              </a:lnSpc>
              <a:buFont typeface="+mj-lt"/>
              <a:buAutoNum type="arabicPeriod"/>
            </a:pPr>
            <a:r>
              <a:rPr lang="en-US" sz="3200" dirty="0">
                <a:solidFill>
                  <a:schemeClr val="bg1"/>
                </a:solidFill>
              </a:rPr>
              <a:t>Community perspective</a:t>
            </a:r>
          </a:p>
          <a:p>
            <a:pPr marL="514350" indent="-514350">
              <a:lnSpc>
                <a:spcPct val="95000"/>
              </a:lnSpc>
              <a:buFont typeface="+mj-lt"/>
              <a:buAutoNum type="arabicPeriod"/>
            </a:pPr>
            <a:r>
              <a:rPr lang="en-US" sz="3200" dirty="0">
                <a:solidFill>
                  <a:schemeClr val="bg1"/>
                </a:solidFill>
              </a:rPr>
              <a:t>Ask the right question(s)</a:t>
            </a:r>
          </a:p>
        </p:txBody>
      </p:sp>
      <p:sp>
        <p:nvSpPr>
          <p:cNvPr id="2" name="Title 1"/>
          <p:cNvSpPr>
            <a:spLocks noGrp="1"/>
          </p:cNvSpPr>
          <p:nvPr>
            <p:ph type="title" idx="4294967295"/>
          </p:nvPr>
        </p:nvSpPr>
        <p:spPr>
          <a:xfrm>
            <a:off x="0" y="0"/>
            <a:ext cx="4906963" cy="781050"/>
          </a:xfrm>
          <a:prstGeom prst="rect">
            <a:avLst/>
          </a:prstGeom>
          <a:solidFill>
            <a:schemeClr val="tx2">
              <a:alpha val="55000"/>
            </a:schemeClr>
          </a:solidFill>
        </p:spPr>
        <p:txBody>
          <a:bodyPr/>
          <a:lstStyle/>
          <a:p>
            <a:pPr algn="l"/>
            <a:r>
              <a:rPr lang="en-US" sz="4000" b="1" dirty="0">
                <a:solidFill>
                  <a:schemeClr val="bg1"/>
                </a:solidFill>
                <a:latin typeface="+mn-lt"/>
                <a:ea typeface="+mn-ea"/>
                <a:cs typeface="+mn-cs"/>
              </a:rPr>
              <a:t>Define the problem</a:t>
            </a:r>
          </a:p>
        </p:txBody>
      </p:sp>
      <p:sp>
        <p:nvSpPr>
          <p:cNvPr id="3" name="Rectangle 2">
            <a:extLst>
              <a:ext uri="{FF2B5EF4-FFF2-40B4-BE49-F238E27FC236}">
                <a16:creationId xmlns:a16="http://schemas.microsoft.com/office/drawing/2014/main" id="{A26F16C8-6980-400F-870B-7B6FC5A4992E}"/>
              </a:ext>
            </a:extLst>
          </p:cNvPr>
          <p:cNvSpPr/>
          <p:nvPr/>
        </p:nvSpPr>
        <p:spPr>
          <a:xfrm>
            <a:off x="6096000" y="0"/>
            <a:ext cx="6096000" cy="246221"/>
          </a:xfrm>
          <a:prstGeom prst="rect">
            <a:avLst/>
          </a:prstGeom>
        </p:spPr>
        <p:txBody>
          <a:bodyPr>
            <a:spAutoFit/>
          </a:bodyPr>
          <a:lstStyle/>
          <a:p>
            <a:pPr algn="r"/>
            <a:r>
              <a:rPr lang="en-US" sz="1000" dirty="0">
                <a:solidFill>
                  <a:schemeClr val="bg1"/>
                </a:solidFill>
              </a:rPr>
              <a:t>Image: https://www.flickr.com/photos/iain/13298441884 by Iain Farrell / CC BY-ND 2.0</a:t>
            </a:r>
          </a:p>
        </p:txBody>
      </p:sp>
    </p:spTree>
    <p:extLst>
      <p:ext uri="{BB962C8B-B14F-4D97-AF65-F5344CB8AC3E}">
        <p14:creationId xmlns:p14="http://schemas.microsoft.com/office/powerpoint/2010/main" val="1062123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metalware&#10;&#10;Description automatically generated">
            <a:extLst>
              <a:ext uri="{FF2B5EF4-FFF2-40B4-BE49-F238E27FC236}">
                <a16:creationId xmlns:a16="http://schemas.microsoft.com/office/drawing/2014/main" id="{E721E938-C832-4D62-B16B-73D5F0AAD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74469"/>
            <a:ext cx="12192000" cy="9144000"/>
          </a:xfrm>
          <a:prstGeom prst="rect">
            <a:avLst/>
          </a:prstGeom>
        </p:spPr>
      </p:pic>
      <p:sp>
        <p:nvSpPr>
          <p:cNvPr id="2" name="Text Placeholder 1">
            <a:extLst>
              <a:ext uri="{FF2B5EF4-FFF2-40B4-BE49-F238E27FC236}">
                <a16:creationId xmlns:a16="http://schemas.microsoft.com/office/drawing/2014/main" id="{C42A39E5-C1D8-4452-977E-052B408222CB}"/>
              </a:ext>
            </a:extLst>
          </p:cNvPr>
          <p:cNvSpPr>
            <a:spLocks noGrp="1"/>
          </p:cNvSpPr>
          <p:nvPr>
            <p:ph type="body" sz="quarter" idx="13"/>
          </p:nvPr>
        </p:nvSpPr>
        <p:spPr>
          <a:xfrm>
            <a:off x="7061200" y="725668"/>
            <a:ext cx="5130800" cy="720364"/>
          </a:xfrm>
          <a:solidFill>
            <a:schemeClr val="tx1">
              <a:alpha val="65000"/>
            </a:schemeClr>
          </a:solidFill>
        </p:spPr>
        <p:txBody>
          <a:bodyPr/>
          <a:lstStyle/>
          <a:p>
            <a:pPr algn="ctr"/>
            <a:r>
              <a:rPr lang="en-US" sz="4000" dirty="0">
                <a:solidFill>
                  <a:schemeClr val="bg1"/>
                </a:solidFill>
              </a:rPr>
              <a:t>V&amp;R Diary Template</a:t>
            </a:r>
          </a:p>
        </p:txBody>
      </p:sp>
      <p:sp>
        <p:nvSpPr>
          <p:cNvPr id="3" name="Text Placeholder 2">
            <a:extLst>
              <a:ext uri="{FF2B5EF4-FFF2-40B4-BE49-F238E27FC236}">
                <a16:creationId xmlns:a16="http://schemas.microsoft.com/office/drawing/2014/main" id="{8098ACB5-4730-40DD-9EB4-D90A243BCB18}"/>
              </a:ext>
            </a:extLst>
          </p:cNvPr>
          <p:cNvSpPr>
            <a:spLocks noGrp="1"/>
          </p:cNvSpPr>
          <p:nvPr>
            <p:ph type="body" sz="quarter" idx="14"/>
          </p:nvPr>
        </p:nvSpPr>
        <p:spPr>
          <a:xfrm>
            <a:off x="3657600" y="1988434"/>
            <a:ext cx="8534400" cy="3730264"/>
          </a:xfrm>
          <a:solidFill>
            <a:schemeClr val="tx1">
              <a:alpha val="65000"/>
            </a:schemeClr>
          </a:solidFill>
        </p:spPr>
        <p:txBody>
          <a:bodyPr/>
          <a:lstStyle/>
          <a:p>
            <a:pPr marL="457200" lvl="0" indent="-457200" defTabSz="914400">
              <a:spcBef>
                <a:spcPts val="0"/>
              </a:spcBef>
              <a:buFontTx/>
              <a:buAutoNum type="arabicPeriod"/>
              <a:defRPr/>
            </a:pPr>
            <a:r>
              <a:rPr lang="en-GB" sz="2800" b="1" dirty="0">
                <a:solidFill>
                  <a:schemeClr val="bg1"/>
                </a:solidFill>
                <a:latin typeface="Arial" pitchFamily="34" charset="0"/>
                <a:cs typeface="Arial" pitchFamily="34" charset="0"/>
              </a:rPr>
              <a:t>Explain a time in the past month when you were SUCCESSFUL in completing an ACADEMIC assignment. What steps did you take? </a:t>
            </a:r>
          </a:p>
          <a:p>
            <a:pPr marL="457200" lvl="0" indent="-457200" defTabSz="914400">
              <a:spcBef>
                <a:spcPts val="0"/>
              </a:spcBef>
              <a:buFontTx/>
              <a:buAutoNum type="arabicPeriod"/>
              <a:defRPr/>
            </a:pPr>
            <a:r>
              <a:rPr lang="en-GB" sz="2800" b="1" dirty="0">
                <a:solidFill>
                  <a:schemeClr val="bg1"/>
                </a:solidFill>
                <a:latin typeface="Arial" pitchFamily="34" charset="0"/>
                <a:cs typeface="Arial" pitchFamily="34" charset="0"/>
              </a:rPr>
              <a:t>Think of a time fairly recently when you struggled to find appropriate resources to help you complete an ACADEMIC assignment. What happened?</a:t>
            </a:r>
            <a:endParaRPr lang="en-US" sz="2800" b="1" dirty="0">
              <a:solidFill>
                <a:schemeClr val="bg1"/>
              </a:solidFill>
            </a:endParaRPr>
          </a:p>
        </p:txBody>
      </p:sp>
      <p:sp>
        <p:nvSpPr>
          <p:cNvPr id="4" name="TextBox 3">
            <a:extLst>
              <a:ext uri="{FF2B5EF4-FFF2-40B4-BE49-F238E27FC236}">
                <a16:creationId xmlns:a16="http://schemas.microsoft.com/office/drawing/2014/main" id="{4987AD83-CC78-4717-AB89-97973FCB1026}"/>
              </a:ext>
            </a:extLst>
          </p:cNvPr>
          <p:cNvSpPr txBox="1"/>
          <p:nvPr/>
        </p:nvSpPr>
        <p:spPr>
          <a:xfrm>
            <a:off x="5274640" y="6006161"/>
            <a:ext cx="7178886" cy="553998"/>
          </a:xfrm>
          <a:prstGeom prst="rect">
            <a:avLst/>
          </a:prstGeom>
          <a:noFill/>
        </p:spPr>
        <p:txBody>
          <a:bodyPr wrap="square" rtlCol="0">
            <a:spAutoFit/>
          </a:bodyPr>
          <a:lstStyle/>
          <a:p>
            <a:r>
              <a:rPr lang="en-US" sz="1200" dirty="0">
                <a:solidFill>
                  <a:prstClr val="black"/>
                </a:solidFill>
                <a:latin typeface="Arial" pitchFamily="34" charset="0"/>
                <a:cs typeface="Arial" pitchFamily="34" charset="0"/>
              </a:rPr>
              <a:t>Image: https://www.flickr.com/photos/ahawkins/3182186456 by Amanda Hawkins /</a:t>
            </a:r>
            <a:r>
              <a:rPr lang="en-US" sz="1200" dirty="0"/>
              <a:t>CC BY-NC-ND 2.0</a:t>
            </a:r>
          </a:p>
          <a:p>
            <a:endParaRPr lang="en-US" dirty="0"/>
          </a:p>
        </p:txBody>
      </p:sp>
    </p:spTree>
    <p:extLst>
      <p:ext uri="{BB962C8B-B14F-4D97-AF65-F5344CB8AC3E}">
        <p14:creationId xmlns:p14="http://schemas.microsoft.com/office/powerpoint/2010/main" val="3621044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706FEE-8988-4462-94ED-F9707D10860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6299201"/>
          </a:xfrm>
          <a:prstGeom prst="rect">
            <a:avLst/>
          </a:prstGeom>
        </p:spPr>
      </p:pic>
      <p:sp>
        <p:nvSpPr>
          <p:cNvPr id="4" name="Title 3"/>
          <p:cNvSpPr>
            <a:spLocks noGrp="1"/>
          </p:cNvSpPr>
          <p:nvPr>
            <p:ph type="title" idx="4294967295"/>
          </p:nvPr>
        </p:nvSpPr>
        <p:spPr>
          <a:xfrm>
            <a:off x="0" y="229771"/>
            <a:ext cx="10439400" cy="723900"/>
          </a:xfrm>
          <a:prstGeom prst="rect">
            <a:avLst/>
          </a:prstGeom>
          <a:solidFill>
            <a:schemeClr val="tx1">
              <a:alpha val="65000"/>
            </a:schemeClr>
          </a:solidFill>
        </p:spPr>
        <p:txBody>
          <a:bodyPr>
            <a:noAutofit/>
          </a:bodyPr>
          <a:lstStyle/>
          <a:p>
            <a:pPr algn="l"/>
            <a:r>
              <a:rPr lang="en-US" sz="3600" b="1" dirty="0">
                <a:solidFill>
                  <a:schemeClr val="bg1"/>
                </a:solidFill>
              </a:rPr>
              <a:t>Example: Digital Visitors and Residents Diaries</a:t>
            </a:r>
          </a:p>
        </p:txBody>
      </p:sp>
      <p:pic>
        <p:nvPicPr>
          <p:cNvPr id="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32754" y="1195556"/>
            <a:ext cx="8526492" cy="4861758"/>
          </a:xfrm>
          <a:prstGeom prst="rect">
            <a:avLst/>
          </a:prstGeom>
          <a:noFill/>
          <a:ln w="9525">
            <a:noFill/>
            <a:miter lim="800000"/>
            <a:headEnd/>
            <a:tailEnd/>
          </a:ln>
        </p:spPr>
      </p:pic>
      <p:sp>
        <p:nvSpPr>
          <p:cNvPr id="3" name="TextBox 2">
            <a:extLst>
              <a:ext uri="{FF2B5EF4-FFF2-40B4-BE49-F238E27FC236}">
                <a16:creationId xmlns:a16="http://schemas.microsoft.com/office/drawing/2014/main" id="{FB0646F0-8C5F-4A26-84BA-0775922E568F}"/>
              </a:ext>
            </a:extLst>
          </p:cNvPr>
          <p:cNvSpPr txBox="1"/>
          <p:nvPr/>
        </p:nvSpPr>
        <p:spPr>
          <a:xfrm>
            <a:off x="6465458" y="6057314"/>
            <a:ext cx="5899355" cy="523220"/>
          </a:xfrm>
          <a:prstGeom prst="rect">
            <a:avLst/>
          </a:prstGeom>
          <a:noFill/>
        </p:spPr>
        <p:txBody>
          <a:bodyPr wrap="square" rtlCol="0">
            <a:spAutoFit/>
          </a:bodyPr>
          <a:lstStyle/>
          <a:p>
            <a:r>
              <a:rPr lang="pl-PL" sz="1000" dirty="0">
                <a:latin typeface="Arial" panose="020B0604020202020204" pitchFamily="34" charset="0"/>
                <a:cs typeface="Arial" pitchFamily="34" charset="0"/>
              </a:rPr>
              <a:t>Image: https://www.flickr.com/photos/dancingpapa2007/3674686528 by Naoki Tomeno / CC BY 2.0</a:t>
            </a:r>
            <a:endParaRPr lang="en-US" sz="1000" dirty="0">
              <a:latin typeface="Arial" panose="020B0604020202020204" pitchFamily="34" charset="0"/>
              <a:cs typeface="Arial" pitchFamily="34" charset="0"/>
            </a:endParaRPr>
          </a:p>
          <a:p>
            <a:endParaRPr lang="en-US" dirty="0"/>
          </a:p>
        </p:txBody>
      </p:sp>
    </p:spTree>
    <p:extLst>
      <p:ext uri="{BB962C8B-B14F-4D97-AF65-F5344CB8AC3E}">
        <p14:creationId xmlns:p14="http://schemas.microsoft.com/office/powerpoint/2010/main" val="2013016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98133D-3149-474C-9AA8-5B984C20271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324600"/>
          </a:xfrm>
          <a:prstGeom prst="rect">
            <a:avLst/>
          </a:prstGeom>
        </p:spPr>
      </p:pic>
      <p:sp>
        <p:nvSpPr>
          <p:cNvPr id="2" name="Text Placeholder 1">
            <a:extLst>
              <a:ext uri="{FF2B5EF4-FFF2-40B4-BE49-F238E27FC236}">
                <a16:creationId xmlns:a16="http://schemas.microsoft.com/office/drawing/2014/main" id="{FB28C7AB-9DF1-4D64-9D63-81D9C3254525}"/>
              </a:ext>
            </a:extLst>
          </p:cNvPr>
          <p:cNvSpPr>
            <a:spLocks noGrp="1"/>
          </p:cNvSpPr>
          <p:nvPr>
            <p:ph type="body" sz="quarter" idx="13"/>
          </p:nvPr>
        </p:nvSpPr>
        <p:spPr>
          <a:xfrm>
            <a:off x="0" y="449318"/>
            <a:ext cx="4934607" cy="757182"/>
          </a:xfrm>
          <a:solidFill>
            <a:schemeClr val="tx1">
              <a:alpha val="70000"/>
            </a:schemeClr>
          </a:solidFill>
        </p:spPr>
        <p:txBody>
          <a:bodyPr/>
          <a:lstStyle/>
          <a:p>
            <a:r>
              <a:rPr lang="en-US" sz="4000" dirty="0">
                <a:solidFill>
                  <a:schemeClr val="bg1"/>
                </a:solidFill>
              </a:rPr>
              <a:t>Cognitive Mapping</a:t>
            </a:r>
          </a:p>
        </p:txBody>
      </p:sp>
      <p:sp>
        <p:nvSpPr>
          <p:cNvPr id="3" name="Text Placeholder 2">
            <a:extLst>
              <a:ext uri="{FF2B5EF4-FFF2-40B4-BE49-F238E27FC236}">
                <a16:creationId xmlns:a16="http://schemas.microsoft.com/office/drawing/2014/main" id="{44923520-EFE5-4404-A745-BFF3AAC3160C}"/>
              </a:ext>
            </a:extLst>
          </p:cNvPr>
          <p:cNvSpPr>
            <a:spLocks noGrp="1"/>
          </p:cNvSpPr>
          <p:nvPr>
            <p:ph type="body" sz="quarter" idx="14"/>
          </p:nvPr>
        </p:nvSpPr>
        <p:spPr>
          <a:xfrm>
            <a:off x="-9197" y="1436687"/>
            <a:ext cx="6527800" cy="3451225"/>
          </a:xfrm>
          <a:solidFill>
            <a:schemeClr val="tx1">
              <a:alpha val="70000"/>
            </a:schemeClr>
          </a:solidFill>
        </p:spPr>
        <p:txBody>
          <a:bodyPr/>
          <a:lstStyle/>
          <a:p>
            <a:r>
              <a:rPr lang="en-US" sz="2800" b="1" dirty="0">
                <a:solidFill>
                  <a:schemeClr val="bg1"/>
                </a:solidFill>
              </a:rPr>
              <a:t>Participant draws a map of the area of interest</a:t>
            </a:r>
          </a:p>
          <a:p>
            <a:r>
              <a:rPr lang="en-US" sz="2800" b="1" dirty="0">
                <a:solidFill>
                  <a:schemeClr val="bg1"/>
                </a:solidFill>
              </a:rPr>
              <a:t>Fast and easy to conduct</a:t>
            </a:r>
          </a:p>
          <a:p>
            <a:r>
              <a:rPr lang="en-US" sz="2800" b="1" dirty="0">
                <a:solidFill>
                  <a:schemeClr val="bg1"/>
                </a:solidFill>
              </a:rPr>
              <a:t>Small time commitment from participants</a:t>
            </a:r>
          </a:p>
          <a:p>
            <a:r>
              <a:rPr lang="en-US" sz="2800" b="1" dirty="0">
                <a:solidFill>
                  <a:schemeClr val="bg1"/>
                </a:solidFill>
              </a:rPr>
              <a:t>Can be ambiguous or difficult to interpret</a:t>
            </a:r>
          </a:p>
        </p:txBody>
      </p:sp>
      <p:sp>
        <p:nvSpPr>
          <p:cNvPr id="4" name="Rectangle 3">
            <a:extLst>
              <a:ext uri="{FF2B5EF4-FFF2-40B4-BE49-F238E27FC236}">
                <a16:creationId xmlns:a16="http://schemas.microsoft.com/office/drawing/2014/main" id="{CD2BF86E-FB78-47B4-8642-E57242AC5783}"/>
              </a:ext>
            </a:extLst>
          </p:cNvPr>
          <p:cNvSpPr/>
          <p:nvPr/>
        </p:nvSpPr>
        <p:spPr>
          <a:xfrm>
            <a:off x="6096000" y="0"/>
            <a:ext cx="6096000" cy="246221"/>
          </a:xfrm>
          <a:prstGeom prst="rect">
            <a:avLst/>
          </a:prstGeom>
        </p:spPr>
        <p:txBody>
          <a:bodyPr>
            <a:spAutoFit/>
          </a:bodyPr>
          <a:lstStyle/>
          <a:p>
            <a:pPr algn="r"/>
            <a:r>
              <a:rPr lang="en-US" sz="1000" dirty="0">
                <a:latin typeface="Arial" panose="020B0604020202020204" pitchFamily="34" charset="0"/>
                <a:cs typeface="Arial" panose="020B0604020202020204" pitchFamily="34" charset="0"/>
              </a:rPr>
              <a:t>Image: https://www.flickr.com/photos/dutchsimba/15704925354 by Dutch Simba / CC BY-NC-ND 2.0</a:t>
            </a:r>
          </a:p>
        </p:txBody>
      </p:sp>
    </p:spTree>
    <p:extLst>
      <p:ext uri="{BB962C8B-B14F-4D97-AF65-F5344CB8AC3E}">
        <p14:creationId xmlns:p14="http://schemas.microsoft.com/office/powerpoint/2010/main" val="2886932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85858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830A91-4808-476C-8C9B-A87749B0AB5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023" t="1412" r="1698" b="1176"/>
          <a:stretch/>
        </p:blipFill>
        <p:spPr>
          <a:xfrm>
            <a:off x="0" y="4345"/>
            <a:ext cx="6959600" cy="5965372"/>
          </a:xfrm>
          <a:prstGeom prst="rect">
            <a:avLst/>
          </a:prstGeom>
          <a:ln>
            <a:solidFill>
              <a:srgbClr val="8C8C8C"/>
            </a:solidFill>
          </a:ln>
        </p:spPr>
      </p:pic>
      <p:sp>
        <p:nvSpPr>
          <p:cNvPr id="2" name="Text Placeholder 1">
            <a:extLst>
              <a:ext uri="{FF2B5EF4-FFF2-40B4-BE49-F238E27FC236}">
                <a16:creationId xmlns:a16="http://schemas.microsoft.com/office/drawing/2014/main" id="{CECEDB9C-4D2B-46CD-98E3-DED8FF0AD736}"/>
              </a:ext>
            </a:extLst>
          </p:cNvPr>
          <p:cNvSpPr>
            <a:spLocks noGrp="1"/>
          </p:cNvSpPr>
          <p:nvPr>
            <p:ph type="body" sz="quarter" idx="13"/>
          </p:nvPr>
        </p:nvSpPr>
        <p:spPr>
          <a:xfrm>
            <a:off x="7800621" y="548758"/>
            <a:ext cx="4391379" cy="774161"/>
          </a:xfrm>
          <a:solidFill>
            <a:schemeClr val="tx1">
              <a:alpha val="25000"/>
            </a:schemeClr>
          </a:solidFill>
        </p:spPr>
        <p:txBody>
          <a:bodyPr/>
          <a:lstStyle/>
          <a:p>
            <a:pPr algn="ctr"/>
            <a:r>
              <a:rPr lang="en-US" sz="4000" dirty="0">
                <a:solidFill>
                  <a:schemeClr val="bg1"/>
                </a:solidFill>
              </a:rPr>
              <a:t>Mapping Diaries</a:t>
            </a:r>
          </a:p>
        </p:txBody>
      </p:sp>
      <p:sp>
        <p:nvSpPr>
          <p:cNvPr id="3" name="Text Placeholder 2">
            <a:extLst>
              <a:ext uri="{FF2B5EF4-FFF2-40B4-BE49-F238E27FC236}">
                <a16:creationId xmlns:a16="http://schemas.microsoft.com/office/drawing/2014/main" id="{F7E03E18-0C00-4189-809C-4B80D2D76EAF}"/>
              </a:ext>
            </a:extLst>
          </p:cNvPr>
          <p:cNvSpPr>
            <a:spLocks noGrp="1"/>
          </p:cNvSpPr>
          <p:nvPr>
            <p:ph type="body" sz="quarter" idx="14"/>
          </p:nvPr>
        </p:nvSpPr>
        <p:spPr>
          <a:xfrm>
            <a:off x="7302500" y="1564220"/>
            <a:ext cx="4889500" cy="2545768"/>
          </a:xfrm>
          <a:solidFill>
            <a:schemeClr val="tx1">
              <a:alpha val="25000"/>
            </a:schemeClr>
          </a:solidFill>
        </p:spPr>
        <p:txBody>
          <a:bodyPr/>
          <a:lstStyle/>
          <a:p>
            <a:r>
              <a:rPr lang="en-US" sz="2800" b="1" dirty="0">
                <a:solidFill>
                  <a:schemeClr val="bg1"/>
                </a:solidFill>
              </a:rPr>
              <a:t>Give participants a map &amp; ask them to record their movements</a:t>
            </a:r>
          </a:p>
          <a:p>
            <a:r>
              <a:rPr lang="en-US" sz="2800" b="1" dirty="0">
                <a:solidFill>
                  <a:schemeClr val="bg1"/>
                </a:solidFill>
              </a:rPr>
              <a:t>Can use maps as basis for individual interviews</a:t>
            </a:r>
          </a:p>
        </p:txBody>
      </p:sp>
      <p:sp>
        <p:nvSpPr>
          <p:cNvPr id="7" name="TextBox 6">
            <a:extLst>
              <a:ext uri="{FF2B5EF4-FFF2-40B4-BE49-F238E27FC236}">
                <a16:creationId xmlns:a16="http://schemas.microsoft.com/office/drawing/2014/main" id="{3D35C321-66AE-4938-BC80-5772474BFF0B}"/>
              </a:ext>
            </a:extLst>
          </p:cNvPr>
          <p:cNvSpPr txBox="1"/>
          <p:nvPr/>
        </p:nvSpPr>
        <p:spPr>
          <a:xfrm>
            <a:off x="0" y="5969717"/>
            <a:ext cx="7302500" cy="323165"/>
          </a:xfrm>
          <a:prstGeom prst="rect">
            <a:avLst/>
          </a:prstGeom>
          <a:noFill/>
        </p:spPr>
        <p:txBody>
          <a:bodyPr wrap="square" rtlCol="0">
            <a:spAutoFit/>
          </a:bodyPr>
          <a:lstStyle/>
          <a:p>
            <a:r>
              <a:rPr lang="en-US" sz="1450" dirty="0">
                <a:solidFill>
                  <a:schemeClr val="bg1"/>
                </a:solidFill>
              </a:rPr>
              <a:t>Image from Clark (2007), “Mapping Diaries, or Where Do They Go All Day?”, p. 49</a:t>
            </a:r>
          </a:p>
        </p:txBody>
      </p:sp>
    </p:spTree>
    <p:extLst>
      <p:ext uri="{BB962C8B-B14F-4D97-AF65-F5344CB8AC3E}">
        <p14:creationId xmlns:p14="http://schemas.microsoft.com/office/powerpoint/2010/main" val="2127343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564342"/>
            <a:ext cx="2286000" cy="756458"/>
          </a:xfrm>
          <a:solidFill>
            <a:schemeClr val="tx1">
              <a:alpha val="65000"/>
            </a:schemeClr>
          </a:solidFill>
        </p:spPr>
        <p:txBody>
          <a:bodyPr anchor="ctr"/>
          <a:lstStyle/>
          <a:p>
            <a:r>
              <a:rPr lang="en-US" sz="4000" dirty="0">
                <a:solidFill>
                  <a:schemeClr val="bg1"/>
                </a:solidFill>
              </a:rPr>
              <a:t>Mapping</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95815" y="3129532"/>
            <a:ext cx="4752666" cy="3564499"/>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011" y="83012"/>
            <a:ext cx="4808739" cy="3420729"/>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5122" y="2930240"/>
            <a:ext cx="5018387" cy="3763791"/>
          </a:xfrm>
          <a:prstGeom prst="rect">
            <a:avLst/>
          </a:prstGeom>
        </p:spPr>
      </p:pic>
      <p:sp>
        <p:nvSpPr>
          <p:cNvPr id="3" name="TextBox 2">
            <a:extLst>
              <a:ext uri="{FF2B5EF4-FFF2-40B4-BE49-F238E27FC236}">
                <a16:creationId xmlns:a16="http://schemas.microsoft.com/office/drawing/2014/main" id="{3CBFE801-ABD5-488D-8ADE-2EC88EF39DD5}"/>
              </a:ext>
            </a:extLst>
          </p:cNvPr>
          <p:cNvSpPr txBox="1"/>
          <p:nvPr/>
        </p:nvSpPr>
        <p:spPr>
          <a:xfrm>
            <a:off x="8681750" y="2760963"/>
            <a:ext cx="3517889" cy="338554"/>
          </a:xfrm>
          <a:prstGeom prst="rect">
            <a:avLst/>
          </a:prstGeom>
          <a:noFill/>
        </p:spPr>
        <p:txBody>
          <a:bodyPr wrap="square" rtlCol="0">
            <a:spAutoFit/>
          </a:bodyPr>
          <a:lstStyle/>
          <a:p>
            <a:r>
              <a:rPr lang="en-US" sz="1600" dirty="0">
                <a:solidFill>
                  <a:schemeClr val="bg1"/>
                </a:solidFill>
              </a:rPr>
              <a:t>Visitors and Residents Sample Maps</a:t>
            </a:r>
          </a:p>
        </p:txBody>
      </p:sp>
    </p:spTree>
    <p:extLst>
      <p:ext uri="{BB962C8B-B14F-4D97-AF65-F5344CB8AC3E}">
        <p14:creationId xmlns:p14="http://schemas.microsoft.com/office/powerpoint/2010/main" val="1098221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8900" y="108815"/>
            <a:ext cx="6093409" cy="5301385"/>
            <a:chOff x="88900" y="108815"/>
            <a:chExt cx="6093409" cy="5301385"/>
          </a:xfrm>
        </p:grpSpPr>
        <p:sp>
          <p:nvSpPr>
            <p:cNvPr id="6" name="Rectangle 5"/>
            <p:cNvSpPr/>
            <p:nvPr/>
          </p:nvSpPr>
          <p:spPr>
            <a:xfrm>
              <a:off x="990600" y="4579203"/>
              <a:ext cx="4474302" cy="461665"/>
            </a:xfrm>
            <a:prstGeom prst="rect">
              <a:avLst/>
            </a:prstGeom>
          </p:spPr>
          <p:txBody>
            <a:bodyPr wrap="none">
              <a:spAutoFit/>
            </a:bodyPr>
            <a:lstStyle/>
            <a:p>
              <a:r>
                <a:rPr lang="en-US" sz="2400" b="1" dirty="0">
                  <a:solidFill>
                    <a:schemeClr val="bg1">
                      <a:lumMod val="65000"/>
                    </a:schemeClr>
                  </a:solidFill>
                </a:rPr>
                <a:t>https://</a:t>
              </a:r>
              <a:r>
                <a:rPr lang="en-US" sz="2400" b="1" dirty="0"/>
                <a:t>youtu.be/6ai0ZO3lDR4</a:t>
              </a:r>
            </a:p>
          </p:txBody>
        </p:sp>
        <p:pic>
          <p:nvPicPr>
            <p:cNvPr id="7" name="Picture 6"/>
            <p:cNvPicPr>
              <a:picLocks noChangeAspect="1"/>
            </p:cNvPicPr>
            <p:nvPr/>
          </p:nvPicPr>
          <p:blipFill rotWithShape="1">
            <a:blip r:embed="rId3"/>
            <a:srcRect l="11378" t="13767" r="36392" b="39019"/>
            <a:stretch/>
          </p:blipFill>
          <p:spPr>
            <a:xfrm>
              <a:off x="88900" y="108815"/>
              <a:ext cx="6093409" cy="3472585"/>
            </a:xfrm>
            <a:prstGeom prst="rect">
              <a:avLst/>
            </a:prstGeom>
            <a:ln>
              <a:noFill/>
            </a:ln>
            <a:effectLst>
              <a:softEdge rad="112500"/>
            </a:effectLst>
          </p:spPr>
        </p:pic>
        <p:sp>
          <p:nvSpPr>
            <p:cNvPr id="9" name="TextBox 8"/>
            <p:cNvSpPr txBox="1"/>
            <p:nvPr/>
          </p:nvSpPr>
          <p:spPr>
            <a:xfrm>
              <a:off x="342505" y="4048029"/>
              <a:ext cx="2015232" cy="523220"/>
            </a:xfrm>
            <a:prstGeom prst="rect">
              <a:avLst/>
            </a:prstGeom>
            <a:noFill/>
          </p:spPr>
          <p:txBody>
            <a:bodyPr wrap="none" rtlCol="0">
              <a:spAutoFit/>
            </a:bodyPr>
            <a:lstStyle/>
            <a:p>
              <a:r>
                <a:rPr lang="en-US" sz="2800" b="1" dirty="0">
                  <a:solidFill>
                    <a:srgbClr val="0070C0"/>
                  </a:solidFill>
                </a:rPr>
                <a:t>The Video:</a:t>
              </a:r>
            </a:p>
          </p:txBody>
        </p:sp>
        <p:sp>
          <p:nvSpPr>
            <p:cNvPr id="15" name="TextBox 14"/>
            <p:cNvSpPr txBox="1"/>
            <p:nvPr/>
          </p:nvSpPr>
          <p:spPr>
            <a:xfrm>
              <a:off x="990600" y="5040868"/>
              <a:ext cx="1415772" cy="369332"/>
            </a:xfrm>
            <a:prstGeom prst="rect">
              <a:avLst/>
            </a:prstGeom>
            <a:noFill/>
          </p:spPr>
          <p:txBody>
            <a:bodyPr wrap="none" rtlCol="0">
              <a:spAutoFit/>
            </a:bodyPr>
            <a:lstStyle/>
            <a:p>
              <a:r>
                <a:rPr lang="en-US" dirty="0">
                  <a:hlinkClick r:id="rId4"/>
                </a:rPr>
                <a:t>Play It Now!</a:t>
              </a:r>
              <a:endParaRPr lang="en-US" dirty="0"/>
            </a:p>
          </p:txBody>
        </p:sp>
      </p:grpSp>
      <p:grpSp>
        <p:nvGrpSpPr>
          <p:cNvPr id="19" name="Group 18"/>
          <p:cNvGrpSpPr/>
          <p:nvPr/>
        </p:nvGrpSpPr>
        <p:grpSpPr>
          <a:xfrm>
            <a:off x="6355177" y="914400"/>
            <a:ext cx="5684423" cy="5140325"/>
            <a:chOff x="6355177" y="914400"/>
            <a:chExt cx="5684423" cy="5140325"/>
          </a:xfrm>
        </p:grpSpPr>
        <p:pic>
          <p:nvPicPr>
            <p:cNvPr id="4" name="Picture 3"/>
            <p:cNvPicPr>
              <a:picLocks noChangeAspect="1"/>
            </p:cNvPicPr>
            <p:nvPr/>
          </p:nvPicPr>
          <p:blipFill rotWithShape="1">
            <a:blip r:embed="rId5"/>
            <a:srcRect l="424" t="904" r="430" b="1098"/>
            <a:stretch/>
          </p:blipFill>
          <p:spPr>
            <a:xfrm>
              <a:off x="6355177" y="2895600"/>
              <a:ext cx="5684423" cy="3159125"/>
            </a:xfrm>
            <a:prstGeom prst="rect">
              <a:avLst/>
            </a:prstGeom>
          </p:spPr>
        </p:pic>
        <p:sp>
          <p:nvSpPr>
            <p:cNvPr id="5" name="TextBox 4"/>
            <p:cNvSpPr txBox="1"/>
            <p:nvPr/>
          </p:nvSpPr>
          <p:spPr>
            <a:xfrm>
              <a:off x="7610674" y="1436132"/>
              <a:ext cx="3133526" cy="461665"/>
            </a:xfrm>
            <a:prstGeom prst="rect">
              <a:avLst/>
            </a:prstGeom>
            <a:noFill/>
          </p:spPr>
          <p:txBody>
            <a:bodyPr wrap="square" rtlCol="0">
              <a:spAutoFit/>
            </a:bodyPr>
            <a:lstStyle/>
            <a:p>
              <a:r>
                <a:rPr lang="en-US" sz="2400" b="1" dirty="0">
                  <a:solidFill>
                    <a:schemeClr val="bg1">
                      <a:lumMod val="65000"/>
                    </a:schemeClr>
                  </a:solidFill>
                </a:rPr>
                <a:t>http://oc.lc/VRmap</a:t>
              </a:r>
              <a:endParaRPr lang="en-US" sz="2400" b="1" dirty="0"/>
            </a:p>
          </p:txBody>
        </p:sp>
        <p:sp>
          <p:nvSpPr>
            <p:cNvPr id="10" name="TextBox 9"/>
            <p:cNvSpPr txBox="1"/>
            <p:nvPr/>
          </p:nvSpPr>
          <p:spPr>
            <a:xfrm>
              <a:off x="6858000" y="914400"/>
              <a:ext cx="1729448" cy="523220"/>
            </a:xfrm>
            <a:prstGeom prst="rect">
              <a:avLst/>
            </a:prstGeom>
            <a:noFill/>
          </p:spPr>
          <p:txBody>
            <a:bodyPr wrap="none" rtlCol="0">
              <a:spAutoFit/>
            </a:bodyPr>
            <a:lstStyle/>
            <a:p>
              <a:r>
                <a:rPr lang="en-US" sz="2800" b="1" dirty="0">
                  <a:solidFill>
                    <a:srgbClr val="0070C0"/>
                  </a:solidFill>
                </a:rPr>
                <a:t>The App:</a:t>
              </a:r>
            </a:p>
          </p:txBody>
        </p:sp>
        <p:sp>
          <p:nvSpPr>
            <p:cNvPr id="18" name="TextBox 17"/>
            <p:cNvSpPr txBox="1"/>
            <p:nvPr/>
          </p:nvSpPr>
          <p:spPr>
            <a:xfrm>
              <a:off x="7610674" y="1905000"/>
              <a:ext cx="1415772" cy="369332"/>
            </a:xfrm>
            <a:prstGeom prst="rect">
              <a:avLst/>
            </a:prstGeom>
            <a:noFill/>
          </p:spPr>
          <p:txBody>
            <a:bodyPr wrap="none" rtlCol="0">
              <a:spAutoFit/>
            </a:bodyPr>
            <a:lstStyle/>
            <a:p>
              <a:r>
                <a:rPr lang="en-US" dirty="0">
                  <a:hlinkClick r:id="rId6"/>
                </a:rPr>
                <a:t>Use It Now</a:t>
              </a:r>
              <a:r>
                <a:rPr lang="en-US" dirty="0">
                  <a:hlinkClick r:id="rId7"/>
                </a:rPr>
                <a:t>!</a:t>
              </a:r>
              <a:endParaRPr lang="en-US" dirty="0"/>
            </a:p>
          </p:txBody>
        </p:sp>
      </p:grpSp>
    </p:spTree>
    <p:extLst>
      <p:ext uri="{BB962C8B-B14F-4D97-AF65-F5344CB8AC3E}">
        <p14:creationId xmlns:p14="http://schemas.microsoft.com/office/powerpoint/2010/main" val="5629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A01E1A-88FB-4FD0-9D98-598066019C7D}"/>
              </a:ext>
            </a:extLst>
          </p:cNvPr>
          <p:cNvSpPr txBox="1"/>
          <p:nvPr/>
        </p:nvSpPr>
        <p:spPr>
          <a:xfrm>
            <a:off x="2743200" y="1706880"/>
            <a:ext cx="6507480" cy="830997"/>
          </a:xfrm>
          <a:prstGeom prst="rect">
            <a:avLst/>
          </a:prstGeom>
          <a:noFill/>
        </p:spPr>
        <p:txBody>
          <a:bodyPr wrap="square" rtlCol="0">
            <a:spAutoFit/>
          </a:bodyPr>
          <a:lstStyle/>
          <a:p>
            <a:pPr algn="ctr"/>
            <a:r>
              <a:rPr lang="en-US" sz="4800" b="1" dirty="0">
                <a:solidFill>
                  <a:schemeClr val="bg1"/>
                </a:solidFill>
              </a:rPr>
              <a:t>ACTIVITY</a:t>
            </a:r>
          </a:p>
        </p:txBody>
      </p:sp>
      <p:sp>
        <p:nvSpPr>
          <p:cNvPr id="5" name="TextBox 4">
            <a:extLst>
              <a:ext uri="{FF2B5EF4-FFF2-40B4-BE49-F238E27FC236}">
                <a16:creationId xmlns:a16="http://schemas.microsoft.com/office/drawing/2014/main" id="{E347C910-3E06-427C-8A45-D45F894BAA48}"/>
              </a:ext>
            </a:extLst>
          </p:cNvPr>
          <p:cNvSpPr txBox="1"/>
          <p:nvPr/>
        </p:nvSpPr>
        <p:spPr>
          <a:xfrm>
            <a:off x="2392680" y="3105834"/>
            <a:ext cx="7208520" cy="646331"/>
          </a:xfrm>
          <a:prstGeom prst="rect">
            <a:avLst/>
          </a:prstGeom>
          <a:noFill/>
        </p:spPr>
        <p:txBody>
          <a:bodyPr wrap="square" rtlCol="0">
            <a:spAutoFit/>
          </a:bodyPr>
          <a:lstStyle/>
          <a:p>
            <a:pPr algn="ctr"/>
            <a:r>
              <a:rPr lang="en-US" sz="3600" b="1" dirty="0">
                <a:solidFill>
                  <a:schemeClr val="bg1"/>
                </a:solidFill>
              </a:rPr>
              <a:t>V&amp;R Mapping Exercise</a:t>
            </a:r>
          </a:p>
        </p:txBody>
      </p:sp>
    </p:spTree>
    <p:extLst>
      <p:ext uri="{BB962C8B-B14F-4D97-AF65-F5344CB8AC3E}">
        <p14:creationId xmlns:p14="http://schemas.microsoft.com/office/powerpoint/2010/main" val="2621567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Break Time!</a:t>
            </a:r>
            <a:endParaRPr lang="en-US" dirty="0"/>
          </a:p>
        </p:txBody>
      </p:sp>
      <p:sp>
        <p:nvSpPr>
          <p:cNvPr id="4" name="Text Placeholder 3"/>
          <p:cNvSpPr>
            <a:spLocks noGrp="1"/>
          </p:cNvSpPr>
          <p:nvPr>
            <p:ph type="body" sz="quarter" idx="11"/>
          </p:nvPr>
        </p:nvSpPr>
        <p:spPr/>
        <p:txBody>
          <a:bodyPr/>
          <a:lstStyle/>
          <a:p>
            <a:endParaRPr lang="en-US"/>
          </a:p>
        </p:txBody>
      </p:sp>
      <p:sp>
        <p:nvSpPr>
          <p:cNvPr id="5" name="Text Placeholder 4"/>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581008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20346" y="1108082"/>
            <a:ext cx="10898717" cy="646331"/>
          </a:xfrm>
        </p:spPr>
        <p:txBody>
          <a:bodyPr/>
          <a:lstStyle/>
          <a:p>
            <a:r>
              <a:rPr lang="en-US" sz="3600" dirty="0"/>
              <a:t>Qualitative Research data Analysis:</a:t>
            </a:r>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
        <p:nvSpPr>
          <p:cNvPr id="4" name="Title 3"/>
          <p:cNvSpPr>
            <a:spLocks noGrp="1"/>
          </p:cNvSpPr>
          <p:nvPr>
            <p:ph type="title" idx="4294967295"/>
          </p:nvPr>
        </p:nvSpPr>
        <p:spPr>
          <a:xfrm>
            <a:off x="838200" y="2242425"/>
            <a:ext cx="8956675" cy="3352800"/>
          </a:xfrm>
          <a:prstGeom prst="rect">
            <a:avLst/>
          </a:prstGeom>
        </p:spPr>
        <p:txBody>
          <a:bodyPr>
            <a:noAutofit/>
          </a:bodyPr>
          <a:lstStyle/>
          <a:p>
            <a:pPr algn="l"/>
            <a:r>
              <a:rPr lang="en-US" sz="3600" b="1" dirty="0">
                <a:solidFill>
                  <a:schemeClr val="bg1"/>
                </a:solidFill>
              </a:rPr>
              <a:t>summary of observations or data in such a manner that they provide answers to the hypothesis or research questions</a:t>
            </a:r>
            <a:endParaRPr lang="en-US" b="1" dirty="0">
              <a:solidFill>
                <a:schemeClr val="bg1"/>
              </a:solidFill>
            </a:endParaRPr>
          </a:p>
        </p:txBody>
      </p:sp>
      <p:sp>
        <p:nvSpPr>
          <p:cNvPr id="3" name="TextBox 2"/>
          <p:cNvSpPr txBox="1"/>
          <p:nvPr/>
        </p:nvSpPr>
        <p:spPr>
          <a:xfrm>
            <a:off x="6701758" y="4106152"/>
            <a:ext cx="4514183" cy="400110"/>
          </a:xfrm>
          <a:prstGeom prst="rect">
            <a:avLst/>
          </a:prstGeom>
          <a:noFill/>
        </p:spPr>
        <p:txBody>
          <a:bodyPr wrap="square" rtlCol="0">
            <a:spAutoFit/>
          </a:bodyPr>
          <a:lstStyle/>
          <a:p>
            <a:pPr algn="r"/>
            <a:r>
              <a:rPr lang="en-US" sz="2000" b="1" dirty="0">
                <a:solidFill>
                  <a:schemeClr val="bg1"/>
                </a:solidFill>
              </a:rPr>
              <a:t>(Connaway &amp; Radford, 2017, 177)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b="1205"/>
          <a:stretch/>
        </p:blipFill>
        <p:spPr>
          <a:xfrm>
            <a:off x="-10886" y="-1"/>
            <a:ext cx="12202886" cy="6248401"/>
          </a:xfrm>
          <a:prstGeom prst="rect">
            <a:avLst/>
          </a:prstGeom>
        </p:spPr>
      </p:pic>
      <p:sp>
        <p:nvSpPr>
          <p:cNvPr id="3" name="Content Placeholder 2"/>
          <p:cNvSpPr>
            <a:spLocks noGrp="1"/>
          </p:cNvSpPr>
          <p:nvPr>
            <p:ph type="body" sz="quarter" idx="13"/>
          </p:nvPr>
        </p:nvSpPr>
        <p:spPr>
          <a:xfrm>
            <a:off x="6224286" y="419369"/>
            <a:ext cx="2013857" cy="609061"/>
          </a:xfrm>
          <a:solidFill>
            <a:schemeClr val="tx1"/>
          </a:solidFill>
        </p:spPr>
        <p:txBody>
          <a:bodyPr>
            <a:noAutofit/>
          </a:bodyPr>
          <a:lstStyle/>
          <a:p>
            <a:pPr>
              <a:lnSpc>
                <a:spcPct val="120000"/>
              </a:lnSpc>
            </a:pPr>
            <a:r>
              <a:rPr lang="en-US" sz="2800" dirty="0">
                <a:solidFill>
                  <a:schemeClr val="bg1"/>
                </a:solidFill>
              </a:rPr>
              <a:t>Analysis</a:t>
            </a:r>
            <a:endParaRPr lang="en-US" sz="2800" b="1" dirty="0">
              <a:solidFill>
                <a:schemeClr val="bg1"/>
              </a:solidFill>
            </a:endParaRPr>
          </a:p>
        </p:txBody>
      </p:sp>
      <p:sp>
        <p:nvSpPr>
          <p:cNvPr id="4" name="Text Placeholder 3"/>
          <p:cNvSpPr>
            <a:spLocks noGrp="1"/>
          </p:cNvSpPr>
          <p:nvPr>
            <p:ph type="body" sz="quarter" idx="14"/>
          </p:nvPr>
        </p:nvSpPr>
        <p:spPr>
          <a:xfrm>
            <a:off x="6224286" y="1447800"/>
            <a:ext cx="5943600" cy="2339009"/>
          </a:xfrm>
          <a:solidFill>
            <a:schemeClr val="tx1"/>
          </a:solidFill>
        </p:spPr>
        <p:txBody>
          <a:bodyPr/>
          <a:lstStyle/>
          <a:p>
            <a:pPr marL="228600" indent="-228600">
              <a:lnSpc>
                <a:spcPct val="120000"/>
              </a:lnSpc>
            </a:pPr>
            <a:r>
              <a:rPr lang="en-US" sz="2000" b="1" dirty="0">
                <a:solidFill>
                  <a:schemeClr val="bg1"/>
                </a:solidFill>
              </a:rPr>
              <a:t>Collection of data affects analysis of data</a:t>
            </a:r>
          </a:p>
          <a:p>
            <a:pPr marL="739775" lvl="2" indent="-303213">
              <a:lnSpc>
                <a:spcPct val="120000"/>
              </a:lnSpc>
            </a:pPr>
            <a:r>
              <a:rPr lang="en-US" sz="2000" b="1" dirty="0">
                <a:solidFill>
                  <a:schemeClr val="bg1"/>
                </a:solidFill>
              </a:rPr>
              <a:t>Ongoing process</a:t>
            </a:r>
          </a:p>
          <a:p>
            <a:pPr marL="233363" lvl="2" indent="-233363">
              <a:lnSpc>
                <a:spcPct val="120000"/>
              </a:lnSpc>
            </a:pPr>
            <a:r>
              <a:rPr lang="en-US" sz="2000" b="1" dirty="0">
                <a:solidFill>
                  <a:schemeClr val="bg1"/>
                </a:solidFill>
              </a:rPr>
              <a:t>Feeds back into research design</a:t>
            </a:r>
          </a:p>
          <a:p>
            <a:pPr marL="228600" indent="-228600">
              <a:lnSpc>
                <a:spcPct val="120000"/>
              </a:lnSpc>
            </a:pPr>
            <a:r>
              <a:rPr lang="en-US" sz="2000" b="1" dirty="0">
                <a:solidFill>
                  <a:schemeClr val="bg1"/>
                </a:solidFill>
              </a:rPr>
              <a:t>Theory, model, or hypothesis must grow from data analysis</a:t>
            </a:r>
            <a:endParaRPr lang="en-US" sz="2000" dirty="0">
              <a:solidFill>
                <a:schemeClr val="bg1"/>
              </a:solidFill>
            </a:endParaRPr>
          </a:p>
        </p:txBody>
      </p:sp>
      <p:sp>
        <p:nvSpPr>
          <p:cNvPr id="6" name="TextBox 5">
            <a:extLst>
              <a:ext uri="{FF2B5EF4-FFF2-40B4-BE49-F238E27FC236}">
                <a16:creationId xmlns:a16="http://schemas.microsoft.com/office/drawing/2014/main" id="{2CF8F5C1-33DA-4A8B-AC6F-F8B5AF8BBC9E}"/>
              </a:ext>
            </a:extLst>
          </p:cNvPr>
          <p:cNvSpPr txBox="1"/>
          <p:nvPr/>
        </p:nvSpPr>
        <p:spPr>
          <a:xfrm>
            <a:off x="6727723" y="6027175"/>
            <a:ext cx="5943600" cy="523220"/>
          </a:xfrm>
          <a:prstGeom prst="rect">
            <a:avLst/>
          </a:prstGeom>
          <a:noFill/>
        </p:spPr>
        <p:txBody>
          <a:bodyPr wrap="square" rtlCol="0">
            <a:spAutoFit/>
          </a:bodyPr>
          <a:lstStyle/>
          <a:p>
            <a:r>
              <a:rPr lang="en-US" sz="1000" dirty="0"/>
              <a:t>Image: https://www.flickr.com/photos/creatocrat/4423113441/ by </a:t>
            </a:r>
            <a:r>
              <a:rPr lang="en-US" sz="1000" dirty="0" err="1"/>
              <a:t>creatocrat</a:t>
            </a:r>
            <a:r>
              <a:rPr lang="en-US" sz="1000" dirty="0"/>
              <a:t> / CC BY-NC-ND 2.0</a:t>
            </a:r>
          </a:p>
          <a:p>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4294967295"/>
          </p:nvPr>
        </p:nvPicPr>
        <p:blipFill rotWithShape="1">
          <a:blip r:embed="rId3" cstate="email">
            <a:extLst>
              <a:ext uri="{28A0092B-C50C-407E-A947-70E740481C1C}">
                <a14:useLocalDpi xmlns:a14="http://schemas.microsoft.com/office/drawing/2010/main"/>
              </a:ext>
            </a:extLst>
          </a:blip>
          <a:srcRect/>
          <a:stretch/>
        </p:blipFill>
        <p:spPr>
          <a:xfrm>
            <a:off x="0" y="-382588"/>
            <a:ext cx="12192000" cy="6661151"/>
          </a:xfrm>
          <a:prstGeom prst="rect">
            <a:avLst/>
          </a:prstGeom>
        </p:spPr>
      </p:pic>
      <p:sp>
        <p:nvSpPr>
          <p:cNvPr id="9" name="Title 1">
            <a:extLst>
              <a:ext uri="{FF2B5EF4-FFF2-40B4-BE49-F238E27FC236}">
                <a16:creationId xmlns:a16="http://schemas.microsoft.com/office/drawing/2014/main" id="{F62FF270-B163-4342-BE31-A52B6A620303}"/>
              </a:ext>
            </a:extLst>
          </p:cNvPr>
          <p:cNvSpPr txBox="1">
            <a:spLocks/>
          </p:cNvSpPr>
          <p:nvPr/>
        </p:nvSpPr>
        <p:spPr>
          <a:xfrm>
            <a:off x="0" y="0"/>
            <a:ext cx="9098280" cy="781077"/>
          </a:xfrm>
          <a:prstGeom prst="rect">
            <a:avLst/>
          </a:prstGeom>
          <a:solidFill>
            <a:schemeClr val="tx2">
              <a:alpha val="55000"/>
            </a:schemeClr>
          </a:solidFill>
        </p:spPr>
        <p:txBody>
          <a:bodyPr/>
          <a:lstStyle>
            <a:lvl1pPr algn="ctr" defTabSz="609585" rtl="0" eaLnBrk="1" latinLnBrk="0" hangingPunct="1">
              <a:spcBef>
                <a:spcPct val="0"/>
              </a:spcBef>
              <a:buNone/>
              <a:defRPr sz="5867" kern="1200">
                <a:solidFill>
                  <a:schemeClr val="tx1"/>
                </a:solidFill>
                <a:latin typeface="+mj-lt"/>
                <a:ea typeface="+mj-ea"/>
                <a:cs typeface="+mj-cs"/>
              </a:defRPr>
            </a:lvl1pPr>
          </a:lstStyle>
          <a:p>
            <a:pPr algn="l"/>
            <a:r>
              <a:rPr lang="en-US" sz="4000" b="1" dirty="0">
                <a:solidFill>
                  <a:schemeClr val="bg1"/>
                </a:solidFill>
                <a:latin typeface="+mn-lt"/>
                <a:ea typeface="+mn-ea"/>
                <a:cs typeface="+mn-cs"/>
              </a:rPr>
              <a:t>Define the problem: </a:t>
            </a:r>
            <a:r>
              <a:rPr lang="en-US" sz="4000" b="1" dirty="0">
                <a:solidFill>
                  <a:schemeClr val="bg1"/>
                </a:solidFill>
              </a:rPr>
              <a:t>User in context</a:t>
            </a:r>
            <a:endParaRPr lang="en-US" sz="4000" b="1" dirty="0">
              <a:solidFill>
                <a:schemeClr val="bg1"/>
              </a:solidFill>
              <a:latin typeface="+mn-lt"/>
              <a:ea typeface="+mn-ea"/>
              <a:cs typeface="+mn-cs"/>
            </a:endParaRPr>
          </a:p>
        </p:txBody>
      </p:sp>
      <p:sp>
        <p:nvSpPr>
          <p:cNvPr id="10" name="Rectangle 9">
            <a:extLst>
              <a:ext uri="{FF2B5EF4-FFF2-40B4-BE49-F238E27FC236}">
                <a16:creationId xmlns:a16="http://schemas.microsoft.com/office/drawing/2014/main" id="{5C77A98B-1579-4605-B631-1CB2A493A4AF}"/>
              </a:ext>
            </a:extLst>
          </p:cNvPr>
          <p:cNvSpPr/>
          <p:nvPr/>
        </p:nvSpPr>
        <p:spPr>
          <a:xfrm>
            <a:off x="-178905" y="5959014"/>
            <a:ext cx="5933661" cy="246221"/>
          </a:xfrm>
          <a:prstGeom prst="rect">
            <a:avLst/>
          </a:prstGeom>
        </p:spPr>
        <p:txBody>
          <a:bodyPr wrap="square">
            <a:spAutoFit/>
          </a:bodyPr>
          <a:lstStyle/>
          <a:p>
            <a:pPr algn="r"/>
            <a:r>
              <a:rPr lang="en-US" sz="1000" dirty="0">
                <a:solidFill>
                  <a:schemeClr val="bg1"/>
                </a:solidFill>
              </a:rPr>
              <a:t>Image: https://www.flickr.com/photos/sugarhiccuphiccup/4843083598 by Troy Tolley / CC BY-ND 2.0</a:t>
            </a:r>
          </a:p>
        </p:txBody>
      </p:sp>
    </p:spTree>
    <p:extLst>
      <p:ext uri="{BB962C8B-B14F-4D97-AF65-F5344CB8AC3E}">
        <p14:creationId xmlns:p14="http://schemas.microsoft.com/office/powerpoint/2010/main" val="3746347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12192000" cy="6243851"/>
          </a:xfrm>
          <a:prstGeom prst="rect">
            <a:avLst/>
          </a:prstGeom>
        </p:spPr>
      </p:pic>
      <p:sp>
        <p:nvSpPr>
          <p:cNvPr id="2" name="Content Placeholder 1"/>
          <p:cNvSpPr>
            <a:spLocks noGrp="1"/>
          </p:cNvSpPr>
          <p:nvPr>
            <p:ph type="body" sz="quarter" idx="13"/>
          </p:nvPr>
        </p:nvSpPr>
        <p:spPr>
          <a:xfrm>
            <a:off x="0" y="614148"/>
            <a:ext cx="5800270" cy="827085"/>
          </a:xfrm>
          <a:solidFill>
            <a:schemeClr val="tx1">
              <a:alpha val="65000"/>
            </a:schemeClr>
          </a:solidFill>
        </p:spPr>
        <p:txBody>
          <a:bodyPr anchor="ctr">
            <a:normAutofit/>
          </a:bodyPr>
          <a:lstStyle/>
          <a:p>
            <a:r>
              <a:rPr lang="en-US" sz="4000" dirty="0">
                <a:solidFill>
                  <a:schemeClr val="bg1"/>
                </a:solidFill>
              </a:rPr>
              <a:t>Ethnographic Analysis</a:t>
            </a:r>
          </a:p>
        </p:txBody>
      </p:sp>
      <p:sp>
        <p:nvSpPr>
          <p:cNvPr id="3" name="Text Placeholder 2"/>
          <p:cNvSpPr>
            <a:spLocks noGrp="1"/>
          </p:cNvSpPr>
          <p:nvPr>
            <p:ph type="body" sz="quarter" idx="14"/>
          </p:nvPr>
        </p:nvSpPr>
        <p:spPr>
          <a:xfrm>
            <a:off x="0" y="1960570"/>
            <a:ext cx="7638038" cy="3107189"/>
          </a:xfrm>
          <a:solidFill>
            <a:schemeClr val="tx1">
              <a:alpha val="65000"/>
            </a:schemeClr>
          </a:solidFill>
        </p:spPr>
        <p:txBody>
          <a:bodyPr/>
          <a:lstStyle/>
          <a:p>
            <a:r>
              <a:rPr lang="en-US" sz="2800" b="1" dirty="0">
                <a:solidFill>
                  <a:schemeClr val="bg1"/>
                </a:solidFill>
              </a:rPr>
              <a:t>Use people’s own categories</a:t>
            </a:r>
          </a:p>
          <a:p>
            <a:r>
              <a:rPr lang="en-US" sz="2800" b="1" dirty="0">
                <a:solidFill>
                  <a:schemeClr val="bg1"/>
                </a:solidFill>
              </a:rPr>
              <a:t>Avoid assuming what one will find</a:t>
            </a:r>
          </a:p>
          <a:p>
            <a:r>
              <a:rPr lang="en-US" sz="2800" b="1" dirty="0">
                <a:solidFill>
                  <a:schemeClr val="bg1"/>
                </a:solidFill>
              </a:rPr>
              <a:t>Complementary to quantitative methods</a:t>
            </a:r>
          </a:p>
          <a:p>
            <a:r>
              <a:rPr lang="en-US" sz="2800" b="1" dirty="0">
                <a:solidFill>
                  <a:schemeClr val="bg1"/>
                </a:solidFill>
              </a:rPr>
              <a:t>Retain ‘richness’/‘thick description’</a:t>
            </a:r>
          </a:p>
          <a:p>
            <a:r>
              <a:rPr lang="en-US" sz="2800" b="1" dirty="0">
                <a:solidFill>
                  <a:schemeClr val="bg1"/>
                </a:solidFill>
              </a:rPr>
              <a:t>Numerous compatibility</a:t>
            </a:r>
          </a:p>
          <a:p>
            <a:endParaRPr lang="en-US" sz="2800" b="1" dirty="0">
              <a:solidFill>
                <a:schemeClr val="bg1"/>
              </a:solidFill>
            </a:endParaRPr>
          </a:p>
        </p:txBody>
      </p:sp>
      <p:sp>
        <p:nvSpPr>
          <p:cNvPr id="6" name="TextBox 5"/>
          <p:cNvSpPr txBox="1"/>
          <p:nvPr/>
        </p:nvSpPr>
        <p:spPr>
          <a:xfrm>
            <a:off x="3000375" y="4362450"/>
            <a:ext cx="4637664" cy="707886"/>
          </a:xfrm>
          <a:prstGeom prst="rect">
            <a:avLst/>
          </a:prstGeom>
          <a:solidFill>
            <a:schemeClr val="tx1">
              <a:alpha val="0"/>
            </a:schemeClr>
          </a:solidFill>
        </p:spPr>
        <p:txBody>
          <a:bodyPr wrap="square" rtlCol="0">
            <a:spAutoFit/>
          </a:bodyPr>
          <a:lstStyle/>
          <a:p>
            <a:pPr algn="r"/>
            <a:r>
              <a:rPr lang="en-US" sz="2000" b="1" dirty="0">
                <a:solidFill>
                  <a:schemeClr val="bg1"/>
                </a:solidFill>
                <a:ea typeface="Gill Sans MT" charset="0"/>
                <a:cs typeface="Gill Sans MT" charset="0"/>
              </a:rPr>
              <a:t>(Asher 2017, 264)</a:t>
            </a:r>
          </a:p>
          <a:p>
            <a:pPr algn="r"/>
            <a:r>
              <a:rPr lang="en-US" sz="2000" b="1" dirty="0">
                <a:solidFill>
                  <a:schemeClr val="bg1"/>
                </a:solidFill>
                <a:ea typeface="Gill Sans MT" charset="0"/>
                <a:cs typeface="Gill Sans MT" charset="0"/>
              </a:rPr>
              <a:t>(Connaway and Radford 2017, 282)</a:t>
            </a:r>
          </a:p>
        </p:txBody>
      </p:sp>
      <p:sp>
        <p:nvSpPr>
          <p:cNvPr id="5" name="Rectangle 4">
            <a:extLst>
              <a:ext uri="{FF2B5EF4-FFF2-40B4-BE49-F238E27FC236}">
                <a16:creationId xmlns:a16="http://schemas.microsoft.com/office/drawing/2014/main" id="{781417F0-8C6C-4BA2-A68E-3DD51A17C8E9}"/>
              </a:ext>
            </a:extLst>
          </p:cNvPr>
          <p:cNvSpPr/>
          <p:nvPr/>
        </p:nvSpPr>
        <p:spPr>
          <a:xfrm>
            <a:off x="6095999" y="5997630"/>
            <a:ext cx="6096000" cy="246221"/>
          </a:xfrm>
          <a:prstGeom prst="rect">
            <a:avLst/>
          </a:prstGeom>
        </p:spPr>
        <p:txBody>
          <a:bodyPr>
            <a:spAutoFit/>
          </a:bodyPr>
          <a:lstStyle/>
          <a:p>
            <a:pPr algn="r" defTabSz="457153">
              <a:defRPr/>
            </a:pPr>
            <a:r>
              <a:rPr lang="en-US" sz="1000" dirty="0">
                <a:solidFill>
                  <a:schemeClr val="bg1"/>
                </a:solidFill>
                <a:latin typeface="Arial" panose="020B0604020202020204" pitchFamily="34" charset="0"/>
                <a:cs typeface="Arial" panose="020B0604020202020204" pitchFamily="34" charset="0"/>
              </a:rPr>
              <a:t>Image: https://www.flickr.com/photos/respres/6041698098/ by Jeff Turner / CC BY 2.0</a:t>
            </a:r>
          </a:p>
        </p:txBody>
      </p:sp>
    </p:spTree>
    <p:extLst>
      <p:ext uri="{BB962C8B-B14F-4D97-AF65-F5344CB8AC3E}">
        <p14:creationId xmlns:p14="http://schemas.microsoft.com/office/powerpoint/2010/main" val="193474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318914"/>
          </a:xfrm>
          <a:prstGeom prst="rect">
            <a:avLst/>
          </a:prstGeom>
        </p:spPr>
      </p:pic>
      <p:sp>
        <p:nvSpPr>
          <p:cNvPr id="3" name="Text Placeholder 2"/>
          <p:cNvSpPr>
            <a:spLocks noGrp="1"/>
          </p:cNvSpPr>
          <p:nvPr>
            <p:ph type="body" sz="quarter" idx="14"/>
          </p:nvPr>
        </p:nvSpPr>
        <p:spPr>
          <a:xfrm>
            <a:off x="1" y="609444"/>
            <a:ext cx="6581774" cy="4638831"/>
          </a:xfrm>
          <a:solidFill>
            <a:schemeClr val="tx1">
              <a:alpha val="60000"/>
            </a:schemeClr>
          </a:solidFill>
        </p:spPr>
        <p:txBody>
          <a:bodyPr/>
          <a:lstStyle/>
          <a:p>
            <a:r>
              <a:rPr lang="en-US" sz="2800" b="1" dirty="0">
                <a:solidFill>
                  <a:schemeClr val="bg1"/>
                </a:solidFill>
              </a:rPr>
              <a:t>Draw on data...in service of developing new conceptual categories</a:t>
            </a:r>
          </a:p>
          <a:p>
            <a:r>
              <a:rPr lang="en-US" sz="2800" b="1" dirty="0">
                <a:solidFill>
                  <a:schemeClr val="bg1"/>
                </a:solidFill>
              </a:rPr>
              <a:t>Develop inductive abstract analytic categories through systematic data analysis</a:t>
            </a:r>
          </a:p>
          <a:p>
            <a:r>
              <a:rPr lang="en-US" sz="2800" b="1" dirty="0">
                <a:solidFill>
                  <a:schemeClr val="bg1"/>
                </a:solidFill>
              </a:rPr>
              <a:t>Emphasize theory construction rather than description or application of current theories </a:t>
            </a:r>
            <a:endParaRPr lang="en-US" sz="2400" b="1" dirty="0">
              <a:solidFill>
                <a:schemeClr val="bg1"/>
              </a:solidFill>
            </a:endParaRPr>
          </a:p>
          <a:p>
            <a:pPr marL="0" indent="0" algn="r">
              <a:buNone/>
            </a:pPr>
            <a:r>
              <a:rPr lang="en-US" sz="2000" b="1" dirty="0">
                <a:solidFill>
                  <a:schemeClr val="bg1"/>
                </a:solidFill>
              </a:rPr>
              <a:t>(Connaway and Radford, 2017)</a:t>
            </a:r>
          </a:p>
        </p:txBody>
      </p:sp>
      <p:sp>
        <p:nvSpPr>
          <p:cNvPr id="7" name="Rectangle 3"/>
          <p:cNvSpPr>
            <a:spLocks noGrp="1" noChangeArrowheads="1"/>
          </p:cNvSpPr>
          <p:nvPr>
            <p:ph type="body" sz="quarter" idx="13"/>
          </p:nvPr>
        </p:nvSpPr>
        <p:spPr>
          <a:xfrm>
            <a:off x="7615450" y="609444"/>
            <a:ext cx="4576550" cy="864516"/>
          </a:xfrm>
          <a:solidFill>
            <a:schemeClr val="tx1">
              <a:alpha val="60000"/>
            </a:schemeClr>
          </a:solidFill>
        </p:spPr>
        <p:txBody>
          <a:bodyPr anchor="ctr">
            <a:noAutofit/>
          </a:bodyPr>
          <a:lstStyle/>
          <a:p>
            <a:r>
              <a:rPr lang="en-US" sz="4000" dirty="0">
                <a:solidFill>
                  <a:schemeClr val="bg1"/>
                </a:solidFill>
              </a:rPr>
              <a:t>Grounded Theory</a:t>
            </a:r>
          </a:p>
        </p:txBody>
      </p:sp>
      <p:sp>
        <p:nvSpPr>
          <p:cNvPr id="2" name="Rectangle 1">
            <a:extLst>
              <a:ext uri="{FF2B5EF4-FFF2-40B4-BE49-F238E27FC236}">
                <a16:creationId xmlns:a16="http://schemas.microsoft.com/office/drawing/2014/main" id="{66C2DE99-AC6D-4B85-98CF-F856526E6550}"/>
              </a:ext>
            </a:extLst>
          </p:cNvPr>
          <p:cNvSpPr/>
          <p:nvPr/>
        </p:nvSpPr>
        <p:spPr>
          <a:xfrm>
            <a:off x="0" y="6072693"/>
            <a:ext cx="6096000" cy="246221"/>
          </a:xfrm>
          <a:prstGeom prst="rect">
            <a:avLst/>
          </a:prstGeom>
        </p:spPr>
        <p:txBody>
          <a:bodyPr>
            <a:spAutoFit/>
          </a:bodyPr>
          <a:lstStyle/>
          <a:p>
            <a:r>
              <a:rPr lang="en-US" sz="1000" dirty="0">
                <a:solidFill>
                  <a:schemeClr val="bg1"/>
                </a:solidFill>
                <a:latin typeface="Arial" panose="020B0604020202020204" pitchFamily="34" charset="0"/>
                <a:cs typeface="Arial" panose="020B0604020202020204" pitchFamily="34" charset="0"/>
              </a:rPr>
              <a:t>Image: https://www.flickr.com/photos/adambindslev/4727853016/ by Adam </a:t>
            </a:r>
            <a:r>
              <a:rPr lang="en-US" sz="1000" dirty="0" err="1">
                <a:solidFill>
                  <a:schemeClr val="bg1"/>
                </a:solidFill>
                <a:latin typeface="Arial" panose="020B0604020202020204" pitchFamily="34" charset="0"/>
                <a:cs typeface="Arial" panose="020B0604020202020204" pitchFamily="34" charset="0"/>
              </a:rPr>
              <a:t>Bindslev</a:t>
            </a:r>
            <a:r>
              <a:rPr lang="en-US" sz="1000" dirty="0">
                <a:solidFill>
                  <a:schemeClr val="bg1"/>
                </a:solidFill>
                <a:latin typeface="Arial" panose="020B0604020202020204" pitchFamily="34" charset="0"/>
                <a:cs typeface="Arial" panose="020B0604020202020204" pitchFamily="34" charset="0"/>
              </a:rPr>
              <a:t> / CC BY-NC 2.0</a:t>
            </a:r>
          </a:p>
        </p:txBody>
      </p:sp>
    </p:spTree>
    <p:extLst>
      <p:ext uri="{BB962C8B-B14F-4D97-AF65-F5344CB8AC3E}">
        <p14:creationId xmlns:p14="http://schemas.microsoft.com/office/powerpoint/2010/main" val="3500343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EA3B43E-FE0A-49B2-8328-5FAD0A4C6B17}"/>
              </a:ext>
            </a:extLst>
          </p:cNvPr>
          <p:cNvGraphicFramePr>
            <a:graphicFrameLocks noGrp="1"/>
          </p:cNvGraphicFramePr>
          <p:nvPr>
            <p:extLst/>
          </p:nvPr>
        </p:nvGraphicFramePr>
        <p:xfrm>
          <a:off x="1" y="0"/>
          <a:ext cx="12191999" cy="6857999"/>
        </p:xfrm>
        <a:graphic>
          <a:graphicData uri="http://schemas.openxmlformats.org/drawingml/2006/table">
            <a:tbl>
              <a:tblPr firstRow="1" firstCol="1" bandRow="1">
                <a:tableStyleId>{B301B821-A1FF-4177-AEE7-76D212191A09}</a:tableStyleId>
              </a:tblPr>
              <a:tblGrid>
                <a:gridCol w="993671">
                  <a:extLst>
                    <a:ext uri="{9D8B030D-6E8A-4147-A177-3AD203B41FA5}">
                      <a16:colId xmlns:a16="http://schemas.microsoft.com/office/drawing/2014/main" val="3450219376"/>
                    </a:ext>
                  </a:extLst>
                </a:gridCol>
                <a:gridCol w="1317450">
                  <a:extLst>
                    <a:ext uri="{9D8B030D-6E8A-4147-A177-3AD203B41FA5}">
                      <a16:colId xmlns:a16="http://schemas.microsoft.com/office/drawing/2014/main" val="2834442930"/>
                    </a:ext>
                  </a:extLst>
                </a:gridCol>
                <a:gridCol w="1473758">
                  <a:extLst>
                    <a:ext uri="{9D8B030D-6E8A-4147-A177-3AD203B41FA5}">
                      <a16:colId xmlns:a16="http://schemas.microsoft.com/office/drawing/2014/main" val="3454533843"/>
                    </a:ext>
                  </a:extLst>
                </a:gridCol>
                <a:gridCol w="1585407">
                  <a:extLst>
                    <a:ext uri="{9D8B030D-6E8A-4147-A177-3AD203B41FA5}">
                      <a16:colId xmlns:a16="http://schemas.microsoft.com/office/drawing/2014/main" val="2834386898"/>
                    </a:ext>
                  </a:extLst>
                </a:gridCol>
                <a:gridCol w="2132483">
                  <a:extLst>
                    <a:ext uri="{9D8B030D-6E8A-4147-A177-3AD203B41FA5}">
                      <a16:colId xmlns:a16="http://schemas.microsoft.com/office/drawing/2014/main" val="320688683"/>
                    </a:ext>
                  </a:extLst>
                </a:gridCol>
                <a:gridCol w="4689230">
                  <a:extLst>
                    <a:ext uri="{9D8B030D-6E8A-4147-A177-3AD203B41FA5}">
                      <a16:colId xmlns:a16="http://schemas.microsoft.com/office/drawing/2014/main" val="1076103077"/>
                    </a:ext>
                  </a:extLst>
                </a:gridCol>
              </a:tblGrid>
              <a:tr h="269504">
                <a:tc>
                  <a:txBody>
                    <a:bodyPr/>
                    <a:lstStyle/>
                    <a:p>
                      <a:pPr marL="0" marR="0">
                        <a:lnSpc>
                          <a:spcPct val="115000"/>
                        </a:lnSpc>
                        <a:spcBef>
                          <a:spcPts val="0"/>
                        </a:spcBef>
                        <a:spcAft>
                          <a:spcPts val="0"/>
                        </a:spcAft>
                      </a:pPr>
                      <a:r>
                        <a:rPr lang="en-US" sz="1600" b="1"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Theme</a:t>
                      </a:r>
                    </a:p>
                  </a:txBody>
                  <a:tcPr marL="47297" marR="47297" marT="0" marB="0"/>
                </a:tc>
                <a:tc>
                  <a:txBody>
                    <a:bodyPr/>
                    <a:lstStyle/>
                    <a:p>
                      <a:pPr marL="0" marR="0">
                        <a:lnSpc>
                          <a:spcPct val="115000"/>
                        </a:lnSpc>
                        <a:spcBef>
                          <a:spcPts val="0"/>
                        </a:spcBef>
                        <a:spcAft>
                          <a:spcPts val="0"/>
                        </a:spcAft>
                      </a:pPr>
                      <a:r>
                        <a:rPr lang="en-US" sz="1600" b="1"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Sub-theme</a:t>
                      </a:r>
                    </a:p>
                  </a:txBody>
                  <a:tcPr marL="47297" marR="47297" marT="0" marB="0"/>
                </a:tc>
                <a:tc>
                  <a:txBody>
                    <a:bodyPr/>
                    <a:lstStyle/>
                    <a:p>
                      <a:pPr marL="0" marR="0">
                        <a:lnSpc>
                          <a:spcPct val="115000"/>
                        </a:lnSpc>
                        <a:spcBef>
                          <a:spcPts val="0"/>
                        </a:spcBef>
                        <a:spcAft>
                          <a:spcPts val="0"/>
                        </a:spcAft>
                      </a:pPr>
                      <a:r>
                        <a:rPr lang="en-US" sz="1600" b="1"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Sub-theme</a:t>
                      </a:r>
                    </a:p>
                  </a:txBody>
                  <a:tcPr marL="47297" marR="47297" marT="0" marB="0"/>
                </a:tc>
                <a:tc>
                  <a:txBody>
                    <a:bodyPr/>
                    <a:lstStyle/>
                    <a:p>
                      <a:pPr marL="0" marR="0">
                        <a:lnSpc>
                          <a:spcPct val="115000"/>
                        </a:lnSpc>
                        <a:spcBef>
                          <a:spcPts val="0"/>
                        </a:spcBef>
                        <a:spcAft>
                          <a:spcPts val="0"/>
                        </a:spcAft>
                      </a:pPr>
                      <a:r>
                        <a:rPr lang="en-US" sz="1600" b="1"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Sub-theme</a:t>
                      </a:r>
                    </a:p>
                  </a:txBody>
                  <a:tcPr marL="47297" marR="47297" marT="0" marB="0"/>
                </a:tc>
                <a:tc>
                  <a:txBody>
                    <a:bodyPr/>
                    <a:lstStyle/>
                    <a:p>
                      <a:pPr marL="0" marR="0">
                        <a:lnSpc>
                          <a:spcPct val="115000"/>
                        </a:lnSpc>
                        <a:spcBef>
                          <a:spcPts val="0"/>
                        </a:spcBef>
                        <a:spcAft>
                          <a:spcPts val="0"/>
                        </a:spcAft>
                      </a:pPr>
                      <a:r>
                        <a:rPr lang="en-US" sz="1600" b="1"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Definition</a:t>
                      </a:r>
                    </a:p>
                  </a:txBody>
                  <a:tcPr marL="47297" marR="47297" marT="0" marB="0"/>
                </a:tc>
                <a:tc>
                  <a:txBody>
                    <a:bodyPr/>
                    <a:lstStyle/>
                    <a:p>
                      <a:pPr marL="0" marR="0">
                        <a:lnSpc>
                          <a:spcPct val="115000"/>
                        </a:lnSpc>
                        <a:spcBef>
                          <a:spcPts val="0"/>
                        </a:spcBef>
                        <a:spcAft>
                          <a:spcPts val="0"/>
                        </a:spcAft>
                      </a:pPr>
                      <a:r>
                        <a:rPr lang="en-US" sz="1600" b="1"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Example</a:t>
                      </a:r>
                    </a:p>
                  </a:txBody>
                  <a:tcPr marL="47297" marR="47297" marT="0" marB="0"/>
                </a:tc>
                <a:extLst>
                  <a:ext uri="{0D108BD9-81ED-4DB2-BD59-A6C34878D82A}">
                    <a16:rowId xmlns:a16="http://schemas.microsoft.com/office/drawing/2014/main" val="2848905911"/>
                  </a:ext>
                </a:extLst>
              </a:tr>
              <a:tr h="264616">
                <a:tc>
                  <a:txBody>
                    <a:bodyPr/>
                    <a:lstStyle/>
                    <a:p>
                      <a:pPr marL="0" marR="0">
                        <a:lnSpc>
                          <a:spcPct val="115000"/>
                        </a:lnSpc>
                        <a:spcBef>
                          <a:spcPts val="0"/>
                        </a:spcBef>
                        <a:spcAft>
                          <a:spcPts val="0"/>
                        </a:spcAft>
                      </a:pPr>
                      <a:r>
                        <a:rPr lang="en-US" sz="1400" b="0" kern="0" dirty="0">
                          <a:effectLst/>
                        </a:rPr>
                        <a:t>Place (I)</a:t>
                      </a:r>
                      <a:endParaRPr lang="en-US" sz="1400" b="0"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tc>
                  <a:txBody>
                    <a:bodyPr/>
                    <a:lstStyle/>
                    <a:p>
                      <a:pPr marL="0" marR="0">
                        <a:lnSpc>
                          <a:spcPct val="115000"/>
                        </a:lnSpc>
                        <a:spcBef>
                          <a:spcPts val="0"/>
                        </a:spcBef>
                        <a:spcAft>
                          <a:spcPts val="0"/>
                        </a:spcAft>
                      </a:pPr>
                      <a:r>
                        <a:rPr lang="en-US" sz="1400" kern="0" dirty="0">
                          <a:effectLst/>
                        </a:rPr>
                        <a:t> </a:t>
                      </a:r>
                      <a:endParaRPr lang="en-US" sz="14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tc>
                  <a:txBody>
                    <a:bodyPr/>
                    <a:lstStyle/>
                    <a:p>
                      <a:pPr marL="0" marR="0">
                        <a:lnSpc>
                          <a:spcPct val="115000"/>
                        </a:lnSpc>
                        <a:spcBef>
                          <a:spcPts val="0"/>
                        </a:spcBef>
                        <a:spcAft>
                          <a:spcPts val="0"/>
                        </a:spcAft>
                      </a:pPr>
                      <a:r>
                        <a:rPr lang="en-US" sz="1400" kern="0">
                          <a:effectLst/>
                        </a:rPr>
                        <a:t> </a:t>
                      </a:r>
                      <a:endParaRPr lang="en-US" sz="14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tc>
                  <a:txBody>
                    <a:bodyPr/>
                    <a:lstStyle/>
                    <a:p>
                      <a:pPr marL="0" marR="0">
                        <a:lnSpc>
                          <a:spcPct val="115000"/>
                        </a:lnSpc>
                        <a:spcBef>
                          <a:spcPts val="0"/>
                        </a:spcBef>
                        <a:spcAft>
                          <a:spcPts val="0"/>
                        </a:spcAft>
                      </a:pPr>
                      <a:r>
                        <a:rPr lang="en-US" sz="1400" kern="0">
                          <a:effectLst/>
                        </a:rPr>
                        <a:t> </a:t>
                      </a:r>
                      <a:endParaRPr lang="en-US" sz="14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tc>
                  <a:txBody>
                    <a:bodyPr/>
                    <a:lstStyle/>
                    <a:p>
                      <a:pPr marL="0" marR="0">
                        <a:lnSpc>
                          <a:spcPct val="115000"/>
                        </a:lnSpc>
                        <a:spcBef>
                          <a:spcPts val="0"/>
                        </a:spcBef>
                        <a:spcAft>
                          <a:spcPts val="0"/>
                        </a:spcAft>
                      </a:pPr>
                      <a:r>
                        <a:rPr lang="en-US" sz="1400" kern="0">
                          <a:effectLst/>
                        </a:rPr>
                        <a:t> </a:t>
                      </a:r>
                      <a:endParaRPr lang="en-US" sz="14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tc>
                  <a:txBody>
                    <a:bodyPr/>
                    <a:lstStyle/>
                    <a:p>
                      <a:pPr marL="0" marR="0">
                        <a:lnSpc>
                          <a:spcPct val="115000"/>
                        </a:lnSpc>
                        <a:spcBef>
                          <a:spcPts val="0"/>
                        </a:spcBef>
                        <a:spcAft>
                          <a:spcPts val="0"/>
                        </a:spcAft>
                      </a:pPr>
                      <a:r>
                        <a:rPr lang="en-US" sz="1400" kern="0" dirty="0">
                          <a:effectLst/>
                        </a:rPr>
                        <a:t> </a:t>
                      </a:r>
                      <a:endParaRPr lang="en-US" sz="14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extLst>
                  <a:ext uri="{0D108BD9-81ED-4DB2-BD59-A6C34878D82A}">
                    <a16:rowId xmlns:a16="http://schemas.microsoft.com/office/drawing/2014/main" val="699263718"/>
                  </a:ext>
                </a:extLst>
              </a:tr>
              <a:tr h="830301">
                <a:tc>
                  <a:txBody>
                    <a:bodyPr/>
                    <a:lstStyle/>
                    <a:p>
                      <a:pPr marL="0" marR="0">
                        <a:lnSpc>
                          <a:spcPct val="115000"/>
                        </a:lnSpc>
                        <a:spcBef>
                          <a:spcPts val="0"/>
                        </a:spcBef>
                        <a:spcAft>
                          <a:spcPts val="0"/>
                        </a:spcAft>
                      </a:pPr>
                      <a:r>
                        <a:rPr lang="en-US" sz="1400" kern="0" dirty="0">
                          <a:effectLst/>
                        </a:rPr>
                        <a:t> </a:t>
                      </a:r>
                      <a:endParaRPr lang="en-US" sz="14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tc>
                  <a:txBody>
                    <a:bodyPr/>
                    <a:lstStyle/>
                    <a:p>
                      <a:pPr marL="0" marR="0">
                        <a:lnSpc>
                          <a:spcPct val="115000"/>
                        </a:lnSpc>
                        <a:spcBef>
                          <a:spcPts val="0"/>
                        </a:spcBef>
                        <a:spcAft>
                          <a:spcPts val="0"/>
                        </a:spcAft>
                      </a:pPr>
                      <a:r>
                        <a:rPr lang="en-US" sz="1400" kern="0">
                          <a:effectLst/>
                        </a:rPr>
                        <a:t>Internet (I.A)</a:t>
                      </a:r>
                      <a:endParaRPr lang="en-US" sz="14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tc>
                  <a:txBody>
                    <a:bodyPr/>
                    <a:lstStyle/>
                    <a:p>
                      <a:pPr marL="0" marR="0">
                        <a:lnSpc>
                          <a:spcPct val="115000"/>
                        </a:lnSpc>
                        <a:spcBef>
                          <a:spcPts val="0"/>
                        </a:spcBef>
                        <a:spcAft>
                          <a:spcPts val="0"/>
                        </a:spcAft>
                      </a:pPr>
                      <a:r>
                        <a:rPr lang="en-US" sz="1400" kern="0">
                          <a:effectLst/>
                        </a:rPr>
                        <a:t> </a:t>
                      </a:r>
                      <a:endParaRPr lang="en-US" sz="14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tc>
                  <a:txBody>
                    <a:bodyPr/>
                    <a:lstStyle/>
                    <a:p>
                      <a:pPr marL="0" marR="0">
                        <a:lnSpc>
                          <a:spcPct val="115000"/>
                        </a:lnSpc>
                        <a:spcBef>
                          <a:spcPts val="0"/>
                        </a:spcBef>
                        <a:spcAft>
                          <a:spcPts val="0"/>
                        </a:spcAft>
                      </a:pPr>
                      <a:r>
                        <a:rPr lang="en-US" sz="1400" kern="0" dirty="0">
                          <a:effectLst/>
                        </a:rPr>
                        <a:t> </a:t>
                      </a:r>
                      <a:endParaRPr lang="en-US" sz="14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tc>
                  <a:txBody>
                    <a:bodyPr/>
                    <a:lstStyle/>
                    <a:p>
                      <a:pPr marL="0" marR="0">
                        <a:lnSpc>
                          <a:spcPct val="115000"/>
                        </a:lnSpc>
                        <a:spcBef>
                          <a:spcPts val="0"/>
                        </a:spcBef>
                        <a:spcAft>
                          <a:spcPts val="0"/>
                        </a:spcAft>
                      </a:pPr>
                      <a:r>
                        <a:rPr lang="en-US" sz="1400" kern="0">
                          <a:effectLst/>
                        </a:rPr>
                        <a:t>Online, unspecified</a:t>
                      </a:r>
                      <a:endParaRPr lang="en-US" sz="14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tc>
                  <a:txBody>
                    <a:bodyPr/>
                    <a:lstStyle/>
                    <a:p>
                      <a:pPr marL="0" marR="0">
                        <a:lnSpc>
                          <a:spcPct val="115000"/>
                        </a:lnSpc>
                        <a:spcBef>
                          <a:spcPts val="0"/>
                        </a:spcBef>
                        <a:spcAft>
                          <a:spcPts val="0"/>
                        </a:spcAft>
                      </a:pPr>
                      <a:r>
                        <a:rPr lang="en-US" sz="1400" kern="0">
                          <a:effectLst/>
                        </a:rPr>
                        <a:t>“I will go online for the subject because I know the what's online will be of better quality and more relevant to the specification than what's in the book” (2UKU2). </a:t>
                      </a:r>
                      <a:endParaRPr lang="en-US" sz="14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extLst>
                  <a:ext uri="{0D108BD9-81ED-4DB2-BD59-A6C34878D82A}">
                    <a16:rowId xmlns:a16="http://schemas.microsoft.com/office/drawing/2014/main" val="2028114355"/>
                  </a:ext>
                </a:extLst>
              </a:tr>
              <a:tr h="830301">
                <a:tc>
                  <a:txBody>
                    <a:bodyPr/>
                    <a:lstStyle/>
                    <a:p>
                      <a:pPr marL="0" marR="0">
                        <a:lnSpc>
                          <a:spcPct val="115000"/>
                        </a:lnSpc>
                        <a:spcBef>
                          <a:spcPts val="0"/>
                        </a:spcBef>
                        <a:spcAft>
                          <a:spcPts val="0"/>
                        </a:spcAft>
                      </a:pPr>
                      <a:r>
                        <a:rPr lang="en-US" sz="1400" kern="0">
                          <a:effectLst/>
                        </a:rPr>
                        <a:t> </a:t>
                      </a:r>
                      <a:endParaRPr lang="en-US" sz="14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tc>
                  <a:txBody>
                    <a:bodyPr/>
                    <a:lstStyle/>
                    <a:p>
                      <a:pPr marL="0" marR="0">
                        <a:lnSpc>
                          <a:spcPct val="115000"/>
                        </a:lnSpc>
                        <a:spcBef>
                          <a:spcPts val="0"/>
                        </a:spcBef>
                        <a:spcAft>
                          <a:spcPts val="0"/>
                        </a:spcAft>
                      </a:pPr>
                      <a:r>
                        <a:rPr lang="en-US" sz="1400" kern="0">
                          <a:effectLst/>
                        </a:rPr>
                        <a:t> </a:t>
                      </a:r>
                      <a:endParaRPr lang="en-US" sz="14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tc>
                  <a:txBody>
                    <a:bodyPr/>
                    <a:lstStyle/>
                    <a:p>
                      <a:pPr marL="0" marR="0">
                        <a:lnSpc>
                          <a:spcPct val="115000"/>
                        </a:lnSpc>
                        <a:spcBef>
                          <a:spcPts val="0"/>
                        </a:spcBef>
                        <a:spcAft>
                          <a:spcPts val="0"/>
                        </a:spcAft>
                      </a:pPr>
                      <a:r>
                        <a:rPr lang="en-US" sz="1400" kern="0">
                          <a:effectLst/>
                        </a:rPr>
                        <a:t>Search Engine (I.A.1)</a:t>
                      </a:r>
                      <a:endParaRPr lang="en-US" sz="14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tc>
                  <a:txBody>
                    <a:bodyPr/>
                    <a:lstStyle/>
                    <a:p>
                      <a:pPr marL="0" marR="0">
                        <a:lnSpc>
                          <a:spcPct val="115000"/>
                        </a:lnSpc>
                        <a:spcBef>
                          <a:spcPts val="0"/>
                        </a:spcBef>
                        <a:spcAft>
                          <a:spcPts val="0"/>
                        </a:spcAft>
                      </a:pPr>
                      <a:r>
                        <a:rPr lang="en-US" sz="1400" kern="0" dirty="0">
                          <a:effectLst/>
                        </a:rPr>
                        <a:t> </a:t>
                      </a:r>
                      <a:endParaRPr lang="en-US" sz="14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tc>
                  <a:txBody>
                    <a:bodyPr/>
                    <a:lstStyle/>
                    <a:p>
                      <a:pPr marL="0" marR="0">
                        <a:lnSpc>
                          <a:spcPct val="115000"/>
                        </a:lnSpc>
                        <a:spcBef>
                          <a:spcPts val="0"/>
                        </a:spcBef>
                        <a:spcAft>
                          <a:spcPts val="0"/>
                        </a:spcAft>
                      </a:pPr>
                      <a:r>
                        <a:rPr lang="en-US" sz="1400" kern="0">
                          <a:effectLst/>
                        </a:rPr>
                        <a:t>Unspecified or unlisted search engine (i.e., Bing)</a:t>
                      </a:r>
                      <a:endParaRPr lang="en-US" sz="14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tc>
                  <a:txBody>
                    <a:bodyPr/>
                    <a:lstStyle/>
                    <a:p>
                      <a:pPr marL="0" marR="0">
                        <a:lnSpc>
                          <a:spcPct val="115000"/>
                        </a:lnSpc>
                        <a:spcBef>
                          <a:spcPts val="0"/>
                        </a:spcBef>
                        <a:spcAft>
                          <a:spcPts val="0"/>
                        </a:spcAft>
                      </a:pPr>
                      <a:r>
                        <a:rPr lang="en-US" sz="1400" kern="0">
                          <a:effectLst/>
                        </a:rPr>
                        <a:t>“Or I’ll go back to the search engine and start again and look at all the other options that I’m able to look at” (UKS4).</a:t>
                      </a:r>
                      <a:endParaRPr lang="en-US" sz="14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extLst>
                  <a:ext uri="{0D108BD9-81ED-4DB2-BD59-A6C34878D82A}">
                    <a16:rowId xmlns:a16="http://schemas.microsoft.com/office/drawing/2014/main" val="2258011011"/>
                  </a:ext>
                </a:extLst>
              </a:tr>
              <a:tr h="264616">
                <a:tc>
                  <a:txBody>
                    <a:bodyPr/>
                    <a:lstStyle/>
                    <a:p>
                      <a:pPr marL="0" marR="0">
                        <a:lnSpc>
                          <a:spcPct val="115000"/>
                        </a:lnSpc>
                        <a:spcBef>
                          <a:spcPts val="0"/>
                        </a:spcBef>
                        <a:spcAft>
                          <a:spcPts val="0"/>
                        </a:spcAft>
                      </a:pPr>
                      <a:r>
                        <a:rPr lang="en-US" sz="1400" kern="0">
                          <a:effectLst/>
                        </a:rPr>
                        <a:t> </a:t>
                      </a:r>
                      <a:endParaRPr lang="en-US" sz="14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tc>
                  <a:txBody>
                    <a:bodyPr/>
                    <a:lstStyle/>
                    <a:p>
                      <a:pPr marL="0" marR="0">
                        <a:lnSpc>
                          <a:spcPct val="115000"/>
                        </a:lnSpc>
                        <a:spcBef>
                          <a:spcPts val="0"/>
                        </a:spcBef>
                        <a:spcAft>
                          <a:spcPts val="0"/>
                        </a:spcAft>
                      </a:pPr>
                      <a:r>
                        <a:rPr lang="en-US" sz="1400" kern="0">
                          <a:effectLst/>
                        </a:rPr>
                        <a:t> </a:t>
                      </a:r>
                      <a:endParaRPr lang="en-US" sz="14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tc>
                  <a:txBody>
                    <a:bodyPr/>
                    <a:lstStyle/>
                    <a:p>
                      <a:pPr marL="0" marR="0">
                        <a:lnSpc>
                          <a:spcPct val="115000"/>
                        </a:lnSpc>
                        <a:spcBef>
                          <a:spcPts val="0"/>
                        </a:spcBef>
                        <a:spcAft>
                          <a:spcPts val="0"/>
                        </a:spcAft>
                      </a:pPr>
                      <a:r>
                        <a:rPr lang="en-US" sz="1400" kern="0">
                          <a:effectLst/>
                        </a:rPr>
                        <a:t> </a:t>
                      </a:r>
                      <a:endParaRPr lang="en-US" sz="14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tc>
                  <a:txBody>
                    <a:bodyPr/>
                    <a:lstStyle/>
                    <a:p>
                      <a:pPr marL="0" marR="0">
                        <a:lnSpc>
                          <a:spcPct val="115000"/>
                        </a:lnSpc>
                        <a:spcBef>
                          <a:spcPts val="0"/>
                        </a:spcBef>
                        <a:spcAft>
                          <a:spcPts val="0"/>
                        </a:spcAft>
                      </a:pPr>
                      <a:r>
                        <a:rPr lang="en-US" sz="1400" kern="0">
                          <a:effectLst/>
                        </a:rPr>
                        <a:t>Google (I.A.1.a)</a:t>
                      </a:r>
                      <a:endParaRPr lang="en-US" sz="14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tc>
                  <a:txBody>
                    <a:bodyPr/>
                    <a:lstStyle/>
                    <a:p>
                      <a:pPr marL="0" marR="0">
                        <a:lnSpc>
                          <a:spcPct val="115000"/>
                        </a:lnSpc>
                        <a:spcBef>
                          <a:spcPts val="0"/>
                        </a:spcBef>
                        <a:spcAft>
                          <a:spcPts val="0"/>
                        </a:spcAft>
                      </a:pPr>
                      <a:r>
                        <a:rPr lang="en-US" sz="1400" kern="0" dirty="0">
                          <a:effectLst/>
                        </a:rPr>
                        <a:t> </a:t>
                      </a:r>
                      <a:endParaRPr lang="en-US" sz="14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tc>
                  <a:txBody>
                    <a:bodyPr/>
                    <a:lstStyle/>
                    <a:p>
                      <a:pPr marL="0" marR="0">
                        <a:lnSpc>
                          <a:spcPct val="115000"/>
                        </a:lnSpc>
                        <a:spcBef>
                          <a:spcPts val="0"/>
                        </a:spcBef>
                        <a:spcAft>
                          <a:spcPts val="0"/>
                        </a:spcAft>
                      </a:pPr>
                      <a:r>
                        <a:rPr lang="en-US" sz="1400" kern="0">
                          <a:effectLst/>
                        </a:rPr>
                        <a:t>“I would start by Googling definitely” (2UKS2).</a:t>
                      </a:r>
                      <a:endParaRPr lang="en-US" sz="14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extLst>
                  <a:ext uri="{0D108BD9-81ED-4DB2-BD59-A6C34878D82A}">
                    <a16:rowId xmlns:a16="http://schemas.microsoft.com/office/drawing/2014/main" val="1757845675"/>
                  </a:ext>
                </a:extLst>
              </a:tr>
              <a:tr h="1272204">
                <a:tc>
                  <a:txBody>
                    <a:bodyPr/>
                    <a:lstStyle/>
                    <a:p>
                      <a:pPr marL="0" marR="0">
                        <a:lnSpc>
                          <a:spcPct val="115000"/>
                        </a:lnSpc>
                        <a:spcBef>
                          <a:spcPts val="0"/>
                        </a:spcBef>
                        <a:spcAft>
                          <a:spcPts val="0"/>
                        </a:spcAft>
                      </a:pPr>
                      <a:r>
                        <a:rPr lang="en-US" sz="1400" kern="0" dirty="0">
                          <a:effectLst/>
                        </a:rPr>
                        <a:t> </a:t>
                      </a:r>
                      <a:endParaRPr lang="en-US" sz="14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tc>
                  <a:txBody>
                    <a:bodyPr/>
                    <a:lstStyle/>
                    <a:p>
                      <a:pPr marL="0" marR="0">
                        <a:lnSpc>
                          <a:spcPct val="115000"/>
                        </a:lnSpc>
                        <a:spcBef>
                          <a:spcPts val="0"/>
                        </a:spcBef>
                        <a:spcAft>
                          <a:spcPts val="0"/>
                        </a:spcAft>
                      </a:pPr>
                      <a:r>
                        <a:rPr lang="en-US" sz="1400" kern="0" dirty="0">
                          <a:effectLst/>
                        </a:rPr>
                        <a:t> </a:t>
                      </a:r>
                      <a:endParaRPr lang="en-US" sz="14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tc>
                  <a:txBody>
                    <a:bodyPr/>
                    <a:lstStyle/>
                    <a:p>
                      <a:pPr marL="0" marR="0">
                        <a:lnSpc>
                          <a:spcPct val="115000"/>
                        </a:lnSpc>
                        <a:spcBef>
                          <a:spcPts val="0"/>
                        </a:spcBef>
                        <a:spcAft>
                          <a:spcPts val="0"/>
                        </a:spcAft>
                      </a:pPr>
                      <a:r>
                        <a:rPr lang="en-US" sz="1400" kern="0" dirty="0">
                          <a:effectLst/>
                        </a:rPr>
                        <a:t>Social Media (I.A.2)</a:t>
                      </a:r>
                      <a:endParaRPr lang="en-US" sz="14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tc>
                  <a:txBody>
                    <a:bodyPr/>
                    <a:lstStyle/>
                    <a:p>
                      <a:pPr marL="0" marR="0">
                        <a:lnSpc>
                          <a:spcPct val="115000"/>
                        </a:lnSpc>
                        <a:spcBef>
                          <a:spcPts val="0"/>
                        </a:spcBef>
                        <a:spcAft>
                          <a:spcPts val="0"/>
                        </a:spcAft>
                      </a:pPr>
                      <a:r>
                        <a:rPr lang="en-US" sz="1400" kern="0" dirty="0">
                          <a:effectLst/>
                        </a:rPr>
                        <a:t> </a:t>
                      </a:r>
                      <a:endParaRPr lang="en-US" sz="14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tc>
                  <a:txBody>
                    <a:bodyPr/>
                    <a:lstStyle/>
                    <a:p>
                      <a:pPr marL="0" marR="0">
                        <a:lnSpc>
                          <a:spcPct val="115000"/>
                        </a:lnSpc>
                        <a:spcBef>
                          <a:spcPts val="0"/>
                        </a:spcBef>
                        <a:spcAft>
                          <a:spcPts val="0"/>
                        </a:spcAft>
                      </a:pPr>
                      <a:r>
                        <a:rPr lang="en-US" sz="1400" kern="0" dirty="0">
                          <a:effectLst/>
                        </a:rPr>
                        <a:t>Unspecified or unlisted social media (i.e., LinkedIn)</a:t>
                      </a:r>
                      <a:endParaRPr lang="en-US" sz="14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tc>
                  <a:txBody>
                    <a:bodyPr/>
                    <a:lstStyle/>
                    <a:p>
                      <a:pPr marL="0" marR="0">
                        <a:lnSpc>
                          <a:spcPct val="115000"/>
                        </a:lnSpc>
                        <a:spcBef>
                          <a:spcPts val="0"/>
                        </a:spcBef>
                        <a:spcAft>
                          <a:spcPts val="0"/>
                        </a:spcAft>
                      </a:pPr>
                      <a:r>
                        <a:rPr lang="en-US" sz="1400" kern="0" dirty="0">
                          <a:effectLst/>
                        </a:rPr>
                        <a:t>“Well, I like social media, but I don't know if anything would change anything about my academics … um, the only thing that I can think of that I'll probably ever be able to think of, is the detrimental effect it has on my academics because it distracts me” (USG2). </a:t>
                      </a:r>
                      <a:endParaRPr lang="en-US" sz="14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extLst>
                  <a:ext uri="{0D108BD9-81ED-4DB2-BD59-A6C34878D82A}">
                    <a16:rowId xmlns:a16="http://schemas.microsoft.com/office/drawing/2014/main" val="1047606359"/>
                  </a:ext>
                </a:extLst>
              </a:tr>
              <a:tr h="830740">
                <a:tc>
                  <a:txBody>
                    <a:bodyPr/>
                    <a:lstStyle/>
                    <a:p>
                      <a:pPr marL="0" marR="0">
                        <a:lnSpc>
                          <a:spcPct val="115000"/>
                        </a:lnSpc>
                        <a:spcBef>
                          <a:spcPts val="0"/>
                        </a:spcBef>
                        <a:spcAft>
                          <a:spcPts val="0"/>
                        </a:spcAft>
                      </a:pPr>
                      <a:r>
                        <a:rPr lang="en-US" sz="1400" kern="0">
                          <a:effectLst/>
                        </a:rPr>
                        <a:t> </a:t>
                      </a:r>
                      <a:endParaRPr lang="en-US" sz="14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tc>
                  <a:txBody>
                    <a:bodyPr/>
                    <a:lstStyle/>
                    <a:p>
                      <a:pPr marL="0" marR="0">
                        <a:lnSpc>
                          <a:spcPct val="115000"/>
                        </a:lnSpc>
                        <a:spcBef>
                          <a:spcPts val="0"/>
                        </a:spcBef>
                        <a:spcAft>
                          <a:spcPts val="0"/>
                        </a:spcAft>
                      </a:pPr>
                      <a:r>
                        <a:rPr lang="en-US" sz="1400" kern="0">
                          <a:effectLst/>
                        </a:rPr>
                        <a:t> </a:t>
                      </a:r>
                      <a:endParaRPr lang="en-US" sz="14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tc>
                  <a:txBody>
                    <a:bodyPr/>
                    <a:lstStyle/>
                    <a:p>
                      <a:pPr marL="0" marR="0">
                        <a:lnSpc>
                          <a:spcPct val="115000"/>
                        </a:lnSpc>
                        <a:spcBef>
                          <a:spcPts val="0"/>
                        </a:spcBef>
                        <a:spcAft>
                          <a:spcPts val="0"/>
                        </a:spcAft>
                      </a:pPr>
                      <a:r>
                        <a:rPr lang="en-US" sz="1400" kern="0" dirty="0">
                          <a:effectLst/>
                        </a:rPr>
                        <a:t> </a:t>
                      </a:r>
                      <a:endParaRPr lang="en-US" sz="14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tc>
                  <a:txBody>
                    <a:bodyPr/>
                    <a:lstStyle/>
                    <a:p>
                      <a:pPr marL="0" marR="0">
                        <a:lnSpc>
                          <a:spcPct val="115000"/>
                        </a:lnSpc>
                        <a:spcBef>
                          <a:spcPts val="0"/>
                        </a:spcBef>
                        <a:spcAft>
                          <a:spcPts val="0"/>
                        </a:spcAft>
                      </a:pPr>
                      <a:r>
                        <a:rPr lang="en-US" sz="1400" kern="0">
                          <a:effectLst/>
                        </a:rPr>
                        <a:t>Facebook (I.A.2.a)</a:t>
                      </a:r>
                      <a:endParaRPr lang="en-US" sz="14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tc>
                  <a:txBody>
                    <a:bodyPr/>
                    <a:lstStyle/>
                    <a:p>
                      <a:pPr marL="0" marR="0">
                        <a:lnSpc>
                          <a:spcPct val="115000"/>
                        </a:lnSpc>
                        <a:spcBef>
                          <a:spcPts val="0"/>
                        </a:spcBef>
                        <a:spcAft>
                          <a:spcPts val="0"/>
                        </a:spcAft>
                      </a:pPr>
                      <a:r>
                        <a:rPr lang="en-US" sz="1400" kern="0" dirty="0">
                          <a:effectLst/>
                        </a:rPr>
                        <a:t> </a:t>
                      </a:r>
                      <a:endParaRPr lang="en-US" sz="14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tc>
                  <a:txBody>
                    <a:bodyPr/>
                    <a:lstStyle/>
                    <a:p>
                      <a:pPr marL="0" marR="0">
                        <a:lnSpc>
                          <a:spcPct val="115000"/>
                        </a:lnSpc>
                        <a:spcBef>
                          <a:spcPts val="0"/>
                        </a:spcBef>
                        <a:spcAft>
                          <a:spcPts val="0"/>
                        </a:spcAft>
                      </a:pPr>
                      <a:r>
                        <a:rPr lang="en-US" sz="1400" kern="0">
                          <a:effectLst/>
                        </a:rPr>
                        <a:t>“When I'm doing homework or coursework or something, I'll always have Facebook and Twitter open, for example, as well” (2UKS2).</a:t>
                      </a:r>
                      <a:endParaRPr lang="en-US" sz="14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extLst>
                  <a:ext uri="{0D108BD9-81ED-4DB2-BD59-A6C34878D82A}">
                    <a16:rowId xmlns:a16="http://schemas.microsoft.com/office/drawing/2014/main" val="3638071411"/>
                  </a:ext>
                </a:extLst>
              </a:tr>
              <a:tr h="266835">
                <a:tc>
                  <a:txBody>
                    <a:bodyPr/>
                    <a:lstStyle/>
                    <a:p>
                      <a:pPr marL="0" marR="0">
                        <a:lnSpc>
                          <a:spcPct val="115000"/>
                        </a:lnSpc>
                        <a:spcBef>
                          <a:spcPts val="0"/>
                        </a:spcBef>
                        <a:spcAft>
                          <a:spcPts val="0"/>
                        </a:spcAft>
                      </a:pPr>
                      <a:r>
                        <a:rPr lang="en-US" sz="1400" kern="0">
                          <a:effectLst/>
                        </a:rPr>
                        <a:t> </a:t>
                      </a:r>
                      <a:endParaRPr lang="en-US" sz="14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tc>
                  <a:txBody>
                    <a:bodyPr/>
                    <a:lstStyle/>
                    <a:p>
                      <a:pPr marL="0" marR="0">
                        <a:lnSpc>
                          <a:spcPct val="115000"/>
                        </a:lnSpc>
                        <a:spcBef>
                          <a:spcPts val="0"/>
                        </a:spcBef>
                        <a:spcAft>
                          <a:spcPts val="0"/>
                        </a:spcAft>
                      </a:pPr>
                      <a:r>
                        <a:rPr lang="en-US" sz="1400" kern="0">
                          <a:effectLst/>
                        </a:rPr>
                        <a:t> </a:t>
                      </a:r>
                      <a:endParaRPr lang="en-US" sz="14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tc>
                  <a:txBody>
                    <a:bodyPr/>
                    <a:lstStyle/>
                    <a:p>
                      <a:pPr marL="0" marR="0">
                        <a:lnSpc>
                          <a:spcPct val="115000"/>
                        </a:lnSpc>
                        <a:spcBef>
                          <a:spcPts val="0"/>
                        </a:spcBef>
                        <a:spcAft>
                          <a:spcPts val="0"/>
                        </a:spcAft>
                      </a:pPr>
                      <a:r>
                        <a:rPr lang="en-US" sz="1400" kern="0">
                          <a:effectLst/>
                        </a:rPr>
                        <a:t> </a:t>
                      </a:r>
                      <a:endParaRPr lang="en-US" sz="14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tc>
                  <a:txBody>
                    <a:bodyPr/>
                    <a:lstStyle/>
                    <a:p>
                      <a:pPr marL="0" marR="0">
                        <a:lnSpc>
                          <a:spcPct val="115000"/>
                        </a:lnSpc>
                        <a:spcBef>
                          <a:spcPts val="0"/>
                        </a:spcBef>
                        <a:spcAft>
                          <a:spcPts val="0"/>
                        </a:spcAft>
                      </a:pPr>
                      <a:r>
                        <a:rPr lang="en-US" sz="1400" kern="0">
                          <a:effectLst/>
                        </a:rPr>
                        <a:t>Twitter (I.A.2.b)</a:t>
                      </a:r>
                      <a:endParaRPr lang="en-US" sz="14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tc>
                  <a:txBody>
                    <a:bodyPr/>
                    <a:lstStyle/>
                    <a:p>
                      <a:pPr marL="0" marR="0">
                        <a:lnSpc>
                          <a:spcPct val="115000"/>
                        </a:lnSpc>
                        <a:spcBef>
                          <a:spcPts val="0"/>
                        </a:spcBef>
                        <a:spcAft>
                          <a:spcPts val="0"/>
                        </a:spcAft>
                      </a:pPr>
                      <a:r>
                        <a:rPr lang="en-US" sz="1400" kern="0">
                          <a:effectLst/>
                        </a:rPr>
                        <a:t> </a:t>
                      </a:r>
                      <a:endParaRPr lang="en-US" sz="14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tc>
                  <a:txBody>
                    <a:bodyPr/>
                    <a:lstStyle/>
                    <a:p>
                      <a:pPr marL="0" marR="0">
                        <a:lnSpc>
                          <a:spcPct val="115000"/>
                        </a:lnSpc>
                        <a:spcBef>
                          <a:spcPts val="0"/>
                        </a:spcBef>
                        <a:spcAft>
                          <a:spcPts val="0"/>
                        </a:spcAft>
                      </a:pPr>
                      <a:r>
                        <a:rPr lang="en-US" sz="1400" kern="0" dirty="0">
                          <a:effectLst/>
                        </a:rPr>
                        <a:t>“Twitter, I don't use it educationally at all” (2UKS2). </a:t>
                      </a:r>
                      <a:endParaRPr lang="en-US" sz="14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297" marR="47297" marT="0" marB="0"/>
                </a:tc>
                <a:extLst>
                  <a:ext uri="{0D108BD9-81ED-4DB2-BD59-A6C34878D82A}">
                    <a16:rowId xmlns:a16="http://schemas.microsoft.com/office/drawing/2014/main" val="2095771832"/>
                  </a:ext>
                </a:extLst>
              </a:tr>
              <a:tr h="1014441">
                <a:tc>
                  <a:txBody>
                    <a:bodyPr/>
                    <a:lstStyle/>
                    <a:p>
                      <a:pPr marL="0" marR="0">
                        <a:lnSpc>
                          <a:spcPct val="115000"/>
                        </a:lnSpc>
                        <a:spcBef>
                          <a:spcPts val="0"/>
                        </a:spcBef>
                        <a:spcAft>
                          <a:spcPts val="0"/>
                        </a:spcAft>
                      </a:pPr>
                      <a:r>
                        <a:rPr lang="en-US" sz="1400" kern="0">
                          <a:effectLst/>
                        </a:rPr>
                        <a:t> </a:t>
                      </a:r>
                      <a:endParaRPr lang="en-US" sz="1400" b="1" ker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kern="0">
                          <a:effectLst/>
                        </a:rPr>
                        <a:t>Library (I.B)</a:t>
                      </a:r>
                      <a:endParaRPr lang="en-US" sz="1400" b="1" ker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kern="0">
                          <a:effectLst/>
                        </a:rPr>
                        <a:t> </a:t>
                      </a:r>
                      <a:endParaRPr lang="en-US" sz="1400" b="1" ker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kern="0">
                          <a:effectLst/>
                        </a:rPr>
                        <a:t> </a:t>
                      </a:r>
                      <a:endParaRPr lang="en-US" sz="1400" b="1" ker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l" defTabSz="609585" rtl="0" eaLnBrk="1" fontAlgn="auto" latinLnBrk="0" hangingPunct="1">
                        <a:lnSpc>
                          <a:spcPct val="115000"/>
                        </a:lnSpc>
                        <a:spcBef>
                          <a:spcPts val="0"/>
                        </a:spcBef>
                        <a:spcAft>
                          <a:spcPts val="0"/>
                        </a:spcAft>
                        <a:buClrTx/>
                        <a:buSzTx/>
                        <a:buFontTx/>
                        <a:buNone/>
                        <a:tabLst/>
                        <a:defRPr/>
                      </a:pPr>
                      <a:r>
                        <a:rPr lang="en-US" sz="1400" kern="0" dirty="0">
                          <a:effectLst/>
                        </a:rPr>
                        <a:t>Unspecified library</a:t>
                      </a:r>
                      <a:endParaRPr lang="en-US" sz="1400" b="1" kern="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kern="1200" dirty="0">
                          <a:effectLst/>
                        </a:rPr>
                        <a:t>“I think first of all I would search on Google Scholar to see whether there is an e-version. Because I’m pretty comfortable reading online. And if there is not, then I will go to the library. Yes. When I have to” (UKG1).</a:t>
                      </a:r>
                      <a:endParaRPr lang="en-US" sz="1400" b="1" kern="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33319575"/>
                  </a:ext>
                </a:extLst>
              </a:tr>
              <a:tr h="1014441">
                <a:tc>
                  <a:txBody>
                    <a:bodyPr/>
                    <a:lstStyle/>
                    <a:p>
                      <a:pPr marL="0" marR="0">
                        <a:lnSpc>
                          <a:spcPct val="115000"/>
                        </a:lnSpc>
                        <a:spcBef>
                          <a:spcPts val="0"/>
                        </a:spcBef>
                        <a:spcAft>
                          <a:spcPts val="0"/>
                        </a:spcAft>
                      </a:pPr>
                      <a:r>
                        <a:rPr lang="en-US" sz="1400" kern="0">
                          <a:effectLst/>
                        </a:rPr>
                        <a:t> </a:t>
                      </a:r>
                      <a:endParaRPr lang="en-US" sz="1400" b="1" ker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kern="0">
                          <a:effectLst/>
                        </a:rPr>
                        <a:t> </a:t>
                      </a:r>
                      <a:endParaRPr lang="en-US" sz="1400" b="1" ker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kern="0">
                          <a:effectLst/>
                        </a:rPr>
                        <a:t>Academic (I.B.1)</a:t>
                      </a:r>
                      <a:endParaRPr lang="en-US" sz="1400" b="1" ker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kern="0">
                          <a:effectLst/>
                        </a:rPr>
                        <a:t> </a:t>
                      </a:r>
                      <a:endParaRPr lang="en-US" sz="1400" b="1" ker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kern="0" dirty="0">
                          <a:effectLst/>
                        </a:rPr>
                        <a:t> </a:t>
                      </a:r>
                      <a:endParaRPr lang="en-US" sz="1400" b="1" kern="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kern="0" dirty="0">
                          <a:effectLst/>
                        </a:rPr>
                        <a:t> </a:t>
                      </a:r>
                      <a:r>
                        <a:rPr lang="en-US" sz="1400" kern="1200" dirty="0">
                          <a:effectLst/>
                        </a:rPr>
                        <a:t>“The majority of the journal articles that we would read are online although frequently books are still not converted into e-books yet, so they’re frequently found in the education library” (UKG2).</a:t>
                      </a:r>
                      <a:endParaRPr lang="en-US" sz="1400" b="1" kern="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33142828"/>
                  </a:ext>
                </a:extLst>
              </a:tr>
            </a:tbl>
          </a:graphicData>
        </a:graphic>
      </p:graphicFrame>
      <p:sp>
        <p:nvSpPr>
          <p:cNvPr id="75778" name="TextBox 4"/>
          <p:cNvSpPr txBox="1">
            <a:spLocks noChangeArrowheads="1"/>
          </p:cNvSpPr>
          <p:nvPr/>
        </p:nvSpPr>
        <p:spPr bwMode="auto">
          <a:xfrm>
            <a:off x="1" y="2066695"/>
            <a:ext cx="1955799" cy="1865126"/>
          </a:xfrm>
          <a:prstGeom prst="rect">
            <a:avLst/>
          </a:prstGeom>
          <a:solidFill>
            <a:schemeClr val="tx1">
              <a:alpha val="75000"/>
            </a:schemeClr>
          </a:solidFill>
          <a:ln w="9525">
            <a:noFill/>
            <a:miter lim="800000"/>
            <a:headEnd/>
            <a:tailEnd/>
          </a:ln>
        </p:spPr>
        <p:txBody>
          <a:bodyPr wrap="square">
            <a:spAutoFit/>
          </a:bodyPr>
          <a:lstStyle/>
          <a:p>
            <a:pPr>
              <a:lnSpc>
                <a:spcPct val="120000"/>
              </a:lnSpc>
              <a:spcBef>
                <a:spcPct val="50000"/>
              </a:spcBef>
              <a:buClr>
                <a:srgbClr val="FF7600"/>
              </a:buClr>
            </a:pPr>
            <a:r>
              <a:rPr lang="en-US" sz="2400" b="1" dirty="0">
                <a:solidFill>
                  <a:prstClr val="white"/>
                </a:solidFill>
              </a:rPr>
              <a:t>Visitors and Residents </a:t>
            </a:r>
          </a:p>
          <a:p>
            <a:pPr>
              <a:lnSpc>
                <a:spcPct val="120000"/>
              </a:lnSpc>
              <a:buClr>
                <a:srgbClr val="FF7600"/>
              </a:buClr>
            </a:pPr>
            <a:r>
              <a:rPr lang="en-US" sz="2400" b="1" dirty="0">
                <a:solidFill>
                  <a:prstClr val="white"/>
                </a:solidFill>
              </a:rPr>
              <a:t>Codebook Excerpt</a:t>
            </a:r>
          </a:p>
        </p:txBody>
      </p:sp>
      <p:sp>
        <p:nvSpPr>
          <p:cNvPr id="75779" name="TextBox 5"/>
          <p:cNvSpPr txBox="1">
            <a:spLocks noChangeArrowheads="1"/>
          </p:cNvSpPr>
          <p:nvPr/>
        </p:nvSpPr>
        <p:spPr bwMode="auto">
          <a:xfrm>
            <a:off x="2101851" y="3286125"/>
            <a:ext cx="184731" cy="424732"/>
          </a:xfrm>
          <a:prstGeom prst="rect">
            <a:avLst/>
          </a:prstGeom>
          <a:noFill/>
          <a:ln w="9525">
            <a:noFill/>
            <a:miter lim="800000"/>
            <a:headEnd/>
            <a:tailEnd/>
          </a:ln>
        </p:spPr>
        <p:txBody>
          <a:bodyPr wrap="none">
            <a:spAutoFit/>
          </a:bodyPr>
          <a:lstStyle/>
          <a:p>
            <a:pPr>
              <a:lnSpc>
                <a:spcPct val="120000"/>
              </a:lnSpc>
              <a:spcBef>
                <a:spcPct val="50000"/>
              </a:spcBef>
              <a:buClr>
                <a:srgbClr val="FF7600"/>
              </a:buClr>
            </a:pPr>
            <a:endParaRPr lang="en-GB">
              <a:solidFill>
                <a:srgbClr val="000000"/>
              </a:solidFill>
            </a:endParaRPr>
          </a:p>
        </p:txBody>
      </p:sp>
    </p:spTree>
    <p:extLst>
      <p:ext uri="{BB962C8B-B14F-4D97-AF65-F5344CB8AC3E}">
        <p14:creationId xmlns:p14="http://schemas.microsoft.com/office/powerpoint/2010/main" val="934589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EA3B43E-FE0A-49B2-8328-5FAD0A4C6B17}"/>
              </a:ext>
            </a:extLst>
          </p:cNvPr>
          <p:cNvGraphicFramePr>
            <a:graphicFrameLocks noGrp="1"/>
          </p:cNvGraphicFramePr>
          <p:nvPr>
            <p:extLst/>
          </p:nvPr>
        </p:nvGraphicFramePr>
        <p:xfrm>
          <a:off x="1" y="-62512"/>
          <a:ext cx="12192000" cy="6846356"/>
        </p:xfrm>
        <a:graphic>
          <a:graphicData uri="http://schemas.openxmlformats.org/drawingml/2006/table">
            <a:tbl>
              <a:tblPr firstRow="1" firstCol="1" bandRow="1">
                <a:tableStyleId>{B301B821-A1FF-4177-AEE7-76D212191A09}</a:tableStyleId>
              </a:tblPr>
              <a:tblGrid>
                <a:gridCol w="1170649">
                  <a:extLst>
                    <a:ext uri="{9D8B030D-6E8A-4147-A177-3AD203B41FA5}">
                      <a16:colId xmlns:a16="http://schemas.microsoft.com/office/drawing/2014/main" val="3450219376"/>
                    </a:ext>
                  </a:extLst>
                </a:gridCol>
                <a:gridCol w="1396009">
                  <a:extLst>
                    <a:ext uri="{9D8B030D-6E8A-4147-A177-3AD203B41FA5}">
                      <a16:colId xmlns:a16="http://schemas.microsoft.com/office/drawing/2014/main" val="2834442930"/>
                    </a:ext>
                  </a:extLst>
                </a:gridCol>
                <a:gridCol w="1636710">
                  <a:extLst>
                    <a:ext uri="{9D8B030D-6E8A-4147-A177-3AD203B41FA5}">
                      <a16:colId xmlns:a16="http://schemas.microsoft.com/office/drawing/2014/main" val="3454533843"/>
                    </a:ext>
                  </a:extLst>
                </a:gridCol>
                <a:gridCol w="3052154">
                  <a:extLst>
                    <a:ext uri="{9D8B030D-6E8A-4147-A177-3AD203B41FA5}">
                      <a16:colId xmlns:a16="http://schemas.microsoft.com/office/drawing/2014/main" val="320688683"/>
                    </a:ext>
                  </a:extLst>
                </a:gridCol>
                <a:gridCol w="4936478">
                  <a:extLst>
                    <a:ext uri="{9D8B030D-6E8A-4147-A177-3AD203B41FA5}">
                      <a16:colId xmlns:a16="http://schemas.microsoft.com/office/drawing/2014/main" val="1076103077"/>
                    </a:ext>
                  </a:extLst>
                </a:gridCol>
              </a:tblGrid>
              <a:tr h="269504">
                <a:tc>
                  <a:txBody>
                    <a:bodyPr/>
                    <a:lstStyle/>
                    <a:p>
                      <a:pPr marL="0" marR="0">
                        <a:lnSpc>
                          <a:spcPct val="115000"/>
                        </a:lnSpc>
                        <a:spcBef>
                          <a:spcPts val="0"/>
                        </a:spcBef>
                        <a:spcAft>
                          <a:spcPts val="0"/>
                        </a:spcAft>
                      </a:pPr>
                      <a:r>
                        <a:rPr lang="en-US" sz="1600" b="1"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Theme</a:t>
                      </a:r>
                    </a:p>
                  </a:txBody>
                  <a:tcPr marL="47297" marR="47297" marT="0" marB="0"/>
                </a:tc>
                <a:tc>
                  <a:txBody>
                    <a:bodyPr/>
                    <a:lstStyle/>
                    <a:p>
                      <a:pPr marL="0" marR="0">
                        <a:lnSpc>
                          <a:spcPct val="115000"/>
                        </a:lnSpc>
                        <a:spcBef>
                          <a:spcPts val="0"/>
                        </a:spcBef>
                        <a:spcAft>
                          <a:spcPts val="0"/>
                        </a:spcAft>
                      </a:pPr>
                      <a:r>
                        <a:rPr lang="en-US" sz="1600" b="1"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Sub-theme</a:t>
                      </a:r>
                    </a:p>
                  </a:txBody>
                  <a:tcPr marL="47297" marR="47297" marT="0" marB="0"/>
                </a:tc>
                <a:tc>
                  <a:txBody>
                    <a:bodyPr/>
                    <a:lstStyle/>
                    <a:p>
                      <a:pPr marL="0" marR="0">
                        <a:lnSpc>
                          <a:spcPct val="115000"/>
                        </a:lnSpc>
                        <a:spcBef>
                          <a:spcPts val="0"/>
                        </a:spcBef>
                        <a:spcAft>
                          <a:spcPts val="0"/>
                        </a:spcAft>
                      </a:pPr>
                      <a:r>
                        <a:rPr lang="en-US" sz="1600" b="1"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Sub-theme</a:t>
                      </a:r>
                    </a:p>
                  </a:txBody>
                  <a:tcPr marL="47297" marR="47297" marT="0" marB="0"/>
                </a:tc>
                <a:tc>
                  <a:txBody>
                    <a:bodyPr/>
                    <a:lstStyle/>
                    <a:p>
                      <a:pPr marL="0" marR="0">
                        <a:lnSpc>
                          <a:spcPct val="115000"/>
                        </a:lnSpc>
                        <a:spcBef>
                          <a:spcPts val="0"/>
                        </a:spcBef>
                        <a:spcAft>
                          <a:spcPts val="0"/>
                        </a:spcAft>
                      </a:pPr>
                      <a:r>
                        <a:rPr lang="en-US" sz="1600" b="1"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Definition</a:t>
                      </a:r>
                    </a:p>
                  </a:txBody>
                  <a:tcPr marL="47297" marR="47297" marT="0" marB="0"/>
                </a:tc>
                <a:tc>
                  <a:txBody>
                    <a:bodyPr/>
                    <a:lstStyle/>
                    <a:p>
                      <a:pPr marL="0" marR="0">
                        <a:lnSpc>
                          <a:spcPct val="115000"/>
                        </a:lnSpc>
                        <a:spcBef>
                          <a:spcPts val="0"/>
                        </a:spcBef>
                        <a:spcAft>
                          <a:spcPts val="0"/>
                        </a:spcAft>
                      </a:pPr>
                      <a:r>
                        <a:rPr lang="en-US" sz="1600" b="1"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Example</a:t>
                      </a:r>
                    </a:p>
                  </a:txBody>
                  <a:tcPr marL="47297" marR="47297" marT="0" marB="0"/>
                </a:tc>
                <a:extLst>
                  <a:ext uri="{0D108BD9-81ED-4DB2-BD59-A6C34878D82A}">
                    <a16:rowId xmlns:a16="http://schemas.microsoft.com/office/drawing/2014/main" val="2848905911"/>
                  </a:ext>
                </a:extLst>
              </a:tr>
              <a:tr h="264616">
                <a:tc>
                  <a:txBody>
                    <a:bodyPr/>
                    <a:lstStyle/>
                    <a:p>
                      <a:pPr marL="0" marR="0">
                        <a:lnSpc>
                          <a:spcPct val="115000"/>
                        </a:lnSpc>
                        <a:spcBef>
                          <a:spcPts val="0"/>
                        </a:spcBef>
                        <a:spcAft>
                          <a:spcPts val="0"/>
                        </a:spcAft>
                      </a:pPr>
                      <a:r>
                        <a:rPr lang="en-US" sz="1400" b="0" kern="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Sources (II)</a:t>
                      </a:r>
                      <a:endParaRPr lang="en-US" sz="1400" b="1" kern="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b="1" ker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400" b="1" ker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b="1" kern="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400" b="1" kern="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b="0" kern="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Unspecified source</a:t>
                      </a:r>
                      <a:endParaRPr lang="en-US" sz="1400" b="1" kern="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b="0" ker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“I spent a few weeks struggling to find a part time job for the Christmas holidays. I mainly searched the internet but also search for help from my university, asked friends, walked the streets handing out my CV etc.” (UKG303). </a:t>
                      </a:r>
                      <a:endParaRPr lang="en-US" sz="1400" b="1" ker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99263718"/>
                  </a:ext>
                </a:extLst>
              </a:tr>
              <a:tr h="830301">
                <a:tc>
                  <a:txBody>
                    <a:bodyPr/>
                    <a:lstStyle/>
                    <a:p>
                      <a:pPr marL="0" marR="0">
                        <a:lnSpc>
                          <a:spcPct val="115000"/>
                        </a:lnSpc>
                        <a:spcBef>
                          <a:spcPts val="0"/>
                        </a:spcBef>
                        <a:spcAft>
                          <a:spcPts val="0"/>
                        </a:spcAft>
                      </a:pPr>
                      <a:r>
                        <a:rPr lang="en-US" sz="1400" b="0" ker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400" b="1" ker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b="0" ker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Human (II.A)</a:t>
                      </a:r>
                      <a:endParaRPr lang="en-US" sz="1400" b="1" ker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b="0" ker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400" b="1" ker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b="0" kern="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Unspecified human source</a:t>
                      </a:r>
                      <a:endParaRPr lang="en-US" sz="1400" b="1" kern="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b="0" ker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“So the ideal way is to ask and receive an answer, just like in human to human interaction” (UKF401).</a:t>
                      </a:r>
                      <a:endParaRPr lang="en-US" sz="1400" b="1" ker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28114355"/>
                  </a:ext>
                </a:extLst>
              </a:tr>
              <a:tr h="830301">
                <a:tc>
                  <a:txBody>
                    <a:bodyPr/>
                    <a:lstStyle/>
                    <a:p>
                      <a:pPr marL="0" marR="0">
                        <a:lnSpc>
                          <a:spcPct val="115000"/>
                        </a:lnSpc>
                        <a:spcBef>
                          <a:spcPts val="0"/>
                        </a:spcBef>
                        <a:spcAft>
                          <a:spcPts val="0"/>
                        </a:spcAft>
                      </a:pPr>
                      <a:r>
                        <a:rPr lang="en-US" sz="1400" b="0" ker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400" b="1" ker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b="0" ker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400" b="1" ker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b="0" ker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Mother (II.A.1)</a:t>
                      </a:r>
                      <a:endParaRPr lang="en-US" sz="1400" b="1" ker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b="0" kern="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[If “parents” stated, code for Mother and Father]</a:t>
                      </a:r>
                      <a:endParaRPr lang="en-US" sz="1400" b="1" kern="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b="0" ker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“…had a chat with my mother on the phone” (UKG320).</a:t>
                      </a:r>
                      <a:endParaRPr lang="en-US" sz="1400" b="1" ker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58011011"/>
                  </a:ext>
                </a:extLst>
              </a:tr>
              <a:tr h="264616">
                <a:tc>
                  <a:txBody>
                    <a:bodyPr/>
                    <a:lstStyle/>
                    <a:p>
                      <a:pPr marL="0" marR="0">
                        <a:lnSpc>
                          <a:spcPct val="115000"/>
                        </a:lnSpc>
                        <a:spcBef>
                          <a:spcPts val="0"/>
                        </a:spcBef>
                        <a:spcAft>
                          <a:spcPts val="0"/>
                        </a:spcAft>
                      </a:pPr>
                      <a:r>
                        <a:rPr lang="en-US" sz="1400" b="0" ker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400" b="1" ker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b="0" ker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400" b="1" ker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b="0" ker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Father (II.A.2)</a:t>
                      </a:r>
                      <a:endParaRPr lang="en-US" sz="1400" b="1" ker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b="0" kern="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[If “parents” stated, code for Mother and Father]</a:t>
                      </a:r>
                      <a:endParaRPr lang="en-US" sz="1400" b="1" kern="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b="0" ker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“Parents…they know me the best so I know that they would have my best interests at heart…” (UKS125).</a:t>
                      </a:r>
                      <a:endParaRPr lang="en-US" sz="1400" b="1" ker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57845675"/>
                  </a:ext>
                </a:extLst>
              </a:tr>
              <a:tr h="1020685">
                <a:tc>
                  <a:txBody>
                    <a:bodyPr/>
                    <a:lstStyle/>
                    <a:p>
                      <a:pPr marL="0" marR="0">
                        <a:lnSpc>
                          <a:spcPct val="115000"/>
                        </a:lnSpc>
                        <a:spcBef>
                          <a:spcPts val="0"/>
                        </a:spcBef>
                        <a:spcAft>
                          <a:spcPts val="0"/>
                        </a:spcAft>
                      </a:pPr>
                      <a:r>
                        <a:rPr lang="en-US" sz="1400" b="0" ker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400" b="1" ker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b="0" ker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400" b="1" ker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b="0" ker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Extended Family (II.A.3)</a:t>
                      </a:r>
                      <a:endParaRPr lang="en-US" sz="1400" b="1" ker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b="0" kern="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Siblings, cousins, relatives, children, spouses. [If “family” stated, code for Mother, Father, and Extended Family]</a:t>
                      </a:r>
                      <a:endParaRPr lang="en-US" sz="1400" b="1" kern="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b="0" kern="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“Seek friends and families help because they are trustworthy” (UKS108).</a:t>
                      </a:r>
                      <a:endParaRPr lang="en-US" sz="1400" b="1" kern="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47606359"/>
                  </a:ext>
                </a:extLst>
              </a:tr>
              <a:tr h="830740">
                <a:tc>
                  <a:txBody>
                    <a:bodyPr/>
                    <a:lstStyle/>
                    <a:p>
                      <a:pPr marL="0" marR="0">
                        <a:lnSpc>
                          <a:spcPct val="115000"/>
                        </a:lnSpc>
                        <a:spcBef>
                          <a:spcPts val="0"/>
                        </a:spcBef>
                        <a:spcAft>
                          <a:spcPts val="0"/>
                        </a:spcAft>
                      </a:pPr>
                      <a:r>
                        <a:rPr lang="en-US" sz="1400" b="0" ker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400" b="1" ker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b="0" ker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Digital (II.B)</a:t>
                      </a:r>
                      <a:endParaRPr lang="en-US" sz="1400" b="1" ker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b="1" ker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400" b="1" ker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b="0" ker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Unspecified or unlisted digital source</a:t>
                      </a:r>
                      <a:endParaRPr lang="en-US" sz="1400" b="1" ker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b="0" ker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“The idea of having the desired information in front of your eyes as and when I need it. This is, of course, something made possible by technology such as Google Glass” (UKG303).</a:t>
                      </a:r>
                      <a:endParaRPr lang="en-US" sz="1400" b="1" ker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38071411"/>
                  </a:ext>
                </a:extLst>
              </a:tr>
              <a:tr h="266835">
                <a:tc>
                  <a:txBody>
                    <a:bodyPr/>
                    <a:lstStyle/>
                    <a:p>
                      <a:pPr marL="0" marR="0">
                        <a:lnSpc>
                          <a:spcPct val="115000"/>
                        </a:lnSpc>
                        <a:spcBef>
                          <a:spcPts val="0"/>
                        </a:spcBef>
                        <a:spcAft>
                          <a:spcPts val="0"/>
                        </a:spcAft>
                      </a:pPr>
                      <a:r>
                        <a:rPr lang="en-US" sz="1400" b="0" ker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400" b="1" ker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b="0" ker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400" b="1" ker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b="0" ker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E-books (II.B.1)</a:t>
                      </a:r>
                      <a:endParaRPr lang="en-US" sz="1400" b="1" ker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b="1" ker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400" b="1" ker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b="0" ker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“I do not like e-readers. For me personally, I need to feel the pages of a book in my fingers for it too be real” (USS116).</a:t>
                      </a:r>
                      <a:endParaRPr lang="en-US" sz="1400" b="1" ker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95771832"/>
                  </a:ext>
                </a:extLst>
              </a:tr>
              <a:tr h="1014441">
                <a:tc>
                  <a:txBody>
                    <a:bodyPr/>
                    <a:lstStyle/>
                    <a:p>
                      <a:pPr marL="0" marR="0">
                        <a:lnSpc>
                          <a:spcPct val="115000"/>
                        </a:lnSpc>
                        <a:spcBef>
                          <a:spcPts val="0"/>
                        </a:spcBef>
                        <a:spcAft>
                          <a:spcPts val="0"/>
                        </a:spcAft>
                      </a:pPr>
                      <a:r>
                        <a:rPr lang="en-US" sz="1400" kern="0">
                          <a:effectLst/>
                        </a:rPr>
                        <a:t> </a:t>
                      </a:r>
                      <a:endParaRPr lang="en-US" sz="1400" b="1" ker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kern="0" dirty="0">
                          <a:effectLst/>
                        </a:rPr>
                        <a:t> </a:t>
                      </a:r>
                      <a:endParaRPr lang="en-US" sz="1400" b="1" kern="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kern="0">
                          <a:effectLst/>
                        </a:rPr>
                        <a:t>Academic (I.B.1)</a:t>
                      </a:r>
                      <a:endParaRPr lang="en-US" sz="1400" b="1" ker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kern="0" dirty="0">
                          <a:effectLst/>
                        </a:rPr>
                        <a:t> </a:t>
                      </a:r>
                      <a:endParaRPr lang="en-US" sz="1400" b="1" kern="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kern="0" dirty="0">
                          <a:effectLst/>
                        </a:rPr>
                        <a:t> </a:t>
                      </a:r>
                      <a:r>
                        <a:rPr lang="en-US" sz="1400" kern="1200" dirty="0">
                          <a:effectLst/>
                        </a:rPr>
                        <a:t>“The majority of the journal articles that we would read are online although frequently books are still not converted into e-books yet, so they’re frequently found in the education library” (UKG2).</a:t>
                      </a:r>
                      <a:endParaRPr lang="en-US" sz="1400" b="1" kern="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33142828"/>
                  </a:ext>
                </a:extLst>
              </a:tr>
            </a:tbl>
          </a:graphicData>
        </a:graphic>
      </p:graphicFrame>
      <p:sp>
        <p:nvSpPr>
          <p:cNvPr id="75778" name="TextBox 4"/>
          <p:cNvSpPr txBox="1">
            <a:spLocks noChangeArrowheads="1"/>
          </p:cNvSpPr>
          <p:nvPr/>
        </p:nvSpPr>
        <p:spPr bwMode="auto">
          <a:xfrm>
            <a:off x="1" y="2066695"/>
            <a:ext cx="1955799" cy="1865126"/>
          </a:xfrm>
          <a:prstGeom prst="rect">
            <a:avLst/>
          </a:prstGeom>
          <a:solidFill>
            <a:schemeClr val="tx1">
              <a:alpha val="75000"/>
            </a:schemeClr>
          </a:solidFill>
          <a:ln w="9525">
            <a:noFill/>
            <a:miter lim="800000"/>
            <a:headEnd/>
            <a:tailEnd/>
          </a:ln>
        </p:spPr>
        <p:txBody>
          <a:bodyPr wrap="square">
            <a:spAutoFit/>
          </a:bodyPr>
          <a:lstStyle/>
          <a:p>
            <a:pPr>
              <a:lnSpc>
                <a:spcPct val="120000"/>
              </a:lnSpc>
              <a:spcBef>
                <a:spcPct val="50000"/>
              </a:spcBef>
              <a:buClr>
                <a:srgbClr val="FF7600"/>
              </a:buClr>
            </a:pPr>
            <a:r>
              <a:rPr lang="en-US" sz="2400" b="1" dirty="0">
                <a:solidFill>
                  <a:prstClr val="white"/>
                </a:solidFill>
              </a:rPr>
              <a:t>Visitors and Residents </a:t>
            </a:r>
          </a:p>
          <a:p>
            <a:pPr>
              <a:lnSpc>
                <a:spcPct val="120000"/>
              </a:lnSpc>
              <a:buClr>
                <a:srgbClr val="FF7600"/>
              </a:buClr>
            </a:pPr>
            <a:r>
              <a:rPr lang="en-US" sz="2400" b="1" dirty="0">
                <a:solidFill>
                  <a:prstClr val="white"/>
                </a:solidFill>
              </a:rPr>
              <a:t>Codebook Excerpt</a:t>
            </a:r>
          </a:p>
        </p:txBody>
      </p:sp>
      <p:sp>
        <p:nvSpPr>
          <p:cNvPr id="75779" name="TextBox 5"/>
          <p:cNvSpPr txBox="1">
            <a:spLocks noChangeArrowheads="1"/>
          </p:cNvSpPr>
          <p:nvPr/>
        </p:nvSpPr>
        <p:spPr bwMode="auto">
          <a:xfrm>
            <a:off x="2101851" y="3286125"/>
            <a:ext cx="184731" cy="424732"/>
          </a:xfrm>
          <a:prstGeom prst="rect">
            <a:avLst/>
          </a:prstGeom>
          <a:noFill/>
          <a:ln w="9525">
            <a:noFill/>
            <a:miter lim="800000"/>
            <a:headEnd/>
            <a:tailEnd/>
          </a:ln>
        </p:spPr>
        <p:txBody>
          <a:bodyPr wrap="none">
            <a:spAutoFit/>
          </a:bodyPr>
          <a:lstStyle/>
          <a:p>
            <a:pPr>
              <a:lnSpc>
                <a:spcPct val="120000"/>
              </a:lnSpc>
              <a:spcBef>
                <a:spcPct val="50000"/>
              </a:spcBef>
              <a:buClr>
                <a:srgbClr val="FF7600"/>
              </a:buClr>
            </a:pPr>
            <a:endParaRPr lang="en-GB">
              <a:solidFill>
                <a:srgbClr val="000000"/>
              </a:solidFill>
            </a:endParaRPr>
          </a:p>
        </p:txBody>
      </p:sp>
    </p:spTree>
    <p:extLst>
      <p:ext uri="{BB962C8B-B14F-4D97-AF65-F5344CB8AC3E}">
        <p14:creationId xmlns:p14="http://schemas.microsoft.com/office/powerpoint/2010/main" val="3223119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b="8889"/>
          <a:stretch/>
        </p:blipFill>
        <p:spPr>
          <a:xfrm>
            <a:off x="0" y="0"/>
            <a:ext cx="12192000" cy="6248400"/>
          </a:xfrm>
          <a:prstGeom prst="rect">
            <a:avLst/>
          </a:prstGeom>
        </p:spPr>
      </p:pic>
      <p:sp>
        <p:nvSpPr>
          <p:cNvPr id="6" name="Content Placeholder 2"/>
          <p:cNvSpPr txBox="1">
            <a:spLocks/>
          </p:cNvSpPr>
          <p:nvPr/>
        </p:nvSpPr>
        <p:spPr>
          <a:xfrm>
            <a:off x="6476999" y="3124201"/>
            <a:ext cx="5572125" cy="2343150"/>
          </a:xfrm>
          <a:prstGeom prst="rect">
            <a:avLst/>
          </a:prstGeom>
          <a:solidFill>
            <a:schemeClr val="tx1"/>
          </a:solidFill>
        </p:spPr>
        <p:txBody>
          <a:bodyPr vert="horz" lIns="91440" tIns="45720" rIns="91440" bIns="45720" rtlCol="0">
            <a:noAutofit/>
          </a:bodyPr>
          <a:lstStyle/>
          <a:p>
            <a:pPr algn="ctr"/>
            <a:r>
              <a:rPr lang="en-US" sz="2400" b="1" dirty="0">
                <a:solidFill>
                  <a:schemeClr val="bg1"/>
                </a:solidFill>
                <a:cs typeface="Arial"/>
              </a:rPr>
              <a:t>“It’s like a taboo I guess with all teachers, they just all say – you know, when they explain the paper they always say, “Don’t use Wikipedia.”</a:t>
            </a:r>
          </a:p>
          <a:p>
            <a:pPr algn="r"/>
            <a:r>
              <a:rPr lang="en-US" sz="1600" b="1" dirty="0">
                <a:solidFill>
                  <a:schemeClr val="bg1"/>
                </a:solidFill>
                <a:cs typeface="Arial"/>
              </a:rPr>
              <a:t> (USU7, Female, Age 19)</a:t>
            </a:r>
          </a:p>
        </p:txBody>
      </p:sp>
      <p:sp>
        <p:nvSpPr>
          <p:cNvPr id="8" name="Content Placeholder 2"/>
          <p:cNvSpPr txBox="1">
            <a:spLocks/>
          </p:cNvSpPr>
          <p:nvPr/>
        </p:nvSpPr>
        <p:spPr>
          <a:xfrm>
            <a:off x="228601" y="314383"/>
            <a:ext cx="10134600" cy="1133417"/>
          </a:xfrm>
          <a:prstGeom prst="rect">
            <a:avLst/>
          </a:prstGeom>
          <a:solidFill>
            <a:schemeClr val="tx1"/>
          </a:solidFill>
        </p:spPr>
        <p:txBody>
          <a:bodyPr vert="horz" lIns="91440" tIns="45720" rIns="91440" bIns="45720" rtlCol="0">
            <a:noAutofit/>
          </a:bodyPr>
          <a:lstStyle/>
          <a:p>
            <a:r>
              <a:rPr lang="en-US" sz="2800" b="1" dirty="0">
                <a:solidFill>
                  <a:schemeClr val="bg1"/>
                </a:solidFill>
                <a:cs typeface="Arial"/>
              </a:rPr>
              <a:t>Example: </a:t>
            </a:r>
          </a:p>
          <a:p>
            <a:r>
              <a:rPr lang="en-US" sz="2800" b="1" dirty="0">
                <a:solidFill>
                  <a:schemeClr val="bg1"/>
                </a:solidFill>
                <a:cs typeface="Arial"/>
              </a:rPr>
              <a:t>Direct Quotations Digital Visitors and Residents</a:t>
            </a:r>
            <a:endParaRPr lang="en-US" sz="2800" dirty="0">
              <a:solidFill>
                <a:schemeClr val="bg1"/>
              </a:solidFill>
              <a:cs typeface="Arial"/>
            </a:endParaRPr>
          </a:p>
        </p:txBody>
      </p:sp>
      <p:sp>
        <p:nvSpPr>
          <p:cNvPr id="3" name="TextBox 2">
            <a:extLst>
              <a:ext uri="{FF2B5EF4-FFF2-40B4-BE49-F238E27FC236}">
                <a16:creationId xmlns:a16="http://schemas.microsoft.com/office/drawing/2014/main" id="{C2889DA5-89AC-4499-A4BF-520A9A02C783}"/>
              </a:ext>
            </a:extLst>
          </p:cNvPr>
          <p:cNvSpPr txBox="1"/>
          <p:nvPr/>
        </p:nvSpPr>
        <p:spPr>
          <a:xfrm>
            <a:off x="-49160" y="6027170"/>
            <a:ext cx="5562600" cy="523220"/>
          </a:xfrm>
          <a:prstGeom prst="rect">
            <a:avLst/>
          </a:prstGeom>
          <a:noFill/>
        </p:spPr>
        <p:txBody>
          <a:bodyPr wrap="square" rtlCol="0">
            <a:spAutoFit/>
          </a:bodyPr>
          <a:lstStyle/>
          <a:p>
            <a:r>
              <a:rPr lang="en-US" sz="1000" dirty="0">
                <a:solidFill>
                  <a:schemeClr val="bg1"/>
                </a:solidFill>
              </a:rPr>
              <a:t>Image: https://www.flickr.com/photos/derekbruff/11302153574/ by Derek </a:t>
            </a:r>
            <a:r>
              <a:rPr lang="en-US" sz="1000" dirty="0" err="1">
                <a:solidFill>
                  <a:schemeClr val="bg1"/>
                </a:solidFill>
              </a:rPr>
              <a:t>Bruff</a:t>
            </a:r>
            <a:r>
              <a:rPr lang="en-US" sz="1000" dirty="0">
                <a:solidFill>
                  <a:schemeClr val="bg1"/>
                </a:solidFill>
              </a:rPr>
              <a:t> / CC BY-NC 2.0</a:t>
            </a:r>
          </a:p>
          <a:p>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305266"/>
          </a:xfrm>
          <a:prstGeom prst="rect">
            <a:avLst/>
          </a:prstGeom>
        </p:spPr>
      </p:pic>
      <p:sp>
        <p:nvSpPr>
          <p:cNvPr id="6" name="Text Placeholder 5"/>
          <p:cNvSpPr>
            <a:spLocks noGrp="1"/>
          </p:cNvSpPr>
          <p:nvPr>
            <p:ph type="body" sz="quarter" idx="14"/>
          </p:nvPr>
        </p:nvSpPr>
        <p:spPr>
          <a:xfrm>
            <a:off x="5577544" y="2686433"/>
            <a:ext cx="6614456" cy="3123817"/>
          </a:xfrm>
          <a:solidFill>
            <a:schemeClr val="tx1">
              <a:alpha val="60000"/>
            </a:schemeClr>
          </a:solidFill>
        </p:spPr>
        <p:txBody>
          <a:bodyPr anchor="ctr"/>
          <a:lstStyle/>
          <a:p>
            <a:r>
              <a:rPr lang="en-US" sz="2800" b="1" dirty="0">
                <a:solidFill>
                  <a:schemeClr val="bg1"/>
                </a:solidFill>
              </a:rPr>
              <a:t>Contain all data sources</a:t>
            </a:r>
          </a:p>
          <a:p>
            <a:r>
              <a:rPr lang="en-US" sz="2800" b="1" dirty="0">
                <a:solidFill>
                  <a:schemeClr val="bg1"/>
                </a:solidFill>
              </a:rPr>
              <a:t>Creating &amp; applying codes</a:t>
            </a:r>
          </a:p>
          <a:p>
            <a:r>
              <a:rPr lang="en-US" sz="2800" b="1" dirty="0">
                <a:solidFill>
                  <a:schemeClr val="bg1"/>
                </a:solidFill>
              </a:rPr>
              <a:t>Queries</a:t>
            </a:r>
          </a:p>
          <a:p>
            <a:r>
              <a:rPr lang="en-US" sz="2800" b="1" dirty="0">
                <a:solidFill>
                  <a:schemeClr val="bg1"/>
                </a:solidFill>
              </a:rPr>
              <a:t>Visualizations</a:t>
            </a:r>
          </a:p>
          <a:p>
            <a:r>
              <a:rPr lang="en-US" sz="2800" b="1" dirty="0">
                <a:solidFill>
                  <a:schemeClr val="bg1"/>
                </a:solidFill>
              </a:rPr>
              <a:t>Reports</a:t>
            </a:r>
            <a:endParaRPr lang="en-US" sz="1800" b="1" dirty="0">
              <a:solidFill>
                <a:schemeClr val="bg1"/>
              </a:solidFill>
            </a:endParaRPr>
          </a:p>
          <a:p>
            <a:pPr marL="0" indent="0" algn="r">
              <a:buNone/>
            </a:pPr>
            <a:r>
              <a:rPr lang="en-US" sz="2000" b="1" dirty="0">
                <a:solidFill>
                  <a:schemeClr val="bg1"/>
                </a:solidFill>
              </a:rPr>
              <a:t>(Connaway and Radford 2017)</a:t>
            </a:r>
          </a:p>
        </p:txBody>
      </p:sp>
      <p:sp>
        <p:nvSpPr>
          <p:cNvPr id="11" name="Rectangle 3"/>
          <p:cNvSpPr>
            <a:spLocks noGrp="1" noChangeArrowheads="1"/>
          </p:cNvSpPr>
          <p:nvPr>
            <p:ph type="body" sz="quarter" idx="13"/>
          </p:nvPr>
        </p:nvSpPr>
        <p:spPr>
          <a:xfrm>
            <a:off x="1075765" y="243486"/>
            <a:ext cx="11116235" cy="1435190"/>
          </a:xfrm>
          <a:solidFill>
            <a:schemeClr val="tx1">
              <a:alpha val="60000"/>
            </a:schemeClr>
          </a:solidFill>
        </p:spPr>
        <p:txBody>
          <a:bodyPr anchor="ctr">
            <a:noAutofit/>
          </a:bodyPr>
          <a:lstStyle/>
          <a:p>
            <a:r>
              <a:rPr lang="en-US" sz="4000" dirty="0">
                <a:solidFill>
                  <a:schemeClr val="bg1"/>
                </a:solidFill>
              </a:rPr>
              <a:t>Computer-Assisted Qualitative Data Analysis Software (CAQDAS)</a:t>
            </a:r>
          </a:p>
        </p:txBody>
      </p:sp>
      <p:sp>
        <p:nvSpPr>
          <p:cNvPr id="2" name="Rectangle 1">
            <a:extLst>
              <a:ext uri="{FF2B5EF4-FFF2-40B4-BE49-F238E27FC236}">
                <a16:creationId xmlns:a16="http://schemas.microsoft.com/office/drawing/2014/main" id="{B02D83A3-7E5A-4013-9FD8-558DE209C251}"/>
              </a:ext>
            </a:extLst>
          </p:cNvPr>
          <p:cNvSpPr/>
          <p:nvPr/>
        </p:nvSpPr>
        <p:spPr>
          <a:xfrm>
            <a:off x="0" y="6059045"/>
            <a:ext cx="6096000" cy="246221"/>
          </a:xfrm>
          <a:prstGeom prst="rect">
            <a:avLst/>
          </a:prstGeom>
        </p:spPr>
        <p:txBody>
          <a:bodyPr>
            <a:spAutoFit/>
          </a:bodyPr>
          <a:lstStyle/>
          <a:p>
            <a:r>
              <a:rPr lang="en-US" sz="1000" dirty="0">
                <a:solidFill>
                  <a:schemeClr val="bg1"/>
                </a:solidFill>
                <a:latin typeface="Arial" panose="020B0604020202020204" pitchFamily="34" charset="0"/>
                <a:cs typeface="Arial" panose="020B0604020202020204" pitchFamily="34" charset="0"/>
              </a:rPr>
              <a:t>Image: https://www.flickr.com/photos/flakepardigm/4687752030/ by Tyler </a:t>
            </a:r>
            <a:r>
              <a:rPr lang="en-US" sz="1000" dirty="0" err="1">
                <a:solidFill>
                  <a:schemeClr val="bg1"/>
                </a:solidFill>
                <a:latin typeface="Arial" panose="020B0604020202020204" pitchFamily="34" charset="0"/>
                <a:cs typeface="Arial" panose="020B0604020202020204" pitchFamily="34" charset="0"/>
              </a:rPr>
              <a:t>Nienhouse</a:t>
            </a:r>
            <a:r>
              <a:rPr lang="en-US" sz="1000" dirty="0">
                <a:solidFill>
                  <a:schemeClr val="bg1"/>
                </a:solidFill>
                <a:latin typeface="Arial" panose="020B0604020202020204" pitchFamily="34" charset="0"/>
                <a:cs typeface="Arial" panose="020B0604020202020204" pitchFamily="34" charset="0"/>
              </a:rPr>
              <a:t> / CC BY 2.0</a:t>
            </a:r>
          </a:p>
        </p:txBody>
      </p:sp>
    </p:spTree>
    <p:extLst>
      <p:ext uri="{BB962C8B-B14F-4D97-AF65-F5344CB8AC3E}">
        <p14:creationId xmlns:p14="http://schemas.microsoft.com/office/powerpoint/2010/main" val="3999729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6200"/>
            <a:ext cx="12192000" cy="6324600"/>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6453686" y="990600"/>
            <a:ext cx="5438746" cy="4419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 Placeholder 4"/>
          <p:cNvSpPr>
            <a:spLocks noGrp="1"/>
          </p:cNvSpPr>
          <p:nvPr>
            <p:ph type="body" sz="quarter" idx="13"/>
          </p:nvPr>
        </p:nvSpPr>
        <p:spPr>
          <a:xfrm>
            <a:off x="0" y="153208"/>
            <a:ext cx="2136418" cy="609061"/>
          </a:xfrm>
          <a:solidFill>
            <a:schemeClr val="tx1"/>
          </a:solidFill>
        </p:spPr>
        <p:txBody>
          <a:bodyPr>
            <a:noAutofit/>
          </a:bodyPr>
          <a:lstStyle/>
          <a:p>
            <a:r>
              <a:rPr lang="en-US" sz="2800" dirty="0" err="1">
                <a:solidFill>
                  <a:schemeClr val="bg1"/>
                </a:solidFill>
              </a:rPr>
              <a:t>NVivo</a:t>
            </a:r>
            <a:r>
              <a:rPr lang="en-US" sz="2800" dirty="0">
                <a:solidFill>
                  <a:schemeClr val="bg1"/>
                </a:solidFill>
              </a:rPr>
              <a:t> 10</a:t>
            </a:r>
            <a:endParaRPr lang="en-US" sz="2800" b="1" dirty="0">
              <a:solidFill>
                <a:schemeClr val="bg1"/>
              </a:solidFill>
            </a:endParaRPr>
          </a:p>
        </p:txBody>
      </p:sp>
      <p:sp>
        <p:nvSpPr>
          <p:cNvPr id="3" name="Text Placeholder 2"/>
          <p:cNvSpPr>
            <a:spLocks noGrp="1"/>
          </p:cNvSpPr>
          <p:nvPr>
            <p:ph type="body" sz="quarter" idx="14"/>
          </p:nvPr>
        </p:nvSpPr>
        <p:spPr>
          <a:xfrm>
            <a:off x="-9525" y="874183"/>
            <a:ext cx="5747840" cy="3621617"/>
          </a:xfrm>
          <a:solidFill>
            <a:schemeClr val="tx1"/>
          </a:solidFill>
        </p:spPr>
        <p:txBody>
          <a:bodyPr/>
          <a:lstStyle/>
          <a:p>
            <a:pPr marL="228600" indent="-228600">
              <a:spcBef>
                <a:spcPts val="600"/>
              </a:spcBef>
              <a:buFont typeface="Arial" pitchFamily="34" charset="0"/>
              <a:buChar char="•"/>
            </a:pPr>
            <a:r>
              <a:rPr lang="en-US" sz="2400" b="1" dirty="0">
                <a:solidFill>
                  <a:schemeClr val="bg1"/>
                </a:solidFill>
              </a:rPr>
              <a:t>Qualitative research software</a:t>
            </a:r>
          </a:p>
          <a:p>
            <a:pPr marL="228600" indent="-228600">
              <a:spcBef>
                <a:spcPts val="600"/>
              </a:spcBef>
              <a:buFont typeface="Arial" pitchFamily="34" charset="0"/>
              <a:buChar char="•"/>
            </a:pPr>
            <a:r>
              <a:rPr lang="en-US" sz="2400" b="1" dirty="0">
                <a:solidFill>
                  <a:schemeClr val="bg1"/>
                </a:solidFill>
              </a:rPr>
              <a:t>Upload documents, PDFs, &amp; videos</a:t>
            </a:r>
          </a:p>
          <a:p>
            <a:pPr marL="228600" indent="-228600">
              <a:spcBef>
                <a:spcPts val="600"/>
              </a:spcBef>
              <a:buFont typeface="Arial" pitchFamily="34" charset="0"/>
              <a:buChar char="•"/>
            </a:pPr>
            <a:r>
              <a:rPr lang="en-US" sz="2400" b="1" dirty="0">
                <a:solidFill>
                  <a:schemeClr val="bg1"/>
                </a:solidFill>
              </a:rPr>
              <a:t>Create nodes &amp; code transcripts</a:t>
            </a:r>
          </a:p>
          <a:p>
            <a:pPr marL="228600" indent="-228600">
              <a:spcBef>
                <a:spcPts val="600"/>
              </a:spcBef>
              <a:buFont typeface="Arial" pitchFamily="34" charset="0"/>
              <a:buChar char="•"/>
            </a:pPr>
            <a:r>
              <a:rPr lang="en-US" sz="2400" b="1" dirty="0">
                <a:solidFill>
                  <a:schemeClr val="bg1"/>
                </a:solidFill>
              </a:rPr>
              <a:t>Merge files</a:t>
            </a:r>
          </a:p>
          <a:p>
            <a:pPr marL="228600" indent="-228600">
              <a:spcBef>
                <a:spcPts val="600"/>
              </a:spcBef>
              <a:buFont typeface="Arial" pitchFamily="34" charset="0"/>
              <a:buChar char="•"/>
            </a:pPr>
            <a:r>
              <a:rPr lang="en-US" sz="2400" b="1" dirty="0">
                <a:solidFill>
                  <a:schemeClr val="bg1"/>
                </a:solidFill>
              </a:rPr>
              <a:t>Queries</a:t>
            </a:r>
          </a:p>
          <a:p>
            <a:pPr marL="228600" indent="-228600">
              <a:spcBef>
                <a:spcPts val="600"/>
              </a:spcBef>
              <a:buFont typeface="Arial" pitchFamily="34" charset="0"/>
              <a:buChar char="•"/>
            </a:pPr>
            <a:r>
              <a:rPr lang="en-US" sz="2400" b="1" dirty="0">
                <a:solidFill>
                  <a:schemeClr val="bg1"/>
                </a:solidFill>
              </a:rPr>
              <a:t>Reports</a:t>
            </a:r>
          </a:p>
          <a:p>
            <a:pPr marL="228600" indent="-228600">
              <a:spcBef>
                <a:spcPts val="600"/>
              </a:spcBef>
              <a:buFont typeface="Arial" pitchFamily="34" charset="0"/>
              <a:buChar char="•"/>
            </a:pPr>
            <a:r>
              <a:rPr lang="en-US" sz="2400" b="1" dirty="0">
                <a:solidFill>
                  <a:schemeClr val="bg1"/>
                </a:solidFill>
              </a:rPr>
              <a:t>Models</a:t>
            </a:r>
            <a:endParaRPr lang="en-US" sz="1600" b="1" dirty="0">
              <a:solidFill>
                <a:schemeClr val="bg1"/>
              </a:solidFill>
            </a:endParaRPr>
          </a:p>
          <a:p>
            <a:pPr marL="0" indent="0" algn="r">
              <a:spcBef>
                <a:spcPts val="600"/>
              </a:spcBef>
              <a:buNone/>
            </a:pPr>
            <a:r>
              <a:rPr lang="en-US" sz="2000" b="1" dirty="0">
                <a:solidFill>
                  <a:schemeClr val="bg1"/>
                </a:solidFill>
              </a:rPr>
              <a:t>(QSR International, 2011)</a:t>
            </a:r>
          </a:p>
          <a:p>
            <a:pPr marL="0" indent="0">
              <a:spcBef>
                <a:spcPts val="600"/>
              </a:spcBef>
              <a:buNone/>
            </a:pPr>
            <a:endParaRPr lang="en-US" sz="2800" dirty="0">
              <a:solidFill>
                <a:schemeClr val="bg1"/>
              </a:solidFill>
            </a:endParaRPr>
          </a:p>
        </p:txBody>
      </p:sp>
      <p:sp>
        <p:nvSpPr>
          <p:cNvPr id="4" name="TextBox 3">
            <a:extLst>
              <a:ext uri="{FF2B5EF4-FFF2-40B4-BE49-F238E27FC236}">
                <a16:creationId xmlns:a16="http://schemas.microsoft.com/office/drawing/2014/main" id="{BE4D42C6-56FA-47BC-AA8D-572111A1DF55}"/>
              </a:ext>
            </a:extLst>
          </p:cNvPr>
          <p:cNvSpPr txBox="1"/>
          <p:nvPr/>
        </p:nvSpPr>
        <p:spPr>
          <a:xfrm>
            <a:off x="-58988" y="6027175"/>
            <a:ext cx="6164825" cy="523220"/>
          </a:xfrm>
          <a:prstGeom prst="rect">
            <a:avLst/>
          </a:prstGeom>
          <a:noFill/>
        </p:spPr>
        <p:txBody>
          <a:bodyPr wrap="square" rtlCol="0">
            <a:spAutoFit/>
          </a:bodyPr>
          <a:lstStyle/>
          <a:p>
            <a:r>
              <a:rPr lang="en-US" sz="1000" dirty="0">
                <a:solidFill>
                  <a:schemeClr val="bg1"/>
                </a:solidFill>
              </a:rPr>
              <a:t>Image: https://www.flickr.com/photos/mervynchua/5441109097/ by Mervyn Chua / CC BY-NC 2.0</a:t>
            </a:r>
          </a:p>
          <a:p>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DFA653"/>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9681225" cy="6264322"/>
          </a:xfrm>
          <a:prstGeom prst="rect">
            <a:avLst/>
          </a:prstGeom>
        </p:spPr>
      </p:pic>
      <p:sp>
        <p:nvSpPr>
          <p:cNvPr id="3" name="Text Placeholder 2"/>
          <p:cNvSpPr>
            <a:spLocks noGrp="1"/>
          </p:cNvSpPr>
          <p:nvPr>
            <p:ph type="body" sz="quarter" idx="14"/>
          </p:nvPr>
        </p:nvSpPr>
        <p:spPr>
          <a:xfrm>
            <a:off x="5698162" y="614149"/>
            <a:ext cx="6493837" cy="4053101"/>
          </a:xfrm>
          <a:solidFill>
            <a:schemeClr val="tx1">
              <a:alpha val="74000"/>
            </a:schemeClr>
          </a:solidFill>
        </p:spPr>
        <p:txBody>
          <a:bodyPr/>
          <a:lstStyle/>
          <a:p>
            <a:pPr marL="0" indent="0">
              <a:buNone/>
            </a:pPr>
            <a:r>
              <a:rPr lang="en-US" sz="2800" b="1" dirty="0">
                <a:solidFill>
                  <a:schemeClr val="bg1"/>
                </a:solidFill>
              </a:rPr>
              <a:t>“A major strategy for analysis of qualitative data is the use of the constant comparative method, which embraces ‘constant comparisons’ defined as ‘the analytic process of comparing different pieces of data against each other for similarities and differences.’” </a:t>
            </a:r>
            <a:endParaRPr lang="en-US" sz="1800" b="1" dirty="0">
              <a:solidFill>
                <a:schemeClr val="bg1"/>
              </a:solidFill>
            </a:endParaRPr>
          </a:p>
          <a:p>
            <a:pPr marL="0" indent="0" algn="r">
              <a:buNone/>
            </a:pPr>
            <a:r>
              <a:rPr lang="en-US" sz="2000" b="1" dirty="0">
                <a:solidFill>
                  <a:schemeClr val="bg1"/>
                </a:solidFill>
              </a:rPr>
              <a:t>(Connaway and Radford 2017, 298)</a:t>
            </a:r>
          </a:p>
        </p:txBody>
      </p:sp>
      <p:sp>
        <p:nvSpPr>
          <p:cNvPr id="2" name="Rectangle 1">
            <a:extLst>
              <a:ext uri="{FF2B5EF4-FFF2-40B4-BE49-F238E27FC236}">
                <a16:creationId xmlns:a16="http://schemas.microsoft.com/office/drawing/2014/main" id="{7FF87A9B-FB58-46B7-8AE9-63CCB93FADB6}"/>
              </a:ext>
            </a:extLst>
          </p:cNvPr>
          <p:cNvSpPr/>
          <p:nvPr/>
        </p:nvSpPr>
        <p:spPr>
          <a:xfrm>
            <a:off x="6095999" y="5997630"/>
            <a:ext cx="6096000" cy="246221"/>
          </a:xfrm>
          <a:prstGeom prst="rect">
            <a:avLst/>
          </a:prstGeom>
        </p:spPr>
        <p:txBody>
          <a:bodyPr>
            <a:spAutoFit/>
          </a:bodyPr>
          <a:lstStyle/>
          <a:p>
            <a:pPr algn="r"/>
            <a:r>
              <a:rPr lang="en-US" sz="1000" dirty="0">
                <a:latin typeface="Arial" panose="020B0604020202020204" pitchFamily="34" charset="0"/>
                <a:cs typeface="Arial" panose="020B0604020202020204" pitchFamily="34" charset="0"/>
              </a:rPr>
              <a:t>Image: https://www.flickr.com/photos/carleycomartin/4030726428/ by Carley Comartin / CC BY-NC 2.0 </a:t>
            </a:r>
          </a:p>
        </p:txBody>
      </p:sp>
    </p:spTree>
    <p:extLst>
      <p:ext uri="{BB962C8B-B14F-4D97-AF65-F5344CB8AC3E}">
        <p14:creationId xmlns:p14="http://schemas.microsoft.com/office/powerpoint/2010/main" val="1131324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6277969"/>
          </a:xfrm>
          <a:prstGeom prst="rect">
            <a:avLst/>
          </a:prstGeom>
        </p:spPr>
      </p:pic>
      <p:sp>
        <p:nvSpPr>
          <p:cNvPr id="3" name="Content Placeholder 2"/>
          <p:cNvSpPr>
            <a:spLocks noGrp="1"/>
          </p:cNvSpPr>
          <p:nvPr>
            <p:ph type="body" sz="quarter" idx="13"/>
          </p:nvPr>
        </p:nvSpPr>
        <p:spPr>
          <a:xfrm>
            <a:off x="0" y="192875"/>
            <a:ext cx="8915400" cy="784652"/>
          </a:xfrm>
          <a:solidFill>
            <a:schemeClr val="tx1">
              <a:alpha val="65000"/>
            </a:schemeClr>
          </a:solidFill>
        </p:spPr>
        <p:txBody>
          <a:bodyPr anchor="ctr">
            <a:noAutofit/>
          </a:bodyPr>
          <a:lstStyle/>
          <a:p>
            <a:r>
              <a:rPr lang="en-US" sz="4000" dirty="0">
                <a:solidFill>
                  <a:schemeClr val="bg1"/>
                </a:solidFill>
              </a:rPr>
              <a:t>Challenges: Qualitative Research</a:t>
            </a:r>
          </a:p>
        </p:txBody>
      </p:sp>
      <p:sp>
        <p:nvSpPr>
          <p:cNvPr id="4" name="Text Placeholder 3"/>
          <p:cNvSpPr>
            <a:spLocks noGrp="1"/>
          </p:cNvSpPr>
          <p:nvPr>
            <p:ph type="body" sz="quarter" idx="14"/>
          </p:nvPr>
        </p:nvSpPr>
        <p:spPr>
          <a:xfrm>
            <a:off x="0" y="1306483"/>
            <a:ext cx="5404513" cy="2636867"/>
          </a:xfrm>
          <a:solidFill>
            <a:schemeClr val="tx1">
              <a:alpha val="65000"/>
            </a:schemeClr>
          </a:solidFill>
        </p:spPr>
        <p:txBody>
          <a:bodyPr anchor="ctr"/>
          <a:lstStyle/>
          <a:p>
            <a:pPr>
              <a:buFont typeface="Arial" panose="020B0604020202020204" pitchFamily="34" charset="0"/>
              <a:buChar char="•"/>
            </a:pPr>
            <a:r>
              <a:rPr lang="en-US" sz="2800" b="1" dirty="0">
                <a:solidFill>
                  <a:schemeClr val="bg1"/>
                </a:solidFill>
              </a:rPr>
              <a:t>Data collection &amp; analysis</a:t>
            </a:r>
          </a:p>
          <a:p>
            <a:pPr lvl="1">
              <a:buFont typeface="Arial" panose="020B0604020202020204" pitchFamily="34" charset="0"/>
              <a:buChar char="•"/>
            </a:pPr>
            <a:r>
              <a:rPr lang="en-US" sz="2800" b="1" dirty="0">
                <a:solidFill>
                  <a:schemeClr val="bg1"/>
                </a:solidFill>
              </a:rPr>
              <a:t>Costs and time</a:t>
            </a:r>
          </a:p>
          <a:p>
            <a:pPr lvl="1">
              <a:buFont typeface="Arial" panose="020B0604020202020204" pitchFamily="34" charset="0"/>
              <a:buChar char="•"/>
            </a:pPr>
            <a:r>
              <a:rPr lang="en-US" sz="2800" b="1" dirty="0">
                <a:solidFill>
                  <a:schemeClr val="bg1"/>
                </a:solidFill>
              </a:rPr>
              <a:t>Bias</a:t>
            </a:r>
          </a:p>
          <a:p>
            <a:pPr>
              <a:buFont typeface="Arial" panose="020B0604020202020204" pitchFamily="34" charset="0"/>
              <a:buChar char="•"/>
            </a:pPr>
            <a:r>
              <a:rPr lang="en-US" sz="2800" b="1" dirty="0">
                <a:solidFill>
                  <a:schemeClr val="bg1"/>
                </a:solidFill>
              </a:rPr>
              <a:t>Sampling</a:t>
            </a:r>
          </a:p>
          <a:p>
            <a:pPr lvl="1">
              <a:buFont typeface="Arial" panose="020B0604020202020204" pitchFamily="34" charset="0"/>
              <a:buChar char="•"/>
            </a:pPr>
            <a:r>
              <a:rPr lang="en-US" sz="2800" b="1" dirty="0">
                <a:solidFill>
                  <a:schemeClr val="bg1"/>
                </a:solidFill>
              </a:rPr>
              <a:t>Often not generalizable</a:t>
            </a:r>
          </a:p>
        </p:txBody>
      </p:sp>
      <p:sp>
        <p:nvSpPr>
          <p:cNvPr id="2" name="Rectangle 1">
            <a:extLst>
              <a:ext uri="{FF2B5EF4-FFF2-40B4-BE49-F238E27FC236}">
                <a16:creationId xmlns:a16="http://schemas.microsoft.com/office/drawing/2014/main" id="{67B342F1-C5B8-4CDB-A881-EF7FF71BFFD1}"/>
              </a:ext>
            </a:extLst>
          </p:cNvPr>
          <p:cNvSpPr/>
          <p:nvPr/>
        </p:nvSpPr>
        <p:spPr>
          <a:xfrm>
            <a:off x="0" y="6031749"/>
            <a:ext cx="6096000" cy="246221"/>
          </a:xfrm>
          <a:prstGeom prst="rect">
            <a:avLst/>
          </a:prstGeom>
        </p:spPr>
        <p:txBody>
          <a:bodyPr>
            <a:spAutoFit/>
          </a:bodyPr>
          <a:lstStyle/>
          <a:p>
            <a:pPr>
              <a:defRPr/>
            </a:pPr>
            <a:r>
              <a:rPr lang="en-US" sz="1000" dirty="0">
                <a:solidFill>
                  <a:schemeClr val="bg1"/>
                </a:solidFill>
                <a:latin typeface="Arial" panose="020B0604020202020204" pitchFamily="34" charset="0"/>
                <a:cs typeface="Arial" panose="020B0604020202020204" pitchFamily="34" charset="0"/>
              </a:rPr>
              <a:t>Image: https://www.flickr.com/photos/therichbrooks/2600080329/ by Rich Brooks / CC BY 2.0</a:t>
            </a:r>
          </a:p>
        </p:txBody>
      </p:sp>
    </p:spTree>
    <p:extLst>
      <p:ext uri="{BB962C8B-B14F-4D97-AF65-F5344CB8AC3E}">
        <p14:creationId xmlns:p14="http://schemas.microsoft.com/office/powerpoint/2010/main" val="683747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EC2184-A97C-418D-8C8A-5FEA93B4036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324600"/>
          </a:xfrm>
          <a:prstGeom prst="rect">
            <a:avLst/>
          </a:prstGeom>
        </p:spPr>
      </p:pic>
      <p:sp>
        <p:nvSpPr>
          <p:cNvPr id="2" name="Text Placeholder 1">
            <a:extLst>
              <a:ext uri="{FF2B5EF4-FFF2-40B4-BE49-F238E27FC236}">
                <a16:creationId xmlns:a16="http://schemas.microsoft.com/office/drawing/2014/main" id="{6EE335A3-F0C9-4EE2-8072-1A7C0F3B4B0C}"/>
              </a:ext>
            </a:extLst>
          </p:cNvPr>
          <p:cNvSpPr>
            <a:spLocks noGrp="1"/>
          </p:cNvSpPr>
          <p:nvPr>
            <p:ph type="body" sz="quarter" idx="13"/>
          </p:nvPr>
        </p:nvSpPr>
        <p:spPr>
          <a:xfrm>
            <a:off x="2667000" y="427836"/>
            <a:ext cx="9525000" cy="786862"/>
          </a:xfrm>
          <a:solidFill>
            <a:schemeClr val="tx1">
              <a:alpha val="65000"/>
            </a:schemeClr>
          </a:solidFill>
        </p:spPr>
        <p:txBody>
          <a:bodyPr/>
          <a:lstStyle/>
          <a:p>
            <a:r>
              <a:rPr lang="en-US" sz="4000" dirty="0">
                <a:solidFill>
                  <a:schemeClr val="bg1"/>
                </a:solidFill>
              </a:rPr>
              <a:t>Opportunities: Qualitative Research</a:t>
            </a:r>
          </a:p>
        </p:txBody>
      </p:sp>
      <p:sp>
        <p:nvSpPr>
          <p:cNvPr id="3" name="Text Placeholder 2">
            <a:extLst>
              <a:ext uri="{FF2B5EF4-FFF2-40B4-BE49-F238E27FC236}">
                <a16:creationId xmlns:a16="http://schemas.microsoft.com/office/drawing/2014/main" id="{30F04234-A7A9-405B-97DC-AD99E88DD6C1}"/>
              </a:ext>
            </a:extLst>
          </p:cNvPr>
          <p:cNvSpPr>
            <a:spLocks noGrp="1"/>
          </p:cNvSpPr>
          <p:nvPr>
            <p:ph type="body" sz="quarter" idx="14"/>
          </p:nvPr>
        </p:nvSpPr>
        <p:spPr>
          <a:xfrm>
            <a:off x="4305300" y="1642534"/>
            <a:ext cx="7886700" cy="4423833"/>
          </a:xfrm>
          <a:solidFill>
            <a:schemeClr val="tx1">
              <a:alpha val="65000"/>
            </a:schemeClr>
          </a:solidFill>
        </p:spPr>
        <p:txBody>
          <a:bodyPr/>
          <a:lstStyle/>
          <a:p>
            <a:r>
              <a:rPr lang="en-US" sz="2800" b="1" dirty="0">
                <a:solidFill>
                  <a:schemeClr val="bg1"/>
                </a:solidFill>
              </a:rPr>
              <a:t>Rich data and thick description</a:t>
            </a:r>
          </a:p>
          <a:p>
            <a:r>
              <a:rPr lang="en-US" sz="2800" b="1" dirty="0">
                <a:solidFill>
                  <a:schemeClr val="bg1"/>
                </a:solidFill>
              </a:rPr>
              <a:t>Can answer why and how questions</a:t>
            </a:r>
          </a:p>
          <a:p>
            <a:r>
              <a:rPr lang="en-US" sz="2800" b="1" dirty="0">
                <a:solidFill>
                  <a:schemeClr val="bg1"/>
                </a:solidFill>
              </a:rPr>
              <a:t>Provides information to support decisions about resources and services</a:t>
            </a:r>
          </a:p>
          <a:p>
            <a:r>
              <a:rPr lang="en-US" sz="2800" b="1" dirty="0">
                <a:solidFill>
                  <a:schemeClr val="bg1"/>
                </a:solidFill>
              </a:rPr>
              <a:t>Can help motivate and increase buy-in for change</a:t>
            </a:r>
          </a:p>
          <a:p>
            <a:r>
              <a:rPr lang="en-US" sz="2800" b="1" dirty="0">
                <a:solidFill>
                  <a:schemeClr val="bg1"/>
                </a:solidFill>
              </a:rPr>
              <a:t>Provides the opportunity to build relationships</a:t>
            </a:r>
          </a:p>
          <a:p>
            <a:pPr marL="0" indent="0" algn="r">
              <a:buNone/>
            </a:pPr>
            <a:endParaRPr lang="en-US" sz="1800" b="1" dirty="0">
              <a:solidFill>
                <a:schemeClr val="bg1"/>
              </a:solidFill>
            </a:endParaRPr>
          </a:p>
          <a:p>
            <a:pPr marL="0" indent="0" algn="r">
              <a:buNone/>
            </a:pPr>
            <a:r>
              <a:rPr lang="en-US" sz="1800" b="1" dirty="0">
                <a:solidFill>
                  <a:schemeClr val="bg1"/>
                </a:solidFill>
              </a:rPr>
              <a:t>(Connaway and Radford, 2017; Asher and Miller, 2011)</a:t>
            </a:r>
          </a:p>
          <a:p>
            <a:endParaRPr lang="en-US" sz="2800" b="1" dirty="0">
              <a:solidFill>
                <a:schemeClr val="bg1"/>
              </a:solidFill>
            </a:endParaRPr>
          </a:p>
        </p:txBody>
      </p:sp>
      <p:sp>
        <p:nvSpPr>
          <p:cNvPr id="4" name="Rectangle 3">
            <a:extLst>
              <a:ext uri="{FF2B5EF4-FFF2-40B4-BE49-F238E27FC236}">
                <a16:creationId xmlns:a16="http://schemas.microsoft.com/office/drawing/2014/main" id="{3837BA2C-B5B2-4D60-AE4F-30B1C0AF0433}"/>
              </a:ext>
            </a:extLst>
          </p:cNvPr>
          <p:cNvSpPr/>
          <p:nvPr/>
        </p:nvSpPr>
        <p:spPr>
          <a:xfrm>
            <a:off x="0" y="6078379"/>
            <a:ext cx="6096000" cy="246221"/>
          </a:xfrm>
          <a:prstGeom prst="rect">
            <a:avLst/>
          </a:prstGeom>
        </p:spPr>
        <p:txBody>
          <a:bodyPr>
            <a:spAutoFit/>
          </a:bodyPr>
          <a:lstStyle/>
          <a:p>
            <a:r>
              <a:rPr lang="en-US" sz="1000" dirty="0">
                <a:solidFill>
                  <a:schemeClr val="bg1"/>
                </a:solidFill>
                <a:latin typeface="Arial" panose="020B0604020202020204" pitchFamily="34" charset="0"/>
                <a:cs typeface="Arial" panose="020B0604020202020204" pitchFamily="34" charset="0"/>
              </a:rPr>
              <a:t>Image: https://www.flickr.com/photos/dougww/2132598574 by Doug Waldron / CC BY-SA 2.0</a:t>
            </a:r>
          </a:p>
        </p:txBody>
      </p:sp>
    </p:spTree>
    <p:extLst>
      <p:ext uri="{BB962C8B-B14F-4D97-AF65-F5344CB8AC3E}">
        <p14:creationId xmlns:p14="http://schemas.microsoft.com/office/powerpoint/2010/main" val="2075851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idx="4294967295"/>
          </p:nvPr>
        </p:nvPicPr>
        <p:blipFill rotWithShape="1">
          <a:blip r:embed="rId3" cstate="email">
            <a:extLst>
              <a:ext uri="{28A0092B-C50C-407E-A947-70E740481C1C}">
                <a14:useLocalDpi xmlns:a14="http://schemas.microsoft.com/office/drawing/2010/main"/>
              </a:ext>
            </a:extLst>
          </a:blip>
          <a:srcRect/>
          <a:stretch/>
        </p:blipFill>
        <p:spPr>
          <a:xfrm>
            <a:off x="0" y="0"/>
            <a:ext cx="12192000" cy="6264275"/>
          </a:xfrm>
          <a:prstGeom prst="rect">
            <a:avLst/>
          </a:prstGeom>
        </p:spPr>
      </p:pic>
      <p:sp>
        <p:nvSpPr>
          <p:cNvPr id="7" name="Title 1">
            <a:extLst>
              <a:ext uri="{FF2B5EF4-FFF2-40B4-BE49-F238E27FC236}">
                <a16:creationId xmlns:a16="http://schemas.microsoft.com/office/drawing/2014/main" id="{BE0B2759-8975-4C51-8E64-FE7702318099}"/>
              </a:ext>
            </a:extLst>
          </p:cNvPr>
          <p:cNvSpPr txBox="1">
            <a:spLocks/>
          </p:cNvSpPr>
          <p:nvPr/>
        </p:nvSpPr>
        <p:spPr>
          <a:xfrm>
            <a:off x="0" y="0"/>
            <a:ext cx="10927080" cy="781077"/>
          </a:xfrm>
          <a:prstGeom prst="rect">
            <a:avLst/>
          </a:prstGeom>
          <a:solidFill>
            <a:schemeClr val="tx2">
              <a:alpha val="55000"/>
            </a:schemeClr>
          </a:solidFill>
        </p:spPr>
        <p:txBody>
          <a:bodyPr/>
          <a:lstStyle>
            <a:lvl1pPr algn="ctr" defTabSz="609585" rtl="0" eaLnBrk="1" latinLnBrk="0" hangingPunct="1">
              <a:spcBef>
                <a:spcPct val="0"/>
              </a:spcBef>
              <a:buNone/>
              <a:defRPr sz="5867" kern="1200">
                <a:solidFill>
                  <a:schemeClr val="tx1"/>
                </a:solidFill>
                <a:latin typeface="+mj-lt"/>
                <a:ea typeface="+mj-ea"/>
                <a:cs typeface="+mj-cs"/>
              </a:defRPr>
            </a:lvl1pPr>
          </a:lstStyle>
          <a:p>
            <a:pPr algn="l"/>
            <a:r>
              <a:rPr lang="en-US" sz="4000" b="1" dirty="0">
                <a:solidFill>
                  <a:schemeClr val="bg1"/>
                </a:solidFill>
                <a:latin typeface="+mn-lt"/>
                <a:ea typeface="+mn-ea"/>
                <a:cs typeface="+mn-cs"/>
              </a:rPr>
              <a:t>Define the problem: </a:t>
            </a:r>
            <a:r>
              <a:rPr lang="en-US" sz="4000" b="1" dirty="0">
                <a:solidFill>
                  <a:schemeClr val="bg1"/>
                </a:solidFill>
              </a:rPr>
              <a:t>Community perspective</a:t>
            </a:r>
            <a:endParaRPr lang="en-US" sz="4000" b="1" dirty="0">
              <a:solidFill>
                <a:schemeClr val="bg1"/>
              </a:solidFill>
              <a:latin typeface="+mn-lt"/>
              <a:ea typeface="+mn-ea"/>
              <a:cs typeface="+mn-cs"/>
            </a:endParaRPr>
          </a:p>
        </p:txBody>
      </p:sp>
      <p:sp>
        <p:nvSpPr>
          <p:cNvPr id="6" name="Rectangle 5">
            <a:extLst>
              <a:ext uri="{FF2B5EF4-FFF2-40B4-BE49-F238E27FC236}">
                <a16:creationId xmlns:a16="http://schemas.microsoft.com/office/drawing/2014/main" id="{B990D6BC-3E82-46EF-B218-450C45EC5B47}"/>
              </a:ext>
            </a:extLst>
          </p:cNvPr>
          <p:cNvSpPr/>
          <p:nvPr/>
        </p:nvSpPr>
        <p:spPr>
          <a:xfrm>
            <a:off x="0" y="6017419"/>
            <a:ext cx="6096000" cy="246221"/>
          </a:xfrm>
          <a:prstGeom prst="rect">
            <a:avLst/>
          </a:prstGeom>
        </p:spPr>
        <p:txBody>
          <a:bodyPr>
            <a:spAutoFit/>
          </a:bodyPr>
          <a:lstStyle/>
          <a:p>
            <a:r>
              <a:rPr lang="en-US" sz="1000" dirty="0">
                <a:solidFill>
                  <a:schemeClr val="bg1"/>
                </a:solidFill>
              </a:rPr>
              <a:t>Image: https://www.flickr.com/photos/grongar/8736701984 by Rebecca Siegel / CC BY 2.0</a:t>
            </a:r>
          </a:p>
        </p:txBody>
      </p:sp>
    </p:spTree>
    <p:extLst>
      <p:ext uri="{BB962C8B-B14F-4D97-AF65-F5344CB8AC3E}">
        <p14:creationId xmlns:p14="http://schemas.microsoft.com/office/powerpoint/2010/main" val="827508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Content Placeholder 2"/>
          <p:cNvSpPr>
            <a:spLocks noGrp="1"/>
          </p:cNvSpPr>
          <p:nvPr>
            <p:ph idx="1"/>
          </p:nvPr>
        </p:nvSpPr>
        <p:spPr>
          <a:xfrm>
            <a:off x="141514" y="2862944"/>
            <a:ext cx="8392885" cy="3995056"/>
          </a:xfrm>
        </p:spPr>
        <p:txBody>
          <a:bodyPr anchor="ctr">
            <a:normAutofit fontScale="92500" lnSpcReduction="10000"/>
          </a:bodyPr>
          <a:lstStyle/>
          <a:p>
            <a:pPr marL="0" indent="3175">
              <a:buNone/>
            </a:pP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creative process is not like a situation where you get struck by a single lightning bolt. You have ongoing discoveries, and there are ongoing creative revelations. Yes, it's really helpful to be marching toward a specific destination, but, along the way, you must allow yourself room for your ideas to blossom, take root, and grow.”</a:t>
            </a:r>
          </a:p>
          <a:p>
            <a:pPr algn="r">
              <a:buNone/>
            </a:pPr>
            <a:r>
              <a:rPr lang="en-US" sz="3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3200"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Carlton </a:t>
            </a:r>
            <a:r>
              <a:rPr lang="en-US" sz="3200" i="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Cuse</a:t>
            </a:r>
            <a:endParaRPr lang="en-US" sz="3200"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E188650-609E-4A0B-B63F-4F0A1FEBE71F}"/>
              </a:ext>
            </a:extLst>
          </p:cNvPr>
          <p:cNvSpPr/>
          <p:nvPr/>
        </p:nvSpPr>
        <p:spPr>
          <a:xfrm>
            <a:off x="0" y="0"/>
            <a:ext cx="6096000" cy="246221"/>
          </a:xfrm>
          <a:prstGeom prst="rect">
            <a:avLst/>
          </a:prstGeom>
        </p:spPr>
        <p:txBody>
          <a:bodyPr>
            <a:spAutoFit/>
          </a:bodyPr>
          <a:lstStyle/>
          <a:p>
            <a:r>
              <a:rPr lang="en-US" sz="1000" dirty="0">
                <a:solidFill>
                  <a:schemeClr val="bg1"/>
                </a:solidFill>
                <a:latin typeface="Arial" panose="020B0604020202020204" pitchFamily="34" charset="0"/>
                <a:cs typeface="Arial" panose="020B0604020202020204" pitchFamily="34" charset="0"/>
              </a:rPr>
              <a:t>Image: https://flic.kr/p/AuDyn by Pete Hunt / CC BY-NC 2.0</a:t>
            </a:r>
            <a:endParaRPr lang="en-US" sz="1000" dirty="0">
              <a:solidFill>
                <a:schemeClr val="bg1"/>
              </a:solidFill>
            </a:endParaRPr>
          </a:p>
        </p:txBody>
      </p:sp>
    </p:spTree>
    <p:extLst>
      <p:ext uri="{BB962C8B-B14F-4D97-AF65-F5344CB8AC3E}">
        <p14:creationId xmlns:p14="http://schemas.microsoft.com/office/powerpoint/2010/main" val="34310314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1C8423-D6ED-4E58-9636-E345C5B1B242}"/>
              </a:ext>
            </a:extLst>
          </p:cNvPr>
          <p:cNvSpPr>
            <a:spLocks noGrp="1"/>
          </p:cNvSpPr>
          <p:nvPr>
            <p:ph type="body" sz="quarter" idx="10"/>
          </p:nvPr>
        </p:nvSpPr>
        <p:spPr>
          <a:xfrm>
            <a:off x="420347" y="1169640"/>
            <a:ext cx="10898717" cy="754053"/>
          </a:xfrm>
        </p:spPr>
        <p:txBody>
          <a:bodyPr anchor="ctr"/>
          <a:lstStyle/>
          <a:p>
            <a:r>
              <a:rPr lang="en-US" sz="4000" dirty="0"/>
              <a:t>Acknowledgements</a:t>
            </a:r>
          </a:p>
        </p:txBody>
      </p:sp>
      <p:sp>
        <p:nvSpPr>
          <p:cNvPr id="8" name="Text Placeholder 7">
            <a:extLst>
              <a:ext uri="{FF2B5EF4-FFF2-40B4-BE49-F238E27FC236}">
                <a16:creationId xmlns:a16="http://schemas.microsoft.com/office/drawing/2014/main" id="{93C55FE8-36EC-4AF6-83B0-32D5FC176333}"/>
              </a:ext>
            </a:extLst>
          </p:cNvPr>
          <p:cNvSpPr>
            <a:spLocks noGrp="1"/>
          </p:cNvSpPr>
          <p:nvPr>
            <p:ph type="body" sz="quarter" idx="11"/>
          </p:nvPr>
        </p:nvSpPr>
        <p:spPr/>
        <p:txBody>
          <a:bodyPr/>
          <a:lstStyle/>
          <a:p>
            <a:endParaRPr lang="en-US"/>
          </a:p>
        </p:txBody>
      </p:sp>
      <p:sp>
        <p:nvSpPr>
          <p:cNvPr id="9" name="Text Placeholder 8">
            <a:extLst>
              <a:ext uri="{FF2B5EF4-FFF2-40B4-BE49-F238E27FC236}">
                <a16:creationId xmlns:a16="http://schemas.microsoft.com/office/drawing/2014/main" id="{D06616BF-E158-448D-A323-CDAC5B6A2E79}"/>
              </a:ext>
            </a:extLst>
          </p:cNvPr>
          <p:cNvSpPr>
            <a:spLocks noGrp="1"/>
          </p:cNvSpPr>
          <p:nvPr>
            <p:ph type="body" sz="quarter" idx="12"/>
          </p:nvPr>
        </p:nvSpPr>
        <p:spPr/>
        <p:txBody>
          <a:bodyPr/>
          <a:lstStyle/>
          <a:p>
            <a:endParaRPr lang="en-US"/>
          </a:p>
        </p:txBody>
      </p:sp>
      <p:sp>
        <p:nvSpPr>
          <p:cNvPr id="10" name="TextBox 9">
            <a:extLst>
              <a:ext uri="{FF2B5EF4-FFF2-40B4-BE49-F238E27FC236}">
                <a16:creationId xmlns:a16="http://schemas.microsoft.com/office/drawing/2014/main" id="{004D8CE3-A2C8-4574-A8D9-EEE73F331AC1}"/>
              </a:ext>
            </a:extLst>
          </p:cNvPr>
          <p:cNvSpPr txBox="1"/>
          <p:nvPr/>
        </p:nvSpPr>
        <p:spPr>
          <a:xfrm>
            <a:off x="850900" y="2374900"/>
            <a:ext cx="10071100" cy="954107"/>
          </a:xfrm>
          <a:prstGeom prst="rect">
            <a:avLst/>
          </a:prstGeom>
          <a:noFill/>
        </p:spPr>
        <p:txBody>
          <a:bodyPr wrap="square" rtlCol="0">
            <a:spAutoFit/>
          </a:bodyPr>
          <a:lstStyle/>
          <a:p>
            <a:r>
              <a:rPr lang="en-US" sz="2800" b="1" dirty="0">
                <a:solidFill>
                  <a:schemeClr val="bg1"/>
                </a:solidFill>
              </a:rPr>
              <a:t>I would like to thank Brittany Brannon and Brooke Doyle for their assistance in preparing this presentation.</a:t>
            </a:r>
          </a:p>
        </p:txBody>
      </p:sp>
    </p:spTree>
    <p:extLst>
      <p:ext uri="{BB962C8B-B14F-4D97-AF65-F5344CB8AC3E}">
        <p14:creationId xmlns:p14="http://schemas.microsoft.com/office/powerpoint/2010/main" val="1315177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36884" y="316305"/>
            <a:ext cx="11252197" cy="915256"/>
          </a:xfrm>
        </p:spPr>
        <p:txBody>
          <a:bodyPr/>
          <a:lstStyle/>
          <a:p>
            <a:r>
              <a:rPr lang="en-US" sz="3200" dirty="0"/>
              <a:t>References</a:t>
            </a:r>
          </a:p>
        </p:txBody>
      </p:sp>
      <p:sp>
        <p:nvSpPr>
          <p:cNvPr id="3" name="Text Placeholder 2"/>
          <p:cNvSpPr>
            <a:spLocks noGrp="1"/>
          </p:cNvSpPr>
          <p:nvPr>
            <p:ph type="body" sz="quarter" idx="14"/>
          </p:nvPr>
        </p:nvSpPr>
        <p:spPr>
          <a:xfrm>
            <a:off x="336884" y="853441"/>
            <a:ext cx="11855116" cy="5196840"/>
          </a:xfrm>
        </p:spPr>
        <p:txBody>
          <a:bodyPr/>
          <a:lstStyle/>
          <a:p>
            <a:pPr marL="0" indent="0">
              <a:lnSpc>
                <a:spcPct val="107000"/>
              </a:lnSpc>
              <a:spcBef>
                <a:spcPts val="0"/>
              </a:spcBef>
              <a:spcAft>
                <a:spcPts val="1200"/>
              </a:spcAft>
              <a:buNone/>
            </a:pPr>
            <a:r>
              <a:rPr lang="en-US" sz="1600" dirty="0"/>
              <a:t>Asher, A. (2017). On ethnographic research: How do students find the information they need? In </a:t>
            </a:r>
            <a:r>
              <a:rPr lang="en-US" sz="1600" i="1" dirty="0"/>
              <a:t>Research methods for library and information science,</a:t>
            </a:r>
            <a:r>
              <a:rPr lang="en-US" sz="1600" dirty="0"/>
              <a:t> 6th ed., edited by L. S. </a:t>
            </a:r>
            <a:r>
              <a:rPr lang="en-US" sz="1600" dirty="0" err="1"/>
              <a:t>Connaway</a:t>
            </a:r>
            <a:r>
              <a:rPr lang="en-US" sz="1600" dirty="0"/>
              <a:t> and M. L. Radford, 264. Santa Barbara: Libraries Unlimited.</a:t>
            </a:r>
          </a:p>
          <a:p>
            <a:pPr marL="0" indent="0">
              <a:lnSpc>
                <a:spcPct val="107000"/>
              </a:lnSpc>
              <a:spcBef>
                <a:spcPts val="0"/>
              </a:spcBef>
              <a:spcAft>
                <a:spcPts val="1200"/>
              </a:spcAft>
              <a:buNone/>
            </a:pPr>
            <a:r>
              <a:rPr lang="en-US" sz="1600" dirty="0"/>
              <a:t>Asher, A. &amp; Miller, S. (2011). </a:t>
            </a:r>
            <a:r>
              <a:rPr lang="en-US" sz="1600" i="1" dirty="0"/>
              <a:t>So You Want to Do Anthropology in Your Library? Or a Practical Guide to Ethnographic Research in Academic Libraries</a:t>
            </a:r>
            <a:r>
              <a:rPr lang="en-US" sz="1600" dirty="0"/>
              <a:t>. Chicago: The ERIAL Project.</a:t>
            </a:r>
          </a:p>
          <a:p>
            <a:pPr marL="0" indent="0">
              <a:lnSpc>
                <a:spcPct val="107000"/>
              </a:lnSpc>
              <a:spcBef>
                <a:spcPts val="0"/>
              </a:spcBef>
              <a:spcAft>
                <a:spcPts val="1200"/>
              </a:spcAft>
              <a:buNone/>
            </a:pPr>
            <a:r>
              <a:rPr lang="en-US" sz="1600" dirty="0" err="1">
                <a:latin typeface="Arial" panose="020B0604020202020204" pitchFamily="34" charset="0"/>
                <a:cs typeface="Arial" panose="020B0604020202020204" pitchFamily="34" charset="0"/>
              </a:rPr>
              <a:t>Baik</a:t>
            </a:r>
            <a:r>
              <a:rPr lang="en-US" sz="1600" dirty="0">
                <a:latin typeface="Arial" panose="020B0604020202020204" pitchFamily="34" charset="0"/>
                <a:cs typeface="Arial" panose="020B0604020202020204" pitchFamily="34" charset="0"/>
              </a:rPr>
              <a:t>, E., </a:t>
            </a:r>
            <a:r>
              <a:rPr lang="en-US" sz="1600" dirty="0" err="1">
                <a:latin typeface="Arial" panose="020B0604020202020204" pitchFamily="34" charset="0"/>
                <a:cs typeface="Arial" panose="020B0604020202020204" pitchFamily="34" charset="0"/>
              </a:rPr>
              <a:t>Seol</a:t>
            </a:r>
            <a:r>
              <a:rPr lang="en-US" sz="1600" dirty="0">
                <a:latin typeface="Arial" panose="020B0604020202020204" pitchFamily="34" charset="0"/>
                <a:cs typeface="Arial" panose="020B0604020202020204" pitchFamily="34" charset="0"/>
              </a:rPr>
              <a:t>, K., </a:t>
            </a:r>
            <a:r>
              <a:rPr lang="en-US" sz="1600" dirty="0" err="1">
                <a:latin typeface="Arial" panose="020B0604020202020204" pitchFamily="34" charset="0"/>
                <a:cs typeface="Arial" panose="020B0604020202020204" pitchFamily="34" charset="0"/>
              </a:rPr>
              <a:t>Pichugin</a:t>
            </a:r>
            <a:r>
              <a:rPr lang="en-US" sz="1600" dirty="0">
                <a:latin typeface="Arial" panose="020B0604020202020204" pitchFamily="34" charset="0"/>
                <a:cs typeface="Arial" panose="020B0604020202020204" pitchFamily="34" charset="0"/>
              </a:rPr>
              <a:t>, A.E., &amp; Sun, Si. </a:t>
            </a:r>
            <a:r>
              <a:rPr lang="en-US" sz="1600" dirty="0"/>
              <a:t>Presentation 603: Qualitative Approaches Seminar Asking Questions - The Interview. </a:t>
            </a:r>
          </a:p>
          <a:p>
            <a:pPr marL="0" indent="0">
              <a:lnSpc>
                <a:spcPct val="107000"/>
              </a:lnSpc>
              <a:spcBef>
                <a:spcPts val="0"/>
              </a:spcBef>
              <a:spcAft>
                <a:spcPts val="1200"/>
              </a:spcAft>
              <a:buNone/>
            </a:pPr>
            <a:r>
              <a:rPr lang="en-US" sz="1600" dirty="0"/>
              <a:t>Clark, K. (2007). Mapping Diaries, or Where Do They Go All Day? In N. Foster &amp; S. Gibbons (Eds.), </a:t>
            </a:r>
            <a:r>
              <a:rPr lang="en-US" sz="1600" i="1" dirty="0"/>
              <a:t>Studying Students: The Undergraduate Research Project at the University of Rochester</a:t>
            </a:r>
            <a:r>
              <a:rPr lang="en-US" sz="1600" dirty="0"/>
              <a:t>. Chicago: Association College and Research Libraries.</a:t>
            </a:r>
          </a:p>
          <a:p>
            <a:pPr marL="0" indent="0">
              <a:lnSpc>
                <a:spcPct val="107000"/>
              </a:lnSpc>
              <a:spcBef>
                <a:spcPts val="0"/>
              </a:spcBef>
              <a:spcAft>
                <a:spcPts val="1200"/>
              </a:spcAft>
              <a:buNone/>
            </a:pPr>
            <a:r>
              <a:rPr lang="en-US" sz="1600" dirty="0" err="1"/>
              <a:t>Connaway</a:t>
            </a:r>
            <a:r>
              <a:rPr lang="en-US" sz="1600" dirty="0"/>
              <a:t>, L. S. (2017, June 19). Putting the library in the life of the user: Listen, then lead, to promote a unique and compelling role for academic libraries. </a:t>
            </a:r>
            <a:r>
              <a:rPr lang="en-US" sz="1600" i="1" dirty="0"/>
              <a:t>Guest of Choice, Choice360 blog</a:t>
            </a:r>
            <a:r>
              <a:rPr lang="en-US" sz="1600" dirty="0"/>
              <a:t>. Retrieved from </a:t>
            </a:r>
            <a:r>
              <a:rPr lang="en-US" sz="1600" dirty="0">
                <a:hlinkClick r:id="rId3"/>
              </a:rPr>
              <a:t>http://www.choice360.org/blog/putting-the-library-in-the-life-of-the-user</a:t>
            </a:r>
            <a:r>
              <a:rPr lang="en-US" sz="1600" dirty="0"/>
              <a:t> </a:t>
            </a:r>
          </a:p>
          <a:p>
            <a:pPr marL="0" indent="0">
              <a:lnSpc>
                <a:spcPct val="107000"/>
              </a:lnSpc>
              <a:spcBef>
                <a:spcPts val="0"/>
              </a:spcBef>
              <a:spcAft>
                <a:spcPts val="1200"/>
              </a:spcAft>
              <a:buNone/>
            </a:pPr>
            <a:r>
              <a:rPr lang="en-US" sz="1600" dirty="0" err="1"/>
              <a:t>Connaway</a:t>
            </a:r>
            <a:r>
              <a:rPr lang="en-US" sz="1600" dirty="0"/>
              <a:t>, L. S., &amp; </a:t>
            </a:r>
            <a:r>
              <a:rPr lang="en-US" sz="1600" dirty="0" err="1"/>
              <a:t>Faniel</a:t>
            </a:r>
            <a:r>
              <a:rPr lang="en-US" sz="1600" dirty="0"/>
              <a:t>, I. M. (2014). </a:t>
            </a:r>
            <a:r>
              <a:rPr lang="en-US" sz="1600" i="1" dirty="0"/>
              <a:t>Reordering Ranganathan: Shifting user behaviors, shifting priorities</a:t>
            </a:r>
            <a:r>
              <a:rPr lang="en-US" sz="1600" dirty="0"/>
              <a:t>. Dublin, OH: OCLC Research. </a:t>
            </a:r>
            <a:r>
              <a:rPr lang="en-US" sz="1600" dirty="0">
                <a:hlinkClick r:id="rId4"/>
              </a:rPr>
              <a:t>http://www.oclc.org/content/dam/research/publications/library/2014/oclcresearch-reordering-ranganathan-2014.pdf</a:t>
            </a:r>
            <a:r>
              <a:rPr lang="en-US" sz="1600" dirty="0"/>
              <a:t>.</a:t>
            </a:r>
          </a:p>
          <a:p>
            <a:pPr marL="0" indent="0">
              <a:lnSpc>
                <a:spcPct val="107000"/>
              </a:lnSpc>
              <a:spcBef>
                <a:spcPts val="0"/>
              </a:spcBef>
              <a:spcAft>
                <a:spcPts val="1200"/>
              </a:spcAft>
              <a:buNone/>
            </a:pPr>
            <a:r>
              <a:rPr lang="en-US" sz="1600" dirty="0" err="1"/>
              <a:t>Connaway</a:t>
            </a:r>
            <a:r>
              <a:rPr lang="en-US" sz="1600" dirty="0"/>
              <a:t>, L. S., </a:t>
            </a:r>
            <a:r>
              <a:rPr lang="en-US" sz="1600" dirty="0" err="1"/>
              <a:t>Lanclos</a:t>
            </a:r>
            <a:r>
              <a:rPr lang="en-US" sz="1600" dirty="0"/>
              <a:t>, D., &amp; Hood, E. M. (2013). “I find Google a lot easier than going to the library website.” Imagine ways to innovate and inspire students to use the academic library. In </a:t>
            </a:r>
            <a:r>
              <a:rPr lang="en-US" sz="1600" i="1" dirty="0"/>
              <a:t>Proceedings of the Association of College &amp; Research Libraries (ACRL) 2013 conference, </a:t>
            </a:r>
            <a:r>
              <a:rPr lang="en-US" sz="1600" dirty="0"/>
              <a:t>289-300. Retrieved from </a:t>
            </a:r>
            <a:r>
              <a:rPr lang="en-US" sz="1600" u="sng" dirty="0">
                <a:hlinkClick r:id="rId5"/>
              </a:rPr>
              <a:t>http://www.ala.org/acrl/sites/ala.org.acrl/files/content/conferences/confsandpreconfs/2013/papers/Connaway_Google.pdf</a:t>
            </a:r>
            <a:endParaRPr lang="en-US" sz="1600" dirty="0"/>
          </a:p>
          <a:p>
            <a:pPr marL="0" indent="0">
              <a:lnSpc>
                <a:spcPct val="107000"/>
              </a:lnSpc>
              <a:spcBef>
                <a:spcPts val="0"/>
              </a:spcBef>
              <a:spcAft>
                <a:spcPts val="1200"/>
              </a:spcAft>
              <a:buNone/>
            </a:pPr>
            <a:r>
              <a:rPr lang="en-US" sz="1600" dirty="0"/>
              <a:t> </a:t>
            </a:r>
          </a:p>
        </p:txBody>
      </p:sp>
    </p:spTree>
    <p:extLst>
      <p:ext uri="{BB962C8B-B14F-4D97-AF65-F5344CB8AC3E}">
        <p14:creationId xmlns:p14="http://schemas.microsoft.com/office/powerpoint/2010/main" val="3839771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304800" y="228600"/>
            <a:ext cx="11252197" cy="915256"/>
          </a:xfrm>
          <a:prstGeom prst="rect">
            <a:avLst/>
          </a:prstGeom>
        </p:spPr>
        <p:txBody>
          <a:bodyPr>
            <a:noAutofit/>
          </a:bodyPr>
          <a:lstStyle/>
          <a:p>
            <a:r>
              <a:rPr lang="en-US" dirty="0"/>
              <a:t>References</a:t>
            </a:r>
          </a:p>
        </p:txBody>
      </p:sp>
      <p:sp>
        <p:nvSpPr>
          <p:cNvPr id="4" name="Text Placeholder 3"/>
          <p:cNvSpPr>
            <a:spLocks noGrp="1"/>
          </p:cNvSpPr>
          <p:nvPr>
            <p:ph type="body" sz="quarter" idx="14"/>
          </p:nvPr>
        </p:nvSpPr>
        <p:spPr>
          <a:xfrm>
            <a:off x="304800" y="1066800"/>
            <a:ext cx="11402484" cy="4953000"/>
          </a:xfrm>
        </p:spPr>
        <p:txBody>
          <a:bodyPr/>
          <a:lstStyle/>
          <a:p>
            <a:pPr marL="0" indent="0" defTabSz="914214" fontAlgn="base">
              <a:lnSpc>
                <a:spcPct val="107000"/>
              </a:lnSpc>
              <a:spcBef>
                <a:spcPts val="0"/>
              </a:spcBef>
              <a:spcAft>
                <a:spcPts val="1200"/>
              </a:spcAft>
              <a:buNone/>
              <a:defRPr/>
            </a:pPr>
            <a:r>
              <a:rPr lang="en-US" sz="1600" dirty="0" err="1"/>
              <a:t>Connaway</a:t>
            </a:r>
            <a:r>
              <a:rPr lang="en-US" sz="1600" dirty="0"/>
              <a:t>, L. S., </a:t>
            </a:r>
            <a:r>
              <a:rPr lang="en-US" sz="1600" dirty="0" err="1"/>
              <a:t>Lanclos</a:t>
            </a:r>
            <a:r>
              <a:rPr lang="en-US" sz="1600" dirty="0"/>
              <a:t>, D., White, D., Le </a:t>
            </a:r>
            <a:r>
              <a:rPr lang="en-US" sz="1600" dirty="0" err="1"/>
              <a:t>Cornu</a:t>
            </a:r>
            <a:r>
              <a:rPr lang="en-US" sz="1600" dirty="0"/>
              <a:t>, A., &amp; Hood, E. M. (2013). User-centered decision making: A new model for developing academic library services and systems. </a:t>
            </a:r>
            <a:r>
              <a:rPr lang="en-US" sz="1600" i="1" dirty="0"/>
              <a:t>IFLA Journal, 39</a:t>
            </a:r>
            <a:r>
              <a:rPr lang="en-US" sz="1600" dirty="0"/>
              <a:t>(1), 30-36. </a:t>
            </a:r>
          </a:p>
          <a:p>
            <a:pPr marL="0" indent="0" defTabSz="914214" fontAlgn="base">
              <a:lnSpc>
                <a:spcPct val="107000"/>
              </a:lnSpc>
              <a:spcBef>
                <a:spcPts val="0"/>
              </a:spcBef>
              <a:spcAft>
                <a:spcPts val="1200"/>
              </a:spcAft>
              <a:buNone/>
              <a:defRPr/>
            </a:pPr>
            <a:r>
              <a:rPr lang="en-US" sz="1600" dirty="0" err="1"/>
              <a:t>Connaway</a:t>
            </a:r>
            <a:r>
              <a:rPr lang="en-US" sz="1600" dirty="0"/>
              <a:t>, L. S., &amp; Powell, R. R. (2010). </a:t>
            </a:r>
            <a:r>
              <a:rPr lang="en-US" sz="1600" i="1" dirty="0"/>
              <a:t>Basic research methods for librarians </a:t>
            </a:r>
            <a:r>
              <a:rPr lang="en-US" sz="1600" dirty="0"/>
              <a:t>(5</a:t>
            </a:r>
            <a:r>
              <a:rPr lang="en-US" sz="1600" baseline="30000" dirty="0"/>
              <a:t>th</a:t>
            </a:r>
            <a:r>
              <a:rPr lang="en-US" sz="1600" dirty="0"/>
              <a:t> ed.). Littleton, CO: Libraries Unlimited.</a:t>
            </a:r>
          </a:p>
          <a:p>
            <a:pPr marL="0" indent="0" defTabSz="914214" fontAlgn="base">
              <a:lnSpc>
                <a:spcPct val="107000"/>
              </a:lnSpc>
              <a:spcBef>
                <a:spcPts val="0"/>
              </a:spcBef>
              <a:spcAft>
                <a:spcPts val="1200"/>
              </a:spcAft>
              <a:buNone/>
              <a:defRPr/>
            </a:pPr>
            <a:r>
              <a:rPr lang="en-US" sz="1600" dirty="0" err="1"/>
              <a:t>Connaway</a:t>
            </a:r>
            <a:r>
              <a:rPr lang="en-US" sz="1600" dirty="0"/>
              <a:t>, L. S., &amp; Radford, M. L. (2017). </a:t>
            </a:r>
            <a:r>
              <a:rPr lang="en-US" sz="1600" i="1" dirty="0"/>
              <a:t>Research methods in library and information science.</a:t>
            </a:r>
            <a:r>
              <a:rPr lang="en-US" sz="1600" dirty="0"/>
              <a:t> Santa Barbara: Libraries Unlimited. </a:t>
            </a:r>
          </a:p>
          <a:p>
            <a:pPr marL="0" indent="0" defTabSz="914214" fontAlgn="base">
              <a:lnSpc>
                <a:spcPct val="107000"/>
              </a:lnSpc>
              <a:spcBef>
                <a:spcPts val="0"/>
              </a:spcBef>
              <a:spcAft>
                <a:spcPts val="1200"/>
              </a:spcAft>
              <a:buNone/>
              <a:defRPr/>
            </a:pPr>
            <a:r>
              <a:rPr lang="en-US" sz="1600" dirty="0" err="1"/>
              <a:t>Connaway</a:t>
            </a:r>
            <a:r>
              <a:rPr lang="en-US" sz="1600" dirty="0"/>
              <a:t>, L. S., &amp; </a:t>
            </a:r>
            <a:r>
              <a:rPr lang="en-US" sz="1600" dirty="0" err="1"/>
              <a:t>Wakeling</a:t>
            </a:r>
            <a:r>
              <a:rPr lang="en-US" sz="1600" dirty="0"/>
              <a:t>, S. (2012). </a:t>
            </a:r>
            <a:r>
              <a:rPr lang="en-US" sz="1600" i="1" dirty="0"/>
              <a:t>To use or not to use Worldcat.org: An international perspective from different user groups. </a:t>
            </a:r>
            <a:r>
              <a:rPr lang="en-US" sz="1600" dirty="0"/>
              <a:t>OCLC Internal Report. </a:t>
            </a:r>
          </a:p>
          <a:p>
            <a:pPr marL="0" indent="0" defTabSz="914214" fontAlgn="base">
              <a:lnSpc>
                <a:spcPct val="107000"/>
              </a:lnSpc>
              <a:spcBef>
                <a:spcPts val="0"/>
              </a:spcBef>
              <a:spcAft>
                <a:spcPts val="1200"/>
              </a:spcAft>
              <a:buNone/>
              <a:defRPr/>
            </a:pPr>
            <a:r>
              <a:rPr lang="en-US" sz="1600" dirty="0" err="1"/>
              <a:t>Connaway</a:t>
            </a:r>
            <a:r>
              <a:rPr lang="en-US" sz="1600" dirty="0"/>
              <a:t>, L. S., White, D., </a:t>
            </a:r>
            <a:r>
              <a:rPr lang="en-US" sz="1600" dirty="0" err="1"/>
              <a:t>Lanclos</a:t>
            </a:r>
            <a:r>
              <a:rPr lang="en-US" sz="1600" dirty="0"/>
              <a:t>, D., &amp; Le </a:t>
            </a:r>
            <a:r>
              <a:rPr lang="en-US" sz="1600" dirty="0" err="1"/>
              <a:t>Cornu</a:t>
            </a:r>
            <a:r>
              <a:rPr lang="en-US" sz="1600" dirty="0"/>
              <a:t>, A. (2013). Visitors and residents: What motivates engagement with the digital information environment? </a:t>
            </a:r>
            <a:r>
              <a:rPr lang="en-US" sz="1600" i="1" dirty="0"/>
              <a:t>Information Research</a:t>
            </a:r>
            <a:r>
              <a:rPr lang="en-US" sz="1600" dirty="0"/>
              <a:t>, </a:t>
            </a:r>
            <a:r>
              <a:rPr lang="en-US" sz="1600" i="1" dirty="0"/>
              <a:t>18</a:t>
            </a:r>
            <a:r>
              <a:rPr lang="en-US" sz="1600" dirty="0"/>
              <a:t>(1). Retrieved from </a:t>
            </a:r>
            <a:r>
              <a:rPr lang="en-US" sz="1600" u="sng" dirty="0">
                <a:hlinkClick r:id="rId3"/>
              </a:rPr>
              <a:t>http://informationr.net/ir/18-1/infres181.html</a:t>
            </a:r>
            <a:br>
              <a:rPr lang="en-US" sz="1600" u="sng" dirty="0"/>
            </a:br>
            <a:br>
              <a:rPr lang="en-US" sz="1600" u="sng" dirty="0"/>
            </a:br>
            <a:r>
              <a:rPr lang="en-US" sz="1600" dirty="0"/>
              <a:t>Denzin, N. K., &amp; Lincoln, Y. S. (2005). </a:t>
            </a:r>
            <a:r>
              <a:rPr lang="en-US" sz="1600" i="1" dirty="0"/>
              <a:t>The Sage Handbook of Qualitative Research</a:t>
            </a:r>
            <a:r>
              <a:rPr lang="en-US" sz="1600" dirty="0"/>
              <a:t>, 4</a:t>
            </a:r>
            <a:r>
              <a:rPr lang="en-US" sz="1600" baseline="30000" dirty="0"/>
              <a:t>th</a:t>
            </a:r>
            <a:r>
              <a:rPr lang="en-US" sz="1600" dirty="0"/>
              <a:t> ed. Thousand Oaks, CA: Sage Publications.</a:t>
            </a:r>
          </a:p>
          <a:p>
            <a:pPr marL="0" indent="0">
              <a:lnSpc>
                <a:spcPct val="107000"/>
              </a:lnSpc>
              <a:spcBef>
                <a:spcPts val="0"/>
              </a:spcBef>
              <a:spcAft>
                <a:spcPts val="1200"/>
              </a:spcAft>
              <a:buNone/>
            </a:pPr>
            <a:r>
              <a:rPr lang="en-US" sz="1600" dirty="0"/>
              <a:t>Dumas, J. S., &amp; </a:t>
            </a:r>
            <a:r>
              <a:rPr lang="en-US" sz="1600" dirty="0" err="1"/>
              <a:t>Redish</a:t>
            </a:r>
            <a:r>
              <a:rPr lang="en-US" sz="1600" dirty="0"/>
              <a:t>, J. C. (1993). </a:t>
            </a:r>
            <a:r>
              <a:rPr lang="en-US" sz="1600" i="1" dirty="0"/>
              <a:t>A Practical Guide to Usability Testing</a:t>
            </a:r>
            <a:r>
              <a:rPr lang="en-US" sz="1600" dirty="0"/>
              <a:t>. Portland, OR: Intellect Books.</a:t>
            </a:r>
          </a:p>
          <a:p>
            <a:pPr marL="0" indent="0">
              <a:lnSpc>
                <a:spcPct val="107000"/>
              </a:lnSpc>
              <a:spcBef>
                <a:spcPts val="0"/>
              </a:spcBef>
              <a:spcAft>
                <a:spcPts val="1200"/>
              </a:spcAft>
              <a:buNone/>
            </a:pPr>
            <a:r>
              <a:rPr lang="en-US" sz="1600" dirty="0"/>
              <a:t>Flanagan, J. C. (1954). The critical incident technique. </a:t>
            </a:r>
            <a:r>
              <a:rPr lang="en-US" sz="1600" i="1" dirty="0"/>
              <a:t>Psychological Bulletin, 51</a:t>
            </a:r>
            <a:r>
              <a:rPr lang="en-US" sz="1600" dirty="0"/>
              <a:t>(4), 327-358.</a:t>
            </a:r>
          </a:p>
          <a:p>
            <a:pPr defTabSz="914214" fontAlgn="base">
              <a:lnSpc>
                <a:spcPct val="107000"/>
              </a:lnSpc>
              <a:spcBef>
                <a:spcPts val="0"/>
              </a:spcBef>
              <a:spcAft>
                <a:spcPts val="1200"/>
              </a:spcAft>
              <a:buNone/>
              <a:defRPr/>
            </a:pPr>
            <a:r>
              <a:rPr lang="en-US" sz="1600" dirty="0"/>
              <a:t>Geertz, C. (1973). </a:t>
            </a:r>
            <a:r>
              <a:rPr lang="en-US" sz="1600" i="1" dirty="0"/>
              <a:t>The interpretation of cultures: Selected essays</a:t>
            </a:r>
            <a:r>
              <a:rPr lang="en-US" sz="1600" dirty="0"/>
              <a:t>. New York: Basic Books. </a:t>
            </a:r>
          </a:p>
          <a:p>
            <a:pPr defTabSz="914214" fontAlgn="base">
              <a:lnSpc>
                <a:spcPct val="107000"/>
              </a:lnSpc>
              <a:spcBef>
                <a:spcPts val="0"/>
              </a:spcBef>
              <a:spcAft>
                <a:spcPts val="1200"/>
              </a:spcAft>
              <a:buNone/>
              <a:defRPr/>
            </a:pPr>
            <a:endParaRPr lang="en-US" sz="1400" u="sng" dirty="0"/>
          </a:p>
          <a:p>
            <a:pPr defTabSz="914214" fontAlgn="base">
              <a:lnSpc>
                <a:spcPct val="120000"/>
              </a:lnSpc>
              <a:buNone/>
              <a:defRPr/>
            </a:pPr>
            <a:endParaRPr lang="en-US" sz="1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368968" y="304800"/>
            <a:ext cx="11252197" cy="754706"/>
          </a:xfrm>
        </p:spPr>
        <p:txBody>
          <a:bodyPr/>
          <a:lstStyle/>
          <a:p>
            <a:r>
              <a:rPr lang="en-US" sz="3200" dirty="0"/>
              <a:t>References</a:t>
            </a:r>
          </a:p>
        </p:txBody>
      </p:sp>
      <p:sp>
        <p:nvSpPr>
          <p:cNvPr id="5" name="Text Placeholder 4"/>
          <p:cNvSpPr>
            <a:spLocks noGrp="1"/>
          </p:cNvSpPr>
          <p:nvPr>
            <p:ph type="body" sz="quarter" idx="14"/>
          </p:nvPr>
        </p:nvSpPr>
        <p:spPr>
          <a:xfrm>
            <a:off x="368968" y="853441"/>
            <a:ext cx="11252197" cy="5208692"/>
          </a:xfrm>
        </p:spPr>
        <p:txBody>
          <a:bodyPr/>
          <a:lstStyle/>
          <a:p>
            <a:pPr marL="0" indent="0">
              <a:lnSpc>
                <a:spcPct val="107000"/>
              </a:lnSpc>
              <a:spcBef>
                <a:spcPts val="0"/>
              </a:spcBef>
              <a:spcAft>
                <a:spcPts val="1200"/>
              </a:spcAft>
              <a:buNone/>
            </a:pPr>
            <a:r>
              <a:rPr lang="en-US" sz="1600" dirty="0"/>
              <a:t>Khoo, M., Rozaklis, L., &amp; Hall, C. (2012). A survey of the use of ethnographic methods in the study of libraries and library users. </a:t>
            </a:r>
            <a:r>
              <a:rPr lang="en-US" sz="1600" i="1" dirty="0"/>
              <a:t>Library and Information Science Research, 34</a:t>
            </a:r>
            <a:r>
              <a:rPr lang="en-US" sz="1600" dirty="0"/>
              <a:t>(2), 82-91.</a:t>
            </a:r>
          </a:p>
          <a:p>
            <a:pPr marL="0" indent="0">
              <a:lnSpc>
                <a:spcPct val="107000"/>
              </a:lnSpc>
              <a:spcBef>
                <a:spcPts val="0"/>
              </a:spcBef>
              <a:spcAft>
                <a:spcPts val="1200"/>
              </a:spcAft>
              <a:buNone/>
            </a:pPr>
            <a:r>
              <a:rPr lang="en-US" sz="1600" dirty="0"/>
              <a:t>Lederman, L. C. (1996). </a:t>
            </a:r>
            <a:r>
              <a:rPr lang="en-US" sz="1600" i="1" dirty="0"/>
              <a:t>Asking questions and listening to answers: A guide to using individual, focus group, and debriefing interviews</a:t>
            </a:r>
            <a:r>
              <a:rPr lang="en-US" sz="1600" dirty="0"/>
              <a:t>. Dubuque, IA: Kendall/Hunt.</a:t>
            </a:r>
            <a:endParaRPr lang="en-US" sz="1600" dirty="0">
              <a:cs typeface="Arial" pitchFamily="34" charset="0"/>
            </a:endParaRPr>
          </a:p>
          <a:p>
            <a:pPr marL="0" lvl="2" indent="0">
              <a:lnSpc>
                <a:spcPct val="107000"/>
              </a:lnSpc>
              <a:spcBef>
                <a:spcPts val="0"/>
              </a:spcBef>
              <a:spcAft>
                <a:spcPts val="1200"/>
              </a:spcAft>
              <a:buNone/>
            </a:pPr>
            <a:r>
              <a:rPr lang="en-US" sz="1600" dirty="0" err="1">
                <a:cs typeface="Arial" pitchFamily="34" charset="0"/>
              </a:rPr>
              <a:t>Lindlof</a:t>
            </a:r>
            <a:r>
              <a:rPr lang="en-US" sz="1600" dirty="0">
                <a:cs typeface="Arial" pitchFamily="34" charset="0"/>
              </a:rPr>
              <a:t>, T., &amp; Taylor, B. (2010). </a:t>
            </a:r>
            <a:r>
              <a:rPr lang="en-US" sz="1600" i="1" dirty="0">
                <a:cs typeface="Arial" pitchFamily="34" charset="0"/>
              </a:rPr>
              <a:t>Qualitative communication research methods</a:t>
            </a:r>
            <a:r>
              <a:rPr lang="en-US" sz="1600" dirty="0">
                <a:cs typeface="Arial" pitchFamily="34" charset="0"/>
              </a:rPr>
              <a:t> (3rd ed.). Thousand Oaks, CA: Sage Publications. </a:t>
            </a:r>
          </a:p>
          <a:p>
            <a:pPr marL="0" lvl="2" indent="0">
              <a:lnSpc>
                <a:spcPct val="107000"/>
              </a:lnSpc>
              <a:spcBef>
                <a:spcPts val="0"/>
              </a:spcBef>
              <a:spcAft>
                <a:spcPts val="1200"/>
              </a:spcAft>
              <a:buNone/>
            </a:pPr>
            <a:r>
              <a:rPr lang="en-US" sz="1600" dirty="0">
                <a:cs typeface="Arial" pitchFamily="34" charset="0"/>
              </a:rPr>
              <a:t>Miles, M., &amp; Huberman, A. M. (1994). </a:t>
            </a:r>
            <a:r>
              <a:rPr lang="en-US" sz="1600" i="1" dirty="0">
                <a:cs typeface="Arial" pitchFamily="34" charset="0"/>
              </a:rPr>
              <a:t>Qualitative data analysis:  An expanded sourcebook</a:t>
            </a:r>
            <a:r>
              <a:rPr lang="en-US" sz="1600" dirty="0">
                <a:cs typeface="Arial" pitchFamily="34" charset="0"/>
              </a:rPr>
              <a:t> (2nd ed.). Thousand Oaks, CA: Sage Publications.</a:t>
            </a:r>
            <a:br>
              <a:rPr lang="en-US" sz="1600" dirty="0">
                <a:cs typeface="Arial" pitchFamily="34" charset="0"/>
              </a:rPr>
            </a:br>
            <a:br>
              <a:rPr lang="en-US" sz="1600" dirty="0">
                <a:cs typeface="Arial" pitchFamily="34" charset="0"/>
              </a:rPr>
            </a:br>
            <a:r>
              <a:rPr lang="en-US" sz="1600" dirty="0"/>
              <a:t>OCLC Research. (2016). </a:t>
            </a:r>
            <a:r>
              <a:rPr lang="en-US" sz="1600" i="1" dirty="0"/>
              <a:t>Using the Digital Visitors and Residents App</a:t>
            </a:r>
            <a:r>
              <a:rPr lang="en-US" sz="1600" dirty="0"/>
              <a:t>. YouTube video. May 5. </a:t>
            </a:r>
            <a:r>
              <a:rPr lang="en-US" sz="1600" dirty="0">
                <a:hlinkClick r:id="rId3"/>
              </a:rPr>
              <a:t>https://www.youtube.com/watch?v=6ai0ZO3lDR4</a:t>
            </a:r>
            <a:r>
              <a:rPr lang="en-US" sz="1600" dirty="0"/>
              <a:t>.</a:t>
            </a:r>
            <a:br>
              <a:rPr lang="en-US" sz="1600" dirty="0"/>
            </a:br>
            <a:br>
              <a:rPr lang="en-US" sz="1600" dirty="0"/>
            </a:br>
            <a:r>
              <a:rPr lang="en-US" sz="1600" dirty="0"/>
              <a:t>Polkinghorne, D. (1983). </a:t>
            </a:r>
            <a:r>
              <a:rPr lang="en-US" sz="1600" i="1" dirty="0"/>
              <a:t>Methodology for the human sciences: Systems of inquiry</a:t>
            </a:r>
            <a:r>
              <a:rPr lang="en-US" sz="1600" dirty="0"/>
              <a:t>. Albany, NY: State University of New York Press. </a:t>
            </a:r>
            <a:br>
              <a:rPr lang="en-US" sz="1600" dirty="0"/>
            </a:br>
            <a:br>
              <a:rPr lang="en-US" sz="1600" dirty="0"/>
            </a:br>
            <a:r>
              <a:rPr lang="en-US" sz="1600" dirty="0"/>
              <a:t>QSR International. (2011). </a:t>
            </a:r>
            <a:r>
              <a:rPr lang="en-US" sz="1600" i="1" dirty="0"/>
              <a:t>NVivo 9: Getting started. </a:t>
            </a:r>
            <a:r>
              <a:rPr lang="en-US" sz="1600" dirty="0"/>
              <a:t>Retrieved from </a:t>
            </a:r>
            <a:r>
              <a:rPr lang="en-US" sz="1600" dirty="0">
                <a:hlinkClick r:id="rId4"/>
              </a:rPr>
              <a:t>http://download.qsrinternational.com/Document/NVivo9/NVivo9-Getting-Started-Guide.pdf</a:t>
            </a:r>
            <a:r>
              <a:rPr lang="en-US" sz="1600" i="1" dirty="0"/>
              <a:t> </a:t>
            </a:r>
          </a:p>
          <a:p>
            <a:pPr marL="0" indent="0">
              <a:lnSpc>
                <a:spcPct val="107000"/>
              </a:lnSpc>
              <a:spcBef>
                <a:spcPts val="0"/>
              </a:spcBef>
              <a:spcAft>
                <a:spcPts val="1200"/>
              </a:spcAft>
              <a:buNone/>
            </a:pPr>
            <a:endParaRPr lang="en-US" sz="1400" dirty="0"/>
          </a:p>
          <a:p>
            <a:pPr marL="0" indent="0">
              <a:lnSpc>
                <a:spcPct val="107000"/>
              </a:lnSpc>
              <a:spcBef>
                <a:spcPts val="0"/>
              </a:spcBef>
              <a:spcAft>
                <a:spcPts val="1200"/>
              </a:spcAft>
              <a:buNone/>
            </a:pPr>
            <a:endParaRPr lang="en-US" sz="1600" dirty="0"/>
          </a:p>
          <a:p>
            <a:pPr marL="0" indent="0">
              <a:lnSpc>
                <a:spcPct val="107000"/>
              </a:lnSpc>
              <a:spcBef>
                <a:spcPts val="0"/>
              </a:spcBef>
              <a:spcAft>
                <a:spcPts val="1200"/>
              </a:spcAft>
              <a:buNone/>
            </a:pPr>
            <a:endParaRPr lang="en-US" sz="1650" dirty="0"/>
          </a:p>
        </p:txBody>
      </p:sp>
    </p:spTree>
    <p:extLst>
      <p:ext uri="{BB962C8B-B14F-4D97-AF65-F5344CB8AC3E}">
        <p14:creationId xmlns:p14="http://schemas.microsoft.com/office/powerpoint/2010/main" val="1569587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368968" y="304800"/>
            <a:ext cx="11252197" cy="754706"/>
          </a:xfrm>
        </p:spPr>
        <p:txBody>
          <a:bodyPr/>
          <a:lstStyle/>
          <a:p>
            <a:r>
              <a:rPr lang="en-US" sz="3200" dirty="0"/>
              <a:t>References</a:t>
            </a:r>
          </a:p>
        </p:txBody>
      </p:sp>
      <p:sp>
        <p:nvSpPr>
          <p:cNvPr id="5" name="Text Placeholder 4"/>
          <p:cNvSpPr>
            <a:spLocks noGrp="1"/>
          </p:cNvSpPr>
          <p:nvPr>
            <p:ph type="body" sz="quarter" idx="14"/>
          </p:nvPr>
        </p:nvSpPr>
        <p:spPr>
          <a:xfrm>
            <a:off x="368968" y="853441"/>
            <a:ext cx="11252197" cy="5208692"/>
          </a:xfrm>
        </p:spPr>
        <p:txBody>
          <a:bodyPr/>
          <a:lstStyle/>
          <a:p>
            <a:pPr marL="0" indent="0">
              <a:lnSpc>
                <a:spcPct val="107000"/>
              </a:lnSpc>
              <a:spcBef>
                <a:spcPts val="0"/>
              </a:spcBef>
              <a:spcAft>
                <a:spcPts val="1200"/>
              </a:spcAft>
              <a:buNone/>
            </a:pPr>
            <a:r>
              <a:rPr lang="en-US" sz="1600" dirty="0"/>
              <a:t>Ranganathan, S. R. (1931). </a:t>
            </a:r>
            <a:r>
              <a:rPr lang="en-US" sz="1600" i="1" dirty="0"/>
              <a:t>The five laws of library science</a:t>
            </a:r>
            <a:r>
              <a:rPr lang="en-US" sz="1600" dirty="0"/>
              <a:t>. London: Edward Goldston, Ltd.</a:t>
            </a:r>
          </a:p>
          <a:p>
            <a:pPr marL="0" indent="0">
              <a:lnSpc>
                <a:spcPct val="107000"/>
              </a:lnSpc>
              <a:spcBef>
                <a:spcPts val="0"/>
              </a:spcBef>
              <a:spcAft>
                <a:spcPts val="1200"/>
              </a:spcAft>
              <a:buNone/>
            </a:pPr>
            <a:r>
              <a:rPr lang="en-US" sz="1600" dirty="0"/>
              <a:t>Runes, D. D. (Ed.). (2001). </a:t>
            </a:r>
            <a:r>
              <a:rPr lang="en-US" sz="1600" i="1" dirty="0"/>
              <a:t>The dictionary of philosophy</a:t>
            </a:r>
            <a:r>
              <a:rPr lang="en-US" sz="1600" dirty="0"/>
              <a:t>. New York, NY: Citadel Press.</a:t>
            </a:r>
          </a:p>
          <a:p>
            <a:pPr marL="0" indent="0">
              <a:lnSpc>
                <a:spcPct val="107000"/>
              </a:lnSpc>
              <a:spcBef>
                <a:spcPts val="0"/>
              </a:spcBef>
              <a:spcAft>
                <a:spcPts val="1200"/>
              </a:spcAft>
              <a:buNone/>
            </a:pPr>
            <a:r>
              <a:rPr lang="en-US" sz="1600" dirty="0"/>
              <a:t>Tang, R. (2017). Usability research. In </a:t>
            </a:r>
            <a:r>
              <a:rPr lang="en-US" sz="1600" i="1" dirty="0"/>
              <a:t>Research methods for library and information science,</a:t>
            </a:r>
            <a:r>
              <a:rPr lang="en-US" sz="1600" dirty="0"/>
              <a:t> 6th ed., edited by L. S. </a:t>
            </a:r>
            <a:r>
              <a:rPr lang="en-US" sz="1600" dirty="0" err="1"/>
              <a:t>Connaway</a:t>
            </a:r>
            <a:r>
              <a:rPr lang="en-US" sz="1600" dirty="0"/>
              <a:t> and M. L. Radford, 277-278. Santa Barbara: Libraries Unlimited.</a:t>
            </a:r>
            <a:br>
              <a:rPr lang="en-US" sz="1600" dirty="0"/>
            </a:br>
            <a:br>
              <a:rPr lang="en-US" sz="1600" dirty="0"/>
            </a:br>
            <a:r>
              <a:rPr lang="en-US" sz="1600" dirty="0">
                <a:cs typeface="Arial" pitchFamily="34" charset="0"/>
              </a:rPr>
              <a:t>White, D. S., &amp; </a:t>
            </a:r>
            <a:r>
              <a:rPr lang="en-US" sz="1600" dirty="0" err="1">
                <a:cs typeface="Arial" pitchFamily="34" charset="0"/>
              </a:rPr>
              <a:t>Connaway</a:t>
            </a:r>
            <a:r>
              <a:rPr lang="en-US" sz="1600" dirty="0">
                <a:cs typeface="Arial" pitchFamily="34" charset="0"/>
              </a:rPr>
              <a:t>, L. S. (2011-2014). </a:t>
            </a:r>
            <a:r>
              <a:rPr lang="en-US" sz="1600" i="1" dirty="0">
                <a:cs typeface="Arial" panose="020B0604020202020204" pitchFamily="34" charset="0"/>
              </a:rPr>
              <a:t>Digital visitors and residents: What motivates engagement with the digital information environment.</a:t>
            </a:r>
            <a:r>
              <a:rPr lang="en-US" sz="1600" dirty="0">
                <a:cs typeface="Arial" panose="020B0604020202020204" pitchFamily="34" charset="0"/>
              </a:rPr>
              <a:t> Funded by JISC, OCLC, and Oxford University. </a:t>
            </a:r>
            <a:r>
              <a:rPr lang="en-US" sz="1600" u="sng" dirty="0">
                <a:cs typeface="Arial" panose="020B0604020202020204" pitchFamily="34" charset="0"/>
                <a:hlinkClick r:id="rId3"/>
              </a:rPr>
              <a:t>http://www.oclc.org/research/activities/vandr.html</a:t>
            </a:r>
            <a:r>
              <a:rPr lang="en-US" sz="1600" dirty="0">
                <a:cs typeface="Arial" panose="020B0604020202020204" pitchFamily="34" charset="0"/>
              </a:rPr>
              <a:t> </a:t>
            </a:r>
          </a:p>
          <a:p>
            <a:pPr marL="457200" indent="-457200">
              <a:lnSpc>
                <a:spcPct val="107000"/>
              </a:lnSpc>
              <a:spcBef>
                <a:spcPts val="0"/>
              </a:spcBef>
              <a:spcAft>
                <a:spcPts val="1200"/>
              </a:spcAft>
              <a:buNone/>
            </a:pPr>
            <a:r>
              <a:rPr lang="en-US" sz="1600" dirty="0" err="1">
                <a:cs typeface="Arial" panose="020B0604020202020204" pitchFamily="34" charset="0"/>
              </a:rPr>
              <a:t>Zweizig</a:t>
            </a:r>
            <a:r>
              <a:rPr lang="en-US" sz="1600" dirty="0">
                <a:cs typeface="Arial" panose="020B0604020202020204" pitchFamily="34" charset="0"/>
              </a:rPr>
              <a:t>, D., Johnson, D. W., Robbins, J., &amp; Besant, M. (1996). </a:t>
            </a:r>
            <a:r>
              <a:rPr lang="en-US" sz="1600" i="1" dirty="0">
                <a:cs typeface="Arial" pitchFamily="34" charset="0"/>
              </a:rPr>
              <a:t>The tell it! manual.</a:t>
            </a:r>
            <a:r>
              <a:rPr lang="en-US" sz="1600" dirty="0">
                <a:cs typeface="Arial" pitchFamily="34" charset="0"/>
              </a:rPr>
              <a:t> Chicago: ALA.</a:t>
            </a:r>
          </a:p>
          <a:p>
            <a:pPr marL="0" indent="0">
              <a:buNone/>
            </a:pPr>
            <a:endParaRPr lang="en-US" sz="1400" dirty="0"/>
          </a:p>
          <a:p>
            <a:pPr marL="0" indent="0">
              <a:lnSpc>
                <a:spcPct val="107000"/>
              </a:lnSpc>
              <a:spcBef>
                <a:spcPts val="0"/>
              </a:spcBef>
              <a:spcAft>
                <a:spcPts val="1200"/>
              </a:spcAft>
              <a:buNone/>
            </a:pPr>
            <a:endParaRPr lang="en-US" sz="1600" dirty="0"/>
          </a:p>
          <a:p>
            <a:pPr marL="0" indent="0">
              <a:lnSpc>
                <a:spcPct val="107000"/>
              </a:lnSpc>
              <a:spcBef>
                <a:spcPts val="0"/>
              </a:spcBef>
              <a:spcAft>
                <a:spcPts val="1200"/>
              </a:spcAft>
              <a:buNone/>
            </a:pPr>
            <a:endParaRPr lang="en-US" sz="1650" dirty="0"/>
          </a:p>
        </p:txBody>
      </p:sp>
    </p:spTree>
    <p:extLst>
      <p:ext uri="{BB962C8B-B14F-4D97-AF65-F5344CB8AC3E}">
        <p14:creationId xmlns:p14="http://schemas.microsoft.com/office/powerpoint/2010/main" val="830692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20571" y="259643"/>
            <a:ext cx="5307955" cy="1751336"/>
          </a:xfrm>
        </p:spPr>
        <p:txBody>
          <a:bodyPr/>
          <a:lstStyle/>
          <a:p>
            <a:r>
              <a:rPr lang="en-US" dirty="0"/>
              <a:t>Questions &amp; Discussion</a:t>
            </a:r>
          </a:p>
        </p:txBody>
      </p:sp>
      <p:sp>
        <p:nvSpPr>
          <p:cNvPr id="5" name="Text Placeholder 4"/>
          <p:cNvSpPr>
            <a:spLocks noGrp="1"/>
          </p:cNvSpPr>
          <p:nvPr>
            <p:ph type="body" sz="quarter" idx="11"/>
          </p:nvPr>
        </p:nvSpPr>
        <p:spPr>
          <a:xfrm>
            <a:off x="320569" y="2314270"/>
            <a:ext cx="5183717" cy="505130"/>
          </a:xfrm>
        </p:spPr>
        <p:txBody>
          <a:bodyPr>
            <a:noAutofit/>
          </a:bodyPr>
          <a:lstStyle/>
          <a:p>
            <a:r>
              <a:rPr lang="en-US" sz="2670" dirty="0"/>
              <a:t>Lynn Silipigni Connaway, PhD</a:t>
            </a:r>
          </a:p>
        </p:txBody>
      </p:sp>
      <p:sp>
        <p:nvSpPr>
          <p:cNvPr id="8" name="Text Placeholder 7">
            <a:extLst>
              <a:ext uri="{FF2B5EF4-FFF2-40B4-BE49-F238E27FC236}">
                <a16:creationId xmlns:a16="http://schemas.microsoft.com/office/drawing/2014/main" id="{CEA6382D-C3AB-4F6B-9309-1520142D186F}"/>
              </a:ext>
            </a:extLst>
          </p:cNvPr>
          <p:cNvSpPr txBox="1">
            <a:spLocks/>
          </p:cNvSpPr>
          <p:nvPr/>
        </p:nvSpPr>
        <p:spPr>
          <a:xfrm>
            <a:off x="320569" y="2898222"/>
            <a:ext cx="4830551" cy="1595565"/>
          </a:xfrm>
          <a:prstGeom prst="rect">
            <a:avLst/>
          </a:prstGeom>
        </p:spPr>
        <p:txBody>
          <a:bodyPr vert="horz" wrap="square" lIns="91440" tIns="0" anchor="ctr">
            <a:spAutoFit/>
          </a:bodyPr>
          <a:lstStyle>
            <a:lvl1pPr marL="0" indent="0" algn="l" defTabSz="609585" rtl="0" eaLnBrk="1" latinLnBrk="0" hangingPunct="1">
              <a:spcBef>
                <a:spcPct val="20000"/>
              </a:spcBef>
              <a:buFont typeface="Arial"/>
              <a:buNone/>
              <a:defRPr sz="2267" b="0" kern="1200">
                <a:solidFill>
                  <a:schemeClr val="tx1"/>
                </a:solidFill>
                <a:latin typeface="+mn-lt"/>
                <a:ea typeface="+mn-ea"/>
                <a:cs typeface="+mn-cs"/>
              </a:defRPr>
            </a:lvl1pPr>
            <a:lvl2pPr marL="609570" indent="0" algn="l" defTabSz="609585" rtl="0" eaLnBrk="1" latinLnBrk="0" hangingPunct="1">
              <a:spcBef>
                <a:spcPct val="20000"/>
              </a:spcBef>
              <a:buFont typeface="Arial"/>
              <a:buNone/>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438278" indent="0" algn="l" defTabSz="609585" rtl="0" eaLnBrk="1" latinLnBrk="0" hangingPunct="1">
              <a:spcBef>
                <a:spcPct val="20000"/>
              </a:spcBef>
              <a:buFont typeface="Arial"/>
              <a:buNone/>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400"/>
              </a:spcBef>
            </a:pPr>
            <a:r>
              <a:rPr lang="en-US" dirty="0"/>
              <a:t>Director of Library Trends and </a:t>
            </a:r>
          </a:p>
          <a:p>
            <a:pPr>
              <a:spcBef>
                <a:spcPts val="400"/>
              </a:spcBef>
            </a:pPr>
            <a:r>
              <a:rPr lang="en-US" dirty="0"/>
              <a:t>User Research, OCLC</a:t>
            </a:r>
          </a:p>
          <a:p>
            <a:pPr>
              <a:spcBef>
                <a:spcPts val="400"/>
              </a:spcBef>
            </a:pPr>
            <a:r>
              <a:rPr lang="en-US" dirty="0">
                <a:hlinkClick r:id="rId3"/>
              </a:rPr>
              <a:t>connawal@oclc.org</a:t>
            </a:r>
            <a:endParaRPr lang="en-US" dirty="0"/>
          </a:p>
          <a:p>
            <a:pPr>
              <a:spcBef>
                <a:spcPts val="400"/>
              </a:spcBef>
            </a:pPr>
            <a:r>
              <a:rPr lang="en-US" dirty="0"/>
              <a:t>@</a:t>
            </a:r>
            <a:r>
              <a:rPr lang="en-US" dirty="0" err="1"/>
              <a:t>LynnConnaway</a:t>
            </a:r>
            <a:endParaRPr lang="en-US" dirty="0"/>
          </a:p>
        </p:txBody>
      </p:sp>
    </p:spTree>
    <p:extLst>
      <p:ext uri="{BB962C8B-B14F-4D97-AF65-F5344CB8AC3E}">
        <p14:creationId xmlns:p14="http://schemas.microsoft.com/office/powerpoint/2010/main" val="1919210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C013A5-C768-4EFD-9C5E-ACD4EFE5E04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339840"/>
          </a:xfrm>
          <a:prstGeom prst="rect">
            <a:avLst/>
          </a:prstGeom>
        </p:spPr>
      </p:pic>
      <p:sp>
        <p:nvSpPr>
          <p:cNvPr id="6" name="Title 1">
            <a:extLst>
              <a:ext uri="{FF2B5EF4-FFF2-40B4-BE49-F238E27FC236}">
                <a16:creationId xmlns:a16="http://schemas.microsoft.com/office/drawing/2014/main" id="{D0C62BED-D1E6-47B0-9F92-E1FEB075996B}"/>
              </a:ext>
            </a:extLst>
          </p:cNvPr>
          <p:cNvSpPr txBox="1">
            <a:spLocks/>
          </p:cNvSpPr>
          <p:nvPr/>
        </p:nvSpPr>
        <p:spPr>
          <a:xfrm>
            <a:off x="0" y="0"/>
            <a:ext cx="11125200" cy="781077"/>
          </a:xfrm>
          <a:prstGeom prst="rect">
            <a:avLst/>
          </a:prstGeom>
          <a:solidFill>
            <a:schemeClr val="tx2">
              <a:alpha val="55000"/>
            </a:schemeClr>
          </a:solidFill>
        </p:spPr>
        <p:txBody>
          <a:bodyPr/>
          <a:lstStyle>
            <a:lvl1pPr algn="ctr" defTabSz="609585" rtl="0" eaLnBrk="1" latinLnBrk="0" hangingPunct="1">
              <a:spcBef>
                <a:spcPct val="0"/>
              </a:spcBef>
              <a:buNone/>
              <a:defRPr sz="5867" kern="1200">
                <a:solidFill>
                  <a:schemeClr val="tx1"/>
                </a:solidFill>
                <a:latin typeface="+mj-lt"/>
                <a:ea typeface="+mj-ea"/>
                <a:cs typeface="+mj-cs"/>
              </a:defRPr>
            </a:lvl1pPr>
          </a:lstStyle>
          <a:p>
            <a:pPr algn="l"/>
            <a:r>
              <a:rPr lang="en-US" sz="4000" b="1" dirty="0">
                <a:solidFill>
                  <a:schemeClr val="bg1"/>
                </a:solidFill>
                <a:latin typeface="+mn-lt"/>
                <a:ea typeface="+mn-ea"/>
                <a:cs typeface="+mn-cs"/>
              </a:rPr>
              <a:t>Define the problem: Ask the right question(s)</a:t>
            </a:r>
          </a:p>
        </p:txBody>
      </p:sp>
      <p:sp>
        <p:nvSpPr>
          <p:cNvPr id="9" name="Rectangle 8">
            <a:extLst>
              <a:ext uri="{FF2B5EF4-FFF2-40B4-BE49-F238E27FC236}">
                <a16:creationId xmlns:a16="http://schemas.microsoft.com/office/drawing/2014/main" id="{99F359B7-1239-44D6-8258-7C09553D62E5}"/>
              </a:ext>
            </a:extLst>
          </p:cNvPr>
          <p:cNvSpPr/>
          <p:nvPr/>
        </p:nvSpPr>
        <p:spPr>
          <a:xfrm>
            <a:off x="0" y="6093619"/>
            <a:ext cx="6096000" cy="246221"/>
          </a:xfrm>
          <a:prstGeom prst="rect">
            <a:avLst/>
          </a:prstGeom>
        </p:spPr>
        <p:txBody>
          <a:bodyPr>
            <a:spAutoFit/>
          </a:bodyPr>
          <a:lstStyle/>
          <a:p>
            <a:r>
              <a:rPr lang="en-US" sz="1000" dirty="0">
                <a:solidFill>
                  <a:schemeClr val="bg1"/>
                </a:solidFill>
              </a:rPr>
              <a:t>Image: https://www.flickr.com/photos/mcleod/7150176087 by Scott McLeod / CC BY 2.0</a:t>
            </a:r>
          </a:p>
        </p:txBody>
      </p:sp>
    </p:spTree>
    <p:extLst>
      <p:ext uri="{BB962C8B-B14F-4D97-AF65-F5344CB8AC3E}">
        <p14:creationId xmlns:p14="http://schemas.microsoft.com/office/powerpoint/2010/main" val="38190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Master_Slides_V2">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12901</TotalTime>
  <Words>12401</Words>
  <Application>Microsoft Office PowerPoint</Application>
  <PresentationFormat>Widescreen</PresentationFormat>
  <Paragraphs>1183</Paragraphs>
  <Slides>86</Slides>
  <Notes>86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86</vt:i4>
      </vt:variant>
    </vt:vector>
  </HeadingPairs>
  <TitlesOfParts>
    <vt:vector size="95" baseType="lpstr">
      <vt:lpstr>Arial</vt:lpstr>
      <vt:lpstr>Arial Narrow</vt:lpstr>
      <vt:lpstr>Calibri</vt:lpstr>
      <vt:lpstr>Cambria Math</vt:lpstr>
      <vt:lpstr>Myriad Pro</vt:lpstr>
      <vt:lpstr>Wingdings</vt:lpstr>
      <vt:lpstr>Master_Slides_V2</vt:lpstr>
      <vt:lpstr>Nonconfidential</vt:lpstr>
      <vt:lpstr>1_Nonconfidential</vt:lpstr>
      <vt:lpstr>PowerPoint Presentation</vt:lpstr>
      <vt:lpstr>PowerPoint Presentation</vt:lpstr>
      <vt:lpstr>PowerPoint Presentation</vt:lpstr>
      <vt:lpstr>PowerPoint Presentation</vt:lpstr>
      <vt:lpstr>PowerPoint Presentation</vt:lpstr>
      <vt:lpstr>Define the problem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“…interview of a group of 8 to 12 people representing some target group and centered on a single topic.”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Systematic description focusing on designated aspects of behavior to test causal hypotheses.</vt:lpstr>
      <vt:lpstr>PowerPoint Presentation</vt:lpstr>
      <vt:lpstr>PowerPoint Presentation</vt:lpstr>
      <vt:lpstr>Unstructured vs. Structured Observations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Digital Visitors and Residents Diaries</vt:lpstr>
      <vt:lpstr>PowerPoint Presentation</vt:lpstr>
      <vt:lpstr>PowerPoint Presentation</vt:lpstr>
      <vt:lpstr>PowerPoint Presentation</vt:lpstr>
      <vt:lpstr>PowerPoint Presentation</vt:lpstr>
      <vt:lpstr>PowerPoint Presentation</vt:lpstr>
      <vt:lpstr>PowerPoint Presentation</vt:lpstr>
      <vt:lpstr>summary of observations or data in such a manner that they provide answers to the hypothesis or research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Qualitative Methods for Library and Information Science Research: An Interactive Workshop</dc:title>
  <dc:creator>Connaway,Lynn</dc:creator>
  <cp:keywords>research methods</cp:keywords>
  <cp:lastModifiedBy>Schadt,Erin</cp:lastModifiedBy>
  <cp:revision>808</cp:revision>
  <cp:lastPrinted>2019-06-05T17:17:36Z</cp:lastPrinted>
  <dcterms:created xsi:type="dcterms:W3CDTF">2017-02-13T18:09:19Z</dcterms:created>
  <dcterms:modified xsi:type="dcterms:W3CDTF">2019-08-22T22:28:35Z</dcterms:modified>
</cp:coreProperties>
</file>