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35"/>
  </p:notesMasterIdLst>
  <p:sldIdLst>
    <p:sldId id="256" r:id="rId2"/>
    <p:sldId id="278" r:id="rId3"/>
    <p:sldId id="257" r:id="rId4"/>
    <p:sldId id="260" r:id="rId5"/>
    <p:sldId id="262" r:id="rId6"/>
    <p:sldId id="263" r:id="rId7"/>
    <p:sldId id="264" r:id="rId8"/>
    <p:sldId id="280" r:id="rId9"/>
    <p:sldId id="288" r:id="rId10"/>
    <p:sldId id="279" r:id="rId11"/>
    <p:sldId id="290" r:id="rId12"/>
    <p:sldId id="291" r:id="rId13"/>
    <p:sldId id="292" r:id="rId14"/>
    <p:sldId id="293" r:id="rId15"/>
    <p:sldId id="294" r:id="rId16"/>
    <p:sldId id="296" r:id="rId17"/>
    <p:sldId id="268" r:id="rId18"/>
    <p:sldId id="283" r:id="rId19"/>
    <p:sldId id="285" r:id="rId20"/>
    <p:sldId id="289" r:id="rId21"/>
    <p:sldId id="269" r:id="rId22"/>
    <p:sldId id="270" r:id="rId23"/>
    <p:sldId id="284" r:id="rId24"/>
    <p:sldId id="272" r:id="rId25"/>
    <p:sldId id="271" r:id="rId26"/>
    <p:sldId id="273" r:id="rId27"/>
    <p:sldId id="274" r:id="rId28"/>
    <p:sldId id="275" r:id="rId29"/>
    <p:sldId id="295" r:id="rId30"/>
    <p:sldId id="277" r:id="rId31"/>
    <p:sldId id="287" r:id="rId32"/>
    <p:sldId id="276" r:id="rId33"/>
    <p:sldId id="286"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43"/>
  </p:normalViewPr>
  <p:slideViewPr>
    <p:cSldViewPr snapToGrid="0" snapToObjects="1">
      <p:cViewPr varScale="1">
        <p:scale>
          <a:sx n="154" d="100"/>
          <a:sy n="154" d="100"/>
        </p:scale>
        <p:origin x="216"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730a18336_2_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5730a18336_2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730a18336_2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730a18336_2_1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a:latin typeface="Arial"/>
                <a:ea typeface="Arial"/>
                <a:cs typeface="Arial"/>
                <a:sym typeface="Arial"/>
              </a:rPr>
              <a:t>The Semantic Textual Similarity (STS) Benchmark</a:t>
            </a:r>
            <a:r>
              <a:rPr lang="en-GB" sz="800">
                <a:latin typeface="Arial"/>
                <a:ea typeface="Arial"/>
                <a:cs typeface="Arial"/>
                <a:sym typeface="Arial"/>
              </a:rPr>
              <a:t> </a:t>
            </a:r>
            <a:r>
              <a:rPr lang="en-GB" sz="1100">
                <a:latin typeface="Arial"/>
                <a:ea typeface="Arial"/>
                <a:cs typeface="Arial"/>
                <a:sym typeface="Arial"/>
              </a:rPr>
              <a:t>is a </a:t>
            </a:r>
            <a:r>
              <a:rPr lang="en-GB" sz="1100" err="1">
                <a:latin typeface="Arial"/>
                <a:ea typeface="Arial"/>
                <a:cs typeface="Arial"/>
                <a:sym typeface="Arial"/>
              </a:rPr>
              <a:t>SemEval</a:t>
            </a:r>
            <a:r>
              <a:rPr lang="en-GB" sz="1100">
                <a:latin typeface="Arial"/>
                <a:ea typeface="Arial"/>
                <a:cs typeface="Arial"/>
                <a:sym typeface="Arial"/>
              </a:rPr>
              <a:t> task organized between 2012 and 2017. It consists of 8628 pairs of English sentences, selected from image captions, news headlines and user forums. The similarity between these sentence pairs was annotated using a five point scale via crowdsourcing (</a:t>
            </a:r>
            <a:r>
              <a:rPr lang="en-GB" sz="1100" err="1">
                <a:latin typeface="Arial"/>
                <a:ea typeface="Arial"/>
                <a:cs typeface="Arial"/>
                <a:sym typeface="Arial"/>
              </a:rPr>
              <a:t>Agirre</a:t>
            </a:r>
            <a:r>
              <a:rPr lang="en-GB" sz="1100">
                <a:latin typeface="Arial"/>
                <a:ea typeface="Arial"/>
                <a:cs typeface="Arial"/>
                <a:sym typeface="Arial"/>
              </a:rPr>
              <a:t> et al., 2016). Participating systems calculate the similarity between these sentence pairs and are evaluated based on their Pearson correlation with the gold standard STS annotations.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endParaRPr/>
          </a:p>
        </p:txBody>
      </p:sp>
      <p:sp>
        <p:nvSpPr>
          <p:cNvPr id="239" name="Google Shape;239;g5730a18336_2_1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730a18336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730a18336_2_1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5730a18336_2_1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730a18336_2_1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5730a18336_2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730a18336_2_1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5730a18336_2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730a18336_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730a18336_2_2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5730a18336_2_2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730a18336_2_2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5730a18336_2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730a18336_2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730a18336_2_2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5730a18336_2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279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1665db78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1665db78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a:solidFill>
                  <a:srgbClr val="000000"/>
                </a:solidFill>
                <a:effectLst/>
                <a:latin typeface="Arial"/>
                <a:ea typeface="Arial"/>
                <a:cs typeface="Arial"/>
                <a:sym typeface="Arial"/>
              </a:rPr>
              <a:t>OCLC is a global library cooperative that provides shared technology services, original research and community programs for its membership and the library community at large. </a:t>
            </a:r>
            <a:endParaRPr lang="en-US"/>
          </a:p>
        </p:txBody>
      </p:sp>
    </p:spTree>
    <p:extLst>
      <p:ext uri="{BB962C8B-B14F-4D97-AF65-F5344CB8AC3E}">
        <p14:creationId xmlns:p14="http://schemas.microsoft.com/office/powerpoint/2010/main" val="123947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730a18336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730a18336_2_1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5730a18336_2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730a18336_2_1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5730a18336_2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730a18336_2_1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5730a18336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1665db78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1665db78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Term embedding</a:t>
            </a:r>
            <a:endParaRPr sz="1000">
              <a:solidFill>
                <a:schemeClr val="dk1"/>
              </a:solidFill>
            </a:endParaRPr>
          </a:p>
          <a:p>
            <a:pPr marL="0" lvl="0" indent="0" algn="l" rtl="0">
              <a:spcBef>
                <a:spcPts val="0"/>
              </a:spcBef>
              <a:spcAft>
                <a:spcPts val="0"/>
              </a:spcAft>
              <a:buNone/>
            </a:pPr>
            <a:r>
              <a:rPr lang="en-GB" sz="1000">
                <a:solidFill>
                  <a:schemeClr val="dk1"/>
                </a:solidFill>
              </a:rPr>
              <a:t>Much research has adopted the notion of Statistical Semantics (</a:t>
            </a:r>
            <a:r>
              <a:rPr lang="en-GB" sz="1000" err="1">
                <a:solidFill>
                  <a:schemeClr val="dk1"/>
                </a:solidFill>
              </a:rPr>
              <a:t>Furnas</a:t>
            </a:r>
            <a:r>
              <a:rPr lang="en-GB" sz="1000">
                <a:solidFill>
                  <a:schemeClr val="dk1"/>
                </a:solidFill>
              </a:rPr>
              <a:t> et al., 1983; Weaver, 1955) or in Linguistics the Distributional Hypothesis (Harris, 1954; </a:t>
            </a:r>
            <a:r>
              <a:rPr lang="en-GB" sz="1000" err="1">
                <a:solidFill>
                  <a:schemeClr val="dk1"/>
                </a:solidFill>
              </a:rPr>
              <a:t>Sahlgren</a:t>
            </a:r>
            <a:r>
              <a:rPr lang="en-GB" sz="1000">
                <a:solidFill>
                  <a:schemeClr val="dk1"/>
                </a:solidFill>
              </a:rPr>
              <a:t>, 2008).  Various distributional  semantic  models  have  been  proposed  to  represent  (embed)  words  in  a  continuous  vector space where semantically similar words are mapped to nearby points (‘are embedded nearby each other’).  The approaches fall into two main categories (</a:t>
            </a:r>
            <a:r>
              <a:rPr lang="en-GB" sz="1000" err="1">
                <a:solidFill>
                  <a:schemeClr val="dk1"/>
                </a:solidFill>
              </a:rPr>
              <a:t>Baroni</a:t>
            </a:r>
            <a:r>
              <a:rPr lang="en-GB" sz="1000">
                <a:solidFill>
                  <a:schemeClr val="dk1"/>
                </a:solidFill>
              </a:rPr>
              <a:t> et al., 2014).  First,  methods based on global  co-occurrence  counts  (e.g.,  Latent  Semantic  Analysis  (</a:t>
            </a:r>
            <a:r>
              <a:rPr lang="en-GB" sz="1000" err="1">
                <a:solidFill>
                  <a:schemeClr val="dk1"/>
                </a:solidFill>
              </a:rPr>
              <a:t>Dumais</a:t>
            </a:r>
            <a:r>
              <a:rPr lang="en-GB" sz="1000">
                <a:solidFill>
                  <a:schemeClr val="dk1"/>
                </a:solidFill>
              </a:rPr>
              <a:t>,  2005))  which  compute  statistics of how often some word co-occurs with its neighbour words in a large text corpus, and then use dimensionality-reduction methods (e.g., Singular-Value Decomposition (</a:t>
            </a:r>
            <a:r>
              <a:rPr lang="en-GB" sz="1000" err="1">
                <a:solidFill>
                  <a:schemeClr val="dk1"/>
                </a:solidFill>
              </a:rPr>
              <a:t>Trefethen</a:t>
            </a:r>
            <a:r>
              <a:rPr lang="en-GB" sz="1000">
                <a:solidFill>
                  <a:schemeClr val="dk1"/>
                </a:solidFill>
              </a:rPr>
              <a:t> and </a:t>
            </a:r>
            <a:r>
              <a:rPr lang="en-GB" sz="1000" err="1">
                <a:solidFill>
                  <a:schemeClr val="dk1"/>
                </a:solidFill>
              </a:rPr>
              <a:t>Bau</a:t>
            </a:r>
            <a:r>
              <a:rPr lang="en-GB" sz="1000">
                <a:solidFill>
                  <a:schemeClr val="dk1"/>
                </a:solidFill>
              </a:rPr>
              <a:t> III, 1997), Random Projection (</a:t>
            </a:r>
            <a:r>
              <a:rPr lang="en-GB" sz="1000" err="1">
                <a:solidFill>
                  <a:schemeClr val="dk1"/>
                </a:solidFill>
              </a:rPr>
              <a:t>Achlioptas</a:t>
            </a:r>
            <a:r>
              <a:rPr lang="en-GB" sz="1000">
                <a:solidFill>
                  <a:schemeClr val="dk1"/>
                </a:solidFill>
              </a:rPr>
              <a:t>, 2003; Johnson and </a:t>
            </a:r>
            <a:r>
              <a:rPr lang="en-GB" sz="1000" err="1">
                <a:solidFill>
                  <a:schemeClr val="dk1"/>
                </a:solidFill>
              </a:rPr>
              <a:t>Lindenstrauss</a:t>
            </a:r>
            <a:r>
              <a:rPr lang="en-GB" sz="1000">
                <a:solidFill>
                  <a:schemeClr val="dk1"/>
                </a:solidFill>
              </a:rPr>
              <a:t>, 1984; </a:t>
            </a:r>
            <a:r>
              <a:rPr lang="en-GB" sz="1000" err="1">
                <a:solidFill>
                  <a:schemeClr val="dk1"/>
                </a:solidFill>
              </a:rPr>
              <a:t>QasemiZadeh</a:t>
            </a:r>
            <a:r>
              <a:rPr lang="en-GB" sz="1000">
                <a:solidFill>
                  <a:schemeClr val="dk1"/>
                </a:solidFill>
              </a:rPr>
              <a:t> et al., 2017)) to map the co-occurrence statistics of each word to a small, dense vector.  Second, local context predictive methods (e.g.  neural probabilistic language models) which directly try to predict a word from its neighbours or vice versa in terms of learned small, dense embedding vectors. The recent successes in the latter models, e.g.  Word2Vec (</a:t>
            </a:r>
            <a:r>
              <a:rPr lang="en-GB" sz="1000" err="1">
                <a:solidFill>
                  <a:schemeClr val="dk1"/>
                </a:solidFill>
              </a:rPr>
              <a:t>Mikolov</a:t>
            </a:r>
            <a:r>
              <a:rPr lang="en-GB" sz="1000">
                <a:solidFill>
                  <a:schemeClr val="dk1"/>
                </a:solidFill>
              </a:rPr>
              <a:t> et al., 2013; </a:t>
            </a:r>
            <a:r>
              <a:rPr lang="en-GB" sz="1000" err="1">
                <a:solidFill>
                  <a:schemeClr val="dk1"/>
                </a:solidFill>
              </a:rPr>
              <a:t>Baroni</a:t>
            </a:r>
            <a:r>
              <a:rPr lang="en-GB" sz="1000">
                <a:solidFill>
                  <a:schemeClr val="dk1"/>
                </a:solidFill>
              </a:rPr>
              <a:t> et al., 2014) have initiated the development of more complex models with deep learning, such as </a:t>
            </a:r>
            <a:r>
              <a:rPr lang="en-GB" sz="1000" err="1">
                <a:solidFill>
                  <a:schemeClr val="dk1"/>
                </a:solidFill>
              </a:rPr>
              <a:t>FastText</a:t>
            </a:r>
            <a:r>
              <a:rPr lang="en-GB" sz="1000">
                <a:solidFill>
                  <a:schemeClr val="dk1"/>
                </a:solidFill>
              </a:rPr>
              <a:t> (Bojanowski et al., 2016), </a:t>
            </a:r>
            <a:r>
              <a:rPr lang="en-GB" sz="1000" err="1">
                <a:solidFill>
                  <a:schemeClr val="dk1"/>
                </a:solidFill>
              </a:rPr>
              <a:t>ElMO</a:t>
            </a:r>
            <a:r>
              <a:rPr lang="en-GB" sz="1000">
                <a:solidFill>
                  <a:schemeClr val="dk1"/>
                </a:solidFill>
              </a:rPr>
              <a:t> (Peters et al., 2018). However, that also brings high computational cost and complex parameters to optimise.</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Document  embedding</a:t>
            </a:r>
            <a:endParaRPr sz="1000">
              <a:solidFill>
                <a:schemeClr val="dk1"/>
              </a:solidFill>
            </a:endParaRPr>
          </a:p>
          <a:p>
            <a:pPr marL="0" lvl="0" indent="0" algn="l" rtl="0">
              <a:spcBef>
                <a:spcPts val="0"/>
              </a:spcBef>
              <a:spcAft>
                <a:spcPts val="0"/>
              </a:spcAft>
              <a:buNone/>
            </a:pPr>
            <a:r>
              <a:rPr lang="en-GB" sz="1000">
                <a:solidFill>
                  <a:schemeClr val="dk1"/>
                </a:solidFill>
              </a:rPr>
              <a:t>There  are  currently  many  competing  deep  learning  schemes  for  learning sentence/document  embeddings,  such  as  Doc2Vec  (Le  and  </a:t>
            </a:r>
            <a:r>
              <a:rPr lang="en-GB" sz="1000" err="1">
                <a:solidFill>
                  <a:schemeClr val="dk1"/>
                </a:solidFill>
              </a:rPr>
              <a:t>Mikolov</a:t>
            </a:r>
            <a:r>
              <a:rPr lang="en-GB" sz="1000">
                <a:solidFill>
                  <a:schemeClr val="dk1"/>
                </a:solidFill>
              </a:rPr>
              <a:t>,  2014),  lda2vec  (Moody,  2016), </a:t>
            </a:r>
            <a:r>
              <a:rPr lang="en-GB" sz="1000" err="1">
                <a:solidFill>
                  <a:schemeClr val="dk1"/>
                </a:solidFill>
              </a:rPr>
              <a:t>FastText</a:t>
            </a:r>
            <a:r>
              <a:rPr lang="en-GB" sz="1000">
                <a:solidFill>
                  <a:schemeClr val="dk1"/>
                </a:solidFill>
              </a:rPr>
              <a:t> (Bojanowski et al., 2016), Sent2Vec (</a:t>
            </a:r>
            <a:r>
              <a:rPr lang="en-GB" sz="1000" err="1">
                <a:solidFill>
                  <a:schemeClr val="dk1"/>
                </a:solidFill>
              </a:rPr>
              <a:t>Pagliardini</a:t>
            </a:r>
            <a:r>
              <a:rPr lang="en-GB" sz="1000">
                <a:solidFill>
                  <a:schemeClr val="dk1"/>
                </a:solidFill>
              </a:rPr>
              <a:t> et al., 2018), </a:t>
            </a:r>
            <a:r>
              <a:rPr lang="en-GB" sz="1000" err="1">
                <a:solidFill>
                  <a:schemeClr val="dk1"/>
                </a:solidFill>
              </a:rPr>
              <a:t>InferSent</a:t>
            </a:r>
            <a:r>
              <a:rPr lang="en-GB" sz="1000">
                <a:solidFill>
                  <a:schemeClr val="dk1"/>
                </a:solidFill>
              </a:rPr>
              <a:t> (</a:t>
            </a:r>
            <a:r>
              <a:rPr lang="en-GB" sz="1000" err="1">
                <a:solidFill>
                  <a:schemeClr val="dk1"/>
                </a:solidFill>
              </a:rPr>
              <a:t>Conneau</a:t>
            </a:r>
            <a:r>
              <a:rPr lang="en-GB" sz="1000">
                <a:solidFill>
                  <a:schemeClr val="dk1"/>
                </a:solidFill>
              </a:rPr>
              <a:t> et al., 2017), etc. These are generally powerful,  but are comparatively computationally very expensive.   A simple baseline such as averaged word embeddings is fast and still gives strong results in the annual Semantic Textual Similarity task,  as reported by   </a:t>
            </a:r>
            <a:r>
              <a:rPr lang="en-GB" sz="1000" err="1">
                <a:solidFill>
                  <a:schemeClr val="dk1"/>
                </a:solidFill>
              </a:rPr>
              <a:t>Cer</a:t>
            </a:r>
            <a:r>
              <a:rPr lang="en-GB" sz="1000">
                <a:solidFill>
                  <a:schemeClr val="dk1"/>
                </a:solidFill>
              </a:rPr>
              <a:t> et al. (2017).   However,  assigning the proper weights to words when calculating the sentence/document embedding is non-trivial.</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1665db78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1665db78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sz="1200">
                <a:solidFill>
                  <a:schemeClr val="dk1"/>
                </a:solidFill>
              </a:rPr>
              <a:t>The recent success of local context predictive models such as Word2Vec has initiated the development of more complex and powerful deep learning models for embedding words, sentences and documents. The resulting embeddings combine compactness and discriminating ability, but the associated computational requirements are substantial (often requiring powerful machines with GPUs) and the optimal hyperparameter settings are not easy to find. It is, therefore, more common that embeddings are pre-trained on large corpora and plugged into a variety of downstream tasks, as in sentiment analysis, classification, translation, and so on.  However, such transfer learning might fail to capture domain-specific semantics, which can be crucial for certain applications, such as medical information retrieval, special collection exploration, etc. Standard benchmarks and evaluation methods often do not answer practical needs either.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GB" sz="1200">
                <a:solidFill>
                  <a:schemeClr val="dk1"/>
                </a:solidFill>
              </a:rPr>
              <a:t>Unfortunately, most libraries and even large-scale aggregators do not have the processing capacity nor the skills to embrace powerful deep learning and therefore stick with the traditional keyword-based approach. In our quest for practical solutions to support libraries in this field, </a:t>
            </a:r>
            <a:r>
              <a:rPr lang="en-GB" sz="1200">
                <a:solidFill>
                  <a:schemeClr val="dk1"/>
                </a:solidFill>
                <a:highlight>
                  <a:srgbClr val="FFFFFF"/>
                </a:highlight>
              </a:rPr>
              <a:t>we revisit the global co-occurrence based embedding and propose a conceptually simple and computationally lightweight approach.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Just to show the problem of transferring learning</a:t>
            </a:r>
          </a:p>
        </p:txBody>
      </p:sp>
    </p:spTree>
    <p:extLst>
      <p:ext uri="{BB962C8B-B14F-4D97-AF65-F5344CB8AC3E}">
        <p14:creationId xmlns:p14="http://schemas.microsoft.com/office/powerpoint/2010/main" val="158394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1665db78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1665db78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l="23295" b="48278"/>
          <a:stretch/>
        </p:blipFill>
        <p:spPr>
          <a:xfrm>
            <a:off x="3163889" y="4"/>
            <a:ext cx="5980110" cy="1060063"/>
          </a:xfrm>
          <a:prstGeom prst="rect">
            <a:avLst/>
          </a:prstGeom>
          <a:noFill/>
          <a:ln>
            <a:noFill/>
          </a:ln>
        </p:spPr>
      </p:pic>
      <p:sp>
        <p:nvSpPr>
          <p:cNvPr id="58" name="Google Shape;58;p14"/>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59" name="Google Shape;59;p14"/>
          <p:cNvSpPr/>
          <p:nvPr/>
        </p:nvSpPr>
        <p:spPr>
          <a:xfrm>
            <a:off x="2209800" y="4686300"/>
            <a:ext cx="106045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60" name="Google Shape;60;p14"/>
          <p:cNvSpPr/>
          <p:nvPr/>
        </p:nvSpPr>
        <p:spPr>
          <a:xfrm>
            <a:off x="3270250" y="4686300"/>
            <a:ext cx="587375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61" name="Google Shape;61;p14"/>
          <p:cNvSpPr/>
          <p:nvPr/>
        </p:nvSpPr>
        <p:spPr>
          <a:xfrm>
            <a:off x="-1" y="2"/>
            <a:ext cx="3190875" cy="1060065"/>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62" name="Google Shape;62;p14"/>
          <p:cNvSpPr txBox="1">
            <a:spLocks noGrp="1"/>
          </p:cNvSpPr>
          <p:nvPr>
            <p:ph type="body" idx="1"/>
          </p:nvPr>
        </p:nvSpPr>
        <p:spPr>
          <a:xfrm>
            <a:off x="2" y="1329877"/>
            <a:ext cx="3163751" cy="488548"/>
          </a:xfrm>
          <a:prstGeom prst="rect">
            <a:avLst/>
          </a:prstGeom>
          <a:solidFill>
            <a:schemeClr val="accent2"/>
          </a:solidFill>
          <a:ln>
            <a:noFill/>
          </a:ln>
        </p:spPr>
        <p:txBody>
          <a:bodyPr spcFirstLastPara="1" wrap="square" lIns="342900" tIns="102875" rIns="205725" bIns="137150" anchor="t" anchorCtr="0"/>
          <a:lstStyle>
            <a:lvl1pPr marL="457200" marR="0" lvl="0" indent="-228600" algn="l">
              <a:lnSpc>
                <a:spcPct val="100000"/>
              </a:lnSpc>
              <a:spcBef>
                <a:spcPts val="0"/>
              </a:spcBef>
              <a:spcAft>
                <a:spcPts val="0"/>
              </a:spcAft>
              <a:buClr>
                <a:schemeClr val="lt1"/>
              </a:buClr>
              <a:buSzPts val="1600"/>
              <a:buFont typeface="Calibri"/>
              <a:buNone/>
              <a:defRPr sz="160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 name="Google Shape;63;p14"/>
          <p:cNvSpPr txBox="1">
            <a:spLocks noGrp="1"/>
          </p:cNvSpPr>
          <p:nvPr>
            <p:ph type="body" idx="2"/>
          </p:nvPr>
        </p:nvSpPr>
        <p:spPr>
          <a:xfrm>
            <a:off x="779470" y="1852402"/>
            <a:ext cx="7754770" cy="1234773"/>
          </a:xfrm>
          <a:prstGeom prst="rect">
            <a:avLst/>
          </a:prstGeom>
          <a:noFill/>
          <a:ln w="101600" cap="flat" cmpd="sng">
            <a:solidFill>
              <a:schemeClr val="accent2"/>
            </a:solidFill>
            <a:prstDash val="solid"/>
            <a:miter lim="800000"/>
            <a:headEnd type="none" w="sm" len="sm"/>
            <a:tailEnd type="none" w="sm" len="sm"/>
          </a:ln>
        </p:spPr>
        <p:txBody>
          <a:bodyPr spcFirstLastPara="1" wrap="square" lIns="342900" tIns="205725" rIns="342900" bIns="205725" anchor="t" anchorCtr="0"/>
          <a:lstStyle>
            <a:lvl1pPr marL="457200" lvl="0" indent="-228600" algn="l">
              <a:lnSpc>
                <a:spcPct val="90000"/>
              </a:lnSpc>
              <a:spcBef>
                <a:spcPts val="0"/>
              </a:spcBef>
              <a:spcAft>
                <a:spcPts val="0"/>
              </a:spcAft>
              <a:buClr>
                <a:schemeClr val="accent2"/>
              </a:buClr>
              <a:buSzPts val="4400"/>
              <a:buNone/>
              <a:defRPr sz="4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4" name="Google Shape;64;p14"/>
          <p:cNvPicPr preferRelativeResize="0"/>
          <p:nvPr/>
        </p:nvPicPr>
        <p:blipFill rotWithShape="1">
          <a:blip r:embed="rId3">
            <a:alphaModFix/>
          </a:blip>
          <a:srcRect/>
          <a:stretch/>
        </p:blipFill>
        <p:spPr>
          <a:xfrm>
            <a:off x="8310054" y="4817246"/>
            <a:ext cx="687170" cy="218719"/>
          </a:xfrm>
          <a:prstGeom prst="rect">
            <a:avLst/>
          </a:prstGeom>
          <a:noFill/>
          <a:ln>
            <a:noFill/>
          </a:ln>
        </p:spPr>
      </p:pic>
      <p:sp>
        <p:nvSpPr>
          <p:cNvPr id="65" name="Google Shape;65;p14"/>
          <p:cNvSpPr txBox="1">
            <a:spLocks noGrp="1"/>
          </p:cNvSpPr>
          <p:nvPr>
            <p:ph type="body" idx="3"/>
          </p:nvPr>
        </p:nvSpPr>
        <p:spPr>
          <a:xfrm>
            <a:off x="728695" y="3206972"/>
            <a:ext cx="1609528" cy="346297"/>
          </a:xfrm>
          <a:prstGeom prst="rect">
            <a:avLst/>
          </a:prstGeom>
          <a:noFill/>
          <a:ln>
            <a:noFill/>
          </a:ln>
        </p:spPr>
        <p:txBody>
          <a:bodyPr spcFirstLastPara="1" wrap="square" lIns="0" tIns="34275" rIns="68575" bIns="34275" anchor="t" anchorCtr="0"/>
          <a:lstStyle>
            <a:lvl1pPr marL="457200" lvl="0" indent="-228600" algn="l">
              <a:lnSpc>
                <a:spcPct val="90000"/>
              </a:lnSpc>
              <a:spcBef>
                <a:spcPts val="800"/>
              </a:spcBef>
              <a:spcAft>
                <a:spcPts val="0"/>
              </a:spcAft>
              <a:buClr>
                <a:schemeClr val="dk1"/>
              </a:buClr>
              <a:buSzPts val="2000"/>
              <a:buNone/>
              <a:defRPr sz="2000" b="1"/>
            </a:lvl1pPr>
            <a:lvl2pPr marL="914400" lvl="1" indent="-228600" algn="l">
              <a:lnSpc>
                <a:spcPct val="90000"/>
              </a:lnSpc>
              <a:spcBef>
                <a:spcPts val="400"/>
              </a:spcBef>
              <a:spcAft>
                <a:spcPts val="0"/>
              </a:spcAft>
              <a:buClr>
                <a:schemeClr val="dk1"/>
              </a:buClr>
              <a:buSzPts val="18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4"/>
          <p:cNvSpPr txBox="1">
            <a:spLocks noGrp="1"/>
          </p:cNvSpPr>
          <p:nvPr>
            <p:ph type="body" idx="4"/>
          </p:nvPr>
        </p:nvSpPr>
        <p:spPr>
          <a:xfrm>
            <a:off x="728696" y="3613840"/>
            <a:ext cx="1209177" cy="270122"/>
          </a:xfrm>
          <a:prstGeom prst="rect">
            <a:avLst/>
          </a:prstGeom>
          <a:noFill/>
          <a:ln>
            <a:noFill/>
          </a:ln>
        </p:spPr>
        <p:txBody>
          <a:bodyPr spcFirstLastPara="1" wrap="square" lIns="0" tIns="0" rIns="68575" bIns="34275" anchor="t" anchorCtr="0"/>
          <a:lstStyle>
            <a:lvl1pPr marL="457200" lvl="0" indent="-228600" algn="l">
              <a:lnSpc>
                <a:spcPct val="90000"/>
              </a:lnSpc>
              <a:spcBef>
                <a:spcPts val="800"/>
              </a:spcBef>
              <a:spcAft>
                <a:spcPts val="0"/>
              </a:spcAft>
              <a:buClr>
                <a:schemeClr val="dk1"/>
              </a:buClr>
              <a:buSzPts val="1700"/>
              <a:buNone/>
              <a:defRPr sz="1700" b="0"/>
            </a:lvl1pPr>
            <a:lvl2pPr marL="914400" lvl="1" indent="-228600" algn="l">
              <a:lnSpc>
                <a:spcPct val="90000"/>
              </a:lnSpc>
              <a:spcBef>
                <a:spcPts val="400"/>
              </a:spcBef>
              <a:spcAft>
                <a:spcPts val="0"/>
              </a:spcAft>
              <a:buClr>
                <a:schemeClr val="dk1"/>
              </a:buClr>
              <a:buSzPts val="18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4"/>
          <p:cNvSpPr/>
          <p:nvPr/>
        </p:nvSpPr>
        <p:spPr>
          <a:xfrm>
            <a:off x="3136902" y="1"/>
            <a:ext cx="445693" cy="1060065"/>
          </a:xfrm>
          <a:prstGeom prst="rect">
            <a:avLst/>
          </a:prstGeom>
          <a:solidFill>
            <a:srgbClr val="00AFD7">
              <a:alpha val="62745"/>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pic>
        <p:nvPicPr>
          <p:cNvPr id="17" name="Picture 16" descr="A picture containing object&#10;&#10;Description automatically generated">
            <a:extLst>
              <a:ext uri="{FF2B5EF4-FFF2-40B4-BE49-F238E27FC236}">
                <a16:creationId xmlns:a16="http://schemas.microsoft.com/office/drawing/2014/main" id="{DDE87D65-C4DC-CC4E-9EEB-CFB817976DA3}"/>
              </a:ext>
            </a:extLst>
          </p:cNvPr>
          <p:cNvPicPr>
            <a:picLocks noChangeAspect="1"/>
          </p:cNvPicPr>
          <p:nvPr userDrawn="1"/>
        </p:nvPicPr>
        <p:blipFill>
          <a:blip r:embed="rId4"/>
          <a:stretch>
            <a:fillRect/>
          </a:stretch>
        </p:blipFill>
        <p:spPr>
          <a:xfrm>
            <a:off x="0" y="4686300"/>
            <a:ext cx="2367278" cy="457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3"/>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3"/>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3"/>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rot="5400000">
            <a:off x="5350074" y="1467446"/>
            <a:ext cx="4358879" cy="1971675"/>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24"/>
          <p:cNvSpPr txBox="1">
            <a:spLocks noGrp="1"/>
          </p:cNvSpPr>
          <p:nvPr>
            <p:ph type="body" idx="1"/>
          </p:nvPr>
        </p:nvSpPr>
        <p:spPr>
          <a:xfrm rot="5400000">
            <a:off x="1349574" y="-447079"/>
            <a:ext cx="4358879" cy="5800725"/>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4"/>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4"/>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4"/>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625"/>
          </a:xfrm>
          <a:prstGeom prst="rect">
            <a:avLst/>
          </a:prstGeom>
          <a:noFill/>
          <a:ln>
            <a:noFill/>
          </a:ln>
        </p:spPr>
        <p:txBody>
          <a:bodyPr spcFirstLastPara="1" wrap="square" lIns="68575" tIns="68575" rIns="68575" bIns="68575" anchor="t" anchorCtr="0"/>
          <a:lstStyle>
            <a:lvl1pPr lvl="0" algn="l">
              <a:lnSpc>
                <a:spcPct val="90000"/>
              </a:lnSpc>
              <a:spcBef>
                <a:spcPts val="0"/>
              </a:spcBef>
              <a:spcAft>
                <a:spcPts val="0"/>
              </a:spcAft>
              <a:buClr>
                <a:schemeClr val="dk1"/>
              </a:buClr>
              <a:buSzPts val="2100"/>
              <a:buFont typeface="Calibri"/>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134" name="Google Shape;134;p2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200"/>
              </a:spcBef>
              <a:spcAft>
                <a:spcPts val="0"/>
              </a:spcAft>
              <a:buClr>
                <a:schemeClr val="dk1"/>
              </a:buClr>
              <a:buSzPts val="1100"/>
              <a:buChar char="○"/>
              <a:defRPr/>
            </a:lvl2pPr>
            <a:lvl3pPr marL="1371600" lvl="2" indent="-298450" algn="l">
              <a:lnSpc>
                <a:spcPct val="90000"/>
              </a:lnSpc>
              <a:spcBef>
                <a:spcPts val="1200"/>
              </a:spcBef>
              <a:spcAft>
                <a:spcPts val="0"/>
              </a:spcAft>
              <a:buClr>
                <a:schemeClr val="dk1"/>
              </a:buClr>
              <a:buSzPts val="1100"/>
              <a:buChar char="■"/>
              <a:defRPr/>
            </a:lvl3pPr>
            <a:lvl4pPr marL="1828800" lvl="3" indent="-298450" algn="l">
              <a:lnSpc>
                <a:spcPct val="90000"/>
              </a:lnSpc>
              <a:spcBef>
                <a:spcPts val="1200"/>
              </a:spcBef>
              <a:spcAft>
                <a:spcPts val="0"/>
              </a:spcAft>
              <a:buClr>
                <a:schemeClr val="dk1"/>
              </a:buClr>
              <a:buSzPts val="1100"/>
              <a:buChar char="●"/>
              <a:defRPr/>
            </a:lvl4pPr>
            <a:lvl5pPr marL="2286000" lvl="4" indent="-298450" algn="l">
              <a:lnSpc>
                <a:spcPct val="90000"/>
              </a:lnSpc>
              <a:spcBef>
                <a:spcPts val="1200"/>
              </a:spcBef>
              <a:spcAft>
                <a:spcPts val="0"/>
              </a:spcAft>
              <a:buClr>
                <a:schemeClr val="dk1"/>
              </a:buClr>
              <a:buSzPts val="1100"/>
              <a:buChar char="○"/>
              <a:defRPr/>
            </a:lvl5pPr>
            <a:lvl6pPr marL="2743200" lvl="5" indent="-298450" algn="l">
              <a:lnSpc>
                <a:spcPct val="90000"/>
              </a:lnSpc>
              <a:spcBef>
                <a:spcPts val="1200"/>
              </a:spcBef>
              <a:spcAft>
                <a:spcPts val="0"/>
              </a:spcAft>
              <a:buClr>
                <a:schemeClr val="dk1"/>
              </a:buClr>
              <a:buSzPts val="1100"/>
              <a:buChar char="■"/>
              <a:defRPr/>
            </a:lvl6pPr>
            <a:lvl7pPr marL="3200400" lvl="6" indent="-298450" algn="l">
              <a:lnSpc>
                <a:spcPct val="90000"/>
              </a:lnSpc>
              <a:spcBef>
                <a:spcPts val="1200"/>
              </a:spcBef>
              <a:spcAft>
                <a:spcPts val="0"/>
              </a:spcAft>
              <a:buClr>
                <a:schemeClr val="dk1"/>
              </a:buClr>
              <a:buSzPts val="1100"/>
              <a:buChar char="●"/>
              <a:defRPr/>
            </a:lvl7pPr>
            <a:lvl8pPr marL="3657600" lvl="7" indent="-298450" algn="l">
              <a:lnSpc>
                <a:spcPct val="90000"/>
              </a:lnSpc>
              <a:spcBef>
                <a:spcPts val="1200"/>
              </a:spcBef>
              <a:spcAft>
                <a:spcPts val="0"/>
              </a:spcAft>
              <a:buClr>
                <a:schemeClr val="dk1"/>
              </a:buClr>
              <a:buSzPts val="1100"/>
              <a:buChar char="○"/>
              <a:defRPr/>
            </a:lvl8pPr>
            <a:lvl9pPr marL="4114800" lvl="8" indent="-298450" algn="l">
              <a:lnSpc>
                <a:spcPct val="90000"/>
              </a:lnSpc>
              <a:spcBef>
                <a:spcPts val="1200"/>
              </a:spcBef>
              <a:spcAft>
                <a:spcPts val="1200"/>
              </a:spcAft>
              <a:buClr>
                <a:schemeClr val="dk1"/>
              </a:buClr>
              <a:buSzPts val="1100"/>
              <a:buChar char="■"/>
              <a:defRPr/>
            </a:lvl9pPr>
          </a:lstStyle>
          <a:p>
            <a:endParaRPr/>
          </a:p>
        </p:txBody>
      </p:sp>
      <p:sp>
        <p:nvSpPr>
          <p:cNvPr id="135" name="Google Shape;135;p25"/>
          <p:cNvSpPr txBox="1">
            <a:spLocks noGrp="1"/>
          </p:cNvSpPr>
          <p:nvPr>
            <p:ph type="sldNum" idx="12"/>
          </p:nvPr>
        </p:nvSpPr>
        <p:spPr>
          <a:xfrm>
            <a:off x="8472458" y="4663216"/>
            <a:ext cx="548700" cy="393525"/>
          </a:xfrm>
          <a:prstGeom prst="rect">
            <a:avLst/>
          </a:prstGeom>
          <a:noFill/>
          <a:ln>
            <a:noFill/>
          </a:ln>
        </p:spPr>
        <p:txBody>
          <a:bodyPr spcFirstLastPara="1" wrap="square" lIns="68575" tIns="68575" rIns="68575" bIns="68575" anchor="ctr" anchorCtr="0">
            <a:noAutofit/>
          </a:bodyPr>
          <a:lstStyle>
            <a:lvl1pPr marL="0" lvl="0" indent="0" algn="r">
              <a:buClr>
                <a:srgbClr val="888888"/>
              </a:buClr>
              <a:buSzPts val="900"/>
              <a:buFont typeface="Calibri"/>
              <a:buNone/>
              <a:defRPr sz="900">
                <a:solidFill>
                  <a:srgbClr val="888888"/>
                </a:solidFill>
                <a:latin typeface="Calibri"/>
                <a:ea typeface="Calibri"/>
                <a:cs typeface="Calibri"/>
                <a:sym typeface="Calibri"/>
              </a:defRPr>
            </a:lvl1pPr>
            <a:lvl2pPr marL="0" lvl="1" indent="0" algn="r">
              <a:buClr>
                <a:srgbClr val="888888"/>
              </a:buClr>
              <a:buSzPts val="900"/>
              <a:buFont typeface="Calibri"/>
              <a:buNone/>
              <a:defRPr sz="900">
                <a:solidFill>
                  <a:srgbClr val="888888"/>
                </a:solidFill>
                <a:latin typeface="Calibri"/>
                <a:ea typeface="Calibri"/>
                <a:cs typeface="Calibri"/>
                <a:sym typeface="Calibri"/>
              </a:defRPr>
            </a:lvl2pPr>
            <a:lvl3pPr marL="0" lvl="2" indent="0" algn="r">
              <a:buClr>
                <a:srgbClr val="888888"/>
              </a:buClr>
              <a:buSzPts val="900"/>
              <a:buFont typeface="Calibri"/>
              <a:buNone/>
              <a:defRPr sz="900">
                <a:solidFill>
                  <a:srgbClr val="888888"/>
                </a:solidFill>
                <a:latin typeface="Calibri"/>
                <a:ea typeface="Calibri"/>
                <a:cs typeface="Calibri"/>
                <a:sym typeface="Calibri"/>
              </a:defRPr>
            </a:lvl3pPr>
            <a:lvl4pPr marL="0" lvl="3" indent="0" algn="r">
              <a:buClr>
                <a:srgbClr val="888888"/>
              </a:buClr>
              <a:buSzPts val="900"/>
              <a:buFont typeface="Calibri"/>
              <a:buNone/>
              <a:defRPr sz="900">
                <a:solidFill>
                  <a:srgbClr val="888888"/>
                </a:solidFill>
                <a:latin typeface="Calibri"/>
                <a:ea typeface="Calibri"/>
                <a:cs typeface="Calibri"/>
                <a:sym typeface="Calibri"/>
              </a:defRPr>
            </a:lvl4pPr>
            <a:lvl5pPr marL="0" lvl="4" indent="0" algn="r">
              <a:buClr>
                <a:srgbClr val="888888"/>
              </a:buClr>
              <a:buSzPts val="900"/>
              <a:buFont typeface="Calibri"/>
              <a:buNone/>
              <a:defRPr sz="900">
                <a:solidFill>
                  <a:srgbClr val="888888"/>
                </a:solidFill>
                <a:latin typeface="Calibri"/>
                <a:ea typeface="Calibri"/>
                <a:cs typeface="Calibri"/>
                <a:sym typeface="Calibri"/>
              </a:defRPr>
            </a:lvl5pPr>
            <a:lvl6pPr marL="0" lvl="5" indent="0" algn="r">
              <a:buClr>
                <a:srgbClr val="888888"/>
              </a:buClr>
              <a:buSzPts val="900"/>
              <a:buFont typeface="Calibri"/>
              <a:buNone/>
              <a:defRPr sz="900">
                <a:solidFill>
                  <a:srgbClr val="888888"/>
                </a:solidFill>
                <a:latin typeface="Calibri"/>
                <a:ea typeface="Calibri"/>
                <a:cs typeface="Calibri"/>
                <a:sym typeface="Calibri"/>
              </a:defRPr>
            </a:lvl6pPr>
            <a:lvl7pPr marL="0" lvl="6" indent="0" algn="r">
              <a:buClr>
                <a:srgbClr val="888888"/>
              </a:buClr>
              <a:buSzPts val="900"/>
              <a:buFont typeface="Calibri"/>
              <a:buNone/>
              <a:defRPr sz="900">
                <a:solidFill>
                  <a:srgbClr val="888888"/>
                </a:solidFill>
                <a:latin typeface="Calibri"/>
                <a:ea typeface="Calibri"/>
                <a:cs typeface="Calibri"/>
                <a:sym typeface="Calibri"/>
              </a:defRPr>
            </a:lvl7pPr>
            <a:lvl8pPr marL="0" lvl="7" indent="0" algn="r">
              <a:buClr>
                <a:srgbClr val="888888"/>
              </a:buClr>
              <a:buSzPts val="900"/>
              <a:buFont typeface="Calibri"/>
              <a:buNone/>
              <a:defRPr sz="900">
                <a:solidFill>
                  <a:srgbClr val="888888"/>
                </a:solidFill>
                <a:latin typeface="Calibri"/>
                <a:ea typeface="Calibri"/>
                <a:cs typeface="Calibri"/>
                <a:sym typeface="Calibri"/>
              </a:defRPr>
            </a:lvl8pPr>
            <a:lvl9pPr marL="0" lvl="8" indent="0" algn="r">
              <a:buClr>
                <a:srgbClr val="888888"/>
              </a:buClr>
              <a:buSzPts val="900"/>
              <a:buFont typeface="Calibri"/>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8"/>
        <p:cNvGrpSpPr/>
        <p:nvPr/>
      </p:nvGrpSpPr>
      <p:grpSpPr>
        <a:xfrm>
          <a:off x="0" y="0"/>
          <a:ext cx="0" cy="0"/>
          <a:chOff x="0" y="0"/>
          <a:chExt cx="0" cy="0"/>
        </a:xfrm>
      </p:grpSpPr>
      <p:sp>
        <p:nvSpPr>
          <p:cNvPr id="69" name="Google Shape;69;p15"/>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70" name="Google Shape;70;p15"/>
          <p:cNvSpPr/>
          <p:nvPr/>
        </p:nvSpPr>
        <p:spPr>
          <a:xfrm>
            <a:off x="2209800" y="4686300"/>
            <a:ext cx="106045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71" name="Google Shape;71;p15"/>
          <p:cNvSpPr/>
          <p:nvPr/>
        </p:nvSpPr>
        <p:spPr>
          <a:xfrm>
            <a:off x="3270250" y="4686300"/>
            <a:ext cx="587375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72" name="Google Shape;72;p15"/>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chemeClr val="dk2"/>
              </a:buClr>
              <a:buSzPts val="3600"/>
              <a:buNone/>
              <a:defRPr sz="3600" b="1">
                <a:solidFill>
                  <a:schemeClr val="dk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3" name="Google Shape;73;p15"/>
          <p:cNvPicPr preferRelativeResize="0"/>
          <p:nvPr/>
        </p:nvPicPr>
        <p:blipFill rotWithShape="1">
          <a:blip r:embed="rId2">
            <a:alphaModFix/>
          </a:blip>
          <a:srcRect/>
          <a:stretch/>
        </p:blipFill>
        <p:spPr>
          <a:xfrm>
            <a:off x="8310054" y="4817246"/>
            <a:ext cx="687170" cy="218719"/>
          </a:xfrm>
          <a:prstGeom prst="rect">
            <a:avLst/>
          </a:prstGeom>
          <a:noFill/>
          <a:ln>
            <a:noFill/>
          </a:ln>
        </p:spPr>
      </p:pic>
      <p:sp>
        <p:nvSpPr>
          <p:cNvPr id="74" name="Google Shape;74;p15"/>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lstStyle>
            <a:lvl1pPr marL="457200" lvl="0" indent="-381000" algn="l">
              <a:lnSpc>
                <a:spcPct val="90000"/>
              </a:lnSpc>
              <a:spcBef>
                <a:spcPts val="800"/>
              </a:spcBef>
              <a:spcAft>
                <a:spcPts val="0"/>
              </a:spcAft>
              <a:buClr>
                <a:schemeClr val="dk1"/>
              </a:buClr>
              <a:buSzPts val="2400"/>
              <a:buFont typeface="Arial"/>
              <a:buChar char="•"/>
              <a:defRPr sz="2400"/>
            </a:lvl1pPr>
            <a:lvl2pPr marL="914400" lvl="1" indent="-355600" algn="l">
              <a:lnSpc>
                <a:spcPct val="90000"/>
              </a:lnSpc>
              <a:spcBef>
                <a:spcPts val="400"/>
              </a:spcBef>
              <a:spcAft>
                <a:spcPts val="0"/>
              </a:spcAft>
              <a:buClr>
                <a:schemeClr val="dk1"/>
              </a:buClr>
              <a:buSzPts val="2000"/>
              <a:buChar char="•"/>
              <a:defRPr sz="2000"/>
            </a:lvl2pPr>
            <a:lvl3pPr marL="1371600" lvl="2" indent="-342900" algn="l">
              <a:lnSpc>
                <a:spcPct val="90000"/>
              </a:lnSpc>
              <a:spcBef>
                <a:spcPts val="400"/>
              </a:spcBef>
              <a:spcAft>
                <a:spcPts val="0"/>
              </a:spcAft>
              <a:buClr>
                <a:schemeClr val="dk1"/>
              </a:buClr>
              <a:buSzPts val="1800"/>
              <a:buChar char="•"/>
              <a:defRPr sz="1800"/>
            </a:lvl3pPr>
            <a:lvl4pPr marL="1828800" lvl="3" indent="-330200" algn="l">
              <a:lnSpc>
                <a:spcPct val="90000"/>
              </a:lnSpc>
              <a:spcBef>
                <a:spcPts val="400"/>
              </a:spcBef>
              <a:spcAft>
                <a:spcPts val="0"/>
              </a:spcAft>
              <a:buClr>
                <a:schemeClr val="dk1"/>
              </a:buClr>
              <a:buSzPts val="1600"/>
              <a:buFont typeface="Arial"/>
              <a:buChar char="•"/>
              <a:defRPr sz="1600"/>
            </a:lvl4pPr>
            <a:lvl5pPr marL="2286000" lvl="4" indent="-317500" algn="l">
              <a:lnSpc>
                <a:spcPct val="90000"/>
              </a:lnSpc>
              <a:spcBef>
                <a:spcPts val="400"/>
              </a:spcBef>
              <a:spcAft>
                <a:spcPts val="0"/>
              </a:spcAft>
              <a:buClr>
                <a:schemeClr val="dk1"/>
              </a:buClr>
              <a:buSzPts val="1400"/>
              <a:buFont typeface="Arial"/>
              <a:buChar char="•"/>
              <a:defRPr sz="1400"/>
            </a:lvl5pPr>
            <a:lvl6pPr marL="2743200" lvl="5" indent="-317500" algn="l">
              <a:lnSpc>
                <a:spcPct val="90000"/>
              </a:lnSpc>
              <a:spcBef>
                <a:spcPts val="400"/>
              </a:spcBef>
              <a:spcAft>
                <a:spcPts val="0"/>
              </a:spcAft>
              <a:buClr>
                <a:schemeClr val="dk1"/>
              </a:buClr>
              <a:buSzPts val="1400"/>
              <a:buChar char="•"/>
              <a:defRPr sz="1400"/>
            </a:lvl6pPr>
            <a:lvl7pPr marL="3200400" lvl="6" indent="-304800" algn="l">
              <a:lnSpc>
                <a:spcPct val="90000"/>
              </a:lnSpc>
              <a:spcBef>
                <a:spcPts val="400"/>
              </a:spcBef>
              <a:spcAft>
                <a:spcPts val="0"/>
              </a:spcAft>
              <a:buClr>
                <a:schemeClr val="dk1"/>
              </a:buClr>
              <a:buSzPts val="1200"/>
              <a:buChar char="•"/>
              <a:defRPr sz="1200"/>
            </a:lvl7pPr>
            <a:lvl8pPr marL="3657600" lvl="7" indent="-298450" algn="l">
              <a:lnSpc>
                <a:spcPct val="90000"/>
              </a:lnSpc>
              <a:spcBef>
                <a:spcPts val="400"/>
              </a:spcBef>
              <a:spcAft>
                <a:spcPts val="0"/>
              </a:spcAft>
              <a:buClr>
                <a:schemeClr val="dk1"/>
              </a:buClr>
              <a:buSzPts val="1100"/>
              <a:buChar char="•"/>
              <a:defRPr sz="1100"/>
            </a:lvl8pPr>
            <a:lvl9pPr marL="4114800" lvl="8" indent="-298450" algn="l">
              <a:lnSpc>
                <a:spcPct val="90000"/>
              </a:lnSpc>
              <a:spcBef>
                <a:spcPts val="400"/>
              </a:spcBef>
              <a:spcAft>
                <a:spcPts val="0"/>
              </a:spcAft>
              <a:buClr>
                <a:schemeClr val="dk1"/>
              </a:buClr>
              <a:buSzPts val="1100"/>
              <a:buChar char="•"/>
              <a:defRPr sz="1100"/>
            </a:lvl9pPr>
          </a:lstStyle>
          <a:p>
            <a:endParaRPr/>
          </a:p>
        </p:txBody>
      </p:sp>
      <p:pic>
        <p:nvPicPr>
          <p:cNvPr id="8" name="Picture 7" descr="A picture containing object&#10;&#10;Description automatically generated">
            <a:extLst>
              <a:ext uri="{FF2B5EF4-FFF2-40B4-BE49-F238E27FC236}">
                <a16:creationId xmlns:a16="http://schemas.microsoft.com/office/drawing/2014/main" id="{7F25DC43-08B5-B849-A3AD-4BCC7C162FF6}"/>
              </a:ext>
            </a:extLst>
          </p:cNvPr>
          <p:cNvPicPr>
            <a:picLocks noChangeAspect="1"/>
          </p:cNvPicPr>
          <p:nvPr userDrawn="1"/>
        </p:nvPicPr>
        <p:blipFill>
          <a:blip r:embed="rId3"/>
          <a:stretch>
            <a:fillRect/>
          </a:stretch>
        </p:blipFill>
        <p:spPr>
          <a:xfrm>
            <a:off x="0" y="4686299"/>
            <a:ext cx="2367278" cy="457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6"/>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6"/>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6"/>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623888" y="1282305"/>
            <a:ext cx="7886700" cy="2139553"/>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7"/>
          <p:cNvSpPr txBox="1">
            <a:spLocks noGrp="1"/>
          </p:cNvSpPr>
          <p:nvPr>
            <p:ph type="body" idx="1"/>
          </p:nvPr>
        </p:nvSpPr>
        <p:spPr>
          <a:xfrm>
            <a:off x="623888" y="3442099"/>
            <a:ext cx="7886700" cy="112514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2" name="Google Shape;82;p17"/>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7"/>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7"/>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8"/>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8"/>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29841" y="273845"/>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629842" y="1260872"/>
            <a:ext cx="3868340"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 name="Google Shape;95;p19"/>
          <p:cNvSpPr txBox="1">
            <a:spLocks noGrp="1"/>
          </p:cNvSpPr>
          <p:nvPr>
            <p:ph type="body" idx="2"/>
          </p:nvPr>
        </p:nvSpPr>
        <p:spPr>
          <a:xfrm>
            <a:off x="629842" y="1878806"/>
            <a:ext cx="3868340"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19"/>
          <p:cNvSpPr txBox="1">
            <a:spLocks noGrp="1"/>
          </p:cNvSpPr>
          <p:nvPr>
            <p:ph type="body" idx="3"/>
          </p:nvPr>
        </p:nvSpPr>
        <p:spPr>
          <a:xfrm>
            <a:off x="4629151" y="1260872"/>
            <a:ext cx="3887391"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19"/>
          <p:cNvSpPr txBox="1">
            <a:spLocks noGrp="1"/>
          </p:cNvSpPr>
          <p:nvPr>
            <p:ph type="body" idx="4"/>
          </p:nvPr>
        </p:nvSpPr>
        <p:spPr>
          <a:xfrm>
            <a:off x="4629151" y="1878806"/>
            <a:ext cx="3887391"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19"/>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19"/>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9"/>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0"/>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0"/>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0"/>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1"/>
          <p:cNvSpPr txBox="1">
            <a:spLocks noGrp="1"/>
          </p:cNvSpPr>
          <p:nvPr>
            <p:ph type="body" idx="1"/>
          </p:nvPr>
        </p:nvSpPr>
        <p:spPr>
          <a:xfrm>
            <a:off x="3887391" y="740570"/>
            <a:ext cx="4629150" cy="3655219"/>
          </a:xfrm>
          <a:prstGeom prst="rect">
            <a:avLst/>
          </a:prstGeom>
          <a:noFill/>
          <a:ln>
            <a:noFill/>
          </a:ln>
        </p:spPr>
        <p:txBody>
          <a:bodyPr spcFirstLastPara="1" wrap="square" lIns="68575" tIns="34275" rIns="68575" bIns="34275" anchor="t" anchorCtr="0"/>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9" name="Google Shape;109;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1"/>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1"/>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1"/>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2"/>
          <p:cNvSpPr>
            <a:spLocks noGrp="1"/>
          </p:cNvSpPr>
          <p:nvPr>
            <p:ph type="pic" idx="2"/>
          </p:nvPr>
        </p:nvSpPr>
        <p:spPr>
          <a:xfrm>
            <a:off x="3887391" y="740570"/>
            <a:ext cx="4629150" cy="365521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6" name="Google Shape;116;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7" name="Google Shape;117;p22"/>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2"/>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2"/>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5"/>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4"/>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ubmed/1467042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rob.koopman@oclc.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g.englebienne@utwente.nl" TargetMode="External"/><Relationship Id="rId4" Type="http://schemas.openxmlformats.org/officeDocument/2006/relationships/hyperlink" Target="mailto:shenghui.wang@oclc.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6"/>
          <p:cNvPicPr preferRelativeResize="0"/>
          <p:nvPr/>
        </p:nvPicPr>
        <p:blipFill rotWithShape="1">
          <a:blip r:embed="rId3">
            <a:alphaModFix/>
          </a:blip>
          <a:srcRect l="23295" b="48278"/>
          <a:stretch/>
        </p:blipFill>
        <p:spPr>
          <a:xfrm>
            <a:off x="3163889" y="4"/>
            <a:ext cx="5980110" cy="1060063"/>
          </a:xfrm>
          <a:prstGeom prst="rect">
            <a:avLst/>
          </a:prstGeom>
          <a:noFill/>
          <a:ln>
            <a:noFill/>
          </a:ln>
        </p:spPr>
      </p:pic>
      <p:sp>
        <p:nvSpPr>
          <p:cNvPr id="143" name="Google Shape;143;p26"/>
          <p:cNvSpPr/>
          <p:nvPr/>
        </p:nvSpPr>
        <p:spPr>
          <a:xfrm>
            <a:off x="3270250" y="4686300"/>
            <a:ext cx="587375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144" name="Google Shape;144;p26"/>
          <p:cNvSpPr/>
          <p:nvPr/>
        </p:nvSpPr>
        <p:spPr>
          <a:xfrm>
            <a:off x="-1" y="2"/>
            <a:ext cx="3190875" cy="1060065"/>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145" name="Google Shape;145;p26"/>
          <p:cNvSpPr txBox="1"/>
          <p:nvPr/>
        </p:nvSpPr>
        <p:spPr>
          <a:xfrm>
            <a:off x="2" y="1329878"/>
            <a:ext cx="3211071" cy="488548"/>
          </a:xfrm>
          <a:prstGeom prst="rect">
            <a:avLst/>
          </a:prstGeom>
          <a:solidFill>
            <a:schemeClr val="accent2"/>
          </a:solidFill>
          <a:ln>
            <a:noFill/>
          </a:ln>
        </p:spPr>
        <p:txBody>
          <a:bodyPr spcFirstLastPara="1" wrap="square" lIns="342900" tIns="102875" rIns="205725" bIns="137150" anchor="ctr" anchorCtr="0">
            <a:noAutofit/>
          </a:bodyPr>
          <a:lstStyle/>
          <a:p>
            <a:pPr marL="0" marR="0" lvl="0" indent="0" algn="l" rtl="0">
              <a:lnSpc>
                <a:spcPct val="100000"/>
              </a:lnSpc>
              <a:spcBef>
                <a:spcPts val="0"/>
              </a:spcBef>
              <a:spcAft>
                <a:spcPts val="0"/>
              </a:spcAft>
              <a:buClr>
                <a:schemeClr val="lt1"/>
              </a:buClr>
              <a:buSzPts val="1600"/>
              <a:buFont typeface="Calibri"/>
              <a:buNone/>
            </a:pPr>
            <a:r>
              <a:rPr lang="en-GB" sz="1600">
                <a:solidFill>
                  <a:schemeClr val="lt1"/>
                </a:solidFill>
                <a:latin typeface="Calibri"/>
                <a:ea typeface="Calibri"/>
                <a:cs typeface="Calibri"/>
                <a:sym typeface="Calibri"/>
              </a:rPr>
              <a:t>IWCS2019</a:t>
            </a:r>
            <a:r>
              <a:rPr lang="en-GB" sz="1600" b="0" i="0" u="none" strike="noStrike" cap="none">
                <a:solidFill>
                  <a:schemeClr val="lt1"/>
                </a:solidFill>
                <a:latin typeface="Calibri"/>
                <a:ea typeface="Calibri"/>
                <a:cs typeface="Calibri"/>
                <a:sym typeface="Calibri"/>
              </a:rPr>
              <a:t> • </a:t>
            </a:r>
            <a:r>
              <a:rPr lang="en-GB" sz="1600">
                <a:solidFill>
                  <a:schemeClr val="lt1"/>
                </a:solidFill>
                <a:latin typeface="Calibri"/>
                <a:ea typeface="Calibri"/>
                <a:cs typeface="Calibri"/>
                <a:sym typeface="Calibri"/>
              </a:rPr>
              <a:t>May 27</a:t>
            </a:r>
            <a:r>
              <a:rPr lang="en-GB" sz="1600" b="0" i="0" u="none" strike="noStrike" cap="none">
                <a:solidFill>
                  <a:schemeClr val="lt1"/>
                </a:solidFill>
                <a:latin typeface="Calibri"/>
                <a:ea typeface="Calibri"/>
                <a:cs typeface="Calibri"/>
                <a:sym typeface="Calibri"/>
              </a:rPr>
              <a:t>, 201</a:t>
            </a:r>
            <a:r>
              <a:rPr lang="en-GB" sz="1600">
                <a:solidFill>
                  <a:schemeClr val="lt1"/>
                </a:solidFill>
                <a:latin typeface="Calibri"/>
                <a:ea typeface="Calibri"/>
                <a:cs typeface="Calibri"/>
                <a:sym typeface="Calibri"/>
              </a:rPr>
              <a:t>9</a:t>
            </a:r>
            <a:r>
              <a:rPr lang="en-GB" sz="1600" b="0" i="0" u="none" strike="noStrike" cap="none">
                <a:solidFill>
                  <a:schemeClr val="lt1"/>
                </a:solidFill>
                <a:latin typeface="Calibri"/>
                <a:ea typeface="Calibri"/>
                <a:cs typeface="Calibri"/>
                <a:sym typeface="Calibri"/>
              </a:rPr>
              <a:t> </a:t>
            </a:r>
            <a:endParaRPr sz="1100"/>
          </a:p>
        </p:txBody>
      </p:sp>
      <p:sp>
        <p:nvSpPr>
          <p:cNvPr id="146" name="Google Shape;146;p26"/>
          <p:cNvSpPr txBox="1"/>
          <p:nvPr/>
        </p:nvSpPr>
        <p:spPr>
          <a:xfrm>
            <a:off x="152399" y="1852406"/>
            <a:ext cx="8844825" cy="954675"/>
          </a:xfrm>
          <a:prstGeom prst="rect">
            <a:avLst/>
          </a:prstGeom>
          <a:noFill/>
          <a:ln w="101600" cap="flat" cmpd="sng">
            <a:solidFill>
              <a:srgbClr val="FF9900"/>
            </a:solidFill>
            <a:prstDash val="solid"/>
            <a:miter lim="800000"/>
            <a:headEnd type="none" w="sm" len="sm"/>
            <a:tailEnd type="none" w="sm" len="sm"/>
          </a:ln>
        </p:spPr>
        <p:txBody>
          <a:bodyPr spcFirstLastPara="1" wrap="square" lIns="342900" tIns="205725" rIns="342900" bIns="205725" anchor="t" anchorCtr="0">
            <a:noAutofit/>
          </a:bodyPr>
          <a:lstStyle/>
          <a:p>
            <a:pPr lvl="0">
              <a:lnSpc>
                <a:spcPct val="115000"/>
              </a:lnSpc>
              <a:buClr>
                <a:schemeClr val="dk1"/>
              </a:buClr>
              <a:buSzPts val="1100"/>
            </a:pPr>
            <a:r>
              <a:rPr lang="en-US" sz="2900" b="1">
                <a:solidFill>
                  <a:srgbClr val="FF9900"/>
                </a:solidFill>
              </a:rPr>
              <a:t>Fast and Discriminative Semantic Embedding</a:t>
            </a:r>
            <a:endParaRPr sz="2900" b="1">
              <a:solidFill>
                <a:srgbClr val="FF9900"/>
              </a:solidFill>
            </a:endParaRPr>
          </a:p>
        </p:txBody>
      </p:sp>
      <p:pic>
        <p:nvPicPr>
          <p:cNvPr id="147" name="Google Shape;147;p26"/>
          <p:cNvPicPr preferRelativeResize="0"/>
          <p:nvPr/>
        </p:nvPicPr>
        <p:blipFill rotWithShape="1">
          <a:blip r:embed="rId4">
            <a:alphaModFix/>
          </a:blip>
          <a:srcRect/>
          <a:stretch/>
        </p:blipFill>
        <p:spPr>
          <a:xfrm>
            <a:off x="8310054" y="4817246"/>
            <a:ext cx="687170" cy="218719"/>
          </a:xfrm>
          <a:prstGeom prst="rect">
            <a:avLst/>
          </a:prstGeom>
          <a:noFill/>
          <a:ln>
            <a:noFill/>
          </a:ln>
        </p:spPr>
      </p:pic>
      <p:sp>
        <p:nvSpPr>
          <p:cNvPr id="148" name="Google Shape;148;p26"/>
          <p:cNvSpPr txBox="1"/>
          <p:nvPr/>
        </p:nvSpPr>
        <p:spPr>
          <a:xfrm>
            <a:off x="728707" y="3206983"/>
            <a:ext cx="7917525" cy="457200"/>
          </a:xfrm>
          <a:prstGeom prst="rect">
            <a:avLst/>
          </a:prstGeom>
          <a:noFill/>
          <a:ln>
            <a:noFill/>
          </a:ln>
        </p:spPr>
        <p:txBody>
          <a:bodyPr spcFirstLastPara="1" wrap="square" lIns="0" tIns="34275" rIns="68575" bIns="34275" anchor="t" anchorCtr="0">
            <a:noAutofit/>
          </a:bodyPr>
          <a:lstStyle/>
          <a:p>
            <a:pPr lvl="0">
              <a:lnSpc>
                <a:spcPct val="115000"/>
              </a:lnSpc>
              <a:buClr>
                <a:schemeClr val="dk1"/>
              </a:buClr>
              <a:buSzPts val="1100"/>
            </a:pPr>
            <a:r>
              <a:rPr lang="en-GB" sz="1800">
                <a:solidFill>
                  <a:schemeClr val="dk1"/>
                </a:solidFill>
              </a:rPr>
              <a:t>Rob Koopman</a:t>
            </a:r>
            <a:r>
              <a:rPr lang="en-GB" sz="1800" baseline="30000">
                <a:solidFill>
                  <a:schemeClr val="dk1"/>
                </a:solidFill>
              </a:rPr>
              <a:t>1</a:t>
            </a:r>
            <a:r>
              <a:rPr lang="en-GB" sz="1800">
                <a:solidFill>
                  <a:schemeClr val="dk1"/>
                </a:solidFill>
              </a:rPr>
              <a:t>, </a:t>
            </a:r>
            <a:r>
              <a:rPr lang="en-GB" sz="1800" err="1">
                <a:solidFill>
                  <a:schemeClr val="dk1"/>
                </a:solidFill>
              </a:rPr>
              <a:t>Shenghui</a:t>
            </a:r>
            <a:r>
              <a:rPr lang="en-GB" sz="1800">
                <a:solidFill>
                  <a:schemeClr val="dk1"/>
                </a:solidFill>
              </a:rPr>
              <a:t> Wang</a:t>
            </a:r>
            <a:r>
              <a:rPr lang="en-GB" sz="1800" baseline="30000">
                <a:solidFill>
                  <a:schemeClr val="dk1"/>
                </a:solidFill>
              </a:rPr>
              <a:t>1</a:t>
            </a:r>
            <a:r>
              <a:rPr lang="en-GB" sz="1800">
                <a:solidFill>
                  <a:schemeClr val="dk1"/>
                </a:solidFill>
              </a:rPr>
              <a:t>, and Gwenn Englebienne</a:t>
            </a:r>
            <a:r>
              <a:rPr lang="en-GB" sz="1800" baseline="30000">
                <a:solidFill>
                  <a:schemeClr val="dk1"/>
                </a:solidFill>
              </a:rPr>
              <a:t>2</a:t>
            </a:r>
            <a:endParaRPr sz="1800">
              <a:solidFill>
                <a:schemeClr val="dk1"/>
              </a:solidFill>
            </a:endParaRPr>
          </a:p>
          <a:p>
            <a:pPr marL="0" marR="0" lvl="0" indent="0" algn="l" rtl="0">
              <a:lnSpc>
                <a:spcPct val="90000"/>
              </a:lnSpc>
              <a:spcBef>
                <a:spcPts val="0"/>
              </a:spcBef>
              <a:spcAft>
                <a:spcPts val="0"/>
              </a:spcAft>
              <a:buClr>
                <a:schemeClr val="dk1"/>
              </a:buClr>
              <a:buSzPts val="2000"/>
              <a:buFont typeface="Arial"/>
              <a:buNone/>
            </a:pPr>
            <a:r>
              <a:rPr lang="en-GB" sz="1800" i="0" u="none" strike="noStrike" cap="none">
                <a:solidFill>
                  <a:schemeClr val="dk1"/>
                </a:solidFill>
                <a:latin typeface="Calibri"/>
                <a:ea typeface="Calibri"/>
                <a:cs typeface="Calibri"/>
                <a:sym typeface="Calibri"/>
              </a:rPr>
              <a:t> </a:t>
            </a:r>
            <a:endParaRPr sz="1800">
              <a:latin typeface="Calibri"/>
              <a:ea typeface="Calibri"/>
              <a:cs typeface="Calibri"/>
              <a:sym typeface="Calibri"/>
            </a:endParaRPr>
          </a:p>
        </p:txBody>
      </p:sp>
      <p:sp>
        <p:nvSpPr>
          <p:cNvPr id="149" name="Google Shape;149;p26"/>
          <p:cNvSpPr txBox="1"/>
          <p:nvPr/>
        </p:nvSpPr>
        <p:spPr>
          <a:xfrm>
            <a:off x="728703" y="3613837"/>
            <a:ext cx="2652450" cy="265707"/>
          </a:xfrm>
          <a:prstGeom prst="rect">
            <a:avLst/>
          </a:prstGeom>
          <a:noFill/>
          <a:ln>
            <a:noFill/>
          </a:ln>
        </p:spPr>
        <p:txBody>
          <a:bodyPr spcFirstLastPara="1" wrap="square" lIns="0" tIns="0" rIns="68575" bIns="34275" anchor="t" anchorCtr="0">
            <a:noAutofit/>
          </a:bodyPr>
          <a:lstStyle/>
          <a:p>
            <a:pPr marL="0" marR="0" lvl="0" indent="0" algn="l" rtl="0">
              <a:lnSpc>
                <a:spcPct val="90000"/>
              </a:lnSpc>
              <a:spcBef>
                <a:spcPts val="0"/>
              </a:spcBef>
              <a:spcAft>
                <a:spcPts val="0"/>
              </a:spcAft>
              <a:buClr>
                <a:schemeClr val="dk1"/>
              </a:buClr>
              <a:buSzPts val="1700"/>
              <a:buFont typeface="Arial"/>
              <a:buNone/>
            </a:pPr>
            <a:r>
              <a:rPr lang="en-GB" sz="1800" i="0" u="none" strike="noStrike" cap="none" baseline="30000">
                <a:solidFill>
                  <a:schemeClr val="dk1"/>
                </a:solidFill>
              </a:rPr>
              <a:t>1 </a:t>
            </a:r>
            <a:r>
              <a:rPr lang="en-GB" sz="1800" i="0" u="none" strike="noStrike" cap="none">
                <a:solidFill>
                  <a:schemeClr val="dk1"/>
                </a:solidFill>
              </a:rPr>
              <a:t>OCLC Research</a:t>
            </a:r>
          </a:p>
          <a:p>
            <a:pPr marL="0" marR="0" lvl="0" indent="0" algn="l" rtl="0">
              <a:lnSpc>
                <a:spcPct val="90000"/>
              </a:lnSpc>
              <a:spcBef>
                <a:spcPts val="0"/>
              </a:spcBef>
              <a:spcAft>
                <a:spcPts val="0"/>
              </a:spcAft>
              <a:buClr>
                <a:schemeClr val="dk1"/>
              </a:buClr>
              <a:buSzPts val="1700"/>
              <a:buFont typeface="Arial"/>
              <a:buNone/>
            </a:pPr>
            <a:r>
              <a:rPr lang="en-GB" sz="1800" baseline="30000">
                <a:solidFill>
                  <a:schemeClr val="dk1"/>
                </a:solidFill>
              </a:rPr>
              <a:t>2</a:t>
            </a:r>
            <a:r>
              <a:rPr lang="en-GB" sz="1800">
                <a:solidFill>
                  <a:schemeClr val="dk1"/>
                </a:solidFill>
              </a:rPr>
              <a:t> University of Twente</a:t>
            </a:r>
            <a:endParaRPr sz="1800"/>
          </a:p>
        </p:txBody>
      </p:sp>
      <p:sp>
        <p:nvSpPr>
          <p:cNvPr id="150" name="Google Shape;150;p26"/>
          <p:cNvSpPr/>
          <p:nvPr/>
        </p:nvSpPr>
        <p:spPr>
          <a:xfrm>
            <a:off x="3136902" y="1"/>
            <a:ext cx="445693" cy="1060065"/>
          </a:xfrm>
          <a:prstGeom prst="rect">
            <a:avLst/>
          </a:prstGeom>
          <a:solidFill>
            <a:srgbClr val="00AFD7">
              <a:alpha val="62745"/>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DB9802-53A7-DA4C-A6D4-2D3C62ECD568}"/>
              </a:ext>
            </a:extLst>
          </p:cNvPr>
          <p:cNvSpPr>
            <a:spLocks noGrp="1"/>
          </p:cNvSpPr>
          <p:nvPr>
            <p:ph type="body" idx="1"/>
          </p:nvPr>
        </p:nvSpPr>
        <p:spPr/>
        <p:txBody>
          <a:bodyPr/>
          <a:lstStyle/>
          <a:p>
            <a:r>
              <a:rPr lang="en-US"/>
              <a:t>Ariadne semantic embedding</a:t>
            </a:r>
          </a:p>
        </p:txBody>
      </p:sp>
      <p:sp>
        <p:nvSpPr>
          <p:cNvPr id="3" name="Text Placeholder 2">
            <a:extLst>
              <a:ext uri="{FF2B5EF4-FFF2-40B4-BE49-F238E27FC236}">
                <a16:creationId xmlns:a16="http://schemas.microsoft.com/office/drawing/2014/main" id="{53E2872F-11DF-E849-BF28-2A4A38E9B102}"/>
              </a:ext>
            </a:extLst>
          </p:cNvPr>
          <p:cNvSpPr>
            <a:spLocks noGrp="1"/>
          </p:cNvSpPr>
          <p:nvPr>
            <p:ph type="body" idx="2"/>
          </p:nvPr>
        </p:nvSpPr>
        <p:spPr/>
        <p:txBody>
          <a:bodyPr/>
          <a:lstStyle/>
          <a:p>
            <a:pPr marL="533400" indent="-457200">
              <a:buFont typeface="+mj-lt"/>
              <a:buAutoNum type="arabicPeriod"/>
            </a:pPr>
            <a:r>
              <a:rPr lang="en-US"/>
              <a:t>Fast random projection to compute term embeddings</a:t>
            </a:r>
          </a:p>
          <a:p>
            <a:pPr marL="533400" indent="-457200">
              <a:buFont typeface="+mj-lt"/>
              <a:buAutoNum type="arabicPeriod"/>
            </a:pPr>
            <a:r>
              <a:rPr lang="en-US"/>
              <a:t>Orthogonal projection to increase discrimination</a:t>
            </a:r>
          </a:p>
          <a:p>
            <a:pPr marL="533400" indent="-457200">
              <a:buFont typeface="+mj-lt"/>
              <a:buAutoNum type="arabicPeriod"/>
            </a:pPr>
            <a:r>
              <a:rPr lang="en-US"/>
              <a:t>Term weight assignment for better text embeddings</a:t>
            </a:r>
          </a:p>
          <a:p>
            <a:pPr marL="533400" indent="-457200">
              <a:buFont typeface="+mj-lt"/>
              <a:buAutoNum type="arabicPeriod"/>
            </a:pPr>
            <a:endParaRPr lang="en-US"/>
          </a:p>
        </p:txBody>
      </p:sp>
    </p:spTree>
    <p:extLst>
      <p:ext uri="{BB962C8B-B14F-4D97-AF65-F5344CB8AC3E}">
        <p14:creationId xmlns:p14="http://schemas.microsoft.com/office/powerpoint/2010/main" val="399883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0F098-B6C7-E449-9E31-F2405DFA4981}"/>
              </a:ext>
            </a:extLst>
          </p:cNvPr>
          <p:cNvSpPr>
            <a:spLocks noGrp="1"/>
          </p:cNvSpPr>
          <p:nvPr>
            <p:ph type="body" idx="1"/>
          </p:nvPr>
        </p:nvSpPr>
        <p:spPr/>
        <p:txBody>
          <a:bodyPr/>
          <a:lstStyle/>
          <a:p>
            <a:r>
              <a:rPr lang="en-US"/>
              <a:t>1. Fast random projection</a:t>
            </a:r>
          </a:p>
          <a:p>
            <a:endParaRPr lang="en-US"/>
          </a:p>
        </p:txBody>
      </p:sp>
      <p:sp>
        <p:nvSpPr>
          <p:cNvPr id="3" name="Text Placeholder 2">
            <a:extLst>
              <a:ext uri="{FF2B5EF4-FFF2-40B4-BE49-F238E27FC236}">
                <a16:creationId xmlns:a16="http://schemas.microsoft.com/office/drawing/2014/main" id="{A495C46A-FDC9-BC43-BE31-6528ED113082}"/>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E17F13E4-4709-3549-B0C8-0DB2AD5DCA53}"/>
              </a:ext>
            </a:extLst>
          </p:cNvPr>
          <p:cNvPicPr>
            <a:picLocks noChangeAspect="1"/>
          </p:cNvPicPr>
          <p:nvPr/>
        </p:nvPicPr>
        <p:blipFill>
          <a:blip r:embed="rId2"/>
          <a:stretch>
            <a:fillRect/>
          </a:stretch>
        </p:blipFill>
        <p:spPr>
          <a:xfrm>
            <a:off x="2160000" y="1428750"/>
            <a:ext cx="4672330" cy="2971800"/>
          </a:xfrm>
          <a:prstGeom prst="rect">
            <a:avLst/>
          </a:prstGeom>
        </p:spPr>
      </p:pic>
    </p:spTree>
    <p:extLst>
      <p:ext uri="{BB962C8B-B14F-4D97-AF65-F5344CB8AC3E}">
        <p14:creationId xmlns:p14="http://schemas.microsoft.com/office/powerpoint/2010/main" val="99813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92C45-530F-014D-AED1-88488C3745B8}"/>
              </a:ext>
            </a:extLst>
          </p:cNvPr>
          <p:cNvSpPr>
            <a:spLocks noGrp="1"/>
          </p:cNvSpPr>
          <p:nvPr>
            <p:ph type="body" idx="1"/>
          </p:nvPr>
        </p:nvSpPr>
        <p:spPr/>
        <p:txBody>
          <a:bodyPr/>
          <a:lstStyle/>
          <a:p>
            <a:r>
              <a:rPr lang="en-US"/>
              <a:t>1. Fast random projection</a:t>
            </a:r>
          </a:p>
          <a:p>
            <a:endParaRPr lang="en-US"/>
          </a:p>
        </p:txBody>
      </p:sp>
      <p:sp>
        <p:nvSpPr>
          <p:cNvPr id="3" name="Text Placeholder 2">
            <a:extLst>
              <a:ext uri="{FF2B5EF4-FFF2-40B4-BE49-F238E27FC236}">
                <a16:creationId xmlns:a16="http://schemas.microsoft.com/office/drawing/2014/main" id="{4FE599EC-BBD5-BD4F-A35E-8EBD2E70544B}"/>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8E95DF62-C208-3143-BDCB-E460A37458FC}"/>
              </a:ext>
            </a:extLst>
          </p:cNvPr>
          <p:cNvPicPr>
            <a:picLocks noChangeAspect="1"/>
          </p:cNvPicPr>
          <p:nvPr/>
        </p:nvPicPr>
        <p:blipFill>
          <a:blip r:embed="rId2"/>
          <a:stretch>
            <a:fillRect/>
          </a:stretch>
        </p:blipFill>
        <p:spPr>
          <a:xfrm>
            <a:off x="2160000" y="1428750"/>
            <a:ext cx="4672330" cy="2971800"/>
          </a:xfrm>
          <a:prstGeom prst="rect">
            <a:avLst/>
          </a:prstGeom>
        </p:spPr>
      </p:pic>
    </p:spTree>
    <p:extLst>
      <p:ext uri="{BB962C8B-B14F-4D97-AF65-F5344CB8AC3E}">
        <p14:creationId xmlns:p14="http://schemas.microsoft.com/office/powerpoint/2010/main" val="323255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CAFA6-5CD4-4F48-A307-0D561A4FA1AA}"/>
              </a:ext>
            </a:extLst>
          </p:cNvPr>
          <p:cNvSpPr>
            <a:spLocks noGrp="1"/>
          </p:cNvSpPr>
          <p:nvPr>
            <p:ph type="body" idx="1"/>
          </p:nvPr>
        </p:nvSpPr>
        <p:spPr/>
        <p:txBody>
          <a:bodyPr/>
          <a:lstStyle/>
          <a:p>
            <a:r>
              <a:rPr lang="en-US"/>
              <a:t>1. Fast random projection</a:t>
            </a:r>
          </a:p>
          <a:p>
            <a:endParaRPr lang="en-US"/>
          </a:p>
        </p:txBody>
      </p:sp>
      <p:sp>
        <p:nvSpPr>
          <p:cNvPr id="3" name="Text Placeholder 2">
            <a:extLst>
              <a:ext uri="{FF2B5EF4-FFF2-40B4-BE49-F238E27FC236}">
                <a16:creationId xmlns:a16="http://schemas.microsoft.com/office/drawing/2014/main" id="{10D38DB7-397A-004D-B6DD-8973E8CE6143}"/>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1A105D00-9DD4-E648-9C58-B12AF395F3DE}"/>
              </a:ext>
            </a:extLst>
          </p:cNvPr>
          <p:cNvPicPr>
            <a:picLocks noChangeAspect="1"/>
          </p:cNvPicPr>
          <p:nvPr/>
        </p:nvPicPr>
        <p:blipFill>
          <a:blip r:embed="rId2"/>
          <a:stretch>
            <a:fillRect/>
          </a:stretch>
        </p:blipFill>
        <p:spPr>
          <a:xfrm>
            <a:off x="2160000" y="1428750"/>
            <a:ext cx="4672330" cy="2971800"/>
          </a:xfrm>
          <a:prstGeom prst="rect">
            <a:avLst/>
          </a:prstGeom>
        </p:spPr>
      </p:pic>
    </p:spTree>
    <p:extLst>
      <p:ext uri="{BB962C8B-B14F-4D97-AF65-F5344CB8AC3E}">
        <p14:creationId xmlns:p14="http://schemas.microsoft.com/office/powerpoint/2010/main" val="141909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624932-3959-2244-8089-55AED96AB7F4}"/>
              </a:ext>
            </a:extLst>
          </p:cNvPr>
          <p:cNvSpPr>
            <a:spLocks noGrp="1"/>
          </p:cNvSpPr>
          <p:nvPr>
            <p:ph type="body" idx="1"/>
          </p:nvPr>
        </p:nvSpPr>
        <p:spPr/>
        <p:txBody>
          <a:bodyPr/>
          <a:lstStyle/>
          <a:p>
            <a:r>
              <a:rPr lang="en-US"/>
              <a:t>1. Fast random projection</a:t>
            </a:r>
          </a:p>
          <a:p>
            <a:endParaRPr lang="en-US"/>
          </a:p>
        </p:txBody>
      </p:sp>
      <p:sp>
        <p:nvSpPr>
          <p:cNvPr id="3" name="Text Placeholder 2">
            <a:extLst>
              <a:ext uri="{FF2B5EF4-FFF2-40B4-BE49-F238E27FC236}">
                <a16:creationId xmlns:a16="http://schemas.microsoft.com/office/drawing/2014/main" id="{66225C7A-9E76-284D-8DF0-631E83E2DA53}"/>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68E75DC7-DFF6-7D44-9D4C-4216FC04897B}"/>
              </a:ext>
            </a:extLst>
          </p:cNvPr>
          <p:cNvPicPr>
            <a:picLocks noChangeAspect="1"/>
          </p:cNvPicPr>
          <p:nvPr/>
        </p:nvPicPr>
        <p:blipFill>
          <a:blip r:embed="rId2"/>
          <a:stretch>
            <a:fillRect/>
          </a:stretch>
        </p:blipFill>
        <p:spPr>
          <a:xfrm>
            <a:off x="2160000" y="1428750"/>
            <a:ext cx="4672330" cy="2971800"/>
          </a:xfrm>
          <a:prstGeom prst="rect">
            <a:avLst/>
          </a:prstGeom>
        </p:spPr>
      </p:pic>
    </p:spTree>
    <p:extLst>
      <p:ext uri="{BB962C8B-B14F-4D97-AF65-F5344CB8AC3E}">
        <p14:creationId xmlns:p14="http://schemas.microsoft.com/office/powerpoint/2010/main" val="325926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34D3E2-59AF-0A4F-9E2C-CF68180FAF0B}"/>
              </a:ext>
            </a:extLst>
          </p:cNvPr>
          <p:cNvSpPr>
            <a:spLocks noGrp="1"/>
          </p:cNvSpPr>
          <p:nvPr>
            <p:ph type="body" idx="1"/>
          </p:nvPr>
        </p:nvSpPr>
        <p:spPr/>
        <p:txBody>
          <a:bodyPr/>
          <a:lstStyle/>
          <a:p>
            <a:r>
              <a:rPr lang="en-US"/>
              <a:t>1. Fast random projection</a:t>
            </a:r>
          </a:p>
          <a:p>
            <a:endParaRPr lang="en-US"/>
          </a:p>
        </p:txBody>
      </p:sp>
      <p:sp>
        <p:nvSpPr>
          <p:cNvPr id="3" name="Text Placeholder 2">
            <a:extLst>
              <a:ext uri="{FF2B5EF4-FFF2-40B4-BE49-F238E27FC236}">
                <a16:creationId xmlns:a16="http://schemas.microsoft.com/office/drawing/2014/main" id="{13A270B1-A497-5546-840A-D13EF7718549}"/>
              </a:ext>
            </a:extLst>
          </p:cNvPr>
          <p:cNvSpPr>
            <a:spLocks noGrp="1"/>
          </p:cNvSpPr>
          <p:nvPr>
            <p:ph type="body" idx="2"/>
          </p:nvPr>
        </p:nvSpPr>
        <p:spPr/>
        <p:txBody>
          <a:bodyPr/>
          <a:lstStyle/>
          <a:p>
            <a:endParaRPr lang="en-US"/>
          </a:p>
        </p:txBody>
      </p:sp>
      <p:pic>
        <p:nvPicPr>
          <p:cNvPr id="7" name="Picture 6">
            <a:extLst>
              <a:ext uri="{FF2B5EF4-FFF2-40B4-BE49-F238E27FC236}">
                <a16:creationId xmlns:a16="http://schemas.microsoft.com/office/drawing/2014/main" id="{3C80EA7B-0EE7-3F44-A5B5-1A1AA71C142C}"/>
              </a:ext>
            </a:extLst>
          </p:cNvPr>
          <p:cNvPicPr>
            <a:picLocks noChangeAspect="1"/>
          </p:cNvPicPr>
          <p:nvPr/>
        </p:nvPicPr>
        <p:blipFill>
          <a:blip r:embed="rId2"/>
          <a:stretch>
            <a:fillRect/>
          </a:stretch>
        </p:blipFill>
        <p:spPr>
          <a:xfrm>
            <a:off x="2160000" y="1428750"/>
            <a:ext cx="4672330" cy="2971800"/>
          </a:xfrm>
          <a:prstGeom prst="rect">
            <a:avLst/>
          </a:prstGeom>
        </p:spPr>
      </p:pic>
    </p:spTree>
    <p:extLst>
      <p:ext uri="{BB962C8B-B14F-4D97-AF65-F5344CB8AC3E}">
        <p14:creationId xmlns:p14="http://schemas.microsoft.com/office/powerpoint/2010/main" val="306105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16FE96-5752-5543-ADC6-21493F2F48D9}"/>
              </a:ext>
            </a:extLst>
          </p:cNvPr>
          <p:cNvSpPr>
            <a:spLocks noGrp="1"/>
          </p:cNvSpPr>
          <p:nvPr>
            <p:ph type="body" idx="1"/>
          </p:nvPr>
        </p:nvSpPr>
        <p:spPr/>
        <p:txBody>
          <a:bodyPr/>
          <a:lstStyle/>
          <a:p>
            <a:r>
              <a:rPr lang="en-US"/>
              <a:t>2. Discriminative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3DBBEC6-AD82-7E40-A926-12D185DFF2F0}"/>
                  </a:ext>
                </a:extLst>
              </p:cNvPr>
              <p:cNvSpPr>
                <a:spLocks noGrp="1"/>
              </p:cNvSpPr>
              <p:nvPr>
                <p:ph type="body" idx="2"/>
              </p:nvPr>
            </p:nvSpPr>
            <p:spPr/>
            <p:txBody>
              <a:bodyPr/>
              <a:lstStyle/>
              <a:p>
                <a:r>
                  <a:rPr lang="en-US"/>
                  <a:t>We do not use heuristics to filter out stop words</a:t>
                </a:r>
              </a:p>
              <a:p>
                <a:pPr lvl="1"/>
                <a:r>
                  <a:rPr lang="en-US"/>
                  <a:t>Task-specific, dataset-specific, …</a:t>
                </a:r>
              </a:p>
              <a:p>
                <a:r>
                  <a:rPr lang="en-US"/>
                  <a:t>Most terms end up being similar to average language vector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e>
                    </m:acc>
                  </m:oMath>
                </a14:m>
                <a:endParaRPr lang="en-US"/>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e>
                    </m:acc>
                    <m:r>
                      <a:rPr lang="en-US" i="1">
                        <a:latin typeface="Cambria Math" panose="02040503050406030204" pitchFamily="18" charset="0"/>
                      </a:rPr>
                      <m:t> </m:t>
                    </m:r>
                  </m:oMath>
                </a14:m>
                <a:r>
                  <a:rPr lang="en-US"/>
                  <a:t>corresponds closely to stop words</a:t>
                </a:r>
              </a:p>
              <a:p>
                <a:r>
                  <a:rPr lang="en-US"/>
                  <a:t> Our solution:</a:t>
                </a:r>
              </a:p>
              <a:p>
                <a:pPr lvl="1"/>
                <a:r>
                  <a:rPr lang="en-US"/>
                  <a:t>Cancel out the average language vector from the embeddings (</a:t>
                </a:r>
                <a:r>
                  <a:rPr lang="en-US" i="1"/>
                  <a:t>Orthogonal Projection</a:t>
                </a:r>
                <a:r>
                  <a:rPr lang="en-US"/>
                  <a:t>)</a:t>
                </a:r>
              </a:p>
              <a:p>
                <a:pPr lvl="1"/>
                <a:r>
                  <a:rPr lang="en-US"/>
                  <a:t>Use the original similarity to</a:t>
                </a:r>
                <a14:m>
                  <m:oMath xmlns:m="http://schemas.openxmlformats.org/officeDocument/2006/math">
                    <m:r>
                      <a:rPr lang="en-US" b="0" i="0" smtClean="0">
                        <a:latin typeface="Cambria Math" panose="02040503050406030204" pitchFamily="18" charset="0"/>
                      </a:rPr>
                      <m:t> </m:t>
                    </m:r>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𝑎</m:t>
                            </m:r>
                          </m:sub>
                        </m:sSub>
                      </m:e>
                    </m:acc>
                  </m:oMath>
                </a14:m>
                <a:r>
                  <a:rPr lang="en-US"/>
                  <a:t> to inform the importance of terms</a:t>
                </a:r>
              </a:p>
              <a:p>
                <a:pPr marL="558800" lvl="1" indent="0">
                  <a:buNone/>
                </a:pPr>
                <a:r>
                  <a:rPr lang="en-US"/>
                  <a:t>	(</a:t>
                </a:r>
                <a:r>
                  <a:rPr lang="en-US" i="1"/>
                  <a:t>Term weight assignment</a:t>
                </a:r>
                <a:r>
                  <a:rPr lang="en-US"/>
                  <a:t>)</a:t>
                </a:r>
              </a:p>
            </p:txBody>
          </p:sp>
        </mc:Choice>
        <mc:Fallback xmlns="">
          <p:sp>
            <p:nvSpPr>
              <p:cNvPr id="3" name="Text Placeholder 2">
                <a:extLst>
                  <a:ext uri="{FF2B5EF4-FFF2-40B4-BE49-F238E27FC236}">
                    <a16:creationId xmlns:a16="http://schemas.microsoft.com/office/drawing/2014/main" id="{73DBBEC6-AD82-7E40-A926-12D185DFF2F0}"/>
                  </a:ext>
                </a:extLst>
              </p:cNvPr>
              <p:cNvSpPr>
                <a:spLocks noGrp="1" noRot="1" noChangeAspect="1" noMove="1" noResize="1" noEditPoints="1" noAdjustHandles="1" noChangeArrowheads="1" noChangeShapeType="1" noTextEdit="1"/>
              </p:cNvSpPr>
              <p:nvPr>
                <p:ph type="body" idx="2"/>
              </p:nvPr>
            </p:nvSpPr>
            <p:spPr>
              <a:blipFill>
                <a:blip r:embed="rId2"/>
                <a:stretch>
                  <a:fillRect l="-301" b="-755"/>
                </a:stretch>
              </a:blipFill>
            </p:spPr>
            <p:txBody>
              <a:bodyPr/>
              <a:lstStyle/>
              <a:p>
                <a:r>
                  <a:rPr lang="en-US">
                    <a:noFill/>
                  </a:rPr>
                  <a:t> </a:t>
                </a:r>
              </a:p>
            </p:txBody>
          </p:sp>
        </mc:Fallback>
      </mc:AlternateContent>
    </p:spTree>
    <p:extLst>
      <p:ext uri="{BB962C8B-B14F-4D97-AF65-F5344CB8AC3E}">
        <p14:creationId xmlns:p14="http://schemas.microsoft.com/office/powerpoint/2010/main" val="120599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4" name="Picture 3">
            <a:extLst>
              <a:ext uri="{FF2B5EF4-FFF2-40B4-BE49-F238E27FC236}">
                <a16:creationId xmlns:a16="http://schemas.microsoft.com/office/drawing/2014/main" id="{D55B08A1-AC73-8C44-8DE9-BD4C136F8104}"/>
              </a:ext>
            </a:extLst>
          </p:cNvPr>
          <p:cNvPicPr>
            <a:picLocks noChangeAspect="1"/>
          </p:cNvPicPr>
          <p:nvPr/>
        </p:nvPicPr>
        <p:blipFill>
          <a:blip r:embed="rId3"/>
          <a:stretch>
            <a:fillRect/>
          </a:stretch>
        </p:blipFill>
        <p:spPr>
          <a:xfrm>
            <a:off x="4966013" y="1429967"/>
            <a:ext cx="3831120" cy="2645027"/>
          </a:xfrm>
          <a:prstGeom prst="rect">
            <a:avLst/>
          </a:prstGeom>
        </p:spPr>
      </p:pic>
      <p:sp>
        <p:nvSpPr>
          <p:cNvPr id="233" name="Google Shape;233;p38"/>
          <p:cNvSpPr txBox="1">
            <a:spLocks noGrp="1"/>
          </p:cNvSpPr>
          <p:nvPr>
            <p:ph type="body" idx="1"/>
          </p:nvPr>
        </p:nvSpPr>
        <p:spPr>
          <a:xfrm>
            <a:off x="528355"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GB"/>
              <a:t>Orthogonal projection</a:t>
            </a:r>
            <a:endParaRPr/>
          </a:p>
        </p:txBody>
      </p:sp>
      <p:sp>
        <p:nvSpPr>
          <p:cNvPr id="235" name="Google Shape;235;p38"/>
          <p:cNvSpPr txBox="1"/>
          <p:nvPr/>
        </p:nvSpPr>
        <p:spPr>
          <a:xfrm>
            <a:off x="551801" y="1289801"/>
            <a:ext cx="5418900" cy="2651263"/>
          </a:xfrm>
          <a:prstGeom prst="rect">
            <a:avLst/>
          </a:prstGeom>
          <a:noFill/>
          <a:ln>
            <a:noFill/>
          </a:ln>
        </p:spPr>
        <p:txBody>
          <a:bodyPr spcFirstLastPara="1" wrap="square" lIns="91425" tIns="91425" rIns="91425" bIns="91425" anchor="t" anchorCtr="0">
            <a:noAutofit/>
          </a:bodyPr>
          <a:lstStyle/>
          <a:p>
            <a:pPr marL="342900" lvl="0" indent="-304800" algn="l" rtl="0">
              <a:lnSpc>
                <a:spcPct val="90000"/>
              </a:lnSpc>
              <a:spcBef>
                <a:spcPts val="800"/>
              </a:spcBef>
              <a:spcAft>
                <a:spcPts val="0"/>
              </a:spcAft>
              <a:buClr>
                <a:schemeClr val="dk1"/>
              </a:buClr>
              <a:buSzPts val="1800"/>
              <a:buChar char="•"/>
            </a:pPr>
            <a:endParaRPr lang="en-GB" sz="1800">
              <a:solidFill>
                <a:schemeClr val="dk1"/>
              </a:solidFill>
              <a:latin typeface="Calibri"/>
              <a:ea typeface="Calibri"/>
              <a:cs typeface="Calibri"/>
              <a:sym typeface="Calibri"/>
            </a:endParaRPr>
          </a:p>
          <a:p>
            <a:pPr marL="342900" lvl="0" indent="-304800" algn="l" rtl="0">
              <a:lnSpc>
                <a:spcPct val="90000"/>
              </a:lnSpc>
              <a:spcBef>
                <a:spcPts val="800"/>
              </a:spcBef>
              <a:spcAft>
                <a:spcPts val="0"/>
              </a:spcAft>
              <a:buClr>
                <a:schemeClr val="dk1"/>
              </a:buClr>
              <a:buSzPts val="1800"/>
              <a:buChar char="•"/>
            </a:pPr>
            <a:r>
              <a:rPr lang="en-GB" sz="1800">
                <a:solidFill>
                  <a:schemeClr val="dk1"/>
                </a:solidFill>
                <a:latin typeface="Calibri"/>
                <a:ea typeface="Calibri"/>
                <a:cs typeface="Calibri"/>
                <a:sym typeface="Calibri"/>
              </a:rPr>
              <a:t>Vectors are projected on the orthogonal hyperplane to an </a:t>
            </a:r>
            <a:r>
              <a:rPr lang="en-GB" sz="1800" i="1">
                <a:solidFill>
                  <a:schemeClr val="dk1"/>
                </a:solidFill>
                <a:latin typeface="Calibri"/>
                <a:ea typeface="Calibri"/>
                <a:cs typeface="Calibri"/>
                <a:sym typeface="Calibri"/>
              </a:rPr>
              <a:t>average language vector</a:t>
            </a:r>
          </a:p>
          <a:p>
            <a:pPr marL="38100" lvl="4">
              <a:lnSpc>
                <a:spcPct val="90000"/>
              </a:lnSpc>
              <a:spcBef>
                <a:spcPts val="800"/>
              </a:spcBef>
              <a:buClr>
                <a:schemeClr val="dk1"/>
              </a:buClr>
              <a:buSzPts val="1800"/>
            </a:pPr>
            <a:endParaRPr lang="en-GB" sz="1800">
              <a:solidFill>
                <a:schemeClr val="tx1"/>
              </a:solidFill>
              <a:latin typeface="Calibri"/>
              <a:ea typeface="Calibri"/>
              <a:cs typeface="Calibri"/>
              <a:sym typeface="Calibri"/>
            </a:endParaRPr>
          </a:p>
          <a:p>
            <a:pPr marL="342900" lvl="4" indent="-304800">
              <a:lnSpc>
                <a:spcPct val="90000"/>
              </a:lnSpc>
              <a:spcBef>
                <a:spcPts val="800"/>
              </a:spcBef>
              <a:buClr>
                <a:schemeClr val="dk1"/>
              </a:buClr>
              <a:buSzPts val="1800"/>
              <a:buFont typeface="Arial"/>
              <a:buChar char="•"/>
            </a:pPr>
            <a:r>
              <a:rPr lang="en-GB" sz="1800">
                <a:solidFill>
                  <a:schemeClr val="tx1"/>
                </a:solidFill>
                <a:latin typeface="Calibri"/>
                <a:ea typeface="Calibri"/>
                <a:cs typeface="Calibri"/>
                <a:sym typeface="Calibri"/>
              </a:rPr>
              <a:t>Removing the </a:t>
            </a:r>
            <a:r>
              <a:rPr lang="en-GB" sz="1800" i="1">
                <a:solidFill>
                  <a:schemeClr val="tx1"/>
                </a:solidFill>
                <a:latin typeface="Calibri"/>
                <a:ea typeface="Calibri"/>
                <a:cs typeface="Calibri"/>
                <a:sym typeface="Calibri"/>
              </a:rPr>
              <a:t>stop-wordiness</a:t>
            </a:r>
            <a:r>
              <a:rPr lang="en-GB" sz="1800">
                <a:solidFill>
                  <a:schemeClr val="tx1"/>
                </a:solidFill>
                <a:latin typeface="Calibri"/>
                <a:ea typeface="Calibri"/>
                <a:cs typeface="Calibri"/>
                <a:sym typeface="Calibri"/>
              </a:rPr>
              <a:t> improves the discriminating powe</a:t>
            </a:r>
            <a:r>
              <a:rPr lang="en-GB" sz="1800">
                <a:solidFill>
                  <a:srgbClr val="434343"/>
                </a:solidFill>
                <a:latin typeface="Calibri"/>
                <a:ea typeface="Calibri"/>
                <a:cs typeface="Calibri"/>
                <a:sym typeface="Calibri"/>
              </a:rPr>
              <a:t>r</a:t>
            </a:r>
          </a:p>
          <a:p>
            <a:pPr marL="342900" lvl="0" indent="-304800" algn="l" rtl="0">
              <a:lnSpc>
                <a:spcPct val="90000"/>
              </a:lnSpc>
              <a:spcBef>
                <a:spcPts val="800"/>
              </a:spcBef>
              <a:spcAft>
                <a:spcPts val="0"/>
              </a:spcAft>
              <a:buClr>
                <a:schemeClr val="dk1"/>
              </a:buClr>
              <a:buSzPts val="1800"/>
              <a:buChar char="•"/>
            </a:pPr>
            <a:r>
              <a:rPr lang="en-GB" sz="1800">
                <a:solidFill>
                  <a:schemeClr val="dk1"/>
                </a:solidFill>
                <a:latin typeface="Calibri"/>
                <a:ea typeface="Calibri"/>
                <a:cs typeface="Calibri"/>
                <a:sym typeface="Calibri"/>
              </a:rPr>
              <a:t>Projected vectors are normalized</a:t>
            </a:r>
          </a:p>
          <a:p>
            <a:pPr marL="38100" lvl="0" algn="l" rtl="0">
              <a:lnSpc>
                <a:spcPct val="90000"/>
              </a:lnSpc>
              <a:spcBef>
                <a:spcPts val="800"/>
              </a:spcBef>
              <a:spcAft>
                <a:spcPts val="0"/>
              </a:spcAft>
              <a:buClr>
                <a:schemeClr val="dk1"/>
              </a:buClr>
              <a:buSzPts val="1800"/>
            </a:pPr>
            <a:endParaRPr lang="en-GB" sz="1800" i="1">
              <a:solidFill>
                <a:schemeClr val="dk1"/>
              </a:solidFill>
              <a:latin typeface="Calibri"/>
              <a:ea typeface="Calibri"/>
              <a:cs typeface="Calibri"/>
              <a:sym typeface="Calibri"/>
            </a:endParaRPr>
          </a:p>
          <a:p>
            <a:pPr marL="38100" lvl="0" algn="l" rtl="0">
              <a:lnSpc>
                <a:spcPct val="90000"/>
              </a:lnSpc>
              <a:spcBef>
                <a:spcPts val="800"/>
              </a:spcBef>
              <a:spcAft>
                <a:spcPts val="0"/>
              </a:spcAft>
              <a:buClr>
                <a:schemeClr val="dk1"/>
              </a:buClr>
              <a:buSzPts val="1800"/>
            </a:pPr>
            <a:endParaRPr lang="en-GB" sz="1800" i="1">
              <a:solidFill>
                <a:schemeClr val="dk1"/>
              </a:solidFill>
              <a:latin typeface="Calibri"/>
              <a:ea typeface="Calibri"/>
              <a:cs typeface="Calibri"/>
              <a:sym typeface="Calibri"/>
            </a:endParaRPr>
          </a:p>
          <a:p>
            <a:pPr marL="342900" lvl="0" indent="-304800" algn="l" rtl="0">
              <a:lnSpc>
                <a:spcPct val="90000"/>
              </a:lnSpc>
              <a:spcBef>
                <a:spcPts val="800"/>
              </a:spcBef>
              <a:spcAft>
                <a:spcPts val="0"/>
              </a:spcAft>
              <a:buClr>
                <a:schemeClr val="dk1"/>
              </a:buClr>
              <a:buSzPts val="1800"/>
              <a:buChar char="•"/>
            </a:pPr>
            <a:endParaRPr lang="ar-AE" sz="1800" i="1">
              <a:solidFill>
                <a:schemeClr val="dk1"/>
              </a:solidFill>
              <a:latin typeface="Calibri"/>
              <a:ea typeface="Calibri"/>
              <a:cs typeface="Calibri"/>
              <a:sym typeface="Calibri"/>
            </a:endParaRPr>
          </a:p>
          <a:p>
            <a:pPr marL="508000" lvl="1" indent="-152400" algn="l" rtl="0">
              <a:lnSpc>
                <a:spcPct val="90000"/>
              </a:lnSpc>
              <a:spcBef>
                <a:spcPts val="400"/>
              </a:spcBef>
              <a:spcAft>
                <a:spcPts val="0"/>
              </a:spcAft>
              <a:buClr>
                <a:srgbClr val="434343"/>
              </a:buClr>
              <a:buSzPts val="1800"/>
              <a:buChar char="•"/>
            </a:pPr>
            <a:endParaRPr lang="en-GB" sz="1800">
              <a:solidFill>
                <a:srgbClr val="434343"/>
              </a:solidFill>
              <a:latin typeface="Calibri"/>
              <a:ea typeface="Calibri"/>
              <a:cs typeface="Calibri"/>
              <a:sym typeface="Calibri"/>
            </a:endParaRPr>
          </a:p>
          <a:p>
            <a:pPr marL="508000" lvl="1" indent="-152400" algn="l" rtl="0">
              <a:lnSpc>
                <a:spcPct val="90000"/>
              </a:lnSpc>
              <a:spcBef>
                <a:spcPts val="400"/>
              </a:spcBef>
              <a:spcAft>
                <a:spcPts val="0"/>
              </a:spcAft>
              <a:buClr>
                <a:srgbClr val="434343"/>
              </a:buClr>
              <a:buSzPts val="1800"/>
              <a:buChar char="•"/>
            </a:pPr>
            <a:endParaRPr lang="en-GB" sz="1800">
              <a:solidFill>
                <a:srgbClr val="434343"/>
              </a:solidFill>
              <a:latin typeface="Calibri"/>
              <a:ea typeface="Calibri"/>
              <a:cs typeface="Calibri"/>
              <a:sym typeface="Calibri"/>
            </a:endParaRPr>
          </a:p>
          <a:p>
            <a:pPr marL="508000" indent="-152400">
              <a:lnSpc>
                <a:spcPct val="90000"/>
              </a:lnSpc>
              <a:spcBef>
                <a:spcPts val="400"/>
              </a:spcBef>
              <a:buClr>
                <a:srgbClr val="434343"/>
              </a:buClr>
              <a:buSzPts val="1800"/>
              <a:buChar char="•"/>
            </a:pPr>
            <a:endParaRPr lang="en-GB" sz="1800">
              <a:solidFill>
                <a:srgbClr val="434343"/>
              </a:solidFill>
              <a:latin typeface="Calibri"/>
              <a:ea typeface="Calibri"/>
              <a:cs typeface="Calibri"/>
              <a:sym typeface="Calibri"/>
            </a:endParaRPr>
          </a:p>
          <a:p>
            <a:pPr marL="355600" lvl="1">
              <a:lnSpc>
                <a:spcPct val="90000"/>
              </a:lnSpc>
              <a:spcBef>
                <a:spcPts val="400"/>
              </a:spcBef>
              <a:buClr>
                <a:srgbClr val="434343"/>
              </a:buClr>
              <a:buSzPts val="1800"/>
            </a:pPr>
            <a:endParaRPr lang="en-GB" sz="1800">
              <a:solidFill>
                <a:srgbClr val="434343"/>
              </a:solidFill>
              <a:latin typeface="Calibri"/>
              <a:ea typeface="Calibri"/>
              <a:cs typeface="Calibri"/>
              <a:sym typeface="Calibri"/>
            </a:endParaRPr>
          </a:p>
          <a:p>
            <a:pPr marL="508000" lvl="1" indent="-152400" algn="l" rtl="0">
              <a:lnSpc>
                <a:spcPct val="90000"/>
              </a:lnSpc>
              <a:spcBef>
                <a:spcPts val="400"/>
              </a:spcBef>
              <a:spcAft>
                <a:spcPts val="0"/>
              </a:spcAft>
              <a:buClr>
                <a:srgbClr val="434343"/>
              </a:buClr>
              <a:buSzPts val="1800"/>
              <a:buChar char="•"/>
            </a:pPr>
            <a:endParaRPr sz="1800">
              <a:solidFill>
                <a:srgbClr val="434343"/>
              </a:solidFill>
              <a:latin typeface="Calibri"/>
              <a:ea typeface="Calibri"/>
              <a:cs typeface="Calibri"/>
              <a:sym typeface="Calibri"/>
            </a:endParaRPr>
          </a:p>
        </p:txBody>
      </p:sp>
      <p:pic>
        <p:nvPicPr>
          <p:cNvPr id="3" name="Picture 2" descr="A picture containing object&#10;&#10;Description automatically generated">
            <a:extLst>
              <a:ext uri="{FF2B5EF4-FFF2-40B4-BE49-F238E27FC236}">
                <a16:creationId xmlns:a16="http://schemas.microsoft.com/office/drawing/2014/main" id="{3F4ACFF1-F1FD-CD45-B309-350A1B1C52F2}"/>
              </a:ext>
            </a:extLst>
          </p:cNvPr>
          <p:cNvPicPr>
            <a:picLocks noChangeAspect="1"/>
          </p:cNvPicPr>
          <p:nvPr/>
        </p:nvPicPr>
        <p:blipFill>
          <a:blip r:embed="rId4"/>
          <a:stretch>
            <a:fillRect/>
          </a:stretch>
        </p:blipFill>
        <p:spPr>
          <a:xfrm>
            <a:off x="1532176" y="2391019"/>
            <a:ext cx="2616781" cy="3614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E32DA-BBCD-1344-A1B0-87AFDFC172D8}"/>
              </a:ext>
            </a:extLst>
          </p:cNvPr>
          <p:cNvSpPr>
            <a:spLocks noGrp="1"/>
          </p:cNvSpPr>
          <p:nvPr>
            <p:ph type="body" idx="1"/>
          </p:nvPr>
        </p:nvSpPr>
        <p:spPr/>
        <p:txBody>
          <a:bodyPr/>
          <a:lstStyle/>
          <a:p>
            <a:r>
              <a:rPr lang="en-US"/>
              <a:t>Document Embedding: Term weights</a:t>
            </a:r>
          </a:p>
        </p:txBody>
      </p:sp>
      <p:sp>
        <p:nvSpPr>
          <p:cNvPr id="3" name="Text Placeholder 2">
            <a:extLst>
              <a:ext uri="{FF2B5EF4-FFF2-40B4-BE49-F238E27FC236}">
                <a16:creationId xmlns:a16="http://schemas.microsoft.com/office/drawing/2014/main" id="{DA5A4D4D-93BD-4243-AED2-783BAC22BF08}"/>
              </a:ext>
            </a:extLst>
          </p:cNvPr>
          <p:cNvSpPr>
            <a:spLocks noGrp="1"/>
          </p:cNvSpPr>
          <p:nvPr>
            <p:ph type="body" idx="2"/>
          </p:nvPr>
        </p:nvSpPr>
        <p:spPr>
          <a:xfrm>
            <a:off x="615107" y="1029746"/>
            <a:ext cx="4653244" cy="3356378"/>
          </a:xfrm>
        </p:spPr>
        <p:txBody>
          <a:bodyPr/>
          <a:lstStyle/>
          <a:p>
            <a:pPr marL="508000" lvl="1" indent="-152400">
              <a:spcBef>
                <a:spcPts val="800"/>
              </a:spcBef>
              <a:buClr>
                <a:srgbClr val="434343"/>
              </a:buClr>
              <a:buSzPts val="1800"/>
            </a:pPr>
            <a:r>
              <a:rPr lang="en-GB" sz="1800">
                <a:solidFill>
                  <a:schemeClr val="tx1"/>
                </a:solidFill>
              </a:rPr>
              <a:t>The more similar to the average vector, the less weight it gets</a:t>
            </a:r>
          </a:p>
          <a:p>
            <a:pPr marL="508000" lvl="1" indent="-152400">
              <a:spcBef>
                <a:spcPts val="800"/>
              </a:spcBef>
              <a:buClr>
                <a:srgbClr val="434343"/>
              </a:buClr>
              <a:buSzPts val="1800"/>
            </a:pPr>
            <a:endParaRPr lang="en-GB" sz="1800">
              <a:solidFill>
                <a:schemeClr val="tx1"/>
              </a:solidFill>
            </a:endParaRPr>
          </a:p>
          <a:p>
            <a:pPr marL="508000" lvl="1" indent="-152400">
              <a:spcBef>
                <a:spcPts val="800"/>
              </a:spcBef>
              <a:buClr>
                <a:srgbClr val="434343"/>
              </a:buClr>
              <a:buSzPts val="1800"/>
            </a:pPr>
            <a:endParaRPr lang="en-GB" sz="1800">
              <a:solidFill>
                <a:schemeClr val="tx1"/>
              </a:solidFill>
            </a:endParaRPr>
          </a:p>
          <a:p>
            <a:pPr marL="508000" lvl="1" indent="-152400">
              <a:spcBef>
                <a:spcPts val="800"/>
              </a:spcBef>
              <a:buClr>
                <a:srgbClr val="434343"/>
              </a:buClr>
              <a:buSzPts val="1800"/>
            </a:pPr>
            <a:r>
              <a:rPr lang="en-GB" sz="1800">
                <a:solidFill>
                  <a:schemeClr val="tx1"/>
                </a:solidFill>
              </a:rPr>
              <a:t>No need to remove stop words first</a:t>
            </a:r>
          </a:p>
          <a:p>
            <a:pPr marL="508000" lvl="1" indent="-152400">
              <a:spcBef>
                <a:spcPts val="800"/>
              </a:spcBef>
              <a:buClr>
                <a:srgbClr val="434343"/>
              </a:buClr>
              <a:buSzPts val="1800"/>
            </a:pPr>
            <a:r>
              <a:rPr lang="en-GB" sz="1800">
                <a:solidFill>
                  <a:schemeClr val="tx1"/>
                </a:solidFill>
              </a:rPr>
              <a:t>Crucial to get distinctive document embeddings (weighted average)</a:t>
            </a:r>
          </a:p>
          <a:p>
            <a:pPr marL="508000" lvl="1" indent="-152400">
              <a:spcBef>
                <a:spcPts val="800"/>
              </a:spcBef>
              <a:buClr>
                <a:srgbClr val="434343"/>
              </a:buClr>
              <a:buSzPts val="1800"/>
            </a:pPr>
            <a:endParaRPr lang="en-GB" sz="1800">
              <a:solidFill>
                <a:schemeClr val="tx1"/>
              </a:solidFill>
            </a:endParaRPr>
          </a:p>
          <a:p>
            <a:endParaRPr lang="en-US"/>
          </a:p>
        </p:txBody>
      </p:sp>
      <p:pic>
        <p:nvPicPr>
          <p:cNvPr id="6" name="Picture 5">
            <a:extLst>
              <a:ext uri="{FF2B5EF4-FFF2-40B4-BE49-F238E27FC236}">
                <a16:creationId xmlns:a16="http://schemas.microsoft.com/office/drawing/2014/main" id="{0ED6561D-25E9-F045-B7A1-AFD00AA4BF6A}"/>
              </a:ext>
            </a:extLst>
          </p:cNvPr>
          <p:cNvPicPr>
            <a:picLocks noChangeAspect="1"/>
          </p:cNvPicPr>
          <p:nvPr/>
        </p:nvPicPr>
        <p:blipFill>
          <a:blip r:embed="rId2"/>
          <a:stretch>
            <a:fillRect/>
          </a:stretch>
        </p:blipFill>
        <p:spPr>
          <a:xfrm>
            <a:off x="1559661" y="1796178"/>
            <a:ext cx="2455008" cy="339116"/>
          </a:xfrm>
          <a:prstGeom prst="rect">
            <a:avLst/>
          </a:prstGeom>
        </p:spPr>
      </p:pic>
      <p:pic>
        <p:nvPicPr>
          <p:cNvPr id="8" name="Picture 7" descr="A close up of a clock&#10;&#10;Description automatically generated">
            <a:extLst>
              <a:ext uri="{FF2B5EF4-FFF2-40B4-BE49-F238E27FC236}">
                <a16:creationId xmlns:a16="http://schemas.microsoft.com/office/drawing/2014/main" id="{968BFFA5-9FE5-E744-93AA-7BAE0EF68C07}"/>
              </a:ext>
            </a:extLst>
          </p:cNvPr>
          <p:cNvPicPr>
            <a:picLocks noChangeAspect="1"/>
          </p:cNvPicPr>
          <p:nvPr/>
        </p:nvPicPr>
        <p:blipFill>
          <a:blip r:embed="rId3"/>
          <a:stretch>
            <a:fillRect/>
          </a:stretch>
        </p:blipFill>
        <p:spPr>
          <a:xfrm>
            <a:off x="1659835" y="3347322"/>
            <a:ext cx="2066644" cy="747600"/>
          </a:xfrm>
          <a:prstGeom prst="rect">
            <a:avLst/>
          </a:prstGeom>
        </p:spPr>
      </p:pic>
      <p:pic>
        <p:nvPicPr>
          <p:cNvPr id="9" name="Picture 8">
            <a:extLst>
              <a:ext uri="{FF2B5EF4-FFF2-40B4-BE49-F238E27FC236}">
                <a16:creationId xmlns:a16="http://schemas.microsoft.com/office/drawing/2014/main" id="{951248DE-8D7D-8841-9C2C-1E82DCF0CFE4}"/>
              </a:ext>
            </a:extLst>
          </p:cNvPr>
          <p:cNvPicPr>
            <a:picLocks noChangeAspect="1"/>
          </p:cNvPicPr>
          <p:nvPr/>
        </p:nvPicPr>
        <p:blipFill>
          <a:blip r:embed="rId4"/>
          <a:stretch>
            <a:fillRect/>
          </a:stretch>
        </p:blipFill>
        <p:spPr>
          <a:xfrm>
            <a:off x="4966013" y="1429967"/>
            <a:ext cx="3831120" cy="2645027"/>
          </a:xfrm>
          <a:prstGeom prst="rect">
            <a:avLst/>
          </a:prstGeom>
        </p:spPr>
      </p:pic>
    </p:spTree>
    <p:extLst>
      <p:ext uri="{BB962C8B-B14F-4D97-AF65-F5344CB8AC3E}">
        <p14:creationId xmlns:p14="http://schemas.microsoft.com/office/powerpoint/2010/main" val="172883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AC3B9-8E82-5E4B-ABFB-FA7D63DF77F9}"/>
              </a:ext>
            </a:extLst>
          </p:cNvPr>
          <p:cNvSpPr>
            <a:spLocks noGrp="1"/>
          </p:cNvSpPr>
          <p:nvPr>
            <p:ph type="body" idx="1"/>
          </p:nvPr>
        </p:nvSpPr>
        <p:spPr/>
        <p:txBody>
          <a:bodyPr/>
          <a:lstStyle/>
          <a:p>
            <a:r>
              <a:rPr lang="en-US"/>
              <a:t>Experiments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680D745-6AEA-7446-92E9-94449FE338A7}"/>
                  </a:ext>
                </a:extLst>
              </p:cNvPr>
              <p:cNvSpPr>
                <a:spLocks noGrp="1"/>
              </p:cNvSpPr>
              <p:nvPr>
                <p:ph type="body" idx="2"/>
              </p:nvPr>
            </p:nvSpPr>
            <p:spPr/>
            <p:txBody>
              <a:bodyPr/>
              <a:lstStyle/>
              <a:p>
                <a:r>
                  <a:rPr lang="en-US" sz="2000" dirty="0"/>
                  <a:t>We compared our method with other document embedding methods, such as doc2vec, </a:t>
                </a:r>
                <a:r>
                  <a:rPr lang="en-US" sz="2000" dirty="0" err="1"/>
                  <a:t>fastText</a:t>
                </a:r>
                <a:r>
                  <a:rPr lang="en-US" sz="2000" dirty="0"/>
                  <a:t>, Sent2Vec</a:t>
                </a:r>
              </a:p>
              <a:p>
                <a:r>
                  <a:rPr lang="en-US" sz="2000" dirty="0"/>
                  <a:t>Two datasets: simple English Wikipedia and a subset of MEDLINE data </a:t>
                </a:r>
              </a:p>
              <a:p>
                <a:r>
                  <a:rPr lang="en-US" sz="2000" dirty="0"/>
                  <a:t>The same server with 2 Intel Xeon Silver 4109T 8-core processors and 384GB memory. </a:t>
                </a:r>
              </a:p>
              <a:p>
                <a:r>
                  <a:rPr lang="en-US" sz="2000" dirty="0"/>
                  <a:t>The minimum document frequency </a:t>
                </a:r>
                <a14:m>
                  <m:oMath xmlns:m="http://schemas.openxmlformats.org/officeDocument/2006/math">
                    <m:r>
                      <a:rPr lang="en-US" sz="2000" b="0" i="1" dirty="0" smtClean="0">
                        <a:latin typeface="Cambria Math" panose="02040503050406030204" pitchFamily="18" charset="0"/>
                      </a:rPr>
                      <m:t>𝐾</m:t>
                    </m:r>
                    <m:r>
                      <a:rPr lang="en-US" sz="2000" b="0" i="1" dirty="0" smtClean="0">
                        <a:latin typeface="Cambria Math" panose="02040503050406030204" pitchFamily="18" charset="0"/>
                      </a:rPr>
                      <m:t>=10</m:t>
                    </m:r>
                  </m:oMath>
                </a14:m>
                <a:endParaRPr lang="en-US" sz="2000" dirty="0"/>
              </a:p>
              <a:p>
                <a:r>
                  <a:rPr lang="en-US" sz="2000" dirty="0"/>
                  <a:t>The dimensionality of embeddings is 256 </a:t>
                </a:r>
              </a:p>
            </p:txBody>
          </p:sp>
        </mc:Choice>
        <mc:Fallback xmlns="">
          <p:sp>
            <p:nvSpPr>
              <p:cNvPr id="3" name="Text Placeholder 2">
                <a:extLst>
                  <a:ext uri="{FF2B5EF4-FFF2-40B4-BE49-F238E27FC236}">
                    <a16:creationId xmlns:a16="http://schemas.microsoft.com/office/drawing/2014/main" id="{B680D745-6AEA-7446-92E9-94449FE338A7}"/>
                  </a:ext>
                </a:extLst>
              </p:cNvPr>
              <p:cNvSpPr>
                <a:spLocks noGrp="1" noRot="1" noChangeAspect="1" noMove="1" noResize="1" noEditPoints="1" noAdjustHandles="1" noChangeArrowheads="1" noChangeShapeType="1" noTextEdit="1"/>
              </p:cNvSpPr>
              <p:nvPr>
                <p:ph type="body" idx="2"/>
              </p:nvPr>
            </p:nvSpPr>
            <p:spPr>
              <a:blipFill>
                <a:blip r:embed="rId2"/>
                <a:stretch>
                  <a:fillRect l="-301" t="-755" r="-1053"/>
                </a:stretch>
              </a:blipFill>
            </p:spPr>
            <p:txBody>
              <a:bodyPr/>
              <a:lstStyle/>
              <a:p>
                <a:r>
                  <a:rPr lang="en-US">
                    <a:noFill/>
                  </a:rPr>
                  <a:t> </a:t>
                </a:r>
              </a:p>
            </p:txBody>
          </p:sp>
        </mc:Fallback>
      </mc:AlternateContent>
    </p:spTree>
    <p:extLst>
      <p:ext uri="{BB962C8B-B14F-4D97-AF65-F5344CB8AC3E}">
        <p14:creationId xmlns:p14="http://schemas.microsoft.com/office/powerpoint/2010/main" val="24374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577425-3FA8-AE4D-A160-EAB32294FEB8}"/>
              </a:ext>
            </a:extLst>
          </p:cNvPr>
          <p:cNvSpPr>
            <a:spLocks noGrp="1"/>
          </p:cNvSpPr>
          <p:nvPr>
            <p:ph type="body" idx="1"/>
          </p:nvPr>
        </p:nvSpPr>
        <p:spPr/>
        <p:txBody>
          <a:bodyPr/>
          <a:lstStyle/>
          <a:p>
            <a:r>
              <a:rPr lang="en-US" sz="2800" err="1"/>
              <a:t>WorldCat</a:t>
            </a:r>
            <a:r>
              <a:rPr lang="en-US" sz="2800"/>
              <a:t>: The worldwide catalog of library resources</a:t>
            </a:r>
          </a:p>
        </p:txBody>
      </p:sp>
      <p:sp>
        <p:nvSpPr>
          <p:cNvPr id="3" name="Text Placeholder 2">
            <a:extLst>
              <a:ext uri="{FF2B5EF4-FFF2-40B4-BE49-F238E27FC236}">
                <a16:creationId xmlns:a16="http://schemas.microsoft.com/office/drawing/2014/main" id="{FE5DE4DC-58EB-2144-A297-9843E389989F}"/>
              </a:ext>
            </a:extLst>
          </p:cNvPr>
          <p:cNvSpPr>
            <a:spLocks noGrp="1"/>
          </p:cNvSpPr>
          <p:nvPr>
            <p:ph type="body" idx="2"/>
          </p:nvPr>
        </p:nvSpPr>
        <p:spPr/>
        <p:txBody>
          <a:bodyPr/>
          <a:lstStyle/>
          <a:p>
            <a:r>
              <a:rPr lang="en-US"/>
              <a:t>449,588,069 bibliographic records</a:t>
            </a:r>
          </a:p>
          <a:p>
            <a:r>
              <a:rPr lang="en-US"/>
              <a:t>2,768,437,518 holdings</a:t>
            </a:r>
          </a:p>
          <a:p>
            <a:r>
              <a:rPr lang="en-US"/>
              <a:t>494 languages</a:t>
            </a:r>
          </a:p>
          <a:p>
            <a:r>
              <a:rPr lang="en-US"/>
              <a:t>61% of </a:t>
            </a:r>
            <a:r>
              <a:rPr lang="en-US" err="1"/>
              <a:t>WorldCat</a:t>
            </a:r>
            <a:r>
              <a:rPr lang="en-US"/>
              <a:t> items are non-English</a:t>
            </a:r>
          </a:p>
        </p:txBody>
      </p:sp>
    </p:spTree>
    <p:extLst>
      <p:ext uri="{BB962C8B-B14F-4D97-AF65-F5344CB8AC3E}">
        <p14:creationId xmlns:p14="http://schemas.microsoft.com/office/powerpoint/2010/main" val="10369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24F858-D0E2-B74A-9F7C-C283E8B7B79F}"/>
              </a:ext>
            </a:extLst>
          </p:cNvPr>
          <p:cNvSpPr>
            <a:spLocks noGrp="1"/>
          </p:cNvSpPr>
          <p:nvPr>
            <p:ph type="body" idx="1"/>
          </p:nvPr>
        </p:nvSpPr>
        <p:spPr/>
        <p:txBody>
          <a:bodyPr/>
          <a:lstStyle/>
          <a:p>
            <a:r>
              <a:rPr lang="en-US"/>
              <a:t>Experiment I</a:t>
            </a:r>
          </a:p>
        </p:txBody>
      </p:sp>
      <p:sp>
        <p:nvSpPr>
          <p:cNvPr id="3" name="Text Placeholder 2">
            <a:extLst>
              <a:ext uri="{FF2B5EF4-FFF2-40B4-BE49-F238E27FC236}">
                <a16:creationId xmlns:a16="http://schemas.microsoft.com/office/drawing/2014/main" id="{79E85F20-D121-2C42-BB37-B1B5F92ED0B4}"/>
              </a:ext>
            </a:extLst>
          </p:cNvPr>
          <p:cNvSpPr>
            <a:spLocks noGrp="1"/>
          </p:cNvSpPr>
          <p:nvPr>
            <p:ph type="body" idx="2"/>
          </p:nvPr>
        </p:nvSpPr>
        <p:spPr/>
        <p:txBody>
          <a:bodyPr/>
          <a:lstStyle/>
          <a:p>
            <a:r>
              <a:rPr lang="en-US"/>
              <a:t>Semantic Textual Similarity (STS) benchmark</a:t>
            </a:r>
          </a:p>
          <a:p>
            <a:endParaRPr lang="en-US"/>
          </a:p>
        </p:txBody>
      </p:sp>
      <p:graphicFrame>
        <p:nvGraphicFramePr>
          <p:cNvPr id="4" name="Table 3">
            <a:extLst>
              <a:ext uri="{FF2B5EF4-FFF2-40B4-BE49-F238E27FC236}">
                <a16:creationId xmlns:a16="http://schemas.microsoft.com/office/drawing/2014/main" id="{6715D0CE-33F0-A241-A099-DC3A3392C34C}"/>
              </a:ext>
            </a:extLst>
          </p:cNvPr>
          <p:cNvGraphicFramePr>
            <a:graphicFrameLocks noGrp="1"/>
          </p:cNvGraphicFramePr>
          <p:nvPr>
            <p:extLst>
              <p:ext uri="{D42A27DB-BD31-4B8C-83A1-F6EECF244321}">
                <p14:modId xmlns:p14="http://schemas.microsoft.com/office/powerpoint/2010/main" val="576736416"/>
              </p:ext>
            </p:extLst>
          </p:nvPr>
        </p:nvGraphicFramePr>
        <p:xfrm>
          <a:off x="824948" y="1741034"/>
          <a:ext cx="7812156" cy="2294255"/>
        </p:xfrm>
        <a:graphic>
          <a:graphicData uri="http://schemas.openxmlformats.org/drawingml/2006/table">
            <a:tbl>
              <a:tblPr/>
              <a:tblGrid>
                <a:gridCol w="675861">
                  <a:extLst>
                    <a:ext uri="{9D8B030D-6E8A-4147-A177-3AD203B41FA5}">
                      <a16:colId xmlns:a16="http://schemas.microsoft.com/office/drawing/2014/main" val="1731028311"/>
                    </a:ext>
                  </a:extLst>
                </a:gridCol>
                <a:gridCol w="3518034">
                  <a:extLst>
                    <a:ext uri="{9D8B030D-6E8A-4147-A177-3AD203B41FA5}">
                      <a16:colId xmlns:a16="http://schemas.microsoft.com/office/drawing/2014/main" val="2480301205"/>
                    </a:ext>
                  </a:extLst>
                </a:gridCol>
                <a:gridCol w="3618261">
                  <a:extLst>
                    <a:ext uri="{9D8B030D-6E8A-4147-A177-3AD203B41FA5}">
                      <a16:colId xmlns:a16="http://schemas.microsoft.com/office/drawing/2014/main" val="2658611311"/>
                    </a:ext>
                  </a:extLst>
                </a:gridCol>
              </a:tblGrid>
              <a:tr h="458851">
                <a:tc>
                  <a:txBody>
                    <a:bodyPr/>
                    <a:lstStyle/>
                    <a:p>
                      <a:r>
                        <a:rPr lang="en-US" sz="1200">
                          <a:solidFill>
                            <a:srgbClr val="000000"/>
                          </a:solidFill>
                          <a:effectLst/>
                          <a:latin typeface="Helvetica Neue" panose="02000503000000020004" pitchFamily="2" charset="0"/>
                        </a:rPr>
                        <a:t>3.600</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A group of men play soccer on the beach.</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A group of boys are playing soccer on the beach.</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33806"/>
                  </a:ext>
                </a:extLst>
              </a:tr>
              <a:tr h="458851">
                <a:tc>
                  <a:txBody>
                    <a:bodyPr/>
                    <a:lstStyle/>
                    <a:p>
                      <a:r>
                        <a:rPr lang="en-US" sz="1200">
                          <a:solidFill>
                            <a:srgbClr val="000000"/>
                          </a:solidFill>
                          <a:effectLst/>
                          <a:latin typeface="Helvetica Neue" panose="02000503000000020004" pitchFamily="2" charset="0"/>
                        </a:rPr>
                        <a:t>5.000</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One woman is measuring another woman's ankle.</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A woman measures another woman's ankle.</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142532"/>
                  </a:ext>
                </a:extLst>
              </a:tr>
              <a:tr h="458851">
                <a:tc>
                  <a:txBody>
                    <a:bodyPr/>
                    <a:lstStyle/>
                    <a:p>
                      <a:r>
                        <a:rPr lang="en-US" sz="1200">
                          <a:solidFill>
                            <a:srgbClr val="000000"/>
                          </a:solidFill>
                          <a:effectLst/>
                          <a:latin typeface="Helvetica Neue" panose="02000503000000020004" pitchFamily="2" charset="0"/>
                        </a:rPr>
                        <a:t>4.200</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A man is cutting up a cucumber.</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A man is slicing a cucumber.</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90587"/>
                  </a:ext>
                </a:extLst>
              </a:tr>
              <a:tr h="458851">
                <a:tc>
                  <a:txBody>
                    <a:bodyPr/>
                    <a:lstStyle/>
                    <a:p>
                      <a:r>
                        <a:rPr lang="en-US" sz="1200">
                          <a:solidFill>
                            <a:srgbClr val="000000"/>
                          </a:solidFill>
                          <a:effectLst/>
                          <a:latin typeface="Helvetica Neue" panose="02000503000000020004" pitchFamily="2" charset="0"/>
                        </a:rPr>
                        <a:t>1.500</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A man is playing a harp.</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A man is playing a keyboard.</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432663"/>
                  </a:ext>
                </a:extLst>
              </a:tr>
              <a:tr h="458851">
                <a:tc>
                  <a:txBody>
                    <a:bodyPr/>
                    <a:lstStyle/>
                    <a:p>
                      <a:r>
                        <a:rPr lang="en-US" sz="1200">
                          <a:solidFill>
                            <a:srgbClr val="000000"/>
                          </a:solidFill>
                          <a:effectLst/>
                          <a:latin typeface="Helvetica Neue" panose="02000503000000020004" pitchFamily="2" charset="0"/>
                        </a:rPr>
                        <a:t>1.800</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A woman is cutting onions.</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solidFill>
                            <a:srgbClr val="000000"/>
                          </a:solidFill>
                          <a:effectLst/>
                          <a:latin typeface="Helvetica Neue" panose="02000503000000020004" pitchFamily="2" charset="0"/>
                        </a:rPr>
                        <a:t>A woman is cutting tofu.</a:t>
                      </a:r>
                      <a:endParaRPr lang="en-US" sz="1200">
                        <a:effectLst/>
                      </a:endParaRPr>
                    </a:p>
                  </a:txBody>
                  <a:tcPr marL="26740" marR="26740" marT="26740" marB="267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85818"/>
                  </a:ext>
                </a:extLst>
              </a:tr>
            </a:tbl>
          </a:graphicData>
        </a:graphic>
      </p:graphicFrame>
    </p:spTree>
    <p:extLst>
      <p:ext uri="{BB962C8B-B14F-4D97-AF65-F5344CB8AC3E}">
        <p14:creationId xmlns:p14="http://schemas.microsoft.com/office/powerpoint/2010/main" val="1934455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p:nvPr/>
        </p:nvSpPr>
        <p:spPr>
          <a:xfrm>
            <a:off x="313388" y="125317"/>
            <a:ext cx="9001800" cy="91845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None/>
            </a:pPr>
            <a:r>
              <a:rPr lang="en-GB" sz="2700" b="1">
                <a:solidFill>
                  <a:schemeClr val="dk2"/>
                </a:solidFill>
                <a:latin typeface="Calibri"/>
                <a:ea typeface="Calibri"/>
                <a:cs typeface="Calibri"/>
                <a:sym typeface="Calibri"/>
              </a:rPr>
              <a:t>Semantic Textual Similarity (STS) benchmark</a:t>
            </a:r>
            <a:endParaRPr sz="2700" b="1">
              <a:solidFill>
                <a:schemeClr val="dk2"/>
              </a:solidFill>
              <a:latin typeface="Calibri"/>
              <a:ea typeface="Calibri"/>
              <a:cs typeface="Calibri"/>
              <a:sym typeface="Calibri"/>
            </a:endParaRPr>
          </a:p>
        </p:txBody>
      </p:sp>
      <p:pic>
        <p:nvPicPr>
          <p:cNvPr id="242" name="Google Shape;242;p39"/>
          <p:cNvPicPr preferRelativeResize="0"/>
          <p:nvPr/>
        </p:nvPicPr>
        <p:blipFill>
          <a:blip r:embed="rId3">
            <a:alphaModFix/>
          </a:blip>
          <a:stretch>
            <a:fillRect/>
          </a:stretch>
        </p:blipFill>
        <p:spPr>
          <a:xfrm>
            <a:off x="342900" y="747000"/>
            <a:ext cx="7634481" cy="38821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body" idx="1"/>
          </p:nvPr>
        </p:nvSpPr>
        <p:spPr>
          <a:xfrm>
            <a:off x="352469" y="649136"/>
            <a:ext cx="8439075" cy="686475"/>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Clr>
                <a:schemeClr val="dk1"/>
              </a:buClr>
              <a:buSzPts val="800"/>
              <a:buFont typeface="Arial"/>
              <a:buNone/>
            </a:pPr>
            <a:r>
              <a:rPr lang="en-GB" sz="3200"/>
              <a:t>Effect of orthogonal projection and weighting </a:t>
            </a:r>
            <a:endParaRPr sz="3200"/>
          </a:p>
          <a:p>
            <a:pPr marL="0" lvl="0" indent="0" algn="l" rtl="0">
              <a:spcBef>
                <a:spcPts val="800"/>
              </a:spcBef>
              <a:spcAft>
                <a:spcPts val="0"/>
              </a:spcAft>
              <a:buNone/>
            </a:pPr>
            <a:endParaRPr sz="3200"/>
          </a:p>
        </p:txBody>
      </p:sp>
      <p:pic>
        <p:nvPicPr>
          <p:cNvPr id="4" name="Picture 3">
            <a:extLst>
              <a:ext uri="{FF2B5EF4-FFF2-40B4-BE49-F238E27FC236}">
                <a16:creationId xmlns:a16="http://schemas.microsoft.com/office/drawing/2014/main" id="{5C0244FE-ABBF-B84C-AE9E-9F87E6C0AE40}"/>
              </a:ext>
            </a:extLst>
          </p:cNvPr>
          <p:cNvPicPr>
            <a:picLocks noChangeAspect="1"/>
          </p:cNvPicPr>
          <p:nvPr/>
        </p:nvPicPr>
        <p:blipFill>
          <a:blip r:embed="rId3"/>
          <a:stretch>
            <a:fillRect/>
          </a:stretch>
        </p:blipFill>
        <p:spPr>
          <a:xfrm>
            <a:off x="399361" y="1438233"/>
            <a:ext cx="6704823" cy="24166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9A5F5B-C20F-454B-B0E5-B977A9F46118}"/>
              </a:ext>
            </a:extLst>
          </p:cNvPr>
          <p:cNvSpPr>
            <a:spLocks noGrp="1"/>
          </p:cNvSpPr>
          <p:nvPr>
            <p:ph type="body" idx="1"/>
          </p:nvPr>
        </p:nvSpPr>
        <p:spPr/>
        <p:txBody>
          <a:bodyPr/>
          <a:lstStyle/>
          <a:p>
            <a:r>
              <a:rPr lang="en-US" sz="3200"/>
              <a:t>Document frequencies vs assigned weights</a:t>
            </a:r>
          </a:p>
        </p:txBody>
      </p:sp>
      <p:sp>
        <p:nvSpPr>
          <p:cNvPr id="3" name="Text Placeholder 2">
            <a:extLst>
              <a:ext uri="{FF2B5EF4-FFF2-40B4-BE49-F238E27FC236}">
                <a16:creationId xmlns:a16="http://schemas.microsoft.com/office/drawing/2014/main" id="{FE231952-CF7F-2A4E-9C08-95FCA5049BB8}"/>
              </a:ext>
            </a:extLst>
          </p:cNvPr>
          <p:cNvSpPr>
            <a:spLocks noGrp="1"/>
          </p:cNvSpPr>
          <p:nvPr>
            <p:ph type="body" idx="2"/>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3B2FEEB7-5B30-664C-A04D-E27D2F4FC5CF}"/>
              </a:ext>
            </a:extLst>
          </p:cNvPr>
          <p:cNvPicPr>
            <a:picLocks noChangeAspect="1"/>
          </p:cNvPicPr>
          <p:nvPr/>
        </p:nvPicPr>
        <p:blipFill>
          <a:blip r:embed="rId2"/>
          <a:stretch>
            <a:fillRect/>
          </a:stretch>
        </p:blipFill>
        <p:spPr>
          <a:xfrm>
            <a:off x="614199" y="1066801"/>
            <a:ext cx="7908478" cy="3373460"/>
          </a:xfrm>
          <a:prstGeom prst="rect">
            <a:avLst/>
          </a:prstGeom>
        </p:spPr>
      </p:pic>
    </p:spTree>
    <p:extLst>
      <p:ext uri="{BB962C8B-B14F-4D97-AF65-F5344CB8AC3E}">
        <p14:creationId xmlns:p14="http://schemas.microsoft.com/office/powerpoint/2010/main" val="3441868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600"/>
              <a:buNone/>
            </a:pPr>
            <a:r>
              <a:rPr lang="en-GB"/>
              <a:t>Experiment II: Predicting </a:t>
            </a:r>
            <a:r>
              <a:rPr lang="en-GB" err="1"/>
              <a:t>MeSH</a:t>
            </a:r>
            <a:r>
              <a:rPr lang="en-GB"/>
              <a:t> subjects</a:t>
            </a:r>
            <a:endParaRPr/>
          </a:p>
        </p:txBody>
      </p:sp>
      <p:sp>
        <p:nvSpPr>
          <p:cNvPr id="262" name="Google Shape;262;p42"/>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GB"/>
              <a:t>Metadata of one million Medline articles with abstract </a:t>
            </a:r>
            <a:endParaRPr/>
          </a:p>
          <a:p>
            <a:pPr marL="457200" lvl="0" indent="-381000" algn="l" rtl="0">
              <a:lnSpc>
                <a:spcPct val="90000"/>
              </a:lnSpc>
              <a:spcBef>
                <a:spcPts val="0"/>
              </a:spcBef>
              <a:spcAft>
                <a:spcPts val="0"/>
              </a:spcAft>
              <a:buSzPts val="2400"/>
              <a:buChar char="•"/>
            </a:pPr>
            <a:r>
              <a:rPr lang="en-GB"/>
              <a:t>The training set contains 147,837 unique MeSH subjects, on average 16 per article</a:t>
            </a:r>
            <a:endParaRPr/>
          </a:p>
          <a:p>
            <a:pPr marL="457200" lvl="0" indent="-381000" algn="l" rtl="0">
              <a:lnSpc>
                <a:spcPct val="90000"/>
              </a:lnSpc>
              <a:spcBef>
                <a:spcPts val="0"/>
              </a:spcBef>
              <a:spcAft>
                <a:spcPts val="0"/>
              </a:spcAft>
              <a:buSzPts val="2400"/>
              <a:buChar char="•"/>
            </a:pPr>
            <a:r>
              <a:rPr lang="en-GB"/>
              <a:t>10,000 articles for testing</a:t>
            </a:r>
            <a:endParaRPr/>
          </a:p>
          <a:p>
            <a:pPr marL="457200" lvl="0" indent="-381000" algn="l" rtl="0">
              <a:lnSpc>
                <a:spcPct val="90000"/>
              </a:lnSpc>
              <a:spcBef>
                <a:spcPts val="0"/>
              </a:spcBef>
              <a:spcAft>
                <a:spcPts val="0"/>
              </a:spcAft>
              <a:buSzPts val="2400"/>
              <a:buChar char="•"/>
            </a:pPr>
            <a:r>
              <a:rPr lang="en-GB"/>
              <a:t>Measure precision/recall of top N predictions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600"/>
              <a:buNone/>
            </a:pPr>
            <a:r>
              <a:rPr lang="en-GB"/>
              <a:t>Similarity-based subject prediction</a:t>
            </a:r>
            <a:endParaRPr/>
          </a:p>
        </p:txBody>
      </p:sp>
      <p:sp>
        <p:nvSpPr>
          <p:cNvPr id="256" name="Google Shape;256;p41"/>
          <p:cNvSpPr txBox="1">
            <a:spLocks noGrp="1"/>
          </p:cNvSpPr>
          <p:nvPr>
            <p:ph type="body" idx="2"/>
          </p:nvPr>
        </p:nvSpPr>
        <p:spPr>
          <a:xfrm>
            <a:off x="340775" y="1112878"/>
            <a:ext cx="8245200" cy="3356400"/>
          </a:xfrm>
          <a:prstGeom prst="rect">
            <a:avLst/>
          </a:prstGeom>
          <a:noFill/>
          <a:ln>
            <a:noFill/>
          </a:ln>
        </p:spPr>
        <p:txBody>
          <a:bodyPr spcFirstLastPara="1" wrap="square" lIns="68575" tIns="34275" rIns="68575" bIns="34275" anchor="t" anchorCtr="0">
            <a:noAutofit/>
          </a:bodyPr>
          <a:lstStyle/>
          <a:p>
            <a:pPr marL="228600" indent="-317500">
              <a:spcBef>
                <a:spcPts val="0"/>
              </a:spcBef>
            </a:pPr>
            <a:r>
              <a:rPr lang="en-GB" sz="2000"/>
              <a:t>Subjects and documents are embedded in the same semantic space</a:t>
            </a:r>
          </a:p>
          <a:p>
            <a:pPr marL="228600" indent="-317500">
              <a:spcBef>
                <a:spcPts val="0"/>
              </a:spcBef>
            </a:pPr>
            <a:endParaRPr lang="en-GB" sz="2000"/>
          </a:p>
          <a:p>
            <a:pPr marL="228600" indent="-317500">
              <a:spcBef>
                <a:spcPts val="0"/>
              </a:spcBef>
            </a:pPr>
            <a:r>
              <a:rPr lang="en-GB" sz="2000"/>
              <a:t>A document is likely to be indexed with subjects that are most related to it (with highest cosine similarities)</a:t>
            </a:r>
          </a:p>
          <a:p>
            <a:pPr marL="0" lvl="0" indent="0" algn="l" rtl="0">
              <a:lnSpc>
                <a:spcPct val="90000"/>
              </a:lnSpc>
              <a:spcBef>
                <a:spcPts val="800"/>
              </a:spcBef>
              <a:spcAft>
                <a:spcPts val="0"/>
              </a:spcAft>
              <a:buClr>
                <a:schemeClr val="dk1"/>
              </a:buClr>
              <a:buSzPts val="2400"/>
              <a:buFont typeface="Arial"/>
              <a:buNone/>
            </a:pPr>
            <a:endParaRPr lang="en-GB"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body" idx="1"/>
          </p:nvPr>
        </p:nvSpPr>
        <p:spPr>
          <a:xfrm>
            <a:off x="340787" y="343304"/>
            <a:ext cx="8439075" cy="686475"/>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GB"/>
              <a:t>Precision and recall @ n: Medline</a:t>
            </a:r>
            <a:endParaRPr/>
          </a:p>
        </p:txBody>
      </p:sp>
      <p:pic>
        <p:nvPicPr>
          <p:cNvPr id="269" name="Google Shape;269;p43"/>
          <p:cNvPicPr preferRelativeResize="0"/>
          <p:nvPr/>
        </p:nvPicPr>
        <p:blipFill>
          <a:blip r:embed="rId3">
            <a:alphaModFix/>
          </a:blip>
          <a:stretch>
            <a:fillRect/>
          </a:stretch>
        </p:blipFill>
        <p:spPr>
          <a:xfrm>
            <a:off x="0" y="1182175"/>
            <a:ext cx="9143999" cy="29870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600"/>
              <a:buNone/>
            </a:pPr>
            <a:r>
              <a:rPr lang="en-GB"/>
              <a:t>Example</a:t>
            </a:r>
            <a:endParaRPr/>
          </a:p>
        </p:txBody>
      </p:sp>
      <p:sp>
        <p:nvSpPr>
          <p:cNvPr id="276" name="Google Shape;276;p44"/>
          <p:cNvSpPr txBox="1">
            <a:spLocks noGrp="1"/>
          </p:cNvSpPr>
          <p:nvPr>
            <p:ph type="body" idx="2"/>
          </p:nvPr>
        </p:nvSpPr>
        <p:spPr>
          <a:xfrm>
            <a:off x="340787" y="1029749"/>
            <a:ext cx="8439148" cy="3356378"/>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900"/>
              <a:buNone/>
            </a:pPr>
            <a:r>
              <a:rPr lang="en-GB" sz="900" u="sng">
                <a:solidFill>
                  <a:schemeClr val="hlink"/>
                </a:solidFill>
                <a:hlinkClick r:id="rId3"/>
              </a:rPr>
              <a:t>https://www.ncbi.nlm.nih.gov/pubmed/14670424 </a:t>
            </a:r>
            <a:endParaRPr sz="900"/>
          </a:p>
          <a:p>
            <a:pPr marL="342900" lvl="0" indent="-190500" algn="l" rtl="0">
              <a:lnSpc>
                <a:spcPct val="90000"/>
              </a:lnSpc>
              <a:spcBef>
                <a:spcPts val="800"/>
              </a:spcBef>
              <a:spcAft>
                <a:spcPts val="0"/>
              </a:spcAft>
              <a:buClr>
                <a:schemeClr val="dk1"/>
              </a:buClr>
              <a:buSzPts val="2400"/>
              <a:buFont typeface="Arial"/>
              <a:buNone/>
            </a:pPr>
            <a:endParaRPr sz="1100"/>
          </a:p>
        </p:txBody>
      </p:sp>
      <p:pic>
        <p:nvPicPr>
          <p:cNvPr id="277" name="Google Shape;277;p44"/>
          <p:cNvPicPr preferRelativeResize="0"/>
          <p:nvPr/>
        </p:nvPicPr>
        <p:blipFill rotWithShape="1">
          <a:blip r:embed="rId4">
            <a:alphaModFix/>
          </a:blip>
          <a:srcRect/>
          <a:stretch/>
        </p:blipFill>
        <p:spPr>
          <a:xfrm>
            <a:off x="340787" y="1029746"/>
            <a:ext cx="8705850" cy="5105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5"/>
          <p:cNvSpPr txBox="1">
            <a:spLocks noGrp="1"/>
          </p:cNvSpPr>
          <p:nvPr>
            <p:ph type="body" idx="1"/>
          </p:nvPr>
        </p:nvSpPr>
        <p:spPr>
          <a:xfrm>
            <a:off x="55037" y="57554"/>
            <a:ext cx="8439075" cy="686475"/>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GB" sz="2700"/>
              <a:t>Comparing with FastText, Sent2Vec</a:t>
            </a:r>
            <a:endParaRPr sz="2700"/>
          </a:p>
        </p:txBody>
      </p:sp>
      <p:sp>
        <p:nvSpPr>
          <p:cNvPr id="284" name="Google Shape;284;p45"/>
          <p:cNvSpPr txBox="1">
            <a:spLocks noGrp="1"/>
          </p:cNvSpPr>
          <p:nvPr>
            <p:ph type="body" idx="2"/>
          </p:nvPr>
        </p:nvSpPr>
        <p:spPr>
          <a:xfrm>
            <a:off x="340787" y="1029749"/>
            <a:ext cx="8439075" cy="3356325"/>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endParaRPr sz="1100"/>
          </a:p>
        </p:txBody>
      </p:sp>
      <p:pic>
        <p:nvPicPr>
          <p:cNvPr id="285" name="Google Shape;285;p45"/>
          <p:cNvPicPr preferRelativeResize="0"/>
          <p:nvPr/>
        </p:nvPicPr>
        <p:blipFill>
          <a:blip r:embed="rId3">
            <a:alphaModFix/>
          </a:blip>
          <a:stretch>
            <a:fillRect/>
          </a:stretch>
        </p:blipFill>
        <p:spPr>
          <a:xfrm>
            <a:off x="0" y="736765"/>
            <a:ext cx="9143998" cy="443196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00FD25-9BC5-814D-BE2B-C67A54C9B610}"/>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CDE36EEF-19BA-B548-B685-616D94ED2874}"/>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896F5334-06E0-1645-A1F9-757035C69DA2}"/>
              </a:ext>
            </a:extLst>
          </p:cNvPr>
          <p:cNvPicPr>
            <a:picLocks noChangeAspect="1"/>
          </p:cNvPicPr>
          <p:nvPr/>
        </p:nvPicPr>
        <p:blipFill>
          <a:blip r:embed="rId2"/>
          <a:stretch>
            <a:fillRect/>
          </a:stretch>
        </p:blipFill>
        <p:spPr>
          <a:xfrm>
            <a:off x="1070264" y="-139579"/>
            <a:ext cx="6429086" cy="4825301"/>
          </a:xfrm>
          <a:prstGeom prst="rect">
            <a:avLst/>
          </a:prstGeom>
        </p:spPr>
      </p:pic>
    </p:spTree>
    <p:extLst>
      <p:ext uri="{BB962C8B-B14F-4D97-AF65-F5344CB8AC3E}">
        <p14:creationId xmlns:p14="http://schemas.microsoft.com/office/powerpoint/2010/main" val="128109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body" idx="1"/>
          </p:nvPr>
        </p:nvSpPr>
        <p:spPr>
          <a:xfrm>
            <a:off x="352475" y="343279"/>
            <a:ext cx="8439000" cy="6864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GB"/>
              <a:t>Why semantic embedding?</a:t>
            </a:r>
            <a:endParaRPr/>
          </a:p>
        </p:txBody>
      </p:sp>
      <p:sp>
        <p:nvSpPr>
          <p:cNvPr id="158" name="Google Shape;158;p27"/>
          <p:cNvSpPr txBox="1">
            <a:spLocks noGrp="1"/>
          </p:cNvSpPr>
          <p:nvPr>
            <p:ph type="body" idx="2"/>
          </p:nvPr>
        </p:nvSpPr>
        <p:spPr>
          <a:xfrm>
            <a:off x="340781" y="1029750"/>
            <a:ext cx="8640675" cy="3356325"/>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GB"/>
              <a:t>Many tasks could be improved by semantic embedding</a:t>
            </a:r>
            <a:endParaRPr/>
          </a:p>
          <a:p>
            <a:pPr marL="342900" lvl="0" indent="-317500" algn="l" rtl="0">
              <a:spcBef>
                <a:spcPts val="800"/>
              </a:spcBef>
              <a:spcAft>
                <a:spcPts val="0"/>
              </a:spcAft>
              <a:buSzPts val="2400"/>
              <a:buChar char="•"/>
            </a:pPr>
            <a:r>
              <a:rPr lang="en-GB"/>
              <a:t>Information retrieval</a:t>
            </a:r>
            <a:endParaRPr/>
          </a:p>
          <a:p>
            <a:pPr marL="342900" lvl="0" indent="-317500" algn="l" rtl="0">
              <a:spcBef>
                <a:spcPts val="0"/>
              </a:spcBef>
              <a:spcAft>
                <a:spcPts val="0"/>
              </a:spcAft>
              <a:buSzPts val="2400"/>
              <a:buChar char="•"/>
            </a:pPr>
            <a:r>
              <a:rPr lang="en-GB"/>
              <a:t>Entity disambiguation</a:t>
            </a:r>
            <a:endParaRPr/>
          </a:p>
          <a:p>
            <a:pPr marL="342900" lvl="0" indent="-317500" algn="l" rtl="0">
              <a:spcBef>
                <a:spcPts val="0"/>
              </a:spcBef>
              <a:spcAft>
                <a:spcPts val="0"/>
              </a:spcAft>
              <a:buSzPts val="2400"/>
              <a:buChar char="•"/>
            </a:pPr>
            <a:r>
              <a:rPr lang="en-GB"/>
              <a:t>De-duplication</a:t>
            </a:r>
            <a:endParaRPr/>
          </a:p>
          <a:p>
            <a:pPr marL="342900" lvl="0" indent="-317500" algn="l" rtl="0">
              <a:spcBef>
                <a:spcPts val="0"/>
              </a:spcBef>
              <a:spcAft>
                <a:spcPts val="0"/>
              </a:spcAft>
              <a:buSzPts val="2400"/>
              <a:buChar char="•"/>
            </a:pPr>
            <a:r>
              <a:rPr lang="en-GB"/>
              <a:t>Recommendation</a:t>
            </a:r>
            <a:endParaRPr/>
          </a:p>
          <a:p>
            <a:pPr marL="342900" lvl="0" indent="-317500" algn="l" rtl="0">
              <a:spcBef>
                <a:spcPts val="0"/>
              </a:spcBef>
              <a:spcAft>
                <a:spcPts val="0"/>
              </a:spcAft>
              <a:buSzPts val="2400"/>
              <a:buChar char="•"/>
            </a:pPr>
            <a:r>
              <a:rPr lang="en-GB"/>
              <a:t>Clustering</a:t>
            </a:r>
            <a:endParaRPr/>
          </a:p>
          <a:p>
            <a:pPr marL="342900" lvl="0" indent="-317500" algn="l" rtl="0">
              <a:spcBef>
                <a:spcPts val="0"/>
              </a:spcBef>
              <a:spcAft>
                <a:spcPts val="0"/>
              </a:spcAft>
              <a:buSzPts val="2400"/>
              <a:buChar char="•"/>
            </a:pPr>
            <a:r>
              <a:rPr lang="en-GB"/>
              <a:t>Subject prediction </a:t>
            </a:r>
            <a:endParaRPr/>
          </a:p>
          <a:p>
            <a:pPr marL="342900" lvl="0" indent="-317500" algn="l" rtl="0">
              <a:spcBef>
                <a:spcPts val="0"/>
              </a:spcBef>
              <a:spcAft>
                <a:spcPts val="0"/>
              </a:spcAft>
              <a:buSzPts val="2400"/>
              <a:buChar char="•"/>
            </a:pPr>
            <a:r>
              <a:rPr lang="en-GB"/>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5A5276-D549-7942-88E4-C66790763A45}"/>
              </a:ext>
            </a:extLst>
          </p:cNvPr>
          <p:cNvSpPr>
            <a:spLocks noGrp="1"/>
          </p:cNvSpPr>
          <p:nvPr>
            <p:ph type="body" idx="1"/>
          </p:nvPr>
        </p:nvSpPr>
        <p:spPr/>
        <p:txBody>
          <a:bodyPr/>
          <a:lstStyle/>
          <a:p>
            <a:r>
              <a:rPr lang="en-US"/>
              <a:t>Summary	</a:t>
            </a:r>
          </a:p>
        </p:txBody>
      </p:sp>
      <p:sp>
        <p:nvSpPr>
          <p:cNvPr id="3" name="Text Placeholder 2">
            <a:extLst>
              <a:ext uri="{FF2B5EF4-FFF2-40B4-BE49-F238E27FC236}">
                <a16:creationId xmlns:a16="http://schemas.microsoft.com/office/drawing/2014/main" id="{42FEEB90-8661-8D43-9170-19D3690F7887}"/>
              </a:ext>
            </a:extLst>
          </p:cNvPr>
          <p:cNvSpPr>
            <a:spLocks noGrp="1"/>
          </p:cNvSpPr>
          <p:nvPr>
            <p:ph type="body" idx="2"/>
          </p:nvPr>
        </p:nvSpPr>
        <p:spPr/>
        <p:txBody>
          <a:bodyPr/>
          <a:lstStyle/>
          <a:p>
            <a:r>
              <a:rPr lang="en-US" sz="2000"/>
              <a:t>A fast method that computes Random Projection based embedding</a:t>
            </a:r>
          </a:p>
          <a:p>
            <a:r>
              <a:rPr lang="en-US" sz="2000"/>
              <a:t>An effective approach to optimize the discriminative power of term embeddings and consequent document embeddings</a:t>
            </a:r>
          </a:p>
          <a:p>
            <a:r>
              <a:rPr lang="en-US" sz="2000"/>
              <a:t>On the whole, a practical method which requires no iterative parameter optimization and computes embeddings and associated weights in a single pass through the documents of the training corpus. </a:t>
            </a:r>
          </a:p>
        </p:txBody>
      </p:sp>
    </p:spTree>
    <p:extLst>
      <p:ext uri="{BB962C8B-B14F-4D97-AF65-F5344CB8AC3E}">
        <p14:creationId xmlns:p14="http://schemas.microsoft.com/office/powerpoint/2010/main" val="1261149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225728-7045-1545-8439-A6E2B28CC9D1}"/>
              </a:ext>
            </a:extLst>
          </p:cNvPr>
          <p:cNvSpPr>
            <a:spLocks noGrp="1"/>
          </p:cNvSpPr>
          <p:nvPr>
            <p:ph type="body" idx="1"/>
          </p:nvPr>
        </p:nvSpPr>
        <p:spPr/>
        <p:txBody>
          <a:bodyPr/>
          <a:lstStyle/>
          <a:p>
            <a:r>
              <a:rPr lang="en-US"/>
              <a:t>Future work	</a:t>
            </a:r>
          </a:p>
        </p:txBody>
      </p:sp>
      <p:sp>
        <p:nvSpPr>
          <p:cNvPr id="3" name="Text Placeholder 2">
            <a:extLst>
              <a:ext uri="{FF2B5EF4-FFF2-40B4-BE49-F238E27FC236}">
                <a16:creationId xmlns:a16="http://schemas.microsoft.com/office/drawing/2014/main" id="{67D0063C-AF4E-A640-A9AC-B58A7836E5D6}"/>
              </a:ext>
            </a:extLst>
          </p:cNvPr>
          <p:cNvSpPr>
            <a:spLocks noGrp="1"/>
          </p:cNvSpPr>
          <p:nvPr>
            <p:ph type="body" idx="2"/>
          </p:nvPr>
        </p:nvSpPr>
        <p:spPr/>
        <p:txBody>
          <a:bodyPr/>
          <a:lstStyle/>
          <a:p>
            <a:r>
              <a:rPr lang="en-US"/>
              <a:t>Take care of out-of-vocabulary terms</a:t>
            </a:r>
          </a:p>
          <a:p>
            <a:r>
              <a:rPr lang="en-US"/>
              <a:t>Involve human judgement</a:t>
            </a:r>
          </a:p>
          <a:p>
            <a:r>
              <a:rPr lang="en-US"/>
              <a:t>Develop more appropriate evaluation measures</a:t>
            </a:r>
          </a:p>
        </p:txBody>
      </p:sp>
    </p:spTree>
    <p:extLst>
      <p:ext uri="{BB962C8B-B14F-4D97-AF65-F5344CB8AC3E}">
        <p14:creationId xmlns:p14="http://schemas.microsoft.com/office/powerpoint/2010/main" val="4159295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6"/>
          <p:cNvSpPr txBox="1">
            <a:spLocks noGrp="1"/>
          </p:cNvSpPr>
          <p:nvPr>
            <p:ph type="body" idx="1"/>
          </p:nvPr>
        </p:nvSpPr>
        <p:spPr>
          <a:xfrm>
            <a:off x="340787" y="1306689"/>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GB"/>
              <a:t>Thank you!</a:t>
            </a:r>
            <a:endParaRPr/>
          </a:p>
        </p:txBody>
      </p:sp>
      <p:sp>
        <p:nvSpPr>
          <p:cNvPr id="291" name="Google Shape;291;p46"/>
          <p:cNvSpPr txBox="1">
            <a:spLocks noGrp="1"/>
          </p:cNvSpPr>
          <p:nvPr>
            <p:ph type="body" idx="2"/>
          </p:nvPr>
        </p:nvSpPr>
        <p:spPr>
          <a:xfrm>
            <a:off x="3341077" y="3163299"/>
            <a:ext cx="5403389" cy="1362300"/>
          </a:xfrm>
          <a:prstGeom prst="rect">
            <a:avLst/>
          </a:prstGeom>
        </p:spPr>
        <p:txBody>
          <a:bodyPr spcFirstLastPara="1" wrap="square" lIns="68575" tIns="34275" rIns="68575" bIns="34275" anchor="t" anchorCtr="0">
            <a:noAutofit/>
          </a:bodyPr>
          <a:lstStyle/>
          <a:p>
            <a:pPr marL="0" indent="0" algn="r">
              <a:lnSpc>
                <a:spcPct val="115000"/>
              </a:lnSpc>
              <a:spcBef>
                <a:spcPts val="0"/>
              </a:spcBef>
              <a:buNone/>
            </a:pPr>
            <a:r>
              <a:rPr lang="en-GB" sz="1800">
                <a:latin typeface="Arial"/>
                <a:ea typeface="Arial"/>
                <a:cs typeface="Arial"/>
                <a:sym typeface="Arial"/>
              </a:rPr>
              <a:t>Rob Koopman (</a:t>
            </a:r>
            <a:r>
              <a:rPr lang="en-GB" sz="1800" u="sng">
                <a:solidFill>
                  <a:schemeClr val="hlink"/>
                </a:solidFill>
                <a:latin typeface="Arial"/>
                <a:ea typeface="Arial"/>
                <a:cs typeface="Arial"/>
                <a:sym typeface="Arial"/>
                <a:hlinkClick r:id="rId3"/>
              </a:rPr>
              <a:t>rob.koopman@oclc.org</a:t>
            </a:r>
            <a:r>
              <a:rPr lang="en-GB" sz="1800">
                <a:latin typeface="Arial"/>
                <a:ea typeface="Arial"/>
                <a:cs typeface="Arial"/>
                <a:sym typeface="Arial"/>
              </a:rPr>
              <a:t>) </a:t>
            </a:r>
          </a:p>
          <a:p>
            <a:pPr marL="0" lvl="0" indent="0" algn="r" rtl="0">
              <a:lnSpc>
                <a:spcPct val="115000"/>
              </a:lnSpc>
              <a:spcBef>
                <a:spcPts val="0"/>
              </a:spcBef>
              <a:spcAft>
                <a:spcPts val="0"/>
              </a:spcAft>
              <a:buNone/>
            </a:pPr>
            <a:r>
              <a:rPr lang="en-GB" sz="1800" err="1">
                <a:latin typeface="Arial"/>
                <a:ea typeface="Arial"/>
                <a:cs typeface="Arial"/>
                <a:sym typeface="Arial"/>
              </a:rPr>
              <a:t>Shenghui</a:t>
            </a:r>
            <a:r>
              <a:rPr lang="en-GB" sz="1800">
                <a:latin typeface="Arial"/>
                <a:ea typeface="Arial"/>
                <a:cs typeface="Arial"/>
                <a:sym typeface="Arial"/>
              </a:rPr>
              <a:t> Wang (</a:t>
            </a:r>
            <a:r>
              <a:rPr lang="en-GB" sz="1800" u="sng">
                <a:solidFill>
                  <a:schemeClr val="hlink"/>
                </a:solidFill>
                <a:latin typeface="Arial"/>
                <a:ea typeface="Arial"/>
                <a:cs typeface="Arial"/>
                <a:sym typeface="Arial"/>
                <a:hlinkClick r:id="rId4"/>
              </a:rPr>
              <a:t>shenghui.wang@oclc.org</a:t>
            </a:r>
            <a:r>
              <a:rPr lang="en-GB" sz="1800">
                <a:latin typeface="Arial"/>
                <a:ea typeface="Arial"/>
                <a:cs typeface="Arial"/>
                <a:sym typeface="Arial"/>
              </a:rPr>
              <a:t>) </a:t>
            </a:r>
            <a:endParaRPr sz="1800">
              <a:latin typeface="Arial"/>
              <a:ea typeface="Arial"/>
              <a:cs typeface="Arial"/>
              <a:sym typeface="Arial"/>
            </a:endParaRPr>
          </a:p>
          <a:p>
            <a:pPr marL="0" lvl="0" indent="0" algn="r" rtl="0">
              <a:lnSpc>
                <a:spcPct val="115000"/>
              </a:lnSpc>
              <a:spcBef>
                <a:spcPts val="0"/>
              </a:spcBef>
              <a:spcAft>
                <a:spcPts val="0"/>
              </a:spcAft>
              <a:buNone/>
            </a:pPr>
            <a:r>
              <a:rPr lang="en-US" sz="1800">
                <a:latin typeface="Arial"/>
                <a:ea typeface="Arial"/>
                <a:cs typeface="Arial"/>
                <a:sym typeface="Arial"/>
              </a:rPr>
              <a:t>Gwenn </a:t>
            </a:r>
            <a:r>
              <a:rPr lang="en-US" sz="1800" err="1">
                <a:latin typeface="Arial"/>
                <a:ea typeface="Arial"/>
                <a:cs typeface="Arial"/>
                <a:sym typeface="Arial"/>
              </a:rPr>
              <a:t>Englebienne</a:t>
            </a:r>
            <a:r>
              <a:rPr lang="en-US" sz="1800">
                <a:latin typeface="Arial"/>
                <a:ea typeface="Arial"/>
                <a:cs typeface="Arial"/>
                <a:sym typeface="Arial"/>
              </a:rPr>
              <a:t> (</a:t>
            </a:r>
            <a:r>
              <a:rPr lang="en-US" sz="1800">
                <a:latin typeface="Arial"/>
                <a:ea typeface="Arial"/>
                <a:cs typeface="Arial"/>
                <a:sym typeface="Arial"/>
                <a:hlinkClick r:id="rId5"/>
              </a:rPr>
              <a:t>g.englebienne@utwente.nl</a:t>
            </a:r>
            <a:r>
              <a:rPr lang="en-US" sz="1800">
                <a:latin typeface="Arial"/>
                <a:ea typeface="Arial"/>
                <a:cs typeface="Arial"/>
                <a:sym typeface="Arial"/>
              </a:rPr>
              <a:t>) </a:t>
            </a:r>
            <a:endParaRPr sz="1800">
              <a:latin typeface="Arial"/>
              <a:ea typeface="Arial"/>
              <a:cs typeface="Arial"/>
              <a:sym typeface="Arial"/>
            </a:endParaRPr>
          </a:p>
          <a:p>
            <a:pPr marL="0" lvl="0" indent="0" algn="r" rtl="0">
              <a:spcBef>
                <a:spcPts val="8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5F6D37A-3AAC-3B41-AF8A-55D1A986D7FA}"/>
                  </a:ext>
                </a:extLst>
              </p:cNvPr>
              <p:cNvSpPr>
                <a:spLocks noGrp="1"/>
              </p:cNvSpPr>
              <p:nvPr>
                <p:ph type="body" idx="1"/>
              </p:nvPr>
            </p:nvSpPr>
            <p:spPr/>
            <p:txBody>
              <a:bodyPr/>
              <a:lstStyle/>
              <a:p>
                <a:r>
                  <a:rPr lang="en-US"/>
                  <a:t>The effect of </a:t>
                </a:r>
                <a14:m>
                  <m:oMath xmlns:m="http://schemas.openxmlformats.org/officeDocument/2006/math">
                    <m:r>
                      <a:rPr lang="en-US" b="1" i="1" smtClean="0">
                        <a:latin typeface="Cambria Math" panose="02040503050406030204" pitchFamily="18" charset="0"/>
                      </a:rPr>
                      <m:t>𝑲</m:t>
                    </m:r>
                  </m:oMath>
                </a14:m>
                <a:r>
                  <a:rPr lang="en-US"/>
                  <a:t> on the MEDLINE dataset</a:t>
                </a:r>
              </a:p>
            </p:txBody>
          </p:sp>
        </mc:Choice>
        <mc:Fallback xmlns="">
          <p:sp>
            <p:nvSpPr>
              <p:cNvPr id="2" name="Text Placeholder 1">
                <a:extLst>
                  <a:ext uri="{FF2B5EF4-FFF2-40B4-BE49-F238E27FC236}">
                    <a16:creationId xmlns:a16="http://schemas.microsoft.com/office/drawing/2014/main" id="{A5F6D37A-3AAC-3B41-AF8A-55D1A986D7FA}"/>
                  </a:ext>
                </a:extLst>
              </p:cNvPr>
              <p:cNvSpPr>
                <a:spLocks noGrp="1" noRot="1" noChangeAspect="1" noMove="1" noResize="1" noEditPoints="1" noAdjustHandles="1" noChangeArrowheads="1" noChangeShapeType="1" noTextEdit="1"/>
              </p:cNvSpPr>
              <p:nvPr>
                <p:ph type="body" idx="1"/>
              </p:nvPr>
            </p:nvSpPr>
            <p:spPr>
              <a:blipFill>
                <a:blip r:embed="rId2"/>
                <a:stretch>
                  <a:fillRect t="-7965" b="-31858"/>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F0E57B75-A0BA-DC46-92EA-5D20FBDD9479}"/>
              </a:ext>
            </a:extLst>
          </p:cNvPr>
          <p:cNvSpPr>
            <a:spLocks noGrp="1"/>
          </p:cNvSpPr>
          <p:nvPr>
            <p:ph type="body" idx="2"/>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00767AB3-B819-C74D-8CAC-C0969F7A1522}"/>
              </a:ext>
            </a:extLst>
          </p:cNvPr>
          <p:cNvPicPr>
            <a:picLocks noChangeAspect="1"/>
          </p:cNvPicPr>
          <p:nvPr/>
        </p:nvPicPr>
        <p:blipFill>
          <a:blip r:embed="rId3"/>
          <a:stretch>
            <a:fillRect/>
          </a:stretch>
        </p:blipFill>
        <p:spPr>
          <a:xfrm>
            <a:off x="1066882" y="1135253"/>
            <a:ext cx="6189703" cy="2816956"/>
          </a:xfrm>
          <a:prstGeom prst="rect">
            <a:avLst/>
          </a:prstGeom>
        </p:spPr>
      </p:pic>
    </p:spTree>
    <p:extLst>
      <p:ext uri="{BB962C8B-B14F-4D97-AF65-F5344CB8AC3E}">
        <p14:creationId xmlns:p14="http://schemas.microsoft.com/office/powerpoint/2010/main" val="367206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600"/>
              <a:buNone/>
            </a:pPr>
            <a:r>
              <a:rPr lang="en-GB"/>
              <a:t>Foundation for semantic embedding</a:t>
            </a:r>
            <a:endParaRPr/>
          </a:p>
        </p:txBody>
      </p:sp>
      <p:sp>
        <p:nvSpPr>
          <p:cNvPr id="180" name="Google Shape;180;p30"/>
          <p:cNvSpPr txBox="1"/>
          <p:nvPr/>
        </p:nvSpPr>
        <p:spPr>
          <a:xfrm>
            <a:off x="233775" y="1150100"/>
            <a:ext cx="9081300" cy="3295200"/>
          </a:xfrm>
          <a:prstGeom prst="rect">
            <a:avLst/>
          </a:prstGeom>
          <a:noFill/>
          <a:ln>
            <a:noFill/>
          </a:ln>
        </p:spPr>
        <p:txBody>
          <a:bodyPr spcFirstLastPara="1" wrap="square" lIns="68575" tIns="68575" rIns="68575" bIns="68575" anchor="t" anchorCtr="0">
            <a:noAutofit/>
          </a:bodyPr>
          <a:lstStyle/>
          <a:p>
            <a:pPr marL="342900" lvl="0" indent="-311150" algn="l" rtl="0">
              <a:lnSpc>
                <a:spcPct val="115000"/>
              </a:lnSpc>
              <a:spcBef>
                <a:spcPts val="0"/>
              </a:spcBef>
              <a:spcAft>
                <a:spcPts val="0"/>
              </a:spcAft>
              <a:buClr>
                <a:srgbClr val="000000"/>
              </a:buClr>
              <a:buSzPts val="2300"/>
              <a:buFont typeface="Calibri"/>
              <a:buChar char="●"/>
            </a:pPr>
            <a:r>
              <a:rPr lang="en-GB" sz="2300">
                <a:latin typeface="Calibri"/>
                <a:ea typeface="Calibri"/>
                <a:cs typeface="Calibri"/>
                <a:sym typeface="Calibri"/>
              </a:rPr>
              <a:t>Distributional Hypothesis (Harris, 1954)</a:t>
            </a:r>
            <a:endParaRPr sz="2300">
              <a:latin typeface="Calibri"/>
              <a:ea typeface="Calibri"/>
              <a:cs typeface="Calibri"/>
              <a:sym typeface="Calibri"/>
            </a:endParaRPr>
          </a:p>
          <a:p>
            <a:pPr marL="685800" lvl="0" indent="0" algn="l" rtl="0">
              <a:lnSpc>
                <a:spcPct val="115000"/>
              </a:lnSpc>
              <a:spcBef>
                <a:spcPts val="1200"/>
              </a:spcBef>
              <a:spcAft>
                <a:spcPts val="0"/>
              </a:spcAft>
              <a:buNone/>
            </a:pPr>
            <a:r>
              <a:rPr lang="en-GB" sz="2300">
                <a:latin typeface="Calibri"/>
                <a:ea typeface="Calibri"/>
                <a:cs typeface="Calibri"/>
                <a:sym typeface="Calibri"/>
              </a:rPr>
              <a:t>“words that occur in similar contexts tend to have similar meanings” </a:t>
            </a:r>
            <a:endParaRPr sz="2300">
              <a:latin typeface="Calibri"/>
              <a:ea typeface="Calibri"/>
              <a:cs typeface="Calibri"/>
              <a:sym typeface="Calibri"/>
            </a:endParaRPr>
          </a:p>
          <a:p>
            <a:pPr marL="342900" lvl="0" indent="-311150" algn="l" rtl="0">
              <a:lnSpc>
                <a:spcPct val="115000"/>
              </a:lnSpc>
              <a:spcBef>
                <a:spcPts val="1200"/>
              </a:spcBef>
              <a:spcAft>
                <a:spcPts val="0"/>
              </a:spcAft>
              <a:buClr>
                <a:srgbClr val="000000"/>
              </a:buClr>
              <a:buSzPts val="2300"/>
              <a:buFont typeface="Calibri"/>
              <a:buChar char="●"/>
            </a:pPr>
            <a:r>
              <a:rPr lang="en-GB" sz="2300">
                <a:latin typeface="Calibri"/>
                <a:ea typeface="Calibri"/>
                <a:cs typeface="Calibri"/>
                <a:sym typeface="Calibri"/>
              </a:rPr>
              <a:t>Statistical Semantics (Weaver, 1955, Firth 1957)</a:t>
            </a:r>
            <a:endParaRPr sz="2300">
              <a:latin typeface="Calibri"/>
              <a:ea typeface="Calibri"/>
              <a:cs typeface="Calibri"/>
              <a:sym typeface="Calibri"/>
            </a:endParaRPr>
          </a:p>
          <a:p>
            <a:pPr marL="342900" lvl="0" indent="342900" algn="l" rtl="0">
              <a:lnSpc>
                <a:spcPct val="115000"/>
              </a:lnSpc>
              <a:spcBef>
                <a:spcPts val="1200"/>
              </a:spcBef>
              <a:spcAft>
                <a:spcPts val="0"/>
              </a:spcAft>
              <a:buNone/>
            </a:pPr>
            <a:r>
              <a:rPr lang="en-GB" sz="2300">
                <a:latin typeface="Calibri"/>
                <a:ea typeface="Calibri"/>
                <a:cs typeface="Calibri"/>
                <a:sym typeface="Calibri"/>
              </a:rPr>
              <a:t>“a word is characterized by the company it keeps”</a:t>
            </a:r>
            <a:endParaRPr sz="2300">
              <a:latin typeface="Calibri"/>
              <a:ea typeface="Calibri"/>
              <a:cs typeface="Calibri"/>
              <a:sym typeface="Calibri"/>
            </a:endParaRPr>
          </a:p>
          <a:p>
            <a:pPr marL="685800" lvl="0" indent="0" algn="l" rtl="0">
              <a:lnSpc>
                <a:spcPct val="115000"/>
              </a:lnSpc>
              <a:spcBef>
                <a:spcPts val="1200"/>
              </a:spcBef>
              <a:spcAft>
                <a:spcPts val="1200"/>
              </a:spcAft>
              <a:buNone/>
            </a:pPr>
            <a:endParaRPr sz="23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body" idx="1"/>
          </p:nvPr>
        </p:nvSpPr>
        <p:spPr>
          <a:xfrm>
            <a:off x="340787" y="343304"/>
            <a:ext cx="8439148" cy="68644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2"/>
              </a:buClr>
              <a:buSzPts val="3600"/>
              <a:buNone/>
            </a:pPr>
            <a:r>
              <a:rPr lang="en-GB"/>
              <a:t>Word embedding</a:t>
            </a:r>
            <a:endParaRPr/>
          </a:p>
        </p:txBody>
      </p:sp>
      <p:sp>
        <p:nvSpPr>
          <p:cNvPr id="195" name="Google Shape;195;p32"/>
          <p:cNvSpPr txBox="1"/>
          <p:nvPr/>
        </p:nvSpPr>
        <p:spPr>
          <a:xfrm>
            <a:off x="340800" y="1797750"/>
            <a:ext cx="8439000" cy="14514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800"/>
              </a:spcBef>
              <a:spcAft>
                <a:spcPts val="0"/>
              </a:spcAft>
              <a:buClr>
                <a:schemeClr val="dk1"/>
              </a:buClr>
              <a:buSzPts val="2400"/>
              <a:buChar char="•"/>
            </a:pPr>
            <a:r>
              <a:rPr lang="en-GB" sz="2400">
                <a:solidFill>
                  <a:schemeClr val="dk1"/>
                </a:solidFill>
                <a:latin typeface="Calibri"/>
                <a:ea typeface="Calibri"/>
                <a:cs typeface="Calibri"/>
                <a:sym typeface="Calibri"/>
              </a:rPr>
              <a:t>Semantically similar words are mapped to nearby points, that is, “are embedded nearby each other”</a:t>
            </a:r>
            <a:endParaRPr sz="2400">
              <a:solidFill>
                <a:schemeClr val="dk1"/>
              </a:solidFill>
              <a:latin typeface="Calibri"/>
              <a:ea typeface="Calibri"/>
              <a:cs typeface="Calibri"/>
              <a:sym typeface="Calibri"/>
            </a:endParaRPr>
          </a:p>
          <a:p>
            <a:pPr marL="457200" lvl="0" indent="-381000" algn="l" rtl="0">
              <a:lnSpc>
                <a:spcPct val="90000"/>
              </a:lnSpc>
              <a:spcBef>
                <a:spcPts val="800"/>
              </a:spcBef>
              <a:spcAft>
                <a:spcPts val="0"/>
              </a:spcAft>
              <a:buClr>
                <a:schemeClr val="dk1"/>
              </a:buClr>
              <a:buSzPts val="2400"/>
              <a:buChar char="•"/>
            </a:pPr>
            <a:r>
              <a:rPr lang="en-GB" sz="2400">
                <a:solidFill>
                  <a:schemeClr val="dk1"/>
                </a:solidFill>
                <a:latin typeface="Calibri"/>
                <a:ea typeface="Calibri"/>
                <a:cs typeface="Calibri"/>
                <a:sym typeface="Calibri"/>
              </a:rPr>
              <a:t>A desirable property: computable similarity</a:t>
            </a:r>
            <a:endParaRPr sz="2400">
              <a:solidFill>
                <a:schemeClr val="dk1"/>
              </a:solidFill>
              <a:latin typeface="Calibri"/>
              <a:ea typeface="Calibri"/>
              <a:cs typeface="Calibri"/>
              <a:sym typeface="Calibri"/>
            </a:endParaRPr>
          </a:p>
        </p:txBody>
      </p:sp>
      <p:sp>
        <p:nvSpPr>
          <p:cNvPr id="196" name="Google Shape;196;p32"/>
          <p:cNvSpPr txBox="1">
            <a:spLocks noGrp="1"/>
          </p:cNvSpPr>
          <p:nvPr>
            <p:ph type="body" idx="2"/>
          </p:nvPr>
        </p:nvSpPr>
        <p:spPr>
          <a:xfrm>
            <a:off x="340775" y="1029749"/>
            <a:ext cx="8439000" cy="9294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GB"/>
              <a:t>Words are represented as vectors of numbers that represent the meaning of a word.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body" idx="1"/>
          </p:nvPr>
        </p:nvSpPr>
        <p:spPr>
          <a:xfrm>
            <a:off x="340787"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GB"/>
              <a:t>Embedding approaches</a:t>
            </a:r>
            <a:endParaRPr/>
          </a:p>
        </p:txBody>
      </p:sp>
      <p:sp>
        <p:nvSpPr>
          <p:cNvPr id="202" name="Google Shape;202;p33"/>
          <p:cNvSpPr txBox="1">
            <a:spLocks noGrp="1"/>
          </p:cNvSpPr>
          <p:nvPr>
            <p:ph type="body" idx="2"/>
          </p:nvPr>
        </p:nvSpPr>
        <p:spPr>
          <a:xfrm>
            <a:off x="340787" y="1299378"/>
            <a:ext cx="8439000" cy="3356400"/>
          </a:xfrm>
          <a:prstGeom prst="rect">
            <a:avLst/>
          </a:prstGeom>
        </p:spPr>
        <p:txBody>
          <a:bodyPr spcFirstLastPara="1" wrap="square" lIns="68575" tIns="34275" rIns="68575" bIns="34275" anchor="t" anchorCtr="0">
            <a:noAutofit/>
          </a:bodyPr>
          <a:lstStyle/>
          <a:p>
            <a:pPr marL="457200" marR="0" lvl="0" indent="-381000" algn="l" rtl="0">
              <a:lnSpc>
                <a:spcPct val="90000"/>
              </a:lnSpc>
              <a:spcBef>
                <a:spcPts val="0"/>
              </a:spcBef>
              <a:spcAft>
                <a:spcPts val="0"/>
              </a:spcAft>
              <a:buSzPts val="2400"/>
              <a:buChar char="•"/>
            </a:pPr>
            <a:r>
              <a:rPr lang="en-GB"/>
              <a:t>Global co-occurrence count-based methods (e.g. LSA) </a:t>
            </a:r>
            <a:endParaRPr/>
          </a:p>
          <a:p>
            <a:pPr marL="914400" marR="0" lvl="1" indent="-355600" algn="l" rtl="0">
              <a:lnSpc>
                <a:spcPct val="90000"/>
              </a:lnSpc>
              <a:spcBef>
                <a:spcPts val="0"/>
              </a:spcBef>
              <a:spcAft>
                <a:spcPts val="0"/>
              </a:spcAft>
              <a:buSzPts val="2000"/>
              <a:buChar char="•"/>
            </a:pPr>
            <a:r>
              <a:rPr lang="en-GB"/>
              <a:t>Based on statistics of how often some word co-occurs with its neighbour words in a large text corpus</a:t>
            </a:r>
            <a:endParaRPr/>
          </a:p>
          <a:p>
            <a:pPr marL="914400" marR="0" lvl="1" indent="-355600" algn="l" rtl="0">
              <a:lnSpc>
                <a:spcPct val="90000"/>
              </a:lnSpc>
              <a:spcBef>
                <a:spcPts val="0"/>
              </a:spcBef>
              <a:spcAft>
                <a:spcPts val="0"/>
              </a:spcAft>
              <a:buSzPts val="2000"/>
              <a:buChar char="•"/>
            </a:pPr>
            <a:r>
              <a:rPr lang="en-GB"/>
              <a:t>Dimensionality reduction methods</a:t>
            </a:r>
            <a:endParaRPr/>
          </a:p>
          <a:p>
            <a:pPr marL="457200" lvl="0" indent="-381000" algn="l" rtl="0">
              <a:spcBef>
                <a:spcPts val="0"/>
              </a:spcBef>
              <a:spcAft>
                <a:spcPts val="0"/>
              </a:spcAft>
              <a:buSzPts val="2400"/>
              <a:buChar char="•"/>
            </a:pPr>
            <a:r>
              <a:rPr lang="en-GB"/>
              <a:t>Local context predictive methods (e.g. word2vec)</a:t>
            </a:r>
            <a:endParaRPr/>
          </a:p>
          <a:p>
            <a:pPr marL="914400" lvl="1" indent="-355600" algn="l" rtl="0">
              <a:lnSpc>
                <a:spcPct val="100000"/>
              </a:lnSpc>
              <a:spcBef>
                <a:spcPts val="0"/>
              </a:spcBef>
              <a:spcAft>
                <a:spcPts val="0"/>
              </a:spcAft>
              <a:buSzPts val="2000"/>
              <a:buFont typeface="Calibri"/>
              <a:buChar char="•"/>
            </a:pPr>
            <a:r>
              <a:rPr lang="en-GB"/>
              <a:t>Learning to predict a word from its neighbours or vice versa</a:t>
            </a:r>
            <a:endParaRPr/>
          </a:p>
          <a:p>
            <a:pPr marL="914400" lvl="1" indent="-355600" algn="just" rtl="0">
              <a:lnSpc>
                <a:spcPct val="115000"/>
              </a:lnSpc>
              <a:spcBef>
                <a:spcPts val="0"/>
              </a:spcBef>
              <a:spcAft>
                <a:spcPts val="0"/>
              </a:spcAft>
              <a:buSzPts val="2000"/>
              <a:buFont typeface="Calibri"/>
              <a:buChar char="•"/>
            </a:pPr>
            <a:r>
              <a:rPr lang="en-GB"/>
              <a:t>More complex and powerful deep learning models for embedding words, sentences and documents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body" idx="1"/>
          </p:nvPr>
        </p:nvSpPr>
        <p:spPr>
          <a:xfrm>
            <a:off x="340787"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a:t>Weaknesses of deep learning</a:t>
            </a:r>
            <a:endParaRPr/>
          </a:p>
        </p:txBody>
      </p:sp>
      <p:sp>
        <p:nvSpPr>
          <p:cNvPr id="208" name="Google Shape;208;p34"/>
          <p:cNvSpPr txBox="1">
            <a:spLocks noGrp="1"/>
          </p:cNvSpPr>
          <p:nvPr>
            <p:ph type="body" idx="2"/>
          </p:nvPr>
        </p:nvSpPr>
        <p:spPr>
          <a:xfrm>
            <a:off x="340787" y="1029749"/>
            <a:ext cx="8439000" cy="3356400"/>
          </a:xfrm>
          <a:prstGeom prst="rect">
            <a:avLst/>
          </a:prstGeom>
        </p:spPr>
        <p:txBody>
          <a:bodyPr spcFirstLastPara="1" wrap="square" lIns="68575" tIns="34275" rIns="68575" bIns="34275" anchor="t" anchorCtr="0">
            <a:noAutofit/>
          </a:bodyPr>
          <a:lstStyle/>
          <a:p>
            <a:pPr>
              <a:spcBef>
                <a:spcPts val="0"/>
              </a:spcBef>
              <a:buFont typeface="Arial,Sans-Serif"/>
            </a:pPr>
            <a:r>
              <a:rPr lang="en-GB"/>
              <a:t>Pre-trained word embeddings may not capture domain-specific semantics</a:t>
            </a:r>
            <a:endParaRPr lang="en-US"/>
          </a:p>
          <a:p>
            <a:pPr lvl="1">
              <a:spcBef>
                <a:spcPts val="0"/>
              </a:spcBef>
              <a:buFont typeface="Arial,Sans-Serif"/>
            </a:pPr>
            <a:r>
              <a:rPr lang="en-GB"/>
              <a:t>Medical information retrieval, special collection exploration, etc.</a:t>
            </a:r>
            <a:endParaRPr lang="en-US"/>
          </a:p>
          <a:p>
            <a:pPr marL="457200" lvl="0" indent="-381000" algn="l">
              <a:spcBef>
                <a:spcPts val="800"/>
              </a:spcBef>
              <a:spcAft>
                <a:spcPts val="0"/>
              </a:spcAft>
              <a:buSzPts val="2400"/>
              <a:buChar char="•"/>
            </a:pPr>
            <a:r>
              <a:rPr lang="en-US"/>
              <a:t>Computationally expensive to train from scratch</a:t>
            </a:r>
          </a:p>
          <a:p>
            <a:pPr marL="914400" lvl="1" indent="-355600" algn="l" rtl="0">
              <a:spcBef>
                <a:spcPts val="0"/>
              </a:spcBef>
              <a:spcAft>
                <a:spcPts val="0"/>
              </a:spcAft>
              <a:buSzPts val="2000"/>
              <a:buChar char="•"/>
            </a:pPr>
            <a:r>
              <a:rPr lang="en-US"/>
              <a:t>Often requiring GPUs</a:t>
            </a:r>
          </a:p>
          <a:p>
            <a:pPr>
              <a:spcBef>
                <a:spcPts val="0"/>
              </a:spcBef>
            </a:pPr>
            <a:r>
              <a:rPr lang="en-US"/>
              <a:t>Complex optimisation, difficult to find the optimal hyperparameter settings</a:t>
            </a:r>
          </a:p>
          <a:p>
            <a:pPr marL="457200" lvl="0" indent="-381000" algn="l" rtl="0">
              <a:spcBef>
                <a:spcPts val="0"/>
              </a:spcBef>
              <a:spcAft>
                <a:spcPts val="0"/>
              </a:spcAft>
              <a:buSzPts val="2400"/>
              <a:buChar char="•"/>
            </a:pPr>
            <a:r>
              <a:rPr lang="en-GB"/>
              <a:t>Standard benchmarks and evaluation methods often do not answer practical needs</a:t>
            </a:r>
          </a:p>
          <a:p>
            <a:pPr lvl="1">
              <a:spcBef>
                <a:spcPts val="0"/>
              </a:spcBef>
            </a:pPr>
            <a:r>
              <a:rPr lang="en-GB"/>
              <a:t>So what is a good cost function?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968FA-545A-6E46-9555-956D8F8BE165}"/>
              </a:ext>
            </a:extLst>
          </p:cNvPr>
          <p:cNvSpPr>
            <a:spLocks noGrp="1"/>
          </p:cNvSpPr>
          <p:nvPr>
            <p:ph type="body" idx="1"/>
          </p:nvPr>
        </p:nvSpPr>
        <p:spPr/>
        <p:txBody>
          <a:bodyPr/>
          <a:lstStyle/>
          <a:p>
            <a:r>
              <a:rPr lang="en-US"/>
              <a:t>Different contexts, different embeddings</a:t>
            </a:r>
          </a:p>
        </p:txBody>
      </p:sp>
      <p:sp>
        <p:nvSpPr>
          <p:cNvPr id="4" name="Text Placeholder 2">
            <a:extLst>
              <a:ext uri="{FF2B5EF4-FFF2-40B4-BE49-F238E27FC236}">
                <a16:creationId xmlns:a16="http://schemas.microsoft.com/office/drawing/2014/main" id="{98F270C6-C3E8-6847-B332-89CF53BB5FF0}"/>
              </a:ext>
            </a:extLst>
          </p:cNvPr>
          <p:cNvSpPr txBox="1">
            <a:spLocks/>
          </p:cNvSpPr>
          <p:nvPr/>
        </p:nvSpPr>
        <p:spPr>
          <a:xfrm>
            <a:off x="365697" y="1030288"/>
            <a:ext cx="8439150" cy="33178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a:t>  What is </a:t>
            </a:r>
            <a:r>
              <a:rPr lang="en-GB" sz="2400" i="1"/>
              <a:t>young</a:t>
            </a:r>
            <a:r>
              <a:rPr lang="en-GB" sz="2400"/>
              <a:t>?</a:t>
            </a:r>
          </a:p>
          <a:p>
            <a:endParaRPr lang="en-GB" sz="2400"/>
          </a:p>
        </p:txBody>
      </p:sp>
      <p:graphicFrame>
        <p:nvGraphicFramePr>
          <p:cNvPr id="5" name="Shape 194">
            <a:extLst>
              <a:ext uri="{FF2B5EF4-FFF2-40B4-BE49-F238E27FC236}">
                <a16:creationId xmlns:a16="http://schemas.microsoft.com/office/drawing/2014/main" id="{216DCE6B-9410-6649-AF0D-184153E2C7CA}"/>
              </a:ext>
            </a:extLst>
          </p:cNvPr>
          <p:cNvGraphicFramePr/>
          <p:nvPr>
            <p:extLst>
              <p:ext uri="{D42A27DB-BD31-4B8C-83A1-F6EECF244321}">
                <p14:modId xmlns:p14="http://schemas.microsoft.com/office/powerpoint/2010/main" val="1570937136"/>
              </p:ext>
            </p:extLst>
          </p:nvPr>
        </p:nvGraphicFramePr>
        <p:xfrm>
          <a:off x="642302" y="1694988"/>
          <a:ext cx="7808190" cy="2798611"/>
        </p:xfrm>
        <a:graphic>
          <a:graphicData uri="http://schemas.openxmlformats.org/drawingml/2006/table">
            <a:tbl>
              <a:tblPr>
                <a:noFill/>
              </a:tblPr>
              <a:tblGrid>
                <a:gridCol w="1495504">
                  <a:extLst>
                    <a:ext uri="{9D8B030D-6E8A-4147-A177-3AD203B41FA5}">
                      <a16:colId xmlns:a16="http://schemas.microsoft.com/office/drawing/2014/main" val="20000"/>
                    </a:ext>
                  </a:extLst>
                </a:gridCol>
                <a:gridCol w="6312686">
                  <a:extLst>
                    <a:ext uri="{9D8B030D-6E8A-4147-A177-3AD203B41FA5}">
                      <a16:colId xmlns:a16="http://schemas.microsoft.com/office/drawing/2014/main" val="20001"/>
                    </a:ext>
                  </a:extLst>
                </a:gridCol>
              </a:tblGrid>
              <a:tr h="677359">
                <a:tc>
                  <a:txBody>
                    <a:bodyPr/>
                    <a:lstStyle/>
                    <a:p>
                      <a:pPr lvl="0" rtl="0">
                        <a:spcBef>
                          <a:spcPts val="0"/>
                        </a:spcBef>
                        <a:buNone/>
                      </a:pPr>
                      <a:r>
                        <a:rPr lang="en-GB" sz="1800"/>
                        <a:t>WorldCat</a:t>
                      </a:r>
                    </a:p>
                  </a:txBody>
                  <a:tcPr marL="91425" marR="91425" marT="68569" marB="68569">
                    <a:solidFill>
                      <a:schemeClr val="bg1"/>
                    </a:solidFill>
                  </a:tcPr>
                </a:tc>
                <a:tc>
                  <a:txBody>
                    <a:bodyPr/>
                    <a:lstStyle/>
                    <a:p>
                      <a:r>
                        <a:rPr lang="en-GB" sz="1800" baseline="0"/>
                        <a:t>people, children, adolescents, nobleman, </a:t>
                      </a:r>
                      <a:r>
                        <a:rPr lang="en-GB" sz="1800" baseline="0" err="1"/>
                        <a:t>christians</a:t>
                      </a:r>
                      <a:r>
                        <a:rPr lang="en-GB" sz="1800" baseline="0"/>
                        <a:t>, pianists, siblings, </a:t>
                      </a:r>
                      <a:r>
                        <a:rPr lang="en-GB" sz="1800" baseline="0" err="1"/>
                        <a:t>vietnamese</a:t>
                      </a:r>
                      <a:r>
                        <a:rPr lang="en-GB" sz="1800" baseline="0"/>
                        <a:t>, clergyman, housekeeper</a:t>
                      </a:r>
                      <a:endParaRPr lang="en-GB" sz="1800"/>
                    </a:p>
                  </a:txBody>
                  <a:tcPr marL="91425" marR="91425" marT="68569" marB="68569">
                    <a:solidFill>
                      <a:schemeClr val="bg1"/>
                    </a:solidFill>
                  </a:tcPr>
                </a:tc>
                <a:extLst>
                  <a:ext uri="{0D108BD9-81ED-4DB2-BD59-A6C34878D82A}">
                    <a16:rowId xmlns:a16="http://schemas.microsoft.com/office/drawing/2014/main" val="10000"/>
                  </a:ext>
                </a:extLst>
              </a:tr>
              <a:tr h="677359">
                <a:tc>
                  <a:txBody>
                    <a:bodyPr/>
                    <a:lstStyle/>
                    <a:p>
                      <a:pPr lvl="0" rtl="0">
                        <a:spcBef>
                          <a:spcPts val="0"/>
                        </a:spcBef>
                        <a:buNone/>
                      </a:pPr>
                      <a:r>
                        <a:rPr lang="en-GB" sz="1800"/>
                        <a:t>Medline</a:t>
                      </a:r>
                    </a:p>
                  </a:txBody>
                  <a:tcPr marL="91425" marR="91425" marT="68569" marB="68569">
                    <a:solidFill>
                      <a:schemeClr val="bg1"/>
                    </a:solidFill>
                  </a:tcPr>
                </a:tc>
                <a:tc>
                  <a:txBody>
                    <a:bodyPr/>
                    <a:lstStyle/>
                    <a:p>
                      <a:r>
                        <a:rPr lang="en-GB" sz="1800"/>
                        <a:t>adults,</a:t>
                      </a:r>
                      <a:r>
                        <a:rPr lang="en-GB" sz="1800" baseline="0"/>
                        <a:t> children, people, women, men, adulthood, infants, athletes, girls, leaves, patients, mania, boys, chicks, calves</a:t>
                      </a:r>
                      <a:endParaRPr lang="en-GB" sz="1800"/>
                    </a:p>
                  </a:txBody>
                  <a:tcPr marL="91425" marR="91425" marT="68569" marB="68569">
                    <a:solidFill>
                      <a:schemeClr val="bg1"/>
                    </a:solidFill>
                  </a:tcPr>
                </a:tc>
                <a:extLst>
                  <a:ext uri="{0D108BD9-81ED-4DB2-BD59-A6C34878D82A}">
                    <a16:rowId xmlns:a16="http://schemas.microsoft.com/office/drawing/2014/main" val="10001"/>
                  </a:ext>
                </a:extLst>
              </a:tr>
              <a:tr h="677359">
                <a:tc>
                  <a:txBody>
                    <a:bodyPr/>
                    <a:lstStyle/>
                    <a:p>
                      <a:pPr lvl="0" rtl="0">
                        <a:spcBef>
                          <a:spcPts val="0"/>
                        </a:spcBef>
                        <a:buNone/>
                      </a:pPr>
                      <a:r>
                        <a:rPr lang="en-GB" sz="1800"/>
                        <a:t>Art library</a:t>
                      </a:r>
                    </a:p>
                  </a:txBody>
                  <a:tcPr marL="91425" marR="91425" marT="68569" marB="68569">
                    <a:solidFill>
                      <a:schemeClr val="bg1"/>
                    </a:solidFill>
                  </a:tcPr>
                </a:tc>
                <a:tc>
                  <a:txBody>
                    <a:bodyPr/>
                    <a:lstStyle/>
                    <a:p>
                      <a:r>
                        <a:rPr lang="en-GB" sz="1800"/>
                        <a:t>people, children, persons, adults, lady, women, gentlemen, artists, readers, folks, </a:t>
                      </a:r>
                      <a:r>
                        <a:rPr lang="en-GB" sz="1800" err="1"/>
                        <a:t>americans</a:t>
                      </a:r>
                      <a:r>
                        <a:rPr lang="en-GB" sz="1800"/>
                        <a:t>, memorial, girls, </a:t>
                      </a:r>
                      <a:r>
                        <a:rPr lang="en-GB" sz="1800" baseline="0"/>
                        <a:t>architects</a:t>
                      </a:r>
                      <a:endParaRPr lang="en-GB" sz="1800"/>
                    </a:p>
                  </a:txBody>
                  <a:tcPr marL="91425" marR="91425" marT="68569" marB="68569">
                    <a:solidFill>
                      <a:schemeClr val="bg1"/>
                    </a:solidFill>
                  </a:tcPr>
                </a:tc>
                <a:extLst>
                  <a:ext uri="{0D108BD9-81ED-4DB2-BD59-A6C34878D82A}">
                    <a16:rowId xmlns:a16="http://schemas.microsoft.com/office/drawing/2014/main" val="10002"/>
                  </a:ext>
                </a:extLst>
              </a:tr>
              <a:tr h="677359">
                <a:tc>
                  <a:txBody>
                    <a:bodyPr/>
                    <a:lstStyle/>
                    <a:p>
                      <a:pPr lvl="0" rtl="0">
                        <a:spcBef>
                          <a:spcPts val="0"/>
                        </a:spcBef>
                        <a:buNone/>
                      </a:pPr>
                      <a:r>
                        <a:rPr lang="en-GB" sz="1800"/>
                        <a:t>Astrophysics</a:t>
                      </a:r>
                    </a:p>
                  </a:txBody>
                  <a:tcPr marL="91425" marR="91425" marT="68569" marB="68569">
                    <a:solidFill>
                      <a:schemeClr val="bg1"/>
                    </a:solidFill>
                  </a:tcPr>
                </a:tc>
                <a:tc>
                  <a:txBody>
                    <a:bodyPr/>
                    <a:lstStyle/>
                    <a:p>
                      <a:pPr marL="0" lvl="0" indent="-69850" rtl="0">
                        <a:lnSpc>
                          <a:spcPct val="115000"/>
                        </a:lnSpc>
                        <a:spcBef>
                          <a:spcPts val="0"/>
                        </a:spcBef>
                        <a:buClr>
                          <a:schemeClr val="dk1"/>
                        </a:buClr>
                        <a:buSzPct val="68750"/>
                        <a:buFont typeface="Arial"/>
                        <a:buNone/>
                      </a:pPr>
                      <a:r>
                        <a:rPr lang="en-GB" sz="1800">
                          <a:solidFill>
                            <a:schemeClr val="dk1"/>
                          </a:solidFill>
                        </a:rPr>
                        <a:t>stars, supernova, stellar, clusters, massive star clusters, brown dwarf</a:t>
                      </a:r>
                      <a:r>
                        <a:rPr lang="en-GB" sz="1800" baseline="0">
                          <a:solidFill>
                            <a:schemeClr val="dk1"/>
                          </a:solidFill>
                        </a:rPr>
                        <a:t>  </a:t>
                      </a:r>
                      <a:endParaRPr lang="en-GB" sz="1800">
                        <a:solidFill>
                          <a:schemeClr val="dk1"/>
                        </a:solidFill>
                      </a:endParaRPr>
                    </a:p>
                  </a:txBody>
                  <a:tcPr marL="91425" marR="91425" marT="68569" marB="68569">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4329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E3819-9950-234A-A929-C035BD21B670}"/>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6B7CEAE2-2369-554E-934E-64BA2B07A610}"/>
              </a:ext>
            </a:extLst>
          </p:cNvPr>
          <p:cNvSpPr>
            <a:spLocks noGrp="1"/>
          </p:cNvSpPr>
          <p:nvPr>
            <p:ph type="body" idx="2"/>
          </p:nvPr>
        </p:nvSpPr>
        <p:spPr/>
        <p:txBody>
          <a:bodyPr/>
          <a:lstStyle/>
          <a:p>
            <a:pPr marL="76200" indent="0">
              <a:buNone/>
            </a:pPr>
            <a:r>
              <a:rPr lang="en-US"/>
              <a:t>Can we have a method that is: </a:t>
            </a:r>
          </a:p>
          <a:p>
            <a:pPr marL="76200" indent="0">
              <a:buNone/>
            </a:pPr>
            <a:endParaRPr lang="en-US"/>
          </a:p>
          <a:p>
            <a:pPr marL="76200" indent="0">
              <a:buNone/>
            </a:pPr>
            <a:r>
              <a:rPr lang="en-US"/>
              <a:t>	Fast and Discriminative? </a:t>
            </a:r>
          </a:p>
        </p:txBody>
      </p:sp>
    </p:spTree>
    <p:extLst>
      <p:ext uri="{BB962C8B-B14F-4D97-AF65-F5344CB8AC3E}">
        <p14:creationId xmlns:p14="http://schemas.microsoft.com/office/powerpoint/2010/main" val="54295642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1698</Words>
  <Application>Microsoft Macintosh PowerPoint</Application>
  <PresentationFormat>On-screen Show (16:9)</PresentationFormat>
  <Paragraphs>164</Paragraphs>
  <Slides>33</Slides>
  <Notes>18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Arial,Sans-Serif</vt:lpstr>
      <vt:lpstr>Calibri</vt:lpstr>
      <vt:lpstr>Cambria Math</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and discriminative semantic embedding </dc:title>
  <dc:subject/>
  <dc:creator>Shenghui Wang</dc:creator>
  <cp:keywords/>
  <dc:description/>
  <cp:lastModifiedBy>JD Shipengrover</cp:lastModifiedBy>
  <cp:revision>3</cp:revision>
  <cp:lastPrinted>2019-05-26T13:44:26Z</cp:lastPrinted>
  <dcterms:modified xsi:type="dcterms:W3CDTF">2019-07-12T13:01:54Z</dcterms:modified>
  <cp:category/>
</cp:coreProperties>
</file>