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747" r:id="rId6"/>
  </p:sldMasterIdLst>
  <p:notesMasterIdLst>
    <p:notesMasterId r:id="rId21"/>
  </p:notesMasterIdLst>
  <p:handoutMasterIdLst>
    <p:handoutMasterId r:id="rId22"/>
  </p:handoutMasterIdLst>
  <p:sldIdLst>
    <p:sldId id="323" r:id="rId7"/>
    <p:sldId id="389" r:id="rId8"/>
    <p:sldId id="391" r:id="rId9"/>
    <p:sldId id="398" r:id="rId10"/>
    <p:sldId id="392" r:id="rId11"/>
    <p:sldId id="393" r:id="rId12"/>
    <p:sldId id="394" r:id="rId13"/>
    <p:sldId id="395" r:id="rId14"/>
    <p:sldId id="342" r:id="rId15"/>
    <p:sldId id="396" r:id="rId16"/>
    <p:sldId id="397" r:id="rId17"/>
    <p:sldId id="972" r:id="rId18"/>
    <p:sldId id="1012" r:id="rId19"/>
    <p:sldId id="257" r:id="rId20"/>
  </p:sldIdLst>
  <p:sldSz cx="9144000" cy="5143500" type="screen16x9"/>
  <p:notesSz cx="7019925" cy="9305925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Chapman,John" initials="C [6]" lastIdx="1" clrIdx="6">
    <p:extLst/>
  </p:cmAuthor>
  <p:cmAuthor id="1" name="Newell,Sara" initials="N" lastIdx="5" clrIdx="0">
    <p:extLst/>
  </p:cmAuthor>
  <p:cmAuthor id="8" name="Chapman,John" initials="C [6] [2]" lastIdx="1" clrIdx="7">
    <p:extLst/>
  </p:cmAuthor>
  <p:cmAuthor id="2" name="Chapman,John" initials="C" lastIdx="1" clrIdx="1">
    <p:extLst/>
  </p:cmAuthor>
  <p:cmAuthor id="3" name="Chapman,John" initials="C [2]" lastIdx="1" clrIdx="2">
    <p:extLst/>
  </p:cmAuthor>
  <p:cmAuthor id="4" name="Chapman,John" initials="C [3]" lastIdx="1" clrIdx="3">
    <p:extLst/>
  </p:cmAuthor>
  <p:cmAuthor id="5" name="Chapman,John" initials="C [4]" lastIdx="1" clrIdx="4">
    <p:extLst/>
  </p:cmAuthor>
  <p:cmAuthor id="6" name="Chapman,John" initials="C [5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1536"/>
    <a:srgbClr val="9D1535"/>
    <a:srgbClr val="1A1918"/>
    <a:srgbClr val="595A59"/>
    <a:srgbClr val="E6097B"/>
    <a:srgbClr val="E3E9FF"/>
    <a:srgbClr val="EAECF0"/>
    <a:srgbClr val="C7EDFC"/>
    <a:srgbClr val="F6F6F6"/>
    <a:srgbClr val="E87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16" autoAdjust="0"/>
    <p:restoredTop sz="86607" autoAdjust="0"/>
  </p:normalViewPr>
  <p:slideViewPr>
    <p:cSldViewPr snapToGrid="0">
      <p:cViewPr varScale="1">
        <p:scale>
          <a:sx n="145" d="100"/>
          <a:sy n="145" d="100"/>
        </p:scale>
        <p:origin x="1008" y="184"/>
      </p:cViewPr>
      <p:guideLst/>
    </p:cSldViewPr>
  </p:slideViewPr>
  <p:outlineViewPr>
    <p:cViewPr>
      <p:scale>
        <a:sx n="33" d="100"/>
        <a:sy n="33" d="100"/>
      </p:scale>
      <p:origin x="0" y="-102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>
              <a:latin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1EA7726C-ACAE-124E-B040-09E55DEF4DA0}" type="datetimeFigureOut">
              <a:rPr lang="en-US" smtClean="0">
                <a:latin typeface="Arial" charset="0"/>
              </a:rPr>
              <a:t>7/10/19</a:t>
            </a:fld>
            <a:endParaRPr lang="en-US"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681C18C3-2E63-8349-A502-4ACA2BEDD3E4}" type="slidenum">
              <a:rPr lang="en-US" smtClean="0">
                <a:latin typeface="Arial" charset="0"/>
              </a:rPr>
              <a:t>‹#›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8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7451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739" y="0"/>
            <a:ext cx="3041968" cy="467451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6A6BD78C-B7E3-A14B-90CC-37897CE30F5C}" type="datetimeFigureOut">
              <a:rPr lang="en-US" smtClean="0"/>
              <a:t>7/10/19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1650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8479"/>
            <a:ext cx="5615940" cy="3664207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8477"/>
            <a:ext cx="3041968" cy="467450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739" y="8838477"/>
            <a:ext cx="3041968" cy="467450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3E52A38A-18EA-A54A-A41C-2B70BA912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38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2A38A-18EA-A54A-A41C-2B70BA9121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20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2A38A-18EA-A54A-A41C-2B70BA9121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21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2A38A-18EA-A54A-A41C-2B70BA9121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2A38A-18EA-A54A-A41C-2B70BA9121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44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2A38A-18EA-A54A-A41C-2B70BA9121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874" y="0"/>
            <a:ext cx="5953126" cy="10600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2"/>
            <a:ext cx="3190875" cy="1060065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79470" y="1852403"/>
            <a:ext cx="7754770" cy="1234773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4400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5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28694" y="3206972"/>
            <a:ext cx="1860446" cy="400110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000" b="1"/>
            </a:lvl1pPr>
            <a:lvl2pPr marL="457189" indent="0">
              <a:buNone/>
              <a:defRPr/>
            </a:lvl2pPr>
            <a:lvl5pPr marL="1828754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8696" y="3613839"/>
            <a:ext cx="1364723" cy="307777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700" b="0"/>
            </a:lvl1pPr>
            <a:lvl2pPr marL="457189" indent="0">
              <a:buNone/>
              <a:defRPr/>
            </a:lvl2pPr>
            <a:lvl5pPr marL="1828754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136901" y="1"/>
            <a:ext cx="445693" cy="1060065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5279" y="4788319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pic>
        <p:nvPicPr>
          <p:cNvPr id="27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4" y="4817244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1" y="1285134"/>
            <a:ext cx="2589140" cy="615553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182880" rIns="91440" bIns="18288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	June 22 – 27, 2017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30" y="173088"/>
            <a:ext cx="1370413" cy="694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324" y="3389097"/>
            <a:ext cx="931741" cy="109967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5" y="4760707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2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5" y="4760707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304716" y="492760"/>
            <a:ext cx="4873708" cy="3868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 userDrawn="1"/>
        </p:nvCxnSpPr>
        <p:spPr>
          <a:xfrm>
            <a:off x="4560361" y="1024399"/>
            <a:ext cx="0" cy="3422114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 userDrawn="1">
            <p:ph type="body" sz="quarter" idx="15"/>
          </p:nvPr>
        </p:nvSpPr>
        <p:spPr>
          <a:xfrm>
            <a:off x="4745783" y="1032943"/>
            <a:ext cx="4030978" cy="341357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/>
            </a:lvl1pPr>
            <a:lvl2pPr marL="742931" indent="-285743">
              <a:buFont typeface="Arial" charset="0"/>
              <a:buChar char="•"/>
              <a:defRPr sz="2000"/>
            </a:lvl2pPr>
            <a:lvl3pPr>
              <a:defRPr sz="1800"/>
            </a:lvl3pPr>
            <a:lvl4pPr marL="1600160" indent="-228594">
              <a:buFont typeface="Arial" charset="0"/>
              <a:buChar char="•"/>
              <a:defRPr sz="1600"/>
            </a:lvl4pPr>
            <a:lvl5pPr marL="2057348" indent="-228594"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40787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340787" y="1032943"/>
            <a:ext cx="4030979" cy="341357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400"/>
            </a:lvl1pPr>
            <a:lvl2pPr marL="742931" indent="-285743">
              <a:buFont typeface="Arial" charset="0"/>
              <a:buChar char="•"/>
              <a:defRPr sz="2000"/>
            </a:lvl2pPr>
            <a:lvl3pPr>
              <a:defRPr sz="1800"/>
            </a:lvl3pPr>
            <a:lvl4pPr marL="1600160" indent="-228594">
              <a:buFont typeface="Arial" charset="0"/>
              <a:buChar char="•"/>
              <a:defRPr sz="1600"/>
            </a:lvl4pPr>
            <a:lvl5pPr marL="2057348" indent="-228594"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22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5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5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347" y="-161027"/>
            <a:ext cx="9359109" cy="5454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05" y="1603656"/>
            <a:ext cx="5125212" cy="1193292"/>
          </a:xfrm>
          <a:prstGeom prst="rect">
            <a:avLst/>
          </a:prstGeom>
        </p:spPr>
      </p:pic>
      <p:sp>
        <p:nvSpPr>
          <p:cNvPr id="8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90191" y="2865011"/>
            <a:ext cx="3887788" cy="6522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90005" y="3162108"/>
            <a:ext cx="3887788" cy="5772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90005" y="3425473"/>
            <a:ext cx="3887788" cy="49114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83" y="3739313"/>
            <a:ext cx="992447" cy="117131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3622675" y="4767263"/>
            <a:ext cx="5294313" cy="273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825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Photo: ‘Name of photo’, Photographer, URL</a:t>
            </a:r>
          </a:p>
        </p:txBody>
      </p:sp>
    </p:spTree>
    <p:extLst>
      <p:ext uri="{BB962C8B-B14F-4D97-AF65-F5344CB8AC3E}">
        <p14:creationId xmlns:p14="http://schemas.microsoft.com/office/powerpoint/2010/main" val="3118562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e 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595A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1A19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9D15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9D1535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41313" y="1030288"/>
            <a:ext cx="8439150" cy="33178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C3787-64E8-D041-AF77-69D8868DD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787" y="4800600"/>
            <a:ext cx="1014984" cy="22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7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5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41313" y="1030289"/>
            <a:ext cx="8439150" cy="33178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875" y="0"/>
            <a:ext cx="5953126" cy="10600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" y="2"/>
            <a:ext cx="3190875" cy="1060065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6" hasCustomPrompt="1"/>
          </p:nvPr>
        </p:nvSpPr>
        <p:spPr>
          <a:xfrm>
            <a:off x="779470" y="1852403"/>
            <a:ext cx="7754770" cy="1234773"/>
          </a:xfrm>
          <a:prstGeom prst="rect">
            <a:avLst/>
          </a:prstGeom>
          <a:ln w="101600" cmpd="sng">
            <a:solidFill>
              <a:schemeClr val="accent2"/>
            </a:solidFill>
            <a:miter lim="800000"/>
          </a:ln>
        </p:spPr>
        <p:txBody>
          <a:bodyPr vert="horz" wrap="square" lIns="457200" tIns="274320" rIns="457200" bIns="274320">
            <a:normAutofit/>
          </a:bodyPr>
          <a:lstStyle>
            <a:lvl1pPr marL="0" indent="0" algn="l">
              <a:spcBef>
                <a:spcPts val="0"/>
              </a:spcBef>
              <a:buNone/>
              <a:defRPr sz="4400" b="1" baseline="0">
                <a:ln w="0" cmpd="sng"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title here</a:t>
            </a:r>
          </a:p>
        </p:txBody>
      </p:sp>
      <p:pic>
        <p:nvPicPr>
          <p:cNvPr id="18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6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28694" y="3206972"/>
            <a:ext cx="1860446" cy="400110"/>
          </a:xfrm>
          <a:prstGeom prst="rect">
            <a:avLst/>
          </a:prstGeom>
        </p:spPr>
        <p:txBody>
          <a:bodyPr vert="horz" wrap="none" lIns="0">
            <a:sp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/>
            </a:lvl2pPr>
            <a:lvl5pPr marL="1828709" indent="0">
              <a:buNone/>
              <a:defRPr/>
            </a:lvl5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728697" y="3613840"/>
            <a:ext cx="1364723" cy="307777"/>
          </a:xfrm>
          <a:prstGeom prst="rect">
            <a:avLst/>
          </a:prstGeom>
        </p:spPr>
        <p:txBody>
          <a:bodyPr vert="horz" wrap="none" lIns="0" tIns="0">
            <a:spAutoFit/>
          </a:bodyPr>
          <a:lstStyle>
            <a:lvl1pPr marL="0" indent="0">
              <a:buNone/>
              <a:defRPr sz="1700" b="0"/>
            </a:lvl1pPr>
            <a:lvl2pPr marL="457178" indent="0">
              <a:buNone/>
              <a:defRPr/>
            </a:lvl2pPr>
            <a:lvl5pPr marL="1828709" indent="0">
              <a:buNone/>
              <a:defRPr/>
            </a:lvl5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136902" y="2"/>
            <a:ext cx="445693" cy="1060065"/>
          </a:xfrm>
          <a:prstGeom prst="rect">
            <a:avLst/>
          </a:prstGeom>
          <a:solidFill>
            <a:srgbClr val="00AFD7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5279" y="4788320"/>
            <a:ext cx="2181486" cy="2943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>
                <a:solidFill>
                  <a:schemeClr val="bg1">
                    <a:alpha val="50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Confidential. Not for distribution.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pic>
        <p:nvPicPr>
          <p:cNvPr id="27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5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 userDrawn="1"/>
        </p:nvSpPr>
        <p:spPr>
          <a:xfrm>
            <a:off x="1" y="1285134"/>
            <a:ext cx="2589140" cy="615553"/>
          </a:xfrm>
          <a:prstGeom prst="rect">
            <a:avLst/>
          </a:prstGeom>
          <a:solidFill>
            <a:schemeClr val="accent2"/>
          </a:solidFill>
        </p:spPr>
        <p:txBody>
          <a:bodyPr wrap="square" lIns="182880" tIns="182880" rIns="91440" bIns="182880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	June 22 – 27, 2017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31" y="173089"/>
            <a:ext cx="1370413" cy="694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7325" y="3389098"/>
            <a:ext cx="931741" cy="109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3" y="1493046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524271" y="2014936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9" y="2073401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1" y="2712528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1" y="1490664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3" y="1493043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5261" y="831063"/>
            <a:ext cx="8174038" cy="646331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6215" y="638177"/>
            <a:ext cx="265112" cy="4505325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1956" y="638178"/>
            <a:ext cx="265112" cy="407462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6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42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82652" y="1493045"/>
            <a:ext cx="2016125" cy="1928813"/>
          </a:xfrm>
          <a:prstGeom prst="rect">
            <a:avLst/>
          </a:prstGeom>
        </p:spPr>
        <p:txBody>
          <a:bodyPr vert="horz" anchor="t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Place Speaker </a:t>
            </a:r>
            <a:br>
              <a:rPr lang="en-US"/>
            </a:br>
            <a:r>
              <a:rPr lang="en-US"/>
              <a:t>Photo Here</a:t>
            </a:r>
          </a:p>
        </p:txBody>
      </p:sp>
      <p:sp>
        <p:nvSpPr>
          <p:cNvPr id="5" name="Rectangle 4"/>
          <p:cNvSpPr/>
          <p:nvPr userDrawn="1"/>
        </p:nvSpPr>
        <p:spPr>
          <a:xfrm rot="5400000">
            <a:off x="-524272" y="2014936"/>
            <a:ext cx="1931195" cy="88265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416309" y="2073400"/>
            <a:ext cx="5727699" cy="6391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/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416301" y="2712528"/>
            <a:ext cx="5727700" cy="0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416301" y="1490664"/>
            <a:ext cx="5727700" cy="48815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236192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82652" y="1493043"/>
            <a:ext cx="161925" cy="1928814"/>
          </a:xfrm>
          <a:prstGeom prst="rect">
            <a:avLst/>
          </a:prstGeom>
          <a:solidFill>
            <a:srgbClr val="236192">
              <a:alpha val="72000"/>
            </a:srgbClr>
          </a:solidFill>
          <a:ln>
            <a:noFill/>
          </a:ln>
        </p:spPr>
        <p:txBody>
          <a:bodyPr vert="horz"/>
          <a:lstStyle>
            <a:lvl1pPr marL="0" indent="0">
              <a:buNone/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     </a:t>
            </a:r>
          </a:p>
          <a:p>
            <a:pPr lvl="0"/>
            <a:endParaRPr lang="en-US"/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lac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340787" y="1037609"/>
            <a:ext cx="3516174" cy="3201765"/>
            <a:chOff x="1727201" y="1011973"/>
            <a:chExt cx="3516174" cy="3201765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1727201" y="4213738"/>
              <a:ext cx="3516174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1727201" y="2612855"/>
              <a:ext cx="3516174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 flipV="1">
              <a:off x="1727201" y="1018535"/>
              <a:ext cx="0" cy="3195203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4071317" y="1018535"/>
              <a:ext cx="0" cy="3195203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V="1">
              <a:off x="2899259" y="1018536"/>
              <a:ext cx="0" cy="3195202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5243375" y="1018535"/>
              <a:ext cx="0" cy="3195203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1727201" y="3413296"/>
              <a:ext cx="3516174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1727201" y="1812414"/>
              <a:ext cx="3516174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727201" y="1011973"/>
              <a:ext cx="3516174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4004673" y="1038291"/>
            <a:ext cx="4775792" cy="3200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742913" indent="-285736">
              <a:buFont typeface="Arial" charset="0"/>
              <a:buChar char="•"/>
              <a:defRPr sz="2000"/>
            </a:lvl2pPr>
            <a:lvl3pPr>
              <a:defRPr sz="1800"/>
            </a:lvl3pPr>
            <a:lvl4pPr marL="1600120" indent="-228588">
              <a:buFont typeface="Arial" charset="0"/>
              <a:buChar char="•"/>
              <a:defRPr sz="1600"/>
            </a:lvl4pPr>
            <a:lvl5pPr marL="2057297" indent="-228588"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8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logo slide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22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6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4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340787" y="1037609"/>
            <a:ext cx="3516174" cy="3201765"/>
            <a:chOff x="1727201" y="1011973"/>
            <a:chExt cx="3516174" cy="3201765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1727201" y="4213738"/>
              <a:ext cx="3516174" cy="0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1727201" y="2612855"/>
              <a:ext cx="3516174" cy="0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 flipV="1">
              <a:off x="1727201" y="1018535"/>
              <a:ext cx="0" cy="3195203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4071317" y="1018535"/>
              <a:ext cx="0" cy="3195203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V="1">
              <a:off x="2899259" y="1018536"/>
              <a:ext cx="0" cy="3195202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5243375" y="1018535"/>
              <a:ext cx="0" cy="3195203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1727201" y="3413296"/>
              <a:ext cx="3516174" cy="0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1727201" y="1812414"/>
              <a:ext cx="3516174" cy="0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727201" y="1011973"/>
              <a:ext cx="3516174" cy="0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4004673" y="1038291"/>
            <a:ext cx="4775792" cy="3200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742913" indent="-285736">
              <a:buFont typeface="Arial" charset="0"/>
              <a:buChar char="•"/>
              <a:defRPr sz="2000"/>
            </a:lvl2pPr>
            <a:lvl3pPr>
              <a:defRPr sz="1800"/>
            </a:lvl3pPr>
            <a:lvl4pPr marL="1600120" indent="-228588">
              <a:buFont typeface="Arial" charset="0"/>
              <a:buChar char="•"/>
              <a:defRPr sz="1600"/>
            </a:lvl4pPr>
            <a:lvl5pPr marL="2057297" indent="-228588"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8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9D1535"/>
                </a:solidFill>
              </a:defRPr>
            </a:lvl1pPr>
          </a:lstStyle>
          <a:p>
            <a:pPr lvl="0"/>
            <a:r>
              <a:rPr lang="en-US" dirty="0"/>
              <a:t>Title of logo slide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595A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1A19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9D15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3D527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3EA8E-D2A9-1749-A8F4-65468CB5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328" y="4800600"/>
            <a:ext cx="1014984" cy="2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8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6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788" y="1029748"/>
            <a:ext cx="8439148" cy="3356378"/>
          </a:xfrm>
          <a:prstGeom prst="rect">
            <a:avLst/>
          </a:prstGeom>
        </p:spPr>
        <p:txBody>
          <a:bodyPr vert="horz"/>
          <a:lstStyle>
            <a:lvl1pPr marL="342884" indent="-342884"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buFont typeface="Arial" charset="0"/>
              <a:buChar char="•"/>
              <a:defRPr sz="1600"/>
            </a:lvl4pPr>
            <a:lvl5pPr>
              <a:buFont typeface="Arial" charset="0"/>
              <a:buChar char="•"/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100"/>
            </a:lvl8pPr>
            <a:lvl9pPr>
              <a:defRPr sz="1100"/>
            </a:lvl9pPr>
          </a:lstStyle>
          <a:p>
            <a:pPr marL="342884" marR="0" lvl="0" indent="-342884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6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8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6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788" y="1029748"/>
            <a:ext cx="8439148" cy="3356378"/>
          </a:xfrm>
          <a:prstGeom prst="rect">
            <a:avLst/>
          </a:prstGeom>
        </p:spPr>
        <p:txBody>
          <a:bodyPr vert="horz"/>
          <a:lstStyle>
            <a:lvl1pPr marL="342884" indent="-342884"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buFont typeface="Arial" charset="0"/>
              <a:buChar char="•"/>
              <a:defRPr sz="1600"/>
            </a:lvl4pPr>
            <a:lvl5pPr>
              <a:buFont typeface="Arial" charset="0"/>
              <a:buChar char="•"/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100"/>
            </a:lvl8pPr>
            <a:lvl9pPr>
              <a:defRPr sz="1100"/>
            </a:lvl9pPr>
          </a:lstStyle>
          <a:p>
            <a:pPr marL="342884" marR="0" lvl="0" indent="-342884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9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8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6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6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5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6" y="4760708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505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926" y="4760708"/>
            <a:ext cx="723437" cy="24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304717" y="492761"/>
            <a:ext cx="4873708" cy="3868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50" dirty="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7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- doub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/>
          <p:cNvCxnSpPr/>
          <p:nvPr userDrawn="1"/>
        </p:nvCxnSpPr>
        <p:spPr>
          <a:xfrm>
            <a:off x="4560361" y="1024399"/>
            <a:ext cx="0" cy="3422114"/>
          </a:xfrm>
          <a:prstGeom prst="line">
            <a:avLst/>
          </a:prstGeom>
          <a:ln w="127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 userDrawn="1">
            <p:ph type="body" sz="quarter" idx="15"/>
          </p:nvPr>
        </p:nvSpPr>
        <p:spPr>
          <a:xfrm>
            <a:off x="4745784" y="1032943"/>
            <a:ext cx="4030978" cy="3413570"/>
          </a:xfrm>
          <a:prstGeom prst="rect">
            <a:avLst/>
          </a:prstGeom>
        </p:spPr>
        <p:txBody>
          <a:bodyPr/>
          <a:lstStyle>
            <a:lvl1pPr marL="342892" indent="-342892">
              <a:buFont typeface="Arial" charset="0"/>
              <a:buChar char="•"/>
              <a:defRPr sz="2400"/>
            </a:lvl1pPr>
            <a:lvl2pPr marL="742913" indent="-285736">
              <a:buFont typeface="Arial" charset="0"/>
              <a:buChar char="•"/>
              <a:defRPr sz="2000"/>
            </a:lvl2pPr>
            <a:lvl3pPr>
              <a:defRPr sz="1800"/>
            </a:lvl3pPr>
            <a:lvl4pPr marL="1600120" indent="-228588">
              <a:buFont typeface="Arial" charset="0"/>
              <a:buChar char="•"/>
              <a:defRPr sz="1600"/>
            </a:lvl4pPr>
            <a:lvl5pPr marL="2057297" indent="-228588"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40788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340788" y="1032943"/>
            <a:ext cx="4030979" cy="3413570"/>
          </a:xfrm>
          <a:prstGeom prst="rect">
            <a:avLst/>
          </a:prstGeom>
        </p:spPr>
        <p:txBody>
          <a:bodyPr/>
          <a:lstStyle>
            <a:lvl1pPr marL="342892" indent="-342892">
              <a:buFont typeface="Arial" charset="0"/>
              <a:buChar char="•"/>
              <a:defRPr sz="2400"/>
            </a:lvl1pPr>
            <a:lvl2pPr marL="742913" indent="-285736">
              <a:buFont typeface="Arial" charset="0"/>
              <a:buChar char="•"/>
              <a:defRPr sz="2000"/>
            </a:lvl2pPr>
            <a:lvl3pPr>
              <a:defRPr sz="1800"/>
            </a:lvl3pPr>
            <a:lvl4pPr marL="1600120" indent="-228588">
              <a:buFont typeface="Arial" charset="0"/>
              <a:buChar char="•"/>
              <a:defRPr sz="1600"/>
            </a:lvl4pPr>
            <a:lvl5pPr marL="2057297" indent="-228588"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22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6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6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347" y="-161027"/>
            <a:ext cx="9359109" cy="5454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005" y="1603656"/>
            <a:ext cx="5125212" cy="1193292"/>
          </a:xfrm>
          <a:prstGeom prst="rect">
            <a:avLst/>
          </a:prstGeom>
        </p:spPr>
      </p:pic>
      <p:sp>
        <p:nvSpPr>
          <p:cNvPr id="8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90192" y="2865012"/>
            <a:ext cx="3887788" cy="6522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90006" y="3162109"/>
            <a:ext cx="3887788" cy="57720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90006" y="3425474"/>
            <a:ext cx="3887788" cy="49114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Contact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84" y="3739314"/>
            <a:ext cx="992447" cy="117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1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FD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5260" y="831062"/>
            <a:ext cx="8174038" cy="646331"/>
          </a:xfrm>
          <a:prstGeom prst="rect">
            <a:avLst/>
          </a:prstGeom>
          <a:ln w="28575" cmpd="sng">
            <a:solidFill>
              <a:srgbClr val="FFFFFF"/>
            </a:solidFill>
          </a:ln>
        </p:spPr>
        <p:txBody>
          <a:bodyPr vert="horz" lIns="274320" tIns="45720" rIns="274320" bIns="45720">
            <a:sp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 i="0" cap="all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cs typeface="Arial" charset="0"/>
              </a:rPr>
              <a:t>NEW SECTION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76214" y="638176"/>
            <a:ext cx="265112" cy="4505325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411956" y="638177"/>
            <a:ext cx="265112" cy="4074629"/>
          </a:xfrm>
          <a:prstGeom prst="rect">
            <a:avLst/>
          </a:prstGeom>
          <a:solidFill>
            <a:srgbClr val="00AFD7"/>
          </a:solidFill>
        </p:spPr>
        <p:txBody>
          <a:bodyPr vert="horz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    </a:t>
            </a: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5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8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3622675" y="4767264"/>
            <a:ext cx="5294313" cy="2738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825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Photo: ‘Name of photo’, Photographer, URL</a:t>
            </a:r>
          </a:p>
        </p:txBody>
      </p:sp>
    </p:spTree>
    <p:extLst>
      <p:ext uri="{BB962C8B-B14F-4D97-AF65-F5344CB8AC3E}">
        <p14:creationId xmlns:p14="http://schemas.microsoft.com/office/powerpoint/2010/main" val="176195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7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5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41313" y="1030289"/>
            <a:ext cx="8439150" cy="33178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84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e 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595A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1A19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9D15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7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9D1535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41313" y="1030289"/>
            <a:ext cx="8439150" cy="331787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C3787-64E8-D041-AF77-69D8868DD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787" y="4800601"/>
            <a:ext cx="1014984" cy="22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lac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340787" y="1037608"/>
            <a:ext cx="3516174" cy="3201765"/>
            <a:chOff x="1727201" y="1011973"/>
            <a:chExt cx="3516174" cy="3201765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1727201" y="4213738"/>
              <a:ext cx="3516174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1727201" y="2612855"/>
              <a:ext cx="3516174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 flipV="1">
              <a:off x="1727201" y="1018535"/>
              <a:ext cx="0" cy="3195203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4071317" y="1018535"/>
              <a:ext cx="0" cy="3195203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V="1">
              <a:off x="2899259" y="1018536"/>
              <a:ext cx="0" cy="3195202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5243375" y="1018535"/>
              <a:ext cx="0" cy="3195203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1727201" y="3413296"/>
              <a:ext cx="3516174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1727201" y="1812414"/>
              <a:ext cx="3516174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727201" y="1011973"/>
              <a:ext cx="3516174" cy="0"/>
            </a:xfrm>
            <a:prstGeom prst="line">
              <a:avLst/>
            </a:prstGeom>
            <a:ln w="3175" cmpd="sng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4004672" y="1038290"/>
            <a:ext cx="4775792" cy="3200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742931" indent="-285743">
              <a:buFont typeface="Arial" charset="0"/>
              <a:buChar char="•"/>
              <a:defRPr sz="2000"/>
            </a:lvl2pPr>
            <a:lvl3pPr>
              <a:defRPr sz="1800"/>
            </a:lvl3pPr>
            <a:lvl4pPr marL="1600160" indent="-228594">
              <a:buFont typeface="Arial" charset="0"/>
              <a:buChar char="•"/>
              <a:defRPr sz="1600"/>
            </a:lvl4pPr>
            <a:lvl5pPr marL="2057348" indent="-228594"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7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logo slide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22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5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e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340787" y="1037608"/>
            <a:ext cx="3516174" cy="3201765"/>
            <a:chOff x="1727201" y="1011973"/>
            <a:chExt cx="3516174" cy="3201765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1727201" y="4213738"/>
              <a:ext cx="3516174" cy="0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1727201" y="2612855"/>
              <a:ext cx="3516174" cy="0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 flipV="1">
              <a:off x="1727201" y="1018535"/>
              <a:ext cx="0" cy="3195203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 userDrawn="1"/>
          </p:nvCxnSpPr>
          <p:spPr>
            <a:xfrm flipV="1">
              <a:off x="4071317" y="1018535"/>
              <a:ext cx="0" cy="3195203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flipV="1">
              <a:off x="2899259" y="1018536"/>
              <a:ext cx="0" cy="3195202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flipV="1">
              <a:off x="5243375" y="1018535"/>
              <a:ext cx="0" cy="3195203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1727201" y="3413296"/>
              <a:ext cx="3516174" cy="0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1727201" y="1812414"/>
              <a:ext cx="3516174" cy="0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 userDrawn="1"/>
          </p:nvCxnSpPr>
          <p:spPr>
            <a:xfrm>
              <a:off x="1727201" y="1011973"/>
              <a:ext cx="3516174" cy="0"/>
            </a:xfrm>
            <a:prstGeom prst="line">
              <a:avLst/>
            </a:prstGeom>
            <a:ln w="317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4004672" y="1038290"/>
            <a:ext cx="4775792" cy="3200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742931" indent="-285743">
              <a:buFont typeface="Arial" charset="0"/>
              <a:buChar char="•"/>
              <a:defRPr sz="2000"/>
            </a:lvl2pPr>
            <a:lvl3pPr>
              <a:defRPr sz="1800"/>
            </a:lvl3pPr>
            <a:lvl4pPr marL="1600160" indent="-228594">
              <a:buFont typeface="Arial" charset="0"/>
              <a:buChar char="•"/>
              <a:defRPr sz="1600"/>
            </a:lvl4pPr>
            <a:lvl5pPr marL="2057348" indent="-228594">
              <a:buFont typeface="Arial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7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9D1535"/>
                </a:solidFill>
              </a:defRPr>
            </a:lvl1pPr>
          </a:lstStyle>
          <a:p>
            <a:pPr lvl="0"/>
            <a:r>
              <a:rPr lang="en-US" dirty="0"/>
              <a:t>Title of logo slide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595A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1A19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9D15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3D527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3EA8E-D2A9-1749-A8F4-65468CB5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328" y="4800600"/>
            <a:ext cx="1014984" cy="2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7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5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787" y="1029748"/>
            <a:ext cx="8439148" cy="3356378"/>
          </a:xfrm>
          <a:prstGeom prst="rect">
            <a:avLst/>
          </a:prstGeom>
        </p:spPr>
        <p:txBody>
          <a:bodyPr vert="horz"/>
          <a:lstStyle>
            <a:lvl1pPr marL="342892" indent="-342892"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buFont typeface="Arial" charset="0"/>
              <a:buChar char="•"/>
              <a:defRPr sz="1600"/>
            </a:lvl4pPr>
            <a:lvl5pPr>
              <a:buFont typeface="Arial" charset="0"/>
              <a:buChar char="•"/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100"/>
            </a:lvl8pPr>
            <a:lvl9pPr>
              <a:defRPr sz="1100"/>
            </a:lvl9pPr>
          </a:lstStyle>
          <a:p>
            <a:pPr marL="342892" marR="0" lvl="0" indent="-342892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7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5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787" y="1029748"/>
            <a:ext cx="8439148" cy="3356378"/>
          </a:xfrm>
          <a:prstGeom prst="rect">
            <a:avLst/>
          </a:prstGeom>
        </p:spPr>
        <p:txBody>
          <a:bodyPr vert="horz"/>
          <a:lstStyle>
            <a:lvl1pPr marL="342892" indent="-342892"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buFont typeface="Arial" charset="0"/>
              <a:buChar char="•"/>
              <a:defRPr sz="1600"/>
            </a:lvl4pPr>
            <a:lvl5pPr>
              <a:buFont typeface="Arial" charset="0"/>
              <a:buChar char="•"/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100"/>
            </a:lvl8pPr>
            <a:lvl9pPr>
              <a:defRPr sz="1100"/>
            </a:lvl9pPr>
          </a:lstStyle>
          <a:p>
            <a:pPr marL="342892" marR="0" lvl="0" indent="-342892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7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5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4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4686300"/>
            <a:ext cx="2209800" cy="457200"/>
          </a:xfrm>
          <a:prstGeom prst="rect">
            <a:avLst/>
          </a:prstGeom>
          <a:solidFill>
            <a:srgbClr val="236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209800" y="4686300"/>
            <a:ext cx="1060450" cy="457200"/>
          </a:xfrm>
          <a:prstGeom prst="rect">
            <a:avLst/>
          </a:prstGeom>
          <a:solidFill>
            <a:srgbClr val="007D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3270250" y="4686300"/>
            <a:ext cx="5873750" cy="457200"/>
          </a:xfrm>
          <a:prstGeom prst="rect">
            <a:avLst/>
          </a:prstGeom>
          <a:solidFill>
            <a:srgbClr val="00AF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3D527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0055" y="4817245"/>
            <a:ext cx="687170" cy="21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5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3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64" r:id="rId2"/>
    <p:sldLayoutId id="2147483666" r:id="rId3"/>
    <p:sldLayoutId id="2147483695" r:id="rId4"/>
    <p:sldLayoutId id="2147483742" r:id="rId5"/>
    <p:sldLayoutId id="2147483653" r:id="rId6"/>
    <p:sldLayoutId id="2147483743" r:id="rId7"/>
    <p:sldLayoutId id="2147483661" r:id="rId8"/>
    <p:sldLayoutId id="2147483654" r:id="rId9"/>
    <p:sldLayoutId id="2147483658" r:id="rId10"/>
    <p:sldLayoutId id="2147483715" r:id="rId11"/>
    <p:sldLayoutId id="2147483712" r:id="rId12"/>
    <p:sldLayoutId id="2147483690" r:id="rId13"/>
    <p:sldLayoutId id="2147483716" r:id="rId14"/>
    <p:sldLayoutId id="2147483745" r:id="rId15"/>
    <p:sldLayoutId id="214748374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52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IJFnMSGY_bM?utm_source=unsplash&amp;utm_medium=referral&amp;utm_content=creditCopyText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nsplash.com/search/photos/help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-Cmz06-0btw?utm_source=unsplash&amp;utm_medium=referral&amp;utm_content=creditCopyText" TargetMode="External"/><Relationship Id="rId7" Type="http://schemas.openxmlformats.org/officeDocument/2006/relationships/hyperlink" Target="https://unsplash.com/search/photos/plan?utm_source=unsplash&amp;utm_medium=referral&amp;utm_content=creditCopyText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nsplash.com/photos/qWwpHwip31M?utm_source=unsplash&amp;utm_medium=referral&amp;utm_content=creditCopyText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s://unsplash.com/search/photos/outcome?utm_source=unsplash&amp;utm_medium=referral&amp;utm_content=creditCopyText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unsplash.com/search/photos/product-manager?utm_source=unsplash&amp;utm_medium=referral&amp;utm_content=creditCopyText" TargetMode="External"/><Relationship Id="rId4" Type="http://schemas.openxmlformats.org/officeDocument/2006/relationships/hyperlink" Target="https://unsplash.com/photos/cXY2LsD82zc?utm_source=unsplash&amp;utm_medium=referral&amp;utm_content=creditCopyTex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1t0yY9lSpyE?utm_source=unsplash&amp;utm_medium=referral&amp;utm_content=creditCopyText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nsplash.com/search/photos/band?utm_source=unsplash&amp;utm_medium=referral&amp;utm_content=creditCopyText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195E86-44D8-41EC-835E-D1EAC18DD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0" b="7908"/>
          <a:stretch/>
        </p:blipFill>
        <p:spPr>
          <a:xfrm>
            <a:off x="-9008" y="0"/>
            <a:ext cx="9153008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94B3CB-E808-4187-8AFA-C7A5537E8984}"/>
              </a:ext>
            </a:extLst>
          </p:cNvPr>
          <p:cNvSpPr/>
          <p:nvPr/>
        </p:nvSpPr>
        <p:spPr>
          <a:xfrm>
            <a:off x="-9009" y="1103811"/>
            <a:ext cx="8557263" cy="17502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2255AA"/>
                </a:solidFill>
                <a:latin typeface="Oswald"/>
              </a:rPr>
              <a:t>Ideation to Prototype:</a:t>
            </a:r>
            <a:br>
              <a:rPr lang="en-US" sz="3200" dirty="0">
                <a:solidFill>
                  <a:srgbClr val="2255AA"/>
                </a:solidFill>
                <a:latin typeface="Oswald"/>
              </a:rPr>
            </a:br>
            <a:r>
              <a:rPr lang="en-US" sz="3200" dirty="0">
                <a:solidFill>
                  <a:srgbClr val="2255AA"/>
                </a:solidFill>
                <a:latin typeface="Oswald"/>
              </a:rPr>
              <a:t>Turning new ideas into useful services</a:t>
            </a:r>
            <a:endParaRPr lang="en-US" sz="3200" b="0" i="0" dirty="0">
              <a:solidFill>
                <a:srgbClr val="C44E00"/>
              </a:solidFill>
              <a:effectLst/>
              <a:latin typeface="Oswald"/>
            </a:endParaRPr>
          </a:p>
        </p:txBody>
      </p:sp>
      <p:sp>
        <p:nvSpPr>
          <p:cNvPr id="10" name="Text Placeholder 36">
            <a:extLst>
              <a:ext uri="{FF2B5EF4-FFF2-40B4-BE49-F238E27FC236}">
                <a16:creationId xmlns:a16="http://schemas.microsoft.com/office/drawing/2014/main" id="{0A621618-DD59-4536-B6D9-9E896AF35505}"/>
              </a:ext>
            </a:extLst>
          </p:cNvPr>
          <p:cNvSpPr txBox="1">
            <a:spLocks/>
          </p:cNvSpPr>
          <p:nvPr/>
        </p:nvSpPr>
        <p:spPr>
          <a:xfrm>
            <a:off x="3081699" y="4155020"/>
            <a:ext cx="6062301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wrap="none" lIns="0" anchor="t">
            <a:sp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j-lt"/>
                <a:cs typeface="Arial"/>
              </a:rPr>
              <a:t>  Andrew K. Pace, Executive Director, Technical Research, OCLC                 </a:t>
            </a:r>
            <a:endParaRPr lang="en-US" sz="14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97C411-4662-41D1-86A5-2069781B479F}"/>
              </a:ext>
            </a:extLst>
          </p:cNvPr>
          <p:cNvSpPr/>
          <p:nvPr/>
        </p:nvSpPr>
        <p:spPr>
          <a:xfrm>
            <a:off x="6038336" y="2571750"/>
            <a:ext cx="2336738" cy="47625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May 11, 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79CC97-3D03-4F14-B70D-31AC8AF239AF}"/>
              </a:ext>
            </a:extLst>
          </p:cNvPr>
          <p:cNvSpPr/>
          <p:nvPr/>
        </p:nvSpPr>
        <p:spPr>
          <a:xfrm>
            <a:off x="214746" y="680703"/>
            <a:ext cx="4149436" cy="705394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LD4 Boston</a:t>
            </a:r>
          </a:p>
        </p:txBody>
      </p:sp>
    </p:spTree>
    <p:extLst>
      <p:ext uri="{BB962C8B-B14F-4D97-AF65-F5344CB8AC3E}">
        <p14:creationId xmlns:p14="http://schemas.microsoft.com/office/powerpoint/2010/main" val="25378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04D53F-72A9-4FE0-857C-12B1A9A836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787" y="160237"/>
            <a:ext cx="8439148" cy="686442"/>
          </a:xfrm>
        </p:spPr>
        <p:txBody>
          <a:bodyPr/>
          <a:lstStyle/>
          <a:p>
            <a:r>
              <a:rPr lang="en-US" dirty="0"/>
              <a:t>Step 4: Set Team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B8DB5-9A9A-49F6-92FD-C544C9E257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59358" y="950224"/>
            <a:ext cx="3849927" cy="3356378"/>
          </a:xfrm>
        </p:spPr>
        <p:txBody>
          <a:bodyPr/>
          <a:lstStyle/>
          <a:p>
            <a:r>
              <a:rPr lang="en-US" dirty="0"/>
              <a:t>Demand participation</a:t>
            </a:r>
          </a:p>
          <a:p>
            <a:r>
              <a:rPr lang="en-US" dirty="0"/>
              <a:t>Expect resistance</a:t>
            </a:r>
          </a:p>
          <a:p>
            <a:r>
              <a:rPr lang="en-US" dirty="0"/>
              <a:t>Communicate frequently</a:t>
            </a:r>
          </a:p>
          <a:p>
            <a:r>
              <a:rPr lang="en-US" dirty="0"/>
              <a:t>Document everything</a:t>
            </a:r>
          </a:p>
          <a:p>
            <a:r>
              <a:rPr lang="en-US" dirty="0"/>
              <a:t>Set an end-date for experimentation</a:t>
            </a:r>
          </a:p>
        </p:txBody>
      </p:sp>
      <p:pic>
        <p:nvPicPr>
          <p:cNvPr id="1026" name="Picture 2" descr="people's hand overlapping on center">
            <a:extLst>
              <a:ext uri="{FF2B5EF4-FFF2-40B4-BE49-F238E27FC236}">
                <a16:creationId xmlns:a16="http://schemas.microsoft.com/office/drawing/2014/main" id="{B7FB8623-BBAF-46CD-A6CF-C69325BCF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7" y="1029748"/>
            <a:ext cx="4323289" cy="288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3C1F61-441A-48CA-BD17-A12C12CD9620}"/>
              </a:ext>
            </a:extLst>
          </p:cNvPr>
          <p:cNvSpPr/>
          <p:nvPr/>
        </p:nvSpPr>
        <p:spPr>
          <a:xfrm>
            <a:off x="296077" y="3863617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111111"/>
                </a:solidFill>
                <a:latin typeface="-apple-system"/>
              </a:rPr>
              <a:t>Photo by </a:t>
            </a:r>
            <a:r>
              <a:rPr lang="en-US" sz="1000" dirty="0" err="1">
                <a:solidFill>
                  <a:srgbClr val="999999"/>
                </a:solidFill>
                <a:latin typeface="-apple-system"/>
                <a:hlinkClick r:id="rId3"/>
              </a:rPr>
              <a:t>rawpixel</a:t>
            </a:r>
            <a:r>
              <a:rPr lang="en-US" sz="1000" dirty="0">
                <a:solidFill>
                  <a:srgbClr val="111111"/>
                </a:solidFill>
                <a:latin typeface="-apple-system"/>
              </a:rPr>
              <a:t> on </a:t>
            </a:r>
            <a:r>
              <a:rPr lang="en-US" sz="1000" dirty="0" err="1">
                <a:solidFill>
                  <a:srgbClr val="999999"/>
                </a:solidFill>
                <a:latin typeface="-apple-system"/>
                <a:hlinkClick r:id="rId4"/>
              </a:rPr>
              <a:t>Unsplash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1886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23FFFF-1953-4534-AF71-3C627F81D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787" y="169849"/>
            <a:ext cx="8439148" cy="686442"/>
          </a:xfrm>
        </p:spPr>
        <p:txBody>
          <a:bodyPr/>
          <a:lstStyle/>
          <a:p>
            <a:r>
              <a:rPr lang="en-US" dirty="0"/>
              <a:t>Step 5: Accept the outcome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0BB1-4D3D-463E-B8CE-5AF0B5B017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7" y="1029748"/>
            <a:ext cx="6251742" cy="3356378"/>
          </a:xfrm>
        </p:spPr>
        <p:txBody>
          <a:bodyPr/>
          <a:lstStyle/>
          <a:p>
            <a:r>
              <a:rPr lang="en-US" dirty="0"/>
              <a:t>Not every idea is a winner; fail fast and move on</a:t>
            </a:r>
          </a:p>
          <a:p>
            <a:r>
              <a:rPr lang="en-US" dirty="0"/>
              <a:t>You </a:t>
            </a:r>
            <a:r>
              <a:rPr lang="en-US" i="1" dirty="0"/>
              <a:t>should</a:t>
            </a:r>
            <a:r>
              <a:rPr lang="en-US" dirty="0"/>
              <a:t> be disappointed if you wind up with something that looks exactly like you expected to build from the start</a:t>
            </a:r>
          </a:p>
          <a:p>
            <a:r>
              <a:rPr lang="en-US" dirty="0"/>
              <a:t>If the plan for production looks different from your prototype, look back at your vision statement and lean canvas and see if they still hold true</a:t>
            </a:r>
          </a:p>
        </p:txBody>
      </p:sp>
      <p:pic>
        <p:nvPicPr>
          <p:cNvPr id="8194" name="Picture 2" descr="red Wrong Way signage on road">
            <a:extLst>
              <a:ext uri="{FF2B5EF4-FFF2-40B4-BE49-F238E27FC236}">
                <a16:creationId xmlns:a16="http://schemas.microsoft.com/office/drawing/2014/main" id="{3A8D83BF-7D1A-45FC-83A0-73FC19114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2760" r="23896" b="13261"/>
          <a:stretch/>
        </p:blipFill>
        <p:spPr bwMode="auto">
          <a:xfrm>
            <a:off x="6797834" y="1029746"/>
            <a:ext cx="1903598" cy="154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B87E24-AAA1-4170-9BAF-30C5AF042619}"/>
              </a:ext>
            </a:extLst>
          </p:cNvPr>
          <p:cNvSpPr/>
          <p:nvPr/>
        </p:nvSpPr>
        <p:spPr>
          <a:xfrm>
            <a:off x="7135769" y="2576807"/>
            <a:ext cx="16674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111111"/>
                </a:solidFill>
                <a:latin typeface="-apple-system"/>
              </a:rPr>
              <a:t>Photo by </a:t>
            </a:r>
            <a:r>
              <a:rPr lang="en-US" sz="800" dirty="0" err="1">
                <a:solidFill>
                  <a:srgbClr val="999999"/>
                </a:solidFill>
                <a:latin typeface="-apple-system"/>
                <a:hlinkClick r:id="rId3"/>
              </a:rPr>
              <a:t>NeONBRAND</a:t>
            </a:r>
            <a:r>
              <a:rPr lang="en-US" sz="800" dirty="0">
                <a:solidFill>
                  <a:srgbClr val="111111"/>
                </a:solidFill>
                <a:latin typeface="-apple-system"/>
              </a:rPr>
              <a:t> on </a:t>
            </a:r>
            <a:r>
              <a:rPr lang="en-US" sz="800" dirty="0" err="1">
                <a:solidFill>
                  <a:srgbClr val="999999"/>
                </a:solidFill>
                <a:latin typeface="-apple-system"/>
                <a:hlinkClick r:id="rId4"/>
              </a:rPr>
              <a:t>Unsplash</a:t>
            </a:r>
            <a:endParaRPr lang="en-US" sz="800" dirty="0"/>
          </a:p>
        </p:txBody>
      </p:sp>
      <p:pic>
        <p:nvPicPr>
          <p:cNvPr id="2050" name="Picture 2" descr="person working on blue and white paper on board">
            <a:extLst>
              <a:ext uri="{FF2B5EF4-FFF2-40B4-BE49-F238E27FC236}">
                <a16:creationId xmlns:a16="http://schemas.microsoft.com/office/drawing/2014/main" id="{21374418-9B0D-4871-9634-9CAC7CFC1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35" y="2878938"/>
            <a:ext cx="1903598" cy="126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3310D0-2DBA-4234-8881-148F11D27972}"/>
              </a:ext>
            </a:extLst>
          </p:cNvPr>
          <p:cNvSpPr/>
          <p:nvPr/>
        </p:nvSpPr>
        <p:spPr>
          <a:xfrm>
            <a:off x="7109885" y="4113754"/>
            <a:ext cx="16546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111111"/>
                </a:solidFill>
                <a:latin typeface="-apple-system"/>
              </a:rPr>
              <a:t>Photo by </a:t>
            </a:r>
            <a:r>
              <a:rPr lang="en-US" sz="800" dirty="0">
                <a:solidFill>
                  <a:srgbClr val="999999"/>
                </a:solidFill>
                <a:latin typeface="-apple-system"/>
                <a:hlinkClick r:id="rId6"/>
              </a:rPr>
              <a:t>Alvaro Reyes</a:t>
            </a:r>
            <a:r>
              <a:rPr lang="en-US" sz="800" dirty="0">
                <a:solidFill>
                  <a:srgbClr val="111111"/>
                </a:solidFill>
                <a:latin typeface="-apple-system"/>
              </a:rPr>
              <a:t> on </a:t>
            </a:r>
            <a:r>
              <a:rPr lang="en-US" sz="800" dirty="0" err="1">
                <a:solidFill>
                  <a:srgbClr val="999999"/>
                </a:solidFill>
                <a:latin typeface="-apple-system"/>
                <a:hlinkClick r:id="rId7"/>
              </a:rPr>
              <a:t>Unsplash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1957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EB92C0-C400-4A45-8477-8A6BDCC435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260" y="831062"/>
            <a:ext cx="8174038" cy="1311128"/>
          </a:xfrm>
        </p:spPr>
        <p:txBody>
          <a:bodyPr/>
          <a:lstStyle/>
          <a:p>
            <a:r>
              <a:rPr lang="en-US" dirty="0"/>
              <a:t>BONUS STEP 6: </a:t>
            </a:r>
          </a:p>
          <a:p>
            <a:r>
              <a:rPr lang="en-US" dirty="0"/>
              <a:t>Make it repeatable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C51B34-5082-4391-8658-3187AEB200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824D4E-6DF7-44CD-9D46-CB3DABB883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178462-27C9-4542-B76D-EE2CE7ACF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440" y="1885308"/>
            <a:ext cx="7814168" cy="686442"/>
          </a:xfrm>
        </p:spPr>
        <p:txBody>
          <a:bodyPr/>
          <a:lstStyle/>
          <a:p>
            <a:r>
              <a:rPr lang="en-US" sz="3300" b="0" dirty="0"/>
              <a:t>Shaping an applied research agenda</a:t>
            </a:r>
            <a:endParaRPr lang="en-US" sz="2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073EAB-1008-4710-8914-1E28629C401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95431" y="1254853"/>
            <a:ext cx="6858000" cy="63045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OCLC ResearchWorks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88BBA-5335-47B1-8937-234721418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569" y="2455704"/>
            <a:ext cx="2149725" cy="2687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1A00DA-DF41-4FA1-B9E1-31A4F238B199}"/>
              </a:ext>
            </a:extLst>
          </p:cNvPr>
          <p:cNvSpPr txBox="1"/>
          <p:nvPr/>
        </p:nvSpPr>
        <p:spPr>
          <a:xfrm>
            <a:off x="390087" y="2963411"/>
            <a:ext cx="4904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Engage the community—RLP Working Group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Convene a meeting—ResearchWorks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Develop a programmatic view of applied research at OCLC—Data Science &amp; Machine Learning, Dataset creation, Applications, and APIs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17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2A0A8B-8B1C-449F-9D65-49372DF07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ResearchWorks: Initiating an applied research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D19FA-4529-44C1-A157-1AAB97C2F1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4419" y="936522"/>
            <a:ext cx="4758901" cy="335637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Charting a path for library community engagement with data science and a range of computational methods </a:t>
            </a:r>
          </a:p>
          <a:p>
            <a:r>
              <a:rPr lang="en-US" i="1" dirty="0"/>
              <a:t>enhanced demonstration of impact</a:t>
            </a:r>
          </a:p>
          <a:p>
            <a:r>
              <a:rPr lang="en-US" i="1" dirty="0"/>
              <a:t>expanded discoverability</a:t>
            </a:r>
          </a:p>
          <a:p>
            <a:r>
              <a:rPr lang="en-US" i="1" dirty="0"/>
              <a:t>progress on global information equity</a:t>
            </a:r>
          </a:p>
          <a:p>
            <a:r>
              <a:rPr lang="en-US" i="1" dirty="0"/>
              <a:t>actionable insights that support sustainability and the realization of core values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368838-F199-4A77-933E-2876791D33B5}"/>
              </a:ext>
            </a:extLst>
          </p:cNvPr>
          <p:cNvSpPr txBox="1">
            <a:spLocks/>
          </p:cNvSpPr>
          <p:nvPr/>
        </p:nvSpPr>
        <p:spPr>
          <a:xfrm>
            <a:off x="5099689" y="936522"/>
            <a:ext cx="3964110" cy="3795772"/>
          </a:xfrm>
          <a:prstGeom prst="rect">
            <a:avLst/>
          </a:prstGeom>
        </p:spPr>
        <p:txBody>
          <a:bodyPr vert="horz" lIns="68580" tIns="34290" rIns="68580" bIns="3429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None/>
            </a:pPr>
            <a:r>
              <a:rPr lang="en-US" sz="3400" dirty="0">
                <a:solidFill>
                  <a:srgbClr val="000000"/>
                </a:solidFill>
                <a:latin typeface="Arial"/>
              </a:rPr>
              <a:t>ResearchWorks Working Group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3400" dirty="0">
                <a:solidFill>
                  <a:srgbClr val="000000"/>
                </a:solidFill>
                <a:latin typeface="Arial"/>
              </a:rPr>
              <a:t>Led by Thomas Padilla, </a:t>
            </a:r>
          </a:p>
          <a:p>
            <a:pPr marL="0" indent="0" defTabSz="685800">
              <a:spcBef>
                <a:spcPts val="750"/>
              </a:spcBef>
              <a:buNone/>
            </a:pPr>
            <a:r>
              <a:rPr lang="en-US" sz="3400" dirty="0">
                <a:solidFill>
                  <a:srgbClr val="000000"/>
                </a:solidFill>
                <a:latin typeface="Arial"/>
              </a:rPr>
              <a:t>Practitioner Researcher-in-residence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Kenning Arlitsch, Montana State University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Jon </a:t>
            </a:r>
            <a:r>
              <a:rPr lang="en-US" sz="2500" dirty="0" err="1">
                <a:solidFill>
                  <a:srgbClr val="000000"/>
                </a:solidFill>
                <a:latin typeface="Arial"/>
              </a:rPr>
              <a:t>Cawthorne</a:t>
            </a:r>
            <a:r>
              <a:rPr lang="en-US" sz="2500" dirty="0">
                <a:solidFill>
                  <a:srgbClr val="000000"/>
                </a:solidFill>
                <a:latin typeface="Arial"/>
              </a:rPr>
              <a:t>, Wayne State University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Karen </a:t>
            </a:r>
            <a:r>
              <a:rPr lang="en-US" sz="2500" dirty="0" err="1">
                <a:solidFill>
                  <a:srgbClr val="000000"/>
                </a:solidFill>
                <a:latin typeface="Arial"/>
              </a:rPr>
              <a:t>Estlund</a:t>
            </a:r>
            <a:r>
              <a:rPr lang="en-US" sz="2500" dirty="0">
                <a:solidFill>
                  <a:srgbClr val="000000"/>
                </a:solidFill>
                <a:latin typeface="Arial"/>
              </a:rPr>
              <a:t>, Penn State University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Josh </a:t>
            </a:r>
            <a:r>
              <a:rPr lang="en-US" sz="2500" dirty="0" err="1">
                <a:solidFill>
                  <a:srgbClr val="000000"/>
                </a:solidFill>
                <a:latin typeface="Arial"/>
              </a:rPr>
              <a:t>Hadro</a:t>
            </a:r>
            <a:r>
              <a:rPr lang="en-US" sz="2500" dirty="0">
                <a:solidFill>
                  <a:srgbClr val="000000"/>
                </a:solidFill>
                <a:latin typeface="Arial"/>
              </a:rPr>
              <a:t>, IIIF Consortium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 err="1">
                <a:solidFill>
                  <a:srgbClr val="000000"/>
                </a:solidFill>
                <a:latin typeface="Arial"/>
              </a:rPr>
              <a:t>Bohyun</a:t>
            </a:r>
            <a:r>
              <a:rPr lang="en-US" sz="2500" dirty="0">
                <a:solidFill>
                  <a:srgbClr val="000000"/>
                </a:solidFill>
                <a:latin typeface="Arial"/>
              </a:rPr>
              <a:t> Kim, University of Rhode Island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Trevor Owens, Library of Congress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Ben Schmidt, Northeastern University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Sarah Shreeves, University of Arizona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 err="1">
                <a:solidFill>
                  <a:srgbClr val="000000"/>
                </a:solidFill>
                <a:latin typeface="Arial"/>
              </a:rPr>
              <a:t>MacKenzie</a:t>
            </a:r>
            <a:r>
              <a:rPr lang="en-US" sz="2500" dirty="0">
                <a:solidFill>
                  <a:srgbClr val="000000"/>
                </a:solidFill>
                <a:latin typeface="Arial"/>
              </a:rPr>
              <a:t> Smith, University of California Davis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Claire Stewart, University of Minnesota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Melissa </a:t>
            </a:r>
            <a:r>
              <a:rPr lang="en-US" sz="2500" dirty="0" err="1">
                <a:solidFill>
                  <a:srgbClr val="000000"/>
                </a:solidFill>
                <a:latin typeface="Arial"/>
              </a:rPr>
              <a:t>Terras</a:t>
            </a:r>
            <a:r>
              <a:rPr lang="en-US" sz="2500" dirty="0">
                <a:solidFill>
                  <a:srgbClr val="000000"/>
                </a:solidFill>
                <a:latin typeface="Arial"/>
              </a:rPr>
              <a:t>, University of Edinburgh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Diane </a:t>
            </a:r>
            <a:r>
              <a:rPr lang="en-US" sz="2500" dirty="0" err="1">
                <a:solidFill>
                  <a:srgbClr val="000000"/>
                </a:solidFill>
                <a:latin typeface="Arial"/>
              </a:rPr>
              <a:t>Vizine</a:t>
            </a:r>
            <a:r>
              <a:rPr lang="en-US" sz="2500" dirty="0">
                <a:solidFill>
                  <a:srgbClr val="000000"/>
                </a:solidFill>
                <a:latin typeface="Arial"/>
              </a:rPr>
              <a:t>-Goetz, OCLC Research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John Wilkin, University of Illinois at Urbana Champaign</a:t>
            </a:r>
          </a:p>
          <a:p>
            <a:pPr marL="171450" indent="-171450" defTabSz="685800">
              <a:spcBef>
                <a:spcPts val="750"/>
              </a:spcBef>
            </a:pPr>
            <a:r>
              <a:rPr lang="en-US" sz="2500" dirty="0">
                <a:solidFill>
                  <a:srgbClr val="000000"/>
                </a:solidFill>
                <a:latin typeface="Arial"/>
              </a:rPr>
              <a:t>Kate </a:t>
            </a:r>
            <a:r>
              <a:rPr lang="en-US" sz="2500" dirty="0" err="1">
                <a:solidFill>
                  <a:srgbClr val="000000"/>
                </a:solidFill>
                <a:latin typeface="Arial"/>
              </a:rPr>
              <a:t>Zwaard</a:t>
            </a:r>
            <a:r>
              <a:rPr lang="en-US" sz="2500" dirty="0">
                <a:solidFill>
                  <a:srgbClr val="000000"/>
                </a:solidFill>
                <a:latin typeface="Arial"/>
              </a:rPr>
              <a:t>, Library of Congress</a:t>
            </a:r>
          </a:p>
        </p:txBody>
      </p:sp>
    </p:spTree>
    <p:extLst>
      <p:ext uri="{BB962C8B-B14F-4D97-AF65-F5344CB8AC3E}">
        <p14:creationId xmlns:p14="http://schemas.microsoft.com/office/powerpoint/2010/main" val="27680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CD265-E6EB-483F-8E94-ADF6F39EE0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80787" y="579322"/>
            <a:ext cx="5292296" cy="335637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800" dirty="0"/>
              <a:t>“Ideas are cheap.”</a:t>
            </a:r>
          </a:p>
        </p:txBody>
      </p:sp>
      <p:pic>
        <p:nvPicPr>
          <p:cNvPr id="1026" name="Picture 2" descr="Image result for thom hickey">
            <a:extLst>
              <a:ext uri="{FF2B5EF4-FFF2-40B4-BE49-F238E27FC236}">
                <a16:creationId xmlns:a16="http://schemas.microsoft.com/office/drawing/2014/main" id="{6932BC8C-96BD-44ED-B9EC-B6CD5B0B9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65" y="579322"/>
            <a:ext cx="19050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4A8A8-BEC8-483B-A8C8-623DEA3FCA4C}"/>
              </a:ext>
            </a:extLst>
          </p:cNvPr>
          <p:cNvSpPr txBox="1"/>
          <p:nvPr/>
        </p:nvSpPr>
        <p:spPr>
          <a:xfrm>
            <a:off x="364065" y="3297097"/>
            <a:ext cx="5165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Thomas B. Hickey, Ph.D.</a:t>
            </a:r>
          </a:p>
          <a:p>
            <a:r>
              <a:rPr lang="en-US" sz="1600" dirty="0"/>
              <a:t>Chief Scientist, OCLC Research, 1977-2016</a:t>
            </a:r>
          </a:p>
        </p:txBody>
      </p:sp>
    </p:spTree>
    <p:extLst>
      <p:ext uri="{BB962C8B-B14F-4D97-AF65-F5344CB8AC3E}">
        <p14:creationId xmlns:p14="http://schemas.microsoft.com/office/powerpoint/2010/main" val="305750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ree person meeting">
            <a:extLst>
              <a:ext uri="{FF2B5EF4-FFF2-40B4-BE49-F238E27FC236}">
                <a16:creationId xmlns:a16="http://schemas.microsoft.com/office/drawing/2014/main" id="{7BED3EDB-D53E-4306-BB96-1AF7E5A1D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043" y="0"/>
            <a:ext cx="9284043" cy="618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CBDA1794-EF77-44E2-989E-38F62419779C}"/>
              </a:ext>
            </a:extLst>
          </p:cNvPr>
          <p:cNvSpPr/>
          <p:nvPr/>
        </p:nvSpPr>
        <p:spPr>
          <a:xfrm>
            <a:off x="1210962" y="428368"/>
            <a:ext cx="2693773" cy="1647567"/>
          </a:xfrm>
          <a:prstGeom prst="wedgeEllipseCallout">
            <a:avLst>
              <a:gd name="adj1" fmla="val -62759"/>
              <a:gd name="adj2" fmla="val 6020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i="1" dirty="0">
                <a:solidFill>
                  <a:schemeClr val="tx1"/>
                </a:solidFill>
              </a:rPr>
              <a:t>good news </a:t>
            </a:r>
            <a:r>
              <a:rPr lang="en-US" dirty="0">
                <a:solidFill>
                  <a:schemeClr val="tx1"/>
                </a:solidFill>
              </a:rPr>
              <a:t>is there’s already a way we can do this.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B16C9CD-213C-49DA-9CA8-B259C266A06C}"/>
              </a:ext>
            </a:extLst>
          </p:cNvPr>
          <p:cNvSpPr/>
          <p:nvPr/>
        </p:nvSpPr>
        <p:spPr>
          <a:xfrm>
            <a:off x="4118919" y="172994"/>
            <a:ext cx="3476367" cy="1206843"/>
          </a:xfrm>
          <a:prstGeom prst="wedgeEllipseCallout">
            <a:avLst>
              <a:gd name="adj1" fmla="val 2697"/>
              <a:gd name="adj2" fmla="val 8062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</a:t>
            </a:r>
            <a:r>
              <a:rPr lang="en-US" i="1" dirty="0">
                <a:solidFill>
                  <a:schemeClr val="tx1"/>
                </a:solidFill>
              </a:rPr>
              <a:t>problem</a:t>
            </a:r>
            <a:r>
              <a:rPr lang="en-US" dirty="0">
                <a:solidFill>
                  <a:schemeClr val="tx1"/>
                </a:solidFill>
              </a:rPr>
              <a:t> is there’s already a way we do this.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08D73093-5C7F-42F5-9BF7-9470DDC6103F}"/>
              </a:ext>
            </a:extLst>
          </p:cNvPr>
          <p:cNvSpPr/>
          <p:nvPr/>
        </p:nvSpPr>
        <p:spPr>
          <a:xfrm>
            <a:off x="4431958" y="3659331"/>
            <a:ext cx="3476367" cy="1546983"/>
          </a:xfrm>
          <a:prstGeom prst="wedgeEllipseCallout">
            <a:avLst>
              <a:gd name="adj1" fmla="val 50786"/>
              <a:gd name="adj2" fmla="val -1127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Excuse</a:t>
            </a:r>
            <a:r>
              <a:rPr lang="en-US" dirty="0">
                <a:solidFill>
                  <a:schemeClr val="tx1"/>
                </a:solidFill>
              </a:rPr>
              <a:t> me. I’m right here! Does anyone care what </a:t>
            </a:r>
            <a:r>
              <a:rPr lang="en-US" i="1" dirty="0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think?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8442C7-AC70-40AC-A047-EBBCB049C5D5}"/>
              </a:ext>
            </a:extLst>
          </p:cNvPr>
          <p:cNvSpPr txBox="1"/>
          <p:nvPr/>
        </p:nvSpPr>
        <p:spPr>
          <a:xfrm>
            <a:off x="403654" y="3831449"/>
            <a:ext cx="195438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Product Manager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CCE37-AFC1-4460-97A8-04D10531954F}"/>
              </a:ext>
            </a:extLst>
          </p:cNvPr>
          <p:cNvSpPr txBox="1"/>
          <p:nvPr/>
        </p:nvSpPr>
        <p:spPr>
          <a:xfrm>
            <a:off x="4118919" y="2906834"/>
            <a:ext cx="2108269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Research Scientist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305327-9D13-4ED1-85B1-F218CDE7D391}"/>
              </a:ext>
            </a:extLst>
          </p:cNvPr>
          <p:cNvSpPr txBox="1"/>
          <p:nvPr/>
        </p:nvSpPr>
        <p:spPr>
          <a:xfrm>
            <a:off x="7908325" y="3626123"/>
            <a:ext cx="118494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Customer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78949D-7392-45E3-9E34-4B7A8F7ADD76}"/>
              </a:ext>
            </a:extLst>
          </p:cNvPr>
          <p:cNvSpPr/>
          <p:nvPr/>
        </p:nvSpPr>
        <p:spPr>
          <a:xfrm>
            <a:off x="6989035" y="5906002"/>
            <a:ext cx="2104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11111"/>
                </a:solidFill>
                <a:latin typeface="-apple-system"/>
              </a:rPr>
              <a:t>Photo by </a:t>
            </a:r>
            <a:r>
              <a:rPr lang="en-US" sz="1200" dirty="0" err="1">
                <a:solidFill>
                  <a:srgbClr val="999999"/>
                </a:solidFill>
                <a:latin typeface="-apple-system"/>
                <a:hlinkClick r:id="rId4"/>
              </a:rPr>
              <a:t>rawpixel</a:t>
            </a:r>
            <a:r>
              <a:rPr lang="en-US" sz="1200" dirty="0">
                <a:solidFill>
                  <a:srgbClr val="111111"/>
                </a:solidFill>
                <a:latin typeface="-apple-system"/>
              </a:rPr>
              <a:t> on </a:t>
            </a:r>
            <a:r>
              <a:rPr lang="en-US" sz="1200" dirty="0" err="1">
                <a:solidFill>
                  <a:srgbClr val="999999"/>
                </a:solidFill>
                <a:latin typeface="-apple-system"/>
                <a:hlinkClick r:id="rId5"/>
              </a:rPr>
              <a:t>Unsplash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722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22FA97-FE9A-46E1-927B-5DB2B7C25C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260" y="831062"/>
            <a:ext cx="8174038" cy="1200329"/>
          </a:xfrm>
        </p:spPr>
        <p:txBody>
          <a:bodyPr/>
          <a:lstStyle/>
          <a:p>
            <a:r>
              <a:rPr lang="en-US" dirty="0"/>
              <a:t>5 steps of ideation &amp; experimentation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C54DEB-7F91-42AE-8361-5EC261D863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F3FD6-07FC-4C6D-847D-E1CE4066BC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6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604A60-9566-408B-8AD2-7199D7A6F5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196644"/>
            <a:ext cx="8439148" cy="686442"/>
          </a:xfrm>
        </p:spPr>
        <p:txBody>
          <a:bodyPr/>
          <a:lstStyle/>
          <a:p>
            <a:r>
              <a:rPr lang="en-US" dirty="0"/>
              <a:t>Step 1: product vision statement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82BC084-466E-43EB-923B-52D633438B7B}"/>
              </a:ext>
            </a:extLst>
          </p:cNvPr>
          <p:cNvSpPr txBox="1">
            <a:spLocks/>
          </p:cNvSpPr>
          <p:nvPr/>
        </p:nvSpPr>
        <p:spPr>
          <a:xfrm>
            <a:off x="1172576" y="1360081"/>
            <a:ext cx="6968534" cy="3047817"/>
          </a:xfrm>
          <a:prstGeom prst="rect">
            <a:avLst/>
          </a:prstGeom>
        </p:spPr>
        <p:txBody>
          <a:bodyPr/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i="1" dirty="0"/>
              <a:t>Work with our members through a foundational shift in the collaborative work of libraries, communities of practice, and end-users—dramatically improving efficiency, embracing the inclusive, diverse, and earnest OCLC membership, and empowering a new and trusted knowledge work enabled by the web.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4A995-9103-431A-8291-379F517C7BBA}"/>
              </a:ext>
            </a:extLst>
          </p:cNvPr>
          <p:cNvSpPr txBox="1"/>
          <p:nvPr/>
        </p:nvSpPr>
        <p:spPr>
          <a:xfrm>
            <a:off x="390833" y="890547"/>
            <a:ext cx="659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Project Passage: Linked Data </a:t>
            </a:r>
            <a:r>
              <a:rPr lang="en-US" sz="2000" i="1" dirty="0" err="1"/>
              <a:t>Wikibase</a:t>
            </a:r>
            <a:r>
              <a:rPr lang="en-US" sz="2000" i="1" dirty="0"/>
              <a:t> Prototype</a:t>
            </a:r>
          </a:p>
        </p:txBody>
      </p:sp>
    </p:spTree>
    <p:extLst>
      <p:ext uri="{BB962C8B-B14F-4D97-AF65-F5344CB8AC3E}">
        <p14:creationId xmlns:p14="http://schemas.microsoft.com/office/powerpoint/2010/main" val="172030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9C5294-A160-430C-8EBF-FE52F9EFFF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3A055D-D5B1-4BBD-B289-BFC6B72224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613" y="171461"/>
            <a:ext cx="8439148" cy="686442"/>
          </a:xfrm>
        </p:spPr>
        <p:txBody>
          <a:bodyPr/>
          <a:lstStyle/>
          <a:p>
            <a:r>
              <a:rPr lang="en-US" dirty="0"/>
              <a:t>Step 2: justification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BB84F2-1608-489E-8859-783A34BAAB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0788" y="1032943"/>
            <a:ext cx="2876866" cy="341357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“Lean canvas”</a:t>
            </a:r>
          </a:p>
          <a:p>
            <a:pPr marL="0" indent="0">
              <a:buNone/>
            </a:pPr>
            <a:r>
              <a:rPr lang="en-US" dirty="0"/>
              <a:t>Succinct business-focused view that helps you determine the real effort behind a good idea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816BB-9EB6-4760-8B0C-5B6135174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478" y="857903"/>
            <a:ext cx="5589740" cy="421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C158F-808E-4E9B-8AEF-A1F6E3607E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6" y="188445"/>
            <a:ext cx="8439148" cy="686442"/>
          </a:xfrm>
        </p:spPr>
        <p:txBody>
          <a:bodyPr/>
          <a:lstStyle/>
          <a:p>
            <a:r>
              <a:rPr lang="en-US" dirty="0"/>
              <a:t>Quick-and-easy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B7E24-7BDF-4418-8E99-49E6F542B3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This is a sniff-test, not a full business plan or market roll-out strategy</a:t>
            </a:r>
          </a:p>
          <a:p>
            <a:r>
              <a:rPr lang="en-US" dirty="0"/>
              <a:t>The more precisely right you try to be, the more precisely wrong you will be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C:\Users\pacea\AppData\Local\Temp\1\SNAGHTML460dfe7a.PNG">
            <a:extLst>
              <a:ext uri="{FF2B5EF4-FFF2-40B4-BE49-F238E27FC236}">
                <a16:creationId xmlns:a16="http://schemas.microsoft.com/office/drawing/2014/main" id="{2727526A-2419-4FC5-BD7F-D96D3F569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00" y="1029746"/>
            <a:ext cx="4607301" cy="34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C51DC-A28C-4670-959A-1CD1C1CEEF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787" y="183323"/>
            <a:ext cx="8439148" cy="686442"/>
          </a:xfrm>
        </p:spPr>
        <p:txBody>
          <a:bodyPr/>
          <a:lstStyle/>
          <a:p>
            <a:r>
              <a:rPr lang="en-US" dirty="0"/>
              <a:t>Step 3: Put the band together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20513-744D-4FCC-A43B-01CDAECB00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7" y="1029748"/>
            <a:ext cx="3574910" cy="335637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“Happiness is best attained through fidelity to a worthy purpose.”</a:t>
            </a:r>
          </a:p>
          <a:p>
            <a:pPr marL="0" indent="0" algn="r">
              <a:buNone/>
            </a:pPr>
            <a:r>
              <a:rPr lang="en-US" sz="3200" dirty="0"/>
              <a:t>- Helen Keller</a:t>
            </a:r>
          </a:p>
        </p:txBody>
      </p:sp>
      <p:pic>
        <p:nvPicPr>
          <p:cNvPr id="6146" name="Picture 2" descr="grey and black PA speakers near electric guitar and drum">
            <a:extLst>
              <a:ext uri="{FF2B5EF4-FFF2-40B4-BE49-F238E27FC236}">
                <a16:creationId xmlns:a16="http://schemas.microsoft.com/office/drawing/2014/main" id="{65217E52-B18D-44C2-A1F7-6D3DAD408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201" y="1029746"/>
            <a:ext cx="4527734" cy="33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A4D8DA-4E47-4904-8946-92CFD8FF7C51}"/>
              </a:ext>
            </a:extLst>
          </p:cNvPr>
          <p:cNvSpPr/>
          <p:nvPr/>
        </p:nvSpPr>
        <p:spPr>
          <a:xfrm>
            <a:off x="7009899" y="4386124"/>
            <a:ext cx="17700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111111"/>
                </a:solidFill>
                <a:latin typeface="-apple-system"/>
              </a:rPr>
              <a:t>Photo by </a:t>
            </a:r>
            <a:r>
              <a:rPr lang="en-US" sz="900" dirty="0">
                <a:solidFill>
                  <a:srgbClr val="999999"/>
                </a:solidFill>
                <a:latin typeface="-apple-system"/>
                <a:hlinkClick r:id="rId3"/>
              </a:rPr>
              <a:t>Austin Neill</a:t>
            </a:r>
            <a:r>
              <a:rPr lang="en-US" sz="900" dirty="0">
                <a:solidFill>
                  <a:srgbClr val="111111"/>
                </a:solidFill>
                <a:latin typeface="-apple-system"/>
              </a:rPr>
              <a:t> on </a:t>
            </a:r>
            <a:r>
              <a:rPr lang="en-US" sz="900" dirty="0" err="1">
                <a:solidFill>
                  <a:srgbClr val="999999"/>
                </a:solidFill>
                <a:latin typeface="-apple-system"/>
                <a:hlinkClick r:id="rId4"/>
              </a:rPr>
              <a:t>Unsplash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9521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647F7F-0C79-496B-93DB-C007AF6323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5" y="963072"/>
            <a:ext cx="4599605" cy="335637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Phase I Partners </a:t>
            </a:r>
            <a:r>
              <a:rPr lang="en-US" sz="1800" dirty="0"/>
              <a:t>(Dec ’17 - Apr ‘18)</a:t>
            </a:r>
            <a:endParaRPr lang="en-US" dirty="0"/>
          </a:p>
          <a:p>
            <a:pPr lvl="1"/>
            <a:r>
              <a:rPr lang="en-US" sz="2000" dirty="0"/>
              <a:t>Cornell University</a:t>
            </a:r>
          </a:p>
          <a:p>
            <a:pPr lvl="1"/>
            <a:r>
              <a:rPr lang="en-US" sz="2000" dirty="0"/>
              <a:t>University of California, Davis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8D50D-EAC2-46CC-9FF6-879C988FA7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532" y="137608"/>
            <a:ext cx="8439148" cy="686442"/>
          </a:xfrm>
        </p:spPr>
        <p:txBody>
          <a:bodyPr vert="horz" anchor="t"/>
          <a:lstStyle/>
          <a:p>
            <a:r>
              <a:rPr lang="en-US" dirty="0"/>
              <a:t>“Project Passage”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B4F780D-A318-4811-842E-C62C9A5A69A4}"/>
              </a:ext>
            </a:extLst>
          </p:cNvPr>
          <p:cNvSpPr txBox="1">
            <a:spLocks/>
          </p:cNvSpPr>
          <p:nvPr/>
        </p:nvSpPr>
        <p:spPr>
          <a:xfrm>
            <a:off x="4482106" y="221384"/>
            <a:ext cx="4681102" cy="3356378"/>
          </a:xfrm>
          <a:prstGeom prst="rect">
            <a:avLst/>
          </a:prstGeom>
        </p:spPr>
        <p:txBody>
          <a:bodyPr vert="horz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Phase II Partners </a:t>
            </a:r>
            <a:r>
              <a:rPr lang="en-US" sz="1800" dirty="0"/>
              <a:t>(May ‘18 – Sep ‘18)</a:t>
            </a:r>
          </a:p>
          <a:p>
            <a:pPr lvl="1"/>
            <a:r>
              <a:rPr lang="en-US" sz="1500" dirty="0"/>
              <a:t>American University</a:t>
            </a:r>
          </a:p>
          <a:p>
            <a:pPr lvl="1"/>
            <a:r>
              <a:rPr lang="en-US" sz="1500" dirty="0"/>
              <a:t>Brigham Young University</a:t>
            </a:r>
          </a:p>
          <a:p>
            <a:pPr lvl="1"/>
            <a:r>
              <a:rPr lang="en-US" sz="1500" dirty="0"/>
              <a:t>Cleveland Public Library </a:t>
            </a:r>
          </a:p>
          <a:p>
            <a:pPr lvl="1"/>
            <a:r>
              <a:rPr lang="en-US" sz="1500" dirty="0"/>
              <a:t>Harvard University</a:t>
            </a:r>
          </a:p>
          <a:p>
            <a:pPr lvl="1"/>
            <a:r>
              <a:rPr lang="en-US" sz="1500" dirty="0"/>
              <a:t>Michigan State University</a:t>
            </a:r>
          </a:p>
          <a:p>
            <a:pPr lvl="1"/>
            <a:r>
              <a:rPr lang="en-US" sz="1500" dirty="0"/>
              <a:t>National Library of Medicine</a:t>
            </a:r>
          </a:p>
          <a:p>
            <a:pPr lvl="1"/>
            <a:r>
              <a:rPr lang="en-US" sz="1500" dirty="0"/>
              <a:t>North Carolina State University</a:t>
            </a:r>
          </a:p>
          <a:p>
            <a:pPr lvl="1"/>
            <a:r>
              <a:rPr lang="en-US" sz="1500" dirty="0"/>
              <a:t>Northwestern University</a:t>
            </a:r>
          </a:p>
          <a:p>
            <a:pPr lvl="1"/>
            <a:r>
              <a:rPr lang="en-US" sz="1500" dirty="0"/>
              <a:t>Princeton University</a:t>
            </a:r>
          </a:p>
          <a:p>
            <a:pPr lvl="1"/>
            <a:r>
              <a:rPr lang="en-US" sz="1500" dirty="0"/>
              <a:t>Smithsonian Library</a:t>
            </a:r>
          </a:p>
          <a:p>
            <a:pPr lvl="1"/>
            <a:r>
              <a:rPr lang="en-US" sz="1500" dirty="0"/>
              <a:t>Temple University</a:t>
            </a:r>
          </a:p>
          <a:p>
            <a:pPr lvl="1"/>
            <a:r>
              <a:rPr lang="en-US" sz="1500" dirty="0"/>
              <a:t>University of Minnesota</a:t>
            </a:r>
          </a:p>
          <a:p>
            <a:pPr lvl="1"/>
            <a:r>
              <a:rPr lang="en-US" sz="1500" dirty="0"/>
              <a:t>University of New Hampshire</a:t>
            </a:r>
          </a:p>
          <a:p>
            <a:pPr lvl="1"/>
            <a:r>
              <a:rPr lang="en-US" sz="1500" dirty="0">
                <a:cs typeface="Arial"/>
              </a:rPr>
              <a:t>Yale University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BEA04E-6180-4185-8FC3-C0CB1E62C101}"/>
              </a:ext>
            </a:extLst>
          </p:cNvPr>
          <p:cNvGrpSpPr/>
          <p:nvPr/>
        </p:nvGrpSpPr>
        <p:grpSpPr>
          <a:xfrm>
            <a:off x="922020" y="2240280"/>
            <a:ext cx="3185159" cy="2354580"/>
            <a:chOff x="330169" y="2571750"/>
            <a:chExt cx="2285844" cy="200178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9AE95B3-CA13-41A7-9A26-51DCB5EFFF30}"/>
                </a:ext>
              </a:extLst>
            </p:cNvPr>
            <p:cNvGrpSpPr/>
            <p:nvPr/>
          </p:nvGrpSpPr>
          <p:grpSpPr>
            <a:xfrm>
              <a:off x="330169" y="3445600"/>
              <a:ext cx="1121315" cy="1127932"/>
              <a:chOff x="3299321" y="650678"/>
              <a:chExt cx="1808018" cy="2078181"/>
            </a:xfrm>
          </p:grpSpPr>
          <p:sp>
            <p:nvSpPr>
              <p:cNvPr id="12" name="Hexagon 11">
                <a:extLst>
                  <a:ext uri="{FF2B5EF4-FFF2-40B4-BE49-F238E27FC236}">
                    <a16:creationId xmlns:a16="http://schemas.microsoft.com/office/drawing/2014/main" id="{A55BB8A5-B650-4041-8267-3C26BE81C51A}"/>
                  </a:ext>
                </a:extLst>
              </p:cNvPr>
              <p:cNvSpPr/>
              <p:nvPr/>
            </p:nvSpPr>
            <p:spPr>
              <a:xfrm rot="5400000">
                <a:off x="3164239" y="785760"/>
                <a:ext cx="2078181" cy="180801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92D05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3" name="Hexagon 4">
                <a:extLst>
                  <a:ext uri="{FF2B5EF4-FFF2-40B4-BE49-F238E27FC236}">
                    <a16:creationId xmlns:a16="http://schemas.microsoft.com/office/drawing/2014/main" id="{7AECD881-C6E7-4633-894D-C8A12116D4CF}"/>
                  </a:ext>
                </a:extLst>
              </p:cNvPr>
              <p:cNvSpPr txBox="1"/>
              <p:nvPr/>
            </p:nvSpPr>
            <p:spPr>
              <a:xfrm>
                <a:off x="3581070" y="974529"/>
                <a:ext cx="1244518" cy="14304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kern="1200" dirty="0"/>
                  <a:t>OCLC Global Technolo-gies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A5B3232-E6CE-4C25-93B5-9D64C23A9166}"/>
                </a:ext>
              </a:extLst>
            </p:cNvPr>
            <p:cNvGrpSpPr/>
            <p:nvPr/>
          </p:nvGrpSpPr>
          <p:grpSpPr>
            <a:xfrm>
              <a:off x="890829" y="2571750"/>
              <a:ext cx="1180528" cy="1127932"/>
              <a:chOff x="2319251" y="2414639"/>
              <a:chExt cx="1808018" cy="2078181"/>
            </a:xfrm>
          </p:grpSpPr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395D7BD8-EDFA-487C-8C86-D9C4BC4191CE}"/>
                  </a:ext>
                </a:extLst>
              </p:cNvPr>
              <p:cNvSpPr/>
              <p:nvPr/>
            </p:nvSpPr>
            <p:spPr>
              <a:xfrm rot="5400000">
                <a:off x="2184169" y="2549721"/>
                <a:ext cx="2078181" cy="1808018"/>
              </a:xfrm>
              <a:prstGeom prst="hexagon">
                <a:avLst>
                  <a:gd name="adj" fmla="val 25000"/>
                  <a:gd name="vf" fmla="val 11547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1" name="Hexagon 6">
                <a:extLst>
                  <a:ext uri="{FF2B5EF4-FFF2-40B4-BE49-F238E27FC236}">
                    <a16:creationId xmlns:a16="http://schemas.microsoft.com/office/drawing/2014/main" id="{BE37B499-B926-4551-9825-573C648FDD49}"/>
                  </a:ext>
                </a:extLst>
              </p:cNvPr>
              <p:cNvSpPr txBox="1"/>
              <p:nvPr/>
            </p:nvSpPr>
            <p:spPr>
              <a:xfrm>
                <a:off x="2601000" y="2738490"/>
                <a:ext cx="1244518" cy="14304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kern="1200" dirty="0"/>
                  <a:t>OCLC Research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620D3F6-5213-4F83-B41F-2489B456A2E0}"/>
                </a:ext>
              </a:extLst>
            </p:cNvPr>
            <p:cNvGrpSpPr/>
            <p:nvPr/>
          </p:nvGrpSpPr>
          <p:grpSpPr>
            <a:xfrm>
              <a:off x="1494697" y="3445600"/>
              <a:ext cx="1121316" cy="1127933"/>
              <a:chOff x="4271910" y="2414639"/>
              <a:chExt cx="1808018" cy="2078181"/>
            </a:xfrm>
          </p:grpSpPr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id="{63117764-1C98-4B8D-A5E0-DB67F6D57884}"/>
                  </a:ext>
                </a:extLst>
              </p:cNvPr>
              <p:cNvSpPr/>
              <p:nvPr/>
            </p:nvSpPr>
            <p:spPr>
              <a:xfrm rot="5400000">
                <a:off x="4136828" y="2549721"/>
                <a:ext cx="2078181" cy="1808018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rgbClr val="FFC000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E7D91CDB-473B-437B-AB7C-D5C3E8C6986E}"/>
                  </a:ext>
                </a:extLst>
              </p:cNvPr>
              <p:cNvSpPr txBox="1"/>
              <p:nvPr/>
            </p:nvSpPr>
            <p:spPr>
              <a:xfrm>
                <a:off x="4553659" y="2738490"/>
                <a:ext cx="1244518" cy="14304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400" kern="1200" dirty="0"/>
                  <a:t>OCLC Global Product Management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429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on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Non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SharedContentType xmlns="Microsoft.SharePoint.Taxonomy.ContentTypeSync" SourceId="e1e867eb-0ccf-46b3-a8be-678a344b5681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5E18206F30604D8C72713BC37C7121" ma:contentTypeVersion="65" ma:contentTypeDescription="Create a new document." ma:contentTypeScope="" ma:versionID="f1395dda86fb6fdc901c654b2f58b2a3">
  <xsd:schema xmlns:xsd="http://www.w3.org/2001/XMLSchema" xmlns:xs="http://www.w3.org/2001/XMLSchema" xmlns:p="http://schemas.microsoft.com/office/2006/metadata/properties" xmlns:ns2="c908eeb5-9d00-41e0-9796-81e9ccc774c3" xmlns:ns3="9b9db491-4385-45f1-9eb7-7d00055b11bb" targetNamespace="http://schemas.microsoft.com/office/2006/metadata/properties" ma:root="true" ma:fieldsID="0ace508b7351c89a677880c83574ac0f" ns2:_="" ns3:_="">
    <xsd:import namespace="c908eeb5-9d00-41e0-9796-81e9ccc774c3"/>
    <xsd:import namespace="9b9db491-4385-45f1-9eb7-7d00055b11b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8eeb5-9d00-41e0-9796-81e9ccc774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db491-4385-45f1-9eb7-7d00055b1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5F8081-E4B0-4ACB-86C3-2F58A415E7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E988F0-95B4-4FCA-A550-26E1636850FD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9b9db491-4385-45f1-9eb7-7d00055b11bb"/>
    <ds:schemaRef ds:uri="http://purl.org/dc/terms/"/>
    <ds:schemaRef ds:uri="http://schemas.openxmlformats.org/package/2006/metadata/core-properties"/>
    <ds:schemaRef ds:uri="http://purl.org/dc/dcmitype/"/>
    <ds:schemaRef ds:uri="c908eeb5-9d00-41e0-9796-81e9ccc774c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FBF7893-9B7D-4D9A-90F2-7222F081B48F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A96A74B8-8E79-41A5-97CB-A534A0B256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8eeb5-9d00-41e0-9796-81e9ccc774c3"/>
    <ds:schemaRef ds:uri="9b9db491-4385-45f1-9eb7-7d00055b1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13052</TotalTime>
  <Words>572</Words>
  <Application>Microsoft Macintosh PowerPoint</Application>
  <PresentationFormat>On-screen Show (16:9)</PresentationFormat>
  <Paragraphs>100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ＭＳ Ｐゴシック</vt:lpstr>
      <vt:lpstr>-apple-system</vt:lpstr>
      <vt:lpstr>Arial</vt:lpstr>
      <vt:lpstr>Calibri</vt:lpstr>
      <vt:lpstr>Oswald</vt:lpstr>
      <vt:lpstr>Nonconfidential</vt:lpstr>
      <vt:lpstr>1_Nonconfidential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OCLC ResearchWorks</vt:lpstr>
      <vt:lpstr>PowerPoint Presentation</vt:lpstr>
    </vt:vector>
  </TitlesOfParts>
  <Manager/>
  <Company>OCLC Research</Company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Ideation to Prototype</dc:title>
  <dc:subject/>
  <dc:creator>Pace,Andrew</dc:creator>
  <cp:keywords/>
  <dc:description/>
  <cp:lastModifiedBy>JD Shipengrover</cp:lastModifiedBy>
  <cp:revision>95</cp:revision>
  <dcterms:modified xsi:type="dcterms:W3CDTF">2019-07-10T14:03:53Z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0x010100EE5E18206F30604D8C72713BC37C7121</vt:lpwstr>
  </property>
</Properties>
</file>