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430" r:id="rId4"/>
    <p:sldId id="431" r:id="rId5"/>
    <p:sldId id="442" r:id="rId6"/>
    <p:sldId id="2035" r:id="rId7"/>
    <p:sldId id="2034" r:id="rId8"/>
    <p:sldId id="2036" r:id="rId9"/>
    <p:sldId id="2032" r:id="rId10"/>
    <p:sldId id="2033" r:id="rId11"/>
    <p:sldId id="2021" r:id="rId12"/>
    <p:sldId id="2037" r:id="rId13"/>
    <p:sldId id="441" r:id="rId14"/>
    <p:sldId id="433" r:id="rId15"/>
    <p:sldId id="434" r:id="rId16"/>
    <p:sldId id="440" r:id="rId17"/>
    <p:sldId id="439" r:id="rId18"/>
    <p:sldId id="43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35E988AC-407A-3946-AAB1-6875EE981BF8}">
          <p14:sldIdLst>
            <p14:sldId id="256"/>
            <p14:sldId id="257"/>
            <p14:sldId id="430"/>
            <p14:sldId id="431"/>
            <p14:sldId id="442"/>
            <p14:sldId id="2035"/>
            <p14:sldId id="2034"/>
            <p14:sldId id="2036"/>
            <p14:sldId id="2032"/>
            <p14:sldId id="2033"/>
            <p14:sldId id="2021"/>
            <p14:sldId id="2037"/>
            <p14:sldId id="441"/>
            <p14:sldId id="433"/>
            <p14:sldId id="434"/>
            <p14:sldId id="440"/>
            <p14:sldId id="439"/>
          </p14:sldIdLst>
        </p14:section>
        <p14:section name="Appendix/deprecated" id="{31922660-BB15-7140-9D4A-D6BBA7C0CA09}">
          <p14:sldIdLst>
            <p14:sldId id="4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9" autoAdjust="0"/>
    <p:restoredTop sz="64492"/>
  </p:normalViewPr>
  <p:slideViewPr>
    <p:cSldViewPr snapToGrid="0">
      <p:cViewPr varScale="1">
        <p:scale>
          <a:sx n="79" d="100"/>
          <a:sy n="79" d="100"/>
        </p:scale>
        <p:origin x="1544" y="200"/>
      </p:cViewPr>
      <p:guideLst/>
    </p:cSldViewPr>
  </p:slideViewPr>
  <p:notesTextViewPr>
    <p:cViewPr>
      <p:scale>
        <a:sx n="1" d="1"/>
        <a:sy n="1" d="1"/>
      </p:scale>
      <p:origin x="0" y="0"/>
    </p:cViewPr>
  </p:notesTextViewPr>
  <p:sorterViewPr>
    <p:cViewPr>
      <p:scale>
        <a:sx n="100" d="100"/>
        <a:sy n="100" d="100"/>
      </p:scale>
      <p:origin x="0" y="-2011"/>
    </p:cViewPr>
  </p:sorterViewPr>
  <p:notesViewPr>
    <p:cSldViewPr snapToGrid="0">
      <p:cViewPr>
        <p:scale>
          <a:sx n="95" d="100"/>
          <a:sy n="95" d="100"/>
        </p:scale>
        <p:origin x="2506"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B01E3-F896-4E4B-8648-CF0D99CF771F}" type="datetimeFigureOut">
              <a:rPr lang="en-US" smtClean="0"/>
              <a:t>7/10/19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EF7E2-356A-4F4D-8F8D-FC5C106484AA}" type="slidenum">
              <a:rPr lang="en-US" smtClean="0"/>
              <a:t>‹#›</a:t>
            </a:fld>
            <a:endParaRPr lang="en-US"/>
          </a:p>
        </p:txBody>
      </p:sp>
    </p:spTree>
    <p:extLst>
      <p:ext uri="{BB962C8B-B14F-4D97-AF65-F5344CB8AC3E}">
        <p14:creationId xmlns:p14="http://schemas.microsoft.com/office/powerpoint/2010/main" val="325062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for the historical record more than for you to read</a:t>
            </a:r>
          </a:p>
        </p:txBody>
      </p:sp>
      <p:sp>
        <p:nvSpPr>
          <p:cNvPr id="4" name="Slide Number Placeholder 3"/>
          <p:cNvSpPr>
            <a:spLocks noGrp="1"/>
          </p:cNvSpPr>
          <p:nvPr>
            <p:ph type="sldNum" sz="quarter" idx="5"/>
          </p:nvPr>
        </p:nvSpPr>
        <p:spPr/>
        <p:txBody>
          <a:bodyPr/>
          <a:lstStyle/>
          <a:p>
            <a:fld id="{A85EF7E2-356A-4F4D-8F8D-FC5C106484AA}" type="slidenum">
              <a:rPr lang="en-US" smtClean="0"/>
              <a:t>2</a:t>
            </a:fld>
            <a:endParaRPr lang="en-US"/>
          </a:p>
        </p:txBody>
      </p:sp>
    </p:spTree>
    <p:extLst>
      <p:ext uri="{BB962C8B-B14F-4D97-AF65-F5344CB8AC3E}">
        <p14:creationId xmlns:p14="http://schemas.microsoft.com/office/powerpoint/2010/main" val="217380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Describing the content was challenging</a:t>
            </a:r>
          </a:p>
          <a:p>
            <a:pPr marL="628650" lvl="1" indent="-171450">
              <a:buFont typeface="Arial" panose="020B0604020202020204" pitchFamily="34" charset="0"/>
              <a:buChar char="•"/>
            </a:pPr>
            <a:r>
              <a:rPr lang="en-US" dirty="0"/>
              <a:t>How do you say in a machine-processable way what this photograph is about? Martin Luther King and Cecil B. Rhoades attended this event</a:t>
            </a:r>
          </a:p>
          <a:p>
            <a:pPr marL="628650" lvl="1" indent="-171450">
              <a:buFont typeface="Arial" panose="020B0604020202020204" pitchFamily="34" charset="0"/>
              <a:buChar char="•"/>
            </a:pPr>
            <a:r>
              <a:rPr lang="en-US" dirty="0"/>
              <a:t>How do you convey this info to users?</a:t>
            </a:r>
          </a:p>
          <a:p>
            <a:pPr marL="628650" lvl="1" indent="-171450">
              <a:buFont typeface="Arial" panose="020B0604020202020204" pitchFamily="34" charset="0"/>
              <a:buChar char="•"/>
            </a:pPr>
            <a:r>
              <a:rPr lang="en-US" dirty="0"/>
              <a:t>The Harvard team raised other issues with structured data and What statements are we sure about? If we’re not sure, should they be rendered as structured data?</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institutional context is also complex but more easily expressed as structured data. This is a clearer win.</a:t>
            </a:r>
          </a:p>
          <a:p>
            <a:pPr marL="628650" lvl="1" indent="-171450">
              <a:buFont typeface="Arial" panose="020B0604020202020204" pitchFamily="34" charset="0"/>
              <a:buChar char="•"/>
            </a:pPr>
            <a:r>
              <a:rPr lang="en-US" dirty="0"/>
              <a:t>Temple U hosts the Charles L. </a:t>
            </a:r>
            <a:r>
              <a:rPr lang="en-US" dirty="0" err="1"/>
              <a:t>Blockson</a:t>
            </a:r>
            <a:r>
              <a:rPr lang="en-US" dirty="0"/>
              <a:t> Afro-American Collection, </a:t>
            </a:r>
            <a:r>
              <a:rPr lang="en-US" sz="1200" b="0" i="0" kern="1200" dirty="0">
                <a:solidFill>
                  <a:schemeClr val="tx1"/>
                </a:solidFill>
                <a:effectLst/>
                <a:latin typeface="+mn-lt"/>
                <a:ea typeface="+mn-ea"/>
                <a:cs typeface="+mn-cs"/>
              </a:rPr>
              <a:t>one of the nation's leading research facilities for the study of the history and culture of people of African descent. https://library.temple.edu/collections/blockson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contains 500,000 physical items, some of which have been digitized.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This photo is in the collection of photos taken by John W. Mosley, which documents African American life in and around Philadelphia in the 1960s.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85EF7E2-356A-4F4D-8F8D-FC5C106484AA}" type="slidenum">
              <a:rPr lang="en-US" smtClean="0"/>
              <a:t>12</a:t>
            </a:fld>
            <a:endParaRPr lang="en-US"/>
          </a:p>
        </p:txBody>
      </p:sp>
    </p:spTree>
    <p:extLst>
      <p:ext uri="{BB962C8B-B14F-4D97-AF65-F5344CB8AC3E}">
        <p14:creationId xmlns:p14="http://schemas.microsoft.com/office/powerpoint/2010/main" val="3918356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Lessons: </a:t>
            </a:r>
          </a:p>
          <a:p>
            <a:pPr marL="171450" indent="-171450">
              <a:buFont typeface="Arial" panose="020B0604020202020204" pitchFamily="34" charset="0"/>
              <a:buChar char="•"/>
            </a:pPr>
            <a:r>
              <a:rPr lang="en-US" dirty="0"/>
              <a:t>The editing workflow looks deceptively simple. Looks can be deceiving.</a:t>
            </a:r>
          </a:p>
          <a:p>
            <a:pPr marL="171450" indent="-171450">
              <a:buFont typeface="Arial" panose="020B0604020202020204" pitchFamily="34" charset="0"/>
              <a:buChar char="•"/>
            </a:pPr>
            <a:r>
              <a:rPr lang="en-US" dirty="0"/>
              <a:t>The creation and consumption of Linked data is a mediated experience. Need tools for viewing the data and seeing work in progress.  </a:t>
            </a:r>
          </a:p>
          <a:p>
            <a:pPr marL="628650" lvl="1" indent="-171450">
              <a:buFont typeface="Arial" panose="020B0604020202020204" pitchFamily="34" charset="0"/>
              <a:buChar char="•"/>
            </a:pPr>
            <a:r>
              <a:rPr lang="en-US" dirty="0"/>
              <a:t>OCLC’s tools were a success.</a:t>
            </a:r>
          </a:p>
          <a:p>
            <a:pPr marL="171450" indent="-171450">
              <a:buFont typeface="Arial" panose="020B0604020202020204" pitchFamily="34" charset="0"/>
              <a:buChar char="•"/>
            </a:pPr>
            <a:r>
              <a:rPr lang="en-US" dirty="0"/>
              <a:t>The study of archives and special collections identified many next steps to be undertaken in research and development.</a:t>
            </a:r>
          </a:p>
          <a:p>
            <a:pPr marL="628650" lvl="1" indent="-171450">
              <a:buFont typeface="Arial" panose="020B0604020202020204" pitchFamily="34" charset="0"/>
              <a:buChar char="•"/>
            </a:pPr>
            <a:r>
              <a:rPr lang="en-US" dirty="0"/>
              <a:t>Model of archives</a:t>
            </a:r>
          </a:p>
          <a:p>
            <a:pPr marL="628650" lvl="1" indent="-171450">
              <a:buFont typeface="Arial" panose="020B0604020202020204" pitchFamily="34" charset="0"/>
              <a:buChar char="•"/>
            </a:pPr>
            <a:r>
              <a:rPr lang="en-US" dirty="0"/>
              <a:t>A configuration of data resources for narrative or expository text.</a:t>
            </a:r>
          </a:p>
          <a:p>
            <a:pPr marL="628650" lvl="1" indent="-171450">
              <a:buFont typeface="Arial" panose="020B0604020202020204" pitchFamily="34" charset="0"/>
              <a:buChar char="•"/>
            </a:pPr>
            <a:r>
              <a:rPr lang="en-US" dirty="0"/>
              <a:t>Scoping of structured data (focusing on discovery)</a:t>
            </a:r>
          </a:p>
          <a:p>
            <a:endParaRPr lang="en-US" dirty="0"/>
          </a:p>
        </p:txBody>
      </p:sp>
      <p:sp>
        <p:nvSpPr>
          <p:cNvPr id="4" name="Slide Number Placeholder 3"/>
          <p:cNvSpPr>
            <a:spLocks noGrp="1"/>
          </p:cNvSpPr>
          <p:nvPr>
            <p:ph type="sldNum" sz="quarter" idx="5"/>
          </p:nvPr>
        </p:nvSpPr>
        <p:spPr/>
        <p:txBody>
          <a:bodyPr/>
          <a:lstStyle/>
          <a:p>
            <a:fld id="{A85EF7E2-356A-4F4D-8F8D-FC5C106484AA}" type="slidenum">
              <a:rPr lang="en-US" smtClean="0"/>
              <a:t>13</a:t>
            </a:fld>
            <a:endParaRPr lang="en-US"/>
          </a:p>
        </p:txBody>
      </p:sp>
    </p:spTree>
    <p:extLst>
      <p:ext uri="{BB962C8B-B14F-4D97-AF65-F5344CB8AC3E}">
        <p14:creationId xmlns:p14="http://schemas.microsoft.com/office/powerpoint/2010/main" val="1997186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Use case: </a:t>
            </a:r>
            <a:r>
              <a:rPr lang="en-US" dirty="0">
                <a:cs typeface="Calibri Light"/>
              </a:rPr>
              <a:t>Use case: Manual data entry</a:t>
            </a:r>
            <a:endParaRPr lang="en-US" dirty="0"/>
          </a:p>
          <a:p>
            <a:r>
              <a:rPr lang="en-US" dirty="0">
                <a:cs typeface="Calibri"/>
              </a:rPr>
              <a:t>For manual creation and editing of entities,  </a:t>
            </a:r>
          </a:p>
          <a:p>
            <a:pPr marL="0" indent="0">
              <a:buNone/>
            </a:pPr>
            <a:r>
              <a:rPr lang="en-US" b="1" dirty="0">
                <a:solidFill>
                  <a:srgbClr val="C00000"/>
                </a:solidFill>
                <a:cs typeface="Calibri"/>
              </a:rPr>
              <a:t>	</a:t>
            </a:r>
            <a:r>
              <a:rPr lang="en-US" b="1" dirty="0" err="1">
                <a:solidFill>
                  <a:srgbClr val="C00000"/>
                </a:solidFill>
                <a:cs typeface="Calibri"/>
              </a:rPr>
              <a:t>Wikibase</a:t>
            </a:r>
            <a:r>
              <a:rPr lang="en-US" dirty="0">
                <a:solidFill>
                  <a:srgbClr val="C00000"/>
                </a:solidFill>
                <a:cs typeface="Calibri"/>
              </a:rPr>
              <a:t> </a:t>
            </a:r>
            <a:r>
              <a:rPr lang="en-US" dirty="0">
                <a:cs typeface="Calibri"/>
              </a:rPr>
              <a:t>is the default technology.  </a:t>
            </a:r>
          </a:p>
          <a:p>
            <a:r>
              <a:rPr lang="en-US" dirty="0">
                <a:cs typeface="Calibri"/>
              </a:rPr>
              <a:t>It has a powerful and well-tested set of features that speed the data entry process and assist with quality control and data integrity.</a:t>
            </a:r>
            <a:endParaRPr lang="en-US" dirty="0">
              <a:cs typeface="Arial"/>
            </a:endParaRPr>
          </a:p>
          <a:p>
            <a:endParaRPr lang="en-US" dirty="0">
              <a:cs typeface="Calibri"/>
            </a:endParaRPr>
          </a:p>
          <a:p>
            <a:r>
              <a:rPr lang="en-US" dirty="0">
                <a:cs typeface="Calibri"/>
              </a:rPr>
              <a:t>Phase 1 enhancements:</a:t>
            </a:r>
          </a:p>
          <a:p>
            <a:pPr marL="342900" indent="-342900">
              <a:spcBef>
                <a:spcPct val="20000"/>
              </a:spcBef>
              <a:buChar char="•"/>
            </a:pPr>
            <a:r>
              <a:rPr lang="en-US" dirty="0"/>
              <a:t>Improve left-hand navigation including access to URIs, Merging, and Creating</a:t>
            </a:r>
            <a:endParaRPr lang="en-US" dirty="0">
              <a:cs typeface="Calibri"/>
            </a:endParaRPr>
          </a:p>
          <a:p>
            <a:pPr marL="342900" indent="-342900">
              <a:spcBef>
                <a:spcPct val="20000"/>
              </a:spcBef>
              <a:buChar char="•"/>
            </a:pPr>
            <a:r>
              <a:rPr lang="en-US" dirty="0"/>
              <a:t>Add additional identifiers, properties, aliases</a:t>
            </a:r>
          </a:p>
          <a:p>
            <a:endParaRPr lang="en-US" dirty="0"/>
          </a:p>
          <a:p>
            <a:r>
              <a:rPr lang="en-US" dirty="0"/>
              <a:t>The prototype UI doesn't highlight connections to more information on the web</a:t>
            </a:r>
            <a:r>
              <a:rPr lang="en-US" dirty="0">
                <a:cs typeface="Calibri"/>
              </a:rPr>
              <a:t>/ </a:t>
            </a:r>
            <a:r>
              <a:rPr lang="en-US" dirty="0"/>
              <a:t>Prototype a UI that uses system data to connect to </a:t>
            </a:r>
            <a:r>
              <a:rPr lang="en-US" dirty="0" err="1"/>
              <a:t>Dbpedia</a:t>
            </a:r>
            <a:r>
              <a:rPr lang="en-US" dirty="0"/>
              <a:t>, </a:t>
            </a:r>
            <a:r>
              <a:rPr lang="en-US" dirty="0" err="1"/>
              <a:t>Geonames</a:t>
            </a:r>
            <a:r>
              <a:rPr lang="en-US" dirty="0"/>
              <a:t>, etc.</a:t>
            </a:r>
            <a:endParaRPr lang="en-US" dirty="0">
              <a:cs typeface="Calibri"/>
            </a:endParaRPr>
          </a:p>
          <a:p>
            <a:endParaRPr lang="en-US" dirty="0">
              <a:cs typeface="Calibri"/>
            </a:endParaRPr>
          </a:p>
          <a:p>
            <a:r>
              <a:rPr lang="en-US" dirty="0"/>
              <a:t>The </a:t>
            </a:r>
            <a:r>
              <a:rPr lang="en-US" dirty="0" err="1"/>
              <a:t>Wikibase</a:t>
            </a:r>
            <a:r>
              <a:rPr lang="en-US" dirty="0"/>
              <a:t> "fingerprint" data, and its disambiguation role, is counter-intuitive (its role could be explained but remains a barrier to adoption)/ Create additional documentation which provides examples and more detailed information for adding labels, descriptions, and aliases in multiple languages, enhance indexing</a:t>
            </a:r>
            <a:endParaRPr lang="en-US" dirty="0">
              <a:cs typeface="Calibri"/>
            </a:endParaRPr>
          </a:p>
          <a:p>
            <a:endParaRPr lang="en-US" dirty="0">
              <a:cs typeface="Calibri"/>
            </a:endParaRPr>
          </a:p>
          <a:p>
            <a:r>
              <a:rPr lang="en-US" dirty="0"/>
              <a:t>A guided entry approach for entity creation and editing would result in a streamlined workflow</a:t>
            </a:r>
            <a:r>
              <a:rPr lang="en-US" dirty="0">
                <a:cs typeface="Calibri"/>
              </a:rPr>
              <a:t>/ </a:t>
            </a:r>
            <a:r>
              <a:rPr lang="en-US" dirty="0"/>
              <a:t>Add partner recommendations and requests to list of prioritized enhancements</a:t>
            </a:r>
            <a:endParaRPr lang="en-US" dirty="0">
              <a:cs typeface="Calibri"/>
            </a:endParaRPr>
          </a:p>
        </p:txBody>
      </p:sp>
      <p:sp>
        <p:nvSpPr>
          <p:cNvPr id="4" name="Slide Number Placeholder 3"/>
          <p:cNvSpPr>
            <a:spLocks noGrp="1"/>
          </p:cNvSpPr>
          <p:nvPr>
            <p:ph type="sldNum" sz="quarter" idx="10"/>
          </p:nvPr>
        </p:nvSpPr>
        <p:spPr/>
        <p:txBody>
          <a:bodyPr/>
          <a:lstStyle/>
          <a:p>
            <a:fld id="{91E19C0F-F2F0-4085-8774-DA46546CE7C3}" type="slidenum">
              <a:rPr lang="en-US" smtClean="0"/>
              <a:t>18</a:t>
            </a:fld>
            <a:endParaRPr lang="en-US"/>
          </a:p>
        </p:txBody>
      </p:sp>
    </p:spTree>
    <p:extLst>
      <p:ext uri="{BB962C8B-B14F-4D97-AF65-F5344CB8AC3E}">
        <p14:creationId xmlns:p14="http://schemas.microsoft.com/office/powerpoint/2010/main" val="377956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year OCLC has explored the processes, systems, and practices for describing library resources using a linked data approach.</a:t>
            </a:r>
          </a:p>
          <a:p>
            <a:endParaRPr lang="en-US" dirty="0"/>
          </a:p>
          <a:p>
            <a:r>
              <a:rPr lang="en-US" dirty="0"/>
              <a:t>Utilizing the open-source Wikibase platform as a starting point the partners worked together to develop practices for editing entities and reconciling statements about those entities to authorities and other vocabularies. New ways to visualize the data were used to explore and new mechanisms were investigated to load data and retrieve data from external systems.</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3</a:t>
            </a:fld>
            <a:endParaRPr lang="en-US" dirty="0"/>
          </a:p>
        </p:txBody>
      </p:sp>
    </p:spTree>
    <p:extLst>
      <p:ext uri="{BB962C8B-B14F-4D97-AF65-F5344CB8AC3E}">
        <p14:creationId xmlns:p14="http://schemas.microsoft.com/office/powerpoint/2010/main" val="9028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A </a:t>
            </a:r>
            <a:r>
              <a:rPr lang="en-US" dirty="0" err="1">
                <a:cs typeface="Calibri"/>
              </a:rPr>
              <a:t>Wikibase</a:t>
            </a:r>
            <a:r>
              <a:rPr lang="en-US" dirty="0">
                <a:cs typeface="Calibri"/>
              </a:rPr>
              <a:t> item entity.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The editing task looks simple:  Create human-readable labels for searching and disambiguation.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Create structured statements.</a:t>
            </a:r>
          </a:p>
        </p:txBody>
      </p:sp>
      <p:sp>
        <p:nvSpPr>
          <p:cNvPr id="4" name="Slide Number Placeholder 3"/>
          <p:cNvSpPr>
            <a:spLocks noGrp="1"/>
          </p:cNvSpPr>
          <p:nvPr>
            <p:ph type="sldNum" sz="quarter" idx="10"/>
          </p:nvPr>
        </p:nvSpPr>
        <p:spPr/>
        <p:txBody>
          <a:bodyPr/>
          <a:lstStyle/>
          <a:p>
            <a:fld id="{91E19C0F-F2F0-4085-8774-DA46546CE7C3}" type="slidenum">
              <a:rPr lang="en-US" smtClean="0"/>
              <a:t>5</a:t>
            </a:fld>
            <a:endParaRPr lang="en-US"/>
          </a:p>
        </p:txBody>
      </p:sp>
    </p:spTree>
    <p:extLst>
      <p:ext uri="{BB962C8B-B14F-4D97-AF65-F5344CB8AC3E}">
        <p14:creationId xmlns:p14="http://schemas.microsoft.com/office/powerpoint/2010/main" val="45721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A cataloger finds much that is familiar here. </a:t>
            </a:r>
          </a:p>
        </p:txBody>
      </p:sp>
      <p:sp>
        <p:nvSpPr>
          <p:cNvPr id="4" name="Slide Number Placeholder 3"/>
          <p:cNvSpPr>
            <a:spLocks noGrp="1"/>
          </p:cNvSpPr>
          <p:nvPr>
            <p:ph type="sldNum" sz="quarter" idx="10"/>
          </p:nvPr>
        </p:nvSpPr>
        <p:spPr/>
        <p:txBody>
          <a:bodyPr/>
          <a:lstStyle/>
          <a:p>
            <a:fld id="{91E19C0F-F2F0-4085-8774-DA46546CE7C3}" type="slidenum">
              <a:rPr lang="en-US" smtClean="0"/>
              <a:t>6</a:t>
            </a:fld>
            <a:endParaRPr lang="en-US"/>
          </a:p>
        </p:txBody>
      </p:sp>
    </p:spTree>
    <p:extLst>
      <p:ext uri="{BB962C8B-B14F-4D97-AF65-F5344CB8AC3E}">
        <p14:creationId xmlns:p14="http://schemas.microsoft.com/office/powerpoint/2010/main" val="821429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endParaRPr lang="en-US" dirty="0"/>
          </a:p>
          <a:p>
            <a:pPr defTabSz="457200">
              <a:defRPr/>
            </a:pPr>
            <a:r>
              <a:rPr lang="en-US" dirty="0"/>
              <a:t>The </a:t>
            </a:r>
            <a:r>
              <a:rPr lang="en-US" dirty="0" err="1"/>
              <a:t>Wikibase</a:t>
            </a:r>
            <a:r>
              <a:rPr lang="en-US" dirty="0"/>
              <a:t> architecture empowers users to interact with a simple and intuitive editing interface to create and consume linked data. They can accomplish this ambitious goal without having to write software or manipulate raw RDF.</a:t>
            </a:r>
          </a:p>
          <a:p>
            <a:pPr defTabSz="457200">
              <a:defRPr/>
            </a:pPr>
            <a:endParaRPr lang="en-US" dirty="0"/>
          </a:p>
          <a:p>
            <a:pPr defTabSz="457200">
              <a:defRPr/>
            </a:pPr>
            <a:r>
              <a:rPr lang="en-US" dirty="0"/>
              <a:t>And the correspondences to library resource description concepts provide a pathway towards “</a:t>
            </a:r>
            <a:r>
              <a:rPr lang="en-US" dirty="0" err="1"/>
              <a:t>entifying</a:t>
            </a:r>
            <a:r>
              <a:rPr lang="en-US" dirty="0"/>
              <a:t>” library data.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91E19C0F-F2F0-4085-8774-DA46546CE7C3}" type="slidenum">
              <a:rPr lang="en-US" smtClean="0"/>
              <a:t>7</a:t>
            </a:fld>
            <a:endParaRPr lang="en-US"/>
          </a:p>
        </p:txBody>
      </p:sp>
    </p:spTree>
    <p:extLst>
      <p:ext uri="{BB962C8B-B14F-4D97-AF65-F5344CB8AC3E}">
        <p14:creationId xmlns:p14="http://schemas.microsoft.com/office/powerpoint/2010/main" val="242434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improvement we have added recently is a general search interface that pulls in entity information and data from other sources. Tt is also much more user friendly when it comes to searching. The </a:t>
            </a:r>
            <a:r>
              <a:rPr lang="en-US" err="1"/>
              <a:t>dbpedia</a:t>
            </a:r>
            <a:r>
              <a:rPr lang="en-US"/>
              <a:t> information [click] is being pulled in to enhance the description for Ann, including her picture. It also displays the statements and identifiers from our entity interface. </a:t>
            </a:r>
          </a:p>
        </p:txBody>
      </p:sp>
      <p:sp>
        <p:nvSpPr>
          <p:cNvPr id="4" name="Slide Number Placeholder 3"/>
          <p:cNvSpPr>
            <a:spLocks noGrp="1"/>
          </p:cNvSpPr>
          <p:nvPr>
            <p:ph type="sldNum" sz="quarter" idx="10"/>
          </p:nvPr>
        </p:nvSpPr>
        <p:spPr/>
        <p:txBody>
          <a:bodyPr/>
          <a:lstStyle/>
          <a:p>
            <a:fld id="{91E19C0F-F2F0-4085-8774-DA46546CE7C3}" type="slidenum">
              <a:rPr lang="en-US" smtClean="0"/>
              <a:t>8</a:t>
            </a:fld>
            <a:endParaRPr lang="en-US"/>
          </a:p>
        </p:txBody>
      </p:sp>
    </p:spTree>
    <p:extLst>
      <p:ext uri="{BB962C8B-B14F-4D97-AF65-F5344CB8AC3E}">
        <p14:creationId xmlns:p14="http://schemas.microsoft.com/office/powerpoint/2010/main" val="87389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5C2723-3BD1-42F8-B4C5-B9E064D91FC3}" type="slidenum">
              <a:rPr lang="en-US" smtClean="0"/>
              <a:t>9</a:t>
            </a:fld>
            <a:endParaRPr lang="en-US"/>
          </a:p>
        </p:txBody>
      </p:sp>
    </p:spTree>
    <p:extLst>
      <p:ext uri="{BB962C8B-B14F-4D97-AF65-F5344CB8AC3E}">
        <p14:creationId xmlns:p14="http://schemas.microsoft.com/office/powerpoint/2010/main" val="237589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487" y="4366045"/>
            <a:ext cx="5745193" cy="2034755"/>
          </a:xfrm>
        </p:spPr>
        <p:txBody>
          <a:bodyPr/>
          <a:lstStyle/>
          <a:p>
            <a:r>
              <a:rPr lang="en-US" dirty="0"/>
              <a:t>Animation: A convention established in the pilot: use the fingerprint data to list the important entities for this object. If they don’t have a </a:t>
            </a:r>
            <a:r>
              <a:rPr lang="en-US" dirty="0" err="1"/>
              <a:t>Wikibase</a:t>
            </a:r>
            <a:r>
              <a:rPr lang="en-US" dirty="0"/>
              <a:t> item entity, create one. </a:t>
            </a:r>
          </a:p>
          <a:p>
            <a:r>
              <a:rPr lang="en-US" sz="1200" b="0" i="0" kern="1200" dirty="0">
                <a:solidFill>
                  <a:schemeClr val="tx1"/>
                </a:solidFill>
                <a:effectLst/>
                <a:latin typeface="+mn-lt"/>
                <a:ea typeface="+mn-ea"/>
                <a:cs typeface="+mn-cs"/>
              </a:rPr>
              <a:t>Burch Ray and the Walkers, a rock and roll band formed in 1961 in Miles City, Montana</a:t>
            </a:r>
          </a:p>
          <a:p>
            <a:endParaRPr lang="en-US" dirty="0"/>
          </a:p>
          <a:p>
            <a:r>
              <a:rPr lang="en-US" dirty="0"/>
              <a:t>Kalan Davis, reflecting on this experience:</a:t>
            </a:r>
          </a:p>
          <a:p>
            <a:r>
              <a:rPr lang="en-US" dirty="0"/>
              <a:t>“As we catalog in this new environment, we are forced to think through the answer to the question: </a:t>
            </a:r>
            <a:r>
              <a:rPr lang="en-US" i="1" dirty="0"/>
              <a:t>What entities matter to this object?</a:t>
            </a:r>
            <a:r>
              <a:rPr lang="en-US" dirty="0"/>
              <a:t>” Identifying “the entities that matter” will drive the construction of the future bibliographic universe. This imperative will perhaps supersede the traditional rationale for bibliographic description, which focuses on the ‘item in hand’ and is informally referred to Cutter’s now-infamous “cult of the title page.  ”  </a:t>
            </a:r>
          </a:p>
        </p:txBody>
      </p:sp>
      <p:sp>
        <p:nvSpPr>
          <p:cNvPr id="4" name="Slide Number Placeholder 3"/>
          <p:cNvSpPr>
            <a:spLocks noGrp="1"/>
          </p:cNvSpPr>
          <p:nvPr>
            <p:ph type="sldNum" sz="quarter" idx="5"/>
          </p:nvPr>
        </p:nvSpPr>
        <p:spPr/>
        <p:txBody>
          <a:bodyPr/>
          <a:lstStyle/>
          <a:p>
            <a:fld id="{98A389F8-C112-4532-A52F-BFCEF6781DFE}" type="slidenum">
              <a:rPr lang="en-US" smtClean="0"/>
              <a:t>10</a:t>
            </a:fld>
            <a:endParaRPr lang="en-US"/>
          </a:p>
        </p:txBody>
      </p:sp>
    </p:spTree>
    <p:extLst>
      <p:ext uri="{BB962C8B-B14F-4D97-AF65-F5344CB8AC3E}">
        <p14:creationId xmlns:p14="http://schemas.microsoft.com/office/powerpoint/2010/main" val="177202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8A389F8-C112-4532-A52F-BFCEF6781DFE}" type="slidenum">
              <a:rPr lang="en-US" smtClean="0"/>
              <a:t>11</a:t>
            </a:fld>
            <a:endParaRPr lang="en-US"/>
          </a:p>
        </p:txBody>
      </p:sp>
    </p:spTree>
    <p:extLst>
      <p:ext uri="{BB962C8B-B14F-4D97-AF65-F5344CB8AC3E}">
        <p14:creationId xmlns:p14="http://schemas.microsoft.com/office/powerpoint/2010/main" val="374212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ED4D-F9D4-4E12-8212-C201BC0428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0BEE5F-6E2E-4966-8B3F-31A8C4955F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520532-1362-4351-AB39-C6CFAF213184}"/>
              </a:ext>
            </a:extLst>
          </p:cNvPr>
          <p:cNvSpPr>
            <a:spLocks noGrp="1"/>
          </p:cNvSpPr>
          <p:nvPr>
            <p:ph type="dt" sz="half" idx="10"/>
          </p:nvPr>
        </p:nvSpPr>
        <p:spPr/>
        <p:txBody>
          <a:bodyPr/>
          <a:lstStyle/>
          <a:p>
            <a:fld id="{F0DBBCBB-0800-48C4-9700-933FC11769D7}" type="datetimeFigureOut">
              <a:rPr lang="en-US" smtClean="0"/>
              <a:t>7/10/19</a:t>
            </a:fld>
            <a:endParaRPr lang="en-US"/>
          </a:p>
        </p:txBody>
      </p:sp>
      <p:sp>
        <p:nvSpPr>
          <p:cNvPr id="5" name="Footer Placeholder 4">
            <a:extLst>
              <a:ext uri="{FF2B5EF4-FFF2-40B4-BE49-F238E27FC236}">
                <a16:creationId xmlns:a16="http://schemas.microsoft.com/office/drawing/2014/main" id="{3372496C-115A-4274-89C3-838D3F84B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C83E4-DF4C-4DC3-BBC0-2140E4B94434}"/>
              </a:ext>
            </a:extLst>
          </p:cNvPr>
          <p:cNvSpPr>
            <a:spLocks noGrp="1"/>
          </p:cNvSpPr>
          <p:nvPr>
            <p:ph type="sldNum" sz="quarter" idx="12"/>
          </p:nvPr>
        </p:nvSpPr>
        <p:spPr/>
        <p:txBody>
          <a:bodyPr/>
          <a:lstStyle/>
          <a:p>
            <a:fld id="{75551427-1EE0-4F8B-9A3F-BA156065B2E4}" type="slidenum">
              <a:rPr lang="en-US" smtClean="0"/>
              <a:t>‹#›</a:t>
            </a:fld>
            <a:endParaRPr lang="en-US"/>
          </a:p>
        </p:txBody>
      </p:sp>
    </p:spTree>
    <p:extLst>
      <p:ext uri="{BB962C8B-B14F-4D97-AF65-F5344CB8AC3E}">
        <p14:creationId xmlns:p14="http://schemas.microsoft.com/office/powerpoint/2010/main" val="268498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EE211-4067-4C4B-B4CA-3744E4B750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E906AE-9F52-4621-9446-15725C33D9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7AD5F-A1E4-4DCA-B026-4002CD40FC60}"/>
              </a:ext>
            </a:extLst>
          </p:cNvPr>
          <p:cNvSpPr>
            <a:spLocks noGrp="1"/>
          </p:cNvSpPr>
          <p:nvPr>
            <p:ph type="dt" sz="half" idx="10"/>
          </p:nvPr>
        </p:nvSpPr>
        <p:spPr/>
        <p:txBody>
          <a:bodyPr/>
          <a:lstStyle/>
          <a:p>
            <a:fld id="{F0DBBCBB-0800-48C4-9700-933FC11769D7}" type="datetimeFigureOut">
              <a:rPr lang="en-US" smtClean="0"/>
              <a:t>7/10/19</a:t>
            </a:fld>
            <a:endParaRPr lang="en-US"/>
          </a:p>
        </p:txBody>
      </p:sp>
      <p:sp>
        <p:nvSpPr>
          <p:cNvPr id="5" name="Footer Placeholder 4">
            <a:extLst>
              <a:ext uri="{FF2B5EF4-FFF2-40B4-BE49-F238E27FC236}">
                <a16:creationId xmlns:a16="http://schemas.microsoft.com/office/drawing/2014/main" id="{B0F28468-9F30-4DD1-8C8C-5BC0B7D76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67D01-E0FC-45D9-B580-0CC48D955019}"/>
              </a:ext>
            </a:extLst>
          </p:cNvPr>
          <p:cNvSpPr>
            <a:spLocks noGrp="1"/>
          </p:cNvSpPr>
          <p:nvPr>
            <p:ph type="sldNum" sz="quarter" idx="12"/>
          </p:nvPr>
        </p:nvSpPr>
        <p:spPr/>
        <p:txBody>
          <a:bodyPr/>
          <a:lstStyle/>
          <a:p>
            <a:fld id="{75551427-1EE0-4F8B-9A3F-BA156065B2E4}" type="slidenum">
              <a:rPr lang="en-US" smtClean="0"/>
              <a:t>‹#›</a:t>
            </a:fld>
            <a:endParaRPr lang="en-US"/>
          </a:p>
        </p:txBody>
      </p:sp>
    </p:spTree>
    <p:extLst>
      <p:ext uri="{BB962C8B-B14F-4D97-AF65-F5344CB8AC3E}">
        <p14:creationId xmlns:p14="http://schemas.microsoft.com/office/powerpoint/2010/main" val="144905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E6A2C9-D700-4B27-AF72-958F8ACE7E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A97A2D-47E8-48A0-9A3D-68532A20E7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FAD89-B3BE-476B-8C5D-E1E01C274035}"/>
              </a:ext>
            </a:extLst>
          </p:cNvPr>
          <p:cNvSpPr>
            <a:spLocks noGrp="1"/>
          </p:cNvSpPr>
          <p:nvPr>
            <p:ph type="dt" sz="half" idx="10"/>
          </p:nvPr>
        </p:nvSpPr>
        <p:spPr/>
        <p:txBody>
          <a:bodyPr/>
          <a:lstStyle/>
          <a:p>
            <a:fld id="{F0DBBCBB-0800-48C4-9700-933FC11769D7}" type="datetimeFigureOut">
              <a:rPr lang="en-US" smtClean="0"/>
              <a:t>7/10/19</a:t>
            </a:fld>
            <a:endParaRPr lang="en-US"/>
          </a:p>
        </p:txBody>
      </p:sp>
      <p:sp>
        <p:nvSpPr>
          <p:cNvPr id="5" name="Footer Placeholder 4">
            <a:extLst>
              <a:ext uri="{FF2B5EF4-FFF2-40B4-BE49-F238E27FC236}">
                <a16:creationId xmlns:a16="http://schemas.microsoft.com/office/drawing/2014/main" id="{B0F61377-5358-44CE-A637-217CD8543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5A233-6718-4412-B288-3F28EA3BCC23}"/>
              </a:ext>
            </a:extLst>
          </p:cNvPr>
          <p:cNvSpPr>
            <a:spLocks noGrp="1"/>
          </p:cNvSpPr>
          <p:nvPr>
            <p:ph type="sldNum" sz="quarter" idx="12"/>
          </p:nvPr>
        </p:nvSpPr>
        <p:spPr/>
        <p:txBody>
          <a:bodyPr/>
          <a:lstStyle/>
          <a:p>
            <a:fld id="{75551427-1EE0-4F8B-9A3F-BA156065B2E4}" type="slidenum">
              <a:rPr lang="en-US" smtClean="0"/>
              <a:t>‹#›</a:t>
            </a:fld>
            <a:endParaRPr lang="en-US"/>
          </a:p>
        </p:txBody>
      </p:sp>
    </p:spTree>
    <p:extLst>
      <p:ext uri="{BB962C8B-B14F-4D97-AF65-F5344CB8AC3E}">
        <p14:creationId xmlns:p14="http://schemas.microsoft.com/office/powerpoint/2010/main" val="2916581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1395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07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2092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2B3F-7136-4811-A115-7EDFB02ACA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3E072E-DBCD-48C1-A84A-46D8AD62B1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2B6A0-2DF3-4E2C-985F-6F36205067DF}"/>
              </a:ext>
            </a:extLst>
          </p:cNvPr>
          <p:cNvSpPr>
            <a:spLocks noGrp="1"/>
          </p:cNvSpPr>
          <p:nvPr>
            <p:ph type="dt" sz="half" idx="10"/>
          </p:nvPr>
        </p:nvSpPr>
        <p:spPr/>
        <p:txBody>
          <a:bodyPr/>
          <a:lstStyle/>
          <a:p>
            <a:fld id="{F0DBBCBB-0800-48C4-9700-933FC11769D7}" type="datetimeFigureOut">
              <a:rPr lang="en-US" smtClean="0"/>
              <a:t>7/10/19</a:t>
            </a:fld>
            <a:endParaRPr lang="en-US"/>
          </a:p>
        </p:txBody>
      </p:sp>
      <p:sp>
        <p:nvSpPr>
          <p:cNvPr id="5" name="Footer Placeholder 4">
            <a:extLst>
              <a:ext uri="{FF2B5EF4-FFF2-40B4-BE49-F238E27FC236}">
                <a16:creationId xmlns:a16="http://schemas.microsoft.com/office/drawing/2014/main" id="{4E99B30B-FDD8-4294-8798-5849D47B5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5A3B1-630B-4ABD-8A00-222C9DE0144E}"/>
              </a:ext>
            </a:extLst>
          </p:cNvPr>
          <p:cNvSpPr>
            <a:spLocks noGrp="1"/>
          </p:cNvSpPr>
          <p:nvPr>
            <p:ph type="sldNum" sz="quarter" idx="12"/>
          </p:nvPr>
        </p:nvSpPr>
        <p:spPr/>
        <p:txBody>
          <a:bodyPr/>
          <a:lstStyle/>
          <a:p>
            <a:fld id="{75551427-1EE0-4F8B-9A3F-BA156065B2E4}" type="slidenum">
              <a:rPr lang="en-US" smtClean="0"/>
              <a:t>‹#›</a:t>
            </a:fld>
            <a:endParaRPr lang="en-US"/>
          </a:p>
        </p:txBody>
      </p:sp>
      <p:pic>
        <p:nvPicPr>
          <p:cNvPr id="17" name="Picture 16">
            <a:extLst>
              <a:ext uri="{FF2B5EF4-FFF2-40B4-BE49-F238E27FC236}">
                <a16:creationId xmlns:a16="http://schemas.microsoft.com/office/drawing/2014/main" id="{767FEF22-6CDA-4896-ABC4-DC6BB71A252C}"/>
              </a:ext>
            </a:extLst>
          </p:cNvPr>
          <p:cNvPicPr>
            <a:picLocks noChangeAspect="1"/>
          </p:cNvPicPr>
          <p:nvPr userDrawn="1"/>
        </p:nvPicPr>
        <p:blipFill>
          <a:blip r:embed="rId2"/>
          <a:stretch>
            <a:fillRect/>
          </a:stretch>
        </p:blipFill>
        <p:spPr>
          <a:xfrm>
            <a:off x="40606" y="6165894"/>
            <a:ext cx="680787" cy="692106"/>
          </a:xfrm>
          <a:prstGeom prst="rect">
            <a:avLst/>
          </a:prstGeom>
        </p:spPr>
      </p:pic>
    </p:spTree>
    <p:extLst>
      <p:ext uri="{BB962C8B-B14F-4D97-AF65-F5344CB8AC3E}">
        <p14:creationId xmlns:p14="http://schemas.microsoft.com/office/powerpoint/2010/main" val="296692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6576-E86D-46C1-BC26-9B9E5FDA66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3C44AC-8AA7-48FA-AA3C-960B71F1B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663BD3-A4EF-4AAA-9427-2FE56FAB18E4}"/>
              </a:ext>
            </a:extLst>
          </p:cNvPr>
          <p:cNvSpPr>
            <a:spLocks noGrp="1"/>
          </p:cNvSpPr>
          <p:nvPr>
            <p:ph type="dt" sz="half" idx="10"/>
          </p:nvPr>
        </p:nvSpPr>
        <p:spPr/>
        <p:txBody>
          <a:bodyPr/>
          <a:lstStyle/>
          <a:p>
            <a:fld id="{F0DBBCBB-0800-48C4-9700-933FC11769D7}" type="datetimeFigureOut">
              <a:rPr lang="en-US" smtClean="0"/>
              <a:t>7/10/19</a:t>
            </a:fld>
            <a:endParaRPr lang="en-US"/>
          </a:p>
        </p:txBody>
      </p:sp>
      <p:sp>
        <p:nvSpPr>
          <p:cNvPr id="5" name="Footer Placeholder 4">
            <a:extLst>
              <a:ext uri="{FF2B5EF4-FFF2-40B4-BE49-F238E27FC236}">
                <a16:creationId xmlns:a16="http://schemas.microsoft.com/office/drawing/2014/main" id="{9E9A1C29-5272-4B8A-9D3A-45851C6F6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45686-0262-494A-B37B-0EE6933CDD49}"/>
              </a:ext>
            </a:extLst>
          </p:cNvPr>
          <p:cNvSpPr>
            <a:spLocks noGrp="1"/>
          </p:cNvSpPr>
          <p:nvPr>
            <p:ph type="sldNum" sz="quarter" idx="12"/>
          </p:nvPr>
        </p:nvSpPr>
        <p:spPr/>
        <p:txBody>
          <a:bodyPr/>
          <a:lstStyle/>
          <a:p>
            <a:fld id="{75551427-1EE0-4F8B-9A3F-BA156065B2E4}" type="slidenum">
              <a:rPr lang="en-US" smtClean="0"/>
              <a:t>‹#›</a:t>
            </a:fld>
            <a:endParaRPr lang="en-US"/>
          </a:p>
        </p:txBody>
      </p:sp>
    </p:spTree>
    <p:extLst>
      <p:ext uri="{BB962C8B-B14F-4D97-AF65-F5344CB8AC3E}">
        <p14:creationId xmlns:p14="http://schemas.microsoft.com/office/powerpoint/2010/main" val="393263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B5F6-C83B-44F1-B1AE-E0E720D55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AD8A0-8291-4670-8C5E-A8D96FE8A0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286B9-CCF4-48B9-9F89-74FDD7A73B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4F91BA-C8EA-440E-A259-A089144E26EC}"/>
              </a:ext>
            </a:extLst>
          </p:cNvPr>
          <p:cNvSpPr>
            <a:spLocks noGrp="1"/>
          </p:cNvSpPr>
          <p:nvPr>
            <p:ph type="dt" sz="half" idx="10"/>
          </p:nvPr>
        </p:nvSpPr>
        <p:spPr/>
        <p:txBody>
          <a:bodyPr/>
          <a:lstStyle/>
          <a:p>
            <a:fld id="{F0DBBCBB-0800-48C4-9700-933FC11769D7}" type="datetimeFigureOut">
              <a:rPr lang="en-US" smtClean="0"/>
              <a:t>7/10/19</a:t>
            </a:fld>
            <a:endParaRPr lang="en-US"/>
          </a:p>
        </p:txBody>
      </p:sp>
      <p:sp>
        <p:nvSpPr>
          <p:cNvPr id="6" name="Footer Placeholder 5">
            <a:extLst>
              <a:ext uri="{FF2B5EF4-FFF2-40B4-BE49-F238E27FC236}">
                <a16:creationId xmlns:a16="http://schemas.microsoft.com/office/drawing/2014/main" id="{630E427D-BF20-47F4-B3A4-0AEF2468F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93A09-48E4-40A0-A2BD-A4811AB98789}"/>
              </a:ext>
            </a:extLst>
          </p:cNvPr>
          <p:cNvSpPr>
            <a:spLocks noGrp="1"/>
          </p:cNvSpPr>
          <p:nvPr>
            <p:ph type="sldNum" sz="quarter" idx="12"/>
          </p:nvPr>
        </p:nvSpPr>
        <p:spPr/>
        <p:txBody>
          <a:bodyPr/>
          <a:lstStyle/>
          <a:p>
            <a:fld id="{75551427-1EE0-4F8B-9A3F-BA156065B2E4}" type="slidenum">
              <a:rPr lang="en-US" smtClean="0"/>
              <a:t>‹#›</a:t>
            </a:fld>
            <a:endParaRPr lang="en-US"/>
          </a:p>
        </p:txBody>
      </p:sp>
    </p:spTree>
    <p:extLst>
      <p:ext uri="{BB962C8B-B14F-4D97-AF65-F5344CB8AC3E}">
        <p14:creationId xmlns:p14="http://schemas.microsoft.com/office/powerpoint/2010/main" val="365959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DE94-028C-4806-9827-132F142FD1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B328DE-570D-4F5B-BA9B-45CB530F4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C9C3D0-39F1-407C-A663-CB2874DB72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BC06AD-6E62-44D9-BAA7-B981A3136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0A5692-817A-49E6-BFEE-7345F4966D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0A2B3F-20EA-47F8-87AB-B03D067E093D}"/>
              </a:ext>
            </a:extLst>
          </p:cNvPr>
          <p:cNvSpPr>
            <a:spLocks noGrp="1"/>
          </p:cNvSpPr>
          <p:nvPr>
            <p:ph type="dt" sz="half" idx="10"/>
          </p:nvPr>
        </p:nvSpPr>
        <p:spPr/>
        <p:txBody>
          <a:bodyPr/>
          <a:lstStyle/>
          <a:p>
            <a:fld id="{F0DBBCBB-0800-48C4-9700-933FC11769D7}" type="datetimeFigureOut">
              <a:rPr lang="en-US" smtClean="0"/>
              <a:t>7/10/19</a:t>
            </a:fld>
            <a:endParaRPr lang="en-US"/>
          </a:p>
        </p:txBody>
      </p:sp>
      <p:sp>
        <p:nvSpPr>
          <p:cNvPr id="8" name="Footer Placeholder 7">
            <a:extLst>
              <a:ext uri="{FF2B5EF4-FFF2-40B4-BE49-F238E27FC236}">
                <a16:creationId xmlns:a16="http://schemas.microsoft.com/office/drawing/2014/main" id="{9B28A536-C061-4E61-86B1-FD44D3FDEB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B3DF2E-9209-49A1-8FC3-E1EA045482B7}"/>
              </a:ext>
            </a:extLst>
          </p:cNvPr>
          <p:cNvSpPr>
            <a:spLocks noGrp="1"/>
          </p:cNvSpPr>
          <p:nvPr>
            <p:ph type="sldNum" sz="quarter" idx="12"/>
          </p:nvPr>
        </p:nvSpPr>
        <p:spPr/>
        <p:txBody>
          <a:bodyPr/>
          <a:lstStyle/>
          <a:p>
            <a:fld id="{75551427-1EE0-4F8B-9A3F-BA156065B2E4}" type="slidenum">
              <a:rPr lang="en-US" smtClean="0"/>
              <a:t>‹#›</a:t>
            </a:fld>
            <a:endParaRPr lang="en-US"/>
          </a:p>
        </p:txBody>
      </p:sp>
    </p:spTree>
    <p:extLst>
      <p:ext uri="{BB962C8B-B14F-4D97-AF65-F5344CB8AC3E}">
        <p14:creationId xmlns:p14="http://schemas.microsoft.com/office/powerpoint/2010/main" val="293808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2A8A-5F0B-407D-80AB-EFB77994FF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402AA1-EE8B-41B1-83EF-4CF5CE29D27F}"/>
              </a:ext>
            </a:extLst>
          </p:cNvPr>
          <p:cNvSpPr>
            <a:spLocks noGrp="1"/>
          </p:cNvSpPr>
          <p:nvPr>
            <p:ph type="dt" sz="half" idx="10"/>
          </p:nvPr>
        </p:nvSpPr>
        <p:spPr/>
        <p:txBody>
          <a:bodyPr/>
          <a:lstStyle/>
          <a:p>
            <a:fld id="{F0DBBCBB-0800-48C4-9700-933FC11769D7}" type="datetimeFigureOut">
              <a:rPr lang="en-US" smtClean="0"/>
              <a:t>7/10/19</a:t>
            </a:fld>
            <a:endParaRPr lang="en-US"/>
          </a:p>
        </p:txBody>
      </p:sp>
      <p:sp>
        <p:nvSpPr>
          <p:cNvPr id="4" name="Footer Placeholder 3">
            <a:extLst>
              <a:ext uri="{FF2B5EF4-FFF2-40B4-BE49-F238E27FC236}">
                <a16:creationId xmlns:a16="http://schemas.microsoft.com/office/drawing/2014/main" id="{48123401-D4E3-4D66-8DE7-AE17F1341E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E5F82C-B2D1-48DA-B00F-39A38C1A427C}"/>
              </a:ext>
            </a:extLst>
          </p:cNvPr>
          <p:cNvSpPr>
            <a:spLocks noGrp="1"/>
          </p:cNvSpPr>
          <p:nvPr>
            <p:ph type="sldNum" sz="quarter" idx="12"/>
          </p:nvPr>
        </p:nvSpPr>
        <p:spPr/>
        <p:txBody>
          <a:bodyPr/>
          <a:lstStyle/>
          <a:p>
            <a:fld id="{75551427-1EE0-4F8B-9A3F-BA156065B2E4}" type="slidenum">
              <a:rPr lang="en-US" smtClean="0"/>
              <a:t>‹#›</a:t>
            </a:fld>
            <a:endParaRPr lang="en-US"/>
          </a:p>
        </p:txBody>
      </p:sp>
      <p:pic>
        <p:nvPicPr>
          <p:cNvPr id="16" name="Picture 15">
            <a:extLst>
              <a:ext uri="{FF2B5EF4-FFF2-40B4-BE49-F238E27FC236}">
                <a16:creationId xmlns:a16="http://schemas.microsoft.com/office/drawing/2014/main" id="{402FC88E-9DED-4ED3-A0E8-4B50FAFBFAAA}"/>
              </a:ext>
            </a:extLst>
          </p:cNvPr>
          <p:cNvPicPr>
            <a:picLocks noChangeAspect="1"/>
          </p:cNvPicPr>
          <p:nvPr userDrawn="1"/>
        </p:nvPicPr>
        <p:blipFill>
          <a:blip r:embed="rId2"/>
          <a:stretch>
            <a:fillRect/>
          </a:stretch>
        </p:blipFill>
        <p:spPr>
          <a:xfrm>
            <a:off x="40606" y="6165894"/>
            <a:ext cx="680787" cy="692106"/>
          </a:xfrm>
          <a:prstGeom prst="rect">
            <a:avLst/>
          </a:prstGeom>
        </p:spPr>
      </p:pic>
    </p:spTree>
    <p:extLst>
      <p:ext uri="{BB962C8B-B14F-4D97-AF65-F5344CB8AC3E}">
        <p14:creationId xmlns:p14="http://schemas.microsoft.com/office/powerpoint/2010/main" val="19672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1EA16-B4A6-425A-9B85-AE22CE69D47D}"/>
              </a:ext>
            </a:extLst>
          </p:cNvPr>
          <p:cNvSpPr>
            <a:spLocks noGrp="1"/>
          </p:cNvSpPr>
          <p:nvPr>
            <p:ph type="dt" sz="half" idx="10"/>
          </p:nvPr>
        </p:nvSpPr>
        <p:spPr/>
        <p:txBody>
          <a:bodyPr/>
          <a:lstStyle/>
          <a:p>
            <a:fld id="{F0DBBCBB-0800-48C4-9700-933FC11769D7}" type="datetimeFigureOut">
              <a:rPr lang="en-US" smtClean="0"/>
              <a:t>7/10/19</a:t>
            </a:fld>
            <a:endParaRPr lang="en-US"/>
          </a:p>
        </p:txBody>
      </p:sp>
      <p:sp>
        <p:nvSpPr>
          <p:cNvPr id="3" name="Footer Placeholder 2">
            <a:extLst>
              <a:ext uri="{FF2B5EF4-FFF2-40B4-BE49-F238E27FC236}">
                <a16:creationId xmlns:a16="http://schemas.microsoft.com/office/drawing/2014/main" id="{99A3F2BB-D38F-46B6-8463-C7B085F810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7DFFF-FC46-4C9A-AE5E-F652C18134A8}"/>
              </a:ext>
            </a:extLst>
          </p:cNvPr>
          <p:cNvSpPr>
            <a:spLocks noGrp="1"/>
          </p:cNvSpPr>
          <p:nvPr>
            <p:ph type="sldNum" sz="quarter" idx="12"/>
          </p:nvPr>
        </p:nvSpPr>
        <p:spPr/>
        <p:txBody>
          <a:bodyPr/>
          <a:lstStyle/>
          <a:p>
            <a:fld id="{75551427-1EE0-4F8B-9A3F-BA156065B2E4}" type="slidenum">
              <a:rPr lang="en-US" smtClean="0"/>
              <a:t>‹#›</a:t>
            </a:fld>
            <a:endParaRPr lang="en-US"/>
          </a:p>
        </p:txBody>
      </p:sp>
      <p:pic>
        <p:nvPicPr>
          <p:cNvPr id="15" name="Picture 14">
            <a:extLst>
              <a:ext uri="{FF2B5EF4-FFF2-40B4-BE49-F238E27FC236}">
                <a16:creationId xmlns:a16="http://schemas.microsoft.com/office/drawing/2014/main" id="{45AA181D-0C8B-4B5F-BD20-BCE43DF59AAE}"/>
              </a:ext>
            </a:extLst>
          </p:cNvPr>
          <p:cNvPicPr>
            <a:picLocks noChangeAspect="1"/>
          </p:cNvPicPr>
          <p:nvPr userDrawn="1"/>
        </p:nvPicPr>
        <p:blipFill>
          <a:blip r:embed="rId2"/>
          <a:stretch>
            <a:fillRect/>
          </a:stretch>
        </p:blipFill>
        <p:spPr>
          <a:xfrm>
            <a:off x="40606" y="6165894"/>
            <a:ext cx="680787" cy="692106"/>
          </a:xfrm>
          <a:prstGeom prst="rect">
            <a:avLst/>
          </a:prstGeom>
        </p:spPr>
      </p:pic>
    </p:spTree>
    <p:extLst>
      <p:ext uri="{BB962C8B-B14F-4D97-AF65-F5344CB8AC3E}">
        <p14:creationId xmlns:p14="http://schemas.microsoft.com/office/powerpoint/2010/main" val="290416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865E-1892-4AC9-8DEA-A33A07375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96C9D0-C441-4FEE-ADF3-C6B12B397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26A834-E5CC-4A37-803C-7336E5A64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18A50-1433-4E3F-952B-416B080A89BA}"/>
              </a:ext>
            </a:extLst>
          </p:cNvPr>
          <p:cNvSpPr>
            <a:spLocks noGrp="1"/>
          </p:cNvSpPr>
          <p:nvPr>
            <p:ph type="dt" sz="half" idx="10"/>
          </p:nvPr>
        </p:nvSpPr>
        <p:spPr/>
        <p:txBody>
          <a:bodyPr/>
          <a:lstStyle/>
          <a:p>
            <a:fld id="{F0DBBCBB-0800-48C4-9700-933FC11769D7}" type="datetimeFigureOut">
              <a:rPr lang="en-US" smtClean="0"/>
              <a:t>7/10/19</a:t>
            </a:fld>
            <a:endParaRPr lang="en-US"/>
          </a:p>
        </p:txBody>
      </p:sp>
      <p:sp>
        <p:nvSpPr>
          <p:cNvPr id="6" name="Footer Placeholder 5">
            <a:extLst>
              <a:ext uri="{FF2B5EF4-FFF2-40B4-BE49-F238E27FC236}">
                <a16:creationId xmlns:a16="http://schemas.microsoft.com/office/drawing/2014/main" id="{6866694C-8910-4B2E-B772-E5CC05BFD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D634C-9035-457E-AF6B-F7F1CD03CF64}"/>
              </a:ext>
            </a:extLst>
          </p:cNvPr>
          <p:cNvSpPr>
            <a:spLocks noGrp="1"/>
          </p:cNvSpPr>
          <p:nvPr>
            <p:ph type="sldNum" sz="quarter" idx="12"/>
          </p:nvPr>
        </p:nvSpPr>
        <p:spPr/>
        <p:txBody>
          <a:bodyPr/>
          <a:lstStyle/>
          <a:p>
            <a:fld id="{75551427-1EE0-4F8B-9A3F-BA156065B2E4}" type="slidenum">
              <a:rPr lang="en-US" smtClean="0"/>
              <a:t>‹#›</a:t>
            </a:fld>
            <a:endParaRPr lang="en-US"/>
          </a:p>
        </p:txBody>
      </p:sp>
    </p:spTree>
    <p:extLst>
      <p:ext uri="{BB962C8B-B14F-4D97-AF65-F5344CB8AC3E}">
        <p14:creationId xmlns:p14="http://schemas.microsoft.com/office/powerpoint/2010/main" val="428156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BDAB-B604-4A0F-8FC3-DAEFA4D0C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3D6005-6120-4E31-9F2B-2EB313B8B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9BEA1A-3AD3-427B-98EA-2546AC34F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8A5A8-0665-4BFF-94D9-DE41E67EB79D}"/>
              </a:ext>
            </a:extLst>
          </p:cNvPr>
          <p:cNvSpPr>
            <a:spLocks noGrp="1"/>
          </p:cNvSpPr>
          <p:nvPr>
            <p:ph type="dt" sz="half" idx="10"/>
          </p:nvPr>
        </p:nvSpPr>
        <p:spPr/>
        <p:txBody>
          <a:bodyPr/>
          <a:lstStyle/>
          <a:p>
            <a:fld id="{F0DBBCBB-0800-48C4-9700-933FC11769D7}" type="datetimeFigureOut">
              <a:rPr lang="en-US" smtClean="0"/>
              <a:t>7/10/19</a:t>
            </a:fld>
            <a:endParaRPr lang="en-US"/>
          </a:p>
        </p:txBody>
      </p:sp>
      <p:sp>
        <p:nvSpPr>
          <p:cNvPr id="6" name="Footer Placeholder 5">
            <a:extLst>
              <a:ext uri="{FF2B5EF4-FFF2-40B4-BE49-F238E27FC236}">
                <a16:creationId xmlns:a16="http://schemas.microsoft.com/office/drawing/2014/main" id="{13604456-08C9-40B4-B6AF-2344062B9B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21BB8-9797-4300-A989-1FC67C37989F}"/>
              </a:ext>
            </a:extLst>
          </p:cNvPr>
          <p:cNvSpPr>
            <a:spLocks noGrp="1"/>
          </p:cNvSpPr>
          <p:nvPr>
            <p:ph type="sldNum" sz="quarter" idx="12"/>
          </p:nvPr>
        </p:nvSpPr>
        <p:spPr/>
        <p:txBody>
          <a:bodyPr/>
          <a:lstStyle/>
          <a:p>
            <a:fld id="{75551427-1EE0-4F8B-9A3F-BA156065B2E4}" type="slidenum">
              <a:rPr lang="en-US" smtClean="0"/>
              <a:t>‹#›</a:t>
            </a:fld>
            <a:endParaRPr lang="en-US"/>
          </a:p>
        </p:txBody>
      </p:sp>
    </p:spTree>
    <p:extLst>
      <p:ext uri="{BB962C8B-B14F-4D97-AF65-F5344CB8AC3E}">
        <p14:creationId xmlns:p14="http://schemas.microsoft.com/office/powerpoint/2010/main" val="109776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39BFBE-61CA-4D3C-9BE9-45DC48E398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4A6631-D2BA-4545-BED3-20113EE87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93A91-ED46-4174-86C7-F1D6D8B70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BBCBB-0800-48C4-9700-933FC11769D7}" type="datetimeFigureOut">
              <a:rPr lang="en-US" smtClean="0"/>
              <a:t>7/10/19</a:t>
            </a:fld>
            <a:endParaRPr lang="en-US"/>
          </a:p>
        </p:txBody>
      </p:sp>
      <p:sp>
        <p:nvSpPr>
          <p:cNvPr id="5" name="Footer Placeholder 4">
            <a:extLst>
              <a:ext uri="{FF2B5EF4-FFF2-40B4-BE49-F238E27FC236}">
                <a16:creationId xmlns:a16="http://schemas.microsoft.com/office/drawing/2014/main" id="{B16F42A1-751A-4317-B8F0-851B845CB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4368E2-CDD9-4DB5-A19B-4817B2778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51427-1EE0-4F8B-9A3F-BA156065B2E4}" type="slidenum">
              <a:rPr lang="en-US" smtClean="0"/>
              <a:t>‹#›</a:t>
            </a:fld>
            <a:endParaRPr lang="en-US"/>
          </a:p>
        </p:txBody>
      </p:sp>
      <p:pic>
        <p:nvPicPr>
          <p:cNvPr id="8" name="Picture 26" descr="OCLC_H_PMS.eps">
            <a:extLst>
              <a:ext uri="{FF2B5EF4-FFF2-40B4-BE49-F238E27FC236}">
                <a16:creationId xmlns:a16="http://schemas.microsoft.com/office/drawing/2014/main" id="{91B9891B-159A-41C6-AC8B-ECF3E64F0F40}"/>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1093986" y="6380848"/>
            <a:ext cx="950201" cy="316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64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oc.lc/linked-dat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9B9E-767A-4842-ABD3-A0FE419A6184}"/>
              </a:ext>
            </a:extLst>
          </p:cNvPr>
          <p:cNvSpPr>
            <a:spLocks noGrp="1"/>
          </p:cNvSpPr>
          <p:nvPr>
            <p:ph type="ctrTitle"/>
          </p:nvPr>
        </p:nvSpPr>
        <p:spPr>
          <a:xfrm>
            <a:off x="1848357" y="-113265"/>
            <a:ext cx="10208029" cy="2149783"/>
          </a:xfrm>
        </p:spPr>
        <p:txBody>
          <a:bodyPr>
            <a:normAutofit fontScale="90000"/>
          </a:bodyPr>
          <a:lstStyle/>
          <a:p>
            <a:pPr algn="r"/>
            <a:r>
              <a:rPr lang="en-US" dirty="0"/>
              <a:t>What are the ‘</a:t>
            </a:r>
            <a:r>
              <a:rPr lang="en-US" dirty="0">
                <a:solidFill>
                  <a:srgbClr val="7030A0"/>
                </a:solidFill>
              </a:rPr>
              <a:t>entities that matter</a:t>
            </a:r>
            <a:r>
              <a:rPr lang="en-US" dirty="0"/>
              <a:t>’ </a:t>
            </a:r>
            <a:br>
              <a:rPr lang="en-US" dirty="0"/>
            </a:br>
            <a:r>
              <a:rPr lang="en-US" dirty="0"/>
              <a:t>to this object:  </a:t>
            </a:r>
          </a:p>
        </p:txBody>
      </p:sp>
      <p:sp>
        <p:nvSpPr>
          <p:cNvPr id="3" name="Subtitle 2">
            <a:extLst>
              <a:ext uri="{FF2B5EF4-FFF2-40B4-BE49-F238E27FC236}">
                <a16:creationId xmlns:a16="http://schemas.microsoft.com/office/drawing/2014/main" id="{B2B78627-0995-42ED-B728-33329FC2E0C2}"/>
              </a:ext>
            </a:extLst>
          </p:cNvPr>
          <p:cNvSpPr>
            <a:spLocks noGrp="1"/>
          </p:cNvSpPr>
          <p:nvPr>
            <p:ph type="subTitle" idx="1"/>
          </p:nvPr>
        </p:nvSpPr>
        <p:spPr>
          <a:xfrm>
            <a:off x="5067725" y="3604248"/>
            <a:ext cx="7124274" cy="1655762"/>
          </a:xfrm>
        </p:spPr>
        <p:txBody>
          <a:bodyPr>
            <a:normAutofit/>
          </a:bodyPr>
          <a:lstStyle/>
          <a:p>
            <a:r>
              <a:rPr lang="en-US" dirty="0"/>
              <a:t>John Chapman and Jean </a:t>
            </a:r>
            <a:r>
              <a:rPr lang="en-US" dirty="0" err="1"/>
              <a:t>Godby</a:t>
            </a:r>
            <a:endParaRPr lang="en-US" dirty="0"/>
          </a:p>
          <a:p>
            <a:r>
              <a:rPr lang="en-US" dirty="0"/>
              <a:t>LD4 Conference</a:t>
            </a:r>
          </a:p>
          <a:p>
            <a:r>
              <a:rPr lang="en-US" dirty="0"/>
              <a:t>May 11, 2019</a:t>
            </a:r>
          </a:p>
          <a:p>
            <a:endParaRPr lang="en-US" dirty="0"/>
          </a:p>
        </p:txBody>
      </p:sp>
      <p:grpSp>
        <p:nvGrpSpPr>
          <p:cNvPr id="4" name="Group 3">
            <a:extLst>
              <a:ext uri="{FF2B5EF4-FFF2-40B4-BE49-F238E27FC236}">
                <a16:creationId xmlns:a16="http://schemas.microsoft.com/office/drawing/2014/main" id="{BEB62420-F3C2-4A60-908F-752FA2317A1E}"/>
              </a:ext>
            </a:extLst>
          </p:cNvPr>
          <p:cNvGrpSpPr/>
          <p:nvPr/>
        </p:nvGrpSpPr>
        <p:grpSpPr>
          <a:xfrm>
            <a:off x="209319" y="1487265"/>
            <a:ext cx="4858406" cy="5176004"/>
            <a:chOff x="6269976" y="310164"/>
            <a:chExt cx="5826512" cy="6171549"/>
          </a:xfrm>
        </p:grpSpPr>
        <p:sp>
          <p:nvSpPr>
            <p:cNvPr id="5" name="Oval 4">
              <a:extLst>
                <a:ext uri="{FF2B5EF4-FFF2-40B4-BE49-F238E27FC236}">
                  <a16:creationId xmlns:a16="http://schemas.microsoft.com/office/drawing/2014/main" id="{170D694A-BB4B-4D2B-B3D0-BE286D8050CD}"/>
                </a:ext>
              </a:extLst>
            </p:cNvPr>
            <p:cNvSpPr/>
            <p:nvPr/>
          </p:nvSpPr>
          <p:spPr>
            <a:xfrm>
              <a:off x="7354432" y="1932899"/>
              <a:ext cx="3657600" cy="365760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667" b="1" dirty="0"/>
                <a:t>Entity</a:t>
              </a:r>
            </a:p>
            <a:p>
              <a:pPr algn="ctr"/>
              <a:r>
                <a:rPr lang="en-US" sz="2667" b="1" dirty="0"/>
                <a:t>Ecosystem</a:t>
              </a:r>
            </a:p>
          </p:txBody>
        </p:sp>
        <p:sp>
          <p:nvSpPr>
            <p:cNvPr id="6" name="Oval 5">
              <a:extLst>
                <a:ext uri="{FF2B5EF4-FFF2-40B4-BE49-F238E27FC236}">
                  <a16:creationId xmlns:a16="http://schemas.microsoft.com/office/drawing/2014/main" id="{FE152773-9DD9-43B7-A3B2-BFB7958C6A3E}"/>
                </a:ext>
              </a:extLst>
            </p:cNvPr>
            <p:cNvSpPr/>
            <p:nvPr/>
          </p:nvSpPr>
          <p:spPr>
            <a:xfrm>
              <a:off x="7354432" y="1909713"/>
              <a:ext cx="3657600" cy="3657600"/>
            </a:xfrm>
            <a:prstGeom prst="ellipse">
              <a:avLst/>
            </a:prstGeom>
            <a:noFill/>
            <a:ln w="127000">
              <a:solidFill>
                <a:srgbClr val="D6ED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Oval 6">
              <a:extLst>
                <a:ext uri="{FF2B5EF4-FFF2-40B4-BE49-F238E27FC236}">
                  <a16:creationId xmlns:a16="http://schemas.microsoft.com/office/drawing/2014/main" id="{8EF9F49E-A984-4E98-95AC-55D800155175}"/>
                </a:ext>
              </a:extLst>
            </p:cNvPr>
            <p:cNvSpPr/>
            <p:nvPr/>
          </p:nvSpPr>
          <p:spPr>
            <a:xfrm>
              <a:off x="6945375" y="2313096"/>
              <a:ext cx="1463040" cy="146304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Mint</a:t>
              </a:r>
            </a:p>
          </p:txBody>
        </p:sp>
        <p:sp>
          <p:nvSpPr>
            <p:cNvPr id="8" name="Oval 7">
              <a:extLst>
                <a:ext uri="{FF2B5EF4-FFF2-40B4-BE49-F238E27FC236}">
                  <a16:creationId xmlns:a16="http://schemas.microsoft.com/office/drawing/2014/main" id="{B5C2B776-F01C-455B-9EA5-18920038FDBD}"/>
                </a:ext>
              </a:extLst>
            </p:cNvPr>
            <p:cNvSpPr/>
            <p:nvPr/>
          </p:nvSpPr>
          <p:spPr>
            <a:xfrm>
              <a:off x="9901928" y="2313096"/>
              <a:ext cx="1463040" cy="146304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Relate	</a:t>
              </a:r>
            </a:p>
          </p:txBody>
        </p:sp>
        <p:sp>
          <p:nvSpPr>
            <p:cNvPr id="9" name="Oval 8">
              <a:extLst>
                <a:ext uri="{FF2B5EF4-FFF2-40B4-BE49-F238E27FC236}">
                  <a16:creationId xmlns:a16="http://schemas.microsoft.com/office/drawing/2014/main" id="{2C907186-FC8B-4AAE-ADF8-45A5EECB714E}"/>
                </a:ext>
              </a:extLst>
            </p:cNvPr>
            <p:cNvSpPr/>
            <p:nvPr/>
          </p:nvSpPr>
          <p:spPr>
            <a:xfrm>
              <a:off x="8451712" y="4616147"/>
              <a:ext cx="1463040" cy="146304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Reconcile</a:t>
              </a:r>
            </a:p>
          </p:txBody>
        </p:sp>
        <p:sp>
          <p:nvSpPr>
            <p:cNvPr id="10" name="Oval 9">
              <a:extLst>
                <a:ext uri="{FF2B5EF4-FFF2-40B4-BE49-F238E27FC236}">
                  <a16:creationId xmlns:a16="http://schemas.microsoft.com/office/drawing/2014/main" id="{F25E5F5E-4C38-4DF4-B7CD-F312F73DB751}"/>
                </a:ext>
              </a:extLst>
            </p:cNvPr>
            <p:cNvSpPr/>
            <p:nvPr/>
          </p:nvSpPr>
          <p:spPr>
            <a:xfrm>
              <a:off x="6440032" y="995313"/>
              <a:ext cx="5486400" cy="5486400"/>
            </a:xfrm>
            <a:prstGeom prst="ellipse">
              <a:avLst/>
            </a:prstGeom>
            <a:noFill/>
            <a:ln w="127000">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Oval 10">
              <a:extLst>
                <a:ext uri="{FF2B5EF4-FFF2-40B4-BE49-F238E27FC236}">
                  <a16:creationId xmlns:a16="http://schemas.microsoft.com/office/drawing/2014/main" id="{5FB83228-6673-4E18-93FA-FDEF64771A62}"/>
                </a:ext>
              </a:extLst>
            </p:cNvPr>
            <p:cNvSpPr/>
            <p:nvPr/>
          </p:nvSpPr>
          <p:spPr>
            <a:xfrm>
              <a:off x="8451712" y="310164"/>
              <a:ext cx="1463040" cy="146304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Explore</a:t>
              </a:r>
            </a:p>
          </p:txBody>
        </p:sp>
        <p:sp>
          <p:nvSpPr>
            <p:cNvPr id="12" name="Oval 11">
              <a:extLst>
                <a:ext uri="{FF2B5EF4-FFF2-40B4-BE49-F238E27FC236}">
                  <a16:creationId xmlns:a16="http://schemas.microsoft.com/office/drawing/2014/main" id="{7330C4DF-2075-4621-8F41-F6DCC69FE321}"/>
                </a:ext>
              </a:extLst>
            </p:cNvPr>
            <p:cNvSpPr/>
            <p:nvPr/>
          </p:nvSpPr>
          <p:spPr>
            <a:xfrm>
              <a:off x="10633448" y="4616147"/>
              <a:ext cx="1463040" cy="146304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Retrieve</a:t>
              </a:r>
            </a:p>
          </p:txBody>
        </p:sp>
        <p:sp>
          <p:nvSpPr>
            <p:cNvPr id="13" name="Oval 12">
              <a:extLst>
                <a:ext uri="{FF2B5EF4-FFF2-40B4-BE49-F238E27FC236}">
                  <a16:creationId xmlns:a16="http://schemas.microsoft.com/office/drawing/2014/main" id="{D5EA0EE6-105D-45AE-B003-1E79B0426E6D}"/>
                </a:ext>
              </a:extLst>
            </p:cNvPr>
            <p:cNvSpPr/>
            <p:nvPr/>
          </p:nvSpPr>
          <p:spPr>
            <a:xfrm>
              <a:off x="6269976" y="4589355"/>
              <a:ext cx="1463040" cy="146304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Load</a:t>
              </a:r>
            </a:p>
          </p:txBody>
        </p:sp>
      </p:grpSp>
      <p:sp>
        <p:nvSpPr>
          <p:cNvPr id="14" name="TextBox 13">
            <a:extLst>
              <a:ext uri="{FF2B5EF4-FFF2-40B4-BE49-F238E27FC236}">
                <a16:creationId xmlns:a16="http://schemas.microsoft.com/office/drawing/2014/main" id="{65557845-5863-7A49-BED4-0354C3D89BBE}"/>
              </a:ext>
            </a:extLst>
          </p:cNvPr>
          <p:cNvSpPr txBox="1"/>
          <p:nvPr/>
        </p:nvSpPr>
        <p:spPr>
          <a:xfrm>
            <a:off x="4466236" y="2061891"/>
            <a:ext cx="8327252" cy="523220"/>
          </a:xfrm>
          <a:prstGeom prst="rect">
            <a:avLst/>
          </a:prstGeom>
          <a:noFill/>
        </p:spPr>
        <p:txBody>
          <a:bodyPr wrap="square" rtlCol="0">
            <a:spAutoFit/>
          </a:bodyPr>
          <a:lstStyle/>
          <a:p>
            <a:r>
              <a:rPr lang="en-US" sz="2800" i="1" dirty="0"/>
              <a:t>Reflections on the OCLC Linked Data </a:t>
            </a:r>
            <a:r>
              <a:rPr lang="en-US" sz="2800" i="1" dirty="0" err="1"/>
              <a:t>Wikibase</a:t>
            </a:r>
            <a:r>
              <a:rPr lang="en-US" sz="2800" i="1" dirty="0"/>
              <a:t> Pilot</a:t>
            </a:r>
          </a:p>
        </p:txBody>
      </p:sp>
    </p:spTree>
    <p:extLst>
      <p:ext uri="{BB962C8B-B14F-4D97-AF65-F5344CB8AC3E}">
        <p14:creationId xmlns:p14="http://schemas.microsoft.com/office/powerpoint/2010/main" val="54675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C06915-2ED6-420C-89DB-4E77E456CE74}"/>
              </a:ext>
            </a:extLst>
          </p:cNvPr>
          <p:cNvSpPr>
            <a:spLocks noGrp="1"/>
          </p:cNvSpPr>
          <p:nvPr>
            <p:ph type="body" sz="quarter" idx="13"/>
          </p:nvPr>
        </p:nvSpPr>
        <p:spPr>
          <a:xfrm>
            <a:off x="386499" y="311289"/>
            <a:ext cx="12604376" cy="915256"/>
          </a:xfrm>
        </p:spPr>
        <p:txBody>
          <a:bodyPr/>
          <a:lstStyle/>
          <a:p>
            <a:r>
              <a:rPr lang="en-US" sz="3733" dirty="0"/>
              <a:t>A poster for an Everly Brothers concert</a:t>
            </a:r>
          </a:p>
        </p:txBody>
      </p:sp>
      <p:sp>
        <p:nvSpPr>
          <p:cNvPr id="5" name="Rectangle 4">
            <a:extLst>
              <a:ext uri="{FF2B5EF4-FFF2-40B4-BE49-F238E27FC236}">
                <a16:creationId xmlns:a16="http://schemas.microsoft.com/office/drawing/2014/main" id="{5FE395F1-6EF9-455B-AEB9-55F6AE035366}"/>
              </a:ext>
            </a:extLst>
          </p:cNvPr>
          <p:cNvSpPr/>
          <p:nvPr/>
        </p:nvSpPr>
        <p:spPr>
          <a:xfrm>
            <a:off x="78267" y="5826328"/>
            <a:ext cx="5372881" cy="379656"/>
          </a:xfrm>
          <a:prstGeom prst="rect">
            <a:avLst/>
          </a:prstGeom>
        </p:spPr>
        <p:txBody>
          <a:bodyPr wrap="none">
            <a:spAutoFit/>
          </a:bodyPr>
          <a:lstStyle/>
          <a:p>
            <a:r>
              <a:rPr lang="en-US" sz="1867" b="1" dirty="0">
                <a:solidFill>
                  <a:schemeClr val="bg1">
                    <a:lumMod val="65000"/>
                  </a:schemeClr>
                </a:solidFill>
              </a:rPr>
              <a:t>Source: Kalan Davis, University of Minnesota Library</a:t>
            </a:r>
          </a:p>
        </p:txBody>
      </p:sp>
      <p:pic>
        <p:nvPicPr>
          <p:cNvPr id="7" name="Picture 6">
            <a:extLst>
              <a:ext uri="{FF2B5EF4-FFF2-40B4-BE49-F238E27FC236}">
                <a16:creationId xmlns:a16="http://schemas.microsoft.com/office/drawing/2014/main" id="{C3E711CB-BC50-4F26-B0A3-36281CD4B5BA}"/>
              </a:ext>
            </a:extLst>
          </p:cNvPr>
          <p:cNvPicPr>
            <a:picLocks noChangeAspect="1"/>
          </p:cNvPicPr>
          <p:nvPr/>
        </p:nvPicPr>
        <p:blipFill>
          <a:blip r:embed="rId3"/>
          <a:stretch>
            <a:fillRect/>
          </a:stretch>
        </p:blipFill>
        <p:spPr>
          <a:xfrm>
            <a:off x="315215" y="1226545"/>
            <a:ext cx="2911115" cy="4491644"/>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BCB5C275-51EC-496D-812F-B5961FF6470C}"/>
              </a:ext>
            </a:extLst>
          </p:cNvPr>
          <p:cNvSpPr/>
          <p:nvPr/>
        </p:nvSpPr>
        <p:spPr>
          <a:xfrm>
            <a:off x="3482055" y="1551086"/>
            <a:ext cx="3049692" cy="3416320"/>
          </a:xfrm>
          <a:prstGeom prst="rect">
            <a:avLst/>
          </a:prstGeom>
        </p:spPr>
        <p:txBody>
          <a:bodyPr wrap="square">
            <a:spAutoFit/>
          </a:bodyPr>
          <a:lstStyle/>
          <a:p>
            <a:r>
              <a:rPr lang="en-US" b="1" dirty="0">
                <a:cs typeface="Calibri" panose="020F0502020204030204" pitchFamily="34" charset="0"/>
              </a:rPr>
              <a:t>Label</a:t>
            </a:r>
            <a:r>
              <a:rPr lang="en-US" dirty="0">
                <a:cs typeface="Calibri" panose="020F0502020204030204" pitchFamily="34" charset="0"/>
              </a:rPr>
              <a:t>: Everly Brothers performance poster, Lakeside Ballroom, Glenwood, Minn., July 27, 1965</a:t>
            </a:r>
            <a:endParaRPr lang="en-US" dirty="0"/>
          </a:p>
          <a:p>
            <a:r>
              <a:rPr lang="en-US" b="1" dirty="0">
                <a:cs typeface="Calibri" panose="020F0502020204030204" pitchFamily="34" charset="0"/>
              </a:rPr>
              <a:t>Description</a:t>
            </a:r>
            <a:r>
              <a:rPr lang="en-US" dirty="0">
                <a:cs typeface="Calibri" panose="020F0502020204030204" pitchFamily="34" charset="0"/>
              </a:rPr>
              <a:t>: Everly Brothers performance poster, appearing with Burch Ray and the Walkers at the Lakeside Ballroom, Glenwood, Minn., July 27, 1965</a:t>
            </a:r>
            <a:endParaRPr lang="en-US" dirty="0"/>
          </a:p>
          <a:p>
            <a:r>
              <a:rPr lang="en-US" b="1" dirty="0">
                <a:cs typeface="Calibri" panose="020F0502020204030204" pitchFamily="34" charset="0"/>
              </a:rPr>
              <a:t>Also known as</a:t>
            </a:r>
            <a:r>
              <a:rPr lang="en-US" dirty="0">
                <a:cs typeface="Calibri" panose="020F0502020204030204" pitchFamily="34" charset="0"/>
              </a:rPr>
              <a:t>: In person, the Everly Brothers</a:t>
            </a:r>
            <a:endParaRPr lang="en-US" dirty="0">
              <a:effectLst/>
            </a:endParaRPr>
          </a:p>
        </p:txBody>
      </p:sp>
      <p:pic>
        <p:nvPicPr>
          <p:cNvPr id="11" name="Picture 10">
            <a:extLst>
              <a:ext uri="{FF2B5EF4-FFF2-40B4-BE49-F238E27FC236}">
                <a16:creationId xmlns:a16="http://schemas.microsoft.com/office/drawing/2014/main" id="{632AC530-92A4-4852-AC19-4BAF4AC6DCCF}"/>
              </a:ext>
            </a:extLst>
          </p:cNvPr>
          <p:cNvPicPr>
            <a:picLocks noChangeAspect="1"/>
          </p:cNvPicPr>
          <p:nvPr/>
        </p:nvPicPr>
        <p:blipFill>
          <a:blip r:embed="rId4"/>
          <a:stretch>
            <a:fillRect/>
          </a:stretch>
        </p:blipFill>
        <p:spPr>
          <a:xfrm>
            <a:off x="6608363" y="1226545"/>
            <a:ext cx="4845667" cy="4587151"/>
          </a:xfrm>
          <a:prstGeom prst="rect">
            <a:avLst/>
          </a:prstGeom>
          <a:ln>
            <a:noFill/>
          </a:ln>
          <a:effectLst>
            <a:outerShdw blurRad="292100" dist="139700" dir="2700000" algn="tl" rotWithShape="0">
              <a:srgbClr val="333333">
                <a:alpha val="65000"/>
              </a:srgbClr>
            </a:outerShdw>
          </a:effectLst>
        </p:spPr>
      </p:pic>
      <p:sp>
        <p:nvSpPr>
          <p:cNvPr id="30" name="Rectangle 29">
            <a:extLst>
              <a:ext uri="{FF2B5EF4-FFF2-40B4-BE49-F238E27FC236}">
                <a16:creationId xmlns:a16="http://schemas.microsoft.com/office/drawing/2014/main" id="{5400BF04-EFA7-4D86-9930-3661E8B1D95F}"/>
              </a:ext>
            </a:extLst>
          </p:cNvPr>
          <p:cNvSpPr/>
          <p:nvPr/>
        </p:nvSpPr>
        <p:spPr>
          <a:xfrm>
            <a:off x="3468284" y="1551086"/>
            <a:ext cx="3049692" cy="3416320"/>
          </a:xfrm>
          <a:prstGeom prst="rect">
            <a:avLst/>
          </a:prstGeom>
          <a:solidFill>
            <a:schemeClr val="bg1"/>
          </a:solidFill>
        </p:spPr>
        <p:txBody>
          <a:bodyPr wrap="square">
            <a:spAutoFit/>
          </a:bodyPr>
          <a:lstStyle/>
          <a:p>
            <a:r>
              <a:rPr lang="en-US" b="1" dirty="0">
                <a:cs typeface="Calibri" panose="020F0502020204030204" pitchFamily="34" charset="0"/>
              </a:rPr>
              <a:t>Label</a:t>
            </a:r>
            <a:r>
              <a:rPr lang="en-US" dirty="0">
                <a:cs typeface="Calibri" panose="020F0502020204030204" pitchFamily="34" charset="0"/>
              </a:rPr>
              <a:t>: </a:t>
            </a:r>
            <a:r>
              <a:rPr lang="en-US" u="sng" dirty="0">
                <a:solidFill>
                  <a:srgbClr val="00B0F0"/>
                </a:solidFill>
                <a:cs typeface="Calibri" panose="020F0502020204030204" pitchFamily="34" charset="0"/>
              </a:rPr>
              <a:t>Everly Brothers performance poster</a:t>
            </a:r>
            <a:r>
              <a:rPr lang="en-US" dirty="0">
                <a:cs typeface="Calibri" panose="020F0502020204030204" pitchFamily="34" charset="0"/>
              </a:rPr>
              <a:t>, </a:t>
            </a:r>
            <a:r>
              <a:rPr lang="en-US" u="sng" dirty="0">
                <a:solidFill>
                  <a:srgbClr val="00B0F0"/>
                </a:solidFill>
                <a:cs typeface="Calibri" panose="020F0502020204030204" pitchFamily="34" charset="0"/>
              </a:rPr>
              <a:t>Lakeside Ballroom</a:t>
            </a:r>
            <a:r>
              <a:rPr lang="en-US" dirty="0">
                <a:cs typeface="Calibri" panose="020F0502020204030204" pitchFamily="34" charset="0"/>
              </a:rPr>
              <a:t>, </a:t>
            </a:r>
            <a:r>
              <a:rPr lang="en-US" u="sng" dirty="0">
                <a:solidFill>
                  <a:srgbClr val="00B0F0"/>
                </a:solidFill>
                <a:cs typeface="Calibri" panose="020F0502020204030204" pitchFamily="34" charset="0"/>
              </a:rPr>
              <a:t>Glenwood</a:t>
            </a:r>
            <a:r>
              <a:rPr lang="en-US" dirty="0">
                <a:cs typeface="Calibri" panose="020F0502020204030204" pitchFamily="34" charset="0"/>
              </a:rPr>
              <a:t>, </a:t>
            </a:r>
            <a:r>
              <a:rPr lang="en-US" u="sng" dirty="0">
                <a:solidFill>
                  <a:srgbClr val="00B0F0"/>
                </a:solidFill>
                <a:cs typeface="Calibri" panose="020F0502020204030204" pitchFamily="34" charset="0"/>
              </a:rPr>
              <a:t>Minn.</a:t>
            </a:r>
            <a:r>
              <a:rPr lang="en-US" dirty="0">
                <a:cs typeface="Calibri" panose="020F0502020204030204" pitchFamily="34" charset="0"/>
              </a:rPr>
              <a:t>, July 27, 1965</a:t>
            </a:r>
            <a:endParaRPr lang="en-US" dirty="0"/>
          </a:p>
          <a:p>
            <a:r>
              <a:rPr lang="en-US" b="1" dirty="0">
                <a:cs typeface="Calibri" panose="020F0502020204030204" pitchFamily="34" charset="0"/>
              </a:rPr>
              <a:t>Description</a:t>
            </a:r>
            <a:r>
              <a:rPr lang="en-US" dirty="0">
                <a:cs typeface="Calibri" panose="020F0502020204030204" pitchFamily="34" charset="0"/>
              </a:rPr>
              <a:t>: Everly Brothers performance poster, appearing with </a:t>
            </a:r>
            <a:r>
              <a:rPr lang="en-US" u="sng" dirty="0">
                <a:solidFill>
                  <a:srgbClr val="00B0F0"/>
                </a:solidFill>
                <a:cs typeface="Calibri" panose="020F0502020204030204" pitchFamily="34" charset="0"/>
              </a:rPr>
              <a:t>Burch Ray and the Walkers</a:t>
            </a:r>
            <a:r>
              <a:rPr lang="en-US" u="sng" dirty="0">
                <a:solidFill>
                  <a:srgbClr val="FFC000"/>
                </a:solidFill>
                <a:cs typeface="Calibri" panose="020F0502020204030204" pitchFamily="34" charset="0"/>
              </a:rPr>
              <a:t> </a:t>
            </a:r>
            <a:r>
              <a:rPr lang="en-US" dirty="0">
                <a:cs typeface="Calibri" panose="020F0502020204030204" pitchFamily="34" charset="0"/>
              </a:rPr>
              <a:t>at the Lakeside Ballroom, Glenwood, Minn., July 27, 1965</a:t>
            </a:r>
            <a:endParaRPr lang="en-US" dirty="0"/>
          </a:p>
          <a:p>
            <a:r>
              <a:rPr lang="en-US" b="1" dirty="0">
                <a:cs typeface="Calibri" panose="020F0502020204030204" pitchFamily="34" charset="0"/>
              </a:rPr>
              <a:t>Also known as</a:t>
            </a:r>
            <a:r>
              <a:rPr lang="en-US" dirty="0">
                <a:cs typeface="Calibri" panose="020F0502020204030204" pitchFamily="34" charset="0"/>
              </a:rPr>
              <a:t>: In person, the Everly Brothers</a:t>
            </a:r>
            <a:endParaRPr lang="en-US" dirty="0">
              <a:effectLst/>
            </a:endParaRPr>
          </a:p>
        </p:txBody>
      </p:sp>
    </p:spTree>
    <p:extLst>
      <p:ext uri="{BB962C8B-B14F-4D97-AF65-F5344CB8AC3E}">
        <p14:creationId xmlns:p14="http://schemas.microsoft.com/office/powerpoint/2010/main" val="134945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C06915-2ED6-420C-89DB-4E77E456CE74}"/>
              </a:ext>
            </a:extLst>
          </p:cNvPr>
          <p:cNvSpPr>
            <a:spLocks noGrp="1"/>
          </p:cNvSpPr>
          <p:nvPr>
            <p:ph type="body" sz="quarter" idx="13"/>
          </p:nvPr>
        </p:nvSpPr>
        <p:spPr>
          <a:xfrm>
            <a:off x="380213" y="302792"/>
            <a:ext cx="12604376" cy="915256"/>
          </a:xfrm>
        </p:spPr>
        <p:txBody>
          <a:bodyPr/>
          <a:lstStyle/>
          <a:p>
            <a:r>
              <a:rPr lang="en-US" sz="3733" dirty="0"/>
              <a:t>A civil rights demonstration at Girard College in 1965</a:t>
            </a:r>
          </a:p>
        </p:txBody>
      </p:sp>
      <p:pic>
        <p:nvPicPr>
          <p:cNvPr id="4" name="Picture 3">
            <a:extLst>
              <a:ext uri="{FF2B5EF4-FFF2-40B4-BE49-F238E27FC236}">
                <a16:creationId xmlns:a16="http://schemas.microsoft.com/office/drawing/2014/main" id="{21D87CB1-C067-417F-A1F6-04FE1B616D56}"/>
              </a:ext>
            </a:extLst>
          </p:cNvPr>
          <p:cNvPicPr/>
          <p:nvPr/>
        </p:nvPicPr>
        <p:blipFill>
          <a:blip r:embed="rId3"/>
          <a:stretch>
            <a:fillRect/>
          </a:stretch>
        </p:blipFill>
        <p:spPr>
          <a:xfrm>
            <a:off x="228138" y="1255403"/>
            <a:ext cx="4009121" cy="3238658"/>
          </a:xfrm>
          <a:prstGeom prst="rect">
            <a:avLst/>
          </a:prstGeom>
        </p:spPr>
      </p:pic>
      <p:sp>
        <p:nvSpPr>
          <p:cNvPr id="3" name="TextBox 2">
            <a:extLst>
              <a:ext uri="{FF2B5EF4-FFF2-40B4-BE49-F238E27FC236}">
                <a16:creationId xmlns:a16="http://schemas.microsoft.com/office/drawing/2014/main" id="{3B1AEE0A-0E2E-4CFA-A499-BF1F3F70BFC0}"/>
              </a:ext>
            </a:extLst>
          </p:cNvPr>
          <p:cNvSpPr txBox="1"/>
          <p:nvPr/>
        </p:nvSpPr>
        <p:spPr>
          <a:xfrm>
            <a:off x="4380557" y="1085128"/>
            <a:ext cx="7431230" cy="1477328"/>
          </a:xfrm>
          <a:prstGeom prst="rect">
            <a:avLst/>
          </a:prstGeom>
          <a:noFill/>
        </p:spPr>
        <p:txBody>
          <a:bodyPr wrap="square" rtlCol="0">
            <a:spAutoFit/>
          </a:bodyPr>
          <a:lstStyle/>
          <a:p>
            <a:r>
              <a:rPr lang="en-US" b="1" dirty="0"/>
              <a:t>Label:</a:t>
            </a:r>
            <a:r>
              <a:rPr lang="en-US" dirty="0"/>
              <a:t> Reverend Dr. Martin Luther King Jr. and Cecil B. Moore attend a protest rally at Girard College</a:t>
            </a:r>
            <a:endParaRPr lang="en-US" sz="2400" dirty="0"/>
          </a:p>
          <a:p>
            <a:r>
              <a:rPr lang="en-US" b="1" dirty="0"/>
              <a:t>Description: </a:t>
            </a:r>
            <a:r>
              <a:rPr lang="en-US" dirty="0"/>
              <a:t>Photograph of Reverend Dr. Martin Luther King Jr. and Cecil B. Moore attending a protest rally at Girard College, Philadelphia, Pennsylvania, 1965</a:t>
            </a:r>
            <a:endParaRPr lang="en-US" sz="2400" dirty="0"/>
          </a:p>
        </p:txBody>
      </p:sp>
      <p:sp>
        <p:nvSpPr>
          <p:cNvPr id="5" name="Rectangle 4">
            <a:extLst>
              <a:ext uri="{FF2B5EF4-FFF2-40B4-BE49-F238E27FC236}">
                <a16:creationId xmlns:a16="http://schemas.microsoft.com/office/drawing/2014/main" id="{5FE395F1-6EF9-455B-AEB9-55F6AE035366}"/>
              </a:ext>
            </a:extLst>
          </p:cNvPr>
          <p:cNvSpPr/>
          <p:nvPr/>
        </p:nvSpPr>
        <p:spPr>
          <a:xfrm>
            <a:off x="78267" y="5826328"/>
            <a:ext cx="4941546" cy="379656"/>
          </a:xfrm>
          <a:prstGeom prst="rect">
            <a:avLst/>
          </a:prstGeom>
        </p:spPr>
        <p:txBody>
          <a:bodyPr wrap="none">
            <a:spAutoFit/>
          </a:bodyPr>
          <a:lstStyle/>
          <a:p>
            <a:r>
              <a:rPr lang="en-US" sz="1867" b="1" dirty="0">
                <a:solidFill>
                  <a:schemeClr val="bg1">
                    <a:lumMod val="65000"/>
                  </a:schemeClr>
                </a:solidFill>
              </a:rPr>
              <a:t>Source: Holly </a:t>
            </a:r>
            <a:r>
              <a:rPr lang="en-US" sz="1867" b="1" dirty="0" err="1">
                <a:solidFill>
                  <a:schemeClr val="bg1">
                    <a:lumMod val="65000"/>
                  </a:schemeClr>
                </a:solidFill>
              </a:rPr>
              <a:t>Tomren</a:t>
            </a:r>
            <a:r>
              <a:rPr lang="en-US" sz="1867" b="1" dirty="0">
                <a:solidFill>
                  <a:schemeClr val="bg1">
                    <a:lumMod val="65000"/>
                  </a:schemeClr>
                </a:solidFill>
              </a:rPr>
              <a:t>, Temple University Library</a:t>
            </a:r>
          </a:p>
        </p:txBody>
      </p:sp>
      <p:sp>
        <p:nvSpPr>
          <p:cNvPr id="6" name="Rectangle 5">
            <a:extLst>
              <a:ext uri="{FF2B5EF4-FFF2-40B4-BE49-F238E27FC236}">
                <a16:creationId xmlns:a16="http://schemas.microsoft.com/office/drawing/2014/main" id="{3003C083-79DB-4D4F-9F9D-EA8AAA7078F4}"/>
              </a:ext>
            </a:extLst>
          </p:cNvPr>
          <p:cNvSpPr/>
          <p:nvPr/>
        </p:nvSpPr>
        <p:spPr>
          <a:xfrm>
            <a:off x="156264" y="4494061"/>
            <a:ext cx="4152868" cy="379656"/>
          </a:xfrm>
          <a:prstGeom prst="rect">
            <a:avLst/>
          </a:prstGeom>
        </p:spPr>
        <p:txBody>
          <a:bodyPr wrap="none">
            <a:spAutoFit/>
          </a:bodyPr>
          <a:lstStyle/>
          <a:p>
            <a:r>
              <a:rPr lang="en-US" sz="1867" b="1" dirty="0">
                <a:solidFill>
                  <a:schemeClr val="bg1">
                    <a:lumMod val="65000"/>
                  </a:schemeClr>
                </a:solidFill>
              </a:rPr>
              <a:t>Image source: Temple University Library</a:t>
            </a:r>
          </a:p>
        </p:txBody>
      </p:sp>
      <p:pic>
        <p:nvPicPr>
          <p:cNvPr id="7" name="Picture 6">
            <a:extLst>
              <a:ext uri="{FF2B5EF4-FFF2-40B4-BE49-F238E27FC236}">
                <a16:creationId xmlns:a16="http://schemas.microsoft.com/office/drawing/2014/main" id="{50D5FD2B-700D-44AE-8611-68D3505007E4}"/>
              </a:ext>
            </a:extLst>
          </p:cNvPr>
          <p:cNvPicPr>
            <a:picLocks noChangeAspect="1"/>
          </p:cNvPicPr>
          <p:nvPr/>
        </p:nvPicPr>
        <p:blipFill>
          <a:blip r:embed="rId4"/>
          <a:stretch>
            <a:fillRect/>
          </a:stretch>
        </p:blipFill>
        <p:spPr>
          <a:xfrm>
            <a:off x="5700719" y="2547278"/>
            <a:ext cx="5246498" cy="33499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097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D1874A-B782-4B71-B9B2-1DDB0244DD10}"/>
              </a:ext>
            </a:extLst>
          </p:cNvPr>
          <p:cNvSpPr/>
          <p:nvPr/>
        </p:nvSpPr>
        <p:spPr>
          <a:xfrm>
            <a:off x="715969" y="3177252"/>
            <a:ext cx="8130301" cy="287475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866756-C980-4271-AB8D-189AC1838A57}"/>
              </a:ext>
            </a:extLst>
          </p:cNvPr>
          <p:cNvSpPr/>
          <p:nvPr/>
        </p:nvSpPr>
        <p:spPr>
          <a:xfrm>
            <a:off x="725396" y="1175034"/>
            <a:ext cx="8120874" cy="2002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5CB0C91-4543-42AE-8682-A6D085EA5B2A}"/>
              </a:ext>
            </a:extLst>
          </p:cNvPr>
          <p:cNvSpPr>
            <a:spLocks noGrp="1"/>
          </p:cNvSpPr>
          <p:nvPr>
            <p:ph type="body" sz="quarter" idx="13"/>
          </p:nvPr>
        </p:nvSpPr>
        <p:spPr>
          <a:xfrm>
            <a:off x="454382" y="259778"/>
            <a:ext cx="11252197" cy="915256"/>
          </a:xfrm>
        </p:spPr>
        <p:txBody>
          <a:bodyPr>
            <a:normAutofit fontScale="85000" lnSpcReduction="10000"/>
          </a:bodyPr>
          <a:lstStyle/>
          <a:p>
            <a:r>
              <a:rPr lang="en-US" dirty="0"/>
              <a:t>Two contexts captured in structured statements</a:t>
            </a:r>
          </a:p>
        </p:txBody>
      </p:sp>
      <p:pic>
        <p:nvPicPr>
          <p:cNvPr id="13" name="Picture 12">
            <a:extLst>
              <a:ext uri="{FF2B5EF4-FFF2-40B4-BE49-F238E27FC236}">
                <a16:creationId xmlns:a16="http://schemas.microsoft.com/office/drawing/2014/main" id="{DC62795C-EBD8-49FE-9FF0-DADA22762F41}"/>
              </a:ext>
            </a:extLst>
          </p:cNvPr>
          <p:cNvPicPr>
            <a:picLocks noChangeAspect="1"/>
          </p:cNvPicPr>
          <p:nvPr/>
        </p:nvPicPr>
        <p:blipFill>
          <a:blip r:embed="rId3"/>
          <a:stretch>
            <a:fillRect/>
          </a:stretch>
        </p:blipFill>
        <p:spPr>
          <a:xfrm>
            <a:off x="975362" y="1465289"/>
            <a:ext cx="7611514" cy="1604388"/>
          </a:xfrm>
          <a:prstGeom prst="rect">
            <a:avLst/>
          </a:prstGeom>
        </p:spPr>
      </p:pic>
      <p:pic>
        <p:nvPicPr>
          <p:cNvPr id="15" name="Picture 14">
            <a:extLst>
              <a:ext uri="{FF2B5EF4-FFF2-40B4-BE49-F238E27FC236}">
                <a16:creationId xmlns:a16="http://schemas.microsoft.com/office/drawing/2014/main" id="{FE63D090-A5FD-41F9-B743-3359547F7D00}"/>
              </a:ext>
            </a:extLst>
          </p:cNvPr>
          <p:cNvPicPr>
            <a:picLocks noChangeAspect="1"/>
          </p:cNvPicPr>
          <p:nvPr/>
        </p:nvPicPr>
        <p:blipFill>
          <a:blip r:embed="rId4"/>
          <a:stretch>
            <a:fillRect/>
          </a:stretch>
        </p:blipFill>
        <p:spPr>
          <a:xfrm>
            <a:off x="1404594" y="3284827"/>
            <a:ext cx="6974422" cy="2586220"/>
          </a:xfrm>
          <a:prstGeom prst="rect">
            <a:avLst/>
          </a:prstGeom>
        </p:spPr>
      </p:pic>
      <p:sp>
        <p:nvSpPr>
          <p:cNvPr id="16" name="Right Brace 15">
            <a:extLst>
              <a:ext uri="{FF2B5EF4-FFF2-40B4-BE49-F238E27FC236}">
                <a16:creationId xmlns:a16="http://schemas.microsoft.com/office/drawing/2014/main" id="{DD6678B1-08AB-4E75-A0C0-4637ED18A89A}"/>
              </a:ext>
            </a:extLst>
          </p:cNvPr>
          <p:cNvSpPr/>
          <p:nvPr/>
        </p:nvSpPr>
        <p:spPr>
          <a:xfrm>
            <a:off x="9059159" y="1127899"/>
            <a:ext cx="160255" cy="200221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F8940006-702E-4C52-92C8-7CA470A5859E}"/>
              </a:ext>
            </a:extLst>
          </p:cNvPr>
          <p:cNvSpPr/>
          <p:nvPr/>
        </p:nvSpPr>
        <p:spPr>
          <a:xfrm>
            <a:off x="9067641" y="3223635"/>
            <a:ext cx="160255" cy="282097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849876A9-A387-448A-A87B-A358588BD8A5}"/>
              </a:ext>
            </a:extLst>
          </p:cNvPr>
          <p:cNvSpPr txBox="1"/>
          <p:nvPr/>
        </p:nvSpPr>
        <p:spPr>
          <a:xfrm>
            <a:off x="9526522" y="1898151"/>
            <a:ext cx="2118465" cy="369332"/>
          </a:xfrm>
          <a:prstGeom prst="rect">
            <a:avLst/>
          </a:prstGeom>
          <a:noFill/>
        </p:spPr>
        <p:txBody>
          <a:bodyPr wrap="none" rtlCol="0">
            <a:spAutoFit/>
          </a:bodyPr>
          <a:lstStyle/>
          <a:p>
            <a:r>
              <a:rPr lang="en-US" b="1" dirty="0">
                <a:solidFill>
                  <a:srgbClr val="002060"/>
                </a:solidFill>
              </a:rPr>
              <a:t>Institutional</a:t>
            </a:r>
            <a:r>
              <a:rPr lang="en-US" b="1" dirty="0">
                <a:solidFill>
                  <a:schemeClr val="tx2">
                    <a:lumMod val="60000"/>
                    <a:lumOff val="40000"/>
                  </a:schemeClr>
                </a:solidFill>
              </a:rPr>
              <a:t> </a:t>
            </a:r>
            <a:r>
              <a:rPr lang="en-US" b="1" dirty="0">
                <a:solidFill>
                  <a:srgbClr val="002060"/>
                </a:solidFill>
              </a:rPr>
              <a:t>context</a:t>
            </a:r>
          </a:p>
        </p:txBody>
      </p:sp>
      <p:sp>
        <p:nvSpPr>
          <p:cNvPr id="19" name="TextBox 18">
            <a:extLst>
              <a:ext uri="{FF2B5EF4-FFF2-40B4-BE49-F238E27FC236}">
                <a16:creationId xmlns:a16="http://schemas.microsoft.com/office/drawing/2014/main" id="{839D7076-971B-4E98-AE72-A84BB84D0A45}"/>
              </a:ext>
            </a:extLst>
          </p:cNvPr>
          <p:cNvSpPr txBox="1"/>
          <p:nvPr/>
        </p:nvSpPr>
        <p:spPr>
          <a:xfrm>
            <a:off x="9640068" y="4411746"/>
            <a:ext cx="1831976" cy="369332"/>
          </a:xfrm>
          <a:prstGeom prst="rect">
            <a:avLst/>
          </a:prstGeom>
          <a:noFill/>
        </p:spPr>
        <p:txBody>
          <a:bodyPr wrap="none" rtlCol="0">
            <a:spAutoFit/>
          </a:bodyPr>
          <a:lstStyle/>
          <a:p>
            <a:r>
              <a:rPr lang="en-US" b="1" dirty="0">
                <a:solidFill>
                  <a:srgbClr val="002060"/>
                </a:solidFill>
              </a:rPr>
              <a:t>Semantic context</a:t>
            </a:r>
          </a:p>
        </p:txBody>
      </p:sp>
    </p:spTree>
    <p:extLst>
      <p:ext uri="{BB962C8B-B14F-4D97-AF65-F5344CB8AC3E}">
        <p14:creationId xmlns:p14="http://schemas.microsoft.com/office/powerpoint/2010/main" val="351115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D7AC-4A98-4F47-B65D-9053A347AED7}"/>
              </a:ext>
            </a:extLst>
          </p:cNvPr>
          <p:cNvSpPr>
            <a:spLocks noGrp="1"/>
          </p:cNvSpPr>
          <p:nvPr>
            <p:ph type="title"/>
          </p:nvPr>
        </p:nvSpPr>
        <p:spPr/>
        <p:txBody>
          <a:bodyPr/>
          <a:lstStyle/>
          <a:p>
            <a:r>
              <a:rPr lang="en-US" dirty="0"/>
              <a:t>Specific “Lessons Learned” from pilot</a:t>
            </a:r>
          </a:p>
        </p:txBody>
      </p:sp>
      <p:sp>
        <p:nvSpPr>
          <p:cNvPr id="4" name="TextBox 3">
            <a:extLst>
              <a:ext uri="{FF2B5EF4-FFF2-40B4-BE49-F238E27FC236}">
                <a16:creationId xmlns:a16="http://schemas.microsoft.com/office/drawing/2014/main" id="{D3714F86-8E6A-894F-AF47-BBD1A616BA14}"/>
              </a:ext>
            </a:extLst>
          </p:cNvPr>
          <p:cNvSpPr txBox="1"/>
          <p:nvPr/>
        </p:nvSpPr>
        <p:spPr>
          <a:xfrm>
            <a:off x="838201" y="1690688"/>
            <a:ext cx="10350730" cy="2954655"/>
          </a:xfrm>
          <a:prstGeom prst="rect">
            <a:avLst/>
          </a:prstGeom>
          <a:noFill/>
        </p:spPr>
        <p:txBody>
          <a:bodyPr wrap="square" rtlCol="0">
            <a:spAutoFit/>
          </a:bodyPr>
          <a:lstStyle/>
          <a:p>
            <a:pPr marL="171450" indent="-171450">
              <a:buFont typeface="Arial" panose="020B0604020202020204" pitchFamily="34" charset="0"/>
              <a:buChar char="•"/>
            </a:pPr>
            <a:r>
              <a:rPr lang="en-US" sz="2400" dirty="0"/>
              <a:t>The editing workflow appears (deceptively) simple. </a:t>
            </a:r>
          </a:p>
          <a:p>
            <a:pPr marL="171450" indent="-171450">
              <a:buFont typeface="Arial" panose="020B0604020202020204" pitchFamily="34" charset="0"/>
              <a:buChar char="•"/>
            </a:pPr>
            <a:r>
              <a:rPr lang="en-US" sz="2400" dirty="0"/>
              <a:t>The creation and consumption of Linked data is a mediated experience. </a:t>
            </a:r>
          </a:p>
          <a:p>
            <a:pPr marL="628650" lvl="1" indent="-171450">
              <a:buFont typeface="Arial" panose="020B0604020202020204" pitchFamily="34" charset="0"/>
              <a:buChar char="•"/>
            </a:pPr>
            <a:r>
              <a:rPr lang="en-US" sz="2400" dirty="0"/>
              <a:t>OCLC’s tools were a success.</a:t>
            </a:r>
          </a:p>
          <a:p>
            <a:pPr marL="171450" indent="-171450">
              <a:buFont typeface="Arial" panose="020B0604020202020204" pitchFamily="34" charset="0"/>
              <a:buChar char="•"/>
            </a:pPr>
            <a:r>
              <a:rPr lang="en-US" sz="2400" dirty="0"/>
              <a:t>Next R&amp;D steps needed for archival and special collections material:</a:t>
            </a:r>
          </a:p>
          <a:p>
            <a:pPr marL="628650" lvl="1" indent="-171450">
              <a:buFont typeface="Arial" panose="020B0604020202020204" pitchFamily="34" charset="0"/>
              <a:buChar char="•"/>
            </a:pPr>
            <a:r>
              <a:rPr lang="en-US" sz="2400" dirty="0"/>
              <a:t>Model of archives</a:t>
            </a:r>
          </a:p>
          <a:p>
            <a:pPr marL="628650" lvl="1" indent="-171450">
              <a:buFont typeface="Arial" panose="020B0604020202020204" pitchFamily="34" charset="0"/>
              <a:buChar char="•"/>
            </a:pPr>
            <a:r>
              <a:rPr lang="en-US" sz="2400" dirty="0"/>
              <a:t>A configuration of data resources for narrative or expository text.</a:t>
            </a:r>
          </a:p>
          <a:p>
            <a:pPr marL="628650" lvl="1" indent="-171450">
              <a:buFont typeface="Arial" panose="020B0604020202020204" pitchFamily="34" charset="0"/>
              <a:buChar char="•"/>
            </a:pPr>
            <a:r>
              <a:rPr lang="en-US" sz="2400" dirty="0"/>
              <a:t>Scoping of structured data (focusing on discovery)</a:t>
            </a:r>
          </a:p>
          <a:p>
            <a:endParaRPr lang="en-US" dirty="0"/>
          </a:p>
        </p:txBody>
      </p:sp>
    </p:spTree>
    <p:extLst>
      <p:ext uri="{BB962C8B-B14F-4D97-AF65-F5344CB8AC3E}">
        <p14:creationId xmlns:p14="http://schemas.microsoft.com/office/powerpoint/2010/main" val="583375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A38F-C61F-4261-B5C0-BC6EEAA288AD}"/>
              </a:ext>
            </a:extLst>
          </p:cNvPr>
          <p:cNvSpPr>
            <a:spLocks noGrp="1"/>
          </p:cNvSpPr>
          <p:nvPr>
            <p:ph type="title"/>
          </p:nvPr>
        </p:nvSpPr>
        <p:spPr/>
        <p:txBody>
          <a:bodyPr/>
          <a:lstStyle/>
          <a:p>
            <a:r>
              <a:rPr lang="en-US" dirty="0"/>
              <a:t>Reflections and perspectives</a:t>
            </a:r>
          </a:p>
        </p:txBody>
      </p:sp>
      <p:sp>
        <p:nvSpPr>
          <p:cNvPr id="3" name="Content Placeholder 2">
            <a:extLst>
              <a:ext uri="{FF2B5EF4-FFF2-40B4-BE49-F238E27FC236}">
                <a16:creationId xmlns:a16="http://schemas.microsoft.com/office/drawing/2014/main" id="{1D0FED1C-4F36-412F-A4C0-84437094F5D0}"/>
              </a:ext>
            </a:extLst>
          </p:cNvPr>
          <p:cNvSpPr>
            <a:spLocks noGrp="1"/>
          </p:cNvSpPr>
          <p:nvPr>
            <p:ph idx="1"/>
          </p:nvPr>
        </p:nvSpPr>
        <p:spPr/>
        <p:txBody>
          <a:bodyPr/>
          <a:lstStyle/>
          <a:p>
            <a:r>
              <a:rPr lang="en-US" dirty="0"/>
              <a:t>Transitioning from records to graphs – paradigm shift</a:t>
            </a:r>
          </a:p>
          <a:p>
            <a:pPr lvl="1"/>
            <a:r>
              <a:rPr lang="en-US" dirty="0"/>
              <a:t>New tasks</a:t>
            </a:r>
          </a:p>
          <a:p>
            <a:pPr lvl="1"/>
            <a:r>
              <a:rPr lang="en-US" dirty="0"/>
              <a:t>Task that will likely become obsolete</a:t>
            </a:r>
          </a:p>
          <a:p>
            <a:pPr lvl="1"/>
            <a:r>
              <a:rPr lang="en-US" dirty="0"/>
              <a:t>What’s still necessary</a:t>
            </a:r>
          </a:p>
          <a:p>
            <a:r>
              <a:rPr lang="en-US" dirty="0"/>
              <a:t>Reinventing crowd-sourcing</a:t>
            </a:r>
          </a:p>
          <a:p>
            <a:pPr lvl="1"/>
            <a:r>
              <a:rPr lang="en-US" dirty="0"/>
              <a:t>Statement provenance</a:t>
            </a:r>
          </a:p>
          <a:p>
            <a:pPr lvl="1"/>
            <a:r>
              <a:rPr lang="en-US" dirty="0"/>
              <a:t>Balancing quality with anyone can say anything</a:t>
            </a:r>
          </a:p>
          <a:p>
            <a:pPr lvl="1"/>
            <a:r>
              <a:rPr lang="en-US" dirty="0"/>
              <a:t>New tools (to us) for managing quality</a:t>
            </a:r>
          </a:p>
        </p:txBody>
      </p:sp>
    </p:spTree>
    <p:extLst>
      <p:ext uri="{BB962C8B-B14F-4D97-AF65-F5344CB8AC3E}">
        <p14:creationId xmlns:p14="http://schemas.microsoft.com/office/powerpoint/2010/main" val="62283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9115-8603-487B-978A-0AFF59FD0584}"/>
              </a:ext>
            </a:extLst>
          </p:cNvPr>
          <p:cNvSpPr>
            <a:spLocks noGrp="1"/>
          </p:cNvSpPr>
          <p:nvPr>
            <p:ph type="title"/>
          </p:nvPr>
        </p:nvSpPr>
        <p:spPr/>
        <p:txBody>
          <a:bodyPr/>
          <a:lstStyle/>
          <a:p>
            <a:r>
              <a:rPr lang="en-US" dirty="0"/>
              <a:t>Learning, creating, amplifying</a:t>
            </a:r>
          </a:p>
        </p:txBody>
      </p:sp>
      <p:sp>
        <p:nvSpPr>
          <p:cNvPr id="3" name="Content Placeholder 2">
            <a:extLst>
              <a:ext uri="{FF2B5EF4-FFF2-40B4-BE49-F238E27FC236}">
                <a16:creationId xmlns:a16="http://schemas.microsoft.com/office/drawing/2014/main" id="{F0C38786-287A-4D80-95C4-A98F52F1A238}"/>
              </a:ext>
            </a:extLst>
          </p:cNvPr>
          <p:cNvSpPr>
            <a:spLocks noGrp="1"/>
          </p:cNvSpPr>
          <p:nvPr>
            <p:ph idx="1"/>
          </p:nvPr>
        </p:nvSpPr>
        <p:spPr/>
        <p:txBody>
          <a:bodyPr/>
          <a:lstStyle/>
          <a:p>
            <a:r>
              <a:rPr lang="en-US" dirty="0"/>
              <a:t>Surge in </a:t>
            </a:r>
            <a:r>
              <a:rPr lang="en-US" dirty="0" err="1"/>
              <a:t>Wikidata</a:t>
            </a:r>
            <a:r>
              <a:rPr lang="en-US" dirty="0"/>
              <a:t> across the community</a:t>
            </a:r>
          </a:p>
          <a:p>
            <a:pPr lvl="1"/>
            <a:r>
              <a:rPr lang="en-US" dirty="0"/>
              <a:t>PCC and LD4 activities</a:t>
            </a:r>
          </a:p>
          <a:p>
            <a:pPr lvl="1"/>
            <a:r>
              <a:rPr lang="en-US" dirty="0"/>
              <a:t>Specific library projects</a:t>
            </a:r>
          </a:p>
          <a:p>
            <a:r>
              <a:rPr lang="en-US" dirty="0"/>
              <a:t>OCLC’s activities, fostering ties between library and Wikimedia communities</a:t>
            </a:r>
          </a:p>
          <a:p>
            <a:pPr lvl="1"/>
            <a:r>
              <a:rPr lang="en-US" dirty="0"/>
              <a:t>Connecting Wikipedia and VIAF</a:t>
            </a:r>
          </a:p>
          <a:p>
            <a:pPr lvl="1"/>
            <a:r>
              <a:rPr lang="en-US" dirty="0"/>
              <a:t>Libraries Leverage Wikimedia training program</a:t>
            </a:r>
          </a:p>
          <a:p>
            <a:pPr lvl="1"/>
            <a:r>
              <a:rPr lang="en-US" dirty="0"/>
              <a:t>Collaborations for introducing </a:t>
            </a:r>
            <a:r>
              <a:rPr lang="en-US" dirty="0" err="1"/>
              <a:t>Wikidata</a:t>
            </a:r>
            <a:r>
              <a:rPr lang="en-US" dirty="0"/>
              <a:t> to librarians</a:t>
            </a:r>
          </a:p>
        </p:txBody>
      </p:sp>
    </p:spTree>
    <p:extLst>
      <p:ext uri="{BB962C8B-B14F-4D97-AF65-F5344CB8AC3E}">
        <p14:creationId xmlns:p14="http://schemas.microsoft.com/office/powerpoint/2010/main" val="369081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9115-8603-487B-978A-0AFF59FD0584}"/>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F0C38786-287A-4D80-95C4-A98F52F1A238}"/>
              </a:ext>
            </a:extLst>
          </p:cNvPr>
          <p:cNvSpPr>
            <a:spLocks noGrp="1"/>
          </p:cNvSpPr>
          <p:nvPr>
            <p:ph idx="1"/>
          </p:nvPr>
        </p:nvSpPr>
        <p:spPr>
          <a:xfrm>
            <a:off x="838199" y="1795645"/>
            <a:ext cx="10914089" cy="4351338"/>
          </a:xfrm>
        </p:spPr>
        <p:txBody>
          <a:bodyPr/>
          <a:lstStyle/>
          <a:p>
            <a:r>
              <a:rPr lang="en-US" dirty="0"/>
              <a:t>The Report: out soon after ALA; between now and then some “teasers”</a:t>
            </a:r>
          </a:p>
          <a:p>
            <a:r>
              <a:rPr lang="en-US" dirty="0"/>
              <a:t>Continuing work with </a:t>
            </a:r>
            <a:r>
              <a:rPr lang="en-US" dirty="0" err="1"/>
              <a:t>Wikibase</a:t>
            </a:r>
            <a:r>
              <a:rPr lang="en-US" dirty="0"/>
              <a:t>: archival materials</a:t>
            </a:r>
          </a:p>
          <a:p>
            <a:pPr lvl="1"/>
            <a:r>
              <a:rPr lang="en-US" dirty="0"/>
              <a:t>Leveraging for archival materials using </a:t>
            </a:r>
            <a:r>
              <a:rPr lang="en-US" dirty="0" err="1"/>
              <a:t>CONTENTdm</a:t>
            </a:r>
            <a:endParaRPr lang="en-US" dirty="0"/>
          </a:p>
          <a:p>
            <a:pPr lvl="1"/>
            <a:r>
              <a:rPr lang="en-US" dirty="0"/>
              <a:t>Connecting archival data to / with </a:t>
            </a:r>
            <a:r>
              <a:rPr lang="en-US" dirty="0" err="1"/>
              <a:t>schema.org</a:t>
            </a:r>
            <a:r>
              <a:rPr lang="en-US" dirty="0"/>
              <a:t> and </a:t>
            </a:r>
            <a:r>
              <a:rPr lang="en-US" dirty="0" err="1"/>
              <a:t>wikidata</a:t>
            </a:r>
            <a:r>
              <a:rPr lang="en-US" dirty="0"/>
              <a:t> models</a:t>
            </a:r>
          </a:p>
          <a:p>
            <a:r>
              <a:rPr lang="en-US" dirty="0"/>
              <a:t>Continued conversations and collaboration</a:t>
            </a:r>
          </a:p>
          <a:p>
            <a:pPr lvl="1"/>
            <a:r>
              <a:rPr lang="en-US" dirty="0"/>
              <a:t>PCC involvement</a:t>
            </a:r>
          </a:p>
          <a:p>
            <a:pPr lvl="1"/>
            <a:r>
              <a:rPr lang="en-US" dirty="0"/>
              <a:t>Committees and groups</a:t>
            </a:r>
          </a:p>
          <a:p>
            <a:r>
              <a:rPr lang="en-US" dirty="0"/>
              <a:t>New techniques, same goals</a:t>
            </a:r>
          </a:p>
          <a:p>
            <a:pPr lvl="1"/>
            <a:r>
              <a:rPr lang="en-US" dirty="0"/>
              <a:t>creating efficiencies through providing infrastructure and enabling communities </a:t>
            </a:r>
          </a:p>
        </p:txBody>
      </p:sp>
    </p:spTree>
    <p:extLst>
      <p:ext uri="{BB962C8B-B14F-4D97-AF65-F5344CB8AC3E}">
        <p14:creationId xmlns:p14="http://schemas.microsoft.com/office/powerpoint/2010/main" val="327317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DBE58F-DA6D-4146-9601-0C7D9F44C62C}"/>
              </a:ext>
            </a:extLst>
          </p:cNvPr>
          <p:cNvSpPr>
            <a:spLocks noGrp="1"/>
          </p:cNvSpPr>
          <p:nvPr>
            <p:ph type="title"/>
          </p:nvPr>
        </p:nvSpPr>
        <p:spPr/>
        <p:txBody>
          <a:bodyPr/>
          <a:lstStyle/>
          <a:p>
            <a:r>
              <a:rPr lang="en-US" dirty="0"/>
              <a:t>Linked data activities</a:t>
            </a:r>
          </a:p>
        </p:txBody>
      </p:sp>
      <p:sp>
        <p:nvSpPr>
          <p:cNvPr id="8" name="Content Placeholder 7">
            <a:extLst>
              <a:ext uri="{FF2B5EF4-FFF2-40B4-BE49-F238E27FC236}">
                <a16:creationId xmlns:a16="http://schemas.microsoft.com/office/drawing/2014/main" id="{4B73D885-2F96-4CB8-908B-962E01830AFC}"/>
              </a:ext>
            </a:extLst>
          </p:cNvPr>
          <p:cNvSpPr>
            <a:spLocks noGrp="1"/>
          </p:cNvSpPr>
          <p:nvPr>
            <p:ph idx="1"/>
          </p:nvPr>
        </p:nvSpPr>
        <p:spPr>
          <a:xfrm>
            <a:off x="838200" y="1825625"/>
            <a:ext cx="4562475" cy="4351338"/>
          </a:xfrm>
        </p:spPr>
        <p:txBody>
          <a:bodyPr/>
          <a:lstStyle/>
          <a:p>
            <a:pPr marL="0" indent="0">
              <a:buNone/>
            </a:pPr>
            <a:r>
              <a:rPr lang="en-US" dirty="0"/>
              <a:t>Full report will be released soon and available at </a:t>
            </a:r>
            <a:r>
              <a:rPr lang="en-US" dirty="0">
                <a:hlinkClick r:id="rId2"/>
              </a:rPr>
              <a:t>oc.lc/linked-data</a:t>
            </a:r>
            <a:endParaRPr lang="en-US" dirty="0"/>
          </a:p>
        </p:txBody>
      </p:sp>
      <p:pic>
        <p:nvPicPr>
          <p:cNvPr id="7" name="Picture 6">
            <a:extLst>
              <a:ext uri="{FF2B5EF4-FFF2-40B4-BE49-F238E27FC236}">
                <a16:creationId xmlns:a16="http://schemas.microsoft.com/office/drawing/2014/main" id="{5616002E-34E3-4B22-9099-773ED16C036C}"/>
              </a:ext>
            </a:extLst>
          </p:cNvPr>
          <p:cNvPicPr>
            <a:picLocks noChangeAspect="1"/>
          </p:cNvPicPr>
          <p:nvPr/>
        </p:nvPicPr>
        <p:blipFill rotWithShape="1">
          <a:blip r:embed="rId3"/>
          <a:srcRect l="10751" r="10681" b="50237"/>
          <a:stretch/>
        </p:blipFill>
        <p:spPr>
          <a:xfrm>
            <a:off x="5819776" y="219074"/>
            <a:ext cx="5981700" cy="6019801"/>
          </a:xfrm>
          <a:prstGeom prst="rect">
            <a:avLst/>
          </a:prstGeom>
        </p:spPr>
      </p:pic>
    </p:spTree>
    <p:extLst>
      <p:ext uri="{BB962C8B-B14F-4D97-AF65-F5344CB8AC3E}">
        <p14:creationId xmlns:p14="http://schemas.microsoft.com/office/powerpoint/2010/main" val="1863566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4838DBC-F2C7-419B-8379-43E2AF7967FF}"/>
              </a:ext>
            </a:extLst>
          </p:cNvPr>
          <p:cNvGrpSpPr/>
          <p:nvPr/>
        </p:nvGrpSpPr>
        <p:grpSpPr>
          <a:xfrm>
            <a:off x="321491" y="200888"/>
            <a:ext cx="11448028" cy="5844313"/>
            <a:chOff x="321491" y="200888"/>
            <a:chExt cx="11448028" cy="5844313"/>
          </a:xfrm>
        </p:grpSpPr>
        <p:pic>
          <p:nvPicPr>
            <p:cNvPr id="2" name="Picture 1">
              <a:extLst>
                <a:ext uri="{FF2B5EF4-FFF2-40B4-BE49-F238E27FC236}">
                  <a16:creationId xmlns:a16="http://schemas.microsoft.com/office/drawing/2014/main" id="{6F5D8A6F-0F8C-4165-9E08-6734FFF75EFC}"/>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321492" y="200888"/>
              <a:ext cx="11448027" cy="5844313"/>
            </a:xfrm>
            <a:prstGeom prst="rect">
              <a:avLst/>
            </a:prstGeom>
          </p:spPr>
        </p:pic>
        <p:pic>
          <p:nvPicPr>
            <p:cNvPr id="10" name="Picture 9">
              <a:extLst>
                <a:ext uri="{FF2B5EF4-FFF2-40B4-BE49-F238E27FC236}">
                  <a16:creationId xmlns:a16="http://schemas.microsoft.com/office/drawing/2014/main" id="{5B58AAFC-DAB9-405B-94A2-DCAF5E31F144}"/>
                </a:ext>
              </a:extLst>
            </p:cNvPr>
            <p:cNvPicPr>
              <a:picLocks noChangeAspect="1"/>
            </p:cNvPicPr>
            <p:nvPr/>
          </p:nvPicPr>
          <p:blipFill rotWithShape="1">
            <a:blip r:embed="rId3" cstate="screen">
              <a:duotone>
                <a:prstClr val="black"/>
                <a:schemeClr val="bg1">
                  <a:lumMod val="85000"/>
                  <a:tint val="45000"/>
                  <a:satMod val="400000"/>
                </a:schemeClr>
              </a:duotone>
              <a:extLst>
                <a:ext uri="{28A0092B-C50C-407E-A947-70E740481C1C}">
                  <a14:useLocalDpi xmlns:a14="http://schemas.microsoft.com/office/drawing/2010/main"/>
                </a:ext>
              </a:extLst>
            </a:blip>
            <a:srcRect t="12053" b="39141"/>
            <a:stretch/>
          </p:blipFill>
          <p:spPr>
            <a:xfrm>
              <a:off x="321491" y="900753"/>
              <a:ext cx="11448027" cy="2852382"/>
            </a:xfrm>
            <a:prstGeom prst="rect">
              <a:avLst/>
            </a:prstGeom>
          </p:spPr>
        </p:pic>
      </p:grpSp>
    </p:spTree>
    <p:extLst>
      <p:ext uri="{BB962C8B-B14F-4D97-AF65-F5344CB8AC3E}">
        <p14:creationId xmlns:p14="http://schemas.microsoft.com/office/powerpoint/2010/main" val="246544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D8FB-7CDB-4A27-B27B-0314302D71ED}"/>
              </a:ext>
            </a:extLst>
          </p:cNvPr>
          <p:cNvSpPr>
            <a:spLocks noGrp="1"/>
          </p:cNvSpPr>
          <p:nvPr>
            <p:ph type="title"/>
          </p:nvPr>
        </p:nvSpPr>
        <p:spPr/>
        <p:txBody>
          <a:bodyPr/>
          <a:lstStyle/>
          <a:p>
            <a:r>
              <a:rPr lang="en-US" dirty="0"/>
              <a:t>Review of the pilot</a:t>
            </a:r>
          </a:p>
        </p:txBody>
      </p:sp>
      <p:sp>
        <p:nvSpPr>
          <p:cNvPr id="3" name="Content Placeholder 2">
            <a:extLst>
              <a:ext uri="{FF2B5EF4-FFF2-40B4-BE49-F238E27FC236}">
                <a16:creationId xmlns:a16="http://schemas.microsoft.com/office/drawing/2014/main" id="{479D7BAD-7073-496B-8543-7DD075DD5CAD}"/>
              </a:ext>
            </a:extLst>
          </p:cNvPr>
          <p:cNvSpPr>
            <a:spLocks noGrp="1"/>
          </p:cNvSpPr>
          <p:nvPr>
            <p:ph idx="1"/>
          </p:nvPr>
        </p:nvSpPr>
        <p:spPr/>
        <p:txBody>
          <a:bodyPr/>
          <a:lstStyle/>
          <a:p>
            <a:r>
              <a:rPr lang="en-US" dirty="0"/>
              <a:t>A.k.a. Project Passage</a:t>
            </a:r>
          </a:p>
          <a:p>
            <a:r>
              <a:rPr lang="en-US" dirty="0"/>
              <a:t>Ran from December 2017 through September 2018</a:t>
            </a:r>
          </a:p>
          <a:p>
            <a:r>
              <a:rPr lang="en-US" dirty="0"/>
              <a:t>16 OCLC Member libraries participated</a:t>
            </a:r>
          </a:p>
          <a:p>
            <a:r>
              <a:rPr lang="en-US" dirty="0"/>
              <a:t>The objective was to evaluate a framework for </a:t>
            </a:r>
            <a:r>
              <a:rPr lang="en-US" b="1" dirty="0"/>
              <a:t>reconciling,</a:t>
            </a:r>
            <a:r>
              <a:rPr lang="en-US" dirty="0"/>
              <a:t>  </a:t>
            </a:r>
            <a:r>
              <a:rPr lang="en-US" b="1" dirty="0"/>
              <a:t>creating, and managing</a:t>
            </a:r>
            <a:r>
              <a:rPr lang="en-US" dirty="0"/>
              <a:t> bibliographic and authority data as </a:t>
            </a:r>
            <a:r>
              <a:rPr lang="en-US" b="1" dirty="0"/>
              <a:t>linked data entities and relationships</a:t>
            </a:r>
          </a:p>
          <a:p>
            <a:r>
              <a:rPr lang="en-US" dirty="0"/>
              <a:t>The pilot </a:t>
            </a:r>
            <a:r>
              <a:rPr lang="en-US" dirty="0" err="1"/>
              <a:t>Wikibase</a:t>
            </a:r>
            <a:r>
              <a:rPr lang="en-US" dirty="0"/>
              <a:t> instance included 1.2M entities, mostly data representing overlaps between </a:t>
            </a:r>
            <a:r>
              <a:rPr lang="en-US" dirty="0" err="1"/>
              <a:t>Wikidata</a:t>
            </a:r>
            <a:r>
              <a:rPr lang="en-US" dirty="0"/>
              <a:t>, VIAF, and WorldCat</a:t>
            </a:r>
          </a:p>
          <a:p>
            <a:endParaRPr lang="en-US" dirty="0"/>
          </a:p>
        </p:txBody>
      </p:sp>
    </p:spTree>
    <p:extLst>
      <p:ext uri="{BB962C8B-B14F-4D97-AF65-F5344CB8AC3E}">
        <p14:creationId xmlns:p14="http://schemas.microsoft.com/office/powerpoint/2010/main" val="283238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B78DD8-329D-4FBC-875F-3874C5223D85}"/>
              </a:ext>
            </a:extLst>
          </p:cNvPr>
          <p:cNvSpPr>
            <a:spLocks noGrp="1"/>
          </p:cNvSpPr>
          <p:nvPr>
            <p:ph type="title"/>
          </p:nvPr>
        </p:nvSpPr>
        <p:spPr/>
        <p:txBody>
          <a:bodyPr/>
          <a:lstStyle/>
          <a:p>
            <a:r>
              <a:rPr lang="en-US" dirty="0"/>
              <a:t>Participating libraries</a:t>
            </a:r>
          </a:p>
        </p:txBody>
      </p:sp>
      <p:sp>
        <p:nvSpPr>
          <p:cNvPr id="2" name="Text Placeholder 1">
            <a:extLst>
              <a:ext uri="{FF2B5EF4-FFF2-40B4-BE49-F238E27FC236}">
                <a16:creationId xmlns:a16="http://schemas.microsoft.com/office/drawing/2014/main" id="{23EE2618-FD0E-7149-8386-5333B2E620E9}"/>
              </a:ext>
            </a:extLst>
          </p:cNvPr>
          <p:cNvSpPr>
            <a:spLocks noGrp="1"/>
          </p:cNvSpPr>
          <p:nvPr>
            <p:ph idx="1"/>
          </p:nvPr>
        </p:nvSpPr>
        <p:spPr>
          <a:xfrm>
            <a:off x="838200" y="1825625"/>
            <a:ext cx="10515600" cy="4351338"/>
          </a:xfrm>
        </p:spPr>
        <p:txBody>
          <a:bodyPr numCol="2">
            <a:normAutofit/>
          </a:bodyPr>
          <a:lstStyle/>
          <a:p>
            <a:pPr marL="380990" indent="-380990" fontAlgn="base"/>
            <a:r>
              <a:rPr lang="en-US" dirty="0"/>
              <a:t>American University</a:t>
            </a:r>
          </a:p>
          <a:p>
            <a:pPr marL="380990" indent="-380990" fontAlgn="base"/>
            <a:r>
              <a:rPr lang="en-US" dirty="0"/>
              <a:t>Brigham Young University</a:t>
            </a:r>
            <a:endParaRPr lang="en-US" dirty="0">
              <a:cs typeface="Arial"/>
            </a:endParaRPr>
          </a:p>
          <a:p>
            <a:pPr marL="380990" indent="-380990" fontAlgn="base"/>
            <a:r>
              <a:rPr lang="en-US" dirty="0"/>
              <a:t>Cleveland Public Library</a:t>
            </a:r>
          </a:p>
          <a:p>
            <a:pPr marL="380990" indent="-380990" fontAlgn="base"/>
            <a:r>
              <a:rPr lang="en-US" dirty="0"/>
              <a:t>Cornell University Library</a:t>
            </a:r>
          </a:p>
          <a:p>
            <a:pPr marL="380990" indent="-380990" fontAlgn="base"/>
            <a:r>
              <a:rPr lang="en-US" dirty="0"/>
              <a:t>Harvard University</a:t>
            </a:r>
          </a:p>
          <a:p>
            <a:pPr marL="380990" indent="-380990" fontAlgn="base"/>
            <a:r>
              <a:rPr lang="en-US" dirty="0"/>
              <a:t>Michigan State University</a:t>
            </a:r>
          </a:p>
          <a:p>
            <a:pPr marL="380990" indent="-380990" fontAlgn="base"/>
            <a:r>
              <a:rPr lang="en-US" dirty="0"/>
              <a:t>National Library of Medicine</a:t>
            </a:r>
          </a:p>
          <a:p>
            <a:pPr marL="380990" indent="-380990" fontAlgn="base"/>
            <a:r>
              <a:rPr lang="en-US" dirty="0"/>
              <a:t>North Carolina State University</a:t>
            </a:r>
          </a:p>
          <a:p>
            <a:pPr marL="380990" indent="-380990" fontAlgn="base"/>
            <a:r>
              <a:rPr lang="en-US" dirty="0"/>
              <a:t>Northwestern University</a:t>
            </a:r>
          </a:p>
          <a:p>
            <a:pPr marL="380990" indent="-380990" fontAlgn="base"/>
            <a:r>
              <a:rPr lang="en-US" dirty="0"/>
              <a:t>Princeton University</a:t>
            </a:r>
          </a:p>
          <a:p>
            <a:pPr marL="380990" indent="-380990" fontAlgn="base"/>
            <a:r>
              <a:rPr lang="en-US" dirty="0"/>
              <a:t>Smithsonian Library</a:t>
            </a:r>
          </a:p>
          <a:p>
            <a:pPr marL="380990" indent="-380990" fontAlgn="base"/>
            <a:r>
              <a:rPr lang="en-US" dirty="0"/>
              <a:t>Temple University</a:t>
            </a:r>
          </a:p>
          <a:p>
            <a:pPr marL="380990" indent="-380990" fontAlgn="base"/>
            <a:r>
              <a:rPr lang="en-US" dirty="0"/>
              <a:t>UC Davis Library</a:t>
            </a:r>
          </a:p>
          <a:p>
            <a:pPr marL="380990" indent="-380990" fontAlgn="base"/>
            <a:r>
              <a:rPr lang="en-US" dirty="0"/>
              <a:t>University of Minnesota</a:t>
            </a:r>
          </a:p>
          <a:p>
            <a:pPr marL="380990" indent="-380990" fontAlgn="base"/>
            <a:r>
              <a:rPr lang="en-US" dirty="0"/>
              <a:t>University of New Hampshire</a:t>
            </a:r>
          </a:p>
          <a:p>
            <a:pPr marL="380990" indent="-380990" fontAlgn="base"/>
            <a:r>
              <a:rPr lang="en-US" dirty="0"/>
              <a:t>Yale University</a:t>
            </a:r>
          </a:p>
        </p:txBody>
      </p:sp>
    </p:spTree>
    <p:extLst>
      <p:ext uri="{BB962C8B-B14F-4D97-AF65-F5344CB8AC3E}">
        <p14:creationId xmlns:p14="http://schemas.microsoft.com/office/powerpoint/2010/main" val="388538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9846-565A-4124-A54E-12B17DC366C0}"/>
              </a:ext>
            </a:extLst>
          </p:cNvPr>
          <p:cNvSpPr>
            <a:spLocks noGrp="1"/>
          </p:cNvSpPr>
          <p:nvPr>
            <p:ph type="title"/>
          </p:nvPr>
        </p:nvSpPr>
        <p:spPr/>
        <p:txBody>
          <a:bodyPr/>
          <a:lstStyle/>
          <a:p>
            <a:r>
              <a:rPr lang="en-US" dirty="0"/>
              <a:t>Prototype goals</a:t>
            </a:r>
          </a:p>
        </p:txBody>
      </p:sp>
      <p:sp>
        <p:nvSpPr>
          <p:cNvPr id="3" name="Content Placeholder 2">
            <a:extLst>
              <a:ext uri="{FF2B5EF4-FFF2-40B4-BE49-F238E27FC236}">
                <a16:creationId xmlns:a16="http://schemas.microsoft.com/office/drawing/2014/main" id="{9FE580BE-51C5-4E34-8788-60A2983D38D2}"/>
              </a:ext>
            </a:extLst>
          </p:cNvPr>
          <p:cNvSpPr>
            <a:spLocks noGrp="1"/>
          </p:cNvSpPr>
          <p:nvPr>
            <p:ph idx="1"/>
          </p:nvPr>
        </p:nvSpPr>
        <p:spPr/>
        <p:txBody>
          <a:bodyPr/>
          <a:lstStyle/>
          <a:p>
            <a:r>
              <a:rPr lang="en-US" dirty="0"/>
              <a:t>Develop an entity ecosystem that facilitated…</a:t>
            </a:r>
          </a:p>
          <a:p>
            <a:pPr lvl="1"/>
            <a:r>
              <a:rPr lang="en-US" dirty="0"/>
              <a:t>Creation and editing of new entities</a:t>
            </a:r>
          </a:p>
          <a:p>
            <a:pPr lvl="1"/>
            <a:r>
              <a:rPr lang="en-US" dirty="0"/>
              <a:t>Connecting entities to the Web</a:t>
            </a:r>
          </a:p>
          <a:p>
            <a:r>
              <a:rPr lang="en-US" dirty="0"/>
              <a:t>Build a community of users who could..</a:t>
            </a:r>
          </a:p>
          <a:p>
            <a:pPr lvl="1"/>
            <a:r>
              <a:rPr lang="en-US" dirty="0"/>
              <a:t>Create/Curate data in the ecosystem</a:t>
            </a:r>
          </a:p>
          <a:p>
            <a:pPr lvl="1"/>
            <a:r>
              <a:rPr lang="en-US" dirty="0"/>
              <a:t>Imagine/propose workflow uses </a:t>
            </a:r>
          </a:p>
          <a:p>
            <a:r>
              <a:rPr lang="en-US" dirty="0"/>
              <a:t>Provide services to..</a:t>
            </a:r>
          </a:p>
          <a:p>
            <a:pPr lvl="1"/>
            <a:r>
              <a:rPr lang="en-US" dirty="0"/>
              <a:t>Reconcile data</a:t>
            </a:r>
          </a:p>
          <a:p>
            <a:pPr lvl="1"/>
            <a:r>
              <a:rPr lang="en-US" dirty="0"/>
              <a:t>Explore the data</a:t>
            </a:r>
          </a:p>
          <a:p>
            <a:endParaRPr lang="en-US" dirty="0"/>
          </a:p>
        </p:txBody>
      </p:sp>
    </p:spTree>
    <p:extLst>
      <p:ext uri="{BB962C8B-B14F-4D97-AF65-F5344CB8AC3E}">
        <p14:creationId xmlns:p14="http://schemas.microsoft.com/office/powerpoint/2010/main" val="147071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5D8A6F-0F8C-4165-9E08-6734FFF75E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3097" y="477271"/>
            <a:ext cx="11448027" cy="5844313"/>
          </a:xfrm>
          <a:prstGeom prst="rect">
            <a:avLst/>
          </a:prstGeom>
        </p:spPr>
      </p:pic>
      <p:grpSp>
        <p:nvGrpSpPr>
          <p:cNvPr id="41" name="Group 40">
            <a:extLst>
              <a:ext uri="{FF2B5EF4-FFF2-40B4-BE49-F238E27FC236}">
                <a16:creationId xmlns:a16="http://schemas.microsoft.com/office/drawing/2014/main" id="{7184F873-D78A-4309-8C3C-8531231BEAA1}"/>
              </a:ext>
            </a:extLst>
          </p:cNvPr>
          <p:cNvGrpSpPr/>
          <p:nvPr/>
        </p:nvGrpSpPr>
        <p:grpSpPr>
          <a:xfrm>
            <a:off x="333588" y="642964"/>
            <a:ext cx="11646169" cy="5572072"/>
            <a:chOff x="333588" y="642964"/>
            <a:chExt cx="11646169" cy="5572072"/>
          </a:xfrm>
        </p:grpSpPr>
        <p:sp>
          <p:nvSpPr>
            <p:cNvPr id="22" name="TextBox 21">
              <a:extLst>
                <a:ext uri="{FF2B5EF4-FFF2-40B4-BE49-F238E27FC236}">
                  <a16:creationId xmlns:a16="http://schemas.microsoft.com/office/drawing/2014/main" id="{846B3966-9EFF-403D-8364-88B60351BBD6}"/>
                </a:ext>
              </a:extLst>
            </p:cNvPr>
            <p:cNvSpPr txBox="1"/>
            <p:nvPr/>
          </p:nvSpPr>
          <p:spPr>
            <a:xfrm>
              <a:off x="2182024" y="4468366"/>
              <a:ext cx="5521911" cy="461665"/>
            </a:xfrm>
            <a:prstGeom prst="rect">
              <a:avLst/>
            </a:prstGeom>
            <a:noFill/>
          </p:spPr>
          <p:txBody>
            <a:bodyPr wrap="square" rtlCol="0">
              <a:spAutoFit/>
            </a:bodyPr>
            <a:lstStyle/>
            <a:p>
              <a:r>
                <a:rPr lang="en-US" sz="2400" b="1" dirty="0">
                  <a:solidFill>
                    <a:srgbClr val="C00000"/>
                  </a:solidFill>
                </a:rPr>
                <a:t>Structured data for machine consumption</a:t>
              </a:r>
              <a:endParaRPr lang="en-US" b="1" dirty="0">
                <a:solidFill>
                  <a:srgbClr val="C00000"/>
                </a:solidFill>
              </a:endParaRPr>
            </a:p>
          </p:txBody>
        </p:sp>
        <p:sp>
          <p:nvSpPr>
            <p:cNvPr id="34" name="TextBox 33">
              <a:extLst>
                <a:ext uri="{FF2B5EF4-FFF2-40B4-BE49-F238E27FC236}">
                  <a16:creationId xmlns:a16="http://schemas.microsoft.com/office/drawing/2014/main" id="{ADA82354-7952-46B7-93B8-BEAFB01A6F9F}"/>
                </a:ext>
              </a:extLst>
            </p:cNvPr>
            <p:cNvSpPr txBox="1"/>
            <p:nvPr/>
          </p:nvSpPr>
          <p:spPr>
            <a:xfrm>
              <a:off x="5857918" y="1279420"/>
              <a:ext cx="6121839" cy="461665"/>
            </a:xfrm>
            <a:prstGeom prst="rect">
              <a:avLst/>
            </a:prstGeom>
            <a:noFill/>
          </p:spPr>
          <p:txBody>
            <a:bodyPr wrap="square" rtlCol="0">
              <a:spAutoFit/>
            </a:bodyPr>
            <a:lstStyle/>
            <a:p>
              <a:r>
                <a:rPr lang="en-US" sz="2400" b="1" dirty="0">
                  <a:solidFill>
                    <a:srgbClr val="C00000"/>
                  </a:solidFill>
                </a:rPr>
                <a:t>Fingerprint  data </a:t>
              </a:r>
            </a:p>
          </p:txBody>
        </p:sp>
        <p:sp>
          <p:nvSpPr>
            <p:cNvPr id="36" name="Left Brace 35">
              <a:extLst>
                <a:ext uri="{FF2B5EF4-FFF2-40B4-BE49-F238E27FC236}">
                  <a16:creationId xmlns:a16="http://schemas.microsoft.com/office/drawing/2014/main" id="{AAA4B49E-0B30-40EE-8B45-331F95DD52EC}"/>
                </a:ext>
              </a:extLst>
            </p:cNvPr>
            <p:cNvSpPr/>
            <p:nvPr/>
          </p:nvSpPr>
          <p:spPr>
            <a:xfrm>
              <a:off x="333588" y="642964"/>
              <a:ext cx="483157" cy="3618318"/>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Left Brace 36">
              <a:extLst>
                <a:ext uri="{FF2B5EF4-FFF2-40B4-BE49-F238E27FC236}">
                  <a16:creationId xmlns:a16="http://schemas.microsoft.com/office/drawing/2014/main" id="{80922159-0B69-4E5A-BCBD-0771E1BCAB5B}"/>
                </a:ext>
              </a:extLst>
            </p:cNvPr>
            <p:cNvSpPr/>
            <p:nvPr/>
          </p:nvSpPr>
          <p:spPr>
            <a:xfrm>
              <a:off x="461639" y="4731798"/>
              <a:ext cx="275208" cy="1483238"/>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Title 1">
            <a:extLst>
              <a:ext uri="{FF2B5EF4-FFF2-40B4-BE49-F238E27FC236}">
                <a16:creationId xmlns:a16="http://schemas.microsoft.com/office/drawing/2014/main" id="{4E1C3CC8-7FF2-4066-BA5D-A096FAA40021}"/>
              </a:ext>
            </a:extLst>
          </p:cNvPr>
          <p:cNvSpPr txBox="1">
            <a:spLocks/>
          </p:cNvSpPr>
          <p:nvPr/>
        </p:nvSpPr>
        <p:spPr>
          <a:xfrm>
            <a:off x="3173027" y="109282"/>
            <a:ext cx="7329256" cy="668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mn-lt"/>
              </a:rPr>
              <a:t>The </a:t>
            </a:r>
            <a:r>
              <a:rPr lang="en-US" b="1" dirty="0" err="1">
                <a:solidFill>
                  <a:srgbClr val="002060"/>
                </a:solidFill>
                <a:latin typeface="+mn-lt"/>
              </a:rPr>
              <a:t>Wikibase</a:t>
            </a:r>
            <a:r>
              <a:rPr lang="en-US" b="1" dirty="0">
                <a:solidFill>
                  <a:srgbClr val="002060"/>
                </a:solidFill>
                <a:latin typeface="+mn-lt"/>
              </a:rPr>
              <a:t> editing interface</a:t>
            </a:r>
          </a:p>
        </p:txBody>
      </p:sp>
      <p:pic>
        <p:nvPicPr>
          <p:cNvPr id="42" name="Picture 41">
            <a:extLst>
              <a:ext uri="{FF2B5EF4-FFF2-40B4-BE49-F238E27FC236}">
                <a16:creationId xmlns:a16="http://schemas.microsoft.com/office/drawing/2014/main" id="{9D9BE5C5-93D8-4FA5-9510-2696FCDABD11}"/>
              </a:ext>
            </a:extLst>
          </p:cNvPr>
          <p:cNvPicPr>
            <a:picLocks noChangeAspect="1"/>
          </p:cNvPicPr>
          <p:nvPr/>
        </p:nvPicPr>
        <p:blipFill>
          <a:blip r:embed="rId4"/>
          <a:stretch>
            <a:fillRect/>
          </a:stretch>
        </p:blipFill>
        <p:spPr>
          <a:xfrm>
            <a:off x="7945514" y="3038818"/>
            <a:ext cx="3961905" cy="2044444"/>
          </a:xfrm>
          <a:prstGeom prst="rect">
            <a:avLst/>
          </a:prstGeom>
          <a:ln>
            <a:noFill/>
          </a:ln>
          <a:effectLst>
            <a:outerShdw blurRad="292100" dist="139700" dir="2700000" algn="tl" rotWithShape="0">
              <a:srgbClr val="333333">
                <a:alpha val="65000"/>
              </a:srgbClr>
            </a:outerShdw>
          </a:effectLst>
        </p:spPr>
      </p:pic>
      <p:sp>
        <p:nvSpPr>
          <p:cNvPr id="43" name="Rectangle 42">
            <a:extLst>
              <a:ext uri="{FF2B5EF4-FFF2-40B4-BE49-F238E27FC236}">
                <a16:creationId xmlns:a16="http://schemas.microsoft.com/office/drawing/2014/main" id="{2390B7B9-2FA5-4BA5-80C7-32EF800B3B9A}"/>
              </a:ext>
            </a:extLst>
          </p:cNvPr>
          <p:cNvSpPr/>
          <p:nvPr/>
        </p:nvSpPr>
        <p:spPr>
          <a:xfrm>
            <a:off x="909509" y="862486"/>
            <a:ext cx="4285342" cy="307777"/>
          </a:xfrm>
          <a:prstGeom prst="rect">
            <a:avLst/>
          </a:prstGeom>
          <a:solidFill>
            <a:schemeClr val="bg1"/>
          </a:solidFill>
        </p:spPr>
        <p:txBody>
          <a:bodyPr wrap="square">
            <a:spAutoFit/>
          </a:bodyPr>
          <a:lstStyle/>
          <a:p>
            <a:r>
              <a:rPr lang="en-US" sz="1400" dirty="0">
                <a:solidFill>
                  <a:srgbClr val="72777D"/>
                </a:solidFill>
                <a:latin typeface="Linux Libertine"/>
              </a:rPr>
              <a:t>http://18.218.102.193/entity/Q1224734</a:t>
            </a:r>
            <a:endParaRPr lang="en-US" sz="1400" dirty="0"/>
          </a:p>
        </p:txBody>
      </p:sp>
      <p:sp>
        <p:nvSpPr>
          <p:cNvPr id="45" name="TextBox 44">
            <a:extLst>
              <a:ext uri="{FF2B5EF4-FFF2-40B4-BE49-F238E27FC236}">
                <a16:creationId xmlns:a16="http://schemas.microsoft.com/office/drawing/2014/main" id="{CF5EA286-B752-496C-8F0F-4FA75D53363B}"/>
              </a:ext>
            </a:extLst>
          </p:cNvPr>
          <p:cNvSpPr txBox="1"/>
          <p:nvPr/>
        </p:nvSpPr>
        <p:spPr>
          <a:xfrm>
            <a:off x="4178371" y="751377"/>
            <a:ext cx="6121839" cy="461665"/>
          </a:xfrm>
          <a:prstGeom prst="rect">
            <a:avLst/>
          </a:prstGeom>
          <a:noFill/>
        </p:spPr>
        <p:txBody>
          <a:bodyPr wrap="square" rtlCol="0">
            <a:spAutoFit/>
          </a:bodyPr>
          <a:lstStyle/>
          <a:p>
            <a:r>
              <a:rPr lang="en-US" sz="2400" b="1" dirty="0">
                <a:solidFill>
                  <a:srgbClr val="C00000"/>
                </a:solidFill>
              </a:rPr>
              <a:t>Page URL </a:t>
            </a:r>
          </a:p>
        </p:txBody>
      </p:sp>
    </p:spTree>
    <p:extLst>
      <p:ext uri="{BB962C8B-B14F-4D97-AF65-F5344CB8AC3E}">
        <p14:creationId xmlns:p14="http://schemas.microsoft.com/office/powerpoint/2010/main" val="239192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5D8A6F-0F8C-4165-9E08-6734FFF75E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6406" y="850459"/>
            <a:ext cx="11448027" cy="5844313"/>
          </a:xfrm>
          <a:prstGeom prst="rect">
            <a:avLst/>
          </a:prstGeom>
        </p:spPr>
      </p:pic>
      <p:sp>
        <p:nvSpPr>
          <p:cNvPr id="14" name="Title 1">
            <a:extLst>
              <a:ext uri="{FF2B5EF4-FFF2-40B4-BE49-F238E27FC236}">
                <a16:creationId xmlns:a16="http://schemas.microsoft.com/office/drawing/2014/main" id="{77B7E8F9-7575-40C1-AD51-90319C831143}"/>
              </a:ext>
            </a:extLst>
          </p:cNvPr>
          <p:cNvSpPr txBox="1">
            <a:spLocks/>
          </p:cNvSpPr>
          <p:nvPr/>
        </p:nvSpPr>
        <p:spPr>
          <a:xfrm>
            <a:off x="1716133" y="163228"/>
            <a:ext cx="9628575" cy="7750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mn-lt"/>
              </a:rPr>
              <a:t>…mapped to authority-control concepts</a:t>
            </a:r>
          </a:p>
        </p:txBody>
      </p:sp>
      <p:sp>
        <p:nvSpPr>
          <p:cNvPr id="18" name="TextBox 17">
            <a:extLst>
              <a:ext uri="{FF2B5EF4-FFF2-40B4-BE49-F238E27FC236}">
                <a16:creationId xmlns:a16="http://schemas.microsoft.com/office/drawing/2014/main" id="{57B59503-7FB6-4EE8-9FEF-2CE66D253E3C}"/>
              </a:ext>
            </a:extLst>
          </p:cNvPr>
          <p:cNvSpPr txBox="1"/>
          <p:nvPr/>
        </p:nvSpPr>
        <p:spPr>
          <a:xfrm>
            <a:off x="4123592" y="867692"/>
            <a:ext cx="4294543" cy="461665"/>
          </a:xfrm>
          <a:prstGeom prst="rect">
            <a:avLst/>
          </a:prstGeom>
          <a:noFill/>
        </p:spPr>
        <p:txBody>
          <a:bodyPr wrap="square" rtlCol="0">
            <a:spAutoFit/>
          </a:bodyPr>
          <a:lstStyle/>
          <a:p>
            <a:r>
              <a:rPr lang="en-US" sz="2400" b="1" dirty="0">
                <a:solidFill>
                  <a:srgbClr val="C00000"/>
                </a:solidFill>
              </a:rPr>
              <a:t>Personal name; preferred name</a:t>
            </a:r>
            <a:r>
              <a:rPr lang="en-US" b="1" dirty="0">
                <a:solidFill>
                  <a:srgbClr val="C00000"/>
                </a:solidFill>
              </a:rPr>
              <a:t> </a:t>
            </a:r>
          </a:p>
        </p:txBody>
      </p:sp>
      <p:cxnSp>
        <p:nvCxnSpPr>
          <p:cNvPr id="19" name="Straight Arrow Connector 18">
            <a:extLst>
              <a:ext uri="{FF2B5EF4-FFF2-40B4-BE49-F238E27FC236}">
                <a16:creationId xmlns:a16="http://schemas.microsoft.com/office/drawing/2014/main" id="{C6BAA0C6-C71A-4EBF-AF54-3F1672E7CC12}"/>
              </a:ext>
            </a:extLst>
          </p:cNvPr>
          <p:cNvCxnSpPr/>
          <p:nvPr/>
        </p:nvCxnSpPr>
        <p:spPr>
          <a:xfrm flipH="1">
            <a:off x="2745282" y="1098819"/>
            <a:ext cx="1378311"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1F9C0D8-98DA-43A0-AEF0-6F19EDF5F8FD}"/>
              </a:ext>
            </a:extLst>
          </p:cNvPr>
          <p:cNvSpPr txBox="1"/>
          <p:nvPr/>
        </p:nvSpPr>
        <p:spPr>
          <a:xfrm>
            <a:off x="6112647" y="1613601"/>
            <a:ext cx="4294543" cy="461665"/>
          </a:xfrm>
          <a:prstGeom prst="rect">
            <a:avLst/>
          </a:prstGeom>
          <a:noFill/>
        </p:spPr>
        <p:txBody>
          <a:bodyPr wrap="square" rtlCol="0">
            <a:spAutoFit/>
          </a:bodyPr>
          <a:lstStyle/>
          <a:p>
            <a:r>
              <a:rPr lang="en-US" sz="2400" b="1" dirty="0">
                <a:solidFill>
                  <a:srgbClr val="C00000"/>
                </a:solidFill>
              </a:rPr>
              <a:t>Alternate names</a:t>
            </a:r>
            <a:r>
              <a:rPr lang="en-US" b="1" dirty="0">
                <a:solidFill>
                  <a:srgbClr val="C00000"/>
                </a:solidFill>
              </a:rPr>
              <a:t> </a:t>
            </a:r>
          </a:p>
        </p:txBody>
      </p:sp>
      <p:cxnSp>
        <p:nvCxnSpPr>
          <p:cNvPr id="23" name="Straight Arrow Connector 22">
            <a:extLst>
              <a:ext uri="{FF2B5EF4-FFF2-40B4-BE49-F238E27FC236}">
                <a16:creationId xmlns:a16="http://schemas.microsoft.com/office/drawing/2014/main" id="{E6CD3E02-BF3F-4AD8-8F4A-C9F3D6654797}"/>
              </a:ext>
            </a:extLst>
          </p:cNvPr>
          <p:cNvCxnSpPr/>
          <p:nvPr/>
        </p:nvCxnSpPr>
        <p:spPr>
          <a:xfrm flipH="1">
            <a:off x="4734337" y="1866214"/>
            <a:ext cx="1378311"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D51698A-C6A9-4633-88CB-26C2B8187249}"/>
              </a:ext>
            </a:extLst>
          </p:cNvPr>
          <p:cNvGrpSpPr/>
          <p:nvPr/>
        </p:nvGrpSpPr>
        <p:grpSpPr>
          <a:xfrm>
            <a:off x="4123592" y="2363814"/>
            <a:ext cx="8599659" cy="4161679"/>
            <a:chOff x="5031498" y="2442315"/>
            <a:chExt cx="8599659" cy="4161679"/>
          </a:xfrm>
        </p:grpSpPr>
        <p:pic>
          <p:nvPicPr>
            <p:cNvPr id="5" name="Picture 4">
              <a:extLst>
                <a:ext uri="{FF2B5EF4-FFF2-40B4-BE49-F238E27FC236}">
                  <a16:creationId xmlns:a16="http://schemas.microsoft.com/office/drawing/2014/main" id="{EB45DBF3-9C08-470C-BAF0-325D26A3576B}"/>
                </a:ext>
              </a:extLst>
            </p:cNvPr>
            <p:cNvPicPr>
              <a:picLocks noChangeAspect="1"/>
            </p:cNvPicPr>
            <p:nvPr/>
          </p:nvPicPr>
          <p:blipFill>
            <a:blip r:embed="rId4"/>
            <a:stretch>
              <a:fillRect/>
            </a:stretch>
          </p:blipFill>
          <p:spPr>
            <a:xfrm>
              <a:off x="5031498" y="2442315"/>
              <a:ext cx="2896445" cy="4161679"/>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AF7FEFF0-833B-4DC6-9AFB-93EA6823AC54}"/>
                </a:ext>
              </a:extLst>
            </p:cNvPr>
            <p:cNvSpPr txBox="1"/>
            <p:nvPr/>
          </p:nvSpPr>
          <p:spPr>
            <a:xfrm>
              <a:off x="9336614" y="3897894"/>
              <a:ext cx="4294543" cy="738664"/>
            </a:xfrm>
            <a:prstGeom prst="rect">
              <a:avLst/>
            </a:prstGeom>
            <a:noFill/>
          </p:spPr>
          <p:txBody>
            <a:bodyPr wrap="square" rtlCol="0">
              <a:spAutoFit/>
            </a:bodyPr>
            <a:lstStyle/>
            <a:p>
              <a:r>
                <a:rPr lang="en-US" sz="2400" b="1" dirty="0">
                  <a:solidFill>
                    <a:srgbClr val="C00000"/>
                  </a:solidFill>
                </a:rPr>
                <a:t>MARC Authority 024s</a:t>
              </a:r>
            </a:p>
            <a:p>
              <a:endParaRPr lang="en-US" b="1" dirty="0">
                <a:solidFill>
                  <a:srgbClr val="C00000"/>
                </a:solidFill>
              </a:endParaRPr>
            </a:p>
          </p:txBody>
        </p:sp>
        <p:cxnSp>
          <p:nvCxnSpPr>
            <p:cNvPr id="25" name="Straight Arrow Connector 24">
              <a:extLst>
                <a:ext uri="{FF2B5EF4-FFF2-40B4-BE49-F238E27FC236}">
                  <a16:creationId xmlns:a16="http://schemas.microsoft.com/office/drawing/2014/main" id="{7CA2CCF0-5CA8-47A6-9814-E65BC64D9F9D}"/>
                </a:ext>
              </a:extLst>
            </p:cNvPr>
            <p:cNvCxnSpPr/>
            <p:nvPr/>
          </p:nvCxnSpPr>
          <p:spPr>
            <a:xfrm flipH="1">
              <a:off x="7958304" y="4150507"/>
              <a:ext cx="1378311"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10686630-78DE-49B3-86EB-9964B58D5420}"/>
              </a:ext>
            </a:extLst>
          </p:cNvPr>
          <p:cNvSpPr/>
          <p:nvPr/>
        </p:nvSpPr>
        <p:spPr>
          <a:xfrm>
            <a:off x="900247" y="1341596"/>
            <a:ext cx="4294765" cy="369332"/>
          </a:xfrm>
          <a:prstGeom prst="rect">
            <a:avLst/>
          </a:prstGeom>
          <a:solidFill>
            <a:schemeClr val="bg1"/>
          </a:solidFill>
        </p:spPr>
        <p:txBody>
          <a:bodyPr wrap="none">
            <a:spAutoFit/>
          </a:bodyPr>
          <a:lstStyle/>
          <a:p>
            <a:r>
              <a:rPr lang="en-US" dirty="0">
                <a:solidFill>
                  <a:srgbClr val="72777D"/>
                </a:solidFill>
                <a:latin typeface="Linux Libertine"/>
              </a:rPr>
              <a:t>http://18.218.102.193/entity/Q1224734</a:t>
            </a:r>
            <a:endParaRPr lang="en-US" dirty="0"/>
          </a:p>
        </p:txBody>
      </p:sp>
    </p:spTree>
    <p:extLst>
      <p:ext uri="{BB962C8B-B14F-4D97-AF65-F5344CB8AC3E}">
        <p14:creationId xmlns:p14="http://schemas.microsoft.com/office/powerpoint/2010/main" val="159683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5D8A6F-0F8C-4165-9E08-6734FFF75E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1562" y="922747"/>
            <a:ext cx="11448027" cy="5844313"/>
          </a:xfrm>
          <a:prstGeom prst="rect">
            <a:avLst/>
          </a:prstGeom>
        </p:spPr>
      </p:pic>
      <p:sp>
        <p:nvSpPr>
          <p:cNvPr id="4" name="Rectangle 3">
            <a:extLst>
              <a:ext uri="{FF2B5EF4-FFF2-40B4-BE49-F238E27FC236}">
                <a16:creationId xmlns:a16="http://schemas.microsoft.com/office/drawing/2014/main" id="{9302E0ED-CE75-4C83-BD36-AB52634AB093}"/>
              </a:ext>
            </a:extLst>
          </p:cNvPr>
          <p:cNvSpPr/>
          <p:nvPr/>
        </p:nvSpPr>
        <p:spPr>
          <a:xfrm>
            <a:off x="727969" y="1432838"/>
            <a:ext cx="4294765" cy="369332"/>
          </a:xfrm>
          <a:prstGeom prst="rect">
            <a:avLst/>
          </a:prstGeom>
          <a:solidFill>
            <a:schemeClr val="bg1"/>
          </a:solidFill>
        </p:spPr>
        <p:txBody>
          <a:bodyPr wrap="none">
            <a:spAutoFit/>
          </a:bodyPr>
          <a:lstStyle/>
          <a:p>
            <a:r>
              <a:rPr lang="en-US" dirty="0">
                <a:solidFill>
                  <a:srgbClr val="72777D"/>
                </a:solidFill>
                <a:latin typeface="Linux Libertine"/>
              </a:rPr>
              <a:t>http://18.218.102.193/entity/Q1224734</a:t>
            </a:r>
            <a:endParaRPr lang="en-US" dirty="0"/>
          </a:p>
        </p:txBody>
      </p:sp>
      <p:sp>
        <p:nvSpPr>
          <p:cNvPr id="15" name="TextBox 14">
            <a:extLst>
              <a:ext uri="{FF2B5EF4-FFF2-40B4-BE49-F238E27FC236}">
                <a16:creationId xmlns:a16="http://schemas.microsoft.com/office/drawing/2014/main" id="{5FFF240A-ECBD-494F-9627-32D152794D82}"/>
              </a:ext>
            </a:extLst>
          </p:cNvPr>
          <p:cNvSpPr txBox="1"/>
          <p:nvPr/>
        </p:nvSpPr>
        <p:spPr>
          <a:xfrm>
            <a:off x="6867545" y="1344036"/>
            <a:ext cx="4163878" cy="461666"/>
          </a:xfrm>
          <a:prstGeom prst="rect">
            <a:avLst/>
          </a:prstGeom>
          <a:noFill/>
        </p:spPr>
        <p:txBody>
          <a:bodyPr wrap="square" rtlCol="0">
            <a:spAutoFit/>
          </a:bodyPr>
          <a:lstStyle/>
          <a:p>
            <a:r>
              <a:rPr lang="en-US" sz="2400" b="1" dirty="0">
                <a:solidFill>
                  <a:srgbClr val="C00000"/>
                </a:solidFill>
              </a:rPr>
              <a:t>Globally unique, persistent URI</a:t>
            </a:r>
            <a:r>
              <a:rPr lang="en-US" b="1" dirty="0">
                <a:solidFill>
                  <a:srgbClr val="C00000"/>
                </a:solidFill>
              </a:rPr>
              <a:t> </a:t>
            </a:r>
          </a:p>
        </p:txBody>
      </p:sp>
      <p:cxnSp>
        <p:nvCxnSpPr>
          <p:cNvPr id="17" name="Straight Arrow Connector 16">
            <a:extLst>
              <a:ext uri="{FF2B5EF4-FFF2-40B4-BE49-F238E27FC236}">
                <a16:creationId xmlns:a16="http://schemas.microsoft.com/office/drawing/2014/main" id="{035FA292-77D0-42AE-B0B4-1D14C9C1FAB7}"/>
              </a:ext>
            </a:extLst>
          </p:cNvPr>
          <p:cNvCxnSpPr/>
          <p:nvPr/>
        </p:nvCxnSpPr>
        <p:spPr>
          <a:xfrm flipH="1">
            <a:off x="2645548" y="1171852"/>
            <a:ext cx="1378311"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46B3966-9EFF-403D-8364-88B60351BBD6}"/>
              </a:ext>
            </a:extLst>
          </p:cNvPr>
          <p:cNvSpPr txBox="1"/>
          <p:nvPr/>
        </p:nvSpPr>
        <p:spPr>
          <a:xfrm>
            <a:off x="1974300" y="4909806"/>
            <a:ext cx="3961904" cy="479844"/>
          </a:xfrm>
          <a:prstGeom prst="rect">
            <a:avLst/>
          </a:prstGeom>
          <a:noFill/>
        </p:spPr>
        <p:txBody>
          <a:bodyPr wrap="square" rtlCol="0">
            <a:spAutoFit/>
          </a:bodyPr>
          <a:lstStyle/>
          <a:p>
            <a:r>
              <a:rPr lang="en-US" sz="2400" b="1" dirty="0">
                <a:solidFill>
                  <a:srgbClr val="C00000"/>
                </a:solidFill>
              </a:rPr>
              <a:t>Structured data, or “triples”</a:t>
            </a:r>
            <a:endParaRPr lang="en-US" b="1" dirty="0">
              <a:solidFill>
                <a:srgbClr val="C00000"/>
              </a:solidFill>
            </a:endParaRPr>
          </a:p>
        </p:txBody>
      </p:sp>
      <p:cxnSp>
        <p:nvCxnSpPr>
          <p:cNvPr id="14" name="Straight Arrow Connector 13">
            <a:extLst>
              <a:ext uri="{FF2B5EF4-FFF2-40B4-BE49-F238E27FC236}">
                <a16:creationId xmlns:a16="http://schemas.microsoft.com/office/drawing/2014/main" id="{022BED03-B9C6-4257-9F05-FDA9DC5B7AE8}"/>
              </a:ext>
            </a:extLst>
          </p:cNvPr>
          <p:cNvCxnSpPr/>
          <p:nvPr/>
        </p:nvCxnSpPr>
        <p:spPr>
          <a:xfrm flipH="1">
            <a:off x="5489234" y="1604747"/>
            <a:ext cx="1378311"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2A3F27F-9B3B-45B2-9A2B-1B544658C098}"/>
              </a:ext>
            </a:extLst>
          </p:cNvPr>
          <p:cNvSpPr txBox="1">
            <a:spLocks/>
          </p:cNvSpPr>
          <p:nvPr/>
        </p:nvSpPr>
        <p:spPr>
          <a:xfrm>
            <a:off x="2134098" y="207888"/>
            <a:ext cx="8895425" cy="6265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2060"/>
                </a:solidFill>
                <a:latin typeface="+mn-lt"/>
              </a:rPr>
              <a:t>…mapped to Linked Data concepts</a:t>
            </a:r>
          </a:p>
        </p:txBody>
      </p:sp>
      <p:sp>
        <p:nvSpPr>
          <p:cNvPr id="18" name="TextBox 17">
            <a:extLst>
              <a:ext uri="{FF2B5EF4-FFF2-40B4-BE49-F238E27FC236}">
                <a16:creationId xmlns:a16="http://schemas.microsoft.com/office/drawing/2014/main" id="{0417B9C5-E616-4B9A-9077-7FC145A2CB7C}"/>
              </a:ext>
            </a:extLst>
          </p:cNvPr>
          <p:cNvSpPr txBox="1"/>
          <p:nvPr/>
        </p:nvSpPr>
        <p:spPr>
          <a:xfrm>
            <a:off x="4025906" y="902559"/>
            <a:ext cx="4163878" cy="461665"/>
          </a:xfrm>
          <a:prstGeom prst="rect">
            <a:avLst/>
          </a:prstGeom>
          <a:noFill/>
        </p:spPr>
        <p:txBody>
          <a:bodyPr wrap="square" rtlCol="0">
            <a:spAutoFit/>
          </a:bodyPr>
          <a:lstStyle/>
          <a:p>
            <a:r>
              <a:rPr lang="en-US" sz="2400" b="1" dirty="0">
                <a:solidFill>
                  <a:srgbClr val="C00000"/>
                </a:solidFill>
              </a:rPr>
              <a:t>Thing, entity, real-world object</a:t>
            </a:r>
            <a:r>
              <a:rPr lang="en-US" b="1" dirty="0">
                <a:solidFill>
                  <a:srgbClr val="C00000"/>
                </a:solidFill>
              </a:rPr>
              <a:t> </a:t>
            </a:r>
          </a:p>
        </p:txBody>
      </p:sp>
    </p:spTree>
    <p:extLst>
      <p:ext uri="{BB962C8B-B14F-4D97-AF65-F5344CB8AC3E}">
        <p14:creationId xmlns:p14="http://schemas.microsoft.com/office/powerpoint/2010/main" val="239832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B96F9-0C7D-45DB-B522-D83443D3E004}"/>
              </a:ext>
            </a:extLst>
          </p:cNvPr>
          <p:cNvPicPr>
            <a:picLocks noChangeAspect="1"/>
          </p:cNvPicPr>
          <p:nvPr/>
        </p:nvPicPr>
        <p:blipFill rotWithShape="1">
          <a:blip r:embed="rId3"/>
          <a:srcRect b="9266"/>
          <a:stretch/>
        </p:blipFill>
        <p:spPr>
          <a:xfrm>
            <a:off x="756997" y="977316"/>
            <a:ext cx="6499067" cy="5880684"/>
          </a:xfrm>
          <a:prstGeom prst="rect">
            <a:avLst/>
          </a:prstGeom>
        </p:spPr>
      </p:pic>
      <p:pic>
        <p:nvPicPr>
          <p:cNvPr id="5" name="Picture 4">
            <a:extLst>
              <a:ext uri="{FF2B5EF4-FFF2-40B4-BE49-F238E27FC236}">
                <a16:creationId xmlns:a16="http://schemas.microsoft.com/office/drawing/2014/main" id="{17DFE764-0BBA-46E4-A626-A2E0DEFE326C}"/>
              </a:ext>
            </a:extLst>
          </p:cNvPr>
          <p:cNvPicPr>
            <a:picLocks noChangeAspect="1"/>
          </p:cNvPicPr>
          <p:nvPr/>
        </p:nvPicPr>
        <p:blipFill>
          <a:blip r:embed="rId4"/>
          <a:stretch>
            <a:fillRect/>
          </a:stretch>
        </p:blipFill>
        <p:spPr>
          <a:xfrm>
            <a:off x="6485462" y="1030734"/>
            <a:ext cx="3834289" cy="56134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6491766-5FC8-458C-B340-8C744F64AB3C}"/>
              </a:ext>
            </a:extLst>
          </p:cNvPr>
          <p:cNvPicPr>
            <a:picLocks noChangeAspect="1"/>
          </p:cNvPicPr>
          <p:nvPr/>
        </p:nvPicPr>
        <p:blipFill>
          <a:blip r:embed="rId5"/>
          <a:stretch>
            <a:fillRect/>
          </a:stretch>
        </p:blipFill>
        <p:spPr>
          <a:xfrm>
            <a:off x="8292996" y="1687580"/>
            <a:ext cx="3680639" cy="4513483"/>
          </a:xfrm>
          <a:prstGeom prst="rect">
            <a:avLst/>
          </a:prstGeom>
          <a:ln>
            <a:noFill/>
          </a:ln>
          <a:effectLst>
            <a:outerShdw blurRad="292100" dist="139700" dir="2700000" algn="tl" rotWithShape="0">
              <a:srgbClr val="333333">
                <a:alpha val="65000"/>
              </a:srgbClr>
            </a:outerShdw>
          </a:effectLst>
        </p:spPr>
      </p:pic>
      <p:sp>
        <p:nvSpPr>
          <p:cNvPr id="8" name="Text Placeholder 1">
            <a:extLst>
              <a:ext uri="{FF2B5EF4-FFF2-40B4-BE49-F238E27FC236}">
                <a16:creationId xmlns:a16="http://schemas.microsoft.com/office/drawing/2014/main" id="{1E844F3C-B5FC-4D78-A8BB-E437042A6ABF}"/>
              </a:ext>
            </a:extLst>
          </p:cNvPr>
          <p:cNvSpPr txBox="1">
            <a:spLocks/>
          </p:cNvSpPr>
          <p:nvPr/>
        </p:nvSpPr>
        <p:spPr>
          <a:xfrm>
            <a:off x="217841" y="185759"/>
            <a:ext cx="8439148" cy="686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rgbClr val="002060"/>
                </a:solidFill>
              </a:rPr>
              <a:t>The Passage Explorer view</a:t>
            </a:r>
          </a:p>
        </p:txBody>
      </p:sp>
    </p:spTree>
    <p:extLst>
      <p:ext uri="{BB962C8B-B14F-4D97-AF65-F5344CB8AC3E}">
        <p14:creationId xmlns:p14="http://schemas.microsoft.com/office/powerpoint/2010/main" val="338153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21DDDD3-8FFD-4FDE-9498-CDB12C3BAE78}"/>
              </a:ext>
            </a:extLst>
          </p:cNvPr>
          <p:cNvSpPr txBox="1">
            <a:spLocks/>
          </p:cNvSpPr>
          <p:nvPr/>
        </p:nvSpPr>
        <p:spPr>
          <a:xfrm>
            <a:off x="454381" y="214210"/>
            <a:ext cx="11737619" cy="56210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267" b="1" dirty="0">
                <a:solidFill>
                  <a:srgbClr val="1F497D"/>
                </a:solidFill>
              </a:rPr>
              <a:t>The case studies</a:t>
            </a:r>
          </a:p>
        </p:txBody>
      </p:sp>
      <p:pic>
        <p:nvPicPr>
          <p:cNvPr id="6" name="Picture 5">
            <a:extLst>
              <a:ext uri="{FF2B5EF4-FFF2-40B4-BE49-F238E27FC236}">
                <a16:creationId xmlns:a16="http://schemas.microsoft.com/office/drawing/2014/main" id="{A0D120CD-3F2A-4A8E-935C-D7C48D7A0118}"/>
              </a:ext>
            </a:extLst>
          </p:cNvPr>
          <p:cNvPicPr>
            <a:picLocks noChangeAspect="1"/>
          </p:cNvPicPr>
          <p:nvPr/>
        </p:nvPicPr>
        <p:blipFill>
          <a:blip r:embed="rId3"/>
          <a:stretch>
            <a:fillRect/>
          </a:stretch>
        </p:blipFill>
        <p:spPr>
          <a:xfrm>
            <a:off x="238774" y="1075939"/>
            <a:ext cx="3558137" cy="2783828"/>
          </a:xfrm>
          <a:prstGeom prst="rect">
            <a:avLst/>
          </a:prstGeom>
        </p:spPr>
      </p:pic>
      <p:pic>
        <p:nvPicPr>
          <p:cNvPr id="7" name="Picture 6">
            <a:extLst>
              <a:ext uri="{FF2B5EF4-FFF2-40B4-BE49-F238E27FC236}">
                <a16:creationId xmlns:a16="http://schemas.microsoft.com/office/drawing/2014/main" id="{51EFA6A0-0930-4ED8-B66C-844D0AE866B0}"/>
              </a:ext>
            </a:extLst>
          </p:cNvPr>
          <p:cNvPicPr>
            <a:picLocks noChangeAspect="1"/>
          </p:cNvPicPr>
          <p:nvPr/>
        </p:nvPicPr>
        <p:blipFill>
          <a:blip r:embed="rId4"/>
          <a:stretch>
            <a:fillRect/>
          </a:stretch>
        </p:blipFill>
        <p:spPr>
          <a:xfrm>
            <a:off x="4006548" y="3499600"/>
            <a:ext cx="2176640" cy="3358401"/>
          </a:xfrm>
          <a:prstGeom prst="rect">
            <a:avLst/>
          </a:prstGeom>
        </p:spPr>
      </p:pic>
      <p:pic>
        <p:nvPicPr>
          <p:cNvPr id="8" name="Picture 7" descr="A person wearing a dress&#10;&#10;Description generated with very high confidence">
            <a:extLst>
              <a:ext uri="{FF2B5EF4-FFF2-40B4-BE49-F238E27FC236}">
                <a16:creationId xmlns:a16="http://schemas.microsoft.com/office/drawing/2014/main" id="{401293E4-3A58-4695-A92A-9AC12B1D42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3405" y="422406"/>
            <a:ext cx="2070100" cy="3138111"/>
          </a:xfrm>
          <a:prstGeom prst="rect">
            <a:avLst/>
          </a:prstGeom>
        </p:spPr>
      </p:pic>
      <p:pic>
        <p:nvPicPr>
          <p:cNvPr id="9" name="Picture 8">
            <a:extLst>
              <a:ext uri="{FF2B5EF4-FFF2-40B4-BE49-F238E27FC236}">
                <a16:creationId xmlns:a16="http://schemas.microsoft.com/office/drawing/2014/main" id="{FCA3C57C-1C59-4DA6-BCB5-BD807E1392A3}"/>
              </a:ext>
            </a:extLst>
          </p:cNvPr>
          <p:cNvPicPr/>
          <p:nvPr/>
        </p:nvPicPr>
        <p:blipFill>
          <a:blip r:embed="rId6"/>
          <a:stretch>
            <a:fillRect/>
          </a:stretch>
        </p:blipFill>
        <p:spPr>
          <a:xfrm>
            <a:off x="9941927" y="1442526"/>
            <a:ext cx="2070100" cy="1672167"/>
          </a:xfrm>
          <a:prstGeom prst="rect">
            <a:avLst/>
          </a:prstGeom>
        </p:spPr>
      </p:pic>
      <p:pic>
        <p:nvPicPr>
          <p:cNvPr id="10" name="Picture 9">
            <a:extLst>
              <a:ext uri="{FF2B5EF4-FFF2-40B4-BE49-F238E27FC236}">
                <a16:creationId xmlns:a16="http://schemas.microsoft.com/office/drawing/2014/main" id="{ED3FBB5E-152F-4BFF-ADE2-FBBDE5C708ED}"/>
              </a:ext>
            </a:extLst>
          </p:cNvPr>
          <p:cNvPicPr/>
          <p:nvPr/>
        </p:nvPicPr>
        <p:blipFill>
          <a:blip r:embed="rId7"/>
          <a:stretch>
            <a:fillRect/>
          </a:stretch>
        </p:blipFill>
        <p:spPr>
          <a:xfrm>
            <a:off x="6710847" y="3831557"/>
            <a:ext cx="4914900" cy="2263140"/>
          </a:xfrm>
          <a:prstGeom prst="rect">
            <a:avLst/>
          </a:prstGeom>
        </p:spPr>
      </p:pic>
      <p:pic>
        <p:nvPicPr>
          <p:cNvPr id="11" name="Picture 2">
            <a:extLst>
              <a:ext uri="{FF2B5EF4-FFF2-40B4-BE49-F238E27FC236}">
                <a16:creationId xmlns:a16="http://schemas.microsoft.com/office/drawing/2014/main" id="{4E0EC963-B44E-41F2-AA1E-EE865F9994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01242" y="4159395"/>
            <a:ext cx="2673273" cy="26080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63EF1E35-7A02-4944-979B-5EC011B2BE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7019" y="1047352"/>
            <a:ext cx="3037963" cy="235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5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1403</Words>
  <Application>Microsoft Macintosh PowerPoint</Application>
  <PresentationFormat>Widescreen</PresentationFormat>
  <Paragraphs>177</Paragraphs>
  <Slides>18</Slides>
  <Notes>12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Linux Libertine</vt:lpstr>
      <vt:lpstr>Office Theme</vt:lpstr>
      <vt:lpstr>What are the ‘entities that matter’  to this object:  </vt:lpstr>
      <vt:lpstr>Review of the pilot</vt:lpstr>
      <vt:lpstr>Participating libraries</vt:lpstr>
      <vt:lpstr>Prototype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Specific “Lessons Learned” from pilot</vt:lpstr>
      <vt:lpstr>Reflections and perspectives</vt:lpstr>
      <vt:lpstr>Learning, creating, amplifying</vt:lpstr>
      <vt:lpstr>What’s next?</vt:lpstr>
      <vt:lpstr>Linked data activities</vt:lpstr>
      <vt:lpstr>PowerPoint Presentation</vt:lpstr>
    </vt:vector>
  </TitlesOfParts>
  <Manager/>
  <Company>OCLC Research</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"entities that matter" to this object? Reflections on the OCLC Linked Data Wikibase Pilot) </dc:title>
  <dc:subject/>
  <dc:creator>Jean Godby, John Chapman</dc:creator>
  <cp:keywords/>
  <dc:description/>
  <cp:lastModifiedBy>JD Shipengrover</cp:lastModifiedBy>
  <cp:revision>12</cp:revision>
  <dcterms:created xsi:type="dcterms:W3CDTF">2019-04-30T10:41:02Z</dcterms:created>
  <dcterms:modified xsi:type="dcterms:W3CDTF">2019-07-10T14:03:51Z</dcterms:modified>
  <cp:category/>
</cp:coreProperties>
</file>