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32"/>
  </p:notesMasterIdLst>
  <p:sldIdLst>
    <p:sldId id="256" r:id="rId3"/>
    <p:sldId id="262" r:id="rId4"/>
    <p:sldId id="258" r:id="rId5"/>
    <p:sldId id="288" r:id="rId6"/>
    <p:sldId id="289" r:id="rId7"/>
    <p:sldId id="290" r:id="rId8"/>
    <p:sldId id="259" r:id="rId9"/>
    <p:sldId id="263" r:id="rId10"/>
    <p:sldId id="264" r:id="rId11"/>
    <p:sldId id="295" r:id="rId12"/>
    <p:sldId id="274" r:id="rId13"/>
    <p:sldId id="296" r:id="rId14"/>
    <p:sldId id="276" r:id="rId15"/>
    <p:sldId id="271" r:id="rId16"/>
    <p:sldId id="277" r:id="rId17"/>
    <p:sldId id="272" r:id="rId18"/>
    <p:sldId id="266" r:id="rId19"/>
    <p:sldId id="265" r:id="rId20"/>
    <p:sldId id="269" r:id="rId21"/>
    <p:sldId id="270" r:id="rId22"/>
    <p:sldId id="280" r:id="rId23"/>
    <p:sldId id="281" r:id="rId24"/>
    <p:sldId id="282" r:id="rId25"/>
    <p:sldId id="291" r:id="rId26"/>
    <p:sldId id="294" r:id="rId27"/>
    <p:sldId id="292" r:id="rId28"/>
    <p:sldId id="293" r:id="rId29"/>
    <p:sldId id="287" r:id="rId30"/>
    <p:sldId id="27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xter,Jeff" initials="M" lastIdx="1" clrIdx="0">
    <p:extLst>
      <p:ext uri="{19B8F6BF-5375-455C-9EA6-DF929625EA0E}">
        <p15:presenceInfo xmlns:p15="http://schemas.microsoft.com/office/powerpoint/2012/main" userId="S::mixterj@oclc.org::5bd3fa14-d604-4ce0-8af0-7263c89b8e14" providerId="AD"/>
      </p:ext>
    </p:extLst>
  </p:cmAuthor>
  <p:cmAuthor id="2" name="Huddleston,Shane" initials="Hu" lastIdx="1" clrIdx="1">
    <p:extLst>
      <p:ext uri="{19B8F6BF-5375-455C-9EA6-DF929625EA0E}">
        <p15:presenceInfo xmlns:p15="http://schemas.microsoft.com/office/powerpoint/2012/main" userId="S::huddless@oclc.org::eabe7e3c-3470-4b5f-89bb-c839f4ec79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>
      <p:cViewPr varScale="1">
        <p:scale>
          <a:sx n="87" d="100"/>
          <a:sy n="87" d="100"/>
        </p:scale>
        <p:origin x="56" y="1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3T10:41:28.483" idx="1">
    <p:pos x="10" y="10"/>
    <p:text>Can we update this slide?</p:text>
    <p:extLst>
      <p:ext uri="{C676402C-5697-4E1C-873F-D02D1690AC5C}">
        <p15:threadingInfo xmlns:p15="http://schemas.microsoft.com/office/powerpoint/2012/main" timeZoneBias="240"/>
      </p:ext>
    </p:extLst>
  </p:cm>
  <p:cm authorId="2" dt="2019-04-29T20:07:34.715" idx="1">
    <p:pos x="10" y="106"/>
    <p:text>I totally changed it.
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3A32D-8396-644B-8804-37F1B43416AE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587CD-2B7C-D743-A5B4-8E2F33922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82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hn.acervos.museus.gov.br/reserva-tecnica/pintura-religiosa-ex-voto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cgrattan.org/transcribe?manifest=https://presley.glam-dev.org/iiif/customer/_roll_M-941_04_cvs-82-82/manifest&amp;canvas=https://presley.glam-dev.org/iiif/customer/_roll_M-941_04_cvs-82-82/canvas/c82&amp;type=field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eta.biblissima.fr/en/ark:/43093/desc8424ed0f857f095d4ffe3fe12c125f121ddbcdc6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Deep zoom image viewer from Museo </a:t>
            </a:r>
            <a:r>
              <a:rPr lang="en-US" err="1">
                <a:cs typeface="Calibri"/>
              </a:rPr>
              <a:t>Historico</a:t>
            </a:r>
            <a:r>
              <a:rPr lang="en-US">
                <a:cs typeface="Calibri"/>
              </a:rPr>
              <a:t> Nacional in Brazil.</a:t>
            </a:r>
          </a:p>
          <a:p>
            <a:r>
              <a:rPr lang="en-US">
                <a:hlinkClick r:id="rId3"/>
              </a:rPr>
              <a:t>http://mhn.acervos.museus.gov.br/reserva-tecnica/pintura-religiosa-ex-voto/</a:t>
            </a:r>
            <a:r>
              <a:rPr lang="en-US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587CD-2B7C-D743-A5B4-8E2F33922D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53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Crowd-sourced transcription tools, e.g. this one from Digirati.</a:t>
            </a:r>
          </a:p>
          <a:p>
            <a:r>
              <a:rPr lang="en-US">
                <a:hlinkClick r:id="rId3"/>
              </a:rPr>
              <a:t>https://mcgrattan.org/transcribe?manifest=https://presley.glam-dev.org/iiif/customer/_roll_M-941_04_cvs-82-82/manifest&amp;canvas=https://presley.glam-dev.org/iiif/customer/_roll_M-941_04_cvs-82-82/canvas/c82&amp;type=fields</a:t>
            </a:r>
            <a:r>
              <a:rPr lang="en-US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587CD-2B7C-D743-A5B4-8E2F33922D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71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Aggregations across repositories based on keywords or themes (from Biblissima).</a:t>
            </a:r>
            <a:endParaRPr lang="en-US"/>
          </a:p>
          <a:p>
            <a:r>
              <a:rPr lang="en-US">
                <a:hlinkClick r:id="rId3"/>
              </a:rPr>
              <a:t>http://beta.biblissima.fr/en/ark:/43093/desc8424ed0f857f095d4ffe3fe12c125f121ddbcdc6</a:t>
            </a:r>
            <a:r>
              <a:rPr lang="en-US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587CD-2B7C-D743-A5B4-8E2F33922D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70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Image API - A standard way to provide "technical" metadata about images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Presentation API - Provides structural data about images</a:t>
            </a:r>
          </a:p>
          <a:p>
            <a:endParaRPr lang="en-US"/>
          </a:p>
          <a:p>
            <a:r>
              <a:rPr lang="en-US"/>
              <a:t>Search – Provides mechanism for searching within items (manuscripts)</a:t>
            </a:r>
          </a:p>
          <a:p>
            <a:endParaRPr lang="en-US"/>
          </a:p>
          <a:p>
            <a:r>
              <a:rPr lang="en-US"/>
              <a:t>Authentication – Framework  for managing rights/access. Not a replacement </a:t>
            </a:r>
            <a:r>
              <a:rPr lang="en-US" err="1"/>
              <a:t>Oauth</a:t>
            </a:r>
            <a:endParaRPr lang="en-US"/>
          </a:p>
          <a:p>
            <a:endParaRPr lang="en-US"/>
          </a:p>
          <a:p>
            <a:r>
              <a:rPr lang="en-US"/>
              <a:t>Discovery – Will provide data aggregators can use to harvest IIIF materials and keep them up to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7632C-9A4E-B644-A478-FA4B2E9111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79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7632C-9A4E-B644-A478-FA4B2E9111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5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7632C-9A4E-B644-A478-FA4B2E9111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10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7632C-9A4E-B644-A478-FA4B2E9111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19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Discovery Working Group Charter - http://</a:t>
            </a:r>
            <a:r>
              <a:rPr lang="en-US" err="1"/>
              <a:t>iiif.io</a:t>
            </a:r>
            <a:r>
              <a:rPr lang="en-US"/>
              <a:t>/community/groups/discovery/charter/#communication-channels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7632C-9A4E-B644-A478-FA4B2E9111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18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</a:t>
            </a:r>
            <a:r>
              <a:rPr lang="en-US" err="1"/>
              <a:t>researchworks.oclc.org</a:t>
            </a:r>
            <a:r>
              <a:rPr lang="en-US"/>
              <a:t>/digital/activity-stream/collection/21058_FotosOC/1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5DD9-E88E-9A4A-85CC-63ED6D7337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94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5" b="48278"/>
          <a:stretch/>
        </p:blipFill>
        <p:spPr>
          <a:xfrm>
            <a:off x="4218519" y="4"/>
            <a:ext cx="7973480" cy="14134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773169"/>
            <a:ext cx="4601901" cy="651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82534" y="1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29922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0571" y="259643"/>
            <a:ext cx="5307955" cy="104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Closing Message</a:t>
            </a:r>
          </a:p>
        </p:txBody>
      </p:sp>
      <p:sp>
        <p:nvSpPr>
          <p:cNvPr id="9" name="Rectangle 8"/>
          <p:cNvSpPr/>
          <p:nvPr/>
        </p:nvSpPr>
        <p:spPr>
          <a:xfrm rot="10800000">
            <a:off x="15117" y="5850668"/>
            <a:ext cx="12192000" cy="239713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0820" y="1321005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0571" y="1690435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/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20571" y="201097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117" y="0"/>
            <a:ext cx="6105280" cy="58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636253" y="5149331"/>
            <a:ext cx="810295" cy="389467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899907" y="4935539"/>
            <a:ext cx="5630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">
                <a:solidFill>
                  <a:schemeClr val="bg1"/>
                </a:solidFill>
              </a:rPr>
              <a:t>SM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938917"/>
            <a:ext cx="846667" cy="810295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975786" y="1108608"/>
            <a:ext cx="5229124" cy="1682448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274320">
            <a:spAutoFit/>
          </a:bodyPr>
          <a:lstStyle>
            <a:lvl1pPr marL="0" indent="0" algn="l">
              <a:spcBef>
                <a:spcPts val="0"/>
              </a:spcBef>
              <a:buNone/>
              <a:defRPr sz="7333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931002" y="3196723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930752" y="3584169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930752" y="394319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416590"/>
            <a:ext cx="4906433" cy="668966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Title</a:t>
            </a:r>
          </a:p>
        </p:txBody>
      </p:sp>
      <p:pic>
        <p:nvPicPr>
          <p:cNvPr id="16" name="Picture 15" descr="ppt-because-tag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33" y="4938917"/>
            <a:ext cx="10955859" cy="810295"/>
          </a:xfrm>
          <a:prstGeom prst="rect">
            <a:avLst/>
          </a:prstGeom>
        </p:spPr>
      </p:pic>
      <p:sp>
        <p:nvSpPr>
          <p:cNvPr id="17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pic>
        <p:nvPicPr>
          <p:cNvPr id="19" name="Picture 26" descr="OCLC_H_PMS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67120"/>
          <a:stretch/>
        </p:blipFill>
        <p:spPr>
          <a:xfrm rot="16200000">
            <a:off x="7769479" y="5051334"/>
            <a:ext cx="116923" cy="423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134" y="5206655"/>
            <a:ext cx="114807" cy="1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9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5" b="48278"/>
          <a:stretch/>
        </p:blipFill>
        <p:spPr>
          <a:xfrm>
            <a:off x="4218519" y="4"/>
            <a:ext cx="7973480" cy="1413417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773169"/>
            <a:ext cx="4601901" cy="651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182534" y="1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4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1990726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2686581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276453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198755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1990724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550911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1246767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1324718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2176889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547737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550909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176869" y="3595110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699030" y="4290965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55078" y="4368917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55067" y="5221088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55067" y="3591936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176869" y="3595108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600710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6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5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08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1990726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-699030" y="2686581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276453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55067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198755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1990724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5557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533" baseline="0">
                <a:sym typeface="Wingdings"/>
              </a:defRPr>
            </a:lvl1pPr>
            <a:lvl2pPr marL="609585" indent="0">
              <a:buNone/>
              <a:defRPr sz="3200"/>
            </a:lvl2pPr>
          </a:lstStyle>
          <a:p>
            <a:pPr lvl="1"/>
            <a:r>
              <a:rPr lang="en-US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11322" y="-20638"/>
            <a:ext cx="577849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89172" y="-20638"/>
            <a:ext cx="1502833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8815" y="4997709"/>
            <a:ext cx="8204200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3223" y="5447286"/>
            <a:ext cx="7480300" cy="3524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99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0571" y="259643"/>
            <a:ext cx="5307955" cy="104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Closing Message</a:t>
            </a:r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15117" y="5850668"/>
            <a:ext cx="12192000" cy="239713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0820" y="1321005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0571" y="1690435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/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20571" y="201097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3727" y="0"/>
            <a:ext cx="6105280" cy="58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pt-because-tag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33" y="4938917"/>
            <a:ext cx="10955859" cy="81029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16200000">
            <a:off x="636253" y="5149331"/>
            <a:ext cx="810295" cy="389467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4938917"/>
            <a:ext cx="846667" cy="810295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975786" y="1108608"/>
            <a:ext cx="5229124" cy="1682448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274320">
            <a:spAutoFit/>
          </a:bodyPr>
          <a:lstStyle>
            <a:lvl1pPr marL="0" indent="0" algn="l">
              <a:spcBef>
                <a:spcPts val="0"/>
              </a:spcBef>
              <a:buNone/>
              <a:defRPr sz="7333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931002" y="3196723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930752" y="3584169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930752" y="394319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416590"/>
            <a:ext cx="4906433" cy="668966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Title</a:t>
            </a:r>
          </a:p>
        </p:txBody>
      </p:sp>
      <p:pic>
        <p:nvPicPr>
          <p:cNvPr id="17" name="Picture 26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/>
          <a:srcRect l="67120"/>
          <a:stretch/>
        </p:blipFill>
        <p:spPr>
          <a:xfrm rot="16200000">
            <a:off x="7769479" y="5051334"/>
            <a:ext cx="116923" cy="4233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13134" y="5206655"/>
            <a:ext cx="114807" cy="1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550911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-699030" y="1246767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1324718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55067" y="2176889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547737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550909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176869" y="3595110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-699030" y="4290965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55078" y="4368917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555067" y="5221088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55067" y="3591936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176869" y="3595108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8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77746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543284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2341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27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1173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2407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425594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533" baseline="0">
                <a:sym typeface="Wingdings"/>
              </a:defRPr>
            </a:lvl1pPr>
            <a:lvl2pPr marL="609585" indent="0">
              <a:buNone/>
              <a:defRPr sz="3200"/>
            </a:lvl2pPr>
          </a:lstStyle>
          <a:p>
            <a:pPr lvl="1"/>
            <a:r>
              <a:rPr lang="en-US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11322" y="-20638"/>
            <a:ext cx="577849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89172" y="-20638"/>
            <a:ext cx="1502833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8815" y="4997709"/>
            <a:ext cx="8204200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3223" y="5447286"/>
            <a:ext cx="7480300" cy="3524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94732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64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89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iiif.io/community/groups/" TargetMode="Externa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reflections.mndigital.org/catalog/jhs:450#/image/0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digital.denverlibrary.org/digital/iiif/p15330coll22/1751/full/full/0/default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digital.denverlibrary.org/digital/iiif/p15330coll22/92976/full/full/0/default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hyperlink" Target="https://github.com/IIIF/awesome-iiif" TargetMode="Externa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iif.io/community/groups/discovery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works.oclc.org/digital/discovery-index" TargetMode="External"/><Relationship Id="rId2" Type="http://schemas.openxmlformats.org/officeDocument/2006/relationships/hyperlink" Target="https://iiif.io/api/discovery/0.2/" TargetMode="Externa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iif.io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iiif.io/community/consortium/" TargetMode="Externa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85B533-6164-0844-80A1-5DBDCFD534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" y="1866954"/>
            <a:ext cx="5840381" cy="651397"/>
          </a:xfrm>
        </p:spPr>
        <p:txBody>
          <a:bodyPr/>
          <a:lstStyle/>
          <a:p>
            <a:r>
              <a:rPr lang="en-US"/>
              <a:t>Best Practices Exchange ● April 30, 2019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B5FB2-9F94-AC41-B839-812BC94E11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Adoption and Use of IIIF for Digital Resource Sharing in </a:t>
            </a:r>
            <a:r>
              <a:rPr lang="en-US" err="1"/>
              <a:t>CONTENTdm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04719E-E44F-5D46-8187-EA53339186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7249" y="4355409"/>
            <a:ext cx="1804340" cy="502766"/>
          </a:xfrm>
        </p:spPr>
        <p:txBody>
          <a:bodyPr/>
          <a:lstStyle/>
          <a:p>
            <a:r>
              <a:rPr lang="en-US"/>
              <a:t>Jeff Mixter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CCAF76-D416-B749-8F9E-DCEBC2D20B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7251" y="4897898"/>
            <a:ext cx="2482411" cy="395045"/>
          </a:xfrm>
        </p:spPr>
        <p:txBody>
          <a:bodyPr/>
          <a:lstStyle/>
          <a:p>
            <a:r>
              <a:rPr lang="en-US"/>
              <a:t>Software Engineer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96EF43B-CF21-B947-A762-E7504BF052F6}"/>
              </a:ext>
            </a:extLst>
          </p:cNvPr>
          <p:cNvSpPr txBox="1">
            <a:spLocks/>
          </p:cNvSpPr>
          <p:nvPr/>
        </p:nvSpPr>
        <p:spPr>
          <a:xfrm>
            <a:off x="1039293" y="4355409"/>
            <a:ext cx="3091552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Shane Huddleston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E5814C0-563E-3D46-B772-FF6FBC35A7C4}"/>
              </a:ext>
            </a:extLst>
          </p:cNvPr>
          <p:cNvSpPr txBox="1">
            <a:spLocks/>
          </p:cNvSpPr>
          <p:nvPr/>
        </p:nvSpPr>
        <p:spPr>
          <a:xfrm>
            <a:off x="1039295" y="4897898"/>
            <a:ext cx="2322111" cy="395045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2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Product Manager</a:t>
            </a:r>
          </a:p>
        </p:txBody>
      </p:sp>
    </p:spTree>
    <p:extLst>
      <p:ext uri="{BB962C8B-B14F-4D97-AF65-F5344CB8AC3E}">
        <p14:creationId xmlns:p14="http://schemas.microsoft.com/office/powerpoint/2010/main" val="181148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643235-307E-5748-AC20-F318AAF9D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anchor="t"/>
          <a:lstStyle/>
          <a:p>
            <a:r>
              <a:rPr lang="en-US" dirty="0"/>
              <a:t>IIIF</a:t>
            </a:r>
            <a:r>
              <a:rPr lang="en-US" dirty="0">
                <a:cs typeface="Arial"/>
              </a:rPr>
              <a:t> working groups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30D4B-F4B5-B64A-BE94-F85A989D9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anchor="t"/>
          <a:lstStyle/>
          <a:p>
            <a:pPr marL="455930" indent="-455930"/>
            <a:endParaRPr lang="en-US" dirty="0"/>
          </a:p>
          <a:p>
            <a:pPr marL="455930" indent="-455930"/>
            <a:r>
              <a:rPr lang="en-US" sz="3600" dirty="0">
                <a:cs typeface="Arial"/>
              </a:rPr>
              <a:t>Several </a:t>
            </a:r>
            <a:r>
              <a:rPr lang="en-US" sz="3600" dirty="0">
                <a:cs typeface="Arial"/>
                <a:hlinkClick r:id="rId2"/>
              </a:rPr>
              <a:t>IIIF Community Working Groups</a:t>
            </a:r>
            <a:endParaRPr lang="en-US" dirty="0">
              <a:cs typeface="Arial"/>
            </a:endParaRPr>
          </a:p>
          <a:p>
            <a:pPr marL="455930" indent="-455930"/>
            <a:r>
              <a:rPr lang="en-US" sz="3600" dirty="0">
                <a:cs typeface="Arial"/>
              </a:rPr>
              <a:t>Developing best practices for using IIIF</a:t>
            </a:r>
            <a:endParaRPr lang="en-US" dirty="0">
              <a:cs typeface="Arial"/>
            </a:endParaRPr>
          </a:p>
          <a:p>
            <a:pPr marL="455930" indent="-455930"/>
            <a:r>
              <a:rPr lang="en-US" sz="3600" dirty="0">
                <a:cs typeface="Arial"/>
              </a:rPr>
              <a:t>Ongoing enhancement of the APIs</a:t>
            </a:r>
            <a:endParaRPr lang="en-US" dirty="0">
              <a:cs typeface="Arial"/>
            </a:endParaRPr>
          </a:p>
          <a:p>
            <a:pPr marL="455930" indent="-455930"/>
            <a:r>
              <a:rPr lang="en-US" sz="3600" dirty="0">
                <a:cs typeface="Arial"/>
              </a:rPr>
              <a:t>OCLC staff active in IIIF working groups and committees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sz="3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9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35CF1F-A0F0-3847-8FCC-C13137BC9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83" y="-127976"/>
            <a:ext cx="7582625" cy="6226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595AA0-DE26-CA40-8E04-EA5371CA566B}"/>
              </a:ext>
            </a:extLst>
          </p:cNvPr>
          <p:cNvSpPr txBox="1"/>
          <p:nvPr/>
        </p:nvSpPr>
        <p:spPr>
          <a:xfrm>
            <a:off x="2531648" y="5914928"/>
            <a:ext cx="966319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image from Minnesota Reflections: </a:t>
            </a:r>
            <a:r>
              <a:rPr lang="en-US">
                <a:hlinkClick r:id="rId4"/>
              </a:rPr>
              <a:t>https://reflections.mndigital.org/catalog/jhs:450#/image/0</a:t>
            </a:r>
            <a:r>
              <a:rPr lang="en-US"/>
              <a:t> 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AC0CCD-487B-441B-B37F-E94854133F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382" y="457739"/>
            <a:ext cx="11252197" cy="915256"/>
          </a:xfrm>
        </p:spPr>
        <p:txBody>
          <a:bodyPr vert="horz" anchor="t"/>
          <a:lstStyle/>
          <a:p>
            <a:r>
              <a:rPr lang="en-US" dirty="0"/>
              <a:t>Cooperation</a:t>
            </a:r>
          </a:p>
        </p:txBody>
      </p:sp>
    </p:spTree>
    <p:extLst>
      <p:ext uri="{BB962C8B-B14F-4D97-AF65-F5344CB8AC3E}">
        <p14:creationId xmlns:p14="http://schemas.microsoft.com/office/powerpoint/2010/main" val="17201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643235-307E-5748-AC20-F318AAF9D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anchor="t"/>
          <a:lstStyle/>
          <a:p>
            <a:r>
              <a:rPr lang="en-US" dirty="0"/>
              <a:t>The value of open standards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30D4B-F4B5-B64A-BE94-F85A989D9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anchor="t"/>
          <a:lstStyle/>
          <a:p>
            <a:pPr marL="455930" indent="-455930"/>
            <a:endParaRPr lang="en-US" dirty="0"/>
          </a:p>
          <a:p>
            <a:pPr marL="455930" indent="-455930"/>
            <a:r>
              <a:rPr lang="en-US" sz="3600" dirty="0">
                <a:cs typeface="Arial"/>
              </a:rPr>
              <a:t>Shared effort</a:t>
            </a:r>
            <a:endParaRPr lang="en-US" dirty="0">
              <a:cs typeface="Arial"/>
            </a:endParaRPr>
          </a:p>
          <a:p>
            <a:pPr marL="455930" indent="-455930"/>
            <a:r>
              <a:rPr lang="en-US" sz="3600" dirty="0">
                <a:cs typeface="Arial"/>
              </a:rPr>
              <a:t>Universal tools for image access</a:t>
            </a:r>
            <a:endParaRPr lang="en-US" dirty="0">
              <a:cs typeface="Arial"/>
            </a:endParaRPr>
          </a:p>
          <a:p>
            <a:pPr marL="455930" indent="-455930"/>
            <a:r>
              <a:rPr lang="en-US" sz="3600" dirty="0">
                <a:cs typeface="Arial"/>
              </a:rPr>
              <a:t>Digital content is portable across repositories</a:t>
            </a:r>
            <a:endParaRPr lang="en-US" dirty="0">
              <a:cs typeface="Arial"/>
            </a:endParaRPr>
          </a:p>
          <a:p>
            <a:pPr marL="455930" indent="-455930"/>
            <a:r>
              <a:rPr lang="en-US" sz="3600" dirty="0">
                <a:cs typeface="Arial"/>
              </a:rPr>
              <a:t>Reusable viewers and widgets</a:t>
            </a:r>
            <a:endParaRPr lang="en-US" dirty="0">
              <a:cs typeface="Arial"/>
            </a:endParaRPr>
          </a:p>
          <a:p>
            <a:pPr marL="455930" indent="-455930"/>
            <a:r>
              <a:rPr lang="en-US" sz="3600" dirty="0">
                <a:cs typeface="Arial"/>
              </a:rPr>
              <a:t>Open APIs support platform independence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sz="3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3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35CF1F-A0F0-3847-8FCC-C13137BC9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21" y="-293076"/>
            <a:ext cx="12200326" cy="6210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595AA0-DE26-CA40-8E04-EA5371CA566B}"/>
              </a:ext>
            </a:extLst>
          </p:cNvPr>
          <p:cNvSpPr txBox="1"/>
          <p:nvPr/>
        </p:nvSpPr>
        <p:spPr>
          <a:xfrm>
            <a:off x="340188" y="5902013"/>
            <a:ext cx="1184871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/>
              <a:t>image from Denver Public Library: </a:t>
            </a:r>
            <a:r>
              <a:rPr lang="en-US">
                <a:hlinkClick r:id="rId4"/>
              </a:rPr>
              <a:t>http://digital.denverlibrary.org/digital/iiif/p15330coll22/1751/full/full/0/default.jpg</a:t>
            </a:r>
            <a:r>
              <a:rPr lang="en-US"/>
              <a:t>  </a:t>
            </a:r>
            <a:endParaRPr lang="en-US">
              <a:cs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B6F06C-7EDD-423C-B4B3-7629EEE39D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72875" y="539801"/>
            <a:ext cx="3667367" cy="915256"/>
          </a:xfrm>
        </p:spPr>
        <p:txBody>
          <a:bodyPr vert="horz" anchor="t"/>
          <a:lstStyle/>
          <a:p>
            <a:r>
              <a:rPr lang="en-US">
                <a:solidFill>
                  <a:srgbClr val="FFFFFF"/>
                </a:solidFill>
              </a:rPr>
              <a:t>Catalysis</a:t>
            </a:r>
          </a:p>
        </p:txBody>
      </p:sp>
    </p:spTree>
    <p:extLst>
      <p:ext uri="{BB962C8B-B14F-4D97-AF65-F5344CB8AC3E}">
        <p14:creationId xmlns:p14="http://schemas.microsoft.com/office/powerpoint/2010/main" val="30644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643235-307E-5748-AC20-F318AAF9D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anchor="t"/>
          <a:lstStyle/>
          <a:p>
            <a:r>
              <a:rPr lang="en-US" dirty="0"/>
              <a:t>Promoting action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30D4B-F4B5-B64A-BE94-F85A989D9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anchor="t"/>
          <a:lstStyle/>
          <a:p>
            <a:pPr marL="457200" indent="-457200"/>
            <a:r>
              <a:rPr lang="en-US" sz="3600" dirty="0"/>
              <a:t>Integrating the Mirador</a:t>
            </a:r>
            <a:r>
              <a:rPr lang="en-US" sz="3600" dirty="0">
                <a:cs typeface="Arial"/>
              </a:rPr>
              <a:t> viewer</a:t>
            </a:r>
            <a:endParaRPr lang="en-US" sz="3600" dirty="0"/>
          </a:p>
          <a:p>
            <a:pPr marL="989965" lvl="1" indent="-379730"/>
            <a:r>
              <a:rPr lang="en-US" sz="3200" dirty="0">
                <a:cs typeface="Arial"/>
              </a:rPr>
              <a:t>Harry Ransom Center's García Márquez collection</a:t>
            </a:r>
            <a:br>
              <a:rPr lang="en-US" sz="3200" dirty="0">
                <a:cs typeface="Arial"/>
              </a:rPr>
            </a:br>
            <a:r>
              <a:rPr lang="en-US" sz="2000" dirty="0">
                <a:cs typeface="Arial"/>
              </a:rPr>
              <a:t>(https://www.nytimes.com/2017/12/11/arts/gabriel-garcia-marquez-archive-online.html)</a:t>
            </a:r>
          </a:p>
          <a:p>
            <a:pPr marL="989965" lvl="1" indent="-379730"/>
            <a:r>
              <a:rPr lang="en-US" sz="3200" dirty="0">
                <a:cs typeface="Arial"/>
              </a:rPr>
              <a:t>Huntington Library manuscripts</a:t>
            </a:r>
          </a:p>
          <a:p>
            <a:pPr marL="989965" lvl="1" indent="-379730"/>
            <a:r>
              <a:rPr lang="en-US" sz="3200" dirty="0">
                <a:cs typeface="Arial"/>
              </a:rPr>
              <a:t>Cookbook recipe for </a:t>
            </a:r>
            <a:r>
              <a:rPr lang="en-US" sz="3200" dirty="0" err="1">
                <a:cs typeface="Arial"/>
              </a:rPr>
              <a:t>CONTENTdm</a:t>
            </a:r>
            <a:r>
              <a:rPr lang="en-US" sz="3200" dirty="0">
                <a:cs typeface="Arial"/>
              </a:rPr>
              <a:t> users</a:t>
            </a:r>
            <a:endParaRPr lang="en-US" dirty="0">
              <a:cs typeface="Arial"/>
            </a:endParaRPr>
          </a:p>
          <a:p>
            <a:pPr marL="455930" indent="-455930"/>
            <a:r>
              <a:rPr lang="en-US" sz="3600" dirty="0" err="1">
                <a:cs typeface="Arial"/>
              </a:rPr>
              <a:t>FromThePage</a:t>
            </a:r>
            <a:r>
              <a:rPr lang="en-US" sz="3600" dirty="0">
                <a:cs typeface="Arial"/>
              </a:rPr>
              <a:t> transcription round-trip data service</a:t>
            </a:r>
          </a:p>
          <a:p>
            <a:pPr marL="989965" lvl="1" indent="-380365"/>
            <a:r>
              <a:rPr lang="en-US" sz="2650" dirty="0">
                <a:cs typeface="Arial"/>
              </a:rPr>
              <a:t>WWI service cards at Alabama Department of Archives &amp; History</a:t>
            </a:r>
          </a:p>
          <a:p>
            <a:pPr marL="456565" indent="-456565"/>
            <a:r>
              <a:rPr lang="en-US" sz="3600" dirty="0">
                <a:cs typeface="Arial"/>
              </a:rPr>
              <a:t>IIIF-based viewer embedded in </a:t>
            </a:r>
            <a:r>
              <a:rPr lang="en-US" sz="3600" dirty="0" err="1">
                <a:cs typeface="Arial"/>
              </a:rPr>
              <a:t>WorldCat</a:t>
            </a:r>
            <a:r>
              <a:rPr lang="en-US" sz="3600" dirty="0">
                <a:cs typeface="Arial"/>
              </a:rPr>
              <a:t> Discovery</a:t>
            </a:r>
          </a:p>
        </p:txBody>
      </p:sp>
    </p:spTree>
    <p:extLst>
      <p:ext uri="{BB962C8B-B14F-4D97-AF65-F5344CB8AC3E}">
        <p14:creationId xmlns:p14="http://schemas.microsoft.com/office/powerpoint/2010/main" val="13614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35CF1F-A0F0-3847-8FCC-C13137BC9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9" y="0"/>
            <a:ext cx="7658034" cy="5947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595AA0-DE26-CA40-8E04-EA5371CA566B}"/>
              </a:ext>
            </a:extLst>
          </p:cNvPr>
          <p:cNvSpPr txBox="1"/>
          <p:nvPr/>
        </p:nvSpPr>
        <p:spPr>
          <a:xfrm>
            <a:off x="312420" y="5882640"/>
            <a:ext cx="1184656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/>
              <a:t>image from Denver Public Library: </a:t>
            </a:r>
            <a:r>
              <a:rPr lang="en-US">
                <a:hlinkClick r:id="rId4"/>
              </a:rPr>
              <a:t>http://digital.denverlibrary.org/digital/iiif/p15330coll22/92976/full/full/0/default.jpg</a:t>
            </a:r>
            <a:r>
              <a:rPr lang="en-US"/>
              <a:t> 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A5C641-C10F-6946-A991-4E84FCEC50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3838" y="457739"/>
            <a:ext cx="3862741" cy="915256"/>
          </a:xfrm>
        </p:spPr>
        <p:txBody>
          <a:bodyPr vert="horz" anchor="t"/>
          <a:lstStyle/>
          <a:p>
            <a:r>
              <a:rPr lang="en-US" dirty="0"/>
              <a:t>Enthusiasm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0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643235-307E-5748-AC20-F318AAF9D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anchor="t"/>
          <a:lstStyle/>
          <a:p>
            <a:r>
              <a:rPr lang="en-US" dirty="0"/>
              <a:t>So much is going 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30D4B-F4B5-B64A-BE94-F85A989D9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anchor="t"/>
          <a:lstStyle/>
          <a:p>
            <a:pPr marL="457200" indent="-457200"/>
            <a:endParaRPr lang="en-US" dirty="0">
              <a:cs typeface="Arial"/>
            </a:endParaRPr>
          </a:p>
          <a:p>
            <a:pPr marL="455930" indent="-455930"/>
            <a:r>
              <a:rPr lang="en-US" sz="3600" dirty="0"/>
              <a:t>A vibrant and active community: </a:t>
            </a:r>
          </a:p>
          <a:p>
            <a:pPr marL="989316" lvl="1" indent="-455930"/>
            <a:r>
              <a:rPr lang="en-US" sz="3200" dirty="0"/>
              <a:t>Slack, listserv, group calls, conferences, meetups</a:t>
            </a:r>
          </a:p>
          <a:p>
            <a:pPr marL="455930" indent="-455930"/>
            <a:r>
              <a:rPr lang="en-US" sz="3600" dirty="0"/>
              <a:t>Infrastructure, as well as experimentation:</a:t>
            </a:r>
            <a:endParaRPr lang="en-US" sz="3600" dirty="0">
              <a:hlinkClick r:id="rId2"/>
            </a:endParaRPr>
          </a:p>
          <a:p>
            <a:pPr marL="989316" lvl="1" indent="-455930"/>
            <a:r>
              <a:rPr lang="en-US" sz="3067" dirty="0">
                <a:hlinkClick r:id="rId2"/>
              </a:rPr>
              <a:t>Awesome IIIF</a:t>
            </a:r>
            <a:r>
              <a:rPr lang="en-US" sz="3067" dirty="0"/>
              <a:t> list</a:t>
            </a:r>
          </a:p>
          <a:p>
            <a:pPr marL="455930" indent="-455930"/>
            <a:r>
              <a:rPr lang="en-US" sz="3600" dirty="0"/>
              <a:t>Rapid growth in adoption:</a:t>
            </a:r>
          </a:p>
          <a:p>
            <a:pPr marL="989316" lvl="1" indent="-455930"/>
            <a:r>
              <a:rPr lang="en-US" sz="3067" dirty="0"/>
              <a:t>More than 1 billion IIIF digital images </a:t>
            </a:r>
          </a:p>
          <a:p>
            <a:pPr marL="457200" indent="-457200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EF4740-AFE2-964C-8088-5C3E6A61DD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What’s next for OCLC?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F9AA7-ABC6-E34D-AF5F-FC815A8036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382" y="1928814"/>
            <a:ext cx="11252197" cy="3919354"/>
          </a:xfrm>
        </p:spPr>
        <p:txBody>
          <a:bodyPr vert="horz" anchor="t"/>
          <a:lstStyle/>
          <a:p>
            <a:pPr marL="455930" indent="-455930"/>
            <a:r>
              <a:rPr lang="en-US" sz="3600" dirty="0">
                <a:cs typeface="Arial"/>
              </a:rPr>
              <a:t>Update and expand IIIF API support in CONTENTdm</a:t>
            </a:r>
          </a:p>
          <a:p>
            <a:pPr marL="455930" indent="-455930"/>
            <a:r>
              <a:rPr lang="en-US" sz="3600" dirty="0">
                <a:cs typeface="Arial"/>
              </a:rPr>
              <a:t>Promote IIIF through webinars and workshops</a:t>
            </a:r>
          </a:p>
          <a:p>
            <a:pPr marL="455930" indent="-455930"/>
            <a:r>
              <a:rPr lang="en-US" sz="3600" dirty="0">
                <a:cs typeface="Arial"/>
              </a:rPr>
              <a:t>Support user customizations based on IIIF</a:t>
            </a:r>
          </a:p>
          <a:p>
            <a:pPr marL="455930" indent="-455930"/>
            <a:r>
              <a:rPr lang="en-US" sz="3600" dirty="0">
                <a:cs typeface="Arial"/>
              </a:rPr>
              <a:t>Share use cases between IIIF and CONTENTdm communities</a:t>
            </a:r>
          </a:p>
        </p:txBody>
      </p:sp>
    </p:spTree>
    <p:extLst>
      <p:ext uri="{BB962C8B-B14F-4D97-AF65-F5344CB8AC3E}">
        <p14:creationId xmlns:p14="http://schemas.microsoft.com/office/powerpoint/2010/main" val="23256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DF1B56-955B-DC4A-9802-FFDEB15FAB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346" y="1108082"/>
            <a:ext cx="10898717" cy="830997"/>
          </a:xfrm>
        </p:spPr>
        <p:txBody>
          <a:bodyPr/>
          <a:lstStyle/>
          <a:p>
            <a:r>
              <a:rPr lang="en-US"/>
              <a:t>Ongoing </a:t>
            </a:r>
            <a:r>
              <a:rPr lang="en-US" err="1"/>
              <a:t>Iiif</a:t>
            </a:r>
            <a:r>
              <a:rPr lang="en-US"/>
              <a:t>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39614-B64E-394B-879E-1BDDEA8AE0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E7B25-824F-904A-B3D0-C3019433B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127B23-B9B2-BF4E-9C42-326FE75345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anchor="t"/>
          <a:lstStyle/>
          <a:p>
            <a:r>
              <a:rPr lang="en-US"/>
              <a:t>Discovery Working </a:t>
            </a:r>
            <a:r>
              <a:rPr lang="en-US">
                <a:cs typeface="Arial"/>
              </a:rPr>
              <a:t>Group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F8993-7E48-7045-AD5F-44769C2596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/>
              <a:t>The </a:t>
            </a:r>
            <a:r>
              <a:rPr lang="en-US" sz="3600" dirty="0">
                <a:hlinkClick r:id="rId3"/>
              </a:rPr>
              <a:t>Discovery Group</a:t>
            </a:r>
            <a:r>
              <a:rPr lang="en-US" sz="3600" dirty="0"/>
              <a:t> is focused on developing a Change Discovery API</a:t>
            </a:r>
          </a:p>
          <a:p>
            <a:pPr lvl="1"/>
            <a:r>
              <a:rPr lang="en-US" sz="3200" dirty="0"/>
              <a:t>Intra and Inter-domain discoverability</a:t>
            </a:r>
          </a:p>
          <a:p>
            <a:r>
              <a:rPr lang="en-US" sz="3600" dirty="0"/>
              <a:t>Current focus is how to improve discoverability and harvesting of IIIF materials by organizations with an interest/understanding of IIIF</a:t>
            </a:r>
          </a:p>
        </p:txBody>
      </p:sp>
    </p:spTree>
    <p:extLst>
      <p:ext uri="{BB962C8B-B14F-4D97-AF65-F5344CB8AC3E}">
        <p14:creationId xmlns:p14="http://schemas.microsoft.com/office/powerpoint/2010/main" val="212492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361455-0972-7D43-A9BF-389E7A420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346" y="1108082"/>
            <a:ext cx="10898717" cy="830997"/>
          </a:xfrm>
        </p:spPr>
        <p:txBody>
          <a:bodyPr/>
          <a:lstStyle/>
          <a:p>
            <a:r>
              <a:rPr lang="en-US"/>
              <a:t>IIIF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F4D4F-4E48-BD41-9EF7-F34250A502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0901E-57A8-1740-9FCD-5354B4BCE0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B6B040-4C4C-E944-A5CE-AE289F403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Research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3413F-FEE5-4B4E-B9C5-D79383526C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13743" cy="4830096"/>
          </a:xfrm>
        </p:spPr>
        <p:txBody>
          <a:bodyPr vert="horz" anchor="t"/>
          <a:lstStyle/>
          <a:p>
            <a:pPr marL="456565" indent="-456565"/>
            <a:r>
              <a:rPr lang="en-US" sz="3600" dirty="0"/>
              <a:t>Continue the cross-divisional collaboration to prototype and test advances in IIIF integration</a:t>
            </a:r>
            <a:endParaRPr lang="en-US" dirty="0">
              <a:cs typeface="Arial"/>
            </a:endParaRPr>
          </a:p>
          <a:p>
            <a:pPr marL="989965" lvl="1" indent="-380365"/>
            <a:r>
              <a:rPr lang="en-US" sz="3200" dirty="0"/>
              <a:t>Change Discovery API</a:t>
            </a:r>
            <a:endParaRPr lang="en-US" sz="3200" dirty="0">
              <a:cs typeface="Arial"/>
            </a:endParaRPr>
          </a:p>
          <a:p>
            <a:pPr marL="989965" lvl="1" indent="-380365"/>
            <a:r>
              <a:rPr lang="en-US" sz="3200" dirty="0"/>
              <a:t>IIIF Data aggregation, normalization, and enhancement</a:t>
            </a:r>
            <a:endParaRPr lang="en-US" sz="3200" dirty="0">
              <a:cs typeface="Arial"/>
            </a:endParaRPr>
          </a:p>
          <a:p>
            <a:pPr marL="989965" lvl="1" indent="-380365"/>
            <a:r>
              <a:rPr lang="en-US" sz="3200" dirty="0"/>
              <a:t>IIIF Data search/discovery</a:t>
            </a:r>
            <a:endParaRPr lang="en-US" sz="3200" dirty="0">
              <a:cs typeface="Arial"/>
            </a:endParaRPr>
          </a:p>
          <a:p>
            <a:pPr marL="989330" lvl="1" indent="-456565"/>
            <a:endParaRPr lang="en-US" sz="1200" dirty="0">
              <a:cs typeface="Arial"/>
            </a:endParaRPr>
          </a:p>
          <a:p>
            <a:pPr marL="0" indent="0">
              <a:buNone/>
            </a:pPr>
            <a:r>
              <a:rPr lang="en-US" sz="3600" dirty="0"/>
              <a:t>		“If we started over today, what would we do?” </a:t>
            </a:r>
          </a:p>
          <a:p>
            <a:pPr marL="0" indent="0">
              <a:buNone/>
            </a:pPr>
            <a:r>
              <a:rPr lang="en-US" sz="3600" dirty="0"/>
              <a:t>											– John Zimmer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8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566807-99F7-1949-829A-BC8F006CC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901" y="212205"/>
            <a:ext cx="11252197" cy="915256"/>
          </a:xfrm>
        </p:spPr>
        <p:txBody>
          <a:bodyPr/>
          <a:lstStyle/>
          <a:p>
            <a:r>
              <a:rPr lang="en-US" sz="4000"/>
              <a:t>IIIF R&amp;D - IIIF Discovery API implementation</a:t>
            </a:r>
          </a:p>
          <a:p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A249A-6626-3B4E-992F-8E26E783FC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7381" y="1017394"/>
            <a:ext cx="11252197" cy="5129406"/>
          </a:xfrm>
        </p:spPr>
        <p:txBody>
          <a:bodyPr vert="horz" anchor="t"/>
          <a:lstStyle/>
          <a:p>
            <a:pPr marL="0" indent="0" algn="ctr">
              <a:buNone/>
            </a:pPr>
            <a:r>
              <a:rPr lang="en-US" sz="3600" b="1" dirty="0"/>
              <a:t>Problem: How to share IIIF material?</a:t>
            </a:r>
            <a:endParaRPr lang="en-US" b="1" dirty="0"/>
          </a:p>
          <a:p>
            <a:pPr marL="456565" indent="-380365"/>
            <a:r>
              <a:rPr lang="en-US" dirty="0"/>
              <a:t>Based on the current Discovery Working Group </a:t>
            </a:r>
            <a:r>
              <a:rPr lang="en-US" dirty="0">
                <a:hlinkClick r:id="rId2"/>
              </a:rPr>
              <a:t>Change Discovery API</a:t>
            </a:r>
            <a:endParaRPr lang="en-US" dirty="0">
              <a:cs typeface="Arial"/>
            </a:endParaRPr>
          </a:p>
          <a:p>
            <a:pPr marL="989965" lvl="1" indent="-304165"/>
            <a:r>
              <a:rPr lang="en-US" sz="3200" dirty="0"/>
              <a:t>Crawlable list of IIIF material that has been Created, Updated, and Deleted</a:t>
            </a:r>
            <a:endParaRPr lang="en-US" sz="3200" dirty="0">
              <a:cs typeface="Arial"/>
            </a:endParaRPr>
          </a:p>
          <a:p>
            <a:pPr marL="989965" lvl="1" indent="-304165"/>
            <a:r>
              <a:rPr lang="en-US" sz="3200" dirty="0"/>
              <a:t>Like a Site Map, OAI-PMH, or </a:t>
            </a:r>
            <a:r>
              <a:rPr lang="en-US" sz="3200" dirty="0" err="1"/>
              <a:t>ResourceSync</a:t>
            </a:r>
            <a:endParaRPr lang="en-US" sz="3200" dirty="0">
              <a:cs typeface="Arial"/>
            </a:endParaRPr>
          </a:p>
          <a:p>
            <a:pPr marL="456565" indent="-380365"/>
            <a:r>
              <a:rPr lang="en-US" dirty="0"/>
              <a:t>Experimental service supports 13 Million CONTENTdm IIIF Manifests using Change Discovery API v0.3</a:t>
            </a:r>
            <a:endParaRPr lang="en-US" dirty="0">
              <a:cs typeface="Arial"/>
            </a:endParaRPr>
          </a:p>
          <a:p>
            <a:pPr marL="456565" indent="-380365"/>
            <a:r>
              <a:rPr lang="en-US" dirty="0">
                <a:hlinkClick r:id="rId3"/>
              </a:rPr>
              <a:t>https://researchworks.oclc.org/digital/discovery-index</a:t>
            </a:r>
            <a:r>
              <a:rPr lang="en-US" dirty="0"/>
              <a:t> 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758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17FE99-A528-164C-8C96-EE6EB7FECBAF}"/>
              </a:ext>
            </a:extLst>
          </p:cNvPr>
          <p:cNvSpPr/>
          <p:nvPr/>
        </p:nvSpPr>
        <p:spPr>
          <a:xfrm>
            <a:off x="0" y="86916"/>
            <a:ext cx="12994106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Courier" pitchFamily="2" charset="0"/>
              </a:rPr>
              <a:t>{</a:t>
            </a:r>
          </a:p>
          <a:p>
            <a:r>
              <a:rPr lang="en-US" sz="1400">
                <a:latin typeface="Courier" pitchFamily="2" charset="0"/>
              </a:rPr>
              <a:t>	"@context": ["http://</a:t>
            </a:r>
            <a:r>
              <a:rPr lang="en-US" sz="1400" err="1">
                <a:latin typeface="Courier" pitchFamily="2" charset="0"/>
              </a:rPr>
              <a:t>iiif.io</a:t>
            </a:r>
            <a:r>
              <a:rPr lang="en-US" sz="1400">
                <a:latin typeface="Courier" pitchFamily="2" charset="0"/>
              </a:rPr>
              <a:t>/</a:t>
            </a:r>
            <a:r>
              <a:rPr lang="en-US" sz="1400" err="1">
                <a:latin typeface="Courier" pitchFamily="2" charset="0"/>
              </a:rPr>
              <a:t>api</a:t>
            </a:r>
            <a:r>
              <a:rPr lang="en-US" sz="1400">
                <a:latin typeface="Courier" pitchFamily="2" charset="0"/>
              </a:rPr>
              <a:t>/discovery/0/</a:t>
            </a:r>
            <a:r>
              <a:rPr lang="en-US" sz="1400" err="1">
                <a:latin typeface="Courier" pitchFamily="2" charset="0"/>
              </a:rPr>
              <a:t>context.json</a:t>
            </a:r>
            <a:r>
              <a:rPr lang="en-US" sz="1400">
                <a:latin typeface="Courier" pitchFamily="2" charset="0"/>
              </a:rPr>
              <a:t>"],</a:t>
            </a:r>
          </a:p>
          <a:p>
            <a:r>
              <a:rPr lang="en-US" sz="1400">
                <a:latin typeface="Courier" pitchFamily="2" charset="0"/>
              </a:rPr>
              <a:t>	"id": "https://</a:t>
            </a:r>
            <a:r>
              <a:rPr lang="en-US" sz="1400" err="1">
                <a:latin typeface="Courier" pitchFamily="2" charset="0"/>
              </a:rPr>
              <a:t>researchworks.oclc.org</a:t>
            </a:r>
            <a:r>
              <a:rPr lang="en-US" sz="1400">
                <a:latin typeface="Courier" pitchFamily="2" charset="0"/>
              </a:rPr>
              <a:t>/digital/activity-stream/collection/21058_FotosOC/1",</a:t>
            </a:r>
          </a:p>
          <a:p>
            <a:r>
              <a:rPr lang="en-US" sz="1400">
                <a:latin typeface="Courier" pitchFamily="2" charset="0"/>
              </a:rPr>
              <a:t>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</a:t>
            </a:r>
            <a:r>
              <a:rPr lang="en-US" sz="1400" err="1">
                <a:solidFill>
                  <a:srgbClr val="00B050"/>
                </a:solidFill>
                <a:latin typeface="Courier" pitchFamily="2" charset="0"/>
              </a:rPr>
              <a:t>OrderedCollectionPage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"</a:t>
            </a:r>
            <a:r>
              <a:rPr lang="en-US" sz="1400" err="1">
                <a:latin typeface="Courier" pitchFamily="2" charset="0"/>
              </a:rPr>
              <a:t>partOf</a:t>
            </a:r>
            <a:r>
              <a:rPr lang="en-US" sz="1400">
                <a:latin typeface="Courier" pitchFamily="2" charset="0"/>
              </a:rPr>
              <a:t>": {</a:t>
            </a:r>
          </a:p>
          <a:p>
            <a:r>
              <a:rPr lang="en-US" sz="1400">
                <a:latin typeface="Courier" pitchFamily="2" charset="0"/>
              </a:rPr>
              <a:t>		"id": "https://</a:t>
            </a:r>
            <a:r>
              <a:rPr lang="en-US" sz="1400" err="1">
                <a:latin typeface="Courier" pitchFamily="2" charset="0"/>
              </a:rPr>
              <a:t>researchworks.oclc.org</a:t>
            </a:r>
            <a:r>
              <a:rPr lang="en-US" sz="1400">
                <a:latin typeface="Courier" pitchFamily="2" charset="0"/>
              </a:rPr>
              <a:t>/digital/activity-stream/collection/21058_FotosOC",</a:t>
            </a:r>
          </a:p>
          <a:p>
            <a:r>
              <a:rPr lang="en-US" sz="1400">
                <a:latin typeface="Courier" pitchFamily="2" charset="0"/>
              </a:rPr>
              <a:t>	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</a:t>
            </a:r>
            <a:r>
              <a:rPr lang="en-US" sz="1400" err="1">
                <a:solidFill>
                  <a:srgbClr val="00B050"/>
                </a:solidFill>
                <a:latin typeface="Courier" pitchFamily="2" charset="0"/>
              </a:rPr>
              <a:t>OrderedCollection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</a:t>
            </a:r>
          </a:p>
          <a:p>
            <a:r>
              <a:rPr lang="en-US" sz="1400">
                <a:latin typeface="Courier" pitchFamily="2" charset="0"/>
              </a:rPr>
              <a:t>	},</a:t>
            </a:r>
          </a:p>
          <a:p>
            <a:r>
              <a:rPr lang="en-US" sz="1400">
                <a:latin typeface="Courier" pitchFamily="2" charset="0"/>
              </a:rPr>
              <a:t>	"</a:t>
            </a:r>
            <a:r>
              <a:rPr lang="en-US" sz="1400" err="1">
                <a:latin typeface="Courier" pitchFamily="2" charset="0"/>
              </a:rPr>
              <a:t>startIndex</a:t>
            </a:r>
            <a:r>
              <a:rPr lang="en-US" sz="1400">
                <a:latin typeface="Courier" pitchFamily="2" charset="0"/>
              </a:rPr>
              <a:t>": </a:t>
            </a:r>
            <a:r>
              <a:rPr lang="en-US" sz="1400">
                <a:solidFill>
                  <a:srgbClr val="0070C0"/>
                </a:solidFill>
                <a:latin typeface="Courier" pitchFamily="2" charset="0"/>
              </a:rPr>
              <a:t>0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"next": {</a:t>
            </a:r>
          </a:p>
          <a:p>
            <a:r>
              <a:rPr lang="en-US" sz="1400">
                <a:latin typeface="Courier" pitchFamily="2" charset="0"/>
              </a:rPr>
              <a:t>	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</a:t>
            </a:r>
            <a:r>
              <a:rPr lang="en-US" sz="1400" err="1">
                <a:solidFill>
                  <a:srgbClr val="00B050"/>
                </a:solidFill>
                <a:latin typeface="Courier" pitchFamily="2" charset="0"/>
              </a:rPr>
              <a:t>OrderedCollectionPage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"id": "https://</a:t>
            </a:r>
            <a:r>
              <a:rPr lang="en-US" sz="1400" err="1">
                <a:latin typeface="Courier" pitchFamily="2" charset="0"/>
              </a:rPr>
              <a:t>researchworks.oclc.org</a:t>
            </a:r>
            <a:r>
              <a:rPr lang="en-US" sz="1400">
                <a:latin typeface="Courier" pitchFamily="2" charset="0"/>
              </a:rPr>
              <a:t>/digital/activity-stream/collection/21058_FotosOC/2"</a:t>
            </a:r>
          </a:p>
          <a:p>
            <a:r>
              <a:rPr lang="en-US" sz="1400">
                <a:latin typeface="Courier" pitchFamily="2" charset="0"/>
              </a:rPr>
              <a:t>	},</a:t>
            </a:r>
          </a:p>
          <a:p>
            <a:r>
              <a:rPr lang="en-US" sz="1400">
                <a:latin typeface="Courier" pitchFamily="2" charset="0"/>
              </a:rPr>
              <a:t>	"</a:t>
            </a:r>
            <a:r>
              <a:rPr lang="en-US" sz="1400" err="1">
                <a:latin typeface="Courier" pitchFamily="2" charset="0"/>
              </a:rPr>
              <a:t>orderedItems</a:t>
            </a:r>
            <a:r>
              <a:rPr lang="en-US" sz="1400">
                <a:latin typeface="Courier" pitchFamily="2" charset="0"/>
              </a:rPr>
              <a:t>": [{</a:t>
            </a:r>
          </a:p>
          <a:p>
            <a:r>
              <a:rPr lang="en-US" sz="1400">
                <a:latin typeface="Courier" pitchFamily="2" charset="0"/>
              </a:rPr>
              <a:t>		"object": {</a:t>
            </a:r>
          </a:p>
          <a:p>
            <a:r>
              <a:rPr lang="en-US" sz="1400">
                <a:latin typeface="Courier" pitchFamily="2" charset="0"/>
              </a:rPr>
              <a:t>		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"Manifest"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	"id": "https://cdm21058.contentdm.oclc.org/digital/</a:t>
            </a:r>
            <a:r>
              <a:rPr lang="en-US" sz="1400" err="1">
                <a:latin typeface="Courier" pitchFamily="2" charset="0"/>
              </a:rPr>
              <a:t>iiif</a:t>
            </a:r>
            <a:r>
              <a:rPr lang="en-US" sz="1400">
                <a:latin typeface="Courier" pitchFamily="2" charset="0"/>
              </a:rPr>
              <a:t>-info/</a:t>
            </a:r>
            <a:r>
              <a:rPr lang="en-US" sz="1400" err="1">
                <a:latin typeface="Courier" pitchFamily="2" charset="0"/>
              </a:rPr>
              <a:t>FotosOC</a:t>
            </a:r>
            <a:r>
              <a:rPr lang="en-US" sz="1400">
                <a:latin typeface="Courier" pitchFamily="2" charset="0"/>
              </a:rPr>
              <a:t>/1/</a:t>
            </a:r>
            <a:r>
              <a:rPr lang="en-US" sz="1400" err="1">
                <a:latin typeface="Courier" pitchFamily="2" charset="0"/>
              </a:rPr>
              <a:t>manifest.json</a:t>
            </a:r>
            <a:r>
              <a:rPr lang="en-US" sz="1400">
                <a:latin typeface="Courier" pitchFamily="2" charset="0"/>
              </a:rPr>
              <a:t>",</a:t>
            </a:r>
          </a:p>
          <a:p>
            <a:r>
              <a:rPr lang="en-US" sz="1400">
                <a:latin typeface="Courier" pitchFamily="2" charset="0"/>
              </a:rPr>
              <a:t>			"</a:t>
            </a:r>
            <a:r>
              <a:rPr lang="en-US" sz="1400" err="1">
                <a:latin typeface="Courier" pitchFamily="2" charset="0"/>
              </a:rPr>
              <a:t>partOf</a:t>
            </a:r>
            <a:r>
              <a:rPr lang="en-US" sz="1400">
                <a:latin typeface="Courier" pitchFamily="2" charset="0"/>
              </a:rPr>
              <a:t>": {</a:t>
            </a:r>
          </a:p>
          <a:p>
            <a:r>
              <a:rPr lang="en-US" sz="1400">
                <a:latin typeface="Courier" pitchFamily="2" charset="0"/>
              </a:rPr>
              <a:t>			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"Document"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		"id": "https://</a:t>
            </a:r>
            <a:r>
              <a:rPr lang="en-US" sz="1400" err="1">
                <a:latin typeface="Courier" pitchFamily="2" charset="0"/>
              </a:rPr>
              <a:t>researchworks.oclc.org</a:t>
            </a:r>
            <a:r>
              <a:rPr lang="en-US" sz="1400">
                <a:latin typeface="Courier" pitchFamily="2" charset="0"/>
              </a:rPr>
              <a:t>/digital/dataset/21058_FotosOC"</a:t>
            </a:r>
          </a:p>
          <a:p>
            <a:r>
              <a:rPr lang="en-US" sz="1400">
                <a:latin typeface="Courier" pitchFamily="2" charset="0"/>
              </a:rPr>
              <a:t>			}</a:t>
            </a:r>
          </a:p>
          <a:p>
            <a:r>
              <a:rPr lang="en-US" sz="1400">
                <a:latin typeface="Courier" pitchFamily="2" charset="0"/>
              </a:rPr>
              <a:t>		},</a:t>
            </a:r>
          </a:p>
          <a:p>
            <a:r>
              <a:rPr lang="en-US" sz="1400">
                <a:latin typeface="Courier" pitchFamily="2" charset="0"/>
              </a:rPr>
              <a:t>		"actor": {</a:t>
            </a:r>
          </a:p>
          <a:p>
            <a:r>
              <a:rPr lang="en-US" sz="1400">
                <a:latin typeface="Courier" pitchFamily="2" charset="0"/>
              </a:rPr>
              <a:t>		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"Organization"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	"id": "http://</a:t>
            </a:r>
            <a:r>
              <a:rPr lang="en-US" sz="1400" err="1">
                <a:latin typeface="Courier" pitchFamily="2" charset="0"/>
              </a:rPr>
              <a:t>viaf.org</a:t>
            </a:r>
            <a:r>
              <a:rPr lang="en-US" sz="1400">
                <a:latin typeface="Courier" pitchFamily="2" charset="0"/>
              </a:rPr>
              <a:t>/</a:t>
            </a:r>
            <a:r>
              <a:rPr lang="en-US" sz="1400" err="1">
                <a:latin typeface="Courier" pitchFamily="2" charset="0"/>
              </a:rPr>
              <a:t>viaf</a:t>
            </a:r>
            <a:r>
              <a:rPr lang="en-US" sz="1400">
                <a:latin typeface="Courier" pitchFamily="2" charset="0"/>
              </a:rPr>
              <a:t>/145425848"</a:t>
            </a:r>
          </a:p>
          <a:p>
            <a:r>
              <a:rPr lang="en-US" sz="1400">
                <a:latin typeface="Courier" pitchFamily="2" charset="0"/>
              </a:rPr>
              <a:t>		},</a:t>
            </a:r>
          </a:p>
          <a:p>
            <a:r>
              <a:rPr lang="en-US" sz="1400">
                <a:latin typeface="Courier" pitchFamily="2" charset="0"/>
              </a:rPr>
              <a:t>		"summary":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"Manifest created"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"</a:t>
            </a:r>
            <a:r>
              <a:rPr lang="en-US" sz="1400" err="1">
                <a:latin typeface="Courier" pitchFamily="2" charset="0"/>
              </a:rPr>
              <a:t>endTime</a:t>
            </a:r>
            <a:r>
              <a:rPr lang="en-US" sz="1400">
                <a:latin typeface="Courier" pitchFamily="2" charset="0"/>
              </a:rPr>
              <a:t>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"2018-05-04T20:12:40-04:00"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"Create"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"id": "https://</a:t>
            </a:r>
            <a:r>
              <a:rPr lang="en-US" sz="1400" err="1">
                <a:latin typeface="Courier" pitchFamily="2" charset="0"/>
              </a:rPr>
              <a:t>researchworks.oclc.org</a:t>
            </a:r>
            <a:r>
              <a:rPr lang="en-US" sz="1400">
                <a:latin typeface="Courier" pitchFamily="2" charset="0"/>
              </a:rPr>
              <a:t>/digital/activity/52ef9e58-88bd-43e1-b654-cba09695048d"</a:t>
            </a:r>
          </a:p>
          <a:p>
            <a:r>
              <a:rPr lang="en-US" sz="1400">
                <a:latin typeface="Courier" pitchFamily="2" charset="0"/>
              </a:rPr>
              <a:t>	},</a:t>
            </a:r>
          </a:p>
        </p:txBody>
      </p:sp>
    </p:spTree>
    <p:extLst>
      <p:ext uri="{BB962C8B-B14F-4D97-AF65-F5344CB8AC3E}">
        <p14:creationId xmlns:p14="http://schemas.microsoft.com/office/powerpoint/2010/main" val="603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E27A7B-73AA-BB4C-B347-1F6A724109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IIIF R&amp;D – IIIF data harvesting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8C153-A1FB-9A4B-AEA2-F11BF05434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anchor="t"/>
          <a:lstStyle/>
          <a:p>
            <a:pPr marL="0" indent="0" algn="ctr">
              <a:buNone/>
            </a:pPr>
            <a:r>
              <a:rPr lang="en-US" b="1" dirty="0"/>
              <a:t>Problem: How to harvest and use IIIF data?</a:t>
            </a:r>
            <a:br>
              <a:rPr lang="en-US" dirty="0"/>
            </a:br>
            <a:endParaRPr lang="en-US" sz="1200" dirty="0">
              <a:cs typeface="Arial"/>
            </a:endParaRPr>
          </a:p>
          <a:p>
            <a:pPr marL="456565" indent="-456565"/>
            <a:r>
              <a:rPr lang="en-US" dirty="0"/>
              <a:t>Harvest CONTENTdm IIIF data</a:t>
            </a:r>
            <a:endParaRPr lang="en-US" dirty="0">
              <a:cs typeface="Arial"/>
            </a:endParaRPr>
          </a:p>
          <a:p>
            <a:pPr marL="456565" indent="-456565"/>
            <a:r>
              <a:rPr lang="en-US" dirty="0"/>
              <a:t>Index keywords for searching and do basic data reconciliation/cleanup for faceting</a:t>
            </a:r>
            <a:endParaRPr lang="en-US" dirty="0">
              <a:cs typeface="Arial"/>
            </a:endParaRPr>
          </a:p>
          <a:p>
            <a:pPr marL="456565" indent="-456565"/>
            <a:r>
              <a:rPr lang="en-US" dirty="0"/>
              <a:t>Build a simple UI for search and discovery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96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reenshot of IIIF Explorer search results">
            <a:extLst>
              <a:ext uri="{FF2B5EF4-FFF2-40B4-BE49-F238E27FC236}">
                <a16:creationId xmlns:a16="http://schemas.microsoft.com/office/drawing/2014/main" id="{59538A1E-7584-43DD-838B-E3FE32F3D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14" y="251615"/>
            <a:ext cx="9548653" cy="5985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4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D4ED706-BED1-4116-8B8C-F363BD583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031" y="248121"/>
            <a:ext cx="9544754" cy="598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410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895C70-959D-4EF2-8131-75EB2AA44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60" y="276343"/>
            <a:ext cx="9516533" cy="595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409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, newspaper&#10;&#10;Description generated with very high confidence">
            <a:extLst>
              <a:ext uri="{FF2B5EF4-FFF2-40B4-BE49-F238E27FC236}">
                <a16:creationId xmlns:a16="http://schemas.microsoft.com/office/drawing/2014/main" id="{BE08607F-49CE-4B63-8426-C1D498319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61" y="276344"/>
            <a:ext cx="9516532" cy="595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99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3324F-53FA-EC4E-AF64-D8203FAD48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IIIF R&amp;D – IIIF metadata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F6392-25F7-A344-916B-5EC94E8DCA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anchor="t"/>
          <a:lstStyle/>
          <a:p>
            <a:pPr marL="0" indent="0" algn="ctr">
              <a:buNone/>
            </a:pPr>
            <a:r>
              <a:rPr lang="en-US" b="1" dirty="0"/>
              <a:t>Problem: How to index heterogeneous metadata?</a:t>
            </a:r>
          </a:p>
          <a:p>
            <a:pPr marL="0" indent="0">
              <a:buNone/>
            </a:pPr>
            <a:endParaRPr lang="en-US" sz="1200" dirty="0"/>
          </a:p>
          <a:p>
            <a:pPr marL="456565" indent="-380365"/>
            <a:r>
              <a:rPr lang="en-US" dirty="0"/>
              <a:t>IIIF Metadata normalization and enhancement</a:t>
            </a:r>
            <a:endParaRPr lang="en-US" dirty="0">
              <a:cs typeface="Arial"/>
            </a:endParaRPr>
          </a:p>
          <a:p>
            <a:pPr marL="989965" lvl="1" indent="-304165"/>
            <a:r>
              <a:rPr lang="en-US" sz="3200" dirty="0"/>
              <a:t>Normalization</a:t>
            </a:r>
            <a:endParaRPr lang="en-US" sz="3200" dirty="0">
              <a:cs typeface="Arial"/>
            </a:endParaRPr>
          </a:p>
          <a:p>
            <a:pPr marL="989965" lvl="1" indent="-304165"/>
            <a:r>
              <a:rPr lang="en-US" sz="3200" dirty="0"/>
              <a:t>Enhancement</a:t>
            </a:r>
            <a:endParaRPr lang="en-US" sz="3200" dirty="0">
              <a:cs typeface="Arial"/>
            </a:endParaRPr>
          </a:p>
          <a:p>
            <a:pPr marL="456565" indent="-380365"/>
            <a:r>
              <a:rPr lang="en-US" dirty="0"/>
              <a:t>Produce normalized/enhanced index for all harvested data</a:t>
            </a:r>
            <a:endParaRPr lang="en-US" dirty="0">
              <a:cs typeface="Arial"/>
            </a:endParaRPr>
          </a:p>
          <a:p>
            <a:pPr marL="456565" indent="-380365"/>
            <a:r>
              <a:rPr lang="en-US" dirty="0"/>
              <a:t>Produce metadata mappings for reuse in external systems</a:t>
            </a:r>
            <a:endParaRPr lang="en-US" dirty="0">
              <a:cs typeface="Arial"/>
            </a:endParaRPr>
          </a:p>
          <a:p>
            <a:pPr marL="456565" indent="-456565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31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DD7FB2-3B64-4C4F-A72A-AB6D8F8C7A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5786" y="1108608"/>
            <a:ext cx="6183744" cy="1682448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9436B9-56E5-2440-80CA-074000093D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" y="416590"/>
            <a:ext cx="4906433" cy="668966"/>
          </a:xfrm>
        </p:spPr>
        <p:txBody>
          <a:bodyPr/>
          <a:lstStyle/>
          <a:p>
            <a:r>
              <a:rPr lang="en-US"/>
              <a:t>Works in Progress</a:t>
            </a:r>
          </a:p>
        </p:txBody>
      </p:sp>
    </p:spTree>
    <p:extLst>
      <p:ext uri="{BB962C8B-B14F-4D97-AF65-F5344CB8AC3E}">
        <p14:creationId xmlns:p14="http://schemas.microsoft.com/office/powerpoint/2010/main" val="4342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063601-7104-5B48-A2BA-A12383A64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382" y="457739"/>
            <a:ext cx="11252197" cy="1501409"/>
          </a:xfrm>
        </p:spPr>
        <p:txBody>
          <a:bodyPr vert="horz" anchor="t"/>
          <a:lstStyle/>
          <a:p>
            <a:r>
              <a:rPr lang="en-US" sz="4000" dirty="0"/>
              <a:t>IIIF International Image Interoperability Framework™</a:t>
            </a:r>
            <a:endParaRPr lang="en-US" sz="400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C41F6-10F8-6641-A969-99041FA87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382" y="1959150"/>
            <a:ext cx="11252197" cy="2188911"/>
          </a:xfrm>
        </p:spPr>
        <p:txBody>
          <a:bodyPr vert="horz" anchor="t"/>
          <a:lstStyle/>
          <a:p>
            <a:pPr marL="456565" indent="-456565" fontAlgn="base"/>
            <a:r>
              <a:rPr lang="en-US" sz="3600" dirty="0"/>
              <a:t>An emerging web standard for sharing information about images and other media​</a:t>
            </a:r>
            <a:endParaRPr lang="en-US" sz="3600" dirty="0">
              <a:cs typeface="Arial"/>
            </a:endParaRPr>
          </a:p>
          <a:p>
            <a:pPr marL="456565" indent="-456565"/>
            <a:r>
              <a:rPr lang="en-US" sz="3600" dirty="0"/>
              <a:t>Simplifies and standardizes the ways in which we ask for and consume media data</a:t>
            </a:r>
            <a:endParaRPr lang="en-US" sz="3600" dirty="0"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0D4E4B-D910-A046-AF00-BCE000455F37}"/>
              </a:ext>
            </a:extLst>
          </p:cNvPr>
          <p:cNvSpPr/>
          <p:nvPr/>
        </p:nvSpPr>
        <p:spPr>
          <a:xfrm>
            <a:off x="597481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9CB2B23-7B19-F64A-9C06-7A147DB2C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203" y="3965358"/>
            <a:ext cx="1495425" cy="1495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D713C7-079A-7C42-A297-0A88A7B8368F}"/>
              </a:ext>
            </a:extLst>
          </p:cNvPr>
          <p:cNvSpPr txBox="1"/>
          <p:nvPr/>
        </p:nvSpPr>
        <p:spPr>
          <a:xfrm>
            <a:off x="8992389" y="5327598"/>
            <a:ext cx="1556239" cy="3698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Arial"/>
                <a:hlinkClick r:id="rId3"/>
              </a:rPr>
              <a:t>http://iiif.io/</a:t>
            </a:r>
            <a:r>
              <a:rPr lang="en-US">
                <a:cs typeface="Arial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3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D4E4B-D910-A046-AF00-BCE000455F37}"/>
              </a:ext>
            </a:extLst>
          </p:cNvPr>
          <p:cNvSpPr/>
          <p:nvPr/>
        </p:nvSpPr>
        <p:spPr>
          <a:xfrm>
            <a:off x="597481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5756B-0F08-4C8A-AEAB-BB9DF9797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20BBB-C2A3-4815-9713-0A56DF0202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1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9BC2610-394A-409C-B9D0-5CE630DCE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37" y="-1428"/>
            <a:ext cx="12201675" cy="718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D4E4B-D910-A046-AF00-BCE000455F37}"/>
              </a:ext>
            </a:extLst>
          </p:cNvPr>
          <p:cNvSpPr/>
          <p:nvPr/>
        </p:nvSpPr>
        <p:spPr>
          <a:xfrm>
            <a:off x="597481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5756B-0F08-4C8A-AEAB-BB9DF9797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20BBB-C2A3-4815-9713-0A56DF0202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D6F8671-3320-499E-8EB1-F2DD833E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29" y="-59214"/>
            <a:ext cx="12274657" cy="757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D4E4B-D910-A046-AF00-BCE000455F37}"/>
              </a:ext>
            </a:extLst>
          </p:cNvPr>
          <p:cNvSpPr/>
          <p:nvPr/>
        </p:nvSpPr>
        <p:spPr>
          <a:xfrm>
            <a:off x="597481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5756B-0F08-4C8A-AEAB-BB9DF9797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D20BBB-C2A3-4815-9713-0A56DF0202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D6F8671-3320-499E-8EB1-F2DD833E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29" y="-35220"/>
            <a:ext cx="12274657" cy="752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5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9BD67C-4B42-674C-970D-765DDE6A39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anchor="t"/>
          <a:lstStyle/>
          <a:p>
            <a:r>
              <a:rPr lang="en-US" sz="3600" dirty="0"/>
              <a:t>IIIF Application Programming Interfaces (APIs)</a:t>
            </a:r>
            <a:endParaRPr lang="en-US" sz="3600">
              <a:cs typeface="Arial"/>
            </a:endParaRPr>
          </a:p>
          <a:p>
            <a:endParaRPr lang="en-U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F762B-C1FD-B74C-A478-3DEAE75184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</p:spPr>
        <p:txBody>
          <a:bodyPr vert="horz" anchor="t"/>
          <a:lstStyle/>
          <a:p>
            <a:pPr marL="456565" indent="-456565"/>
            <a:r>
              <a:rPr lang="en-US" sz="3600" dirty="0"/>
              <a:t>The IIIF standard has 4 primary APIs:</a:t>
            </a:r>
            <a:endParaRPr lang="en-US" sz="3600" dirty="0">
              <a:cs typeface="Arial"/>
            </a:endParaRPr>
          </a:p>
          <a:p>
            <a:pPr marL="989965" lvl="1" indent="-380365"/>
            <a:r>
              <a:rPr lang="en-US" sz="3200" dirty="0"/>
              <a:t>Image </a:t>
            </a:r>
            <a:endParaRPr lang="en-US" sz="3200" dirty="0">
              <a:cs typeface="Arial"/>
            </a:endParaRPr>
          </a:p>
          <a:p>
            <a:pPr marL="989965" lvl="1" indent="-380365"/>
            <a:r>
              <a:rPr lang="en-US" sz="3200" dirty="0"/>
              <a:t>Presentation </a:t>
            </a:r>
            <a:endParaRPr lang="en-US" sz="3200" dirty="0">
              <a:cs typeface="Arial"/>
            </a:endParaRPr>
          </a:p>
          <a:p>
            <a:pPr marL="989965" lvl="1" indent="-380365"/>
            <a:r>
              <a:rPr lang="en-US" sz="3200" dirty="0"/>
              <a:t>Search</a:t>
            </a:r>
            <a:endParaRPr lang="en-US" sz="3200" dirty="0">
              <a:cs typeface="Arial"/>
            </a:endParaRPr>
          </a:p>
          <a:p>
            <a:pPr marL="989965" lvl="1" indent="-380365"/>
            <a:r>
              <a:rPr lang="en-US" sz="3200" dirty="0"/>
              <a:t>Authentication</a:t>
            </a:r>
            <a:endParaRPr lang="en-US" sz="3200" dirty="0">
              <a:cs typeface="Arial"/>
            </a:endParaRPr>
          </a:p>
          <a:p>
            <a:pPr marL="456565" indent="-456565"/>
            <a:r>
              <a:rPr lang="en-US" sz="3600" dirty="0"/>
              <a:t>Plus 1 in development phase:</a:t>
            </a:r>
            <a:endParaRPr lang="en-US" sz="3600" dirty="0">
              <a:cs typeface="Arial"/>
            </a:endParaRPr>
          </a:p>
          <a:p>
            <a:pPr marL="989965" lvl="1" indent="-380365"/>
            <a:r>
              <a:rPr lang="en-US" sz="3200" dirty="0"/>
              <a:t>Change Discovery</a:t>
            </a:r>
            <a:endParaRPr lang="en-US" sz="3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82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8E2E4D-152C-394F-9F30-23C6D1B25E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346" y="1108082"/>
            <a:ext cx="10898717" cy="830997"/>
          </a:xfrm>
        </p:spPr>
        <p:txBody>
          <a:bodyPr vert="horz" lIns="274320" tIns="45720" rIns="274320" bIns="45720" anchor="t">
            <a:spAutoFit/>
          </a:bodyPr>
          <a:lstStyle/>
          <a:p>
            <a:r>
              <a:rPr lang="en-US" dirty="0"/>
              <a:t>The impact on OCLC</a:t>
            </a:r>
            <a:endParaRPr lang="en-US" dirty="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AEC60-FAF7-BE4A-B5CD-6C3B9ADBD9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0E39C-924B-6542-A9DB-C27BCF319B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3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643235-307E-5748-AC20-F318AAF9D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anchor="t"/>
          <a:lstStyle/>
          <a:p>
            <a:r>
              <a:rPr lang="en-US" dirty="0"/>
              <a:t>OCLC and IIIF</a:t>
            </a:r>
            <a:r>
              <a:rPr lang="en-US" dirty="0">
                <a:cs typeface="Arial"/>
              </a:rPr>
              <a:t> today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30D4B-F4B5-B64A-BE94-F85A989D9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anchor="t"/>
          <a:lstStyle/>
          <a:p>
            <a:pPr marL="455930" indent="-455930"/>
            <a:endParaRPr lang="en-US"/>
          </a:p>
          <a:p>
            <a:pPr marL="456565" indent="-456565"/>
            <a:r>
              <a:rPr lang="en-US" sz="3600" dirty="0">
                <a:cs typeface="Arial"/>
              </a:rPr>
              <a:t>53 </a:t>
            </a:r>
            <a:r>
              <a:rPr lang="en-US" sz="3600" dirty="0">
                <a:cs typeface="Arial"/>
                <a:hlinkClick r:id="rId2"/>
              </a:rPr>
              <a:t>IIIF Consortium</a:t>
            </a:r>
            <a:r>
              <a:rPr lang="en-US" sz="3600" dirty="0">
                <a:cs typeface="Arial"/>
              </a:rPr>
              <a:t> members, including OCLC</a:t>
            </a:r>
          </a:p>
          <a:p>
            <a:pPr marL="456565" indent="-456565"/>
            <a:r>
              <a:rPr lang="en-US" sz="3600" dirty="0">
                <a:cs typeface="Arial"/>
              </a:rPr>
              <a:t>IIIF Presentation &amp; </a:t>
            </a:r>
            <a:r>
              <a:rPr lang="en-US" sz="3600" dirty="0"/>
              <a:t>Image </a:t>
            </a:r>
            <a:r>
              <a:rPr lang="en-US" sz="3600" dirty="0">
                <a:cs typeface="Arial"/>
              </a:rPr>
              <a:t>APIs </a:t>
            </a:r>
            <a:r>
              <a:rPr lang="en-US" sz="3600" dirty="0"/>
              <a:t>built into </a:t>
            </a:r>
            <a:r>
              <a:rPr lang="en-US" sz="3600" dirty="0" err="1"/>
              <a:t>CONTENTdm</a:t>
            </a:r>
            <a:endParaRPr lang="en-US" dirty="0" err="1"/>
          </a:p>
          <a:p>
            <a:pPr marL="456565" indent="-456565"/>
            <a:r>
              <a:rPr lang="en-US" sz="3600" dirty="0">
                <a:cs typeface="Arial"/>
              </a:rPr>
              <a:t>30 million IIIF </a:t>
            </a:r>
            <a:r>
              <a:rPr lang="en-US" sz="3600" dirty="0"/>
              <a:t>images in </a:t>
            </a:r>
            <a:r>
              <a:rPr lang="en-US" sz="3600" dirty="0" err="1"/>
              <a:t>CONTENTdm</a:t>
            </a:r>
            <a:r>
              <a:rPr lang="en-US" sz="3600" dirty="0"/>
              <a:t> sites</a:t>
            </a:r>
            <a:endParaRPr lang="en-US" dirty="0"/>
          </a:p>
          <a:p>
            <a:pPr marL="456565" indent="-456565"/>
            <a:r>
              <a:rPr lang="en-US" sz="3600" dirty="0" err="1">
                <a:cs typeface="Arial"/>
              </a:rPr>
              <a:t>CONTENTdm</a:t>
            </a:r>
            <a:r>
              <a:rPr lang="en-US" sz="3600" dirty="0">
                <a:cs typeface="Arial"/>
              </a:rPr>
              <a:t> uses IIIF </a:t>
            </a:r>
            <a:r>
              <a:rPr lang="en-US" sz="3600" dirty="0" err="1">
                <a:cs typeface="Arial"/>
              </a:rPr>
              <a:t>OpenSeadragon</a:t>
            </a:r>
            <a:r>
              <a:rPr lang="en-US" sz="3600" dirty="0">
                <a:cs typeface="Arial"/>
              </a:rPr>
              <a:t> viewer</a:t>
            </a:r>
          </a:p>
          <a:p>
            <a:pPr marL="0" indent="0">
              <a:buNone/>
            </a:pPr>
            <a:endParaRPr lang="en-US" sz="3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17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n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OCLC_PowerPoint_Template_16x9_V3</Template>
  <TotalTime>24</TotalTime>
  <Words>782</Words>
  <Application>Microsoft Office PowerPoint</Application>
  <PresentationFormat>Widescreen</PresentationFormat>
  <Paragraphs>158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Courier</vt:lpstr>
      <vt:lpstr>Confidential</vt:lpstr>
      <vt:lpstr>Nonconfidential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oclc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Adoption and Use of IIIF for Digital Resource Sharing in CONTENTdm​</dc:title>
  <dc:creator>Shane Huddleston and Jeff Mixter</dc:creator>
  <cp:keywords>IIIF, Resource Sharing, CONTENTdm</cp:keywords>
  <dc:description>Presented at the Best Practices Exchange 2019 Conference, Columbus, OH. </dc:description>
  <cp:lastModifiedBy>McNicol,Jeanette</cp:lastModifiedBy>
  <cp:revision>169</cp:revision>
  <dcterms:created xsi:type="dcterms:W3CDTF">2018-12-07T07:11:40Z</dcterms:created>
  <dcterms:modified xsi:type="dcterms:W3CDTF">2019-07-09T00:34:24Z</dcterms:modified>
</cp:coreProperties>
</file>