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Lst>
  <p:notesMasterIdLst>
    <p:notesMasterId r:id="rId57"/>
  </p:notesMasterIdLst>
  <p:handoutMasterIdLst>
    <p:handoutMasterId r:id="rId58"/>
  </p:handoutMasterIdLst>
  <p:sldIdLst>
    <p:sldId id="265" r:id="rId6"/>
    <p:sldId id="2060" r:id="rId7"/>
    <p:sldId id="2061" r:id="rId8"/>
    <p:sldId id="398" r:id="rId9"/>
    <p:sldId id="258" r:id="rId10"/>
    <p:sldId id="371" r:id="rId11"/>
    <p:sldId id="602" r:id="rId12"/>
    <p:sldId id="366" r:id="rId13"/>
    <p:sldId id="550" r:id="rId14"/>
    <p:sldId id="604" r:id="rId15"/>
    <p:sldId id="367" r:id="rId16"/>
    <p:sldId id="536" r:id="rId17"/>
    <p:sldId id="358" r:id="rId18"/>
    <p:sldId id="369" r:id="rId19"/>
    <p:sldId id="379" r:id="rId20"/>
    <p:sldId id="388" r:id="rId21"/>
    <p:sldId id="268" r:id="rId22"/>
    <p:sldId id="375" r:id="rId23"/>
    <p:sldId id="2057" r:id="rId24"/>
    <p:sldId id="601" r:id="rId25"/>
    <p:sldId id="603" r:id="rId26"/>
    <p:sldId id="562" r:id="rId27"/>
    <p:sldId id="496" r:id="rId28"/>
    <p:sldId id="491" r:id="rId29"/>
    <p:sldId id="499" r:id="rId30"/>
    <p:sldId id="551" r:id="rId31"/>
    <p:sldId id="457" r:id="rId32"/>
    <p:sldId id="456" r:id="rId33"/>
    <p:sldId id="2055" r:id="rId34"/>
    <p:sldId id="2056" r:id="rId35"/>
    <p:sldId id="2062" r:id="rId36"/>
    <p:sldId id="377" r:id="rId37"/>
    <p:sldId id="387" r:id="rId38"/>
    <p:sldId id="267" r:id="rId39"/>
    <p:sldId id="397" r:id="rId40"/>
    <p:sldId id="306" r:id="rId41"/>
    <p:sldId id="324" r:id="rId42"/>
    <p:sldId id="296" r:id="rId43"/>
    <p:sldId id="2058" r:id="rId44"/>
    <p:sldId id="2059" r:id="rId45"/>
    <p:sldId id="418" r:id="rId46"/>
    <p:sldId id="309" r:id="rId47"/>
    <p:sldId id="402" r:id="rId48"/>
    <p:sldId id="600" r:id="rId49"/>
    <p:sldId id="419" r:id="rId50"/>
    <p:sldId id="403" r:id="rId51"/>
    <p:sldId id="337" r:id="rId52"/>
    <p:sldId id="2063" r:id="rId53"/>
    <p:sldId id="2064" r:id="rId54"/>
    <p:sldId id="2065" r:id="rId55"/>
    <p:sldId id="2066" r:id="rId56"/>
  </p:sldIdLst>
  <p:sldSz cx="9144000" cy="5143500" type="screen16x9"/>
  <p:notesSz cx="7004050" cy="9290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non,Brittany" initials="B" lastIdx="1" clrIdx="0">
    <p:extLst>
      <p:ext uri="{19B8F6BF-5375-455C-9EA6-DF929625EA0E}">
        <p15:presenceInfo xmlns:p15="http://schemas.microsoft.com/office/powerpoint/2012/main" userId="S::brannonb@oclc.org::9f666ec5-3d9e-4451-98c9-e40436b251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301" autoAdjust="0"/>
  </p:normalViewPr>
  <p:slideViewPr>
    <p:cSldViewPr snapToGrid="0" snapToObjects="1">
      <p:cViewPr varScale="1">
        <p:scale>
          <a:sx n="87" d="100"/>
          <a:sy n="87" d="100"/>
        </p:scale>
        <p:origin x="869" y="72"/>
      </p:cViewPr>
      <p:guideLst>
        <p:guide orient="horz" pos="1808"/>
        <p:guide pos="557"/>
      </p:guideLst>
    </p:cSldViewPr>
  </p:slideViewPr>
  <p:outlineViewPr>
    <p:cViewPr>
      <p:scale>
        <a:sx n="33" d="100"/>
        <a:sy n="33" d="100"/>
      </p:scale>
      <p:origin x="0" y="-883"/>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2" d="100"/>
          <a:sy n="62" d="100"/>
        </p:scale>
        <p:origin x="2270"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5088" cy="464503"/>
          </a:xfrm>
          <a:prstGeom prst="rect">
            <a:avLst/>
          </a:prstGeom>
        </p:spPr>
        <p:txBody>
          <a:bodyPr vert="horz" lIns="93104" tIns="46552" rIns="93104" bIns="46552" rtlCol="0"/>
          <a:lstStyle>
            <a:lvl1pPr algn="l">
              <a:defRPr sz="1200"/>
            </a:lvl1pPr>
          </a:lstStyle>
          <a:p>
            <a:endParaRPr lang="en-US"/>
          </a:p>
        </p:txBody>
      </p:sp>
      <p:sp>
        <p:nvSpPr>
          <p:cNvPr id="3" name="Date Placeholder 2"/>
          <p:cNvSpPr>
            <a:spLocks noGrp="1"/>
          </p:cNvSpPr>
          <p:nvPr>
            <p:ph type="dt" sz="quarter" idx="1"/>
          </p:nvPr>
        </p:nvSpPr>
        <p:spPr>
          <a:xfrm>
            <a:off x="3967341" y="1"/>
            <a:ext cx="3035088" cy="464503"/>
          </a:xfrm>
          <a:prstGeom prst="rect">
            <a:avLst/>
          </a:prstGeom>
        </p:spPr>
        <p:txBody>
          <a:bodyPr vert="horz" lIns="93104" tIns="46552" rIns="93104" bIns="46552" rtlCol="0"/>
          <a:lstStyle>
            <a:lvl1pPr algn="r">
              <a:defRPr sz="1200"/>
            </a:lvl1pPr>
          </a:lstStyle>
          <a:p>
            <a:fld id="{1EA7726C-ACAE-124E-B040-09E55DEF4DA0}" type="datetimeFigureOut">
              <a:rPr lang="en-US" smtClean="0"/>
              <a:t>8/22/2019</a:t>
            </a:fld>
            <a:endParaRPr lang="en-US"/>
          </a:p>
        </p:txBody>
      </p:sp>
      <p:sp>
        <p:nvSpPr>
          <p:cNvPr id="4" name="Footer Placeholder 3"/>
          <p:cNvSpPr>
            <a:spLocks noGrp="1"/>
          </p:cNvSpPr>
          <p:nvPr>
            <p:ph type="ftr" sz="quarter" idx="2"/>
          </p:nvPr>
        </p:nvSpPr>
        <p:spPr>
          <a:xfrm>
            <a:off x="0" y="8823936"/>
            <a:ext cx="3035088" cy="464503"/>
          </a:xfrm>
          <a:prstGeom prst="rect">
            <a:avLst/>
          </a:prstGeom>
        </p:spPr>
        <p:txBody>
          <a:bodyPr vert="horz" lIns="93104" tIns="46552" rIns="93104" bIns="46552" rtlCol="0" anchor="b"/>
          <a:lstStyle>
            <a:lvl1pPr algn="l">
              <a:defRPr sz="1200"/>
            </a:lvl1pPr>
          </a:lstStyle>
          <a:p>
            <a:endParaRPr lang="en-US"/>
          </a:p>
        </p:txBody>
      </p:sp>
      <p:sp>
        <p:nvSpPr>
          <p:cNvPr id="5" name="Slide Number Placeholder 4"/>
          <p:cNvSpPr>
            <a:spLocks noGrp="1"/>
          </p:cNvSpPr>
          <p:nvPr>
            <p:ph type="sldNum" sz="quarter" idx="3"/>
          </p:nvPr>
        </p:nvSpPr>
        <p:spPr>
          <a:xfrm>
            <a:off x="3967341" y="8823936"/>
            <a:ext cx="3035088" cy="464503"/>
          </a:xfrm>
          <a:prstGeom prst="rect">
            <a:avLst/>
          </a:prstGeom>
        </p:spPr>
        <p:txBody>
          <a:bodyPr vert="horz" lIns="93104" tIns="46552" rIns="93104" bIns="46552"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653"/>
          </a:xfrm>
          <a:prstGeom prst="rect">
            <a:avLst/>
          </a:prstGeom>
        </p:spPr>
        <p:txBody>
          <a:bodyPr vert="horz" lIns="93104" tIns="46552" rIns="93104" bIns="46552" rtlCol="0"/>
          <a:lstStyle>
            <a:lvl1pPr algn="l">
              <a:defRPr sz="1200"/>
            </a:lvl1pPr>
          </a:lstStyle>
          <a:p>
            <a:endParaRPr lang="en-US"/>
          </a:p>
        </p:txBody>
      </p:sp>
      <p:sp>
        <p:nvSpPr>
          <p:cNvPr id="3" name="Date Placeholder 2"/>
          <p:cNvSpPr>
            <a:spLocks noGrp="1"/>
          </p:cNvSpPr>
          <p:nvPr>
            <p:ph type="dt" idx="1"/>
          </p:nvPr>
        </p:nvSpPr>
        <p:spPr>
          <a:xfrm>
            <a:off x="3967746" y="0"/>
            <a:ext cx="3035088" cy="466653"/>
          </a:xfrm>
          <a:prstGeom prst="rect">
            <a:avLst/>
          </a:prstGeom>
        </p:spPr>
        <p:txBody>
          <a:bodyPr vert="horz" lIns="93104" tIns="46552" rIns="93104" bIns="46552" rtlCol="0"/>
          <a:lstStyle>
            <a:lvl1pPr algn="r">
              <a:defRPr sz="1200"/>
            </a:lvl1pPr>
          </a:lstStyle>
          <a:p>
            <a:fld id="{EBA89095-1454-4C72-8514-C40BB6E3919C}" type="datetimeFigureOut">
              <a:rPr lang="en-US" smtClean="0"/>
              <a:t>8/22/2019</a:t>
            </a:fld>
            <a:endParaRPr lang="en-US"/>
          </a:p>
        </p:txBody>
      </p:sp>
      <p:sp>
        <p:nvSpPr>
          <p:cNvPr id="4" name="Slide Image Placeholder 3"/>
          <p:cNvSpPr>
            <a:spLocks noGrp="1" noRot="1" noChangeAspect="1"/>
          </p:cNvSpPr>
          <p:nvPr>
            <p:ph type="sldImg" idx="2"/>
          </p:nvPr>
        </p:nvSpPr>
        <p:spPr>
          <a:xfrm>
            <a:off x="700405" y="640920"/>
            <a:ext cx="5572125" cy="3135313"/>
          </a:xfrm>
          <a:prstGeom prst="rect">
            <a:avLst/>
          </a:prstGeom>
          <a:noFill/>
          <a:ln w="12700">
            <a:solidFill>
              <a:prstClr val="black"/>
            </a:solidFill>
          </a:ln>
        </p:spPr>
        <p:txBody>
          <a:bodyPr vert="horz" lIns="93104" tIns="46552" rIns="93104" bIns="46552" rtlCol="0" anchor="ctr"/>
          <a:lstStyle/>
          <a:p>
            <a:endParaRPr lang="en-US"/>
          </a:p>
        </p:txBody>
      </p:sp>
      <p:sp>
        <p:nvSpPr>
          <p:cNvPr id="5" name="Notes Placeholder 4"/>
          <p:cNvSpPr>
            <a:spLocks noGrp="1"/>
          </p:cNvSpPr>
          <p:nvPr>
            <p:ph type="body" sz="quarter" idx="3"/>
          </p:nvPr>
        </p:nvSpPr>
        <p:spPr>
          <a:xfrm>
            <a:off x="700405" y="3950500"/>
            <a:ext cx="5603240" cy="4698630"/>
          </a:xfrm>
          <a:prstGeom prst="rect">
            <a:avLst/>
          </a:prstGeom>
        </p:spPr>
        <p:txBody>
          <a:bodyPr vert="horz" lIns="93104" tIns="46552" rIns="93104" bIns="46552"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3399"/>
            <a:ext cx="3035088" cy="466652"/>
          </a:xfrm>
          <a:prstGeom prst="rect">
            <a:avLst/>
          </a:prstGeom>
        </p:spPr>
        <p:txBody>
          <a:bodyPr vert="horz" lIns="93104" tIns="46552" rIns="93104"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3967746" y="8823399"/>
            <a:ext cx="3035088" cy="466652"/>
          </a:xfrm>
          <a:prstGeom prst="rect">
            <a:avLst/>
          </a:prstGeom>
        </p:spPr>
        <p:txBody>
          <a:bodyPr vert="horz" lIns="93104" tIns="46552" rIns="93104" bIns="46552" rtlCol="0" anchor="b"/>
          <a:lstStyle>
            <a:lvl1pPr algn="r">
              <a:defRPr sz="1200"/>
            </a:lvl1pPr>
          </a:lstStyle>
          <a:p>
            <a:fld id="{2CDDC746-091E-4ABE-90A0-CCDD9C82B7FB}" type="slidenum">
              <a:rPr lang="en-US" smtClean="0"/>
              <a:t>‹#›</a:t>
            </a:fld>
            <a:endParaRPr lang="en-US"/>
          </a:p>
        </p:txBody>
      </p:sp>
    </p:spTree>
    <p:extLst>
      <p:ext uri="{BB962C8B-B14F-4D97-AF65-F5344CB8AC3E}">
        <p14:creationId xmlns:p14="http://schemas.microsoft.com/office/powerpoint/2010/main" val="1055671525"/>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guides.uflib.ufl.edu/RSIC"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oclc.org/blog/main/is-anything-more-important-than-convenience/"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www.jisc.ac.uk/media/documents/publications/reports/2010/digitalinformationseekerreport.pdf" TargetMode="External"/><Relationship Id="rId4" Type="http://schemas.openxmlformats.org/officeDocument/2006/relationships/hyperlink" Target="http://www.oclc.org/blog/main/librariesinlife-the-convenience-imperativ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erriam-webster.com/dictionary/justic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oi.org/10.25333/C3V63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oclc.org/research/activities/vandr.htm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i.org/10.25333/C3V63F"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oclc.org/research/activities/vandr.html"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guides.uflib.ufl.edu/RSIC"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www.oclc.org/research/activities/vandr.html"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oxforddictionaries.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i-scholar.in/index.php/sjim/article/view/60392/51360"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www.oclc.org/content/dam/research/publications/2015/oclcresearch-library-in-life-of-user.pdf"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chronicle.com/blognetwork/theubiquitouslibrarian/2012/04/04/think-like-a-startup-a-white-paper/"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chronicle.com/blognetwork/theubiquitouslibrarian/2012/04/04/think-like-a-startup-a-white-paper/"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guides.uflib.ufl.edu/RSIC"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DDC746-091E-4ABE-90A0-CCDD9C82B7FB}" type="slidenum">
              <a:rPr lang="en-US" smtClean="0"/>
              <a:t>1</a:t>
            </a:fld>
            <a:endParaRPr lang="en-US"/>
          </a:p>
        </p:txBody>
      </p:sp>
    </p:spTree>
    <p:extLst>
      <p:ext uri="{BB962C8B-B14F-4D97-AF65-F5344CB8AC3E}">
        <p14:creationId xmlns:p14="http://schemas.microsoft.com/office/powerpoint/2010/main" val="4267991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https://www.flickr.com/photos/seun78/6141584289 by </a:t>
            </a:r>
            <a:r>
              <a:rPr lang="en-US" dirty="0" err="1"/>
              <a:t>Seun</a:t>
            </a:r>
            <a:r>
              <a:rPr lang="en-US" dirty="0"/>
              <a:t> Ismail / CC BY-NC-ND 2.0</a:t>
            </a:r>
          </a:p>
          <a:p>
            <a:endParaRPr lang="en-US" dirty="0"/>
          </a:p>
          <a:p>
            <a:pPr defTabSz="931042"/>
            <a:r>
              <a:rPr lang="en-US" dirty="0"/>
              <a:t>Buhler, A., </a:t>
            </a:r>
            <a:r>
              <a:rPr lang="en-US" dirty="0" err="1"/>
              <a:t>Cataldo</a:t>
            </a:r>
            <a:r>
              <a:rPr lang="en-US" dirty="0"/>
              <a:t>, T. T., </a:t>
            </a:r>
            <a:r>
              <a:rPr lang="en-US" dirty="0" err="1"/>
              <a:t>Faniel</a:t>
            </a:r>
            <a:r>
              <a:rPr lang="en-US" dirty="0"/>
              <a:t>, I. M., Connaway, L. S., Valenza, J. K., Graff, R., Elrod, R., Putnam S., Cyr C., </a:t>
            </a:r>
            <a:r>
              <a:rPr lang="en-US" dirty="0" err="1"/>
              <a:t>Towler</a:t>
            </a:r>
            <a:r>
              <a:rPr lang="en-US" dirty="0"/>
              <a:t>, C., Hood, E., Fowler R., Howland S., Brannon B, Langer, K., Kirlew, S. (2015-2018). Researching students’ information choices: Determining identity and judging credibility in digital spaces. IMLS Grant Project LG-81-15-0155. </a:t>
            </a:r>
            <a:r>
              <a:rPr lang="en-US" dirty="0">
                <a:hlinkClick r:id="rId3"/>
              </a:rPr>
              <a:t>http://guides.uflib.ufl.edu/RSIC</a:t>
            </a:r>
            <a:r>
              <a:rPr lang="en-US" dirty="0"/>
              <a:t>.</a:t>
            </a:r>
          </a:p>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10</a:t>
            </a:fld>
            <a:endParaRPr lang="en-US"/>
          </a:p>
        </p:txBody>
      </p:sp>
    </p:spTree>
    <p:extLst>
      <p:ext uri="{BB962C8B-B14F-4D97-AF65-F5344CB8AC3E}">
        <p14:creationId xmlns:p14="http://schemas.microsoft.com/office/powerpoint/2010/main" val="1361592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Image: https://www.flickr.com/photos/arminhanisch/36169956372 by Armin </a:t>
            </a:r>
            <a:r>
              <a:rPr lang="en-US" sz="1400" dirty="0" err="1"/>
              <a:t>Hanisch</a:t>
            </a:r>
            <a:r>
              <a:rPr lang="en-US" sz="1400" dirty="0"/>
              <a:t> / CC BY-NC 2.0</a:t>
            </a:r>
          </a:p>
          <a:p>
            <a:endParaRPr lang="en-US" sz="1400" dirty="0"/>
          </a:p>
          <a:p>
            <a:pPr defTabSz="931042"/>
            <a:r>
              <a:rPr lang="en-US" sz="1400" dirty="0">
                <a:latin typeface="Arial" panose="020B0604020202020204" pitchFamily="34" charset="0"/>
                <a:cs typeface="Arial" panose="020B0604020202020204" pitchFamily="34" charset="0"/>
              </a:rPr>
              <a:t>White, D. S., &amp; Connaway, L. S. (2011-2014). </a:t>
            </a:r>
            <a:r>
              <a:rPr lang="en-US" sz="1400" i="1" dirty="0">
                <a:latin typeface="Arial" panose="020B0604020202020204" pitchFamily="34" charset="0"/>
                <a:cs typeface="Arial" panose="020B0604020202020204" pitchFamily="34" charset="0"/>
              </a:rPr>
              <a:t>Digital Visitors and Residents: What Motivates Engagement with the Digital Information Environment.</a:t>
            </a:r>
            <a:r>
              <a:rPr lang="en-US" sz="1400" dirty="0">
                <a:latin typeface="Arial" panose="020B0604020202020204" pitchFamily="34" charset="0"/>
                <a:cs typeface="Arial" panose="020B0604020202020204" pitchFamily="34" charset="0"/>
              </a:rPr>
              <a:t> Funded by JISC, OCLC, and Oxford University. </a:t>
            </a:r>
            <a:r>
              <a:rPr lang="en-US" sz="1400" u="sng" dirty="0">
                <a:latin typeface="Arial" panose="020B0604020202020204" pitchFamily="34" charset="0"/>
                <a:cs typeface="Arial" panose="020B0604020202020204" pitchFamily="34" charset="0"/>
                <a:hlinkClick r:id="rId3"/>
              </a:rPr>
              <a:t>http://www.oclc.org/research/activities/vandr.html</a:t>
            </a:r>
            <a:r>
              <a:rPr lang="en-US" sz="1400" u="sng" dirty="0">
                <a:latin typeface="Arial" panose="020B0604020202020204" pitchFamily="34" charset="0"/>
                <a:cs typeface="Arial" panose="020B0604020202020204" pitchFamily="34" charset="0"/>
              </a:rPr>
              <a:t>. </a:t>
            </a:r>
            <a:endParaRPr lang="en-US" sz="1400" dirty="0">
              <a:latin typeface="Arial" pitchFamily="34" charset="0"/>
              <a:cs typeface="Arial" pitchFamily="34" charset="0"/>
            </a:endParaRPr>
          </a:p>
          <a:p>
            <a:endParaRPr lang="en-US" sz="1400" dirty="0"/>
          </a:p>
        </p:txBody>
      </p:sp>
      <p:sp>
        <p:nvSpPr>
          <p:cNvPr id="4" name="Slide Number Placeholder 3"/>
          <p:cNvSpPr>
            <a:spLocks noGrp="1"/>
          </p:cNvSpPr>
          <p:nvPr>
            <p:ph type="sldNum" sz="quarter" idx="10"/>
          </p:nvPr>
        </p:nvSpPr>
        <p:spPr/>
        <p:txBody>
          <a:bodyPr/>
          <a:lstStyle/>
          <a:p>
            <a:fld id="{A035E6FC-CCC7-F34C-83D9-78C7523946F2}" type="slidenum">
              <a:rPr lang="en-US" smtClean="0"/>
              <a:t>11</a:t>
            </a:fld>
            <a:endParaRPr lang="en-US"/>
          </a:p>
        </p:txBody>
      </p:sp>
    </p:spTree>
    <p:extLst>
      <p:ext uri="{BB962C8B-B14F-4D97-AF65-F5344CB8AC3E}">
        <p14:creationId xmlns:p14="http://schemas.microsoft.com/office/powerpoint/2010/main" val="48075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Image: https://www.flickr.com/photos/dskley/13716083704 by Dennis </a:t>
            </a:r>
            <a:r>
              <a:rPr lang="en-US" dirty="0" err="1"/>
              <a:t>Skley</a:t>
            </a:r>
            <a:r>
              <a:rPr lang="en-US" dirty="0"/>
              <a:t> / CC BY-ND 2.0</a:t>
            </a:r>
          </a:p>
          <a:p>
            <a:endParaRPr lang="en-US" dirty="0"/>
          </a:p>
          <a:p>
            <a:r>
              <a:rPr lang="en-US" dirty="0"/>
              <a:t>“If I’m understanding you correctly, the whole kind of conversation around fake news is this really important example of how important it is in our daily life and civic health in order to bring critical skills to bear on understanding information and being able to critically evaluate the source of that.” (Advisory Member LM03, Research University, Secular, Private; Action-oriented research agenda)</a:t>
            </a:r>
          </a:p>
          <a:p>
            <a:endParaRPr lang="en-US" dirty="0"/>
          </a:p>
          <a:p>
            <a:pPr lvl="0"/>
            <a:r>
              <a:rPr lang="en-US" dirty="0"/>
              <a:t>Association of College and Research Libraries. (2017). Academic library impact: Improving practice and essential areas to research. Prepared by L. S. Connaway, W. Harvey, V. Kitzie, &amp; S. Mikitish. Chicago: Association of College and Research Libraries. Available: http://www.ala.org/acrl/sites/ala.org.acrl/files/content/publications/whitepapers/academiclib.pdf</a:t>
            </a:r>
          </a:p>
        </p:txBody>
      </p:sp>
      <p:sp>
        <p:nvSpPr>
          <p:cNvPr id="4" name="Slide Number Placeholder 3"/>
          <p:cNvSpPr>
            <a:spLocks noGrp="1"/>
          </p:cNvSpPr>
          <p:nvPr>
            <p:ph type="sldNum" sz="quarter" idx="10"/>
          </p:nvPr>
        </p:nvSpPr>
        <p:spPr/>
        <p:txBody>
          <a:bodyPr/>
          <a:lstStyle/>
          <a:p>
            <a:fld id="{A035E6FC-CCC7-F34C-83D9-78C7523946F2}" type="slidenum">
              <a:rPr lang="en-US" smtClean="0"/>
              <a:pPr/>
              <a:t>12</a:t>
            </a:fld>
            <a:endParaRPr lang="en-US"/>
          </a:p>
        </p:txBody>
      </p:sp>
      <p:sp>
        <p:nvSpPr>
          <p:cNvPr id="7" name="Slide Image Placeholder 6">
            <a:extLst>
              <a:ext uri="{FF2B5EF4-FFF2-40B4-BE49-F238E27FC236}">
                <a16:creationId xmlns:a16="http://schemas.microsoft.com/office/drawing/2014/main" id="{A650C022-D591-43B3-9CCA-6DF16363FDF9}"/>
              </a:ext>
            </a:extLst>
          </p:cNvPr>
          <p:cNvSpPr>
            <a:spLocks noGrp="1" noRot="1" noChangeAspect="1"/>
          </p:cNvSpPr>
          <p:nvPr>
            <p:ph type="sldImg"/>
          </p:nvPr>
        </p:nvSpPr>
        <p:spPr/>
      </p:sp>
    </p:spTree>
    <p:extLst>
      <p:ext uri="{BB962C8B-B14F-4D97-AF65-F5344CB8AC3E}">
        <p14:creationId xmlns:p14="http://schemas.microsoft.com/office/powerpoint/2010/main" val="1988841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Image: https://www.flickr.com/photos/deia/6461457 by </a:t>
            </a:r>
            <a:r>
              <a:rPr lang="en-US" dirty="0" err="1"/>
              <a:t>Andreia</a:t>
            </a:r>
            <a:r>
              <a:rPr lang="en-US" dirty="0"/>
              <a:t> </a:t>
            </a:r>
            <a:r>
              <a:rPr lang="en-US" dirty="0" err="1"/>
              <a:t>Bohner</a:t>
            </a:r>
            <a:r>
              <a:rPr lang="en-US" dirty="0"/>
              <a:t> / CC BY 2.0</a:t>
            </a:r>
          </a:p>
          <a:p>
            <a:endParaRPr lang="en-US" dirty="0"/>
          </a:p>
          <a:p>
            <a:r>
              <a:rPr lang="en-US" dirty="0"/>
              <a:t>“We should be helping people learn how to think, learn how to be skeptical, learn how to use critical thinking skills, learn how to be self-reflective. I think because those things are so much harder to assess and to demonstrate we have not done as good a job telling that story.” (Provost Interviewee PP10, College, Non-secular, Private; Action-oriented research agenda)</a:t>
            </a:r>
          </a:p>
          <a:p>
            <a:endParaRPr lang="en-US" dirty="0"/>
          </a:p>
          <a:p>
            <a:r>
              <a:rPr lang="en-US" dirty="0"/>
              <a:t>Association of College and Research Libraries. (2017). Academic library impact: Improving practice and essential areas to research. Prepared by L. S. Connaway, W. Harvey, V. Kitzie, &amp; S. Mikitish. Chicago: Association of College and Research Libraries. Available: http://www.ala.org/acrl/sites/ala.org.acrl/files/content/publications/whitepapers/academiclib.pdf</a:t>
            </a:r>
          </a:p>
        </p:txBody>
      </p:sp>
      <p:sp>
        <p:nvSpPr>
          <p:cNvPr id="4" name="Slide Number Placeholder 3"/>
          <p:cNvSpPr>
            <a:spLocks noGrp="1"/>
          </p:cNvSpPr>
          <p:nvPr>
            <p:ph type="sldNum" sz="quarter" idx="10"/>
          </p:nvPr>
        </p:nvSpPr>
        <p:spPr/>
        <p:txBody>
          <a:bodyPr/>
          <a:lstStyle/>
          <a:p>
            <a:fld id="{A035E6FC-CCC7-F34C-83D9-78C7523946F2}" type="slidenum">
              <a:rPr lang="en-US" smtClean="0"/>
              <a:pPr/>
              <a:t>13</a:t>
            </a:fld>
            <a:endParaRPr lang="en-US"/>
          </a:p>
        </p:txBody>
      </p:sp>
      <p:sp>
        <p:nvSpPr>
          <p:cNvPr id="7" name="Slide Image Placeholder 6">
            <a:extLst>
              <a:ext uri="{FF2B5EF4-FFF2-40B4-BE49-F238E27FC236}">
                <a16:creationId xmlns:a16="http://schemas.microsoft.com/office/drawing/2014/main" id="{B424C47C-72CC-4499-AAA9-5F400C037157}"/>
              </a:ext>
            </a:extLst>
          </p:cNvPr>
          <p:cNvSpPr>
            <a:spLocks noGrp="1" noRot="1" noChangeAspect="1"/>
          </p:cNvSpPr>
          <p:nvPr>
            <p:ph type="sldImg"/>
          </p:nvPr>
        </p:nvSpPr>
        <p:spPr/>
      </p:sp>
    </p:spTree>
    <p:extLst>
      <p:ext uri="{BB962C8B-B14F-4D97-AF65-F5344CB8AC3E}">
        <p14:creationId xmlns:p14="http://schemas.microsoft.com/office/powerpoint/2010/main" val="1377423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641350"/>
            <a:ext cx="5572125" cy="3135313"/>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https://www.flickr.com/photos/27518426@N03/3617723004 by Pat Dalton... / CC BY-NC-ND 2.0</a:t>
            </a:r>
          </a:p>
          <a:p>
            <a:endParaRPr lang="en-US" sz="1400" dirty="0"/>
          </a:p>
        </p:txBody>
      </p:sp>
      <p:sp>
        <p:nvSpPr>
          <p:cNvPr id="4" name="Slide Number Placeholder 3"/>
          <p:cNvSpPr>
            <a:spLocks noGrp="1"/>
          </p:cNvSpPr>
          <p:nvPr>
            <p:ph type="sldNum" sz="quarter" idx="10"/>
          </p:nvPr>
        </p:nvSpPr>
        <p:spPr/>
        <p:txBody>
          <a:bodyPr/>
          <a:lstStyle/>
          <a:p>
            <a:fld id="{A035E6FC-CCC7-F34C-83D9-78C7523946F2}" type="slidenum">
              <a:rPr lang="en-US" smtClean="0"/>
              <a:t>14</a:t>
            </a:fld>
            <a:endParaRPr lang="en-US"/>
          </a:p>
        </p:txBody>
      </p:sp>
    </p:spTree>
    <p:extLst>
      <p:ext uri="{BB962C8B-B14F-4D97-AF65-F5344CB8AC3E}">
        <p14:creationId xmlns:p14="http://schemas.microsoft.com/office/powerpoint/2010/main" val="3561811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https://www.flickr.com/photos/cogdog/41916051614 by Alan Levine / Public Domain</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Connaway, L. S. (2017, June 19). Putting the library in the life of the user: Listen, then lead, to promote a unique and compelling role for academic libraries. </a:t>
            </a:r>
            <a:r>
              <a:rPr lang="en-US" sz="1400" i="1" dirty="0">
                <a:latin typeface="Arial" panose="020B0604020202020204" pitchFamily="34" charset="0"/>
                <a:cs typeface="Arial" panose="020B0604020202020204" pitchFamily="34" charset="0"/>
              </a:rPr>
              <a:t>Guest of Choice, Choice360 blog</a:t>
            </a:r>
            <a:r>
              <a:rPr lang="en-US" sz="1400" dirty="0">
                <a:latin typeface="Arial" panose="020B0604020202020204" pitchFamily="34" charset="0"/>
                <a:cs typeface="Arial" panose="020B0604020202020204" pitchFamily="34" charset="0"/>
              </a:rPr>
              <a:t>. Retrieved from http://www.choice360.org/blog/putting-the-library-in-the-life-of-the-user</a:t>
            </a:r>
          </a:p>
        </p:txBody>
      </p:sp>
      <p:sp>
        <p:nvSpPr>
          <p:cNvPr id="4" name="Slide Number Placeholder 3"/>
          <p:cNvSpPr>
            <a:spLocks noGrp="1"/>
          </p:cNvSpPr>
          <p:nvPr>
            <p:ph type="sldNum" sz="quarter" idx="10"/>
          </p:nvPr>
        </p:nvSpPr>
        <p:spPr/>
        <p:txBody>
          <a:bodyPr/>
          <a:lstStyle/>
          <a:p>
            <a:fld id="{A035E6FC-CCC7-F34C-83D9-78C7523946F2}" type="slidenum">
              <a:rPr lang="en-US" smtClean="0"/>
              <a:t>15</a:t>
            </a:fld>
            <a:endParaRPr lang="en-US"/>
          </a:p>
        </p:txBody>
      </p:sp>
    </p:spTree>
    <p:extLst>
      <p:ext uri="{BB962C8B-B14F-4D97-AF65-F5344CB8AC3E}">
        <p14:creationId xmlns:p14="http://schemas.microsoft.com/office/powerpoint/2010/main" val="4037360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85351" y="2903838"/>
            <a:ext cx="6722076" cy="5745292"/>
          </a:xfrm>
        </p:spPr>
        <p:txBody>
          <a:bodyPr/>
          <a:lstStyle/>
          <a:p>
            <a:r>
              <a:rPr lang="en-US" dirty="0"/>
              <a:t>Image: https://www.buffalolib.org/sites/default/files/images/News%20Release/central.300.jpg, Buffalo and Erie County Public Library Press Image (Buffalo and Erie County Public Library, Central Library in downtown Buffalo)</a:t>
            </a:r>
          </a:p>
          <a:p>
            <a:endParaRPr lang="en-US" dirty="0"/>
          </a:p>
          <a:p>
            <a:r>
              <a:rPr lang="en-US" dirty="0"/>
              <a:t>“Two other crucial areas that will define the public library of the next decade are its role in supporting the information needs of K-12 students and its position to lead community efforts for early-childhood literacy.” (</a:t>
            </a:r>
            <a:r>
              <a:rPr lang="en-US" dirty="0" err="1"/>
              <a:t>Ptacek</a:t>
            </a:r>
            <a:r>
              <a:rPr lang="en-US" dirty="0"/>
              <a:t>, 2013, p. 119)  </a:t>
            </a:r>
          </a:p>
          <a:p>
            <a:endParaRPr lang="en-US" dirty="0"/>
          </a:p>
          <a:p>
            <a:r>
              <a:rPr lang="en-US" dirty="0"/>
              <a:t>“Digital reference materials in public-library collections will be aggregated to fit specific needs or subject areas, and other library educational resources, such as instructional gaming software or the Kahn approach to independent learning, create services and resources perfectly suited to a public library-public school partnership...the library can provide materials and tutoring on test-taking techniques and other academic competencies required of youngsters who are entering the world of standardized tests...Some sites also offer smart tables that utilize subject-based software geared toward group study sessions.” (</a:t>
            </a:r>
            <a:r>
              <a:rPr lang="en-US" dirty="0" err="1"/>
              <a:t>Ptacek</a:t>
            </a:r>
            <a:r>
              <a:rPr lang="en-US" dirty="0"/>
              <a:t>, 2013, p. 119)</a:t>
            </a:r>
          </a:p>
          <a:p>
            <a:endParaRPr lang="en-US" dirty="0"/>
          </a:p>
          <a:p>
            <a:r>
              <a:rPr lang="en-US" dirty="0"/>
              <a:t>“...and public libraries are well positioned to use mobile outreach vehicles to reach home daycare providers, parents, and caregivers to provide reading-readiness programs for children under the age of five.” (</a:t>
            </a:r>
            <a:r>
              <a:rPr lang="en-US" dirty="0" err="1"/>
              <a:t>Ptacek</a:t>
            </a:r>
            <a:r>
              <a:rPr lang="en-US" dirty="0"/>
              <a:t> 2013, 120)  “It is imperative that the public library remain relevant to the people it serves. In the future, libraries will be less about services and more about how to be of service.” (</a:t>
            </a:r>
            <a:r>
              <a:rPr lang="en-US" dirty="0" err="1"/>
              <a:t>Ptacek</a:t>
            </a:r>
            <a:r>
              <a:rPr lang="en-US" dirty="0"/>
              <a:t>, 2013, p. 120)</a:t>
            </a:r>
          </a:p>
          <a:p>
            <a:endParaRPr lang="en-US" dirty="0"/>
          </a:p>
          <a:p>
            <a:r>
              <a:rPr lang="en-US" dirty="0" err="1"/>
              <a:t>Ptacek</a:t>
            </a:r>
            <a:r>
              <a:rPr lang="en-US" dirty="0"/>
              <a:t>, B. (2013). Chapter eighteen. In J. Janes (Ed.), Library 2020: Today’s Leadings Visionaries Describe Tomorrow’s Library (pp. 117-120). Lanham: Scarecrow Press. </a:t>
            </a:r>
          </a:p>
          <a:p>
            <a:endParaRPr lang="en-US" dirty="0"/>
          </a:p>
        </p:txBody>
      </p:sp>
      <p:sp>
        <p:nvSpPr>
          <p:cNvPr id="4" name="Slide Number Placeholder 3"/>
          <p:cNvSpPr>
            <a:spLocks noGrp="1"/>
          </p:cNvSpPr>
          <p:nvPr>
            <p:ph type="sldNum" sz="quarter" idx="10"/>
          </p:nvPr>
        </p:nvSpPr>
        <p:spPr/>
        <p:txBody>
          <a:bodyPr/>
          <a:lstStyle/>
          <a:p>
            <a:fld id="{84BE4854-46C1-40AE-92BF-0F440829588D}" type="slidenum">
              <a:rPr lang="en-US" smtClean="0"/>
              <a:pPr/>
              <a:t>16</a:t>
            </a:fld>
            <a:endParaRPr lang="en-US"/>
          </a:p>
        </p:txBody>
      </p:sp>
      <p:sp>
        <p:nvSpPr>
          <p:cNvPr id="7" name="Slide Image Placeholder 6">
            <a:extLst>
              <a:ext uri="{FF2B5EF4-FFF2-40B4-BE49-F238E27FC236}">
                <a16:creationId xmlns:a16="http://schemas.microsoft.com/office/drawing/2014/main" id="{67A4A17C-37DC-43CC-9578-7CC51065DF35}"/>
              </a:ext>
            </a:extLst>
          </p:cNvPr>
          <p:cNvSpPr>
            <a:spLocks noGrp="1" noRot="1" noChangeAspect="1"/>
          </p:cNvSpPr>
          <p:nvPr>
            <p:ph type="sldImg"/>
          </p:nvPr>
        </p:nvSpPr>
        <p:spPr>
          <a:xfrm>
            <a:off x="1235075" y="184150"/>
            <a:ext cx="4594225" cy="2584450"/>
          </a:xfrm>
        </p:spPr>
      </p:sp>
    </p:spTree>
    <p:extLst>
      <p:ext uri="{BB962C8B-B14F-4D97-AF65-F5344CB8AC3E}">
        <p14:creationId xmlns:p14="http://schemas.microsoft.com/office/powerpoint/2010/main" val="2831516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DDC746-091E-4ABE-90A0-CCDD9C82B7FB}" type="slidenum">
              <a:rPr lang="en-US" smtClean="0"/>
              <a:t>17</a:t>
            </a:fld>
            <a:endParaRPr lang="en-US"/>
          </a:p>
        </p:txBody>
      </p:sp>
    </p:spTree>
    <p:extLst>
      <p:ext uri="{BB962C8B-B14F-4D97-AF65-F5344CB8AC3E}">
        <p14:creationId xmlns:p14="http://schemas.microsoft.com/office/powerpoint/2010/main" val="1550083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97708" y="3274541"/>
            <a:ext cx="6647935" cy="5374589"/>
          </a:xfrm>
        </p:spPr>
        <p:txBody>
          <a:bodyPr/>
          <a:lstStyle/>
          <a:p>
            <a:r>
              <a:rPr lang="en-US" dirty="0"/>
              <a:t>Image: https://www.flickr.com/photos/stephspontaneous/2632755634 by </a:t>
            </a:r>
            <a:r>
              <a:rPr lang="en-US" dirty="0" err="1"/>
              <a:t>stephanyann</a:t>
            </a:r>
            <a:r>
              <a:rPr lang="en-US" dirty="0"/>
              <a:t> / CC BY-ND 2.0</a:t>
            </a:r>
          </a:p>
          <a:p>
            <a:endParaRPr lang="en-US" dirty="0"/>
          </a:p>
          <a:p>
            <a:r>
              <a:rPr lang="en-US" dirty="0"/>
              <a:t>“Our research indicates that convenience significantly impacts people’s choices of technology and resources. Since convenience depends on the context and situation of one’s information need, there exists no one answer as to what makes a certain technology or resource convenient (Connaway 2016a, 2016b; Connaway and Dickey 2010; Connaway, Dickey, and Radford 2011).”</a:t>
            </a:r>
          </a:p>
          <a:p>
            <a:endParaRPr lang="en-US" dirty="0"/>
          </a:p>
          <a:p>
            <a:r>
              <a:rPr lang="en-US" sz="1200" dirty="0"/>
              <a:t>Connaway, L. S. (2017, June 19). Putting the library in the life of the user: Listen, then lead, to promote a unique and compelling role for academic libraries [blog post]. Guest of Choice, Choice360 blog. Retrieved from http://www.choice360.org/blog/putting-the-library-in-the-life-of-the-user</a:t>
            </a:r>
          </a:p>
          <a:p>
            <a:endParaRPr lang="en-US" sz="1200" dirty="0"/>
          </a:p>
          <a:p>
            <a:r>
              <a:rPr lang="en-US" sz="1200" dirty="0"/>
              <a:t>Connaway, L. S. (2016). “Is Anything More Important than Convenience?” Next, May 24, </a:t>
            </a:r>
            <a:r>
              <a:rPr lang="en-US" sz="1200" dirty="0">
                <a:hlinkClick r:id="rId3"/>
              </a:rPr>
              <a:t>http://www.oclc.org/blog/main/is-anything-more-important-than-convenience/</a:t>
            </a:r>
            <a:r>
              <a:rPr lang="en-US" sz="1200" dirty="0"/>
              <a:t>.</a:t>
            </a:r>
          </a:p>
          <a:p>
            <a:endParaRPr lang="en-US" sz="1200" dirty="0"/>
          </a:p>
          <a:p>
            <a:r>
              <a:rPr lang="en-US" sz="1200" dirty="0"/>
              <a:t>Connaway, L. S. (2016). “#</a:t>
            </a:r>
            <a:r>
              <a:rPr lang="en-US" sz="1200" dirty="0" err="1"/>
              <a:t>Librariesinlife</a:t>
            </a:r>
            <a:r>
              <a:rPr lang="en-US" sz="1200" dirty="0"/>
              <a:t>: The Convenience Imperative.” Next, March 7, </a:t>
            </a:r>
            <a:r>
              <a:rPr lang="en-US" sz="1200" dirty="0">
                <a:hlinkClick r:id="rId4"/>
              </a:rPr>
              <a:t>http://www.oclc.org/blog/main/librariesinlife-the-convenience-imperative/</a:t>
            </a:r>
            <a:r>
              <a:rPr lang="en-US" sz="1200" dirty="0"/>
              <a:t>.</a:t>
            </a:r>
          </a:p>
          <a:p>
            <a:endParaRPr lang="en-US" sz="1200" dirty="0"/>
          </a:p>
          <a:p>
            <a:r>
              <a:rPr lang="en-US" sz="1200" dirty="0"/>
              <a:t>Connaway, L. S., &amp; Dickey, T. J. (2010). “The Digital Information Seeker: Report of Findings from Selected OCLC, RIN, and JISC User Behavior Projects.” </a:t>
            </a:r>
            <a:r>
              <a:rPr lang="en-US" sz="1200" dirty="0">
                <a:hlinkClick r:id="rId5"/>
              </a:rPr>
              <a:t>http://www.jisc.ac.uk/media/documents/publications/reports/2010/digitalinformationseekerreport.pdf</a:t>
            </a:r>
            <a:r>
              <a:rPr lang="en-US" sz="1200" dirty="0"/>
              <a:t>.</a:t>
            </a:r>
          </a:p>
          <a:p>
            <a:endParaRPr lang="en-US" sz="1200" dirty="0"/>
          </a:p>
          <a:p>
            <a:r>
              <a:rPr lang="en-US" sz="1200" dirty="0"/>
              <a:t>Connaway, L. S., Dickey, T. J., and Radford, M. L. (2011). “’If it is too inconvenient I’m not going after it:’ Convenience as a Critical Factor in Information-Seeking Behaviors.” Library &amp; Information Science Research 33, no. 3: 179-190.</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pPr/>
              <a:t>18</a:t>
            </a:fld>
            <a:endParaRPr lang="en-US"/>
          </a:p>
        </p:txBody>
      </p:sp>
      <p:sp>
        <p:nvSpPr>
          <p:cNvPr id="7" name="Slide Image Placeholder 6">
            <a:extLst>
              <a:ext uri="{FF2B5EF4-FFF2-40B4-BE49-F238E27FC236}">
                <a16:creationId xmlns:a16="http://schemas.microsoft.com/office/drawing/2014/main" id="{91954AF3-41AD-4445-BF91-711B9CA6E07D}"/>
              </a:ext>
            </a:extLst>
          </p:cNvPr>
          <p:cNvSpPr>
            <a:spLocks noGrp="1" noRot="1" noChangeAspect="1"/>
          </p:cNvSpPr>
          <p:nvPr>
            <p:ph type="sldImg"/>
          </p:nvPr>
        </p:nvSpPr>
        <p:spPr>
          <a:xfrm>
            <a:off x="1006475" y="269875"/>
            <a:ext cx="4989513" cy="2806700"/>
          </a:xfrm>
        </p:spPr>
      </p:sp>
    </p:spTree>
    <p:extLst>
      <p:ext uri="{BB962C8B-B14F-4D97-AF65-F5344CB8AC3E}">
        <p14:creationId xmlns:p14="http://schemas.microsoft.com/office/powerpoint/2010/main" val="3914079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2938" y="184150"/>
            <a:ext cx="5572125" cy="3135313"/>
          </a:xfrm>
        </p:spPr>
      </p:sp>
      <p:sp>
        <p:nvSpPr>
          <p:cNvPr id="3" name="Notes Placeholder 2"/>
          <p:cNvSpPr>
            <a:spLocks noGrp="1"/>
          </p:cNvSpPr>
          <p:nvPr>
            <p:ph type="body" idx="1"/>
          </p:nvPr>
        </p:nvSpPr>
        <p:spPr>
          <a:xfrm>
            <a:off x="700405" y="3558746"/>
            <a:ext cx="5603240" cy="5090384"/>
          </a:xfrm>
        </p:spPr>
        <p:txBody>
          <a:bodyPr/>
          <a:lstStyle/>
          <a:p>
            <a:r>
              <a:rPr lang="en-US" dirty="0"/>
              <a:t>Image: https://commons.wikimedia.org/wiki/File:O%27Brian_Hall_2009.jpg by James G. Miles / CC BY 2.0 (SUNY Buffalo O’Brian Hall, home of the Charles B. Sears Law Library)</a:t>
            </a:r>
          </a:p>
          <a:p>
            <a:endParaRPr lang="en-US" dirty="0"/>
          </a:p>
          <a:p>
            <a:r>
              <a:rPr lang="en-US" dirty="0"/>
              <a:t>UMB04 </a:t>
            </a:r>
          </a:p>
          <a:p>
            <a:r>
              <a:rPr lang="en-US" dirty="0"/>
              <a:t>My process. I'll do a quick scan like that and I'll normally save the citation. It's just one of the things that I collect. I use a whole different range of different citation collection tools, but I'll normally save the notation. It depends. If I'm searching for classes, I have a citation Mendeley class and so I'll actually put a reference there. If it's for my own research, I often just don't do that. I keep folders of references, so I just have pages of different headings and pages in Word Doc so that I can just collect things as I go. I also am a digital [HASS] researcher, so I use a bunch of different tools on things. </a:t>
            </a:r>
          </a:p>
          <a:p>
            <a:endParaRPr lang="en-US" dirty="0"/>
          </a:p>
          <a:p>
            <a:r>
              <a:rPr lang="en-US" dirty="0"/>
              <a:t>If I'm looking for something really, like I have in my DECRA, I actually use </a:t>
            </a:r>
            <a:r>
              <a:rPr lang="en-US" dirty="0" err="1"/>
              <a:t>Voyant</a:t>
            </a:r>
            <a:r>
              <a:rPr lang="en-US" dirty="0"/>
              <a:t>, which is a really nice text analysis tool that I use a lot. It will actually ... I can just dump the URL from the library or I can copy and paste the whole [corpus], and it will show me some of the relational text information that I might be after. And so, it just depends on what I'm doing, whether it's a teaching research or a big research project. But, for my research projects, I always use </a:t>
            </a:r>
            <a:r>
              <a:rPr lang="en-US" dirty="0" err="1"/>
              <a:t>Voyant</a:t>
            </a:r>
            <a:r>
              <a:rPr lang="en-US" dirty="0"/>
              <a:t> as my next tool, because not all authors or journal editors use appropriate keywords.</a:t>
            </a:r>
          </a:p>
          <a:p>
            <a:endParaRPr lang="en-US" dirty="0"/>
          </a:p>
        </p:txBody>
      </p:sp>
      <p:sp>
        <p:nvSpPr>
          <p:cNvPr id="4" name="Slide Number Placeholder 3"/>
          <p:cNvSpPr>
            <a:spLocks noGrp="1"/>
          </p:cNvSpPr>
          <p:nvPr>
            <p:ph type="sldNum" sz="quarter" idx="5"/>
          </p:nvPr>
        </p:nvSpPr>
        <p:spPr/>
        <p:txBody>
          <a:bodyPr/>
          <a:lstStyle/>
          <a:p>
            <a:fld id="{2CDDC746-091E-4ABE-90A0-CCDD9C82B7FB}" type="slidenum">
              <a:rPr lang="en-US" smtClean="0"/>
              <a:t>19</a:t>
            </a:fld>
            <a:endParaRPr lang="en-US"/>
          </a:p>
        </p:txBody>
      </p:sp>
    </p:spTree>
    <p:extLst>
      <p:ext uri="{BB962C8B-B14F-4D97-AF65-F5344CB8AC3E}">
        <p14:creationId xmlns:p14="http://schemas.microsoft.com/office/powerpoint/2010/main" val="3738079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6113" y="134938"/>
            <a:ext cx="5572125" cy="3135312"/>
          </a:xfrm>
        </p:spPr>
      </p:sp>
      <p:sp>
        <p:nvSpPr>
          <p:cNvPr id="3" name="Notes Placeholder 2"/>
          <p:cNvSpPr>
            <a:spLocks noGrp="1"/>
          </p:cNvSpPr>
          <p:nvPr>
            <p:ph type="body" idx="1"/>
          </p:nvPr>
        </p:nvSpPr>
        <p:spPr>
          <a:xfrm>
            <a:off x="148281" y="3385751"/>
            <a:ext cx="6722076" cy="5263379"/>
          </a:xfrm>
        </p:spPr>
        <p:txBody>
          <a:bodyPr/>
          <a:lstStyle/>
          <a:p>
            <a:r>
              <a:rPr lang="en-US" b="0" dirty="0"/>
              <a:t>Merriam-Webster’s Words of the Year 2018: </a:t>
            </a:r>
            <a:r>
              <a:rPr lang="en-US" b="0" i="1" dirty="0"/>
              <a:t>Justice,</a:t>
            </a:r>
            <a:r>
              <a:rPr lang="en-US" b="0" dirty="0"/>
              <a:t> plus </a:t>
            </a:r>
            <a:r>
              <a:rPr lang="en-US" b="0" i="1" dirty="0"/>
              <a:t>pansexual,</a:t>
            </a:r>
            <a:r>
              <a:rPr lang="en-US" b="0" dirty="0"/>
              <a:t> </a:t>
            </a:r>
            <a:r>
              <a:rPr lang="en-US" b="0" i="1" dirty="0"/>
              <a:t>maverick,</a:t>
            </a:r>
            <a:r>
              <a:rPr lang="en-US" b="0" dirty="0"/>
              <a:t> </a:t>
            </a:r>
            <a:r>
              <a:rPr lang="en-US" b="0" i="1" dirty="0"/>
              <a:t>lodestar,</a:t>
            </a:r>
            <a:r>
              <a:rPr lang="en-US" b="0" dirty="0"/>
              <a:t> and 7 more of our top lookups in 2018. (n.d.). </a:t>
            </a:r>
            <a:r>
              <a:rPr lang="en-US" dirty="0"/>
              <a:t>https://www.merriam-webster.com/words-at-play/word-of-the-year-2018-justice/justice</a:t>
            </a:r>
          </a:p>
          <a:p>
            <a:endParaRPr lang="en-US" dirty="0"/>
          </a:p>
          <a:p>
            <a:r>
              <a:rPr lang="en-US" dirty="0"/>
              <a:t>“Our Word of the Year for 2018 is </a:t>
            </a:r>
            <a:r>
              <a:rPr lang="en-US" i="1" dirty="0">
                <a:hlinkClick r:id="rId3"/>
              </a:rPr>
              <a:t>justice</a:t>
            </a:r>
            <a:r>
              <a:rPr lang="en-US" dirty="0"/>
              <a:t>. It was a top lookup throughout the year at Merriam-Webster.com, with the entry being consulted 74% more than in 2017. </a:t>
            </a:r>
          </a:p>
          <a:p>
            <a:endParaRPr lang="en-US" dirty="0"/>
          </a:p>
          <a:p>
            <a:r>
              <a:rPr lang="en-US" dirty="0"/>
              <a:t>The concept of justice was at the center of many of our national debates in the past year: racial justice, social justice, criminal justice, economic justice. In any conversation about these topics, the question of just what exactly we mean when we use the term </a:t>
            </a:r>
            <a:r>
              <a:rPr lang="en-US" i="1" dirty="0"/>
              <a:t>justice</a:t>
            </a:r>
            <a:r>
              <a:rPr lang="en-US" dirty="0"/>
              <a:t> is relevant, and part of the discussion.</a:t>
            </a:r>
          </a:p>
          <a:p>
            <a:endParaRPr lang="en-US" dirty="0"/>
          </a:p>
          <a:p>
            <a:r>
              <a:rPr lang="en-US" dirty="0"/>
              <a:t>This year’s news had many stories involving the division within the executive branch of government responsible for the enforcement of laws: the Department of Justice, sometimes referred to simply as “Justice.” Of course, the Mueller investigation itself is constantly in the news, and is being carried out through the Justice Department. Another big news story included yet another meaning of the word </a:t>
            </a:r>
            <a:r>
              <a:rPr lang="en-US" i="1" dirty="0"/>
              <a:t>justice</a:t>
            </a:r>
            <a:r>
              <a:rPr lang="en-US" dirty="0"/>
              <a:t>, as a synonym or title for “judge,” used frequently during the Kavanaugh confirmation hearings for the Supreme Court.</a:t>
            </a:r>
          </a:p>
          <a:p>
            <a:endParaRPr lang="en-US" dirty="0"/>
          </a:p>
          <a:p>
            <a:r>
              <a:rPr lang="en-US" i="1" dirty="0"/>
              <a:t>Justice</a:t>
            </a:r>
            <a:r>
              <a:rPr lang="en-US" dirty="0"/>
              <a:t> has varied meanings that do a lot of work in the language—meanings that range from the technical and legal to the lofty and philosophical. For many reasons and for many meanings, one thing’s for sure: </a:t>
            </a:r>
            <a:r>
              <a:rPr lang="en-US" i="1" dirty="0"/>
              <a:t>justice</a:t>
            </a:r>
            <a:r>
              <a:rPr lang="en-US" dirty="0"/>
              <a:t> has been on the minds of many people in 2018.”</a:t>
            </a:r>
          </a:p>
        </p:txBody>
      </p:sp>
      <p:sp>
        <p:nvSpPr>
          <p:cNvPr id="4" name="Slide Number Placeholder 3"/>
          <p:cNvSpPr>
            <a:spLocks noGrp="1"/>
          </p:cNvSpPr>
          <p:nvPr>
            <p:ph type="sldNum" sz="quarter" idx="5"/>
          </p:nvPr>
        </p:nvSpPr>
        <p:spPr/>
        <p:txBody>
          <a:bodyPr/>
          <a:lstStyle/>
          <a:p>
            <a:fld id="{2CDDC746-091E-4ABE-90A0-CCDD9C82B7FB}" type="slidenum">
              <a:rPr lang="en-US" smtClean="0"/>
              <a:t>2</a:t>
            </a:fld>
            <a:endParaRPr lang="en-US"/>
          </a:p>
        </p:txBody>
      </p:sp>
    </p:spTree>
    <p:extLst>
      <p:ext uri="{BB962C8B-B14F-4D97-AF65-F5344CB8AC3E}">
        <p14:creationId xmlns:p14="http://schemas.microsoft.com/office/powerpoint/2010/main" val="1647768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https://commons.wikimedia.org/wiki/File:Karpeles_Library_and_Manuscript_Museum_Buffalo_NY_Sep_16.JPG by </a:t>
            </a:r>
            <a:r>
              <a:rPr lang="en-US" dirty="0" err="1"/>
              <a:t>Pubdog</a:t>
            </a:r>
            <a:r>
              <a:rPr lang="en-US" dirty="0"/>
              <a:t> / CC BY 2.0 (</a:t>
            </a:r>
            <a:r>
              <a:rPr lang="en-US" dirty="0" err="1"/>
              <a:t>Karpeles</a:t>
            </a:r>
            <a:r>
              <a:rPr lang="en-US" dirty="0"/>
              <a:t> Library and Manuscript Museum, Buffalo, NY)</a:t>
            </a:r>
          </a:p>
          <a:p>
            <a:endParaRPr lang="en-US" dirty="0"/>
          </a:p>
          <a:p>
            <a:r>
              <a:rPr lang="en-US" dirty="0"/>
              <a:t>ULG02 28:57</a:t>
            </a:r>
          </a:p>
          <a:p>
            <a:r>
              <a:rPr lang="en-US" dirty="0"/>
              <a:t>Yeah, yeah. So I have kind of just a default of all of my different searches that I do. So I start with the library, and then I do a PubMed search. I do an UpToDate search. Let's see. And from there, I just get a lot of different articles and just start [inaudible] through. And then obviously, I always do try to-- filter wise, I do try to filter relevant. So I don't actually [inaudible] the filter. It must be 2018, but in my head, if I'm going to use it, especially if it's the new recommendations these days, I always try to look-- I don't know, probably my threshold is 2015 [inaudible]. So basically, not super old. But if I do use super old, it's usually because it's when they first found the disease or the history of it.</a:t>
            </a:r>
          </a:p>
        </p:txBody>
      </p:sp>
      <p:sp>
        <p:nvSpPr>
          <p:cNvPr id="4" name="Slide Number Placeholder 3"/>
          <p:cNvSpPr>
            <a:spLocks noGrp="1"/>
          </p:cNvSpPr>
          <p:nvPr>
            <p:ph type="sldNum" sz="quarter" idx="5"/>
          </p:nvPr>
        </p:nvSpPr>
        <p:spPr/>
        <p:txBody>
          <a:bodyPr/>
          <a:lstStyle/>
          <a:p>
            <a:fld id="{2CDDC746-091E-4ABE-90A0-CCDD9C82B7FB}" type="slidenum">
              <a:rPr lang="en-US" smtClean="0"/>
              <a:t>20</a:t>
            </a:fld>
            <a:endParaRPr lang="en-US"/>
          </a:p>
        </p:txBody>
      </p:sp>
    </p:spTree>
    <p:extLst>
      <p:ext uri="{BB962C8B-B14F-4D97-AF65-F5344CB8AC3E}">
        <p14:creationId xmlns:p14="http://schemas.microsoft.com/office/powerpoint/2010/main" val="2391154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Image: https://commons.wikimedia.org/wiki/File:Lockwood.JPG by </a:t>
            </a:r>
            <a:r>
              <a:rPr lang="en-US" dirty="0" err="1"/>
              <a:t>Breadchastick</a:t>
            </a:r>
            <a:r>
              <a:rPr lang="en-US" dirty="0"/>
              <a:t> / CC BY 3.0 (SUNY Buffalo Thomas B. Lockwood Memorial Library)</a:t>
            </a:r>
          </a:p>
          <a:p>
            <a:pPr defTabSz="931042">
              <a:defRPr/>
            </a:pPr>
            <a:endParaRPr lang="en-US" dirty="0"/>
          </a:p>
          <a:p>
            <a:pPr defTabSz="931042">
              <a:defRPr/>
            </a:pPr>
            <a:r>
              <a:rPr lang="en-US" dirty="0"/>
              <a:t>ULG02 34:17</a:t>
            </a:r>
          </a:p>
          <a:p>
            <a:r>
              <a:rPr lang="en-US" dirty="0"/>
              <a:t>Yeah, yeah. Yeah, so that's why I usually-- so as I was saying, the Google is really zero-- it's the stuff that I don't even really consider as part of my research process. Is to actually learn the words of how do I put in the [inaudible] to research what I use at the library database, and what kind of things do I go for? And then, I just go straight to the library down [inaudible]. Basically, I don't have to waste so much time going through different web links that show up.</a:t>
            </a:r>
          </a:p>
        </p:txBody>
      </p:sp>
      <p:sp>
        <p:nvSpPr>
          <p:cNvPr id="4" name="Slide Number Placeholder 3"/>
          <p:cNvSpPr>
            <a:spLocks noGrp="1"/>
          </p:cNvSpPr>
          <p:nvPr>
            <p:ph type="sldNum" sz="quarter" idx="5"/>
          </p:nvPr>
        </p:nvSpPr>
        <p:spPr/>
        <p:txBody>
          <a:bodyPr/>
          <a:lstStyle/>
          <a:p>
            <a:fld id="{2CDDC746-091E-4ABE-90A0-CCDD9C82B7FB}" type="slidenum">
              <a:rPr lang="en-US" smtClean="0"/>
              <a:t>21</a:t>
            </a:fld>
            <a:endParaRPr lang="en-US"/>
          </a:p>
        </p:txBody>
      </p:sp>
    </p:spTree>
    <p:extLst>
      <p:ext uri="{BB962C8B-B14F-4D97-AF65-F5344CB8AC3E}">
        <p14:creationId xmlns:p14="http://schemas.microsoft.com/office/powerpoint/2010/main" val="1907890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Notes Placeholder 2">
            <a:extLst>
              <a:ext uri="{FF2B5EF4-FFF2-40B4-BE49-F238E27FC236}">
                <a16:creationId xmlns:a16="http://schemas.microsoft.com/office/drawing/2014/main" id="{818CC6CB-3864-47FA-97A8-BD594392D720}"/>
              </a:ext>
            </a:extLst>
          </p:cNvPr>
          <p:cNvSpPr>
            <a:spLocks noGrp="1"/>
          </p:cNvSpPr>
          <p:nvPr>
            <p:ph type="body" idx="1"/>
          </p:nvPr>
        </p:nvSpPr>
        <p:spPr/>
        <p:txBody>
          <a:bodyPr/>
          <a:lstStyle/>
          <a:p>
            <a:r>
              <a:rPr lang="en-US" altLang="en-US" dirty="0"/>
              <a:t>Image: https://www.flickr.com/photos/hinnosaar/4802911749 by Marti &amp; Toomas </a:t>
            </a:r>
            <a:r>
              <a:rPr lang="en-US" altLang="en-US" dirty="0" err="1"/>
              <a:t>Hinnosaar</a:t>
            </a:r>
            <a:r>
              <a:rPr lang="en-US" altLang="en-US" dirty="0"/>
              <a:t> / CC BY 2.0</a:t>
            </a:r>
          </a:p>
          <a:p>
            <a:endParaRPr lang="en-US" altLang="en-US" dirty="0"/>
          </a:p>
          <a:p>
            <a:r>
              <a:rPr lang="en-US" altLang="en-US" dirty="0"/>
              <a:t>Radford, M. L., &amp; Connaway, L. S. (2005–2008). Seeking synchronicity: Evaluating virtual reference services from user, non-user, and librarian perspectives. Funded by the Institute of Museum and Library Services (IMLS). https://www.oclc.org/research/publications/all/synchronicity.html.</a:t>
            </a:r>
          </a:p>
        </p:txBody>
      </p:sp>
      <p:sp>
        <p:nvSpPr>
          <p:cNvPr id="104452" name="Slide Number Placeholder 3">
            <a:extLst>
              <a:ext uri="{FF2B5EF4-FFF2-40B4-BE49-F238E27FC236}">
                <a16:creationId xmlns:a16="http://schemas.microsoft.com/office/drawing/2014/main" id="{EF440073-9852-4EAE-9914-4F1C480834CB}"/>
              </a:ext>
            </a:extLst>
          </p:cNvPr>
          <p:cNvSpPr>
            <a:spLocks noGrp="1"/>
          </p:cNvSpPr>
          <p:nvPr>
            <p:ph type="sldNum" sz="quarter" idx="5"/>
          </p:nvPr>
        </p:nvSpPr>
        <p:spPr/>
        <p:txBody>
          <a:bodyPr/>
          <a:lstStyle>
            <a:lvl1pPr defTabSz="948823" eaLnBrk="0" hangingPunct="0">
              <a:defRPr sz="1500" b="1">
                <a:solidFill>
                  <a:schemeClr val="tx1"/>
                </a:solidFill>
                <a:latin typeface="Verdana" panose="020B0604030504040204" pitchFamily="34" charset="0"/>
              </a:defRPr>
            </a:lvl1pPr>
            <a:lvl2pPr marL="756472" indent="-290951" defTabSz="948823" eaLnBrk="0" hangingPunct="0">
              <a:defRPr sz="1500" b="1">
                <a:solidFill>
                  <a:schemeClr val="tx1"/>
                </a:solidFill>
                <a:latin typeface="Verdana" panose="020B0604030504040204" pitchFamily="34" charset="0"/>
              </a:defRPr>
            </a:lvl2pPr>
            <a:lvl3pPr marL="1163803" indent="-232761" defTabSz="948823" eaLnBrk="0" hangingPunct="0">
              <a:defRPr sz="1500" b="1">
                <a:solidFill>
                  <a:schemeClr val="tx1"/>
                </a:solidFill>
                <a:latin typeface="Verdana" panose="020B0604030504040204" pitchFamily="34" charset="0"/>
              </a:defRPr>
            </a:lvl3pPr>
            <a:lvl4pPr marL="1629324" indent="-232761" defTabSz="948823" eaLnBrk="0" hangingPunct="0">
              <a:defRPr sz="1500" b="1">
                <a:solidFill>
                  <a:schemeClr val="tx1"/>
                </a:solidFill>
                <a:latin typeface="Verdana" panose="020B0604030504040204" pitchFamily="34" charset="0"/>
              </a:defRPr>
            </a:lvl4pPr>
            <a:lvl5pPr marL="2094845" indent="-232761" defTabSz="948823" eaLnBrk="0" hangingPunct="0">
              <a:defRPr sz="1500" b="1">
                <a:solidFill>
                  <a:schemeClr val="tx1"/>
                </a:solidFill>
                <a:latin typeface="Verdana" panose="020B0604030504040204" pitchFamily="34" charset="0"/>
              </a:defRPr>
            </a:lvl5pPr>
            <a:lvl6pPr marL="2560366" indent="-232761" algn="ctr" defTabSz="948823" eaLnBrk="0" fontAlgn="base" hangingPunct="0">
              <a:spcBef>
                <a:spcPct val="0"/>
              </a:spcBef>
              <a:spcAft>
                <a:spcPct val="0"/>
              </a:spcAft>
              <a:defRPr sz="1500" b="1">
                <a:solidFill>
                  <a:schemeClr val="tx1"/>
                </a:solidFill>
                <a:latin typeface="Verdana" panose="020B0604030504040204" pitchFamily="34" charset="0"/>
              </a:defRPr>
            </a:lvl6pPr>
            <a:lvl7pPr marL="3025887" indent="-232761" algn="ctr" defTabSz="948823" eaLnBrk="0" fontAlgn="base" hangingPunct="0">
              <a:spcBef>
                <a:spcPct val="0"/>
              </a:spcBef>
              <a:spcAft>
                <a:spcPct val="0"/>
              </a:spcAft>
              <a:defRPr sz="1500" b="1">
                <a:solidFill>
                  <a:schemeClr val="tx1"/>
                </a:solidFill>
                <a:latin typeface="Verdana" panose="020B0604030504040204" pitchFamily="34" charset="0"/>
              </a:defRPr>
            </a:lvl7pPr>
            <a:lvl8pPr marL="3491408" indent="-232761" algn="ctr" defTabSz="948823" eaLnBrk="0" fontAlgn="base" hangingPunct="0">
              <a:spcBef>
                <a:spcPct val="0"/>
              </a:spcBef>
              <a:spcAft>
                <a:spcPct val="0"/>
              </a:spcAft>
              <a:defRPr sz="1500" b="1">
                <a:solidFill>
                  <a:schemeClr val="tx1"/>
                </a:solidFill>
                <a:latin typeface="Verdana" panose="020B0604030504040204" pitchFamily="34" charset="0"/>
              </a:defRPr>
            </a:lvl8pPr>
            <a:lvl9pPr marL="3956929" indent="-232761" algn="ctr" defTabSz="948823" eaLnBrk="0" fontAlgn="base" hangingPunct="0">
              <a:spcBef>
                <a:spcPct val="0"/>
              </a:spcBef>
              <a:spcAft>
                <a:spcPct val="0"/>
              </a:spcAft>
              <a:defRPr sz="1500" b="1">
                <a:solidFill>
                  <a:schemeClr val="tx1"/>
                </a:solidFill>
                <a:latin typeface="Verdana" panose="020B0604030504040204" pitchFamily="34" charset="0"/>
              </a:defRPr>
            </a:lvl9pPr>
          </a:lstStyle>
          <a:p>
            <a:fld id="{67AFAF95-2F1D-42BE-8553-6C981E5F27CF}" type="slidenum">
              <a:rPr lang="en-US" altLang="en-US"/>
              <a:pPr/>
              <a:t>22</a:t>
            </a:fld>
            <a:endParaRPr lang="en-US" altLang="en-US"/>
          </a:p>
        </p:txBody>
      </p:sp>
      <p:sp>
        <p:nvSpPr>
          <p:cNvPr id="4" name="Slide Image Placeholder 3">
            <a:extLst>
              <a:ext uri="{FF2B5EF4-FFF2-40B4-BE49-F238E27FC236}">
                <a16:creationId xmlns:a16="http://schemas.microsoft.com/office/drawing/2014/main" id="{9FD912C3-F4CD-4214-85C5-39CEE99C993C}"/>
              </a:ext>
            </a:extLst>
          </p:cNvPr>
          <p:cNvSpPr>
            <a:spLocks noGrp="1" noRot="1" noChangeAspect="1"/>
          </p:cNvSpPr>
          <p:nvPr>
            <p:ph type="sldImg"/>
          </p:nvPr>
        </p:nvSpPr>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0405" y="3472249"/>
            <a:ext cx="5603240" cy="5176881"/>
          </a:xfrm>
        </p:spPr>
        <p:txBody>
          <a:bodyPr/>
          <a:lstStyle/>
          <a:p>
            <a:r>
              <a:rPr lang="en-US" dirty="0"/>
              <a:t>Image: https://www.flickr.com/photos/29233640@N07/8395962128 by Robert Couse-Baker / CC BY 2.0 </a:t>
            </a:r>
          </a:p>
          <a:p>
            <a:endParaRPr lang="en-US" dirty="0"/>
          </a:p>
          <a:p>
            <a:r>
              <a:rPr lang="en-US" dirty="0"/>
              <a:t>“This morning I was looking for a homemade bread recipe that I could use to bake and then blog about.  (I just started my own food blog: gritsgonegreen.wordpress.com).   At first I started looking online, and it was a little bit overwhelming.  There were so many different recipes with different flavors and crazy combinations.  The one thing that was good about looking at the online recipes was viewing the user comments and seeing how people liked or disliked each recipe.  I ended up reaching into my mom’s cupboard and using a recipe that I found in one of her old cookbooks.  The recipe was just what I was looking for: it was a simple homemade white bread.  I was about to search on the internet how to knead and punch bread, but I flipped the page, and there was a whole glossary of bread making terms.  I must admit, I was a little bit surprised by the amount of information and instruction found in the cookbook.  I thought I was going to have to look up an instructional video online.” (Digital Visitors and Residents, USS3, Emerging, Female, Age 17, High School Student) </a:t>
            </a:r>
          </a:p>
          <a:p>
            <a:endParaRPr lang="en-US" dirty="0"/>
          </a:p>
          <a:p>
            <a:r>
              <a:rPr lang="en-US" dirty="0"/>
              <a:t>White, D. S., &amp; Connaway, L. S. (2011-2014). Digital Visitors and Residents: What Motivates Engagement with the Digital Information Environment. Funded by JISC, OCLC, and Oxford University. </a:t>
            </a:r>
            <a:r>
              <a:rPr lang="en-US" dirty="0">
                <a:hlinkClick r:id="rId3"/>
              </a:rPr>
              <a:t>http://www.oclc.org/research/activities/vandr.html</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5960A371-2387-439E-A375-0510582CF7CE}" type="slidenum">
              <a:rPr lang="en-US" smtClean="0"/>
              <a:pPr/>
              <a:t>23</a:t>
            </a:fld>
            <a:endParaRPr lang="en-US"/>
          </a:p>
        </p:txBody>
      </p:sp>
      <p:sp>
        <p:nvSpPr>
          <p:cNvPr id="7" name="Slide Image Placeholder 6">
            <a:extLst>
              <a:ext uri="{FF2B5EF4-FFF2-40B4-BE49-F238E27FC236}">
                <a16:creationId xmlns:a16="http://schemas.microsoft.com/office/drawing/2014/main" id="{11177A34-41A4-4B21-818D-B6270CE7C9ED}"/>
              </a:ext>
            </a:extLst>
          </p:cNvPr>
          <p:cNvSpPr>
            <a:spLocks noGrp="1" noRot="1" noChangeAspect="1"/>
          </p:cNvSpPr>
          <p:nvPr>
            <p:ph type="sldImg"/>
          </p:nvPr>
        </p:nvSpPr>
        <p:spPr>
          <a:xfrm>
            <a:off x="731838" y="134938"/>
            <a:ext cx="5572125" cy="3135312"/>
          </a:xfrm>
        </p:spPr>
      </p:sp>
    </p:spTree>
    <p:extLst>
      <p:ext uri="{BB962C8B-B14F-4D97-AF65-F5344CB8AC3E}">
        <p14:creationId xmlns:p14="http://schemas.microsoft.com/office/powerpoint/2010/main" val="3404567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Image: https://www.flickr.com/photos/zachduffy/2634956354 by Zach Duffy / CC BY-NC-ND 2.0 </a:t>
            </a:r>
          </a:p>
          <a:p>
            <a:endParaRPr lang="en-US" dirty="0"/>
          </a:p>
          <a:p>
            <a:r>
              <a:rPr lang="en-US" dirty="0"/>
              <a:t>Personal contacts are used for important matters, such as health questions, because people feels that expert advice is the best way to access the correct and contextualized information fulfill their needs. </a:t>
            </a:r>
          </a:p>
          <a:p>
            <a:endParaRPr lang="en-US" dirty="0"/>
          </a:p>
          <a:p>
            <a:r>
              <a:rPr lang="en-US" dirty="0"/>
              <a:t>Connaway, L. S., Kitzie, V., Hood, E. M., &amp; Harvey, W. (2017). The Many Faces of Digital Visitors &amp; Residents: Facets of Online Engagement. With contributions from A. Benedetti, A. Canals, L. </a:t>
            </a:r>
            <a:r>
              <a:rPr lang="en-US" dirty="0" err="1"/>
              <a:t>Gregori</a:t>
            </a:r>
            <a:r>
              <a:rPr lang="en-US" dirty="0"/>
              <a:t>, E. O. </a:t>
            </a:r>
            <a:r>
              <a:rPr lang="en-US" dirty="0" err="1"/>
              <a:t>Espinet</a:t>
            </a:r>
            <a:r>
              <a:rPr lang="en-US" dirty="0"/>
              <a:t>, D. Lozano, M. Man, J. C. Morales, S. G. </a:t>
            </a:r>
            <a:r>
              <a:rPr lang="en-US" dirty="0" err="1"/>
              <a:t>Ricetto</a:t>
            </a:r>
            <a:r>
              <a:rPr lang="en-US" dirty="0"/>
              <a:t>, R. </a:t>
            </a:r>
            <a:r>
              <a:rPr lang="en-US" dirty="0" err="1"/>
              <a:t>Melgrati</a:t>
            </a:r>
            <a:r>
              <a:rPr lang="en-US" dirty="0"/>
              <a:t>, E. M. Méndez Rodríguez, A. </a:t>
            </a:r>
            <a:r>
              <a:rPr lang="en-US" dirty="0" err="1"/>
              <a:t>Sada</a:t>
            </a:r>
            <a:r>
              <a:rPr lang="en-US" dirty="0"/>
              <a:t>, P. </a:t>
            </a:r>
            <a:r>
              <a:rPr lang="en-US" dirty="0" err="1"/>
              <a:t>Sidorko</a:t>
            </a:r>
            <a:r>
              <a:rPr lang="en-US" dirty="0"/>
              <a:t>, P. </a:t>
            </a:r>
            <a:r>
              <a:rPr lang="en-US" dirty="0" err="1"/>
              <a:t>Sirito</a:t>
            </a:r>
            <a:r>
              <a:rPr lang="en-US" dirty="0"/>
              <a:t>, V. Steel, T. van der </a:t>
            </a:r>
            <a:r>
              <a:rPr lang="en-US" dirty="0" err="1"/>
              <a:t>Werf</a:t>
            </a:r>
            <a:r>
              <a:rPr lang="en-US" dirty="0"/>
              <a:t>, &amp; E. Woo. Dublin, OH: OCLC Research. doi:</a:t>
            </a:r>
            <a:r>
              <a:rPr lang="en-US" dirty="0">
                <a:hlinkClick r:id="rId3"/>
              </a:rPr>
              <a:t>10.25333/C3V63F</a:t>
            </a:r>
            <a:r>
              <a:rPr lang="en-US" dirty="0"/>
              <a:t>.</a:t>
            </a:r>
          </a:p>
          <a:p>
            <a:endParaRPr lang="en-US" dirty="0"/>
          </a:p>
          <a:p>
            <a:r>
              <a:rPr lang="en-US" dirty="0"/>
              <a:t>White, D. S., &amp; Connaway, L. S. (2011-2014). Digital Visitors and Residents: What Motivates Engagement with the Digital Information Environment. Funded by JISC, OCLC, and Oxford University. </a:t>
            </a:r>
            <a:r>
              <a:rPr lang="en-US" dirty="0">
                <a:hlinkClick r:id="rId4"/>
              </a:rPr>
              <a:t>http://www.oclc.org/research/activities/vandr.html</a:t>
            </a:r>
            <a:r>
              <a:rPr lang="en-US" dirty="0"/>
              <a:t>.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F3AA0EB-6089-4AE8-8309-E75A42BF00DD}" type="slidenum">
              <a:rPr lang="en-US"/>
              <a:pPr/>
              <a:t>24</a:t>
            </a:fld>
            <a:endParaRPr lang="en-US"/>
          </a:p>
        </p:txBody>
      </p:sp>
      <p:sp>
        <p:nvSpPr>
          <p:cNvPr id="7" name="Slide Image Placeholder 6">
            <a:extLst>
              <a:ext uri="{FF2B5EF4-FFF2-40B4-BE49-F238E27FC236}">
                <a16:creationId xmlns:a16="http://schemas.microsoft.com/office/drawing/2014/main" id="{76064645-FBCD-4578-B263-03FEB1975AF5}"/>
              </a:ext>
            </a:extLst>
          </p:cNvPr>
          <p:cNvSpPr>
            <a:spLocks noGrp="1" noRot="1" noChangeAspect="1"/>
          </p:cNvSpPr>
          <p:nvPr>
            <p:ph type="sldImg"/>
          </p:nvPr>
        </p:nvSpPr>
        <p:spPr/>
      </p:sp>
    </p:spTree>
    <p:extLst>
      <p:ext uri="{BB962C8B-B14F-4D97-AF65-F5344CB8AC3E}">
        <p14:creationId xmlns:p14="http://schemas.microsoft.com/office/powerpoint/2010/main" val="811909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https://www.flickr.com/photos/steve_way/38027571414 by </a:t>
            </a:r>
            <a:r>
              <a:rPr lang="en-US" dirty="0" err="1"/>
              <a:t>steve_w</a:t>
            </a:r>
            <a:r>
              <a:rPr lang="en-US" dirty="0"/>
              <a:t> / CC BY-NC-ND 2.0</a:t>
            </a:r>
          </a:p>
          <a:p>
            <a:endParaRPr lang="en-US" dirty="0"/>
          </a:p>
          <a:p>
            <a:pPr defTabSz="931042">
              <a:defRPr/>
            </a:pPr>
            <a:r>
              <a:rPr lang="en-US" dirty="0"/>
              <a:t>Connaway, L. S., Kitzie, V., Hood, E. M., &amp; Harvey, W. (2017). </a:t>
            </a:r>
            <a:r>
              <a:rPr lang="en-US" i="1" dirty="0"/>
              <a:t>The Many Faces of Digital Visitors &amp; Residents: Facets of Online Engagement</a:t>
            </a:r>
            <a:r>
              <a:rPr lang="en-US" dirty="0"/>
              <a:t>. With contributions from A. Benedetti, A. Canals, L. </a:t>
            </a:r>
            <a:r>
              <a:rPr lang="en-US" dirty="0" err="1"/>
              <a:t>Gregori</a:t>
            </a:r>
            <a:r>
              <a:rPr lang="en-US" dirty="0"/>
              <a:t>, E. O. </a:t>
            </a:r>
            <a:r>
              <a:rPr lang="en-US" dirty="0" err="1"/>
              <a:t>Espinet</a:t>
            </a:r>
            <a:r>
              <a:rPr lang="en-US" dirty="0"/>
              <a:t>, D. Lozano, M. Man, J. C. Morales, S. G. </a:t>
            </a:r>
            <a:r>
              <a:rPr lang="en-US" dirty="0" err="1"/>
              <a:t>Ricetto</a:t>
            </a:r>
            <a:r>
              <a:rPr lang="en-US" dirty="0"/>
              <a:t>, R. </a:t>
            </a:r>
            <a:r>
              <a:rPr lang="en-US" dirty="0" err="1"/>
              <a:t>Melgrati</a:t>
            </a:r>
            <a:r>
              <a:rPr lang="en-US" dirty="0"/>
              <a:t>, E. M. Méndez Rodríguez, A. </a:t>
            </a:r>
            <a:r>
              <a:rPr lang="en-US" dirty="0" err="1"/>
              <a:t>Sada</a:t>
            </a:r>
            <a:r>
              <a:rPr lang="en-US" dirty="0"/>
              <a:t>, P. </a:t>
            </a:r>
            <a:r>
              <a:rPr lang="en-US" dirty="0" err="1"/>
              <a:t>Sidorko</a:t>
            </a:r>
            <a:r>
              <a:rPr lang="en-US" dirty="0"/>
              <a:t>, P. </a:t>
            </a:r>
            <a:r>
              <a:rPr lang="en-US" dirty="0" err="1"/>
              <a:t>Sirito</a:t>
            </a:r>
            <a:r>
              <a:rPr lang="en-US" dirty="0"/>
              <a:t>, V. Steel, T. van der </a:t>
            </a:r>
            <a:r>
              <a:rPr lang="en-US" dirty="0" err="1"/>
              <a:t>Werf</a:t>
            </a:r>
            <a:r>
              <a:rPr lang="en-US" dirty="0"/>
              <a:t>, &amp; E. Woo. Dublin, OH: OCLC Research. doi:</a:t>
            </a:r>
            <a:r>
              <a:rPr lang="en-US" dirty="0">
                <a:hlinkClick r:id="rId3"/>
              </a:rPr>
              <a:t>10.25333/C3V63F</a:t>
            </a:r>
            <a:r>
              <a:rPr lang="en-US" dirty="0"/>
              <a:t>.</a:t>
            </a:r>
          </a:p>
          <a:p>
            <a:endParaRPr lang="en-US" sz="1400" dirty="0">
              <a:latin typeface="Arial" panose="020B0604020202020204" pitchFamily="34" charset="0"/>
              <a:cs typeface="Arial" panose="020B0604020202020204" pitchFamily="34" charset="0"/>
            </a:endParaRPr>
          </a:p>
          <a:p>
            <a:pPr defTabSz="931042">
              <a:defRPr/>
            </a:pPr>
            <a:r>
              <a:rPr lang="en-US" sz="1400" dirty="0">
                <a:latin typeface="Arial" panose="020B0604020202020204" pitchFamily="34" charset="0"/>
                <a:cs typeface="Arial" panose="020B0604020202020204" pitchFamily="34" charset="0"/>
              </a:rPr>
              <a:t>White, D. S., &amp; Connaway, L. S. (2011-2014). </a:t>
            </a:r>
            <a:r>
              <a:rPr lang="en-US" sz="1400" i="1" dirty="0">
                <a:latin typeface="Arial" panose="020B0604020202020204" pitchFamily="34" charset="0"/>
                <a:cs typeface="Arial" panose="020B0604020202020204" pitchFamily="34" charset="0"/>
              </a:rPr>
              <a:t>Digital Visitors and Residents: What Motivates Engagement with the Digital Information Environment.</a:t>
            </a:r>
            <a:r>
              <a:rPr lang="en-US" sz="1400" dirty="0">
                <a:latin typeface="Arial" panose="020B0604020202020204" pitchFamily="34" charset="0"/>
                <a:cs typeface="Arial" panose="020B0604020202020204" pitchFamily="34" charset="0"/>
              </a:rPr>
              <a:t> Funded by JISC, OCLC, and Oxford University. </a:t>
            </a:r>
            <a:r>
              <a:rPr lang="en-US" sz="1400" u="sng" dirty="0">
                <a:latin typeface="Arial" panose="020B0604020202020204" pitchFamily="34" charset="0"/>
                <a:cs typeface="Arial" panose="020B0604020202020204" pitchFamily="34" charset="0"/>
                <a:hlinkClick r:id="rId4"/>
              </a:rPr>
              <a:t>http://www.oclc.org/research/activities/vandr.html</a:t>
            </a:r>
            <a:r>
              <a:rPr lang="en-US" sz="1400" u="sng" dirty="0">
                <a:latin typeface="Arial" panose="020B0604020202020204" pitchFamily="34" charset="0"/>
                <a:cs typeface="Arial" panose="020B0604020202020204" pitchFamily="34" charset="0"/>
              </a:rPr>
              <a:t>. </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25</a:t>
            </a:fld>
            <a:endParaRPr lang="en-US"/>
          </a:p>
        </p:txBody>
      </p:sp>
    </p:spTree>
    <p:extLst>
      <p:ext uri="{BB962C8B-B14F-4D97-AF65-F5344CB8AC3E}">
        <p14:creationId xmlns:p14="http://schemas.microsoft.com/office/powerpoint/2010/main" val="2455415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641350"/>
            <a:ext cx="5572125" cy="3135313"/>
          </a:xfrm>
        </p:spPr>
      </p:sp>
      <p:sp>
        <p:nvSpPr>
          <p:cNvPr id="3" name="Notes Placeholder 2"/>
          <p:cNvSpPr>
            <a:spLocks noGrp="1"/>
          </p:cNvSpPr>
          <p:nvPr>
            <p:ph type="body" idx="1"/>
          </p:nvPr>
        </p:nvSpPr>
        <p:spPr/>
        <p:txBody>
          <a:bodyPr/>
          <a:lstStyle/>
          <a:p>
            <a:r>
              <a:rPr lang="en-US" dirty="0"/>
              <a:t>Image: https://www.flickr.com/photos/johnloo/7424050476 by John Loo / CC BY 2.0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Buhler, A., </a:t>
            </a:r>
            <a:r>
              <a:rPr lang="en-US" kern="1200" dirty="0" err="1">
                <a:solidFill>
                  <a:schemeClr val="tx1"/>
                </a:solidFill>
                <a:effectLst/>
              </a:rPr>
              <a:t>Cataldo</a:t>
            </a:r>
            <a:r>
              <a:rPr lang="en-US" kern="1200" dirty="0">
                <a:solidFill>
                  <a:schemeClr val="tx1"/>
                </a:solidFill>
                <a:effectLst/>
              </a:rPr>
              <a:t>, T. T., </a:t>
            </a:r>
            <a:r>
              <a:rPr lang="en-US" kern="1200" dirty="0" err="1">
                <a:solidFill>
                  <a:schemeClr val="tx1"/>
                </a:solidFill>
                <a:effectLst/>
              </a:rPr>
              <a:t>Faniel</a:t>
            </a:r>
            <a:r>
              <a:rPr lang="en-US" kern="1200" dirty="0">
                <a:solidFill>
                  <a:schemeClr val="tx1"/>
                </a:solidFill>
                <a:effectLst/>
              </a:rPr>
              <a:t>, I. M., Connaway, L. S., Valenza, J. K., Graff, R., Elrod, R., Putnam S., Cyr C., </a:t>
            </a:r>
            <a:r>
              <a:rPr lang="en-US" kern="1200" dirty="0" err="1">
                <a:solidFill>
                  <a:schemeClr val="tx1"/>
                </a:solidFill>
                <a:effectLst/>
              </a:rPr>
              <a:t>Towler</a:t>
            </a:r>
            <a:r>
              <a:rPr lang="en-US" kern="1200" dirty="0">
                <a:solidFill>
                  <a:schemeClr val="tx1"/>
                </a:solidFill>
                <a:effectLst/>
              </a:rPr>
              <a:t>, C., Hood, E., Fowler R., Howland S., Brannon B, Langer, K., Kirlew, S. (2015-2018). Researching students’ information choices: Determining identity and judging credibility in digital spaces. IMLS Grant Project LG-81-15-0155. </a:t>
            </a:r>
            <a:r>
              <a:rPr lang="en-US" u="sng" kern="1200" dirty="0">
                <a:solidFill>
                  <a:schemeClr val="tx1"/>
                </a:solidFill>
                <a:effectLst/>
                <a:hlinkClick r:id="rId3"/>
              </a:rPr>
              <a:t>http://guides.uflib.ufl.edu/RSIC</a:t>
            </a:r>
            <a:r>
              <a:rPr lang="en-US" kern="1200" dirty="0">
                <a:solidFill>
                  <a:schemeClr val="tx1"/>
                </a:solidFill>
                <a:effectLst/>
              </a:rPr>
              <a:t>.</a:t>
            </a:r>
          </a:p>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26</a:t>
            </a:fld>
            <a:endParaRPr lang="en-US"/>
          </a:p>
        </p:txBody>
      </p:sp>
    </p:spTree>
    <p:extLst>
      <p:ext uri="{BB962C8B-B14F-4D97-AF65-F5344CB8AC3E}">
        <p14:creationId xmlns:p14="http://schemas.microsoft.com/office/powerpoint/2010/main" val="3320793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57163"/>
            <a:ext cx="4008437" cy="2255837"/>
          </a:xfrm>
        </p:spPr>
      </p:sp>
      <p:sp>
        <p:nvSpPr>
          <p:cNvPr id="3" name="Notes Placeholder 2"/>
          <p:cNvSpPr>
            <a:spLocks noGrp="1"/>
          </p:cNvSpPr>
          <p:nvPr>
            <p:ph type="body" idx="1"/>
          </p:nvPr>
        </p:nvSpPr>
        <p:spPr>
          <a:xfrm>
            <a:off x="227484" y="2767914"/>
            <a:ext cx="6549081" cy="6055485"/>
          </a:xfrm>
        </p:spPr>
        <p:txBody>
          <a:bodyPr/>
          <a:lstStyle/>
          <a:p>
            <a:r>
              <a:rPr lang="en-US" sz="1200" dirty="0">
                <a:latin typeface="Arial" panose="020B0604020202020204" pitchFamily="34" charset="0"/>
                <a:cs typeface="Arial" panose="020B0604020202020204" pitchFamily="34" charset="0"/>
              </a:rPr>
              <a:t>Image: https://www.flickr.com/photos/pmillera4/12162109155 by Peter Miller / CC BY-NC-ND 2.0</a:t>
            </a:r>
          </a:p>
          <a:p>
            <a:endParaRPr lang="en-US" sz="1200" dirty="0">
              <a:latin typeface="Arial" panose="020B0604020202020204" pitchFamily="34" charset="0"/>
              <a:cs typeface="Arial" panose="020B0604020202020204" pitchFamily="34" charset="0"/>
            </a:endParaRPr>
          </a:p>
          <a:p>
            <a:pPr defTabSz="949849">
              <a:defRPr/>
            </a:pPr>
            <a:r>
              <a:rPr lang="en-US" sz="1200" dirty="0">
                <a:latin typeface="Arial" panose="020B0604020202020204" pitchFamily="34" charset="0"/>
                <a:cs typeface="Arial" panose="020B0604020202020204" pitchFamily="34" charset="0"/>
              </a:rPr>
              <a:t>Connaway, L. S. (Ed.). (2015). </a:t>
            </a:r>
            <a:r>
              <a:rPr lang="en-US" sz="1200" i="1" dirty="0">
                <a:latin typeface="Arial" panose="020B0604020202020204" pitchFamily="34" charset="0"/>
                <a:cs typeface="Arial" panose="020B0604020202020204" pitchFamily="34" charset="0"/>
              </a:rPr>
              <a:t>The library in the life of the user: Engaging with people where they live and learn</a:t>
            </a:r>
            <a:r>
              <a:rPr lang="en-US" sz="1200" dirty="0">
                <a:latin typeface="Arial" panose="020B0604020202020204" pitchFamily="34" charset="0"/>
                <a:cs typeface="Arial" panose="020B0604020202020204" pitchFamily="34" charset="0"/>
              </a:rPr>
              <a:t>. Dublin, OH: OCLC Research. </a:t>
            </a:r>
            <a:r>
              <a:rPr lang="en-US" sz="1200" dirty="0">
                <a:latin typeface="Arial" panose="020B0604020202020204" pitchFamily="34" charset="0"/>
                <a:cs typeface="Arial" panose="020B0604020202020204" pitchFamily="34" charset="0"/>
                <a:hlinkClick r:id="rId3"/>
              </a:rPr>
              <a:t>http://www.oclc.org/content/dam/research/publications/2015/oclcresearch-library-in-life-of-user.pdf</a:t>
            </a:r>
            <a:r>
              <a:rPr lang="en-US" sz="1200" dirty="0">
                <a:latin typeface="Arial" panose="020B0604020202020204" pitchFamily="34" charset="0"/>
                <a:cs typeface="Arial" panose="020B0604020202020204" pitchFamily="34" charset="0"/>
              </a:rPr>
              <a:t>.</a:t>
            </a:r>
          </a:p>
          <a:p>
            <a:pPr defTabSz="949849">
              <a:defRPr/>
            </a:pPr>
            <a:endParaRPr lang="en-US" sz="1200" dirty="0">
              <a:latin typeface="Arial" panose="020B0604020202020204" pitchFamily="34" charset="0"/>
              <a:cs typeface="Arial" panose="020B0604020202020204" pitchFamily="34" charset="0"/>
            </a:endParaRPr>
          </a:p>
          <a:p>
            <a:pPr defTabSz="949849">
              <a:defRPr/>
            </a:pPr>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UKU10: </a:t>
            </a:r>
            <a:r>
              <a:rPr lang="en-US" sz="1200" dirty="0">
                <a:latin typeface="Arial" panose="020B0604020202020204" pitchFamily="34" charset="0"/>
                <a:cs typeface="Arial" panose="020B0604020202020204" pitchFamily="34" charset="0"/>
              </a:rPr>
              <a:t>“I don’t know.  Fantasy aside, probably like the Matrix, just have the plug-ins at the back of your head, I imagine.”</a:t>
            </a:r>
          </a:p>
          <a:p>
            <a:r>
              <a:rPr lang="en-US" sz="1200" b="1" dirty="0">
                <a:latin typeface="Arial" panose="020B0604020202020204" pitchFamily="34" charset="0"/>
                <a:cs typeface="Arial" panose="020B0604020202020204" pitchFamily="34" charset="0"/>
              </a:rPr>
              <a:t>Interviewer: </a:t>
            </a:r>
            <a:r>
              <a:rPr lang="en-US" sz="1200" dirty="0">
                <a:latin typeface="Arial" panose="020B0604020202020204" pitchFamily="34" charset="0"/>
                <a:cs typeface="Arial" panose="020B0604020202020204" pitchFamily="34" charset="0"/>
              </a:rPr>
              <a:t>“Okay, yes.  Okay, that’s fine.  I mean that’s what we’re sort of wanting to know what people would actually like best.”</a:t>
            </a:r>
          </a:p>
          <a:p>
            <a:r>
              <a:rPr lang="en-US" sz="1200" b="1" dirty="0">
                <a:latin typeface="Arial" panose="020B0604020202020204" pitchFamily="34" charset="0"/>
                <a:cs typeface="Arial" panose="020B0604020202020204" pitchFamily="34" charset="0"/>
              </a:rPr>
              <a:t>UKU10: </a:t>
            </a:r>
            <a:r>
              <a:rPr lang="en-US" sz="1200" dirty="0">
                <a:latin typeface="Arial" panose="020B0604020202020204" pitchFamily="34" charset="0"/>
                <a:cs typeface="Arial" panose="020B0604020202020204" pitchFamily="34" charset="0"/>
              </a:rPr>
              <a:t>“Yes, I suppose I only say that because of out of laziness and that I don’t want to have to go through reading books and searching web pages and…”</a:t>
            </a:r>
          </a:p>
          <a:p>
            <a:r>
              <a:rPr lang="en-US" sz="1200" b="1" dirty="0">
                <a:latin typeface="Arial" panose="020B0604020202020204" pitchFamily="34" charset="0"/>
                <a:cs typeface="Arial" panose="020B0604020202020204" pitchFamily="34" charset="0"/>
              </a:rPr>
              <a:t>Interviewer: </a:t>
            </a:r>
            <a:r>
              <a:rPr lang="en-US" sz="1200" dirty="0">
                <a:latin typeface="Arial" panose="020B0604020202020204" pitchFamily="34" charset="0"/>
                <a:cs typeface="Arial" panose="020B0604020202020204" pitchFamily="34" charset="0"/>
              </a:rPr>
              <a:t>“So what would you want this little plug in in your head to give you?”</a:t>
            </a:r>
          </a:p>
          <a:p>
            <a:r>
              <a:rPr lang="en-US" sz="1200" b="1" dirty="0">
                <a:latin typeface="Arial" panose="020B0604020202020204" pitchFamily="34" charset="0"/>
                <a:cs typeface="Arial" panose="020B0604020202020204" pitchFamily="34" charset="0"/>
              </a:rPr>
              <a:t>UKU10: </a:t>
            </a:r>
            <a:r>
              <a:rPr lang="en-US" sz="1200" dirty="0">
                <a:latin typeface="Arial" panose="020B0604020202020204" pitchFamily="34" charset="0"/>
                <a:cs typeface="Arial" panose="020B0604020202020204" pitchFamily="34" charset="0"/>
              </a:rPr>
              <a:t>“I don’t know sort of just tell me what I want to know without me having to do anything </a:t>
            </a:r>
            <a:r>
              <a:rPr lang="en-US" sz="1200" b="1" dirty="0">
                <a:latin typeface="Arial" panose="020B0604020202020204" pitchFamily="34" charset="0"/>
                <a:cs typeface="Arial" panose="020B0604020202020204" pitchFamily="34" charset="0"/>
              </a:rPr>
              <a:t>(Laughter) </a:t>
            </a:r>
            <a:r>
              <a:rPr lang="en-US" sz="1200" dirty="0">
                <a:latin typeface="Arial" panose="020B0604020202020204" pitchFamily="34" charset="0"/>
                <a:cs typeface="Arial" panose="020B0604020202020204" pitchFamily="34" charset="0"/>
              </a:rPr>
              <a:t>in essence but…”</a:t>
            </a:r>
          </a:p>
          <a:p>
            <a:r>
              <a:rPr lang="en-US" sz="1200" b="1" dirty="0">
                <a:latin typeface="Arial" panose="020B0604020202020204" pitchFamily="34" charset="0"/>
                <a:cs typeface="Arial" panose="020B0604020202020204" pitchFamily="34" charset="0"/>
              </a:rPr>
              <a:t>Interviewer: </a:t>
            </a:r>
            <a:r>
              <a:rPr lang="en-US" sz="1200" dirty="0">
                <a:latin typeface="Arial" panose="020B0604020202020204" pitchFamily="34" charset="0"/>
                <a:cs typeface="Arial" panose="020B0604020202020204" pitchFamily="34" charset="0"/>
              </a:rPr>
              <a:t>“Okay, so you just – would it be able to read your mind and give you information?”</a:t>
            </a:r>
          </a:p>
          <a:p>
            <a:r>
              <a:rPr lang="en-US" sz="1200" b="1" dirty="0">
                <a:latin typeface="Arial" panose="020B0604020202020204" pitchFamily="34" charset="0"/>
                <a:cs typeface="Arial" panose="020B0604020202020204" pitchFamily="34" charset="0"/>
              </a:rPr>
              <a:t>UKU10: </a:t>
            </a:r>
            <a:r>
              <a:rPr lang="en-US" sz="1200" dirty="0">
                <a:latin typeface="Arial" panose="020B0604020202020204" pitchFamily="34" charset="0"/>
                <a:cs typeface="Arial" panose="020B0604020202020204" pitchFamily="34" charset="0"/>
              </a:rPr>
              <a:t>“Yes, it - sort of make information gathering effortless and without having to sort of manually go through and separate the chaff from the wheat.”</a:t>
            </a:r>
          </a:p>
          <a:p>
            <a:r>
              <a:rPr lang="en-US" sz="1200" b="1" dirty="0">
                <a:latin typeface="Arial" panose="020B0604020202020204" pitchFamily="34" charset="0"/>
                <a:cs typeface="Arial" panose="020B0604020202020204" pitchFamily="34" charset="0"/>
              </a:rPr>
              <a:t>Interviewer: </a:t>
            </a:r>
            <a:r>
              <a:rPr lang="en-US" sz="1200" dirty="0">
                <a:latin typeface="Arial" panose="020B0604020202020204" pitchFamily="34" charset="0"/>
                <a:cs typeface="Arial" panose="020B0604020202020204" pitchFamily="34" charset="0"/>
              </a:rPr>
              <a:t>“Yes.  And you’d like that done for you sort of all of the relevant stuff.”</a:t>
            </a:r>
          </a:p>
          <a:p>
            <a:r>
              <a:rPr lang="en-US" sz="1200" b="1" dirty="0">
                <a:latin typeface="Arial" panose="020B0604020202020204" pitchFamily="34" charset="0"/>
                <a:cs typeface="Arial" panose="020B0604020202020204" pitchFamily="34" charset="0"/>
              </a:rPr>
              <a:t>UKU10: </a:t>
            </a:r>
            <a:r>
              <a:rPr lang="en-US" sz="1200" dirty="0">
                <a:latin typeface="Arial" panose="020B0604020202020204" pitchFamily="34" charset="0"/>
                <a:cs typeface="Arial" panose="020B0604020202020204" pitchFamily="34" charset="0"/>
              </a:rPr>
              <a:t>“That’s sort of – I find that’s the biggest time consumer and obviously the most like taxing part of it.”</a:t>
            </a:r>
          </a:p>
          <a:p>
            <a:r>
              <a:rPr lang="en-US" sz="1200" b="1" dirty="0">
                <a:latin typeface="Arial" panose="020B0604020202020204" pitchFamily="34" charset="0"/>
                <a:cs typeface="Arial" panose="020B0604020202020204" pitchFamily="34" charset="0"/>
              </a:rPr>
              <a:t>Interviewer: </a:t>
            </a:r>
            <a:r>
              <a:rPr lang="en-US" sz="1200" dirty="0">
                <a:latin typeface="Arial" panose="020B0604020202020204" pitchFamily="34" charset="0"/>
                <a:cs typeface="Arial" panose="020B0604020202020204" pitchFamily="34" charset="0"/>
              </a:rPr>
              <a:t>Do you think it’s where you learn most though?”</a:t>
            </a:r>
          </a:p>
          <a:p>
            <a:r>
              <a:rPr lang="en-US" sz="1200" b="1" dirty="0">
                <a:latin typeface="Arial" panose="020B0604020202020204" pitchFamily="34" charset="0"/>
                <a:cs typeface="Arial" panose="020B0604020202020204" pitchFamily="34" charset="0"/>
              </a:rPr>
              <a:t>UKU10: </a:t>
            </a:r>
            <a:r>
              <a:rPr lang="en-US" sz="1200" dirty="0">
                <a:latin typeface="Arial" panose="020B0604020202020204" pitchFamily="34" charset="0"/>
                <a:cs typeface="Arial" panose="020B0604020202020204" pitchFamily="34" charset="0"/>
              </a:rPr>
              <a:t>“Oh I don’t know, that’s quite a good question, potentially – I don’t know, I’m not sure.” (</a:t>
            </a:r>
            <a:r>
              <a:rPr lang="en-US" sz="1200" i="1" dirty="0">
                <a:latin typeface="Arial" panose="020B0604020202020204" pitchFamily="34" charset="0"/>
                <a:cs typeface="Arial" panose="020B0604020202020204" pitchFamily="34" charset="0"/>
              </a:rPr>
              <a:t>Digital Visitors and Residents,</a:t>
            </a:r>
            <a:r>
              <a:rPr lang="en-US" sz="1200" dirty="0">
                <a:latin typeface="Arial" panose="020B0604020202020204" pitchFamily="34" charset="0"/>
                <a:cs typeface="Arial" panose="020B0604020202020204" pitchFamily="34" charset="0"/>
              </a:rPr>
              <a:t> UKU10, Establishing, Male, Age 20, Law)</a:t>
            </a:r>
          </a:p>
          <a:p>
            <a:pPr defTabSz="949849">
              <a:defRPr/>
            </a:pPr>
            <a:endParaRPr lang="en-US" sz="1200" dirty="0">
              <a:latin typeface="Arial" panose="020B0604020202020204" pitchFamily="34" charset="0"/>
              <a:cs typeface="Arial" panose="020B0604020202020204" pitchFamily="34" charset="0"/>
            </a:endParaRPr>
          </a:p>
          <a:p>
            <a:pPr marL="0" lvl="2" defTabSz="949849">
              <a:defRPr/>
            </a:pPr>
            <a:r>
              <a:rPr lang="en-US" sz="1200" dirty="0">
                <a:latin typeface="Arial" panose="020B0604020202020204" pitchFamily="34" charset="0"/>
                <a:cs typeface="Arial" panose="020B0604020202020204" pitchFamily="34" charset="0"/>
              </a:rPr>
              <a:t>White, D. S., &amp; Connaway, L. S. (2011-2014). </a:t>
            </a:r>
            <a:r>
              <a:rPr lang="en-US" sz="1200" i="1" dirty="0">
                <a:latin typeface="Arial" panose="020B0604020202020204" pitchFamily="34" charset="0"/>
                <a:cs typeface="Arial" panose="020B0604020202020204" pitchFamily="34" charset="0"/>
              </a:rPr>
              <a:t>Digital Visitors and Residents: What Motivates Engagement with the Digital Information Environment.</a:t>
            </a:r>
            <a:r>
              <a:rPr lang="en-US" sz="1200" dirty="0">
                <a:latin typeface="Arial" panose="020B0604020202020204" pitchFamily="34" charset="0"/>
                <a:cs typeface="Arial" panose="020B0604020202020204" pitchFamily="34" charset="0"/>
              </a:rPr>
              <a:t> Funded by JISC, OCLC, and Oxford University. </a:t>
            </a:r>
            <a:r>
              <a:rPr lang="en-US" sz="1200" u="sng" dirty="0">
                <a:latin typeface="Arial" panose="020B0604020202020204" pitchFamily="34" charset="0"/>
                <a:cs typeface="Arial" panose="020B0604020202020204" pitchFamily="34" charset="0"/>
                <a:hlinkClick r:id="rId4"/>
              </a:rPr>
              <a:t>http://www.oclc.org/research/activities/vandr.html</a:t>
            </a:r>
            <a:r>
              <a:rPr lang="en-US" sz="1200" u="sng" dirty="0">
                <a:latin typeface="Arial" panose="020B0604020202020204" pitchFamily="34" charset="0"/>
                <a:cs typeface="Arial" panose="020B0604020202020204" pitchFamily="34" charset="0"/>
              </a:rPr>
              <a:t>. </a:t>
            </a:r>
            <a:endParaRPr lang="en-US" sz="1200" dirty="0">
              <a:latin typeface="Arial" pitchFamily="34" charset="0"/>
              <a:cs typeface="Arial" pitchFamily="34" charset="0"/>
            </a:endParaRPr>
          </a:p>
          <a:p>
            <a:pPr defTabSz="949849">
              <a:defRPr/>
            </a:pPr>
            <a:endParaRPr lang="en-US" sz="12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defTabSz="465521">
              <a:defRPr/>
            </a:pPr>
            <a:fld id="{84BE4854-46C1-40AE-92BF-0F440829588D}" type="slidenum">
              <a:rPr lang="en-US">
                <a:solidFill>
                  <a:prstClr val="black"/>
                </a:solidFill>
                <a:latin typeface="Calibri" panose="020F0502020204030204"/>
              </a:rPr>
              <a:pPr defTabSz="465521">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43439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Image: https://www.flickr.com/photos/foilman/43074066991 by Henry Burrows / CC BY-SA 2.0</a:t>
            </a:r>
          </a:p>
          <a:p>
            <a:endParaRPr lang="en-US" dirty="0"/>
          </a:p>
          <a:p>
            <a:r>
              <a:rPr lang="en-US" dirty="0"/>
              <a:t>“Yes.  It’s like for our extended project we have like tutorial sessions, and they gave us this website that you go on to like try and find useful resources, but I just think it’s too complicated and it’s limited, that I just carried on going on Google.” (Digital Visitors and Residents, UKS6, Emerging, Female, Age 16, Secondary School Student)</a:t>
            </a:r>
          </a:p>
          <a:p>
            <a:endParaRPr lang="en-US" dirty="0"/>
          </a:p>
          <a:p>
            <a:pPr marL="0" lvl="2"/>
            <a:r>
              <a:rPr lang="en-US" dirty="0"/>
              <a:t>White, David S., and Lynn Silipigni Connaway. 2011-2014. Digital Visitors and Residents: What Motivates Engagement with the Digital Information Environment. Funded by JISC, OCLC, and Oxford University. </a:t>
            </a:r>
            <a:r>
              <a:rPr lang="en-US" dirty="0">
                <a:hlinkClick r:id="rId3"/>
              </a:rPr>
              <a:t>http://www.oclc.org/research/activities/vandr.html</a:t>
            </a:r>
            <a:r>
              <a:rPr lang="en-US" dirty="0"/>
              <a:t>. </a:t>
            </a:r>
          </a:p>
          <a:p>
            <a:endParaRPr lang="en-US" dirty="0"/>
          </a:p>
        </p:txBody>
      </p:sp>
      <p:sp>
        <p:nvSpPr>
          <p:cNvPr id="4" name="Slide Number Placeholder 3"/>
          <p:cNvSpPr>
            <a:spLocks noGrp="1"/>
          </p:cNvSpPr>
          <p:nvPr>
            <p:ph type="sldNum" sz="quarter" idx="10"/>
          </p:nvPr>
        </p:nvSpPr>
        <p:spPr/>
        <p:txBody>
          <a:bodyPr/>
          <a:lstStyle/>
          <a:p>
            <a:pPr lvl="0"/>
            <a:fld id="{84BE4854-46C1-40AE-92BF-0F440829588D}" type="slidenum">
              <a:rPr lang="en-US" noProof="0" smtClean="0"/>
              <a:pPr lvl="0"/>
              <a:t>28</a:t>
            </a:fld>
            <a:endParaRPr lang="en-US" noProof="0" dirty="0"/>
          </a:p>
        </p:txBody>
      </p:sp>
      <p:sp>
        <p:nvSpPr>
          <p:cNvPr id="7" name="Slide Image Placeholder 6">
            <a:extLst>
              <a:ext uri="{FF2B5EF4-FFF2-40B4-BE49-F238E27FC236}">
                <a16:creationId xmlns:a16="http://schemas.microsoft.com/office/drawing/2014/main" id="{A0F41796-ACF8-40DC-96B9-2F476D67F477}"/>
              </a:ext>
            </a:extLst>
          </p:cNvPr>
          <p:cNvSpPr>
            <a:spLocks noGrp="1" noRot="1" noChangeAspect="1"/>
          </p:cNvSpPr>
          <p:nvPr>
            <p:ph type="sldImg"/>
          </p:nvPr>
        </p:nvSpPr>
        <p:spPr>
          <a:xfrm>
            <a:off x="700088" y="641350"/>
            <a:ext cx="5572125" cy="3135313"/>
          </a:xfrm>
        </p:spPr>
      </p:sp>
    </p:spTree>
    <p:extLst>
      <p:ext uri="{BB962C8B-B14F-4D97-AF65-F5344CB8AC3E}">
        <p14:creationId xmlns:p14="http://schemas.microsoft.com/office/powerpoint/2010/main" val="292995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https://www.flickr.com/photos/j0nny_t/128005448 by Jonny / CC BY-NC-ND 2.0</a:t>
            </a:r>
          </a:p>
          <a:p>
            <a:endParaRPr lang="en-US" dirty="0"/>
          </a:p>
          <a:p>
            <a:r>
              <a:rPr lang="en-US" dirty="0"/>
              <a:t>Discovery and Access Interview CBU10</a:t>
            </a:r>
          </a:p>
          <a:p>
            <a:endParaRPr lang="en-US" dirty="0"/>
          </a:p>
          <a:p>
            <a:r>
              <a:rPr lang="en-US" dirty="0"/>
              <a:t>S2 24:33</a:t>
            </a:r>
          </a:p>
          <a:p>
            <a:r>
              <a:rPr lang="en-US" dirty="0"/>
              <a:t>Okay. So going back to your survey, then. So you didn't know the exact item you wanted to borrow, read or download immediately. And then we had asked did you accomplish what you were hoping to do, and you said yes, you did accomplish what you were hoping to do. So I'd like to talk to you a little bit about how you felt about your search experience. And what are some words you might use? For instance, would you say you were delighted by your search experience?</a:t>
            </a:r>
          </a:p>
          <a:p>
            <a:endParaRPr lang="en-US" dirty="0"/>
          </a:p>
          <a:p>
            <a:r>
              <a:rPr lang="en-US" dirty="0"/>
              <a:t>S3 25:23</a:t>
            </a:r>
          </a:p>
          <a:p>
            <a:r>
              <a:rPr lang="en-US" dirty="0"/>
              <a:t>Only because of [inaudible] paper research, I was really [inaudible] delighted. But the ease of using it was great. I didn't have to work too hard to find what I wanted. I just had to think about it, and make sure I was using the right word. It was really simple. I think that's the most important. So in that way, yes. It was very delightful to be able to not have to go through a lot of hoops to get to what I was looking for, because figuring out the topic is complicated enough.</a:t>
            </a:r>
          </a:p>
          <a:p>
            <a:endParaRPr lang="en-US" dirty="0"/>
          </a:p>
        </p:txBody>
      </p:sp>
      <p:sp>
        <p:nvSpPr>
          <p:cNvPr id="4" name="Slide Number Placeholder 3"/>
          <p:cNvSpPr>
            <a:spLocks noGrp="1"/>
          </p:cNvSpPr>
          <p:nvPr>
            <p:ph type="sldNum" sz="quarter" idx="5"/>
          </p:nvPr>
        </p:nvSpPr>
        <p:spPr/>
        <p:txBody>
          <a:bodyPr/>
          <a:lstStyle/>
          <a:p>
            <a:fld id="{34E242FB-C156-A14A-9F52-74F252AEF9C7}" type="slidenum">
              <a:rPr lang="en-US" smtClean="0"/>
              <a:t>29</a:t>
            </a:fld>
            <a:endParaRPr lang="en-US"/>
          </a:p>
        </p:txBody>
      </p:sp>
    </p:spTree>
    <p:extLst>
      <p:ext uri="{BB962C8B-B14F-4D97-AF65-F5344CB8AC3E}">
        <p14:creationId xmlns:p14="http://schemas.microsoft.com/office/powerpoint/2010/main" val="1203010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1438" y="207963"/>
            <a:ext cx="4321175" cy="2430462"/>
          </a:xfrm>
        </p:spPr>
      </p:sp>
      <p:sp>
        <p:nvSpPr>
          <p:cNvPr id="3" name="Notes Placeholder 2"/>
          <p:cNvSpPr>
            <a:spLocks noGrp="1"/>
          </p:cNvSpPr>
          <p:nvPr>
            <p:ph type="body" idx="1"/>
          </p:nvPr>
        </p:nvSpPr>
        <p:spPr>
          <a:xfrm>
            <a:off x="98854" y="3101547"/>
            <a:ext cx="6808573" cy="5547584"/>
          </a:xfrm>
        </p:spPr>
        <p:txBody>
          <a:bodyPr/>
          <a:lstStyle/>
          <a:p>
            <a:r>
              <a:rPr lang="en-US" dirty="0"/>
              <a:t>Image: https://twitter.com/oxfordwords/status/1062846136388476928 by Oxford Dictionaries</a:t>
            </a:r>
          </a:p>
          <a:p>
            <a:endParaRPr lang="en-US" dirty="0"/>
          </a:p>
          <a:p>
            <a:r>
              <a:rPr lang="en-US" dirty="0"/>
              <a:t>Word of the Year 2018 is... (n.d.). https://en.oxforddictionaries.com/word-of-the-year/word-of-the-year-2018.</a:t>
            </a:r>
          </a:p>
          <a:p>
            <a:endParaRPr lang="en-US" dirty="0"/>
          </a:p>
          <a:p>
            <a:r>
              <a:rPr lang="en-US" dirty="0"/>
              <a:t>Oxford Dictionaries. (2018, November 14). The Oxford Word of the Year 2018 is… [Tweet]. Retrieved from https://twitter.com/oxfordwords/status/1062846136388476928.</a:t>
            </a:r>
          </a:p>
          <a:p>
            <a:endParaRPr lang="en-US" dirty="0"/>
          </a:p>
          <a:p>
            <a:r>
              <a:rPr lang="en-US" b="1" dirty="0"/>
              <a:t>“Why was </a:t>
            </a:r>
            <a:r>
              <a:rPr lang="en-US" b="1" i="1" dirty="0"/>
              <a:t>toxic</a:t>
            </a:r>
            <a:r>
              <a:rPr lang="en-US" b="1" dirty="0"/>
              <a:t> chosen as Word of the Year?</a:t>
            </a:r>
          </a:p>
          <a:p>
            <a:endParaRPr lang="en-US" dirty="0"/>
          </a:p>
          <a:p>
            <a:r>
              <a:rPr lang="en-US" dirty="0"/>
              <a:t>The Oxford Word of the Year is a word or expression that is judged to reflect the ethos, mood, or preoccupations of the passing year, and have lasting potential as a term of cultural significance.</a:t>
            </a:r>
          </a:p>
          <a:p>
            <a:endParaRPr lang="en-US" dirty="0"/>
          </a:p>
          <a:p>
            <a:r>
              <a:rPr lang="en-US" dirty="0"/>
              <a:t>In 2018, </a:t>
            </a:r>
            <a:r>
              <a:rPr lang="en-US" i="1" dirty="0"/>
              <a:t>toxic</a:t>
            </a:r>
            <a:r>
              <a:rPr lang="en-US" dirty="0"/>
              <a:t> added many strings to its poisoned bow becoming an intoxicating descriptor for the year’s most talked about topics. It is the sheer scope of its application, as found by our research, that made </a:t>
            </a:r>
            <a:r>
              <a:rPr lang="en-US" i="1" dirty="0"/>
              <a:t>toxic</a:t>
            </a:r>
            <a:r>
              <a:rPr lang="en-US" dirty="0"/>
              <a:t> the stand-out choice for the Word of the Year title.</a:t>
            </a:r>
          </a:p>
          <a:p>
            <a:endParaRPr lang="en-US" dirty="0"/>
          </a:p>
          <a:p>
            <a:r>
              <a:rPr lang="en-US" dirty="0"/>
              <a:t>Our data shows that, along with a 45% rise in the number of times it has been looked up on </a:t>
            </a:r>
            <a:r>
              <a:rPr lang="en-US" dirty="0">
                <a:hlinkClick r:id="rId3"/>
              </a:rPr>
              <a:t>oxforddictionaries.com</a:t>
            </a:r>
            <a:r>
              <a:rPr lang="en-US" dirty="0"/>
              <a:t>, over the last year the word </a:t>
            </a:r>
            <a:r>
              <a:rPr lang="en-US" i="1" dirty="0"/>
              <a:t>toxic</a:t>
            </a:r>
            <a:r>
              <a:rPr lang="en-US" dirty="0"/>
              <a:t> has been used in an array of contexts, both in its literal and more metaphorical senses.</a:t>
            </a:r>
          </a:p>
          <a:p>
            <a:endParaRPr lang="en-US" dirty="0"/>
          </a:p>
          <a:p>
            <a:r>
              <a:rPr lang="en-US" dirty="0"/>
              <a:t>Drawn from our corpus, the top 10 </a:t>
            </a:r>
            <a:r>
              <a:rPr lang="en-US" i="1" dirty="0"/>
              <a:t>toxic</a:t>
            </a:r>
            <a:r>
              <a:rPr lang="en-US" dirty="0"/>
              <a:t> collocates for the year – that is, words habitually used alongside </a:t>
            </a:r>
            <a:r>
              <a:rPr lang="en-US" i="1" dirty="0"/>
              <a:t>toxic</a:t>
            </a:r>
            <a:r>
              <a:rPr lang="en-US" dirty="0"/>
              <a:t> – are indicative of this.”</a:t>
            </a:r>
          </a:p>
        </p:txBody>
      </p:sp>
      <p:sp>
        <p:nvSpPr>
          <p:cNvPr id="4" name="Slide Number Placeholder 3"/>
          <p:cNvSpPr>
            <a:spLocks noGrp="1"/>
          </p:cNvSpPr>
          <p:nvPr>
            <p:ph type="sldNum" sz="quarter" idx="5"/>
          </p:nvPr>
        </p:nvSpPr>
        <p:spPr/>
        <p:txBody>
          <a:bodyPr/>
          <a:lstStyle/>
          <a:p>
            <a:fld id="{2CDDC746-091E-4ABE-90A0-CCDD9C82B7FB}" type="slidenum">
              <a:rPr lang="en-US" smtClean="0"/>
              <a:t>3</a:t>
            </a:fld>
            <a:endParaRPr lang="en-US"/>
          </a:p>
        </p:txBody>
      </p:sp>
    </p:spTree>
    <p:extLst>
      <p:ext uri="{BB962C8B-B14F-4D97-AF65-F5344CB8AC3E}">
        <p14:creationId xmlns:p14="http://schemas.microsoft.com/office/powerpoint/2010/main" val="3305881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https://commons.wikimedia.org/wiki/File:Buffalo%26Erie_County_Historical_Society.jpg by Fortunate4now / Public Domain (Buffalo and Erie County Historical Society, History Museum)</a:t>
            </a:r>
          </a:p>
          <a:p>
            <a:endParaRPr lang="en-US" dirty="0"/>
          </a:p>
          <a:p>
            <a:r>
              <a:rPr lang="en-US" dirty="0"/>
              <a:t>Discovery and Access Interview ULG03</a:t>
            </a:r>
          </a:p>
          <a:p>
            <a:endParaRPr lang="en-US" dirty="0"/>
          </a:p>
          <a:p>
            <a:r>
              <a:rPr lang="en-US" dirty="0"/>
              <a:t>S2 16:05</a:t>
            </a:r>
          </a:p>
          <a:p>
            <a:r>
              <a:rPr lang="en-US" dirty="0"/>
              <a:t>Thanks. Yeah. It looks like that there were 14 results once you did put in that disability online education choice. And so do you remember reviewing any of those or--?</a:t>
            </a:r>
          </a:p>
          <a:p>
            <a:endParaRPr lang="en-US" dirty="0"/>
          </a:p>
          <a:p>
            <a:r>
              <a:rPr lang="en-US" dirty="0"/>
              <a:t>S3 16:21</a:t>
            </a:r>
          </a:p>
          <a:p>
            <a:r>
              <a:rPr lang="en-US" dirty="0"/>
              <a:t>I think I might have. I usually go by the title. And then underneath the title you can see kind of like the source, what kind of journal it was or what year it was. So if the journal is specific to my field at all, if that rings any bells, then I usually investigate even if the title doesn't seem like a pure hit. So I think I fiddled around and I learned a lot of stuff, but it was weirdly one of those situations where it was at the tail end of a project and not the beginning of a project where usually I wasn't really just open-minded looking for all sorts of information. I was kind of hunting. So that was a different kind of experience, yeah.</a:t>
            </a:r>
          </a:p>
          <a:p>
            <a:endParaRPr lang="en-US" dirty="0"/>
          </a:p>
        </p:txBody>
      </p:sp>
      <p:sp>
        <p:nvSpPr>
          <p:cNvPr id="4" name="Slide Number Placeholder 3"/>
          <p:cNvSpPr>
            <a:spLocks noGrp="1"/>
          </p:cNvSpPr>
          <p:nvPr>
            <p:ph type="sldNum" sz="quarter" idx="5"/>
          </p:nvPr>
        </p:nvSpPr>
        <p:spPr/>
        <p:txBody>
          <a:bodyPr/>
          <a:lstStyle/>
          <a:p>
            <a:fld id="{34E242FB-C156-A14A-9F52-74F252AEF9C7}" type="slidenum">
              <a:rPr lang="en-US" smtClean="0"/>
              <a:t>30</a:t>
            </a:fld>
            <a:endParaRPr lang="en-US"/>
          </a:p>
        </p:txBody>
      </p:sp>
    </p:spTree>
    <p:extLst>
      <p:ext uri="{BB962C8B-B14F-4D97-AF65-F5344CB8AC3E}">
        <p14:creationId xmlns:p14="http://schemas.microsoft.com/office/powerpoint/2010/main" val="3812498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641350"/>
            <a:ext cx="5572125" cy="3135313"/>
          </a:xfrm>
        </p:spPr>
      </p:sp>
      <p:sp>
        <p:nvSpPr>
          <p:cNvPr id="3" name="Notes Placeholder 2"/>
          <p:cNvSpPr>
            <a:spLocks noGrp="1"/>
          </p:cNvSpPr>
          <p:nvPr>
            <p:ph type="body" idx="1"/>
          </p:nvPr>
        </p:nvSpPr>
        <p:spPr/>
        <p:txBody>
          <a:bodyPr/>
          <a:lstStyle/>
          <a:p>
            <a:r>
              <a:rPr lang="en-US" dirty="0"/>
              <a:t>Image: https://www.flickr.com/photos/stephanie_in_love/5341102160 by </a:t>
            </a:r>
            <a:r>
              <a:rPr lang="en-US" dirty="0" err="1"/>
              <a:t>stephanie</a:t>
            </a:r>
            <a:r>
              <a:rPr lang="en-US" dirty="0"/>
              <a:t> / CC BY 2.0</a:t>
            </a:r>
          </a:p>
        </p:txBody>
      </p:sp>
      <p:sp>
        <p:nvSpPr>
          <p:cNvPr id="4" name="Slide Number Placeholder 3"/>
          <p:cNvSpPr>
            <a:spLocks noGrp="1"/>
          </p:cNvSpPr>
          <p:nvPr>
            <p:ph type="sldNum" sz="quarter" idx="5"/>
          </p:nvPr>
        </p:nvSpPr>
        <p:spPr/>
        <p:txBody>
          <a:bodyPr/>
          <a:lstStyle/>
          <a:p>
            <a:fld id="{2CDDC746-091E-4ABE-90A0-CCDD9C82B7FB}" type="slidenum">
              <a:rPr lang="en-US" smtClean="0"/>
              <a:t>31</a:t>
            </a:fld>
            <a:endParaRPr lang="en-US"/>
          </a:p>
        </p:txBody>
      </p:sp>
    </p:spTree>
    <p:extLst>
      <p:ext uri="{BB962C8B-B14F-4D97-AF65-F5344CB8AC3E}">
        <p14:creationId xmlns:p14="http://schemas.microsoft.com/office/powerpoint/2010/main" val="1192493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Image: https://www.flickr.com/photos/kenlane/39207136290 by Ken Lane / CC BY-NC-SA 2.0 (Buffalo City Hall)</a:t>
            </a:r>
          </a:p>
          <a:p>
            <a:endParaRPr lang="en-US" dirty="0"/>
          </a:p>
          <a:p>
            <a:r>
              <a:rPr lang="en-US" dirty="0"/>
              <a:t>“Libraries are serving as portals for many public services, and that role will continue to expand as funding limitations impact in-person customer-service options and more public services are provided exclusively online. Many libraries will work with their local workforce boards to serve as career centers. Some libraries provide passport services, marriage licenses, voter registration, and local government services. The library assumed widespread responsibility from the United States Postal Service (USPS) for distributing income tax forms. Now the USPS is calling upon libraries to serve as “village post offices” in communities that may lose their local postal service, particularly in rural areas. Although the community-service priorities in 2020 may vary from those of today, libraries must be proactive in identifying those priorities and be as flexible as possible in cooperating with a wide variety of partners in providing those services.” (</a:t>
            </a:r>
            <a:r>
              <a:rPr lang="en-US" dirty="0" err="1"/>
              <a:t>Hildreth</a:t>
            </a:r>
            <a:r>
              <a:rPr lang="en-US" dirty="0"/>
              <a:t> 2013, 101)</a:t>
            </a:r>
          </a:p>
          <a:p>
            <a:endParaRPr lang="en-US" dirty="0"/>
          </a:p>
          <a:p>
            <a:r>
              <a:rPr lang="en-US" dirty="0"/>
              <a:t>Hildreth, S. (2013). Chapter fifteen. In J. Janes (Ed.), Library 2020: Today’s Leadings Visionaries Describe Tomorrow’s Library (pp. 99-103). Lanham: Scarecrow Press. </a:t>
            </a:r>
          </a:p>
          <a:p>
            <a:endParaRPr lang="en-US" dirty="0"/>
          </a:p>
        </p:txBody>
      </p:sp>
      <p:sp>
        <p:nvSpPr>
          <p:cNvPr id="4" name="Slide Number Placeholder 3"/>
          <p:cNvSpPr>
            <a:spLocks noGrp="1"/>
          </p:cNvSpPr>
          <p:nvPr>
            <p:ph type="sldNum" sz="quarter" idx="10"/>
          </p:nvPr>
        </p:nvSpPr>
        <p:spPr/>
        <p:txBody>
          <a:bodyPr/>
          <a:lstStyle/>
          <a:p>
            <a:fld id="{84BE4854-46C1-40AE-92BF-0F440829588D}" type="slidenum">
              <a:rPr lang="en-US" smtClean="0"/>
              <a:pPr/>
              <a:t>32</a:t>
            </a:fld>
            <a:endParaRPr lang="en-US"/>
          </a:p>
        </p:txBody>
      </p:sp>
      <p:sp>
        <p:nvSpPr>
          <p:cNvPr id="7" name="Slide Image Placeholder 6">
            <a:extLst>
              <a:ext uri="{FF2B5EF4-FFF2-40B4-BE49-F238E27FC236}">
                <a16:creationId xmlns:a16="http://schemas.microsoft.com/office/drawing/2014/main" id="{5A41CA8E-69A0-4ACA-AD13-DE62E4FDB017}"/>
              </a:ext>
            </a:extLst>
          </p:cNvPr>
          <p:cNvSpPr>
            <a:spLocks noGrp="1" noRot="1" noChangeAspect="1"/>
          </p:cNvSpPr>
          <p:nvPr>
            <p:ph type="sldImg"/>
          </p:nvPr>
        </p:nvSpPr>
        <p:spPr/>
      </p:sp>
    </p:spTree>
    <p:extLst>
      <p:ext uri="{BB962C8B-B14F-4D97-AF65-F5344CB8AC3E}">
        <p14:creationId xmlns:p14="http://schemas.microsoft.com/office/powerpoint/2010/main" val="2725758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0405" y="3534032"/>
            <a:ext cx="5603240" cy="5115098"/>
          </a:xfrm>
        </p:spPr>
        <p:txBody>
          <a:bodyPr/>
          <a:lstStyle/>
          <a:p>
            <a:r>
              <a:rPr lang="en-US" dirty="0"/>
              <a:t>Image: https://www.flickr.com/photos/kenlund/7992624301 by Ken Lund / CC BY-SA 2.0 (Downtown Buffalo skyline)</a:t>
            </a:r>
          </a:p>
          <a:p>
            <a:endParaRPr lang="en-US" dirty="0"/>
          </a:p>
          <a:p>
            <a:r>
              <a:rPr lang="en-US" dirty="0"/>
              <a:t>“As libraries become less about physical access to information, they are more likely to be valued for their importance to the community—as gathering place for civic, educational, and social engagement.” (</a:t>
            </a:r>
            <a:r>
              <a:rPr lang="en-US" dirty="0" err="1"/>
              <a:t>Ptacek</a:t>
            </a:r>
            <a:r>
              <a:rPr lang="en-US" dirty="0"/>
              <a:t> 2013, 118)  “As new technologies become available, the library will be a place to go, either physically or virtually, to learn.” (</a:t>
            </a:r>
            <a:r>
              <a:rPr lang="en-US" dirty="0" err="1"/>
              <a:t>Ptacek</a:t>
            </a:r>
            <a:r>
              <a:rPr lang="en-US" dirty="0"/>
              <a:t> 2013, 118)   “Citizenship classes, English as second language classes, and life-skills programs are all popular in KCLS libraries.” (</a:t>
            </a:r>
            <a:r>
              <a:rPr lang="en-US" dirty="0" err="1"/>
              <a:t>Ptacek</a:t>
            </a:r>
            <a:r>
              <a:rPr lang="en-US" dirty="0"/>
              <a:t> 2013, 118)  “Libraries can also play a role in virtual learning.” (</a:t>
            </a:r>
            <a:r>
              <a:rPr lang="en-US" dirty="0" err="1"/>
              <a:t>Ptacek</a:t>
            </a:r>
            <a:r>
              <a:rPr lang="en-US" dirty="0"/>
              <a:t> 2013, 118)</a:t>
            </a:r>
          </a:p>
          <a:p>
            <a:endParaRPr lang="en-US" dirty="0"/>
          </a:p>
          <a:p>
            <a:r>
              <a:rPr lang="en-US" dirty="0"/>
              <a:t>“Public libraries are local, neutral, and respected for providing information that represents different viewpoints. Given its resources and community connections, it is the perfect arena to engage the community in civic discourse on important community issues. With the demise of local news sources, it would be reasonable to assume that local governments, service providers, and community leaders will turn to the library as a venue for discussion and feedback on issues that affect the public.” (</a:t>
            </a:r>
            <a:r>
              <a:rPr lang="en-US" dirty="0" err="1"/>
              <a:t>Ptacek</a:t>
            </a:r>
            <a:r>
              <a:rPr lang="en-US" dirty="0"/>
              <a:t> 2013, 119)</a:t>
            </a:r>
          </a:p>
          <a:p>
            <a:endParaRPr lang="en-US" dirty="0"/>
          </a:p>
          <a:p>
            <a:r>
              <a:rPr lang="en-US" dirty="0" err="1"/>
              <a:t>Ptacek</a:t>
            </a:r>
            <a:r>
              <a:rPr lang="en-US" dirty="0"/>
              <a:t>, B. (2013). Chapter eighteen.” In J. Janes (Ed.), Library 2020: Today’s Leadings Visionaries Describe Tomorrow’s Library (pp. 117-120). Lanham: Scarecrow Press. </a:t>
            </a:r>
          </a:p>
        </p:txBody>
      </p:sp>
      <p:sp>
        <p:nvSpPr>
          <p:cNvPr id="4" name="Slide Number Placeholder 3"/>
          <p:cNvSpPr>
            <a:spLocks noGrp="1"/>
          </p:cNvSpPr>
          <p:nvPr>
            <p:ph type="sldNum" sz="quarter" idx="10"/>
          </p:nvPr>
        </p:nvSpPr>
        <p:spPr/>
        <p:txBody>
          <a:bodyPr/>
          <a:lstStyle/>
          <a:p>
            <a:fld id="{84BE4854-46C1-40AE-92BF-0F440829588D}" type="slidenum">
              <a:rPr lang="en-US" smtClean="0"/>
              <a:pPr/>
              <a:t>33</a:t>
            </a:fld>
            <a:endParaRPr lang="en-US"/>
          </a:p>
        </p:txBody>
      </p:sp>
      <p:sp>
        <p:nvSpPr>
          <p:cNvPr id="7" name="Slide Image Placeholder 6">
            <a:extLst>
              <a:ext uri="{FF2B5EF4-FFF2-40B4-BE49-F238E27FC236}">
                <a16:creationId xmlns:a16="http://schemas.microsoft.com/office/drawing/2014/main" id="{0E8584F2-2D66-4DAE-9043-EA1359745D80}"/>
              </a:ext>
            </a:extLst>
          </p:cNvPr>
          <p:cNvSpPr>
            <a:spLocks noGrp="1" noRot="1" noChangeAspect="1"/>
          </p:cNvSpPr>
          <p:nvPr>
            <p:ph type="sldImg"/>
          </p:nvPr>
        </p:nvSpPr>
        <p:spPr>
          <a:xfrm>
            <a:off x="731838" y="122238"/>
            <a:ext cx="5572125" cy="3135312"/>
          </a:xfrm>
        </p:spPr>
      </p:sp>
    </p:spTree>
    <p:extLst>
      <p:ext uri="{BB962C8B-B14F-4D97-AF65-F5344CB8AC3E}">
        <p14:creationId xmlns:p14="http://schemas.microsoft.com/office/powerpoint/2010/main" val="717247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DDC746-091E-4ABE-90A0-CCDD9C82B7FB}" type="slidenum">
              <a:rPr lang="en-US" smtClean="0"/>
              <a:t>34</a:t>
            </a:fld>
            <a:endParaRPr lang="en-US"/>
          </a:p>
        </p:txBody>
      </p:sp>
    </p:spTree>
    <p:extLst>
      <p:ext uri="{BB962C8B-B14F-4D97-AF65-F5344CB8AC3E}">
        <p14:creationId xmlns:p14="http://schemas.microsoft.com/office/powerpoint/2010/main" val="24548239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Image: https://commons.wikimedia.org/wiki/File:Capen.JPG by </a:t>
            </a:r>
            <a:r>
              <a:rPr lang="en-US" dirty="0" err="1"/>
              <a:t>Breadchastick</a:t>
            </a:r>
            <a:r>
              <a:rPr lang="en-US" dirty="0"/>
              <a:t> / CC BY 3.0 (SUNY Buffalo </a:t>
            </a:r>
            <a:r>
              <a:rPr lang="en-US" dirty="0" err="1"/>
              <a:t>Capen</a:t>
            </a:r>
            <a:r>
              <a:rPr lang="en-US" dirty="0"/>
              <a:t> Hall, houses the University Libraries administration, the Undergraduate Library, Science and Engineering Library, and Special Collections)</a:t>
            </a:r>
          </a:p>
          <a:p>
            <a:pPr defTabSz="931042">
              <a:defRPr/>
            </a:pPr>
            <a:endParaRPr lang="en-US" dirty="0"/>
          </a:p>
          <a:p>
            <a:pPr defTabSz="931042">
              <a:defRPr/>
            </a:pPr>
            <a:r>
              <a:rPr lang="en-US" dirty="0" err="1"/>
              <a:t>Lankes</a:t>
            </a:r>
            <a:r>
              <a:rPr lang="en-US" dirty="0"/>
              <a:t>, R.. (2016). </a:t>
            </a:r>
            <a:r>
              <a:rPr lang="en-US" i="1" dirty="0"/>
              <a:t>The New Librarianship Field Guide</a:t>
            </a:r>
            <a:r>
              <a:rPr lang="en-US" dirty="0"/>
              <a:t>. Cambridge: MIT Press. </a:t>
            </a:r>
          </a:p>
          <a:p>
            <a:endParaRPr lang="en-US" dirty="0"/>
          </a:p>
        </p:txBody>
      </p:sp>
      <p:sp>
        <p:nvSpPr>
          <p:cNvPr id="4" name="Slide Number Placeholder 3"/>
          <p:cNvSpPr>
            <a:spLocks noGrp="1"/>
          </p:cNvSpPr>
          <p:nvPr>
            <p:ph type="sldNum" sz="quarter" idx="10"/>
          </p:nvPr>
        </p:nvSpPr>
        <p:spPr/>
        <p:txBody>
          <a:bodyPr/>
          <a:lstStyle/>
          <a:p>
            <a:fld id="{84BE4854-46C1-40AE-92BF-0F440829588D}" type="slidenum">
              <a:rPr lang="en-US" smtClean="0"/>
              <a:t>35</a:t>
            </a:fld>
            <a:endParaRPr lang="en-US"/>
          </a:p>
        </p:txBody>
      </p:sp>
    </p:spTree>
    <p:extLst>
      <p:ext uri="{BB962C8B-B14F-4D97-AF65-F5344CB8AC3E}">
        <p14:creationId xmlns:p14="http://schemas.microsoft.com/office/powerpoint/2010/main" val="3156773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Image: https://www.flickr.com/photos/theloushe/3696494100 by Jessica Lucia / CC BY-NC-ND 2.0</a:t>
            </a:r>
          </a:p>
          <a:p>
            <a:endParaRPr lang="en-US" dirty="0"/>
          </a:p>
          <a:p>
            <a:r>
              <a:rPr lang="en-US" dirty="0"/>
              <a:t>“When I need a quick answer my preferred source is a person, because a person would interpret your need quickly and better than Internet. […] But when I don’t know anything about a subject, first I do a search on my own and then I asked an expert…but before I ask a person, I want to know a little about the subject…not to say the person “illuminate me, please”…if you have some basic knowledge you could to take more advantage of your contact.” (UOCU5, Female, Age 30, Education)</a:t>
            </a:r>
          </a:p>
          <a:p>
            <a:endParaRPr lang="en-US" dirty="0"/>
          </a:p>
          <a:p>
            <a:pPr marL="0" lvl="2"/>
            <a:r>
              <a:rPr lang="en-US" dirty="0"/>
              <a:t>White, D. S., &amp; Connaway, L. S. (2011-2014). Digital Visitors and Residents: What Motivates Engagement with the Digital Information Environment. Funded by JISC, OCLC, and Oxford University. </a:t>
            </a:r>
            <a:r>
              <a:rPr lang="en-US" dirty="0">
                <a:hlinkClick r:id="rId3"/>
              </a:rPr>
              <a:t>http://www.oclc.org/research/activities/vandr.html</a:t>
            </a:r>
            <a:r>
              <a:rPr lang="en-US" dirty="0"/>
              <a:t>. </a:t>
            </a:r>
          </a:p>
          <a:p>
            <a:pPr lvl="2"/>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84BE4854-46C1-40AE-92BF-0F440829588D}" type="slidenum">
              <a:rPr lang="en-US" smtClean="0"/>
              <a:pPr/>
              <a:t>36</a:t>
            </a:fld>
            <a:endParaRPr lang="en-US"/>
          </a:p>
        </p:txBody>
      </p:sp>
      <p:sp>
        <p:nvSpPr>
          <p:cNvPr id="7" name="Slide Image Placeholder 6">
            <a:extLst>
              <a:ext uri="{FF2B5EF4-FFF2-40B4-BE49-F238E27FC236}">
                <a16:creationId xmlns:a16="http://schemas.microsoft.com/office/drawing/2014/main" id="{F68BB910-1546-45D0-B6B6-24F7FB39C94F}"/>
              </a:ext>
            </a:extLst>
          </p:cNvPr>
          <p:cNvSpPr>
            <a:spLocks noGrp="1" noRot="1" noChangeAspect="1"/>
          </p:cNvSpPr>
          <p:nvPr>
            <p:ph type="sldImg"/>
          </p:nvPr>
        </p:nvSpPr>
        <p:spPr>
          <a:xfrm>
            <a:off x="700088" y="641350"/>
            <a:ext cx="5572125" cy="3135313"/>
          </a:xfrm>
        </p:spPr>
      </p:sp>
    </p:spTree>
    <p:extLst>
      <p:ext uri="{BB962C8B-B14F-4D97-AF65-F5344CB8AC3E}">
        <p14:creationId xmlns:p14="http://schemas.microsoft.com/office/powerpoint/2010/main" val="32985474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3632" y="3571103"/>
            <a:ext cx="6474941" cy="5078027"/>
          </a:xfrm>
        </p:spPr>
        <p:txBody>
          <a:bodyPr/>
          <a:lstStyle/>
          <a:p>
            <a:r>
              <a:rPr lang="en-US" dirty="0"/>
              <a:t>Image: https://www.flickr.com/photos/usfca_webservices/10276115014 by Web Services / CC BY-NC-ND 2.0</a:t>
            </a:r>
          </a:p>
          <a:p>
            <a:endParaRPr lang="en-US" dirty="0"/>
          </a:p>
          <a:p>
            <a:r>
              <a:rPr lang="en-US" dirty="0"/>
              <a:t>“I haven’t called them, I don’t think I’ve ever talked to the librarians here since I’m not in the building much.” (Digital Visitors and Residents, USU4, Emerging, Male, Age 19, Engineering)</a:t>
            </a:r>
          </a:p>
          <a:p>
            <a:endParaRPr lang="en-US" dirty="0"/>
          </a:p>
          <a:p>
            <a:pPr marL="0" lvl="2"/>
            <a:r>
              <a:rPr lang="en-US" dirty="0"/>
              <a:t>White, D. S., &amp; Connaway, L. S. (2011-2014). Digital Visitors and Residents: What Motivates Engagement with the Digital Information Environment. Funded by JISC, OCLC, and Oxford University. </a:t>
            </a:r>
            <a:r>
              <a:rPr lang="en-US" dirty="0">
                <a:hlinkClick r:id="rId3"/>
              </a:rPr>
              <a:t>http://www.oclc.org/research/activities/vandr.html</a:t>
            </a:r>
            <a:r>
              <a:rPr lang="en-US" dirty="0"/>
              <a:t>.</a:t>
            </a:r>
          </a:p>
        </p:txBody>
      </p:sp>
      <p:sp>
        <p:nvSpPr>
          <p:cNvPr id="4" name="Slide Number Placeholder 3"/>
          <p:cNvSpPr>
            <a:spLocks noGrp="1"/>
          </p:cNvSpPr>
          <p:nvPr>
            <p:ph type="sldNum" sz="quarter" idx="10"/>
          </p:nvPr>
        </p:nvSpPr>
        <p:spPr/>
        <p:txBody>
          <a:bodyPr/>
          <a:lstStyle/>
          <a:p>
            <a:fld id="{84BE4854-46C1-40AE-92BF-0F440829588D}" type="slidenum">
              <a:rPr lang="en-US" smtClean="0"/>
              <a:pPr/>
              <a:t>37</a:t>
            </a:fld>
            <a:endParaRPr lang="en-US"/>
          </a:p>
        </p:txBody>
      </p:sp>
      <p:sp>
        <p:nvSpPr>
          <p:cNvPr id="7" name="Slide Image Placeholder 6">
            <a:extLst>
              <a:ext uri="{FF2B5EF4-FFF2-40B4-BE49-F238E27FC236}">
                <a16:creationId xmlns:a16="http://schemas.microsoft.com/office/drawing/2014/main" id="{1A84C649-B2D8-48DE-B287-02B822078569}"/>
              </a:ext>
            </a:extLst>
          </p:cNvPr>
          <p:cNvSpPr>
            <a:spLocks noGrp="1" noRot="1" noChangeAspect="1"/>
          </p:cNvSpPr>
          <p:nvPr>
            <p:ph type="sldImg"/>
          </p:nvPr>
        </p:nvSpPr>
        <p:spPr>
          <a:xfrm>
            <a:off x="700088" y="146050"/>
            <a:ext cx="5572125" cy="3135313"/>
          </a:xfrm>
        </p:spPr>
      </p:sp>
    </p:spTree>
    <p:extLst>
      <p:ext uri="{BB962C8B-B14F-4D97-AF65-F5344CB8AC3E}">
        <p14:creationId xmlns:p14="http://schemas.microsoft.com/office/powerpoint/2010/main" val="1937358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10066" y="2360141"/>
            <a:ext cx="6623220" cy="6288989"/>
          </a:xfrm>
        </p:spPr>
        <p:txBody>
          <a:bodyPr/>
          <a:lstStyle/>
          <a:p>
            <a:r>
              <a:rPr lang="en-US" sz="1100" dirty="0"/>
              <a:t>Image: https://www.flickr.com/photos/jeremybrooks/5970746062 by Jeremy Brooks / CC BY-NC 2.0</a:t>
            </a:r>
          </a:p>
          <a:p>
            <a:endParaRPr lang="en-US" sz="1100" dirty="0"/>
          </a:p>
          <a:p>
            <a:r>
              <a:rPr lang="en-US" sz="1300" dirty="0"/>
              <a:t>“If my other friends recommended it to me and used chat reference services themselves I might be convinced to try them because I usually learn about all sorts of computer and technology-based things from my friends because I'm so inept in that area myself.  Without them, I would have never gotten iTunes, AIM, Facebook and other items that I couldn't imagine living without now that I have them.” (Seeking Synchronicity, NOS-94938, Non-user Online Survey, Female, Age 15-18)</a:t>
            </a:r>
          </a:p>
          <a:p>
            <a:endParaRPr lang="en-US" sz="1300" dirty="0"/>
          </a:p>
          <a:p>
            <a:r>
              <a:rPr lang="en-US" sz="1300" dirty="0"/>
              <a:t>“I am sure there must be benefits from utilizing chat reference - but talking to strangers just seems risky, are you required to give them personal information? And how are you assured that information can not be abused in any way?” (Seeking Synchronicity, NOS-69925, Non-user Online Survey, Female, Age 36-45)</a:t>
            </a:r>
          </a:p>
          <a:p>
            <a:endParaRPr lang="en-US" sz="1300" dirty="0"/>
          </a:p>
          <a:p>
            <a:r>
              <a:rPr lang="en-US" sz="1300" dirty="0"/>
              <a:t>“I think chatting is a great way to get reference help. Its all a matter of how user friendly the whole set up is.” (Seeking Synchronicity, NOS-67135, Non-user Online Survey, Female, Age 19-28)</a:t>
            </a:r>
          </a:p>
          <a:p>
            <a:endParaRPr lang="en-US" sz="1300" dirty="0"/>
          </a:p>
          <a:p>
            <a:r>
              <a:rPr lang="en-US" sz="1300" dirty="0"/>
              <a:t>“If it was more safe. If there weren't any internet hunter or dangerous people on there.” (Seeking Synchronicity, NOS-33482, Non-user Online Survey, Female, Age 15-18)</a:t>
            </a:r>
          </a:p>
          <a:p>
            <a:endParaRPr lang="en-US" sz="1300" dirty="0"/>
          </a:p>
          <a:p>
            <a:r>
              <a:rPr lang="en-US" sz="1300" dirty="0"/>
              <a:t>“If </a:t>
            </a:r>
            <a:r>
              <a:rPr lang="en-US" sz="1300" dirty="0" err="1"/>
              <a:t>i</a:t>
            </a:r>
            <a:r>
              <a:rPr lang="en-US" sz="1300" dirty="0"/>
              <a:t> trusted the librarian enough to chat with me on the web.” (Seeking Synchronicity, NOS-89558, Non-user Online Survey, Female, Age 12-14)</a:t>
            </a:r>
          </a:p>
          <a:p>
            <a:endParaRPr lang="en-US" sz="1300" dirty="0"/>
          </a:p>
          <a:p>
            <a:r>
              <a:rPr lang="en-US" sz="1300" dirty="0"/>
              <a:t>“If I knew or had heard of the person on the other end.” (Seeking Synchronicity, NOS-95620, Non-user Online Survey, Female, Age 12-14)</a:t>
            </a:r>
          </a:p>
          <a:p>
            <a:endParaRPr lang="en-US" sz="1300" dirty="0"/>
          </a:p>
          <a:p>
            <a:r>
              <a:rPr lang="en-US" sz="1300" dirty="0"/>
              <a:t>Radford, M. L., &amp; Connaway, L. S. (2005–2008). Seeking synchronicity: Evaluating virtual reference services from user, non-user, and librarian perspectives. Funded by the Institute of Museum and Library Services (IMLS). https://www.oclc.org/research/publications/all/synchronicity.html. </a:t>
            </a:r>
          </a:p>
          <a:p>
            <a:endParaRPr lang="en-US" dirty="0"/>
          </a:p>
          <a:p>
            <a:endParaRPr lang="en-US" dirty="0"/>
          </a:p>
        </p:txBody>
      </p:sp>
      <p:sp>
        <p:nvSpPr>
          <p:cNvPr id="4" name="Slide Number Placeholder 3"/>
          <p:cNvSpPr>
            <a:spLocks noGrp="1"/>
          </p:cNvSpPr>
          <p:nvPr>
            <p:ph type="sldNum" sz="quarter" idx="10"/>
          </p:nvPr>
        </p:nvSpPr>
        <p:spPr/>
        <p:txBody>
          <a:bodyPr/>
          <a:lstStyle/>
          <a:p>
            <a:fld id="{84BE4854-46C1-40AE-92BF-0F440829588D}" type="slidenum">
              <a:rPr lang="en-US" smtClean="0"/>
              <a:pPr/>
              <a:t>38</a:t>
            </a:fld>
            <a:endParaRPr lang="en-US"/>
          </a:p>
        </p:txBody>
      </p:sp>
      <p:sp>
        <p:nvSpPr>
          <p:cNvPr id="7" name="Slide Image Placeholder 6">
            <a:extLst>
              <a:ext uri="{FF2B5EF4-FFF2-40B4-BE49-F238E27FC236}">
                <a16:creationId xmlns:a16="http://schemas.microsoft.com/office/drawing/2014/main" id="{3ABAA8F7-999C-4964-B470-25B927E45BD4}"/>
              </a:ext>
            </a:extLst>
          </p:cNvPr>
          <p:cNvSpPr>
            <a:spLocks noGrp="1" noRot="1" noChangeAspect="1"/>
          </p:cNvSpPr>
          <p:nvPr>
            <p:ph type="sldImg"/>
          </p:nvPr>
        </p:nvSpPr>
        <p:spPr>
          <a:xfrm>
            <a:off x="1768475" y="220663"/>
            <a:ext cx="3467100" cy="1951037"/>
          </a:xfrm>
        </p:spPr>
      </p:sp>
    </p:spTree>
    <p:extLst>
      <p:ext uri="{BB962C8B-B14F-4D97-AF65-F5344CB8AC3E}">
        <p14:creationId xmlns:p14="http://schemas.microsoft.com/office/powerpoint/2010/main" val="25157858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Image: https://www.flickr.com/photos/herry/15942622350 by </a:t>
            </a:r>
            <a:r>
              <a:rPr lang="en-US" dirty="0" err="1"/>
              <a:t>Herry</a:t>
            </a:r>
            <a:r>
              <a:rPr lang="en-US" dirty="0"/>
              <a:t> Lawford / CC BY 2.0</a:t>
            </a:r>
          </a:p>
          <a:p>
            <a:pPr defTabSz="931042">
              <a:defRPr/>
            </a:pPr>
            <a:endParaRPr lang="en-US" dirty="0"/>
          </a:p>
          <a:p>
            <a:pPr defTabSz="931042">
              <a:defRPr/>
            </a:pPr>
            <a:r>
              <a:rPr lang="en-US" dirty="0"/>
              <a:t>PPL_CM1_021319</a:t>
            </a:r>
          </a:p>
          <a:p>
            <a:r>
              <a:rPr lang="en-US" dirty="0"/>
              <a:t>I feel that there's been a lot of progress. And for a guy like me, who has been to prison, who's suffered, struggled with using for a long time, I'm hanging out with librarians, the police. I'm still alive. I still know people that use, and I don't use, but I'm still talking to those people, and I'm still frigging wild sometimes. But now, there are people that have historically not liked people like me, treating me like a human, and giving me the opportunity to be a human, instead of just a junkie. And that is absolutely phenomenal. That shit did not exist ten years ago, four years ago, any amount of time ago, but the ball has been rolling.</a:t>
            </a:r>
          </a:p>
          <a:p>
            <a:endParaRPr lang="en-US" dirty="0"/>
          </a:p>
          <a:p>
            <a:r>
              <a:rPr lang="en-US" dirty="0"/>
              <a:t>Connaway, L. S., Morgan, K., Allen, S. G., Clark, L., Coleman, M., Cyr, C., &amp; </a:t>
            </a:r>
            <a:r>
              <a:rPr lang="en-US" dirty="0" err="1"/>
              <a:t>Procaccini</a:t>
            </a:r>
            <a:r>
              <a:rPr lang="en-US" dirty="0"/>
              <a:t>, M. (2018-2019). Public Libraries Respond to the Opioid Crisis with Their Communities. Funded by OCLC, PLA, and IMLS. https://www.webjunction.org/explore-topics/opioid-crisis.html</a:t>
            </a:r>
          </a:p>
        </p:txBody>
      </p:sp>
      <p:sp>
        <p:nvSpPr>
          <p:cNvPr id="4" name="Slide Number Placeholder 3"/>
          <p:cNvSpPr>
            <a:spLocks noGrp="1"/>
          </p:cNvSpPr>
          <p:nvPr>
            <p:ph type="sldNum" sz="quarter" idx="5"/>
          </p:nvPr>
        </p:nvSpPr>
        <p:spPr/>
        <p:txBody>
          <a:bodyPr/>
          <a:lstStyle/>
          <a:p>
            <a:fld id="{2CDDC746-091E-4ABE-90A0-CCDD9C82B7FB}" type="slidenum">
              <a:rPr lang="en-US" smtClean="0"/>
              <a:t>39</a:t>
            </a:fld>
            <a:endParaRPr lang="en-US"/>
          </a:p>
        </p:txBody>
      </p:sp>
    </p:spTree>
    <p:extLst>
      <p:ext uri="{BB962C8B-B14F-4D97-AF65-F5344CB8AC3E}">
        <p14:creationId xmlns:p14="http://schemas.microsoft.com/office/powerpoint/2010/main" val="1666716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Image: https://commons.wikimedia.org/wiki/File:UB_health_sciences_library_straight.jpg by </a:t>
            </a:r>
            <a:r>
              <a:rPr lang="en-US" dirty="0" err="1"/>
              <a:t>Davidhar</a:t>
            </a:r>
            <a:r>
              <a:rPr lang="en-US" dirty="0"/>
              <a:t> / CC BY-SA 3.0 (SUNY Buffalo Abbott Hall, home of the Health Sciences Library)</a:t>
            </a:r>
          </a:p>
          <a:p>
            <a:pPr defTabSz="931042">
              <a:defRPr/>
            </a:pPr>
            <a:endParaRPr lang="en-US" dirty="0"/>
          </a:p>
          <a:p>
            <a:pPr defTabSz="931042">
              <a:defRPr/>
            </a:pPr>
            <a:r>
              <a:rPr lang="en-US" dirty="0" err="1"/>
              <a:t>Lankes</a:t>
            </a:r>
            <a:r>
              <a:rPr lang="en-US" dirty="0"/>
              <a:t>, R. D. (2016). </a:t>
            </a:r>
            <a:r>
              <a:rPr lang="en-US" i="1" dirty="0"/>
              <a:t>The New Librarianship Field Guide</a:t>
            </a:r>
            <a:r>
              <a:rPr lang="en-US" dirty="0"/>
              <a:t>. Cambridge: MIT Press. </a:t>
            </a:r>
          </a:p>
          <a:p>
            <a:endParaRPr lang="en-US" dirty="0"/>
          </a:p>
        </p:txBody>
      </p:sp>
      <p:sp>
        <p:nvSpPr>
          <p:cNvPr id="4" name="Slide Number Placeholder 3"/>
          <p:cNvSpPr>
            <a:spLocks noGrp="1"/>
          </p:cNvSpPr>
          <p:nvPr>
            <p:ph type="sldNum" sz="quarter" idx="10"/>
          </p:nvPr>
        </p:nvSpPr>
        <p:spPr/>
        <p:txBody>
          <a:bodyPr/>
          <a:lstStyle/>
          <a:p>
            <a:fld id="{84BE4854-46C1-40AE-92BF-0F440829588D}" type="slidenum">
              <a:rPr lang="en-US" smtClean="0"/>
              <a:t>4</a:t>
            </a:fld>
            <a:endParaRPr lang="en-US"/>
          </a:p>
        </p:txBody>
      </p:sp>
    </p:spTree>
    <p:extLst>
      <p:ext uri="{BB962C8B-B14F-4D97-AF65-F5344CB8AC3E}">
        <p14:creationId xmlns:p14="http://schemas.microsoft.com/office/powerpoint/2010/main" val="39861659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8963" y="134938"/>
            <a:ext cx="5572125" cy="3135312"/>
          </a:xfrm>
        </p:spPr>
      </p:sp>
      <p:sp>
        <p:nvSpPr>
          <p:cNvPr id="3" name="Notes Placeholder 2"/>
          <p:cNvSpPr>
            <a:spLocks noGrp="1"/>
          </p:cNvSpPr>
          <p:nvPr>
            <p:ph type="body" idx="1"/>
          </p:nvPr>
        </p:nvSpPr>
        <p:spPr>
          <a:xfrm>
            <a:off x="407772" y="3558746"/>
            <a:ext cx="6116595" cy="5090384"/>
          </a:xfrm>
        </p:spPr>
        <p:txBody>
          <a:bodyPr/>
          <a:lstStyle/>
          <a:p>
            <a:pPr defTabSz="931042">
              <a:defRPr/>
            </a:pPr>
            <a:r>
              <a:rPr lang="en-US" dirty="0"/>
              <a:t>Image: https://www.flickr.com/photos/roberttea/10513802725 by Robert Tea / CC BY-NC-ND 2.0</a:t>
            </a:r>
          </a:p>
          <a:p>
            <a:pPr defTabSz="931042">
              <a:defRPr/>
            </a:pPr>
            <a:endParaRPr lang="en-US" dirty="0"/>
          </a:p>
          <a:p>
            <a:pPr defTabSz="931042">
              <a:defRPr/>
            </a:pPr>
            <a:r>
              <a:rPr lang="en-US" dirty="0"/>
              <a:t>PPL_CM1_021319</a:t>
            </a:r>
          </a:p>
          <a:p>
            <a:pPr defTabSz="931042">
              <a:defRPr/>
            </a:pPr>
            <a:r>
              <a:rPr lang="en-US" dirty="0"/>
              <a:t>I already kind of touched on it, and I know that personally, I mean, it has been really cool for me in my own journey, having the chance to tell my story, and build positive relationships with my community, and hopefully find an opportunity for somebody to learn something from maybe my mistakes, or something from what I've learned. I mean, that's been a pretty big deal, and I don't know how many people would be that affected by something like this, on a personal level like that, but I know, for me, it's been a pretty frigging big deal, to give me that. And I know for my growth, little things like that have just bolstered my foundation, my support, my peer network, my positive behavior. That's a reinforcement of positive behavior, and for a guy that has struggled with that in the past, that's pretty powerful stuff. To even have open ears. The fact that the library even wants to do anything is a pretty big deal. The fact that they'll even listen to me, like, "Hey, here's a thing." And I know that they can't listen to every frigging loony-toon felon that walks through the door, but they listened to me when I showed up and was like, "Let's talk."</a:t>
            </a:r>
          </a:p>
          <a:p>
            <a:endParaRPr lang="en-US" dirty="0"/>
          </a:p>
          <a:p>
            <a:pPr defTabSz="931042"/>
            <a:r>
              <a:rPr lang="en-US" dirty="0"/>
              <a:t>Connaway, L. S., Morgan, K., Allen, S. G., Clark, L., Coleman, M., Cyr, C., &amp; </a:t>
            </a:r>
            <a:r>
              <a:rPr lang="en-US" dirty="0" err="1"/>
              <a:t>Procaccini</a:t>
            </a:r>
            <a:r>
              <a:rPr lang="en-US" dirty="0"/>
              <a:t>, M. (2018-2019). Public Libraries Respond to the Opioid Crisis with Their Communities. Funded by OCLC, PLA, and IMLS. https://www.webjunction.org/explore-topics/opioid-crisis.html</a:t>
            </a:r>
          </a:p>
          <a:p>
            <a:endParaRPr lang="en-US" dirty="0"/>
          </a:p>
        </p:txBody>
      </p:sp>
      <p:sp>
        <p:nvSpPr>
          <p:cNvPr id="4" name="Slide Number Placeholder 3"/>
          <p:cNvSpPr>
            <a:spLocks noGrp="1"/>
          </p:cNvSpPr>
          <p:nvPr>
            <p:ph type="sldNum" sz="quarter" idx="5"/>
          </p:nvPr>
        </p:nvSpPr>
        <p:spPr/>
        <p:txBody>
          <a:bodyPr/>
          <a:lstStyle/>
          <a:p>
            <a:fld id="{2CDDC746-091E-4ABE-90A0-CCDD9C82B7FB}" type="slidenum">
              <a:rPr lang="en-US" smtClean="0"/>
              <a:t>40</a:t>
            </a:fld>
            <a:endParaRPr lang="en-US"/>
          </a:p>
        </p:txBody>
      </p:sp>
    </p:spTree>
    <p:extLst>
      <p:ext uri="{BB962C8B-B14F-4D97-AF65-F5344CB8AC3E}">
        <p14:creationId xmlns:p14="http://schemas.microsoft.com/office/powerpoint/2010/main" val="41226547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Image: https://www.facebook.com/ublibraries/photos/a.10150600709231728/10153808052686728/?type=1&amp;theater by University at Buffalo Libraries (SUNY Buffalo Libraries, Austin Flint Reading Room in Abbott Hall)</a:t>
            </a:r>
          </a:p>
          <a:p>
            <a:endParaRPr lang="en-US" dirty="0"/>
          </a:p>
          <a:p>
            <a:r>
              <a:rPr lang="en-US" dirty="0"/>
              <a:t>“My town is small. Few people live there. In the public library there are two or three people. I know the staff […] Once I participated in a civil servant open examination and they helped me a lot. […] Yes, I go there [to the library] every afternoon. Because I teach children, and I do it there. The public library has a pleasant atmosphere. I prefer doing it there. [...] [I have] Not [asked them for help for my studies] until now.” (UOCU1, Female, Age 22, Information Science and Communication Studies)</a:t>
            </a:r>
          </a:p>
          <a:p>
            <a:endParaRPr lang="en-US" dirty="0"/>
          </a:p>
          <a:p>
            <a:pPr marL="0" lvl="2"/>
            <a:r>
              <a:rPr lang="en-US" dirty="0"/>
              <a:t>White, D. S., &amp; Connaway, L. S. (2011-2014). Digital Visitors and Residents: What Motivates Engagement with the Digital Information Environment. Funded by JISC, OCLC, and Oxford University. </a:t>
            </a:r>
            <a:r>
              <a:rPr lang="en-US" dirty="0">
                <a:hlinkClick r:id="rId3"/>
              </a:rPr>
              <a:t>http://www.oclc.org/research/activities/vandr.html</a:t>
            </a:r>
            <a:r>
              <a:rPr lang="en-US" dirty="0"/>
              <a:t>. </a:t>
            </a:r>
          </a:p>
        </p:txBody>
      </p:sp>
      <p:sp>
        <p:nvSpPr>
          <p:cNvPr id="4" name="Slide Number Placeholder 3"/>
          <p:cNvSpPr>
            <a:spLocks noGrp="1"/>
          </p:cNvSpPr>
          <p:nvPr>
            <p:ph type="sldNum" sz="quarter" idx="10"/>
          </p:nvPr>
        </p:nvSpPr>
        <p:spPr/>
        <p:txBody>
          <a:bodyPr/>
          <a:lstStyle/>
          <a:p>
            <a:fld id="{84BE4854-46C1-40AE-92BF-0F440829588D}" type="slidenum">
              <a:rPr lang="en-US" smtClean="0"/>
              <a:pPr/>
              <a:t>41</a:t>
            </a:fld>
            <a:endParaRPr lang="en-US"/>
          </a:p>
        </p:txBody>
      </p:sp>
      <p:sp>
        <p:nvSpPr>
          <p:cNvPr id="7" name="Slide Image Placeholder 6">
            <a:extLst>
              <a:ext uri="{FF2B5EF4-FFF2-40B4-BE49-F238E27FC236}">
                <a16:creationId xmlns:a16="http://schemas.microsoft.com/office/drawing/2014/main" id="{D0371D78-6A03-44F2-BD9F-300F92D0DB93}"/>
              </a:ext>
            </a:extLst>
          </p:cNvPr>
          <p:cNvSpPr>
            <a:spLocks noGrp="1" noRot="1" noChangeAspect="1"/>
          </p:cNvSpPr>
          <p:nvPr>
            <p:ph type="sldImg"/>
          </p:nvPr>
        </p:nvSpPr>
        <p:spPr>
          <a:xfrm>
            <a:off x="700088" y="641350"/>
            <a:ext cx="5572125" cy="3135313"/>
          </a:xfrm>
        </p:spPr>
      </p:sp>
    </p:spTree>
    <p:extLst>
      <p:ext uri="{BB962C8B-B14F-4D97-AF65-F5344CB8AC3E}">
        <p14:creationId xmlns:p14="http://schemas.microsoft.com/office/powerpoint/2010/main" val="10333228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Image: https://www.flickr.com/photos/premnath/35054065142 by </a:t>
            </a:r>
            <a:r>
              <a:rPr lang="en-US" dirty="0" err="1"/>
              <a:t>Premnath</a:t>
            </a:r>
            <a:r>
              <a:rPr lang="en-US" dirty="0"/>
              <a:t> </a:t>
            </a:r>
            <a:r>
              <a:rPr lang="en-US" dirty="0" err="1"/>
              <a:t>Thirumalaisamy</a:t>
            </a:r>
            <a:r>
              <a:rPr lang="en-US" dirty="0"/>
              <a:t> / CC BY-NC-ND 2.0</a:t>
            </a:r>
          </a:p>
          <a:p>
            <a:endParaRPr lang="en-US" dirty="0"/>
          </a:p>
          <a:p>
            <a:r>
              <a:rPr lang="en-US" dirty="0"/>
              <a:t>Connaway, L. S., &amp; </a:t>
            </a:r>
            <a:r>
              <a:rPr lang="en-US" dirty="0" err="1"/>
              <a:t>Faniel</a:t>
            </a:r>
            <a:r>
              <a:rPr lang="en-US" dirty="0"/>
              <a:t>, I. M. (2015). Reordering Ranganathan: Shifting user </a:t>
            </a:r>
            <a:r>
              <a:rPr lang="en-US" dirty="0" err="1"/>
              <a:t>behaviours</a:t>
            </a:r>
            <a:r>
              <a:rPr lang="en-US" dirty="0"/>
              <a:t>, shifting priorities. SRELS Journal of Information Management 52(1), 3–23. </a:t>
            </a:r>
            <a:r>
              <a:rPr lang="en-US" dirty="0">
                <a:hlinkClick r:id="rId3"/>
              </a:rPr>
              <a:t>http://i-scholar.in/index.php/sjim/article/view/60392/51360</a:t>
            </a:r>
            <a:r>
              <a:rPr lang="en-US" dirty="0"/>
              <a:t>.</a:t>
            </a:r>
          </a:p>
          <a:p>
            <a:endParaRPr lang="en-US" dirty="0"/>
          </a:p>
          <a:p>
            <a:r>
              <a:rPr lang="en-US" dirty="0"/>
              <a:t>“The following sections will look at what today’s librarians, library researchers and information scientists have said about the changing roles of the five laws and also review relevant literature to show how the five laws still apply, but where, we believe, it’s time for a change in focus and emphasis.”  (p. 3) “Librarians have an opportunity to become part of users’ social networks and to put resources in the context of users’ information needs.” (p. 23)</a:t>
            </a:r>
          </a:p>
          <a:p>
            <a:endParaRPr lang="en-US" dirty="0"/>
          </a:p>
          <a:p>
            <a:r>
              <a:rPr lang="en-US" dirty="0"/>
              <a:t>Connaway, L. S. (Ed.). (2015). The Library in the Life of the User: Engaging with People Where They Live and Learn. Dublin, OH: OCLC Research. </a:t>
            </a:r>
            <a:r>
              <a:rPr lang="en-US" dirty="0">
                <a:hlinkClick r:id="rId4"/>
              </a:rPr>
              <a:t>http://www.oclc.org/content/dam/research/publications/2015/oclcresearch-library-in-life-of-user.pdf</a:t>
            </a:r>
            <a:r>
              <a:rPr lang="en-US" dirty="0"/>
              <a:t>.</a:t>
            </a:r>
          </a:p>
          <a:p>
            <a:endParaRPr lang="en-US" dirty="0"/>
          </a:p>
        </p:txBody>
      </p:sp>
      <p:sp>
        <p:nvSpPr>
          <p:cNvPr id="4" name="Slide Number Placeholder 3"/>
          <p:cNvSpPr>
            <a:spLocks noGrp="1"/>
          </p:cNvSpPr>
          <p:nvPr>
            <p:ph type="sldNum" sz="quarter" idx="10"/>
          </p:nvPr>
        </p:nvSpPr>
        <p:spPr/>
        <p:txBody>
          <a:bodyPr/>
          <a:lstStyle/>
          <a:p>
            <a:fld id="{84BE4854-46C1-40AE-92BF-0F440829588D}" type="slidenum">
              <a:rPr lang="en-US" smtClean="0"/>
              <a:pPr/>
              <a:t>42</a:t>
            </a:fld>
            <a:endParaRPr lang="en-US"/>
          </a:p>
        </p:txBody>
      </p:sp>
      <p:sp>
        <p:nvSpPr>
          <p:cNvPr id="7" name="Slide Image Placeholder 6">
            <a:extLst>
              <a:ext uri="{FF2B5EF4-FFF2-40B4-BE49-F238E27FC236}">
                <a16:creationId xmlns:a16="http://schemas.microsoft.com/office/drawing/2014/main" id="{532516E9-4DA6-4FAE-946B-EABC421EA2F5}"/>
              </a:ext>
            </a:extLst>
          </p:cNvPr>
          <p:cNvSpPr>
            <a:spLocks noGrp="1" noRot="1" noChangeAspect="1"/>
          </p:cNvSpPr>
          <p:nvPr>
            <p:ph type="sldImg"/>
          </p:nvPr>
        </p:nvSpPr>
        <p:spPr/>
      </p:sp>
    </p:spTree>
    <p:extLst>
      <p:ext uri="{BB962C8B-B14F-4D97-AF65-F5344CB8AC3E}">
        <p14:creationId xmlns:p14="http://schemas.microsoft.com/office/powerpoint/2010/main" val="10772382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Image: https://www.flickr.com/photos/johnkay/3708208169 by Images by John ‘K’ / CC BY-NC-ND 2.0</a:t>
            </a:r>
          </a:p>
          <a:p>
            <a:endParaRPr lang="en-US" dirty="0"/>
          </a:p>
          <a:p>
            <a:r>
              <a:rPr lang="en-US" dirty="0"/>
              <a:t>Mathews, B. (2012). Think Like a Startup: A White Paper to Inspire Library Entrepreneurialism. </a:t>
            </a:r>
            <a:r>
              <a:rPr lang="en-US" dirty="0">
                <a:hlinkClick r:id="rId3"/>
              </a:rPr>
              <a:t>http://chronicle.com/blognetwork/theubiquitouslibrarian/2012/04/04/think-like-a-startup-a-white-paper/</a:t>
            </a:r>
            <a:r>
              <a:rPr lang="en-US" dirty="0"/>
              <a:t>. </a:t>
            </a:r>
          </a:p>
          <a:p>
            <a:endParaRPr lang="en-US" dirty="0"/>
          </a:p>
          <a:p>
            <a:pPr lvl="1"/>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9B6AD8F-9848-4D4D-A605-CB2EDD5D8ABC}" type="slidenum">
              <a:rPr lang="en-US" smtClean="0"/>
              <a:pPr/>
              <a:t>43</a:t>
            </a:fld>
            <a:endParaRPr lang="en-US"/>
          </a:p>
        </p:txBody>
      </p:sp>
      <p:sp>
        <p:nvSpPr>
          <p:cNvPr id="7" name="Slide Image Placeholder 6">
            <a:extLst>
              <a:ext uri="{FF2B5EF4-FFF2-40B4-BE49-F238E27FC236}">
                <a16:creationId xmlns:a16="http://schemas.microsoft.com/office/drawing/2014/main" id="{2E4221EA-4CE0-4CF2-97BC-163504E038B6}"/>
              </a:ext>
            </a:extLst>
          </p:cNvPr>
          <p:cNvSpPr>
            <a:spLocks noGrp="1" noRot="1" noChangeAspect="1"/>
          </p:cNvSpPr>
          <p:nvPr>
            <p:ph type="sldImg"/>
          </p:nvPr>
        </p:nvSpPr>
        <p:spPr/>
      </p:sp>
    </p:spTree>
    <p:extLst>
      <p:ext uri="{BB962C8B-B14F-4D97-AF65-F5344CB8AC3E}">
        <p14:creationId xmlns:p14="http://schemas.microsoft.com/office/powerpoint/2010/main" val="31505921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https://ethority.de/en/social-media-prism/ by </a:t>
            </a:r>
            <a:r>
              <a:rPr lang="en-US" dirty="0" err="1"/>
              <a:t>Sten</a:t>
            </a:r>
            <a:r>
              <a:rPr lang="en-US" dirty="0"/>
              <a:t> </a:t>
            </a:r>
            <a:r>
              <a:rPr lang="en-US" dirty="0" err="1"/>
              <a:t>Frenke</a:t>
            </a:r>
            <a:r>
              <a:rPr lang="en-US" dirty="0"/>
              <a:t> / CC BY-SA 2.0</a:t>
            </a:r>
          </a:p>
        </p:txBody>
      </p:sp>
      <p:sp>
        <p:nvSpPr>
          <p:cNvPr id="4" name="Slide Number Placeholder 3"/>
          <p:cNvSpPr>
            <a:spLocks noGrp="1"/>
          </p:cNvSpPr>
          <p:nvPr>
            <p:ph type="sldNum" sz="quarter" idx="10"/>
          </p:nvPr>
        </p:nvSpPr>
        <p:spPr/>
        <p:txBody>
          <a:bodyPr/>
          <a:lstStyle/>
          <a:p>
            <a:fld id="{35A6DD34-2E5D-44F1-8091-20CC79DD3A1A}" type="slidenum">
              <a:rPr lang="en-US" smtClean="0"/>
              <a:t>44</a:t>
            </a:fld>
            <a:endParaRPr lang="en-US"/>
          </a:p>
        </p:txBody>
      </p:sp>
    </p:spTree>
    <p:extLst>
      <p:ext uri="{BB962C8B-B14F-4D97-AF65-F5344CB8AC3E}">
        <p14:creationId xmlns:p14="http://schemas.microsoft.com/office/powerpoint/2010/main" val="37124996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DDC746-091E-4ABE-90A0-CCDD9C82B7FB}" type="slidenum">
              <a:rPr lang="en-US" smtClean="0"/>
              <a:t>45</a:t>
            </a:fld>
            <a:endParaRPr lang="en-US"/>
          </a:p>
        </p:txBody>
      </p:sp>
    </p:spTree>
    <p:extLst>
      <p:ext uri="{BB962C8B-B14F-4D97-AF65-F5344CB8AC3E}">
        <p14:creationId xmlns:p14="http://schemas.microsoft.com/office/powerpoint/2010/main" val="23921641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defTabSz="931042" fontAlgn="base">
              <a:spcBef>
                <a:spcPct val="30000"/>
              </a:spcBef>
              <a:spcAft>
                <a:spcPct val="0"/>
              </a:spcAft>
              <a:defRPr/>
            </a:pPr>
            <a:r>
              <a:rPr lang="en-US" sz="1400" dirty="0">
                <a:latin typeface="Arial" pitchFamily="34" charset="0"/>
                <a:cs typeface="Arial" pitchFamily="34" charset="0"/>
              </a:rPr>
              <a:t>Image: https://www.flickr.com/photos/torange-biz/15171785597 by </a:t>
            </a:r>
            <a:r>
              <a:rPr lang="en-US" sz="1400" dirty="0" err="1">
                <a:latin typeface="Arial" pitchFamily="34" charset="0"/>
                <a:cs typeface="Arial" pitchFamily="34" charset="0"/>
              </a:rPr>
              <a:t>tOrange</a:t>
            </a:r>
            <a:r>
              <a:rPr lang="en-US" sz="1400" dirty="0">
                <a:latin typeface="Arial" pitchFamily="34" charset="0"/>
                <a:cs typeface="Arial" pitchFamily="34" charset="0"/>
              </a:rPr>
              <a:t> biz / CC BY 2.0</a:t>
            </a:r>
          </a:p>
          <a:p>
            <a:pPr defTabSz="931042" fontAlgn="base">
              <a:spcBef>
                <a:spcPct val="30000"/>
              </a:spcBef>
              <a:spcAft>
                <a:spcPct val="0"/>
              </a:spcAft>
              <a:defRPr/>
            </a:pPr>
            <a:endParaRPr lang="en-US" sz="1400" dirty="0">
              <a:latin typeface="Arial" pitchFamily="34" charset="0"/>
              <a:cs typeface="Arial" pitchFamily="34" charset="0"/>
            </a:endParaRPr>
          </a:p>
          <a:p>
            <a:pPr defTabSz="912514" fontAlgn="base">
              <a:spcBef>
                <a:spcPct val="30000"/>
              </a:spcBef>
              <a:spcAft>
                <a:spcPct val="0"/>
              </a:spcAft>
              <a:defRPr/>
            </a:pPr>
            <a:r>
              <a:rPr lang="en-US" sz="1400" dirty="0">
                <a:latin typeface="Arial" pitchFamily="34" charset="0"/>
                <a:cs typeface="Arial" pitchFamily="34" charset="0"/>
              </a:rPr>
              <a:t>Mathews, B. (2012). </a:t>
            </a:r>
            <a:r>
              <a:rPr lang="en-US" sz="1400" i="1" dirty="0">
                <a:latin typeface="Arial" pitchFamily="34" charset="0"/>
                <a:cs typeface="Arial" pitchFamily="34" charset="0"/>
              </a:rPr>
              <a:t>Think Like a Startup: A White Paper to Inspire Library Entrepreneurialism. </a:t>
            </a:r>
            <a:r>
              <a:rPr lang="en-US" sz="1400" dirty="0">
                <a:latin typeface="Arial" pitchFamily="34" charset="0"/>
                <a:cs typeface="Arial" pitchFamily="34" charset="0"/>
                <a:hlinkClick r:id="rId3"/>
              </a:rPr>
              <a:t>http://chronicle.com/blognetwork/theubiquitouslibrarian/2012/04/04/think-like-a-startup-a-white-paper/</a:t>
            </a:r>
            <a:r>
              <a:rPr lang="en-US" sz="1400" dirty="0">
                <a:latin typeface="Arial" pitchFamily="34" charset="0"/>
                <a:cs typeface="Arial" pitchFamily="34" charset="0"/>
              </a:rPr>
              <a:t>.</a:t>
            </a:r>
            <a:r>
              <a:rPr lang="en-US" sz="1400" i="1" dirty="0">
                <a:latin typeface="Arial" pitchFamily="34" charset="0"/>
                <a:cs typeface="Arial" pitchFamily="34" charset="0"/>
              </a:rPr>
              <a:t> </a:t>
            </a:r>
            <a:endParaRPr lang="en-US" sz="1400" dirty="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9B6AD8F-9848-4D4D-A605-CB2EDD5D8ABC}" type="slidenum">
              <a:rPr lang="en-US" smtClean="0"/>
              <a:pPr/>
              <a:t>46</a:t>
            </a:fld>
            <a:endParaRPr lang="en-US"/>
          </a:p>
        </p:txBody>
      </p:sp>
    </p:spTree>
    <p:extLst>
      <p:ext uri="{BB962C8B-B14F-4D97-AF65-F5344CB8AC3E}">
        <p14:creationId xmlns:p14="http://schemas.microsoft.com/office/powerpoint/2010/main" val="29031283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06F2A94-4A4D-4FD9-8EB7-4970A8389576}" type="slidenum">
              <a:rPr lang="en-US" smtClean="0"/>
              <a:pPr/>
              <a:t>47</a:t>
            </a:fld>
            <a:endParaRPr lang="en-US"/>
          </a:p>
        </p:txBody>
      </p:sp>
      <p:sp>
        <p:nvSpPr>
          <p:cNvPr id="6" name="Slide Image Placeholder 5">
            <a:extLst>
              <a:ext uri="{FF2B5EF4-FFF2-40B4-BE49-F238E27FC236}">
                <a16:creationId xmlns:a16="http://schemas.microsoft.com/office/drawing/2014/main" id="{10BC9BD4-5598-4557-A829-6D695845E4D9}"/>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B3F3FA76-6C0A-42E7-A31E-91A2573ED13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73138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DDC746-091E-4ABE-90A0-CCDD9C82B7FB}" type="slidenum">
              <a:rPr lang="en-US" smtClean="0"/>
              <a:t>5</a:t>
            </a:fld>
            <a:endParaRPr lang="en-US"/>
          </a:p>
        </p:txBody>
      </p:sp>
    </p:spTree>
    <p:extLst>
      <p:ext uri="{BB962C8B-B14F-4D97-AF65-F5344CB8AC3E}">
        <p14:creationId xmlns:p14="http://schemas.microsoft.com/office/powerpoint/2010/main" val="227723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8538" y="268288"/>
            <a:ext cx="5005387" cy="2816225"/>
          </a:xfrm>
        </p:spPr>
      </p:sp>
      <p:sp>
        <p:nvSpPr>
          <p:cNvPr id="3" name="Notes Placeholder 2"/>
          <p:cNvSpPr>
            <a:spLocks noGrp="1"/>
          </p:cNvSpPr>
          <p:nvPr>
            <p:ph type="body" idx="1"/>
          </p:nvPr>
        </p:nvSpPr>
        <p:spPr>
          <a:xfrm>
            <a:off x="432486" y="3454243"/>
            <a:ext cx="6128952" cy="4159421"/>
          </a:xfrm>
        </p:spPr>
        <p:txBody>
          <a:bodyPr/>
          <a:lstStyle/>
          <a:p>
            <a:r>
              <a:rPr lang="en-US" sz="1400" dirty="0">
                <a:latin typeface="Arial" panose="020B0604020202020204" pitchFamily="34" charset="0"/>
                <a:cs typeface="Arial" panose="020B0604020202020204" pitchFamily="34" charset="0"/>
              </a:rPr>
              <a:t>Image: https://en.wikipedia.org/wiki/File:Internet_dog.jpg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As an elementary school student, I remember being taught how to determine trustworthy sources of information, including people. We were taught to find information about the author and who had referenced the author as well as learn more about the source document. This was taught before we ever had access to online sources, which can present even more challenges than the print environment. After all, a 1993</a:t>
            </a:r>
            <a:r>
              <a:rPr lang="en-US" sz="1400" i="1" dirty="0">
                <a:latin typeface="Arial" panose="020B0604020202020204" pitchFamily="34" charset="0"/>
                <a:cs typeface="Arial" panose="020B0604020202020204" pitchFamily="34" charset="0"/>
              </a:rPr>
              <a:t> New Yorker</a:t>
            </a:r>
            <a:r>
              <a:rPr lang="en-US" sz="1400" dirty="0">
                <a:latin typeface="Arial" panose="020B0604020202020204" pitchFamily="34" charset="0"/>
                <a:cs typeface="Arial" panose="020B0604020202020204" pitchFamily="34" charset="0"/>
              </a:rPr>
              <a:t> cartoon at the onset of the internet age stated “on the internet, nobody knows you’re a dog.”</a:t>
            </a:r>
          </a:p>
          <a:p>
            <a:endParaRPr lang="en-US" sz="1400" dirty="0">
              <a:latin typeface="Arial" panose="020B0604020202020204" pitchFamily="34" charset="0"/>
              <a:cs typeface="Arial" panose="020B0604020202020204" pitchFamily="34" charset="0"/>
            </a:endParaRPr>
          </a:p>
          <a:p>
            <a:pPr defTabSz="931042">
              <a:defRPr/>
            </a:pPr>
            <a:r>
              <a:rPr lang="en-US" sz="1400" dirty="0">
                <a:latin typeface="Arial" panose="020B0604020202020204" pitchFamily="34" charset="0"/>
                <a:cs typeface="Arial" panose="020B0604020202020204" pitchFamily="34" charset="0"/>
              </a:rPr>
              <a:t>Connaway, L. S. (2017, August 25). Can you believe it? How to determine credibility in the era of fake news. </a:t>
            </a:r>
            <a:r>
              <a:rPr lang="en-US" sz="1400" i="1" dirty="0">
                <a:latin typeface="Arial" panose="020B0604020202020204" pitchFamily="34" charset="0"/>
                <a:cs typeface="Arial" panose="020B0604020202020204" pitchFamily="34" charset="0"/>
              </a:rPr>
              <a:t>Inside ASIS&amp;T President’s Column</a:t>
            </a:r>
            <a:r>
              <a:rPr lang="en-US" sz="1400" dirty="0">
                <a:latin typeface="Arial" panose="020B0604020202020204" pitchFamily="34" charset="0"/>
                <a:cs typeface="Arial" panose="020B0604020202020204" pitchFamily="34" charset="0"/>
              </a:rPr>
              <a:t>, August 2017.</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Steiner, P. (1993, July 5) On the internet. [Cartoon] </a:t>
            </a:r>
            <a:r>
              <a:rPr lang="en-US" sz="1400" i="1" dirty="0">
                <a:latin typeface="Arial" panose="020B0604020202020204" pitchFamily="34" charset="0"/>
                <a:cs typeface="Arial" panose="020B0604020202020204" pitchFamily="34" charset="0"/>
              </a:rPr>
              <a:t>The New Yorker</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Retrieved from https://en.wikipedia.org/wiki/File:Internet_dog.jpg </a:t>
            </a:r>
          </a:p>
        </p:txBody>
      </p:sp>
      <p:sp>
        <p:nvSpPr>
          <p:cNvPr id="4" name="Slide Number Placeholder 3"/>
          <p:cNvSpPr>
            <a:spLocks noGrp="1"/>
          </p:cNvSpPr>
          <p:nvPr>
            <p:ph type="sldNum" sz="quarter" idx="10"/>
          </p:nvPr>
        </p:nvSpPr>
        <p:spPr/>
        <p:txBody>
          <a:bodyPr/>
          <a:lstStyle/>
          <a:p>
            <a:fld id="{A035E6FC-CCC7-F34C-83D9-78C7523946F2}" type="slidenum">
              <a:rPr lang="en-US" smtClean="0"/>
              <a:t>6</a:t>
            </a:fld>
            <a:endParaRPr lang="en-US"/>
          </a:p>
        </p:txBody>
      </p:sp>
    </p:spTree>
    <p:extLst>
      <p:ext uri="{BB962C8B-B14F-4D97-AF65-F5344CB8AC3E}">
        <p14:creationId xmlns:p14="http://schemas.microsoft.com/office/powerpoint/2010/main" val="3447954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https://www.flickr.com/photos/15979685@N08/40248876364 by Eric </a:t>
            </a:r>
            <a:r>
              <a:rPr lang="en-US" dirty="0" err="1"/>
              <a:t>Huybrechts</a:t>
            </a:r>
            <a:r>
              <a:rPr lang="en-US" dirty="0"/>
              <a:t> / CC BY-NC-ND 2.0</a:t>
            </a:r>
          </a:p>
          <a:p>
            <a:endParaRPr lang="en-US" dirty="0"/>
          </a:p>
          <a:p>
            <a:r>
              <a:rPr lang="en-US" dirty="0"/>
              <a:t>ULG02 32:37</a:t>
            </a:r>
          </a:p>
          <a:p>
            <a:r>
              <a:rPr lang="en-US" dirty="0"/>
              <a:t>Yeah. And I would have to say, so I'm a fourth-year medical student now. Because they have us do these presentations from year one, and over the years, it would be two-fold that-- this is the process of how I end up doing it. And then, secondly-- what was I going to say? I guess the scrutiny used to come in when I was just starting off a Google search, and then basically, when they taught us in school how to research a topic and to use the library-- I mean, I still kind of interrogate information, but I guess I'm a bit more liberal. I'm more willing to just take whatever I find as my information stock. Does that make sense?</a:t>
            </a:r>
          </a:p>
        </p:txBody>
      </p:sp>
      <p:sp>
        <p:nvSpPr>
          <p:cNvPr id="4" name="Slide Number Placeholder 3"/>
          <p:cNvSpPr>
            <a:spLocks noGrp="1"/>
          </p:cNvSpPr>
          <p:nvPr>
            <p:ph type="sldNum" sz="quarter" idx="5"/>
          </p:nvPr>
        </p:nvSpPr>
        <p:spPr/>
        <p:txBody>
          <a:bodyPr/>
          <a:lstStyle/>
          <a:p>
            <a:fld id="{2CDDC746-091E-4ABE-90A0-CCDD9C82B7FB}" type="slidenum">
              <a:rPr lang="en-US" smtClean="0"/>
              <a:t>7</a:t>
            </a:fld>
            <a:endParaRPr lang="en-US"/>
          </a:p>
        </p:txBody>
      </p:sp>
    </p:spTree>
    <p:extLst>
      <p:ext uri="{BB962C8B-B14F-4D97-AF65-F5344CB8AC3E}">
        <p14:creationId xmlns:p14="http://schemas.microsoft.com/office/powerpoint/2010/main" val="1046868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https://www.flickr.com/photos/31864518@N02/2983893564 by </a:t>
            </a:r>
            <a:r>
              <a:rPr lang="en-US" sz="1400" dirty="0" err="1">
                <a:latin typeface="Arial" panose="020B0604020202020204" pitchFamily="34" charset="0"/>
                <a:cs typeface="Arial" panose="020B0604020202020204" pitchFamily="34" charset="0"/>
              </a:rPr>
              <a:t>joebrian</a:t>
            </a:r>
            <a:r>
              <a:rPr lang="en-US" sz="1400" dirty="0">
                <a:latin typeface="Arial" panose="020B0604020202020204" pitchFamily="34" charset="0"/>
                <a:cs typeface="Arial" panose="020B0604020202020204" pitchFamily="34" charset="0"/>
              </a:rPr>
              <a:t> / CC BY 2.0</a:t>
            </a:r>
          </a:p>
          <a:p>
            <a:endParaRPr lang="en-US" sz="1400" dirty="0">
              <a:latin typeface="Arial" panose="020B0604020202020204" pitchFamily="34" charset="0"/>
              <a:cs typeface="Arial" panose="020B0604020202020204" pitchFamily="34" charset="0"/>
            </a:endParaRPr>
          </a:p>
          <a:p>
            <a:pPr defTabSz="931042"/>
            <a:r>
              <a:rPr lang="en-US" sz="1400" dirty="0">
                <a:latin typeface="Arial" panose="020B0604020202020204" pitchFamily="34" charset="0"/>
                <a:cs typeface="Arial" panose="020B0604020202020204" pitchFamily="34" charset="0"/>
              </a:rPr>
              <a:t>White, D. S., &amp; Connaway, L. S. (2011-2014). </a:t>
            </a:r>
            <a:r>
              <a:rPr lang="en-US" sz="1400" i="1" dirty="0">
                <a:latin typeface="Arial" panose="020B0604020202020204" pitchFamily="34" charset="0"/>
                <a:cs typeface="Arial" panose="020B0604020202020204" pitchFamily="34" charset="0"/>
              </a:rPr>
              <a:t>Digital Visitors and Residents: What Motivates Engagement with the Digital Information Environment.</a:t>
            </a:r>
            <a:r>
              <a:rPr lang="en-US" sz="1400" dirty="0">
                <a:latin typeface="Arial" panose="020B0604020202020204" pitchFamily="34" charset="0"/>
                <a:cs typeface="Arial" panose="020B0604020202020204" pitchFamily="34" charset="0"/>
              </a:rPr>
              <a:t> Funded by JISC, OCLC, and Oxford University. </a:t>
            </a:r>
            <a:r>
              <a:rPr lang="en-US" sz="1400" u="sng" dirty="0">
                <a:latin typeface="Arial" panose="020B0604020202020204" pitchFamily="34" charset="0"/>
                <a:cs typeface="Arial" panose="020B0604020202020204" pitchFamily="34" charset="0"/>
                <a:hlinkClick r:id="rId3"/>
              </a:rPr>
              <a:t>http://www.oclc.org/research/activities/vandr.html</a:t>
            </a:r>
            <a:r>
              <a:rPr lang="en-US" sz="1400" u="sng" dirty="0">
                <a:latin typeface="Arial" panose="020B0604020202020204" pitchFamily="34" charset="0"/>
                <a:cs typeface="Arial" panose="020B0604020202020204" pitchFamily="34" charset="0"/>
              </a:rPr>
              <a:t>. </a:t>
            </a:r>
            <a:endParaRPr lang="en-US" sz="1400" dirty="0">
              <a:latin typeface="Arial" pitchFamily="34" charset="0"/>
              <a:cs typeface="Arial" pitchFamily="34" charset="0"/>
            </a:endParaRPr>
          </a:p>
          <a:p>
            <a:endParaRPr lang="en-US" sz="1400" dirty="0"/>
          </a:p>
        </p:txBody>
      </p:sp>
      <p:sp>
        <p:nvSpPr>
          <p:cNvPr id="4" name="Slide Number Placeholder 3"/>
          <p:cNvSpPr>
            <a:spLocks noGrp="1"/>
          </p:cNvSpPr>
          <p:nvPr>
            <p:ph type="sldNum" sz="quarter" idx="10"/>
          </p:nvPr>
        </p:nvSpPr>
        <p:spPr/>
        <p:txBody>
          <a:bodyPr/>
          <a:lstStyle/>
          <a:p>
            <a:fld id="{A035E6FC-CCC7-F34C-83D9-78C7523946F2}" type="slidenum">
              <a:rPr lang="en-US" smtClean="0"/>
              <a:t>8</a:t>
            </a:fld>
            <a:endParaRPr lang="en-US"/>
          </a:p>
        </p:txBody>
      </p:sp>
    </p:spTree>
    <p:extLst>
      <p:ext uri="{BB962C8B-B14F-4D97-AF65-F5344CB8AC3E}">
        <p14:creationId xmlns:p14="http://schemas.microsoft.com/office/powerpoint/2010/main" val="3652924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https://www.flickr.com/photos/crimfants/2488634205 by Paul / CC BY 2.0</a:t>
            </a:r>
          </a:p>
          <a:p>
            <a:endParaRPr lang="en-US" dirty="0"/>
          </a:p>
          <a:p>
            <a:pPr defTabSz="931042"/>
            <a:r>
              <a:rPr lang="en-US" dirty="0"/>
              <a:t>Buhler, A., </a:t>
            </a:r>
            <a:r>
              <a:rPr lang="en-US" dirty="0" err="1"/>
              <a:t>Cataldo</a:t>
            </a:r>
            <a:r>
              <a:rPr lang="en-US" dirty="0"/>
              <a:t>, T. T., </a:t>
            </a:r>
            <a:r>
              <a:rPr lang="en-US" dirty="0" err="1"/>
              <a:t>Faniel</a:t>
            </a:r>
            <a:r>
              <a:rPr lang="en-US" dirty="0"/>
              <a:t>, I. M., Connaway, L. S., Valenza, J. K., Graff, R., Elrod, R., Putnam S., Cyr C., </a:t>
            </a:r>
            <a:r>
              <a:rPr lang="en-US" dirty="0" err="1"/>
              <a:t>Towler</a:t>
            </a:r>
            <a:r>
              <a:rPr lang="en-US" dirty="0"/>
              <a:t>, C., Hood, E., Fowler R., Howland S., Brannon B, Langer, K., Kirlew, S. (2015-2018). Researching students’ information choices: Determining identity and judging credibility in digital spaces. IMLS Grant Project LG-81-15-0155. </a:t>
            </a:r>
            <a:r>
              <a:rPr lang="en-US" dirty="0">
                <a:hlinkClick r:id="rId3"/>
              </a:rPr>
              <a:t>http://guides.uflib.ufl.edu/RSIC</a:t>
            </a:r>
            <a:r>
              <a:rPr lang="en-US" dirty="0"/>
              <a:t>.</a:t>
            </a:r>
          </a:p>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9</a:t>
            </a:fld>
            <a:endParaRPr lang="en-US"/>
          </a:p>
        </p:txBody>
      </p:sp>
    </p:spTree>
    <p:extLst>
      <p:ext uri="{BB962C8B-B14F-4D97-AF65-F5344CB8AC3E}">
        <p14:creationId xmlns:p14="http://schemas.microsoft.com/office/powerpoint/2010/main" val="40034751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4570295" y="0"/>
            <a:ext cx="4578960" cy="4388000"/>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a:stretch>
            <a:fillRect/>
          </a:stretch>
        </p:blipFill>
        <p:spPr>
          <a:xfrm>
            <a:off x="5784850" y="3904991"/>
            <a:ext cx="86105" cy="86105"/>
          </a:xfrm>
          <a:prstGeom prst="rect">
            <a:avLst/>
          </a:prstGeom>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0" y="0"/>
            <a:ext cx="3751263" cy="39719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22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1" y="532209"/>
            <a:ext cx="8043862" cy="1207294"/>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49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 name="Picture Placeholder 2"/>
          <p:cNvSpPr>
            <a:spLocks noGrp="1"/>
          </p:cNvSpPr>
          <p:nvPr>
            <p:ph type="pic" sz="quarter" idx="10"/>
          </p:nvPr>
        </p:nvSpPr>
        <p:spPr>
          <a:xfrm>
            <a:off x="0" y="0"/>
            <a:ext cx="9144000" cy="4686300"/>
          </a:xfrm>
          <a:prstGeom prst="rect">
            <a:avLst/>
          </a:prstGeom>
        </p:spPr>
        <p:txBody>
          <a:bodyPr/>
          <a:lstStyle/>
          <a:p>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310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1" y="1"/>
            <a:ext cx="3751263" cy="39719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53"/>
            <a:ext cx="687170" cy="21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117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9"/>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98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9"/>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506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a:t>Click icon to add picture</a:t>
            </a:r>
            <a:endParaRPr lang="en-US" dirty="0"/>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a:t>Click icon to add picture</a:t>
            </a:r>
            <a:endParaRPr lang="en-US" dirty="0"/>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a:t>Click icon to add picture</a:t>
            </a:r>
            <a:endParaRPr lang="en-US" dirty="0"/>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r>
              <a:rPr lang="en-US"/>
              <a:t>Edit Master text styles</a:t>
            </a:r>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hyperlink" Target="http://guides.uflib.ufl.edu/RSIC" TargetMode="External"/><Relationship Id="rId2" Type="http://schemas.openxmlformats.org/officeDocument/2006/relationships/hyperlink" Target="http://www.ala.org/acrl/sites/ala.org.acrl/files/content/publications/whitepapers/academiclib.pdf" TargetMode="External"/><Relationship Id="rId1" Type="http://schemas.openxmlformats.org/officeDocument/2006/relationships/slideLayout" Target="../slideLayouts/slideLayout5.xml"/><Relationship Id="rId5" Type="http://schemas.openxmlformats.org/officeDocument/2006/relationships/hyperlink" Target="http://www.oclc.org/blog/main/is-anything-more-important-than-convenience/" TargetMode="External"/><Relationship Id="rId4" Type="http://schemas.openxmlformats.org/officeDocument/2006/relationships/hyperlink" Target="http://www.oclc.org/blog/main/librariesinlife-the-convenience-imperative/"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www.jisc.ac.uk/media/documents/publications/reports/2010/digitalinformationseekerreport.pdf" TargetMode="External"/><Relationship Id="rId2" Type="http://schemas.openxmlformats.org/officeDocument/2006/relationships/hyperlink" Target="http://www.oclc.org/content/dam/research/publications/2015/oclcresearch-library-in-life-of-user.pdf" TargetMode="External"/><Relationship Id="rId1" Type="http://schemas.openxmlformats.org/officeDocument/2006/relationships/slideLayout" Target="../slideLayouts/slideLayout5.xml"/><Relationship Id="rId4" Type="http://schemas.openxmlformats.org/officeDocument/2006/relationships/hyperlink" Target="http://i-scholar.in/index.php/sjim/article/view/60392/51360"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chronicle.com/blognetwork/theubiquitouslibrarian/2012/04/04/think-like-a-startup-a-white-paper/" TargetMode="External"/><Relationship Id="rId2" Type="http://schemas.openxmlformats.org/officeDocument/2006/relationships/hyperlink" Target="https://doi.org/10.25333/C3V63F" TargetMode="Externa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2" Type="http://schemas.openxmlformats.org/officeDocument/2006/relationships/hyperlink" Target="https://en.wikipedia.org/wiki/File:Internet_dog.jpg"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p:cNvSpPr>
            <a:spLocks noGrp="1"/>
          </p:cNvSpPr>
          <p:nvPr>
            <p:ph type="body" sz="quarter" idx="12"/>
          </p:nvPr>
        </p:nvSpPr>
        <p:spPr/>
        <p:txBody>
          <a:bodyPr/>
          <a:lstStyle/>
          <a:p>
            <a:r>
              <a:rPr lang="en-US" dirty="0"/>
              <a:t>SUNY Buffalo </a:t>
            </a:r>
            <a:r>
              <a:rPr lang="en-US" dirty="0">
                <a:ea typeface="SimSun" panose="02010600030101010101" pitchFamily="2" charset="-122"/>
              </a:rPr>
              <a:t>• 27 March 2019</a:t>
            </a:r>
            <a:endParaRPr lang="en-US" dirty="0"/>
          </a:p>
        </p:txBody>
      </p:sp>
      <p:sp>
        <p:nvSpPr>
          <p:cNvPr id="36" name="Text Placeholder 35"/>
          <p:cNvSpPr>
            <a:spLocks noGrp="1"/>
          </p:cNvSpPr>
          <p:nvPr>
            <p:ph type="body" sz="quarter" idx="16"/>
          </p:nvPr>
        </p:nvSpPr>
        <p:spPr>
          <a:xfrm>
            <a:off x="534572" y="1852402"/>
            <a:ext cx="7999668" cy="1234773"/>
          </a:xfrm>
        </p:spPr>
        <p:txBody>
          <a:bodyPr anchor="ctr">
            <a:noAutofit/>
          </a:bodyPr>
          <a:lstStyle/>
          <a:p>
            <a:r>
              <a:rPr lang="en-US" sz="3200" dirty="0"/>
              <a:t>Exceeding Expectations:</a:t>
            </a:r>
          </a:p>
          <a:p>
            <a:r>
              <a:rPr lang="en-US" sz="2800" dirty="0"/>
              <a:t>Positioning the Library in the Community</a:t>
            </a:r>
          </a:p>
        </p:txBody>
      </p:sp>
      <p:sp>
        <p:nvSpPr>
          <p:cNvPr id="2" name="Text Placeholder 1">
            <a:extLst>
              <a:ext uri="{FF2B5EF4-FFF2-40B4-BE49-F238E27FC236}">
                <a16:creationId xmlns:a16="http://schemas.microsoft.com/office/drawing/2014/main" id="{4219419A-AF9B-43C3-9551-2B69423B96B8}"/>
              </a:ext>
            </a:extLst>
          </p:cNvPr>
          <p:cNvSpPr>
            <a:spLocks noGrp="1"/>
          </p:cNvSpPr>
          <p:nvPr>
            <p:ph type="body" sz="quarter" idx="17"/>
          </p:nvPr>
        </p:nvSpPr>
        <p:spPr>
          <a:xfrm>
            <a:off x="728694" y="3206972"/>
            <a:ext cx="3753913" cy="400110"/>
          </a:xfrm>
        </p:spPr>
        <p:txBody>
          <a:bodyPr/>
          <a:lstStyle/>
          <a:p>
            <a:r>
              <a:rPr lang="en-US" dirty="0"/>
              <a:t>Lynn Silipigni Connaway, PhD</a:t>
            </a:r>
          </a:p>
        </p:txBody>
      </p:sp>
      <p:sp>
        <p:nvSpPr>
          <p:cNvPr id="3" name="Text Placeholder 2">
            <a:extLst>
              <a:ext uri="{FF2B5EF4-FFF2-40B4-BE49-F238E27FC236}">
                <a16:creationId xmlns:a16="http://schemas.microsoft.com/office/drawing/2014/main" id="{73439E07-E6A2-4E24-A8C4-2BF7B6B55EAA}"/>
              </a:ext>
            </a:extLst>
          </p:cNvPr>
          <p:cNvSpPr>
            <a:spLocks noGrp="1"/>
          </p:cNvSpPr>
          <p:nvPr>
            <p:ph type="body" sz="quarter" idx="18"/>
          </p:nvPr>
        </p:nvSpPr>
        <p:spPr>
          <a:xfrm>
            <a:off x="728695" y="3613838"/>
            <a:ext cx="5256824" cy="1036374"/>
          </a:xfrm>
        </p:spPr>
        <p:txBody>
          <a:bodyPr/>
          <a:lstStyle/>
          <a:p>
            <a:r>
              <a:rPr lang="en-US" sz="1800" b="1" dirty="0"/>
              <a:t>Director of Library Trends and User Research</a:t>
            </a:r>
          </a:p>
          <a:p>
            <a:pPr>
              <a:spcBef>
                <a:spcPts val="533"/>
              </a:spcBef>
            </a:pPr>
            <a:r>
              <a:rPr lang="en-US" sz="1800" b="1" dirty="0">
                <a:hlinkClick r:id="rId3"/>
              </a:rPr>
              <a:t>connawal@oclc.org</a:t>
            </a:r>
            <a:endParaRPr lang="en-US" sz="1800" b="1" dirty="0"/>
          </a:p>
          <a:p>
            <a:pPr>
              <a:spcBef>
                <a:spcPts val="533"/>
              </a:spcBef>
            </a:pPr>
            <a:r>
              <a:rPr lang="en-US" sz="1800" b="1" dirty="0"/>
              <a:t>@</a:t>
            </a:r>
            <a:r>
              <a:rPr lang="en-US" sz="1800" b="1" dirty="0" err="1"/>
              <a:t>LynnConnaway</a:t>
            </a:r>
            <a:endParaRPr lang="en-US" dirty="0"/>
          </a:p>
        </p:txBody>
      </p:sp>
    </p:spTree>
    <p:extLst>
      <p:ext uri="{BB962C8B-B14F-4D97-AF65-F5344CB8AC3E}">
        <p14:creationId xmlns:p14="http://schemas.microsoft.com/office/powerpoint/2010/main" val="686087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F2B0EDC-CB6E-4D48-B9D6-C9EFE0BEB55B}"/>
              </a:ext>
            </a:extLst>
          </p:cNvPr>
          <p:cNvSpPr>
            <a:spLocks noGrp="1"/>
          </p:cNvSpPr>
          <p:nvPr>
            <p:ph type="body" sz="quarter" idx="13"/>
          </p:nvPr>
        </p:nvSpPr>
        <p:spPr/>
        <p:txBody>
          <a:bodyPr/>
          <a:lstStyle/>
          <a:p>
            <a:endParaRPr lang="en-US"/>
          </a:p>
        </p:txBody>
      </p:sp>
      <p:pic>
        <p:nvPicPr>
          <p:cNvPr id="4" name="Picture Placeholder 3">
            <a:extLst>
              <a:ext uri="{FF2B5EF4-FFF2-40B4-BE49-F238E27FC236}">
                <a16:creationId xmlns:a16="http://schemas.microsoft.com/office/drawing/2014/main" id="{0493983E-2C8E-4082-BF9C-98D08302C6AD}"/>
              </a:ext>
            </a:extLst>
          </p:cNvPr>
          <p:cNvPicPr>
            <a:picLocks noGrp="1" noChangeAspect="1"/>
          </p:cNvPicPr>
          <p:nvPr>
            <p:ph type="pic" sz="quarter" idx="4294967295"/>
          </p:nvPr>
        </p:nvPicPr>
        <p:blipFill rotWithShape="1">
          <a:blip r:embed="rId3"/>
          <a:srcRect t="20398" b="2788"/>
          <a:stretch/>
        </p:blipFill>
        <p:spPr>
          <a:xfrm>
            <a:off x="0" y="0"/>
            <a:ext cx="9144000" cy="4686300"/>
          </a:xfrm>
          <a:prstGeom prst="rect">
            <a:avLst/>
          </a:prstGeom>
        </p:spPr>
      </p:pic>
      <p:sp>
        <p:nvSpPr>
          <p:cNvPr id="6" name="Text Placeholder 2">
            <a:extLst>
              <a:ext uri="{FF2B5EF4-FFF2-40B4-BE49-F238E27FC236}">
                <a16:creationId xmlns:a16="http://schemas.microsoft.com/office/drawing/2014/main" id="{D7173681-1B78-A04F-8586-C914DA3521F0}"/>
              </a:ext>
            </a:extLst>
          </p:cNvPr>
          <p:cNvSpPr txBox="1">
            <a:spLocks/>
          </p:cNvSpPr>
          <p:nvPr/>
        </p:nvSpPr>
        <p:spPr>
          <a:xfrm>
            <a:off x="1" y="1405891"/>
            <a:ext cx="4446269" cy="2160269"/>
          </a:xfrm>
          <a:prstGeom prst="rect">
            <a:avLst/>
          </a:prstGeom>
          <a:solidFill>
            <a:schemeClr val="tx1">
              <a:alpha val="60000"/>
            </a:schemeClr>
          </a:solidFill>
        </p:spPr>
        <p:txBody>
          <a:bodyPr/>
          <a:lst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700" b="1" dirty="0">
                <a:solidFill>
                  <a:schemeClr val="bg1"/>
                </a:solidFill>
              </a:rPr>
              <a:t>“That's a YouTube video. No thank you. …anybody could have uploaded that.”</a:t>
            </a:r>
          </a:p>
          <a:p>
            <a:pPr marL="0" indent="0" algn="r">
              <a:buNone/>
            </a:pPr>
            <a:r>
              <a:rPr lang="en-US" sz="1350" b="1" dirty="0">
                <a:solidFill>
                  <a:schemeClr val="bg1"/>
                </a:solidFill>
              </a:rPr>
              <a:t>(</a:t>
            </a:r>
            <a:r>
              <a:rPr lang="en-US" sz="1350" b="1" i="1" dirty="0">
                <a:solidFill>
                  <a:schemeClr val="bg1"/>
                </a:solidFill>
              </a:rPr>
              <a:t>Researching Students’ Information Choices</a:t>
            </a:r>
            <a:r>
              <a:rPr lang="en-US" sz="1350" b="1" dirty="0">
                <a:solidFill>
                  <a:schemeClr val="bg1"/>
                </a:solidFill>
              </a:rPr>
              <a:t>, Graduate Student)</a:t>
            </a:r>
          </a:p>
        </p:txBody>
      </p:sp>
      <p:sp>
        <p:nvSpPr>
          <p:cNvPr id="2" name="Rectangle 1">
            <a:extLst>
              <a:ext uri="{FF2B5EF4-FFF2-40B4-BE49-F238E27FC236}">
                <a16:creationId xmlns:a16="http://schemas.microsoft.com/office/drawing/2014/main" id="{351DDA92-5D28-4B1B-B851-C0A56FFDBD73}"/>
              </a:ext>
            </a:extLst>
          </p:cNvPr>
          <p:cNvSpPr/>
          <p:nvPr/>
        </p:nvSpPr>
        <p:spPr>
          <a:xfrm>
            <a:off x="-11640" y="4470856"/>
            <a:ext cx="4572000" cy="215444"/>
          </a:xfrm>
          <a:prstGeom prst="rect">
            <a:avLst/>
          </a:prstGeom>
        </p:spPr>
        <p:txBody>
          <a:bodyPr>
            <a:spAutoFit/>
          </a:bodyPr>
          <a:lstStyle/>
          <a:p>
            <a:r>
              <a:rPr lang="en-US" sz="800" dirty="0">
                <a:solidFill>
                  <a:schemeClr val="bg1"/>
                </a:solidFill>
              </a:rPr>
              <a:t>Image: https://www.flickr.com/photos/seun78/6141584289 by </a:t>
            </a:r>
            <a:r>
              <a:rPr lang="en-US" sz="800" dirty="0" err="1">
                <a:solidFill>
                  <a:schemeClr val="bg1"/>
                </a:solidFill>
              </a:rPr>
              <a:t>Seun</a:t>
            </a:r>
            <a:r>
              <a:rPr lang="en-US" sz="800" dirty="0">
                <a:solidFill>
                  <a:schemeClr val="bg1"/>
                </a:solidFill>
              </a:rPr>
              <a:t> Ismail / CC BY-NC-ND 2.0</a:t>
            </a:r>
          </a:p>
        </p:txBody>
      </p:sp>
    </p:spTree>
    <p:extLst>
      <p:ext uri="{BB962C8B-B14F-4D97-AF65-F5344CB8AC3E}">
        <p14:creationId xmlns:p14="http://schemas.microsoft.com/office/powerpoint/2010/main" val="1022923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3">
            <a:extLst>
              <a:ext uri="{FF2B5EF4-FFF2-40B4-BE49-F238E27FC236}">
                <a16:creationId xmlns:a16="http://schemas.microsoft.com/office/drawing/2014/main" id="{595FFD78-2C5E-473D-8B96-D374ACF07541}"/>
              </a:ext>
            </a:extLst>
          </p:cNvPr>
          <p:cNvPicPr>
            <a:picLocks noGrp="1" noChangeAspect="1"/>
          </p:cNvPicPr>
          <p:nvPr>
            <p:ph type="pic" sz="quarter" idx="10"/>
          </p:nvPr>
        </p:nvPicPr>
        <p:blipFill>
          <a:blip r:embed="rId3"/>
          <a:srcRect t="11593" b="11593"/>
          <a:stretch>
            <a:fillRect/>
          </a:stretch>
        </p:blipFill>
        <p:spPr>
          <a:xfrm>
            <a:off x="0" y="0"/>
            <a:ext cx="9144000" cy="4686300"/>
          </a:xfrm>
          <a:prstGeom prst="rect">
            <a:avLst/>
          </a:prstGeom>
        </p:spPr>
      </p:pic>
      <p:sp>
        <p:nvSpPr>
          <p:cNvPr id="3" name="Text Placeholder 2">
            <a:extLst>
              <a:ext uri="{FF2B5EF4-FFF2-40B4-BE49-F238E27FC236}">
                <a16:creationId xmlns:a16="http://schemas.microsoft.com/office/drawing/2014/main" id="{27FC5FBD-C0D5-41DF-BB3C-055A0F30676D}"/>
              </a:ext>
            </a:extLst>
          </p:cNvPr>
          <p:cNvSpPr>
            <a:spLocks noGrp="1"/>
          </p:cNvSpPr>
          <p:nvPr>
            <p:ph type="body" sz="quarter" idx="11"/>
          </p:nvPr>
        </p:nvSpPr>
        <p:spPr>
          <a:xfrm>
            <a:off x="0" y="1872343"/>
            <a:ext cx="8043862" cy="2551874"/>
          </a:xfrm>
          <a:solidFill>
            <a:schemeClr val="tx1">
              <a:alpha val="80000"/>
            </a:schemeClr>
          </a:solidFill>
        </p:spPr>
        <p:txBody>
          <a:bodyPr/>
          <a:lstStyle/>
          <a:p>
            <a:pPr marL="0" indent="0">
              <a:buNone/>
            </a:pPr>
            <a:r>
              <a:rPr lang="en-US" sz="2400" b="1" dirty="0"/>
              <a:t>“It depends. It depends who’s made the website or what I have been told about the website or whether I know about it at all. But — it sounds silly — but sometimes you can just tell whether a website looks reliable or not depending on how professional [it] looks and who’s written it.” </a:t>
            </a:r>
          </a:p>
          <a:p>
            <a:pPr marL="0" indent="0" algn="r">
              <a:buNone/>
            </a:pPr>
            <a:r>
              <a:rPr lang="en-US" sz="1400" b="1" dirty="0"/>
              <a:t>(</a:t>
            </a:r>
            <a:r>
              <a:rPr lang="en-US" sz="1400" b="1" i="1" dirty="0"/>
              <a:t>Digital Visitors and Residents</a:t>
            </a:r>
            <a:r>
              <a:rPr lang="en-US" sz="1400" b="1" dirty="0"/>
              <a:t>, Undergraduate Student)</a:t>
            </a:r>
          </a:p>
        </p:txBody>
      </p:sp>
      <p:sp>
        <p:nvSpPr>
          <p:cNvPr id="7" name="Rectangle 6">
            <a:extLst>
              <a:ext uri="{FF2B5EF4-FFF2-40B4-BE49-F238E27FC236}">
                <a16:creationId xmlns:a16="http://schemas.microsoft.com/office/drawing/2014/main" id="{96A21A72-751A-48E8-B49C-B1002B7A3878}"/>
              </a:ext>
            </a:extLst>
          </p:cNvPr>
          <p:cNvSpPr/>
          <p:nvPr/>
        </p:nvSpPr>
        <p:spPr>
          <a:xfrm>
            <a:off x="4365171" y="0"/>
            <a:ext cx="4778829" cy="215444"/>
          </a:xfrm>
          <a:prstGeom prst="rect">
            <a:avLst/>
          </a:prstGeom>
        </p:spPr>
        <p:txBody>
          <a:bodyPr wrap="square">
            <a:spAutoFit/>
          </a:bodyPr>
          <a:lstStyle/>
          <a:p>
            <a:pPr algn="r"/>
            <a:r>
              <a:rPr lang="en-US" sz="800" dirty="0">
                <a:solidFill>
                  <a:schemeClr val="bg1"/>
                </a:solidFill>
              </a:rPr>
              <a:t>Image: https://www.flickr.com/photos/arminhanisch/36169956372 by Armin </a:t>
            </a:r>
            <a:r>
              <a:rPr lang="en-US" sz="800" dirty="0" err="1">
                <a:solidFill>
                  <a:schemeClr val="bg1"/>
                </a:solidFill>
              </a:rPr>
              <a:t>Hanisch</a:t>
            </a:r>
            <a:r>
              <a:rPr lang="en-US" sz="800" dirty="0">
                <a:solidFill>
                  <a:schemeClr val="bg1"/>
                </a:solidFill>
              </a:rPr>
              <a:t> / CC BY-NC 2.0</a:t>
            </a:r>
          </a:p>
        </p:txBody>
      </p:sp>
    </p:spTree>
    <p:extLst>
      <p:ext uri="{BB962C8B-B14F-4D97-AF65-F5344CB8AC3E}">
        <p14:creationId xmlns:p14="http://schemas.microsoft.com/office/powerpoint/2010/main" val="2426776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C280D-C79E-4E8D-B690-37EEF5437225}"/>
              </a:ext>
            </a:extLst>
          </p:cNvPr>
          <p:cNvPicPr>
            <a:picLocks noChangeAspect="1"/>
          </p:cNvPicPr>
          <p:nvPr/>
        </p:nvPicPr>
        <p:blipFill rotWithShape="1">
          <a:blip r:embed="rId3"/>
          <a:srcRect b="8667"/>
          <a:stretch/>
        </p:blipFill>
        <p:spPr>
          <a:xfrm>
            <a:off x="0" y="0"/>
            <a:ext cx="9144000" cy="4697730"/>
          </a:xfrm>
          <a:prstGeom prst="rect">
            <a:avLst/>
          </a:prstGeom>
        </p:spPr>
      </p:pic>
      <p:sp>
        <p:nvSpPr>
          <p:cNvPr id="3" name="Text Placeholder 2"/>
          <p:cNvSpPr>
            <a:spLocks noGrp="1"/>
          </p:cNvSpPr>
          <p:nvPr>
            <p:ph type="body" sz="quarter" idx="11"/>
          </p:nvPr>
        </p:nvSpPr>
        <p:spPr>
          <a:xfrm>
            <a:off x="3086100" y="2348865"/>
            <a:ext cx="6057900" cy="2235167"/>
          </a:xfrm>
        </p:spPr>
        <p:txBody>
          <a:bodyPr/>
          <a:lstStyle/>
          <a:p>
            <a:pPr marL="0" indent="0">
              <a:buNone/>
            </a:pPr>
            <a:r>
              <a:rPr lang="en-US" sz="2000" b="1" dirty="0"/>
              <a:t>“…the whole kind of conversation around fake news is this really important example of how important it is in our daily life and civic health in order to bring critical skills to bear on understanding information and being able to critically evaluate the source of that.”</a:t>
            </a:r>
          </a:p>
          <a:p>
            <a:pPr marL="0" indent="0" algn="r">
              <a:buNone/>
            </a:pPr>
            <a:r>
              <a:rPr lang="en-US" sz="1400" b="1" dirty="0">
                <a:latin typeface="Arial" charset="0"/>
                <a:ea typeface="Arial" charset="0"/>
                <a:cs typeface="Arial" charset="0"/>
              </a:rPr>
              <a:t>(</a:t>
            </a:r>
            <a:r>
              <a:rPr lang="en-US" sz="1400" b="1" i="1" dirty="0">
                <a:latin typeface="Arial" charset="0"/>
                <a:ea typeface="Arial" charset="0"/>
                <a:cs typeface="Arial" charset="0"/>
              </a:rPr>
              <a:t>Academic Library Impact</a:t>
            </a:r>
            <a:r>
              <a:rPr lang="en-US" sz="1400" b="1" dirty="0">
                <a:latin typeface="Arial" charset="0"/>
                <a:ea typeface="Arial" charset="0"/>
                <a:cs typeface="Arial" charset="0"/>
              </a:rPr>
              <a:t>, Advisory Member)</a:t>
            </a:r>
          </a:p>
        </p:txBody>
      </p:sp>
      <p:sp>
        <p:nvSpPr>
          <p:cNvPr id="4" name="Rectangle 3">
            <a:extLst>
              <a:ext uri="{FF2B5EF4-FFF2-40B4-BE49-F238E27FC236}">
                <a16:creationId xmlns:a16="http://schemas.microsoft.com/office/drawing/2014/main" id="{0C14069E-5A55-436F-A747-A39DC427FE6A}"/>
              </a:ext>
            </a:extLst>
          </p:cNvPr>
          <p:cNvSpPr/>
          <p:nvPr/>
        </p:nvSpPr>
        <p:spPr>
          <a:xfrm>
            <a:off x="0" y="0"/>
            <a:ext cx="5040630" cy="215444"/>
          </a:xfrm>
          <a:prstGeom prst="rect">
            <a:avLst/>
          </a:prstGeom>
        </p:spPr>
        <p:txBody>
          <a:bodyPr wrap="square">
            <a:spAutoFit/>
          </a:bodyPr>
          <a:lstStyle/>
          <a:p>
            <a:pPr defTabSz="699653">
              <a:defRPr/>
            </a:pPr>
            <a:r>
              <a:rPr lang="en-US" sz="800" dirty="0">
                <a:latin typeface="Arial" panose="020B0604020202020204" pitchFamily="34" charset="0"/>
                <a:cs typeface="Arial" panose="020B0604020202020204" pitchFamily="34" charset="0"/>
              </a:rPr>
              <a:t>Image: https://www.flickr.com/photos/dskley/13716083704 by Dennis </a:t>
            </a:r>
            <a:r>
              <a:rPr lang="en-US" sz="800" dirty="0" err="1">
                <a:latin typeface="Arial" panose="020B0604020202020204" pitchFamily="34" charset="0"/>
                <a:cs typeface="Arial" panose="020B0604020202020204" pitchFamily="34" charset="0"/>
              </a:rPr>
              <a:t>Skley</a:t>
            </a:r>
            <a:r>
              <a:rPr lang="en-US" sz="800" dirty="0">
                <a:latin typeface="Arial" panose="020B0604020202020204" pitchFamily="34" charset="0"/>
                <a:cs typeface="Arial" panose="020B0604020202020204" pitchFamily="34" charset="0"/>
              </a:rPr>
              <a:t> / CC BY-ND 2.0</a:t>
            </a:r>
          </a:p>
        </p:txBody>
      </p:sp>
    </p:spTree>
    <p:extLst>
      <p:ext uri="{BB962C8B-B14F-4D97-AF65-F5344CB8AC3E}">
        <p14:creationId xmlns:p14="http://schemas.microsoft.com/office/powerpoint/2010/main" val="1688131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8E25D0B-8325-4E6E-BD75-3C7F6AA08032}"/>
              </a:ext>
            </a:extLst>
          </p:cNvPr>
          <p:cNvPicPr>
            <a:picLocks noGrp="1" noChangeAspect="1"/>
          </p:cNvPicPr>
          <p:nvPr>
            <p:ph type="pic" sz="quarter" idx="10"/>
          </p:nvPr>
        </p:nvPicPr>
        <p:blipFill rotWithShape="1">
          <a:blip r:embed="rId3"/>
          <a:srcRect b="31666"/>
          <a:stretch/>
        </p:blipFill>
        <p:spPr>
          <a:xfrm>
            <a:off x="0" y="0"/>
            <a:ext cx="9144000" cy="4686300"/>
          </a:xfrm>
        </p:spPr>
      </p:pic>
      <p:sp>
        <p:nvSpPr>
          <p:cNvPr id="5" name="Content Placeholder 5"/>
          <p:cNvSpPr txBox="1">
            <a:spLocks/>
          </p:cNvSpPr>
          <p:nvPr/>
        </p:nvSpPr>
        <p:spPr>
          <a:xfrm>
            <a:off x="0" y="533400"/>
            <a:ext cx="6019799" cy="2354036"/>
          </a:xfrm>
          <a:prstGeom prst="rect">
            <a:avLst/>
          </a:prstGeom>
          <a:solidFill>
            <a:schemeClr val="tx1">
              <a:alpha val="8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bg1"/>
                </a:solidFill>
                <a:latin typeface="Arial" panose="020B0604020202020204" pitchFamily="34" charset="0"/>
                <a:cs typeface="Arial" panose="020B0604020202020204" pitchFamily="34" charset="0"/>
              </a:rPr>
              <a:t>“</a:t>
            </a:r>
            <a:r>
              <a:rPr lang="en-US" sz="2000" b="1" dirty="0">
                <a:solidFill>
                  <a:schemeClr val="bg1"/>
                </a:solidFill>
              </a:rPr>
              <a:t>We should be helping people learn how to think, learn how to be skeptical, learn how to use critical thinking skills, learn how to be self-reflective. I think because those things are so much harder to assess and to demonstrate we have not done as good a job telling that story.”</a:t>
            </a:r>
          </a:p>
          <a:p>
            <a:pPr marL="0" indent="0">
              <a:buNone/>
            </a:pPr>
            <a:r>
              <a:rPr lang="en-US" sz="1600" b="1" dirty="0">
                <a:solidFill>
                  <a:schemeClr val="bg1"/>
                </a:solidFill>
                <a:latin typeface="Arial" charset="0"/>
                <a:ea typeface="Arial" charset="0"/>
                <a:cs typeface="Arial" charset="0"/>
              </a:rPr>
              <a:t>(</a:t>
            </a:r>
            <a:r>
              <a:rPr lang="en-US" sz="1600" b="1" i="1" dirty="0">
                <a:solidFill>
                  <a:schemeClr val="bg1"/>
                </a:solidFill>
                <a:latin typeface="Arial" charset="0"/>
                <a:ea typeface="Arial" charset="0"/>
                <a:cs typeface="Arial" charset="0"/>
              </a:rPr>
              <a:t>Academic Library Impact</a:t>
            </a:r>
            <a:r>
              <a:rPr lang="en-US" sz="1600" b="1" dirty="0">
                <a:solidFill>
                  <a:schemeClr val="bg1"/>
                </a:solidFill>
                <a:latin typeface="Arial" charset="0"/>
                <a:ea typeface="Arial" charset="0"/>
                <a:cs typeface="Arial" charset="0"/>
              </a:rPr>
              <a:t>, Provost)</a:t>
            </a:r>
          </a:p>
          <a:p>
            <a:pPr marL="0" indent="0">
              <a:buNone/>
            </a:pPr>
            <a:endParaRPr lang="en-US" sz="2000" b="1"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1394DAC-9A0D-4E28-9446-2C9BB6DF7E4E}"/>
              </a:ext>
            </a:extLst>
          </p:cNvPr>
          <p:cNvSpPr/>
          <p:nvPr/>
        </p:nvSpPr>
        <p:spPr>
          <a:xfrm>
            <a:off x="0" y="0"/>
            <a:ext cx="4572000" cy="215444"/>
          </a:xfrm>
          <a:prstGeom prst="rect">
            <a:avLst/>
          </a:prstGeom>
        </p:spPr>
        <p:txBody>
          <a:bodyPr>
            <a:spAutoFit/>
          </a:bodyPr>
          <a:lstStyle/>
          <a:p>
            <a:pPr defTabSz="949849">
              <a:defRPr/>
            </a:pPr>
            <a:r>
              <a:rPr lang="en-US" sz="800" dirty="0">
                <a:latin typeface="Arial" panose="020B0604020202020204" pitchFamily="34" charset="0"/>
                <a:cs typeface="Arial" panose="020B0604020202020204" pitchFamily="34" charset="0"/>
              </a:rPr>
              <a:t>Image: https://www.flickr.com/photos/deia/6461457 by </a:t>
            </a:r>
            <a:r>
              <a:rPr lang="en-US" sz="800" dirty="0" err="1">
                <a:latin typeface="Arial" panose="020B0604020202020204" pitchFamily="34" charset="0"/>
                <a:cs typeface="Arial" panose="020B0604020202020204" pitchFamily="34" charset="0"/>
              </a:rPr>
              <a:t>Andreia</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Bohner</a:t>
            </a:r>
            <a:r>
              <a:rPr lang="en-US" sz="800" dirty="0">
                <a:latin typeface="Arial" panose="020B0604020202020204" pitchFamily="34" charset="0"/>
                <a:cs typeface="Arial" panose="020B0604020202020204" pitchFamily="34" charset="0"/>
              </a:rPr>
              <a:t> / CC BY 2.0</a:t>
            </a:r>
          </a:p>
        </p:txBody>
      </p:sp>
    </p:spTree>
    <p:extLst>
      <p:ext uri="{BB962C8B-B14F-4D97-AF65-F5344CB8AC3E}">
        <p14:creationId xmlns:p14="http://schemas.microsoft.com/office/powerpoint/2010/main" val="2290148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BD44437-5E13-4A6C-8D20-31286F8F8866}"/>
              </a:ext>
            </a:extLst>
          </p:cNvPr>
          <p:cNvPicPr>
            <a:picLocks noGrp="1" noChangeAspect="1"/>
          </p:cNvPicPr>
          <p:nvPr>
            <p:ph type="pic" sz="quarter" idx="10"/>
          </p:nvPr>
        </p:nvPicPr>
        <p:blipFill>
          <a:blip r:embed="rId3"/>
          <a:srcRect t="81" b="81"/>
          <a:stretch>
            <a:fillRect/>
          </a:stretch>
        </p:blipFill>
        <p:spPr>
          <a:xfrm>
            <a:off x="0" y="0"/>
            <a:ext cx="9144000" cy="4686300"/>
          </a:xfrm>
          <a:prstGeom prst="rect">
            <a:avLst/>
          </a:prstGeom>
        </p:spPr>
      </p:pic>
      <p:sp>
        <p:nvSpPr>
          <p:cNvPr id="3" name="Text Placeholder 2">
            <a:extLst>
              <a:ext uri="{FF2B5EF4-FFF2-40B4-BE49-F238E27FC236}">
                <a16:creationId xmlns:a16="http://schemas.microsoft.com/office/drawing/2014/main" id="{5EDD18F0-1B2E-4422-B46D-61CF21D518E4}"/>
              </a:ext>
            </a:extLst>
          </p:cNvPr>
          <p:cNvSpPr>
            <a:spLocks noGrp="1"/>
          </p:cNvSpPr>
          <p:nvPr>
            <p:ph type="body" sz="quarter" idx="11"/>
          </p:nvPr>
        </p:nvSpPr>
        <p:spPr>
          <a:xfrm>
            <a:off x="4064000" y="2813538"/>
            <a:ext cx="5080000" cy="1872763"/>
          </a:xfrm>
        </p:spPr>
        <p:txBody>
          <a:bodyPr/>
          <a:lstStyle/>
          <a:p>
            <a:pPr marL="0" indent="0">
              <a:buNone/>
            </a:pPr>
            <a:r>
              <a:rPr lang="en-US" sz="2800" b="1" dirty="0"/>
              <a:t>Align with institutional priorities and contribute to the development of critical thinking skills</a:t>
            </a:r>
          </a:p>
        </p:txBody>
      </p:sp>
      <p:sp>
        <p:nvSpPr>
          <p:cNvPr id="2" name="Rectangle 1">
            <a:extLst>
              <a:ext uri="{FF2B5EF4-FFF2-40B4-BE49-F238E27FC236}">
                <a16:creationId xmlns:a16="http://schemas.microsoft.com/office/drawing/2014/main" id="{08F43601-BE1F-427B-B2EB-5EBF426F4FE7}"/>
              </a:ext>
            </a:extLst>
          </p:cNvPr>
          <p:cNvSpPr/>
          <p:nvPr/>
        </p:nvSpPr>
        <p:spPr>
          <a:xfrm>
            <a:off x="4191000" y="0"/>
            <a:ext cx="4953000" cy="215444"/>
          </a:xfrm>
          <a:prstGeom prst="rect">
            <a:avLst/>
          </a:prstGeom>
        </p:spPr>
        <p:txBody>
          <a:bodyPr wrap="square">
            <a:spAutoFit/>
          </a:bodyPr>
          <a:lstStyle/>
          <a:p>
            <a:pPr algn="r"/>
            <a:r>
              <a:rPr lang="en-US" sz="800" dirty="0">
                <a:solidFill>
                  <a:schemeClr val="bg1"/>
                </a:solidFill>
                <a:latin typeface="Arial" panose="020B0604020202020204" pitchFamily="34" charset="0"/>
                <a:cs typeface="Arial" panose="020B0604020202020204" pitchFamily="34" charset="0"/>
              </a:rPr>
              <a:t>Image: https://www.flickr.com/photos/27518426@N03/3617723004 by Pat Dalton... / CC BY-NC-ND 2.0</a:t>
            </a:r>
          </a:p>
        </p:txBody>
      </p:sp>
      <p:sp>
        <p:nvSpPr>
          <p:cNvPr id="5" name="TextBox 4">
            <a:extLst>
              <a:ext uri="{FF2B5EF4-FFF2-40B4-BE49-F238E27FC236}">
                <a16:creationId xmlns:a16="http://schemas.microsoft.com/office/drawing/2014/main" id="{E032B3FA-C585-4FF7-8307-DBD1B50E621F}"/>
              </a:ext>
            </a:extLst>
          </p:cNvPr>
          <p:cNvSpPr txBox="1"/>
          <p:nvPr/>
        </p:nvSpPr>
        <p:spPr>
          <a:xfrm>
            <a:off x="5794130" y="1613209"/>
            <a:ext cx="3349869" cy="954107"/>
          </a:xfrm>
          <a:prstGeom prst="rect">
            <a:avLst/>
          </a:prstGeom>
          <a:solidFill>
            <a:schemeClr val="tx1">
              <a:alpha val="60000"/>
            </a:schemeClr>
          </a:solidFill>
        </p:spPr>
        <p:txBody>
          <a:bodyPr wrap="square" rtlCol="0">
            <a:spAutoFit/>
          </a:bodyPr>
          <a:lstStyle/>
          <a:p>
            <a:r>
              <a:rPr lang="en-US" sz="2800" b="1" dirty="0">
                <a:solidFill>
                  <a:schemeClr val="bg1"/>
                </a:solidFill>
              </a:rPr>
              <a:t>Academic</a:t>
            </a:r>
            <a:r>
              <a:rPr lang="en-US" sz="2800" dirty="0"/>
              <a:t> </a:t>
            </a:r>
            <a:r>
              <a:rPr lang="en-US" sz="2800" b="1" dirty="0">
                <a:solidFill>
                  <a:schemeClr val="bg1"/>
                </a:solidFill>
              </a:rPr>
              <a:t>Library</a:t>
            </a:r>
            <a:r>
              <a:rPr lang="en-US" sz="2800" dirty="0"/>
              <a:t> </a:t>
            </a:r>
            <a:r>
              <a:rPr lang="en-US" sz="2800" b="1" dirty="0">
                <a:solidFill>
                  <a:schemeClr val="bg1"/>
                </a:solidFill>
              </a:rPr>
              <a:t>Opportunities</a:t>
            </a:r>
          </a:p>
        </p:txBody>
      </p:sp>
    </p:spTree>
    <p:extLst>
      <p:ext uri="{BB962C8B-B14F-4D97-AF65-F5344CB8AC3E}">
        <p14:creationId xmlns:p14="http://schemas.microsoft.com/office/powerpoint/2010/main" val="1673243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127D98F-99E6-423F-9C17-267172F511DF}"/>
              </a:ext>
            </a:extLst>
          </p:cNvPr>
          <p:cNvPicPr>
            <a:picLocks noGrp="1" noChangeAspect="1"/>
          </p:cNvPicPr>
          <p:nvPr>
            <p:ph type="pic" sz="quarter" idx="10"/>
          </p:nvPr>
        </p:nvPicPr>
        <p:blipFill>
          <a:blip r:embed="rId3"/>
          <a:srcRect t="15833" b="15833"/>
          <a:stretch>
            <a:fillRect/>
          </a:stretch>
        </p:blipFill>
        <p:spPr/>
      </p:pic>
      <p:sp>
        <p:nvSpPr>
          <p:cNvPr id="3" name="Text Placeholder 2">
            <a:extLst>
              <a:ext uri="{FF2B5EF4-FFF2-40B4-BE49-F238E27FC236}">
                <a16:creationId xmlns:a16="http://schemas.microsoft.com/office/drawing/2014/main" id="{5AC59312-10C1-452C-8CAA-5947DB8E5540}"/>
              </a:ext>
            </a:extLst>
          </p:cNvPr>
          <p:cNvSpPr>
            <a:spLocks noGrp="1"/>
          </p:cNvSpPr>
          <p:nvPr>
            <p:ph type="body" sz="quarter" idx="11"/>
          </p:nvPr>
        </p:nvSpPr>
        <p:spPr>
          <a:xfrm>
            <a:off x="3951513" y="608823"/>
            <a:ext cx="5192487" cy="2678663"/>
          </a:xfrm>
        </p:spPr>
        <p:txBody>
          <a:bodyPr/>
          <a:lstStyle/>
          <a:p>
            <a:pPr marL="0" indent="0">
              <a:buNone/>
            </a:pPr>
            <a:r>
              <a:rPr lang="en-US" sz="2800" b="1" dirty="0"/>
              <a:t>Take the lead in collaborating with other educators to incorporate critical literacy into the curriculum and promote information professionals’ expertise.</a:t>
            </a:r>
          </a:p>
        </p:txBody>
      </p:sp>
      <p:sp>
        <p:nvSpPr>
          <p:cNvPr id="7" name="Rectangle 6">
            <a:extLst>
              <a:ext uri="{FF2B5EF4-FFF2-40B4-BE49-F238E27FC236}">
                <a16:creationId xmlns:a16="http://schemas.microsoft.com/office/drawing/2014/main" id="{33A47C6C-6739-48A9-B5B5-61FE108D52C6}"/>
              </a:ext>
            </a:extLst>
          </p:cNvPr>
          <p:cNvSpPr/>
          <p:nvPr/>
        </p:nvSpPr>
        <p:spPr>
          <a:xfrm>
            <a:off x="0" y="0"/>
            <a:ext cx="4572000" cy="215444"/>
          </a:xfrm>
          <a:prstGeom prst="rect">
            <a:avLst/>
          </a:prstGeom>
        </p:spPr>
        <p:txBody>
          <a:bodyPr>
            <a:spAutoFit/>
          </a:bodyPr>
          <a:lstStyle/>
          <a:p>
            <a:r>
              <a:rPr lang="en-US" sz="800" dirty="0">
                <a:latin typeface="Arial" panose="020B0604020202020204" pitchFamily="34" charset="0"/>
                <a:cs typeface="Arial" panose="020B0604020202020204" pitchFamily="34" charset="0"/>
              </a:rPr>
              <a:t>Image: https://www.flickr.com/photos/cogdog/41916051614 by Alan Levine / Public Domain</a:t>
            </a:r>
          </a:p>
        </p:txBody>
      </p:sp>
    </p:spTree>
    <p:extLst>
      <p:ext uri="{BB962C8B-B14F-4D97-AF65-F5344CB8AC3E}">
        <p14:creationId xmlns:p14="http://schemas.microsoft.com/office/powerpoint/2010/main" val="4116778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308A7E-5511-470C-A375-C31885EC69D7}"/>
              </a:ext>
            </a:extLst>
          </p:cNvPr>
          <p:cNvPicPr>
            <a:picLocks noChangeAspect="1"/>
          </p:cNvPicPr>
          <p:nvPr/>
        </p:nvPicPr>
        <p:blipFill rotWithShape="1">
          <a:blip r:embed="rId3"/>
          <a:srcRect t="11938" b="19290"/>
          <a:stretch/>
        </p:blipFill>
        <p:spPr>
          <a:xfrm>
            <a:off x="-1" y="0"/>
            <a:ext cx="9143999" cy="4716379"/>
          </a:xfrm>
          <a:prstGeom prst="rect">
            <a:avLst/>
          </a:prstGeom>
        </p:spPr>
      </p:pic>
      <p:sp>
        <p:nvSpPr>
          <p:cNvPr id="2" name="Text Placeholder 1"/>
          <p:cNvSpPr>
            <a:spLocks noGrp="1"/>
          </p:cNvSpPr>
          <p:nvPr>
            <p:ph type="body" sz="quarter" idx="12"/>
          </p:nvPr>
        </p:nvSpPr>
        <p:spPr>
          <a:xfrm>
            <a:off x="-1" y="2576763"/>
            <a:ext cx="4166646" cy="2048614"/>
          </a:xfrm>
          <a:solidFill>
            <a:schemeClr val="tx1">
              <a:alpha val="60000"/>
            </a:schemeClr>
          </a:solidFill>
        </p:spPr>
        <p:txBody>
          <a:bodyPr/>
          <a:lstStyle/>
          <a:p>
            <a:r>
              <a:rPr lang="en-US" b="1" dirty="0">
                <a:solidFill>
                  <a:schemeClr val="bg1"/>
                </a:solidFill>
              </a:rPr>
              <a:t>Support of student information needs</a:t>
            </a:r>
          </a:p>
          <a:p>
            <a:r>
              <a:rPr lang="en-US" b="1" dirty="0">
                <a:solidFill>
                  <a:schemeClr val="bg1"/>
                </a:solidFill>
              </a:rPr>
              <a:t>Early-childhood literacy</a:t>
            </a:r>
          </a:p>
          <a:p>
            <a:r>
              <a:rPr lang="en-US" b="1" dirty="0">
                <a:solidFill>
                  <a:schemeClr val="bg1"/>
                </a:solidFill>
              </a:rPr>
              <a:t>Mobile outreach vehicles</a:t>
            </a:r>
          </a:p>
          <a:p>
            <a:pPr marL="0" indent="0" algn="r">
              <a:buNone/>
            </a:pPr>
            <a:r>
              <a:rPr lang="en-US" sz="1400" b="1" dirty="0">
                <a:solidFill>
                  <a:schemeClr val="bg1"/>
                </a:solidFill>
              </a:rPr>
              <a:t>(</a:t>
            </a:r>
            <a:r>
              <a:rPr lang="en-US" sz="1400" b="1" dirty="0" err="1">
                <a:solidFill>
                  <a:schemeClr val="bg1"/>
                </a:solidFill>
              </a:rPr>
              <a:t>Ptacek</a:t>
            </a:r>
            <a:r>
              <a:rPr lang="en-US" sz="1400" b="1" dirty="0">
                <a:solidFill>
                  <a:schemeClr val="bg1"/>
                </a:solidFill>
              </a:rPr>
              <a:t>, 2013)</a:t>
            </a:r>
          </a:p>
          <a:p>
            <a:pPr marL="0" indent="0">
              <a:buNone/>
            </a:pPr>
            <a:endParaRPr lang="en-US" b="1" dirty="0">
              <a:solidFill>
                <a:schemeClr val="bg1"/>
              </a:solidFill>
            </a:endParaRPr>
          </a:p>
        </p:txBody>
      </p:sp>
      <p:sp>
        <p:nvSpPr>
          <p:cNvPr id="3" name="Text Placeholder 2"/>
          <p:cNvSpPr>
            <a:spLocks noGrp="1"/>
          </p:cNvSpPr>
          <p:nvPr>
            <p:ph type="body" sz="quarter" idx="13"/>
          </p:nvPr>
        </p:nvSpPr>
        <p:spPr>
          <a:xfrm>
            <a:off x="0" y="518122"/>
            <a:ext cx="2706623" cy="999781"/>
          </a:xfrm>
          <a:solidFill>
            <a:schemeClr val="tx1">
              <a:alpha val="60000"/>
            </a:schemeClr>
          </a:solidFill>
        </p:spPr>
        <p:txBody>
          <a:bodyPr/>
          <a:lstStyle/>
          <a:p>
            <a:r>
              <a:rPr lang="en-US" sz="2800" dirty="0">
                <a:solidFill>
                  <a:schemeClr val="bg1"/>
                </a:solidFill>
              </a:rPr>
              <a:t>Public Library Opportunities</a:t>
            </a:r>
          </a:p>
        </p:txBody>
      </p:sp>
      <p:sp>
        <p:nvSpPr>
          <p:cNvPr id="5" name="Rectangle 4">
            <a:extLst>
              <a:ext uri="{FF2B5EF4-FFF2-40B4-BE49-F238E27FC236}">
                <a16:creationId xmlns:a16="http://schemas.microsoft.com/office/drawing/2014/main" id="{8E49E913-9020-4F91-BA40-B0B690FF34D7}"/>
              </a:ext>
            </a:extLst>
          </p:cNvPr>
          <p:cNvSpPr/>
          <p:nvPr/>
        </p:nvSpPr>
        <p:spPr>
          <a:xfrm>
            <a:off x="4572000" y="0"/>
            <a:ext cx="4572000" cy="338554"/>
          </a:xfrm>
          <a:prstGeom prst="rect">
            <a:avLst/>
          </a:prstGeom>
        </p:spPr>
        <p:txBody>
          <a:bodyPr>
            <a:spAutoFit/>
          </a:bodyPr>
          <a:lstStyle/>
          <a:p>
            <a:pPr algn="r"/>
            <a:r>
              <a:rPr lang="en-US" sz="800" dirty="0">
                <a:latin typeface="Arial" panose="020B0604020202020204" pitchFamily="34" charset="0"/>
                <a:cs typeface="Arial" panose="020B0604020202020204" pitchFamily="34" charset="0"/>
              </a:rPr>
              <a:t>Image: https://www.buffalolib.org/sites/default/files/images/News%20Release/central.300.jpg, Buffalo and Erie County Public Library Press Image</a:t>
            </a:r>
            <a:endParaRPr lang="en-US" sz="800" dirty="0"/>
          </a:p>
        </p:txBody>
      </p:sp>
    </p:spTree>
    <p:extLst>
      <p:ext uri="{BB962C8B-B14F-4D97-AF65-F5344CB8AC3E}">
        <p14:creationId xmlns:p14="http://schemas.microsoft.com/office/powerpoint/2010/main" val="2770630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Context &amp; situation</a:t>
            </a:r>
          </a:p>
        </p:txBody>
      </p:sp>
      <p:sp>
        <p:nvSpPr>
          <p:cNvPr id="5" name="Text Placeholder 4">
            <a:extLst>
              <a:ext uri="{FF2B5EF4-FFF2-40B4-BE49-F238E27FC236}">
                <a16:creationId xmlns:a16="http://schemas.microsoft.com/office/drawing/2014/main" id="{3850D1E2-A78F-4799-B523-DF7DC09CC51C}"/>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738693F3-04FB-4E71-A317-C39178084A28}"/>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573672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7745D16-6639-44DF-AA0A-A0FF6373AA65}"/>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2381" t="15062" r="2381" b="19824"/>
          <a:stretch/>
        </p:blipFill>
        <p:spPr>
          <a:xfrm>
            <a:off x="0" y="0"/>
            <a:ext cx="9144000" cy="4686300"/>
          </a:xfrm>
        </p:spPr>
      </p:pic>
      <p:sp>
        <p:nvSpPr>
          <p:cNvPr id="3" name="Text Placeholder 2">
            <a:extLst>
              <a:ext uri="{FF2B5EF4-FFF2-40B4-BE49-F238E27FC236}">
                <a16:creationId xmlns:a16="http://schemas.microsoft.com/office/drawing/2014/main" id="{A2D56E52-594A-485C-A59C-FBAA9A6965B5}"/>
              </a:ext>
            </a:extLst>
          </p:cNvPr>
          <p:cNvSpPr>
            <a:spLocks noGrp="1"/>
          </p:cNvSpPr>
          <p:nvPr>
            <p:ph type="body" sz="quarter" idx="11"/>
          </p:nvPr>
        </p:nvSpPr>
        <p:spPr>
          <a:xfrm>
            <a:off x="1" y="2497080"/>
            <a:ext cx="4702628" cy="2189220"/>
          </a:xfrm>
          <a:prstGeom prst="rect">
            <a:avLst/>
          </a:prstGeom>
          <a:solidFill>
            <a:schemeClr val="tx1"/>
          </a:solidFill>
        </p:spPr>
        <p:txBody>
          <a:bodyPr/>
          <a:lstStyle/>
          <a:p>
            <a:pPr marL="0" indent="0">
              <a:buNone/>
            </a:pPr>
            <a:r>
              <a:rPr lang="en-US" b="1" dirty="0">
                <a:solidFill>
                  <a:schemeClr val="bg1"/>
                </a:solidFill>
              </a:rPr>
              <a:t>In information seeking, convenience is key…</a:t>
            </a:r>
          </a:p>
          <a:p>
            <a:pPr marL="0" indent="0">
              <a:buNone/>
            </a:pPr>
            <a:r>
              <a:rPr lang="en-US" b="1" dirty="0">
                <a:solidFill>
                  <a:schemeClr val="bg1"/>
                </a:solidFill>
              </a:rPr>
              <a:t>But it depends on context and situation.</a:t>
            </a:r>
          </a:p>
        </p:txBody>
      </p:sp>
      <p:sp>
        <p:nvSpPr>
          <p:cNvPr id="7" name="Rectangle 6">
            <a:extLst>
              <a:ext uri="{FF2B5EF4-FFF2-40B4-BE49-F238E27FC236}">
                <a16:creationId xmlns:a16="http://schemas.microsoft.com/office/drawing/2014/main" id="{4AE5A7F2-C82B-4BC0-AA4C-50AE2ACCECF6}"/>
              </a:ext>
            </a:extLst>
          </p:cNvPr>
          <p:cNvSpPr/>
          <p:nvPr/>
        </p:nvSpPr>
        <p:spPr>
          <a:xfrm>
            <a:off x="4267200" y="23043"/>
            <a:ext cx="4876800" cy="215444"/>
          </a:xfrm>
          <a:prstGeom prst="rect">
            <a:avLst/>
          </a:prstGeom>
        </p:spPr>
        <p:txBody>
          <a:bodyPr wrap="square">
            <a:spAutoFit/>
          </a:bodyPr>
          <a:lstStyle/>
          <a:p>
            <a:pPr algn="r"/>
            <a:r>
              <a:rPr lang="en-US" sz="800" dirty="0">
                <a:solidFill>
                  <a:schemeClr val="bg1"/>
                </a:solidFill>
                <a:latin typeface="Arial" panose="020B0604020202020204" pitchFamily="34" charset="0"/>
                <a:cs typeface="Arial" panose="020B0604020202020204" pitchFamily="34" charset="0"/>
              </a:rPr>
              <a:t>Image: https://www.flickr.com/photos/stephspontaneous/2632755634 by </a:t>
            </a:r>
            <a:r>
              <a:rPr lang="en-US" sz="800" dirty="0" err="1">
                <a:solidFill>
                  <a:schemeClr val="bg1"/>
                </a:solidFill>
                <a:latin typeface="Arial" panose="020B0604020202020204" pitchFamily="34" charset="0"/>
                <a:cs typeface="Arial" panose="020B0604020202020204" pitchFamily="34" charset="0"/>
              </a:rPr>
              <a:t>stephanyann</a:t>
            </a:r>
            <a:r>
              <a:rPr lang="en-US" sz="800" dirty="0">
                <a:solidFill>
                  <a:schemeClr val="bg1"/>
                </a:solidFill>
                <a:latin typeface="Arial" panose="020B0604020202020204" pitchFamily="34" charset="0"/>
                <a:cs typeface="Arial" panose="020B0604020202020204" pitchFamily="34" charset="0"/>
              </a:rPr>
              <a:t> / CC BY-ND 2.0</a:t>
            </a:r>
          </a:p>
        </p:txBody>
      </p:sp>
    </p:spTree>
    <p:extLst>
      <p:ext uri="{BB962C8B-B14F-4D97-AF65-F5344CB8AC3E}">
        <p14:creationId xmlns:p14="http://schemas.microsoft.com/office/powerpoint/2010/main" val="2024974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36F546C-E40C-4253-B7FE-1B8150D95F59}"/>
              </a:ext>
            </a:extLst>
          </p:cNvPr>
          <p:cNvPicPr>
            <a:picLocks noGrp="1" noChangeAspect="1"/>
          </p:cNvPicPr>
          <p:nvPr>
            <p:ph type="pic" sz="quarter" idx="10"/>
          </p:nvPr>
        </p:nvPicPr>
        <p:blipFill>
          <a:blip r:embed="rId3"/>
          <a:srcRect t="15833" b="15833"/>
          <a:stretch>
            <a:fillRect/>
          </a:stretch>
        </p:blipFill>
        <p:spPr>
          <a:prstGeom prst="rect">
            <a:avLst/>
          </a:prstGeom>
        </p:spPr>
      </p:pic>
      <p:sp>
        <p:nvSpPr>
          <p:cNvPr id="3" name="Text Placeholder 2">
            <a:extLst>
              <a:ext uri="{FF2B5EF4-FFF2-40B4-BE49-F238E27FC236}">
                <a16:creationId xmlns:a16="http://schemas.microsoft.com/office/drawing/2014/main" id="{C083CA6B-748E-4F56-9ADC-A16462039514}"/>
              </a:ext>
            </a:extLst>
          </p:cNvPr>
          <p:cNvSpPr>
            <a:spLocks noGrp="1"/>
          </p:cNvSpPr>
          <p:nvPr>
            <p:ph type="body" sz="quarter" idx="11"/>
          </p:nvPr>
        </p:nvSpPr>
        <p:spPr>
          <a:xfrm>
            <a:off x="0" y="0"/>
            <a:ext cx="3104707" cy="4686300"/>
          </a:xfrm>
        </p:spPr>
        <p:txBody>
          <a:bodyPr/>
          <a:lstStyle/>
          <a:p>
            <a:pPr marL="0" indent="0">
              <a:buNone/>
            </a:pPr>
            <a:r>
              <a:rPr lang="en-US" b="1" dirty="0"/>
              <a:t>And so, it just depends on what I'm doing, whether it's a teaching research or a big research project.</a:t>
            </a:r>
          </a:p>
          <a:p>
            <a:pPr marL="0" indent="0">
              <a:buNone/>
            </a:pPr>
            <a:r>
              <a:rPr lang="en-US" sz="1600" b="1" dirty="0"/>
              <a:t>(</a:t>
            </a:r>
            <a:r>
              <a:rPr lang="en-US" sz="1600" b="1" i="1" dirty="0"/>
              <a:t>Fulfillment</a:t>
            </a:r>
            <a:r>
              <a:rPr lang="en-US" sz="1600" b="1" dirty="0"/>
              <a:t>, Faculty Member)</a:t>
            </a:r>
          </a:p>
        </p:txBody>
      </p:sp>
      <p:sp>
        <p:nvSpPr>
          <p:cNvPr id="5" name="Rectangle 4">
            <a:extLst>
              <a:ext uri="{FF2B5EF4-FFF2-40B4-BE49-F238E27FC236}">
                <a16:creationId xmlns:a16="http://schemas.microsoft.com/office/drawing/2014/main" id="{706366E5-1FD0-4B53-AFC7-3DDB57F078AC}"/>
              </a:ext>
            </a:extLst>
          </p:cNvPr>
          <p:cNvSpPr/>
          <p:nvPr/>
        </p:nvSpPr>
        <p:spPr>
          <a:xfrm>
            <a:off x="4061637" y="4470856"/>
            <a:ext cx="5082363" cy="215444"/>
          </a:xfrm>
          <a:prstGeom prst="rect">
            <a:avLst/>
          </a:prstGeom>
        </p:spPr>
        <p:txBody>
          <a:bodyPr wrap="square">
            <a:spAutoFit/>
          </a:bodyPr>
          <a:lstStyle/>
          <a:p>
            <a:pPr algn="r"/>
            <a:r>
              <a:rPr lang="en-US" sz="800" dirty="0">
                <a:solidFill>
                  <a:schemeClr val="bg1"/>
                </a:solidFill>
              </a:rPr>
              <a:t>Image: https://commons.wikimedia.org/wiki/File:O%27Brian_Hall_2009.jpg by James G. Miles / CC BY 2.0</a:t>
            </a:r>
          </a:p>
        </p:txBody>
      </p:sp>
    </p:spTree>
    <p:extLst>
      <p:ext uri="{BB962C8B-B14F-4D97-AF65-F5344CB8AC3E}">
        <p14:creationId xmlns:p14="http://schemas.microsoft.com/office/powerpoint/2010/main" val="836166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4A1952-6CD0-4882-AF8F-D8100E1A8235}"/>
              </a:ext>
            </a:extLst>
          </p:cNvPr>
          <p:cNvPicPr>
            <a:picLocks noChangeAspect="1"/>
          </p:cNvPicPr>
          <p:nvPr/>
        </p:nvPicPr>
        <p:blipFill rotWithShape="1">
          <a:blip r:embed="rId3"/>
          <a:srcRect l="20577" t="33193" r="21850" b="6440"/>
          <a:stretch/>
        </p:blipFill>
        <p:spPr>
          <a:xfrm>
            <a:off x="0" y="-1"/>
            <a:ext cx="9144000" cy="5143501"/>
          </a:xfrm>
          <a:prstGeom prst="rect">
            <a:avLst/>
          </a:prstGeom>
        </p:spPr>
      </p:pic>
      <p:sp>
        <p:nvSpPr>
          <p:cNvPr id="4" name="Rectangle 3">
            <a:extLst>
              <a:ext uri="{FF2B5EF4-FFF2-40B4-BE49-F238E27FC236}">
                <a16:creationId xmlns:a16="http://schemas.microsoft.com/office/drawing/2014/main" id="{F8CFE69A-30AC-4D32-AF17-C3FA9D1DEBDE}"/>
              </a:ext>
            </a:extLst>
          </p:cNvPr>
          <p:cNvSpPr/>
          <p:nvPr/>
        </p:nvSpPr>
        <p:spPr>
          <a:xfrm>
            <a:off x="6126827" y="4866501"/>
            <a:ext cx="3017173" cy="246221"/>
          </a:xfrm>
          <a:prstGeom prst="rect">
            <a:avLst/>
          </a:prstGeom>
        </p:spPr>
        <p:txBody>
          <a:bodyPr wrap="none">
            <a:spAutoFit/>
          </a:bodyPr>
          <a:lstStyle/>
          <a:p>
            <a:r>
              <a:rPr lang="en-US" sz="1000" dirty="0">
                <a:solidFill>
                  <a:schemeClr val="bg1"/>
                </a:solidFill>
              </a:rPr>
              <a:t>(Merriam-Webster’s Words of the Year 2018, n.d.)</a:t>
            </a:r>
          </a:p>
        </p:txBody>
      </p:sp>
    </p:spTree>
    <p:extLst>
      <p:ext uri="{BB962C8B-B14F-4D97-AF65-F5344CB8AC3E}">
        <p14:creationId xmlns:p14="http://schemas.microsoft.com/office/powerpoint/2010/main" val="3778525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A756E41-024B-4519-AF6C-45C843D83CA0}"/>
              </a:ext>
            </a:extLst>
          </p:cNvPr>
          <p:cNvPicPr>
            <a:picLocks noGrp="1" noChangeAspect="1"/>
          </p:cNvPicPr>
          <p:nvPr>
            <p:ph type="pic" sz="quarter" idx="10"/>
          </p:nvPr>
        </p:nvPicPr>
        <p:blipFill>
          <a:blip r:embed="rId3"/>
          <a:srcRect t="12896" b="12896"/>
          <a:stretch>
            <a:fillRect/>
          </a:stretch>
        </p:blipFill>
        <p:spPr>
          <a:prstGeom prst="rect">
            <a:avLst/>
          </a:prstGeom>
        </p:spPr>
      </p:pic>
      <p:sp>
        <p:nvSpPr>
          <p:cNvPr id="3" name="Text Placeholder 2">
            <a:extLst>
              <a:ext uri="{FF2B5EF4-FFF2-40B4-BE49-F238E27FC236}">
                <a16:creationId xmlns:a16="http://schemas.microsoft.com/office/drawing/2014/main" id="{B29E5C4D-6C52-4DE2-9AA9-83815D8C0679}"/>
              </a:ext>
            </a:extLst>
          </p:cNvPr>
          <p:cNvSpPr>
            <a:spLocks noGrp="1"/>
          </p:cNvSpPr>
          <p:nvPr>
            <p:ph type="body" sz="quarter" idx="11"/>
          </p:nvPr>
        </p:nvSpPr>
        <p:spPr>
          <a:xfrm>
            <a:off x="0" y="2895601"/>
            <a:ext cx="5130800" cy="2247899"/>
          </a:xfrm>
        </p:spPr>
        <p:txBody>
          <a:bodyPr/>
          <a:lstStyle/>
          <a:p>
            <a:pPr marL="0" indent="0">
              <a:buNone/>
            </a:pPr>
            <a:r>
              <a:rPr lang="en-US" sz="2400" b="1" dirty="0"/>
              <a:t>So I have kind of just a default of all of my different searches that I do. So I start with the library, and then I do a PubMed search. I do an UpToDate search.</a:t>
            </a:r>
          </a:p>
          <a:p>
            <a:pPr marL="0" indent="0" algn="r">
              <a:buNone/>
            </a:pPr>
            <a:r>
              <a:rPr lang="en-US" sz="1600" b="1" dirty="0"/>
              <a:t>(</a:t>
            </a:r>
            <a:r>
              <a:rPr lang="en-US" sz="1600" b="1" i="1" dirty="0"/>
              <a:t>Discovery &amp; Access</a:t>
            </a:r>
            <a:r>
              <a:rPr lang="en-US" sz="1600" b="1" dirty="0"/>
              <a:t>, Graduate Student)</a:t>
            </a:r>
          </a:p>
        </p:txBody>
      </p:sp>
      <p:sp>
        <p:nvSpPr>
          <p:cNvPr id="5" name="Rectangle 4">
            <a:extLst>
              <a:ext uri="{FF2B5EF4-FFF2-40B4-BE49-F238E27FC236}">
                <a16:creationId xmlns:a16="http://schemas.microsoft.com/office/drawing/2014/main" id="{05BA871D-3563-4FD9-B986-EE86433A600C}"/>
              </a:ext>
            </a:extLst>
          </p:cNvPr>
          <p:cNvSpPr/>
          <p:nvPr/>
        </p:nvSpPr>
        <p:spPr>
          <a:xfrm>
            <a:off x="0" y="0"/>
            <a:ext cx="6731000" cy="215444"/>
          </a:xfrm>
          <a:prstGeom prst="rect">
            <a:avLst/>
          </a:prstGeom>
        </p:spPr>
        <p:txBody>
          <a:bodyPr wrap="square">
            <a:spAutoFit/>
          </a:bodyPr>
          <a:lstStyle/>
          <a:p>
            <a:r>
              <a:rPr lang="en-US" sz="800" dirty="0"/>
              <a:t>Image: https://commons.wikimedia.org/wiki/File:Karpeles_Library_and_Manuscript_Museum_Buffalo_NY_Sep_16.JPG by </a:t>
            </a:r>
            <a:r>
              <a:rPr lang="en-US" sz="800" dirty="0" err="1"/>
              <a:t>Pubdog</a:t>
            </a:r>
            <a:r>
              <a:rPr lang="en-US" sz="800" dirty="0"/>
              <a:t> / CC BY 2.0</a:t>
            </a:r>
          </a:p>
        </p:txBody>
      </p:sp>
    </p:spTree>
    <p:extLst>
      <p:ext uri="{BB962C8B-B14F-4D97-AF65-F5344CB8AC3E}">
        <p14:creationId xmlns:p14="http://schemas.microsoft.com/office/powerpoint/2010/main" val="2482628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0C8B1B-E374-4815-9EF3-EBC1A2D72A4F}"/>
              </a:ext>
            </a:extLst>
          </p:cNvPr>
          <p:cNvSpPr>
            <a:spLocks noGrp="1"/>
          </p:cNvSpPr>
          <p:nvPr>
            <p:ph type="body" sz="quarter" idx="11"/>
          </p:nvPr>
        </p:nvSpPr>
        <p:spPr>
          <a:xfrm>
            <a:off x="1" y="0"/>
            <a:ext cx="4572000" cy="4686300"/>
          </a:xfrm>
          <a:solidFill>
            <a:schemeClr val="tx1"/>
          </a:solidFill>
        </p:spPr>
        <p:txBody>
          <a:bodyPr/>
          <a:lstStyle/>
          <a:p>
            <a:pPr marL="0" indent="0">
              <a:buNone/>
            </a:pPr>
            <a:r>
              <a:rPr lang="en-US" sz="2800" b="1" dirty="0"/>
              <a:t>Google is really zero-- it's the stuff that I don't even really consider as part of my research process…I just go straight to the library…Basically, I don't have to waste so much time going through different web links that show up.</a:t>
            </a:r>
          </a:p>
          <a:p>
            <a:pPr marL="0" lvl="0" indent="0">
              <a:buNone/>
            </a:pPr>
            <a:r>
              <a:rPr lang="en-US" sz="1600" b="1" dirty="0">
                <a:solidFill>
                  <a:prstClr val="white"/>
                </a:solidFill>
              </a:rPr>
              <a:t>(</a:t>
            </a:r>
            <a:r>
              <a:rPr lang="en-US" sz="1600" b="1" i="1" dirty="0">
                <a:solidFill>
                  <a:prstClr val="white"/>
                </a:solidFill>
              </a:rPr>
              <a:t>Discovery &amp; Access</a:t>
            </a:r>
            <a:r>
              <a:rPr lang="en-US" sz="1600" b="1" dirty="0">
                <a:solidFill>
                  <a:prstClr val="white"/>
                </a:solidFill>
              </a:rPr>
              <a:t>, Graduate Student)</a:t>
            </a:r>
          </a:p>
        </p:txBody>
      </p:sp>
      <p:pic>
        <p:nvPicPr>
          <p:cNvPr id="7" name="Picture Placeholder 6">
            <a:extLst>
              <a:ext uri="{FF2B5EF4-FFF2-40B4-BE49-F238E27FC236}">
                <a16:creationId xmlns:a16="http://schemas.microsoft.com/office/drawing/2014/main" id="{DFAC32EE-3E83-4171-8306-75EC30CAD326}"/>
              </a:ext>
            </a:extLst>
          </p:cNvPr>
          <p:cNvPicPr>
            <a:picLocks noGrp="1" noChangeAspect="1"/>
          </p:cNvPicPr>
          <p:nvPr>
            <p:ph type="pic" sz="quarter" idx="10"/>
          </p:nvPr>
        </p:nvPicPr>
        <p:blipFill rotWithShape="1">
          <a:blip r:embed="rId3"/>
          <a:srcRect t="3540" b="19586"/>
          <a:stretch/>
        </p:blipFill>
        <p:spPr>
          <a:xfrm>
            <a:off x="4571999" y="0"/>
            <a:ext cx="4572000" cy="4686300"/>
          </a:xfrm>
          <a:prstGeom prst="rect">
            <a:avLst/>
          </a:prstGeom>
        </p:spPr>
      </p:pic>
      <p:sp>
        <p:nvSpPr>
          <p:cNvPr id="8" name="Rectangle 7">
            <a:extLst>
              <a:ext uri="{FF2B5EF4-FFF2-40B4-BE49-F238E27FC236}">
                <a16:creationId xmlns:a16="http://schemas.microsoft.com/office/drawing/2014/main" id="{AC44CB34-1EAF-4926-8F13-AFB977FBB761}"/>
              </a:ext>
            </a:extLst>
          </p:cNvPr>
          <p:cNvSpPr/>
          <p:nvPr/>
        </p:nvSpPr>
        <p:spPr>
          <a:xfrm>
            <a:off x="4572001" y="4501770"/>
            <a:ext cx="4572000" cy="215444"/>
          </a:xfrm>
          <a:prstGeom prst="rect">
            <a:avLst/>
          </a:prstGeom>
        </p:spPr>
        <p:txBody>
          <a:bodyPr>
            <a:spAutoFit/>
          </a:bodyPr>
          <a:lstStyle/>
          <a:p>
            <a:pPr algn="r"/>
            <a:r>
              <a:rPr lang="en-US" sz="800" dirty="0"/>
              <a:t>Image: https://commons.wikimedia.org/wiki/File:Lockwood.JPG by </a:t>
            </a:r>
            <a:r>
              <a:rPr lang="en-US" sz="800" dirty="0" err="1"/>
              <a:t>Breadchastick</a:t>
            </a:r>
            <a:r>
              <a:rPr lang="en-US" sz="800" dirty="0"/>
              <a:t> / CC BY 3.0</a:t>
            </a:r>
          </a:p>
        </p:txBody>
      </p:sp>
    </p:spTree>
    <p:extLst>
      <p:ext uri="{BB962C8B-B14F-4D97-AF65-F5344CB8AC3E}">
        <p14:creationId xmlns:p14="http://schemas.microsoft.com/office/powerpoint/2010/main" val="1847644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913F134-D5A4-4CF8-9336-6AF63008DBB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0" y="18875"/>
            <a:ext cx="9144000" cy="4686300"/>
          </a:xfrm>
          <a:prstGeom prst="rect">
            <a:avLst/>
          </a:prstGeom>
        </p:spPr>
      </p:pic>
      <p:sp>
        <p:nvSpPr>
          <p:cNvPr id="56323" name="Content Placeholder 2">
            <a:extLst>
              <a:ext uri="{FF2B5EF4-FFF2-40B4-BE49-F238E27FC236}">
                <a16:creationId xmlns:a16="http://schemas.microsoft.com/office/drawing/2014/main" id="{CD672F03-34F7-474D-A75D-2941A463F09B}"/>
              </a:ext>
            </a:extLst>
          </p:cNvPr>
          <p:cNvSpPr>
            <a:spLocks noGrp="1"/>
          </p:cNvSpPr>
          <p:nvPr>
            <p:ph type="body" sz="quarter" idx="11"/>
          </p:nvPr>
        </p:nvSpPr>
        <p:spPr>
          <a:xfrm>
            <a:off x="0" y="2132411"/>
            <a:ext cx="3751263" cy="2218134"/>
          </a:xfrm>
          <a:prstGeom prst="rect">
            <a:avLst/>
          </a:prstGeom>
        </p:spPr>
        <p:txBody>
          <a:bodyPr/>
          <a:lstStyle/>
          <a:p>
            <a:pPr marL="0" indent="0">
              <a:buNone/>
            </a:pPr>
            <a:r>
              <a:rPr lang="en-US" altLang="en-US" sz="2100" b="1" dirty="0"/>
              <a:t>“I’ve always thought that the library was a good source if you have a few months to spend on a paper.”</a:t>
            </a:r>
          </a:p>
          <a:p>
            <a:pPr marL="0" indent="0" algn="r">
              <a:buNone/>
            </a:pPr>
            <a:r>
              <a:rPr lang="en-US" altLang="en-US" sz="1500" b="1" dirty="0">
                <a:solidFill>
                  <a:prstClr val="white"/>
                </a:solidFill>
              </a:rPr>
              <a:t>(Seeking Synchronicity focus group participant)</a:t>
            </a:r>
          </a:p>
        </p:txBody>
      </p:sp>
      <p:sp>
        <p:nvSpPr>
          <p:cNvPr id="8" name="Rectangle 7">
            <a:extLst>
              <a:ext uri="{FF2B5EF4-FFF2-40B4-BE49-F238E27FC236}">
                <a16:creationId xmlns:a16="http://schemas.microsoft.com/office/drawing/2014/main" id="{69A58E94-BF7B-4921-AF71-58D445123ED3}"/>
              </a:ext>
            </a:extLst>
          </p:cNvPr>
          <p:cNvSpPr/>
          <p:nvPr/>
        </p:nvSpPr>
        <p:spPr>
          <a:xfrm>
            <a:off x="4572000" y="4501635"/>
            <a:ext cx="4572000" cy="207749"/>
          </a:xfrm>
          <a:prstGeom prst="rect">
            <a:avLst/>
          </a:prstGeom>
        </p:spPr>
        <p:txBody>
          <a:bodyPr>
            <a:spAutoFit/>
          </a:bodyPr>
          <a:lstStyle/>
          <a:p>
            <a:pPr algn="r"/>
            <a:r>
              <a:rPr lang="en-US" altLang="en-US" sz="750" dirty="0">
                <a:solidFill>
                  <a:schemeClr val="bg1"/>
                </a:solidFill>
                <a:latin typeface="Arial" panose="020B0604020202020204" pitchFamily="34" charset="0"/>
              </a:rPr>
              <a:t>Image: https://www.flickr.com/photos/hinnosaar/4802911749 by Marti &amp; Toomas </a:t>
            </a:r>
            <a:r>
              <a:rPr lang="en-US" altLang="en-US" sz="750" dirty="0" err="1">
                <a:solidFill>
                  <a:schemeClr val="bg1"/>
                </a:solidFill>
                <a:latin typeface="Arial" panose="020B0604020202020204" pitchFamily="34" charset="0"/>
              </a:rPr>
              <a:t>Hinnosaar</a:t>
            </a:r>
            <a:r>
              <a:rPr lang="en-US" altLang="en-US" sz="750" dirty="0">
                <a:solidFill>
                  <a:schemeClr val="bg1"/>
                </a:solidFill>
                <a:latin typeface="Arial" panose="020B0604020202020204" pitchFamily="34" charset="0"/>
              </a:rPr>
              <a:t> / CC BY 2.0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F30525-008E-4516-A9E5-C7AE727A37D0}"/>
              </a:ext>
            </a:extLst>
          </p:cNvPr>
          <p:cNvPicPr>
            <a:picLocks noChangeAspect="1"/>
          </p:cNvPicPr>
          <p:nvPr/>
        </p:nvPicPr>
        <p:blipFill rotWithShape="1">
          <a:blip r:embed="rId3"/>
          <a:srcRect t="13245" b="14649"/>
          <a:stretch/>
        </p:blipFill>
        <p:spPr>
          <a:xfrm>
            <a:off x="0" y="0"/>
            <a:ext cx="9144000" cy="4697730"/>
          </a:xfrm>
          <a:prstGeom prst="rect">
            <a:avLst/>
          </a:prstGeom>
        </p:spPr>
      </p:pic>
      <p:sp>
        <p:nvSpPr>
          <p:cNvPr id="3" name="Text Placeholder 3"/>
          <p:cNvSpPr txBox="1">
            <a:spLocks/>
          </p:cNvSpPr>
          <p:nvPr/>
        </p:nvSpPr>
        <p:spPr>
          <a:xfrm>
            <a:off x="5747659" y="1344387"/>
            <a:ext cx="3396343" cy="3799114"/>
          </a:xfrm>
          <a:prstGeom prst="rect">
            <a:avLst/>
          </a:prstGeom>
          <a:solidFill>
            <a:schemeClr val="tx1"/>
          </a:solidFill>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000" b="1" dirty="0">
                <a:solidFill>
                  <a:schemeClr val="bg1"/>
                </a:solidFill>
                <a:cs typeface="Corbel"/>
              </a:rPr>
              <a:t>“At first I started looking online, and it was a little bit overwhelming…I ended up reaching into my mom’s cupboard and using a recipe that I found in one of her old cookbooks. The recipe was just what I was looking for...”  </a:t>
            </a:r>
          </a:p>
          <a:p>
            <a:pPr marL="0" indent="0" algn="r">
              <a:buNone/>
            </a:pPr>
            <a:r>
              <a:rPr lang="en-US" sz="1200" b="1" dirty="0">
                <a:solidFill>
                  <a:schemeClr val="bg1"/>
                </a:solidFill>
                <a:cs typeface="Corbel"/>
              </a:rPr>
              <a:t>(</a:t>
            </a:r>
            <a:r>
              <a:rPr lang="en-US" sz="1200" b="1" i="1" dirty="0">
                <a:solidFill>
                  <a:schemeClr val="bg1"/>
                </a:solidFill>
                <a:cs typeface="Corbel"/>
              </a:rPr>
              <a:t>Digital Visitors and Residents</a:t>
            </a:r>
            <a:r>
              <a:rPr lang="en-US" sz="1200" b="1" dirty="0">
                <a:solidFill>
                  <a:schemeClr val="bg1"/>
                </a:solidFill>
                <a:cs typeface="Corbel"/>
              </a:rPr>
              <a:t>, </a:t>
            </a:r>
            <a:br>
              <a:rPr lang="en-US" sz="1200" b="1" dirty="0">
                <a:solidFill>
                  <a:schemeClr val="bg1"/>
                </a:solidFill>
                <a:cs typeface="Corbel"/>
              </a:rPr>
            </a:br>
            <a:r>
              <a:rPr lang="en-US" sz="1200" b="1" dirty="0">
                <a:solidFill>
                  <a:schemeClr val="bg1"/>
                </a:solidFill>
                <a:cs typeface="Corbel"/>
              </a:rPr>
              <a:t>High School Student) </a:t>
            </a:r>
          </a:p>
          <a:p>
            <a:pPr marL="0" indent="0">
              <a:buNone/>
            </a:pPr>
            <a:endParaRPr lang="en-US" sz="1400" b="1" dirty="0">
              <a:solidFill>
                <a:schemeClr val="bg1"/>
              </a:solidFill>
            </a:endParaRPr>
          </a:p>
        </p:txBody>
      </p:sp>
      <p:sp>
        <p:nvSpPr>
          <p:cNvPr id="5" name="Rectangle 4"/>
          <p:cNvSpPr/>
          <p:nvPr/>
        </p:nvSpPr>
        <p:spPr>
          <a:xfrm>
            <a:off x="0" y="0"/>
            <a:ext cx="5114926" cy="461665"/>
          </a:xfrm>
          <a:prstGeom prst="rect">
            <a:avLst/>
          </a:prstGeom>
          <a:solidFill>
            <a:schemeClr val="tx1"/>
          </a:solidFill>
        </p:spPr>
        <p:txBody>
          <a:bodyPr wrap="square">
            <a:spAutoFit/>
          </a:bodyPr>
          <a:lstStyle/>
          <a:p>
            <a:pPr algn="ctr"/>
            <a:r>
              <a:rPr lang="en-US" sz="2400" b="1" dirty="0">
                <a:solidFill>
                  <a:schemeClr val="bg1"/>
                </a:solidFill>
                <a:latin typeface="Arial" pitchFamily="34" charset="0"/>
                <a:cs typeface="Arial" pitchFamily="34" charset="0"/>
              </a:rPr>
              <a:t>“Convenient” Isn’t Always Simple</a:t>
            </a:r>
            <a:endParaRPr lang="en-US" sz="2400" dirty="0">
              <a:solidFill>
                <a:schemeClr val="bg1"/>
              </a:solidFill>
            </a:endParaRPr>
          </a:p>
        </p:txBody>
      </p:sp>
      <p:sp>
        <p:nvSpPr>
          <p:cNvPr id="6" name="Rectangle 5">
            <a:extLst>
              <a:ext uri="{FF2B5EF4-FFF2-40B4-BE49-F238E27FC236}">
                <a16:creationId xmlns:a16="http://schemas.microsoft.com/office/drawing/2014/main" id="{ECDE9C73-688A-485D-AAC3-14A0B60DEDDE}"/>
              </a:ext>
            </a:extLst>
          </p:cNvPr>
          <p:cNvSpPr/>
          <p:nvPr/>
        </p:nvSpPr>
        <p:spPr>
          <a:xfrm>
            <a:off x="1" y="4489981"/>
            <a:ext cx="5747657" cy="215444"/>
          </a:xfrm>
          <a:prstGeom prst="rect">
            <a:avLst/>
          </a:prstGeom>
          <a:solidFill>
            <a:schemeClr val="tx1">
              <a:alpha val="30000"/>
            </a:schemeClr>
          </a:solidFill>
        </p:spPr>
        <p:txBody>
          <a:bodyPr wrap="square">
            <a:spAutoFit/>
          </a:bodyPr>
          <a:lstStyle/>
          <a:p>
            <a:r>
              <a:rPr lang="en-US" sz="800" dirty="0">
                <a:solidFill>
                  <a:schemeClr val="bg1"/>
                </a:solidFill>
              </a:rPr>
              <a:t>Image: https://www.flickr.com/photos/29233640@N07/8395962128 by Robert Couse-Baker / CC BY 2.0</a:t>
            </a:r>
          </a:p>
        </p:txBody>
      </p:sp>
    </p:spTree>
    <p:extLst>
      <p:ext uri="{BB962C8B-B14F-4D97-AF65-F5344CB8AC3E}">
        <p14:creationId xmlns:p14="http://schemas.microsoft.com/office/powerpoint/2010/main" val="565231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D2FC2-4693-4EC7-840B-5D7FF53C2DB0}"/>
              </a:ext>
            </a:extLst>
          </p:cNvPr>
          <p:cNvPicPr>
            <a:picLocks noChangeAspect="1"/>
          </p:cNvPicPr>
          <p:nvPr/>
        </p:nvPicPr>
        <p:blipFill rotWithShape="1">
          <a:blip r:embed="rId3"/>
          <a:srcRect t="5822" b="16643"/>
          <a:stretch/>
        </p:blipFill>
        <p:spPr>
          <a:xfrm>
            <a:off x="0" y="-5596"/>
            <a:ext cx="9144000" cy="4719110"/>
          </a:xfrm>
          <a:prstGeom prst="rect">
            <a:avLst/>
          </a:prstGeom>
        </p:spPr>
      </p:pic>
      <p:sp>
        <p:nvSpPr>
          <p:cNvPr id="5" name="Text Placeholder 2"/>
          <p:cNvSpPr>
            <a:spLocks noGrp="1"/>
          </p:cNvSpPr>
          <p:nvPr>
            <p:ph type="body" sz="quarter" idx="14"/>
          </p:nvPr>
        </p:nvSpPr>
        <p:spPr>
          <a:xfrm>
            <a:off x="1215189" y="3456213"/>
            <a:ext cx="7928811" cy="1257301"/>
          </a:xfrm>
          <a:solidFill>
            <a:schemeClr val="tx1"/>
          </a:solidFill>
          <a:ln>
            <a:noFill/>
          </a:ln>
        </p:spPr>
        <p:txBody>
          <a:bodyPr/>
          <a:lstStyle/>
          <a:p>
            <a:pPr marL="0" indent="0">
              <a:buNone/>
            </a:pPr>
            <a:r>
              <a:rPr lang="en-US" sz="2000" b="1" dirty="0">
                <a:solidFill>
                  <a:schemeClr val="bg1"/>
                </a:solidFill>
              </a:rPr>
              <a:t>“Regarding health affairs, I usually don’t search on the internet because… you have pain in one finger and then you end up [thinking] you have the bubonic plague… For this situation, I would use personal contacts.”     </a:t>
            </a:r>
            <a:r>
              <a:rPr lang="en-US" sz="1200" b="1" dirty="0">
                <a:solidFill>
                  <a:prstClr val="white"/>
                </a:solidFill>
              </a:rPr>
              <a:t>(</a:t>
            </a:r>
            <a:r>
              <a:rPr lang="en-US" sz="1200" b="1" i="1" dirty="0">
                <a:solidFill>
                  <a:schemeClr val="bg1"/>
                </a:solidFill>
                <a:cs typeface="Corbel"/>
              </a:rPr>
              <a:t>Digital Visitors and Residents</a:t>
            </a:r>
            <a:r>
              <a:rPr lang="en-US" sz="1200" b="1" dirty="0">
                <a:solidFill>
                  <a:schemeClr val="bg1"/>
                </a:solidFill>
                <a:cs typeface="Corbel"/>
              </a:rPr>
              <a:t>, Graduate Student)</a:t>
            </a:r>
          </a:p>
        </p:txBody>
      </p:sp>
      <p:sp>
        <p:nvSpPr>
          <p:cNvPr id="14" name="Rectangle 13">
            <a:extLst>
              <a:ext uri="{FF2B5EF4-FFF2-40B4-BE49-F238E27FC236}">
                <a16:creationId xmlns:a16="http://schemas.microsoft.com/office/drawing/2014/main" id="{7E1EA371-4934-4CEC-9E24-379E75849C09}"/>
              </a:ext>
            </a:extLst>
          </p:cNvPr>
          <p:cNvSpPr/>
          <p:nvPr/>
        </p:nvSpPr>
        <p:spPr>
          <a:xfrm>
            <a:off x="5690507" y="0"/>
            <a:ext cx="3453492" cy="338554"/>
          </a:xfrm>
          <a:prstGeom prst="rect">
            <a:avLst/>
          </a:prstGeom>
        </p:spPr>
        <p:txBody>
          <a:bodyPr wrap="square">
            <a:spAutoFit/>
          </a:bodyPr>
          <a:lstStyle/>
          <a:p>
            <a:pPr algn="r">
              <a:defRPr/>
            </a:pPr>
            <a:r>
              <a:rPr lang="en-US" sz="800" dirty="0">
                <a:solidFill>
                  <a:schemeClr val="bg1"/>
                </a:solidFill>
              </a:rPr>
              <a:t>Image: https://www.flickr.com/photos/zachduffy/2634956354 by Zach Duffy / CC BY-NC-ND 2.0 </a:t>
            </a:r>
          </a:p>
        </p:txBody>
      </p:sp>
      <p:sp>
        <p:nvSpPr>
          <p:cNvPr id="6" name="Text Placeholder 1">
            <a:extLst>
              <a:ext uri="{FF2B5EF4-FFF2-40B4-BE49-F238E27FC236}">
                <a16:creationId xmlns:a16="http://schemas.microsoft.com/office/drawing/2014/main" id="{95BA5E75-58D2-462C-B7CE-D8D13ED27B93}"/>
              </a:ext>
            </a:extLst>
          </p:cNvPr>
          <p:cNvSpPr>
            <a:spLocks noGrp="1"/>
          </p:cNvSpPr>
          <p:nvPr>
            <p:ph type="body" sz="quarter" idx="13"/>
          </p:nvPr>
        </p:nvSpPr>
        <p:spPr>
          <a:xfrm>
            <a:off x="1" y="-5595"/>
            <a:ext cx="5543550" cy="911528"/>
          </a:xfrm>
          <a:solidFill>
            <a:schemeClr val="tx1">
              <a:alpha val="65000"/>
            </a:schemeClr>
          </a:solidFill>
        </p:spPr>
        <p:txBody>
          <a:bodyPr/>
          <a:lstStyle/>
          <a:p>
            <a:r>
              <a:rPr lang="en-US" sz="2700" dirty="0">
                <a:solidFill>
                  <a:schemeClr val="bg1"/>
                </a:solidFill>
              </a:rPr>
              <a:t>“Humans are a valued source of information.”</a:t>
            </a:r>
          </a:p>
        </p:txBody>
      </p:sp>
      <p:sp>
        <p:nvSpPr>
          <p:cNvPr id="7" name="TextBox 6">
            <a:extLst>
              <a:ext uri="{FF2B5EF4-FFF2-40B4-BE49-F238E27FC236}">
                <a16:creationId xmlns:a16="http://schemas.microsoft.com/office/drawing/2014/main" id="{D4652E7E-1477-426E-AE9B-6CAE814D88EA}"/>
              </a:ext>
            </a:extLst>
          </p:cNvPr>
          <p:cNvSpPr txBox="1"/>
          <p:nvPr/>
        </p:nvSpPr>
        <p:spPr>
          <a:xfrm>
            <a:off x="3691548" y="607185"/>
            <a:ext cx="1998959" cy="276999"/>
          </a:xfrm>
          <a:prstGeom prst="rect">
            <a:avLst/>
          </a:prstGeom>
          <a:noFill/>
        </p:spPr>
        <p:txBody>
          <a:bodyPr wrap="square" rtlCol="0">
            <a:spAutoFit/>
          </a:bodyPr>
          <a:lstStyle/>
          <a:p>
            <a:r>
              <a:rPr lang="en-US" sz="1200" b="1" dirty="0">
                <a:solidFill>
                  <a:schemeClr val="bg1"/>
                </a:solidFill>
              </a:rPr>
              <a:t>(Connaway et al., 2017)</a:t>
            </a:r>
          </a:p>
        </p:txBody>
      </p:sp>
    </p:spTree>
    <p:extLst>
      <p:ext uri="{BB962C8B-B14F-4D97-AF65-F5344CB8AC3E}">
        <p14:creationId xmlns:p14="http://schemas.microsoft.com/office/powerpoint/2010/main" val="1798437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273FB3-CF53-4674-BEBD-C98D72C18328}"/>
              </a:ext>
            </a:extLst>
          </p:cNvPr>
          <p:cNvPicPr>
            <a:picLocks noChangeAspect="1"/>
          </p:cNvPicPr>
          <p:nvPr/>
        </p:nvPicPr>
        <p:blipFill rotWithShape="1">
          <a:blip r:embed="rId3"/>
          <a:srcRect t="22909"/>
          <a:stretch/>
        </p:blipFill>
        <p:spPr>
          <a:xfrm>
            <a:off x="-11640" y="1"/>
            <a:ext cx="9155640" cy="4709160"/>
          </a:xfrm>
          <a:prstGeom prst="rect">
            <a:avLst/>
          </a:prstGeom>
        </p:spPr>
      </p:pic>
      <p:sp>
        <p:nvSpPr>
          <p:cNvPr id="2" name="Text Placeholder 1">
            <a:extLst>
              <a:ext uri="{FF2B5EF4-FFF2-40B4-BE49-F238E27FC236}">
                <a16:creationId xmlns:a16="http://schemas.microsoft.com/office/drawing/2014/main" id="{68252BD4-CE57-47C7-90B7-58F72E81EDB1}"/>
              </a:ext>
            </a:extLst>
          </p:cNvPr>
          <p:cNvSpPr>
            <a:spLocks noGrp="1"/>
          </p:cNvSpPr>
          <p:nvPr>
            <p:ph type="body" sz="quarter" idx="13"/>
          </p:nvPr>
        </p:nvSpPr>
        <p:spPr>
          <a:xfrm>
            <a:off x="1" y="2400704"/>
            <a:ext cx="7635240" cy="2308457"/>
          </a:xfrm>
          <a:solidFill>
            <a:schemeClr val="tx1">
              <a:alpha val="65000"/>
            </a:schemeClr>
          </a:solidFill>
        </p:spPr>
        <p:txBody>
          <a:bodyPr/>
          <a:lstStyle/>
          <a:p>
            <a:r>
              <a:rPr lang="en-US" sz="2100" dirty="0">
                <a:solidFill>
                  <a:schemeClr val="bg1"/>
                </a:solidFill>
              </a:rPr>
              <a:t>“The students are completely unaware of the resources that the university has in repositories, databases, etc. on their subjects. Most of the interviewees do not know the possibility of consulting books in full text, being able to develop bibliographies or access remotely the virtual texts of the university campus.”</a:t>
            </a:r>
          </a:p>
          <a:p>
            <a:pPr algn="r"/>
            <a:r>
              <a:rPr lang="en-US" sz="1350" dirty="0">
                <a:solidFill>
                  <a:schemeClr val="bg1"/>
                </a:solidFill>
              </a:rPr>
              <a:t>(V&amp;R Project Team Member, Universidad Carlos III de Madrid)</a:t>
            </a:r>
          </a:p>
        </p:txBody>
      </p:sp>
      <p:sp>
        <p:nvSpPr>
          <p:cNvPr id="4" name="Rectangle 3">
            <a:extLst>
              <a:ext uri="{FF2B5EF4-FFF2-40B4-BE49-F238E27FC236}">
                <a16:creationId xmlns:a16="http://schemas.microsoft.com/office/drawing/2014/main" id="{1436716B-0CA2-46A2-928E-DFD4AA5ACE0F}"/>
              </a:ext>
            </a:extLst>
          </p:cNvPr>
          <p:cNvSpPr/>
          <p:nvPr/>
        </p:nvSpPr>
        <p:spPr>
          <a:xfrm>
            <a:off x="0" y="0"/>
            <a:ext cx="6048375" cy="215444"/>
          </a:xfrm>
          <a:prstGeom prst="rect">
            <a:avLst/>
          </a:prstGeom>
        </p:spPr>
        <p:txBody>
          <a:bodyPr wrap="square">
            <a:spAutoFit/>
          </a:bodyPr>
          <a:lstStyle/>
          <a:p>
            <a:r>
              <a:rPr lang="en-US" sz="800" dirty="0">
                <a:solidFill>
                  <a:schemeClr val="bg1"/>
                </a:solidFill>
              </a:rPr>
              <a:t>Image: https://www.flickr.com/photos/steve_way/38027571414 by </a:t>
            </a:r>
            <a:r>
              <a:rPr lang="en-US" sz="800" dirty="0" err="1">
                <a:solidFill>
                  <a:schemeClr val="bg1"/>
                </a:solidFill>
              </a:rPr>
              <a:t>steve_w</a:t>
            </a:r>
            <a:r>
              <a:rPr lang="en-US" sz="800" dirty="0">
                <a:solidFill>
                  <a:schemeClr val="bg1"/>
                </a:solidFill>
              </a:rPr>
              <a:t> / CC BY-NC-ND 2.0</a:t>
            </a:r>
          </a:p>
        </p:txBody>
      </p:sp>
    </p:spTree>
    <p:extLst>
      <p:ext uri="{BB962C8B-B14F-4D97-AF65-F5344CB8AC3E}">
        <p14:creationId xmlns:p14="http://schemas.microsoft.com/office/powerpoint/2010/main" val="2116024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68E45F4-CD3E-4570-AEF7-1BB048BF1FB6}"/>
              </a:ext>
            </a:extLst>
          </p:cNvPr>
          <p:cNvPicPr>
            <a:picLocks noGrp="1" noChangeAspect="1"/>
          </p:cNvPicPr>
          <p:nvPr>
            <p:ph type="pic" sz="quarter" idx="10"/>
          </p:nvPr>
        </p:nvPicPr>
        <p:blipFill>
          <a:blip r:embed="rId3"/>
          <a:srcRect t="11502" b="11502"/>
          <a:stretch>
            <a:fillRect/>
          </a:stretch>
        </p:blipFill>
        <p:spPr>
          <a:prstGeom prst="rect">
            <a:avLst/>
          </a:prstGeom>
        </p:spPr>
      </p:pic>
      <p:sp>
        <p:nvSpPr>
          <p:cNvPr id="3" name="Text Placeholder 2">
            <a:extLst>
              <a:ext uri="{FF2B5EF4-FFF2-40B4-BE49-F238E27FC236}">
                <a16:creationId xmlns:a16="http://schemas.microsoft.com/office/drawing/2014/main" id="{946DBD26-B311-40D6-9561-F09DECA44CFF}"/>
              </a:ext>
            </a:extLst>
          </p:cNvPr>
          <p:cNvSpPr>
            <a:spLocks noGrp="1"/>
          </p:cNvSpPr>
          <p:nvPr>
            <p:ph type="body" sz="quarter" idx="11"/>
          </p:nvPr>
        </p:nvSpPr>
        <p:spPr>
          <a:xfrm>
            <a:off x="-1" y="1556656"/>
            <a:ext cx="4572001" cy="3129643"/>
          </a:xfrm>
          <a:solidFill>
            <a:schemeClr val="tx1">
              <a:alpha val="65000"/>
            </a:schemeClr>
          </a:solidFill>
        </p:spPr>
        <p:txBody>
          <a:bodyPr/>
          <a:lstStyle/>
          <a:p>
            <a:pPr marL="0" indent="0">
              <a:buNone/>
            </a:pPr>
            <a:r>
              <a:rPr lang="en-US" sz="2400" b="1" dirty="0"/>
              <a:t>“Because, most likely, I won't be able to see the book, just a little abstract, and that might not be helpful because I won't get the entire information, just a part of it. That gets frustrating.”</a:t>
            </a:r>
          </a:p>
          <a:p>
            <a:pPr marL="0" indent="0" algn="r">
              <a:buNone/>
            </a:pPr>
            <a:r>
              <a:rPr lang="en-US" sz="1400" b="1" dirty="0"/>
              <a:t>(</a:t>
            </a:r>
            <a:r>
              <a:rPr lang="en-US" sz="1400" b="1" i="1" dirty="0"/>
              <a:t>Researching Students’ Information Choices</a:t>
            </a:r>
            <a:r>
              <a:rPr lang="en-US" sz="1400" b="1" dirty="0"/>
              <a:t>, Community College Student)</a:t>
            </a:r>
          </a:p>
        </p:txBody>
      </p:sp>
      <p:sp>
        <p:nvSpPr>
          <p:cNvPr id="5" name="Rectangle 4">
            <a:extLst>
              <a:ext uri="{FF2B5EF4-FFF2-40B4-BE49-F238E27FC236}">
                <a16:creationId xmlns:a16="http://schemas.microsoft.com/office/drawing/2014/main" id="{FFD14A62-E031-4583-9510-CB81772A544C}"/>
              </a:ext>
            </a:extLst>
          </p:cNvPr>
          <p:cNvSpPr/>
          <p:nvPr/>
        </p:nvSpPr>
        <p:spPr>
          <a:xfrm>
            <a:off x="4457700" y="0"/>
            <a:ext cx="4686300" cy="215444"/>
          </a:xfrm>
          <a:prstGeom prst="rect">
            <a:avLst/>
          </a:prstGeom>
        </p:spPr>
        <p:txBody>
          <a:bodyPr wrap="square">
            <a:spAutoFit/>
          </a:bodyPr>
          <a:lstStyle/>
          <a:p>
            <a:pPr algn="r"/>
            <a:r>
              <a:rPr lang="en-US" sz="800" dirty="0">
                <a:solidFill>
                  <a:schemeClr val="bg1"/>
                </a:solidFill>
              </a:rPr>
              <a:t>Image: https://www.flickr.com/photos/johnloo/7424050476 by John Loo / CC BY 2.0</a:t>
            </a:r>
          </a:p>
        </p:txBody>
      </p:sp>
    </p:spTree>
    <p:extLst>
      <p:ext uri="{BB962C8B-B14F-4D97-AF65-F5344CB8AC3E}">
        <p14:creationId xmlns:p14="http://schemas.microsoft.com/office/powerpoint/2010/main" val="64655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91FBD5-1E39-475E-BDAC-F2A33F6F1513}"/>
              </a:ext>
            </a:extLst>
          </p:cNvPr>
          <p:cNvPicPr>
            <a:picLocks noChangeAspect="1"/>
          </p:cNvPicPr>
          <p:nvPr/>
        </p:nvPicPr>
        <p:blipFill rotWithShape="1">
          <a:blip r:embed="rId3"/>
          <a:srcRect l="-329" t="7567" r="329" b="698"/>
          <a:stretch/>
        </p:blipFill>
        <p:spPr>
          <a:xfrm>
            <a:off x="-30162" y="0"/>
            <a:ext cx="9174162" cy="4733925"/>
          </a:xfrm>
          <a:prstGeom prst="rect">
            <a:avLst/>
          </a:prstGeom>
        </p:spPr>
      </p:pic>
      <p:sp>
        <p:nvSpPr>
          <p:cNvPr id="4" name="Text Placeholder 1"/>
          <p:cNvSpPr>
            <a:spLocks noGrp="1"/>
          </p:cNvSpPr>
          <p:nvPr>
            <p:ph type="body" sz="quarter" idx="4294967295"/>
          </p:nvPr>
        </p:nvSpPr>
        <p:spPr>
          <a:xfrm>
            <a:off x="4541838" y="3055939"/>
            <a:ext cx="4602162" cy="1042820"/>
          </a:xfrm>
          <a:prstGeom prst="rect">
            <a:avLst/>
          </a:prstGeom>
          <a:solidFill>
            <a:schemeClr val="tx1">
              <a:alpha val="65000"/>
            </a:schemeClr>
          </a:solidFill>
        </p:spPr>
        <p:txBody>
          <a:bodyPr/>
          <a:lstStyle/>
          <a:p>
            <a:pPr marL="0" indent="0">
              <a:buNone/>
            </a:pPr>
            <a:r>
              <a:rPr lang="en-US" sz="2400" b="1" dirty="0">
                <a:solidFill>
                  <a:schemeClr val="bg1"/>
                </a:solidFill>
              </a:rPr>
              <a:t>“People lack patience to wade through content silos…”</a:t>
            </a:r>
          </a:p>
          <a:p>
            <a:pPr marL="0" indent="0" algn="r">
              <a:buNone/>
            </a:pPr>
            <a:r>
              <a:rPr lang="en-US" sz="1200" b="1" dirty="0">
                <a:solidFill>
                  <a:schemeClr val="bg1"/>
                </a:solidFill>
              </a:rPr>
              <a:t>(Connaway 2015, 134)</a:t>
            </a:r>
          </a:p>
        </p:txBody>
      </p:sp>
      <p:sp>
        <p:nvSpPr>
          <p:cNvPr id="7" name="Rectangle 6"/>
          <p:cNvSpPr/>
          <p:nvPr/>
        </p:nvSpPr>
        <p:spPr>
          <a:xfrm>
            <a:off x="1" y="162292"/>
            <a:ext cx="6270171" cy="1631216"/>
          </a:xfrm>
          <a:prstGeom prst="rect">
            <a:avLst/>
          </a:prstGeom>
          <a:solidFill>
            <a:schemeClr val="tx1">
              <a:alpha val="65000"/>
            </a:schemeClr>
          </a:solidFill>
        </p:spPr>
        <p:txBody>
          <a:bodyPr wrap="square">
            <a:spAutoFit/>
          </a:bodyPr>
          <a:lstStyle/>
          <a:p>
            <a:pPr defTabSz="457189"/>
            <a:r>
              <a:rPr lang="en-US" sz="2000" b="1" dirty="0">
                <a:solidFill>
                  <a:prstClr val="white"/>
                </a:solidFill>
                <a:latin typeface="Arial" panose="020B0604020202020204" pitchFamily="34" charset="0"/>
                <a:cs typeface="Arial" panose="020B0604020202020204" pitchFamily="34" charset="0"/>
              </a:rPr>
              <a:t>“Yes, it [Matrix film plug-in to brain] - sort of makes information gathering effortless and without having to sort of manually go through and separate the chaff from the wheat.”</a:t>
            </a:r>
          </a:p>
          <a:p>
            <a:pPr algn="r" defTabSz="457189"/>
            <a:r>
              <a:rPr lang="en-US" sz="2000" b="1" dirty="0">
                <a:solidFill>
                  <a:prstClr val="white"/>
                </a:solidFill>
                <a:latin typeface="Arial" panose="020B0604020202020204" pitchFamily="34" charset="0"/>
                <a:cs typeface="Arial" panose="020B0604020202020204" pitchFamily="34" charset="0"/>
              </a:rPr>
              <a:t>		</a:t>
            </a:r>
            <a:r>
              <a:rPr lang="en-US" sz="1200" b="1" dirty="0">
                <a:solidFill>
                  <a:prstClr val="white"/>
                </a:solidFill>
                <a:latin typeface="Arial" panose="020B0604020202020204" pitchFamily="34" charset="0"/>
                <a:cs typeface="Arial" panose="020B0604020202020204" pitchFamily="34" charset="0"/>
              </a:rPr>
              <a:t>(</a:t>
            </a:r>
            <a:r>
              <a:rPr lang="en-US" sz="1200" b="1" i="1" dirty="0">
                <a:solidFill>
                  <a:prstClr val="white"/>
                </a:solidFill>
                <a:latin typeface="Arial" panose="020B0604020202020204" pitchFamily="34" charset="0"/>
                <a:cs typeface="Arial" panose="020B0604020202020204" pitchFamily="34" charset="0"/>
              </a:rPr>
              <a:t>Digital Visitors and Residents</a:t>
            </a:r>
            <a:r>
              <a:rPr lang="en-US" sz="1200" b="1" dirty="0">
                <a:solidFill>
                  <a:prstClr val="white"/>
                </a:solidFill>
                <a:latin typeface="Arial" panose="020B0604020202020204" pitchFamily="34" charset="0"/>
                <a:cs typeface="Arial" panose="020B0604020202020204" pitchFamily="34" charset="0"/>
              </a:rPr>
              <a:t>, Undergraduate Student) </a:t>
            </a:r>
          </a:p>
        </p:txBody>
      </p:sp>
      <p:sp>
        <p:nvSpPr>
          <p:cNvPr id="5" name="Rectangle 4">
            <a:extLst>
              <a:ext uri="{FF2B5EF4-FFF2-40B4-BE49-F238E27FC236}">
                <a16:creationId xmlns:a16="http://schemas.microsoft.com/office/drawing/2014/main" id="{ABFEFD0E-C15F-48C8-8251-2778A406782A}"/>
              </a:ext>
            </a:extLst>
          </p:cNvPr>
          <p:cNvSpPr/>
          <p:nvPr/>
        </p:nvSpPr>
        <p:spPr>
          <a:xfrm>
            <a:off x="-30162" y="4503092"/>
            <a:ext cx="5287962" cy="215444"/>
          </a:xfrm>
          <a:prstGeom prst="rect">
            <a:avLst/>
          </a:prstGeom>
        </p:spPr>
        <p:txBody>
          <a:bodyPr wrap="square">
            <a:spAutoFit/>
          </a:bodyPr>
          <a:lstStyle/>
          <a:p>
            <a:r>
              <a:rPr lang="en-US" sz="800" dirty="0">
                <a:solidFill>
                  <a:schemeClr val="bg1"/>
                </a:solidFill>
                <a:latin typeface="Arial" panose="020B0604020202020204" pitchFamily="34" charset="0"/>
                <a:cs typeface="Arial" panose="020B0604020202020204" pitchFamily="34" charset="0"/>
              </a:rPr>
              <a:t>Image: https://www.flickr.com/photos/pmillera4/12162109155 by Peter Miller / CC BY-NC-ND 2.0</a:t>
            </a:r>
          </a:p>
        </p:txBody>
      </p:sp>
    </p:spTree>
    <p:extLst>
      <p:ext uri="{BB962C8B-B14F-4D97-AF65-F5344CB8AC3E}">
        <p14:creationId xmlns:p14="http://schemas.microsoft.com/office/powerpoint/2010/main" val="3596664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00608A-849F-41DE-A534-EB0D616BD452}"/>
              </a:ext>
            </a:extLst>
          </p:cNvPr>
          <p:cNvPicPr>
            <a:picLocks noChangeAspect="1"/>
          </p:cNvPicPr>
          <p:nvPr/>
        </p:nvPicPr>
        <p:blipFill rotWithShape="1">
          <a:blip r:embed="rId3"/>
          <a:srcRect t="6178" b="15691"/>
          <a:stretch/>
        </p:blipFill>
        <p:spPr>
          <a:xfrm>
            <a:off x="0" y="0"/>
            <a:ext cx="9144000" cy="4766607"/>
          </a:xfrm>
          <a:prstGeom prst="rect">
            <a:avLst/>
          </a:prstGeom>
        </p:spPr>
      </p:pic>
      <p:sp>
        <p:nvSpPr>
          <p:cNvPr id="5" name="Rectangle 4"/>
          <p:cNvSpPr/>
          <p:nvPr/>
        </p:nvSpPr>
        <p:spPr>
          <a:xfrm>
            <a:off x="0" y="2663547"/>
            <a:ext cx="6004290" cy="1569660"/>
          </a:xfrm>
          <a:prstGeom prst="rect">
            <a:avLst/>
          </a:prstGeom>
          <a:solidFill>
            <a:schemeClr val="tx1">
              <a:alpha val="70000"/>
            </a:schemeClr>
          </a:solidFill>
        </p:spPr>
        <p:txBody>
          <a:bodyPr wrap="square">
            <a:spAutoFit/>
          </a:bodyPr>
          <a:lstStyle/>
          <a:p>
            <a:pPr defTabSz="914378">
              <a:defRPr/>
            </a:pPr>
            <a:r>
              <a:rPr lang="en-US" sz="2400" b="1" dirty="0">
                <a:solidFill>
                  <a:prstClr val="white"/>
                </a:solidFill>
                <a:latin typeface="Arial" pitchFamily="34" charset="0"/>
                <a:cs typeface="Arial" pitchFamily="34" charset="0"/>
              </a:rPr>
              <a:t>“…I just think it’s [VLE web site] too complicated and it’s limited, that I just carried on going on Google.” </a:t>
            </a:r>
          </a:p>
          <a:p>
            <a:pPr algn="r" defTabSz="914378">
              <a:defRPr/>
            </a:pPr>
            <a:r>
              <a:rPr lang="en-US" sz="1200" b="1" dirty="0">
                <a:solidFill>
                  <a:prstClr val="white"/>
                </a:solidFill>
                <a:latin typeface="Arial" pitchFamily="34" charset="0"/>
                <a:cs typeface="Arial" pitchFamily="34" charset="0"/>
              </a:rPr>
              <a:t>(</a:t>
            </a:r>
            <a:r>
              <a:rPr lang="en-US" sz="1200" b="1" i="1" dirty="0">
                <a:solidFill>
                  <a:prstClr val="white"/>
                </a:solidFill>
                <a:latin typeface="Arial" pitchFamily="34" charset="0"/>
                <a:cs typeface="Arial" pitchFamily="34" charset="0"/>
              </a:rPr>
              <a:t>Digital Visitors and Residents</a:t>
            </a:r>
            <a:r>
              <a:rPr lang="en-US" sz="1200" b="1" dirty="0">
                <a:solidFill>
                  <a:prstClr val="white"/>
                </a:solidFill>
                <a:latin typeface="Arial" pitchFamily="34" charset="0"/>
                <a:cs typeface="Arial" pitchFamily="34" charset="0"/>
              </a:rPr>
              <a:t>, UKS6, Emerging, Female, Age 16, Secondary School Student)</a:t>
            </a:r>
          </a:p>
        </p:txBody>
      </p:sp>
    </p:spTree>
    <p:extLst>
      <p:ext uri="{BB962C8B-B14F-4D97-AF65-F5344CB8AC3E}">
        <p14:creationId xmlns:p14="http://schemas.microsoft.com/office/powerpoint/2010/main" val="3511025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162DAAF-8F05-4441-8715-9E2864EFD9CC}"/>
              </a:ext>
            </a:extLst>
          </p:cNvPr>
          <p:cNvPicPr>
            <a:picLocks noGrp="1" noChangeAspect="1"/>
          </p:cNvPicPr>
          <p:nvPr>
            <p:ph type="pic" sz="quarter" idx="10"/>
          </p:nvPr>
        </p:nvPicPr>
        <p:blipFill rotWithShape="1">
          <a:blip r:embed="rId3"/>
          <a:srcRect t="11502" r="16191" b="11502"/>
          <a:stretch/>
        </p:blipFill>
        <p:spPr>
          <a:xfrm>
            <a:off x="1480457" y="0"/>
            <a:ext cx="7663543" cy="4686300"/>
          </a:xfrm>
        </p:spPr>
      </p:pic>
      <p:sp>
        <p:nvSpPr>
          <p:cNvPr id="3" name="Text Placeholder 2">
            <a:extLst>
              <a:ext uri="{FF2B5EF4-FFF2-40B4-BE49-F238E27FC236}">
                <a16:creationId xmlns:a16="http://schemas.microsoft.com/office/drawing/2014/main" id="{D5B4F6F3-BC31-44B0-A362-7FE8C74E21AB}"/>
              </a:ext>
            </a:extLst>
          </p:cNvPr>
          <p:cNvSpPr>
            <a:spLocks noGrp="1"/>
          </p:cNvSpPr>
          <p:nvPr>
            <p:ph type="body" sz="quarter" idx="11"/>
          </p:nvPr>
        </p:nvSpPr>
        <p:spPr>
          <a:xfrm>
            <a:off x="0" y="0"/>
            <a:ext cx="3124200" cy="5143500"/>
          </a:xfrm>
          <a:solidFill>
            <a:schemeClr val="tx1"/>
          </a:solidFill>
        </p:spPr>
        <p:txBody>
          <a:bodyPr/>
          <a:lstStyle/>
          <a:p>
            <a:pPr marL="0" indent="0">
              <a:buNone/>
            </a:pPr>
            <a:r>
              <a:rPr lang="en-US" sz="2400" b="1" dirty="0"/>
              <a:t>“But the ease of using it was great…It was very delightful to be able to not have to go through a lot of hoops to get to what I was looking for, because figuring out the topic is complicated enough.” </a:t>
            </a:r>
          </a:p>
          <a:p>
            <a:pPr marL="0" indent="0" algn="r">
              <a:buNone/>
            </a:pPr>
            <a:r>
              <a:rPr lang="en-US" sz="1400" b="1" dirty="0"/>
              <a:t>(</a:t>
            </a:r>
            <a:r>
              <a:rPr lang="en-US" sz="1400" b="1" i="1" dirty="0"/>
              <a:t>Discovery &amp; Access</a:t>
            </a:r>
            <a:r>
              <a:rPr lang="en-US" sz="1400" b="1" dirty="0"/>
              <a:t>, Undergraduate Student)</a:t>
            </a:r>
          </a:p>
        </p:txBody>
      </p:sp>
      <p:sp>
        <p:nvSpPr>
          <p:cNvPr id="9" name="Rectangle 8">
            <a:extLst>
              <a:ext uri="{FF2B5EF4-FFF2-40B4-BE49-F238E27FC236}">
                <a16:creationId xmlns:a16="http://schemas.microsoft.com/office/drawing/2014/main" id="{F93990A7-84F6-41E2-A51E-1493DD314FB2}"/>
              </a:ext>
            </a:extLst>
          </p:cNvPr>
          <p:cNvSpPr/>
          <p:nvPr/>
        </p:nvSpPr>
        <p:spPr>
          <a:xfrm>
            <a:off x="4572000" y="0"/>
            <a:ext cx="4572000" cy="215444"/>
          </a:xfrm>
          <a:prstGeom prst="rect">
            <a:avLst/>
          </a:prstGeom>
        </p:spPr>
        <p:txBody>
          <a:bodyPr>
            <a:spAutoFit/>
          </a:bodyPr>
          <a:lstStyle/>
          <a:p>
            <a:pPr algn="r"/>
            <a:r>
              <a:rPr lang="en-US" sz="800" dirty="0">
                <a:solidFill>
                  <a:schemeClr val="bg1"/>
                </a:solidFill>
              </a:rPr>
              <a:t>Image: https://www.flickr.com/photos/j0nny_t/128005448 by Jonny / CC BY-NC-ND 2.0</a:t>
            </a:r>
          </a:p>
        </p:txBody>
      </p:sp>
    </p:spTree>
    <p:extLst>
      <p:ext uri="{BB962C8B-B14F-4D97-AF65-F5344CB8AC3E}">
        <p14:creationId xmlns:p14="http://schemas.microsoft.com/office/powerpoint/2010/main" val="2480808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9560C4-F335-4ED7-9266-A083429F921D}"/>
              </a:ext>
            </a:extLst>
          </p:cNvPr>
          <p:cNvPicPr>
            <a:picLocks noChangeAspect="1"/>
          </p:cNvPicPr>
          <p:nvPr/>
        </p:nvPicPr>
        <p:blipFill rotWithShape="1">
          <a:blip r:embed="rId3"/>
          <a:srcRect t="3798" b="3798"/>
          <a:stretch/>
        </p:blipFill>
        <p:spPr>
          <a:xfrm>
            <a:off x="0" y="-1"/>
            <a:ext cx="9144000" cy="5143501"/>
          </a:xfrm>
          <a:prstGeom prst="rect">
            <a:avLst/>
          </a:prstGeom>
        </p:spPr>
      </p:pic>
      <p:sp>
        <p:nvSpPr>
          <p:cNvPr id="3" name="Rectangle 2">
            <a:extLst>
              <a:ext uri="{FF2B5EF4-FFF2-40B4-BE49-F238E27FC236}">
                <a16:creationId xmlns:a16="http://schemas.microsoft.com/office/drawing/2014/main" id="{D35FB5ED-27F9-4771-A0F2-5CC74933B704}"/>
              </a:ext>
            </a:extLst>
          </p:cNvPr>
          <p:cNvSpPr/>
          <p:nvPr/>
        </p:nvSpPr>
        <p:spPr>
          <a:xfrm>
            <a:off x="0" y="4926312"/>
            <a:ext cx="4572000" cy="215444"/>
          </a:xfrm>
          <a:prstGeom prst="rect">
            <a:avLst/>
          </a:prstGeom>
        </p:spPr>
        <p:txBody>
          <a:bodyPr>
            <a:spAutoFit/>
          </a:bodyPr>
          <a:lstStyle/>
          <a:p>
            <a:r>
              <a:rPr lang="en-US" sz="800" dirty="0"/>
              <a:t>Image: https://twitter.com/oxfordwords/status/1062846136388476928 by Oxford Dictionaries</a:t>
            </a:r>
          </a:p>
        </p:txBody>
      </p:sp>
    </p:spTree>
    <p:extLst>
      <p:ext uri="{BB962C8B-B14F-4D97-AF65-F5344CB8AC3E}">
        <p14:creationId xmlns:p14="http://schemas.microsoft.com/office/powerpoint/2010/main" val="1361600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5B277B5-7EEC-4E7E-8BCD-A5EBAC1F2C54}"/>
              </a:ext>
            </a:extLst>
          </p:cNvPr>
          <p:cNvPicPr>
            <a:picLocks noGrp="1" noChangeAspect="1"/>
          </p:cNvPicPr>
          <p:nvPr>
            <p:ph type="pic" sz="quarter" idx="10"/>
          </p:nvPr>
        </p:nvPicPr>
        <p:blipFill>
          <a:blip r:embed="rId3"/>
          <a:srcRect t="5556" b="5556"/>
          <a:stretch>
            <a:fillRect/>
          </a:stretch>
        </p:blipFill>
        <p:spPr>
          <a:prstGeom prst="rect">
            <a:avLst/>
          </a:prstGeom>
        </p:spPr>
      </p:pic>
      <p:sp>
        <p:nvSpPr>
          <p:cNvPr id="3" name="Text Placeholder 2">
            <a:extLst>
              <a:ext uri="{FF2B5EF4-FFF2-40B4-BE49-F238E27FC236}">
                <a16:creationId xmlns:a16="http://schemas.microsoft.com/office/drawing/2014/main" id="{D5B4F6F3-BC31-44B0-A362-7FE8C74E21AB}"/>
              </a:ext>
            </a:extLst>
          </p:cNvPr>
          <p:cNvSpPr>
            <a:spLocks noGrp="1"/>
          </p:cNvSpPr>
          <p:nvPr>
            <p:ph type="body" sz="quarter" idx="11"/>
          </p:nvPr>
        </p:nvSpPr>
        <p:spPr>
          <a:xfrm>
            <a:off x="0" y="3213100"/>
            <a:ext cx="9144000" cy="1930400"/>
          </a:xfrm>
          <a:solidFill>
            <a:schemeClr val="tx1"/>
          </a:solidFill>
        </p:spPr>
        <p:txBody>
          <a:bodyPr/>
          <a:lstStyle/>
          <a:p>
            <a:pPr marL="0" indent="0">
              <a:buNone/>
            </a:pPr>
            <a:r>
              <a:rPr lang="en-US" sz="2400" b="1" dirty="0"/>
              <a:t>“It was weirdly one of those situations where it was at the tail end of a project and not the beginning of a project where usually I wasn't really just open-minded looking for all sorts of information. I was kind of hunting. So that was a different kind of experience, yeah.”               </a:t>
            </a:r>
            <a:r>
              <a:rPr lang="en-US" sz="1600" b="1" dirty="0"/>
              <a:t>(</a:t>
            </a:r>
            <a:r>
              <a:rPr lang="en-US" sz="1600" b="1" i="1" dirty="0"/>
              <a:t>Discovery &amp; Access</a:t>
            </a:r>
            <a:r>
              <a:rPr lang="en-US" sz="1600" b="1" dirty="0"/>
              <a:t>, Graduate Student)</a:t>
            </a:r>
          </a:p>
        </p:txBody>
      </p:sp>
      <p:sp>
        <p:nvSpPr>
          <p:cNvPr id="8" name="Rectangle 7">
            <a:extLst>
              <a:ext uri="{FF2B5EF4-FFF2-40B4-BE49-F238E27FC236}">
                <a16:creationId xmlns:a16="http://schemas.microsoft.com/office/drawing/2014/main" id="{336E39CA-5858-4A86-B0E6-1EC0773EB5E6}"/>
              </a:ext>
            </a:extLst>
          </p:cNvPr>
          <p:cNvSpPr/>
          <p:nvPr/>
        </p:nvSpPr>
        <p:spPr>
          <a:xfrm>
            <a:off x="0" y="-9614"/>
            <a:ext cx="6057900" cy="215444"/>
          </a:xfrm>
          <a:prstGeom prst="rect">
            <a:avLst/>
          </a:prstGeom>
        </p:spPr>
        <p:txBody>
          <a:bodyPr wrap="square">
            <a:spAutoFit/>
          </a:bodyPr>
          <a:lstStyle/>
          <a:p>
            <a:r>
              <a:rPr lang="en-US" sz="800" dirty="0"/>
              <a:t>Image: https://commons.wikimedia.org/wiki/File:Buffalo%26Erie_County_Historical_Society.jpg by Fortunate4now / Public Domain</a:t>
            </a:r>
          </a:p>
        </p:txBody>
      </p:sp>
    </p:spTree>
    <p:extLst>
      <p:ext uri="{BB962C8B-B14F-4D97-AF65-F5344CB8AC3E}">
        <p14:creationId xmlns:p14="http://schemas.microsoft.com/office/powerpoint/2010/main" val="2656432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C4DE2A0-6A5A-4101-9E13-AEBCFA0F76F3}"/>
              </a:ext>
            </a:extLst>
          </p:cNvPr>
          <p:cNvPicPr>
            <a:picLocks noGrp="1" noChangeAspect="1"/>
          </p:cNvPicPr>
          <p:nvPr>
            <p:ph type="pic" sz="quarter" idx="10"/>
          </p:nvPr>
        </p:nvPicPr>
        <p:blipFill>
          <a:blip r:embed="rId3"/>
          <a:srcRect t="11682" b="11682"/>
          <a:stretch>
            <a:fillRect/>
          </a:stretch>
        </p:blipFill>
        <p:spPr>
          <a:prstGeom prst="rect">
            <a:avLst/>
          </a:prstGeom>
        </p:spPr>
      </p:pic>
      <p:sp>
        <p:nvSpPr>
          <p:cNvPr id="2" name="Text Placeholder 1">
            <a:extLst>
              <a:ext uri="{FF2B5EF4-FFF2-40B4-BE49-F238E27FC236}">
                <a16:creationId xmlns:a16="http://schemas.microsoft.com/office/drawing/2014/main" id="{1C7AC03F-A018-44F4-853C-D6B6EB140FF3}"/>
              </a:ext>
            </a:extLst>
          </p:cNvPr>
          <p:cNvSpPr>
            <a:spLocks noGrp="1"/>
          </p:cNvSpPr>
          <p:nvPr>
            <p:ph type="body" sz="quarter" idx="11"/>
          </p:nvPr>
        </p:nvSpPr>
        <p:spPr>
          <a:xfrm>
            <a:off x="0" y="1160689"/>
            <a:ext cx="5698911" cy="3525611"/>
          </a:xfrm>
          <a:solidFill>
            <a:schemeClr val="tx1">
              <a:alpha val="70000"/>
            </a:schemeClr>
          </a:solidFill>
        </p:spPr>
        <p:txBody>
          <a:bodyPr/>
          <a:lstStyle/>
          <a:p>
            <a:r>
              <a:rPr lang="en-US" sz="2800" b="1" dirty="0"/>
              <a:t>Pop-up chat</a:t>
            </a:r>
          </a:p>
          <a:p>
            <a:r>
              <a:rPr lang="en-US" sz="2800" b="1" dirty="0"/>
              <a:t>Embedded librarians</a:t>
            </a:r>
          </a:p>
          <a:p>
            <a:r>
              <a:rPr lang="en-US" sz="2800" b="1" dirty="0"/>
              <a:t>Instruction</a:t>
            </a:r>
          </a:p>
          <a:p>
            <a:r>
              <a:rPr lang="en-US" sz="2800" b="1" dirty="0"/>
              <a:t>Space</a:t>
            </a:r>
          </a:p>
          <a:p>
            <a:r>
              <a:rPr lang="en-US" sz="2800" b="1" dirty="0"/>
              <a:t>Scholarly identity in social networks</a:t>
            </a:r>
          </a:p>
          <a:p>
            <a:r>
              <a:rPr lang="en-US" sz="2800" b="1" dirty="0"/>
              <a:t>RDM and research support</a:t>
            </a:r>
          </a:p>
        </p:txBody>
      </p:sp>
      <p:sp>
        <p:nvSpPr>
          <p:cNvPr id="5" name="Rectangle 4">
            <a:extLst>
              <a:ext uri="{FF2B5EF4-FFF2-40B4-BE49-F238E27FC236}">
                <a16:creationId xmlns:a16="http://schemas.microsoft.com/office/drawing/2014/main" id="{91EF4E3A-4E03-431D-B423-E9FA548F6C40}"/>
              </a:ext>
            </a:extLst>
          </p:cNvPr>
          <p:cNvSpPr/>
          <p:nvPr/>
        </p:nvSpPr>
        <p:spPr>
          <a:xfrm>
            <a:off x="41593" y="300076"/>
            <a:ext cx="5657318" cy="523220"/>
          </a:xfrm>
          <a:prstGeom prst="rect">
            <a:avLst/>
          </a:prstGeom>
          <a:solidFill>
            <a:schemeClr val="tx1">
              <a:alpha val="70000"/>
            </a:schemeClr>
          </a:solidFill>
        </p:spPr>
        <p:txBody>
          <a:bodyPr wrap="none">
            <a:spAutoFit/>
          </a:bodyPr>
          <a:lstStyle/>
          <a:p>
            <a:r>
              <a:rPr lang="en-US" sz="2800" b="1" dirty="0">
                <a:solidFill>
                  <a:schemeClr val="bg1"/>
                </a:solidFill>
              </a:rPr>
              <a:t>Academic Library Opportunities</a:t>
            </a:r>
          </a:p>
        </p:txBody>
      </p:sp>
      <p:sp>
        <p:nvSpPr>
          <p:cNvPr id="7" name="Rectangle 6">
            <a:extLst>
              <a:ext uri="{FF2B5EF4-FFF2-40B4-BE49-F238E27FC236}">
                <a16:creationId xmlns:a16="http://schemas.microsoft.com/office/drawing/2014/main" id="{99ADE441-3EC8-4051-B28B-83083B94D3DA}"/>
              </a:ext>
            </a:extLst>
          </p:cNvPr>
          <p:cNvSpPr/>
          <p:nvPr/>
        </p:nvSpPr>
        <p:spPr>
          <a:xfrm>
            <a:off x="4572000" y="0"/>
            <a:ext cx="4572000" cy="215444"/>
          </a:xfrm>
          <a:prstGeom prst="rect">
            <a:avLst/>
          </a:prstGeom>
        </p:spPr>
        <p:txBody>
          <a:bodyPr>
            <a:spAutoFit/>
          </a:bodyPr>
          <a:lstStyle/>
          <a:p>
            <a:pPr algn="r"/>
            <a:r>
              <a:rPr lang="en-US" sz="800" dirty="0">
                <a:solidFill>
                  <a:schemeClr val="bg1"/>
                </a:solidFill>
              </a:rPr>
              <a:t>Image: https://www.flickr.com/photos/stephanie_in_love/5341102160 by </a:t>
            </a:r>
            <a:r>
              <a:rPr lang="en-US" sz="800" dirty="0" err="1">
                <a:solidFill>
                  <a:schemeClr val="bg1"/>
                </a:solidFill>
              </a:rPr>
              <a:t>stephanie</a:t>
            </a:r>
            <a:r>
              <a:rPr lang="en-US" sz="800" dirty="0">
                <a:solidFill>
                  <a:schemeClr val="bg1"/>
                </a:solidFill>
              </a:rPr>
              <a:t> / CC BY 2.0</a:t>
            </a:r>
          </a:p>
        </p:txBody>
      </p:sp>
    </p:spTree>
    <p:extLst>
      <p:ext uri="{BB962C8B-B14F-4D97-AF65-F5344CB8AC3E}">
        <p14:creationId xmlns:p14="http://schemas.microsoft.com/office/powerpoint/2010/main" val="3996127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 y="1178900"/>
            <a:ext cx="3474759" cy="3202939"/>
          </a:xfrm>
          <a:solidFill>
            <a:schemeClr val="tx1"/>
          </a:solidFill>
        </p:spPr>
        <p:txBody>
          <a:bodyPr/>
          <a:lstStyle/>
          <a:p>
            <a:r>
              <a:rPr lang="en-US" sz="2000" b="1" dirty="0">
                <a:solidFill>
                  <a:schemeClr val="bg1"/>
                </a:solidFill>
              </a:rPr>
              <a:t>Career centers</a:t>
            </a:r>
          </a:p>
          <a:p>
            <a:r>
              <a:rPr lang="en-US" sz="2000" b="1" dirty="0">
                <a:solidFill>
                  <a:schemeClr val="bg1"/>
                </a:solidFill>
              </a:rPr>
              <a:t>Passport services</a:t>
            </a:r>
          </a:p>
          <a:p>
            <a:r>
              <a:rPr lang="en-US" sz="2000" b="1" dirty="0">
                <a:solidFill>
                  <a:schemeClr val="bg1"/>
                </a:solidFill>
              </a:rPr>
              <a:t>Marriage licenses</a:t>
            </a:r>
          </a:p>
          <a:p>
            <a:r>
              <a:rPr lang="en-US" sz="2000" b="1" dirty="0">
                <a:solidFill>
                  <a:schemeClr val="bg1"/>
                </a:solidFill>
              </a:rPr>
              <a:t>Voter registration</a:t>
            </a:r>
          </a:p>
          <a:p>
            <a:r>
              <a:rPr lang="en-US" sz="2000" b="1" dirty="0">
                <a:solidFill>
                  <a:schemeClr val="bg1"/>
                </a:solidFill>
              </a:rPr>
              <a:t>Local government services</a:t>
            </a:r>
          </a:p>
          <a:p>
            <a:r>
              <a:rPr lang="en-US" sz="2000" b="1" dirty="0">
                <a:solidFill>
                  <a:schemeClr val="bg1"/>
                </a:solidFill>
              </a:rPr>
              <a:t>Income tax forms</a:t>
            </a:r>
          </a:p>
          <a:p>
            <a:r>
              <a:rPr lang="en-US" sz="2000" b="1" dirty="0">
                <a:solidFill>
                  <a:schemeClr val="bg1"/>
                </a:solidFill>
              </a:rPr>
              <a:t>Village post offices</a:t>
            </a:r>
          </a:p>
          <a:p>
            <a:pPr marL="0" indent="0" algn="r">
              <a:buNone/>
            </a:pPr>
            <a:r>
              <a:rPr lang="en-US" sz="1400" b="1" dirty="0">
                <a:solidFill>
                  <a:schemeClr val="bg1"/>
                </a:solidFill>
              </a:rPr>
              <a:t>(Hildreth, 2013)</a:t>
            </a:r>
          </a:p>
        </p:txBody>
      </p:sp>
      <p:sp>
        <p:nvSpPr>
          <p:cNvPr id="3" name="Text Placeholder 2"/>
          <p:cNvSpPr>
            <a:spLocks noGrp="1"/>
          </p:cNvSpPr>
          <p:nvPr>
            <p:ph type="body" sz="quarter" idx="13"/>
          </p:nvPr>
        </p:nvSpPr>
        <p:spPr>
          <a:xfrm>
            <a:off x="0" y="1"/>
            <a:ext cx="3474759" cy="1178900"/>
          </a:xfrm>
          <a:solidFill>
            <a:schemeClr val="tx1"/>
          </a:solidFill>
        </p:spPr>
        <p:txBody>
          <a:bodyPr/>
          <a:lstStyle/>
          <a:p>
            <a:r>
              <a:rPr lang="en-US" sz="2400" dirty="0">
                <a:solidFill>
                  <a:schemeClr val="bg1"/>
                </a:solidFill>
              </a:rPr>
              <a:t>Public Library Opportunities: Centralized Services</a:t>
            </a:r>
          </a:p>
        </p:txBody>
      </p:sp>
      <p:pic>
        <p:nvPicPr>
          <p:cNvPr id="4" name="Picture 3">
            <a:extLst>
              <a:ext uri="{FF2B5EF4-FFF2-40B4-BE49-F238E27FC236}">
                <a16:creationId xmlns:a16="http://schemas.microsoft.com/office/drawing/2014/main" id="{367EDE57-B6AF-4645-AD6E-97574D199BAB}"/>
              </a:ext>
            </a:extLst>
          </p:cNvPr>
          <p:cNvPicPr>
            <a:picLocks noChangeAspect="1"/>
          </p:cNvPicPr>
          <p:nvPr/>
        </p:nvPicPr>
        <p:blipFill>
          <a:blip r:embed="rId3"/>
          <a:stretch>
            <a:fillRect/>
          </a:stretch>
        </p:blipFill>
        <p:spPr>
          <a:xfrm>
            <a:off x="3474759" y="0"/>
            <a:ext cx="5665818" cy="5143500"/>
          </a:xfrm>
          <a:prstGeom prst="rect">
            <a:avLst/>
          </a:prstGeom>
        </p:spPr>
      </p:pic>
      <p:sp>
        <p:nvSpPr>
          <p:cNvPr id="5" name="Rectangle 4">
            <a:extLst>
              <a:ext uri="{FF2B5EF4-FFF2-40B4-BE49-F238E27FC236}">
                <a16:creationId xmlns:a16="http://schemas.microsoft.com/office/drawing/2014/main" id="{C2184FDF-985F-403A-B38B-7F565472F987}"/>
              </a:ext>
            </a:extLst>
          </p:cNvPr>
          <p:cNvSpPr/>
          <p:nvPr/>
        </p:nvSpPr>
        <p:spPr>
          <a:xfrm>
            <a:off x="4572000" y="4904541"/>
            <a:ext cx="4572000" cy="215444"/>
          </a:xfrm>
          <a:prstGeom prst="rect">
            <a:avLst/>
          </a:prstGeom>
        </p:spPr>
        <p:txBody>
          <a:bodyPr>
            <a:spAutoFit/>
          </a:bodyPr>
          <a:lstStyle/>
          <a:p>
            <a:pPr algn="r"/>
            <a:r>
              <a:rPr lang="en-US" sz="800" dirty="0">
                <a:latin typeface="Arial" panose="020B0604020202020204" pitchFamily="34" charset="0"/>
                <a:cs typeface="Arial" panose="020B0604020202020204" pitchFamily="34" charset="0"/>
              </a:rPr>
              <a:t>Image: https://www.flickr.com/photos/kenlane/39207136290 by Ken Lane / CC BY-NC-SA 2.0</a:t>
            </a:r>
            <a:endParaRPr lang="en-US" sz="800" dirty="0"/>
          </a:p>
        </p:txBody>
      </p:sp>
    </p:spTree>
    <p:extLst>
      <p:ext uri="{BB962C8B-B14F-4D97-AF65-F5344CB8AC3E}">
        <p14:creationId xmlns:p14="http://schemas.microsoft.com/office/powerpoint/2010/main" val="649401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24BD19-E409-4540-9181-143B5D7C008A}"/>
              </a:ext>
            </a:extLst>
          </p:cNvPr>
          <p:cNvPicPr>
            <a:picLocks noChangeAspect="1"/>
          </p:cNvPicPr>
          <p:nvPr/>
        </p:nvPicPr>
        <p:blipFill rotWithShape="1">
          <a:blip r:embed="rId3"/>
          <a:srcRect l="27955"/>
          <a:stretch/>
        </p:blipFill>
        <p:spPr>
          <a:xfrm>
            <a:off x="0" y="0"/>
            <a:ext cx="9144000" cy="4700016"/>
          </a:xfrm>
          <a:prstGeom prst="rect">
            <a:avLst/>
          </a:prstGeom>
        </p:spPr>
      </p:pic>
      <p:sp>
        <p:nvSpPr>
          <p:cNvPr id="5" name="Text Placeholder 4"/>
          <p:cNvSpPr>
            <a:spLocks noGrp="1"/>
          </p:cNvSpPr>
          <p:nvPr>
            <p:ph type="body" sz="quarter" idx="12"/>
          </p:nvPr>
        </p:nvSpPr>
        <p:spPr>
          <a:xfrm>
            <a:off x="5474761" y="1474743"/>
            <a:ext cx="3669239" cy="2924198"/>
          </a:xfrm>
          <a:solidFill>
            <a:schemeClr val="tx1"/>
          </a:solidFill>
        </p:spPr>
        <p:txBody>
          <a:bodyPr/>
          <a:lstStyle/>
          <a:p>
            <a:r>
              <a:rPr lang="en-US" b="1" dirty="0">
                <a:solidFill>
                  <a:schemeClr val="bg1"/>
                </a:solidFill>
              </a:rPr>
              <a:t>Gathering place</a:t>
            </a:r>
          </a:p>
          <a:p>
            <a:r>
              <a:rPr lang="en-US" b="1" dirty="0">
                <a:solidFill>
                  <a:schemeClr val="bg1"/>
                </a:solidFill>
              </a:rPr>
              <a:t>Citizenship classes</a:t>
            </a:r>
          </a:p>
          <a:p>
            <a:r>
              <a:rPr lang="en-US" b="1" dirty="0">
                <a:solidFill>
                  <a:schemeClr val="bg1"/>
                </a:solidFill>
              </a:rPr>
              <a:t>ESL classes</a:t>
            </a:r>
          </a:p>
          <a:p>
            <a:r>
              <a:rPr lang="en-US" b="1" dirty="0">
                <a:solidFill>
                  <a:schemeClr val="bg1"/>
                </a:solidFill>
              </a:rPr>
              <a:t>Life-skills programs</a:t>
            </a:r>
          </a:p>
          <a:p>
            <a:r>
              <a:rPr lang="en-US" b="1" dirty="0">
                <a:solidFill>
                  <a:schemeClr val="bg1"/>
                </a:solidFill>
              </a:rPr>
              <a:t>Virtual learning</a:t>
            </a:r>
          </a:p>
          <a:p>
            <a:r>
              <a:rPr lang="en-US" b="1" dirty="0">
                <a:solidFill>
                  <a:schemeClr val="bg1"/>
                </a:solidFill>
              </a:rPr>
              <a:t>Public discourse</a:t>
            </a:r>
          </a:p>
          <a:p>
            <a:pPr marL="0" indent="0" algn="r">
              <a:buNone/>
            </a:pPr>
            <a:r>
              <a:rPr lang="en-US" sz="1400" b="1" dirty="0">
                <a:solidFill>
                  <a:schemeClr val="bg1"/>
                </a:solidFill>
              </a:rPr>
              <a:t>(</a:t>
            </a:r>
            <a:r>
              <a:rPr lang="en-US" sz="1400" b="1" dirty="0" err="1">
                <a:solidFill>
                  <a:schemeClr val="bg1"/>
                </a:solidFill>
              </a:rPr>
              <a:t>Ptacek</a:t>
            </a:r>
            <a:r>
              <a:rPr lang="en-US" sz="1400" b="1" dirty="0">
                <a:solidFill>
                  <a:schemeClr val="bg1"/>
                </a:solidFill>
              </a:rPr>
              <a:t>, 2013)</a:t>
            </a:r>
          </a:p>
          <a:p>
            <a:pPr marL="0" indent="0">
              <a:buNone/>
            </a:pPr>
            <a:endParaRPr lang="en-US" b="1" dirty="0">
              <a:solidFill>
                <a:schemeClr val="bg1"/>
              </a:solidFill>
            </a:endParaRPr>
          </a:p>
        </p:txBody>
      </p:sp>
      <p:sp>
        <p:nvSpPr>
          <p:cNvPr id="6" name="Text Placeholder 5"/>
          <p:cNvSpPr>
            <a:spLocks noGrp="1"/>
          </p:cNvSpPr>
          <p:nvPr>
            <p:ph type="body" sz="quarter" idx="13"/>
          </p:nvPr>
        </p:nvSpPr>
        <p:spPr>
          <a:xfrm>
            <a:off x="6389914" y="215444"/>
            <a:ext cx="2754086" cy="1173669"/>
          </a:xfrm>
          <a:solidFill>
            <a:schemeClr val="tx1"/>
          </a:solidFill>
        </p:spPr>
        <p:txBody>
          <a:bodyPr/>
          <a:lstStyle/>
          <a:p>
            <a:pPr algn="r"/>
            <a:r>
              <a:rPr lang="en-US" sz="2400" dirty="0">
                <a:solidFill>
                  <a:schemeClr val="bg1"/>
                </a:solidFill>
              </a:rPr>
              <a:t>Public Library Opportunities: Centralized Place</a:t>
            </a:r>
          </a:p>
        </p:txBody>
      </p:sp>
      <p:sp>
        <p:nvSpPr>
          <p:cNvPr id="4" name="Rectangle 3">
            <a:extLst>
              <a:ext uri="{FF2B5EF4-FFF2-40B4-BE49-F238E27FC236}">
                <a16:creationId xmlns:a16="http://schemas.microsoft.com/office/drawing/2014/main" id="{91182F87-511D-45D7-9F74-9B7639C257DF}"/>
              </a:ext>
            </a:extLst>
          </p:cNvPr>
          <p:cNvSpPr/>
          <p:nvPr/>
        </p:nvSpPr>
        <p:spPr>
          <a:xfrm>
            <a:off x="0" y="0"/>
            <a:ext cx="4572000" cy="215444"/>
          </a:xfrm>
          <a:prstGeom prst="rect">
            <a:avLst/>
          </a:prstGeom>
        </p:spPr>
        <p:txBody>
          <a:bodyPr>
            <a:spAutoFit/>
          </a:bodyPr>
          <a:lstStyle/>
          <a:p>
            <a:r>
              <a:rPr lang="en-US" sz="800" dirty="0">
                <a:latin typeface="Arial" panose="020B0604020202020204" pitchFamily="34" charset="0"/>
                <a:cs typeface="Arial" panose="020B0604020202020204" pitchFamily="34" charset="0"/>
              </a:rPr>
              <a:t>Image: https://www.flickr.com/photos/kenlund/7992624301 by Ken Lund / CC BY-SA 2.0</a:t>
            </a:r>
            <a:endParaRPr lang="en-US" sz="800" dirty="0"/>
          </a:p>
        </p:txBody>
      </p:sp>
    </p:spTree>
    <p:extLst>
      <p:ext uri="{BB962C8B-B14F-4D97-AF65-F5344CB8AC3E}">
        <p14:creationId xmlns:p14="http://schemas.microsoft.com/office/powerpoint/2010/main" val="736679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Relationship building</a:t>
            </a:r>
          </a:p>
        </p:txBody>
      </p:sp>
      <p:sp>
        <p:nvSpPr>
          <p:cNvPr id="5" name="Text Placeholder 4">
            <a:extLst>
              <a:ext uri="{FF2B5EF4-FFF2-40B4-BE49-F238E27FC236}">
                <a16:creationId xmlns:a16="http://schemas.microsoft.com/office/drawing/2014/main" id="{3850D1E2-A78F-4799-B523-DF7DC09CC51C}"/>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738693F3-04FB-4E71-A317-C39178084A28}"/>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692665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51F1242-ED88-4B5C-AC58-0E8134FFF877}"/>
              </a:ext>
            </a:extLst>
          </p:cNvPr>
          <p:cNvPicPr>
            <a:picLocks noGrp="1" noChangeAspect="1"/>
          </p:cNvPicPr>
          <p:nvPr>
            <p:ph type="pic" sz="quarter" idx="10"/>
          </p:nvPr>
        </p:nvPicPr>
        <p:blipFill>
          <a:blip r:embed="rId3"/>
          <a:srcRect t="15833" b="15833"/>
          <a:stretch>
            <a:fillRect/>
          </a:stretch>
        </p:blipFill>
        <p:spPr>
          <a:prstGeom prst="rect">
            <a:avLst/>
          </a:prstGeom>
        </p:spPr>
      </p:pic>
      <p:sp>
        <p:nvSpPr>
          <p:cNvPr id="2" name="Text Placeholder 1"/>
          <p:cNvSpPr>
            <a:spLocks noGrp="1"/>
          </p:cNvSpPr>
          <p:nvPr>
            <p:ph type="body" sz="quarter" idx="11"/>
          </p:nvPr>
        </p:nvSpPr>
        <p:spPr>
          <a:xfrm>
            <a:off x="0" y="3147237"/>
            <a:ext cx="7389628" cy="1190556"/>
          </a:xfrm>
          <a:solidFill>
            <a:schemeClr val="tx1">
              <a:alpha val="70000"/>
            </a:schemeClr>
          </a:solidFill>
        </p:spPr>
        <p:txBody>
          <a:bodyPr/>
          <a:lstStyle/>
          <a:p>
            <a:pPr marL="0" indent="0">
              <a:buNone/>
            </a:pPr>
            <a:r>
              <a:rPr lang="en-US" sz="2400" b="1" dirty="0">
                <a:solidFill>
                  <a:schemeClr val="bg1"/>
                </a:solidFill>
              </a:rPr>
              <a:t>“Knowledge is created through conversation—if you’re in the knowledge business, you’re in the conversation business.”                  </a:t>
            </a:r>
            <a:r>
              <a:rPr lang="en-US" sz="1600" b="1" dirty="0">
                <a:solidFill>
                  <a:schemeClr val="bg1"/>
                </a:solidFill>
              </a:rPr>
              <a:t>(</a:t>
            </a:r>
            <a:r>
              <a:rPr lang="en-US" sz="1600" b="1" dirty="0" err="1">
                <a:solidFill>
                  <a:schemeClr val="bg1"/>
                </a:solidFill>
              </a:rPr>
              <a:t>Lankes</a:t>
            </a:r>
            <a:r>
              <a:rPr lang="en-US" sz="1600" b="1" dirty="0">
                <a:solidFill>
                  <a:schemeClr val="bg1"/>
                </a:solidFill>
              </a:rPr>
              <a:t>, 2016, p. 23)</a:t>
            </a:r>
          </a:p>
        </p:txBody>
      </p:sp>
      <p:sp>
        <p:nvSpPr>
          <p:cNvPr id="6" name="Rectangle 5">
            <a:extLst>
              <a:ext uri="{FF2B5EF4-FFF2-40B4-BE49-F238E27FC236}">
                <a16:creationId xmlns:a16="http://schemas.microsoft.com/office/drawing/2014/main" id="{BCC5A600-2334-4213-B528-591ADC3F111D}"/>
              </a:ext>
            </a:extLst>
          </p:cNvPr>
          <p:cNvSpPr/>
          <p:nvPr/>
        </p:nvSpPr>
        <p:spPr>
          <a:xfrm>
            <a:off x="0" y="-4758"/>
            <a:ext cx="4572000" cy="215444"/>
          </a:xfrm>
          <a:prstGeom prst="rect">
            <a:avLst/>
          </a:prstGeom>
        </p:spPr>
        <p:txBody>
          <a:bodyPr>
            <a:spAutoFit/>
          </a:bodyPr>
          <a:lstStyle/>
          <a:p>
            <a:r>
              <a:rPr lang="en-US" sz="800" dirty="0"/>
              <a:t>https://commons.wikimedia.org/wiki/File:Capen.JPG by </a:t>
            </a:r>
            <a:r>
              <a:rPr lang="en-US" sz="800" dirty="0" err="1"/>
              <a:t>Breadchastick</a:t>
            </a:r>
            <a:r>
              <a:rPr lang="en-US" sz="800" dirty="0"/>
              <a:t> / CC BY 3.0</a:t>
            </a:r>
          </a:p>
        </p:txBody>
      </p:sp>
    </p:spTree>
    <p:extLst>
      <p:ext uri="{BB962C8B-B14F-4D97-AF65-F5344CB8AC3E}">
        <p14:creationId xmlns:p14="http://schemas.microsoft.com/office/powerpoint/2010/main" val="118754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174401C-6C48-4E13-AA87-7F5A09BE8A7A}"/>
              </a:ext>
            </a:extLst>
          </p:cNvPr>
          <p:cNvPicPr>
            <a:picLocks noGrp="1" noChangeAspect="1"/>
          </p:cNvPicPr>
          <p:nvPr>
            <p:ph type="pic" sz="quarter" idx="10"/>
          </p:nvPr>
        </p:nvPicPr>
        <p:blipFill>
          <a:blip r:embed="rId3"/>
          <a:srcRect t="11524" b="11524"/>
          <a:stretch>
            <a:fillRect/>
          </a:stretch>
        </p:blipFill>
        <p:spPr/>
      </p:pic>
      <p:sp>
        <p:nvSpPr>
          <p:cNvPr id="2" name="Text Placeholder 1"/>
          <p:cNvSpPr>
            <a:spLocks noGrp="1"/>
          </p:cNvSpPr>
          <p:nvPr>
            <p:ph type="body" sz="quarter" idx="11"/>
          </p:nvPr>
        </p:nvSpPr>
        <p:spPr>
          <a:xfrm>
            <a:off x="0" y="2571750"/>
            <a:ext cx="5007429" cy="2125436"/>
          </a:xfrm>
          <a:solidFill>
            <a:schemeClr val="tx1"/>
          </a:solidFill>
        </p:spPr>
        <p:txBody>
          <a:bodyPr/>
          <a:lstStyle/>
          <a:p>
            <a:pPr marL="0" indent="0">
              <a:buNone/>
            </a:pPr>
            <a:r>
              <a:rPr lang="en-US" sz="2400" b="1" dirty="0">
                <a:solidFill>
                  <a:schemeClr val="bg1"/>
                </a:solidFill>
              </a:rPr>
              <a:t>“When I need a quick answer my preferred source is a person, because a person would interpret your need quickly and better than Internet.” </a:t>
            </a:r>
          </a:p>
          <a:p>
            <a:pPr marL="0" indent="0" algn="r">
              <a:buNone/>
            </a:pPr>
            <a:r>
              <a:rPr lang="en-US" sz="1000" b="1" dirty="0">
                <a:solidFill>
                  <a:schemeClr val="bg1"/>
                </a:solidFill>
              </a:rPr>
              <a:t>(</a:t>
            </a:r>
            <a:r>
              <a:rPr lang="en-US" sz="1000" b="1" i="1" dirty="0">
                <a:solidFill>
                  <a:schemeClr val="bg1"/>
                </a:solidFill>
              </a:rPr>
              <a:t>Digital Visitors and Residents, </a:t>
            </a:r>
            <a:r>
              <a:rPr lang="en-US" sz="1000" b="1" dirty="0">
                <a:solidFill>
                  <a:schemeClr val="bg1"/>
                </a:solidFill>
              </a:rPr>
              <a:t>Undergraduate Student)</a:t>
            </a:r>
          </a:p>
          <a:p>
            <a:pPr marL="0" indent="0">
              <a:buNone/>
            </a:pPr>
            <a:endParaRPr lang="en-US" b="1" dirty="0">
              <a:solidFill>
                <a:schemeClr val="bg1"/>
              </a:solidFill>
            </a:endParaRPr>
          </a:p>
        </p:txBody>
      </p:sp>
      <p:sp>
        <p:nvSpPr>
          <p:cNvPr id="9" name="Rectangle 8">
            <a:extLst>
              <a:ext uri="{FF2B5EF4-FFF2-40B4-BE49-F238E27FC236}">
                <a16:creationId xmlns:a16="http://schemas.microsoft.com/office/drawing/2014/main" id="{17FBD3EA-5EB2-41B8-BF08-82E107939060}"/>
              </a:ext>
            </a:extLst>
          </p:cNvPr>
          <p:cNvSpPr/>
          <p:nvPr/>
        </p:nvSpPr>
        <p:spPr>
          <a:xfrm>
            <a:off x="4310743" y="0"/>
            <a:ext cx="4833257" cy="215444"/>
          </a:xfrm>
          <a:prstGeom prst="rect">
            <a:avLst/>
          </a:prstGeom>
        </p:spPr>
        <p:txBody>
          <a:bodyPr wrap="square">
            <a:spAutoFit/>
          </a:bodyPr>
          <a:lstStyle/>
          <a:p>
            <a:pPr algn="r" defTabSz="914400">
              <a:defRPr/>
            </a:pPr>
            <a:r>
              <a:rPr lang="en-US" sz="800" dirty="0">
                <a:solidFill>
                  <a:schemeClr val="bg1"/>
                </a:solidFill>
                <a:latin typeface="Arial" panose="020B0604020202020204" pitchFamily="34" charset="0"/>
                <a:cs typeface="Arial" panose="020B0604020202020204" pitchFamily="34" charset="0"/>
              </a:rPr>
              <a:t>Image: https://www.flickr.com/photos/theloushe/3696494100 by Jessica Lucia / CC BY-NC-ND 2.0</a:t>
            </a:r>
          </a:p>
        </p:txBody>
      </p:sp>
    </p:spTree>
    <p:extLst>
      <p:ext uri="{BB962C8B-B14F-4D97-AF65-F5344CB8AC3E}">
        <p14:creationId xmlns:p14="http://schemas.microsoft.com/office/powerpoint/2010/main" val="3990178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1756"/>
          <a:stretch/>
        </p:blipFill>
        <p:spPr>
          <a:xfrm>
            <a:off x="-1" y="0"/>
            <a:ext cx="9144000" cy="4766766"/>
          </a:xfrm>
          <a:prstGeom prst="rect">
            <a:avLst/>
          </a:prstGeom>
        </p:spPr>
      </p:pic>
      <p:sp>
        <p:nvSpPr>
          <p:cNvPr id="6" name="Rectangle 5"/>
          <p:cNvSpPr/>
          <p:nvPr/>
        </p:nvSpPr>
        <p:spPr>
          <a:xfrm>
            <a:off x="0" y="3365993"/>
            <a:ext cx="6368144" cy="1015663"/>
          </a:xfrm>
          <a:prstGeom prst="rect">
            <a:avLst/>
          </a:prstGeom>
          <a:solidFill>
            <a:schemeClr val="tx1"/>
          </a:solidFill>
        </p:spPr>
        <p:txBody>
          <a:bodyPr wrap="square">
            <a:spAutoFit/>
          </a:bodyPr>
          <a:lstStyle/>
          <a:p>
            <a:pPr defTabSz="914400">
              <a:defRPr/>
            </a:pPr>
            <a:r>
              <a:rPr lang="en-US" sz="2000" b="1" dirty="0">
                <a:solidFill>
                  <a:schemeClr val="bg1"/>
                </a:solidFill>
              </a:rPr>
              <a:t>“I haven’t called them, I don’t think I’ve ever talked to the librarians here since I’m not in the building much.”          </a:t>
            </a:r>
            <a:r>
              <a:rPr lang="en-US" sz="1000" b="1" dirty="0">
                <a:solidFill>
                  <a:schemeClr val="bg1"/>
                </a:solidFill>
              </a:rPr>
              <a:t>(</a:t>
            </a:r>
            <a:r>
              <a:rPr lang="en-US" sz="1000" b="1" i="1" dirty="0">
                <a:solidFill>
                  <a:schemeClr val="bg1"/>
                </a:solidFill>
              </a:rPr>
              <a:t>Digital Visitors and Residents</a:t>
            </a:r>
            <a:r>
              <a:rPr lang="en-US" sz="1000" b="1" dirty="0">
                <a:solidFill>
                  <a:schemeClr val="bg1"/>
                </a:solidFill>
              </a:rPr>
              <a:t>, USU4, Emerging, Male, Age 19, Engineering)</a:t>
            </a:r>
            <a:endParaRPr lang="en-US" sz="10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9BA0D48-F326-46F4-BC86-01C03601CF73}"/>
              </a:ext>
            </a:extLst>
          </p:cNvPr>
          <p:cNvSpPr/>
          <p:nvPr/>
        </p:nvSpPr>
        <p:spPr>
          <a:xfrm>
            <a:off x="-2" y="4551322"/>
            <a:ext cx="5170714" cy="215444"/>
          </a:xfrm>
          <a:prstGeom prst="rect">
            <a:avLst/>
          </a:prstGeom>
        </p:spPr>
        <p:txBody>
          <a:bodyPr wrap="square">
            <a:spAutoFit/>
          </a:bodyPr>
          <a:lstStyle/>
          <a:p>
            <a:pPr defTabSz="914400">
              <a:defRPr/>
            </a:pPr>
            <a:r>
              <a:rPr lang="en-US" sz="800" dirty="0">
                <a:latin typeface="Arial" panose="020B0604020202020204" pitchFamily="34" charset="0"/>
                <a:cs typeface="Arial" panose="020B0604020202020204" pitchFamily="34" charset="0"/>
              </a:rPr>
              <a:t>Image: https://www.flickr.com/photos/usfca_webservices/10276115014 by Web Services / CC BY-NC-ND 2.0</a:t>
            </a:r>
          </a:p>
        </p:txBody>
      </p:sp>
    </p:spTree>
    <p:extLst>
      <p:ext uri="{BB962C8B-B14F-4D97-AF65-F5344CB8AC3E}">
        <p14:creationId xmlns:p14="http://schemas.microsoft.com/office/powerpoint/2010/main" val="854677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4B36A1-976F-4B11-9B1D-5ADD9C6AA506}"/>
              </a:ext>
            </a:extLst>
          </p:cNvPr>
          <p:cNvPicPr>
            <a:picLocks noChangeAspect="1"/>
          </p:cNvPicPr>
          <p:nvPr/>
        </p:nvPicPr>
        <p:blipFill rotWithShape="1">
          <a:blip r:embed="rId3"/>
          <a:srcRect l="2164" t="36390" r="2164" b="14179"/>
          <a:stretch/>
        </p:blipFill>
        <p:spPr>
          <a:xfrm>
            <a:off x="0" y="1"/>
            <a:ext cx="9144000" cy="4724400"/>
          </a:xfrm>
          <a:prstGeom prst="rect">
            <a:avLst/>
          </a:prstGeom>
        </p:spPr>
      </p:pic>
      <p:sp>
        <p:nvSpPr>
          <p:cNvPr id="2" name="Rectangle 1"/>
          <p:cNvSpPr/>
          <p:nvPr/>
        </p:nvSpPr>
        <p:spPr>
          <a:xfrm>
            <a:off x="0" y="3382963"/>
            <a:ext cx="8299938" cy="923330"/>
          </a:xfrm>
          <a:prstGeom prst="rect">
            <a:avLst/>
          </a:prstGeom>
          <a:solidFill>
            <a:schemeClr val="tx1"/>
          </a:solidFill>
        </p:spPr>
        <p:txBody>
          <a:bodyPr wrap="square">
            <a:spAutoFit/>
          </a:bodyPr>
          <a:lstStyle/>
          <a:p>
            <a:pPr defTabSz="914400">
              <a:defRPr/>
            </a:pPr>
            <a:r>
              <a:rPr lang="en-US" sz="2000" b="1" dirty="0">
                <a:solidFill>
                  <a:schemeClr val="bg1"/>
                </a:solidFill>
                <a:latin typeface="+mj-lt"/>
              </a:rPr>
              <a:t>“If my other friends recommended it to me and used chat reference services themselves I might be convinced to try them...” </a:t>
            </a:r>
          </a:p>
          <a:p>
            <a:pPr algn="r" defTabSz="914400">
              <a:defRPr/>
            </a:pPr>
            <a:r>
              <a:rPr lang="en-US" sz="1400" b="1" dirty="0">
                <a:solidFill>
                  <a:schemeClr val="bg1"/>
                </a:solidFill>
                <a:latin typeface="+mj-lt"/>
              </a:rPr>
              <a:t>	(</a:t>
            </a:r>
            <a:r>
              <a:rPr lang="en-US" sz="1400" b="1" i="1" dirty="0">
                <a:solidFill>
                  <a:schemeClr val="bg1"/>
                </a:solidFill>
                <a:latin typeface="+mj-lt"/>
                <a:cs typeface="Arial" panose="020B0604020202020204" pitchFamily="34" charset="0"/>
              </a:rPr>
              <a:t>Seeking Synchronicity</a:t>
            </a:r>
            <a:r>
              <a:rPr lang="en-US" sz="1400" b="1" dirty="0">
                <a:solidFill>
                  <a:schemeClr val="bg1"/>
                </a:solidFill>
                <a:latin typeface="+mj-lt"/>
                <a:cs typeface="Arial" panose="020B0604020202020204" pitchFamily="34" charset="0"/>
              </a:rPr>
              <a:t>, High School Student</a:t>
            </a:r>
            <a:r>
              <a:rPr lang="en-US" sz="1400" b="1" dirty="0">
                <a:solidFill>
                  <a:schemeClr val="bg1"/>
                </a:solidFill>
                <a:latin typeface="+mj-lt"/>
              </a:rPr>
              <a:t>)</a:t>
            </a:r>
          </a:p>
        </p:txBody>
      </p:sp>
      <p:sp>
        <p:nvSpPr>
          <p:cNvPr id="6" name="Rectangle 5">
            <a:extLst>
              <a:ext uri="{FF2B5EF4-FFF2-40B4-BE49-F238E27FC236}">
                <a16:creationId xmlns:a16="http://schemas.microsoft.com/office/drawing/2014/main" id="{603CC4DB-E238-4560-A1A6-2C01A3DC53E4}"/>
              </a:ext>
            </a:extLst>
          </p:cNvPr>
          <p:cNvSpPr/>
          <p:nvPr/>
        </p:nvSpPr>
        <p:spPr>
          <a:xfrm>
            <a:off x="239484" y="1"/>
            <a:ext cx="4757057" cy="215444"/>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Image: https://www.flickr.com/photos/jeremybrooks/5970746062 by Jeremy Brooks / CC BY-NC 2.0</a:t>
            </a:r>
            <a:endParaRPr lang="en-US" sz="800" dirty="0"/>
          </a:p>
        </p:txBody>
      </p:sp>
    </p:spTree>
    <p:extLst>
      <p:ext uri="{BB962C8B-B14F-4D97-AF65-F5344CB8AC3E}">
        <p14:creationId xmlns:p14="http://schemas.microsoft.com/office/powerpoint/2010/main" val="4216093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6DEE065-8D6C-4860-AC93-49CBE749B0A2}"/>
              </a:ext>
            </a:extLst>
          </p:cNvPr>
          <p:cNvPicPr>
            <a:picLocks noGrp="1" noChangeAspect="1"/>
          </p:cNvPicPr>
          <p:nvPr>
            <p:ph type="pic" sz="quarter" idx="10"/>
          </p:nvPr>
        </p:nvPicPr>
        <p:blipFill>
          <a:blip r:embed="rId3"/>
          <a:srcRect t="6728" b="6728"/>
          <a:stretch>
            <a:fillRect/>
          </a:stretch>
        </p:blipFill>
        <p:spPr/>
      </p:pic>
      <p:sp>
        <p:nvSpPr>
          <p:cNvPr id="3" name="Text Placeholder 2">
            <a:extLst>
              <a:ext uri="{FF2B5EF4-FFF2-40B4-BE49-F238E27FC236}">
                <a16:creationId xmlns:a16="http://schemas.microsoft.com/office/drawing/2014/main" id="{C0D1DD0E-22EC-4F84-ADD2-42F3C60CFB66}"/>
              </a:ext>
            </a:extLst>
          </p:cNvPr>
          <p:cNvSpPr>
            <a:spLocks noGrp="1"/>
          </p:cNvSpPr>
          <p:nvPr>
            <p:ph type="body" sz="quarter" idx="11"/>
          </p:nvPr>
        </p:nvSpPr>
        <p:spPr>
          <a:xfrm>
            <a:off x="2438400" y="979714"/>
            <a:ext cx="6705600" cy="3706586"/>
          </a:xfrm>
          <a:solidFill>
            <a:schemeClr val="tx1">
              <a:alpha val="80000"/>
            </a:schemeClr>
          </a:solidFill>
        </p:spPr>
        <p:txBody>
          <a:bodyPr/>
          <a:lstStyle/>
          <a:p>
            <a:pPr marL="0" indent="0">
              <a:buNone/>
            </a:pPr>
            <a:r>
              <a:rPr lang="en-US" sz="2400" b="1" dirty="0"/>
              <a:t>“I feel that there's been a lot of progress. And for a guy like me, who has been to prison, who's suffered, struggled with using for a long time, I'm hanging out with librarians, the police…there are people that have historically not liked people like me, treating me like a human, and giving me the opportunity to be a human, instead of just a junkie. And that is absolutely phenomenal.” </a:t>
            </a:r>
          </a:p>
          <a:p>
            <a:pPr marL="0" indent="0" algn="r">
              <a:buNone/>
            </a:pPr>
            <a:r>
              <a:rPr lang="en-US" sz="1400" b="1" i="1" dirty="0"/>
              <a:t>(Public Libraries Respond</a:t>
            </a:r>
            <a:r>
              <a:rPr lang="en-US" sz="1400" b="1" dirty="0"/>
              <a:t>, Community Member)</a:t>
            </a:r>
          </a:p>
        </p:txBody>
      </p:sp>
      <p:sp>
        <p:nvSpPr>
          <p:cNvPr id="6" name="Rectangle 5">
            <a:extLst>
              <a:ext uri="{FF2B5EF4-FFF2-40B4-BE49-F238E27FC236}">
                <a16:creationId xmlns:a16="http://schemas.microsoft.com/office/drawing/2014/main" id="{A174047E-9421-4D4C-8A8D-2586B68865AC}"/>
              </a:ext>
            </a:extLst>
          </p:cNvPr>
          <p:cNvSpPr/>
          <p:nvPr/>
        </p:nvSpPr>
        <p:spPr>
          <a:xfrm>
            <a:off x="4572000" y="-23515"/>
            <a:ext cx="4572000" cy="215444"/>
          </a:xfrm>
          <a:prstGeom prst="rect">
            <a:avLst/>
          </a:prstGeom>
        </p:spPr>
        <p:txBody>
          <a:bodyPr>
            <a:spAutoFit/>
          </a:bodyPr>
          <a:lstStyle/>
          <a:p>
            <a:pPr algn="r"/>
            <a:r>
              <a:rPr lang="en-US" sz="800" dirty="0"/>
              <a:t>Image: https://www.flickr.com/photos/herry/15942622350 by </a:t>
            </a:r>
            <a:r>
              <a:rPr lang="en-US" sz="800" dirty="0" err="1"/>
              <a:t>Herry</a:t>
            </a:r>
            <a:r>
              <a:rPr lang="en-US" sz="800" dirty="0"/>
              <a:t> Lawford / CC BY 2.0</a:t>
            </a:r>
          </a:p>
        </p:txBody>
      </p:sp>
    </p:spTree>
    <p:extLst>
      <p:ext uri="{BB962C8B-B14F-4D97-AF65-F5344CB8AC3E}">
        <p14:creationId xmlns:p14="http://schemas.microsoft.com/office/powerpoint/2010/main" val="1419987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F5B18E-3041-4EC4-98F1-A16987235128}"/>
              </a:ext>
            </a:extLst>
          </p:cNvPr>
          <p:cNvPicPr>
            <a:picLocks noChangeAspect="1"/>
          </p:cNvPicPr>
          <p:nvPr/>
        </p:nvPicPr>
        <p:blipFill rotWithShape="1">
          <a:blip r:embed="rId3"/>
          <a:srcRect b="15684"/>
          <a:stretch/>
        </p:blipFill>
        <p:spPr>
          <a:xfrm>
            <a:off x="0" y="0"/>
            <a:ext cx="9144000" cy="4710224"/>
          </a:xfrm>
          <a:prstGeom prst="rect">
            <a:avLst/>
          </a:prstGeom>
        </p:spPr>
      </p:pic>
      <p:sp>
        <p:nvSpPr>
          <p:cNvPr id="2" name="Text Placeholder 1"/>
          <p:cNvSpPr>
            <a:spLocks noGrp="1"/>
          </p:cNvSpPr>
          <p:nvPr>
            <p:ph type="body" sz="quarter" idx="12"/>
          </p:nvPr>
        </p:nvSpPr>
        <p:spPr>
          <a:xfrm>
            <a:off x="0" y="3867731"/>
            <a:ext cx="6794205" cy="842493"/>
          </a:xfrm>
          <a:solidFill>
            <a:schemeClr val="tx1"/>
          </a:solidFill>
        </p:spPr>
        <p:txBody>
          <a:bodyPr/>
          <a:lstStyle/>
          <a:p>
            <a:pPr marL="0" indent="0">
              <a:buNone/>
            </a:pPr>
            <a:r>
              <a:rPr lang="en-US" b="1" dirty="0">
                <a:solidFill>
                  <a:schemeClr val="bg1"/>
                </a:solidFill>
              </a:rPr>
              <a:t>“Libraries must make visible the value they bring to their communities.”        </a:t>
            </a:r>
            <a:r>
              <a:rPr lang="en-US" sz="1400" b="1" dirty="0">
                <a:solidFill>
                  <a:schemeClr val="bg1"/>
                </a:solidFill>
              </a:rPr>
              <a:t>(</a:t>
            </a:r>
            <a:r>
              <a:rPr lang="en-US" sz="1400" b="1" dirty="0" err="1">
                <a:solidFill>
                  <a:schemeClr val="bg1"/>
                </a:solidFill>
              </a:rPr>
              <a:t>Lankes</a:t>
            </a:r>
            <a:r>
              <a:rPr lang="en-US" sz="1400" b="1" dirty="0">
                <a:solidFill>
                  <a:schemeClr val="bg1"/>
                </a:solidFill>
              </a:rPr>
              <a:t>, 2016, p. 153)</a:t>
            </a:r>
          </a:p>
        </p:txBody>
      </p:sp>
      <p:sp>
        <p:nvSpPr>
          <p:cNvPr id="6" name="Rectangle 5">
            <a:extLst>
              <a:ext uri="{FF2B5EF4-FFF2-40B4-BE49-F238E27FC236}">
                <a16:creationId xmlns:a16="http://schemas.microsoft.com/office/drawing/2014/main" id="{3F103B68-930D-4082-BD75-8E3B9665A3A9}"/>
              </a:ext>
            </a:extLst>
          </p:cNvPr>
          <p:cNvSpPr/>
          <p:nvPr/>
        </p:nvSpPr>
        <p:spPr>
          <a:xfrm>
            <a:off x="3657600" y="4562"/>
            <a:ext cx="5486400" cy="215444"/>
          </a:xfrm>
          <a:prstGeom prst="rect">
            <a:avLst/>
          </a:prstGeom>
        </p:spPr>
        <p:txBody>
          <a:bodyPr wrap="square">
            <a:spAutoFit/>
          </a:bodyPr>
          <a:lstStyle/>
          <a:p>
            <a:r>
              <a:rPr lang="en-US" sz="800" dirty="0"/>
              <a:t>Image: https://commons.wikimedia.org/wiki/File:UB_health_sciences_library_straight.jpg by </a:t>
            </a:r>
            <a:r>
              <a:rPr lang="en-US" sz="800" dirty="0" err="1"/>
              <a:t>Davidhar</a:t>
            </a:r>
            <a:r>
              <a:rPr lang="en-US" sz="800" dirty="0"/>
              <a:t> / CC BY-SA 3.0</a:t>
            </a:r>
          </a:p>
        </p:txBody>
      </p:sp>
    </p:spTree>
    <p:extLst>
      <p:ext uri="{BB962C8B-B14F-4D97-AF65-F5344CB8AC3E}">
        <p14:creationId xmlns:p14="http://schemas.microsoft.com/office/powerpoint/2010/main" val="3726769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94FE534-81E0-4330-9BF9-B775DBA136E5}"/>
              </a:ext>
            </a:extLst>
          </p:cNvPr>
          <p:cNvPicPr>
            <a:picLocks noGrp="1" noChangeAspect="1"/>
          </p:cNvPicPr>
          <p:nvPr>
            <p:ph type="pic" sz="quarter" idx="10"/>
          </p:nvPr>
        </p:nvPicPr>
        <p:blipFill rotWithShape="1">
          <a:blip r:embed="rId3"/>
          <a:srcRect l="12619" t="22824"/>
          <a:stretch/>
        </p:blipFill>
        <p:spPr>
          <a:xfrm>
            <a:off x="0" y="0"/>
            <a:ext cx="7990114" cy="4686300"/>
          </a:xfrm>
        </p:spPr>
      </p:pic>
      <p:sp>
        <p:nvSpPr>
          <p:cNvPr id="3" name="Text Placeholder 2">
            <a:extLst>
              <a:ext uri="{FF2B5EF4-FFF2-40B4-BE49-F238E27FC236}">
                <a16:creationId xmlns:a16="http://schemas.microsoft.com/office/drawing/2014/main" id="{E5F426B1-FF8B-4288-8E15-284F8CC844A2}"/>
              </a:ext>
            </a:extLst>
          </p:cNvPr>
          <p:cNvSpPr>
            <a:spLocks noGrp="1"/>
          </p:cNvSpPr>
          <p:nvPr>
            <p:ph type="body" sz="quarter" idx="11"/>
          </p:nvPr>
        </p:nvSpPr>
        <p:spPr>
          <a:xfrm>
            <a:off x="3657601" y="0"/>
            <a:ext cx="5486400" cy="5143500"/>
          </a:xfrm>
          <a:solidFill>
            <a:schemeClr val="tx1"/>
          </a:solidFill>
        </p:spPr>
        <p:txBody>
          <a:bodyPr/>
          <a:lstStyle/>
          <a:p>
            <a:pPr marL="0" indent="0">
              <a:buNone/>
            </a:pPr>
            <a:r>
              <a:rPr lang="en-US" sz="2400" b="1" dirty="0"/>
              <a:t>“it has been really cool for me in my own journey, having the chance to tell my story, and build positive relationships with my community…for a guy that has struggled with that in the past, that's pretty powerful stuff. To even have open ears. The fact that the library even wants to do anything is a pretty big deal. The fact that they'll even listen to me…but they listened to me when I showed up and was like, ‘Let's talk.’”</a:t>
            </a:r>
          </a:p>
          <a:p>
            <a:pPr marL="0" lvl="0" indent="0" algn="r">
              <a:buNone/>
            </a:pPr>
            <a:r>
              <a:rPr lang="en-US" sz="1600" b="1" i="1" dirty="0">
                <a:solidFill>
                  <a:prstClr val="white"/>
                </a:solidFill>
              </a:rPr>
              <a:t>(Public Libraries Respond</a:t>
            </a:r>
            <a:r>
              <a:rPr lang="en-US" sz="1600" b="1" dirty="0">
                <a:solidFill>
                  <a:prstClr val="white"/>
                </a:solidFill>
              </a:rPr>
              <a:t>, Community Member</a:t>
            </a:r>
            <a:r>
              <a:rPr lang="en-US" sz="1600" b="1" i="1" dirty="0">
                <a:solidFill>
                  <a:prstClr val="white"/>
                </a:solidFill>
              </a:rPr>
              <a:t>)</a:t>
            </a:r>
          </a:p>
          <a:p>
            <a:pPr marL="0" indent="0">
              <a:buNone/>
            </a:pPr>
            <a:endParaRPr lang="en-US" sz="2400" dirty="0"/>
          </a:p>
        </p:txBody>
      </p:sp>
      <p:sp>
        <p:nvSpPr>
          <p:cNvPr id="6" name="Rectangle 5">
            <a:extLst>
              <a:ext uri="{FF2B5EF4-FFF2-40B4-BE49-F238E27FC236}">
                <a16:creationId xmlns:a16="http://schemas.microsoft.com/office/drawing/2014/main" id="{057A200D-9241-4B9E-9363-13B8AB76CB88}"/>
              </a:ext>
            </a:extLst>
          </p:cNvPr>
          <p:cNvSpPr/>
          <p:nvPr/>
        </p:nvSpPr>
        <p:spPr>
          <a:xfrm>
            <a:off x="119743" y="0"/>
            <a:ext cx="3418114" cy="338554"/>
          </a:xfrm>
          <a:prstGeom prst="rect">
            <a:avLst/>
          </a:prstGeom>
        </p:spPr>
        <p:txBody>
          <a:bodyPr wrap="square">
            <a:spAutoFit/>
          </a:bodyPr>
          <a:lstStyle/>
          <a:p>
            <a:pPr defTabSz="931042">
              <a:defRPr/>
            </a:pPr>
            <a:r>
              <a:rPr lang="en-US" sz="800" dirty="0"/>
              <a:t>Image: https://www.flickr.com/photos/roberttea/10513802725 by Robert Tea / CC BY-NC-ND 2.0</a:t>
            </a:r>
          </a:p>
        </p:txBody>
      </p:sp>
    </p:spTree>
    <p:extLst>
      <p:ext uri="{BB962C8B-B14F-4D97-AF65-F5344CB8AC3E}">
        <p14:creationId xmlns:p14="http://schemas.microsoft.com/office/powerpoint/2010/main" val="3483788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7B88132-D401-4999-8B40-01411A3E520C}"/>
              </a:ext>
            </a:extLst>
          </p:cNvPr>
          <p:cNvPicPr>
            <a:picLocks noGrp="1" noChangeAspect="1"/>
          </p:cNvPicPr>
          <p:nvPr>
            <p:ph type="pic" sz="quarter" idx="10"/>
          </p:nvPr>
        </p:nvPicPr>
        <p:blipFill rotWithShape="1">
          <a:blip r:embed="rId3"/>
          <a:srcRect t="20825" b="1885"/>
          <a:stretch/>
        </p:blipFill>
        <p:spPr>
          <a:xfrm>
            <a:off x="0" y="0"/>
            <a:ext cx="9144000" cy="4686300"/>
          </a:xfrm>
          <a:prstGeom prst="rect">
            <a:avLst/>
          </a:prstGeom>
        </p:spPr>
      </p:pic>
      <p:sp>
        <p:nvSpPr>
          <p:cNvPr id="2" name="Text Placeholder 1"/>
          <p:cNvSpPr>
            <a:spLocks noGrp="1"/>
          </p:cNvSpPr>
          <p:nvPr>
            <p:ph type="body" sz="quarter" idx="11"/>
          </p:nvPr>
        </p:nvSpPr>
        <p:spPr>
          <a:xfrm>
            <a:off x="1" y="1"/>
            <a:ext cx="7283302" cy="1531087"/>
          </a:xfrm>
          <a:solidFill>
            <a:schemeClr val="tx1"/>
          </a:solidFill>
        </p:spPr>
        <p:txBody>
          <a:bodyPr/>
          <a:lstStyle/>
          <a:p>
            <a:pPr marL="0" indent="0">
              <a:buNone/>
            </a:pPr>
            <a:r>
              <a:rPr lang="en-US" sz="2400" b="1" dirty="0">
                <a:solidFill>
                  <a:schemeClr val="bg1"/>
                </a:solidFill>
              </a:rPr>
              <a:t>“In the public library there are two or three people. I know the staff… Once I participated in a civil servant open examination and they helped me a lot.”           </a:t>
            </a:r>
            <a:r>
              <a:rPr lang="en-US" sz="1400" b="1" dirty="0">
                <a:solidFill>
                  <a:schemeClr val="bg1"/>
                </a:solidFill>
              </a:rPr>
              <a:t>(</a:t>
            </a:r>
            <a:r>
              <a:rPr lang="en-US" sz="1400" b="1" i="1" dirty="0">
                <a:solidFill>
                  <a:schemeClr val="bg1"/>
                </a:solidFill>
              </a:rPr>
              <a:t>Digital Visitors and Residents, </a:t>
            </a:r>
            <a:r>
              <a:rPr lang="en-US" sz="1400" b="1" dirty="0">
                <a:solidFill>
                  <a:schemeClr val="bg1"/>
                </a:solidFill>
              </a:rPr>
              <a:t>Undergraduate Student)</a:t>
            </a:r>
          </a:p>
          <a:p>
            <a:pPr marL="0" indent="0">
              <a:buNone/>
            </a:pPr>
            <a:endParaRPr lang="en-US" b="1" dirty="0">
              <a:solidFill>
                <a:schemeClr val="bg1"/>
              </a:solidFill>
            </a:endParaRPr>
          </a:p>
        </p:txBody>
      </p:sp>
      <p:sp>
        <p:nvSpPr>
          <p:cNvPr id="7" name="Rectangle 6">
            <a:extLst>
              <a:ext uri="{FF2B5EF4-FFF2-40B4-BE49-F238E27FC236}">
                <a16:creationId xmlns:a16="http://schemas.microsoft.com/office/drawing/2014/main" id="{A0621946-A4C3-40D9-A105-AB5369924AD4}"/>
              </a:ext>
            </a:extLst>
          </p:cNvPr>
          <p:cNvSpPr/>
          <p:nvPr/>
        </p:nvSpPr>
        <p:spPr>
          <a:xfrm>
            <a:off x="-1" y="4470857"/>
            <a:ext cx="6943060" cy="215444"/>
          </a:xfrm>
          <a:prstGeom prst="rect">
            <a:avLst/>
          </a:prstGeom>
        </p:spPr>
        <p:txBody>
          <a:bodyPr wrap="square">
            <a:spAutoFit/>
          </a:bodyPr>
          <a:lstStyle/>
          <a:p>
            <a:r>
              <a:rPr lang="en-US" sz="800" dirty="0">
                <a:solidFill>
                  <a:schemeClr val="bg1"/>
                </a:solidFill>
                <a:latin typeface="Arial" panose="020B0604020202020204" pitchFamily="34" charset="0"/>
                <a:cs typeface="Arial" panose="020B0604020202020204" pitchFamily="34" charset="0"/>
              </a:rPr>
              <a:t>Image: https://www.facebook.com/ublibraries/photos/a.10150600709231728/10153808052686728/?type=1&amp;theater by University at Buffalo Libraries</a:t>
            </a:r>
            <a:endParaRPr lang="en-US" sz="800" dirty="0">
              <a:solidFill>
                <a:schemeClr val="bg1"/>
              </a:solidFill>
            </a:endParaRPr>
          </a:p>
        </p:txBody>
      </p:sp>
    </p:spTree>
    <p:extLst>
      <p:ext uri="{BB962C8B-B14F-4D97-AF65-F5344CB8AC3E}">
        <p14:creationId xmlns:p14="http://schemas.microsoft.com/office/powerpoint/2010/main" val="524215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8198FB-1E51-420A-8E70-A52A9403A813}"/>
              </a:ext>
            </a:extLst>
          </p:cNvPr>
          <p:cNvPicPr>
            <a:picLocks noChangeAspect="1"/>
          </p:cNvPicPr>
          <p:nvPr/>
        </p:nvPicPr>
        <p:blipFill rotWithShape="1">
          <a:blip r:embed="rId3"/>
          <a:srcRect t="17823" r="11579" b="14257"/>
          <a:stretch/>
        </p:blipFill>
        <p:spPr>
          <a:xfrm>
            <a:off x="1" y="0"/>
            <a:ext cx="9143998" cy="4686300"/>
          </a:xfrm>
          <a:prstGeom prst="rect">
            <a:avLst/>
          </a:prstGeom>
        </p:spPr>
      </p:pic>
      <p:sp>
        <p:nvSpPr>
          <p:cNvPr id="4" name="Text Placeholder 1"/>
          <p:cNvSpPr txBox="1">
            <a:spLocks/>
          </p:cNvSpPr>
          <p:nvPr/>
        </p:nvSpPr>
        <p:spPr>
          <a:xfrm>
            <a:off x="0" y="399419"/>
            <a:ext cx="3378200" cy="513332"/>
          </a:xfrm>
          <a:prstGeom prst="rect">
            <a:avLst/>
          </a:prstGeom>
          <a:solidFill>
            <a:schemeClr val="tx1"/>
          </a:solidFill>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bg1"/>
                </a:solidFill>
              </a:rPr>
              <a:t>It’s Time for a Change</a:t>
            </a:r>
          </a:p>
        </p:txBody>
      </p:sp>
      <p:sp>
        <p:nvSpPr>
          <p:cNvPr id="7" name="Text Placeholder 1"/>
          <p:cNvSpPr txBox="1">
            <a:spLocks/>
          </p:cNvSpPr>
          <p:nvPr/>
        </p:nvSpPr>
        <p:spPr>
          <a:xfrm>
            <a:off x="0" y="1085427"/>
            <a:ext cx="2400300" cy="3094522"/>
          </a:xfrm>
          <a:prstGeom prst="rect">
            <a:avLst/>
          </a:prstGeom>
          <a:solidFill>
            <a:schemeClr val="tx1"/>
          </a:solidFill>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bg1"/>
                </a:solidFill>
                <a:latin typeface="Arial" panose="020B0604020202020204" pitchFamily="34" charset="0"/>
                <a:cs typeface="Arial" panose="020B0604020202020204" pitchFamily="34" charset="0"/>
              </a:rPr>
              <a:t>“Librarians have an opportunity to become part of users’ social networks and to put resources in the context of users’ information needs.” </a:t>
            </a:r>
          </a:p>
          <a:p>
            <a:pPr marL="0" indent="0" algn="r">
              <a:buNone/>
            </a:pPr>
            <a:r>
              <a:rPr lang="en-US" sz="1400" b="1" dirty="0">
                <a:solidFill>
                  <a:schemeClr val="bg1"/>
                </a:solidFill>
                <a:latin typeface="Arial" panose="020B0604020202020204" pitchFamily="34" charset="0"/>
                <a:cs typeface="Arial" panose="020B0604020202020204" pitchFamily="34" charset="0"/>
              </a:rPr>
              <a:t>(Connaway, 2015, p. 23)</a:t>
            </a:r>
          </a:p>
        </p:txBody>
      </p:sp>
      <p:sp>
        <p:nvSpPr>
          <p:cNvPr id="5" name="Rectangle 4">
            <a:extLst>
              <a:ext uri="{FF2B5EF4-FFF2-40B4-BE49-F238E27FC236}">
                <a16:creationId xmlns:a16="http://schemas.microsoft.com/office/drawing/2014/main" id="{657171B2-CF54-4F9A-9AA3-717B0A4604D0}"/>
              </a:ext>
            </a:extLst>
          </p:cNvPr>
          <p:cNvSpPr/>
          <p:nvPr/>
        </p:nvSpPr>
        <p:spPr>
          <a:xfrm>
            <a:off x="3886200" y="-22314"/>
            <a:ext cx="5257800" cy="215444"/>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Image: https://www.flickr.com/photos/premnath/35054065142 by </a:t>
            </a:r>
            <a:r>
              <a:rPr lang="en-US" sz="800" dirty="0" err="1">
                <a:latin typeface="Arial" panose="020B0604020202020204" pitchFamily="34" charset="0"/>
                <a:cs typeface="Arial" panose="020B0604020202020204" pitchFamily="34" charset="0"/>
              </a:rPr>
              <a:t>Premnath</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Thirumalaisamy</a:t>
            </a:r>
            <a:r>
              <a:rPr lang="en-US" sz="800" dirty="0">
                <a:latin typeface="Arial" panose="020B0604020202020204" pitchFamily="34" charset="0"/>
                <a:cs typeface="Arial" panose="020B0604020202020204" pitchFamily="34" charset="0"/>
              </a:rPr>
              <a:t> / CC BY-NC-ND 2.0</a:t>
            </a:r>
          </a:p>
        </p:txBody>
      </p:sp>
    </p:spTree>
    <p:extLst>
      <p:ext uri="{BB962C8B-B14F-4D97-AF65-F5344CB8AC3E}">
        <p14:creationId xmlns:p14="http://schemas.microsoft.com/office/powerpoint/2010/main" val="817690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4C2A61A-F145-4FF6-AA58-92D58A6A6615}"/>
              </a:ext>
            </a:extLst>
          </p:cNvPr>
          <p:cNvPicPr>
            <a:picLocks noGrp="1" noChangeAspect="1"/>
          </p:cNvPicPr>
          <p:nvPr>
            <p:ph type="pic" sz="quarter" idx="10"/>
          </p:nvPr>
        </p:nvPicPr>
        <p:blipFill rotWithShape="1">
          <a:blip r:embed="rId3"/>
          <a:srcRect t="20339" b="11469"/>
          <a:stretch/>
        </p:blipFill>
        <p:spPr>
          <a:xfrm>
            <a:off x="0" y="0"/>
            <a:ext cx="9144000" cy="4686300"/>
          </a:xfrm>
        </p:spPr>
      </p:pic>
      <p:sp>
        <p:nvSpPr>
          <p:cNvPr id="4" name="Text Placeholder 3">
            <a:extLst>
              <a:ext uri="{FF2B5EF4-FFF2-40B4-BE49-F238E27FC236}">
                <a16:creationId xmlns:a16="http://schemas.microsoft.com/office/drawing/2014/main" id="{225FDA72-883B-43F0-8EAF-6CBE7CA4EFD9}"/>
              </a:ext>
            </a:extLst>
          </p:cNvPr>
          <p:cNvSpPr>
            <a:spLocks noGrp="1"/>
          </p:cNvSpPr>
          <p:nvPr>
            <p:ph type="body" sz="quarter" idx="11"/>
          </p:nvPr>
        </p:nvSpPr>
        <p:spPr>
          <a:xfrm>
            <a:off x="0" y="3873501"/>
            <a:ext cx="9144000" cy="1269999"/>
          </a:xfrm>
          <a:solidFill>
            <a:schemeClr val="tx1"/>
          </a:solidFill>
        </p:spPr>
        <p:txBody>
          <a:bodyPr/>
          <a:lstStyle/>
          <a:p>
            <a:pPr marL="0" indent="0" defTabSz="685800" fontAlgn="base">
              <a:spcAft>
                <a:spcPct val="0"/>
              </a:spcAft>
              <a:buClr>
                <a:srgbClr val="FF7600"/>
              </a:buClr>
              <a:buNone/>
              <a:defRPr/>
            </a:pPr>
            <a:r>
              <a:rPr lang="en-US" sz="2400" b="1" kern="0" dirty="0"/>
              <a:t>“By focusing on relationship building instead of service excellence, organizations can uncover new needs and be in position to make a stronger impact.”                   </a:t>
            </a:r>
            <a:r>
              <a:rPr lang="en-US" sz="1800" b="1" kern="0" dirty="0"/>
              <a:t>(Mathews, 2012)</a:t>
            </a:r>
          </a:p>
        </p:txBody>
      </p:sp>
      <p:sp>
        <p:nvSpPr>
          <p:cNvPr id="8" name="Rectangle 7">
            <a:extLst>
              <a:ext uri="{FF2B5EF4-FFF2-40B4-BE49-F238E27FC236}">
                <a16:creationId xmlns:a16="http://schemas.microsoft.com/office/drawing/2014/main" id="{D595CE4B-A75E-4391-8F75-A43EC0F7FFAE}"/>
              </a:ext>
            </a:extLst>
          </p:cNvPr>
          <p:cNvSpPr/>
          <p:nvPr/>
        </p:nvSpPr>
        <p:spPr>
          <a:xfrm>
            <a:off x="4330700" y="0"/>
            <a:ext cx="4813300" cy="215444"/>
          </a:xfrm>
          <a:prstGeom prst="rect">
            <a:avLst/>
          </a:prstGeom>
        </p:spPr>
        <p:txBody>
          <a:bodyPr wrap="square">
            <a:spAutoFit/>
          </a:bodyPr>
          <a:lstStyle/>
          <a:p>
            <a:pPr algn="r" defTabSz="912514" fontAlgn="base">
              <a:spcBef>
                <a:spcPct val="30000"/>
              </a:spcBef>
              <a:spcAft>
                <a:spcPct val="0"/>
              </a:spcAft>
              <a:defRPr/>
            </a:pPr>
            <a:r>
              <a:rPr lang="en-US" sz="800" dirty="0">
                <a:latin typeface="Arial" pitchFamily="34" charset="0"/>
                <a:cs typeface="Arial" pitchFamily="34" charset="0"/>
              </a:rPr>
              <a:t>Image: https://www.flickr.com/photos/johnkay/3708208169 by Images by John ‘K’ / CC BY-NC-ND 2.0</a:t>
            </a:r>
          </a:p>
        </p:txBody>
      </p:sp>
    </p:spTree>
    <p:extLst>
      <p:ext uri="{BB962C8B-B14F-4D97-AF65-F5344CB8AC3E}">
        <p14:creationId xmlns:p14="http://schemas.microsoft.com/office/powerpoint/2010/main" val="1752804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3D23E9-5EBF-4C39-B611-B0B132C066BA}"/>
              </a:ext>
            </a:extLst>
          </p:cNvPr>
          <p:cNvSpPr>
            <a:spLocks noGrp="1"/>
          </p:cNvSpPr>
          <p:nvPr>
            <p:ph type="body" sz="quarter" idx="13"/>
          </p:nvPr>
        </p:nvSpPr>
        <p:spPr>
          <a:xfrm>
            <a:off x="5383531" y="788872"/>
            <a:ext cx="3464984" cy="3565757"/>
          </a:xfrm>
        </p:spPr>
        <p:txBody>
          <a:bodyPr/>
          <a:lstStyle/>
          <a:p>
            <a:r>
              <a:rPr lang="en-US" dirty="0"/>
              <a:t>Build digital communities</a:t>
            </a:r>
          </a:p>
          <a:p>
            <a:endParaRPr lang="en-US" dirty="0"/>
          </a:p>
          <a:p>
            <a:r>
              <a:rPr lang="en-US" dirty="0"/>
              <a:t>Integrate into users’ digital worlds</a:t>
            </a:r>
          </a:p>
        </p:txBody>
      </p:sp>
      <p:pic>
        <p:nvPicPr>
          <p:cNvPr id="9" name="Picture 8">
            <a:extLst>
              <a:ext uri="{FF2B5EF4-FFF2-40B4-BE49-F238E27FC236}">
                <a16:creationId xmlns:a16="http://schemas.microsoft.com/office/drawing/2014/main" id="{6550CB0B-EF24-4A6A-B7FD-678A3E4E63D8}"/>
              </a:ext>
            </a:extLst>
          </p:cNvPr>
          <p:cNvPicPr>
            <a:picLocks noChangeAspect="1"/>
          </p:cNvPicPr>
          <p:nvPr/>
        </p:nvPicPr>
        <p:blipFill>
          <a:blip r:embed="rId3"/>
          <a:stretch>
            <a:fillRect/>
          </a:stretch>
        </p:blipFill>
        <p:spPr>
          <a:xfrm>
            <a:off x="0" y="0"/>
            <a:ext cx="5143500" cy="5143500"/>
          </a:xfrm>
          <a:prstGeom prst="rect">
            <a:avLst/>
          </a:prstGeom>
        </p:spPr>
      </p:pic>
      <p:sp>
        <p:nvSpPr>
          <p:cNvPr id="10" name="Rectangle 9">
            <a:extLst>
              <a:ext uri="{FF2B5EF4-FFF2-40B4-BE49-F238E27FC236}">
                <a16:creationId xmlns:a16="http://schemas.microsoft.com/office/drawing/2014/main" id="{1DA7085F-37F7-4B78-8682-2DE14A26F75C}"/>
              </a:ext>
            </a:extLst>
          </p:cNvPr>
          <p:cNvSpPr/>
          <p:nvPr/>
        </p:nvSpPr>
        <p:spPr>
          <a:xfrm>
            <a:off x="5143500" y="4797251"/>
            <a:ext cx="2766060" cy="338554"/>
          </a:xfrm>
          <a:prstGeom prst="rect">
            <a:avLst/>
          </a:prstGeom>
        </p:spPr>
        <p:txBody>
          <a:bodyPr wrap="square">
            <a:spAutoFit/>
          </a:bodyPr>
          <a:lstStyle/>
          <a:p>
            <a:r>
              <a:rPr lang="en-US" sz="800" dirty="0">
                <a:solidFill>
                  <a:schemeClr val="bg1"/>
                </a:solidFill>
              </a:rPr>
              <a:t>Image: https://ethority.de/en/social-media-prism/ by </a:t>
            </a:r>
            <a:r>
              <a:rPr lang="en-US" sz="800" dirty="0" err="1">
                <a:solidFill>
                  <a:schemeClr val="bg1"/>
                </a:solidFill>
              </a:rPr>
              <a:t>Sten</a:t>
            </a:r>
            <a:r>
              <a:rPr lang="en-US" sz="800" dirty="0">
                <a:solidFill>
                  <a:schemeClr val="bg1"/>
                </a:solidFill>
              </a:rPr>
              <a:t> </a:t>
            </a:r>
            <a:r>
              <a:rPr lang="en-US" sz="800" dirty="0" err="1">
                <a:solidFill>
                  <a:schemeClr val="bg1"/>
                </a:solidFill>
              </a:rPr>
              <a:t>Frenke</a:t>
            </a:r>
            <a:r>
              <a:rPr lang="en-US" sz="800" dirty="0">
                <a:solidFill>
                  <a:schemeClr val="bg1"/>
                </a:solidFill>
              </a:rPr>
              <a:t> / CC BY-SA 2.0</a:t>
            </a:r>
          </a:p>
        </p:txBody>
      </p:sp>
    </p:spTree>
    <p:extLst>
      <p:ext uri="{BB962C8B-B14F-4D97-AF65-F5344CB8AC3E}">
        <p14:creationId xmlns:p14="http://schemas.microsoft.com/office/powerpoint/2010/main" val="425923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0F3D28-378C-4A46-B180-2E2CA6C46453}"/>
              </a:ext>
            </a:extLst>
          </p:cNvPr>
          <p:cNvSpPr>
            <a:spLocks noGrp="1"/>
          </p:cNvSpPr>
          <p:nvPr>
            <p:ph type="body" sz="quarter" idx="10"/>
          </p:nvPr>
        </p:nvSpPr>
        <p:spPr/>
        <p:txBody>
          <a:bodyPr/>
          <a:lstStyle/>
          <a:p>
            <a:r>
              <a:rPr lang="en-US" dirty="0"/>
              <a:t>Opportunities</a:t>
            </a:r>
          </a:p>
        </p:txBody>
      </p:sp>
      <p:sp>
        <p:nvSpPr>
          <p:cNvPr id="3" name="Text Placeholder 2">
            <a:extLst>
              <a:ext uri="{FF2B5EF4-FFF2-40B4-BE49-F238E27FC236}">
                <a16:creationId xmlns:a16="http://schemas.microsoft.com/office/drawing/2014/main" id="{0087CF21-D4B6-4912-92A8-58FDDD50C5F2}"/>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1D138576-F3F8-4867-949B-19908740A286}"/>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681430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714876"/>
          </a:xfrm>
          <a:prstGeom prst="rect">
            <a:avLst/>
          </a:prstGeom>
        </p:spPr>
      </p:pic>
      <p:sp>
        <p:nvSpPr>
          <p:cNvPr id="3" name="Content Placeholder 2"/>
          <p:cNvSpPr>
            <a:spLocks noGrp="1"/>
          </p:cNvSpPr>
          <p:nvPr>
            <p:ph type="body" sz="quarter" idx="12"/>
          </p:nvPr>
        </p:nvSpPr>
        <p:spPr>
          <a:xfrm>
            <a:off x="0" y="327676"/>
            <a:ext cx="4683796" cy="3269766"/>
          </a:xfrm>
          <a:solidFill>
            <a:schemeClr val="tx1"/>
          </a:solidFill>
        </p:spPr>
        <p:txBody>
          <a:bodyPr anchor="t"/>
          <a:lstStyle/>
          <a:p>
            <a:pPr>
              <a:buFont typeface="Arial" pitchFamily="34" charset="0"/>
              <a:buChar char="•"/>
            </a:pPr>
            <a:r>
              <a:rPr lang="en-US" b="1" dirty="0">
                <a:solidFill>
                  <a:schemeClr val="bg1"/>
                </a:solidFill>
              </a:rPr>
              <a:t>Plant many seeds</a:t>
            </a:r>
          </a:p>
          <a:p>
            <a:pPr lvl="1">
              <a:buFont typeface="Arial" pitchFamily="34" charset="0"/>
              <a:buChar char="•"/>
            </a:pPr>
            <a:r>
              <a:rPr lang="en-US" sz="2400" b="1" dirty="0">
                <a:solidFill>
                  <a:schemeClr val="bg1"/>
                </a:solidFill>
              </a:rPr>
              <a:t>Try lots of decent ideas instead of one good one </a:t>
            </a:r>
          </a:p>
          <a:p>
            <a:pPr lvl="1">
              <a:buFont typeface="Arial" pitchFamily="34" charset="0"/>
              <a:buChar char="•"/>
            </a:pPr>
            <a:r>
              <a:rPr lang="en-US" sz="2400" b="1" dirty="0">
                <a:solidFill>
                  <a:schemeClr val="bg1"/>
                </a:solidFill>
              </a:rPr>
              <a:t>See what works</a:t>
            </a:r>
          </a:p>
          <a:p>
            <a:pPr>
              <a:buFont typeface="Arial" pitchFamily="34" charset="0"/>
              <a:buChar char="•"/>
            </a:pPr>
            <a:r>
              <a:rPr lang="en-US" b="1" dirty="0">
                <a:solidFill>
                  <a:schemeClr val="bg1"/>
                </a:solidFill>
              </a:rPr>
              <a:t>Seize the white space</a:t>
            </a:r>
          </a:p>
          <a:p>
            <a:pPr lvl="1">
              <a:buFont typeface="Arial" pitchFamily="34" charset="0"/>
              <a:buChar char="•"/>
            </a:pPr>
            <a:r>
              <a:rPr lang="en-US" sz="2400" b="1" dirty="0">
                <a:solidFill>
                  <a:schemeClr val="bg1"/>
                </a:solidFill>
              </a:rPr>
              <a:t>“Don’t limit your innovation”</a:t>
            </a:r>
          </a:p>
          <a:p>
            <a:pPr marL="0" indent="0" algn="r">
              <a:buNone/>
            </a:pPr>
            <a:r>
              <a:rPr lang="en-US" sz="1400" b="1" dirty="0">
                <a:solidFill>
                  <a:schemeClr val="bg1"/>
                </a:solidFill>
              </a:rPr>
              <a:t>(Mathews, 2012)</a:t>
            </a:r>
          </a:p>
        </p:txBody>
      </p:sp>
      <p:sp>
        <p:nvSpPr>
          <p:cNvPr id="2" name="Rectangle 1">
            <a:extLst>
              <a:ext uri="{FF2B5EF4-FFF2-40B4-BE49-F238E27FC236}">
                <a16:creationId xmlns:a16="http://schemas.microsoft.com/office/drawing/2014/main" id="{BF4CFF80-197B-4BD8-98AE-6BA81218D14D}"/>
              </a:ext>
            </a:extLst>
          </p:cNvPr>
          <p:cNvSpPr/>
          <p:nvPr/>
        </p:nvSpPr>
        <p:spPr>
          <a:xfrm>
            <a:off x="0" y="-27468"/>
            <a:ext cx="4572000" cy="215444"/>
          </a:xfrm>
          <a:prstGeom prst="rect">
            <a:avLst/>
          </a:prstGeom>
        </p:spPr>
        <p:txBody>
          <a:bodyPr>
            <a:spAutoFit/>
          </a:bodyPr>
          <a:lstStyle/>
          <a:p>
            <a:pPr defTabSz="931042" fontAlgn="base">
              <a:spcBef>
                <a:spcPct val="30000"/>
              </a:spcBef>
              <a:spcAft>
                <a:spcPct val="0"/>
              </a:spcAft>
              <a:defRPr/>
            </a:pPr>
            <a:r>
              <a:rPr lang="en-US" sz="800" dirty="0">
                <a:solidFill>
                  <a:schemeClr val="bg1"/>
                </a:solidFill>
                <a:latin typeface="Arial" pitchFamily="34" charset="0"/>
                <a:cs typeface="Arial" pitchFamily="34" charset="0"/>
              </a:rPr>
              <a:t>Image: https://www.flickr.com/photos/torange-biz/15171785597 by </a:t>
            </a:r>
            <a:r>
              <a:rPr lang="en-US" sz="800" dirty="0" err="1">
                <a:solidFill>
                  <a:schemeClr val="bg1"/>
                </a:solidFill>
                <a:latin typeface="Arial" pitchFamily="34" charset="0"/>
                <a:cs typeface="Arial" pitchFamily="34" charset="0"/>
              </a:rPr>
              <a:t>tOrange</a:t>
            </a:r>
            <a:r>
              <a:rPr lang="en-US" sz="800" dirty="0">
                <a:solidFill>
                  <a:schemeClr val="bg1"/>
                </a:solidFill>
                <a:latin typeface="Arial" pitchFamily="34" charset="0"/>
                <a:cs typeface="Arial" pitchFamily="34" charset="0"/>
              </a:rPr>
              <a:t> biz / CC BY 2.0</a:t>
            </a:r>
          </a:p>
        </p:txBody>
      </p:sp>
    </p:spTree>
    <p:extLst>
      <p:ext uri="{BB962C8B-B14F-4D97-AF65-F5344CB8AC3E}">
        <p14:creationId xmlns:p14="http://schemas.microsoft.com/office/powerpoint/2010/main" val="4086385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0250" y="895259"/>
            <a:ext cx="3980966" cy="781050"/>
          </a:xfrm>
        </p:spPr>
        <p:txBody>
          <a:bodyPr/>
          <a:lstStyle/>
          <a:p>
            <a:r>
              <a:rPr lang="en-US" dirty="0"/>
              <a:t>Thank You!</a:t>
            </a:r>
          </a:p>
        </p:txBody>
      </p:sp>
      <p:sp>
        <p:nvSpPr>
          <p:cNvPr id="3" name="Text Placeholder 2"/>
          <p:cNvSpPr>
            <a:spLocks noGrp="1"/>
          </p:cNvSpPr>
          <p:nvPr>
            <p:ph type="body" sz="quarter" idx="11"/>
          </p:nvPr>
        </p:nvSpPr>
        <p:spPr>
          <a:xfrm>
            <a:off x="200250" y="1865856"/>
            <a:ext cx="3900611" cy="1411788"/>
          </a:xfrm>
        </p:spPr>
        <p:txBody>
          <a:bodyPr>
            <a:noAutofit/>
          </a:bodyPr>
          <a:lstStyle/>
          <a:p>
            <a:r>
              <a:rPr lang="en-US" sz="2000" dirty="0"/>
              <a:t>Lynn Silipigni Connaway, PhD</a:t>
            </a:r>
          </a:p>
          <a:p>
            <a:r>
              <a:rPr lang="en-US" sz="1600" dirty="0"/>
              <a:t>Senior Research Scientist</a:t>
            </a:r>
          </a:p>
          <a:p>
            <a:r>
              <a:rPr lang="en-US" sz="1600" dirty="0">
                <a:hlinkClick r:id="rId3"/>
              </a:rPr>
              <a:t>connawal@oclc.org</a:t>
            </a:r>
            <a:endParaRPr lang="en-US" sz="1600" dirty="0"/>
          </a:p>
          <a:p>
            <a:r>
              <a:rPr lang="en-US" sz="1600" dirty="0"/>
              <a:t>@</a:t>
            </a:r>
            <a:r>
              <a:rPr lang="en-US" sz="1600" dirty="0" err="1"/>
              <a:t>LynnConnaway</a:t>
            </a:r>
            <a:endParaRPr lang="en-US" sz="1600" dirty="0"/>
          </a:p>
          <a:p>
            <a:endParaRPr lang="en-US" sz="2000" dirty="0"/>
          </a:p>
          <a:p>
            <a:endParaRPr lang="en-US" sz="2000" dirty="0"/>
          </a:p>
        </p:txBody>
      </p:sp>
    </p:spTree>
    <p:extLst>
      <p:ext uri="{BB962C8B-B14F-4D97-AF65-F5344CB8AC3E}">
        <p14:creationId xmlns:p14="http://schemas.microsoft.com/office/powerpoint/2010/main" val="4022912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DDE02B-6D16-4237-9096-2C261CDF2A3F}"/>
              </a:ext>
            </a:extLst>
          </p:cNvPr>
          <p:cNvSpPr>
            <a:spLocks noGrp="1"/>
          </p:cNvSpPr>
          <p:nvPr>
            <p:ph type="body" sz="quarter" idx="13"/>
          </p:nvPr>
        </p:nvSpPr>
        <p:spPr>
          <a:xfrm>
            <a:off x="150286" y="136268"/>
            <a:ext cx="8439148" cy="414071"/>
          </a:xfrm>
        </p:spPr>
        <p:txBody>
          <a:bodyPr/>
          <a:lstStyle/>
          <a:p>
            <a:r>
              <a:rPr lang="en-US" sz="2000" dirty="0"/>
              <a:t>References</a:t>
            </a:r>
          </a:p>
        </p:txBody>
      </p:sp>
      <p:sp>
        <p:nvSpPr>
          <p:cNvPr id="3" name="Text Placeholder 2">
            <a:extLst>
              <a:ext uri="{FF2B5EF4-FFF2-40B4-BE49-F238E27FC236}">
                <a16:creationId xmlns:a16="http://schemas.microsoft.com/office/drawing/2014/main" id="{91301C0E-B1F7-4112-938A-500A90630DE2}"/>
              </a:ext>
            </a:extLst>
          </p:cNvPr>
          <p:cNvSpPr>
            <a:spLocks noGrp="1"/>
          </p:cNvSpPr>
          <p:nvPr>
            <p:ph type="body" sz="quarter" idx="12"/>
          </p:nvPr>
        </p:nvSpPr>
        <p:spPr>
          <a:xfrm>
            <a:off x="150286" y="444500"/>
            <a:ext cx="8629648" cy="3941625"/>
          </a:xfrm>
        </p:spPr>
        <p:txBody>
          <a:bodyPr/>
          <a:lstStyle/>
          <a:p>
            <a:pPr marL="0" indent="0">
              <a:spcBef>
                <a:spcPts val="0"/>
              </a:spcBef>
              <a:spcAft>
                <a:spcPts val="1200"/>
              </a:spcAft>
              <a:buNone/>
            </a:pPr>
            <a:r>
              <a:rPr lang="en-US" sz="1400" dirty="0"/>
              <a:t>Association of College and Research Libraries. (2017). Academic library impact: Improving practice and essential areas to research. Prepared by L. S. Connaway, W. Harvey, V. Kitzie, &amp; S. Mikitish. Chicago: Association of College and Research Libraries. Available: </a:t>
            </a:r>
            <a:r>
              <a:rPr lang="en-US" sz="1400" u="sng" dirty="0">
                <a:hlinkClick r:id="rId2"/>
              </a:rPr>
              <a:t>http://www.ala.org/acrl/sites/ala.org.acrl/files/content/publications/whitepapers/academiclib.pdf</a:t>
            </a:r>
            <a:r>
              <a:rPr lang="en-US" sz="1400" dirty="0"/>
              <a:t> </a:t>
            </a:r>
          </a:p>
          <a:p>
            <a:pPr marL="0" indent="0">
              <a:spcBef>
                <a:spcPts val="0"/>
              </a:spcBef>
              <a:spcAft>
                <a:spcPts val="1200"/>
              </a:spcAft>
              <a:buNone/>
            </a:pPr>
            <a:r>
              <a:rPr lang="en-US" sz="1400" dirty="0"/>
              <a:t>Buhler, A., </a:t>
            </a:r>
            <a:r>
              <a:rPr lang="en-US" sz="1400" dirty="0" err="1"/>
              <a:t>Cataldo</a:t>
            </a:r>
            <a:r>
              <a:rPr lang="en-US" sz="1400" dirty="0"/>
              <a:t>, T. T., </a:t>
            </a:r>
            <a:r>
              <a:rPr lang="en-US" sz="1400" dirty="0" err="1"/>
              <a:t>Faniel</a:t>
            </a:r>
            <a:r>
              <a:rPr lang="en-US" sz="1400" dirty="0"/>
              <a:t>, I. M., Connaway, L. S., Valenza, J. K., Graff, R., Elrod, R., Putnam S., Cyr C., </a:t>
            </a:r>
            <a:r>
              <a:rPr lang="en-US" sz="1400" dirty="0" err="1"/>
              <a:t>Towler</a:t>
            </a:r>
            <a:r>
              <a:rPr lang="en-US" sz="1400" dirty="0"/>
              <a:t>, C., Hood, E., Fowler R., Howland S., Brannon B, Langer, K., Kirlew, S. (2015-2018). Researching students’ information choices: Determining identity and judging credibility in digital spaces. IMLS Grant Project LG-81-15-0155. </a:t>
            </a:r>
            <a:r>
              <a:rPr lang="en-US" sz="1400" u="sng" dirty="0">
                <a:hlinkClick r:id="rId3"/>
              </a:rPr>
              <a:t>http://guides.uflib.ufl.edu/RSIC</a:t>
            </a:r>
            <a:r>
              <a:rPr lang="en-US" sz="1400" dirty="0"/>
              <a:t>.</a:t>
            </a:r>
          </a:p>
          <a:p>
            <a:pPr marL="0" indent="0">
              <a:spcBef>
                <a:spcPts val="0"/>
              </a:spcBef>
              <a:spcAft>
                <a:spcPts val="1200"/>
              </a:spcAft>
              <a:buNone/>
            </a:pPr>
            <a:r>
              <a:rPr lang="en-US" sz="1400" dirty="0"/>
              <a:t>Connaway, L. S. (2016, March 7). #</a:t>
            </a:r>
            <a:r>
              <a:rPr lang="en-US" sz="1400" dirty="0" err="1"/>
              <a:t>Librariesinlife</a:t>
            </a:r>
            <a:r>
              <a:rPr lang="en-US" sz="1400" dirty="0"/>
              <a:t>: The convenience imperative [Blog post]. </a:t>
            </a:r>
            <a:r>
              <a:rPr lang="en-US" sz="1400" i="1" dirty="0"/>
              <a:t>Next</a:t>
            </a:r>
            <a:r>
              <a:rPr lang="en-US" sz="1400" dirty="0"/>
              <a:t>. </a:t>
            </a:r>
            <a:r>
              <a:rPr lang="en-US" sz="1400" u="sng" dirty="0">
                <a:hlinkClick r:id="rId4"/>
              </a:rPr>
              <a:t>http://www.oclc.org/blog/main/librariesinlife-the-convenience-imperative/</a:t>
            </a:r>
            <a:r>
              <a:rPr lang="en-US" sz="1400" dirty="0"/>
              <a:t>.</a:t>
            </a:r>
          </a:p>
          <a:p>
            <a:pPr marL="0" indent="0">
              <a:spcBef>
                <a:spcPts val="0"/>
              </a:spcBef>
              <a:spcAft>
                <a:spcPts val="1200"/>
              </a:spcAft>
              <a:buNone/>
            </a:pPr>
            <a:r>
              <a:rPr lang="en-US" sz="1400" dirty="0"/>
              <a:t>Connaway, L. S. (2016, May 24). Is anything more important than convenience? </a:t>
            </a:r>
            <a:r>
              <a:rPr lang="en-US" sz="1400" i="1" dirty="0"/>
              <a:t>Next</a:t>
            </a:r>
            <a:r>
              <a:rPr lang="en-US" sz="1400" dirty="0"/>
              <a:t>. </a:t>
            </a:r>
            <a:r>
              <a:rPr lang="en-US" sz="1400" u="sng" dirty="0">
                <a:hlinkClick r:id="rId5"/>
              </a:rPr>
              <a:t>http://www.oclc.org/blog/main/is-anything-more-important-than-convenience/</a:t>
            </a:r>
            <a:r>
              <a:rPr lang="en-US" sz="1400" dirty="0"/>
              <a:t>.</a:t>
            </a:r>
          </a:p>
          <a:p>
            <a:pPr marL="0" indent="0">
              <a:spcBef>
                <a:spcPts val="0"/>
              </a:spcBef>
              <a:spcAft>
                <a:spcPts val="1200"/>
              </a:spcAft>
              <a:buNone/>
            </a:pPr>
            <a:r>
              <a:rPr lang="en-US" sz="1400" dirty="0"/>
              <a:t>Connaway, L. S. (2017, August 25). Can you believe it? How to determine credibility in the era of fake news. </a:t>
            </a:r>
            <a:r>
              <a:rPr lang="en-US" sz="1400" i="1" dirty="0"/>
              <a:t>Inside ASIS&amp;T President’s Column</a:t>
            </a:r>
            <a:r>
              <a:rPr lang="en-US" sz="1400" dirty="0"/>
              <a:t>, August 2017.</a:t>
            </a:r>
          </a:p>
        </p:txBody>
      </p:sp>
    </p:spTree>
    <p:extLst>
      <p:ext uri="{BB962C8B-B14F-4D97-AF65-F5344CB8AC3E}">
        <p14:creationId xmlns:p14="http://schemas.microsoft.com/office/powerpoint/2010/main" val="2008196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DDE02B-6D16-4237-9096-2C261CDF2A3F}"/>
              </a:ext>
            </a:extLst>
          </p:cNvPr>
          <p:cNvSpPr>
            <a:spLocks noGrp="1"/>
          </p:cNvSpPr>
          <p:nvPr>
            <p:ph type="body" sz="quarter" idx="13"/>
          </p:nvPr>
        </p:nvSpPr>
        <p:spPr>
          <a:xfrm>
            <a:off x="150286" y="136268"/>
            <a:ext cx="8439148" cy="414071"/>
          </a:xfrm>
        </p:spPr>
        <p:txBody>
          <a:bodyPr/>
          <a:lstStyle/>
          <a:p>
            <a:r>
              <a:rPr lang="en-US" sz="2000" dirty="0"/>
              <a:t>References</a:t>
            </a:r>
          </a:p>
        </p:txBody>
      </p:sp>
      <p:sp>
        <p:nvSpPr>
          <p:cNvPr id="3" name="Text Placeholder 2">
            <a:extLst>
              <a:ext uri="{FF2B5EF4-FFF2-40B4-BE49-F238E27FC236}">
                <a16:creationId xmlns:a16="http://schemas.microsoft.com/office/drawing/2014/main" id="{91301C0E-B1F7-4112-938A-500A90630DE2}"/>
              </a:ext>
            </a:extLst>
          </p:cNvPr>
          <p:cNvSpPr>
            <a:spLocks noGrp="1"/>
          </p:cNvSpPr>
          <p:nvPr>
            <p:ph type="body" sz="quarter" idx="12"/>
          </p:nvPr>
        </p:nvSpPr>
        <p:spPr>
          <a:xfrm>
            <a:off x="150286" y="444500"/>
            <a:ext cx="8629648" cy="3941625"/>
          </a:xfrm>
        </p:spPr>
        <p:txBody>
          <a:bodyPr/>
          <a:lstStyle/>
          <a:p>
            <a:pPr marL="0" indent="0">
              <a:spcBef>
                <a:spcPts val="0"/>
              </a:spcBef>
              <a:spcAft>
                <a:spcPts val="1200"/>
              </a:spcAft>
              <a:buNone/>
            </a:pPr>
            <a:r>
              <a:rPr lang="en-US" sz="1400" dirty="0"/>
              <a:t>Connaway, L. S. (2017, June 19). Putting the library in the life of the user: Listen, then lead, to promote a unique and compelling role for academic libraries [Blog post]. </a:t>
            </a:r>
            <a:r>
              <a:rPr lang="en-US" sz="1400" i="1" dirty="0"/>
              <a:t>Guest of Choice, Choice360 blog</a:t>
            </a:r>
            <a:r>
              <a:rPr lang="en-US" sz="1400" dirty="0"/>
              <a:t>. Retrieved from http://www.choice360.org/blog/putting-the-library-in-the-life-of-the-user</a:t>
            </a:r>
          </a:p>
          <a:p>
            <a:pPr marL="0" indent="0">
              <a:spcBef>
                <a:spcPts val="0"/>
              </a:spcBef>
              <a:spcAft>
                <a:spcPts val="1200"/>
              </a:spcAft>
              <a:buNone/>
            </a:pPr>
            <a:r>
              <a:rPr lang="en-US" sz="1400" dirty="0"/>
              <a:t>Connaway, L. S. (Ed.). (2015). </a:t>
            </a:r>
            <a:r>
              <a:rPr lang="en-US" sz="1400" i="1" dirty="0"/>
              <a:t>The library in the life of the user: Engaging with people where they live and learn</a:t>
            </a:r>
            <a:r>
              <a:rPr lang="en-US" sz="1400" dirty="0"/>
              <a:t>. Dublin, OH: OCLC Research. </a:t>
            </a:r>
            <a:r>
              <a:rPr lang="en-US" sz="1400" u="sng" dirty="0">
                <a:hlinkClick r:id="rId2"/>
              </a:rPr>
              <a:t>http://www.oclc.org/content/dam/research/publications/2015/oclcresearch-library-in-life-of-user.pdf</a:t>
            </a:r>
            <a:r>
              <a:rPr lang="en-US" sz="1400" dirty="0"/>
              <a:t>.</a:t>
            </a:r>
          </a:p>
          <a:p>
            <a:pPr marL="0" indent="0">
              <a:spcBef>
                <a:spcPts val="0"/>
              </a:spcBef>
              <a:spcAft>
                <a:spcPts val="1200"/>
              </a:spcAft>
              <a:buNone/>
            </a:pPr>
            <a:r>
              <a:rPr lang="en-US" sz="1400" dirty="0"/>
              <a:t>Connaway, L. S., &amp; Dickey, T. J. (2010). </a:t>
            </a:r>
            <a:r>
              <a:rPr lang="en-US" sz="1400" i="1" dirty="0"/>
              <a:t>The digital information seeker: Report of findings from selected OCLC, RIN, and JISC user behavior projects. </a:t>
            </a:r>
            <a:r>
              <a:rPr lang="en-US" sz="1400" u="sng" dirty="0">
                <a:hlinkClick r:id="rId3"/>
              </a:rPr>
              <a:t>http://www.jisc.ac.uk/media/documents/publications/reports/2010/digitalinformationseekerreport.pdf</a:t>
            </a:r>
            <a:r>
              <a:rPr lang="en-US" sz="1400" dirty="0"/>
              <a:t>.  </a:t>
            </a:r>
          </a:p>
          <a:p>
            <a:pPr marL="0" indent="0">
              <a:spcBef>
                <a:spcPts val="0"/>
              </a:spcBef>
              <a:spcAft>
                <a:spcPts val="1200"/>
              </a:spcAft>
              <a:buNone/>
            </a:pPr>
            <a:r>
              <a:rPr lang="en-US" sz="1400" dirty="0"/>
              <a:t>Connaway, L. S., &amp; </a:t>
            </a:r>
            <a:r>
              <a:rPr lang="en-US" sz="1400" dirty="0" err="1"/>
              <a:t>Faniel</a:t>
            </a:r>
            <a:r>
              <a:rPr lang="en-US" sz="1400" dirty="0"/>
              <a:t>, I. M. (2015). Reordering Ranganathan: Shifting user </a:t>
            </a:r>
            <a:r>
              <a:rPr lang="en-US" sz="1400" dirty="0" err="1"/>
              <a:t>behaviours</a:t>
            </a:r>
            <a:r>
              <a:rPr lang="en-US" sz="1400" dirty="0"/>
              <a:t>, shifting priorities. </a:t>
            </a:r>
            <a:r>
              <a:rPr lang="en-US" sz="1400" i="1" dirty="0"/>
              <a:t>SRELS Journal of Information Management 52</a:t>
            </a:r>
            <a:r>
              <a:rPr lang="en-US" sz="1400" dirty="0"/>
              <a:t>(1), 3–23. </a:t>
            </a:r>
            <a:r>
              <a:rPr lang="en-US" sz="1400" u="sng" dirty="0">
                <a:hlinkClick r:id="rId4"/>
              </a:rPr>
              <a:t>http://i-scholar.in/index.php/sjim/article/view/60392/51360</a:t>
            </a:r>
            <a:r>
              <a:rPr lang="en-US" sz="1400" dirty="0"/>
              <a:t>.</a:t>
            </a:r>
          </a:p>
          <a:p>
            <a:pPr marL="0" indent="0">
              <a:spcBef>
                <a:spcPts val="0"/>
              </a:spcBef>
              <a:spcAft>
                <a:spcPts val="1200"/>
              </a:spcAft>
              <a:buNone/>
            </a:pPr>
            <a:r>
              <a:rPr lang="en-US" sz="1400" dirty="0"/>
              <a:t>Connaway, L. S., Dickey, T. J., and Radford, M. L. (2011). “If it is too inconvenient I’m not going after it”: Convenience as a critical factor in information-seeking behaviors. </a:t>
            </a:r>
            <a:r>
              <a:rPr lang="en-US" sz="1400" i="1" dirty="0"/>
              <a:t>Library &amp; Information Science Research 33</a:t>
            </a:r>
            <a:r>
              <a:rPr lang="en-US" sz="1400" dirty="0"/>
              <a:t>(3), 179-190.</a:t>
            </a:r>
          </a:p>
        </p:txBody>
      </p:sp>
    </p:spTree>
    <p:extLst>
      <p:ext uri="{BB962C8B-B14F-4D97-AF65-F5344CB8AC3E}">
        <p14:creationId xmlns:p14="http://schemas.microsoft.com/office/powerpoint/2010/main" val="2434659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831061"/>
            <a:ext cx="8174038" cy="1200329"/>
          </a:xfrm>
        </p:spPr>
        <p:txBody>
          <a:bodyPr/>
          <a:lstStyle/>
          <a:p>
            <a:r>
              <a:rPr lang="en-US" dirty="0"/>
              <a:t>Credibility &amp; Information literacy</a:t>
            </a:r>
          </a:p>
        </p:txBody>
      </p:sp>
      <p:sp>
        <p:nvSpPr>
          <p:cNvPr id="5" name="Text Placeholder 4">
            <a:extLst>
              <a:ext uri="{FF2B5EF4-FFF2-40B4-BE49-F238E27FC236}">
                <a16:creationId xmlns:a16="http://schemas.microsoft.com/office/drawing/2014/main" id="{3850D1E2-A78F-4799-B523-DF7DC09CC51C}"/>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738693F3-04FB-4E71-A317-C39178084A28}"/>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043393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DDE02B-6D16-4237-9096-2C261CDF2A3F}"/>
              </a:ext>
            </a:extLst>
          </p:cNvPr>
          <p:cNvSpPr>
            <a:spLocks noGrp="1"/>
          </p:cNvSpPr>
          <p:nvPr>
            <p:ph type="body" sz="quarter" idx="13"/>
          </p:nvPr>
        </p:nvSpPr>
        <p:spPr>
          <a:xfrm>
            <a:off x="150286" y="136268"/>
            <a:ext cx="8439148" cy="414071"/>
          </a:xfrm>
        </p:spPr>
        <p:txBody>
          <a:bodyPr/>
          <a:lstStyle/>
          <a:p>
            <a:r>
              <a:rPr lang="en-US" sz="2000" dirty="0"/>
              <a:t>References</a:t>
            </a:r>
          </a:p>
        </p:txBody>
      </p:sp>
      <p:sp>
        <p:nvSpPr>
          <p:cNvPr id="3" name="Text Placeholder 2">
            <a:extLst>
              <a:ext uri="{FF2B5EF4-FFF2-40B4-BE49-F238E27FC236}">
                <a16:creationId xmlns:a16="http://schemas.microsoft.com/office/drawing/2014/main" id="{91301C0E-B1F7-4112-938A-500A90630DE2}"/>
              </a:ext>
            </a:extLst>
          </p:cNvPr>
          <p:cNvSpPr>
            <a:spLocks noGrp="1"/>
          </p:cNvSpPr>
          <p:nvPr>
            <p:ph type="body" sz="quarter" idx="12"/>
          </p:nvPr>
        </p:nvSpPr>
        <p:spPr>
          <a:xfrm>
            <a:off x="150286" y="444500"/>
            <a:ext cx="8629648" cy="3941625"/>
          </a:xfrm>
        </p:spPr>
        <p:txBody>
          <a:bodyPr/>
          <a:lstStyle/>
          <a:p>
            <a:pPr marL="0" indent="0">
              <a:spcBef>
                <a:spcPts val="0"/>
              </a:spcBef>
              <a:spcAft>
                <a:spcPts val="1000"/>
              </a:spcAft>
              <a:buNone/>
            </a:pPr>
            <a:r>
              <a:rPr lang="en-US" sz="1400" dirty="0"/>
              <a:t>Connaway, L. S., Kitzie, V., Hood, E. M., &amp; Harvey, W. (2017). </a:t>
            </a:r>
            <a:r>
              <a:rPr lang="en-US" sz="1400" i="1" dirty="0"/>
              <a:t>The many faces of digital visitors &amp; residents: Facets of online engagement</a:t>
            </a:r>
            <a:r>
              <a:rPr lang="en-US" sz="1400" dirty="0"/>
              <a:t>. With contributions from A. Benedetti, A. Canals, L. </a:t>
            </a:r>
            <a:r>
              <a:rPr lang="en-US" sz="1400" dirty="0" err="1"/>
              <a:t>Gregori</a:t>
            </a:r>
            <a:r>
              <a:rPr lang="en-US" sz="1400" dirty="0"/>
              <a:t>, E. O. </a:t>
            </a:r>
            <a:r>
              <a:rPr lang="en-US" sz="1400" dirty="0" err="1"/>
              <a:t>Espinet</a:t>
            </a:r>
            <a:r>
              <a:rPr lang="en-US" sz="1400" dirty="0"/>
              <a:t>, D. Lozano, M. Man, J. C. Morales, S. G. </a:t>
            </a:r>
            <a:r>
              <a:rPr lang="en-US" sz="1400" dirty="0" err="1"/>
              <a:t>Ricetto</a:t>
            </a:r>
            <a:r>
              <a:rPr lang="en-US" sz="1400" dirty="0"/>
              <a:t>, R. </a:t>
            </a:r>
            <a:r>
              <a:rPr lang="en-US" sz="1400" dirty="0" err="1"/>
              <a:t>Melgrati</a:t>
            </a:r>
            <a:r>
              <a:rPr lang="en-US" sz="1400" dirty="0"/>
              <a:t>, E. M. Méndez Rodríguez, A. </a:t>
            </a:r>
            <a:r>
              <a:rPr lang="en-US" sz="1400" dirty="0" err="1"/>
              <a:t>Sada</a:t>
            </a:r>
            <a:r>
              <a:rPr lang="en-US" sz="1400" dirty="0"/>
              <a:t>, P. </a:t>
            </a:r>
            <a:r>
              <a:rPr lang="en-US" sz="1400" dirty="0" err="1"/>
              <a:t>Sidorko</a:t>
            </a:r>
            <a:r>
              <a:rPr lang="en-US" sz="1400" dirty="0"/>
              <a:t>, P. </a:t>
            </a:r>
            <a:r>
              <a:rPr lang="en-US" sz="1400" dirty="0" err="1"/>
              <a:t>Sirito</a:t>
            </a:r>
            <a:r>
              <a:rPr lang="en-US" sz="1400" dirty="0"/>
              <a:t>, V. Steel, T. van der </a:t>
            </a:r>
            <a:r>
              <a:rPr lang="en-US" sz="1400" dirty="0" err="1"/>
              <a:t>Werf</a:t>
            </a:r>
            <a:r>
              <a:rPr lang="en-US" sz="1400" dirty="0"/>
              <a:t>, &amp; E. Woo. Dublin, OH: OCLC Research. doi:</a:t>
            </a:r>
            <a:r>
              <a:rPr lang="en-US" sz="1400" u="sng" dirty="0">
                <a:hlinkClick r:id="rId2"/>
              </a:rPr>
              <a:t>10.25333/C3V63F</a:t>
            </a:r>
            <a:r>
              <a:rPr lang="en-US" sz="1400" dirty="0"/>
              <a:t>.</a:t>
            </a:r>
          </a:p>
          <a:p>
            <a:pPr marL="0" indent="0">
              <a:spcBef>
                <a:spcPts val="0"/>
              </a:spcBef>
              <a:spcAft>
                <a:spcPts val="1000"/>
              </a:spcAft>
              <a:buNone/>
            </a:pPr>
            <a:r>
              <a:rPr lang="en-US" sz="1400" dirty="0"/>
              <a:t>Connaway, L. S., </a:t>
            </a:r>
            <a:r>
              <a:rPr lang="en-US" sz="1400" dirty="0" err="1"/>
              <a:t>Lanclos</a:t>
            </a:r>
            <a:r>
              <a:rPr lang="en-US" sz="1400" dirty="0"/>
              <a:t>, D. M., &amp; Hood, E. M. (2013). “‘I always stick with the first thing that comes up on Google…’ Where people go for information, what they use, and why.” </a:t>
            </a:r>
            <a:r>
              <a:rPr lang="en-US" sz="1400" i="1" dirty="0"/>
              <a:t>EDUCAUSE Review Online.</a:t>
            </a:r>
            <a:r>
              <a:rPr lang="en-US" sz="1400" dirty="0"/>
              <a:t> http://www.educause.edu/ero/article/ialways-stick-first-thing-comes-google-where-people-go-information-what-they-use-and-why.</a:t>
            </a:r>
          </a:p>
          <a:p>
            <a:pPr marL="0" indent="0">
              <a:spcBef>
                <a:spcPts val="0"/>
              </a:spcBef>
              <a:spcAft>
                <a:spcPts val="1000"/>
              </a:spcAft>
              <a:buNone/>
            </a:pPr>
            <a:r>
              <a:rPr lang="en-US" sz="1400" dirty="0"/>
              <a:t>Hildreth, S. (2013). Chapter fifteen. In J. Janes (Ed.), </a:t>
            </a:r>
            <a:r>
              <a:rPr lang="en-US" sz="1400" i="1" dirty="0"/>
              <a:t>Library 2020: Today’s Leadings Visionaries Describe Tomorrow’s Library</a:t>
            </a:r>
            <a:r>
              <a:rPr lang="en-US" sz="1400" dirty="0"/>
              <a:t> (pp. 99-103). Lanham: Scarecrow Press. </a:t>
            </a:r>
          </a:p>
          <a:p>
            <a:pPr marL="0" indent="0">
              <a:spcBef>
                <a:spcPts val="0"/>
              </a:spcBef>
              <a:spcAft>
                <a:spcPts val="1000"/>
              </a:spcAft>
              <a:buNone/>
            </a:pPr>
            <a:r>
              <a:rPr lang="en-US" sz="1400" dirty="0" err="1"/>
              <a:t>Lankes</a:t>
            </a:r>
            <a:r>
              <a:rPr lang="en-US" sz="1400" dirty="0"/>
              <a:t>, R. D. (2016). </a:t>
            </a:r>
            <a:r>
              <a:rPr lang="en-US" sz="1400" i="1" dirty="0"/>
              <a:t>The new librarianship field guide</a:t>
            </a:r>
            <a:r>
              <a:rPr lang="en-US" sz="1400" dirty="0"/>
              <a:t>. Cambridge: MIT Press. </a:t>
            </a:r>
          </a:p>
          <a:p>
            <a:pPr marL="0" indent="0">
              <a:spcBef>
                <a:spcPts val="0"/>
              </a:spcBef>
              <a:spcAft>
                <a:spcPts val="1000"/>
              </a:spcAft>
              <a:buNone/>
            </a:pPr>
            <a:r>
              <a:rPr lang="en-US" sz="1400" dirty="0"/>
              <a:t>Mathews, B. (2012). </a:t>
            </a:r>
            <a:r>
              <a:rPr lang="en-US" sz="1400" i="1" dirty="0"/>
              <a:t>Think like a startup: A white paper to inspire library entrepreneurialism. </a:t>
            </a:r>
            <a:r>
              <a:rPr lang="en-US" sz="1400" u="sng" dirty="0">
                <a:hlinkClick r:id="rId3"/>
              </a:rPr>
              <a:t>http://chronicle.com/blognetwork/theubiquitouslibrarian/2012/04/04/think-like-a-startup-a-white-paper/</a:t>
            </a:r>
            <a:r>
              <a:rPr lang="en-US" sz="1400" dirty="0"/>
              <a:t>.</a:t>
            </a:r>
            <a:r>
              <a:rPr lang="en-US" sz="1400" i="1" dirty="0"/>
              <a:t> </a:t>
            </a:r>
            <a:endParaRPr lang="en-US" sz="1400" dirty="0"/>
          </a:p>
          <a:p>
            <a:pPr marL="0" indent="0">
              <a:spcBef>
                <a:spcPts val="0"/>
              </a:spcBef>
              <a:spcAft>
                <a:spcPts val="1000"/>
              </a:spcAft>
              <a:buNone/>
            </a:pPr>
            <a:r>
              <a:rPr lang="en-US" sz="1400" dirty="0"/>
              <a:t>Merriam-Webster’s Words of the Year 2018: </a:t>
            </a:r>
            <a:r>
              <a:rPr lang="en-US" sz="1400" i="1" dirty="0"/>
              <a:t>Justice,</a:t>
            </a:r>
            <a:r>
              <a:rPr lang="en-US" sz="1400" dirty="0"/>
              <a:t> plus </a:t>
            </a:r>
            <a:r>
              <a:rPr lang="en-US" sz="1400" i="1" dirty="0"/>
              <a:t>pansexual,</a:t>
            </a:r>
            <a:r>
              <a:rPr lang="en-US" sz="1400" dirty="0"/>
              <a:t> </a:t>
            </a:r>
            <a:r>
              <a:rPr lang="en-US" sz="1400" i="1" dirty="0"/>
              <a:t>maverick,</a:t>
            </a:r>
            <a:r>
              <a:rPr lang="en-US" sz="1400" dirty="0"/>
              <a:t> </a:t>
            </a:r>
            <a:r>
              <a:rPr lang="en-US" sz="1400" i="1" dirty="0"/>
              <a:t>lodestar,</a:t>
            </a:r>
            <a:r>
              <a:rPr lang="en-US" sz="1400" dirty="0"/>
              <a:t> and 7 more of our top lookups in 2018. (n.d.). https://www.merriam-webster.com/words-at-play/word-of-the-year-2018-justice/justice </a:t>
            </a:r>
          </a:p>
        </p:txBody>
      </p:sp>
    </p:spTree>
    <p:extLst>
      <p:ext uri="{BB962C8B-B14F-4D97-AF65-F5344CB8AC3E}">
        <p14:creationId xmlns:p14="http://schemas.microsoft.com/office/powerpoint/2010/main" val="2080862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DDE02B-6D16-4237-9096-2C261CDF2A3F}"/>
              </a:ext>
            </a:extLst>
          </p:cNvPr>
          <p:cNvSpPr>
            <a:spLocks noGrp="1"/>
          </p:cNvSpPr>
          <p:nvPr>
            <p:ph type="body" sz="quarter" idx="13"/>
          </p:nvPr>
        </p:nvSpPr>
        <p:spPr>
          <a:xfrm>
            <a:off x="150286" y="136268"/>
            <a:ext cx="8439148" cy="414071"/>
          </a:xfrm>
        </p:spPr>
        <p:txBody>
          <a:bodyPr/>
          <a:lstStyle/>
          <a:p>
            <a:r>
              <a:rPr lang="en-US" sz="2000" dirty="0"/>
              <a:t>References</a:t>
            </a:r>
          </a:p>
        </p:txBody>
      </p:sp>
      <p:sp>
        <p:nvSpPr>
          <p:cNvPr id="3" name="Text Placeholder 2">
            <a:extLst>
              <a:ext uri="{FF2B5EF4-FFF2-40B4-BE49-F238E27FC236}">
                <a16:creationId xmlns:a16="http://schemas.microsoft.com/office/drawing/2014/main" id="{91301C0E-B1F7-4112-938A-500A90630DE2}"/>
              </a:ext>
            </a:extLst>
          </p:cNvPr>
          <p:cNvSpPr>
            <a:spLocks noGrp="1"/>
          </p:cNvSpPr>
          <p:nvPr>
            <p:ph type="body" sz="quarter" idx="12"/>
          </p:nvPr>
        </p:nvSpPr>
        <p:spPr>
          <a:xfrm>
            <a:off x="150286" y="444500"/>
            <a:ext cx="8629648" cy="3941625"/>
          </a:xfrm>
        </p:spPr>
        <p:txBody>
          <a:bodyPr/>
          <a:lstStyle/>
          <a:p>
            <a:pPr marL="0" indent="0">
              <a:spcBef>
                <a:spcPts val="0"/>
              </a:spcBef>
              <a:spcAft>
                <a:spcPts val="1200"/>
              </a:spcAft>
              <a:buNone/>
            </a:pPr>
            <a:r>
              <a:rPr lang="en-US" sz="1400" dirty="0"/>
              <a:t>Oxford Dictionaries. (2018, November 14). The Oxford Word of the Year 2018 is… [Tweet]. Retrieved from https://twitter.com/oxfordwords/status/1062846136388476928.</a:t>
            </a:r>
          </a:p>
          <a:p>
            <a:pPr marL="0" indent="0">
              <a:spcBef>
                <a:spcPts val="0"/>
              </a:spcBef>
              <a:spcAft>
                <a:spcPts val="1200"/>
              </a:spcAft>
              <a:buNone/>
            </a:pPr>
            <a:r>
              <a:rPr lang="en-US" sz="1400" dirty="0" err="1"/>
              <a:t>Ptacek</a:t>
            </a:r>
            <a:r>
              <a:rPr lang="en-US" sz="1400" dirty="0"/>
              <a:t>, B. (2013). Chapter eighteen. In J. Janes (Ed.), </a:t>
            </a:r>
            <a:r>
              <a:rPr lang="en-US" sz="1400" i="1" dirty="0"/>
              <a:t>Library 2020: Today’s Leadings Visionaries Describe Tomorrow’s Library</a:t>
            </a:r>
            <a:r>
              <a:rPr lang="en-US" sz="1400" dirty="0"/>
              <a:t> (pp. 117-120). Lanham: Scarecrow Press. </a:t>
            </a:r>
          </a:p>
          <a:p>
            <a:pPr marL="0" indent="0">
              <a:spcBef>
                <a:spcPts val="0"/>
              </a:spcBef>
              <a:spcAft>
                <a:spcPts val="1200"/>
              </a:spcAft>
              <a:buNone/>
            </a:pPr>
            <a:r>
              <a:rPr lang="en-US" sz="1400" dirty="0"/>
              <a:t>Radford, M. L., &amp; Connaway, L. S. (2005–2008). </a:t>
            </a:r>
            <a:r>
              <a:rPr lang="en-US" sz="1400" i="1" dirty="0"/>
              <a:t>Seeking synchronicity: Evaluating virtual reference services from user, non-user, and librarian perspectives. </a:t>
            </a:r>
            <a:r>
              <a:rPr lang="en-US" sz="1400" dirty="0"/>
              <a:t>Funded by the Institute of Museum and Library Services (IMLS). https://www.oclc.org/research/publications/all/synchronicity.html.</a:t>
            </a:r>
          </a:p>
          <a:p>
            <a:pPr marL="0" indent="0">
              <a:spcBef>
                <a:spcPts val="0"/>
              </a:spcBef>
              <a:spcAft>
                <a:spcPts val="1200"/>
              </a:spcAft>
              <a:buNone/>
            </a:pPr>
            <a:r>
              <a:rPr lang="en-US" sz="1400" dirty="0"/>
              <a:t>Steiner, P. (1993, July 5) On the internet [Cartoon]. </a:t>
            </a:r>
            <a:r>
              <a:rPr lang="en-US" sz="1400" i="1" dirty="0"/>
              <a:t>The New Yorker</a:t>
            </a:r>
            <a:r>
              <a:rPr lang="en-US" sz="1400" b="1" dirty="0"/>
              <a:t>. </a:t>
            </a:r>
            <a:r>
              <a:rPr lang="en-US" sz="1400" dirty="0"/>
              <a:t>Retrieved from </a:t>
            </a:r>
            <a:r>
              <a:rPr lang="en-US" sz="1400" u="sng" dirty="0">
                <a:hlinkClick r:id="rId2"/>
              </a:rPr>
              <a:t>https://en.wikipedia.org/wiki/File:Internet_dog.jpg</a:t>
            </a:r>
            <a:endParaRPr lang="en-US" sz="1400" dirty="0"/>
          </a:p>
          <a:p>
            <a:pPr marL="0" indent="0">
              <a:spcBef>
                <a:spcPts val="0"/>
              </a:spcBef>
              <a:spcAft>
                <a:spcPts val="1200"/>
              </a:spcAft>
              <a:buNone/>
            </a:pPr>
            <a:r>
              <a:rPr lang="en-US" sz="1400" dirty="0"/>
              <a:t>White, D. S., &amp; Connaway, L. S. (2011-2014). </a:t>
            </a:r>
            <a:r>
              <a:rPr lang="en-US" sz="1400" i="1" dirty="0"/>
              <a:t>Digital visitors and residents: What motivates engagement with the digital information environment.</a:t>
            </a:r>
            <a:r>
              <a:rPr lang="en-US" sz="1400" dirty="0"/>
              <a:t> Funded by JISC, OCLC, and Oxford University. </a:t>
            </a:r>
            <a:r>
              <a:rPr lang="en-US" sz="1400" u="sng" dirty="0">
                <a:hlinkClick r:id="rId3"/>
              </a:rPr>
              <a:t>http://www.oclc.org/research/activities/vandr.html</a:t>
            </a:r>
            <a:r>
              <a:rPr lang="en-US" sz="1400" u="sng" dirty="0"/>
              <a:t>. </a:t>
            </a:r>
            <a:endParaRPr lang="en-US" sz="1400" dirty="0"/>
          </a:p>
          <a:p>
            <a:pPr marL="0" indent="0">
              <a:spcBef>
                <a:spcPts val="0"/>
              </a:spcBef>
              <a:spcAft>
                <a:spcPts val="1200"/>
              </a:spcAft>
              <a:buNone/>
            </a:pPr>
            <a:r>
              <a:rPr lang="en-US" sz="1400" dirty="0"/>
              <a:t>Word of the Year 2018 is... (n.d.). https://en.oxforddictionaries.com/word-of-the-year/word-of-the-year-2018.</a:t>
            </a:r>
          </a:p>
        </p:txBody>
      </p:sp>
    </p:spTree>
    <p:extLst>
      <p:ext uri="{BB962C8B-B14F-4D97-AF65-F5344CB8AC3E}">
        <p14:creationId xmlns:p14="http://schemas.microsoft.com/office/powerpoint/2010/main" val="4053621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D68004-0500-4E17-9344-88E03927A275}"/>
              </a:ext>
            </a:extLst>
          </p:cNvPr>
          <p:cNvSpPr>
            <a:spLocks noGrp="1"/>
          </p:cNvSpPr>
          <p:nvPr>
            <p:ph type="body" sz="quarter" idx="11"/>
          </p:nvPr>
        </p:nvSpPr>
        <p:spPr>
          <a:xfrm>
            <a:off x="563419" y="1551385"/>
            <a:ext cx="3751263" cy="1893455"/>
          </a:xfrm>
          <a:noFill/>
        </p:spPr>
        <p:txBody>
          <a:bodyPr/>
          <a:lstStyle/>
          <a:p>
            <a:pPr marL="0" indent="0">
              <a:buNone/>
            </a:pPr>
            <a:r>
              <a:rPr lang="en-US" sz="2800" b="1" dirty="0">
                <a:solidFill>
                  <a:schemeClr val="tx2"/>
                </a:solidFill>
              </a:rPr>
              <a:t>Determining trustworthy sources of information is even harder online</a:t>
            </a:r>
          </a:p>
        </p:txBody>
      </p:sp>
      <p:pic>
        <p:nvPicPr>
          <p:cNvPr id="5" name="Picture 4">
            <a:extLst>
              <a:ext uri="{FF2B5EF4-FFF2-40B4-BE49-F238E27FC236}">
                <a16:creationId xmlns:a16="http://schemas.microsoft.com/office/drawing/2014/main" id="{18F98193-ACD2-4FEA-900D-969D6106F804}"/>
              </a:ext>
            </a:extLst>
          </p:cNvPr>
          <p:cNvPicPr>
            <a:picLocks noChangeAspect="1"/>
          </p:cNvPicPr>
          <p:nvPr/>
        </p:nvPicPr>
        <p:blipFill>
          <a:blip r:embed="rId3"/>
          <a:stretch>
            <a:fillRect/>
          </a:stretch>
        </p:blipFill>
        <p:spPr>
          <a:xfrm>
            <a:off x="4950691" y="390524"/>
            <a:ext cx="3774786" cy="4215178"/>
          </a:xfrm>
          <a:prstGeom prst="rect">
            <a:avLst/>
          </a:prstGeom>
        </p:spPr>
      </p:pic>
      <p:sp>
        <p:nvSpPr>
          <p:cNvPr id="2" name="Rectangle 1">
            <a:extLst>
              <a:ext uri="{FF2B5EF4-FFF2-40B4-BE49-F238E27FC236}">
                <a16:creationId xmlns:a16="http://schemas.microsoft.com/office/drawing/2014/main" id="{FF5C1918-F499-48B0-8F5B-B106BAC5B9B4}"/>
              </a:ext>
            </a:extLst>
          </p:cNvPr>
          <p:cNvSpPr/>
          <p:nvPr/>
        </p:nvSpPr>
        <p:spPr>
          <a:xfrm>
            <a:off x="4572000" y="18384"/>
            <a:ext cx="4572000" cy="215444"/>
          </a:xfrm>
          <a:prstGeom prst="rect">
            <a:avLst/>
          </a:prstGeom>
        </p:spPr>
        <p:txBody>
          <a:bodyPr>
            <a:spAutoFit/>
          </a:bodyPr>
          <a:lstStyle/>
          <a:p>
            <a:pPr algn="r"/>
            <a:r>
              <a:rPr lang="en-US" sz="800" dirty="0">
                <a:latin typeface="Arial" panose="020B0604020202020204" pitchFamily="34" charset="0"/>
                <a:cs typeface="Arial" panose="020B0604020202020204" pitchFamily="34" charset="0"/>
              </a:rPr>
              <a:t>Image: https://en.wikipedia.org/wiki/File:Internet_dog.jpg</a:t>
            </a:r>
            <a:endParaRPr lang="en-US" sz="800" dirty="0"/>
          </a:p>
        </p:txBody>
      </p:sp>
    </p:spTree>
    <p:extLst>
      <p:ext uri="{BB962C8B-B14F-4D97-AF65-F5344CB8AC3E}">
        <p14:creationId xmlns:p14="http://schemas.microsoft.com/office/powerpoint/2010/main" val="3827336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1AF0F9A-4C7C-431E-87AF-575D54ADCDF8}"/>
              </a:ext>
            </a:extLst>
          </p:cNvPr>
          <p:cNvPicPr>
            <a:picLocks noGrp="1" noChangeAspect="1"/>
          </p:cNvPicPr>
          <p:nvPr>
            <p:ph type="pic" sz="quarter" idx="10"/>
          </p:nvPr>
        </p:nvPicPr>
        <p:blipFill rotWithShape="1">
          <a:blip r:embed="rId3"/>
          <a:srcRect l="24286" t="7180" b="7180"/>
          <a:stretch/>
        </p:blipFill>
        <p:spPr>
          <a:xfrm>
            <a:off x="0" y="0"/>
            <a:ext cx="6923314" cy="4686300"/>
          </a:xfrm>
        </p:spPr>
      </p:pic>
      <p:sp>
        <p:nvSpPr>
          <p:cNvPr id="3" name="Text Placeholder 2">
            <a:extLst>
              <a:ext uri="{FF2B5EF4-FFF2-40B4-BE49-F238E27FC236}">
                <a16:creationId xmlns:a16="http://schemas.microsoft.com/office/drawing/2014/main" id="{3B3C525A-5AE7-496C-8B6A-D61092407389}"/>
              </a:ext>
            </a:extLst>
          </p:cNvPr>
          <p:cNvSpPr>
            <a:spLocks noGrp="1"/>
          </p:cNvSpPr>
          <p:nvPr>
            <p:ph type="body" sz="quarter" idx="11"/>
          </p:nvPr>
        </p:nvSpPr>
        <p:spPr>
          <a:xfrm>
            <a:off x="4702629" y="-10885"/>
            <a:ext cx="4441371" cy="4697185"/>
          </a:xfrm>
          <a:solidFill>
            <a:schemeClr val="tx1"/>
          </a:solidFill>
        </p:spPr>
        <p:txBody>
          <a:bodyPr/>
          <a:lstStyle/>
          <a:p>
            <a:pPr marL="0" indent="0">
              <a:buNone/>
            </a:pPr>
            <a:r>
              <a:rPr lang="en-US" sz="2400" b="1" dirty="0"/>
              <a:t>I guess the scrutiny used to come in when I was just starting off a Google search, and then basically, when they taught us in school how to research a topic and to use the library-- I mean, I still kind of interrogate information, but I guess I'm a bit more liberal. I'm more willing to just take whatever I find as my information stock.</a:t>
            </a:r>
          </a:p>
          <a:p>
            <a:pPr marL="0" indent="0" algn="r">
              <a:buNone/>
            </a:pPr>
            <a:r>
              <a:rPr lang="en-US" sz="1400" b="1" dirty="0"/>
              <a:t>(</a:t>
            </a:r>
            <a:r>
              <a:rPr lang="en-US" sz="1400" b="1" i="1" dirty="0"/>
              <a:t>Discovery &amp; Access</a:t>
            </a:r>
            <a:r>
              <a:rPr lang="en-US" sz="1400" b="1" dirty="0"/>
              <a:t>, Graduate Student)</a:t>
            </a:r>
          </a:p>
        </p:txBody>
      </p:sp>
      <p:sp>
        <p:nvSpPr>
          <p:cNvPr id="9" name="Rectangle 8">
            <a:extLst>
              <a:ext uri="{FF2B5EF4-FFF2-40B4-BE49-F238E27FC236}">
                <a16:creationId xmlns:a16="http://schemas.microsoft.com/office/drawing/2014/main" id="{A303B58C-ACED-497C-B4AF-1F22BA0FCB13}"/>
              </a:ext>
            </a:extLst>
          </p:cNvPr>
          <p:cNvSpPr/>
          <p:nvPr/>
        </p:nvSpPr>
        <p:spPr>
          <a:xfrm>
            <a:off x="0" y="0"/>
            <a:ext cx="4299857" cy="338554"/>
          </a:xfrm>
          <a:prstGeom prst="rect">
            <a:avLst/>
          </a:prstGeom>
        </p:spPr>
        <p:txBody>
          <a:bodyPr wrap="square">
            <a:spAutoFit/>
          </a:bodyPr>
          <a:lstStyle/>
          <a:p>
            <a:r>
              <a:rPr lang="en-US" sz="800" dirty="0">
                <a:solidFill>
                  <a:schemeClr val="bg1"/>
                </a:solidFill>
              </a:rPr>
              <a:t>Image: https://www.flickr.com/photos/15979685@N08/40248876364 by Eric </a:t>
            </a:r>
            <a:r>
              <a:rPr lang="en-US" sz="800" dirty="0" err="1">
                <a:solidFill>
                  <a:schemeClr val="bg1"/>
                </a:solidFill>
              </a:rPr>
              <a:t>Huybrechts</a:t>
            </a:r>
            <a:r>
              <a:rPr lang="en-US" sz="800" dirty="0">
                <a:solidFill>
                  <a:schemeClr val="bg1"/>
                </a:solidFill>
              </a:rPr>
              <a:t> / CC BY-NC-ND 2.0</a:t>
            </a:r>
          </a:p>
        </p:txBody>
      </p:sp>
    </p:spTree>
    <p:extLst>
      <p:ext uri="{BB962C8B-B14F-4D97-AF65-F5344CB8AC3E}">
        <p14:creationId xmlns:p14="http://schemas.microsoft.com/office/powerpoint/2010/main" val="3175939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9BAAC53-B927-4248-B80E-F5A5A53AD177}"/>
              </a:ext>
            </a:extLst>
          </p:cNvPr>
          <p:cNvPicPr>
            <a:picLocks noGrp="1" noChangeAspect="1"/>
          </p:cNvPicPr>
          <p:nvPr>
            <p:ph type="pic" sz="quarter" idx="10"/>
          </p:nvPr>
        </p:nvPicPr>
        <p:blipFill>
          <a:blip r:embed="rId3"/>
          <a:srcRect t="15833" b="15833"/>
          <a:stretch>
            <a:fillRect/>
          </a:stretch>
        </p:blipFill>
        <p:spPr>
          <a:prstGeom prst="rect">
            <a:avLst/>
          </a:prstGeom>
        </p:spPr>
      </p:pic>
      <p:sp>
        <p:nvSpPr>
          <p:cNvPr id="3" name="Text Placeholder 2">
            <a:extLst>
              <a:ext uri="{FF2B5EF4-FFF2-40B4-BE49-F238E27FC236}">
                <a16:creationId xmlns:a16="http://schemas.microsoft.com/office/drawing/2014/main" id="{68A9B9C7-4B71-40FD-B25B-03D89D16ACD5}"/>
              </a:ext>
            </a:extLst>
          </p:cNvPr>
          <p:cNvSpPr>
            <a:spLocks noGrp="1"/>
          </p:cNvSpPr>
          <p:nvPr>
            <p:ph type="body" sz="quarter" idx="11"/>
          </p:nvPr>
        </p:nvSpPr>
        <p:spPr>
          <a:xfrm>
            <a:off x="2863273" y="777587"/>
            <a:ext cx="6280727" cy="1794164"/>
          </a:xfrm>
          <a:solidFill>
            <a:schemeClr val="tx1"/>
          </a:solidFill>
        </p:spPr>
        <p:txBody>
          <a:bodyPr/>
          <a:lstStyle/>
          <a:p>
            <a:pPr marL="0" indent="0">
              <a:buNone/>
            </a:pPr>
            <a:r>
              <a:rPr lang="en-US" sz="2400" b="1" dirty="0"/>
              <a:t>“I always stick with the first thing that comes up on Google because I think that’s the most popular site which means that’s the most correct” </a:t>
            </a:r>
          </a:p>
          <a:p>
            <a:pPr marL="0" indent="0" algn="r">
              <a:buNone/>
            </a:pPr>
            <a:r>
              <a:rPr lang="en-US" sz="1400" b="1" dirty="0"/>
              <a:t>(</a:t>
            </a:r>
            <a:r>
              <a:rPr lang="en-US" sz="1400" b="1" i="1" dirty="0"/>
              <a:t>Digital Visitors and Residents,</a:t>
            </a:r>
            <a:r>
              <a:rPr lang="en-US" sz="1400" b="1" dirty="0"/>
              <a:t> High School Student)</a:t>
            </a:r>
          </a:p>
        </p:txBody>
      </p:sp>
      <p:sp>
        <p:nvSpPr>
          <p:cNvPr id="7" name="Rectangle 6">
            <a:extLst>
              <a:ext uri="{FF2B5EF4-FFF2-40B4-BE49-F238E27FC236}">
                <a16:creationId xmlns:a16="http://schemas.microsoft.com/office/drawing/2014/main" id="{A4277AEE-2613-40FA-871E-2F3064E8D8A4}"/>
              </a:ext>
            </a:extLst>
          </p:cNvPr>
          <p:cNvSpPr/>
          <p:nvPr/>
        </p:nvSpPr>
        <p:spPr>
          <a:xfrm>
            <a:off x="0" y="0"/>
            <a:ext cx="4572000" cy="215444"/>
          </a:xfrm>
          <a:prstGeom prst="rect">
            <a:avLst/>
          </a:prstGeom>
        </p:spPr>
        <p:txBody>
          <a:bodyPr>
            <a:spAutoFit/>
          </a:bodyPr>
          <a:lstStyle/>
          <a:p>
            <a:r>
              <a:rPr lang="en-US" sz="800" dirty="0">
                <a:solidFill>
                  <a:schemeClr val="bg1"/>
                </a:solidFill>
                <a:latin typeface="Arial" panose="020B0604020202020204" pitchFamily="34" charset="0"/>
                <a:cs typeface="Arial" panose="020B0604020202020204" pitchFamily="34" charset="0"/>
              </a:rPr>
              <a:t>Image: https://www.flickr.com/photos/31864518@N02/2983893564 by </a:t>
            </a:r>
            <a:r>
              <a:rPr lang="en-US" sz="800" dirty="0" err="1">
                <a:solidFill>
                  <a:schemeClr val="bg1"/>
                </a:solidFill>
                <a:latin typeface="Arial" panose="020B0604020202020204" pitchFamily="34" charset="0"/>
                <a:cs typeface="Arial" panose="020B0604020202020204" pitchFamily="34" charset="0"/>
              </a:rPr>
              <a:t>joebrian</a:t>
            </a:r>
            <a:r>
              <a:rPr lang="en-US" sz="800" dirty="0">
                <a:solidFill>
                  <a:schemeClr val="bg1"/>
                </a:solidFill>
                <a:latin typeface="Arial" panose="020B0604020202020204" pitchFamily="34" charset="0"/>
                <a:cs typeface="Arial" panose="020B0604020202020204" pitchFamily="34" charset="0"/>
              </a:rPr>
              <a:t> / CC BY 2.0</a:t>
            </a:r>
          </a:p>
        </p:txBody>
      </p:sp>
    </p:spTree>
    <p:extLst>
      <p:ext uri="{BB962C8B-B14F-4D97-AF65-F5344CB8AC3E}">
        <p14:creationId xmlns:p14="http://schemas.microsoft.com/office/powerpoint/2010/main" val="38871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46CC6C3-AADA-413C-8DA3-182B1A75AE3D}"/>
              </a:ext>
            </a:extLst>
          </p:cNvPr>
          <p:cNvPicPr>
            <a:picLocks noGrp="1" noChangeAspect="1"/>
          </p:cNvPicPr>
          <p:nvPr>
            <p:ph type="pic" sz="quarter" idx="10"/>
          </p:nvPr>
        </p:nvPicPr>
        <p:blipFill rotWithShape="1">
          <a:blip r:embed="rId3"/>
          <a:srcRect t="2754" b="29618"/>
          <a:stretch/>
        </p:blipFill>
        <p:spPr>
          <a:xfrm>
            <a:off x="0" y="0"/>
            <a:ext cx="9144000" cy="4686300"/>
          </a:xfrm>
          <a:prstGeom prst="rect">
            <a:avLst/>
          </a:prstGeom>
        </p:spPr>
      </p:pic>
      <p:sp>
        <p:nvSpPr>
          <p:cNvPr id="3" name="Text Placeholder 2">
            <a:extLst>
              <a:ext uri="{FF2B5EF4-FFF2-40B4-BE49-F238E27FC236}">
                <a16:creationId xmlns:a16="http://schemas.microsoft.com/office/drawing/2014/main" id="{B852D422-A24F-4341-866C-A34A7020DD0E}"/>
              </a:ext>
            </a:extLst>
          </p:cNvPr>
          <p:cNvSpPr>
            <a:spLocks noGrp="1"/>
          </p:cNvSpPr>
          <p:nvPr>
            <p:ph type="body" sz="quarter" idx="11"/>
          </p:nvPr>
        </p:nvSpPr>
        <p:spPr>
          <a:xfrm>
            <a:off x="4931229" y="-1"/>
            <a:ext cx="4212772" cy="2213811"/>
          </a:xfrm>
        </p:spPr>
        <p:txBody>
          <a:bodyPr/>
          <a:lstStyle/>
          <a:p>
            <a:pPr marL="0" indent="0">
              <a:buNone/>
            </a:pPr>
            <a:r>
              <a:rPr lang="en-US" sz="2700" b="1" dirty="0"/>
              <a:t>“And YouTube videos, I've always watched YouTube, so that's highly credible.”</a:t>
            </a:r>
          </a:p>
          <a:p>
            <a:pPr marL="0" indent="0" algn="r">
              <a:buNone/>
            </a:pPr>
            <a:r>
              <a:rPr lang="en-US" sz="1350" b="1" dirty="0"/>
              <a:t>(</a:t>
            </a:r>
            <a:r>
              <a:rPr lang="en-US" sz="1350" b="1" i="1" dirty="0"/>
              <a:t>Researching Students’ Information Choices</a:t>
            </a:r>
            <a:r>
              <a:rPr lang="en-US" sz="1350" b="1" dirty="0"/>
              <a:t>, Elementary Student)</a:t>
            </a:r>
          </a:p>
        </p:txBody>
      </p:sp>
      <p:sp>
        <p:nvSpPr>
          <p:cNvPr id="7" name="Rectangle 6">
            <a:extLst>
              <a:ext uri="{FF2B5EF4-FFF2-40B4-BE49-F238E27FC236}">
                <a16:creationId xmlns:a16="http://schemas.microsoft.com/office/drawing/2014/main" id="{2182A7F2-3014-425A-9005-270AAFA9A76B}"/>
              </a:ext>
            </a:extLst>
          </p:cNvPr>
          <p:cNvSpPr/>
          <p:nvPr/>
        </p:nvSpPr>
        <p:spPr>
          <a:xfrm>
            <a:off x="0" y="0"/>
            <a:ext cx="4482193" cy="215444"/>
          </a:xfrm>
          <a:prstGeom prst="rect">
            <a:avLst/>
          </a:prstGeom>
        </p:spPr>
        <p:txBody>
          <a:bodyPr wrap="square">
            <a:spAutoFit/>
          </a:bodyPr>
          <a:lstStyle/>
          <a:p>
            <a:r>
              <a:rPr lang="en-US" sz="800" dirty="0">
                <a:solidFill>
                  <a:schemeClr val="bg1"/>
                </a:solidFill>
              </a:rPr>
              <a:t>Image: https://www.flickr.com/photos/crimfants/2488634205 by Paul / CC BY 2.0</a:t>
            </a:r>
          </a:p>
        </p:txBody>
      </p:sp>
    </p:spTree>
    <p:extLst>
      <p:ext uri="{BB962C8B-B14F-4D97-AF65-F5344CB8AC3E}">
        <p14:creationId xmlns:p14="http://schemas.microsoft.com/office/powerpoint/2010/main" val="3495627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CLC 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CLC PowerPoint Template 16x9 V3" id="{8AE900A0-BDAB-4100-8E6E-0D1DF52823E0}" vid="{2E02DCCF-65A5-4E57-9CAC-E8931BD366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50515AF1295244B26E4E6D23BF0BEB" ma:contentTypeVersion="60" ma:contentTypeDescription="Create a new document." ma:contentTypeScope="" ma:versionID="3ab1845c282ca95ea55a370b014f16f3">
  <xsd:schema xmlns:xsd="http://www.w3.org/2001/XMLSchema" xmlns:xs="http://www.w3.org/2001/XMLSchema" xmlns:p="http://schemas.microsoft.com/office/2006/metadata/properties" xmlns:ns2="6b67d80f-331f-4b51-b18e-81b8c101c29d" targetNamespace="http://schemas.microsoft.com/office/2006/metadata/properties" ma:root="true" ma:fieldsID="dc18ffd4b9c37d9f1a33ccc21d583d93" ns2:_="">
    <xsd:import namespace="6b67d80f-331f-4b51-b18e-81b8c101c29d"/>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67d80f-331f-4b51-b18e-81b8c101c2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e1e867eb-0ccf-46b3-a8be-678a344b5681" ContentTypeId="0x0101" PreviousValue="false"/>
</file>

<file path=customXml/itemProps1.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2.xml><?xml version="1.0" encoding="utf-8"?>
<ds:datastoreItem xmlns:ds="http://schemas.openxmlformats.org/officeDocument/2006/customXml" ds:itemID="{E7E988F0-95B4-4FCA-A550-26E1636850FD}">
  <ds:schemaRefs>
    <ds:schemaRef ds:uri="http://purl.org/dc/terms/"/>
    <ds:schemaRef ds:uri="http://schemas.openxmlformats.org/package/2006/metadata/core-properties"/>
    <ds:schemaRef ds:uri="http://purl.org/dc/dcmitype/"/>
    <ds:schemaRef ds:uri="http://schemas.microsoft.com/office/2006/documentManagement/types"/>
    <ds:schemaRef ds:uri="6b67d80f-331f-4b51-b18e-81b8c101c29d"/>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B82E809F-BB71-443C-980C-C97BB9F2C3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67d80f-331f-4b51-b18e-81b8c101c2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F593AE6-1AD2-44A9-9585-67BB81296102}">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OCLC PowerPoint Template 16x9 V3</Template>
  <TotalTime>2382</TotalTime>
  <Words>11131</Words>
  <Application>Microsoft Office PowerPoint</Application>
  <PresentationFormat>On-screen Show (16:9)</PresentationFormat>
  <Paragraphs>472</Paragraphs>
  <Slides>51</Slides>
  <Notes>47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Verdana</vt:lpstr>
      <vt:lpstr>OCLC Nonconfidential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Exceeding Expectations: Positioning the Library in the Community</dc:title>
  <dc:creator>connawal@oclc.org</dc:creator>
  <cp:lastModifiedBy>Schadt,Erin</cp:lastModifiedBy>
  <cp:revision>91</cp:revision>
  <cp:lastPrinted>2019-03-14T13:49:59Z</cp:lastPrinted>
  <dcterms:created xsi:type="dcterms:W3CDTF">2019-03-13T13:06:01Z</dcterms:created>
  <dcterms:modified xsi:type="dcterms:W3CDTF">2019-08-22T22:36:20Z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0x010100A350515AF1295244B26E4E6D23BF0BEB</vt:lpwstr>
  </property>
</Properties>
</file>