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308" r:id="rId6"/>
    <p:sldId id="342" r:id="rId7"/>
    <p:sldId id="335" r:id="rId8"/>
    <p:sldId id="344" r:id="rId9"/>
    <p:sldId id="343" r:id="rId10"/>
    <p:sldId id="337" r:id="rId11"/>
    <p:sldId id="347" r:id="rId12"/>
    <p:sldId id="348" r:id="rId13"/>
    <p:sldId id="349" r:id="rId14"/>
    <p:sldId id="350" r:id="rId15"/>
    <p:sldId id="352" r:id="rId16"/>
    <p:sldId id="353" r:id="rId17"/>
    <p:sldId id="351" r:id="rId18"/>
    <p:sldId id="354" r:id="rId19"/>
  </p:sldIdLst>
  <p:sldSz cx="9144000" cy="5143500" type="screen16x9"/>
  <p:notesSz cx="9144000" cy="6858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820"/>
    <a:srgbClr val="F7BD00"/>
    <a:srgbClr val="F09A0D"/>
    <a:srgbClr val="3BB77B"/>
    <a:srgbClr val="78BE21"/>
    <a:srgbClr val="A54E84"/>
    <a:srgbClr val="47C1E0"/>
    <a:srgbClr val="3F9571"/>
    <a:srgbClr val="5483AB"/>
    <a:srgbClr val="DE61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0" autoAdjust="0"/>
    <p:restoredTop sz="77497"/>
  </p:normalViewPr>
  <p:slideViewPr>
    <p:cSldViewPr snapToGrid="0" snapToObjects="1">
      <p:cViewPr varScale="1">
        <p:scale>
          <a:sx n="69" d="100"/>
          <a:sy n="69" d="100"/>
        </p:scale>
        <p:origin x="1344" y="40"/>
      </p:cViewPr>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latin typeface="Arial" charset="0"/>
              </a:rPr>
              <a:t>8/23/2019</a:t>
            </a:fld>
            <a:endParaRPr lang="en-US" dirty="0">
              <a:latin typeface="Arial"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A6BD78C-B7E3-A14B-90CC-37897CE30F5C}" type="datetimeFigureOut">
              <a:rPr lang="en-US" smtClean="0"/>
              <a:t>8/23/2019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E52A38A-18EA-A54A-A41C-2B70BA912126}" type="slidenum">
              <a:rPr lang="en-US" smtClean="0"/>
              <a:t>‹#›</a:t>
            </a:fld>
            <a:endParaRPr lang="en-US"/>
          </a:p>
        </p:txBody>
      </p:sp>
    </p:spTree>
    <p:extLst>
      <p:ext uri="{BB962C8B-B14F-4D97-AF65-F5344CB8AC3E}">
        <p14:creationId xmlns:p14="http://schemas.microsoft.com/office/powerpoint/2010/main" val="604838008"/>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Using FAST (Faceted Application of Subject Headings) in </a:t>
            </a:r>
            <a:r>
              <a:rPr lang="en-US" b="1" dirty="0" err="1"/>
              <a:t>CONTENTdm</a:t>
            </a:r>
            <a:br>
              <a:rPr lang="en-US" dirty="0"/>
            </a:br>
            <a:r>
              <a:rPr lang="en-US" dirty="0"/>
              <a:t>S39. WEDS 11:25 AM-12:10 PM. Room 3B.</a:t>
            </a:r>
            <a:br>
              <a:rPr lang="en-US" dirty="0"/>
            </a:br>
            <a:r>
              <a:rPr lang="en-US" i="1" dirty="0"/>
              <a:t>Terry Butterworth &amp; Eric Childress, OCLC</a:t>
            </a:r>
            <a:br>
              <a:rPr lang="en-US" dirty="0"/>
            </a:br>
            <a:r>
              <a:rPr lang="en-US" dirty="0"/>
              <a:t>FAST (Faceted Application of Subject Headings) is a faceted terminology system based chiefly on the Library of Congress Subject Headings (LCSH), and available from OCLC. </a:t>
            </a:r>
            <a:r>
              <a:rPr lang="en-US" dirty="0" err="1"/>
              <a:t>CONTENTdm</a:t>
            </a:r>
            <a:r>
              <a:rPr lang="en-US" dirty="0"/>
              <a:t> is a widely-used content management system from OCLC that allows institutions to integrate controlled vocabularies into their metadata authoring workflow. Because FAST is easy to use and easily learned, it has proven to be an excellent solution for the OCLC Library and Archives for digitization projects. We will describe FAST and outline the approach the OCLC Library has taken to integrating and leveraging FAST in </a:t>
            </a:r>
            <a:r>
              <a:rPr lang="en-US" dirty="0" err="1"/>
              <a:t>CONTENTdm</a:t>
            </a:r>
            <a:r>
              <a:rPr lang="en-US" dirty="0"/>
              <a:t>. Keywords: Cataloging; Collection Management Systems; </a:t>
            </a:r>
            <a:r>
              <a:rPr lang="en-US" dirty="0" err="1"/>
              <a:t>CONTENTdm</a:t>
            </a:r>
            <a:r>
              <a:rPr lang="en-US" dirty="0"/>
              <a:t>; Digital Collections; Metadata;</a:t>
            </a:r>
          </a:p>
        </p:txBody>
      </p:sp>
      <p:sp>
        <p:nvSpPr>
          <p:cNvPr id="4" name="Slide Number Placeholder 3"/>
          <p:cNvSpPr>
            <a:spLocks noGrp="1"/>
          </p:cNvSpPr>
          <p:nvPr>
            <p:ph type="sldNum" sz="quarter" idx="5"/>
          </p:nvPr>
        </p:nvSpPr>
        <p:spPr/>
        <p:txBody>
          <a:bodyPr/>
          <a:lstStyle/>
          <a:p>
            <a:fld id="{3E52A38A-18EA-A54A-A41C-2B70BA912126}" type="slidenum">
              <a:rPr lang="en-US" smtClean="0"/>
              <a:t>1</a:t>
            </a:fld>
            <a:endParaRPr lang="en-US"/>
          </a:p>
        </p:txBody>
      </p:sp>
    </p:spTree>
    <p:extLst>
      <p:ext uri="{BB962C8B-B14F-4D97-AF65-F5344CB8AC3E}">
        <p14:creationId xmlns:p14="http://schemas.microsoft.com/office/powerpoint/2010/main" val="215688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2A38A-18EA-A54A-A41C-2B70BA912126}" type="slidenum">
              <a:rPr lang="en-US" smtClean="0"/>
              <a:t>14</a:t>
            </a:fld>
            <a:endParaRPr lang="en-US"/>
          </a:p>
        </p:txBody>
      </p:sp>
    </p:spTree>
    <p:extLst>
      <p:ext uri="{BB962C8B-B14F-4D97-AF65-F5344CB8AC3E}">
        <p14:creationId xmlns:p14="http://schemas.microsoft.com/office/powerpoint/2010/main" val="183040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1 Jan 2019</a:t>
            </a:r>
          </a:p>
        </p:txBody>
      </p:sp>
      <p:sp>
        <p:nvSpPr>
          <p:cNvPr id="4" name="Slide Number Placeholder 3"/>
          <p:cNvSpPr>
            <a:spLocks noGrp="1"/>
          </p:cNvSpPr>
          <p:nvPr>
            <p:ph type="sldNum" sz="quarter" idx="10"/>
          </p:nvPr>
        </p:nvSpPr>
        <p:spPr/>
        <p:txBody>
          <a:bodyPr/>
          <a:lstStyle/>
          <a:p>
            <a:fld id="{3E52A38A-18EA-A54A-A41C-2B70BA912126}" type="slidenum">
              <a:rPr lang="en-US" smtClean="0"/>
              <a:t>3</a:t>
            </a:fld>
            <a:endParaRPr lang="en-US"/>
          </a:p>
        </p:txBody>
      </p:sp>
    </p:spTree>
    <p:extLst>
      <p:ext uri="{BB962C8B-B14F-4D97-AF65-F5344CB8AC3E}">
        <p14:creationId xmlns:p14="http://schemas.microsoft.com/office/powerpoint/2010/main" val="1553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Approaches to creating controlled vocabularies in CONTENTdm</a:t>
            </a:r>
            <a:br>
              <a:rPr lang="en-US" dirty="0"/>
            </a:br>
            <a:r>
              <a:rPr lang="en-US" dirty="0"/>
              <a:t>Identifying FAST headings and getting them </a:t>
            </a:r>
            <a:r>
              <a:rPr lang="en-US" i="0" dirty="0"/>
              <a:t>into CONTENTdm takes some planning</a:t>
            </a:r>
          </a:p>
        </p:txBody>
      </p:sp>
      <p:sp>
        <p:nvSpPr>
          <p:cNvPr id="4" name="Slide Number Placeholder 3"/>
          <p:cNvSpPr>
            <a:spLocks noGrp="1"/>
          </p:cNvSpPr>
          <p:nvPr>
            <p:ph type="sldNum" sz="quarter" idx="5"/>
          </p:nvPr>
        </p:nvSpPr>
        <p:spPr/>
        <p:txBody>
          <a:bodyPr/>
          <a:lstStyle/>
          <a:p>
            <a:fld id="{3E52A38A-18EA-A54A-A41C-2B70BA912126}" type="slidenum">
              <a:rPr lang="en-US" smtClean="0"/>
              <a:t>7</a:t>
            </a:fld>
            <a:endParaRPr lang="en-US"/>
          </a:p>
        </p:txBody>
      </p:sp>
    </p:spTree>
    <p:extLst>
      <p:ext uri="{BB962C8B-B14F-4D97-AF65-F5344CB8AC3E}">
        <p14:creationId xmlns:p14="http://schemas.microsoft.com/office/powerpoint/2010/main" val="161752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create a controlled vocabulary using FAST records is to use the subject entries in your WorldCat records. This way you are identifying terms that are relevant to your collection. For example, we have several items dealing with architectural drawings and building details, and I initially loaded all the FAST terms under the LC subject heading Architecture. This caused problems with CONTENTdm trying to load my controlled vocabulary each time because it held thousands and thousands of terms I never used.</a:t>
            </a:r>
          </a:p>
        </p:txBody>
      </p:sp>
      <p:sp>
        <p:nvSpPr>
          <p:cNvPr id="4" name="Slide Number Placeholder 3"/>
          <p:cNvSpPr>
            <a:spLocks noGrp="1"/>
          </p:cNvSpPr>
          <p:nvPr>
            <p:ph type="sldNum" sz="quarter" idx="5"/>
          </p:nvPr>
        </p:nvSpPr>
        <p:spPr/>
        <p:txBody>
          <a:bodyPr/>
          <a:lstStyle/>
          <a:p>
            <a:fld id="{3E52A38A-18EA-A54A-A41C-2B70BA912126}" type="slidenum">
              <a:rPr lang="en-US" smtClean="0"/>
              <a:t>8</a:t>
            </a:fld>
            <a:endParaRPr lang="en-US"/>
          </a:p>
        </p:txBody>
      </p:sp>
    </p:spTree>
    <p:extLst>
      <p:ext uri="{BB962C8B-B14F-4D97-AF65-F5344CB8AC3E}">
        <p14:creationId xmlns:p14="http://schemas.microsoft.com/office/powerpoint/2010/main" val="281355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taking all my WorldCat records and extracting the FAST headings using </a:t>
            </a:r>
            <a:r>
              <a:rPr lang="en-US" dirty="0" err="1"/>
              <a:t>MarcEdit</a:t>
            </a:r>
            <a:r>
              <a:rPr lang="en-US" dirty="0"/>
              <a:t>, I was able to create a text file that I could load into CDM.</a:t>
            </a:r>
          </a:p>
        </p:txBody>
      </p:sp>
      <p:sp>
        <p:nvSpPr>
          <p:cNvPr id="4" name="Slide Number Placeholder 3"/>
          <p:cNvSpPr>
            <a:spLocks noGrp="1"/>
          </p:cNvSpPr>
          <p:nvPr>
            <p:ph type="sldNum" sz="quarter" idx="5"/>
          </p:nvPr>
        </p:nvSpPr>
        <p:spPr/>
        <p:txBody>
          <a:bodyPr/>
          <a:lstStyle/>
          <a:p>
            <a:fld id="{3E52A38A-18EA-A54A-A41C-2B70BA912126}" type="slidenum">
              <a:rPr lang="en-US" smtClean="0"/>
              <a:t>9</a:t>
            </a:fld>
            <a:endParaRPr lang="en-US"/>
          </a:p>
        </p:txBody>
      </p:sp>
    </p:spTree>
    <p:extLst>
      <p:ext uri="{BB962C8B-B14F-4D97-AF65-F5344CB8AC3E}">
        <p14:creationId xmlns:p14="http://schemas.microsoft.com/office/powerpoint/2010/main" val="5074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2A38A-18EA-A54A-A41C-2B70BA912126}" type="slidenum">
              <a:rPr lang="en-US" smtClean="0"/>
              <a:t>10</a:t>
            </a:fld>
            <a:endParaRPr lang="en-US"/>
          </a:p>
        </p:txBody>
      </p:sp>
    </p:spTree>
    <p:extLst>
      <p:ext uri="{BB962C8B-B14F-4D97-AF65-F5344CB8AC3E}">
        <p14:creationId xmlns:p14="http://schemas.microsoft.com/office/powerpoint/2010/main" val="122041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few options here. You can send your file to CONTENTdm support to have the vocabulary loaded on the server for your use or import it locally from a shared location. If you already have subject headings in your records, you can create a vocab based on that content, or you can create a temporary vocab using one that OCLC has already made available.</a:t>
            </a:r>
          </a:p>
        </p:txBody>
      </p:sp>
      <p:sp>
        <p:nvSpPr>
          <p:cNvPr id="4" name="Slide Number Placeholder 3"/>
          <p:cNvSpPr>
            <a:spLocks noGrp="1"/>
          </p:cNvSpPr>
          <p:nvPr>
            <p:ph type="sldNum" sz="quarter" idx="5"/>
          </p:nvPr>
        </p:nvSpPr>
        <p:spPr/>
        <p:txBody>
          <a:bodyPr/>
          <a:lstStyle/>
          <a:p>
            <a:fld id="{3E52A38A-18EA-A54A-A41C-2B70BA912126}" type="slidenum">
              <a:rPr lang="en-US" smtClean="0"/>
              <a:t>11</a:t>
            </a:fld>
            <a:endParaRPr lang="en-US"/>
          </a:p>
        </p:txBody>
      </p:sp>
    </p:spTree>
    <p:extLst>
      <p:ext uri="{BB962C8B-B14F-4D97-AF65-F5344CB8AC3E}">
        <p14:creationId xmlns:p14="http://schemas.microsoft.com/office/powerpoint/2010/main" val="319892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then share the vocabulary with all the collections, so you only have to set it up once.</a:t>
            </a:r>
          </a:p>
        </p:txBody>
      </p:sp>
      <p:sp>
        <p:nvSpPr>
          <p:cNvPr id="4" name="Slide Number Placeholder 3"/>
          <p:cNvSpPr>
            <a:spLocks noGrp="1"/>
          </p:cNvSpPr>
          <p:nvPr>
            <p:ph type="sldNum" sz="quarter" idx="5"/>
          </p:nvPr>
        </p:nvSpPr>
        <p:spPr/>
        <p:txBody>
          <a:bodyPr/>
          <a:lstStyle/>
          <a:p>
            <a:fld id="{3E52A38A-18EA-A54A-A41C-2B70BA912126}" type="slidenum">
              <a:rPr lang="en-US" smtClean="0"/>
              <a:t>12</a:t>
            </a:fld>
            <a:endParaRPr lang="en-US"/>
          </a:p>
        </p:txBody>
      </p:sp>
    </p:spTree>
    <p:extLst>
      <p:ext uri="{BB962C8B-B14F-4D97-AF65-F5344CB8AC3E}">
        <p14:creationId xmlns:p14="http://schemas.microsoft.com/office/powerpoint/2010/main" val="124307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within the CONTENTdm admin module, I can copy all the terms my FAST text file and add them to the controlled vocabulary if I didn’t already import it.</a:t>
            </a:r>
          </a:p>
        </p:txBody>
      </p:sp>
      <p:sp>
        <p:nvSpPr>
          <p:cNvPr id="4" name="Slide Number Placeholder 3"/>
          <p:cNvSpPr>
            <a:spLocks noGrp="1"/>
          </p:cNvSpPr>
          <p:nvPr>
            <p:ph type="sldNum" sz="quarter" idx="5"/>
          </p:nvPr>
        </p:nvSpPr>
        <p:spPr/>
        <p:txBody>
          <a:bodyPr/>
          <a:lstStyle/>
          <a:p>
            <a:fld id="{3E52A38A-18EA-A54A-A41C-2B70BA912126}" type="slidenum">
              <a:rPr lang="en-US" smtClean="0"/>
              <a:t>13</a:t>
            </a:fld>
            <a:endParaRPr lang="en-US"/>
          </a:p>
        </p:txBody>
      </p:sp>
    </p:spTree>
    <p:extLst>
      <p:ext uri="{BB962C8B-B14F-4D97-AF65-F5344CB8AC3E}">
        <p14:creationId xmlns:p14="http://schemas.microsoft.com/office/powerpoint/2010/main" val="3474739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446" cy="400110"/>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6" y="3613839"/>
            <a:ext cx="1364723" cy="307777"/>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dirty="0"/>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5279" y="4788319"/>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
        <p:nvSpPr>
          <p:cNvPr id="24" name="Rectangle 23"/>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5" name="Rectangle 24"/>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6" name="Rectangle 25"/>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2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p:cNvSpPr txBox="1"/>
          <p:nvPr userDrawn="1"/>
        </p:nvSpPr>
        <p:spPr>
          <a:xfrm>
            <a:off x="1" y="1285134"/>
            <a:ext cx="2589140" cy="615553"/>
          </a:xfrm>
          <a:prstGeom prst="rect">
            <a:avLst/>
          </a:prstGeom>
          <a:solidFill>
            <a:schemeClr val="accent2"/>
          </a:solidFill>
        </p:spPr>
        <p:txBody>
          <a:bodyPr wrap="square" lIns="182880" tIns="182880" rIns="91440" bIns="18288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Arial" charset="0"/>
              </a:rPr>
              <a:t>	</a:t>
            </a:r>
          </a:p>
        </p:txBody>
      </p:sp>
      <p:pic>
        <p:nvPicPr>
          <p:cNvPr id="7" name="Picture 6" descr="A close up of a sign&#10;&#10;Description automatically generated">
            <a:extLst>
              <a:ext uri="{FF2B5EF4-FFF2-40B4-BE49-F238E27FC236}">
                <a16:creationId xmlns:a16="http://schemas.microsoft.com/office/drawing/2014/main" id="{08F901CC-F39E-4804-8CF9-7483099567FF}"/>
              </a:ext>
            </a:extLst>
          </p:cNvPr>
          <p:cNvPicPr>
            <a:picLocks noChangeAspect="1"/>
          </p:cNvPicPr>
          <p:nvPr userDrawn="1"/>
        </p:nvPicPr>
        <p:blipFill>
          <a:blip r:embed="rId3"/>
          <a:stretch>
            <a:fillRect/>
          </a:stretch>
        </p:blipFill>
        <p:spPr>
          <a:xfrm>
            <a:off x="7114282" y="59299"/>
            <a:ext cx="1063113" cy="1060067"/>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Picture Placeholder 3"/>
          <p:cNvSpPr>
            <a:spLocks noGrp="1"/>
          </p:cNvSpPr>
          <p:nvPr>
            <p:ph type="pic" sz="quarter" idx="10"/>
          </p:nvPr>
        </p:nvSpPr>
        <p:spPr>
          <a:xfrm>
            <a:off x="2304716" y="492760"/>
            <a:ext cx="4873708" cy="3868234"/>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2347" y="-161027"/>
            <a:ext cx="9359109" cy="5454921"/>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005" y="1603656"/>
            <a:ext cx="5125212" cy="1193292"/>
          </a:xfrm>
          <a:prstGeom prst="rect">
            <a:avLst/>
          </a:prstGeom>
        </p:spPr>
      </p:pic>
      <p:sp>
        <p:nvSpPr>
          <p:cNvPr id="8" name="Text Placeholder 20"/>
          <p:cNvSpPr>
            <a:spLocks noGrp="1"/>
          </p:cNvSpPr>
          <p:nvPr>
            <p:ph type="body" sz="quarter" idx="11" hasCustomPrompt="1"/>
          </p:nvPr>
        </p:nvSpPr>
        <p:spPr>
          <a:xfrm>
            <a:off x="290191" y="2865011"/>
            <a:ext cx="3887788" cy="652271"/>
          </a:xfrm>
          <a:prstGeom prst="rect">
            <a:avLst/>
          </a:prstGeom>
        </p:spPr>
        <p:txBody>
          <a:bodyPr vert="horz">
            <a:normAutofit/>
          </a:bodyPr>
          <a:lstStyle>
            <a:lvl1pPr marL="0" indent="0">
              <a:buNone/>
              <a:defRPr sz="1800" b="1" baseline="0">
                <a:solidFill>
                  <a:schemeClr val="bg1"/>
                </a:solidFill>
              </a:defRPr>
            </a:lvl1pPr>
          </a:lstStyle>
          <a:p>
            <a:pPr lvl="0"/>
            <a:r>
              <a:rPr lang="en-US" dirty="0"/>
              <a:t>Speaker Name</a:t>
            </a:r>
          </a:p>
        </p:txBody>
      </p:sp>
      <p:sp>
        <p:nvSpPr>
          <p:cNvPr id="9" name="Text Placeholder 20"/>
          <p:cNvSpPr>
            <a:spLocks noGrp="1"/>
          </p:cNvSpPr>
          <p:nvPr>
            <p:ph type="body" sz="quarter" idx="12" hasCustomPrompt="1"/>
          </p:nvPr>
        </p:nvSpPr>
        <p:spPr>
          <a:xfrm>
            <a:off x="290005" y="3162108"/>
            <a:ext cx="3887788" cy="577205"/>
          </a:xfrm>
          <a:prstGeom prst="rect">
            <a:avLst/>
          </a:prstGeom>
        </p:spPr>
        <p:txBody>
          <a:bodyPr vert="horz">
            <a:normAutofit/>
          </a:bodyPr>
          <a:lstStyle>
            <a:lvl1pPr marL="0" indent="0">
              <a:buNone/>
              <a:defRPr sz="1400" b="0" baseline="0">
                <a:solidFill>
                  <a:schemeClr val="bg1"/>
                </a:solidFill>
              </a:defRPr>
            </a:lvl1pPr>
          </a:lstStyle>
          <a:p>
            <a:pPr lvl="0"/>
            <a:r>
              <a:rPr lang="en-US" dirty="0"/>
              <a:t>Speaker Title</a:t>
            </a:r>
          </a:p>
        </p:txBody>
      </p:sp>
      <p:sp>
        <p:nvSpPr>
          <p:cNvPr id="10" name="Text Placeholder 20"/>
          <p:cNvSpPr>
            <a:spLocks noGrp="1"/>
          </p:cNvSpPr>
          <p:nvPr>
            <p:ph type="body" sz="quarter" idx="13" hasCustomPrompt="1"/>
          </p:nvPr>
        </p:nvSpPr>
        <p:spPr>
          <a:xfrm>
            <a:off x="290005" y="3425473"/>
            <a:ext cx="3887788" cy="491141"/>
          </a:xfrm>
          <a:prstGeom prst="rect">
            <a:avLst/>
          </a:prstGeom>
        </p:spPr>
        <p:txBody>
          <a:bodyPr vert="horz">
            <a:normAutofit/>
          </a:bodyPr>
          <a:lstStyle>
            <a:lvl1pPr marL="0" indent="0">
              <a:buNone/>
              <a:defRPr sz="1400" b="1" baseline="0">
                <a:solidFill>
                  <a:schemeClr val="bg1"/>
                </a:solidFill>
              </a:defRPr>
            </a:lvl1pPr>
          </a:lstStyle>
          <a:p>
            <a:pPr lvl="0"/>
            <a:r>
              <a:rPr lang="en-US" dirty="0"/>
              <a:t>Speaker Contact</a:t>
            </a: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11983" y="3739313"/>
            <a:ext cx="992447" cy="117131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315260" y="831062"/>
            <a:ext cx="8174038" cy="646331"/>
          </a:xfrm>
          <a:prstGeom prst="rect">
            <a:avLst/>
          </a:prstGeom>
          <a:ln w="28575" cmpd="sng">
            <a:solidFill>
              <a:srgbClr val="FFFFFF"/>
            </a:solidFill>
          </a:ln>
        </p:spPr>
        <p:txBody>
          <a:bodyPr vert="horz" lIns="274320" tIns="45720" rIns="274320" bIns="45720">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4" y="638176"/>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7"/>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Placement 1">
    <p:spTree>
      <p:nvGrpSpPr>
        <p:cNvPr id="1" name=""/>
        <p:cNvGrpSpPr/>
        <p:nvPr/>
      </p:nvGrpSpPr>
      <p:grpSpPr>
        <a:xfrm>
          <a:off x="0" y="0"/>
          <a:ext cx="0" cy="0"/>
          <a:chOff x="0" y="0"/>
          <a:chExt cx="0" cy="0"/>
        </a:xfrm>
      </p:grpSpPr>
      <p:grpSp>
        <p:nvGrpSpPr>
          <p:cNvPr id="14" name="Group 13"/>
          <p:cNvGrpSpPr/>
          <p:nvPr userDrawn="1"/>
        </p:nvGrpSpPr>
        <p:grpSpPr>
          <a:xfrm>
            <a:off x="340787" y="1037608"/>
            <a:ext cx="3516174" cy="3201765"/>
            <a:chOff x="1727201" y="1011973"/>
            <a:chExt cx="3516174" cy="3201765"/>
          </a:xfrm>
        </p:grpSpPr>
        <p:cxnSp>
          <p:nvCxnSpPr>
            <p:cNvPr id="7" name="Straight Connector 6"/>
            <p:cNvCxnSpPr/>
            <p:nvPr userDrawn="1"/>
          </p:nvCxnSpPr>
          <p:spPr>
            <a:xfrm>
              <a:off x="1727201" y="4213738"/>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727201" y="2612855"/>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1727201"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4071317"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899259" y="1018536"/>
              <a:ext cx="0" cy="3195202"/>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5243375"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727201" y="3413296"/>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727201" y="1812414"/>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1727201" y="1011973"/>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17" name="Text Placeholder 16"/>
          <p:cNvSpPr>
            <a:spLocks noGrp="1"/>
          </p:cNvSpPr>
          <p:nvPr>
            <p:ph type="body" sz="quarter" idx="15"/>
          </p:nvPr>
        </p:nvSpPr>
        <p:spPr>
          <a:xfrm>
            <a:off x="4004672" y="1038290"/>
            <a:ext cx="4775792" cy="3200401"/>
          </a:xfrm>
          <a:prstGeom prst="rect">
            <a:avLst/>
          </a:prstGeom>
        </p:spPr>
        <p:txBody>
          <a:bodyPr/>
          <a:lstStyle>
            <a:lvl1pPr marL="0" indent="0">
              <a:buNone/>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logo slide</a:t>
            </a:r>
          </a:p>
        </p:txBody>
      </p:sp>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ogo Placement 2">
    <p:spTree>
      <p:nvGrpSpPr>
        <p:cNvPr id="1" name=""/>
        <p:cNvGrpSpPr/>
        <p:nvPr/>
      </p:nvGrpSpPr>
      <p:grpSpPr>
        <a:xfrm>
          <a:off x="0" y="0"/>
          <a:ext cx="0" cy="0"/>
          <a:chOff x="0" y="0"/>
          <a:chExt cx="0" cy="0"/>
        </a:xfrm>
      </p:grpSpPr>
      <p:grpSp>
        <p:nvGrpSpPr>
          <p:cNvPr id="14" name="Group 13"/>
          <p:cNvGrpSpPr/>
          <p:nvPr userDrawn="1"/>
        </p:nvGrpSpPr>
        <p:grpSpPr>
          <a:xfrm>
            <a:off x="340787" y="1037608"/>
            <a:ext cx="4688232" cy="3201765"/>
            <a:chOff x="1727201" y="1011973"/>
            <a:chExt cx="4688232" cy="3201765"/>
          </a:xfrm>
        </p:grpSpPr>
        <p:cxnSp>
          <p:nvCxnSpPr>
            <p:cNvPr id="7" name="Straight Connector 6"/>
            <p:cNvCxnSpPr/>
            <p:nvPr userDrawn="1"/>
          </p:nvCxnSpPr>
          <p:spPr>
            <a:xfrm>
              <a:off x="1727201" y="4213738"/>
              <a:ext cx="4688232"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727201" y="2612855"/>
              <a:ext cx="4688232"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1727201"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4071317"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6415433"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899259" y="1018536"/>
              <a:ext cx="0" cy="3195202"/>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5243375"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727201" y="3413296"/>
              <a:ext cx="4688232"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727201" y="1812414"/>
              <a:ext cx="4688232"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1727201" y="1011973"/>
              <a:ext cx="4688232"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23" name="Text Placeholder 16"/>
          <p:cNvSpPr>
            <a:spLocks noGrp="1"/>
          </p:cNvSpPr>
          <p:nvPr>
            <p:ph type="body" sz="quarter" idx="15"/>
          </p:nvPr>
        </p:nvSpPr>
        <p:spPr>
          <a:xfrm>
            <a:off x="5212747" y="1038290"/>
            <a:ext cx="3567717" cy="3200400"/>
          </a:xfrm>
          <a:prstGeom prst="rect">
            <a:avLst/>
          </a:prstGeom>
        </p:spPr>
        <p:txBody>
          <a:bodyPr/>
          <a:lstStyle>
            <a:lvl1pPr marL="0" indent="0">
              <a:buNone/>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logo slide</a:t>
            </a:r>
          </a:p>
        </p:txBody>
      </p:sp>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1"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1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2"/>
          </p:nvPr>
        </p:nvSpPr>
        <p:spPr>
          <a:xfrm>
            <a:off x="340787" y="1029748"/>
            <a:ext cx="8439148" cy="3356378"/>
          </a:xfrm>
          <a:prstGeom prst="rect">
            <a:avLst/>
          </a:prstGeom>
        </p:spPr>
        <p:txBody>
          <a:bodyPr vert="horz"/>
          <a:lstStyle>
            <a:lvl1pPr marL="342892" indent="-342892">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2" marR="0" lvl="0" indent="-342892" algn="l" defTabSz="457189"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704" r:id="rId1"/>
    <p:sldLayoutId id="2147483664" r:id="rId2"/>
    <p:sldLayoutId id="2147483666" r:id="rId3"/>
    <p:sldLayoutId id="2147483695" r:id="rId4"/>
    <p:sldLayoutId id="2147483711" r:id="rId5"/>
    <p:sldLayoutId id="2147483653" r:id="rId6"/>
    <p:sldLayoutId id="2147483661" r:id="rId7"/>
    <p:sldLayoutId id="2147483654" r:id="rId8"/>
    <p:sldLayoutId id="2147483658" r:id="rId9"/>
    <p:sldLayoutId id="2147483715"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listserv.oclclists.org/scripts/wa.exe?A0=FACETVOC-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normAutofit fontScale="62500" lnSpcReduction="20000"/>
          </a:bodyPr>
          <a:lstStyle/>
          <a:p>
            <a:r>
              <a:rPr lang="en-US" dirty="0"/>
              <a:t>Using FAST (Faceted Application of Subject Headings) in </a:t>
            </a:r>
            <a:r>
              <a:rPr lang="en-US" dirty="0" err="1"/>
              <a:t>CONTENTdm</a:t>
            </a:r>
            <a:endParaRPr lang="en-US" dirty="0"/>
          </a:p>
        </p:txBody>
      </p:sp>
      <p:sp>
        <p:nvSpPr>
          <p:cNvPr id="6" name="Text Placeholder 5"/>
          <p:cNvSpPr>
            <a:spLocks noGrp="1"/>
          </p:cNvSpPr>
          <p:nvPr>
            <p:ph type="body" sz="quarter" idx="17"/>
          </p:nvPr>
        </p:nvSpPr>
        <p:spPr>
          <a:xfrm>
            <a:off x="728694" y="3206972"/>
            <a:ext cx="1815562" cy="400110"/>
          </a:xfrm>
        </p:spPr>
        <p:txBody>
          <a:bodyPr/>
          <a:lstStyle/>
          <a:p>
            <a:r>
              <a:rPr lang="en-US" dirty="0"/>
              <a:t>Eric Childress</a:t>
            </a:r>
          </a:p>
        </p:txBody>
      </p:sp>
      <p:sp>
        <p:nvSpPr>
          <p:cNvPr id="7" name="Text Placeholder 6"/>
          <p:cNvSpPr>
            <a:spLocks noGrp="1"/>
          </p:cNvSpPr>
          <p:nvPr>
            <p:ph type="body" sz="quarter" idx="18"/>
          </p:nvPr>
        </p:nvSpPr>
        <p:spPr>
          <a:xfrm>
            <a:off x="728696" y="3613839"/>
            <a:ext cx="2118529" cy="307777"/>
          </a:xfrm>
        </p:spPr>
        <p:txBody>
          <a:bodyPr/>
          <a:lstStyle/>
          <a:p>
            <a:r>
              <a:rPr lang="en-US" dirty="0"/>
              <a:t>Community Manager</a:t>
            </a:r>
          </a:p>
        </p:txBody>
      </p:sp>
      <p:sp>
        <p:nvSpPr>
          <p:cNvPr id="8" name="Text Placeholder 5">
            <a:extLst>
              <a:ext uri="{FF2B5EF4-FFF2-40B4-BE49-F238E27FC236}">
                <a16:creationId xmlns:a16="http://schemas.microsoft.com/office/drawing/2014/main" id="{01C396CD-163C-49E8-8F32-57DA41DFD8BC}"/>
              </a:ext>
            </a:extLst>
          </p:cNvPr>
          <p:cNvSpPr txBox="1">
            <a:spLocks/>
          </p:cNvSpPr>
          <p:nvPr/>
        </p:nvSpPr>
        <p:spPr>
          <a:xfrm>
            <a:off x="6367494" y="3213729"/>
            <a:ext cx="2237344" cy="400110"/>
          </a:xfrm>
          <a:prstGeom prst="rect">
            <a:avLst/>
          </a:prstGeom>
        </p:spPr>
        <p:txBody>
          <a:bodyPr vert="horz" wrap="none" lIns="0">
            <a:spAutoFit/>
          </a:bodyPr>
          <a:lstStyle>
            <a:lvl1pPr marL="0" indent="0" algn="l" defTabSz="457189" rtl="0" eaLnBrk="1" latinLnBrk="0" hangingPunct="1">
              <a:spcBef>
                <a:spcPct val="20000"/>
              </a:spcBef>
              <a:buFont typeface="Arial"/>
              <a:buNone/>
              <a:defRPr sz="2000" b="1"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Terry Butterworth</a:t>
            </a:r>
          </a:p>
        </p:txBody>
      </p:sp>
      <p:sp>
        <p:nvSpPr>
          <p:cNvPr id="9" name="Text Placeholder 6">
            <a:extLst>
              <a:ext uri="{FF2B5EF4-FFF2-40B4-BE49-F238E27FC236}">
                <a16:creationId xmlns:a16="http://schemas.microsoft.com/office/drawing/2014/main" id="{C34BB281-2D1B-4297-AD75-D7B11E5C39C7}"/>
              </a:ext>
            </a:extLst>
          </p:cNvPr>
          <p:cNvSpPr txBox="1">
            <a:spLocks/>
          </p:cNvSpPr>
          <p:nvPr/>
        </p:nvSpPr>
        <p:spPr>
          <a:xfrm>
            <a:off x="4714372" y="3613839"/>
            <a:ext cx="3832909" cy="307777"/>
          </a:xfrm>
          <a:prstGeom prst="rect">
            <a:avLst/>
          </a:prstGeom>
        </p:spPr>
        <p:txBody>
          <a:bodyPr vert="horz" wrap="none" lIns="0" tIns="0">
            <a:spAutoFit/>
          </a:bodyPr>
          <a:lstStyle>
            <a:lvl1pPr marL="0" indent="0" algn="l" defTabSz="457189" rtl="0" eaLnBrk="1" latinLnBrk="0" hangingPunct="1">
              <a:spcBef>
                <a:spcPct val="20000"/>
              </a:spcBef>
              <a:buFont typeface="Arial"/>
              <a:buNone/>
              <a:defRPr sz="1700" b="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Senior Librarian and Archive Specialist</a:t>
            </a:r>
          </a:p>
        </p:txBody>
      </p:sp>
      <p:sp>
        <p:nvSpPr>
          <p:cNvPr id="2" name="TextBox 1">
            <a:extLst>
              <a:ext uri="{FF2B5EF4-FFF2-40B4-BE49-F238E27FC236}">
                <a16:creationId xmlns:a16="http://schemas.microsoft.com/office/drawing/2014/main" id="{19AF5336-9DD2-4AE0-898C-2125F2CD9988}"/>
              </a:ext>
            </a:extLst>
          </p:cNvPr>
          <p:cNvSpPr txBox="1"/>
          <p:nvPr/>
        </p:nvSpPr>
        <p:spPr>
          <a:xfrm>
            <a:off x="478564" y="1404406"/>
            <a:ext cx="1390124" cy="369332"/>
          </a:xfrm>
          <a:prstGeom prst="rect">
            <a:avLst/>
          </a:prstGeom>
          <a:noFill/>
        </p:spPr>
        <p:txBody>
          <a:bodyPr wrap="none" rtlCol="0">
            <a:spAutoFit/>
          </a:bodyPr>
          <a:lstStyle/>
          <a:p>
            <a:r>
              <a:rPr lang="en-US" dirty="0">
                <a:solidFill>
                  <a:schemeClr val="bg1"/>
                </a:solidFill>
              </a:rPr>
              <a:t>1 May 2019</a:t>
            </a:r>
          </a:p>
        </p:txBody>
      </p:sp>
      <p:sp>
        <p:nvSpPr>
          <p:cNvPr id="4" name="TextBox 3">
            <a:extLst>
              <a:ext uri="{FF2B5EF4-FFF2-40B4-BE49-F238E27FC236}">
                <a16:creationId xmlns:a16="http://schemas.microsoft.com/office/drawing/2014/main" id="{0CF05587-63C6-4197-9B92-95B1F984D5B0}"/>
              </a:ext>
            </a:extLst>
          </p:cNvPr>
          <p:cNvSpPr txBox="1"/>
          <p:nvPr/>
        </p:nvSpPr>
        <p:spPr>
          <a:xfrm>
            <a:off x="8256024" y="384561"/>
            <a:ext cx="697627" cy="369332"/>
          </a:xfrm>
          <a:prstGeom prst="rect">
            <a:avLst/>
          </a:prstGeom>
          <a:noFill/>
        </p:spPr>
        <p:txBody>
          <a:bodyPr wrap="none" rtlCol="0">
            <a:spAutoFit/>
          </a:bodyPr>
          <a:lstStyle/>
          <a:p>
            <a:r>
              <a:rPr lang="en-US" dirty="0"/>
              <a:t>2019</a:t>
            </a:r>
          </a:p>
        </p:txBody>
      </p:sp>
      <p:sp>
        <p:nvSpPr>
          <p:cNvPr id="11" name="TextBox 10">
            <a:extLst>
              <a:ext uri="{FF2B5EF4-FFF2-40B4-BE49-F238E27FC236}">
                <a16:creationId xmlns:a16="http://schemas.microsoft.com/office/drawing/2014/main" id="{8C8EBC53-1574-4346-996B-A411693A50DF}"/>
              </a:ext>
            </a:extLst>
          </p:cNvPr>
          <p:cNvSpPr txBox="1"/>
          <p:nvPr/>
        </p:nvSpPr>
        <p:spPr>
          <a:xfrm>
            <a:off x="6835786" y="1116293"/>
            <a:ext cx="1697901" cy="369332"/>
          </a:xfrm>
          <a:prstGeom prst="rect">
            <a:avLst/>
          </a:prstGeom>
          <a:noFill/>
        </p:spPr>
        <p:txBody>
          <a:bodyPr wrap="none" rtlCol="0">
            <a:spAutoFit/>
          </a:bodyPr>
          <a:lstStyle/>
          <a:p>
            <a:r>
              <a:rPr lang="en-US" dirty="0"/>
              <a:t>Columbus, OH</a:t>
            </a:r>
          </a:p>
        </p:txBody>
      </p:sp>
    </p:spTree>
    <p:extLst>
      <p:ext uri="{BB962C8B-B14F-4D97-AF65-F5344CB8AC3E}">
        <p14:creationId xmlns:p14="http://schemas.microsoft.com/office/powerpoint/2010/main" val="5917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A1EDF3-E1F7-49BE-A829-C47EE1C9EFBB}"/>
              </a:ext>
            </a:extLst>
          </p:cNvPr>
          <p:cNvSpPr>
            <a:spLocks noGrp="1"/>
          </p:cNvSpPr>
          <p:nvPr>
            <p:ph type="body" sz="quarter" idx="13"/>
          </p:nvPr>
        </p:nvSpPr>
        <p:spPr/>
        <p:txBody>
          <a:bodyPr/>
          <a:lstStyle/>
          <a:p>
            <a:r>
              <a:rPr lang="en-US" sz="2800" dirty="0"/>
              <a:t>CONTENTdm administration</a:t>
            </a:r>
          </a:p>
        </p:txBody>
      </p:sp>
      <p:sp>
        <p:nvSpPr>
          <p:cNvPr id="6" name="Text Placeholder 5">
            <a:extLst>
              <a:ext uri="{FF2B5EF4-FFF2-40B4-BE49-F238E27FC236}">
                <a16:creationId xmlns:a16="http://schemas.microsoft.com/office/drawing/2014/main" id="{E88C388B-FB08-4CB3-9D03-57313B9E003F}"/>
              </a:ext>
            </a:extLst>
          </p:cNvPr>
          <p:cNvSpPr>
            <a:spLocks noGrp="1"/>
          </p:cNvSpPr>
          <p:nvPr>
            <p:ph type="body" sz="quarter" idx="12"/>
          </p:nvPr>
        </p:nvSpPr>
        <p:spPr>
          <a:xfrm>
            <a:off x="340787" y="735837"/>
            <a:ext cx="8439148" cy="3356378"/>
          </a:xfrm>
        </p:spPr>
        <p:txBody>
          <a:bodyPr/>
          <a:lstStyle/>
          <a:p>
            <a:pPr marL="0" indent="0">
              <a:buNone/>
            </a:pPr>
            <a:r>
              <a:rPr lang="en-US" dirty="0"/>
              <a:t>Setting up the vocabulary</a:t>
            </a:r>
          </a:p>
          <a:p>
            <a:pPr lvl="1"/>
            <a:endParaRPr lang="en-US" dirty="0"/>
          </a:p>
        </p:txBody>
      </p:sp>
      <p:pic>
        <p:nvPicPr>
          <p:cNvPr id="9" name="Picture 8">
            <a:extLst>
              <a:ext uri="{FF2B5EF4-FFF2-40B4-BE49-F238E27FC236}">
                <a16:creationId xmlns:a16="http://schemas.microsoft.com/office/drawing/2014/main" id="{A3DD870E-F576-4433-8492-AC87F1522A6C}"/>
              </a:ext>
            </a:extLst>
          </p:cNvPr>
          <p:cNvPicPr>
            <a:picLocks noChangeAspect="1"/>
          </p:cNvPicPr>
          <p:nvPr/>
        </p:nvPicPr>
        <p:blipFill>
          <a:blip r:embed="rId3"/>
          <a:stretch>
            <a:fillRect/>
          </a:stretch>
        </p:blipFill>
        <p:spPr>
          <a:xfrm>
            <a:off x="2288648" y="1415823"/>
            <a:ext cx="4543425" cy="2638425"/>
          </a:xfrm>
          <a:prstGeom prst="rect">
            <a:avLst/>
          </a:prstGeom>
          <a:ln w="28575">
            <a:solidFill>
              <a:schemeClr val="tx1"/>
            </a:solidFill>
          </a:ln>
        </p:spPr>
      </p:pic>
    </p:spTree>
    <p:extLst>
      <p:ext uri="{BB962C8B-B14F-4D97-AF65-F5344CB8AC3E}">
        <p14:creationId xmlns:p14="http://schemas.microsoft.com/office/powerpoint/2010/main" val="262538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A1EDF3-E1F7-49BE-A829-C47EE1C9EFBB}"/>
              </a:ext>
            </a:extLst>
          </p:cNvPr>
          <p:cNvSpPr>
            <a:spLocks noGrp="1"/>
          </p:cNvSpPr>
          <p:nvPr>
            <p:ph type="body" sz="quarter" idx="13"/>
          </p:nvPr>
        </p:nvSpPr>
        <p:spPr/>
        <p:txBody>
          <a:bodyPr/>
          <a:lstStyle/>
          <a:p>
            <a:r>
              <a:rPr lang="en-US" sz="2800" dirty="0"/>
              <a:t>CONTENTdm administration</a:t>
            </a:r>
          </a:p>
        </p:txBody>
      </p:sp>
      <p:sp>
        <p:nvSpPr>
          <p:cNvPr id="6" name="Text Placeholder 5">
            <a:extLst>
              <a:ext uri="{FF2B5EF4-FFF2-40B4-BE49-F238E27FC236}">
                <a16:creationId xmlns:a16="http://schemas.microsoft.com/office/drawing/2014/main" id="{E88C388B-FB08-4CB3-9D03-57313B9E003F}"/>
              </a:ext>
            </a:extLst>
          </p:cNvPr>
          <p:cNvSpPr>
            <a:spLocks noGrp="1"/>
          </p:cNvSpPr>
          <p:nvPr>
            <p:ph type="body" sz="quarter" idx="12"/>
          </p:nvPr>
        </p:nvSpPr>
        <p:spPr>
          <a:xfrm>
            <a:off x="340787" y="735837"/>
            <a:ext cx="8439148" cy="3356378"/>
          </a:xfrm>
        </p:spPr>
        <p:txBody>
          <a:bodyPr/>
          <a:lstStyle/>
          <a:p>
            <a:pPr marL="0" indent="0">
              <a:buNone/>
            </a:pPr>
            <a:r>
              <a:rPr lang="en-US" dirty="0"/>
              <a:t>Setting up the vocabulary</a:t>
            </a:r>
          </a:p>
          <a:p>
            <a:pPr lvl="1"/>
            <a:endParaRPr lang="en-US" dirty="0"/>
          </a:p>
        </p:txBody>
      </p:sp>
      <p:pic>
        <p:nvPicPr>
          <p:cNvPr id="9" name="Picture 8">
            <a:extLst>
              <a:ext uri="{FF2B5EF4-FFF2-40B4-BE49-F238E27FC236}">
                <a16:creationId xmlns:a16="http://schemas.microsoft.com/office/drawing/2014/main" id="{A3DD870E-F576-4433-8492-AC87F1522A6C}"/>
              </a:ext>
            </a:extLst>
          </p:cNvPr>
          <p:cNvPicPr>
            <a:picLocks noChangeAspect="1"/>
          </p:cNvPicPr>
          <p:nvPr/>
        </p:nvPicPr>
        <p:blipFill>
          <a:blip r:embed="rId3"/>
          <a:stretch>
            <a:fillRect/>
          </a:stretch>
        </p:blipFill>
        <p:spPr>
          <a:xfrm>
            <a:off x="364065" y="1162730"/>
            <a:ext cx="4543425" cy="2638425"/>
          </a:xfrm>
          <a:prstGeom prst="rect">
            <a:avLst/>
          </a:prstGeom>
        </p:spPr>
      </p:pic>
      <p:pic>
        <p:nvPicPr>
          <p:cNvPr id="11" name="Picture 10">
            <a:extLst>
              <a:ext uri="{FF2B5EF4-FFF2-40B4-BE49-F238E27FC236}">
                <a16:creationId xmlns:a16="http://schemas.microsoft.com/office/drawing/2014/main" id="{3C69C3B8-D23A-4BE2-B5BC-D00041FD0EB3}"/>
              </a:ext>
            </a:extLst>
          </p:cNvPr>
          <p:cNvPicPr>
            <a:picLocks noChangeAspect="1"/>
          </p:cNvPicPr>
          <p:nvPr/>
        </p:nvPicPr>
        <p:blipFill>
          <a:blip r:embed="rId4"/>
          <a:stretch>
            <a:fillRect/>
          </a:stretch>
        </p:blipFill>
        <p:spPr>
          <a:xfrm>
            <a:off x="717023" y="2628020"/>
            <a:ext cx="7686675" cy="1609725"/>
          </a:xfrm>
          <a:prstGeom prst="rect">
            <a:avLst/>
          </a:prstGeom>
          <a:ln w="28575">
            <a:solidFill>
              <a:schemeClr val="tx1"/>
            </a:solidFill>
          </a:ln>
        </p:spPr>
      </p:pic>
    </p:spTree>
    <p:extLst>
      <p:ext uri="{BB962C8B-B14F-4D97-AF65-F5344CB8AC3E}">
        <p14:creationId xmlns:p14="http://schemas.microsoft.com/office/powerpoint/2010/main" val="7680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A1EDF3-E1F7-49BE-A829-C47EE1C9EFBB}"/>
              </a:ext>
            </a:extLst>
          </p:cNvPr>
          <p:cNvSpPr>
            <a:spLocks noGrp="1"/>
          </p:cNvSpPr>
          <p:nvPr>
            <p:ph type="body" sz="quarter" idx="13"/>
          </p:nvPr>
        </p:nvSpPr>
        <p:spPr/>
        <p:txBody>
          <a:bodyPr/>
          <a:lstStyle/>
          <a:p>
            <a:r>
              <a:rPr lang="en-US" sz="2800" dirty="0"/>
              <a:t>CONTENTdm administration</a:t>
            </a:r>
          </a:p>
        </p:txBody>
      </p:sp>
      <p:sp>
        <p:nvSpPr>
          <p:cNvPr id="6" name="Text Placeholder 5">
            <a:extLst>
              <a:ext uri="{FF2B5EF4-FFF2-40B4-BE49-F238E27FC236}">
                <a16:creationId xmlns:a16="http://schemas.microsoft.com/office/drawing/2014/main" id="{E88C388B-FB08-4CB3-9D03-57313B9E003F}"/>
              </a:ext>
            </a:extLst>
          </p:cNvPr>
          <p:cNvSpPr>
            <a:spLocks noGrp="1"/>
          </p:cNvSpPr>
          <p:nvPr>
            <p:ph type="body" sz="quarter" idx="12"/>
          </p:nvPr>
        </p:nvSpPr>
        <p:spPr>
          <a:xfrm>
            <a:off x="340787" y="735837"/>
            <a:ext cx="8439148" cy="3356378"/>
          </a:xfrm>
        </p:spPr>
        <p:txBody>
          <a:bodyPr/>
          <a:lstStyle/>
          <a:p>
            <a:pPr marL="0" indent="0">
              <a:buNone/>
            </a:pPr>
            <a:r>
              <a:rPr lang="en-US" dirty="0"/>
              <a:t>Setting up the vocabulary</a:t>
            </a:r>
          </a:p>
          <a:p>
            <a:pPr lvl="1"/>
            <a:endParaRPr lang="en-US" dirty="0"/>
          </a:p>
        </p:txBody>
      </p:sp>
      <p:pic>
        <p:nvPicPr>
          <p:cNvPr id="9" name="Picture 8">
            <a:extLst>
              <a:ext uri="{FF2B5EF4-FFF2-40B4-BE49-F238E27FC236}">
                <a16:creationId xmlns:a16="http://schemas.microsoft.com/office/drawing/2014/main" id="{A3DD870E-F576-4433-8492-AC87F1522A6C}"/>
              </a:ext>
            </a:extLst>
          </p:cNvPr>
          <p:cNvPicPr>
            <a:picLocks noChangeAspect="1"/>
          </p:cNvPicPr>
          <p:nvPr/>
        </p:nvPicPr>
        <p:blipFill>
          <a:blip r:embed="rId3"/>
          <a:stretch>
            <a:fillRect/>
          </a:stretch>
        </p:blipFill>
        <p:spPr>
          <a:xfrm>
            <a:off x="364065" y="1162730"/>
            <a:ext cx="4543425" cy="2638425"/>
          </a:xfrm>
          <a:prstGeom prst="rect">
            <a:avLst/>
          </a:prstGeom>
        </p:spPr>
      </p:pic>
      <p:pic>
        <p:nvPicPr>
          <p:cNvPr id="11" name="Picture 10">
            <a:extLst>
              <a:ext uri="{FF2B5EF4-FFF2-40B4-BE49-F238E27FC236}">
                <a16:creationId xmlns:a16="http://schemas.microsoft.com/office/drawing/2014/main" id="{3C69C3B8-D23A-4BE2-B5BC-D00041FD0EB3}"/>
              </a:ext>
            </a:extLst>
          </p:cNvPr>
          <p:cNvPicPr>
            <a:picLocks noChangeAspect="1"/>
          </p:cNvPicPr>
          <p:nvPr/>
        </p:nvPicPr>
        <p:blipFill>
          <a:blip r:embed="rId4"/>
          <a:stretch>
            <a:fillRect/>
          </a:stretch>
        </p:blipFill>
        <p:spPr>
          <a:xfrm>
            <a:off x="875619" y="2191430"/>
            <a:ext cx="7686675" cy="1609725"/>
          </a:xfrm>
          <a:prstGeom prst="rect">
            <a:avLst/>
          </a:prstGeom>
        </p:spPr>
      </p:pic>
      <p:pic>
        <p:nvPicPr>
          <p:cNvPr id="2" name="Picture 1">
            <a:extLst>
              <a:ext uri="{FF2B5EF4-FFF2-40B4-BE49-F238E27FC236}">
                <a16:creationId xmlns:a16="http://schemas.microsoft.com/office/drawing/2014/main" id="{F7D8AC40-9A53-4BCF-A358-C0CD0F454B45}"/>
              </a:ext>
            </a:extLst>
          </p:cNvPr>
          <p:cNvPicPr>
            <a:picLocks noChangeAspect="1"/>
          </p:cNvPicPr>
          <p:nvPr/>
        </p:nvPicPr>
        <p:blipFill>
          <a:blip r:embed="rId5"/>
          <a:stretch>
            <a:fillRect/>
          </a:stretch>
        </p:blipFill>
        <p:spPr>
          <a:xfrm>
            <a:off x="1135590" y="3349265"/>
            <a:ext cx="7543800" cy="742950"/>
          </a:xfrm>
          <a:prstGeom prst="rect">
            <a:avLst/>
          </a:prstGeom>
          <a:ln w="28575">
            <a:solidFill>
              <a:schemeClr val="tx1"/>
            </a:solidFill>
          </a:ln>
        </p:spPr>
      </p:pic>
    </p:spTree>
    <p:extLst>
      <p:ext uri="{BB962C8B-B14F-4D97-AF65-F5344CB8AC3E}">
        <p14:creationId xmlns:p14="http://schemas.microsoft.com/office/powerpoint/2010/main" val="21843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A1EDF3-E1F7-49BE-A829-C47EE1C9EFBB}"/>
              </a:ext>
            </a:extLst>
          </p:cNvPr>
          <p:cNvSpPr>
            <a:spLocks noGrp="1"/>
          </p:cNvSpPr>
          <p:nvPr>
            <p:ph type="body" sz="quarter" idx="13"/>
          </p:nvPr>
        </p:nvSpPr>
        <p:spPr/>
        <p:txBody>
          <a:bodyPr/>
          <a:lstStyle/>
          <a:p>
            <a:r>
              <a:rPr lang="en-US" sz="2800" dirty="0"/>
              <a:t>CONTENTdm administration</a:t>
            </a:r>
          </a:p>
        </p:txBody>
      </p:sp>
      <p:sp>
        <p:nvSpPr>
          <p:cNvPr id="6" name="Text Placeholder 5">
            <a:extLst>
              <a:ext uri="{FF2B5EF4-FFF2-40B4-BE49-F238E27FC236}">
                <a16:creationId xmlns:a16="http://schemas.microsoft.com/office/drawing/2014/main" id="{E88C388B-FB08-4CB3-9D03-57313B9E003F}"/>
              </a:ext>
            </a:extLst>
          </p:cNvPr>
          <p:cNvSpPr>
            <a:spLocks noGrp="1"/>
          </p:cNvSpPr>
          <p:nvPr>
            <p:ph type="body" sz="quarter" idx="12"/>
          </p:nvPr>
        </p:nvSpPr>
        <p:spPr/>
        <p:txBody>
          <a:bodyPr/>
          <a:lstStyle/>
          <a:p>
            <a:pPr marL="0" indent="0">
              <a:buNone/>
            </a:pPr>
            <a:r>
              <a:rPr lang="en-US" dirty="0"/>
              <a:t>Loading terms</a:t>
            </a:r>
          </a:p>
          <a:p>
            <a:pPr lvl="1"/>
            <a:endParaRPr lang="en-US" dirty="0"/>
          </a:p>
        </p:txBody>
      </p:sp>
      <p:pic>
        <p:nvPicPr>
          <p:cNvPr id="3" name="Picture 2">
            <a:extLst>
              <a:ext uri="{FF2B5EF4-FFF2-40B4-BE49-F238E27FC236}">
                <a16:creationId xmlns:a16="http://schemas.microsoft.com/office/drawing/2014/main" id="{41684A10-3A4F-4CAB-BC9B-40F81CCF8468}"/>
              </a:ext>
            </a:extLst>
          </p:cNvPr>
          <p:cNvPicPr>
            <a:picLocks noChangeAspect="1"/>
          </p:cNvPicPr>
          <p:nvPr/>
        </p:nvPicPr>
        <p:blipFill>
          <a:blip r:embed="rId3"/>
          <a:stretch>
            <a:fillRect/>
          </a:stretch>
        </p:blipFill>
        <p:spPr>
          <a:xfrm>
            <a:off x="340787" y="1443037"/>
            <a:ext cx="7762875" cy="752475"/>
          </a:xfrm>
          <a:prstGeom prst="rect">
            <a:avLst/>
          </a:prstGeom>
          <a:ln w="9525">
            <a:solidFill>
              <a:schemeClr val="tx1"/>
            </a:solidFill>
          </a:ln>
        </p:spPr>
      </p:pic>
      <p:pic>
        <p:nvPicPr>
          <p:cNvPr id="4" name="Picture 3">
            <a:extLst>
              <a:ext uri="{FF2B5EF4-FFF2-40B4-BE49-F238E27FC236}">
                <a16:creationId xmlns:a16="http://schemas.microsoft.com/office/drawing/2014/main" id="{16B5313B-EE7A-4FD0-91C1-7C4191869BF3}"/>
              </a:ext>
            </a:extLst>
          </p:cNvPr>
          <p:cNvPicPr>
            <a:picLocks noChangeAspect="1"/>
          </p:cNvPicPr>
          <p:nvPr/>
        </p:nvPicPr>
        <p:blipFill>
          <a:blip r:embed="rId4"/>
          <a:stretch>
            <a:fillRect/>
          </a:stretch>
        </p:blipFill>
        <p:spPr>
          <a:xfrm>
            <a:off x="340787" y="2276475"/>
            <a:ext cx="7705725" cy="2190750"/>
          </a:xfrm>
          <a:prstGeom prst="rect">
            <a:avLst/>
          </a:prstGeom>
        </p:spPr>
      </p:pic>
    </p:spTree>
    <p:extLst>
      <p:ext uri="{BB962C8B-B14F-4D97-AF65-F5344CB8AC3E}">
        <p14:creationId xmlns:p14="http://schemas.microsoft.com/office/powerpoint/2010/main" val="28356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normAutofit/>
          </a:bodyPr>
          <a:lstStyle/>
          <a:p>
            <a:r>
              <a:rPr lang="en-US" dirty="0"/>
              <a:t>Questions?</a:t>
            </a:r>
          </a:p>
        </p:txBody>
      </p:sp>
      <p:sp>
        <p:nvSpPr>
          <p:cNvPr id="6" name="Text Placeholder 5"/>
          <p:cNvSpPr>
            <a:spLocks noGrp="1"/>
          </p:cNvSpPr>
          <p:nvPr>
            <p:ph type="body" sz="quarter" idx="17"/>
          </p:nvPr>
        </p:nvSpPr>
        <p:spPr>
          <a:xfrm>
            <a:off x="728694" y="3206972"/>
            <a:ext cx="1815562" cy="400110"/>
          </a:xfrm>
        </p:spPr>
        <p:txBody>
          <a:bodyPr/>
          <a:lstStyle/>
          <a:p>
            <a:r>
              <a:rPr lang="en-US" dirty="0"/>
              <a:t>Eric Childress</a:t>
            </a:r>
          </a:p>
        </p:txBody>
      </p:sp>
      <p:sp>
        <p:nvSpPr>
          <p:cNvPr id="7" name="Text Placeholder 6"/>
          <p:cNvSpPr>
            <a:spLocks noGrp="1"/>
          </p:cNvSpPr>
          <p:nvPr>
            <p:ph type="body" sz="quarter" idx="18"/>
          </p:nvPr>
        </p:nvSpPr>
        <p:spPr>
          <a:xfrm>
            <a:off x="728696" y="3613839"/>
            <a:ext cx="1842812" cy="307777"/>
          </a:xfrm>
        </p:spPr>
        <p:txBody>
          <a:bodyPr/>
          <a:lstStyle/>
          <a:p>
            <a:r>
              <a:rPr lang="en-US" dirty="0"/>
              <a:t>childree@oclc.org</a:t>
            </a:r>
          </a:p>
        </p:txBody>
      </p:sp>
      <p:sp>
        <p:nvSpPr>
          <p:cNvPr id="8" name="Text Placeholder 5">
            <a:extLst>
              <a:ext uri="{FF2B5EF4-FFF2-40B4-BE49-F238E27FC236}">
                <a16:creationId xmlns:a16="http://schemas.microsoft.com/office/drawing/2014/main" id="{01C396CD-163C-49E8-8F32-57DA41DFD8BC}"/>
              </a:ext>
            </a:extLst>
          </p:cNvPr>
          <p:cNvSpPr txBox="1">
            <a:spLocks/>
          </p:cNvSpPr>
          <p:nvPr/>
        </p:nvSpPr>
        <p:spPr>
          <a:xfrm>
            <a:off x="6367494" y="3213729"/>
            <a:ext cx="2237344" cy="400110"/>
          </a:xfrm>
          <a:prstGeom prst="rect">
            <a:avLst/>
          </a:prstGeom>
        </p:spPr>
        <p:txBody>
          <a:bodyPr vert="horz" wrap="none" lIns="0">
            <a:spAutoFit/>
          </a:bodyPr>
          <a:lstStyle>
            <a:lvl1pPr marL="0" indent="0" algn="l" defTabSz="457189" rtl="0" eaLnBrk="1" latinLnBrk="0" hangingPunct="1">
              <a:spcBef>
                <a:spcPct val="20000"/>
              </a:spcBef>
              <a:buFont typeface="Arial"/>
              <a:buNone/>
              <a:defRPr sz="2000" b="1"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Terry Butterworth</a:t>
            </a:r>
          </a:p>
        </p:txBody>
      </p:sp>
      <p:sp>
        <p:nvSpPr>
          <p:cNvPr id="9" name="Text Placeholder 6">
            <a:extLst>
              <a:ext uri="{FF2B5EF4-FFF2-40B4-BE49-F238E27FC236}">
                <a16:creationId xmlns:a16="http://schemas.microsoft.com/office/drawing/2014/main" id="{C34BB281-2D1B-4297-AD75-D7B11E5C39C7}"/>
              </a:ext>
            </a:extLst>
          </p:cNvPr>
          <p:cNvSpPr txBox="1">
            <a:spLocks/>
          </p:cNvSpPr>
          <p:nvPr/>
        </p:nvSpPr>
        <p:spPr>
          <a:xfrm>
            <a:off x="6367494" y="3613839"/>
            <a:ext cx="1855636" cy="307777"/>
          </a:xfrm>
          <a:prstGeom prst="rect">
            <a:avLst/>
          </a:prstGeom>
        </p:spPr>
        <p:txBody>
          <a:bodyPr vert="horz" wrap="none" lIns="0" tIns="0">
            <a:spAutoFit/>
          </a:bodyPr>
          <a:lstStyle>
            <a:lvl1pPr marL="0" indent="0" algn="l" defTabSz="457189" rtl="0" eaLnBrk="1" latinLnBrk="0" hangingPunct="1">
              <a:spcBef>
                <a:spcPct val="20000"/>
              </a:spcBef>
              <a:buFont typeface="Arial"/>
              <a:buNone/>
              <a:defRPr sz="1700" b="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butterwt@oclc.org</a:t>
            </a:r>
          </a:p>
        </p:txBody>
      </p:sp>
      <p:sp>
        <p:nvSpPr>
          <p:cNvPr id="2" name="TextBox 1">
            <a:extLst>
              <a:ext uri="{FF2B5EF4-FFF2-40B4-BE49-F238E27FC236}">
                <a16:creationId xmlns:a16="http://schemas.microsoft.com/office/drawing/2014/main" id="{19AF5336-9DD2-4AE0-898C-2125F2CD9988}"/>
              </a:ext>
            </a:extLst>
          </p:cNvPr>
          <p:cNvSpPr txBox="1"/>
          <p:nvPr/>
        </p:nvSpPr>
        <p:spPr>
          <a:xfrm>
            <a:off x="478564" y="1404406"/>
            <a:ext cx="1796389" cy="369332"/>
          </a:xfrm>
          <a:prstGeom prst="rect">
            <a:avLst/>
          </a:prstGeom>
          <a:noFill/>
        </p:spPr>
        <p:txBody>
          <a:bodyPr wrap="none" rtlCol="0">
            <a:spAutoFit/>
          </a:bodyPr>
          <a:lstStyle/>
          <a:p>
            <a:r>
              <a:rPr lang="en-US" dirty="0">
                <a:solidFill>
                  <a:schemeClr val="bg1"/>
                </a:solidFill>
              </a:rPr>
              <a:t>FAST and CDM</a:t>
            </a:r>
          </a:p>
        </p:txBody>
      </p:sp>
      <p:sp>
        <p:nvSpPr>
          <p:cNvPr id="4" name="TextBox 3">
            <a:extLst>
              <a:ext uri="{FF2B5EF4-FFF2-40B4-BE49-F238E27FC236}">
                <a16:creationId xmlns:a16="http://schemas.microsoft.com/office/drawing/2014/main" id="{0CF05587-63C6-4197-9B92-95B1F984D5B0}"/>
              </a:ext>
            </a:extLst>
          </p:cNvPr>
          <p:cNvSpPr txBox="1"/>
          <p:nvPr/>
        </p:nvSpPr>
        <p:spPr>
          <a:xfrm>
            <a:off x="8256024" y="384561"/>
            <a:ext cx="697627" cy="369332"/>
          </a:xfrm>
          <a:prstGeom prst="rect">
            <a:avLst/>
          </a:prstGeom>
          <a:noFill/>
        </p:spPr>
        <p:txBody>
          <a:bodyPr wrap="none" rtlCol="0">
            <a:spAutoFit/>
          </a:bodyPr>
          <a:lstStyle/>
          <a:p>
            <a:r>
              <a:rPr lang="en-US" dirty="0"/>
              <a:t>2019</a:t>
            </a:r>
          </a:p>
        </p:txBody>
      </p:sp>
      <p:sp>
        <p:nvSpPr>
          <p:cNvPr id="11" name="TextBox 10">
            <a:extLst>
              <a:ext uri="{FF2B5EF4-FFF2-40B4-BE49-F238E27FC236}">
                <a16:creationId xmlns:a16="http://schemas.microsoft.com/office/drawing/2014/main" id="{8C8EBC53-1574-4346-996B-A411693A50DF}"/>
              </a:ext>
            </a:extLst>
          </p:cNvPr>
          <p:cNvSpPr txBox="1"/>
          <p:nvPr/>
        </p:nvSpPr>
        <p:spPr>
          <a:xfrm>
            <a:off x="6835786" y="1116293"/>
            <a:ext cx="1697901" cy="369332"/>
          </a:xfrm>
          <a:prstGeom prst="rect">
            <a:avLst/>
          </a:prstGeom>
          <a:noFill/>
        </p:spPr>
        <p:txBody>
          <a:bodyPr wrap="none" rtlCol="0">
            <a:spAutoFit/>
          </a:bodyPr>
          <a:lstStyle/>
          <a:p>
            <a:r>
              <a:rPr lang="en-US" dirty="0"/>
              <a:t>Columbus, OH</a:t>
            </a:r>
          </a:p>
        </p:txBody>
      </p:sp>
    </p:spTree>
    <p:extLst>
      <p:ext uri="{BB962C8B-B14F-4D97-AF65-F5344CB8AC3E}">
        <p14:creationId xmlns:p14="http://schemas.microsoft.com/office/powerpoint/2010/main" val="274603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A1EDF3-E1F7-49BE-A829-C47EE1C9EFBB}"/>
              </a:ext>
            </a:extLst>
          </p:cNvPr>
          <p:cNvSpPr>
            <a:spLocks noGrp="1"/>
          </p:cNvSpPr>
          <p:nvPr>
            <p:ph type="body" sz="quarter" idx="13"/>
          </p:nvPr>
        </p:nvSpPr>
        <p:spPr/>
        <p:txBody>
          <a:bodyPr/>
          <a:lstStyle/>
          <a:p>
            <a:r>
              <a:rPr lang="en-US" sz="2800" dirty="0"/>
              <a:t>FAST (Faceted Application of Subject Headings)</a:t>
            </a:r>
          </a:p>
        </p:txBody>
      </p:sp>
      <p:sp>
        <p:nvSpPr>
          <p:cNvPr id="6" name="Text Placeholder 5">
            <a:extLst>
              <a:ext uri="{FF2B5EF4-FFF2-40B4-BE49-F238E27FC236}">
                <a16:creationId xmlns:a16="http://schemas.microsoft.com/office/drawing/2014/main" id="{E88C388B-FB08-4CB3-9D03-57313B9E003F}"/>
              </a:ext>
            </a:extLst>
          </p:cNvPr>
          <p:cNvSpPr>
            <a:spLocks noGrp="1"/>
          </p:cNvSpPr>
          <p:nvPr>
            <p:ph type="body" sz="quarter" idx="12"/>
          </p:nvPr>
        </p:nvSpPr>
        <p:spPr/>
        <p:txBody>
          <a:bodyPr/>
          <a:lstStyle/>
          <a:p>
            <a:r>
              <a:rPr lang="en-US" dirty="0"/>
              <a:t>Faceted vocabularies derived chiefly from the Library of Congress Subject Headings (LCSH)</a:t>
            </a:r>
          </a:p>
          <a:p>
            <a:r>
              <a:rPr lang="en-US" dirty="0"/>
              <a:t>A joint effort by OCLC Research &amp; the Library of Congress</a:t>
            </a:r>
          </a:p>
          <a:p>
            <a:r>
              <a:rPr lang="en-US" dirty="0"/>
              <a:t>Maintained by OCLC</a:t>
            </a:r>
          </a:p>
          <a:p>
            <a:r>
              <a:rPr lang="en-US" dirty="0"/>
              <a:t>8 facets</a:t>
            </a:r>
          </a:p>
          <a:p>
            <a:r>
              <a:rPr lang="en-US" dirty="0"/>
              <a:t>Simple to learn and apply</a:t>
            </a:r>
          </a:p>
          <a:p>
            <a:r>
              <a:rPr lang="en-US" dirty="0"/>
              <a:t>Faceted-navigation-friendly</a:t>
            </a:r>
          </a:p>
          <a:p>
            <a:r>
              <a:rPr lang="en-US" dirty="0"/>
              <a:t>Modern in its design</a:t>
            </a:r>
          </a:p>
          <a:p>
            <a:pPr lvl="1"/>
            <a:endParaRPr lang="en-US" dirty="0"/>
          </a:p>
        </p:txBody>
      </p:sp>
    </p:spTree>
    <p:extLst>
      <p:ext uri="{BB962C8B-B14F-4D97-AF65-F5344CB8AC3E}">
        <p14:creationId xmlns:p14="http://schemas.microsoft.com/office/powerpoint/2010/main" val="42609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73CF4F-33E4-4A57-90F5-BB0A0F57B610}"/>
              </a:ext>
            </a:extLst>
          </p:cNvPr>
          <p:cNvSpPr>
            <a:spLocks noGrp="1"/>
          </p:cNvSpPr>
          <p:nvPr>
            <p:ph type="body" sz="quarter" idx="15"/>
          </p:nvPr>
        </p:nvSpPr>
        <p:spPr>
          <a:xfrm>
            <a:off x="5322814" y="1038290"/>
            <a:ext cx="3567717" cy="3200400"/>
          </a:xfrm>
        </p:spPr>
        <p:txBody>
          <a:bodyPr/>
          <a:lstStyle/>
          <a:p>
            <a:r>
              <a:rPr lang="en-US" dirty="0"/>
              <a:t>~121 Million WorldCat records have FAST headings</a:t>
            </a:r>
          </a:p>
        </p:txBody>
      </p:sp>
      <p:sp>
        <p:nvSpPr>
          <p:cNvPr id="7" name="Text Placeholder 6">
            <a:extLst>
              <a:ext uri="{FF2B5EF4-FFF2-40B4-BE49-F238E27FC236}">
                <a16:creationId xmlns:a16="http://schemas.microsoft.com/office/drawing/2014/main" id="{F79E299E-789F-4CE1-8A56-0A1F15961F50}"/>
              </a:ext>
            </a:extLst>
          </p:cNvPr>
          <p:cNvSpPr>
            <a:spLocks noGrp="1"/>
          </p:cNvSpPr>
          <p:nvPr>
            <p:ph type="body" sz="quarter" idx="13"/>
          </p:nvPr>
        </p:nvSpPr>
        <p:spPr/>
        <p:txBody>
          <a:bodyPr/>
          <a:lstStyle/>
          <a:p>
            <a:r>
              <a:rPr lang="en-US" dirty="0"/>
              <a:t>FAST by the numbers</a:t>
            </a:r>
          </a:p>
        </p:txBody>
      </p:sp>
      <p:graphicFrame>
        <p:nvGraphicFramePr>
          <p:cNvPr id="8" name="Table 7">
            <a:extLst>
              <a:ext uri="{FF2B5EF4-FFF2-40B4-BE49-F238E27FC236}">
                <a16:creationId xmlns:a16="http://schemas.microsoft.com/office/drawing/2014/main" id="{281DE8CA-F3A5-4ED3-8627-73B4151F2050}"/>
              </a:ext>
            </a:extLst>
          </p:cNvPr>
          <p:cNvGraphicFramePr>
            <a:graphicFrameLocks noGrp="1"/>
          </p:cNvGraphicFramePr>
          <p:nvPr>
            <p:extLst>
              <p:ext uri="{D42A27DB-BD31-4B8C-83A1-F6EECF244321}">
                <p14:modId xmlns:p14="http://schemas.microsoft.com/office/powerpoint/2010/main" val="3315095332"/>
              </p:ext>
            </p:extLst>
          </p:nvPr>
        </p:nvGraphicFramePr>
        <p:xfrm>
          <a:off x="413913" y="1207849"/>
          <a:ext cx="4598354" cy="2861282"/>
        </p:xfrm>
        <a:graphic>
          <a:graphicData uri="http://schemas.openxmlformats.org/drawingml/2006/table">
            <a:tbl>
              <a:tblPr>
                <a:tableStyleId>{8A107856-5554-42FB-B03E-39F5DBC370BA}</a:tableStyleId>
              </a:tblPr>
              <a:tblGrid>
                <a:gridCol w="2072485">
                  <a:extLst>
                    <a:ext uri="{9D8B030D-6E8A-4147-A177-3AD203B41FA5}">
                      <a16:colId xmlns:a16="http://schemas.microsoft.com/office/drawing/2014/main" val="1491137658"/>
                    </a:ext>
                  </a:extLst>
                </a:gridCol>
                <a:gridCol w="2525869">
                  <a:extLst>
                    <a:ext uri="{9D8B030D-6E8A-4147-A177-3AD203B41FA5}">
                      <a16:colId xmlns:a16="http://schemas.microsoft.com/office/drawing/2014/main" val="3928664867"/>
                    </a:ext>
                  </a:extLst>
                </a:gridCol>
              </a:tblGrid>
              <a:tr h="318707">
                <a:tc>
                  <a:txBody>
                    <a:bodyPr/>
                    <a:lstStyle/>
                    <a:p>
                      <a:pPr marL="0" marR="0">
                        <a:lnSpc>
                          <a:spcPct val="115000"/>
                        </a:lnSpc>
                        <a:spcBef>
                          <a:spcPts val="0"/>
                        </a:spcBef>
                        <a:spcAft>
                          <a:spcPts val="0"/>
                        </a:spcAft>
                      </a:pPr>
                      <a:r>
                        <a:rPr lang="en-US" sz="1100" b="1" dirty="0">
                          <a:effectLst/>
                        </a:rPr>
                        <a:t>Personal Names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745 K</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5718"/>
                  </a:ext>
                </a:extLst>
              </a:tr>
              <a:tr h="318707">
                <a:tc>
                  <a:txBody>
                    <a:bodyPr/>
                    <a:lstStyle/>
                    <a:p>
                      <a:pPr marL="0" marR="0">
                        <a:lnSpc>
                          <a:spcPct val="115000"/>
                        </a:lnSpc>
                        <a:spcBef>
                          <a:spcPts val="0"/>
                        </a:spcBef>
                        <a:spcAft>
                          <a:spcPts val="0"/>
                        </a:spcAft>
                      </a:pPr>
                      <a:r>
                        <a:rPr lang="en-US" sz="1100" b="1" dirty="0">
                          <a:effectLst/>
                        </a:rPr>
                        <a:t>Corporate Names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377 K</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439514"/>
                  </a:ext>
                </a:extLst>
              </a:tr>
              <a:tr h="318707">
                <a:tc>
                  <a:txBody>
                    <a:bodyPr/>
                    <a:lstStyle/>
                    <a:p>
                      <a:pPr marL="0" marR="0">
                        <a:lnSpc>
                          <a:spcPct val="115000"/>
                        </a:lnSpc>
                        <a:spcBef>
                          <a:spcPts val="0"/>
                        </a:spcBef>
                        <a:spcAft>
                          <a:spcPts val="0"/>
                        </a:spcAft>
                      </a:pPr>
                      <a:r>
                        <a:rPr lang="en-US" sz="1100" b="1">
                          <a:effectLst/>
                        </a:rPr>
                        <a:t>Events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12.5 K</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5438190"/>
                  </a:ext>
                </a:extLst>
              </a:tr>
              <a:tr h="317066">
                <a:tc>
                  <a:txBody>
                    <a:bodyPr/>
                    <a:lstStyle/>
                    <a:p>
                      <a:pPr marL="0" marR="0">
                        <a:lnSpc>
                          <a:spcPct val="115000"/>
                        </a:lnSpc>
                        <a:spcBef>
                          <a:spcPts val="0"/>
                        </a:spcBef>
                        <a:spcAft>
                          <a:spcPts val="0"/>
                        </a:spcAft>
                      </a:pPr>
                      <a:r>
                        <a:rPr lang="en-US" sz="1100" b="1" dirty="0">
                          <a:effectLst/>
                        </a:rPr>
                        <a:t>Uniform Titles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64 K</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8113940"/>
                  </a:ext>
                </a:extLst>
              </a:tr>
              <a:tr h="313267">
                <a:tc>
                  <a:txBody>
                    <a:bodyPr/>
                    <a:lstStyle/>
                    <a:p>
                      <a:pPr marL="0" marR="0">
                        <a:lnSpc>
                          <a:spcPct val="115000"/>
                        </a:lnSpc>
                        <a:spcBef>
                          <a:spcPts val="0"/>
                        </a:spcBef>
                        <a:spcAft>
                          <a:spcPts val="0"/>
                        </a:spcAft>
                      </a:pPr>
                      <a:r>
                        <a:rPr lang="en-US" sz="1100" b="1" dirty="0">
                          <a:effectLst/>
                        </a:rPr>
                        <a:t>Chronological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676</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5500061"/>
                  </a:ext>
                </a:extLst>
              </a:tr>
              <a:tr h="318707">
                <a:tc>
                  <a:txBody>
                    <a:bodyPr/>
                    <a:lstStyle/>
                    <a:p>
                      <a:pPr marL="0" marR="0">
                        <a:lnSpc>
                          <a:spcPct val="115000"/>
                        </a:lnSpc>
                        <a:spcBef>
                          <a:spcPts val="0"/>
                        </a:spcBef>
                        <a:spcAft>
                          <a:spcPts val="0"/>
                        </a:spcAft>
                      </a:pPr>
                      <a:r>
                        <a:rPr lang="en-US" sz="1100" b="1" dirty="0">
                          <a:effectLst/>
                        </a:rPr>
                        <a:t>Topical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409 K</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24631"/>
                  </a:ext>
                </a:extLst>
              </a:tr>
              <a:tr h="318707">
                <a:tc>
                  <a:txBody>
                    <a:bodyPr/>
                    <a:lstStyle/>
                    <a:p>
                      <a:pPr marL="0" marR="0">
                        <a:lnSpc>
                          <a:spcPct val="115000"/>
                        </a:lnSpc>
                        <a:spcBef>
                          <a:spcPts val="0"/>
                        </a:spcBef>
                        <a:spcAft>
                          <a:spcPts val="0"/>
                        </a:spcAft>
                      </a:pPr>
                      <a:r>
                        <a:rPr lang="en-US" sz="1100" b="1" dirty="0">
                          <a:effectLst/>
                        </a:rPr>
                        <a:t>Geographic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180 K</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2578456"/>
                  </a:ext>
                </a:extLst>
              </a:tr>
              <a:tr h="318707">
                <a:tc>
                  <a:txBody>
                    <a:bodyPr/>
                    <a:lstStyle/>
                    <a:p>
                      <a:pPr marL="0" marR="0">
                        <a:lnSpc>
                          <a:spcPct val="115000"/>
                        </a:lnSpc>
                        <a:spcBef>
                          <a:spcPts val="0"/>
                        </a:spcBef>
                        <a:spcAft>
                          <a:spcPts val="0"/>
                        </a:spcAft>
                      </a:pPr>
                      <a:r>
                        <a:rPr lang="en-US" sz="1100" b="1">
                          <a:effectLst/>
                        </a:rPr>
                        <a:t>Form/Genre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i="1" dirty="0">
                          <a:effectLst/>
                        </a:rPr>
                        <a:t>3 K</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0192906"/>
                  </a:ext>
                </a:extLst>
              </a:tr>
              <a:tr h="318707">
                <a:tc>
                  <a:txBody>
                    <a:bodyPr/>
                    <a:lstStyle/>
                    <a:p>
                      <a:pPr marL="0" marR="0">
                        <a:lnSpc>
                          <a:spcPct val="115000"/>
                        </a:lnSpc>
                        <a:spcBef>
                          <a:spcPts val="0"/>
                        </a:spcBef>
                        <a:spcAft>
                          <a:spcPts val="0"/>
                        </a:spcAft>
                      </a:pPr>
                      <a:r>
                        <a:rPr lang="en-US" sz="11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0" marR="0" algn="r">
                        <a:lnSpc>
                          <a:spcPct val="115000"/>
                        </a:lnSpc>
                        <a:spcBef>
                          <a:spcPts val="0"/>
                        </a:spcBef>
                        <a:spcAft>
                          <a:spcPts val="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1.8 M</a:t>
                      </a:r>
                    </a:p>
                  </a:txBody>
                  <a:tcPr marL="68580" marR="68580" marT="0" marB="0">
                    <a:solidFill>
                      <a:schemeClr val="tx2">
                        <a:lumMod val="40000"/>
                        <a:lumOff val="60000"/>
                      </a:schemeClr>
                    </a:solidFill>
                  </a:tcPr>
                </a:tc>
                <a:extLst>
                  <a:ext uri="{0D108BD9-81ED-4DB2-BD59-A6C34878D82A}">
                    <a16:rowId xmlns:a16="http://schemas.microsoft.com/office/drawing/2014/main" val="2132497998"/>
                  </a:ext>
                </a:extLst>
              </a:tr>
            </a:tbl>
          </a:graphicData>
        </a:graphic>
      </p:graphicFrame>
      <p:pic>
        <p:nvPicPr>
          <p:cNvPr id="12" name="Picture 11">
            <a:extLst>
              <a:ext uri="{FF2B5EF4-FFF2-40B4-BE49-F238E27FC236}">
                <a16:creationId xmlns:a16="http://schemas.microsoft.com/office/drawing/2014/main" id="{238D07EE-8585-4A31-9E27-93FA2CB07FAA}"/>
              </a:ext>
            </a:extLst>
          </p:cNvPr>
          <p:cNvPicPr>
            <a:picLocks noChangeAspect="1"/>
          </p:cNvPicPr>
          <p:nvPr/>
        </p:nvPicPr>
        <p:blipFill>
          <a:blip r:embed="rId3"/>
          <a:stretch>
            <a:fillRect/>
          </a:stretch>
        </p:blipFill>
        <p:spPr>
          <a:xfrm>
            <a:off x="5547497" y="2463800"/>
            <a:ext cx="3118349" cy="1214760"/>
          </a:xfrm>
          <a:prstGeom prst="rect">
            <a:avLst/>
          </a:prstGeom>
        </p:spPr>
      </p:pic>
    </p:spTree>
    <p:extLst>
      <p:ext uri="{BB962C8B-B14F-4D97-AF65-F5344CB8AC3E}">
        <p14:creationId xmlns:p14="http://schemas.microsoft.com/office/powerpoint/2010/main" val="28666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007CEE0-8CD2-4694-A4B5-EC0FA57DBD6E}"/>
              </a:ext>
            </a:extLst>
          </p:cNvPr>
          <p:cNvSpPr>
            <a:spLocks noGrp="1"/>
          </p:cNvSpPr>
          <p:nvPr>
            <p:ph type="body" sz="quarter" idx="13"/>
          </p:nvPr>
        </p:nvSpPr>
        <p:spPr/>
        <p:txBody>
          <a:bodyPr/>
          <a:lstStyle/>
          <a:p>
            <a:r>
              <a:rPr lang="en-US" sz="2000" dirty="0"/>
              <a:t>Example: </a:t>
            </a:r>
            <a:r>
              <a:rPr lang="en-US" sz="2000" i="1" dirty="0"/>
              <a:t>Code name: </a:t>
            </a:r>
            <a:r>
              <a:rPr lang="en-US" sz="2000" i="1" dirty="0" err="1"/>
              <a:t>Lise</a:t>
            </a:r>
            <a:r>
              <a:rPr lang="en-US" sz="2000" i="1" dirty="0"/>
              <a:t> : the true story of the woman who became WWII's most highly decorated spy</a:t>
            </a:r>
          </a:p>
        </p:txBody>
      </p:sp>
      <p:grpSp>
        <p:nvGrpSpPr>
          <p:cNvPr id="17" name="Group 16">
            <a:extLst>
              <a:ext uri="{FF2B5EF4-FFF2-40B4-BE49-F238E27FC236}">
                <a16:creationId xmlns:a16="http://schemas.microsoft.com/office/drawing/2014/main" id="{318BCAA8-66E4-43CF-93E3-27AC7C5CD7FE}"/>
              </a:ext>
            </a:extLst>
          </p:cNvPr>
          <p:cNvGrpSpPr/>
          <p:nvPr/>
        </p:nvGrpSpPr>
        <p:grpSpPr>
          <a:xfrm>
            <a:off x="154051" y="1122373"/>
            <a:ext cx="4105915" cy="1636518"/>
            <a:chOff x="363536" y="1046861"/>
            <a:chExt cx="4105915" cy="1636518"/>
          </a:xfrm>
        </p:grpSpPr>
        <p:pic>
          <p:nvPicPr>
            <p:cNvPr id="10" name="Picture 9">
              <a:extLst>
                <a:ext uri="{FF2B5EF4-FFF2-40B4-BE49-F238E27FC236}">
                  <a16:creationId xmlns:a16="http://schemas.microsoft.com/office/drawing/2014/main" id="{B39E29C9-F8FC-40A6-B5ED-A0F00549E62A}"/>
                </a:ext>
              </a:extLst>
            </p:cNvPr>
            <p:cNvPicPr>
              <a:picLocks noChangeAspect="1"/>
            </p:cNvPicPr>
            <p:nvPr/>
          </p:nvPicPr>
          <p:blipFill rotWithShape="1">
            <a:blip r:embed="rId2"/>
            <a:srcRect r="8390" b="89777"/>
            <a:stretch/>
          </p:blipFill>
          <p:spPr>
            <a:xfrm>
              <a:off x="363537" y="1046861"/>
              <a:ext cx="4105914" cy="537383"/>
            </a:xfrm>
            <a:prstGeom prst="rect">
              <a:avLst/>
            </a:prstGeom>
          </p:spPr>
        </p:pic>
        <p:pic>
          <p:nvPicPr>
            <p:cNvPr id="11" name="Picture 10">
              <a:extLst>
                <a:ext uri="{FF2B5EF4-FFF2-40B4-BE49-F238E27FC236}">
                  <a16:creationId xmlns:a16="http://schemas.microsoft.com/office/drawing/2014/main" id="{9545A245-8407-4B8B-A7F8-A8F6BD3414C1}"/>
                </a:ext>
              </a:extLst>
            </p:cNvPr>
            <p:cNvPicPr>
              <a:picLocks noChangeAspect="1"/>
            </p:cNvPicPr>
            <p:nvPr/>
          </p:nvPicPr>
          <p:blipFill rotWithShape="1">
            <a:blip r:embed="rId2"/>
            <a:srcRect t="23160" r="8190" b="55886"/>
            <a:stretch/>
          </p:blipFill>
          <p:spPr>
            <a:xfrm>
              <a:off x="363536" y="1584244"/>
              <a:ext cx="4105915" cy="1099135"/>
            </a:xfrm>
            <a:prstGeom prst="rect">
              <a:avLst/>
            </a:prstGeom>
          </p:spPr>
        </p:pic>
      </p:grpSp>
      <p:grpSp>
        <p:nvGrpSpPr>
          <p:cNvPr id="21" name="Group 20">
            <a:extLst>
              <a:ext uri="{FF2B5EF4-FFF2-40B4-BE49-F238E27FC236}">
                <a16:creationId xmlns:a16="http://schemas.microsoft.com/office/drawing/2014/main" id="{88783362-A518-49F9-A5F9-891DB709ED9F}"/>
              </a:ext>
            </a:extLst>
          </p:cNvPr>
          <p:cNvGrpSpPr/>
          <p:nvPr/>
        </p:nvGrpSpPr>
        <p:grpSpPr>
          <a:xfrm>
            <a:off x="4357598" y="1122373"/>
            <a:ext cx="4786401" cy="2407040"/>
            <a:chOff x="4357599" y="1122373"/>
            <a:chExt cx="4636736" cy="2319140"/>
          </a:xfrm>
        </p:grpSpPr>
        <p:pic>
          <p:nvPicPr>
            <p:cNvPr id="13" name="Picture 12">
              <a:extLst>
                <a:ext uri="{FF2B5EF4-FFF2-40B4-BE49-F238E27FC236}">
                  <a16:creationId xmlns:a16="http://schemas.microsoft.com/office/drawing/2014/main" id="{6E01822F-A608-4CB5-87D7-D9B5146D3027}"/>
                </a:ext>
              </a:extLst>
            </p:cNvPr>
            <p:cNvPicPr>
              <a:picLocks noChangeAspect="1"/>
            </p:cNvPicPr>
            <p:nvPr/>
          </p:nvPicPr>
          <p:blipFill rotWithShape="1">
            <a:blip r:embed="rId2"/>
            <a:srcRect t="10038" r="7566" b="79655"/>
            <a:stretch/>
          </p:blipFill>
          <p:spPr>
            <a:xfrm>
              <a:off x="4357599" y="1122373"/>
              <a:ext cx="4636736" cy="537384"/>
            </a:xfrm>
            <a:prstGeom prst="rect">
              <a:avLst/>
            </a:prstGeom>
          </p:spPr>
        </p:pic>
        <p:pic>
          <p:nvPicPr>
            <p:cNvPr id="14" name="Picture 13">
              <a:extLst>
                <a:ext uri="{FF2B5EF4-FFF2-40B4-BE49-F238E27FC236}">
                  <a16:creationId xmlns:a16="http://schemas.microsoft.com/office/drawing/2014/main" id="{B063D64B-49C5-4BE4-BA0F-644603A592BD}"/>
                </a:ext>
              </a:extLst>
            </p:cNvPr>
            <p:cNvPicPr>
              <a:picLocks noChangeAspect="1"/>
            </p:cNvPicPr>
            <p:nvPr/>
          </p:nvPicPr>
          <p:blipFill rotWithShape="1">
            <a:blip r:embed="rId2"/>
            <a:srcRect t="53325" r="7566" b="22727"/>
            <a:stretch/>
          </p:blipFill>
          <p:spPr>
            <a:xfrm>
              <a:off x="4357599" y="1680155"/>
              <a:ext cx="4636736" cy="1248655"/>
            </a:xfrm>
            <a:prstGeom prst="rect">
              <a:avLst/>
            </a:prstGeom>
          </p:spPr>
        </p:pic>
        <p:pic>
          <p:nvPicPr>
            <p:cNvPr id="15" name="Picture 14">
              <a:extLst>
                <a:ext uri="{FF2B5EF4-FFF2-40B4-BE49-F238E27FC236}">
                  <a16:creationId xmlns:a16="http://schemas.microsoft.com/office/drawing/2014/main" id="{C8A41272-D7E2-4B36-B6D1-A2C73560C842}"/>
                </a:ext>
              </a:extLst>
            </p:cNvPr>
            <p:cNvPicPr>
              <a:picLocks noChangeAspect="1"/>
            </p:cNvPicPr>
            <p:nvPr/>
          </p:nvPicPr>
          <p:blipFill rotWithShape="1">
            <a:blip r:embed="rId2"/>
            <a:srcRect t="90167" r="7566"/>
            <a:stretch/>
          </p:blipFill>
          <p:spPr>
            <a:xfrm>
              <a:off x="4357599" y="2928811"/>
              <a:ext cx="4636736" cy="512702"/>
            </a:xfrm>
            <a:prstGeom prst="rect">
              <a:avLst/>
            </a:prstGeom>
          </p:spPr>
        </p:pic>
      </p:grpSp>
      <p:sp>
        <p:nvSpPr>
          <p:cNvPr id="18" name="TextBox 17">
            <a:extLst>
              <a:ext uri="{FF2B5EF4-FFF2-40B4-BE49-F238E27FC236}">
                <a16:creationId xmlns:a16="http://schemas.microsoft.com/office/drawing/2014/main" id="{9C82DC14-0736-49F9-8D0A-3D57DBCF42DC}"/>
              </a:ext>
            </a:extLst>
          </p:cNvPr>
          <p:cNvSpPr txBox="1"/>
          <p:nvPr/>
        </p:nvSpPr>
        <p:spPr>
          <a:xfrm>
            <a:off x="1567249" y="3728738"/>
            <a:ext cx="1279517" cy="584775"/>
          </a:xfrm>
          <a:prstGeom prst="rect">
            <a:avLst/>
          </a:prstGeom>
          <a:noFill/>
        </p:spPr>
        <p:txBody>
          <a:bodyPr wrap="none" rtlCol="0">
            <a:spAutoFit/>
          </a:bodyPr>
          <a:lstStyle/>
          <a:p>
            <a:r>
              <a:rPr lang="en-US" sz="3200" dirty="0"/>
              <a:t>LCSH</a:t>
            </a:r>
          </a:p>
        </p:txBody>
      </p:sp>
      <p:sp>
        <p:nvSpPr>
          <p:cNvPr id="19" name="TextBox 18">
            <a:extLst>
              <a:ext uri="{FF2B5EF4-FFF2-40B4-BE49-F238E27FC236}">
                <a16:creationId xmlns:a16="http://schemas.microsoft.com/office/drawing/2014/main" id="{3C6EBE8E-FE10-4009-8B00-798D5C4BB1D1}"/>
              </a:ext>
            </a:extLst>
          </p:cNvPr>
          <p:cNvSpPr txBox="1"/>
          <p:nvPr/>
        </p:nvSpPr>
        <p:spPr>
          <a:xfrm>
            <a:off x="6070769" y="3728739"/>
            <a:ext cx="1210396" cy="584775"/>
          </a:xfrm>
          <a:prstGeom prst="rect">
            <a:avLst/>
          </a:prstGeom>
          <a:noFill/>
        </p:spPr>
        <p:txBody>
          <a:bodyPr wrap="none" rtlCol="0">
            <a:spAutoFit/>
          </a:bodyPr>
          <a:lstStyle/>
          <a:p>
            <a:r>
              <a:rPr lang="en-US" sz="3200" dirty="0"/>
              <a:t>FAST</a:t>
            </a:r>
          </a:p>
        </p:txBody>
      </p:sp>
      <p:sp>
        <p:nvSpPr>
          <p:cNvPr id="2" name="Rectangle 1">
            <a:extLst>
              <a:ext uri="{FF2B5EF4-FFF2-40B4-BE49-F238E27FC236}">
                <a16:creationId xmlns:a16="http://schemas.microsoft.com/office/drawing/2014/main" id="{B1C74C89-36C6-4DB7-A01C-BFBC5C442E0E}"/>
              </a:ext>
            </a:extLst>
          </p:cNvPr>
          <p:cNvSpPr/>
          <p:nvPr/>
        </p:nvSpPr>
        <p:spPr>
          <a:xfrm>
            <a:off x="4259965" y="1029746"/>
            <a:ext cx="3106509" cy="26022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8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A5CFC5-1026-4B24-B175-50744ABEF763}"/>
              </a:ext>
            </a:extLst>
          </p:cNvPr>
          <p:cNvSpPr>
            <a:spLocks noGrp="1"/>
          </p:cNvSpPr>
          <p:nvPr>
            <p:ph type="body" sz="quarter" idx="15"/>
          </p:nvPr>
        </p:nvSpPr>
        <p:spPr/>
        <p:txBody>
          <a:bodyPr/>
          <a:lstStyle/>
          <a:p>
            <a:r>
              <a:rPr lang="en-US" dirty="0"/>
              <a:t>Data and data dumps are licensed under:</a:t>
            </a:r>
          </a:p>
          <a:p>
            <a:pPr marL="342900" indent="-342900">
              <a:buFont typeface="Arial" panose="020B0604020202020204" pitchFamily="34" charset="0"/>
              <a:buChar char="•"/>
            </a:pPr>
            <a:r>
              <a:rPr lang="en-US" sz="1800" dirty="0"/>
              <a:t>Open Data Commons Attribution License (ODC-By)</a:t>
            </a:r>
          </a:p>
        </p:txBody>
      </p:sp>
      <p:sp>
        <p:nvSpPr>
          <p:cNvPr id="2" name="Text Placeholder 1">
            <a:extLst>
              <a:ext uri="{FF2B5EF4-FFF2-40B4-BE49-F238E27FC236}">
                <a16:creationId xmlns:a16="http://schemas.microsoft.com/office/drawing/2014/main" id="{F8EAA228-9AAE-4464-88AB-F9E00903BD27}"/>
              </a:ext>
            </a:extLst>
          </p:cNvPr>
          <p:cNvSpPr>
            <a:spLocks noGrp="1"/>
          </p:cNvSpPr>
          <p:nvPr>
            <p:ph type="body" sz="quarter" idx="13"/>
          </p:nvPr>
        </p:nvSpPr>
        <p:spPr/>
        <p:txBody>
          <a:bodyPr/>
          <a:lstStyle/>
          <a:p>
            <a:r>
              <a:rPr lang="en-US" dirty="0"/>
              <a:t>Openly available with free tools</a:t>
            </a:r>
          </a:p>
        </p:txBody>
      </p:sp>
      <p:pic>
        <p:nvPicPr>
          <p:cNvPr id="5" name="Picture 4">
            <a:extLst>
              <a:ext uri="{FF2B5EF4-FFF2-40B4-BE49-F238E27FC236}">
                <a16:creationId xmlns:a16="http://schemas.microsoft.com/office/drawing/2014/main" id="{C5CD3F76-4671-44DF-8EAE-AD225ABC3A7B}"/>
              </a:ext>
            </a:extLst>
          </p:cNvPr>
          <p:cNvPicPr>
            <a:picLocks noChangeAspect="1"/>
          </p:cNvPicPr>
          <p:nvPr/>
        </p:nvPicPr>
        <p:blipFill>
          <a:blip r:embed="rId2"/>
          <a:stretch>
            <a:fillRect/>
          </a:stretch>
        </p:blipFill>
        <p:spPr>
          <a:xfrm>
            <a:off x="757595" y="1159639"/>
            <a:ext cx="3918439" cy="2957701"/>
          </a:xfrm>
          <a:prstGeom prst="rect">
            <a:avLst/>
          </a:prstGeom>
        </p:spPr>
      </p:pic>
    </p:spTree>
    <p:extLst>
      <p:ext uri="{BB962C8B-B14F-4D97-AF65-F5344CB8AC3E}">
        <p14:creationId xmlns:p14="http://schemas.microsoft.com/office/powerpoint/2010/main" val="6628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A7C96A-1DB7-4ABF-B43D-2AADEABE38B9}"/>
              </a:ext>
            </a:extLst>
          </p:cNvPr>
          <p:cNvSpPr>
            <a:spLocks noGrp="1"/>
          </p:cNvSpPr>
          <p:nvPr>
            <p:ph type="body" sz="quarter" idx="13"/>
          </p:nvPr>
        </p:nvSpPr>
        <p:spPr/>
        <p:txBody>
          <a:bodyPr/>
          <a:lstStyle/>
          <a:p>
            <a:r>
              <a:rPr lang="en-US" dirty="0"/>
              <a:t>FACETVOC-L (Faceted Controlled Vocabularies discussion list)</a:t>
            </a:r>
          </a:p>
        </p:txBody>
      </p:sp>
      <p:sp>
        <p:nvSpPr>
          <p:cNvPr id="3" name="Text Placeholder 2">
            <a:extLst>
              <a:ext uri="{FF2B5EF4-FFF2-40B4-BE49-F238E27FC236}">
                <a16:creationId xmlns:a16="http://schemas.microsoft.com/office/drawing/2014/main" id="{849B551B-33EC-4B22-B428-5A15F724564D}"/>
              </a:ext>
            </a:extLst>
          </p:cNvPr>
          <p:cNvSpPr>
            <a:spLocks noGrp="1"/>
          </p:cNvSpPr>
          <p:nvPr>
            <p:ph type="body" sz="quarter" idx="12"/>
          </p:nvPr>
        </p:nvSpPr>
        <p:spPr>
          <a:xfrm>
            <a:off x="340787" y="1600200"/>
            <a:ext cx="8439148" cy="2785926"/>
          </a:xfrm>
        </p:spPr>
        <p:txBody>
          <a:bodyPr/>
          <a:lstStyle/>
          <a:p>
            <a:r>
              <a:rPr lang="en-US" dirty="0"/>
              <a:t>Introduced August 2016</a:t>
            </a:r>
          </a:p>
          <a:p>
            <a:r>
              <a:rPr lang="en-US" dirty="0"/>
              <a:t>Hosted by OCLC Research, </a:t>
            </a:r>
          </a:p>
          <a:p>
            <a:r>
              <a:rPr lang="en-US" dirty="0"/>
              <a:t>Focused on faceted controlled vocabularies used in libraries, archives and museums. </a:t>
            </a:r>
          </a:p>
          <a:p>
            <a:r>
              <a:rPr lang="en-US" dirty="0"/>
              <a:t>To subscribe or unsubscribe to the list, go to </a:t>
            </a:r>
            <a:r>
              <a:rPr lang="en-US" sz="2000" u="sng" dirty="0">
                <a:hlinkClick r:id="rId2"/>
              </a:rPr>
              <a:t>http://listserv.oclclists.org/scripts/wa.exe?A0=FACETVOC-L</a:t>
            </a:r>
            <a:r>
              <a:rPr lang="en-US" sz="2000" dirty="0"/>
              <a:t> </a:t>
            </a:r>
          </a:p>
          <a:p>
            <a:endParaRPr lang="en-US" dirty="0"/>
          </a:p>
        </p:txBody>
      </p:sp>
    </p:spTree>
    <p:extLst>
      <p:ext uri="{BB962C8B-B14F-4D97-AF65-F5344CB8AC3E}">
        <p14:creationId xmlns:p14="http://schemas.microsoft.com/office/powerpoint/2010/main" val="35508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normAutofit fontScale="62500" lnSpcReduction="20000"/>
          </a:bodyPr>
          <a:lstStyle/>
          <a:p>
            <a:r>
              <a:rPr lang="en-US" dirty="0"/>
              <a:t>Approaches to creating controlled vocabularies in CONTENTdm</a:t>
            </a:r>
          </a:p>
        </p:txBody>
      </p:sp>
      <p:sp>
        <p:nvSpPr>
          <p:cNvPr id="2" name="TextBox 1">
            <a:extLst>
              <a:ext uri="{FF2B5EF4-FFF2-40B4-BE49-F238E27FC236}">
                <a16:creationId xmlns:a16="http://schemas.microsoft.com/office/drawing/2014/main" id="{19AF5336-9DD2-4AE0-898C-2125F2CD9988}"/>
              </a:ext>
            </a:extLst>
          </p:cNvPr>
          <p:cNvSpPr txBox="1"/>
          <p:nvPr/>
        </p:nvSpPr>
        <p:spPr>
          <a:xfrm>
            <a:off x="478564" y="1404406"/>
            <a:ext cx="1313180" cy="369332"/>
          </a:xfrm>
          <a:prstGeom prst="rect">
            <a:avLst/>
          </a:prstGeom>
          <a:noFill/>
        </p:spPr>
        <p:txBody>
          <a:bodyPr wrap="none" rtlCol="0">
            <a:spAutoFit/>
          </a:bodyPr>
          <a:lstStyle/>
          <a:p>
            <a:r>
              <a:rPr lang="en-US" dirty="0">
                <a:solidFill>
                  <a:schemeClr val="bg1"/>
                </a:solidFill>
              </a:rPr>
              <a:t>Application</a:t>
            </a:r>
          </a:p>
        </p:txBody>
      </p:sp>
    </p:spTree>
    <p:extLst>
      <p:ext uri="{BB962C8B-B14F-4D97-AF65-F5344CB8AC3E}">
        <p14:creationId xmlns:p14="http://schemas.microsoft.com/office/powerpoint/2010/main" val="413611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A1EDF3-E1F7-49BE-A829-C47EE1C9EFBB}"/>
              </a:ext>
            </a:extLst>
          </p:cNvPr>
          <p:cNvSpPr>
            <a:spLocks noGrp="1"/>
          </p:cNvSpPr>
          <p:nvPr>
            <p:ph type="body" sz="quarter" idx="13"/>
          </p:nvPr>
        </p:nvSpPr>
        <p:spPr/>
        <p:txBody>
          <a:bodyPr/>
          <a:lstStyle/>
          <a:p>
            <a:r>
              <a:rPr lang="en-US" sz="2800" dirty="0"/>
              <a:t>FAST (Faceted Application of Subject Headings)</a:t>
            </a:r>
          </a:p>
        </p:txBody>
      </p:sp>
      <p:sp>
        <p:nvSpPr>
          <p:cNvPr id="6" name="Text Placeholder 5">
            <a:extLst>
              <a:ext uri="{FF2B5EF4-FFF2-40B4-BE49-F238E27FC236}">
                <a16:creationId xmlns:a16="http://schemas.microsoft.com/office/drawing/2014/main" id="{E88C388B-FB08-4CB3-9D03-57313B9E003F}"/>
              </a:ext>
            </a:extLst>
          </p:cNvPr>
          <p:cNvSpPr>
            <a:spLocks noGrp="1"/>
          </p:cNvSpPr>
          <p:nvPr>
            <p:ph type="body" sz="quarter" idx="12"/>
          </p:nvPr>
        </p:nvSpPr>
        <p:spPr>
          <a:xfrm>
            <a:off x="340787" y="833807"/>
            <a:ext cx="8439148" cy="3356378"/>
          </a:xfrm>
        </p:spPr>
        <p:txBody>
          <a:bodyPr/>
          <a:lstStyle/>
          <a:p>
            <a:pPr marL="0" indent="0">
              <a:buNone/>
            </a:pPr>
            <a:r>
              <a:rPr lang="en-US" dirty="0"/>
              <a:t>Creating a FAST text file</a:t>
            </a:r>
          </a:p>
          <a:p>
            <a:pPr lvl="1"/>
            <a:endParaRPr lang="en-US" dirty="0"/>
          </a:p>
        </p:txBody>
      </p:sp>
      <p:pic>
        <p:nvPicPr>
          <p:cNvPr id="2" name="Picture 1">
            <a:extLst>
              <a:ext uri="{FF2B5EF4-FFF2-40B4-BE49-F238E27FC236}">
                <a16:creationId xmlns:a16="http://schemas.microsoft.com/office/drawing/2014/main" id="{101E36B3-FD78-4D38-A182-D2382A1D67EE}"/>
              </a:ext>
            </a:extLst>
          </p:cNvPr>
          <p:cNvPicPr>
            <a:picLocks noChangeAspect="1"/>
          </p:cNvPicPr>
          <p:nvPr/>
        </p:nvPicPr>
        <p:blipFill>
          <a:blip r:embed="rId3"/>
          <a:stretch>
            <a:fillRect/>
          </a:stretch>
        </p:blipFill>
        <p:spPr>
          <a:xfrm>
            <a:off x="489857" y="1518710"/>
            <a:ext cx="6074228" cy="2742894"/>
          </a:xfrm>
          <a:prstGeom prst="rect">
            <a:avLst/>
          </a:prstGeom>
        </p:spPr>
      </p:pic>
      <p:pic>
        <p:nvPicPr>
          <p:cNvPr id="3" name="Picture 2">
            <a:extLst>
              <a:ext uri="{FF2B5EF4-FFF2-40B4-BE49-F238E27FC236}">
                <a16:creationId xmlns:a16="http://schemas.microsoft.com/office/drawing/2014/main" id="{F54D9018-69EA-4148-95E4-A674F4EC5CAB}"/>
              </a:ext>
            </a:extLst>
          </p:cNvPr>
          <p:cNvPicPr>
            <a:picLocks noChangeAspect="1"/>
          </p:cNvPicPr>
          <p:nvPr/>
        </p:nvPicPr>
        <p:blipFill>
          <a:blip r:embed="rId4"/>
          <a:stretch>
            <a:fillRect/>
          </a:stretch>
        </p:blipFill>
        <p:spPr>
          <a:xfrm>
            <a:off x="2741175" y="1681842"/>
            <a:ext cx="5343490" cy="2367644"/>
          </a:xfrm>
          <a:prstGeom prst="rect">
            <a:avLst/>
          </a:prstGeom>
          <a:ln w="38100">
            <a:solidFill>
              <a:schemeClr val="tx1"/>
            </a:solidFill>
          </a:ln>
        </p:spPr>
      </p:pic>
    </p:spTree>
    <p:extLst>
      <p:ext uri="{BB962C8B-B14F-4D97-AF65-F5344CB8AC3E}">
        <p14:creationId xmlns:p14="http://schemas.microsoft.com/office/powerpoint/2010/main" val="4025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A1EDF3-E1F7-49BE-A829-C47EE1C9EFBB}"/>
              </a:ext>
            </a:extLst>
          </p:cNvPr>
          <p:cNvSpPr>
            <a:spLocks noGrp="1"/>
          </p:cNvSpPr>
          <p:nvPr>
            <p:ph type="body" sz="quarter" idx="13"/>
          </p:nvPr>
        </p:nvSpPr>
        <p:spPr/>
        <p:txBody>
          <a:bodyPr/>
          <a:lstStyle/>
          <a:p>
            <a:r>
              <a:rPr lang="en-US" sz="2800" dirty="0"/>
              <a:t>FAST (Faceted Application of Subject Headings)</a:t>
            </a:r>
          </a:p>
        </p:txBody>
      </p:sp>
      <p:sp>
        <p:nvSpPr>
          <p:cNvPr id="6" name="Text Placeholder 5">
            <a:extLst>
              <a:ext uri="{FF2B5EF4-FFF2-40B4-BE49-F238E27FC236}">
                <a16:creationId xmlns:a16="http://schemas.microsoft.com/office/drawing/2014/main" id="{E88C388B-FB08-4CB3-9D03-57313B9E003F}"/>
              </a:ext>
            </a:extLst>
          </p:cNvPr>
          <p:cNvSpPr>
            <a:spLocks noGrp="1"/>
          </p:cNvSpPr>
          <p:nvPr>
            <p:ph type="body" sz="quarter" idx="12"/>
          </p:nvPr>
        </p:nvSpPr>
        <p:spPr>
          <a:xfrm>
            <a:off x="340787" y="825643"/>
            <a:ext cx="8439148" cy="3356378"/>
          </a:xfrm>
        </p:spPr>
        <p:txBody>
          <a:bodyPr/>
          <a:lstStyle/>
          <a:p>
            <a:pPr marL="0" indent="0">
              <a:buNone/>
            </a:pPr>
            <a:r>
              <a:rPr lang="en-US" dirty="0"/>
              <a:t>Identifying terms</a:t>
            </a:r>
          </a:p>
          <a:p>
            <a:pPr lvl="1"/>
            <a:endParaRPr lang="en-US" dirty="0"/>
          </a:p>
        </p:txBody>
      </p:sp>
      <p:pic>
        <p:nvPicPr>
          <p:cNvPr id="5" name="Picture 4">
            <a:extLst>
              <a:ext uri="{FF2B5EF4-FFF2-40B4-BE49-F238E27FC236}">
                <a16:creationId xmlns:a16="http://schemas.microsoft.com/office/drawing/2014/main" id="{B05EC5A1-BEAB-4CB5-8043-DA97223132AD}"/>
              </a:ext>
            </a:extLst>
          </p:cNvPr>
          <p:cNvPicPr>
            <a:picLocks noChangeAspect="1"/>
          </p:cNvPicPr>
          <p:nvPr/>
        </p:nvPicPr>
        <p:blipFill rotWithShape="1">
          <a:blip r:embed="rId3"/>
          <a:srcRect t="12341" r="450" b="843"/>
          <a:stretch/>
        </p:blipFill>
        <p:spPr>
          <a:xfrm>
            <a:off x="364065" y="1469571"/>
            <a:ext cx="6518428" cy="3094265"/>
          </a:xfrm>
          <a:prstGeom prst="rect">
            <a:avLst/>
          </a:prstGeom>
        </p:spPr>
      </p:pic>
      <p:pic>
        <p:nvPicPr>
          <p:cNvPr id="8" name="Picture 7">
            <a:extLst>
              <a:ext uri="{FF2B5EF4-FFF2-40B4-BE49-F238E27FC236}">
                <a16:creationId xmlns:a16="http://schemas.microsoft.com/office/drawing/2014/main" id="{625B19B2-F482-4AFA-9716-9A3F151957B0}"/>
              </a:ext>
            </a:extLst>
          </p:cNvPr>
          <p:cNvPicPr>
            <a:picLocks noChangeAspect="1"/>
          </p:cNvPicPr>
          <p:nvPr/>
        </p:nvPicPr>
        <p:blipFill>
          <a:blip r:embed="rId4"/>
          <a:stretch>
            <a:fillRect/>
          </a:stretch>
        </p:blipFill>
        <p:spPr>
          <a:xfrm>
            <a:off x="3623279" y="952498"/>
            <a:ext cx="3362325" cy="3619500"/>
          </a:xfrm>
          <a:prstGeom prst="rect">
            <a:avLst/>
          </a:prstGeom>
          <a:ln w="28575">
            <a:solidFill>
              <a:srgbClr val="00B0F0"/>
            </a:solidFill>
          </a:ln>
        </p:spPr>
      </p:pic>
    </p:spTree>
    <p:extLst>
      <p:ext uri="{BB962C8B-B14F-4D97-AF65-F5344CB8AC3E}">
        <p14:creationId xmlns:p14="http://schemas.microsoft.com/office/powerpoint/2010/main" val="308353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988F0-95B4-4FCA-A550-26E1636850FD}">
  <ds:schemaRefs>
    <ds:schemaRef ds:uri="http://purl.org/dc/terms/"/>
    <ds:schemaRef ds:uri="http://schemas.openxmlformats.org/package/2006/metadata/core-properties"/>
    <ds:schemaRef ds:uri="http://purl.org/dc/dcmitype/"/>
    <ds:schemaRef ds:uri="http://schemas.microsoft.com/office/infopath/2007/PartnerControls"/>
    <ds:schemaRef ds:uri="6b67d80f-331f-4b51-b18e-81b8c101c29d"/>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0F593AE6-1AD2-44A9-9585-67BB812961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24824</TotalTime>
  <Words>570</Words>
  <Application>Microsoft Office PowerPoint</Application>
  <PresentationFormat>On-screen Show (16:9)</PresentationFormat>
  <Paragraphs>87</Paragraphs>
  <Slides>14</Slides>
  <Notes>10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FAST (Faceted Application of Subject Headings) in CONTENTdm</dc:title>
  <dc:creator>Eric Childress;butterwt@oclc.org</dc:creator>
  <cp:keywords>FAST</cp:keywords>
  <cp:lastModifiedBy>Schadt,Erin</cp:lastModifiedBy>
  <cp:revision>318</cp:revision>
  <dcterms:created xsi:type="dcterms:W3CDTF">2015-04-17T19:58:50Z</dcterms:created>
  <dcterms:modified xsi:type="dcterms:W3CDTF">2019-08-23T17:40:43Z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