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Lst>
  <p:notesMasterIdLst>
    <p:notesMasterId r:id="rId59"/>
  </p:notesMasterIdLst>
  <p:handoutMasterIdLst>
    <p:handoutMasterId r:id="rId60"/>
  </p:handoutMasterIdLst>
  <p:sldIdLst>
    <p:sldId id="323" r:id="rId6"/>
    <p:sldId id="338" r:id="rId7"/>
    <p:sldId id="389" r:id="rId8"/>
    <p:sldId id="391" r:id="rId9"/>
    <p:sldId id="398" r:id="rId10"/>
    <p:sldId id="392" r:id="rId11"/>
    <p:sldId id="393" r:id="rId12"/>
    <p:sldId id="394" r:id="rId13"/>
    <p:sldId id="395" r:id="rId14"/>
    <p:sldId id="342" r:id="rId15"/>
    <p:sldId id="396" r:id="rId16"/>
    <p:sldId id="397" r:id="rId17"/>
    <p:sldId id="353" r:id="rId18"/>
    <p:sldId id="374" r:id="rId19"/>
    <p:sldId id="400" r:id="rId20"/>
    <p:sldId id="260" r:id="rId21"/>
    <p:sldId id="261" r:id="rId22"/>
    <p:sldId id="273" r:id="rId23"/>
    <p:sldId id="271" r:id="rId24"/>
    <p:sldId id="266" r:id="rId25"/>
    <p:sldId id="399" r:id="rId26"/>
    <p:sldId id="416" r:id="rId27"/>
    <p:sldId id="402" r:id="rId28"/>
    <p:sldId id="365" r:id="rId29"/>
    <p:sldId id="401" r:id="rId30"/>
    <p:sldId id="969" r:id="rId31"/>
    <p:sldId id="660" r:id="rId32"/>
    <p:sldId id="978" r:id="rId33"/>
    <p:sldId id="979" r:id="rId34"/>
    <p:sldId id="980" r:id="rId35"/>
    <p:sldId id="981" r:id="rId36"/>
    <p:sldId id="982" r:id="rId37"/>
    <p:sldId id="983" r:id="rId38"/>
    <p:sldId id="994" r:id="rId39"/>
    <p:sldId id="995" r:id="rId40"/>
    <p:sldId id="996" r:id="rId41"/>
    <p:sldId id="997" r:id="rId42"/>
    <p:sldId id="993" r:id="rId43"/>
    <p:sldId id="985" r:id="rId44"/>
    <p:sldId id="998" r:id="rId45"/>
    <p:sldId id="999" r:id="rId46"/>
    <p:sldId id="987" r:id="rId47"/>
    <p:sldId id="988" r:id="rId48"/>
    <p:sldId id="1000" r:id="rId49"/>
    <p:sldId id="984" r:id="rId50"/>
    <p:sldId id="990" r:id="rId51"/>
    <p:sldId id="972" r:id="rId52"/>
    <p:sldId id="973" r:id="rId53"/>
    <p:sldId id="977" r:id="rId54"/>
    <p:sldId id="974" r:id="rId55"/>
    <p:sldId id="1001" r:id="rId56"/>
    <p:sldId id="976" r:id="rId57"/>
    <p:sldId id="335" r:id="rId58"/>
  </p:sldIdLst>
  <p:sldSz cx="9144000" cy="5143500" type="screen16x9"/>
  <p:notesSz cx="7019925" cy="9305925"/>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pman,John" initials="C [6]" lastIdx="1" clrIdx="6"/>
  <p:cmAuthor id="1" name="Newell,Sara" initials="N" lastIdx="5" clrIdx="0"/>
  <p:cmAuthor id="8" name="Chapman,John" initials="C [6] [2]" lastIdx="1" clrIdx="7"/>
  <p:cmAuthor id="2" name="Chapman,John" initials="C" lastIdx="1" clrIdx="1"/>
  <p:cmAuthor id="3" name="Chapman,John" initials="C [2]" lastIdx="1" clrIdx="2"/>
  <p:cmAuthor id="4" name="Chapman,John" initials="C [3]" lastIdx="1" clrIdx="3"/>
  <p:cmAuthor id="5" name="Chapman,John" initials="C [4]" lastIdx="1" clrIdx="4"/>
  <p:cmAuthor id="6" name="Chapman,John" initials="C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1536"/>
    <a:srgbClr val="9D1535"/>
    <a:srgbClr val="1A1918"/>
    <a:srgbClr val="595A59"/>
    <a:srgbClr val="E6097B"/>
    <a:srgbClr val="E3E9FF"/>
    <a:srgbClr val="EAECF0"/>
    <a:srgbClr val="C7EDFC"/>
    <a:srgbClr val="F6F6F6"/>
    <a:srgbClr val="E878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86607" autoAdjust="0"/>
  </p:normalViewPr>
  <p:slideViewPr>
    <p:cSldViewPr snapToGrid="0">
      <p:cViewPr varScale="1">
        <p:scale>
          <a:sx n="126" d="100"/>
          <a:sy n="126" d="100"/>
        </p:scale>
        <p:origin x="100" y="948"/>
      </p:cViewPr>
      <p:guideLst/>
    </p:cSldViewPr>
  </p:slideViewPr>
  <p:outlineViewPr>
    <p:cViewPr>
      <p:scale>
        <a:sx n="33" d="100"/>
        <a:sy n="33" d="100"/>
      </p:scale>
      <p:origin x="0" y="-1022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latin typeface="Arial" charset="0"/>
            </a:endParaRPr>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latin typeface="Arial" charset="0"/>
              </a:rPr>
              <a:t>7/5/2019</a:t>
            </a:fld>
            <a:endParaRPr lang="en-US">
              <a:latin typeface="Arial" charset="0"/>
            </a:endParaRPr>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latin typeface="Arial" charset="0"/>
            </a:endParaRPr>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latin typeface="Arial" charset="0"/>
              </a:rPr>
              <a:t>‹#›</a:t>
            </a:fld>
            <a:endParaRPr lang="en-US">
              <a:latin typeface="Arial" charset="0"/>
            </a:endParaRPr>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6A6BD78C-B7E3-A14B-90CC-37897CE30F5C}" type="datetimeFigureOut">
              <a:rPr lang="en-US" smtClean="0"/>
              <a:t>7/5/2019</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3E52A38A-18EA-A54A-A41C-2B70BA912126}" type="slidenum">
              <a:rPr lang="en-US" smtClean="0"/>
              <a:t>‹#›</a:t>
            </a:fld>
            <a:endParaRPr lang="en-US"/>
          </a:p>
        </p:txBody>
      </p:sp>
    </p:spTree>
    <p:extLst>
      <p:ext uri="{BB962C8B-B14F-4D97-AF65-F5344CB8AC3E}">
        <p14:creationId xmlns:p14="http://schemas.microsoft.com/office/powerpoint/2010/main" val="604838008"/>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1</a:t>
            </a:fld>
            <a:endParaRPr lang="en-US"/>
          </a:p>
        </p:txBody>
      </p:sp>
    </p:spTree>
    <p:extLst>
      <p:ext uri="{BB962C8B-B14F-4D97-AF65-F5344CB8AC3E}">
        <p14:creationId xmlns:p14="http://schemas.microsoft.com/office/powerpoint/2010/main" val="118112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52A38A-18EA-A54A-A41C-2B70BA912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877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A9E763E-2879-E34B-B34F-3547018DCAFC}" type="slidenum">
              <a:rPr lang="en-US" smtClean="0"/>
              <a:t>27</a:t>
            </a:fld>
            <a:endParaRPr lang="en-US"/>
          </a:p>
        </p:txBody>
      </p:sp>
    </p:spTree>
    <p:extLst>
      <p:ext uri="{BB962C8B-B14F-4D97-AF65-F5344CB8AC3E}">
        <p14:creationId xmlns:p14="http://schemas.microsoft.com/office/powerpoint/2010/main" val="202024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property: color (sepia, black-and-white, etc.)</a:t>
            </a:r>
          </a:p>
          <a:p>
            <a:r>
              <a:rPr lang="en-US" dirty="0"/>
              <a:t>Link back to original in digital library for item-level detail such as dimensions, file formats, outside scope of Passage</a:t>
            </a:r>
          </a:p>
        </p:txBody>
      </p:sp>
      <p:sp>
        <p:nvSpPr>
          <p:cNvPr id="4" name="Slide Number Placeholder 3"/>
          <p:cNvSpPr>
            <a:spLocks noGrp="1"/>
          </p:cNvSpPr>
          <p:nvPr>
            <p:ph type="sldNum" sz="quarter" idx="5"/>
          </p:nvPr>
        </p:nvSpPr>
        <p:spPr/>
        <p:txBody>
          <a:bodyPr/>
          <a:lstStyle/>
          <a:p>
            <a:fld id="{3E52A38A-18EA-A54A-A41C-2B70BA912126}" type="slidenum">
              <a:rPr lang="en-US" smtClean="0"/>
              <a:t>33</a:t>
            </a:fld>
            <a:endParaRPr lang="en-US"/>
          </a:p>
        </p:txBody>
      </p:sp>
    </p:spTree>
    <p:extLst>
      <p:ext uri="{BB962C8B-B14F-4D97-AF65-F5344CB8AC3E}">
        <p14:creationId xmlns:p14="http://schemas.microsoft.com/office/powerpoint/2010/main" val="158367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Depicts event</a:t>
            </a:r>
          </a:p>
          <a:p>
            <a:r>
              <a:rPr lang="en-US" dirty="0"/>
              <a:t>Created entity for John W. Mosley, photographer</a:t>
            </a:r>
          </a:p>
          <a:p>
            <a:r>
              <a:rPr lang="en-US" dirty="0"/>
              <a:t>Event entity contains context of desegregation, civil rights movement</a:t>
            </a:r>
          </a:p>
          <a:p>
            <a:r>
              <a:rPr lang="en-US" dirty="0"/>
              <a:t>Concerns about context</a:t>
            </a:r>
          </a:p>
        </p:txBody>
      </p:sp>
      <p:sp>
        <p:nvSpPr>
          <p:cNvPr id="4" name="Slide Number Placeholder 3"/>
          <p:cNvSpPr>
            <a:spLocks noGrp="1"/>
          </p:cNvSpPr>
          <p:nvPr>
            <p:ph type="sldNum" sz="quarter" idx="5"/>
          </p:nvPr>
        </p:nvSpPr>
        <p:spPr/>
        <p:txBody>
          <a:bodyPr/>
          <a:lstStyle/>
          <a:p>
            <a:fld id="{3E52A38A-18EA-A54A-A41C-2B70BA912126}" type="slidenum">
              <a:rPr lang="en-US" smtClean="0"/>
              <a:t>35</a:t>
            </a:fld>
            <a:endParaRPr lang="en-US"/>
          </a:p>
        </p:txBody>
      </p:sp>
    </p:spTree>
    <p:extLst>
      <p:ext uri="{BB962C8B-B14F-4D97-AF65-F5344CB8AC3E}">
        <p14:creationId xmlns:p14="http://schemas.microsoft.com/office/powerpoint/2010/main" val="386231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note that this is one of a series of protests that took place over several years. Other work was done by OCLC staff and other partners with related events and what kinds of properties were needed to relate events to each other.</a:t>
            </a:r>
          </a:p>
        </p:txBody>
      </p:sp>
      <p:sp>
        <p:nvSpPr>
          <p:cNvPr id="4" name="Slide Number Placeholder 3"/>
          <p:cNvSpPr>
            <a:spLocks noGrp="1"/>
          </p:cNvSpPr>
          <p:nvPr>
            <p:ph type="sldNum" sz="quarter" idx="5"/>
          </p:nvPr>
        </p:nvSpPr>
        <p:spPr/>
        <p:txBody>
          <a:bodyPr/>
          <a:lstStyle/>
          <a:p>
            <a:fld id="{3E52A38A-18EA-A54A-A41C-2B70BA912126}" type="slidenum">
              <a:rPr lang="en-US" smtClean="0"/>
              <a:t>36</a:t>
            </a:fld>
            <a:endParaRPr lang="en-US"/>
          </a:p>
        </p:txBody>
      </p:sp>
    </p:spTree>
    <p:extLst>
      <p:ext uri="{BB962C8B-B14F-4D97-AF65-F5344CB8AC3E}">
        <p14:creationId xmlns:p14="http://schemas.microsoft.com/office/powerpoint/2010/main" val="3450674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able to provide connections between items in a collection to point them back to the collection description – very important for context</a:t>
            </a:r>
          </a:p>
          <a:p>
            <a:r>
              <a:rPr lang="en-US" dirty="0"/>
              <a:t>Collection descriptions themselves were a bit bare – archival collection descriptions contain a lot of free text – how do you “</a:t>
            </a:r>
            <a:r>
              <a:rPr lang="en-US" dirty="0" err="1"/>
              <a:t>entify</a:t>
            </a:r>
            <a:r>
              <a:rPr lang="en-US" dirty="0"/>
              <a:t>” that in a linked data environment?</a:t>
            </a:r>
          </a:p>
        </p:txBody>
      </p:sp>
      <p:sp>
        <p:nvSpPr>
          <p:cNvPr id="4" name="Slide Number Placeholder 3"/>
          <p:cNvSpPr>
            <a:spLocks noGrp="1"/>
          </p:cNvSpPr>
          <p:nvPr>
            <p:ph type="sldNum" sz="quarter" idx="5"/>
          </p:nvPr>
        </p:nvSpPr>
        <p:spPr/>
        <p:txBody>
          <a:bodyPr/>
          <a:lstStyle/>
          <a:p>
            <a:fld id="{3E52A38A-18EA-A54A-A41C-2B70BA912126}" type="slidenum">
              <a:rPr lang="en-US" smtClean="0"/>
              <a:t>37</a:t>
            </a:fld>
            <a:endParaRPr lang="en-US"/>
          </a:p>
        </p:txBody>
      </p:sp>
    </p:spTree>
    <p:extLst>
      <p:ext uri="{BB962C8B-B14F-4D97-AF65-F5344CB8AC3E}">
        <p14:creationId xmlns:p14="http://schemas.microsoft.com/office/powerpoint/2010/main" val="332791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dirty="0"/>
            </a:br>
            <a:r>
              <a:rPr lang="en-US" b="1" dirty="0"/>
              <a:t>	</a:t>
            </a:r>
          </a:p>
        </p:txBody>
      </p:sp>
      <p:sp>
        <p:nvSpPr>
          <p:cNvPr id="4" name="Slide Number Placeholder 3"/>
          <p:cNvSpPr>
            <a:spLocks noGrp="1"/>
          </p:cNvSpPr>
          <p:nvPr>
            <p:ph type="sldNum" sz="quarter" idx="10"/>
          </p:nvPr>
        </p:nvSpPr>
        <p:spPr/>
        <p:txBody>
          <a:bodyPr/>
          <a:lstStyle/>
          <a:p>
            <a:fld id="{3E52A38A-18EA-A54A-A41C-2B70BA912126}" type="slidenum">
              <a:rPr lang="en-US" smtClean="0"/>
              <a:t>53</a:t>
            </a:fld>
            <a:endParaRPr lang="en-US"/>
          </a:p>
        </p:txBody>
      </p:sp>
    </p:spTree>
    <p:extLst>
      <p:ext uri="{BB962C8B-B14F-4D97-AF65-F5344CB8AC3E}">
        <p14:creationId xmlns:p14="http://schemas.microsoft.com/office/powerpoint/2010/main" val="160556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2</a:t>
            </a:fld>
            <a:endParaRPr lang="en-US"/>
          </a:p>
        </p:txBody>
      </p:sp>
    </p:spTree>
    <p:extLst>
      <p:ext uri="{BB962C8B-B14F-4D97-AF65-F5344CB8AC3E}">
        <p14:creationId xmlns:p14="http://schemas.microsoft.com/office/powerpoint/2010/main" val="384973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2A38A-18EA-A54A-A41C-2B70BA912126}" type="slidenum">
              <a:rPr lang="en-US" smtClean="0"/>
              <a:t>4</a:t>
            </a:fld>
            <a:endParaRPr lang="en-US"/>
          </a:p>
        </p:txBody>
      </p:sp>
    </p:spTree>
    <p:extLst>
      <p:ext uri="{BB962C8B-B14F-4D97-AF65-F5344CB8AC3E}">
        <p14:creationId xmlns:p14="http://schemas.microsoft.com/office/powerpoint/2010/main" val="408122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5</a:t>
            </a:fld>
            <a:endParaRPr lang="en-US"/>
          </a:p>
        </p:txBody>
      </p:sp>
    </p:spTree>
    <p:extLst>
      <p:ext uri="{BB962C8B-B14F-4D97-AF65-F5344CB8AC3E}">
        <p14:creationId xmlns:p14="http://schemas.microsoft.com/office/powerpoint/2010/main" val="3491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2A38A-18EA-A54A-A41C-2B70BA912126}" type="slidenum">
              <a:rPr lang="en-US" smtClean="0"/>
              <a:t>7</a:t>
            </a:fld>
            <a:endParaRPr lang="en-US"/>
          </a:p>
        </p:txBody>
      </p:sp>
    </p:spTree>
    <p:extLst>
      <p:ext uri="{BB962C8B-B14F-4D97-AF65-F5344CB8AC3E}">
        <p14:creationId xmlns:p14="http://schemas.microsoft.com/office/powerpoint/2010/main" val="251954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10</a:t>
            </a:fld>
            <a:endParaRPr lang="en-US"/>
          </a:p>
        </p:txBody>
      </p:sp>
    </p:spTree>
    <p:extLst>
      <p:ext uri="{BB962C8B-B14F-4D97-AF65-F5344CB8AC3E}">
        <p14:creationId xmlns:p14="http://schemas.microsoft.com/office/powerpoint/2010/main" val="7575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13</a:t>
            </a:fld>
            <a:endParaRPr lang="en-US"/>
          </a:p>
        </p:txBody>
      </p:sp>
    </p:spTree>
    <p:extLst>
      <p:ext uri="{BB962C8B-B14F-4D97-AF65-F5344CB8AC3E}">
        <p14:creationId xmlns:p14="http://schemas.microsoft.com/office/powerpoint/2010/main" val="3748551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9E763E-2879-E34B-B34F-3547018DCAFC}" type="slidenum">
              <a:rPr lang="en-US" smtClean="0"/>
              <a:t>23</a:t>
            </a:fld>
            <a:endParaRPr lang="en-US"/>
          </a:p>
        </p:txBody>
      </p:sp>
    </p:spTree>
    <p:extLst>
      <p:ext uri="{BB962C8B-B14F-4D97-AF65-F5344CB8AC3E}">
        <p14:creationId xmlns:p14="http://schemas.microsoft.com/office/powerpoint/2010/main" val="89263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har char="•"/>
            </a:pPr>
            <a:r>
              <a:rPr lang="en-US" b="1" dirty="0" err="1"/>
              <a:t>Wikibase</a:t>
            </a:r>
            <a:r>
              <a:rPr lang="en-US" dirty="0"/>
              <a:t> – The </a:t>
            </a:r>
            <a:r>
              <a:rPr lang="en-US" dirty="0" err="1"/>
              <a:t>wikibase</a:t>
            </a:r>
            <a:r>
              <a:rPr lang="en-US" dirty="0"/>
              <a:t> extension to </a:t>
            </a:r>
            <a:r>
              <a:rPr lang="en-US" dirty="0" err="1"/>
              <a:t>MediaWiki</a:t>
            </a:r>
            <a:r>
              <a:rPr lang="en-US" dirty="0"/>
              <a:t> provides the primary user interface for creating and editing items and properties.</a:t>
            </a:r>
          </a:p>
          <a:p>
            <a:pPr marL="342900" indent="-342900">
              <a:spcBef>
                <a:spcPct val="20000"/>
              </a:spcBef>
              <a:buChar char="•"/>
            </a:pPr>
            <a:r>
              <a:rPr lang="en-US" b="1" dirty="0" err="1"/>
              <a:t>Mediawiki</a:t>
            </a:r>
            <a:r>
              <a:rPr lang="en-US" b="1" dirty="0"/>
              <a:t> API</a:t>
            </a:r>
            <a:r>
              <a:rPr lang="en-US" dirty="0"/>
              <a:t> – Search and retrieval based on keyword searching or via entity identifiers.</a:t>
            </a:r>
            <a:endParaRPr lang="en-US" dirty="0">
              <a:cs typeface="Calibri"/>
            </a:endParaRPr>
          </a:p>
          <a:p>
            <a:pPr marL="342900" indent="-342900">
              <a:spcBef>
                <a:spcPct val="20000"/>
              </a:spcBef>
              <a:buChar char="•"/>
            </a:pPr>
            <a:r>
              <a:rPr lang="en-US" b="1" dirty="0"/>
              <a:t>SPARQL Query Service</a:t>
            </a:r>
            <a:r>
              <a:rPr lang="en-US" dirty="0"/>
              <a:t> – A SPARQL Endpoint combined with a user-friendly Query Service interface supports complex and granular queries based on items, properties, and their relationships.</a:t>
            </a:r>
            <a:endParaRPr lang="en-US" dirty="0">
              <a:cs typeface="Calibri"/>
            </a:endParaRPr>
          </a:p>
          <a:p>
            <a:pPr marL="342900" indent="-342900">
              <a:spcBef>
                <a:spcPct val="20000"/>
              </a:spcBef>
              <a:buChar char="•"/>
            </a:pPr>
            <a:r>
              <a:rPr lang="en-US" b="1" dirty="0" err="1"/>
              <a:t>OpenRefine</a:t>
            </a:r>
            <a:r>
              <a:rPr lang="en-US" b="1" dirty="0"/>
              <a:t> API</a:t>
            </a:r>
            <a:r>
              <a:rPr lang="en-US" dirty="0"/>
              <a:t> – </a:t>
            </a:r>
            <a:r>
              <a:rPr lang="en-US" dirty="0" err="1"/>
              <a:t>OpenRefine</a:t>
            </a:r>
            <a:r>
              <a:rPr lang="en-US" dirty="0"/>
              <a:t> is an application for cleaning and reconciling data, using Reconciliation APIs and SPARQL endpoints.</a:t>
            </a:r>
            <a:r>
              <a:rPr lang="en-US" dirty="0">
                <a:cs typeface="Calibri"/>
              </a:rPr>
              <a:t>  We're testing an </a:t>
            </a:r>
            <a:r>
              <a:rPr lang="en-US" dirty="0" err="1">
                <a:cs typeface="Calibri"/>
              </a:rPr>
              <a:t>OpenRefine</a:t>
            </a:r>
            <a:r>
              <a:rPr lang="en-US" dirty="0">
                <a:cs typeface="Calibri"/>
              </a:rPr>
              <a:t>-optimized API, to make it easier for those who use that application to connect to the system and reconcile their data.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777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0874" y="0"/>
            <a:ext cx="5953126" cy="1060066"/>
          </a:xfrm>
          <a:prstGeom prst="rect">
            <a:avLst/>
          </a:prstGeom>
        </p:spPr>
      </p:pic>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Footer Placeholder 4"/>
          <p:cNvSpPr txBox="1">
            <a:spLocks/>
          </p:cNvSpPr>
          <p:nvPr userDrawn="1"/>
        </p:nvSpPr>
        <p:spPr>
          <a:xfrm>
            <a:off x="5279" y="4788319"/>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5" name="Rectangle 24"/>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6" name="Rectangle 25"/>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userDrawn="1"/>
        </p:nvSpPr>
        <p:spPr>
          <a:xfrm>
            <a:off x="1" y="1285134"/>
            <a:ext cx="2589140" cy="615553"/>
          </a:xfrm>
          <a:prstGeom prst="rect">
            <a:avLst/>
          </a:prstGeom>
          <a:solidFill>
            <a:schemeClr val="accent2"/>
          </a:solidFill>
        </p:spPr>
        <p:txBody>
          <a:bodyPr wrap="square" lIns="182880" tIns="182880" rIns="91440" bIns="18288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n-lt"/>
                <a:ea typeface="+mn-ea"/>
                <a:cs typeface="Arial" charset="0"/>
              </a:rPr>
              <a:t>	June 22 – 27, 2017</a:t>
            </a:r>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230" y="173088"/>
            <a:ext cx="1370413" cy="694723"/>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7324" y="3389097"/>
            <a:ext cx="931741" cy="10996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icture Placeholder 3"/>
          <p:cNvSpPr>
            <a:spLocks noGrp="1"/>
          </p:cNvSpPr>
          <p:nvPr>
            <p:ph type="pic" sz="quarter" idx="10"/>
          </p:nvPr>
        </p:nvSpPr>
        <p:spPr>
          <a:xfrm>
            <a:off x="2304716" y="492760"/>
            <a:ext cx="4873708" cy="386823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3" y="1032943"/>
            <a:ext cx="4030978"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userDrawn="1">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5" name="Text Placeholder 16"/>
          <p:cNvSpPr>
            <a:spLocks noGrp="1"/>
          </p:cNvSpPr>
          <p:nvPr>
            <p:ph type="body" sz="quarter" idx="16"/>
          </p:nvPr>
        </p:nvSpPr>
        <p:spPr>
          <a:xfrm>
            <a:off x="340787" y="1032943"/>
            <a:ext cx="4030979"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5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2347" y="-161027"/>
            <a:ext cx="9359109" cy="545492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005" y="1603656"/>
            <a:ext cx="5125212" cy="1193292"/>
          </a:xfrm>
          <a:prstGeom prst="rect">
            <a:avLst/>
          </a:prstGeom>
        </p:spPr>
      </p:pic>
      <p:sp>
        <p:nvSpPr>
          <p:cNvPr id="8" name="Text Placeholder 20"/>
          <p:cNvSpPr>
            <a:spLocks noGrp="1"/>
          </p:cNvSpPr>
          <p:nvPr>
            <p:ph type="body" sz="quarter" idx="11" hasCustomPrompt="1"/>
          </p:nvPr>
        </p:nvSpPr>
        <p:spPr>
          <a:xfrm>
            <a:off x="290191" y="2865011"/>
            <a:ext cx="3887788" cy="652271"/>
          </a:xfrm>
          <a:prstGeom prst="rect">
            <a:avLst/>
          </a:prstGeom>
        </p:spPr>
        <p:txBody>
          <a:bodyPr vert="horz">
            <a:normAutofit/>
          </a:bodyPr>
          <a:lstStyle>
            <a:lvl1pPr marL="0" indent="0">
              <a:buNone/>
              <a:defRPr sz="1800" b="1" baseline="0">
                <a:solidFill>
                  <a:schemeClr val="bg1"/>
                </a:solidFill>
              </a:defRPr>
            </a:lvl1pPr>
          </a:lstStyle>
          <a:p>
            <a:pPr lvl="0"/>
            <a:r>
              <a:rPr lang="en-US"/>
              <a:t>Speaker Name</a:t>
            </a:r>
          </a:p>
        </p:txBody>
      </p:sp>
      <p:sp>
        <p:nvSpPr>
          <p:cNvPr id="9" name="Text Placeholder 20"/>
          <p:cNvSpPr>
            <a:spLocks noGrp="1"/>
          </p:cNvSpPr>
          <p:nvPr>
            <p:ph type="body" sz="quarter" idx="12" hasCustomPrompt="1"/>
          </p:nvPr>
        </p:nvSpPr>
        <p:spPr>
          <a:xfrm>
            <a:off x="290005" y="3162108"/>
            <a:ext cx="3887788" cy="577205"/>
          </a:xfrm>
          <a:prstGeom prst="rect">
            <a:avLst/>
          </a:prstGeom>
        </p:spPr>
        <p:txBody>
          <a:bodyPr vert="horz">
            <a:normAutofit/>
          </a:bodyPr>
          <a:lstStyle>
            <a:lvl1pPr marL="0" indent="0">
              <a:buNone/>
              <a:defRPr sz="1400" b="0" baseline="0">
                <a:solidFill>
                  <a:schemeClr val="bg1"/>
                </a:solidFill>
              </a:defRPr>
            </a:lvl1pPr>
          </a:lstStyle>
          <a:p>
            <a:pPr lvl="0"/>
            <a:r>
              <a:rPr lang="en-US"/>
              <a:t>Speaker Title</a:t>
            </a:r>
          </a:p>
        </p:txBody>
      </p:sp>
      <p:sp>
        <p:nvSpPr>
          <p:cNvPr id="10" name="Text Placeholder 20"/>
          <p:cNvSpPr>
            <a:spLocks noGrp="1"/>
          </p:cNvSpPr>
          <p:nvPr>
            <p:ph type="body" sz="quarter" idx="13" hasCustomPrompt="1"/>
          </p:nvPr>
        </p:nvSpPr>
        <p:spPr>
          <a:xfrm>
            <a:off x="290005" y="3425473"/>
            <a:ext cx="3887788" cy="491141"/>
          </a:xfrm>
          <a:prstGeom prst="rect">
            <a:avLst/>
          </a:prstGeom>
        </p:spPr>
        <p:txBody>
          <a:bodyPr vert="horz">
            <a:normAutofit/>
          </a:bodyPr>
          <a:lstStyle>
            <a:lvl1pPr marL="0" indent="0">
              <a:buNone/>
              <a:defRPr sz="1400" b="1" baseline="0">
                <a:solidFill>
                  <a:schemeClr val="bg1"/>
                </a:solidFill>
              </a:defRPr>
            </a:lvl1pPr>
          </a:lstStyle>
          <a:p>
            <a:pPr lvl="0"/>
            <a:r>
              <a:rPr lang="en-US"/>
              <a:t>Speaker Contact</a:t>
            </a: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11983" y="3739313"/>
            <a:ext cx="992447" cy="1171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4767263"/>
            <a:ext cx="5294313" cy="273844"/>
          </a:xfrm>
          <a:prstGeom prst="rect">
            <a:avLst/>
          </a:prstGeom>
        </p:spPr>
        <p:txBody>
          <a:bodyPr>
            <a:noAutofit/>
          </a:bodyPr>
          <a:lstStyle>
            <a:lvl1pPr marL="0" indent="0" algn="r">
              <a:buNone/>
              <a:defRPr sz="825" baseline="0">
                <a:solidFill>
                  <a:schemeClr val="bg1">
                    <a:lumMod val="65000"/>
                  </a:schemeClr>
                </a:solidFill>
              </a:defRPr>
            </a:lvl1pPr>
          </a:lstStyle>
          <a:p>
            <a:pPr lvl="0"/>
            <a:r>
              <a:rPr lang="en-US"/>
              <a:t>Photo: ‘Name of photo’, Photographer, URL</a:t>
            </a:r>
          </a:p>
        </p:txBody>
      </p:sp>
    </p:spTree>
    <p:extLst>
      <p:ext uri="{BB962C8B-B14F-4D97-AF65-F5344CB8AC3E}">
        <p14:creationId xmlns:p14="http://schemas.microsoft.com/office/powerpoint/2010/main" val="3118562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32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e 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595A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1A191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9D15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rgbClr val="9D1535"/>
                </a:solidFill>
              </a:defRPr>
            </a:lvl1pPr>
          </a:lstStyle>
          <a:p>
            <a:pPr lvl="0"/>
            <a:r>
              <a:rPr lang="en-US" dirty="0"/>
              <a:t>Title of slide</a:t>
            </a:r>
          </a:p>
        </p:txBody>
      </p:sp>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38C3787-64E8-D041-AF77-69D8868DD7B6}"/>
              </a:ext>
            </a:extLst>
          </p:cNvPr>
          <p:cNvPicPr>
            <a:picLocks noChangeAspect="1"/>
          </p:cNvPicPr>
          <p:nvPr userDrawn="1"/>
        </p:nvPicPr>
        <p:blipFill>
          <a:blip r:embed="rId2"/>
          <a:stretch>
            <a:fillRect/>
          </a:stretch>
        </p:blipFill>
        <p:spPr>
          <a:xfrm>
            <a:off x="340787" y="4800600"/>
            <a:ext cx="1014984" cy="228539"/>
          </a:xfrm>
          <a:prstGeom prst="rect">
            <a:avLst/>
          </a:prstGeom>
        </p:spPr>
      </p:pic>
    </p:spTree>
    <p:extLst>
      <p:ext uri="{BB962C8B-B14F-4D97-AF65-F5344CB8AC3E}">
        <p14:creationId xmlns:p14="http://schemas.microsoft.com/office/powerpoint/2010/main" val="2471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0751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26364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141674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96646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69607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31556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38269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93211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06104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2938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4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315260" y="831062"/>
            <a:ext cx="8174038" cy="646331"/>
          </a:xfrm>
          <a:prstGeom prst="rect">
            <a:avLst/>
          </a:prstGeom>
          <a:ln w="28575" cmpd="sng">
            <a:solidFill>
              <a:srgbClr val="FFFFFF"/>
            </a:solidFill>
          </a:ln>
        </p:spPr>
        <p:txBody>
          <a:bodyPr vert="horz" lIns="274320" tIns="45720" rIns="274320" bIns="4572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Placement 1">
    <p:spTree>
      <p:nvGrpSpPr>
        <p:cNvPr id="1" name=""/>
        <p:cNvGrpSpPr/>
        <p:nvPr/>
      </p:nvGrpSpPr>
      <p:grpSpPr>
        <a:xfrm>
          <a:off x="0" y="0"/>
          <a:ext cx="0" cy="0"/>
          <a:chOff x="0" y="0"/>
          <a:chExt cx="0" cy="0"/>
        </a:xfrm>
      </p:grpSpPr>
      <p:grpSp>
        <p:nvGrpSpPr>
          <p:cNvPr id="14" name="Group 13"/>
          <p:cNvGrpSpPr/>
          <p:nvPr userDrawn="1"/>
        </p:nvGrpSpPr>
        <p:grpSpPr>
          <a:xfrm>
            <a:off x="340787" y="1037608"/>
            <a:ext cx="3516174" cy="3201765"/>
            <a:chOff x="1727201" y="1011973"/>
            <a:chExt cx="3516174" cy="3201765"/>
          </a:xfrm>
        </p:grpSpPr>
        <p:cxnSp>
          <p:nvCxnSpPr>
            <p:cNvPr id="7" name="Straight Connector 6"/>
            <p:cNvCxnSpPr/>
            <p:nvPr userDrawn="1"/>
          </p:nvCxnSpPr>
          <p:spPr>
            <a:xfrm>
              <a:off x="1727201" y="4213738"/>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727201" y="2612855"/>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1727201"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4071317"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2899259" y="1018536"/>
              <a:ext cx="0" cy="3195202"/>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5243375"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727201" y="3413296"/>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727201" y="1812414"/>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a:off x="1727201" y="1011973"/>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17" name="Text Placeholder 16"/>
          <p:cNvSpPr>
            <a:spLocks noGrp="1"/>
          </p:cNvSpPr>
          <p:nvPr>
            <p:ph type="body" sz="quarter" idx="15"/>
          </p:nvPr>
        </p:nvSpPr>
        <p:spPr>
          <a:xfrm>
            <a:off x="4004672" y="1038290"/>
            <a:ext cx="4775792" cy="3200401"/>
          </a:xfrm>
          <a:prstGeom prst="rect">
            <a:avLst/>
          </a:prstGeom>
        </p:spPr>
        <p:txBody>
          <a:bodyPr/>
          <a:lstStyle>
            <a:lvl1pPr marL="0" indent="0">
              <a:buNone/>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logo slide</a:t>
            </a:r>
          </a:p>
        </p:txBody>
      </p:sp>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e logo slide">
    <p:spTree>
      <p:nvGrpSpPr>
        <p:cNvPr id="1" name=""/>
        <p:cNvGrpSpPr/>
        <p:nvPr/>
      </p:nvGrpSpPr>
      <p:grpSpPr>
        <a:xfrm>
          <a:off x="0" y="0"/>
          <a:ext cx="0" cy="0"/>
          <a:chOff x="0" y="0"/>
          <a:chExt cx="0" cy="0"/>
        </a:xfrm>
      </p:grpSpPr>
      <p:grpSp>
        <p:nvGrpSpPr>
          <p:cNvPr id="14" name="Group 13"/>
          <p:cNvGrpSpPr/>
          <p:nvPr userDrawn="1"/>
        </p:nvGrpSpPr>
        <p:grpSpPr>
          <a:xfrm>
            <a:off x="340787" y="1037608"/>
            <a:ext cx="3516174" cy="3201765"/>
            <a:chOff x="1727201" y="1011973"/>
            <a:chExt cx="3516174" cy="3201765"/>
          </a:xfrm>
        </p:grpSpPr>
        <p:cxnSp>
          <p:nvCxnSpPr>
            <p:cNvPr id="7" name="Straight Connector 6"/>
            <p:cNvCxnSpPr/>
            <p:nvPr userDrawn="1"/>
          </p:nvCxnSpPr>
          <p:spPr>
            <a:xfrm>
              <a:off x="1727201" y="4213738"/>
              <a:ext cx="3516174" cy="0"/>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727201" y="2612855"/>
              <a:ext cx="3516174" cy="0"/>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1727201" y="1018535"/>
              <a:ext cx="0" cy="3195203"/>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4071317" y="1018535"/>
              <a:ext cx="0" cy="3195203"/>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2899259" y="1018536"/>
              <a:ext cx="0" cy="3195202"/>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5243375" y="1018535"/>
              <a:ext cx="0" cy="3195203"/>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727201" y="3413296"/>
              <a:ext cx="3516174" cy="0"/>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727201" y="1812414"/>
              <a:ext cx="3516174" cy="0"/>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a:off x="1727201" y="1011973"/>
              <a:ext cx="3516174" cy="0"/>
            </a:xfrm>
            <a:prstGeom prst="line">
              <a:avLst/>
            </a:prstGeom>
            <a:ln w="3175" cmpd="sng">
              <a:noFill/>
            </a:ln>
            <a:effectLst/>
          </p:spPr>
          <p:style>
            <a:lnRef idx="2">
              <a:schemeClr val="accent1"/>
            </a:lnRef>
            <a:fillRef idx="0">
              <a:schemeClr val="accent1"/>
            </a:fillRef>
            <a:effectRef idx="1">
              <a:schemeClr val="accent1"/>
            </a:effectRef>
            <a:fontRef idx="minor">
              <a:schemeClr val="tx1"/>
            </a:fontRef>
          </p:style>
        </p:cxnSp>
      </p:grpSp>
      <p:sp>
        <p:nvSpPr>
          <p:cNvPr id="17" name="Text Placeholder 16"/>
          <p:cNvSpPr>
            <a:spLocks noGrp="1"/>
          </p:cNvSpPr>
          <p:nvPr>
            <p:ph type="body" sz="quarter" idx="15"/>
          </p:nvPr>
        </p:nvSpPr>
        <p:spPr>
          <a:xfrm>
            <a:off x="4004672" y="1038290"/>
            <a:ext cx="4775792" cy="3200401"/>
          </a:xfrm>
          <a:prstGeom prst="rect">
            <a:avLst/>
          </a:prstGeom>
        </p:spPr>
        <p:txBody>
          <a:bodyPr/>
          <a:lstStyle>
            <a:lvl1pPr marL="0" indent="0">
              <a:buNone/>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rgbClr val="9D1535"/>
                </a:solidFill>
              </a:defRPr>
            </a:lvl1pPr>
          </a:lstStyle>
          <a:p>
            <a:pPr lvl="0"/>
            <a:r>
              <a:rPr lang="en-US" dirty="0"/>
              <a:t>Title of logo slide</a:t>
            </a:r>
          </a:p>
        </p:txBody>
      </p:sp>
      <p:sp>
        <p:nvSpPr>
          <p:cNvPr id="18" name="Rectangle 17"/>
          <p:cNvSpPr/>
          <p:nvPr userDrawn="1"/>
        </p:nvSpPr>
        <p:spPr>
          <a:xfrm>
            <a:off x="0" y="4686300"/>
            <a:ext cx="2209800" cy="457200"/>
          </a:xfrm>
          <a:prstGeom prst="rect">
            <a:avLst/>
          </a:prstGeom>
          <a:solidFill>
            <a:srgbClr val="595A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1A191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9D15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3" name="Picture 2">
            <a:extLst>
              <a:ext uri="{FF2B5EF4-FFF2-40B4-BE49-F238E27FC236}">
                <a16:creationId xmlns:a16="http://schemas.microsoft.com/office/drawing/2014/main" id="{9F63EA8E-D2A9-1749-A8F4-65468CB531DE}"/>
              </a:ext>
            </a:extLst>
          </p:cNvPr>
          <p:cNvPicPr>
            <a:picLocks noChangeAspect="1"/>
          </p:cNvPicPr>
          <p:nvPr userDrawn="1"/>
        </p:nvPicPr>
        <p:blipFill>
          <a:blip r:embed="rId2"/>
          <a:stretch>
            <a:fillRect/>
          </a:stretch>
        </p:blipFill>
        <p:spPr>
          <a:xfrm>
            <a:off x="338328" y="4800600"/>
            <a:ext cx="1014984" cy="228540"/>
          </a:xfrm>
          <a:prstGeom prst="rect">
            <a:avLst/>
          </a:prstGeom>
        </p:spPr>
      </p:pic>
    </p:spTree>
    <p:extLst>
      <p:ext uri="{BB962C8B-B14F-4D97-AF65-F5344CB8AC3E}">
        <p14:creationId xmlns:p14="http://schemas.microsoft.com/office/powerpoint/2010/main" val="26449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340787" y="1029748"/>
            <a:ext cx="8439148" cy="3356378"/>
          </a:xfrm>
          <a:prstGeom prst="rect">
            <a:avLst/>
          </a:prstGeom>
        </p:spPr>
        <p:txBody>
          <a:bodyPr vert="horz"/>
          <a:lstStyle>
            <a:lvl1pPr marL="342892" indent="-342892">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2" marR="0" lvl="0" indent="-342892" algn="l" defTabSz="457189"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340787" y="1029748"/>
            <a:ext cx="8439148" cy="3356378"/>
          </a:xfrm>
          <a:prstGeom prst="rect">
            <a:avLst/>
          </a:prstGeom>
        </p:spPr>
        <p:txBody>
          <a:bodyPr vert="horz"/>
          <a:lstStyle>
            <a:lvl1pPr marL="342892" indent="-342892">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2" marR="0" lvl="0" indent="-342892" algn="l" defTabSz="457189"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33086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704" r:id="rId1"/>
    <p:sldLayoutId id="2147483664" r:id="rId2"/>
    <p:sldLayoutId id="2147483666" r:id="rId3"/>
    <p:sldLayoutId id="2147483695" r:id="rId4"/>
    <p:sldLayoutId id="2147483742" r:id="rId5"/>
    <p:sldLayoutId id="2147483653" r:id="rId6"/>
    <p:sldLayoutId id="2147483743" r:id="rId7"/>
    <p:sldLayoutId id="2147483661" r:id="rId8"/>
    <p:sldLayoutId id="2147483654" r:id="rId9"/>
    <p:sldLayoutId id="2147483658" r:id="rId10"/>
    <p:sldLayoutId id="2147483715" r:id="rId11"/>
    <p:sldLayoutId id="2147483712" r:id="rId12"/>
    <p:sldLayoutId id="2147483690" r:id="rId13"/>
    <p:sldLayoutId id="2147483716" r:id="rId14"/>
    <p:sldLayoutId id="2147483741" r:id="rId15"/>
    <p:sldLayoutId id="214748374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3079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photos/IJFnMSGY_bM?utm_source=unsplash&amp;utm_medium=referral&amp;utm_content=creditCopyText" TargetMode="External"/><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hyperlink" Target="https://unsplash.com/search/photos/help?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photos/-Cmz06-0btw?utm_source=unsplash&amp;utm_medium=referral&amp;utm_content=creditCopyText" TargetMode="External"/><Relationship Id="rId7" Type="http://schemas.openxmlformats.org/officeDocument/2006/relationships/hyperlink" Target="https://unsplash.com/search/photos/plan?utm_source=unsplash&amp;utm_medium=referral&amp;utm_content=creditCopyText" TargetMode="External"/><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hyperlink" Target="https://unsplash.com/photos/qWwpHwip31M?utm_source=unsplash&amp;utm_medium=referral&amp;utm_content=creditCopyText" TargetMode="External"/><Relationship Id="rId5" Type="http://schemas.openxmlformats.org/officeDocument/2006/relationships/image" Target="../media/image21.jpeg"/><Relationship Id="rId4" Type="http://schemas.openxmlformats.org/officeDocument/2006/relationships/hyperlink" Target="https://unsplash.com/search/photos/outcome?utm_source=unsplash&amp;utm_medium=referral&amp;utm_content=creditCopyTex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iiif.io/"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iiif.io/community/consortium/"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getty.edu/research/tools/vocabularies/newbury_sanderson_itwg_2017.pdf" TargetMode="External"/><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digital.denverlibrary.org/digital/iiif/p15330coll22/1751/full/full/0/default.jpg" TargetMode="External"/><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reflections.mndigital.org/catalog/jhs:450#/image/0" TargetMode="External"/><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digital.denverlibrary.org/digital/iiif/p15330coll22/92976/full/full/0/default.jpg" TargetMode="External"/><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flic.kr/p/2bSgMa9" TargetMode="Externa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digital.library.temple.edu/digital/collection/p16002coll3/id/7"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digital.library.temple.edu/digital/collection/p15037coll17/id/36"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unsplash.com/search/photos/product-manager?utm_source=unsplash&amp;utm_medium=referral&amp;utm_content=creditCopyText" TargetMode="External"/><Relationship Id="rId4" Type="http://schemas.openxmlformats.org/officeDocument/2006/relationships/hyperlink" Target="https://unsplash.com/photos/cXY2LsD82zc?utm_source=unsplash&amp;utm_medium=referral&amp;utm_content=creditCopyTex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hyperlink" Target="http://lod-cloud.ne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photos/1t0yY9lSpyE?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hyperlink" Target="https://unsplash.com/search/photos/band?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195E86-44D8-41EC-835E-D1EAC18DD008}"/>
              </a:ext>
            </a:extLst>
          </p:cNvPr>
          <p:cNvPicPr>
            <a:picLocks noChangeAspect="1"/>
          </p:cNvPicPr>
          <p:nvPr/>
        </p:nvPicPr>
        <p:blipFill rotWithShape="1">
          <a:blip r:embed="rId3"/>
          <a:srcRect t="7810" b="7908"/>
          <a:stretch/>
        </p:blipFill>
        <p:spPr>
          <a:xfrm>
            <a:off x="-9008" y="0"/>
            <a:ext cx="9153008" cy="5143500"/>
          </a:xfrm>
          <a:prstGeom prst="rect">
            <a:avLst/>
          </a:prstGeom>
        </p:spPr>
      </p:pic>
      <p:sp>
        <p:nvSpPr>
          <p:cNvPr id="7" name="Rectangle 6">
            <a:extLst>
              <a:ext uri="{FF2B5EF4-FFF2-40B4-BE49-F238E27FC236}">
                <a16:creationId xmlns:a16="http://schemas.microsoft.com/office/drawing/2014/main" id="{B694B3CB-E808-4187-8AFA-C7A5537E8984}"/>
              </a:ext>
            </a:extLst>
          </p:cNvPr>
          <p:cNvSpPr/>
          <p:nvPr/>
        </p:nvSpPr>
        <p:spPr>
          <a:xfrm>
            <a:off x="-9009" y="1103811"/>
            <a:ext cx="8557263" cy="175022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rgbClr val="2255AA"/>
                </a:solidFill>
                <a:latin typeface="Oswald"/>
              </a:rPr>
              <a:t>From Prototype to Production:</a:t>
            </a:r>
            <a:br>
              <a:rPr lang="en-US" sz="3200" dirty="0">
                <a:solidFill>
                  <a:srgbClr val="2255AA"/>
                </a:solidFill>
                <a:latin typeface="Oswald"/>
              </a:rPr>
            </a:br>
            <a:r>
              <a:rPr lang="en-US" sz="3200" dirty="0">
                <a:solidFill>
                  <a:srgbClr val="2255AA"/>
                </a:solidFill>
                <a:latin typeface="Oswald"/>
              </a:rPr>
              <a:t>Turning new ideas into useful services</a:t>
            </a:r>
            <a:endParaRPr lang="en-US" sz="3200" b="0" i="0" dirty="0">
              <a:solidFill>
                <a:srgbClr val="C44E00"/>
              </a:solidFill>
              <a:effectLst/>
              <a:latin typeface="Oswald"/>
            </a:endParaRPr>
          </a:p>
        </p:txBody>
      </p:sp>
      <p:sp>
        <p:nvSpPr>
          <p:cNvPr id="10" name="Text Placeholder 36">
            <a:extLst>
              <a:ext uri="{FF2B5EF4-FFF2-40B4-BE49-F238E27FC236}">
                <a16:creationId xmlns:a16="http://schemas.microsoft.com/office/drawing/2014/main" id="{0A621618-DD59-4536-B6D9-9E896AF35505}"/>
              </a:ext>
            </a:extLst>
          </p:cNvPr>
          <p:cNvSpPr txBox="1">
            <a:spLocks/>
          </p:cNvSpPr>
          <p:nvPr/>
        </p:nvSpPr>
        <p:spPr>
          <a:xfrm>
            <a:off x="2231798" y="4060447"/>
            <a:ext cx="7011086" cy="523220"/>
          </a:xfrm>
          <a:prstGeom prst="rect">
            <a:avLst/>
          </a:prstGeom>
          <a:solidFill>
            <a:schemeClr val="bg1">
              <a:lumMod val="75000"/>
            </a:schemeClr>
          </a:solidFill>
        </p:spPr>
        <p:txBody>
          <a:bodyPr vert="horz" wrap="none" lIns="0" anchor="t">
            <a:spAutoFit/>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latin typeface="+mj-lt"/>
                <a:cs typeface="Arial"/>
              </a:rPr>
              <a:t>  Andrew K. Pace, Executive Director, OCLC Research</a:t>
            </a:r>
          </a:p>
          <a:p>
            <a:pPr marL="0" marR="0" indent="0">
              <a:spcBef>
                <a:spcPts val="0"/>
              </a:spcBef>
              <a:spcAft>
                <a:spcPts val="0"/>
              </a:spcAft>
              <a:buNone/>
            </a:pPr>
            <a:r>
              <a:rPr lang="en-US" sz="1400" dirty="0">
                <a:latin typeface="+mj-lt"/>
                <a:ea typeface="Calibri" panose="020F0502020204030204" pitchFamily="34" charset="0"/>
              </a:rPr>
              <a:t>  Holly Tomren, Head of Metadata and Digitization Services, Temple University Libraries</a:t>
            </a:r>
          </a:p>
        </p:txBody>
      </p:sp>
      <p:sp>
        <p:nvSpPr>
          <p:cNvPr id="6" name="Rectangle 5">
            <a:extLst>
              <a:ext uri="{FF2B5EF4-FFF2-40B4-BE49-F238E27FC236}">
                <a16:creationId xmlns:a16="http://schemas.microsoft.com/office/drawing/2014/main" id="{AB97C411-4662-41D1-86A5-2069781B479F}"/>
              </a:ext>
            </a:extLst>
          </p:cNvPr>
          <p:cNvSpPr/>
          <p:nvPr/>
        </p:nvSpPr>
        <p:spPr>
          <a:xfrm>
            <a:off x="6038336" y="2571750"/>
            <a:ext cx="2336738" cy="47625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December 10, 2018</a:t>
            </a:r>
          </a:p>
        </p:txBody>
      </p:sp>
      <p:sp>
        <p:nvSpPr>
          <p:cNvPr id="11" name="Rectangle 10">
            <a:extLst>
              <a:ext uri="{FF2B5EF4-FFF2-40B4-BE49-F238E27FC236}">
                <a16:creationId xmlns:a16="http://schemas.microsoft.com/office/drawing/2014/main" id="{3C79CC97-3D03-4F14-B70D-31AC8AF239AF}"/>
              </a:ext>
            </a:extLst>
          </p:cNvPr>
          <p:cNvSpPr/>
          <p:nvPr/>
        </p:nvSpPr>
        <p:spPr>
          <a:xfrm>
            <a:off x="214746" y="680703"/>
            <a:ext cx="4149436" cy="70539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t>CNI Fall Membership Meeting - 2018</a:t>
            </a:r>
          </a:p>
        </p:txBody>
      </p:sp>
    </p:spTree>
    <p:extLst>
      <p:ext uri="{BB962C8B-B14F-4D97-AF65-F5344CB8AC3E}">
        <p14:creationId xmlns:p14="http://schemas.microsoft.com/office/powerpoint/2010/main" val="25378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7F7F-0C79-496B-93DB-C007AF632362}"/>
              </a:ext>
            </a:extLst>
          </p:cNvPr>
          <p:cNvSpPr>
            <a:spLocks noGrp="1"/>
          </p:cNvSpPr>
          <p:nvPr>
            <p:ph type="body" sz="quarter" idx="12"/>
          </p:nvPr>
        </p:nvSpPr>
        <p:spPr>
          <a:xfrm>
            <a:off x="340785" y="963072"/>
            <a:ext cx="4599605" cy="3356378"/>
          </a:xfrm>
        </p:spPr>
        <p:txBody>
          <a:bodyPr/>
          <a:lstStyle/>
          <a:p>
            <a:pPr marL="0" indent="0">
              <a:buNone/>
            </a:pPr>
            <a:r>
              <a:rPr lang="en-US" b="1" dirty="0"/>
              <a:t>Phase I Partners </a:t>
            </a:r>
            <a:r>
              <a:rPr lang="en-US" sz="1800" dirty="0"/>
              <a:t>(Dec ’17 - Apr ‘18)</a:t>
            </a:r>
            <a:endParaRPr lang="en-US" dirty="0"/>
          </a:p>
          <a:p>
            <a:pPr lvl="1"/>
            <a:r>
              <a:rPr lang="en-US" sz="2000" dirty="0"/>
              <a:t>Cornell University</a:t>
            </a:r>
          </a:p>
          <a:p>
            <a:pPr lvl="1"/>
            <a:r>
              <a:rPr lang="en-US" sz="2000" dirty="0"/>
              <a:t>University of California, Davis</a:t>
            </a:r>
          </a:p>
        </p:txBody>
      </p:sp>
      <p:sp>
        <p:nvSpPr>
          <p:cNvPr id="3" name="Text Placeholder 2">
            <a:extLst>
              <a:ext uri="{FF2B5EF4-FFF2-40B4-BE49-F238E27FC236}">
                <a16:creationId xmlns:a16="http://schemas.microsoft.com/office/drawing/2014/main" id="{CF38D50D-EAC2-46CC-9FF6-879C988FA7FF}"/>
              </a:ext>
            </a:extLst>
          </p:cNvPr>
          <p:cNvSpPr>
            <a:spLocks noGrp="1"/>
          </p:cNvSpPr>
          <p:nvPr>
            <p:ph type="body" sz="quarter" idx="13"/>
          </p:nvPr>
        </p:nvSpPr>
        <p:spPr>
          <a:xfrm>
            <a:off x="262532" y="137608"/>
            <a:ext cx="8439148" cy="686442"/>
          </a:xfrm>
        </p:spPr>
        <p:txBody>
          <a:bodyPr vert="horz" anchor="t"/>
          <a:lstStyle/>
          <a:p>
            <a:r>
              <a:rPr lang="en-US" dirty="0"/>
              <a:t>“Project Passage”</a:t>
            </a:r>
          </a:p>
        </p:txBody>
      </p:sp>
      <p:sp>
        <p:nvSpPr>
          <p:cNvPr id="4" name="Text Placeholder 1">
            <a:extLst>
              <a:ext uri="{FF2B5EF4-FFF2-40B4-BE49-F238E27FC236}">
                <a16:creationId xmlns:a16="http://schemas.microsoft.com/office/drawing/2014/main" id="{EB4F780D-A318-4811-842E-C62C9A5A69A4}"/>
              </a:ext>
            </a:extLst>
          </p:cNvPr>
          <p:cNvSpPr txBox="1">
            <a:spLocks/>
          </p:cNvSpPr>
          <p:nvPr/>
        </p:nvSpPr>
        <p:spPr>
          <a:xfrm>
            <a:off x="4482106" y="221384"/>
            <a:ext cx="4681102" cy="3356378"/>
          </a:xfrm>
          <a:prstGeom prst="rect">
            <a:avLst/>
          </a:prstGeom>
        </p:spPr>
        <p:txBody>
          <a:bodyPr vert="horz"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t>Phase II Partners </a:t>
            </a:r>
            <a:r>
              <a:rPr lang="en-US" sz="1800" dirty="0"/>
              <a:t>(May ‘18 – Sep ‘18)</a:t>
            </a:r>
          </a:p>
          <a:p>
            <a:pPr lvl="1"/>
            <a:r>
              <a:rPr lang="en-US" sz="1500" dirty="0"/>
              <a:t>American University</a:t>
            </a:r>
          </a:p>
          <a:p>
            <a:pPr lvl="1"/>
            <a:r>
              <a:rPr lang="en-US" sz="1500" dirty="0"/>
              <a:t>Brigham Young University</a:t>
            </a:r>
          </a:p>
          <a:p>
            <a:pPr lvl="1"/>
            <a:r>
              <a:rPr lang="en-US" sz="1500" dirty="0"/>
              <a:t>Cleveland Public Library </a:t>
            </a:r>
          </a:p>
          <a:p>
            <a:pPr lvl="1"/>
            <a:r>
              <a:rPr lang="en-US" sz="1500" dirty="0"/>
              <a:t>Harvard University</a:t>
            </a:r>
          </a:p>
          <a:p>
            <a:pPr lvl="1"/>
            <a:r>
              <a:rPr lang="en-US" sz="1500" dirty="0"/>
              <a:t>Michigan State University</a:t>
            </a:r>
          </a:p>
          <a:p>
            <a:pPr lvl="1"/>
            <a:r>
              <a:rPr lang="en-US" sz="1500" dirty="0"/>
              <a:t>National Library of Medicine</a:t>
            </a:r>
          </a:p>
          <a:p>
            <a:pPr lvl="1"/>
            <a:r>
              <a:rPr lang="en-US" sz="1500" dirty="0"/>
              <a:t>North Carolina State University</a:t>
            </a:r>
          </a:p>
          <a:p>
            <a:pPr lvl="1"/>
            <a:r>
              <a:rPr lang="en-US" sz="1500" dirty="0"/>
              <a:t>Northwestern University</a:t>
            </a:r>
          </a:p>
          <a:p>
            <a:pPr lvl="1"/>
            <a:r>
              <a:rPr lang="en-US" sz="1500" dirty="0"/>
              <a:t>Princeton University</a:t>
            </a:r>
          </a:p>
          <a:p>
            <a:pPr lvl="1"/>
            <a:r>
              <a:rPr lang="en-US" sz="1500" dirty="0"/>
              <a:t>Smithsonian Library</a:t>
            </a:r>
          </a:p>
          <a:p>
            <a:pPr lvl="1"/>
            <a:r>
              <a:rPr lang="en-US" sz="1500" dirty="0"/>
              <a:t>Temple University</a:t>
            </a:r>
          </a:p>
          <a:p>
            <a:pPr lvl="1"/>
            <a:r>
              <a:rPr lang="en-US" sz="1500" dirty="0"/>
              <a:t>University of Minnesota</a:t>
            </a:r>
          </a:p>
          <a:p>
            <a:pPr lvl="1"/>
            <a:r>
              <a:rPr lang="en-US" sz="1500" dirty="0"/>
              <a:t>University of New Hampshire</a:t>
            </a:r>
          </a:p>
          <a:p>
            <a:pPr lvl="1"/>
            <a:r>
              <a:rPr lang="en-US" sz="1500" dirty="0">
                <a:cs typeface="Arial"/>
              </a:rPr>
              <a:t>Yale University</a:t>
            </a:r>
          </a:p>
        </p:txBody>
      </p:sp>
      <p:grpSp>
        <p:nvGrpSpPr>
          <p:cNvPr id="14" name="Group 13">
            <a:extLst>
              <a:ext uri="{FF2B5EF4-FFF2-40B4-BE49-F238E27FC236}">
                <a16:creationId xmlns:a16="http://schemas.microsoft.com/office/drawing/2014/main" id="{FFBEA04E-6180-4185-8FC3-C0CB1E62C101}"/>
              </a:ext>
            </a:extLst>
          </p:cNvPr>
          <p:cNvGrpSpPr/>
          <p:nvPr/>
        </p:nvGrpSpPr>
        <p:grpSpPr>
          <a:xfrm>
            <a:off x="922020" y="2240280"/>
            <a:ext cx="3185159" cy="2354580"/>
            <a:chOff x="330169" y="2571750"/>
            <a:chExt cx="2285844" cy="2001783"/>
          </a:xfrm>
        </p:grpSpPr>
        <p:grpSp>
          <p:nvGrpSpPr>
            <p:cNvPr id="5" name="Group 4">
              <a:extLst>
                <a:ext uri="{FF2B5EF4-FFF2-40B4-BE49-F238E27FC236}">
                  <a16:creationId xmlns:a16="http://schemas.microsoft.com/office/drawing/2014/main" id="{A9AE95B3-CA13-41A7-9A26-51DCB5EFFF30}"/>
                </a:ext>
              </a:extLst>
            </p:cNvPr>
            <p:cNvGrpSpPr/>
            <p:nvPr/>
          </p:nvGrpSpPr>
          <p:grpSpPr>
            <a:xfrm>
              <a:off x="330169" y="3445600"/>
              <a:ext cx="1121315" cy="1127932"/>
              <a:chOff x="3299321" y="650678"/>
              <a:chExt cx="1808018" cy="2078181"/>
            </a:xfrm>
          </p:grpSpPr>
          <p:sp>
            <p:nvSpPr>
              <p:cNvPr id="12" name="Hexagon 11">
                <a:extLst>
                  <a:ext uri="{FF2B5EF4-FFF2-40B4-BE49-F238E27FC236}">
                    <a16:creationId xmlns:a16="http://schemas.microsoft.com/office/drawing/2014/main" id="{A55BB8A5-B650-4041-8267-3C26BE81C51A}"/>
                  </a:ext>
                </a:extLst>
              </p:cNvPr>
              <p:cNvSpPr/>
              <p:nvPr/>
            </p:nvSpPr>
            <p:spPr>
              <a:xfrm rot="5400000">
                <a:off x="3164239" y="785760"/>
                <a:ext cx="2078181" cy="1808018"/>
              </a:xfrm>
              <a:prstGeom prst="hexagon">
                <a:avLst>
                  <a:gd name="adj" fmla="val 25000"/>
                  <a:gd name="vf" fmla="val 11547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7AECD881-C6E7-4633-894D-C8A12116D4CF}"/>
                  </a:ext>
                </a:extLst>
              </p:cNvPr>
              <p:cNvSpPr txBox="1"/>
              <p:nvPr/>
            </p:nvSpPr>
            <p:spPr>
              <a:xfrm>
                <a:off x="3581070" y="974529"/>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OCLC Global Technolo-gies</a:t>
                </a:r>
              </a:p>
            </p:txBody>
          </p:sp>
        </p:grpSp>
        <p:grpSp>
          <p:nvGrpSpPr>
            <p:cNvPr id="6" name="Group 5">
              <a:extLst>
                <a:ext uri="{FF2B5EF4-FFF2-40B4-BE49-F238E27FC236}">
                  <a16:creationId xmlns:a16="http://schemas.microsoft.com/office/drawing/2014/main" id="{2A5B3232-E6CE-4C25-93B5-9D64C23A9166}"/>
                </a:ext>
              </a:extLst>
            </p:cNvPr>
            <p:cNvGrpSpPr/>
            <p:nvPr/>
          </p:nvGrpSpPr>
          <p:grpSpPr>
            <a:xfrm>
              <a:off x="890829" y="2571750"/>
              <a:ext cx="1180528" cy="1127932"/>
              <a:chOff x="2319251" y="2414639"/>
              <a:chExt cx="1808018" cy="2078181"/>
            </a:xfrm>
          </p:grpSpPr>
          <p:sp>
            <p:nvSpPr>
              <p:cNvPr id="10" name="Hexagon 9">
                <a:extLst>
                  <a:ext uri="{FF2B5EF4-FFF2-40B4-BE49-F238E27FC236}">
                    <a16:creationId xmlns:a16="http://schemas.microsoft.com/office/drawing/2014/main" id="{395D7BD8-EDFA-487C-8C86-D9C4BC4191CE}"/>
                  </a:ext>
                </a:extLst>
              </p:cNvPr>
              <p:cNvSpPr/>
              <p:nvPr/>
            </p:nvSpPr>
            <p:spPr>
              <a:xfrm rot="5400000">
                <a:off x="2184169" y="2549721"/>
                <a:ext cx="2078181" cy="180801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6">
                <a:extLst>
                  <a:ext uri="{FF2B5EF4-FFF2-40B4-BE49-F238E27FC236}">
                    <a16:creationId xmlns:a16="http://schemas.microsoft.com/office/drawing/2014/main" id="{BE37B499-B926-4551-9825-573C648FDD49}"/>
                  </a:ext>
                </a:extLst>
              </p:cNvPr>
              <p:cNvSpPr txBox="1"/>
              <p:nvPr/>
            </p:nvSpPr>
            <p:spPr>
              <a:xfrm>
                <a:off x="2601000" y="2738490"/>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OCLC Research</a:t>
                </a:r>
              </a:p>
            </p:txBody>
          </p:sp>
        </p:grpSp>
        <p:grpSp>
          <p:nvGrpSpPr>
            <p:cNvPr id="7" name="Group 6">
              <a:extLst>
                <a:ext uri="{FF2B5EF4-FFF2-40B4-BE49-F238E27FC236}">
                  <a16:creationId xmlns:a16="http://schemas.microsoft.com/office/drawing/2014/main" id="{7620D3F6-5213-4F83-B41F-2489B456A2E0}"/>
                </a:ext>
              </a:extLst>
            </p:cNvPr>
            <p:cNvGrpSpPr/>
            <p:nvPr/>
          </p:nvGrpSpPr>
          <p:grpSpPr>
            <a:xfrm>
              <a:off x="1494697" y="3445600"/>
              <a:ext cx="1121316" cy="1127933"/>
              <a:chOff x="4271910" y="2414639"/>
              <a:chExt cx="1808018" cy="2078181"/>
            </a:xfrm>
          </p:grpSpPr>
          <p:sp>
            <p:nvSpPr>
              <p:cNvPr id="8" name="Hexagon 7">
                <a:extLst>
                  <a:ext uri="{FF2B5EF4-FFF2-40B4-BE49-F238E27FC236}">
                    <a16:creationId xmlns:a16="http://schemas.microsoft.com/office/drawing/2014/main" id="{63117764-1C98-4B8D-A5E0-DB67F6D57884}"/>
                  </a:ext>
                </a:extLst>
              </p:cNvPr>
              <p:cNvSpPr/>
              <p:nvPr/>
            </p:nvSpPr>
            <p:spPr>
              <a:xfrm rot="5400000">
                <a:off x="4136828" y="2549721"/>
                <a:ext cx="2078181" cy="1808018"/>
              </a:xfrm>
              <a:prstGeom prst="hexagon">
                <a:avLst>
                  <a:gd name="adj" fmla="val 25000"/>
                  <a:gd name="vf" fmla="val 11547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Hexagon 8">
                <a:extLst>
                  <a:ext uri="{FF2B5EF4-FFF2-40B4-BE49-F238E27FC236}">
                    <a16:creationId xmlns:a16="http://schemas.microsoft.com/office/drawing/2014/main" id="{E7D91CDB-473B-437B-AB7C-D5C3E8C6986E}"/>
                  </a:ext>
                </a:extLst>
              </p:cNvPr>
              <p:cNvSpPr txBox="1"/>
              <p:nvPr/>
            </p:nvSpPr>
            <p:spPr>
              <a:xfrm>
                <a:off x="4553659" y="2738490"/>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400" kern="1200" dirty="0"/>
                  <a:t>OCLC Global Product Management</a:t>
                </a:r>
              </a:p>
            </p:txBody>
          </p:sp>
        </p:grpSp>
      </p:grpSp>
    </p:spTree>
    <p:extLst>
      <p:ext uri="{BB962C8B-B14F-4D97-AF65-F5344CB8AC3E}">
        <p14:creationId xmlns:p14="http://schemas.microsoft.com/office/powerpoint/2010/main" val="114429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04D53F-72A9-4FE0-857C-12B1A9A83651}"/>
              </a:ext>
            </a:extLst>
          </p:cNvPr>
          <p:cNvSpPr>
            <a:spLocks noGrp="1"/>
          </p:cNvSpPr>
          <p:nvPr>
            <p:ph type="body" sz="quarter" idx="13"/>
          </p:nvPr>
        </p:nvSpPr>
        <p:spPr>
          <a:xfrm>
            <a:off x="340787" y="160237"/>
            <a:ext cx="8439148" cy="686442"/>
          </a:xfrm>
        </p:spPr>
        <p:txBody>
          <a:bodyPr/>
          <a:lstStyle/>
          <a:p>
            <a:r>
              <a:rPr lang="en-US" dirty="0"/>
              <a:t>Step 4: Set Team Expectations</a:t>
            </a:r>
          </a:p>
        </p:txBody>
      </p:sp>
      <p:sp>
        <p:nvSpPr>
          <p:cNvPr id="3" name="Text Placeholder 2">
            <a:extLst>
              <a:ext uri="{FF2B5EF4-FFF2-40B4-BE49-F238E27FC236}">
                <a16:creationId xmlns:a16="http://schemas.microsoft.com/office/drawing/2014/main" id="{09CB8DB5-9A9A-49F6-92FD-C544C9E25714}"/>
              </a:ext>
            </a:extLst>
          </p:cNvPr>
          <p:cNvSpPr>
            <a:spLocks noGrp="1"/>
          </p:cNvSpPr>
          <p:nvPr>
            <p:ph type="body" sz="quarter" idx="12"/>
          </p:nvPr>
        </p:nvSpPr>
        <p:spPr>
          <a:xfrm>
            <a:off x="4859358" y="950224"/>
            <a:ext cx="3849927" cy="3356378"/>
          </a:xfrm>
        </p:spPr>
        <p:txBody>
          <a:bodyPr/>
          <a:lstStyle/>
          <a:p>
            <a:r>
              <a:rPr lang="en-US" dirty="0"/>
              <a:t>Demand participation</a:t>
            </a:r>
          </a:p>
          <a:p>
            <a:r>
              <a:rPr lang="en-US" dirty="0"/>
              <a:t>Expect resistance</a:t>
            </a:r>
          </a:p>
          <a:p>
            <a:r>
              <a:rPr lang="en-US" dirty="0"/>
              <a:t>Communicate frequently</a:t>
            </a:r>
          </a:p>
          <a:p>
            <a:r>
              <a:rPr lang="en-US" dirty="0"/>
              <a:t>Document everything</a:t>
            </a:r>
          </a:p>
          <a:p>
            <a:r>
              <a:rPr lang="en-US" dirty="0"/>
              <a:t>Set an end-date for experimentation</a:t>
            </a:r>
          </a:p>
        </p:txBody>
      </p:sp>
      <p:pic>
        <p:nvPicPr>
          <p:cNvPr id="1026" name="Picture 2" descr="people's hand overlapping on center">
            <a:extLst>
              <a:ext uri="{FF2B5EF4-FFF2-40B4-BE49-F238E27FC236}">
                <a16:creationId xmlns:a16="http://schemas.microsoft.com/office/drawing/2014/main" id="{B7FB8623-BBAF-46CD-A6CF-C69325BCF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87" y="1029748"/>
            <a:ext cx="4323289" cy="2883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3C1F61-441A-48CA-BD17-A12C12CD9620}"/>
              </a:ext>
            </a:extLst>
          </p:cNvPr>
          <p:cNvSpPr/>
          <p:nvPr/>
        </p:nvSpPr>
        <p:spPr>
          <a:xfrm>
            <a:off x="296077" y="3863617"/>
            <a:ext cx="1786066" cy="246221"/>
          </a:xfrm>
          <a:prstGeom prst="rect">
            <a:avLst/>
          </a:prstGeom>
        </p:spPr>
        <p:txBody>
          <a:bodyPr wrap="none">
            <a:spAutoFit/>
          </a:bodyPr>
          <a:lstStyle/>
          <a:p>
            <a:r>
              <a:rPr lang="en-US" sz="1000" dirty="0">
                <a:solidFill>
                  <a:srgbClr val="111111"/>
                </a:solidFill>
                <a:latin typeface="-apple-system"/>
              </a:rPr>
              <a:t>Photo by </a:t>
            </a:r>
            <a:r>
              <a:rPr lang="en-US" sz="1000" dirty="0" err="1">
                <a:solidFill>
                  <a:srgbClr val="999999"/>
                </a:solidFill>
                <a:latin typeface="-apple-system"/>
                <a:hlinkClick r:id="rId3"/>
              </a:rPr>
              <a:t>rawpixel</a:t>
            </a:r>
            <a:r>
              <a:rPr lang="en-US" sz="1000" dirty="0">
                <a:solidFill>
                  <a:srgbClr val="111111"/>
                </a:solidFill>
                <a:latin typeface="-apple-system"/>
              </a:rPr>
              <a:t> on </a:t>
            </a:r>
            <a:r>
              <a:rPr lang="en-US" sz="1000" dirty="0" err="1">
                <a:solidFill>
                  <a:srgbClr val="999999"/>
                </a:solidFill>
                <a:latin typeface="-apple-system"/>
                <a:hlinkClick r:id="rId4"/>
              </a:rPr>
              <a:t>Unsplash</a:t>
            </a:r>
            <a:endParaRPr lang="en-US" sz="1000" dirty="0"/>
          </a:p>
        </p:txBody>
      </p:sp>
    </p:spTree>
    <p:extLst>
      <p:ext uri="{BB962C8B-B14F-4D97-AF65-F5344CB8AC3E}">
        <p14:creationId xmlns:p14="http://schemas.microsoft.com/office/powerpoint/2010/main" val="34188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3FFFF-1953-4534-AF71-3C627F81D146}"/>
              </a:ext>
            </a:extLst>
          </p:cNvPr>
          <p:cNvSpPr>
            <a:spLocks noGrp="1"/>
          </p:cNvSpPr>
          <p:nvPr>
            <p:ph type="body" sz="quarter" idx="13"/>
          </p:nvPr>
        </p:nvSpPr>
        <p:spPr>
          <a:xfrm>
            <a:off x="340787" y="169849"/>
            <a:ext cx="8439148" cy="686442"/>
          </a:xfrm>
        </p:spPr>
        <p:txBody>
          <a:bodyPr/>
          <a:lstStyle/>
          <a:p>
            <a:r>
              <a:rPr lang="en-US" dirty="0"/>
              <a:t>Step 5: Accept the outcome</a:t>
            </a:r>
          </a:p>
        </p:txBody>
      </p:sp>
      <p:sp>
        <p:nvSpPr>
          <p:cNvPr id="3" name="Text Placeholder 2">
            <a:extLst>
              <a:ext uri="{FF2B5EF4-FFF2-40B4-BE49-F238E27FC236}">
                <a16:creationId xmlns:a16="http://schemas.microsoft.com/office/drawing/2014/main" id="{06550BB1-4D3D-463E-B8CE-5AF0B5B017F0}"/>
              </a:ext>
            </a:extLst>
          </p:cNvPr>
          <p:cNvSpPr>
            <a:spLocks noGrp="1"/>
          </p:cNvSpPr>
          <p:nvPr>
            <p:ph type="body" sz="quarter" idx="12"/>
          </p:nvPr>
        </p:nvSpPr>
        <p:spPr>
          <a:xfrm>
            <a:off x="340787" y="1029748"/>
            <a:ext cx="6251742" cy="3356378"/>
          </a:xfrm>
        </p:spPr>
        <p:txBody>
          <a:bodyPr/>
          <a:lstStyle/>
          <a:p>
            <a:r>
              <a:rPr lang="en-US" dirty="0"/>
              <a:t>Not every idea is a winner; fail fast and move on</a:t>
            </a:r>
          </a:p>
          <a:p>
            <a:r>
              <a:rPr lang="en-US" dirty="0"/>
              <a:t>You </a:t>
            </a:r>
            <a:r>
              <a:rPr lang="en-US" i="1" dirty="0"/>
              <a:t>should</a:t>
            </a:r>
            <a:r>
              <a:rPr lang="en-US" dirty="0"/>
              <a:t> be disappointed if you wind up with something that looks exactly like you expected to build from the start</a:t>
            </a:r>
          </a:p>
          <a:p>
            <a:r>
              <a:rPr lang="en-US" dirty="0"/>
              <a:t>If the plan for production looks different from your prototype, look back at your vision statement and lean canvas and see if they still hold true</a:t>
            </a:r>
          </a:p>
        </p:txBody>
      </p:sp>
      <p:pic>
        <p:nvPicPr>
          <p:cNvPr id="8194" name="Picture 2" descr="red Wrong Way signage on road">
            <a:extLst>
              <a:ext uri="{FF2B5EF4-FFF2-40B4-BE49-F238E27FC236}">
                <a16:creationId xmlns:a16="http://schemas.microsoft.com/office/drawing/2014/main" id="{3A8D83BF-7D1A-45FC-83A0-73FC19114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95" t="12760" r="23896" b="13261"/>
          <a:stretch/>
        </p:blipFill>
        <p:spPr bwMode="auto">
          <a:xfrm>
            <a:off x="6797834" y="1029746"/>
            <a:ext cx="1903598" cy="15420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B87E24-AAA1-4170-9BAF-30C5AF042619}"/>
              </a:ext>
            </a:extLst>
          </p:cNvPr>
          <p:cNvSpPr/>
          <p:nvPr/>
        </p:nvSpPr>
        <p:spPr>
          <a:xfrm>
            <a:off x="7135769" y="2576807"/>
            <a:ext cx="1667444" cy="215444"/>
          </a:xfrm>
          <a:prstGeom prst="rect">
            <a:avLst/>
          </a:prstGeom>
        </p:spPr>
        <p:txBody>
          <a:bodyPr wrap="none">
            <a:spAutoFit/>
          </a:bodyPr>
          <a:lstStyle/>
          <a:p>
            <a:r>
              <a:rPr lang="en-US" sz="800" dirty="0">
                <a:solidFill>
                  <a:srgbClr val="111111"/>
                </a:solidFill>
                <a:latin typeface="-apple-system"/>
              </a:rPr>
              <a:t>Photo by </a:t>
            </a:r>
            <a:r>
              <a:rPr lang="en-US" sz="800" dirty="0" err="1">
                <a:solidFill>
                  <a:srgbClr val="999999"/>
                </a:solidFill>
                <a:latin typeface="-apple-system"/>
                <a:hlinkClick r:id="rId3"/>
              </a:rPr>
              <a:t>NeONBRAND</a:t>
            </a:r>
            <a:r>
              <a:rPr lang="en-US" sz="800" dirty="0">
                <a:solidFill>
                  <a:srgbClr val="111111"/>
                </a:solidFill>
                <a:latin typeface="-apple-system"/>
              </a:rPr>
              <a:t> on </a:t>
            </a:r>
            <a:r>
              <a:rPr lang="en-US" sz="800" dirty="0" err="1">
                <a:solidFill>
                  <a:srgbClr val="999999"/>
                </a:solidFill>
                <a:latin typeface="-apple-system"/>
                <a:hlinkClick r:id="rId4"/>
              </a:rPr>
              <a:t>Unsplash</a:t>
            </a:r>
            <a:endParaRPr lang="en-US" sz="800" dirty="0"/>
          </a:p>
        </p:txBody>
      </p:sp>
      <p:pic>
        <p:nvPicPr>
          <p:cNvPr id="2050" name="Picture 2" descr="person working on blue and white paper on board">
            <a:extLst>
              <a:ext uri="{FF2B5EF4-FFF2-40B4-BE49-F238E27FC236}">
                <a16:creationId xmlns:a16="http://schemas.microsoft.com/office/drawing/2014/main" id="{21374418-9B0D-4871-9634-9CAC7CFC1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835" y="2878938"/>
            <a:ext cx="1903598" cy="12695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3310D0-2DBA-4234-8881-148F11D27972}"/>
              </a:ext>
            </a:extLst>
          </p:cNvPr>
          <p:cNvSpPr/>
          <p:nvPr/>
        </p:nvSpPr>
        <p:spPr>
          <a:xfrm>
            <a:off x="7109885" y="4113754"/>
            <a:ext cx="1654620" cy="215444"/>
          </a:xfrm>
          <a:prstGeom prst="rect">
            <a:avLst/>
          </a:prstGeom>
        </p:spPr>
        <p:txBody>
          <a:bodyPr wrap="none">
            <a:spAutoFit/>
          </a:bodyPr>
          <a:lstStyle/>
          <a:p>
            <a:r>
              <a:rPr lang="en-US" sz="800" dirty="0">
                <a:solidFill>
                  <a:srgbClr val="111111"/>
                </a:solidFill>
                <a:latin typeface="-apple-system"/>
              </a:rPr>
              <a:t>Photo by </a:t>
            </a:r>
            <a:r>
              <a:rPr lang="en-US" sz="800" dirty="0">
                <a:solidFill>
                  <a:srgbClr val="999999"/>
                </a:solidFill>
                <a:latin typeface="-apple-system"/>
                <a:hlinkClick r:id="rId6"/>
              </a:rPr>
              <a:t>Alvaro Reyes</a:t>
            </a:r>
            <a:r>
              <a:rPr lang="en-US" sz="800" dirty="0">
                <a:solidFill>
                  <a:srgbClr val="111111"/>
                </a:solidFill>
                <a:latin typeface="-apple-system"/>
              </a:rPr>
              <a:t> on </a:t>
            </a:r>
            <a:r>
              <a:rPr lang="en-US" sz="800" dirty="0" err="1">
                <a:solidFill>
                  <a:srgbClr val="999999"/>
                </a:solidFill>
                <a:latin typeface="-apple-system"/>
                <a:hlinkClick r:id="rId7"/>
              </a:rPr>
              <a:t>Unsplash</a:t>
            </a:r>
            <a:endParaRPr lang="en-US" sz="800" dirty="0"/>
          </a:p>
        </p:txBody>
      </p:sp>
    </p:spTree>
    <p:extLst>
      <p:ext uri="{BB962C8B-B14F-4D97-AF65-F5344CB8AC3E}">
        <p14:creationId xmlns:p14="http://schemas.microsoft.com/office/powerpoint/2010/main" val="319570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p:txBody>
          <a:bodyPr/>
          <a:lstStyle/>
          <a:p>
            <a:r>
              <a:rPr lang="en-US" dirty="0"/>
              <a:t>EXAMPLES</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0756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6007E-FA45-684F-8047-A19F32446F5A}"/>
              </a:ext>
            </a:extLst>
          </p:cNvPr>
          <p:cNvSpPr>
            <a:spLocks noGrp="1"/>
          </p:cNvSpPr>
          <p:nvPr>
            <p:ph type="body" sz="quarter" idx="13"/>
          </p:nvPr>
        </p:nvSpPr>
        <p:spPr>
          <a:xfrm>
            <a:off x="256966" y="149451"/>
            <a:ext cx="8439148" cy="686442"/>
          </a:xfrm>
        </p:spPr>
        <p:txBody>
          <a:bodyPr/>
          <a:lstStyle/>
          <a:p>
            <a:r>
              <a:rPr lang="en-US" dirty="0"/>
              <a:t>Two recent OCLC internal and external partnerships</a:t>
            </a:r>
          </a:p>
        </p:txBody>
      </p:sp>
      <p:sp>
        <p:nvSpPr>
          <p:cNvPr id="3" name="Text Placeholder 2">
            <a:extLst>
              <a:ext uri="{FF2B5EF4-FFF2-40B4-BE49-F238E27FC236}">
                <a16:creationId xmlns:a16="http://schemas.microsoft.com/office/drawing/2014/main" id="{D283C3C6-4786-024A-81A6-2CAE88F9DFEC}"/>
              </a:ext>
            </a:extLst>
          </p:cNvPr>
          <p:cNvSpPr>
            <a:spLocks noGrp="1"/>
          </p:cNvSpPr>
          <p:nvPr>
            <p:ph type="body" sz="quarter" idx="12"/>
          </p:nvPr>
        </p:nvSpPr>
        <p:spPr>
          <a:xfrm>
            <a:off x="334641" y="1425830"/>
            <a:ext cx="8589853" cy="3094552"/>
          </a:xfrm>
        </p:spPr>
        <p:txBody>
          <a:bodyPr/>
          <a:lstStyle/>
          <a:p>
            <a:r>
              <a:rPr lang="en-US" dirty="0"/>
              <a:t>IIIF: International Image Interoperability Framework™</a:t>
            </a:r>
          </a:p>
          <a:p>
            <a:r>
              <a:rPr lang="en-US" dirty="0"/>
              <a:t>“Project Passage”: Linked Data </a:t>
            </a:r>
            <a:r>
              <a:rPr lang="en-US" dirty="0" err="1"/>
              <a:t>Wikibase</a:t>
            </a:r>
            <a:r>
              <a:rPr lang="en-US" dirty="0"/>
              <a:t> Prototype</a:t>
            </a:r>
          </a:p>
          <a:p>
            <a:pPr lvl="1"/>
            <a:endParaRPr lang="en-US" dirty="0"/>
          </a:p>
        </p:txBody>
      </p:sp>
    </p:spTree>
    <p:extLst>
      <p:ext uri="{BB962C8B-B14F-4D97-AF65-F5344CB8AC3E}">
        <p14:creationId xmlns:p14="http://schemas.microsoft.com/office/powerpoint/2010/main" val="14330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D5160A-5189-4846-AF5A-322EA7D3D24C}"/>
              </a:ext>
            </a:extLst>
          </p:cNvPr>
          <p:cNvGrpSpPr/>
          <p:nvPr/>
        </p:nvGrpSpPr>
        <p:grpSpPr>
          <a:xfrm>
            <a:off x="2834938" y="470332"/>
            <a:ext cx="2909559" cy="3356378"/>
            <a:chOff x="6492538" y="2455918"/>
            <a:chExt cx="1556239" cy="1732128"/>
          </a:xfrm>
        </p:grpSpPr>
        <p:pic>
          <p:nvPicPr>
            <p:cNvPr id="5" name="Picture 4">
              <a:extLst>
                <a:ext uri="{FF2B5EF4-FFF2-40B4-BE49-F238E27FC236}">
                  <a16:creationId xmlns:a16="http://schemas.microsoft.com/office/drawing/2014/main" id="{BBF6291B-A946-497C-87B0-A65FD78A386E}"/>
                </a:ext>
              </a:extLst>
            </p:cNvPr>
            <p:cNvPicPr>
              <a:picLocks noChangeAspect="1"/>
            </p:cNvPicPr>
            <p:nvPr/>
          </p:nvPicPr>
          <p:blipFill>
            <a:blip r:embed="rId2"/>
            <a:stretch>
              <a:fillRect/>
            </a:stretch>
          </p:blipFill>
          <p:spPr>
            <a:xfrm>
              <a:off x="6553352" y="2455918"/>
              <a:ext cx="1495425" cy="1495425"/>
            </a:xfrm>
            <a:prstGeom prst="rect">
              <a:avLst/>
            </a:prstGeom>
          </p:spPr>
        </p:pic>
        <p:sp>
          <p:nvSpPr>
            <p:cNvPr id="6" name="TextBox 5">
              <a:extLst>
                <a:ext uri="{FF2B5EF4-FFF2-40B4-BE49-F238E27FC236}">
                  <a16:creationId xmlns:a16="http://schemas.microsoft.com/office/drawing/2014/main" id="{1FD9357F-C143-4A9F-8E0A-EF77F0F06AE0}"/>
                </a:ext>
              </a:extLst>
            </p:cNvPr>
            <p:cNvSpPr txBox="1"/>
            <p:nvPr/>
          </p:nvSpPr>
          <p:spPr>
            <a:xfrm>
              <a:off x="6492538" y="3818158"/>
              <a:ext cx="1556239" cy="3698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hlinkClick r:id="rId3"/>
                </a:rPr>
                <a:t>http://iiif.io/</a:t>
              </a:r>
              <a:r>
                <a:rPr lang="en-US">
                  <a:cs typeface="Arial"/>
                </a:rPr>
                <a:t> </a:t>
              </a:r>
              <a:endParaRPr lang="en-US"/>
            </a:p>
          </p:txBody>
        </p:sp>
      </p:grpSp>
      <p:sp>
        <p:nvSpPr>
          <p:cNvPr id="2" name="Rectangle 1">
            <a:extLst>
              <a:ext uri="{FF2B5EF4-FFF2-40B4-BE49-F238E27FC236}">
                <a16:creationId xmlns:a16="http://schemas.microsoft.com/office/drawing/2014/main" id="{793C7266-5324-4CFA-94BF-D5420F10F6D8}"/>
              </a:ext>
            </a:extLst>
          </p:cNvPr>
          <p:cNvSpPr/>
          <p:nvPr/>
        </p:nvSpPr>
        <p:spPr>
          <a:xfrm>
            <a:off x="1603827" y="3826710"/>
            <a:ext cx="5834743" cy="923330"/>
          </a:xfrm>
          <a:prstGeom prst="rect">
            <a:avLst/>
          </a:prstGeom>
        </p:spPr>
        <p:txBody>
          <a:bodyPr wrap="square">
            <a:spAutoFit/>
          </a:bodyPr>
          <a:lstStyle/>
          <a:p>
            <a:pPr algn="ctr"/>
            <a:r>
              <a:rPr lang="en-US" dirty="0">
                <a:latin typeface="Raleway"/>
              </a:rPr>
              <a:t>International Image Interoperability Framework™</a:t>
            </a:r>
          </a:p>
          <a:p>
            <a:br>
              <a:rPr lang="en-US" dirty="0"/>
            </a:br>
            <a:endParaRPr lang="en-US" dirty="0"/>
          </a:p>
        </p:txBody>
      </p:sp>
    </p:spTree>
    <p:extLst>
      <p:ext uri="{BB962C8B-B14F-4D97-AF65-F5344CB8AC3E}">
        <p14:creationId xmlns:p14="http://schemas.microsoft.com/office/powerpoint/2010/main" val="411185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3DEF5-CAC5-0448-B61C-96CD95E5E0AA}"/>
              </a:ext>
            </a:extLst>
          </p:cNvPr>
          <p:cNvSpPr>
            <a:spLocks noGrp="1"/>
          </p:cNvSpPr>
          <p:nvPr>
            <p:ph type="body" sz="quarter" idx="13"/>
          </p:nvPr>
        </p:nvSpPr>
        <p:spPr/>
        <p:txBody>
          <a:bodyPr/>
          <a:lstStyle/>
          <a:p>
            <a:r>
              <a:rPr lang="en-US" dirty="0"/>
              <a:t>Current status</a:t>
            </a:r>
          </a:p>
        </p:txBody>
      </p:sp>
      <p:sp>
        <p:nvSpPr>
          <p:cNvPr id="3" name="Text Placeholder 2">
            <a:extLst>
              <a:ext uri="{FF2B5EF4-FFF2-40B4-BE49-F238E27FC236}">
                <a16:creationId xmlns:a16="http://schemas.microsoft.com/office/drawing/2014/main" id="{11A15A51-CC83-444A-8CB1-7C1FDA15CDBB}"/>
              </a:ext>
            </a:extLst>
          </p:cNvPr>
          <p:cNvSpPr>
            <a:spLocks noGrp="1"/>
          </p:cNvSpPr>
          <p:nvPr>
            <p:ph type="body" sz="quarter" idx="12"/>
          </p:nvPr>
        </p:nvSpPr>
        <p:spPr>
          <a:xfrm>
            <a:off x="340787" y="1029748"/>
            <a:ext cx="4651542" cy="3356378"/>
          </a:xfrm>
        </p:spPr>
        <p:txBody>
          <a:bodyPr/>
          <a:lstStyle/>
          <a:p>
            <a:r>
              <a:rPr lang="en-US" sz="2200" dirty="0"/>
              <a:t>52 IIIF </a:t>
            </a:r>
            <a:r>
              <a:rPr lang="en-US" sz="2200" dirty="0">
                <a:hlinkClick r:id="rId2"/>
              </a:rPr>
              <a:t>Consortium members</a:t>
            </a:r>
            <a:endParaRPr lang="en-US" sz="2200" dirty="0"/>
          </a:p>
          <a:p>
            <a:r>
              <a:rPr lang="en-US" sz="2200" dirty="0"/>
              <a:t>1+ Billion Images using IIIF from Libraries, Archives, and Museums</a:t>
            </a:r>
          </a:p>
          <a:p>
            <a:r>
              <a:rPr lang="en-US" sz="2200" dirty="0"/>
              <a:t>OCLC’s </a:t>
            </a:r>
            <a:r>
              <a:rPr lang="en-US" sz="2200" dirty="0" err="1"/>
              <a:t>CONTENTdm</a:t>
            </a:r>
            <a:r>
              <a:rPr lang="en-US" sz="2200" dirty="0"/>
              <a:t> supports Image and Presentation APIs</a:t>
            </a:r>
          </a:p>
          <a:p>
            <a:pPr lvl="1"/>
            <a:r>
              <a:rPr lang="en-US" sz="1800" dirty="0"/>
              <a:t>45 Million Manifests</a:t>
            </a:r>
          </a:p>
        </p:txBody>
      </p:sp>
      <p:sp>
        <p:nvSpPr>
          <p:cNvPr id="4" name="Text Placeholder 2">
            <a:extLst>
              <a:ext uri="{FF2B5EF4-FFF2-40B4-BE49-F238E27FC236}">
                <a16:creationId xmlns:a16="http://schemas.microsoft.com/office/drawing/2014/main" id="{A9B290CC-56B3-4DD6-AEAB-E46F294B1542}"/>
              </a:ext>
            </a:extLst>
          </p:cNvPr>
          <p:cNvSpPr txBox="1">
            <a:spLocks/>
          </p:cNvSpPr>
          <p:nvPr/>
        </p:nvSpPr>
        <p:spPr>
          <a:xfrm>
            <a:off x="5265174" y="974789"/>
            <a:ext cx="4052166" cy="3626707"/>
          </a:xfrm>
          <a:prstGeom prst="rect">
            <a:avLst/>
          </a:prstGeom>
        </p:spPr>
        <p:txBody>
          <a:bodyPr vert="horz"/>
          <a:lstStyle>
            <a:lvl1pPr marL="342892" indent="-342892" algn="l" defTabSz="457189" rtl="0" eaLnBrk="1" latinLnBrk="0" hangingPunct="1">
              <a:spcBef>
                <a:spcPct val="20000"/>
              </a:spcBef>
              <a:buFont typeface="Arial"/>
              <a:buChar char="•"/>
              <a:defRPr sz="2400" kern="1200" baseline="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charset="0"/>
              <a:buChar char="•"/>
              <a:defRPr sz="1600" kern="1200">
                <a:solidFill>
                  <a:schemeClr val="tx1"/>
                </a:solidFill>
                <a:latin typeface="+mn-lt"/>
                <a:ea typeface="+mn-ea"/>
                <a:cs typeface="+mn-cs"/>
              </a:defRPr>
            </a:lvl4pPr>
            <a:lvl5pPr marL="2057348" indent="-228594" algn="l" defTabSz="457189" rtl="0" eaLnBrk="1" latinLnBrk="0" hangingPunct="1">
              <a:spcBef>
                <a:spcPct val="20000"/>
              </a:spcBef>
              <a:buFont typeface="Arial" charset="0"/>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14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2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11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100" kern="1200">
                <a:solidFill>
                  <a:schemeClr val="tx1"/>
                </a:solidFill>
                <a:latin typeface="+mn-lt"/>
                <a:ea typeface="+mn-ea"/>
                <a:cs typeface="+mn-cs"/>
              </a:defRPr>
            </a:lvl9pPr>
          </a:lstStyle>
          <a:p>
            <a:r>
              <a:rPr lang="en-US" sz="2200" dirty="0"/>
              <a:t>The IIIF standard has 4 primary APIs:</a:t>
            </a:r>
          </a:p>
          <a:p>
            <a:pPr lvl="1"/>
            <a:r>
              <a:rPr lang="en-US" sz="1800" dirty="0"/>
              <a:t>Image </a:t>
            </a:r>
          </a:p>
          <a:p>
            <a:pPr lvl="1"/>
            <a:r>
              <a:rPr lang="en-US" sz="1800" dirty="0"/>
              <a:t>Presentation </a:t>
            </a:r>
          </a:p>
          <a:p>
            <a:pPr lvl="1"/>
            <a:r>
              <a:rPr lang="en-US" sz="1800" dirty="0"/>
              <a:t>Search</a:t>
            </a:r>
          </a:p>
          <a:p>
            <a:pPr lvl="1"/>
            <a:r>
              <a:rPr lang="en-US" sz="1800" dirty="0"/>
              <a:t>Authentication</a:t>
            </a:r>
          </a:p>
          <a:p>
            <a:r>
              <a:rPr lang="en-US" sz="2200" dirty="0"/>
              <a:t>Plus 1 in development phase:</a:t>
            </a:r>
          </a:p>
          <a:p>
            <a:pPr lvl="1"/>
            <a:r>
              <a:rPr lang="en-US" sz="1800" dirty="0"/>
              <a:t>Discovery</a:t>
            </a:r>
          </a:p>
        </p:txBody>
      </p:sp>
      <p:cxnSp>
        <p:nvCxnSpPr>
          <p:cNvPr id="7" name="Straight Connector 6">
            <a:extLst>
              <a:ext uri="{FF2B5EF4-FFF2-40B4-BE49-F238E27FC236}">
                <a16:creationId xmlns:a16="http://schemas.microsoft.com/office/drawing/2014/main" id="{6FC19B17-4ACC-4E92-8A03-BDFD1E0B7649}"/>
              </a:ext>
            </a:extLst>
          </p:cNvPr>
          <p:cNvCxnSpPr/>
          <p:nvPr/>
        </p:nvCxnSpPr>
        <p:spPr>
          <a:xfrm>
            <a:off x="4919043" y="974789"/>
            <a:ext cx="0" cy="327678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605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AAD149-C195-E249-BFA9-1E2DE613C123}"/>
              </a:ext>
            </a:extLst>
          </p:cNvPr>
          <p:cNvSpPr>
            <a:spLocks noGrp="1"/>
          </p:cNvSpPr>
          <p:nvPr>
            <p:ph type="body" sz="quarter" idx="13"/>
          </p:nvPr>
        </p:nvSpPr>
        <p:spPr/>
        <p:txBody>
          <a:bodyPr/>
          <a:lstStyle/>
          <a:p>
            <a:r>
              <a:rPr lang="en-US" dirty="0"/>
              <a:t>Productionized linked data</a:t>
            </a:r>
          </a:p>
        </p:txBody>
      </p:sp>
      <p:sp>
        <p:nvSpPr>
          <p:cNvPr id="3" name="Text Placeholder 2">
            <a:extLst>
              <a:ext uri="{FF2B5EF4-FFF2-40B4-BE49-F238E27FC236}">
                <a16:creationId xmlns:a16="http://schemas.microsoft.com/office/drawing/2014/main" id="{4951F248-D2D0-EF4B-B129-D006B936809C}"/>
              </a:ext>
            </a:extLst>
          </p:cNvPr>
          <p:cNvSpPr>
            <a:spLocks noGrp="1"/>
          </p:cNvSpPr>
          <p:nvPr>
            <p:ph type="body" sz="quarter" idx="12"/>
          </p:nvPr>
        </p:nvSpPr>
        <p:spPr>
          <a:xfrm>
            <a:off x="340787" y="1029748"/>
            <a:ext cx="8439148" cy="900062"/>
          </a:xfrm>
        </p:spPr>
        <p:txBody>
          <a:bodyPr/>
          <a:lstStyle/>
          <a:p>
            <a:r>
              <a:rPr lang="en-US" dirty="0"/>
              <a:t>OCLC’s first productionized, supported and used linked data service</a:t>
            </a:r>
          </a:p>
        </p:txBody>
      </p:sp>
      <p:pic>
        <p:nvPicPr>
          <p:cNvPr id="4" name="Picture 3">
            <a:extLst>
              <a:ext uri="{FF2B5EF4-FFF2-40B4-BE49-F238E27FC236}">
                <a16:creationId xmlns:a16="http://schemas.microsoft.com/office/drawing/2014/main" id="{6E94EDE8-230A-B841-AAA5-CED2FD322974}"/>
              </a:ext>
            </a:extLst>
          </p:cNvPr>
          <p:cNvPicPr>
            <a:picLocks noChangeAspect="1"/>
          </p:cNvPicPr>
          <p:nvPr/>
        </p:nvPicPr>
        <p:blipFill>
          <a:blip r:embed="rId2"/>
          <a:stretch>
            <a:fillRect/>
          </a:stretch>
        </p:blipFill>
        <p:spPr>
          <a:xfrm>
            <a:off x="340787" y="1929809"/>
            <a:ext cx="4792404" cy="2683746"/>
          </a:xfrm>
          <a:prstGeom prst="rect">
            <a:avLst/>
          </a:prstGeom>
        </p:spPr>
      </p:pic>
      <p:sp>
        <p:nvSpPr>
          <p:cNvPr id="7" name="Rounded Rectangle 6">
            <a:extLst>
              <a:ext uri="{FF2B5EF4-FFF2-40B4-BE49-F238E27FC236}">
                <a16:creationId xmlns:a16="http://schemas.microsoft.com/office/drawing/2014/main" id="{118464EA-8045-7644-9249-5C20796A82D9}"/>
              </a:ext>
            </a:extLst>
          </p:cNvPr>
          <p:cNvSpPr/>
          <p:nvPr/>
        </p:nvSpPr>
        <p:spPr>
          <a:xfrm>
            <a:off x="559972" y="2543840"/>
            <a:ext cx="4354033" cy="1156291"/>
          </a:xfrm>
          <a:prstGeom prst="roundRect">
            <a:avLst/>
          </a:prstGeom>
          <a:solidFill>
            <a:schemeClr val="lt1">
              <a:alpha val="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TextBox 7">
            <a:extLst>
              <a:ext uri="{FF2B5EF4-FFF2-40B4-BE49-F238E27FC236}">
                <a16:creationId xmlns:a16="http://schemas.microsoft.com/office/drawing/2014/main" id="{FCE70361-EE89-7F48-8916-DB796D36C2C1}"/>
              </a:ext>
            </a:extLst>
          </p:cNvPr>
          <p:cNvSpPr txBox="1"/>
          <p:nvPr/>
        </p:nvSpPr>
        <p:spPr>
          <a:xfrm>
            <a:off x="5877147" y="2336506"/>
            <a:ext cx="2814970" cy="507831"/>
          </a:xfrm>
          <a:prstGeom prst="rect">
            <a:avLst/>
          </a:prstGeom>
          <a:noFill/>
        </p:spPr>
        <p:txBody>
          <a:bodyPr wrap="square" rtlCol="0">
            <a:spAutoFit/>
          </a:bodyPr>
          <a:lstStyle/>
          <a:p>
            <a:r>
              <a:rPr lang="en-US" sz="1350" dirty="0"/>
              <a:t>“Linked Open Usable Data”</a:t>
            </a:r>
          </a:p>
          <a:p>
            <a:pPr algn="r"/>
            <a:r>
              <a:rPr lang="en-US" sz="1350" dirty="0"/>
              <a:t>-Rob Sanderson</a:t>
            </a:r>
          </a:p>
        </p:txBody>
      </p:sp>
      <p:sp>
        <p:nvSpPr>
          <p:cNvPr id="9" name="TextBox 8">
            <a:extLst>
              <a:ext uri="{FF2B5EF4-FFF2-40B4-BE49-F238E27FC236}">
                <a16:creationId xmlns:a16="http://schemas.microsoft.com/office/drawing/2014/main" id="{AE6F955F-212A-4A49-A858-A5BA9668C4C4}"/>
              </a:ext>
            </a:extLst>
          </p:cNvPr>
          <p:cNvSpPr txBox="1"/>
          <p:nvPr/>
        </p:nvSpPr>
        <p:spPr>
          <a:xfrm>
            <a:off x="4560360" y="4405806"/>
            <a:ext cx="4583151" cy="230832"/>
          </a:xfrm>
          <a:prstGeom prst="rect">
            <a:avLst/>
          </a:prstGeom>
          <a:noFill/>
        </p:spPr>
        <p:txBody>
          <a:bodyPr wrap="square" rtlCol="0">
            <a:spAutoFit/>
          </a:bodyPr>
          <a:lstStyle/>
          <a:p>
            <a:r>
              <a:rPr lang="en-US" sz="900" dirty="0">
                <a:hlinkClick r:id="rId3"/>
              </a:rPr>
              <a:t>https://www.getty.edu/research/tools/vocabularies/newbury_sanderson_itwg_2017.pdf</a:t>
            </a:r>
            <a:r>
              <a:rPr lang="en-US" sz="900" dirty="0"/>
              <a:t> </a:t>
            </a:r>
          </a:p>
        </p:txBody>
      </p:sp>
    </p:spTree>
    <p:extLst>
      <p:ext uri="{BB962C8B-B14F-4D97-AF65-F5344CB8AC3E}">
        <p14:creationId xmlns:p14="http://schemas.microsoft.com/office/powerpoint/2010/main" val="22416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643235-307E-5748-AC20-F318AAF9D810}"/>
              </a:ext>
            </a:extLst>
          </p:cNvPr>
          <p:cNvSpPr>
            <a:spLocks noGrp="1"/>
          </p:cNvSpPr>
          <p:nvPr>
            <p:ph type="body" sz="quarter" idx="13"/>
          </p:nvPr>
        </p:nvSpPr>
        <p:spPr>
          <a:xfrm>
            <a:off x="114456" y="278721"/>
            <a:ext cx="8439148" cy="686442"/>
          </a:xfrm>
        </p:spPr>
        <p:txBody>
          <a:bodyPr vert="horz" anchor="t"/>
          <a:lstStyle/>
          <a:p>
            <a:r>
              <a:rPr lang="en-US" dirty="0"/>
              <a:t>Crossing</a:t>
            </a:r>
            <a:r>
              <a:rPr lang="en-US" dirty="0">
                <a:cs typeface="Arial"/>
              </a:rPr>
              <a:t> Divisions</a:t>
            </a:r>
            <a:endParaRPr lang="en-US" dirty="0"/>
          </a:p>
        </p:txBody>
      </p:sp>
      <p:sp>
        <p:nvSpPr>
          <p:cNvPr id="3" name="Text Placeholder 2">
            <a:extLst>
              <a:ext uri="{FF2B5EF4-FFF2-40B4-BE49-F238E27FC236}">
                <a16:creationId xmlns:a16="http://schemas.microsoft.com/office/drawing/2014/main" id="{34930D4B-F4B5-B64A-BE94-F85A989D9007}"/>
              </a:ext>
            </a:extLst>
          </p:cNvPr>
          <p:cNvSpPr>
            <a:spLocks noGrp="1"/>
          </p:cNvSpPr>
          <p:nvPr>
            <p:ph type="body" sz="quarter" idx="12"/>
          </p:nvPr>
        </p:nvSpPr>
        <p:spPr>
          <a:xfrm>
            <a:off x="114456" y="1029746"/>
            <a:ext cx="4872768" cy="3356378"/>
          </a:xfrm>
        </p:spPr>
        <p:txBody>
          <a:bodyPr vert="horz" anchor="t"/>
          <a:lstStyle/>
          <a:p>
            <a:pPr marL="341948" indent="-341948"/>
            <a:r>
              <a:rPr lang="en-US" sz="2000" dirty="0">
                <a:cs typeface="Arial"/>
              </a:rPr>
              <a:t>IIIF Presentation</a:t>
            </a:r>
            <a:r>
              <a:rPr lang="en-US" sz="2000" dirty="0">
                <a:solidFill>
                  <a:srgbClr val="000000"/>
                </a:solidFill>
              </a:rPr>
              <a:t> API</a:t>
            </a:r>
            <a:r>
              <a:rPr lang="en-US" sz="2000" dirty="0">
                <a:cs typeface="Arial"/>
              </a:rPr>
              <a:t>: A collaboration between OCLC Research, product management, and production engineering and operations staff</a:t>
            </a:r>
          </a:p>
          <a:p>
            <a:pPr marL="341948" indent="-341948"/>
            <a:r>
              <a:rPr lang="en-US" sz="2000" dirty="0">
                <a:cs typeface="Arial"/>
              </a:rPr>
              <a:t>Functional prototype developed by OCLC Research</a:t>
            </a:r>
            <a:endParaRPr lang="en-US" sz="1800" dirty="0"/>
          </a:p>
          <a:p>
            <a:pPr marL="341948" indent="-341948"/>
            <a:r>
              <a:rPr lang="en-US" sz="2000" dirty="0">
                <a:cs typeface="Arial"/>
              </a:rPr>
              <a:t>Production teams made sure it was “street legal”</a:t>
            </a:r>
          </a:p>
          <a:p>
            <a:pPr marL="341948" indent="-341948"/>
            <a:r>
              <a:rPr lang="en-US" sz="2000" dirty="0">
                <a:cs typeface="Arial"/>
              </a:rPr>
              <a:t>Ongoing information sharing</a:t>
            </a:r>
          </a:p>
        </p:txBody>
      </p:sp>
      <p:pic>
        <p:nvPicPr>
          <p:cNvPr id="4" name="Picture 3">
            <a:extLst>
              <a:ext uri="{FF2B5EF4-FFF2-40B4-BE49-F238E27FC236}">
                <a16:creationId xmlns:a16="http://schemas.microsoft.com/office/drawing/2014/main" id="{DFD652B0-C620-4D6E-9258-AF84A61E384E}"/>
              </a:ext>
            </a:extLst>
          </p:cNvPr>
          <p:cNvPicPr>
            <a:picLocks noChangeAspect="1"/>
          </p:cNvPicPr>
          <p:nvPr/>
        </p:nvPicPr>
        <p:blipFill>
          <a:blip r:embed="rId2"/>
          <a:stretch>
            <a:fillRect/>
          </a:stretch>
        </p:blipFill>
        <p:spPr>
          <a:xfrm>
            <a:off x="4772493" y="1029746"/>
            <a:ext cx="4205156" cy="2146381"/>
          </a:xfrm>
          <a:prstGeom prst="rect">
            <a:avLst/>
          </a:prstGeom>
        </p:spPr>
      </p:pic>
      <p:sp>
        <p:nvSpPr>
          <p:cNvPr id="5" name="TextBox 4">
            <a:extLst>
              <a:ext uri="{FF2B5EF4-FFF2-40B4-BE49-F238E27FC236}">
                <a16:creationId xmlns:a16="http://schemas.microsoft.com/office/drawing/2014/main" id="{27D43C1A-D947-4A51-98B9-D0D905299ECA}"/>
              </a:ext>
            </a:extLst>
          </p:cNvPr>
          <p:cNvSpPr txBox="1"/>
          <p:nvPr/>
        </p:nvSpPr>
        <p:spPr>
          <a:xfrm>
            <a:off x="4895996" y="3176127"/>
            <a:ext cx="4205157" cy="407804"/>
          </a:xfrm>
          <a:prstGeom prst="rect">
            <a:avLst/>
          </a:prstGeom>
          <a:noFill/>
        </p:spPr>
        <p:txBody>
          <a:bodyPr wrap="square" rtlCol="0">
            <a:spAutoFit/>
          </a:bodyPr>
          <a:lstStyle/>
          <a:p>
            <a:pPr algn="r"/>
            <a:r>
              <a:rPr lang="en-US" sz="1050" dirty="0"/>
              <a:t>From Denver Public Library: </a:t>
            </a:r>
            <a:br>
              <a:rPr lang="en-US" sz="1050" dirty="0"/>
            </a:br>
            <a:r>
              <a:rPr lang="en-US" sz="900" dirty="0">
                <a:hlinkClick r:id="rId3"/>
              </a:rPr>
              <a:t>http://digital.denverlibrary.org/digital/iiif/p15330coll22/1751/full/full/0/default.jpg</a:t>
            </a:r>
            <a:r>
              <a:rPr lang="en-US" sz="900" dirty="0"/>
              <a:t>  </a:t>
            </a:r>
            <a:endParaRPr lang="en-US" sz="1050" dirty="0"/>
          </a:p>
        </p:txBody>
      </p:sp>
    </p:spTree>
    <p:extLst>
      <p:ext uri="{BB962C8B-B14F-4D97-AF65-F5344CB8AC3E}">
        <p14:creationId xmlns:p14="http://schemas.microsoft.com/office/powerpoint/2010/main" val="267681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643235-307E-5748-AC20-F318AAF9D810}"/>
              </a:ext>
            </a:extLst>
          </p:cNvPr>
          <p:cNvSpPr>
            <a:spLocks noGrp="1"/>
          </p:cNvSpPr>
          <p:nvPr>
            <p:ph type="body" sz="quarter" idx="13"/>
          </p:nvPr>
        </p:nvSpPr>
        <p:spPr/>
        <p:txBody>
          <a:bodyPr vert="horz" anchor="t"/>
          <a:lstStyle/>
          <a:p>
            <a:r>
              <a:rPr lang="en-US" dirty="0"/>
              <a:t>Catalysis</a:t>
            </a:r>
          </a:p>
        </p:txBody>
      </p:sp>
      <p:sp>
        <p:nvSpPr>
          <p:cNvPr id="3" name="Text Placeholder 2">
            <a:extLst>
              <a:ext uri="{FF2B5EF4-FFF2-40B4-BE49-F238E27FC236}">
                <a16:creationId xmlns:a16="http://schemas.microsoft.com/office/drawing/2014/main" id="{34930D4B-F4B5-B64A-BE94-F85A989D9007}"/>
              </a:ext>
            </a:extLst>
          </p:cNvPr>
          <p:cNvSpPr>
            <a:spLocks noGrp="1"/>
          </p:cNvSpPr>
          <p:nvPr>
            <p:ph type="body" sz="quarter" idx="12"/>
          </p:nvPr>
        </p:nvSpPr>
        <p:spPr>
          <a:xfrm>
            <a:off x="340787" y="1029748"/>
            <a:ext cx="4666284" cy="3356378"/>
          </a:xfrm>
        </p:spPr>
        <p:txBody>
          <a:bodyPr vert="horz" anchor="t"/>
          <a:lstStyle/>
          <a:p>
            <a:pPr marL="342900" indent="-342900"/>
            <a:r>
              <a:rPr lang="en-US" sz="1800" dirty="0"/>
              <a:t>Integrating the Mirador</a:t>
            </a:r>
            <a:r>
              <a:rPr lang="en-US" sz="1800" dirty="0">
                <a:cs typeface="Arial"/>
              </a:rPr>
              <a:t> viewer</a:t>
            </a:r>
            <a:endParaRPr lang="en-US" sz="1800" dirty="0"/>
          </a:p>
          <a:p>
            <a:pPr marL="742474" lvl="1" indent="-284798"/>
            <a:r>
              <a:rPr lang="en-US" sz="1800" dirty="0">
                <a:cs typeface="Arial"/>
              </a:rPr>
              <a:t>Harry Ransom Center’s García</a:t>
            </a:r>
            <a:br>
              <a:rPr lang="en-US" sz="1800" dirty="0">
                <a:cs typeface="Arial"/>
              </a:rPr>
            </a:br>
            <a:r>
              <a:rPr lang="en-US" sz="1800" dirty="0">
                <a:cs typeface="Arial"/>
              </a:rPr>
              <a:t> Márquez collection</a:t>
            </a:r>
          </a:p>
          <a:p>
            <a:pPr marL="742474" lvl="1" indent="-284798"/>
            <a:r>
              <a:rPr lang="en-US" sz="1800" dirty="0">
                <a:cs typeface="Arial"/>
              </a:rPr>
              <a:t>Huntington Library manuscripts</a:t>
            </a:r>
          </a:p>
          <a:p>
            <a:pPr marL="341948" indent="-341948"/>
            <a:r>
              <a:rPr lang="en-US" sz="1800" dirty="0" err="1"/>
              <a:t>WorldCat</a:t>
            </a:r>
            <a:r>
              <a:rPr lang="en-US" sz="1800" dirty="0"/>
              <a:t> Discovery</a:t>
            </a:r>
            <a:r>
              <a:rPr lang="en-US" sz="1800" dirty="0">
                <a:cs typeface="Arial"/>
              </a:rPr>
              <a:t> inline image viewer (</a:t>
            </a:r>
            <a:r>
              <a:rPr lang="en-US" sz="1800" dirty="0" err="1">
                <a:cs typeface="Arial"/>
              </a:rPr>
              <a:t>OpenSeadragon</a:t>
            </a:r>
            <a:r>
              <a:rPr lang="en-US" sz="1800" dirty="0">
                <a:cs typeface="Arial"/>
              </a:rPr>
              <a:t>) for </a:t>
            </a:r>
            <a:r>
              <a:rPr lang="en-US" sz="1800" dirty="0" err="1">
                <a:cs typeface="Arial"/>
              </a:rPr>
              <a:t>CONTENTdm</a:t>
            </a:r>
            <a:r>
              <a:rPr lang="en-US" sz="1800" dirty="0">
                <a:cs typeface="Arial"/>
              </a:rPr>
              <a:t> results</a:t>
            </a:r>
          </a:p>
          <a:p>
            <a:pPr marL="341948" indent="-341948"/>
            <a:r>
              <a:rPr lang="en-US" sz="1800" dirty="0" err="1">
                <a:cs typeface="Arial"/>
              </a:rPr>
              <a:t>FromThePage</a:t>
            </a:r>
            <a:r>
              <a:rPr lang="en-US" sz="1800" dirty="0">
                <a:cs typeface="Arial"/>
              </a:rPr>
              <a:t> transcription round-trip data service</a:t>
            </a:r>
          </a:p>
        </p:txBody>
      </p:sp>
      <p:pic>
        <p:nvPicPr>
          <p:cNvPr id="4" name="Picture 3">
            <a:extLst>
              <a:ext uri="{FF2B5EF4-FFF2-40B4-BE49-F238E27FC236}">
                <a16:creationId xmlns:a16="http://schemas.microsoft.com/office/drawing/2014/main" id="{B558CE8A-FEF6-4552-954A-735C30C6F2CE}"/>
              </a:ext>
            </a:extLst>
          </p:cNvPr>
          <p:cNvPicPr>
            <a:picLocks noChangeAspect="1"/>
          </p:cNvPicPr>
          <p:nvPr/>
        </p:nvPicPr>
        <p:blipFill>
          <a:blip r:embed="rId2"/>
          <a:stretch>
            <a:fillRect/>
          </a:stretch>
        </p:blipFill>
        <p:spPr>
          <a:xfrm>
            <a:off x="5055747" y="1029746"/>
            <a:ext cx="3626835" cy="2984583"/>
          </a:xfrm>
          <a:prstGeom prst="rect">
            <a:avLst/>
          </a:prstGeom>
        </p:spPr>
      </p:pic>
      <p:sp>
        <p:nvSpPr>
          <p:cNvPr id="5" name="TextBox 4">
            <a:extLst>
              <a:ext uri="{FF2B5EF4-FFF2-40B4-BE49-F238E27FC236}">
                <a16:creationId xmlns:a16="http://schemas.microsoft.com/office/drawing/2014/main" id="{B3BA9842-41B8-4732-82A1-26B60BD96B82}"/>
              </a:ext>
            </a:extLst>
          </p:cNvPr>
          <p:cNvSpPr txBox="1"/>
          <p:nvPr/>
        </p:nvSpPr>
        <p:spPr>
          <a:xfrm>
            <a:off x="5346503" y="4014467"/>
            <a:ext cx="3384755" cy="400110"/>
          </a:xfrm>
          <a:prstGeom prst="rect">
            <a:avLst/>
          </a:prstGeom>
          <a:noFill/>
        </p:spPr>
        <p:txBody>
          <a:bodyPr wrap="square" rtlCol="0">
            <a:spAutoFit/>
          </a:bodyPr>
          <a:lstStyle/>
          <a:p>
            <a:pPr algn="r"/>
            <a:r>
              <a:rPr lang="en-US" sz="1000" dirty="0"/>
              <a:t>From Minnesota Reflections: </a:t>
            </a:r>
          </a:p>
          <a:p>
            <a:pPr algn="r"/>
            <a:r>
              <a:rPr lang="en-US" sz="1000" dirty="0">
                <a:hlinkClick r:id="rId3"/>
              </a:rPr>
              <a:t>https://reflections.mndigital.org/catalog/jhs:450#/image/0</a:t>
            </a:r>
            <a:r>
              <a:rPr lang="en-US" sz="1000" dirty="0"/>
              <a:t> </a:t>
            </a:r>
          </a:p>
        </p:txBody>
      </p:sp>
    </p:spTree>
    <p:extLst>
      <p:ext uri="{BB962C8B-B14F-4D97-AF65-F5344CB8AC3E}">
        <p14:creationId xmlns:p14="http://schemas.microsoft.com/office/powerpoint/2010/main" val="22330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7D069E-E96B-48EA-89C1-01C43BC1AB5D}"/>
              </a:ext>
            </a:extLst>
          </p:cNvPr>
          <p:cNvSpPr>
            <a:spLocks noGrp="1"/>
          </p:cNvSpPr>
          <p:nvPr>
            <p:ph type="body" sz="quarter" idx="12"/>
          </p:nvPr>
        </p:nvSpPr>
        <p:spPr/>
        <p:txBody>
          <a:bodyPr>
            <a:normAutofit/>
          </a:bodyPr>
          <a:lstStyle/>
          <a:p>
            <a:pPr lvl="0"/>
            <a:r>
              <a:rPr lang="en-US" dirty="0"/>
              <a:t>Ideation to R&amp;D to production plan in 5 steps</a:t>
            </a:r>
          </a:p>
          <a:p>
            <a:pPr lvl="0"/>
            <a:r>
              <a:rPr lang="en-US" dirty="0"/>
              <a:t>Examples: IIIF and Linked Data Prototype</a:t>
            </a:r>
          </a:p>
          <a:p>
            <a:pPr lvl="0"/>
            <a:r>
              <a:rPr lang="en-US" dirty="0"/>
              <a:t>Participant / Library perspective</a:t>
            </a:r>
          </a:p>
          <a:p>
            <a:pPr lvl="0"/>
            <a:r>
              <a:rPr lang="en-US" dirty="0"/>
              <a:t>How do we make this repeatable?</a:t>
            </a:r>
          </a:p>
        </p:txBody>
      </p:sp>
      <p:sp>
        <p:nvSpPr>
          <p:cNvPr id="2" name="Text Placeholder 1">
            <a:extLst>
              <a:ext uri="{FF2B5EF4-FFF2-40B4-BE49-F238E27FC236}">
                <a16:creationId xmlns:a16="http://schemas.microsoft.com/office/drawing/2014/main" id="{A62D990C-CFDF-4BEC-80B0-226394CCD9BE}"/>
              </a:ext>
            </a:extLst>
          </p:cNvPr>
          <p:cNvSpPr>
            <a:spLocks noGrp="1"/>
          </p:cNvSpPr>
          <p:nvPr>
            <p:ph type="body" sz="quarter" idx="13"/>
          </p:nvPr>
        </p:nvSpPr>
        <p:spPr>
          <a:xfrm>
            <a:off x="247134" y="341728"/>
            <a:ext cx="8439148" cy="686442"/>
          </a:xfrm>
        </p:spPr>
        <p:txBody>
          <a:bodyPr vert="horz" anchor="t"/>
          <a:lstStyle/>
          <a:p>
            <a:r>
              <a:rPr lang="en-US" sz="3200" b="0" dirty="0">
                <a:latin typeface="Arial" panose="020B0604020202020204" pitchFamily="34" charset="0"/>
                <a:cs typeface="Arial" panose="020B0604020202020204" pitchFamily="34" charset="0"/>
              </a:rPr>
              <a:t>Agenda</a:t>
            </a:r>
            <a:endParaRPr lang="en-US" dirty="0">
              <a:solidFill>
                <a:schemeClr val="tx1"/>
              </a:solidFill>
            </a:endParaRPr>
          </a:p>
        </p:txBody>
      </p:sp>
    </p:spTree>
    <p:extLst>
      <p:ext uri="{BB962C8B-B14F-4D97-AF65-F5344CB8AC3E}">
        <p14:creationId xmlns:p14="http://schemas.microsoft.com/office/powerpoint/2010/main" val="154049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EF4740-AFE2-964C-8088-5C3E6A61DD35}"/>
              </a:ext>
            </a:extLst>
          </p:cNvPr>
          <p:cNvSpPr>
            <a:spLocks noGrp="1"/>
          </p:cNvSpPr>
          <p:nvPr>
            <p:ph type="body" sz="quarter" idx="13"/>
          </p:nvPr>
        </p:nvSpPr>
        <p:spPr/>
        <p:txBody>
          <a:bodyPr/>
          <a:lstStyle/>
          <a:p>
            <a:r>
              <a:rPr lang="en-US" dirty="0"/>
              <a:t>OCLC IIIF Support and Participation</a:t>
            </a:r>
          </a:p>
        </p:txBody>
      </p:sp>
      <p:sp>
        <p:nvSpPr>
          <p:cNvPr id="3" name="Text Placeholder 2">
            <a:extLst>
              <a:ext uri="{FF2B5EF4-FFF2-40B4-BE49-F238E27FC236}">
                <a16:creationId xmlns:a16="http://schemas.microsoft.com/office/drawing/2014/main" id="{E80F9AA7-ABC6-E34D-AF5F-FC815A803611}"/>
              </a:ext>
            </a:extLst>
          </p:cNvPr>
          <p:cNvSpPr>
            <a:spLocks noGrp="1"/>
          </p:cNvSpPr>
          <p:nvPr>
            <p:ph type="body" sz="quarter" idx="12"/>
          </p:nvPr>
        </p:nvSpPr>
        <p:spPr>
          <a:xfrm>
            <a:off x="3356833" y="1192293"/>
            <a:ext cx="5569454" cy="3356378"/>
          </a:xfrm>
        </p:spPr>
        <p:txBody>
          <a:bodyPr vert="horz" anchor="t"/>
          <a:lstStyle/>
          <a:p>
            <a:pPr marL="341948" indent="-341948"/>
            <a:r>
              <a:rPr lang="en-US" sz="2000" dirty="0"/>
              <a:t>OCLC is a member of the IIIF Consortium</a:t>
            </a:r>
            <a:endParaRPr lang="en-US" sz="2000" dirty="0">
              <a:cs typeface="Arial"/>
            </a:endParaRPr>
          </a:p>
          <a:p>
            <a:pPr marL="341948" indent="-341948"/>
            <a:r>
              <a:rPr lang="en-US" sz="2000" dirty="0"/>
              <a:t>OCLC Product and OCLC Research staff are active contributors to IIIF working groups</a:t>
            </a:r>
            <a:endParaRPr lang="en-US" sz="2000" dirty="0">
              <a:cs typeface="Arial"/>
            </a:endParaRPr>
          </a:p>
          <a:p>
            <a:pPr marL="341948" indent="-341948"/>
            <a:r>
              <a:rPr lang="en-US" sz="2000" dirty="0">
                <a:cs typeface="Arial"/>
              </a:rPr>
              <a:t>OCLC Research has been prototyping for the IIIF Discovery API</a:t>
            </a:r>
          </a:p>
          <a:p>
            <a:pPr marL="341948" indent="-341948"/>
            <a:r>
              <a:rPr lang="en-US" sz="2000" dirty="0"/>
              <a:t>Continue the Research/Tech/Product and </a:t>
            </a:r>
            <a:r>
              <a:rPr lang="en-US" sz="2000" dirty="0" err="1"/>
              <a:t>CONTENTdm</a:t>
            </a:r>
            <a:r>
              <a:rPr lang="en-US" sz="2000" dirty="0"/>
              <a:t> Users’ Group collaboration to prototype and test advances in IIIF integration and support</a:t>
            </a:r>
          </a:p>
          <a:p>
            <a:pPr marL="341948" indent="-341948"/>
            <a:endParaRPr lang="en-US" sz="2000" dirty="0">
              <a:cs typeface="Arial"/>
            </a:endParaRPr>
          </a:p>
        </p:txBody>
      </p:sp>
      <p:pic>
        <p:nvPicPr>
          <p:cNvPr id="4" name="Picture 3">
            <a:extLst>
              <a:ext uri="{FF2B5EF4-FFF2-40B4-BE49-F238E27FC236}">
                <a16:creationId xmlns:a16="http://schemas.microsoft.com/office/drawing/2014/main" id="{33AF4789-F0C4-4E98-8328-8B087D6935C4}"/>
              </a:ext>
            </a:extLst>
          </p:cNvPr>
          <p:cNvPicPr>
            <a:picLocks noChangeAspect="1"/>
          </p:cNvPicPr>
          <p:nvPr/>
        </p:nvPicPr>
        <p:blipFill>
          <a:blip r:embed="rId2"/>
          <a:stretch>
            <a:fillRect/>
          </a:stretch>
        </p:blipFill>
        <p:spPr>
          <a:xfrm>
            <a:off x="340787" y="1192293"/>
            <a:ext cx="2825299" cy="2185761"/>
          </a:xfrm>
          <a:prstGeom prst="rect">
            <a:avLst/>
          </a:prstGeom>
        </p:spPr>
      </p:pic>
      <p:sp>
        <p:nvSpPr>
          <p:cNvPr id="5" name="Rectangle 4">
            <a:extLst>
              <a:ext uri="{FF2B5EF4-FFF2-40B4-BE49-F238E27FC236}">
                <a16:creationId xmlns:a16="http://schemas.microsoft.com/office/drawing/2014/main" id="{8336A31B-C77F-4698-AB77-FC2A05A171CE}"/>
              </a:ext>
            </a:extLst>
          </p:cNvPr>
          <p:cNvSpPr/>
          <p:nvPr/>
        </p:nvSpPr>
        <p:spPr>
          <a:xfrm>
            <a:off x="287593" y="3397209"/>
            <a:ext cx="2825299" cy="553998"/>
          </a:xfrm>
          <a:prstGeom prst="rect">
            <a:avLst/>
          </a:prstGeom>
        </p:spPr>
        <p:txBody>
          <a:bodyPr wrap="square">
            <a:spAutoFit/>
          </a:bodyPr>
          <a:lstStyle/>
          <a:p>
            <a:r>
              <a:rPr lang="en-US" sz="1000" dirty="0"/>
              <a:t>From Denver Public Library: </a:t>
            </a:r>
            <a:r>
              <a:rPr lang="en-US" sz="1000" dirty="0">
                <a:hlinkClick r:id="rId3"/>
              </a:rPr>
              <a:t>http://digital.denverlibrary.org/digital/iiif/p15330coll22/92976/full/full/0/default.jpg</a:t>
            </a:r>
            <a:r>
              <a:rPr lang="en-US" sz="1000" dirty="0"/>
              <a:t> </a:t>
            </a:r>
          </a:p>
        </p:txBody>
      </p:sp>
    </p:spTree>
    <p:extLst>
      <p:ext uri="{BB962C8B-B14F-4D97-AF65-F5344CB8AC3E}">
        <p14:creationId xmlns:p14="http://schemas.microsoft.com/office/powerpoint/2010/main" val="312362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711342-A6EA-454B-8ED2-64FA1F522DCD}"/>
              </a:ext>
            </a:extLst>
          </p:cNvPr>
          <p:cNvPicPr>
            <a:picLocks noChangeAspect="1"/>
          </p:cNvPicPr>
          <p:nvPr/>
        </p:nvPicPr>
        <p:blipFill>
          <a:blip r:embed="rId2"/>
          <a:stretch>
            <a:fillRect/>
          </a:stretch>
        </p:blipFill>
        <p:spPr>
          <a:xfrm>
            <a:off x="4727412" y="831733"/>
            <a:ext cx="3407700" cy="3480033"/>
          </a:xfrm>
          <a:prstGeom prst="rect">
            <a:avLst/>
          </a:prstGeom>
        </p:spPr>
      </p:pic>
      <p:sp>
        <p:nvSpPr>
          <p:cNvPr id="6" name="Text Placeholder 5">
            <a:extLst>
              <a:ext uri="{FF2B5EF4-FFF2-40B4-BE49-F238E27FC236}">
                <a16:creationId xmlns:a16="http://schemas.microsoft.com/office/drawing/2014/main" id="{C5FC29B2-AF22-4BD8-8969-9E529AA76333}"/>
              </a:ext>
            </a:extLst>
          </p:cNvPr>
          <p:cNvSpPr>
            <a:spLocks noGrp="1"/>
          </p:cNvSpPr>
          <p:nvPr>
            <p:ph type="body" sz="quarter" idx="13"/>
          </p:nvPr>
        </p:nvSpPr>
        <p:spPr/>
        <p:txBody>
          <a:bodyPr/>
          <a:lstStyle/>
          <a:p>
            <a:r>
              <a:rPr lang="en-US" sz="2400" dirty="0"/>
              <a:t>“Project Passage”: </a:t>
            </a:r>
            <a:r>
              <a:rPr lang="en-US" sz="2400" dirty="0" err="1"/>
              <a:t>Wikibase</a:t>
            </a:r>
            <a:r>
              <a:rPr lang="en-US" sz="2400" dirty="0"/>
              <a:t> Linked Data Prototype</a:t>
            </a:r>
          </a:p>
        </p:txBody>
      </p:sp>
      <p:grpSp>
        <p:nvGrpSpPr>
          <p:cNvPr id="7" name="Group 6">
            <a:extLst>
              <a:ext uri="{FF2B5EF4-FFF2-40B4-BE49-F238E27FC236}">
                <a16:creationId xmlns:a16="http://schemas.microsoft.com/office/drawing/2014/main" id="{9665F30D-E65E-4525-8675-85D99504AE3E}"/>
              </a:ext>
            </a:extLst>
          </p:cNvPr>
          <p:cNvGrpSpPr/>
          <p:nvPr/>
        </p:nvGrpSpPr>
        <p:grpSpPr>
          <a:xfrm>
            <a:off x="544287" y="1172356"/>
            <a:ext cx="3524204" cy="2637643"/>
            <a:chOff x="1482022" y="982510"/>
            <a:chExt cx="5618434" cy="3651982"/>
          </a:xfrm>
        </p:grpSpPr>
        <p:grpSp>
          <p:nvGrpSpPr>
            <p:cNvPr id="8" name="Group 7">
              <a:extLst>
                <a:ext uri="{FF2B5EF4-FFF2-40B4-BE49-F238E27FC236}">
                  <a16:creationId xmlns:a16="http://schemas.microsoft.com/office/drawing/2014/main" id="{C99DB7E2-5B26-4159-BF22-1B018C3E196F}"/>
                </a:ext>
              </a:extLst>
            </p:cNvPr>
            <p:cNvGrpSpPr/>
            <p:nvPr/>
          </p:nvGrpSpPr>
          <p:grpSpPr>
            <a:xfrm>
              <a:off x="3105453" y="2130664"/>
              <a:ext cx="1291590" cy="1355673"/>
              <a:chOff x="10061549" y="2024495"/>
              <a:chExt cx="1291590" cy="1355673"/>
            </a:xfrm>
          </p:grpSpPr>
          <p:grpSp>
            <p:nvGrpSpPr>
              <p:cNvPr id="14" name="Group 13">
                <a:extLst>
                  <a:ext uri="{FF2B5EF4-FFF2-40B4-BE49-F238E27FC236}">
                    <a16:creationId xmlns:a16="http://schemas.microsoft.com/office/drawing/2014/main" id="{0AA11509-EAC1-4D3B-BA72-A55F68EA34B2}"/>
                  </a:ext>
                </a:extLst>
              </p:cNvPr>
              <p:cNvGrpSpPr/>
              <p:nvPr/>
            </p:nvGrpSpPr>
            <p:grpSpPr>
              <a:xfrm>
                <a:off x="10061549" y="2024495"/>
                <a:ext cx="1291590" cy="1355673"/>
                <a:chOff x="10678246" y="2086330"/>
                <a:chExt cx="1291590" cy="1355673"/>
              </a:xfrm>
            </p:grpSpPr>
            <p:pic>
              <p:nvPicPr>
                <p:cNvPr id="16" name="Picture 2" descr="Image result for sisyphus">
                  <a:extLst>
                    <a:ext uri="{FF2B5EF4-FFF2-40B4-BE49-F238E27FC236}">
                      <a16:creationId xmlns:a16="http://schemas.microsoft.com/office/drawing/2014/main" id="{DF805185-033D-4F6A-9E19-3455E2721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56268">
                  <a:off x="10678246" y="2763918"/>
                  <a:ext cx="1291590" cy="678085"/>
                </a:xfrm>
                <a:prstGeom prst="triangle">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FD6B426-733F-4951-AD78-AC1C0394AE49}"/>
                    </a:ext>
                  </a:extLst>
                </p:cNvPr>
                <p:cNvPicPr>
                  <a:picLocks noChangeAspect="1"/>
                </p:cNvPicPr>
                <p:nvPr/>
              </p:nvPicPr>
              <p:blipFill rotWithShape="1">
                <a:blip r:embed="rId4"/>
                <a:srcRect b="2340"/>
                <a:stretch/>
              </p:blipFill>
              <p:spPr>
                <a:xfrm>
                  <a:off x="10891989" y="2086330"/>
                  <a:ext cx="979733" cy="843905"/>
                </a:xfrm>
                <a:prstGeom prst="ellipse">
                  <a:avLst/>
                </a:prstGeom>
                <a:solidFill>
                  <a:schemeClr val="bg1"/>
                </a:solidFill>
              </p:spPr>
            </p:pic>
          </p:grpSp>
          <p:sp>
            <p:nvSpPr>
              <p:cNvPr id="15" name="Rectangle 14">
                <a:extLst>
                  <a:ext uri="{FF2B5EF4-FFF2-40B4-BE49-F238E27FC236}">
                    <a16:creationId xmlns:a16="http://schemas.microsoft.com/office/drawing/2014/main" id="{FFD3E96A-C7E6-42A9-9EB9-291B29874350}"/>
                  </a:ext>
                </a:extLst>
              </p:cNvPr>
              <p:cNvSpPr/>
              <p:nvPr/>
            </p:nvSpPr>
            <p:spPr>
              <a:xfrm>
                <a:off x="10219266" y="2024495"/>
                <a:ext cx="228600" cy="210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9" name="Picture 8">
              <a:extLst>
                <a:ext uri="{FF2B5EF4-FFF2-40B4-BE49-F238E27FC236}">
                  <a16:creationId xmlns:a16="http://schemas.microsoft.com/office/drawing/2014/main" id="{91429591-9EF4-40D8-AF12-9238F852787D}"/>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Lst>
            </a:blip>
            <a:stretch>
              <a:fillRect/>
            </a:stretch>
          </p:blipFill>
          <p:spPr>
            <a:xfrm>
              <a:off x="1482022" y="982510"/>
              <a:ext cx="5618434" cy="3651982"/>
            </a:xfrm>
            <a:prstGeom prst="rect">
              <a:avLst/>
            </a:prstGeom>
          </p:spPr>
        </p:pic>
      </p:grpSp>
      <p:sp>
        <p:nvSpPr>
          <p:cNvPr id="2" name="Rectangle 1">
            <a:extLst>
              <a:ext uri="{FF2B5EF4-FFF2-40B4-BE49-F238E27FC236}">
                <a16:creationId xmlns:a16="http://schemas.microsoft.com/office/drawing/2014/main" id="{7A8788BE-9F4E-45B9-98AA-A0F8CDC21E42}"/>
              </a:ext>
            </a:extLst>
          </p:cNvPr>
          <p:cNvSpPr/>
          <p:nvPr/>
        </p:nvSpPr>
        <p:spPr>
          <a:xfrm>
            <a:off x="2490633" y="4269710"/>
            <a:ext cx="3940629" cy="369332"/>
          </a:xfrm>
          <a:prstGeom prst="rect">
            <a:avLst/>
          </a:prstGeom>
          <a:solidFill>
            <a:srgbClr val="FFFF00"/>
          </a:solidFill>
        </p:spPr>
        <p:txBody>
          <a:bodyPr wrap="square">
            <a:spAutoFit/>
          </a:bodyPr>
          <a:lstStyle/>
          <a:p>
            <a:pPr algn="ctr"/>
            <a:r>
              <a:rPr lang="en-US" dirty="0"/>
              <a:t>http://oc.lc/ld-prototypes</a:t>
            </a:r>
          </a:p>
        </p:txBody>
      </p:sp>
    </p:spTree>
    <p:extLst>
      <p:ext uri="{BB962C8B-B14F-4D97-AF65-F5344CB8AC3E}">
        <p14:creationId xmlns:p14="http://schemas.microsoft.com/office/powerpoint/2010/main" val="302999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AFEF1F-F423-49E9-B219-F04B2128971E}"/>
              </a:ext>
            </a:extLst>
          </p:cNvPr>
          <p:cNvSpPr>
            <a:spLocks noGrp="1"/>
          </p:cNvSpPr>
          <p:nvPr>
            <p:ph type="body" sz="quarter" idx="12"/>
          </p:nvPr>
        </p:nvSpPr>
        <p:spPr/>
        <p:txBody>
          <a:bodyPr/>
          <a:lstStyle/>
          <a:p>
            <a:r>
              <a:rPr lang="en-US" dirty="0"/>
              <a:t>Ran from December 2017 through September 2018</a:t>
            </a:r>
          </a:p>
          <a:p>
            <a:r>
              <a:rPr lang="en-US" dirty="0"/>
              <a:t>16 OCLC Member libraries participated</a:t>
            </a:r>
          </a:p>
          <a:p>
            <a:r>
              <a:rPr lang="en-US" dirty="0"/>
              <a:t>The objective was to evaluate a framework for </a:t>
            </a:r>
            <a:r>
              <a:rPr lang="en-US" b="1" dirty="0"/>
              <a:t>reconciling,</a:t>
            </a:r>
            <a:r>
              <a:rPr lang="en-US" dirty="0"/>
              <a:t>  </a:t>
            </a:r>
            <a:r>
              <a:rPr lang="en-US" b="1" dirty="0"/>
              <a:t>creating, and managing</a:t>
            </a:r>
            <a:r>
              <a:rPr lang="en-US" dirty="0"/>
              <a:t> bibliographic and authority data as </a:t>
            </a:r>
            <a:r>
              <a:rPr lang="en-US" b="1" dirty="0"/>
              <a:t>linked data entities and relationships</a:t>
            </a:r>
          </a:p>
          <a:p>
            <a:r>
              <a:rPr lang="en-US" dirty="0"/>
              <a:t>The pilot </a:t>
            </a:r>
            <a:r>
              <a:rPr lang="en-US" dirty="0" err="1"/>
              <a:t>Wikibase</a:t>
            </a:r>
            <a:r>
              <a:rPr lang="en-US" dirty="0"/>
              <a:t> instance included 1.2M entities, mostly data representing overlaps between </a:t>
            </a:r>
            <a:r>
              <a:rPr lang="en-US" dirty="0" err="1"/>
              <a:t>Wikidata</a:t>
            </a:r>
            <a:r>
              <a:rPr lang="en-US" dirty="0"/>
              <a:t>, VIAF, and WorldCat</a:t>
            </a:r>
          </a:p>
        </p:txBody>
      </p:sp>
      <p:sp>
        <p:nvSpPr>
          <p:cNvPr id="6" name="Text Placeholder 5">
            <a:extLst>
              <a:ext uri="{FF2B5EF4-FFF2-40B4-BE49-F238E27FC236}">
                <a16:creationId xmlns:a16="http://schemas.microsoft.com/office/drawing/2014/main" id="{0B2D205B-C643-4A76-913C-4C9F5445E186}"/>
              </a:ext>
            </a:extLst>
          </p:cNvPr>
          <p:cNvSpPr>
            <a:spLocks noGrp="1"/>
          </p:cNvSpPr>
          <p:nvPr>
            <p:ph type="body" sz="quarter" idx="13"/>
          </p:nvPr>
        </p:nvSpPr>
        <p:spPr/>
        <p:txBody>
          <a:bodyPr/>
          <a:lstStyle/>
          <a:p>
            <a:r>
              <a:rPr lang="en-US"/>
              <a:t>About the Pilot Project</a:t>
            </a:r>
          </a:p>
        </p:txBody>
      </p:sp>
    </p:spTree>
    <p:extLst>
      <p:ext uri="{BB962C8B-B14F-4D97-AF65-F5344CB8AC3E}">
        <p14:creationId xmlns:p14="http://schemas.microsoft.com/office/powerpoint/2010/main" val="272897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D5AC1F-D909-A842-B749-BB3F2798772E}"/>
              </a:ext>
            </a:extLst>
          </p:cNvPr>
          <p:cNvSpPr>
            <a:spLocks noGrp="1"/>
          </p:cNvSpPr>
          <p:nvPr>
            <p:ph type="body" sz="quarter" idx="13"/>
          </p:nvPr>
        </p:nvSpPr>
        <p:spPr/>
        <p:txBody>
          <a:bodyPr/>
          <a:lstStyle/>
          <a:p>
            <a:r>
              <a:rPr lang="en-US"/>
              <a:t>Build – Observe – Adjust</a:t>
            </a:r>
          </a:p>
        </p:txBody>
      </p:sp>
      <p:sp>
        <p:nvSpPr>
          <p:cNvPr id="4" name="Right Arrow 3">
            <a:extLst>
              <a:ext uri="{FF2B5EF4-FFF2-40B4-BE49-F238E27FC236}">
                <a16:creationId xmlns:a16="http://schemas.microsoft.com/office/drawing/2014/main" id="{6FBB8C9C-5100-5C49-9216-F0EA217CC932}"/>
              </a:ext>
            </a:extLst>
          </p:cNvPr>
          <p:cNvSpPr/>
          <p:nvPr/>
        </p:nvSpPr>
        <p:spPr>
          <a:xfrm>
            <a:off x="425226" y="3758330"/>
            <a:ext cx="8523902" cy="888619"/>
          </a:xfrm>
          <a:prstGeom prst="rightArrow">
            <a:avLst/>
          </a:prstGeom>
          <a:gradFill flip="none" rotWithShape="1">
            <a:gsLst>
              <a:gs pos="72000">
                <a:schemeClr val="accent5">
                  <a:lumMod val="75000"/>
                </a:schemeClr>
              </a:gs>
              <a:gs pos="53000">
                <a:srgbClr val="FFC000"/>
              </a:gs>
            </a:gsLst>
            <a:path path="circle">
              <a:fillToRect l="100000" t="100000"/>
            </a:path>
            <a:tileRect r="-100000" b="-100000"/>
          </a:gradFill>
          <a:effectLst>
            <a:outerShdw blurRad="40000" dist="23000" dir="5400000" rotWithShape="0">
              <a:srgbClr val="000000">
                <a:alpha val="35000"/>
              </a:srgbClr>
            </a:outerShdw>
            <a:softEdge rad="3175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503275EC-4D61-2842-814E-01F8005CD673}"/>
              </a:ext>
            </a:extLst>
          </p:cNvPr>
          <p:cNvSpPr/>
          <p:nvPr/>
        </p:nvSpPr>
        <p:spPr>
          <a:xfrm>
            <a:off x="3402766" y="2817016"/>
            <a:ext cx="5546362" cy="888619"/>
          </a:xfrm>
          <a:prstGeom prst="rightArrow">
            <a:avLst>
              <a:gd name="adj1" fmla="val 50000"/>
              <a:gd name="adj2" fmla="val 48592"/>
            </a:avLst>
          </a:prstGeom>
          <a:gradFill flip="none" rotWithShape="1">
            <a:gsLst>
              <a:gs pos="72000">
                <a:schemeClr val="accent4">
                  <a:lumMod val="75000"/>
                </a:schemeClr>
              </a:gs>
              <a:gs pos="53000">
                <a:srgbClr val="00B050"/>
              </a:gs>
            </a:gsLst>
            <a:path path="circle">
              <a:fillToRect l="100000" t="100000"/>
            </a:path>
            <a:tileRect r="-100000" b="-100000"/>
          </a:gradFill>
          <a:effectLst>
            <a:outerShdw blurRad="40000" dist="23000" dir="5400000" rotWithShape="0">
              <a:srgbClr val="000000">
                <a:alpha val="35000"/>
              </a:srgbClr>
            </a:outerShdw>
            <a:softEdge rad="3175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DAC3A20E-28D3-F847-87CF-93F63F22DA96}"/>
              </a:ext>
            </a:extLst>
          </p:cNvPr>
          <p:cNvSpPr/>
          <p:nvPr/>
        </p:nvSpPr>
        <p:spPr>
          <a:xfrm>
            <a:off x="5831174" y="1870330"/>
            <a:ext cx="3117954" cy="893991"/>
          </a:xfrm>
          <a:prstGeom prst="rightArrow">
            <a:avLst/>
          </a:prstGeom>
          <a:gradFill flip="none" rotWithShape="1">
            <a:gsLst>
              <a:gs pos="72000">
                <a:srgbClr val="7030A0"/>
              </a:gs>
              <a:gs pos="53000">
                <a:schemeClr val="accent6">
                  <a:lumMod val="60000"/>
                  <a:lumOff val="40000"/>
                </a:schemeClr>
              </a:gs>
            </a:gsLst>
            <a:path path="circle">
              <a:fillToRect l="100000" t="100000"/>
            </a:path>
            <a:tileRect r="-100000" b="-100000"/>
          </a:gradFill>
          <a:effectLst>
            <a:outerShdw blurRad="40000" dist="23000" dir="5400000" rotWithShape="0">
              <a:srgbClr val="000000">
                <a:alpha val="35000"/>
              </a:srgbClr>
            </a:outerShdw>
            <a:softEdge rad="3175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96ADAE-0C75-474D-A8A9-11CE0F42133F}"/>
              </a:ext>
            </a:extLst>
          </p:cNvPr>
          <p:cNvSpPr txBox="1"/>
          <p:nvPr/>
        </p:nvSpPr>
        <p:spPr>
          <a:xfrm>
            <a:off x="569625" y="2993633"/>
            <a:ext cx="2263515" cy="1015663"/>
          </a:xfrm>
          <a:prstGeom prst="rect">
            <a:avLst/>
          </a:prstGeom>
          <a:noFill/>
        </p:spPr>
        <p:txBody>
          <a:bodyPr wrap="square" rtlCol="0">
            <a:spAutoFit/>
          </a:bodyPr>
          <a:lstStyle/>
          <a:p>
            <a:pPr lvl="0" algn="r"/>
            <a:r>
              <a:rPr lang="en-US" sz="2000"/>
              <a:t>Entity editor</a:t>
            </a:r>
          </a:p>
          <a:p>
            <a:pPr lvl="0" algn="r"/>
            <a:r>
              <a:rPr lang="en-US" sz="2000"/>
              <a:t>Reconciliation API</a:t>
            </a:r>
          </a:p>
          <a:p>
            <a:pPr lvl="0" algn="r"/>
            <a:r>
              <a:rPr lang="en-US" sz="2000"/>
              <a:t>SPARQL endpoint</a:t>
            </a:r>
          </a:p>
        </p:txBody>
      </p:sp>
      <p:sp>
        <p:nvSpPr>
          <p:cNvPr id="8" name="TextBox 7">
            <a:extLst>
              <a:ext uri="{FF2B5EF4-FFF2-40B4-BE49-F238E27FC236}">
                <a16:creationId xmlns:a16="http://schemas.microsoft.com/office/drawing/2014/main" id="{46D3AF48-B205-6C4C-89F4-C6131CE4D0E0}"/>
              </a:ext>
            </a:extLst>
          </p:cNvPr>
          <p:cNvSpPr txBox="1"/>
          <p:nvPr/>
        </p:nvSpPr>
        <p:spPr>
          <a:xfrm>
            <a:off x="1556983" y="4017973"/>
            <a:ext cx="1293143" cy="369332"/>
          </a:xfrm>
          <a:prstGeom prst="rect">
            <a:avLst/>
          </a:prstGeom>
          <a:noFill/>
        </p:spPr>
        <p:txBody>
          <a:bodyPr wrap="square" rtlCol="0">
            <a:spAutoFit/>
          </a:bodyPr>
          <a:lstStyle/>
          <a:p>
            <a:pPr lvl="0" algn="r"/>
            <a:r>
              <a:rPr lang="en-US" b="1">
                <a:solidFill>
                  <a:schemeClr val="bg1"/>
                </a:solidFill>
              </a:rPr>
              <a:t>PHASE 1</a:t>
            </a:r>
          </a:p>
        </p:txBody>
      </p:sp>
      <p:sp>
        <p:nvSpPr>
          <p:cNvPr id="9" name="Rectangle 8">
            <a:extLst>
              <a:ext uri="{FF2B5EF4-FFF2-40B4-BE49-F238E27FC236}">
                <a16:creationId xmlns:a16="http://schemas.microsoft.com/office/drawing/2014/main" id="{E56755A7-44F6-2B4A-A38B-6958172BF0FF}"/>
              </a:ext>
            </a:extLst>
          </p:cNvPr>
          <p:cNvSpPr/>
          <p:nvPr/>
        </p:nvSpPr>
        <p:spPr>
          <a:xfrm>
            <a:off x="2263515" y="2065287"/>
            <a:ext cx="3186408" cy="1015663"/>
          </a:xfrm>
          <a:prstGeom prst="rect">
            <a:avLst/>
          </a:prstGeom>
        </p:spPr>
        <p:txBody>
          <a:bodyPr wrap="square">
            <a:spAutoFit/>
          </a:bodyPr>
          <a:lstStyle/>
          <a:p>
            <a:pPr lvl="0" algn="r"/>
            <a:r>
              <a:rPr lang="en-US" sz="2000"/>
              <a:t>Explorer UI</a:t>
            </a:r>
          </a:p>
          <a:p>
            <a:pPr lvl="0" algn="r"/>
            <a:r>
              <a:rPr lang="en-US" sz="2000" err="1"/>
              <a:t>OpenRefine</a:t>
            </a:r>
            <a:r>
              <a:rPr lang="en-US" sz="2000"/>
              <a:t> API</a:t>
            </a:r>
          </a:p>
          <a:p>
            <a:pPr lvl="0" algn="r"/>
            <a:r>
              <a:rPr lang="en-US" sz="2000"/>
              <a:t>Wikimedia commons links</a:t>
            </a:r>
          </a:p>
        </p:txBody>
      </p:sp>
      <p:sp>
        <p:nvSpPr>
          <p:cNvPr id="10" name="TextBox 9">
            <a:extLst>
              <a:ext uri="{FF2B5EF4-FFF2-40B4-BE49-F238E27FC236}">
                <a16:creationId xmlns:a16="http://schemas.microsoft.com/office/drawing/2014/main" id="{87A12E8D-9B1B-3A4A-A07F-E7615BE98C08}"/>
              </a:ext>
            </a:extLst>
          </p:cNvPr>
          <p:cNvSpPr txBox="1"/>
          <p:nvPr/>
        </p:nvSpPr>
        <p:spPr>
          <a:xfrm>
            <a:off x="4156780" y="3089873"/>
            <a:ext cx="1293143" cy="369332"/>
          </a:xfrm>
          <a:prstGeom prst="rect">
            <a:avLst/>
          </a:prstGeom>
          <a:noFill/>
        </p:spPr>
        <p:txBody>
          <a:bodyPr wrap="square" rtlCol="0">
            <a:spAutoFit/>
          </a:bodyPr>
          <a:lstStyle/>
          <a:p>
            <a:pPr lvl="0" algn="r"/>
            <a:r>
              <a:rPr lang="en-US" b="1">
                <a:solidFill>
                  <a:schemeClr val="bg1"/>
                </a:solidFill>
              </a:rPr>
              <a:t>PHASE 2</a:t>
            </a:r>
          </a:p>
        </p:txBody>
      </p:sp>
      <p:sp>
        <p:nvSpPr>
          <p:cNvPr id="11" name="Rectangle 10">
            <a:extLst>
              <a:ext uri="{FF2B5EF4-FFF2-40B4-BE49-F238E27FC236}">
                <a16:creationId xmlns:a16="http://schemas.microsoft.com/office/drawing/2014/main" id="{7BCCCED0-3A1D-0343-AF2E-CC529F4276D1}"/>
              </a:ext>
            </a:extLst>
          </p:cNvPr>
          <p:cNvSpPr/>
          <p:nvPr/>
        </p:nvSpPr>
        <p:spPr>
          <a:xfrm>
            <a:off x="4781862" y="486995"/>
            <a:ext cx="3740046" cy="1631216"/>
          </a:xfrm>
          <a:prstGeom prst="rect">
            <a:avLst/>
          </a:prstGeom>
        </p:spPr>
        <p:txBody>
          <a:bodyPr wrap="square">
            <a:spAutoFit/>
          </a:bodyPr>
          <a:lstStyle/>
          <a:p>
            <a:pPr lvl="0" algn="r"/>
            <a:r>
              <a:rPr lang="en-US" sz="2000">
                <a:latin typeface="Arial" panose="020B0604020202020204" pitchFamily="34" charset="0"/>
                <a:cs typeface="Arial" panose="020B0604020202020204" pitchFamily="34" charset="0"/>
              </a:rPr>
              <a:t>Retriever</a:t>
            </a:r>
          </a:p>
          <a:p>
            <a:pPr lvl="0" algn="r"/>
            <a:r>
              <a:rPr lang="en-US" sz="2000">
                <a:latin typeface="Arial" panose="020B0604020202020204" pitchFamily="34" charset="0"/>
                <a:cs typeface="Arial" panose="020B0604020202020204" pitchFamily="34" charset="0"/>
              </a:rPr>
              <a:t>Serialization API</a:t>
            </a:r>
          </a:p>
          <a:p>
            <a:pPr algn="r"/>
            <a:r>
              <a:rPr lang="en-US" sz="2000">
                <a:latin typeface="Arial" panose="020B0604020202020204" pitchFamily="34" charset="0"/>
                <a:cs typeface="Arial" panose="020B0604020202020204" pitchFamily="34" charset="0"/>
              </a:rPr>
              <a:t>Taxonomy navigation</a:t>
            </a:r>
          </a:p>
          <a:p>
            <a:pPr algn="r"/>
            <a:r>
              <a:rPr lang="en-US" sz="2000">
                <a:latin typeface="Arial" panose="020B0604020202020204" pitchFamily="34" charset="0"/>
                <a:cs typeface="Arial" panose="020B0604020202020204" pitchFamily="34" charset="0"/>
              </a:rPr>
              <a:t>Property-based constraints</a:t>
            </a:r>
          </a:p>
          <a:p>
            <a:pPr algn="r"/>
            <a:r>
              <a:rPr lang="en-US" sz="2000">
                <a:latin typeface="Arial" panose="020B0604020202020204" pitchFamily="34" charset="0"/>
                <a:cs typeface="Arial" panose="020B0604020202020204" pitchFamily="34" charset="0"/>
              </a:rPr>
              <a:t>Improved search experience</a:t>
            </a:r>
          </a:p>
        </p:txBody>
      </p:sp>
      <p:sp>
        <p:nvSpPr>
          <p:cNvPr id="12" name="TextBox 11">
            <a:extLst>
              <a:ext uri="{FF2B5EF4-FFF2-40B4-BE49-F238E27FC236}">
                <a16:creationId xmlns:a16="http://schemas.microsoft.com/office/drawing/2014/main" id="{C8FEC105-AE6E-3B4B-B8CC-E19F062CCCEE}"/>
              </a:ext>
            </a:extLst>
          </p:cNvPr>
          <p:cNvSpPr txBox="1"/>
          <p:nvPr/>
        </p:nvSpPr>
        <p:spPr>
          <a:xfrm>
            <a:off x="7228765" y="2132659"/>
            <a:ext cx="1293143" cy="369332"/>
          </a:xfrm>
          <a:prstGeom prst="rect">
            <a:avLst/>
          </a:prstGeom>
          <a:noFill/>
        </p:spPr>
        <p:txBody>
          <a:bodyPr wrap="square" rtlCol="0">
            <a:spAutoFit/>
          </a:bodyPr>
          <a:lstStyle/>
          <a:p>
            <a:pPr lvl="0"/>
            <a:r>
              <a:rPr lang="en-US" b="1">
                <a:solidFill>
                  <a:schemeClr val="bg1"/>
                </a:solidFill>
              </a:rPr>
              <a:t>PHASE 3</a:t>
            </a:r>
          </a:p>
        </p:txBody>
      </p:sp>
    </p:spTree>
    <p:extLst>
      <p:ext uri="{BB962C8B-B14F-4D97-AF65-F5344CB8AC3E}">
        <p14:creationId xmlns:p14="http://schemas.microsoft.com/office/powerpoint/2010/main" val="36985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ppt_x</p:attrName>
                                        </p:attrNameLst>
                                      </p:cBhvr>
                                      <p:tavLst>
                                        <p:tav tm="0">
                                          <p:val>
                                            <p:strVal val="#ppt_x-#ppt_w*1.125000"/>
                                          </p:val>
                                        </p:tav>
                                        <p:tav tm="100000">
                                          <p:val>
                                            <p:strVal val="#ppt_x"/>
                                          </p:val>
                                        </p:tav>
                                      </p:tavLst>
                                    </p:anim>
                                    <p:animEffect transition="in" filter="wipe(right)">
                                      <p:cBhvr>
                                        <p:cTn id="23" dur="500"/>
                                        <p:tgtEl>
                                          <p:spTgt spid="5"/>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p:tgtEl>
                                          <p:spTgt spid="10"/>
                                        </p:tgtEl>
                                        <p:attrNameLst>
                                          <p:attrName>ppt_x</p:attrName>
                                        </p:attrNameLst>
                                      </p:cBhvr>
                                      <p:tavLst>
                                        <p:tav tm="0">
                                          <p:val>
                                            <p:strVal val="#ppt_x-#ppt_w*1.125000"/>
                                          </p:val>
                                        </p:tav>
                                        <p:tav tm="100000">
                                          <p:val>
                                            <p:strVal val="#ppt_x"/>
                                          </p:val>
                                        </p:tav>
                                      </p:tavLst>
                                    </p:anim>
                                    <p:animEffect transition="in" filter="wipe(right)">
                                      <p:cBhvr>
                                        <p:cTn id="27" dur="500"/>
                                        <p:tgtEl>
                                          <p:spTgt spid="10"/>
                                        </p:tgtEl>
                                      </p:cBhvr>
                                    </p:animEffect>
                                  </p:childTnLst>
                                </p:cTn>
                              </p:par>
                              <p:par>
                                <p:cTn id="28" presetID="1" presetClass="entr" presetSubtype="0" fill="hold"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childTnLst>
                                </p:cTn>
                              </p:par>
                            </p:childTnLst>
                          </p:cTn>
                        </p:par>
                        <p:par>
                          <p:cTn id="34" fill="hold">
                            <p:stCondLst>
                              <p:cond delay="1000"/>
                            </p:stCondLst>
                            <p:childTnLst>
                              <p:par>
                                <p:cTn id="35" presetID="1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ppt_x</p:attrName>
                                        </p:attrNameLst>
                                      </p:cBhvr>
                                      <p:tavLst>
                                        <p:tav tm="0">
                                          <p:val>
                                            <p:strVal val="#ppt_x-#ppt_w*1.125000"/>
                                          </p:val>
                                        </p:tav>
                                        <p:tav tm="100000">
                                          <p:val>
                                            <p:strVal val="#ppt_x"/>
                                          </p:val>
                                        </p:tav>
                                      </p:tavLst>
                                    </p:anim>
                                    <p:animEffect transition="in" filter="wipe(right)">
                                      <p:cBhvr>
                                        <p:cTn id="38" dur="500"/>
                                        <p:tgtEl>
                                          <p:spTgt spid="6"/>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ppt_x</p:attrName>
                                        </p:attrNameLst>
                                      </p:cBhvr>
                                      <p:tavLst>
                                        <p:tav tm="0">
                                          <p:val>
                                            <p:strVal val="#ppt_x-#ppt_w*1.125000"/>
                                          </p:val>
                                        </p:tav>
                                        <p:tav tm="100000">
                                          <p:val>
                                            <p:strVal val="#ppt_x"/>
                                          </p:val>
                                        </p:tav>
                                      </p:tavLst>
                                    </p:anim>
                                    <p:animEffect transition="in" filter="wipe(right)">
                                      <p:cBhvr>
                                        <p:cTn id="42" dur="500"/>
                                        <p:tgtEl>
                                          <p:spTgt spid="12"/>
                                        </p:tgtEl>
                                      </p:cBhvr>
                                    </p:animEffect>
                                  </p:childTnLst>
                                </p:cTn>
                              </p:par>
                              <p:par>
                                <p:cTn id="43" presetID="1" presetClass="entr" presetSubtype="0" fill="hold"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9BA7F-09B3-4FBD-88CA-DE17DD69FCC2}"/>
              </a:ext>
            </a:extLst>
          </p:cNvPr>
          <p:cNvSpPr>
            <a:spLocks noGrp="1"/>
          </p:cNvSpPr>
          <p:nvPr>
            <p:ph type="body" sz="quarter" idx="12"/>
          </p:nvPr>
        </p:nvSpPr>
        <p:spPr/>
        <p:txBody>
          <a:bodyPr vert="horz" anchor="t"/>
          <a:lstStyle/>
          <a:p>
            <a:endParaRPr lang="en-US" dirty="0">
              <a:cs typeface="Arial"/>
            </a:endParaRPr>
          </a:p>
          <a:p>
            <a:endParaRPr lang="en-US" dirty="0"/>
          </a:p>
        </p:txBody>
      </p:sp>
      <p:sp>
        <p:nvSpPr>
          <p:cNvPr id="3" name="Text Placeholder 2">
            <a:extLst>
              <a:ext uri="{FF2B5EF4-FFF2-40B4-BE49-F238E27FC236}">
                <a16:creationId xmlns:a16="http://schemas.microsoft.com/office/drawing/2014/main" id="{160728B4-7028-4A8A-8D87-9B30F6DD0A3A}"/>
              </a:ext>
            </a:extLst>
          </p:cNvPr>
          <p:cNvSpPr>
            <a:spLocks noGrp="1"/>
          </p:cNvSpPr>
          <p:nvPr>
            <p:ph type="body" sz="quarter" idx="13"/>
          </p:nvPr>
        </p:nvSpPr>
        <p:spPr/>
        <p:txBody>
          <a:bodyPr/>
          <a:lstStyle/>
          <a:p>
            <a:r>
              <a:rPr lang="en-US" dirty="0"/>
              <a:t>How: A few key technologies</a:t>
            </a:r>
          </a:p>
        </p:txBody>
      </p:sp>
      <p:pic>
        <p:nvPicPr>
          <p:cNvPr id="4" name="Picture 4" descr="SPARQL Query Service logo">
            <a:extLst>
              <a:ext uri="{FF2B5EF4-FFF2-40B4-BE49-F238E27FC236}">
                <a16:creationId xmlns:a16="http://schemas.microsoft.com/office/drawing/2014/main" id="{04ED0A39-0329-4CC7-8217-D00258C71972}"/>
              </a:ext>
            </a:extLst>
          </p:cNvPr>
          <p:cNvPicPr>
            <a:picLocks noChangeAspect="1"/>
          </p:cNvPicPr>
          <p:nvPr/>
        </p:nvPicPr>
        <p:blipFill>
          <a:blip r:embed="rId3"/>
          <a:stretch>
            <a:fillRect/>
          </a:stretch>
        </p:blipFill>
        <p:spPr>
          <a:xfrm>
            <a:off x="4124583" y="3077286"/>
            <a:ext cx="1060545" cy="1060545"/>
          </a:xfrm>
          <a:prstGeom prst="rect">
            <a:avLst/>
          </a:prstGeom>
        </p:spPr>
      </p:pic>
      <p:pic>
        <p:nvPicPr>
          <p:cNvPr id="6" name="Picture 6" descr="Wikibase logo">
            <a:extLst>
              <a:ext uri="{FF2B5EF4-FFF2-40B4-BE49-F238E27FC236}">
                <a16:creationId xmlns:a16="http://schemas.microsoft.com/office/drawing/2014/main" id="{7E710577-5262-4B95-B396-56D7DB403B06}"/>
              </a:ext>
            </a:extLst>
          </p:cNvPr>
          <p:cNvPicPr>
            <a:picLocks noChangeAspect="1"/>
          </p:cNvPicPr>
          <p:nvPr/>
        </p:nvPicPr>
        <p:blipFill>
          <a:blip r:embed="rId4"/>
          <a:stretch>
            <a:fillRect/>
          </a:stretch>
        </p:blipFill>
        <p:spPr>
          <a:xfrm>
            <a:off x="5085065" y="1296008"/>
            <a:ext cx="1782455" cy="1198160"/>
          </a:xfrm>
          <a:prstGeom prst="rect">
            <a:avLst/>
          </a:prstGeom>
        </p:spPr>
      </p:pic>
      <p:pic>
        <p:nvPicPr>
          <p:cNvPr id="8" name="Picture 8" descr="OpenRefine logo&#10;">
            <a:extLst>
              <a:ext uri="{FF2B5EF4-FFF2-40B4-BE49-F238E27FC236}">
                <a16:creationId xmlns:a16="http://schemas.microsoft.com/office/drawing/2014/main" id="{67AA074D-F929-4F01-A79A-E694EE1298E4}"/>
              </a:ext>
            </a:extLst>
          </p:cNvPr>
          <p:cNvPicPr>
            <a:picLocks noChangeAspect="1"/>
          </p:cNvPicPr>
          <p:nvPr/>
        </p:nvPicPr>
        <p:blipFill>
          <a:blip r:embed="rId5"/>
          <a:stretch>
            <a:fillRect/>
          </a:stretch>
        </p:blipFill>
        <p:spPr>
          <a:xfrm>
            <a:off x="957049" y="2703110"/>
            <a:ext cx="1907275" cy="1434721"/>
          </a:xfrm>
          <a:prstGeom prst="rect">
            <a:avLst/>
          </a:prstGeom>
        </p:spPr>
      </p:pic>
      <p:pic>
        <p:nvPicPr>
          <p:cNvPr id="10" name="Picture 10" descr="Mediawiki Logo">
            <a:extLst>
              <a:ext uri="{FF2B5EF4-FFF2-40B4-BE49-F238E27FC236}">
                <a16:creationId xmlns:a16="http://schemas.microsoft.com/office/drawing/2014/main" id="{7717AF7E-2202-4DF4-AB52-73FFA643C4C1}"/>
              </a:ext>
            </a:extLst>
          </p:cNvPr>
          <p:cNvPicPr>
            <a:picLocks noChangeAspect="1"/>
          </p:cNvPicPr>
          <p:nvPr/>
        </p:nvPicPr>
        <p:blipFill>
          <a:blip r:embed="rId6"/>
          <a:stretch>
            <a:fillRect/>
          </a:stretch>
        </p:blipFill>
        <p:spPr>
          <a:xfrm>
            <a:off x="1623947" y="1125428"/>
            <a:ext cx="1711089" cy="1694029"/>
          </a:xfrm>
          <a:prstGeom prst="rect">
            <a:avLst/>
          </a:prstGeom>
        </p:spPr>
      </p:pic>
      <p:grpSp>
        <p:nvGrpSpPr>
          <p:cNvPr id="7" name="Group 6">
            <a:extLst>
              <a:ext uri="{FF2B5EF4-FFF2-40B4-BE49-F238E27FC236}">
                <a16:creationId xmlns:a16="http://schemas.microsoft.com/office/drawing/2014/main" id="{2C48EE0A-9615-41B7-8023-91C1DDEC1429}"/>
              </a:ext>
            </a:extLst>
          </p:cNvPr>
          <p:cNvGrpSpPr/>
          <p:nvPr/>
        </p:nvGrpSpPr>
        <p:grpSpPr>
          <a:xfrm>
            <a:off x="6349360" y="2847412"/>
            <a:ext cx="1266341" cy="1475085"/>
            <a:chOff x="6349360" y="2847412"/>
            <a:chExt cx="1266341" cy="1475085"/>
          </a:xfrm>
        </p:grpSpPr>
        <p:pic>
          <p:nvPicPr>
            <p:cNvPr id="9" name="Picture 5" descr="Pywikibot Logo">
              <a:extLst>
                <a:ext uri="{FF2B5EF4-FFF2-40B4-BE49-F238E27FC236}">
                  <a16:creationId xmlns:a16="http://schemas.microsoft.com/office/drawing/2014/main" id="{13BC0EB6-33B3-4C0A-9B56-30720911E2F7}"/>
                </a:ext>
              </a:extLst>
            </p:cNvPr>
            <p:cNvPicPr>
              <a:picLocks noChangeAspect="1"/>
            </p:cNvPicPr>
            <p:nvPr/>
          </p:nvPicPr>
          <p:blipFill>
            <a:blip r:embed="rId7"/>
            <a:stretch>
              <a:fillRect/>
            </a:stretch>
          </p:blipFill>
          <p:spPr>
            <a:xfrm>
              <a:off x="6349360" y="2847412"/>
              <a:ext cx="1266341" cy="1266341"/>
            </a:xfrm>
            <a:prstGeom prst="rect">
              <a:avLst/>
            </a:prstGeom>
          </p:spPr>
        </p:pic>
        <p:sp>
          <p:nvSpPr>
            <p:cNvPr id="5" name="Rectangle 4">
              <a:extLst>
                <a:ext uri="{FF2B5EF4-FFF2-40B4-BE49-F238E27FC236}">
                  <a16:creationId xmlns:a16="http://schemas.microsoft.com/office/drawing/2014/main" id="{43513D5C-DB48-49E0-849D-375EB36728B3}"/>
                </a:ext>
              </a:extLst>
            </p:cNvPr>
            <p:cNvSpPr/>
            <p:nvPr/>
          </p:nvSpPr>
          <p:spPr>
            <a:xfrm>
              <a:off x="6425952" y="3953165"/>
              <a:ext cx="1189749" cy="369332"/>
            </a:xfrm>
            <a:prstGeom prst="rect">
              <a:avLst/>
            </a:prstGeom>
          </p:spPr>
          <p:txBody>
            <a:bodyPr wrap="none">
              <a:spAutoFit/>
            </a:bodyPr>
            <a:lstStyle/>
            <a:p>
              <a:r>
                <a:rPr lang="en-US" dirty="0">
                  <a:solidFill>
                    <a:srgbClr val="000000"/>
                  </a:solidFill>
                  <a:latin typeface="Linux Libertine"/>
                </a:rPr>
                <a:t>Pywikibot</a:t>
              </a:r>
            </a:p>
          </p:txBody>
        </p:sp>
      </p:grpSp>
    </p:spTree>
    <p:extLst>
      <p:ext uri="{BB962C8B-B14F-4D97-AF65-F5344CB8AC3E}">
        <p14:creationId xmlns:p14="http://schemas.microsoft.com/office/powerpoint/2010/main" val="356840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35225-BA93-44E9-9F18-4E9136E1920B}"/>
              </a:ext>
            </a:extLst>
          </p:cNvPr>
          <p:cNvPicPr>
            <a:picLocks noChangeAspect="1"/>
          </p:cNvPicPr>
          <p:nvPr/>
        </p:nvPicPr>
        <p:blipFill>
          <a:blip r:embed="rId2"/>
          <a:stretch>
            <a:fillRect/>
          </a:stretch>
        </p:blipFill>
        <p:spPr>
          <a:xfrm>
            <a:off x="149958" y="343302"/>
            <a:ext cx="3896363" cy="3979069"/>
          </a:xfrm>
          <a:prstGeom prst="rect">
            <a:avLst/>
          </a:prstGeom>
        </p:spPr>
      </p:pic>
      <p:pic>
        <p:nvPicPr>
          <p:cNvPr id="5" name="Picture 4">
            <a:extLst>
              <a:ext uri="{FF2B5EF4-FFF2-40B4-BE49-F238E27FC236}">
                <a16:creationId xmlns:a16="http://schemas.microsoft.com/office/drawing/2014/main" id="{B6112071-F8C9-48B5-9135-CFC88F4523B0}"/>
              </a:ext>
            </a:extLst>
          </p:cNvPr>
          <p:cNvPicPr>
            <a:picLocks noChangeAspect="1"/>
          </p:cNvPicPr>
          <p:nvPr/>
        </p:nvPicPr>
        <p:blipFill>
          <a:blip r:embed="rId3"/>
          <a:stretch>
            <a:fillRect/>
          </a:stretch>
        </p:blipFill>
        <p:spPr>
          <a:xfrm>
            <a:off x="3855492" y="619387"/>
            <a:ext cx="5329380" cy="38304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58A7374-FB89-41D5-A56F-641E77E5376F}"/>
              </a:ext>
            </a:extLst>
          </p:cNvPr>
          <p:cNvSpPr txBox="1"/>
          <p:nvPr/>
        </p:nvSpPr>
        <p:spPr>
          <a:xfrm>
            <a:off x="796413" y="125361"/>
            <a:ext cx="2381864" cy="369332"/>
          </a:xfrm>
          <a:prstGeom prst="rect">
            <a:avLst/>
          </a:prstGeom>
          <a:noFill/>
        </p:spPr>
        <p:txBody>
          <a:bodyPr wrap="square" rtlCol="0">
            <a:spAutoFit/>
          </a:bodyPr>
          <a:lstStyle/>
          <a:p>
            <a:pPr algn="ctr"/>
            <a:r>
              <a:rPr lang="en-US" b="1" dirty="0"/>
              <a:t>IN THEORY</a:t>
            </a:r>
          </a:p>
        </p:txBody>
      </p:sp>
      <p:sp>
        <p:nvSpPr>
          <p:cNvPr id="7" name="TextBox 6">
            <a:extLst>
              <a:ext uri="{FF2B5EF4-FFF2-40B4-BE49-F238E27FC236}">
                <a16:creationId xmlns:a16="http://schemas.microsoft.com/office/drawing/2014/main" id="{49C37721-1895-4DF2-91A4-202C0BD69614}"/>
              </a:ext>
            </a:extLst>
          </p:cNvPr>
          <p:cNvSpPr txBox="1"/>
          <p:nvPr/>
        </p:nvSpPr>
        <p:spPr>
          <a:xfrm>
            <a:off x="5329250" y="125361"/>
            <a:ext cx="2381864" cy="369332"/>
          </a:xfrm>
          <a:prstGeom prst="rect">
            <a:avLst/>
          </a:prstGeom>
          <a:noFill/>
        </p:spPr>
        <p:txBody>
          <a:bodyPr wrap="square" rtlCol="0">
            <a:spAutoFit/>
          </a:bodyPr>
          <a:lstStyle/>
          <a:p>
            <a:pPr algn="ctr"/>
            <a:r>
              <a:rPr lang="en-US" b="1" dirty="0"/>
              <a:t>IN PRACTICE</a:t>
            </a:r>
          </a:p>
        </p:txBody>
      </p:sp>
    </p:spTree>
    <p:extLst>
      <p:ext uri="{BB962C8B-B14F-4D97-AF65-F5344CB8AC3E}">
        <p14:creationId xmlns:p14="http://schemas.microsoft.com/office/powerpoint/2010/main" val="198659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12320A-FBA2-4A87-8309-1162F5837EB4}"/>
              </a:ext>
            </a:extLst>
          </p:cNvPr>
          <p:cNvSpPr>
            <a:spLocks noGrp="1"/>
          </p:cNvSpPr>
          <p:nvPr>
            <p:ph type="body" sz="quarter" idx="12"/>
          </p:nvPr>
        </p:nvSpPr>
        <p:spPr>
          <a:xfrm>
            <a:off x="340786" y="1029748"/>
            <a:ext cx="8729471" cy="3356378"/>
          </a:xfrm>
        </p:spPr>
        <p:txBody>
          <a:bodyPr/>
          <a:lstStyle/>
          <a:p>
            <a:r>
              <a:rPr lang="en-US" dirty="0" err="1"/>
              <a:t>Wikibase</a:t>
            </a:r>
            <a:r>
              <a:rPr lang="en-US" dirty="0"/>
              <a:t> was ideal for the prototype: great software, well-designed and accessible to those inclined to extend it</a:t>
            </a:r>
          </a:p>
          <a:p>
            <a:pPr lvl="1"/>
            <a:r>
              <a:rPr lang="en-US" dirty="0"/>
              <a:t>“</a:t>
            </a:r>
            <a:r>
              <a:rPr lang="en-US" dirty="0" err="1"/>
              <a:t>Wikibase</a:t>
            </a:r>
            <a:r>
              <a:rPr lang="en-US" dirty="0"/>
              <a:t> allows for complexity without insisting on it.” – Jeff Young</a:t>
            </a:r>
          </a:p>
          <a:p>
            <a:r>
              <a:rPr lang="en-US" dirty="0"/>
              <a:t>There are many great </a:t>
            </a:r>
            <a:r>
              <a:rPr lang="en-US" dirty="0" err="1"/>
              <a:t>MediaWiki</a:t>
            </a:r>
            <a:r>
              <a:rPr lang="en-US" dirty="0"/>
              <a:t> community extensions available, far more than we had time to try out</a:t>
            </a:r>
          </a:p>
          <a:p>
            <a:r>
              <a:rPr lang="en-US" dirty="0"/>
              <a:t>The </a:t>
            </a:r>
            <a:r>
              <a:rPr lang="en-US" dirty="0" err="1"/>
              <a:t>Wikidata</a:t>
            </a:r>
            <a:r>
              <a:rPr lang="en-US" dirty="0"/>
              <a:t> data model, software framework, and community are enabling a paradigm shift in how the world records knowledge</a:t>
            </a:r>
          </a:p>
          <a:p>
            <a:endParaRPr lang="en-US" dirty="0"/>
          </a:p>
        </p:txBody>
      </p:sp>
      <p:sp>
        <p:nvSpPr>
          <p:cNvPr id="6" name="Text Placeholder 5">
            <a:extLst>
              <a:ext uri="{FF2B5EF4-FFF2-40B4-BE49-F238E27FC236}">
                <a16:creationId xmlns:a16="http://schemas.microsoft.com/office/drawing/2014/main" id="{2F12D39B-AEB7-43DC-9521-5053E7A737CE}"/>
              </a:ext>
            </a:extLst>
          </p:cNvPr>
          <p:cNvSpPr>
            <a:spLocks noGrp="1"/>
          </p:cNvSpPr>
          <p:nvPr>
            <p:ph type="body" sz="quarter" idx="13"/>
          </p:nvPr>
        </p:nvSpPr>
        <p:spPr>
          <a:xfrm>
            <a:off x="340786" y="343304"/>
            <a:ext cx="8439148" cy="686442"/>
          </a:xfrm>
        </p:spPr>
        <p:txBody>
          <a:bodyPr/>
          <a:lstStyle/>
          <a:p>
            <a:r>
              <a:rPr lang="en-US" sz="3200" dirty="0"/>
              <a:t>Some Technical Take-aways</a:t>
            </a:r>
          </a:p>
        </p:txBody>
      </p:sp>
    </p:spTree>
    <p:extLst>
      <p:ext uri="{BB962C8B-B14F-4D97-AF65-F5344CB8AC3E}">
        <p14:creationId xmlns:p14="http://schemas.microsoft.com/office/powerpoint/2010/main" val="311216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8D361-B695-4B3F-BD28-9C529C577ABD}"/>
              </a:ext>
            </a:extLst>
          </p:cNvPr>
          <p:cNvSpPr>
            <a:spLocks noGrp="1"/>
          </p:cNvSpPr>
          <p:nvPr>
            <p:ph type="body" sz="quarter" idx="13"/>
          </p:nvPr>
        </p:nvSpPr>
        <p:spPr/>
        <p:txBody>
          <a:bodyPr vert="horz" anchor="t"/>
          <a:lstStyle/>
          <a:p>
            <a:r>
              <a:rPr lang="en-US" dirty="0">
                <a:cs typeface="Arial"/>
              </a:rPr>
              <a:t>Non-technical take-aways</a:t>
            </a:r>
            <a:endParaRPr lang="en-US" dirty="0"/>
          </a:p>
        </p:txBody>
      </p:sp>
      <p:sp>
        <p:nvSpPr>
          <p:cNvPr id="3" name="Text Placeholder 2">
            <a:extLst>
              <a:ext uri="{FF2B5EF4-FFF2-40B4-BE49-F238E27FC236}">
                <a16:creationId xmlns:a16="http://schemas.microsoft.com/office/drawing/2014/main" id="{524AB429-C415-4601-8C57-B583FC9883C7}"/>
              </a:ext>
            </a:extLst>
          </p:cNvPr>
          <p:cNvSpPr>
            <a:spLocks noGrp="1"/>
          </p:cNvSpPr>
          <p:nvPr>
            <p:ph type="body" sz="quarter" idx="14"/>
          </p:nvPr>
        </p:nvSpPr>
        <p:spPr/>
        <p:txBody>
          <a:bodyPr vert="horz" anchor="t"/>
          <a:lstStyle/>
          <a:p>
            <a:r>
              <a:rPr lang="en-US" sz="2600" dirty="0">
                <a:cs typeface="Arial"/>
              </a:rPr>
              <a:t>Entity work is a lot different from Authority work: need to devote significant time to notability, property, and reference requirements and guidelines</a:t>
            </a:r>
          </a:p>
          <a:p>
            <a:r>
              <a:rPr lang="en-US" sz="2600" dirty="0">
                <a:cs typeface="Arial"/>
              </a:rPr>
              <a:t>Additional consideration of technical aspects including reconciliation and scalability</a:t>
            </a:r>
          </a:p>
          <a:p>
            <a:r>
              <a:rPr lang="en-US" sz="2600" dirty="0">
                <a:cs typeface="Arial"/>
              </a:rPr>
              <a:t>Much can be accomplished through partnership</a:t>
            </a:r>
          </a:p>
          <a:p>
            <a:r>
              <a:rPr lang="en-US" sz="2600" dirty="0">
                <a:cs typeface="Arial"/>
              </a:rPr>
              <a:t>Community input will always determine the path forward</a:t>
            </a:r>
          </a:p>
        </p:txBody>
      </p:sp>
    </p:spTree>
    <p:extLst>
      <p:ext uri="{BB962C8B-B14F-4D97-AF65-F5344CB8AC3E}">
        <p14:creationId xmlns:p14="http://schemas.microsoft.com/office/powerpoint/2010/main" val="245335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C17C75-C5A5-4473-8D7A-F97524244C0A}"/>
              </a:ext>
            </a:extLst>
          </p:cNvPr>
          <p:cNvSpPr/>
          <p:nvPr/>
        </p:nvSpPr>
        <p:spPr>
          <a:xfrm>
            <a:off x="0" y="0"/>
            <a:ext cx="9144000" cy="5143500"/>
          </a:xfrm>
          <a:prstGeom prst="rect">
            <a:avLst/>
          </a:prstGeom>
          <a:solidFill>
            <a:srgbClr val="A115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5EB92C0-C400-4A45-8477-8A6BDCC435A9}"/>
              </a:ext>
            </a:extLst>
          </p:cNvPr>
          <p:cNvSpPr>
            <a:spLocks noGrp="1"/>
          </p:cNvSpPr>
          <p:nvPr>
            <p:ph type="body" sz="quarter" idx="10"/>
          </p:nvPr>
        </p:nvSpPr>
        <p:spPr>
          <a:xfrm>
            <a:off x="315260" y="831062"/>
            <a:ext cx="8174038" cy="646331"/>
          </a:xfrm>
        </p:spPr>
        <p:txBody>
          <a:bodyPr/>
          <a:lstStyle/>
          <a:p>
            <a:r>
              <a:rPr lang="en-US" dirty="0"/>
              <a:t>LIBRARY PERSPECTIVE</a:t>
            </a:r>
          </a:p>
        </p:txBody>
      </p:sp>
      <p:sp>
        <p:nvSpPr>
          <p:cNvPr id="5" name="Text Placeholder 4">
            <a:extLst>
              <a:ext uri="{FF2B5EF4-FFF2-40B4-BE49-F238E27FC236}">
                <a16:creationId xmlns:a16="http://schemas.microsoft.com/office/drawing/2014/main" id="{41C51B34-5082-4391-8658-3187AEB20049}"/>
              </a:ext>
            </a:extLst>
          </p:cNvPr>
          <p:cNvSpPr>
            <a:spLocks noGrp="1"/>
          </p:cNvSpPr>
          <p:nvPr>
            <p:ph type="body" sz="quarter" idx="11"/>
          </p:nvPr>
        </p:nvSpPr>
        <p:spPr>
          <a:solidFill>
            <a:srgbClr val="A11536"/>
          </a:solidFill>
        </p:spPr>
        <p:txBody>
          <a:bodyPr/>
          <a:lstStyle/>
          <a:p>
            <a:endParaRPr lang="en-US"/>
          </a:p>
        </p:txBody>
      </p:sp>
      <p:sp>
        <p:nvSpPr>
          <p:cNvPr id="6" name="Text Placeholder 5">
            <a:extLst>
              <a:ext uri="{FF2B5EF4-FFF2-40B4-BE49-F238E27FC236}">
                <a16:creationId xmlns:a16="http://schemas.microsoft.com/office/drawing/2014/main" id="{02824D4E-6DF7-44CD-9D46-CB3DABB88335}"/>
              </a:ext>
            </a:extLst>
          </p:cNvPr>
          <p:cNvSpPr>
            <a:spLocks noGrp="1"/>
          </p:cNvSpPr>
          <p:nvPr>
            <p:ph type="body" sz="quarter" idx="12"/>
          </p:nvPr>
        </p:nvSpPr>
        <p:spPr>
          <a:solidFill>
            <a:srgbClr val="A11536"/>
          </a:solidFill>
        </p:spPr>
        <p:txBody>
          <a:bodyPr/>
          <a:lstStyle/>
          <a:p>
            <a:endParaRPr lang="en-US" dirty="0"/>
          </a:p>
        </p:txBody>
      </p:sp>
      <p:sp>
        <p:nvSpPr>
          <p:cNvPr id="2" name="TextBox 1">
            <a:extLst>
              <a:ext uri="{FF2B5EF4-FFF2-40B4-BE49-F238E27FC236}">
                <a16:creationId xmlns:a16="http://schemas.microsoft.com/office/drawing/2014/main" id="{0227C668-31B6-B040-AAB2-8814EDC9D6A0}"/>
              </a:ext>
            </a:extLst>
          </p:cNvPr>
          <p:cNvSpPr txBox="1"/>
          <p:nvPr/>
        </p:nvSpPr>
        <p:spPr>
          <a:xfrm>
            <a:off x="2762655" y="263619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1824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E197DA-93A7-F74E-9700-EC05948E88CB}"/>
              </a:ext>
            </a:extLst>
          </p:cNvPr>
          <p:cNvSpPr>
            <a:spLocks noGrp="1"/>
          </p:cNvSpPr>
          <p:nvPr>
            <p:ph type="body" sz="quarter" idx="15"/>
          </p:nvPr>
        </p:nvSpPr>
        <p:spPr/>
        <p:txBody>
          <a:bodyPr/>
          <a:lstStyle/>
          <a:p>
            <a:r>
              <a:rPr lang="en-US" dirty="0"/>
              <a:t>Phase II Pilot: May-Sept 2018</a:t>
            </a:r>
            <a:br>
              <a:rPr lang="en-US" dirty="0"/>
            </a:br>
            <a:endParaRPr lang="en-US" dirty="0"/>
          </a:p>
          <a:p>
            <a:pPr marL="342900" indent="-342900">
              <a:buFont typeface="Arial" panose="020B0604020202020204" pitchFamily="34" charset="0"/>
              <a:buChar char="•"/>
            </a:pPr>
            <a:r>
              <a:rPr lang="en-US" dirty="0"/>
              <a:t>Weekly office hours</a:t>
            </a:r>
          </a:p>
          <a:p>
            <a:pPr marL="342900" indent="-342900">
              <a:buFont typeface="Arial" panose="020B0604020202020204" pitchFamily="34" charset="0"/>
              <a:buChar char="•"/>
            </a:pPr>
            <a:r>
              <a:rPr lang="en-US" dirty="0"/>
              <a:t>Community Center discussion</a:t>
            </a:r>
          </a:p>
          <a:p>
            <a:pPr marL="342900" indent="-342900">
              <a:buFont typeface="Arial" panose="020B0604020202020204" pitchFamily="34" charset="0"/>
              <a:buChar char="•"/>
            </a:pPr>
            <a:r>
              <a:rPr lang="en-US" dirty="0"/>
              <a:t>Homework assignments</a:t>
            </a:r>
          </a:p>
          <a:p>
            <a:endParaRPr lang="en-US" dirty="0"/>
          </a:p>
          <a:p>
            <a:r>
              <a:rPr lang="en-US" dirty="0"/>
              <a:t>Advisory Group: Oct 2018-</a:t>
            </a:r>
          </a:p>
        </p:txBody>
      </p:sp>
      <p:sp>
        <p:nvSpPr>
          <p:cNvPr id="2" name="Text Placeholder 1">
            <a:extLst>
              <a:ext uri="{FF2B5EF4-FFF2-40B4-BE49-F238E27FC236}">
                <a16:creationId xmlns:a16="http://schemas.microsoft.com/office/drawing/2014/main" id="{259288BF-7D9B-4142-8D43-381CF1B90F3A}"/>
              </a:ext>
            </a:extLst>
          </p:cNvPr>
          <p:cNvSpPr>
            <a:spLocks noGrp="1"/>
          </p:cNvSpPr>
          <p:nvPr>
            <p:ph type="body" sz="quarter" idx="13"/>
          </p:nvPr>
        </p:nvSpPr>
        <p:spPr/>
        <p:txBody>
          <a:bodyPr/>
          <a:lstStyle/>
          <a:p>
            <a:r>
              <a:rPr lang="en-US" dirty="0"/>
              <a:t>Project Passage at Temple Libraries</a:t>
            </a:r>
          </a:p>
        </p:txBody>
      </p:sp>
      <p:pic>
        <p:nvPicPr>
          <p:cNvPr id="5" name="Picture 4">
            <a:extLst>
              <a:ext uri="{FF2B5EF4-FFF2-40B4-BE49-F238E27FC236}">
                <a16:creationId xmlns:a16="http://schemas.microsoft.com/office/drawing/2014/main" id="{B3468F94-CEA9-3843-B755-05D2E6C5EB09}"/>
              </a:ext>
            </a:extLst>
          </p:cNvPr>
          <p:cNvPicPr>
            <a:picLocks noChangeAspect="1"/>
          </p:cNvPicPr>
          <p:nvPr/>
        </p:nvPicPr>
        <p:blipFill>
          <a:blip r:embed="rId2"/>
          <a:stretch>
            <a:fillRect/>
          </a:stretch>
        </p:blipFill>
        <p:spPr>
          <a:xfrm>
            <a:off x="457200" y="1143000"/>
            <a:ext cx="3200400" cy="2400300"/>
          </a:xfrm>
          <a:prstGeom prst="rect">
            <a:avLst/>
          </a:prstGeom>
        </p:spPr>
      </p:pic>
      <p:sp>
        <p:nvSpPr>
          <p:cNvPr id="6" name="TextBox 5">
            <a:extLst>
              <a:ext uri="{FF2B5EF4-FFF2-40B4-BE49-F238E27FC236}">
                <a16:creationId xmlns:a16="http://schemas.microsoft.com/office/drawing/2014/main" id="{0C18A2B9-EC50-B041-8C56-A94556AC745A}"/>
              </a:ext>
            </a:extLst>
          </p:cNvPr>
          <p:cNvSpPr txBox="1"/>
          <p:nvPr/>
        </p:nvSpPr>
        <p:spPr>
          <a:xfrm>
            <a:off x="457200" y="3680178"/>
            <a:ext cx="3200400" cy="369332"/>
          </a:xfrm>
          <a:prstGeom prst="rect">
            <a:avLst/>
          </a:prstGeom>
          <a:noFill/>
        </p:spPr>
        <p:txBody>
          <a:bodyPr wrap="square" rtlCol="0">
            <a:spAutoFit/>
          </a:bodyPr>
          <a:lstStyle/>
          <a:p>
            <a:r>
              <a:rPr lang="en-US" sz="900" i="1" dirty="0"/>
              <a:t>Charles Library Under Construction at Temple University by Tom </a:t>
            </a:r>
            <a:r>
              <a:rPr lang="en-US" sz="900" i="1" dirty="0" err="1"/>
              <a:t>Ipri</a:t>
            </a:r>
            <a:r>
              <a:rPr lang="en-US" sz="900" i="1" dirty="0"/>
              <a:t> on </a:t>
            </a:r>
            <a:r>
              <a:rPr lang="en-US" sz="900" i="1" dirty="0">
                <a:hlinkClick r:id="rId3"/>
              </a:rPr>
              <a:t>Flickr</a:t>
            </a:r>
            <a:endParaRPr lang="en-US" sz="900" i="1" dirty="0"/>
          </a:p>
        </p:txBody>
      </p:sp>
    </p:spTree>
    <p:extLst>
      <p:ext uri="{BB962C8B-B14F-4D97-AF65-F5344CB8AC3E}">
        <p14:creationId xmlns:p14="http://schemas.microsoft.com/office/powerpoint/2010/main" val="394319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CD265-E6EB-483F-8E94-ADF6F39EE066}"/>
              </a:ext>
            </a:extLst>
          </p:cNvPr>
          <p:cNvSpPr>
            <a:spLocks noGrp="1"/>
          </p:cNvSpPr>
          <p:nvPr>
            <p:ph type="body" sz="quarter" idx="12"/>
          </p:nvPr>
        </p:nvSpPr>
        <p:spPr>
          <a:xfrm>
            <a:off x="2880787" y="579322"/>
            <a:ext cx="5292296" cy="3356378"/>
          </a:xfrm>
        </p:spPr>
        <p:txBody>
          <a:bodyPr/>
          <a:lstStyle/>
          <a:p>
            <a:pPr marL="0" indent="0">
              <a:buNone/>
            </a:pPr>
            <a:endParaRPr lang="en-US" dirty="0"/>
          </a:p>
          <a:p>
            <a:pPr marL="0" indent="0">
              <a:buNone/>
            </a:pPr>
            <a:endParaRPr lang="en-US" dirty="0"/>
          </a:p>
          <a:p>
            <a:pPr marL="0" indent="0">
              <a:buNone/>
            </a:pPr>
            <a:r>
              <a:rPr lang="en-US" sz="4800" dirty="0"/>
              <a:t>“Ideas are cheap.”</a:t>
            </a:r>
          </a:p>
        </p:txBody>
      </p:sp>
      <p:pic>
        <p:nvPicPr>
          <p:cNvPr id="1026" name="Picture 2" descr="Image result for thom hickey">
            <a:extLst>
              <a:ext uri="{FF2B5EF4-FFF2-40B4-BE49-F238E27FC236}">
                <a16:creationId xmlns:a16="http://schemas.microsoft.com/office/drawing/2014/main" id="{6932BC8C-96BD-44ED-B9EC-B6CD5B0B9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65" y="579322"/>
            <a:ext cx="1905000" cy="2638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A4A8A8-BEC8-483B-A8C8-623DEA3FCA4C}"/>
              </a:ext>
            </a:extLst>
          </p:cNvPr>
          <p:cNvSpPr txBox="1"/>
          <p:nvPr/>
        </p:nvSpPr>
        <p:spPr>
          <a:xfrm>
            <a:off x="364065" y="3297097"/>
            <a:ext cx="5165878" cy="584775"/>
          </a:xfrm>
          <a:prstGeom prst="rect">
            <a:avLst/>
          </a:prstGeom>
          <a:noFill/>
        </p:spPr>
        <p:txBody>
          <a:bodyPr wrap="square" rtlCol="0">
            <a:spAutoFit/>
          </a:bodyPr>
          <a:lstStyle/>
          <a:p>
            <a:r>
              <a:rPr lang="en-US" sz="1600" dirty="0"/>
              <a:t>Thomas B. Hickey, Ph.D.</a:t>
            </a:r>
          </a:p>
          <a:p>
            <a:r>
              <a:rPr lang="en-US" sz="1600" dirty="0"/>
              <a:t>Chief Scientist, OCLC Research, 1977-2016</a:t>
            </a:r>
          </a:p>
        </p:txBody>
      </p:sp>
    </p:spTree>
    <p:extLst>
      <p:ext uri="{BB962C8B-B14F-4D97-AF65-F5344CB8AC3E}">
        <p14:creationId xmlns:p14="http://schemas.microsoft.com/office/powerpoint/2010/main" val="30575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863BF-52F1-4240-A814-0FA268117D38}"/>
              </a:ext>
            </a:extLst>
          </p:cNvPr>
          <p:cNvSpPr>
            <a:spLocks noGrp="1"/>
          </p:cNvSpPr>
          <p:nvPr>
            <p:ph type="body" sz="quarter" idx="13"/>
          </p:nvPr>
        </p:nvSpPr>
        <p:spPr/>
        <p:txBody>
          <a:bodyPr/>
          <a:lstStyle/>
          <a:p>
            <a:r>
              <a:rPr lang="en-US" dirty="0"/>
              <a:t>Temple Libraries Project Team</a:t>
            </a:r>
          </a:p>
        </p:txBody>
      </p:sp>
      <p:sp>
        <p:nvSpPr>
          <p:cNvPr id="3" name="Text Placeholder 2">
            <a:extLst>
              <a:ext uri="{FF2B5EF4-FFF2-40B4-BE49-F238E27FC236}">
                <a16:creationId xmlns:a16="http://schemas.microsoft.com/office/drawing/2014/main" id="{68D4C2EF-C1F5-4F2A-8086-D442B02EFD94}"/>
              </a:ext>
            </a:extLst>
          </p:cNvPr>
          <p:cNvSpPr>
            <a:spLocks noGrp="1"/>
          </p:cNvSpPr>
          <p:nvPr>
            <p:ph type="body" sz="quarter" idx="14"/>
          </p:nvPr>
        </p:nvSpPr>
        <p:spPr/>
        <p:txBody>
          <a:bodyPr/>
          <a:lstStyle/>
          <a:p>
            <a:r>
              <a:rPr lang="en-US" sz="2400" b="1" dirty="0"/>
              <a:t>Rachel Appel, </a:t>
            </a:r>
            <a:r>
              <a:rPr lang="en-US" sz="2400" dirty="0"/>
              <a:t>Digital Projects Librarian</a:t>
            </a:r>
          </a:p>
          <a:p>
            <a:r>
              <a:rPr lang="en-US" sz="2400" b="1" dirty="0"/>
              <a:t>Jasmine Clark</a:t>
            </a:r>
            <a:r>
              <a:rPr lang="en-US" sz="2400" dirty="0"/>
              <a:t>, Resident Librarian</a:t>
            </a:r>
          </a:p>
          <a:p>
            <a:r>
              <a:rPr lang="en-US" sz="2400" b="1" dirty="0"/>
              <a:t>Matt </a:t>
            </a:r>
            <a:r>
              <a:rPr lang="en-US" sz="2400" b="1" dirty="0" err="1"/>
              <a:t>Ducmanas</a:t>
            </a:r>
            <a:r>
              <a:rPr lang="en-US" sz="2400" dirty="0"/>
              <a:t>, Special Collections Cataloger</a:t>
            </a:r>
          </a:p>
          <a:p>
            <a:r>
              <a:rPr lang="en-US" sz="2400" b="1" dirty="0"/>
              <a:t>Leanne Finnigan</a:t>
            </a:r>
            <a:r>
              <a:rPr lang="en-US" sz="2400" dirty="0"/>
              <a:t>, Database Maintenance Librarian</a:t>
            </a:r>
          </a:p>
          <a:p>
            <a:r>
              <a:rPr lang="en-US" sz="2400" b="1" dirty="0"/>
              <a:t>Holly </a:t>
            </a:r>
            <a:r>
              <a:rPr lang="en-US" sz="2400" b="1" dirty="0" err="1"/>
              <a:t>Tomren</a:t>
            </a:r>
            <a:r>
              <a:rPr lang="en-US" sz="2400" dirty="0"/>
              <a:t>, Head of Metadata Strategy &amp; Digitization Services</a:t>
            </a:r>
          </a:p>
        </p:txBody>
      </p:sp>
    </p:spTree>
    <p:extLst>
      <p:ext uri="{BB962C8B-B14F-4D97-AF65-F5344CB8AC3E}">
        <p14:creationId xmlns:p14="http://schemas.microsoft.com/office/powerpoint/2010/main" val="24902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4EFB6-C893-364D-90F5-C0CD325F2334}"/>
              </a:ext>
            </a:extLst>
          </p:cNvPr>
          <p:cNvSpPr>
            <a:spLocks noGrp="1"/>
          </p:cNvSpPr>
          <p:nvPr>
            <p:ph type="body" sz="quarter" idx="13"/>
          </p:nvPr>
        </p:nvSpPr>
        <p:spPr/>
        <p:txBody>
          <a:bodyPr/>
          <a:lstStyle/>
          <a:p>
            <a:r>
              <a:rPr lang="en-US" dirty="0"/>
              <a:t>Why We Participated</a:t>
            </a:r>
          </a:p>
        </p:txBody>
      </p:sp>
      <p:sp>
        <p:nvSpPr>
          <p:cNvPr id="3" name="Text Placeholder 2">
            <a:extLst>
              <a:ext uri="{FF2B5EF4-FFF2-40B4-BE49-F238E27FC236}">
                <a16:creationId xmlns:a16="http://schemas.microsoft.com/office/drawing/2014/main" id="{77CCFA44-2DFA-5449-8EA5-7BB8F2331EC7}"/>
              </a:ext>
            </a:extLst>
          </p:cNvPr>
          <p:cNvSpPr>
            <a:spLocks noGrp="1"/>
          </p:cNvSpPr>
          <p:nvPr>
            <p:ph type="body" sz="quarter" idx="14"/>
          </p:nvPr>
        </p:nvSpPr>
        <p:spPr/>
        <p:txBody>
          <a:bodyPr/>
          <a:lstStyle/>
          <a:p>
            <a:pPr fontAlgn="base"/>
            <a:r>
              <a:rPr lang="en-US" dirty="0"/>
              <a:t>Hands-on cataloging experience in linked data environment</a:t>
            </a:r>
          </a:p>
          <a:p>
            <a:pPr fontAlgn="base"/>
            <a:r>
              <a:rPr lang="en-US" dirty="0"/>
              <a:t>Practical workflows and integration with other components of existing metadata environments</a:t>
            </a:r>
          </a:p>
          <a:p>
            <a:pPr fontAlgn="base"/>
            <a:r>
              <a:rPr lang="en-US" dirty="0"/>
              <a:t>Lessons learned for local linked data projects</a:t>
            </a:r>
          </a:p>
          <a:p>
            <a:endParaRPr lang="en-US" dirty="0"/>
          </a:p>
        </p:txBody>
      </p:sp>
    </p:spTree>
    <p:extLst>
      <p:ext uri="{BB962C8B-B14F-4D97-AF65-F5344CB8AC3E}">
        <p14:creationId xmlns:p14="http://schemas.microsoft.com/office/powerpoint/2010/main" val="85400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FA2A06-D968-1545-8A40-A98226E63D22}"/>
              </a:ext>
            </a:extLst>
          </p:cNvPr>
          <p:cNvSpPr>
            <a:spLocks noGrp="1"/>
          </p:cNvSpPr>
          <p:nvPr>
            <p:ph type="body" sz="quarter" idx="15"/>
          </p:nvPr>
        </p:nvSpPr>
        <p:spPr/>
        <p:txBody>
          <a:bodyPr/>
          <a:lstStyle/>
          <a:p>
            <a:r>
              <a:rPr lang="en-US" dirty="0"/>
              <a:t>Welsh translation of James and the Giant Peach</a:t>
            </a:r>
          </a:p>
          <a:p>
            <a:endParaRPr lang="en-US" dirty="0"/>
          </a:p>
          <a:p>
            <a:r>
              <a:rPr lang="en-US" dirty="0"/>
              <a:t>Questions:</a:t>
            </a:r>
          </a:p>
          <a:p>
            <a:pPr marL="342900" indent="-342900">
              <a:buFont typeface="Arial" panose="020B0604020202020204" pitchFamily="34" charset="0"/>
              <a:buChar char="•"/>
            </a:pPr>
            <a:r>
              <a:rPr lang="en-US" dirty="0"/>
              <a:t>Level of description</a:t>
            </a:r>
          </a:p>
          <a:p>
            <a:pPr marL="342900" indent="-342900">
              <a:buFont typeface="Arial" panose="020B0604020202020204" pitchFamily="34" charset="0"/>
              <a:buChar char="•"/>
            </a:pPr>
            <a:r>
              <a:rPr lang="en-US" dirty="0"/>
              <a:t>Data model: which properties are inherited or “cascade”</a:t>
            </a:r>
          </a:p>
        </p:txBody>
      </p:sp>
      <p:sp>
        <p:nvSpPr>
          <p:cNvPr id="2" name="Text Placeholder 1">
            <a:extLst>
              <a:ext uri="{FF2B5EF4-FFF2-40B4-BE49-F238E27FC236}">
                <a16:creationId xmlns:a16="http://schemas.microsoft.com/office/drawing/2014/main" id="{971EE3EB-91FE-9547-AB3B-DE98F97E08D6}"/>
              </a:ext>
            </a:extLst>
          </p:cNvPr>
          <p:cNvSpPr>
            <a:spLocks noGrp="1"/>
          </p:cNvSpPr>
          <p:nvPr>
            <p:ph type="body" sz="quarter" idx="13"/>
          </p:nvPr>
        </p:nvSpPr>
        <p:spPr/>
        <p:txBody>
          <a:bodyPr/>
          <a:lstStyle/>
          <a:p>
            <a:r>
              <a:rPr lang="en-US" dirty="0"/>
              <a:t>Assignment: Translations</a:t>
            </a:r>
          </a:p>
        </p:txBody>
      </p:sp>
      <p:pic>
        <p:nvPicPr>
          <p:cNvPr id="6" name="Picture 5">
            <a:extLst>
              <a:ext uri="{FF2B5EF4-FFF2-40B4-BE49-F238E27FC236}">
                <a16:creationId xmlns:a16="http://schemas.microsoft.com/office/drawing/2014/main" id="{BD9A675C-43C0-FD4C-B991-3DCEA53B06F3}"/>
              </a:ext>
            </a:extLst>
          </p:cNvPr>
          <p:cNvPicPr>
            <a:picLocks noChangeAspect="1"/>
          </p:cNvPicPr>
          <p:nvPr/>
        </p:nvPicPr>
        <p:blipFill>
          <a:blip r:embed="rId2"/>
          <a:stretch>
            <a:fillRect/>
          </a:stretch>
        </p:blipFill>
        <p:spPr>
          <a:xfrm>
            <a:off x="457200" y="1143000"/>
            <a:ext cx="2074334" cy="3200401"/>
          </a:xfrm>
          <a:prstGeom prst="rect">
            <a:avLst/>
          </a:prstGeom>
        </p:spPr>
      </p:pic>
      <p:sp>
        <p:nvSpPr>
          <p:cNvPr id="7" name="TextBox 6">
            <a:extLst>
              <a:ext uri="{FF2B5EF4-FFF2-40B4-BE49-F238E27FC236}">
                <a16:creationId xmlns:a16="http://schemas.microsoft.com/office/drawing/2014/main" id="{D097C5AA-4598-5D4C-8EB1-EF033A89617A}"/>
              </a:ext>
            </a:extLst>
          </p:cNvPr>
          <p:cNvSpPr txBox="1"/>
          <p:nvPr/>
        </p:nvSpPr>
        <p:spPr>
          <a:xfrm>
            <a:off x="457200" y="4343401"/>
            <a:ext cx="3064933" cy="230832"/>
          </a:xfrm>
          <a:prstGeom prst="rect">
            <a:avLst/>
          </a:prstGeom>
          <a:noFill/>
        </p:spPr>
        <p:txBody>
          <a:bodyPr wrap="square" rtlCol="0">
            <a:spAutoFit/>
          </a:bodyPr>
          <a:lstStyle/>
          <a:p>
            <a:r>
              <a:rPr lang="en-US" sz="900" i="1" dirty="0"/>
              <a:t>http://</a:t>
            </a:r>
            <a:r>
              <a:rPr lang="en-US" sz="900" i="1" dirty="0" err="1"/>
              <a:t>www.worldcat.org</a:t>
            </a:r>
            <a:r>
              <a:rPr lang="en-US" sz="900" i="1" dirty="0"/>
              <a:t>/</a:t>
            </a:r>
            <a:r>
              <a:rPr lang="en-US" sz="900" i="1" dirty="0" err="1"/>
              <a:t>oclc</a:t>
            </a:r>
            <a:r>
              <a:rPr lang="en-US" sz="900" i="1" dirty="0"/>
              <a:t>/779859780</a:t>
            </a:r>
          </a:p>
        </p:txBody>
      </p:sp>
    </p:spTree>
    <p:extLst>
      <p:ext uri="{BB962C8B-B14F-4D97-AF65-F5344CB8AC3E}">
        <p14:creationId xmlns:p14="http://schemas.microsoft.com/office/powerpoint/2010/main" val="416473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A2974-D0C1-C943-8F9E-B8BA89E21BC5}"/>
              </a:ext>
            </a:extLst>
          </p:cNvPr>
          <p:cNvSpPr>
            <a:spLocks noGrp="1"/>
          </p:cNvSpPr>
          <p:nvPr>
            <p:ph type="body" sz="quarter" idx="15"/>
          </p:nvPr>
        </p:nvSpPr>
        <p:spPr/>
        <p:txBody>
          <a:bodyPr/>
          <a:lstStyle/>
          <a:p>
            <a:r>
              <a:rPr lang="en-US" dirty="0"/>
              <a:t>Caroline Still Anderson</a:t>
            </a:r>
          </a:p>
          <a:p>
            <a:endParaRPr lang="en-US" sz="1600" dirty="0"/>
          </a:p>
          <a:p>
            <a:r>
              <a:rPr lang="en-US" sz="2000" dirty="0"/>
              <a:t>Passage:</a:t>
            </a:r>
          </a:p>
          <a:p>
            <a:pPr marL="342900" indent="-342900">
              <a:buFont typeface="Arial" panose="020B0604020202020204" pitchFamily="34" charset="0"/>
              <a:buChar char="•"/>
            </a:pPr>
            <a:r>
              <a:rPr lang="en-US" sz="1800" dirty="0"/>
              <a:t>Depicts: 		Caroline Still Anderson</a:t>
            </a:r>
          </a:p>
          <a:p>
            <a:pPr marL="342900" indent="-342900">
              <a:buFont typeface="Arial" panose="020B0604020202020204" pitchFamily="34" charset="0"/>
              <a:buChar char="•"/>
            </a:pPr>
            <a:r>
              <a:rPr lang="en-US" sz="1800" dirty="0"/>
              <a:t>Instance of: 	photograph, portrait</a:t>
            </a:r>
            <a:br>
              <a:rPr lang="en-US" sz="1800" dirty="0"/>
            </a:br>
            <a:endParaRPr lang="en-US" sz="1800" dirty="0"/>
          </a:p>
          <a:p>
            <a:r>
              <a:rPr lang="en-US" sz="2000" dirty="0"/>
              <a:t>Original:</a:t>
            </a:r>
          </a:p>
          <a:p>
            <a:pPr marL="342900" indent="-342900">
              <a:buFont typeface="Arial" panose="020B0604020202020204" pitchFamily="34" charset="0"/>
              <a:buChar char="•"/>
            </a:pPr>
            <a:r>
              <a:rPr lang="en-US" sz="1800" dirty="0"/>
              <a:t>Subjects: African American women physicians, African American women educators, Portraits</a:t>
            </a:r>
          </a:p>
        </p:txBody>
      </p:sp>
      <p:sp>
        <p:nvSpPr>
          <p:cNvPr id="3" name="Text Placeholder 2">
            <a:extLst>
              <a:ext uri="{FF2B5EF4-FFF2-40B4-BE49-F238E27FC236}">
                <a16:creationId xmlns:a16="http://schemas.microsoft.com/office/drawing/2014/main" id="{7319692C-0D61-0B49-A682-71213A167F53}"/>
              </a:ext>
            </a:extLst>
          </p:cNvPr>
          <p:cNvSpPr>
            <a:spLocks noGrp="1"/>
          </p:cNvSpPr>
          <p:nvPr>
            <p:ph type="body" sz="quarter" idx="13"/>
          </p:nvPr>
        </p:nvSpPr>
        <p:spPr/>
        <p:txBody>
          <a:bodyPr/>
          <a:lstStyle/>
          <a:p>
            <a:r>
              <a:rPr lang="en-US" dirty="0"/>
              <a:t>Assignment: Digital Images</a:t>
            </a:r>
          </a:p>
        </p:txBody>
      </p:sp>
      <p:pic>
        <p:nvPicPr>
          <p:cNvPr id="5" name="Picture 4">
            <a:extLst>
              <a:ext uri="{FF2B5EF4-FFF2-40B4-BE49-F238E27FC236}">
                <a16:creationId xmlns:a16="http://schemas.microsoft.com/office/drawing/2014/main" id="{F1BA4099-AFC1-274F-A4E0-BFA9DE405216}"/>
              </a:ext>
            </a:extLst>
          </p:cNvPr>
          <p:cNvPicPr>
            <a:picLocks noChangeAspect="1"/>
          </p:cNvPicPr>
          <p:nvPr/>
        </p:nvPicPr>
        <p:blipFill>
          <a:blip r:embed="rId3"/>
          <a:stretch>
            <a:fillRect/>
          </a:stretch>
        </p:blipFill>
        <p:spPr>
          <a:xfrm>
            <a:off x="457200" y="1143000"/>
            <a:ext cx="2093976" cy="3201135"/>
          </a:xfrm>
          <a:prstGeom prst="rect">
            <a:avLst/>
          </a:prstGeom>
        </p:spPr>
      </p:pic>
      <p:sp>
        <p:nvSpPr>
          <p:cNvPr id="6" name="TextBox 5">
            <a:extLst>
              <a:ext uri="{FF2B5EF4-FFF2-40B4-BE49-F238E27FC236}">
                <a16:creationId xmlns:a16="http://schemas.microsoft.com/office/drawing/2014/main" id="{B5314B31-9819-7E40-A667-2059537D070D}"/>
              </a:ext>
            </a:extLst>
          </p:cNvPr>
          <p:cNvSpPr txBox="1"/>
          <p:nvPr/>
        </p:nvSpPr>
        <p:spPr>
          <a:xfrm>
            <a:off x="457200" y="4344135"/>
            <a:ext cx="3547472" cy="369332"/>
          </a:xfrm>
          <a:prstGeom prst="rect">
            <a:avLst/>
          </a:prstGeom>
          <a:noFill/>
        </p:spPr>
        <p:txBody>
          <a:bodyPr wrap="square" rtlCol="0">
            <a:spAutoFit/>
          </a:bodyPr>
          <a:lstStyle/>
          <a:p>
            <a:r>
              <a:rPr lang="en-US" sz="900" i="1" dirty="0"/>
              <a:t>Photo from </a:t>
            </a:r>
            <a:r>
              <a:rPr lang="en-US" sz="900" i="1" dirty="0">
                <a:hlinkClick r:id="rId4"/>
              </a:rPr>
              <a:t>Temple University Libraries, Charles L. </a:t>
            </a:r>
            <a:r>
              <a:rPr lang="en-US" sz="900" i="1" dirty="0" err="1">
                <a:hlinkClick r:id="rId4"/>
              </a:rPr>
              <a:t>Blockson</a:t>
            </a:r>
            <a:r>
              <a:rPr lang="en-US" sz="900" i="1" dirty="0">
                <a:hlinkClick r:id="rId4"/>
              </a:rPr>
              <a:t> Afro-American Collection</a:t>
            </a:r>
            <a:endParaRPr lang="en-US" sz="900" i="1" dirty="0"/>
          </a:p>
        </p:txBody>
      </p:sp>
    </p:spTree>
    <p:extLst>
      <p:ext uri="{BB962C8B-B14F-4D97-AF65-F5344CB8AC3E}">
        <p14:creationId xmlns:p14="http://schemas.microsoft.com/office/powerpoint/2010/main" val="332612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1D52DD-C2D9-8447-9ABB-4329E81A4594}"/>
              </a:ext>
            </a:extLst>
          </p:cNvPr>
          <p:cNvPicPr>
            <a:picLocks noChangeAspect="1"/>
          </p:cNvPicPr>
          <p:nvPr/>
        </p:nvPicPr>
        <p:blipFill>
          <a:blip r:embed="rId2"/>
          <a:stretch>
            <a:fillRect/>
          </a:stretch>
        </p:blipFill>
        <p:spPr>
          <a:xfrm>
            <a:off x="15750" y="0"/>
            <a:ext cx="9112500" cy="5143500"/>
          </a:xfrm>
          <a:prstGeom prst="rect">
            <a:avLst/>
          </a:prstGeom>
        </p:spPr>
      </p:pic>
    </p:spTree>
    <p:extLst>
      <p:ext uri="{BB962C8B-B14F-4D97-AF65-F5344CB8AC3E}">
        <p14:creationId xmlns:p14="http://schemas.microsoft.com/office/powerpoint/2010/main" val="100664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65C8FF-2DE3-C54A-A496-B03F54334281}"/>
              </a:ext>
            </a:extLst>
          </p:cNvPr>
          <p:cNvSpPr>
            <a:spLocks noGrp="1"/>
          </p:cNvSpPr>
          <p:nvPr>
            <p:ph type="body" sz="quarter" idx="15"/>
          </p:nvPr>
        </p:nvSpPr>
        <p:spPr/>
        <p:txBody>
          <a:bodyPr/>
          <a:lstStyle/>
          <a:p>
            <a:r>
              <a:rPr lang="en-US" dirty="0"/>
              <a:t>Reverend Dr. Martin Luther King Jr. and Cecil B. Moore attend a protest rally at Girard College</a:t>
            </a:r>
            <a:br>
              <a:rPr lang="en-US" dirty="0"/>
            </a:br>
            <a:endParaRPr lang="en-US" dirty="0"/>
          </a:p>
          <a:p>
            <a:pPr marL="342900" indent="-342900">
              <a:buFont typeface="Arial" panose="020B0604020202020204" pitchFamily="34" charset="0"/>
              <a:buChar char="•"/>
            </a:pPr>
            <a:r>
              <a:rPr lang="en-US" sz="2000" dirty="0"/>
              <a:t>Photographer: John W. Mosley</a:t>
            </a:r>
          </a:p>
          <a:p>
            <a:pPr marL="342900" indent="-342900">
              <a:buFont typeface="Arial" panose="020B0604020202020204" pitchFamily="34" charset="0"/>
              <a:buChar char="•"/>
            </a:pPr>
            <a:r>
              <a:rPr lang="en-US" sz="2000" dirty="0"/>
              <a:t>Depicts: Martin Luther King, Jr., Cecil B. Moore</a:t>
            </a:r>
          </a:p>
          <a:p>
            <a:pPr marL="342900" indent="-342900">
              <a:buFont typeface="Arial" panose="020B0604020202020204" pitchFamily="34" charset="0"/>
              <a:buChar char="•"/>
            </a:pPr>
            <a:r>
              <a:rPr lang="en-US" sz="2000" dirty="0"/>
              <a:t>Depicts: Event -&gt; Girard College -&gt; Philadelphia</a:t>
            </a:r>
          </a:p>
          <a:p>
            <a:endParaRPr lang="en-US"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9389C3F8-E7DF-9243-8FF4-5D6CE8659BE3}"/>
              </a:ext>
            </a:extLst>
          </p:cNvPr>
          <p:cNvSpPr>
            <a:spLocks noGrp="1"/>
          </p:cNvSpPr>
          <p:nvPr>
            <p:ph type="body" sz="quarter" idx="13"/>
          </p:nvPr>
        </p:nvSpPr>
        <p:spPr/>
        <p:txBody>
          <a:bodyPr/>
          <a:lstStyle/>
          <a:p>
            <a:r>
              <a:rPr lang="en-US" dirty="0"/>
              <a:t>Assignment: Digital Images</a:t>
            </a:r>
          </a:p>
        </p:txBody>
      </p:sp>
      <p:pic>
        <p:nvPicPr>
          <p:cNvPr id="5" name="Picture 4">
            <a:extLst>
              <a:ext uri="{FF2B5EF4-FFF2-40B4-BE49-F238E27FC236}">
                <a16:creationId xmlns:a16="http://schemas.microsoft.com/office/drawing/2014/main" id="{06D6A440-C307-EA40-85DB-D04CBD280D02}"/>
              </a:ext>
            </a:extLst>
          </p:cNvPr>
          <p:cNvPicPr>
            <a:picLocks noChangeAspect="1"/>
          </p:cNvPicPr>
          <p:nvPr/>
        </p:nvPicPr>
        <p:blipFill>
          <a:blip r:embed="rId3"/>
          <a:stretch>
            <a:fillRect/>
          </a:stretch>
        </p:blipFill>
        <p:spPr>
          <a:xfrm>
            <a:off x="457200" y="1143000"/>
            <a:ext cx="3200400" cy="2575034"/>
          </a:xfrm>
          <a:prstGeom prst="rect">
            <a:avLst/>
          </a:prstGeom>
        </p:spPr>
      </p:pic>
      <p:sp>
        <p:nvSpPr>
          <p:cNvPr id="6" name="TextBox 5">
            <a:extLst>
              <a:ext uri="{FF2B5EF4-FFF2-40B4-BE49-F238E27FC236}">
                <a16:creationId xmlns:a16="http://schemas.microsoft.com/office/drawing/2014/main" id="{FD32415D-48B4-1F43-87F1-D2930180A490}"/>
              </a:ext>
            </a:extLst>
          </p:cNvPr>
          <p:cNvSpPr txBox="1"/>
          <p:nvPr/>
        </p:nvSpPr>
        <p:spPr>
          <a:xfrm>
            <a:off x="457200" y="3826933"/>
            <a:ext cx="3200400" cy="369332"/>
          </a:xfrm>
          <a:prstGeom prst="rect">
            <a:avLst/>
          </a:prstGeom>
          <a:noFill/>
        </p:spPr>
        <p:txBody>
          <a:bodyPr wrap="square" rtlCol="0">
            <a:spAutoFit/>
          </a:bodyPr>
          <a:lstStyle/>
          <a:p>
            <a:r>
              <a:rPr lang="en-US" sz="900" i="1" dirty="0"/>
              <a:t>Photo from </a:t>
            </a:r>
            <a:r>
              <a:rPr lang="en-US" sz="900" i="1" dirty="0">
                <a:hlinkClick r:id="rId4"/>
              </a:rPr>
              <a:t>Temple University Libraries, Charles L. </a:t>
            </a:r>
            <a:r>
              <a:rPr lang="en-US" sz="900" i="1" dirty="0" err="1">
                <a:hlinkClick r:id="rId4"/>
              </a:rPr>
              <a:t>Blockson</a:t>
            </a:r>
            <a:r>
              <a:rPr lang="en-US" sz="900" i="1" dirty="0">
                <a:hlinkClick r:id="rId4"/>
              </a:rPr>
              <a:t> Afro-American Collection</a:t>
            </a:r>
            <a:endParaRPr lang="en-US" sz="900" i="1" dirty="0"/>
          </a:p>
        </p:txBody>
      </p:sp>
    </p:spTree>
    <p:extLst>
      <p:ext uri="{BB962C8B-B14F-4D97-AF65-F5344CB8AC3E}">
        <p14:creationId xmlns:p14="http://schemas.microsoft.com/office/powerpoint/2010/main" val="279666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562BB6-E418-2744-9AA3-50D333CAE658}"/>
              </a:ext>
            </a:extLst>
          </p:cNvPr>
          <p:cNvSpPr>
            <a:spLocks noGrp="1"/>
          </p:cNvSpPr>
          <p:nvPr>
            <p:ph type="body" sz="quarter" idx="13"/>
          </p:nvPr>
        </p:nvSpPr>
        <p:spPr/>
        <p:txBody>
          <a:bodyPr/>
          <a:lstStyle/>
          <a:p>
            <a:r>
              <a:rPr lang="en-US" dirty="0"/>
              <a:t>Assignment: Events</a:t>
            </a:r>
          </a:p>
        </p:txBody>
      </p:sp>
      <p:sp>
        <p:nvSpPr>
          <p:cNvPr id="5" name="Text Placeholder 4">
            <a:extLst>
              <a:ext uri="{FF2B5EF4-FFF2-40B4-BE49-F238E27FC236}">
                <a16:creationId xmlns:a16="http://schemas.microsoft.com/office/drawing/2014/main" id="{EC1BB76D-13FA-F143-9ACA-89E51C10B05C}"/>
              </a:ext>
            </a:extLst>
          </p:cNvPr>
          <p:cNvSpPr>
            <a:spLocks noGrp="1"/>
          </p:cNvSpPr>
          <p:nvPr>
            <p:ph type="body" sz="quarter" idx="14"/>
          </p:nvPr>
        </p:nvSpPr>
        <p:spPr/>
        <p:txBody>
          <a:bodyPr/>
          <a:lstStyle/>
          <a:p>
            <a:pPr marL="0" indent="0">
              <a:buNone/>
            </a:pPr>
            <a:r>
              <a:rPr lang="en-US" dirty="0"/>
              <a:t>Civil Rights demonstration at Girard College, August 3, 1965</a:t>
            </a:r>
            <a:br>
              <a:rPr lang="en-US" dirty="0"/>
            </a:br>
            <a:endParaRPr lang="en-US" dirty="0"/>
          </a:p>
          <a:p>
            <a:r>
              <a:rPr lang="en-US" sz="2000" dirty="0"/>
              <a:t>Instance of: 		event, demonstration</a:t>
            </a:r>
          </a:p>
          <a:p>
            <a:r>
              <a:rPr lang="en-US" sz="2000" dirty="0"/>
              <a:t>Location: 		Girard College</a:t>
            </a:r>
          </a:p>
          <a:p>
            <a:r>
              <a:rPr lang="en-US" sz="2000" dirty="0"/>
              <a:t>Point in time: 	August 3, 1965</a:t>
            </a:r>
          </a:p>
          <a:p>
            <a:r>
              <a:rPr lang="en-US" sz="2000" dirty="0"/>
              <a:t>Subjects: 		Desegregation, School integration, African American 						civil rights movement, Civil and political rights</a:t>
            </a:r>
          </a:p>
        </p:txBody>
      </p:sp>
    </p:spTree>
    <p:extLst>
      <p:ext uri="{BB962C8B-B14F-4D97-AF65-F5344CB8AC3E}">
        <p14:creationId xmlns:p14="http://schemas.microsoft.com/office/powerpoint/2010/main" val="163751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118C6C-5E33-AD4F-B365-3793CF37DBB9}"/>
              </a:ext>
            </a:extLst>
          </p:cNvPr>
          <p:cNvSpPr>
            <a:spLocks noGrp="1"/>
          </p:cNvSpPr>
          <p:nvPr>
            <p:ph type="body" sz="quarter" idx="13"/>
          </p:nvPr>
        </p:nvSpPr>
        <p:spPr/>
        <p:txBody>
          <a:bodyPr/>
          <a:lstStyle/>
          <a:p>
            <a:r>
              <a:rPr lang="en-US" dirty="0"/>
              <a:t>Assignment: Collections</a:t>
            </a:r>
          </a:p>
        </p:txBody>
      </p:sp>
      <p:sp>
        <p:nvSpPr>
          <p:cNvPr id="5" name="Text Placeholder 4">
            <a:extLst>
              <a:ext uri="{FF2B5EF4-FFF2-40B4-BE49-F238E27FC236}">
                <a16:creationId xmlns:a16="http://schemas.microsoft.com/office/drawing/2014/main" id="{0DBBBE04-0622-0940-9BF9-381F299CCA4B}"/>
              </a:ext>
            </a:extLst>
          </p:cNvPr>
          <p:cNvSpPr>
            <a:spLocks noGrp="1"/>
          </p:cNvSpPr>
          <p:nvPr>
            <p:ph type="body" sz="quarter" idx="14"/>
          </p:nvPr>
        </p:nvSpPr>
        <p:spPr/>
        <p:txBody>
          <a:bodyPr/>
          <a:lstStyle/>
          <a:p>
            <a:r>
              <a:rPr lang="en-US" dirty="0"/>
              <a:t>Alternative and underground comics collection, 1937-2004</a:t>
            </a:r>
          </a:p>
          <a:p>
            <a:r>
              <a:rPr lang="en-US" dirty="0"/>
              <a:t>John W. Mosley Photographs</a:t>
            </a:r>
          </a:p>
          <a:p>
            <a:endParaRPr lang="en-US" dirty="0"/>
          </a:p>
          <a:p>
            <a:pPr marL="0" indent="0">
              <a:buNone/>
            </a:pPr>
            <a:r>
              <a:rPr lang="en-US" sz="2000" dirty="0"/>
              <a:t>Question: How effectively can rich textual descriptions be “</a:t>
            </a:r>
            <a:r>
              <a:rPr lang="en-US" sz="2000" dirty="0" err="1"/>
              <a:t>entified</a:t>
            </a:r>
            <a:r>
              <a:rPr lang="en-US" sz="2000" dirty="0"/>
              <a:t>”?</a:t>
            </a:r>
            <a:br>
              <a:rPr lang="en-US" sz="2000" dirty="0"/>
            </a:br>
            <a:endParaRPr lang="en-US" sz="2000" dirty="0"/>
          </a:p>
          <a:p>
            <a:pPr marL="0" indent="0">
              <a:buNone/>
            </a:pPr>
            <a:r>
              <a:rPr lang="en-US" sz="2000" dirty="0"/>
              <a:t>Passage collection entity links out to finding aid and/or digital collection landing page for more details</a:t>
            </a:r>
          </a:p>
        </p:txBody>
      </p:sp>
    </p:spTree>
    <p:extLst>
      <p:ext uri="{BB962C8B-B14F-4D97-AF65-F5344CB8AC3E}">
        <p14:creationId xmlns:p14="http://schemas.microsoft.com/office/powerpoint/2010/main" val="197775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D855CD-3F45-9A4D-AA2D-2C6B24480205}"/>
              </a:ext>
            </a:extLst>
          </p:cNvPr>
          <p:cNvPicPr>
            <a:picLocks noChangeAspect="1"/>
          </p:cNvPicPr>
          <p:nvPr/>
        </p:nvPicPr>
        <p:blipFill>
          <a:blip r:embed="rId2"/>
          <a:stretch>
            <a:fillRect/>
          </a:stretch>
        </p:blipFill>
        <p:spPr>
          <a:xfrm>
            <a:off x="0" y="0"/>
            <a:ext cx="9144000" cy="4892286"/>
          </a:xfrm>
          <a:prstGeom prst="rect">
            <a:avLst/>
          </a:prstGeom>
        </p:spPr>
      </p:pic>
    </p:spTree>
    <p:extLst>
      <p:ext uri="{BB962C8B-B14F-4D97-AF65-F5344CB8AC3E}">
        <p14:creationId xmlns:p14="http://schemas.microsoft.com/office/powerpoint/2010/main" val="134586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DC08A8-18B5-CB4E-8E76-5CEFA2A88E65}"/>
              </a:ext>
            </a:extLst>
          </p:cNvPr>
          <p:cNvSpPr>
            <a:spLocks noGrp="1"/>
          </p:cNvSpPr>
          <p:nvPr>
            <p:ph type="body" sz="quarter" idx="13"/>
          </p:nvPr>
        </p:nvSpPr>
        <p:spPr/>
        <p:txBody>
          <a:bodyPr/>
          <a:lstStyle/>
          <a:p>
            <a:r>
              <a:rPr lang="en-US" dirty="0"/>
              <a:t>Other Assignments</a:t>
            </a:r>
          </a:p>
        </p:txBody>
      </p:sp>
      <p:sp>
        <p:nvSpPr>
          <p:cNvPr id="3" name="Text Placeholder 2">
            <a:extLst>
              <a:ext uri="{FF2B5EF4-FFF2-40B4-BE49-F238E27FC236}">
                <a16:creationId xmlns:a16="http://schemas.microsoft.com/office/drawing/2014/main" id="{F2646A5C-57B5-6648-83B8-012539A5C966}"/>
              </a:ext>
            </a:extLst>
          </p:cNvPr>
          <p:cNvSpPr>
            <a:spLocks noGrp="1"/>
          </p:cNvSpPr>
          <p:nvPr>
            <p:ph type="body" sz="quarter" idx="14"/>
          </p:nvPr>
        </p:nvSpPr>
        <p:spPr/>
        <p:txBody>
          <a:bodyPr/>
          <a:lstStyle/>
          <a:p>
            <a:r>
              <a:rPr lang="en-US" dirty="0"/>
              <a:t>SPARQL queries</a:t>
            </a:r>
          </a:p>
          <a:p>
            <a:r>
              <a:rPr lang="en-US" dirty="0"/>
              <a:t>Open Refine reconciliation</a:t>
            </a:r>
          </a:p>
          <a:p>
            <a:r>
              <a:rPr lang="en-US" dirty="0"/>
              <a:t>Retriever testing</a:t>
            </a:r>
          </a:p>
        </p:txBody>
      </p:sp>
    </p:spTree>
    <p:extLst>
      <p:ext uri="{BB962C8B-B14F-4D97-AF65-F5344CB8AC3E}">
        <p14:creationId xmlns:p14="http://schemas.microsoft.com/office/powerpoint/2010/main" val="311930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ree person meeting">
            <a:extLst>
              <a:ext uri="{FF2B5EF4-FFF2-40B4-BE49-F238E27FC236}">
                <a16:creationId xmlns:a16="http://schemas.microsoft.com/office/drawing/2014/main" id="{7BED3EDB-D53E-4306-BB96-1AF7E5A1D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43" y="0"/>
            <a:ext cx="9284043" cy="6183001"/>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CBDA1794-EF77-44E2-989E-38F62419779C}"/>
              </a:ext>
            </a:extLst>
          </p:cNvPr>
          <p:cNvSpPr/>
          <p:nvPr/>
        </p:nvSpPr>
        <p:spPr>
          <a:xfrm>
            <a:off x="1210962" y="428368"/>
            <a:ext cx="2693773" cy="1647567"/>
          </a:xfrm>
          <a:prstGeom prst="wedgeEllipseCallout">
            <a:avLst>
              <a:gd name="adj1" fmla="val -62759"/>
              <a:gd name="adj2" fmla="val 6020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The </a:t>
            </a:r>
            <a:r>
              <a:rPr lang="en-US" i="1" dirty="0">
                <a:solidFill>
                  <a:schemeClr val="tx1"/>
                </a:solidFill>
              </a:rPr>
              <a:t>good news </a:t>
            </a:r>
            <a:r>
              <a:rPr lang="en-US" dirty="0">
                <a:solidFill>
                  <a:schemeClr val="tx1"/>
                </a:solidFill>
              </a:rPr>
              <a:t>is there’s already a way we can do this.</a:t>
            </a:r>
          </a:p>
        </p:txBody>
      </p:sp>
      <p:sp>
        <p:nvSpPr>
          <p:cNvPr id="7" name="Speech Bubble: Oval 6">
            <a:extLst>
              <a:ext uri="{FF2B5EF4-FFF2-40B4-BE49-F238E27FC236}">
                <a16:creationId xmlns:a16="http://schemas.microsoft.com/office/drawing/2014/main" id="{5B16C9CD-213C-49DA-9CA8-B259C266A06C}"/>
              </a:ext>
            </a:extLst>
          </p:cNvPr>
          <p:cNvSpPr/>
          <p:nvPr/>
        </p:nvSpPr>
        <p:spPr>
          <a:xfrm>
            <a:off x="4118919" y="172994"/>
            <a:ext cx="3476367" cy="1206843"/>
          </a:xfrm>
          <a:prstGeom prst="wedgeEllipseCallout">
            <a:avLst>
              <a:gd name="adj1" fmla="val 2697"/>
              <a:gd name="adj2" fmla="val 80625"/>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The </a:t>
            </a:r>
            <a:r>
              <a:rPr lang="en-US" i="1" dirty="0">
                <a:solidFill>
                  <a:schemeClr val="tx1"/>
                </a:solidFill>
              </a:rPr>
              <a:t>problem</a:t>
            </a:r>
            <a:r>
              <a:rPr lang="en-US" dirty="0">
                <a:solidFill>
                  <a:schemeClr val="tx1"/>
                </a:solidFill>
              </a:rPr>
              <a:t> is there’s already a way we do this.</a:t>
            </a:r>
          </a:p>
        </p:txBody>
      </p:sp>
      <p:sp>
        <p:nvSpPr>
          <p:cNvPr id="8" name="Speech Bubble: Oval 7">
            <a:extLst>
              <a:ext uri="{FF2B5EF4-FFF2-40B4-BE49-F238E27FC236}">
                <a16:creationId xmlns:a16="http://schemas.microsoft.com/office/drawing/2014/main" id="{08D73093-5C7F-42F5-9BF7-9470DDC6103F}"/>
              </a:ext>
            </a:extLst>
          </p:cNvPr>
          <p:cNvSpPr/>
          <p:nvPr/>
        </p:nvSpPr>
        <p:spPr>
          <a:xfrm>
            <a:off x="4431958" y="3659331"/>
            <a:ext cx="3476367" cy="1546983"/>
          </a:xfrm>
          <a:prstGeom prst="wedgeEllipseCallout">
            <a:avLst>
              <a:gd name="adj1" fmla="val 50786"/>
              <a:gd name="adj2" fmla="val -11274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Excuse</a:t>
            </a:r>
            <a:r>
              <a:rPr lang="en-US" dirty="0">
                <a:solidFill>
                  <a:schemeClr val="tx1"/>
                </a:solidFill>
              </a:rPr>
              <a:t> me. I’m right here! Does anyone care what </a:t>
            </a:r>
            <a:r>
              <a:rPr lang="en-US" i="1" dirty="0">
                <a:solidFill>
                  <a:schemeClr val="tx1"/>
                </a:solidFill>
              </a:rPr>
              <a:t>I</a:t>
            </a:r>
            <a:r>
              <a:rPr lang="en-US" dirty="0">
                <a:solidFill>
                  <a:schemeClr val="tx1"/>
                </a:solidFill>
              </a:rPr>
              <a:t> think?</a:t>
            </a:r>
          </a:p>
        </p:txBody>
      </p:sp>
      <p:sp>
        <p:nvSpPr>
          <p:cNvPr id="9" name="TextBox 8">
            <a:extLst>
              <a:ext uri="{FF2B5EF4-FFF2-40B4-BE49-F238E27FC236}">
                <a16:creationId xmlns:a16="http://schemas.microsoft.com/office/drawing/2014/main" id="{7E8442C7-AC70-40AC-A047-EBBCB049C5D5}"/>
              </a:ext>
            </a:extLst>
          </p:cNvPr>
          <p:cNvSpPr txBox="1"/>
          <p:nvPr/>
        </p:nvSpPr>
        <p:spPr>
          <a:xfrm>
            <a:off x="403654" y="3831449"/>
            <a:ext cx="1954381" cy="369332"/>
          </a:xfrm>
          <a:prstGeom prst="rect">
            <a:avLst/>
          </a:prstGeom>
          <a:solidFill>
            <a:schemeClr val="accent6">
              <a:lumMod val="50000"/>
            </a:schemeClr>
          </a:solidFill>
        </p:spPr>
        <p:txBody>
          <a:bodyPr wrap="none" rtlCol="0">
            <a:spAutoFit/>
          </a:bodyPr>
          <a:lstStyle/>
          <a:p>
            <a:r>
              <a:rPr lang="en-US" dirty="0">
                <a:solidFill>
                  <a:schemeClr val="bg2"/>
                </a:solidFill>
              </a:rPr>
              <a:t>Product Manager</a:t>
            </a:r>
          </a:p>
        </p:txBody>
      </p:sp>
      <p:sp>
        <p:nvSpPr>
          <p:cNvPr id="10" name="TextBox 9">
            <a:extLst>
              <a:ext uri="{FF2B5EF4-FFF2-40B4-BE49-F238E27FC236}">
                <a16:creationId xmlns:a16="http://schemas.microsoft.com/office/drawing/2014/main" id="{398CCE37-AFC1-4460-97A8-04D10531954F}"/>
              </a:ext>
            </a:extLst>
          </p:cNvPr>
          <p:cNvSpPr txBox="1"/>
          <p:nvPr/>
        </p:nvSpPr>
        <p:spPr>
          <a:xfrm>
            <a:off x="4118919" y="2906834"/>
            <a:ext cx="2108269" cy="369332"/>
          </a:xfrm>
          <a:prstGeom prst="rect">
            <a:avLst/>
          </a:prstGeom>
          <a:solidFill>
            <a:schemeClr val="accent6">
              <a:lumMod val="50000"/>
            </a:schemeClr>
          </a:solidFill>
        </p:spPr>
        <p:txBody>
          <a:bodyPr wrap="none" rtlCol="0">
            <a:spAutoFit/>
          </a:bodyPr>
          <a:lstStyle/>
          <a:p>
            <a:r>
              <a:rPr lang="en-US" dirty="0">
                <a:solidFill>
                  <a:schemeClr val="bg2"/>
                </a:solidFill>
              </a:rPr>
              <a:t>Research Scientist</a:t>
            </a:r>
          </a:p>
        </p:txBody>
      </p:sp>
      <p:sp>
        <p:nvSpPr>
          <p:cNvPr id="11" name="TextBox 10">
            <a:extLst>
              <a:ext uri="{FF2B5EF4-FFF2-40B4-BE49-F238E27FC236}">
                <a16:creationId xmlns:a16="http://schemas.microsoft.com/office/drawing/2014/main" id="{17305327-9D13-4ED1-85B1-F218CDE7D391}"/>
              </a:ext>
            </a:extLst>
          </p:cNvPr>
          <p:cNvSpPr txBox="1"/>
          <p:nvPr/>
        </p:nvSpPr>
        <p:spPr>
          <a:xfrm>
            <a:off x="7908325" y="3626123"/>
            <a:ext cx="1184940" cy="369332"/>
          </a:xfrm>
          <a:prstGeom prst="rect">
            <a:avLst/>
          </a:prstGeom>
          <a:solidFill>
            <a:schemeClr val="accent6">
              <a:lumMod val="50000"/>
            </a:schemeClr>
          </a:solidFill>
        </p:spPr>
        <p:txBody>
          <a:bodyPr wrap="none" rtlCol="0">
            <a:spAutoFit/>
          </a:bodyPr>
          <a:lstStyle/>
          <a:p>
            <a:r>
              <a:rPr lang="en-US" dirty="0">
                <a:solidFill>
                  <a:schemeClr val="bg2"/>
                </a:solidFill>
              </a:rPr>
              <a:t>Customer</a:t>
            </a:r>
          </a:p>
        </p:txBody>
      </p:sp>
      <p:sp>
        <p:nvSpPr>
          <p:cNvPr id="12" name="Rectangle 11">
            <a:extLst>
              <a:ext uri="{FF2B5EF4-FFF2-40B4-BE49-F238E27FC236}">
                <a16:creationId xmlns:a16="http://schemas.microsoft.com/office/drawing/2014/main" id="{3378949D-7392-45E3-9E34-4B7A8F7ADD76}"/>
              </a:ext>
            </a:extLst>
          </p:cNvPr>
          <p:cNvSpPr/>
          <p:nvPr/>
        </p:nvSpPr>
        <p:spPr>
          <a:xfrm>
            <a:off x="6989035" y="5906002"/>
            <a:ext cx="2104230" cy="276999"/>
          </a:xfrm>
          <a:prstGeom prst="rect">
            <a:avLst/>
          </a:prstGeom>
        </p:spPr>
        <p:txBody>
          <a:bodyPr wrap="none">
            <a:spAutoFit/>
          </a:bodyPr>
          <a:lstStyle/>
          <a:p>
            <a:r>
              <a:rPr lang="en-US" sz="1200" dirty="0">
                <a:solidFill>
                  <a:srgbClr val="111111"/>
                </a:solidFill>
                <a:latin typeface="-apple-system"/>
              </a:rPr>
              <a:t>Photo by </a:t>
            </a:r>
            <a:r>
              <a:rPr lang="en-US" sz="1200" dirty="0" err="1">
                <a:solidFill>
                  <a:srgbClr val="999999"/>
                </a:solidFill>
                <a:latin typeface="-apple-system"/>
                <a:hlinkClick r:id="rId4"/>
              </a:rPr>
              <a:t>rawpixel</a:t>
            </a:r>
            <a:r>
              <a:rPr lang="en-US" sz="1200" dirty="0">
                <a:solidFill>
                  <a:srgbClr val="111111"/>
                </a:solidFill>
                <a:latin typeface="-apple-system"/>
              </a:rPr>
              <a:t> on </a:t>
            </a:r>
            <a:r>
              <a:rPr lang="en-US" sz="1200" dirty="0" err="1">
                <a:solidFill>
                  <a:srgbClr val="999999"/>
                </a:solidFill>
                <a:latin typeface="-apple-system"/>
                <a:hlinkClick r:id="rId5"/>
              </a:rPr>
              <a:t>Unsplash</a:t>
            </a:r>
            <a:endParaRPr lang="en-US" sz="1200" dirty="0"/>
          </a:p>
        </p:txBody>
      </p:sp>
    </p:spTree>
    <p:extLst>
      <p:ext uri="{BB962C8B-B14F-4D97-AF65-F5344CB8AC3E}">
        <p14:creationId xmlns:p14="http://schemas.microsoft.com/office/powerpoint/2010/main" val="197229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D9C70-4A83-E448-8963-361F1E6BB5EC}"/>
              </a:ext>
            </a:extLst>
          </p:cNvPr>
          <p:cNvSpPr>
            <a:spLocks noGrp="1"/>
          </p:cNvSpPr>
          <p:nvPr>
            <p:ph type="body" sz="quarter" idx="13"/>
          </p:nvPr>
        </p:nvSpPr>
        <p:spPr/>
        <p:txBody>
          <a:bodyPr/>
          <a:lstStyle/>
          <a:p>
            <a:r>
              <a:rPr lang="en-US" dirty="0"/>
              <a:t>What we learned</a:t>
            </a:r>
          </a:p>
        </p:txBody>
      </p:sp>
      <p:sp>
        <p:nvSpPr>
          <p:cNvPr id="3" name="Text Placeholder 2">
            <a:extLst>
              <a:ext uri="{FF2B5EF4-FFF2-40B4-BE49-F238E27FC236}">
                <a16:creationId xmlns:a16="http://schemas.microsoft.com/office/drawing/2014/main" id="{18E5C26F-5688-C742-ABC4-83779EC38BB9}"/>
              </a:ext>
            </a:extLst>
          </p:cNvPr>
          <p:cNvSpPr>
            <a:spLocks noGrp="1"/>
          </p:cNvSpPr>
          <p:nvPr>
            <p:ph type="body" sz="quarter" idx="14"/>
          </p:nvPr>
        </p:nvSpPr>
        <p:spPr/>
        <p:txBody>
          <a:bodyPr/>
          <a:lstStyle/>
          <a:p>
            <a:pPr marL="0" indent="0" fontAlgn="base">
              <a:buNone/>
            </a:pPr>
            <a:r>
              <a:rPr lang="en-US" dirty="0"/>
              <a:t>Different ways of thinking:</a:t>
            </a:r>
          </a:p>
          <a:p>
            <a:pPr fontAlgn="base"/>
            <a:r>
              <a:rPr lang="en-US" sz="2000" dirty="0"/>
              <a:t>Data models and levels of description</a:t>
            </a:r>
          </a:p>
          <a:p>
            <a:pPr fontAlgn="base"/>
            <a:r>
              <a:rPr lang="en-US" sz="2000" dirty="0"/>
              <a:t>Cascading descriptions and relationships</a:t>
            </a:r>
          </a:p>
          <a:p>
            <a:pPr fontAlgn="base"/>
            <a:r>
              <a:rPr lang="en-US" sz="2000" dirty="0"/>
              <a:t>Cataloging without any text strings</a:t>
            </a:r>
          </a:p>
          <a:p>
            <a:pPr fontAlgn="base"/>
            <a:r>
              <a:rPr lang="en-US" sz="2000" dirty="0"/>
              <a:t>Working with entities that are not as well defined by current cataloging standards, such as Events</a:t>
            </a:r>
          </a:p>
          <a:p>
            <a:pPr fontAlgn="base"/>
            <a:r>
              <a:rPr lang="en-US" sz="2000" dirty="0"/>
              <a:t>Vocabularies &amp; data sources beyond LC, FAST, and VIAF - especially, getting more familiar with </a:t>
            </a:r>
            <a:r>
              <a:rPr lang="en-US" sz="2000" dirty="0" err="1"/>
              <a:t>Wikidata</a:t>
            </a:r>
            <a:endParaRPr lang="en-US" sz="2000" dirty="0"/>
          </a:p>
          <a:p>
            <a:pPr fontAlgn="base"/>
            <a:r>
              <a:rPr lang="en-US" sz="2000" dirty="0"/>
              <a:t>Conceptualizing properties &amp; relationship types</a:t>
            </a:r>
          </a:p>
          <a:p>
            <a:pPr marL="0" indent="0" fontAlgn="base">
              <a:buNone/>
            </a:pPr>
            <a:endParaRPr lang="en-US" sz="2000" dirty="0"/>
          </a:p>
          <a:p>
            <a:pPr marL="0" indent="0" fontAlgn="base">
              <a:buNone/>
            </a:pPr>
            <a:endParaRPr lang="en-US" sz="2000" dirty="0"/>
          </a:p>
          <a:p>
            <a:endParaRPr lang="en-US" dirty="0"/>
          </a:p>
        </p:txBody>
      </p:sp>
    </p:spTree>
    <p:extLst>
      <p:ext uri="{BB962C8B-B14F-4D97-AF65-F5344CB8AC3E}">
        <p14:creationId xmlns:p14="http://schemas.microsoft.com/office/powerpoint/2010/main" val="17400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A9E96-1EDB-8F4C-BE42-9AA04B38C82D}"/>
              </a:ext>
            </a:extLst>
          </p:cNvPr>
          <p:cNvSpPr>
            <a:spLocks noGrp="1"/>
          </p:cNvSpPr>
          <p:nvPr>
            <p:ph type="body" sz="quarter" idx="13"/>
          </p:nvPr>
        </p:nvSpPr>
        <p:spPr/>
        <p:txBody>
          <a:bodyPr/>
          <a:lstStyle/>
          <a:p>
            <a:r>
              <a:rPr lang="en-US" dirty="0"/>
              <a:t>What worked</a:t>
            </a:r>
          </a:p>
        </p:txBody>
      </p:sp>
      <p:sp>
        <p:nvSpPr>
          <p:cNvPr id="3" name="Text Placeholder 2">
            <a:extLst>
              <a:ext uri="{FF2B5EF4-FFF2-40B4-BE49-F238E27FC236}">
                <a16:creationId xmlns:a16="http://schemas.microsoft.com/office/drawing/2014/main" id="{722D2BDE-0AF3-A14A-8EBE-6D2EBD36B2ED}"/>
              </a:ext>
            </a:extLst>
          </p:cNvPr>
          <p:cNvSpPr>
            <a:spLocks noGrp="1"/>
          </p:cNvSpPr>
          <p:nvPr>
            <p:ph type="body" sz="quarter" idx="14"/>
          </p:nvPr>
        </p:nvSpPr>
        <p:spPr/>
        <p:txBody>
          <a:bodyPr/>
          <a:lstStyle/>
          <a:p>
            <a:pPr fontAlgn="base"/>
            <a:r>
              <a:rPr lang="en-US" sz="2400" dirty="0"/>
              <a:t>Hands-on experience</a:t>
            </a:r>
          </a:p>
          <a:p>
            <a:pPr fontAlgn="base"/>
            <a:r>
              <a:rPr lang="en-US" sz="2400" dirty="0"/>
              <a:t>UI mostly intuitive and easy to use</a:t>
            </a:r>
          </a:p>
          <a:p>
            <a:pPr fontAlgn="base"/>
            <a:r>
              <a:rPr lang="en-US" sz="2400" dirty="0"/>
              <a:t>All components in place: back end and front end (Explorer), as well as Open Refine integration and SPARQL endpoint</a:t>
            </a:r>
          </a:p>
          <a:p>
            <a:pPr fontAlgn="base"/>
            <a:r>
              <a:rPr lang="en-US" sz="2400" dirty="0"/>
              <a:t>Explorer interface gave us perspective on how description &amp; discovery would look for the end-user</a:t>
            </a:r>
          </a:p>
          <a:p>
            <a:endParaRPr lang="en-US" dirty="0"/>
          </a:p>
        </p:txBody>
      </p:sp>
    </p:spTree>
    <p:extLst>
      <p:ext uri="{BB962C8B-B14F-4D97-AF65-F5344CB8AC3E}">
        <p14:creationId xmlns:p14="http://schemas.microsoft.com/office/powerpoint/2010/main" val="227366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16FD36-03F1-7945-9807-13FF0E0066C3}"/>
              </a:ext>
            </a:extLst>
          </p:cNvPr>
          <p:cNvSpPr>
            <a:spLocks noGrp="1"/>
          </p:cNvSpPr>
          <p:nvPr>
            <p:ph type="body" sz="quarter" idx="13"/>
          </p:nvPr>
        </p:nvSpPr>
        <p:spPr/>
        <p:txBody>
          <a:bodyPr/>
          <a:lstStyle/>
          <a:p>
            <a:r>
              <a:rPr lang="en-US" dirty="0"/>
              <a:t>What worked</a:t>
            </a:r>
          </a:p>
        </p:txBody>
      </p:sp>
      <p:sp>
        <p:nvSpPr>
          <p:cNvPr id="3" name="Text Placeholder 2">
            <a:extLst>
              <a:ext uri="{FF2B5EF4-FFF2-40B4-BE49-F238E27FC236}">
                <a16:creationId xmlns:a16="http://schemas.microsoft.com/office/drawing/2014/main" id="{F1917885-397E-934A-A30A-8EAEDB551D92}"/>
              </a:ext>
            </a:extLst>
          </p:cNvPr>
          <p:cNvSpPr>
            <a:spLocks noGrp="1"/>
          </p:cNvSpPr>
          <p:nvPr>
            <p:ph type="body" sz="quarter" idx="14"/>
          </p:nvPr>
        </p:nvSpPr>
        <p:spPr/>
        <p:txBody>
          <a:bodyPr/>
          <a:lstStyle/>
          <a:p>
            <a:pPr fontAlgn="base"/>
            <a:r>
              <a:rPr lang="en-US" sz="2400" dirty="0"/>
              <a:t>Ability to experiment</a:t>
            </a:r>
          </a:p>
          <a:p>
            <a:pPr fontAlgn="base"/>
            <a:r>
              <a:rPr lang="en-US" sz="2400" dirty="0"/>
              <a:t>Ability to quickly mint entities; Retriever increased convenience</a:t>
            </a:r>
          </a:p>
          <a:p>
            <a:pPr fontAlgn="base"/>
            <a:r>
              <a:rPr lang="en-US" sz="2400" dirty="0"/>
              <a:t>Easy to editing and iteration, with clear history of edits</a:t>
            </a:r>
          </a:p>
          <a:p>
            <a:pPr fontAlgn="base"/>
            <a:r>
              <a:rPr lang="en-US" sz="2400" dirty="0"/>
              <a:t>Confidence rankings, qualifiers, references</a:t>
            </a:r>
            <a:endParaRPr lang="en-US" dirty="0"/>
          </a:p>
        </p:txBody>
      </p:sp>
    </p:spTree>
    <p:extLst>
      <p:ext uri="{BB962C8B-B14F-4D97-AF65-F5344CB8AC3E}">
        <p14:creationId xmlns:p14="http://schemas.microsoft.com/office/powerpoint/2010/main" val="4454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7F0D5-65D9-1F40-938C-045FA985347F}"/>
              </a:ext>
            </a:extLst>
          </p:cNvPr>
          <p:cNvSpPr>
            <a:spLocks noGrp="1"/>
          </p:cNvSpPr>
          <p:nvPr>
            <p:ph type="body" sz="quarter" idx="13"/>
          </p:nvPr>
        </p:nvSpPr>
        <p:spPr/>
        <p:txBody>
          <a:bodyPr/>
          <a:lstStyle/>
          <a:p>
            <a:r>
              <a:rPr lang="en-US" dirty="0"/>
              <a:t>What worked</a:t>
            </a:r>
          </a:p>
        </p:txBody>
      </p:sp>
      <p:sp>
        <p:nvSpPr>
          <p:cNvPr id="3" name="Text Placeholder 2">
            <a:extLst>
              <a:ext uri="{FF2B5EF4-FFF2-40B4-BE49-F238E27FC236}">
                <a16:creationId xmlns:a16="http://schemas.microsoft.com/office/drawing/2014/main" id="{1B818641-7D25-AE4A-B133-EC28BC0A1CC6}"/>
              </a:ext>
            </a:extLst>
          </p:cNvPr>
          <p:cNvSpPr>
            <a:spLocks noGrp="1"/>
          </p:cNvSpPr>
          <p:nvPr>
            <p:ph type="body" sz="quarter" idx="14"/>
          </p:nvPr>
        </p:nvSpPr>
        <p:spPr/>
        <p:txBody>
          <a:bodyPr/>
          <a:lstStyle/>
          <a:p>
            <a:pPr fontAlgn="base"/>
            <a:r>
              <a:rPr lang="en-US" sz="2400" dirty="0"/>
              <a:t>Homework assignments &amp; office hours</a:t>
            </a:r>
          </a:p>
          <a:p>
            <a:pPr fontAlgn="base"/>
            <a:r>
              <a:rPr lang="en-US" sz="2400" dirty="0"/>
              <a:t>Collaboration with community</a:t>
            </a:r>
          </a:p>
          <a:p>
            <a:pPr fontAlgn="base"/>
            <a:r>
              <a:rPr lang="en-US" sz="2400" dirty="0"/>
              <a:t>Responsiveness from OCLC</a:t>
            </a:r>
          </a:p>
          <a:p>
            <a:pPr fontAlgn="base"/>
            <a:r>
              <a:rPr lang="en-US" sz="2400" dirty="0"/>
              <a:t>Direct access to OCLC technologists</a:t>
            </a:r>
          </a:p>
          <a:p>
            <a:endParaRPr lang="en-US" dirty="0"/>
          </a:p>
        </p:txBody>
      </p:sp>
    </p:spTree>
    <p:extLst>
      <p:ext uri="{BB962C8B-B14F-4D97-AF65-F5344CB8AC3E}">
        <p14:creationId xmlns:p14="http://schemas.microsoft.com/office/powerpoint/2010/main" val="169951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520B5-1709-B64B-A83A-815C5EFCD775}"/>
              </a:ext>
            </a:extLst>
          </p:cNvPr>
          <p:cNvSpPr>
            <a:spLocks noGrp="1"/>
          </p:cNvSpPr>
          <p:nvPr>
            <p:ph type="body" sz="quarter" idx="13"/>
          </p:nvPr>
        </p:nvSpPr>
        <p:spPr/>
        <p:txBody>
          <a:bodyPr/>
          <a:lstStyle/>
          <a:p>
            <a:r>
              <a:rPr lang="en-US" dirty="0"/>
              <a:t>What didn’t work as well</a:t>
            </a:r>
          </a:p>
        </p:txBody>
      </p:sp>
      <p:sp>
        <p:nvSpPr>
          <p:cNvPr id="3" name="Text Placeholder 2">
            <a:extLst>
              <a:ext uri="{FF2B5EF4-FFF2-40B4-BE49-F238E27FC236}">
                <a16:creationId xmlns:a16="http://schemas.microsoft.com/office/drawing/2014/main" id="{A011B217-B3BF-5746-B90B-4D797C007DC8}"/>
              </a:ext>
            </a:extLst>
          </p:cNvPr>
          <p:cNvSpPr>
            <a:spLocks noGrp="1"/>
          </p:cNvSpPr>
          <p:nvPr>
            <p:ph type="body" sz="quarter" idx="14"/>
          </p:nvPr>
        </p:nvSpPr>
        <p:spPr/>
        <p:txBody>
          <a:bodyPr/>
          <a:lstStyle/>
          <a:p>
            <a:pPr fontAlgn="base"/>
            <a:r>
              <a:rPr lang="en-US" sz="2400" dirty="0"/>
              <a:t>Concerns about context</a:t>
            </a:r>
          </a:p>
          <a:p>
            <a:pPr fontAlgn="base"/>
            <a:r>
              <a:rPr lang="en-US" sz="2400" dirty="0"/>
              <a:t>Initial lack of topical entities (improved later in the project with Retriever tool)</a:t>
            </a:r>
          </a:p>
          <a:p>
            <a:pPr fontAlgn="base"/>
            <a:r>
              <a:rPr lang="en-US" sz="2400" dirty="0"/>
              <a:t>Initial lack of properties (some added by OCLC during the project, but more are needed)</a:t>
            </a:r>
          </a:p>
          <a:p>
            <a:pPr fontAlgn="base"/>
            <a:endParaRPr lang="en-US" dirty="0"/>
          </a:p>
          <a:p>
            <a:endParaRPr lang="en-US" dirty="0"/>
          </a:p>
        </p:txBody>
      </p:sp>
    </p:spTree>
    <p:extLst>
      <p:ext uri="{BB962C8B-B14F-4D97-AF65-F5344CB8AC3E}">
        <p14:creationId xmlns:p14="http://schemas.microsoft.com/office/powerpoint/2010/main" val="358613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5FBB3-88F8-CF46-8692-51F8951554B1}"/>
              </a:ext>
            </a:extLst>
          </p:cNvPr>
          <p:cNvSpPr>
            <a:spLocks noGrp="1"/>
          </p:cNvSpPr>
          <p:nvPr>
            <p:ph type="body" sz="quarter" idx="13"/>
          </p:nvPr>
        </p:nvSpPr>
        <p:spPr/>
        <p:txBody>
          <a:bodyPr/>
          <a:lstStyle/>
          <a:p>
            <a:r>
              <a:rPr lang="en-US" dirty="0"/>
              <a:t>What didn’t work as well</a:t>
            </a:r>
          </a:p>
        </p:txBody>
      </p:sp>
      <p:sp>
        <p:nvSpPr>
          <p:cNvPr id="3" name="Text Placeholder 2">
            <a:extLst>
              <a:ext uri="{FF2B5EF4-FFF2-40B4-BE49-F238E27FC236}">
                <a16:creationId xmlns:a16="http://schemas.microsoft.com/office/drawing/2014/main" id="{08CDE345-C403-EE45-9A2F-6FF027809AFA}"/>
              </a:ext>
            </a:extLst>
          </p:cNvPr>
          <p:cNvSpPr>
            <a:spLocks noGrp="1"/>
          </p:cNvSpPr>
          <p:nvPr>
            <p:ph type="body" sz="quarter" idx="14"/>
          </p:nvPr>
        </p:nvSpPr>
        <p:spPr/>
        <p:txBody>
          <a:bodyPr/>
          <a:lstStyle/>
          <a:p>
            <a:pPr fontAlgn="base"/>
            <a:r>
              <a:rPr lang="en-US" sz="2400" dirty="0"/>
              <a:t>Explorer interface could be more robust</a:t>
            </a:r>
          </a:p>
          <a:p>
            <a:pPr fontAlgn="base"/>
            <a:r>
              <a:rPr lang="en-US" sz="2400" dirty="0"/>
              <a:t>Workflow for creating object entities, especially prior to development of Retriever tool</a:t>
            </a:r>
          </a:p>
          <a:p>
            <a:pPr fontAlgn="base"/>
            <a:r>
              <a:rPr lang="en-US" sz="2400" dirty="0"/>
              <a:t>Data loss with Retriever</a:t>
            </a:r>
            <a:endParaRPr lang="en-US" dirty="0"/>
          </a:p>
          <a:p>
            <a:pPr marL="0" indent="0">
              <a:buNone/>
            </a:pPr>
            <a:endParaRPr lang="en-US" dirty="0"/>
          </a:p>
        </p:txBody>
      </p:sp>
    </p:spTree>
    <p:extLst>
      <p:ext uri="{BB962C8B-B14F-4D97-AF65-F5344CB8AC3E}">
        <p14:creationId xmlns:p14="http://schemas.microsoft.com/office/powerpoint/2010/main" val="5536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0D7740-C844-104F-90DE-339C61B68A9B}"/>
              </a:ext>
            </a:extLst>
          </p:cNvPr>
          <p:cNvSpPr>
            <a:spLocks noGrp="1"/>
          </p:cNvSpPr>
          <p:nvPr>
            <p:ph type="body" sz="quarter" idx="13"/>
          </p:nvPr>
        </p:nvSpPr>
        <p:spPr/>
        <p:txBody>
          <a:bodyPr/>
          <a:lstStyle/>
          <a:p>
            <a:r>
              <a:rPr lang="en-US" dirty="0"/>
              <a:t>Lingering questions</a:t>
            </a:r>
          </a:p>
        </p:txBody>
      </p:sp>
      <p:sp>
        <p:nvSpPr>
          <p:cNvPr id="3" name="Text Placeholder 2">
            <a:extLst>
              <a:ext uri="{FF2B5EF4-FFF2-40B4-BE49-F238E27FC236}">
                <a16:creationId xmlns:a16="http://schemas.microsoft.com/office/drawing/2014/main" id="{A28DD79E-DEB7-AF46-B38A-591338EA271A}"/>
              </a:ext>
            </a:extLst>
          </p:cNvPr>
          <p:cNvSpPr>
            <a:spLocks noGrp="1"/>
          </p:cNvSpPr>
          <p:nvPr>
            <p:ph type="body" sz="quarter" idx="14"/>
          </p:nvPr>
        </p:nvSpPr>
        <p:spPr/>
        <p:txBody>
          <a:bodyPr/>
          <a:lstStyle/>
          <a:p>
            <a:pPr fontAlgn="base"/>
            <a:r>
              <a:rPr lang="en-US" sz="2400" dirty="0"/>
              <a:t>Transparency of and governance of data model</a:t>
            </a:r>
          </a:p>
          <a:p>
            <a:pPr fontAlgn="base"/>
            <a:r>
              <a:rPr lang="en-US" sz="2400" dirty="0"/>
              <a:t>Redundancy with </a:t>
            </a:r>
            <a:r>
              <a:rPr lang="en-US" sz="2400" dirty="0" err="1"/>
              <a:t>Wikidata</a:t>
            </a:r>
            <a:endParaRPr lang="en-US" sz="2400" dirty="0"/>
          </a:p>
          <a:p>
            <a:pPr fontAlgn="base"/>
            <a:r>
              <a:rPr lang="en-US" sz="2400" dirty="0"/>
              <a:t>Scope of Passage; where does Passage transition to another environment (</a:t>
            </a:r>
            <a:r>
              <a:rPr lang="en-US" sz="2400" dirty="0" err="1"/>
              <a:t>WorldCat</a:t>
            </a:r>
            <a:r>
              <a:rPr lang="en-US" sz="2400" dirty="0"/>
              <a:t>, digital library or repository, finding aid, etc.)</a:t>
            </a:r>
          </a:p>
          <a:p>
            <a:pPr fontAlgn="base"/>
            <a:r>
              <a:rPr lang="en-US" sz="2400" dirty="0"/>
              <a:t>Opportunity for more time, deeper exploration</a:t>
            </a:r>
          </a:p>
          <a:p>
            <a:pPr marL="0" indent="0">
              <a:buNone/>
            </a:pPr>
            <a:endParaRPr lang="en-US" dirty="0"/>
          </a:p>
        </p:txBody>
      </p:sp>
    </p:spTree>
    <p:extLst>
      <p:ext uri="{BB962C8B-B14F-4D97-AF65-F5344CB8AC3E}">
        <p14:creationId xmlns:p14="http://schemas.microsoft.com/office/powerpoint/2010/main" val="66048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EB92C0-C400-4A45-8477-8A6BDCC435A9}"/>
              </a:ext>
            </a:extLst>
          </p:cNvPr>
          <p:cNvSpPr>
            <a:spLocks noGrp="1"/>
          </p:cNvSpPr>
          <p:nvPr>
            <p:ph type="body" sz="quarter" idx="10"/>
          </p:nvPr>
        </p:nvSpPr>
        <p:spPr/>
        <p:txBody>
          <a:bodyPr/>
          <a:lstStyle/>
          <a:p>
            <a:r>
              <a:rPr lang="en-US" dirty="0"/>
              <a:t>STEP 6: Make it repeatable</a:t>
            </a:r>
          </a:p>
        </p:txBody>
      </p:sp>
      <p:sp>
        <p:nvSpPr>
          <p:cNvPr id="5" name="Text Placeholder 4">
            <a:extLst>
              <a:ext uri="{FF2B5EF4-FFF2-40B4-BE49-F238E27FC236}">
                <a16:creationId xmlns:a16="http://schemas.microsoft.com/office/drawing/2014/main" id="{41C51B34-5082-4391-8658-3187AEB20049}"/>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02824D4E-6DF7-44CD-9D46-CB3DABB8833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3722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863BF-52F1-4240-A814-0FA268117D38}"/>
              </a:ext>
            </a:extLst>
          </p:cNvPr>
          <p:cNvSpPr>
            <a:spLocks noGrp="1"/>
          </p:cNvSpPr>
          <p:nvPr>
            <p:ph type="body" sz="quarter" idx="13"/>
          </p:nvPr>
        </p:nvSpPr>
        <p:spPr/>
        <p:txBody>
          <a:bodyPr>
            <a:normAutofit fontScale="85000" lnSpcReduction="10000"/>
          </a:bodyPr>
          <a:lstStyle/>
          <a:p>
            <a:r>
              <a:rPr lang="en-US" dirty="0"/>
              <a:t>What makes a good innovation incubator?</a:t>
            </a:r>
          </a:p>
        </p:txBody>
      </p:sp>
      <p:graphicFrame>
        <p:nvGraphicFramePr>
          <p:cNvPr id="4" name="Table 3">
            <a:extLst>
              <a:ext uri="{FF2B5EF4-FFF2-40B4-BE49-F238E27FC236}">
                <a16:creationId xmlns:a16="http://schemas.microsoft.com/office/drawing/2014/main" id="{C2C52F80-7E7E-4A4F-831B-6C49EDEA4E80}"/>
              </a:ext>
            </a:extLst>
          </p:cNvPr>
          <p:cNvGraphicFramePr>
            <a:graphicFrameLocks noGrp="1"/>
          </p:cNvGraphicFramePr>
          <p:nvPr>
            <p:extLst>
              <p:ext uri="{D42A27DB-BD31-4B8C-83A1-F6EECF244321}">
                <p14:modId xmlns:p14="http://schemas.microsoft.com/office/powerpoint/2010/main" val="1739933439"/>
              </p:ext>
            </p:extLst>
          </p:nvPr>
        </p:nvGraphicFramePr>
        <p:xfrm>
          <a:off x="156633" y="903369"/>
          <a:ext cx="8830734" cy="3596640"/>
        </p:xfrm>
        <a:graphic>
          <a:graphicData uri="http://schemas.openxmlformats.org/drawingml/2006/table">
            <a:tbl>
              <a:tblPr>
                <a:tableStyleId>{284E427A-3D55-4303-BF80-6455036E1DE7}</a:tableStyleId>
              </a:tblPr>
              <a:tblGrid>
                <a:gridCol w="2612399">
                  <a:extLst>
                    <a:ext uri="{9D8B030D-6E8A-4147-A177-3AD203B41FA5}">
                      <a16:colId xmlns:a16="http://schemas.microsoft.com/office/drawing/2014/main" val="690688183"/>
                    </a:ext>
                  </a:extLst>
                </a:gridCol>
                <a:gridCol w="559837">
                  <a:extLst>
                    <a:ext uri="{9D8B030D-6E8A-4147-A177-3AD203B41FA5}">
                      <a16:colId xmlns:a16="http://schemas.microsoft.com/office/drawing/2014/main" val="643457323"/>
                    </a:ext>
                  </a:extLst>
                </a:gridCol>
                <a:gridCol w="979714">
                  <a:extLst>
                    <a:ext uri="{9D8B030D-6E8A-4147-A177-3AD203B41FA5}">
                      <a16:colId xmlns:a16="http://schemas.microsoft.com/office/drawing/2014/main" val="3272845943"/>
                    </a:ext>
                  </a:extLst>
                </a:gridCol>
                <a:gridCol w="817984">
                  <a:extLst>
                    <a:ext uri="{9D8B030D-6E8A-4147-A177-3AD203B41FA5}">
                      <a16:colId xmlns:a16="http://schemas.microsoft.com/office/drawing/2014/main" val="1120810259"/>
                    </a:ext>
                  </a:extLst>
                </a:gridCol>
                <a:gridCol w="728133">
                  <a:extLst>
                    <a:ext uri="{9D8B030D-6E8A-4147-A177-3AD203B41FA5}">
                      <a16:colId xmlns:a16="http://schemas.microsoft.com/office/drawing/2014/main" val="1788218081"/>
                    </a:ext>
                  </a:extLst>
                </a:gridCol>
                <a:gridCol w="914400">
                  <a:extLst>
                    <a:ext uri="{9D8B030D-6E8A-4147-A177-3AD203B41FA5}">
                      <a16:colId xmlns:a16="http://schemas.microsoft.com/office/drawing/2014/main" val="837838564"/>
                    </a:ext>
                  </a:extLst>
                </a:gridCol>
                <a:gridCol w="629544">
                  <a:extLst>
                    <a:ext uri="{9D8B030D-6E8A-4147-A177-3AD203B41FA5}">
                      <a16:colId xmlns:a16="http://schemas.microsoft.com/office/drawing/2014/main" val="982879283"/>
                    </a:ext>
                  </a:extLst>
                </a:gridCol>
                <a:gridCol w="792856">
                  <a:extLst>
                    <a:ext uri="{9D8B030D-6E8A-4147-A177-3AD203B41FA5}">
                      <a16:colId xmlns:a16="http://schemas.microsoft.com/office/drawing/2014/main" val="1206195078"/>
                    </a:ext>
                  </a:extLst>
                </a:gridCol>
                <a:gridCol w="795867">
                  <a:extLst>
                    <a:ext uri="{9D8B030D-6E8A-4147-A177-3AD203B41FA5}">
                      <a16:colId xmlns:a16="http://schemas.microsoft.com/office/drawing/2014/main" val="2796864123"/>
                    </a:ext>
                  </a:extLst>
                </a:gridCol>
              </a:tblGrid>
              <a:tr h="731520">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LC Labs</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British Library Labs</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JSTOR Labs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DPLA Pro</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Europeana Pro</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OSU Library Labs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Harvard Library Labs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NYPL Labs (defunct)</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94667085"/>
                  </a:ext>
                </a:extLst>
              </a:tr>
              <a:tr h="219622">
                <a:tc>
                  <a:txBody>
                    <a:bodyPr/>
                    <a:lstStyle/>
                    <a:p>
                      <a:pPr algn="l" fontAlgn="b"/>
                      <a:r>
                        <a:rPr lang="en-US" sz="1400" u="none" strike="noStrike" dirty="0">
                          <a:effectLst/>
                        </a:rPr>
                        <a:t>Experiments/Apps/Betas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72096205"/>
                  </a:ext>
                </a:extLst>
              </a:tr>
              <a:tr h="182880">
                <a:tc>
                  <a:txBody>
                    <a:bodyPr/>
                    <a:lstStyle/>
                    <a:p>
                      <a:pPr algn="l" fontAlgn="b"/>
                      <a:r>
                        <a:rPr lang="en-US" sz="1400" u="none" strike="noStrike">
                          <a:effectLst/>
                        </a:rPr>
                        <a:t>APIs/Keys/Developer space</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16916525"/>
                  </a:ext>
                </a:extLst>
              </a:tr>
              <a:tr h="182880">
                <a:tc>
                  <a:txBody>
                    <a:bodyPr/>
                    <a:lstStyle/>
                    <a:p>
                      <a:pPr algn="l" fontAlgn="b"/>
                      <a:r>
                        <a:rPr lang="en-US" sz="1400" u="none" strike="noStrike">
                          <a:effectLst/>
                        </a:rPr>
                        <a:t>Data Science Projects</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07941890"/>
                  </a:ext>
                </a:extLst>
              </a:tr>
              <a:tr h="182880">
                <a:tc>
                  <a:txBody>
                    <a:bodyPr/>
                    <a:lstStyle/>
                    <a:p>
                      <a:pPr algn="l" fontAlgn="b"/>
                      <a:r>
                        <a:rPr lang="en-US" sz="1400" u="none" strike="noStrike">
                          <a:effectLst/>
                        </a:rPr>
                        <a:t>Crowdsourced transcription</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78522734"/>
                  </a:ext>
                </a:extLst>
              </a:tr>
              <a:tr h="182880">
                <a:tc>
                  <a:txBody>
                    <a:bodyPr/>
                    <a:lstStyle/>
                    <a:p>
                      <a:pPr algn="l" fontAlgn="b"/>
                      <a:r>
                        <a:rPr lang="en-US" sz="1400" u="none" strike="noStrike">
                          <a:effectLst/>
                        </a:rPr>
                        <a:t>Blog</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66563071"/>
                  </a:ext>
                </a:extLst>
              </a:tr>
              <a:tr h="182880">
                <a:tc>
                  <a:txBody>
                    <a:bodyPr/>
                    <a:lstStyle/>
                    <a:p>
                      <a:pPr algn="l" fontAlgn="b"/>
                      <a:r>
                        <a:rPr lang="en-US" sz="1400" u="none" strike="noStrike">
                          <a:effectLst/>
                        </a:rPr>
                        <a:t>Outputs--Video, Reports, Presentations, Showcase</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x</a:t>
                      </a: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x</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48231133"/>
                  </a:ext>
                </a:extLst>
              </a:tr>
              <a:tr h="182880">
                <a:tc>
                  <a:txBody>
                    <a:bodyPr/>
                    <a:lstStyle/>
                    <a:p>
                      <a:pPr algn="l" fontAlgn="b"/>
                      <a:r>
                        <a:rPr lang="en-US" sz="1400" u="none" strike="noStrike">
                          <a:effectLst/>
                        </a:rPr>
                        <a:t>Github</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03878304"/>
                  </a:ext>
                </a:extLst>
              </a:tr>
              <a:tr h="182880">
                <a:tc>
                  <a:txBody>
                    <a:bodyPr/>
                    <a:lstStyle/>
                    <a:p>
                      <a:pPr algn="l" fontAlgn="b"/>
                      <a:r>
                        <a:rPr lang="en-US" sz="1400" u="none" strike="noStrike" dirty="0">
                          <a:effectLst/>
                        </a:rPr>
                        <a:t>Innovation Challenges / Awards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87794248"/>
                  </a:ext>
                </a:extLst>
              </a:tr>
              <a:tr h="182880">
                <a:tc>
                  <a:txBody>
                    <a:bodyPr/>
                    <a:lstStyle/>
                    <a:p>
                      <a:pPr algn="l" fontAlgn="b"/>
                      <a:r>
                        <a:rPr lang="en-US" sz="1400" u="none" strike="noStrike">
                          <a:effectLst/>
                        </a:rPr>
                        <a:t>Feedback solicitation</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87056187"/>
                  </a:ext>
                </a:extLst>
              </a:tr>
              <a:tr h="182880">
                <a:tc>
                  <a:txBody>
                    <a:bodyPr/>
                    <a:lstStyle/>
                    <a:p>
                      <a:pPr algn="l" fontAlgn="b"/>
                      <a:r>
                        <a:rPr lang="en-US" sz="1400" u="none" strike="noStrike">
                          <a:effectLst/>
                        </a:rPr>
                        <a:t>Tester recruitment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54738169"/>
                  </a:ext>
                </a:extLst>
              </a:tr>
              <a:tr h="182880">
                <a:tc>
                  <a:txBody>
                    <a:bodyPr/>
                    <a:lstStyle/>
                    <a:p>
                      <a:pPr algn="l" fontAlgn="b"/>
                      <a:r>
                        <a:rPr lang="en-US" sz="1400" u="none" strike="noStrike">
                          <a:effectLst/>
                        </a:rPr>
                        <a:t>Events</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92202731"/>
                  </a:ext>
                </a:extLst>
              </a:tr>
              <a:tr h="182880">
                <a:tc>
                  <a:txBody>
                    <a:bodyPr/>
                    <a:lstStyle/>
                    <a:p>
                      <a:pPr algn="l" fontAlgn="b"/>
                      <a:r>
                        <a:rPr lang="en-US" sz="1400" u="none" strike="noStrike" dirty="0">
                          <a:effectLst/>
                        </a:rPr>
                        <a:t>Public Domain Content focus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5074184"/>
                  </a:ext>
                </a:extLst>
              </a:tr>
            </a:tbl>
          </a:graphicData>
        </a:graphic>
      </p:graphicFrame>
    </p:spTree>
    <p:extLst>
      <p:ext uri="{BB962C8B-B14F-4D97-AF65-F5344CB8AC3E}">
        <p14:creationId xmlns:p14="http://schemas.microsoft.com/office/powerpoint/2010/main" val="119826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863BF-52F1-4240-A814-0FA268117D38}"/>
              </a:ext>
            </a:extLst>
          </p:cNvPr>
          <p:cNvSpPr>
            <a:spLocks noGrp="1"/>
          </p:cNvSpPr>
          <p:nvPr>
            <p:ph type="body" sz="quarter" idx="13"/>
          </p:nvPr>
        </p:nvSpPr>
        <p:spPr/>
        <p:txBody>
          <a:bodyPr>
            <a:normAutofit fontScale="85000" lnSpcReduction="10000"/>
          </a:bodyPr>
          <a:lstStyle/>
          <a:p>
            <a:r>
              <a:rPr lang="en-US" dirty="0"/>
              <a:t>What makes a good innovation incubator?</a:t>
            </a:r>
          </a:p>
        </p:txBody>
      </p:sp>
      <p:graphicFrame>
        <p:nvGraphicFramePr>
          <p:cNvPr id="4" name="Table 3">
            <a:extLst>
              <a:ext uri="{FF2B5EF4-FFF2-40B4-BE49-F238E27FC236}">
                <a16:creationId xmlns:a16="http://schemas.microsoft.com/office/drawing/2014/main" id="{C2C52F80-7E7E-4A4F-831B-6C49EDEA4E80}"/>
              </a:ext>
            </a:extLst>
          </p:cNvPr>
          <p:cNvGraphicFramePr>
            <a:graphicFrameLocks noGrp="1"/>
          </p:cNvGraphicFramePr>
          <p:nvPr>
            <p:extLst>
              <p:ext uri="{D42A27DB-BD31-4B8C-83A1-F6EECF244321}">
                <p14:modId xmlns:p14="http://schemas.microsoft.com/office/powerpoint/2010/main" val="679165178"/>
              </p:ext>
            </p:extLst>
          </p:nvPr>
        </p:nvGraphicFramePr>
        <p:xfrm>
          <a:off x="156633" y="903369"/>
          <a:ext cx="8830734" cy="3596640"/>
        </p:xfrm>
        <a:graphic>
          <a:graphicData uri="http://schemas.openxmlformats.org/drawingml/2006/table">
            <a:tbl>
              <a:tblPr>
                <a:tableStyleId>{284E427A-3D55-4303-BF80-6455036E1DE7}</a:tableStyleId>
              </a:tblPr>
              <a:tblGrid>
                <a:gridCol w="2612399">
                  <a:extLst>
                    <a:ext uri="{9D8B030D-6E8A-4147-A177-3AD203B41FA5}">
                      <a16:colId xmlns:a16="http://schemas.microsoft.com/office/drawing/2014/main" val="690688183"/>
                    </a:ext>
                  </a:extLst>
                </a:gridCol>
                <a:gridCol w="559837">
                  <a:extLst>
                    <a:ext uri="{9D8B030D-6E8A-4147-A177-3AD203B41FA5}">
                      <a16:colId xmlns:a16="http://schemas.microsoft.com/office/drawing/2014/main" val="643457323"/>
                    </a:ext>
                  </a:extLst>
                </a:gridCol>
                <a:gridCol w="979714">
                  <a:extLst>
                    <a:ext uri="{9D8B030D-6E8A-4147-A177-3AD203B41FA5}">
                      <a16:colId xmlns:a16="http://schemas.microsoft.com/office/drawing/2014/main" val="3272845943"/>
                    </a:ext>
                  </a:extLst>
                </a:gridCol>
                <a:gridCol w="817984">
                  <a:extLst>
                    <a:ext uri="{9D8B030D-6E8A-4147-A177-3AD203B41FA5}">
                      <a16:colId xmlns:a16="http://schemas.microsoft.com/office/drawing/2014/main" val="1120810259"/>
                    </a:ext>
                  </a:extLst>
                </a:gridCol>
                <a:gridCol w="728133">
                  <a:extLst>
                    <a:ext uri="{9D8B030D-6E8A-4147-A177-3AD203B41FA5}">
                      <a16:colId xmlns:a16="http://schemas.microsoft.com/office/drawing/2014/main" val="1788218081"/>
                    </a:ext>
                  </a:extLst>
                </a:gridCol>
                <a:gridCol w="914400">
                  <a:extLst>
                    <a:ext uri="{9D8B030D-6E8A-4147-A177-3AD203B41FA5}">
                      <a16:colId xmlns:a16="http://schemas.microsoft.com/office/drawing/2014/main" val="837838564"/>
                    </a:ext>
                  </a:extLst>
                </a:gridCol>
                <a:gridCol w="629544">
                  <a:extLst>
                    <a:ext uri="{9D8B030D-6E8A-4147-A177-3AD203B41FA5}">
                      <a16:colId xmlns:a16="http://schemas.microsoft.com/office/drawing/2014/main" val="982879283"/>
                    </a:ext>
                  </a:extLst>
                </a:gridCol>
                <a:gridCol w="792856">
                  <a:extLst>
                    <a:ext uri="{9D8B030D-6E8A-4147-A177-3AD203B41FA5}">
                      <a16:colId xmlns:a16="http://schemas.microsoft.com/office/drawing/2014/main" val="1206195078"/>
                    </a:ext>
                  </a:extLst>
                </a:gridCol>
                <a:gridCol w="795867">
                  <a:extLst>
                    <a:ext uri="{9D8B030D-6E8A-4147-A177-3AD203B41FA5}">
                      <a16:colId xmlns:a16="http://schemas.microsoft.com/office/drawing/2014/main" val="2796864123"/>
                    </a:ext>
                  </a:extLst>
                </a:gridCol>
              </a:tblGrid>
              <a:tr h="731520">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LC Labs</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British Library Labs</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JSTOR Labs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DPLA Pro</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Europeana Pro</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OSU Library Labs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Harvard Library Labs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NYPL Labs (defunct)</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94667085"/>
                  </a:ext>
                </a:extLst>
              </a:tr>
              <a:tr h="219622">
                <a:tc>
                  <a:txBody>
                    <a:bodyPr/>
                    <a:lstStyle/>
                    <a:p>
                      <a:pPr algn="l" fontAlgn="b"/>
                      <a:r>
                        <a:rPr lang="en-US" sz="1400" u="none" strike="noStrike" dirty="0">
                          <a:effectLst/>
                          <a:highlight>
                            <a:srgbClr val="FFFF00"/>
                          </a:highlight>
                        </a:rPr>
                        <a:t>Experiments/Apps/Betas</a:t>
                      </a:r>
                      <a:endParaRPr lang="en-US" sz="1400" b="1" i="0" u="none" strike="noStrike" dirty="0">
                        <a:solidFill>
                          <a:srgbClr val="000000"/>
                        </a:solidFill>
                        <a:effectLst/>
                        <a:highlight>
                          <a:srgbClr val="FFFF00"/>
                        </a:highligh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72096205"/>
                  </a:ext>
                </a:extLst>
              </a:tr>
              <a:tr h="182880">
                <a:tc>
                  <a:txBody>
                    <a:bodyPr/>
                    <a:lstStyle/>
                    <a:p>
                      <a:pPr algn="l" fontAlgn="b"/>
                      <a:r>
                        <a:rPr lang="en-US" sz="1400" u="none" strike="noStrike" dirty="0">
                          <a:effectLst/>
                          <a:highlight>
                            <a:srgbClr val="FFFF00"/>
                          </a:highlight>
                        </a:rPr>
                        <a:t>APIs/Keys/Developer space</a:t>
                      </a:r>
                      <a:endParaRPr lang="en-US" sz="1400" b="1" i="0" u="none" strike="noStrike" dirty="0">
                        <a:solidFill>
                          <a:srgbClr val="000000"/>
                        </a:solidFill>
                        <a:effectLst/>
                        <a:highlight>
                          <a:srgbClr val="FFFF00"/>
                        </a:highligh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16916525"/>
                  </a:ext>
                </a:extLst>
              </a:tr>
              <a:tr h="182880">
                <a:tc>
                  <a:txBody>
                    <a:bodyPr/>
                    <a:lstStyle/>
                    <a:p>
                      <a:pPr algn="l" fontAlgn="b"/>
                      <a:r>
                        <a:rPr lang="en-US" sz="1400" u="none" strike="noStrike" dirty="0">
                          <a:effectLst/>
                          <a:highlight>
                            <a:srgbClr val="FFFF00"/>
                          </a:highlight>
                        </a:rPr>
                        <a:t>Data Science Projects</a:t>
                      </a:r>
                      <a:endParaRPr lang="en-US" sz="1400" b="1" i="0" u="none" strike="noStrike" dirty="0">
                        <a:solidFill>
                          <a:srgbClr val="000000"/>
                        </a:solidFill>
                        <a:effectLst/>
                        <a:highlight>
                          <a:srgbClr val="FFFF00"/>
                        </a:highligh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07941890"/>
                  </a:ext>
                </a:extLst>
              </a:tr>
              <a:tr h="182880">
                <a:tc>
                  <a:txBody>
                    <a:bodyPr/>
                    <a:lstStyle/>
                    <a:p>
                      <a:pPr algn="l" fontAlgn="b"/>
                      <a:r>
                        <a:rPr lang="en-US" sz="1400" u="none" strike="noStrike">
                          <a:effectLst/>
                        </a:rPr>
                        <a:t>Crowdsourced transcription</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78522734"/>
                  </a:ext>
                </a:extLst>
              </a:tr>
              <a:tr h="182880">
                <a:tc>
                  <a:txBody>
                    <a:bodyPr/>
                    <a:lstStyle/>
                    <a:p>
                      <a:pPr algn="l" fontAlgn="b"/>
                      <a:r>
                        <a:rPr lang="en-US" sz="1400" u="none" strike="noStrike">
                          <a:effectLst/>
                        </a:rPr>
                        <a:t>Blog</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x</a:t>
                      </a: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66563071"/>
                  </a:ext>
                </a:extLst>
              </a:tr>
              <a:tr h="182880">
                <a:tc>
                  <a:txBody>
                    <a:bodyPr/>
                    <a:lstStyle/>
                    <a:p>
                      <a:pPr algn="l" fontAlgn="b"/>
                      <a:r>
                        <a:rPr lang="en-US" sz="1400" u="none" strike="noStrike" dirty="0">
                          <a:effectLst/>
                          <a:highlight>
                            <a:srgbClr val="FFFF00"/>
                          </a:highlight>
                        </a:rPr>
                        <a:t>Outputs--Video, Reports, Presentations, Showcase</a:t>
                      </a:r>
                      <a:endParaRPr lang="en-US" sz="1400" b="1" i="0" u="none" strike="noStrike" dirty="0">
                        <a:solidFill>
                          <a:srgbClr val="000000"/>
                        </a:solidFill>
                        <a:effectLst/>
                        <a:highlight>
                          <a:srgbClr val="FFFF00"/>
                        </a:highligh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x</a:t>
                      </a: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x</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48231133"/>
                  </a:ext>
                </a:extLst>
              </a:tr>
              <a:tr h="182880">
                <a:tc>
                  <a:txBody>
                    <a:bodyPr/>
                    <a:lstStyle/>
                    <a:p>
                      <a:pPr algn="l" fontAlgn="b"/>
                      <a:r>
                        <a:rPr lang="en-US" sz="1400" u="none" strike="noStrike">
                          <a:effectLst/>
                        </a:rPr>
                        <a:t>Github</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03878304"/>
                  </a:ext>
                </a:extLst>
              </a:tr>
              <a:tr h="182880">
                <a:tc>
                  <a:txBody>
                    <a:bodyPr/>
                    <a:lstStyle/>
                    <a:p>
                      <a:pPr algn="l" fontAlgn="b"/>
                      <a:r>
                        <a:rPr lang="en-US" sz="1400" u="none" strike="noStrike" dirty="0">
                          <a:effectLst/>
                        </a:rPr>
                        <a:t>Innovation Challenges / Awards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87794248"/>
                  </a:ext>
                </a:extLst>
              </a:tr>
              <a:tr h="182880">
                <a:tc>
                  <a:txBody>
                    <a:bodyPr/>
                    <a:lstStyle/>
                    <a:p>
                      <a:pPr algn="l" fontAlgn="b"/>
                      <a:r>
                        <a:rPr lang="en-US" sz="1400" u="none" strike="noStrike">
                          <a:effectLst/>
                        </a:rPr>
                        <a:t>Feedback solicitation</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87056187"/>
                  </a:ext>
                </a:extLst>
              </a:tr>
              <a:tr h="182880">
                <a:tc>
                  <a:txBody>
                    <a:bodyPr/>
                    <a:lstStyle/>
                    <a:p>
                      <a:pPr algn="l" fontAlgn="b"/>
                      <a:r>
                        <a:rPr lang="en-US" sz="1400" u="none" strike="noStrike">
                          <a:effectLst/>
                        </a:rPr>
                        <a:t>Tester recruitment</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54738169"/>
                  </a:ext>
                </a:extLst>
              </a:tr>
              <a:tr h="182880">
                <a:tc>
                  <a:txBody>
                    <a:bodyPr/>
                    <a:lstStyle/>
                    <a:p>
                      <a:pPr algn="l" fontAlgn="b"/>
                      <a:r>
                        <a:rPr lang="en-US" sz="1400" u="none" strike="noStrike" dirty="0">
                          <a:effectLst/>
                          <a:highlight>
                            <a:srgbClr val="FFFF00"/>
                          </a:highlight>
                        </a:rPr>
                        <a:t>Events</a:t>
                      </a:r>
                      <a:endParaRPr lang="en-US" sz="1400" b="1" i="0" u="none" strike="noStrike" dirty="0">
                        <a:solidFill>
                          <a:srgbClr val="000000"/>
                        </a:solidFill>
                        <a:effectLst/>
                        <a:highlight>
                          <a:srgbClr val="FFFF00"/>
                        </a:highlight>
                        <a:latin typeface="Calibri" panose="020F0502020204030204" pitchFamily="34" charset="0"/>
                      </a:endParaRPr>
                    </a:p>
                  </a:txBody>
                  <a:tcPr marL="7620" marR="7620" marT="7620" marB="0" anchor="b"/>
                </a:tc>
                <a:tc>
                  <a:txBody>
                    <a:bodyPr/>
                    <a:lstStyle/>
                    <a:p>
                      <a:pPr algn="ctr" fontAlgn="b"/>
                      <a:r>
                        <a:rPr lang="en-US" sz="1400" u="none" strike="noStrike">
                          <a:effectLst/>
                        </a:rPr>
                        <a:t>x</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 </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92202731"/>
                  </a:ext>
                </a:extLst>
              </a:tr>
              <a:tr h="182880">
                <a:tc>
                  <a:txBody>
                    <a:bodyPr/>
                    <a:lstStyle/>
                    <a:p>
                      <a:pPr algn="l" fontAlgn="b"/>
                      <a:r>
                        <a:rPr lang="en-US" sz="1400" u="none" strike="noStrike" dirty="0">
                          <a:effectLst/>
                        </a:rPr>
                        <a:t>Public Domain Content focus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5074184"/>
                  </a:ext>
                </a:extLst>
              </a:tr>
            </a:tbl>
          </a:graphicData>
        </a:graphic>
      </p:graphicFrame>
    </p:spTree>
    <p:extLst>
      <p:ext uri="{BB962C8B-B14F-4D97-AF65-F5344CB8AC3E}">
        <p14:creationId xmlns:p14="http://schemas.microsoft.com/office/powerpoint/2010/main" val="120402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a:xfrm>
            <a:off x="315260" y="831062"/>
            <a:ext cx="8174038" cy="1200329"/>
          </a:xfrm>
        </p:spPr>
        <p:txBody>
          <a:bodyPr/>
          <a:lstStyle/>
          <a:p>
            <a:r>
              <a:rPr lang="en-US" dirty="0"/>
              <a:t>5 steps of ideation &amp; experimentation	</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4046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903AA-E34F-43AB-B866-DCC65E2E0623}"/>
              </a:ext>
            </a:extLst>
          </p:cNvPr>
          <p:cNvSpPr>
            <a:spLocks noGrp="1"/>
          </p:cNvSpPr>
          <p:nvPr>
            <p:ph type="body" sz="quarter" idx="13"/>
          </p:nvPr>
        </p:nvSpPr>
        <p:spPr/>
        <p:txBody>
          <a:bodyPr/>
          <a:lstStyle/>
          <a:p>
            <a:r>
              <a:rPr lang="en-US" dirty="0"/>
              <a:t>OCLC </a:t>
            </a:r>
            <a:r>
              <a:rPr lang="en-US" dirty="0" err="1"/>
              <a:t>ResearchWorks</a:t>
            </a:r>
            <a:endParaRPr lang="en-US" dirty="0"/>
          </a:p>
        </p:txBody>
      </p:sp>
      <p:sp>
        <p:nvSpPr>
          <p:cNvPr id="9" name="Content Placeholder 5">
            <a:extLst>
              <a:ext uri="{FF2B5EF4-FFF2-40B4-BE49-F238E27FC236}">
                <a16:creationId xmlns:a16="http://schemas.microsoft.com/office/drawing/2014/main" id="{9A556E07-C1F8-483F-B5FA-12CA2CBB84F6}"/>
              </a:ext>
            </a:extLst>
          </p:cNvPr>
          <p:cNvSpPr txBox="1">
            <a:spLocks/>
          </p:cNvSpPr>
          <p:nvPr/>
        </p:nvSpPr>
        <p:spPr>
          <a:xfrm>
            <a:off x="230188" y="1519612"/>
            <a:ext cx="4790546" cy="3278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ysClr val="windowText" lastClr="000000"/>
                </a:solidFill>
                <a:latin typeface="Calibri" panose="020F0502020204030204"/>
              </a:rPr>
              <a:t>Research Datasets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Experimental Apps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APIs: Documented and Keyed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Feedback mechanism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Events</a:t>
            </a:r>
          </a:p>
        </p:txBody>
      </p:sp>
      <p:sp>
        <p:nvSpPr>
          <p:cNvPr id="10" name="Text Placeholder 6">
            <a:extLst>
              <a:ext uri="{FF2B5EF4-FFF2-40B4-BE49-F238E27FC236}">
                <a16:creationId xmlns:a16="http://schemas.microsoft.com/office/drawing/2014/main" id="{1564E89F-0279-4412-B68E-5C322BB22C59}"/>
              </a:ext>
            </a:extLst>
          </p:cNvPr>
          <p:cNvSpPr txBox="1">
            <a:spLocks/>
          </p:cNvSpPr>
          <p:nvPr/>
        </p:nvSpPr>
        <p:spPr>
          <a:xfrm>
            <a:off x="6172200" y="1681163"/>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 name="Content Placeholder 7">
            <a:extLst>
              <a:ext uri="{FF2B5EF4-FFF2-40B4-BE49-F238E27FC236}">
                <a16:creationId xmlns:a16="http://schemas.microsoft.com/office/drawing/2014/main" id="{1F4A4CE1-741C-443B-B5D5-307F273FA01D}"/>
              </a:ext>
            </a:extLst>
          </p:cNvPr>
          <p:cNvSpPr txBox="1">
            <a:spLocks/>
          </p:cNvSpPr>
          <p:nvPr/>
        </p:nvSpPr>
        <p:spPr>
          <a:xfrm>
            <a:off x="4586023" y="1507600"/>
            <a:ext cx="4423065" cy="2306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Community engagement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iSchool internship opportunities &amp; researcher interaction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ysClr val="windowText" lastClr="000000"/>
                </a:solidFill>
                <a:latin typeface="Calibri" panose="020F0502020204030204"/>
              </a:rPr>
              <a:t>New scholarly output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New dataset creation</a:t>
            </a:r>
          </a:p>
        </p:txBody>
      </p:sp>
      <p:sp>
        <p:nvSpPr>
          <p:cNvPr id="12" name="TextBox 11">
            <a:extLst>
              <a:ext uri="{FF2B5EF4-FFF2-40B4-BE49-F238E27FC236}">
                <a16:creationId xmlns:a16="http://schemas.microsoft.com/office/drawing/2014/main" id="{C1968C97-D65E-4F78-A4B6-3CDCE4626725}"/>
              </a:ext>
            </a:extLst>
          </p:cNvPr>
          <p:cNvSpPr txBox="1"/>
          <p:nvPr/>
        </p:nvSpPr>
        <p:spPr>
          <a:xfrm>
            <a:off x="270933" y="1029746"/>
            <a:ext cx="2582334" cy="369332"/>
          </a:xfrm>
          <a:prstGeom prst="rect">
            <a:avLst/>
          </a:prstGeom>
          <a:noFill/>
        </p:spPr>
        <p:txBody>
          <a:bodyPr wrap="square" rtlCol="0">
            <a:spAutoFit/>
          </a:bodyPr>
          <a:lstStyle/>
          <a:p>
            <a:r>
              <a:rPr lang="en-US" u="sng" dirty="0"/>
              <a:t>Starting point</a:t>
            </a:r>
          </a:p>
        </p:txBody>
      </p:sp>
      <p:sp>
        <p:nvSpPr>
          <p:cNvPr id="13" name="TextBox 12">
            <a:extLst>
              <a:ext uri="{FF2B5EF4-FFF2-40B4-BE49-F238E27FC236}">
                <a16:creationId xmlns:a16="http://schemas.microsoft.com/office/drawing/2014/main" id="{85640DD6-0ED4-4480-AAAE-16C1AD2A69C3}"/>
              </a:ext>
            </a:extLst>
          </p:cNvPr>
          <p:cNvSpPr txBox="1"/>
          <p:nvPr/>
        </p:nvSpPr>
        <p:spPr>
          <a:xfrm>
            <a:off x="4686163" y="1041758"/>
            <a:ext cx="2582334" cy="369332"/>
          </a:xfrm>
          <a:prstGeom prst="rect">
            <a:avLst/>
          </a:prstGeom>
          <a:noFill/>
        </p:spPr>
        <p:txBody>
          <a:bodyPr wrap="square" rtlCol="0">
            <a:spAutoFit/>
          </a:bodyPr>
          <a:lstStyle/>
          <a:p>
            <a:r>
              <a:rPr lang="en-US" u="sng" dirty="0"/>
              <a:t>Goals</a:t>
            </a:r>
          </a:p>
        </p:txBody>
      </p:sp>
    </p:spTree>
    <p:extLst>
      <p:ext uri="{BB962C8B-B14F-4D97-AF65-F5344CB8AC3E}">
        <p14:creationId xmlns:p14="http://schemas.microsoft.com/office/powerpoint/2010/main" val="97948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6866C-3CD8-4FCE-BF2C-F551DBBB6804}"/>
              </a:ext>
            </a:extLst>
          </p:cNvPr>
          <p:cNvPicPr>
            <a:picLocks noChangeAspect="1"/>
          </p:cNvPicPr>
          <p:nvPr/>
        </p:nvPicPr>
        <p:blipFill>
          <a:blip r:embed="rId2"/>
          <a:stretch>
            <a:fillRect/>
          </a:stretch>
        </p:blipFill>
        <p:spPr>
          <a:xfrm>
            <a:off x="680216" y="1243549"/>
            <a:ext cx="4631408" cy="3298124"/>
          </a:xfrm>
          <a:prstGeom prst="rect">
            <a:avLst/>
          </a:prstGeom>
        </p:spPr>
      </p:pic>
      <p:sp>
        <p:nvSpPr>
          <p:cNvPr id="4" name="Rectangle 3">
            <a:extLst>
              <a:ext uri="{FF2B5EF4-FFF2-40B4-BE49-F238E27FC236}">
                <a16:creationId xmlns:a16="http://schemas.microsoft.com/office/drawing/2014/main" id="{1D36764A-688C-4F73-86F8-B2DE57F32678}"/>
              </a:ext>
            </a:extLst>
          </p:cNvPr>
          <p:cNvSpPr/>
          <p:nvPr/>
        </p:nvSpPr>
        <p:spPr>
          <a:xfrm>
            <a:off x="752461" y="1243549"/>
            <a:ext cx="4275529" cy="369332"/>
          </a:xfrm>
          <a:prstGeom prst="rect">
            <a:avLst/>
          </a:prstGeom>
        </p:spPr>
        <p:txBody>
          <a:bodyPr wrap="none">
            <a:spAutoFit/>
          </a:bodyPr>
          <a:lstStyle/>
          <a:p>
            <a:r>
              <a:rPr lang="en-US" dirty="0">
                <a:solidFill>
                  <a:schemeClr val="accent6">
                    <a:lumMod val="75000"/>
                  </a:schemeClr>
                </a:solidFill>
              </a:rPr>
              <a:t>https://researchworks19.eventbrite.com/</a:t>
            </a:r>
          </a:p>
        </p:txBody>
      </p:sp>
      <p:sp>
        <p:nvSpPr>
          <p:cNvPr id="6" name="TextBox 5">
            <a:extLst>
              <a:ext uri="{FF2B5EF4-FFF2-40B4-BE49-F238E27FC236}">
                <a16:creationId xmlns:a16="http://schemas.microsoft.com/office/drawing/2014/main" id="{4697915E-739A-4C35-9212-FD23BDB1095D}"/>
              </a:ext>
            </a:extLst>
          </p:cNvPr>
          <p:cNvSpPr txBox="1"/>
          <p:nvPr/>
        </p:nvSpPr>
        <p:spPr>
          <a:xfrm>
            <a:off x="5588000" y="1243549"/>
            <a:ext cx="3272971" cy="954107"/>
          </a:xfrm>
          <a:prstGeom prst="rect">
            <a:avLst/>
          </a:prstGeom>
          <a:solidFill>
            <a:srgbClr val="A11536"/>
          </a:solidFill>
        </p:spPr>
        <p:txBody>
          <a:bodyPr wrap="square" rtlCol="0">
            <a:spAutoFit/>
          </a:bodyPr>
          <a:lstStyle/>
          <a:p>
            <a:r>
              <a:rPr lang="en-US" sz="2800" dirty="0">
                <a:solidFill>
                  <a:schemeClr val="bg1"/>
                </a:solidFill>
              </a:rPr>
              <a:t>APRIL 25-26, 2019</a:t>
            </a:r>
          </a:p>
          <a:p>
            <a:r>
              <a:rPr lang="en-US" sz="2800" dirty="0">
                <a:solidFill>
                  <a:schemeClr val="bg1"/>
                </a:solidFill>
              </a:rPr>
              <a:t>Dublin, OH</a:t>
            </a:r>
          </a:p>
        </p:txBody>
      </p:sp>
      <p:sp>
        <p:nvSpPr>
          <p:cNvPr id="8" name="Text Placeholder 7">
            <a:extLst>
              <a:ext uri="{FF2B5EF4-FFF2-40B4-BE49-F238E27FC236}">
                <a16:creationId xmlns:a16="http://schemas.microsoft.com/office/drawing/2014/main" id="{90005A16-532D-4CEE-805B-04F3C9B20ED6}"/>
              </a:ext>
            </a:extLst>
          </p:cNvPr>
          <p:cNvSpPr>
            <a:spLocks noGrp="1"/>
          </p:cNvSpPr>
          <p:nvPr>
            <p:ph type="body" sz="quarter" idx="13"/>
          </p:nvPr>
        </p:nvSpPr>
        <p:spPr/>
        <p:txBody>
          <a:bodyPr/>
          <a:lstStyle/>
          <a:p>
            <a:r>
              <a:rPr lang="en-US" dirty="0"/>
              <a:t>OCLC </a:t>
            </a:r>
            <a:r>
              <a:rPr lang="en-US" dirty="0" err="1"/>
              <a:t>ResearchWorks</a:t>
            </a:r>
            <a:r>
              <a:rPr lang="en-US" dirty="0"/>
              <a:t> Event</a:t>
            </a:r>
          </a:p>
        </p:txBody>
      </p:sp>
    </p:spTree>
    <p:extLst>
      <p:ext uri="{BB962C8B-B14F-4D97-AF65-F5344CB8AC3E}">
        <p14:creationId xmlns:p14="http://schemas.microsoft.com/office/powerpoint/2010/main" val="193084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903AA-E34F-43AB-B866-DCC65E2E0623}"/>
              </a:ext>
            </a:extLst>
          </p:cNvPr>
          <p:cNvSpPr>
            <a:spLocks noGrp="1"/>
          </p:cNvSpPr>
          <p:nvPr>
            <p:ph type="body" sz="quarter" idx="13"/>
          </p:nvPr>
        </p:nvSpPr>
        <p:spPr/>
        <p:txBody>
          <a:bodyPr/>
          <a:lstStyle/>
          <a:p>
            <a:r>
              <a:rPr lang="en-US" dirty="0"/>
              <a:t>Discussion &amp; Questions</a:t>
            </a:r>
          </a:p>
        </p:txBody>
      </p:sp>
      <p:sp>
        <p:nvSpPr>
          <p:cNvPr id="9" name="Content Placeholder 5">
            <a:extLst>
              <a:ext uri="{FF2B5EF4-FFF2-40B4-BE49-F238E27FC236}">
                <a16:creationId xmlns:a16="http://schemas.microsoft.com/office/drawing/2014/main" id="{9A556E07-C1F8-483F-B5FA-12CA2CBB84F6}"/>
              </a:ext>
            </a:extLst>
          </p:cNvPr>
          <p:cNvSpPr txBox="1">
            <a:spLocks/>
          </p:cNvSpPr>
          <p:nvPr/>
        </p:nvSpPr>
        <p:spPr>
          <a:xfrm>
            <a:off x="230187" y="1299479"/>
            <a:ext cx="8913813" cy="3278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Questions about the project examples?</a:t>
            </a:r>
          </a:p>
          <a:p>
            <a:pPr marL="0" indent="0">
              <a:buNone/>
            </a:pPr>
            <a:endParaRPr lang="en-US" sz="2400" dirty="0">
              <a:solidFill>
                <a:sysClr val="windowText" lastClr="000000"/>
              </a:solidFill>
              <a:latin typeface="Calibri" panose="020F0502020204030204"/>
            </a:endParaRPr>
          </a:p>
          <a:p>
            <a:pPr marL="0" indent="0">
              <a:buNone/>
            </a:pPr>
            <a:r>
              <a:rPr lang="en-US" sz="2400" dirty="0">
                <a:solidFill>
                  <a:sysClr val="windowText" lastClr="000000"/>
                </a:solidFill>
                <a:latin typeface="Calibri" panose="020F0502020204030204"/>
              </a:rPr>
              <a:t>What makes a good library lab?</a:t>
            </a:r>
          </a:p>
          <a:p>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elements make </a:t>
            </a:r>
            <a:r>
              <a:rPr lang="en-US" sz="2400" dirty="0">
                <a:solidFill>
                  <a:sysClr val="windowText" lastClr="000000"/>
                </a:solidFill>
                <a:latin typeface="Calibri" panose="020F0502020204030204"/>
              </a:rPr>
              <a:t>the </a:t>
            </a:r>
            <a:r>
              <a:rPr lang="en-US" sz="2400" dirty="0" err="1">
                <a:solidFill>
                  <a:sysClr val="windowText" lastClr="000000"/>
                </a:solidFill>
                <a:latin typeface="Calibri" panose="020F0502020204030204"/>
              </a:rPr>
              <a:t>Ideation</a:t>
            </a:r>
            <a:r>
              <a:rPr lang="en-US" sz="2400" dirty="0" err="1">
                <a:solidFill>
                  <a:sysClr val="windowText" lastClr="000000"/>
                </a:solidFill>
                <a:latin typeface="Calibri" panose="020F0502020204030204"/>
                <a:sym typeface="Wingdings" panose="05000000000000000000" pitchFamily="2" charset="2"/>
              </a:rPr>
              <a:t>R</a:t>
            </a:r>
            <a:r>
              <a:rPr lang="en-US" sz="2400" dirty="0" err="1">
                <a:solidFill>
                  <a:sysClr val="windowText" lastClr="000000"/>
                </a:solidFill>
                <a:latin typeface="Calibri" panose="020F0502020204030204"/>
              </a:rPr>
              <a:t>&amp;D</a:t>
            </a:r>
            <a:r>
              <a:rPr lang="en-US" sz="2400" dirty="0" err="1">
                <a:solidFill>
                  <a:sysClr val="windowText" lastClr="000000"/>
                </a:solidFill>
                <a:latin typeface="Calibri" panose="020F0502020204030204"/>
                <a:sym typeface="Wingdings" panose="05000000000000000000" pitchFamily="2" charset="2"/>
              </a:rPr>
              <a:t></a:t>
            </a:r>
            <a:r>
              <a:rPr lang="en-US" sz="2400" dirty="0" err="1">
                <a:solidFill>
                  <a:sysClr val="windowText" lastClr="000000"/>
                </a:solidFill>
                <a:latin typeface="Calibri" panose="020F0502020204030204"/>
              </a:rPr>
              <a:t>Production</a:t>
            </a:r>
            <a:r>
              <a:rPr lang="en-US" sz="2400" dirty="0">
                <a:solidFill>
                  <a:sysClr val="windowText" lastClr="000000"/>
                </a:solidFill>
                <a:latin typeface="Calibri" panose="020F0502020204030204"/>
              </a:rPr>
              <a:t> flow successful?</a:t>
            </a:r>
          </a:p>
          <a:p>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kind of library datasets interest you?</a:t>
            </a:r>
          </a:p>
          <a:p>
            <a:r>
              <a:rPr lang="en-US" sz="2400" dirty="0">
                <a:solidFill>
                  <a:sysClr val="windowText" lastClr="000000"/>
                </a:solidFill>
                <a:latin typeface="Calibri" panose="020F0502020204030204"/>
              </a:rPr>
              <a:t>What kind of experimental applications interest you?</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 Placeholder 6">
            <a:extLst>
              <a:ext uri="{FF2B5EF4-FFF2-40B4-BE49-F238E27FC236}">
                <a16:creationId xmlns:a16="http://schemas.microsoft.com/office/drawing/2014/main" id="{1564E89F-0279-4412-B68E-5C322BB22C59}"/>
              </a:ext>
            </a:extLst>
          </p:cNvPr>
          <p:cNvSpPr txBox="1">
            <a:spLocks/>
          </p:cNvSpPr>
          <p:nvPr/>
        </p:nvSpPr>
        <p:spPr>
          <a:xfrm>
            <a:off x="6172200" y="1681163"/>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91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7F198-F736-418D-A651-F7E1909C6E39}"/>
              </a:ext>
            </a:extLst>
          </p:cNvPr>
          <p:cNvSpPr>
            <a:spLocks noGrp="1"/>
          </p:cNvSpPr>
          <p:nvPr>
            <p:ph type="body" sz="quarter" idx="4294967295"/>
          </p:nvPr>
        </p:nvSpPr>
        <p:spPr>
          <a:xfrm>
            <a:off x="217714" y="1112777"/>
            <a:ext cx="8439150" cy="687388"/>
          </a:xfrm>
          <a:prstGeom prst="rect">
            <a:avLst/>
          </a:prstGeom>
        </p:spPr>
        <p:txBody>
          <a:bodyPr/>
          <a:lstStyle/>
          <a:p>
            <a:pPr marL="0" indent="0">
              <a:buNone/>
            </a:pPr>
            <a:r>
              <a:rPr lang="en-US" sz="4000" dirty="0"/>
              <a:t>Thank you.</a:t>
            </a:r>
          </a:p>
        </p:txBody>
      </p:sp>
      <p:pic>
        <p:nvPicPr>
          <p:cNvPr id="4" name="Picture 3">
            <a:extLst>
              <a:ext uri="{FF2B5EF4-FFF2-40B4-BE49-F238E27FC236}">
                <a16:creationId xmlns:a16="http://schemas.microsoft.com/office/drawing/2014/main" id="{E5AA2723-3FEA-4CB2-BF6E-317A073084E6}"/>
              </a:ext>
            </a:extLst>
          </p:cNvPr>
          <p:cNvPicPr>
            <a:picLocks noChangeAspect="1"/>
          </p:cNvPicPr>
          <p:nvPr/>
        </p:nvPicPr>
        <p:blipFill>
          <a:blip r:embed="rId3"/>
          <a:stretch>
            <a:fillRect/>
          </a:stretch>
        </p:blipFill>
        <p:spPr>
          <a:xfrm>
            <a:off x="3082004" y="-241300"/>
            <a:ext cx="5937225" cy="5236633"/>
          </a:xfrm>
          <a:prstGeom prst="rect">
            <a:avLst/>
          </a:prstGeom>
        </p:spPr>
      </p:pic>
      <p:sp>
        <p:nvSpPr>
          <p:cNvPr id="3" name="Rectangle 2">
            <a:extLst>
              <a:ext uri="{FF2B5EF4-FFF2-40B4-BE49-F238E27FC236}">
                <a16:creationId xmlns:a16="http://schemas.microsoft.com/office/drawing/2014/main" id="{1777A24C-676A-45CE-B6AB-2973ECFD2F3F}"/>
              </a:ext>
            </a:extLst>
          </p:cNvPr>
          <p:cNvSpPr/>
          <p:nvPr/>
        </p:nvSpPr>
        <p:spPr>
          <a:xfrm>
            <a:off x="3115733" y="-245533"/>
            <a:ext cx="922867" cy="1275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1F6B74E-400D-414D-85D2-0F736A25AB0D}"/>
              </a:ext>
            </a:extLst>
          </p:cNvPr>
          <p:cNvSpPr/>
          <p:nvPr/>
        </p:nvSpPr>
        <p:spPr>
          <a:xfrm>
            <a:off x="0" y="4404836"/>
            <a:ext cx="4729169" cy="738664"/>
          </a:xfrm>
          <a:prstGeom prst="rect">
            <a:avLst/>
          </a:prstGeom>
        </p:spPr>
        <p:txBody>
          <a:bodyPr wrap="square">
            <a:spAutoFit/>
          </a:bodyPr>
          <a:lstStyle/>
          <a:p>
            <a:r>
              <a:rPr lang="en-US" sz="1050" b="1" dirty="0">
                <a:latin typeface="medium-content-sans-serif-font"/>
              </a:rPr>
              <a:t>Massive Linked Open Data Cloud (Reference Database), under-exploited by Publishers.</a:t>
            </a:r>
            <a:r>
              <a:rPr lang="en-US" sz="1050" dirty="0">
                <a:latin typeface="medium-content-sans-serif-font"/>
              </a:rPr>
              <a:t> (Linking Open Data cloud diagram 2017–08–22, CC-BY-SA by </a:t>
            </a:r>
            <a:r>
              <a:rPr lang="en-US" sz="1050" dirty="0" err="1">
                <a:latin typeface="medium-content-sans-serif-font"/>
              </a:rPr>
              <a:t>Andrejs</a:t>
            </a:r>
            <a:r>
              <a:rPr lang="en-US" sz="1050" dirty="0">
                <a:latin typeface="medium-content-sans-serif-font"/>
              </a:rPr>
              <a:t> Abele, John P. McCrae, Paul </a:t>
            </a:r>
            <a:r>
              <a:rPr lang="en-US" sz="1050" dirty="0" err="1">
                <a:latin typeface="medium-content-sans-serif-font"/>
              </a:rPr>
              <a:t>Buitelaar</a:t>
            </a:r>
            <a:r>
              <a:rPr lang="en-US" sz="1050" dirty="0">
                <a:latin typeface="medium-content-sans-serif-font"/>
              </a:rPr>
              <a:t>, Anja </a:t>
            </a:r>
            <a:r>
              <a:rPr lang="en-US" sz="1050" dirty="0" err="1">
                <a:latin typeface="medium-content-sans-serif-font"/>
              </a:rPr>
              <a:t>Jentzsch</a:t>
            </a:r>
            <a:r>
              <a:rPr lang="en-US" sz="1050" dirty="0">
                <a:latin typeface="medium-content-sans-serif-font"/>
              </a:rPr>
              <a:t>, and Richard </a:t>
            </a:r>
            <a:r>
              <a:rPr lang="en-US" sz="1050" dirty="0" err="1">
                <a:latin typeface="medium-content-sans-serif-font"/>
              </a:rPr>
              <a:t>Cyganiak</a:t>
            </a:r>
            <a:r>
              <a:rPr lang="en-US" sz="1050" dirty="0">
                <a:latin typeface="medium-content-sans-serif-font"/>
              </a:rPr>
              <a:t>. </a:t>
            </a:r>
            <a:r>
              <a:rPr lang="en-US" sz="1050" dirty="0">
                <a:latin typeface="medium-content-sans-serif-font"/>
                <a:hlinkClick r:id="rId4"/>
              </a:rPr>
              <a:t>http://lod-cloud.net/</a:t>
            </a:r>
            <a:r>
              <a:rPr lang="en-US" sz="1050" dirty="0">
                <a:latin typeface="medium-content-sans-serif-font"/>
              </a:rPr>
              <a:t>)</a:t>
            </a:r>
            <a:endParaRPr lang="en-US" sz="1050" dirty="0"/>
          </a:p>
        </p:txBody>
      </p:sp>
      <p:pic>
        <p:nvPicPr>
          <p:cNvPr id="7" name="Shape 123">
            <a:extLst>
              <a:ext uri="{FF2B5EF4-FFF2-40B4-BE49-F238E27FC236}">
                <a16:creationId xmlns:a16="http://schemas.microsoft.com/office/drawing/2014/main" id="{07B16DEE-72E4-4925-B39B-56DBCDA642B9}"/>
              </a:ext>
            </a:extLst>
          </p:cNvPr>
          <p:cNvPicPr preferRelativeResize="0"/>
          <p:nvPr/>
        </p:nvPicPr>
        <p:blipFill>
          <a:blip r:embed="rId5">
            <a:alphaModFix/>
          </a:blip>
          <a:stretch>
            <a:fillRect/>
          </a:stretch>
        </p:blipFill>
        <p:spPr>
          <a:xfrm>
            <a:off x="7569750" y="4690707"/>
            <a:ext cx="431250" cy="385529"/>
          </a:xfrm>
          <a:prstGeom prst="rect">
            <a:avLst/>
          </a:prstGeom>
          <a:noFill/>
          <a:ln>
            <a:noFill/>
          </a:ln>
        </p:spPr>
      </p:pic>
      <p:sp>
        <p:nvSpPr>
          <p:cNvPr id="5" name="TextBox 4">
            <a:extLst>
              <a:ext uri="{FF2B5EF4-FFF2-40B4-BE49-F238E27FC236}">
                <a16:creationId xmlns:a16="http://schemas.microsoft.com/office/drawing/2014/main" id="{234A3D12-A979-45B5-B88B-61ACAC82BC4D}"/>
              </a:ext>
            </a:extLst>
          </p:cNvPr>
          <p:cNvSpPr txBox="1"/>
          <p:nvPr/>
        </p:nvSpPr>
        <p:spPr>
          <a:xfrm>
            <a:off x="312419" y="2137655"/>
            <a:ext cx="2703625" cy="1569660"/>
          </a:xfrm>
          <a:prstGeom prst="rect">
            <a:avLst/>
          </a:prstGeom>
          <a:noFill/>
        </p:spPr>
        <p:txBody>
          <a:bodyPr wrap="square" rtlCol="0">
            <a:spAutoFit/>
          </a:bodyPr>
          <a:lstStyle/>
          <a:p>
            <a:r>
              <a:rPr lang="en-US" sz="1600" dirty="0"/>
              <a:t>Holly Tomren</a:t>
            </a:r>
          </a:p>
          <a:p>
            <a:pPr lvl="0" defTabSz="914400" eaLnBrk="0" fontAlgn="base" hangingPunct="0">
              <a:spcBef>
                <a:spcPct val="0"/>
              </a:spcBef>
              <a:spcAft>
                <a:spcPct val="0"/>
              </a:spcAft>
            </a:pPr>
            <a:r>
              <a:rPr lang="en-US" altLang="en-US" sz="1600" dirty="0">
                <a:latin typeface="Arial" panose="020B0604020202020204" pitchFamily="34" charset="0"/>
                <a:ea typeface="Times New Roman" panose="02020603050405020304" pitchFamily="18" charset="0"/>
                <a:cs typeface="Arial" panose="020B0604020202020204" pitchFamily="34" charset="0"/>
              </a:rPr>
              <a:t>holly.tomren@temple.edu</a:t>
            </a:r>
            <a:r>
              <a:rPr lang="en-US" altLang="en-US" sz="800" dirty="0"/>
              <a:t> </a:t>
            </a:r>
            <a:endParaRPr lang="en-US" altLang="en-US" sz="3600" dirty="0">
              <a:latin typeface="Arial" panose="020B0604020202020204" pitchFamily="34" charset="0"/>
            </a:endParaRPr>
          </a:p>
          <a:p>
            <a:endParaRPr lang="en-US" sz="1600" dirty="0"/>
          </a:p>
          <a:p>
            <a:r>
              <a:rPr lang="en-US" sz="1600" dirty="0"/>
              <a:t>Andrew K. Pace</a:t>
            </a:r>
          </a:p>
          <a:p>
            <a:r>
              <a:rPr lang="en-US" sz="1600" dirty="0"/>
              <a:t>pacea@oclc.org</a:t>
            </a:r>
          </a:p>
          <a:p>
            <a:endParaRPr lang="en-US" sz="1600" dirty="0"/>
          </a:p>
        </p:txBody>
      </p:sp>
    </p:spTree>
    <p:extLst>
      <p:ext uri="{BB962C8B-B14F-4D97-AF65-F5344CB8AC3E}">
        <p14:creationId xmlns:p14="http://schemas.microsoft.com/office/powerpoint/2010/main" val="18569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04A60-9566-408B-8AD2-7199D7A6F503}"/>
              </a:ext>
            </a:extLst>
          </p:cNvPr>
          <p:cNvSpPr>
            <a:spLocks noGrp="1"/>
          </p:cNvSpPr>
          <p:nvPr>
            <p:ph type="body" sz="quarter" idx="13"/>
          </p:nvPr>
        </p:nvSpPr>
        <p:spPr>
          <a:xfrm>
            <a:off x="352425" y="196644"/>
            <a:ext cx="8439148" cy="686442"/>
          </a:xfrm>
        </p:spPr>
        <p:txBody>
          <a:bodyPr/>
          <a:lstStyle/>
          <a:p>
            <a:r>
              <a:rPr lang="en-US" dirty="0"/>
              <a:t>Step 1: product vision statement</a:t>
            </a:r>
          </a:p>
        </p:txBody>
      </p:sp>
      <p:sp>
        <p:nvSpPr>
          <p:cNvPr id="4" name="Text Placeholder 2">
            <a:extLst>
              <a:ext uri="{FF2B5EF4-FFF2-40B4-BE49-F238E27FC236}">
                <a16:creationId xmlns:a16="http://schemas.microsoft.com/office/drawing/2014/main" id="{B82BC084-466E-43EB-923B-52D633438B7B}"/>
              </a:ext>
            </a:extLst>
          </p:cNvPr>
          <p:cNvSpPr txBox="1">
            <a:spLocks/>
          </p:cNvSpPr>
          <p:nvPr/>
        </p:nvSpPr>
        <p:spPr>
          <a:xfrm>
            <a:off x="1172576" y="1360081"/>
            <a:ext cx="6968534" cy="3047817"/>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i="1" dirty="0"/>
              <a:t>Work with our members through a foundational shift in the collaborative work of libraries, communities of practice, and end-users—dramatically improving efficiency, embracing the inclusive, diverse, and earnest OCLC membership, and empowering a new and trusted knowledge work enabled by the web.</a:t>
            </a:r>
          </a:p>
        </p:txBody>
      </p:sp>
      <p:sp>
        <p:nvSpPr>
          <p:cNvPr id="5" name="TextBox 4">
            <a:extLst>
              <a:ext uri="{FF2B5EF4-FFF2-40B4-BE49-F238E27FC236}">
                <a16:creationId xmlns:a16="http://schemas.microsoft.com/office/drawing/2014/main" id="{72D4A995-9103-431A-8291-379F517C7BBA}"/>
              </a:ext>
            </a:extLst>
          </p:cNvPr>
          <p:cNvSpPr txBox="1"/>
          <p:nvPr/>
        </p:nvSpPr>
        <p:spPr>
          <a:xfrm>
            <a:off x="390833" y="890547"/>
            <a:ext cx="6592528" cy="400110"/>
          </a:xfrm>
          <a:prstGeom prst="rect">
            <a:avLst/>
          </a:prstGeom>
          <a:noFill/>
        </p:spPr>
        <p:txBody>
          <a:bodyPr wrap="square" rtlCol="0">
            <a:spAutoFit/>
          </a:bodyPr>
          <a:lstStyle/>
          <a:p>
            <a:r>
              <a:rPr lang="en-US" sz="2000" i="1" dirty="0"/>
              <a:t>Project Passage: Linked Data </a:t>
            </a:r>
            <a:r>
              <a:rPr lang="en-US" sz="2000" i="1" dirty="0" err="1"/>
              <a:t>Wikibase</a:t>
            </a:r>
            <a:r>
              <a:rPr lang="en-US" sz="2000" i="1" dirty="0"/>
              <a:t> Prototype</a:t>
            </a:r>
          </a:p>
        </p:txBody>
      </p:sp>
    </p:spTree>
    <p:extLst>
      <p:ext uri="{BB962C8B-B14F-4D97-AF65-F5344CB8AC3E}">
        <p14:creationId xmlns:p14="http://schemas.microsoft.com/office/powerpoint/2010/main" val="17203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9C5294-A160-430C-8EBF-FE52F9EFFF18}"/>
              </a:ext>
            </a:extLst>
          </p:cNvPr>
          <p:cNvSpPr>
            <a:spLocks noGrp="1"/>
          </p:cNvSpPr>
          <p:nvPr>
            <p:ph type="body" sz="quarter" idx="15"/>
          </p:nvPr>
        </p:nvSpPr>
        <p:spPr/>
        <p:txBody>
          <a:bodyPr/>
          <a:lstStyle/>
          <a:p>
            <a:endParaRPr lang="en-US"/>
          </a:p>
        </p:txBody>
      </p:sp>
      <p:sp>
        <p:nvSpPr>
          <p:cNvPr id="2" name="Text Placeholder 1">
            <a:extLst>
              <a:ext uri="{FF2B5EF4-FFF2-40B4-BE49-F238E27FC236}">
                <a16:creationId xmlns:a16="http://schemas.microsoft.com/office/drawing/2014/main" id="{683A055D-D5B1-4BBD-B289-BFC6B7222426}"/>
              </a:ext>
            </a:extLst>
          </p:cNvPr>
          <p:cNvSpPr>
            <a:spLocks noGrp="1"/>
          </p:cNvSpPr>
          <p:nvPr>
            <p:ph type="body" sz="quarter" idx="13"/>
          </p:nvPr>
        </p:nvSpPr>
        <p:spPr>
          <a:xfrm>
            <a:off x="337613" y="171461"/>
            <a:ext cx="8439148" cy="686442"/>
          </a:xfrm>
        </p:spPr>
        <p:txBody>
          <a:bodyPr/>
          <a:lstStyle/>
          <a:p>
            <a:r>
              <a:rPr lang="en-US" dirty="0"/>
              <a:t>Step 2: justification</a:t>
            </a:r>
          </a:p>
        </p:txBody>
      </p:sp>
      <p:sp>
        <p:nvSpPr>
          <p:cNvPr id="6" name="Text Placeholder 5">
            <a:extLst>
              <a:ext uri="{FF2B5EF4-FFF2-40B4-BE49-F238E27FC236}">
                <a16:creationId xmlns:a16="http://schemas.microsoft.com/office/drawing/2014/main" id="{6ABB84F2-1608-489E-8859-783A34BAAB46}"/>
              </a:ext>
            </a:extLst>
          </p:cNvPr>
          <p:cNvSpPr>
            <a:spLocks noGrp="1"/>
          </p:cNvSpPr>
          <p:nvPr>
            <p:ph type="body" sz="quarter" idx="16"/>
          </p:nvPr>
        </p:nvSpPr>
        <p:spPr>
          <a:xfrm>
            <a:off x="340788" y="1032943"/>
            <a:ext cx="2876866" cy="3413570"/>
          </a:xfrm>
        </p:spPr>
        <p:txBody>
          <a:bodyPr/>
          <a:lstStyle/>
          <a:p>
            <a:pPr marL="0" indent="0">
              <a:buNone/>
            </a:pPr>
            <a:r>
              <a:rPr lang="en-US" b="1" dirty="0"/>
              <a:t>“Lean canvas”</a:t>
            </a:r>
          </a:p>
          <a:p>
            <a:pPr marL="0" indent="0">
              <a:buNone/>
            </a:pPr>
            <a:r>
              <a:rPr lang="en-US" dirty="0"/>
              <a:t>Succinct business-focused view that helps you determine the real effort behind a good idea</a:t>
            </a:r>
          </a:p>
        </p:txBody>
      </p:sp>
      <p:pic>
        <p:nvPicPr>
          <p:cNvPr id="4" name="Picture 3">
            <a:extLst>
              <a:ext uri="{FF2B5EF4-FFF2-40B4-BE49-F238E27FC236}">
                <a16:creationId xmlns:a16="http://schemas.microsoft.com/office/drawing/2014/main" id="{F04816BB-9EB6-4760-8B0C-5B6135174B48}"/>
              </a:ext>
            </a:extLst>
          </p:cNvPr>
          <p:cNvPicPr>
            <a:picLocks noChangeAspect="1"/>
          </p:cNvPicPr>
          <p:nvPr/>
        </p:nvPicPr>
        <p:blipFill>
          <a:blip r:embed="rId3"/>
          <a:stretch>
            <a:fillRect/>
          </a:stretch>
        </p:blipFill>
        <p:spPr>
          <a:xfrm>
            <a:off x="3131478" y="857903"/>
            <a:ext cx="5589740" cy="4212635"/>
          </a:xfrm>
          <a:prstGeom prst="rect">
            <a:avLst/>
          </a:prstGeom>
        </p:spPr>
      </p:pic>
    </p:spTree>
    <p:extLst>
      <p:ext uri="{BB962C8B-B14F-4D97-AF65-F5344CB8AC3E}">
        <p14:creationId xmlns:p14="http://schemas.microsoft.com/office/powerpoint/2010/main" val="24518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AC158F-808E-4E9B-8AEF-A1F6E3607E79}"/>
              </a:ext>
            </a:extLst>
          </p:cNvPr>
          <p:cNvSpPr>
            <a:spLocks noGrp="1"/>
          </p:cNvSpPr>
          <p:nvPr>
            <p:ph type="body" sz="quarter" idx="13"/>
          </p:nvPr>
        </p:nvSpPr>
        <p:spPr>
          <a:xfrm>
            <a:off x="352426" y="188445"/>
            <a:ext cx="8439148" cy="686442"/>
          </a:xfrm>
        </p:spPr>
        <p:txBody>
          <a:bodyPr/>
          <a:lstStyle/>
          <a:p>
            <a:r>
              <a:rPr lang="en-US" dirty="0"/>
              <a:t>Quick-and-easy</a:t>
            </a:r>
          </a:p>
        </p:txBody>
      </p:sp>
      <p:sp>
        <p:nvSpPr>
          <p:cNvPr id="4" name="Text Placeholder 3">
            <a:extLst>
              <a:ext uri="{FF2B5EF4-FFF2-40B4-BE49-F238E27FC236}">
                <a16:creationId xmlns:a16="http://schemas.microsoft.com/office/drawing/2014/main" id="{674B7E24-7BDF-4418-8E99-49E6F542B37B}"/>
              </a:ext>
            </a:extLst>
          </p:cNvPr>
          <p:cNvSpPr>
            <a:spLocks noGrp="1"/>
          </p:cNvSpPr>
          <p:nvPr>
            <p:ph type="body" sz="quarter" idx="16"/>
          </p:nvPr>
        </p:nvSpPr>
        <p:spPr/>
        <p:txBody>
          <a:bodyPr/>
          <a:lstStyle/>
          <a:p>
            <a:r>
              <a:rPr lang="en-US" dirty="0"/>
              <a:t>This is a sniff-test, not a full business plan or market roll-out strategy</a:t>
            </a:r>
          </a:p>
          <a:p>
            <a:r>
              <a:rPr lang="en-US" dirty="0"/>
              <a:t>The more precisely right you try to be, the more precisely wrong you will be</a:t>
            </a:r>
          </a:p>
          <a:p>
            <a:pPr marL="0" indent="0">
              <a:buNone/>
            </a:pPr>
            <a:endParaRPr lang="en-US" dirty="0"/>
          </a:p>
        </p:txBody>
      </p:sp>
      <p:pic>
        <p:nvPicPr>
          <p:cNvPr id="5122" name="Picture 2" descr="C:\Users\pacea\AppData\Local\Temp\1\SNAGHTML460dfe7a.PNG">
            <a:extLst>
              <a:ext uri="{FF2B5EF4-FFF2-40B4-BE49-F238E27FC236}">
                <a16:creationId xmlns:a16="http://schemas.microsoft.com/office/drawing/2014/main" id="{2727526A-2419-4FC5-BD7F-D96D3F569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00" y="1029746"/>
            <a:ext cx="4607301" cy="34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4C51DC-A28C-4670-959A-1CD1C1CEEF24}"/>
              </a:ext>
            </a:extLst>
          </p:cNvPr>
          <p:cNvSpPr>
            <a:spLocks noGrp="1"/>
          </p:cNvSpPr>
          <p:nvPr>
            <p:ph type="body" sz="quarter" idx="13"/>
          </p:nvPr>
        </p:nvSpPr>
        <p:spPr>
          <a:xfrm>
            <a:off x="340787" y="183323"/>
            <a:ext cx="8439148" cy="686442"/>
          </a:xfrm>
        </p:spPr>
        <p:txBody>
          <a:bodyPr/>
          <a:lstStyle/>
          <a:p>
            <a:r>
              <a:rPr lang="en-US" dirty="0"/>
              <a:t>Step 3: Put the band together</a:t>
            </a:r>
          </a:p>
        </p:txBody>
      </p:sp>
      <p:sp>
        <p:nvSpPr>
          <p:cNvPr id="3" name="Text Placeholder 2">
            <a:extLst>
              <a:ext uri="{FF2B5EF4-FFF2-40B4-BE49-F238E27FC236}">
                <a16:creationId xmlns:a16="http://schemas.microsoft.com/office/drawing/2014/main" id="{DF020513-744D-4FCC-A43B-01CDAECB0037}"/>
              </a:ext>
            </a:extLst>
          </p:cNvPr>
          <p:cNvSpPr>
            <a:spLocks noGrp="1"/>
          </p:cNvSpPr>
          <p:nvPr>
            <p:ph type="body" sz="quarter" idx="12"/>
          </p:nvPr>
        </p:nvSpPr>
        <p:spPr>
          <a:xfrm>
            <a:off x="340787" y="1029748"/>
            <a:ext cx="3574910" cy="3356378"/>
          </a:xfrm>
        </p:spPr>
        <p:txBody>
          <a:bodyPr/>
          <a:lstStyle/>
          <a:p>
            <a:pPr marL="0" indent="0">
              <a:buNone/>
            </a:pPr>
            <a:r>
              <a:rPr lang="en-US" sz="3200" dirty="0"/>
              <a:t>“Happiness is best attained through fidelity to a worthy purpose.”</a:t>
            </a:r>
          </a:p>
          <a:p>
            <a:pPr marL="0" indent="0" algn="r">
              <a:buNone/>
            </a:pPr>
            <a:r>
              <a:rPr lang="en-US" sz="3200" dirty="0"/>
              <a:t>- Helen Keller</a:t>
            </a:r>
          </a:p>
        </p:txBody>
      </p:sp>
      <p:pic>
        <p:nvPicPr>
          <p:cNvPr id="6146" name="Picture 2" descr="grey and black PA speakers near electric guitar and drum">
            <a:extLst>
              <a:ext uri="{FF2B5EF4-FFF2-40B4-BE49-F238E27FC236}">
                <a16:creationId xmlns:a16="http://schemas.microsoft.com/office/drawing/2014/main" id="{65217E52-B18D-44C2-A1F7-6D3DAD408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201" y="1029746"/>
            <a:ext cx="4527734" cy="33563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A4D8DA-4E47-4904-8946-92CFD8FF7C51}"/>
              </a:ext>
            </a:extLst>
          </p:cNvPr>
          <p:cNvSpPr/>
          <p:nvPr/>
        </p:nvSpPr>
        <p:spPr>
          <a:xfrm>
            <a:off x="7009899" y="4386124"/>
            <a:ext cx="1770036" cy="230832"/>
          </a:xfrm>
          <a:prstGeom prst="rect">
            <a:avLst/>
          </a:prstGeom>
        </p:spPr>
        <p:txBody>
          <a:bodyPr wrap="none">
            <a:spAutoFit/>
          </a:bodyPr>
          <a:lstStyle/>
          <a:p>
            <a:r>
              <a:rPr lang="en-US" sz="900" dirty="0">
                <a:solidFill>
                  <a:srgbClr val="111111"/>
                </a:solidFill>
                <a:latin typeface="-apple-system"/>
              </a:rPr>
              <a:t>Photo by </a:t>
            </a:r>
            <a:r>
              <a:rPr lang="en-US" sz="900" dirty="0">
                <a:solidFill>
                  <a:srgbClr val="999999"/>
                </a:solidFill>
                <a:latin typeface="-apple-system"/>
                <a:hlinkClick r:id="rId3"/>
              </a:rPr>
              <a:t>Austin Neill</a:t>
            </a:r>
            <a:r>
              <a:rPr lang="en-US" sz="900" dirty="0">
                <a:solidFill>
                  <a:srgbClr val="111111"/>
                </a:solidFill>
                <a:latin typeface="-apple-system"/>
              </a:rPr>
              <a:t> on </a:t>
            </a:r>
            <a:r>
              <a:rPr lang="en-US" sz="900" dirty="0" err="1">
                <a:solidFill>
                  <a:srgbClr val="999999"/>
                </a:solidFill>
                <a:latin typeface="-apple-system"/>
                <a:hlinkClick r:id="rId4"/>
              </a:rPr>
              <a:t>Unsplash</a:t>
            </a:r>
            <a:endParaRPr lang="en-US" sz="900" dirty="0"/>
          </a:p>
        </p:txBody>
      </p:sp>
    </p:spTree>
    <p:extLst>
      <p:ext uri="{BB962C8B-B14F-4D97-AF65-F5344CB8AC3E}">
        <p14:creationId xmlns:p14="http://schemas.microsoft.com/office/powerpoint/2010/main" val="99521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Template" id="{3080169B-1E5B-8B4A-8D37-33B36B558B91}" vid="{CFFAE844-8C7C-F94D-B603-645045500C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5" ma:contentTypeDescription="Create a new document." ma:contentTypeScope="" ma:versionID="f1395dda86fb6fdc901c654b2f58b2a3">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0ace508b7351c89a677880c83574ac0f"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6A74B8-8E79-41A5-97CB-A534A0B256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E988F0-95B4-4FCA-A550-26E1636850FD}">
  <ds:schemaRefs>
    <ds:schemaRef ds:uri="http://schemas.microsoft.com/office/2006/documentManagement/types"/>
    <ds:schemaRef ds:uri="http://purl.org/dc/terms/"/>
    <ds:schemaRef ds:uri="9b9db491-4385-45f1-9eb7-7d00055b11bb"/>
    <ds:schemaRef ds:uri="http://purl.org/dc/elements/1.1/"/>
    <ds:schemaRef ds:uri="http://schemas.openxmlformats.org/package/2006/metadata/core-properties"/>
    <ds:schemaRef ds:uri="http://schemas.microsoft.com/office/infopath/2007/PartnerControls"/>
    <ds:schemaRef ds:uri="c908eeb5-9d00-41e0-9796-81e9ccc774c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11339</TotalTime>
  <Words>1912</Words>
  <Application>Microsoft Office PowerPoint</Application>
  <PresentationFormat>On-screen Show (16:9)</PresentationFormat>
  <Paragraphs>532</Paragraphs>
  <Slides>53</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-apple-system</vt:lpstr>
      <vt:lpstr>Arial</vt:lpstr>
      <vt:lpstr>Calibri</vt:lpstr>
      <vt:lpstr>Linux Libertine</vt:lpstr>
      <vt:lpstr>medium-content-sans-serif-font</vt:lpstr>
      <vt:lpstr>Oswald</vt:lpstr>
      <vt:lpstr>Raleway</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 and temple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Prototype to Production: Turning Good Ideas into Useful Library Services</dc:title>
  <dc:creator>Andrew K. Pace and Holly Tomren</dc:creator>
  <dc:description>This session will explore two projects that are at different points of the prototype-to-production workflow: IIIF—integration of the International Image Interoperability Framework (IIIF) into a digital discovery environment (completed project); Linked Data Wikibase prototype-a linked data reconciliation tool and editor built to match library metadata workflows (transitioning to production and first reported on at the spring 2018 CNI meeting). Temple University will present on the experience from the experimenter and practitioner point of view. </dc:description>
  <cp:lastModifiedBy>McNicol,Jeanette</cp:lastModifiedBy>
  <cp:revision>94</cp:revision>
  <dcterms:modified xsi:type="dcterms:W3CDTF">2019-07-05T18:24:50Z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