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675" r:id="rId6"/>
    <p:sldMasterId id="2147483691" r:id="rId7"/>
  </p:sldMasterIdLst>
  <p:notesMasterIdLst>
    <p:notesMasterId r:id="rId34"/>
  </p:notesMasterIdLst>
  <p:handoutMasterIdLst>
    <p:handoutMasterId r:id="rId35"/>
  </p:handoutMasterIdLst>
  <p:sldIdLst>
    <p:sldId id="913" r:id="rId8"/>
    <p:sldId id="437" r:id="rId9"/>
    <p:sldId id="435" r:id="rId10"/>
    <p:sldId id="421" r:id="rId11"/>
    <p:sldId id="438" r:id="rId12"/>
    <p:sldId id="372" r:id="rId13"/>
    <p:sldId id="426" r:id="rId14"/>
    <p:sldId id="353" r:id="rId15"/>
    <p:sldId id="391" r:id="rId16"/>
    <p:sldId id="344" r:id="rId17"/>
    <p:sldId id="346" r:id="rId18"/>
    <p:sldId id="347" r:id="rId19"/>
    <p:sldId id="432" r:id="rId20"/>
    <p:sldId id="936" r:id="rId21"/>
    <p:sldId id="366" r:id="rId22"/>
    <p:sldId id="368" r:id="rId23"/>
    <p:sldId id="369" r:id="rId24"/>
    <p:sldId id="370" r:id="rId25"/>
    <p:sldId id="367" r:id="rId26"/>
    <p:sldId id="970" r:id="rId27"/>
    <p:sldId id="428" r:id="rId28"/>
    <p:sldId id="974" r:id="rId29"/>
    <p:sldId id="382" r:id="rId30"/>
    <p:sldId id="973" r:id="rId31"/>
    <p:sldId id="404" r:id="rId32"/>
    <p:sldId id="335" r:id="rId33"/>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FFFFFF"/>
    <a:srgbClr val="007749"/>
    <a:srgbClr val="8A1B61"/>
    <a:srgbClr val="236192"/>
    <a:srgbClr val="00AFD7"/>
    <a:srgbClr val="AE2573"/>
    <a:srgbClr val="BA0606"/>
    <a:srgbClr val="0066FF"/>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44" autoAdjust="0"/>
    <p:restoredTop sz="83347" autoAdjust="0"/>
  </p:normalViewPr>
  <p:slideViewPr>
    <p:cSldViewPr snapToGrid="0">
      <p:cViewPr varScale="1">
        <p:scale>
          <a:sx n="91" d="100"/>
          <a:sy n="91" d="100"/>
        </p:scale>
        <p:origin x="264" y="72"/>
      </p:cViewPr>
      <p:guideLst>
        <p:guide orient="horz" pos="1808"/>
        <p:guide pos="552"/>
      </p:guideLst>
    </p:cSldViewPr>
  </p:slideViewPr>
  <p:notesTextViewPr>
    <p:cViewPr>
      <p:scale>
        <a:sx n="1" d="1"/>
        <a:sy n="1" d="1"/>
      </p:scale>
      <p:origin x="0" y="0"/>
    </p:cViewPr>
  </p:notesTextViewPr>
  <p:sorterViewPr>
    <p:cViewPr varScale="1">
      <p:scale>
        <a:sx n="100" d="100"/>
        <a:sy n="100" d="100"/>
      </p:scale>
      <p:origin x="0" y="-6168"/>
    </p:cViewPr>
  </p:sorterViewPr>
  <p:notesViewPr>
    <p:cSldViewPr snapToGrid="0">
      <p:cViewPr varScale="1">
        <p:scale>
          <a:sx n="99" d="100"/>
          <a:sy n="99" d="100"/>
        </p:scale>
        <p:origin x="608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4/2/2019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CCCA071B-5A47-46B7-A266-7305F771C9FA}" type="datetimeFigureOut">
              <a:rPr lang="en-US" smtClean="0"/>
              <a:t>4/2/2019</a:t>
            </a:fld>
            <a:endParaRPr lang="en-US"/>
          </a:p>
        </p:txBody>
      </p:sp>
      <p:sp>
        <p:nvSpPr>
          <p:cNvPr id="4" name="Slide Image Placeholder 3"/>
          <p:cNvSpPr>
            <a:spLocks noGrp="1" noRot="1" noChangeAspect="1"/>
          </p:cNvSpPr>
          <p:nvPr>
            <p:ph type="sldImg" idx="2"/>
          </p:nvPr>
        </p:nvSpPr>
        <p:spPr>
          <a:xfrm>
            <a:off x="1939925" y="666750"/>
            <a:ext cx="2790825" cy="1570038"/>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2531528"/>
            <a:ext cx="5615940" cy="561115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7E6B005B-6173-48A2-BE70-79451D06C4F1}" type="slidenum">
              <a:rPr lang="en-US" smtClean="0"/>
              <a:t>‹#›</a:t>
            </a:fld>
            <a:endParaRPr lang="en-US"/>
          </a:p>
        </p:txBody>
      </p:sp>
    </p:spTree>
    <p:extLst>
      <p:ext uri="{BB962C8B-B14F-4D97-AF65-F5344CB8AC3E}">
        <p14:creationId xmlns:p14="http://schemas.microsoft.com/office/powerpoint/2010/main" val="223464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d.loc.gov/"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data.bnf.f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B005B-6173-48A2-BE70-79451D06C4F1}" type="slidenum">
              <a:rPr lang="en-US" smtClean="0"/>
              <a:t>1</a:t>
            </a:fld>
            <a:endParaRPr lang="en-US"/>
          </a:p>
        </p:txBody>
      </p:sp>
    </p:spTree>
    <p:extLst>
      <p:ext uri="{BB962C8B-B14F-4D97-AF65-F5344CB8AC3E}">
        <p14:creationId xmlns:p14="http://schemas.microsoft.com/office/powerpoint/2010/main" val="115048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10</a:t>
            </a:fld>
            <a:endParaRPr lang="en-US"/>
          </a:p>
        </p:txBody>
      </p:sp>
    </p:spTree>
    <p:extLst>
      <p:ext uri="{BB962C8B-B14F-4D97-AF65-F5344CB8AC3E}">
        <p14:creationId xmlns:p14="http://schemas.microsoft.com/office/powerpoint/2010/main" val="205489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11</a:t>
            </a:fld>
            <a:endParaRPr lang="en-US"/>
          </a:p>
        </p:txBody>
      </p:sp>
    </p:spTree>
    <p:extLst>
      <p:ext uri="{BB962C8B-B14F-4D97-AF65-F5344CB8AC3E}">
        <p14:creationId xmlns:p14="http://schemas.microsoft.com/office/powerpoint/2010/main" val="302207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12</a:t>
            </a:fld>
            <a:endParaRPr lang="en-US"/>
          </a:p>
        </p:txBody>
      </p:sp>
    </p:spTree>
    <p:extLst>
      <p:ext uri="{BB962C8B-B14F-4D97-AF65-F5344CB8AC3E}">
        <p14:creationId xmlns:p14="http://schemas.microsoft.com/office/powerpoint/2010/main" val="22769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
        <p:nvSpPr>
          <p:cNvPr id="3" name="Notes Placeholder 2"/>
          <p:cNvSpPr>
            <a:spLocks noGrp="1"/>
          </p:cNvSpPr>
          <p:nvPr>
            <p:ph type="body" idx="1"/>
          </p:nvPr>
        </p:nvSpPr>
        <p:spPr/>
        <p:txBody>
          <a:bodyPr/>
          <a:lstStyle/>
          <a:p>
            <a:r>
              <a:rPr lang="en-US" dirty="0" err="1"/>
              <a:t>Wikibase</a:t>
            </a:r>
            <a:r>
              <a:rPr lang="en-US" dirty="0"/>
              <a:t> and </a:t>
            </a:r>
            <a:r>
              <a:rPr lang="en-US" dirty="0" err="1"/>
              <a:t>Wikidata</a:t>
            </a:r>
            <a:r>
              <a:rPr lang="en-US" dirty="0"/>
              <a:t> gave us a platform to transition away from </a:t>
            </a:r>
          </a:p>
          <a:p>
            <a:endParaRPr lang="en-US" dirty="0"/>
          </a:p>
          <a:p>
            <a:r>
              <a:rPr lang="en-US" dirty="0"/>
              <a:t>Multiple, unranked assertions and Unlinked citations for different assertions so prevalent in MARC bib and authority records</a:t>
            </a:r>
          </a:p>
        </p:txBody>
      </p:sp>
      <p:sp>
        <p:nvSpPr>
          <p:cNvPr id="4" name="Slide Number Placeholder 3"/>
          <p:cNvSpPr>
            <a:spLocks noGrp="1"/>
          </p:cNvSpPr>
          <p:nvPr>
            <p:ph type="sldNum" sz="quarter" idx="10"/>
          </p:nvPr>
        </p:nvSpPr>
        <p:spPr/>
        <p:txBody>
          <a:bodyPr/>
          <a:lstStyle/>
          <a:p>
            <a:fld id="{3E52A38A-18EA-A54A-A41C-2B70BA912126}" type="slidenum">
              <a:rPr lang="en-US" smtClean="0"/>
              <a:t>13</a:t>
            </a:fld>
            <a:endParaRPr lang="en-US"/>
          </a:p>
        </p:txBody>
      </p:sp>
    </p:spTree>
    <p:extLst>
      <p:ext uri="{BB962C8B-B14F-4D97-AF65-F5344CB8AC3E}">
        <p14:creationId xmlns:p14="http://schemas.microsoft.com/office/powerpoint/2010/main" val="152809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B005B-6173-48A2-BE70-79451D06C4F1}" type="slidenum">
              <a:rPr lang="en-US" smtClean="0"/>
              <a:t>14</a:t>
            </a:fld>
            <a:endParaRPr lang="en-US"/>
          </a:p>
        </p:txBody>
      </p:sp>
    </p:spTree>
    <p:extLst>
      <p:ext uri="{BB962C8B-B14F-4D97-AF65-F5344CB8AC3E}">
        <p14:creationId xmlns:p14="http://schemas.microsoft.com/office/powerpoint/2010/main" val="3227137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a:t>People want the ability to edit manually</a:t>
            </a:r>
          </a:p>
        </p:txBody>
      </p:sp>
      <p:sp>
        <p:nvSpPr>
          <p:cNvPr id="4" name="Slide Number Placeholder 3"/>
          <p:cNvSpPr>
            <a:spLocks noGrp="1"/>
          </p:cNvSpPr>
          <p:nvPr>
            <p:ph type="sldNum" sz="quarter" idx="10"/>
          </p:nvPr>
        </p:nvSpPr>
        <p:spPr/>
        <p:txBody>
          <a:bodyPr/>
          <a:lstStyle/>
          <a:p>
            <a:pPr defTabSz="466435">
              <a:defRPr/>
            </a:pPr>
            <a:fld id="{91E1AEA5-C84E-43B7-92A1-8D9EF6C842D6}" type="slidenum">
              <a:rPr lang="en-US">
                <a:solidFill>
                  <a:prstClr val="black"/>
                </a:solidFill>
                <a:latin typeface="Calibri" panose="020F0502020204030204"/>
              </a:rPr>
              <a:pPr defTabSz="46643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27510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6435">
              <a:defRPr/>
            </a:pPr>
            <a:fld id="{91E1AEA5-C84E-43B7-92A1-8D9EF6C842D6}" type="slidenum">
              <a:rPr lang="en-US">
                <a:solidFill>
                  <a:prstClr val="black"/>
                </a:solidFill>
                <a:latin typeface="Calibri" panose="020F0502020204030204"/>
              </a:rPr>
              <a:pPr defTabSz="466435">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31835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435">
              <a:defRPr/>
            </a:pPr>
            <a:fld id="{91E1AEA5-C84E-43B7-92A1-8D9EF6C842D6}" type="slidenum">
              <a:rPr lang="en-US">
                <a:solidFill>
                  <a:prstClr val="black"/>
                </a:solidFill>
                <a:latin typeface="Calibri" panose="020F0502020204030204"/>
              </a:rPr>
              <a:pPr defTabSz="466435">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52282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OpenRefine?  Because it is popular, powerful, and ubiquitous.  Though it might not be as commonly used with those managing MARC data?  Something for us to learn more about.</a:t>
            </a:r>
          </a:p>
          <a:p>
            <a:endParaRPr lang="en-US" dirty="0"/>
          </a:p>
        </p:txBody>
      </p:sp>
      <p:sp>
        <p:nvSpPr>
          <p:cNvPr id="4" name="Slide Number Placeholder 3"/>
          <p:cNvSpPr>
            <a:spLocks noGrp="1"/>
          </p:cNvSpPr>
          <p:nvPr>
            <p:ph type="sldNum" sz="quarter" idx="10"/>
          </p:nvPr>
        </p:nvSpPr>
        <p:spPr/>
        <p:txBody>
          <a:bodyPr/>
          <a:lstStyle/>
          <a:p>
            <a:pPr defTabSz="466435">
              <a:defRPr/>
            </a:pPr>
            <a:fld id="{91E1AEA5-C84E-43B7-92A1-8D9EF6C842D6}" type="slidenum">
              <a:rPr lang="en-US">
                <a:solidFill>
                  <a:prstClr val="black"/>
                </a:solidFill>
                <a:latin typeface="Calibri" panose="020F0502020204030204"/>
              </a:rPr>
              <a:pPr defTabSz="46643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55552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435">
              <a:defRPr/>
            </a:pPr>
            <a:fld id="{91E1AEA5-C84E-43B7-92A1-8D9EF6C842D6}" type="slidenum">
              <a:rPr lang="en-US">
                <a:solidFill>
                  <a:prstClr val="black"/>
                </a:solidFill>
                <a:latin typeface="Calibri" panose="020F0502020204030204"/>
              </a:rPr>
              <a:pPr defTabSz="466435">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83963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B005B-6173-48A2-BE70-79451D06C4F1}" type="slidenum">
              <a:rPr lang="en-US" smtClean="0"/>
              <a:t>2</a:t>
            </a:fld>
            <a:endParaRPr lang="en-US"/>
          </a:p>
        </p:txBody>
      </p:sp>
    </p:spTree>
    <p:extLst>
      <p:ext uri="{BB962C8B-B14F-4D97-AF65-F5344CB8AC3E}">
        <p14:creationId xmlns:p14="http://schemas.microsoft.com/office/powerpoint/2010/main" val="108884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
        <p:nvSpPr>
          <p:cNvPr id="3" name="Notes Placeholder 2"/>
          <p:cNvSpPr>
            <a:spLocks noGrp="1"/>
          </p:cNvSpPr>
          <p:nvPr>
            <p:ph type="body" idx="1"/>
          </p:nvPr>
        </p:nvSpPr>
        <p:spPr>
          <a:xfrm>
            <a:off x="1169988" y="3256295"/>
            <a:ext cx="4679950" cy="1173508"/>
          </a:xfrm>
          <a:prstGeom prst="rect">
            <a:avLst/>
          </a:prstGeom>
        </p:spPr>
        <p:txBody>
          <a:bodyPr/>
          <a:lstStyle/>
          <a:p>
            <a:endParaRPr lang="en-US"/>
          </a:p>
        </p:txBody>
      </p:sp>
      <p:sp>
        <p:nvSpPr>
          <p:cNvPr id="4" name="Slide Number Placeholder 3"/>
          <p:cNvSpPr>
            <a:spLocks noGrp="1"/>
          </p:cNvSpPr>
          <p:nvPr>
            <p:ph type="sldNum" sz="quarter" idx="5"/>
          </p:nvPr>
        </p:nvSpPr>
        <p:spPr>
          <a:xfrm>
            <a:off x="2517229" y="5216365"/>
            <a:ext cx="3041968" cy="467450"/>
          </a:xfrm>
          <a:prstGeom prst="rect">
            <a:avLst/>
          </a:prstGeom>
        </p:spPr>
        <p:txBody>
          <a:bodyPr/>
          <a:lstStyle/>
          <a:p>
            <a:fld id="{7E6B005B-6173-48A2-BE70-79451D06C4F1}" type="slidenum">
              <a:rPr lang="en-US" smtClean="0"/>
              <a:t>20</a:t>
            </a:fld>
            <a:endParaRPr lang="en-US"/>
          </a:p>
        </p:txBody>
      </p:sp>
    </p:spTree>
    <p:extLst>
      <p:ext uri="{BB962C8B-B14F-4D97-AF65-F5344CB8AC3E}">
        <p14:creationId xmlns:p14="http://schemas.microsoft.com/office/powerpoint/2010/main" val="1213367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Tree>
    <p:extLst>
      <p:ext uri="{BB962C8B-B14F-4D97-AF65-F5344CB8AC3E}">
        <p14:creationId xmlns:p14="http://schemas.microsoft.com/office/powerpoint/2010/main" val="3078585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804863"/>
            <a:ext cx="1936750" cy="1089025"/>
          </a:xfrm>
        </p:spPr>
      </p:sp>
      <p:sp>
        <p:nvSpPr>
          <p:cNvPr id="3" name="Notes Placeholder 2"/>
          <p:cNvSpPr>
            <a:spLocks noGrp="1"/>
          </p:cNvSpPr>
          <p:nvPr>
            <p:ph type="body" idx="1"/>
          </p:nvPr>
        </p:nvSpPr>
        <p:spPr>
          <a:xfrm>
            <a:off x="813042" y="2467658"/>
            <a:ext cx="5643703" cy="4653741"/>
          </a:xfrm>
          <a:prstGeom prst="rect">
            <a:avLst/>
          </a:prstGeom>
        </p:spPr>
        <p:txBody>
          <a:bodyPr/>
          <a:lstStyle/>
          <a:p>
            <a:pPr marL="233218" indent="-233218">
              <a:buAutoNum type="arabicPeriod"/>
            </a:pPr>
            <a:r>
              <a:rPr lang="en-US" dirty="0">
                <a:cs typeface="Calibri"/>
              </a:rPr>
              <a:t>This is a lot different from authority work</a:t>
            </a:r>
          </a:p>
          <a:p>
            <a:pPr marL="233218" indent="-233218">
              <a:buAutoNum type="arabicPeriod"/>
            </a:pPr>
            <a:r>
              <a:rPr lang="en-US" dirty="0">
                <a:cs typeface="Calibri"/>
              </a:rPr>
              <a:t>Without the use cases provided by the library partners and their active participation, we could not have learned as much as we did in such a short time</a:t>
            </a:r>
          </a:p>
          <a:p>
            <a:pPr marL="233218" indent="-233218">
              <a:buAutoNum type="arabicPeriod"/>
            </a:pPr>
            <a:r>
              <a:rPr lang="en-US" dirty="0">
                <a:cs typeface="Calibri"/>
              </a:rPr>
              <a:t>There are several data ingest and output challenges ahead, and of course the prototype included datasets orders of magnitude smaller than the totality of library and 3</a:t>
            </a:r>
            <a:r>
              <a:rPr lang="en-US" baseline="30000" dirty="0">
                <a:cs typeface="Calibri"/>
              </a:rPr>
              <a:t>rd</a:t>
            </a:r>
            <a:r>
              <a:rPr lang="en-US" dirty="0">
                <a:cs typeface="Calibri"/>
              </a:rPr>
              <a:t> party data.</a:t>
            </a:r>
          </a:p>
          <a:p>
            <a:endParaRPr lang="en-US" dirty="0">
              <a:cs typeface="Calibri"/>
            </a:endParaRPr>
          </a:p>
          <a:p>
            <a:r>
              <a:rPr lang="en-US" dirty="0">
                <a:cs typeface="Calibri"/>
              </a:rPr>
              <a:t>4. Despite concerns of scale, </a:t>
            </a:r>
            <a:r>
              <a:rPr lang="en-US" dirty="0" err="1">
                <a:cs typeface="Calibri"/>
              </a:rPr>
              <a:t>wikibase</a:t>
            </a:r>
            <a:r>
              <a:rPr lang="en-US" dirty="0">
                <a:cs typeface="Calibri"/>
              </a:rPr>
              <a:t> was perfect for our prototype work</a:t>
            </a:r>
          </a:p>
          <a:p>
            <a:r>
              <a:rPr lang="en-US" dirty="0"/>
              <a:t>This is great software … well-designed and accessible to those inclined to extend it</a:t>
            </a:r>
          </a:p>
          <a:p>
            <a:r>
              <a:rPr lang="en-US" dirty="0"/>
              <a:t>There are many great </a:t>
            </a:r>
            <a:r>
              <a:rPr lang="en-US" dirty="0" err="1"/>
              <a:t>MediaWiki</a:t>
            </a:r>
            <a:r>
              <a:rPr lang="en-US" dirty="0"/>
              <a:t> community extensions available, far more than we had time to try out</a:t>
            </a:r>
          </a:p>
          <a:p>
            <a:r>
              <a:rPr lang="en-US" dirty="0"/>
              <a:t>The </a:t>
            </a:r>
            <a:r>
              <a:rPr lang="en-US" dirty="0" err="1"/>
              <a:t>Wikidata</a:t>
            </a:r>
            <a:r>
              <a:rPr lang="en-US" dirty="0"/>
              <a:t> data model, software framework, and community are enabling a paradigm shift in how the world records knowledge</a:t>
            </a:r>
          </a:p>
          <a:p>
            <a:endParaRPr lang="en-US" dirty="0">
              <a:cs typeface="Calibri"/>
            </a:endParaRPr>
          </a:p>
        </p:txBody>
      </p:sp>
    </p:spTree>
    <p:extLst>
      <p:ext uri="{BB962C8B-B14F-4D97-AF65-F5344CB8AC3E}">
        <p14:creationId xmlns:p14="http://schemas.microsoft.com/office/powerpoint/2010/main" val="202024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401638"/>
            <a:ext cx="1739900" cy="977900"/>
          </a:xfrm>
        </p:spPr>
      </p:sp>
      <p:sp>
        <p:nvSpPr>
          <p:cNvPr id="3" name="Notes Placeholder 2"/>
          <p:cNvSpPr>
            <a:spLocks noGrp="1"/>
          </p:cNvSpPr>
          <p:nvPr>
            <p:ph type="body" idx="1"/>
          </p:nvPr>
        </p:nvSpPr>
        <p:spPr>
          <a:xfrm>
            <a:off x="947887" y="2357249"/>
            <a:ext cx="4679950" cy="1173508"/>
          </a:xfrm>
          <a:prstGeom prst="rect">
            <a:avLst/>
          </a:prstGeom>
        </p:spPr>
        <p:txBody>
          <a:bodyPr/>
          <a:lstStyle/>
          <a:p>
            <a:r>
              <a:rPr lang="en-US" dirty="0"/>
              <a:t>Finally, just 3 slides on our next steps….</a:t>
            </a:r>
          </a:p>
        </p:txBody>
      </p:sp>
    </p:spTree>
    <p:extLst>
      <p:ext uri="{BB962C8B-B14F-4D97-AF65-F5344CB8AC3E}">
        <p14:creationId xmlns:p14="http://schemas.microsoft.com/office/powerpoint/2010/main" val="663729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8150" y="733425"/>
            <a:ext cx="3433763" cy="1931988"/>
          </a:xfrm>
        </p:spPr>
      </p:sp>
      <p:sp>
        <p:nvSpPr>
          <p:cNvPr id="3" name="Notes Placeholder 2"/>
          <p:cNvSpPr>
            <a:spLocks noGrp="1"/>
          </p:cNvSpPr>
          <p:nvPr>
            <p:ph type="body" idx="1"/>
          </p:nvPr>
        </p:nvSpPr>
        <p:spPr>
          <a:xfrm>
            <a:off x="529469" y="2961746"/>
            <a:ext cx="5960988" cy="5200655"/>
          </a:xfrm>
          <a:prstGeom prst="rect">
            <a:avLst/>
          </a:prstGeom>
        </p:spPr>
        <p:txBody>
          <a:bodyPr/>
          <a:lstStyle/>
          <a:p>
            <a:r>
              <a:rPr lang="en-US" dirty="0">
                <a:cs typeface="Calibri"/>
              </a:rPr>
              <a:t>Even before the pilot ended, we engaged with our technical and development teams on how we could put this into broad use.</a:t>
            </a:r>
          </a:p>
          <a:p>
            <a:r>
              <a:rPr lang="en-US" dirty="0">
                <a:cs typeface="Calibri"/>
              </a:rPr>
              <a:t>This work continues and we have milestones this fall.</a:t>
            </a:r>
          </a:p>
          <a:p>
            <a:r>
              <a:rPr lang="en-US" dirty="0">
                <a:cs typeface="Calibri"/>
              </a:rPr>
              <a:t>Can't really announce details but the initial priorities are around building the entity ecosystem, including services for working with it</a:t>
            </a:r>
          </a:p>
          <a:p>
            <a:r>
              <a:rPr lang="en-US" dirty="0">
                <a:cs typeface="Calibri"/>
              </a:rPr>
              <a:t>We will continue to work on interface design</a:t>
            </a:r>
          </a:p>
          <a:p>
            <a:r>
              <a:rPr lang="en-US" dirty="0">
                <a:cs typeface="Calibri"/>
              </a:rPr>
              <a:t>----------------------</a:t>
            </a:r>
          </a:p>
          <a:p>
            <a:r>
              <a:rPr lang="en-US" dirty="0">
                <a:cs typeface="Calibri"/>
              </a:rPr>
              <a:t>We believe the mixed MARC-</a:t>
            </a:r>
            <a:r>
              <a:rPr lang="en-US" dirty="0" err="1">
                <a:cs typeface="Calibri"/>
              </a:rPr>
              <a:t>Bibframe</a:t>
            </a:r>
            <a:r>
              <a:rPr lang="en-US" dirty="0">
                <a:cs typeface="Calibri"/>
              </a:rPr>
              <a:t> environment will continue for a while</a:t>
            </a:r>
          </a:p>
          <a:p>
            <a:r>
              <a:rPr lang="en-US" dirty="0">
                <a:cs typeface="Calibri"/>
              </a:rPr>
              <a:t>Need to leverage OCLC's scale and structure to create high-quality entity descriptions </a:t>
            </a:r>
          </a:p>
          <a:p>
            <a:endParaRPr lang="en-US" dirty="0">
              <a:cs typeface="Calibri"/>
            </a:endParaRPr>
          </a:p>
          <a:p>
            <a:r>
              <a:rPr lang="en-US" dirty="0">
                <a:cs typeface="Calibri"/>
              </a:rPr>
              <a:t>AND stand behind their URIs for the long term – infrastructure provider</a:t>
            </a:r>
          </a:p>
          <a:p>
            <a:endParaRPr lang="en-US" dirty="0">
              <a:cs typeface="Calibri"/>
            </a:endParaRPr>
          </a:p>
          <a:p>
            <a:r>
              <a:rPr lang="en-US" dirty="0">
                <a:cs typeface="Calibri"/>
              </a:rPr>
              <a:t>Need to deal with even more heterogeneous input/output</a:t>
            </a:r>
          </a:p>
          <a:p>
            <a:endParaRPr lang="en-US" dirty="0">
              <a:cs typeface="Calibri"/>
            </a:endParaRPr>
          </a:p>
          <a:p>
            <a:r>
              <a:rPr lang="en-US" dirty="0">
                <a:cs typeface="Calibri"/>
              </a:rPr>
              <a:t>Need to build services to allow 3rd-party/library-built to engage with Entity Environment</a:t>
            </a:r>
          </a:p>
          <a:p>
            <a:endParaRPr lang="en-US" dirty="0">
              <a:cs typeface="Calibri"/>
            </a:endParaRPr>
          </a:p>
          <a:p>
            <a:r>
              <a:rPr lang="en-US" dirty="0">
                <a:cs typeface="Calibri"/>
              </a:rPr>
              <a:t>And lest we forget: Why do all of this – get discovered!! </a:t>
            </a: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521740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
        <p:nvSpPr>
          <p:cNvPr id="3" name="Notes Placeholder 2"/>
          <p:cNvSpPr>
            <a:spLocks noGrp="1"/>
          </p:cNvSpPr>
          <p:nvPr>
            <p:ph type="body" idx="1"/>
          </p:nvPr>
        </p:nvSpPr>
        <p:spPr>
          <a:xfrm>
            <a:off x="1169988" y="3161584"/>
            <a:ext cx="4679950" cy="1173508"/>
          </a:xfrm>
          <a:prstGeom prst="rect">
            <a:avLst/>
          </a:prstGeom>
        </p:spPr>
        <p:txBody>
          <a:bodyPr/>
          <a:lstStyle/>
          <a:p>
            <a:endParaRPr lang="en-US" dirty="0"/>
          </a:p>
        </p:txBody>
      </p:sp>
    </p:spTree>
    <p:extLst>
      <p:ext uri="{BB962C8B-B14F-4D97-AF65-F5344CB8AC3E}">
        <p14:creationId xmlns:p14="http://schemas.microsoft.com/office/powerpoint/2010/main" val="194394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E52A38A-18EA-A54A-A41C-2B70BA912126}" type="slidenum">
              <a:rPr lang="en-US" smtClean="0"/>
              <a:t>26</a:t>
            </a:fld>
            <a:endParaRPr lang="en-US"/>
          </a:p>
        </p:txBody>
      </p:sp>
    </p:spTree>
    <p:extLst>
      <p:ext uri="{BB962C8B-B14F-4D97-AF65-F5344CB8AC3E}">
        <p14:creationId xmlns:p14="http://schemas.microsoft.com/office/powerpoint/2010/main" val="160556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
        <p:nvSpPr>
          <p:cNvPr id="3" name="Notes Placeholder 2"/>
          <p:cNvSpPr>
            <a:spLocks noGrp="1"/>
          </p:cNvSpPr>
          <p:nvPr>
            <p:ph type="body" idx="1"/>
          </p:nvPr>
        </p:nvSpPr>
        <p:spPr/>
        <p:txBody>
          <a:bodyPr/>
          <a:lstStyle/>
          <a:p>
            <a:endParaRPr lang="en-US" dirty="0"/>
          </a:p>
          <a:p>
            <a:r>
              <a:rPr lang="en-US" b="1" dirty="0"/>
              <a:t>Library of Congress (</a:t>
            </a:r>
            <a:r>
              <a:rPr lang="en-US" b="1" dirty="0">
                <a:hlinkClick r:id="rId3"/>
              </a:rPr>
              <a:t>id.loc.gov</a:t>
            </a:r>
            <a:r>
              <a:rPr lang="en-US" b="1" dirty="0"/>
              <a:t>)</a:t>
            </a:r>
          </a:p>
          <a:p>
            <a:pPr lvl="1"/>
            <a:r>
              <a:rPr lang="en-US" dirty="0"/>
              <a:t>Enables developers to interact with vocabularies found in data &amp; standards promulgated by LC as linked data.</a:t>
            </a:r>
          </a:p>
          <a:p>
            <a:pPr lvl="1"/>
            <a:r>
              <a:rPr lang="en-US" dirty="0"/>
              <a:t>100,000+ requests/day; 100-500 million triples</a:t>
            </a:r>
          </a:p>
          <a:p>
            <a:r>
              <a:rPr lang="en-US" b="1" dirty="0"/>
              <a:t>Getty Art &amp; Architecture Thesaurus</a:t>
            </a:r>
          </a:p>
          <a:p>
            <a:pPr lvl="1"/>
            <a:r>
              <a:rPr lang="en-US" dirty="0"/>
              <a:t>A structured vocabulary for generic concepts related to art and architecture.</a:t>
            </a:r>
          </a:p>
          <a:p>
            <a:pPr lvl="1"/>
            <a:r>
              <a:rPr lang="en-US" dirty="0"/>
              <a:t>100,000+ requests/day 100-500 million triples</a:t>
            </a:r>
          </a:p>
          <a:p>
            <a:r>
              <a:rPr lang="en-US" b="1" dirty="0" err="1"/>
              <a:t>Bibliothèque</a:t>
            </a:r>
            <a:r>
              <a:rPr lang="en-US" b="1" dirty="0"/>
              <a:t> </a:t>
            </a:r>
            <a:r>
              <a:rPr lang="en-US" b="1" dirty="0" err="1"/>
              <a:t>nationale</a:t>
            </a:r>
            <a:r>
              <a:rPr lang="en-US" b="1" dirty="0"/>
              <a:t> de France (</a:t>
            </a:r>
            <a:r>
              <a:rPr lang="en-US" b="1" dirty="0">
                <a:solidFill>
                  <a:srgbClr val="1F497D"/>
                </a:solidFill>
                <a:hlinkClick r:id="rId4" action="ppaction://hlinkfile"/>
              </a:rPr>
              <a:t>data.bnf.fr</a:t>
            </a:r>
            <a:r>
              <a:rPr lang="en-US" b="1" dirty="0">
                <a:solidFill>
                  <a:srgbClr val="1F497D"/>
                </a:solidFill>
              </a:rPr>
              <a:t>)</a:t>
            </a:r>
          </a:p>
          <a:p>
            <a:pPr lvl="1"/>
            <a:r>
              <a:rPr lang="en-US" dirty="0"/>
              <a:t>Data produced by the </a:t>
            </a:r>
            <a:r>
              <a:rPr lang="en-US" dirty="0" err="1"/>
              <a:t>Bibliothèque</a:t>
            </a:r>
            <a:r>
              <a:rPr lang="en-US" dirty="0"/>
              <a:t> </a:t>
            </a:r>
            <a:r>
              <a:rPr lang="en-US" dirty="0" err="1"/>
              <a:t>nationale</a:t>
            </a:r>
            <a:r>
              <a:rPr lang="en-US" dirty="0"/>
              <a:t> de France more useful on the Web.</a:t>
            </a:r>
          </a:p>
          <a:p>
            <a:pPr lvl="1"/>
            <a:r>
              <a:rPr lang="en-US" dirty="0"/>
              <a:t>10,000 – 50,000 requests/day; 100-500 million triples</a:t>
            </a:r>
          </a:p>
          <a:p>
            <a:r>
              <a:rPr lang="en-US" b="1" dirty="0"/>
              <a:t>Deutsche National </a:t>
            </a:r>
            <a:r>
              <a:rPr lang="en-US" b="1" dirty="0" err="1"/>
              <a:t>Bibliothek</a:t>
            </a:r>
            <a:endParaRPr lang="en-US" b="1" dirty="0"/>
          </a:p>
          <a:p>
            <a:pPr lvl="1"/>
            <a:r>
              <a:rPr lang="en-US" dirty="0"/>
              <a:t>Publishes authority and bibliographic data in RDF to make the data accessible to the semantic Web community with no need to know library-specific metadata schemes.</a:t>
            </a:r>
          </a:p>
          <a:p>
            <a:pPr lvl="1"/>
            <a:r>
              <a:rPr lang="en-US" dirty="0"/>
              <a:t>100-500 million triples</a:t>
            </a:r>
          </a:p>
          <a:p>
            <a:r>
              <a:rPr lang="en-US" b="1" dirty="0"/>
              <a:t>Linked Data for Libraries</a:t>
            </a:r>
            <a:r>
              <a:rPr lang="en-US" dirty="0"/>
              <a:t>!! (https://www.ld4l.org/)</a:t>
            </a:r>
          </a:p>
          <a:p>
            <a:endParaRPr lang="en-US" dirty="0"/>
          </a:p>
        </p:txBody>
      </p:sp>
      <p:sp>
        <p:nvSpPr>
          <p:cNvPr id="4" name="Slide Number Placeholder 3"/>
          <p:cNvSpPr>
            <a:spLocks noGrp="1"/>
          </p:cNvSpPr>
          <p:nvPr>
            <p:ph type="sldNum" sz="quarter" idx="10"/>
          </p:nvPr>
        </p:nvSpPr>
        <p:spPr/>
        <p:txBody>
          <a:bodyPr/>
          <a:lstStyle/>
          <a:p>
            <a:pPr defTabSz="466435">
              <a:defRPr/>
            </a:pPr>
            <a:fld id="{6F896307-7DAF-5642-9DCB-6041360F1C6E}" type="slidenum">
              <a:rPr lang="en-US">
                <a:solidFill>
                  <a:prstClr val="black"/>
                </a:solidFill>
                <a:latin typeface="Calibri"/>
              </a:rPr>
              <a:pPr defTabSz="466435">
                <a:defRPr/>
              </a:pPr>
              <a:t>3</a:t>
            </a:fld>
            <a:endParaRPr lang="en-US">
              <a:solidFill>
                <a:prstClr val="black"/>
              </a:solidFill>
              <a:latin typeface="Calibri"/>
            </a:endParaRPr>
          </a:p>
        </p:txBody>
      </p:sp>
    </p:spTree>
    <p:extLst>
      <p:ext uri="{BB962C8B-B14F-4D97-AF65-F5344CB8AC3E}">
        <p14:creationId xmlns:p14="http://schemas.microsoft.com/office/powerpoint/2010/main" val="70483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665163"/>
            <a:ext cx="2795587" cy="1571625"/>
          </a:xfrm>
        </p:spPr>
      </p:sp>
      <p:sp>
        <p:nvSpPr>
          <p:cNvPr id="3" name="Notes Placeholder 2"/>
          <p:cNvSpPr>
            <a:spLocks noGrp="1"/>
          </p:cNvSpPr>
          <p:nvPr>
            <p:ph type="body" idx="1"/>
          </p:nvPr>
        </p:nvSpPr>
        <p:spPr>
          <a:xfrm>
            <a:off x="714425" y="2839097"/>
            <a:ext cx="5715389" cy="5732483"/>
          </a:xfrm>
        </p:spPr>
        <p:txBody>
          <a:bodyPr/>
          <a:lstStyle/>
          <a:p>
            <a:pPr lvl="0">
              <a:defRPr/>
            </a:pPr>
            <a:r>
              <a:rPr lang="en-US" dirty="0"/>
              <a:t>I hope you’ve seen OCLC’s more detailed statements about Linked Data</a:t>
            </a:r>
          </a:p>
          <a:p>
            <a:pPr lvl="0">
              <a:defRPr/>
            </a:pPr>
            <a:endParaRPr lang="en-US" dirty="0"/>
          </a:p>
          <a:p>
            <a:pPr lvl="0">
              <a:defRPr/>
            </a:pPr>
            <a:r>
              <a:rPr lang="en-US" dirty="0"/>
              <a:t>In September 2017, OCLC published the strongest public statement in support of linked data to date.  Because of our experience, we understand some of the challenges and have learned some important lessons. But because of the technical successes we have already witnessed, plus the sense that the library community’s current standards are bumping up against intractable problems, OCLC is formally committed to the view that linked data will become the de-facto standard. And we are working to make it so. </a:t>
            </a:r>
          </a:p>
          <a:p>
            <a:endParaRPr lang="en-US" dirty="0"/>
          </a:p>
          <a:p>
            <a:r>
              <a:rPr lang="en-US" dirty="0"/>
              <a:t>We have a better understanding of the more nuanced environment required to move research to production. It’s much more complex than a set of legacy datasets that can be converted to a new format. </a:t>
            </a:r>
          </a:p>
          <a:p>
            <a:r>
              <a:rPr lang="en-US" dirty="0"/>
              <a:t>CLICK</a:t>
            </a:r>
          </a:p>
          <a:p>
            <a:endParaRPr lang="en-US" dirty="0"/>
          </a:p>
          <a:p>
            <a:pPr defTabSz="932871">
              <a:defRPr/>
            </a:pPr>
            <a:r>
              <a:rPr lang="en-US" dirty="0"/>
              <a:t>That complexity includes the realization that MARC will be part of our data landscape for the foreseeable future. </a:t>
            </a:r>
          </a:p>
          <a:p>
            <a:endParaRPr lang="en-US" dirty="0"/>
          </a:p>
        </p:txBody>
      </p:sp>
      <p:sp>
        <p:nvSpPr>
          <p:cNvPr id="4" name="Slide Number Placeholder 3"/>
          <p:cNvSpPr>
            <a:spLocks noGrp="1"/>
          </p:cNvSpPr>
          <p:nvPr>
            <p:ph type="sldNum" sz="quarter" idx="10"/>
          </p:nvPr>
        </p:nvSpPr>
        <p:spPr/>
        <p:txBody>
          <a:bodyPr/>
          <a:lstStyle/>
          <a:p>
            <a:pPr defTabSz="466424">
              <a:defRPr/>
            </a:pPr>
            <a:fld id="{299D7421-AD5D-46DA-91F4-10FFFF42BEC0}" type="slidenum">
              <a:rPr lang="en-US">
                <a:solidFill>
                  <a:prstClr val="black"/>
                </a:solidFill>
                <a:latin typeface="Calibri" panose="020F0502020204030204"/>
              </a:rPr>
              <a:pPr defTabSz="46642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45017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defTabSz="466424">
              <a:defRPr/>
            </a:pPr>
            <a:fld id="{3E52A38A-18EA-A54A-A41C-2B70BA912126}" type="slidenum">
              <a:rPr lang="en-US">
                <a:solidFill>
                  <a:prstClr val="black"/>
                </a:solidFill>
                <a:latin typeface="Calibri" panose="020F0502020204030204"/>
              </a:rPr>
              <a:pPr defTabSz="46642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67903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B005B-6173-48A2-BE70-79451D06C4F1}" type="slidenum">
              <a:rPr lang="en-US" smtClean="0"/>
              <a:t>6</a:t>
            </a:fld>
            <a:endParaRPr lang="en-US"/>
          </a:p>
        </p:txBody>
      </p:sp>
    </p:spTree>
    <p:extLst>
      <p:ext uri="{BB962C8B-B14F-4D97-AF65-F5344CB8AC3E}">
        <p14:creationId xmlns:p14="http://schemas.microsoft.com/office/powerpoint/2010/main" val="354402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a:t>Ran from December 2017 through September 2018</a:t>
            </a:r>
          </a:p>
          <a:p>
            <a:pPr marL="174913" indent="-174913">
              <a:buFont typeface="Arial" panose="020B0604020202020204" pitchFamily="34" charset="0"/>
              <a:buChar char="•"/>
            </a:pPr>
            <a:r>
              <a:rPr lang="en-US" dirty="0"/>
              <a:t>16 OCLC Member libraries participated</a:t>
            </a:r>
          </a:p>
          <a:p>
            <a:pPr marL="174913" indent="-174913">
              <a:buFont typeface="Arial" panose="020B0604020202020204" pitchFamily="34" charset="0"/>
              <a:buChar char="•"/>
            </a:pPr>
            <a:r>
              <a:rPr lang="en-US" dirty="0"/>
              <a:t>The objective was to evaluate a framework for creating and managing bibliographic and authority data as linked data entities and relationships</a:t>
            </a:r>
          </a:p>
          <a:p>
            <a:pPr marL="174913" indent="-174913">
              <a:buFont typeface="Arial" panose="020B0604020202020204" pitchFamily="34" charset="0"/>
              <a:buChar char="•"/>
            </a:pPr>
            <a:r>
              <a:rPr lang="en-US" dirty="0"/>
              <a:t>The internal objective: cross-divisional</a:t>
            </a:r>
          </a:p>
          <a:p>
            <a:pPr marL="174913" indent="-174913">
              <a:buFont typeface="Arial" panose="020B0604020202020204" pitchFamily="34" charset="0"/>
              <a:buChar char="•"/>
            </a:pPr>
            <a:r>
              <a:rPr lang="en-US" dirty="0"/>
              <a:t>The pilot </a:t>
            </a:r>
            <a:r>
              <a:rPr lang="en-US" dirty="0" err="1"/>
              <a:t>Wikibase</a:t>
            </a:r>
            <a:r>
              <a:rPr lang="en-US" dirty="0"/>
              <a:t> instance included 1.2M entities, mostly data representing overlaps between </a:t>
            </a:r>
            <a:r>
              <a:rPr lang="en-US" dirty="0" err="1"/>
              <a:t>Wikidata</a:t>
            </a:r>
            <a:r>
              <a:rPr lang="en-US" dirty="0"/>
              <a:t>, VIAF, and WorldCat</a:t>
            </a:r>
          </a:p>
        </p:txBody>
      </p:sp>
      <p:sp>
        <p:nvSpPr>
          <p:cNvPr id="4" name="Slide Number Placeholder 3"/>
          <p:cNvSpPr>
            <a:spLocks noGrp="1"/>
          </p:cNvSpPr>
          <p:nvPr>
            <p:ph type="sldNum" sz="quarter" idx="10"/>
          </p:nvPr>
        </p:nvSpPr>
        <p:spPr/>
        <p:txBody>
          <a:bodyPr/>
          <a:lstStyle/>
          <a:p>
            <a:fld id="{3E52A38A-18EA-A54A-A41C-2B70BA912126}" type="slidenum">
              <a:rPr lang="en-US" smtClean="0"/>
              <a:t>7</a:t>
            </a:fld>
            <a:endParaRPr lang="en-US"/>
          </a:p>
        </p:txBody>
      </p:sp>
    </p:spTree>
    <p:extLst>
      <p:ext uri="{BB962C8B-B14F-4D97-AF65-F5344CB8AC3E}">
        <p14:creationId xmlns:p14="http://schemas.microsoft.com/office/powerpoint/2010/main" val="128765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8</a:t>
            </a:fld>
            <a:endParaRPr lang="en-US"/>
          </a:p>
        </p:txBody>
      </p:sp>
    </p:spTree>
    <p:extLst>
      <p:ext uri="{BB962C8B-B14F-4D97-AF65-F5344CB8AC3E}">
        <p14:creationId xmlns:p14="http://schemas.microsoft.com/office/powerpoint/2010/main" val="3748551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9</a:t>
            </a:fld>
            <a:endParaRPr lang="en-US"/>
          </a:p>
        </p:txBody>
      </p:sp>
    </p:spTree>
    <p:extLst>
      <p:ext uri="{BB962C8B-B14F-4D97-AF65-F5344CB8AC3E}">
        <p14:creationId xmlns:p14="http://schemas.microsoft.com/office/powerpoint/2010/main" val="320017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tiff"/><Relationship Id="rId1" Type="http://schemas.openxmlformats.org/officeDocument/2006/relationships/slideMaster" Target="../slideMasters/slideMaster4.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48512"/>
          </a:xfrm>
          <a:prstGeom prst="rect">
            <a:avLst/>
          </a:prstGeom>
        </p:spPr>
      </p:pic>
      <p:sp>
        <p:nvSpPr>
          <p:cNvPr id="16" name="Text Placeholder 18"/>
          <p:cNvSpPr>
            <a:spLocks noGrp="1"/>
          </p:cNvSpPr>
          <p:nvPr>
            <p:ph type="body" sz="quarter" idx="16" hasCustomPrompt="1"/>
          </p:nvPr>
        </p:nvSpPr>
        <p:spPr>
          <a:xfrm>
            <a:off x="779470" y="2163199"/>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517769"/>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924635"/>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9" name="TextBox 18"/>
          <p:cNvSpPr txBox="1"/>
          <p:nvPr userDrawn="1"/>
        </p:nvSpPr>
        <p:spPr>
          <a:xfrm>
            <a:off x="1" y="1640672"/>
            <a:ext cx="3803596" cy="569387"/>
          </a:xfrm>
          <a:prstGeom prst="rect">
            <a:avLst/>
          </a:prstGeom>
          <a:solidFill>
            <a:schemeClr val="accent2"/>
          </a:solidFill>
        </p:spPr>
        <p:txBody>
          <a:bodyPr wrap="square" lIns="274320" tIns="36576" rtlCol="0" anchor="ctr" anchorCtr="0">
            <a:noAutofit/>
          </a:bodyPr>
          <a:lstStyle/>
          <a:p>
            <a:r>
              <a:rPr lang="en-US" sz="1600">
                <a:solidFill>
                  <a:schemeClr val="bg1"/>
                </a:solidFill>
              </a:rPr>
              <a:t>Global Council •</a:t>
            </a:r>
            <a:r>
              <a:rPr lang="en-US" sz="1600" baseline="0">
                <a:solidFill>
                  <a:schemeClr val="bg1"/>
                </a:solidFill>
              </a:rPr>
              <a:t> 07 November, 2018</a:t>
            </a:r>
            <a:endParaRPr lang="en-US" sz="1600">
              <a:solidFill>
                <a:schemeClr val="bg1"/>
              </a:solidFill>
            </a:endParaRPr>
          </a:p>
        </p:txBody>
      </p:sp>
      <p:pic>
        <p:nvPicPr>
          <p:cNvPr id="14" name="Picture 13"/>
          <p:cNvPicPr>
            <a:picLocks noChangeAspect="1"/>
          </p:cNvPicPr>
          <p:nvPr userDrawn="1"/>
        </p:nvPicPr>
        <p:blipFill>
          <a:blip r:embed="rId4"/>
          <a:stretch>
            <a:fillRect/>
          </a:stretch>
        </p:blipFill>
        <p:spPr>
          <a:xfrm>
            <a:off x="291679" y="302227"/>
            <a:ext cx="3227608" cy="499930"/>
          </a:xfrm>
          <a:prstGeom prst="rect">
            <a:avLst/>
          </a:prstGeom>
        </p:spPr>
      </p:pic>
      <p:pic>
        <p:nvPicPr>
          <p:cNvPr id="15" name="Picture 26" descr="OCLC_H_PMS.eps"/>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userDrawn="1"/>
        </p:nvSpPr>
        <p:spPr>
          <a:xfrm>
            <a:off x="0" y="1048512"/>
            <a:ext cx="9144000" cy="15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773936" y="1048512"/>
            <a:ext cx="6370064" cy="152040"/>
          </a:xfrm>
          <a:prstGeom prst="rect">
            <a:avLst/>
          </a:prstGeom>
          <a:solidFill>
            <a:srgbClr val="78BE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2773936" y="1048512"/>
            <a:ext cx="1029661" cy="15204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4395216"/>
          </a:xfrm>
          <a:prstGeom prst="rect">
            <a:avLst/>
          </a:prstGeom>
        </p:spPr>
      </p:pic>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84E3-2666-4E28-AB20-8320B533939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D9597-1090-4700-826F-5725160F937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A68CF-0B70-498A-88E8-95146775F54B}"/>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5" name="Footer Placeholder 4">
            <a:extLst>
              <a:ext uri="{FF2B5EF4-FFF2-40B4-BE49-F238E27FC236}">
                <a16:creationId xmlns:a16="http://schemas.microsoft.com/office/drawing/2014/main" id="{2014D07B-A0F3-4CCF-960C-3DC6BD622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E6C76-F122-41B5-B2D9-9CC414B01EA6}"/>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143517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0F38-A32D-4688-936F-7D7381086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1E7852-64F7-46B1-B6DD-156AE50FD8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C4998-2C1F-49BF-BDAA-C9625154CC22}"/>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5" name="Footer Placeholder 4">
            <a:extLst>
              <a:ext uri="{FF2B5EF4-FFF2-40B4-BE49-F238E27FC236}">
                <a16:creationId xmlns:a16="http://schemas.microsoft.com/office/drawing/2014/main" id="{9C82B599-F4B5-42DA-98F0-920C30047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B36C-9780-4B07-963D-0113AC80CA51}"/>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345595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5DE1-52B1-473F-90A6-7D0F363B936A}"/>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F773C2-2A33-4A2E-96E9-BC434F00F7B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A66732-78CB-4C22-AC81-AEDEBAC2421D}"/>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5" name="Footer Placeholder 4">
            <a:extLst>
              <a:ext uri="{FF2B5EF4-FFF2-40B4-BE49-F238E27FC236}">
                <a16:creationId xmlns:a16="http://schemas.microsoft.com/office/drawing/2014/main" id="{287E38A8-DBC5-4327-BE63-488677B93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021D5-F02D-48F2-9DE3-E676F25A38BE}"/>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771473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C94C-8845-4871-9E4B-51D747BCE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98F5B-3A3D-45E0-BD74-D7CC12CDBB18}"/>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BF0992-4CB3-4595-93D9-03DD004A235D}"/>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FA1DA0-CB37-4285-9601-0B6CE7F0476F}"/>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6" name="Footer Placeholder 5">
            <a:extLst>
              <a:ext uri="{FF2B5EF4-FFF2-40B4-BE49-F238E27FC236}">
                <a16:creationId xmlns:a16="http://schemas.microsoft.com/office/drawing/2014/main" id="{CDCB44A6-AFDB-4E60-A638-4BF15ABA0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C715C-3E8E-4673-B3D5-67F0D6EF7FC7}"/>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107527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BE56-96DF-4DF2-B1CE-5E94466D90DF}"/>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E7173-A6DC-4171-833B-585FC58C431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B69B6B-2C0A-446E-84E9-E36F714FDFA8}"/>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9C5357-419E-4143-B72D-2A148A4FCA3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D4894A-06C6-4207-9721-31D2706F38EB}"/>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D012B-16C2-44E1-B466-FD7EEA355448}"/>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8" name="Footer Placeholder 7">
            <a:extLst>
              <a:ext uri="{FF2B5EF4-FFF2-40B4-BE49-F238E27FC236}">
                <a16:creationId xmlns:a16="http://schemas.microsoft.com/office/drawing/2014/main" id="{1C529379-3986-43A3-BEAB-D3515D3806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2C5A0A-C7C7-4443-BD95-431A97D4AB60}"/>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248764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D4C0-625C-46C4-93A1-52B3520AE3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F997B-F8C7-4A14-8D6F-F25ABD2D764A}"/>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4" name="Footer Placeholder 3">
            <a:extLst>
              <a:ext uri="{FF2B5EF4-FFF2-40B4-BE49-F238E27FC236}">
                <a16:creationId xmlns:a16="http://schemas.microsoft.com/office/drawing/2014/main" id="{29BC6BA9-0C62-43A1-AD23-6385F98636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102D56-9110-40A2-B850-3014ACA79A2C}"/>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1033893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BEE2F-0338-4EA1-8574-F9DE167DEE1E}"/>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3" name="Footer Placeholder 2">
            <a:extLst>
              <a:ext uri="{FF2B5EF4-FFF2-40B4-BE49-F238E27FC236}">
                <a16:creationId xmlns:a16="http://schemas.microsoft.com/office/drawing/2014/main" id="{766BDE79-5C86-455C-824F-B61938815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69A18E-6991-407E-B073-149B102F32DD}"/>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144760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9674-EDA9-42DE-BAC6-765E2624473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5359C7-C9CC-48E8-B561-F58C00B0AF92}"/>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B954AB-5B47-4067-AC32-A7EB929F46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641109-7222-458D-AC03-0BAAD6949198}"/>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6" name="Footer Placeholder 5">
            <a:extLst>
              <a:ext uri="{FF2B5EF4-FFF2-40B4-BE49-F238E27FC236}">
                <a16:creationId xmlns:a16="http://schemas.microsoft.com/office/drawing/2014/main" id="{28203FEF-3A27-4A60-8BD7-3369F2FDF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B75CC-0E6D-46B7-8E4D-1EDCFA2896EA}"/>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268299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213C-5476-42C4-B4CC-081542B4A97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602F76-8D2F-4CC2-AA0F-23AD01F02B3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5A8BD-39D5-4257-99C7-DBCFAB75D5A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C254ED-8493-4A0A-83D0-40D91910BA03}"/>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6" name="Footer Placeholder 5">
            <a:extLst>
              <a:ext uri="{FF2B5EF4-FFF2-40B4-BE49-F238E27FC236}">
                <a16:creationId xmlns:a16="http://schemas.microsoft.com/office/drawing/2014/main" id="{C872CABB-21B1-4936-8E76-502C2188F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E9A17-707C-4B09-80FC-F846CF8FBB99}"/>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373025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CF3C-0E5B-46ED-B10D-6B639A6F0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6DDB1D-42C2-4B1D-963F-A4A604F3CA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2F86B-9048-4FBF-BF9E-82763D6A33D7}"/>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5" name="Footer Placeholder 4">
            <a:extLst>
              <a:ext uri="{FF2B5EF4-FFF2-40B4-BE49-F238E27FC236}">
                <a16:creationId xmlns:a16="http://schemas.microsoft.com/office/drawing/2014/main" id="{51A5C3BC-A78A-479B-BBEB-B52D8F707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1D14C-FDC8-45CF-B20E-791979D12E25}"/>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189054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29334-9C6C-4A2E-B5E4-8AF7589DC2A4}"/>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FC70B-03D0-4FEC-914D-7CF54A88B12A}"/>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DF5CC-F4D1-4337-9F24-A10BD4BEAA57}"/>
              </a:ext>
            </a:extLst>
          </p:cNvPr>
          <p:cNvSpPr>
            <a:spLocks noGrp="1"/>
          </p:cNvSpPr>
          <p:nvPr>
            <p:ph type="dt" sz="half" idx="10"/>
          </p:nvPr>
        </p:nvSpPr>
        <p:spPr/>
        <p:txBody>
          <a:bodyPr/>
          <a:lstStyle/>
          <a:p>
            <a:fld id="{6288CED3-EF40-415A-BB24-821317F2B410}" type="datetimeFigureOut">
              <a:rPr lang="en-US" smtClean="0"/>
              <a:t>4/2/2019</a:t>
            </a:fld>
            <a:endParaRPr lang="en-US"/>
          </a:p>
        </p:txBody>
      </p:sp>
      <p:sp>
        <p:nvSpPr>
          <p:cNvPr id="5" name="Footer Placeholder 4">
            <a:extLst>
              <a:ext uri="{FF2B5EF4-FFF2-40B4-BE49-F238E27FC236}">
                <a16:creationId xmlns:a16="http://schemas.microsoft.com/office/drawing/2014/main" id="{263FEB64-E1F2-4848-BABA-7FD69ED25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01470-3ECA-4723-9799-BC83DB37B94D}"/>
              </a:ext>
            </a:extLst>
          </p:cNvPr>
          <p:cNvSpPr>
            <a:spLocks noGrp="1"/>
          </p:cNvSpPr>
          <p:nvPr>
            <p:ph type="sldNum" sz="quarter" idx="12"/>
          </p:nvPr>
        </p:nvSpPr>
        <p:spPr/>
        <p:txBody>
          <a:bodyPr/>
          <a:lstStyle/>
          <a:p>
            <a:fld id="{AF5DBACD-4BB5-49E6-9BBF-FEBA399639CA}" type="slidenum">
              <a:rPr lang="en-US" smtClean="0"/>
              <a:t>‹#›</a:t>
            </a:fld>
            <a:endParaRPr lang="en-US"/>
          </a:p>
        </p:txBody>
      </p:sp>
    </p:spTree>
    <p:extLst>
      <p:ext uri="{BB962C8B-B14F-4D97-AF65-F5344CB8AC3E}">
        <p14:creationId xmlns:p14="http://schemas.microsoft.com/office/powerpoint/2010/main" val="53328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7401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43491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48733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48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061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14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57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590627"/>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112519"/>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170982"/>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810111"/>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588247"/>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590626"/>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9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1" name="Picture 10" descr="ppt-because-pattern.psd"/>
          <p:cNvPicPr>
            <a:picLocks noChangeAspect="1"/>
          </p:cNvPicPr>
          <p:nvPr userDrawn="1"/>
        </p:nvPicPr>
        <p:blipFill rotWithShape="1">
          <a:blip r:embed="rId2" cstate="screen">
            <a:extLst>
              <a:ext uri="{28A0092B-C50C-407E-A947-70E740481C1C}">
                <a14:useLocalDpi xmlns:a14="http://schemas.microsoft.com/office/drawing/2010/main"/>
              </a:ext>
            </a:extLst>
          </a:blip>
          <a:srcRect b="6982"/>
          <a:stretch/>
        </p:blipFill>
        <p:spPr>
          <a:xfrm>
            <a:off x="4546829" y="1"/>
            <a:ext cx="4597172" cy="4081669"/>
          </a:xfrm>
          <a:prstGeom prst="rect">
            <a:avLst/>
          </a:prstGeom>
        </p:spPr>
      </p:pic>
      <p:sp>
        <p:nvSpPr>
          <p:cNvPr id="9" name="Rectangle 8"/>
          <p:cNvSpPr/>
          <p:nvPr userDrawn="1"/>
        </p:nvSpPr>
        <p:spPr>
          <a:xfrm rot="10800000">
            <a:off x="11338" y="39294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pic>
        <p:nvPicPr>
          <p:cNvPr id="12"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rcRect t="1" b="5032"/>
          <a:stretch/>
        </p:blipFill>
        <p:spPr>
          <a:xfrm>
            <a:off x="240428" y="4456549"/>
            <a:ext cx="625385" cy="300450"/>
          </a:xfrm>
          <a:prstGeom prst="rect">
            <a:avLst/>
          </a:prstGeom>
        </p:spPr>
      </p:pic>
      <p:pic>
        <p:nvPicPr>
          <p:cNvPr id="2" name="Picture 1"/>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407296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649322"/>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22858"/>
            <a:ext cx="4222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491511"/>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725439"/>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291526"/>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582111"/>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851383"/>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206426"/>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633" y="3491511"/>
            <a:ext cx="8216894" cy="607721"/>
          </a:xfrm>
          <a:prstGeom prst="rect">
            <a:avLst/>
          </a:prstGeom>
        </p:spPr>
      </p:pic>
      <p:pic>
        <p:nvPicPr>
          <p:cNvPr id="20"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357821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48" y="-70849"/>
            <a:ext cx="9382767" cy="984885"/>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724B9CD7-19B8-B84F-A9E8-182DDEF56CC5}" type="datetime1">
              <a:rPr lang="en-US" smtClean="0"/>
              <a:pPr>
                <a:defRPr/>
              </a:pPr>
              <a:t>4/2/2019</a:t>
            </a:fld>
            <a:endParaRPr lang="en-US"/>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r>
              <a:rPr lang="en-US"/>
              <a:t>Integrating Researcher Identifiers into University and Library Systems </a:t>
            </a:r>
          </a:p>
        </p:txBody>
      </p:sp>
      <p:sp>
        <p:nvSpPr>
          <p:cNvPr id="5"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FD8E85A1-EB6C-44C5-A34F-7B0C654CFF30}" type="slidenum">
              <a:rPr lang="en-US"/>
              <a:pPr>
                <a:defRPr/>
              </a:pPr>
              <a:t>‹#›</a:t>
            </a:fld>
            <a:endParaRPr lang="en-US"/>
          </a:p>
        </p:txBody>
      </p:sp>
    </p:spTree>
    <p:extLst>
      <p:ext uri="{BB962C8B-B14F-4D97-AF65-F5344CB8AC3E}">
        <p14:creationId xmlns:p14="http://schemas.microsoft.com/office/powerpoint/2010/main" val="3914559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54801" y="4800600"/>
            <a:ext cx="1268413" cy="220266"/>
          </a:xfrm>
          <a:prstGeom prst="rect">
            <a:avLst/>
          </a:prstGeom>
        </p:spPr>
        <p:txBody>
          <a:bodyPr/>
          <a:lstStyle>
            <a:lvl1pPr>
              <a:defRPr/>
            </a:lvl1pPr>
          </a:lstStyle>
          <a:p>
            <a:pPr>
              <a:defRPr/>
            </a:pPr>
            <a:fld id="{08B21C51-FE55-C64F-A801-C15C4523E03F}" type="datetime1">
              <a:rPr lang="en-US"/>
              <a:pPr>
                <a:defRPr/>
              </a:pPr>
              <a:t>4/2/2019</a:t>
            </a:fld>
            <a:endParaRPr lang="en-US"/>
          </a:p>
        </p:txBody>
      </p:sp>
      <p:sp>
        <p:nvSpPr>
          <p:cNvPr id="3" name="Footer Placeholder 4"/>
          <p:cNvSpPr>
            <a:spLocks noGrp="1"/>
          </p:cNvSpPr>
          <p:nvPr>
            <p:ph type="ftr" sz="quarter" idx="11"/>
          </p:nvPr>
        </p:nvSpPr>
        <p:spPr>
          <a:xfrm>
            <a:off x="4038600" y="4800600"/>
            <a:ext cx="2465388" cy="220266"/>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115300" y="4800600"/>
            <a:ext cx="571500" cy="220266"/>
          </a:xfrm>
          <a:prstGeom prst="rect">
            <a:avLst/>
          </a:prstGeom>
        </p:spPr>
        <p:txBody>
          <a:bodyPr/>
          <a:lstStyle>
            <a:lvl1pPr>
              <a:defRPr/>
            </a:lvl1pPr>
          </a:lstStyle>
          <a:p>
            <a:pPr>
              <a:defRPr/>
            </a:pPr>
            <a:fld id="{66BD36A9-F636-D446-A644-A5AE5812B6A2}" type="slidenum">
              <a:rPr lang="en-US"/>
              <a:pPr>
                <a:defRPr/>
              </a:pPr>
              <a:t>‹#›</a:t>
            </a:fld>
            <a:endParaRPr lang="en-US"/>
          </a:p>
        </p:txBody>
      </p:sp>
    </p:spTree>
    <p:extLst>
      <p:ext uri="{BB962C8B-B14F-4D97-AF65-F5344CB8AC3E}">
        <p14:creationId xmlns:p14="http://schemas.microsoft.com/office/powerpoint/2010/main" val="370828879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FE0E8B-8C2C-43D1-8A3B-246466032394}" type="datetimeFigureOut">
              <a:rPr lang="en-US" smtClean="0"/>
              <a:t>4/2/2019</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1EC33F3A-D196-4D8B-AA26-572FC2CE245E}" type="slidenum">
              <a:rPr lang="en-US" smtClean="0"/>
              <a:t>‹#›</a:t>
            </a:fld>
            <a:endParaRPr lang="en-US"/>
          </a:p>
        </p:txBody>
      </p:sp>
    </p:spTree>
    <p:extLst>
      <p:ext uri="{BB962C8B-B14F-4D97-AF65-F5344CB8AC3E}">
        <p14:creationId xmlns:p14="http://schemas.microsoft.com/office/powerpoint/2010/main" val="144395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mall Title Ba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FF83ADE6-1885-42BF-8E0A-7EBA656E0139}" type="datetime1">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black">
                  <a:tint val="75000"/>
                </a:prstClr>
              </a:solidFill>
            </a:endParaRPr>
          </a:p>
        </p:txBody>
      </p:sp>
      <p:sp>
        <p:nvSpPr>
          <p:cNvPr id="2" name="Title 1"/>
          <p:cNvSpPr>
            <a:spLocks noGrp="1"/>
          </p:cNvSpPr>
          <p:nvPr>
            <p:ph type="title"/>
          </p:nvPr>
        </p:nvSpPr>
        <p:spPr>
          <a:xfrm>
            <a:off x="152400" y="0"/>
            <a:ext cx="8534400" cy="457200"/>
          </a:xfrm>
        </p:spPr>
        <p:txBody>
          <a:bodyPr lIns="0" rIns="0">
            <a:noAutofit/>
          </a:bodyPr>
          <a:lstStyle>
            <a:lvl1pPr algn="l">
              <a:defRPr sz="1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708111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0874" y="0"/>
            <a:ext cx="5953126" cy="1060066"/>
          </a:xfrm>
          <a:prstGeom prst="rect">
            <a:avLst/>
          </a:prstGeom>
        </p:spPr>
      </p:pic>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446" cy="400110"/>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a:t>Speaker Name</a:t>
            </a:r>
          </a:p>
        </p:txBody>
      </p:sp>
      <p:sp>
        <p:nvSpPr>
          <p:cNvPr id="17" name="Text Placeholder 2"/>
          <p:cNvSpPr>
            <a:spLocks noGrp="1"/>
          </p:cNvSpPr>
          <p:nvPr>
            <p:ph type="body" sz="quarter" idx="18" hasCustomPrompt="1"/>
          </p:nvPr>
        </p:nvSpPr>
        <p:spPr>
          <a:xfrm>
            <a:off x="728696" y="3613839"/>
            <a:ext cx="1364723" cy="307777"/>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5279" y="4788319"/>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chemeClr val="bg1">
                    <a:alpha val="50000"/>
                  </a:schemeClr>
                </a:solidFill>
                <a:effectLst/>
                <a:latin typeface="Arial" charset="0"/>
                <a:ea typeface="Arial" charset="0"/>
                <a:cs typeface="Arial" charset="0"/>
              </a:rPr>
              <a:t>Confidential. Not for distribution.</a:t>
            </a:r>
          </a:p>
        </p:txBody>
      </p:sp>
      <p:sp>
        <p:nvSpPr>
          <p:cNvPr id="24" name="Rectangle 23"/>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5" name="Rectangle 24"/>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6" name="Rectangle 25"/>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27"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p:cNvSpPr txBox="1"/>
          <p:nvPr userDrawn="1"/>
        </p:nvSpPr>
        <p:spPr>
          <a:xfrm>
            <a:off x="1" y="1285134"/>
            <a:ext cx="2589140" cy="615553"/>
          </a:xfrm>
          <a:prstGeom prst="rect">
            <a:avLst/>
          </a:prstGeom>
          <a:solidFill>
            <a:schemeClr val="accent2"/>
          </a:solidFill>
        </p:spPr>
        <p:txBody>
          <a:bodyPr wrap="square" lIns="182880" tIns="182880" rIns="91440" bIns="18288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n-lt"/>
                <a:ea typeface="+mn-ea"/>
                <a:cs typeface="Arial" charset="0"/>
              </a:rPr>
              <a:t>	June 22 – 27, 2017</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230" y="173088"/>
            <a:ext cx="1370413" cy="694723"/>
          </a:xfrm>
          <a:prstGeom prst="rect">
            <a:avLst/>
          </a:prstGeom>
        </p:spPr>
      </p:pic>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47324" y="3389097"/>
            <a:ext cx="931741" cy="1099671"/>
          </a:xfrm>
          <a:prstGeom prst="rect">
            <a:avLst/>
          </a:prstGeom>
        </p:spPr>
      </p:pic>
    </p:spTree>
    <p:extLst>
      <p:ext uri="{BB962C8B-B14F-4D97-AF65-F5344CB8AC3E}">
        <p14:creationId xmlns:p14="http://schemas.microsoft.com/office/powerpoint/2010/main" val="7608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54611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315260" y="831062"/>
            <a:ext cx="8174038" cy="646331"/>
          </a:xfrm>
          <a:prstGeom prst="rect">
            <a:avLst/>
          </a:prstGeom>
          <a:ln w="28575" cmpd="sng">
            <a:solidFill>
              <a:srgbClr val="FFFFFF"/>
            </a:solidFill>
          </a:ln>
        </p:spPr>
        <p:txBody>
          <a:bodyPr vert="horz" lIns="274320" tIns="45720" rIns="274320" bIns="45720">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4" y="638176"/>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7"/>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01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Placement 1">
    <p:spTree>
      <p:nvGrpSpPr>
        <p:cNvPr id="1" name=""/>
        <p:cNvGrpSpPr/>
        <p:nvPr/>
      </p:nvGrpSpPr>
      <p:grpSpPr>
        <a:xfrm>
          <a:off x="0" y="0"/>
          <a:ext cx="0" cy="0"/>
          <a:chOff x="0" y="0"/>
          <a:chExt cx="0" cy="0"/>
        </a:xfrm>
      </p:grpSpPr>
      <p:grpSp>
        <p:nvGrpSpPr>
          <p:cNvPr id="14" name="Group 13"/>
          <p:cNvGrpSpPr/>
          <p:nvPr userDrawn="1"/>
        </p:nvGrpSpPr>
        <p:grpSpPr>
          <a:xfrm>
            <a:off x="340787" y="1037608"/>
            <a:ext cx="3516174" cy="3201765"/>
            <a:chOff x="1727201" y="1011973"/>
            <a:chExt cx="3516174" cy="3201765"/>
          </a:xfrm>
        </p:grpSpPr>
        <p:cxnSp>
          <p:nvCxnSpPr>
            <p:cNvPr id="7" name="Straight Connector 6"/>
            <p:cNvCxnSpPr/>
            <p:nvPr userDrawn="1"/>
          </p:nvCxnSpPr>
          <p:spPr>
            <a:xfrm>
              <a:off x="1727201" y="4213738"/>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727201" y="2612855"/>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1727201"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4071317"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899259" y="1018536"/>
              <a:ext cx="0" cy="3195202"/>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5243375"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727201" y="3413296"/>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727201" y="1812414"/>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1727201" y="1011973"/>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17" name="Text Placeholder 16"/>
          <p:cNvSpPr>
            <a:spLocks noGrp="1"/>
          </p:cNvSpPr>
          <p:nvPr>
            <p:ph type="body" sz="quarter" idx="15"/>
          </p:nvPr>
        </p:nvSpPr>
        <p:spPr>
          <a:xfrm>
            <a:off x="4004672" y="1038290"/>
            <a:ext cx="4775792" cy="3200401"/>
          </a:xfrm>
          <a:prstGeom prst="rect">
            <a:avLst/>
          </a:prstGeom>
        </p:spPr>
        <p:txBody>
          <a:bodyPr/>
          <a:lstStyle>
            <a:lvl1pPr marL="0" indent="0">
              <a:buNone/>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logo slide</a:t>
            </a:r>
          </a:p>
        </p:txBody>
      </p:sp>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26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340787" y="1029748"/>
            <a:ext cx="8439148" cy="3356378"/>
          </a:xfrm>
          <a:prstGeom prst="rect">
            <a:avLst/>
          </a:prstGeom>
        </p:spPr>
        <p:txBody>
          <a:bodyPr vert="horz"/>
          <a:lstStyle>
            <a:lvl1pPr marL="342892" indent="-342892">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2" marR="0" lvl="0" indent="-342892" algn="l" defTabSz="457189"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270159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29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21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3584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icture Placeholder 3"/>
          <p:cNvSpPr>
            <a:spLocks noGrp="1"/>
          </p:cNvSpPr>
          <p:nvPr>
            <p:ph type="pic" sz="quarter" idx="10"/>
          </p:nvPr>
        </p:nvSpPr>
        <p:spPr>
          <a:xfrm>
            <a:off x="2304716" y="492760"/>
            <a:ext cx="4873708" cy="3868234"/>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Tree>
    <p:extLst>
      <p:ext uri="{BB962C8B-B14F-4D97-AF65-F5344CB8AC3E}">
        <p14:creationId xmlns:p14="http://schemas.microsoft.com/office/powerpoint/2010/main" val="16541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double text">
    <p:spTree>
      <p:nvGrpSpPr>
        <p:cNvPr id="1" name=""/>
        <p:cNvGrpSpPr/>
        <p:nvPr/>
      </p:nvGrpSpPr>
      <p:grpSpPr>
        <a:xfrm>
          <a:off x="0" y="0"/>
          <a:ext cx="0" cy="0"/>
          <a:chOff x="0" y="0"/>
          <a:chExt cx="0" cy="0"/>
        </a:xfrm>
      </p:grpSpPr>
      <p:cxnSp>
        <p:nvCxnSpPr>
          <p:cNvPr id="29" name="Straight Connector 28"/>
          <p:cNvCxnSpPr/>
          <p:nvPr userDrawn="1"/>
        </p:nvCxnSpPr>
        <p:spPr>
          <a:xfrm>
            <a:off x="4560361" y="1024399"/>
            <a:ext cx="0" cy="3422114"/>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userDrawn="1">
            <p:ph type="body" sz="quarter" idx="15"/>
          </p:nvPr>
        </p:nvSpPr>
        <p:spPr>
          <a:xfrm>
            <a:off x="4745783" y="1032943"/>
            <a:ext cx="4030978" cy="3413570"/>
          </a:xfrm>
          <a:prstGeom prst="rect">
            <a:avLst/>
          </a:prstGeom>
        </p:spPr>
        <p:txBody>
          <a:bodyPr/>
          <a:lstStyle>
            <a:lvl1pPr marL="342900" indent="-342900">
              <a:buFont typeface="Arial" charset="0"/>
              <a:buChar char="•"/>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p:cNvSpPr>
            <a:spLocks noGrp="1"/>
          </p:cNvSpPr>
          <p:nvPr userDrawn="1">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sp>
        <p:nvSpPr>
          <p:cNvPr id="15" name="Text Placeholder 16"/>
          <p:cNvSpPr>
            <a:spLocks noGrp="1"/>
          </p:cNvSpPr>
          <p:nvPr>
            <p:ph type="body" sz="quarter" idx="16"/>
          </p:nvPr>
        </p:nvSpPr>
        <p:spPr>
          <a:xfrm>
            <a:off x="340787" y="1032943"/>
            <a:ext cx="4030979" cy="3413570"/>
          </a:xfrm>
          <a:prstGeom prst="rect">
            <a:avLst/>
          </a:prstGeom>
        </p:spPr>
        <p:txBody>
          <a:bodyPr/>
          <a:lstStyle>
            <a:lvl1pPr marL="342900" indent="-342900">
              <a:buFont typeface="Arial" charset="0"/>
              <a:buChar char="•"/>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1" name="Rectangle 20"/>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0557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2347" y="-161027"/>
            <a:ext cx="9359109" cy="5454921"/>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005" y="1603656"/>
            <a:ext cx="5125212" cy="1193292"/>
          </a:xfrm>
          <a:prstGeom prst="rect">
            <a:avLst/>
          </a:prstGeom>
        </p:spPr>
      </p:pic>
      <p:sp>
        <p:nvSpPr>
          <p:cNvPr id="8" name="Text Placeholder 20"/>
          <p:cNvSpPr>
            <a:spLocks noGrp="1"/>
          </p:cNvSpPr>
          <p:nvPr>
            <p:ph type="body" sz="quarter" idx="11" hasCustomPrompt="1"/>
          </p:nvPr>
        </p:nvSpPr>
        <p:spPr>
          <a:xfrm>
            <a:off x="290191" y="2865011"/>
            <a:ext cx="3887788" cy="652271"/>
          </a:xfrm>
          <a:prstGeom prst="rect">
            <a:avLst/>
          </a:prstGeom>
        </p:spPr>
        <p:txBody>
          <a:bodyPr vert="horz">
            <a:normAutofit/>
          </a:bodyPr>
          <a:lstStyle>
            <a:lvl1pPr marL="0" indent="0">
              <a:buNone/>
              <a:defRPr sz="1800" b="1" baseline="0">
                <a:solidFill>
                  <a:schemeClr val="bg1"/>
                </a:solidFill>
              </a:defRPr>
            </a:lvl1pPr>
          </a:lstStyle>
          <a:p>
            <a:pPr lvl="0"/>
            <a:r>
              <a:rPr lang="en-US"/>
              <a:t>Speaker Name</a:t>
            </a:r>
          </a:p>
        </p:txBody>
      </p:sp>
      <p:sp>
        <p:nvSpPr>
          <p:cNvPr id="9" name="Text Placeholder 20"/>
          <p:cNvSpPr>
            <a:spLocks noGrp="1"/>
          </p:cNvSpPr>
          <p:nvPr>
            <p:ph type="body" sz="quarter" idx="12" hasCustomPrompt="1"/>
          </p:nvPr>
        </p:nvSpPr>
        <p:spPr>
          <a:xfrm>
            <a:off x="290005" y="3162108"/>
            <a:ext cx="3887788" cy="577205"/>
          </a:xfrm>
          <a:prstGeom prst="rect">
            <a:avLst/>
          </a:prstGeom>
        </p:spPr>
        <p:txBody>
          <a:bodyPr vert="horz">
            <a:normAutofit/>
          </a:bodyPr>
          <a:lstStyle>
            <a:lvl1pPr marL="0" indent="0">
              <a:buNone/>
              <a:defRPr sz="1400" b="0" baseline="0">
                <a:solidFill>
                  <a:schemeClr val="bg1"/>
                </a:solidFill>
              </a:defRPr>
            </a:lvl1pPr>
          </a:lstStyle>
          <a:p>
            <a:pPr lvl="0"/>
            <a:r>
              <a:rPr lang="en-US"/>
              <a:t>Speaker Title</a:t>
            </a:r>
          </a:p>
        </p:txBody>
      </p:sp>
      <p:sp>
        <p:nvSpPr>
          <p:cNvPr id="10" name="Text Placeholder 20"/>
          <p:cNvSpPr>
            <a:spLocks noGrp="1"/>
          </p:cNvSpPr>
          <p:nvPr>
            <p:ph type="body" sz="quarter" idx="13" hasCustomPrompt="1"/>
          </p:nvPr>
        </p:nvSpPr>
        <p:spPr>
          <a:xfrm>
            <a:off x="290005" y="3425473"/>
            <a:ext cx="3887788" cy="491141"/>
          </a:xfrm>
          <a:prstGeom prst="rect">
            <a:avLst/>
          </a:prstGeom>
        </p:spPr>
        <p:txBody>
          <a:bodyPr vert="horz">
            <a:normAutofit/>
          </a:bodyPr>
          <a:lstStyle>
            <a:lvl1pPr marL="0" indent="0">
              <a:buNone/>
              <a:defRPr sz="1400" b="1" baseline="0">
                <a:solidFill>
                  <a:schemeClr val="bg1"/>
                </a:solidFill>
              </a:defRPr>
            </a:lvl1pPr>
          </a:lstStyle>
          <a:p>
            <a:pPr lvl="0"/>
            <a:r>
              <a:rPr lang="en-US"/>
              <a:t>Speaker Contact</a:t>
            </a: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11983" y="3739313"/>
            <a:ext cx="992447" cy="1171318"/>
          </a:xfrm>
          <a:prstGeom prst="rect">
            <a:avLst/>
          </a:prstGeom>
        </p:spPr>
      </p:pic>
    </p:spTree>
    <p:extLst>
      <p:ext uri="{BB962C8B-B14F-4D97-AF65-F5344CB8AC3E}">
        <p14:creationId xmlns:p14="http://schemas.microsoft.com/office/powerpoint/2010/main" val="341337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46"/>
          <p:cNvSpPr>
            <a:spLocks noGrp="1"/>
          </p:cNvSpPr>
          <p:nvPr>
            <p:ph type="body" sz="quarter" idx="14" hasCustomPrompt="1"/>
          </p:nvPr>
        </p:nvSpPr>
        <p:spPr>
          <a:xfrm>
            <a:off x="3622675" y="4767263"/>
            <a:ext cx="5294313" cy="273844"/>
          </a:xfrm>
          <a:prstGeom prst="rect">
            <a:avLst/>
          </a:prstGeom>
        </p:spPr>
        <p:txBody>
          <a:bodyPr>
            <a:noAutofit/>
          </a:bodyPr>
          <a:lstStyle>
            <a:lvl1pPr marL="0" indent="0" algn="r">
              <a:buNone/>
              <a:defRPr sz="825" baseline="0">
                <a:solidFill>
                  <a:schemeClr val="bg1">
                    <a:lumMod val="65000"/>
                  </a:schemeClr>
                </a:solidFill>
              </a:defRPr>
            </a:lvl1pPr>
          </a:lstStyle>
          <a:p>
            <a:pPr lvl="0"/>
            <a:r>
              <a:rPr lang="en-US"/>
              <a:t>Photo: ‘Name of photo’, Photographer, URL</a:t>
            </a:r>
          </a:p>
        </p:txBody>
      </p:sp>
    </p:spTree>
    <p:extLst>
      <p:ext uri="{BB962C8B-B14F-4D97-AF65-F5344CB8AC3E}">
        <p14:creationId xmlns:p14="http://schemas.microsoft.com/office/powerpoint/2010/main" val="3020151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489BA43-9C6A-4ED8-9B37-A8A05B0E73F6}" type="datetimeFigureOut">
              <a:rPr lang="en-US" smtClean="0"/>
              <a:pPr/>
              <a:t>4/2/2019</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7AFB353C-C2ED-4C78-AA29-8F97A36AF1B2}" type="slidenum">
              <a:rPr lang="en-US" smtClean="0"/>
              <a:pPr/>
              <a:t>‹#›</a:t>
            </a:fld>
            <a:endParaRPr lang="en-US"/>
          </a:p>
        </p:txBody>
      </p:sp>
    </p:spTree>
    <p:extLst>
      <p:ext uri="{BB962C8B-B14F-4D97-AF65-F5344CB8AC3E}">
        <p14:creationId xmlns:p14="http://schemas.microsoft.com/office/powerpoint/2010/main" val="322190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09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62"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7D608-FF04-409E-A370-2CCEBB70D42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2A65F-722F-4D53-BA75-933EA6BEB90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A549F-AF53-4744-BE0F-3CD71E0D9FC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288CED3-EF40-415A-BB24-821317F2B410}" type="datetimeFigureOut">
              <a:rPr lang="en-US" smtClean="0"/>
              <a:t>4/2/2019</a:t>
            </a:fld>
            <a:endParaRPr lang="en-US"/>
          </a:p>
        </p:txBody>
      </p:sp>
      <p:sp>
        <p:nvSpPr>
          <p:cNvPr id="5" name="Footer Placeholder 4">
            <a:extLst>
              <a:ext uri="{FF2B5EF4-FFF2-40B4-BE49-F238E27FC236}">
                <a16:creationId xmlns:a16="http://schemas.microsoft.com/office/drawing/2014/main" id="{477D7049-74F0-40DC-A275-90F3F0FB8BF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7F17B-C245-42B8-B91B-364AC350A26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F5DBACD-4BB5-49E6-9BBF-FEBA399639CA}" type="slidenum">
              <a:rPr lang="en-US" smtClean="0"/>
              <a:t>‹#›</a:t>
            </a:fld>
            <a:endParaRPr lang="en-US"/>
          </a:p>
        </p:txBody>
      </p:sp>
    </p:spTree>
    <p:extLst>
      <p:ext uri="{BB962C8B-B14F-4D97-AF65-F5344CB8AC3E}">
        <p14:creationId xmlns:p14="http://schemas.microsoft.com/office/powerpoint/2010/main" val="361917525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1070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404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1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gif"/></Relationships>
</file>

<file path=ppt/slides/_rels/slide10.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hyperlink" Target="http://wikiba.se/" TargetMode="External"/><Relationship Id="rId5" Type="http://schemas.openxmlformats.org/officeDocument/2006/relationships/hyperlink" Target="https://www.wikidata.org/" TargetMode="External"/><Relationship Id="rId4" Type="http://schemas.openxmlformats.org/officeDocument/2006/relationships/hyperlink" Target="https://www.mediawiki.org/wiki/MediaWik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hyperlink" Target="https://oc.lc/linkeddatawikibase" TargetMode="External"/><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1.xml"/><Relationship Id="rId5" Type="http://schemas.openxmlformats.org/officeDocument/2006/relationships/hyperlink" Target="mailto:pacea@oclc.org" TargetMode="External"/><Relationship Id="rId4" Type="http://schemas.openxmlformats.org/officeDocument/2006/relationships/hyperlink" Target="http://lod-cloud.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oc.lc/linkeddatasummary" TargetMode="Externa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hyperlink" Target="http://wikiba.se/" TargetMode="External"/><Relationship Id="rId4" Type="http://schemas.openxmlformats.org/officeDocument/2006/relationships/hyperlink" Target="https://www.wikidat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0C23FD-99ED-4F84-AF8D-74A09CB58D08}"/>
              </a:ext>
            </a:extLst>
          </p:cNvPr>
          <p:cNvSpPr>
            <a:spLocks noGrp="1"/>
          </p:cNvSpPr>
          <p:nvPr>
            <p:ph type="body" sz="quarter" idx="12"/>
          </p:nvPr>
        </p:nvSpPr>
        <p:spPr>
          <a:xfrm>
            <a:off x="3416308" y="2182132"/>
            <a:ext cx="5727699" cy="639129"/>
          </a:xfrm>
        </p:spPr>
        <p:txBody>
          <a:bodyPr>
            <a:normAutofit fontScale="92500"/>
          </a:bodyPr>
          <a:lstStyle/>
          <a:p>
            <a:r>
              <a:rPr lang="en-US" dirty="0"/>
              <a:t>Executive Director for Technical Research</a:t>
            </a:r>
          </a:p>
        </p:txBody>
      </p:sp>
      <p:sp>
        <p:nvSpPr>
          <p:cNvPr id="4" name="Text Placeholder 3">
            <a:extLst>
              <a:ext uri="{FF2B5EF4-FFF2-40B4-BE49-F238E27FC236}">
                <a16:creationId xmlns:a16="http://schemas.microsoft.com/office/drawing/2014/main" id="{B52C23B2-F581-4547-8257-D8C4B1772E82}"/>
              </a:ext>
            </a:extLst>
          </p:cNvPr>
          <p:cNvSpPr>
            <a:spLocks noGrp="1"/>
          </p:cNvSpPr>
          <p:nvPr>
            <p:ph type="body" sz="quarter" idx="13"/>
          </p:nvPr>
        </p:nvSpPr>
        <p:spPr>
          <a:xfrm>
            <a:off x="3416300" y="1599397"/>
            <a:ext cx="5727700" cy="488156"/>
          </a:xfrm>
        </p:spPr>
        <p:txBody>
          <a:bodyPr/>
          <a:lstStyle/>
          <a:p>
            <a:r>
              <a:rPr lang="en-US" dirty="0"/>
              <a:t>Andrew K. Pace</a:t>
            </a:r>
          </a:p>
        </p:txBody>
      </p:sp>
      <p:sp>
        <p:nvSpPr>
          <p:cNvPr id="10" name="Text Placeholder 9">
            <a:extLst>
              <a:ext uri="{FF2B5EF4-FFF2-40B4-BE49-F238E27FC236}">
                <a16:creationId xmlns:a16="http://schemas.microsoft.com/office/drawing/2014/main" id="{2C53FAD4-12F6-4493-8D6C-ADA05D500C9A}"/>
              </a:ext>
            </a:extLst>
          </p:cNvPr>
          <p:cNvSpPr>
            <a:spLocks noGrp="1"/>
          </p:cNvSpPr>
          <p:nvPr>
            <p:ph type="body" sz="quarter" idx="15"/>
          </p:nvPr>
        </p:nvSpPr>
        <p:spPr>
          <a:xfrm>
            <a:off x="882651" y="1594019"/>
            <a:ext cx="161925" cy="1928814"/>
          </a:xfrm>
        </p:spPr>
        <p:txBody>
          <a:bodyPr/>
          <a:lstStyle/>
          <a:p>
            <a:endParaRPr lang="en-US" dirty="0"/>
          </a:p>
        </p:txBody>
      </p:sp>
      <p:pic>
        <p:nvPicPr>
          <p:cNvPr id="3074" name="Picture 2" descr="Andrew K. Pace">
            <a:extLst>
              <a:ext uri="{FF2B5EF4-FFF2-40B4-BE49-F238E27FC236}">
                <a16:creationId xmlns:a16="http://schemas.microsoft.com/office/drawing/2014/main" id="{DDC0666E-0F07-4C68-8DE4-1A99C1EE9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6" y="1594019"/>
            <a:ext cx="1755630" cy="19311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mcls.org/themes/mcls/images/logo.gif">
            <a:extLst>
              <a:ext uri="{FF2B5EF4-FFF2-40B4-BE49-F238E27FC236}">
                <a16:creationId xmlns:a16="http://schemas.microsoft.com/office/drawing/2014/main" id="{7B7C6C0A-1B54-4AF8-BB8D-42821ACA5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065" y="4122535"/>
            <a:ext cx="3108170" cy="6412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C3C222A-85F7-4C71-AB95-DFA3B05B2350}"/>
              </a:ext>
            </a:extLst>
          </p:cNvPr>
          <p:cNvSpPr txBox="1"/>
          <p:nvPr/>
        </p:nvSpPr>
        <p:spPr>
          <a:xfrm>
            <a:off x="239751" y="205492"/>
            <a:ext cx="8664497" cy="523220"/>
          </a:xfrm>
          <a:prstGeom prst="rect">
            <a:avLst/>
          </a:prstGeom>
          <a:noFill/>
        </p:spPr>
        <p:txBody>
          <a:bodyPr wrap="square" rtlCol="0">
            <a:spAutoFit/>
          </a:bodyPr>
          <a:lstStyle/>
          <a:p>
            <a:pPr algn="ctr"/>
            <a:r>
              <a:rPr lang="en-US" sz="2800" b="1" dirty="0"/>
              <a:t>MCLS Linked Data for Libraries Users Group</a:t>
            </a:r>
          </a:p>
        </p:txBody>
      </p:sp>
      <p:sp>
        <p:nvSpPr>
          <p:cNvPr id="17" name="Rectangle 16">
            <a:extLst>
              <a:ext uri="{FF2B5EF4-FFF2-40B4-BE49-F238E27FC236}">
                <a16:creationId xmlns:a16="http://schemas.microsoft.com/office/drawing/2014/main" id="{390F9F42-A046-4910-823D-E1B69F5581F9}"/>
              </a:ext>
            </a:extLst>
          </p:cNvPr>
          <p:cNvSpPr/>
          <p:nvPr/>
        </p:nvSpPr>
        <p:spPr>
          <a:xfrm>
            <a:off x="1101305" y="823291"/>
            <a:ext cx="6941387" cy="584775"/>
          </a:xfrm>
          <a:prstGeom prst="rect">
            <a:avLst/>
          </a:prstGeom>
        </p:spPr>
        <p:txBody>
          <a:bodyPr wrap="none">
            <a:spAutoFit/>
          </a:bodyPr>
          <a:lstStyle/>
          <a:p>
            <a:r>
              <a:rPr lang="en-US" sz="3200" dirty="0">
                <a:solidFill>
                  <a:srgbClr val="000000"/>
                </a:solidFill>
                <a:latin typeface="myriad-pro"/>
              </a:rPr>
              <a:t>“Linked Data: From Promise to Progress”</a:t>
            </a:r>
            <a:endParaRPr lang="en-US" sz="3200" dirty="0"/>
          </a:p>
        </p:txBody>
      </p:sp>
      <p:pic>
        <p:nvPicPr>
          <p:cNvPr id="1028" name="Picture 4" descr="Image result for oclc">
            <a:extLst>
              <a:ext uri="{FF2B5EF4-FFF2-40B4-BE49-F238E27FC236}">
                <a16:creationId xmlns:a16="http://schemas.microsoft.com/office/drawing/2014/main" id="{B6656E3A-BA5C-418B-9DDA-F9654651D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777" y="3742837"/>
            <a:ext cx="2667929" cy="140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2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97FC8-DA0D-0E42-928C-127FD6BA7A77}"/>
              </a:ext>
            </a:extLst>
          </p:cNvPr>
          <p:cNvSpPr>
            <a:spLocks noGrp="1"/>
          </p:cNvSpPr>
          <p:nvPr>
            <p:ph type="body" sz="quarter" idx="12"/>
          </p:nvPr>
        </p:nvSpPr>
        <p:spPr/>
        <p:txBody>
          <a:bodyPr/>
          <a:lstStyle/>
          <a:p>
            <a:r>
              <a:rPr lang="en-US" dirty="0">
                <a:hlinkClick r:id="rId3"/>
              </a:rPr>
              <a:t>Wikipedia</a:t>
            </a:r>
            <a:r>
              <a:rPr lang="en-US" dirty="0"/>
              <a:t> – a multilingual web-based free-content encyclopedia</a:t>
            </a:r>
          </a:p>
          <a:p>
            <a:r>
              <a:rPr lang="en-US" dirty="0">
                <a:highlight>
                  <a:srgbClr val="FFFF00"/>
                </a:highlight>
                <a:hlinkClick r:id="rId4"/>
              </a:rPr>
              <a:t>MediaWiki</a:t>
            </a:r>
            <a:r>
              <a:rPr lang="en-US" dirty="0">
                <a:highlight>
                  <a:srgbClr val="FFFF00"/>
                </a:highlight>
              </a:rPr>
              <a:t> - a free and open-source wiki software</a:t>
            </a:r>
          </a:p>
          <a:p>
            <a:r>
              <a:rPr lang="en-US" dirty="0">
                <a:hlinkClick r:id="rId5"/>
              </a:rPr>
              <a:t>Wikidata.org</a:t>
            </a:r>
            <a:r>
              <a:rPr lang="en-US" dirty="0"/>
              <a:t> - a collaboratively edited structured dataset used by Wikimedia sister projects and others</a:t>
            </a:r>
            <a:endParaRPr lang="en-US" dirty="0">
              <a:hlinkClick r:id="rId6"/>
            </a:endParaRPr>
          </a:p>
          <a:p>
            <a:r>
              <a:rPr lang="en-US" dirty="0">
                <a:highlight>
                  <a:srgbClr val="FFFF00"/>
                </a:highlight>
                <a:hlinkClick r:id="rId6"/>
              </a:rPr>
              <a:t>Wikibase</a:t>
            </a:r>
            <a:r>
              <a:rPr lang="en-US" dirty="0">
                <a:highlight>
                  <a:srgbClr val="FFFF00"/>
                </a:highlight>
              </a:rPr>
              <a:t> - a MediaWiki extension to store and manage structured data</a:t>
            </a:r>
          </a:p>
        </p:txBody>
      </p:sp>
      <p:sp>
        <p:nvSpPr>
          <p:cNvPr id="14" name="Text Placeholder 2">
            <a:extLst>
              <a:ext uri="{FF2B5EF4-FFF2-40B4-BE49-F238E27FC236}">
                <a16:creationId xmlns:a16="http://schemas.microsoft.com/office/drawing/2014/main" id="{EAC73D74-B864-9F4B-9056-5B86FE99C5E0}"/>
              </a:ext>
            </a:extLst>
          </p:cNvPr>
          <p:cNvSpPr>
            <a:spLocks noGrp="1"/>
          </p:cNvSpPr>
          <p:nvPr>
            <p:ph type="body" sz="quarter" idx="13"/>
          </p:nvPr>
        </p:nvSpPr>
        <p:spPr>
          <a:xfrm>
            <a:off x="340786" y="343304"/>
            <a:ext cx="8439148" cy="686442"/>
          </a:xfrm>
        </p:spPr>
        <p:txBody>
          <a:bodyPr/>
          <a:lstStyle/>
          <a:p>
            <a:r>
              <a:rPr lang="en-US"/>
              <a:t>Disambiguating Wiki*</a:t>
            </a:r>
          </a:p>
        </p:txBody>
      </p:sp>
    </p:spTree>
    <p:extLst>
      <p:ext uri="{BB962C8B-B14F-4D97-AF65-F5344CB8AC3E}">
        <p14:creationId xmlns:p14="http://schemas.microsoft.com/office/powerpoint/2010/main" val="27297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F0B44-67B0-8B4C-B6C1-DE7E191D162B}"/>
              </a:ext>
            </a:extLst>
          </p:cNvPr>
          <p:cNvSpPr>
            <a:spLocks noGrp="1"/>
          </p:cNvSpPr>
          <p:nvPr>
            <p:ph type="body" sz="quarter" idx="12"/>
          </p:nvPr>
        </p:nvSpPr>
        <p:spPr/>
        <p:txBody>
          <a:bodyPr/>
          <a:lstStyle/>
          <a:p>
            <a:r>
              <a:rPr lang="en-US" sz="2000"/>
              <a:t>Search, Autosuggest, and APIs</a:t>
            </a:r>
          </a:p>
          <a:p>
            <a:r>
              <a:rPr lang="en-US" sz="2000"/>
              <a:t>Multilingual User Interface</a:t>
            </a:r>
          </a:p>
          <a:p>
            <a:r>
              <a:rPr lang="en-US" sz="2000" err="1"/>
              <a:t>Wikitext</a:t>
            </a:r>
            <a:r>
              <a:rPr lang="en-US" sz="2000"/>
              <a:t> editor</a:t>
            </a:r>
          </a:p>
          <a:p>
            <a:r>
              <a:rPr lang="en-US" sz="2000"/>
              <a:t>Change history</a:t>
            </a:r>
          </a:p>
          <a:p>
            <a:r>
              <a:rPr lang="en-US" sz="2000"/>
              <a:t>Discussion pages</a:t>
            </a:r>
          </a:p>
          <a:p>
            <a:r>
              <a:rPr lang="en-US" sz="2000"/>
              <a:t>Users and rights</a:t>
            </a:r>
          </a:p>
          <a:p>
            <a:r>
              <a:rPr lang="en-US" sz="2000"/>
              <a:t>Watchlists</a:t>
            </a:r>
          </a:p>
          <a:p>
            <a:r>
              <a:rPr lang="en-US" sz="2000"/>
              <a:t>Maintenance reports</a:t>
            </a:r>
          </a:p>
          <a:p>
            <a:r>
              <a:rPr lang="en-US" sz="2000"/>
              <a:t>Etc.</a:t>
            </a:r>
          </a:p>
        </p:txBody>
      </p:sp>
      <p:sp>
        <p:nvSpPr>
          <p:cNvPr id="3" name="Text Placeholder 2">
            <a:extLst>
              <a:ext uri="{FF2B5EF4-FFF2-40B4-BE49-F238E27FC236}">
                <a16:creationId xmlns:a16="http://schemas.microsoft.com/office/drawing/2014/main" id="{77767517-318C-224C-92CB-C46D37490AA1}"/>
              </a:ext>
            </a:extLst>
          </p:cNvPr>
          <p:cNvSpPr>
            <a:spLocks noGrp="1"/>
          </p:cNvSpPr>
          <p:nvPr>
            <p:ph type="body" sz="quarter" idx="13"/>
          </p:nvPr>
        </p:nvSpPr>
        <p:spPr/>
        <p:txBody>
          <a:bodyPr/>
          <a:lstStyle/>
          <a:p>
            <a:r>
              <a:rPr lang="en-US" dirty="0"/>
              <a:t>MediaWiki Features</a:t>
            </a:r>
          </a:p>
        </p:txBody>
      </p:sp>
    </p:spTree>
    <p:extLst>
      <p:ext uri="{BB962C8B-B14F-4D97-AF65-F5344CB8AC3E}">
        <p14:creationId xmlns:p14="http://schemas.microsoft.com/office/powerpoint/2010/main" val="41642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F0B44-67B0-8B4C-B6C1-DE7E191D162B}"/>
              </a:ext>
            </a:extLst>
          </p:cNvPr>
          <p:cNvSpPr>
            <a:spLocks noGrp="1"/>
          </p:cNvSpPr>
          <p:nvPr>
            <p:ph type="body" sz="quarter" idx="12"/>
          </p:nvPr>
        </p:nvSpPr>
        <p:spPr/>
        <p:txBody>
          <a:bodyPr/>
          <a:lstStyle/>
          <a:p>
            <a:r>
              <a:rPr lang="en-US" sz="2000"/>
              <a:t>Search, Autosuggest, APIs, </a:t>
            </a:r>
            <a:r>
              <a:rPr lang="en-US" sz="2000">
                <a:highlight>
                  <a:srgbClr val="FFFF00"/>
                </a:highlight>
              </a:rPr>
              <a:t>Linked Data, and SPARQL</a:t>
            </a:r>
          </a:p>
          <a:p>
            <a:r>
              <a:rPr lang="en-US" sz="2000"/>
              <a:t>Multilingual User Interface</a:t>
            </a:r>
          </a:p>
          <a:p>
            <a:r>
              <a:rPr lang="en-US" sz="2000">
                <a:highlight>
                  <a:srgbClr val="FFFF00"/>
                </a:highlight>
              </a:rPr>
              <a:t>Structured data</a:t>
            </a:r>
            <a:r>
              <a:rPr lang="en-US" sz="2000"/>
              <a:t> editor</a:t>
            </a:r>
          </a:p>
          <a:p>
            <a:r>
              <a:rPr lang="en-US" sz="2000"/>
              <a:t>Change history</a:t>
            </a:r>
          </a:p>
          <a:p>
            <a:r>
              <a:rPr lang="en-US" sz="2000"/>
              <a:t>Discussion pages</a:t>
            </a:r>
          </a:p>
          <a:p>
            <a:r>
              <a:rPr lang="en-US" sz="2000"/>
              <a:t>Users and rights</a:t>
            </a:r>
          </a:p>
          <a:p>
            <a:r>
              <a:rPr lang="en-US" sz="2000"/>
              <a:t>Watchlists</a:t>
            </a:r>
          </a:p>
          <a:p>
            <a:r>
              <a:rPr lang="en-US" sz="2000"/>
              <a:t>Maintenance reports</a:t>
            </a:r>
          </a:p>
          <a:p>
            <a:r>
              <a:rPr lang="en-US" sz="2000"/>
              <a:t>Etc.</a:t>
            </a:r>
          </a:p>
        </p:txBody>
      </p:sp>
      <p:sp>
        <p:nvSpPr>
          <p:cNvPr id="3" name="Text Placeholder 2">
            <a:extLst>
              <a:ext uri="{FF2B5EF4-FFF2-40B4-BE49-F238E27FC236}">
                <a16:creationId xmlns:a16="http://schemas.microsoft.com/office/drawing/2014/main" id="{77767517-318C-224C-92CB-C46D37490AA1}"/>
              </a:ext>
            </a:extLst>
          </p:cNvPr>
          <p:cNvSpPr>
            <a:spLocks noGrp="1"/>
          </p:cNvSpPr>
          <p:nvPr>
            <p:ph type="body" sz="quarter" idx="13"/>
          </p:nvPr>
        </p:nvSpPr>
        <p:spPr/>
        <p:txBody>
          <a:bodyPr/>
          <a:lstStyle/>
          <a:p>
            <a:r>
              <a:rPr lang="en-US" dirty="0" err="1"/>
              <a:t>MediaWiki+</a:t>
            </a:r>
            <a:r>
              <a:rPr lang="en-US" dirty="0" err="1">
                <a:highlight>
                  <a:srgbClr val="FFFF00"/>
                </a:highlight>
              </a:rPr>
              <a:t>Wikibase</a:t>
            </a:r>
            <a:r>
              <a:rPr lang="en-US" dirty="0"/>
              <a:t> Features</a:t>
            </a:r>
          </a:p>
        </p:txBody>
      </p:sp>
    </p:spTree>
    <p:extLst>
      <p:ext uri="{BB962C8B-B14F-4D97-AF65-F5344CB8AC3E}">
        <p14:creationId xmlns:p14="http://schemas.microsoft.com/office/powerpoint/2010/main" val="32700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EF7C23D2-4443-4DDF-A903-F982F92DC282}"/>
              </a:ext>
            </a:extLst>
          </p:cNvPr>
          <p:cNvPicPr>
            <a:picLocks noChangeAspect="1"/>
          </p:cNvPicPr>
          <p:nvPr/>
        </p:nvPicPr>
        <p:blipFill>
          <a:blip r:embed="rId3"/>
          <a:stretch>
            <a:fillRect/>
          </a:stretch>
        </p:blipFill>
        <p:spPr>
          <a:xfrm>
            <a:off x="131898" y="161762"/>
            <a:ext cx="6276975" cy="4572000"/>
          </a:xfrm>
          <a:prstGeom prst="rect">
            <a:avLst/>
          </a:prstGeom>
        </p:spPr>
      </p:pic>
      <p:sp>
        <p:nvSpPr>
          <p:cNvPr id="30" name="TextBox 29">
            <a:extLst>
              <a:ext uri="{FF2B5EF4-FFF2-40B4-BE49-F238E27FC236}">
                <a16:creationId xmlns:a16="http://schemas.microsoft.com/office/drawing/2014/main" id="{0961577B-D514-4962-AA91-54F61C1881DB}"/>
              </a:ext>
            </a:extLst>
          </p:cNvPr>
          <p:cNvSpPr txBox="1"/>
          <p:nvPr/>
        </p:nvSpPr>
        <p:spPr>
          <a:xfrm>
            <a:off x="2433504" y="374390"/>
            <a:ext cx="159743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dirty="0">
                <a:solidFill>
                  <a:srgbClr val="C00000"/>
                </a:solidFill>
                <a:latin typeface="Arial"/>
              </a:rPr>
              <a:t>Item</a:t>
            </a:r>
            <a:r>
              <a:rPr lang="en-US" dirty="0">
                <a:solidFill>
                  <a:srgbClr val="C00000"/>
                </a:solidFill>
                <a:latin typeface="Arial"/>
                <a:cs typeface="Calibri"/>
              </a:rPr>
              <a:t> Identifier</a:t>
            </a:r>
            <a:endParaRPr lang="en-US" dirty="0">
              <a:solidFill>
                <a:srgbClr val="C00000"/>
              </a:solidFill>
              <a:latin typeface="Arial"/>
            </a:endParaRPr>
          </a:p>
        </p:txBody>
      </p:sp>
      <p:cxnSp>
        <p:nvCxnSpPr>
          <p:cNvPr id="31" name="Straight Arrow Connector 30">
            <a:extLst>
              <a:ext uri="{FF2B5EF4-FFF2-40B4-BE49-F238E27FC236}">
                <a16:creationId xmlns:a16="http://schemas.microsoft.com/office/drawing/2014/main" id="{15C9EC93-AF5E-4EDD-8D2E-76B874C8D535}"/>
              </a:ext>
            </a:extLst>
          </p:cNvPr>
          <p:cNvCxnSpPr>
            <a:cxnSpLocks/>
            <a:stCxn id="30" idx="1"/>
          </p:cNvCxnSpPr>
          <p:nvPr/>
        </p:nvCxnSpPr>
        <p:spPr>
          <a:xfrm flipH="1" flipV="1">
            <a:off x="2070847" y="418431"/>
            <a:ext cx="362657" cy="1406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1B1F749-27E8-42E3-BA44-BD0AFA5A1964}"/>
              </a:ext>
            </a:extLst>
          </p:cNvPr>
          <p:cNvSpPr txBox="1"/>
          <p:nvPr/>
        </p:nvSpPr>
        <p:spPr>
          <a:xfrm>
            <a:off x="2433503" y="679642"/>
            <a:ext cx="159743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dirty="0">
                <a:solidFill>
                  <a:srgbClr val="C00000"/>
                </a:solidFill>
                <a:latin typeface="Arial"/>
                <a:cs typeface="Calibri"/>
              </a:rPr>
              <a:t>Label</a:t>
            </a:r>
          </a:p>
        </p:txBody>
      </p:sp>
      <p:sp>
        <p:nvSpPr>
          <p:cNvPr id="34" name="TextBox 33">
            <a:extLst>
              <a:ext uri="{FF2B5EF4-FFF2-40B4-BE49-F238E27FC236}">
                <a16:creationId xmlns:a16="http://schemas.microsoft.com/office/drawing/2014/main" id="{AF7FDF76-E346-4B24-9EEC-A7E6EE7A003A}"/>
              </a:ext>
            </a:extLst>
          </p:cNvPr>
          <p:cNvSpPr txBox="1"/>
          <p:nvPr/>
        </p:nvSpPr>
        <p:spPr>
          <a:xfrm>
            <a:off x="2408225" y="1023251"/>
            <a:ext cx="164068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dirty="0">
                <a:solidFill>
                  <a:srgbClr val="C00000"/>
                </a:solidFill>
                <a:latin typeface="Arial"/>
                <a:cs typeface="Calibri"/>
              </a:rPr>
              <a:t>Description</a:t>
            </a:r>
          </a:p>
        </p:txBody>
      </p:sp>
      <p:sp>
        <p:nvSpPr>
          <p:cNvPr id="35" name="TextBox 34">
            <a:extLst>
              <a:ext uri="{FF2B5EF4-FFF2-40B4-BE49-F238E27FC236}">
                <a16:creationId xmlns:a16="http://schemas.microsoft.com/office/drawing/2014/main" id="{41E362B5-17F8-44A5-B86C-9B33A123B6D8}"/>
              </a:ext>
            </a:extLst>
          </p:cNvPr>
          <p:cNvSpPr txBox="1"/>
          <p:nvPr/>
        </p:nvSpPr>
        <p:spPr>
          <a:xfrm>
            <a:off x="2408225" y="1384015"/>
            <a:ext cx="162271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dirty="0">
                <a:solidFill>
                  <a:srgbClr val="C00000"/>
                </a:solidFill>
                <a:latin typeface="Arial"/>
                <a:cs typeface="Calibri"/>
              </a:rPr>
              <a:t>Aliases</a:t>
            </a:r>
          </a:p>
        </p:txBody>
      </p:sp>
      <p:cxnSp>
        <p:nvCxnSpPr>
          <p:cNvPr id="36" name="Straight Arrow Connector 35">
            <a:extLst>
              <a:ext uri="{FF2B5EF4-FFF2-40B4-BE49-F238E27FC236}">
                <a16:creationId xmlns:a16="http://schemas.microsoft.com/office/drawing/2014/main" id="{D63CEF48-25E5-49DA-AE02-C419EF63FFDB}"/>
              </a:ext>
            </a:extLst>
          </p:cNvPr>
          <p:cNvCxnSpPr>
            <a:cxnSpLocks/>
            <a:stCxn id="33" idx="1"/>
          </p:cNvCxnSpPr>
          <p:nvPr/>
        </p:nvCxnSpPr>
        <p:spPr>
          <a:xfrm flipH="1" flipV="1">
            <a:off x="1316527" y="409738"/>
            <a:ext cx="1116976" cy="4545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0FC559E-98A9-440B-ACB4-8B02DA98912C}"/>
              </a:ext>
            </a:extLst>
          </p:cNvPr>
          <p:cNvCxnSpPr>
            <a:cxnSpLocks/>
            <a:stCxn id="34" idx="1"/>
          </p:cNvCxnSpPr>
          <p:nvPr/>
        </p:nvCxnSpPr>
        <p:spPr>
          <a:xfrm flipH="1" flipV="1">
            <a:off x="1185479" y="697961"/>
            <a:ext cx="1222746" cy="5099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1C2C053-052C-44A8-979A-E1C4A00A569B}"/>
              </a:ext>
            </a:extLst>
          </p:cNvPr>
          <p:cNvCxnSpPr>
            <a:cxnSpLocks/>
            <a:stCxn id="35" idx="1"/>
          </p:cNvCxnSpPr>
          <p:nvPr/>
        </p:nvCxnSpPr>
        <p:spPr>
          <a:xfrm flipH="1" flipV="1">
            <a:off x="744071" y="864309"/>
            <a:ext cx="1664154" cy="704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6E6FD80-5767-4084-ACA5-61C4959E3464}"/>
              </a:ext>
            </a:extLst>
          </p:cNvPr>
          <p:cNvSpPr txBox="1"/>
          <p:nvPr/>
        </p:nvSpPr>
        <p:spPr>
          <a:xfrm>
            <a:off x="989" y="3636410"/>
            <a:ext cx="107798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a:pPr>
            <a:r>
              <a:rPr lang="en-US" dirty="0">
                <a:solidFill>
                  <a:srgbClr val="C00000"/>
                </a:solidFill>
                <a:latin typeface="Arial"/>
                <a:cs typeface="Calibri"/>
              </a:rPr>
              <a:t>Property</a:t>
            </a:r>
          </a:p>
        </p:txBody>
      </p:sp>
      <p:sp>
        <p:nvSpPr>
          <p:cNvPr id="40" name="TextBox 39">
            <a:extLst>
              <a:ext uri="{FF2B5EF4-FFF2-40B4-BE49-F238E27FC236}">
                <a16:creationId xmlns:a16="http://schemas.microsoft.com/office/drawing/2014/main" id="{0056199F-5CAC-4A76-BE9D-E6AE4BF39B21}"/>
              </a:ext>
            </a:extLst>
          </p:cNvPr>
          <p:cNvSpPr txBox="1"/>
          <p:nvPr/>
        </p:nvSpPr>
        <p:spPr>
          <a:xfrm>
            <a:off x="128390" y="4461435"/>
            <a:ext cx="95058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a:pPr>
            <a:r>
              <a:rPr lang="en-US" dirty="0">
                <a:solidFill>
                  <a:srgbClr val="C00000"/>
                </a:solidFill>
                <a:latin typeface="Arial"/>
                <a:cs typeface="Calibri"/>
              </a:rPr>
              <a:t>Value</a:t>
            </a:r>
            <a:endParaRPr lang="en-US" dirty="0">
              <a:solidFill>
                <a:srgbClr val="000000"/>
              </a:solidFill>
              <a:latin typeface="Arial"/>
            </a:endParaRPr>
          </a:p>
        </p:txBody>
      </p:sp>
      <p:sp>
        <p:nvSpPr>
          <p:cNvPr id="41" name="TextBox 40">
            <a:extLst>
              <a:ext uri="{FF2B5EF4-FFF2-40B4-BE49-F238E27FC236}">
                <a16:creationId xmlns:a16="http://schemas.microsoft.com/office/drawing/2014/main" id="{7CEC29DA-7F6E-45DF-AE9B-12A3B36D1494}"/>
              </a:ext>
            </a:extLst>
          </p:cNvPr>
          <p:cNvSpPr txBox="1"/>
          <p:nvPr/>
        </p:nvSpPr>
        <p:spPr>
          <a:xfrm>
            <a:off x="131899" y="4045882"/>
            <a:ext cx="95058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a:pPr>
            <a:r>
              <a:rPr lang="en-US" dirty="0">
                <a:solidFill>
                  <a:srgbClr val="C00000"/>
                </a:solidFill>
                <a:latin typeface="Arial"/>
                <a:cs typeface="Calibri"/>
              </a:rPr>
              <a:t>Rank</a:t>
            </a:r>
          </a:p>
        </p:txBody>
      </p:sp>
      <p:cxnSp>
        <p:nvCxnSpPr>
          <p:cNvPr id="42" name="Straight Arrow Connector 41">
            <a:extLst>
              <a:ext uri="{FF2B5EF4-FFF2-40B4-BE49-F238E27FC236}">
                <a16:creationId xmlns:a16="http://schemas.microsoft.com/office/drawing/2014/main" id="{FE00879F-158B-43AE-8F10-080B09DA02D8}"/>
              </a:ext>
            </a:extLst>
          </p:cNvPr>
          <p:cNvCxnSpPr>
            <a:cxnSpLocks/>
            <a:stCxn id="39" idx="0"/>
          </p:cNvCxnSpPr>
          <p:nvPr/>
        </p:nvCxnSpPr>
        <p:spPr>
          <a:xfrm flipV="1">
            <a:off x="539980" y="3402333"/>
            <a:ext cx="0" cy="2340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88555D2-9FC5-4D81-A3F8-FC67433B790E}"/>
              </a:ext>
            </a:extLst>
          </p:cNvPr>
          <p:cNvCxnSpPr>
            <a:cxnSpLocks/>
            <a:stCxn id="41" idx="3"/>
          </p:cNvCxnSpPr>
          <p:nvPr/>
        </p:nvCxnSpPr>
        <p:spPr>
          <a:xfrm flipV="1">
            <a:off x="1082481" y="3337560"/>
            <a:ext cx="648347" cy="8929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DEB7285-CF29-48DD-9A7E-0D046AE5839D}"/>
              </a:ext>
            </a:extLst>
          </p:cNvPr>
          <p:cNvCxnSpPr>
            <a:cxnSpLocks/>
            <a:stCxn id="40" idx="3"/>
          </p:cNvCxnSpPr>
          <p:nvPr/>
        </p:nvCxnSpPr>
        <p:spPr>
          <a:xfrm flipV="1">
            <a:off x="1078972" y="3402333"/>
            <a:ext cx="896784" cy="12437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4E57A1B-0960-4E2A-BA18-A0D3F428B065}"/>
              </a:ext>
            </a:extLst>
          </p:cNvPr>
          <p:cNvSpPr txBox="1"/>
          <p:nvPr/>
        </p:nvSpPr>
        <p:spPr>
          <a:xfrm>
            <a:off x="7219813" y="3155774"/>
            <a:ext cx="1685292"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400" dirty="0">
                <a:solidFill>
                  <a:srgbClr val="C00000"/>
                </a:solidFill>
                <a:latin typeface="Arial"/>
                <a:cs typeface="Calibri"/>
              </a:rPr>
              <a:t>Structured data describing the item and its relationship to other items. </a:t>
            </a:r>
          </a:p>
        </p:txBody>
      </p:sp>
      <p:sp>
        <p:nvSpPr>
          <p:cNvPr id="72" name="TextBox 71">
            <a:extLst>
              <a:ext uri="{FF2B5EF4-FFF2-40B4-BE49-F238E27FC236}">
                <a16:creationId xmlns:a16="http://schemas.microsoft.com/office/drawing/2014/main" id="{6135F464-F98C-4729-963F-46517E2AE673}"/>
              </a:ext>
            </a:extLst>
          </p:cNvPr>
          <p:cNvSpPr txBox="1"/>
          <p:nvPr/>
        </p:nvSpPr>
        <p:spPr>
          <a:xfrm>
            <a:off x="7207210" y="578218"/>
            <a:ext cx="1804891"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400" dirty="0">
                <a:solidFill>
                  <a:srgbClr val="C00000"/>
                </a:solidFill>
                <a:latin typeface="Arial"/>
                <a:cs typeface="Calibri"/>
              </a:rPr>
              <a:t>The “Fingerprint”, for text searching, disambiguation, selection, and duplicate detection.</a:t>
            </a:r>
          </a:p>
        </p:txBody>
      </p:sp>
    </p:spTree>
    <p:extLst>
      <p:ext uri="{BB962C8B-B14F-4D97-AF65-F5344CB8AC3E}">
        <p14:creationId xmlns:p14="http://schemas.microsoft.com/office/powerpoint/2010/main" val="41431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4" grpId="0" animBg="1"/>
      <p:bldP spid="35" grpId="0" animBg="1"/>
      <p:bldP spid="39" grpId="0" animBg="1"/>
      <p:bldP spid="40" grpId="0" animBg="1"/>
      <p:bldP spid="41" grpId="0" animBg="1"/>
      <p:bldP spid="71"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3139CF-554B-4749-83B7-F4F2EEBEDCFF}"/>
              </a:ext>
            </a:extLst>
          </p:cNvPr>
          <p:cNvSpPr>
            <a:spLocks noGrp="1"/>
          </p:cNvSpPr>
          <p:nvPr>
            <p:ph type="body" sz="quarter" idx="10"/>
          </p:nvPr>
        </p:nvSpPr>
        <p:spPr>
          <a:xfrm>
            <a:off x="315259" y="831061"/>
            <a:ext cx="8174038" cy="1200329"/>
          </a:xfrm>
        </p:spPr>
        <p:txBody>
          <a:bodyPr/>
          <a:lstStyle/>
          <a:p>
            <a:r>
              <a:rPr lang="en-US" dirty="0"/>
              <a:t>USE CASES FROM AN OCLC WIKIBASE PILOT PROJECT</a:t>
            </a:r>
          </a:p>
        </p:txBody>
      </p:sp>
      <p:sp>
        <p:nvSpPr>
          <p:cNvPr id="3" name="Text Placeholder 2">
            <a:extLst>
              <a:ext uri="{FF2B5EF4-FFF2-40B4-BE49-F238E27FC236}">
                <a16:creationId xmlns:a16="http://schemas.microsoft.com/office/drawing/2014/main" id="{F395089C-A3D1-4175-B3E3-3FB26EF22E8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1C922C7-FAB1-4878-9502-E5E7A3C305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3262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ikibase UI editing screenshot snippet">
            <a:extLst>
              <a:ext uri="{FF2B5EF4-FFF2-40B4-BE49-F238E27FC236}">
                <a16:creationId xmlns:a16="http://schemas.microsoft.com/office/drawing/2014/main" id="{0474B7E4-61F0-4D3D-99C0-E07B564CBDFA}"/>
              </a:ext>
            </a:extLst>
          </p:cNvPr>
          <p:cNvPicPr>
            <a:picLocks noChangeAspect="1"/>
          </p:cNvPicPr>
          <p:nvPr/>
        </p:nvPicPr>
        <p:blipFill>
          <a:blip r:embed="rId3"/>
          <a:stretch>
            <a:fillRect/>
          </a:stretch>
        </p:blipFill>
        <p:spPr>
          <a:xfrm>
            <a:off x="3381312" y="2854036"/>
            <a:ext cx="5398622" cy="1532089"/>
          </a:xfrm>
          <a:prstGeom prst="rect">
            <a:avLst/>
          </a:prstGeom>
          <a:ln>
            <a:noFill/>
          </a:ln>
          <a:effectLst>
            <a:outerShdw blurRad="292100" dist="139700" dir="2700000" algn="tl" rotWithShape="0">
              <a:srgbClr val="333333">
                <a:alpha val="65000"/>
              </a:srgbClr>
            </a:outerShdw>
          </a:effectLst>
        </p:spPr>
      </p:pic>
      <p:sp>
        <p:nvSpPr>
          <p:cNvPr id="7" name="Text Placeholder 2">
            <a:extLst>
              <a:ext uri="{FF2B5EF4-FFF2-40B4-BE49-F238E27FC236}">
                <a16:creationId xmlns:a16="http://schemas.microsoft.com/office/drawing/2014/main" id="{6ACF2E85-4FBD-4A47-938B-9B149A531E9C}"/>
              </a:ext>
            </a:extLst>
          </p:cNvPr>
          <p:cNvSpPr txBox="1">
            <a:spLocks/>
          </p:cNvSpPr>
          <p:nvPr/>
        </p:nvSpPr>
        <p:spPr>
          <a:xfrm>
            <a:off x="340786" y="343304"/>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a:solidFill>
                  <a:schemeClr val="tx2"/>
                </a:solidFill>
              </a:rPr>
              <a:t>Use case: Manual Data Entry</a:t>
            </a:r>
          </a:p>
        </p:txBody>
      </p:sp>
      <p:sp>
        <p:nvSpPr>
          <p:cNvPr id="9" name="Text Placeholder 1">
            <a:extLst>
              <a:ext uri="{FF2B5EF4-FFF2-40B4-BE49-F238E27FC236}">
                <a16:creationId xmlns:a16="http://schemas.microsoft.com/office/drawing/2014/main" id="{2128535B-4BC7-4CB6-AE4C-D0D241DA9BCE}"/>
              </a:ext>
            </a:extLst>
          </p:cNvPr>
          <p:cNvSpPr txBox="1">
            <a:spLocks/>
          </p:cNvSpPr>
          <p:nvPr/>
        </p:nvSpPr>
        <p:spPr>
          <a:xfrm>
            <a:off x="340787" y="1029747"/>
            <a:ext cx="5877133" cy="3356378"/>
          </a:xfrm>
        </p:spPr>
        <p:txBody>
          <a:bodyPr vert="horz" anchor="t"/>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2000" dirty="0">
                <a:cs typeface="Calibri"/>
              </a:rPr>
              <a:t>The </a:t>
            </a:r>
            <a:r>
              <a:rPr lang="en-US" sz="2000" b="1" dirty="0">
                <a:solidFill>
                  <a:srgbClr val="C00000"/>
                </a:solidFill>
                <a:cs typeface="Calibri"/>
              </a:rPr>
              <a:t>Wikibase UI </a:t>
            </a:r>
            <a:r>
              <a:rPr lang="en-US" sz="2000" dirty="0">
                <a:cs typeface="Calibri"/>
              </a:rPr>
              <a:t>supports data entry.  </a:t>
            </a:r>
          </a:p>
          <a:p>
            <a:endParaRPr lang="en-US" sz="2000" dirty="0">
              <a:cs typeface="Calibri"/>
            </a:endParaRPr>
          </a:p>
          <a:p>
            <a:r>
              <a:rPr lang="en-US" sz="2000" dirty="0">
                <a:cs typeface="Calibri"/>
              </a:rPr>
              <a:t>It has a powerful and well-tested set of features that speed the data entry process and assist with quality control and data integrity.</a:t>
            </a:r>
            <a:endParaRPr lang="en-US" sz="2000" dirty="0">
              <a:cs typeface="Arial"/>
            </a:endParaRPr>
          </a:p>
          <a:p>
            <a:endParaRPr lang="en-US" sz="2000" dirty="0">
              <a:cs typeface="Calibri"/>
            </a:endParaRPr>
          </a:p>
          <a:p>
            <a:r>
              <a:rPr lang="en-US" sz="2000" dirty="0">
                <a:cs typeface="Calibri"/>
              </a:rPr>
              <a:t> </a:t>
            </a:r>
            <a:endParaRPr lang="en-US" sz="2000" dirty="0">
              <a:cs typeface="Arial"/>
            </a:endParaRPr>
          </a:p>
        </p:txBody>
      </p:sp>
    </p:spTree>
    <p:extLst>
      <p:ext uri="{BB962C8B-B14F-4D97-AF65-F5344CB8AC3E}">
        <p14:creationId xmlns:p14="http://schemas.microsoft.com/office/powerpoint/2010/main" val="29682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Wikibase UI Editing entity lookup">
            <a:extLst>
              <a:ext uri="{FF2B5EF4-FFF2-40B4-BE49-F238E27FC236}">
                <a16:creationId xmlns:a16="http://schemas.microsoft.com/office/drawing/2014/main" id="{2FAF0984-27A9-4F4B-B57C-95F1595D9E63}"/>
              </a:ext>
            </a:extLst>
          </p:cNvPr>
          <p:cNvPicPr>
            <a:picLocks noChangeAspect="1"/>
          </p:cNvPicPr>
          <p:nvPr/>
        </p:nvPicPr>
        <p:blipFill>
          <a:blip r:embed="rId3"/>
          <a:stretch>
            <a:fillRect/>
          </a:stretch>
        </p:blipFill>
        <p:spPr>
          <a:xfrm>
            <a:off x="181185" y="2571750"/>
            <a:ext cx="5391443" cy="1946910"/>
          </a:xfrm>
          <a:prstGeom prst="rect">
            <a:avLst/>
          </a:prstGeom>
          <a:ln>
            <a:noFill/>
          </a:ln>
          <a:effectLst>
            <a:outerShdw blurRad="292100" dist="139700" dir="2700000" algn="tl" rotWithShape="0">
              <a:srgbClr val="333333">
                <a:alpha val="65000"/>
              </a:srgbClr>
            </a:outerShdw>
          </a:effectLst>
        </p:spPr>
      </p:pic>
      <p:pic>
        <p:nvPicPr>
          <p:cNvPr id="4" name="Picture 11" descr="SPARQL Query Service UI Autosuggest Entity Lookup">
            <a:extLst>
              <a:ext uri="{FF2B5EF4-FFF2-40B4-BE49-F238E27FC236}">
                <a16:creationId xmlns:a16="http://schemas.microsoft.com/office/drawing/2014/main" id="{F2C65856-F8AA-410C-ABEE-9FCBF300AE4C}"/>
              </a:ext>
            </a:extLst>
          </p:cNvPr>
          <p:cNvPicPr>
            <a:picLocks noChangeAspect="1"/>
          </p:cNvPicPr>
          <p:nvPr/>
        </p:nvPicPr>
        <p:blipFill>
          <a:blip r:embed="rId4"/>
          <a:stretch>
            <a:fillRect/>
          </a:stretch>
        </p:blipFill>
        <p:spPr>
          <a:xfrm>
            <a:off x="3071827" y="2246508"/>
            <a:ext cx="3694733" cy="2347695"/>
          </a:xfrm>
          <a:prstGeom prst="rect">
            <a:avLst/>
          </a:prstGeom>
          <a:ln>
            <a:noFill/>
          </a:ln>
          <a:effectLst>
            <a:outerShdw blurRad="292100" dist="139700" dir="2700000" algn="tl" rotWithShape="0">
              <a:srgbClr val="333333">
                <a:alpha val="65000"/>
              </a:srgbClr>
            </a:outerShdw>
          </a:effectLst>
        </p:spPr>
      </p:pic>
      <p:pic>
        <p:nvPicPr>
          <p:cNvPr id="6" name="Picture 5" descr="Wikibase Search UI Autosuggest&#10;">
            <a:extLst>
              <a:ext uri="{FF2B5EF4-FFF2-40B4-BE49-F238E27FC236}">
                <a16:creationId xmlns:a16="http://schemas.microsoft.com/office/drawing/2014/main" id="{C382CC08-7473-4813-9BB2-296E42E71E67}"/>
              </a:ext>
            </a:extLst>
          </p:cNvPr>
          <p:cNvPicPr>
            <a:picLocks noChangeAspect="1"/>
          </p:cNvPicPr>
          <p:nvPr/>
        </p:nvPicPr>
        <p:blipFill>
          <a:blip r:embed="rId5"/>
          <a:stretch>
            <a:fillRect/>
          </a:stretch>
        </p:blipFill>
        <p:spPr>
          <a:xfrm>
            <a:off x="6162299" y="1785935"/>
            <a:ext cx="2523932" cy="3268842"/>
          </a:xfrm>
          <a:prstGeom prst="rect">
            <a:avLst/>
          </a:prstGeom>
          <a:ln>
            <a:noFill/>
          </a:ln>
          <a:effectLst>
            <a:outerShdw blurRad="292100" dist="139700" dir="2700000" algn="tl" rotWithShape="0">
              <a:srgbClr val="333333">
                <a:alpha val="65000"/>
              </a:srgbClr>
            </a:outerShdw>
          </a:effectLst>
        </p:spPr>
      </p:pic>
      <p:sp>
        <p:nvSpPr>
          <p:cNvPr id="9" name="Text Placeholder 1">
            <a:extLst>
              <a:ext uri="{FF2B5EF4-FFF2-40B4-BE49-F238E27FC236}">
                <a16:creationId xmlns:a16="http://schemas.microsoft.com/office/drawing/2014/main" id="{83433149-D9C9-44EC-A7E5-3688CFA4386D}"/>
              </a:ext>
            </a:extLst>
          </p:cNvPr>
          <p:cNvSpPr txBox="1">
            <a:spLocks/>
          </p:cNvSpPr>
          <p:nvPr/>
        </p:nvSpPr>
        <p:spPr>
          <a:xfrm>
            <a:off x="340787" y="1029747"/>
            <a:ext cx="5877133" cy="3356378"/>
          </a:xfrm>
        </p:spPr>
        <p:txBody>
          <a:bodyPr vert="horz" anchor="t"/>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2000" dirty="0">
                <a:cs typeface="Calibri"/>
              </a:rPr>
              <a:t>Searching for entities as you type is supported by the </a:t>
            </a:r>
            <a:r>
              <a:rPr lang="en-US" sz="2000" b="1" dirty="0" err="1">
                <a:solidFill>
                  <a:srgbClr val="C00000"/>
                </a:solidFill>
                <a:cs typeface="Calibri"/>
              </a:rPr>
              <a:t>Mediawiki</a:t>
            </a:r>
            <a:r>
              <a:rPr lang="en-US" sz="2000" b="1" dirty="0">
                <a:solidFill>
                  <a:srgbClr val="C00000"/>
                </a:solidFill>
                <a:cs typeface="Calibri"/>
              </a:rPr>
              <a:t> API</a:t>
            </a:r>
            <a:r>
              <a:rPr lang="en-US" sz="2000" dirty="0">
                <a:cs typeface="Calibri"/>
              </a:rPr>
              <a:t>.  This feature is found in both the Wikibase UI and in the SPARQL Query Service UI.</a:t>
            </a:r>
          </a:p>
          <a:p>
            <a:r>
              <a:rPr lang="en-US" sz="2000" dirty="0">
                <a:cs typeface="Calibri"/>
              </a:rPr>
              <a:t> </a:t>
            </a:r>
            <a:endParaRPr lang="en-US" sz="2000" dirty="0">
              <a:cs typeface="Arial"/>
            </a:endParaRPr>
          </a:p>
        </p:txBody>
      </p:sp>
      <p:sp>
        <p:nvSpPr>
          <p:cNvPr id="10" name="Text Placeholder 2">
            <a:extLst>
              <a:ext uri="{FF2B5EF4-FFF2-40B4-BE49-F238E27FC236}">
                <a16:creationId xmlns:a16="http://schemas.microsoft.com/office/drawing/2014/main" id="{F4562160-3699-40E3-AB26-56628EBA87B7}"/>
              </a:ext>
            </a:extLst>
          </p:cNvPr>
          <p:cNvSpPr txBox="1">
            <a:spLocks/>
          </p:cNvSpPr>
          <p:nvPr/>
        </p:nvSpPr>
        <p:spPr>
          <a:xfrm>
            <a:off x="340786" y="343304"/>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a:solidFill>
                  <a:schemeClr val="tx2"/>
                </a:solidFill>
              </a:rPr>
              <a:t>Use case: Autosuggest</a:t>
            </a:r>
          </a:p>
        </p:txBody>
      </p:sp>
    </p:spTree>
    <p:extLst>
      <p:ext uri="{BB962C8B-B14F-4D97-AF65-F5344CB8AC3E}">
        <p14:creationId xmlns:p14="http://schemas.microsoft.com/office/powerpoint/2010/main" val="425929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A32C31-B884-4CBB-B527-BE9068B68296}"/>
              </a:ext>
            </a:extLst>
          </p:cNvPr>
          <p:cNvSpPr txBox="1"/>
          <p:nvPr/>
        </p:nvSpPr>
        <p:spPr>
          <a:xfrm>
            <a:off x="3947160" y="4386124"/>
            <a:ext cx="4583429"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Calibri"/>
              </a:rPr>
              <a:t>In this example SPARQL query, items describing people born between 1800 and 1880, but without a specified death date, are listed.</a:t>
            </a:r>
          </a:p>
        </p:txBody>
      </p:sp>
      <p:sp>
        <p:nvSpPr>
          <p:cNvPr id="8" name="Text Placeholder 2">
            <a:extLst>
              <a:ext uri="{FF2B5EF4-FFF2-40B4-BE49-F238E27FC236}">
                <a16:creationId xmlns:a16="http://schemas.microsoft.com/office/drawing/2014/main" id="{E8E598E0-0518-48DD-BDFF-7EFE70D018CE}"/>
              </a:ext>
            </a:extLst>
          </p:cNvPr>
          <p:cNvSpPr txBox="1">
            <a:spLocks/>
          </p:cNvSpPr>
          <p:nvPr/>
        </p:nvSpPr>
        <p:spPr>
          <a:xfrm>
            <a:off x="340786" y="343304"/>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a:solidFill>
                  <a:schemeClr val="tx2"/>
                </a:solidFill>
              </a:rPr>
              <a:t>Use case: Complex Queries</a:t>
            </a:r>
          </a:p>
        </p:txBody>
      </p:sp>
      <p:sp>
        <p:nvSpPr>
          <p:cNvPr id="9" name="Text Placeholder 1">
            <a:extLst>
              <a:ext uri="{FF2B5EF4-FFF2-40B4-BE49-F238E27FC236}">
                <a16:creationId xmlns:a16="http://schemas.microsoft.com/office/drawing/2014/main" id="{92254536-4AD0-426E-B776-635B127AA638}"/>
              </a:ext>
            </a:extLst>
          </p:cNvPr>
          <p:cNvSpPr txBox="1">
            <a:spLocks/>
          </p:cNvSpPr>
          <p:nvPr/>
        </p:nvSpPr>
        <p:spPr>
          <a:xfrm>
            <a:off x="340787" y="1100478"/>
            <a:ext cx="3606373" cy="3285646"/>
          </a:xfrm>
        </p:spPr>
        <p:txBody>
          <a:bodyPr vert="horz" anchor="t"/>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2000">
                <a:cs typeface="Calibri"/>
              </a:rPr>
              <a:t>SPARQL is a semantic query language for databases. </a:t>
            </a:r>
          </a:p>
          <a:p>
            <a:endParaRPr lang="en-US" sz="2000">
              <a:cs typeface="Calibri"/>
            </a:endParaRPr>
          </a:p>
          <a:p>
            <a:r>
              <a:rPr lang="en-US" sz="2000">
                <a:cs typeface="Calibri"/>
              </a:rPr>
              <a:t>The ecosystem includes a </a:t>
            </a:r>
            <a:r>
              <a:rPr lang="en-US" sz="2000" b="1">
                <a:solidFill>
                  <a:srgbClr val="C00000"/>
                </a:solidFill>
                <a:cs typeface="Calibri"/>
              </a:rPr>
              <a:t>SPARQL endpoint</a:t>
            </a:r>
            <a:r>
              <a:rPr lang="en-US" sz="2000">
                <a:cs typeface="Calibri"/>
              </a:rPr>
              <a:t> and a user-friendly interface for constructing queries. </a:t>
            </a:r>
          </a:p>
          <a:p>
            <a:r>
              <a:rPr lang="en-US" sz="2000">
                <a:cs typeface="Calibri"/>
              </a:rPr>
              <a:t> </a:t>
            </a:r>
            <a:endParaRPr lang="en-US" sz="2000">
              <a:cs typeface="Arial"/>
            </a:endParaRPr>
          </a:p>
        </p:txBody>
      </p:sp>
      <p:pic>
        <p:nvPicPr>
          <p:cNvPr id="10" name="Picture 9">
            <a:extLst>
              <a:ext uri="{FF2B5EF4-FFF2-40B4-BE49-F238E27FC236}">
                <a16:creationId xmlns:a16="http://schemas.microsoft.com/office/drawing/2014/main" id="{0A331127-6379-4E88-81B2-8E0B4DDB4F1A}"/>
              </a:ext>
            </a:extLst>
          </p:cNvPr>
          <p:cNvPicPr>
            <a:picLocks noChangeAspect="1"/>
          </p:cNvPicPr>
          <p:nvPr/>
        </p:nvPicPr>
        <p:blipFill>
          <a:blip r:embed="rId3"/>
          <a:stretch>
            <a:fillRect/>
          </a:stretch>
        </p:blipFill>
        <p:spPr>
          <a:xfrm>
            <a:off x="3947160" y="1029746"/>
            <a:ext cx="4955624" cy="3285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88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4847E9-48B7-4775-8DF8-7E9BCB8434F8}"/>
              </a:ext>
            </a:extLst>
          </p:cNvPr>
          <p:cNvPicPr>
            <a:picLocks noChangeAspect="1"/>
          </p:cNvPicPr>
          <p:nvPr/>
        </p:nvPicPr>
        <p:blipFill>
          <a:blip r:embed="rId3"/>
          <a:stretch>
            <a:fillRect/>
          </a:stretch>
        </p:blipFill>
        <p:spPr>
          <a:xfrm>
            <a:off x="4560360" y="1029746"/>
            <a:ext cx="4296442" cy="2955514"/>
          </a:xfrm>
          <a:prstGeom prst="rect">
            <a:avLst/>
          </a:prstGeom>
          <a:ln>
            <a:noFill/>
          </a:ln>
          <a:effectLst>
            <a:outerShdw blurRad="292100" dist="139700" dir="2700000" algn="tl" rotWithShape="0">
              <a:srgbClr val="333333">
                <a:alpha val="65000"/>
              </a:srgbClr>
            </a:outerShdw>
          </a:effectLst>
        </p:spPr>
      </p:pic>
      <p:sp>
        <p:nvSpPr>
          <p:cNvPr id="8" name="Text Placeholder 2">
            <a:extLst>
              <a:ext uri="{FF2B5EF4-FFF2-40B4-BE49-F238E27FC236}">
                <a16:creationId xmlns:a16="http://schemas.microsoft.com/office/drawing/2014/main" id="{8F8A6EB2-07EC-411F-AC62-89BC54AD2E81}"/>
              </a:ext>
            </a:extLst>
          </p:cNvPr>
          <p:cNvSpPr txBox="1">
            <a:spLocks/>
          </p:cNvSpPr>
          <p:nvPr/>
        </p:nvSpPr>
        <p:spPr>
          <a:xfrm>
            <a:off x="340786" y="343304"/>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a:solidFill>
                  <a:schemeClr val="tx2"/>
                </a:solidFill>
              </a:rPr>
              <a:t>Use case: Reconciliation</a:t>
            </a:r>
          </a:p>
        </p:txBody>
      </p:sp>
      <p:sp>
        <p:nvSpPr>
          <p:cNvPr id="9" name="Text Placeholder 1">
            <a:extLst>
              <a:ext uri="{FF2B5EF4-FFF2-40B4-BE49-F238E27FC236}">
                <a16:creationId xmlns:a16="http://schemas.microsoft.com/office/drawing/2014/main" id="{832D2728-28D0-4C25-9E9F-6248FDC50EF1}"/>
              </a:ext>
            </a:extLst>
          </p:cNvPr>
          <p:cNvSpPr txBox="1">
            <a:spLocks/>
          </p:cNvSpPr>
          <p:nvPr/>
        </p:nvSpPr>
        <p:spPr>
          <a:xfrm>
            <a:off x="340787" y="1100478"/>
            <a:ext cx="4094053" cy="3285646"/>
          </a:xfrm>
        </p:spPr>
        <p:txBody>
          <a:bodyPr vert="horz" anchor="t"/>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cs typeface="Calibri"/>
              </a:rPr>
              <a:t>Reconciling strings to a ranked list of potential entities is a key use case to be supported.</a:t>
            </a:r>
          </a:p>
          <a:p>
            <a:pPr marL="342900" indent="-342900">
              <a:buFont typeface="Arial" panose="020B0604020202020204" pitchFamily="34" charset="0"/>
              <a:buChar char="•"/>
            </a:pPr>
            <a:r>
              <a:rPr lang="en-US" sz="2000" dirty="0">
                <a:cs typeface="Calibri"/>
              </a:rPr>
              <a:t>We used an </a:t>
            </a:r>
            <a:r>
              <a:rPr lang="en-US" sz="2000" b="1" dirty="0">
                <a:solidFill>
                  <a:srgbClr val="C00000"/>
                </a:solidFill>
                <a:cs typeface="Calibri"/>
              </a:rPr>
              <a:t>OpenRefine-optimized</a:t>
            </a:r>
            <a:r>
              <a:rPr lang="en-US" sz="2000" dirty="0">
                <a:cs typeface="Calibri"/>
              </a:rPr>
              <a:t> </a:t>
            </a:r>
            <a:r>
              <a:rPr lang="en-US" sz="2000" b="1" dirty="0">
                <a:solidFill>
                  <a:srgbClr val="C00000"/>
                </a:solidFill>
                <a:cs typeface="Calibri"/>
              </a:rPr>
              <a:t>Reconciliation API </a:t>
            </a:r>
            <a:r>
              <a:rPr lang="en-US" sz="2000" dirty="0">
                <a:cs typeface="Calibri"/>
              </a:rPr>
              <a:t>endpoint for this use case.</a:t>
            </a:r>
          </a:p>
          <a:p>
            <a:pPr marL="342900" indent="-342900">
              <a:buFont typeface="Arial" panose="020B0604020202020204" pitchFamily="34" charset="0"/>
              <a:buChar char="•"/>
            </a:pPr>
            <a:r>
              <a:rPr lang="en-US" sz="2000" dirty="0">
                <a:cs typeface="Calibri"/>
              </a:rPr>
              <a:t>The Reconciliation API uses the ecosystem’s </a:t>
            </a:r>
            <a:r>
              <a:rPr lang="en-US" sz="2000" b="1" dirty="0" err="1">
                <a:solidFill>
                  <a:srgbClr val="C00000"/>
                </a:solidFill>
                <a:cs typeface="Calibri"/>
              </a:rPr>
              <a:t>Mediawiki</a:t>
            </a:r>
            <a:r>
              <a:rPr lang="en-US" sz="2000" b="1" dirty="0">
                <a:solidFill>
                  <a:srgbClr val="C00000"/>
                </a:solidFill>
                <a:cs typeface="Calibri"/>
              </a:rPr>
              <a:t> API </a:t>
            </a:r>
            <a:r>
              <a:rPr lang="en-US" sz="2000" dirty="0">
                <a:cs typeface="Calibri"/>
              </a:rPr>
              <a:t>and </a:t>
            </a:r>
            <a:r>
              <a:rPr lang="en-US" sz="2000" b="1" dirty="0">
                <a:solidFill>
                  <a:srgbClr val="C00000"/>
                </a:solidFill>
                <a:cs typeface="Calibri"/>
              </a:rPr>
              <a:t>SPARQL endpoint </a:t>
            </a:r>
            <a:r>
              <a:rPr lang="en-US" sz="2000" dirty="0">
                <a:cs typeface="Calibri"/>
              </a:rPr>
              <a:t>in a hybrid tandem to find and rank matches.</a:t>
            </a:r>
          </a:p>
        </p:txBody>
      </p:sp>
    </p:spTree>
    <p:extLst>
      <p:ext uri="{BB962C8B-B14F-4D97-AF65-F5344CB8AC3E}">
        <p14:creationId xmlns:p14="http://schemas.microsoft.com/office/powerpoint/2010/main" val="28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46C104B-CB57-42FA-B912-DC7574FBEBD5}"/>
              </a:ext>
            </a:extLst>
          </p:cNvPr>
          <p:cNvSpPr txBox="1">
            <a:spLocks/>
          </p:cNvSpPr>
          <p:nvPr/>
        </p:nvSpPr>
        <p:spPr>
          <a:xfrm>
            <a:off x="340786" y="343304"/>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a:solidFill>
                  <a:schemeClr val="tx2"/>
                </a:solidFill>
              </a:rPr>
              <a:t>Use case: Batch Loading Data</a:t>
            </a:r>
          </a:p>
        </p:txBody>
      </p:sp>
      <p:sp>
        <p:nvSpPr>
          <p:cNvPr id="6" name="Text Placeholder 1">
            <a:extLst>
              <a:ext uri="{FF2B5EF4-FFF2-40B4-BE49-F238E27FC236}">
                <a16:creationId xmlns:a16="http://schemas.microsoft.com/office/drawing/2014/main" id="{BFF6C37B-1A42-4F57-97D0-17973ECF1D86}"/>
              </a:ext>
            </a:extLst>
          </p:cNvPr>
          <p:cNvSpPr txBox="1">
            <a:spLocks/>
          </p:cNvSpPr>
          <p:nvPr/>
        </p:nvSpPr>
        <p:spPr>
          <a:xfrm>
            <a:off x="340787" y="1100478"/>
            <a:ext cx="8323153" cy="3285646"/>
          </a:xfrm>
        </p:spPr>
        <p:txBody>
          <a:bodyPr vert="horz" anchor="t"/>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cs typeface="Calibri"/>
              </a:rPr>
              <a:t>For batch loading new items and properties, and subsequent batch updates and deletions, OCLC staff use </a:t>
            </a:r>
            <a:r>
              <a:rPr lang="en-US" sz="2400" b="1" dirty="0">
                <a:solidFill>
                  <a:srgbClr val="C00000"/>
                </a:solidFill>
                <a:cs typeface="Calibri"/>
              </a:rPr>
              <a:t>Pywikibot</a:t>
            </a:r>
            <a:r>
              <a:rPr lang="en-US" sz="2400" dirty="0">
                <a:cs typeface="Calibri"/>
              </a:rPr>
              <a:t>.  </a:t>
            </a:r>
            <a:endParaRPr lang="en-US" sz="2400" dirty="0">
              <a:cs typeface="Arial"/>
            </a:endParaRPr>
          </a:p>
          <a:p>
            <a:pPr marL="342900" indent="-342900">
              <a:buFont typeface="Arial" panose="020B0604020202020204" pitchFamily="34" charset="0"/>
              <a:buChar char="•"/>
            </a:pPr>
            <a:r>
              <a:rPr lang="en-US" sz="2400" dirty="0">
                <a:cs typeface="Calibri"/>
              </a:rPr>
              <a:t>It is a Python library and collection of scripts that automate work on MediaWiki sites. Originally designed for Wikipedia, it is now used throughout the Wikimedia Foundation's projects and on many other wikis.</a:t>
            </a:r>
          </a:p>
          <a:p>
            <a:pPr marL="342900" indent="-342900">
              <a:buFont typeface="Arial" panose="020B0604020202020204" pitchFamily="34" charset="0"/>
              <a:buChar char="•"/>
            </a:pPr>
            <a:r>
              <a:rPr lang="en-US" sz="2400" dirty="0" err="1">
                <a:cs typeface="Calibri"/>
              </a:rPr>
              <a:t>Wikidata</a:t>
            </a:r>
            <a:r>
              <a:rPr lang="en-US" sz="2400" dirty="0">
                <a:cs typeface="Calibri"/>
              </a:rPr>
              <a:t> </a:t>
            </a:r>
            <a:r>
              <a:rPr lang="en-US" sz="2400" dirty="0" err="1">
                <a:cs typeface="Calibri"/>
              </a:rPr>
              <a:t>Quickstatements</a:t>
            </a:r>
            <a:r>
              <a:rPr lang="en-US" sz="2400" dirty="0">
                <a:cs typeface="Calibri"/>
              </a:rPr>
              <a:t> is an interesting alternative.</a:t>
            </a:r>
          </a:p>
        </p:txBody>
      </p:sp>
    </p:spTree>
    <p:extLst>
      <p:ext uri="{BB962C8B-B14F-4D97-AF65-F5344CB8AC3E}">
        <p14:creationId xmlns:p14="http://schemas.microsoft.com/office/powerpoint/2010/main" val="296240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61431-A86E-457F-99AB-D61AB04D2BE0}"/>
              </a:ext>
            </a:extLst>
          </p:cNvPr>
          <p:cNvSpPr>
            <a:spLocks noGrp="1"/>
          </p:cNvSpPr>
          <p:nvPr>
            <p:ph type="body" sz="quarter" idx="13"/>
          </p:nvPr>
        </p:nvSpPr>
        <p:spPr/>
        <p:txBody>
          <a:bodyPr/>
          <a:lstStyle/>
          <a:p>
            <a:r>
              <a:rPr lang="en-US" dirty="0"/>
              <a:t>Problem statement</a:t>
            </a:r>
          </a:p>
        </p:txBody>
      </p:sp>
      <p:sp>
        <p:nvSpPr>
          <p:cNvPr id="3" name="Text Placeholder 2">
            <a:extLst>
              <a:ext uri="{FF2B5EF4-FFF2-40B4-BE49-F238E27FC236}">
                <a16:creationId xmlns:a16="http://schemas.microsoft.com/office/drawing/2014/main" id="{57FBFB9D-9056-4894-83F2-BA200F10475B}"/>
              </a:ext>
            </a:extLst>
          </p:cNvPr>
          <p:cNvSpPr>
            <a:spLocks noGrp="1"/>
          </p:cNvSpPr>
          <p:nvPr>
            <p:ph type="body" sz="quarter" idx="14"/>
          </p:nvPr>
        </p:nvSpPr>
        <p:spPr/>
        <p:txBody>
          <a:bodyPr/>
          <a:lstStyle/>
          <a:p>
            <a:pPr marL="0" indent="0">
              <a:buNone/>
            </a:pPr>
            <a:r>
              <a:rPr lang="en-US" sz="4000" dirty="0"/>
              <a:t>The library community’s foundational bibliographic standard is no longer sufficient to take advantage of the tremendous opportunities offered by the web.</a:t>
            </a:r>
          </a:p>
        </p:txBody>
      </p:sp>
    </p:spTree>
    <p:extLst>
      <p:ext uri="{BB962C8B-B14F-4D97-AF65-F5344CB8AC3E}">
        <p14:creationId xmlns:p14="http://schemas.microsoft.com/office/powerpoint/2010/main" val="362443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7ED245-2393-43E3-8EF8-D8A0893EBC9E}"/>
              </a:ext>
            </a:extLst>
          </p:cNvPr>
          <p:cNvSpPr>
            <a:spLocks noGrp="1"/>
          </p:cNvSpPr>
          <p:nvPr>
            <p:ph type="body" sz="quarter" idx="10"/>
          </p:nvPr>
        </p:nvSpPr>
        <p:spPr>
          <a:xfrm>
            <a:off x="315259" y="831061"/>
            <a:ext cx="8174038" cy="1311128"/>
          </a:xfrm>
        </p:spPr>
        <p:txBody>
          <a:bodyPr/>
          <a:lstStyle/>
          <a:p>
            <a:r>
              <a:rPr lang="en-US" dirty="0"/>
              <a:t>Some take-aways </a:t>
            </a:r>
          </a:p>
          <a:p>
            <a:r>
              <a:rPr lang="en-US" dirty="0"/>
              <a:t>from the pilot project</a:t>
            </a:r>
          </a:p>
        </p:txBody>
      </p:sp>
      <p:sp>
        <p:nvSpPr>
          <p:cNvPr id="5" name="Text Placeholder 4">
            <a:extLst>
              <a:ext uri="{FF2B5EF4-FFF2-40B4-BE49-F238E27FC236}">
                <a16:creationId xmlns:a16="http://schemas.microsoft.com/office/drawing/2014/main" id="{0947F474-4342-46E4-A52B-975D9855916C}"/>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933006B8-6076-4482-AA58-EAF9BF2BB9A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0508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36E2C2-D877-46FA-B328-5E760E57FCC6}"/>
              </a:ext>
            </a:extLst>
          </p:cNvPr>
          <p:cNvSpPr>
            <a:spLocks noGrp="1"/>
          </p:cNvSpPr>
          <p:nvPr>
            <p:ph type="body" sz="quarter" idx="13"/>
          </p:nvPr>
        </p:nvSpPr>
        <p:spPr/>
        <p:txBody>
          <a:bodyPr/>
          <a:lstStyle/>
          <a:p>
            <a:r>
              <a:rPr lang="en-US"/>
              <a:t>Wikibase allows for complexity without insisting on it.</a:t>
            </a:r>
          </a:p>
        </p:txBody>
      </p:sp>
      <p:pic>
        <p:nvPicPr>
          <p:cNvPr id="4" name="Picture 3">
            <a:extLst>
              <a:ext uri="{FF2B5EF4-FFF2-40B4-BE49-F238E27FC236}">
                <a16:creationId xmlns:a16="http://schemas.microsoft.com/office/drawing/2014/main" id="{1F4FFCCB-DFCD-4152-AB01-E5EEBA546B2D}"/>
              </a:ext>
            </a:extLst>
          </p:cNvPr>
          <p:cNvPicPr>
            <a:picLocks noChangeAspect="1"/>
          </p:cNvPicPr>
          <p:nvPr/>
        </p:nvPicPr>
        <p:blipFill>
          <a:blip r:embed="rId3"/>
          <a:stretch>
            <a:fillRect/>
          </a:stretch>
        </p:blipFill>
        <p:spPr>
          <a:xfrm>
            <a:off x="2528048" y="1576291"/>
            <a:ext cx="4192886" cy="3013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1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8D361-B695-4B3F-BD28-9C529C577ABD}"/>
              </a:ext>
            </a:extLst>
          </p:cNvPr>
          <p:cNvSpPr>
            <a:spLocks noGrp="1"/>
          </p:cNvSpPr>
          <p:nvPr>
            <p:ph type="body" sz="quarter" idx="13"/>
          </p:nvPr>
        </p:nvSpPr>
        <p:spPr/>
        <p:txBody>
          <a:bodyPr vert="horz" anchor="t"/>
          <a:lstStyle/>
          <a:p>
            <a:r>
              <a:rPr lang="en-US">
                <a:cs typeface="Arial"/>
              </a:rPr>
              <a:t>Key Takeaways </a:t>
            </a:r>
            <a:endParaRPr lang="en-US"/>
          </a:p>
        </p:txBody>
      </p:sp>
      <p:sp>
        <p:nvSpPr>
          <p:cNvPr id="3" name="Text Placeholder 2">
            <a:extLst>
              <a:ext uri="{FF2B5EF4-FFF2-40B4-BE49-F238E27FC236}">
                <a16:creationId xmlns:a16="http://schemas.microsoft.com/office/drawing/2014/main" id="{524AB429-C415-4601-8C57-B583FC9883C7}"/>
              </a:ext>
            </a:extLst>
          </p:cNvPr>
          <p:cNvSpPr>
            <a:spLocks noGrp="1"/>
          </p:cNvSpPr>
          <p:nvPr>
            <p:ph type="body" sz="quarter" idx="14"/>
          </p:nvPr>
        </p:nvSpPr>
        <p:spPr/>
        <p:txBody>
          <a:bodyPr vert="horz" anchor="t"/>
          <a:lstStyle/>
          <a:p>
            <a:pPr marL="514350" indent="-514350">
              <a:buAutoNum type="arabicPeriod"/>
            </a:pPr>
            <a:r>
              <a:rPr lang="en-US" sz="2600" dirty="0">
                <a:cs typeface="Arial"/>
              </a:rPr>
              <a:t>Linked data notability, property, and reference requirements and guidelines are substantially different from authority work.</a:t>
            </a:r>
          </a:p>
          <a:p>
            <a:pPr marL="514350" indent="-514350">
              <a:buAutoNum type="arabicPeriod"/>
            </a:pPr>
            <a:r>
              <a:rPr lang="en-US" sz="2600" dirty="0">
                <a:cs typeface="Arial"/>
              </a:rPr>
              <a:t>Partnership is key: community input will determine the path forward</a:t>
            </a:r>
          </a:p>
          <a:p>
            <a:pPr marL="514350" indent="-514350">
              <a:buAutoNum type="arabicPeriod"/>
            </a:pPr>
            <a:r>
              <a:rPr lang="en-US" sz="2600" dirty="0">
                <a:cs typeface="Arial"/>
              </a:rPr>
              <a:t>Additional consideration of technical aspects including reconciliation and scalability</a:t>
            </a:r>
          </a:p>
          <a:p>
            <a:pPr marL="514350" indent="-514350">
              <a:buAutoNum type="arabicPeriod"/>
            </a:pPr>
            <a:r>
              <a:rPr lang="en-US" sz="2600" dirty="0" err="1">
                <a:cs typeface="Arial"/>
              </a:rPr>
              <a:t>Wikibase</a:t>
            </a:r>
            <a:r>
              <a:rPr lang="en-US" sz="2600" dirty="0">
                <a:cs typeface="Arial"/>
              </a:rPr>
              <a:t> was an ideal software stack for our pilot </a:t>
            </a:r>
          </a:p>
        </p:txBody>
      </p:sp>
    </p:spTree>
    <p:extLst>
      <p:ext uri="{BB962C8B-B14F-4D97-AF65-F5344CB8AC3E}">
        <p14:creationId xmlns:p14="http://schemas.microsoft.com/office/powerpoint/2010/main" val="1786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cs typeface="Arial"/>
              </a:rPr>
              <a:t>NEXT STEPS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5349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235B8-8740-4B1B-96B5-9F727B45AA69}"/>
              </a:ext>
            </a:extLst>
          </p:cNvPr>
          <p:cNvSpPr>
            <a:spLocks noGrp="1"/>
          </p:cNvSpPr>
          <p:nvPr>
            <p:ph type="body" sz="quarter" idx="13"/>
          </p:nvPr>
        </p:nvSpPr>
        <p:spPr/>
        <p:txBody>
          <a:bodyPr vert="horz" anchor="t"/>
          <a:lstStyle/>
          <a:p>
            <a:r>
              <a:rPr lang="en-US" sz="3200"/>
              <a:t>Product Planning</a:t>
            </a:r>
            <a:endParaRPr lang="en-US" sz="3200">
              <a:cs typeface="Arial"/>
            </a:endParaRPr>
          </a:p>
        </p:txBody>
      </p:sp>
      <p:sp>
        <p:nvSpPr>
          <p:cNvPr id="3" name="Text Placeholder 2">
            <a:extLst>
              <a:ext uri="{FF2B5EF4-FFF2-40B4-BE49-F238E27FC236}">
                <a16:creationId xmlns:a16="http://schemas.microsoft.com/office/drawing/2014/main" id="{7617F039-2F8C-4F4F-B7FA-513A174DA159}"/>
              </a:ext>
            </a:extLst>
          </p:cNvPr>
          <p:cNvSpPr>
            <a:spLocks noGrp="1"/>
          </p:cNvSpPr>
          <p:nvPr>
            <p:ph type="body" sz="quarter" idx="14"/>
          </p:nvPr>
        </p:nvSpPr>
        <p:spPr>
          <a:xfrm>
            <a:off x="340784" y="855839"/>
            <a:ext cx="8439150" cy="3317875"/>
          </a:xfrm>
        </p:spPr>
        <p:txBody>
          <a:bodyPr vert="horz" anchor="t">
            <a:normAutofit/>
          </a:bodyPr>
          <a:lstStyle/>
          <a:p>
            <a:pPr>
              <a:buFont typeface="Arial" panose="020B0604020202020204" pitchFamily="34" charset="0"/>
              <a:buChar char="•"/>
              <a:defRPr/>
            </a:pPr>
            <a:r>
              <a:rPr lang="en-US" sz="2000" dirty="0">
                <a:latin typeface="Arial"/>
                <a:cs typeface="Arial"/>
              </a:rPr>
              <a:t>Currently in design phase: consultation and architecture</a:t>
            </a:r>
          </a:p>
          <a:p>
            <a:pPr>
              <a:buFont typeface="Arial" panose="020B0604020202020204" pitchFamily="34" charset="0"/>
              <a:buChar char="•"/>
              <a:defRPr/>
            </a:pPr>
            <a:r>
              <a:rPr lang="en-US" sz="2000" dirty="0">
                <a:latin typeface="Arial"/>
                <a:cs typeface="Arial"/>
              </a:rPr>
              <a:t>Initial priority on building entity ecosystem and services</a:t>
            </a:r>
            <a:endParaRPr lang="en-US" sz="2000" dirty="0"/>
          </a:p>
          <a:p>
            <a:pPr>
              <a:buFont typeface="Arial" panose="020B0604020202020204" pitchFamily="34" charset="0"/>
              <a:buChar char="•"/>
              <a:defRPr/>
            </a:pPr>
            <a:r>
              <a:rPr lang="en-US" sz="2000" dirty="0">
                <a:latin typeface="Arial"/>
                <a:cs typeface="Arial"/>
              </a:rPr>
              <a:t>Will continue to develop thinking on interfaces</a:t>
            </a:r>
          </a:p>
          <a:p>
            <a:pPr>
              <a:buFont typeface="Arial" panose="020B0604020202020204" pitchFamily="34" charset="0"/>
              <a:buChar char="•"/>
              <a:defRPr/>
            </a:pPr>
            <a:r>
              <a:rPr lang="en-US" sz="2000" dirty="0">
                <a:latin typeface="Arial"/>
                <a:cs typeface="Arial"/>
              </a:rPr>
              <a:t>Product Advisory group being formed to guide priorities</a:t>
            </a:r>
            <a:endParaRPr lang="en-US" sz="2000" dirty="0"/>
          </a:p>
        </p:txBody>
      </p:sp>
      <p:sp>
        <p:nvSpPr>
          <p:cNvPr id="4" name="Text Placeholder 1">
            <a:extLst>
              <a:ext uri="{FF2B5EF4-FFF2-40B4-BE49-F238E27FC236}">
                <a16:creationId xmlns:a16="http://schemas.microsoft.com/office/drawing/2014/main" id="{F8F6ECE8-405E-49AF-86A6-6CE7717AC305}"/>
              </a:ext>
            </a:extLst>
          </p:cNvPr>
          <p:cNvSpPr txBox="1">
            <a:spLocks/>
          </p:cNvSpPr>
          <p:nvPr/>
        </p:nvSpPr>
        <p:spPr>
          <a:xfrm>
            <a:off x="268597" y="2278078"/>
            <a:ext cx="8439148" cy="686442"/>
          </a:xfrm>
          <a:prstGeom prst="rect">
            <a:avLst/>
          </a:prstGeom>
        </p:spPr>
        <p:txBody>
          <a:bodyPr vert="horz" anchor="t"/>
          <a:lstStyle>
            <a:lvl1pPr marL="0" indent="0" algn="l" defTabSz="457189" rtl="0" eaLnBrk="1" latinLnBrk="0" hangingPunct="1">
              <a:spcBef>
                <a:spcPct val="20000"/>
              </a:spcBef>
              <a:buFont typeface="Arial"/>
              <a:buNone/>
              <a:defRPr sz="3600" b="1" kern="1200" baseline="0">
                <a:solidFill>
                  <a:schemeClr val="tx2"/>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Guiding principles</a:t>
            </a:r>
            <a:endParaRPr lang="en-US" dirty="0"/>
          </a:p>
        </p:txBody>
      </p:sp>
      <p:sp>
        <p:nvSpPr>
          <p:cNvPr id="5" name="Text Placeholder 2">
            <a:extLst>
              <a:ext uri="{FF2B5EF4-FFF2-40B4-BE49-F238E27FC236}">
                <a16:creationId xmlns:a16="http://schemas.microsoft.com/office/drawing/2014/main" id="{A2364383-E7D3-4426-902A-6D1B33790E57}"/>
              </a:ext>
            </a:extLst>
          </p:cNvPr>
          <p:cNvSpPr txBox="1">
            <a:spLocks/>
          </p:cNvSpPr>
          <p:nvPr/>
        </p:nvSpPr>
        <p:spPr>
          <a:xfrm>
            <a:off x="340784" y="2773532"/>
            <a:ext cx="8439150" cy="2092574"/>
          </a:xfrm>
          <a:prstGeom prst="rect">
            <a:avLst/>
          </a:prstGeom>
        </p:spPr>
        <p:txBody>
          <a:bodyPr vert="horz" anchor="t">
            <a:normAutofit/>
          </a:bodyPr>
          <a:lstStyle>
            <a:lvl1pPr marL="342892" indent="-342892" algn="l" defTabSz="457189" rtl="0" eaLnBrk="1" latinLnBrk="0" hangingPunct="1">
              <a:spcBef>
                <a:spcPct val="20000"/>
              </a:spcBef>
              <a:buFont typeface="Arial"/>
              <a:buChar char="•"/>
              <a:defRPr sz="28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defRPr/>
            </a:pPr>
            <a:r>
              <a:rPr lang="en-US" sz="2000" dirty="0">
                <a:cs typeface="Arial"/>
              </a:rPr>
              <a:t>Mixed environment</a:t>
            </a:r>
          </a:p>
          <a:p>
            <a:pPr>
              <a:buFont typeface="Arial" panose="020B0604020202020204" pitchFamily="34" charset="0"/>
              <a:buChar char="•"/>
              <a:defRPr/>
            </a:pPr>
            <a:r>
              <a:rPr lang="en-US" sz="2000" dirty="0">
                <a:cs typeface="Arial"/>
              </a:rPr>
              <a:t>Persistence and quality </a:t>
            </a:r>
          </a:p>
          <a:p>
            <a:pPr>
              <a:buFont typeface="Arial" panose="020B0604020202020204" pitchFamily="34" charset="0"/>
              <a:buChar char="•"/>
              <a:defRPr/>
            </a:pPr>
            <a:r>
              <a:rPr lang="en-US" sz="2000" dirty="0">
                <a:cs typeface="Arial"/>
              </a:rPr>
              <a:t>Input/output</a:t>
            </a:r>
          </a:p>
          <a:p>
            <a:pPr>
              <a:buFont typeface="Arial" panose="020B0604020202020204" pitchFamily="34" charset="0"/>
              <a:buChar char="•"/>
              <a:defRPr/>
            </a:pPr>
            <a:r>
              <a:rPr lang="en-US" sz="2000" dirty="0">
                <a:cs typeface="Arial"/>
              </a:rPr>
              <a:t>Services paramount</a:t>
            </a:r>
          </a:p>
          <a:p>
            <a:pPr>
              <a:buFont typeface="Arial" panose="020B0604020202020204" pitchFamily="34" charset="0"/>
              <a:buChar char="•"/>
              <a:defRPr/>
            </a:pPr>
            <a:r>
              <a:rPr lang="en-US" sz="2000" dirty="0">
                <a:cs typeface="Arial"/>
              </a:rPr>
              <a:t>Web visibility</a:t>
            </a:r>
          </a:p>
        </p:txBody>
      </p:sp>
    </p:spTree>
    <p:extLst>
      <p:ext uri="{BB962C8B-B14F-4D97-AF65-F5344CB8AC3E}">
        <p14:creationId xmlns:p14="http://schemas.microsoft.com/office/powerpoint/2010/main" val="29656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5BD37-018F-4716-8CB7-E2751EC242A9}"/>
              </a:ext>
            </a:extLst>
          </p:cNvPr>
          <p:cNvSpPr>
            <a:spLocks noGrp="1"/>
          </p:cNvSpPr>
          <p:nvPr>
            <p:ph type="body" sz="quarter" idx="13"/>
          </p:nvPr>
        </p:nvSpPr>
        <p:spPr>
          <a:xfrm>
            <a:off x="298007" y="166947"/>
            <a:ext cx="8439148" cy="686442"/>
          </a:xfrm>
        </p:spPr>
        <p:txBody>
          <a:bodyPr/>
          <a:lstStyle/>
          <a:p>
            <a:r>
              <a:rPr lang="en-US" dirty="0"/>
              <a:t>Prepare to hear more!</a:t>
            </a:r>
          </a:p>
        </p:txBody>
      </p:sp>
      <p:sp>
        <p:nvSpPr>
          <p:cNvPr id="3" name="Text Placeholder 2">
            <a:extLst>
              <a:ext uri="{FF2B5EF4-FFF2-40B4-BE49-F238E27FC236}">
                <a16:creationId xmlns:a16="http://schemas.microsoft.com/office/drawing/2014/main" id="{B1F35DD3-3861-4187-8B2F-A9E307ABE7C7}"/>
              </a:ext>
            </a:extLst>
          </p:cNvPr>
          <p:cNvSpPr>
            <a:spLocks noGrp="1"/>
          </p:cNvSpPr>
          <p:nvPr>
            <p:ph type="body" sz="quarter" idx="14"/>
          </p:nvPr>
        </p:nvSpPr>
        <p:spPr>
          <a:xfrm>
            <a:off x="4256733" y="1308041"/>
            <a:ext cx="4772299" cy="3835459"/>
          </a:xfrm>
        </p:spPr>
        <p:txBody>
          <a:bodyPr vert="horz" anchor="t">
            <a:normAutofit/>
          </a:bodyPr>
          <a:lstStyle/>
          <a:p>
            <a:pPr lvl="1">
              <a:buFont typeface="Arial" panose="020B0604020202020204" pitchFamily="34" charset="0"/>
              <a:buChar char="•"/>
            </a:pPr>
            <a:r>
              <a:rPr lang="en-US" sz="1200" dirty="0">
                <a:cs typeface="Arial"/>
              </a:rPr>
              <a:t>DEVCONNECT: </a:t>
            </a:r>
            <a:r>
              <a:rPr lang="en-US" sz="1200" dirty="0"/>
              <a:t>Using </a:t>
            </a:r>
            <a:r>
              <a:rPr lang="en-US" sz="1200" dirty="0" err="1"/>
              <a:t>Wikibase</a:t>
            </a:r>
            <a:r>
              <a:rPr lang="en-US" sz="1200" dirty="0"/>
              <a:t> as a platform for library linked data management and discovery</a:t>
            </a:r>
            <a:r>
              <a:rPr lang="en-US" sz="1200" dirty="0">
                <a:cs typeface="Arial"/>
              </a:rPr>
              <a:t> (October 16)</a:t>
            </a:r>
          </a:p>
          <a:p>
            <a:pPr lvl="1">
              <a:buFont typeface="Arial" panose="020B0604020202020204" pitchFamily="34" charset="0"/>
              <a:buChar char="•"/>
            </a:pPr>
            <a:r>
              <a:rPr lang="en-US" sz="1200" dirty="0" err="1">
                <a:cs typeface="Arial"/>
              </a:rPr>
              <a:t>WikiConference</a:t>
            </a:r>
            <a:r>
              <a:rPr lang="en-US" sz="1200" dirty="0">
                <a:cs typeface="Arial"/>
              </a:rPr>
              <a:t> North America: Creating a Linked Data Library Partnership Using </a:t>
            </a:r>
            <a:r>
              <a:rPr lang="en-US" sz="1200" dirty="0" err="1">
                <a:cs typeface="Arial"/>
              </a:rPr>
              <a:t>Wikibase</a:t>
            </a:r>
            <a:r>
              <a:rPr lang="en-US" sz="1200" dirty="0">
                <a:cs typeface="Arial"/>
              </a:rPr>
              <a:t> (October 21)</a:t>
            </a:r>
          </a:p>
          <a:p>
            <a:pPr lvl="1">
              <a:buFont typeface="Arial" panose="020B0604020202020204" pitchFamily="34" charset="0"/>
              <a:buChar char="•"/>
            </a:pPr>
            <a:r>
              <a:rPr lang="en-US" sz="1200" dirty="0"/>
              <a:t>Works in Progress Webinar: Lessons Learned from a Linked Data Prototype for Managing Bibliographic Data</a:t>
            </a:r>
            <a:r>
              <a:rPr lang="en-US" sz="1200" dirty="0">
                <a:cs typeface="Arial"/>
              </a:rPr>
              <a:t> (October 30)</a:t>
            </a:r>
          </a:p>
          <a:p>
            <a:pPr lvl="1">
              <a:buFont typeface="Arial" panose="020B0604020202020204" pitchFamily="34" charset="0"/>
              <a:buChar char="•"/>
            </a:pPr>
            <a:r>
              <a:rPr lang="en-US" sz="1200" b="1" dirty="0"/>
              <a:t>OCLC Global Council Virtual meeting (November 7)</a:t>
            </a:r>
          </a:p>
          <a:p>
            <a:pPr lvl="1">
              <a:buFont typeface="Arial" panose="020B0604020202020204" pitchFamily="34" charset="0"/>
              <a:buChar char="•"/>
            </a:pPr>
            <a:r>
              <a:rPr lang="en-US" sz="1200" dirty="0"/>
              <a:t>Midwest Collaborative for Library Services meeting (November 7)</a:t>
            </a:r>
            <a:endParaRPr lang="en-US" sz="1200" dirty="0">
              <a:cs typeface="Arial"/>
            </a:endParaRPr>
          </a:p>
          <a:p>
            <a:pPr lvl="1">
              <a:buFont typeface="Arial" panose="020B0604020202020204" pitchFamily="34" charset="0"/>
              <a:buChar char="•"/>
            </a:pPr>
            <a:r>
              <a:rPr lang="en-US" sz="1200" dirty="0">
                <a:cs typeface="Arial"/>
              </a:rPr>
              <a:t>MELA (November 13-15)</a:t>
            </a:r>
          </a:p>
          <a:p>
            <a:pPr lvl="1">
              <a:buFont typeface="Arial" panose="020B0604020202020204" pitchFamily="34" charset="0"/>
              <a:buChar char="•"/>
            </a:pPr>
            <a:r>
              <a:rPr lang="en-US" sz="1200" dirty="0">
                <a:cs typeface="Arial"/>
              </a:rPr>
              <a:t>CNI: From Prototype to Production: turning good ideas into useful library services (December 10-11)</a:t>
            </a:r>
          </a:p>
          <a:p>
            <a:pPr lvl="1">
              <a:buFont typeface="Arial" panose="020B0604020202020204" pitchFamily="34" charset="0"/>
              <a:buChar char="•"/>
            </a:pPr>
            <a:r>
              <a:rPr lang="en-US" sz="1200" dirty="0">
                <a:cs typeface="Arial"/>
              </a:rPr>
              <a:t>ALA Midwinter: OCLC LD Roundtable (January 26)</a:t>
            </a:r>
          </a:p>
          <a:p>
            <a:pPr lvl="1">
              <a:buFont typeface="Arial" panose="020B0604020202020204" pitchFamily="34" charset="0"/>
              <a:buChar char="•"/>
            </a:pPr>
            <a:endParaRPr lang="en-US" sz="2000" dirty="0">
              <a:cs typeface="Arial"/>
            </a:endParaRPr>
          </a:p>
        </p:txBody>
      </p:sp>
      <p:sp>
        <p:nvSpPr>
          <p:cNvPr id="4" name="Rectangle 3">
            <a:extLst>
              <a:ext uri="{FF2B5EF4-FFF2-40B4-BE49-F238E27FC236}">
                <a16:creationId xmlns:a16="http://schemas.microsoft.com/office/drawing/2014/main" id="{E746BC91-AA85-4F71-8C20-3574D07CEE0F}"/>
              </a:ext>
            </a:extLst>
          </p:cNvPr>
          <p:cNvSpPr/>
          <p:nvPr/>
        </p:nvSpPr>
        <p:spPr>
          <a:xfrm>
            <a:off x="114968" y="1308041"/>
            <a:ext cx="4572000" cy="3072251"/>
          </a:xfrm>
          <a:prstGeom prst="rect">
            <a:avLst/>
          </a:prstGeom>
        </p:spPr>
        <p:txBody>
          <a:bodyPr>
            <a:spAutoFit/>
          </a:bodyPr>
          <a:lstStyle/>
          <a:p>
            <a:pPr marL="342900" marR="0" lvl="0" indent="-342900">
              <a:lnSpc>
                <a:spcPct val="107000"/>
              </a:lnSpc>
              <a:spcBef>
                <a:spcPts val="0"/>
              </a:spcBef>
              <a:spcAft>
                <a:spcPts val="0"/>
              </a:spcAft>
              <a:buFont typeface="Symbol" panose="05050102010706020507" pitchFamily="18" charset="2"/>
              <a:buChar char=""/>
            </a:pPr>
            <a:r>
              <a:rPr lang="en-US" sz="1400" b="1">
                <a:latin typeface="Arial" panose="020B0604020202020204" pitchFamily="34" charset="0"/>
                <a:ea typeface="Calibri" panose="020F0502020204030204" pitchFamily="34" charset="0"/>
                <a:cs typeface="Times New Roman" panose="02020603050405020304" pitchFamily="18" charset="0"/>
              </a:rPr>
              <a:t>Linked data Survey</a:t>
            </a:r>
            <a:r>
              <a:rPr lang="en-US" sz="1400">
                <a:latin typeface="Arial" panose="020B0604020202020204" pitchFamily="34" charset="0"/>
                <a:ea typeface="Calibri" panose="020F0502020204030204" pitchFamily="34" charset="0"/>
                <a:cs typeface="Times New Roman" panose="02020603050405020304" pitchFamily="18" charset="0"/>
              </a:rPr>
              <a:t>: analysis of the “2018 International linked data Survey for Implementers,” published in Issue 42 of the </a:t>
            </a:r>
            <a:r>
              <a:rPr lang="en-US" sz="1400" i="1">
                <a:latin typeface="Arial" panose="020B0604020202020204" pitchFamily="34" charset="0"/>
                <a:ea typeface="Calibri" panose="020F0502020204030204" pitchFamily="34" charset="0"/>
                <a:cs typeface="Times New Roman" panose="02020603050405020304" pitchFamily="18" charset="0"/>
              </a:rPr>
              <a:t>Code4Lib Journal</a:t>
            </a:r>
            <a:r>
              <a:rPr lang="en-US" sz="1400">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b="1">
                <a:latin typeface="Arial" panose="020B0604020202020204" pitchFamily="34" charset="0"/>
                <a:ea typeface="Calibri" panose="020F0502020204030204" pitchFamily="34" charset="0"/>
                <a:cs typeface="Times New Roman" panose="02020603050405020304" pitchFamily="18" charset="0"/>
              </a:rPr>
              <a:t>Linked data Prototype</a:t>
            </a:r>
            <a:r>
              <a:rPr lang="en-US" sz="1400">
                <a:latin typeface="Arial" panose="020B0604020202020204" pitchFamily="34" charset="0"/>
                <a:ea typeface="Calibri" panose="020F0502020204030204" pitchFamily="34" charset="0"/>
                <a:cs typeface="Times New Roman" panose="02020603050405020304" pitchFamily="18" charset="0"/>
              </a:rPr>
              <a:t>: a full technical and functional report on the linked data Wikibase prototype, published by OCLC Research.</a:t>
            </a:r>
          </a:p>
          <a:p>
            <a:pPr marL="342900" marR="0" lvl="0" indent="-342900">
              <a:lnSpc>
                <a:spcPct val="107000"/>
              </a:lnSpc>
              <a:spcBef>
                <a:spcPts val="0"/>
              </a:spcBef>
              <a:spcAft>
                <a:spcPts val="800"/>
              </a:spcAft>
              <a:buFont typeface="Symbol" panose="05050102010706020507" pitchFamily="18" charset="2"/>
              <a:buChar char=""/>
            </a:pPr>
            <a:r>
              <a:rPr lang="en-US" sz="1400" b="1">
                <a:latin typeface="Arial" panose="020B0604020202020204" pitchFamily="34" charset="0"/>
                <a:ea typeface="Calibri" panose="020F0502020204030204" pitchFamily="34" charset="0"/>
                <a:cs typeface="Times New Roman" panose="02020603050405020304" pitchFamily="18" charset="0"/>
              </a:rPr>
              <a:t>Linked data Landscape in Europe and the U.S.</a:t>
            </a:r>
            <a:r>
              <a:rPr lang="en-US" sz="1400">
                <a:latin typeface="Arial" panose="020B0604020202020204" pitchFamily="34" charset="0"/>
                <a:ea typeface="Calibri" panose="020F0502020204030204" pitchFamily="34" charset="0"/>
                <a:cs typeface="Times New Roman" panose="02020603050405020304" pitchFamily="18" charset="0"/>
              </a:rPr>
              <a:t> an OCLC Research report synthesizing the last five years of linked data research—the state of linked data in libraries, challenges presented in the transition, and pragmatic observations regarding creating a production linked data service for libraries.</a:t>
            </a: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02C5D38-31B7-431E-A57A-F0C1DCED9FED}"/>
              </a:ext>
            </a:extLst>
          </p:cNvPr>
          <p:cNvSpPr txBox="1"/>
          <p:nvPr/>
        </p:nvSpPr>
        <p:spPr>
          <a:xfrm>
            <a:off x="114968" y="896049"/>
            <a:ext cx="3096126" cy="369332"/>
          </a:xfrm>
          <a:prstGeom prst="rect">
            <a:avLst/>
          </a:prstGeom>
          <a:noFill/>
        </p:spPr>
        <p:txBody>
          <a:bodyPr wrap="square" rtlCol="0">
            <a:spAutoFit/>
          </a:bodyPr>
          <a:lstStyle/>
          <a:p>
            <a:r>
              <a:rPr lang="en-US" b="1" dirty="0"/>
              <a:t>Forthcoming Publications</a:t>
            </a:r>
          </a:p>
        </p:txBody>
      </p:sp>
      <p:sp>
        <p:nvSpPr>
          <p:cNvPr id="6" name="TextBox 5">
            <a:extLst>
              <a:ext uri="{FF2B5EF4-FFF2-40B4-BE49-F238E27FC236}">
                <a16:creationId xmlns:a16="http://schemas.microsoft.com/office/drawing/2014/main" id="{97383A27-DA97-488B-9EC7-D95EE4B0574E}"/>
              </a:ext>
            </a:extLst>
          </p:cNvPr>
          <p:cNvSpPr txBox="1"/>
          <p:nvPr/>
        </p:nvSpPr>
        <p:spPr>
          <a:xfrm>
            <a:off x="4812269" y="868898"/>
            <a:ext cx="3096126" cy="369332"/>
          </a:xfrm>
          <a:prstGeom prst="rect">
            <a:avLst/>
          </a:prstGeom>
          <a:noFill/>
        </p:spPr>
        <p:txBody>
          <a:bodyPr wrap="square" rtlCol="0">
            <a:spAutoFit/>
          </a:bodyPr>
          <a:lstStyle/>
          <a:p>
            <a:r>
              <a:rPr lang="en-US" b="1" dirty="0"/>
              <a:t>Presentations</a:t>
            </a:r>
          </a:p>
        </p:txBody>
      </p:sp>
      <p:sp>
        <p:nvSpPr>
          <p:cNvPr id="8" name="Rectangle 7">
            <a:extLst>
              <a:ext uri="{FF2B5EF4-FFF2-40B4-BE49-F238E27FC236}">
                <a16:creationId xmlns:a16="http://schemas.microsoft.com/office/drawing/2014/main" id="{71A8725A-446B-4F08-9C5D-016A49F36331}"/>
              </a:ext>
            </a:extLst>
          </p:cNvPr>
          <p:cNvSpPr/>
          <p:nvPr/>
        </p:nvSpPr>
        <p:spPr>
          <a:xfrm>
            <a:off x="5780738" y="140836"/>
            <a:ext cx="2650469" cy="369332"/>
          </a:xfrm>
          <a:prstGeom prst="rect">
            <a:avLst/>
          </a:prstGeom>
        </p:spPr>
        <p:txBody>
          <a:bodyPr wrap="none">
            <a:spAutoFit/>
          </a:bodyPr>
          <a:lstStyle/>
          <a:p>
            <a:r>
              <a:rPr lang="en-US" u="sng" dirty="0">
                <a:solidFill>
                  <a:srgbClr val="6264A7"/>
                </a:solidFill>
                <a:latin typeface="Segoe UI" panose="020B0502040204020203" pitchFamily="34" charset="0"/>
                <a:hlinkClick r:id="rId3" tooltip="https://oc.lc/linkeddatawikibase"/>
              </a:rPr>
              <a:t>oc.lc/</a:t>
            </a:r>
            <a:r>
              <a:rPr lang="en-US" u="sng" dirty="0" err="1">
                <a:solidFill>
                  <a:srgbClr val="6264A7"/>
                </a:solidFill>
                <a:latin typeface="Segoe UI" panose="020B0502040204020203" pitchFamily="34" charset="0"/>
                <a:hlinkClick r:id="rId3" tooltip="https://oc.lc/linkeddatawikibase"/>
              </a:rPr>
              <a:t>linkeddatawikibase</a:t>
            </a:r>
            <a:endParaRPr lang="en-US" dirty="0"/>
          </a:p>
        </p:txBody>
      </p:sp>
    </p:spTree>
    <p:extLst>
      <p:ext uri="{BB962C8B-B14F-4D97-AF65-F5344CB8AC3E}">
        <p14:creationId xmlns:p14="http://schemas.microsoft.com/office/powerpoint/2010/main" val="158855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7F198-F736-418D-A651-F7E1909C6E39}"/>
              </a:ext>
            </a:extLst>
          </p:cNvPr>
          <p:cNvSpPr>
            <a:spLocks noGrp="1"/>
          </p:cNvSpPr>
          <p:nvPr>
            <p:ph type="body" sz="quarter" idx="13"/>
          </p:nvPr>
        </p:nvSpPr>
        <p:spPr>
          <a:xfrm>
            <a:off x="124771" y="614237"/>
            <a:ext cx="8439148" cy="686442"/>
          </a:xfrm>
        </p:spPr>
        <p:txBody>
          <a:bodyPr/>
          <a:lstStyle/>
          <a:p>
            <a:r>
              <a:rPr lang="en-US" sz="4000" dirty="0"/>
              <a:t>Questions?</a:t>
            </a:r>
          </a:p>
        </p:txBody>
      </p:sp>
      <p:pic>
        <p:nvPicPr>
          <p:cNvPr id="4" name="Picture 3">
            <a:extLst>
              <a:ext uri="{FF2B5EF4-FFF2-40B4-BE49-F238E27FC236}">
                <a16:creationId xmlns:a16="http://schemas.microsoft.com/office/drawing/2014/main" id="{E5AA2723-3FEA-4CB2-BF6E-317A073084E6}"/>
              </a:ext>
            </a:extLst>
          </p:cNvPr>
          <p:cNvPicPr>
            <a:picLocks noChangeAspect="1"/>
          </p:cNvPicPr>
          <p:nvPr/>
        </p:nvPicPr>
        <p:blipFill>
          <a:blip r:embed="rId3"/>
          <a:stretch>
            <a:fillRect/>
          </a:stretch>
        </p:blipFill>
        <p:spPr>
          <a:xfrm>
            <a:off x="3082004" y="-241300"/>
            <a:ext cx="5937225" cy="5236633"/>
          </a:xfrm>
          <a:prstGeom prst="rect">
            <a:avLst/>
          </a:prstGeom>
        </p:spPr>
      </p:pic>
      <p:sp>
        <p:nvSpPr>
          <p:cNvPr id="3" name="Rectangle 2">
            <a:extLst>
              <a:ext uri="{FF2B5EF4-FFF2-40B4-BE49-F238E27FC236}">
                <a16:creationId xmlns:a16="http://schemas.microsoft.com/office/drawing/2014/main" id="{1777A24C-676A-45CE-B6AB-2973ECFD2F3F}"/>
              </a:ext>
            </a:extLst>
          </p:cNvPr>
          <p:cNvSpPr/>
          <p:nvPr/>
        </p:nvSpPr>
        <p:spPr>
          <a:xfrm>
            <a:off x="3115733" y="-245533"/>
            <a:ext cx="922867" cy="1275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1F6B74E-400D-414D-85D2-0F736A25AB0D}"/>
              </a:ext>
            </a:extLst>
          </p:cNvPr>
          <p:cNvSpPr/>
          <p:nvPr/>
        </p:nvSpPr>
        <p:spPr>
          <a:xfrm>
            <a:off x="124771" y="3751988"/>
            <a:ext cx="3676762" cy="938719"/>
          </a:xfrm>
          <a:prstGeom prst="rect">
            <a:avLst/>
          </a:prstGeom>
        </p:spPr>
        <p:txBody>
          <a:bodyPr wrap="square">
            <a:spAutoFit/>
          </a:bodyPr>
          <a:lstStyle/>
          <a:p>
            <a:r>
              <a:rPr lang="en-US" sz="1100" b="1" dirty="0">
                <a:latin typeface="medium-content-sans-serif-font"/>
              </a:rPr>
              <a:t>Massive Linked Open Data Cloud (Reference Database), under-exploited by Publishers.</a:t>
            </a:r>
            <a:r>
              <a:rPr lang="en-US" sz="1100" dirty="0">
                <a:latin typeface="medium-content-sans-serif-font"/>
              </a:rPr>
              <a:t> (Linking Open Data cloud diagram 2017–08–22, CC-BY-SA by </a:t>
            </a:r>
            <a:r>
              <a:rPr lang="en-US" sz="1100" dirty="0" err="1">
                <a:latin typeface="medium-content-sans-serif-font"/>
              </a:rPr>
              <a:t>Andrejs</a:t>
            </a:r>
            <a:r>
              <a:rPr lang="en-US" sz="1100" dirty="0">
                <a:latin typeface="medium-content-sans-serif-font"/>
              </a:rPr>
              <a:t> Abele, John P. McCrae, Paul </a:t>
            </a:r>
            <a:r>
              <a:rPr lang="en-US" sz="1100" dirty="0" err="1">
                <a:latin typeface="medium-content-sans-serif-font"/>
              </a:rPr>
              <a:t>Buitelaar</a:t>
            </a:r>
            <a:r>
              <a:rPr lang="en-US" sz="1100" dirty="0">
                <a:latin typeface="medium-content-sans-serif-font"/>
              </a:rPr>
              <a:t>, Anja </a:t>
            </a:r>
            <a:r>
              <a:rPr lang="en-US" sz="1100" dirty="0" err="1">
                <a:latin typeface="medium-content-sans-serif-font"/>
              </a:rPr>
              <a:t>Jentzsch</a:t>
            </a:r>
            <a:r>
              <a:rPr lang="en-US" sz="1100" dirty="0">
                <a:latin typeface="medium-content-sans-serif-font"/>
              </a:rPr>
              <a:t>, and Richard </a:t>
            </a:r>
            <a:r>
              <a:rPr lang="en-US" sz="1100" dirty="0" err="1">
                <a:latin typeface="medium-content-sans-serif-font"/>
              </a:rPr>
              <a:t>Cyganiak</a:t>
            </a:r>
            <a:r>
              <a:rPr lang="en-US" sz="1100" dirty="0">
                <a:latin typeface="medium-content-sans-serif-font"/>
              </a:rPr>
              <a:t>. </a:t>
            </a:r>
            <a:r>
              <a:rPr lang="en-US" sz="1100" dirty="0">
                <a:latin typeface="medium-content-sans-serif-font"/>
                <a:hlinkClick r:id="rId4"/>
              </a:rPr>
              <a:t>http://lod-cloud.net/</a:t>
            </a:r>
            <a:r>
              <a:rPr lang="en-US" sz="1100" dirty="0">
                <a:latin typeface="medium-content-sans-serif-font"/>
              </a:rPr>
              <a:t>)</a:t>
            </a:r>
            <a:endParaRPr lang="en-US" sz="1100" dirty="0"/>
          </a:p>
        </p:txBody>
      </p:sp>
      <p:sp>
        <p:nvSpPr>
          <p:cNvPr id="5" name="TextBox 4">
            <a:extLst>
              <a:ext uri="{FF2B5EF4-FFF2-40B4-BE49-F238E27FC236}">
                <a16:creationId xmlns:a16="http://schemas.microsoft.com/office/drawing/2014/main" id="{3A27DD85-B27C-4229-A72C-A1011C9B3270}"/>
              </a:ext>
            </a:extLst>
          </p:cNvPr>
          <p:cNvSpPr txBox="1"/>
          <p:nvPr/>
        </p:nvSpPr>
        <p:spPr>
          <a:xfrm>
            <a:off x="194733" y="1915351"/>
            <a:ext cx="2404534" cy="923330"/>
          </a:xfrm>
          <a:prstGeom prst="rect">
            <a:avLst/>
          </a:prstGeom>
          <a:noFill/>
        </p:spPr>
        <p:txBody>
          <a:bodyPr wrap="square" rtlCol="0">
            <a:spAutoFit/>
          </a:bodyPr>
          <a:lstStyle/>
          <a:p>
            <a:r>
              <a:rPr lang="en-US" dirty="0"/>
              <a:t>Andrew K. Pace</a:t>
            </a:r>
          </a:p>
          <a:p>
            <a:r>
              <a:rPr lang="en-US" dirty="0">
                <a:hlinkClick r:id="rId5"/>
              </a:rPr>
              <a:t>pacea@oclc.org</a:t>
            </a:r>
            <a:endParaRPr lang="en-US" dirty="0"/>
          </a:p>
          <a:p>
            <a:r>
              <a:rPr lang="en-US" dirty="0"/>
              <a:t>@</a:t>
            </a:r>
            <a:r>
              <a:rPr lang="en-US" dirty="0" err="1"/>
              <a:t>andrewkpace</a:t>
            </a:r>
            <a:endParaRPr lang="en-US" dirty="0"/>
          </a:p>
        </p:txBody>
      </p:sp>
    </p:spTree>
    <p:extLst>
      <p:ext uri="{BB962C8B-B14F-4D97-AF65-F5344CB8AC3E}">
        <p14:creationId xmlns:p14="http://schemas.microsoft.com/office/powerpoint/2010/main" val="18569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908792" y="641978"/>
            <a:ext cx="5109299" cy="3968921"/>
          </a:xfrm>
          <a:prstGeom prst="rect">
            <a:avLst/>
          </a:prstGeom>
          <a:solidFill>
            <a:schemeClr val="bg2"/>
          </a:solidFill>
          <a:ln>
            <a:noFill/>
          </a:ln>
          <a:effectLst>
            <a:outerShdw blurRad="50800" dist="203200" dir="2700000" algn="tl" rotWithShape="0">
              <a:schemeClr val="bg1">
                <a:lumMod val="50000"/>
                <a:alpha val="40000"/>
              </a:scheme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Oval 2"/>
          <p:cNvSpPr/>
          <p:nvPr/>
        </p:nvSpPr>
        <p:spPr>
          <a:xfrm>
            <a:off x="3043300" y="2014540"/>
            <a:ext cx="2368340" cy="2368340"/>
          </a:xfrm>
          <a:prstGeom prst="ellipse">
            <a:avLst/>
          </a:prstGeom>
          <a:solidFill>
            <a:schemeClr val="bg1"/>
          </a:solidFill>
          <a:ln w="57150">
            <a:solidFill>
              <a:srgbClr val="A9316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p:cNvSpPr txBox="1"/>
          <p:nvPr/>
        </p:nvSpPr>
        <p:spPr>
          <a:xfrm>
            <a:off x="1005798" y="2815640"/>
            <a:ext cx="2065630" cy="64633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WorldCat Catalog:</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15 billion triples</a:t>
            </a:r>
          </a:p>
        </p:txBody>
      </p:sp>
      <p:sp>
        <p:nvSpPr>
          <p:cNvPr id="6" name="TextBox 5"/>
          <p:cNvSpPr txBox="1"/>
          <p:nvPr/>
        </p:nvSpPr>
        <p:spPr>
          <a:xfrm>
            <a:off x="104649" y="899827"/>
            <a:ext cx="2311036"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WorldCat Works: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5 billion triples</a:t>
            </a:r>
          </a:p>
        </p:txBody>
      </p:sp>
      <p:sp>
        <p:nvSpPr>
          <p:cNvPr id="7" name="Oval 6"/>
          <p:cNvSpPr/>
          <p:nvPr/>
        </p:nvSpPr>
        <p:spPr>
          <a:xfrm>
            <a:off x="5528796" y="2635720"/>
            <a:ext cx="1400792" cy="1460452"/>
          </a:xfrm>
          <a:prstGeom prst="ellipse">
            <a:avLst/>
          </a:prstGeom>
          <a:solidFill>
            <a:schemeClr val="bg1"/>
          </a:solidFill>
          <a:ln w="57150">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p:cNvSpPr txBox="1"/>
          <p:nvPr/>
        </p:nvSpPr>
        <p:spPr>
          <a:xfrm>
            <a:off x="1069160" y="3740094"/>
            <a:ext cx="1223413" cy="923330"/>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FAST: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23 million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triples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150" y="2833077"/>
            <a:ext cx="1597021" cy="714751"/>
          </a:xfrm>
          <a:prstGeom prst="rect">
            <a:avLst/>
          </a:prstGeom>
          <a:effectLst>
            <a:softEdge rad="63500"/>
          </a:effectLst>
        </p:spPr>
      </p:pic>
      <p:sp>
        <p:nvSpPr>
          <p:cNvPr id="5" name="Oval 4"/>
          <p:cNvSpPr/>
          <p:nvPr/>
        </p:nvSpPr>
        <p:spPr>
          <a:xfrm>
            <a:off x="2249818" y="1132642"/>
            <a:ext cx="1719347" cy="1719347"/>
          </a:xfrm>
          <a:prstGeom prst="ellipse">
            <a:avLst/>
          </a:prstGeom>
          <a:solidFill>
            <a:schemeClr val="bg1"/>
          </a:solidFill>
          <a:ln w="57150">
            <a:solidFill>
              <a:schemeClr val="tx2"/>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889" y="1703565"/>
            <a:ext cx="1046862" cy="468526"/>
          </a:xfrm>
          <a:prstGeom prst="rect">
            <a:avLst/>
          </a:prstGeom>
          <a:effectLst>
            <a:softEdge rad="63500"/>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560" y="2834242"/>
            <a:ext cx="983477" cy="1020149"/>
          </a:xfrm>
          <a:prstGeom prst="rect">
            <a:avLst/>
          </a:prstGeom>
          <a:effectLst>
            <a:softEdge rad="63500"/>
          </a:effectLst>
        </p:spPr>
      </p:pic>
      <p:sp>
        <p:nvSpPr>
          <p:cNvPr id="8" name="TextBox 7"/>
          <p:cNvSpPr txBox="1"/>
          <p:nvPr/>
        </p:nvSpPr>
        <p:spPr>
          <a:xfrm>
            <a:off x="6861516" y="3014044"/>
            <a:ext cx="2634071" cy="3693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VIAF: 2 billion triples</a:t>
            </a:r>
          </a:p>
        </p:txBody>
      </p:sp>
      <p:sp>
        <p:nvSpPr>
          <p:cNvPr id="11" name="Oval 10"/>
          <p:cNvSpPr/>
          <p:nvPr/>
        </p:nvSpPr>
        <p:spPr>
          <a:xfrm>
            <a:off x="2323397" y="3654365"/>
            <a:ext cx="845752" cy="801471"/>
          </a:xfrm>
          <a:prstGeom prst="ellipse">
            <a:avLst/>
          </a:prstGeom>
          <a:solidFill>
            <a:schemeClr val="bg1"/>
          </a:solid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779" y="3757882"/>
            <a:ext cx="428425" cy="512020"/>
          </a:xfrm>
          <a:prstGeom prst="rect">
            <a:avLst/>
          </a:prstGeom>
          <a:ln>
            <a:noFill/>
          </a:ln>
          <a:effectLst>
            <a:softEdge rad="63500"/>
          </a:effectLst>
        </p:spPr>
      </p:pic>
      <p:sp>
        <p:nvSpPr>
          <p:cNvPr id="10" name="TextBox 9"/>
          <p:cNvSpPr txBox="1"/>
          <p:nvPr/>
        </p:nvSpPr>
        <p:spPr>
          <a:xfrm>
            <a:off x="6505297" y="1112691"/>
            <a:ext cx="2954017" cy="646331"/>
          </a:xfrm>
          <a:prstGeom prst="rect">
            <a:avLst/>
          </a:prstGeom>
          <a:noFill/>
        </p:spPr>
        <p:txBody>
          <a:bodyPr wrap="square" rtlCol="0">
            <a:spAutoFit/>
          </a:bodyPr>
          <a:lstStyle/>
          <a:p>
            <a:pPr marL="0" marR="0" lvl="0" indent="0"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ISNI: </a:t>
            </a:r>
            <a:br>
              <a:rPr kumimoji="0" lang="en-US" sz="1800" b="0" i="0" u="none" strike="noStrike" kern="1200" cap="none" spc="0" normalizeH="0" baseline="0" noProof="0" dirty="0">
                <a:ln>
                  <a:noFill/>
                </a:ln>
                <a:solidFill>
                  <a:srgbClr val="000000"/>
                </a:solidFill>
                <a:effectLst/>
                <a:uLnTx/>
                <a:uFillTx/>
                <a:latin typeface="Arial"/>
                <a:ea typeface="+mn-ea"/>
                <a:cs typeface="+mn-cs"/>
              </a:rPr>
            </a:br>
            <a:r>
              <a:rPr kumimoji="0" lang="en-US" sz="1800" b="0" i="0" u="none" strike="noStrike" kern="1200" cap="none" spc="0" normalizeH="0" baseline="0" noProof="0" dirty="0">
                <a:ln>
                  <a:noFill/>
                </a:ln>
                <a:solidFill>
                  <a:srgbClr val="000000"/>
                </a:solidFill>
                <a:effectLst/>
                <a:uLnTx/>
                <a:uFillTx/>
                <a:latin typeface="Arial"/>
                <a:ea typeface="+mn-ea"/>
                <a:cs typeface="+mn-cs"/>
              </a:rPr>
              <a:t>10-50 million triples</a:t>
            </a:r>
          </a:p>
        </p:txBody>
      </p:sp>
      <p:sp>
        <p:nvSpPr>
          <p:cNvPr id="20" name="Oval 19"/>
          <p:cNvSpPr/>
          <p:nvPr/>
        </p:nvSpPr>
        <p:spPr>
          <a:xfrm>
            <a:off x="6806433" y="275716"/>
            <a:ext cx="845752" cy="801471"/>
          </a:xfrm>
          <a:prstGeom prst="ellipse">
            <a:avLst/>
          </a:prstGeom>
          <a:solidFill>
            <a:schemeClr val="bg1"/>
          </a:solidFill>
          <a:ln w="571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1484" y="559619"/>
            <a:ext cx="495650" cy="233664"/>
          </a:xfrm>
          <a:prstGeom prst="rect">
            <a:avLst/>
          </a:prstGeom>
        </p:spPr>
      </p:pic>
      <p:sp>
        <p:nvSpPr>
          <p:cNvPr id="19" name="Text Placeholder 18">
            <a:extLst>
              <a:ext uri="{FF2B5EF4-FFF2-40B4-BE49-F238E27FC236}">
                <a16:creationId xmlns:a16="http://schemas.microsoft.com/office/drawing/2014/main" id="{8CDAFF8F-529C-44A4-88DA-59A9FCE040E4}"/>
              </a:ext>
            </a:extLst>
          </p:cNvPr>
          <p:cNvSpPr>
            <a:spLocks noGrp="1"/>
          </p:cNvSpPr>
          <p:nvPr>
            <p:ph type="body" sz="quarter" idx="13"/>
          </p:nvPr>
        </p:nvSpPr>
        <p:spPr>
          <a:xfrm>
            <a:off x="119406" y="86992"/>
            <a:ext cx="8439148" cy="686442"/>
          </a:xfrm>
        </p:spPr>
        <p:txBody>
          <a:bodyPr/>
          <a:lstStyle/>
          <a:p>
            <a:r>
              <a:rPr lang="en-US" dirty="0">
                <a:solidFill>
                  <a:srgbClr val="1F497D"/>
                </a:solidFill>
              </a:rPr>
              <a:t>Linked Data and OCLC</a:t>
            </a:r>
            <a:endParaRPr lang="en-US" dirty="0"/>
          </a:p>
        </p:txBody>
      </p:sp>
    </p:spTree>
    <p:extLst>
      <p:ext uri="{BB962C8B-B14F-4D97-AF65-F5344CB8AC3E}">
        <p14:creationId xmlns:p14="http://schemas.microsoft.com/office/powerpoint/2010/main" val="3506109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E5F592-B444-4507-9A57-80E6B137639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1179220" y="162204"/>
            <a:ext cx="6821780" cy="3105851"/>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C5BDB9DD-C7B0-4D1C-B2F8-8AA5C0A3B7DC}"/>
              </a:ext>
            </a:extLst>
          </p:cNvPr>
          <p:cNvSpPr/>
          <p:nvPr/>
        </p:nvSpPr>
        <p:spPr>
          <a:xfrm>
            <a:off x="1179220" y="1821657"/>
            <a:ext cx="6666633" cy="2774249"/>
          </a:xfrm>
          <a:prstGeom prst="roundRect">
            <a:avLst/>
          </a:prstGeom>
          <a:solidFill>
            <a:schemeClr val="tx2"/>
          </a:solid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Arial"/>
                <a:ea typeface="+mn-ea"/>
                <a:cs typeface="+mn-cs"/>
              </a:rPr>
              <a:t>“While we believe that linked data representations will eventually become </a:t>
            </a:r>
            <a:r>
              <a:rPr kumimoji="0" lang="en-US" sz="2700" b="0" i="0" u="none" strike="noStrike" kern="1200" cap="none" spc="0" normalizeH="0" baseline="0" noProof="0" dirty="0">
                <a:ln>
                  <a:noFill/>
                </a:ln>
                <a:solidFill>
                  <a:srgbClr val="E87722"/>
                </a:solidFill>
                <a:effectLst/>
                <a:uLnTx/>
                <a:uFillTx/>
                <a:latin typeface="Arial"/>
                <a:ea typeface="+mn-ea"/>
                <a:cs typeface="+mn-cs"/>
              </a:rPr>
              <a:t>the de facto standard</a:t>
            </a:r>
            <a:r>
              <a:rPr kumimoji="0" lang="en-US" sz="2700" b="0" i="0" u="none" strike="noStrike" kern="1200" cap="none" spc="0" normalizeH="0" baseline="0" noProof="0" dirty="0">
                <a:ln>
                  <a:noFill/>
                </a:ln>
                <a:solidFill>
                  <a:prstClr val="white"/>
                </a:solidFill>
                <a:effectLst/>
                <a:uLnTx/>
                <a:uFillTx/>
                <a:latin typeface="Arial"/>
                <a:ea typeface="+mn-ea"/>
                <a:cs typeface="+mn-cs"/>
              </a:rPr>
              <a:t>, we also believe that </a:t>
            </a:r>
            <a:r>
              <a:rPr kumimoji="0" lang="en-US" sz="2700" b="0" i="0" u="none" strike="noStrike" kern="1200" cap="none" spc="0" normalizeH="0" baseline="0" noProof="0" dirty="0">
                <a:ln>
                  <a:noFill/>
                </a:ln>
                <a:solidFill>
                  <a:srgbClr val="E87722"/>
                </a:solidFill>
                <a:effectLst/>
                <a:uLnTx/>
                <a:uFillTx/>
                <a:latin typeface="Arial"/>
                <a:ea typeface="+mn-ea"/>
                <a:cs typeface="+mn-cs"/>
              </a:rPr>
              <a:t>MARC will continue </a:t>
            </a:r>
            <a:r>
              <a:rPr kumimoji="0" lang="en-US" sz="2700" b="0" i="0" u="none" strike="noStrike" kern="1200" cap="none" spc="0" normalizeH="0" baseline="0" noProof="0" dirty="0">
                <a:ln>
                  <a:noFill/>
                </a:ln>
                <a:solidFill>
                  <a:prstClr val="white"/>
                </a:solidFill>
                <a:effectLst/>
                <a:uLnTx/>
                <a:uFillTx/>
                <a:latin typeface="Arial"/>
                <a:ea typeface="+mn-ea"/>
                <a:cs typeface="+mn-cs"/>
              </a:rPr>
              <a:t>to be used by the library community for many years to come.”</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8662B802-B027-4B7B-8D91-26FB0DE87145}"/>
              </a:ext>
            </a:extLst>
          </p:cNvPr>
          <p:cNvSpPr txBox="1"/>
          <p:nvPr/>
        </p:nvSpPr>
        <p:spPr>
          <a:xfrm>
            <a:off x="5317067" y="237066"/>
            <a:ext cx="2912534"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hlinkClick r:id="rId5" action="ppaction://hlinkfile"/>
              </a:rPr>
              <a:t>oc.lc/</a:t>
            </a:r>
            <a:r>
              <a:rPr kumimoji="0" lang="en-US" sz="1800" b="0" i="0" u="none" strike="noStrike" kern="1200" cap="none" spc="0" normalizeH="0" baseline="0" noProof="0" dirty="0" err="1">
                <a:ln>
                  <a:noFill/>
                </a:ln>
                <a:solidFill>
                  <a:srgbClr val="000000"/>
                </a:solidFill>
                <a:effectLst/>
                <a:uLnTx/>
                <a:uFillTx/>
                <a:latin typeface="Arial"/>
                <a:ea typeface="+mn-ea"/>
                <a:cs typeface="+mn-cs"/>
                <a:hlinkClick r:id="rId5" action="ppaction://hlinkfile"/>
              </a:rPr>
              <a:t>linkeddatasummary</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3161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2FA97-FE9A-46E1-927B-5DB2B7C25CFC}"/>
              </a:ext>
            </a:extLst>
          </p:cNvPr>
          <p:cNvSpPr>
            <a:spLocks noGrp="1"/>
          </p:cNvSpPr>
          <p:nvPr>
            <p:ph type="body" sz="quarter" idx="10"/>
          </p:nvPr>
        </p:nvSpPr>
        <p:spPr>
          <a:xfrm>
            <a:off x="315260" y="831062"/>
            <a:ext cx="8174038" cy="584775"/>
          </a:xfrm>
        </p:spPr>
        <p:txBody>
          <a:bodyPr/>
          <a:lstStyle/>
          <a:p>
            <a:r>
              <a:rPr lang="en-US" sz="3200" dirty="0"/>
              <a:t>A new Linked data prototype</a:t>
            </a:r>
          </a:p>
        </p:txBody>
      </p:sp>
      <p:sp>
        <p:nvSpPr>
          <p:cNvPr id="3" name="Text Placeholder 2">
            <a:extLst>
              <a:ext uri="{FF2B5EF4-FFF2-40B4-BE49-F238E27FC236}">
                <a16:creationId xmlns:a16="http://schemas.microsoft.com/office/drawing/2014/main" id="{26C54DEB-7F91-42AE-8361-5EC261D8633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E0F3FD6-07FC-4C6D-847D-E1CE4066BCA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480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2BC992-04A1-45B7-AD5C-2CC17787FE0D}"/>
              </a:ext>
            </a:extLst>
          </p:cNvPr>
          <p:cNvSpPr>
            <a:spLocks noGrp="1"/>
          </p:cNvSpPr>
          <p:nvPr>
            <p:ph type="body" sz="quarter" idx="13"/>
          </p:nvPr>
        </p:nvSpPr>
        <p:spPr/>
        <p:txBody>
          <a:bodyPr/>
          <a:lstStyle/>
          <a:p>
            <a:r>
              <a:rPr lang="en-US" dirty="0"/>
              <a:t>An project vision statement</a:t>
            </a:r>
          </a:p>
        </p:txBody>
      </p:sp>
      <p:sp>
        <p:nvSpPr>
          <p:cNvPr id="3" name="Text Placeholder 2">
            <a:extLst>
              <a:ext uri="{FF2B5EF4-FFF2-40B4-BE49-F238E27FC236}">
                <a16:creationId xmlns:a16="http://schemas.microsoft.com/office/drawing/2014/main" id="{BD11AE65-E6F5-4A3D-9032-E180E598A7B6}"/>
              </a:ext>
            </a:extLst>
          </p:cNvPr>
          <p:cNvSpPr txBox="1">
            <a:spLocks/>
          </p:cNvSpPr>
          <p:nvPr/>
        </p:nvSpPr>
        <p:spPr>
          <a:xfrm>
            <a:off x="651300" y="1047841"/>
            <a:ext cx="7875479" cy="304781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2800" b="0" i="1" u="none" strike="noStrike" kern="1200" cap="none" spc="0" normalizeH="0" baseline="0" noProof="0" dirty="0">
                <a:ln>
                  <a:noFill/>
                </a:ln>
                <a:solidFill>
                  <a:srgbClr val="000000"/>
                </a:solidFill>
                <a:effectLst/>
                <a:uLnTx/>
                <a:uFillTx/>
                <a:latin typeface="Arial"/>
                <a:ea typeface="+mn-ea"/>
                <a:cs typeface="+mn-cs"/>
              </a:rPr>
              <a:t>Work with OCLC members through a foundational shift in the collaborative work of libraries, communities of practice, and end-users—dramatically improving efficiency, embracing the inclusive, diverse, and earnest OCLC membership, and empowering a new and trusted knowledge work enabled by the web.</a:t>
            </a:r>
          </a:p>
        </p:txBody>
      </p:sp>
    </p:spTree>
    <p:extLst>
      <p:ext uri="{BB962C8B-B14F-4D97-AF65-F5344CB8AC3E}">
        <p14:creationId xmlns:p14="http://schemas.microsoft.com/office/powerpoint/2010/main" val="3109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47F7F-0C79-496B-93DB-C007AF632362}"/>
              </a:ext>
            </a:extLst>
          </p:cNvPr>
          <p:cNvSpPr>
            <a:spLocks noGrp="1"/>
          </p:cNvSpPr>
          <p:nvPr>
            <p:ph type="body" sz="quarter" idx="12"/>
          </p:nvPr>
        </p:nvSpPr>
        <p:spPr>
          <a:xfrm>
            <a:off x="340785" y="963072"/>
            <a:ext cx="4599605" cy="3356378"/>
          </a:xfrm>
        </p:spPr>
        <p:txBody>
          <a:bodyPr/>
          <a:lstStyle/>
          <a:p>
            <a:pPr marL="0" indent="0">
              <a:buNone/>
            </a:pPr>
            <a:r>
              <a:rPr lang="en-US" dirty="0"/>
              <a:t>Phase I Partners </a:t>
            </a:r>
            <a:r>
              <a:rPr lang="en-US" sz="1800" dirty="0"/>
              <a:t>(Dec ’17 - Apr ‘18)</a:t>
            </a:r>
            <a:endParaRPr lang="en-US" dirty="0"/>
          </a:p>
          <a:p>
            <a:pPr lvl="1"/>
            <a:r>
              <a:rPr lang="en-US" sz="2000" b="1" dirty="0"/>
              <a:t>Cornell University</a:t>
            </a:r>
          </a:p>
          <a:p>
            <a:pPr lvl="1"/>
            <a:r>
              <a:rPr lang="en-US" sz="2000" b="1" dirty="0"/>
              <a:t>University of California, Davis</a:t>
            </a:r>
          </a:p>
        </p:txBody>
      </p:sp>
      <p:sp>
        <p:nvSpPr>
          <p:cNvPr id="3" name="Text Placeholder 2">
            <a:extLst>
              <a:ext uri="{FF2B5EF4-FFF2-40B4-BE49-F238E27FC236}">
                <a16:creationId xmlns:a16="http://schemas.microsoft.com/office/drawing/2014/main" id="{CF38D50D-EAC2-46CC-9FF6-879C988FA7FF}"/>
              </a:ext>
            </a:extLst>
          </p:cNvPr>
          <p:cNvSpPr>
            <a:spLocks noGrp="1"/>
          </p:cNvSpPr>
          <p:nvPr>
            <p:ph type="body" sz="quarter" idx="13"/>
          </p:nvPr>
        </p:nvSpPr>
        <p:spPr>
          <a:xfrm>
            <a:off x="262532" y="137608"/>
            <a:ext cx="8439148" cy="686442"/>
          </a:xfrm>
        </p:spPr>
        <p:txBody>
          <a:bodyPr vert="horz" anchor="t"/>
          <a:lstStyle/>
          <a:p>
            <a:r>
              <a:rPr lang="en-US" dirty="0"/>
              <a:t>Who</a:t>
            </a:r>
          </a:p>
        </p:txBody>
      </p:sp>
      <p:sp>
        <p:nvSpPr>
          <p:cNvPr id="4" name="Text Placeholder 1">
            <a:extLst>
              <a:ext uri="{FF2B5EF4-FFF2-40B4-BE49-F238E27FC236}">
                <a16:creationId xmlns:a16="http://schemas.microsoft.com/office/drawing/2014/main" id="{EB4F780D-A318-4811-842E-C62C9A5A69A4}"/>
              </a:ext>
            </a:extLst>
          </p:cNvPr>
          <p:cNvSpPr txBox="1">
            <a:spLocks/>
          </p:cNvSpPr>
          <p:nvPr/>
        </p:nvSpPr>
        <p:spPr>
          <a:xfrm>
            <a:off x="4482106" y="221384"/>
            <a:ext cx="4681102" cy="3356378"/>
          </a:xfrm>
          <a:prstGeom prst="rect">
            <a:avLst/>
          </a:prstGeom>
        </p:spPr>
        <p:txBody>
          <a:bodyPr vert="horz"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Phase II Partners (May ‘18 – Sep ‘18)</a:t>
            </a:r>
          </a:p>
          <a:p>
            <a:pPr lvl="1"/>
            <a:r>
              <a:rPr lang="en-US" sz="1500" dirty="0"/>
              <a:t>American University</a:t>
            </a:r>
          </a:p>
          <a:p>
            <a:pPr lvl="1"/>
            <a:r>
              <a:rPr lang="en-US" sz="1500" dirty="0"/>
              <a:t>Brigham Young University</a:t>
            </a:r>
          </a:p>
          <a:p>
            <a:pPr lvl="1"/>
            <a:r>
              <a:rPr lang="en-US" sz="1500" dirty="0"/>
              <a:t>Cleveland Public Library </a:t>
            </a:r>
          </a:p>
          <a:p>
            <a:pPr lvl="1"/>
            <a:r>
              <a:rPr lang="en-US" sz="1500" dirty="0"/>
              <a:t>Harvard University</a:t>
            </a:r>
          </a:p>
          <a:p>
            <a:pPr lvl="1"/>
            <a:r>
              <a:rPr lang="en-US" sz="1500" dirty="0"/>
              <a:t>Michigan State University</a:t>
            </a:r>
          </a:p>
          <a:p>
            <a:pPr lvl="1"/>
            <a:r>
              <a:rPr lang="en-US" sz="1500" dirty="0"/>
              <a:t>National Library of Medicine</a:t>
            </a:r>
          </a:p>
          <a:p>
            <a:pPr lvl="1"/>
            <a:r>
              <a:rPr lang="en-US" sz="1500" dirty="0"/>
              <a:t>North Carolina State University</a:t>
            </a:r>
          </a:p>
          <a:p>
            <a:pPr lvl="1"/>
            <a:r>
              <a:rPr lang="en-US" sz="1500" dirty="0"/>
              <a:t>Northwestern University</a:t>
            </a:r>
          </a:p>
          <a:p>
            <a:pPr lvl="1"/>
            <a:r>
              <a:rPr lang="en-US" sz="1500" dirty="0"/>
              <a:t>Princeton University</a:t>
            </a:r>
          </a:p>
          <a:p>
            <a:pPr lvl="1"/>
            <a:r>
              <a:rPr lang="en-US" sz="1500" dirty="0"/>
              <a:t>Smithsonian Library</a:t>
            </a:r>
          </a:p>
          <a:p>
            <a:pPr lvl="1"/>
            <a:r>
              <a:rPr lang="en-US" sz="1500" dirty="0"/>
              <a:t>Temple University</a:t>
            </a:r>
          </a:p>
          <a:p>
            <a:pPr lvl="1"/>
            <a:r>
              <a:rPr lang="en-US" sz="1500" dirty="0"/>
              <a:t>University of Minnesota</a:t>
            </a:r>
          </a:p>
          <a:p>
            <a:pPr lvl="1"/>
            <a:r>
              <a:rPr lang="en-US" sz="1500" dirty="0"/>
              <a:t>University of New Hampshire</a:t>
            </a:r>
          </a:p>
          <a:p>
            <a:pPr lvl="1"/>
            <a:r>
              <a:rPr lang="en-US" sz="1500" dirty="0">
                <a:cs typeface="Arial"/>
              </a:rPr>
              <a:t>Yale University</a:t>
            </a:r>
          </a:p>
        </p:txBody>
      </p:sp>
      <p:grpSp>
        <p:nvGrpSpPr>
          <p:cNvPr id="14" name="Group 13">
            <a:extLst>
              <a:ext uri="{FF2B5EF4-FFF2-40B4-BE49-F238E27FC236}">
                <a16:creationId xmlns:a16="http://schemas.microsoft.com/office/drawing/2014/main" id="{FFBEA04E-6180-4185-8FC3-C0CB1E62C101}"/>
              </a:ext>
            </a:extLst>
          </p:cNvPr>
          <p:cNvGrpSpPr/>
          <p:nvPr/>
        </p:nvGrpSpPr>
        <p:grpSpPr>
          <a:xfrm>
            <a:off x="922020" y="2240280"/>
            <a:ext cx="3185159" cy="2354580"/>
            <a:chOff x="330169" y="2571750"/>
            <a:chExt cx="2285844" cy="2001783"/>
          </a:xfrm>
        </p:grpSpPr>
        <p:grpSp>
          <p:nvGrpSpPr>
            <p:cNvPr id="5" name="Group 4">
              <a:extLst>
                <a:ext uri="{FF2B5EF4-FFF2-40B4-BE49-F238E27FC236}">
                  <a16:creationId xmlns:a16="http://schemas.microsoft.com/office/drawing/2014/main" id="{A9AE95B3-CA13-41A7-9A26-51DCB5EFFF30}"/>
                </a:ext>
              </a:extLst>
            </p:cNvPr>
            <p:cNvGrpSpPr/>
            <p:nvPr/>
          </p:nvGrpSpPr>
          <p:grpSpPr>
            <a:xfrm>
              <a:off x="330169" y="3445600"/>
              <a:ext cx="1121315" cy="1127932"/>
              <a:chOff x="3299321" y="650678"/>
              <a:chExt cx="1808018" cy="2078181"/>
            </a:xfrm>
          </p:grpSpPr>
          <p:sp>
            <p:nvSpPr>
              <p:cNvPr id="12" name="Hexagon 11">
                <a:extLst>
                  <a:ext uri="{FF2B5EF4-FFF2-40B4-BE49-F238E27FC236}">
                    <a16:creationId xmlns:a16="http://schemas.microsoft.com/office/drawing/2014/main" id="{A55BB8A5-B650-4041-8267-3C26BE81C51A}"/>
                  </a:ext>
                </a:extLst>
              </p:cNvPr>
              <p:cNvSpPr/>
              <p:nvPr/>
            </p:nvSpPr>
            <p:spPr>
              <a:xfrm rot="5400000">
                <a:off x="3164239" y="785760"/>
                <a:ext cx="2078181" cy="1808018"/>
              </a:xfrm>
              <a:prstGeom prst="hexagon">
                <a:avLst>
                  <a:gd name="adj" fmla="val 25000"/>
                  <a:gd name="vf" fmla="val 11547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Hexagon 4">
                <a:extLst>
                  <a:ext uri="{FF2B5EF4-FFF2-40B4-BE49-F238E27FC236}">
                    <a16:creationId xmlns:a16="http://schemas.microsoft.com/office/drawing/2014/main" id="{7AECD881-C6E7-4633-894D-C8A12116D4CF}"/>
                  </a:ext>
                </a:extLst>
              </p:cNvPr>
              <p:cNvSpPr txBox="1"/>
              <p:nvPr/>
            </p:nvSpPr>
            <p:spPr>
              <a:xfrm>
                <a:off x="3581070" y="974529"/>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1400" kern="1200" dirty="0"/>
                  <a:t>OCLC Global </a:t>
                </a:r>
                <a:r>
                  <a:rPr lang="en-US" sz="1400" kern="1200" dirty="0" err="1"/>
                  <a:t>Technolo-gies</a:t>
                </a:r>
                <a:endParaRPr lang="en-US" sz="1400" kern="1200" dirty="0"/>
              </a:p>
            </p:txBody>
          </p:sp>
        </p:grpSp>
        <p:grpSp>
          <p:nvGrpSpPr>
            <p:cNvPr id="6" name="Group 5">
              <a:extLst>
                <a:ext uri="{FF2B5EF4-FFF2-40B4-BE49-F238E27FC236}">
                  <a16:creationId xmlns:a16="http://schemas.microsoft.com/office/drawing/2014/main" id="{2A5B3232-E6CE-4C25-93B5-9D64C23A9166}"/>
                </a:ext>
              </a:extLst>
            </p:cNvPr>
            <p:cNvGrpSpPr/>
            <p:nvPr/>
          </p:nvGrpSpPr>
          <p:grpSpPr>
            <a:xfrm>
              <a:off x="890829" y="2571750"/>
              <a:ext cx="1180528" cy="1127932"/>
              <a:chOff x="2319251" y="2414639"/>
              <a:chExt cx="1808018" cy="2078181"/>
            </a:xfrm>
          </p:grpSpPr>
          <p:sp>
            <p:nvSpPr>
              <p:cNvPr id="10" name="Hexagon 9">
                <a:extLst>
                  <a:ext uri="{FF2B5EF4-FFF2-40B4-BE49-F238E27FC236}">
                    <a16:creationId xmlns:a16="http://schemas.microsoft.com/office/drawing/2014/main" id="{395D7BD8-EDFA-487C-8C86-D9C4BC4191CE}"/>
                  </a:ext>
                </a:extLst>
              </p:cNvPr>
              <p:cNvSpPr/>
              <p:nvPr/>
            </p:nvSpPr>
            <p:spPr>
              <a:xfrm rot="5400000">
                <a:off x="2184169" y="2549721"/>
                <a:ext cx="2078181" cy="1808018"/>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6">
                <a:extLst>
                  <a:ext uri="{FF2B5EF4-FFF2-40B4-BE49-F238E27FC236}">
                    <a16:creationId xmlns:a16="http://schemas.microsoft.com/office/drawing/2014/main" id="{BE37B499-B926-4551-9825-573C648FDD49}"/>
                  </a:ext>
                </a:extLst>
              </p:cNvPr>
              <p:cNvSpPr txBox="1"/>
              <p:nvPr/>
            </p:nvSpPr>
            <p:spPr>
              <a:xfrm>
                <a:off x="2601000" y="2738490"/>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1400" kern="1200" dirty="0"/>
                  <a:t>OCLC Research</a:t>
                </a:r>
              </a:p>
            </p:txBody>
          </p:sp>
        </p:grpSp>
        <p:grpSp>
          <p:nvGrpSpPr>
            <p:cNvPr id="7" name="Group 6">
              <a:extLst>
                <a:ext uri="{FF2B5EF4-FFF2-40B4-BE49-F238E27FC236}">
                  <a16:creationId xmlns:a16="http://schemas.microsoft.com/office/drawing/2014/main" id="{7620D3F6-5213-4F83-B41F-2489B456A2E0}"/>
                </a:ext>
              </a:extLst>
            </p:cNvPr>
            <p:cNvGrpSpPr/>
            <p:nvPr/>
          </p:nvGrpSpPr>
          <p:grpSpPr>
            <a:xfrm>
              <a:off x="1494697" y="3445600"/>
              <a:ext cx="1121316" cy="1127933"/>
              <a:chOff x="4271910" y="2414639"/>
              <a:chExt cx="1808018" cy="2078181"/>
            </a:xfrm>
          </p:grpSpPr>
          <p:sp>
            <p:nvSpPr>
              <p:cNvPr id="8" name="Hexagon 7">
                <a:extLst>
                  <a:ext uri="{FF2B5EF4-FFF2-40B4-BE49-F238E27FC236}">
                    <a16:creationId xmlns:a16="http://schemas.microsoft.com/office/drawing/2014/main" id="{63117764-1C98-4B8D-A5E0-DB67F6D57884}"/>
                  </a:ext>
                </a:extLst>
              </p:cNvPr>
              <p:cNvSpPr/>
              <p:nvPr/>
            </p:nvSpPr>
            <p:spPr>
              <a:xfrm rot="5400000">
                <a:off x="4136828" y="2549721"/>
                <a:ext cx="2078181" cy="1808018"/>
              </a:xfrm>
              <a:prstGeom prst="hexagon">
                <a:avLst>
                  <a:gd name="adj" fmla="val 25000"/>
                  <a:gd name="vf" fmla="val 11547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Hexagon 8">
                <a:extLst>
                  <a:ext uri="{FF2B5EF4-FFF2-40B4-BE49-F238E27FC236}">
                    <a16:creationId xmlns:a16="http://schemas.microsoft.com/office/drawing/2014/main" id="{E7D91CDB-473B-437B-AB7C-D5C3E8C6986E}"/>
                  </a:ext>
                </a:extLst>
              </p:cNvPr>
              <p:cNvSpPr txBox="1"/>
              <p:nvPr/>
            </p:nvSpPr>
            <p:spPr>
              <a:xfrm>
                <a:off x="4553659" y="2738490"/>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400" kern="1200" dirty="0"/>
                  <a:t>OCLC Global Product Management</a:t>
                </a:r>
              </a:p>
            </p:txBody>
          </p:sp>
        </p:grpSp>
      </p:grpSp>
    </p:spTree>
    <p:extLst>
      <p:ext uri="{BB962C8B-B14F-4D97-AF65-F5344CB8AC3E}">
        <p14:creationId xmlns:p14="http://schemas.microsoft.com/office/powerpoint/2010/main" val="425666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2FA97-FE9A-46E1-927B-5DB2B7C25CFC}"/>
              </a:ext>
            </a:extLst>
          </p:cNvPr>
          <p:cNvSpPr>
            <a:spLocks noGrp="1"/>
          </p:cNvSpPr>
          <p:nvPr>
            <p:ph type="body" sz="quarter" idx="10"/>
          </p:nvPr>
        </p:nvSpPr>
        <p:spPr/>
        <p:txBody>
          <a:bodyPr/>
          <a:lstStyle/>
          <a:p>
            <a:r>
              <a:rPr lang="en-US" dirty="0"/>
              <a:t>What &amp; HOW?</a:t>
            </a:r>
          </a:p>
        </p:txBody>
      </p:sp>
      <p:sp>
        <p:nvSpPr>
          <p:cNvPr id="3" name="Text Placeholder 2">
            <a:extLst>
              <a:ext uri="{FF2B5EF4-FFF2-40B4-BE49-F238E27FC236}">
                <a16:creationId xmlns:a16="http://schemas.microsoft.com/office/drawing/2014/main" id="{26C54DEB-7F91-42AE-8361-5EC261D8633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E0F3FD6-07FC-4C6D-847D-E1CE4066BCA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0756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97FC8-DA0D-0E42-928C-127FD6BA7A77}"/>
              </a:ext>
            </a:extLst>
          </p:cNvPr>
          <p:cNvSpPr>
            <a:spLocks noGrp="1"/>
          </p:cNvSpPr>
          <p:nvPr>
            <p:ph type="body" sz="quarter" idx="12"/>
          </p:nvPr>
        </p:nvSpPr>
        <p:spPr/>
        <p:txBody>
          <a:bodyPr vert="horz" anchor="t"/>
          <a:lstStyle/>
          <a:p>
            <a:r>
              <a:rPr lang="en-US">
                <a:hlinkClick r:id="rId3"/>
              </a:rPr>
              <a:t>Wikipedia</a:t>
            </a:r>
            <a:r>
              <a:rPr lang="en-US"/>
              <a:t> – a multilingual web-based free-content encyclopedia</a:t>
            </a:r>
          </a:p>
          <a:p>
            <a:endParaRPr lang="en-US">
              <a:highlight>
                <a:srgbClr val="FFFF00"/>
              </a:highlight>
              <a:cs typeface="Arial"/>
            </a:endParaRPr>
          </a:p>
          <a:p>
            <a:r>
              <a:rPr lang="en-US">
                <a:hlinkClick r:id="rId4"/>
              </a:rPr>
              <a:t>Wikidata.org</a:t>
            </a:r>
            <a:r>
              <a:rPr lang="en-US"/>
              <a:t> - a collaboratively edited structured dataset used by Wikimedia sister projects and others</a:t>
            </a:r>
            <a:endParaRPr lang="en-US">
              <a:hlinkClick r:id="rId5"/>
            </a:endParaRPr>
          </a:p>
          <a:p>
            <a:endParaRPr lang="en-US">
              <a:highlight>
                <a:srgbClr val="FFFF00"/>
              </a:highlight>
              <a:cs typeface="Arial"/>
            </a:endParaRPr>
          </a:p>
        </p:txBody>
      </p:sp>
      <p:sp>
        <p:nvSpPr>
          <p:cNvPr id="14" name="Text Placeholder 2">
            <a:extLst>
              <a:ext uri="{FF2B5EF4-FFF2-40B4-BE49-F238E27FC236}">
                <a16:creationId xmlns:a16="http://schemas.microsoft.com/office/drawing/2014/main" id="{EAC73D74-B864-9F4B-9056-5B86FE99C5E0}"/>
              </a:ext>
            </a:extLst>
          </p:cNvPr>
          <p:cNvSpPr>
            <a:spLocks noGrp="1"/>
          </p:cNvSpPr>
          <p:nvPr>
            <p:ph type="body" sz="quarter" idx="13"/>
          </p:nvPr>
        </p:nvSpPr>
        <p:spPr>
          <a:xfrm>
            <a:off x="340786" y="343304"/>
            <a:ext cx="8439148" cy="686442"/>
          </a:xfrm>
        </p:spPr>
        <p:txBody>
          <a:bodyPr/>
          <a:lstStyle/>
          <a:p>
            <a:r>
              <a:rPr lang="en-US"/>
              <a:t>Disambiguating Wiki*</a:t>
            </a:r>
          </a:p>
        </p:txBody>
      </p:sp>
    </p:spTree>
    <p:extLst>
      <p:ext uri="{BB962C8B-B14F-4D97-AF65-F5344CB8AC3E}">
        <p14:creationId xmlns:p14="http://schemas.microsoft.com/office/powerpoint/2010/main" val="15615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5" ma:contentTypeDescription="Create a new document." ma:contentTypeScope="" ma:versionID="f1395dda86fb6fdc901c654b2f58b2a3">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0ace508b7351c89a677880c83574ac0f"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E7E988F0-95B4-4FCA-A550-26E1636850FD}">
  <ds:schemaRefs>
    <ds:schemaRef ds:uri="http://schemas.microsoft.com/office/2006/documentManagement/types"/>
    <ds:schemaRef ds:uri="http://purl.org/dc/elements/1.1/"/>
    <ds:schemaRef ds:uri="http://schemas.microsoft.com/office/infopath/2007/PartnerControls"/>
    <ds:schemaRef ds:uri="c908eeb5-9d00-41e0-9796-81e9ccc774c3"/>
    <ds:schemaRef ds:uri="http://purl.org/dc/terms/"/>
    <ds:schemaRef ds:uri="9b9db491-4385-45f1-9eb7-7d00055b11bb"/>
    <ds:schemaRef ds:uri="http://purl.org/dc/dcmitype/"/>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C3332C90-C2BC-4393-ADCD-413B0ED3C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9620</TotalTime>
  <Words>1386</Words>
  <Application>Microsoft Office PowerPoint</Application>
  <PresentationFormat>On-screen Show (16:9)</PresentationFormat>
  <Paragraphs>225</Paragraphs>
  <Slides>26</Slides>
  <Notes>26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ＭＳ Ｐゴシック</vt:lpstr>
      <vt:lpstr>Arial</vt:lpstr>
      <vt:lpstr>Calibri</vt:lpstr>
      <vt:lpstr>Calibri Light</vt:lpstr>
      <vt:lpstr>medium-content-sans-serif-font</vt:lpstr>
      <vt:lpstr>myriad-pro</vt:lpstr>
      <vt:lpstr>Segoe UI</vt:lpstr>
      <vt:lpstr>Symbol</vt:lpstr>
      <vt:lpstr>Times New Roman</vt:lpstr>
      <vt:lpstr>Wingdings</vt:lpstr>
      <vt:lpstr>Confidential</vt:lpstr>
      <vt:lpstr>Custom Design</vt:lpstr>
      <vt:lpstr>Master_Slides_V2</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 Data: From Promise to Progress</dc:title>
  <dc:creator>Pace,Andrew</dc:creator>
  <cp:lastModifiedBy>Schadt,Erin</cp:lastModifiedBy>
  <cp:revision>371</cp:revision>
  <cp:lastPrinted>2018-11-07T18:39:42Z</cp:lastPrinted>
  <dcterms:created xsi:type="dcterms:W3CDTF">2015-04-17T19:58:50Z</dcterms:created>
  <dcterms:modified xsi:type="dcterms:W3CDTF">2019-04-02T23:00:46Z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