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3" r:id="rId2"/>
    <p:sldMasterId id="2147483727" r:id="rId3"/>
  </p:sldMasterIdLst>
  <p:notesMasterIdLst>
    <p:notesMasterId r:id="rId81"/>
  </p:notesMasterIdLst>
  <p:sldIdLst>
    <p:sldId id="401" r:id="rId4"/>
    <p:sldId id="266" r:id="rId5"/>
    <p:sldId id="268" r:id="rId6"/>
    <p:sldId id="269" r:id="rId7"/>
    <p:sldId id="483" r:id="rId8"/>
    <p:sldId id="272" r:id="rId9"/>
    <p:sldId id="560" r:id="rId10"/>
    <p:sldId id="561" r:id="rId11"/>
    <p:sldId id="484" r:id="rId12"/>
    <p:sldId id="485" r:id="rId13"/>
    <p:sldId id="486" r:id="rId14"/>
    <p:sldId id="487" r:id="rId15"/>
    <p:sldId id="488" r:id="rId16"/>
    <p:sldId id="573" r:id="rId17"/>
    <p:sldId id="574" r:id="rId18"/>
    <p:sldId id="531" r:id="rId19"/>
    <p:sldId id="490" r:id="rId20"/>
    <p:sldId id="489" r:id="rId21"/>
    <p:sldId id="353" r:id="rId22"/>
    <p:sldId id="552" r:id="rId23"/>
    <p:sldId id="366" r:id="rId24"/>
    <p:sldId id="580" r:id="rId25"/>
    <p:sldId id="475" r:id="rId26"/>
    <p:sldId id="576" r:id="rId27"/>
    <p:sldId id="478" r:id="rId28"/>
    <p:sldId id="480" r:id="rId29"/>
    <p:sldId id="578" r:id="rId30"/>
    <p:sldId id="479" r:id="rId31"/>
    <p:sldId id="516" r:id="rId32"/>
    <p:sldId id="540" r:id="rId33"/>
    <p:sldId id="546" r:id="rId34"/>
    <p:sldId id="547" r:id="rId35"/>
    <p:sldId id="393" r:id="rId36"/>
    <p:sldId id="380" r:id="rId37"/>
    <p:sldId id="558" r:id="rId38"/>
    <p:sldId id="515" r:id="rId39"/>
    <p:sldId id="450" r:id="rId40"/>
    <p:sldId id="445" r:id="rId41"/>
    <p:sldId id="498" r:id="rId42"/>
    <p:sldId id="499" r:id="rId43"/>
    <p:sldId id="559" r:id="rId44"/>
    <p:sldId id="395" r:id="rId45"/>
    <p:sldId id="410" r:id="rId46"/>
    <p:sldId id="400" r:id="rId47"/>
    <p:sldId id="532" r:id="rId48"/>
    <p:sldId id="399" r:id="rId49"/>
    <p:sldId id="328" r:id="rId50"/>
    <p:sldId id="408" r:id="rId51"/>
    <p:sldId id="390" r:id="rId52"/>
    <p:sldId id="405" r:id="rId53"/>
    <p:sldId id="406" r:id="rId54"/>
    <p:sldId id="295" r:id="rId55"/>
    <p:sldId id="296" r:id="rId56"/>
    <p:sldId id="304" r:id="rId57"/>
    <p:sldId id="403" r:id="rId58"/>
    <p:sldId id="384" r:id="rId59"/>
    <p:sldId id="579" r:id="rId60"/>
    <p:sldId id="427" r:id="rId61"/>
    <p:sldId id="334" r:id="rId62"/>
    <p:sldId id="385" r:id="rId63"/>
    <p:sldId id="386" r:id="rId64"/>
    <p:sldId id="387" r:id="rId65"/>
    <p:sldId id="388" r:id="rId66"/>
    <p:sldId id="554" r:id="rId67"/>
    <p:sldId id="555" r:id="rId68"/>
    <p:sldId id="557" r:id="rId69"/>
    <p:sldId id="556" r:id="rId70"/>
    <p:sldId id="582" r:id="rId71"/>
    <p:sldId id="257" r:id="rId72"/>
    <p:sldId id="349" r:id="rId73"/>
    <p:sldId id="583" r:id="rId74"/>
    <p:sldId id="584" r:id="rId75"/>
    <p:sldId id="472" r:id="rId76"/>
    <p:sldId id="357" r:id="rId77"/>
    <p:sldId id="358" r:id="rId78"/>
    <p:sldId id="465" r:id="rId79"/>
    <p:sldId id="389"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on,Brittany" initials="B" lastIdx="21" clrIdx="0">
    <p:extLst>
      <p:ext uri="{19B8F6BF-5375-455C-9EA6-DF929625EA0E}">
        <p15:presenceInfo xmlns:p15="http://schemas.microsoft.com/office/powerpoint/2012/main" userId="S-1-5-21-2132901703-1472156187-1681070327-62342" providerId="AD"/>
      </p:ext>
    </p:extLst>
  </p:cmAuthor>
  <p:cmAuthor id="2" name="Connaway,Lynn" initials="C" lastIdx="1" clrIdx="1">
    <p:extLst>
      <p:ext uri="{19B8F6BF-5375-455C-9EA6-DF929625EA0E}">
        <p15:presenceInfo xmlns:p15="http://schemas.microsoft.com/office/powerpoint/2012/main" userId="S-1-5-21-2132901703-1472156187-1681070327-23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8585"/>
    <a:srgbClr val="8B8B8B"/>
    <a:srgbClr val="3193D0"/>
    <a:srgbClr val="221F18"/>
    <a:srgbClr val="8C8C8C"/>
    <a:srgbClr val="00AFD7"/>
    <a:srgbClr val="DDA04F"/>
    <a:srgbClr val="F9E499"/>
    <a:srgbClr val="4C7F34"/>
    <a:srgbClr val="2F63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7" autoAdjust="0"/>
    <p:restoredTop sz="71269" autoAdjust="0"/>
  </p:normalViewPr>
  <p:slideViewPr>
    <p:cSldViewPr snapToGrid="0">
      <p:cViewPr varScale="1">
        <p:scale>
          <a:sx n="53" d="100"/>
          <a:sy n="53" d="100"/>
        </p:scale>
        <p:origin x="1062" y="7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3" d="100"/>
          <a:sy n="63" d="100"/>
        </p:scale>
        <p:origin x="313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commentAuthors" Target="commentAuthor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73B9B-E457-4D6B-B735-65636897F970}" type="datetimeFigureOut">
              <a:rPr lang="en-US" smtClean="0"/>
              <a:t>3/27/2019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6DD34-2E5D-44F1-8091-20CC79DD3A1A}" type="slidenum">
              <a:rPr lang="en-US" smtClean="0"/>
              <a:t>‹#›</a:t>
            </a:fld>
            <a:endParaRPr lang="en-US"/>
          </a:p>
        </p:txBody>
      </p:sp>
    </p:spTree>
    <p:extLst>
      <p:ext uri="{BB962C8B-B14F-4D97-AF65-F5344CB8AC3E}">
        <p14:creationId xmlns:p14="http://schemas.microsoft.com/office/powerpoint/2010/main" val="522266935"/>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informationr.net/ir/19-4/isic/isic13.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informationr.net/ir/19-4/isic/isic13.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informationr.net/ir/19-4/isic/isic13.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8" Type="http://schemas.openxmlformats.org/officeDocument/2006/relationships/hyperlink" Target="https://www.thoughtco.com/calculating-a-confidence-interval-for-a-mean-3126400" TargetMode="External"/><Relationship Id="rId3" Type="http://schemas.openxmlformats.org/officeDocument/2006/relationships/hyperlink" Target="https://www.thoughtco.com/parametric-and-nonparametric-methods-3126411" TargetMode="External"/><Relationship Id="rId7" Type="http://schemas.openxmlformats.org/officeDocument/2006/relationships/hyperlink" Target="https://www.thoughtco.com/calculate-a-confidence-interval-knowing-sigma-3126407"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s://www.thoughtco.com/importance-of-the-central-limit-theorem-3126556" TargetMode="External"/><Relationship Id="rId5" Type="http://schemas.openxmlformats.org/officeDocument/2006/relationships/hyperlink" Target="https://www.thoughtco.com/introduction-to-the-bell-curve-3126337" TargetMode="External"/><Relationship Id="rId10" Type="http://schemas.openxmlformats.org/officeDocument/2006/relationships/hyperlink" Target="https://www.thoughtco.com/what-is-bootstrapping-in-statistics-3126172" TargetMode="External"/><Relationship Id="rId4" Type="http://schemas.openxmlformats.org/officeDocument/2006/relationships/hyperlink" Target="https://www.thoughtco.com/differences-in-descriptive-and-inferential-statistics-3126224" TargetMode="External"/><Relationship Id="rId9" Type="http://schemas.openxmlformats.org/officeDocument/2006/relationships/hyperlink" Target="https://www.thoughtco.com/what-is-a-confidence-interval-3126415"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1</a:t>
            </a:fld>
            <a:endParaRPr lang="en-US"/>
          </a:p>
        </p:txBody>
      </p:sp>
    </p:spTree>
    <p:extLst>
      <p:ext uri="{BB962C8B-B14F-4D97-AF65-F5344CB8AC3E}">
        <p14:creationId xmlns:p14="http://schemas.microsoft.com/office/powerpoint/2010/main" val="1137411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2966" y="4400549"/>
            <a:ext cx="5699234" cy="4028747"/>
          </a:xfrm>
        </p:spPr>
        <p:txBody>
          <a:bodyPr/>
          <a:lstStyle/>
          <a:p>
            <a:r>
              <a:rPr lang="en-US" sz="1400" b="0" i="0" kern="1200" dirty="0">
                <a:solidFill>
                  <a:schemeClr val="tx1"/>
                </a:solidFill>
                <a:effectLst/>
                <a:latin typeface="Arial" panose="020B0604020202020204" pitchFamily="34" charset="0"/>
                <a:cs typeface="Arial" panose="020B0604020202020204" pitchFamily="34" charset="0"/>
              </a:rPr>
              <a:t>Image: https://www.flickr.com/photos/jaypeg/3658793747 by </a:t>
            </a:r>
            <a:r>
              <a:rPr lang="en-US" sz="1400" b="0" i="0" kern="1200" dirty="0" err="1">
                <a:solidFill>
                  <a:schemeClr val="tx1"/>
                </a:solidFill>
                <a:effectLst/>
                <a:latin typeface="Arial" panose="020B0604020202020204" pitchFamily="34" charset="0"/>
                <a:cs typeface="Arial" panose="020B0604020202020204" pitchFamily="34" charset="0"/>
              </a:rPr>
              <a:t>Jaypeg</a:t>
            </a:r>
            <a:r>
              <a:rPr lang="en-US" sz="1400" b="0" i="0" kern="1200" dirty="0">
                <a:solidFill>
                  <a:schemeClr val="tx1"/>
                </a:solidFill>
                <a:effectLst/>
                <a:latin typeface="Arial" panose="020B0604020202020204" pitchFamily="34" charset="0"/>
                <a:cs typeface="Arial" panose="020B0604020202020204" pitchFamily="34" charset="0"/>
              </a:rPr>
              <a:t> / CC BY-NC 2.0</a:t>
            </a:r>
          </a:p>
          <a:p>
            <a:endParaRPr lang="en-US" sz="1400" b="0" i="0" kern="1200" dirty="0">
              <a:solidFill>
                <a:schemeClr val="tx1"/>
              </a:solidFill>
              <a:effectLst/>
              <a:latin typeface="Arial" panose="020B0604020202020204" pitchFamily="34" charset="0"/>
              <a:cs typeface="Arial" panose="020B0604020202020204" pitchFamily="34" charset="0"/>
            </a:endParaRPr>
          </a:p>
          <a:p>
            <a:r>
              <a:rPr lang="en-US" sz="1400" b="0" i="0" kern="1200" dirty="0">
                <a:solidFill>
                  <a:schemeClr val="tx1"/>
                </a:solidFill>
                <a:effectLst/>
                <a:latin typeface="Arial" panose="020B0604020202020204" pitchFamily="34" charset="0"/>
                <a:cs typeface="Arial" panose="020B0604020202020204" pitchFamily="34" charset="0"/>
              </a:rPr>
              <a:t>“The LIS field is maturing in terms of research method selection and application in that a greater number and wider variety of research methods are used in all the research publications this study examines. All the methods reported in the 1162 scholarly publications in a sense constitute a toolbox of research methods. Scholars are no longer limited to the research methods traditionally applied in LIS explorations (e.g., questionnaire and historical method). Researchers can instead choose research methods from this expanded toolbox according to their study objectives” (Chu, 2015, p. 40). </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Chu, H. (2015). Research Methods in Library and Information Science: A Content Analysis. </a:t>
            </a:r>
            <a:r>
              <a:rPr lang="en-US" sz="1400" i="1" dirty="0">
                <a:latin typeface="Arial" panose="020B0604020202020204" pitchFamily="34" charset="0"/>
                <a:cs typeface="Arial" panose="020B0604020202020204" pitchFamily="34" charset="0"/>
              </a:rPr>
              <a:t>Library &amp; Information Science Research 37</a:t>
            </a:r>
            <a:r>
              <a:rPr lang="en-US" sz="1400" dirty="0">
                <a:latin typeface="Arial" panose="020B0604020202020204" pitchFamily="34" charset="0"/>
                <a:cs typeface="Arial" panose="020B0604020202020204" pitchFamily="34" charset="0"/>
              </a:rPr>
              <a:t>(1), 36-41.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67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400" b="0" i="0" kern="1200" dirty="0">
                <a:solidFill>
                  <a:schemeClr val="tx1"/>
                </a:solidFill>
                <a:effectLst/>
                <a:latin typeface="Arial" panose="020B0604020202020204" pitchFamily="34" charset="0"/>
                <a:cs typeface="Arial" panose="020B0604020202020204" pitchFamily="34" charset="0"/>
              </a:rPr>
              <a:t>Image: https://www.flickr.com/photos/judy-van-der-velden/5588900332 by Judy van der </a:t>
            </a:r>
            <a:r>
              <a:rPr lang="fr-FR" sz="1400" b="0" i="0" kern="1200" dirty="0" err="1">
                <a:solidFill>
                  <a:schemeClr val="tx1"/>
                </a:solidFill>
                <a:effectLst/>
                <a:latin typeface="Arial" panose="020B0604020202020204" pitchFamily="34" charset="0"/>
                <a:cs typeface="Arial" panose="020B0604020202020204" pitchFamily="34" charset="0"/>
              </a:rPr>
              <a:t>Velden</a:t>
            </a:r>
            <a:r>
              <a:rPr lang="fr-FR" sz="1400" b="0" i="0" kern="1200" dirty="0">
                <a:solidFill>
                  <a:schemeClr val="tx1"/>
                </a:solidFill>
                <a:effectLst/>
                <a:latin typeface="Arial" panose="020B0604020202020204" pitchFamily="34" charset="0"/>
                <a:cs typeface="Arial" panose="020B0604020202020204" pitchFamily="34" charset="0"/>
              </a:rPr>
              <a:t> / CC BY-NC-ND 2.0</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Chu, H. (2015). Research Methods in Library and Information Science: A Content Analysis. </a:t>
            </a:r>
            <a:r>
              <a:rPr lang="en-US" sz="1400" i="1" dirty="0">
                <a:latin typeface="Arial" panose="020B0604020202020204" pitchFamily="34" charset="0"/>
                <a:cs typeface="Arial" panose="020B0604020202020204" pitchFamily="34" charset="0"/>
              </a:rPr>
              <a:t>Library &amp; Information Science Research 37</a:t>
            </a:r>
            <a:r>
              <a:rPr lang="en-US" sz="1400" dirty="0">
                <a:latin typeface="Arial" panose="020B0604020202020204" pitchFamily="34" charset="0"/>
                <a:cs typeface="Arial" panose="020B0604020202020204" pitchFamily="34" charset="0"/>
              </a:rPr>
              <a:t>(1), 36-41.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221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0" i="0" kern="1200" dirty="0">
                <a:solidFill>
                  <a:schemeClr val="tx1"/>
                </a:solidFill>
                <a:effectLst/>
                <a:latin typeface="Arial" panose="020B0604020202020204" pitchFamily="34" charset="0"/>
                <a:cs typeface="Arial" panose="020B0604020202020204" pitchFamily="34" charset="0"/>
              </a:rPr>
              <a:t>Image: https://www.flickr.com/photos/stevendepolo/6752594589 by Steven </a:t>
            </a:r>
            <a:r>
              <a:rPr lang="en-US" sz="1400" b="0" i="0" kern="1200" dirty="0" err="1">
                <a:solidFill>
                  <a:schemeClr val="tx1"/>
                </a:solidFill>
                <a:effectLst/>
                <a:latin typeface="Arial" panose="020B0604020202020204" pitchFamily="34" charset="0"/>
                <a:cs typeface="Arial" panose="020B0604020202020204" pitchFamily="34" charset="0"/>
              </a:rPr>
              <a:t>Depolo</a:t>
            </a:r>
            <a:r>
              <a:rPr lang="en-US" sz="1400" b="0" i="0" kern="1200" dirty="0">
                <a:solidFill>
                  <a:schemeClr val="tx1"/>
                </a:solidFill>
                <a:effectLst/>
                <a:latin typeface="Arial" panose="020B0604020202020204" pitchFamily="34" charset="0"/>
                <a:cs typeface="Arial" panose="020B0604020202020204" pitchFamily="34" charset="0"/>
              </a:rPr>
              <a:t> / CC BY 2.0</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Chu, H. (2015). Research Methods in Library and Information Science: A Content Analysis. </a:t>
            </a:r>
            <a:r>
              <a:rPr lang="en-US" sz="1400" i="1" dirty="0">
                <a:latin typeface="Arial" panose="020B0604020202020204" pitchFamily="34" charset="0"/>
                <a:cs typeface="Arial" panose="020B0604020202020204" pitchFamily="34" charset="0"/>
              </a:rPr>
              <a:t>Library &amp; Information Science Research 37</a:t>
            </a:r>
            <a:r>
              <a:rPr lang="en-US" sz="1400" dirty="0">
                <a:latin typeface="Arial" panose="020B0604020202020204" pitchFamily="34" charset="0"/>
                <a:cs typeface="Arial" panose="020B0604020202020204" pitchFamily="34" charset="0"/>
              </a:rPr>
              <a:t>(1), 36-41.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564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5125"/>
            <a:ext cx="5486400" cy="3086100"/>
          </a:xfrm>
        </p:spPr>
      </p:sp>
      <p:sp>
        <p:nvSpPr>
          <p:cNvPr id="3" name="Notes Placeholder 2"/>
          <p:cNvSpPr>
            <a:spLocks noGrp="1"/>
          </p:cNvSpPr>
          <p:nvPr>
            <p:ph type="body" idx="1"/>
          </p:nvPr>
        </p:nvSpPr>
        <p:spPr>
          <a:xfrm>
            <a:off x="495300" y="3752193"/>
            <a:ext cx="5867400" cy="4719500"/>
          </a:xfrm>
        </p:spPr>
        <p:txBody>
          <a:bodyPr>
            <a:normAutofit/>
          </a:bodyPr>
          <a:lstStyle/>
          <a:p>
            <a:r>
              <a:rPr lang="en-US" sz="1500" b="0" i="0" kern="1200" dirty="0">
                <a:solidFill>
                  <a:schemeClr val="tx1"/>
                </a:solidFill>
                <a:effectLst/>
                <a:latin typeface="Arial" panose="020B0604020202020204" pitchFamily="34" charset="0"/>
                <a:cs typeface="Arial" panose="020B0604020202020204" pitchFamily="34" charset="0"/>
              </a:rPr>
              <a:t>Questionnaire:</a:t>
            </a:r>
            <a:r>
              <a:rPr lang="en-US" sz="1500" b="0" i="0" kern="1200" baseline="0" dirty="0">
                <a:solidFill>
                  <a:schemeClr val="tx1"/>
                </a:solidFill>
                <a:effectLst/>
                <a:latin typeface="Arial" panose="020B0604020202020204" pitchFamily="34" charset="0"/>
                <a:cs typeface="Arial" panose="020B0604020202020204" pitchFamily="34" charset="0"/>
              </a:rPr>
              <a:t> a </a:t>
            </a:r>
            <a:r>
              <a:rPr lang="en-US" sz="1500" b="0" i="0" kern="1200" dirty="0">
                <a:solidFill>
                  <a:schemeClr val="tx1"/>
                </a:solidFill>
                <a:effectLst/>
                <a:latin typeface="Arial" panose="020B0604020202020204" pitchFamily="34" charset="0"/>
                <a:cs typeface="Arial" panose="020B0604020202020204" pitchFamily="34" charset="0"/>
              </a:rPr>
              <a:t>standard survey questionnaire, 47.6</a:t>
            </a:r>
          </a:p>
          <a:p>
            <a:r>
              <a:rPr lang="en-US" sz="1500" b="0" i="0" kern="1200" dirty="0">
                <a:solidFill>
                  <a:schemeClr val="tx1"/>
                </a:solidFill>
                <a:effectLst/>
                <a:latin typeface="Arial" panose="020B0604020202020204" pitchFamily="34" charset="0"/>
                <a:cs typeface="Arial" panose="020B0604020202020204" pitchFamily="34" charset="0"/>
              </a:rPr>
              <a:t>A test or quiz in the questionnaire</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format, usually used in experimental</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or quasi-experimental deign,</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2.6</a:t>
            </a:r>
          </a:p>
          <a:p>
            <a:r>
              <a:rPr lang="en-US" sz="1500" b="0" i="0" kern="1200" dirty="0">
                <a:solidFill>
                  <a:schemeClr val="tx1"/>
                </a:solidFill>
                <a:effectLst/>
                <a:latin typeface="Arial" panose="020B0604020202020204" pitchFamily="34" charset="0"/>
                <a:cs typeface="Arial" panose="020B0604020202020204" pitchFamily="34" charset="0"/>
              </a:rPr>
              <a:t>Diary, a type of self-administered</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questionnaire often used to record</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frequent or contemporaneous events</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or experiences,</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0.6</a:t>
            </a:r>
          </a:p>
          <a:p>
            <a:r>
              <a:rPr lang="en-US" sz="1500" b="0" i="0" kern="1200" dirty="0">
                <a:solidFill>
                  <a:schemeClr val="tx1"/>
                </a:solidFill>
                <a:effectLst/>
                <a:latin typeface="Arial" panose="020B0604020202020204" pitchFamily="34" charset="0"/>
                <a:cs typeface="Arial" panose="020B0604020202020204" pitchFamily="34" charset="0"/>
              </a:rPr>
              <a:t>Content analysis, 27.2</a:t>
            </a:r>
          </a:p>
          <a:p>
            <a:r>
              <a:rPr lang="en-US" sz="1500" b="0" i="0" kern="1200" dirty="0">
                <a:solidFill>
                  <a:schemeClr val="tx1"/>
                </a:solidFill>
                <a:effectLst/>
                <a:latin typeface="Arial" panose="020B0604020202020204" pitchFamily="34" charset="0"/>
                <a:cs typeface="Arial" panose="020B0604020202020204" pitchFamily="34" charset="0"/>
              </a:rPr>
              <a:t>Semi-structured or in-depth interview, 14.0</a:t>
            </a:r>
          </a:p>
          <a:p>
            <a:r>
              <a:rPr lang="en-US" sz="1500" b="0" i="0" kern="1200" dirty="0">
                <a:solidFill>
                  <a:schemeClr val="tx1"/>
                </a:solidFill>
                <a:effectLst/>
                <a:latin typeface="Arial" panose="020B0604020202020204" pitchFamily="34" charset="0"/>
                <a:cs typeface="Arial" panose="020B0604020202020204" pitchFamily="34" charset="0"/>
              </a:rPr>
              <a:t>Analysis of existing statistics (e.g. results from</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previous surveys, or circulation statistics)</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6.6</a:t>
            </a:r>
          </a:p>
          <a:p>
            <a:r>
              <a:rPr lang="en-US" sz="1500" b="0" i="0" kern="1200" dirty="0">
                <a:solidFill>
                  <a:schemeClr val="tx1"/>
                </a:solidFill>
                <a:effectLst/>
                <a:latin typeface="Arial" panose="020B0604020202020204" pitchFamily="34" charset="0"/>
                <a:cs typeface="Arial" panose="020B0604020202020204" pitchFamily="34" charset="0"/>
              </a:rPr>
              <a:t>Citation analysis, 6.3</a:t>
            </a:r>
          </a:p>
          <a:p>
            <a:r>
              <a:rPr lang="en-US" sz="1500" b="0" i="0" kern="1200" dirty="0">
                <a:solidFill>
                  <a:schemeClr val="tx1"/>
                </a:solidFill>
                <a:effectLst/>
                <a:latin typeface="Arial" panose="020B0604020202020204" pitchFamily="34" charset="0"/>
                <a:cs typeface="Arial" panose="020B0604020202020204" pitchFamily="34" charset="0"/>
              </a:rPr>
              <a:t>Focus group interview, 5.7</a:t>
            </a:r>
          </a:p>
          <a:p>
            <a:r>
              <a:rPr lang="en-US" sz="1500" b="0" i="0" kern="1200" dirty="0">
                <a:solidFill>
                  <a:schemeClr val="tx1"/>
                </a:solidFill>
                <a:effectLst/>
                <a:latin typeface="Arial" panose="020B0604020202020204" pitchFamily="34" charset="0"/>
                <a:cs typeface="Arial" panose="020B0604020202020204" pitchFamily="34" charset="0"/>
              </a:rPr>
              <a:t>Observation, including both quantitative and</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qualitative observation,</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4.3</a:t>
            </a:r>
          </a:p>
          <a:p>
            <a:r>
              <a:rPr lang="en-US" sz="1500" b="0" i="0" kern="1200" dirty="0">
                <a:solidFill>
                  <a:schemeClr val="tx1"/>
                </a:solidFill>
                <a:effectLst/>
                <a:latin typeface="Arial" panose="020B0604020202020204" pitchFamily="34" charset="0"/>
                <a:cs typeface="Arial" panose="020B0604020202020204" pitchFamily="34" charset="0"/>
              </a:rPr>
              <a:t>Log analysis, 3.4</a:t>
            </a:r>
          </a:p>
          <a:p>
            <a:r>
              <a:rPr lang="en-US" sz="1500" b="0" i="0" kern="1200" dirty="0">
                <a:solidFill>
                  <a:schemeClr val="tx1"/>
                </a:solidFill>
                <a:effectLst/>
                <a:latin typeface="Arial" panose="020B0604020202020204" pitchFamily="34" charset="0"/>
                <a:cs typeface="Arial" panose="020B0604020202020204" pitchFamily="34" charset="0"/>
              </a:rPr>
              <a:t>Task analysis — the analysis of the completion</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of search tasks,</a:t>
            </a:r>
            <a:r>
              <a:rPr lang="en-US" sz="1500" b="0" i="0" kern="1200" baseline="0" dirty="0">
                <a:solidFill>
                  <a:schemeClr val="tx1"/>
                </a:solidFill>
                <a:effectLst/>
                <a:latin typeface="Arial" panose="020B0604020202020204" pitchFamily="34" charset="0"/>
                <a:cs typeface="Arial" panose="020B0604020202020204" pitchFamily="34" charset="0"/>
              </a:rPr>
              <a:t> </a:t>
            </a:r>
            <a:r>
              <a:rPr lang="en-US" sz="1500" b="0" i="0" kern="1200" dirty="0">
                <a:solidFill>
                  <a:schemeClr val="tx1"/>
                </a:solidFill>
                <a:effectLst/>
                <a:latin typeface="Arial" panose="020B0604020202020204" pitchFamily="34" charset="0"/>
                <a:cs typeface="Arial" panose="020B0604020202020204" pitchFamily="34" charset="0"/>
              </a:rPr>
              <a:t>2.9</a:t>
            </a:r>
          </a:p>
          <a:p>
            <a:endParaRPr lang="en-US" sz="1500" b="0" i="0" kern="1200" dirty="0">
              <a:solidFill>
                <a:schemeClr val="tx1"/>
              </a:solidFill>
              <a:effectLst/>
              <a:latin typeface="Arial" panose="020B0604020202020204" pitchFamily="34" charset="0"/>
              <a:cs typeface="Arial" panose="020B0604020202020204" pitchFamily="34" charset="0"/>
            </a:endParaRPr>
          </a:p>
          <a:p>
            <a:pPr marL="0" indent="0">
              <a:buNone/>
            </a:pPr>
            <a:r>
              <a:rPr lang="en-US" sz="1500" dirty="0">
                <a:latin typeface="Arial" panose="020B0604020202020204" pitchFamily="34" charset="0"/>
                <a:cs typeface="Arial" panose="020B0604020202020204" pitchFamily="34" charset="0"/>
              </a:rPr>
              <a:t>Luo, L., &amp; McKinney, M. (2015). JAL in the Past Decade: A Comprehensive Analysis of Academic Library Research. </a:t>
            </a:r>
            <a:r>
              <a:rPr lang="en-US" sz="1500" i="1" dirty="0">
                <a:latin typeface="Arial" panose="020B0604020202020204" pitchFamily="34" charset="0"/>
                <a:cs typeface="Arial" panose="020B0604020202020204" pitchFamily="34" charset="0"/>
              </a:rPr>
              <a:t>The Journal of Academic Librarianship 41</a:t>
            </a:r>
            <a:r>
              <a:rPr lang="en-US" sz="1500" dirty="0">
                <a:latin typeface="Arial" panose="020B0604020202020204" pitchFamily="34" charset="0"/>
                <a:cs typeface="Arial" panose="020B0604020202020204" pitchFamily="34" charset="0"/>
              </a:rPr>
              <a:t>(2),123-129.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903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Methodology of articles published in top LIS research journals, as determined by analysis of article abstracts.</a:t>
            </a:r>
          </a:p>
          <a:p>
            <a:endParaRPr lang="en-US" dirty="0"/>
          </a:p>
          <a:p>
            <a:r>
              <a:rPr lang="en-US" dirty="0" err="1"/>
              <a:t>Jasiewicz</a:t>
            </a:r>
            <a:r>
              <a:rPr lang="en-US" dirty="0"/>
              <a:t>, J. (In Press). Social science research methods in library science between 2010 and 2015. A bibliometric analysis. </a:t>
            </a:r>
          </a:p>
        </p:txBody>
      </p:sp>
      <p:sp>
        <p:nvSpPr>
          <p:cNvPr id="4" name="Slide Number Placeholder 3"/>
          <p:cNvSpPr>
            <a:spLocks noGrp="1"/>
          </p:cNvSpPr>
          <p:nvPr>
            <p:ph type="sldNum" sz="quarter" idx="10"/>
          </p:nvPr>
        </p:nvSpPr>
        <p:spPr/>
        <p:txBody>
          <a:bodyPr/>
          <a:lstStyle/>
          <a:p>
            <a:fld id="{E004E4AC-89F8-48EF-AA34-F5C5698830B9}" type="slidenum">
              <a:rPr lang="en-US" smtClean="0"/>
              <a:t>14</a:t>
            </a:fld>
            <a:endParaRPr lang="en-US"/>
          </a:p>
        </p:txBody>
      </p:sp>
    </p:spTree>
    <p:extLst>
      <p:ext uri="{BB962C8B-B14F-4D97-AF65-F5344CB8AC3E}">
        <p14:creationId xmlns:p14="http://schemas.microsoft.com/office/powerpoint/2010/main" val="1109752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https://www.flickr.com/photos/howzey/7386743932 by Paul / CC BY-NC-ND 2.0</a:t>
            </a:r>
          </a:p>
          <a:p>
            <a:endParaRPr lang="en-US" dirty="0"/>
          </a:p>
          <a:p>
            <a:r>
              <a:rPr lang="en-US" dirty="0"/>
              <a:t>Methodology of articles published in top LIS research journals, as determined by analysis of article abstracts.</a:t>
            </a:r>
          </a:p>
          <a:p>
            <a:endParaRPr lang="en-US" dirty="0"/>
          </a:p>
          <a:p>
            <a:r>
              <a:rPr lang="en-US" dirty="0" err="1"/>
              <a:t>Jasiewicz</a:t>
            </a:r>
            <a:r>
              <a:rPr lang="en-US" dirty="0"/>
              <a:t>, J. (In Press). Social science research methods in library science between 2010 and 2015. A bibliometric analysis. </a:t>
            </a:r>
          </a:p>
          <a:p>
            <a:endParaRPr lang="en-US" dirty="0"/>
          </a:p>
        </p:txBody>
      </p:sp>
      <p:sp>
        <p:nvSpPr>
          <p:cNvPr id="4" name="Slide Number Placeholder 3"/>
          <p:cNvSpPr>
            <a:spLocks noGrp="1"/>
          </p:cNvSpPr>
          <p:nvPr>
            <p:ph type="sldNum" sz="quarter" idx="10"/>
          </p:nvPr>
        </p:nvSpPr>
        <p:spPr/>
        <p:txBody>
          <a:bodyPr/>
          <a:lstStyle/>
          <a:p>
            <a:fld id="{E004E4AC-89F8-48EF-AA34-F5C5698830B9}" type="slidenum">
              <a:rPr lang="en-US" smtClean="0"/>
              <a:t>15</a:t>
            </a:fld>
            <a:endParaRPr lang="en-US"/>
          </a:p>
        </p:txBody>
      </p:sp>
    </p:spTree>
    <p:extLst>
      <p:ext uri="{BB962C8B-B14F-4D97-AF65-F5344CB8AC3E}">
        <p14:creationId xmlns:p14="http://schemas.microsoft.com/office/powerpoint/2010/main" val="387125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993" y="4478479"/>
            <a:ext cx="5598795" cy="4359997"/>
          </a:xfrm>
        </p:spPr>
        <p:txBody>
          <a:bodyPr/>
          <a:lstStyle/>
          <a:p>
            <a:r>
              <a:rPr lang="en-US" sz="1400" dirty="0">
                <a:latin typeface="Arial" panose="020B0604020202020204" pitchFamily="34" charset="0"/>
                <a:cs typeface="Arial" panose="020B0604020202020204" pitchFamily="34" charset="0"/>
              </a:rPr>
              <a:t>Image: https://www.flickr.com/photos/pjotr_savitski/2701378287 by </a:t>
            </a:r>
            <a:r>
              <a:rPr lang="en-US" sz="1400" dirty="0" err="1">
                <a:latin typeface="Arial" panose="020B0604020202020204" pitchFamily="34" charset="0"/>
                <a:cs typeface="Arial" panose="020B0604020202020204" pitchFamily="34" charset="0"/>
              </a:rPr>
              <a:t>Pjotr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Savitski</a:t>
            </a:r>
            <a:r>
              <a:rPr lang="en-US" sz="1400" dirty="0">
                <a:latin typeface="Arial" panose="020B0604020202020204" pitchFamily="34" charset="0"/>
                <a:cs typeface="Arial" panose="020B0604020202020204" pitchFamily="34" charset="0"/>
              </a:rPr>
              <a:t> / CC BY 2.0</a:t>
            </a:r>
          </a:p>
          <a:p>
            <a:endParaRPr lang="en-US" sz="1400" dirty="0">
              <a:latin typeface="Arial" panose="020B0604020202020204" pitchFamily="34" charset="0"/>
              <a:cs typeface="Arial" panose="020B0604020202020204" pitchFamily="34" charset="0"/>
            </a:endParaRPr>
          </a:p>
          <a:p>
            <a:r>
              <a:rPr lang="en-US" sz="1400" kern="1200" dirty="0">
                <a:solidFill>
                  <a:schemeClr val="tx1"/>
                </a:solidFill>
                <a:effectLst/>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Unless we understand students’ lives, we will not be able to fit within their natural information flows. Opportunities become clearer when we begin by simply walking on campus, sitting in on classes, and strolling through the library, student centers, and other campus locations. These actions allow librarians to observe, listen, and note how students and faculty are communicating, studying, learning, teaching, and interacting in everyday life situations.“</a:t>
            </a:r>
            <a:endParaRPr lang="en-US" sz="1400" kern="1200" dirty="0">
              <a:solidFill>
                <a:schemeClr val="tx1"/>
              </a:solidFill>
              <a:effectLst/>
              <a:latin typeface="Arial" panose="020B0604020202020204" pitchFamily="34" charset="0"/>
              <a:cs typeface="Arial" panose="020B0604020202020204" pitchFamily="34" charset="0"/>
            </a:endParaRPr>
          </a:p>
          <a:p>
            <a:endParaRPr lang="en-US" sz="1400" kern="1200" dirty="0">
              <a:solidFill>
                <a:schemeClr val="tx1"/>
              </a:solidFill>
              <a:effectLst/>
              <a:latin typeface="Arial" panose="020B0604020202020204" pitchFamily="34" charset="0"/>
              <a:cs typeface="Arial" panose="020B0604020202020204" pitchFamily="34" charset="0"/>
            </a:endParaRPr>
          </a:p>
          <a:p>
            <a:r>
              <a:rPr lang="en-US" sz="1400" kern="1200" dirty="0">
                <a:solidFill>
                  <a:schemeClr val="tx1"/>
                </a:solidFill>
                <a:effectLst/>
                <a:latin typeface="Arial" panose="020B0604020202020204" pitchFamily="34" charset="0"/>
                <a:cs typeface="Arial" panose="020B0604020202020204" pitchFamily="34" charset="0"/>
              </a:rPr>
              <a:t>Connaway, L. S. (2017, June 19). Putting the library in the life of the user: Listen, then lead, to promote a unique and compelling role for academic libraries. </a:t>
            </a:r>
            <a:r>
              <a:rPr lang="en-US" sz="1400" i="1" kern="1200" dirty="0">
                <a:solidFill>
                  <a:schemeClr val="tx1"/>
                </a:solidFill>
                <a:effectLst/>
                <a:latin typeface="Arial" panose="020B0604020202020204" pitchFamily="34" charset="0"/>
                <a:cs typeface="Arial" panose="020B0604020202020204" pitchFamily="34" charset="0"/>
              </a:rPr>
              <a:t>Guest of Choice, Choice360 blog</a:t>
            </a:r>
            <a:r>
              <a:rPr lang="en-US" sz="1400" kern="1200" dirty="0">
                <a:solidFill>
                  <a:schemeClr val="tx1"/>
                </a:solidFill>
                <a:effectLst/>
                <a:latin typeface="Arial" panose="020B0604020202020204" pitchFamily="34" charset="0"/>
                <a:cs typeface="Arial" panose="020B0604020202020204" pitchFamily="34" charset="0"/>
              </a:rPr>
              <a:t>. Retrieved from http://www.choice360.org/blog/putting-the-library-in-the-life-of-the-user</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16</a:t>
            </a:fld>
            <a:endParaRPr lang="en-US"/>
          </a:p>
        </p:txBody>
      </p:sp>
    </p:spTree>
    <p:extLst>
      <p:ext uri="{BB962C8B-B14F-4D97-AF65-F5344CB8AC3E}">
        <p14:creationId xmlns:p14="http://schemas.microsoft.com/office/powerpoint/2010/main" val="3708642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2606"/>
            <a:ext cx="6477000" cy="4114800"/>
          </a:xfrm>
        </p:spPr>
        <p:txBody>
          <a:bodyPr>
            <a:noAutofit/>
          </a:bodyPr>
          <a:lstStyle/>
          <a:p>
            <a:r>
              <a:rPr lang="en-US" b="0" i="0" kern="1200" dirty="0">
                <a:solidFill>
                  <a:schemeClr val="tx1"/>
                </a:solidFill>
                <a:effectLst/>
                <a:latin typeface="Arial" panose="020B0604020202020204" pitchFamily="34" charset="0"/>
                <a:cs typeface="Arial" panose="020B0604020202020204" pitchFamily="34" charset="0"/>
              </a:rPr>
              <a:t>Image: https://www.flickr.com/photos/hdaparis/11288970914 by Hugh Dutton </a:t>
            </a:r>
            <a:r>
              <a:rPr lang="en-US" b="0" i="0" kern="1200" dirty="0" err="1">
                <a:solidFill>
                  <a:schemeClr val="tx1"/>
                </a:solidFill>
                <a:effectLst/>
                <a:latin typeface="Arial" panose="020B0604020202020204" pitchFamily="34" charset="0"/>
                <a:cs typeface="Arial" panose="020B0604020202020204" pitchFamily="34" charset="0"/>
              </a:rPr>
              <a:t>Associes</a:t>
            </a:r>
            <a:r>
              <a:rPr lang="en-US" b="0" i="0" kern="1200" dirty="0">
                <a:solidFill>
                  <a:schemeClr val="tx1"/>
                </a:solidFill>
                <a:effectLst/>
                <a:latin typeface="Arial" panose="020B0604020202020204" pitchFamily="34" charset="0"/>
                <a:cs typeface="Arial" panose="020B0604020202020204" pitchFamily="34" charset="0"/>
              </a:rPr>
              <a:t> / CC BY-NC-ND 2.0</a:t>
            </a:r>
          </a:p>
          <a:p>
            <a:endParaRPr lang="en-US" b="0" i="0" kern="1200" dirty="0">
              <a:solidFill>
                <a:schemeClr val="tx1"/>
              </a:solidFill>
              <a:effectLst/>
              <a:latin typeface="Arial" panose="020B0604020202020204" pitchFamily="34" charset="0"/>
              <a:cs typeface="Arial" panose="020B0604020202020204" pitchFamily="34" charset="0"/>
            </a:endParaRPr>
          </a:p>
          <a:p>
            <a:pPr marL="465138" lvl="0" indent="-465138">
              <a:spcBef>
                <a:spcPct val="20000"/>
              </a:spcBef>
              <a:defRPr/>
            </a:pPr>
            <a:r>
              <a:rPr lang="en-US" kern="1200" dirty="0" err="1">
                <a:solidFill>
                  <a:schemeClr val="tx1"/>
                </a:solidFill>
                <a:latin typeface="Arial" panose="020B0604020202020204" pitchFamily="34" charset="0"/>
                <a:ea typeface="Open Sans" pitchFamily="34" charset="0"/>
                <a:cs typeface="Arial" panose="020B0604020202020204" pitchFamily="34" charset="0"/>
              </a:rPr>
              <a:t>Greifeneder</a:t>
            </a:r>
            <a:r>
              <a:rPr lang="en-US" kern="1200" dirty="0">
                <a:solidFill>
                  <a:schemeClr val="tx1"/>
                </a:solidFill>
                <a:latin typeface="Arial" panose="020B0604020202020204" pitchFamily="34" charset="0"/>
                <a:ea typeface="Open Sans" pitchFamily="34" charset="0"/>
                <a:cs typeface="Arial" panose="020B0604020202020204" pitchFamily="34" charset="0"/>
              </a:rPr>
              <a:t>, E. (2014). Trends in information </a:t>
            </a:r>
            <a:r>
              <a:rPr lang="en-US"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kern="1200" dirty="0">
                <a:solidFill>
                  <a:schemeClr val="tx1"/>
                </a:solidFill>
                <a:latin typeface="Arial" panose="020B0604020202020204" pitchFamily="34" charset="0"/>
                <a:ea typeface="Open Sans" pitchFamily="34" charset="0"/>
                <a:cs typeface="Arial" panose="020B0604020202020204" pitchFamily="34" charset="0"/>
              </a:rPr>
              <a:t> research. In </a:t>
            </a:r>
            <a:r>
              <a:rPr lang="en-US" i="1" kern="1200" dirty="0">
                <a:solidFill>
                  <a:schemeClr val="tx1"/>
                </a:solidFill>
                <a:latin typeface="Arial" panose="020B0604020202020204" pitchFamily="34" charset="0"/>
                <a:ea typeface="Open Sans" pitchFamily="34" charset="0"/>
                <a:cs typeface="Arial" panose="020B0604020202020204" pitchFamily="34" charset="0"/>
              </a:rPr>
              <a:t>Proceedings of ISIC, the Information </a:t>
            </a:r>
            <a:r>
              <a:rPr lang="en-US" i="1"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i="1" kern="1200" dirty="0">
                <a:solidFill>
                  <a:schemeClr val="tx1"/>
                </a:solidFill>
                <a:latin typeface="Arial" panose="020B0604020202020204" pitchFamily="34" charset="0"/>
                <a:ea typeface="Open Sans" pitchFamily="34" charset="0"/>
                <a:cs typeface="Arial" panose="020B0604020202020204" pitchFamily="34" charset="0"/>
              </a:rPr>
              <a:t> Conference, Leeds, 2-5 September, 2014: Part 1</a:t>
            </a:r>
            <a:r>
              <a:rPr lang="en-US" kern="1200" dirty="0">
                <a:solidFill>
                  <a:schemeClr val="tx1"/>
                </a:solidFill>
                <a:latin typeface="Arial" panose="020B0604020202020204" pitchFamily="34" charset="0"/>
                <a:ea typeface="Open Sans" pitchFamily="34" charset="0"/>
                <a:cs typeface="Arial" panose="020B0604020202020204" pitchFamily="34" charset="0"/>
              </a:rPr>
              <a:t>. </a:t>
            </a:r>
            <a:r>
              <a:rPr lang="en-US" kern="1200" dirty="0">
                <a:solidFill>
                  <a:schemeClr val="tx1"/>
                </a:solidFill>
                <a:latin typeface="Arial" panose="020B0604020202020204" pitchFamily="34" charset="0"/>
                <a:ea typeface="Open Sans" pitchFamily="34" charset="0"/>
                <a:cs typeface="Arial" panose="020B0604020202020204" pitchFamily="34" charset="0"/>
                <a:hlinkClick r:id="rId3"/>
              </a:rPr>
              <a:t>http://InformationR.net/ir/19-4/isic/isic13.html</a:t>
            </a:r>
            <a:endParaRPr lang="en-US" kern="1200" dirty="0">
              <a:solidFill>
                <a:schemeClr val="tx1"/>
              </a:solidFill>
              <a:latin typeface="Arial" panose="020B0604020202020204" pitchFamily="34" charset="0"/>
              <a:ea typeface="Open Sans" pitchFamily="34" charset="0"/>
              <a:cs typeface="Arial" panose="020B0604020202020204" pitchFamily="34" charset="0"/>
            </a:endParaRP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“Forty-five percent of all studies in the sample applied a mixed-method approach.” </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“Only 11 studies (7%) combined more than two methods. 69% of mixed-method approaches were a qualitative-qualitative combination and 31% were a quantitative-qualitative combination. Not a single study combined a quantitative with another quantitative method.”</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“Interviews, surveys and content analyses were the most frequently used methods in the last years. It was also obvious that traditional qualitative research, making use of interviews, observations, focus groups or diaries (marked in blue in figure 1) still dominate information </a:t>
            </a:r>
            <a:r>
              <a:rPr lang="en-US" b="0" i="0" kern="1200" dirty="0" err="1">
                <a:solidFill>
                  <a:schemeClr val="tx1"/>
                </a:solidFill>
                <a:effectLst/>
                <a:latin typeface="Arial" panose="020B0604020202020204" pitchFamily="34" charset="0"/>
                <a:cs typeface="Arial" panose="020B0604020202020204" pitchFamily="34" charset="0"/>
              </a:rPr>
              <a:t>behaviour</a:t>
            </a:r>
            <a:r>
              <a:rPr lang="en-US" b="0" i="0" kern="1200" dirty="0">
                <a:solidFill>
                  <a:schemeClr val="tx1"/>
                </a:solidFill>
                <a:effectLst/>
                <a:latin typeface="Arial" panose="020B0604020202020204" pitchFamily="34" charset="0"/>
                <a:cs typeface="Arial" panose="020B0604020202020204" pitchFamily="34" charset="0"/>
              </a:rPr>
              <a:t> research. Anderson's expectation that these methods will vanish was clearly proven wrong.”</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17</a:t>
            </a:fld>
            <a:endParaRPr lang="en-US"/>
          </a:p>
        </p:txBody>
      </p:sp>
    </p:spTree>
    <p:extLst>
      <p:ext uri="{BB962C8B-B14F-4D97-AF65-F5344CB8AC3E}">
        <p14:creationId xmlns:p14="http://schemas.microsoft.com/office/powerpoint/2010/main" val="1115750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6032" y="4400550"/>
            <a:ext cx="6400800" cy="3600450"/>
          </a:xfrm>
        </p:spPr>
        <p:txBody>
          <a:bodyPr/>
          <a:lstStyle/>
          <a:p>
            <a:r>
              <a:rPr lang="en-US" b="0" i="0" kern="1200" dirty="0">
                <a:solidFill>
                  <a:schemeClr val="tx1"/>
                </a:solidFill>
                <a:effectLst/>
                <a:latin typeface="Arial" panose="020B0604020202020204" pitchFamily="34" charset="0"/>
                <a:cs typeface="Arial" panose="020B0604020202020204" pitchFamily="34" charset="0"/>
              </a:rPr>
              <a:t>Image: </a:t>
            </a:r>
            <a:r>
              <a:rPr lang="en-US" dirty="0">
                <a:latin typeface="Arial" panose="020B0604020202020204" pitchFamily="34" charset="0"/>
                <a:cs typeface="Arial" panose="020B0604020202020204" pitchFamily="34" charset="0"/>
              </a:rPr>
              <a:t>https://www.flickr.com/photos/ikhlasulamal/4538617347 by </a:t>
            </a:r>
            <a:r>
              <a:rPr lang="en-US" dirty="0" err="1">
                <a:latin typeface="Arial" panose="020B0604020202020204" pitchFamily="34" charset="0"/>
                <a:cs typeface="Arial" panose="020B0604020202020204" pitchFamily="34" charset="0"/>
              </a:rPr>
              <a:t>Ikhlasul</a:t>
            </a:r>
            <a:r>
              <a:rPr lang="en-US" dirty="0">
                <a:latin typeface="Arial" panose="020B0604020202020204" pitchFamily="34" charset="0"/>
                <a:cs typeface="Arial" panose="020B0604020202020204" pitchFamily="34" charset="0"/>
              </a:rPr>
              <a:t> Amal / CC BY-NC 2.0</a:t>
            </a:r>
            <a:endParaRPr lang="en-US" b="0" i="0" kern="1200" dirty="0">
              <a:solidFill>
                <a:schemeClr val="tx1"/>
              </a:solidFill>
              <a:effectLst/>
              <a:latin typeface="Arial" panose="020B0604020202020204" pitchFamily="34" charset="0"/>
              <a:cs typeface="Arial" panose="020B0604020202020204" pitchFamily="34" charset="0"/>
            </a:endParaRPr>
          </a:p>
          <a:p>
            <a:endParaRPr lang="en-US" b="0" i="0" kern="1200" dirty="0">
              <a:solidFill>
                <a:schemeClr val="tx1"/>
              </a:solidFill>
              <a:effectLst/>
              <a:latin typeface="Arial" panose="020B0604020202020204" pitchFamily="34" charset="0"/>
              <a:cs typeface="Arial" panose="020B0604020202020204" pitchFamily="34" charset="0"/>
            </a:endParaRPr>
          </a:p>
          <a:p>
            <a:pPr marL="465138" lvl="0" indent="-465138">
              <a:spcBef>
                <a:spcPct val="20000"/>
              </a:spcBef>
              <a:defRPr/>
            </a:pPr>
            <a:r>
              <a:rPr lang="en-US" kern="1200" dirty="0" err="1">
                <a:solidFill>
                  <a:schemeClr val="tx1"/>
                </a:solidFill>
                <a:latin typeface="Arial" panose="020B0604020202020204" pitchFamily="34" charset="0"/>
                <a:ea typeface="Open Sans" pitchFamily="34" charset="0"/>
                <a:cs typeface="Arial" panose="020B0604020202020204" pitchFamily="34" charset="0"/>
              </a:rPr>
              <a:t>Greifeneder</a:t>
            </a:r>
            <a:r>
              <a:rPr lang="en-US" kern="1200" dirty="0">
                <a:solidFill>
                  <a:schemeClr val="tx1"/>
                </a:solidFill>
                <a:latin typeface="Arial" panose="020B0604020202020204" pitchFamily="34" charset="0"/>
                <a:ea typeface="Open Sans" pitchFamily="34" charset="0"/>
                <a:cs typeface="Arial" panose="020B0604020202020204" pitchFamily="34" charset="0"/>
              </a:rPr>
              <a:t>, E. (2014). Trends in information </a:t>
            </a:r>
            <a:r>
              <a:rPr lang="en-US"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kern="1200" dirty="0">
                <a:solidFill>
                  <a:schemeClr val="tx1"/>
                </a:solidFill>
                <a:latin typeface="Arial" panose="020B0604020202020204" pitchFamily="34" charset="0"/>
                <a:ea typeface="Open Sans" pitchFamily="34" charset="0"/>
                <a:cs typeface="Arial" panose="020B0604020202020204" pitchFamily="34" charset="0"/>
              </a:rPr>
              <a:t> research. In </a:t>
            </a:r>
            <a:r>
              <a:rPr lang="en-US" i="1" kern="1200" dirty="0">
                <a:solidFill>
                  <a:schemeClr val="tx1"/>
                </a:solidFill>
                <a:latin typeface="Arial" panose="020B0604020202020204" pitchFamily="34" charset="0"/>
                <a:ea typeface="Open Sans" pitchFamily="34" charset="0"/>
                <a:cs typeface="Arial" panose="020B0604020202020204" pitchFamily="34" charset="0"/>
              </a:rPr>
              <a:t>Proceedings of ISIC, the Information </a:t>
            </a:r>
            <a:r>
              <a:rPr lang="en-US" i="1"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i="1" kern="1200" dirty="0">
                <a:solidFill>
                  <a:schemeClr val="tx1"/>
                </a:solidFill>
                <a:latin typeface="Arial" panose="020B0604020202020204" pitchFamily="34" charset="0"/>
                <a:ea typeface="Open Sans" pitchFamily="34" charset="0"/>
                <a:cs typeface="Arial" panose="020B0604020202020204" pitchFamily="34" charset="0"/>
              </a:rPr>
              <a:t> Conference, Leeds, 2-5 September, 2014: Part 1</a:t>
            </a:r>
            <a:r>
              <a:rPr lang="en-US" kern="1200" dirty="0">
                <a:solidFill>
                  <a:schemeClr val="tx1"/>
                </a:solidFill>
                <a:latin typeface="Arial" panose="020B0604020202020204" pitchFamily="34" charset="0"/>
                <a:ea typeface="Open Sans" pitchFamily="34" charset="0"/>
                <a:cs typeface="Arial" panose="020B0604020202020204" pitchFamily="34" charset="0"/>
              </a:rPr>
              <a:t>. </a:t>
            </a:r>
            <a:r>
              <a:rPr lang="en-US" kern="1200" dirty="0">
                <a:solidFill>
                  <a:schemeClr val="tx1"/>
                </a:solidFill>
                <a:latin typeface="Arial" panose="020B0604020202020204" pitchFamily="34" charset="0"/>
                <a:ea typeface="Open Sans" pitchFamily="34" charset="0"/>
                <a:cs typeface="Arial" panose="020B0604020202020204" pitchFamily="34" charset="0"/>
                <a:hlinkClick r:id="rId3"/>
              </a:rPr>
              <a:t>http://InformationR.net/ir/19-4/isic/isic13.html</a:t>
            </a:r>
            <a:endParaRPr lang="en-US" kern="1200" dirty="0">
              <a:solidFill>
                <a:schemeClr val="tx1"/>
              </a:solidFill>
              <a:latin typeface="Arial" panose="020B0604020202020204" pitchFamily="34" charset="0"/>
              <a:ea typeface="Open Sans" pitchFamily="34" charset="0"/>
              <a:cs typeface="Arial" panose="020B0604020202020204" pitchFamily="34" charset="0"/>
            </a:endParaRP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“Forty-five percent of all studies in the sample applied a mixed-method approach.” </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“Only 11 studies (7%) combined more than two methods. 69% of mixed-method approaches were a qualitative-qualitative combination and 31% were a quantitative-qualitative combination. Not a single study combined a quantitative with another quantitative method.”</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“Interviews, surveys and content analyses were the most frequently used methods in the last years. It was also obvious that traditional qualitative research, making use of interviews, observations, focus groups or diaries (marked in blue in figure 1) still dominate information </a:t>
            </a:r>
            <a:r>
              <a:rPr lang="en-US" b="0" i="0" kern="1200" dirty="0" err="1">
                <a:solidFill>
                  <a:schemeClr val="tx1"/>
                </a:solidFill>
                <a:effectLst/>
                <a:latin typeface="Arial" panose="020B0604020202020204" pitchFamily="34" charset="0"/>
                <a:cs typeface="Arial" panose="020B0604020202020204" pitchFamily="34" charset="0"/>
              </a:rPr>
              <a:t>behaviour</a:t>
            </a:r>
            <a:r>
              <a:rPr lang="en-US" b="0" i="0" kern="1200" dirty="0">
                <a:solidFill>
                  <a:schemeClr val="tx1"/>
                </a:solidFill>
                <a:effectLst/>
                <a:latin typeface="Arial" panose="020B0604020202020204" pitchFamily="34" charset="0"/>
                <a:cs typeface="Arial" panose="020B0604020202020204" pitchFamily="34" charset="0"/>
              </a:rPr>
              <a:t> research. Anderson's expectation that these methods will vanish was clearly proven wrong.”</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004E4AC-89F8-48EF-AA34-F5C5698830B9}" type="slidenum">
              <a:rPr lang="en-US" smtClean="0"/>
              <a:t>18</a:t>
            </a:fld>
            <a:endParaRPr lang="en-US"/>
          </a:p>
        </p:txBody>
      </p:sp>
    </p:spTree>
    <p:extLst>
      <p:ext uri="{BB962C8B-B14F-4D97-AF65-F5344CB8AC3E}">
        <p14:creationId xmlns:p14="http://schemas.microsoft.com/office/powerpoint/2010/main" val="1333909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2606"/>
            <a:ext cx="6477000" cy="4114800"/>
          </a:xfrm>
        </p:spPr>
        <p:txBody>
          <a:bodyPr>
            <a:noAutofit/>
          </a:bodyPr>
          <a:lstStyle/>
          <a:p>
            <a:r>
              <a:rPr lang="en-US" b="0" i="0" kern="1200" dirty="0">
                <a:solidFill>
                  <a:schemeClr val="tx1"/>
                </a:solidFill>
                <a:effectLst/>
                <a:latin typeface="Arial" panose="020B0604020202020204" pitchFamily="34" charset="0"/>
                <a:cs typeface="Arial" panose="020B0604020202020204" pitchFamily="34" charset="0"/>
              </a:rPr>
              <a:t>Image: https://www.flickr.com/photos/viatorci/3176779507 by David </a:t>
            </a:r>
            <a:r>
              <a:rPr lang="en-US" b="0" i="0" kern="1200" dirty="0" err="1">
                <a:solidFill>
                  <a:schemeClr val="tx1"/>
                </a:solidFill>
                <a:effectLst/>
                <a:latin typeface="Arial" panose="020B0604020202020204" pitchFamily="34" charset="0"/>
                <a:cs typeface="Arial" panose="020B0604020202020204" pitchFamily="34" charset="0"/>
              </a:rPr>
              <a:t>Torcivia</a:t>
            </a:r>
            <a:r>
              <a:rPr lang="en-US" b="0" i="0" kern="1200" dirty="0">
                <a:solidFill>
                  <a:schemeClr val="tx1"/>
                </a:solidFill>
                <a:effectLst/>
                <a:latin typeface="Arial" panose="020B0604020202020204" pitchFamily="34" charset="0"/>
                <a:cs typeface="Arial" panose="020B0604020202020204" pitchFamily="34" charset="0"/>
              </a:rPr>
              <a:t> / CC BY 2.0</a:t>
            </a:r>
          </a:p>
          <a:p>
            <a:endParaRPr lang="en-US" b="0" i="0" kern="1200" dirty="0">
              <a:solidFill>
                <a:schemeClr val="tx1"/>
              </a:solidFill>
              <a:effectLst/>
              <a:latin typeface="Arial" panose="020B0604020202020204" pitchFamily="34" charset="0"/>
              <a:cs typeface="Arial" panose="020B0604020202020204" pitchFamily="34" charset="0"/>
            </a:endParaRPr>
          </a:p>
          <a:p>
            <a:pPr marL="465138" lvl="0" indent="-465138">
              <a:spcBef>
                <a:spcPct val="20000"/>
              </a:spcBef>
              <a:defRPr/>
            </a:pPr>
            <a:r>
              <a:rPr lang="en-US" kern="1200" dirty="0" err="1">
                <a:solidFill>
                  <a:schemeClr val="tx1"/>
                </a:solidFill>
                <a:latin typeface="Arial" panose="020B0604020202020204" pitchFamily="34" charset="0"/>
                <a:ea typeface="Open Sans" pitchFamily="34" charset="0"/>
                <a:cs typeface="Arial" panose="020B0604020202020204" pitchFamily="34" charset="0"/>
              </a:rPr>
              <a:t>Greifeneder</a:t>
            </a:r>
            <a:r>
              <a:rPr lang="en-US" kern="1200" dirty="0">
                <a:solidFill>
                  <a:schemeClr val="tx1"/>
                </a:solidFill>
                <a:latin typeface="Arial" panose="020B0604020202020204" pitchFamily="34" charset="0"/>
                <a:ea typeface="Open Sans" pitchFamily="34" charset="0"/>
                <a:cs typeface="Arial" panose="020B0604020202020204" pitchFamily="34" charset="0"/>
              </a:rPr>
              <a:t>, E. (2014). Trends in information </a:t>
            </a:r>
            <a:r>
              <a:rPr lang="en-US"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kern="1200" dirty="0">
                <a:solidFill>
                  <a:schemeClr val="tx1"/>
                </a:solidFill>
                <a:latin typeface="Arial" panose="020B0604020202020204" pitchFamily="34" charset="0"/>
                <a:ea typeface="Open Sans" pitchFamily="34" charset="0"/>
                <a:cs typeface="Arial" panose="020B0604020202020204" pitchFamily="34" charset="0"/>
              </a:rPr>
              <a:t> research. In </a:t>
            </a:r>
            <a:r>
              <a:rPr lang="en-US" i="1" kern="1200" dirty="0">
                <a:solidFill>
                  <a:schemeClr val="tx1"/>
                </a:solidFill>
                <a:latin typeface="Arial" panose="020B0604020202020204" pitchFamily="34" charset="0"/>
                <a:ea typeface="Open Sans" pitchFamily="34" charset="0"/>
                <a:cs typeface="Arial" panose="020B0604020202020204" pitchFamily="34" charset="0"/>
              </a:rPr>
              <a:t>Proceedings of ISIC, the Information </a:t>
            </a:r>
            <a:r>
              <a:rPr lang="en-US" i="1" kern="1200" dirty="0" err="1">
                <a:solidFill>
                  <a:schemeClr val="tx1"/>
                </a:solidFill>
                <a:latin typeface="Arial" panose="020B0604020202020204" pitchFamily="34" charset="0"/>
                <a:ea typeface="Open Sans" pitchFamily="34" charset="0"/>
                <a:cs typeface="Arial" panose="020B0604020202020204" pitchFamily="34" charset="0"/>
              </a:rPr>
              <a:t>Behaviour</a:t>
            </a:r>
            <a:r>
              <a:rPr lang="en-US" i="1" kern="1200" dirty="0">
                <a:solidFill>
                  <a:schemeClr val="tx1"/>
                </a:solidFill>
                <a:latin typeface="Arial" panose="020B0604020202020204" pitchFamily="34" charset="0"/>
                <a:ea typeface="Open Sans" pitchFamily="34" charset="0"/>
                <a:cs typeface="Arial" panose="020B0604020202020204" pitchFamily="34" charset="0"/>
              </a:rPr>
              <a:t> Conference, Leeds, 2-5 September, 2014: Part 1</a:t>
            </a:r>
            <a:r>
              <a:rPr lang="en-US" kern="1200" dirty="0">
                <a:solidFill>
                  <a:schemeClr val="tx1"/>
                </a:solidFill>
                <a:latin typeface="Arial" panose="020B0604020202020204" pitchFamily="34" charset="0"/>
                <a:ea typeface="Open Sans" pitchFamily="34" charset="0"/>
                <a:cs typeface="Arial" panose="020B0604020202020204" pitchFamily="34" charset="0"/>
              </a:rPr>
              <a:t>. </a:t>
            </a:r>
            <a:r>
              <a:rPr lang="en-US" kern="1200" dirty="0">
                <a:solidFill>
                  <a:schemeClr val="tx1"/>
                </a:solidFill>
                <a:latin typeface="Arial" panose="020B0604020202020204" pitchFamily="34" charset="0"/>
                <a:ea typeface="Open Sans" pitchFamily="34" charset="0"/>
                <a:cs typeface="Arial" panose="020B0604020202020204" pitchFamily="34" charset="0"/>
                <a:hlinkClick r:id="rId3"/>
              </a:rPr>
              <a:t>http://InformationR.net/ir/19-4/isic/isic13.html</a:t>
            </a:r>
            <a:endParaRPr lang="en-US" kern="1200" dirty="0">
              <a:solidFill>
                <a:schemeClr val="tx1"/>
              </a:solidFill>
              <a:latin typeface="Arial" panose="020B0604020202020204" pitchFamily="34" charset="0"/>
              <a:ea typeface="Open Sans" pitchFamily="34" charset="0"/>
              <a:cs typeface="Arial" panose="020B0604020202020204" pitchFamily="34" charset="0"/>
            </a:endParaRP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“Forty-five percent of all studies in the sample applied a mixed-method approach.” </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“Only 11 studies (7%) combined more than two methods. 69% of mixed-method approaches were a qualitative-qualitative combination and 31% were a quantitative-qualitative combination. Not a single study combined a quantitative with another quantitative method.”</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“Interviews, surveys and content analyses were the most frequently used methods in the last years. It was also obvious that traditional qualitative research, making use of interviews, observations, focus groups or diaries (marked in blue in figure 1) still dominate information </a:t>
            </a:r>
            <a:r>
              <a:rPr lang="en-US" b="0" i="0" kern="1200" dirty="0" err="1">
                <a:solidFill>
                  <a:schemeClr val="tx1"/>
                </a:solidFill>
                <a:effectLst/>
                <a:latin typeface="Arial" panose="020B0604020202020204" pitchFamily="34" charset="0"/>
                <a:cs typeface="Arial" panose="020B0604020202020204" pitchFamily="34" charset="0"/>
              </a:rPr>
              <a:t>behaviour</a:t>
            </a:r>
            <a:r>
              <a:rPr lang="en-US" b="0" i="0" kern="1200" dirty="0">
                <a:solidFill>
                  <a:schemeClr val="tx1"/>
                </a:solidFill>
                <a:effectLst/>
                <a:latin typeface="Arial" panose="020B0604020202020204" pitchFamily="34" charset="0"/>
                <a:cs typeface="Arial" panose="020B0604020202020204" pitchFamily="34" charset="0"/>
              </a:rPr>
              <a:t> research. Anderson's expectation that these methods will vanish was clearly proven wrong.”</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19</a:t>
            </a:fld>
            <a:endParaRPr lang="en-US"/>
          </a:p>
        </p:txBody>
      </p:sp>
    </p:spTree>
    <p:extLst>
      <p:ext uri="{BB962C8B-B14F-4D97-AF65-F5344CB8AC3E}">
        <p14:creationId xmlns:p14="http://schemas.microsoft.com/office/powerpoint/2010/main" val="3361993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9588" y="4048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400" dirty="0">
                <a:latin typeface="Arial" panose="020B0604020202020204" pitchFamily="34" charset="0"/>
                <a:cs typeface="Arial" panose="020B0604020202020204" pitchFamily="34" charset="0"/>
              </a:rPr>
              <a:t>Image: https://www.flickr.com/photos/75279887@N05/6886478111 by </a:t>
            </a:r>
            <a:r>
              <a:rPr lang="en-US" sz="1400" dirty="0" err="1">
                <a:latin typeface="Arial" panose="020B0604020202020204" pitchFamily="34" charset="0"/>
                <a:cs typeface="Arial" panose="020B0604020202020204" pitchFamily="34" charset="0"/>
              </a:rPr>
              <a:t>luckey_sun</a:t>
            </a:r>
            <a:r>
              <a:rPr lang="en-US" sz="1400" dirty="0">
                <a:latin typeface="Arial" panose="020B0604020202020204" pitchFamily="34" charset="0"/>
                <a:cs typeface="Arial" panose="020B0604020202020204" pitchFamily="34" charset="0"/>
              </a:rPr>
              <a:t> / CC BY-SA 2.0</a:t>
            </a:r>
          </a:p>
        </p:txBody>
      </p:sp>
      <p:sp>
        <p:nvSpPr>
          <p:cNvPr id="4" name="Slide Number Placeholder 3"/>
          <p:cNvSpPr>
            <a:spLocks noGrp="1"/>
          </p:cNvSpPr>
          <p:nvPr>
            <p:ph type="sldNum" sz="quarter" idx="10"/>
          </p:nvPr>
        </p:nvSpPr>
        <p:spPr/>
        <p:txBody>
          <a:bodyPr/>
          <a:lstStyle/>
          <a:p>
            <a:fld id="{A035E6FC-CCC7-F34C-83D9-78C7523946F2}" type="slidenum">
              <a:rPr lang="en-US" smtClean="0"/>
              <a:t>2</a:t>
            </a:fld>
            <a:endParaRPr lang="en-US"/>
          </a:p>
        </p:txBody>
      </p:sp>
    </p:spTree>
    <p:extLst>
      <p:ext uri="{BB962C8B-B14F-4D97-AF65-F5344CB8AC3E}">
        <p14:creationId xmlns:p14="http://schemas.microsoft.com/office/powerpoint/2010/main" val="99522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20</a:t>
            </a:fld>
            <a:endParaRPr lang="en-US"/>
          </a:p>
        </p:txBody>
      </p:sp>
    </p:spTree>
    <p:extLst>
      <p:ext uri="{BB962C8B-B14F-4D97-AF65-F5344CB8AC3E}">
        <p14:creationId xmlns:p14="http://schemas.microsoft.com/office/powerpoint/2010/main" val="2481716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https://www.flickr.com/photos/katesheets/5772901616 by </a:t>
            </a:r>
            <a:r>
              <a:rPr lang="en-US" sz="1400" dirty="0" err="1">
                <a:latin typeface="Arial" panose="020B0604020202020204" pitchFamily="34" charset="0"/>
                <a:cs typeface="Arial" panose="020B0604020202020204" pitchFamily="34" charset="0"/>
              </a:rPr>
              <a:t>katesheets</a:t>
            </a:r>
            <a:r>
              <a:rPr lang="en-US" sz="1400" dirty="0">
                <a:latin typeface="Arial" panose="020B0604020202020204" pitchFamily="34" charset="0"/>
                <a:cs typeface="Arial" panose="020B0604020202020204" pitchFamily="34" charset="0"/>
              </a:rPr>
              <a:t> / CC BY-NC 2.0</a:t>
            </a:r>
          </a:p>
        </p:txBody>
      </p:sp>
      <p:sp>
        <p:nvSpPr>
          <p:cNvPr id="4" name="Slide Number Placeholder 3"/>
          <p:cNvSpPr>
            <a:spLocks noGrp="1"/>
          </p:cNvSpPr>
          <p:nvPr>
            <p:ph type="sldNum" sz="quarter" idx="10"/>
          </p:nvPr>
        </p:nvSpPr>
        <p:spPr/>
        <p:txBody>
          <a:bodyPr/>
          <a:lstStyle/>
          <a:p>
            <a:fld id="{35A6DD34-2E5D-44F1-8091-20CC79DD3A1A}" type="slidenum">
              <a:rPr lang="en-US" smtClean="0"/>
              <a:t>21</a:t>
            </a:fld>
            <a:endParaRPr lang="en-US"/>
          </a:p>
        </p:txBody>
      </p:sp>
    </p:spTree>
    <p:extLst>
      <p:ext uri="{BB962C8B-B14F-4D97-AF65-F5344CB8AC3E}">
        <p14:creationId xmlns:p14="http://schemas.microsoft.com/office/powerpoint/2010/main" val="1930280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Image: https://www.flickr.com/photos/freezr/5962512620 by </a:t>
            </a:r>
            <a:r>
              <a:rPr lang="en-US" dirty="0" err="1">
                <a:latin typeface="Arial" panose="020B0604020202020204" pitchFamily="34" charset="0"/>
                <a:cs typeface="Arial" panose="020B0604020202020204" pitchFamily="34" charset="0"/>
              </a:rPr>
              <a:t>Nekenasoa</a:t>
            </a:r>
            <a:r>
              <a:rPr lang="en-US" dirty="0">
                <a:latin typeface="Arial" panose="020B0604020202020204" pitchFamily="34" charset="0"/>
                <a:cs typeface="Arial" panose="020B0604020202020204" pitchFamily="34" charset="0"/>
              </a:rPr>
              <a:t> / CC BY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Connaway, Lynn Silipigni, and Marie L. Radford. 2017. </a:t>
            </a:r>
            <a:r>
              <a:rPr lang="en-US" i="1" dirty="0">
                <a:latin typeface="Arial" panose="020B0604020202020204" pitchFamily="34" charset="0"/>
                <a:cs typeface="Arial" panose="020B0604020202020204" pitchFamily="34" charset="0"/>
              </a:rPr>
              <a:t>Research Methods for Library and Information Science, </a:t>
            </a:r>
            <a:r>
              <a:rPr lang="en-US" dirty="0">
                <a:latin typeface="Arial" panose="020B0604020202020204" pitchFamily="34" charset="0"/>
                <a:cs typeface="Arial" panose="020B0604020202020204" pitchFamily="34" charset="0"/>
              </a:rPr>
              <a:t>6th ed. Westport, CT: Libraries Unlimited.</a:t>
            </a:r>
          </a:p>
          <a:p>
            <a:endParaRPr lang="en-US" dirty="0"/>
          </a:p>
        </p:txBody>
      </p:sp>
      <p:sp>
        <p:nvSpPr>
          <p:cNvPr id="4" name="Slide Number Placeholder 3"/>
          <p:cNvSpPr>
            <a:spLocks noGrp="1"/>
          </p:cNvSpPr>
          <p:nvPr>
            <p:ph type="sldNum" sz="quarter" idx="10"/>
          </p:nvPr>
        </p:nvSpPr>
        <p:spPr/>
        <p:txBody>
          <a:bodyPr/>
          <a:lstStyle/>
          <a:p>
            <a:fld id="{E004E4AC-89F8-48EF-AA34-F5C5698830B9}" type="slidenum">
              <a:rPr lang="en-US" smtClean="0"/>
              <a:t>22</a:t>
            </a:fld>
            <a:endParaRPr lang="en-US"/>
          </a:p>
        </p:txBody>
      </p:sp>
    </p:spTree>
    <p:extLst>
      <p:ext uri="{BB962C8B-B14F-4D97-AF65-F5344CB8AC3E}">
        <p14:creationId xmlns:p14="http://schemas.microsoft.com/office/powerpoint/2010/main" val="841519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400" dirty="0">
                <a:latin typeface="Arial" panose="020B0604020202020204" pitchFamily="34" charset="0"/>
                <a:cs typeface="Arial" panose="020B0604020202020204" pitchFamily="34" charset="0"/>
              </a:rPr>
              <a:t>Image: https://www.flickr.com/photos/zoghal/372832109 by </a:t>
            </a:r>
            <a:r>
              <a:rPr lang="en-US" sz="1400" dirty="0" err="1">
                <a:latin typeface="Arial" panose="020B0604020202020204" pitchFamily="34" charset="0"/>
                <a:cs typeface="Arial" panose="020B0604020202020204" pitchFamily="34" charset="0"/>
              </a:rPr>
              <a:t>zoghal</a:t>
            </a:r>
            <a:r>
              <a:rPr lang="en-US" sz="1400" dirty="0">
                <a:latin typeface="Arial" panose="020B0604020202020204" pitchFamily="34" charset="0"/>
                <a:cs typeface="Arial" panose="020B0604020202020204" pitchFamily="34" charset="0"/>
              </a:rPr>
              <a:t> / CC BY-SA 2.0</a:t>
            </a:r>
          </a:p>
          <a:p>
            <a:pPr marL="0" marR="0" lvl="1"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Connaway, L. S., &amp; Radford, M. L. (2017). </a:t>
            </a:r>
            <a:r>
              <a:rPr lang="en-US" sz="1400" i="1" dirty="0">
                <a:latin typeface="Arial" panose="020B0604020202020204" pitchFamily="34" charset="0"/>
                <a:cs typeface="Arial" panose="020B0604020202020204" pitchFamily="34" charset="0"/>
              </a:rPr>
              <a:t>Research Methods for Library and Information Science, </a:t>
            </a:r>
            <a:r>
              <a:rPr lang="en-US" sz="1400" dirty="0">
                <a:latin typeface="Arial" panose="020B0604020202020204" pitchFamily="34" charset="0"/>
                <a:cs typeface="Arial" panose="020B0604020202020204" pitchFamily="34" charset="0"/>
              </a:rPr>
              <a:t>6th ed. Westport, CT: Libraries Unlimited.</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23</a:t>
            </a:fld>
            <a:endParaRPr lang="en-US"/>
          </a:p>
        </p:txBody>
      </p:sp>
    </p:spTree>
    <p:extLst>
      <p:ext uri="{BB962C8B-B14F-4D97-AF65-F5344CB8AC3E}">
        <p14:creationId xmlns:p14="http://schemas.microsoft.com/office/powerpoint/2010/main" val="3261147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https://www.flickr.com/photos/fukechanabil/6836092392 by Syed Nabil </a:t>
            </a:r>
            <a:r>
              <a:rPr lang="en-US" dirty="0" err="1"/>
              <a:t>Aljunid</a:t>
            </a:r>
            <a:r>
              <a:rPr lang="en-US" dirty="0"/>
              <a:t> / CC BY-NC 2.0</a:t>
            </a:r>
          </a:p>
        </p:txBody>
      </p:sp>
      <p:sp>
        <p:nvSpPr>
          <p:cNvPr id="4" name="Slide Number Placeholder 3"/>
          <p:cNvSpPr>
            <a:spLocks noGrp="1"/>
          </p:cNvSpPr>
          <p:nvPr>
            <p:ph type="sldNum" sz="quarter" idx="10"/>
          </p:nvPr>
        </p:nvSpPr>
        <p:spPr/>
        <p:txBody>
          <a:bodyPr/>
          <a:lstStyle/>
          <a:p>
            <a:fld id="{E004E4AC-89F8-48EF-AA34-F5C5698830B9}" type="slidenum">
              <a:rPr lang="en-US" smtClean="0"/>
              <a:t>24</a:t>
            </a:fld>
            <a:endParaRPr lang="en-US"/>
          </a:p>
        </p:txBody>
      </p:sp>
    </p:spTree>
    <p:extLst>
      <p:ext uri="{BB962C8B-B14F-4D97-AF65-F5344CB8AC3E}">
        <p14:creationId xmlns:p14="http://schemas.microsoft.com/office/powerpoint/2010/main" val="3256456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1463" y="395288"/>
            <a:ext cx="3652837" cy="2055812"/>
          </a:xfrm>
        </p:spPr>
      </p:sp>
      <p:sp>
        <p:nvSpPr>
          <p:cNvPr id="3" name="Notes Placeholder 2"/>
          <p:cNvSpPr>
            <a:spLocks noGrp="1"/>
          </p:cNvSpPr>
          <p:nvPr>
            <p:ph type="body" idx="1"/>
          </p:nvPr>
        </p:nvSpPr>
        <p:spPr>
          <a:xfrm>
            <a:off x="135467" y="2573867"/>
            <a:ext cx="6493934" cy="6493934"/>
          </a:xfrm>
        </p:spPr>
        <p:txBody>
          <a:bodyPr>
            <a:noAutofit/>
          </a:bodyPr>
          <a:lstStyle/>
          <a:p>
            <a:pPr defTabSz="896111" fontAlgn="base">
              <a:spcAft>
                <a:spcPct val="0"/>
              </a:spcAft>
              <a:defRPr/>
            </a:pPr>
            <a:r>
              <a:rPr lang="en-US" sz="1300" i="0" dirty="0">
                <a:latin typeface="Arial" panose="020B0604020202020204" pitchFamily="34" charset="0"/>
                <a:cs typeface="Arial" pitchFamily="34" charset="0"/>
              </a:rPr>
              <a:t>Image: https://www.flickr.com/photos/hdaparis/11288970914 by Hugh Dutton </a:t>
            </a:r>
            <a:r>
              <a:rPr lang="en-US" sz="1300" i="0" dirty="0" err="1">
                <a:latin typeface="Arial" panose="020B0604020202020204" pitchFamily="34" charset="0"/>
                <a:cs typeface="Arial" pitchFamily="34" charset="0"/>
              </a:rPr>
              <a:t>Associes</a:t>
            </a:r>
            <a:r>
              <a:rPr lang="en-US" sz="1300" i="0" dirty="0">
                <a:latin typeface="Arial" panose="020B0604020202020204" pitchFamily="34" charset="0"/>
                <a:cs typeface="Arial" pitchFamily="34" charset="0"/>
              </a:rPr>
              <a:t> / CC BY-NC-ND 2.0</a:t>
            </a:r>
          </a:p>
          <a:p>
            <a:pPr defTabSz="896111" fontAlgn="base">
              <a:spcAft>
                <a:spcPct val="0"/>
              </a:spcAft>
              <a:defRPr/>
            </a:pPr>
            <a:endParaRPr lang="en-US" sz="1300" i="0" dirty="0">
              <a:latin typeface="Arial" panose="020B0604020202020204" pitchFamily="34" charset="0"/>
              <a:cs typeface="Arial" pitchFamily="34" charset="0"/>
            </a:endParaRPr>
          </a:p>
          <a:p>
            <a:pPr defTabSz="896111" fontAlgn="base">
              <a:spcAft>
                <a:spcPct val="0"/>
              </a:spcAft>
              <a:defRPr/>
            </a:pPr>
            <a:r>
              <a:rPr lang="en-US" sz="1300" i="0" dirty="0">
                <a:latin typeface="Arial" panose="020B0604020202020204" pitchFamily="34" charset="0"/>
                <a:cs typeface="Arial" pitchFamily="34" charset="0"/>
              </a:rPr>
              <a:t>“Mixed methods research is often thought of as quantitative/qualitative, but other approaches are important to consider: participatory, action, design, etc. Don't think of mixed methods as "survey plus interview" (or worse, "survey with open-ended questions tacked onto the end"). </a:t>
            </a:r>
          </a:p>
          <a:p>
            <a:pPr defTabSz="896111" fontAlgn="base">
              <a:spcAft>
                <a:spcPct val="0"/>
              </a:spcAft>
              <a:defRPr/>
            </a:pPr>
            <a:endParaRPr lang="en-US" sz="1300" dirty="0">
              <a:latin typeface="Arial" panose="020B0604020202020204" pitchFamily="34" charset="0"/>
              <a:cs typeface="Arial" pitchFamily="34" charset="0"/>
            </a:endParaRPr>
          </a:p>
          <a:p>
            <a:pPr defTabSz="896111" fontAlgn="base">
              <a:spcAft>
                <a:spcPct val="0"/>
              </a:spcAft>
              <a:defRPr/>
            </a:pPr>
            <a:r>
              <a:rPr lang="en-US" sz="1300" i="0" dirty="0">
                <a:latin typeface="Arial" panose="020B0604020202020204" pitchFamily="34" charset="0"/>
                <a:cs typeface="Arial" pitchFamily="34" charset="0"/>
              </a:rPr>
              <a:t>Mixed methods should be deeply integrated, and not parallel tracks that don't intersect. Mixing methods effectively means equal attention to all stages of the research process, from problem statement or hypothesis through analysis; don't focus on the data collection methods to the detriment of the other phases. </a:t>
            </a:r>
          </a:p>
          <a:p>
            <a:pPr defTabSz="896111" fontAlgn="base">
              <a:spcAft>
                <a:spcPct val="0"/>
              </a:spcAft>
              <a:defRPr/>
            </a:pPr>
            <a:endParaRPr lang="en-US" sz="1300" dirty="0">
              <a:latin typeface="Arial" panose="020B0604020202020204" pitchFamily="34" charset="0"/>
              <a:cs typeface="Arial" pitchFamily="34" charset="0"/>
            </a:endParaRPr>
          </a:p>
          <a:p>
            <a:pPr defTabSz="896111" fontAlgn="base">
              <a:spcAft>
                <a:spcPct val="0"/>
              </a:spcAft>
              <a:defRPr/>
            </a:pPr>
            <a:r>
              <a:rPr lang="en-US" sz="1300" i="0" dirty="0">
                <a:latin typeface="Arial" pitchFamily="34" charset="0"/>
                <a:cs typeface="Arial" pitchFamily="34" charset="0"/>
              </a:rPr>
              <a:t>And rather than quantitative findings followed by a few attractive quotes from the qualitative data organized according to "themes," the findings from mixed methods should be iterative and mutually-informing. </a:t>
            </a:r>
          </a:p>
          <a:p>
            <a:pPr defTabSz="896111" fontAlgn="base">
              <a:spcAft>
                <a:spcPct val="0"/>
              </a:spcAft>
              <a:defRPr/>
            </a:pPr>
            <a:endParaRPr lang="en-US" sz="1300" i="0" dirty="0">
              <a:latin typeface="Arial" pitchFamily="34" charset="0"/>
              <a:cs typeface="Arial" pitchFamily="34" charset="0"/>
            </a:endParaRPr>
          </a:p>
          <a:p>
            <a:pPr defTabSz="896111" fontAlgn="base">
              <a:spcAft>
                <a:spcPct val="0"/>
              </a:spcAft>
              <a:defRPr/>
            </a:pPr>
            <a:r>
              <a:rPr lang="en-US" sz="1300" i="0" dirty="0">
                <a:latin typeface="Arial" pitchFamily="34" charset="0"/>
                <a:cs typeface="Arial" pitchFamily="34" charset="0"/>
              </a:rPr>
              <a:t>Very few people can do mixed methods research alone, so embrace cooperative research. Each person needs to understand all the methods being used, but it's natural that each person will have more expertise in one area. Find research partners who have a deep and true appreciation for your contributions; mixed methods research just to satisfy a funding agency is never as fulfilling or productive as it could be. Work closely together so that the overall research design doesn't privilege one method over another just for the sake of method, but so that the combined approach will answer the research questions and allow you to effect change in the world.”</a:t>
            </a:r>
          </a:p>
          <a:p>
            <a:pPr defTabSz="896111" fontAlgn="base">
              <a:spcAft>
                <a:spcPct val="0"/>
              </a:spcAft>
              <a:defRPr/>
            </a:pPr>
            <a:endParaRPr lang="en-US" sz="1300" i="0" dirty="0">
              <a:latin typeface="Arial" pitchFamily="34" charset="0"/>
              <a:cs typeface="Arial" pitchFamily="34" charset="0"/>
            </a:endParaRPr>
          </a:p>
          <a:p>
            <a:pPr marL="0" indent="0">
              <a:buNone/>
            </a:pPr>
            <a:r>
              <a:rPr lang="en-US" sz="1300" dirty="0" err="1">
                <a:latin typeface="Arial" panose="020B0604020202020204" pitchFamily="34" charset="0"/>
                <a:cs typeface="Arial" panose="020B0604020202020204" pitchFamily="34" charset="0"/>
              </a:rPr>
              <a:t>Kazmer</a:t>
            </a:r>
            <a:r>
              <a:rPr lang="en-US" sz="1300" dirty="0">
                <a:latin typeface="Arial" panose="020B0604020202020204" pitchFamily="34" charset="0"/>
                <a:cs typeface="Arial" panose="020B0604020202020204" pitchFamily="34" charset="0"/>
              </a:rPr>
              <a:t>, M. (2017). “Mixed Methods.” In </a:t>
            </a:r>
            <a:r>
              <a:rPr lang="en-US" sz="1300" i="1" dirty="0">
                <a:latin typeface="Arial" panose="020B0604020202020204" pitchFamily="34" charset="0"/>
                <a:cs typeface="Arial" panose="020B0604020202020204" pitchFamily="34" charset="0"/>
              </a:rPr>
              <a:t>Research Methods for Library and Information Science,</a:t>
            </a:r>
            <a:r>
              <a:rPr lang="en-US" sz="1300" dirty="0">
                <a:latin typeface="Arial" panose="020B0604020202020204" pitchFamily="34" charset="0"/>
                <a:cs typeface="Arial" panose="020B0604020202020204" pitchFamily="34" charset="0"/>
              </a:rPr>
              <a:t> 6th ed., edited by L. S. Connaway and M. L. Radford, 232-233. Westport, CT: Libraries Unlimited. </a:t>
            </a:r>
          </a:p>
          <a:p>
            <a:pPr defTabSz="896111" fontAlgn="base">
              <a:spcAft>
                <a:spcPct val="0"/>
              </a:spcAft>
              <a:defRPr/>
            </a:pPr>
            <a:endParaRPr lang="en-US" sz="1050" i="0" dirty="0">
              <a:latin typeface="Arial" panose="020B0604020202020204"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883681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09575"/>
            <a:ext cx="5486400" cy="3086100"/>
          </a:xfrm>
        </p:spPr>
      </p:sp>
      <p:sp>
        <p:nvSpPr>
          <p:cNvPr id="3" name="Notes Placeholder 2"/>
          <p:cNvSpPr>
            <a:spLocks noGrp="1"/>
          </p:cNvSpPr>
          <p:nvPr>
            <p:ph type="body" idx="1"/>
          </p:nvPr>
        </p:nvSpPr>
        <p:spPr>
          <a:xfrm>
            <a:off x="336884" y="3946358"/>
            <a:ext cx="6184232" cy="4054642"/>
          </a:xfrm>
        </p:spPr>
        <p:txBody>
          <a:bodyPr/>
          <a:lstStyle/>
          <a:p>
            <a:pPr marL="0" indent="0">
              <a:buNone/>
            </a:pPr>
            <a:r>
              <a:rPr lang="en-US" sz="1400" dirty="0">
                <a:latin typeface="Arial" panose="020B0604020202020204" pitchFamily="34" charset="0"/>
                <a:cs typeface="Arial" panose="020B0604020202020204" pitchFamily="34" charset="0"/>
              </a:rPr>
              <a:t>Image: https://www.flickr.com/photos/ikhlasulamal/4538617347 by </a:t>
            </a:r>
            <a:r>
              <a:rPr lang="en-US" sz="1400" dirty="0" err="1">
                <a:latin typeface="Arial" panose="020B0604020202020204" pitchFamily="34" charset="0"/>
                <a:cs typeface="Arial" panose="020B0604020202020204" pitchFamily="34" charset="0"/>
              </a:rPr>
              <a:t>Ikhlasul</a:t>
            </a:r>
            <a:r>
              <a:rPr lang="en-US" sz="1400" dirty="0">
                <a:latin typeface="Arial" panose="020B0604020202020204" pitchFamily="34" charset="0"/>
                <a:cs typeface="Arial" panose="020B0604020202020204" pitchFamily="34" charset="0"/>
              </a:rPr>
              <a:t> Amal / CC BY-NC 2.0</a:t>
            </a:r>
          </a:p>
          <a:p>
            <a:pPr marL="0" indent="0">
              <a:buNone/>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“Miles, Huberman, and </a:t>
            </a:r>
            <a:r>
              <a:rPr lang="en-US" sz="1400" dirty="0" err="1">
                <a:latin typeface="Arial" panose="020B0604020202020204" pitchFamily="34" charset="0"/>
                <a:cs typeface="Arial" panose="020B0604020202020204" pitchFamily="34" charset="0"/>
              </a:rPr>
              <a:t>Saldaña</a:t>
            </a:r>
            <a:r>
              <a:rPr lang="en-US" sz="1400" dirty="0">
                <a:latin typeface="Arial" panose="020B0604020202020204" pitchFamily="34" charset="0"/>
                <a:cs typeface="Arial" panose="020B0604020202020204" pitchFamily="34" charset="0"/>
              </a:rPr>
              <a:t> also pointed out that although designing and conducting a mixed method research project involves careful planning and more effort in execution, the benefits greatly outweigh the difficulties (including philosophical ones).” (Connaway and Radford 2017, 229)</a:t>
            </a:r>
          </a:p>
          <a:p>
            <a:pPr marL="0" indent="0">
              <a:buNone/>
            </a:pPr>
            <a:endParaRPr lang="en-US" sz="1400" dirty="0">
              <a:latin typeface="Arial" panose="020B0604020202020204" pitchFamily="34" charset="0"/>
              <a:cs typeface="Arial" panose="020B0604020202020204" pitchFamily="34" charset="0"/>
            </a:endParaRPr>
          </a:p>
          <a:p>
            <a:pPr lvl="0">
              <a:defRPr/>
            </a:pPr>
            <a:r>
              <a:rPr lang="en-US" dirty="0"/>
              <a:t>Connaway, L. S., &amp; Radford, M. L. (2017). </a:t>
            </a:r>
            <a:r>
              <a:rPr lang="en-US" i="1" dirty="0"/>
              <a:t>Research Methods for Library and Information Science, </a:t>
            </a:r>
            <a:r>
              <a:rPr lang="en-US" dirty="0"/>
              <a:t>6th ed. Westport, CT: Libraries Unlimited.</a:t>
            </a:r>
          </a:p>
          <a:p>
            <a:pPr lvl="0">
              <a:defRPr/>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Miles, M. B., </a:t>
            </a:r>
            <a:r>
              <a:rPr lang="en-US" dirty="0"/>
              <a:t>Huberman, M., &amp; </a:t>
            </a:r>
            <a:r>
              <a:rPr lang="en-US" sz="1400" dirty="0" err="1">
                <a:latin typeface="Arial" panose="020B0604020202020204" pitchFamily="34" charset="0"/>
                <a:cs typeface="Arial" panose="020B0604020202020204" pitchFamily="34" charset="0"/>
              </a:rPr>
              <a:t>Saldaña</a:t>
            </a:r>
            <a:r>
              <a:rPr lang="en-US" sz="1400" dirty="0">
                <a:latin typeface="Arial" panose="020B0604020202020204" pitchFamily="34" charset="0"/>
                <a:cs typeface="Arial" panose="020B0604020202020204" pitchFamily="34" charset="0"/>
              </a:rPr>
              <a:t>, </a:t>
            </a:r>
            <a:r>
              <a:rPr lang="en-US" dirty="0"/>
              <a:t>J.</a:t>
            </a:r>
            <a:r>
              <a:rPr lang="en-US" sz="1400" dirty="0">
                <a:latin typeface="Arial" panose="020B0604020202020204" pitchFamily="34" charset="0"/>
                <a:cs typeface="Arial" panose="020B0604020202020204" pitchFamily="34" charset="0"/>
              </a:rPr>
              <a:t> (2014). </a:t>
            </a:r>
            <a:r>
              <a:rPr lang="en-US" sz="1400" i="1" dirty="0">
                <a:latin typeface="Arial" panose="020B0604020202020204" pitchFamily="34" charset="0"/>
                <a:cs typeface="Arial" panose="020B0604020202020204" pitchFamily="34" charset="0"/>
              </a:rPr>
              <a:t>Qualitative Data Analysis: A Methods Sourcebook, </a:t>
            </a:r>
            <a:r>
              <a:rPr lang="en-US" sz="1400" dirty="0">
                <a:latin typeface="Arial" panose="020B0604020202020204" pitchFamily="34" charset="0"/>
                <a:cs typeface="Arial" panose="020B0604020202020204" pitchFamily="34" charset="0"/>
              </a:rPr>
              <a:t>3rd ed. Thousand Oaks, CA: Sage.</a:t>
            </a:r>
            <a:endParaRPr lang="en-US" sz="14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6DD34-2E5D-44F1-8091-20CC79DD3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195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1463" y="395288"/>
            <a:ext cx="3652837" cy="2055812"/>
          </a:xfrm>
        </p:spPr>
      </p:sp>
      <p:sp>
        <p:nvSpPr>
          <p:cNvPr id="3" name="Notes Placeholder 2"/>
          <p:cNvSpPr>
            <a:spLocks noGrp="1"/>
          </p:cNvSpPr>
          <p:nvPr>
            <p:ph type="body" idx="1"/>
          </p:nvPr>
        </p:nvSpPr>
        <p:spPr>
          <a:xfrm>
            <a:off x="135467" y="2573867"/>
            <a:ext cx="6493934" cy="6493934"/>
          </a:xfrm>
        </p:spPr>
        <p:txBody>
          <a:bodyPr>
            <a:noAutofit/>
          </a:bodyPr>
          <a:lstStyle/>
          <a:p>
            <a:r>
              <a:rPr lang="en-US" sz="1400" b="0" i="0" kern="1200" dirty="0">
                <a:solidFill>
                  <a:schemeClr val="tx1"/>
                </a:solidFill>
                <a:effectLst/>
                <a:latin typeface="Arial" panose="020B0604020202020204" pitchFamily="34" charset="0"/>
                <a:cs typeface="Arial" panose="020B0604020202020204" pitchFamily="34" charset="0"/>
              </a:rPr>
              <a:t>Image: https://www.flickr.com/photos/jmarty/3591153133 by Justin / CC BY-SA 2.0</a:t>
            </a:r>
          </a:p>
          <a:p>
            <a:pPr defTabSz="896111" fontAlgn="base">
              <a:spcAft>
                <a:spcPct val="0"/>
              </a:spcAft>
              <a:defRPr/>
            </a:pPr>
            <a:endParaRPr lang="en-US" sz="1300" i="0" dirty="0">
              <a:latin typeface="Arial" panose="020B0604020202020204" pitchFamily="34" charset="0"/>
              <a:cs typeface="Arial" pitchFamily="34" charset="0"/>
            </a:endParaRPr>
          </a:p>
          <a:p>
            <a:pPr defTabSz="896111" fontAlgn="base">
              <a:spcAft>
                <a:spcPct val="0"/>
              </a:spcAft>
              <a:defRPr/>
            </a:pPr>
            <a:r>
              <a:rPr lang="en-US" sz="1300" i="0" dirty="0">
                <a:latin typeface="Arial" panose="020B0604020202020204" pitchFamily="34" charset="0"/>
                <a:cs typeface="Arial" pitchFamily="34" charset="0"/>
              </a:rPr>
              <a:t>“Mixed methods research is often thought of as quantitative/qualitative, but other approaches are important to consider: participatory, action, design, etc. Don't think of mixed methods as "survey plus interview" (or worse, "survey with open-ended questions tacked onto the end"). </a:t>
            </a:r>
          </a:p>
          <a:p>
            <a:pPr defTabSz="896111" fontAlgn="base">
              <a:spcAft>
                <a:spcPct val="0"/>
              </a:spcAft>
              <a:defRPr/>
            </a:pPr>
            <a:endParaRPr lang="en-US" sz="1300" dirty="0">
              <a:latin typeface="Arial" panose="020B0604020202020204" pitchFamily="34" charset="0"/>
              <a:cs typeface="Arial" pitchFamily="34" charset="0"/>
            </a:endParaRPr>
          </a:p>
          <a:p>
            <a:pPr defTabSz="896111" fontAlgn="base">
              <a:spcAft>
                <a:spcPct val="0"/>
              </a:spcAft>
              <a:defRPr/>
            </a:pPr>
            <a:r>
              <a:rPr lang="en-US" sz="1300" i="0" dirty="0">
                <a:latin typeface="Arial" panose="020B0604020202020204" pitchFamily="34" charset="0"/>
                <a:cs typeface="Arial" pitchFamily="34" charset="0"/>
              </a:rPr>
              <a:t>Mixed methods should be deeply integrated, and not parallel tracks that don't intersect. Mixing methods effectively means equal attention to all stages of the research process, from problem statement or hypothesis through analysis; don't focus on the data collection methods to the detriment of the other phases. </a:t>
            </a:r>
          </a:p>
          <a:p>
            <a:pPr defTabSz="896111" fontAlgn="base">
              <a:spcAft>
                <a:spcPct val="0"/>
              </a:spcAft>
              <a:defRPr/>
            </a:pPr>
            <a:endParaRPr lang="en-US" sz="1300" dirty="0">
              <a:latin typeface="Arial" panose="020B0604020202020204" pitchFamily="34" charset="0"/>
              <a:cs typeface="Arial" pitchFamily="34" charset="0"/>
            </a:endParaRPr>
          </a:p>
          <a:p>
            <a:pPr defTabSz="896111" fontAlgn="base">
              <a:spcAft>
                <a:spcPct val="0"/>
              </a:spcAft>
              <a:defRPr/>
            </a:pPr>
            <a:r>
              <a:rPr lang="en-US" sz="1300" i="0" dirty="0">
                <a:latin typeface="Arial" pitchFamily="34" charset="0"/>
                <a:cs typeface="Arial" pitchFamily="34" charset="0"/>
              </a:rPr>
              <a:t>And rather than quantitative findings followed by a few attractive quotes from the qualitative data organized according to "themes," the findings from mixed methods should be iterative and mutually-informing. </a:t>
            </a:r>
          </a:p>
          <a:p>
            <a:pPr defTabSz="896111" fontAlgn="base">
              <a:spcAft>
                <a:spcPct val="0"/>
              </a:spcAft>
              <a:defRPr/>
            </a:pPr>
            <a:endParaRPr lang="en-US" sz="1300" i="0" dirty="0">
              <a:latin typeface="Arial" pitchFamily="34" charset="0"/>
              <a:cs typeface="Arial" pitchFamily="34" charset="0"/>
            </a:endParaRPr>
          </a:p>
          <a:p>
            <a:pPr defTabSz="896111" fontAlgn="base">
              <a:spcAft>
                <a:spcPct val="0"/>
              </a:spcAft>
              <a:defRPr/>
            </a:pPr>
            <a:r>
              <a:rPr lang="en-US" sz="1300" i="0" dirty="0">
                <a:latin typeface="Arial" pitchFamily="34" charset="0"/>
                <a:cs typeface="Arial" pitchFamily="34" charset="0"/>
              </a:rPr>
              <a:t>Very few people can do mixed methods research alone, so embrace cooperative research. Each person needs to understand all the methods being used, but it's natural that each person will have more expertise in one area. Find research partners who have a deep and true appreciation for your contributions; mixed methods research just to satisfy a funding agency is never as fulfilling or productive as it could be. Work closely together so that the overall research design doesn't privilege one method over another just for the sake of method, but so that the combined approach will answer the research questions and allow you to effect change in the world.”</a:t>
            </a:r>
          </a:p>
          <a:p>
            <a:pPr defTabSz="896111" fontAlgn="base">
              <a:spcAft>
                <a:spcPct val="0"/>
              </a:spcAft>
              <a:defRPr/>
            </a:pPr>
            <a:endParaRPr lang="en-US" sz="1300" i="0" dirty="0">
              <a:latin typeface="Arial" pitchFamily="34" charset="0"/>
              <a:cs typeface="Arial" pitchFamily="34" charset="0"/>
            </a:endParaRPr>
          </a:p>
          <a:p>
            <a:pPr marL="0" indent="0">
              <a:buNone/>
            </a:pPr>
            <a:r>
              <a:rPr lang="en-US" sz="1300" dirty="0" err="1">
                <a:latin typeface="Arial" panose="020B0604020202020204" pitchFamily="34" charset="0"/>
                <a:cs typeface="Arial" panose="020B0604020202020204" pitchFamily="34" charset="0"/>
              </a:rPr>
              <a:t>Kazmer</a:t>
            </a:r>
            <a:r>
              <a:rPr lang="en-US" sz="1300" dirty="0">
                <a:latin typeface="Arial" panose="020B0604020202020204" pitchFamily="34" charset="0"/>
                <a:cs typeface="Arial" panose="020B0604020202020204" pitchFamily="34" charset="0"/>
              </a:rPr>
              <a:t>, Michelle. 2017. “Mixed Methods.” In </a:t>
            </a:r>
            <a:r>
              <a:rPr lang="en-US" sz="1300" i="1" dirty="0">
                <a:latin typeface="Arial" panose="020B0604020202020204" pitchFamily="34" charset="0"/>
                <a:cs typeface="Arial" panose="020B0604020202020204" pitchFamily="34" charset="0"/>
              </a:rPr>
              <a:t>Research Methods for Library and Information Science,</a:t>
            </a:r>
            <a:r>
              <a:rPr lang="en-US" sz="1300" dirty="0">
                <a:latin typeface="Arial" panose="020B0604020202020204" pitchFamily="34" charset="0"/>
                <a:cs typeface="Arial" panose="020B0604020202020204" pitchFamily="34" charset="0"/>
              </a:rPr>
              <a:t> 6th ed., edited by Lynn Silipigni Connaway and Marie L. Radford, 232-233. Westport, CT: Libraries Unlimited. </a:t>
            </a:r>
          </a:p>
          <a:p>
            <a:pPr defTabSz="896111" fontAlgn="base">
              <a:spcAft>
                <a:spcPct val="0"/>
              </a:spcAft>
              <a:defRPr/>
            </a:pPr>
            <a:endParaRPr lang="en-US" sz="1050" i="0" dirty="0">
              <a:latin typeface="Arial" panose="020B0604020202020204"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883681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685800" y="504825"/>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xfrm>
            <a:off x="397041" y="3898231"/>
            <a:ext cx="6136105" cy="4367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r>
              <a:rPr lang="en-US" altLang="en-US" sz="1400" dirty="0">
                <a:latin typeface="Arial" panose="020B0604020202020204" pitchFamily="34" charset="0"/>
                <a:cs typeface="Arial" panose="020B0604020202020204" pitchFamily="34" charset="0"/>
              </a:rPr>
              <a:t>Image: https://www.flickr.com/photos/ytwhitelight/49895159 by Amanda Graham / CC BY-NC-ND 2.0</a:t>
            </a:r>
          </a:p>
          <a:p>
            <a:pPr marL="0" lvl="1" eaLnBrk="1" hangingPunct="1"/>
            <a:endParaRPr lang="en-US" altLang="en-US" sz="1400" dirty="0">
              <a:latin typeface="Arial" panose="020B0604020202020204" pitchFamily="34" charset="0"/>
              <a:cs typeface="Arial" panose="020B0604020202020204" pitchFamily="34" charset="0"/>
            </a:endParaRPr>
          </a:p>
          <a:p>
            <a:pPr marL="0" lvl="1" eaLnBrk="1" hangingPunct="1"/>
            <a:r>
              <a:rPr lang="en-US" altLang="en-US" sz="1400" dirty="0">
                <a:latin typeface="Arial" panose="020B0604020202020204" pitchFamily="34" charset="0"/>
                <a:cs typeface="Arial" panose="020B0604020202020204" pitchFamily="34" charset="0"/>
              </a:rPr>
              <a:t>Adapted from slides by Ellen </a:t>
            </a:r>
            <a:r>
              <a:rPr lang="en-US" altLang="en-US" sz="1400" dirty="0" err="1">
                <a:latin typeface="Arial" panose="020B0604020202020204" pitchFamily="34" charset="0"/>
                <a:cs typeface="Arial" panose="020B0604020202020204" pitchFamily="34" charset="0"/>
              </a:rPr>
              <a:t>Olshansky</a:t>
            </a:r>
            <a:r>
              <a:rPr lang="en-US" altLang="en-US" sz="1400" dirty="0">
                <a:latin typeface="Arial" panose="020B0604020202020204" pitchFamily="34" charset="0"/>
                <a:cs typeface="Arial" panose="020B0604020202020204" pitchFamily="34" charset="0"/>
              </a:rPr>
              <a:t> </a:t>
            </a:r>
          </a:p>
          <a:p>
            <a:pPr marL="0" lvl="1" eaLnBrk="1" hangingPunct="1"/>
            <a:endParaRPr lang="en-US" alt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Miles, M. B., </a:t>
            </a:r>
            <a:r>
              <a:rPr lang="en-US" dirty="0"/>
              <a:t>&amp; Huberman, A</a:t>
            </a:r>
            <a:r>
              <a:rPr lang="en-US" sz="1400" dirty="0">
                <a:latin typeface="Arial" panose="020B0604020202020204" pitchFamily="34" charset="0"/>
                <a:cs typeface="Arial" panose="020B0604020202020204" pitchFamily="34" charset="0"/>
              </a:rPr>
              <a:t>. M. (1994). </a:t>
            </a:r>
            <a:r>
              <a:rPr lang="en-US" sz="1400" i="1" dirty="0">
                <a:latin typeface="Arial" panose="020B0604020202020204" pitchFamily="34" charset="0"/>
                <a:cs typeface="Arial" panose="020B0604020202020204" pitchFamily="34" charset="0"/>
              </a:rPr>
              <a:t>Qualitative Data Analysis: A Sourcebook</a:t>
            </a:r>
            <a:r>
              <a:rPr lang="en-US" sz="1400" dirty="0">
                <a:latin typeface="Arial" panose="020B0604020202020204" pitchFamily="34" charset="0"/>
                <a:cs typeface="Arial" panose="020B0604020202020204" pitchFamily="34" charset="0"/>
              </a:rPr>
              <a:t>. Beverly Hills: Sage Publications.</a:t>
            </a:r>
          </a:p>
          <a:p>
            <a:pPr marL="0" indent="0">
              <a:buNone/>
            </a:pPr>
            <a:endParaRPr lang="en-US" sz="1400" baseline="0" dirty="0">
              <a:latin typeface="Arial" panose="020B0604020202020204" pitchFamily="34" charset="0"/>
              <a:cs typeface="Arial" panose="020B0604020202020204" pitchFamily="34" charset="0"/>
            </a:endParaRPr>
          </a:p>
          <a:p>
            <a:pPr marL="0" lvl="1"/>
            <a:r>
              <a:rPr lang="en-US" sz="1400" dirty="0">
                <a:latin typeface="Arial" panose="020B0604020202020204" pitchFamily="34" charset="0"/>
                <a:cs typeface="Arial" panose="020B0604020202020204" pitchFamily="34" charset="0"/>
              </a:rPr>
              <a:t>Webb, E. J., </a:t>
            </a:r>
            <a:r>
              <a:rPr lang="en-US" dirty="0"/>
              <a:t>Campbell, D. </a:t>
            </a:r>
            <a:r>
              <a:rPr lang="en-US" sz="1400" dirty="0">
                <a:latin typeface="Arial" panose="020B0604020202020204" pitchFamily="34" charset="0"/>
                <a:cs typeface="Arial" panose="020B0604020202020204" pitchFamily="34" charset="0"/>
              </a:rPr>
              <a:t>T</a:t>
            </a:r>
            <a:r>
              <a:rPr lang="en-US" dirty="0"/>
              <a:t>., Schwartz, R. </a:t>
            </a:r>
            <a:r>
              <a:rPr lang="en-US" sz="1400" dirty="0">
                <a:latin typeface="Arial" panose="020B0604020202020204" pitchFamily="34" charset="0"/>
                <a:cs typeface="Arial" panose="020B0604020202020204" pitchFamily="34" charset="0"/>
              </a:rPr>
              <a:t>D., &amp; </a:t>
            </a:r>
            <a:r>
              <a:rPr lang="en-US" sz="1400" dirty="0" err="1">
                <a:latin typeface="Arial" panose="020B0604020202020204" pitchFamily="34" charset="0"/>
                <a:cs typeface="Arial" panose="020B0604020202020204" pitchFamily="34" charset="0"/>
              </a:rPr>
              <a:t>Sechrest</a:t>
            </a:r>
            <a:r>
              <a:rPr lang="en-US" sz="1400" dirty="0">
                <a:latin typeface="Arial" panose="020B0604020202020204" pitchFamily="34" charset="0"/>
                <a:cs typeface="Arial" panose="020B0604020202020204" pitchFamily="34" charset="0"/>
              </a:rPr>
              <a:t>, L. (1966). </a:t>
            </a:r>
            <a:r>
              <a:rPr lang="en-US" sz="1400" i="1" dirty="0">
                <a:latin typeface="Arial" panose="020B0604020202020204" pitchFamily="34" charset="0"/>
                <a:cs typeface="Arial" panose="020B0604020202020204" pitchFamily="34" charset="0"/>
              </a:rPr>
              <a:t>Unobtrusive Measures: Nonreactive Research in the Social Sciences,</a:t>
            </a:r>
            <a:r>
              <a:rPr lang="en-US" sz="1400" dirty="0">
                <a:latin typeface="Arial" panose="020B0604020202020204" pitchFamily="34" charset="0"/>
                <a:cs typeface="Arial" panose="020B0604020202020204" pitchFamily="34" charset="0"/>
              </a:rPr>
              <a:t> Vol. 111. Chicago: Rand McNally.</a:t>
            </a:r>
          </a:p>
          <a:p>
            <a:pPr marL="0" lvl="1" indent="0">
              <a:buNone/>
            </a:pPr>
            <a:endParaRPr lang="en-US" sz="1400" dirty="0">
              <a:latin typeface="Arial" panose="020B0604020202020204" pitchFamily="34" charset="0"/>
              <a:cs typeface="Arial" panose="020B0604020202020204" pitchFamily="34" charset="0"/>
            </a:endParaRPr>
          </a:p>
          <a:p>
            <a:pPr eaLnBrk="1" hangingPunct="1">
              <a:spcBef>
                <a:spcPct val="0"/>
              </a:spcBef>
            </a:pPr>
            <a:endParaRPr lang="en-US" altLang="en-US" sz="1400" dirty="0">
              <a:latin typeface="Arial" panose="020B0604020202020204" pitchFamily="34" charset="0"/>
              <a:cs typeface="Arial" panose="020B0604020202020204" pitchFamily="34" charset="0"/>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E0B356-B2F0-45A1-9A6B-1944CC91A856}" type="slidenum">
              <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938645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https://www.flickr.com/photos/mauroescritor/17137445937 by Mauro </a:t>
            </a:r>
            <a:r>
              <a:rPr lang="en-US" dirty="0" err="1"/>
              <a:t>Cateb</a:t>
            </a:r>
            <a:r>
              <a:rPr lang="en-US" dirty="0"/>
              <a:t> / CC BY 2.0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Connaway, L. S. &amp; Radford, M. L. (2017). </a:t>
            </a:r>
            <a:r>
              <a:rPr lang="en-US" sz="1400" b="0" i="1" dirty="0">
                <a:latin typeface="Arial" panose="020B0604020202020204" pitchFamily="34" charset="0"/>
                <a:cs typeface="Arial" panose="020B0604020202020204" pitchFamily="34" charset="0"/>
              </a:rPr>
              <a:t>Research Methods for Library and Information Science, </a:t>
            </a:r>
            <a:r>
              <a:rPr lang="en-US" sz="1400" b="0" dirty="0">
                <a:latin typeface="Arial" panose="020B0604020202020204" pitchFamily="34" charset="0"/>
                <a:cs typeface="Arial" panose="020B0604020202020204" pitchFamily="34" charset="0"/>
              </a:rPr>
              <a:t>6th ed. Westport, CT: Libraries Unlimited. </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29</a:t>
            </a:fld>
            <a:endParaRPr lang="en-US"/>
          </a:p>
        </p:txBody>
      </p:sp>
    </p:spTree>
    <p:extLst>
      <p:ext uri="{BB962C8B-B14F-4D97-AF65-F5344CB8AC3E}">
        <p14:creationId xmlns:p14="http://schemas.microsoft.com/office/powerpoint/2010/main" val="3817064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0350"/>
            <a:ext cx="5486400" cy="3086100"/>
          </a:xfrm>
        </p:spPr>
      </p:sp>
      <p:sp>
        <p:nvSpPr>
          <p:cNvPr id="3" name="Notes Placeholder 2"/>
          <p:cNvSpPr>
            <a:spLocks noGrp="1"/>
          </p:cNvSpPr>
          <p:nvPr>
            <p:ph type="body" idx="1"/>
          </p:nvPr>
        </p:nvSpPr>
        <p:spPr>
          <a:xfrm>
            <a:off x="529936" y="3551579"/>
            <a:ext cx="6005946" cy="5363821"/>
          </a:xfrm>
        </p:spPr>
        <p:txBody>
          <a:bodyPr/>
          <a:lstStyle/>
          <a:p>
            <a:r>
              <a:rPr lang="en-US" sz="1400" dirty="0">
                <a:latin typeface="Arial" charset="0"/>
                <a:ea typeface="Arial" charset="0"/>
                <a:cs typeface="Arial" charset="0"/>
              </a:rPr>
              <a:t>Image: </a:t>
            </a:r>
            <a:r>
              <a:rPr lang="en-US" sz="1400" b="0" i="0" kern="1200" dirty="0">
                <a:solidFill>
                  <a:schemeClr val="tx1"/>
                </a:solidFill>
                <a:effectLst/>
                <a:latin typeface="Arial" charset="0"/>
                <a:ea typeface="Arial" charset="0"/>
                <a:cs typeface="Arial" charset="0"/>
              </a:rPr>
              <a:t>https://www.flickr.com/photos/cuellar/370663920 by Jose Maria Cuellar / CC BY-NC 2.0</a:t>
            </a:r>
          </a:p>
          <a:p>
            <a:endParaRPr lang="en-US" sz="1400" dirty="0">
              <a:latin typeface="Arial" charset="0"/>
              <a:ea typeface="Arial" charset="0"/>
              <a:cs typeface="Arial" charset="0"/>
            </a:endParaRPr>
          </a:p>
          <a:p>
            <a:pPr marL="171450" lvl="0" indent="-171450">
              <a:buFont typeface="Arial" charset="0"/>
              <a:buChar char="•"/>
            </a:pPr>
            <a:r>
              <a:rPr lang="en-US" sz="1400" kern="1200" dirty="0">
                <a:solidFill>
                  <a:schemeClr val="tx1"/>
                </a:solidFill>
                <a:effectLst/>
                <a:latin typeface="Arial" charset="0"/>
                <a:ea typeface="Arial" charset="0"/>
                <a:cs typeface="Arial" charset="0"/>
              </a:rPr>
              <a:t>Two types of research:</a:t>
            </a:r>
          </a:p>
          <a:p>
            <a:pPr marL="628650" lvl="1" indent="-171450">
              <a:buFont typeface="Arial" charset="0"/>
              <a:buChar char="•"/>
            </a:pPr>
            <a:r>
              <a:rPr lang="en-US" sz="1400" kern="1200" dirty="0">
                <a:solidFill>
                  <a:schemeClr val="tx1"/>
                </a:solidFill>
                <a:effectLst/>
                <a:latin typeface="Arial" charset="0"/>
                <a:ea typeface="Arial" charset="0"/>
                <a:cs typeface="Arial" charset="0"/>
              </a:rPr>
              <a:t>Basic: </a:t>
            </a:r>
          </a:p>
          <a:p>
            <a:pPr marL="1085850" lvl="2" indent="-171450">
              <a:buFont typeface="Arial" charset="0"/>
              <a:buChar char="•"/>
            </a:pPr>
            <a:r>
              <a:rPr lang="en-US" sz="1400" kern="1200" dirty="0">
                <a:solidFill>
                  <a:schemeClr val="tx1"/>
                </a:solidFill>
                <a:effectLst/>
                <a:latin typeface="Arial" charset="0"/>
                <a:ea typeface="Arial" charset="0"/>
                <a:cs typeface="Arial" charset="0"/>
              </a:rPr>
              <a:t>“</a:t>
            </a:r>
            <a:r>
              <a:rPr lang="en-US" sz="1400" kern="1200" dirty="0" err="1">
                <a:solidFill>
                  <a:schemeClr val="tx1"/>
                </a:solidFill>
                <a:effectLst/>
                <a:latin typeface="Arial" charset="0"/>
                <a:ea typeface="Arial" charset="0"/>
                <a:cs typeface="Arial" charset="0"/>
              </a:rPr>
              <a:t>deriv</a:t>
            </a:r>
            <a:r>
              <a:rPr lang="en-US" sz="1400" kern="1200" dirty="0">
                <a:solidFill>
                  <a:schemeClr val="tx1"/>
                </a:solidFill>
                <a:effectLst/>
                <a:latin typeface="Arial" charset="0"/>
                <a:ea typeface="Arial" charset="0"/>
                <a:cs typeface="Arial" charset="0"/>
              </a:rPr>
              <a:t>[es] new knowledge and is at most only indirectly involved with how that knowledge will be applied to specific, practical, or real problems” (Connaway &amp; Radford, 2017)</a:t>
            </a:r>
          </a:p>
          <a:p>
            <a:pPr marL="1085850" lvl="2" indent="-171450">
              <a:buFont typeface="Arial" charset="0"/>
              <a:buChar char="•"/>
            </a:pPr>
            <a:r>
              <a:rPr lang="en-US" sz="1400" kern="1200" dirty="0">
                <a:solidFill>
                  <a:schemeClr val="tx1"/>
                </a:solidFill>
                <a:effectLst/>
                <a:latin typeface="Arial" charset="0"/>
                <a:ea typeface="Arial" charset="0"/>
                <a:cs typeface="Arial" charset="0"/>
              </a:rPr>
              <a:t>Produces generalizable findings; can be applied to a larger population than the sample</a:t>
            </a:r>
          </a:p>
          <a:p>
            <a:pPr marL="628650" lvl="1" indent="-171450">
              <a:buFont typeface="Arial" charset="0"/>
              <a:buChar char="•"/>
            </a:pPr>
            <a:r>
              <a:rPr lang="en-US" sz="1400" kern="1200" dirty="0">
                <a:solidFill>
                  <a:schemeClr val="tx1"/>
                </a:solidFill>
                <a:effectLst/>
                <a:latin typeface="Arial" charset="0"/>
                <a:ea typeface="Arial" charset="0"/>
                <a:cs typeface="Arial" charset="0"/>
              </a:rPr>
              <a:t>Applied: </a:t>
            </a:r>
          </a:p>
          <a:p>
            <a:pPr marL="1085850" lvl="2" indent="-171450">
              <a:buFont typeface="Arial" charset="0"/>
              <a:buChar char="•"/>
            </a:pPr>
            <a:r>
              <a:rPr lang="en-US" sz="1400" kern="1200" dirty="0">
                <a:solidFill>
                  <a:schemeClr val="tx1"/>
                </a:solidFill>
                <a:effectLst/>
                <a:latin typeface="Arial" charset="0"/>
                <a:ea typeface="Arial" charset="0"/>
                <a:cs typeface="Arial" charset="0"/>
              </a:rPr>
              <a:t>Solves specific problems in real situations </a:t>
            </a:r>
          </a:p>
          <a:p>
            <a:pPr marL="1085850" lvl="2" indent="-171450">
              <a:buFont typeface="Arial" charset="0"/>
              <a:buChar char="•"/>
            </a:pPr>
            <a:r>
              <a:rPr lang="en-US" sz="1400" kern="1200" dirty="0">
                <a:solidFill>
                  <a:schemeClr val="tx1"/>
                </a:solidFill>
                <a:effectLst/>
                <a:latin typeface="Arial" charset="0"/>
                <a:ea typeface="Arial" charset="0"/>
                <a:cs typeface="Arial" charset="0"/>
              </a:rPr>
              <a:t>Majority of LIS research</a:t>
            </a:r>
          </a:p>
          <a:p>
            <a:pPr marL="628650" lvl="1" indent="-171450">
              <a:buFont typeface="Arial" charset="0"/>
              <a:buChar char="•"/>
            </a:pPr>
            <a:r>
              <a:rPr lang="en-US" sz="1400" kern="1200" dirty="0">
                <a:solidFill>
                  <a:schemeClr val="tx1"/>
                </a:solidFill>
                <a:effectLst/>
                <a:latin typeface="Arial" charset="0"/>
                <a:ea typeface="Arial" charset="0"/>
                <a:cs typeface="Arial" charset="0"/>
              </a:rPr>
              <a:t>Basic and applied research are not dichotomous</a:t>
            </a:r>
          </a:p>
          <a:p>
            <a:pPr marL="0" lvl="1"/>
            <a:endParaRPr lang="en-US" sz="1400" kern="1200" dirty="0">
              <a:solidFill>
                <a:schemeClr val="tx1"/>
              </a:solidFill>
              <a:effectLst/>
              <a:latin typeface="Arial" charset="0"/>
              <a:ea typeface="Arial" charset="0"/>
              <a:cs typeface="Arial" charset="0"/>
            </a:endParaRPr>
          </a:p>
          <a:p>
            <a:pPr marL="0" lvl="1"/>
            <a:r>
              <a:rPr lang="en-US" dirty="0"/>
              <a:t>Connaway, L. S., &amp; Radford, M. L. (2017). </a:t>
            </a:r>
            <a:r>
              <a:rPr lang="en-US" i="1" dirty="0"/>
              <a:t>Research Methods for Library and Information Science, </a:t>
            </a:r>
            <a:r>
              <a:rPr lang="en-US" dirty="0"/>
              <a:t>6th ed. Westport, CT: Libraries Unlimited.</a:t>
            </a:r>
          </a:p>
          <a:p>
            <a:pPr marL="0" lvl="1">
              <a:buFont typeface="Arial" charset="0"/>
              <a:buNone/>
            </a:pPr>
            <a:endParaRPr lang="en-US" sz="1400" kern="1200" dirty="0">
              <a:solidFill>
                <a:schemeClr val="tx1"/>
              </a:solidFill>
              <a:effectLst/>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a:t>
            </a:fld>
            <a:endParaRPr lang="en-US"/>
          </a:p>
        </p:txBody>
      </p:sp>
    </p:spTree>
    <p:extLst>
      <p:ext uri="{BB962C8B-B14F-4D97-AF65-F5344CB8AC3E}">
        <p14:creationId xmlns:p14="http://schemas.microsoft.com/office/powerpoint/2010/main" val="396404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Image: https://www.flickr.com/photos/sdobie/39647731704 by </a:t>
            </a:r>
            <a:r>
              <a:rPr lang="en-US" dirty="0" err="1"/>
              <a:t>sdobie</a:t>
            </a:r>
            <a:r>
              <a:rPr lang="en-US" dirty="0"/>
              <a:t> / CC BY-NC 2.0</a:t>
            </a:r>
          </a:p>
        </p:txBody>
      </p:sp>
      <p:sp>
        <p:nvSpPr>
          <p:cNvPr id="4" name="Slide Number Placeholder 3"/>
          <p:cNvSpPr>
            <a:spLocks noGrp="1"/>
          </p:cNvSpPr>
          <p:nvPr>
            <p:ph type="sldNum" sz="quarter" idx="10"/>
          </p:nvPr>
        </p:nvSpPr>
        <p:spPr/>
        <p:txBody>
          <a:bodyPr/>
          <a:lstStyle/>
          <a:p>
            <a:fld id="{AE921901-2D7D-404F-83CF-0310337D82A5}" type="slidenum">
              <a:rPr lang="en-US" smtClean="0"/>
              <a:pPr/>
              <a:t>30</a:t>
            </a:fld>
            <a:endParaRPr lang="en-US" dirty="0"/>
          </a:p>
        </p:txBody>
      </p:sp>
    </p:spTree>
    <p:extLst>
      <p:ext uri="{BB962C8B-B14F-4D97-AF65-F5344CB8AC3E}">
        <p14:creationId xmlns:p14="http://schemas.microsoft.com/office/powerpoint/2010/main" val="3200724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Image: https://www.flickr.com/photos/unitedsoybean/9621771533 by United Soybean Board / CC BY 2.0</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31</a:t>
            </a:fld>
            <a:endParaRPr lang="en-US" dirty="0"/>
          </a:p>
        </p:txBody>
      </p:sp>
    </p:spTree>
    <p:extLst>
      <p:ext uri="{BB962C8B-B14F-4D97-AF65-F5344CB8AC3E}">
        <p14:creationId xmlns:p14="http://schemas.microsoft.com/office/powerpoint/2010/main" val="40191655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Image: https://www.flickr.com/photos/unitedsoybean/9621769847 by United Soybean Board / CC BY 2.0</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32</a:t>
            </a:fld>
            <a:endParaRPr lang="en-US" dirty="0"/>
          </a:p>
        </p:txBody>
      </p:sp>
    </p:spTree>
    <p:extLst>
      <p:ext uri="{BB962C8B-B14F-4D97-AF65-F5344CB8AC3E}">
        <p14:creationId xmlns:p14="http://schemas.microsoft.com/office/powerpoint/2010/main" val="3139287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094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Image: https://www.flickr.com/photos/antoniomarinsegovia/30043238888 by Antonio Marin Segovia / CC BY-NC-ND 2.0</a:t>
            </a:r>
          </a:p>
          <a:p>
            <a:pPr marL="0" indent="0">
              <a:buFont typeface="+mj-lt"/>
              <a:buNone/>
            </a:pPr>
            <a:endParaRPr lang="en-US" sz="1400" baseline="0" dirty="0">
              <a:latin typeface="Arial" pitchFamily="34" charset="0"/>
              <a:cs typeface="Arial" pitchFamily="34" charset="0"/>
            </a:endParaRPr>
          </a:p>
          <a:p>
            <a:pPr lvl="0">
              <a:defRPr/>
            </a:pPr>
            <a:r>
              <a:rPr lang="en-US" dirty="0"/>
              <a:t>Connaway, L. S., &amp; Radford, M. L. (2017). </a:t>
            </a:r>
            <a:r>
              <a:rPr lang="en-US" i="1" dirty="0"/>
              <a:t>Research Methods for Library and Information Science, </a:t>
            </a:r>
            <a:r>
              <a:rPr lang="en-US" dirty="0"/>
              <a:t>6th ed. Westport, CT: Libraries Unlimited.</a:t>
            </a:r>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33</a:t>
            </a:fld>
            <a:endParaRPr lang="en-US"/>
          </a:p>
        </p:txBody>
      </p:sp>
    </p:spTree>
    <p:extLst>
      <p:ext uri="{BB962C8B-B14F-4D97-AF65-F5344CB8AC3E}">
        <p14:creationId xmlns:p14="http://schemas.microsoft.com/office/powerpoint/2010/main" val="468338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5111" y="4400550"/>
            <a:ext cx="6175022" cy="4032250"/>
          </a:xfrm>
        </p:spPr>
        <p:txBody>
          <a:bodyPr/>
          <a:lstStyle/>
          <a:p>
            <a:pPr marL="0" indent="0">
              <a:buFont typeface="+mj-lt"/>
              <a:buNone/>
            </a:pPr>
            <a:r>
              <a:rPr lang="en-US" sz="1400" b="0" dirty="0">
                <a:latin typeface="Arial" pitchFamily="34" charset="0"/>
                <a:ea typeface="Adobe Song Std L" pitchFamily="18" charset="-128"/>
                <a:cs typeface="Arial" pitchFamily="34" charset="0"/>
              </a:rPr>
              <a:t>Image: https://www.flickr.com/photos/ferlomu/2337610622 by Fernando Lopez / CC BY-NC-ND 2.0</a:t>
            </a:r>
          </a:p>
          <a:p>
            <a:pPr marL="0" indent="0">
              <a:buFont typeface="+mj-lt"/>
              <a:buNone/>
            </a:pPr>
            <a:endParaRPr lang="en-US" sz="1400" b="0" dirty="0">
              <a:latin typeface="Arial" pitchFamily="34" charset="0"/>
              <a:ea typeface="Adobe Song Std L" pitchFamily="18" charset="-128"/>
              <a:cs typeface="Arial" pitchFamily="34" charset="0"/>
            </a:endParaRPr>
          </a:p>
          <a:p>
            <a:pPr marL="0" indent="0">
              <a:buFont typeface="+mj-lt"/>
              <a:buNone/>
            </a:pPr>
            <a:r>
              <a:rPr lang="en-US" sz="1400" b="0" dirty="0">
                <a:latin typeface="Arial" pitchFamily="34" charset="0"/>
                <a:ea typeface="Adobe Song Std L" pitchFamily="18" charset="-128"/>
                <a:cs typeface="Arial" pitchFamily="34" charset="0"/>
              </a:rPr>
              <a:t>“</a:t>
            </a:r>
            <a:r>
              <a:rPr lang="en-US" sz="1400" b="0" dirty="0" err="1">
                <a:latin typeface="Arial" panose="020B0604020202020204" pitchFamily="34" charset="0"/>
                <a:ea typeface="Adobe Song Std L" pitchFamily="18" charset="-128"/>
                <a:cs typeface="Arial" pitchFamily="34" charset="0"/>
              </a:rPr>
              <a:t>Thematizing</a:t>
            </a:r>
            <a:r>
              <a:rPr lang="en-US" sz="1400" b="0" dirty="0">
                <a:latin typeface="Arial" pitchFamily="34" charset="0"/>
                <a:ea typeface="Adobe Song Std L" pitchFamily="18" charset="-128"/>
                <a:cs typeface="Arial" pitchFamily="34" charset="0"/>
              </a:rPr>
              <a:t>: Clarifying the interview’s purpose and the concepts to be explored.</a:t>
            </a:r>
          </a:p>
          <a:p>
            <a:pPr marL="0" indent="0">
              <a:buFont typeface="+mj-lt"/>
              <a:buNone/>
            </a:pPr>
            <a:r>
              <a:rPr lang="en-US" sz="1400" b="0" dirty="0">
                <a:latin typeface="Arial" pitchFamily="34" charset="0"/>
                <a:ea typeface="Adobe Song Std L" pitchFamily="18" charset="-128"/>
                <a:cs typeface="Arial" pitchFamily="34" charset="0"/>
              </a:rPr>
              <a:t>Designing: Defining the interview’s purpose and the concepts to be considerations. </a:t>
            </a:r>
          </a:p>
          <a:p>
            <a:pPr marL="0" indent="0">
              <a:buFont typeface="+mj-lt"/>
              <a:buNone/>
            </a:pPr>
            <a:r>
              <a:rPr lang="en-US" sz="1400" b="0" dirty="0">
                <a:latin typeface="Arial" pitchFamily="34" charset="0"/>
                <a:ea typeface="Adobe Song Std L" pitchFamily="18" charset="-128"/>
                <a:cs typeface="Arial" pitchFamily="34" charset="0"/>
              </a:rPr>
              <a:t>Interviewing: Conducting the interview.</a:t>
            </a:r>
          </a:p>
          <a:p>
            <a:pPr marL="0" indent="0">
              <a:buFont typeface="+mj-lt"/>
              <a:buNone/>
            </a:pPr>
            <a:r>
              <a:rPr lang="en-US" sz="1400" b="0" dirty="0">
                <a:latin typeface="Arial" pitchFamily="34" charset="0"/>
                <a:ea typeface="Adobe Song Std L" pitchFamily="18" charset="-128"/>
                <a:cs typeface="Arial" pitchFamily="34" charset="0"/>
              </a:rPr>
              <a:t>Transcribing: Creating a written verbatim text of the interview.</a:t>
            </a:r>
          </a:p>
          <a:p>
            <a:pPr marL="0" indent="0">
              <a:buFont typeface="+mj-lt"/>
              <a:buNone/>
            </a:pPr>
            <a:r>
              <a:rPr lang="en-US" sz="1400" b="0" dirty="0">
                <a:latin typeface="Arial" pitchFamily="34" charset="0"/>
                <a:ea typeface="Adobe Song Std L" pitchFamily="18" charset="-128"/>
                <a:cs typeface="Arial" pitchFamily="34" charset="0"/>
              </a:rPr>
              <a:t>Analyzing: Figuring out the meaning of data in relation to the study’s research questions.</a:t>
            </a:r>
          </a:p>
          <a:p>
            <a:pPr marL="0" indent="0">
              <a:buFont typeface="+mj-lt"/>
              <a:buNone/>
            </a:pPr>
            <a:r>
              <a:rPr lang="en-US" sz="1400" b="0" dirty="0">
                <a:latin typeface="Arial" pitchFamily="34" charset="0"/>
                <a:ea typeface="Adobe Song Std L" pitchFamily="18" charset="-128"/>
                <a:cs typeface="Arial" pitchFamily="34" charset="0"/>
              </a:rPr>
              <a:t>Verifying: Determining the reliability and validity of the data.</a:t>
            </a:r>
          </a:p>
          <a:p>
            <a:pPr marL="0" indent="0">
              <a:buFont typeface="+mj-lt"/>
              <a:buNone/>
            </a:pPr>
            <a:r>
              <a:rPr lang="en-US" sz="1400" b="0" dirty="0">
                <a:latin typeface="Arial" pitchFamily="34" charset="0"/>
                <a:ea typeface="Adobe Song Std L" pitchFamily="18" charset="-128"/>
                <a:cs typeface="Arial" pitchFamily="34" charset="0"/>
              </a:rPr>
              <a:t>Reporting: Telling others about the findings.” (Connaway and Radford 2017, 244)</a:t>
            </a:r>
            <a:endParaRPr lang="en-US" sz="14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latin typeface="Arial" panose="020B0604020202020204" pitchFamily="34" charset="0"/>
              <a:cs typeface="Arial" panose="020B0604020202020204" pitchFamily="34" charset="0"/>
            </a:endParaRPr>
          </a:p>
          <a:p>
            <a:pPr lvl="0">
              <a:defRPr/>
            </a:pPr>
            <a:r>
              <a:rPr lang="en-US" dirty="0"/>
              <a:t>Connaway, L. S., &amp; Radford, M. L. (2017). </a:t>
            </a:r>
            <a:r>
              <a:rPr lang="en-US" i="1" dirty="0"/>
              <a:t>Research Methods for Library and Information Science, </a:t>
            </a:r>
            <a:r>
              <a:rPr lang="en-US" dirty="0"/>
              <a:t>6th ed. Westport, CT: Libraries Unlimited.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34</a:t>
            </a:fld>
            <a:endParaRPr lang="en-US"/>
          </a:p>
        </p:txBody>
      </p:sp>
    </p:spTree>
    <p:extLst>
      <p:ext uri="{BB962C8B-B14F-4D97-AF65-F5344CB8AC3E}">
        <p14:creationId xmlns:p14="http://schemas.microsoft.com/office/powerpoint/2010/main" val="408892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https://www.flickr.com/photos/edomingo/34756113223 by Enrique Domingo / CC BY-NC-ND 2.0</a:t>
            </a:r>
          </a:p>
        </p:txBody>
      </p:sp>
      <p:sp>
        <p:nvSpPr>
          <p:cNvPr id="4" name="Slide Number Placeholder 3"/>
          <p:cNvSpPr>
            <a:spLocks noGrp="1"/>
          </p:cNvSpPr>
          <p:nvPr>
            <p:ph type="sldNum" sz="quarter" idx="10"/>
          </p:nvPr>
        </p:nvSpPr>
        <p:spPr/>
        <p:txBody>
          <a:bodyPr/>
          <a:lstStyle/>
          <a:p>
            <a:fld id="{35A6DD34-2E5D-44F1-8091-20CC79DD3A1A}" type="slidenum">
              <a:rPr lang="en-US" smtClean="0"/>
              <a:t>35</a:t>
            </a:fld>
            <a:endParaRPr lang="en-US"/>
          </a:p>
        </p:txBody>
      </p:sp>
    </p:spTree>
    <p:extLst>
      <p:ext uri="{BB962C8B-B14F-4D97-AF65-F5344CB8AC3E}">
        <p14:creationId xmlns:p14="http://schemas.microsoft.com/office/powerpoint/2010/main" val="283703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Image: https://www.flickr.com/photos/pixel_addict/1842285901 by Pixel Addict / CC BY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Connaway, L. S. &amp; Radford, M. L. (2017). </a:t>
            </a:r>
            <a:r>
              <a:rPr lang="en-US" sz="1400" b="0" i="1" dirty="0">
                <a:latin typeface="Arial" panose="020B0604020202020204" pitchFamily="34" charset="0"/>
                <a:cs typeface="Arial" panose="020B0604020202020204" pitchFamily="34" charset="0"/>
              </a:rPr>
              <a:t>Research Methods for Library and Information Science, </a:t>
            </a:r>
            <a:r>
              <a:rPr lang="en-US" sz="1400" b="0" dirty="0">
                <a:latin typeface="Arial" panose="020B0604020202020204" pitchFamily="34" charset="0"/>
                <a:cs typeface="Arial" panose="020B0604020202020204" pitchFamily="34" charset="0"/>
              </a:rPr>
              <a:t>6th ed. Westport, CT: Libraries Unlimited. </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36</a:t>
            </a:fld>
            <a:endParaRPr lang="en-US"/>
          </a:p>
        </p:txBody>
      </p:sp>
    </p:spTree>
    <p:extLst>
      <p:ext uri="{BB962C8B-B14F-4D97-AF65-F5344CB8AC3E}">
        <p14:creationId xmlns:p14="http://schemas.microsoft.com/office/powerpoint/2010/main" val="2902936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Image: https://www.flickr.com/photos/stanfordedtech/4115393539 by EdTech Stanford University School of Medicine / CC BY-NC-ND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lvl="0">
              <a:defRPr/>
            </a:pPr>
            <a:r>
              <a:rPr lang="en-US" dirty="0"/>
              <a:t>Connaway, L. S., &amp; Radford, M. L. (2017). </a:t>
            </a:r>
            <a:r>
              <a:rPr lang="en-US" i="1" dirty="0"/>
              <a:t>Research Methods for Library and Information Science, </a:t>
            </a:r>
            <a:r>
              <a:rPr lang="en-US" dirty="0"/>
              <a:t>6th ed. Westport, CT: Libraries Unlimited.</a:t>
            </a:r>
          </a:p>
        </p:txBody>
      </p:sp>
      <p:sp>
        <p:nvSpPr>
          <p:cNvPr id="4" name="Slide Number Placeholder 3"/>
          <p:cNvSpPr>
            <a:spLocks noGrp="1"/>
          </p:cNvSpPr>
          <p:nvPr>
            <p:ph type="sldNum" sz="quarter" idx="10"/>
          </p:nvPr>
        </p:nvSpPr>
        <p:spPr/>
        <p:txBody>
          <a:bodyPr/>
          <a:lstStyle/>
          <a:p>
            <a:fld id="{35A6DD34-2E5D-44F1-8091-20CC79DD3A1A}" type="slidenum">
              <a:rPr lang="en-US" smtClean="0"/>
              <a:t>37</a:t>
            </a:fld>
            <a:endParaRPr lang="en-US"/>
          </a:p>
        </p:txBody>
      </p:sp>
    </p:spTree>
    <p:extLst>
      <p:ext uri="{BB962C8B-B14F-4D97-AF65-F5344CB8AC3E}">
        <p14:creationId xmlns:p14="http://schemas.microsoft.com/office/powerpoint/2010/main" val="3932037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Image: https://www.flickr.com/photos/theotherdan/1440542510 by The Other Dan / CC BY-NC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lvl="0">
              <a:defRPr/>
            </a:pPr>
            <a:r>
              <a:rPr lang="en-US" dirty="0"/>
              <a:t>Connaway, L. S., &amp; Radford, M. L. (2017). </a:t>
            </a:r>
            <a:r>
              <a:rPr lang="en-US" i="1" dirty="0"/>
              <a:t>Research Methods for Library and Information Science, </a:t>
            </a:r>
            <a:r>
              <a:rPr lang="en-US" dirty="0"/>
              <a:t>6th ed. Westport, CT: Libraries Unlimited.</a:t>
            </a:r>
          </a:p>
        </p:txBody>
      </p:sp>
      <p:sp>
        <p:nvSpPr>
          <p:cNvPr id="4" name="Slide Number Placeholder 3"/>
          <p:cNvSpPr>
            <a:spLocks noGrp="1"/>
          </p:cNvSpPr>
          <p:nvPr>
            <p:ph type="sldNum" sz="quarter" idx="10"/>
          </p:nvPr>
        </p:nvSpPr>
        <p:spPr/>
        <p:txBody>
          <a:bodyPr/>
          <a:lstStyle/>
          <a:p>
            <a:fld id="{35A6DD34-2E5D-44F1-8091-20CC79DD3A1A}" type="slidenum">
              <a:rPr lang="en-US" smtClean="0"/>
              <a:t>38</a:t>
            </a:fld>
            <a:endParaRPr lang="en-US"/>
          </a:p>
        </p:txBody>
      </p:sp>
    </p:spTree>
    <p:extLst>
      <p:ext uri="{BB962C8B-B14F-4D97-AF65-F5344CB8AC3E}">
        <p14:creationId xmlns:p14="http://schemas.microsoft.com/office/powerpoint/2010/main" val="3583798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Image: https://www.flickr.com/photos/chemaminguez/3941465351 by </a:t>
            </a:r>
            <a:r>
              <a:rPr lang="en-US" dirty="0" err="1">
                <a:latin typeface="Arial" panose="020B0604020202020204" pitchFamily="34" charset="0"/>
                <a:cs typeface="Arial" panose="020B0604020202020204" pitchFamily="34" charset="0"/>
              </a:rPr>
              <a:t>Chema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Minguez</a:t>
            </a:r>
            <a:r>
              <a:rPr lang="en-US" dirty="0">
                <a:latin typeface="Arial" panose="020B0604020202020204" pitchFamily="34" charset="0"/>
                <a:cs typeface="Arial" panose="020B0604020202020204" pitchFamily="34" charset="0"/>
              </a:rPr>
              <a:t> / CC BY-NC-ND 2.0</a:t>
            </a:r>
          </a:p>
          <a:p>
            <a:endParaRPr lang="en-US" b="1" i="0" baseline="0" dirty="0"/>
          </a:p>
          <a:p>
            <a:r>
              <a:rPr lang="en-US" b="1" i="0" baseline="0" dirty="0"/>
              <a:t>Adapted from </a:t>
            </a:r>
            <a:r>
              <a:rPr lang="en-US" b="1" i="1" dirty="0" err="1"/>
              <a:t>Hernon</a:t>
            </a:r>
            <a:r>
              <a:rPr lang="en-US" b="1" i="1" dirty="0"/>
              <a:t> &amp; Altman, 1998</a:t>
            </a:r>
          </a:p>
          <a:p>
            <a:pPr fontAlgn="base"/>
            <a:r>
              <a:rPr lang="en-US" b="0" i="0" kern="1200" dirty="0" err="1">
                <a:solidFill>
                  <a:schemeClr val="tx1"/>
                </a:solidFill>
              </a:rPr>
              <a:t>Hernon</a:t>
            </a:r>
            <a:r>
              <a:rPr lang="en-US" b="0" i="0" kern="1200" dirty="0">
                <a:solidFill>
                  <a:schemeClr val="tx1"/>
                </a:solidFill>
              </a:rPr>
              <a:t>, P.,</a:t>
            </a:r>
            <a:r>
              <a:rPr lang="en-US" b="0" i="0" kern="1200" baseline="0" dirty="0">
                <a:solidFill>
                  <a:schemeClr val="tx1"/>
                </a:solidFill>
              </a:rPr>
              <a:t> &amp;</a:t>
            </a:r>
            <a:r>
              <a:rPr lang="en-US" b="0" i="0" kern="1200" dirty="0">
                <a:solidFill>
                  <a:schemeClr val="tx1"/>
                </a:solidFill>
              </a:rPr>
              <a:t> Altman, E. (1998). </a:t>
            </a:r>
            <a:r>
              <a:rPr lang="en-US" b="0" i="1" kern="1200" dirty="0">
                <a:solidFill>
                  <a:schemeClr val="tx1"/>
                </a:solidFill>
              </a:rPr>
              <a:t>Assessing Service Quality: Satisfying the Expectations of Library Customers</a:t>
            </a:r>
            <a:r>
              <a:rPr lang="en-US" b="0" i="0" kern="1200" dirty="0">
                <a:solidFill>
                  <a:schemeClr val="tx1"/>
                </a:solidFill>
              </a:rPr>
              <a:t>. Chicago, IL: American Library Association.</a:t>
            </a:r>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39</a:t>
            </a:fld>
            <a:endParaRPr lang="en-US" dirty="0"/>
          </a:p>
        </p:txBody>
      </p:sp>
    </p:spTree>
    <p:extLst>
      <p:ext uri="{BB962C8B-B14F-4D97-AF65-F5344CB8AC3E}">
        <p14:creationId xmlns:p14="http://schemas.microsoft.com/office/powerpoint/2010/main" val="40516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87325"/>
            <a:ext cx="5268912" cy="2963863"/>
          </a:xfrm>
        </p:spPr>
      </p:sp>
      <p:sp>
        <p:nvSpPr>
          <p:cNvPr id="3" name="Notes Placeholder 2"/>
          <p:cNvSpPr>
            <a:spLocks noGrp="1"/>
          </p:cNvSpPr>
          <p:nvPr>
            <p:ph type="body" idx="1"/>
          </p:nvPr>
        </p:nvSpPr>
        <p:spPr>
          <a:xfrm>
            <a:off x="385041" y="3291808"/>
            <a:ext cx="6285923" cy="5717110"/>
          </a:xfrm>
        </p:spPr>
        <p:txBody>
          <a:bodyPr/>
          <a:lstStyle/>
          <a:p>
            <a:r>
              <a:rPr lang="en-US" sz="1300" dirty="0">
                <a:latin typeface="Arial" charset="0"/>
                <a:ea typeface="Arial" charset="0"/>
                <a:cs typeface="Arial" charset="0"/>
              </a:rPr>
              <a:t>Image: https://www.flickr.com/photos/nathaninsandiego/14200548378 by Nathan Rupert / CC BY-NC-ND 2.0</a:t>
            </a:r>
            <a:endParaRPr lang="en-US" sz="1300" b="0" i="0" kern="1200" dirty="0">
              <a:solidFill>
                <a:schemeClr val="tx1"/>
              </a:solidFill>
              <a:effectLst/>
              <a:latin typeface="Arial" charset="0"/>
              <a:ea typeface="Arial" charset="0"/>
              <a:cs typeface="Arial" charset="0"/>
            </a:endParaRPr>
          </a:p>
          <a:p>
            <a:endParaRPr lang="en-US" sz="1300" dirty="0">
              <a:latin typeface="Arial" charset="0"/>
              <a:ea typeface="Arial" charset="0"/>
              <a:cs typeface="Arial" charset="0"/>
            </a:endParaRPr>
          </a:p>
          <a:p>
            <a:pPr marL="171450" lvl="0" indent="-171450">
              <a:buFont typeface="Arial" charset="0"/>
              <a:buChar char="•"/>
            </a:pPr>
            <a:r>
              <a:rPr lang="en-US" sz="1300" kern="1200" dirty="0">
                <a:solidFill>
                  <a:schemeClr val="tx1"/>
                </a:solidFill>
                <a:effectLst/>
                <a:latin typeface="Arial" charset="0"/>
                <a:ea typeface="Arial" charset="0"/>
                <a:cs typeface="Arial" charset="0"/>
              </a:rPr>
              <a:t>Methods and methodology:</a:t>
            </a:r>
          </a:p>
          <a:p>
            <a:pPr marL="628650" lvl="1" indent="-171450">
              <a:buFont typeface="Arial" charset="0"/>
              <a:buChar char="•"/>
            </a:pPr>
            <a:r>
              <a:rPr lang="en-US" sz="1300" kern="1200" dirty="0">
                <a:solidFill>
                  <a:schemeClr val="tx1"/>
                </a:solidFill>
                <a:effectLst/>
                <a:latin typeface="Arial" charset="0"/>
                <a:ea typeface="Arial" charset="0"/>
                <a:cs typeface="Arial" charset="0"/>
              </a:rPr>
              <a:t>Methods and methodology often used interchangeably when that’s not the case</a:t>
            </a:r>
          </a:p>
          <a:p>
            <a:pPr marL="628650" lvl="1" indent="-171450">
              <a:buFont typeface="Arial" charset="0"/>
              <a:buChar char="•"/>
            </a:pPr>
            <a:r>
              <a:rPr lang="en-US" sz="1300" kern="1200" dirty="0">
                <a:solidFill>
                  <a:schemeClr val="tx1"/>
                </a:solidFill>
                <a:effectLst/>
                <a:latin typeface="Arial" charset="0"/>
                <a:ea typeface="Arial" charset="0"/>
                <a:cs typeface="Arial" charset="0"/>
              </a:rPr>
              <a:t>Method: </a:t>
            </a:r>
          </a:p>
          <a:p>
            <a:pPr marL="1085850" lvl="2" indent="-171450">
              <a:buFont typeface="Arial" charset="0"/>
              <a:buChar char="•"/>
            </a:pPr>
            <a:r>
              <a:rPr lang="en-US" sz="1300" kern="1200" dirty="0">
                <a:solidFill>
                  <a:schemeClr val="tx1"/>
                </a:solidFill>
                <a:effectLst/>
                <a:latin typeface="Arial" charset="0"/>
                <a:ea typeface="Arial" charset="0"/>
                <a:cs typeface="Arial" charset="0"/>
              </a:rPr>
              <a:t>“Any procedure employed to attain a certain end” (Runes, 2001, 346)</a:t>
            </a:r>
          </a:p>
          <a:p>
            <a:pPr marL="1085850" lvl="2" indent="-171450">
              <a:buFont typeface="Arial" charset="0"/>
              <a:buChar char="•"/>
            </a:pPr>
            <a:r>
              <a:rPr lang="en-US" sz="1300" kern="1200" dirty="0">
                <a:solidFill>
                  <a:schemeClr val="tx1"/>
                </a:solidFill>
                <a:effectLst/>
                <a:latin typeface="Arial" charset="0"/>
                <a:ea typeface="Arial" charset="0"/>
                <a:cs typeface="Arial" charset="0"/>
              </a:rPr>
              <a:t>End is the data to be gathered and method is the means by which data is gathered </a:t>
            </a:r>
          </a:p>
          <a:p>
            <a:pPr marL="1085850" lvl="2" indent="-171450">
              <a:buFont typeface="Arial" charset="0"/>
              <a:buChar char="•"/>
            </a:pPr>
            <a:r>
              <a:rPr lang="en-US" sz="1300" kern="1200" dirty="0">
                <a:solidFill>
                  <a:schemeClr val="tx1"/>
                </a:solidFill>
                <a:effectLst/>
                <a:latin typeface="Arial" charset="0"/>
                <a:ea typeface="Arial" charset="0"/>
                <a:cs typeface="Arial" charset="0"/>
              </a:rPr>
              <a:t>Quantitative (numbers), qualitative (participant accounts), mixed methods (e.g., combination of quant and qual)</a:t>
            </a:r>
          </a:p>
          <a:p>
            <a:pPr marL="628650" lvl="1" indent="-171450">
              <a:buFont typeface="Arial" charset="0"/>
              <a:buChar char="•"/>
            </a:pPr>
            <a:r>
              <a:rPr lang="en-US" sz="1300" kern="1200" dirty="0">
                <a:solidFill>
                  <a:schemeClr val="tx1"/>
                </a:solidFill>
                <a:effectLst/>
                <a:latin typeface="Arial" charset="0"/>
                <a:ea typeface="Arial" charset="0"/>
                <a:cs typeface="Arial" charset="0"/>
              </a:rPr>
              <a:t>Methodology: </a:t>
            </a:r>
          </a:p>
          <a:p>
            <a:pPr marL="1085850" lvl="2" indent="-171450">
              <a:buFont typeface="Arial" charset="0"/>
              <a:buChar char="•"/>
            </a:pPr>
            <a:r>
              <a:rPr lang="en-US" sz="1300" kern="1200" dirty="0">
                <a:solidFill>
                  <a:schemeClr val="tx1"/>
                </a:solidFill>
                <a:effectLst/>
                <a:latin typeface="Arial" charset="0"/>
                <a:ea typeface="Arial" charset="0"/>
                <a:cs typeface="Arial" charset="0"/>
              </a:rPr>
              <a:t>Broader term than method</a:t>
            </a:r>
          </a:p>
          <a:p>
            <a:pPr marL="1085850" lvl="2" indent="-171450">
              <a:buFont typeface="Arial" charset="0"/>
              <a:buChar char="•"/>
            </a:pPr>
            <a:r>
              <a:rPr lang="en-US" sz="1300" kern="1200" dirty="0">
                <a:solidFill>
                  <a:schemeClr val="tx1"/>
                </a:solidFill>
                <a:effectLst/>
                <a:latin typeface="Arial" charset="0"/>
                <a:ea typeface="Arial" charset="0"/>
                <a:cs typeface="Arial" charset="0"/>
              </a:rPr>
              <a:t>“A study of the plans which are used to obtain knowledge” as defined by (</a:t>
            </a:r>
            <a:r>
              <a:rPr lang="en-US" sz="1300" kern="1200" dirty="0" err="1">
                <a:solidFill>
                  <a:schemeClr val="tx1"/>
                </a:solidFill>
                <a:effectLst/>
                <a:latin typeface="Arial" charset="0"/>
                <a:ea typeface="Arial" charset="0"/>
                <a:cs typeface="Arial" charset="0"/>
              </a:rPr>
              <a:t>Polkinghorne</a:t>
            </a:r>
            <a:r>
              <a:rPr lang="en-US" sz="1300" kern="1200" dirty="0">
                <a:solidFill>
                  <a:schemeClr val="tx1"/>
                </a:solidFill>
                <a:effectLst/>
                <a:latin typeface="Arial" charset="0"/>
                <a:ea typeface="Arial" charset="0"/>
                <a:cs typeface="Arial" charset="0"/>
              </a:rPr>
              <a:t>, 1983, 5) </a:t>
            </a:r>
          </a:p>
          <a:p>
            <a:pPr marL="1085850" lvl="2" indent="-171450">
              <a:buFont typeface="Arial" charset="0"/>
              <a:buChar char="•"/>
            </a:pPr>
            <a:r>
              <a:rPr lang="en-US" sz="1300" kern="1200" dirty="0">
                <a:solidFill>
                  <a:schemeClr val="tx1"/>
                </a:solidFill>
                <a:effectLst/>
                <a:latin typeface="Arial" charset="0"/>
                <a:ea typeface="Arial" charset="0"/>
                <a:cs typeface="Arial" charset="0"/>
              </a:rPr>
              <a:t>Strategies surrounding the use of multiple methods to achieve higher degrees of reliability and validity</a:t>
            </a:r>
          </a:p>
          <a:p>
            <a:r>
              <a:rPr lang="en-US" sz="1300" dirty="0"/>
              <a:t>Runes, D. D. (Ed.). (2001). </a:t>
            </a:r>
            <a:r>
              <a:rPr lang="en-US" sz="1300" i="1" dirty="0"/>
              <a:t>The dictionary of philosophy</a:t>
            </a:r>
            <a:r>
              <a:rPr lang="en-US" sz="1300" dirty="0"/>
              <a:t>. New York, NY: Citadel Press.</a:t>
            </a:r>
          </a:p>
          <a:p>
            <a:endParaRPr lang="en-US" sz="130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Polkinghorne, D. (1983). </a:t>
            </a:r>
            <a:r>
              <a:rPr lang="en-US" sz="1300" i="1" dirty="0"/>
              <a:t>Methodology for the human sciences: Systems of inquiry</a:t>
            </a:r>
            <a:r>
              <a:rPr lang="en-US" sz="1300" dirty="0"/>
              <a:t>. Albany, NY: State University of New York Press. </a:t>
            </a:r>
          </a:p>
          <a:p>
            <a:endParaRPr lang="en-US" sz="1300" dirty="0">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Connaway, L. S., &amp; Radford, M. L. (2017). </a:t>
            </a:r>
            <a:r>
              <a:rPr lang="en-US" sz="1300" i="1" dirty="0"/>
              <a:t>Research Methods for Library and Information Science, </a:t>
            </a:r>
            <a:r>
              <a:rPr lang="en-US" sz="1300" dirty="0"/>
              <a:t>6th ed. Westport, CT: Libraries Unlimited.</a:t>
            </a:r>
          </a:p>
          <a:p>
            <a:endParaRPr lang="en-US" sz="14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4</a:t>
            </a:fld>
            <a:endParaRPr lang="en-US" dirty="0"/>
          </a:p>
        </p:txBody>
      </p:sp>
    </p:spTree>
    <p:extLst>
      <p:ext uri="{BB962C8B-B14F-4D97-AF65-F5344CB8AC3E}">
        <p14:creationId xmlns:p14="http://schemas.microsoft.com/office/powerpoint/2010/main" val="1532290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Image: https://www.flickr.com/photos/jlcernadas/8633979627 by Jose Luis </a:t>
            </a:r>
            <a:r>
              <a:rPr lang="en-US" dirty="0" err="1">
                <a:latin typeface="Arial" panose="020B0604020202020204" pitchFamily="34" charset="0"/>
                <a:cs typeface="Arial" panose="020B0604020202020204" pitchFamily="34" charset="0"/>
              </a:rPr>
              <a:t>Cernadas</a:t>
            </a:r>
            <a:r>
              <a:rPr lang="en-US" dirty="0">
                <a:latin typeface="Arial" panose="020B0604020202020204" pitchFamily="34" charset="0"/>
                <a:cs typeface="Arial" panose="020B0604020202020204" pitchFamily="34" charset="0"/>
              </a:rPr>
              <a:t> Iglesias / CC BY 2.0</a:t>
            </a:r>
          </a:p>
          <a:p>
            <a:endParaRPr lang="en-US" b="1" i="0" dirty="0"/>
          </a:p>
          <a:p>
            <a:r>
              <a:rPr lang="en-US" b="1" i="0" dirty="0"/>
              <a:t>Adapted</a:t>
            </a:r>
            <a:r>
              <a:rPr lang="en-US" b="1" i="0" baseline="0" dirty="0"/>
              <a:t> from </a:t>
            </a:r>
            <a:r>
              <a:rPr lang="en-US" b="1" i="1" dirty="0" err="1"/>
              <a:t>Hernon</a:t>
            </a:r>
            <a:r>
              <a:rPr lang="en-US" b="1" i="1" dirty="0"/>
              <a:t> &amp; Altman, 1998</a:t>
            </a:r>
          </a:p>
          <a:p>
            <a:pPr fontAlgn="base"/>
            <a:r>
              <a:rPr lang="en-US" dirty="0" err="1"/>
              <a:t>Hernon</a:t>
            </a:r>
            <a:r>
              <a:rPr lang="en-US" dirty="0"/>
              <a:t>, P., &amp; Altman, E. (1998). </a:t>
            </a:r>
            <a:r>
              <a:rPr lang="en-US" i="1" dirty="0"/>
              <a:t>Assessing Service Quality: Satisfying the Expectations of Library Customers</a:t>
            </a:r>
            <a:r>
              <a:rPr lang="en-US" dirty="0"/>
              <a:t>. Chicago, IL: American Library Association.</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40</a:t>
            </a:fld>
            <a:endParaRPr lang="en-US" dirty="0"/>
          </a:p>
        </p:txBody>
      </p:sp>
    </p:spTree>
    <p:extLst>
      <p:ext uri="{BB962C8B-B14F-4D97-AF65-F5344CB8AC3E}">
        <p14:creationId xmlns:p14="http://schemas.microsoft.com/office/powerpoint/2010/main" val="21022005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https://www.flickr.com/photos/d_lazaro/7012073691 by Daniel Lazaro Fernandez / CC BY-NC 2.0</a:t>
            </a:r>
          </a:p>
        </p:txBody>
      </p:sp>
      <p:sp>
        <p:nvSpPr>
          <p:cNvPr id="4" name="Slide Number Placeholder 3"/>
          <p:cNvSpPr>
            <a:spLocks noGrp="1"/>
          </p:cNvSpPr>
          <p:nvPr>
            <p:ph type="sldNum" sz="quarter" idx="10"/>
          </p:nvPr>
        </p:nvSpPr>
        <p:spPr/>
        <p:txBody>
          <a:bodyPr/>
          <a:lstStyle/>
          <a:p>
            <a:fld id="{35A6DD34-2E5D-44F1-8091-20CC79DD3A1A}" type="slidenum">
              <a:rPr lang="en-US" smtClean="0"/>
              <a:t>41</a:t>
            </a:fld>
            <a:endParaRPr lang="en-US"/>
          </a:p>
        </p:txBody>
      </p:sp>
    </p:spTree>
    <p:extLst>
      <p:ext uri="{BB962C8B-B14F-4D97-AF65-F5344CB8AC3E}">
        <p14:creationId xmlns:p14="http://schemas.microsoft.com/office/powerpoint/2010/main" val="3793025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https://www.flickr.com/photos/10154402@N03/8421806383 by Bruce </a:t>
            </a:r>
            <a:r>
              <a:rPr lang="en-US" sz="1400" dirty="0" err="1">
                <a:latin typeface="Arial" panose="020B0604020202020204" pitchFamily="34" charset="0"/>
                <a:cs typeface="Arial" panose="020B0604020202020204" pitchFamily="34" charset="0"/>
              </a:rPr>
              <a:t>Guenter</a:t>
            </a:r>
            <a:r>
              <a:rPr lang="en-US" sz="1400" dirty="0">
                <a:latin typeface="Arial" panose="020B0604020202020204" pitchFamily="34" charset="0"/>
                <a:cs typeface="Arial" panose="020B0604020202020204" pitchFamily="34" charset="0"/>
              </a:rPr>
              <a:t> / CC BY 2.0</a:t>
            </a:r>
          </a:p>
          <a:p>
            <a:endParaRPr lang="en-US" sz="1400" dirty="0">
              <a:latin typeface="Arial" panose="020B0604020202020204" pitchFamily="34" charset="0"/>
              <a:cs typeface="Arial" panose="020B0604020202020204" pitchFamily="34" charset="0"/>
            </a:endParaRPr>
          </a:p>
          <a:p>
            <a:pPr lvl="0">
              <a:defRPr/>
            </a:pPr>
            <a:r>
              <a:rPr lang="en-US" dirty="0"/>
              <a:t>Connaway, L. S., &amp; Radford, M. L. (2017). </a:t>
            </a:r>
            <a:r>
              <a:rPr lang="en-US" i="1" dirty="0"/>
              <a:t>Research Methods for Library and Information Science, </a:t>
            </a:r>
            <a:r>
              <a:rPr lang="en-US" dirty="0"/>
              <a:t>6th ed. Westport, CT: Libraries Unlimited.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42</a:t>
            </a:fld>
            <a:endParaRPr lang="en-US"/>
          </a:p>
        </p:txBody>
      </p:sp>
    </p:spTree>
    <p:extLst>
      <p:ext uri="{BB962C8B-B14F-4D97-AF65-F5344CB8AC3E}">
        <p14:creationId xmlns:p14="http://schemas.microsoft.com/office/powerpoint/2010/main" val="2644136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635000"/>
            <a:ext cx="5486400" cy="3086100"/>
          </a:xfrm>
        </p:spPr>
      </p:sp>
      <p:sp>
        <p:nvSpPr>
          <p:cNvPr id="3" name="Notes Placeholder 2"/>
          <p:cNvSpPr>
            <a:spLocks noGrp="1"/>
          </p:cNvSpPr>
          <p:nvPr>
            <p:ph type="body" idx="1"/>
          </p:nvPr>
        </p:nvSpPr>
        <p:spPr>
          <a:xfrm>
            <a:off x="291465" y="3823246"/>
            <a:ext cx="6275070" cy="5320753"/>
          </a:xfrm>
        </p:spPr>
        <p:txBody>
          <a:bodyPr/>
          <a:lstStyle/>
          <a:p>
            <a:pPr lvl="0">
              <a:defRPr/>
            </a:pPr>
            <a:r>
              <a:rPr lang="en-US" dirty="0">
                <a:solidFill>
                  <a:prstClr val="black"/>
                </a:solidFill>
                <a:latin typeface="Arial" pitchFamily="34" charset="0"/>
                <a:cs typeface="Arial" pitchFamily="34" charset="0"/>
              </a:rPr>
              <a:t>Image: https://www.flickr.com/photos/elliotmar/8913124849 by Elliot </a:t>
            </a:r>
            <a:r>
              <a:rPr lang="en-US" dirty="0" err="1">
                <a:solidFill>
                  <a:prstClr val="black"/>
                </a:solidFill>
                <a:latin typeface="Arial" pitchFamily="34" charset="0"/>
                <a:cs typeface="Arial" pitchFamily="34" charset="0"/>
              </a:rPr>
              <a:t>Margolies</a:t>
            </a:r>
            <a:r>
              <a:rPr lang="en-US" dirty="0">
                <a:solidFill>
                  <a:prstClr val="black"/>
                </a:solidFill>
                <a:latin typeface="Arial" pitchFamily="34" charset="0"/>
                <a:cs typeface="Arial" pitchFamily="34" charset="0"/>
              </a:rPr>
              <a:t> / CC BY-NC-ND 2.0</a:t>
            </a:r>
          </a:p>
          <a:p>
            <a:pPr lvl="0">
              <a:defRPr/>
            </a:pPr>
            <a:endPar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Explain a time in the past month when you were </a:t>
            </a:r>
            <a:r>
              <a:rPr kumimoji="0" lang="en-GB"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SUCCESSFUL</a:t>
            </a: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completing an </a:t>
            </a:r>
            <a:r>
              <a:rPr kumimoji="0" lang="en-GB"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ACADEMIC</a:t>
            </a: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assignment. What steps did you take?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Think of a time fairly recently when you </a:t>
            </a:r>
            <a:r>
              <a:rPr kumimoji="0" lang="en-GB"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struggled</a:t>
            </a: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to find appropriate resources to help you complete an </a:t>
            </a:r>
            <a:r>
              <a:rPr kumimoji="0" lang="en-GB"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ACADEMIC </a:t>
            </a: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assignment. What happened? </a:t>
            </a:r>
            <a:endParaRPr kumimoji="0" lang="en-US"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Explain a time in the past month when you were successful in getting what you needed in a </a:t>
            </a:r>
            <a:r>
              <a:rPr kumimoji="0" lang="en-GB"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PERSONAL</a:t>
            </a: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situation. What steps did you take? </a:t>
            </a:r>
            <a:endParaRPr kumimoji="0" lang="en-US"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Explain a time in the past month when you were </a:t>
            </a:r>
            <a:r>
              <a:rPr kumimoji="0" lang="en-GB"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NOT</a:t>
            </a: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successful in getting what you needed in a </a:t>
            </a:r>
            <a:r>
              <a:rPr kumimoji="0" lang="en-GB"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PERSONAL</a:t>
            </a: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situation. What steps did you take? </a:t>
            </a:r>
            <a:endParaRPr kumimoji="0" lang="en-US"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Tell me something interesting that has happened in the past month in the social media that you used for </a:t>
            </a:r>
            <a:r>
              <a:rPr kumimoji="0" lang="en-GB"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ACADEMIC purposes</a:t>
            </a: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endParaRPr kumimoji="0" lang="en-US"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Tell me something interesting that has happened in the past month in the social media that you used for </a:t>
            </a:r>
            <a:r>
              <a:rPr kumimoji="0" lang="en-GB"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PERSONAL</a:t>
            </a: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situations.  </a:t>
            </a:r>
            <a:endParaRPr kumimoji="0" lang="en-US"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What do you have to add to our discussion today about how you got information in the past month for both </a:t>
            </a:r>
            <a:r>
              <a:rPr kumimoji="0" lang="en-GB"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PERSONAL </a:t>
            </a: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a:t>
            </a:r>
            <a:r>
              <a:rPr kumimoji="0" lang="en-GB"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ACADEMIC</a:t>
            </a:r>
            <a:r>
              <a:rPr kumimoji="0" lang="en-GB"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situations?</a:t>
            </a:r>
            <a:endParaRPr kumimoji="0" lang="en-US"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lvl="2" defTabSz="457200">
              <a:defRPr/>
            </a:pPr>
            <a:r>
              <a:rPr kumimoji="0" lang="en-US"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White, D. S., </a:t>
            </a:r>
            <a:r>
              <a:rPr lang="en-US" dirty="0">
                <a:solidFill>
                  <a:prstClr val="black"/>
                </a:solidFill>
              </a:rPr>
              <a:t>&amp; Connaway, L. S. (</a:t>
            </a:r>
            <a:r>
              <a:rPr kumimoji="0" lang="en-US"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2011-2014). </a:t>
            </a:r>
            <a:r>
              <a:rPr kumimoji="0" lang="en-US"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Visitors &amp; Residents: What Motivates Engagement with the Digital Information Environment.</a:t>
            </a:r>
            <a:r>
              <a:rPr kumimoji="0" lang="en-US"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Funded by JISC, OCLC, and Oxford University. </a:t>
            </a:r>
            <a:r>
              <a:rPr kumimoji="0" lang="en-US" b="0" i="0" u="sng" strike="noStrike" kern="1200" cap="none" spc="0" normalizeH="0" baseline="0" noProof="0" dirty="0">
                <a:ln>
                  <a:noFill/>
                </a:ln>
                <a:solidFill>
                  <a:prstClr val="black"/>
                </a:solidFill>
                <a:effectLst/>
                <a:uLnTx/>
                <a:uFillTx/>
                <a:latin typeface="Arial" pitchFamily="34" charset="0"/>
                <a:ea typeface="+mn-ea"/>
                <a:cs typeface="Arial" pitchFamily="34" charset="0"/>
                <a:hlinkClick r:id="rId3"/>
              </a:rPr>
              <a:t>http://www.oclc.org/research/activities/vandr/</a:t>
            </a:r>
            <a:r>
              <a:rPr kumimoji="0" lang="en-US"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43</a:t>
            </a:fld>
            <a:endParaRPr lang="en-US" dirty="0"/>
          </a:p>
        </p:txBody>
      </p:sp>
    </p:spTree>
    <p:extLst>
      <p:ext uri="{BB962C8B-B14F-4D97-AF65-F5344CB8AC3E}">
        <p14:creationId xmlns:p14="http://schemas.microsoft.com/office/powerpoint/2010/main" val="4080732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8175" y="777875"/>
            <a:ext cx="5486400" cy="3086100"/>
          </a:xfrm>
        </p:spPr>
      </p:sp>
      <p:sp>
        <p:nvSpPr>
          <p:cNvPr id="3" name="Notes Placeholder 2"/>
          <p:cNvSpPr>
            <a:spLocks noGrp="1"/>
          </p:cNvSpPr>
          <p:nvPr>
            <p:ph type="body" idx="1"/>
          </p:nvPr>
        </p:nvSpPr>
        <p:spPr>
          <a:xfrm>
            <a:off x="189187" y="4109156"/>
            <a:ext cx="6384324" cy="4919229"/>
          </a:xfrm>
        </p:spPr>
        <p:txBody>
          <a:bodyPr>
            <a:noAutofit/>
          </a:bodyPr>
          <a:lstStyle/>
          <a:p>
            <a:r>
              <a:rPr lang="pl-PL" sz="1400" dirty="0">
                <a:latin typeface="Arial" panose="020B0604020202020204" pitchFamily="34" charset="0"/>
                <a:cs typeface="Arial" pitchFamily="34" charset="0"/>
              </a:rPr>
              <a:t>Image: https://www.flickr.com/photos/dancingpapa2007/3674686528 by Naoki Tomeno / CC BY 2.0</a:t>
            </a:r>
            <a:endParaRPr lang="en-US" sz="1400" dirty="0">
              <a:latin typeface="Arial" panose="020B0604020202020204" pitchFamily="34" charset="0"/>
              <a:cs typeface="Arial" pitchFamily="34" charset="0"/>
            </a:endParaRPr>
          </a:p>
          <a:p>
            <a:endParaRPr lang="en-US" sz="1400" kern="1200" dirty="0">
              <a:solidFill>
                <a:schemeClr val="tx1"/>
              </a:solidFill>
              <a:latin typeface="Arial" panose="020B0604020202020204" pitchFamily="34" charset="0"/>
              <a:cs typeface="Arial" pitchFamily="34" charset="0"/>
            </a:endParaRPr>
          </a:p>
          <a:p>
            <a:r>
              <a:rPr lang="en-US" sz="1400" kern="1200" dirty="0">
                <a:solidFill>
                  <a:schemeClr val="tx1"/>
                </a:solidFill>
                <a:latin typeface="Arial" panose="020B0604020202020204" pitchFamily="34" charset="0"/>
                <a:cs typeface="Arial" pitchFamily="34" charset="0"/>
              </a:rPr>
              <a:t>Screenshot: USU7 </a:t>
            </a:r>
            <a:r>
              <a:rPr lang="en-US" sz="1400" kern="1200" dirty="0" err="1">
                <a:solidFill>
                  <a:schemeClr val="tx1"/>
                </a:solidFill>
                <a:latin typeface="Arial" panose="020B0604020202020204" pitchFamily="34" charset="0"/>
                <a:cs typeface="Arial" pitchFamily="34" charset="0"/>
              </a:rPr>
              <a:t>Emg</a:t>
            </a:r>
            <a:r>
              <a:rPr lang="en-US" sz="1400" kern="1200" dirty="0">
                <a:solidFill>
                  <a:schemeClr val="tx1"/>
                </a:solidFill>
                <a:latin typeface="Arial" panose="020B0604020202020204" pitchFamily="34" charset="0"/>
                <a:cs typeface="Arial" pitchFamily="34" charset="0"/>
              </a:rPr>
              <a:t> Dry1 Ph1  (Digital Visitors and Residents, USU7, Female, Age 19)</a:t>
            </a:r>
          </a:p>
          <a:p>
            <a:endParaRPr lang="en-US" sz="1400" kern="1200" dirty="0">
              <a:solidFill>
                <a:schemeClr val="tx1"/>
              </a:solidFill>
              <a:latin typeface="Arial" panose="020B0604020202020204" pitchFamily="34" charset="0"/>
              <a:cs typeface="Arial" pitchFamily="34" charset="0"/>
            </a:endParaRPr>
          </a:p>
          <a:p>
            <a:r>
              <a:rPr lang="en-US" sz="1400" kern="1200" dirty="0">
                <a:solidFill>
                  <a:schemeClr val="tx1"/>
                </a:solidFill>
                <a:latin typeface="Arial" panose="020B0604020202020204" pitchFamily="34" charset="0"/>
                <a:cs typeface="Arial" pitchFamily="34" charset="0"/>
              </a:rPr>
              <a:t>“March was a little more serious. We’re nearing election time and all that jazz, and this is the first election I’ll be able to vote in, so I’ve been doing a bit of reading on a few of the candidates (not much, mind you). As a side note, I’m kind of debating whether or not I should actually vote in this election since I have such little knowledge on the candidates.”  (Digital</a:t>
            </a:r>
            <a:r>
              <a:rPr lang="en-US" sz="1400" kern="1200" baseline="0" dirty="0">
                <a:solidFill>
                  <a:schemeClr val="tx1"/>
                </a:solidFill>
                <a:latin typeface="Arial" panose="020B0604020202020204" pitchFamily="34" charset="0"/>
                <a:cs typeface="Arial" pitchFamily="34" charset="0"/>
              </a:rPr>
              <a:t> Visitors and Residents, </a:t>
            </a:r>
            <a:r>
              <a:rPr lang="en-US" sz="1400" kern="1200" dirty="0">
                <a:solidFill>
                  <a:schemeClr val="tx1"/>
                </a:solidFill>
                <a:latin typeface="Arial" panose="020B0604020202020204" pitchFamily="34" charset="0"/>
                <a:cs typeface="Arial" pitchFamily="34" charset="0"/>
              </a:rPr>
              <a:t>USU12, Male, Age 19)  USU12 </a:t>
            </a:r>
            <a:r>
              <a:rPr lang="en-US" sz="1400" kern="1200" dirty="0" err="1">
                <a:solidFill>
                  <a:schemeClr val="tx1"/>
                </a:solidFill>
                <a:latin typeface="Arial" panose="020B0604020202020204" pitchFamily="34" charset="0"/>
                <a:cs typeface="Arial" pitchFamily="34" charset="0"/>
              </a:rPr>
              <a:t>Est</a:t>
            </a:r>
            <a:r>
              <a:rPr lang="en-US" sz="1400" kern="1200" dirty="0">
                <a:solidFill>
                  <a:schemeClr val="tx1"/>
                </a:solidFill>
                <a:latin typeface="Arial" panose="020B0604020202020204" pitchFamily="34" charset="0"/>
                <a:cs typeface="Arial" pitchFamily="34" charset="0"/>
              </a:rPr>
              <a:t> Dry2 Ph2</a:t>
            </a:r>
          </a:p>
          <a:p>
            <a:endParaRPr lang="en-US" sz="1400" kern="1200" dirty="0">
              <a:solidFill>
                <a:schemeClr val="tx1"/>
              </a:solidFill>
              <a:latin typeface="Arial" panose="020B0604020202020204"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“Um they do have a search box but I didn’t—I didn’t use that. Um I pretty much just, I pretty much just clicked links.” (Digital Visitors and Residents,</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USU12, Male, Age 19, 30:37) USU12 </a:t>
            </a:r>
            <a:r>
              <a:rPr lang="en-US" sz="1400" dirty="0" err="1">
                <a:latin typeface="Arial" panose="020B0604020202020204" pitchFamily="34" charset="0"/>
                <a:cs typeface="Arial" panose="020B0604020202020204" pitchFamily="34" charset="0"/>
              </a:rPr>
              <a:t>Est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Follup</a:t>
            </a:r>
            <a:r>
              <a:rPr lang="en-US" sz="1400" dirty="0">
                <a:latin typeface="Arial" panose="020B0604020202020204" pitchFamily="34" charset="0"/>
                <a:cs typeface="Arial" panose="020B0604020202020204" pitchFamily="34" charset="0"/>
              </a:rPr>
              <a:t> Int1 Ph3</a:t>
            </a:r>
          </a:p>
          <a:p>
            <a:endParaRPr lang="en-US" sz="1400" dirty="0">
              <a:latin typeface="Arial" panose="020B0604020202020204" pitchFamily="34" charset="0"/>
              <a:cs typeface="Arial" panose="020B0604020202020204" pitchFamily="34" charset="0"/>
            </a:endParaRPr>
          </a:p>
          <a:p>
            <a:pPr marL="0" lvl="2" defTabSz="457200">
              <a:defRPr/>
            </a:pPr>
            <a:r>
              <a:rPr lang="en-US" dirty="0">
                <a:solidFill>
                  <a:prstClr val="black"/>
                </a:solidFill>
              </a:rPr>
              <a:t>White, D. S., &amp; Connaway, L. S. (2011-2014). </a:t>
            </a:r>
            <a:r>
              <a:rPr lang="en-US" i="1" dirty="0">
                <a:solidFill>
                  <a:prstClr val="black"/>
                </a:solidFill>
              </a:rPr>
              <a:t>Visitors &amp; Residents: What Motivates Engagement with the Digital Information Environment.</a:t>
            </a:r>
            <a:r>
              <a:rPr lang="en-US" dirty="0">
                <a:solidFill>
                  <a:prstClr val="black"/>
                </a:solidFill>
              </a:rPr>
              <a:t> Funded by JISC, OCLC, and Oxford University. </a:t>
            </a:r>
            <a:r>
              <a:rPr lang="en-US" u="sng" dirty="0">
                <a:solidFill>
                  <a:prstClr val="black"/>
                </a:solidFill>
                <a:hlinkClick r:id="rId3"/>
              </a:rPr>
              <a:t>http://www.oclc.org/research/activities/vandr/</a:t>
            </a:r>
            <a:r>
              <a:rPr lang="en-US" dirty="0">
                <a:solidFill>
                  <a:prstClr val="black"/>
                </a:solidFill>
              </a:rPr>
              <a:t>.</a:t>
            </a:r>
          </a:p>
        </p:txBody>
      </p:sp>
      <p:sp>
        <p:nvSpPr>
          <p:cNvPr id="4" name="Slide Number Placeholder 3"/>
          <p:cNvSpPr>
            <a:spLocks noGrp="1"/>
          </p:cNvSpPr>
          <p:nvPr>
            <p:ph type="sldNum" sz="quarter" idx="10"/>
          </p:nvPr>
        </p:nvSpPr>
        <p:spPr/>
        <p:txBody>
          <a:bodyPr/>
          <a:lstStyle/>
          <a:p>
            <a:fld id="{AE921901-2D7D-404F-83CF-0310337D82A5}" type="slidenum">
              <a:rPr lang="en-US" smtClean="0"/>
              <a:pPr/>
              <a:t>44</a:t>
            </a:fld>
            <a:endParaRPr lang="en-US" dirty="0"/>
          </a:p>
        </p:txBody>
      </p:sp>
    </p:spTree>
    <p:extLst>
      <p:ext uri="{BB962C8B-B14F-4D97-AF65-F5344CB8AC3E}">
        <p14:creationId xmlns:p14="http://schemas.microsoft.com/office/powerpoint/2010/main" val="2659844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895350"/>
            <a:ext cx="5486400" cy="3086100"/>
          </a:xfrm>
        </p:spPr>
      </p:sp>
      <p:sp>
        <p:nvSpPr>
          <p:cNvPr id="3" name="Notes Placeholder 2"/>
          <p:cNvSpPr>
            <a:spLocks noGrp="1"/>
          </p:cNvSpPr>
          <p:nvPr>
            <p:ph type="body" idx="1"/>
          </p:nvPr>
        </p:nvSpPr>
        <p:spPr>
          <a:xfrm>
            <a:off x="654757" y="4244622"/>
            <a:ext cx="5565422" cy="4636618"/>
          </a:xfrm>
        </p:spPr>
        <p:txBody>
          <a:bodyPr>
            <a:noAutofit/>
          </a:bodyPr>
          <a:lstStyle/>
          <a:p>
            <a:r>
              <a:rPr lang="en-US" sz="1400" i="0" dirty="0">
                <a:latin typeface="Arial" pitchFamily="34" charset="0"/>
                <a:cs typeface="Arial" pitchFamily="34" charset="0"/>
              </a:rPr>
              <a:t>Image: https://www.flickr.com/photos/anjan58/7346141798 by anjan58 / CC BY-NC-ND 2.0</a:t>
            </a:r>
          </a:p>
          <a:p>
            <a:endParaRPr lang="en-US" sz="1400" baseline="0" dirty="0">
              <a:latin typeface="Arial" pitchFamily="34" charset="0"/>
              <a:cs typeface="Arial" pitchFamily="34" charset="0"/>
            </a:endParaRPr>
          </a:p>
          <a:p>
            <a:r>
              <a:rPr lang="en-US" sz="1400" b="0" kern="1200" baseline="0" dirty="0">
                <a:solidFill>
                  <a:schemeClr val="tx1"/>
                </a:solidFill>
                <a:latin typeface="Arial" pitchFamily="34" charset="0"/>
                <a:cs typeface="Arial" pitchFamily="34" charset="0"/>
              </a:rPr>
              <a:t>Save time of the reader, previously #4, is now more important (#1) (107)</a:t>
            </a:r>
          </a:p>
          <a:p>
            <a:endParaRPr lang="en-US" sz="1400" b="0" kern="1200" baseline="0" dirty="0">
              <a:solidFill>
                <a:schemeClr val="tx1"/>
              </a:solidFill>
              <a:latin typeface="Arial" pitchFamily="34" charset="0"/>
              <a:cs typeface="Arial" pitchFamily="34" charset="0"/>
            </a:endParaRPr>
          </a:p>
          <a:p>
            <a:pPr lvl="0">
              <a:defRPr/>
            </a:pPr>
            <a:r>
              <a:rPr lang="en-US" sz="1400" dirty="0">
                <a:solidFill>
                  <a:prstClr val="black"/>
                </a:solidFill>
                <a:latin typeface="Arial" panose="020B0604020202020204" pitchFamily="34" charset="0"/>
                <a:cs typeface="Arial" panose="020B0604020202020204" pitchFamily="34" charset="0"/>
              </a:rPr>
              <a:t>Connaway, L. S., </a:t>
            </a:r>
            <a:r>
              <a:rPr lang="en-US" dirty="0">
                <a:solidFill>
                  <a:prstClr val="black"/>
                </a:solidFill>
              </a:rPr>
              <a:t>&amp; </a:t>
            </a:r>
            <a:r>
              <a:rPr lang="en-US" dirty="0" err="1">
                <a:solidFill>
                  <a:prstClr val="black"/>
                </a:solidFill>
              </a:rPr>
              <a:t>Faniel</a:t>
            </a:r>
            <a:r>
              <a:rPr lang="en-US" dirty="0">
                <a:solidFill>
                  <a:prstClr val="black"/>
                </a:solidFill>
              </a:rPr>
              <a:t>, I. </a:t>
            </a:r>
            <a:r>
              <a:rPr lang="en-US" sz="1400" dirty="0">
                <a:solidFill>
                  <a:prstClr val="black"/>
                </a:solidFill>
                <a:latin typeface="Arial" panose="020B0604020202020204" pitchFamily="34" charset="0"/>
                <a:cs typeface="Arial" panose="020B0604020202020204" pitchFamily="34" charset="0"/>
              </a:rPr>
              <a:t>M. (2014). </a:t>
            </a:r>
            <a:r>
              <a:rPr lang="en-US" sz="1400" i="1" dirty="0">
                <a:solidFill>
                  <a:prstClr val="black"/>
                </a:solidFill>
                <a:latin typeface="Arial" panose="020B0604020202020204" pitchFamily="34" charset="0"/>
                <a:cs typeface="Arial" panose="020B0604020202020204" pitchFamily="34" charset="0"/>
              </a:rPr>
              <a:t>Reordering Ranganathan: Shifting user behaviors, shifting priorities</a:t>
            </a:r>
            <a:r>
              <a:rPr lang="en-US" sz="1400" dirty="0">
                <a:solidFill>
                  <a:prstClr val="black"/>
                </a:solidFill>
                <a:latin typeface="Arial" panose="020B0604020202020204" pitchFamily="34" charset="0"/>
                <a:cs typeface="Arial" panose="020B0604020202020204" pitchFamily="34" charset="0"/>
              </a:rPr>
              <a:t>. Dublin, OH: OCLC Research. http://www.oclc.org/content/dam/research/publications/library/2014/oclcresearch-reordering-ranganathan-2014.pdf.</a:t>
            </a:r>
          </a:p>
          <a:p>
            <a:endParaRPr lang="en-US" sz="1400" baseline="0"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Arial" pitchFamily="34" charset="0"/>
                <a:cs typeface="Arial" pitchFamily="34" charset="0"/>
              </a:rPr>
              <a:t>Ranganathan, S. R. (1931). </a:t>
            </a:r>
            <a:r>
              <a:rPr lang="en-US" sz="1400" i="1" dirty="0">
                <a:solidFill>
                  <a:prstClr val="black"/>
                </a:solidFill>
                <a:latin typeface="Arial" pitchFamily="34" charset="0"/>
                <a:cs typeface="Arial" pitchFamily="34" charset="0"/>
              </a:rPr>
              <a:t>The five laws of library science</a:t>
            </a:r>
            <a:r>
              <a:rPr lang="en-US" sz="1400" dirty="0">
                <a:solidFill>
                  <a:prstClr val="black"/>
                </a:solidFill>
                <a:latin typeface="Arial" pitchFamily="34" charset="0"/>
                <a:cs typeface="Arial" pitchFamily="34" charset="0"/>
              </a:rPr>
              <a:t>. London: Edward Goldston, Ltd.</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45</a:t>
            </a:fld>
            <a:endParaRPr lang="en-US" dirty="0"/>
          </a:p>
        </p:txBody>
      </p:sp>
    </p:spTree>
    <p:extLst>
      <p:ext uri="{BB962C8B-B14F-4D97-AF65-F5344CB8AC3E}">
        <p14:creationId xmlns:p14="http://schemas.microsoft.com/office/powerpoint/2010/main" val="4195822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lvl="1" defTabSz="457200">
              <a:defRPr/>
            </a:pPr>
            <a:r>
              <a:rPr lang="en-US" sz="1400" dirty="0">
                <a:latin typeface="Arial" panose="020B0604020202020204" pitchFamily="34" charset="0"/>
                <a:cs typeface="Arial" panose="020B0604020202020204" pitchFamily="34" charset="0"/>
              </a:rPr>
              <a:t>Image: https://www.flickr.com/photos/jafsegal/5438336871 by Juan Antonio Segal / CC BY 2.0 </a:t>
            </a:r>
          </a:p>
          <a:p>
            <a:pPr marL="0" lvl="1" defTabSz="457200">
              <a:defRPr/>
            </a:pPr>
            <a:endParaRPr lang="en-US" sz="1400" dirty="0">
              <a:latin typeface="Arial" panose="020B0604020202020204" pitchFamily="34" charset="0"/>
              <a:cs typeface="Arial" panose="020B0604020202020204" pitchFamily="34" charset="0"/>
            </a:endParaRPr>
          </a:p>
          <a:p>
            <a:pPr lvl="0">
              <a:defRPr/>
            </a:pPr>
            <a:r>
              <a:rPr lang="en-US" dirty="0"/>
              <a:t>Connaway, L. S., &amp; Radford, M. L. (2017). </a:t>
            </a:r>
            <a:r>
              <a:rPr lang="en-US" i="1" dirty="0"/>
              <a:t>Research Methods for Library and Information Science, </a:t>
            </a:r>
            <a:r>
              <a:rPr lang="en-US" dirty="0"/>
              <a:t>6th ed. Westport, CT: Libraries Unlimited.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46</a:t>
            </a:fld>
            <a:endParaRPr lang="en-US" dirty="0"/>
          </a:p>
        </p:txBody>
      </p:sp>
    </p:spTree>
    <p:extLst>
      <p:ext uri="{BB962C8B-B14F-4D97-AF65-F5344CB8AC3E}">
        <p14:creationId xmlns:p14="http://schemas.microsoft.com/office/powerpoint/2010/main" val="2065198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27100"/>
            <a:ext cx="5486400" cy="3086100"/>
          </a:xfrm>
        </p:spPr>
      </p:sp>
      <p:sp>
        <p:nvSpPr>
          <p:cNvPr id="3" name="Notes Placeholder 2"/>
          <p:cNvSpPr>
            <a:spLocks noGrp="1"/>
          </p:cNvSpPr>
          <p:nvPr>
            <p:ph type="body" idx="1"/>
          </p:nvPr>
        </p:nvSpPr>
        <p:spPr>
          <a:xfrm>
            <a:off x="575733" y="4380089"/>
            <a:ext cx="5909287" cy="3620911"/>
          </a:xfrm>
        </p:spPr>
        <p:txBody>
          <a:bodyPr>
            <a:normAutofit/>
          </a:bodyPr>
          <a:lstStyle/>
          <a:p>
            <a:pPr marL="0" lvl="1" defTabSz="457200">
              <a:defRPr/>
            </a:pPr>
            <a:r>
              <a:rPr lang="en-US" sz="1400" dirty="0">
                <a:latin typeface="Arial" panose="020B0604020202020204" pitchFamily="34" charset="0"/>
                <a:cs typeface="Arial" panose="020B0604020202020204" pitchFamily="34" charset="0"/>
              </a:rPr>
              <a:t>Image: https://www.flickr.com/photos/njla/3306454031/ by NJLA: New Jersey Library Association / CC BY-NC-ND 2.0 </a:t>
            </a:r>
          </a:p>
          <a:p>
            <a:pPr marL="0" lvl="1" defTabSz="457200">
              <a:defRPr/>
            </a:pPr>
            <a:endParaRPr lang="en-US" sz="1400" dirty="0">
              <a:latin typeface="Arial" panose="020B0604020202020204" pitchFamily="34" charset="0"/>
              <a:cs typeface="Arial" panose="020B0604020202020204" pitchFamily="34" charset="0"/>
            </a:endParaRPr>
          </a:p>
          <a:p>
            <a:pPr marL="0" marR="0" lvl="1"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400" dirty="0">
                <a:latin typeface="Arial" panose="020B0604020202020204" pitchFamily="34" charset="0"/>
                <a:cs typeface="Arial" panose="020B0604020202020204" pitchFamily="34" charset="0"/>
              </a:rPr>
              <a:t>Example of participant observation: researcher appears to reference librarians as a patron.</a:t>
            </a:r>
          </a:p>
          <a:p>
            <a:pPr marL="0" marR="0" lvl="1"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sz="1400" dirty="0">
              <a:latin typeface="Arial" panose="020B0604020202020204" pitchFamily="34" charset="0"/>
              <a:cs typeface="Arial" panose="020B0604020202020204" pitchFamily="34" charset="0"/>
            </a:endParaRPr>
          </a:p>
          <a:p>
            <a:pPr lvl="0">
              <a:defRPr/>
            </a:pPr>
            <a:r>
              <a:rPr lang="en-US" dirty="0"/>
              <a:t>Connaway, L. S., &amp; Radford, M. L. (2017). </a:t>
            </a:r>
            <a:r>
              <a:rPr lang="en-US" i="1" dirty="0"/>
              <a:t>Research Methods for Library and Information Science, </a:t>
            </a:r>
            <a:r>
              <a:rPr lang="en-US" dirty="0"/>
              <a:t>6th ed. Westport, CT: Libraries Unlimited.</a:t>
            </a:r>
            <a:endParaRPr lang="en-US" sz="1400" dirty="0">
              <a:latin typeface="Arial" panose="020B0604020202020204" pitchFamily="34" charset="0"/>
              <a:cs typeface="Arial" panose="020B0604020202020204" pitchFamily="34" charset="0"/>
            </a:endParaRPr>
          </a:p>
          <a:p>
            <a:pPr marL="0" marR="0" lvl="1"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dirty="0"/>
          </a:p>
          <a:p>
            <a:pPr>
              <a:buFont typeface="Arial" pitchFamily="34" charset="0"/>
              <a:buChar char="•"/>
            </a:pPr>
            <a:endParaRPr lang="en-US" dirty="0"/>
          </a:p>
          <a:p>
            <a:pPr lvl="2">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47</a:t>
            </a:fld>
            <a:endParaRPr lang="en-US" dirty="0"/>
          </a:p>
        </p:txBody>
      </p:sp>
    </p:spTree>
    <p:extLst>
      <p:ext uri="{BB962C8B-B14F-4D97-AF65-F5344CB8AC3E}">
        <p14:creationId xmlns:p14="http://schemas.microsoft.com/office/powerpoint/2010/main" val="40773495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4688" y="752475"/>
            <a:ext cx="5486400" cy="3086100"/>
          </a:xfrm>
        </p:spPr>
      </p:sp>
      <p:sp>
        <p:nvSpPr>
          <p:cNvPr id="3" name="Notes Placeholder 2"/>
          <p:cNvSpPr>
            <a:spLocks noGrp="1"/>
          </p:cNvSpPr>
          <p:nvPr>
            <p:ph type="body" idx="1"/>
          </p:nvPr>
        </p:nvSpPr>
        <p:spPr>
          <a:xfrm>
            <a:off x="315179" y="4210756"/>
            <a:ext cx="6227642" cy="4102925"/>
          </a:xfrm>
        </p:spPr>
        <p:txBody>
          <a:bodyPr/>
          <a:lstStyle/>
          <a:p>
            <a:pPr lvl="0">
              <a:defRPr/>
            </a:pPr>
            <a:r>
              <a:rPr lang="en-US" sz="1400" dirty="0">
                <a:latin typeface="Arial" panose="020B0604020202020204" pitchFamily="34" charset="0"/>
                <a:cs typeface="Arial" panose="020B0604020202020204" pitchFamily="34" charset="0"/>
              </a:rPr>
              <a:t>Image: https://www.flickr.com/photos/larrywkoester/21500417954 by Larry Koester / CC BY 2.0 </a:t>
            </a:r>
          </a:p>
          <a:p>
            <a:pPr lvl="0">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Task 1 Usability Questions:</a:t>
            </a:r>
            <a:r>
              <a:rPr lang="en-US" sz="1400" dirty="0">
                <a:latin typeface="Arial" panose="020B0604020202020204" pitchFamily="34" charset="0"/>
                <a:cs typeface="Arial" panose="020B0604020202020204" pitchFamily="34" charset="0"/>
              </a:rPr>
              <a:t> From WebJunction.org, is the user able to easily:</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lang="en-US" sz="1400" dirty="0">
                <a:latin typeface="Arial" panose="020B0604020202020204" pitchFamily="34" charset="0"/>
                <a:cs typeface="Arial" panose="020B0604020202020204" pitchFamily="34" charset="0"/>
              </a:rPr>
              <a:t>Navigate to learn.wenjunction.org in order to access the course catalog?</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lang="en-US" sz="1400" dirty="0">
                <a:latin typeface="Arial" panose="020B0604020202020204" pitchFamily="34" charset="0"/>
                <a:cs typeface="Arial" panose="020B0604020202020204" pitchFamily="34" charset="0"/>
              </a:rPr>
              <a:t>Find the link to the catalog?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Task 1 Quantitative Measures:</a:t>
            </a:r>
            <a:r>
              <a:rPr lang="en-US" sz="1400" dirty="0">
                <a:latin typeface="Arial" panose="020B0604020202020204" pitchFamily="34" charset="0"/>
                <a:cs typeface="Arial" panose="020B0604020202020204" pitchFamily="34" charset="0"/>
              </a:rPr>
              <a:t> User completes task correctly by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(A1) Opening the “Find Training” menu (Y or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(A2) Clicking the link “Go to Courses” to get to the course catalog option (Y or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latin typeface="Arial" panose="020B0604020202020204" pitchFamily="34" charset="0"/>
                <a:cs typeface="Arial" panose="020B0604020202020204" pitchFamily="34" charset="0"/>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(B1) Entering search terms to get to the course catalog option (Y or 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lvl="0">
              <a:defRPr/>
            </a:pPr>
            <a:r>
              <a:rPr lang="en-US" dirty="0"/>
              <a:t>Connaway, L. S., &amp; Radford, M. L. (2017). </a:t>
            </a:r>
            <a:r>
              <a:rPr lang="en-US" i="1" dirty="0"/>
              <a:t>Research Methods for Library and Information Science, </a:t>
            </a:r>
            <a:r>
              <a:rPr lang="en-US" dirty="0"/>
              <a:t>6th ed. Westport, CT: Libraries Unlimited.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48</a:t>
            </a:fld>
            <a:endParaRPr lang="en-US"/>
          </a:p>
        </p:txBody>
      </p:sp>
    </p:spTree>
    <p:extLst>
      <p:ext uri="{BB962C8B-B14F-4D97-AF65-F5344CB8AC3E}">
        <p14:creationId xmlns:p14="http://schemas.microsoft.com/office/powerpoint/2010/main" val="630208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3813" y="182563"/>
            <a:ext cx="4335462" cy="2438400"/>
          </a:xfrm>
        </p:spPr>
      </p:sp>
      <p:sp>
        <p:nvSpPr>
          <p:cNvPr id="3" name="Notes Placeholder 2"/>
          <p:cNvSpPr>
            <a:spLocks noGrp="1"/>
          </p:cNvSpPr>
          <p:nvPr>
            <p:ph type="body" idx="1"/>
          </p:nvPr>
        </p:nvSpPr>
        <p:spPr>
          <a:xfrm>
            <a:off x="331470" y="2706625"/>
            <a:ext cx="6126480" cy="59785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Quadrant 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HKU,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year</a:t>
            </a:r>
            <a:r>
              <a:rPr lang="en-US" baseline="0" dirty="0">
                <a:latin typeface="Arial" panose="020B0604020202020204" pitchFamily="34" charset="0"/>
                <a:cs typeface="Arial" panose="020B0604020202020204" pitchFamily="34" charset="0"/>
              </a:rPr>
              <a:t> undergrad</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Realized I am not that hard working </a:t>
            </a:r>
          </a:p>
          <a:p>
            <a:r>
              <a:rPr lang="en-US" dirty="0">
                <a:latin typeface="Arial" panose="020B0604020202020204" pitchFamily="34" charset="0"/>
                <a:cs typeface="Arial" panose="020B0604020202020204" pitchFamily="34" charset="0"/>
              </a:rPr>
              <a:t>In desperation when I have to directly go to library website</a:t>
            </a:r>
          </a:p>
          <a:p>
            <a:r>
              <a:rPr lang="en-US" dirty="0">
                <a:latin typeface="Arial" panose="020B0604020202020204" pitchFamily="34" charset="0"/>
                <a:cs typeface="Arial" panose="020B0604020202020204" pitchFamily="34" charset="0"/>
              </a:rPr>
              <a:t>Google search: usually don’t login, just search, more on visitor side</a:t>
            </a:r>
          </a:p>
          <a:p>
            <a:r>
              <a:rPr lang="en-US" dirty="0">
                <a:latin typeface="Arial" panose="020B0604020202020204" pitchFamily="34" charset="0"/>
                <a:cs typeface="Arial" panose="020B0604020202020204" pitchFamily="34" charset="0"/>
              </a:rPr>
              <a:t>Snapchat …Hotmail : Not too often do sharing</a:t>
            </a:r>
          </a:p>
          <a:p>
            <a:r>
              <a:rPr lang="en-US" dirty="0">
                <a:latin typeface="Arial" panose="020B0604020202020204" pitchFamily="34" charset="0"/>
                <a:cs typeface="Arial" panose="020B0604020202020204" pitchFamily="34" charset="0"/>
              </a:rPr>
              <a:t>A way to release my burden </a:t>
            </a:r>
          </a:p>
          <a:p>
            <a:r>
              <a:rPr lang="en-US" dirty="0">
                <a:latin typeface="Arial" panose="020B0604020202020204" pitchFamily="34" charset="0"/>
                <a:cs typeface="Arial" panose="020B0604020202020204" pitchFamily="34" charset="0"/>
              </a:rPr>
              <a:t>FB try not to post/share, look at what my friends share</a:t>
            </a:r>
          </a:p>
          <a:p>
            <a:endParaRPr lang="en-US" dirty="0"/>
          </a:p>
          <a:p>
            <a:r>
              <a:rPr lang="en-US" dirty="0"/>
              <a:t>Quadrant 2: </a:t>
            </a:r>
          </a:p>
          <a:p>
            <a:r>
              <a:rPr lang="en-US" dirty="0">
                <a:latin typeface="Arial" panose="020B0604020202020204" pitchFamily="34" charset="0"/>
                <a:cs typeface="Arial" panose="020B0604020202020204" pitchFamily="34" charset="0"/>
              </a:rPr>
              <a:t>HKU, upper undergrad</a:t>
            </a:r>
          </a:p>
          <a:p>
            <a:r>
              <a:rPr lang="en-US" dirty="0">
                <a:latin typeface="Arial" panose="020B0604020202020204" pitchFamily="34" charset="0"/>
                <a:cs typeface="Arial" panose="020B0604020202020204" pitchFamily="34" charset="0"/>
              </a:rPr>
              <a:t>Library- Borrow book for personal </a:t>
            </a:r>
          </a:p>
          <a:p>
            <a:r>
              <a:rPr lang="en-US" dirty="0">
                <a:latin typeface="Arial" panose="020B0604020202020204" pitchFamily="34" charset="0"/>
                <a:cs typeface="Arial" panose="020B0604020202020204" pitchFamily="34" charset="0"/>
              </a:rPr>
              <a:t>Google drive – only for group project (visitor)</a:t>
            </a:r>
          </a:p>
          <a:p>
            <a:r>
              <a:rPr lang="en-US" dirty="0">
                <a:latin typeface="Arial" panose="020B0604020202020204" pitchFamily="34" charset="0"/>
                <a:cs typeface="Arial" panose="020B0604020202020204" pitchFamily="34" charset="0"/>
              </a:rPr>
              <a:t>Social media apps make us anti – social </a:t>
            </a:r>
          </a:p>
          <a:p>
            <a:endParaRPr lang="en-US" dirty="0"/>
          </a:p>
          <a:p>
            <a:r>
              <a:rPr lang="en-US" dirty="0"/>
              <a:t>Quadrant 3:</a:t>
            </a:r>
          </a:p>
          <a:p>
            <a:r>
              <a:rPr lang="en-US" dirty="0">
                <a:latin typeface="Arial" panose="020B0604020202020204" pitchFamily="34" charset="0"/>
                <a:cs typeface="Arial" panose="020B0604020202020204" pitchFamily="34" charset="0"/>
              </a:rPr>
              <a:t>HKU, faculty researcher and/or scholar</a:t>
            </a:r>
          </a:p>
          <a:p>
            <a:r>
              <a:rPr lang="en-US" dirty="0">
                <a:latin typeface="Arial" panose="020B0604020202020204" pitchFamily="34" charset="0"/>
                <a:cs typeface="Arial" panose="020B0604020202020204" pitchFamily="34" charset="0"/>
              </a:rPr>
              <a:t>Research assistant</a:t>
            </a:r>
          </a:p>
          <a:p>
            <a:r>
              <a:rPr lang="en-US" dirty="0">
                <a:latin typeface="Arial" panose="020B0604020202020204" pitchFamily="34" charset="0"/>
                <a:cs typeface="Arial" panose="020B0604020202020204" pitchFamily="34" charset="0"/>
              </a:rPr>
              <a:t>Least Digital footprint as possible, substantial, good thing to live (the left side of the map) </a:t>
            </a:r>
          </a:p>
          <a:p>
            <a:r>
              <a:rPr lang="en-US" dirty="0">
                <a:latin typeface="Arial" panose="020B0604020202020204" pitchFamily="34" charset="0"/>
                <a:cs typeface="Arial" panose="020B0604020202020204" pitchFamily="34" charset="0"/>
              </a:rPr>
              <a:t>Middle – use a lot in work, create contacts</a:t>
            </a:r>
          </a:p>
          <a:p>
            <a:r>
              <a:rPr lang="en-US" dirty="0">
                <a:latin typeface="Arial" panose="020B0604020202020204" pitchFamily="34" charset="0"/>
                <a:cs typeface="Arial" panose="020B0604020202020204" pitchFamily="34" charset="0"/>
              </a:rPr>
              <a:t>Use HKU specific apps for work, </a:t>
            </a:r>
            <a:r>
              <a:rPr lang="en-US" dirty="0" err="1">
                <a:latin typeface="Arial" panose="020B0604020202020204" pitchFamily="34" charset="0"/>
                <a:cs typeface="Arial" panose="020B0604020202020204" pitchFamily="34" charset="0"/>
              </a:rPr>
              <a:t>wordpress</a:t>
            </a:r>
            <a:r>
              <a:rPr lang="en-US" dirty="0">
                <a:latin typeface="Arial" panose="020B0604020202020204" pitchFamily="34" charset="0"/>
                <a:cs typeface="Arial" panose="020B0604020202020204" pitchFamily="34" charset="0"/>
              </a:rPr>
              <a:t>, create webpage</a:t>
            </a:r>
          </a:p>
          <a:p>
            <a:r>
              <a:rPr lang="en-US" dirty="0">
                <a:latin typeface="Arial" panose="020B0604020202020204" pitchFamily="34" charset="0"/>
                <a:cs typeface="Arial" panose="020B0604020202020204" pitchFamily="34" charset="0"/>
              </a:rPr>
              <a:t>Learn about yourself: need to learn more &amp; contribute more in digital footprint (at work and in personal)</a:t>
            </a:r>
          </a:p>
          <a:p>
            <a:endParaRPr lang="en-US" dirty="0"/>
          </a:p>
          <a:p>
            <a:pPr lvl="0">
              <a:defRPr/>
            </a:pPr>
            <a:r>
              <a:rPr lang="en-US" dirty="0"/>
              <a:t>White, D. S., &amp; Connaway, L. S. (2011-2014). </a:t>
            </a:r>
            <a:r>
              <a:rPr lang="en-US" i="1" dirty="0"/>
              <a:t>Visitors &amp; Residents: What Motivates Engagement with the Digital Information Environment.</a:t>
            </a:r>
            <a:r>
              <a:rPr lang="en-US" dirty="0"/>
              <a:t> Funded by JISC, OCLC, and Oxford University. </a:t>
            </a:r>
            <a:r>
              <a:rPr lang="en-US" u="sng" dirty="0">
                <a:hlinkClick r:id="rId3"/>
              </a:rPr>
              <a:t>http://www.oclc.org/research/activities/vandr/</a:t>
            </a:r>
            <a:r>
              <a:rPr lang="en-US" dirty="0"/>
              <a:t>.</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49</a:t>
            </a:fld>
            <a:endParaRPr lang="en-US"/>
          </a:p>
        </p:txBody>
      </p:sp>
    </p:spTree>
    <p:extLst>
      <p:ext uri="{BB962C8B-B14F-4D97-AF65-F5344CB8AC3E}">
        <p14:creationId xmlns:p14="http://schemas.microsoft.com/office/powerpoint/2010/main" val="378095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What do</a:t>
            </a:r>
            <a:r>
              <a:rPr lang="en-US" sz="1400" baseline="0" dirty="0">
                <a:latin typeface="Arial" panose="020B0604020202020204" pitchFamily="34" charset="0"/>
                <a:cs typeface="Arial" panose="020B0604020202020204" pitchFamily="34" charset="0"/>
              </a:rPr>
              <a:t> you think the most widely used data collection method was from 1950-1975?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4123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605867"/>
            <a:ext cx="5486400" cy="3395133"/>
          </a:xfrm>
        </p:spPr>
        <p:txBody>
          <a:bodyPr/>
          <a:lstStyle/>
          <a:p>
            <a:r>
              <a:rPr lang="en-US" sz="1400" dirty="0">
                <a:latin typeface="Arial" panose="020B0604020202020204" pitchFamily="34" charset="0"/>
                <a:cs typeface="Arial" panose="020B0604020202020204" pitchFamily="34" charset="0"/>
              </a:rPr>
              <a:t>Image: https://www.flickr.com/photos/dutchsimba/15704925354 by Dutch Simba / CC BY-NC-ND 2.0</a:t>
            </a:r>
          </a:p>
          <a:p>
            <a:endParaRPr lang="en-US" sz="1400" dirty="0">
              <a:latin typeface="Arial" panose="020B0604020202020204" pitchFamily="34" charset="0"/>
              <a:cs typeface="Arial" panose="020B0604020202020204" pitchFamily="34" charset="0"/>
            </a:endParaRPr>
          </a:p>
          <a:p>
            <a:pPr marL="0" indent="0">
              <a:spcBef>
                <a:spcPts val="0"/>
              </a:spcBef>
              <a:buNone/>
            </a:pPr>
            <a:r>
              <a:rPr lang="en-US" sz="1400" b="0" dirty="0">
                <a:latin typeface="Arial" panose="020B0604020202020204" pitchFamily="34" charset="0"/>
                <a:cs typeface="Arial" panose="020B0604020202020204" pitchFamily="34" charset="0"/>
              </a:rPr>
              <a:t>Asher, A. &amp; Miller, S. (2011). </a:t>
            </a:r>
            <a:r>
              <a:rPr lang="en-US" sz="1400" b="0" i="1" dirty="0">
                <a:latin typeface="Arial" panose="020B0604020202020204" pitchFamily="34" charset="0"/>
                <a:cs typeface="Arial" panose="020B0604020202020204" pitchFamily="34" charset="0"/>
              </a:rPr>
              <a:t>So You Want to Do Anthropology in Your Library? Or a Practical Guide to Ethnographic Research in Academic Libraries</a:t>
            </a:r>
            <a:r>
              <a:rPr lang="en-US" sz="1400" b="0" dirty="0">
                <a:latin typeface="Arial" panose="020B0604020202020204" pitchFamily="34" charset="0"/>
                <a:cs typeface="Arial" panose="020B0604020202020204" pitchFamily="34" charset="0"/>
              </a:rPr>
              <a:t>. Chicago: The ERIAL Project.</a:t>
            </a:r>
            <a:endParaRPr lang="en-US" sz="1400" b="0" dirty="0"/>
          </a:p>
        </p:txBody>
      </p:sp>
      <p:sp>
        <p:nvSpPr>
          <p:cNvPr id="4" name="Slide Number Placeholder 3"/>
          <p:cNvSpPr>
            <a:spLocks noGrp="1"/>
          </p:cNvSpPr>
          <p:nvPr>
            <p:ph type="sldNum" sz="quarter" idx="10"/>
          </p:nvPr>
        </p:nvSpPr>
        <p:spPr/>
        <p:txBody>
          <a:bodyPr/>
          <a:lstStyle/>
          <a:p>
            <a:fld id="{35A6DD34-2E5D-44F1-8091-20CC79DD3A1A}" type="slidenum">
              <a:rPr lang="en-US" smtClean="0"/>
              <a:t>50</a:t>
            </a:fld>
            <a:endParaRPr lang="en-US"/>
          </a:p>
        </p:txBody>
      </p:sp>
    </p:spTree>
    <p:extLst>
      <p:ext uri="{BB962C8B-B14F-4D97-AF65-F5344CB8AC3E}">
        <p14:creationId xmlns:p14="http://schemas.microsoft.com/office/powerpoint/2010/main" val="3999066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panose="020B0604020202020204" pitchFamily="34" charset="0"/>
                <a:cs typeface="Arial" panose="020B0604020202020204" pitchFamily="34" charset="0"/>
              </a:rPr>
              <a:t>Clark, K. (2007). Mapping Diaries, or Where Do They Go All Day? In N. Foster &amp; S. Gibbons (Eds.), </a:t>
            </a:r>
            <a:r>
              <a:rPr lang="en-US" sz="1400" i="1" kern="1200" dirty="0">
                <a:solidFill>
                  <a:schemeClr val="tx1"/>
                </a:solidFill>
                <a:effectLst/>
                <a:latin typeface="Arial" panose="020B0604020202020204" pitchFamily="34" charset="0"/>
                <a:cs typeface="Arial" panose="020B0604020202020204" pitchFamily="34" charset="0"/>
              </a:rPr>
              <a:t>Studying Students: The Undergraduate Research Project at the University of Rochester</a:t>
            </a:r>
            <a:r>
              <a:rPr lang="en-US" sz="1400" kern="1200" dirty="0">
                <a:solidFill>
                  <a:schemeClr val="tx1"/>
                </a:solidFill>
                <a:effectLst/>
                <a:latin typeface="Arial" panose="020B0604020202020204" pitchFamily="34" charset="0"/>
                <a:cs typeface="Arial" panose="020B0604020202020204" pitchFamily="34" charset="0"/>
              </a:rPr>
              <a:t>. Chicago: Association College and Research Libraries.</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51</a:t>
            </a:fld>
            <a:endParaRPr lang="en-US"/>
          </a:p>
        </p:txBody>
      </p:sp>
    </p:spTree>
    <p:extLst>
      <p:ext uri="{BB962C8B-B14F-4D97-AF65-F5344CB8AC3E}">
        <p14:creationId xmlns:p14="http://schemas.microsoft.com/office/powerpoint/2010/main" val="259117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3388"/>
            <a:ext cx="5486400" cy="3086100"/>
          </a:xfrm>
        </p:spPr>
      </p:sp>
      <p:sp>
        <p:nvSpPr>
          <p:cNvPr id="3" name="Notes Placeholder 2"/>
          <p:cNvSpPr>
            <a:spLocks noGrp="1"/>
          </p:cNvSpPr>
          <p:nvPr>
            <p:ph type="body" idx="1"/>
          </p:nvPr>
        </p:nvSpPr>
        <p:spPr>
          <a:xfrm>
            <a:off x="553453" y="3922295"/>
            <a:ext cx="5763126" cy="4078705"/>
          </a:xfrm>
        </p:spPr>
        <p:txBody>
          <a:bodyPr/>
          <a:lstStyle/>
          <a:p>
            <a:pPr marL="0" indent="0">
              <a:buNone/>
            </a:pPr>
            <a:r>
              <a:rPr lang="en-US" sz="1400" dirty="0">
                <a:latin typeface="Arial" panose="020B0604020202020204" pitchFamily="34" charset="0"/>
                <a:cs typeface="Arial" panose="020B0604020202020204" pitchFamily="34" charset="0"/>
              </a:rPr>
              <a:t>Image: https://www.flickr.com/photos/deanhochman/14481958642 by Dean Hochman / CC BY 2.0</a:t>
            </a:r>
          </a:p>
          <a:p>
            <a:pPr marL="0" indent="0">
              <a:buNone/>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Dumas, J. S., </a:t>
            </a:r>
            <a:r>
              <a:rPr lang="en-US" dirty="0"/>
              <a:t>&amp; </a:t>
            </a:r>
            <a:r>
              <a:rPr lang="en-US" dirty="0" err="1"/>
              <a:t>Redish</a:t>
            </a:r>
            <a:r>
              <a:rPr lang="en-US" dirty="0"/>
              <a:t>, J. </a:t>
            </a:r>
            <a:r>
              <a:rPr lang="en-US" sz="1400" dirty="0">
                <a:latin typeface="Arial" panose="020B0604020202020204" pitchFamily="34" charset="0"/>
                <a:cs typeface="Arial" panose="020B0604020202020204" pitchFamily="34" charset="0"/>
              </a:rPr>
              <a:t>C. (1993). </a:t>
            </a:r>
            <a:r>
              <a:rPr lang="en-US" sz="1400" i="1" dirty="0">
                <a:latin typeface="Arial" panose="020B0604020202020204" pitchFamily="34" charset="0"/>
                <a:cs typeface="Arial" panose="020B0604020202020204" pitchFamily="34" charset="0"/>
              </a:rPr>
              <a:t>A Practical Guide to Usability Testing</a:t>
            </a:r>
            <a:r>
              <a:rPr lang="en-US" sz="1400" dirty="0">
                <a:latin typeface="Arial" panose="020B0604020202020204" pitchFamily="34" charset="0"/>
                <a:cs typeface="Arial" panose="020B0604020202020204" pitchFamily="34" charset="0"/>
              </a:rPr>
              <a:t>. Portland, OR: Intellect Books.</a:t>
            </a:r>
          </a:p>
        </p:txBody>
      </p:sp>
      <p:sp>
        <p:nvSpPr>
          <p:cNvPr id="4" name="Slide Number Placeholder 3"/>
          <p:cNvSpPr>
            <a:spLocks noGrp="1"/>
          </p:cNvSpPr>
          <p:nvPr>
            <p:ph type="sldNum" sz="quarter" idx="10"/>
          </p:nvPr>
        </p:nvSpPr>
        <p:spPr/>
        <p:txBody>
          <a:bodyPr/>
          <a:lstStyle/>
          <a:p>
            <a:fld id="{35A6DD34-2E5D-44F1-8091-20CC79DD3A1A}" type="slidenum">
              <a:rPr lang="en-US" smtClean="0"/>
              <a:t>52</a:t>
            </a:fld>
            <a:endParaRPr lang="en-US"/>
          </a:p>
        </p:txBody>
      </p:sp>
    </p:spTree>
    <p:extLst>
      <p:ext uri="{BB962C8B-B14F-4D97-AF65-F5344CB8AC3E}">
        <p14:creationId xmlns:p14="http://schemas.microsoft.com/office/powerpoint/2010/main" val="1772856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17525"/>
            <a:ext cx="5486400" cy="3086100"/>
          </a:xfrm>
        </p:spPr>
      </p:sp>
      <p:sp>
        <p:nvSpPr>
          <p:cNvPr id="3" name="Notes Placeholder 2"/>
          <p:cNvSpPr>
            <a:spLocks noGrp="1"/>
          </p:cNvSpPr>
          <p:nvPr>
            <p:ph type="body" idx="1"/>
          </p:nvPr>
        </p:nvSpPr>
        <p:spPr>
          <a:xfrm>
            <a:off x="481263" y="3910263"/>
            <a:ext cx="5871411" cy="4090737"/>
          </a:xfrm>
        </p:spPr>
        <p:txBody>
          <a:bodyPr/>
          <a:lstStyle/>
          <a:p>
            <a:r>
              <a:rPr lang="en-US" sz="1400" b="0" i="0" kern="1200" dirty="0">
                <a:solidFill>
                  <a:schemeClr val="tx1"/>
                </a:solidFill>
                <a:effectLst/>
                <a:latin typeface="Arial" panose="020B0604020202020204" pitchFamily="34" charset="0"/>
                <a:cs typeface="Arial" panose="020B0604020202020204" pitchFamily="34" charset="0"/>
              </a:rPr>
              <a:t>Image: https://www.flickr.com/photos/teagrrl/269862000 by </a:t>
            </a:r>
            <a:r>
              <a:rPr lang="en-US" sz="1400" b="0" i="0" kern="1200" dirty="0" err="1">
                <a:solidFill>
                  <a:schemeClr val="tx1"/>
                </a:solidFill>
                <a:effectLst/>
                <a:latin typeface="Arial" panose="020B0604020202020204" pitchFamily="34" charset="0"/>
                <a:cs typeface="Arial" panose="020B0604020202020204" pitchFamily="34" charset="0"/>
              </a:rPr>
              <a:t>tracy</a:t>
            </a:r>
            <a:r>
              <a:rPr lang="en-US" sz="1400" b="0" i="0" kern="1200" dirty="0">
                <a:solidFill>
                  <a:schemeClr val="tx1"/>
                </a:solidFill>
                <a:effectLst/>
                <a:latin typeface="Arial" panose="020B0604020202020204" pitchFamily="34" charset="0"/>
                <a:cs typeface="Arial" panose="020B0604020202020204" pitchFamily="34" charset="0"/>
              </a:rPr>
              <a:t> </a:t>
            </a:r>
            <a:r>
              <a:rPr lang="en-US" sz="1400" b="0" i="0" kern="1200" dirty="0" err="1">
                <a:solidFill>
                  <a:schemeClr val="tx1"/>
                </a:solidFill>
                <a:effectLst/>
                <a:latin typeface="Arial" panose="020B0604020202020204" pitchFamily="34" charset="0"/>
                <a:cs typeface="Arial" panose="020B0604020202020204" pitchFamily="34" charset="0"/>
              </a:rPr>
              <a:t>ducasse</a:t>
            </a:r>
            <a:r>
              <a:rPr lang="en-US" sz="1400" b="0" i="0" kern="1200" dirty="0">
                <a:solidFill>
                  <a:schemeClr val="tx1"/>
                </a:solidFill>
                <a:effectLst/>
                <a:latin typeface="Arial" panose="020B0604020202020204" pitchFamily="34" charset="0"/>
                <a:cs typeface="Arial" panose="020B0604020202020204" pitchFamily="34" charset="0"/>
              </a:rPr>
              <a:t> / CC BY-NC-ND 2.0</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Tang, R. (2017). “Usability Research.” In </a:t>
            </a:r>
            <a:r>
              <a:rPr lang="en-US" sz="1400" i="1" dirty="0">
                <a:latin typeface="Arial" panose="020B0604020202020204" pitchFamily="34" charset="0"/>
                <a:cs typeface="Arial" panose="020B0604020202020204" pitchFamily="34" charset="0"/>
              </a:rPr>
              <a:t>Research Methods for Library and Information Science,</a:t>
            </a:r>
            <a:r>
              <a:rPr lang="en-US" sz="1400" dirty="0">
                <a:latin typeface="Arial" panose="020B0604020202020204" pitchFamily="34" charset="0"/>
                <a:cs typeface="Arial" panose="020B0604020202020204" pitchFamily="34" charset="0"/>
              </a:rPr>
              <a:t> 6th ed., edited by L. S. Connaway &amp; M. L. Radford, 277-278. Westport, CT: Libraries Unlimited. </a:t>
            </a: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53</a:t>
            </a:fld>
            <a:endParaRPr lang="en-US"/>
          </a:p>
        </p:txBody>
      </p:sp>
    </p:spTree>
    <p:extLst>
      <p:ext uri="{BB962C8B-B14F-4D97-AF65-F5344CB8AC3E}">
        <p14:creationId xmlns:p14="http://schemas.microsoft.com/office/powerpoint/2010/main" val="416524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EE17C3A-6E08-469F-9C69-22423D9B3FA4}" type="slidenum">
              <a:rPr lang="en-US" altLang="en-US"/>
              <a:pPr/>
              <a:t>54</a:t>
            </a:fld>
            <a:endParaRPr lang="en-US" altLang="en-US"/>
          </a:p>
        </p:txBody>
      </p:sp>
      <p:sp>
        <p:nvSpPr>
          <p:cNvPr id="103426" name="Rectangle 2"/>
          <p:cNvSpPr>
            <a:spLocks noGrp="1" noRot="1" noChangeAspect="1" noChangeArrowheads="1" noTextEdit="1"/>
          </p:cNvSpPr>
          <p:nvPr>
            <p:ph type="sldImg"/>
          </p:nvPr>
        </p:nvSpPr>
        <p:spPr>
          <a:xfrm>
            <a:off x="769938" y="630238"/>
            <a:ext cx="5486400" cy="3086100"/>
          </a:xfrm>
          <a:ln/>
        </p:spPr>
      </p:sp>
      <p:sp>
        <p:nvSpPr>
          <p:cNvPr id="103427" name="Rectangle 3"/>
          <p:cNvSpPr>
            <a:spLocks noGrp="1" noChangeArrowheads="1"/>
          </p:cNvSpPr>
          <p:nvPr>
            <p:ph type="body" idx="1"/>
          </p:nvPr>
        </p:nvSpPr>
        <p:spPr>
          <a:xfrm>
            <a:off x="565483" y="4090737"/>
            <a:ext cx="5859379" cy="3910263"/>
          </a:xfrm>
        </p:spPr>
        <p:txBody>
          <a:bodyPr/>
          <a:lstStyle/>
          <a:p>
            <a:r>
              <a:rPr lang="en-US" altLang="en-US" sz="1400" dirty="0">
                <a:latin typeface="Arial" panose="020B0604020202020204" pitchFamily="34" charset="0"/>
                <a:cs typeface="Arial" panose="020B0604020202020204" pitchFamily="34" charset="0"/>
              </a:rPr>
              <a:t>Image: https://www.flickr.com/photos/nationwideclassifieds/3120876337 by Brian Hanson / CC BY-NC 2.0</a:t>
            </a:r>
          </a:p>
          <a:p>
            <a:endParaRPr lang="en-US" altLang="en-US" sz="1400" dirty="0">
              <a:latin typeface="Arial" panose="020B0604020202020204" pitchFamily="34" charset="0"/>
              <a:cs typeface="Arial" panose="020B0604020202020204" pitchFamily="34" charset="0"/>
            </a:endParaRPr>
          </a:p>
          <a:p>
            <a:r>
              <a:rPr lang="en-US" altLang="en-US" sz="1400" dirty="0">
                <a:latin typeface="Arial" panose="020B0604020202020204" pitchFamily="34" charset="0"/>
                <a:cs typeface="Arial" panose="020B0604020202020204" pitchFamily="34" charset="0"/>
              </a:rPr>
              <a:t>Key tip: A major lesson I learned over the years of conducting usability research is that in addition to producing results and recommendations that are practical for stakeholders, it is necessary to pay attention to the scholarly value of your work. Relevant theoretical frameworks might be applied to guide you through analyzing the interplay among behavior variables and interaction patterns</a:t>
            </a:r>
            <a:r>
              <a:rPr lang="en-US" altLang="en-US" sz="1400" baseline="0" dirty="0">
                <a:latin typeface="Arial" panose="020B0604020202020204" pitchFamily="34" charset="0"/>
                <a:cs typeface="Arial" panose="020B0604020202020204" pitchFamily="34" charset="0"/>
              </a:rPr>
              <a:t> (Tang 2017, 278). </a:t>
            </a:r>
          </a:p>
          <a:p>
            <a:endParaRPr lang="en-US" altLang="en-US" sz="1400" baseline="0" dirty="0">
              <a:latin typeface="Arial" panose="020B0604020202020204" pitchFamily="34" charset="0"/>
              <a:cs typeface="Arial" panose="020B0604020202020204" pitchFamily="34" charset="0"/>
            </a:endParaRPr>
          </a:p>
          <a:p>
            <a:r>
              <a:rPr lang="en-US" dirty="0"/>
              <a:t>Tang, R. (2017). “Usability Research.” In </a:t>
            </a:r>
            <a:r>
              <a:rPr lang="en-US" i="1" dirty="0"/>
              <a:t>Research Methods for Library and Information Science,</a:t>
            </a:r>
            <a:r>
              <a:rPr lang="en-US" dirty="0"/>
              <a:t> 6th ed., edited by L. S. Connaway &amp; M. L. Radford, 277-278. Westport, CT: Libraries Unlimited. </a:t>
            </a:r>
          </a:p>
          <a:p>
            <a:endParaRPr lang="en-US" altLang="en-US" dirty="0"/>
          </a:p>
        </p:txBody>
      </p:sp>
    </p:spTree>
    <p:extLst>
      <p:ext uri="{BB962C8B-B14F-4D97-AF65-F5344CB8AC3E}">
        <p14:creationId xmlns:p14="http://schemas.microsoft.com/office/powerpoint/2010/main" val="381972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sz="1400" dirty="0">
                <a:solidFill>
                  <a:prstClr val="black"/>
                </a:solidFill>
                <a:latin typeface="Arial" pitchFamily="34" charset="0"/>
                <a:cs typeface="Arial" pitchFamily="34" charset="0"/>
              </a:rPr>
              <a:t>Image: https://www.flickr.com/photos/marcelxxl/14217231657/ by M.G.N. – Marcel / CC BY-NC-ND 2.0 </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prstClr val="black"/>
              </a:solidFill>
              <a:latin typeface="Arial" pitchFamily="34" charset="0"/>
              <a:cs typeface="Arial" pitchFamily="34" charset="0"/>
            </a:endParaRPr>
          </a:p>
          <a:p>
            <a:r>
              <a:rPr lang="en-US" dirty="0"/>
              <a:t>White, D. S., &amp; Connaway, L. S. (2011-2014). </a:t>
            </a:r>
            <a:r>
              <a:rPr lang="en-US" i="1" dirty="0"/>
              <a:t>Visitors &amp; Residents: What Motivates Engagement with the Digital Information Environment.</a:t>
            </a:r>
            <a:r>
              <a:rPr lang="en-US" dirty="0"/>
              <a:t> Funded by JISC, OCLC, and Oxford University. </a:t>
            </a:r>
            <a:r>
              <a:rPr lang="en-US" u="sng" dirty="0">
                <a:hlinkClick r:id="rId3"/>
              </a:rPr>
              <a:t>http://www.oclc.org/research/activities/vandr/</a:t>
            </a:r>
            <a:r>
              <a:rPr lang="en-US" dirty="0"/>
              <a:t>.</a:t>
            </a:r>
          </a:p>
        </p:txBody>
      </p:sp>
      <p:sp>
        <p:nvSpPr>
          <p:cNvPr id="4" name="Slide Number Placeholder 3"/>
          <p:cNvSpPr>
            <a:spLocks noGrp="1"/>
          </p:cNvSpPr>
          <p:nvPr>
            <p:ph type="sldNum" sz="quarter" idx="10"/>
          </p:nvPr>
        </p:nvSpPr>
        <p:spPr/>
        <p:txBody>
          <a:bodyPr/>
          <a:lstStyle/>
          <a:p>
            <a:fld id="{35A6DD34-2E5D-44F1-8091-20CC79DD3A1A}" type="slidenum">
              <a:rPr lang="en-US" smtClean="0"/>
              <a:t>55</a:t>
            </a:fld>
            <a:endParaRPr lang="en-US"/>
          </a:p>
        </p:txBody>
      </p:sp>
    </p:spTree>
    <p:extLst>
      <p:ext uri="{BB962C8B-B14F-4D97-AF65-F5344CB8AC3E}">
        <p14:creationId xmlns:p14="http://schemas.microsoft.com/office/powerpoint/2010/main" val="40608692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56</a:t>
            </a:fld>
            <a:endParaRPr lang="en-US"/>
          </a:p>
        </p:txBody>
      </p:sp>
    </p:spTree>
    <p:extLst>
      <p:ext uri="{BB962C8B-B14F-4D97-AF65-F5344CB8AC3E}">
        <p14:creationId xmlns:p14="http://schemas.microsoft.com/office/powerpoint/2010/main" val="8229691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https://www.flickr.com/photos/mathias764/41233631655 by Mathias </a:t>
            </a:r>
            <a:r>
              <a:rPr lang="en-US" dirty="0" err="1"/>
              <a:t>Liebing</a:t>
            </a:r>
            <a:r>
              <a:rPr lang="en-US" dirty="0"/>
              <a:t> / CC BY-NC-ND 2.0</a:t>
            </a:r>
          </a:p>
        </p:txBody>
      </p:sp>
      <p:sp>
        <p:nvSpPr>
          <p:cNvPr id="4" name="Slide Number Placeholder 3"/>
          <p:cNvSpPr>
            <a:spLocks noGrp="1"/>
          </p:cNvSpPr>
          <p:nvPr>
            <p:ph type="sldNum" sz="quarter" idx="10"/>
          </p:nvPr>
        </p:nvSpPr>
        <p:spPr/>
        <p:txBody>
          <a:bodyPr/>
          <a:lstStyle/>
          <a:p>
            <a:fld id="{E004E4AC-89F8-48EF-AA34-F5C5698830B9}" type="slidenum">
              <a:rPr lang="en-US" smtClean="0"/>
              <a:t>57</a:t>
            </a:fld>
            <a:endParaRPr lang="en-US"/>
          </a:p>
        </p:txBody>
      </p:sp>
    </p:spTree>
    <p:extLst>
      <p:ext uri="{BB962C8B-B14F-4D97-AF65-F5344CB8AC3E}">
        <p14:creationId xmlns:p14="http://schemas.microsoft.com/office/powerpoint/2010/main" val="36073881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500063"/>
            <a:ext cx="5584825" cy="3141662"/>
          </a:xfrm>
        </p:spPr>
      </p:sp>
      <p:sp>
        <p:nvSpPr>
          <p:cNvPr id="3" name="Notes Placeholder 2"/>
          <p:cNvSpPr>
            <a:spLocks noGrp="1"/>
          </p:cNvSpPr>
          <p:nvPr>
            <p:ph type="body" idx="1"/>
          </p:nvPr>
        </p:nvSpPr>
        <p:spPr>
          <a:xfrm>
            <a:off x="504031" y="3820743"/>
            <a:ext cx="5849938" cy="5005460"/>
          </a:xfrm>
        </p:spPr>
        <p:txBody>
          <a:bodyPr/>
          <a:lstStyle/>
          <a:p>
            <a:r>
              <a:rPr lang="en-US" dirty="0"/>
              <a:t>Image: https://www.flickr.com/photos/beggs/130718089 by Brian Jeffery </a:t>
            </a:r>
            <a:r>
              <a:rPr lang="en-US" dirty="0" err="1"/>
              <a:t>Beggerly</a:t>
            </a:r>
            <a:r>
              <a:rPr lang="en-US" dirty="0"/>
              <a:t> / CC BY 2.0</a:t>
            </a:r>
          </a:p>
          <a:p>
            <a:endParaRPr lang="en-US" dirty="0"/>
          </a:p>
          <a:p>
            <a:r>
              <a:rPr lang="en-US" dirty="0"/>
              <a:t>Connaway, L. S., &amp; Radford, M. L. (2017). </a:t>
            </a:r>
            <a:r>
              <a:rPr lang="en-US" i="1" dirty="0"/>
              <a:t>Research Methods for Library and Information Science, </a:t>
            </a:r>
            <a:r>
              <a:rPr lang="en-US" dirty="0"/>
              <a:t>6th ed. Westport, CT: Libraries Unlimited.</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So again, I just want to emphasize that when we are talking about coding the interview transcripts, we are talking about a codebook that evolves from interviews (and thus the participants). We aren’t imposing anything on the participants or the data.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15CE8DF-79B5-40F5-BCE5-AFC79785BC9B}"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0899395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8713" y="374650"/>
            <a:ext cx="4572000" cy="2571750"/>
          </a:xfrm>
        </p:spPr>
      </p:sp>
      <p:sp>
        <p:nvSpPr>
          <p:cNvPr id="3" name="Notes Placeholder 2"/>
          <p:cNvSpPr>
            <a:spLocks noGrp="1"/>
          </p:cNvSpPr>
          <p:nvPr>
            <p:ph type="body" idx="1"/>
          </p:nvPr>
        </p:nvSpPr>
        <p:spPr>
          <a:xfrm>
            <a:off x="294290" y="3206045"/>
            <a:ext cx="6306207" cy="5633156"/>
          </a:xfrm>
        </p:spPr>
        <p:txBody>
          <a:bodyPr>
            <a:noAutofit/>
          </a:bodyPr>
          <a:lstStyle/>
          <a:p>
            <a:pPr defTabSz="457153">
              <a:defRPr/>
            </a:pPr>
            <a:r>
              <a:rPr lang="en-US" sz="1200" dirty="0">
                <a:latin typeface="Arial" panose="020B0604020202020204" pitchFamily="34" charset="0"/>
                <a:cs typeface="Arial" panose="020B0604020202020204" pitchFamily="34" charset="0"/>
              </a:rPr>
              <a:t>Image: https://www.flickr.com/photos/edgarpierce/6279370863 by Edgar Pierce / CC BY 2.0</a:t>
            </a:r>
          </a:p>
          <a:p>
            <a:pPr defTabSz="457153">
              <a:defRPr/>
            </a:pPr>
            <a:endParaRPr lang="en-US" sz="1200" dirty="0">
              <a:latin typeface="Arial" panose="020B0604020202020204" pitchFamily="34" charset="0"/>
              <a:cs typeface="Arial" panose="020B0604020202020204" pitchFamily="34" charset="0"/>
            </a:endParaRPr>
          </a:p>
          <a:p>
            <a:pPr defTabSz="457153">
              <a:defRPr/>
            </a:pPr>
            <a:r>
              <a:rPr lang="en-US" sz="1200" dirty="0">
                <a:latin typeface="Arial" panose="020B0604020202020204" pitchFamily="34" charset="0"/>
                <a:cs typeface="Arial" panose="020B0604020202020204" pitchFamily="34" charset="0"/>
              </a:rPr>
              <a:t>Ethnographic research methods seek to use people’s own categories of analysis as a way of understanding social and cultural processes on their own terms. Researchers using ethnographic approaches must be careful to avoid making assumptions about what they will find, to suspend judgment about people’s actions, and to attend to both people’s own explanations of the processes being studied as well as analytical or theoretical explanations. While ethnographic methods usually emphasize qualitative data, they should not be seen as opposed to quantitative approaches to research, but instead as a different, and often complementary, way of gathering evidence and discovering meaning within the complexities of human behavior</a:t>
            </a:r>
            <a:r>
              <a:rPr lang="en-US" sz="1200" baseline="0" dirty="0">
                <a:latin typeface="Arial" panose="020B0604020202020204" pitchFamily="34" charset="0"/>
                <a:cs typeface="Arial" panose="020B0604020202020204" pitchFamily="34" charset="0"/>
              </a:rPr>
              <a:t> (Asher 2017, 264). </a:t>
            </a:r>
          </a:p>
          <a:p>
            <a:pPr defTabSz="457153">
              <a:defRPr/>
            </a:pPr>
            <a:endParaRPr lang="en-US"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Asher, A. (2017). On ethnographic research: How do students find the information they need? In </a:t>
            </a:r>
            <a:r>
              <a:rPr lang="en-US" sz="1200" i="1" dirty="0">
                <a:latin typeface="Arial" panose="020B0604020202020204" pitchFamily="34" charset="0"/>
                <a:cs typeface="Arial" panose="020B0604020202020204" pitchFamily="34" charset="0"/>
              </a:rPr>
              <a:t>Research Methods for Library and Information Science,</a:t>
            </a:r>
            <a:r>
              <a:rPr lang="en-US" sz="1200" dirty="0">
                <a:latin typeface="Arial" panose="020B0604020202020204" pitchFamily="34" charset="0"/>
                <a:cs typeface="Arial" panose="020B0604020202020204" pitchFamily="34" charset="0"/>
              </a:rPr>
              <a:t> 6th ed., edited by Lynn Silipigni Connaway and Marie L. Radford, 264. Westport, CT: Libraries Unlimited.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“The data collection methods discussed above are used in ethnographic research studies. The data analysis methods used for the qualitative data collected in diaries, journals, interviews, and mapping are the same as those discussed in chapters 7 and 8. The data must be interpreted in a manner that retains their richness. This “thick description,” including group interactions, is one of their advantages of the ethnographic approach. The ethnographic summary and the content analysis approach of open and thematic coding are not conflicting means of analysis. If quantitative data are collected in the interviews and </a:t>
            </a:r>
            <a:r>
              <a:rPr lang="en-US" sz="1200" dirty="0" err="1">
                <a:latin typeface="Arial" panose="020B0604020202020204" pitchFamily="34" charset="0"/>
                <a:cs typeface="Arial" panose="020B0604020202020204" pitchFamily="34" charset="0"/>
              </a:rPr>
              <a:t>FtF</a:t>
            </a:r>
            <a:r>
              <a:rPr lang="en-US" sz="1200" dirty="0">
                <a:latin typeface="Arial" panose="020B0604020202020204" pitchFamily="34" charset="0"/>
                <a:cs typeface="Arial" panose="020B0604020202020204" pitchFamily="34" charset="0"/>
              </a:rPr>
              <a:t> survey questions, the data analysis methods should be compatible. The analyses most likely will include descriptive statistics but may include inferential statistics, which are discussed in chapter 6.” (Connaway and Radford 2017, 282)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lvl="0">
              <a:defRPr/>
            </a:pPr>
            <a:r>
              <a:rPr lang="en-US" sz="1200" dirty="0"/>
              <a:t>Connaway, L. S., &amp; Radford, M. L. (2017). </a:t>
            </a:r>
            <a:r>
              <a:rPr lang="en-US" sz="1200" i="1" dirty="0"/>
              <a:t>Research Methods for Library and Information Science, </a:t>
            </a:r>
            <a:r>
              <a:rPr lang="en-US" sz="1200" dirty="0"/>
              <a:t>6th ed. Westport, CT: Libraries Unlimited.</a:t>
            </a:r>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59</a:t>
            </a:fld>
            <a:endParaRPr lang="en-US" dirty="0"/>
          </a:p>
        </p:txBody>
      </p:sp>
    </p:spTree>
    <p:extLst>
      <p:ext uri="{BB962C8B-B14F-4D97-AF65-F5344CB8AC3E}">
        <p14:creationId xmlns:p14="http://schemas.microsoft.com/office/powerpoint/2010/main" val="2129684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2"/>
            <a:ext cx="5569527" cy="4284133"/>
          </a:xfrm>
        </p:spPr>
        <p:txBody>
          <a:bodyPr/>
          <a:lstStyle/>
          <a:p>
            <a:r>
              <a:rPr lang="en-US" sz="1400" dirty="0">
                <a:latin typeface="Arial" charset="0"/>
                <a:ea typeface="Arial" charset="0"/>
                <a:cs typeface="Arial" charset="0"/>
              </a:rPr>
              <a:t>Image: https://www.flickr.com/photos/23256651@N00/347072854 by </a:t>
            </a:r>
            <a:r>
              <a:rPr lang="en-US" sz="1400" dirty="0" err="1">
                <a:latin typeface="Arial" charset="0"/>
                <a:ea typeface="Arial" charset="0"/>
                <a:cs typeface="Arial" charset="0"/>
              </a:rPr>
              <a:t>microlito</a:t>
            </a:r>
            <a:r>
              <a:rPr lang="en-US" sz="1400" dirty="0">
                <a:latin typeface="Arial" charset="0"/>
                <a:ea typeface="Arial" charset="0"/>
                <a:cs typeface="Arial" charset="0"/>
              </a:rPr>
              <a:t> / CC BY 2.0</a:t>
            </a:r>
            <a:endParaRPr lang="en-US" sz="1400" b="0" i="0" kern="1200" dirty="0">
              <a:solidFill>
                <a:schemeClr val="tx1"/>
              </a:solidFill>
              <a:effectLst/>
              <a:latin typeface="Arial" charset="0"/>
              <a:ea typeface="Arial" charset="0"/>
              <a:cs typeface="Arial" charset="0"/>
            </a:endParaRPr>
          </a:p>
          <a:p>
            <a:endParaRPr lang="en-US" sz="1400" dirty="0">
              <a:latin typeface="Arial" charset="0"/>
              <a:ea typeface="Arial" charset="0"/>
              <a:cs typeface="Arial" charset="0"/>
            </a:endParaRPr>
          </a:p>
          <a:p>
            <a:pPr marL="171450" lvl="0" indent="-171450">
              <a:buFont typeface="Arial" charset="0"/>
              <a:buChar char="•"/>
            </a:pPr>
            <a:r>
              <a:rPr lang="en-US" sz="1400" kern="1200" dirty="0">
                <a:solidFill>
                  <a:schemeClr val="tx1"/>
                </a:solidFill>
                <a:effectLst/>
                <a:latin typeface="Arial" charset="0"/>
                <a:ea typeface="Arial" charset="0"/>
                <a:cs typeface="Arial" charset="0"/>
              </a:rPr>
              <a:t>Current landscape</a:t>
            </a:r>
          </a:p>
          <a:p>
            <a:pPr marL="628650" lvl="1" indent="-171450">
              <a:buFont typeface="Arial" charset="0"/>
              <a:buChar char="•"/>
            </a:pPr>
            <a:r>
              <a:rPr lang="en-US" sz="1400" kern="1200" dirty="0">
                <a:solidFill>
                  <a:schemeClr val="tx1"/>
                </a:solidFill>
                <a:effectLst/>
                <a:latin typeface="Arial" charset="0"/>
                <a:ea typeface="Arial" charset="0"/>
                <a:cs typeface="Arial" charset="0"/>
              </a:rPr>
              <a:t>“The LIS field is maturing in terms of research method selection and application in that a greater number and wider variety of research methods are used in all the research publications this study examines…Scholars are no longer limited to the research methods traditionally applied in LIS explorations (e.g., questionnaire and historical method)" (Chu, 2015, 40).</a:t>
            </a:r>
          </a:p>
          <a:p>
            <a:pPr marL="0" lvl="1"/>
            <a:endParaRPr lang="en-US" dirty="0">
              <a:latin typeface="Arial" charset="0"/>
              <a:ea typeface="Arial" charset="0"/>
              <a:cs typeface="Arial" charset="0"/>
            </a:endParaRPr>
          </a:p>
          <a:p>
            <a:pPr marL="0" lvl="1"/>
            <a:r>
              <a:rPr lang="en-US" dirty="0"/>
              <a:t>Chu, H. (2015). Research Methods in Library and Information Science: A Content Analysis. </a:t>
            </a:r>
            <a:r>
              <a:rPr lang="en-US" i="1" dirty="0"/>
              <a:t>Library &amp; Information Science Research 37</a:t>
            </a:r>
            <a:r>
              <a:rPr lang="en-US" dirty="0"/>
              <a:t>(1), 36-41. </a:t>
            </a:r>
          </a:p>
          <a:p>
            <a:pPr marL="0" lvl="1"/>
            <a:endParaRPr lang="en-US" sz="1400" kern="1200" dirty="0">
              <a:solidFill>
                <a:schemeClr val="tx1"/>
              </a:solidFill>
              <a:effectLst/>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6</a:t>
            </a:fld>
            <a:endParaRPr lang="en-US"/>
          </a:p>
        </p:txBody>
      </p:sp>
    </p:spTree>
    <p:extLst>
      <p:ext uri="{BB962C8B-B14F-4D97-AF65-F5344CB8AC3E}">
        <p14:creationId xmlns:p14="http://schemas.microsoft.com/office/powerpoint/2010/main" val="17798630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533400"/>
            <a:ext cx="5486400" cy="3086100"/>
          </a:xfrm>
        </p:spPr>
      </p:sp>
      <p:sp>
        <p:nvSpPr>
          <p:cNvPr id="3" name="Notes Placeholder 2"/>
          <p:cNvSpPr>
            <a:spLocks noGrp="1"/>
          </p:cNvSpPr>
          <p:nvPr>
            <p:ph type="body" idx="1"/>
          </p:nvPr>
        </p:nvSpPr>
        <p:spPr>
          <a:xfrm>
            <a:off x="499871" y="3839717"/>
            <a:ext cx="5913121" cy="4975099"/>
          </a:xfrm>
        </p:spPr>
        <p:txBody>
          <a:bodyPr/>
          <a:lstStyle/>
          <a:p>
            <a:r>
              <a:rPr lang="en-US" sz="1400" dirty="0">
                <a:latin typeface="Arial" panose="020B0604020202020204" pitchFamily="34" charset="0"/>
                <a:cs typeface="Arial" panose="020B0604020202020204" pitchFamily="34" charset="0"/>
              </a:rPr>
              <a:t>Image: https://www.flickr.com/photos/zeevveez/6222570825 by </a:t>
            </a:r>
            <a:r>
              <a:rPr lang="en-US" sz="1400" dirty="0" err="1">
                <a:latin typeface="Arial" panose="020B0604020202020204" pitchFamily="34" charset="0"/>
                <a:cs typeface="Arial" panose="020B0604020202020204" pitchFamily="34" charset="0"/>
              </a:rPr>
              <a:t>zeevveez</a:t>
            </a:r>
            <a:r>
              <a:rPr lang="en-US" sz="1400" dirty="0">
                <a:latin typeface="Arial" panose="020B0604020202020204" pitchFamily="34" charset="0"/>
                <a:cs typeface="Arial" panose="020B0604020202020204" pitchFamily="34" charset="0"/>
              </a:rPr>
              <a:t> / CC BY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CAQDAS packages help to provide a place to contain all data sources and have multiple affordances, especially for large data sets common in qualitative projects. There is a growing number of these products available, in both proprietary and open source versions. Proprietary products include </a:t>
            </a:r>
            <a:r>
              <a:rPr lang="en-US" sz="1400" dirty="0" err="1">
                <a:latin typeface="Arial" panose="020B0604020202020204" pitchFamily="34" charset="0"/>
                <a:cs typeface="Arial" panose="020B0604020202020204" pitchFamily="34" charset="0"/>
              </a:rPr>
              <a:t>ATLAS.ti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Dedoose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HyperRESEARCH</a:t>
            </a:r>
            <a:r>
              <a:rPr lang="en-US" sz="1400" dirty="0">
                <a:latin typeface="Arial" panose="020B0604020202020204" pitchFamily="34" charset="0"/>
                <a:cs typeface="Arial" panose="020B0604020202020204" pitchFamily="34" charset="0"/>
              </a:rPr>
              <a:t>, MAXQDA, </a:t>
            </a:r>
            <a:r>
              <a:rPr lang="en-US" sz="1400" dirty="0" err="1">
                <a:latin typeface="Arial" panose="020B0604020202020204" pitchFamily="34" charset="0"/>
                <a:cs typeface="Arial" panose="020B0604020202020204" pitchFamily="34" charset="0"/>
              </a:rPr>
              <a:t>Nvivo</a:t>
            </a:r>
            <a:r>
              <a:rPr lang="en-US" sz="1400" dirty="0">
                <a:latin typeface="Arial" panose="020B0604020202020204" pitchFamily="34" charset="0"/>
                <a:cs typeface="Arial" panose="020B0604020202020204" pitchFamily="34" charset="0"/>
              </a:rPr>
              <a:t>, QDA Minder </a:t>
            </a:r>
            <a:r>
              <a:rPr lang="en-US" sz="1400" dirty="0" err="1">
                <a:latin typeface="Arial" panose="020B0604020202020204" pitchFamily="34" charset="0"/>
                <a:cs typeface="Arial" panose="020B0604020202020204" pitchFamily="34" charset="0"/>
              </a:rPr>
              <a:t>Qiqqa</a:t>
            </a:r>
            <a:r>
              <a:rPr lang="en-US" sz="1400" dirty="0">
                <a:latin typeface="Arial" panose="020B0604020202020204" pitchFamily="34" charset="0"/>
                <a:cs typeface="Arial" panose="020B0604020202020204" pitchFamily="34" charset="0"/>
              </a:rPr>
              <a:t>, and </a:t>
            </a:r>
            <a:r>
              <a:rPr lang="en-US" sz="1400" dirty="0" err="1">
                <a:latin typeface="Arial" panose="020B0604020202020204" pitchFamily="34" charset="0"/>
                <a:cs typeface="Arial" panose="020B0604020202020204" pitchFamily="34" charset="0"/>
              </a:rPr>
              <a:t>Xsight</a:t>
            </a:r>
            <a:r>
              <a:rPr lang="en-US" sz="1400" dirty="0">
                <a:latin typeface="Arial" panose="020B0604020202020204" pitchFamily="34" charset="0"/>
                <a:cs typeface="Arial" panose="020B0604020202020204" pitchFamily="34" charset="0"/>
              </a:rPr>
              <a:t>. Open source software includes </a:t>
            </a:r>
            <a:r>
              <a:rPr lang="en-US" sz="1400" dirty="0" err="1">
                <a:latin typeface="Arial" panose="020B0604020202020204" pitchFamily="34" charset="0"/>
                <a:cs typeface="Arial" panose="020B0604020202020204" pitchFamily="34" charset="0"/>
              </a:rPr>
              <a:t>Aquad</a:t>
            </a:r>
            <a:r>
              <a:rPr lang="en-US" sz="1400" dirty="0">
                <a:latin typeface="Arial" panose="020B0604020202020204" pitchFamily="34" charset="0"/>
                <a:cs typeface="Arial" panose="020B0604020202020204" pitchFamily="34" charset="0"/>
              </a:rPr>
              <a:t>, Coding Analysis Toolkit, Compendium, and RQDA.” (Connaway and Radford 2017, 290)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“Common features of all these packages include creating and applying codes. Some...have advanced features that support such enhancements as enabling queries (to explore data to discover patterns, connections, etc.), supporting visualizations (to create charts, models, maps, and cluster analyses), and delivering reports (to document and export findings).” (Connaway and Radford 2017, 290)</a:t>
            </a:r>
          </a:p>
          <a:p>
            <a:endParaRPr lang="en-US" sz="1400" dirty="0">
              <a:latin typeface="Arial" panose="020B0604020202020204" pitchFamily="34" charset="0"/>
              <a:cs typeface="Arial" panose="020B0604020202020204" pitchFamily="34" charset="0"/>
            </a:endParaRPr>
          </a:p>
          <a:p>
            <a:pPr lvl="0">
              <a:defRPr/>
            </a:pPr>
            <a:r>
              <a:rPr lang="en-US" dirty="0"/>
              <a:t>Connaway, L. S., &amp; Radford, M. L. (2017). </a:t>
            </a:r>
            <a:r>
              <a:rPr lang="en-US" i="1" dirty="0"/>
              <a:t>Research Methods for Library and Information Science, </a:t>
            </a:r>
            <a:r>
              <a:rPr lang="en-US" dirty="0"/>
              <a:t>6th ed. Westport, CT: Libraries Unlimited.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60</a:t>
            </a:fld>
            <a:endParaRPr lang="en-US"/>
          </a:p>
        </p:txBody>
      </p:sp>
    </p:spTree>
    <p:extLst>
      <p:ext uri="{BB962C8B-B14F-4D97-AF65-F5344CB8AC3E}">
        <p14:creationId xmlns:p14="http://schemas.microsoft.com/office/powerpoint/2010/main" val="4586634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2313" y="601663"/>
            <a:ext cx="5486400" cy="3086100"/>
          </a:xfrm>
        </p:spPr>
      </p:sp>
      <p:sp>
        <p:nvSpPr>
          <p:cNvPr id="3" name="Notes Placeholder 2"/>
          <p:cNvSpPr>
            <a:spLocks noGrp="1"/>
          </p:cNvSpPr>
          <p:nvPr>
            <p:ph type="body" idx="1"/>
          </p:nvPr>
        </p:nvSpPr>
        <p:spPr>
          <a:xfrm>
            <a:off x="353568" y="3901441"/>
            <a:ext cx="6120384" cy="4644248"/>
          </a:xfrm>
        </p:spPr>
        <p:txBody>
          <a:bodyPr/>
          <a:lstStyle/>
          <a:p>
            <a:r>
              <a:rPr lang="en-US" sz="1400" dirty="0">
                <a:latin typeface="Arial" panose="020B0604020202020204" pitchFamily="34" charset="0"/>
                <a:cs typeface="Arial" panose="020B0604020202020204" pitchFamily="34" charset="0"/>
              </a:rPr>
              <a:t>Image: https://www.flickr.com/photos/brandsvig/6331843056 by Christer / CC BY-NC-ND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“1. Conduct data collection and analysis simultaneously in an iterative process.</a:t>
            </a:r>
          </a:p>
          <a:p>
            <a:r>
              <a:rPr lang="en-US" sz="1400" dirty="0">
                <a:latin typeface="Arial" panose="020B0604020202020204" pitchFamily="34" charset="0"/>
                <a:cs typeface="Arial" panose="020B0604020202020204" pitchFamily="34" charset="0"/>
              </a:rPr>
              <a:t>2. Analyze actions and processes rather than themes and structure.</a:t>
            </a:r>
          </a:p>
          <a:p>
            <a:r>
              <a:rPr lang="en-US" sz="1400" dirty="0">
                <a:latin typeface="Arial" panose="020B0604020202020204" pitchFamily="34" charset="0"/>
                <a:cs typeface="Arial" panose="020B0604020202020204" pitchFamily="34" charset="0"/>
              </a:rPr>
              <a:t>3. Use comparative methods.</a:t>
            </a:r>
          </a:p>
          <a:p>
            <a:r>
              <a:rPr lang="en-US" sz="1400" dirty="0">
                <a:latin typeface="Arial" panose="020B0604020202020204" pitchFamily="34" charset="0"/>
                <a:cs typeface="Arial" panose="020B0604020202020204" pitchFamily="34" charset="0"/>
              </a:rPr>
              <a:t>4. Draw on data (e.g., narratives and descriptions) in service of developing new conceptual categories.</a:t>
            </a:r>
          </a:p>
          <a:p>
            <a:r>
              <a:rPr lang="en-US" sz="1400" dirty="0">
                <a:latin typeface="Arial" panose="020B0604020202020204" pitchFamily="34" charset="0"/>
                <a:cs typeface="Arial" panose="020B0604020202020204" pitchFamily="34" charset="0"/>
              </a:rPr>
              <a:t>5. Develop inductive abstract analytic categories through systematic data analysis. </a:t>
            </a:r>
          </a:p>
          <a:p>
            <a:r>
              <a:rPr lang="en-US" sz="1400" dirty="0">
                <a:latin typeface="Arial" panose="020B0604020202020204" pitchFamily="34" charset="0"/>
                <a:cs typeface="Arial" panose="020B0604020202020204" pitchFamily="34" charset="0"/>
              </a:rPr>
              <a:t>6. Emphasize theory construction rather than description or application of current theories.</a:t>
            </a:r>
          </a:p>
          <a:p>
            <a:r>
              <a:rPr lang="en-US" sz="1400" dirty="0">
                <a:latin typeface="Arial" panose="020B0604020202020204" pitchFamily="34" charset="0"/>
                <a:cs typeface="Arial" panose="020B0604020202020204" pitchFamily="34" charset="0"/>
              </a:rPr>
              <a:t>7. Engage in theoretical sampling. </a:t>
            </a:r>
          </a:p>
          <a:p>
            <a:r>
              <a:rPr lang="en-US" sz="1400" dirty="0">
                <a:latin typeface="Arial" panose="020B0604020202020204" pitchFamily="34" charset="0"/>
                <a:cs typeface="Arial" panose="020B0604020202020204" pitchFamily="34" charset="0"/>
              </a:rPr>
              <a:t>8. Search for variation in the studied categories or process.</a:t>
            </a:r>
          </a:p>
          <a:p>
            <a:r>
              <a:rPr lang="en-US" sz="1400" dirty="0">
                <a:latin typeface="Arial" panose="020B0604020202020204" pitchFamily="34" charset="0"/>
                <a:cs typeface="Arial" panose="020B0604020202020204" pitchFamily="34" charset="0"/>
              </a:rPr>
              <a:t>9. Pursue developing a category rather than covering a specific empirical topic.”  (Connaway and Radford 2017, 297)</a:t>
            </a:r>
          </a:p>
          <a:p>
            <a:endParaRPr lang="en-US" sz="1400" dirty="0">
              <a:latin typeface="Arial" panose="020B0604020202020204" pitchFamily="34" charset="0"/>
              <a:cs typeface="Arial" panose="020B0604020202020204" pitchFamily="34" charset="0"/>
            </a:endParaRPr>
          </a:p>
          <a:p>
            <a:pPr lvl="0">
              <a:defRPr/>
            </a:pPr>
            <a:r>
              <a:rPr lang="en-US" dirty="0"/>
              <a:t>Connaway, L. S., &amp; Radford, M. L. (2017). </a:t>
            </a:r>
            <a:r>
              <a:rPr lang="en-US" i="1" dirty="0"/>
              <a:t>Research Methods for Library and Information Science, </a:t>
            </a:r>
            <a:r>
              <a:rPr lang="en-US" dirty="0"/>
              <a:t>6th ed. Westport, CT: Libraries Unlimited.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61</a:t>
            </a:fld>
            <a:endParaRPr lang="en-US"/>
          </a:p>
        </p:txBody>
      </p:sp>
    </p:spTree>
    <p:extLst>
      <p:ext uri="{BB962C8B-B14F-4D97-AF65-F5344CB8AC3E}">
        <p14:creationId xmlns:p14="http://schemas.microsoft.com/office/powerpoint/2010/main" val="10246621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484188"/>
            <a:ext cx="5486400" cy="3086100"/>
          </a:xfrm>
        </p:spPr>
      </p:sp>
      <p:sp>
        <p:nvSpPr>
          <p:cNvPr id="3" name="Notes Placeholder 2"/>
          <p:cNvSpPr>
            <a:spLocks noGrp="1"/>
          </p:cNvSpPr>
          <p:nvPr>
            <p:ph type="body" idx="1"/>
          </p:nvPr>
        </p:nvSpPr>
        <p:spPr>
          <a:xfrm>
            <a:off x="304799" y="4109156"/>
            <a:ext cx="6287911" cy="3891844"/>
          </a:xfrm>
        </p:spPr>
        <p:txBody>
          <a:bodyPr/>
          <a:lstStyle/>
          <a:p>
            <a:r>
              <a:rPr lang="en-US" sz="1400" dirty="0">
                <a:latin typeface="Arial" panose="020B0604020202020204" pitchFamily="34" charset="0"/>
                <a:cs typeface="Arial" panose="020B0604020202020204" pitchFamily="34" charset="0"/>
              </a:rPr>
              <a:t>Image: https://www.flickr.com/photos/chiotsrun/3748199122 by </a:t>
            </a:r>
            <a:r>
              <a:rPr lang="en-US" sz="1400" dirty="0" err="1">
                <a:latin typeface="Arial" panose="020B0604020202020204" pitchFamily="34" charset="0"/>
                <a:cs typeface="Arial" panose="020B0604020202020204" pitchFamily="34" charset="0"/>
              </a:rPr>
              <a:t>Chiot’s</a:t>
            </a:r>
            <a:r>
              <a:rPr lang="en-US" sz="1400" dirty="0">
                <a:latin typeface="Arial" panose="020B0604020202020204" pitchFamily="34" charset="0"/>
                <a:cs typeface="Arial" panose="020B0604020202020204" pitchFamily="34" charset="0"/>
              </a:rPr>
              <a:t> Run / CC BY-NC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 major strategy for analysis of qualitative data is the use of the constant comparative method, which embraces “constant comparisons” defined as “the analytic process of comparing different pieces of data against each other for similarities and differences.” It requires the researcher to ask continually: “What is this piece of data saying?” “Is this different from or similar to the next segment?” This involves comparing and aggregating pieces of data on the basis of similar characteristics and beginning the process of sorting these into interim groups or emerging themes.” (Connaway and Radford 2017, 298)</a:t>
            </a:r>
          </a:p>
          <a:p>
            <a:endParaRPr lang="en-US" sz="1400" dirty="0">
              <a:latin typeface="Arial" panose="020B0604020202020204" pitchFamily="34" charset="0"/>
              <a:cs typeface="Arial" panose="020B0604020202020204" pitchFamily="34" charset="0"/>
            </a:endParaRPr>
          </a:p>
          <a:p>
            <a:pPr lvl="0">
              <a:defRPr/>
            </a:pPr>
            <a:r>
              <a:rPr lang="en-US" dirty="0"/>
              <a:t>Connaway, L. S., &amp; Radford, M. L. (2017). </a:t>
            </a:r>
            <a:r>
              <a:rPr lang="en-US" i="1" dirty="0"/>
              <a:t>Research Methods for Library and Information Science, </a:t>
            </a:r>
            <a:r>
              <a:rPr lang="en-US" dirty="0"/>
              <a:t>6th ed. Westport, CT: Libraries Unlimited.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5A6DD34-2E5D-44F1-8091-20CC79DD3A1A}" type="slidenum">
              <a:rPr lang="en-US" smtClean="0"/>
              <a:t>62</a:t>
            </a:fld>
            <a:endParaRPr lang="en-US"/>
          </a:p>
        </p:txBody>
      </p:sp>
    </p:spTree>
    <p:extLst>
      <p:ext uri="{BB962C8B-B14F-4D97-AF65-F5344CB8AC3E}">
        <p14:creationId xmlns:p14="http://schemas.microsoft.com/office/powerpoint/2010/main" val="2421096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442913"/>
            <a:ext cx="5486400" cy="3086100"/>
          </a:xfrm>
        </p:spPr>
      </p:sp>
      <p:sp>
        <p:nvSpPr>
          <p:cNvPr id="3" name="Notes Placeholder 2"/>
          <p:cNvSpPr>
            <a:spLocks noGrp="1"/>
          </p:cNvSpPr>
          <p:nvPr>
            <p:ph type="body" idx="1"/>
          </p:nvPr>
        </p:nvSpPr>
        <p:spPr>
          <a:xfrm>
            <a:off x="169333" y="3860799"/>
            <a:ext cx="6468534" cy="4824413"/>
          </a:xfrm>
        </p:spPr>
        <p:txBody>
          <a:bodyPr/>
          <a:lstStyle/>
          <a:p>
            <a:r>
              <a:rPr lang="en-US" sz="1400" dirty="0">
                <a:latin typeface="Arial" panose="020B0604020202020204" pitchFamily="34" charset="0"/>
                <a:cs typeface="Arial" panose="020B0604020202020204" pitchFamily="34" charset="0"/>
              </a:rPr>
              <a:t>Image: https://www.flickr.com/photos/felipe_gabaldon/4789306741 by Felipe Gabaldon / CC BY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“Conversation analysis (CA) is an approach to analyzing talk that is captured in natural settings and has become well established in the disciplines of communication, sociology, linguistics, ethnomethodology, ethnography, and social psychology....It highlights the importance of context and revealing regularities of social conduct through examining particular episodic interactions.”  (Connaway and Radford 2017, 312)</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“Budd had divided discourse analysis (DA) into two different approaches: CA in the form of “linguistic-based analysis,” which is discussed above, and “culturally or socially based discursive practices,” such as those that Foucault has developed...The overarching premise of DA is to question and explore the relationship of the library as an institution and/or LIS as a field of research within a larger social and cultural context.”  (Connaway and Radford 2017, 312-313) </a:t>
            </a:r>
          </a:p>
          <a:p>
            <a:endParaRPr lang="en-US" sz="1400" dirty="0">
              <a:latin typeface="Arial" panose="020B0604020202020204" pitchFamily="34" charset="0"/>
              <a:cs typeface="Arial" panose="020B0604020202020204" pitchFamily="34" charset="0"/>
            </a:endParaRPr>
          </a:p>
          <a:p>
            <a:pPr lvl="0">
              <a:defRPr/>
            </a:pPr>
            <a:r>
              <a:rPr lang="en-US" dirty="0"/>
              <a:t>Connaway, L. S., &amp; Radford, M. L. (2017). </a:t>
            </a:r>
            <a:r>
              <a:rPr lang="en-US" i="1" dirty="0"/>
              <a:t>Research Methods for Library and Information Science, </a:t>
            </a:r>
            <a:r>
              <a:rPr lang="en-US" dirty="0"/>
              <a:t>6th ed. Westport, CT: Libraries Unlimited.</a:t>
            </a:r>
          </a:p>
          <a:p>
            <a:pPr lvl="0">
              <a:defRPr/>
            </a:pPr>
            <a:endParaRPr lang="en-US" sz="1400" b="1"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Budd, J. M. (2006). Discourse analysis and the study of communication in LIS. </a:t>
            </a:r>
            <a:r>
              <a:rPr lang="en-US" sz="1400" b="0" i="1" dirty="0">
                <a:latin typeface="Arial" panose="020B0604020202020204" pitchFamily="34" charset="0"/>
                <a:cs typeface="Arial" panose="020B0604020202020204" pitchFamily="34" charset="0"/>
              </a:rPr>
              <a:t>Library Trends </a:t>
            </a:r>
            <a:r>
              <a:rPr lang="en-US" sz="1400" b="0" dirty="0">
                <a:latin typeface="Arial" panose="020B0604020202020204" pitchFamily="34" charset="0"/>
                <a:cs typeface="Arial" panose="020B0604020202020204" pitchFamily="34" charset="0"/>
              </a:rPr>
              <a:t>55, no. 1: 65-82.</a:t>
            </a:r>
          </a:p>
        </p:txBody>
      </p:sp>
      <p:sp>
        <p:nvSpPr>
          <p:cNvPr id="4" name="Slide Number Placeholder 3"/>
          <p:cNvSpPr>
            <a:spLocks noGrp="1"/>
          </p:cNvSpPr>
          <p:nvPr>
            <p:ph type="sldNum" sz="quarter" idx="10"/>
          </p:nvPr>
        </p:nvSpPr>
        <p:spPr/>
        <p:txBody>
          <a:bodyPr/>
          <a:lstStyle/>
          <a:p>
            <a:fld id="{35A6DD34-2E5D-44F1-8091-20CC79DD3A1A}" type="slidenum">
              <a:rPr lang="en-US" smtClean="0"/>
              <a:t>63</a:t>
            </a:fld>
            <a:endParaRPr lang="en-US"/>
          </a:p>
        </p:txBody>
      </p:sp>
    </p:spTree>
    <p:extLst>
      <p:ext uri="{BB962C8B-B14F-4D97-AF65-F5344CB8AC3E}">
        <p14:creationId xmlns:p14="http://schemas.microsoft.com/office/powerpoint/2010/main" val="33194020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5113" y="228600"/>
            <a:ext cx="3821112" cy="2149475"/>
          </a:xfrm>
        </p:spPr>
      </p:sp>
      <p:sp>
        <p:nvSpPr>
          <p:cNvPr id="3" name="Notes Placeholder 2"/>
          <p:cNvSpPr>
            <a:spLocks noGrp="1"/>
          </p:cNvSpPr>
          <p:nvPr>
            <p:ph type="body" idx="1"/>
          </p:nvPr>
        </p:nvSpPr>
        <p:spPr>
          <a:xfrm>
            <a:off x="273269" y="2474977"/>
            <a:ext cx="6495393" cy="666902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Image: https://www.flickr.com/photos/ekurvine/6964282187 by Esko </a:t>
            </a:r>
            <a:r>
              <a:rPr lang="en-US" sz="1000" b="0" dirty="0" err="1">
                <a:latin typeface="Arial" panose="020B0604020202020204" pitchFamily="34" charset="0"/>
                <a:cs typeface="Arial" panose="020B0604020202020204" pitchFamily="34" charset="0"/>
              </a:rPr>
              <a:t>Kurvinen</a:t>
            </a:r>
            <a:r>
              <a:rPr lang="en-US" sz="1000" b="0" dirty="0">
                <a:latin typeface="Arial" panose="020B0604020202020204" pitchFamily="34" charset="0"/>
                <a:cs typeface="Arial" panose="020B0604020202020204" pitchFamily="34" charset="0"/>
              </a:rPr>
              <a:t> / CC BY-NC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Connaway, Lynn Silipigni, and Marie L. Radford. 2017. </a:t>
            </a:r>
            <a:r>
              <a:rPr lang="en-US" sz="1000" b="0" i="1" dirty="0">
                <a:latin typeface="Arial" panose="020B0604020202020204" pitchFamily="34" charset="0"/>
                <a:cs typeface="Arial" panose="020B0604020202020204" pitchFamily="34" charset="0"/>
              </a:rPr>
              <a:t>Research Methods for Library and Information Science, </a:t>
            </a:r>
            <a:r>
              <a:rPr lang="en-US" sz="1000" b="0" dirty="0">
                <a:latin typeface="Arial" panose="020B0604020202020204" pitchFamily="34" charset="0"/>
                <a:cs typeface="Arial" panose="020B0604020202020204" pitchFamily="34" charset="0"/>
              </a:rPr>
              <a:t>6th ed. Westport, CT: Libraries Unlimited. </a:t>
            </a:r>
          </a:p>
          <a:p>
            <a:endParaRPr lang="en-US" sz="1000" dirty="0"/>
          </a:p>
          <a:p>
            <a:r>
              <a:rPr lang="en-US" sz="1000" dirty="0"/>
              <a:t>Taylor, C. (2018, January 26). Parametric and nonparametric methods in statistics. ThoughtCo. Retrieved from </a:t>
            </a:r>
            <a:r>
              <a:rPr lang="en-US" sz="1000" dirty="0">
                <a:hlinkClick r:id="rId3"/>
              </a:rPr>
              <a:t>https://www.thoughtco.com/parametric-and-nonparametric-methods-3126411</a:t>
            </a:r>
            <a:r>
              <a:rPr lang="en-US" sz="1000" dirty="0"/>
              <a:t>.</a:t>
            </a:r>
          </a:p>
          <a:p>
            <a:r>
              <a:rPr lang="en-US" sz="1000" dirty="0"/>
              <a:t>There are a few divisions of topics in statistics. One division that quickly comes to mind is the differentiation between descriptive and </a:t>
            </a:r>
            <a:r>
              <a:rPr lang="en-US" sz="1000" dirty="0">
                <a:hlinkClick r:id="rId4"/>
              </a:rPr>
              <a:t>inferential statistics</a:t>
            </a:r>
            <a:r>
              <a:rPr lang="en-US" sz="1000" dirty="0"/>
              <a:t>. There are other ways that we can separate out the discipline of statistics. One of these ways is to classify statistical methods as either parametric or nonparametric.</a:t>
            </a:r>
          </a:p>
          <a:p>
            <a:r>
              <a:rPr lang="en-US" sz="1000" dirty="0"/>
              <a:t>We will find out what the difference is between parametric methods and nonparametric methods.</a:t>
            </a:r>
          </a:p>
          <a:p>
            <a:r>
              <a:rPr lang="en-US" sz="1000" dirty="0"/>
              <a:t>  The way that we will do this is to compare different instances of these types of methods.</a:t>
            </a:r>
          </a:p>
          <a:p>
            <a:r>
              <a:rPr lang="en-US" sz="1000" b="1" dirty="0"/>
              <a:t>Parametric Methods</a:t>
            </a:r>
          </a:p>
          <a:p>
            <a:r>
              <a:rPr lang="en-US" sz="1000" dirty="0"/>
              <a:t>Methods are classified on the basis of what we know about the population we are studying.  Parametric methods are typically the first methods studied in an introductory statistics course. The basic idea is that there is a set of fixed parameters that determine a probability model.</a:t>
            </a:r>
          </a:p>
          <a:p>
            <a:r>
              <a:rPr lang="en-US" sz="1000" dirty="0"/>
              <a:t>Parametric methods are often those for which we know that the population is approximately normal, or we can approximate using a </a:t>
            </a:r>
            <a:r>
              <a:rPr lang="en-US" sz="1000" dirty="0">
                <a:hlinkClick r:id="rId5"/>
              </a:rPr>
              <a:t>normal distribution</a:t>
            </a:r>
            <a:r>
              <a:rPr lang="en-US" sz="1000" dirty="0"/>
              <a:t> after we invoke the </a:t>
            </a:r>
            <a:r>
              <a:rPr lang="en-US" sz="1000" dirty="0">
                <a:hlinkClick r:id="rId6"/>
              </a:rPr>
              <a:t>central limit theorem</a:t>
            </a:r>
            <a:r>
              <a:rPr lang="en-US" sz="1000" dirty="0"/>
              <a:t>.  There are two parameters for a normal distribution: the mean and the standard deviation.</a:t>
            </a:r>
          </a:p>
          <a:p>
            <a:r>
              <a:rPr lang="en-US" sz="1000" dirty="0"/>
              <a:t>Ultimately the classification of a method as parametric depends upon the assumptions that are made about a population. A few parametric methods include:</a:t>
            </a:r>
          </a:p>
          <a:p>
            <a:r>
              <a:rPr lang="en-US" sz="1000" dirty="0">
                <a:hlinkClick r:id="rId7"/>
              </a:rPr>
              <a:t>Confidence interval for a population mean, with known standard deviation</a:t>
            </a:r>
            <a:r>
              <a:rPr lang="en-US" sz="1000" dirty="0"/>
              <a:t>.</a:t>
            </a:r>
          </a:p>
          <a:p>
            <a:r>
              <a:rPr lang="en-US" sz="1000" dirty="0">
                <a:hlinkClick r:id="rId8"/>
              </a:rPr>
              <a:t>Confidence interval for a population mean, with unknown standard deviation</a:t>
            </a:r>
            <a:r>
              <a:rPr lang="en-US" sz="1000" dirty="0"/>
              <a:t>.</a:t>
            </a:r>
          </a:p>
          <a:p>
            <a:r>
              <a:rPr lang="en-US" sz="1000" dirty="0"/>
              <a:t>Confidence interval for a population variance.</a:t>
            </a:r>
          </a:p>
          <a:p>
            <a:r>
              <a:rPr lang="en-US" sz="1000" dirty="0">
                <a:hlinkClick r:id="rId9"/>
              </a:rPr>
              <a:t>Confidence interval</a:t>
            </a:r>
            <a:r>
              <a:rPr lang="en-US" sz="1000" dirty="0"/>
              <a:t> for the difference of two means, with unknown standard deviation.</a:t>
            </a:r>
          </a:p>
          <a:p>
            <a:r>
              <a:rPr lang="en-US" sz="1000" b="1" dirty="0"/>
              <a:t>Nonparametric Methods</a:t>
            </a:r>
          </a:p>
          <a:p>
            <a:r>
              <a:rPr lang="en-US" sz="1000" dirty="0"/>
              <a:t>To contrast with parametric methods, we will define nonparametric methods. These are statistical techniques for which we do not have to make any assumption of parameters for the population we are studying.</a:t>
            </a:r>
          </a:p>
          <a:p>
            <a:r>
              <a:rPr lang="en-US" sz="1000" dirty="0"/>
              <a:t>Indeed, the methods do not have any dependence on the population of interest. The set of parameters is no longer fixed, and neither is the distribution that we use.  It is for this reason that nonparametric methods are also referred to as distribution-free methods.</a:t>
            </a:r>
          </a:p>
          <a:p>
            <a:r>
              <a:rPr lang="en-US" sz="1000" dirty="0"/>
              <a:t>Nonparametric methods are growing in popularity and influence for a number of reasons. The main reason is that we are not constrained as much as when we use a parametric method.  We do not need to make as many assumptions about the population that we are working with as what we have to make with a parametric method. Many of these nonparametric methods are easy to apply and to understand.</a:t>
            </a:r>
          </a:p>
          <a:p>
            <a:r>
              <a:rPr lang="en-US" sz="1000" dirty="0"/>
              <a:t>A few nonparametric methods include:</a:t>
            </a:r>
          </a:p>
          <a:p>
            <a:r>
              <a:rPr lang="en-US" sz="1000" dirty="0"/>
              <a:t>Sign test for population mean</a:t>
            </a:r>
          </a:p>
          <a:p>
            <a:r>
              <a:rPr lang="en-US" sz="1000" dirty="0">
                <a:hlinkClick r:id="rId10"/>
              </a:rPr>
              <a:t>Bootstrapping techniques</a:t>
            </a:r>
            <a:endParaRPr lang="en-US" sz="1000" dirty="0"/>
          </a:p>
          <a:p>
            <a:r>
              <a:rPr lang="en-US" sz="1000" dirty="0"/>
              <a:t>U test for two independent means</a:t>
            </a:r>
          </a:p>
          <a:p>
            <a:r>
              <a:rPr lang="en-US" sz="1000" dirty="0"/>
              <a:t>Spearman correlation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64</a:t>
            </a:fld>
            <a:endParaRPr lang="en-US"/>
          </a:p>
        </p:txBody>
      </p:sp>
    </p:spTree>
    <p:extLst>
      <p:ext uri="{BB962C8B-B14F-4D97-AF65-F5344CB8AC3E}">
        <p14:creationId xmlns:p14="http://schemas.microsoft.com/office/powerpoint/2010/main" val="34105483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https://www.flickr.com/photos/sami73/36280554 by Sami </a:t>
            </a:r>
            <a:r>
              <a:rPr lang="en-US" dirty="0" err="1"/>
              <a:t>Keinanen</a:t>
            </a:r>
            <a:r>
              <a:rPr lang="en-US" dirty="0"/>
              <a:t> / CC BY-SA 2.0</a:t>
            </a:r>
          </a:p>
        </p:txBody>
      </p:sp>
      <p:sp>
        <p:nvSpPr>
          <p:cNvPr id="4" name="Slide Number Placeholder 3"/>
          <p:cNvSpPr>
            <a:spLocks noGrp="1"/>
          </p:cNvSpPr>
          <p:nvPr>
            <p:ph type="sldNum" sz="quarter" idx="10"/>
          </p:nvPr>
        </p:nvSpPr>
        <p:spPr/>
        <p:txBody>
          <a:bodyPr/>
          <a:lstStyle/>
          <a:p>
            <a:fld id="{35A6DD34-2E5D-44F1-8091-20CC79DD3A1A}" type="slidenum">
              <a:rPr lang="en-US" smtClean="0"/>
              <a:t>65</a:t>
            </a:fld>
            <a:endParaRPr lang="en-US"/>
          </a:p>
        </p:txBody>
      </p:sp>
    </p:spTree>
    <p:extLst>
      <p:ext uri="{BB962C8B-B14F-4D97-AF65-F5344CB8AC3E}">
        <p14:creationId xmlns:p14="http://schemas.microsoft.com/office/powerpoint/2010/main" val="42464428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https://www.flickr.com/photos/jocelyn777/41273404852 by Jocelyn Erskine-Kellie / CC BY 2.0</a:t>
            </a:r>
          </a:p>
        </p:txBody>
      </p:sp>
      <p:sp>
        <p:nvSpPr>
          <p:cNvPr id="4" name="Slide Number Placeholder 3"/>
          <p:cNvSpPr>
            <a:spLocks noGrp="1"/>
          </p:cNvSpPr>
          <p:nvPr>
            <p:ph type="sldNum" sz="quarter" idx="10"/>
          </p:nvPr>
        </p:nvSpPr>
        <p:spPr/>
        <p:txBody>
          <a:bodyPr/>
          <a:lstStyle/>
          <a:p>
            <a:fld id="{35A6DD34-2E5D-44F1-8091-20CC79DD3A1A}" type="slidenum">
              <a:rPr lang="en-US" smtClean="0"/>
              <a:t>66</a:t>
            </a:fld>
            <a:endParaRPr lang="en-US"/>
          </a:p>
        </p:txBody>
      </p:sp>
    </p:spTree>
    <p:extLst>
      <p:ext uri="{BB962C8B-B14F-4D97-AF65-F5344CB8AC3E}">
        <p14:creationId xmlns:p14="http://schemas.microsoft.com/office/powerpoint/2010/main" val="5890796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https://www.flickr.com/photos/felipe_gabaldon/3290155994 by Felipe Gabaldon / CC BY 2.0</a:t>
            </a:r>
          </a:p>
        </p:txBody>
      </p:sp>
      <p:sp>
        <p:nvSpPr>
          <p:cNvPr id="4" name="Slide Number Placeholder 3"/>
          <p:cNvSpPr>
            <a:spLocks noGrp="1"/>
          </p:cNvSpPr>
          <p:nvPr>
            <p:ph type="sldNum" sz="quarter" idx="10"/>
          </p:nvPr>
        </p:nvSpPr>
        <p:spPr/>
        <p:txBody>
          <a:bodyPr/>
          <a:lstStyle/>
          <a:p>
            <a:fld id="{35A6DD34-2E5D-44F1-8091-20CC79DD3A1A}" type="slidenum">
              <a:rPr lang="en-US" smtClean="0"/>
              <a:t>67</a:t>
            </a:fld>
            <a:endParaRPr lang="en-US"/>
          </a:p>
        </p:txBody>
      </p:sp>
    </p:spTree>
    <p:extLst>
      <p:ext uri="{BB962C8B-B14F-4D97-AF65-F5344CB8AC3E}">
        <p14:creationId xmlns:p14="http://schemas.microsoft.com/office/powerpoint/2010/main" val="34347386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68</a:t>
            </a:fld>
            <a:endParaRPr lang="en-US"/>
          </a:p>
        </p:txBody>
      </p:sp>
    </p:spTree>
    <p:extLst>
      <p:ext uri="{BB962C8B-B14F-4D97-AF65-F5344CB8AC3E}">
        <p14:creationId xmlns:p14="http://schemas.microsoft.com/office/powerpoint/2010/main" val="17187371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574307" y="3945564"/>
            <a:ext cx="5709385" cy="4969042"/>
          </a:xfrm>
        </p:spPr>
        <p:txBody>
          <a:bodyPr>
            <a:noAutofit/>
          </a:bodyPr>
          <a:lstStyle/>
          <a:p>
            <a:pPr>
              <a:defRPr/>
            </a:pPr>
            <a:r>
              <a:rPr lang="en-US" sz="1400" dirty="0">
                <a:latin typeface="Arial" pitchFamily="34" charset="0"/>
                <a:cs typeface="Arial" pitchFamily="34" charset="0"/>
              </a:rPr>
              <a:t>Image: https://www.flickr.com/photos/smithser/3870653508/ by Brian Smithson / CC BY 2.0</a:t>
            </a:r>
          </a:p>
          <a:p>
            <a:pPr>
              <a:defRPr/>
            </a:pPr>
            <a:endParaRPr lang="en-US" sz="140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itchFamily="34" charset="0"/>
                <a:cs typeface="Arial" pitchFamily="34" charset="0"/>
              </a:rPr>
              <a:t>Reduced</a:t>
            </a:r>
            <a:r>
              <a:rPr lang="en-US" sz="1400" baseline="0" dirty="0">
                <a:latin typeface="Arial" pitchFamily="34" charset="0"/>
                <a:cs typeface="Arial" pitchFamily="34" charset="0"/>
              </a:rPr>
              <a:t> Funds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pitchFamily="34" charset="0"/>
                <a:cs typeface="Arial" pitchFamily="34" charset="0"/>
              </a:rPr>
              <a:t>Scholarly Value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itchFamily="34" charset="0"/>
                <a:cs typeface="Arial" pitchFamily="34" charset="0"/>
              </a:rPr>
              <a:t>Theoretical</a:t>
            </a:r>
            <a:r>
              <a:rPr lang="en-US" sz="1400" baseline="0" dirty="0">
                <a:latin typeface="Arial" pitchFamily="34" charset="0"/>
                <a:cs typeface="Arial" pitchFamily="34" charset="0"/>
              </a:rPr>
              <a:t> framework</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aseline="0" dirty="0">
                <a:latin typeface="Arial" pitchFamily="34" charset="0"/>
                <a:cs typeface="Arial" pitchFamily="34" charset="0"/>
              </a:rPr>
              <a:t>Practical Implications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Link between research and practice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aseline="0" dirty="0">
                <a:latin typeface="Arial" pitchFamily="34" charset="0"/>
                <a:cs typeface="Arial" pitchFamily="34" charset="0"/>
              </a:rPr>
              <a:t>Weak relationships between LIS and other research communities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aseline="0" dirty="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aseline="0" dirty="0">
                <a:latin typeface="Arial" pitchFamily="34" charset="0"/>
                <a:cs typeface="Arial" pitchFamily="34" charset="0"/>
              </a:rPr>
              <a:t>Communicating research and outputs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Besides traditional dissemination by presentation and publication we should consider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Blogs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Social media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Conferences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Webinars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aseline="0" dirty="0">
                <a:latin typeface="Arial" pitchFamily="34" charset="0"/>
                <a:cs typeface="Arial" pitchFamily="34" charset="0"/>
              </a:rPr>
              <a:t>Quality</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itchFamily="34" charset="0"/>
                <a:cs typeface="Arial" pitchFamily="34" charset="0"/>
              </a:rPr>
              <a:t>Research methods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654773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https://www.flickr.com/photos/courtneymcgough/3267225383 by Courtney McGough / CC BY-NC-ND 2.0</a:t>
            </a:r>
          </a:p>
          <a:p>
            <a:endParaRPr lang="en-US" dirty="0"/>
          </a:p>
          <a:p>
            <a:r>
              <a:rPr lang="en-US" dirty="0"/>
              <a:t>Case, D. O., &amp; Given, L. S. (2016). Looking for information: A survey of research on information seeking, needs, and </a:t>
            </a:r>
            <a:r>
              <a:rPr lang="en-US" dirty="0" err="1"/>
              <a:t>behaviour</a:t>
            </a:r>
            <a:r>
              <a:rPr lang="en-US" dirty="0"/>
              <a:t>. Bingley, UK: Emerald.</a:t>
            </a:r>
          </a:p>
        </p:txBody>
      </p:sp>
      <p:sp>
        <p:nvSpPr>
          <p:cNvPr id="4" name="Slide Number Placeholder 3"/>
          <p:cNvSpPr>
            <a:spLocks noGrp="1"/>
          </p:cNvSpPr>
          <p:nvPr>
            <p:ph type="sldNum" sz="quarter" idx="10"/>
          </p:nvPr>
        </p:nvSpPr>
        <p:spPr/>
        <p:txBody>
          <a:bodyPr/>
          <a:lstStyle/>
          <a:p>
            <a:fld id="{E004E4AC-89F8-48EF-AA34-F5C5698830B9}" type="slidenum">
              <a:rPr lang="en-US" smtClean="0"/>
              <a:t>7</a:t>
            </a:fld>
            <a:endParaRPr lang="en-US"/>
          </a:p>
        </p:txBody>
      </p:sp>
    </p:spTree>
    <p:extLst>
      <p:ext uri="{BB962C8B-B14F-4D97-AF65-F5344CB8AC3E}">
        <p14:creationId xmlns:p14="http://schemas.microsoft.com/office/powerpoint/2010/main" val="411519418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Image: https://www.flickr.com/photos/travisjuntara/8146930619/ by Travis </a:t>
            </a:r>
            <a:r>
              <a:rPr lang="en-US" sz="1400" dirty="0" err="1">
                <a:latin typeface="Arial" panose="020B0604020202020204" pitchFamily="34" charset="0"/>
                <a:cs typeface="Arial" panose="020B0604020202020204" pitchFamily="34" charset="0"/>
              </a:rPr>
              <a:t>Juntara</a:t>
            </a:r>
            <a:r>
              <a:rPr lang="en-US" sz="1400" dirty="0">
                <a:latin typeface="Arial" panose="020B0604020202020204" pitchFamily="34" charset="0"/>
                <a:cs typeface="Arial" panose="020B0604020202020204" pitchFamily="34" charset="0"/>
              </a:rPr>
              <a:t> / CC BY 2.0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Bias presents a threat to validity , particularly the interviewer because of over-reacting to responses, etc.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Massive amounts of data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Interviews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Logs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latin typeface="Arial" panose="020B0604020202020204" pitchFamily="34" charset="0"/>
                <a:cs typeface="Arial" panose="020B0604020202020204" pitchFamily="34" charset="0"/>
              </a:rPr>
              <a:t>Evolving Technology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Data</a:t>
            </a:r>
            <a:r>
              <a:rPr lang="en-US" sz="1400" baseline="0" dirty="0">
                <a:latin typeface="Arial" panose="020B0604020202020204" pitchFamily="34" charset="0"/>
                <a:cs typeface="Arial" panose="020B0604020202020204" pitchFamily="34" charset="0"/>
              </a:rPr>
              <a:t> on Wiki’s that is no longer available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Arial" panose="020B0604020202020204" pitchFamily="34" charset="0"/>
                <a:cs typeface="Arial" panose="020B0604020202020204" pitchFamily="34" charset="0"/>
              </a:rPr>
              <a:t>Switching data platforms</a:t>
            </a:r>
            <a:endParaRPr lang="en-US" sz="1400" dirty="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70</a:t>
            </a:fld>
            <a:endParaRPr lang="en-US"/>
          </a:p>
        </p:txBody>
      </p:sp>
    </p:spTree>
    <p:extLst>
      <p:ext uri="{BB962C8B-B14F-4D97-AF65-F5344CB8AC3E}">
        <p14:creationId xmlns:p14="http://schemas.microsoft.com/office/powerpoint/2010/main" val="935112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kern="1200" dirty="0">
                <a:solidFill>
                  <a:schemeClr val="tx1"/>
                </a:solidFill>
                <a:effectLst/>
                <a:latin typeface="Arial" panose="020B0604020202020204" pitchFamily="34" charset="0"/>
                <a:ea typeface="+mn-ea"/>
                <a:cs typeface="Arial" panose="020B0604020202020204" pitchFamily="34" charset="0"/>
              </a:rPr>
              <a:t>Image: https://www.flickr.com/photos/hunty66/390350345 by Pete Hunt / CC BY-NC 2.0</a:t>
            </a:r>
          </a:p>
          <a:p>
            <a:endParaRPr lang="en-US" sz="1400" b="0" i="0" kern="1200" dirty="0">
              <a:solidFill>
                <a:schemeClr val="tx1"/>
              </a:solidFill>
              <a:effectLst/>
              <a:latin typeface="Arial" panose="020B0604020202020204" pitchFamily="34" charset="0"/>
              <a:ea typeface="+mn-ea"/>
              <a:cs typeface="Arial" panose="020B0604020202020204" pitchFamily="34" charset="0"/>
            </a:endParaRPr>
          </a:p>
          <a:p>
            <a:r>
              <a:rPr lang="en-US" sz="1400" b="0" i="0" kern="1200" dirty="0">
                <a:solidFill>
                  <a:schemeClr val="tx1"/>
                </a:solidFill>
                <a:effectLst/>
                <a:latin typeface="Arial" panose="020B0604020202020204" pitchFamily="34" charset="0"/>
                <a:ea typeface="+mn-ea"/>
                <a:cs typeface="Arial" panose="020B0604020202020204" pitchFamily="34" charset="0"/>
              </a:rPr>
              <a:t>“Carlton </a:t>
            </a:r>
            <a:r>
              <a:rPr lang="en-US" sz="1400" b="0" i="0" kern="1200" dirty="0" err="1">
                <a:solidFill>
                  <a:schemeClr val="tx1"/>
                </a:solidFill>
                <a:effectLst/>
                <a:latin typeface="Arial" panose="020B0604020202020204" pitchFamily="34" charset="0"/>
                <a:ea typeface="+mn-ea"/>
                <a:cs typeface="Arial" panose="020B0604020202020204" pitchFamily="34" charset="0"/>
              </a:rPr>
              <a:t>Cuse</a:t>
            </a:r>
            <a:r>
              <a:rPr lang="en-US" sz="1400" b="0" i="0" kern="1200" dirty="0">
                <a:solidFill>
                  <a:schemeClr val="tx1"/>
                </a:solidFill>
                <a:effectLst/>
                <a:latin typeface="Arial" panose="020B0604020202020204" pitchFamily="34" charset="0"/>
                <a:ea typeface="+mn-ea"/>
                <a:cs typeface="Arial" panose="020B0604020202020204" pitchFamily="34" charset="0"/>
              </a:rPr>
              <a:t> Quotes.” </a:t>
            </a:r>
            <a:r>
              <a:rPr lang="en-US" sz="1400" b="0" i="0" kern="1200" dirty="0" err="1">
                <a:solidFill>
                  <a:schemeClr val="tx1"/>
                </a:solidFill>
                <a:effectLst/>
                <a:latin typeface="Arial" panose="020B0604020202020204" pitchFamily="34" charset="0"/>
                <a:ea typeface="+mn-ea"/>
                <a:cs typeface="Arial" panose="020B0604020202020204" pitchFamily="34" charset="0"/>
              </a:rPr>
              <a:t>BrainyQuote</a:t>
            </a:r>
            <a:r>
              <a:rPr lang="en-US" sz="1400" b="0" i="0" kern="1200" dirty="0">
                <a:solidFill>
                  <a:schemeClr val="tx1"/>
                </a:solidFill>
                <a:effectLst/>
                <a:latin typeface="Arial" panose="020B0604020202020204" pitchFamily="34" charset="0"/>
                <a:ea typeface="+mn-ea"/>
                <a:cs typeface="Arial" panose="020B0604020202020204" pitchFamily="34" charset="0"/>
              </a:rPr>
              <a:t>. Accessed February 23, 2018.  </a:t>
            </a:r>
            <a:r>
              <a:rPr lang="en-US" sz="1400" b="0" i="0" kern="1200">
                <a:solidFill>
                  <a:schemeClr val="tx1"/>
                </a:solidFill>
                <a:effectLst/>
                <a:latin typeface="Arial" panose="020B0604020202020204" pitchFamily="34" charset="0"/>
                <a:ea typeface="+mn-ea"/>
                <a:cs typeface="Arial" panose="020B0604020202020204" pitchFamily="34" charset="0"/>
              </a:rPr>
              <a:t>https://www.brainyquote.com/quotes/quotes/c/carltoncus644835.html.</a:t>
            </a:r>
          </a:p>
        </p:txBody>
      </p:sp>
      <p:sp>
        <p:nvSpPr>
          <p:cNvPr id="4" name="Slide Number Placeholder 3"/>
          <p:cNvSpPr>
            <a:spLocks noGrp="1"/>
          </p:cNvSpPr>
          <p:nvPr>
            <p:ph type="sldNum" sz="quarter" idx="10"/>
          </p:nvPr>
        </p:nvSpPr>
        <p:spPr/>
        <p:txBody>
          <a:bodyPr/>
          <a:lstStyle/>
          <a:p>
            <a:fld id="{931E8577-7E78-41DF-96AC-A776B0057BBB}" type="slidenum">
              <a:rPr lang="en-US" smtClean="0"/>
              <a:pPr/>
              <a:t>71</a:t>
            </a:fld>
            <a:endParaRPr lang="en-US"/>
          </a:p>
        </p:txBody>
      </p:sp>
    </p:spTree>
    <p:extLst>
      <p:ext uri="{BB962C8B-B14F-4D97-AF65-F5344CB8AC3E}">
        <p14:creationId xmlns:p14="http://schemas.microsoft.com/office/powerpoint/2010/main" val="8515835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400" dirty="0">
                <a:latin typeface="Arial" panose="020B0604020202020204" pitchFamily="34" charset="0"/>
                <a:cs typeface="Arial" panose="020B0604020202020204" pitchFamily="34" charset="0"/>
              </a:rPr>
              <a:t>Image: https://www.flickr.com/photos/w4nd3rl0st/6836056258 by Jason </a:t>
            </a:r>
            <a:r>
              <a:rPr lang="en-US" sz="1400" dirty="0" err="1">
                <a:latin typeface="Arial" panose="020B0604020202020204" pitchFamily="34" charset="0"/>
                <a:cs typeface="Arial" panose="020B0604020202020204" pitchFamily="34" charset="0"/>
              </a:rPr>
              <a:t>Mrachina</a:t>
            </a:r>
            <a:r>
              <a:rPr lang="en-US" sz="1400" dirty="0">
                <a:latin typeface="Arial" panose="020B0604020202020204" pitchFamily="34" charset="0"/>
                <a:cs typeface="Arial" panose="020B0604020202020204" pitchFamily="34" charset="0"/>
              </a:rPr>
              <a:t> / CC BY-NC-ND 2.0</a:t>
            </a:r>
          </a:p>
          <a:p>
            <a:pPr marL="0" indent="0">
              <a:buFont typeface="Arial" panose="020B0604020202020204" pitchFamily="34" charset="0"/>
              <a:buNone/>
            </a:pPr>
            <a:endParaRPr lang="en-US"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Influence practice by engaging with users and potential users of library services and systems</a:t>
            </a:r>
          </a:p>
          <a:p>
            <a:pPr marL="171450" indent="-1714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Development</a:t>
            </a:r>
            <a:r>
              <a:rPr lang="en-US" sz="1400" baseline="0" dirty="0">
                <a:latin typeface="Arial" panose="020B0604020202020204" pitchFamily="34" charset="0"/>
                <a:cs typeface="Arial" panose="020B0604020202020204" pitchFamily="34" charset="0"/>
              </a:rPr>
              <a:t> of services and systems that meet their needs</a:t>
            </a:r>
          </a:p>
          <a:p>
            <a:pPr marL="171450" indent="-171450">
              <a:buFont typeface="Arial" panose="020B0604020202020204" pitchFamily="34" charset="0"/>
              <a:buChar char="•"/>
            </a:pPr>
            <a:endParaRPr lang="en-US" sz="14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New theory</a:t>
            </a:r>
          </a:p>
          <a:p>
            <a:pPr marL="171450" indent="-171450">
              <a:buFont typeface="Arial" panose="020B0604020202020204" pitchFamily="34" charset="0"/>
              <a:buChar char="•"/>
            </a:pPr>
            <a:endParaRPr lang="en-US" sz="14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Models</a:t>
            </a:r>
          </a:p>
          <a:p>
            <a:pPr marL="171450" indent="-171450">
              <a:buFont typeface="Arial" panose="020B0604020202020204" pitchFamily="34" charset="0"/>
              <a:buChar char="•"/>
            </a:pPr>
            <a:endParaRPr lang="en-US" sz="14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Relationship building</a:t>
            </a:r>
          </a:p>
          <a:p>
            <a:pPr marL="628650" lvl="1"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Services and system users and potential users</a:t>
            </a:r>
          </a:p>
          <a:p>
            <a:pPr marL="628650" lvl="1"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Practitioners </a:t>
            </a:r>
          </a:p>
          <a:p>
            <a:pPr marL="628650" lvl="1"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 Other researchers</a:t>
            </a:r>
          </a:p>
          <a:p>
            <a:pPr marL="1085850" lvl="2"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LIS</a:t>
            </a:r>
          </a:p>
          <a:p>
            <a:pPr marL="1085850" lvl="2" indent="-171450">
              <a:buFont typeface="Arial" panose="020B0604020202020204" pitchFamily="34" charset="0"/>
              <a:buChar char="•"/>
            </a:pPr>
            <a:r>
              <a:rPr lang="en-US" sz="1400" baseline="0" dirty="0">
                <a:latin typeface="Arial" panose="020B0604020202020204" pitchFamily="34" charset="0"/>
                <a:cs typeface="Arial" panose="020B0604020202020204" pitchFamily="34" charset="0"/>
              </a:rPr>
              <a:t>Other disciplines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72</a:t>
            </a:fld>
            <a:endParaRPr lang="en-US"/>
          </a:p>
        </p:txBody>
      </p:sp>
    </p:spTree>
    <p:extLst>
      <p:ext uri="{BB962C8B-B14F-4D97-AF65-F5344CB8AC3E}">
        <p14:creationId xmlns:p14="http://schemas.microsoft.com/office/powerpoint/2010/main" val="19511163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2D9BD-ECE9-F44B-A193-E8522ECD7795}" type="slidenum">
              <a:rPr lang="en-US" smtClean="0"/>
              <a:t>73</a:t>
            </a:fld>
            <a:endParaRPr lang="en-US"/>
          </a:p>
        </p:txBody>
      </p:sp>
    </p:spTree>
    <p:extLst>
      <p:ext uri="{BB962C8B-B14F-4D97-AF65-F5344CB8AC3E}">
        <p14:creationId xmlns:p14="http://schemas.microsoft.com/office/powerpoint/2010/main" val="2348576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A6DD34-2E5D-44F1-8091-20CC79DD3A1A}" type="slidenum">
              <a:rPr lang="en-US" smtClean="0"/>
              <a:t>74</a:t>
            </a:fld>
            <a:endParaRPr lang="en-US"/>
          </a:p>
        </p:txBody>
      </p:sp>
    </p:spTree>
    <p:extLst>
      <p:ext uri="{BB962C8B-B14F-4D97-AF65-F5344CB8AC3E}">
        <p14:creationId xmlns:p14="http://schemas.microsoft.com/office/powerpoint/2010/main" val="35298755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75</a:t>
            </a:fld>
            <a:endParaRPr lang="en-US"/>
          </a:p>
        </p:txBody>
      </p:sp>
    </p:spTree>
    <p:extLst>
      <p:ext uri="{BB962C8B-B14F-4D97-AF65-F5344CB8AC3E}">
        <p14:creationId xmlns:p14="http://schemas.microsoft.com/office/powerpoint/2010/main" val="1738136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76</a:t>
            </a:fld>
            <a:endParaRPr lang="en-US"/>
          </a:p>
        </p:txBody>
      </p:sp>
    </p:spTree>
    <p:extLst>
      <p:ext uri="{BB962C8B-B14F-4D97-AF65-F5344CB8AC3E}">
        <p14:creationId xmlns:p14="http://schemas.microsoft.com/office/powerpoint/2010/main" val="9932368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A6DD34-2E5D-44F1-8091-20CC79DD3A1A}" type="slidenum">
              <a:rPr lang="en-US" smtClean="0"/>
              <a:t>77</a:t>
            </a:fld>
            <a:endParaRPr lang="en-US"/>
          </a:p>
        </p:txBody>
      </p:sp>
    </p:spTree>
    <p:extLst>
      <p:ext uri="{BB962C8B-B14F-4D97-AF65-F5344CB8AC3E}">
        <p14:creationId xmlns:p14="http://schemas.microsoft.com/office/powerpoint/2010/main" val="412658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kern="1200" dirty="0">
                <a:solidFill>
                  <a:schemeClr val="tx1"/>
                </a:solidFill>
                <a:effectLst/>
              </a:rPr>
              <a:t>Image: https://www.flickr.com/photos/stewdean/3801630111 by Stew Dean / CC BY-NC 2.0</a:t>
            </a:r>
          </a:p>
          <a:p>
            <a:endParaRPr lang="en-GB" kern="1200" dirty="0">
              <a:solidFill>
                <a:schemeClr val="tx1"/>
              </a:solidFill>
              <a:effectLst/>
            </a:endParaRPr>
          </a:p>
          <a:p>
            <a:r>
              <a:rPr lang="en-GB" kern="1200" dirty="0" err="1">
                <a:solidFill>
                  <a:schemeClr val="tx1"/>
                </a:solidFill>
                <a:effectLst/>
              </a:rPr>
              <a:t>Matusiak</a:t>
            </a:r>
            <a:r>
              <a:rPr lang="en-GB" kern="1200" dirty="0">
                <a:solidFill>
                  <a:schemeClr val="tx1"/>
                </a:solidFill>
                <a:effectLst/>
              </a:rPr>
              <a:t>, K. K. (2017). Studying information </a:t>
            </a:r>
            <a:r>
              <a:rPr lang="en-GB" kern="1200" dirty="0" err="1">
                <a:solidFill>
                  <a:schemeClr val="tx1"/>
                </a:solidFill>
                <a:effectLst/>
              </a:rPr>
              <a:t>behavior</a:t>
            </a:r>
            <a:r>
              <a:rPr lang="en-GB" kern="1200" dirty="0">
                <a:solidFill>
                  <a:schemeClr val="tx1"/>
                </a:solidFill>
                <a:effectLst/>
              </a:rPr>
              <a:t> of image users: An overview of research methodology in LIS literature, 2004-2015. </a:t>
            </a:r>
            <a:r>
              <a:rPr lang="en-GB" i="1" kern="1200" dirty="0">
                <a:solidFill>
                  <a:schemeClr val="tx1"/>
                </a:solidFill>
                <a:effectLst/>
              </a:rPr>
              <a:t>Library and Information Science Research</a:t>
            </a:r>
            <a:r>
              <a:rPr lang="en-GB" kern="1200" dirty="0">
                <a:solidFill>
                  <a:schemeClr val="tx1"/>
                </a:solidFill>
                <a:effectLst/>
              </a:rPr>
              <a:t> 39 (1), 53–60.</a:t>
            </a:r>
          </a:p>
          <a:p>
            <a:endParaRPr lang="en-GB" kern="1200" dirty="0">
              <a:solidFill>
                <a:schemeClr val="tx1"/>
              </a:solidFill>
              <a:effectLst/>
            </a:endParaRPr>
          </a:p>
          <a:p>
            <a:r>
              <a:rPr lang="en-GB" kern="1200" dirty="0">
                <a:solidFill>
                  <a:schemeClr val="tx1"/>
                </a:solidFill>
                <a:effectLst/>
              </a:rPr>
              <a:t>McKechnie, L. M., Baker, L., Greenwood, M., &amp; Julien, H. (2002). Research method trends in human information behaviour literature. </a:t>
            </a:r>
            <a:r>
              <a:rPr lang="en-GB" i="1" kern="1200" dirty="0">
                <a:solidFill>
                  <a:schemeClr val="tx1"/>
                </a:solidFill>
                <a:effectLst/>
              </a:rPr>
              <a:t>The New Review of Information Behaviour Research: Studies of Information Seeking in Context</a:t>
            </a:r>
            <a:r>
              <a:rPr lang="en-GB" kern="1200" dirty="0">
                <a:solidFill>
                  <a:schemeClr val="tx1"/>
                </a:solidFill>
                <a:effectLst/>
              </a:rPr>
              <a:t> (Proceedings of ISIC 2002), 3, 113-125.</a:t>
            </a:r>
            <a:endParaRPr lang="en-US" dirty="0"/>
          </a:p>
        </p:txBody>
      </p:sp>
      <p:sp>
        <p:nvSpPr>
          <p:cNvPr id="4" name="Slide Number Placeholder 3"/>
          <p:cNvSpPr>
            <a:spLocks noGrp="1"/>
          </p:cNvSpPr>
          <p:nvPr>
            <p:ph type="sldNum" sz="quarter" idx="10"/>
          </p:nvPr>
        </p:nvSpPr>
        <p:spPr/>
        <p:txBody>
          <a:bodyPr/>
          <a:lstStyle/>
          <a:p>
            <a:fld id="{E004E4AC-89F8-48EF-AA34-F5C5698830B9}" type="slidenum">
              <a:rPr lang="en-US" smtClean="0"/>
              <a:t>8</a:t>
            </a:fld>
            <a:endParaRPr lang="en-US"/>
          </a:p>
        </p:txBody>
      </p:sp>
    </p:spTree>
    <p:extLst>
      <p:ext uri="{BB962C8B-B14F-4D97-AF65-F5344CB8AC3E}">
        <p14:creationId xmlns:p14="http://schemas.microsoft.com/office/powerpoint/2010/main" val="315184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*Note: The figures</a:t>
            </a:r>
            <a:r>
              <a:rPr lang="en-US" sz="1400" baseline="0" dirty="0">
                <a:latin typeface="Arial" panose="020B0604020202020204" pitchFamily="34" charset="0"/>
                <a:cs typeface="Arial" panose="020B0604020202020204" pitchFamily="34" charset="0"/>
              </a:rPr>
              <a:t> add to more than the total number of papers (and the percentages add to more than 100), since a paper may have more than one methodology</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Table (2)</a:t>
            </a:r>
            <a:r>
              <a:rPr lang="en-US" sz="1400" baseline="0" dirty="0">
                <a:latin typeface="Arial" panose="020B0604020202020204" pitchFamily="34" charset="0"/>
                <a:cs typeface="Arial" panose="020B0604020202020204" pitchFamily="34" charset="0"/>
              </a:rPr>
              <a:t> from Powell, 1999</a:t>
            </a:r>
          </a:p>
          <a:p>
            <a:endParaRPr lang="en-US" sz="1400" baseline="0" dirty="0">
              <a:latin typeface="Arial" panose="020B0604020202020204" pitchFamily="34" charset="0"/>
              <a:cs typeface="Arial" panose="020B0604020202020204" pitchFamily="34" charset="0"/>
            </a:endParaRPr>
          </a:p>
          <a:p>
            <a:pPr marL="0" indent="0">
              <a:buNone/>
            </a:pPr>
            <a:r>
              <a:rPr lang="en-US" sz="1400" baseline="0" dirty="0">
                <a:latin typeface="Arial" panose="020B0604020202020204" pitchFamily="34" charset="0"/>
                <a:cs typeface="Arial" panose="020B0604020202020204" pitchFamily="34" charset="0"/>
              </a:rPr>
              <a:t>Powell, R. (1999). Recent Trends in Research: A Methodological </a:t>
            </a:r>
            <a:r>
              <a:rPr lang="en-US" sz="1400" dirty="0">
                <a:latin typeface="Arial" panose="020B0604020202020204" pitchFamily="34" charset="0"/>
                <a:cs typeface="Arial" panose="020B0604020202020204" pitchFamily="34" charset="0"/>
              </a:rPr>
              <a:t>E</a:t>
            </a:r>
            <a:r>
              <a:rPr lang="en-US" sz="1400" baseline="0" dirty="0">
                <a:latin typeface="Arial" panose="020B0604020202020204" pitchFamily="34" charset="0"/>
                <a:cs typeface="Arial" panose="020B0604020202020204" pitchFamily="34" charset="0"/>
              </a:rPr>
              <a:t>ssay. </a:t>
            </a:r>
            <a:r>
              <a:rPr lang="en-US" sz="1400" i="1" baseline="0" dirty="0">
                <a:latin typeface="Arial" panose="020B0604020202020204" pitchFamily="34" charset="0"/>
                <a:cs typeface="Arial" panose="020B0604020202020204" pitchFamily="34" charset="0"/>
              </a:rPr>
              <a:t>Library &amp; Information Science Research</a:t>
            </a:r>
            <a:r>
              <a:rPr lang="en-US" sz="1400" i="1" dirty="0">
                <a:latin typeface="Arial" panose="020B0604020202020204" pitchFamily="34" charset="0"/>
                <a:cs typeface="Arial" panose="020B0604020202020204" pitchFamily="34" charset="0"/>
              </a:rPr>
              <a:t> </a:t>
            </a:r>
            <a:r>
              <a:rPr lang="en-US" sz="1400" i="1" baseline="0" dirty="0">
                <a:latin typeface="Arial" panose="020B0604020202020204" pitchFamily="34" charset="0"/>
                <a:cs typeface="Arial" panose="020B0604020202020204" pitchFamily="34" charset="0"/>
              </a:rPr>
              <a:t>21</a:t>
            </a:r>
            <a:r>
              <a:rPr lang="en-US" sz="1400" dirty="0">
                <a:latin typeface="Arial" panose="020B0604020202020204" pitchFamily="34" charset="0"/>
                <a:cs typeface="Arial" panose="020B0604020202020204" pitchFamily="34" charset="0"/>
              </a:rPr>
              <a:t>(</a:t>
            </a:r>
            <a:r>
              <a:rPr lang="en-US" sz="1400" baseline="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baseline="0" dirty="0">
                <a:latin typeface="Arial" panose="020B0604020202020204" pitchFamily="34" charset="0"/>
                <a:cs typeface="Arial" panose="020B0604020202020204" pitchFamily="34" charset="0"/>
              </a:rPr>
              <a:t>91-119.</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221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tif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340752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62439" y="2"/>
            <a:ext cx="6129563" cy="5442225"/>
          </a:xfrm>
          <a:prstGeom prst="rect">
            <a:avLst/>
          </a:prstGeom>
        </p:spPr>
      </p:pic>
      <p:sp>
        <p:nvSpPr>
          <p:cNvPr id="9" name="Rectangle 8"/>
          <p:cNvSpPr/>
          <p:nvPr userDrawn="1"/>
        </p:nvSpPr>
        <p:spPr>
          <a:xfrm rot="10800000">
            <a:off x="15117" y="5239201"/>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p:blipFill>
        <p:spPr>
          <a:xfrm>
            <a:off x="320571" y="5942065"/>
            <a:ext cx="833847" cy="400600"/>
          </a:xfrm>
          <a:prstGeom prst="rect">
            <a:avLst/>
          </a:prstGeom>
        </p:spPr>
      </p:pic>
      <p:pic>
        <p:nvPicPr>
          <p:cNvPr id="2" name="Picture 1"/>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118148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4865763"/>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63811"/>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655349"/>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967252"/>
            <a:ext cx="5229124" cy="1774781"/>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055369"/>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442815"/>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801845"/>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275235"/>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24844" y="4655349"/>
            <a:ext cx="10955859" cy="810295"/>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181441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3826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12192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952501" y="2000251"/>
            <a:ext cx="4953001" cy="4143375"/>
          </a:xfrm>
          <a:prstGeom prst="rect">
            <a:avLst/>
          </a:prstGeo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86500" y="2000251"/>
            <a:ext cx="4953000" cy="4143375"/>
          </a:xfrm>
          <a:prstGeom prst="rect">
            <a:avLst/>
          </a:prstGeo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609600" y="381000"/>
            <a:ext cx="10972800" cy="914400"/>
          </a:xfrm>
          <a:prstGeom prst="rect">
            <a:avLst/>
          </a:prstGeom>
        </p:spPr>
        <p:txBody>
          <a:bodyPr wrap="none"/>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4600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866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r>
              <a:rPr lang="en-US"/>
              <a:t>Edit Master text styles</a:t>
            </a:r>
          </a:p>
        </p:txBody>
      </p:sp>
    </p:spTree>
    <p:extLst>
      <p:ext uri="{BB962C8B-B14F-4D97-AF65-F5344CB8AC3E}">
        <p14:creationId xmlns:p14="http://schemas.microsoft.com/office/powerpoint/2010/main" val="151883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r>
              <a:rPr lang="en-US"/>
              <a:t>Edit Master text styles</a:t>
            </a:r>
          </a:p>
        </p:txBody>
      </p:sp>
    </p:spTree>
    <p:extLst>
      <p:ext uri="{BB962C8B-B14F-4D97-AF65-F5344CB8AC3E}">
        <p14:creationId xmlns:p14="http://schemas.microsoft.com/office/powerpoint/2010/main" val="51235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r>
              <a:rPr lang="en-US"/>
              <a:t>Edit Master text styles</a:t>
            </a:r>
          </a:p>
        </p:txBody>
      </p:sp>
    </p:spTree>
    <p:extLst>
      <p:ext uri="{BB962C8B-B14F-4D97-AF65-F5344CB8AC3E}">
        <p14:creationId xmlns:p14="http://schemas.microsoft.com/office/powerpoint/2010/main" val="428950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r>
              <a:rPr lang="en-US"/>
              <a:t>Edit Master text styles</a:t>
            </a:r>
          </a:p>
        </p:txBody>
      </p:sp>
    </p:spTree>
    <p:extLst>
      <p:ext uri="{BB962C8B-B14F-4D97-AF65-F5344CB8AC3E}">
        <p14:creationId xmlns:p14="http://schemas.microsoft.com/office/powerpoint/2010/main" val="108788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20"/>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96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56423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r>
              <a:rPr lang="en-US"/>
              <a:t>Edit Master text styles</a:t>
            </a:r>
          </a:p>
        </p:txBody>
      </p:sp>
    </p:spTree>
    <p:extLst>
      <p:ext uri="{BB962C8B-B14F-4D97-AF65-F5344CB8AC3E}">
        <p14:creationId xmlns:p14="http://schemas.microsoft.com/office/powerpoint/2010/main" val="328646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r>
              <a:rPr lang="en-US"/>
              <a:t>Edit Master text styles</a:t>
            </a:r>
          </a:p>
        </p:txBody>
      </p:sp>
    </p:spTree>
    <p:extLst>
      <p:ext uri="{BB962C8B-B14F-4D97-AF65-F5344CB8AC3E}">
        <p14:creationId xmlns:p14="http://schemas.microsoft.com/office/powerpoint/2010/main" val="269209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54498" y="-4969"/>
            <a:ext cx="7998343" cy="1418391"/>
          </a:xfrm>
          <a:prstGeom prst="rect">
            <a:avLst/>
          </a:prstGeom>
        </p:spPr>
      </p:pic>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6" name="Text Placeholder 18"/>
          <p:cNvSpPr>
            <a:spLocks noGrp="1"/>
          </p:cNvSpPr>
          <p:nvPr>
            <p:ph type="body" sz="quarter" idx="16" hasCustomPrompt="1"/>
          </p:nvPr>
        </p:nvSpPr>
        <p:spPr>
          <a:xfrm>
            <a:off x="1039293" y="2469871"/>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70" indent="0">
              <a:buNone/>
              <a:defRPr/>
            </a:lvl2pPr>
            <a:lvl5pPr marL="2438278"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5" y="4818453"/>
            <a:ext cx="1819631" cy="410369"/>
          </a:xfrm>
          <a:prstGeom prst="rect">
            <a:avLst/>
          </a:prstGeom>
        </p:spPr>
        <p:txBody>
          <a:bodyPr vert="horz" wrap="none" lIns="0" tIns="0">
            <a:spAutoFit/>
          </a:bodyPr>
          <a:lstStyle>
            <a:lvl1pPr marL="0" indent="0">
              <a:buNone/>
              <a:defRPr sz="2267" b="0"/>
            </a:lvl1pPr>
            <a:lvl2pPr marL="609570" indent="0">
              <a:buNone/>
              <a:defRPr/>
            </a:lvl2pPr>
            <a:lvl5pPr marL="2438278" indent="0">
              <a:buNone/>
              <a:defRPr/>
            </a:lvl5pPr>
          </a:lstStyle>
          <a:p>
            <a:pPr lvl="0"/>
            <a:r>
              <a:rPr lang="en-US" dirty="0"/>
              <a:t>Speaker Title</a:t>
            </a:r>
          </a:p>
        </p:txBody>
      </p:sp>
      <p:sp>
        <p:nvSpPr>
          <p:cNvPr id="15" name="Rectangle 14"/>
          <p:cNvSpPr/>
          <p:nvPr userDrawn="1"/>
        </p:nvSpPr>
        <p:spPr>
          <a:xfrm>
            <a:off x="4182536" y="2"/>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3" name="Footer Placeholder 4"/>
          <p:cNvSpPr txBox="1">
            <a:spLocks/>
          </p:cNvSpPr>
          <p:nvPr userDrawn="1"/>
        </p:nvSpPr>
        <p:spPr>
          <a:xfrm>
            <a:off x="7039" y="6384426"/>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alpha val="50000"/>
                  </a:schemeClr>
                </a:solidFill>
                <a:effectLst/>
                <a:latin typeface="Arial" charset="0"/>
                <a:ea typeface="Arial" charset="0"/>
                <a:cs typeface="Arial" charset="0"/>
              </a:rPr>
              <a:t>Confidential. Not for distribution.</a:t>
            </a:r>
          </a:p>
        </p:txBody>
      </p:sp>
      <p:sp>
        <p:nvSpPr>
          <p:cNvPr id="24" name="Rectangle 23"/>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5" name="Rectangle 24"/>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6" name="Rectangle 25"/>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27"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userDrawn="1"/>
        </p:nvSpPr>
        <p:spPr>
          <a:xfrm>
            <a:off x="2" y="1866900"/>
            <a:ext cx="4922518" cy="563247"/>
          </a:xfrm>
          <a:prstGeom prst="rect">
            <a:avLst/>
          </a:prstGeom>
          <a:solidFill>
            <a:schemeClr val="accent2"/>
          </a:solidFill>
        </p:spPr>
        <p:txBody>
          <a:bodyPr wrap="square" lIns="118872" tIns="118872" rIns="121920" bIns="118872"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mn-lt"/>
                <a:ea typeface="+mn-ea"/>
                <a:cs typeface="Arial" charset="0"/>
              </a:rPr>
              <a:t>Madrid, Spain • 26 October 2018</a:t>
            </a:r>
          </a:p>
        </p:txBody>
      </p:sp>
    </p:spTree>
    <p:extLst>
      <p:ext uri="{BB962C8B-B14F-4D97-AF65-F5344CB8AC3E}">
        <p14:creationId xmlns:p14="http://schemas.microsoft.com/office/powerpoint/2010/main" val="376414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95969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29526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83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933"/>
            </a:lvl2pPr>
            <a:lvl3pPr>
              <a:defRPr sz="3067"/>
            </a:lvl3pPr>
            <a:lvl4pPr>
              <a:defRPr/>
            </a:lvl4pPr>
            <a:lvl5pPr>
              <a:defRPr/>
            </a:lvl5pPr>
            <a:lvl6pPr>
              <a:defRPr/>
            </a:lvl6pPr>
            <a:lvl7pPr>
              <a:defRPr/>
            </a:lvl7pPr>
            <a:lvl8pPr marL="4267093" indent="0">
              <a:buNone/>
              <a:defRPr/>
            </a:lvl8pPr>
            <a:lvl9pPr marL="4876678" indent="0">
              <a:buNone/>
              <a:defRPr/>
            </a:lvl9pPr>
          </a:lstStyle>
          <a:p>
            <a:pPr lvl="0"/>
            <a:r>
              <a:rPr lang="en-US" dirty="0"/>
              <a:t>Click to add copy</a:t>
            </a:r>
          </a:p>
        </p:txBody>
      </p:sp>
    </p:spTree>
    <p:extLst>
      <p:ext uri="{BB962C8B-B14F-4D97-AF65-F5344CB8AC3E}">
        <p14:creationId xmlns:p14="http://schemas.microsoft.com/office/powerpoint/2010/main" val="331337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39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87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65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787658"/>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483513"/>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561465"/>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413636"/>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784484"/>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787656"/>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831857"/>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527712"/>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60566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457835"/>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82868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831855"/>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34099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57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3"/>
          <a:stretch>
            <a:fillRect/>
          </a:stretch>
        </p:blipFill>
        <p:spPr>
          <a:xfrm>
            <a:off x="6087533" y="-2848"/>
            <a:ext cx="6119584" cy="5853515"/>
          </a:xfrm>
          <a:prstGeom prst="rect">
            <a:avLst/>
          </a:prstGeom>
        </p:spPr>
      </p:pic>
    </p:spTree>
    <p:extLst>
      <p:ext uri="{BB962C8B-B14F-4D97-AF65-F5344CB8AC3E}">
        <p14:creationId xmlns:p14="http://schemas.microsoft.com/office/powerpoint/2010/main" val="122584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Box 18"/>
          <p:cNvSpPr txBox="1"/>
          <p:nvPr userDrawn="1"/>
        </p:nvSpPr>
        <p:spPr>
          <a:xfrm>
            <a:off x="1" y="359771"/>
            <a:ext cx="5126963" cy="820674"/>
          </a:xfrm>
          <a:prstGeom prst="rect">
            <a:avLst/>
          </a:prstGeom>
          <a:solidFill>
            <a:schemeClr val="accent2"/>
          </a:solidFill>
        </p:spPr>
        <p:txBody>
          <a:bodyPr wrap="square" lIns="243840" tIns="243840" rIns="121920" bIns="243840"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mn-lt"/>
                <a:ea typeface="+mn-ea"/>
                <a:cs typeface="Arial" charset="0"/>
              </a:rPr>
              <a:t>IFLA </a:t>
            </a:r>
            <a:r>
              <a:rPr kumimoji="0" lang="en-US" sz="2133" b="0" i="0" u="none" strike="noStrike" kern="1200" cap="none" spc="0" normalizeH="0" baseline="0" noProof="0" dirty="0" err="1">
                <a:ln>
                  <a:noFill/>
                </a:ln>
                <a:solidFill>
                  <a:prstClr val="white"/>
                </a:solidFill>
                <a:effectLst/>
                <a:uLnTx/>
                <a:uFillTx/>
                <a:latin typeface="+mn-lt"/>
                <a:ea typeface="+mn-ea"/>
                <a:cs typeface="Arial" charset="0"/>
              </a:rPr>
              <a:t>Wrocław</a:t>
            </a:r>
            <a:r>
              <a:rPr kumimoji="0" lang="en-US" sz="2133" b="0" i="0" u="none" strike="noStrike" kern="1200" cap="none" spc="0" normalizeH="0" baseline="0" noProof="0" dirty="0">
                <a:ln>
                  <a:noFill/>
                </a:ln>
                <a:solidFill>
                  <a:prstClr val="white"/>
                </a:solidFill>
                <a:effectLst/>
                <a:uLnTx/>
                <a:uFillTx/>
                <a:latin typeface="+mn-lt"/>
                <a:ea typeface="+mn-ea"/>
                <a:cs typeface="Arial" charset="0"/>
              </a:rPr>
              <a:t> • 19</a:t>
            </a:r>
            <a:r>
              <a:rPr kumimoji="0" lang="en-US" sz="2133" b="0" i="0" u="none" strike="noStrike" kern="1200" cap="none" spc="-187" normalizeH="0" baseline="0" noProof="0" dirty="0">
                <a:ln>
                  <a:noFill/>
                </a:ln>
                <a:solidFill>
                  <a:prstClr val="white"/>
                </a:solidFill>
                <a:effectLst/>
                <a:uLnTx/>
                <a:uFillTx/>
                <a:latin typeface="+mn-lt"/>
                <a:ea typeface="+mn-ea"/>
                <a:cs typeface="Arial" charset="0"/>
              </a:rPr>
              <a:t> </a:t>
            </a:r>
            <a:r>
              <a:rPr kumimoji="0" lang="en-US" sz="2133" b="0" i="0" u="none" strike="noStrike" kern="1200" cap="none" spc="0" normalizeH="0" baseline="0" noProof="0" dirty="0">
                <a:ln>
                  <a:noFill/>
                </a:ln>
                <a:solidFill>
                  <a:prstClr val="white"/>
                </a:solidFill>
                <a:effectLst/>
                <a:uLnTx/>
                <a:uFillTx/>
                <a:latin typeface="+mn-lt"/>
                <a:ea typeface="+mn-ea"/>
                <a:cs typeface="Arial" charset="0"/>
              </a:rPr>
              <a:t>–</a:t>
            </a:r>
            <a:r>
              <a:rPr kumimoji="0" lang="en-US" sz="2133" b="0" i="0" u="none" strike="noStrike" kern="1200" cap="none" spc="-267" normalizeH="0" baseline="0" noProof="0" dirty="0">
                <a:ln>
                  <a:noFill/>
                </a:ln>
                <a:solidFill>
                  <a:prstClr val="white"/>
                </a:solidFill>
                <a:effectLst/>
                <a:uLnTx/>
                <a:uFillTx/>
                <a:latin typeface="+mn-lt"/>
                <a:ea typeface="+mn-ea"/>
                <a:cs typeface="Arial" charset="0"/>
              </a:rPr>
              <a:t> </a:t>
            </a:r>
            <a:r>
              <a:rPr kumimoji="0" lang="en-US" sz="2133" b="0" i="0" u="none" strike="noStrike" kern="1200" cap="none" spc="0" normalizeH="0" baseline="0" noProof="0" dirty="0">
                <a:ln>
                  <a:noFill/>
                </a:ln>
                <a:solidFill>
                  <a:prstClr val="white"/>
                </a:solidFill>
                <a:effectLst/>
                <a:uLnTx/>
                <a:uFillTx/>
                <a:latin typeface="+mn-lt"/>
                <a:ea typeface="+mn-ea"/>
                <a:cs typeface="Arial" charset="0"/>
              </a:rPr>
              <a:t>25 August 2017</a:t>
            </a:r>
          </a:p>
        </p:txBody>
      </p:sp>
      <p:pic>
        <p:nvPicPr>
          <p:cNvPr id="18" name="Picture 17" descr="ppt-because-tag.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649459" y="5037667"/>
            <a:ext cx="1812100" cy="296333"/>
          </a:xfrm>
          <a:prstGeom prst="rect">
            <a:avLst/>
          </a:prstGeom>
        </p:spPr>
      </p:pic>
      <p:sp>
        <p:nvSpPr>
          <p:cNvPr id="2" name="TextBox 1"/>
          <p:cNvSpPr txBox="1"/>
          <p:nvPr userDrawn="1"/>
        </p:nvSpPr>
        <p:spPr>
          <a:xfrm>
            <a:off x="7581900" y="5107625"/>
            <a:ext cx="260008" cy="215444"/>
          </a:xfrm>
          <a:prstGeom prst="rect">
            <a:avLst/>
          </a:prstGeom>
          <a:noFill/>
        </p:spPr>
        <p:txBody>
          <a:bodyPr wrap="none" rtlCol="0">
            <a:spAutoFit/>
          </a:bodyPr>
          <a:lstStyle/>
          <a:p>
            <a:r>
              <a:rPr lang="en-US" sz="800" dirty="0">
                <a:solidFill>
                  <a:schemeClr val="bg1"/>
                </a:solidFill>
              </a:rPr>
              <a:t>®</a:t>
            </a:r>
          </a:p>
        </p:txBody>
      </p:sp>
    </p:spTree>
    <p:extLst>
      <p:ext uri="{BB962C8B-B14F-4D97-AF65-F5344CB8AC3E}">
        <p14:creationId xmlns:p14="http://schemas.microsoft.com/office/powerpoint/2010/main" val="241347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5" name="Text Placeholder 4"/>
          <p:cNvSpPr>
            <a:spLocks noGrp="1"/>
          </p:cNvSpPr>
          <p:nvPr>
            <p:ph type="body" sz="quarter" idx="11"/>
          </p:nvPr>
        </p:nvSpPr>
        <p:spPr>
          <a:xfrm>
            <a:off x="7190317" y="1"/>
            <a:ext cx="5001684" cy="5295900"/>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6185684"/>
            <a:ext cx="12192000" cy="646331"/>
            <a:chOff x="0" y="4639262"/>
            <a:chExt cx="9144000" cy="484748"/>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484748"/>
            </a:xfrm>
            <a:prstGeom prst="rect">
              <a:avLst/>
            </a:prstGeom>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a:ln>
                    <a:noFill/>
                  </a:ln>
                  <a:solidFill>
                    <a:schemeClr val="bg1"/>
                  </a:solidFill>
                  <a:effectLst/>
                  <a:uLnTx/>
                  <a:uFillTx/>
                  <a:latin typeface="Myriad Pro" pitchFamily="34" charset="0"/>
                </a:rPr>
                <a:t>Value</a:t>
              </a:r>
              <a:br>
                <a:rPr kumimoji="0" lang="en-US" sz="2400" b="1" i="0" u="none" strike="noStrike" kern="0" cap="none" spc="0" normalizeH="0" baseline="0" noProof="0">
                  <a:ln>
                    <a:noFill/>
                  </a:ln>
                  <a:solidFill>
                    <a:schemeClr val="bg1"/>
                  </a:solidFill>
                  <a:effectLst/>
                  <a:uLnTx/>
                  <a:uFillTx/>
                  <a:latin typeface="Myriad Pro" pitchFamily="34" charset="0"/>
                </a:rPr>
              </a:br>
              <a:r>
                <a:rPr kumimoji="0" lang="en-US" sz="12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46897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Content- 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userDrawn="1"/>
        </p:nvSpPr>
        <p:spPr>
          <a:xfrm>
            <a:off x="0" y="0"/>
            <a:ext cx="12192000" cy="6248400"/>
          </a:xfrm>
          <a:prstGeom prst="rect">
            <a:avLst/>
          </a:prstGeom>
          <a:solidFill>
            <a:schemeClr val="bg1">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4"/>
          <p:cNvSpPr>
            <a:spLocks noGrp="1"/>
          </p:cNvSpPr>
          <p:nvPr>
            <p:ph type="body" sz="quarter" idx="11"/>
          </p:nvPr>
        </p:nvSpPr>
        <p:spPr>
          <a:xfrm>
            <a:off x="1" y="4411577"/>
            <a:ext cx="12192000" cy="1583155"/>
          </a:xfrm>
          <a:prstGeom prst="rect">
            <a:avLst/>
          </a:prstGeom>
          <a:solidFill>
            <a:schemeClr val="tx1"/>
          </a:solidFill>
        </p:spPr>
        <p:txBody>
          <a:bodyPr/>
          <a:lstStyle>
            <a:lvl1pPr marL="0" indent="0">
              <a:buNone/>
              <a:defRPr sz="3200">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Click to edit Master text styles</a:t>
            </a:r>
          </a:p>
        </p:txBody>
      </p:sp>
      <p:sp>
        <p:nvSpPr>
          <p:cNvPr id="11" name="Text Placeholder 10"/>
          <p:cNvSpPr>
            <a:spLocks noGrp="1"/>
          </p:cNvSpPr>
          <p:nvPr>
            <p:ph type="body" sz="quarter" idx="12"/>
          </p:nvPr>
        </p:nvSpPr>
        <p:spPr>
          <a:xfrm>
            <a:off x="9827683" y="5417217"/>
            <a:ext cx="2364317" cy="577516"/>
          </a:xfrm>
          <a:prstGeom prst="rect">
            <a:avLst/>
          </a:prstGeom>
        </p:spPr>
        <p:txBody>
          <a:bodyPr anchor="b"/>
          <a:lstStyle>
            <a:lvl1pPr marL="0" indent="0" algn="r">
              <a:buNone/>
              <a:defRPr sz="1333" b="1">
                <a:solidFill>
                  <a:schemeClr val="bg1"/>
                </a:solidFill>
              </a:defRPr>
            </a:lvl1pPr>
            <a:lvl2pPr marL="609585" indent="0">
              <a:buNone/>
              <a:defRPr sz="1333" b="1">
                <a:solidFill>
                  <a:schemeClr val="bg1"/>
                </a:solidFill>
              </a:defRPr>
            </a:lvl2pPr>
            <a:lvl3pPr marL="1219170" indent="0">
              <a:buNone/>
              <a:defRPr sz="1333" b="1">
                <a:solidFill>
                  <a:schemeClr val="bg1"/>
                </a:solidFill>
              </a:defRPr>
            </a:lvl3pPr>
            <a:lvl4pPr marL="1828754" indent="0">
              <a:buNone/>
              <a:defRPr sz="1333" b="1">
                <a:solidFill>
                  <a:schemeClr val="bg1"/>
                </a:solidFill>
              </a:defRPr>
            </a:lvl4pPr>
            <a:lvl5pPr marL="2438339" indent="0">
              <a:buNone/>
              <a:defRPr sz="1333"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6370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Content- 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userDrawn="1"/>
        </p:nvSpPr>
        <p:spPr>
          <a:xfrm>
            <a:off x="0" y="0"/>
            <a:ext cx="12192000" cy="6248400"/>
          </a:xfrm>
          <a:prstGeom prst="rect">
            <a:avLst/>
          </a:prstGeom>
          <a:solidFill>
            <a:schemeClr val="bg1">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4"/>
          <p:cNvSpPr>
            <a:spLocks noGrp="1"/>
          </p:cNvSpPr>
          <p:nvPr>
            <p:ph type="body" sz="quarter" idx="11"/>
          </p:nvPr>
        </p:nvSpPr>
        <p:spPr>
          <a:xfrm>
            <a:off x="1" y="742951"/>
            <a:ext cx="12192000" cy="1583155"/>
          </a:xfrm>
          <a:prstGeom prst="rect">
            <a:avLst/>
          </a:prstGeom>
          <a:solidFill>
            <a:schemeClr val="tx1"/>
          </a:solidFill>
        </p:spPr>
        <p:txBody>
          <a:bodyPr/>
          <a:lstStyle>
            <a:lvl1pPr marL="0" indent="0">
              <a:buNone/>
              <a:defRPr sz="3200">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Click to edit Master text styles</a:t>
            </a:r>
          </a:p>
        </p:txBody>
      </p:sp>
      <p:sp>
        <p:nvSpPr>
          <p:cNvPr id="11" name="Text Placeholder 10"/>
          <p:cNvSpPr>
            <a:spLocks noGrp="1"/>
          </p:cNvSpPr>
          <p:nvPr>
            <p:ph type="body" sz="quarter" idx="12"/>
          </p:nvPr>
        </p:nvSpPr>
        <p:spPr>
          <a:xfrm>
            <a:off x="9827683" y="1748590"/>
            <a:ext cx="2364317" cy="577516"/>
          </a:xfrm>
          <a:prstGeom prst="rect">
            <a:avLst/>
          </a:prstGeom>
        </p:spPr>
        <p:txBody>
          <a:bodyPr anchor="b"/>
          <a:lstStyle>
            <a:lvl1pPr marL="0" indent="0" algn="r">
              <a:buNone/>
              <a:defRPr sz="1333" b="1">
                <a:solidFill>
                  <a:schemeClr val="bg1"/>
                </a:solidFill>
              </a:defRPr>
            </a:lvl1pPr>
            <a:lvl2pPr marL="609585" indent="0">
              <a:buNone/>
              <a:defRPr sz="1333" b="1">
                <a:solidFill>
                  <a:schemeClr val="bg1"/>
                </a:solidFill>
              </a:defRPr>
            </a:lvl2pPr>
            <a:lvl3pPr marL="1219170" indent="0">
              <a:buNone/>
              <a:defRPr sz="1333" b="1">
                <a:solidFill>
                  <a:schemeClr val="bg1"/>
                </a:solidFill>
              </a:defRPr>
            </a:lvl3pPr>
            <a:lvl4pPr marL="1828754" indent="0">
              <a:buNone/>
              <a:defRPr sz="1333" b="1">
                <a:solidFill>
                  <a:schemeClr val="bg1"/>
                </a:solidFill>
              </a:defRPr>
            </a:lvl4pPr>
            <a:lvl5pPr marL="2438339" indent="0">
              <a:buNone/>
              <a:defRPr sz="1333"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03939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ontent- 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userDrawn="1"/>
        </p:nvSpPr>
        <p:spPr>
          <a:xfrm>
            <a:off x="0" y="0"/>
            <a:ext cx="12192000" cy="6248400"/>
          </a:xfrm>
          <a:prstGeom prst="rect">
            <a:avLst/>
          </a:prstGeom>
          <a:solidFill>
            <a:schemeClr val="bg1">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4"/>
          <p:cNvSpPr>
            <a:spLocks noGrp="1"/>
          </p:cNvSpPr>
          <p:nvPr>
            <p:ph type="body" sz="quarter" idx="11"/>
          </p:nvPr>
        </p:nvSpPr>
        <p:spPr>
          <a:xfrm>
            <a:off x="6880773" y="742951"/>
            <a:ext cx="5311228" cy="5156200"/>
          </a:xfrm>
          <a:prstGeom prst="rect">
            <a:avLst/>
          </a:prstGeom>
          <a:solidFill>
            <a:schemeClr val="tx1"/>
          </a:solidFill>
        </p:spPr>
        <p:txBody>
          <a:bodyPr/>
          <a:lstStyle>
            <a:lvl1pPr marL="0" indent="0">
              <a:buNone/>
              <a:defRPr sz="3200">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Click to edit Master text styles</a:t>
            </a:r>
          </a:p>
        </p:txBody>
      </p:sp>
      <p:sp>
        <p:nvSpPr>
          <p:cNvPr id="11" name="Text Placeholder 10"/>
          <p:cNvSpPr>
            <a:spLocks noGrp="1"/>
          </p:cNvSpPr>
          <p:nvPr>
            <p:ph type="body" sz="quarter" idx="12"/>
          </p:nvPr>
        </p:nvSpPr>
        <p:spPr>
          <a:xfrm>
            <a:off x="9827172" y="5020734"/>
            <a:ext cx="2364317" cy="878417"/>
          </a:xfrm>
          <a:prstGeom prst="rect">
            <a:avLst/>
          </a:prstGeom>
        </p:spPr>
        <p:txBody>
          <a:bodyPr anchor="b"/>
          <a:lstStyle>
            <a:lvl1pPr marL="0" indent="0" algn="r">
              <a:buNone/>
              <a:defRPr sz="1333" b="1">
                <a:solidFill>
                  <a:schemeClr val="bg1"/>
                </a:solidFill>
              </a:defRPr>
            </a:lvl1pPr>
            <a:lvl2pPr marL="609585" indent="0">
              <a:buNone/>
              <a:defRPr sz="1333" b="1">
                <a:solidFill>
                  <a:schemeClr val="bg1"/>
                </a:solidFill>
              </a:defRPr>
            </a:lvl2pPr>
            <a:lvl3pPr marL="1219170" indent="0">
              <a:buNone/>
              <a:defRPr sz="1333" b="1">
                <a:solidFill>
                  <a:schemeClr val="bg1"/>
                </a:solidFill>
              </a:defRPr>
            </a:lvl3pPr>
            <a:lvl4pPr marL="1828754" indent="0">
              <a:buNone/>
              <a:defRPr sz="1333" b="1">
                <a:solidFill>
                  <a:schemeClr val="bg1"/>
                </a:solidFill>
              </a:defRPr>
            </a:lvl4pPr>
            <a:lvl5pPr marL="2438339" indent="0">
              <a:buNone/>
              <a:defRPr sz="1333"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471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Content- Head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248400"/>
          </a:xfrm>
          <a:prstGeom prst="rect">
            <a:avLst/>
          </a:prstGeom>
        </p:spPr>
        <p:txBody>
          <a:bodyPr/>
          <a:lstStyle/>
          <a:p>
            <a:endParaRPr lang="en-US"/>
          </a:p>
        </p:txBody>
      </p:sp>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userDrawn="1"/>
        </p:nvSpPr>
        <p:spPr>
          <a:xfrm>
            <a:off x="0" y="0"/>
            <a:ext cx="12192000" cy="6248400"/>
          </a:xfrm>
          <a:prstGeom prst="rect">
            <a:avLst/>
          </a:prstGeom>
          <a:solidFill>
            <a:schemeClr val="bg1">
              <a:alpha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 Placeholder 4"/>
          <p:cNvSpPr>
            <a:spLocks noGrp="1"/>
          </p:cNvSpPr>
          <p:nvPr>
            <p:ph type="body" sz="quarter" idx="11"/>
          </p:nvPr>
        </p:nvSpPr>
        <p:spPr>
          <a:xfrm>
            <a:off x="1" y="742951"/>
            <a:ext cx="5311228" cy="5156200"/>
          </a:xfrm>
          <a:prstGeom prst="rect">
            <a:avLst/>
          </a:prstGeom>
          <a:solidFill>
            <a:schemeClr val="tx1"/>
          </a:solidFill>
        </p:spPr>
        <p:txBody>
          <a:bodyPr/>
          <a:lstStyle>
            <a:lvl1pPr marL="0" indent="0">
              <a:buNone/>
              <a:defRPr sz="3200">
                <a:solidFill>
                  <a:schemeClr val="bg1"/>
                </a:solidFill>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US" dirty="0"/>
              <a:t>Click to edit Master text styles</a:t>
            </a:r>
          </a:p>
        </p:txBody>
      </p:sp>
      <p:sp>
        <p:nvSpPr>
          <p:cNvPr id="11" name="Text Placeholder 10"/>
          <p:cNvSpPr>
            <a:spLocks noGrp="1"/>
          </p:cNvSpPr>
          <p:nvPr>
            <p:ph type="body" sz="quarter" idx="12"/>
          </p:nvPr>
        </p:nvSpPr>
        <p:spPr>
          <a:xfrm>
            <a:off x="2946400" y="5020734"/>
            <a:ext cx="2364317" cy="878417"/>
          </a:xfrm>
          <a:prstGeom prst="rect">
            <a:avLst/>
          </a:prstGeom>
        </p:spPr>
        <p:txBody>
          <a:bodyPr anchor="b"/>
          <a:lstStyle>
            <a:lvl1pPr marL="0" indent="0" algn="r">
              <a:buNone/>
              <a:defRPr sz="1333" b="1">
                <a:solidFill>
                  <a:schemeClr val="bg1"/>
                </a:solidFill>
              </a:defRPr>
            </a:lvl1pPr>
            <a:lvl2pPr marL="609585" indent="0">
              <a:buNone/>
              <a:defRPr sz="1333" b="1">
                <a:solidFill>
                  <a:schemeClr val="bg1"/>
                </a:solidFill>
              </a:defRPr>
            </a:lvl2pPr>
            <a:lvl3pPr marL="1219170" indent="0">
              <a:buNone/>
              <a:defRPr sz="1333" b="1">
                <a:solidFill>
                  <a:schemeClr val="bg1"/>
                </a:solidFill>
              </a:defRPr>
            </a:lvl3pPr>
            <a:lvl4pPr marL="1828754" indent="0">
              <a:buNone/>
              <a:defRPr sz="1333" b="1">
                <a:solidFill>
                  <a:schemeClr val="bg1"/>
                </a:solidFill>
              </a:defRPr>
            </a:lvl4pPr>
            <a:lvl5pPr marL="2438339" indent="0">
              <a:buNone/>
              <a:defRPr sz="1333"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55027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630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Tree>
    <p:extLst>
      <p:ext uri="{BB962C8B-B14F-4D97-AF65-F5344CB8AC3E}">
        <p14:creationId xmlns:p14="http://schemas.microsoft.com/office/powerpoint/2010/main" val="18456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77163"/>
          </a:xfrm>
          <a:prstGeom prst="rect">
            <a:avLst/>
          </a:prstGeom>
          <a:ln w="28575" cmpd="sng">
            <a:solidFill>
              <a:srgbClr val="FFFFFF"/>
            </a:solidFill>
          </a:ln>
        </p:spPr>
        <p:txBody>
          <a:bodyPr vert="horz" lIns="274320" tIns="45720" rIns="274320" bIns="9144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81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730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5277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036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Text Placeholder 3"/>
          <p:cNvSpPr>
            <a:spLocks noGrp="1"/>
          </p:cNvSpPr>
          <p:nvPr>
            <p:ph type="body" sz="quarter" idx="12" hasCustomPrompt="1"/>
          </p:nvPr>
        </p:nvSpPr>
        <p:spPr>
          <a:xfrm>
            <a:off x="454382" y="1372996"/>
            <a:ext cx="11252197" cy="4475171"/>
          </a:xfrm>
          <a:prstGeom prst="rect">
            <a:avLst/>
          </a:prstGeom>
        </p:spPr>
        <p:txBody>
          <a:bodyPr vert="horz"/>
          <a:lstStyle>
            <a:lvl1pPr marL="457189" indent="-457189">
              <a:buFont typeface="Arial"/>
              <a:buChar char="•"/>
              <a:defRPr sz="3200" baseline="0"/>
            </a:lvl1pPr>
          </a:lstStyle>
          <a:p>
            <a:pPr lvl="0"/>
            <a:r>
              <a:rPr lang="en-US" dirty="0"/>
              <a:t>Click to add copy</a:t>
            </a: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01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16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3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05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22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ppt-because-pattern.psd"/>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62439" y="2"/>
            <a:ext cx="6129563" cy="5850665"/>
          </a:xfrm>
          <a:prstGeom prst="rect">
            <a:avLst/>
          </a:prstGeom>
        </p:spPr>
      </p:pic>
    </p:spTree>
    <p:extLst>
      <p:ext uri="{BB962C8B-B14F-4D97-AF65-F5344CB8AC3E}">
        <p14:creationId xmlns:p14="http://schemas.microsoft.com/office/powerpoint/2010/main" val="427912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0" name="TextBox 8"/>
          <p:cNvSpPr txBox="1">
            <a:spLocks noChangeArrowheads="1"/>
          </p:cNvSpPr>
          <p:nvPr userDrawn="1"/>
        </p:nvSpPr>
        <p:spPr bwMode="auto">
          <a:xfrm>
            <a:off x="7899907" y="4935539"/>
            <a:ext cx="56303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dirty="0">
                <a:solidFill>
                  <a:schemeClr val="bg1"/>
                </a:solidFill>
              </a:rPr>
              <a:t>SM</a:t>
            </a: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28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15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 Blank">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19" name="Rectangle 18"/>
          <p:cNvSpPr/>
          <p:nvPr userDrawn="1"/>
        </p:nvSpPr>
        <p:spPr>
          <a:xfrm>
            <a:off x="2946401"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20" name="Rectangle 19"/>
          <p:cNvSpPr/>
          <p:nvPr userDrawn="1"/>
        </p:nvSpPr>
        <p:spPr>
          <a:xfrm>
            <a:off x="4360338" y="6248400"/>
            <a:ext cx="7831668"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43828" y="6457315"/>
            <a:ext cx="990985"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userDrawn="1"/>
        </p:nvSpPr>
        <p:spPr>
          <a:xfrm>
            <a:off x="7500997" y="6357723"/>
            <a:ext cx="3367313" cy="379656"/>
          </a:xfrm>
          <a:prstGeom prst="rect">
            <a:avLst/>
          </a:prstGeom>
          <a:noFill/>
        </p:spPr>
        <p:txBody>
          <a:bodyPr wrap="square" rtlCol="0">
            <a:spAutoFit/>
          </a:bodyPr>
          <a:lstStyle/>
          <a:p>
            <a:pPr algn="ctr"/>
            <a:r>
              <a:rPr lang="en-US" sz="1867" b="1" dirty="0">
                <a:solidFill>
                  <a:schemeClr val="bg1"/>
                </a:solidFill>
              </a:rPr>
              <a:t>#</a:t>
            </a:r>
            <a:r>
              <a:rPr lang="en-US" sz="1867" b="1" dirty="0" err="1">
                <a:solidFill>
                  <a:schemeClr val="bg1"/>
                </a:solidFill>
              </a:rPr>
              <a:t>vandr</a:t>
            </a:r>
            <a:endParaRPr lang="en-US" sz="1867" b="1" dirty="0">
              <a:solidFill>
                <a:schemeClr val="bg1"/>
              </a:solidFill>
            </a:endParaRPr>
          </a:p>
        </p:txBody>
      </p:sp>
    </p:spTree>
    <p:extLst>
      <p:ext uri="{BB962C8B-B14F-4D97-AF65-F5344CB8AC3E}">
        <p14:creationId xmlns:p14="http://schemas.microsoft.com/office/powerpoint/2010/main" val="362365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534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81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551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556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7654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686" r:id="rId13"/>
    <p:sldLayoutId id="2147483712" r:id="rId14"/>
    <p:sldLayoutId id="2147483805" r:id="rId15"/>
    <p:sldLayoutId id="2147483806" r:id="rId16"/>
    <p:sldLayoutId id="2147483807" r:id="rId17"/>
    <p:sldLayoutId id="2147483809" r:id="rId18"/>
    <p:sldLayoutId id="2147483811" r:id="rId19"/>
    <p:sldLayoutId id="2147483812" r:id="rId20"/>
    <p:sldLayoutId id="2147483813" r:id="rId2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42740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90" r:id="rId12"/>
    <p:sldLayoutId id="2147483800" r:id="rId13"/>
    <p:sldLayoutId id="2147483801" r:id="rId14"/>
    <p:sldLayoutId id="2147483802" r:id="rId15"/>
    <p:sldLayoutId id="2147483803" r:id="rId16"/>
    <p:sldLayoutId id="214748380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07935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38.xml"/><Relationship Id="rId5" Type="http://schemas.openxmlformats.org/officeDocument/2006/relationships/image" Target="../media/image57.jp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9.xml"/><Relationship Id="rId1" Type="http://schemas.openxmlformats.org/officeDocument/2006/relationships/slideLayout" Target="../slideLayouts/slideLayout38.xml"/><Relationship Id="rId4" Type="http://schemas.openxmlformats.org/officeDocument/2006/relationships/image" Target="../media/image77.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29.xml"/><Relationship Id="rId4" Type="http://schemas.microsoft.com/office/2007/relationships/hdphoto" Target="../media/hdphoto3.wdp"/></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www.choice360.org/blog/putting-the-library-in-the-life-of-the-user"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hyperlink" Target="http://www.oclc.org/content/dam/research/publications/library/2014/oclcresearch-reordering-ranganathan-2014.pdf"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informationr.net/ir/19-4/isic/isic13.html" TargetMode="External"/><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a:xfrm>
            <a:off x="603844" y="2431735"/>
            <a:ext cx="11138977" cy="1827070"/>
          </a:xfrm>
        </p:spPr>
        <p:txBody>
          <a:bodyPr anchor="ctr">
            <a:normAutofit/>
          </a:bodyPr>
          <a:lstStyle/>
          <a:p>
            <a:r>
              <a:rPr lang="en-US" sz="3600" dirty="0"/>
              <a:t>Applying Research Methods:</a:t>
            </a:r>
          </a:p>
          <a:p>
            <a:r>
              <a:rPr lang="en-US" sz="3600" dirty="0"/>
              <a:t>Opportunities for Engagement and Progress</a:t>
            </a:r>
          </a:p>
        </p:txBody>
      </p:sp>
      <p:sp>
        <p:nvSpPr>
          <p:cNvPr id="9" name="Text Placeholder 8"/>
          <p:cNvSpPr>
            <a:spLocks noGrp="1"/>
          </p:cNvSpPr>
          <p:nvPr>
            <p:ph type="body" sz="quarter" idx="17"/>
          </p:nvPr>
        </p:nvSpPr>
        <p:spPr>
          <a:xfrm>
            <a:off x="971592" y="4275963"/>
            <a:ext cx="4967450" cy="502766"/>
          </a:xfrm>
        </p:spPr>
        <p:txBody>
          <a:bodyPr/>
          <a:lstStyle/>
          <a:p>
            <a:r>
              <a:rPr lang="en-US" dirty="0"/>
              <a:t>Lynn Silipigni Connaway, PhD</a:t>
            </a:r>
          </a:p>
        </p:txBody>
      </p:sp>
      <p:sp>
        <p:nvSpPr>
          <p:cNvPr id="5" name="Text Placeholder 7">
            <a:extLst>
              <a:ext uri="{FF2B5EF4-FFF2-40B4-BE49-F238E27FC236}">
                <a16:creationId xmlns:a16="http://schemas.microsoft.com/office/drawing/2014/main" id="{1AB1FB9F-083D-4609-89F1-954D8BAAED73}"/>
              </a:ext>
            </a:extLst>
          </p:cNvPr>
          <p:cNvSpPr txBox="1">
            <a:spLocks/>
          </p:cNvSpPr>
          <p:nvPr/>
        </p:nvSpPr>
        <p:spPr>
          <a:xfrm>
            <a:off x="971592" y="4814353"/>
            <a:ext cx="6922729" cy="1195392"/>
          </a:xfrm>
          <a:prstGeom prst="rect">
            <a:avLst/>
          </a:prstGeom>
        </p:spPr>
        <p:txBody>
          <a:bodyPr vert="horz" wrap="none" lIns="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400"/>
              </a:spcBef>
            </a:pPr>
            <a:r>
              <a:rPr lang="en-US" dirty="0"/>
              <a:t>Director of Library Trends and User Research, OCLC</a:t>
            </a:r>
          </a:p>
          <a:p>
            <a:pPr>
              <a:spcBef>
                <a:spcPts val="400"/>
              </a:spcBef>
            </a:pPr>
            <a:r>
              <a:rPr lang="en-US" dirty="0">
                <a:hlinkClick r:id="rId3"/>
              </a:rPr>
              <a:t>connawal@oclc.org</a:t>
            </a:r>
            <a:endParaRPr lang="en-US" dirty="0"/>
          </a:p>
          <a:p>
            <a:pPr>
              <a:spcBef>
                <a:spcPts val="400"/>
              </a:spcBef>
            </a:pPr>
            <a:r>
              <a:rPr lang="en-US" dirty="0"/>
              <a:t>@</a:t>
            </a:r>
            <a:r>
              <a:rPr lang="en-US" dirty="0" err="1"/>
              <a:t>LynnConnaway</a:t>
            </a:r>
            <a:endParaRPr lang="en-US" dirty="0"/>
          </a:p>
        </p:txBody>
      </p:sp>
    </p:spTree>
    <p:extLst>
      <p:ext uri="{BB962C8B-B14F-4D97-AF65-F5344CB8AC3E}">
        <p14:creationId xmlns:p14="http://schemas.microsoft.com/office/powerpoint/2010/main" val="1377226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41455A-4DF4-469E-B402-DAE353F35A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301580"/>
          </a:xfrm>
          <a:prstGeom prst="rect">
            <a:avLst/>
          </a:prstGeom>
        </p:spPr>
      </p:pic>
      <p:sp>
        <p:nvSpPr>
          <p:cNvPr id="2" name="Title 1"/>
          <p:cNvSpPr>
            <a:spLocks noGrp="1"/>
          </p:cNvSpPr>
          <p:nvPr>
            <p:ph type="title" idx="4294967295"/>
          </p:nvPr>
        </p:nvSpPr>
        <p:spPr>
          <a:xfrm>
            <a:off x="3249085" y="448734"/>
            <a:ext cx="8942916" cy="639233"/>
          </a:xfrm>
          <a:prstGeom prst="rect">
            <a:avLst/>
          </a:prstGeom>
          <a:solidFill>
            <a:schemeClr val="tx1">
              <a:alpha val="65000"/>
            </a:schemeClr>
          </a:solidFill>
        </p:spPr>
        <p:txBody>
          <a:bodyPr anchor="b">
            <a:noAutofit/>
          </a:bodyPr>
          <a:lstStyle/>
          <a:p>
            <a:pPr>
              <a:lnSpc>
                <a:spcPct val="70000"/>
              </a:lnSpc>
            </a:pPr>
            <a:r>
              <a:rPr lang="en-US" sz="4000" b="1" dirty="0">
                <a:solidFill>
                  <a:schemeClr val="bg1"/>
                </a:solidFill>
              </a:rPr>
              <a:t>Research Methods: </a:t>
            </a:r>
            <a:r>
              <a:rPr lang="en-US" sz="4000" b="1" i="1" dirty="0" err="1">
                <a:solidFill>
                  <a:schemeClr val="bg1"/>
                </a:solidFill>
              </a:rPr>
              <a:t>JDoc</a:t>
            </a:r>
            <a:r>
              <a:rPr lang="en-US" sz="4000" b="1" i="1" dirty="0">
                <a:solidFill>
                  <a:schemeClr val="bg1"/>
                </a:solidFill>
              </a:rPr>
              <a:t> 2001-2010 </a:t>
            </a:r>
          </a:p>
        </p:txBody>
      </p:sp>
      <p:sp>
        <p:nvSpPr>
          <p:cNvPr id="3" name="Content Placeholder 2"/>
          <p:cNvSpPr>
            <a:spLocks noGrp="1"/>
          </p:cNvSpPr>
          <p:nvPr>
            <p:ph idx="4294967295"/>
          </p:nvPr>
        </p:nvSpPr>
        <p:spPr>
          <a:xfrm>
            <a:off x="6953251" y="1629834"/>
            <a:ext cx="5238749" cy="3742685"/>
          </a:xfrm>
          <a:prstGeom prst="rect">
            <a:avLst/>
          </a:prstGeom>
          <a:solidFill>
            <a:schemeClr val="tx1">
              <a:alpha val="65000"/>
            </a:schemeClr>
          </a:solidFill>
        </p:spPr>
        <p:txBody>
          <a:bodyPr>
            <a:noAutofit/>
          </a:bodyPr>
          <a:lstStyle/>
          <a:p>
            <a:r>
              <a:rPr lang="en-US" sz="2800" b="1" dirty="0">
                <a:solidFill>
                  <a:schemeClr val="bg1"/>
                </a:solidFill>
              </a:rPr>
              <a:t>N=367</a:t>
            </a:r>
          </a:p>
          <a:p>
            <a:r>
              <a:rPr lang="en-US" sz="2800" b="1" dirty="0">
                <a:solidFill>
                  <a:schemeClr val="bg1"/>
                </a:solidFill>
              </a:rPr>
              <a:t>Theoretical approach, 38%</a:t>
            </a:r>
          </a:p>
          <a:p>
            <a:r>
              <a:rPr lang="en-US" sz="2800" b="1" dirty="0">
                <a:solidFill>
                  <a:schemeClr val="bg1"/>
                </a:solidFill>
              </a:rPr>
              <a:t>Content analysis, 14%</a:t>
            </a:r>
          </a:p>
          <a:p>
            <a:r>
              <a:rPr lang="en-US" sz="2800" b="1" dirty="0">
                <a:solidFill>
                  <a:schemeClr val="bg1"/>
                </a:solidFill>
              </a:rPr>
              <a:t>Questionnaire, 13.8% </a:t>
            </a:r>
          </a:p>
          <a:p>
            <a:r>
              <a:rPr lang="en-US" sz="2800" b="1" dirty="0">
                <a:solidFill>
                  <a:schemeClr val="bg1"/>
                </a:solidFill>
              </a:rPr>
              <a:t>Experiment, 13.4%</a:t>
            </a:r>
          </a:p>
          <a:p>
            <a:r>
              <a:rPr lang="en-US" sz="2800" b="1" dirty="0">
                <a:solidFill>
                  <a:schemeClr val="bg1"/>
                </a:solidFill>
              </a:rPr>
              <a:t>Interview, 13.4%</a:t>
            </a:r>
          </a:p>
        </p:txBody>
      </p:sp>
      <p:sp>
        <p:nvSpPr>
          <p:cNvPr id="5" name="TextBox 4"/>
          <p:cNvSpPr txBox="1"/>
          <p:nvPr/>
        </p:nvSpPr>
        <p:spPr>
          <a:xfrm>
            <a:off x="10444480" y="4937921"/>
            <a:ext cx="1747520" cy="369332"/>
          </a:xfrm>
          <a:prstGeom prst="rect">
            <a:avLst/>
          </a:prstGeom>
          <a:noFill/>
        </p:spPr>
        <p:txBody>
          <a:bodyPr wrap="square" rtlCol="0">
            <a:spAutoFit/>
          </a:bodyPr>
          <a:lstStyle/>
          <a:p>
            <a:pPr algn="r" defTabSz="914377">
              <a:defRPr/>
            </a:pPr>
            <a:r>
              <a:rPr lang="en-US" b="1" dirty="0">
                <a:solidFill>
                  <a:prstClr val="white"/>
                </a:solidFill>
                <a:ea typeface="Gill Sans MT" charset="0"/>
                <a:cs typeface="Gill Sans MT" charset="0"/>
              </a:rPr>
              <a:t>(Chu, 2015)</a:t>
            </a:r>
          </a:p>
        </p:txBody>
      </p:sp>
      <p:sp>
        <p:nvSpPr>
          <p:cNvPr id="6" name="Rectangle 5">
            <a:extLst>
              <a:ext uri="{FF2B5EF4-FFF2-40B4-BE49-F238E27FC236}">
                <a16:creationId xmlns:a16="http://schemas.microsoft.com/office/drawing/2014/main" id="{797E7910-3D69-44ED-8AD7-3C6696F0FEE9}"/>
              </a:ext>
            </a:extLst>
          </p:cNvPr>
          <p:cNvSpPr/>
          <p:nvPr/>
        </p:nvSpPr>
        <p:spPr>
          <a:xfrm>
            <a:off x="0" y="6055359"/>
            <a:ext cx="6096000" cy="246221"/>
          </a:xfrm>
          <a:prstGeom prst="rect">
            <a:avLst/>
          </a:prstGeom>
        </p:spPr>
        <p:txBody>
          <a:bodyPr>
            <a:spAutoFit/>
          </a:bodyPr>
          <a:lstStyle/>
          <a:p>
            <a:r>
              <a:rPr lang="en-US" sz="1000" b="1" dirty="0">
                <a:solidFill>
                  <a:schemeClr val="bg1"/>
                </a:solidFill>
                <a:latin typeface="Arial" panose="020B0604020202020204" pitchFamily="34" charset="0"/>
                <a:cs typeface="Arial" panose="020B0604020202020204" pitchFamily="34" charset="0"/>
              </a:rPr>
              <a:t>Image: https://www.flickr.com/photos/jaypeg/3658793747 by </a:t>
            </a:r>
            <a:r>
              <a:rPr lang="en-US" sz="1000" b="1" dirty="0" err="1">
                <a:solidFill>
                  <a:schemeClr val="bg1"/>
                </a:solidFill>
                <a:latin typeface="Arial" panose="020B0604020202020204" pitchFamily="34" charset="0"/>
                <a:cs typeface="Arial" panose="020B0604020202020204" pitchFamily="34" charset="0"/>
              </a:rPr>
              <a:t>Jaypeg</a:t>
            </a:r>
            <a:r>
              <a:rPr lang="en-US" sz="1000" b="1" dirty="0">
                <a:solidFill>
                  <a:schemeClr val="bg1"/>
                </a:solidFill>
                <a:latin typeface="Arial" panose="020B0604020202020204" pitchFamily="34" charset="0"/>
                <a:cs typeface="Arial" panose="020B0604020202020204" pitchFamily="34" charset="0"/>
              </a:rPr>
              <a:t> / CC BY-NC 2.0</a:t>
            </a:r>
          </a:p>
        </p:txBody>
      </p:sp>
    </p:spTree>
    <p:extLst>
      <p:ext uri="{BB962C8B-B14F-4D97-AF65-F5344CB8AC3E}">
        <p14:creationId xmlns:p14="http://schemas.microsoft.com/office/powerpoint/2010/main" val="4013343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26736C-B110-4D41-ACAD-468910A4A4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1980" cy="6324601"/>
          </a:xfrm>
          <a:prstGeom prst="rect">
            <a:avLst/>
          </a:prstGeom>
        </p:spPr>
      </p:pic>
      <p:sp>
        <p:nvSpPr>
          <p:cNvPr id="2" name="Title 1"/>
          <p:cNvSpPr>
            <a:spLocks noGrp="1"/>
          </p:cNvSpPr>
          <p:nvPr>
            <p:ph type="title" idx="4294967295"/>
          </p:nvPr>
        </p:nvSpPr>
        <p:spPr>
          <a:xfrm>
            <a:off x="6957463" y="304349"/>
            <a:ext cx="5234517" cy="1253067"/>
          </a:xfrm>
          <a:prstGeom prst="rect">
            <a:avLst/>
          </a:prstGeom>
          <a:solidFill>
            <a:schemeClr val="tx1">
              <a:alpha val="80000"/>
            </a:schemeClr>
          </a:solidFill>
        </p:spPr>
        <p:txBody>
          <a:bodyPr tIns="91440" bIns="91440" anchor="t">
            <a:noAutofit/>
          </a:bodyPr>
          <a:lstStyle/>
          <a:p>
            <a:pPr>
              <a:lnSpc>
                <a:spcPct val="87000"/>
              </a:lnSpc>
            </a:pPr>
            <a:r>
              <a:rPr lang="en-US" sz="4000" b="1" dirty="0">
                <a:solidFill>
                  <a:schemeClr val="bg1"/>
                </a:solidFill>
              </a:rPr>
              <a:t>Research Methods:</a:t>
            </a:r>
            <a:br>
              <a:rPr lang="en-US" sz="4000" b="1" dirty="0">
                <a:solidFill>
                  <a:schemeClr val="bg1"/>
                </a:solidFill>
              </a:rPr>
            </a:br>
            <a:r>
              <a:rPr lang="en-US" sz="4000" b="1" i="1" dirty="0">
                <a:solidFill>
                  <a:schemeClr val="bg1"/>
                </a:solidFill>
              </a:rPr>
              <a:t>JASIS&amp;T</a:t>
            </a:r>
            <a:r>
              <a:rPr lang="en-US" sz="4000" b="1" dirty="0">
                <a:solidFill>
                  <a:schemeClr val="bg1"/>
                </a:solidFill>
              </a:rPr>
              <a:t> </a:t>
            </a:r>
            <a:r>
              <a:rPr lang="en-US" sz="4000" b="1" i="1" dirty="0">
                <a:solidFill>
                  <a:schemeClr val="bg1"/>
                </a:solidFill>
              </a:rPr>
              <a:t>2001-2010</a:t>
            </a:r>
          </a:p>
        </p:txBody>
      </p:sp>
      <p:sp>
        <p:nvSpPr>
          <p:cNvPr id="3" name="Content Placeholder 2"/>
          <p:cNvSpPr>
            <a:spLocks noGrp="1"/>
          </p:cNvSpPr>
          <p:nvPr>
            <p:ph idx="4294967295"/>
          </p:nvPr>
        </p:nvSpPr>
        <p:spPr>
          <a:xfrm>
            <a:off x="6337140" y="1806692"/>
            <a:ext cx="5854840" cy="4002616"/>
          </a:xfrm>
          <a:prstGeom prst="rect">
            <a:avLst/>
          </a:prstGeom>
          <a:solidFill>
            <a:schemeClr val="tx1">
              <a:alpha val="80000"/>
            </a:schemeClr>
          </a:solidFill>
        </p:spPr>
        <p:txBody>
          <a:bodyPr>
            <a:noAutofit/>
          </a:bodyPr>
          <a:lstStyle/>
          <a:p>
            <a:r>
              <a:rPr lang="en-US" sz="3200" b="1" dirty="0">
                <a:solidFill>
                  <a:schemeClr val="bg1"/>
                </a:solidFill>
              </a:rPr>
              <a:t>N=554</a:t>
            </a:r>
          </a:p>
          <a:p>
            <a:r>
              <a:rPr lang="en-US" sz="3200" b="1" dirty="0">
                <a:solidFill>
                  <a:schemeClr val="bg1"/>
                </a:solidFill>
              </a:rPr>
              <a:t>Experiment, 31%</a:t>
            </a:r>
          </a:p>
          <a:p>
            <a:r>
              <a:rPr lang="en-US" sz="3200" b="1" dirty="0" err="1">
                <a:solidFill>
                  <a:schemeClr val="bg1"/>
                </a:solidFill>
              </a:rPr>
              <a:t>Bibliometrics</a:t>
            </a:r>
            <a:r>
              <a:rPr lang="en-US" sz="3200" b="1" dirty="0">
                <a:solidFill>
                  <a:schemeClr val="bg1"/>
                </a:solidFill>
              </a:rPr>
              <a:t>, 23%</a:t>
            </a:r>
          </a:p>
          <a:p>
            <a:r>
              <a:rPr lang="en-US" sz="3200" b="1" dirty="0">
                <a:solidFill>
                  <a:schemeClr val="bg1"/>
                </a:solidFill>
              </a:rPr>
              <a:t>Questionnaire, 14% </a:t>
            </a:r>
          </a:p>
          <a:p>
            <a:r>
              <a:rPr lang="en-US" sz="3200" b="1" dirty="0">
                <a:solidFill>
                  <a:schemeClr val="bg1"/>
                </a:solidFill>
              </a:rPr>
              <a:t>Content analysis, 13%</a:t>
            </a:r>
          </a:p>
          <a:p>
            <a:r>
              <a:rPr lang="en-US" sz="3200" b="1" dirty="0">
                <a:solidFill>
                  <a:schemeClr val="bg1"/>
                </a:solidFill>
              </a:rPr>
              <a:t>Theoretical approach, 12%</a:t>
            </a:r>
          </a:p>
        </p:txBody>
      </p:sp>
      <p:sp>
        <p:nvSpPr>
          <p:cNvPr id="6" name="TextBox 5"/>
          <p:cNvSpPr txBox="1"/>
          <p:nvPr/>
        </p:nvSpPr>
        <p:spPr>
          <a:xfrm>
            <a:off x="10472949" y="5332509"/>
            <a:ext cx="1747520" cy="369332"/>
          </a:xfrm>
          <a:prstGeom prst="rect">
            <a:avLst/>
          </a:prstGeom>
          <a:noFill/>
        </p:spPr>
        <p:txBody>
          <a:bodyPr wrap="square" rtlCol="0">
            <a:spAutoFit/>
          </a:bodyPr>
          <a:lstStyle/>
          <a:p>
            <a:pPr algn="r" defTabSz="914377">
              <a:defRPr/>
            </a:pPr>
            <a:r>
              <a:rPr lang="en-US" b="1" dirty="0">
                <a:solidFill>
                  <a:prstClr val="white"/>
                </a:solidFill>
                <a:ea typeface="Gill Sans MT" charset="0"/>
                <a:cs typeface="Gill Sans MT" charset="0"/>
              </a:rPr>
              <a:t>(Chu, 2015)</a:t>
            </a:r>
          </a:p>
        </p:txBody>
      </p:sp>
      <p:sp>
        <p:nvSpPr>
          <p:cNvPr id="4" name="Rectangle 3">
            <a:extLst>
              <a:ext uri="{FF2B5EF4-FFF2-40B4-BE49-F238E27FC236}">
                <a16:creationId xmlns:a16="http://schemas.microsoft.com/office/drawing/2014/main" id="{49120BE5-8EFC-45C6-BBC6-5A944B628F38}"/>
              </a:ext>
            </a:extLst>
          </p:cNvPr>
          <p:cNvSpPr/>
          <p:nvPr/>
        </p:nvSpPr>
        <p:spPr>
          <a:xfrm>
            <a:off x="-28489" y="6058584"/>
            <a:ext cx="6672376" cy="246221"/>
          </a:xfrm>
          <a:prstGeom prst="rect">
            <a:avLst/>
          </a:prstGeom>
        </p:spPr>
        <p:txBody>
          <a:bodyPr wrap="square">
            <a:spAutoFit/>
          </a:bodyPr>
          <a:lstStyle/>
          <a:p>
            <a:r>
              <a:rPr lang="fr-FR" sz="1000" dirty="0">
                <a:solidFill>
                  <a:schemeClr val="bg1"/>
                </a:solidFill>
                <a:latin typeface="Arial" panose="020B0604020202020204" pitchFamily="34" charset="0"/>
                <a:cs typeface="Arial" panose="020B0604020202020204" pitchFamily="34" charset="0"/>
              </a:rPr>
              <a:t>Image: https://www.flickr.com/photos/judy-van-der-velden/5588900332 by Judy van der </a:t>
            </a:r>
            <a:r>
              <a:rPr lang="fr-FR" sz="1000" dirty="0" err="1">
                <a:solidFill>
                  <a:schemeClr val="bg1"/>
                </a:solidFill>
                <a:latin typeface="Arial" panose="020B0604020202020204" pitchFamily="34" charset="0"/>
                <a:cs typeface="Arial" panose="020B0604020202020204" pitchFamily="34" charset="0"/>
              </a:rPr>
              <a:t>Velden</a:t>
            </a:r>
            <a:r>
              <a:rPr lang="fr-FR" sz="1000" dirty="0">
                <a:solidFill>
                  <a:schemeClr val="bg1"/>
                </a:solidFill>
                <a:latin typeface="Arial" panose="020B0604020202020204" pitchFamily="34" charset="0"/>
                <a:cs typeface="Arial" panose="020B0604020202020204" pitchFamily="34" charset="0"/>
              </a:rPr>
              <a:t> / CC BY-NC-ND 2.0</a:t>
            </a:r>
          </a:p>
        </p:txBody>
      </p:sp>
    </p:spTree>
    <p:extLst>
      <p:ext uri="{BB962C8B-B14F-4D97-AF65-F5344CB8AC3E}">
        <p14:creationId xmlns:p14="http://schemas.microsoft.com/office/powerpoint/2010/main" val="3308092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81DA5A-7361-41A7-9BC0-7C02FCB393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248400"/>
          </a:xfrm>
          <a:prstGeom prst="rect">
            <a:avLst/>
          </a:prstGeom>
        </p:spPr>
      </p:pic>
      <p:sp>
        <p:nvSpPr>
          <p:cNvPr id="2" name="Title 1"/>
          <p:cNvSpPr>
            <a:spLocks noGrp="1"/>
          </p:cNvSpPr>
          <p:nvPr>
            <p:ph type="title" idx="4294967295"/>
          </p:nvPr>
        </p:nvSpPr>
        <p:spPr>
          <a:xfrm>
            <a:off x="1" y="804334"/>
            <a:ext cx="4965700" cy="1159933"/>
          </a:xfrm>
          <a:prstGeom prst="rect">
            <a:avLst/>
          </a:prstGeom>
          <a:solidFill>
            <a:schemeClr val="tx1">
              <a:alpha val="65000"/>
            </a:schemeClr>
          </a:solidFill>
        </p:spPr>
        <p:txBody>
          <a:bodyPr anchor="b">
            <a:noAutofit/>
          </a:bodyPr>
          <a:lstStyle/>
          <a:p>
            <a:pPr algn="l">
              <a:lnSpc>
                <a:spcPct val="80000"/>
              </a:lnSpc>
            </a:pPr>
            <a:r>
              <a:rPr lang="en-US" sz="4000" b="1" dirty="0">
                <a:solidFill>
                  <a:schemeClr val="bg1"/>
                </a:solidFill>
              </a:rPr>
              <a:t>Research Methods: </a:t>
            </a:r>
            <a:r>
              <a:rPr lang="en-US" sz="4000" b="1" i="1" dirty="0">
                <a:solidFill>
                  <a:schemeClr val="bg1"/>
                </a:solidFill>
              </a:rPr>
              <a:t>LISR</a:t>
            </a:r>
            <a:r>
              <a:rPr lang="en-US" sz="4000" b="1" dirty="0">
                <a:solidFill>
                  <a:schemeClr val="bg1"/>
                </a:solidFill>
              </a:rPr>
              <a:t> </a:t>
            </a:r>
            <a:r>
              <a:rPr lang="en-US" sz="4000" b="1" i="1" dirty="0">
                <a:solidFill>
                  <a:schemeClr val="bg1"/>
                </a:solidFill>
              </a:rPr>
              <a:t>2001-2010</a:t>
            </a:r>
          </a:p>
        </p:txBody>
      </p:sp>
      <p:sp>
        <p:nvSpPr>
          <p:cNvPr id="3" name="Content Placeholder 2"/>
          <p:cNvSpPr>
            <a:spLocks noGrp="1"/>
          </p:cNvSpPr>
          <p:nvPr>
            <p:ph idx="4294967295"/>
          </p:nvPr>
        </p:nvSpPr>
        <p:spPr>
          <a:xfrm>
            <a:off x="1" y="2438400"/>
            <a:ext cx="5306484" cy="3416856"/>
          </a:xfrm>
          <a:prstGeom prst="rect">
            <a:avLst/>
          </a:prstGeom>
          <a:solidFill>
            <a:schemeClr val="tx1">
              <a:alpha val="65000"/>
            </a:schemeClr>
          </a:solidFill>
        </p:spPr>
        <p:txBody>
          <a:bodyPr>
            <a:noAutofit/>
          </a:bodyPr>
          <a:lstStyle/>
          <a:p>
            <a:r>
              <a:rPr lang="en-US" sz="2800" b="1" dirty="0">
                <a:solidFill>
                  <a:schemeClr val="bg1"/>
                </a:solidFill>
              </a:rPr>
              <a:t>N=241</a:t>
            </a:r>
          </a:p>
          <a:p>
            <a:r>
              <a:rPr lang="en-US" sz="2800" b="1" dirty="0">
                <a:solidFill>
                  <a:schemeClr val="bg1"/>
                </a:solidFill>
              </a:rPr>
              <a:t>Content analysis, 30%</a:t>
            </a:r>
          </a:p>
          <a:p>
            <a:r>
              <a:rPr lang="en-US" sz="2800" b="1" dirty="0">
                <a:solidFill>
                  <a:schemeClr val="bg1"/>
                </a:solidFill>
              </a:rPr>
              <a:t>Questionnaire, 28%</a:t>
            </a:r>
          </a:p>
          <a:p>
            <a:r>
              <a:rPr lang="en-US" sz="2800" b="1" dirty="0">
                <a:solidFill>
                  <a:schemeClr val="bg1"/>
                </a:solidFill>
              </a:rPr>
              <a:t>Interview, 20%</a:t>
            </a:r>
          </a:p>
          <a:p>
            <a:r>
              <a:rPr lang="en-US" sz="2800" b="1" dirty="0">
                <a:solidFill>
                  <a:schemeClr val="bg1"/>
                </a:solidFill>
              </a:rPr>
              <a:t>Theoretical approach, 15%</a:t>
            </a:r>
          </a:p>
          <a:p>
            <a:r>
              <a:rPr lang="en-US" sz="2800" b="1" dirty="0">
                <a:solidFill>
                  <a:schemeClr val="bg1"/>
                </a:solidFill>
              </a:rPr>
              <a:t>Experiment, 9%</a:t>
            </a:r>
          </a:p>
          <a:p>
            <a:endParaRPr lang="en-US" sz="1800" dirty="0"/>
          </a:p>
        </p:txBody>
      </p:sp>
      <p:sp>
        <p:nvSpPr>
          <p:cNvPr id="5" name="TextBox 4"/>
          <p:cNvSpPr txBox="1"/>
          <p:nvPr/>
        </p:nvSpPr>
        <p:spPr>
          <a:xfrm>
            <a:off x="3558964" y="5440646"/>
            <a:ext cx="1747520" cy="369332"/>
          </a:xfrm>
          <a:prstGeom prst="rect">
            <a:avLst/>
          </a:prstGeom>
          <a:noFill/>
        </p:spPr>
        <p:txBody>
          <a:bodyPr wrap="square" rtlCol="0">
            <a:spAutoFit/>
          </a:bodyPr>
          <a:lstStyle/>
          <a:p>
            <a:pPr algn="r" defTabSz="914377">
              <a:defRPr/>
            </a:pPr>
            <a:r>
              <a:rPr lang="en-US" b="1" dirty="0">
                <a:solidFill>
                  <a:prstClr val="white"/>
                </a:solidFill>
                <a:ea typeface="Gill Sans MT" charset="0"/>
                <a:cs typeface="Gill Sans MT" charset="0"/>
              </a:rPr>
              <a:t>(Chu, 2015)</a:t>
            </a:r>
          </a:p>
        </p:txBody>
      </p:sp>
      <p:sp>
        <p:nvSpPr>
          <p:cNvPr id="7" name="Rectangle 6">
            <a:extLst>
              <a:ext uri="{FF2B5EF4-FFF2-40B4-BE49-F238E27FC236}">
                <a16:creationId xmlns:a16="http://schemas.microsoft.com/office/drawing/2014/main" id="{5B381A04-1069-42C1-9D70-C86C4668F9FD}"/>
              </a:ext>
            </a:extLst>
          </p:cNvPr>
          <p:cNvSpPr/>
          <p:nvPr/>
        </p:nvSpPr>
        <p:spPr>
          <a:xfrm>
            <a:off x="5588001" y="6017569"/>
            <a:ext cx="6604000" cy="230832"/>
          </a:xfrm>
          <a:prstGeom prst="rect">
            <a:avLst/>
          </a:prstGeom>
        </p:spPr>
        <p:txBody>
          <a:bodyPr wrap="square">
            <a:spAutoFit/>
          </a:bodyPr>
          <a:lstStyle/>
          <a:p>
            <a:pPr algn="r"/>
            <a:r>
              <a:rPr lang="en-US" sz="900" b="1" dirty="0">
                <a:solidFill>
                  <a:schemeClr val="bg1"/>
                </a:solidFill>
                <a:latin typeface="Arial" panose="020B0604020202020204" pitchFamily="34" charset="0"/>
                <a:cs typeface="Arial" panose="020B0604020202020204" pitchFamily="34" charset="0"/>
              </a:rPr>
              <a:t>Image: https://www.flickr.com/photos/stevendepolo/6752594589 by Steven </a:t>
            </a:r>
            <a:r>
              <a:rPr lang="en-US" sz="900" b="1" dirty="0" err="1">
                <a:solidFill>
                  <a:schemeClr val="bg1"/>
                </a:solidFill>
                <a:latin typeface="Arial" panose="020B0604020202020204" pitchFamily="34" charset="0"/>
                <a:cs typeface="Arial" panose="020B0604020202020204" pitchFamily="34" charset="0"/>
              </a:rPr>
              <a:t>Depolo</a:t>
            </a:r>
            <a:r>
              <a:rPr lang="en-US" sz="900" b="1" dirty="0">
                <a:solidFill>
                  <a:schemeClr val="bg1"/>
                </a:solidFill>
                <a:latin typeface="Arial" panose="020B0604020202020204" pitchFamily="34" charset="0"/>
                <a:cs typeface="Arial" panose="020B0604020202020204" pitchFamily="34" charset="0"/>
              </a:rPr>
              <a:t> / CC BY 2.0</a:t>
            </a:r>
          </a:p>
        </p:txBody>
      </p:sp>
    </p:spTree>
    <p:extLst>
      <p:ext uri="{BB962C8B-B14F-4D97-AF65-F5344CB8AC3E}">
        <p14:creationId xmlns:p14="http://schemas.microsoft.com/office/powerpoint/2010/main" val="3110899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686800" cy="649817"/>
          </a:xfrm>
          <a:prstGeom prst="rect">
            <a:avLst/>
          </a:prstGeom>
        </p:spPr>
        <p:txBody>
          <a:bodyPr>
            <a:noAutofit/>
          </a:bodyPr>
          <a:lstStyle/>
          <a:p>
            <a:r>
              <a:rPr lang="en-US" sz="4000" b="1" dirty="0">
                <a:solidFill>
                  <a:schemeClr val="bg1"/>
                </a:solidFill>
              </a:rPr>
              <a:t>Research Methods: </a:t>
            </a:r>
            <a:r>
              <a:rPr lang="en-US" sz="4000" b="1" i="1" dirty="0">
                <a:solidFill>
                  <a:schemeClr val="bg1"/>
                </a:solidFill>
              </a:rPr>
              <a:t>JAL</a:t>
            </a:r>
            <a:r>
              <a:rPr lang="en-US" sz="4000" b="1" dirty="0">
                <a:solidFill>
                  <a:schemeClr val="bg1"/>
                </a:solidFill>
              </a:rPr>
              <a:t> 2004-2013</a:t>
            </a:r>
          </a:p>
        </p:txBody>
      </p:sp>
      <p:graphicFrame>
        <p:nvGraphicFramePr>
          <p:cNvPr id="6" name="Table 5"/>
          <p:cNvGraphicFramePr>
            <a:graphicFrameLocks noGrp="1"/>
          </p:cNvGraphicFramePr>
          <p:nvPr>
            <p:extLst>
              <p:ext uri="{D42A27DB-BD31-4B8C-83A1-F6EECF244321}">
                <p14:modId xmlns:p14="http://schemas.microsoft.com/office/powerpoint/2010/main" val="1220947803"/>
              </p:ext>
            </p:extLst>
          </p:nvPr>
        </p:nvGraphicFramePr>
        <p:xfrm>
          <a:off x="1919111" y="729293"/>
          <a:ext cx="8353778" cy="5156628"/>
        </p:xfrm>
        <a:graphic>
          <a:graphicData uri="http://schemas.openxmlformats.org/drawingml/2006/table">
            <a:tbl>
              <a:tblPr firstRow="1" bandRow="1">
                <a:tableStyleId>{7DF18680-E054-41AD-8BC1-D1AEF772440D}</a:tableStyleId>
              </a:tblPr>
              <a:tblGrid>
                <a:gridCol w="5332559">
                  <a:extLst>
                    <a:ext uri="{9D8B030D-6E8A-4147-A177-3AD203B41FA5}">
                      <a16:colId xmlns:a16="http://schemas.microsoft.com/office/drawing/2014/main" val="20000"/>
                    </a:ext>
                  </a:extLst>
                </a:gridCol>
                <a:gridCol w="3021219">
                  <a:extLst>
                    <a:ext uri="{9D8B030D-6E8A-4147-A177-3AD203B41FA5}">
                      <a16:colId xmlns:a16="http://schemas.microsoft.com/office/drawing/2014/main" val="20001"/>
                    </a:ext>
                  </a:extLst>
                </a:gridCol>
              </a:tblGrid>
              <a:tr h="429719">
                <a:tc>
                  <a:txBody>
                    <a:bodyPr/>
                    <a:lstStyle/>
                    <a:p>
                      <a:r>
                        <a:rPr lang="en-US" sz="2000" b="1" dirty="0"/>
                        <a:t>Method</a:t>
                      </a:r>
                      <a:endParaRPr lang="en-US" sz="2000" b="1" i="0" dirty="0">
                        <a:latin typeface="Gill Sans MT" charset="0"/>
                        <a:ea typeface="Gill Sans MT" charset="0"/>
                        <a:cs typeface="Gill Sans MT" charset="0"/>
                      </a:endParaRPr>
                    </a:p>
                  </a:txBody>
                  <a:tcPr/>
                </a:tc>
                <a:tc>
                  <a:txBody>
                    <a:bodyPr/>
                    <a:lstStyle/>
                    <a:p>
                      <a:pPr algn="ctr"/>
                      <a:r>
                        <a:rPr lang="en-US" sz="2000" b="1" dirty="0"/>
                        <a:t>Percentage </a:t>
                      </a:r>
                      <a:r>
                        <a:rPr lang="en-US" sz="1600" b="1" dirty="0"/>
                        <a:t>(n=346)</a:t>
                      </a:r>
                      <a:endParaRPr lang="en-US" sz="1600" b="1" i="0" dirty="0">
                        <a:latin typeface="Gill Sans MT" charset="0"/>
                        <a:ea typeface="Gill Sans MT" charset="0"/>
                        <a:cs typeface="Gill Sans MT" charset="0"/>
                      </a:endParaRPr>
                    </a:p>
                  </a:txBody>
                  <a:tcPr/>
                </a:tc>
                <a:extLst>
                  <a:ext uri="{0D108BD9-81ED-4DB2-BD59-A6C34878D82A}">
                    <a16:rowId xmlns:a16="http://schemas.microsoft.com/office/drawing/2014/main" val="10000"/>
                  </a:ext>
                </a:extLst>
              </a:tr>
              <a:tr h="429719">
                <a:tc>
                  <a:txBody>
                    <a:bodyPr/>
                    <a:lstStyle/>
                    <a:p>
                      <a:r>
                        <a:rPr lang="en-US" sz="2000" b="1" dirty="0"/>
                        <a:t>Questionnaire </a:t>
                      </a:r>
                      <a:endParaRPr lang="en-US" sz="2000" b="1" i="0" dirty="0">
                        <a:latin typeface="Gill Sans MT" charset="0"/>
                        <a:ea typeface="Gill Sans MT" charset="0"/>
                        <a:cs typeface="Gill Sans MT" charset="0"/>
                      </a:endParaRPr>
                    </a:p>
                  </a:txBody>
                  <a:tcPr/>
                </a:tc>
                <a:tc>
                  <a:txBody>
                    <a:bodyPr/>
                    <a:lstStyle/>
                    <a:p>
                      <a:pPr algn="ctr"/>
                      <a:r>
                        <a:rPr lang="en-US" sz="2000" b="1" dirty="0"/>
                        <a:t>47.6</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1"/>
                  </a:ext>
                </a:extLst>
              </a:tr>
              <a:tr h="429719">
                <a:tc>
                  <a:txBody>
                    <a:bodyPr/>
                    <a:lstStyle/>
                    <a:p>
                      <a:r>
                        <a:rPr lang="en-US" sz="2000" b="1" dirty="0"/>
                        <a:t>     Test or Quiz</a:t>
                      </a:r>
                      <a:endParaRPr lang="en-US" sz="2000" b="1" i="0" dirty="0">
                        <a:latin typeface="Gill Sans MT" charset="0"/>
                        <a:ea typeface="Gill Sans MT" charset="0"/>
                        <a:cs typeface="Gill Sans MT" charset="0"/>
                      </a:endParaRPr>
                    </a:p>
                  </a:txBody>
                  <a:tcPr/>
                </a:tc>
                <a:tc>
                  <a:txBody>
                    <a:bodyPr/>
                    <a:lstStyle/>
                    <a:p>
                      <a:pPr algn="ctr"/>
                      <a:r>
                        <a:rPr lang="en-US" sz="2000" b="1" dirty="0"/>
                        <a:t>2.6</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2"/>
                  </a:ext>
                </a:extLst>
              </a:tr>
              <a:tr h="429719">
                <a:tc>
                  <a:txBody>
                    <a:bodyPr/>
                    <a:lstStyle/>
                    <a:p>
                      <a:r>
                        <a:rPr lang="en-US" sz="2000" b="1" dirty="0"/>
                        <a:t>     Diary</a:t>
                      </a:r>
                      <a:endParaRPr lang="en-US" sz="2000" b="1" i="0" dirty="0">
                        <a:latin typeface="Gill Sans MT" charset="0"/>
                        <a:ea typeface="Gill Sans MT" charset="0"/>
                        <a:cs typeface="Gill Sans MT" charset="0"/>
                      </a:endParaRPr>
                    </a:p>
                  </a:txBody>
                  <a:tcPr/>
                </a:tc>
                <a:tc>
                  <a:txBody>
                    <a:bodyPr/>
                    <a:lstStyle/>
                    <a:p>
                      <a:pPr algn="ctr"/>
                      <a:r>
                        <a:rPr lang="en-US" sz="2000" b="1" dirty="0"/>
                        <a:t>0.6</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3"/>
                  </a:ext>
                </a:extLst>
              </a:tr>
              <a:tr h="429719">
                <a:tc>
                  <a:txBody>
                    <a:bodyPr/>
                    <a:lstStyle/>
                    <a:p>
                      <a:r>
                        <a:rPr lang="en-US" sz="2000" b="1" dirty="0"/>
                        <a:t>Content Analysis</a:t>
                      </a:r>
                      <a:endParaRPr lang="en-US" sz="2000" b="1" i="0" dirty="0">
                        <a:latin typeface="Gill Sans MT" charset="0"/>
                        <a:ea typeface="Gill Sans MT" charset="0"/>
                        <a:cs typeface="Gill Sans MT" charset="0"/>
                      </a:endParaRPr>
                    </a:p>
                  </a:txBody>
                  <a:tcPr/>
                </a:tc>
                <a:tc>
                  <a:txBody>
                    <a:bodyPr/>
                    <a:lstStyle/>
                    <a:p>
                      <a:pPr algn="ctr"/>
                      <a:r>
                        <a:rPr lang="en-US" sz="2000" b="1" dirty="0"/>
                        <a:t>27.2</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4"/>
                  </a:ext>
                </a:extLst>
              </a:tr>
              <a:tr h="429719">
                <a:tc>
                  <a:txBody>
                    <a:bodyPr/>
                    <a:lstStyle/>
                    <a:p>
                      <a:r>
                        <a:rPr lang="en-US" sz="2000" b="1" dirty="0"/>
                        <a:t>Semi-structured Interviews</a:t>
                      </a:r>
                      <a:endParaRPr lang="en-US" sz="2000" b="1" i="0" dirty="0">
                        <a:latin typeface="Gill Sans MT" charset="0"/>
                        <a:ea typeface="Gill Sans MT" charset="0"/>
                        <a:cs typeface="Gill Sans MT" charset="0"/>
                      </a:endParaRPr>
                    </a:p>
                  </a:txBody>
                  <a:tcPr/>
                </a:tc>
                <a:tc>
                  <a:txBody>
                    <a:bodyPr/>
                    <a:lstStyle/>
                    <a:p>
                      <a:pPr algn="ctr"/>
                      <a:r>
                        <a:rPr lang="en-US" sz="2000" b="1" dirty="0"/>
                        <a:t>14.0</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5"/>
                  </a:ext>
                </a:extLst>
              </a:tr>
              <a:tr h="429719">
                <a:tc>
                  <a:txBody>
                    <a:bodyPr/>
                    <a:lstStyle/>
                    <a:p>
                      <a:r>
                        <a:rPr lang="en-US" sz="2000" b="1" dirty="0"/>
                        <a:t>Analysis of existing statistics</a:t>
                      </a:r>
                      <a:endParaRPr lang="en-US" sz="2000" b="1" i="0" dirty="0">
                        <a:latin typeface="Gill Sans MT" charset="0"/>
                        <a:ea typeface="Gill Sans MT" charset="0"/>
                        <a:cs typeface="Gill Sans MT" charset="0"/>
                      </a:endParaRPr>
                    </a:p>
                  </a:txBody>
                  <a:tcPr/>
                </a:tc>
                <a:tc>
                  <a:txBody>
                    <a:bodyPr/>
                    <a:lstStyle/>
                    <a:p>
                      <a:pPr algn="ctr"/>
                      <a:r>
                        <a:rPr lang="en-US" sz="2000" b="1" dirty="0"/>
                        <a:t>6.6</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6"/>
                  </a:ext>
                </a:extLst>
              </a:tr>
              <a:tr h="429719">
                <a:tc>
                  <a:txBody>
                    <a:bodyPr/>
                    <a:lstStyle/>
                    <a:p>
                      <a:r>
                        <a:rPr lang="en-US" sz="2000" b="1" dirty="0"/>
                        <a:t>Citation Analysis</a:t>
                      </a:r>
                      <a:endParaRPr lang="en-US" sz="2000" b="1" i="0" dirty="0">
                        <a:latin typeface="Gill Sans MT" charset="0"/>
                        <a:ea typeface="Gill Sans MT" charset="0"/>
                        <a:cs typeface="Gill Sans MT" charset="0"/>
                      </a:endParaRPr>
                    </a:p>
                  </a:txBody>
                  <a:tcPr/>
                </a:tc>
                <a:tc>
                  <a:txBody>
                    <a:bodyPr/>
                    <a:lstStyle/>
                    <a:p>
                      <a:pPr algn="ctr"/>
                      <a:r>
                        <a:rPr lang="en-US" sz="2000" b="1" dirty="0"/>
                        <a:t>6.3</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7"/>
                  </a:ext>
                </a:extLst>
              </a:tr>
              <a:tr h="429719">
                <a:tc>
                  <a:txBody>
                    <a:bodyPr/>
                    <a:lstStyle/>
                    <a:p>
                      <a:r>
                        <a:rPr lang="en-US" sz="2000" b="1" dirty="0"/>
                        <a:t>Focus Group Interview</a:t>
                      </a:r>
                      <a:endParaRPr lang="en-US" sz="2000" b="1" i="0" dirty="0">
                        <a:latin typeface="Gill Sans MT" charset="0"/>
                        <a:ea typeface="Gill Sans MT" charset="0"/>
                        <a:cs typeface="Gill Sans MT" charset="0"/>
                      </a:endParaRPr>
                    </a:p>
                  </a:txBody>
                  <a:tcPr/>
                </a:tc>
                <a:tc>
                  <a:txBody>
                    <a:bodyPr/>
                    <a:lstStyle/>
                    <a:p>
                      <a:pPr algn="ctr"/>
                      <a:r>
                        <a:rPr lang="en-US" sz="2000" b="1" dirty="0"/>
                        <a:t>5.7</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8"/>
                  </a:ext>
                </a:extLst>
              </a:tr>
              <a:tr h="429719">
                <a:tc>
                  <a:txBody>
                    <a:bodyPr/>
                    <a:lstStyle/>
                    <a:p>
                      <a:r>
                        <a:rPr lang="en-US" sz="2000" b="1" dirty="0"/>
                        <a:t>Observation </a:t>
                      </a:r>
                      <a:endParaRPr lang="en-US" sz="2000" b="1" i="0" dirty="0">
                        <a:latin typeface="Gill Sans MT" charset="0"/>
                        <a:ea typeface="Gill Sans MT" charset="0"/>
                        <a:cs typeface="Gill Sans MT" charset="0"/>
                      </a:endParaRPr>
                    </a:p>
                  </a:txBody>
                  <a:tcPr/>
                </a:tc>
                <a:tc>
                  <a:txBody>
                    <a:bodyPr/>
                    <a:lstStyle/>
                    <a:p>
                      <a:pPr algn="ctr"/>
                      <a:r>
                        <a:rPr lang="en-US" sz="2000" b="1" dirty="0"/>
                        <a:t>4.3</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9"/>
                  </a:ext>
                </a:extLst>
              </a:tr>
              <a:tr h="429719">
                <a:tc>
                  <a:txBody>
                    <a:bodyPr/>
                    <a:lstStyle/>
                    <a:p>
                      <a:r>
                        <a:rPr lang="en-US" sz="2000" b="1" dirty="0"/>
                        <a:t>Log Analysis	</a:t>
                      </a:r>
                      <a:endParaRPr lang="en-US" sz="2000" b="1" i="0" dirty="0">
                        <a:latin typeface="Gill Sans MT" charset="0"/>
                        <a:ea typeface="Gill Sans MT" charset="0"/>
                        <a:cs typeface="Gill Sans MT" charset="0"/>
                      </a:endParaRPr>
                    </a:p>
                  </a:txBody>
                  <a:tcPr/>
                </a:tc>
                <a:tc>
                  <a:txBody>
                    <a:bodyPr/>
                    <a:lstStyle/>
                    <a:p>
                      <a:pPr algn="ctr"/>
                      <a:r>
                        <a:rPr lang="en-US" sz="2000" b="1" dirty="0"/>
                        <a:t>3.4</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10"/>
                  </a:ext>
                </a:extLst>
              </a:tr>
              <a:tr h="429719">
                <a:tc>
                  <a:txBody>
                    <a:bodyPr/>
                    <a:lstStyle/>
                    <a:p>
                      <a:r>
                        <a:rPr lang="en-US" sz="2000" b="1" dirty="0"/>
                        <a:t>Task Analysis</a:t>
                      </a:r>
                      <a:endParaRPr lang="en-US" sz="2000" b="1" i="0" dirty="0">
                        <a:latin typeface="Gill Sans MT" charset="0"/>
                        <a:ea typeface="Gill Sans MT" charset="0"/>
                        <a:cs typeface="Gill Sans MT" charset="0"/>
                      </a:endParaRPr>
                    </a:p>
                  </a:txBody>
                  <a:tcPr/>
                </a:tc>
                <a:tc>
                  <a:txBody>
                    <a:bodyPr/>
                    <a:lstStyle/>
                    <a:p>
                      <a:pPr algn="ctr"/>
                      <a:r>
                        <a:rPr lang="en-US" sz="2000" b="1" dirty="0"/>
                        <a:t>2.9</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11"/>
                  </a:ext>
                </a:extLst>
              </a:tr>
            </a:tbl>
          </a:graphicData>
        </a:graphic>
      </p:graphicFrame>
      <p:sp>
        <p:nvSpPr>
          <p:cNvPr id="11" name="TextBox 10"/>
          <p:cNvSpPr txBox="1"/>
          <p:nvPr/>
        </p:nvSpPr>
        <p:spPr>
          <a:xfrm>
            <a:off x="9464512" y="5885921"/>
            <a:ext cx="2727488" cy="338554"/>
          </a:xfrm>
          <a:prstGeom prst="rect">
            <a:avLst/>
          </a:prstGeom>
          <a:noFill/>
        </p:spPr>
        <p:txBody>
          <a:bodyPr wrap="square" rtlCol="0">
            <a:spAutoFit/>
          </a:bodyPr>
          <a:lstStyle/>
          <a:p>
            <a:pPr algn="r" defTabSz="914377">
              <a:defRPr/>
            </a:pPr>
            <a:r>
              <a:rPr lang="en-US" sz="1600" b="1" dirty="0">
                <a:solidFill>
                  <a:schemeClr val="bg1"/>
                </a:solidFill>
                <a:latin typeface="Arial" panose="020B0604020202020204" pitchFamily="34" charset="0"/>
                <a:ea typeface="Gill Sans MT" charset="0"/>
                <a:cs typeface="Arial" panose="020B0604020202020204" pitchFamily="34" charset="0"/>
              </a:rPr>
              <a:t>(Luo &amp; McKinney, 2015)</a:t>
            </a:r>
          </a:p>
        </p:txBody>
      </p:sp>
    </p:spTree>
    <p:extLst>
      <p:ext uri="{BB962C8B-B14F-4D97-AF65-F5344CB8AC3E}">
        <p14:creationId xmlns:p14="http://schemas.microsoft.com/office/powerpoint/2010/main" val="1513077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F6D27CA-3B6B-4FCF-9D7E-57542CDEFD3E}"/>
              </a:ext>
            </a:extLst>
          </p:cNvPr>
          <p:cNvGraphicFramePr>
            <a:graphicFrameLocks noGrp="1"/>
          </p:cNvGraphicFramePr>
          <p:nvPr>
            <p:extLst/>
          </p:nvPr>
        </p:nvGraphicFramePr>
        <p:xfrm>
          <a:off x="1975339" y="1051560"/>
          <a:ext cx="7936523" cy="4754880"/>
        </p:xfrm>
        <a:graphic>
          <a:graphicData uri="http://schemas.openxmlformats.org/drawingml/2006/table">
            <a:tbl>
              <a:tblPr firstRow="1" bandRow="1">
                <a:tableStyleId>{7DF18680-E054-41AD-8BC1-D1AEF772440D}</a:tableStyleId>
              </a:tblPr>
              <a:tblGrid>
                <a:gridCol w="5066208">
                  <a:extLst>
                    <a:ext uri="{9D8B030D-6E8A-4147-A177-3AD203B41FA5}">
                      <a16:colId xmlns:a16="http://schemas.microsoft.com/office/drawing/2014/main" val="20000"/>
                    </a:ext>
                  </a:extLst>
                </a:gridCol>
                <a:gridCol w="2870315">
                  <a:extLst>
                    <a:ext uri="{9D8B030D-6E8A-4147-A177-3AD203B41FA5}">
                      <a16:colId xmlns:a16="http://schemas.microsoft.com/office/drawing/2014/main" val="20001"/>
                    </a:ext>
                  </a:extLst>
                </a:gridCol>
              </a:tblGrid>
              <a:tr h="396240">
                <a:tc>
                  <a:txBody>
                    <a:bodyPr/>
                    <a:lstStyle/>
                    <a:p>
                      <a:r>
                        <a:rPr lang="en-US" sz="2000" b="1" dirty="0"/>
                        <a:t>Method</a:t>
                      </a:r>
                      <a:endParaRPr lang="en-US" sz="2000" b="1" i="0" dirty="0">
                        <a:latin typeface="Gill Sans MT" charset="0"/>
                        <a:ea typeface="Gill Sans MT" charset="0"/>
                        <a:cs typeface="Gill Sans MT" charset="0"/>
                      </a:endParaRPr>
                    </a:p>
                  </a:txBody>
                  <a:tcPr/>
                </a:tc>
                <a:tc>
                  <a:txBody>
                    <a:bodyPr/>
                    <a:lstStyle/>
                    <a:p>
                      <a:pPr algn="ctr"/>
                      <a:r>
                        <a:rPr lang="en-US" sz="2000" b="1" dirty="0"/>
                        <a:t>Percentage </a:t>
                      </a:r>
                      <a:r>
                        <a:rPr lang="en-US" sz="1600" b="1" dirty="0"/>
                        <a:t>(n=2460)</a:t>
                      </a:r>
                      <a:endParaRPr lang="en-US" sz="1600" b="1" i="0" dirty="0">
                        <a:latin typeface="Gill Sans MT" charset="0"/>
                        <a:ea typeface="Gill Sans MT" charset="0"/>
                        <a:cs typeface="Gill Sans MT" charset="0"/>
                      </a:endParaRPr>
                    </a:p>
                  </a:txBody>
                  <a:tcPr/>
                </a:tc>
                <a:extLst>
                  <a:ext uri="{0D108BD9-81ED-4DB2-BD59-A6C34878D82A}">
                    <a16:rowId xmlns:a16="http://schemas.microsoft.com/office/drawing/2014/main" val="10000"/>
                  </a:ext>
                </a:extLst>
              </a:tr>
              <a:tr h="396240">
                <a:tc>
                  <a:txBody>
                    <a:bodyPr/>
                    <a:lstStyle/>
                    <a:p>
                      <a:r>
                        <a:rPr lang="en-US" sz="2000" b="1" dirty="0"/>
                        <a:t>Bibliometrics</a:t>
                      </a:r>
                      <a:endParaRPr lang="en-US" sz="2000" b="1" i="0" dirty="0">
                        <a:latin typeface="Gill Sans MT" charset="0"/>
                        <a:ea typeface="Gill Sans MT" charset="0"/>
                        <a:cs typeface="Gill Sans MT" charset="0"/>
                      </a:endParaRPr>
                    </a:p>
                  </a:txBody>
                  <a:tcPr/>
                </a:tc>
                <a:tc>
                  <a:txBody>
                    <a:bodyPr/>
                    <a:lstStyle/>
                    <a:p>
                      <a:pPr algn="ctr"/>
                      <a:r>
                        <a:rPr lang="en-US" sz="2000" b="1" dirty="0"/>
                        <a:t>16.6</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1"/>
                  </a:ext>
                </a:extLst>
              </a:tr>
              <a:tr h="396240">
                <a:tc>
                  <a:txBody>
                    <a:bodyPr/>
                    <a:lstStyle/>
                    <a:p>
                      <a:r>
                        <a:rPr lang="en-US" sz="2000" b="1" dirty="0"/>
                        <a:t>Other Methods</a:t>
                      </a:r>
                      <a:endParaRPr lang="en-US" sz="2000" b="1" i="0" dirty="0">
                        <a:latin typeface="Gill Sans MT" charset="0"/>
                        <a:ea typeface="Gill Sans MT" charset="0"/>
                        <a:cs typeface="Gill Sans MT" charset="0"/>
                      </a:endParaRPr>
                    </a:p>
                  </a:txBody>
                  <a:tcPr/>
                </a:tc>
                <a:tc>
                  <a:txBody>
                    <a:bodyPr/>
                    <a:lstStyle/>
                    <a:p>
                      <a:pPr algn="ctr"/>
                      <a:r>
                        <a:rPr lang="en-US" sz="2000" b="1" dirty="0"/>
                        <a:t>12.8</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2"/>
                  </a:ext>
                </a:extLst>
              </a:tr>
              <a:tr h="396240">
                <a:tc>
                  <a:txBody>
                    <a:bodyPr/>
                    <a:lstStyle/>
                    <a:p>
                      <a:r>
                        <a:rPr lang="en-US" sz="2000" b="1" dirty="0"/>
                        <a:t>Theoretical Approach</a:t>
                      </a:r>
                      <a:endParaRPr lang="en-US" sz="2000" b="1" i="0" dirty="0">
                        <a:latin typeface="+mn-lt"/>
                        <a:ea typeface="Gill Sans MT" charset="0"/>
                        <a:cs typeface="Gill Sans MT" charset="0"/>
                      </a:endParaRPr>
                    </a:p>
                  </a:txBody>
                  <a:tcPr/>
                </a:tc>
                <a:tc>
                  <a:txBody>
                    <a:bodyPr/>
                    <a:lstStyle/>
                    <a:p>
                      <a:pPr algn="ctr"/>
                      <a:r>
                        <a:rPr lang="en-US" sz="2000" b="1" dirty="0"/>
                        <a:t>10.3</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3"/>
                  </a:ext>
                </a:extLst>
              </a:tr>
              <a:tr h="396240">
                <a:tc>
                  <a:txBody>
                    <a:bodyPr/>
                    <a:lstStyle/>
                    <a:p>
                      <a:r>
                        <a:rPr lang="en-US" sz="2000" b="1" dirty="0"/>
                        <a:t>Questionnaire</a:t>
                      </a:r>
                      <a:endParaRPr lang="en-US" sz="2000" b="1" i="0" dirty="0">
                        <a:latin typeface="Gill Sans MT" charset="0"/>
                        <a:ea typeface="Gill Sans MT" charset="0"/>
                        <a:cs typeface="Gill Sans MT" charset="0"/>
                      </a:endParaRPr>
                    </a:p>
                  </a:txBody>
                  <a:tcPr/>
                </a:tc>
                <a:tc>
                  <a:txBody>
                    <a:bodyPr/>
                    <a:lstStyle/>
                    <a:p>
                      <a:pPr algn="ctr"/>
                      <a:r>
                        <a:rPr lang="en-US" sz="2000" b="1" dirty="0"/>
                        <a:t>10.3</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4"/>
                  </a:ext>
                </a:extLst>
              </a:tr>
              <a:tr h="396240">
                <a:tc>
                  <a:txBody>
                    <a:bodyPr/>
                    <a:lstStyle/>
                    <a:p>
                      <a:r>
                        <a:rPr lang="en-US" sz="2000" b="1" dirty="0"/>
                        <a:t>Content Analysis</a:t>
                      </a:r>
                      <a:endParaRPr lang="en-US" sz="2000" b="1" i="0" dirty="0">
                        <a:latin typeface="Gill Sans MT" charset="0"/>
                        <a:ea typeface="Gill Sans MT" charset="0"/>
                        <a:cs typeface="Gill Sans MT" charset="0"/>
                      </a:endParaRPr>
                    </a:p>
                  </a:txBody>
                  <a:tcPr/>
                </a:tc>
                <a:tc>
                  <a:txBody>
                    <a:bodyPr/>
                    <a:lstStyle/>
                    <a:p>
                      <a:pPr algn="ctr"/>
                      <a:r>
                        <a:rPr lang="en-US" sz="2000" b="1" dirty="0"/>
                        <a:t>8.0</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5"/>
                  </a:ext>
                </a:extLst>
              </a:tr>
              <a:tr h="396240">
                <a:tc>
                  <a:txBody>
                    <a:bodyPr/>
                    <a:lstStyle/>
                    <a:p>
                      <a:r>
                        <a:rPr lang="en-US" sz="2000" b="1" dirty="0"/>
                        <a:t>Mixed Methodology</a:t>
                      </a:r>
                      <a:endParaRPr lang="en-US" sz="2000" b="1" i="0" dirty="0">
                        <a:latin typeface="Gill Sans MT" charset="0"/>
                        <a:ea typeface="Gill Sans MT" charset="0"/>
                        <a:cs typeface="Gill Sans MT" charset="0"/>
                      </a:endParaRPr>
                    </a:p>
                  </a:txBody>
                  <a:tcPr/>
                </a:tc>
                <a:tc>
                  <a:txBody>
                    <a:bodyPr/>
                    <a:lstStyle/>
                    <a:p>
                      <a:pPr algn="ctr"/>
                      <a:r>
                        <a:rPr lang="en-US" sz="2000" b="1" dirty="0"/>
                        <a:t>6.6</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6"/>
                  </a:ext>
                </a:extLst>
              </a:tr>
              <a:tr h="396240">
                <a:tc>
                  <a:txBody>
                    <a:bodyPr/>
                    <a:lstStyle/>
                    <a:p>
                      <a:r>
                        <a:rPr lang="en-US" sz="2000" b="1" dirty="0"/>
                        <a:t>Webometrics</a:t>
                      </a:r>
                      <a:endParaRPr lang="en-US" sz="2000" b="1" i="0" dirty="0">
                        <a:latin typeface="Gill Sans MT" charset="0"/>
                        <a:ea typeface="Gill Sans MT" charset="0"/>
                        <a:cs typeface="Gill Sans MT" charset="0"/>
                      </a:endParaRPr>
                    </a:p>
                  </a:txBody>
                  <a:tcPr/>
                </a:tc>
                <a:tc>
                  <a:txBody>
                    <a:bodyPr/>
                    <a:lstStyle/>
                    <a:p>
                      <a:pPr algn="ctr"/>
                      <a:r>
                        <a:rPr lang="en-US" sz="2000" b="1" dirty="0"/>
                        <a:t>5.4</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7"/>
                  </a:ext>
                </a:extLst>
              </a:tr>
              <a:tr h="396240">
                <a:tc>
                  <a:txBody>
                    <a:bodyPr/>
                    <a:lstStyle/>
                    <a:p>
                      <a:r>
                        <a:rPr lang="en-US" sz="2000" b="1" dirty="0"/>
                        <a:t>Big data, TDM</a:t>
                      </a:r>
                      <a:endParaRPr lang="en-US" sz="2000" b="1" i="0" dirty="0">
                        <a:latin typeface="Gill Sans MT" charset="0"/>
                        <a:ea typeface="Gill Sans MT" charset="0"/>
                        <a:cs typeface="Gill Sans MT" charset="0"/>
                      </a:endParaRPr>
                    </a:p>
                  </a:txBody>
                  <a:tcPr/>
                </a:tc>
                <a:tc>
                  <a:txBody>
                    <a:bodyPr/>
                    <a:lstStyle/>
                    <a:p>
                      <a:pPr algn="ctr"/>
                      <a:r>
                        <a:rPr lang="en-US" sz="2000" b="1" dirty="0"/>
                        <a:t>4.9</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8"/>
                  </a:ext>
                </a:extLst>
              </a:tr>
              <a:tr h="396240">
                <a:tc>
                  <a:txBody>
                    <a:bodyPr/>
                    <a:lstStyle/>
                    <a:p>
                      <a:r>
                        <a:rPr lang="en-US" sz="2000" b="1" dirty="0"/>
                        <a:t>Interview</a:t>
                      </a:r>
                      <a:endParaRPr lang="en-US" sz="2000" b="1" i="0" dirty="0">
                        <a:latin typeface="Gill Sans MT" charset="0"/>
                        <a:ea typeface="Gill Sans MT" charset="0"/>
                        <a:cs typeface="Gill Sans MT" charset="0"/>
                      </a:endParaRPr>
                    </a:p>
                  </a:txBody>
                  <a:tcPr/>
                </a:tc>
                <a:tc>
                  <a:txBody>
                    <a:bodyPr/>
                    <a:lstStyle/>
                    <a:p>
                      <a:pPr algn="ctr"/>
                      <a:r>
                        <a:rPr lang="en-US" sz="2000" b="1" dirty="0"/>
                        <a:t>3.7</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09"/>
                  </a:ext>
                </a:extLst>
              </a:tr>
              <a:tr h="396240">
                <a:tc>
                  <a:txBody>
                    <a:bodyPr/>
                    <a:lstStyle/>
                    <a:p>
                      <a:r>
                        <a:rPr lang="en-US" sz="2000" b="1" dirty="0"/>
                        <a:t>Experiment	</a:t>
                      </a:r>
                      <a:endParaRPr lang="en-US" sz="2000" b="1" i="0" dirty="0">
                        <a:latin typeface="Gill Sans MT" charset="0"/>
                        <a:ea typeface="Gill Sans MT" charset="0"/>
                        <a:cs typeface="Gill Sans MT" charset="0"/>
                      </a:endParaRPr>
                    </a:p>
                  </a:txBody>
                  <a:tcPr/>
                </a:tc>
                <a:tc>
                  <a:txBody>
                    <a:bodyPr/>
                    <a:lstStyle/>
                    <a:p>
                      <a:pPr algn="ctr"/>
                      <a:r>
                        <a:rPr lang="en-US" sz="2000" b="1" dirty="0"/>
                        <a:t>2.6</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10"/>
                  </a:ext>
                </a:extLst>
              </a:tr>
              <a:tr h="396240">
                <a:tc>
                  <a:txBody>
                    <a:bodyPr/>
                    <a:lstStyle/>
                    <a:p>
                      <a:r>
                        <a:rPr lang="en-US" sz="2000" b="1" dirty="0"/>
                        <a:t>Not mentioned</a:t>
                      </a:r>
                      <a:endParaRPr lang="en-US" sz="2000" b="1" i="0" dirty="0">
                        <a:latin typeface="Gill Sans MT" charset="0"/>
                        <a:ea typeface="Gill Sans MT" charset="0"/>
                        <a:cs typeface="Gill Sans MT" charset="0"/>
                      </a:endParaRPr>
                    </a:p>
                  </a:txBody>
                  <a:tcPr/>
                </a:tc>
                <a:tc>
                  <a:txBody>
                    <a:bodyPr/>
                    <a:lstStyle/>
                    <a:p>
                      <a:pPr algn="ctr"/>
                      <a:r>
                        <a:rPr lang="en-US" sz="2000" b="1" dirty="0"/>
                        <a:t>14.5</a:t>
                      </a:r>
                      <a:endParaRPr lang="en-US" sz="2000" b="1" i="0" dirty="0">
                        <a:latin typeface="Gill Sans MT" charset="0"/>
                        <a:ea typeface="Gill Sans MT" charset="0"/>
                        <a:cs typeface="Gill Sans MT" charset="0"/>
                      </a:endParaRPr>
                    </a:p>
                  </a:txBody>
                  <a:tcPr/>
                </a:tc>
                <a:extLst>
                  <a:ext uri="{0D108BD9-81ED-4DB2-BD59-A6C34878D82A}">
                    <a16:rowId xmlns:a16="http://schemas.microsoft.com/office/drawing/2014/main" val="10011"/>
                  </a:ext>
                </a:extLst>
              </a:tr>
            </a:tbl>
          </a:graphicData>
        </a:graphic>
      </p:graphicFrame>
      <p:sp>
        <p:nvSpPr>
          <p:cNvPr id="5" name="Text Placeholder 4">
            <a:extLst>
              <a:ext uri="{FF2B5EF4-FFF2-40B4-BE49-F238E27FC236}">
                <a16:creationId xmlns:a16="http://schemas.microsoft.com/office/drawing/2014/main" id="{9B9E9034-A2E1-402C-8A95-7CBBBEF454B6}"/>
              </a:ext>
            </a:extLst>
          </p:cNvPr>
          <p:cNvSpPr>
            <a:spLocks noGrp="1"/>
          </p:cNvSpPr>
          <p:nvPr>
            <p:ph type="body" sz="quarter" idx="13"/>
          </p:nvPr>
        </p:nvSpPr>
        <p:spPr>
          <a:xfrm>
            <a:off x="544286" y="198753"/>
            <a:ext cx="10798629" cy="734665"/>
          </a:xfrm>
        </p:spPr>
        <p:txBody>
          <a:bodyPr/>
          <a:lstStyle/>
          <a:p>
            <a:r>
              <a:rPr lang="en-US" sz="4000" dirty="0"/>
              <a:t>Research Methods by Popularity, 2010-2015</a:t>
            </a:r>
          </a:p>
        </p:txBody>
      </p:sp>
      <p:sp>
        <p:nvSpPr>
          <p:cNvPr id="6" name="TextBox 5">
            <a:extLst>
              <a:ext uri="{FF2B5EF4-FFF2-40B4-BE49-F238E27FC236}">
                <a16:creationId xmlns:a16="http://schemas.microsoft.com/office/drawing/2014/main" id="{E73AD6EF-C5F2-4894-BAB4-7968155E92CA}"/>
              </a:ext>
            </a:extLst>
          </p:cNvPr>
          <p:cNvSpPr txBox="1"/>
          <p:nvPr/>
        </p:nvSpPr>
        <p:spPr>
          <a:xfrm>
            <a:off x="9675927" y="5833236"/>
            <a:ext cx="2459328" cy="338554"/>
          </a:xfrm>
          <a:prstGeom prst="rect">
            <a:avLst/>
          </a:prstGeom>
          <a:noFill/>
        </p:spPr>
        <p:txBody>
          <a:bodyPr wrap="none" rtlCol="0">
            <a:spAutoFit/>
          </a:bodyPr>
          <a:lstStyle/>
          <a:p>
            <a:r>
              <a:rPr lang="en-US" sz="1600" b="1" dirty="0"/>
              <a:t>(</a:t>
            </a:r>
            <a:r>
              <a:rPr lang="en-US" sz="1600" b="1" dirty="0" err="1"/>
              <a:t>Jasiewicz</a:t>
            </a:r>
            <a:r>
              <a:rPr lang="en-US" sz="1600" b="1" dirty="0"/>
              <a:t>, J., In press)</a:t>
            </a:r>
          </a:p>
        </p:txBody>
      </p:sp>
    </p:spTree>
    <p:extLst>
      <p:ext uri="{BB962C8B-B14F-4D97-AF65-F5344CB8AC3E}">
        <p14:creationId xmlns:p14="http://schemas.microsoft.com/office/powerpoint/2010/main" val="3528097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A104BC-82A2-4D04-83D1-62602E3BA8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238"/>
            <a:ext cx="12192000" cy="6243607"/>
          </a:xfrm>
          <a:prstGeom prst="rect">
            <a:avLst/>
          </a:prstGeom>
        </p:spPr>
      </p:pic>
      <p:sp>
        <p:nvSpPr>
          <p:cNvPr id="2" name="Text Placeholder 1">
            <a:extLst>
              <a:ext uri="{FF2B5EF4-FFF2-40B4-BE49-F238E27FC236}">
                <a16:creationId xmlns:a16="http://schemas.microsoft.com/office/drawing/2014/main" id="{94F6CCDC-9DD2-49AD-AAF2-EC66EA2F03D5}"/>
              </a:ext>
            </a:extLst>
          </p:cNvPr>
          <p:cNvSpPr>
            <a:spLocks noGrp="1"/>
          </p:cNvSpPr>
          <p:nvPr>
            <p:ph type="body" sz="quarter" idx="13"/>
          </p:nvPr>
        </p:nvSpPr>
        <p:spPr>
          <a:xfrm>
            <a:off x="1" y="473377"/>
            <a:ext cx="8473719" cy="786860"/>
          </a:xfrm>
          <a:solidFill>
            <a:schemeClr val="tx1">
              <a:alpha val="50000"/>
            </a:schemeClr>
          </a:solidFill>
        </p:spPr>
        <p:txBody>
          <a:bodyPr/>
          <a:lstStyle/>
          <a:p>
            <a:r>
              <a:rPr lang="en-US" sz="4000" dirty="0">
                <a:solidFill>
                  <a:schemeClr val="bg1"/>
                </a:solidFill>
              </a:rPr>
              <a:t>Methods Mentioned Less than 1%</a:t>
            </a:r>
          </a:p>
        </p:txBody>
      </p:sp>
      <p:sp>
        <p:nvSpPr>
          <p:cNvPr id="3" name="Text Placeholder 2">
            <a:extLst>
              <a:ext uri="{FF2B5EF4-FFF2-40B4-BE49-F238E27FC236}">
                <a16:creationId xmlns:a16="http://schemas.microsoft.com/office/drawing/2014/main" id="{D9B1E6CA-1C51-47FD-ABBE-5C7D6EB5CC5A}"/>
              </a:ext>
            </a:extLst>
          </p:cNvPr>
          <p:cNvSpPr>
            <a:spLocks noGrp="1"/>
          </p:cNvSpPr>
          <p:nvPr>
            <p:ph type="body" sz="quarter" idx="12"/>
          </p:nvPr>
        </p:nvSpPr>
        <p:spPr>
          <a:xfrm>
            <a:off x="0" y="1423833"/>
            <a:ext cx="6096000" cy="4646804"/>
          </a:xfrm>
          <a:solidFill>
            <a:schemeClr val="tx1">
              <a:alpha val="50000"/>
            </a:schemeClr>
          </a:solidFill>
        </p:spPr>
        <p:txBody>
          <a:bodyPr/>
          <a:lstStyle/>
          <a:p>
            <a:r>
              <a:rPr lang="en-US" sz="2800" b="1" dirty="0">
                <a:solidFill>
                  <a:schemeClr val="bg1"/>
                </a:solidFill>
              </a:rPr>
              <a:t>Historical method (1.0%)</a:t>
            </a:r>
          </a:p>
          <a:p>
            <a:r>
              <a:rPr lang="en-US" sz="2800" b="1" dirty="0">
                <a:solidFill>
                  <a:schemeClr val="bg1"/>
                </a:solidFill>
              </a:rPr>
              <a:t>Observation (0.8%)</a:t>
            </a:r>
          </a:p>
          <a:p>
            <a:r>
              <a:rPr lang="en-US" sz="2800" b="1" dirty="0">
                <a:solidFill>
                  <a:schemeClr val="bg1"/>
                </a:solidFill>
              </a:rPr>
              <a:t>Ethnography/field study (0.8%)</a:t>
            </a:r>
          </a:p>
          <a:p>
            <a:r>
              <a:rPr lang="en-US" sz="2800" b="1" dirty="0">
                <a:solidFill>
                  <a:schemeClr val="bg1"/>
                </a:solidFill>
              </a:rPr>
              <a:t>Focus groups (0.6%)</a:t>
            </a:r>
          </a:p>
          <a:p>
            <a:r>
              <a:rPr lang="en-US" sz="2800" b="1" dirty="0">
                <a:solidFill>
                  <a:schemeClr val="bg1"/>
                </a:solidFill>
              </a:rPr>
              <a:t>Transaction log analysis (0.3%)</a:t>
            </a:r>
          </a:p>
          <a:p>
            <a:r>
              <a:rPr lang="en-US" sz="2800" b="1" dirty="0">
                <a:solidFill>
                  <a:schemeClr val="bg1"/>
                </a:solidFill>
              </a:rPr>
              <a:t>Delphi study (0.3%)</a:t>
            </a:r>
          </a:p>
          <a:p>
            <a:r>
              <a:rPr lang="en-US" sz="2800" b="1" dirty="0">
                <a:solidFill>
                  <a:schemeClr val="bg1"/>
                </a:solidFill>
              </a:rPr>
              <a:t>Research diary/Journal (0.2%)</a:t>
            </a:r>
          </a:p>
          <a:p>
            <a:r>
              <a:rPr lang="en-US" sz="2800" b="1" dirty="0">
                <a:solidFill>
                  <a:schemeClr val="bg1"/>
                </a:solidFill>
              </a:rPr>
              <a:t>Think aloud protocol (0.1%)</a:t>
            </a:r>
          </a:p>
        </p:txBody>
      </p:sp>
      <p:sp>
        <p:nvSpPr>
          <p:cNvPr id="4" name="TextBox 3">
            <a:extLst>
              <a:ext uri="{FF2B5EF4-FFF2-40B4-BE49-F238E27FC236}">
                <a16:creationId xmlns:a16="http://schemas.microsoft.com/office/drawing/2014/main" id="{EA2F3EA0-F394-4484-A15C-69B950BA6F14}"/>
              </a:ext>
            </a:extLst>
          </p:cNvPr>
          <p:cNvSpPr txBox="1"/>
          <p:nvPr/>
        </p:nvSpPr>
        <p:spPr>
          <a:xfrm>
            <a:off x="3212304" y="5646135"/>
            <a:ext cx="2824812" cy="379656"/>
          </a:xfrm>
          <a:prstGeom prst="rect">
            <a:avLst/>
          </a:prstGeom>
          <a:noFill/>
        </p:spPr>
        <p:txBody>
          <a:bodyPr wrap="none" rtlCol="0">
            <a:spAutoFit/>
          </a:bodyPr>
          <a:lstStyle/>
          <a:p>
            <a:r>
              <a:rPr lang="en-US" sz="1867" b="1" dirty="0">
                <a:solidFill>
                  <a:schemeClr val="bg1"/>
                </a:solidFill>
              </a:rPr>
              <a:t>(</a:t>
            </a:r>
            <a:r>
              <a:rPr lang="en-US" sz="1867" b="1" dirty="0" err="1">
                <a:solidFill>
                  <a:schemeClr val="bg1"/>
                </a:solidFill>
              </a:rPr>
              <a:t>Jasiewicz</a:t>
            </a:r>
            <a:r>
              <a:rPr lang="en-US" sz="1867" b="1" dirty="0">
                <a:solidFill>
                  <a:schemeClr val="bg1"/>
                </a:solidFill>
              </a:rPr>
              <a:t>, J., In press)</a:t>
            </a:r>
          </a:p>
        </p:txBody>
      </p:sp>
      <p:sp>
        <p:nvSpPr>
          <p:cNvPr id="5" name="TextBox 4">
            <a:extLst>
              <a:ext uri="{FF2B5EF4-FFF2-40B4-BE49-F238E27FC236}">
                <a16:creationId xmlns:a16="http://schemas.microsoft.com/office/drawing/2014/main" id="{89498209-16AB-4B05-8D94-585EC74D5B86}"/>
              </a:ext>
            </a:extLst>
          </p:cNvPr>
          <p:cNvSpPr txBox="1"/>
          <p:nvPr/>
        </p:nvSpPr>
        <p:spPr>
          <a:xfrm>
            <a:off x="1" y="5660267"/>
            <a:ext cx="1002197" cy="379656"/>
          </a:xfrm>
          <a:prstGeom prst="rect">
            <a:avLst/>
          </a:prstGeom>
          <a:noFill/>
        </p:spPr>
        <p:txBody>
          <a:bodyPr wrap="none" rtlCol="0">
            <a:spAutoFit/>
          </a:bodyPr>
          <a:lstStyle/>
          <a:p>
            <a:r>
              <a:rPr lang="en-US" sz="1867" b="1" dirty="0">
                <a:solidFill>
                  <a:schemeClr val="bg1"/>
                </a:solidFill>
              </a:rPr>
              <a:t>n=2460</a:t>
            </a:r>
          </a:p>
        </p:txBody>
      </p:sp>
      <p:sp>
        <p:nvSpPr>
          <p:cNvPr id="8" name="Rectangle 7">
            <a:extLst>
              <a:ext uri="{FF2B5EF4-FFF2-40B4-BE49-F238E27FC236}">
                <a16:creationId xmlns:a16="http://schemas.microsoft.com/office/drawing/2014/main" id="{B95B243D-2643-4494-9355-EB28A02A1689}"/>
              </a:ext>
            </a:extLst>
          </p:cNvPr>
          <p:cNvSpPr/>
          <p:nvPr/>
        </p:nvSpPr>
        <p:spPr>
          <a:xfrm>
            <a:off x="6769100" y="-5416"/>
            <a:ext cx="6096000" cy="256545"/>
          </a:xfrm>
          <a:prstGeom prst="rect">
            <a:avLst/>
          </a:prstGeom>
        </p:spPr>
        <p:txBody>
          <a:bodyPr>
            <a:spAutoFit/>
          </a:bodyPr>
          <a:lstStyle/>
          <a:p>
            <a:r>
              <a:rPr lang="en-US" sz="1067" dirty="0">
                <a:solidFill>
                  <a:schemeClr val="bg1"/>
                </a:solidFill>
              </a:rPr>
              <a:t>Image: https://www.flickr.com/photos/howzey/7386743932 by Paul / CC BY-NC-ND 2.0</a:t>
            </a:r>
          </a:p>
        </p:txBody>
      </p:sp>
    </p:spTree>
    <p:extLst>
      <p:ext uri="{BB962C8B-B14F-4D97-AF65-F5344CB8AC3E}">
        <p14:creationId xmlns:p14="http://schemas.microsoft.com/office/powerpoint/2010/main" val="2101018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CAFD0D8-A9D7-438E-A901-58F8C367CEE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2469D498-E18B-44F3-A975-7A1B5146C88A}"/>
              </a:ext>
            </a:extLst>
          </p:cNvPr>
          <p:cNvSpPr>
            <a:spLocks noGrp="1"/>
          </p:cNvSpPr>
          <p:nvPr>
            <p:ph type="body" sz="quarter" idx="11"/>
          </p:nvPr>
        </p:nvSpPr>
        <p:spPr>
          <a:xfrm>
            <a:off x="3940629" y="2002973"/>
            <a:ext cx="8251370" cy="2133598"/>
          </a:xfrm>
        </p:spPr>
        <p:txBody>
          <a:bodyPr/>
          <a:lstStyle/>
          <a:p>
            <a:pPr marL="0" indent="0">
              <a:buNone/>
            </a:pPr>
            <a:r>
              <a:rPr lang="en-US" sz="3733" b="1" dirty="0"/>
              <a:t>“To identify how and why people get information, it is necessary first to listen.”</a:t>
            </a:r>
          </a:p>
          <a:p>
            <a:pPr marL="0" indent="0" algn="r">
              <a:buNone/>
            </a:pPr>
            <a:r>
              <a:rPr lang="en-US" sz="1600" b="1" dirty="0"/>
              <a:t>(Connaway, 2017)</a:t>
            </a:r>
          </a:p>
        </p:txBody>
      </p:sp>
      <p:sp>
        <p:nvSpPr>
          <p:cNvPr id="2" name="Rectangle 1">
            <a:extLst>
              <a:ext uri="{FF2B5EF4-FFF2-40B4-BE49-F238E27FC236}">
                <a16:creationId xmlns:a16="http://schemas.microsoft.com/office/drawing/2014/main" id="{ED6DDD97-EE2F-4BC5-AB57-F34177FD1A08}"/>
              </a:ext>
            </a:extLst>
          </p:cNvPr>
          <p:cNvSpPr/>
          <p:nvPr/>
        </p:nvSpPr>
        <p:spPr>
          <a:xfrm>
            <a:off x="0" y="5971401"/>
            <a:ext cx="6901543" cy="276999"/>
          </a:xfrm>
          <a:prstGeom prst="rect">
            <a:avLst/>
          </a:prstGeom>
        </p:spPr>
        <p:txBody>
          <a:bodyPr wrap="square">
            <a:spAutoFit/>
          </a:bodyPr>
          <a:lstStyle/>
          <a:p>
            <a:r>
              <a:rPr lang="en-US" sz="1200" b="1" dirty="0">
                <a:solidFill>
                  <a:schemeClr val="bg1"/>
                </a:solidFill>
                <a:latin typeface="Arial" panose="020B0604020202020204" pitchFamily="34" charset="0"/>
                <a:cs typeface="Arial" panose="020B0604020202020204" pitchFamily="34" charset="0"/>
              </a:rPr>
              <a:t>Image: https://www.flickr.com/photos/pjotr_savitski/2701378287 by </a:t>
            </a:r>
            <a:r>
              <a:rPr lang="en-US" sz="1200" b="1" dirty="0" err="1">
                <a:solidFill>
                  <a:schemeClr val="bg1"/>
                </a:solidFill>
                <a:latin typeface="Arial" panose="020B0604020202020204" pitchFamily="34" charset="0"/>
                <a:cs typeface="Arial" panose="020B0604020202020204" pitchFamily="34" charset="0"/>
              </a:rPr>
              <a:t>Pjotr</a:t>
            </a:r>
            <a:r>
              <a:rPr lang="en-US" sz="1200" b="1" dirty="0">
                <a:solidFill>
                  <a:schemeClr val="bg1"/>
                </a:solidFill>
                <a:latin typeface="Arial" panose="020B0604020202020204" pitchFamily="34" charset="0"/>
                <a:cs typeface="Arial" panose="020B0604020202020204" pitchFamily="34" charset="0"/>
              </a:rPr>
              <a:t> </a:t>
            </a:r>
            <a:r>
              <a:rPr lang="en-US" sz="1200" b="1" dirty="0" err="1">
                <a:solidFill>
                  <a:schemeClr val="bg1"/>
                </a:solidFill>
                <a:latin typeface="Arial" panose="020B0604020202020204" pitchFamily="34" charset="0"/>
                <a:cs typeface="Arial" panose="020B0604020202020204" pitchFamily="34" charset="0"/>
              </a:rPr>
              <a:t>Savitski</a:t>
            </a:r>
            <a:r>
              <a:rPr lang="en-US" sz="1200" b="1" dirty="0">
                <a:solidFill>
                  <a:schemeClr val="bg1"/>
                </a:solidFill>
                <a:latin typeface="Arial" panose="020B0604020202020204" pitchFamily="34" charset="0"/>
                <a:cs typeface="Arial" panose="020B0604020202020204" pitchFamily="34" charset="0"/>
              </a:rPr>
              <a:t> / CC BY 2.0</a:t>
            </a:r>
          </a:p>
        </p:txBody>
      </p:sp>
    </p:spTree>
    <p:extLst>
      <p:ext uri="{BB962C8B-B14F-4D97-AF65-F5344CB8AC3E}">
        <p14:creationId xmlns:p14="http://schemas.microsoft.com/office/powerpoint/2010/main" val="1536886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40EB0EA-837F-421C-BF3E-3202AAB2DB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94120"/>
          </a:xfrm>
          <a:prstGeom prst="rect">
            <a:avLst/>
          </a:prstGeom>
        </p:spPr>
      </p:pic>
      <p:sp>
        <p:nvSpPr>
          <p:cNvPr id="12" name="Rectangle 11">
            <a:extLst>
              <a:ext uri="{FF2B5EF4-FFF2-40B4-BE49-F238E27FC236}">
                <a16:creationId xmlns:a16="http://schemas.microsoft.com/office/drawing/2014/main" id="{4C6D24D5-9F8C-4557-AE9E-889AA7408416}"/>
              </a:ext>
            </a:extLst>
          </p:cNvPr>
          <p:cNvSpPr/>
          <p:nvPr/>
        </p:nvSpPr>
        <p:spPr>
          <a:xfrm>
            <a:off x="4973448" y="5913057"/>
            <a:ext cx="7175499" cy="256545"/>
          </a:xfrm>
          <a:prstGeom prst="rect">
            <a:avLst/>
          </a:prstGeom>
        </p:spPr>
        <p:txBody>
          <a:bodyPr wrap="square">
            <a:spAutoFit/>
          </a:bodyPr>
          <a:lstStyle/>
          <a:p>
            <a:pPr algn="r" defTabSz="896088" fontAlgn="base">
              <a:spcAft>
                <a:spcPct val="0"/>
              </a:spcAft>
              <a:defRPr/>
            </a:pPr>
            <a:r>
              <a:rPr lang="en-US" sz="1067" b="1" dirty="0">
                <a:solidFill>
                  <a:schemeClr val="bg1"/>
                </a:solidFill>
                <a:latin typeface="Arial" panose="020B0604020202020204" pitchFamily="34" charset="0"/>
                <a:cs typeface="Arial" pitchFamily="34" charset="0"/>
              </a:rPr>
              <a:t>Image: https://www.flickr.com/photos/hdaparis/11288970914 by Hugh Dutton </a:t>
            </a:r>
            <a:r>
              <a:rPr lang="en-US" sz="1067" b="1" dirty="0" err="1">
                <a:solidFill>
                  <a:schemeClr val="bg1"/>
                </a:solidFill>
                <a:latin typeface="Arial" panose="020B0604020202020204" pitchFamily="34" charset="0"/>
                <a:cs typeface="Arial" pitchFamily="34" charset="0"/>
              </a:rPr>
              <a:t>Associes</a:t>
            </a:r>
            <a:r>
              <a:rPr lang="en-US" sz="1067" b="1" dirty="0">
                <a:solidFill>
                  <a:schemeClr val="bg1"/>
                </a:solidFill>
                <a:latin typeface="Arial" panose="020B0604020202020204" pitchFamily="34" charset="0"/>
                <a:cs typeface="Arial" pitchFamily="34" charset="0"/>
              </a:rPr>
              <a:t> / CC BY-NC-ND 2.0</a:t>
            </a:r>
          </a:p>
        </p:txBody>
      </p:sp>
      <p:sp>
        <p:nvSpPr>
          <p:cNvPr id="10" name="TextBox 9">
            <a:extLst>
              <a:ext uri="{FF2B5EF4-FFF2-40B4-BE49-F238E27FC236}">
                <a16:creationId xmlns:a16="http://schemas.microsoft.com/office/drawing/2014/main" id="{1BA108C7-F6C7-4A03-B40F-D6490E071BFD}"/>
              </a:ext>
            </a:extLst>
          </p:cNvPr>
          <p:cNvSpPr txBox="1"/>
          <p:nvPr/>
        </p:nvSpPr>
        <p:spPr>
          <a:xfrm>
            <a:off x="7315202" y="2855871"/>
            <a:ext cx="4876799" cy="2200999"/>
          </a:xfrm>
          <a:prstGeom prst="rect">
            <a:avLst/>
          </a:prstGeom>
          <a:solidFill>
            <a:schemeClr val="bg2">
              <a:lumMod val="25000"/>
              <a:alpha val="75000"/>
            </a:schemeClr>
          </a:solidFill>
        </p:spPr>
        <p:txBody>
          <a:bodyPr wrap="square" rtlCol="0">
            <a:noAutofit/>
          </a:bodyPr>
          <a:lstStyle/>
          <a:p>
            <a:pPr marL="457189" indent="-457189">
              <a:spcBef>
                <a:spcPct val="20000"/>
              </a:spcBef>
              <a:buFont typeface="Arial"/>
              <a:buChar char="•"/>
            </a:pPr>
            <a:r>
              <a:rPr lang="en-US" sz="3200" b="1" dirty="0">
                <a:solidFill>
                  <a:prstClr val="white"/>
                </a:solidFill>
              </a:rPr>
              <a:t>Interviews, 51</a:t>
            </a:r>
          </a:p>
          <a:p>
            <a:pPr marL="457189" indent="-457189">
              <a:spcBef>
                <a:spcPct val="20000"/>
              </a:spcBef>
              <a:buFont typeface="Arial"/>
              <a:buChar char="•"/>
            </a:pPr>
            <a:r>
              <a:rPr lang="en-US" sz="3200" b="1" dirty="0">
                <a:solidFill>
                  <a:prstClr val="white"/>
                </a:solidFill>
              </a:rPr>
              <a:t>Surveys, 34</a:t>
            </a:r>
          </a:p>
          <a:p>
            <a:pPr marL="457189" indent="-457189">
              <a:spcBef>
                <a:spcPct val="20000"/>
              </a:spcBef>
              <a:buFont typeface="Arial"/>
              <a:buChar char="•"/>
            </a:pPr>
            <a:r>
              <a:rPr lang="en-US" sz="3200" b="1" dirty="0">
                <a:solidFill>
                  <a:prstClr val="white"/>
                </a:solidFill>
              </a:rPr>
              <a:t>Content Analysis, 28</a:t>
            </a:r>
            <a:endParaRPr lang="en-US" sz="3200" dirty="0"/>
          </a:p>
        </p:txBody>
      </p:sp>
      <p:sp>
        <p:nvSpPr>
          <p:cNvPr id="7" name="Slide Number Placeholder 3"/>
          <p:cNvSpPr txBox="1">
            <a:spLocks/>
          </p:cNvSpPr>
          <p:nvPr/>
        </p:nvSpPr>
        <p:spPr>
          <a:xfrm>
            <a:off x="9558147" y="4691744"/>
            <a:ext cx="25908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bg1"/>
                </a:solidFill>
              </a:rPr>
              <a:t>(</a:t>
            </a:r>
            <a:r>
              <a:rPr lang="en-US" sz="1600" b="1" dirty="0" err="1">
                <a:solidFill>
                  <a:schemeClr val="bg1"/>
                </a:solidFill>
              </a:rPr>
              <a:t>Greifeneder</a:t>
            </a:r>
            <a:r>
              <a:rPr lang="en-US" sz="1600" b="1" dirty="0">
                <a:solidFill>
                  <a:schemeClr val="bg1"/>
                </a:solidFill>
              </a:rPr>
              <a:t>, 2014)</a:t>
            </a:r>
          </a:p>
        </p:txBody>
      </p:sp>
      <p:sp>
        <p:nvSpPr>
          <p:cNvPr id="9" name="TextBox 8">
            <a:extLst>
              <a:ext uri="{FF2B5EF4-FFF2-40B4-BE49-F238E27FC236}">
                <a16:creationId xmlns:a16="http://schemas.microsoft.com/office/drawing/2014/main" id="{C13357BF-7E35-4EB8-8FE3-EC4130A04FE1}"/>
              </a:ext>
            </a:extLst>
          </p:cNvPr>
          <p:cNvSpPr txBox="1"/>
          <p:nvPr/>
        </p:nvSpPr>
        <p:spPr>
          <a:xfrm>
            <a:off x="1545116" y="543933"/>
            <a:ext cx="10668000" cy="1528752"/>
          </a:xfrm>
          <a:prstGeom prst="rect">
            <a:avLst/>
          </a:prstGeom>
          <a:solidFill>
            <a:schemeClr val="bg2">
              <a:lumMod val="25000"/>
              <a:alpha val="75000"/>
            </a:schemeClr>
          </a:solidFill>
        </p:spPr>
        <p:txBody>
          <a:bodyPr wrap="square" rtlCol="0">
            <a:spAutoFit/>
          </a:bodyPr>
          <a:lstStyle/>
          <a:p>
            <a:r>
              <a:rPr lang="en-US" sz="4000" b="1" dirty="0">
                <a:solidFill>
                  <a:schemeClr val="bg1"/>
                </a:solidFill>
              </a:rPr>
              <a:t>Information </a:t>
            </a:r>
            <a:r>
              <a:rPr lang="en-US" sz="4000" b="1" dirty="0" err="1">
                <a:solidFill>
                  <a:schemeClr val="bg1"/>
                </a:solidFill>
              </a:rPr>
              <a:t>Behaviour</a:t>
            </a:r>
            <a:r>
              <a:rPr lang="en-US" sz="4000" b="1" dirty="0">
                <a:solidFill>
                  <a:schemeClr val="bg1"/>
                </a:solidFill>
              </a:rPr>
              <a:t> Research Methods:</a:t>
            </a:r>
            <a:br>
              <a:rPr lang="en-US" sz="4000" b="1" dirty="0">
                <a:solidFill>
                  <a:schemeClr val="bg1"/>
                </a:solidFill>
              </a:rPr>
            </a:br>
            <a:r>
              <a:rPr lang="en-US" sz="2667" b="1" i="1" dirty="0">
                <a:solidFill>
                  <a:schemeClr val="bg1"/>
                </a:solidFill>
              </a:rPr>
              <a:t>JASIST, Information Research 2012-2013</a:t>
            </a:r>
            <a:br>
              <a:rPr lang="en-US" sz="2667" b="1" i="1" dirty="0">
                <a:solidFill>
                  <a:schemeClr val="bg1"/>
                </a:solidFill>
              </a:rPr>
            </a:br>
            <a:r>
              <a:rPr lang="en-US" sz="2667" b="1" i="1" dirty="0">
                <a:solidFill>
                  <a:schemeClr val="bg1"/>
                </a:solidFill>
              </a:rPr>
              <a:t>JDOC, </a:t>
            </a:r>
            <a:r>
              <a:rPr lang="en-US" sz="2667" b="1" i="1" dirty="0" err="1">
                <a:solidFill>
                  <a:schemeClr val="bg1"/>
                </a:solidFill>
              </a:rPr>
              <a:t>iConference</a:t>
            </a:r>
            <a:r>
              <a:rPr lang="en-US" sz="2667" b="1" i="1" dirty="0">
                <a:solidFill>
                  <a:schemeClr val="bg1"/>
                </a:solidFill>
              </a:rPr>
              <a:t> Proceedings 2013-2014</a:t>
            </a:r>
            <a:endParaRPr lang="en-US" sz="2667" dirty="0"/>
          </a:p>
        </p:txBody>
      </p:sp>
    </p:spTree>
    <p:extLst>
      <p:ext uri="{BB962C8B-B14F-4D97-AF65-F5344CB8AC3E}">
        <p14:creationId xmlns:p14="http://schemas.microsoft.com/office/powerpoint/2010/main" val="291714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D44CEE-583A-4421-B4D1-4721A71C0C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686"/>
            <a:ext cx="12192000" cy="6297863"/>
          </a:xfrm>
          <a:prstGeom prst="rect">
            <a:avLst/>
          </a:prstGeom>
        </p:spPr>
      </p:pic>
      <p:sp>
        <p:nvSpPr>
          <p:cNvPr id="8" name="Rectangle 7">
            <a:extLst>
              <a:ext uri="{FF2B5EF4-FFF2-40B4-BE49-F238E27FC236}">
                <a16:creationId xmlns:a16="http://schemas.microsoft.com/office/drawing/2014/main" id="{DEF0A76B-633F-478B-BA47-4A61B61040F3}"/>
              </a:ext>
            </a:extLst>
          </p:cNvPr>
          <p:cNvSpPr/>
          <p:nvPr/>
        </p:nvSpPr>
        <p:spPr>
          <a:xfrm>
            <a:off x="4989391" y="6021730"/>
            <a:ext cx="7301803" cy="276999"/>
          </a:xfrm>
          <a:prstGeom prst="rect">
            <a:avLst/>
          </a:prstGeom>
          <a:noFill/>
        </p:spPr>
        <p:txBody>
          <a:bodyPr wrap="square">
            <a:spAutoFit/>
          </a:bodyPr>
          <a:lstStyle/>
          <a:p>
            <a:r>
              <a:rPr lang="en-US" sz="1200" b="1" dirty="0">
                <a:solidFill>
                  <a:schemeClr val="bg1"/>
                </a:solidFill>
              </a:rPr>
              <a:t>Image: https://www.flickr.com/photos/ikhlasulamal/4538617347 by </a:t>
            </a:r>
            <a:r>
              <a:rPr lang="en-US" sz="1200" b="1" dirty="0" err="1">
                <a:solidFill>
                  <a:schemeClr val="bg1"/>
                </a:solidFill>
              </a:rPr>
              <a:t>Ikhlasul</a:t>
            </a:r>
            <a:r>
              <a:rPr lang="en-US" sz="1200" b="1" dirty="0">
                <a:solidFill>
                  <a:schemeClr val="bg1"/>
                </a:solidFill>
              </a:rPr>
              <a:t> Amal / CC BY-NC 2.0</a:t>
            </a:r>
          </a:p>
        </p:txBody>
      </p:sp>
      <p:sp>
        <p:nvSpPr>
          <p:cNvPr id="2" name="Text Placeholder 1">
            <a:extLst>
              <a:ext uri="{FF2B5EF4-FFF2-40B4-BE49-F238E27FC236}">
                <a16:creationId xmlns:a16="http://schemas.microsoft.com/office/drawing/2014/main" id="{FC5E67F1-F77E-43E9-AE82-74025154F57F}"/>
              </a:ext>
            </a:extLst>
          </p:cNvPr>
          <p:cNvSpPr>
            <a:spLocks noGrp="1"/>
          </p:cNvSpPr>
          <p:nvPr>
            <p:ph type="body" sz="quarter" idx="13"/>
          </p:nvPr>
        </p:nvSpPr>
        <p:spPr>
          <a:xfrm>
            <a:off x="0" y="22685"/>
            <a:ext cx="10732168" cy="1578816"/>
          </a:xfrm>
          <a:solidFill>
            <a:schemeClr val="tx1">
              <a:alpha val="55000"/>
            </a:schemeClr>
          </a:solidFill>
        </p:spPr>
        <p:txBody>
          <a:bodyPr/>
          <a:lstStyle/>
          <a:p>
            <a:pPr>
              <a:spcBef>
                <a:spcPts val="0"/>
              </a:spcBef>
            </a:pPr>
            <a:r>
              <a:rPr lang="en-US" sz="4000" dirty="0">
                <a:solidFill>
                  <a:prstClr val="white"/>
                </a:solidFill>
              </a:rPr>
              <a:t>Information </a:t>
            </a:r>
            <a:r>
              <a:rPr lang="en-US" sz="4000" dirty="0" err="1">
                <a:solidFill>
                  <a:prstClr val="white"/>
                </a:solidFill>
              </a:rPr>
              <a:t>Behaviour</a:t>
            </a:r>
            <a:r>
              <a:rPr lang="en-US" sz="4000" dirty="0">
                <a:solidFill>
                  <a:prstClr val="white"/>
                </a:solidFill>
              </a:rPr>
              <a:t> Research Methods:</a:t>
            </a:r>
            <a:br>
              <a:rPr lang="en-US" sz="4000" dirty="0">
                <a:solidFill>
                  <a:prstClr val="white"/>
                </a:solidFill>
              </a:rPr>
            </a:br>
            <a:r>
              <a:rPr lang="en-US" sz="2667" i="1" dirty="0">
                <a:solidFill>
                  <a:prstClr val="white"/>
                </a:solidFill>
              </a:rPr>
              <a:t>JASIST, Information Research 2012-2013</a:t>
            </a:r>
            <a:br>
              <a:rPr lang="en-US" sz="2667" i="1" dirty="0">
                <a:solidFill>
                  <a:prstClr val="white"/>
                </a:solidFill>
              </a:rPr>
            </a:br>
            <a:r>
              <a:rPr lang="en-US" sz="2667" i="1" dirty="0">
                <a:solidFill>
                  <a:prstClr val="white"/>
                </a:solidFill>
              </a:rPr>
              <a:t>JDOC, </a:t>
            </a:r>
            <a:r>
              <a:rPr lang="en-US" sz="2667" i="1" dirty="0" err="1">
                <a:solidFill>
                  <a:prstClr val="white"/>
                </a:solidFill>
              </a:rPr>
              <a:t>iConference</a:t>
            </a:r>
            <a:r>
              <a:rPr lang="en-US" sz="2667" i="1" dirty="0">
                <a:solidFill>
                  <a:prstClr val="white"/>
                </a:solidFill>
              </a:rPr>
              <a:t> Proceedings 2013-2014</a:t>
            </a:r>
            <a:endParaRPr lang="en-US" sz="2667" b="0" dirty="0">
              <a:solidFill>
                <a:srgbClr val="000000"/>
              </a:solidFill>
            </a:endParaRPr>
          </a:p>
          <a:p>
            <a:endParaRPr lang="en-US" dirty="0"/>
          </a:p>
        </p:txBody>
      </p:sp>
      <p:sp>
        <p:nvSpPr>
          <p:cNvPr id="3" name="Text Placeholder 2">
            <a:extLst>
              <a:ext uri="{FF2B5EF4-FFF2-40B4-BE49-F238E27FC236}">
                <a16:creationId xmlns:a16="http://schemas.microsoft.com/office/drawing/2014/main" id="{0D1C7626-9370-496F-81B0-1A7F91CA36F3}"/>
              </a:ext>
            </a:extLst>
          </p:cNvPr>
          <p:cNvSpPr>
            <a:spLocks noGrp="1"/>
          </p:cNvSpPr>
          <p:nvPr>
            <p:ph type="body" sz="quarter" idx="12"/>
          </p:nvPr>
        </p:nvSpPr>
        <p:spPr>
          <a:xfrm>
            <a:off x="1" y="1715211"/>
            <a:ext cx="7692572" cy="4217765"/>
          </a:xfrm>
          <a:solidFill>
            <a:schemeClr val="tx1">
              <a:alpha val="55000"/>
            </a:schemeClr>
          </a:solidFill>
        </p:spPr>
        <p:txBody>
          <a:bodyPr/>
          <a:lstStyle/>
          <a:p>
            <a:r>
              <a:rPr lang="en-US" b="1" dirty="0">
                <a:solidFill>
                  <a:schemeClr val="bg1"/>
                </a:solidFill>
              </a:rPr>
              <a:t>Methods used less than five times:</a:t>
            </a:r>
          </a:p>
          <a:p>
            <a:pPr lvl="1">
              <a:buFont typeface="Arial" panose="020B0604020202020204" pitchFamily="34" charset="0"/>
              <a:buChar char="•"/>
            </a:pPr>
            <a:r>
              <a:rPr lang="en-US" sz="3200" b="1" dirty="0">
                <a:solidFill>
                  <a:schemeClr val="bg1"/>
                </a:solidFill>
              </a:rPr>
              <a:t>Delphi studies (Poirier &amp; Robinson, 2014)</a:t>
            </a:r>
          </a:p>
          <a:p>
            <a:pPr lvl="1">
              <a:buFont typeface="Arial" panose="020B0604020202020204" pitchFamily="34" charset="0"/>
              <a:buChar char="•"/>
            </a:pPr>
            <a:r>
              <a:rPr lang="en-US" sz="3200" b="1" dirty="0">
                <a:solidFill>
                  <a:schemeClr val="bg1"/>
                </a:solidFill>
              </a:rPr>
              <a:t>Eye-tracking (e.g. </a:t>
            </a:r>
            <a:r>
              <a:rPr lang="en-US" sz="3200" b="1" dirty="0" err="1">
                <a:solidFill>
                  <a:schemeClr val="bg1"/>
                </a:solidFill>
              </a:rPr>
              <a:t>Balatsoukas</a:t>
            </a:r>
            <a:r>
              <a:rPr lang="en-US" sz="3200" b="1" dirty="0">
                <a:solidFill>
                  <a:schemeClr val="bg1"/>
                </a:solidFill>
              </a:rPr>
              <a:t> &amp; Ruthven, 2012; </a:t>
            </a:r>
            <a:r>
              <a:rPr lang="en-US" sz="3200" b="1" dirty="0" err="1">
                <a:solidFill>
                  <a:schemeClr val="bg1"/>
                </a:solidFill>
              </a:rPr>
              <a:t>Wildemuth</a:t>
            </a:r>
            <a:r>
              <a:rPr lang="en-US" sz="3200" b="1" dirty="0">
                <a:solidFill>
                  <a:schemeClr val="bg1"/>
                </a:solidFill>
              </a:rPr>
              <a:t>, 2009)</a:t>
            </a:r>
          </a:p>
          <a:p>
            <a:pPr lvl="1">
              <a:buFont typeface="Arial" panose="020B0604020202020204" pitchFamily="34" charset="0"/>
              <a:buChar char="•"/>
            </a:pPr>
            <a:r>
              <a:rPr lang="nn-NO" sz="3200" b="1" dirty="0">
                <a:solidFill>
                  <a:schemeClr val="bg1"/>
                </a:solidFill>
              </a:rPr>
              <a:t>Log file analysis (Jiang, 2014)</a:t>
            </a:r>
          </a:p>
          <a:p>
            <a:pPr lvl="1">
              <a:buFont typeface="Arial" panose="020B0604020202020204" pitchFamily="34" charset="0"/>
              <a:buChar char="•"/>
            </a:pPr>
            <a:r>
              <a:rPr lang="en-US" sz="3200" b="1" dirty="0">
                <a:solidFill>
                  <a:schemeClr val="bg1"/>
                </a:solidFill>
              </a:rPr>
              <a:t>Participatory designs</a:t>
            </a:r>
          </a:p>
        </p:txBody>
      </p:sp>
      <p:sp>
        <p:nvSpPr>
          <p:cNvPr id="4" name="Slide Number Placeholder 3">
            <a:extLst>
              <a:ext uri="{FF2B5EF4-FFF2-40B4-BE49-F238E27FC236}">
                <a16:creationId xmlns:a16="http://schemas.microsoft.com/office/drawing/2014/main" id="{87C24D53-68AC-4604-9807-0672E4617FDF}"/>
              </a:ext>
            </a:extLst>
          </p:cNvPr>
          <p:cNvSpPr txBox="1">
            <a:spLocks/>
          </p:cNvSpPr>
          <p:nvPr/>
        </p:nvSpPr>
        <p:spPr>
          <a:xfrm>
            <a:off x="4903385" y="5681560"/>
            <a:ext cx="25908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bg1"/>
                </a:solidFill>
              </a:rPr>
              <a:t>(</a:t>
            </a:r>
            <a:r>
              <a:rPr lang="en-US" sz="1600" b="1" dirty="0" err="1">
                <a:solidFill>
                  <a:schemeClr val="bg1"/>
                </a:solidFill>
              </a:rPr>
              <a:t>Greifeneder</a:t>
            </a:r>
            <a:r>
              <a:rPr lang="en-US" sz="1600" b="1" dirty="0">
                <a:solidFill>
                  <a:schemeClr val="bg1"/>
                </a:solidFill>
              </a:rPr>
              <a:t>, 2014)</a:t>
            </a:r>
          </a:p>
        </p:txBody>
      </p:sp>
    </p:spTree>
    <p:extLst>
      <p:ext uri="{BB962C8B-B14F-4D97-AF65-F5344CB8AC3E}">
        <p14:creationId xmlns:p14="http://schemas.microsoft.com/office/powerpoint/2010/main" val="3506634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96E28E-1510-43F7-8972-3C87135204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305876"/>
          </a:xfrm>
          <a:prstGeom prst="rect">
            <a:avLst/>
          </a:prstGeom>
        </p:spPr>
      </p:pic>
      <p:sp>
        <p:nvSpPr>
          <p:cNvPr id="10" name="TextBox 9">
            <a:extLst>
              <a:ext uri="{FF2B5EF4-FFF2-40B4-BE49-F238E27FC236}">
                <a16:creationId xmlns:a16="http://schemas.microsoft.com/office/drawing/2014/main" id="{1BA108C7-F6C7-4A03-B40F-D6490E071BFD}"/>
              </a:ext>
            </a:extLst>
          </p:cNvPr>
          <p:cNvSpPr txBox="1"/>
          <p:nvPr/>
        </p:nvSpPr>
        <p:spPr>
          <a:xfrm>
            <a:off x="2" y="1991047"/>
            <a:ext cx="7007049" cy="3354677"/>
          </a:xfrm>
          <a:prstGeom prst="rect">
            <a:avLst/>
          </a:prstGeom>
          <a:solidFill>
            <a:schemeClr val="tx1">
              <a:alpha val="25000"/>
            </a:schemeClr>
          </a:solidFill>
        </p:spPr>
        <p:txBody>
          <a:bodyPr wrap="square" rtlCol="0">
            <a:noAutofit/>
          </a:bodyPr>
          <a:lstStyle/>
          <a:p>
            <a:pPr marL="457189" indent="-457189">
              <a:spcBef>
                <a:spcPct val="20000"/>
              </a:spcBef>
              <a:buFont typeface="Arial"/>
              <a:buChar char="•"/>
            </a:pPr>
            <a:r>
              <a:rPr lang="en-US" sz="3200" b="1" dirty="0">
                <a:solidFill>
                  <a:prstClr val="white"/>
                </a:solidFill>
              </a:rPr>
              <a:t>Mixed Methods, 45%</a:t>
            </a:r>
          </a:p>
          <a:p>
            <a:pPr marL="1066773" lvl="1" indent="-457189">
              <a:spcBef>
                <a:spcPct val="20000"/>
              </a:spcBef>
              <a:buFont typeface="Arial" panose="020B0604020202020204" pitchFamily="34" charset="0"/>
              <a:buChar char="•"/>
            </a:pPr>
            <a:r>
              <a:rPr lang="en-US" sz="3200" b="1" dirty="0">
                <a:solidFill>
                  <a:prstClr val="white"/>
                </a:solidFill>
              </a:rPr>
              <a:t>More than two methods, 7%</a:t>
            </a:r>
          </a:p>
          <a:p>
            <a:pPr marL="1066773" lvl="1" indent="-457189">
              <a:spcBef>
                <a:spcPct val="20000"/>
              </a:spcBef>
              <a:buFont typeface="Arial" panose="020B0604020202020204" pitchFamily="34" charset="0"/>
              <a:buChar char="•"/>
            </a:pPr>
            <a:r>
              <a:rPr lang="en-US" sz="3200" b="1" dirty="0">
                <a:solidFill>
                  <a:prstClr val="white"/>
                </a:solidFill>
              </a:rPr>
              <a:t>Qualitative-Qualitative, 69%</a:t>
            </a:r>
          </a:p>
          <a:p>
            <a:pPr marL="1066773" lvl="1" indent="-457189">
              <a:spcBef>
                <a:spcPct val="20000"/>
              </a:spcBef>
              <a:buFont typeface="Arial" panose="020B0604020202020204" pitchFamily="34" charset="0"/>
              <a:buChar char="•"/>
            </a:pPr>
            <a:r>
              <a:rPr lang="en-US" sz="3200" b="1" dirty="0">
                <a:solidFill>
                  <a:prstClr val="white"/>
                </a:solidFill>
              </a:rPr>
              <a:t>Quantitative-Qualitative, 31%</a:t>
            </a:r>
          </a:p>
          <a:p>
            <a:pPr marL="1066773" lvl="1" indent="-457189">
              <a:spcBef>
                <a:spcPct val="20000"/>
              </a:spcBef>
              <a:buFont typeface="Arial" panose="020B0604020202020204" pitchFamily="34" charset="0"/>
              <a:buChar char="•"/>
            </a:pPr>
            <a:r>
              <a:rPr lang="en-US" sz="3200" b="1" dirty="0">
                <a:solidFill>
                  <a:prstClr val="white"/>
                </a:solidFill>
              </a:rPr>
              <a:t>Quantitative-Quantitative, 0%</a:t>
            </a:r>
          </a:p>
        </p:txBody>
      </p:sp>
      <p:sp>
        <p:nvSpPr>
          <p:cNvPr id="7" name="Slide Number Placeholder 3"/>
          <p:cNvSpPr txBox="1">
            <a:spLocks/>
          </p:cNvSpPr>
          <p:nvPr/>
        </p:nvSpPr>
        <p:spPr>
          <a:xfrm>
            <a:off x="4284436" y="4980599"/>
            <a:ext cx="25908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bg1"/>
                </a:solidFill>
              </a:rPr>
              <a:t>(</a:t>
            </a:r>
            <a:r>
              <a:rPr lang="en-US" sz="1600" b="1" dirty="0" err="1">
                <a:solidFill>
                  <a:schemeClr val="bg1"/>
                </a:solidFill>
              </a:rPr>
              <a:t>Greifeneder</a:t>
            </a:r>
            <a:r>
              <a:rPr lang="en-US" sz="1600" b="1" dirty="0">
                <a:solidFill>
                  <a:schemeClr val="bg1"/>
                </a:solidFill>
              </a:rPr>
              <a:t>, 2014)</a:t>
            </a:r>
          </a:p>
        </p:txBody>
      </p:sp>
      <p:sp>
        <p:nvSpPr>
          <p:cNvPr id="8" name="Rectangle 7">
            <a:extLst>
              <a:ext uri="{FF2B5EF4-FFF2-40B4-BE49-F238E27FC236}">
                <a16:creationId xmlns:a16="http://schemas.microsoft.com/office/drawing/2014/main" id="{DFC4D34C-9E7C-4DBD-A532-A1D68F1500E0}"/>
              </a:ext>
            </a:extLst>
          </p:cNvPr>
          <p:cNvSpPr/>
          <p:nvPr/>
        </p:nvSpPr>
        <p:spPr>
          <a:xfrm>
            <a:off x="5981700" y="5982899"/>
            <a:ext cx="6096000" cy="256545"/>
          </a:xfrm>
          <a:prstGeom prst="rect">
            <a:avLst/>
          </a:prstGeom>
        </p:spPr>
        <p:txBody>
          <a:bodyPr>
            <a:spAutoFit/>
          </a:bodyPr>
          <a:lstStyle/>
          <a:p>
            <a:pPr algn="r"/>
            <a:r>
              <a:rPr lang="en-US" sz="1067" b="1" dirty="0">
                <a:solidFill>
                  <a:schemeClr val="bg1"/>
                </a:solidFill>
                <a:latin typeface="Arial" panose="020B0604020202020204" pitchFamily="34" charset="0"/>
                <a:cs typeface="Arial" panose="020B0604020202020204" pitchFamily="34" charset="0"/>
              </a:rPr>
              <a:t>Image: https://www.flickr.com/photos/viatorci/3176779507 by David </a:t>
            </a:r>
            <a:r>
              <a:rPr lang="en-US" sz="1067" b="1" dirty="0" err="1">
                <a:solidFill>
                  <a:schemeClr val="bg1"/>
                </a:solidFill>
                <a:latin typeface="Arial" panose="020B0604020202020204" pitchFamily="34" charset="0"/>
                <a:cs typeface="Arial" panose="020B0604020202020204" pitchFamily="34" charset="0"/>
              </a:rPr>
              <a:t>Torcivia</a:t>
            </a:r>
            <a:r>
              <a:rPr lang="en-US" sz="1067" b="1" dirty="0">
                <a:solidFill>
                  <a:schemeClr val="bg1"/>
                </a:solidFill>
                <a:latin typeface="Arial" panose="020B0604020202020204" pitchFamily="34" charset="0"/>
                <a:cs typeface="Arial" panose="020B0604020202020204" pitchFamily="34" charset="0"/>
              </a:rPr>
              <a:t> / CC BY 2.0</a:t>
            </a:r>
          </a:p>
        </p:txBody>
      </p:sp>
      <p:sp>
        <p:nvSpPr>
          <p:cNvPr id="9" name="TextBox 8">
            <a:extLst>
              <a:ext uri="{FF2B5EF4-FFF2-40B4-BE49-F238E27FC236}">
                <a16:creationId xmlns:a16="http://schemas.microsoft.com/office/drawing/2014/main" id="{C13357BF-7E35-4EB8-8FE3-EC4130A04FE1}"/>
              </a:ext>
            </a:extLst>
          </p:cNvPr>
          <p:cNvSpPr txBox="1"/>
          <p:nvPr/>
        </p:nvSpPr>
        <p:spPr>
          <a:xfrm>
            <a:off x="1" y="215822"/>
            <a:ext cx="11165304" cy="1528752"/>
          </a:xfrm>
          <a:prstGeom prst="rect">
            <a:avLst/>
          </a:prstGeom>
          <a:solidFill>
            <a:schemeClr val="tx1">
              <a:alpha val="25000"/>
            </a:schemeClr>
          </a:solidFill>
        </p:spPr>
        <p:txBody>
          <a:bodyPr wrap="square" rtlCol="0">
            <a:spAutoFit/>
          </a:bodyPr>
          <a:lstStyle/>
          <a:p>
            <a:r>
              <a:rPr lang="en-US" sz="4000" b="1" dirty="0">
                <a:solidFill>
                  <a:schemeClr val="bg1"/>
                </a:solidFill>
              </a:rPr>
              <a:t>Information </a:t>
            </a:r>
            <a:r>
              <a:rPr lang="en-US" sz="4000" b="1" dirty="0" err="1">
                <a:solidFill>
                  <a:schemeClr val="bg1"/>
                </a:solidFill>
              </a:rPr>
              <a:t>Behaviour</a:t>
            </a:r>
            <a:r>
              <a:rPr lang="en-US" sz="4000" b="1" dirty="0">
                <a:solidFill>
                  <a:schemeClr val="bg1"/>
                </a:solidFill>
              </a:rPr>
              <a:t> Research Methods:</a:t>
            </a:r>
            <a:br>
              <a:rPr lang="en-US" sz="4000" b="1" dirty="0">
                <a:solidFill>
                  <a:schemeClr val="bg1"/>
                </a:solidFill>
              </a:rPr>
            </a:br>
            <a:r>
              <a:rPr lang="en-US" sz="2667" b="1" i="1" dirty="0">
                <a:solidFill>
                  <a:schemeClr val="bg1"/>
                </a:solidFill>
              </a:rPr>
              <a:t>JASIST, Information Research 2012-2013</a:t>
            </a:r>
            <a:br>
              <a:rPr lang="en-US" sz="2667" b="1" i="1" dirty="0">
                <a:solidFill>
                  <a:schemeClr val="bg1"/>
                </a:solidFill>
              </a:rPr>
            </a:br>
            <a:r>
              <a:rPr lang="en-US" sz="2667" b="1" i="1" dirty="0">
                <a:solidFill>
                  <a:schemeClr val="bg1"/>
                </a:solidFill>
              </a:rPr>
              <a:t>JDOC, </a:t>
            </a:r>
            <a:r>
              <a:rPr lang="en-US" sz="2667" b="1" i="1" dirty="0" err="1">
                <a:solidFill>
                  <a:schemeClr val="bg1"/>
                </a:solidFill>
              </a:rPr>
              <a:t>iConference</a:t>
            </a:r>
            <a:r>
              <a:rPr lang="en-US" sz="2667" b="1" i="1" dirty="0">
                <a:solidFill>
                  <a:schemeClr val="bg1"/>
                </a:solidFill>
              </a:rPr>
              <a:t> Proceedings 2013-2014</a:t>
            </a:r>
            <a:endParaRPr lang="en-US" sz="2667" dirty="0"/>
          </a:p>
        </p:txBody>
      </p:sp>
    </p:spTree>
    <p:extLst>
      <p:ext uri="{BB962C8B-B14F-4D97-AF65-F5344CB8AC3E}">
        <p14:creationId xmlns:p14="http://schemas.microsoft.com/office/powerpoint/2010/main" val="2513327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1" y="4411577"/>
            <a:ext cx="12192000" cy="1323179"/>
          </a:xfrm>
        </p:spPr>
        <p:txBody>
          <a:bodyPr/>
          <a:lstStyle/>
          <a:p>
            <a:r>
              <a:rPr lang="en-US" sz="3600" b="1" dirty="0"/>
              <a:t>When put on the spot and asked to define “research,” what would you say?</a:t>
            </a:r>
          </a:p>
        </p:txBody>
      </p:sp>
      <p:sp>
        <p:nvSpPr>
          <p:cNvPr id="9" name="Rectangle 8">
            <a:extLst>
              <a:ext uri="{FF2B5EF4-FFF2-40B4-BE49-F238E27FC236}">
                <a16:creationId xmlns:a16="http://schemas.microsoft.com/office/drawing/2014/main" id="{0C623CF6-419C-4F93-9AD3-5597CE8C9CA1}"/>
              </a:ext>
            </a:extLst>
          </p:cNvPr>
          <p:cNvSpPr/>
          <p:nvPr/>
        </p:nvSpPr>
        <p:spPr>
          <a:xfrm>
            <a:off x="0" y="0"/>
            <a:ext cx="6096000" cy="246221"/>
          </a:xfrm>
          <a:prstGeom prst="rect">
            <a:avLst/>
          </a:prstGeom>
        </p:spPr>
        <p:txBody>
          <a:bodyPr>
            <a:spAutoFit/>
          </a:bodyPr>
          <a:lstStyle/>
          <a:p>
            <a:pPr lvl="0">
              <a:defRPr/>
            </a:pPr>
            <a:r>
              <a:rPr lang="en-US" sz="1000" dirty="0">
                <a:latin typeface="Arial" panose="020B0604020202020204" pitchFamily="34" charset="0"/>
                <a:cs typeface="Arial" panose="020B0604020202020204" pitchFamily="34" charset="0"/>
              </a:rPr>
              <a:t>Image: https://www.flickr.com/photos/75279887@N05/6886478111 by </a:t>
            </a:r>
            <a:r>
              <a:rPr lang="en-US" sz="1000" dirty="0" err="1">
                <a:latin typeface="Arial" panose="020B0604020202020204" pitchFamily="34" charset="0"/>
                <a:cs typeface="Arial" panose="020B0604020202020204" pitchFamily="34" charset="0"/>
              </a:rPr>
              <a:t>luckey_sun</a:t>
            </a:r>
            <a:r>
              <a:rPr lang="en-US" sz="1000" dirty="0">
                <a:latin typeface="Arial" panose="020B0604020202020204" pitchFamily="34" charset="0"/>
                <a:cs typeface="Arial" panose="020B0604020202020204" pitchFamily="34" charset="0"/>
              </a:rPr>
              <a:t> / CC BY-SA 2.0</a:t>
            </a:r>
          </a:p>
        </p:txBody>
      </p:sp>
    </p:spTree>
    <p:extLst>
      <p:ext uri="{BB962C8B-B14F-4D97-AF65-F5344CB8AC3E}">
        <p14:creationId xmlns:p14="http://schemas.microsoft.com/office/powerpoint/2010/main" val="970257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BD5046-FD33-4F59-BE0F-F31498913978}"/>
              </a:ext>
            </a:extLst>
          </p:cNvPr>
          <p:cNvSpPr>
            <a:spLocks noGrp="1"/>
          </p:cNvSpPr>
          <p:nvPr>
            <p:ph type="body" sz="quarter" idx="10"/>
          </p:nvPr>
        </p:nvSpPr>
        <p:spPr>
          <a:xfrm>
            <a:off x="420346" y="1108082"/>
            <a:ext cx="10898717" cy="1763560"/>
          </a:xfrm>
        </p:spPr>
        <p:txBody>
          <a:bodyPr/>
          <a:lstStyle/>
          <a:p>
            <a:r>
              <a:rPr lang="en-US" dirty="0"/>
              <a:t>Data Collection Tools </a:t>
            </a:r>
          </a:p>
          <a:p>
            <a:r>
              <a:rPr lang="en-US" dirty="0"/>
              <a:t>and methods</a:t>
            </a:r>
          </a:p>
        </p:txBody>
      </p:sp>
      <p:sp>
        <p:nvSpPr>
          <p:cNvPr id="3" name="Text Placeholder 2">
            <a:extLst>
              <a:ext uri="{FF2B5EF4-FFF2-40B4-BE49-F238E27FC236}">
                <a16:creationId xmlns:a16="http://schemas.microsoft.com/office/drawing/2014/main" id="{74829097-6B7C-431B-BEC8-7ADE6B9C4C1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69C928B-C0FB-4171-95B3-A94CF94FF35A}"/>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36863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91619"/>
          </a:xfrm>
          <a:prstGeom prst="rect">
            <a:avLst/>
          </a:prstGeom>
        </p:spPr>
      </p:pic>
      <p:sp>
        <p:nvSpPr>
          <p:cNvPr id="2" name="Text Placeholder 1"/>
          <p:cNvSpPr>
            <a:spLocks noGrp="1"/>
          </p:cNvSpPr>
          <p:nvPr>
            <p:ph type="body" sz="quarter" idx="13"/>
          </p:nvPr>
        </p:nvSpPr>
        <p:spPr>
          <a:xfrm>
            <a:off x="1" y="417190"/>
            <a:ext cx="7473244" cy="702321"/>
          </a:xfrm>
          <a:solidFill>
            <a:schemeClr val="tx1">
              <a:alpha val="65000"/>
            </a:schemeClr>
          </a:solidFill>
        </p:spPr>
        <p:txBody>
          <a:bodyPr/>
          <a:lstStyle/>
          <a:p>
            <a:r>
              <a:rPr lang="en-US" sz="4000" dirty="0">
                <a:solidFill>
                  <a:schemeClr val="bg1"/>
                </a:solidFill>
                <a:latin typeface="Arial" pitchFamily="34" charset="0"/>
                <a:cs typeface="Arial" pitchFamily="34" charset="0"/>
              </a:rPr>
              <a:t>What is Qualitative Research?</a:t>
            </a:r>
            <a:endParaRPr lang="en-US" sz="4000" dirty="0">
              <a:solidFill>
                <a:schemeClr val="bg1"/>
              </a:solidFill>
            </a:endParaRPr>
          </a:p>
        </p:txBody>
      </p:sp>
      <p:sp>
        <p:nvSpPr>
          <p:cNvPr id="3" name="Text Placeholder 2"/>
          <p:cNvSpPr>
            <a:spLocks noGrp="1"/>
          </p:cNvSpPr>
          <p:nvPr>
            <p:ph type="body" sz="quarter" idx="14"/>
          </p:nvPr>
        </p:nvSpPr>
        <p:spPr>
          <a:xfrm>
            <a:off x="3639562" y="1439469"/>
            <a:ext cx="8552438" cy="4482360"/>
          </a:xfrm>
          <a:solidFill>
            <a:schemeClr val="tx1">
              <a:alpha val="65000"/>
            </a:schemeClr>
          </a:solidFill>
        </p:spPr>
        <p:txBody>
          <a:bodyPr/>
          <a:lstStyle/>
          <a:p>
            <a:pPr marL="0" indent="0">
              <a:buNone/>
            </a:pPr>
            <a:r>
              <a:rPr lang="en-US" sz="2800" b="1" dirty="0">
                <a:solidFill>
                  <a:schemeClr val="bg1"/>
                </a:solidFill>
                <a:latin typeface="Arial" pitchFamily="34" charset="0"/>
                <a:cs typeface="Arial" pitchFamily="34" charset="0"/>
              </a:rPr>
              <a:t>A type of scientific research that:</a:t>
            </a:r>
          </a:p>
          <a:p>
            <a:pPr lvl="1">
              <a:buFont typeface="Arial" panose="020B0604020202020204" pitchFamily="34" charset="0"/>
              <a:buChar char="•"/>
            </a:pPr>
            <a:r>
              <a:rPr lang="en-US" sz="2800" b="1" dirty="0">
                <a:solidFill>
                  <a:schemeClr val="bg1"/>
                </a:solidFill>
                <a:latin typeface="Arial" pitchFamily="34" charset="0"/>
                <a:cs typeface="Arial" pitchFamily="34" charset="0"/>
              </a:rPr>
              <a:t>Seeks answers to a question</a:t>
            </a:r>
          </a:p>
          <a:p>
            <a:pPr lvl="1">
              <a:buFont typeface="Arial" panose="020B0604020202020204" pitchFamily="34" charset="0"/>
              <a:buChar char="•"/>
            </a:pPr>
            <a:r>
              <a:rPr lang="en-US" sz="2800" b="1" dirty="0">
                <a:solidFill>
                  <a:schemeClr val="bg1"/>
                </a:solidFill>
                <a:latin typeface="Arial" pitchFamily="34" charset="0"/>
                <a:cs typeface="Arial" pitchFamily="34" charset="0"/>
              </a:rPr>
              <a:t>Systematically uses predefined set of procedures to answer question</a:t>
            </a:r>
          </a:p>
          <a:p>
            <a:pPr lvl="1">
              <a:buFont typeface="Arial" panose="020B0604020202020204" pitchFamily="34" charset="0"/>
              <a:buChar char="•"/>
            </a:pPr>
            <a:r>
              <a:rPr lang="en-US" sz="2800" b="1" dirty="0">
                <a:solidFill>
                  <a:schemeClr val="bg1"/>
                </a:solidFill>
                <a:latin typeface="Arial" pitchFamily="34" charset="0"/>
                <a:cs typeface="Arial" pitchFamily="34" charset="0"/>
              </a:rPr>
              <a:t>Collects evidence</a:t>
            </a:r>
          </a:p>
          <a:p>
            <a:pPr lvl="1">
              <a:buFont typeface="Arial" panose="020B0604020202020204" pitchFamily="34" charset="0"/>
              <a:buChar char="•"/>
            </a:pPr>
            <a:r>
              <a:rPr lang="en-US" sz="2800" b="1" dirty="0">
                <a:solidFill>
                  <a:schemeClr val="bg1"/>
                </a:solidFill>
                <a:latin typeface="Arial" pitchFamily="34" charset="0"/>
                <a:cs typeface="Arial" pitchFamily="34" charset="0"/>
              </a:rPr>
              <a:t>Produces findings that:</a:t>
            </a:r>
          </a:p>
          <a:p>
            <a:pPr lvl="2">
              <a:buFont typeface="Arial" panose="020B0604020202020204" pitchFamily="34" charset="0"/>
              <a:buChar char="•"/>
            </a:pPr>
            <a:r>
              <a:rPr lang="en-US" sz="2800" b="1" dirty="0">
                <a:solidFill>
                  <a:schemeClr val="bg1"/>
                </a:solidFill>
                <a:latin typeface="Arial" pitchFamily="34" charset="0"/>
                <a:cs typeface="Arial" pitchFamily="34" charset="0"/>
              </a:rPr>
              <a:t>Are not determined in advance</a:t>
            </a:r>
          </a:p>
          <a:p>
            <a:pPr lvl="2">
              <a:buFont typeface="Arial" panose="020B0604020202020204" pitchFamily="34" charset="0"/>
              <a:buChar char="•"/>
            </a:pPr>
            <a:r>
              <a:rPr lang="en-US" sz="2800" b="1" dirty="0">
                <a:solidFill>
                  <a:schemeClr val="bg1"/>
                </a:solidFill>
                <a:latin typeface="Arial" pitchFamily="34" charset="0"/>
                <a:cs typeface="Arial" pitchFamily="34" charset="0"/>
              </a:rPr>
              <a:t>Apply beyond immediate boundaries of study</a:t>
            </a:r>
            <a:endParaRPr lang="en-US" sz="2800" b="1" dirty="0">
              <a:solidFill>
                <a:schemeClr val="bg1"/>
              </a:solidFill>
            </a:endParaRPr>
          </a:p>
        </p:txBody>
      </p:sp>
      <p:sp>
        <p:nvSpPr>
          <p:cNvPr id="5" name="Rectangle 4">
            <a:extLst>
              <a:ext uri="{FF2B5EF4-FFF2-40B4-BE49-F238E27FC236}">
                <a16:creationId xmlns:a16="http://schemas.microsoft.com/office/drawing/2014/main" id="{7E32F6F3-43D7-4C93-AD03-17C24424A49A}"/>
              </a:ext>
            </a:extLst>
          </p:cNvPr>
          <p:cNvSpPr/>
          <p:nvPr/>
        </p:nvSpPr>
        <p:spPr>
          <a:xfrm>
            <a:off x="0" y="6036099"/>
            <a:ext cx="6781800" cy="246221"/>
          </a:xfrm>
          <a:prstGeom prst="rect">
            <a:avLst/>
          </a:prstGeom>
        </p:spPr>
        <p:txBody>
          <a:bodyPr wrap="square">
            <a:spAutoFit/>
          </a:bodyPr>
          <a:lstStyle/>
          <a:p>
            <a:r>
              <a:rPr lang="en-US" sz="1000" dirty="0">
                <a:solidFill>
                  <a:schemeClr val="bg1"/>
                </a:solidFill>
                <a:latin typeface="Arial" panose="020B0604020202020204" pitchFamily="34" charset="0"/>
                <a:cs typeface="Arial" panose="020B0604020202020204" pitchFamily="34" charset="0"/>
              </a:rPr>
              <a:t>Image: https://www.flickr.com/photos/katesheets/5772901616 by </a:t>
            </a:r>
            <a:r>
              <a:rPr lang="en-US" sz="1000" dirty="0" err="1">
                <a:solidFill>
                  <a:schemeClr val="bg1"/>
                </a:solidFill>
                <a:latin typeface="Arial" panose="020B0604020202020204" pitchFamily="34" charset="0"/>
                <a:cs typeface="Arial" panose="020B0604020202020204" pitchFamily="34" charset="0"/>
              </a:rPr>
              <a:t>katesheets</a:t>
            </a:r>
            <a:r>
              <a:rPr lang="en-US" sz="1000" dirty="0">
                <a:solidFill>
                  <a:schemeClr val="bg1"/>
                </a:solidFill>
                <a:latin typeface="Arial" panose="020B0604020202020204" pitchFamily="34" charset="0"/>
                <a:cs typeface="Arial" panose="020B0604020202020204" pitchFamily="34" charset="0"/>
              </a:rPr>
              <a:t> / CC BY-NC 2.0</a:t>
            </a:r>
          </a:p>
        </p:txBody>
      </p:sp>
    </p:spTree>
    <p:extLst>
      <p:ext uri="{BB962C8B-B14F-4D97-AF65-F5344CB8AC3E}">
        <p14:creationId xmlns:p14="http://schemas.microsoft.com/office/powerpoint/2010/main" val="3968811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D2A691-6270-4D04-9745-08FDBCF697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9867"/>
            <a:ext cx="12192000" cy="6241144"/>
          </a:xfrm>
          <a:prstGeom prst="rect">
            <a:avLst/>
          </a:prstGeom>
        </p:spPr>
      </p:pic>
      <p:sp>
        <p:nvSpPr>
          <p:cNvPr id="3" name="Text Placeholder 2">
            <a:extLst>
              <a:ext uri="{FF2B5EF4-FFF2-40B4-BE49-F238E27FC236}">
                <a16:creationId xmlns:a16="http://schemas.microsoft.com/office/drawing/2014/main" id="{4D164AC4-EF09-4EA3-A050-762342E6DF23}"/>
              </a:ext>
            </a:extLst>
          </p:cNvPr>
          <p:cNvSpPr>
            <a:spLocks noGrp="1"/>
          </p:cNvSpPr>
          <p:nvPr>
            <p:ph type="body" sz="quarter" idx="12"/>
          </p:nvPr>
        </p:nvSpPr>
        <p:spPr>
          <a:xfrm>
            <a:off x="-1" y="2450531"/>
            <a:ext cx="7732295" cy="3324627"/>
          </a:xfrm>
          <a:solidFill>
            <a:schemeClr val="tx1">
              <a:alpha val="60000"/>
            </a:schemeClr>
          </a:solidFill>
        </p:spPr>
        <p:txBody>
          <a:bodyPr/>
          <a:lstStyle/>
          <a:p>
            <a:pPr marL="0" indent="0">
              <a:buNone/>
            </a:pPr>
            <a:r>
              <a:rPr lang="en-US" sz="2933" b="1" dirty="0">
                <a:solidFill>
                  <a:schemeClr val="bg1"/>
                </a:solidFill>
              </a:rPr>
              <a:t>Qualitative research: </a:t>
            </a:r>
          </a:p>
          <a:p>
            <a:pPr>
              <a:buFont typeface="Arial" panose="020B0604020202020204" pitchFamily="34" charset="0"/>
              <a:buChar char="•"/>
            </a:pPr>
            <a:r>
              <a:rPr lang="en-US" sz="2933" b="1" dirty="0">
                <a:solidFill>
                  <a:schemeClr val="bg1"/>
                </a:solidFill>
              </a:rPr>
              <a:t>Tends to use multiple methods</a:t>
            </a:r>
          </a:p>
          <a:p>
            <a:pPr lvl="1">
              <a:buFont typeface="Arial" panose="020B0604020202020204" pitchFamily="34" charset="0"/>
              <a:buChar char="•"/>
            </a:pPr>
            <a:r>
              <a:rPr lang="en-US" sz="2933" b="1" dirty="0">
                <a:solidFill>
                  <a:schemeClr val="bg1"/>
                </a:solidFill>
              </a:rPr>
              <a:t>Interviews</a:t>
            </a:r>
          </a:p>
          <a:p>
            <a:pPr lvl="1">
              <a:buFont typeface="Arial" panose="020B0604020202020204" pitchFamily="34" charset="0"/>
              <a:buChar char="•"/>
            </a:pPr>
            <a:r>
              <a:rPr lang="en-US" sz="2933" b="1" dirty="0">
                <a:solidFill>
                  <a:schemeClr val="bg1"/>
                </a:solidFill>
              </a:rPr>
              <a:t>Observations</a:t>
            </a:r>
          </a:p>
          <a:p>
            <a:pPr lvl="1">
              <a:buFont typeface="Arial" panose="020B0604020202020204" pitchFamily="34" charset="0"/>
              <a:buChar char="•"/>
            </a:pPr>
            <a:r>
              <a:rPr lang="en-US" sz="2933" b="1" dirty="0">
                <a:solidFill>
                  <a:schemeClr val="bg1"/>
                </a:solidFill>
              </a:rPr>
              <a:t>Diaries</a:t>
            </a:r>
          </a:p>
          <a:p>
            <a:pPr>
              <a:buFont typeface="Arial" panose="020B0604020202020204" pitchFamily="34" charset="0"/>
              <a:buChar char="•"/>
            </a:pPr>
            <a:r>
              <a:rPr lang="en-US" sz="2933" b="1" dirty="0">
                <a:solidFill>
                  <a:schemeClr val="bg1"/>
                </a:solidFill>
              </a:rPr>
              <a:t>Is open to developing new approaches</a:t>
            </a:r>
          </a:p>
        </p:txBody>
      </p:sp>
      <p:sp>
        <p:nvSpPr>
          <p:cNvPr id="4" name="Slide Number Placeholder 3">
            <a:extLst>
              <a:ext uri="{FF2B5EF4-FFF2-40B4-BE49-F238E27FC236}">
                <a16:creationId xmlns:a16="http://schemas.microsoft.com/office/drawing/2014/main" id="{DE4236E6-132D-4F74-AA01-34072C6176B3}"/>
              </a:ext>
            </a:extLst>
          </p:cNvPr>
          <p:cNvSpPr txBox="1">
            <a:spLocks/>
          </p:cNvSpPr>
          <p:nvPr/>
        </p:nvSpPr>
        <p:spPr>
          <a:xfrm>
            <a:off x="3334589" y="5930393"/>
            <a:ext cx="2979127" cy="307776"/>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646464"/>
                </a:solidFill>
                <a:latin typeface="+mj-lt"/>
                <a:ea typeface="Open Sans" pitchFamily="34" charset="0"/>
                <a:cs typeface="Open Sans"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chemeClr val="bg1"/>
                </a:solidFill>
              </a:rPr>
              <a:t>(Connaway &amp; Radford, 2017)</a:t>
            </a:r>
          </a:p>
        </p:txBody>
      </p:sp>
      <p:sp>
        <p:nvSpPr>
          <p:cNvPr id="6" name="Rectangle 5">
            <a:extLst>
              <a:ext uri="{FF2B5EF4-FFF2-40B4-BE49-F238E27FC236}">
                <a16:creationId xmlns:a16="http://schemas.microsoft.com/office/drawing/2014/main" id="{7DC4B34C-59A3-4B91-8283-28523E3E6017}"/>
              </a:ext>
            </a:extLst>
          </p:cNvPr>
          <p:cNvSpPr/>
          <p:nvPr/>
        </p:nvSpPr>
        <p:spPr>
          <a:xfrm>
            <a:off x="6096000" y="5953885"/>
            <a:ext cx="6096000" cy="256545"/>
          </a:xfrm>
          <a:prstGeom prst="rect">
            <a:avLst/>
          </a:prstGeom>
        </p:spPr>
        <p:txBody>
          <a:bodyPr>
            <a:spAutoFit/>
          </a:bodyPr>
          <a:lstStyle/>
          <a:p>
            <a:pPr algn="r"/>
            <a:r>
              <a:rPr lang="en-US" sz="1067" b="1" dirty="0">
                <a:solidFill>
                  <a:schemeClr val="bg1"/>
                </a:solidFill>
                <a:latin typeface="Arial" panose="020B0604020202020204" pitchFamily="34" charset="0"/>
                <a:cs typeface="Arial" panose="020B0604020202020204" pitchFamily="34" charset="0"/>
              </a:rPr>
              <a:t>Image: https://www.flickr.com/photos/freezr/5962512620 by </a:t>
            </a:r>
            <a:r>
              <a:rPr lang="en-US" sz="1067" b="1" dirty="0" err="1">
                <a:solidFill>
                  <a:schemeClr val="bg1"/>
                </a:solidFill>
                <a:latin typeface="Arial" panose="020B0604020202020204" pitchFamily="34" charset="0"/>
                <a:cs typeface="Arial" panose="020B0604020202020204" pitchFamily="34" charset="0"/>
              </a:rPr>
              <a:t>Nekenasoa</a:t>
            </a:r>
            <a:r>
              <a:rPr lang="en-US" sz="1067" b="1" dirty="0">
                <a:solidFill>
                  <a:schemeClr val="bg1"/>
                </a:solidFill>
                <a:latin typeface="Arial" panose="020B0604020202020204" pitchFamily="34" charset="0"/>
                <a:cs typeface="Arial" panose="020B0604020202020204" pitchFamily="34" charset="0"/>
              </a:rPr>
              <a:t> / CC BY 2.0</a:t>
            </a:r>
            <a:endParaRPr lang="en-US" sz="1067" b="1" dirty="0">
              <a:solidFill>
                <a:schemeClr val="bg1"/>
              </a:solidFill>
            </a:endParaRPr>
          </a:p>
        </p:txBody>
      </p:sp>
    </p:spTree>
    <p:extLst>
      <p:ext uri="{BB962C8B-B14F-4D97-AF65-F5344CB8AC3E}">
        <p14:creationId xmlns:p14="http://schemas.microsoft.com/office/powerpoint/2010/main" val="1502394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7A71FE-0E7D-40AB-82DD-42474D5BD0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63102"/>
          </a:xfrm>
          <a:prstGeom prst="rect">
            <a:avLst/>
          </a:prstGeom>
        </p:spPr>
      </p:pic>
      <p:sp>
        <p:nvSpPr>
          <p:cNvPr id="2" name="Text Placeholder 1">
            <a:extLst>
              <a:ext uri="{FF2B5EF4-FFF2-40B4-BE49-F238E27FC236}">
                <a16:creationId xmlns:a16="http://schemas.microsoft.com/office/drawing/2014/main" id="{838F40D8-E3A8-4B45-BBBC-71A4F4A8812F}"/>
              </a:ext>
            </a:extLst>
          </p:cNvPr>
          <p:cNvSpPr>
            <a:spLocks noGrp="1"/>
          </p:cNvSpPr>
          <p:nvPr>
            <p:ph type="body" sz="quarter" idx="13"/>
          </p:nvPr>
        </p:nvSpPr>
        <p:spPr>
          <a:xfrm>
            <a:off x="0" y="327131"/>
            <a:ext cx="7836178" cy="715741"/>
          </a:xfrm>
          <a:solidFill>
            <a:schemeClr val="tx1">
              <a:alpha val="65000"/>
            </a:schemeClr>
          </a:solidFill>
        </p:spPr>
        <p:txBody>
          <a:bodyPr/>
          <a:lstStyle/>
          <a:p>
            <a:r>
              <a:rPr lang="en-US" sz="4000" dirty="0">
                <a:solidFill>
                  <a:schemeClr val="bg1"/>
                </a:solidFill>
              </a:rPr>
              <a:t>What is Quantitative Research?</a:t>
            </a:r>
          </a:p>
        </p:txBody>
      </p:sp>
      <p:sp>
        <p:nvSpPr>
          <p:cNvPr id="3" name="Text Placeholder 2">
            <a:extLst>
              <a:ext uri="{FF2B5EF4-FFF2-40B4-BE49-F238E27FC236}">
                <a16:creationId xmlns:a16="http://schemas.microsoft.com/office/drawing/2014/main" id="{86D096F8-2C63-48BB-B461-9ABE90A2E9FA}"/>
              </a:ext>
            </a:extLst>
          </p:cNvPr>
          <p:cNvSpPr>
            <a:spLocks noGrp="1"/>
          </p:cNvSpPr>
          <p:nvPr>
            <p:ph type="body" sz="quarter" idx="14"/>
          </p:nvPr>
        </p:nvSpPr>
        <p:spPr>
          <a:xfrm>
            <a:off x="0" y="1160857"/>
            <a:ext cx="7696200" cy="4536286"/>
          </a:xfrm>
          <a:solidFill>
            <a:schemeClr val="tx1">
              <a:alpha val="65000"/>
            </a:schemeClr>
          </a:solidFill>
        </p:spPr>
        <p:txBody>
          <a:bodyPr/>
          <a:lstStyle/>
          <a:p>
            <a:r>
              <a:rPr lang="en-US" sz="2800" b="1" dirty="0">
                <a:solidFill>
                  <a:schemeClr val="bg1"/>
                </a:solidFill>
              </a:rPr>
              <a:t>Based on the scientific method of inquiry</a:t>
            </a:r>
          </a:p>
          <a:p>
            <a:pPr lvl="1">
              <a:buFont typeface="Arial" panose="020B0604020202020204" pitchFamily="34" charset="0"/>
              <a:buChar char="•"/>
            </a:pPr>
            <a:r>
              <a:rPr lang="en-US" sz="2800" b="1" dirty="0">
                <a:solidFill>
                  <a:schemeClr val="bg1"/>
                </a:solidFill>
              </a:rPr>
              <a:t>Theory</a:t>
            </a:r>
          </a:p>
          <a:p>
            <a:pPr lvl="1">
              <a:buFont typeface="Arial" panose="020B0604020202020204" pitchFamily="34" charset="0"/>
              <a:buChar char="•"/>
            </a:pPr>
            <a:r>
              <a:rPr lang="en-US" sz="2800" b="1" dirty="0">
                <a:solidFill>
                  <a:schemeClr val="bg1"/>
                </a:solidFill>
              </a:rPr>
              <a:t>Problem</a:t>
            </a:r>
          </a:p>
          <a:p>
            <a:pPr lvl="1">
              <a:buFont typeface="Arial" panose="020B0604020202020204" pitchFamily="34" charset="0"/>
              <a:buChar char="•"/>
            </a:pPr>
            <a:r>
              <a:rPr lang="en-US" sz="2800" b="1" dirty="0">
                <a:solidFill>
                  <a:schemeClr val="bg1"/>
                </a:solidFill>
              </a:rPr>
              <a:t>Hypothesis</a:t>
            </a:r>
          </a:p>
          <a:p>
            <a:pPr lvl="1">
              <a:buFont typeface="Arial" panose="020B0604020202020204" pitchFamily="34" charset="0"/>
              <a:buChar char="•"/>
            </a:pPr>
            <a:r>
              <a:rPr lang="en-US" sz="2800" b="1" dirty="0">
                <a:solidFill>
                  <a:schemeClr val="bg1"/>
                </a:solidFill>
              </a:rPr>
              <a:t>Measurement</a:t>
            </a:r>
          </a:p>
          <a:p>
            <a:pPr lvl="2">
              <a:buFont typeface="Arial" panose="020B0604020202020204" pitchFamily="34" charset="0"/>
              <a:buChar char="•"/>
            </a:pPr>
            <a:r>
              <a:rPr lang="en-US" sz="2800" b="1" dirty="0">
                <a:solidFill>
                  <a:schemeClr val="bg1"/>
                </a:solidFill>
              </a:rPr>
              <a:t>Validity, reliability, and level</a:t>
            </a:r>
          </a:p>
          <a:p>
            <a:r>
              <a:rPr lang="en-US" sz="2800" b="1" dirty="0">
                <a:solidFill>
                  <a:schemeClr val="bg1"/>
                </a:solidFill>
              </a:rPr>
              <a:t>Includes survey research and experimental research</a:t>
            </a:r>
          </a:p>
          <a:p>
            <a:r>
              <a:rPr lang="en-US" sz="2800" b="1" dirty="0">
                <a:solidFill>
                  <a:schemeClr val="bg1"/>
                </a:solidFill>
              </a:rPr>
              <a:t>Utilizes statistical analysis methods</a:t>
            </a:r>
          </a:p>
        </p:txBody>
      </p:sp>
      <p:sp>
        <p:nvSpPr>
          <p:cNvPr id="6" name="Rectangle 5">
            <a:extLst>
              <a:ext uri="{FF2B5EF4-FFF2-40B4-BE49-F238E27FC236}">
                <a16:creationId xmlns:a16="http://schemas.microsoft.com/office/drawing/2014/main" id="{6D3DA40E-1B47-4611-8179-F646CB273FC6}"/>
              </a:ext>
            </a:extLst>
          </p:cNvPr>
          <p:cNvSpPr/>
          <p:nvPr/>
        </p:nvSpPr>
        <p:spPr>
          <a:xfrm>
            <a:off x="6126480" y="6016881"/>
            <a:ext cx="6065520" cy="246221"/>
          </a:xfrm>
          <a:prstGeom prst="rect">
            <a:avLst/>
          </a:prstGeom>
        </p:spPr>
        <p:txBody>
          <a:bodyPr wrap="square">
            <a:spAutoFit/>
          </a:bodyPr>
          <a:lstStyle/>
          <a:p>
            <a:pPr marL="0" lvl="1" algn="r" defTabSz="457200">
              <a:defRPr/>
            </a:pPr>
            <a:r>
              <a:rPr lang="en-US" sz="1000" dirty="0">
                <a:solidFill>
                  <a:schemeClr val="bg1"/>
                </a:solidFill>
                <a:latin typeface="Arial" panose="020B0604020202020204" pitchFamily="34" charset="0"/>
                <a:cs typeface="Arial" panose="020B0604020202020204" pitchFamily="34" charset="0"/>
              </a:rPr>
              <a:t>Image: https://www.flickr.com/photos/zoghal/372832109 by </a:t>
            </a:r>
            <a:r>
              <a:rPr lang="en-US" sz="1000" dirty="0" err="1">
                <a:solidFill>
                  <a:schemeClr val="bg1"/>
                </a:solidFill>
                <a:latin typeface="Arial" panose="020B0604020202020204" pitchFamily="34" charset="0"/>
                <a:cs typeface="Arial" panose="020B0604020202020204" pitchFamily="34" charset="0"/>
              </a:rPr>
              <a:t>zoghal</a:t>
            </a:r>
            <a:r>
              <a:rPr lang="en-US" sz="1000" dirty="0">
                <a:solidFill>
                  <a:schemeClr val="bg1"/>
                </a:solidFill>
                <a:latin typeface="Arial" panose="020B0604020202020204" pitchFamily="34" charset="0"/>
                <a:cs typeface="Arial" panose="020B0604020202020204" pitchFamily="34" charset="0"/>
              </a:rPr>
              <a:t> / CC BY-SA 2.0</a:t>
            </a:r>
          </a:p>
        </p:txBody>
      </p:sp>
    </p:spTree>
    <p:extLst>
      <p:ext uri="{BB962C8B-B14F-4D97-AF65-F5344CB8AC3E}">
        <p14:creationId xmlns:p14="http://schemas.microsoft.com/office/powerpoint/2010/main" val="2408225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4F1037-BBE0-4ED8-B1B0-696CD0D1EB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84685"/>
          </a:xfrm>
          <a:prstGeom prst="rect">
            <a:avLst/>
          </a:prstGeom>
        </p:spPr>
      </p:pic>
      <p:sp>
        <p:nvSpPr>
          <p:cNvPr id="2" name="Text Placeholder 1">
            <a:extLst>
              <a:ext uri="{FF2B5EF4-FFF2-40B4-BE49-F238E27FC236}">
                <a16:creationId xmlns:a16="http://schemas.microsoft.com/office/drawing/2014/main" id="{7E645C84-2C89-4E9D-9F91-4A4FBF7A07F4}"/>
              </a:ext>
            </a:extLst>
          </p:cNvPr>
          <p:cNvSpPr>
            <a:spLocks noGrp="1"/>
          </p:cNvSpPr>
          <p:nvPr>
            <p:ph type="body" sz="quarter" idx="13"/>
          </p:nvPr>
        </p:nvSpPr>
        <p:spPr>
          <a:xfrm>
            <a:off x="0" y="1705969"/>
            <a:ext cx="5641619" cy="717919"/>
          </a:xfrm>
          <a:solidFill>
            <a:schemeClr val="bg2">
              <a:lumMod val="50000"/>
              <a:alpha val="55000"/>
            </a:schemeClr>
          </a:solidFill>
        </p:spPr>
        <p:txBody>
          <a:bodyPr/>
          <a:lstStyle/>
          <a:p>
            <a:r>
              <a:rPr lang="en-US" sz="4000" dirty="0">
                <a:solidFill>
                  <a:schemeClr val="bg1"/>
                </a:solidFill>
              </a:rPr>
              <a:t>Quantitative Research</a:t>
            </a:r>
          </a:p>
        </p:txBody>
      </p:sp>
      <p:sp>
        <p:nvSpPr>
          <p:cNvPr id="3" name="Text Placeholder 2">
            <a:extLst>
              <a:ext uri="{FF2B5EF4-FFF2-40B4-BE49-F238E27FC236}">
                <a16:creationId xmlns:a16="http://schemas.microsoft.com/office/drawing/2014/main" id="{13B2B45D-97B3-4A64-B6BD-E1EE1AE10278}"/>
              </a:ext>
            </a:extLst>
          </p:cNvPr>
          <p:cNvSpPr>
            <a:spLocks noGrp="1"/>
          </p:cNvSpPr>
          <p:nvPr>
            <p:ph type="body" sz="quarter" idx="12"/>
          </p:nvPr>
        </p:nvSpPr>
        <p:spPr>
          <a:xfrm>
            <a:off x="1" y="2853453"/>
            <a:ext cx="5002991" cy="2458776"/>
          </a:xfrm>
          <a:solidFill>
            <a:schemeClr val="bg2">
              <a:lumMod val="50000"/>
              <a:alpha val="55000"/>
            </a:schemeClr>
          </a:solidFill>
        </p:spPr>
        <p:txBody>
          <a:bodyPr/>
          <a:lstStyle/>
          <a:p>
            <a:r>
              <a:rPr lang="en-US" b="1" dirty="0">
                <a:solidFill>
                  <a:schemeClr val="bg1"/>
                </a:solidFill>
              </a:rPr>
              <a:t>Log Analysis</a:t>
            </a:r>
          </a:p>
          <a:p>
            <a:r>
              <a:rPr lang="en-US" b="1" dirty="0">
                <a:solidFill>
                  <a:schemeClr val="bg1"/>
                </a:solidFill>
              </a:rPr>
              <a:t>Experiment</a:t>
            </a:r>
          </a:p>
          <a:p>
            <a:r>
              <a:rPr lang="en-US" b="1" dirty="0">
                <a:solidFill>
                  <a:schemeClr val="bg1"/>
                </a:solidFill>
              </a:rPr>
              <a:t>Bibliometric Analysis</a:t>
            </a:r>
          </a:p>
          <a:p>
            <a:r>
              <a:rPr lang="en-US" b="1" dirty="0">
                <a:solidFill>
                  <a:schemeClr val="bg1"/>
                </a:solidFill>
              </a:rPr>
              <a:t>Survey/Questionnaire</a:t>
            </a:r>
          </a:p>
          <a:p>
            <a:endParaRPr lang="en-US" b="1" dirty="0">
              <a:solidFill>
                <a:schemeClr val="bg1"/>
              </a:solidFill>
            </a:endParaRPr>
          </a:p>
        </p:txBody>
      </p:sp>
      <p:sp>
        <p:nvSpPr>
          <p:cNvPr id="5" name="Rectangle 4">
            <a:extLst>
              <a:ext uri="{FF2B5EF4-FFF2-40B4-BE49-F238E27FC236}">
                <a16:creationId xmlns:a16="http://schemas.microsoft.com/office/drawing/2014/main" id="{5C4642C7-4A99-44FB-AA49-3D9E1A63786E}"/>
              </a:ext>
            </a:extLst>
          </p:cNvPr>
          <p:cNvSpPr/>
          <p:nvPr/>
        </p:nvSpPr>
        <p:spPr>
          <a:xfrm>
            <a:off x="4757058" y="5997427"/>
            <a:ext cx="7434943" cy="256545"/>
          </a:xfrm>
          <a:prstGeom prst="rect">
            <a:avLst/>
          </a:prstGeom>
        </p:spPr>
        <p:txBody>
          <a:bodyPr wrap="square">
            <a:spAutoFit/>
          </a:bodyPr>
          <a:lstStyle/>
          <a:p>
            <a:pPr algn="r"/>
            <a:r>
              <a:rPr lang="en-US" sz="1067" b="1" dirty="0">
                <a:solidFill>
                  <a:schemeClr val="bg1"/>
                </a:solidFill>
              </a:rPr>
              <a:t>Image: https://www.flickr.com/photos/fukechanabil/6836092392 by Syed Nabil </a:t>
            </a:r>
            <a:r>
              <a:rPr lang="en-US" sz="1067" b="1" dirty="0" err="1">
                <a:solidFill>
                  <a:schemeClr val="bg1"/>
                </a:solidFill>
              </a:rPr>
              <a:t>Aljunid</a:t>
            </a:r>
            <a:r>
              <a:rPr lang="en-US" sz="1067" b="1" dirty="0">
                <a:solidFill>
                  <a:schemeClr val="bg1"/>
                </a:solidFill>
              </a:rPr>
              <a:t> / CC BY-NC 2.0</a:t>
            </a:r>
          </a:p>
        </p:txBody>
      </p:sp>
    </p:spTree>
    <p:extLst>
      <p:ext uri="{BB962C8B-B14F-4D97-AF65-F5344CB8AC3E}">
        <p14:creationId xmlns:p14="http://schemas.microsoft.com/office/powerpoint/2010/main" val="2750634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F4A9A7-57DC-40AF-80AF-46CFD8EEE0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94120"/>
          </a:xfrm>
          <a:prstGeom prst="rect">
            <a:avLst/>
          </a:prstGeom>
        </p:spPr>
      </p:pic>
      <p:sp>
        <p:nvSpPr>
          <p:cNvPr id="3" name="Content Placeholder 2"/>
          <p:cNvSpPr>
            <a:spLocks noGrp="1"/>
          </p:cNvSpPr>
          <p:nvPr>
            <p:ph type="body" sz="quarter" idx="13"/>
          </p:nvPr>
        </p:nvSpPr>
        <p:spPr>
          <a:xfrm>
            <a:off x="0" y="5745480"/>
            <a:ext cx="6324600" cy="548640"/>
          </a:xfrm>
          <a:solidFill>
            <a:schemeClr val="tx1">
              <a:alpha val="65000"/>
            </a:schemeClr>
          </a:solidFill>
          <a:effectLst/>
        </p:spPr>
        <p:txBody>
          <a:bodyPr tIns="91440">
            <a:noAutofit/>
          </a:bodyPr>
          <a:lstStyle/>
          <a:p>
            <a:pPr>
              <a:lnSpc>
                <a:spcPct val="80000"/>
              </a:lnSpc>
            </a:pPr>
            <a:r>
              <a:rPr lang="en-US" sz="4000" dirty="0">
                <a:solidFill>
                  <a:schemeClr val="bg1"/>
                </a:solidFill>
              </a:rPr>
              <a:t>Mixed Methods Research</a:t>
            </a:r>
          </a:p>
        </p:txBody>
      </p:sp>
      <p:sp>
        <p:nvSpPr>
          <p:cNvPr id="4" name="Text Placeholder 3"/>
          <p:cNvSpPr>
            <a:spLocks noGrp="1"/>
          </p:cNvSpPr>
          <p:nvPr>
            <p:ph type="body" sz="quarter" idx="14"/>
          </p:nvPr>
        </p:nvSpPr>
        <p:spPr>
          <a:xfrm>
            <a:off x="6598920" y="1670613"/>
            <a:ext cx="5593080" cy="4623507"/>
          </a:xfrm>
          <a:solidFill>
            <a:schemeClr val="tx1">
              <a:alpha val="65000"/>
            </a:schemeClr>
          </a:solidFill>
        </p:spPr>
        <p:txBody>
          <a:bodyPr tIns="91440" bIns="91440"/>
          <a:lstStyle/>
          <a:p>
            <a:pPr>
              <a:lnSpc>
                <a:spcPct val="80000"/>
              </a:lnSpc>
            </a:pPr>
            <a:r>
              <a:rPr lang="en-US" sz="2800" b="1" dirty="0">
                <a:solidFill>
                  <a:schemeClr val="bg1"/>
                </a:solidFill>
              </a:rPr>
              <a:t>Any combination of research methods</a:t>
            </a:r>
          </a:p>
          <a:p>
            <a:pPr lvl="1">
              <a:lnSpc>
                <a:spcPct val="80000"/>
              </a:lnSpc>
              <a:buFont typeface="Arial" panose="020B0604020202020204" pitchFamily="34" charset="0"/>
              <a:buChar char="•"/>
            </a:pPr>
            <a:r>
              <a:rPr lang="en-US" sz="2800" b="1" dirty="0">
                <a:solidFill>
                  <a:schemeClr val="bg1"/>
                </a:solidFill>
              </a:rPr>
              <a:t>Qualitative </a:t>
            </a:r>
          </a:p>
          <a:p>
            <a:pPr lvl="1">
              <a:lnSpc>
                <a:spcPct val="80000"/>
              </a:lnSpc>
              <a:buFont typeface="Arial" panose="020B0604020202020204" pitchFamily="34" charset="0"/>
              <a:buChar char="•"/>
            </a:pPr>
            <a:r>
              <a:rPr lang="en-US" sz="2800" b="1" dirty="0">
                <a:solidFill>
                  <a:schemeClr val="bg1"/>
                </a:solidFill>
              </a:rPr>
              <a:t>Quantitative</a:t>
            </a:r>
          </a:p>
          <a:p>
            <a:pPr lvl="1">
              <a:lnSpc>
                <a:spcPct val="80000"/>
              </a:lnSpc>
              <a:buFont typeface="Arial" panose="020B0604020202020204" pitchFamily="34" charset="0"/>
              <a:buChar char="•"/>
            </a:pPr>
            <a:r>
              <a:rPr lang="en-US" sz="2800" b="1" dirty="0">
                <a:solidFill>
                  <a:schemeClr val="bg1"/>
                </a:solidFill>
              </a:rPr>
              <a:t>Participatory </a:t>
            </a:r>
          </a:p>
          <a:p>
            <a:pPr lvl="1">
              <a:lnSpc>
                <a:spcPct val="80000"/>
              </a:lnSpc>
              <a:buFont typeface="Arial" panose="020B0604020202020204" pitchFamily="34" charset="0"/>
              <a:buChar char="•"/>
            </a:pPr>
            <a:r>
              <a:rPr lang="en-US" sz="2800" b="1" dirty="0">
                <a:solidFill>
                  <a:schemeClr val="bg1"/>
                </a:solidFill>
              </a:rPr>
              <a:t>Action</a:t>
            </a:r>
          </a:p>
          <a:p>
            <a:pPr lvl="1">
              <a:lnSpc>
                <a:spcPct val="80000"/>
              </a:lnSpc>
              <a:buFont typeface="Arial" panose="020B0604020202020204" pitchFamily="34" charset="0"/>
              <a:buChar char="•"/>
            </a:pPr>
            <a:r>
              <a:rPr lang="en-US" sz="2800" b="1" dirty="0">
                <a:solidFill>
                  <a:schemeClr val="bg1"/>
                </a:solidFill>
              </a:rPr>
              <a:t>Design</a:t>
            </a:r>
          </a:p>
          <a:p>
            <a:pPr>
              <a:lnSpc>
                <a:spcPct val="80000"/>
              </a:lnSpc>
            </a:pPr>
            <a:r>
              <a:rPr lang="en-US" sz="2800" b="1" dirty="0">
                <a:solidFill>
                  <a:schemeClr val="bg1"/>
                </a:solidFill>
              </a:rPr>
              <a:t>Equal attention to all stages of research process</a:t>
            </a:r>
          </a:p>
          <a:p>
            <a:pPr>
              <a:lnSpc>
                <a:spcPct val="80000"/>
              </a:lnSpc>
            </a:pPr>
            <a:r>
              <a:rPr lang="en-US" sz="2800" b="1" dirty="0">
                <a:solidFill>
                  <a:schemeClr val="bg1"/>
                </a:solidFill>
              </a:rPr>
              <a:t>Findings should be iterative &amp; informative</a:t>
            </a:r>
          </a:p>
        </p:txBody>
      </p:sp>
      <p:sp>
        <p:nvSpPr>
          <p:cNvPr id="6" name="TextBox 5"/>
          <p:cNvSpPr txBox="1"/>
          <p:nvPr/>
        </p:nvSpPr>
        <p:spPr>
          <a:xfrm>
            <a:off x="7142480" y="5955566"/>
            <a:ext cx="5049520" cy="338554"/>
          </a:xfrm>
          <a:prstGeom prst="rect">
            <a:avLst/>
          </a:prstGeom>
          <a:solidFill>
            <a:schemeClr val="tx1">
              <a:alpha val="0"/>
            </a:schemeClr>
          </a:solidFill>
        </p:spPr>
        <p:txBody>
          <a:bodyPr wrap="square" rtlCol="0">
            <a:spAutoFit/>
          </a:bodyPr>
          <a:lstStyle/>
          <a:p>
            <a:pPr algn="r"/>
            <a:r>
              <a:rPr lang="en-US" sz="1600" b="1" dirty="0">
                <a:solidFill>
                  <a:schemeClr val="bg1"/>
                </a:solidFill>
                <a:ea typeface="Gill Sans MT" charset="0"/>
                <a:cs typeface="Gill Sans MT" charset="0"/>
              </a:rPr>
              <a:t>(</a:t>
            </a:r>
            <a:r>
              <a:rPr lang="en-US" sz="1600" b="1" dirty="0" err="1">
                <a:solidFill>
                  <a:schemeClr val="bg1"/>
                </a:solidFill>
                <a:ea typeface="Gill Sans MT" charset="0"/>
                <a:cs typeface="Gill Sans MT" charset="0"/>
              </a:rPr>
              <a:t>Kazmer</a:t>
            </a:r>
            <a:r>
              <a:rPr lang="en-US" sz="1600" b="1" dirty="0">
                <a:solidFill>
                  <a:schemeClr val="bg1"/>
                </a:solidFill>
                <a:ea typeface="Gill Sans MT" charset="0"/>
                <a:cs typeface="Gill Sans MT" charset="0"/>
              </a:rPr>
              <a:t> 2017, 232-233)</a:t>
            </a:r>
          </a:p>
        </p:txBody>
      </p:sp>
      <p:sp>
        <p:nvSpPr>
          <p:cNvPr id="7" name="Rectangle 6">
            <a:extLst>
              <a:ext uri="{FF2B5EF4-FFF2-40B4-BE49-F238E27FC236}">
                <a16:creationId xmlns:a16="http://schemas.microsoft.com/office/drawing/2014/main" id="{ACB683F9-3B64-4DDC-B82E-71F148D3AD87}"/>
              </a:ext>
            </a:extLst>
          </p:cNvPr>
          <p:cNvSpPr/>
          <p:nvPr/>
        </p:nvSpPr>
        <p:spPr>
          <a:xfrm>
            <a:off x="0" y="0"/>
            <a:ext cx="4572000" cy="400110"/>
          </a:xfrm>
          <a:prstGeom prst="rect">
            <a:avLst/>
          </a:prstGeom>
        </p:spPr>
        <p:txBody>
          <a:bodyPr wrap="square">
            <a:spAutoFit/>
          </a:bodyPr>
          <a:lstStyle/>
          <a:p>
            <a:pPr defTabSz="896111" fontAlgn="base">
              <a:spcAft>
                <a:spcPct val="0"/>
              </a:spcAft>
              <a:defRPr/>
            </a:pPr>
            <a:r>
              <a:rPr lang="en-US" sz="1000" dirty="0">
                <a:solidFill>
                  <a:schemeClr val="bg1"/>
                </a:solidFill>
                <a:latin typeface="Arial" panose="020B0604020202020204" pitchFamily="34" charset="0"/>
                <a:cs typeface="Arial" pitchFamily="34" charset="0"/>
              </a:rPr>
              <a:t>Image: https://www.flickr.com/photos/hdaparis/11288970914 by Hugh Dutton </a:t>
            </a:r>
            <a:r>
              <a:rPr lang="en-US" sz="1000" dirty="0" err="1">
                <a:solidFill>
                  <a:schemeClr val="bg1"/>
                </a:solidFill>
                <a:latin typeface="Arial" panose="020B0604020202020204" pitchFamily="34" charset="0"/>
                <a:cs typeface="Arial" pitchFamily="34" charset="0"/>
              </a:rPr>
              <a:t>Associes</a:t>
            </a:r>
            <a:r>
              <a:rPr lang="en-US" sz="1000" dirty="0">
                <a:solidFill>
                  <a:schemeClr val="bg1"/>
                </a:solidFill>
                <a:latin typeface="Arial" panose="020B0604020202020204" pitchFamily="34" charset="0"/>
                <a:cs typeface="Arial" pitchFamily="34" charset="0"/>
              </a:rPr>
              <a:t> / CC BY-NC-ND 2.0</a:t>
            </a:r>
          </a:p>
        </p:txBody>
      </p:sp>
    </p:spTree>
    <p:extLst>
      <p:ext uri="{BB962C8B-B14F-4D97-AF65-F5344CB8AC3E}">
        <p14:creationId xmlns:p14="http://schemas.microsoft.com/office/powerpoint/2010/main" val="965222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6684"/>
            <a:ext cx="12192000" cy="6297863"/>
          </a:xfrm>
          <a:prstGeom prst="rect">
            <a:avLst/>
          </a:prstGeom>
        </p:spPr>
      </p:pic>
      <p:sp>
        <p:nvSpPr>
          <p:cNvPr id="21507" name="Content Placeholder 2"/>
          <p:cNvSpPr>
            <a:spLocks noGrp="1"/>
          </p:cNvSpPr>
          <p:nvPr>
            <p:ph type="body" sz="quarter" idx="13"/>
          </p:nvPr>
        </p:nvSpPr>
        <p:spPr>
          <a:xfrm>
            <a:off x="0" y="493834"/>
            <a:ext cx="3913081" cy="673229"/>
          </a:xfrm>
          <a:solidFill>
            <a:schemeClr val="tx1">
              <a:alpha val="65000"/>
            </a:schemeClr>
          </a:solidFill>
        </p:spPr>
        <p:txBody>
          <a:bodyPr anchor="t">
            <a:normAutofit lnSpcReduction="10000"/>
          </a:bodyPr>
          <a:lstStyle/>
          <a:p>
            <a:r>
              <a:rPr lang="en-US" altLang="en-US" sz="4000" dirty="0">
                <a:solidFill>
                  <a:schemeClr val="bg1"/>
                </a:solidFill>
              </a:rPr>
              <a:t>Mixed Methods</a:t>
            </a:r>
          </a:p>
        </p:txBody>
      </p:sp>
      <p:sp>
        <p:nvSpPr>
          <p:cNvPr id="2" name="Text Placeholder 1"/>
          <p:cNvSpPr>
            <a:spLocks noGrp="1"/>
          </p:cNvSpPr>
          <p:nvPr>
            <p:ph type="body" sz="quarter" idx="14"/>
          </p:nvPr>
        </p:nvSpPr>
        <p:spPr>
          <a:xfrm>
            <a:off x="1" y="1654212"/>
            <a:ext cx="6906126" cy="3847428"/>
          </a:xfrm>
          <a:solidFill>
            <a:schemeClr val="tx1">
              <a:alpha val="65000"/>
            </a:schemeClr>
          </a:solidFill>
        </p:spPr>
        <p:txBody>
          <a:bodyPr/>
          <a:lstStyle/>
          <a:p>
            <a:pPr marL="0" indent="0">
              <a:buNone/>
            </a:pPr>
            <a:r>
              <a:rPr lang="en-US" altLang="en-US" sz="2800" b="1" dirty="0">
                <a:solidFill>
                  <a:schemeClr val="bg1"/>
                </a:solidFill>
              </a:rPr>
              <a:t>“Miles, Huberman, and </a:t>
            </a:r>
            <a:r>
              <a:rPr lang="en-US" altLang="en-US" sz="2800" b="1" dirty="0" err="1">
                <a:solidFill>
                  <a:schemeClr val="bg1"/>
                </a:solidFill>
              </a:rPr>
              <a:t>Saldaña</a:t>
            </a:r>
            <a:r>
              <a:rPr lang="en-US" altLang="en-US" sz="2800" b="1" dirty="0">
                <a:solidFill>
                  <a:schemeClr val="bg1"/>
                </a:solidFill>
              </a:rPr>
              <a:t> also pointed out that although designing and conducting a mixed method research project involves careful planning and more effort in execution, the benefits greatly outweigh the difficulties (including philosophical ones).” </a:t>
            </a:r>
          </a:p>
          <a:p>
            <a:pPr marL="228600" indent="-228600" algn="r">
              <a:buNone/>
            </a:pPr>
            <a:r>
              <a:rPr lang="en-US" altLang="en-US" sz="1800" b="1" dirty="0">
                <a:solidFill>
                  <a:schemeClr val="bg1"/>
                </a:solidFill>
              </a:rPr>
              <a:t>(Connaway and Radford 2017, 229)</a:t>
            </a:r>
          </a:p>
        </p:txBody>
      </p:sp>
      <p:sp>
        <p:nvSpPr>
          <p:cNvPr id="4" name="Rectangle 3">
            <a:extLst>
              <a:ext uri="{FF2B5EF4-FFF2-40B4-BE49-F238E27FC236}">
                <a16:creationId xmlns:a16="http://schemas.microsoft.com/office/drawing/2014/main" id="{2F88A6EB-3059-4FD0-9A83-A29616DC6B27}"/>
              </a:ext>
            </a:extLst>
          </p:cNvPr>
          <p:cNvSpPr/>
          <p:nvPr/>
        </p:nvSpPr>
        <p:spPr>
          <a:xfrm>
            <a:off x="5092700" y="6027548"/>
            <a:ext cx="7099300" cy="246221"/>
          </a:xfrm>
          <a:prstGeom prst="rect">
            <a:avLst/>
          </a:prstGeom>
          <a:noFill/>
        </p:spPr>
        <p:txBody>
          <a:bodyPr wrap="square">
            <a:spAutoFit/>
          </a:bodyPr>
          <a:lstStyle/>
          <a:p>
            <a:pPr algn="r"/>
            <a:r>
              <a:rPr lang="en-US" sz="1000" dirty="0">
                <a:solidFill>
                  <a:schemeClr val="bg1"/>
                </a:solidFill>
              </a:rPr>
              <a:t>Image: https://www.flickr.com/photos/ikhlasulamal/4538617347 by </a:t>
            </a:r>
            <a:r>
              <a:rPr lang="en-US" sz="1000" dirty="0" err="1">
                <a:solidFill>
                  <a:schemeClr val="bg1"/>
                </a:solidFill>
              </a:rPr>
              <a:t>Ikhlasul</a:t>
            </a:r>
            <a:r>
              <a:rPr lang="en-US" sz="1000" dirty="0">
                <a:solidFill>
                  <a:schemeClr val="bg1"/>
                </a:solidFill>
              </a:rPr>
              <a:t> Amal / CC BY-NC 2.0</a:t>
            </a:r>
          </a:p>
        </p:txBody>
      </p:sp>
    </p:spTree>
    <p:extLst>
      <p:ext uri="{BB962C8B-B14F-4D97-AF65-F5344CB8AC3E}">
        <p14:creationId xmlns:p14="http://schemas.microsoft.com/office/powerpoint/2010/main" val="2476141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26D82-ABD8-4DA4-B558-072AB0197C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270172"/>
          </a:xfrm>
          <a:prstGeom prst="rect">
            <a:avLst/>
          </a:prstGeom>
        </p:spPr>
      </p:pic>
      <p:sp>
        <p:nvSpPr>
          <p:cNvPr id="9" name="Rectangle 8">
            <a:extLst>
              <a:ext uri="{FF2B5EF4-FFF2-40B4-BE49-F238E27FC236}">
                <a16:creationId xmlns:a16="http://schemas.microsoft.com/office/drawing/2014/main" id="{2EF011A2-B618-40C5-8FD3-83359EEE986F}"/>
              </a:ext>
            </a:extLst>
          </p:cNvPr>
          <p:cNvSpPr/>
          <p:nvPr/>
        </p:nvSpPr>
        <p:spPr>
          <a:xfrm>
            <a:off x="0" y="5955567"/>
            <a:ext cx="6096000" cy="256545"/>
          </a:xfrm>
          <a:prstGeom prst="rect">
            <a:avLst/>
          </a:prstGeom>
        </p:spPr>
        <p:txBody>
          <a:bodyPr>
            <a:spAutoFit/>
          </a:bodyPr>
          <a:lstStyle/>
          <a:p>
            <a:r>
              <a:rPr lang="en-US" sz="1067" b="1" dirty="0">
                <a:solidFill>
                  <a:schemeClr val="bg1"/>
                </a:solidFill>
                <a:latin typeface="Arial" panose="020B0604020202020204" pitchFamily="34" charset="0"/>
                <a:cs typeface="Arial" panose="020B0604020202020204" pitchFamily="34" charset="0"/>
              </a:rPr>
              <a:t>Image: https://www.flickr.com/photos/jmarty/3591153133 by Justin / CC BY-SA 2.0</a:t>
            </a:r>
          </a:p>
        </p:txBody>
      </p:sp>
      <p:sp>
        <p:nvSpPr>
          <p:cNvPr id="3" name="Content Placeholder 2"/>
          <p:cNvSpPr>
            <a:spLocks noGrp="1"/>
          </p:cNvSpPr>
          <p:nvPr>
            <p:ph type="body" sz="quarter" idx="13"/>
          </p:nvPr>
        </p:nvSpPr>
        <p:spPr>
          <a:xfrm>
            <a:off x="0" y="163951"/>
            <a:ext cx="6598920" cy="548640"/>
          </a:xfrm>
          <a:solidFill>
            <a:schemeClr val="tx1">
              <a:alpha val="65000"/>
            </a:schemeClr>
          </a:solidFill>
          <a:effectLst/>
        </p:spPr>
        <p:txBody>
          <a:bodyPr vert="horz" tIns="91440">
            <a:noAutofit/>
          </a:bodyPr>
          <a:lstStyle/>
          <a:p>
            <a:pPr>
              <a:lnSpc>
                <a:spcPct val="80000"/>
              </a:lnSpc>
            </a:pPr>
            <a:r>
              <a:rPr lang="en-US" sz="4000" dirty="0">
                <a:solidFill>
                  <a:schemeClr val="bg1"/>
                </a:solidFill>
              </a:rPr>
              <a:t>Mixed Methods Research</a:t>
            </a:r>
          </a:p>
        </p:txBody>
      </p:sp>
      <p:sp>
        <p:nvSpPr>
          <p:cNvPr id="4" name="Text Placeholder 3"/>
          <p:cNvSpPr>
            <a:spLocks noGrp="1"/>
          </p:cNvSpPr>
          <p:nvPr>
            <p:ph type="body" sz="quarter" idx="14"/>
          </p:nvPr>
        </p:nvSpPr>
        <p:spPr>
          <a:xfrm>
            <a:off x="6598920" y="1670613"/>
            <a:ext cx="5593080" cy="4623507"/>
          </a:xfrm>
          <a:solidFill>
            <a:schemeClr val="tx1">
              <a:alpha val="65000"/>
            </a:schemeClr>
          </a:solidFill>
        </p:spPr>
        <p:txBody>
          <a:bodyPr vert="horz" tIns="91440" bIns="91440"/>
          <a:lstStyle/>
          <a:p>
            <a:pPr>
              <a:lnSpc>
                <a:spcPct val="80000"/>
              </a:lnSpc>
            </a:pPr>
            <a:r>
              <a:rPr lang="en-US" sz="2800" b="1" dirty="0">
                <a:solidFill>
                  <a:schemeClr val="bg1"/>
                </a:solidFill>
              </a:rPr>
              <a:t>Any combination of research methods</a:t>
            </a:r>
          </a:p>
          <a:p>
            <a:pPr lvl="1">
              <a:lnSpc>
                <a:spcPct val="80000"/>
              </a:lnSpc>
              <a:buFont typeface="Arial" panose="020B0604020202020204" pitchFamily="34" charset="0"/>
              <a:buChar char="•"/>
            </a:pPr>
            <a:r>
              <a:rPr lang="en-US" sz="2800" b="1" dirty="0">
                <a:solidFill>
                  <a:schemeClr val="bg1"/>
                </a:solidFill>
              </a:rPr>
              <a:t>Qualitative </a:t>
            </a:r>
          </a:p>
          <a:p>
            <a:pPr lvl="1">
              <a:lnSpc>
                <a:spcPct val="80000"/>
              </a:lnSpc>
              <a:buFont typeface="Arial" panose="020B0604020202020204" pitchFamily="34" charset="0"/>
              <a:buChar char="•"/>
            </a:pPr>
            <a:r>
              <a:rPr lang="en-US" sz="2800" b="1" dirty="0">
                <a:solidFill>
                  <a:schemeClr val="bg1"/>
                </a:solidFill>
              </a:rPr>
              <a:t>Quantitative</a:t>
            </a:r>
          </a:p>
          <a:p>
            <a:pPr lvl="1">
              <a:lnSpc>
                <a:spcPct val="80000"/>
              </a:lnSpc>
              <a:buFont typeface="Arial" panose="020B0604020202020204" pitchFamily="34" charset="0"/>
              <a:buChar char="•"/>
            </a:pPr>
            <a:r>
              <a:rPr lang="en-US" sz="2800" b="1" dirty="0">
                <a:solidFill>
                  <a:schemeClr val="bg1"/>
                </a:solidFill>
              </a:rPr>
              <a:t>Participatory </a:t>
            </a:r>
          </a:p>
          <a:p>
            <a:pPr lvl="1">
              <a:lnSpc>
                <a:spcPct val="80000"/>
              </a:lnSpc>
              <a:buFont typeface="Arial" panose="020B0604020202020204" pitchFamily="34" charset="0"/>
              <a:buChar char="•"/>
            </a:pPr>
            <a:r>
              <a:rPr lang="en-US" sz="2800" b="1" dirty="0">
                <a:solidFill>
                  <a:schemeClr val="bg1"/>
                </a:solidFill>
              </a:rPr>
              <a:t>Action</a:t>
            </a:r>
          </a:p>
          <a:p>
            <a:pPr lvl="1">
              <a:lnSpc>
                <a:spcPct val="80000"/>
              </a:lnSpc>
              <a:buFont typeface="Arial" panose="020B0604020202020204" pitchFamily="34" charset="0"/>
              <a:buChar char="•"/>
            </a:pPr>
            <a:r>
              <a:rPr lang="en-US" sz="2800" b="1" dirty="0">
                <a:solidFill>
                  <a:schemeClr val="bg1"/>
                </a:solidFill>
              </a:rPr>
              <a:t>Design</a:t>
            </a:r>
          </a:p>
          <a:p>
            <a:pPr>
              <a:lnSpc>
                <a:spcPct val="80000"/>
              </a:lnSpc>
            </a:pPr>
            <a:r>
              <a:rPr lang="en-US" sz="2800" b="1" dirty="0">
                <a:solidFill>
                  <a:schemeClr val="bg1"/>
                </a:solidFill>
              </a:rPr>
              <a:t>Equal attention to all stages of research process</a:t>
            </a:r>
          </a:p>
          <a:p>
            <a:pPr>
              <a:lnSpc>
                <a:spcPct val="80000"/>
              </a:lnSpc>
            </a:pPr>
            <a:r>
              <a:rPr lang="en-US" sz="2800" b="1" dirty="0">
                <a:solidFill>
                  <a:schemeClr val="bg1"/>
                </a:solidFill>
              </a:rPr>
              <a:t>Findings should be iterative &amp; informative</a:t>
            </a:r>
          </a:p>
        </p:txBody>
      </p:sp>
      <p:sp>
        <p:nvSpPr>
          <p:cNvPr id="6" name="TextBox 5"/>
          <p:cNvSpPr txBox="1"/>
          <p:nvPr/>
        </p:nvSpPr>
        <p:spPr>
          <a:xfrm>
            <a:off x="7142480" y="5955567"/>
            <a:ext cx="5049520" cy="338554"/>
          </a:xfrm>
          <a:prstGeom prst="rect">
            <a:avLst/>
          </a:prstGeom>
          <a:solidFill>
            <a:schemeClr val="tx1">
              <a:alpha val="0"/>
            </a:schemeClr>
          </a:solidFill>
        </p:spPr>
        <p:txBody>
          <a:bodyPr wrap="square" rtlCol="0">
            <a:spAutoFit/>
          </a:bodyPr>
          <a:lstStyle/>
          <a:p>
            <a:pPr algn="r"/>
            <a:r>
              <a:rPr lang="en-US" sz="1600" b="1" dirty="0">
                <a:solidFill>
                  <a:schemeClr val="bg1"/>
                </a:solidFill>
                <a:ea typeface="Gill Sans MT" charset="0"/>
                <a:cs typeface="Gill Sans MT" charset="0"/>
              </a:rPr>
              <a:t>(</a:t>
            </a:r>
            <a:r>
              <a:rPr lang="en-US" sz="1600" b="1" dirty="0" err="1">
                <a:solidFill>
                  <a:schemeClr val="bg1"/>
                </a:solidFill>
                <a:ea typeface="Gill Sans MT" charset="0"/>
                <a:cs typeface="Gill Sans MT" charset="0"/>
              </a:rPr>
              <a:t>Kazmer</a:t>
            </a:r>
            <a:r>
              <a:rPr lang="en-US" sz="1600" b="1" dirty="0">
                <a:solidFill>
                  <a:schemeClr val="bg1"/>
                </a:solidFill>
                <a:ea typeface="Gill Sans MT" charset="0"/>
                <a:cs typeface="Gill Sans MT" charset="0"/>
              </a:rPr>
              <a:t> 2017, 232-233)</a:t>
            </a:r>
          </a:p>
        </p:txBody>
      </p:sp>
    </p:spTree>
    <p:extLst>
      <p:ext uri="{BB962C8B-B14F-4D97-AF65-F5344CB8AC3E}">
        <p14:creationId xmlns:p14="http://schemas.microsoft.com/office/powerpoint/2010/main" val="1164176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FE9C1D-B6CA-4C23-BB73-E4E7186449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364167"/>
          </a:xfrm>
          <a:prstGeom prst="rect">
            <a:avLst/>
          </a:prstGeom>
        </p:spPr>
      </p:pic>
      <p:sp>
        <p:nvSpPr>
          <p:cNvPr id="20483" name="Rectangle 3"/>
          <p:cNvSpPr>
            <a:spLocks noGrp="1" noChangeArrowheads="1"/>
          </p:cNvSpPr>
          <p:nvPr>
            <p:ph type="body" sz="quarter" idx="13"/>
          </p:nvPr>
        </p:nvSpPr>
        <p:spPr>
          <a:xfrm>
            <a:off x="0" y="1455227"/>
            <a:ext cx="3588229" cy="721356"/>
          </a:xfrm>
          <a:solidFill>
            <a:schemeClr val="tx1">
              <a:alpha val="65000"/>
            </a:schemeClr>
          </a:solidFill>
        </p:spPr>
        <p:txBody>
          <a:bodyPr>
            <a:normAutofit/>
          </a:bodyPr>
          <a:lstStyle/>
          <a:p>
            <a:r>
              <a:rPr lang="en-US" altLang="en-US" sz="4000" dirty="0">
                <a:solidFill>
                  <a:schemeClr val="bg1"/>
                </a:solidFill>
              </a:rPr>
              <a:t>Triangulation</a:t>
            </a:r>
          </a:p>
        </p:txBody>
      </p:sp>
      <p:sp>
        <p:nvSpPr>
          <p:cNvPr id="2" name="Text Placeholder 1"/>
          <p:cNvSpPr>
            <a:spLocks noGrp="1"/>
          </p:cNvSpPr>
          <p:nvPr>
            <p:ph type="body" sz="quarter" idx="14"/>
          </p:nvPr>
        </p:nvSpPr>
        <p:spPr>
          <a:xfrm>
            <a:off x="0" y="2514599"/>
            <a:ext cx="9784080" cy="3511551"/>
          </a:xfrm>
          <a:solidFill>
            <a:schemeClr val="tx1">
              <a:alpha val="65000"/>
            </a:schemeClr>
          </a:solidFill>
        </p:spPr>
        <p:txBody>
          <a:bodyPr/>
          <a:lstStyle/>
          <a:p>
            <a:r>
              <a:rPr lang="en-US" altLang="en-US" sz="2800" b="1" dirty="0">
                <a:solidFill>
                  <a:schemeClr val="bg1"/>
                </a:solidFill>
              </a:rPr>
              <a:t>Term coined by Webb et al. (1966)</a:t>
            </a:r>
          </a:p>
          <a:p>
            <a:r>
              <a:rPr lang="en-US" altLang="en-US" sz="2800" b="1" dirty="0">
                <a:solidFill>
                  <a:schemeClr val="bg1"/>
                </a:solidFill>
              </a:rPr>
              <a:t>Multiple methods of data collection (e.g., interviews – individual &amp; group, observation, literature, archives)</a:t>
            </a:r>
          </a:p>
          <a:p>
            <a:pPr lvl="1">
              <a:buFont typeface="Arial" panose="020B0604020202020204" pitchFamily="34" charset="0"/>
              <a:buChar char="•"/>
            </a:pPr>
            <a:r>
              <a:rPr lang="en-US" altLang="en-US" sz="2800" b="1" dirty="0">
                <a:solidFill>
                  <a:schemeClr val="bg1"/>
                </a:solidFill>
              </a:rPr>
              <a:t>Agree, or at least don’t contradict (Miles and Huberman 1994, 266)</a:t>
            </a:r>
          </a:p>
          <a:p>
            <a:r>
              <a:rPr lang="en-US" altLang="en-US" sz="2800" b="1" dirty="0">
                <a:solidFill>
                  <a:schemeClr val="bg1"/>
                </a:solidFill>
              </a:rPr>
              <a:t>Multiple investigators</a:t>
            </a:r>
          </a:p>
          <a:p>
            <a:r>
              <a:rPr lang="en-US" altLang="en-US" sz="2800" b="1" dirty="0">
                <a:solidFill>
                  <a:schemeClr val="bg1"/>
                </a:solidFill>
              </a:rPr>
              <a:t>Multiple contexts/situations</a:t>
            </a:r>
            <a:endParaRPr lang="en-US" sz="2800" b="1" dirty="0">
              <a:solidFill>
                <a:schemeClr val="bg1"/>
              </a:solidFill>
            </a:endParaRPr>
          </a:p>
        </p:txBody>
      </p:sp>
      <p:sp>
        <p:nvSpPr>
          <p:cNvPr id="5" name="Rectangle 4">
            <a:extLst>
              <a:ext uri="{FF2B5EF4-FFF2-40B4-BE49-F238E27FC236}">
                <a16:creationId xmlns:a16="http://schemas.microsoft.com/office/drawing/2014/main" id="{E9139E98-2AEC-4B33-BFD6-D448E67F5727}"/>
              </a:ext>
            </a:extLst>
          </p:cNvPr>
          <p:cNvSpPr/>
          <p:nvPr/>
        </p:nvSpPr>
        <p:spPr>
          <a:xfrm>
            <a:off x="4819171" y="0"/>
            <a:ext cx="7372829" cy="246221"/>
          </a:xfrm>
          <a:prstGeom prst="rect">
            <a:avLst/>
          </a:prstGeom>
        </p:spPr>
        <p:txBody>
          <a:bodyPr wrap="square">
            <a:spAutoFit/>
          </a:bodyPr>
          <a:lstStyle/>
          <a:p>
            <a:pPr algn="r"/>
            <a:r>
              <a:rPr lang="en-US" sz="1000" dirty="0"/>
              <a:t>Image: https://www.flickr.com/photos/ytwhitelight/49895159 by Amanda Graham / CC BY-NC-ND 2.0</a:t>
            </a:r>
          </a:p>
        </p:txBody>
      </p:sp>
    </p:spTree>
    <p:extLst>
      <p:ext uri="{BB962C8B-B14F-4D97-AF65-F5344CB8AC3E}">
        <p14:creationId xmlns:p14="http://schemas.microsoft.com/office/powerpoint/2010/main" val="1933678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1AD43A-55C0-4044-953E-AD490BF5D2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64"/>
          <a:stretch/>
        </p:blipFill>
        <p:spPr>
          <a:xfrm>
            <a:off x="-15520" y="-1"/>
            <a:ext cx="12207520" cy="6244389"/>
          </a:xfrm>
          <a:prstGeom prst="rect">
            <a:avLst/>
          </a:prstGeom>
        </p:spPr>
      </p:pic>
      <p:sp>
        <p:nvSpPr>
          <p:cNvPr id="2" name="Text Placeholder 1">
            <a:extLst>
              <a:ext uri="{FF2B5EF4-FFF2-40B4-BE49-F238E27FC236}">
                <a16:creationId xmlns:a16="http://schemas.microsoft.com/office/drawing/2014/main" id="{184DDC03-2087-4BA8-815F-8E86091DF91F}"/>
              </a:ext>
            </a:extLst>
          </p:cNvPr>
          <p:cNvSpPr>
            <a:spLocks noGrp="1"/>
          </p:cNvSpPr>
          <p:nvPr>
            <p:ph type="body" sz="quarter" idx="12"/>
          </p:nvPr>
        </p:nvSpPr>
        <p:spPr>
          <a:xfrm>
            <a:off x="1409" y="2299428"/>
            <a:ext cx="4983891" cy="3776520"/>
          </a:xfrm>
          <a:solidFill>
            <a:schemeClr val="tx1">
              <a:alpha val="65000"/>
            </a:schemeClr>
          </a:solidFill>
        </p:spPr>
        <p:txBody>
          <a:bodyPr/>
          <a:lstStyle/>
          <a:p>
            <a:pPr>
              <a:buFont typeface="Arial" panose="020B0604020202020204" pitchFamily="34" charset="0"/>
              <a:buChar char="•"/>
            </a:pPr>
            <a:r>
              <a:rPr lang="en-US" sz="2800" b="1" dirty="0">
                <a:solidFill>
                  <a:schemeClr val="bg1"/>
                </a:solidFill>
              </a:rPr>
              <a:t>Nonprobability Sampling</a:t>
            </a:r>
          </a:p>
          <a:p>
            <a:pPr lvl="1">
              <a:buFont typeface="Arial" panose="020B0604020202020204" pitchFamily="34" charset="0"/>
              <a:buChar char="•"/>
            </a:pPr>
            <a:r>
              <a:rPr lang="en-US" sz="2800" b="1" dirty="0">
                <a:solidFill>
                  <a:schemeClr val="bg1"/>
                </a:solidFill>
              </a:rPr>
              <a:t>Accidental sample</a:t>
            </a:r>
          </a:p>
          <a:p>
            <a:pPr lvl="1">
              <a:buFont typeface="Arial" panose="020B0604020202020204" pitchFamily="34" charset="0"/>
              <a:buChar char="•"/>
            </a:pPr>
            <a:r>
              <a:rPr lang="en-US" sz="2800" b="1" dirty="0">
                <a:solidFill>
                  <a:schemeClr val="bg1"/>
                </a:solidFill>
              </a:rPr>
              <a:t>Quota sample</a:t>
            </a:r>
          </a:p>
          <a:p>
            <a:pPr lvl="1">
              <a:buFont typeface="Arial" panose="020B0604020202020204" pitchFamily="34" charset="0"/>
              <a:buChar char="•"/>
            </a:pPr>
            <a:r>
              <a:rPr lang="en-US" sz="2800" b="1" dirty="0">
                <a:solidFill>
                  <a:schemeClr val="bg1"/>
                </a:solidFill>
              </a:rPr>
              <a:t>Snowball sample</a:t>
            </a:r>
          </a:p>
          <a:p>
            <a:pPr lvl="1">
              <a:buFont typeface="Arial" panose="020B0604020202020204" pitchFamily="34" charset="0"/>
              <a:buChar char="•"/>
            </a:pPr>
            <a:r>
              <a:rPr lang="en-US" sz="2800" b="1" dirty="0">
                <a:solidFill>
                  <a:schemeClr val="bg1"/>
                </a:solidFill>
              </a:rPr>
              <a:t>Purposive sample</a:t>
            </a:r>
          </a:p>
          <a:p>
            <a:pPr lvl="1">
              <a:buFont typeface="Arial" panose="020B0604020202020204" pitchFamily="34" charset="0"/>
              <a:buChar char="•"/>
            </a:pPr>
            <a:r>
              <a:rPr lang="en-US" sz="2800" b="1" dirty="0">
                <a:solidFill>
                  <a:schemeClr val="bg1"/>
                </a:solidFill>
              </a:rPr>
              <a:t>Self-selected sample</a:t>
            </a:r>
          </a:p>
          <a:p>
            <a:pPr lvl="1">
              <a:buFont typeface="Arial" panose="020B0604020202020204" pitchFamily="34" charset="0"/>
              <a:buChar char="•"/>
            </a:pPr>
            <a:r>
              <a:rPr lang="en-US" sz="2800" b="1" dirty="0">
                <a:solidFill>
                  <a:schemeClr val="bg1"/>
                </a:solidFill>
              </a:rPr>
              <a:t>Incomplete sample</a:t>
            </a:r>
          </a:p>
          <a:p>
            <a:pPr lvl="1"/>
            <a:endParaRPr lang="en-US" b="1" dirty="0">
              <a:solidFill>
                <a:schemeClr val="bg1"/>
              </a:solidFill>
            </a:endParaRPr>
          </a:p>
        </p:txBody>
      </p:sp>
      <p:sp>
        <p:nvSpPr>
          <p:cNvPr id="3" name="Text Placeholder 2">
            <a:extLst>
              <a:ext uri="{FF2B5EF4-FFF2-40B4-BE49-F238E27FC236}">
                <a16:creationId xmlns:a16="http://schemas.microsoft.com/office/drawing/2014/main" id="{EFEA2C1A-A9DE-46F9-AB8E-61A613EA4AAB}"/>
              </a:ext>
            </a:extLst>
          </p:cNvPr>
          <p:cNvSpPr>
            <a:spLocks noGrp="1"/>
          </p:cNvSpPr>
          <p:nvPr>
            <p:ph type="body" sz="quarter" idx="13"/>
          </p:nvPr>
        </p:nvSpPr>
        <p:spPr>
          <a:xfrm>
            <a:off x="4985300" y="216839"/>
            <a:ext cx="2493355" cy="793545"/>
          </a:xfrm>
          <a:solidFill>
            <a:schemeClr val="tx1">
              <a:alpha val="65000"/>
            </a:schemeClr>
          </a:solidFill>
        </p:spPr>
        <p:txBody>
          <a:bodyPr/>
          <a:lstStyle/>
          <a:p>
            <a:r>
              <a:rPr lang="en-US" sz="4000" dirty="0">
                <a:solidFill>
                  <a:schemeClr val="bg1"/>
                </a:solidFill>
              </a:rPr>
              <a:t>Sampling</a:t>
            </a:r>
          </a:p>
        </p:txBody>
      </p:sp>
      <p:sp>
        <p:nvSpPr>
          <p:cNvPr id="5" name="Text Placeholder 1">
            <a:extLst>
              <a:ext uri="{FF2B5EF4-FFF2-40B4-BE49-F238E27FC236}">
                <a16:creationId xmlns:a16="http://schemas.microsoft.com/office/drawing/2014/main" id="{E18497C7-8625-406B-A03E-5C1633B9557A}"/>
              </a:ext>
            </a:extLst>
          </p:cNvPr>
          <p:cNvSpPr txBox="1">
            <a:spLocks/>
          </p:cNvSpPr>
          <p:nvPr/>
        </p:nvSpPr>
        <p:spPr>
          <a:xfrm>
            <a:off x="7206701" y="2299428"/>
            <a:ext cx="4985299" cy="3776520"/>
          </a:xfrm>
          <a:prstGeom prst="rect">
            <a:avLst/>
          </a:prstGeom>
          <a:solidFill>
            <a:schemeClr val="tx1">
              <a:alpha val="65000"/>
            </a:schemeClr>
          </a:solidFill>
        </p:spPr>
        <p:txBody>
          <a:bodyPr vert="horz"/>
          <a:lstStyle>
            <a:lvl1pPr marL="457189" indent="-457189" algn="l" defTabSz="609585" rtl="0" eaLnBrk="1" latinLnBrk="0" hangingPunct="1">
              <a:spcBef>
                <a:spcPct val="20000"/>
              </a:spcBef>
              <a:buFont typeface="Arial"/>
              <a:buChar char="•"/>
              <a:defRPr sz="3200" kern="1200" baseline="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buFont typeface="Arial" panose="020B0604020202020204" pitchFamily="34" charset="0"/>
              <a:buChar char="•"/>
            </a:pPr>
            <a:r>
              <a:rPr lang="en-US" sz="2800" b="1" dirty="0">
                <a:solidFill>
                  <a:schemeClr val="bg1"/>
                </a:solidFill>
              </a:rPr>
              <a:t>Probability Sampling</a:t>
            </a:r>
          </a:p>
          <a:p>
            <a:pPr lvl="1">
              <a:buFont typeface="Arial" panose="020B0604020202020204" pitchFamily="34" charset="0"/>
              <a:buChar char="•"/>
            </a:pPr>
            <a:r>
              <a:rPr lang="en-US" sz="2800" b="1" dirty="0">
                <a:solidFill>
                  <a:schemeClr val="bg1"/>
                </a:solidFill>
              </a:rPr>
              <a:t>Simple random sample</a:t>
            </a:r>
          </a:p>
          <a:p>
            <a:pPr lvl="1">
              <a:buFont typeface="Arial" panose="020B0604020202020204" pitchFamily="34" charset="0"/>
              <a:buChar char="•"/>
            </a:pPr>
            <a:r>
              <a:rPr lang="en-US" sz="2800" b="1" dirty="0">
                <a:solidFill>
                  <a:schemeClr val="bg1"/>
                </a:solidFill>
              </a:rPr>
              <a:t>Systematic sample</a:t>
            </a:r>
          </a:p>
          <a:p>
            <a:pPr lvl="1">
              <a:buFont typeface="Arial" panose="020B0604020202020204" pitchFamily="34" charset="0"/>
              <a:buChar char="•"/>
            </a:pPr>
            <a:r>
              <a:rPr lang="en-US" sz="2800" b="1" dirty="0">
                <a:solidFill>
                  <a:schemeClr val="bg1"/>
                </a:solidFill>
              </a:rPr>
              <a:t>Stratified random sample</a:t>
            </a:r>
          </a:p>
          <a:p>
            <a:pPr lvl="1">
              <a:buFont typeface="Arial" panose="020B0604020202020204" pitchFamily="34" charset="0"/>
              <a:buChar char="•"/>
            </a:pPr>
            <a:r>
              <a:rPr lang="en-US" sz="2800" b="1" dirty="0">
                <a:solidFill>
                  <a:schemeClr val="bg1"/>
                </a:solidFill>
              </a:rPr>
              <a:t>Cluster sample</a:t>
            </a:r>
          </a:p>
        </p:txBody>
      </p:sp>
      <p:sp>
        <p:nvSpPr>
          <p:cNvPr id="6" name="Rectangle 5">
            <a:extLst>
              <a:ext uri="{FF2B5EF4-FFF2-40B4-BE49-F238E27FC236}">
                <a16:creationId xmlns:a16="http://schemas.microsoft.com/office/drawing/2014/main" id="{E4C96AE0-07F6-420A-8F70-13BC1880A56D}"/>
              </a:ext>
            </a:extLst>
          </p:cNvPr>
          <p:cNvSpPr/>
          <p:nvPr/>
        </p:nvSpPr>
        <p:spPr>
          <a:xfrm>
            <a:off x="-15520" y="6037058"/>
            <a:ext cx="6096000" cy="246221"/>
          </a:xfrm>
          <a:prstGeom prst="rect">
            <a:avLst/>
          </a:prstGeom>
        </p:spPr>
        <p:txBody>
          <a:bodyPr>
            <a:spAutoFit/>
          </a:bodyPr>
          <a:lstStyle/>
          <a:p>
            <a:r>
              <a:rPr lang="en-US" sz="1000" dirty="0"/>
              <a:t>Image: https://www.flickr.com/photos/mauroescritor/17137445937 by Mauro </a:t>
            </a:r>
            <a:r>
              <a:rPr lang="en-US" sz="1000" dirty="0" err="1"/>
              <a:t>Cateb</a:t>
            </a:r>
            <a:r>
              <a:rPr lang="en-US" sz="1000" dirty="0"/>
              <a:t> / CC BY 2.0</a:t>
            </a:r>
          </a:p>
        </p:txBody>
      </p:sp>
    </p:spTree>
    <p:extLst>
      <p:ext uri="{BB962C8B-B14F-4D97-AF65-F5344CB8AC3E}">
        <p14:creationId xmlns:p14="http://schemas.microsoft.com/office/powerpoint/2010/main" val="3519801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6AC7337-9275-4671-8ADA-497A40AB25E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3" name="Text Placeholder 2"/>
          <p:cNvSpPr>
            <a:spLocks noGrp="1"/>
          </p:cNvSpPr>
          <p:nvPr>
            <p:ph type="body" sz="quarter" idx="11"/>
          </p:nvPr>
        </p:nvSpPr>
        <p:spPr>
          <a:xfrm>
            <a:off x="1" y="742951"/>
            <a:ext cx="12192000" cy="1921227"/>
          </a:xfrm>
        </p:spPr>
        <p:txBody>
          <a:bodyPr/>
          <a:lstStyle/>
          <a:p>
            <a:r>
              <a:rPr lang="en-US" sz="2933" b="1" dirty="0"/>
              <a:t>“Much of the library-related research has been applied research dealing with everything from evaluating e-collections, to assessment of reference services, to analyzing integrated library systems.”</a:t>
            </a:r>
          </a:p>
        </p:txBody>
      </p:sp>
      <p:sp>
        <p:nvSpPr>
          <p:cNvPr id="4" name="Text Placeholder 3"/>
          <p:cNvSpPr>
            <a:spLocks noGrp="1"/>
          </p:cNvSpPr>
          <p:nvPr>
            <p:ph type="body" sz="quarter" idx="12"/>
          </p:nvPr>
        </p:nvSpPr>
        <p:spPr>
          <a:xfrm>
            <a:off x="9697155" y="2345861"/>
            <a:ext cx="2494844" cy="318317"/>
          </a:xfrm>
        </p:spPr>
        <p:txBody>
          <a:bodyPr/>
          <a:lstStyle/>
          <a:p>
            <a:r>
              <a:rPr lang="en-US" dirty="0"/>
              <a:t>(Connaway &amp; Radford, 2017)</a:t>
            </a:r>
          </a:p>
        </p:txBody>
      </p:sp>
      <p:sp>
        <p:nvSpPr>
          <p:cNvPr id="2" name="Rectangle 1">
            <a:extLst>
              <a:ext uri="{FF2B5EF4-FFF2-40B4-BE49-F238E27FC236}">
                <a16:creationId xmlns:a16="http://schemas.microsoft.com/office/drawing/2014/main" id="{E2C19F5A-D511-4E23-8041-090656D1E144}"/>
              </a:ext>
            </a:extLst>
          </p:cNvPr>
          <p:cNvSpPr/>
          <p:nvPr/>
        </p:nvSpPr>
        <p:spPr>
          <a:xfrm>
            <a:off x="0" y="5991938"/>
            <a:ext cx="6096000" cy="246221"/>
          </a:xfrm>
          <a:prstGeom prst="rect">
            <a:avLst/>
          </a:prstGeom>
        </p:spPr>
        <p:txBody>
          <a:bodyPr>
            <a:spAutoFit/>
          </a:bodyPr>
          <a:lstStyle/>
          <a:p>
            <a:r>
              <a:rPr lang="en-US" sz="1000" dirty="0">
                <a:solidFill>
                  <a:schemeClr val="bg1"/>
                </a:solidFill>
                <a:latin typeface="Arial" charset="0"/>
                <a:ea typeface="Arial" charset="0"/>
                <a:cs typeface="Arial" charset="0"/>
              </a:rPr>
              <a:t>Image: https://www.flickr.com/photos/cuellar/370663920 by Jose Maria Cuellar / CC BY-NC 2.0</a:t>
            </a:r>
          </a:p>
        </p:txBody>
      </p:sp>
    </p:spTree>
    <p:extLst>
      <p:ext uri="{BB962C8B-B14F-4D97-AF65-F5344CB8AC3E}">
        <p14:creationId xmlns:p14="http://schemas.microsoft.com/office/powerpoint/2010/main" val="1629430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FD844C-B861-4F3F-94F5-50B10E11BE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48342"/>
          </a:xfrm>
          <a:prstGeom prst="rect">
            <a:avLst/>
          </a:prstGeom>
        </p:spPr>
      </p:pic>
      <p:sp>
        <p:nvSpPr>
          <p:cNvPr id="7" name="Text Placeholder 6">
            <a:extLst>
              <a:ext uri="{FF2B5EF4-FFF2-40B4-BE49-F238E27FC236}">
                <a16:creationId xmlns:a16="http://schemas.microsoft.com/office/drawing/2014/main" id="{1BB7138E-E0A4-4F9A-BA17-B0B99A34209A}"/>
              </a:ext>
            </a:extLst>
          </p:cNvPr>
          <p:cNvSpPr>
            <a:spLocks noGrp="1"/>
          </p:cNvSpPr>
          <p:nvPr>
            <p:ph type="body" sz="quarter" idx="13"/>
          </p:nvPr>
        </p:nvSpPr>
        <p:spPr>
          <a:xfrm>
            <a:off x="454383" y="609659"/>
            <a:ext cx="5882918" cy="763336"/>
          </a:xfrm>
          <a:solidFill>
            <a:schemeClr val="bg2">
              <a:lumMod val="25000"/>
              <a:alpha val="25000"/>
            </a:schemeClr>
          </a:solidFill>
        </p:spPr>
        <p:txBody>
          <a:bodyPr/>
          <a:lstStyle/>
          <a:p>
            <a:r>
              <a:rPr lang="en-US" sz="4000" dirty="0">
                <a:solidFill>
                  <a:schemeClr val="bg1"/>
                </a:solidFill>
              </a:rPr>
              <a:t>Types of Interviews</a:t>
            </a:r>
          </a:p>
        </p:txBody>
      </p:sp>
      <p:sp>
        <p:nvSpPr>
          <p:cNvPr id="2" name="Content Placeholder 1"/>
          <p:cNvSpPr>
            <a:spLocks noGrp="1"/>
          </p:cNvSpPr>
          <p:nvPr>
            <p:ph type="body" sz="quarter" idx="12"/>
          </p:nvPr>
        </p:nvSpPr>
        <p:spPr>
          <a:xfrm>
            <a:off x="454383" y="1372996"/>
            <a:ext cx="5349518" cy="4475171"/>
          </a:xfrm>
          <a:solidFill>
            <a:schemeClr val="bg2">
              <a:lumMod val="25000"/>
              <a:alpha val="25000"/>
            </a:schemeClr>
          </a:solidFill>
        </p:spPr>
        <p:txBody>
          <a:bodyPr>
            <a:noAutofit/>
          </a:bodyPr>
          <a:lstStyle/>
          <a:p>
            <a:r>
              <a:rPr lang="en-US" b="1" dirty="0">
                <a:solidFill>
                  <a:schemeClr val="bg1"/>
                </a:solidFill>
              </a:rPr>
              <a:t>Structured </a:t>
            </a:r>
          </a:p>
          <a:p>
            <a:r>
              <a:rPr lang="en-US" b="1" dirty="0">
                <a:solidFill>
                  <a:schemeClr val="bg1"/>
                </a:solidFill>
              </a:rPr>
              <a:t>Semi-structured</a:t>
            </a:r>
          </a:p>
          <a:p>
            <a:r>
              <a:rPr lang="en-US" b="1" dirty="0">
                <a:solidFill>
                  <a:schemeClr val="bg1"/>
                </a:solidFill>
              </a:rPr>
              <a:t>Formats:</a:t>
            </a:r>
          </a:p>
          <a:p>
            <a:pPr lvl="1">
              <a:buFont typeface="Arial" panose="020B0604020202020204" pitchFamily="34" charset="0"/>
              <a:buChar char="•"/>
            </a:pPr>
            <a:r>
              <a:rPr lang="en-US" sz="2800" b="1" dirty="0">
                <a:solidFill>
                  <a:schemeClr val="bg1"/>
                </a:solidFill>
              </a:rPr>
              <a:t>Individual</a:t>
            </a:r>
          </a:p>
          <a:p>
            <a:pPr lvl="2">
              <a:buFont typeface="Arial" panose="020B0604020202020204" pitchFamily="34" charset="0"/>
              <a:buChar char="•"/>
            </a:pPr>
            <a:r>
              <a:rPr lang="en-US" b="1" dirty="0">
                <a:solidFill>
                  <a:schemeClr val="bg1"/>
                </a:solidFill>
              </a:rPr>
              <a:t>Face-to-face</a:t>
            </a:r>
          </a:p>
          <a:p>
            <a:pPr lvl="2">
              <a:buFont typeface="Arial" panose="020B0604020202020204" pitchFamily="34" charset="0"/>
              <a:buChar char="•"/>
            </a:pPr>
            <a:r>
              <a:rPr lang="en-US" b="1" dirty="0">
                <a:solidFill>
                  <a:schemeClr val="bg1"/>
                </a:solidFill>
              </a:rPr>
              <a:t>Telephone</a:t>
            </a:r>
          </a:p>
          <a:p>
            <a:pPr lvl="2">
              <a:buFont typeface="Arial" panose="020B0604020202020204" pitchFamily="34" charset="0"/>
              <a:buChar char="•"/>
            </a:pPr>
            <a:r>
              <a:rPr lang="en-US" b="1" dirty="0">
                <a:solidFill>
                  <a:schemeClr val="bg1"/>
                </a:solidFill>
              </a:rPr>
              <a:t>Skype</a:t>
            </a:r>
          </a:p>
          <a:p>
            <a:pPr lvl="1">
              <a:buFont typeface="Arial" panose="020B0604020202020204" pitchFamily="34" charset="0"/>
              <a:buChar char="•"/>
            </a:pPr>
            <a:r>
              <a:rPr lang="en-US" sz="2800" b="1" dirty="0">
                <a:solidFill>
                  <a:schemeClr val="bg1"/>
                </a:solidFill>
              </a:rPr>
              <a:t>Focus Group Interviews</a:t>
            </a:r>
            <a:endParaRPr lang="en-US" sz="2800" dirty="0">
              <a:solidFill>
                <a:schemeClr val="bg1"/>
              </a:solidFill>
            </a:endParaRPr>
          </a:p>
        </p:txBody>
      </p:sp>
      <p:sp>
        <p:nvSpPr>
          <p:cNvPr id="4" name="Rectangle 3">
            <a:extLst>
              <a:ext uri="{FF2B5EF4-FFF2-40B4-BE49-F238E27FC236}">
                <a16:creationId xmlns:a16="http://schemas.microsoft.com/office/drawing/2014/main" id="{A5F1DD2A-AE7C-4B8D-898E-72FABEF5DC7B}"/>
              </a:ext>
            </a:extLst>
          </p:cNvPr>
          <p:cNvSpPr/>
          <p:nvPr/>
        </p:nvSpPr>
        <p:spPr>
          <a:xfrm>
            <a:off x="6096000" y="6002120"/>
            <a:ext cx="6096000" cy="246221"/>
          </a:xfrm>
          <a:prstGeom prst="rect">
            <a:avLst/>
          </a:prstGeom>
        </p:spPr>
        <p:txBody>
          <a:bodyPr>
            <a:spAutoFit/>
          </a:bodyPr>
          <a:lstStyle/>
          <a:p>
            <a:pPr algn="r" defTabSz="457200">
              <a:defRPr/>
            </a:pPr>
            <a:r>
              <a:rPr lang="pl-PL" sz="1000" dirty="0">
                <a:solidFill>
                  <a:schemeClr val="bg1"/>
                </a:solidFill>
              </a:rPr>
              <a:t>Image: https://www.flickr.com/photos/sdobie/39647731704 by sdobie / CC BY-NC 2.0</a:t>
            </a:r>
          </a:p>
        </p:txBody>
      </p:sp>
    </p:spTree>
    <p:extLst>
      <p:ext uri="{BB962C8B-B14F-4D97-AF65-F5344CB8AC3E}">
        <p14:creationId xmlns:p14="http://schemas.microsoft.com/office/powerpoint/2010/main" val="4063388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4AC5D7-E7A3-455C-98AF-C0844F44A4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73800"/>
          </a:xfrm>
          <a:prstGeom prst="rect">
            <a:avLst/>
          </a:prstGeom>
        </p:spPr>
      </p:pic>
      <p:sp>
        <p:nvSpPr>
          <p:cNvPr id="2" name="Text Placeholder 1">
            <a:extLst>
              <a:ext uri="{FF2B5EF4-FFF2-40B4-BE49-F238E27FC236}">
                <a16:creationId xmlns:a16="http://schemas.microsoft.com/office/drawing/2014/main" id="{CDBEC2F9-8B10-4FB3-8B87-BBE40115DD65}"/>
              </a:ext>
            </a:extLst>
          </p:cNvPr>
          <p:cNvSpPr>
            <a:spLocks noGrp="1"/>
          </p:cNvSpPr>
          <p:nvPr>
            <p:ph type="body" sz="quarter" idx="13"/>
          </p:nvPr>
        </p:nvSpPr>
        <p:spPr>
          <a:xfrm>
            <a:off x="-2" y="1171730"/>
            <a:ext cx="7401279" cy="697961"/>
          </a:xfrm>
          <a:prstGeom prst="rect">
            <a:avLst/>
          </a:prstGeom>
          <a:solidFill>
            <a:schemeClr val="accent5">
              <a:lumMod val="20000"/>
              <a:lumOff val="80000"/>
              <a:alpha val="60000"/>
            </a:schemeClr>
          </a:solidFill>
        </p:spPr>
        <p:txBody>
          <a:bodyPr/>
          <a:lstStyle/>
          <a:p>
            <a:r>
              <a:rPr lang="en-US" sz="4000" dirty="0">
                <a:solidFill>
                  <a:schemeClr val="tx1"/>
                </a:solidFill>
              </a:rPr>
              <a:t>Interviews: Advantages</a:t>
            </a:r>
          </a:p>
        </p:txBody>
      </p:sp>
      <p:sp>
        <p:nvSpPr>
          <p:cNvPr id="58371" name="Rectangle 3"/>
          <p:cNvSpPr>
            <a:spLocks noGrp="1" noChangeArrowheads="1"/>
          </p:cNvSpPr>
          <p:nvPr>
            <p:ph type="body" sz="quarter" idx="12"/>
          </p:nvPr>
        </p:nvSpPr>
        <p:spPr>
          <a:xfrm>
            <a:off x="-1" y="1869691"/>
            <a:ext cx="7401279" cy="4150110"/>
          </a:xfrm>
          <a:solidFill>
            <a:schemeClr val="accent5">
              <a:lumMod val="20000"/>
              <a:lumOff val="80000"/>
              <a:alpha val="60000"/>
            </a:schemeClr>
          </a:solidFill>
        </p:spPr>
        <p:txBody>
          <a:bodyPr>
            <a:noAutofit/>
          </a:bodyPr>
          <a:lstStyle/>
          <a:p>
            <a:pPr eaLnBrk="1" hangingPunct="1"/>
            <a:r>
              <a:rPr lang="en-US" sz="2800" b="1" dirty="0"/>
              <a:t>Face-to-face interaction</a:t>
            </a:r>
          </a:p>
          <a:p>
            <a:pPr eaLnBrk="1" hangingPunct="1"/>
            <a:r>
              <a:rPr lang="en-US" sz="2800" b="1" dirty="0"/>
              <a:t>In-depth information</a:t>
            </a:r>
          </a:p>
          <a:p>
            <a:pPr eaLnBrk="1" hangingPunct="1"/>
            <a:r>
              <a:rPr lang="en-US" sz="2800" b="1" dirty="0"/>
              <a:t>Understand experiences &amp; meanings</a:t>
            </a:r>
          </a:p>
          <a:p>
            <a:pPr eaLnBrk="1" hangingPunct="1"/>
            <a:r>
              <a:rPr lang="en-US" sz="2800" b="1" dirty="0"/>
              <a:t>Highlight individual’s voice</a:t>
            </a:r>
          </a:p>
          <a:p>
            <a:pPr eaLnBrk="1" hangingPunct="1"/>
            <a:r>
              <a:rPr lang="en-US" sz="2800" b="1" dirty="0"/>
              <a:t>Preliminary information to “triangulate”</a:t>
            </a:r>
          </a:p>
          <a:p>
            <a:pPr eaLnBrk="1" hangingPunct="1"/>
            <a:r>
              <a:rPr lang="en-US" sz="2800" b="1" dirty="0"/>
              <a:t>Control sampling</a:t>
            </a:r>
          </a:p>
          <a:p>
            <a:pPr lvl="1">
              <a:buFont typeface="Arial" panose="020B0604020202020204" pitchFamily="34" charset="0"/>
              <a:buChar char="•"/>
            </a:pPr>
            <a:r>
              <a:rPr lang="en-US" sz="2800" b="1" dirty="0"/>
              <a:t>Include underrepresented groups</a:t>
            </a:r>
          </a:p>
          <a:p>
            <a:pPr eaLnBrk="1" hangingPunct="1"/>
            <a:r>
              <a:rPr lang="en-US" sz="2800" b="1" dirty="0"/>
              <a:t>Greater range of topics</a:t>
            </a:r>
          </a:p>
        </p:txBody>
      </p:sp>
      <p:sp>
        <p:nvSpPr>
          <p:cNvPr id="4" name="Rectangle 3">
            <a:extLst>
              <a:ext uri="{FF2B5EF4-FFF2-40B4-BE49-F238E27FC236}">
                <a16:creationId xmlns:a16="http://schemas.microsoft.com/office/drawing/2014/main" id="{55D91991-ABB7-42FF-9FB0-D3D3246B5EF6}"/>
              </a:ext>
            </a:extLst>
          </p:cNvPr>
          <p:cNvSpPr/>
          <p:nvPr/>
        </p:nvSpPr>
        <p:spPr>
          <a:xfrm>
            <a:off x="6096000" y="0"/>
            <a:ext cx="6096000" cy="246221"/>
          </a:xfrm>
          <a:prstGeom prst="rect">
            <a:avLst/>
          </a:prstGeom>
        </p:spPr>
        <p:txBody>
          <a:bodyPr>
            <a:spAutoFit/>
          </a:bodyPr>
          <a:lstStyle/>
          <a:p>
            <a:pPr algn="r" defTabSz="457200">
              <a:defRPr/>
            </a:pPr>
            <a:r>
              <a:rPr lang="en-US" sz="1000" dirty="0"/>
              <a:t>Image: https://www.flickr.com/photos/unitedsoybean/9621771533 by United Soybean Board / CC BY 2.0</a:t>
            </a:r>
          </a:p>
        </p:txBody>
      </p:sp>
    </p:spTree>
    <p:extLst>
      <p:ext uri="{BB962C8B-B14F-4D97-AF65-F5344CB8AC3E}">
        <p14:creationId xmlns:p14="http://schemas.microsoft.com/office/powerpoint/2010/main" val="3168013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AD78B-4095-49C6-9527-0F07351D07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61100"/>
          </a:xfrm>
          <a:prstGeom prst="rect">
            <a:avLst/>
          </a:prstGeom>
        </p:spPr>
      </p:pic>
      <p:sp>
        <p:nvSpPr>
          <p:cNvPr id="2" name="Text Placeholder 1">
            <a:extLst>
              <a:ext uri="{FF2B5EF4-FFF2-40B4-BE49-F238E27FC236}">
                <a16:creationId xmlns:a16="http://schemas.microsoft.com/office/drawing/2014/main" id="{F27CA7E7-ED11-4830-81FD-C6DB4CC7436A}"/>
              </a:ext>
            </a:extLst>
          </p:cNvPr>
          <p:cNvSpPr>
            <a:spLocks noGrp="1"/>
          </p:cNvSpPr>
          <p:nvPr>
            <p:ph type="body" sz="quarter" idx="13"/>
          </p:nvPr>
        </p:nvSpPr>
        <p:spPr>
          <a:xfrm>
            <a:off x="0" y="1437035"/>
            <a:ext cx="7254518" cy="710661"/>
          </a:xfrm>
          <a:prstGeom prst="rect">
            <a:avLst/>
          </a:prstGeom>
          <a:solidFill>
            <a:schemeClr val="accent5">
              <a:lumMod val="20000"/>
              <a:lumOff val="80000"/>
              <a:alpha val="65000"/>
            </a:schemeClr>
          </a:solidFill>
        </p:spPr>
        <p:txBody>
          <a:bodyPr/>
          <a:lstStyle/>
          <a:p>
            <a:r>
              <a:rPr lang="en-US" sz="4000" dirty="0">
                <a:solidFill>
                  <a:schemeClr val="tx1"/>
                </a:solidFill>
              </a:rPr>
              <a:t>Interviews: Disadvantages</a:t>
            </a:r>
          </a:p>
        </p:txBody>
      </p:sp>
      <p:sp>
        <p:nvSpPr>
          <p:cNvPr id="60419" name="Rectangle 3"/>
          <p:cNvSpPr>
            <a:spLocks noGrp="1" noChangeArrowheads="1"/>
          </p:cNvSpPr>
          <p:nvPr>
            <p:ph type="body" sz="quarter" idx="12"/>
          </p:nvPr>
        </p:nvSpPr>
        <p:spPr>
          <a:xfrm>
            <a:off x="0" y="2147696"/>
            <a:ext cx="7254518" cy="4113404"/>
          </a:xfrm>
          <a:solidFill>
            <a:schemeClr val="accent5">
              <a:lumMod val="20000"/>
              <a:lumOff val="80000"/>
              <a:alpha val="65000"/>
            </a:schemeClr>
          </a:solidFill>
        </p:spPr>
        <p:txBody>
          <a:bodyPr>
            <a:normAutofit/>
          </a:bodyPr>
          <a:lstStyle/>
          <a:p>
            <a:pPr eaLnBrk="1" hangingPunct="1">
              <a:buFont typeface="Arial" panose="020B0604020202020204" pitchFamily="34" charset="0"/>
              <a:buChar char="•"/>
            </a:pPr>
            <a:r>
              <a:rPr lang="en-US" sz="2800" b="1" dirty="0"/>
              <a:t>Time Factors</a:t>
            </a:r>
            <a:endParaRPr lang="en-US" sz="2800" dirty="0"/>
          </a:p>
          <a:p>
            <a:pPr lvl="1">
              <a:buFont typeface="Arial" panose="020B0604020202020204" pitchFamily="34" charset="0"/>
              <a:buChar char="•"/>
            </a:pPr>
            <a:r>
              <a:rPr lang="en-US" sz="2800" b="1" dirty="0"/>
              <a:t>Varies by number &amp;depth</a:t>
            </a:r>
          </a:p>
          <a:p>
            <a:pPr lvl="1" eaLnBrk="1" hangingPunct="1">
              <a:buFont typeface="Arial" panose="020B0604020202020204" pitchFamily="34" charset="0"/>
              <a:buChar char="•"/>
            </a:pPr>
            <a:r>
              <a:rPr lang="en-US" sz="2800" b="1" dirty="0"/>
              <a:t>Staff intensive</a:t>
            </a:r>
          </a:p>
          <a:p>
            <a:pPr eaLnBrk="1" hangingPunct="1">
              <a:buFont typeface="Arial" panose="020B0604020202020204" pitchFamily="34" charset="0"/>
              <a:buChar char="•"/>
            </a:pPr>
            <a:r>
              <a:rPr lang="en-US" sz="2800" b="1" dirty="0"/>
              <a:t>Cost Factors</a:t>
            </a:r>
          </a:p>
          <a:p>
            <a:pPr lvl="1" eaLnBrk="1" hangingPunct="1">
              <a:buFont typeface="Arial" panose="020B0604020202020204" pitchFamily="34" charset="0"/>
              <a:buChar char="•"/>
            </a:pPr>
            <a:r>
              <a:rPr lang="en-US" sz="2800" b="1" dirty="0"/>
              <a:t>Higher the number, higher the cost</a:t>
            </a:r>
          </a:p>
          <a:p>
            <a:pPr eaLnBrk="1" hangingPunct="1">
              <a:buFont typeface="Arial" panose="020B0604020202020204" pitchFamily="34" charset="0"/>
              <a:buChar char="•"/>
            </a:pPr>
            <a:r>
              <a:rPr lang="en-US" sz="2800" b="1" dirty="0"/>
              <a:t>Additional Factors</a:t>
            </a:r>
          </a:p>
          <a:p>
            <a:pPr lvl="1" eaLnBrk="1" hangingPunct="1">
              <a:buFont typeface="Arial" panose="020B0604020202020204" pitchFamily="34" charset="0"/>
              <a:buChar char="•"/>
            </a:pPr>
            <a:r>
              <a:rPr lang="en-US" sz="2800" b="1" dirty="0"/>
              <a:t>Self-reported data</a:t>
            </a:r>
          </a:p>
          <a:p>
            <a:pPr lvl="1" eaLnBrk="1" hangingPunct="1">
              <a:buFont typeface="Arial" panose="020B0604020202020204" pitchFamily="34" charset="0"/>
              <a:buChar char="•"/>
            </a:pPr>
            <a:r>
              <a:rPr lang="en-US" sz="2800" b="1" dirty="0"/>
              <a:t>Errors in note taking possible</a:t>
            </a:r>
          </a:p>
        </p:txBody>
      </p:sp>
      <p:sp>
        <p:nvSpPr>
          <p:cNvPr id="4" name="Rectangle 3">
            <a:extLst>
              <a:ext uri="{FF2B5EF4-FFF2-40B4-BE49-F238E27FC236}">
                <a16:creationId xmlns:a16="http://schemas.microsoft.com/office/drawing/2014/main" id="{2BA0B0E0-3EE4-4FB8-B264-AA7448022F74}"/>
              </a:ext>
            </a:extLst>
          </p:cNvPr>
          <p:cNvSpPr/>
          <p:nvPr/>
        </p:nvSpPr>
        <p:spPr>
          <a:xfrm>
            <a:off x="-17641" y="0"/>
            <a:ext cx="6096000" cy="246221"/>
          </a:xfrm>
          <a:prstGeom prst="rect">
            <a:avLst/>
          </a:prstGeom>
        </p:spPr>
        <p:txBody>
          <a:bodyPr>
            <a:spAutoFit/>
          </a:bodyPr>
          <a:lstStyle/>
          <a:p>
            <a:pPr defTabSz="457200">
              <a:defRPr/>
            </a:pPr>
            <a:r>
              <a:rPr lang="en-US" sz="1000" dirty="0"/>
              <a:t>Image: https://www.flickr.com/photos/unitedsoybean/9621769847 by United Soybean Board / CC BY 2.0</a:t>
            </a:r>
          </a:p>
        </p:txBody>
      </p:sp>
    </p:spTree>
    <p:extLst>
      <p:ext uri="{BB962C8B-B14F-4D97-AF65-F5344CB8AC3E}">
        <p14:creationId xmlns:p14="http://schemas.microsoft.com/office/powerpoint/2010/main" val="989527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35723A-FCC0-49F7-B90E-FFF2050570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94120"/>
          </a:xfrm>
          <a:prstGeom prst="rect">
            <a:avLst/>
          </a:prstGeom>
        </p:spPr>
      </p:pic>
      <p:sp>
        <p:nvSpPr>
          <p:cNvPr id="2" name="Text Placeholder 1">
            <a:extLst>
              <a:ext uri="{FF2B5EF4-FFF2-40B4-BE49-F238E27FC236}">
                <a16:creationId xmlns:a16="http://schemas.microsoft.com/office/drawing/2014/main" id="{7D55A542-7064-4C4C-8821-B70136508C87}"/>
              </a:ext>
            </a:extLst>
          </p:cNvPr>
          <p:cNvSpPr>
            <a:spLocks noGrp="1"/>
          </p:cNvSpPr>
          <p:nvPr>
            <p:ph type="body" sz="quarter" idx="13"/>
          </p:nvPr>
        </p:nvSpPr>
        <p:spPr>
          <a:xfrm>
            <a:off x="5291469" y="1827885"/>
            <a:ext cx="6900531" cy="676437"/>
          </a:xfrm>
          <a:solidFill>
            <a:schemeClr val="tx1">
              <a:alpha val="65000"/>
            </a:schemeClr>
          </a:solidFill>
        </p:spPr>
        <p:txBody>
          <a:bodyPr anchor="ctr"/>
          <a:lstStyle/>
          <a:p>
            <a:pPr>
              <a:spcBef>
                <a:spcPts val="0"/>
              </a:spcBef>
            </a:pPr>
            <a:r>
              <a:rPr lang="en-US" sz="4000" dirty="0">
                <a:solidFill>
                  <a:schemeClr val="bg1"/>
                </a:solidFill>
              </a:rPr>
              <a:t>Semi-structured Interviews</a:t>
            </a:r>
          </a:p>
        </p:txBody>
      </p:sp>
      <p:sp>
        <p:nvSpPr>
          <p:cNvPr id="3" name="Text Placeholder 2">
            <a:extLst>
              <a:ext uri="{FF2B5EF4-FFF2-40B4-BE49-F238E27FC236}">
                <a16:creationId xmlns:a16="http://schemas.microsoft.com/office/drawing/2014/main" id="{4989AD8B-A7E7-4F87-8FD7-1847E76A7C04}"/>
              </a:ext>
            </a:extLst>
          </p:cNvPr>
          <p:cNvSpPr>
            <a:spLocks noGrp="1"/>
          </p:cNvSpPr>
          <p:nvPr>
            <p:ph type="body" sz="quarter" idx="14"/>
          </p:nvPr>
        </p:nvSpPr>
        <p:spPr>
          <a:xfrm>
            <a:off x="5573486" y="3195072"/>
            <a:ext cx="6618514" cy="3099048"/>
          </a:xfrm>
          <a:solidFill>
            <a:schemeClr val="tx1">
              <a:alpha val="65000"/>
            </a:schemeClr>
          </a:solidFill>
        </p:spPr>
        <p:txBody>
          <a:bodyPr/>
          <a:lstStyle/>
          <a:p>
            <a:r>
              <a:rPr lang="en-US" sz="2800" b="1" dirty="0">
                <a:solidFill>
                  <a:schemeClr val="bg1"/>
                </a:solidFill>
                <a:latin typeface="Arial" pitchFamily="34" charset="0"/>
                <a:cs typeface="Arial" pitchFamily="34" charset="0"/>
              </a:rPr>
              <a:t>Incredibly detailed data</a:t>
            </a:r>
          </a:p>
          <a:p>
            <a:r>
              <a:rPr lang="en-US" sz="2800" b="1" dirty="0">
                <a:solidFill>
                  <a:schemeClr val="bg1"/>
                </a:solidFill>
                <a:latin typeface="Arial" pitchFamily="34" charset="0"/>
                <a:cs typeface="Arial" pitchFamily="34" charset="0"/>
              </a:rPr>
              <a:t>Time consuming</a:t>
            </a:r>
          </a:p>
          <a:p>
            <a:pPr lvl="1">
              <a:buFont typeface="Arial" panose="020B0604020202020204" pitchFamily="34" charset="0"/>
              <a:buChar char="•"/>
            </a:pPr>
            <a:r>
              <a:rPr lang="en-US" sz="2800" b="1" dirty="0">
                <a:solidFill>
                  <a:schemeClr val="bg1"/>
                </a:solidFill>
                <a:latin typeface="Arial" pitchFamily="34" charset="0"/>
                <a:cs typeface="Arial" pitchFamily="34" charset="0"/>
              </a:rPr>
              <a:t>Establishing rapport</a:t>
            </a:r>
          </a:p>
          <a:p>
            <a:pPr lvl="1">
              <a:buFont typeface="Arial" panose="020B0604020202020204" pitchFamily="34" charset="0"/>
              <a:buChar char="•"/>
            </a:pPr>
            <a:r>
              <a:rPr lang="en-US" sz="2800" b="1" dirty="0">
                <a:solidFill>
                  <a:schemeClr val="bg1"/>
                </a:solidFill>
                <a:latin typeface="Arial" pitchFamily="34" charset="0"/>
                <a:cs typeface="Arial" pitchFamily="34" charset="0"/>
              </a:rPr>
              <a:t>Selecting research participants</a:t>
            </a:r>
          </a:p>
          <a:p>
            <a:pPr lvl="1">
              <a:buFont typeface="Arial" panose="020B0604020202020204" pitchFamily="34" charset="0"/>
              <a:buChar char="•"/>
            </a:pPr>
            <a:r>
              <a:rPr lang="en-US" sz="2800" b="1" dirty="0">
                <a:solidFill>
                  <a:schemeClr val="bg1"/>
                </a:solidFill>
                <a:latin typeface="Arial" pitchFamily="34" charset="0"/>
                <a:cs typeface="Arial" pitchFamily="34" charset="0"/>
              </a:rPr>
              <a:t>Transcribing observations &amp; conversations</a:t>
            </a:r>
          </a:p>
        </p:txBody>
      </p:sp>
      <p:sp>
        <p:nvSpPr>
          <p:cNvPr id="4" name="Rectangle 3">
            <a:extLst>
              <a:ext uri="{FF2B5EF4-FFF2-40B4-BE49-F238E27FC236}">
                <a16:creationId xmlns:a16="http://schemas.microsoft.com/office/drawing/2014/main" id="{09C2220B-7333-49F2-8176-FE98E6DBD331}"/>
              </a:ext>
            </a:extLst>
          </p:cNvPr>
          <p:cNvSpPr/>
          <p:nvPr/>
        </p:nvSpPr>
        <p:spPr>
          <a:xfrm>
            <a:off x="5194298" y="0"/>
            <a:ext cx="6997702" cy="246221"/>
          </a:xfrm>
          <a:prstGeom prst="rect">
            <a:avLst/>
          </a:prstGeom>
        </p:spPr>
        <p:txBody>
          <a:bodyPr wrap="square">
            <a:spAutoFit/>
          </a:bodyPr>
          <a:lstStyle/>
          <a:p>
            <a:pPr algn="r"/>
            <a:r>
              <a:rPr lang="en-US" sz="1000" dirty="0"/>
              <a:t>Image: https://www.flickr.com/photos/antoniomarinsegovia/30043238888 by Antonio Marin Segovia / CC BY-NC-ND 2.0</a:t>
            </a:r>
          </a:p>
        </p:txBody>
      </p:sp>
    </p:spTree>
    <p:extLst>
      <p:ext uri="{BB962C8B-B14F-4D97-AF65-F5344CB8AC3E}">
        <p14:creationId xmlns:p14="http://schemas.microsoft.com/office/powerpoint/2010/main" val="1000508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6F9CF5-5D03-478F-BE79-0D161D9D26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1999" cy="6332562"/>
          </a:xfrm>
          <a:prstGeom prst="rect">
            <a:avLst/>
          </a:prstGeom>
        </p:spPr>
      </p:pic>
      <p:sp>
        <p:nvSpPr>
          <p:cNvPr id="2" name="Text Placeholder 1"/>
          <p:cNvSpPr>
            <a:spLocks noGrp="1"/>
          </p:cNvSpPr>
          <p:nvPr>
            <p:ph type="body" sz="quarter" idx="13"/>
          </p:nvPr>
        </p:nvSpPr>
        <p:spPr>
          <a:xfrm>
            <a:off x="5878287" y="1389325"/>
            <a:ext cx="6313713" cy="699032"/>
          </a:xfrm>
          <a:solidFill>
            <a:schemeClr val="tx1">
              <a:alpha val="65000"/>
            </a:schemeClr>
          </a:solidFill>
        </p:spPr>
        <p:txBody>
          <a:bodyPr/>
          <a:lstStyle/>
          <a:p>
            <a:r>
              <a:rPr lang="en-US" sz="4000" dirty="0">
                <a:solidFill>
                  <a:schemeClr val="bg1"/>
                </a:solidFill>
              </a:rPr>
              <a:t>Conducting the Interview</a:t>
            </a:r>
          </a:p>
        </p:txBody>
      </p:sp>
      <p:sp>
        <p:nvSpPr>
          <p:cNvPr id="3" name="Text Placeholder 2"/>
          <p:cNvSpPr>
            <a:spLocks noGrp="1"/>
          </p:cNvSpPr>
          <p:nvPr>
            <p:ph type="body" sz="quarter" idx="14"/>
          </p:nvPr>
        </p:nvSpPr>
        <p:spPr>
          <a:xfrm>
            <a:off x="2442072" y="2255007"/>
            <a:ext cx="9749928" cy="3498033"/>
          </a:xfrm>
          <a:solidFill>
            <a:schemeClr val="tx1">
              <a:alpha val="65000"/>
            </a:schemeClr>
          </a:solidFill>
        </p:spPr>
        <p:txBody>
          <a:bodyPr/>
          <a:lstStyle/>
          <a:p>
            <a:pPr marL="341313" indent="-341313">
              <a:buFont typeface="+mj-lt"/>
              <a:buAutoNum type="arabicPeriod"/>
            </a:pPr>
            <a:r>
              <a:rPr lang="en-US" sz="2400" b="1" dirty="0" err="1">
                <a:solidFill>
                  <a:schemeClr val="bg1"/>
                </a:solidFill>
                <a:latin typeface="Arial" pitchFamily="34" charset="0"/>
                <a:ea typeface="Adobe Song Std L" pitchFamily="18" charset="-128"/>
                <a:cs typeface="Arial" pitchFamily="34" charset="0"/>
              </a:rPr>
              <a:t>Thematizing</a:t>
            </a:r>
            <a:r>
              <a:rPr lang="en-US" sz="2400" b="1" dirty="0">
                <a:solidFill>
                  <a:schemeClr val="bg1"/>
                </a:solidFill>
                <a:latin typeface="Arial" pitchFamily="34" charset="0"/>
                <a:ea typeface="Adobe Song Std L" pitchFamily="18" charset="-128"/>
                <a:cs typeface="Arial" pitchFamily="34" charset="0"/>
              </a:rPr>
              <a:t>: Clarifying the interview’s purpose</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Designing: Defining the interview’s purpose</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Interviewing: Conducting the interview</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Transcribing: Creating a written verbatim text of the interview</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Analyzing: Figuring out the meaning of data</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Verifying: Determining the reliability &amp; validity of the data</a:t>
            </a:r>
          </a:p>
          <a:p>
            <a:pPr marL="341313" indent="-341313">
              <a:buFont typeface="+mj-lt"/>
              <a:buAutoNum type="arabicPeriod"/>
            </a:pPr>
            <a:r>
              <a:rPr lang="en-US" sz="2400" b="1" dirty="0">
                <a:solidFill>
                  <a:schemeClr val="bg1"/>
                </a:solidFill>
                <a:latin typeface="Arial" pitchFamily="34" charset="0"/>
                <a:ea typeface="Adobe Song Std L" pitchFamily="18" charset="-128"/>
                <a:cs typeface="Arial" pitchFamily="34" charset="0"/>
              </a:rPr>
              <a:t>Reporting: Telling others about the findings </a:t>
            </a:r>
          </a:p>
          <a:p>
            <a:pPr marL="0" indent="0" algn="r">
              <a:buNone/>
            </a:pPr>
            <a:r>
              <a:rPr lang="en-US" sz="1800" b="1" dirty="0">
                <a:solidFill>
                  <a:schemeClr val="bg1"/>
                </a:solidFill>
                <a:latin typeface="Arial" pitchFamily="34" charset="0"/>
                <a:ea typeface="Adobe Song Std L" pitchFamily="18" charset="-128"/>
                <a:cs typeface="Arial" pitchFamily="34" charset="0"/>
              </a:rPr>
              <a:t>(Connaway and Radford 2017, 244)</a:t>
            </a:r>
            <a:endParaRPr lang="en-US" sz="1800" b="1" dirty="0">
              <a:solidFill>
                <a:schemeClr val="bg1"/>
              </a:solidFill>
            </a:endParaRPr>
          </a:p>
        </p:txBody>
      </p:sp>
      <p:sp>
        <p:nvSpPr>
          <p:cNvPr id="4" name="Rectangle 3">
            <a:extLst>
              <a:ext uri="{FF2B5EF4-FFF2-40B4-BE49-F238E27FC236}">
                <a16:creationId xmlns:a16="http://schemas.microsoft.com/office/drawing/2014/main" id="{AF3B9467-1260-41B8-9A54-B62404C55132}"/>
              </a:ext>
            </a:extLst>
          </p:cNvPr>
          <p:cNvSpPr/>
          <p:nvPr/>
        </p:nvSpPr>
        <p:spPr>
          <a:xfrm>
            <a:off x="-3" y="6086341"/>
            <a:ext cx="6096000" cy="246221"/>
          </a:xfrm>
          <a:prstGeom prst="rect">
            <a:avLst/>
          </a:prstGeom>
        </p:spPr>
        <p:txBody>
          <a:bodyPr>
            <a:spAutoFit/>
          </a:bodyPr>
          <a:lstStyle/>
          <a:p>
            <a:r>
              <a:rPr lang="en-US" sz="1000" dirty="0">
                <a:solidFill>
                  <a:schemeClr val="bg1"/>
                </a:solidFill>
                <a:latin typeface="Arial" pitchFamily="34" charset="0"/>
                <a:ea typeface="Adobe Song Std L" pitchFamily="18" charset="-128"/>
                <a:cs typeface="Arial" pitchFamily="34" charset="0"/>
              </a:rPr>
              <a:t>Image: https://www.flickr.com/photos/ferlomu/2337610622 by Fernando Lopez / CC BY-NC-ND 2.0</a:t>
            </a:r>
          </a:p>
        </p:txBody>
      </p:sp>
    </p:spTree>
    <p:extLst>
      <p:ext uri="{BB962C8B-B14F-4D97-AF65-F5344CB8AC3E}">
        <p14:creationId xmlns:p14="http://schemas.microsoft.com/office/powerpoint/2010/main" val="335605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7E8EFD-8950-4452-9924-47BA1DEED3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1A550774-550F-409E-983A-E1FC89DCDB92}"/>
              </a:ext>
            </a:extLst>
          </p:cNvPr>
          <p:cNvSpPr>
            <a:spLocks noGrp="1"/>
          </p:cNvSpPr>
          <p:nvPr>
            <p:ph type="body" sz="quarter" idx="13"/>
          </p:nvPr>
        </p:nvSpPr>
        <p:spPr>
          <a:xfrm>
            <a:off x="0" y="415749"/>
            <a:ext cx="9804400" cy="1298751"/>
          </a:xfrm>
          <a:solidFill>
            <a:schemeClr val="bg2">
              <a:lumMod val="25000"/>
              <a:alpha val="65000"/>
            </a:schemeClr>
          </a:solidFill>
        </p:spPr>
        <p:txBody>
          <a:bodyPr/>
          <a:lstStyle/>
          <a:p>
            <a:r>
              <a:rPr lang="en-US" sz="4000" dirty="0">
                <a:solidFill>
                  <a:schemeClr val="bg1"/>
                </a:solidFill>
              </a:rPr>
              <a:t>Public Libraries Respond to the Opioid Crisis with Their Community</a:t>
            </a:r>
          </a:p>
        </p:txBody>
      </p:sp>
      <p:sp>
        <p:nvSpPr>
          <p:cNvPr id="3" name="Text Placeholder 2">
            <a:extLst>
              <a:ext uri="{FF2B5EF4-FFF2-40B4-BE49-F238E27FC236}">
                <a16:creationId xmlns:a16="http://schemas.microsoft.com/office/drawing/2014/main" id="{3F43A8FE-628B-4EFD-8A04-EB52E48AA1D0}"/>
              </a:ext>
            </a:extLst>
          </p:cNvPr>
          <p:cNvSpPr>
            <a:spLocks noGrp="1"/>
          </p:cNvSpPr>
          <p:nvPr>
            <p:ph type="body" sz="quarter" idx="14"/>
          </p:nvPr>
        </p:nvSpPr>
        <p:spPr>
          <a:xfrm>
            <a:off x="0" y="2057400"/>
            <a:ext cx="11252200" cy="4800600"/>
          </a:xfrm>
          <a:solidFill>
            <a:schemeClr val="bg2">
              <a:lumMod val="25000"/>
              <a:alpha val="65000"/>
            </a:schemeClr>
          </a:solidFill>
        </p:spPr>
        <p:txBody>
          <a:bodyPr/>
          <a:lstStyle/>
          <a:p>
            <a:pPr marL="742950" indent="-742950">
              <a:buFont typeface="+mj-lt"/>
              <a:buAutoNum type="arabicPeriod"/>
            </a:pPr>
            <a:r>
              <a:rPr lang="en-US" sz="2400" b="1" dirty="0">
                <a:solidFill>
                  <a:schemeClr val="bg1"/>
                </a:solidFill>
              </a:rPr>
              <a:t>How did your library decide to offer this program/these services</a:t>
            </a:r>
          </a:p>
          <a:p>
            <a:pPr marL="742950" indent="-742950">
              <a:buFont typeface="+mj-lt"/>
              <a:buAutoNum type="arabicPeriod"/>
            </a:pPr>
            <a:r>
              <a:rPr lang="en-US" sz="2400" b="1" dirty="0">
                <a:solidFill>
                  <a:schemeClr val="bg1"/>
                </a:solidFill>
              </a:rPr>
              <a:t>How did you go about building awareness, understanding, support for the program inside your organization? Outside your organization?</a:t>
            </a:r>
          </a:p>
          <a:p>
            <a:pPr marL="742950" indent="-742950">
              <a:buFont typeface="+mj-lt"/>
              <a:buAutoNum type="arabicPeriod"/>
            </a:pPr>
            <a:r>
              <a:rPr lang="en-US" sz="2400" b="1" dirty="0">
                <a:solidFill>
                  <a:schemeClr val="bg1"/>
                </a:solidFill>
              </a:rPr>
              <a:t>With whom did you work with to make this program/these services happen? </a:t>
            </a:r>
          </a:p>
          <a:p>
            <a:pPr marL="742950" indent="-742950">
              <a:buFont typeface="+mj-lt"/>
              <a:buAutoNum type="arabicPeriod"/>
            </a:pPr>
            <a:r>
              <a:rPr lang="en-US" sz="2400" b="1" dirty="0">
                <a:solidFill>
                  <a:schemeClr val="bg1"/>
                </a:solidFill>
              </a:rPr>
              <a:t>How did you find the resources needed to support this work? </a:t>
            </a:r>
          </a:p>
          <a:p>
            <a:pPr marL="742950" indent="-742950">
              <a:buFont typeface="+mj-lt"/>
              <a:buAutoNum type="arabicPeriod"/>
            </a:pPr>
            <a:r>
              <a:rPr lang="en-US" sz="2400" b="1" dirty="0">
                <a:solidFill>
                  <a:schemeClr val="bg1"/>
                </a:solidFill>
              </a:rPr>
              <a:t>What feedback/reactions did you get from the community? </a:t>
            </a:r>
          </a:p>
          <a:p>
            <a:pPr marL="742950" indent="-742950">
              <a:buFont typeface="+mj-lt"/>
              <a:buAutoNum type="arabicPeriod"/>
            </a:pPr>
            <a:r>
              <a:rPr lang="en-US" sz="2400" b="1" dirty="0">
                <a:solidFill>
                  <a:schemeClr val="bg1"/>
                </a:solidFill>
              </a:rPr>
              <a:t>What feedback/reactions did the local media have about the offering of this program/these services?</a:t>
            </a:r>
          </a:p>
          <a:p>
            <a:pPr marL="742950" indent="-742950">
              <a:buFont typeface="+mj-lt"/>
              <a:buAutoNum type="arabicPeriod"/>
            </a:pPr>
            <a:r>
              <a:rPr lang="en-US" sz="2400" b="1" dirty="0">
                <a:solidFill>
                  <a:schemeClr val="bg1"/>
                </a:solidFill>
              </a:rPr>
              <a:t>What challenges and new opportunities arose as you worked with other community services?</a:t>
            </a:r>
          </a:p>
          <a:p>
            <a:pPr marL="742950" indent="-742950">
              <a:buFont typeface="+mj-lt"/>
              <a:buAutoNum type="arabicPeriod"/>
            </a:pPr>
            <a:endParaRPr lang="en-US" dirty="0">
              <a:solidFill>
                <a:schemeClr val="bg1"/>
              </a:solidFill>
            </a:endParaRPr>
          </a:p>
        </p:txBody>
      </p:sp>
      <p:sp>
        <p:nvSpPr>
          <p:cNvPr id="6" name="Rectangle 5">
            <a:extLst>
              <a:ext uri="{FF2B5EF4-FFF2-40B4-BE49-F238E27FC236}">
                <a16:creationId xmlns:a16="http://schemas.microsoft.com/office/drawing/2014/main" id="{38618AEF-62D6-46DB-B0E0-9CF1B81254F8}"/>
              </a:ext>
            </a:extLst>
          </p:cNvPr>
          <p:cNvSpPr/>
          <p:nvPr/>
        </p:nvSpPr>
        <p:spPr>
          <a:xfrm>
            <a:off x="6096000" y="0"/>
            <a:ext cx="6096000" cy="246221"/>
          </a:xfrm>
          <a:prstGeom prst="rect">
            <a:avLst/>
          </a:prstGeom>
        </p:spPr>
        <p:txBody>
          <a:bodyPr>
            <a:spAutoFit/>
          </a:bodyPr>
          <a:lstStyle/>
          <a:p>
            <a:pPr algn="r"/>
            <a:r>
              <a:rPr lang="en-US" sz="1000" dirty="0"/>
              <a:t>Image: https://www.flickr.com/photos/edomingo/34756113223 by Enrique Domingo / CC BY-NC-ND 2.0</a:t>
            </a:r>
          </a:p>
        </p:txBody>
      </p:sp>
    </p:spTree>
    <p:extLst>
      <p:ext uri="{BB962C8B-B14F-4D97-AF65-F5344CB8AC3E}">
        <p14:creationId xmlns:p14="http://schemas.microsoft.com/office/powerpoint/2010/main" val="4042839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4D7485-0414-4B8E-A1A1-BD1823C507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304547"/>
          </a:xfrm>
          <a:prstGeom prst="rect">
            <a:avLst/>
          </a:prstGeom>
        </p:spPr>
      </p:pic>
      <p:sp>
        <p:nvSpPr>
          <p:cNvPr id="2" name="Text Placeholder 1">
            <a:extLst>
              <a:ext uri="{FF2B5EF4-FFF2-40B4-BE49-F238E27FC236}">
                <a16:creationId xmlns:a16="http://schemas.microsoft.com/office/drawing/2014/main" id="{DCC05E27-89A9-47F5-94C1-C06287A30BCC}"/>
              </a:ext>
            </a:extLst>
          </p:cNvPr>
          <p:cNvSpPr>
            <a:spLocks noGrp="1"/>
          </p:cNvSpPr>
          <p:nvPr>
            <p:ph type="body" sz="quarter" idx="12"/>
          </p:nvPr>
        </p:nvSpPr>
        <p:spPr>
          <a:xfrm>
            <a:off x="5366084" y="998620"/>
            <a:ext cx="6825916" cy="5305925"/>
          </a:xfrm>
          <a:solidFill>
            <a:schemeClr val="tx1">
              <a:alpha val="65000"/>
            </a:schemeClr>
          </a:solidFill>
        </p:spPr>
        <p:txBody>
          <a:bodyPr/>
          <a:lstStyle/>
          <a:p>
            <a:pPr>
              <a:buFont typeface="Arial" panose="020B0604020202020204" pitchFamily="34" charset="0"/>
              <a:buChar char="•"/>
            </a:pPr>
            <a:r>
              <a:rPr lang="en-US" sz="2400" b="1" dirty="0">
                <a:solidFill>
                  <a:schemeClr val="bg1"/>
                </a:solidFill>
              </a:rPr>
              <a:t>Exploratory surveys</a:t>
            </a:r>
          </a:p>
          <a:p>
            <a:pPr lvl="1">
              <a:buFont typeface="Arial" panose="020B0604020202020204" pitchFamily="34" charset="0"/>
              <a:buChar char="•"/>
            </a:pPr>
            <a:r>
              <a:rPr lang="en-US" sz="2400" b="1" dirty="0">
                <a:solidFill>
                  <a:schemeClr val="bg1"/>
                </a:solidFill>
              </a:rPr>
              <a:t>Increase familiarity </a:t>
            </a:r>
          </a:p>
          <a:p>
            <a:pPr lvl="1">
              <a:buFont typeface="Arial" panose="020B0604020202020204" pitchFamily="34" charset="0"/>
              <a:buChar char="•"/>
            </a:pPr>
            <a:r>
              <a:rPr lang="en-US" sz="2400" b="1" dirty="0">
                <a:solidFill>
                  <a:schemeClr val="bg1"/>
                </a:solidFill>
              </a:rPr>
              <a:t>Clarify concepts</a:t>
            </a:r>
          </a:p>
          <a:p>
            <a:pPr lvl="1">
              <a:buFont typeface="Arial" panose="020B0604020202020204" pitchFamily="34" charset="0"/>
              <a:buChar char="•"/>
            </a:pPr>
            <a:r>
              <a:rPr lang="en-US" sz="2400" b="1" dirty="0">
                <a:solidFill>
                  <a:schemeClr val="bg1"/>
                </a:solidFill>
              </a:rPr>
              <a:t>Direct future research</a:t>
            </a:r>
          </a:p>
          <a:p>
            <a:pPr>
              <a:buFont typeface="Arial" panose="020B0604020202020204" pitchFamily="34" charset="0"/>
              <a:buChar char="•"/>
            </a:pPr>
            <a:r>
              <a:rPr lang="en-US" sz="2400" b="1" dirty="0">
                <a:solidFill>
                  <a:schemeClr val="bg1"/>
                </a:solidFill>
              </a:rPr>
              <a:t>Descriptive surveys</a:t>
            </a:r>
          </a:p>
          <a:p>
            <a:pPr lvl="1">
              <a:buFont typeface="Arial" panose="020B0604020202020204" pitchFamily="34" charset="0"/>
              <a:buChar char="•"/>
            </a:pPr>
            <a:r>
              <a:rPr lang="en-US" sz="2400" b="1" dirty="0">
                <a:solidFill>
                  <a:schemeClr val="bg1"/>
                </a:solidFill>
              </a:rPr>
              <a:t>Includes analytical surveys</a:t>
            </a:r>
          </a:p>
          <a:p>
            <a:pPr lvl="1">
              <a:buFont typeface="Arial" panose="020B0604020202020204" pitchFamily="34" charset="0"/>
              <a:buChar char="•"/>
            </a:pPr>
            <a:r>
              <a:rPr lang="en-US" sz="2400" b="1" dirty="0">
                <a:solidFill>
                  <a:schemeClr val="bg1"/>
                </a:solidFill>
              </a:rPr>
              <a:t>Describe characteristics/population of interest</a:t>
            </a:r>
          </a:p>
          <a:p>
            <a:pPr lvl="1">
              <a:buFont typeface="Arial" panose="020B0604020202020204" pitchFamily="34" charset="0"/>
              <a:buChar char="•"/>
            </a:pPr>
            <a:r>
              <a:rPr lang="en-US" sz="2400" b="1" dirty="0">
                <a:solidFill>
                  <a:schemeClr val="bg1"/>
                </a:solidFill>
              </a:rPr>
              <a:t>Estimate proportions in the population</a:t>
            </a:r>
          </a:p>
          <a:p>
            <a:pPr lvl="1">
              <a:buFont typeface="Arial" panose="020B0604020202020204" pitchFamily="34" charset="0"/>
              <a:buChar char="•"/>
            </a:pPr>
            <a:r>
              <a:rPr lang="en-US" sz="2400" b="1" dirty="0">
                <a:solidFill>
                  <a:schemeClr val="bg1"/>
                </a:solidFill>
              </a:rPr>
              <a:t>Make predictions</a:t>
            </a:r>
          </a:p>
          <a:p>
            <a:pPr lvl="1">
              <a:buFont typeface="Arial" panose="020B0604020202020204" pitchFamily="34" charset="0"/>
              <a:buChar char="•"/>
            </a:pPr>
            <a:r>
              <a:rPr lang="en-US" sz="2400" b="1" dirty="0">
                <a:solidFill>
                  <a:schemeClr val="bg1"/>
                </a:solidFill>
              </a:rPr>
              <a:t>Test associational relationships</a:t>
            </a:r>
          </a:p>
          <a:p>
            <a:pPr lvl="1">
              <a:buFont typeface="Arial" panose="020B0604020202020204" pitchFamily="34" charset="0"/>
              <a:buChar char="•"/>
            </a:pPr>
            <a:r>
              <a:rPr lang="en-US" sz="2400" b="1" i="1" dirty="0">
                <a:solidFill>
                  <a:schemeClr val="bg1"/>
                </a:solidFill>
              </a:rPr>
              <a:t>Explore</a:t>
            </a:r>
            <a:r>
              <a:rPr lang="en-US" sz="2400" b="1" dirty="0">
                <a:solidFill>
                  <a:schemeClr val="bg1"/>
                </a:solidFill>
              </a:rPr>
              <a:t> causal relationships</a:t>
            </a:r>
          </a:p>
          <a:p>
            <a:pPr lvl="1">
              <a:buFont typeface="Arial" panose="020B0604020202020204" pitchFamily="34" charset="0"/>
              <a:buChar char="•"/>
            </a:pPr>
            <a:endParaRPr lang="en-US" sz="2800" b="1" dirty="0">
              <a:solidFill>
                <a:schemeClr val="bg1"/>
              </a:solidFill>
            </a:endParaRPr>
          </a:p>
        </p:txBody>
      </p:sp>
      <p:sp>
        <p:nvSpPr>
          <p:cNvPr id="3" name="Text Placeholder 2">
            <a:extLst>
              <a:ext uri="{FF2B5EF4-FFF2-40B4-BE49-F238E27FC236}">
                <a16:creationId xmlns:a16="http://schemas.microsoft.com/office/drawing/2014/main" id="{5E179FCF-7C8B-48E8-B2D5-3D5DF5E58206}"/>
              </a:ext>
            </a:extLst>
          </p:cNvPr>
          <p:cNvSpPr>
            <a:spLocks noGrp="1"/>
          </p:cNvSpPr>
          <p:nvPr>
            <p:ph type="body" sz="quarter" idx="13"/>
          </p:nvPr>
        </p:nvSpPr>
        <p:spPr>
          <a:xfrm>
            <a:off x="7809687" y="180744"/>
            <a:ext cx="4382313" cy="745419"/>
          </a:xfrm>
          <a:solidFill>
            <a:schemeClr val="tx1">
              <a:alpha val="65000"/>
            </a:schemeClr>
          </a:solidFill>
        </p:spPr>
        <p:txBody>
          <a:bodyPr/>
          <a:lstStyle/>
          <a:p>
            <a:r>
              <a:rPr lang="en-US" sz="4000" dirty="0">
                <a:solidFill>
                  <a:schemeClr val="bg1"/>
                </a:solidFill>
              </a:rPr>
              <a:t>Types of Surveys</a:t>
            </a:r>
          </a:p>
        </p:txBody>
      </p:sp>
      <p:sp>
        <p:nvSpPr>
          <p:cNvPr id="5" name="Rectangle 4">
            <a:extLst>
              <a:ext uri="{FF2B5EF4-FFF2-40B4-BE49-F238E27FC236}">
                <a16:creationId xmlns:a16="http://schemas.microsoft.com/office/drawing/2014/main" id="{A0E01BD5-B542-417D-8596-130E86D05BD1}"/>
              </a:ext>
            </a:extLst>
          </p:cNvPr>
          <p:cNvSpPr/>
          <p:nvPr/>
        </p:nvSpPr>
        <p:spPr>
          <a:xfrm>
            <a:off x="0" y="6058324"/>
            <a:ext cx="6096000" cy="246221"/>
          </a:xfrm>
          <a:prstGeom prst="rect">
            <a:avLst/>
          </a:prstGeom>
        </p:spPr>
        <p:txBody>
          <a:bodyPr>
            <a:spAutoFit/>
          </a:bodyPr>
          <a:lstStyle/>
          <a:p>
            <a:r>
              <a:rPr lang="en-US" sz="1000" dirty="0">
                <a:solidFill>
                  <a:schemeClr val="bg1"/>
                </a:solidFill>
                <a:latin typeface="Arial" panose="020B0604020202020204" pitchFamily="34" charset="0"/>
                <a:cs typeface="Arial" panose="020B0604020202020204" pitchFamily="34" charset="0"/>
              </a:rPr>
              <a:t>Image: https://www.flickr.com/photos/pixel_addict/1842285901 by Pixel Addict / CC BY 2.0</a:t>
            </a:r>
            <a:endParaRPr lang="en-US" sz="1000" dirty="0">
              <a:solidFill>
                <a:schemeClr val="bg1"/>
              </a:solidFill>
            </a:endParaRPr>
          </a:p>
        </p:txBody>
      </p:sp>
    </p:spTree>
    <p:extLst>
      <p:ext uri="{BB962C8B-B14F-4D97-AF65-F5344CB8AC3E}">
        <p14:creationId xmlns:p14="http://schemas.microsoft.com/office/powerpoint/2010/main" val="1977266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B7338E-4E18-4FC2-A937-E745791022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319875"/>
          </a:xfrm>
          <a:prstGeom prst="rect">
            <a:avLst/>
          </a:prstGeom>
        </p:spPr>
      </p:pic>
      <p:sp>
        <p:nvSpPr>
          <p:cNvPr id="2" name="Text Placeholder 1">
            <a:extLst>
              <a:ext uri="{FF2B5EF4-FFF2-40B4-BE49-F238E27FC236}">
                <a16:creationId xmlns:a16="http://schemas.microsoft.com/office/drawing/2014/main" id="{8D730358-610B-4E35-B826-8F3A04C9D36A}"/>
              </a:ext>
            </a:extLst>
          </p:cNvPr>
          <p:cNvSpPr>
            <a:spLocks noGrp="1"/>
          </p:cNvSpPr>
          <p:nvPr>
            <p:ph type="body" sz="quarter" idx="13"/>
          </p:nvPr>
        </p:nvSpPr>
        <p:spPr>
          <a:xfrm>
            <a:off x="0" y="538125"/>
            <a:ext cx="7389628" cy="812209"/>
          </a:xfrm>
          <a:solidFill>
            <a:schemeClr val="tx1">
              <a:alpha val="65000"/>
            </a:schemeClr>
          </a:solidFill>
        </p:spPr>
        <p:txBody>
          <a:bodyPr/>
          <a:lstStyle/>
          <a:p>
            <a:r>
              <a:rPr lang="en-US" sz="4000" dirty="0">
                <a:solidFill>
                  <a:schemeClr val="bg1"/>
                </a:solidFill>
              </a:rPr>
              <a:t>Online Surveys vs Interviews</a:t>
            </a:r>
          </a:p>
        </p:txBody>
      </p:sp>
      <p:sp>
        <p:nvSpPr>
          <p:cNvPr id="3" name="Text Placeholder 2">
            <a:extLst>
              <a:ext uri="{FF2B5EF4-FFF2-40B4-BE49-F238E27FC236}">
                <a16:creationId xmlns:a16="http://schemas.microsoft.com/office/drawing/2014/main" id="{E6BF76D2-2139-4112-84D5-758CCAA9B078}"/>
              </a:ext>
            </a:extLst>
          </p:cNvPr>
          <p:cNvSpPr>
            <a:spLocks noGrp="1"/>
          </p:cNvSpPr>
          <p:nvPr>
            <p:ph type="body" sz="quarter" idx="14"/>
          </p:nvPr>
        </p:nvSpPr>
        <p:spPr>
          <a:xfrm>
            <a:off x="4928733" y="1988336"/>
            <a:ext cx="7263267" cy="4013684"/>
          </a:xfrm>
          <a:solidFill>
            <a:schemeClr val="tx1">
              <a:alpha val="65000"/>
            </a:schemeClr>
          </a:solidFill>
        </p:spPr>
        <p:txBody>
          <a:bodyPr/>
          <a:lstStyle/>
          <a:p>
            <a:pPr>
              <a:buFont typeface="Arial" panose="020B0604020202020204" pitchFamily="34" charset="0"/>
              <a:buChar char="•"/>
            </a:pPr>
            <a:r>
              <a:rPr lang="en-US" sz="2800" b="1" dirty="0">
                <a:solidFill>
                  <a:schemeClr val="bg1"/>
                </a:solidFill>
              </a:rPr>
              <a:t>Response rate can be improved with email follow ups</a:t>
            </a:r>
          </a:p>
          <a:p>
            <a:pPr>
              <a:buFont typeface="Arial" panose="020B0604020202020204" pitchFamily="34" charset="0"/>
              <a:buChar char="•"/>
            </a:pPr>
            <a:r>
              <a:rPr lang="en-US" sz="2800" b="1" dirty="0">
                <a:solidFill>
                  <a:schemeClr val="bg1"/>
                </a:solidFill>
              </a:rPr>
              <a:t>Quicker responses</a:t>
            </a:r>
          </a:p>
          <a:p>
            <a:pPr>
              <a:buFont typeface="Arial" panose="020B0604020202020204" pitchFamily="34" charset="0"/>
              <a:buChar char="•"/>
            </a:pPr>
            <a:r>
              <a:rPr lang="en-US" sz="2800" b="1" dirty="0">
                <a:solidFill>
                  <a:schemeClr val="bg1"/>
                </a:solidFill>
              </a:rPr>
              <a:t>May be less expensive</a:t>
            </a:r>
          </a:p>
          <a:p>
            <a:pPr>
              <a:buFont typeface="Arial" panose="020B0604020202020204" pitchFamily="34" charset="0"/>
              <a:buChar char="•"/>
            </a:pPr>
            <a:r>
              <a:rPr lang="en-US" sz="2800" b="1" dirty="0">
                <a:solidFill>
                  <a:schemeClr val="bg1"/>
                </a:solidFill>
              </a:rPr>
              <a:t>Numerous existing tools to administer the survey and host data</a:t>
            </a:r>
          </a:p>
          <a:p>
            <a:pPr>
              <a:buFont typeface="Arial" panose="020B0604020202020204" pitchFamily="34" charset="0"/>
              <a:buChar char="•"/>
            </a:pPr>
            <a:r>
              <a:rPr lang="en-US" sz="2800" b="1" dirty="0">
                <a:solidFill>
                  <a:schemeClr val="bg1"/>
                </a:solidFill>
              </a:rPr>
              <a:t>Decrease manual entry for researcher</a:t>
            </a:r>
          </a:p>
          <a:p>
            <a:pPr>
              <a:buFont typeface="Arial" panose="020B0604020202020204" pitchFamily="34" charset="0"/>
              <a:buChar char="•"/>
            </a:pPr>
            <a:r>
              <a:rPr lang="en-US" sz="2800" b="1" dirty="0">
                <a:solidFill>
                  <a:schemeClr val="bg1"/>
                </a:solidFill>
              </a:rPr>
              <a:t>Can be easier to analyze</a:t>
            </a:r>
          </a:p>
        </p:txBody>
      </p:sp>
      <p:sp>
        <p:nvSpPr>
          <p:cNvPr id="6" name="Rectangle 5">
            <a:extLst>
              <a:ext uri="{FF2B5EF4-FFF2-40B4-BE49-F238E27FC236}">
                <a16:creationId xmlns:a16="http://schemas.microsoft.com/office/drawing/2014/main" id="{D4E2ED4F-47A5-4157-AE37-34E21F47F3F6}"/>
              </a:ext>
            </a:extLst>
          </p:cNvPr>
          <p:cNvSpPr/>
          <p:nvPr/>
        </p:nvSpPr>
        <p:spPr>
          <a:xfrm>
            <a:off x="6096000" y="-27744"/>
            <a:ext cx="6096000" cy="400110"/>
          </a:xfrm>
          <a:prstGeom prst="rect">
            <a:avLst/>
          </a:prstGeom>
        </p:spPr>
        <p:txBody>
          <a:bodyPr>
            <a:spAutoFit/>
          </a:bodyPr>
          <a:lstStyle/>
          <a:p>
            <a:pPr lvl="0" algn="r">
              <a:defRPr/>
            </a:pPr>
            <a:r>
              <a:rPr lang="en-US" sz="1000" dirty="0">
                <a:latin typeface="Arial" panose="020B0604020202020204" pitchFamily="34" charset="0"/>
                <a:cs typeface="Arial" panose="020B0604020202020204" pitchFamily="34" charset="0"/>
              </a:rPr>
              <a:t>Image: https://www.flickr.com/photos/stanfordedtech/4115393539 by EdTech Stanford University School of Medicine / CC BY-NC-ND 2.0</a:t>
            </a:r>
          </a:p>
        </p:txBody>
      </p:sp>
    </p:spTree>
    <p:extLst>
      <p:ext uri="{BB962C8B-B14F-4D97-AF65-F5344CB8AC3E}">
        <p14:creationId xmlns:p14="http://schemas.microsoft.com/office/powerpoint/2010/main" val="1015283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114B9-9ABA-4CD0-89B0-13CB92BB88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67450"/>
          </a:xfrm>
          <a:prstGeom prst="rect">
            <a:avLst/>
          </a:prstGeom>
        </p:spPr>
      </p:pic>
      <p:sp>
        <p:nvSpPr>
          <p:cNvPr id="2" name="Text Placeholder 1">
            <a:extLst>
              <a:ext uri="{FF2B5EF4-FFF2-40B4-BE49-F238E27FC236}">
                <a16:creationId xmlns:a16="http://schemas.microsoft.com/office/drawing/2014/main" id="{9826F7C9-43ED-4FD1-AABE-B57C776F844E}"/>
              </a:ext>
            </a:extLst>
          </p:cNvPr>
          <p:cNvSpPr>
            <a:spLocks noGrp="1"/>
          </p:cNvSpPr>
          <p:nvPr>
            <p:ph type="body" sz="quarter" idx="13"/>
          </p:nvPr>
        </p:nvSpPr>
        <p:spPr>
          <a:xfrm>
            <a:off x="0" y="896716"/>
            <a:ext cx="4013200" cy="769177"/>
          </a:xfrm>
          <a:solidFill>
            <a:schemeClr val="tx1">
              <a:alpha val="65000"/>
            </a:schemeClr>
          </a:solidFill>
        </p:spPr>
        <p:txBody>
          <a:bodyPr/>
          <a:lstStyle/>
          <a:p>
            <a:r>
              <a:rPr lang="en-US" sz="4000" dirty="0">
                <a:solidFill>
                  <a:schemeClr val="bg1"/>
                </a:solidFill>
              </a:rPr>
              <a:t>Online Surveys</a:t>
            </a:r>
          </a:p>
        </p:txBody>
      </p:sp>
      <p:sp>
        <p:nvSpPr>
          <p:cNvPr id="3" name="Text Placeholder 2">
            <a:extLst>
              <a:ext uri="{FF2B5EF4-FFF2-40B4-BE49-F238E27FC236}">
                <a16:creationId xmlns:a16="http://schemas.microsoft.com/office/drawing/2014/main" id="{1A3615CF-F2CF-43CE-9145-44DE5280EB21}"/>
              </a:ext>
            </a:extLst>
          </p:cNvPr>
          <p:cNvSpPr>
            <a:spLocks noGrp="1"/>
          </p:cNvSpPr>
          <p:nvPr>
            <p:ph type="body" sz="quarter" idx="14"/>
          </p:nvPr>
        </p:nvSpPr>
        <p:spPr>
          <a:xfrm>
            <a:off x="4493684" y="896716"/>
            <a:ext cx="7698316" cy="5370734"/>
          </a:xfrm>
          <a:solidFill>
            <a:schemeClr val="tx1">
              <a:alpha val="65000"/>
            </a:schemeClr>
          </a:solidFill>
        </p:spPr>
        <p:txBody>
          <a:bodyPr/>
          <a:lstStyle/>
          <a:p>
            <a:r>
              <a:rPr lang="en-US" sz="2800" b="1" dirty="0">
                <a:solidFill>
                  <a:schemeClr val="bg1"/>
                </a:solidFill>
              </a:rPr>
              <a:t>Use a database, programming code, &amp; interface to distribute surveys and collect responses</a:t>
            </a:r>
          </a:p>
          <a:p>
            <a:pPr>
              <a:buFont typeface="Arial" panose="020B0604020202020204" pitchFamily="34" charset="0"/>
              <a:buChar char="•"/>
            </a:pPr>
            <a:r>
              <a:rPr lang="en-US" sz="2800" b="1" dirty="0">
                <a:solidFill>
                  <a:schemeClr val="bg1"/>
                </a:solidFill>
              </a:rPr>
              <a:t>Drawbacks</a:t>
            </a:r>
          </a:p>
          <a:p>
            <a:pPr lvl="1">
              <a:buFont typeface="Arial" panose="020B0604020202020204" pitchFamily="34" charset="0"/>
              <a:buChar char="•"/>
            </a:pPr>
            <a:r>
              <a:rPr lang="en-US" sz="2800" b="1" dirty="0">
                <a:solidFill>
                  <a:schemeClr val="bg1"/>
                </a:solidFill>
              </a:rPr>
              <a:t>Lower response rates than paper</a:t>
            </a:r>
          </a:p>
          <a:p>
            <a:pPr lvl="1">
              <a:buFont typeface="Arial" panose="020B0604020202020204" pitchFamily="34" charset="0"/>
              <a:buChar char="•"/>
            </a:pPr>
            <a:r>
              <a:rPr lang="en-US" sz="2800" b="1" dirty="0">
                <a:solidFill>
                  <a:schemeClr val="bg1"/>
                </a:solidFill>
              </a:rPr>
              <a:t>Concerns over privacy and confidentiality</a:t>
            </a:r>
          </a:p>
          <a:p>
            <a:pPr lvl="1">
              <a:buFont typeface="Arial" panose="020B0604020202020204" pitchFamily="34" charset="0"/>
              <a:buChar char="•"/>
            </a:pPr>
            <a:r>
              <a:rPr lang="en-US" sz="2800" b="1" dirty="0">
                <a:solidFill>
                  <a:schemeClr val="bg1"/>
                </a:solidFill>
              </a:rPr>
              <a:t>Can be spammed</a:t>
            </a:r>
          </a:p>
          <a:p>
            <a:pPr lvl="1">
              <a:buFont typeface="Arial" panose="020B0604020202020204" pitchFamily="34" charset="0"/>
              <a:buChar char="•"/>
            </a:pPr>
            <a:r>
              <a:rPr lang="en-US" sz="2800" b="1" dirty="0">
                <a:solidFill>
                  <a:schemeClr val="bg1"/>
                </a:solidFill>
              </a:rPr>
              <a:t>Difficult to get a random sample</a:t>
            </a:r>
          </a:p>
          <a:p>
            <a:pPr lvl="1">
              <a:buFont typeface="Arial" panose="020B0604020202020204" pitchFamily="34" charset="0"/>
              <a:buChar char="•"/>
            </a:pPr>
            <a:r>
              <a:rPr lang="en-US" sz="2800" b="1" dirty="0">
                <a:solidFill>
                  <a:schemeClr val="bg1"/>
                </a:solidFill>
              </a:rPr>
              <a:t>May underrepresent those without computers</a:t>
            </a:r>
          </a:p>
        </p:txBody>
      </p:sp>
      <p:sp>
        <p:nvSpPr>
          <p:cNvPr id="4" name="Rectangle 3">
            <a:extLst>
              <a:ext uri="{FF2B5EF4-FFF2-40B4-BE49-F238E27FC236}">
                <a16:creationId xmlns:a16="http://schemas.microsoft.com/office/drawing/2014/main" id="{9A63F319-C63E-4609-843E-A2394376846A}"/>
              </a:ext>
            </a:extLst>
          </p:cNvPr>
          <p:cNvSpPr/>
          <p:nvPr/>
        </p:nvSpPr>
        <p:spPr>
          <a:xfrm>
            <a:off x="5105400" y="0"/>
            <a:ext cx="7086600" cy="276999"/>
          </a:xfrm>
          <a:prstGeom prst="rect">
            <a:avLst/>
          </a:prstGeom>
        </p:spPr>
        <p:txBody>
          <a:bodyPr wrap="square">
            <a:spAutoFit/>
          </a:bodyPr>
          <a:lstStyle/>
          <a:p>
            <a:pPr lvl="0" algn="r">
              <a:defRPr/>
            </a:pPr>
            <a:r>
              <a:rPr lang="en-US" sz="1200" dirty="0">
                <a:solidFill>
                  <a:schemeClr val="bg1"/>
                </a:solidFill>
                <a:latin typeface="Arial" panose="020B0604020202020204" pitchFamily="34" charset="0"/>
                <a:cs typeface="Arial" panose="020B0604020202020204" pitchFamily="34" charset="0"/>
              </a:rPr>
              <a:t>Image: https://www.flickr.com/photos/theotherdan/1440542510 by The Other Dan / CC BY-NC 2.0</a:t>
            </a:r>
          </a:p>
        </p:txBody>
      </p:sp>
    </p:spTree>
    <p:extLst>
      <p:ext uri="{BB962C8B-B14F-4D97-AF65-F5344CB8AC3E}">
        <p14:creationId xmlns:p14="http://schemas.microsoft.com/office/powerpoint/2010/main" val="4158484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B8503F-0234-4263-8085-89A5C8E86D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86500"/>
          </a:xfrm>
          <a:prstGeom prst="rect">
            <a:avLst/>
          </a:prstGeom>
        </p:spPr>
      </p:pic>
      <p:sp>
        <p:nvSpPr>
          <p:cNvPr id="2" name="Text Placeholder 1">
            <a:extLst>
              <a:ext uri="{FF2B5EF4-FFF2-40B4-BE49-F238E27FC236}">
                <a16:creationId xmlns:a16="http://schemas.microsoft.com/office/drawing/2014/main" id="{543EAC34-0D0E-43AF-80FA-51F1491A6D67}"/>
              </a:ext>
            </a:extLst>
          </p:cNvPr>
          <p:cNvSpPr>
            <a:spLocks noGrp="1"/>
          </p:cNvSpPr>
          <p:nvPr>
            <p:ph type="body" sz="quarter" idx="13"/>
          </p:nvPr>
        </p:nvSpPr>
        <p:spPr>
          <a:xfrm>
            <a:off x="4572000" y="469169"/>
            <a:ext cx="7620000" cy="719551"/>
          </a:xfrm>
          <a:solidFill>
            <a:schemeClr val="tx1">
              <a:alpha val="65000"/>
            </a:schemeClr>
          </a:solidFill>
        </p:spPr>
        <p:txBody>
          <a:bodyPr/>
          <a:lstStyle/>
          <a:p>
            <a:r>
              <a:rPr lang="en-US" sz="4000" dirty="0">
                <a:solidFill>
                  <a:schemeClr val="bg1"/>
                </a:solidFill>
              </a:rPr>
              <a:t>Survey Research Advantages</a:t>
            </a:r>
          </a:p>
        </p:txBody>
      </p:sp>
      <p:sp>
        <p:nvSpPr>
          <p:cNvPr id="95235" name="Rectangle 3"/>
          <p:cNvSpPr>
            <a:spLocks noGrp="1" noChangeArrowheads="1"/>
          </p:cNvSpPr>
          <p:nvPr>
            <p:ph type="body" sz="quarter" idx="12"/>
          </p:nvPr>
        </p:nvSpPr>
        <p:spPr>
          <a:xfrm>
            <a:off x="4572000" y="1372995"/>
            <a:ext cx="7588961" cy="4475171"/>
          </a:xfrm>
          <a:solidFill>
            <a:schemeClr val="tx1">
              <a:alpha val="65000"/>
            </a:schemeClr>
          </a:solidFill>
        </p:spPr>
        <p:txBody>
          <a:bodyPr>
            <a:noAutofit/>
          </a:bodyPr>
          <a:lstStyle/>
          <a:p>
            <a:pPr eaLnBrk="1" hangingPunct="1">
              <a:lnSpc>
                <a:spcPct val="90000"/>
              </a:lnSpc>
            </a:pPr>
            <a:r>
              <a:rPr lang="en-US" sz="2400" b="1" dirty="0">
                <a:solidFill>
                  <a:schemeClr val="bg1"/>
                </a:solidFill>
              </a:rPr>
              <a:t>Explores many aspects of service</a:t>
            </a:r>
          </a:p>
          <a:p>
            <a:pPr eaLnBrk="1" hangingPunct="1">
              <a:lnSpc>
                <a:spcPct val="90000"/>
              </a:lnSpc>
            </a:pPr>
            <a:r>
              <a:rPr lang="en-US" sz="2400" b="1" dirty="0">
                <a:solidFill>
                  <a:schemeClr val="bg1"/>
                </a:solidFill>
              </a:rPr>
              <a:t>Demographic information</a:t>
            </a:r>
          </a:p>
          <a:p>
            <a:pPr eaLnBrk="1" hangingPunct="1">
              <a:lnSpc>
                <a:spcPct val="90000"/>
              </a:lnSpc>
            </a:pPr>
            <a:r>
              <a:rPr lang="en-US" sz="2400" b="1" dirty="0">
                <a:solidFill>
                  <a:schemeClr val="bg1"/>
                </a:solidFill>
              </a:rPr>
              <a:t>Controlled sampling</a:t>
            </a:r>
          </a:p>
          <a:p>
            <a:pPr eaLnBrk="1" hangingPunct="1">
              <a:lnSpc>
                <a:spcPct val="90000"/>
              </a:lnSpc>
            </a:pPr>
            <a:r>
              <a:rPr lang="en-US" sz="2400" b="1" dirty="0">
                <a:solidFill>
                  <a:schemeClr val="bg1"/>
                </a:solidFill>
              </a:rPr>
              <a:t>High response rates possible</a:t>
            </a:r>
          </a:p>
          <a:p>
            <a:pPr eaLnBrk="1" hangingPunct="1">
              <a:lnSpc>
                <a:spcPct val="90000"/>
              </a:lnSpc>
            </a:pPr>
            <a:r>
              <a:rPr lang="en-US" sz="2400" b="1" dirty="0">
                <a:solidFill>
                  <a:schemeClr val="bg1"/>
                </a:solidFill>
              </a:rPr>
              <a:t>Data reflect characteristics and opinions of respondents</a:t>
            </a:r>
          </a:p>
          <a:p>
            <a:pPr eaLnBrk="1" hangingPunct="1">
              <a:lnSpc>
                <a:spcPct val="90000"/>
              </a:lnSpc>
            </a:pPr>
            <a:r>
              <a:rPr lang="en-US" sz="2400" b="1" dirty="0">
                <a:solidFill>
                  <a:schemeClr val="bg1"/>
                </a:solidFill>
              </a:rPr>
              <a:t>Cost effective</a:t>
            </a:r>
          </a:p>
          <a:p>
            <a:pPr eaLnBrk="1" hangingPunct="1">
              <a:lnSpc>
                <a:spcPct val="90000"/>
              </a:lnSpc>
            </a:pPr>
            <a:r>
              <a:rPr lang="en-US" sz="2400" b="1" dirty="0">
                <a:solidFill>
                  <a:schemeClr val="bg1"/>
                </a:solidFill>
              </a:rPr>
              <a:t>Can be self-administered</a:t>
            </a:r>
          </a:p>
          <a:p>
            <a:pPr eaLnBrk="1" hangingPunct="1">
              <a:lnSpc>
                <a:spcPct val="90000"/>
              </a:lnSpc>
            </a:pPr>
            <a:r>
              <a:rPr lang="en-US" sz="2400" b="1" dirty="0">
                <a:solidFill>
                  <a:schemeClr val="bg1"/>
                </a:solidFill>
              </a:rPr>
              <a:t>Survey large numbers</a:t>
            </a:r>
          </a:p>
          <a:p>
            <a:pPr eaLnBrk="1" hangingPunct="1">
              <a:lnSpc>
                <a:spcPct val="90000"/>
              </a:lnSpc>
            </a:pPr>
            <a:r>
              <a:rPr lang="en-US" sz="2400" b="1" dirty="0">
                <a:solidFill>
                  <a:schemeClr val="bg1"/>
                </a:solidFill>
              </a:rPr>
              <a:t>Online surveys (e.g., Survey Monkey) provide statistical analysis</a:t>
            </a:r>
          </a:p>
        </p:txBody>
      </p:sp>
      <p:sp>
        <p:nvSpPr>
          <p:cNvPr id="18435" name="Rectangle 2"/>
          <p:cNvSpPr>
            <a:spLocks noGrp="1" noChangeArrowheads="1"/>
          </p:cNvSpPr>
          <p:nvPr>
            <p:ph type="title" idx="4294967295"/>
          </p:nvPr>
        </p:nvSpPr>
        <p:spPr/>
        <p:txBody>
          <a:bodyPr>
            <a:normAutofit fontScale="90000"/>
          </a:bodyPr>
          <a:lstStyle/>
          <a:p>
            <a:pPr eaLnBrk="1" hangingPunct="1"/>
            <a:br>
              <a:rPr lang="en-US" b="1" dirty="0"/>
            </a:br>
            <a:endParaRPr lang="en-US" sz="2400" b="1" dirty="0"/>
          </a:p>
        </p:txBody>
      </p:sp>
      <p:sp>
        <p:nvSpPr>
          <p:cNvPr id="3" name="Rectangle 2">
            <a:extLst>
              <a:ext uri="{FF2B5EF4-FFF2-40B4-BE49-F238E27FC236}">
                <a16:creationId xmlns:a16="http://schemas.microsoft.com/office/drawing/2014/main" id="{F79937FE-7B1D-4E1C-8D7E-2E6457DE07B3}"/>
              </a:ext>
            </a:extLst>
          </p:cNvPr>
          <p:cNvSpPr/>
          <p:nvPr/>
        </p:nvSpPr>
        <p:spPr>
          <a:xfrm>
            <a:off x="0" y="7700"/>
            <a:ext cx="6337300" cy="246221"/>
          </a:xfrm>
          <a:prstGeom prst="rect">
            <a:avLst/>
          </a:prstGeom>
        </p:spPr>
        <p:txBody>
          <a:bodyPr wrap="square">
            <a:spAutoFit/>
          </a:bodyPr>
          <a:lstStyle/>
          <a:p>
            <a:pPr lvl="0">
              <a:defRPr/>
            </a:pPr>
            <a:r>
              <a:rPr lang="en-US" sz="1000" dirty="0">
                <a:solidFill>
                  <a:schemeClr val="bg1"/>
                </a:solidFill>
                <a:latin typeface="Arial" panose="020B0604020202020204" pitchFamily="34" charset="0"/>
                <a:cs typeface="Arial" panose="020B0604020202020204" pitchFamily="34" charset="0"/>
              </a:rPr>
              <a:t>Image: https://www.flickr.com/photos/chemaminguez/3941465351 by </a:t>
            </a:r>
            <a:r>
              <a:rPr lang="en-US" sz="1000" dirty="0" err="1">
                <a:solidFill>
                  <a:schemeClr val="bg1"/>
                </a:solidFill>
                <a:latin typeface="Arial" panose="020B0604020202020204" pitchFamily="34" charset="0"/>
                <a:cs typeface="Arial" panose="020B0604020202020204" pitchFamily="34" charset="0"/>
              </a:rPr>
              <a:t>Chema</a:t>
            </a:r>
            <a:r>
              <a:rPr lang="en-US" sz="1000" dirty="0">
                <a:solidFill>
                  <a:schemeClr val="bg1"/>
                </a:solidFill>
                <a:latin typeface="Arial" panose="020B0604020202020204" pitchFamily="34" charset="0"/>
                <a:cs typeface="Arial" panose="020B0604020202020204" pitchFamily="34" charset="0"/>
              </a:rPr>
              <a:t> </a:t>
            </a:r>
            <a:r>
              <a:rPr lang="en-US" sz="1000" dirty="0" err="1">
                <a:solidFill>
                  <a:schemeClr val="bg1"/>
                </a:solidFill>
                <a:latin typeface="Arial" panose="020B0604020202020204" pitchFamily="34" charset="0"/>
                <a:cs typeface="Arial" panose="020B0604020202020204" pitchFamily="34" charset="0"/>
              </a:rPr>
              <a:t>Minguez</a:t>
            </a:r>
            <a:r>
              <a:rPr lang="en-US" sz="1000" dirty="0">
                <a:solidFill>
                  <a:schemeClr val="bg1"/>
                </a:solidFill>
                <a:latin typeface="Arial" panose="020B0604020202020204" pitchFamily="34" charset="0"/>
                <a:cs typeface="Arial" panose="020B0604020202020204" pitchFamily="34" charset="0"/>
              </a:rPr>
              <a:t> / CC BY-NC-ND 2.0</a:t>
            </a:r>
          </a:p>
        </p:txBody>
      </p:sp>
    </p:spTree>
    <p:extLst>
      <p:ext uri="{BB962C8B-B14F-4D97-AF65-F5344CB8AC3E}">
        <p14:creationId xmlns:p14="http://schemas.microsoft.com/office/powerpoint/2010/main" val="2286186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EFC8C3F1-1B23-4D44-92B6-684D4480999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511" y="0"/>
            <a:ext cx="12192000" cy="6248400"/>
          </a:xfrm>
          <a:prstGeom prst="rect">
            <a:avLst/>
          </a:prstGeom>
        </p:spPr>
      </p:pic>
      <p:sp>
        <p:nvSpPr>
          <p:cNvPr id="3" name="Text Placeholder 2"/>
          <p:cNvSpPr>
            <a:spLocks noGrp="1"/>
          </p:cNvSpPr>
          <p:nvPr>
            <p:ph type="body" sz="quarter" idx="11"/>
          </p:nvPr>
        </p:nvSpPr>
        <p:spPr>
          <a:xfrm>
            <a:off x="0" y="546100"/>
            <a:ext cx="5311228" cy="5156200"/>
          </a:xfrm>
        </p:spPr>
        <p:txBody>
          <a:bodyPr/>
          <a:lstStyle/>
          <a:p>
            <a:r>
              <a:rPr lang="en-US" sz="3467" b="1" dirty="0"/>
              <a:t>Method: “Any procedure employed to attain a certain end” (e.g., focus groups)</a:t>
            </a:r>
          </a:p>
          <a:p>
            <a:endParaRPr lang="en-US" sz="3467" b="1" dirty="0"/>
          </a:p>
          <a:p>
            <a:r>
              <a:rPr lang="en-US" sz="3467" b="1" dirty="0"/>
              <a:t>Methodology: “A study of the plans which are used to obtain knowledge”</a:t>
            </a:r>
          </a:p>
        </p:txBody>
      </p:sp>
      <p:sp>
        <p:nvSpPr>
          <p:cNvPr id="4" name="Text Placeholder 3"/>
          <p:cNvSpPr>
            <a:spLocks noGrp="1"/>
          </p:cNvSpPr>
          <p:nvPr>
            <p:ph type="body" sz="quarter" idx="12"/>
          </p:nvPr>
        </p:nvSpPr>
        <p:spPr>
          <a:xfrm>
            <a:off x="2946911" y="4823883"/>
            <a:ext cx="2364317" cy="878417"/>
          </a:xfrm>
        </p:spPr>
        <p:txBody>
          <a:bodyPr/>
          <a:lstStyle/>
          <a:p>
            <a:r>
              <a:rPr lang="is-IS" dirty="0"/>
              <a:t>(Runes, 2001, 346)</a:t>
            </a:r>
            <a:endParaRPr lang="nl-NL" dirty="0"/>
          </a:p>
          <a:p>
            <a:r>
              <a:rPr lang="nl-NL" dirty="0"/>
              <a:t>(</a:t>
            </a:r>
            <a:r>
              <a:rPr lang="nl-NL" dirty="0" err="1"/>
              <a:t>Polkinghorne</a:t>
            </a:r>
            <a:r>
              <a:rPr lang="nl-NL" dirty="0"/>
              <a:t>, 1983, 5) </a:t>
            </a:r>
          </a:p>
        </p:txBody>
      </p:sp>
      <p:sp>
        <p:nvSpPr>
          <p:cNvPr id="2" name="Rectangle 1">
            <a:extLst>
              <a:ext uri="{FF2B5EF4-FFF2-40B4-BE49-F238E27FC236}">
                <a16:creationId xmlns:a16="http://schemas.microsoft.com/office/drawing/2014/main" id="{64D88D88-9E76-4343-9599-B3897C2FF584}"/>
              </a:ext>
            </a:extLst>
          </p:cNvPr>
          <p:cNvSpPr/>
          <p:nvPr/>
        </p:nvSpPr>
        <p:spPr>
          <a:xfrm>
            <a:off x="0" y="6002179"/>
            <a:ext cx="6261100" cy="246221"/>
          </a:xfrm>
          <a:prstGeom prst="rect">
            <a:avLst/>
          </a:prstGeom>
        </p:spPr>
        <p:txBody>
          <a:bodyPr wrap="square">
            <a:spAutoFit/>
          </a:bodyPr>
          <a:lstStyle/>
          <a:p>
            <a:r>
              <a:rPr lang="en-US" sz="1000" dirty="0">
                <a:solidFill>
                  <a:schemeClr val="bg1"/>
                </a:solidFill>
                <a:latin typeface="Arial" charset="0"/>
                <a:ea typeface="Arial" charset="0"/>
                <a:cs typeface="Arial" charset="0"/>
              </a:rPr>
              <a:t>Image: https://www.flickr.com/photos/nathaninsandiego/14200548378 by Nathan Rupert / CC BY-NC-ND 2.0</a:t>
            </a:r>
          </a:p>
        </p:txBody>
      </p:sp>
    </p:spTree>
    <p:extLst>
      <p:ext uri="{BB962C8B-B14F-4D97-AF65-F5344CB8AC3E}">
        <p14:creationId xmlns:p14="http://schemas.microsoft.com/office/powerpoint/2010/main" val="611283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13A4B6-70E5-48DF-8C8A-5B11E94412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2000" cy="6312296"/>
          </a:xfrm>
          <a:prstGeom prst="rect">
            <a:avLst/>
          </a:prstGeom>
        </p:spPr>
      </p:pic>
      <p:sp>
        <p:nvSpPr>
          <p:cNvPr id="99331" name="Rectangle 3"/>
          <p:cNvSpPr>
            <a:spLocks noGrp="1" noChangeArrowheads="1"/>
          </p:cNvSpPr>
          <p:nvPr>
            <p:ph type="body" sz="quarter" idx="12"/>
          </p:nvPr>
        </p:nvSpPr>
        <p:spPr>
          <a:xfrm>
            <a:off x="5406389" y="1679278"/>
            <a:ext cx="6785610" cy="3999107"/>
          </a:xfrm>
          <a:solidFill>
            <a:schemeClr val="tx1">
              <a:alpha val="65000"/>
            </a:schemeClr>
          </a:solidFill>
        </p:spPr>
        <p:txBody>
          <a:bodyPr>
            <a:normAutofit/>
          </a:bodyPr>
          <a:lstStyle/>
          <a:p>
            <a:pPr eaLnBrk="1" hangingPunct="1"/>
            <a:r>
              <a:rPr lang="en-US" b="1" dirty="0">
                <a:solidFill>
                  <a:schemeClr val="bg1"/>
                </a:solidFill>
              </a:rPr>
              <a:t>Produces a snapshot of situation</a:t>
            </a:r>
          </a:p>
          <a:p>
            <a:pPr eaLnBrk="1" hangingPunct="1"/>
            <a:r>
              <a:rPr lang="en-US" b="1" dirty="0">
                <a:solidFill>
                  <a:schemeClr val="bg1"/>
                </a:solidFill>
              </a:rPr>
              <a:t>May be time consuming to analyze and interpret results</a:t>
            </a:r>
          </a:p>
          <a:p>
            <a:pPr eaLnBrk="1" hangingPunct="1"/>
            <a:r>
              <a:rPr lang="en-US" b="1" dirty="0">
                <a:solidFill>
                  <a:schemeClr val="bg1"/>
                </a:solidFill>
              </a:rPr>
              <a:t>Produces self-reported data</a:t>
            </a:r>
          </a:p>
          <a:p>
            <a:pPr eaLnBrk="1" hangingPunct="1"/>
            <a:r>
              <a:rPr lang="en-US" b="1" dirty="0">
                <a:solidFill>
                  <a:schemeClr val="bg1"/>
                </a:solidFill>
              </a:rPr>
              <a:t>Data lack depth of interviewing</a:t>
            </a:r>
          </a:p>
          <a:p>
            <a:pPr eaLnBrk="1" hangingPunct="1"/>
            <a:r>
              <a:rPr lang="en-US" b="1" dirty="0">
                <a:solidFill>
                  <a:schemeClr val="bg1"/>
                </a:solidFill>
              </a:rPr>
              <a:t>High return rate can be difficult</a:t>
            </a:r>
          </a:p>
        </p:txBody>
      </p:sp>
      <p:sp>
        <p:nvSpPr>
          <p:cNvPr id="2" name="Text Placeholder 1">
            <a:extLst>
              <a:ext uri="{FF2B5EF4-FFF2-40B4-BE49-F238E27FC236}">
                <a16:creationId xmlns:a16="http://schemas.microsoft.com/office/drawing/2014/main" id="{287EFC8D-9751-4F3B-9944-81C2E2A88F73}"/>
              </a:ext>
            </a:extLst>
          </p:cNvPr>
          <p:cNvSpPr>
            <a:spLocks noGrp="1"/>
          </p:cNvSpPr>
          <p:nvPr>
            <p:ph type="body" sz="quarter" idx="13"/>
          </p:nvPr>
        </p:nvSpPr>
        <p:spPr>
          <a:xfrm>
            <a:off x="4149090" y="554736"/>
            <a:ext cx="8042910" cy="736854"/>
          </a:xfrm>
          <a:solidFill>
            <a:schemeClr val="tx1">
              <a:alpha val="65000"/>
            </a:schemeClr>
          </a:solidFill>
        </p:spPr>
        <p:txBody>
          <a:bodyPr/>
          <a:lstStyle/>
          <a:p>
            <a:r>
              <a:rPr lang="en-US" sz="4000" dirty="0">
                <a:solidFill>
                  <a:schemeClr val="bg1"/>
                </a:solidFill>
              </a:rPr>
              <a:t>Survey Research Disadvantages</a:t>
            </a:r>
          </a:p>
        </p:txBody>
      </p:sp>
      <p:sp>
        <p:nvSpPr>
          <p:cNvPr id="4" name="Rectangle 3">
            <a:extLst>
              <a:ext uri="{FF2B5EF4-FFF2-40B4-BE49-F238E27FC236}">
                <a16:creationId xmlns:a16="http://schemas.microsoft.com/office/drawing/2014/main" id="{2A8E5B9E-ECD4-4F74-B3F9-3D5F3616B60A}"/>
              </a:ext>
            </a:extLst>
          </p:cNvPr>
          <p:cNvSpPr/>
          <p:nvPr/>
        </p:nvSpPr>
        <p:spPr>
          <a:xfrm>
            <a:off x="6095999" y="6087955"/>
            <a:ext cx="6096000" cy="246221"/>
          </a:xfrm>
          <a:prstGeom prst="rect">
            <a:avLst/>
          </a:prstGeom>
        </p:spPr>
        <p:txBody>
          <a:bodyPr>
            <a:spAutoFit/>
          </a:bodyPr>
          <a:lstStyle/>
          <a:p>
            <a:pPr lvl="0" algn="r">
              <a:defRPr/>
            </a:pPr>
            <a:r>
              <a:rPr lang="en-US" sz="1000" dirty="0">
                <a:solidFill>
                  <a:schemeClr val="bg1"/>
                </a:solidFill>
                <a:latin typeface="Arial" panose="020B0604020202020204" pitchFamily="34" charset="0"/>
                <a:cs typeface="Arial" panose="020B0604020202020204" pitchFamily="34" charset="0"/>
              </a:rPr>
              <a:t>Image: https://www.flickr.com/photos/jlcernadas/8633979627 by Jose Luis </a:t>
            </a:r>
            <a:r>
              <a:rPr lang="en-US" sz="1000" dirty="0" err="1">
                <a:solidFill>
                  <a:schemeClr val="bg1"/>
                </a:solidFill>
                <a:latin typeface="Arial" panose="020B0604020202020204" pitchFamily="34" charset="0"/>
                <a:cs typeface="Arial" panose="020B0604020202020204" pitchFamily="34" charset="0"/>
              </a:rPr>
              <a:t>Cernadas</a:t>
            </a:r>
            <a:r>
              <a:rPr lang="en-US" sz="1000" dirty="0">
                <a:solidFill>
                  <a:schemeClr val="bg1"/>
                </a:solidFill>
                <a:latin typeface="Arial" panose="020B0604020202020204" pitchFamily="34" charset="0"/>
                <a:cs typeface="Arial" panose="020B0604020202020204" pitchFamily="34" charset="0"/>
              </a:rPr>
              <a:t> Iglesias / CC BY 2.0</a:t>
            </a:r>
          </a:p>
        </p:txBody>
      </p:sp>
    </p:spTree>
    <p:extLst>
      <p:ext uri="{BB962C8B-B14F-4D97-AF65-F5344CB8AC3E}">
        <p14:creationId xmlns:p14="http://schemas.microsoft.com/office/powerpoint/2010/main" val="2310037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EFA78-F62B-4653-96B4-66A36DE8A2A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52400"/>
            <a:ext cx="12192000" cy="6540500"/>
          </a:xfrm>
          <a:prstGeom prst="rect">
            <a:avLst/>
          </a:prstGeom>
        </p:spPr>
      </p:pic>
      <p:sp>
        <p:nvSpPr>
          <p:cNvPr id="2" name="Text Placeholder 1">
            <a:extLst>
              <a:ext uri="{FF2B5EF4-FFF2-40B4-BE49-F238E27FC236}">
                <a16:creationId xmlns:a16="http://schemas.microsoft.com/office/drawing/2014/main" id="{09343C50-594B-448F-9EF0-54F4CB750C16}"/>
              </a:ext>
            </a:extLst>
          </p:cNvPr>
          <p:cNvSpPr>
            <a:spLocks noGrp="1"/>
          </p:cNvSpPr>
          <p:nvPr>
            <p:ph type="body" sz="quarter" idx="13"/>
          </p:nvPr>
        </p:nvSpPr>
        <p:spPr>
          <a:xfrm>
            <a:off x="0" y="-152400"/>
            <a:ext cx="8842018" cy="710661"/>
          </a:xfrm>
          <a:solidFill>
            <a:schemeClr val="tx1">
              <a:alpha val="50000"/>
            </a:schemeClr>
          </a:solidFill>
        </p:spPr>
        <p:txBody>
          <a:bodyPr/>
          <a:lstStyle/>
          <a:p>
            <a:r>
              <a:rPr lang="en-US" sz="4000" dirty="0">
                <a:solidFill>
                  <a:schemeClr val="bg1"/>
                </a:solidFill>
              </a:rPr>
              <a:t>Worthington V&amp;R Screening Survey</a:t>
            </a:r>
          </a:p>
        </p:txBody>
      </p:sp>
      <p:sp>
        <p:nvSpPr>
          <p:cNvPr id="3" name="Text Placeholder 2">
            <a:extLst>
              <a:ext uri="{FF2B5EF4-FFF2-40B4-BE49-F238E27FC236}">
                <a16:creationId xmlns:a16="http://schemas.microsoft.com/office/drawing/2014/main" id="{EA49D715-3311-4C55-B252-CCDF6DD0AA5B}"/>
              </a:ext>
            </a:extLst>
          </p:cNvPr>
          <p:cNvSpPr>
            <a:spLocks noGrp="1"/>
          </p:cNvSpPr>
          <p:nvPr>
            <p:ph type="body" sz="quarter" idx="14"/>
          </p:nvPr>
        </p:nvSpPr>
        <p:spPr>
          <a:xfrm>
            <a:off x="0" y="558260"/>
            <a:ext cx="6718300" cy="5829839"/>
          </a:xfrm>
          <a:solidFill>
            <a:schemeClr val="tx1">
              <a:alpha val="50000"/>
            </a:schemeClr>
          </a:solidFill>
        </p:spPr>
        <p:txBody>
          <a:bodyPr tIns="0"/>
          <a:lstStyle/>
          <a:p>
            <a:pPr marL="457200" indent="-457200">
              <a:buFont typeface="+mj-lt"/>
              <a:buAutoNum type="arabicPeriod"/>
            </a:pPr>
            <a:r>
              <a:rPr lang="en-US" sz="2400" b="1" dirty="0">
                <a:solidFill>
                  <a:schemeClr val="bg1"/>
                </a:solidFill>
              </a:rPr>
              <a:t>When was the most recent time you completed the following in-person activities?</a:t>
            </a:r>
            <a:endParaRPr lang="en-US" sz="2400" dirty="0">
              <a:solidFill>
                <a:schemeClr val="bg1"/>
              </a:solidFill>
            </a:endParaRPr>
          </a:p>
          <a:p>
            <a:pPr marL="457200" indent="-457200">
              <a:buFont typeface="+mj-lt"/>
              <a:buAutoNum type="arabicPeriod"/>
            </a:pPr>
            <a:r>
              <a:rPr lang="en-US" sz="2400" b="1" dirty="0">
                <a:solidFill>
                  <a:schemeClr val="bg1"/>
                </a:solidFill>
              </a:rPr>
              <a:t>When was the most recent time you completed the following online activities?</a:t>
            </a:r>
            <a:endParaRPr lang="en-US" sz="2400" dirty="0">
              <a:solidFill>
                <a:schemeClr val="bg1"/>
              </a:solidFill>
            </a:endParaRPr>
          </a:p>
          <a:p>
            <a:pPr marL="457200" indent="-457200">
              <a:buFont typeface="+mj-lt"/>
              <a:buAutoNum type="arabicPeriod"/>
            </a:pPr>
            <a:r>
              <a:rPr lang="en-US" sz="2400" b="1" dirty="0">
                <a:solidFill>
                  <a:schemeClr val="bg1"/>
                </a:solidFill>
              </a:rPr>
              <a:t>When was the most recent time you completed the following activities at the library?</a:t>
            </a:r>
            <a:endParaRPr lang="en-US" sz="2400" dirty="0">
              <a:solidFill>
                <a:schemeClr val="bg1"/>
              </a:solidFill>
            </a:endParaRPr>
          </a:p>
          <a:p>
            <a:pPr marL="457200" indent="-457200">
              <a:buFont typeface="+mj-lt"/>
              <a:buAutoNum type="arabicPeriod"/>
            </a:pPr>
            <a:r>
              <a:rPr lang="en-US" sz="2400" b="1" dirty="0">
                <a:solidFill>
                  <a:schemeClr val="bg1"/>
                </a:solidFill>
              </a:rPr>
              <a:t>When was the most recent time you completed the following activities on the library website or online catalog?</a:t>
            </a:r>
            <a:endParaRPr lang="en-US" sz="2400" dirty="0">
              <a:solidFill>
                <a:schemeClr val="bg1"/>
              </a:solidFill>
            </a:endParaRPr>
          </a:p>
          <a:p>
            <a:pPr marL="457200" indent="-457200">
              <a:buFont typeface="+mj-lt"/>
              <a:buAutoNum type="arabicPeriod"/>
            </a:pPr>
            <a:r>
              <a:rPr lang="en-US" sz="2400" b="1" dirty="0">
                <a:solidFill>
                  <a:schemeClr val="bg1"/>
                </a:solidFill>
              </a:rPr>
              <a:t>Have you </a:t>
            </a:r>
            <a:r>
              <a:rPr lang="en-US" sz="2400" b="1" u="sng" dirty="0">
                <a:solidFill>
                  <a:schemeClr val="bg1"/>
                </a:solidFill>
              </a:rPr>
              <a:t>heard of</a:t>
            </a:r>
            <a:r>
              <a:rPr lang="en-US" sz="2400" b="1" dirty="0">
                <a:solidFill>
                  <a:schemeClr val="bg1"/>
                </a:solidFill>
              </a:rPr>
              <a:t> the following library services and materials offered by Worthington Libraries? Check all that apply.</a:t>
            </a:r>
            <a:endParaRPr lang="en-US" sz="2400" dirty="0">
              <a:solidFill>
                <a:schemeClr val="bg1"/>
              </a:solidFill>
            </a:endParaRPr>
          </a:p>
        </p:txBody>
      </p:sp>
      <p:sp>
        <p:nvSpPr>
          <p:cNvPr id="5" name="Rectangle 4">
            <a:extLst>
              <a:ext uri="{FF2B5EF4-FFF2-40B4-BE49-F238E27FC236}">
                <a16:creationId xmlns:a16="http://schemas.microsoft.com/office/drawing/2014/main" id="{C346049A-4FFD-49D2-AA93-181375B99F11}"/>
              </a:ext>
            </a:extLst>
          </p:cNvPr>
          <p:cNvSpPr/>
          <p:nvPr/>
        </p:nvSpPr>
        <p:spPr>
          <a:xfrm>
            <a:off x="6096000" y="6141878"/>
            <a:ext cx="6096000" cy="246221"/>
          </a:xfrm>
          <a:prstGeom prst="rect">
            <a:avLst/>
          </a:prstGeom>
          <a:solidFill>
            <a:schemeClr val="bg2">
              <a:lumMod val="25000"/>
              <a:alpha val="45000"/>
            </a:schemeClr>
          </a:solidFill>
        </p:spPr>
        <p:txBody>
          <a:bodyPr>
            <a:spAutoFit/>
          </a:bodyPr>
          <a:lstStyle/>
          <a:p>
            <a:pPr algn="r"/>
            <a:r>
              <a:rPr lang="en-US" sz="1000" dirty="0">
                <a:solidFill>
                  <a:schemeClr val="bg1"/>
                </a:solidFill>
              </a:rPr>
              <a:t>Image: https://www.flickr.com/photos/d_lazaro/7012073691 by Daniel Lazaro Fernandez / CC BY-NC 2.0</a:t>
            </a:r>
          </a:p>
        </p:txBody>
      </p:sp>
    </p:spTree>
    <p:extLst>
      <p:ext uri="{BB962C8B-B14F-4D97-AF65-F5344CB8AC3E}">
        <p14:creationId xmlns:p14="http://schemas.microsoft.com/office/powerpoint/2010/main" val="765176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3E583B-479C-4CB5-8727-36E6B2078D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324600"/>
          </a:xfrm>
          <a:prstGeom prst="rect">
            <a:avLst/>
          </a:prstGeom>
        </p:spPr>
      </p:pic>
      <p:sp>
        <p:nvSpPr>
          <p:cNvPr id="2" name="Content Placeholder 1">
            <a:extLst>
              <a:ext uri="{FF2B5EF4-FFF2-40B4-BE49-F238E27FC236}">
                <a16:creationId xmlns:a16="http://schemas.microsoft.com/office/drawing/2014/main" id="{92D05EC5-7EA0-4E15-8CE4-F486A5824ADA}"/>
              </a:ext>
            </a:extLst>
          </p:cNvPr>
          <p:cNvSpPr txBox="1">
            <a:spLocks/>
          </p:cNvSpPr>
          <p:nvPr/>
        </p:nvSpPr>
        <p:spPr>
          <a:xfrm>
            <a:off x="10276114" y="424395"/>
            <a:ext cx="1915886" cy="685168"/>
          </a:xfrm>
          <a:prstGeom prst="rect">
            <a:avLst/>
          </a:prstGeom>
          <a:solidFill>
            <a:schemeClr val="tx1">
              <a:alpha val="65000"/>
            </a:schemeClr>
          </a:solidFill>
        </p:spPr>
        <p:txBody>
          <a:bodyPr anchor="ctr">
            <a:normAutofit lnSpcReduction="10000"/>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4000" b="1" dirty="0">
                <a:solidFill>
                  <a:schemeClr val="bg1"/>
                </a:solidFill>
              </a:rPr>
              <a:t>Diaries</a:t>
            </a:r>
          </a:p>
        </p:txBody>
      </p:sp>
      <p:sp>
        <p:nvSpPr>
          <p:cNvPr id="6" name="TextBox 5">
            <a:extLst>
              <a:ext uri="{FF2B5EF4-FFF2-40B4-BE49-F238E27FC236}">
                <a16:creationId xmlns:a16="http://schemas.microsoft.com/office/drawing/2014/main" id="{958BFD07-16EE-4EA6-9753-9DC6358B3CDF}"/>
              </a:ext>
            </a:extLst>
          </p:cNvPr>
          <p:cNvSpPr txBox="1"/>
          <p:nvPr/>
        </p:nvSpPr>
        <p:spPr>
          <a:xfrm>
            <a:off x="2208904" y="1210961"/>
            <a:ext cx="9983096" cy="4632037"/>
          </a:xfrm>
          <a:prstGeom prst="rect">
            <a:avLst/>
          </a:prstGeom>
          <a:solidFill>
            <a:schemeClr val="tx1">
              <a:alpha val="65000"/>
            </a:schemeClr>
          </a:solidFill>
        </p:spPr>
        <p:txBody>
          <a:bodyPr wrap="square" rtlCol="0">
            <a:spAutoFit/>
          </a:bodyPr>
          <a:lstStyle/>
          <a:p>
            <a:pPr marL="457200" indent="-457200">
              <a:spcBef>
                <a:spcPts val="600"/>
              </a:spcBef>
              <a:buFont typeface="Arial" panose="020B0604020202020204" pitchFamily="34" charset="0"/>
              <a:buChar char="•"/>
            </a:pPr>
            <a:r>
              <a:rPr lang="en-US" sz="2800" b="1" dirty="0">
                <a:solidFill>
                  <a:schemeClr val="bg1"/>
                </a:solidFill>
              </a:rPr>
              <a:t>Keep directions minimal and open</a:t>
            </a:r>
          </a:p>
          <a:p>
            <a:pPr marL="457200" indent="-457200">
              <a:spcBef>
                <a:spcPts val="600"/>
              </a:spcBef>
              <a:buFont typeface="Arial" panose="020B0604020202020204" pitchFamily="34" charset="0"/>
              <a:buChar char="•"/>
            </a:pPr>
            <a:r>
              <a:rPr lang="en-US" sz="2800" b="1" dirty="0">
                <a:solidFill>
                  <a:schemeClr val="bg1"/>
                </a:solidFill>
              </a:rPr>
              <a:t>Offer participants a variety of ways to report</a:t>
            </a:r>
          </a:p>
          <a:p>
            <a:pPr marL="914400" lvl="1" indent="-457200">
              <a:spcBef>
                <a:spcPts val="600"/>
              </a:spcBef>
              <a:buFont typeface="Arial" panose="020B0604020202020204" pitchFamily="34" charset="0"/>
              <a:buChar char="•"/>
            </a:pPr>
            <a:r>
              <a:rPr lang="en-US" sz="2800" b="1" dirty="0">
                <a:solidFill>
                  <a:schemeClr val="bg1"/>
                </a:solidFill>
              </a:rPr>
              <a:t>Written</a:t>
            </a:r>
          </a:p>
          <a:p>
            <a:pPr marL="914400" lvl="1" indent="-457200">
              <a:spcBef>
                <a:spcPts val="600"/>
              </a:spcBef>
              <a:buFont typeface="Arial" panose="020B0604020202020204" pitchFamily="34" charset="0"/>
              <a:buChar char="•"/>
            </a:pPr>
            <a:r>
              <a:rPr lang="en-US" sz="2800" b="1" dirty="0">
                <a:solidFill>
                  <a:schemeClr val="bg1"/>
                </a:solidFill>
              </a:rPr>
              <a:t>Photo</a:t>
            </a:r>
          </a:p>
          <a:p>
            <a:pPr marL="914400" lvl="1" indent="-457200">
              <a:spcBef>
                <a:spcPts val="600"/>
              </a:spcBef>
              <a:buFont typeface="Arial" panose="020B0604020202020204" pitchFamily="34" charset="0"/>
              <a:buChar char="•"/>
            </a:pPr>
            <a:r>
              <a:rPr lang="en-US" sz="2800" b="1" dirty="0">
                <a:solidFill>
                  <a:schemeClr val="bg1"/>
                </a:solidFill>
              </a:rPr>
              <a:t>Video</a:t>
            </a:r>
          </a:p>
          <a:p>
            <a:pPr marL="914400" lvl="1" indent="-457200">
              <a:spcBef>
                <a:spcPts val="600"/>
              </a:spcBef>
              <a:buFont typeface="Arial" panose="020B0604020202020204" pitchFamily="34" charset="0"/>
              <a:buChar char="•"/>
            </a:pPr>
            <a:r>
              <a:rPr lang="en-US" sz="2800" b="1" dirty="0">
                <a:solidFill>
                  <a:schemeClr val="bg1"/>
                </a:solidFill>
              </a:rPr>
              <a:t>Audio</a:t>
            </a:r>
          </a:p>
          <a:p>
            <a:pPr marL="457200" indent="-457200">
              <a:spcBef>
                <a:spcPts val="600"/>
              </a:spcBef>
              <a:buFont typeface="Arial" panose="020B0604020202020204" pitchFamily="34" charset="0"/>
              <a:buChar char="•"/>
            </a:pPr>
            <a:r>
              <a:rPr lang="en-US" sz="2800" b="1" dirty="0">
                <a:solidFill>
                  <a:schemeClr val="bg1"/>
                </a:solidFill>
              </a:rPr>
              <a:t>Data can be rich and detailed, but is self-reported</a:t>
            </a:r>
          </a:p>
          <a:p>
            <a:pPr marL="457200" indent="-457200">
              <a:spcBef>
                <a:spcPts val="600"/>
              </a:spcBef>
              <a:buFont typeface="Arial" panose="020B0604020202020204" pitchFamily="34" charset="0"/>
              <a:buChar char="•"/>
            </a:pPr>
            <a:r>
              <a:rPr lang="en-US" sz="2800" b="1" dirty="0">
                <a:solidFill>
                  <a:schemeClr val="bg1"/>
                </a:solidFill>
              </a:rPr>
              <a:t>Does not require researcher presence</a:t>
            </a:r>
          </a:p>
          <a:p>
            <a:pPr algn="r"/>
            <a:endParaRPr lang="en-US" b="1" dirty="0">
              <a:solidFill>
                <a:schemeClr val="bg1"/>
              </a:solidFill>
            </a:endParaRPr>
          </a:p>
          <a:p>
            <a:pPr algn="r"/>
            <a:r>
              <a:rPr lang="en-US" b="1" dirty="0">
                <a:solidFill>
                  <a:schemeClr val="bg1"/>
                </a:solidFill>
              </a:rPr>
              <a:t>(Connaway and Radford, 2017)</a:t>
            </a:r>
          </a:p>
        </p:txBody>
      </p:sp>
      <p:sp>
        <p:nvSpPr>
          <p:cNvPr id="4" name="Rectangle 3">
            <a:extLst>
              <a:ext uri="{FF2B5EF4-FFF2-40B4-BE49-F238E27FC236}">
                <a16:creationId xmlns:a16="http://schemas.microsoft.com/office/drawing/2014/main" id="{26ED22DC-2D95-4DF1-A12B-675D6D17544E}"/>
              </a:ext>
            </a:extLst>
          </p:cNvPr>
          <p:cNvSpPr/>
          <p:nvPr/>
        </p:nvSpPr>
        <p:spPr>
          <a:xfrm>
            <a:off x="0" y="6047601"/>
            <a:ext cx="7086600" cy="276999"/>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Image: https://www.flickr.com/photos/10154402@N03/8421806383 by Bruce </a:t>
            </a:r>
            <a:r>
              <a:rPr lang="en-US" sz="1200" dirty="0" err="1">
                <a:latin typeface="Arial" panose="020B0604020202020204" pitchFamily="34" charset="0"/>
                <a:cs typeface="Arial" panose="020B0604020202020204" pitchFamily="34" charset="0"/>
              </a:rPr>
              <a:t>Guenter</a:t>
            </a:r>
            <a:r>
              <a:rPr lang="en-US" sz="1200" dirty="0">
                <a:latin typeface="Arial" panose="020B0604020202020204" pitchFamily="34" charset="0"/>
                <a:cs typeface="Arial" panose="020B0604020202020204" pitchFamily="34" charset="0"/>
              </a:rPr>
              <a:t> / CC BY 2.0</a:t>
            </a:r>
          </a:p>
        </p:txBody>
      </p:sp>
    </p:spTree>
    <p:extLst>
      <p:ext uri="{BB962C8B-B14F-4D97-AF65-F5344CB8AC3E}">
        <p14:creationId xmlns:p14="http://schemas.microsoft.com/office/powerpoint/2010/main" val="48228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707EFB-52DD-43C0-8DAB-D85CA9B565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61100"/>
          </a:xfrm>
          <a:prstGeom prst="rect">
            <a:avLst/>
          </a:prstGeom>
        </p:spPr>
      </p:pic>
      <p:sp>
        <p:nvSpPr>
          <p:cNvPr id="2" name="Text Placeholder 1">
            <a:extLst>
              <a:ext uri="{FF2B5EF4-FFF2-40B4-BE49-F238E27FC236}">
                <a16:creationId xmlns:a16="http://schemas.microsoft.com/office/drawing/2014/main" id="{C42A39E5-C1D8-4452-977E-052B408222CB}"/>
              </a:ext>
            </a:extLst>
          </p:cNvPr>
          <p:cNvSpPr>
            <a:spLocks noGrp="1"/>
          </p:cNvSpPr>
          <p:nvPr>
            <p:ph type="body" sz="quarter" idx="13"/>
          </p:nvPr>
        </p:nvSpPr>
        <p:spPr>
          <a:xfrm>
            <a:off x="7061200" y="725668"/>
            <a:ext cx="5130800" cy="720364"/>
          </a:xfrm>
          <a:solidFill>
            <a:schemeClr val="tx1">
              <a:alpha val="65000"/>
            </a:schemeClr>
          </a:solidFill>
        </p:spPr>
        <p:txBody>
          <a:bodyPr/>
          <a:lstStyle/>
          <a:p>
            <a:pPr algn="ctr"/>
            <a:r>
              <a:rPr lang="en-US" sz="4000" dirty="0">
                <a:solidFill>
                  <a:schemeClr val="bg1"/>
                </a:solidFill>
              </a:rPr>
              <a:t>V&amp;R Diary Template</a:t>
            </a:r>
          </a:p>
        </p:txBody>
      </p:sp>
      <p:sp>
        <p:nvSpPr>
          <p:cNvPr id="3" name="Text Placeholder 2">
            <a:extLst>
              <a:ext uri="{FF2B5EF4-FFF2-40B4-BE49-F238E27FC236}">
                <a16:creationId xmlns:a16="http://schemas.microsoft.com/office/drawing/2014/main" id="{8098ACB5-4730-40DD-9EB4-D90A243BCB18}"/>
              </a:ext>
            </a:extLst>
          </p:cNvPr>
          <p:cNvSpPr>
            <a:spLocks noGrp="1"/>
          </p:cNvSpPr>
          <p:nvPr>
            <p:ph type="body" sz="quarter" idx="14"/>
          </p:nvPr>
        </p:nvSpPr>
        <p:spPr>
          <a:xfrm>
            <a:off x="3657600" y="1988434"/>
            <a:ext cx="8534400" cy="3730264"/>
          </a:xfrm>
          <a:solidFill>
            <a:schemeClr val="tx1">
              <a:alpha val="65000"/>
            </a:schemeClr>
          </a:solidFill>
        </p:spPr>
        <p:txBody>
          <a:bodyPr/>
          <a:lstStyle/>
          <a:p>
            <a:pPr marL="457200" lvl="0" indent="-457200" defTabSz="914400">
              <a:spcBef>
                <a:spcPts val="0"/>
              </a:spcBef>
              <a:buFontTx/>
              <a:buAutoNum type="arabicPeriod"/>
              <a:defRPr/>
            </a:pPr>
            <a:r>
              <a:rPr lang="en-GB" sz="2800" b="1" dirty="0">
                <a:solidFill>
                  <a:schemeClr val="bg1"/>
                </a:solidFill>
                <a:latin typeface="Arial" pitchFamily="34" charset="0"/>
                <a:cs typeface="Arial" pitchFamily="34" charset="0"/>
              </a:rPr>
              <a:t>Explain a time in the past month when you were SUCCESSFUL in completing an ACADEMIC assignment. What steps did you take? </a:t>
            </a:r>
          </a:p>
          <a:p>
            <a:pPr marL="457200" lvl="0" indent="-457200" defTabSz="914400">
              <a:spcBef>
                <a:spcPts val="0"/>
              </a:spcBef>
              <a:buFontTx/>
              <a:buAutoNum type="arabicPeriod"/>
              <a:defRPr/>
            </a:pPr>
            <a:r>
              <a:rPr lang="en-GB" sz="2800" b="1" dirty="0">
                <a:solidFill>
                  <a:schemeClr val="bg1"/>
                </a:solidFill>
                <a:latin typeface="Arial" pitchFamily="34" charset="0"/>
                <a:cs typeface="Arial" pitchFamily="34" charset="0"/>
              </a:rPr>
              <a:t>Think of a time fairly recently when you struggled to find appropriate resources to help you complete an ACADEMIC assignment. What happened?</a:t>
            </a:r>
            <a:endParaRPr lang="en-US" sz="2800" b="1" dirty="0">
              <a:solidFill>
                <a:schemeClr val="bg1"/>
              </a:solidFill>
            </a:endParaRPr>
          </a:p>
        </p:txBody>
      </p:sp>
    </p:spTree>
    <p:extLst>
      <p:ext uri="{BB962C8B-B14F-4D97-AF65-F5344CB8AC3E}">
        <p14:creationId xmlns:p14="http://schemas.microsoft.com/office/powerpoint/2010/main" val="3621044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706FEE-8988-4462-94ED-F9707D1086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299201"/>
          </a:xfrm>
          <a:prstGeom prst="rect">
            <a:avLst/>
          </a:prstGeom>
        </p:spPr>
      </p:pic>
      <p:sp>
        <p:nvSpPr>
          <p:cNvPr id="4" name="Title 3"/>
          <p:cNvSpPr>
            <a:spLocks noGrp="1"/>
          </p:cNvSpPr>
          <p:nvPr>
            <p:ph type="title" idx="4294967295"/>
          </p:nvPr>
        </p:nvSpPr>
        <p:spPr>
          <a:xfrm>
            <a:off x="0" y="229771"/>
            <a:ext cx="10439400" cy="723900"/>
          </a:xfrm>
          <a:prstGeom prst="rect">
            <a:avLst/>
          </a:prstGeom>
          <a:solidFill>
            <a:schemeClr val="tx1">
              <a:alpha val="65000"/>
            </a:schemeClr>
          </a:solidFill>
        </p:spPr>
        <p:txBody>
          <a:bodyPr>
            <a:noAutofit/>
          </a:bodyPr>
          <a:lstStyle/>
          <a:p>
            <a:pPr algn="l"/>
            <a:r>
              <a:rPr lang="en-US" sz="3600" b="1" dirty="0">
                <a:solidFill>
                  <a:schemeClr val="bg1"/>
                </a:solidFill>
              </a:rPr>
              <a:t>Example: Digital Visitors and Residents Diaries</a:t>
            </a:r>
          </a:p>
        </p:txBody>
      </p:sp>
      <p:pic>
        <p:nvPicPr>
          <p:cNvPr id="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32754" y="1195556"/>
            <a:ext cx="8526492" cy="4861758"/>
          </a:xfrm>
          <a:prstGeom prst="rect">
            <a:avLst/>
          </a:prstGeom>
          <a:noFill/>
          <a:ln w="9525">
            <a:noFill/>
            <a:miter lim="800000"/>
            <a:headEnd/>
            <a:tailEnd/>
          </a:ln>
        </p:spPr>
      </p:pic>
    </p:spTree>
    <p:extLst>
      <p:ext uri="{BB962C8B-B14F-4D97-AF65-F5344CB8AC3E}">
        <p14:creationId xmlns:p14="http://schemas.microsoft.com/office/powerpoint/2010/main" val="2013016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1B4675-F16D-4211-96E9-2F78146231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63640"/>
          </a:xfrm>
          <a:prstGeom prst="rect">
            <a:avLst/>
          </a:prstGeom>
        </p:spPr>
      </p:pic>
      <p:sp>
        <p:nvSpPr>
          <p:cNvPr id="4" name="Text Placeholder 4"/>
          <p:cNvSpPr txBox="1">
            <a:spLocks/>
          </p:cNvSpPr>
          <p:nvPr/>
        </p:nvSpPr>
        <p:spPr>
          <a:xfrm>
            <a:off x="0" y="3182982"/>
            <a:ext cx="7970520" cy="3080658"/>
          </a:xfrm>
          <a:prstGeom prst="rect">
            <a:avLst/>
          </a:prstGeom>
          <a:solidFill>
            <a:schemeClr val="tx1">
              <a:alpha val="45000"/>
            </a:schemeClr>
          </a:solidFill>
        </p:spPr>
        <p:txBody>
          <a:bodyPr/>
          <a:lstStyle/>
          <a:p>
            <a:pPr defTabSz="457200">
              <a:lnSpc>
                <a:spcPct val="110000"/>
              </a:lnSpc>
              <a:spcBef>
                <a:spcPts val="900"/>
              </a:spcBef>
              <a:defRPr/>
            </a:pPr>
            <a:r>
              <a:rPr lang="en-US" sz="3200" b="1" dirty="0">
                <a:solidFill>
                  <a:schemeClr val="bg1"/>
                </a:solidFill>
                <a:latin typeface="Arial"/>
                <a:cs typeface="Arial"/>
              </a:rPr>
              <a:t>“Perhaps the most convenient method of studying the consequences of this law will be to follow the reader from the moment he enters the library to the moment he leaves it…” </a:t>
            </a:r>
          </a:p>
          <a:p>
            <a:pPr marL="233363" indent="-233363" algn="r" defTabSz="457200">
              <a:lnSpc>
                <a:spcPct val="110000"/>
              </a:lnSpc>
              <a:defRPr/>
            </a:pPr>
            <a:r>
              <a:rPr lang="en-US" b="1" dirty="0">
                <a:solidFill>
                  <a:schemeClr val="bg1"/>
                </a:solidFill>
                <a:effectLst>
                  <a:outerShdw blurRad="38100" dist="38100" dir="2700000" algn="tl">
                    <a:srgbClr val="000000">
                      <a:alpha val="43137"/>
                    </a:srgbClr>
                  </a:outerShdw>
                </a:effectLst>
                <a:latin typeface="Arial"/>
                <a:cs typeface="Arial"/>
              </a:rPr>
              <a:t>(Ranganathan 1931, 337)</a:t>
            </a:r>
          </a:p>
        </p:txBody>
      </p:sp>
      <p:sp>
        <p:nvSpPr>
          <p:cNvPr id="3" name="Rectangle 2">
            <a:extLst>
              <a:ext uri="{FF2B5EF4-FFF2-40B4-BE49-F238E27FC236}">
                <a16:creationId xmlns:a16="http://schemas.microsoft.com/office/drawing/2014/main" id="{C58F7962-139A-4651-98F4-1719C2E6B988}"/>
              </a:ext>
            </a:extLst>
          </p:cNvPr>
          <p:cNvSpPr/>
          <p:nvPr/>
        </p:nvSpPr>
        <p:spPr>
          <a:xfrm>
            <a:off x="5532120" y="0"/>
            <a:ext cx="6659880" cy="276999"/>
          </a:xfrm>
          <a:prstGeom prst="rect">
            <a:avLst/>
          </a:prstGeom>
        </p:spPr>
        <p:txBody>
          <a:bodyPr wrap="square">
            <a:spAutoFit/>
          </a:bodyPr>
          <a:lstStyle/>
          <a:p>
            <a:pPr algn="r"/>
            <a:r>
              <a:rPr lang="en-US" sz="1200" dirty="0">
                <a:latin typeface="Arial" pitchFamily="34" charset="0"/>
                <a:cs typeface="Arial" pitchFamily="34" charset="0"/>
              </a:rPr>
              <a:t>Image: https://www.flickr.com/photos/anjan58/7346141798 by anjan58 / CC BY-NC-ND 2.0</a:t>
            </a:r>
          </a:p>
        </p:txBody>
      </p:sp>
      <p:sp>
        <p:nvSpPr>
          <p:cNvPr id="5" name="Text Placeholder 1">
            <a:extLst>
              <a:ext uri="{FF2B5EF4-FFF2-40B4-BE49-F238E27FC236}">
                <a16:creationId xmlns:a16="http://schemas.microsoft.com/office/drawing/2014/main" id="{D192443A-7249-4E68-BB8E-7C52DFD0AE14}"/>
              </a:ext>
            </a:extLst>
          </p:cNvPr>
          <p:cNvSpPr txBox="1">
            <a:spLocks/>
          </p:cNvSpPr>
          <p:nvPr/>
        </p:nvSpPr>
        <p:spPr>
          <a:xfrm>
            <a:off x="1" y="1799925"/>
            <a:ext cx="3234087" cy="510138"/>
          </a:xfrm>
          <a:prstGeom prst="rect">
            <a:avLst/>
          </a:prstGeom>
          <a:solidFill>
            <a:schemeClr val="tx1">
              <a:alpha val="65000"/>
            </a:schemeClr>
          </a:solidFill>
        </p:spPr>
        <p:txBody>
          <a:bodyPr anchor="ct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None/>
            </a:pPr>
            <a:r>
              <a:rPr lang="en-US" sz="4000" b="1" dirty="0">
                <a:solidFill>
                  <a:schemeClr val="bg1"/>
                </a:solidFill>
              </a:rPr>
              <a:t>Observation</a:t>
            </a:r>
          </a:p>
        </p:txBody>
      </p:sp>
    </p:spTree>
    <p:extLst>
      <p:ext uri="{BB962C8B-B14F-4D97-AF65-F5344CB8AC3E}">
        <p14:creationId xmlns:p14="http://schemas.microsoft.com/office/powerpoint/2010/main" val="378691558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A82C50-DB6B-46CC-80E4-63A871C6DA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5557"/>
            <a:ext cx="12192000" cy="6266657"/>
          </a:xfrm>
          <a:prstGeom prst="rect">
            <a:avLst/>
          </a:prstGeom>
        </p:spPr>
      </p:pic>
      <p:sp>
        <p:nvSpPr>
          <p:cNvPr id="4" name="Title 3"/>
          <p:cNvSpPr>
            <a:spLocks noGrp="1"/>
          </p:cNvSpPr>
          <p:nvPr>
            <p:ph type="title" idx="4294967295"/>
          </p:nvPr>
        </p:nvSpPr>
        <p:spPr>
          <a:xfrm>
            <a:off x="0" y="320895"/>
            <a:ext cx="8882265" cy="731520"/>
          </a:xfrm>
          <a:prstGeom prst="rect">
            <a:avLst/>
          </a:prstGeom>
          <a:solidFill>
            <a:schemeClr val="tx1">
              <a:alpha val="65000"/>
            </a:schemeClr>
          </a:solidFill>
        </p:spPr>
        <p:txBody>
          <a:bodyPr>
            <a:noAutofit/>
          </a:bodyPr>
          <a:lstStyle/>
          <a:p>
            <a:r>
              <a:rPr lang="en-US" sz="4000" b="1" dirty="0">
                <a:solidFill>
                  <a:schemeClr val="bg1"/>
                </a:solidFill>
                <a:latin typeface="+mn-lt"/>
              </a:rPr>
              <a:t>Participant/Immersive Observations</a:t>
            </a:r>
          </a:p>
        </p:txBody>
      </p:sp>
      <p:sp>
        <p:nvSpPr>
          <p:cNvPr id="6" name="TextBox 5">
            <a:extLst>
              <a:ext uri="{FF2B5EF4-FFF2-40B4-BE49-F238E27FC236}">
                <a16:creationId xmlns:a16="http://schemas.microsoft.com/office/drawing/2014/main" id="{2614E94B-7D35-4AA9-B7BD-3D8DE0F29A80}"/>
              </a:ext>
            </a:extLst>
          </p:cNvPr>
          <p:cNvSpPr txBox="1"/>
          <p:nvPr/>
        </p:nvSpPr>
        <p:spPr>
          <a:xfrm>
            <a:off x="0" y="1378867"/>
            <a:ext cx="9633857" cy="4632037"/>
          </a:xfrm>
          <a:prstGeom prst="rect">
            <a:avLst/>
          </a:prstGeom>
          <a:solidFill>
            <a:schemeClr val="tx1">
              <a:alpha val="65000"/>
            </a:schemeClr>
          </a:solidFill>
        </p:spPr>
        <p:txBody>
          <a:bodyPr wrap="square" rtlCol="0">
            <a:spAutoFit/>
          </a:bodyPr>
          <a:lstStyle/>
          <a:p>
            <a:pPr marL="457200" indent="-457200">
              <a:spcBef>
                <a:spcPts val="600"/>
              </a:spcBef>
              <a:buFont typeface="Arial" panose="020B0604020202020204" pitchFamily="34" charset="0"/>
              <a:buChar char="•"/>
            </a:pPr>
            <a:r>
              <a:rPr lang="en-US" sz="2800" b="1" dirty="0">
                <a:solidFill>
                  <a:schemeClr val="bg1"/>
                </a:solidFill>
              </a:rPr>
              <a:t>Unstructured observation</a:t>
            </a:r>
          </a:p>
          <a:p>
            <a:pPr marL="914400" lvl="1" indent="-457200">
              <a:spcBef>
                <a:spcPts val="600"/>
              </a:spcBef>
              <a:buFont typeface="Arial" panose="020B0604020202020204" pitchFamily="34" charset="0"/>
              <a:buChar char="•"/>
            </a:pPr>
            <a:r>
              <a:rPr lang="en-US" sz="2800" b="1" dirty="0">
                <a:solidFill>
                  <a:schemeClr val="bg1"/>
                </a:solidFill>
              </a:rPr>
              <a:t>No predetermined categories of behavior</a:t>
            </a:r>
          </a:p>
          <a:p>
            <a:pPr marL="914400" lvl="1" indent="-457200">
              <a:spcBef>
                <a:spcPts val="600"/>
              </a:spcBef>
              <a:buFont typeface="Arial" panose="020B0604020202020204" pitchFamily="34" charset="0"/>
              <a:buChar char="•"/>
            </a:pPr>
            <a:r>
              <a:rPr lang="en-US" sz="2800" b="1" dirty="0">
                <a:solidFill>
                  <a:schemeClr val="bg1"/>
                </a:solidFill>
              </a:rPr>
              <a:t>Flexible, exploratory</a:t>
            </a:r>
          </a:p>
          <a:p>
            <a:pPr marL="914400" lvl="1" indent="-457200">
              <a:spcBef>
                <a:spcPts val="600"/>
              </a:spcBef>
              <a:buFont typeface="Arial" panose="020B0604020202020204" pitchFamily="34" charset="0"/>
              <a:buChar char="•"/>
            </a:pPr>
            <a:r>
              <a:rPr lang="en-US" sz="2800" b="1" dirty="0">
                <a:solidFill>
                  <a:schemeClr val="bg1"/>
                </a:solidFill>
              </a:rPr>
              <a:t>Notes should be recorded as soon as possible</a:t>
            </a:r>
          </a:p>
          <a:p>
            <a:pPr marL="457200" indent="-457200">
              <a:spcBef>
                <a:spcPts val="600"/>
              </a:spcBef>
              <a:buFont typeface="Arial" panose="020B0604020202020204" pitchFamily="34" charset="0"/>
              <a:buChar char="•"/>
            </a:pPr>
            <a:r>
              <a:rPr lang="en-US" sz="2800" b="1" dirty="0">
                <a:solidFill>
                  <a:schemeClr val="bg1"/>
                </a:solidFill>
              </a:rPr>
              <a:t>Structured observation</a:t>
            </a:r>
          </a:p>
          <a:p>
            <a:pPr marL="914400" lvl="1" indent="-457200">
              <a:spcBef>
                <a:spcPts val="600"/>
              </a:spcBef>
              <a:buFont typeface="Arial" panose="020B0604020202020204" pitchFamily="34" charset="0"/>
              <a:buChar char="•"/>
            </a:pPr>
            <a:r>
              <a:rPr lang="en-US" sz="2800" b="1" dirty="0">
                <a:solidFill>
                  <a:schemeClr val="bg1"/>
                </a:solidFill>
              </a:rPr>
              <a:t>Predeveloped observational categories</a:t>
            </a:r>
          </a:p>
          <a:p>
            <a:pPr marL="914400" lvl="1" indent="-457200">
              <a:spcBef>
                <a:spcPts val="600"/>
              </a:spcBef>
              <a:buFont typeface="Arial" panose="020B0604020202020204" pitchFamily="34" charset="0"/>
              <a:buChar char="•"/>
            </a:pPr>
            <a:r>
              <a:rPr lang="en-US" sz="2800" b="1" dirty="0">
                <a:solidFill>
                  <a:schemeClr val="bg1"/>
                </a:solidFill>
              </a:rPr>
              <a:t>Rating scales and/or checklists</a:t>
            </a:r>
          </a:p>
          <a:p>
            <a:pPr marL="914400" lvl="1" indent="-457200">
              <a:spcBef>
                <a:spcPts val="600"/>
              </a:spcBef>
              <a:buFont typeface="Arial" panose="020B0604020202020204" pitchFamily="34" charset="0"/>
              <a:buChar char="•"/>
            </a:pPr>
            <a:r>
              <a:rPr lang="en-US" sz="2800" b="1" dirty="0">
                <a:solidFill>
                  <a:schemeClr val="bg1"/>
                </a:solidFill>
              </a:rPr>
              <a:t>Audio and/or video recording</a:t>
            </a:r>
          </a:p>
          <a:p>
            <a:pPr algn="r"/>
            <a:endParaRPr lang="en-US" b="1" dirty="0">
              <a:solidFill>
                <a:schemeClr val="bg1"/>
              </a:solidFill>
            </a:endParaRPr>
          </a:p>
          <a:p>
            <a:pPr algn="r"/>
            <a:r>
              <a:rPr lang="en-US" b="1" dirty="0">
                <a:solidFill>
                  <a:schemeClr val="bg1"/>
                </a:solidFill>
              </a:rPr>
              <a:t>(Connaway and Radford, 2017)</a:t>
            </a:r>
          </a:p>
        </p:txBody>
      </p:sp>
      <p:sp>
        <p:nvSpPr>
          <p:cNvPr id="2" name="Rectangle 1">
            <a:extLst>
              <a:ext uri="{FF2B5EF4-FFF2-40B4-BE49-F238E27FC236}">
                <a16:creationId xmlns:a16="http://schemas.microsoft.com/office/drawing/2014/main" id="{B462DACA-8DF2-4143-AC27-C4F5C64D87FC}"/>
              </a:ext>
            </a:extLst>
          </p:cNvPr>
          <p:cNvSpPr/>
          <p:nvPr/>
        </p:nvSpPr>
        <p:spPr>
          <a:xfrm>
            <a:off x="5715000" y="-5557"/>
            <a:ext cx="6477000" cy="246221"/>
          </a:xfrm>
          <a:prstGeom prst="rect">
            <a:avLst/>
          </a:prstGeom>
        </p:spPr>
        <p:txBody>
          <a:bodyPr wrap="square">
            <a:spAutoFit/>
          </a:bodyPr>
          <a:lstStyle/>
          <a:p>
            <a:pPr marL="0" lvl="1" algn="r" defTabSz="457200">
              <a:defRPr/>
            </a:pPr>
            <a:r>
              <a:rPr lang="en-US" sz="1000" dirty="0">
                <a:solidFill>
                  <a:schemeClr val="bg1"/>
                </a:solidFill>
                <a:latin typeface="Arial" panose="020B0604020202020204" pitchFamily="34" charset="0"/>
                <a:cs typeface="Arial" panose="020B0604020202020204" pitchFamily="34" charset="0"/>
              </a:rPr>
              <a:t>Image: https://www.flickr.com/photos/jafsegal/5438336871 by Juan Antonio Segal / CC BY 2.0</a:t>
            </a:r>
          </a:p>
        </p:txBody>
      </p:sp>
    </p:spTree>
    <p:extLst>
      <p:ext uri="{BB962C8B-B14F-4D97-AF65-F5344CB8AC3E}">
        <p14:creationId xmlns:p14="http://schemas.microsoft.com/office/powerpoint/2010/main" val="887721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277971"/>
          </a:xfrm>
          <a:prstGeom prst="rect">
            <a:avLst/>
          </a:prstGeom>
        </p:spPr>
      </p:pic>
      <p:sp>
        <p:nvSpPr>
          <p:cNvPr id="2" name="Content Placeholder 1"/>
          <p:cNvSpPr>
            <a:spLocks noGrp="1"/>
          </p:cNvSpPr>
          <p:nvPr>
            <p:ph type="body" sz="quarter" idx="13"/>
          </p:nvPr>
        </p:nvSpPr>
        <p:spPr>
          <a:xfrm>
            <a:off x="3188483" y="229231"/>
            <a:ext cx="9003517" cy="915256"/>
          </a:xfrm>
          <a:solidFill>
            <a:schemeClr val="tx1">
              <a:alpha val="65000"/>
            </a:schemeClr>
          </a:solidFill>
        </p:spPr>
        <p:txBody>
          <a:bodyPr anchor="ctr">
            <a:normAutofit/>
          </a:bodyPr>
          <a:lstStyle/>
          <a:p>
            <a:pPr algn="ctr"/>
            <a:r>
              <a:rPr lang="en-US" sz="4000" dirty="0">
                <a:solidFill>
                  <a:schemeClr val="bg1"/>
                </a:solidFill>
              </a:rPr>
              <a:t>Participant/Immersive Observations</a:t>
            </a:r>
            <a:endParaRPr lang="en-US" sz="4000" b="1" dirty="0">
              <a:solidFill>
                <a:schemeClr val="bg1"/>
              </a:solidFill>
            </a:endParaRPr>
          </a:p>
        </p:txBody>
      </p:sp>
      <p:sp>
        <p:nvSpPr>
          <p:cNvPr id="3" name="Text Placeholder 2"/>
          <p:cNvSpPr>
            <a:spLocks noGrp="1"/>
          </p:cNvSpPr>
          <p:nvPr>
            <p:ph type="body" sz="quarter" idx="14"/>
          </p:nvPr>
        </p:nvSpPr>
        <p:spPr>
          <a:xfrm>
            <a:off x="5441066" y="1633026"/>
            <a:ext cx="6750934" cy="3976204"/>
          </a:xfrm>
          <a:solidFill>
            <a:schemeClr val="tx1">
              <a:alpha val="65000"/>
            </a:schemeClr>
          </a:solidFill>
        </p:spPr>
        <p:txBody>
          <a:bodyPr/>
          <a:lstStyle/>
          <a:p>
            <a:pPr>
              <a:buFont typeface="Arial" panose="020B0604020202020204" pitchFamily="34" charset="0"/>
              <a:buChar char="•"/>
            </a:pPr>
            <a:r>
              <a:rPr lang="en-US" sz="2800" b="1" dirty="0">
                <a:solidFill>
                  <a:schemeClr val="bg1"/>
                </a:solidFill>
              </a:rPr>
              <a:t>Move into the setting as deeply as possible</a:t>
            </a:r>
          </a:p>
          <a:p>
            <a:pPr>
              <a:buFont typeface="Arial" panose="020B0604020202020204" pitchFamily="34" charset="0"/>
              <a:buChar char="•"/>
            </a:pPr>
            <a:r>
              <a:rPr lang="en-US" sz="2800" b="1" dirty="0">
                <a:solidFill>
                  <a:schemeClr val="bg1"/>
                </a:solidFill>
              </a:rPr>
              <a:t>Disturb participants as little as possible</a:t>
            </a:r>
          </a:p>
          <a:p>
            <a:pPr>
              <a:buFont typeface="Arial" panose="020B0604020202020204" pitchFamily="34" charset="0"/>
              <a:buChar char="•"/>
            </a:pPr>
            <a:r>
              <a:rPr lang="en-US" sz="2800" b="1" dirty="0">
                <a:solidFill>
                  <a:schemeClr val="bg1"/>
                </a:solidFill>
              </a:rPr>
              <a:t>Participant observation</a:t>
            </a:r>
          </a:p>
          <a:p>
            <a:pPr lvl="1">
              <a:buFont typeface="Arial" panose="020B0604020202020204" pitchFamily="34" charset="0"/>
              <a:buChar char="•"/>
            </a:pPr>
            <a:r>
              <a:rPr lang="en-US" sz="2800" b="1" dirty="0">
                <a:solidFill>
                  <a:schemeClr val="bg1"/>
                </a:solidFill>
              </a:rPr>
              <a:t>Open, direct interaction &amp; observation as part of the group</a:t>
            </a:r>
          </a:p>
        </p:txBody>
      </p:sp>
      <p:sp>
        <p:nvSpPr>
          <p:cNvPr id="6" name="TextBox 5"/>
          <p:cNvSpPr txBox="1"/>
          <p:nvPr/>
        </p:nvSpPr>
        <p:spPr>
          <a:xfrm>
            <a:off x="8681644" y="5094270"/>
            <a:ext cx="3510356" cy="369332"/>
          </a:xfrm>
          <a:prstGeom prst="rect">
            <a:avLst/>
          </a:prstGeom>
          <a:solidFill>
            <a:schemeClr val="tx1">
              <a:alpha val="0"/>
            </a:schemeClr>
          </a:solidFill>
        </p:spPr>
        <p:txBody>
          <a:bodyPr wrap="square" rtlCol="0" anchor="ctr">
            <a:spAutoFit/>
          </a:bodyPr>
          <a:lstStyle/>
          <a:p>
            <a:pPr algn="r"/>
            <a:r>
              <a:rPr lang="en-US" b="1" dirty="0">
                <a:solidFill>
                  <a:schemeClr val="bg1"/>
                </a:solidFill>
                <a:ea typeface="Gill Sans MT" charset="0"/>
                <a:cs typeface="Gill Sans MT" charset="0"/>
              </a:rPr>
              <a:t>(Connaway &amp; Radford, 2017)</a:t>
            </a:r>
          </a:p>
        </p:txBody>
      </p:sp>
      <p:sp>
        <p:nvSpPr>
          <p:cNvPr id="4" name="Rectangle 3">
            <a:extLst>
              <a:ext uri="{FF2B5EF4-FFF2-40B4-BE49-F238E27FC236}">
                <a16:creationId xmlns:a16="http://schemas.microsoft.com/office/drawing/2014/main" id="{90FE88E8-C81C-49DB-9AA2-35E45D566C26}"/>
              </a:ext>
            </a:extLst>
          </p:cNvPr>
          <p:cNvSpPr/>
          <p:nvPr/>
        </p:nvSpPr>
        <p:spPr>
          <a:xfrm>
            <a:off x="5441066" y="6031749"/>
            <a:ext cx="6750934" cy="246221"/>
          </a:xfrm>
          <a:prstGeom prst="rect">
            <a:avLst/>
          </a:prstGeom>
        </p:spPr>
        <p:txBody>
          <a:bodyPr wrap="square">
            <a:spAutoFit/>
          </a:bodyPr>
          <a:lstStyle/>
          <a:p>
            <a:r>
              <a:rPr lang="en-US" sz="1000" dirty="0">
                <a:solidFill>
                  <a:schemeClr val="bg1"/>
                </a:solidFill>
                <a:latin typeface="Arial" panose="020B0604020202020204" pitchFamily="34" charset="0"/>
                <a:cs typeface="Arial" panose="020B0604020202020204" pitchFamily="34" charset="0"/>
              </a:rPr>
              <a:t>Image: https://www.flickr.com/photos/njla/3306454031/ by NJLA: New Jersey Library Association / CC BY-NC-ND 2.0</a:t>
            </a:r>
            <a:endParaRPr lang="en-US" sz="1000" dirty="0">
              <a:solidFill>
                <a:schemeClr val="bg1"/>
              </a:solidFill>
            </a:endParaRPr>
          </a:p>
        </p:txBody>
      </p:sp>
    </p:spTree>
    <p:extLst>
      <p:ext uri="{BB962C8B-B14F-4D97-AF65-F5344CB8AC3E}">
        <p14:creationId xmlns:p14="http://schemas.microsoft.com/office/powerpoint/2010/main" val="385133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CCC153-C887-4339-A910-B6E50E8D65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73800"/>
          </a:xfrm>
          <a:prstGeom prst="rect">
            <a:avLst/>
          </a:prstGeom>
        </p:spPr>
      </p:pic>
      <p:sp>
        <p:nvSpPr>
          <p:cNvPr id="2" name="Text Placeholder 1">
            <a:extLst>
              <a:ext uri="{FF2B5EF4-FFF2-40B4-BE49-F238E27FC236}">
                <a16:creationId xmlns:a16="http://schemas.microsoft.com/office/drawing/2014/main" id="{546181BB-796E-4DDE-83BE-04BC83D15849}"/>
              </a:ext>
            </a:extLst>
          </p:cNvPr>
          <p:cNvSpPr>
            <a:spLocks noGrp="1"/>
          </p:cNvSpPr>
          <p:nvPr>
            <p:ph type="body" sz="quarter" idx="13"/>
          </p:nvPr>
        </p:nvSpPr>
        <p:spPr>
          <a:xfrm>
            <a:off x="1" y="675034"/>
            <a:ext cx="6807200" cy="697961"/>
          </a:xfrm>
          <a:solidFill>
            <a:schemeClr val="tx1">
              <a:alpha val="65000"/>
            </a:schemeClr>
          </a:solidFill>
        </p:spPr>
        <p:txBody>
          <a:bodyPr/>
          <a:lstStyle/>
          <a:p>
            <a:pPr algn="ctr"/>
            <a:r>
              <a:rPr lang="en-US" sz="4000" dirty="0" err="1">
                <a:solidFill>
                  <a:schemeClr val="bg1"/>
                </a:solidFill>
              </a:rPr>
              <a:t>WebJunction</a:t>
            </a:r>
            <a:r>
              <a:rPr lang="en-US" sz="4000" dirty="0">
                <a:solidFill>
                  <a:schemeClr val="bg1"/>
                </a:solidFill>
              </a:rPr>
              <a:t> Observations</a:t>
            </a:r>
          </a:p>
        </p:txBody>
      </p:sp>
      <p:graphicFrame>
        <p:nvGraphicFramePr>
          <p:cNvPr id="4" name="Table 3">
            <a:extLst>
              <a:ext uri="{FF2B5EF4-FFF2-40B4-BE49-F238E27FC236}">
                <a16:creationId xmlns:a16="http://schemas.microsoft.com/office/drawing/2014/main" id="{CA22424C-9F24-4E38-83FA-28580E471D0D}"/>
              </a:ext>
            </a:extLst>
          </p:cNvPr>
          <p:cNvGraphicFramePr>
            <a:graphicFrameLocks noGrp="1"/>
          </p:cNvGraphicFramePr>
          <p:nvPr>
            <p:extLst>
              <p:ext uri="{D42A27DB-BD31-4B8C-83A1-F6EECF244321}">
                <p14:modId xmlns:p14="http://schemas.microsoft.com/office/powerpoint/2010/main" val="3262485359"/>
              </p:ext>
            </p:extLst>
          </p:nvPr>
        </p:nvGraphicFramePr>
        <p:xfrm>
          <a:off x="-1" y="2595501"/>
          <a:ext cx="11252196" cy="3480934"/>
        </p:xfrm>
        <a:graphic>
          <a:graphicData uri="http://schemas.openxmlformats.org/drawingml/2006/table">
            <a:tbl>
              <a:tblPr firstRow="1" bandRow="1">
                <a:tableStyleId>{7E9639D4-E3E2-4D34-9284-5A2195B3D0D7}</a:tableStyleId>
              </a:tblPr>
              <a:tblGrid>
                <a:gridCol w="11252196">
                  <a:extLst>
                    <a:ext uri="{9D8B030D-6E8A-4147-A177-3AD203B41FA5}">
                      <a16:colId xmlns:a16="http://schemas.microsoft.com/office/drawing/2014/main" val="2588537927"/>
                    </a:ext>
                  </a:extLst>
                </a:gridCol>
              </a:tblGrid>
              <a:tr h="479754">
                <a:tc>
                  <a:txBody>
                    <a:bodyPr/>
                    <a:lstStyle/>
                    <a:p>
                      <a:r>
                        <a:rPr lang="en-US" dirty="0"/>
                        <a:t>Scenario and Task 1</a:t>
                      </a:r>
                    </a:p>
                  </a:txBody>
                  <a:tcPr anchor="ctr">
                    <a:solidFill>
                      <a:schemeClr val="tx1">
                        <a:alpha val="65000"/>
                      </a:schemeClr>
                    </a:solidFill>
                  </a:tcPr>
                </a:tc>
                <a:extLst>
                  <a:ext uri="{0D108BD9-81ED-4DB2-BD59-A6C34878D82A}">
                    <a16:rowId xmlns:a16="http://schemas.microsoft.com/office/drawing/2014/main" val="2875886994"/>
                  </a:ext>
                </a:extLst>
              </a:tr>
              <a:tr h="986217">
                <a:tc>
                  <a:txBody>
                    <a:bodyPr/>
                    <a:lstStyle/>
                    <a:p>
                      <a:r>
                        <a:rPr lang="en-US" dirty="0">
                          <a:solidFill>
                            <a:schemeClr val="bg1"/>
                          </a:solidFill>
                        </a:rPr>
                        <a:t>You are interested in taking free courses from the </a:t>
                      </a:r>
                      <a:r>
                        <a:rPr lang="en-US" dirty="0" err="1">
                          <a:solidFill>
                            <a:schemeClr val="bg1"/>
                          </a:solidFill>
                        </a:rPr>
                        <a:t>WebJunction</a:t>
                      </a:r>
                      <a:r>
                        <a:rPr lang="en-US" dirty="0">
                          <a:solidFill>
                            <a:schemeClr val="bg1"/>
                          </a:solidFill>
                        </a:rPr>
                        <a:t> course catalog. Please go to the first task.</a:t>
                      </a:r>
                    </a:p>
                  </a:txBody>
                  <a:tcPr>
                    <a:solidFill>
                      <a:schemeClr val="accent1">
                        <a:alpha val="65000"/>
                      </a:schemeClr>
                    </a:solidFill>
                  </a:tcPr>
                </a:tc>
                <a:extLst>
                  <a:ext uri="{0D108BD9-81ED-4DB2-BD59-A6C34878D82A}">
                    <a16:rowId xmlns:a16="http://schemas.microsoft.com/office/drawing/2014/main" val="383830331"/>
                  </a:ext>
                </a:extLst>
              </a:tr>
              <a:tr h="2014963">
                <a:tc>
                  <a:txBody>
                    <a:bodyPr/>
                    <a:lstStyle/>
                    <a:p>
                      <a:r>
                        <a:rPr lang="en-US" b="1" dirty="0">
                          <a:solidFill>
                            <a:schemeClr val="bg1"/>
                          </a:solidFill>
                        </a:rPr>
                        <a:t>Please go to webjunction.org before proceeding</a:t>
                      </a:r>
                    </a:p>
                    <a:p>
                      <a:r>
                        <a:rPr lang="en-US" dirty="0">
                          <a:solidFill>
                            <a:schemeClr val="bg1"/>
                          </a:solidFill>
                        </a:rPr>
                        <a:t>You are interested in participating in free courses and webinars offered by </a:t>
                      </a:r>
                      <a:r>
                        <a:rPr lang="en-US" dirty="0" err="1">
                          <a:solidFill>
                            <a:schemeClr val="bg1"/>
                          </a:solidFill>
                        </a:rPr>
                        <a:t>WebJunction</a:t>
                      </a:r>
                      <a:r>
                        <a:rPr lang="en-US" dirty="0">
                          <a:solidFill>
                            <a:schemeClr val="bg1"/>
                          </a:solidFill>
                        </a:rPr>
                        <a:t>.</a:t>
                      </a:r>
                    </a:p>
                    <a:p>
                      <a:r>
                        <a:rPr lang="en-US" dirty="0">
                          <a:solidFill>
                            <a:schemeClr val="bg1"/>
                          </a:solidFill>
                        </a:rPr>
                        <a:t>A. Find where you can enroll in free library-specific courses and webinars.</a:t>
                      </a:r>
                    </a:p>
                  </a:txBody>
                  <a:tcPr>
                    <a:solidFill>
                      <a:schemeClr val="accent1">
                        <a:alpha val="65000"/>
                      </a:schemeClr>
                    </a:solidFill>
                  </a:tcPr>
                </a:tc>
                <a:extLst>
                  <a:ext uri="{0D108BD9-81ED-4DB2-BD59-A6C34878D82A}">
                    <a16:rowId xmlns:a16="http://schemas.microsoft.com/office/drawing/2014/main" val="2455149603"/>
                  </a:ext>
                </a:extLst>
              </a:tr>
            </a:tbl>
          </a:graphicData>
        </a:graphic>
      </p:graphicFrame>
      <p:sp>
        <p:nvSpPr>
          <p:cNvPr id="5" name="TextBox 4">
            <a:extLst>
              <a:ext uri="{FF2B5EF4-FFF2-40B4-BE49-F238E27FC236}">
                <a16:creationId xmlns:a16="http://schemas.microsoft.com/office/drawing/2014/main" id="{AE6C1771-69CF-4418-AB03-03905CCABD68}"/>
              </a:ext>
            </a:extLst>
          </p:cNvPr>
          <p:cNvSpPr txBox="1"/>
          <p:nvPr/>
        </p:nvSpPr>
        <p:spPr>
          <a:xfrm>
            <a:off x="7607300" y="5211803"/>
            <a:ext cx="4216400" cy="369332"/>
          </a:xfrm>
          <a:prstGeom prst="rect">
            <a:avLst/>
          </a:prstGeom>
          <a:noFill/>
        </p:spPr>
        <p:txBody>
          <a:bodyPr wrap="square" rtlCol="0">
            <a:spAutoFit/>
          </a:bodyPr>
          <a:lstStyle/>
          <a:p>
            <a:r>
              <a:rPr lang="en-US" dirty="0">
                <a:solidFill>
                  <a:schemeClr val="bg1"/>
                </a:solidFill>
              </a:rPr>
              <a:t>(Connaway and Radford, 2017, p. 274)</a:t>
            </a:r>
          </a:p>
        </p:txBody>
      </p:sp>
    </p:spTree>
    <p:extLst>
      <p:ext uri="{BB962C8B-B14F-4D97-AF65-F5344CB8AC3E}">
        <p14:creationId xmlns:p14="http://schemas.microsoft.com/office/powerpoint/2010/main" val="2399343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564342"/>
            <a:ext cx="2286000" cy="756458"/>
          </a:xfrm>
          <a:solidFill>
            <a:schemeClr val="tx1">
              <a:alpha val="65000"/>
            </a:schemeClr>
          </a:solidFill>
        </p:spPr>
        <p:txBody>
          <a:bodyPr anchor="ctr"/>
          <a:lstStyle/>
          <a:p>
            <a:r>
              <a:rPr lang="en-US" sz="4000" dirty="0">
                <a:solidFill>
                  <a:schemeClr val="bg1"/>
                </a:solidFill>
              </a:rPr>
              <a:t>Mapping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95815" y="3129532"/>
            <a:ext cx="4752666" cy="35644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3011" y="83012"/>
            <a:ext cx="4808739" cy="342072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5122" y="2930240"/>
            <a:ext cx="5018387" cy="3763791"/>
          </a:xfrm>
          <a:prstGeom prst="rect">
            <a:avLst/>
          </a:prstGeom>
        </p:spPr>
      </p:pic>
      <p:sp>
        <p:nvSpPr>
          <p:cNvPr id="3" name="TextBox 2">
            <a:extLst>
              <a:ext uri="{FF2B5EF4-FFF2-40B4-BE49-F238E27FC236}">
                <a16:creationId xmlns:a16="http://schemas.microsoft.com/office/drawing/2014/main" id="{3CBFE801-ABD5-488D-8ADE-2EC88EF39DD5}"/>
              </a:ext>
            </a:extLst>
          </p:cNvPr>
          <p:cNvSpPr txBox="1"/>
          <p:nvPr/>
        </p:nvSpPr>
        <p:spPr>
          <a:xfrm>
            <a:off x="8681750" y="2760963"/>
            <a:ext cx="3517889" cy="338554"/>
          </a:xfrm>
          <a:prstGeom prst="rect">
            <a:avLst/>
          </a:prstGeom>
          <a:noFill/>
        </p:spPr>
        <p:txBody>
          <a:bodyPr wrap="square" rtlCol="0">
            <a:spAutoFit/>
          </a:bodyPr>
          <a:lstStyle/>
          <a:p>
            <a:r>
              <a:rPr lang="en-US" sz="1600" dirty="0">
                <a:solidFill>
                  <a:schemeClr val="bg1"/>
                </a:solidFill>
              </a:rPr>
              <a:t>Visitors and Residents Sample Maps</a:t>
            </a:r>
          </a:p>
        </p:txBody>
      </p:sp>
    </p:spTree>
    <p:extLst>
      <p:ext uri="{BB962C8B-B14F-4D97-AF65-F5344CB8AC3E}">
        <p14:creationId xmlns:p14="http://schemas.microsoft.com/office/powerpoint/2010/main" val="1098221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4B1789D-180A-45EB-8056-A194F4004CFF}"/>
              </a:ext>
            </a:extLst>
          </p:cNvPr>
          <p:cNvSpPr>
            <a:spLocks noGrp="1"/>
          </p:cNvSpPr>
          <p:nvPr>
            <p:ph type="body" sz="quarter" idx="10"/>
          </p:nvPr>
        </p:nvSpPr>
        <p:spPr>
          <a:xfrm>
            <a:off x="420346" y="1108082"/>
            <a:ext cx="10898717" cy="1600439"/>
          </a:xfrm>
        </p:spPr>
        <p:txBody>
          <a:bodyPr/>
          <a:lstStyle/>
          <a:p>
            <a:r>
              <a:rPr lang="en-US" dirty="0"/>
              <a:t>Most widely used research methods in LIS </a:t>
            </a:r>
          </a:p>
        </p:txBody>
      </p:sp>
      <p:sp>
        <p:nvSpPr>
          <p:cNvPr id="2" name="Text Placeholder 1">
            <a:extLst>
              <a:ext uri="{FF2B5EF4-FFF2-40B4-BE49-F238E27FC236}">
                <a16:creationId xmlns:a16="http://schemas.microsoft.com/office/drawing/2014/main" id="{C5264618-5D87-4A12-B87E-3AB00DFFDCB9}"/>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56384B31-32A6-4787-A80C-800D75A093EA}"/>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471789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98133D-3149-474C-9AA8-5B984C2027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324600"/>
          </a:xfrm>
          <a:prstGeom prst="rect">
            <a:avLst/>
          </a:prstGeom>
        </p:spPr>
      </p:pic>
      <p:sp>
        <p:nvSpPr>
          <p:cNvPr id="2" name="Text Placeholder 1">
            <a:extLst>
              <a:ext uri="{FF2B5EF4-FFF2-40B4-BE49-F238E27FC236}">
                <a16:creationId xmlns:a16="http://schemas.microsoft.com/office/drawing/2014/main" id="{FB28C7AB-9DF1-4D64-9D63-81D9C3254525}"/>
              </a:ext>
            </a:extLst>
          </p:cNvPr>
          <p:cNvSpPr>
            <a:spLocks noGrp="1"/>
          </p:cNvSpPr>
          <p:nvPr>
            <p:ph type="body" sz="quarter" idx="13"/>
          </p:nvPr>
        </p:nvSpPr>
        <p:spPr>
          <a:xfrm>
            <a:off x="0" y="449318"/>
            <a:ext cx="4934607" cy="757182"/>
          </a:xfrm>
          <a:solidFill>
            <a:schemeClr val="tx1">
              <a:alpha val="70000"/>
            </a:schemeClr>
          </a:solidFill>
        </p:spPr>
        <p:txBody>
          <a:bodyPr/>
          <a:lstStyle/>
          <a:p>
            <a:r>
              <a:rPr lang="en-US" sz="4000" dirty="0">
                <a:solidFill>
                  <a:schemeClr val="bg1"/>
                </a:solidFill>
              </a:rPr>
              <a:t>Cognitive Mapping</a:t>
            </a:r>
          </a:p>
        </p:txBody>
      </p:sp>
      <p:sp>
        <p:nvSpPr>
          <p:cNvPr id="3" name="Text Placeholder 2">
            <a:extLst>
              <a:ext uri="{FF2B5EF4-FFF2-40B4-BE49-F238E27FC236}">
                <a16:creationId xmlns:a16="http://schemas.microsoft.com/office/drawing/2014/main" id="{44923520-EFE5-4404-A745-BFF3AAC3160C}"/>
              </a:ext>
            </a:extLst>
          </p:cNvPr>
          <p:cNvSpPr>
            <a:spLocks noGrp="1"/>
          </p:cNvSpPr>
          <p:nvPr>
            <p:ph type="body" sz="quarter" idx="14"/>
          </p:nvPr>
        </p:nvSpPr>
        <p:spPr>
          <a:xfrm>
            <a:off x="-9197" y="1436687"/>
            <a:ext cx="6527800" cy="3451225"/>
          </a:xfrm>
          <a:solidFill>
            <a:schemeClr val="tx1">
              <a:alpha val="70000"/>
            </a:schemeClr>
          </a:solidFill>
        </p:spPr>
        <p:txBody>
          <a:bodyPr/>
          <a:lstStyle/>
          <a:p>
            <a:r>
              <a:rPr lang="en-US" sz="2800" b="1" dirty="0">
                <a:solidFill>
                  <a:schemeClr val="bg1"/>
                </a:solidFill>
              </a:rPr>
              <a:t>Participant draws a map of the area of interest</a:t>
            </a:r>
          </a:p>
          <a:p>
            <a:r>
              <a:rPr lang="en-US" sz="2800" b="1" dirty="0">
                <a:solidFill>
                  <a:schemeClr val="bg1"/>
                </a:solidFill>
              </a:rPr>
              <a:t>Fast and easy to conduct</a:t>
            </a:r>
          </a:p>
          <a:p>
            <a:r>
              <a:rPr lang="en-US" sz="2800" b="1" dirty="0">
                <a:solidFill>
                  <a:schemeClr val="bg1"/>
                </a:solidFill>
              </a:rPr>
              <a:t>Small time commitment from participants</a:t>
            </a:r>
          </a:p>
          <a:p>
            <a:r>
              <a:rPr lang="en-US" sz="2800" b="1" dirty="0">
                <a:solidFill>
                  <a:schemeClr val="bg1"/>
                </a:solidFill>
              </a:rPr>
              <a:t>Can be ambiguous or difficult to interpret</a:t>
            </a:r>
          </a:p>
        </p:txBody>
      </p:sp>
      <p:sp>
        <p:nvSpPr>
          <p:cNvPr id="4" name="Rectangle 3">
            <a:extLst>
              <a:ext uri="{FF2B5EF4-FFF2-40B4-BE49-F238E27FC236}">
                <a16:creationId xmlns:a16="http://schemas.microsoft.com/office/drawing/2014/main" id="{CD2BF86E-FB78-47B4-8642-E57242AC5783}"/>
              </a:ext>
            </a:extLst>
          </p:cNvPr>
          <p:cNvSpPr/>
          <p:nvPr/>
        </p:nvSpPr>
        <p:spPr>
          <a:xfrm>
            <a:off x="6096000" y="0"/>
            <a:ext cx="6096000" cy="246221"/>
          </a:xfrm>
          <a:prstGeom prst="rect">
            <a:avLst/>
          </a:prstGeom>
        </p:spPr>
        <p:txBody>
          <a:bodyPr>
            <a:spAutoFit/>
          </a:bodyPr>
          <a:lstStyle/>
          <a:p>
            <a:pPr algn="r"/>
            <a:r>
              <a:rPr lang="en-US" sz="1000" dirty="0">
                <a:latin typeface="Arial" panose="020B0604020202020204" pitchFamily="34" charset="0"/>
                <a:cs typeface="Arial" panose="020B0604020202020204" pitchFamily="34" charset="0"/>
              </a:rPr>
              <a:t>Image: https://www.flickr.com/photos/dutchsimba/15704925354 by Dutch Simba / CC BY-NC-ND 2.0</a:t>
            </a:r>
          </a:p>
        </p:txBody>
      </p:sp>
    </p:spTree>
    <p:extLst>
      <p:ext uri="{BB962C8B-B14F-4D97-AF65-F5344CB8AC3E}">
        <p14:creationId xmlns:p14="http://schemas.microsoft.com/office/powerpoint/2010/main" val="2886932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5858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830A91-4808-476C-8C9B-A87749B0AB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23" t="1412" r="1698" b="1176"/>
          <a:stretch/>
        </p:blipFill>
        <p:spPr>
          <a:xfrm>
            <a:off x="0" y="4345"/>
            <a:ext cx="6959600" cy="5965372"/>
          </a:xfrm>
          <a:prstGeom prst="rect">
            <a:avLst/>
          </a:prstGeom>
          <a:ln>
            <a:solidFill>
              <a:srgbClr val="8C8C8C"/>
            </a:solidFill>
          </a:ln>
        </p:spPr>
      </p:pic>
      <p:sp>
        <p:nvSpPr>
          <p:cNvPr id="2" name="Text Placeholder 1">
            <a:extLst>
              <a:ext uri="{FF2B5EF4-FFF2-40B4-BE49-F238E27FC236}">
                <a16:creationId xmlns:a16="http://schemas.microsoft.com/office/drawing/2014/main" id="{CECEDB9C-4D2B-46CD-98E3-DED8FF0AD736}"/>
              </a:ext>
            </a:extLst>
          </p:cNvPr>
          <p:cNvSpPr>
            <a:spLocks noGrp="1"/>
          </p:cNvSpPr>
          <p:nvPr>
            <p:ph type="body" sz="quarter" idx="13"/>
          </p:nvPr>
        </p:nvSpPr>
        <p:spPr>
          <a:xfrm>
            <a:off x="7800621" y="548758"/>
            <a:ext cx="4391379" cy="774161"/>
          </a:xfrm>
          <a:solidFill>
            <a:schemeClr val="tx1">
              <a:alpha val="25000"/>
            </a:schemeClr>
          </a:solidFill>
        </p:spPr>
        <p:txBody>
          <a:bodyPr/>
          <a:lstStyle/>
          <a:p>
            <a:pPr algn="ctr"/>
            <a:r>
              <a:rPr lang="en-US" sz="4000" dirty="0">
                <a:solidFill>
                  <a:schemeClr val="bg1"/>
                </a:solidFill>
              </a:rPr>
              <a:t>Mapping Diaries</a:t>
            </a:r>
          </a:p>
        </p:txBody>
      </p:sp>
      <p:sp>
        <p:nvSpPr>
          <p:cNvPr id="3" name="Text Placeholder 2">
            <a:extLst>
              <a:ext uri="{FF2B5EF4-FFF2-40B4-BE49-F238E27FC236}">
                <a16:creationId xmlns:a16="http://schemas.microsoft.com/office/drawing/2014/main" id="{F7E03E18-0C00-4189-809C-4B80D2D76EAF}"/>
              </a:ext>
            </a:extLst>
          </p:cNvPr>
          <p:cNvSpPr>
            <a:spLocks noGrp="1"/>
          </p:cNvSpPr>
          <p:nvPr>
            <p:ph type="body" sz="quarter" idx="14"/>
          </p:nvPr>
        </p:nvSpPr>
        <p:spPr>
          <a:xfrm>
            <a:off x="7302500" y="1564219"/>
            <a:ext cx="4889500" cy="2931581"/>
          </a:xfrm>
          <a:solidFill>
            <a:schemeClr val="tx1">
              <a:alpha val="25000"/>
            </a:schemeClr>
          </a:solidFill>
        </p:spPr>
        <p:txBody>
          <a:bodyPr/>
          <a:lstStyle/>
          <a:p>
            <a:r>
              <a:rPr lang="en-US" sz="2800" b="1" dirty="0">
                <a:solidFill>
                  <a:schemeClr val="bg1"/>
                </a:solidFill>
              </a:rPr>
              <a:t>Give participants a map &amp; ask them to record their movements</a:t>
            </a:r>
          </a:p>
          <a:p>
            <a:r>
              <a:rPr lang="en-US" sz="2800" b="1" dirty="0">
                <a:solidFill>
                  <a:schemeClr val="bg1"/>
                </a:solidFill>
              </a:rPr>
              <a:t>Can use maps as basis for individual interviews</a:t>
            </a:r>
          </a:p>
        </p:txBody>
      </p:sp>
      <p:sp>
        <p:nvSpPr>
          <p:cNvPr id="7" name="TextBox 6">
            <a:extLst>
              <a:ext uri="{FF2B5EF4-FFF2-40B4-BE49-F238E27FC236}">
                <a16:creationId xmlns:a16="http://schemas.microsoft.com/office/drawing/2014/main" id="{3D35C321-66AE-4938-BC80-5772474BFF0B}"/>
              </a:ext>
            </a:extLst>
          </p:cNvPr>
          <p:cNvSpPr txBox="1"/>
          <p:nvPr/>
        </p:nvSpPr>
        <p:spPr>
          <a:xfrm>
            <a:off x="0" y="5901492"/>
            <a:ext cx="7302500" cy="338554"/>
          </a:xfrm>
          <a:prstGeom prst="rect">
            <a:avLst/>
          </a:prstGeom>
          <a:noFill/>
        </p:spPr>
        <p:txBody>
          <a:bodyPr wrap="square" rtlCol="0">
            <a:spAutoFit/>
          </a:bodyPr>
          <a:lstStyle/>
          <a:p>
            <a:r>
              <a:rPr lang="en-US" sz="1600" dirty="0">
                <a:solidFill>
                  <a:schemeClr val="bg1"/>
                </a:solidFill>
              </a:rPr>
              <a:t>From Clark (2007), “Mapping Diaries, or Where Do They Go All Day?”, p. 49</a:t>
            </a:r>
          </a:p>
        </p:txBody>
      </p:sp>
    </p:spTree>
    <p:extLst>
      <p:ext uri="{BB962C8B-B14F-4D97-AF65-F5344CB8AC3E}">
        <p14:creationId xmlns:p14="http://schemas.microsoft.com/office/powerpoint/2010/main" val="2127343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275597"/>
          </a:xfrm>
          <a:prstGeom prst="rect">
            <a:avLst/>
          </a:prstGeom>
        </p:spPr>
      </p:pic>
      <p:sp>
        <p:nvSpPr>
          <p:cNvPr id="25603" name="Rectangle 3"/>
          <p:cNvSpPr>
            <a:spLocks noGrp="1" noChangeArrowheads="1"/>
          </p:cNvSpPr>
          <p:nvPr>
            <p:ph type="body" sz="quarter" idx="13"/>
          </p:nvPr>
        </p:nvSpPr>
        <p:spPr>
          <a:xfrm>
            <a:off x="7881257" y="529389"/>
            <a:ext cx="4310744" cy="734423"/>
          </a:xfrm>
          <a:solidFill>
            <a:schemeClr val="tx1">
              <a:alpha val="65000"/>
            </a:schemeClr>
          </a:solidFill>
        </p:spPr>
        <p:txBody>
          <a:bodyPr anchor="ctr">
            <a:normAutofit/>
          </a:bodyPr>
          <a:lstStyle/>
          <a:p>
            <a:r>
              <a:rPr lang="en-US" altLang="en-US" sz="4000" dirty="0">
                <a:solidFill>
                  <a:schemeClr val="bg1"/>
                </a:solidFill>
              </a:rPr>
              <a:t>Usability Testing</a:t>
            </a:r>
          </a:p>
        </p:txBody>
      </p:sp>
      <p:sp>
        <p:nvSpPr>
          <p:cNvPr id="2" name="Text Placeholder 1"/>
          <p:cNvSpPr>
            <a:spLocks noGrp="1"/>
          </p:cNvSpPr>
          <p:nvPr>
            <p:ph type="body" sz="quarter" idx="14"/>
          </p:nvPr>
        </p:nvSpPr>
        <p:spPr>
          <a:xfrm>
            <a:off x="3646714" y="1633028"/>
            <a:ext cx="8545286" cy="3341744"/>
          </a:xfrm>
          <a:solidFill>
            <a:schemeClr val="tx1">
              <a:alpha val="65000"/>
            </a:schemeClr>
          </a:solidFill>
        </p:spPr>
        <p:txBody>
          <a:bodyPr anchor="ctr"/>
          <a:lstStyle/>
          <a:p>
            <a:r>
              <a:rPr lang="en-US" altLang="en-US" sz="2800" b="1" dirty="0">
                <a:solidFill>
                  <a:schemeClr val="bg1"/>
                </a:solidFill>
              </a:rPr>
              <a:t>Degree to which a user can successfully learn &amp; use a product to achieve a goal </a:t>
            </a:r>
          </a:p>
          <a:p>
            <a:r>
              <a:rPr lang="en-US" altLang="en-US" sz="2800" b="1" dirty="0">
                <a:solidFill>
                  <a:schemeClr val="bg1"/>
                </a:solidFill>
              </a:rPr>
              <a:t>Evaluation research methodology</a:t>
            </a:r>
          </a:p>
          <a:p>
            <a:r>
              <a:rPr lang="en-US" altLang="en-US" sz="2800" b="1" dirty="0">
                <a:solidFill>
                  <a:schemeClr val="bg1"/>
                </a:solidFill>
              </a:rPr>
              <a:t>Observation &amp; analysis of user behavior while users use a product or product prototype to achieve a goal </a:t>
            </a:r>
          </a:p>
          <a:p>
            <a:pPr marL="0" indent="0" algn="r">
              <a:buNone/>
            </a:pPr>
            <a:r>
              <a:rPr lang="en-US" altLang="en-US" sz="1800" b="1" dirty="0">
                <a:solidFill>
                  <a:schemeClr val="bg1"/>
                </a:solidFill>
              </a:rPr>
              <a:t>(Dumas and </a:t>
            </a:r>
            <a:r>
              <a:rPr lang="en-US" altLang="en-US" sz="1800" b="1" dirty="0" err="1">
                <a:solidFill>
                  <a:schemeClr val="bg1"/>
                </a:solidFill>
              </a:rPr>
              <a:t>Redish</a:t>
            </a:r>
            <a:r>
              <a:rPr lang="en-US" altLang="en-US" sz="1800" b="1" dirty="0">
                <a:solidFill>
                  <a:schemeClr val="bg1"/>
                </a:solidFill>
              </a:rPr>
              <a:t> 1993, 22)</a:t>
            </a:r>
            <a:endParaRPr lang="en-US" sz="1800" b="1" dirty="0">
              <a:solidFill>
                <a:schemeClr val="bg1"/>
              </a:solidFill>
            </a:endParaRPr>
          </a:p>
        </p:txBody>
      </p:sp>
      <p:sp>
        <p:nvSpPr>
          <p:cNvPr id="4" name="Rectangle 3">
            <a:extLst>
              <a:ext uri="{FF2B5EF4-FFF2-40B4-BE49-F238E27FC236}">
                <a16:creationId xmlns:a16="http://schemas.microsoft.com/office/drawing/2014/main" id="{F519114A-CA95-4A91-8C7D-C656A0EA99E5}"/>
              </a:ext>
            </a:extLst>
          </p:cNvPr>
          <p:cNvSpPr/>
          <p:nvPr/>
        </p:nvSpPr>
        <p:spPr>
          <a:xfrm>
            <a:off x="1814" y="6029375"/>
            <a:ext cx="6096000" cy="246221"/>
          </a:xfrm>
          <a:prstGeom prst="rect">
            <a:avLst/>
          </a:prstGeom>
        </p:spPr>
        <p:txBody>
          <a:bodyPr>
            <a:spAutoFit/>
          </a:bodyPr>
          <a:lstStyle/>
          <a:p>
            <a:r>
              <a:rPr lang="en-US" sz="1000" dirty="0">
                <a:solidFill>
                  <a:schemeClr val="bg1"/>
                </a:solidFill>
                <a:latin typeface="Arial" panose="020B0604020202020204" pitchFamily="34" charset="0"/>
                <a:cs typeface="Arial" panose="020B0604020202020204" pitchFamily="34" charset="0"/>
              </a:rPr>
              <a:t>Image: https://www.flickr.com/photos/deanhochman/14481958642 by Dean Hochman / CC BY 2.0</a:t>
            </a:r>
          </a:p>
        </p:txBody>
      </p:sp>
    </p:spTree>
    <p:extLst>
      <p:ext uri="{BB962C8B-B14F-4D97-AF65-F5344CB8AC3E}">
        <p14:creationId xmlns:p14="http://schemas.microsoft.com/office/powerpoint/2010/main" val="2393655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794834-AC64-4CB8-89AC-0761D0FE76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78" y="-1"/>
            <a:ext cx="12199277" cy="6278881"/>
          </a:xfrm>
          <a:prstGeom prst="rect">
            <a:avLst/>
          </a:prstGeom>
        </p:spPr>
      </p:pic>
      <p:sp>
        <p:nvSpPr>
          <p:cNvPr id="41987" name="Rectangle 3"/>
          <p:cNvSpPr>
            <a:spLocks noGrp="1" noChangeArrowheads="1"/>
          </p:cNvSpPr>
          <p:nvPr>
            <p:ph type="body" sz="quarter" idx="13"/>
          </p:nvPr>
        </p:nvSpPr>
        <p:spPr>
          <a:xfrm>
            <a:off x="4556760" y="5317958"/>
            <a:ext cx="7635240" cy="665398"/>
          </a:xfrm>
          <a:solidFill>
            <a:schemeClr val="tx1">
              <a:alpha val="65000"/>
            </a:schemeClr>
          </a:solidFill>
        </p:spPr>
        <p:txBody>
          <a:bodyPr anchor="ctr">
            <a:normAutofit lnSpcReduction="10000"/>
          </a:bodyPr>
          <a:lstStyle/>
          <a:p>
            <a:r>
              <a:rPr lang="en-US" altLang="en-US" sz="4000" dirty="0">
                <a:solidFill>
                  <a:schemeClr val="bg1"/>
                </a:solidFill>
              </a:rPr>
              <a:t>Usability Testing: Components</a:t>
            </a:r>
          </a:p>
        </p:txBody>
      </p:sp>
      <p:sp>
        <p:nvSpPr>
          <p:cNvPr id="2" name="Text Placeholder 1"/>
          <p:cNvSpPr>
            <a:spLocks noGrp="1"/>
          </p:cNvSpPr>
          <p:nvPr>
            <p:ph type="body" sz="quarter" idx="14"/>
          </p:nvPr>
        </p:nvSpPr>
        <p:spPr>
          <a:xfrm>
            <a:off x="7551760" y="1799465"/>
            <a:ext cx="4640239" cy="3078465"/>
          </a:xfrm>
          <a:solidFill>
            <a:schemeClr val="tx1">
              <a:alpha val="65000"/>
            </a:schemeClr>
          </a:solidFill>
        </p:spPr>
        <p:txBody>
          <a:bodyPr/>
          <a:lstStyle/>
          <a:p>
            <a:pPr marL="0" indent="0">
              <a:buNone/>
            </a:pPr>
            <a:r>
              <a:rPr lang="en-US" altLang="en-US" sz="2800" b="1" dirty="0">
                <a:solidFill>
                  <a:schemeClr val="bg1"/>
                </a:solidFill>
              </a:rPr>
              <a:t>Comprised of three parts:</a:t>
            </a:r>
          </a:p>
          <a:p>
            <a:pPr marL="514350" indent="-514350">
              <a:buFont typeface="+mj-lt"/>
              <a:buAutoNum type="arabicPeriod"/>
            </a:pPr>
            <a:r>
              <a:rPr lang="en-US" altLang="en-US" sz="2800" b="1" dirty="0">
                <a:solidFill>
                  <a:schemeClr val="bg1"/>
                </a:solidFill>
              </a:rPr>
              <a:t>Pre-session interview</a:t>
            </a:r>
          </a:p>
          <a:p>
            <a:pPr marL="514350" indent="-514350">
              <a:buFont typeface="+mj-lt"/>
              <a:buAutoNum type="arabicPeriod"/>
            </a:pPr>
            <a:r>
              <a:rPr lang="en-US" altLang="en-US" sz="2800" b="1" dirty="0">
                <a:solidFill>
                  <a:schemeClr val="bg1"/>
                </a:solidFill>
              </a:rPr>
              <a:t>Scenario and task structured test</a:t>
            </a:r>
          </a:p>
          <a:p>
            <a:pPr marL="514350" indent="-514350">
              <a:buFont typeface="+mj-lt"/>
              <a:buAutoNum type="arabicPeriod"/>
            </a:pPr>
            <a:r>
              <a:rPr lang="en-US" altLang="en-US" sz="2800" b="1" dirty="0">
                <a:solidFill>
                  <a:schemeClr val="bg1"/>
                </a:solidFill>
              </a:rPr>
              <a:t>Post-session survey</a:t>
            </a:r>
            <a:endParaRPr lang="en-US" sz="2800" b="1" dirty="0">
              <a:solidFill>
                <a:schemeClr val="bg1"/>
              </a:solidFill>
            </a:endParaRPr>
          </a:p>
        </p:txBody>
      </p:sp>
      <p:sp>
        <p:nvSpPr>
          <p:cNvPr id="5" name="TextBox 4"/>
          <p:cNvSpPr txBox="1"/>
          <p:nvPr/>
        </p:nvSpPr>
        <p:spPr>
          <a:xfrm>
            <a:off x="9768687" y="4471694"/>
            <a:ext cx="2423312" cy="369332"/>
          </a:xfrm>
          <a:prstGeom prst="rect">
            <a:avLst/>
          </a:prstGeom>
          <a:noFill/>
        </p:spPr>
        <p:txBody>
          <a:bodyPr wrap="square" rtlCol="0">
            <a:spAutoFit/>
          </a:bodyPr>
          <a:lstStyle/>
          <a:p>
            <a:pPr algn="r"/>
            <a:r>
              <a:rPr lang="en-US" b="1" dirty="0">
                <a:solidFill>
                  <a:schemeClr val="bg1"/>
                </a:solidFill>
                <a:ea typeface="Gill Sans MT" charset="0"/>
                <a:cs typeface="Gill Sans MT" charset="0"/>
              </a:rPr>
              <a:t>(Tang 2017, 278)</a:t>
            </a:r>
          </a:p>
        </p:txBody>
      </p:sp>
      <p:sp>
        <p:nvSpPr>
          <p:cNvPr id="3" name="Rectangle 2">
            <a:extLst>
              <a:ext uri="{FF2B5EF4-FFF2-40B4-BE49-F238E27FC236}">
                <a16:creationId xmlns:a16="http://schemas.microsoft.com/office/drawing/2014/main" id="{F8B2F6FA-503C-431D-B856-84EDF37D23FA}"/>
              </a:ext>
            </a:extLst>
          </p:cNvPr>
          <p:cNvSpPr/>
          <p:nvPr/>
        </p:nvSpPr>
        <p:spPr>
          <a:xfrm>
            <a:off x="6092360" y="-1"/>
            <a:ext cx="6096000" cy="246221"/>
          </a:xfrm>
          <a:prstGeom prst="rect">
            <a:avLst/>
          </a:prstGeom>
        </p:spPr>
        <p:txBody>
          <a:bodyPr>
            <a:spAutoFit/>
          </a:bodyPr>
          <a:lstStyle/>
          <a:p>
            <a:pPr algn="r"/>
            <a:r>
              <a:rPr lang="en-US" sz="1000" dirty="0">
                <a:solidFill>
                  <a:schemeClr val="bg1"/>
                </a:solidFill>
                <a:latin typeface="Arial" panose="020B0604020202020204" pitchFamily="34" charset="0"/>
                <a:cs typeface="Arial" panose="020B0604020202020204" pitchFamily="34" charset="0"/>
              </a:rPr>
              <a:t>Image: https://www.flickr.com/photos/teagrrl/269862000 by </a:t>
            </a:r>
            <a:r>
              <a:rPr lang="en-US" sz="1000" dirty="0" err="1">
                <a:solidFill>
                  <a:schemeClr val="bg1"/>
                </a:solidFill>
                <a:latin typeface="Arial" panose="020B0604020202020204" pitchFamily="34" charset="0"/>
                <a:cs typeface="Arial" panose="020B0604020202020204" pitchFamily="34" charset="0"/>
              </a:rPr>
              <a:t>tracy</a:t>
            </a:r>
            <a:r>
              <a:rPr lang="en-US" sz="1000" dirty="0">
                <a:solidFill>
                  <a:schemeClr val="bg1"/>
                </a:solidFill>
                <a:latin typeface="Arial" panose="020B0604020202020204" pitchFamily="34" charset="0"/>
                <a:cs typeface="Arial" panose="020B0604020202020204" pitchFamily="34" charset="0"/>
              </a:rPr>
              <a:t> </a:t>
            </a:r>
            <a:r>
              <a:rPr lang="en-US" sz="1000" dirty="0" err="1">
                <a:solidFill>
                  <a:schemeClr val="bg1"/>
                </a:solidFill>
                <a:latin typeface="Arial" panose="020B0604020202020204" pitchFamily="34" charset="0"/>
                <a:cs typeface="Arial" panose="020B0604020202020204" pitchFamily="34" charset="0"/>
              </a:rPr>
              <a:t>ducasse</a:t>
            </a:r>
            <a:r>
              <a:rPr lang="en-US" sz="1000" dirty="0">
                <a:solidFill>
                  <a:schemeClr val="bg1"/>
                </a:solidFill>
                <a:latin typeface="Arial" panose="020B0604020202020204" pitchFamily="34" charset="0"/>
                <a:cs typeface="Arial" panose="020B0604020202020204" pitchFamily="34" charset="0"/>
              </a:rPr>
              <a:t> / CC BY-NC-ND 2.0</a:t>
            </a:r>
          </a:p>
        </p:txBody>
      </p:sp>
    </p:spTree>
    <p:extLst>
      <p:ext uri="{BB962C8B-B14F-4D97-AF65-F5344CB8AC3E}">
        <p14:creationId xmlns:p14="http://schemas.microsoft.com/office/powerpoint/2010/main" val="3460665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08C12C-4435-462C-86A8-55A02C30E3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1999" cy="6250674"/>
          </a:xfrm>
          <a:prstGeom prst="rect">
            <a:avLst/>
          </a:prstGeom>
        </p:spPr>
      </p:pic>
      <p:sp>
        <p:nvSpPr>
          <p:cNvPr id="12291" name="Rectangle 3"/>
          <p:cNvSpPr>
            <a:spLocks noGrp="1" noChangeArrowheads="1"/>
          </p:cNvSpPr>
          <p:nvPr>
            <p:ph type="body" sz="quarter" idx="13"/>
          </p:nvPr>
        </p:nvSpPr>
        <p:spPr>
          <a:xfrm>
            <a:off x="0" y="175247"/>
            <a:ext cx="7820167" cy="797854"/>
          </a:xfrm>
          <a:solidFill>
            <a:schemeClr val="tx1">
              <a:alpha val="65000"/>
            </a:schemeClr>
          </a:solidFill>
        </p:spPr>
        <p:txBody>
          <a:bodyPr anchor="ctr">
            <a:noAutofit/>
          </a:bodyPr>
          <a:lstStyle/>
          <a:p>
            <a:r>
              <a:rPr lang="en-US" altLang="en-US" sz="4000" dirty="0">
                <a:solidFill>
                  <a:schemeClr val="bg1"/>
                </a:solidFill>
              </a:rPr>
              <a:t>Usability Testing: Methodology</a:t>
            </a:r>
          </a:p>
        </p:txBody>
      </p:sp>
      <p:sp>
        <p:nvSpPr>
          <p:cNvPr id="2" name="Text Placeholder 1"/>
          <p:cNvSpPr>
            <a:spLocks noGrp="1"/>
          </p:cNvSpPr>
          <p:nvPr>
            <p:ph type="body" sz="quarter" idx="14"/>
          </p:nvPr>
        </p:nvSpPr>
        <p:spPr>
          <a:xfrm>
            <a:off x="7274256" y="1602889"/>
            <a:ext cx="4917743" cy="4647784"/>
          </a:xfrm>
          <a:solidFill>
            <a:schemeClr val="tx1">
              <a:alpha val="65000"/>
            </a:schemeClr>
          </a:solidFill>
        </p:spPr>
        <p:txBody>
          <a:bodyPr/>
          <a:lstStyle/>
          <a:p>
            <a:pPr>
              <a:buFont typeface="Arial" panose="020B0604020202020204" pitchFamily="34" charset="0"/>
              <a:buChar char="•"/>
            </a:pPr>
            <a:r>
              <a:rPr lang="en-US" altLang="en-US" sz="2400" b="1" dirty="0">
                <a:solidFill>
                  <a:schemeClr val="bg1"/>
                </a:solidFill>
              </a:rPr>
              <a:t>Artificial environment (laboratory)</a:t>
            </a:r>
          </a:p>
          <a:p>
            <a:pPr lvl="1">
              <a:buFont typeface="Arial" panose="020B0604020202020204" pitchFamily="34" charset="0"/>
              <a:buChar char="•"/>
            </a:pPr>
            <a:r>
              <a:rPr lang="en-US" altLang="en-US" sz="2400" b="1" dirty="0">
                <a:solidFill>
                  <a:schemeClr val="bg1"/>
                </a:solidFill>
              </a:rPr>
              <a:t>Maintain more control</a:t>
            </a:r>
          </a:p>
          <a:p>
            <a:pPr lvl="1">
              <a:buFont typeface="Arial" panose="020B0604020202020204" pitchFamily="34" charset="0"/>
              <a:buChar char="•"/>
            </a:pPr>
            <a:r>
              <a:rPr lang="en-US" altLang="en-US" sz="2400" b="1" dirty="0">
                <a:solidFill>
                  <a:schemeClr val="bg1"/>
                </a:solidFill>
              </a:rPr>
              <a:t>May provide more specific data on a particular feature</a:t>
            </a:r>
          </a:p>
          <a:p>
            <a:pPr>
              <a:buFont typeface="Arial" panose="020B0604020202020204" pitchFamily="34" charset="0"/>
              <a:buChar char="•"/>
            </a:pPr>
            <a:r>
              <a:rPr lang="en-US" altLang="en-US" sz="2400" b="1" dirty="0">
                <a:solidFill>
                  <a:schemeClr val="bg1"/>
                </a:solidFill>
              </a:rPr>
              <a:t>Natural environment</a:t>
            </a:r>
          </a:p>
          <a:p>
            <a:pPr lvl="1">
              <a:buFont typeface="Arial" panose="020B0604020202020204" pitchFamily="34" charset="0"/>
              <a:buChar char="•"/>
            </a:pPr>
            <a:r>
              <a:rPr lang="en-US" altLang="en-US" sz="2400" b="1" dirty="0">
                <a:solidFill>
                  <a:schemeClr val="bg1"/>
                </a:solidFill>
              </a:rPr>
              <a:t>Better holistic representation of real people doing real work</a:t>
            </a:r>
          </a:p>
          <a:p>
            <a:pPr lvl="1">
              <a:buFont typeface="Arial" panose="020B0604020202020204" pitchFamily="34" charset="0"/>
              <a:buChar char="•"/>
            </a:pPr>
            <a:endParaRPr lang="en-US" sz="2400" b="1" dirty="0">
              <a:solidFill>
                <a:schemeClr val="bg1"/>
              </a:solidFill>
            </a:endParaRPr>
          </a:p>
        </p:txBody>
      </p:sp>
      <p:sp>
        <p:nvSpPr>
          <p:cNvPr id="5" name="TextBox 4"/>
          <p:cNvSpPr txBox="1"/>
          <p:nvPr/>
        </p:nvSpPr>
        <p:spPr>
          <a:xfrm>
            <a:off x="10079915" y="5782760"/>
            <a:ext cx="2112085" cy="369332"/>
          </a:xfrm>
          <a:prstGeom prst="rect">
            <a:avLst/>
          </a:prstGeom>
          <a:solidFill>
            <a:schemeClr val="tx1">
              <a:alpha val="0"/>
            </a:schemeClr>
          </a:solidFill>
        </p:spPr>
        <p:txBody>
          <a:bodyPr wrap="square" rtlCol="0" anchor="ctr">
            <a:spAutoFit/>
          </a:bodyPr>
          <a:lstStyle/>
          <a:p>
            <a:pPr algn="r"/>
            <a:r>
              <a:rPr lang="en-US" b="1" dirty="0">
                <a:solidFill>
                  <a:schemeClr val="bg1"/>
                </a:solidFill>
                <a:ea typeface="Gill Sans MT" charset="0"/>
                <a:cs typeface="Gill Sans MT" charset="0"/>
              </a:rPr>
              <a:t>(Tang 2017, 278)</a:t>
            </a:r>
          </a:p>
        </p:txBody>
      </p:sp>
      <p:sp>
        <p:nvSpPr>
          <p:cNvPr id="3" name="Rectangle 2">
            <a:extLst>
              <a:ext uri="{FF2B5EF4-FFF2-40B4-BE49-F238E27FC236}">
                <a16:creationId xmlns:a16="http://schemas.microsoft.com/office/drawing/2014/main" id="{410C1C1E-DE37-4C07-B01C-86C132780960}"/>
              </a:ext>
            </a:extLst>
          </p:cNvPr>
          <p:cNvSpPr/>
          <p:nvPr/>
        </p:nvSpPr>
        <p:spPr>
          <a:xfrm>
            <a:off x="-2" y="6004452"/>
            <a:ext cx="6096000" cy="246221"/>
          </a:xfrm>
          <a:prstGeom prst="rect">
            <a:avLst/>
          </a:prstGeom>
          <a:solidFill>
            <a:schemeClr val="bg1">
              <a:alpha val="50000"/>
            </a:schemeClr>
          </a:solidFill>
        </p:spPr>
        <p:txBody>
          <a:bodyPr>
            <a:spAutoFit/>
          </a:bodyPr>
          <a:lstStyle/>
          <a:p>
            <a:r>
              <a:rPr lang="en-US" altLang="en-US" sz="1000" dirty="0">
                <a:latin typeface="Arial" panose="020B0604020202020204" pitchFamily="34" charset="0"/>
                <a:cs typeface="Arial" panose="020B0604020202020204" pitchFamily="34" charset="0"/>
              </a:rPr>
              <a:t>Image: https://www.flickr.com/photos/nationwideclassifieds/3120876337 by Brian Hanson / CC BY-NC 2.0</a:t>
            </a:r>
          </a:p>
        </p:txBody>
      </p:sp>
    </p:spTree>
    <p:extLst>
      <p:ext uri="{BB962C8B-B14F-4D97-AF65-F5344CB8AC3E}">
        <p14:creationId xmlns:p14="http://schemas.microsoft.com/office/powerpoint/2010/main" val="448224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A751C8-36A8-4193-83A5-79421C47DB3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261101"/>
          </a:xfrm>
          <a:prstGeom prst="rect">
            <a:avLst/>
          </a:prstGeom>
        </p:spPr>
      </p:pic>
      <p:sp>
        <p:nvSpPr>
          <p:cNvPr id="2" name="Text Placeholder 1">
            <a:extLst>
              <a:ext uri="{FF2B5EF4-FFF2-40B4-BE49-F238E27FC236}">
                <a16:creationId xmlns:a16="http://schemas.microsoft.com/office/drawing/2014/main" id="{D47FCEE4-61B6-4CCE-991E-9E409C838171}"/>
              </a:ext>
            </a:extLst>
          </p:cNvPr>
          <p:cNvSpPr>
            <a:spLocks noGrp="1"/>
          </p:cNvSpPr>
          <p:nvPr>
            <p:ph type="body" sz="quarter" idx="13"/>
          </p:nvPr>
        </p:nvSpPr>
        <p:spPr>
          <a:xfrm>
            <a:off x="0" y="325178"/>
            <a:ext cx="8867418" cy="723361"/>
          </a:xfrm>
          <a:solidFill>
            <a:schemeClr val="tx1">
              <a:alpha val="65000"/>
            </a:schemeClr>
          </a:solidFill>
        </p:spPr>
        <p:txBody>
          <a:bodyPr/>
          <a:lstStyle/>
          <a:p>
            <a:pPr algn="ctr"/>
            <a:r>
              <a:rPr lang="en-US" sz="4000" dirty="0">
                <a:solidFill>
                  <a:schemeClr val="bg1"/>
                </a:solidFill>
              </a:rPr>
              <a:t>V&amp;R Mapping App Usability Testing</a:t>
            </a:r>
          </a:p>
        </p:txBody>
      </p:sp>
      <p:sp>
        <p:nvSpPr>
          <p:cNvPr id="3" name="Text Placeholder 2">
            <a:extLst>
              <a:ext uri="{FF2B5EF4-FFF2-40B4-BE49-F238E27FC236}">
                <a16:creationId xmlns:a16="http://schemas.microsoft.com/office/drawing/2014/main" id="{13757095-82D2-4216-88DD-10CE6D3C426D}"/>
              </a:ext>
            </a:extLst>
          </p:cNvPr>
          <p:cNvSpPr>
            <a:spLocks noGrp="1"/>
          </p:cNvSpPr>
          <p:nvPr>
            <p:ph type="body" sz="quarter" idx="14"/>
          </p:nvPr>
        </p:nvSpPr>
        <p:spPr>
          <a:xfrm>
            <a:off x="0" y="1373718"/>
            <a:ext cx="10896600" cy="4696882"/>
          </a:xfrm>
          <a:solidFill>
            <a:schemeClr val="tx1">
              <a:alpha val="65000"/>
            </a:schemeClr>
          </a:solidFill>
        </p:spPr>
        <p:txBody>
          <a:bodyPr/>
          <a:lstStyle/>
          <a:p>
            <a:pPr marL="0" indent="0">
              <a:buNone/>
            </a:pPr>
            <a:r>
              <a:rPr lang="en-US" sz="2600" b="1" dirty="0">
                <a:solidFill>
                  <a:schemeClr val="bg1"/>
                </a:solidFill>
              </a:rPr>
              <a:t>TASK</a:t>
            </a:r>
          </a:p>
          <a:p>
            <a:r>
              <a:rPr lang="en-US" sz="2600" b="1" dirty="0">
                <a:solidFill>
                  <a:schemeClr val="bg1"/>
                </a:solidFill>
              </a:rPr>
              <a:t>Think of around 10 websites you use or online activities that you regularly perform. Place each of these websites or activities on the map in a way that represents how you feel you use them (as a 'Visitor' or as a 'Resident') and the typical context in which you use them ('Personal' or 'Institutional’).</a:t>
            </a:r>
          </a:p>
          <a:p>
            <a:pPr marL="0" indent="0">
              <a:spcBef>
                <a:spcPts val="1200"/>
              </a:spcBef>
              <a:buNone/>
            </a:pPr>
            <a:r>
              <a:rPr lang="en-US" sz="2600" b="1" dirty="0">
                <a:solidFill>
                  <a:schemeClr val="bg1"/>
                </a:solidFill>
              </a:rPr>
              <a:t>PROCEDURE</a:t>
            </a:r>
          </a:p>
          <a:p>
            <a:pPr marL="457200" indent="-457200">
              <a:buFont typeface="+mj-lt"/>
              <a:buAutoNum type="arabicPeriod"/>
            </a:pPr>
            <a:r>
              <a:rPr lang="en-US" sz="2600" b="1" dirty="0">
                <a:solidFill>
                  <a:schemeClr val="bg1"/>
                </a:solidFill>
              </a:rPr>
              <a:t>Read the task aloud</a:t>
            </a:r>
          </a:p>
          <a:p>
            <a:pPr marL="457200" indent="-457200">
              <a:buFont typeface="+mj-lt"/>
              <a:buAutoNum type="arabicPeriod"/>
            </a:pPr>
            <a:r>
              <a:rPr lang="en-US" sz="2600" b="1" dirty="0">
                <a:solidFill>
                  <a:schemeClr val="bg1"/>
                </a:solidFill>
              </a:rPr>
              <a:t>Using the app, complete the task while thinking aloud</a:t>
            </a:r>
          </a:p>
          <a:p>
            <a:pPr marL="457200" indent="-457200">
              <a:buFont typeface="+mj-lt"/>
              <a:buAutoNum type="arabicPeriod"/>
            </a:pPr>
            <a:r>
              <a:rPr lang="en-US" sz="2600" b="1" dirty="0">
                <a:solidFill>
                  <a:schemeClr val="bg1"/>
                </a:solidFill>
              </a:rPr>
              <a:t>Indicate when they felt they had completed the task</a:t>
            </a:r>
          </a:p>
        </p:txBody>
      </p:sp>
    </p:spTree>
    <p:extLst>
      <p:ext uri="{BB962C8B-B14F-4D97-AF65-F5344CB8AC3E}">
        <p14:creationId xmlns:p14="http://schemas.microsoft.com/office/powerpoint/2010/main" val="2832389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0346" y="1108082"/>
            <a:ext cx="10898717" cy="1615827"/>
          </a:xfrm>
        </p:spPr>
        <p:txBody>
          <a:bodyPr/>
          <a:lstStyle/>
          <a:p>
            <a:r>
              <a:rPr lang="en-US" dirty="0"/>
              <a:t>Data Analysis Tools and Methods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80712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E36B8B-2EA5-44D6-8941-2A57800DE8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
            <a:ext cx="12192000" cy="6284685"/>
          </a:xfrm>
          <a:prstGeom prst="rect">
            <a:avLst/>
          </a:prstGeom>
        </p:spPr>
      </p:pic>
      <p:sp>
        <p:nvSpPr>
          <p:cNvPr id="2" name="Text Placeholder 1">
            <a:extLst>
              <a:ext uri="{FF2B5EF4-FFF2-40B4-BE49-F238E27FC236}">
                <a16:creationId xmlns:a16="http://schemas.microsoft.com/office/drawing/2014/main" id="{7E645C84-2C89-4E9D-9F91-4A4FBF7A07F4}"/>
              </a:ext>
            </a:extLst>
          </p:cNvPr>
          <p:cNvSpPr>
            <a:spLocks noGrp="1"/>
          </p:cNvSpPr>
          <p:nvPr>
            <p:ph type="body" sz="quarter" idx="13"/>
          </p:nvPr>
        </p:nvSpPr>
        <p:spPr>
          <a:xfrm>
            <a:off x="7058381" y="4104182"/>
            <a:ext cx="5133619" cy="732433"/>
          </a:xfrm>
          <a:solidFill>
            <a:schemeClr val="tx1">
              <a:alpha val="40000"/>
            </a:schemeClr>
          </a:solidFill>
        </p:spPr>
        <p:txBody>
          <a:bodyPr/>
          <a:lstStyle/>
          <a:p>
            <a:r>
              <a:rPr lang="en-US" sz="4000" dirty="0">
                <a:solidFill>
                  <a:schemeClr val="bg1"/>
                </a:solidFill>
              </a:rPr>
              <a:t>Qualitative Analysis</a:t>
            </a:r>
          </a:p>
        </p:txBody>
      </p:sp>
      <p:sp>
        <p:nvSpPr>
          <p:cNvPr id="3" name="Text Placeholder 2">
            <a:extLst>
              <a:ext uri="{FF2B5EF4-FFF2-40B4-BE49-F238E27FC236}">
                <a16:creationId xmlns:a16="http://schemas.microsoft.com/office/drawing/2014/main" id="{13B2B45D-97B3-4A64-B6BD-E1EE1AE10278}"/>
              </a:ext>
            </a:extLst>
          </p:cNvPr>
          <p:cNvSpPr>
            <a:spLocks noGrp="1"/>
          </p:cNvSpPr>
          <p:nvPr>
            <p:ph type="body" sz="quarter" idx="12"/>
          </p:nvPr>
        </p:nvSpPr>
        <p:spPr>
          <a:xfrm>
            <a:off x="7058381" y="4942073"/>
            <a:ext cx="5133619" cy="1377767"/>
          </a:xfrm>
          <a:solidFill>
            <a:schemeClr val="tx1">
              <a:alpha val="40000"/>
            </a:schemeClr>
          </a:solidFill>
        </p:spPr>
        <p:txBody>
          <a:bodyPr/>
          <a:lstStyle/>
          <a:p>
            <a:r>
              <a:rPr lang="en-US" b="1" dirty="0">
                <a:solidFill>
                  <a:schemeClr val="bg1"/>
                </a:solidFill>
              </a:rPr>
              <a:t>Coding</a:t>
            </a:r>
          </a:p>
          <a:p>
            <a:r>
              <a:rPr lang="en-US" b="1" dirty="0">
                <a:solidFill>
                  <a:schemeClr val="bg1"/>
                </a:solidFill>
              </a:rPr>
              <a:t>Ethnographic Analysis</a:t>
            </a:r>
          </a:p>
        </p:txBody>
      </p:sp>
      <p:sp>
        <p:nvSpPr>
          <p:cNvPr id="5" name="Rectangle 4">
            <a:extLst>
              <a:ext uri="{FF2B5EF4-FFF2-40B4-BE49-F238E27FC236}">
                <a16:creationId xmlns:a16="http://schemas.microsoft.com/office/drawing/2014/main" id="{176C86C5-2F43-4445-974A-E0D1914AC918}"/>
              </a:ext>
            </a:extLst>
          </p:cNvPr>
          <p:cNvSpPr/>
          <p:nvPr/>
        </p:nvSpPr>
        <p:spPr>
          <a:xfrm>
            <a:off x="1" y="6015004"/>
            <a:ext cx="6946900" cy="256545"/>
          </a:xfrm>
          <a:prstGeom prst="rect">
            <a:avLst/>
          </a:prstGeom>
        </p:spPr>
        <p:txBody>
          <a:bodyPr wrap="square">
            <a:spAutoFit/>
          </a:bodyPr>
          <a:lstStyle/>
          <a:p>
            <a:r>
              <a:rPr lang="en-US" sz="1067" b="1" dirty="0">
                <a:solidFill>
                  <a:schemeClr val="bg1"/>
                </a:solidFill>
              </a:rPr>
              <a:t>Image: https://www.flickr.com/photos/mathias764/41233631655 by Mathias </a:t>
            </a:r>
            <a:r>
              <a:rPr lang="en-US" sz="1067" b="1" dirty="0" err="1">
                <a:solidFill>
                  <a:schemeClr val="bg1"/>
                </a:solidFill>
              </a:rPr>
              <a:t>Liebing</a:t>
            </a:r>
            <a:r>
              <a:rPr lang="en-US" sz="1067" b="1" dirty="0">
                <a:solidFill>
                  <a:schemeClr val="bg1"/>
                </a:solidFill>
              </a:rPr>
              <a:t> / CC BY-NC-ND 2.0</a:t>
            </a:r>
          </a:p>
        </p:txBody>
      </p:sp>
    </p:spTree>
    <p:extLst>
      <p:ext uri="{BB962C8B-B14F-4D97-AF65-F5344CB8AC3E}">
        <p14:creationId xmlns:p14="http://schemas.microsoft.com/office/powerpoint/2010/main" val="3385343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EE987F-040B-4F42-A7BE-E0074EA38A2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78880"/>
          </a:xfrm>
          <a:prstGeom prst="rect">
            <a:avLst/>
          </a:prstGeom>
        </p:spPr>
      </p:pic>
      <p:sp>
        <p:nvSpPr>
          <p:cNvPr id="2" name="Text Placeholder 1"/>
          <p:cNvSpPr>
            <a:spLocks noGrp="1"/>
          </p:cNvSpPr>
          <p:nvPr>
            <p:ph type="body" sz="quarter" idx="13"/>
          </p:nvPr>
        </p:nvSpPr>
        <p:spPr>
          <a:xfrm>
            <a:off x="1" y="277463"/>
            <a:ext cx="2331720" cy="915256"/>
          </a:xfrm>
          <a:solidFill>
            <a:srgbClr val="171D23"/>
          </a:solidFill>
        </p:spPr>
        <p:txBody>
          <a:bodyPr/>
          <a:lstStyle/>
          <a:p>
            <a:r>
              <a:rPr lang="en-US" dirty="0">
                <a:solidFill>
                  <a:schemeClr val="bg1"/>
                </a:solidFill>
              </a:rPr>
              <a:t>Coding</a:t>
            </a:r>
          </a:p>
        </p:txBody>
      </p:sp>
      <p:sp>
        <p:nvSpPr>
          <p:cNvPr id="3" name="Text Placeholder 2"/>
          <p:cNvSpPr>
            <a:spLocks noGrp="1"/>
          </p:cNvSpPr>
          <p:nvPr>
            <p:ph type="body" sz="quarter" idx="14"/>
          </p:nvPr>
        </p:nvSpPr>
        <p:spPr>
          <a:xfrm>
            <a:off x="0" y="1373719"/>
            <a:ext cx="8746977" cy="4006001"/>
          </a:xfrm>
          <a:solidFill>
            <a:srgbClr val="171D23"/>
          </a:solidFill>
        </p:spPr>
        <p:txBody>
          <a:bodyPr/>
          <a:lstStyle/>
          <a:p>
            <a:pPr marL="0" indent="0">
              <a:buNone/>
            </a:pPr>
            <a:r>
              <a:rPr lang="en-US" sz="2667" b="1" dirty="0">
                <a:solidFill>
                  <a:schemeClr val="bg1"/>
                </a:solidFill>
              </a:rPr>
              <a:t>Analyzing the gathered data involves coding the responses (or placing each item in the appropriate category), tabulating the data, and statistical computations. </a:t>
            </a:r>
          </a:p>
          <a:p>
            <a:endParaRPr lang="en-US" sz="2667" b="1" dirty="0">
              <a:solidFill>
                <a:schemeClr val="bg1"/>
              </a:solidFill>
            </a:endParaRPr>
          </a:p>
          <a:p>
            <a:pPr marL="0" indent="0">
              <a:buNone/>
            </a:pPr>
            <a:r>
              <a:rPr lang="en-US" sz="2667" b="1" dirty="0">
                <a:solidFill>
                  <a:schemeClr val="bg1"/>
                </a:solidFill>
              </a:rPr>
              <a:t>Categories for coding generally evolve from the data, there are some common areas such as setting, situation, perspective, process, activity, event, relationship, role, practice, etc.</a:t>
            </a:r>
          </a:p>
        </p:txBody>
      </p:sp>
      <p:sp>
        <p:nvSpPr>
          <p:cNvPr id="5" name="Rectangle 4">
            <a:extLst>
              <a:ext uri="{FF2B5EF4-FFF2-40B4-BE49-F238E27FC236}">
                <a16:creationId xmlns:a16="http://schemas.microsoft.com/office/drawing/2014/main" id="{2C18DBDC-58BC-450A-914A-E1E6A25D6ACA}"/>
              </a:ext>
            </a:extLst>
          </p:cNvPr>
          <p:cNvSpPr/>
          <p:nvPr/>
        </p:nvSpPr>
        <p:spPr>
          <a:xfrm>
            <a:off x="5279877" y="6001881"/>
            <a:ext cx="6934200" cy="276999"/>
          </a:xfrm>
          <a:prstGeom prst="rect">
            <a:avLst/>
          </a:prstGeom>
        </p:spPr>
        <p:txBody>
          <a:bodyPr wrap="square">
            <a:spAutoFit/>
          </a:bodyPr>
          <a:lstStyle/>
          <a:p>
            <a:pPr algn="r"/>
            <a:r>
              <a:rPr lang="en-US" sz="1200" dirty="0">
                <a:solidFill>
                  <a:schemeClr val="bg1"/>
                </a:solidFill>
              </a:rPr>
              <a:t>Image: https://www.flickr.com/photos/beggs/130718089 by Brian Jeffery </a:t>
            </a:r>
            <a:r>
              <a:rPr lang="en-US" sz="1200" dirty="0" err="1">
                <a:solidFill>
                  <a:schemeClr val="bg1"/>
                </a:solidFill>
              </a:rPr>
              <a:t>Beggerly</a:t>
            </a:r>
            <a:r>
              <a:rPr lang="en-US" sz="1200" dirty="0">
                <a:solidFill>
                  <a:schemeClr val="bg1"/>
                </a:solidFill>
              </a:rPr>
              <a:t> / CC BY 2.0</a:t>
            </a:r>
          </a:p>
        </p:txBody>
      </p:sp>
    </p:spTree>
    <p:extLst>
      <p:ext uri="{BB962C8B-B14F-4D97-AF65-F5344CB8AC3E}">
        <p14:creationId xmlns:p14="http://schemas.microsoft.com/office/powerpoint/2010/main" val="1793797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0CE5C6-9BA0-4C78-8D4C-7182887987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43852"/>
          </a:xfrm>
          <a:prstGeom prst="rect">
            <a:avLst/>
          </a:prstGeom>
        </p:spPr>
      </p:pic>
      <p:sp>
        <p:nvSpPr>
          <p:cNvPr id="2" name="Content Placeholder 1"/>
          <p:cNvSpPr>
            <a:spLocks noGrp="1"/>
          </p:cNvSpPr>
          <p:nvPr>
            <p:ph type="body" sz="quarter" idx="13"/>
          </p:nvPr>
        </p:nvSpPr>
        <p:spPr>
          <a:xfrm>
            <a:off x="6391730" y="1254228"/>
            <a:ext cx="5800270" cy="827085"/>
          </a:xfrm>
          <a:solidFill>
            <a:schemeClr val="tx1">
              <a:alpha val="65000"/>
            </a:schemeClr>
          </a:solidFill>
        </p:spPr>
        <p:txBody>
          <a:bodyPr anchor="ctr">
            <a:normAutofit/>
          </a:bodyPr>
          <a:lstStyle/>
          <a:p>
            <a:r>
              <a:rPr lang="en-US" sz="4000" dirty="0">
                <a:solidFill>
                  <a:schemeClr val="bg1"/>
                </a:solidFill>
              </a:rPr>
              <a:t>Ethnographic Analysis</a:t>
            </a:r>
          </a:p>
        </p:txBody>
      </p:sp>
      <p:sp>
        <p:nvSpPr>
          <p:cNvPr id="3" name="Text Placeholder 2"/>
          <p:cNvSpPr>
            <a:spLocks noGrp="1"/>
          </p:cNvSpPr>
          <p:nvPr>
            <p:ph type="body" sz="quarter" idx="14"/>
          </p:nvPr>
        </p:nvSpPr>
        <p:spPr>
          <a:xfrm>
            <a:off x="5379720" y="2575560"/>
            <a:ext cx="6812280" cy="3668292"/>
          </a:xfrm>
          <a:solidFill>
            <a:schemeClr val="tx1">
              <a:alpha val="65000"/>
            </a:schemeClr>
          </a:solidFill>
        </p:spPr>
        <p:txBody>
          <a:bodyPr/>
          <a:lstStyle/>
          <a:p>
            <a:r>
              <a:rPr lang="en-US" sz="2800" b="1" dirty="0">
                <a:solidFill>
                  <a:schemeClr val="bg1"/>
                </a:solidFill>
              </a:rPr>
              <a:t>Use people’s own categories</a:t>
            </a:r>
          </a:p>
          <a:p>
            <a:r>
              <a:rPr lang="en-US" sz="2800" b="1" dirty="0">
                <a:solidFill>
                  <a:schemeClr val="bg1"/>
                </a:solidFill>
              </a:rPr>
              <a:t>Avoid assuming what one will find</a:t>
            </a:r>
          </a:p>
          <a:p>
            <a:r>
              <a:rPr lang="en-US" sz="2800" b="1" dirty="0">
                <a:solidFill>
                  <a:schemeClr val="bg1"/>
                </a:solidFill>
              </a:rPr>
              <a:t>Complementary to quantitative methods</a:t>
            </a:r>
          </a:p>
          <a:p>
            <a:r>
              <a:rPr lang="en-US" sz="2800" b="1" dirty="0">
                <a:solidFill>
                  <a:schemeClr val="bg1"/>
                </a:solidFill>
              </a:rPr>
              <a:t>Retain ‘richness’/‘thick description’</a:t>
            </a:r>
          </a:p>
          <a:p>
            <a:r>
              <a:rPr lang="en-US" sz="2800" b="1" dirty="0">
                <a:solidFill>
                  <a:schemeClr val="bg1"/>
                </a:solidFill>
              </a:rPr>
              <a:t>Numerical compatibility</a:t>
            </a:r>
          </a:p>
          <a:p>
            <a:endParaRPr lang="en-US" sz="2800" b="1" dirty="0">
              <a:solidFill>
                <a:schemeClr val="bg1"/>
              </a:solidFill>
            </a:endParaRPr>
          </a:p>
        </p:txBody>
      </p:sp>
      <p:sp>
        <p:nvSpPr>
          <p:cNvPr id="6" name="TextBox 5"/>
          <p:cNvSpPr txBox="1"/>
          <p:nvPr/>
        </p:nvSpPr>
        <p:spPr>
          <a:xfrm>
            <a:off x="8101392" y="5597521"/>
            <a:ext cx="4090608" cy="646331"/>
          </a:xfrm>
          <a:prstGeom prst="rect">
            <a:avLst/>
          </a:prstGeom>
          <a:solidFill>
            <a:schemeClr val="tx1">
              <a:alpha val="0"/>
            </a:schemeClr>
          </a:solidFill>
        </p:spPr>
        <p:txBody>
          <a:bodyPr wrap="square" rtlCol="0">
            <a:spAutoFit/>
          </a:bodyPr>
          <a:lstStyle/>
          <a:p>
            <a:pPr algn="r"/>
            <a:r>
              <a:rPr lang="en-US" b="1" dirty="0">
                <a:solidFill>
                  <a:schemeClr val="bg1"/>
                </a:solidFill>
                <a:ea typeface="Gill Sans MT" charset="0"/>
                <a:cs typeface="Gill Sans MT" charset="0"/>
              </a:rPr>
              <a:t>(Asher 2017, 264)</a:t>
            </a:r>
          </a:p>
          <a:p>
            <a:pPr algn="r"/>
            <a:r>
              <a:rPr lang="en-US" b="1" dirty="0">
                <a:solidFill>
                  <a:schemeClr val="bg1"/>
                </a:solidFill>
                <a:ea typeface="Gill Sans MT" charset="0"/>
                <a:cs typeface="Gill Sans MT" charset="0"/>
              </a:rPr>
              <a:t>(Connaway and Radford 2017, 282)</a:t>
            </a:r>
          </a:p>
        </p:txBody>
      </p:sp>
      <p:sp>
        <p:nvSpPr>
          <p:cNvPr id="7" name="Rectangle 6">
            <a:extLst>
              <a:ext uri="{FF2B5EF4-FFF2-40B4-BE49-F238E27FC236}">
                <a16:creationId xmlns:a16="http://schemas.microsoft.com/office/drawing/2014/main" id="{16CDE298-A0BB-457D-854F-B749FDA862E0}"/>
              </a:ext>
            </a:extLst>
          </p:cNvPr>
          <p:cNvSpPr/>
          <p:nvPr/>
        </p:nvSpPr>
        <p:spPr>
          <a:xfrm>
            <a:off x="0" y="1"/>
            <a:ext cx="6812280" cy="276999"/>
          </a:xfrm>
          <a:prstGeom prst="rect">
            <a:avLst/>
          </a:prstGeom>
        </p:spPr>
        <p:txBody>
          <a:bodyPr wrap="square">
            <a:spAutoFit/>
          </a:bodyPr>
          <a:lstStyle/>
          <a:p>
            <a:pPr defTabSz="457153">
              <a:defRPr/>
            </a:pPr>
            <a:r>
              <a:rPr lang="en-US" sz="1200" dirty="0">
                <a:solidFill>
                  <a:schemeClr val="bg1"/>
                </a:solidFill>
                <a:latin typeface="Arial" panose="020B0604020202020204" pitchFamily="34" charset="0"/>
                <a:cs typeface="Arial" panose="020B0604020202020204" pitchFamily="34" charset="0"/>
              </a:rPr>
              <a:t>Image: https://www.flickr.com/photos/edgarpierce/6279370863 by Edgar Pierce / CC BY 2.0</a:t>
            </a:r>
          </a:p>
        </p:txBody>
      </p:sp>
    </p:spTree>
    <p:extLst>
      <p:ext uri="{BB962C8B-B14F-4D97-AF65-F5344CB8AC3E}">
        <p14:creationId xmlns:p14="http://schemas.microsoft.com/office/powerpoint/2010/main" val="2267280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6BAF0FF-33D6-451B-95EF-5D7C968BAC1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3" name="Text Placeholder 2"/>
          <p:cNvSpPr>
            <a:spLocks noGrp="1"/>
          </p:cNvSpPr>
          <p:nvPr>
            <p:ph type="body" sz="quarter" idx="11"/>
          </p:nvPr>
        </p:nvSpPr>
        <p:spPr/>
        <p:txBody>
          <a:bodyPr/>
          <a:lstStyle/>
          <a:p>
            <a:r>
              <a:rPr lang="en-US" sz="2800" dirty="0"/>
              <a:t>“</a:t>
            </a:r>
            <a:r>
              <a:rPr lang="en-US" sz="2800" b="1" dirty="0"/>
              <a:t>The LIS field is maturing in terms of research method selection and application </a:t>
            </a:r>
            <a:r>
              <a:rPr lang="en-US" sz="2800" dirty="0"/>
              <a:t>in that a greater number and wider variety of research methods are used in all the research publications this study examines…</a:t>
            </a:r>
            <a:r>
              <a:rPr lang="en-US" sz="2800" b="1" dirty="0"/>
              <a:t>Scholars are no longer limited to the research methods traditionally applied in LIS explorations</a:t>
            </a:r>
            <a:r>
              <a:rPr lang="is-IS" sz="2800" b="1" dirty="0"/>
              <a:t>…</a:t>
            </a:r>
            <a:r>
              <a:rPr lang="en-US" sz="2800" dirty="0"/>
              <a:t>" </a:t>
            </a:r>
          </a:p>
        </p:txBody>
      </p:sp>
      <p:sp>
        <p:nvSpPr>
          <p:cNvPr id="4" name="Text Placeholder 3"/>
          <p:cNvSpPr>
            <a:spLocks noGrp="1"/>
          </p:cNvSpPr>
          <p:nvPr>
            <p:ph type="body" sz="quarter" idx="12"/>
          </p:nvPr>
        </p:nvSpPr>
        <p:spPr/>
        <p:txBody>
          <a:bodyPr/>
          <a:lstStyle/>
          <a:p>
            <a:r>
              <a:rPr lang="is-IS" sz="1600" dirty="0"/>
              <a:t>(Chu, 2015, 40)</a:t>
            </a:r>
            <a:endParaRPr lang="en-US" sz="1600" dirty="0"/>
          </a:p>
        </p:txBody>
      </p:sp>
      <p:sp>
        <p:nvSpPr>
          <p:cNvPr id="2" name="Rectangle 1">
            <a:extLst>
              <a:ext uri="{FF2B5EF4-FFF2-40B4-BE49-F238E27FC236}">
                <a16:creationId xmlns:a16="http://schemas.microsoft.com/office/drawing/2014/main" id="{828D08A0-8234-451C-98CA-93EBB3E31CDF}"/>
              </a:ext>
            </a:extLst>
          </p:cNvPr>
          <p:cNvSpPr/>
          <p:nvPr/>
        </p:nvSpPr>
        <p:spPr>
          <a:xfrm>
            <a:off x="5867401" y="6002179"/>
            <a:ext cx="6324600" cy="246221"/>
          </a:xfrm>
          <a:prstGeom prst="rect">
            <a:avLst/>
          </a:prstGeom>
        </p:spPr>
        <p:txBody>
          <a:bodyPr wrap="square">
            <a:spAutoFit/>
          </a:bodyPr>
          <a:lstStyle/>
          <a:p>
            <a:pPr algn="r"/>
            <a:r>
              <a:rPr lang="en-US" sz="1000" dirty="0">
                <a:solidFill>
                  <a:schemeClr val="bg1"/>
                </a:solidFill>
                <a:latin typeface="Arial" charset="0"/>
                <a:ea typeface="Arial" charset="0"/>
                <a:cs typeface="Arial" charset="0"/>
              </a:rPr>
              <a:t>Image: https://www.flickr.com/photos/23256651@N00/347072854 by </a:t>
            </a:r>
            <a:r>
              <a:rPr lang="en-US" sz="1000" dirty="0" err="1">
                <a:solidFill>
                  <a:schemeClr val="bg1"/>
                </a:solidFill>
                <a:latin typeface="Arial" charset="0"/>
                <a:ea typeface="Arial" charset="0"/>
                <a:cs typeface="Arial" charset="0"/>
              </a:rPr>
              <a:t>microlito</a:t>
            </a:r>
            <a:r>
              <a:rPr lang="en-US" sz="1000" dirty="0">
                <a:solidFill>
                  <a:schemeClr val="bg1"/>
                </a:solidFill>
                <a:latin typeface="Arial" charset="0"/>
                <a:ea typeface="Arial" charset="0"/>
                <a:cs typeface="Arial" charset="0"/>
              </a:rPr>
              <a:t> / CC BY 2.0</a:t>
            </a:r>
          </a:p>
        </p:txBody>
      </p:sp>
    </p:spTree>
    <p:extLst>
      <p:ext uri="{BB962C8B-B14F-4D97-AF65-F5344CB8AC3E}">
        <p14:creationId xmlns:p14="http://schemas.microsoft.com/office/powerpoint/2010/main" val="1790398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254082-50A5-423D-90E7-BC609E5C5F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63640"/>
          </a:xfrm>
          <a:prstGeom prst="rect">
            <a:avLst/>
          </a:prstGeom>
        </p:spPr>
      </p:pic>
      <p:sp>
        <p:nvSpPr>
          <p:cNvPr id="6" name="Text Placeholder 5"/>
          <p:cNvSpPr>
            <a:spLocks noGrp="1"/>
          </p:cNvSpPr>
          <p:nvPr>
            <p:ph type="body" sz="quarter" idx="14"/>
          </p:nvPr>
        </p:nvSpPr>
        <p:spPr>
          <a:xfrm>
            <a:off x="19426" y="2561458"/>
            <a:ext cx="6614456" cy="2819400"/>
          </a:xfrm>
          <a:solidFill>
            <a:schemeClr val="tx1">
              <a:alpha val="60000"/>
            </a:schemeClr>
          </a:solidFill>
        </p:spPr>
        <p:txBody>
          <a:bodyPr anchor="ctr"/>
          <a:lstStyle/>
          <a:p>
            <a:r>
              <a:rPr lang="en-US" sz="2800" b="1" dirty="0">
                <a:solidFill>
                  <a:schemeClr val="bg1"/>
                </a:solidFill>
              </a:rPr>
              <a:t>Contain all data sources</a:t>
            </a:r>
          </a:p>
          <a:p>
            <a:r>
              <a:rPr lang="en-US" sz="2800" b="1" dirty="0">
                <a:solidFill>
                  <a:schemeClr val="bg1"/>
                </a:solidFill>
              </a:rPr>
              <a:t>Create and apply codes</a:t>
            </a:r>
          </a:p>
          <a:p>
            <a:r>
              <a:rPr lang="en-US" sz="2800" b="1" dirty="0">
                <a:solidFill>
                  <a:schemeClr val="bg1"/>
                </a:solidFill>
              </a:rPr>
              <a:t>Enable running queries</a:t>
            </a:r>
          </a:p>
          <a:p>
            <a:r>
              <a:rPr lang="en-US" sz="2800" b="1" dirty="0">
                <a:solidFill>
                  <a:schemeClr val="bg1"/>
                </a:solidFill>
              </a:rPr>
              <a:t>Develop visualizations</a:t>
            </a:r>
          </a:p>
          <a:p>
            <a:r>
              <a:rPr lang="en-US" sz="2800" b="1" dirty="0">
                <a:solidFill>
                  <a:schemeClr val="bg1"/>
                </a:solidFill>
              </a:rPr>
              <a:t>Deliver reports</a:t>
            </a:r>
          </a:p>
          <a:p>
            <a:pPr marL="0" indent="0" algn="r">
              <a:buNone/>
            </a:pPr>
            <a:r>
              <a:rPr lang="en-US" sz="1800" b="1" dirty="0">
                <a:solidFill>
                  <a:schemeClr val="bg1"/>
                </a:solidFill>
              </a:rPr>
              <a:t>(Connaway and Radford 2017)</a:t>
            </a:r>
          </a:p>
        </p:txBody>
      </p:sp>
      <p:sp>
        <p:nvSpPr>
          <p:cNvPr id="11" name="Rectangle 3"/>
          <p:cNvSpPr>
            <a:spLocks noGrp="1" noChangeArrowheads="1"/>
          </p:cNvSpPr>
          <p:nvPr>
            <p:ph type="body" sz="quarter" idx="13"/>
          </p:nvPr>
        </p:nvSpPr>
        <p:spPr>
          <a:xfrm>
            <a:off x="1" y="594360"/>
            <a:ext cx="8915400" cy="1435190"/>
          </a:xfrm>
          <a:solidFill>
            <a:schemeClr val="tx1">
              <a:alpha val="60000"/>
            </a:schemeClr>
          </a:solidFill>
        </p:spPr>
        <p:txBody>
          <a:bodyPr anchor="ctr">
            <a:noAutofit/>
          </a:bodyPr>
          <a:lstStyle/>
          <a:p>
            <a:r>
              <a:rPr lang="en-US" sz="4000" dirty="0">
                <a:solidFill>
                  <a:schemeClr val="bg1"/>
                </a:solidFill>
              </a:rPr>
              <a:t>Computer-Assisted Qualitative Data Analysis Software (CAQDAS)</a:t>
            </a:r>
          </a:p>
        </p:txBody>
      </p:sp>
      <p:sp>
        <p:nvSpPr>
          <p:cNvPr id="3" name="Rectangle 2">
            <a:extLst>
              <a:ext uri="{FF2B5EF4-FFF2-40B4-BE49-F238E27FC236}">
                <a16:creationId xmlns:a16="http://schemas.microsoft.com/office/drawing/2014/main" id="{A0817156-7FDC-4E42-9827-01C7F5935DBC}"/>
              </a:ext>
            </a:extLst>
          </p:cNvPr>
          <p:cNvSpPr/>
          <p:nvPr/>
        </p:nvSpPr>
        <p:spPr>
          <a:xfrm>
            <a:off x="5930901" y="5986641"/>
            <a:ext cx="6261100" cy="276999"/>
          </a:xfrm>
          <a:prstGeom prst="rect">
            <a:avLst/>
          </a:prstGeom>
        </p:spPr>
        <p:txBody>
          <a:bodyPr wrap="square">
            <a:spAutoFit/>
          </a:bodyPr>
          <a:lstStyle/>
          <a:p>
            <a:pPr algn="r"/>
            <a:r>
              <a:rPr lang="en-US" sz="1200" dirty="0">
                <a:solidFill>
                  <a:schemeClr val="bg1"/>
                </a:solidFill>
                <a:latin typeface="Arial" panose="020B0604020202020204" pitchFamily="34" charset="0"/>
                <a:cs typeface="Arial" panose="020B0604020202020204" pitchFamily="34" charset="0"/>
              </a:rPr>
              <a:t>Image: https://www.flickr.com/photos/zeevveez/6222570825 by </a:t>
            </a:r>
            <a:r>
              <a:rPr lang="en-US" sz="1200" dirty="0" err="1">
                <a:solidFill>
                  <a:schemeClr val="bg1"/>
                </a:solidFill>
                <a:latin typeface="Arial" panose="020B0604020202020204" pitchFamily="34" charset="0"/>
                <a:cs typeface="Arial" panose="020B0604020202020204" pitchFamily="34" charset="0"/>
              </a:rPr>
              <a:t>zeevveez</a:t>
            </a:r>
            <a:r>
              <a:rPr lang="en-US" sz="1200" dirty="0">
                <a:solidFill>
                  <a:schemeClr val="bg1"/>
                </a:solidFill>
                <a:latin typeface="Arial" panose="020B0604020202020204" pitchFamily="34" charset="0"/>
                <a:cs typeface="Arial" panose="020B0604020202020204" pitchFamily="34" charset="0"/>
              </a:rPr>
              <a:t> / CC BY 2.0</a:t>
            </a:r>
          </a:p>
        </p:txBody>
      </p:sp>
    </p:spTree>
    <p:extLst>
      <p:ext uri="{BB962C8B-B14F-4D97-AF65-F5344CB8AC3E}">
        <p14:creationId xmlns:p14="http://schemas.microsoft.com/office/powerpoint/2010/main" val="3737913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32ABE4-3353-4E29-B0E1-9952B048E1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91999" cy="6248556"/>
          </a:xfrm>
          <a:prstGeom prst="rect">
            <a:avLst/>
          </a:prstGeom>
        </p:spPr>
      </p:pic>
      <p:sp>
        <p:nvSpPr>
          <p:cNvPr id="3" name="Text Placeholder 2"/>
          <p:cNvSpPr>
            <a:spLocks noGrp="1"/>
          </p:cNvSpPr>
          <p:nvPr>
            <p:ph type="body" sz="quarter" idx="14"/>
          </p:nvPr>
        </p:nvSpPr>
        <p:spPr>
          <a:xfrm>
            <a:off x="5545540" y="1278504"/>
            <a:ext cx="6646460" cy="4526436"/>
          </a:xfrm>
          <a:solidFill>
            <a:schemeClr val="tx1">
              <a:alpha val="60000"/>
            </a:schemeClr>
          </a:solidFill>
        </p:spPr>
        <p:txBody>
          <a:bodyPr/>
          <a:lstStyle/>
          <a:p>
            <a:r>
              <a:rPr lang="en-US" sz="2800" b="1" dirty="0">
                <a:solidFill>
                  <a:schemeClr val="bg1"/>
                </a:solidFill>
              </a:rPr>
              <a:t>Draw on data...in service of developing new conceptual categories</a:t>
            </a:r>
          </a:p>
          <a:p>
            <a:r>
              <a:rPr lang="en-US" sz="2800" b="1" dirty="0">
                <a:solidFill>
                  <a:schemeClr val="bg1"/>
                </a:solidFill>
              </a:rPr>
              <a:t>Develop inductive abstract analytic categories through systematic data analysis</a:t>
            </a:r>
          </a:p>
          <a:p>
            <a:r>
              <a:rPr lang="en-US" sz="2800" b="1" dirty="0">
                <a:solidFill>
                  <a:schemeClr val="bg1"/>
                </a:solidFill>
              </a:rPr>
              <a:t>Emphasize theory construction rather than description or application of current theories </a:t>
            </a:r>
          </a:p>
          <a:p>
            <a:pPr marL="0" indent="0" algn="r">
              <a:buNone/>
            </a:pPr>
            <a:r>
              <a:rPr lang="en-US" sz="1800" b="1" dirty="0">
                <a:solidFill>
                  <a:schemeClr val="bg1"/>
                </a:solidFill>
              </a:rPr>
              <a:t>(Connaway and Radford 2017)</a:t>
            </a:r>
          </a:p>
        </p:txBody>
      </p:sp>
      <p:sp>
        <p:nvSpPr>
          <p:cNvPr id="7" name="Rectangle 3"/>
          <p:cNvSpPr>
            <a:spLocks noGrp="1" noChangeArrowheads="1"/>
          </p:cNvSpPr>
          <p:nvPr>
            <p:ph type="body" sz="quarter" idx="13"/>
          </p:nvPr>
        </p:nvSpPr>
        <p:spPr>
          <a:xfrm>
            <a:off x="7615450" y="331074"/>
            <a:ext cx="4576550" cy="616356"/>
          </a:xfrm>
          <a:solidFill>
            <a:schemeClr val="tx1">
              <a:alpha val="60000"/>
            </a:schemeClr>
          </a:solidFill>
        </p:spPr>
        <p:txBody>
          <a:bodyPr anchor="ctr">
            <a:noAutofit/>
          </a:bodyPr>
          <a:lstStyle/>
          <a:p>
            <a:r>
              <a:rPr lang="en-US" sz="4000" dirty="0">
                <a:solidFill>
                  <a:schemeClr val="bg1"/>
                </a:solidFill>
              </a:rPr>
              <a:t>Grounded Theory</a:t>
            </a:r>
          </a:p>
        </p:txBody>
      </p:sp>
      <p:sp>
        <p:nvSpPr>
          <p:cNvPr id="4" name="Rectangle 3">
            <a:extLst>
              <a:ext uri="{FF2B5EF4-FFF2-40B4-BE49-F238E27FC236}">
                <a16:creationId xmlns:a16="http://schemas.microsoft.com/office/drawing/2014/main" id="{8D534682-D6A9-4470-962F-28CB09F6B048}"/>
              </a:ext>
            </a:extLst>
          </p:cNvPr>
          <p:cNvSpPr/>
          <p:nvPr/>
        </p:nvSpPr>
        <p:spPr>
          <a:xfrm>
            <a:off x="-3" y="5981700"/>
            <a:ext cx="6819903" cy="276999"/>
          </a:xfrm>
          <a:prstGeom prst="rect">
            <a:avLst/>
          </a:prstGeom>
          <a:solidFill>
            <a:schemeClr val="tx1">
              <a:alpha val="25000"/>
            </a:schemeClr>
          </a:solidFill>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Image: https://www.flickr.com/photos/brandsvig/6331843056 by Christer / CC BY-NC-ND 2.0</a:t>
            </a:r>
          </a:p>
        </p:txBody>
      </p:sp>
    </p:spTree>
    <p:extLst>
      <p:ext uri="{BB962C8B-B14F-4D97-AF65-F5344CB8AC3E}">
        <p14:creationId xmlns:p14="http://schemas.microsoft.com/office/powerpoint/2010/main" val="2269080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DA04F"/>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0"/>
            <a:ext cx="6493838" cy="6263640"/>
          </a:xfrm>
          <a:solidFill>
            <a:schemeClr val="tx1">
              <a:alpha val="74000"/>
            </a:schemeClr>
          </a:solidFill>
        </p:spPr>
        <p:txBody>
          <a:bodyPr/>
          <a:lstStyle/>
          <a:p>
            <a:pPr marL="0" indent="0">
              <a:buNone/>
            </a:pPr>
            <a:r>
              <a:rPr lang="en-US" sz="2800" b="1" dirty="0">
                <a:solidFill>
                  <a:schemeClr val="bg1"/>
                </a:solidFill>
              </a:rPr>
              <a:t>“A major strategy for analysis of qualitative data is the use of the constant comparative method, which embraces ‘constant comparisons’ defined as ‘the analytic process of comparing different pieces of data against each other for similarities and differences.’” </a:t>
            </a:r>
          </a:p>
          <a:p>
            <a:pPr marL="0" indent="0" algn="r">
              <a:buNone/>
            </a:pPr>
            <a:endParaRPr lang="en-US" sz="1800" b="1" dirty="0">
              <a:solidFill>
                <a:schemeClr val="bg1"/>
              </a:solidFill>
            </a:endParaRPr>
          </a:p>
          <a:p>
            <a:pPr marL="0" indent="0" algn="r">
              <a:buNone/>
            </a:pPr>
            <a:r>
              <a:rPr lang="en-US" sz="1800" b="1" dirty="0">
                <a:solidFill>
                  <a:schemeClr val="bg1"/>
                </a:solidFill>
              </a:rPr>
              <a:t>(Connaway and Radford 2017, 298)</a:t>
            </a:r>
          </a:p>
        </p:txBody>
      </p:sp>
      <p:pic>
        <p:nvPicPr>
          <p:cNvPr id="2" name="Picture 1">
            <a:extLst>
              <a:ext uri="{FF2B5EF4-FFF2-40B4-BE49-F238E27FC236}">
                <a16:creationId xmlns:a16="http://schemas.microsoft.com/office/drawing/2014/main" id="{8A25779B-06A6-49A1-BA08-3487F8B0CA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93838" y="0"/>
            <a:ext cx="5698162" cy="6263640"/>
          </a:xfrm>
          <a:prstGeom prst="rect">
            <a:avLst/>
          </a:prstGeom>
        </p:spPr>
      </p:pic>
      <p:sp>
        <p:nvSpPr>
          <p:cNvPr id="4" name="Rectangle 3">
            <a:extLst>
              <a:ext uri="{FF2B5EF4-FFF2-40B4-BE49-F238E27FC236}">
                <a16:creationId xmlns:a16="http://schemas.microsoft.com/office/drawing/2014/main" id="{E0D89A5A-3D80-4BEF-9909-42D2932092CA}"/>
              </a:ext>
            </a:extLst>
          </p:cNvPr>
          <p:cNvSpPr/>
          <p:nvPr/>
        </p:nvSpPr>
        <p:spPr>
          <a:xfrm>
            <a:off x="5422900" y="5986641"/>
            <a:ext cx="6769100" cy="276999"/>
          </a:xfrm>
          <a:prstGeom prst="rect">
            <a:avLst/>
          </a:prstGeom>
          <a:solidFill>
            <a:schemeClr val="tx1">
              <a:alpha val="30000"/>
            </a:schemeClr>
          </a:solidFill>
        </p:spPr>
        <p:txBody>
          <a:bodyPr wrap="square">
            <a:spAutoFit/>
          </a:bodyPr>
          <a:lstStyle/>
          <a:p>
            <a:pPr algn="r"/>
            <a:r>
              <a:rPr lang="en-US" sz="1200" dirty="0">
                <a:solidFill>
                  <a:schemeClr val="bg1"/>
                </a:solidFill>
                <a:latin typeface="Arial" panose="020B0604020202020204" pitchFamily="34" charset="0"/>
                <a:cs typeface="Arial" panose="020B0604020202020204" pitchFamily="34" charset="0"/>
              </a:rPr>
              <a:t>Image: https://www.flickr.com/photos/chiotsrun/3748199122 by </a:t>
            </a:r>
            <a:r>
              <a:rPr lang="en-US" sz="1200" dirty="0" err="1">
                <a:solidFill>
                  <a:schemeClr val="bg1"/>
                </a:solidFill>
                <a:latin typeface="Arial" panose="020B0604020202020204" pitchFamily="34" charset="0"/>
                <a:cs typeface="Arial" panose="020B0604020202020204" pitchFamily="34" charset="0"/>
              </a:rPr>
              <a:t>Chiot’s</a:t>
            </a:r>
            <a:r>
              <a:rPr lang="en-US" sz="1200" dirty="0">
                <a:solidFill>
                  <a:schemeClr val="bg1"/>
                </a:solidFill>
                <a:latin typeface="Arial" panose="020B0604020202020204" pitchFamily="34" charset="0"/>
                <a:cs typeface="Arial" panose="020B0604020202020204" pitchFamily="34" charset="0"/>
              </a:rPr>
              <a:t> Run / CC BY-NC 2.0</a:t>
            </a:r>
          </a:p>
        </p:txBody>
      </p:sp>
    </p:spTree>
    <p:extLst>
      <p:ext uri="{BB962C8B-B14F-4D97-AF65-F5344CB8AC3E}">
        <p14:creationId xmlns:p14="http://schemas.microsoft.com/office/powerpoint/2010/main" val="3942320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70F09-4ADA-4AE0-B0D3-F38938136D7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99200"/>
          </a:xfrm>
          <a:prstGeom prst="rect">
            <a:avLst/>
          </a:prstGeom>
        </p:spPr>
      </p:pic>
      <p:sp>
        <p:nvSpPr>
          <p:cNvPr id="3" name="Text Placeholder 2"/>
          <p:cNvSpPr>
            <a:spLocks noGrp="1"/>
          </p:cNvSpPr>
          <p:nvPr>
            <p:ph type="body" sz="quarter" idx="14"/>
          </p:nvPr>
        </p:nvSpPr>
        <p:spPr>
          <a:xfrm>
            <a:off x="5918738" y="254602"/>
            <a:ext cx="6273262" cy="3568098"/>
          </a:xfrm>
          <a:solidFill>
            <a:schemeClr val="tx1">
              <a:alpha val="41000"/>
            </a:schemeClr>
          </a:solidFill>
        </p:spPr>
        <p:txBody>
          <a:bodyPr/>
          <a:lstStyle/>
          <a:p>
            <a:pPr marL="0" indent="0">
              <a:buNone/>
            </a:pPr>
            <a:r>
              <a:rPr lang="en-US" sz="3200" b="1" dirty="0">
                <a:solidFill>
                  <a:schemeClr val="bg1"/>
                </a:solidFill>
              </a:rPr>
              <a:t>Conversation Analysis</a:t>
            </a:r>
          </a:p>
          <a:p>
            <a:pPr>
              <a:spcAft>
                <a:spcPts val="1200"/>
              </a:spcAft>
            </a:pPr>
            <a:r>
              <a:rPr lang="en-US" sz="3200" b="1" dirty="0">
                <a:solidFill>
                  <a:schemeClr val="bg1"/>
                </a:solidFill>
              </a:rPr>
              <a:t>Context &amp; social conduct</a:t>
            </a:r>
          </a:p>
          <a:p>
            <a:pPr marL="0" indent="0">
              <a:buNone/>
            </a:pPr>
            <a:r>
              <a:rPr lang="en-US" sz="3200" b="1" dirty="0">
                <a:solidFill>
                  <a:schemeClr val="bg1"/>
                </a:solidFill>
              </a:rPr>
              <a:t>Discourse Analysis</a:t>
            </a:r>
          </a:p>
          <a:p>
            <a:pPr>
              <a:spcAft>
                <a:spcPts val="1200"/>
              </a:spcAft>
            </a:pPr>
            <a:r>
              <a:rPr lang="en-US" sz="3200" b="1" dirty="0">
                <a:solidFill>
                  <a:schemeClr val="bg1"/>
                </a:solidFill>
              </a:rPr>
              <a:t>The library within a larger social &amp; cultural context</a:t>
            </a:r>
          </a:p>
          <a:p>
            <a:pPr marL="0" indent="0" algn="r">
              <a:buNone/>
            </a:pPr>
            <a:r>
              <a:rPr lang="en-US" sz="1800" b="1" dirty="0">
                <a:solidFill>
                  <a:schemeClr val="bg1"/>
                </a:solidFill>
              </a:rPr>
              <a:t>(Connaway and Radford 2017)</a:t>
            </a:r>
          </a:p>
        </p:txBody>
      </p:sp>
      <p:sp>
        <p:nvSpPr>
          <p:cNvPr id="2" name="Rectangle 1">
            <a:extLst>
              <a:ext uri="{FF2B5EF4-FFF2-40B4-BE49-F238E27FC236}">
                <a16:creationId xmlns:a16="http://schemas.microsoft.com/office/drawing/2014/main" id="{C754DF7E-DD85-47B9-A585-C62257DB7114}"/>
              </a:ext>
            </a:extLst>
          </p:cNvPr>
          <p:cNvSpPr/>
          <p:nvPr/>
        </p:nvSpPr>
        <p:spPr>
          <a:xfrm>
            <a:off x="0" y="8381"/>
            <a:ext cx="6096000" cy="246221"/>
          </a:xfrm>
          <a:prstGeom prst="rect">
            <a:avLst/>
          </a:prstGeom>
        </p:spPr>
        <p:txBody>
          <a:bodyPr>
            <a:spAutoFit/>
          </a:bodyPr>
          <a:lstStyle/>
          <a:p>
            <a:r>
              <a:rPr lang="en-US" sz="1000" dirty="0">
                <a:solidFill>
                  <a:schemeClr val="bg1"/>
                </a:solidFill>
                <a:latin typeface="Arial" panose="020B0604020202020204" pitchFamily="34" charset="0"/>
                <a:cs typeface="Arial" panose="020B0604020202020204" pitchFamily="34" charset="0"/>
              </a:rPr>
              <a:t>Image: https://www.flickr.com/photos/felipe_gabaldon/4789306741 by Felipe Gabaldon / CC BY 2.0</a:t>
            </a:r>
          </a:p>
        </p:txBody>
      </p:sp>
    </p:spTree>
    <p:extLst>
      <p:ext uri="{BB962C8B-B14F-4D97-AF65-F5344CB8AC3E}">
        <p14:creationId xmlns:p14="http://schemas.microsoft.com/office/powerpoint/2010/main" val="4048240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2B0F09D-C7CD-4FFD-9D0E-5B9F619385B2}"/>
              </a:ext>
            </a:extLst>
          </p:cNvPr>
          <p:cNvGrpSpPr/>
          <p:nvPr/>
        </p:nvGrpSpPr>
        <p:grpSpPr>
          <a:xfrm>
            <a:off x="0" y="0"/>
            <a:ext cx="12192000" cy="6263102"/>
            <a:chOff x="0" y="0"/>
            <a:chExt cx="12192000" cy="6263102"/>
          </a:xfrm>
        </p:grpSpPr>
        <p:pic>
          <p:nvPicPr>
            <p:cNvPr id="4" name="Picture 3">
              <a:extLst>
                <a:ext uri="{FF2B5EF4-FFF2-40B4-BE49-F238E27FC236}">
                  <a16:creationId xmlns:a16="http://schemas.microsoft.com/office/drawing/2014/main" id="{620DD941-135A-4D4E-8F99-B97502CCC1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1779" b="1"/>
            <a:stretch/>
          </p:blipFill>
          <p:spPr>
            <a:xfrm>
              <a:off x="0" y="0"/>
              <a:ext cx="7658997" cy="6263102"/>
            </a:xfrm>
            <a:prstGeom prst="rect">
              <a:avLst/>
            </a:prstGeom>
          </p:spPr>
        </p:pic>
        <p:pic>
          <p:nvPicPr>
            <p:cNvPr id="5" name="Picture 4">
              <a:extLst>
                <a:ext uri="{FF2B5EF4-FFF2-40B4-BE49-F238E27FC236}">
                  <a16:creationId xmlns:a16="http://schemas.microsoft.com/office/drawing/2014/main" id="{A55471DB-8F2C-4558-8C5E-7F615AA395B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7658994" y="0"/>
              <a:ext cx="4533006" cy="6263101"/>
            </a:xfrm>
            <a:prstGeom prst="rect">
              <a:avLst/>
            </a:prstGeom>
          </p:spPr>
        </p:pic>
      </p:grpSp>
      <p:sp>
        <p:nvSpPr>
          <p:cNvPr id="2" name="Text Placeholder 1">
            <a:extLst>
              <a:ext uri="{FF2B5EF4-FFF2-40B4-BE49-F238E27FC236}">
                <a16:creationId xmlns:a16="http://schemas.microsoft.com/office/drawing/2014/main" id="{4B32CEA4-4CBD-4F03-8E0C-82EC9E590013}"/>
              </a:ext>
            </a:extLst>
          </p:cNvPr>
          <p:cNvSpPr>
            <a:spLocks noGrp="1"/>
          </p:cNvSpPr>
          <p:nvPr>
            <p:ph type="body" sz="quarter" idx="13"/>
          </p:nvPr>
        </p:nvSpPr>
        <p:spPr>
          <a:xfrm>
            <a:off x="0" y="0"/>
            <a:ext cx="7204612" cy="807720"/>
          </a:xfrm>
          <a:solidFill>
            <a:schemeClr val="bg1">
              <a:alpha val="65000"/>
            </a:schemeClr>
          </a:solidFill>
        </p:spPr>
        <p:txBody>
          <a:bodyPr/>
          <a:lstStyle/>
          <a:p>
            <a:r>
              <a:rPr lang="en-US" dirty="0"/>
              <a:t>Quantitative Analysis</a:t>
            </a:r>
          </a:p>
        </p:txBody>
      </p:sp>
      <p:sp>
        <p:nvSpPr>
          <p:cNvPr id="3" name="Text Placeholder 2">
            <a:extLst>
              <a:ext uri="{FF2B5EF4-FFF2-40B4-BE49-F238E27FC236}">
                <a16:creationId xmlns:a16="http://schemas.microsoft.com/office/drawing/2014/main" id="{65D6CB1C-F5DB-412B-B4E6-5EC666DBEF95}"/>
              </a:ext>
            </a:extLst>
          </p:cNvPr>
          <p:cNvSpPr>
            <a:spLocks noGrp="1"/>
          </p:cNvSpPr>
          <p:nvPr>
            <p:ph type="body" sz="quarter" idx="14"/>
          </p:nvPr>
        </p:nvSpPr>
        <p:spPr>
          <a:xfrm>
            <a:off x="5789084" y="3429000"/>
            <a:ext cx="6402916" cy="2055282"/>
          </a:xfrm>
          <a:solidFill>
            <a:srgbClr val="002060">
              <a:alpha val="70000"/>
            </a:srgbClr>
          </a:solidFill>
        </p:spPr>
        <p:txBody>
          <a:bodyPr/>
          <a:lstStyle/>
          <a:p>
            <a:r>
              <a:rPr lang="en-US" b="1" dirty="0">
                <a:solidFill>
                  <a:schemeClr val="bg1"/>
                </a:solidFill>
              </a:rPr>
              <a:t>Descriptive statistics</a:t>
            </a:r>
          </a:p>
          <a:p>
            <a:r>
              <a:rPr lang="en-US" b="1" dirty="0">
                <a:solidFill>
                  <a:schemeClr val="bg1"/>
                </a:solidFill>
              </a:rPr>
              <a:t>Parametric statistics</a:t>
            </a:r>
          </a:p>
          <a:p>
            <a:r>
              <a:rPr lang="en-US" b="1" dirty="0">
                <a:solidFill>
                  <a:schemeClr val="bg1"/>
                </a:solidFill>
              </a:rPr>
              <a:t>Non-parametric statistics</a:t>
            </a:r>
          </a:p>
        </p:txBody>
      </p:sp>
      <p:sp>
        <p:nvSpPr>
          <p:cNvPr id="7" name="Rectangle 6">
            <a:extLst>
              <a:ext uri="{FF2B5EF4-FFF2-40B4-BE49-F238E27FC236}">
                <a16:creationId xmlns:a16="http://schemas.microsoft.com/office/drawing/2014/main" id="{007B2BA4-30B7-4BCB-9E96-4C53D9D302B5}"/>
              </a:ext>
            </a:extLst>
          </p:cNvPr>
          <p:cNvSpPr/>
          <p:nvPr/>
        </p:nvSpPr>
        <p:spPr>
          <a:xfrm>
            <a:off x="5257240" y="5986102"/>
            <a:ext cx="6903720" cy="276999"/>
          </a:xfrm>
          <a:prstGeom prst="rect">
            <a:avLst/>
          </a:prstGeom>
        </p:spPr>
        <p:txBody>
          <a:bodyPr wrap="square">
            <a:spAutoFit/>
          </a:bodyPr>
          <a:lstStyle/>
          <a:p>
            <a:pPr lvl="0" algn="r">
              <a:defRPr/>
            </a:pPr>
            <a:r>
              <a:rPr lang="en-US" sz="1200" dirty="0">
                <a:solidFill>
                  <a:schemeClr val="bg1"/>
                </a:solidFill>
                <a:latin typeface="Arial" panose="020B0604020202020204" pitchFamily="34" charset="0"/>
                <a:cs typeface="Arial" panose="020B0604020202020204" pitchFamily="34" charset="0"/>
              </a:rPr>
              <a:t>Image: https://www.flickr.com/photos/ekurvine/6964282187 by Esko </a:t>
            </a:r>
            <a:r>
              <a:rPr lang="en-US" sz="1200" dirty="0" err="1">
                <a:solidFill>
                  <a:schemeClr val="bg1"/>
                </a:solidFill>
                <a:latin typeface="Arial" panose="020B0604020202020204" pitchFamily="34" charset="0"/>
                <a:cs typeface="Arial" panose="020B0604020202020204" pitchFamily="34" charset="0"/>
              </a:rPr>
              <a:t>Kurvinen</a:t>
            </a:r>
            <a:r>
              <a:rPr lang="en-US" sz="1200" dirty="0">
                <a:solidFill>
                  <a:schemeClr val="bg1"/>
                </a:solidFill>
                <a:latin typeface="Arial" panose="020B0604020202020204" pitchFamily="34" charset="0"/>
                <a:cs typeface="Arial" panose="020B0604020202020204" pitchFamily="34" charset="0"/>
              </a:rPr>
              <a:t> / CC BY-NC 2.0</a:t>
            </a:r>
          </a:p>
        </p:txBody>
      </p:sp>
    </p:spTree>
    <p:extLst>
      <p:ext uri="{BB962C8B-B14F-4D97-AF65-F5344CB8AC3E}">
        <p14:creationId xmlns:p14="http://schemas.microsoft.com/office/powerpoint/2010/main" val="3025029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E533AD-3019-48D8-B67F-B14755403F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61100"/>
          </a:xfrm>
          <a:prstGeom prst="rect">
            <a:avLst/>
          </a:prstGeom>
        </p:spPr>
      </p:pic>
      <p:sp>
        <p:nvSpPr>
          <p:cNvPr id="2" name="Text Placeholder 1">
            <a:extLst>
              <a:ext uri="{FF2B5EF4-FFF2-40B4-BE49-F238E27FC236}">
                <a16:creationId xmlns:a16="http://schemas.microsoft.com/office/drawing/2014/main" id="{015BF300-02CE-4ECE-BD8F-DD874667E089}"/>
              </a:ext>
            </a:extLst>
          </p:cNvPr>
          <p:cNvSpPr>
            <a:spLocks noGrp="1"/>
          </p:cNvSpPr>
          <p:nvPr>
            <p:ph type="body" sz="quarter" idx="13"/>
          </p:nvPr>
        </p:nvSpPr>
        <p:spPr>
          <a:xfrm>
            <a:off x="0" y="1002350"/>
            <a:ext cx="3444518" cy="741287"/>
          </a:xfrm>
          <a:solidFill>
            <a:schemeClr val="tx1">
              <a:alpha val="50000"/>
            </a:schemeClr>
          </a:solidFill>
        </p:spPr>
        <p:txBody>
          <a:bodyPr/>
          <a:lstStyle/>
          <a:p>
            <a:r>
              <a:rPr lang="en-US" sz="4000" dirty="0">
                <a:solidFill>
                  <a:schemeClr val="bg1"/>
                </a:solidFill>
              </a:rPr>
              <a:t>Log Analysis</a:t>
            </a:r>
          </a:p>
        </p:txBody>
      </p:sp>
      <p:sp>
        <p:nvSpPr>
          <p:cNvPr id="3" name="Text Placeholder 2">
            <a:extLst>
              <a:ext uri="{FF2B5EF4-FFF2-40B4-BE49-F238E27FC236}">
                <a16:creationId xmlns:a16="http://schemas.microsoft.com/office/drawing/2014/main" id="{E17FE300-A14C-451F-8E51-258BC81DAE6A}"/>
              </a:ext>
            </a:extLst>
          </p:cNvPr>
          <p:cNvSpPr>
            <a:spLocks noGrp="1"/>
          </p:cNvSpPr>
          <p:nvPr>
            <p:ph type="body" sz="quarter" idx="12"/>
          </p:nvPr>
        </p:nvSpPr>
        <p:spPr>
          <a:xfrm>
            <a:off x="0" y="1957195"/>
            <a:ext cx="5374917" cy="3719704"/>
          </a:xfrm>
          <a:solidFill>
            <a:schemeClr val="tx1">
              <a:alpha val="50000"/>
            </a:schemeClr>
          </a:solidFill>
        </p:spPr>
        <p:txBody>
          <a:bodyPr/>
          <a:lstStyle/>
          <a:p>
            <a:pPr>
              <a:buFont typeface="Arial" panose="020B0604020202020204" pitchFamily="34" charset="0"/>
              <a:buChar char="•"/>
            </a:pPr>
            <a:r>
              <a:rPr lang="en-US" sz="2800" b="1" dirty="0">
                <a:solidFill>
                  <a:schemeClr val="bg1"/>
                </a:solidFill>
              </a:rPr>
              <a:t>Analysis of requests made to a website or application</a:t>
            </a:r>
          </a:p>
          <a:p>
            <a:pPr lvl="1">
              <a:buFont typeface="Arial" panose="020B0604020202020204" pitchFamily="34" charset="0"/>
              <a:buChar char="•"/>
            </a:pPr>
            <a:r>
              <a:rPr lang="en-US" sz="2800" b="1" dirty="0">
                <a:solidFill>
                  <a:schemeClr val="bg1"/>
                </a:solidFill>
              </a:rPr>
              <a:t>Log records requests that a browser makes to the server</a:t>
            </a:r>
          </a:p>
          <a:p>
            <a:pPr>
              <a:buFont typeface="Arial" panose="020B0604020202020204" pitchFamily="34" charset="0"/>
              <a:buChar char="•"/>
            </a:pPr>
            <a:r>
              <a:rPr lang="en-US" sz="2800" b="1" dirty="0">
                <a:solidFill>
                  <a:schemeClr val="bg1"/>
                </a:solidFill>
              </a:rPr>
              <a:t>Session logs</a:t>
            </a:r>
          </a:p>
          <a:p>
            <a:pPr>
              <a:buFont typeface="Arial" panose="020B0604020202020204" pitchFamily="34" charset="0"/>
              <a:buChar char="•"/>
            </a:pPr>
            <a:r>
              <a:rPr lang="en-US" sz="2800" b="1" dirty="0">
                <a:solidFill>
                  <a:schemeClr val="bg1"/>
                </a:solidFill>
              </a:rPr>
              <a:t>Aggregate statistics</a:t>
            </a:r>
          </a:p>
        </p:txBody>
      </p:sp>
      <p:sp>
        <p:nvSpPr>
          <p:cNvPr id="5" name="Rectangle 4">
            <a:extLst>
              <a:ext uri="{FF2B5EF4-FFF2-40B4-BE49-F238E27FC236}">
                <a16:creationId xmlns:a16="http://schemas.microsoft.com/office/drawing/2014/main" id="{9CD4F46A-AE9B-4C84-9242-EA6D9F45C2E4}"/>
              </a:ext>
            </a:extLst>
          </p:cNvPr>
          <p:cNvSpPr/>
          <p:nvPr/>
        </p:nvSpPr>
        <p:spPr>
          <a:xfrm>
            <a:off x="0" y="0"/>
            <a:ext cx="6096000" cy="246221"/>
          </a:xfrm>
          <a:prstGeom prst="rect">
            <a:avLst/>
          </a:prstGeom>
        </p:spPr>
        <p:txBody>
          <a:bodyPr>
            <a:spAutoFit/>
          </a:bodyPr>
          <a:lstStyle/>
          <a:p>
            <a:r>
              <a:rPr lang="en-US" sz="1000" dirty="0">
                <a:solidFill>
                  <a:schemeClr val="bg1"/>
                </a:solidFill>
              </a:rPr>
              <a:t>Image: https://www.flickr.com/photos/sami73/36280554 by Sami </a:t>
            </a:r>
            <a:r>
              <a:rPr lang="en-US" sz="1000" dirty="0" err="1">
                <a:solidFill>
                  <a:schemeClr val="bg1"/>
                </a:solidFill>
              </a:rPr>
              <a:t>Keinanen</a:t>
            </a:r>
            <a:r>
              <a:rPr lang="en-US" sz="1000" dirty="0">
                <a:solidFill>
                  <a:schemeClr val="bg1"/>
                </a:solidFill>
              </a:rPr>
              <a:t> / CC BY-SA 2.0</a:t>
            </a:r>
          </a:p>
        </p:txBody>
      </p:sp>
    </p:spTree>
    <p:extLst>
      <p:ext uri="{BB962C8B-B14F-4D97-AF65-F5344CB8AC3E}">
        <p14:creationId xmlns:p14="http://schemas.microsoft.com/office/powerpoint/2010/main" val="1212617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F57600-900E-43D7-893C-C5A427E8E9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73800"/>
          </a:xfrm>
          <a:prstGeom prst="rect">
            <a:avLst/>
          </a:prstGeom>
        </p:spPr>
      </p:pic>
      <p:sp>
        <p:nvSpPr>
          <p:cNvPr id="2" name="Text Placeholder 1">
            <a:extLst>
              <a:ext uri="{FF2B5EF4-FFF2-40B4-BE49-F238E27FC236}">
                <a16:creationId xmlns:a16="http://schemas.microsoft.com/office/drawing/2014/main" id="{015BF300-02CE-4ECE-BD8F-DD874667E089}"/>
              </a:ext>
            </a:extLst>
          </p:cNvPr>
          <p:cNvSpPr>
            <a:spLocks noGrp="1"/>
          </p:cNvSpPr>
          <p:nvPr>
            <p:ph type="body" sz="quarter" idx="13"/>
          </p:nvPr>
        </p:nvSpPr>
        <p:spPr>
          <a:xfrm>
            <a:off x="0" y="183086"/>
            <a:ext cx="3444518" cy="745776"/>
          </a:xfrm>
          <a:solidFill>
            <a:schemeClr val="tx1">
              <a:alpha val="50000"/>
            </a:schemeClr>
          </a:solidFill>
        </p:spPr>
        <p:txBody>
          <a:bodyPr tIns="0"/>
          <a:lstStyle/>
          <a:p>
            <a:r>
              <a:rPr lang="en-US" sz="4000" dirty="0">
                <a:solidFill>
                  <a:schemeClr val="bg1"/>
                </a:solidFill>
              </a:rPr>
              <a:t>Log Analysis</a:t>
            </a:r>
          </a:p>
        </p:txBody>
      </p:sp>
      <p:sp>
        <p:nvSpPr>
          <p:cNvPr id="3" name="Text Placeholder 2">
            <a:extLst>
              <a:ext uri="{FF2B5EF4-FFF2-40B4-BE49-F238E27FC236}">
                <a16:creationId xmlns:a16="http://schemas.microsoft.com/office/drawing/2014/main" id="{E17FE300-A14C-451F-8E51-258BC81DAE6A}"/>
              </a:ext>
            </a:extLst>
          </p:cNvPr>
          <p:cNvSpPr>
            <a:spLocks noGrp="1"/>
          </p:cNvSpPr>
          <p:nvPr>
            <p:ph type="body" sz="quarter" idx="12"/>
          </p:nvPr>
        </p:nvSpPr>
        <p:spPr>
          <a:xfrm>
            <a:off x="0" y="928862"/>
            <a:ext cx="5207000" cy="5344938"/>
          </a:xfrm>
          <a:solidFill>
            <a:schemeClr val="tx1">
              <a:alpha val="50000"/>
            </a:schemeClr>
          </a:solidFill>
        </p:spPr>
        <p:txBody>
          <a:bodyPr/>
          <a:lstStyle/>
          <a:p>
            <a:pPr>
              <a:buFont typeface="Arial" panose="020B0604020202020204" pitchFamily="34" charset="0"/>
              <a:buChar char="•"/>
            </a:pPr>
            <a:r>
              <a:rPr lang="en-US" sz="2500" b="1" dirty="0">
                <a:solidFill>
                  <a:schemeClr val="bg1"/>
                </a:solidFill>
              </a:rPr>
              <a:t>Advantages</a:t>
            </a:r>
          </a:p>
          <a:p>
            <a:pPr lvl="1">
              <a:buFont typeface="Arial" panose="020B0604020202020204" pitchFamily="34" charset="0"/>
              <a:buChar char="•"/>
            </a:pPr>
            <a:r>
              <a:rPr lang="en-US" sz="2400" b="1" dirty="0">
                <a:solidFill>
                  <a:schemeClr val="bg1"/>
                </a:solidFill>
              </a:rPr>
              <a:t>Naturalistic</a:t>
            </a:r>
          </a:p>
          <a:p>
            <a:pPr lvl="1">
              <a:buFont typeface="Arial" panose="020B0604020202020204" pitchFamily="34" charset="0"/>
              <a:buChar char="•"/>
            </a:pPr>
            <a:r>
              <a:rPr lang="en-US" sz="2400" b="1" dirty="0">
                <a:solidFill>
                  <a:schemeClr val="bg1"/>
                </a:solidFill>
              </a:rPr>
              <a:t>Accurate</a:t>
            </a:r>
          </a:p>
          <a:p>
            <a:pPr lvl="1">
              <a:buFont typeface="Arial" panose="020B0604020202020204" pitchFamily="34" charset="0"/>
              <a:buChar char="•"/>
            </a:pPr>
            <a:r>
              <a:rPr lang="en-US" sz="2400" b="1" dirty="0">
                <a:solidFill>
                  <a:schemeClr val="bg1"/>
                </a:solidFill>
              </a:rPr>
              <a:t>Real time</a:t>
            </a:r>
          </a:p>
          <a:p>
            <a:pPr lvl="1">
              <a:buFont typeface="Arial" panose="020B0604020202020204" pitchFamily="34" charset="0"/>
              <a:buChar char="•"/>
            </a:pPr>
            <a:r>
              <a:rPr lang="en-US" sz="2400" b="1" dirty="0">
                <a:solidFill>
                  <a:schemeClr val="bg1"/>
                </a:solidFill>
              </a:rPr>
              <a:t>Inexpensive to gather large number of observations</a:t>
            </a:r>
          </a:p>
          <a:p>
            <a:pPr>
              <a:buFont typeface="Arial" panose="020B0604020202020204" pitchFamily="34" charset="0"/>
              <a:buChar char="•"/>
            </a:pPr>
            <a:r>
              <a:rPr lang="en-US" sz="2500" b="1" dirty="0">
                <a:solidFill>
                  <a:schemeClr val="bg1"/>
                </a:solidFill>
              </a:rPr>
              <a:t>Disadvantages</a:t>
            </a:r>
          </a:p>
          <a:p>
            <a:pPr lvl="1">
              <a:buFont typeface="Arial" panose="020B0604020202020204" pitchFamily="34" charset="0"/>
              <a:buChar char="•"/>
            </a:pPr>
            <a:r>
              <a:rPr lang="en-US" sz="2400" b="1" dirty="0">
                <a:solidFill>
                  <a:schemeClr val="bg1"/>
                </a:solidFill>
              </a:rPr>
              <a:t>Ambiguity of meaning</a:t>
            </a:r>
          </a:p>
          <a:p>
            <a:pPr lvl="2">
              <a:buFont typeface="Arial" panose="020B0604020202020204" pitchFamily="34" charset="0"/>
              <a:buChar char="•"/>
            </a:pPr>
            <a:r>
              <a:rPr lang="en-US" sz="2400" b="1" dirty="0">
                <a:solidFill>
                  <a:schemeClr val="bg1"/>
                </a:solidFill>
              </a:rPr>
              <a:t>Can be misleading</a:t>
            </a:r>
          </a:p>
          <a:p>
            <a:pPr lvl="2">
              <a:buFont typeface="Arial" panose="020B0604020202020204" pitchFamily="34" charset="0"/>
              <a:buChar char="•"/>
            </a:pPr>
            <a:r>
              <a:rPr lang="en-US" sz="2400" b="1" dirty="0">
                <a:solidFill>
                  <a:schemeClr val="bg1"/>
                </a:solidFill>
              </a:rPr>
              <a:t>Don’t know the </a:t>
            </a:r>
            <a:r>
              <a:rPr lang="en-US" sz="2400" b="1" i="1" dirty="0">
                <a:solidFill>
                  <a:schemeClr val="bg1"/>
                </a:solidFill>
              </a:rPr>
              <a:t>why</a:t>
            </a:r>
          </a:p>
          <a:p>
            <a:pPr lvl="1">
              <a:buFont typeface="Arial" panose="020B0604020202020204" pitchFamily="34" charset="0"/>
              <a:buChar char="•"/>
            </a:pPr>
            <a:r>
              <a:rPr lang="en-US" sz="2400" b="1" dirty="0">
                <a:solidFill>
                  <a:schemeClr val="bg1"/>
                </a:solidFill>
              </a:rPr>
              <a:t>Data cleaning</a:t>
            </a:r>
          </a:p>
          <a:p>
            <a:pPr lvl="1">
              <a:buFont typeface="Arial" panose="020B0604020202020204" pitchFamily="34" charset="0"/>
              <a:buChar char="•"/>
            </a:pPr>
            <a:r>
              <a:rPr lang="en-US" sz="2400" b="1" dirty="0">
                <a:solidFill>
                  <a:schemeClr val="bg1"/>
                </a:solidFill>
              </a:rPr>
              <a:t>Selecting units of analysis</a:t>
            </a:r>
            <a:endParaRPr lang="en-US" sz="2400" dirty="0">
              <a:solidFill>
                <a:schemeClr val="bg1"/>
              </a:solidFill>
            </a:endParaRPr>
          </a:p>
          <a:p>
            <a:pPr lvl="1"/>
            <a:endParaRPr lang="en-US" dirty="0">
              <a:solidFill>
                <a:schemeClr val="bg1"/>
              </a:solidFill>
            </a:endParaRPr>
          </a:p>
        </p:txBody>
      </p:sp>
      <p:sp>
        <p:nvSpPr>
          <p:cNvPr id="5" name="Rectangle 4">
            <a:extLst>
              <a:ext uri="{FF2B5EF4-FFF2-40B4-BE49-F238E27FC236}">
                <a16:creationId xmlns:a16="http://schemas.microsoft.com/office/drawing/2014/main" id="{978AC165-6372-4D94-A7AC-4EA3038A3B97}"/>
              </a:ext>
            </a:extLst>
          </p:cNvPr>
          <p:cNvSpPr/>
          <p:nvPr/>
        </p:nvSpPr>
        <p:spPr>
          <a:xfrm>
            <a:off x="6337300" y="6027579"/>
            <a:ext cx="5854700" cy="246221"/>
          </a:xfrm>
          <a:prstGeom prst="rect">
            <a:avLst/>
          </a:prstGeom>
          <a:solidFill>
            <a:schemeClr val="tx2">
              <a:lumMod val="75000"/>
              <a:alpha val="25000"/>
            </a:schemeClr>
          </a:solidFill>
        </p:spPr>
        <p:txBody>
          <a:bodyPr wrap="square">
            <a:spAutoFit/>
          </a:bodyPr>
          <a:lstStyle/>
          <a:p>
            <a:pPr algn="r"/>
            <a:r>
              <a:rPr lang="en-US" sz="1000" dirty="0">
                <a:solidFill>
                  <a:schemeClr val="bg1"/>
                </a:solidFill>
              </a:rPr>
              <a:t>Image: https://www.flickr.com/photos/jocelyn777/41273404852 by Jocelyn Erskine-Kellie / CC BY 2.0</a:t>
            </a:r>
          </a:p>
        </p:txBody>
      </p:sp>
    </p:spTree>
    <p:extLst>
      <p:ext uri="{BB962C8B-B14F-4D97-AF65-F5344CB8AC3E}">
        <p14:creationId xmlns:p14="http://schemas.microsoft.com/office/powerpoint/2010/main" val="3718306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C85D97-0D27-40BF-A7A4-06EDCB79F4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64"/>
          <a:stretch/>
        </p:blipFill>
        <p:spPr>
          <a:xfrm>
            <a:off x="-15520" y="-1"/>
            <a:ext cx="12207520" cy="6261101"/>
          </a:xfrm>
          <a:prstGeom prst="rect">
            <a:avLst/>
          </a:prstGeom>
        </p:spPr>
      </p:pic>
      <p:sp>
        <p:nvSpPr>
          <p:cNvPr id="2" name="Text Placeholder 1">
            <a:extLst>
              <a:ext uri="{FF2B5EF4-FFF2-40B4-BE49-F238E27FC236}">
                <a16:creationId xmlns:a16="http://schemas.microsoft.com/office/drawing/2014/main" id="{015BF300-02CE-4ECE-BD8F-DD874667E089}"/>
              </a:ext>
            </a:extLst>
          </p:cNvPr>
          <p:cNvSpPr>
            <a:spLocks noGrp="1"/>
          </p:cNvSpPr>
          <p:nvPr>
            <p:ph type="body" sz="quarter" idx="13"/>
          </p:nvPr>
        </p:nvSpPr>
        <p:spPr>
          <a:xfrm>
            <a:off x="4683482" y="483139"/>
            <a:ext cx="7508518" cy="710661"/>
          </a:xfrm>
          <a:solidFill>
            <a:schemeClr val="tx1">
              <a:alpha val="50000"/>
            </a:schemeClr>
          </a:solidFill>
        </p:spPr>
        <p:txBody>
          <a:bodyPr/>
          <a:lstStyle/>
          <a:p>
            <a:r>
              <a:rPr lang="en-US" sz="4000" dirty="0" err="1">
                <a:solidFill>
                  <a:schemeClr val="bg1"/>
                </a:solidFill>
              </a:rPr>
              <a:t>WorldCat</a:t>
            </a:r>
            <a:r>
              <a:rPr lang="en-US" sz="4000" dirty="0">
                <a:solidFill>
                  <a:schemeClr val="bg1"/>
                </a:solidFill>
              </a:rPr>
              <a:t> Discovery &amp; Access</a:t>
            </a:r>
          </a:p>
        </p:txBody>
      </p:sp>
      <p:sp>
        <p:nvSpPr>
          <p:cNvPr id="3" name="Text Placeholder 2">
            <a:extLst>
              <a:ext uri="{FF2B5EF4-FFF2-40B4-BE49-F238E27FC236}">
                <a16:creationId xmlns:a16="http://schemas.microsoft.com/office/drawing/2014/main" id="{E17FE300-A14C-451F-8E51-258BC81DAE6A}"/>
              </a:ext>
            </a:extLst>
          </p:cNvPr>
          <p:cNvSpPr>
            <a:spLocks noGrp="1"/>
          </p:cNvSpPr>
          <p:nvPr>
            <p:ph type="body" sz="quarter" idx="12"/>
          </p:nvPr>
        </p:nvSpPr>
        <p:spPr>
          <a:xfrm>
            <a:off x="6273800" y="1181100"/>
            <a:ext cx="5918200" cy="5067300"/>
          </a:xfrm>
          <a:solidFill>
            <a:schemeClr val="tx1">
              <a:alpha val="50000"/>
            </a:schemeClr>
          </a:solidFill>
        </p:spPr>
        <p:txBody>
          <a:bodyPr/>
          <a:lstStyle/>
          <a:p>
            <a:pPr>
              <a:buFont typeface="Arial" panose="020B0604020202020204" pitchFamily="34" charset="0"/>
              <a:buChar char="•"/>
            </a:pPr>
            <a:r>
              <a:rPr lang="en-US" sz="2400" b="1" dirty="0">
                <a:solidFill>
                  <a:schemeClr val="bg1"/>
                </a:solidFill>
              </a:rPr>
              <a:t>Mixed-methods research</a:t>
            </a:r>
          </a:p>
          <a:p>
            <a:pPr lvl="1">
              <a:buFont typeface="Arial" panose="020B0604020202020204" pitchFamily="34" charset="0"/>
              <a:buChar char="•"/>
            </a:pPr>
            <a:r>
              <a:rPr lang="en-US" sz="2400" b="1" dirty="0">
                <a:solidFill>
                  <a:schemeClr val="bg1"/>
                </a:solidFill>
              </a:rPr>
              <a:t>Combine log analysis with user interviews</a:t>
            </a:r>
          </a:p>
          <a:p>
            <a:pPr>
              <a:buFont typeface="Arial" panose="020B0604020202020204" pitchFamily="34" charset="0"/>
              <a:buChar char="•"/>
            </a:pPr>
            <a:r>
              <a:rPr lang="en-US" sz="2400" b="1" dirty="0">
                <a:solidFill>
                  <a:schemeClr val="bg1"/>
                </a:solidFill>
              </a:rPr>
              <a:t>Two types of log analysis</a:t>
            </a:r>
          </a:p>
          <a:p>
            <a:pPr lvl="1">
              <a:buFont typeface="Arial" panose="020B0604020202020204" pitchFamily="34" charset="0"/>
              <a:buChar char="•"/>
            </a:pPr>
            <a:r>
              <a:rPr lang="en-US" sz="2400" b="1" dirty="0">
                <a:solidFill>
                  <a:schemeClr val="bg1"/>
                </a:solidFill>
              </a:rPr>
              <a:t>Match session log with user</a:t>
            </a:r>
          </a:p>
          <a:p>
            <a:pPr lvl="2">
              <a:buFont typeface="Arial" panose="020B0604020202020204" pitchFamily="34" charset="0"/>
              <a:buChar char="•"/>
            </a:pPr>
            <a:r>
              <a:rPr lang="en-US" sz="2400" b="1" dirty="0">
                <a:solidFill>
                  <a:schemeClr val="bg1"/>
                </a:solidFill>
              </a:rPr>
              <a:t>Use as guide for interview questions</a:t>
            </a:r>
          </a:p>
          <a:p>
            <a:pPr lvl="1">
              <a:buFont typeface="Arial" panose="020B0604020202020204" pitchFamily="34" charset="0"/>
              <a:buChar char="•"/>
            </a:pPr>
            <a:r>
              <a:rPr lang="en-US" sz="2400" b="1" dirty="0">
                <a:solidFill>
                  <a:schemeClr val="bg1"/>
                </a:solidFill>
              </a:rPr>
              <a:t>Aggregate statistics</a:t>
            </a:r>
          </a:p>
          <a:p>
            <a:pPr lvl="2">
              <a:buFont typeface="Arial" panose="020B0604020202020204" pitchFamily="34" charset="0"/>
              <a:buChar char="•"/>
            </a:pPr>
            <a:r>
              <a:rPr lang="en-US" sz="2400" b="1" dirty="0">
                <a:solidFill>
                  <a:schemeClr val="bg1"/>
                </a:solidFill>
              </a:rPr>
              <a:t>Categorized types of “requests” and “click events”</a:t>
            </a:r>
          </a:p>
          <a:p>
            <a:pPr lvl="2">
              <a:buFont typeface="Arial" panose="020B0604020202020204" pitchFamily="34" charset="0"/>
              <a:buChar char="•"/>
            </a:pPr>
            <a:r>
              <a:rPr lang="en-US" sz="2400" b="1" dirty="0">
                <a:solidFill>
                  <a:schemeClr val="bg1"/>
                </a:solidFill>
              </a:rPr>
              <a:t>Divided by type of institution</a:t>
            </a:r>
          </a:p>
          <a:p>
            <a:pPr lvl="2"/>
            <a:endParaRPr lang="en-US" dirty="0">
              <a:solidFill>
                <a:schemeClr val="bg1"/>
              </a:solidFill>
            </a:endParaRPr>
          </a:p>
        </p:txBody>
      </p:sp>
      <p:sp>
        <p:nvSpPr>
          <p:cNvPr id="5" name="Rectangle 4">
            <a:extLst>
              <a:ext uri="{FF2B5EF4-FFF2-40B4-BE49-F238E27FC236}">
                <a16:creationId xmlns:a16="http://schemas.microsoft.com/office/drawing/2014/main" id="{8C7CF7F2-7BBC-4295-8190-348902480ACF}"/>
              </a:ext>
            </a:extLst>
          </p:cNvPr>
          <p:cNvSpPr/>
          <p:nvPr/>
        </p:nvSpPr>
        <p:spPr>
          <a:xfrm>
            <a:off x="-15520" y="0"/>
            <a:ext cx="6096000" cy="246221"/>
          </a:xfrm>
          <a:prstGeom prst="rect">
            <a:avLst/>
          </a:prstGeom>
        </p:spPr>
        <p:txBody>
          <a:bodyPr>
            <a:spAutoFit/>
          </a:bodyPr>
          <a:lstStyle/>
          <a:p>
            <a:r>
              <a:rPr lang="en-US" sz="1000" dirty="0">
                <a:solidFill>
                  <a:schemeClr val="bg1"/>
                </a:solidFill>
              </a:rPr>
              <a:t>Image: https://www.flickr.com/photos/felipe_gabaldon/3290155994 by Felipe Gabaldon / CC BY 2.0</a:t>
            </a:r>
          </a:p>
        </p:txBody>
      </p:sp>
    </p:spTree>
    <p:extLst>
      <p:ext uri="{BB962C8B-B14F-4D97-AF65-F5344CB8AC3E}">
        <p14:creationId xmlns:p14="http://schemas.microsoft.com/office/powerpoint/2010/main" val="1504851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0347" y="1108083"/>
            <a:ext cx="10898717" cy="1569660"/>
          </a:xfrm>
        </p:spPr>
        <p:txBody>
          <a:bodyPr/>
          <a:lstStyle/>
          <a:p>
            <a:r>
              <a:rPr lang="en-US" dirty="0"/>
              <a:t>Challenges and Opportunities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3319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8BF790-C3ED-4154-9E1C-E4562D8CE3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31371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
            <a:ext cx="12192000" cy="6313714"/>
          </a:xfrm>
          <a:prstGeom prst="rect">
            <a:avLst/>
          </a:prstGeom>
        </p:spPr>
      </p:pic>
      <p:sp>
        <p:nvSpPr>
          <p:cNvPr id="3" name="Content Placeholder 2"/>
          <p:cNvSpPr>
            <a:spLocks noGrp="1"/>
          </p:cNvSpPr>
          <p:nvPr>
            <p:ph type="body" sz="quarter" idx="13"/>
          </p:nvPr>
        </p:nvSpPr>
        <p:spPr>
          <a:xfrm>
            <a:off x="0" y="337344"/>
            <a:ext cx="8976057" cy="699032"/>
          </a:xfrm>
          <a:solidFill>
            <a:schemeClr val="tx1">
              <a:alpha val="65000"/>
            </a:schemeClr>
          </a:solidFill>
        </p:spPr>
        <p:txBody>
          <a:bodyPr>
            <a:noAutofit/>
          </a:bodyPr>
          <a:lstStyle/>
          <a:p>
            <a:r>
              <a:rPr lang="en-US" sz="4000" dirty="0">
                <a:solidFill>
                  <a:schemeClr val="bg1"/>
                </a:solidFill>
              </a:rPr>
              <a:t>Challenges: Research Environment</a:t>
            </a:r>
            <a:endParaRPr lang="en-US" sz="4000" b="1" dirty="0">
              <a:solidFill>
                <a:schemeClr val="bg1"/>
              </a:solidFill>
            </a:endParaRPr>
          </a:p>
        </p:txBody>
      </p:sp>
      <p:sp>
        <p:nvSpPr>
          <p:cNvPr id="4" name="Text Placeholder 3"/>
          <p:cNvSpPr>
            <a:spLocks noGrp="1"/>
          </p:cNvSpPr>
          <p:nvPr>
            <p:ph type="body" sz="quarter" idx="14"/>
          </p:nvPr>
        </p:nvSpPr>
        <p:spPr>
          <a:xfrm>
            <a:off x="6999111" y="1274566"/>
            <a:ext cx="5175650" cy="4640812"/>
          </a:xfrm>
          <a:solidFill>
            <a:schemeClr val="tx1">
              <a:alpha val="65000"/>
            </a:schemeClr>
          </a:solidFill>
        </p:spPr>
        <p:txBody>
          <a:bodyPr/>
          <a:lstStyle/>
          <a:p>
            <a:r>
              <a:rPr lang="en-US" sz="2800" b="1" dirty="0">
                <a:solidFill>
                  <a:schemeClr val="bg1"/>
                </a:solidFill>
              </a:rPr>
              <a:t>Reduced funding opportunities</a:t>
            </a:r>
          </a:p>
          <a:p>
            <a:r>
              <a:rPr lang="en-US" sz="2800" b="1" dirty="0">
                <a:solidFill>
                  <a:schemeClr val="bg1"/>
                </a:solidFill>
              </a:rPr>
              <a:t>Scholarly value</a:t>
            </a:r>
          </a:p>
          <a:p>
            <a:r>
              <a:rPr lang="en-US" sz="2800" b="1" dirty="0">
                <a:solidFill>
                  <a:schemeClr val="bg1"/>
                </a:solidFill>
              </a:rPr>
              <a:t>Practical implications</a:t>
            </a:r>
          </a:p>
          <a:p>
            <a:r>
              <a:rPr lang="en-US" sz="2800" b="1" dirty="0">
                <a:solidFill>
                  <a:schemeClr val="bg1"/>
                </a:solidFill>
              </a:rPr>
              <a:t>Weak relationships with other disciplines</a:t>
            </a:r>
          </a:p>
          <a:p>
            <a:r>
              <a:rPr lang="en-US" sz="2800" b="1" dirty="0">
                <a:solidFill>
                  <a:schemeClr val="bg1"/>
                </a:solidFill>
              </a:rPr>
              <a:t>Limited communication of research &amp; outputs</a:t>
            </a:r>
          </a:p>
          <a:p>
            <a:r>
              <a:rPr lang="en-US" sz="2800" b="1" dirty="0">
                <a:solidFill>
                  <a:schemeClr val="bg1"/>
                </a:solidFill>
              </a:rPr>
              <a:t>Inconsistent quality</a:t>
            </a:r>
          </a:p>
        </p:txBody>
      </p:sp>
      <p:sp>
        <p:nvSpPr>
          <p:cNvPr id="2" name="Rectangle 1">
            <a:extLst>
              <a:ext uri="{FF2B5EF4-FFF2-40B4-BE49-F238E27FC236}">
                <a16:creationId xmlns:a16="http://schemas.microsoft.com/office/drawing/2014/main" id="{C2BFC527-8A50-41B2-B51B-308AF069D515}"/>
              </a:ext>
            </a:extLst>
          </p:cNvPr>
          <p:cNvSpPr/>
          <p:nvPr/>
        </p:nvSpPr>
        <p:spPr>
          <a:xfrm>
            <a:off x="6883400" y="0"/>
            <a:ext cx="6096000" cy="246221"/>
          </a:xfrm>
          <a:prstGeom prst="rect">
            <a:avLst/>
          </a:prstGeom>
        </p:spPr>
        <p:txBody>
          <a:bodyPr>
            <a:spAutoFit/>
          </a:bodyPr>
          <a:lstStyle/>
          <a:p>
            <a:pPr>
              <a:defRPr/>
            </a:pPr>
            <a:r>
              <a:rPr lang="en-US" sz="1000" dirty="0">
                <a:solidFill>
                  <a:schemeClr val="bg1"/>
                </a:solidFill>
                <a:latin typeface="Arial" pitchFamily="34" charset="0"/>
                <a:cs typeface="Arial" pitchFamily="34" charset="0"/>
              </a:rPr>
              <a:t>Image: https://www.flickr.com/photos/smithser/3870653508/ by Brian Smithson / CC BY 2.0</a:t>
            </a:r>
          </a:p>
        </p:txBody>
      </p:sp>
    </p:spTree>
    <p:extLst>
      <p:ext uri="{BB962C8B-B14F-4D97-AF65-F5344CB8AC3E}">
        <p14:creationId xmlns:p14="http://schemas.microsoft.com/office/powerpoint/2010/main" val="2889624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D6C094-1A15-4AF5-8C23-D27409DE7F6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270173"/>
          </a:xfrm>
          <a:prstGeom prst="rect">
            <a:avLst/>
          </a:prstGeom>
        </p:spPr>
      </p:pic>
      <p:sp>
        <p:nvSpPr>
          <p:cNvPr id="3" name="Text Placeholder 2">
            <a:extLst>
              <a:ext uri="{FF2B5EF4-FFF2-40B4-BE49-F238E27FC236}">
                <a16:creationId xmlns:a16="http://schemas.microsoft.com/office/drawing/2014/main" id="{A0E218DA-35EA-498E-B067-00F65F9F0A75}"/>
              </a:ext>
            </a:extLst>
          </p:cNvPr>
          <p:cNvSpPr>
            <a:spLocks noGrp="1"/>
          </p:cNvSpPr>
          <p:nvPr>
            <p:ph type="body" sz="quarter" idx="12"/>
          </p:nvPr>
        </p:nvSpPr>
        <p:spPr>
          <a:xfrm>
            <a:off x="203200" y="2641602"/>
            <a:ext cx="5384800" cy="3628572"/>
          </a:xfrm>
        </p:spPr>
        <p:txBody>
          <a:bodyPr/>
          <a:lstStyle/>
          <a:p>
            <a:pPr marL="0" indent="0">
              <a:buNone/>
            </a:pPr>
            <a:r>
              <a:rPr lang="en-US" b="1" dirty="0">
                <a:solidFill>
                  <a:schemeClr val="tx2"/>
                </a:solidFill>
              </a:rPr>
              <a:t>Survey research is one of the most popular methods used in the LIS literature.</a:t>
            </a:r>
          </a:p>
        </p:txBody>
      </p:sp>
      <p:sp>
        <p:nvSpPr>
          <p:cNvPr id="4" name="TextBox 3">
            <a:extLst>
              <a:ext uri="{FF2B5EF4-FFF2-40B4-BE49-F238E27FC236}">
                <a16:creationId xmlns:a16="http://schemas.microsoft.com/office/drawing/2014/main" id="{9638E82B-0BA3-413D-931B-74AA97A934C3}"/>
              </a:ext>
            </a:extLst>
          </p:cNvPr>
          <p:cNvSpPr txBox="1"/>
          <p:nvPr/>
        </p:nvSpPr>
        <p:spPr>
          <a:xfrm>
            <a:off x="2577736" y="4255833"/>
            <a:ext cx="3010264" cy="369332"/>
          </a:xfrm>
          <a:prstGeom prst="rect">
            <a:avLst/>
          </a:prstGeom>
          <a:noFill/>
        </p:spPr>
        <p:txBody>
          <a:bodyPr wrap="square" rtlCol="0">
            <a:spAutoFit/>
          </a:bodyPr>
          <a:lstStyle/>
          <a:p>
            <a:pPr algn="r" defTabSz="914377">
              <a:defRPr/>
            </a:pPr>
            <a:r>
              <a:rPr lang="en-US" b="1" dirty="0">
                <a:solidFill>
                  <a:schemeClr val="tx2"/>
                </a:solidFill>
                <a:ea typeface="Gill Sans MT" charset="0"/>
                <a:cs typeface="Gill Sans MT" charset="0"/>
              </a:rPr>
              <a:t>(Case &amp; Given, 2016)</a:t>
            </a:r>
          </a:p>
        </p:txBody>
      </p:sp>
      <p:sp>
        <p:nvSpPr>
          <p:cNvPr id="6" name="Rectangle 5">
            <a:extLst>
              <a:ext uri="{FF2B5EF4-FFF2-40B4-BE49-F238E27FC236}">
                <a16:creationId xmlns:a16="http://schemas.microsoft.com/office/drawing/2014/main" id="{BB1E477C-A2A6-4D58-BAE6-FDF1382BE91F}"/>
              </a:ext>
            </a:extLst>
          </p:cNvPr>
          <p:cNvSpPr/>
          <p:nvPr/>
        </p:nvSpPr>
        <p:spPr>
          <a:xfrm>
            <a:off x="1" y="5982913"/>
            <a:ext cx="7454900" cy="256545"/>
          </a:xfrm>
          <a:prstGeom prst="rect">
            <a:avLst/>
          </a:prstGeom>
        </p:spPr>
        <p:txBody>
          <a:bodyPr wrap="square">
            <a:spAutoFit/>
          </a:bodyPr>
          <a:lstStyle/>
          <a:p>
            <a:r>
              <a:rPr lang="en-US" sz="1067" b="1" dirty="0"/>
              <a:t>Image: https://www.flickr.com/photos/courtneymcgough/3267225383 by Courtney McGough / CC BY-NC-ND 2.0</a:t>
            </a:r>
          </a:p>
        </p:txBody>
      </p:sp>
    </p:spTree>
    <p:extLst>
      <p:ext uri="{BB962C8B-B14F-4D97-AF65-F5344CB8AC3E}">
        <p14:creationId xmlns:p14="http://schemas.microsoft.com/office/powerpoint/2010/main" val="3489095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A9BDC0-158B-4D3A-BEBD-A9B67272EE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192001" cy="6261100"/>
          </a:xfrm>
          <a:prstGeom prst="rect">
            <a:avLst/>
          </a:prstGeom>
        </p:spPr>
      </p:pic>
      <p:sp>
        <p:nvSpPr>
          <p:cNvPr id="4" name="Text Placeholder 3">
            <a:extLst>
              <a:ext uri="{FF2B5EF4-FFF2-40B4-BE49-F238E27FC236}">
                <a16:creationId xmlns:a16="http://schemas.microsoft.com/office/drawing/2014/main" id="{6B32F570-1362-48A6-AE72-A65E672767EA}"/>
              </a:ext>
            </a:extLst>
          </p:cNvPr>
          <p:cNvSpPr>
            <a:spLocks noGrp="1"/>
          </p:cNvSpPr>
          <p:nvPr>
            <p:ph type="body" sz="quarter" idx="13"/>
          </p:nvPr>
        </p:nvSpPr>
        <p:spPr>
          <a:xfrm>
            <a:off x="1" y="139273"/>
            <a:ext cx="8794044" cy="729971"/>
          </a:xfrm>
          <a:prstGeom prst="rect">
            <a:avLst/>
          </a:prstGeom>
          <a:solidFill>
            <a:schemeClr val="tx1">
              <a:alpha val="60000"/>
            </a:schemeClr>
          </a:solidFill>
        </p:spPr>
        <p:txBody>
          <a:bodyPr/>
          <a:lstStyle/>
          <a:p>
            <a:r>
              <a:rPr lang="en-US" sz="4000" dirty="0">
                <a:solidFill>
                  <a:schemeClr val="bg1"/>
                </a:solidFill>
              </a:rPr>
              <a:t>Challenges: Research Environment</a:t>
            </a:r>
            <a:endParaRPr lang="en-US" sz="4000" dirty="0"/>
          </a:p>
        </p:txBody>
      </p:sp>
      <p:sp>
        <p:nvSpPr>
          <p:cNvPr id="3" name="Content Placeholder 2"/>
          <p:cNvSpPr>
            <a:spLocks noGrp="1"/>
          </p:cNvSpPr>
          <p:nvPr>
            <p:ph type="body" sz="quarter" idx="12"/>
          </p:nvPr>
        </p:nvSpPr>
        <p:spPr>
          <a:xfrm>
            <a:off x="-3" y="1218225"/>
            <a:ext cx="5407381" cy="3760176"/>
          </a:xfrm>
          <a:solidFill>
            <a:schemeClr val="tx1">
              <a:alpha val="60000"/>
            </a:schemeClr>
          </a:solidFill>
        </p:spPr>
        <p:txBody>
          <a:bodyPr/>
          <a:lstStyle/>
          <a:p>
            <a:pPr>
              <a:buFont typeface="Arial" panose="020B0604020202020204" pitchFamily="34" charset="0"/>
              <a:buChar char="•"/>
            </a:pPr>
            <a:r>
              <a:rPr lang="en-US" sz="2800" b="1" dirty="0">
                <a:solidFill>
                  <a:schemeClr val="bg1"/>
                </a:solidFill>
              </a:rPr>
              <a:t>Data collection &amp; analysis</a:t>
            </a:r>
          </a:p>
          <a:p>
            <a:pPr lvl="1">
              <a:buFont typeface="Arial" panose="020B0604020202020204" pitchFamily="34" charset="0"/>
              <a:buChar char="•"/>
            </a:pPr>
            <a:r>
              <a:rPr lang="en-US" sz="2800" b="1" dirty="0">
                <a:solidFill>
                  <a:schemeClr val="bg1"/>
                </a:solidFill>
              </a:rPr>
              <a:t>Costs </a:t>
            </a:r>
          </a:p>
          <a:p>
            <a:pPr lvl="1">
              <a:buFont typeface="Arial" panose="020B0604020202020204" pitchFamily="34" charset="0"/>
              <a:buChar char="•"/>
            </a:pPr>
            <a:r>
              <a:rPr lang="en-US" sz="2800" b="1" dirty="0">
                <a:solidFill>
                  <a:schemeClr val="bg1"/>
                </a:solidFill>
              </a:rPr>
              <a:t>Bias</a:t>
            </a:r>
          </a:p>
          <a:p>
            <a:pPr lvl="1">
              <a:buFont typeface="Arial" panose="020B0604020202020204" pitchFamily="34" charset="0"/>
              <a:buChar char="•"/>
            </a:pPr>
            <a:r>
              <a:rPr lang="en-US" sz="2800" b="1" dirty="0">
                <a:solidFill>
                  <a:schemeClr val="bg1"/>
                </a:solidFill>
              </a:rPr>
              <a:t>Inaccurate &amp; incomplete</a:t>
            </a:r>
          </a:p>
          <a:p>
            <a:pPr>
              <a:buFont typeface="Arial" panose="020B0604020202020204" pitchFamily="34" charset="0"/>
              <a:buChar char="•"/>
            </a:pPr>
            <a:r>
              <a:rPr lang="en-US" sz="2800" b="1" dirty="0">
                <a:solidFill>
                  <a:schemeClr val="bg1"/>
                </a:solidFill>
              </a:rPr>
              <a:t>Sampling</a:t>
            </a:r>
          </a:p>
          <a:p>
            <a:pPr>
              <a:buFont typeface="Arial" panose="020B0604020202020204" pitchFamily="34" charset="0"/>
              <a:buChar char="•"/>
            </a:pPr>
            <a:r>
              <a:rPr lang="en-US" sz="2800" b="1" dirty="0">
                <a:solidFill>
                  <a:schemeClr val="bg1"/>
                </a:solidFill>
              </a:rPr>
              <a:t>Massive amounts of data</a:t>
            </a:r>
          </a:p>
          <a:p>
            <a:pPr>
              <a:buFont typeface="Arial" panose="020B0604020202020204" pitchFamily="34" charset="0"/>
              <a:buChar char="•"/>
            </a:pPr>
            <a:r>
              <a:rPr lang="en-US" sz="2800" b="1" dirty="0">
                <a:solidFill>
                  <a:schemeClr val="bg1"/>
                </a:solidFill>
              </a:rPr>
              <a:t>Evolving technologies</a:t>
            </a:r>
          </a:p>
          <a:p>
            <a:endParaRPr lang="en-US" dirty="0"/>
          </a:p>
        </p:txBody>
      </p:sp>
      <p:sp>
        <p:nvSpPr>
          <p:cNvPr id="8" name="Rectangle 7">
            <a:extLst>
              <a:ext uri="{FF2B5EF4-FFF2-40B4-BE49-F238E27FC236}">
                <a16:creationId xmlns:a16="http://schemas.microsoft.com/office/drawing/2014/main" id="{D91816FE-7028-4070-833F-6ADAE558757D}"/>
              </a:ext>
            </a:extLst>
          </p:cNvPr>
          <p:cNvSpPr/>
          <p:nvPr/>
        </p:nvSpPr>
        <p:spPr>
          <a:xfrm>
            <a:off x="0" y="6004554"/>
            <a:ext cx="6667503" cy="246221"/>
          </a:xfrm>
          <a:prstGeom prst="rect">
            <a:avLst/>
          </a:prstGeom>
        </p:spPr>
        <p:txBody>
          <a:bodyPr wrap="square">
            <a:spAutoFit/>
          </a:bodyPr>
          <a:lstStyle/>
          <a:p>
            <a:pPr defTabSz="1219170">
              <a:defRPr/>
            </a:pPr>
            <a:r>
              <a:rPr lang="en-US" sz="1000" dirty="0">
                <a:latin typeface="Arial" panose="020B0604020202020204" pitchFamily="34" charset="0"/>
                <a:cs typeface="Arial" panose="020B0604020202020204" pitchFamily="34" charset="0"/>
              </a:rPr>
              <a:t>Image: https://www.flickr.com/photos/travisjuntara/8146930619/ by Travis </a:t>
            </a:r>
            <a:r>
              <a:rPr lang="en-US" sz="1000" dirty="0" err="1">
                <a:latin typeface="Arial" panose="020B0604020202020204" pitchFamily="34" charset="0"/>
                <a:cs typeface="Arial" panose="020B0604020202020204" pitchFamily="34" charset="0"/>
              </a:rPr>
              <a:t>Juntara</a:t>
            </a:r>
            <a:r>
              <a:rPr lang="en-US" sz="1000" dirty="0">
                <a:latin typeface="Arial" panose="020B0604020202020204" pitchFamily="34" charset="0"/>
                <a:cs typeface="Arial" panose="020B0604020202020204" pitchFamily="34" charset="0"/>
              </a:rPr>
              <a:t> / CC BY 2.0 </a:t>
            </a:r>
          </a:p>
        </p:txBody>
      </p:sp>
    </p:spTree>
    <p:extLst>
      <p:ext uri="{BB962C8B-B14F-4D97-AF65-F5344CB8AC3E}">
        <p14:creationId xmlns:p14="http://schemas.microsoft.com/office/powerpoint/2010/main" val="2685864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p:cNvSpPr>
            <a:spLocks noGrp="1"/>
          </p:cNvSpPr>
          <p:nvPr>
            <p:ph idx="4294967295"/>
          </p:nvPr>
        </p:nvSpPr>
        <p:spPr>
          <a:xfrm>
            <a:off x="2053772" y="498807"/>
            <a:ext cx="8084457" cy="3611397"/>
          </a:xfrm>
        </p:spPr>
        <p:txBody>
          <a:bodyPr>
            <a:normAutofit fontScale="92500" lnSpcReduction="20000"/>
          </a:bodyPr>
          <a:lstStyle/>
          <a:p>
            <a:pPr marL="0" indent="2117">
              <a:buNone/>
            </a:pPr>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creative process is not like a situation where you get struck by a single lightning bolt. You have ongoing discoveries, and there are ongoing creative revelations. Yes, it's really helpful to be marching toward a specific destination, but, along the way, you must allow yourself room for your ideas to blossom, take root, and grow. “</a:t>
            </a:r>
          </a:p>
          <a:p>
            <a:pPr algn="r">
              <a:buNone/>
            </a:pPr>
            <a:r>
              <a:rPr lang="en-US" sz="3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2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Carlton </a:t>
            </a:r>
            <a:r>
              <a:rPr lang="en-US" sz="3200" i="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Cuse</a:t>
            </a:r>
            <a:endParaRPr lang="en-US" sz="32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78F992F-28E6-46D0-B2C0-9B98E704AA10}"/>
              </a:ext>
            </a:extLst>
          </p:cNvPr>
          <p:cNvSpPr/>
          <p:nvPr/>
        </p:nvSpPr>
        <p:spPr>
          <a:xfrm>
            <a:off x="0" y="6570741"/>
            <a:ext cx="6096000" cy="256545"/>
          </a:xfrm>
          <a:prstGeom prst="rect">
            <a:avLst/>
          </a:prstGeom>
        </p:spPr>
        <p:txBody>
          <a:bodyPr>
            <a:spAutoFit/>
          </a:bodyPr>
          <a:lstStyle/>
          <a:p>
            <a:r>
              <a:rPr lang="en-US" sz="1067" dirty="0">
                <a:solidFill>
                  <a:schemeClr val="bg1"/>
                </a:solidFill>
                <a:latin typeface="Arial" panose="020B0604020202020204" pitchFamily="34" charset="0"/>
                <a:cs typeface="Arial" panose="020B0604020202020204" pitchFamily="34" charset="0"/>
              </a:rPr>
              <a:t>Image: https://www.flickr.com/photos/hunty66/390350345 by Pete Hunt / CC BY-NC 2.0</a:t>
            </a:r>
          </a:p>
        </p:txBody>
      </p:sp>
    </p:spTree>
    <p:extLst>
      <p:ext uri="{BB962C8B-B14F-4D97-AF65-F5344CB8AC3E}">
        <p14:creationId xmlns:p14="http://schemas.microsoft.com/office/powerpoint/2010/main" val="4098259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44675"/>
            <a:ext cx="12192001" cy="7002676"/>
          </a:xfrm>
          <a:prstGeom prst="rect">
            <a:avLst/>
          </a:prstGeom>
        </p:spPr>
      </p:pic>
      <p:sp>
        <p:nvSpPr>
          <p:cNvPr id="3" name="Content Placeholder 2"/>
          <p:cNvSpPr>
            <a:spLocks noGrp="1"/>
          </p:cNvSpPr>
          <p:nvPr>
            <p:ph idx="4294967295"/>
          </p:nvPr>
        </p:nvSpPr>
        <p:spPr>
          <a:xfrm>
            <a:off x="1741715" y="3955144"/>
            <a:ext cx="9144000" cy="1752600"/>
          </a:xfrm>
        </p:spPr>
        <p:txBody>
          <a:bodyPr>
            <a:normAutofit/>
          </a:bodyPr>
          <a:lstStyle/>
          <a:p>
            <a:pPr marL="0" indent="0" algn="ctr">
              <a:buNone/>
            </a:pPr>
            <a:r>
              <a:rPr lang="en-US" sz="3600" b="1" dirty="0">
                <a:solidFill>
                  <a:schemeClr val="bg1"/>
                </a:solidFill>
              </a:rPr>
              <a:t>Not failure but opportunities for engagement &amp; progress</a:t>
            </a:r>
          </a:p>
        </p:txBody>
      </p:sp>
      <p:sp>
        <p:nvSpPr>
          <p:cNvPr id="2" name="Rectangle 1">
            <a:extLst>
              <a:ext uri="{FF2B5EF4-FFF2-40B4-BE49-F238E27FC236}">
                <a16:creationId xmlns:a16="http://schemas.microsoft.com/office/drawing/2014/main" id="{C98CB05D-CFFE-443B-8E90-A8D7C0A11E2D}"/>
              </a:ext>
            </a:extLst>
          </p:cNvPr>
          <p:cNvSpPr/>
          <p:nvPr/>
        </p:nvSpPr>
        <p:spPr>
          <a:xfrm>
            <a:off x="1" y="6570741"/>
            <a:ext cx="6473372" cy="256545"/>
          </a:xfrm>
          <a:prstGeom prst="rect">
            <a:avLst/>
          </a:prstGeom>
        </p:spPr>
        <p:txBody>
          <a:bodyPr wrap="square">
            <a:spAutoFit/>
          </a:bodyPr>
          <a:lstStyle/>
          <a:p>
            <a:r>
              <a:rPr lang="en-US" sz="1067" dirty="0">
                <a:solidFill>
                  <a:schemeClr val="bg1"/>
                </a:solidFill>
                <a:latin typeface="Arial" panose="020B0604020202020204" pitchFamily="34" charset="0"/>
                <a:cs typeface="Arial" panose="020B0604020202020204" pitchFamily="34" charset="0"/>
              </a:rPr>
              <a:t>Image: https://www.flickr.com/photos/w4nd3rl0st/6836056258 by Jason </a:t>
            </a:r>
            <a:r>
              <a:rPr lang="en-US" sz="1067" dirty="0" err="1">
                <a:solidFill>
                  <a:schemeClr val="bg1"/>
                </a:solidFill>
                <a:latin typeface="Arial" panose="020B0604020202020204" pitchFamily="34" charset="0"/>
                <a:cs typeface="Arial" panose="020B0604020202020204" pitchFamily="34" charset="0"/>
              </a:rPr>
              <a:t>Mrachina</a:t>
            </a:r>
            <a:r>
              <a:rPr lang="en-US" sz="1067" dirty="0">
                <a:solidFill>
                  <a:schemeClr val="bg1"/>
                </a:solidFill>
                <a:latin typeface="Arial" panose="020B0604020202020204" pitchFamily="34" charset="0"/>
                <a:cs typeface="Arial" panose="020B0604020202020204" pitchFamily="34" charset="0"/>
              </a:rPr>
              <a:t> / CC BY-NC-ND 2.0</a:t>
            </a:r>
          </a:p>
        </p:txBody>
      </p:sp>
    </p:spTree>
    <p:extLst>
      <p:ext uri="{BB962C8B-B14F-4D97-AF65-F5344CB8AC3E}">
        <p14:creationId xmlns:p14="http://schemas.microsoft.com/office/powerpoint/2010/main" val="1207298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1C8423-D6ED-4E58-9636-E345C5B1B242}"/>
              </a:ext>
            </a:extLst>
          </p:cNvPr>
          <p:cNvSpPr>
            <a:spLocks noGrp="1"/>
          </p:cNvSpPr>
          <p:nvPr>
            <p:ph type="body" sz="quarter" idx="10"/>
          </p:nvPr>
        </p:nvSpPr>
        <p:spPr>
          <a:xfrm>
            <a:off x="420347" y="1169640"/>
            <a:ext cx="10898717" cy="754053"/>
          </a:xfrm>
        </p:spPr>
        <p:txBody>
          <a:bodyPr anchor="ctr"/>
          <a:lstStyle/>
          <a:p>
            <a:r>
              <a:rPr lang="en-US" sz="4000" dirty="0"/>
              <a:t>Acknowledgements</a:t>
            </a:r>
          </a:p>
        </p:txBody>
      </p:sp>
      <p:sp>
        <p:nvSpPr>
          <p:cNvPr id="8" name="Text Placeholder 7">
            <a:extLst>
              <a:ext uri="{FF2B5EF4-FFF2-40B4-BE49-F238E27FC236}">
                <a16:creationId xmlns:a16="http://schemas.microsoft.com/office/drawing/2014/main" id="{93C55FE8-36EC-4AF6-83B0-32D5FC176333}"/>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D06616BF-E158-448D-A323-CDAC5B6A2E79}"/>
              </a:ext>
            </a:extLst>
          </p:cNvPr>
          <p:cNvSpPr>
            <a:spLocks noGrp="1"/>
          </p:cNvSpPr>
          <p:nvPr>
            <p:ph type="body" sz="quarter" idx="12"/>
          </p:nvPr>
        </p:nvSpPr>
        <p:spPr/>
        <p:txBody>
          <a:bodyPr/>
          <a:lstStyle/>
          <a:p>
            <a:endParaRPr lang="en-US"/>
          </a:p>
        </p:txBody>
      </p:sp>
      <p:sp>
        <p:nvSpPr>
          <p:cNvPr id="10" name="TextBox 9">
            <a:extLst>
              <a:ext uri="{FF2B5EF4-FFF2-40B4-BE49-F238E27FC236}">
                <a16:creationId xmlns:a16="http://schemas.microsoft.com/office/drawing/2014/main" id="{004D8CE3-A2C8-4574-A8D9-EEE73F331AC1}"/>
              </a:ext>
            </a:extLst>
          </p:cNvPr>
          <p:cNvSpPr txBox="1"/>
          <p:nvPr/>
        </p:nvSpPr>
        <p:spPr>
          <a:xfrm>
            <a:off x="850900" y="2374900"/>
            <a:ext cx="10071100" cy="954107"/>
          </a:xfrm>
          <a:prstGeom prst="rect">
            <a:avLst/>
          </a:prstGeom>
          <a:noFill/>
        </p:spPr>
        <p:txBody>
          <a:bodyPr wrap="square" rtlCol="0">
            <a:spAutoFit/>
          </a:bodyPr>
          <a:lstStyle/>
          <a:p>
            <a:r>
              <a:rPr lang="en-US" sz="2800" b="1" dirty="0">
                <a:solidFill>
                  <a:schemeClr val="bg1"/>
                </a:solidFill>
              </a:rPr>
              <a:t>I would like to thank Brittany Brannon for her assistance in preparing this presentation.</a:t>
            </a:r>
          </a:p>
        </p:txBody>
      </p:sp>
    </p:spTree>
    <p:extLst>
      <p:ext uri="{BB962C8B-B14F-4D97-AF65-F5344CB8AC3E}">
        <p14:creationId xmlns:p14="http://schemas.microsoft.com/office/powerpoint/2010/main" val="1315177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36884" y="316305"/>
            <a:ext cx="11252197" cy="915256"/>
          </a:xfrm>
        </p:spPr>
        <p:txBody>
          <a:bodyPr/>
          <a:lstStyle/>
          <a:p>
            <a:r>
              <a:rPr lang="en-US" sz="3200" dirty="0"/>
              <a:t>References</a:t>
            </a:r>
          </a:p>
        </p:txBody>
      </p:sp>
      <p:sp>
        <p:nvSpPr>
          <p:cNvPr id="3" name="Text Placeholder 2"/>
          <p:cNvSpPr>
            <a:spLocks noGrp="1"/>
          </p:cNvSpPr>
          <p:nvPr>
            <p:ph type="body" sz="quarter" idx="14"/>
          </p:nvPr>
        </p:nvSpPr>
        <p:spPr>
          <a:xfrm>
            <a:off x="336884" y="853441"/>
            <a:ext cx="11855116" cy="5196840"/>
          </a:xfrm>
        </p:spPr>
        <p:txBody>
          <a:bodyPr/>
          <a:lstStyle/>
          <a:p>
            <a:pPr marL="0" indent="0">
              <a:lnSpc>
                <a:spcPct val="107000"/>
              </a:lnSpc>
              <a:spcBef>
                <a:spcPts val="0"/>
              </a:spcBef>
              <a:spcAft>
                <a:spcPts val="1200"/>
              </a:spcAft>
              <a:buNone/>
            </a:pPr>
            <a:r>
              <a:rPr lang="en-US" sz="1650" dirty="0"/>
              <a:t>Asher, A. &amp; Miller, S. (2011). </a:t>
            </a:r>
            <a:r>
              <a:rPr lang="en-US" sz="1650" i="1" dirty="0"/>
              <a:t>So You Want to Do Anthropology in Your Library? Or a Practical Guide to Ethnographic Research in Academic Libraries</a:t>
            </a:r>
            <a:r>
              <a:rPr lang="en-US" sz="1650" dirty="0"/>
              <a:t>. Chicago: The ERIAL Project.</a:t>
            </a:r>
          </a:p>
          <a:p>
            <a:pPr marL="0" indent="0">
              <a:lnSpc>
                <a:spcPct val="107000"/>
              </a:lnSpc>
              <a:spcBef>
                <a:spcPts val="0"/>
              </a:spcBef>
              <a:spcAft>
                <a:spcPts val="1200"/>
              </a:spcAft>
              <a:buNone/>
            </a:pPr>
            <a:r>
              <a:rPr lang="en-US" sz="1650" dirty="0"/>
              <a:t>Asher, A. (2017). On ethnographic research: How do students find the information they need? In </a:t>
            </a:r>
            <a:r>
              <a:rPr lang="en-US" sz="1650" i="1" dirty="0"/>
              <a:t>Research Methods for Library and Information Science,</a:t>
            </a:r>
            <a:r>
              <a:rPr lang="en-US" sz="1650" dirty="0"/>
              <a:t> 6th ed., edited by Lynn Silipigni Connaway and Marie L. Radford, 264. Westport, CT: Libraries Unlimited. </a:t>
            </a:r>
          </a:p>
          <a:p>
            <a:pPr marL="0" indent="0">
              <a:lnSpc>
                <a:spcPct val="107000"/>
              </a:lnSpc>
              <a:spcBef>
                <a:spcPts val="0"/>
              </a:spcBef>
              <a:spcAft>
                <a:spcPts val="1200"/>
              </a:spcAft>
              <a:buNone/>
            </a:pPr>
            <a:r>
              <a:rPr lang="en-US" sz="1650" dirty="0"/>
              <a:t>Budd, J. M. (2006). Discourse analysis and the study of communication in LIS. </a:t>
            </a:r>
            <a:r>
              <a:rPr lang="en-US" sz="1650" i="1" dirty="0"/>
              <a:t>Library Trends </a:t>
            </a:r>
            <a:r>
              <a:rPr lang="en-US" sz="1650" dirty="0"/>
              <a:t>55, no. 1: 65-82.</a:t>
            </a:r>
          </a:p>
          <a:p>
            <a:pPr marL="0" indent="0">
              <a:lnSpc>
                <a:spcPct val="107000"/>
              </a:lnSpc>
              <a:spcBef>
                <a:spcPts val="0"/>
              </a:spcBef>
              <a:spcAft>
                <a:spcPts val="1200"/>
              </a:spcAft>
              <a:buNone/>
            </a:pPr>
            <a:r>
              <a:rPr lang="en-US" sz="1650" dirty="0"/>
              <a:t>Chu, H. (2015). Research Methods in Library and Information Science: A Content Analysis. </a:t>
            </a:r>
            <a:r>
              <a:rPr lang="en-US" sz="1650" i="1" dirty="0"/>
              <a:t>Library &amp; Information Science Research 37</a:t>
            </a:r>
            <a:r>
              <a:rPr lang="en-US" sz="1650" dirty="0"/>
              <a:t>(1), 36-41. </a:t>
            </a:r>
          </a:p>
          <a:p>
            <a:pPr marL="0" indent="0">
              <a:lnSpc>
                <a:spcPct val="107000"/>
              </a:lnSpc>
              <a:spcBef>
                <a:spcPts val="0"/>
              </a:spcBef>
              <a:spcAft>
                <a:spcPts val="1200"/>
              </a:spcAft>
              <a:buNone/>
            </a:pPr>
            <a:r>
              <a:rPr lang="en-US" sz="1650" dirty="0"/>
              <a:t>Clark, K. (2007). Mapping Diaries, or Where Do They Go All Day? In N. Foster &amp; S. Gibbons (Eds.), </a:t>
            </a:r>
            <a:r>
              <a:rPr lang="en-US" sz="1650" i="1" dirty="0"/>
              <a:t>Studying Students: The Undergraduate Research Project at the University of Rochester</a:t>
            </a:r>
            <a:r>
              <a:rPr lang="en-US" sz="1650" dirty="0"/>
              <a:t>. Chicago: Association College and Research Libraries.</a:t>
            </a:r>
          </a:p>
          <a:p>
            <a:pPr marL="0" indent="0">
              <a:lnSpc>
                <a:spcPct val="107000"/>
              </a:lnSpc>
              <a:spcBef>
                <a:spcPts val="0"/>
              </a:spcBef>
              <a:spcAft>
                <a:spcPts val="1200"/>
              </a:spcAft>
              <a:buNone/>
            </a:pPr>
            <a:r>
              <a:rPr lang="en-US" sz="1650" dirty="0"/>
              <a:t>Connaway, L. S. (2017, June 19). Putting the </a:t>
            </a:r>
            <a:r>
              <a:rPr lang="en-US" sz="1650" dirty="0">
                <a:latin typeface="Arial" panose="020B0604020202020204" pitchFamily="34" charset="0"/>
                <a:ea typeface="Calibri" panose="020F0502020204030204" pitchFamily="34" charset="0"/>
                <a:cs typeface="Arial" panose="020B0604020202020204" pitchFamily="34" charset="0"/>
              </a:rPr>
              <a:t>library in the life of the user: Listen, then lead, to promote a unique and compelling role for academic libraries. Guest of Choice, Choice360 blog. Retrieved from </a:t>
            </a:r>
            <a:r>
              <a:rPr lang="en-US" sz="1650" dirty="0">
                <a:latin typeface="Arial" panose="020B0604020202020204" pitchFamily="34" charset="0"/>
                <a:ea typeface="Calibri" panose="020F0502020204030204" pitchFamily="34" charset="0"/>
                <a:cs typeface="Arial" panose="020B0604020202020204" pitchFamily="34" charset="0"/>
                <a:hlinkClick r:id="rId3"/>
              </a:rPr>
              <a:t>http://www.choice360.org/blog/putting-the-library-in-the-life-of-the-user</a:t>
            </a:r>
            <a:endParaRPr lang="en-US" sz="165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1200"/>
              </a:spcAft>
              <a:buNone/>
            </a:pPr>
            <a:r>
              <a:rPr lang="en-US" sz="1650" dirty="0"/>
              <a:t>Connaway, L. S., &amp; </a:t>
            </a:r>
            <a:r>
              <a:rPr lang="en-US" sz="1650" dirty="0" err="1"/>
              <a:t>Faniel</a:t>
            </a:r>
            <a:r>
              <a:rPr lang="en-US" sz="1650" dirty="0"/>
              <a:t>, I. M. (2014). Reordering Ranganathan: Shifting user behaviors, shifting priorities. Dublin, OH: OCLC Research. </a:t>
            </a:r>
            <a:r>
              <a:rPr lang="en-US" sz="1650" dirty="0">
                <a:hlinkClick r:id="rId4"/>
              </a:rPr>
              <a:t>http://www.oclc.org/content/dam/research/publications/library/2014/oclcresearch-reordering-ranganathan-2014.pdf</a:t>
            </a:r>
            <a:r>
              <a:rPr lang="en-US" sz="1650" dirty="0"/>
              <a:t>. </a:t>
            </a:r>
          </a:p>
        </p:txBody>
      </p:sp>
    </p:spTree>
    <p:extLst>
      <p:ext uri="{BB962C8B-B14F-4D97-AF65-F5344CB8AC3E}">
        <p14:creationId xmlns:p14="http://schemas.microsoft.com/office/powerpoint/2010/main" val="383977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68968" y="304800"/>
            <a:ext cx="11252197" cy="754706"/>
          </a:xfrm>
        </p:spPr>
        <p:txBody>
          <a:bodyPr/>
          <a:lstStyle/>
          <a:p>
            <a:r>
              <a:rPr lang="en-US" sz="3200" dirty="0"/>
              <a:t>References</a:t>
            </a:r>
          </a:p>
        </p:txBody>
      </p:sp>
      <p:sp>
        <p:nvSpPr>
          <p:cNvPr id="5" name="Text Placeholder 4"/>
          <p:cNvSpPr>
            <a:spLocks noGrp="1"/>
          </p:cNvSpPr>
          <p:nvPr>
            <p:ph type="body" sz="quarter" idx="14"/>
          </p:nvPr>
        </p:nvSpPr>
        <p:spPr>
          <a:xfrm>
            <a:off x="368968" y="853441"/>
            <a:ext cx="11252197" cy="5208692"/>
          </a:xfrm>
        </p:spPr>
        <p:txBody>
          <a:bodyPr/>
          <a:lstStyle/>
          <a:p>
            <a:pPr marL="0" indent="0">
              <a:lnSpc>
                <a:spcPct val="107000"/>
              </a:lnSpc>
              <a:spcBef>
                <a:spcPts val="0"/>
              </a:spcBef>
              <a:spcAft>
                <a:spcPts val="1200"/>
              </a:spcAft>
              <a:buNone/>
            </a:pPr>
            <a:r>
              <a:rPr lang="en-US" sz="1650" dirty="0"/>
              <a:t>Connaway, L. S., &amp; Radford, M. L. (2017). Research Methods for Library and Information Science, 6th ed. Westport, CT: Libraries Unlimited.</a:t>
            </a:r>
          </a:p>
          <a:p>
            <a:pPr marL="0" indent="0">
              <a:lnSpc>
                <a:spcPct val="107000"/>
              </a:lnSpc>
              <a:spcBef>
                <a:spcPts val="0"/>
              </a:spcBef>
              <a:spcAft>
                <a:spcPts val="1200"/>
              </a:spcAft>
              <a:buNone/>
            </a:pPr>
            <a:r>
              <a:rPr lang="en-US" sz="1650" dirty="0"/>
              <a:t>Dumas, J. S., &amp; </a:t>
            </a:r>
            <a:r>
              <a:rPr lang="en-US" sz="1650" dirty="0" err="1"/>
              <a:t>Redish</a:t>
            </a:r>
            <a:r>
              <a:rPr lang="en-US" sz="1650" dirty="0"/>
              <a:t>, J. C. (1993). A Practical Guide to Usability Testing. Portland, OR: Intellect Books.</a:t>
            </a:r>
          </a:p>
          <a:p>
            <a:pPr marL="0" indent="0">
              <a:lnSpc>
                <a:spcPct val="107000"/>
              </a:lnSpc>
              <a:spcBef>
                <a:spcPts val="0"/>
              </a:spcBef>
              <a:spcAft>
                <a:spcPts val="1200"/>
              </a:spcAft>
              <a:buNone/>
            </a:pPr>
            <a:r>
              <a:rPr lang="en-US" sz="1800" dirty="0" err="1">
                <a:latin typeface="Arial" panose="020B0604020202020204" pitchFamily="34" charset="0"/>
                <a:ea typeface="Open Sans" pitchFamily="34" charset="0"/>
                <a:cs typeface="Arial" panose="020B0604020202020204" pitchFamily="34" charset="0"/>
              </a:rPr>
              <a:t>Greifeneder</a:t>
            </a:r>
            <a:r>
              <a:rPr lang="en-US" sz="1800" dirty="0">
                <a:latin typeface="Arial" panose="020B0604020202020204" pitchFamily="34" charset="0"/>
                <a:ea typeface="Open Sans" pitchFamily="34" charset="0"/>
                <a:cs typeface="Arial" panose="020B0604020202020204" pitchFamily="34" charset="0"/>
              </a:rPr>
              <a:t>, E. (2014). Trends in information </a:t>
            </a:r>
            <a:r>
              <a:rPr lang="en-US" sz="1800" dirty="0" err="1">
                <a:latin typeface="Arial" panose="020B0604020202020204" pitchFamily="34" charset="0"/>
                <a:ea typeface="Open Sans" pitchFamily="34" charset="0"/>
                <a:cs typeface="Arial" panose="020B0604020202020204" pitchFamily="34" charset="0"/>
              </a:rPr>
              <a:t>behaviour</a:t>
            </a:r>
            <a:r>
              <a:rPr lang="en-US" sz="1800" dirty="0">
                <a:latin typeface="Arial" panose="020B0604020202020204" pitchFamily="34" charset="0"/>
                <a:ea typeface="Open Sans" pitchFamily="34" charset="0"/>
                <a:cs typeface="Arial" panose="020B0604020202020204" pitchFamily="34" charset="0"/>
              </a:rPr>
              <a:t> research. In </a:t>
            </a:r>
            <a:r>
              <a:rPr lang="en-US" sz="1800" i="1" dirty="0">
                <a:latin typeface="Arial" panose="020B0604020202020204" pitchFamily="34" charset="0"/>
                <a:ea typeface="Open Sans" pitchFamily="34" charset="0"/>
                <a:cs typeface="Arial" panose="020B0604020202020204" pitchFamily="34" charset="0"/>
              </a:rPr>
              <a:t>Proceedings of ISIC, the Information </a:t>
            </a:r>
            <a:r>
              <a:rPr lang="en-US" sz="1800" i="1" dirty="0" err="1">
                <a:latin typeface="Arial" panose="020B0604020202020204" pitchFamily="34" charset="0"/>
                <a:ea typeface="Open Sans" pitchFamily="34" charset="0"/>
                <a:cs typeface="Arial" panose="020B0604020202020204" pitchFamily="34" charset="0"/>
              </a:rPr>
              <a:t>Behaviour</a:t>
            </a:r>
            <a:r>
              <a:rPr lang="en-US" sz="1800" i="1" dirty="0">
                <a:latin typeface="Arial" panose="020B0604020202020204" pitchFamily="34" charset="0"/>
                <a:ea typeface="Open Sans" pitchFamily="34" charset="0"/>
                <a:cs typeface="Arial" panose="020B0604020202020204" pitchFamily="34" charset="0"/>
              </a:rPr>
              <a:t> Conference, Leeds, 2-5 September, 2014: Part 1</a:t>
            </a:r>
            <a:r>
              <a:rPr lang="en-US" sz="1800" dirty="0">
                <a:latin typeface="Arial" panose="020B0604020202020204" pitchFamily="34" charset="0"/>
                <a:ea typeface="Open Sans" pitchFamily="34" charset="0"/>
                <a:cs typeface="Arial" panose="020B0604020202020204" pitchFamily="34" charset="0"/>
              </a:rPr>
              <a:t>. </a:t>
            </a:r>
            <a:r>
              <a:rPr lang="en-US" sz="1800" dirty="0">
                <a:latin typeface="Arial" panose="020B0604020202020204" pitchFamily="34" charset="0"/>
                <a:ea typeface="Open Sans" pitchFamily="34" charset="0"/>
                <a:cs typeface="Arial" panose="020B0604020202020204" pitchFamily="34" charset="0"/>
                <a:hlinkClick r:id="rId3"/>
              </a:rPr>
              <a:t>http://InformationR.net/ir/19-4/isic/isic13.html</a:t>
            </a:r>
            <a:endParaRPr lang="en-US" sz="1800" dirty="0">
              <a:latin typeface="Arial" panose="020B0604020202020204" pitchFamily="34" charset="0"/>
              <a:ea typeface="Open Sans" pitchFamily="34" charset="0"/>
              <a:cs typeface="Arial" panose="020B0604020202020204" pitchFamily="34" charset="0"/>
            </a:endParaRPr>
          </a:p>
          <a:p>
            <a:pPr marL="0" indent="0">
              <a:lnSpc>
                <a:spcPct val="107000"/>
              </a:lnSpc>
              <a:spcBef>
                <a:spcPts val="0"/>
              </a:spcBef>
              <a:spcAft>
                <a:spcPts val="1200"/>
              </a:spcAft>
              <a:buNone/>
            </a:pPr>
            <a:r>
              <a:rPr lang="en-US" sz="1650" dirty="0" err="1"/>
              <a:t>Hernon</a:t>
            </a:r>
            <a:r>
              <a:rPr lang="en-US" sz="1650" dirty="0"/>
              <a:t>, P., &amp; Altman, E. (1998). Assessing Service Quality: Satisfying the Expectations of Library Customers. Chicago, IL: American Library Association.</a:t>
            </a:r>
          </a:p>
          <a:p>
            <a:pPr marL="0" indent="0">
              <a:lnSpc>
                <a:spcPct val="107000"/>
              </a:lnSpc>
              <a:spcBef>
                <a:spcPts val="0"/>
              </a:spcBef>
              <a:spcAft>
                <a:spcPts val="1200"/>
              </a:spcAft>
              <a:buNone/>
            </a:pPr>
            <a:r>
              <a:rPr lang="en-US" sz="1800" dirty="0" err="1"/>
              <a:t>Jasiewicz</a:t>
            </a:r>
            <a:r>
              <a:rPr lang="en-US" sz="1800" dirty="0"/>
              <a:t>, J. (In Press). Social science research methods in library science between 2010 and 2015. A bibliometric analysis.</a:t>
            </a:r>
          </a:p>
          <a:p>
            <a:pPr marL="0" indent="0">
              <a:lnSpc>
                <a:spcPct val="107000"/>
              </a:lnSpc>
              <a:spcBef>
                <a:spcPts val="0"/>
              </a:spcBef>
              <a:spcAft>
                <a:spcPts val="1200"/>
              </a:spcAft>
              <a:buNone/>
            </a:pPr>
            <a:r>
              <a:rPr lang="en-US" sz="1650" dirty="0" err="1"/>
              <a:t>Kazmer</a:t>
            </a:r>
            <a:r>
              <a:rPr lang="en-US" sz="1650" dirty="0"/>
              <a:t>, M. (2017). “Mixed Methods.” In Research Methods for Library and Information Science, 6th ed., edited by L. S. Connaway and M. L. Radford, 232-233. Westport, CT: Libraries Unlimited. </a:t>
            </a:r>
          </a:p>
          <a:p>
            <a:pPr marL="0" indent="0">
              <a:lnSpc>
                <a:spcPct val="107000"/>
              </a:lnSpc>
              <a:spcBef>
                <a:spcPts val="0"/>
              </a:spcBef>
              <a:spcAft>
                <a:spcPts val="1200"/>
              </a:spcAft>
              <a:buNone/>
            </a:pPr>
            <a:r>
              <a:rPr lang="en-US" sz="1650" dirty="0"/>
              <a:t>Luo, L., &amp; McKinney, M. (2015). JAL in the Past Decade: A Comprehensive Analysis of Academic Library Research. The Journal of Academic Librarianship 41(2),123-129.</a:t>
            </a:r>
          </a:p>
          <a:p>
            <a:pPr marL="0" indent="0">
              <a:lnSpc>
                <a:spcPct val="107000"/>
              </a:lnSpc>
              <a:spcBef>
                <a:spcPts val="0"/>
              </a:spcBef>
              <a:spcAft>
                <a:spcPts val="1200"/>
              </a:spcAft>
              <a:buNone/>
            </a:pPr>
            <a:r>
              <a:rPr lang="en-US" sz="1650" dirty="0"/>
              <a:t>Miles, M. B., &amp; Huberman, A. M. (1994). Qualitative Data Analysis: A Sourcebook. Beverly Hills: Sage Publications.</a:t>
            </a:r>
          </a:p>
        </p:txBody>
      </p:sp>
    </p:spTree>
    <p:extLst>
      <p:ext uri="{BB962C8B-B14F-4D97-AF65-F5344CB8AC3E}">
        <p14:creationId xmlns:p14="http://schemas.microsoft.com/office/powerpoint/2010/main" val="1569587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68968" y="279717"/>
            <a:ext cx="11252197" cy="915256"/>
          </a:xfrm>
        </p:spPr>
        <p:txBody>
          <a:bodyPr/>
          <a:lstStyle/>
          <a:p>
            <a:r>
              <a:rPr lang="en-US" sz="3200" dirty="0"/>
              <a:t>References</a:t>
            </a:r>
          </a:p>
        </p:txBody>
      </p:sp>
      <p:sp>
        <p:nvSpPr>
          <p:cNvPr id="5" name="Text Placeholder 4"/>
          <p:cNvSpPr>
            <a:spLocks noGrp="1"/>
          </p:cNvSpPr>
          <p:nvPr>
            <p:ph type="body" sz="quarter" idx="14"/>
          </p:nvPr>
        </p:nvSpPr>
        <p:spPr>
          <a:xfrm>
            <a:off x="368968" y="838200"/>
            <a:ext cx="11454064" cy="5181600"/>
          </a:xfrm>
        </p:spPr>
        <p:txBody>
          <a:bodyPr/>
          <a:lstStyle/>
          <a:p>
            <a:pPr marL="0" indent="0">
              <a:lnSpc>
                <a:spcPct val="107000"/>
              </a:lnSpc>
              <a:spcBef>
                <a:spcPts val="0"/>
              </a:spcBef>
              <a:spcAft>
                <a:spcPts val="1000"/>
              </a:spcAft>
              <a:buNone/>
            </a:pPr>
            <a:r>
              <a:rPr lang="en-US" sz="1650" dirty="0"/>
              <a:t>Miles, M. B., Huberman, M., &amp; </a:t>
            </a:r>
            <a:r>
              <a:rPr lang="en-US" sz="1650" dirty="0" err="1"/>
              <a:t>Saldaña</a:t>
            </a:r>
            <a:r>
              <a:rPr lang="en-US" sz="1650" dirty="0"/>
              <a:t>, J. (2014). Qualitative Data Analysis: A Methods Sourcebook, 3rd ed. Thousand Oaks, CA: Sage.</a:t>
            </a:r>
          </a:p>
          <a:p>
            <a:pPr marL="0" indent="0">
              <a:lnSpc>
                <a:spcPct val="107000"/>
              </a:lnSpc>
              <a:spcBef>
                <a:spcPts val="0"/>
              </a:spcBef>
              <a:spcAft>
                <a:spcPts val="1000"/>
              </a:spcAft>
              <a:buNone/>
            </a:pPr>
            <a:r>
              <a:rPr lang="en-US" sz="1650" dirty="0"/>
              <a:t>Polkinghorne, D. (1983). </a:t>
            </a:r>
            <a:r>
              <a:rPr lang="en-US" sz="1650" i="1" dirty="0"/>
              <a:t>Methodology for the human sciences: Systems of inquiry</a:t>
            </a:r>
            <a:r>
              <a:rPr lang="en-US" sz="1650" dirty="0"/>
              <a:t>. Albany, NY: State University of New York Press.</a:t>
            </a:r>
          </a:p>
          <a:p>
            <a:pPr marL="0" indent="0">
              <a:lnSpc>
                <a:spcPct val="107000"/>
              </a:lnSpc>
              <a:spcBef>
                <a:spcPts val="0"/>
              </a:spcBef>
              <a:spcAft>
                <a:spcPts val="1000"/>
              </a:spcAft>
              <a:buNone/>
            </a:pPr>
            <a:r>
              <a:rPr lang="en-US" sz="1650" dirty="0"/>
              <a:t>Powell, R. (1999). Recent Trends in Research: A Methodological Essay. Library &amp; Information Science Research 21(1), 91-119.</a:t>
            </a:r>
          </a:p>
          <a:p>
            <a:pPr marL="0" indent="0">
              <a:lnSpc>
                <a:spcPct val="107000"/>
              </a:lnSpc>
              <a:spcBef>
                <a:spcPts val="0"/>
              </a:spcBef>
              <a:spcAft>
                <a:spcPts val="1000"/>
              </a:spcAft>
              <a:buNone/>
            </a:pPr>
            <a:r>
              <a:rPr lang="en-US" sz="1650" dirty="0"/>
              <a:t>Ranganathan, S. R. (1931). The five laws of library science. London: Edward Goldston, Ltd. </a:t>
            </a:r>
          </a:p>
          <a:p>
            <a:pPr marL="0" indent="0">
              <a:lnSpc>
                <a:spcPct val="107000"/>
              </a:lnSpc>
              <a:spcBef>
                <a:spcPts val="0"/>
              </a:spcBef>
              <a:spcAft>
                <a:spcPts val="1000"/>
              </a:spcAft>
              <a:buNone/>
            </a:pPr>
            <a:r>
              <a:rPr lang="en-US" sz="1650" dirty="0"/>
              <a:t>Runes, D. D. (Ed.). (2001). The dictionary of philosophy. New York, NY: Citadel Press.</a:t>
            </a:r>
          </a:p>
          <a:p>
            <a:pPr marL="0" indent="0">
              <a:lnSpc>
                <a:spcPct val="107000"/>
              </a:lnSpc>
              <a:spcBef>
                <a:spcPts val="0"/>
              </a:spcBef>
              <a:spcAft>
                <a:spcPts val="1000"/>
              </a:spcAft>
              <a:buNone/>
            </a:pPr>
            <a:r>
              <a:rPr lang="en-US" sz="1650" dirty="0"/>
              <a:t>Tang, R. (2017). Usability research. In Research Methods for Library and Information Science, 6th ed., edited by L. S. Connaway &amp; M. L. Radford, 277-278. Westport, CT: Libraries Unlimited. </a:t>
            </a:r>
          </a:p>
          <a:p>
            <a:pPr marL="0" indent="0">
              <a:lnSpc>
                <a:spcPct val="107000"/>
              </a:lnSpc>
              <a:spcBef>
                <a:spcPts val="0"/>
              </a:spcBef>
              <a:spcAft>
                <a:spcPts val="1000"/>
              </a:spcAft>
              <a:buNone/>
            </a:pPr>
            <a:r>
              <a:rPr lang="en-US" sz="1650" dirty="0"/>
              <a:t>Taylor, C. (2018, January 26). Parametric and nonparametric methods in statistics. ThoughtCo. Retrieved from https://www.thoughtco.com/parametric-and-nonparametric-methods-3126411.</a:t>
            </a:r>
          </a:p>
          <a:p>
            <a:pPr marL="0" indent="0">
              <a:lnSpc>
                <a:spcPct val="107000"/>
              </a:lnSpc>
              <a:spcBef>
                <a:spcPts val="0"/>
              </a:spcBef>
              <a:spcAft>
                <a:spcPts val="1000"/>
              </a:spcAft>
              <a:buNone/>
            </a:pPr>
            <a:r>
              <a:rPr lang="en-US" sz="1650" dirty="0"/>
              <a:t>Webb, E. J., Campbell, D. T., Schwartz, R. D., &amp; </a:t>
            </a:r>
            <a:r>
              <a:rPr lang="en-US" sz="1650" dirty="0" err="1"/>
              <a:t>Sechrest</a:t>
            </a:r>
            <a:r>
              <a:rPr lang="en-US" sz="1650" dirty="0"/>
              <a:t>, L. (1966). Unobtrusive Measures: Nonreactive Research in the Social Sciences, Vol. 111. Chicago: Rand McNally.</a:t>
            </a:r>
          </a:p>
          <a:p>
            <a:pPr marL="0" indent="0">
              <a:lnSpc>
                <a:spcPct val="107000"/>
              </a:lnSpc>
              <a:spcBef>
                <a:spcPts val="0"/>
              </a:spcBef>
              <a:spcAft>
                <a:spcPts val="1000"/>
              </a:spcAft>
              <a:buNone/>
            </a:pPr>
            <a:r>
              <a:rPr lang="en-US" sz="1650" dirty="0"/>
              <a:t>White, D. S., &amp; Connaway, L. S. (2011-2014). Visitors &amp; Residents: What Motivates Engagement with the Digital Information Environment. Funded by JISC, OCLC, and Oxford University. </a:t>
            </a:r>
            <a:r>
              <a:rPr lang="en-US" sz="165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http://www.oclc.org/research/activities/vandr/</a:t>
            </a:r>
            <a:r>
              <a:rPr lang="en-US" sz="1650" dirty="0"/>
              <a:t>.</a:t>
            </a:r>
          </a:p>
        </p:txBody>
      </p:sp>
    </p:spTree>
    <p:extLst>
      <p:ext uri="{BB962C8B-B14F-4D97-AF65-F5344CB8AC3E}">
        <p14:creationId xmlns:p14="http://schemas.microsoft.com/office/powerpoint/2010/main" val="688649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20571" y="259643"/>
            <a:ext cx="5307955" cy="1751336"/>
          </a:xfrm>
        </p:spPr>
        <p:txBody>
          <a:bodyPr/>
          <a:lstStyle/>
          <a:p>
            <a:r>
              <a:rPr lang="en-US" dirty="0"/>
              <a:t>Questions &amp; Discussion</a:t>
            </a:r>
          </a:p>
        </p:txBody>
      </p:sp>
      <p:sp>
        <p:nvSpPr>
          <p:cNvPr id="5" name="Text Placeholder 4"/>
          <p:cNvSpPr>
            <a:spLocks noGrp="1"/>
          </p:cNvSpPr>
          <p:nvPr>
            <p:ph type="body" sz="quarter" idx="11"/>
          </p:nvPr>
        </p:nvSpPr>
        <p:spPr>
          <a:xfrm>
            <a:off x="320569" y="2314270"/>
            <a:ext cx="5183717" cy="505130"/>
          </a:xfrm>
        </p:spPr>
        <p:txBody>
          <a:bodyPr>
            <a:noAutofit/>
          </a:bodyPr>
          <a:lstStyle/>
          <a:p>
            <a:r>
              <a:rPr lang="en-US" sz="2670" dirty="0"/>
              <a:t>Lynn Silipigni Connaway, PhD</a:t>
            </a:r>
          </a:p>
        </p:txBody>
      </p:sp>
      <p:sp>
        <p:nvSpPr>
          <p:cNvPr id="8" name="Text Placeholder 7">
            <a:extLst>
              <a:ext uri="{FF2B5EF4-FFF2-40B4-BE49-F238E27FC236}">
                <a16:creationId xmlns:a16="http://schemas.microsoft.com/office/drawing/2014/main" id="{CEA6382D-C3AB-4F6B-9309-1520142D186F}"/>
              </a:ext>
            </a:extLst>
          </p:cNvPr>
          <p:cNvSpPr txBox="1">
            <a:spLocks/>
          </p:cNvSpPr>
          <p:nvPr/>
        </p:nvSpPr>
        <p:spPr>
          <a:xfrm>
            <a:off x="320569" y="2898222"/>
            <a:ext cx="4830551" cy="1595565"/>
          </a:xfrm>
          <a:prstGeom prst="rect">
            <a:avLst/>
          </a:prstGeom>
        </p:spPr>
        <p:txBody>
          <a:bodyPr vert="horz" wrap="square" lIns="9144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400"/>
              </a:spcBef>
            </a:pPr>
            <a:r>
              <a:rPr lang="en-US" dirty="0"/>
              <a:t>Director of Library Trends and </a:t>
            </a:r>
          </a:p>
          <a:p>
            <a:pPr>
              <a:spcBef>
                <a:spcPts val="400"/>
              </a:spcBef>
            </a:pPr>
            <a:r>
              <a:rPr lang="en-US" dirty="0"/>
              <a:t>User Research, OCLC</a:t>
            </a:r>
          </a:p>
          <a:p>
            <a:pPr>
              <a:spcBef>
                <a:spcPts val="400"/>
              </a:spcBef>
            </a:pPr>
            <a:r>
              <a:rPr lang="en-US" dirty="0">
                <a:hlinkClick r:id="rId3"/>
              </a:rPr>
              <a:t>connawal@oclc.org</a:t>
            </a:r>
            <a:endParaRPr lang="en-US" dirty="0"/>
          </a:p>
          <a:p>
            <a:pPr>
              <a:spcBef>
                <a:spcPts val="400"/>
              </a:spcBef>
            </a:pPr>
            <a:r>
              <a:rPr lang="en-US" dirty="0"/>
              <a:t>@</a:t>
            </a:r>
            <a:r>
              <a:rPr lang="en-US" dirty="0" err="1"/>
              <a:t>LynnConnaway</a:t>
            </a:r>
            <a:endParaRPr lang="en-US" dirty="0"/>
          </a:p>
        </p:txBody>
      </p:sp>
    </p:spTree>
    <p:extLst>
      <p:ext uri="{BB962C8B-B14F-4D97-AF65-F5344CB8AC3E}">
        <p14:creationId xmlns:p14="http://schemas.microsoft.com/office/powerpoint/2010/main" val="1919210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9BD3F4-717E-40A4-9444-936CF2BB30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41144"/>
          </a:xfrm>
          <a:prstGeom prst="rect">
            <a:avLst/>
          </a:prstGeom>
        </p:spPr>
      </p:pic>
      <p:sp>
        <p:nvSpPr>
          <p:cNvPr id="3" name="Text Placeholder 2">
            <a:extLst>
              <a:ext uri="{FF2B5EF4-FFF2-40B4-BE49-F238E27FC236}">
                <a16:creationId xmlns:a16="http://schemas.microsoft.com/office/drawing/2014/main" id="{A0E218DA-35EA-498E-B067-00F65F9F0A75}"/>
              </a:ext>
            </a:extLst>
          </p:cNvPr>
          <p:cNvSpPr>
            <a:spLocks noGrp="1"/>
          </p:cNvSpPr>
          <p:nvPr>
            <p:ph type="body" sz="quarter" idx="12"/>
          </p:nvPr>
        </p:nvSpPr>
        <p:spPr>
          <a:xfrm>
            <a:off x="3097994" y="1547167"/>
            <a:ext cx="9094007" cy="2557231"/>
          </a:xfrm>
          <a:solidFill>
            <a:schemeClr val="bg2">
              <a:lumMod val="25000"/>
              <a:alpha val="65000"/>
            </a:schemeClr>
          </a:solidFill>
        </p:spPr>
        <p:txBody>
          <a:bodyPr/>
          <a:lstStyle/>
          <a:p>
            <a:pPr marL="0" indent="0" algn="r">
              <a:buNone/>
            </a:pPr>
            <a:r>
              <a:rPr lang="en-US" b="1" dirty="0">
                <a:solidFill>
                  <a:schemeClr val="bg1"/>
                </a:solidFill>
              </a:rPr>
              <a:t>Qualitative and mixed-method studies are not as prevalent in information behavior studies but demonstrate a greater variety of research strategies and data collection techniques.</a:t>
            </a:r>
          </a:p>
        </p:txBody>
      </p:sp>
      <p:sp>
        <p:nvSpPr>
          <p:cNvPr id="4" name="TextBox 3">
            <a:extLst>
              <a:ext uri="{FF2B5EF4-FFF2-40B4-BE49-F238E27FC236}">
                <a16:creationId xmlns:a16="http://schemas.microsoft.com/office/drawing/2014/main" id="{BBACA5C3-728F-45D0-869E-A28A93C52D5A}"/>
              </a:ext>
            </a:extLst>
          </p:cNvPr>
          <p:cNvSpPr txBox="1"/>
          <p:nvPr/>
        </p:nvSpPr>
        <p:spPr>
          <a:xfrm>
            <a:off x="1026481" y="3704288"/>
            <a:ext cx="6618515" cy="369332"/>
          </a:xfrm>
          <a:prstGeom prst="rect">
            <a:avLst/>
          </a:prstGeom>
          <a:noFill/>
        </p:spPr>
        <p:txBody>
          <a:bodyPr wrap="square" rtlCol="0">
            <a:spAutoFit/>
          </a:bodyPr>
          <a:lstStyle/>
          <a:p>
            <a:pPr algn="r" defTabSz="914377">
              <a:defRPr/>
            </a:pPr>
            <a:r>
              <a:rPr lang="en-US" b="1" dirty="0">
                <a:solidFill>
                  <a:prstClr val="white"/>
                </a:solidFill>
                <a:ea typeface="Gill Sans MT" charset="0"/>
                <a:cs typeface="Gill Sans MT" charset="0"/>
              </a:rPr>
              <a:t>(</a:t>
            </a:r>
            <a:r>
              <a:rPr lang="en-US" b="1" dirty="0" err="1">
                <a:solidFill>
                  <a:prstClr val="white"/>
                </a:solidFill>
                <a:ea typeface="Gill Sans MT" charset="0"/>
                <a:cs typeface="Gill Sans MT" charset="0"/>
              </a:rPr>
              <a:t>Matusiak</a:t>
            </a:r>
            <a:r>
              <a:rPr lang="en-US" b="1" dirty="0">
                <a:solidFill>
                  <a:prstClr val="white"/>
                </a:solidFill>
                <a:ea typeface="Gill Sans MT" charset="0"/>
                <a:cs typeface="Gill Sans MT" charset="0"/>
              </a:rPr>
              <a:t>, 2017; McKechnie et al., 2002)</a:t>
            </a:r>
          </a:p>
        </p:txBody>
      </p:sp>
      <p:sp>
        <p:nvSpPr>
          <p:cNvPr id="6" name="Rectangle 5">
            <a:extLst>
              <a:ext uri="{FF2B5EF4-FFF2-40B4-BE49-F238E27FC236}">
                <a16:creationId xmlns:a16="http://schemas.microsoft.com/office/drawing/2014/main" id="{B822D197-80F6-4FE0-84DD-AAE2052CA1F9}"/>
              </a:ext>
            </a:extLst>
          </p:cNvPr>
          <p:cNvSpPr/>
          <p:nvPr/>
        </p:nvSpPr>
        <p:spPr>
          <a:xfrm>
            <a:off x="6096000" y="5934120"/>
            <a:ext cx="6096000" cy="256545"/>
          </a:xfrm>
          <a:prstGeom prst="rect">
            <a:avLst/>
          </a:prstGeom>
        </p:spPr>
        <p:txBody>
          <a:bodyPr>
            <a:spAutoFit/>
          </a:bodyPr>
          <a:lstStyle/>
          <a:p>
            <a:pPr algn="r"/>
            <a:r>
              <a:rPr lang="en-GB" sz="1067" b="1" dirty="0">
                <a:solidFill>
                  <a:schemeClr val="bg1"/>
                </a:solidFill>
              </a:rPr>
              <a:t>Image: https://www.flickr.com/photos/stewdean/3801630111 by Stew Dean / CC BY-NC 2.0</a:t>
            </a:r>
          </a:p>
        </p:txBody>
      </p:sp>
    </p:spTree>
    <p:extLst>
      <p:ext uri="{BB962C8B-B14F-4D97-AF65-F5344CB8AC3E}">
        <p14:creationId xmlns:p14="http://schemas.microsoft.com/office/powerpoint/2010/main" val="2162482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802407282"/>
              </p:ext>
            </p:extLst>
          </p:nvPr>
        </p:nvGraphicFramePr>
        <p:xfrm>
          <a:off x="705059" y="690120"/>
          <a:ext cx="10781885" cy="5277168"/>
        </p:xfrm>
        <a:graphic>
          <a:graphicData uri="http://schemas.openxmlformats.org/drawingml/2006/table">
            <a:tbl>
              <a:tblPr firstRow="1" bandRow="1">
                <a:tableStyleId>{93296810-A885-4BE3-A3E7-6D5BEEA58F35}</a:tableStyleId>
              </a:tblPr>
              <a:tblGrid>
                <a:gridCol w="3384788">
                  <a:extLst>
                    <a:ext uri="{9D8B030D-6E8A-4147-A177-3AD203B41FA5}">
                      <a16:colId xmlns:a16="http://schemas.microsoft.com/office/drawing/2014/main" val="20000"/>
                    </a:ext>
                  </a:extLst>
                </a:gridCol>
                <a:gridCol w="1036353">
                  <a:extLst>
                    <a:ext uri="{9D8B030D-6E8A-4147-A177-3AD203B41FA5}">
                      <a16:colId xmlns:a16="http://schemas.microsoft.com/office/drawing/2014/main" val="20001"/>
                    </a:ext>
                  </a:extLst>
                </a:gridCol>
                <a:gridCol w="1017339">
                  <a:extLst>
                    <a:ext uri="{9D8B030D-6E8A-4147-A177-3AD203B41FA5}">
                      <a16:colId xmlns:a16="http://schemas.microsoft.com/office/drawing/2014/main" val="20002"/>
                    </a:ext>
                  </a:extLst>
                </a:gridCol>
                <a:gridCol w="1074387">
                  <a:extLst>
                    <a:ext uri="{9D8B030D-6E8A-4147-A177-3AD203B41FA5}">
                      <a16:colId xmlns:a16="http://schemas.microsoft.com/office/drawing/2014/main" val="20003"/>
                    </a:ext>
                  </a:extLst>
                </a:gridCol>
                <a:gridCol w="1064877">
                  <a:extLst>
                    <a:ext uri="{9D8B030D-6E8A-4147-A177-3AD203B41FA5}">
                      <a16:colId xmlns:a16="http://schemas.microsoft.com/office/drawing/2014/main" val="20004"/>
                    </a:ext>
                  </a:extLst>
                </a:gridCol>
                <a:gridCol w="988815">
                  <a:extLst>
                    <a:ext uri="{9D8B030D-6E8A-4147-A177-3AD203B41FA5}">
                      <a16:colId xmlns:a16="http://schemas.microsoft.com/office/drawing/2014/main" val="20005"/>
                    </a:ext>
                  </a:extLst>
                </a:gridCol>
                <a:gridCol w="1121925">
                  <a:extLst>
                    <a:ext uri="{9D8B030D-6E8A-4147-A177-3AD203B41FA5}">
                      <a16:colId xmlns:a16="http://schemas.microsoft.com/office/drawing/2014/main" val="20006"/>
                    </a:ext>
                  </a:extLst>
                </a:gridCol>
                <a:gridCol w="1093401">
                  <a:extLst>
                    <a:ext uri="{9D8B030D-6E8A-4147-A177-3AD203B41FA5}">
                      <a16:colId xmlns:a16="http://schemas.microsoft.com/office/drawing/2014/main" val="20007"/>
                    </a:ext>
                  </a:extLst>
                </a:gridCol>
              </a:tblGrid>
              <a:tr h="382643">
                <a:tc>
                  <a:txBody>
                    <a:bodyPr/>
                    <a:lstStyle/>
                    <a:p>
                      <a:r>
                        <a:rPr lang="en-US" sz="1500" b="1" dirty="0"/>
                        <a:t>Methodology</a:t>
                      </a:r>
                      <a:endParaRPr lang="en-US" sz="1500" b="1" i="0" dirty="0">
                        <a:latin typeface="Gill Sans MT" charset="0"/>
                        <a:ea typeface="Gill Sans MT" charset="0"/>
                        <a:cs typeface="Gill Sans MT" charset="0"/>
                      </a:endParaRPr>
                    </a:p>
                  </a:txBody>
                  <a:tcPr/>
                </a:tc>
                <a:tc>
                  <a:txBody>
                    <a:bodyPr/>
                    <a:lstStyle/>
                    <a:p>
                      <a:pPr algn="ctr"/>
                      <a:r>
                        <a:rPr lang="en-US" sz="1500" b="1" dirty="0"/>
                        <a:t>1950</a:t>
                      </a:r>
                      <a:endParaRPr lang="en-US" sz="1500" b="1" i="0" dirty="0">
                        <a:latin typeface="Gill Sans MT" charset="0"/>
                        <a:ea typeface="Gill Sans MT" charset="0"/>
                        <a:cs typeface="Gill Sans MT" charset="0"/>
                      </a:endParaRPr>
                    </a:p>
                  </a:txBody>
                  <a:tcPr/>
                </a:tc>
                <a:tc>
                  <a:txBody>
                    <a:bodyPr/>
                    <a:lstStyle/>
                    <a:p>
                      <a:pPr algn="ctr"/>
                      <a:r>
                        <a:rPr lang="en-US" sz="1500" b="1" dirty="0"/>
                        <a:t>1960</a:t>
                      </a:r>
                      <a:endParaRPr lang="en-US" sz="1500" b="1" i="0" dirty="0">
                        <a:latin typeface="Gill Sans MT" charset="0"/>
                        <a:ea typeface="Gill Sans MT" charset="0"/>
                        <a:cs typeface="Gill Sans MT" charset="0"/>
                      </a:endParaRPr>
                    </a:p>
                  </a:txBody>
                  <a:tcPr/>
                </a:tc>
                <a:tc>
                  <a:txBody>
                    <a:bodyPr/>
                    <a:lstStyle/>
                    <a:p>
                      <a:pPr algn="ctr"/>
                      <a:r>
                        <a:rPr lang="en-US" sz="1500" b="1" dirty="0"/>
                        <a:t>1965</a:t>
                      </a:r>
                      <a:endParaRPr lang="en-US" sz="1500" b="1" i="0" dirty="0">
                        <a:latin typeface="Gill Sans MT" charset="0"/>
                        <a:ea typeface="Gill Sans MT" charset="0"/>
                        <a:cs typeface="Gill Sans MT" charset="0"/>
                      </a:endParaRPr>
                    </a:p>
                  </a:txBody>
                  <a:tcPr/>
                </a:tc>
                <a:tc>
                  <a:txBody>
                    <a:bodyPr/>
                    <a:lstStyle/>
                    <a:p>
                      <a:pPr algn="ctr"/>
                      <a:r>
                        <a:rPr lang="en-US" sz="1500" b="1" dirty="0"/>
                        <a:t>1970</a:t>
                      </a:r>
                      <a:endParaRPr lang="en-US" sz="1500" b="1" i="0" dirty="0">
                        <a:latin typeface="Gill Sans MT" charset="0"/>
                        <a:ea typeface="Gill Sans MT" charset="0"/>
                        <a:cs typeface="Gill Sans MT" charset="0"/>
                      </a:endParaRPr>
                    </a:p>
                  </a:txBody>
                  <a:tcPr/>
                </a:tc>
                <a:tc>
                  <a:txBody>
                    <a:bodyPr/>
                    <a:lstStyle/>
                    <a:p>
                      <a:pPr algn="ctr"/>
                      <a:r>
                        <a:rPr lang="en-US" sz="1500" b="1" dirty="0"/>
                        <a:t>1975</a:t>
                      </a:r>
                      <a:endParaRPr lang="en-US" sz="1500" b="1" i="0" dirty="0">
                        <a:latin typeface="Gill Sans MT" charset="0"/>
                        <a:ea typeface="Gill Sans MT" charset="0"/>
                        <a:cs typeface="Gill Sans MT" charset="0"/>
                      </a:endParaRPr>
                    </a:p>
                  </a:txBody>
                  <a:tcPr/>
                </a:tc>
                <a:tc>
                  <a:txBody>
                    <a:bodyPr/>
                    <a:lstStyle/>
                    <a:p>
                      <a:pPr algn="ctr"/>
                      <a:r>
                        <a:rPr lang="en-US" sz="1500" b="1" dirty="0"/>
                        <a:t>Total*</a:t>
                      </a:r>
                      <a:endParaRPr lang="en-US" sz="1500" b="1" i="0" dirty="0">
                        <a:latin typeface="Gill Sans MT" charset="0"/>
                        <a:ea typeface="Gill Sans MT" charset="0"/>
                        <a:cs typeface="Gill Sans MT" charset="0"/>
                      </a:endParaRPr>
                    </a:p>
                  </a:txBody>
                  <a:tcPr/>
                </a:tc>
                <a:tc>
                  <a:txBody>
                    <a:bodyPr/>
                    <a:lstStyle/>
                    <a:p>
                      <a:pPr algn="ctr"/>
                      <a:r>
                        <a:rPr lang="en-US" sz="1500" b="1" dirty="0"/>
                        <a:t>%*</a:t>
                      </a:r>
                      <a:endParaRPr lang="en-US" sz="1500" b="1" i="0" dirty="0">
                        <a:latin typeface="Gill Sans MT" charset="0"/>
                        <a:ea typeface="Gill Sans MT" charset="0"/>
                        <a:cs typeface="Gill Sans MT" charset="0"/>
                      </a:endParaRPr>
                    </a:p>
                  </a:txBody>
                  <a:tcPr/>
                </a:tc>
                <a:extLst>
                  <a:ext uri="{0D108BD9-81ED-4DB2-BD59-A6C34878D82A}">
                    <a16:rowId xmlns:a16="http://schemas.microsoft.com/office/drawing/2014/main" val="10000"/>
                  </a:ext>
                </a:extLst>
              </a:tr>
              <a:tr h="382643">
                <a:tc>
                  <a:txBody>
                    <a:bodyPr/>
                    <a:lstStyle/>
                    <a:p>
                      <a:r>
                        <a:rPr lang="en-US" sz="1500" b="1" dirty="0"/>
                        <a:t>Theoretical-analytical</a:t>
                      </a:r>
                      <a:endParaRPr lang="en-US" sz="1500" b="1" i="0" dirty="0">
                        <a:latin typeface="Gill Sans MT" charset="0"/>
                        <a:ea typeface="Gill Sans MT" charset="0"/>
                        <a:cs typeface="Gill Sans MT" charset="0"/>
                      </a:endParaRPr>
                    </a:p>
                  </a:txBody>
                  <a:tcPr/>
                </a:tc>
                <a:tc>
                  <a:txBody>
                    <a:bodyPr/>
                    <a:lstStyle/>
                    <a:p>
                      <a:pPr algn="ctr"/>
                      <a:r>
                        <a:rPr lang="en-US" sz="1500" b="1" dirty="0"/>
                        <a:t>11</a:t>
                      </a:r>
                      <a:endParaRPr lang="en-US" sz="1500" b="1" i="0" dirty="0">
                        <a:latin typeface="Gill Sans MT" charset="0"/>
                        <a:ea typeface="Gill Sans MT" charset="0"/>
                        <a:cs typeface="Gill Sans MT" charset="0"/>
                      </a:endParaRPr>
                    </a:p>
                  </a:txBody>
                  <a:tcPr/>
                </a:tc>
                <a:tc>
                  <a:txBody>
                    <a:bodyPr/>
                    <a:lstStyle/>
                    <a:p>
                      <a:pPr algn="ctr"/>
                      <a:r>
                        <a:rPr lang="en-US" sz="1500" b="1" dirty="0"/>
                        <a:t>17</a:t>
                      </a:r>
                      <a:endParaRPr lang="en-US" sz="1500" b="1" i="0" dirty="0">
                        <a:latin typeface="Gill Sans MT" charset="0"/>
                        <a:ea typeface="Gill Sans MT" charset="0"/>
                        <a:cs typeface="Gill Sans MT" charset="0"/>
                      </a:endParaRPr>
                    </a:p>
                  </a:txBody>
                  <a:tcPr/>
                </a:tc>
                <a:tc>
                  <a:txBody>
                    <a:bodyPr/>
                    <a:lstStyle/>
                    <a:p>
                      <a:pPr algn="ctr"/>
                      <a:r>
                        <a:rPr lang="en-US" sz="1500" b="1" dirty="0"/>
                        <a:t>11</a:t>
                      </a:r>
                      <a:endParaRPr lang="en-US" sz="1500" b="1" i="0" dirty="0">
                        <a:latin typeface="Gill Sans MT" charset="0"/>
                        <a:ea typeface="Gill Sans MT" charset="0"/>
                        <a:cs typeface="Gill Sans MT" charset="0"/>
                      </a:endParaRPr>
                    </a:p>
                  </a:txBody>
                  <a:tcPr/>
                </a:tc>
                <a:tc>
                  <a:txBody>
                    <a:bodyPr/>
                    <a:lstStyle/>
                    <a:p>
                      <a:pPr algn="ctr"/>
                      <a:r>
                        <a:rPr lang="en-US" sz="1500" b="1" dirty="0"/>
                        <a:t>36</a:t>
                      </a:r>
                      <a:endParaRPr lang="en-US" sz="1500" b="1" i="0" dirty="0">
                        <a:latin typeface="Gill Sans MT" charset="0"/>
                        <a:ea typeface="Gill Sans MT" charset="0"/>
                        <a:cs typeface="Gill Sans MT" charset="0"/>
                      </a:endParaRPr>
                    </a:p>
                  </a:txBody>
                  <a:tcPr/>
                </a:tc>
                <a:tc>
                  <a:txBody>
                    <a:bodyPr/>
                    <a:lstStyle/>
                    <a:p>
                      <a:pPr algn="ctr"/>
                      <a:r>
                        <a:rPr lang="en-US" sz="1500" b="1" dirty="0"/>
                        <a:t>52</a:t>
                      </a:r>
                      <a:endParaRPr lang="en-US" sz="1500" b="1" i="0" dirty="0">
                        <a:latin typeface="Gill Sans MT" charset="0"/>
                        <a:ea typeface="Gill Sans MT" charset="0"/>
                        <a:cs typeface="Gill Sans MT" charset="0"/>
                      </a:endParaRPr>
                    </a:p>
                  </a:txBody>
                  <a:tcPr/>
                </a:tc>
                <a:tc>
                  <a:txBody>
                    <a:bodyPr/>
                    <a:lstStyle/>
                    <a:p>
                      <a:pPr algn="ctr"/>
                      <a:r>
                        <a:rPr lang="en-US" sz="1500" b="1" dirty="0"/>
                        <a:t>127</a:t>
                      </a:r>
                      <a:endParaRPr lang="en-US" sz="1500" b="1" i="0" dirty="0">
                        <a:latin typeface="Gill Sans MT" charset="0"/>
                        <a:ea typeface="Gill Sans MT" charset="0"/>
                        <a:cs typeface="Gill Sans MT" charset="0"/>
                      </a:endParaRPr>
                    </a:p>
                  </a:txBody>
                  <a:tcPr/>
                </a:tc>
                <a:tc>
                  <a:txBody>
                    <a:bodyPr/>
                    <a:lstStyle/>
                    <a:p>
                      <a:pPr algn="ctr"/>
                      <a:r>
                        <a:rPr lang="en-US" sz="1500" b="1" dirty="0"/>
                        <a:t>14</a:t>
                      </a:r>
                      <a:endParaRPr lang="en-US" sz="1500" b="1" i="0" dirty="0">
                        <a:latin typeface="Gill Sans MT" charset="0"/>
                        <a:ea typeface="Gill Sans MT" charset="0"/>
                        <a:cs typeface="Gill Sans MT" charset="0"/>
                      </a:endParaRPr>
                    </a:p>
                  </a:txBody>
                  <a:tcPr/>
                </a:tc>
                <a:extLst>
                  <a:ext uri="{0D108BD9-81ED-4DB2-BD59-A6C34878D82A}">
                    <a16:rowId xmlns:a16="http://schemas.microsoft.com/office/drawing/2014/main" val="10001"/>
                  </a:ext>
                </a:extLst>
              </a:tr>
              <a:tr h="416846">
                <a:tc>
                  <a:txBody>
                    <a:bodyPr/>
                    <a:lstStyle/>
                    <a:p>
                      <a:r>
                        <a:rPr lang="en-US" sz="1500" b="1" dirty="0"/>
                        <a:t>Information system</a:t>
                      </a:r>
                      <a:r>
                        <a:rPr lang="en-US" sz="1500" b="1" baseline="0" dirty="0"/>
                        <a:t> design</a:t>
                      </a:r>
                      <a:endParaRPr lang="en-US" sz="1500" b="1" i="0" dirty="0">
                        <a:latin typeface="Gill Sans MT" charset="0"/>
                        <a:ea typeface="Gill Sans MT" charset="0"/>
                        <a:cs typeface="Gill Sans MT" charset="0"/>
                      </a:endParaRPr>
                    </a:p>
                  </a:txBody>
                  <a:tcPr/>
                </a:tc>
                <a:tc>
                  <a:txBody>
                    <a:bodyPr/>
                    <a:lstStyle/>
                    <a:p>
                      <a:pPr algn="ctr"/>
                      <a:r>
                        <a:rPr lang="en-US" sz="1500" b="1" dirty="0"/>
                        <a:t>7</a:t>
                      </a:r>
                      <a:endParaRPr lang="en-US" sz="1500" b="1" i="0" dirty="0">
                        <a:latin typeface="Gill Sans MT" charset="0"/>
                        <a:ea typeface="Gill Sans MT" charset="0"/>
                        <a:cs typeface="Gill Sans MT" charset="0"/>
                      </a:endParaRPr>
                    </a:p>
                  </a:txBody>
                  <a:tcPr/>
                </a:tc>
                <a:tc>
                  <a:txBody>
                    <a:bodyPr/>
                    <a:lstStyle/>
                    <a:p>
                      <a:pPr algn="ctr"/>
                      <a:r>
                        <a:rPr lang="en-US" sz="1500" b="1" dirty="0"/>
                        <a:t>16</a:t>
                      </a:r>
                      <a:endParaRPr lang="en-US" sz="1500" b="1" i="0" dirty="0">
                        <a:latin typeface="Gill Sans MT" charset="0"/>
                        <a:ea typeface="Gill Sans MT" charset="0"/>
                        <a:cs typeface="Gill Sans MT" charset="0"/>
                      </a:endParaRPr>
                    </a:p>
                  </a:txBody>
                  <a:tcPr/>
                </a:tc>
                <a:tc>
                  <a:txBody>
                    <a:bodyPr/>
                    <a:lstStyle/>
                    <a:p>
                      <a:pPr algn="ctr"/>
                      <a:r>
                        <a:rPr lang="en-US" sz="1500" b="1" dirty="0"/>
                        <a:t>21</a:t>
                      </a:r>
                      <a:endParaRPr lang="en-US" sz="1500" b="1" i="0" dirty="0">
                        <a:latin typeface="Gill Sans MT" charset="0"/>
                        <a:ea typeface="Gill Sans MT" charset="0"/>
                        <a:cs typeface="Gill Sans MT" charset="0"/>
                      </a:endParaRPr>
                    </a:p>
                  </a:txBody>
                  <a:tcPr/>
                </a:tc>
                <a:tc>
                  <a:txBody>
                    <a:bodyPr/>
                    <a:lstStyle/>
                    <a:p>
                      <a:pPr algn="ctr"/>
                      <a:r>
                        <a:rPr lang="en-US" sz="1500" b="1" dirty="0"/>
                        <a:t>57</a:t>
                      </a:r>
                      <a:endParaRPr lang="en-US" sz="1500" b="1" i="0" dirty="0">
                        <a:latin typeface="Gill Sans MT" charset="0"/>
                        <a:ea typeface="Gill Sans MT" charset="0"/>
                        <a:cs typeface="Gill Sans MT" charset="0"/>
                      </a:endParaRPr>
                    </a:p>
                  </a:txBody>
                  <a:tcPr/>
                </a:tc>
                <a:tc>
                  <a:txBody>
                    <a:bodyPr/>
                    <a:lstStyle/>
                    <a:p>
                      <a:pPr algn="ctr"/>
                      <a:r>
                        <a:rPr lang="en-US" sz="1500" b="1" dirty="0"/>
                        <a:t>49</a:t>
                      </a:r>
                      <a:endParaRPr lang="en-US" sz="1500" b="1" i="0" dirty="0">
                        <a:latin typeface="Gill Sans MT" charset="0"/>
                        <a:ea typeface="Gill Sans MT" charset="0"/>
                        <a:cs typeface="Gill Sans MT" charset="0"/>
                      </a:endParaRPr>
                    </a:p>
                  </a:txBody>
                  <a:tcPr/>
                </a:tc>
                <a:tc>
                  <a:txBody>
                    <a:bodyPr/>
                    <a:lstStyle/>
                    <a:p>
                      <a:pPr algn="ctr"/>
                      <a:r>
                        <a:rPr lang="en-US" sz="1500" b="1" dirty="0"/>
                        <a:t>150</a:t>
                      </a:r>
                      <a:endParaRPr lang="en-US" sz="1500" b="1" i="0" dirty="0">
                        <a:latin typeface="Gill Sans MT" charset="0"/>
                        <a:ea typeface="Gill Sans MT" charset="0"/>
                        <a:cs typeface="Gill Sans MT" charset="0"/>
                      </a:endParaRPr>
                    </a:p>
                  </a:txBody>
                  <a:tcPr/>
                </a:tc>
                <a:tc>
                  <a:txBody>
                    <a:bodyPr/>
                    <a:lstStyle/>
                    <a:p>
                      <a:pPr algn="ctr"/>
                      <a:r>
                        <a:rPr lang="en-US" sz="1500" b="1" dirty="0"/>
                        <a:t>17</a:t>
                      </a:r>
                      <a:endParaRPr lang="en-US" sz="1500" b="1" i="0" dirty="0">
                        <a:latin typeface="Gill Sans MT" charset="0"/>
                        <a:ea typeface="Gill Sans MT" charset="0"/>
                        <a:cs typeface="Gill Sans MT" charset="0"/>
                      </a:endParaRPr>
                    </a:p>
                  </a:txBody>
                  <a:tcPr/>
                </a:tc>
                <a:extLst>
                  <a:ext uri="{0D108BD9-81ED-4DB2-BD59-A6C34878D82A}">
                    <a16:rowId xmlns:a16="http://schemas.microsoft.com/office/drawing/2014/main" val="10002"/>
                  </a:ext>
                </a:extLst>
              </a:tr>
              <a:tr h="382643">
                <a:tc>
                  <a:txBody>
                    <a:bodyPr/>
                    <a:lstStyle/>
                    <a:p>
                      <a:r>
                        <a:rPr lang="en-US" sz="1500" b="1" dirty="0"/>
                        <a:t>Surveys on the public</a:t>
                      </a:r>
                      <a:endParaRPr lang="en-US" sz="1500" b="1" i="0" dirty="0">
                        <a:latin typeface="Gill Sans MT" charset="0"/>
                        <a:ea typeface="Gill Sans MT" charset="0"/>
                        <a:cs typeface="Gill Sans MT" charset="0"/>
                      </a:endParaRPr>
                    </a:p>
                  </a:txBody>
                  <a:tcPr/>
                </a:tc>
                <a:tc>
                  <a:txBody>
                    <a:bodyPr/>
                    <a:lstStyle/>
                    <a:p>
                      <a:pPr algn="ctr"/>
                      <a:r>
                        <a:rPr lang="en-US" sz="1500" b="1" dirty="0"/>
                        <a:t>3</a:t>
                      </a:r>
                      <a:endParaRPr lang="en-US" sz="1500" b="1" i="0" dirty="0">
                        <a:latin typeface="Gill Sans MT" charset="0"/>
                        <a:ea typeface="Gill Sans MT" charset="0"/>
                        <a:cs typeface="Gill Sans MT" charset="0"/>
                      </a:endParaRPr>
                    </a:p>
                  </a:txBody>
                  <a:tcPr/>
                </a:tc>
                <a:tc>
                  <a:txBody>
                    <a:bodyPr/>
                    <a:lstStyle/>
                    <a:p>
                      <a:pPr algn="ctr"/>
                      <a:r>
                        <a:rPr lang="en-US" sz="1500" b="1" dirty="0"/>
                        <a:t>2</a:t>
                      </a:r>
                      <a:endParaRPr lang="en-US" sz="1500" b="1" i="0" dirty="0">
                        <a:latin typeface="Gill Sans MT" charset="0"/>
                        <a:ea typeface="Gill Sans MT" charset="0"/>
                        <a:cs typeface="Gill Sans MT" charset="0"/>
                      </a:endParaRPr>
                    </a:p>
                  </a:txBody>
                  <a:tcPr/>
                </a:tc>
                <a:tc>
                  <a:txBody>
                    <a:bodyPr/>
                    <a:lstStyle/>
                    <a:p>
                      <a:pPr algn="ctr"/>
                      <a:r>
                        <a:rPr lang="en-US" sz="1500" b="1" dirty="0"/>
                        <a:t>9</a:t>
                      </a:r>
                      <a:endParaRPr lang="en-US" sz="1500" b="1" i="0" dirty="0">
                        <a:latin typeface="Gill Sans MT" charset="0"/>
                        <a:ea typeface="Gill Sans MT" charset="0"/>
                        <a:cs typeface="Gill Sans MT" charset="0"/>
                      </a:endParaRPr>
                    </a:p>
                  </a:txBody>
                  <a:tcPr/>
                </a:tc>
                <a:tc>
                  <a:txBody>
                    <a:bodyPr/>
                    <a:lstStyle/>
                    <a:p>
                      <a:pPr algn="ctr"/>
                      <a:r>
                        <a:rPr lang="en-US" sz="1500" b="1" dirty="0"/>
                        <a:t>20</a:t>
                      </a:r>
                      <a:endParaRPr lang="en-US" sz="1500" b="1" i="0" dirty="0">
                        <a:latin typeface="Gill Sans MT" charset="0"/>
                        <a:ea typeface="Gill Sans MT" charset="0"/>
                        <a:cs typeface="Gill Sans MT" charset="0"/>
                      </a:endParaRPr>
                    </a:p>
                  </a:txBody>
                  <a:tcPr/>
                </a:tc>
                <a:tc>
                  <a:txBody>
                    <a:bodyPr/>
                    <a:lstStyle/>
                    <a:p>
                      <a:pPr algn="ctr"/>
                      <a:r>
                        <a:rPr lang="en-US" sz="1500" b="1" dirty="0"/>
                        <a:t>19</a:t>
                      </a:r>
                      <a:endParaRPr lang="en-US" sz="1500" b="1" i="0" dirty="0">
                        <a:latin typeface="Gill Sans MT" charset="0"/>
                        <a:ea typeface="Gill Sans MT" charset="0"/>
                        <a:cs typeface="Gill Sans MT" charset="0"/>
                      </a:endParaRPr>
                    </a:p>
                  </a:txBody>
                  <a:tcPr/>
                </a:tc>
                <a:tc>
                  <a:txBody>
                    <a:bodyPr/>
                    <a:lstStyle/>
                    <a:p>
                      <a:pPr algn="ctr"/>
                      <a:r>
                        <a:rPr lang="en-US" sz="1500" b="1" dirty="0"/>
                        <a:t>53</a:t>
                      </a:r>
                      <a:endParaRPr lang="en-US" sz="1500" b="1" i="0" dirty="0">
                        <a:latin typeface="Gill Sans MT" charset="0"/>
                        <a:ea typeface="Gill Sans MT" charset="0"/>
                        <a:cs typeface="Gill Sans MT" charset="0"/>
                      </a:endParaRPr>
                    </a:p>
                  </a:txBody>
                  <a:tcPr/>
                </a:tc>
                <a:tc>
                  <a:txBody>
                    <a:bodyPr/>
                    <a:lstStyle/>
                    <a:p>
                      <a:pPr algn="ctr"/>
                      <a:r>
                        <a:rPr lang="en-US" sz="1500" b="1" dirty="0"/>
                        <a:t>3</a:t>
                      </a:r>
                      <a:endParaRPr lang="en-US" sz="1500" b="1" i="0" dirty="0">
                        <a:latin typeface="Gill Sans MT" charset="0"/>
                        <a:ea typeface="Gill Sans MT" charset="0"/>
                        <a:cs typeface="Gill Sans MT" charset="0"/>
                      </a:endParaRPr>
                    </a:p>
                  </a:txBody>
                  <a:tcPr/>
                </a:tc>
                <a:extLst>
                  <a:ext uri="{0D108BD9-81ED-4DB2-BD59-A6C34878D82A}">
                    <a16:rowId xmlns:a16="http://schemas.microsoft.com/office/drawing/2014/main" val="10003"/>
                  </a:ext>
                </a:extLst>
              </a:tr>
              <a:tr h="536202">
                <a:tc>
                  <a:txBody>
                    <a:bodyPr/>
                    <a:lstStyle/>
                    <a:p>
                      <a:r>
                        <a:rPr lang="en-US" sz="1500" b="1" dirty="0"/>
                        <a:t>Survey or experiment on libraries, etc.</a:t>
                      </a:r>
                      <a:endParaRPr lang="en-US" sz="1500" b="1" i="0" dirty="0">
                        <a:latin typeface="Gill Sans MT" charset="0"/>
                        <a:ea typeface="Gill Sans MT" charset="0"/>
                        <a:cs typeface="Gill Sans MT" charset="0"/>
                      </a:endParaRPr>
                    </a:p>
                  </a:txBody>
                  <a:tcPr/>
                </a:tc>
                <a:tc>
                  <a:txBody>
                    <a:bodyPr/>
                    <a:lstStyle/>
                    <a:p>
                      <a:pPr algn="ctr"/>
                      <a:r>
                        <a:rPr lang="en-US" sz="1500" b="1" dirty="0"/>
                        <a:t>22</a:t>
                      </a:r>
                      <a:endParaRPr lang="en-US" sz="1500" b="1" i="0" dirty="0">
                        <a:latin typeface="Gill Sans MT" charset="0"/>
                        <a:ea typeface="Gill Sans MT" charset="0"/>
                        <a:cs typeface="Gill Sans MT" charset="0"/>
                      </a:endParaRPr>
                    </a:p>
                  </a:txBody>
                  <a:tcPr/>
                </a:tc>
                <a:tc>
                  <a:txBody>
                    <a:bodyPr/>
                    <a:lstStyle/>
                    <a:p>
                      <a:pPr algn="ctr"/>
                      <a:r>
                        <a:rPr lang="en-US" sz="1500" b="1" dirty="0"/>
                        <a:t>15</a:t>
                      </a:r>
                      <a:endParaRPr lang="en-US" sz="1500" b="1" i="0" dirty="0">
                        <a:latin typeface="Gill Sans MT" charset="0"/>
                        <a:ea typeface="Gill Sans MT" charset="0"/>
                        <a:cs typeface="Gill Sans MT" charset="0"/>
                      </a:endParaRPr>
                    </a:p>
                  </a:txBody>
                  <a:tcPr/>
                </a:tc>
                <a:tc>
                  <a:txBody>
                    <a:bodyPr/>
                    <a:lstStyle/>
                    <a:p>
                      <a:pPr algn="ctr"/>
                      <a:r>
                        <a:rPr lang="en-US" sz="1500" b="1" dirty="0"/>
                        <a:t>45</a:t>
                      </a:r>
                      <a:endParaRPr lang="en-US" sz="1500" b="1" i="0" dirty="0">
                        <a:latin typeface="Gill Sans MT" charset="0"/>
                        <a:ea typeface="Gill Sans MT" charset="0"/>
                        <a:cs typeface="Gill Sans MT" charset="0"/>
                      </a:endParaRPr>
                    </a:p>
                  </a:txBody>
                  <a:tcPr/>
                </a:tc>
                <a:tc>
                  <a:txBody>
                    <a:bodyPr/>
                    <a:lstStyle/>
                    <a:p>
                      <a:pPr algn="ctr"/>
                      <a:r>
                        <a:rPr lang="en-US" sz="1500" b="1" dirty="0"/>
                        <a:t>89</a:t>
                      </a:r>
                      <a:endParaRPr lang="en-US" sz="1500" b="1" i="0" dirty="0">
                        <a:latin typeface="Gill Sans MT" charset="0"/>
                        <a:ea typeface="Gill Sans MT" charset="0"/>
                        <a:cs typeface="Gill Sans MT" charset="0"/>
                      </a:endParaRPr>
                    </a:p>
                  </a:txBody>
                  <a:tcPr/>
                </a:tc>
                <a:tc>
                  <a:txBody>
                    <a:bodyPr/>
                    <a:lstStyle/>
                    <a:p>
                      <a:pPr algn="ctr"/>
                      <a:r>
                        <a:rPr lang="en-US" sz="1500" b="1" dirty="0"/>
                        <a:t>113</a:t>
                      </a:r>
                      <a:endParaRPr lang="en-US" sz="1500" b="1" i="0" dirty="0">
                        <a:latin typeface="Gill Sans MT" charset="0"/>
                        <a:ea typeface="Gill Sans MT" charset="0"/>
                        <a:cs typeface="Gill Sans MT" charset="0"/>
                      </a:endParaRPr>
                    </a:p>
                  </a:txBody>
                  <a:tcPr/>
                </a:tc>
                <a:tc>
                  <a:txBody>
                    <a:bodyPr/>
                    <a:lstStyle/>
                    <a:p>
                      <a:pPr algn="ctr"/>
                      <a:r>
                        <a:rPr lang="en-US" sz="1500" b="1" dirty="0"/>
                        <a:t>284</a:t>
                      </a:r>
                      <a:endParaRPr lang="en-US" sz="1500" b="1" i="0" dirty="0">
                        <a:latin typeface="Gill Sans MT" charset="0"/>
                        <a:ea typeface="Gill Sans MT" charset="0"/>
                        <a:cs typeface="Gill Sans MT" charset="0"/>
                      </a:endParaRPr>
                    </a:p>
                  </a:txBody>
                  <a:tcPr/>
                </a:tc>
                <a:tc>
                  <a:txBody>
                    <a:bodyPr/>
                    <a:lstStyle/>
                    <a:p>
                      <a:pPr algn="ctr"/>
                      <a:r>
                        <a:rPr lang="en-US" sz="1500" b="1" dirty="0"/>
                        <a:t>32</a:t>
                      </a:r>
                      <a:endParaRPr lang="en-US" sz="1500" b="1" i="0" dirty="0">
                        <a:latin typeface="Gill Sans MT" charset="0"/>
                        <a:ea typeface="Gill Sans MT" charset="0"/>
                        <a:cs typeface="Gill Sans MT" charset="0"/>
                      </a:endParaRPr>
                    </a:p>
                  </a:txBody>
                  <a:tcPr/>
                </a:tc>
                <a:extLst>
                  <a:ext uri="{0D108BD9-81ED-4DB2-BD59-A6C34878D82A}">
                    <a16:rowId xmlns:a16="http://schemas.microsoft.com/office/drawing/2014/main" val="10004"/>
                  </a:ext>
                </a:extLst>
              </a:tr>
              <a:tr h="416846">
                <a:tc>
                  <a:txBody>
                    <a:bodyPr/>
                    <a:lstStyle/>
                    <a:p>
                      <a:r>
                        <a:rPr lang="en-US" sz="1500" b="1" dirty="0"/>
                        <a:t>Bibliometric</a:t>
                      </a:r>
                      <a:r>
                        <a:rPr lang="en-US" sz="1500" b="1" baseline="0" dirty="0"/>
                        <a:t> and similar studies</a:t>
                      </a:r>
                      <a:endParaRPr lang="en-US" sz="1500" b="1" i="0" dirty="0">
                        <a:latin typeface="Gill Sans MT" charset="0"/>
                        <a:ea typeface="Gill Sans MT" charset="0"/>
                        <a:cs typeface="Gill Sans MT" charset="0"/>
                      </a:endParaRPr>
                    </a:p>
                  </a:txBody>
                  <a:tcPr/>
                </a:tc>
                <a:tc>
                  <a:txBody>
                    <a:bodyPr/>
                    <a:lstStyle/>
                    <a:p>
                      <a:pPr algn="ctr"/>
                      <a:r>
                        <a:rPr lang="en-US" sz="1500" b="1" dirty="0"/>
                        <a:t>0</a:t>
                      </a:r>
                      <a:endParaRPr lang="en-US" sz="1500" b="1" i="0" dirty="0">
                        <a:latin typeface="Gill Sans MT" charset="0"/>
                        <a:ea typeface="Gill Sans MT" charset="0"/>
                        <a:cs typeface="Gill Sans MT" charset="0"/>
                      </a:endParaRPr>
                    </a:p>
                  </a:txBody>
                  <a:tcPr/>
                </a:tc>
                <a:tc>
                  <a:txBody>
                    <a:bodyPr/>
                    <a:lstStyle/>
                    <a:p>
                      <a:pPr algn="ctr"/>
                      <a:r>
                        <a:rPr lang="en-US" sz="1500" b="1" dirty="0"/>
                        <a:t>1</a:t>
                      </a:r>
                      <a:endParaRPr lang="en-US" sz="1500" b="1" i="0" dirty="0">
                        <a:latin typeface="Gill Sans MT" charset="0"/>
                        <a:ea typeface="Gill Sans MT" charset="0"/>
                        <a:cs typeface="Gill Sans MT" charset="0"/>
                      </a:endParaRPr>
                    </a:p>
                  </a:txBody>
                  <a:tcPr/>
                </a:tc>
                <a:tc>
                  <a:txBody>
                    <a:bodyPr/>
                    <a:lstStyle/>
                    <a:p>
                      <a:pPr algn="ctr"/>
                      <a:r>
                        <a:rPr lang="en-US" sz="1500" b="1" dirty="0"/>
                        <a:t>7</a:t>
                      </a:r>
                      <a:endParaRPr lang="en-US" sz="1500" b="1" i="0" dirty="0">
                        <a:latin typeface="Gill Sans MT" charset="0"/>
                        <a:ea typeface="Gill Sans MT" charset="0"/>
                        <a:cs typeface="Gill Sans MT" charset="0"/>
                      </a:endParaRPr>
                    </a:p>
                  </a:txBody>
                  <a:tcPr/>
                </a:tc>
                <a:tc>
                  <a:txBody>
                    <a:bodyPr/>
                    <a:lstStyle/>
                    <a:p>
                      <a:pPr algn="ctr"/>
                      <a:r>
                        <a:rPr lang="en-US" sz="1500" b="1" dirty="0"/>
                        <a:t>14</a:t>
                      </a:r>
                      <a:endParaRPr lang="en-US" sz="1500" b="1" i="0" dirty="0">
                        <a:latin typeface="Gill Sans MT" charset="0"/>
                        <a:ea typeface="Gill Sans MT" charset="0"/>
                        <a:cs typeface="Gill Sans MT" charset="0"/>
                      </a:endParaRPr>
                    </a:p>
                  </a:txBody>
                  <a:tcPr/>
                </a:tc>
                <a:tc>
                  <a:txBody>
                    <a:bodyPr/>
                    <a:lstStyle/>
                    <a:p>
                      <a:pPr algn="ctr"/>
                      <a:r>
                        <a:rPr lang="en-US" sz="1500" b="1" dirty="0"/>
                        <a:t>16</a:t>
                      </a:r>
                      <a:endParaRPr lang="en-US" sz="1500" b="1" i="0" dirty="0">
                        <a:latin typeface="Gill Sans MT" charset="0"/>
                        <a:ea typeface="Gill Sans MT" charset="0"/>
                        <a:cs typeface="Gill Sans MT" charset="0"/>
                      </a:endParaRPr>
                    </a:p>
                  </a:txBody>
                  <a:tcPr/>
                </a:tc>
                <a:tc>
                  <a:txBody>
                    <a:bodyPr/>
                    <a:lstStyle/>
                    <a:p>
                      <a:pPr algn="ctr"/>
                      <a:r>
                        <a:rPr lang="en-US" sz="1500" b="1" dirty="0"/>
                        <a:t>38</a:t>
                      </a:r>
                      <a:endParaRPr lang="en-US" sz="1500" b="1" i="0" dirty="0">
                        <a:latin typeface="Gill Sans MT" charset="0"/>
                        <a:ea typeface="Gill Sans MT" charset="0"/>
                        <a:cs typeface="Gill Sans MT" charset="0"/>
                      </a:endParaRPr>
                    </a:p>
                  </a:txBody>
                  <a:tcPr/>
                </a:tc>
                <a:tc>
                  <a:txBody>
                    <a:bodyPr/>
                    <a:lstStyle/>
                    <a:p>
                      <a:pPr algn="ctr"/>
                      <a:r>
                        <a:rPr lang="en-US" sz="1500" b="1" dirty="0"/>
                        <a:t>4</a:t>
                      </a:r>
                      <a:endParaRPr lang="en-US" sz="1500" b="1" i="0" dirty="0">
                        <a:latin typeface="Gill Sans MT" charset="0"/>
                        <a:ea typeface="Gill Sans MT" charset="0"/>
                        <a:cs typeface="Gill Sans MT" charset="0"/>
                      </a:endParaRPr>
                    </a:p>
                  </a:txBody>
                  <a:tcPr/>
                </a:tc>
                <a:extLst>
                  <a:ext uri="{0D108BD9-81ED-4DB2-BD59-A6C34878D82A}">
                    <a16:rowId xmlns:a16="http://schemas.microsoft.com/office/drawing/2014/main" val="10005"/>
                  </a:ext>
                </a:extLst>
              </a:tr>
              <a:tr h="382643">
                <a:tc>
                  <a:txBody>
                    <a:bodyPr/>
                    <a:lstStyle/>
                    <a:p>
                      <a:r>
                        <a:rPr lang="en-US" sz="1500" b="1" dirty="0"/>
                        <a:t>Content analysis</a:t>
                      </a:r>
                      <a:endParaRPr lang="en-US" sz="1500" b="1" i="0" dirty="0">
                        <a:latin typeface="Gill Sans MT" charset="0"/>
                        <a:ea typeface="Gill Sans MT" charset="0"/>
                        <a:cs typeface="Gill Sans MT" charset="0"/>
                      </a:endParaRPr>
                    </a:p>
                  </a:txBody>
                  <a:tcPr/>
                </a:tc>
                <a:tc>
                  <a:txBody>
                    <a:bodyPr/>
                    <a:lstStyle/>
                    <a:p>
                      <a:pPr algn="ctr"/>
                      <a:r>
                        <a:rPr lang="en-US" sz="1500" b="1" dirty="0"/>
                        <a:t>0</a:t>
                      </a:r>
                      <a:endParaRPr lang="en-US" sz="1500" b="1" i="0" dirty="0">
                        <a:latin typeface="Gill Sans MT" charset="0"/>
                        <a:ea typeface="Gill Sans MT" charset="0"/>
                        <a:cs typeface="Gill Sans MT" charset="0"/>
                      </a:endParaRPr>
                    </a:p>
                  </a:txBody>
                  <a:tcPr/>
                </a:tc>
                <a:tc>
                  <a:txBody>
                    <a:bodyPr/>
                    <a:lstStyle/>
                    <a:p>
                      <a:pPr algn="ctr"/>
                      <a:r>
                        <a:rPr lang="en-US" sz="1500" b="1" dirty="0"/>
                        <a:t>1</a:t>
                      </a:r>
                      <a:endParaRPr lang="en-US" sz="1500" b="1" i="0" dirty="0">
                        <a:latin typeface="Gill Sans MT" charset="0"/>
                        <a:ea typeface="Gill Sans MT" charset="0"/>
                        <a:cs typeface="Gill Sans MT" charset="0"/>
                      </a:endParaRPr>
                    </a:p>
                  </a:txBody>
                  <a:tcPr/>
                </a:tc>
                <a:tc>
                  <a:txBody>
                    <a:bodyPr/>
                    <a:lstStyle/>
                    <a:p>
                      <a:pPr algn="ctr"/>
                      <a:r>
                        <a:rPr lang="en-US" sz="1500" b="1" dirty="0"/>
                        <a:t>2</a:t>
                      </a:r>
                      <a:endParaRPr lang="en-US" sz="1500" b="1" i="0" dirty="0">
                        <a:latin typeface="Gill Sans MT" charset="0"/>
                        <a:ea typeface="Gill Sans MT" charset="0"/>
                        <a:cs typeface="Gill Sans MT" charset="0"/>
                      </a:endParaRPr>
                    </a:p>
                  </a:txBody>
                  <a:tcPr/>
                </a:tc>
                <a:tc>
                  <a:txBody>
                    <a:bodyPr/>
                    <a:lstStyle/>
                    <a:p>
                      <a:pPr algn="ctr"/>
                      <a:r>
                        <a:rPr lang="en-US" sz="1500" b="1" dirty="0"/>
                        <a:t>1</a:t>
                      </a:r>
                      <a:endParaRPr lang="en-US" sz="1500" b="1" i="0" dirty="0">
                        <a:latin typeface="Gill Sans MT" charset="0"/>
                        <a:ea typeface="Gill Sans MT" charset="0"/>
                        <a:cs typeface="Gill Sans MT" charset="0"/>
                      </a:endParaRPr>
                    </a:p>
                  </a:txBody>
                  <a:tcPr/>
                </a:tc>
                <a:tc>
                  <a:txBody>
                    <a:bodyPr/>
                    <a:lstStyle/>
                    <a:p>
                      <a:pPr algn="ctr"/>
                      <a:r>
                        <a:rPr lang="en-US" sz="1500" b="1" dirty="0"/>
                        <a:t>3</a:t>
                      </a:r>
                      <a:endParaRPr lang="en-US" sz="1500" b="1" i="0" dirty="0">
                        <a:latin typeface="Gill Sans MT" charset="0"/>
                        <a:ea typeface="Gill Sans MT" charset="0"/>
                        <a:cs typeface="Gill Sans MT" charset="0"/>
                      </a:endParaRPr>
                    </a:p>
                  </a:txBody>
                  <a:tcPr/>
                </a:tc>
                <a:tc>
                  <a:txBody>
                    <a:bodyPr/>
                    <a:lstStyle/>
                    <a:p>
                      <a:pPr algn="ctr"/>
                      <a:r>
                        <a:rPr lang="en-US" sz="1500" b="1" dirty="0"/>
                        <a:t>7</a:t>
                      </a:r>
                      <a:endParaRPr lang="en-US" sz="1500" b="1" i="0" dirty="0">
                        <a:latin typeface="Gill Sans MT" charset="0"/>
                        <a:ea typeface="Gill Sans MT" charset="0"/>
                        <a:cs typeface="Gill Sans MT" charset="0"/>
                      </a:endParaRPr>
                    </a:p>
                  </a:txBody>
                  <a:tcPr/>
                </a:tc>
                <a:tc>
                  <a:txBody>
                    <a:bodyPr/>
                    <a:lstStyle/>
                    <a:p>
                      <a:pPr algn="ctr"/>
                      <a:r>
                        <a:rPr lang="en-US" sz="1500" b="1" dirty="0"/>
                        <a:t>1</a:t>
                      </a:r>
                      <a:endParaRPr lang="en-US" sz="1500" b="1" i="0" dirty="0">
                        <a:latin typeface="Gill Sans MT" charset="0"/>
                        <a:ea typeface="Gill Sans MT" charset="0"/>
                        <a:cs typeface="Gill Sans MT" charset="0"/>
                      </a:endParaRPr>
                    </a:p>
                  </a:txBody>
                  <a:tcPr/>
                </a:tc>
                <a:extLst>
                  <a:ext uri="{0D108BD9-81ED-4DB2-BD59-A6C34878D82A}">
                    <a16:rowId xmlns:a16="http://schemas.microsoft.com/office/drawing/2014/main" val="10006"/>
                  </a:ext>
                </a:extLst>
              </a:tr>
              <a:tr h="382643">
                <a:tc>
                  <a:txBody>
                    <a:bodyPr/>
                    <a:lstStyle/>
                    <a:p>
                      <a:r>
                        <a:rPr lang="en-US" sz="1500" b="1" dirty="0"/>
                        <a:t>Secondary analysis</a:t>
                      </a:r>
                      <a:endParaRPr lang="en-US" sz="1500" b="1" i="0" dirty="0">
                        <a:latin typeface="Gill Sans MT" charset="0"/>
                        <a:ea typeface="Gill Sans MT" charset="0"/>
                        <a:cs typeface="Gill Sans MT" charset="0"/>
                      </a:endParaRPr>
                    </a:p>
                  </a:txBody>
                  <a:tcPr/>
                </a:tc>
                <a:tc>
                  <a:txBody>
                    <a:bodyPr/>
                    <a:lstStyle/>
                    <a:p>
                      <a:pPr algn="ctr"/>
                      <a:r>
                        <a:rPr lang="en-US" sz="1500" b="1" dirty="0"/>
                        <a:t>6</a:t>
                      </a:r>
                      <a:endParaRPr lang="en-US" sz="1500" b="1" i="0" dirty="0">
                        <a:latin typeface="Gill Sans MT" charset="0"/>
                        <a:ea typeface="Gill Sans MT" charset="0"/>
                        <a:cs typeface="Gill Sans MT" charset="0"/>
                      </a:endParaRPr>
                    </a:p>
                  </a:txBody>
                  <a:tcPr/>
                </a:tc>
                <a:tc>
                  <a:txBody>
                    <a:bodyPr/>
                    <a:lstStyle/>
                    <a:p>
                      <a:pPr algn="ctr"/>
                      <a:r>
                        <a:rPr lang="en-US" sz="1500" b="1" dirty="0"/>
                        <a:t>15</a:t>
                      </a:r>
                      <a:endParaRPr lang="en-US" sz="1500" b="1" i="0" dirty="0">
                        <a:latin typeface="Gill Sans MT" charset="0"/>
                        <a:ea typeface="Gill Sans MT" charset="0"/>
                        <a:cs typeface="Gill Sans MT" charset="0"/>
                      </a:endParaRPr>
                    </a:p>
                  </a:txBody>
                  <a:tcPr/>
                </a:tc>
                <a:tc>
                  <a:txBody>
                    <a:bodyPr/>
                    <a:lstStyle/>
                    <a:p>
                      <a:pPr algn="ctr"/>
                      <a:r>
                        <a:rPr lang="en-US" sz="1500" b="1" dirty="0"/>
                        <a:t>15</a:t>
                      </a:r>
                      <a:endParaRPr lang="en-US" sz="1500" b="1" i="0" dirty="0">
                        <a:latin typeface="Gill Sans MT" charset="0"/>
                        <a:ea typeface="Gill Sans MT" charset="0"/>
                        <a:cs typeface="Gill Sans MT" charset="0"/>
                      </a:endParaRPr>
                    </a:p>
                  </a:txBody>
                  <a:tcPr/>
                </a:tc>
                <a:tc>
                  <a:txBody>
                    <a:bodyPr/>
                    <a:lstStyle/>
                    <a:p>
                      <a:pPr algn="ctr"/>
                      <a:r>
                        <a:rPr lang="en-US" sz="1500" b="1" dirty="0"/>
                        <a:t>13</a:t>
                      </a:r>
                      <a:endParaRPr lang="en-US" sz="1500" b="1" i="0" dirty="0">
                        <a:latin typeface="Gill Sans MT" charset="0"/>
                        <a:ea typeface="Gill Sans MT" charset="0"/>
                        <a:cs typeface="Gill Sans MT" charset="0"/>
                      </a:endParaRPr>
                    </a:p>
                  </a:txBody>
                  <a:tcPr/>
                </a:tc>
                <a:tc>
                  <a:txBody>
                    <a:bodyPr/>
                    <a:lstStyle/>
                    <a:p>
                      <a:pPr algn="ctr"/>
                      <a:r>
                        <a:rPr lang="en-US" sz="1500" b="1" dirty="0"/>
                        <a:t>27</a:t>
                      </a:r>
                      <a:endParaRPr lang="en-US" sz="1500" b="1" i="0" dirty="0">
                        <a:latin typeface="Gill Sans MT" charset="0"/>
                        <a:ea typeface="Gill Sans MT" charset="0"/>
                        <a:cs typeface="Gill Sans MT" charset="0"/>
                      </a:endParaRPr>
                    </a:p>
                  </a:txBody>
                  <a:tcPr/>
                </a:tc>
                <a:tc>
                  <a:txBody>
                    <a:bodyPr/>
                    <a:lstStyle/>
                    <a:p>
                      <a:pPr algn="ctr"/>
                      <a:r>
                        <a:rPr lang="en-US" sz="1500" b="1" dirty="0"/>
                        <a:t>76</a:t>
                      </a:r>
                      <a:endParaRPr lang="en-US" sz="1500" b="1" i="0" dirty="0">
                        <a:latin typeface="Gill Sans MT" charset="0"/>
                        <a:ea typeface="Gill Sans MT" charset="0"/>
                        <a:cs typeface="Gill Sans MT" charset="0"/>
                      </a:endParaRPr>
                    </a:p>
                  </a:txBody>
                  <a:tcPr/>
                </a:tc>
                <a:tc>
                  <a:txBody>
                    <a:bodyPr/>
                    <a:lstStyle/>
                    <a:p>
                      <a:pPr algn="ctr"/>
                      <a:r>
                        <a:rPr lang="en-US" sz="1500" b="1" dirty="0"/>
                        <a:t>8</a:t>
                      </a:r>
                      <a:endParaRPr lang="en-US" sz="1500" b="1" i="0" dirty="0">
                        <a:latin typeface="Gill Sans MT" charset="0"/>
                        <a:ea typeface="Gill Sans MT" charset="0"/>
                        <a:cs typeface="Gill Sans MT" charset="0"/>
                      </a:endParaRPr>
                    </a:p>
                  </a:txBody>
                  <a:tcPr/>
                </a:tc>
                <a:extLst>
                  <a:ext uri="{0D108BD9-81ED-4DB2-BD59-A6C34878D82A}">
                    <a16:rowId xmlns:a16="http://schemas.microsoft.com/office/drawing/2014/main" val="10007"/>
                  </a:ext>
                </a:extLst>
              </a:tr>
              <a:tr h="416846">
                <a:tc>
                  <a:txBody>
                    <a:bodyPr/>
                    <a:lstStyle/>
                    <a:p>
                      <a:r>
                        <a:rPr lang="en-US" sz="1500" b="1" dirty="0"/>
                        <a:t>Historical methodologies</a:t>
                      </a:r>
                      <a:endParaRPr lang="en-US" sz="1500" b="1" i="0" dirty="0">
                        <a:latin typeface="Gill Sans MT" charset="0"/>
                        <a:ea typeface="Gill Sans MT" charset="0"/>
                        <a:cs typeface="Gill Sans MT" charset="0"/>
                      </a:endParaRPr>
                    </a:p>
                  </a:txBody>
                  <a:tcPr/>
                </a:tc>
                <a:tc>
                  <a:txBody>
                    <a:bodyPr/>
                    <a:lstStyle/>
                    <a:p>
                      <a:pPr algn="ctr"/>
                      <a:r>
                        <a:rPr lang="en-US" sz="1500" b="1" dirty="0"/>
                        <a:t>21</a:t>
                      </a:r>
                      <a:endParaRPr lang="en-US" sz="1500" b="1" i="0" dirty="0">
                        <a:latin typeface="Gill Sans MT" charset="0"/>
                        <a:ea typeface="Gill Sans MT" charset="0"/>
                        <a:cs typeface="Gill Sans MT" charset="0"/>
                      </a:endParaRPr>
                    </a:p>
                  </a:txBody>
                  <a:tcPr/>
                </a:tc>
                <a:tc>
                  <a:txBody>
                    <a:bodyPr/>
                    <a:lstStyle/>
                    <a:p>
                      <a:pPr algn="ctr"/>
                      <a:r>
                        <a:rPr lang="en-US" sz="1500" b="1" dirty="0"/>
                        <a:t>26</a:t>
                      </a:r>
                      <a:endParaRPr lang="en-US" sz="1500" b="1" i="0" dirty="0">
                        <a:latin typeface="Gill Sans MT" charset="0"/>
                        <a:ea typeface="Gill Sans MT" charset="0"/>
                        <a:cs typeface="Gill Sans MT" charset="0"/>
                      </a:endParaRPr>
                    </a:p>
                  </a:txBody>
                  <a:tcPr/>
                </a:tc>
                <a:tc>
                  <a:txBody>
                    <a:bodyPr/>
                    <a:lstStyle/>
                    <a:p>
                      <a:pPr algn="ctr"/>
                      <a:r>
                        <a:rPr lang="en-US" sz="1500" b="1" dirty="0"/>
                        <a:t>25</a:t>
                      </a:r>
                      <a:endParaRPr lang="en-US" sz="1500" b="1" i="0" dirty="0">
                        <a:latin typeface="Gill Sans MT" charset="0"/>
                        <a:ea typeface="Gill Sans MT" charset="0"/>
                        <a:cs typeface="Gill Sans MT" charset="0"/>
                      </a:endParaRPr>
                    </a:p>
                  </a:txBody>
                  <a:tcPr/>
                </a:tc>
                <a:tc>
                  <a:txBody>
                    <a:bodyPr/>
                    <a:lstStyle/>
                    <a:p>
                      <a:pPr algn="ctr"/>
                      <a:r>
                        <a:rPr lang="en-US" sz="1500" b="1" dirty="0"/>
                        <a:t>49</a:t>
                      </a:r>
                      <a:endParaRPr lang="en-US" sz="1500" b="1" i="0" dirty="0">
                        <a:latin typeface="Gill Sans MT" charset="0"/>
                        <a:ea typeface="Gill Sans MT" charset="0"/>
                        <a:cs typeface="Gill Sans MT" charset="0"/>
                      </a:endParaRPr>
                    </a:p>
                  </a:txBody>
                  <a:tcPr/>
                </a:tc>
                <a:tc>
                  <a:txBody>
                    <a:bodyPr/>
                    <a:lstStyle/>
                    <a:p>
                      <a:pPr algn="ctr"/>
                      <a:r>
                        <a:rPr lang="en-US" sz="1500" b="1" dirty="0"/>
                        <a:t>42</a:t>
                      </a:r>
                      <a:endParaRPr lang="en-US" sz="1500" b="1" i="0" dirty="0">
                        <a:latin typeface="Gill Sans MT" charset="0"/>
                        <a:ea typeface="Gill Sans MT" charset="0"/>
                        <a:cs typeface="Gill Sans MT" charset="0"/>
                      </a:endParaRPr>
                    </a:p>
                  </a:txBody>
                  <a:tcPr/>
                </a:tc>
                <a:tc>
                  <a:txBody>
                    <a:bodyPr/>
                    <a:lstStyle/>
                    <a:p>
                      <a:pPr algn="ctr"/>
                      <a:r>
                        <a:rPr lang="en-US" sz="1500" b="1" dirty="0"/>
                        <a:t>163</a:t>
                      </a:r>
                      <a:endParaRPr lang="en-US" sz="1500" b="1" i="0" dirty="0">
                        <a:latin typeface="Gill Sans MT" charset="0"/>
                        <a:ea typeface="Gill Sans MT" charset="0"/>
                        <a:cs typeface="Gill Sans MT" charset="0"/>
                      </a:endParaRPr>
                    </a:p>
                  </a:txBody>
                  <a:tcPr/>
                </a:tc>
                <a:tc>
                  <a:txBody>
                    <a:bodyPr/>
                    <a:lstStyle/>
                    <a:p>
                      <a:pPr algn="ctr"/>
                      <a:r>
                        <a:rPr lang="en-US" sz="1500" b="1" dirty="0"/>
                        <a:t>18</a:t>
                      </a:r>
                      <a:endParaRPr lang="en-US" sz="1500" b="1" i="0" dirty="0">
                        <a:latin typeface="Gill Sans MT" charset="0"/>
                        <a:ea typeface="Gill Sans MT" charset="0"/>
                        <a:cs typeface="Gill Sans MT" charset="0"/>
                      </a:endParaRPr>
                    </a:p>
                  </a:txBody>
                  <a:tcPr/>
                </a:tc>
                <a:extLst>
                  <a:ext uri="{0D108BD9-81ED-4DB2-BD59-A6C34878D82A}">
                    <a16:rowId xmlns:a16="http://schemas.microsoft.com/office/drawing/2014/main" val="10008"/>
                  </a:ext>
                </a:extLst>
              </a:tr>
              <a:tr h="416846">
                <a:tc>
                  <a:txBody>
                    <a:bodyPr/>
                    <a:lstStyle/>
                    <a:p>
                      <a:r>
                        <a:rPr lang="en-US" sz="1500" b="1" dirty="0"/>
                        <a:t>Descriptive bibliography</a:t>
                      </a:r>
                      <a:endParaRPr lang="en-US" sz="1500" b="1" i="0" dirty="0">
                        <a:latin typeface="Gill Sans MT" charset="0"/>
                        <a:ea typeface="Gill Sans MT" charset="0"/>
                        <a:cs typeface="Gill Sans MT" charset="0"/>
                      </a:endParaRPr>
                    </a:p>
                  </a:txBody>
                  <a:tcPr/>
                </a:tc>
                <a:tc>
                  <a:txBody>
                    <a:bodyPr/>
                    <a:lstStyle/>
                    <a:p>
                      <a:pPr algn="ctr"/>
                      <a:r>
                        <a:rPr lang="en-US" sz="1500" b="1" dirty="0"/>
                        <a:t>7</a:t>
                      </a:r>
                      <a:endParaRPr lang="en-US" sz="1500" b="1" i="0" dirty="0">
                        <a:latin typeface="Gill Sans MT" charset="0"/>
                        <a:ea typeface="Gill Sans MT" charset="0"/>
                        <a:cs typeface="Gill Sans MT" charset="0"/>
                      </a:endParaRPr>
                    </a:p>
                  </a:txBody>
                  <a:tcPr/>
                </a:tc>
                <a:tc>
                  <a:txBody>
                    <a:bodyPr/>
                    <a:lstStyle/>
                    <a:p>
                      <a:pPr algn="ctr"/>
                      <a:r>
                        <a:rPr lang="en-US" sz="1500" b="1" dirty="0"/>
                        <a:t>4</a:t>
                      </a:r>
                      <a:endParaRPr lang="en-US" sz="1500" b="1" i="0" dirty="0">
                        <a:latin typeface="Gill Sans MT" charset="0"/>
                        <a:ea typeface="Gill Sans MT" charset="0"/>
                        <a:cs typeface="Gill Sans MT" charset="0"/>
                      </a:endParaRPr>
                    </a:p>
                  </a:txBody>
                  <a:tcPr/>
                </a:tc>
                <a:tc>
                  <a:txBody>
                    <a:bodyPr/>
                    <a:lstStyle/>
                    <a:p>
                      <a:pPr algn="ctr"/>
                      <a:r>
                        <a:rPr lang="en-US" sz="1500" b="1" dirty="0"/>
                        <a:t>6</a:t>
                      </a:r>
                      <a:endParaRPr lang="en-US" sz="1500" b="1" i="0" dirty="0">
                        <a:latin typeface="Gill Sans MT" charset="0"/>
                        <a:ea typeface="Gill Sans MT" charset="0"/>
                        <a:cs typeface="Gill Sans MT" charset="0"/>
                      </a:endParaRPr>
                    </a:p>
                  </a:txBody>
                  <a:tcPr/>
                </a:tc>
                <a:tc>
                  <a:txBody>
                    <a:bodyPr/>
                    <a:lstStyle/>
                    <a:p>
                      <a:pPr algn="ctr"/>
                      <a:r>
                        <a:rPr lang="en-US" sz="1500" b="1" dirty="0"/>
                        <a:t>4</a:t>
                      </a:r>
                      <a:endParaRPr lang="en-US" sz="1500" b="1" i="0" dirty="0">
                        <a:latin typeface="Gill Sans MT" charset="0"/>
                        <a:ea typeface="Gill Sans MT" charset="0"/>
                        <a:cs typeface="Gill Sans MT" charset="0"/>
                      </a:endParaRPr>
                    </a:p>
                  </a:txBody>
                  <a:tcPr/>
                </a:tc>
                <a:tc>
                  <a:txBody>
                    <a:bodyPr/>
                    <a:lstStyle/>
                    <a:p>
                      <a:pPr algn="ctr"/>
                      <a:r>
                        <a:rPr lang="en-US" sz="1500" b="1" dirty="0"/>
                        <a:t>9</a:t>
                      </a:r>
                      <a:endParaRPr lang="en-US" sz="1500" b="1" i="0" dirty="0">
                        <a:latin typeface="Gill Sans MT" charset="0"/>
                        <a:ea typeface="Gill Sans MT" charset="0"/>
                        <a:cs typeface="Gill Sans MT" charset="0"/>
                      </a:endParaRPr>
                    </a:p>
                  </a:txBody>
                  <a:tcPr/>
                </a:tc>
                <a:tc>
                  <a:txBody>
                    <a:bodyPr/>
                    <a:lstStyle/>
                    <a:p>
                      <a:pPr algn="ctr"/>
                      <a:r>
                        <a:rPr lang="en-US" sz="1500" b="1" dirty="0"/>
                        <a:t>30</a:t>
                      </a:r>
                      <a:endParaRPr lang="en-US" sz="1500" b="1" i="0" dirty="0">
                        <a:latin typeface="Gill Sans MT" charset="0"/>
                        <a:ea typeface="Gill Sans MT" charset="0"/>
                        <a:cs typeface="Gill Sans MT" charset="0"/>
                      </a:endParaRPr>
                    </a:p>
                  </a:txBody>
                  <a:tcPr/>
                </a:tc>
                <a:tc>
                  <a:txBody>
                    <a:bodyPr/>
                    <a:lstStyle/>
                    <a:p>
                      <a:pPr algn="ctr"/>
                      <a:r>
                        <a:rPr lang="en-US" sz="1500" b="1" dirty="0"/>
                        <a:t>3</a:t>
                      </a:r>
                      <a:endParaRPr lang="en-US" sz="1500" b="1" i="0" dirty="0">
                        <a:latin typeface="Gill Sans MT" charset="0"/>
                        <a:ea typeface="Gill Sans MT" charset="0"/>
                        <a:cs typeface="Gill Sans MT" charset="0"/>
                      </a:endParaRPr>
                    </a:p>
                  </a:txBody>
                  <a:tcPr/>
                </a:tc>
                <a:extLst>
                  <a:ext uri="{0D108BD9-81ED-4DB2-BD59-A6C34878D82A}">
                    <a16:rowId xmlns:a16="http://schemas.microsoft.com/office/drawing/2014/main" val="10009"/>
                  </a:ext>
                </a:extLst>
              </a:tr>
              <a:tr h="382643">
                <a:tc>
                  <a:txBody>
                    <a:bodyPr/>
                    <a:lstStyle/>
                    <a:p>
                      <a:r>
                        <a:rPr lang="en-US" sz="1500" b="1" dirty="0"/>
                        <a:t>Comparative studies</a:t>
                      </a:r>
                      <a:endParaRPr lang="en-US" sz="1500" b="1" i="0" dirty="0">
                        <a:latin typeface="Gill Sans MT" charset="0"/>
                        <a:ea typeface="Gill Sans MT" charset="0"/>
                        <a:cs typeface="Gill Sans MT" charset="0"/>
                      </a:endParaRPr>
                    </a:p>
                  </a:txBody>
                  <a:tcPr/>
                </a:tc>
                <a:tc>
                  <a:txBody>
                    <a:bodyPr/>
                    <a:lstStyle/>
                    <a:p>
                      <a:pPr algn="ctr"/>
                      <a:r>
                        <a:rPr lang="en-US" sz="1500" b="1" dirty="0"/>
                        <a:t>0</a:t>
                      </a:r>
                      <a:endParaRPr lang="en-US" sz="1500" b="1" i="0" dirty="0">
                        <a:latin typeface="Gill Sans MT" charset="0"/>
                        <a:ea typeface="Gill Sans MT" charset="0"/>
                        <a:cs typeface="Gill Sans MT" charset="0"/>
                      </a:endParaRPr>
                    </a:p>
                  </a:txBody>
                  <a:tcPr/>
                </a:tc>
                <a:tc>
                  <a:txBody>
                    <a:bodyPr/>
                    <a:lstStyle/>
                    <a:p>
                      <a:pPr algn="ctr"/>
                      <a:r>
                        <a:rPr lang="en-US" sz="1500" b="1" dirty="0"/>
                        <a:t>2</a:t>
                      </a:r>
                      <a:endParaRPr lang="en-US" sz="1500" b="1" i="0" dirty="0">
                        <a:latin typeface="Gill Sans MT" charset="0"/>
                        <a:ea typeface="Gill Sans MT" charset="0"/>
                        <a:cs typeface="Gill Sans MT" charset="0"/>
                      </a:endParaRPr>
                    </a:p>
                  </a:txBody>
                  <a:tcPr/>
                </a:tc>
                <a:tc>
                  <a:txBody>
                    <a:bodyPr/>
                    <a:lstStyle/>
                    <a:p>
                      <a:pPr algn="ctr"/>
                      <a:r>
                        <a:rPr lang="en-US" sz="1500" b="1" dirty="0"/>
                        <a:t>6</a:t>
                      </a:r>
                      <a:endParaRPr lang="en-US" sz="1500" b="1" i="0" dirty="0">
                        <a:latin typeface="Gill Sans MT" charset="0"/>
                        <a:ea typeface="Gill Sans MT" charset="0"/>
                        <a:cs typeface="Gill Sans MT" charset="0"/>
                      </a:endParaRPr>
                    </a:p>
                  </a:txBody>
                  <a:tcPr/>
                </a:tc>
                <a:tc>
                  <a:txBody>
                    <a:bodyPr/>
                    <a:lstStyle/>
                    <a:p>
                      <a:pPr algn="ctr"/>
                      <a:r>
                        <a:rPr lang="en-US" sz="1500" b="1" dirty="0"/>
                        <a:t>4</a:t>
                      </a:r>
                      <a:endParaRPr lang="en-US" sz="1500" b="1" i="0" dirty="0">
                        <a:latin typeface="Gill Sans MT" charset="0"/>
                        <a:ea typeface="Gill Sans MT" charset="0"/>
                        <a:cs typeface="Gill Sans MT" charset="0"/>
                      </a:endParaRPr>
                    </a:p>
                  </a:txBody>
                  <a:tcPr/>
                </a:tc>
                <a:tc>
                  <a:txBody>
                    <a:bodyPr/>
                    <a:lstStyle/>
                    <a:p>
                      <a:pPr algn="ctr"/>
                      <a:r>
                        <a:rPr lang="en-US" sz="1500" b="1" dirty="0"/>
                        <a:t>7</a:t>
                      </a:r>
                      <a:endParaRPr lang="en-US" sz="1500" b="1" i="0" dirty="0">
                        <a:latin typeface="Gill Sans MT" charset="0"/>
                        <a:ea typeface="Gill Sans MT" charset="0"/>
                        <a:cs typeface="Gill Sans MT" charset="0"/>
                      </a:endParaRPr>
                    </a:p>
                  </a:txBody>
                  <a:tcPr/>
                </a:tc>
                <a:tc>
                  <a:txBody>
                    <a:bodyPr/>
                    <a:lstStyle/>
                    <a:p>
                      <a:pPr algn="ctr"/>
                      <a:r>
                        <a:rPr lang="en-US" sz="1500" b="1" dirty="0"/>
                        <a:t>19</a:t>
                      </a:r>
                      <a:endParaRPr lang="en-US" sz="1500" b="1" i="0" dirty="0">
                        <a:latin typeface="Gill Sans MT" charset="0"/>
                        <a:ea typeface="Gill Sans MT" charset="0"/>
                        <a:cs typeface="Gill Sans MT" charset="0"/>
                      </a:endParaRPr>
                    </a:p>
                  </a:txBody>
                  <a:tcPr/>
                </a:tc>
                <a:tc>
                  <a:txBody>
                    <a:bodyPr/>
                    <a:lstStyle/>
                    <a:p>
                      <a:pPr algn="ctr"/>
                      <a:r>
                        <a:rPr lang="en-US" sz="1500" b="1" dirty="0"/>
                        <a:t>2</a:t>
                      </a:r>
                      <a:endParaRPr lang="en-US" sz="1500" b="1" i="0" dirty="0">
                        <a:latin typeface="Gill Sans MT" charset="0"/>
                        <a:ea typeface="Gill Sans MT" charset="0"/>
                        <a:cs typeface="Gill Sans MT" charset="0"/>
                      </a:endParaRPr>
                    </a:p>
                  </a:txBody>
                  <a:tcPr/>
                </a:tc>
                <a:extLst>
                  <a:ext uri="{0D108BD9-81ED-4DB2-BD59-A6C34878D82A}">
                    <a16:rowId xmlns:a16="http://schemas.microsoft.com/office/drawing/2014/main" val="10010"/>
                  </a:ext>
                </a:extLst>
              </a:tr>
              <a:tr h="382643">
                <a:tc>
                  <a:txBody>
                    <a:bodyPr/>
                    <a:lstStyle/>
                    <a:p>
                      <a:r>
                        <a:rPr lang="en-US" sz="1500" b="1" dirty="0"/>
                        <a:t>Other and multiple</a:t>
                      </a:r>
                      <a:endParaRPr lang="en-US" sz="1500" b="1" i="0" dirty="0">
                        <a:latin typeface="Gill Sans MT" charset="0"/>
                        <a:ea typeface="Gill Sans MT" charset="0"/>
                        <a:cs typeface="Gill Sans MT" charset="0"/>
                      </a:endParaRPr>
                    </a:p>
                  </a:txBody>
                  <a:tcPr/>
                </a:tc>
                <a:tc>
                  <a:txBody>
                    <a:bodyPr/>
                    <a:lstStyle/>
                    <a:p>
                      <a:pPr algn="ctr"/>
                      <a:r>
                        <a:rPr lang="en-US" sz="1500" b="1" dirty="0"/>
                        <a:t>3</a:t>
                      </a:r>
                      <a:endParaRPr lang="en-US" sz="1500" b="1" i="0" dirty="0">
                        <a:latin typeface="Gill Sans MT" charset="0"/>
                        <a:ea typeface="Gill Sans MT" charset="0"/>
                        <a:cs typeface="Gill Sans MT" charset="0"/>
                      </a:endParaRPr>
                    </a:p>
                  </a:txBody>
                  <a:tcPr/>
                </a:tc>
                <a:tc>
                  <a:txBody>
                    <a:bodyPr/>
                    <a:lstStyle/>
                    <a:p>
                      <a:pPr algn="ctr"/>
                      <a:r>
                        <a:rPr lang="en-US" sz="1500" b="1" dirty="0"/>
                        <a:t>1</a:t>
                      </a:r>
                      <a:endParaRPr lang="en-US" sz="1500" b="1" i="0" dirty="0">
                        <a:latin typeface="Gill Sans MT" charset="0"/>
                        <a:ea typeface="Gill Sans MT" charset="0"/>
                        <a:cs typeface="Gill Sans MT" charset="0"/>
                      </a:endParaRPr>
                    </a:p>
                  </a:txBody>
                  <a:tcPr/>
                </a:tc>
                <a:tc>
                  <a:txBody>
                    <a:bodyPr/>
                    <a:lstStyle/>
                    <a:p>
                      <a:pPr algn="ctr"/>
                      <a:r>
                        <a:rPr lang="en-US" sz="1500" b="1" dirty="0"/>
                        <a:t>7</a:t>
                      </a:r>
                      <a:endParaRPr lang="en-US" sz="1500" b="1" i="0" dirty="0">
                        <a:latin typeface="Gill Sans MT" charset="0"/>
                        <a:ea typeface="Gill Sans MT" charset="0"/>
                        <a:cs typeface="Gill Sans MT" charset="0"/>
                      </a:endParaRPr>
                    </a:p>
                  </a:txBody>
                  <a:tcPr/>
                </a:tc>
                <a:tc>
                  <a:txBody>
                    <a:bodyPr/>
                    <a:lstStyle/>
                    <a:p>
                      <a:pPr algn="ctr"/>
                      <a:r>
                        <a:rPr lang="en-US" sz="1500" b="1" dirty="0"/>
                        <a:t>9</a:t>
                      </a:r>
                      <a:endParaRPr lang="en-US" sz="1500" b="1" i="0" dirty="0">
                        <a:latin typeface="Gill Sans MT" charset="0"/>
                        <a:ea typeface="Gill Sans MT" charset="0"/>
                        <a:cs typeface="Gill Sans MT" charset="0"/>
                      </a:endParaRPr>
                    </a:p>
                  </a:txBody>
                  <a:tcPr/>
                </a:tc>
                <a:tc>
                  <a:txBody>
                    <a:bodyPr/>
                    <a:lstStyle/>
                    <a:p>
                      <a:pPr algn="ctr"/>
                      <a:r>
                        <a:rPr lang="en-US" sz="1500" b="1" dirty="0"/>
                        <a:t>10</a:t>
                      </a:r>
                      <a:endParaRPr lang="en-US" sz="1500" b="1" i="0" dirty="0">
                        <a:latin typeface="Gill Sans MT" charset="0"/>
                        <a:ea typeface="Gill Sans MT" charset="0"/>
                        <a:cs typeface="Gill Sans MT" charset="0"/>
                      </a:endParaRPr>
                    </a:p>
                  </a:txBody>
                  <a:tcPr/>
                </a:tc>
                <a:tc>
                  <a:txBody>
                    <a:bodyPr/>
                    <a:lstStyle/>
                    <a:p>
                      <a:pPr algn="ctr"/>
                      <a:r>
                        <a:rPr lang="en-US" sz="1500" b="1" dirty="0"/>
                        <a:t>30</a:t>
                      </a:r>
                      <a:endParaRPr lang="en-US" sz="1500" b="1" i="0" dirty="0">
                        <a:latin typeface="Gill Sans MT" charset="0"/>
                        <a:ea typeface="Gill Sans MT" charset="0"/>
                        <a:cs typeface="Gill Sans MT" charset="0"/>
                      </a:endParaRPr>
                    </a:p>
                  </a:txBody>
                  <a:tcPr/>
                </a:tc>
                <a:tc>
                  <a:txBody>
                    <a:bodyPr/>
                    <a:lstStyle/>
                    <a:p>
                      <a:pPr algn="ctr"/>
                      <a:r>
                        <a:rPr lang="en-US" sz="1500" b="1" dirty="0"/>
                        <a:t>3</a:t>
                      </a:r>
                      <a:endParaRPr lang="en-US" sz="1500" b="1" i="0" dirty="0">
                        <a:latin typeface="Gill Sans MT" charset="0"/>
                        <a:ea typeface="Gill Sans MT" charset="0"/>
                        <a:cs typeface="Gill Sans MT" charset="0"/>
                      </a:endParaRPr>
                    </a:p>
                  </a:txBody>
                  <a:tcPr/>
                </a:tc>
                <a:extLst>
                  <a:ext uri="{0D108BD9-81ED-4DB2-BD59-A6C34878D82A}">
                    <a16:rowId xmlns:a16="http://schemas.microsoft.com/office/drawing/2014/main" val="10011"/>
                  </a:ext>
                </a:extLst>
              </a:tr>
              <a:tr h="382643">
                <a:tc>
                  <a:txBody>
                    <a:bodyPr/>
                    <a:lstStyle/>
                    <a:p>
                      <a:r>
                        <a:rPr lang="en-US" sz="1500" b="1" dirty="0"/>
                        <a:t>All papers*</a:t>
                      </a:r>
                      <a:endParaRPr lang="en-US" sz="1500" b="1" i="0" dirty="0">
                        <a:latin typeface="Gill Sans MT" charset="0"/>
                        <a:ea typeface="Gill Sans MT" charset="0"/>
                        <a:cs typeface="Gill Sans MT" charset="0"/>
                      </a:endParaRPr>
                    </a:p>
                  </a:txBody>
                  <a:tcPr/>
                </a:tc>
                <a:tc>
                  <a:txBody>
                    <a:bodyPr/>
                    <a:lstStyle/>
                    <a:p>
                      <a:pPr algn="ctr"/>
                      <a:r>
                        <a:rPr lang="en-US" sz="1500" b="1" dirty="0"/>
                        <a:t>76</a:t>
                      </a:r>
                      <a:endParaRPr lang="en-US" sz="1500" b="1" i="0" dirty="0">
                        <a:latin typeface="Gill Sans MT" charset="0"/>
                        <a:ea typeface="Gill Sans MT" charset="0"/>
                        <a:cs typeface="Gill Sans MT" charset="0"/>
                      </a:endParaRPr>
                    </a:p>
                  </a:txBody>
                  <a:tcPr/>
                </a:tc>
                <a:tc>
                  <a:txBody>
                    <a:bodyPr/>
                    <a:lstStyle/>
                    <a:p>
                      <a:pPr algn="ctr"/>
                      <a:r>
                        <a:rPr lang="en-US" sz="1500" b="1" dirty="0"/>
                        <a:t>96</a:t>
                      </a:r>
                      <a:endParaRPr lang="en-US" sz="1500" b="1" i="0" dirty="0">
                        <a:latin typeface="Gill Sans MT" charset="0"/>
                        <a:ea typeface="Gill Sans MT" charset="0"/>
                        <a:cs typeface="Gill Sans MT" charset="0"/>
                      </a:endParaRPr>
                    </a:p>
                  </a:txBody>
                  <a:tcPr/>
                </a:tc>
                <a:tc>
                  <a:txBody>
                    <a:bodyPr/>
                    <a:lstStyle/>
                    <a:p>
                      <a:pPr algn="ctr"/>
                      <a:r>
                        <a:rPr lang="en-US" sz="1500" b="1" dirty="0"/>
                        <a:t>139</a:t>
                      </a:r>
                      <a:endParaRPr lang="en-US" sz="1500" b="1" i="0" dirty="0">
                        <a:latin typeface="Gill Sans MT" charset="0"/>
                        <a:ea typeface="Gill Sans MT" charset="0"/>
                        <a:cs typeface="Gill Sans MT" charset="0"/>
                      </a:endParaRPr>
                    </a:p>
                  </a:txBody>
                  <a:tcPr/>
                </a:tc>
                <a:tc>
                  <a:txBody>
                    <a:bodyPr/>
                    <a:lstStyle/>
                    <a:p>
                      <a:pPr algn="ctr"/>
                      <a:r>
                        <a:rPr lang="en-US" sz="1500" b="1" dirty="0"/>
                        <a:t>274</a:t>
                      </a:r>
                      <a:endParaRPr lang="en-US" sz="1500" b="1" i="0" dirty="0">
                        <a:latin typeface="Gill Sans MT" charset="0"/>
                        <a:ea typeface="Gill Sans MT" charset="0"/>
                        <a:cs typeface="Gill Sans MT" charset="0"/>
                      </a:endParaRPr>
                    </a:p>
                  </a:txBody>
                  <a:tcPr/>
                </a:tc>
                <a:tc>
                  <a:txBody>
                    <a:bodyPr/>
                    <a:lstStyle/>
                    <a:p>
                      <a:pPr algn="ctr"/>
                      <a:r>
                        <a:rPr lang="en-US" sz="1500" b="1" dirty="0"/>
                        <a:t>315</a:t>
                      </a:r>
                      <a:endParaRPr lang="en-US" sz="1500" b="1" i="0" dirty="0">
                        <a:latin typeface="Gill Sans MT" charset="0"/>
                        <a:ea typeface="Gill Sans MT" charset="0"/>
                        <a:cs typeface="Gill Sans MT" charset="0"/>
                      </a:endParaRPr>
                    </a:p>
                  </a:txBody>
                  <a:tcPr/>
                </a:tc>
                <a:tc>
                  <a:txBody>
                    <a:bodyPr/>
                    <a:lstStyle/>
                    <a:p>
                      <a:pPr algn="ctr"/>
                      <a:r>
                        <a:rPr lang="en-US" sz="1500" b="1" dirty="0"/>
                        <a:t>900</a:t>
                      </a:r>
                      <a:endParaRPr lang="en-US" sz="1500" b="1" i="0" dirty="0">
                        <a:latin typeface="Gill Sans MT" charset="0"/>
                        <a:ea typeface="Gill Sans MT" charset="0"/>
                        <a:cs typeface="Gill Sans MT" charset="0"/>
                      </a:endParaRPr>
                    </a:p>
                  </a:txBody>
                  <a:tcPr/>
                </a:tc>
                <a:tc>
                  <a:txBody>
                    <a:bodyPr/>
                    <a:lstStyle/>
                    <a:p>
                      <a:pPr algn="ctr"/>
                      <a:r>
                        <a:rPr lang="en-US" sz="1500" b="1" dirty="0"/>
                        <a:t>100</a:t>
                      </a:r>
                      <a:endParaRPr lang="en-US" sz="1500" b="1" i="0" dirty="0">
                        <a:latin typeface="Gill Sans MT" charset="0"/>
                        <a:ea typeface="Gill Sans MT" charset="0"/>
                        <a:cs typeface="Gill Sans MT" charset="0"/>
                      </a:endParaRPr>
                    </a:p>
                  </a:txBody>
                  <a:tcPr/>
                </a:tc>
                <a:extLst>
                  <a:ext uri="{0D108BD9-81ED-4DB2-BD59-A6C34878D82A}">
                    <a16:rowId xmlns:a16="http://schemas.microsoft.com/office/drawing/2014/main" val="10012"/>
                  </a:ext>
                </a:extLst>
              </a:tr>
            </a:tbl>
          </a:graphicData>
        </a:graphic>
      </p:graphicFrame>
      <p:sp>
        <p:nvSpPr>
          <p:cNvPr id="2" name="Title 1"/>
          <p:cNvSpPr>
            <a:spLocks noGrp="1"/>
          </p:cNvSpPr>
          <p:nvPr>
            <p:ph type="title" idx="4294967295"/>
          </p:nvPr>
        </p:nvSpPr>
        <p:spPr>
          <a:xfrm>
            <a:off x="1840442" y="74402"/>
            <a:ext cx="8511117" cy="486833"/>
          </a:xfrm>
          <a:prstGeom prst="rect">
            <a:avLst/>
          </a:prstGeom>
          <a:noFill/>
        </p:spPr>
        <p:txBody>
          <a:bodyPr>
            <a:normAutofit fontScale="90000"/>
          </a:bodyPr>
          <a:lstStyle/>
          <a:p>
            <a:pPr algn="l"/>
            <a:r>
              <a:rPr lang="en-US" sz="3600" b="1" dirty="0">
                <a:solidFill>
                  <a:schemeClr val="bg1"/>
                </a:solidFill>
                <a:latin typeface="Arial" panose="020B0604020202020204" pitchFamily="34" charset="0"/>
                <a:cs typeface="Arial" panose="020B0604020202020204" pitchFamily="34" charset="0"/>
              </a:rPr>
              <a:t>Research Papers by Methodology &amp; Year</a:t>
            </a:r>
            <a:endParaRPr lang="en-US" sz="1600" b="1" dirty="0">
              <a:solidFill>
                <a:schemeClr val="bg1"/>
              </a:solidFill>
            </a:endParaRPr>
          </a:p>
        </p:txBody>
      </p:sp>
      <p:sp>
        <p:nvSpPr>
          <p:cNvPr id="6" name="TextBox 5">
            <a:extLst>
              <a:ext uri="{FF2B5EF4-FFF2-40B4-BE49-F238E27FC236}">
                <a16:creationId xmlns:a16="http://schemas.microsoft.com/office/drawing/2014/main" id="{52C1F9E5-8367-47F2-A01D-72E0B570852E}"/>
              </a:ext>
            </a:extLst>
          </p:cNvPr>
          <p:cNvSpPr txBox="1"/>
          <p:nvPr/>
        </p:nvSpPr>
        <p:spPr>
          <a:xfrm>
            <a:off x="10202426" y="5954851"/>
            <a:ext cx="1547447"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(Powell, 1999)</a:t>
            </a:r>
          </a:p>
        </p:txBody>
      </p:sp>
    </p:spTree>
    <p:extLst>
      <p:ext uri="{BB962C8B-B14F-4D97-AF65-F5344CB8AC3E}">
        <p14:creationId xmlns:p14="http://schemas.microsoft.com/office/powerpoint/2010/main" val="4210409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11238</TotalTime>
  <Words>11213</Words>
  <Application>Microsoft Office PowerPoint</Application>
  <PresentationFormat>Widescreen</PresentationFormat>
  <Paragraphs>1161</Paragraphs>
  <Slides>77</Slides>
  <Notes>77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77</vt:i4>
      </vt:variant>
    </vt:vector>
  </HeadingPairs>
  <TitlesOfParts>
    <vt:vector size="85" baseType="lpstr">
      <vt:lpstr>Arial</vt:lpstr>
      <vt:lpstr>Calibri</vt:lpstr>
      <vt:lpstr>Gill Sans MT</vt:lpstr>
      <vt:lpstr>Myriad Pro</vt:lpstr>
      <vt:lpstr>Tahoma</vt:lpstr>
      <vt:lpstr>Master_Slides_V2</vt:lpstr>
      <vt:lpstr>Nonconfidential</vt:lpstr>
      <vt:lpstr>1_Nonconfidential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Papers by Methodology &amp; Year</vt:lpstr>
      <vt:lpstr>Research Methods: JDoc 2001-2010 </vt:lpstr>
      <vt:lpstr>Research Methods: JASIS&amp;T 2001-2010</vt:lpstr>
      <vt:lpstr>Research Methods: LISR 2001-2010</vt:lpstr>
      <vt:lpstr>Research Methods: JAL 2004-2013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Example: Digital Visitors and Residents Diaries</vt:lpstr>
      <vt:lpstr>PowerPoint Presentation</vt:lpstr>
      <vt:lpstr>Participant/Immersive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Research Environment</dc:title>
  <dc:creator>Connaway,Lynn</dc:creator>
  <cp:lastModifiedBy>Hood,Erin</cp:lastModifiedBy>
  <cp:revision>683</cp:revision>
  <dcterms:created xsi:type="dcterms:W3CDTF">2017-02-13T18:09:19Z</dcterms:created>
  <dcterms:modified xsi:type="dcterms:W3CDTF">2019-03-27T15:20:30Z</dcterms:modified>
</cp:coreProperties>
</file>